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62" r:id="rId3"/>
    <p:sldId id="427" r:id="rId4"/>
    <p:sldId id="428" r:id="rId5"/>
    <p:sldId id="435" r:id="rId7"/>
    <p:sldId id="442" r:id="rId8"/>
    <p:sldId id="436" r:id="rId9"/>
    <p:sldId id="422" r:id="rId10"/>
    <p:sldId id="429" r:id="rId11"/>
    <p:sldId id="443" r:id="rId12"/>
    <p:sldId id="444" r:id="rId13"/>
    <p:sldId id="412" r:id="rId14"/>
    <p:sldId id="423" r:id="rId15"/>
    <p:sldId id="446" r:id="rId16"/>
    <p:sldId id="445" r:id="rId17"/>
    <p:sldId id="447" r:id="rId18"/>
    <p:sldId id="448" r:id="rId19"/>
    <p:sldId id="450" r:id="rId20"/>
    <p:sldId id="424" r:id="rId21"/>
    <p:sldId id="451" r:id="rId22"/>
    <p:sldId id="426" r:id="rId23"/>
    <p:sldId id="453" r:id="rId24"/>
    <p:sldId id="452" r:id="rId25"/>
    <p:sldId id="454" r:id="rId26"/>
    <p:sldId id="418" r:id="rId27"/>
  </p:sldIdLst>
  <p:sldSz cx="9144000" cy="5143500" type="screen16x9"/>
  <p:notesSz cx="6858000" cy="9144000"/>
  <p:embeddedFontLst>
    <p:embeddedFont>
      <p:font typeface="微软雅黑" panose="020B0503020204020204" pitchFamily="34" charset="-122"/>
      <p:regular r:id="rId31"/>
    </p:embeddedFont>
    <p:embeddedFont>
      <p:font typeface="MingLiU_HKSCS-ExtB" panose="02020500000000000000" pitchFamily="18" charset="-120"/>
      <p:regular r:id="rId32"/>
    </p:embeddedFont>
    <p:embeddedFont>
      <p:font typeface="楷体" panose="02010609060101010101" pitchFamily="49" charset="-122"/>
      <p:regular r:id="rId33"/>
    </p:embeddedFont>
    <p:embeddedFont>
      <p:font typeface="Castellar" panose="020A0402060406010301" pitchFamily="18" charset="0"/>
      <p:regular r:id="rId34"/>
    </p:embeddedFont>
    <p:embeddedFont>
      <p:font typeface="Calibri" panose="020F0502020204030204"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7FF"/>
    <a:srgbClr val="56DFDF"/>
    <a:srgbClr val="FFFFFF"/>
    <a:srgbClr val="639541"/>
    <a:srgbClr val="FFFF99"/>
    <a:srgbClr val="000000"/>
    <a:srgbClr val="FAC14D"/>
    <a:srgbClr val="FFF4C5"/>
    <a:srgbClr val="E6F4E0"/>
    <a:srgbClr val="188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9" autoAdjust="0"/>
  </p:normalViewPr>
  <p:slideViewPr>
    <p:cSldViewPr>
      <p:cViewPr varScale="1">
        <p:scale>
          <a:sx n="89" d="100"/>
          <a:sy n="89" d="100"/>
        </p:scale>
        <p:origin x="-84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llo</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llo</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125" name="图片 6" descr="logo横版 png"/>
          <p:cNvPicPr>
            <a:picLocks noChangeAspect="1"/>
          </p:cNvPicPr>
          <p:nvPr userDrawn="1"/>
        </p:nvPicPr>
        <p:blipFill>
          <a:blip r:embed="rId2"/>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5125" name="图片 6" descr="logo横版 png"/>
          <p:cNvPicPr>
            <a:picLocks noChangeAspect="1"/>
          </p:cNvPicPr>
          <p:nvPr userDrawn="1"/>
        </p:nvPicPr>
        <p:blipFill>
          <a:blip r:embed="rId10"/>
          <a:stretch>
            <a:fillRect/>
          </a:stretch>
        </p:blipFill>
        <p:spPr>
          <a:xfrm>
            <a:off x="8186420" y="41148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8.GIF"/><Relationship Id="rId2" Type="http://schemas.openxmlformats.org/officeDocument/2006/relationships/hyperlink" Target="../Local%20Settings/&#26032;&#35838;&#26631;&#39640;&#19968;&#31532;&#22235;&#20876;/Unit%204/Unit%201/Unit%201/SARA01C.WAV" TargetMode="Externa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439420" y="411480"/>
            <a:ext cx="541020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990590" y="2030730"/>
            <a:ext cx="2903855" cy="2903855"/>
          </a:xfrm>
          <a:prstGeom prst="rect">
            <a:avLst/>
          </a:prstGeom>
          <a:noFill/>
          <a:ln w="9525">
            <a:noFill/>
          </a:ln>
        </p:spPr>
      </p:pic>
      <p:sp>
        <p:nvSpPr>
          <p:cNvPr id="5123" name="矩形 3"/>
          <p:cNvSpPr/>
          <p:nvPr/>
        </p:nvSpPr>
        <p:spPr>
          <a:xfrm>
            <a:off x="6339840" y="153352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5429885" y="411480"/>
            <a:ext cx="3464560" cy="1122045"/>
          </a:xfrm>
          <a:prstGeom prst="rect">
            <a:avLst/>
          </a:prstGeom>
          <a:noFill/>
          <a:ln w="9525">
            <a:noFill/>
          </a:ln>
        </p:spPr>
      </p:pic>
      <p:pic>
        <p:nvPicPr>
          <p:cNvPr id="5125" name="图片 6" descr="logo横版 png"/>
          <p:cNvPicPr>
            <a:picLocks noChangeAspect="1"/>
          </p:cNvPicPr>
          <p:nvPr/>
        </p:nvPicPr>
        <p:blipFill>
          <a:blip r:embed="rId3"/>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5" name="矩形 14"/>
          <p:cNvSpPr/>
          <p:nvPr/>
        </p:nvSpPr>
        <p:spPr>
          <a:xfrm>
            <a:off x="179512" y="123478"/>
            <a:ext cx="8856984" cy="1200329"/>
          </a:xfrm>
          <a:prstGeom prst="rect">
            <a:avLst/>
          </a:prstGeom>
        </p:spPr>
        <p:txBody>
          <a:bodyPr wrap="square">
            <a:spAutoFit/>
          </a:bodyPr>
          <a:lstStyle/>
          <a:p>
            <a:pPr algn="just"/>
            <a:r>
              <a:rPr lang="en-US" altLang="zh-CN" sz="2400" b="1" dirty="0" smtClean="0"/>
              <a:t>Tips: </a:t>
            </a:r>
            <a:r>
              <a:rPr lang="en-US" altLang="zh-CN" sz="2400" b="1" dirty="0" smtClean="0">
                <a:solidFill>
                  <a:srgbClr val="0070C0"/>
                </a:solidFill>
              </a:rPr>
              <a:t>By analyzing the psychology of characters can show their inner world better.  Readers can gain a clearer understanding of their thoughts and feelings.</a:t>
            </a:r>
            <a:endParaRPr lang="zh-CN" altLang="en-US" sz="2400" b="1" dirty="0">
              <a:solidFill>
                <a:srgbClr val="7030A0"/>
              </a:solidFill>
            </a:endParaRPr>
          </a:p>
        </p:txBody>
      </p:sp>
      <p:sp>
        <p:nvSpPr>
          <p:cNvPr id="16" name="矩形 15"/>
          <p:cNvSpPr/>
          <p:nvPr/>
        </p:nvSpPr>
        <p:spPr>
          <a:xfrm>
            <a:off x="179512" y="1347614"/>
            <a:ext cx="8784976" cy="3046988"/>
          </a:xfrm>
          <a:prstGeom prst="rect">
            <a:avLst/>
          </a:prstGeom>
        </p:spPr>
        <p:txBody>
          <a:bodyPr wrap="square">
            <a:spAutoFit/>
          </a:bodyPr>
          <a:lstStyle/>
          <a:p>
            <a:pPr algn="just"/>
            <a:r>
              <a:rPr lang="en-US" altLang="zh-CN" sz="2400" b="1" dirty="0" smtClean="0">
                <a:solidFill>
                  <a:srgbClr val="7030A0"/>
                </a:solidFill>
              </a:rPr>
              <a:t>Psychological analysis, is a direct description of a character's inner activities by the author, usually in the third person. As the author analyzes and evaluates the inner world of the characters as an observer, it not only facilitates a more delicate portrayal of the characters' thoughts and activities at that time and place, but also allows for a progressive overview of their emotional changes and inner struggles over a period of time, making the writing more flexible and convenient.</a:t>
            </a:r>
            <a:endParaRPr lang="zh-CN" altLang="en-US" sz="2400" b="1"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43558"/>
            <a:ext cx="9144000" cy="1877437"/>
          </a:xfrm>
          <a:prstGeom prst="rect">
            <a:avLst/>
          </a:prstGeom>
        </p:spPr>
        <p:txBody>
          <a:bodyPr wrap="square">
            <a:spAutoFit/>
          </a:bodyPr>
          <a:lstStyle/>
          <a:p>
            <a:pPr algn="just"/>
            <a:r>
              <a:rPr lang="zh-CN" altLang="en-US" sz="2000" b="1" dirty="0" smtClean="0">
                <a:solidFill>
                  <a:srgbClr val="002060"/>
                </a:solidFill>
                <a:latin typeface="楷体" panose="02010609060101010101" pitchFamily="49" charset="-122"/>
                <a:ea typeface="楷体" panose="02010609060101010101" pitchFamily="49" charset="-122"/>
              </a:rPr>
              <a:t>素材摘录</a:t>
            </a:r>
            <a:r>
              <a:rPr lang="en-US" altLang="zh-CN" sz="2000" b="1" dirty="0" smtClean="0">
                <a:solidFill>
                  <a:srgbClr val="002060"/>
                </a:solidFill>
                <a:latin typeface="楷体" panose="02010609060101010101" pitchFamily="49" charset="-122"/>
                <a:ea typeface="楷体" panose="02010609060101010101" pitchFamily="49" charset="-122"/>
              </a:rPr>
              <a:t>1</a:t>
            </a:r>
            <a:r>
              <a:rPr lang="zh-CN" altLang="en-US" sz="2000" b="1" dirty="0" smtClean="0">
                <a:solidFill>
                  <a:srgbClr val="002060"/>
                </a:solidFill>
                <a:latin typeface="楷体" panose="02010609060101010101" pitchFamily="49" charset="-122"/>
                <a:ea typeface="楷体" panose="02010609060101010101" pitchFamily="49" charset="-122"/>
              </a:rPr>
              <a:t>： </a:t>
            </a:r>
            <a:endParaRPr lang="en-US" altLang="zh-CN" sz="2000" b="1" dirty="0" smtClean="0">
              <a:solidFill>
                <a:srgbClr val="002060"/>
              </a:solidFill>
              <a:latin typeface="楷体" panose="02010609060101010101" pitchFamily="49" charset="-122"/>
              <a:ea typeface="楷体" panose="02010609060101010101" pitchFamily="49" charset="-122"/>
            </a:endParaRPr>
          </a:p>
          <a:p>
            <a:pPr algn="just"/>
            <a:r>
              <a:rPr lang="en-US" altLang="zh-CN" sz="2400" b="1" dirty="0" smtClean="0"/>
              <a:t>It(the </a:t>
            </a:r>
            <a:r>
              <a:rPr lang="en-US" altLang="zh-CN" sz="2400" b="1" dirty="0"/>
              <a:t>snake </a:t>
            </a:r>
            <a:r>
              <a:rPr lang="en-US" altLang="zh-CN" sz="2400" b="1" dirty="0" smtClean="0"/>
              <a:t>) </a:t>
            </a:r>
            <a:r>
              <a:rPr lang="en-US" altLang="zh-CN" sz="2400" b="1" dirty="0"/>
              <a:t>winked(</a:t>
            </a:r>
            <a:r>
              <a:rPr lang="zh-CN" altLang="zh-CN" sz="2400" b="1" dirty="0">
                <a:latin typeface="楷体" panose="02010609060101010101" pitchFamily="49" charset="-122"/>
                <a:ea typeface="楷体" panose="02010609060101010101" pitchFamily="49" charset="-122"/>
              </a:rPr>
              <a:t>眨眼</a:t>
            </a:r>
            <a:r>
              <a:rPr lang="en-US" altLang="zh-CN" sz="2400" b="1" dirty="0"/>
              <a:t>).</a:t>
            </a:r>
            <a:endParaRPr lang="zh-CN" altLang="zh-CN" sz="2400" b="1" dirty="0"/>
          </a:p>
          <a:p>
            <a:pPr algn="just"/>
            <a:r>
              <a:rPr lang="en-US" altLang="zh-CN" sz="2400" b="1" dirty="0"/>
              <a:t>Harry </a:t>
            </a:r>
            <a:r>
              <a:rPr lang="en-US" altLang="zh-CN" sz="2400" b="1" dirty="0">
                <a:solidFill>
                  <a:srgbClr val="FF0000"/>
                </a:solidFill>
              </a:rPr>
              <a:t>stared</a:t>
            </a:r>
            <a:r>
              <a:rPr lang="en-US" altLang="zh-CN" sz="2400" b="1" dirty="0"/>
              <a:t>. Then he </a:t>
            </a:r>
            <a:r>
              <a:rPr lang="en-US" altLang="zh-CN" sz="2400" b="1" dirty="0">
                <a:solidFill>
                  <a:srgbClr val="FF0000"/>
                </a:solidFill>
              </a:rPr>
              <a:t>looked</a:t>
            </a:r>
            <a:r>
              <a:rPr lang="en-US" altLang="zh-CN" sz="2400" b="1" dirty="0"/>
              <a:t> </a:t>
            </a:r>
            <a:r>
              <a:rPr lang="en-US" altLang="zh-CN" sz="2400" b="1" dirty="0">
                <a:solidFill>
                  <a:srgbClr val="00B050"/>
                </a:solidFill>
              </a:rPr>
              <a:t>quickly</a:t>
            </a:r>
            <a:r>
              <a:rPr lang="en-US" altLang="zh-CN" sz="2400" b="1" dirty="0"/>
              <a:t> </a:t>
            </a:r>
            <a:r>
              <a:rPr lang="en-US" altLang="zh-CN" sz="2400" b="1" dirty="0">
                <a:solidFill>
                  <a:srgbClr val="FF0000"/>
                </a:solidFill>
              </a:rPr>
              <a:t>around </a:t>
            </a:r>
            <a:r>
              <a:rPr lang="en-US" altLang="zh-CN" sz="2400" b="1" dirty="0"/>
              <a:t>to see if anyone was watching. They weren’t. </a:t>
            </a:r>
            <a:r>
              <a:rPr lang="en-US" altLang="zh-CN" sz="2400" b="1" dirty="0" smtClean="0"/>
              <a:t>He </a:t>
            </a:r>
            <a:r>
              <a:rPr lang="en-US" altLang="zh-CN" sz="2400" b="1" dirty="0">
                <a:solidFill>
                  <a:srgbClr val="FF0000"/>
                </a:solidFill>
              </a:rPr>
              <a:t>looked back </a:t>
            </a:r>
            <a:r>
              <a:rPr lang="en-US" altLang="zh-CN" sz="2400" b="1" dirty="0"/>
              <a:t>at the snake and </a:t>
            </a:r>
            <a:r>
              <a:rPr lang="en-US" altLang="zh-CN" sz="2400" b="1" dirty="0">
                <a:solidFill>
                  <a:srgbClr val="FF0000"/>
                </a:solidFill>
              </a:rPr>
              <a:t>winked</a:t>
            </a:r>
            <a:r>
              <a:rPr lang="en-US" altLang="zh-CN" sz="2400" b="1" dirty="0"/>
              <a:t>, too.</a:t>
            </a:r>
            <a:endParaRPr lang="zh-CN" altLang="zh-CN" sz="24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grpSp>
        <p:nvGrpSpPr>
          <p:cNvPr id="23" name="组合 22"/>
          <p:cNvGrpSpPr/>
          <p:nvPr/>
        </p:nvGrpSpPr>
        <p:grpSpPr>
          <a:xfrm>
            <a:off x="2987824" y="2283717"/>
            <a:ext cx="6156176" cy="1152128"/>
            <a:chOff x="4313477" y="2069270"/>
            <a:chExt cx="2310251" cy="769772"/>
          </a:xfrm>
        </p:grpSpPr>
        <p:sp>
          <p:nvSpPr>
            <p:cNvPr id="24" name="圆角矩形 23"/>
            <p:cNvSpPr/>
            <p:nvPr/>
          </p:nvSpPr>
          <p:spPr>
            <a:xfrm>
              <a:off x="4313477" y="2178913"/>
              <a:ext cx="2310251" cy="600067"/>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圆角矩形 113"/>
            <p:cNvSpPr/>
            <p:nvPr/>
          </p:nvSpPr>
          <p:spPr>
            <a:xfrm>
              <a:off x="4448591" y="2069270"/>
              <a:ext cx="2080749" cy="769772"/>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solidFill>
                    <a:schemeClr val="tx1"/>
                  </a:solidFill>
                  <a:ea typeface="楷体" panose="02010609060101010101" pitchFamily="49" charset="-122"/>
                </a:rPr>
                <a:t>look around (cautious) </a:t>
              </a:r>
              <a:endParaRPr lang="en-US" altLang="zh-CN" sz="2800" b="1" dirty="0" smtClean="0">
                <a:solidFill>
                  <a:schemeClr val="tx1"/>
                </a:solidFill>
                <a:ea typeface="楷体" panose="02010609060101010101" pitchFamily="49" charset="-122"/>
              </a:endParaRPr>
            </a:p>
            <a:p>
              <a:r>
                <a:rPr lang="en-US" altLang="zh-CN" sz="2800" b="1" dirty="0" smtClean="0">
                  <a:solidFill>
                    <a:schemeClr val="tx1"/>
                  </a:solidFill>
                  <a:ea typeface="楷体" panose="02010609060101010101" pitchFamily="49" charset="-122"/>
                </a:rPr>
                <a:t>look back (determined) </a:t>
              </a:r>
              <a:endParaRPr lang="en-US" altLang="zh-CN" sz="2800" b="1" dirty="0" smtClean="0">
                <a:solidFill>
                  <a:schemeClr val="tx1"/>
                </a:solidFill>
                <a:ea typeface="楷体" panose="02010609060101010101" pitchFamily="49" charset="-122"/>
              </a:endParaRPr>
            </a:p>
            <a:p>
              <a:r>
                <a:rPr lang="en-US" altLang="zh-CN" sz="2800" b="1" dirty="0" smtClean="0">
                  <a:solidFill>
                    <a:schemeClr val="tx1"/>
                  </a:solidFill>
                  <a:ea typeface="楷体" panose="02010609060101010101" pitchFamily="49" charset="-122"/>
                </a:rPr>
                <a:t>wink (expecting the next reaction)</a:t>
              </a:r>
              <a:endParaRPr lang="zh-CN" altLang="en-US" sz="2800" b="1" dirty="0">
                <a:solidFill>
                  <a:schemeClr val="tx1"/>
                </a:solidFill>
                <a:ea typeface="楷体" panose="02010609060101010101" pitchFamily="49" charset="-122"/>
              </a:endParaRPr>
            </a:p>
          </p:txBody>
        </p:sp>
      </p:gr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136" y="3465947"/>
            <a:ext cx="2276872"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矩形 25"/>
          <p:cNvSpPr/>
          <p:nvPr/>
        </p:nvSpPr>
        <p:spPr>
          <a:xfrm>
            <a:off x="2051720" y="123478"/>
            <a:ext cx="57606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：用</a:t>
            </a:r>
            <a:r>
              <a:rPr lang="zh-CN" altLang="en-US" sz="2800" b="1" dirty="0" smtClean="0">
                <a:solidFill>
                  <a:srgbClr val="FF0000"/>
                </a:solidFill>
                <a:latin typeface="楷体" panose="02010609060101010101" pitchFamily="49" charset="-122"/>
                <a:ea typeface="楷体" panose="02010609060101010101" pitchFamily="49" charset="-122"/>
              </a:rPr>
              <a:t>动作体现</a:t>
            </a:r>
            <a:r>
              <a:rPr lang="zh-CN" altLang="en-US" sz="2800" b="1" dirty="0" smtClean="0">
                <a:latin typeface="楷体" panose="02010609060101010101" pitchFamily="49" charset="-122"/>
                <a:ea typeface="楷体" panose="02010609060101010101" pitchFamily="49" charset="-122"/>
              </a:rPr>
              <a:t>心理活动</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7"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9296"/>
            <a:ext cx="971600" cy="908888"/>
          </a:xfrm>
          <a:prstGeom prst="rect">
            <a:avLst/>
          </a:prstGeom>
          <a:noFill/>
        </p:spPr>
      </p:pic>
      <p:sp>
        <p:nvSpPr>
          <p:cNvPr id="28" name="椭圆形标注 27"/>
          <p:cNvSpPr/>
          <p:nvPr/>
        </p:nvSpPr>
        <p:spPr>
          <a:xfrm>
            <a:off x="0" y="2715766"/>
            <a:ext cx="3059832" cy="864096"/>
          </a:xfrm>
          <a:prstGeom prst="wedgeEllipseCallout">
            <a:avLst>
              <a:gd name="adj1" fmla="val -8524"/>
              <a:gd name="adj2" fmla="val -1436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smtClean="0">
              <a:solidFill>
                <a:srgbClr val="FF0000"/>
              </a:solidFill>
            </a:endParaRPr>
          </a:p>
          <a:p>
            <a:pPr algn="ctr"/>
            <a:r>
              <a:rPr lang="en-US" altLang="zh-CN" sz="2800" b="1" dirty="0" smtClean="0">
                <a:solidFill>
                  <a:srgbClr val="FF0000"/>
                </a:solidFill>
              </a:rPr>
              <a:t>shocked/</a:t>
            </a:r>
            <a:r>
              <a:rPr lang="en-US" altLang="zh-CN" sz="2800" b="1" dirty="0" smtClean="0">
                <a:solidFill>
                  <a:schemeClr val="tx1"/>
                </a:solidFill>
                <a:ea typeface="楷体" panose="02010609060101010101" pitchFamily="49" charset="-122"/>
              </a:rPr>
              <a:t> </a:t>
            </a:r>
            <a:r>
              <a:rPr lang="en-US" altLang="zh-CN" sz="2800" b="1" dirty="0" smtClean="0">
                <a:solidFill>
                  <a:srgbClr val="FF0000"/>
                </a:solidFill>
                <a:ea typeface="楷体" panose="02010609060101010101" pitchFamily="49" charset="-122"/>
              </a:rPr>
              <a:t>intrigued</a:t>
            </a:r>
            <a:endParaRPr lang="en-US" altLang="zh-CN" sz="2800" b="1" dirty="0" smtClean="0">
              <a:solidFill>
                <a:srgbClr val="FF0000"/>
              </a:solidFill>
            </a:endParaRPr>
          </a:p>
          <a:p>
            <a:pPr algn="ctr"/>
            <a:endParaRPr lang="zh-CN" altLang="en-US" sz="2800" b="1" dirty="0">
              <a:solidFill>
                <a:srgbClr val="FF0000"/>
              </a:solidFill>
            </a:endParaRPr>
          </a:p>
        </p:txBody>
      </p:sp>
      <p:sp>
        <p:nvSpPr>
          <p:cNvPr id="30" name="矩形 29"/>
          <p:cNvSpPr/>
          <p:nvPr/>
        </p:nvSpPr>
        <p:spPr>
          <a:xfrm>
            <a:off x="3923928" y="627534"/>
            <a:ext cx="5220072" cy="923330"/>
          </a:xfrm>
          <a:prstGeom prst="rect">
            <a:avLst/>
          </a:prstGeom>
          <a:blipFill>
            <a:blip r:embed="rId3" cstate="print"/>
            <a:tile tx="0" ty="0" sx="100000" sy="100000" flip="none" algn="tl"/>
          </a:blipFill>
        </p:spPr>
        <p:txBody>
          <a:bodyPr wrap="square">
            <a:spAutoFit/>
          </a:bodyPr>
          <a:lstStyle/>
          <a:p>
            <a:r>
              <a:rPr lang="zh-CN" altLang="en-US" b="1" dirty="0" smtClean="0">
                <a:latin typeface="楷体" panose="02010609060101010101" pitchFamily="49" charset="-122"/>
                <a:ea typeface="楷体" panose="02010609060101010101" pitchFamily="49" charset="-122"/>
              </a:rPr>
              <a:t>它（蛇）朝他眨了眨眼</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哈利瞪大了眼睛。然后他迅速环顾四周，看是否有人注意他们。他们没有。他回头看了看蛇，也眨了眨眼。</a:t>
            </a:r>
            <a:endParaRPr lang="zh-CN" altLang="en-US" dirty="0"/>
          </a:p>
        </p:txBody>
      </p:sp>
      <p:sp>
        <p:nvSpPr>
          <p:cNvPr id="31" name="矩形 30"/>
          <p:cNvSpPr/>
          <p:nvPr/>
        </p:nvSpPr>
        <p:spPr>
          <a:xfrm>
            <a:off x="2267744" y="3579862"/>
            <a:ext cx="6696744" cy="1569660"/>
          </a:xfrm>
          <a:prstGeom prst="rect">
            <a:avLst/>
          </a:prstGeom>
        </p:spPr>
        <p:txBody>
          <a:bodyPr wrap="square">
            <a:spAutoFit/>
          </a:bodyPr>
          <a:lstStyle/>
          <a:p>
            <a:pPr algn="just"/>
            <a:r>
              <a:rPr lang="zh-CN" altLang="en-US" sz="2400" b="1" dirty="0" smtClean="0">
                <a:solidFill>
                  <a:srgbClr val="002060"/>
                </a:solidFill>
                <a:latin typeface="楷体" panose="02010609060101010101" pitchFamily="49" charset="-122"/>
                <a:ea typeface="楷体" panose="02010609060101010101" pitchFamily="49" charset="-122"/>
              </a:rPr>
              <a:t>素材解读：</a:t>
            </a:r>
            <a:r>
              <a:rPr lang="en-US" altLang="zh-CN" sz="2400" b="1" dirty="0" smtClean="0">
                <a:solidFill>
                  <a:srgbClr val="002060"/>
                </a:solidFill>
                <a:latin typeface="宋体" panose="02010600030101010101" pitchFamily="2" charset="-122"/>
                <a:ea typeface="宋体" panose="02010600030101010101" pitchFamily="2" charset="-122"/>
              </a:rPr>
              <a:t>The writer uses verbs “stared”, “look around”, “look back” and “wink”</a:t>
            </a:r>
            <a:r>
              <a:rPr lang="zh-CN" altLang="en-US" sz="2400" b="1" dirty="0" smtClean="0">
                <a:solidFill>
                  <a:srgbClr val="002060"/>
                </a:solidFill>
                <a:latin typeface="宋体" panose="02010600030101010101" pitchFamily="2" charset="-122"/>
                <a:ea typeface="宋体" panose="02010600030101010101" pitchFamily="2" charset="-122"/>
              </a:rPr>
              <a:t> </a:t>
            </a:r>
            <a:r>
              <a:rPr lang="en-US" altLang="zh-CN" sz="2400" b="1" dirty="0" smtClean="0">
                <a:solidFill>
                  <a:srgbClr val="002060"/>
                </a:solidFill>
                <a:latin typeface="宋体" panose="02010600030101010101" pitchFamily="2" charset="-122"/>
                <a:ea typeface="宋体" panose="02010600030101010101" pitchFamily="2" charset="-122"/>
              </a:rPr>
              <a:t>to show a series of mental activities of Harry after he sees the snake wink at him.</a:t>
            </a:r>
            <a:endParaRPr lang="zh-CN" altLang="zh-CN" sz="24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42164" y="3895080"/>
            <a:ext cx="2801836" cy="124842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6" name="AutoShape 6"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2iiigAooooAKKKKACiiigAooooAKKKKACiiigAooooAKKKKACiiigAooooAKKKKACiiigBcn1oyfWkooAXJ9aMn1pKKAFyfWjJ9aSigBcn1oyfWkooAXJ9aMn1pKKAHAn1pwJ9aaKeBQA4E+tSDPrTQKkUUAOXPqakGfWkUVIooAcM+tSAH1pAtSqtAAoPrTwDShaeBQAgFRTyeWMZ5NLcXCQKR1bsKyJJZJ3PzLn0JxSuNInkmLNncTjsOtQEvJIoGc5wB71LsuIo90sOV/vAZBH1p9sQ0qo4GT046Uih8ckqhVjmbfnaxJyMc/4VraaN080UMaNchSFcjgnv8ATAqDT7Lfclf4SnBP1/8ArV1Wj6N5d1cyygbkjlZhjOM5ApDM+SaGwtxFJc+ZJjJCIMH8arJYyaiPMFtJGnZyAM10uh+GQ9/5l1F5lwVEmxxlIF7E+re1dFexpn7PACxC7mbPJ92P9BTEzy2602a39x6Z5rPYEEg5Br07/hHhd/vlPQEjd3PpjgVman4ZhePDIbecjgHo30NNMmxwDZqNs+tXby0ktJmikGCKqMtMRCc+tRNn1qdhURFAERJ9ajJPrUpFMNAEZJ9aMn1pTTaAFyfWjJ9aSigB6E880Uid6KAG0UUUAFFFFABRRRQAUUUUAFFFFABRRRQAUUUUAFFFFABRRRQAUUUUAFFFFABRRRQAUUUUAFFFFABRRRQAUUUUAFFFFABSikpRQA4CpFpgqRaAHgVKopi1IooAeoqVRTVFSqKAHqKkUU1RUyigBVFK+FjZmcIqjJY9v/r09VJIA5J4FMNrLql2llbDdGrYZh0J6saTY0YUzPK5KZAPQdT+NC6ZcFTIQFUDJJYDFXtVmTT7o21vtcp95/Ws6W9ubpcSyEoOiDhR+ApFE1rLPE+Le53k/wAOev51qWduNSDmKMxXsHzmMDhwOuPQ+1YAyGDbcHtXXaE/+n214PldWCyEdwTjP5HmkB0Hh7TUuY5CcBmwBkdQef6mvQLDTYILWW4MQJmcIB+P/wBasnSLFba8ZePJkJZfY5yB+Wfyrr1tzJb26jG0T4OD2wR/U0wuV2sI7O1IA+eb5pSD82D2z9OPxrPGmlg5ZMBuoHHHYCt++BluUULweePapobcn5iBxQIxhYLFGmEZdq4A7UktlFcQ+TcyLzwAw/LntXRmJdrYx7mqYtykuOHjPrQB5l4j8KtcQyqBm4hGVwPvLXmMsZjcqe1fQ2sW/koJo8sBymP1WvJ/HGjx212l9bD9xcDLADgH1p3A4phUTCrDCoWFMkhYVGamaomoAjNMNSEUw0AJRRRQA5O9FCd6KAG0UUUAFFFFABRRRQAUUUUAFFFFABRRRQAUUUUAFFFFABRRRQAUUUUAFFFFABRRRQAUUUUAFFFFABRRRQAUUUUAFFFFABThTacKAHipBTBUi0ASLUqiolqZRQBItTKKjWploAkUVMoqNRUyigCO5lNvbtIDhsYU+5rqtJt7fS/Cj3LgCWVCM5+bGNz/AI8qK4fVbj99Hbj+HBb6muk1C7H/AAh1nIGGZEfIHbdKB/IfpUspHEXEjXF28jDl2LH/AApT9Kig+aQsfWp8fPxQMuWsC3KGM8Ejg10emaXd2qLuQsh6MvOKwdP+WT9a9L0cq1rHsYcgfeHFIEdXpMST6bG7fLJHhjgYPAz/AI100CqUjPYOTisbSgiyiMArxwpFa8Z8ttgbJzyKYF5FVjwORxmpAgQcdKZC6r945NWNyOozzTJK6kK5I4PellHG772PalkCqeKPvoKAMzUWAiJ2jY/BHvXFXOnxano91byR/PZyFG46oRkH8RXdXIVswnjcMDPr2rB2eSZgU2tJGVY+pU5GfzpDPCNVs2s7+SMjAzxWcwrtfGtlhILpOVBMbn37Z/AVxbVSEyFhUTCpmqJqBERph6VIajNACUUUUAOTvRQneigBtFFFABRRRQAUUUUAFFFFABRRRQAUUUUAFFFFABRRRQAUUUUAFFFFABRRRQAUUUUAFFFFABRRRQAUUUUAFFFFABRRRQAU8UynCgCQVItRrUi0ASrUy9ahWploAlWp0qFamXpQBMvSplqFelPY4Q/QmgDnL2VnuJJDnLuSPpWzeXYPhu2gU52IoPt8zH+tYdyS9yQOP6Us1xldg+7jb/n8qksSInGFHPtUu1lPzDB9CKbp8wiuQT17exrpdPhhuQI5UGxvvPjn6A0AZMLmMgg4JrvvDjlYI5PMzkLwOma5PVdKW1kGzn5yFGOTit/QY5LeA74VKggnI7H0pDPVbKUNbh0kO7P8Qq3A87T5wi88t1JrI06FH0id0+WWKMuAPYZq1aX27SjeOvCrn60xG1LIFK5l+Y/7VWI5coMSH9azbCQ3TJuUAYzj3rRmuI7OFpJ3SNQM5Y0CJmf5CS+fwqI3PAHb1rmrnxXZSTGOKYsOmV/nVyxna9I2klW4zQBaeYXE5hfIZTuRs9cdqh1iEi1klwSUG8bRn2NU7u7jsL9Wm52kA4/hz0NdDeqogEnDKydu460AeS38P22zvbQqHLJ5iL3yOeK8xkG1yvpxXpWuyvp+sQ3CltqOY5F7bT0/nmuH1+zNrqDsANrnII6GhAzHaomqU9KiaqJIzTDTzTDQA2iiigByd6KE70UANooooAKKKKACiiigAooooAKKKKACiiigAooooAKKKKACiiigAooooAKKKKACiiigAooooAKKKKACiiigAooooAKKKKACnCm04UASCpFqIVItAEy1KtQrUqmgCdamWoFNSqaALC0srYjJ9iKYpouGAgbPpQBzTsdzHuaYeRT5FIY00g7TUliJwwq9bXs9tMDE5BPGO1UF61MBhQ1DA6b+33uYlW5iEzkYGOCPpT9P1y70y5L+RKYyeVk5FZOmCaZgIXjDZwAwya6//hGryXQpGvmQ3AB2zLIwxznkdOmRwO9IZvad8RNMe3mSQGJvJZSD/EcYFdFpDvfeApVhzJMIAwA6kjBxXgU0LQ3ZR2DMD1HevoT4bQxp4eg+cuXXJB4xTEYN14k1e0aN7WJEBQDL1n2v9t+INQj+0ajG8bg/J5nGfTHrXa+MtKt7e1mvkUruj8v5RwCa4DRPBun6wUdpLiCQHJdSAMg9uKBnfaf4VMMPzyYyMnCgfgK3dNgW2XykBwhxmsq38LSabbhtO1a7WbOdrvvibnJBXGMduMVvxbxCpkVVfvt6ZoEecfEDUn0zVQWAG/Owk8MpAyv6fpXTaHrq6t4DhvI23SQZjcA+n/1sVxnxcQzT2oyABH8p9GzVT4dX5TSNZ092I3KJF9s5BP8AKgB2uypdSSTqpcyYR4wcZHIIHuDz+Ncnfu7xeS58xMfu5P6f/W9a1pZTcx3UEgBEh3EdNrd//HhWHds0iFzkTKcHHSQepHr/AJ+oMxW4yDUTVLIcyNUJNUZjDUZp5phoASiiigByd6KE70UANooooAKKKKACiiigAooooAKKKKACiiigAooooAKKKKACiiigAooooAKKKKACiiigAooooAKKKKACiiigAooooAKKKKAClHSkpRQA8GpFqIVItAEwNSqagU1KpoAnU1KpqBTUqmgCwpqpcTl9ygfLwKkkfZEx9BWeJh5YPBJcH8qTGhfsxECsRk9f0z/Wq8sYHmL6YrdbymgCgnPJz+H/ANase5A3tjuKRRQFX7aMSxMM8iqFWLeZonyKBGlZlYZ08yPDZ9xn8q6W/wBeaOy8q2d8svzBjnFc/HOJYxkDPrUV1PlSCcUijPkYtOWJySc5r3v4W3pn0ZBIclF2rXgIYMeM17V8Ln22CRk5bPHrTA9Wkhhu4XgnQPFIMMprlIdAm0S88yxiE1qzZIBAZfw710Mt0LSJ5X6JyfYU61ljnj3oQysMg0EjklkeMZj2imyuAvBps2VB54qsJC7AZ70Aed/EW2kvCZFP7uEZYY/hwc1y3hbfa6tdwMeWtmDEV3/iSEzQzBAykHDDHUf1rjxbfYfEtnOozHcW6gEdD8uD+uPzpFFSyAmvJ4GUErLkZ64P+R+dVNW057G8EqZa3lHzD+6elTSlbPVkmJ+UHY2PTsfzrpLuKLUbTySVV5FKxP23+h+vr3oA8vvINkhkQHaxxjHSqRNb2sWckMroVZGX7yngjp2rBkBRiCMGqRLQwmmGlNNpkhRRRQA5O9FCd6KAG0UUUAFFFFABRRRQAUUU6ON5ZUjjUs7sFVQOST0FADaK39f0Cy0eFTBqf2qV7hokQR4DIoUM4OTx5m9R67CaktPBOrTCFrs22mrNjyhfS+W8mem2MZkbPstAHOUV1svgu0hu3spvFmjwXiHa0NxHcxbT6EtCAPxrJ8Q+GdU8MXkdvqUKqJk8yGaJw8cyHoysOCKAMiiiigAooooAKKKKACiiigAooooAKKKKACiiigAooooAKKKKACiiigAooooAKKKKAHCpAaiFPBoAlBqRTUINSA0ATqalU1XBpzPtQmgAu5gISgPJ4rPZtuB6UEksZG5PampzKmeeelSUka3nYDjoWVSPqSaqyr8u3Jyct+GM1YaPJDt1Kjp61BcyhZxgdY+fxGKBmdTh0ptOFAi1by7Tgmm3cm7Cikt0LvgDNXhpUkw3rnAFAzMTjBr1v4W3iNMFZ/uHgV51b6BdXBHloTknB+nWu68I+Fby0njujftaLu+YeXnPP1pAexzvHKxRsEP8uPXPaud0/wC2eHtUNhcbntZCfIk9B6H3rbt3VYozFlm6Fn6n/CpZWjvF8m4TJHIz2PrTAWZiwz2qGEc+9WpIl8pcEdKgnkS3iOWUcd6BGZqFs3ku74GevcYrgtdhSPS7WRW/f20pQgH7oJ/yK9FjlFwHSTniuVv7OOW7ngIR47iEkj+9jH68/pQNHmeo3++4+X7rE5Hpk/0NW7PWn2mEqGBX7mcbsdMe/wDntWFqVvNYXTxyA+WWypb09v0qqlx84weN2QaQztr9U1O2juC6lXUASY+bI4wf0/l9OZ1KxRY2eLLSDgggitXSb3NrLAzgYJIqKZbi6ncFh8pxsU4A/wAaAORZWXkqR9RTK6TUrCeIJvWNkZc/J1H1FYM9u8TdMD3qrkNENFB460UxDk70UJ3ooAbRRRQAUUUUAFFFFABSqzI6ujFWU5DA4INJRQB1/huWGw8K6trVvcWz65bPHDbJPIu+3iOd0sat95s4UYyVyTVnQ7iXwrZDxnfyNPrN3vXS45jvJPKvcPnqBkhfVvYVz3hfRo9a16G1nkMdmgae7kH8EKAs5+uAQPcim+Itbk1/WZb1kEUIAit4F+7DCvCIPYD8zk96AM28ubi9upru5nkmuJWLySSNlmJ6kmu78aSNafD/AMEaRdEm9jtprt1bqkcr5jH5CqPhPw3ARDrmuQyNpolCWtmo/e6jNniNB/dzjc3QdOtdH4p8G3uq3l7qmq6vB/bDwm4khjeEW1uBgLCXMoIwMLnbjJAzzmgDyyinSIY5GQlSVJBKsCPwI4NdD4T8H3XimeZxNHaWFsM3F1KQAvXCrkgMxwcDI+ooA5yiu2m+Hk0uvaRp+m3QmXUSMCVohLGNzAsUSR8qApbcDjt1qpq+k+GtIl1S3nvb2S/RmFrbWyoyQ8/KJpCeWx1Cjg8Zz0AOUoqzYWFzqd5HaWkRkmfOBkAAAZJJPAAGSSeABXXeE9G8OnVbm51O5murLSYvtdzLEAIZCGAEQzy24kAHjvxjmgAvvCmneHfh9FqWtGQ67qu1tPtVbHkwggmRx7joPce+OIr1S+8Lal40u18Q+IL5rSfU5FWzsoRG7xRH7hKvImFwRgDJPXHNea6hYvp19LavLBKUON8EqyKw9QVJFAFWit+28LXNzoVpfq+JbuZ1ijYBVEKD55ncnCqGIXn39KdrvhG90XXbPSIpYtQnvIYpoGtQSJBJ90DIBoA56prS1mvryG0tozJPM4jjQdWYnAFd3ffDIWFhMJNXgN/DAJpQHhFumWA2GQyhs89duM8ZqbQtO8O+HNDuPEs+r3kkztJYWRislyspX5pUzINwVWxnjBIPNAHDaxaW2n6tPZ2tz9pjgPlmbGA7AYYr/s7s49sVRqSYRCdxA7vEGOxpFCsR2yATg/iajoAKKKKACiiigAooooAKKKKACiiigAp1NpRQBIDT1NRCng0ATA0yV/3ZFANRyn92xoGhgbeioDwDgUR4+1Rhegao1JVunY06BSZlI6jmpKNUnz7oRj7qqB/T/Gs24kEk7t054FWrRyJJ37hTj+X9az2OXYn1oAbjmlAywApccVoafa7nEjqT39gKALGn2rTFVRc/3sV0Vjf21i5W6jAjX7o2hjn8a0dF+xW0as6kSNyExgn/AOtWb4hto3lUxAN5nBK9OvFIZqw6vbJKJ4Zgv8Pz4UKPp2rTsfGOnCJbYyl3Xo46ZzXCrp07ToAhK4yw6j610+meVbzwobKCRWPJCnINAHbSeK7MJE8Ilk/hYRxk/wAq1INXMjI0kUojbhWdNpH9araHd2s8AxAnBwSoPB/Gr98sTW/lxg8mmI1UcSIWL/KegPrXMa5fCSfyw+1s/Lx39K07IqLdQsm3bwM1lanFCWk3pjccMxPH/wBagCeyvUijBKkr1IHY9x/OqepRr5j3EXzBRu54wD1/ME/lUVvKIAYS3BHAIzn1p4ZFgeLneFIBPr1x+tIDjLywj1t5rNyiOSTHIeAGIBU/QggH3NcJc6Rfae7CW2lXY+G46Gu+uoBbXUTKrKGUhCT3ViB+mBTxeXGpRH7DKq6lF96JkAEyj0ByA3Xj8uCKBnn9vPIsgDMq/j2966GB1MW98bupZc8/Wo5fEN3PM0E9va53bSPsyZ9OT6/SoYpZpZxJ5SrGpIcIO3egRpWtnPqOES1d1YZyoxs+p4/WsPUrWGIm2FxHJMGIOxtwA+v51to+Dsaed4ev+sABH0pEjtCzLC2QBjD4IB784oGcjO72r+RJbJGV67lyT+Jqox5yBwa7G6s0uY1DusyRjGCCCvt/niuavbWO3kMYDoCeC44/MU7k2Kid6KVQVJBGfpzRVCsMooooEFFFFABRRRQAU6OMyypGCoLsFBZgoGfUngD3ptBGaAO48LWL6DeamNUk0/7Je2Etm0kWq2xZN2DuUBiW+6OgPBrJil8O6Id4H9u3y/dUq0Voh9TnDyfTCD61zm315pelAHUaN42uLXxtZ+INZR7/AOzqyrEjCMRgqVURgDChc5AA7VT1HW7a4g/s3SbQ6dp0kgaVpZfMlnbPDSvgZAzkKAAOvJ5rDooA09eu7C71Rm022WC0jjSKPC4MmxQpkYf3mILH61sWPirRo/B1po97okt3cWt1JcoftOyGVmAAMigbmwBjAI+vNcpRQB0+leNrzT7vWNRKbtVvLX7Nb3C4UWqkgNsUcD5RtGMYrmO5Pc0UUAdR4e1/QNP8L6vYahYXsl9dugSa2lVN0Q5MbMQSqkgE4BzwO1WbrxDbjwBaWkP2SMTaqZptPgXBWKNQF3Mcs2SzcknoMdK47ApAABigDtPEfjax1LVL7UdG0qWyvL4YmurifzXjUjaUiAACDHGeTjgECuLY7RmlooA6jxX41l17TdP0qytBp2lWMCRJbo25pCP4nbAzyScdBknqa29M+LDW99pz3ejwCO2sPsUstsdtxKoQop3kHGM5wOM89hjzyigDZ1PWYbq1GmaTZfYNOLhzG0nmSzv0DSPgZxk4AAAz0zzVrxLf2y32n6VDtuNO0iMQAI+FmfO6ZgR/eYnB9AK5sjNLQBLcvFLdSyQQ+TCzkpFuLbFzwMnk46ZqKiigAooooAKKKKACiiigAooooAKKKKACiiigBQacDTKUGgCUGl2iSOQHqMEVGDTlfa+fwoGiBm6gdK0dKh83zm44AFZxAZs+prc02Py9Lmcr1UnP0B/wqSkZ1tkRu57/AONUu5NaSIUtznptBP5Vm4yAKAJlQNtU12Whizk0uKKZAJftHBA7cYzXHxEKCTWlp106TA9WzwDQCO7utNjglln87G3CqFzl+P8AE0yKES3CQqFZyAGY87QeoH5GoxqkMForSZ3HAPsT3rVsIIAknz4cH7yemOPx5/WkM0BYwf2VK+0fMowPU/8A6/5VBbwQQ2eEAIBJBx0PGf61OLj/AEQ5UZPyqrGks03RlY2wAQPYnJ/wFAGxoc8f2dQVAbHX6Vtuq5PTnp7Vg2gFuHQsCckZ/GtfHyKd+HIGcHpTEQSki5CbgobnNNvDHhicH5cMM9fcVHcsZ04wJApx9ahNxbi2bzcs6qS59x2FAGZeAttMeA4AK4Pcf41FFeoYp1c5fAAU8Zx/kUy6ujcq8oUg5BXbxhemKy55xvhfczSIwkwvHFIZla3P/ocEivtPmvtx7jpWOL8xysJM7yoKsPlb86va5FLNAt1bCVQH3lcY2DA/TiufuPOnhDndK6cN649+/egC/O0dzKs5ny7/ADSEjBz9PWrY1ARssf2PdFwGKMC7e/8An8awrFZJSyqvCLuYk8KOnJ7VrW8LRwhyECL8xePkkenFAGqLfS1TeJ5Iw38EkLbgfpjB/Oq08truSK3ykQJwW6k92NaNpqdlIrRzpDIrdnUk889RyPzrH1a1igeO6tHUuHyFlkzuHpzQA2fVooZwI5EYKTgk8mmSva6lblJVUu3KsvGDWw0Ftd2yrcWiSEr1Zhgf1rn7/Q5bcm6sC5jXJMec4A9PwoAx72yk0648pwGVlBVsdRRW5ZXEV7BunAbbwMgcUUwOXoooqjMKKKKACiiigAooooAKKKKACinRxvLKkaKWdyFUDuTXpGu+CvB/gqKC08Sa1qNzrLxiSS10xE2xZ7MX/wD1+1AHmtFdMdO8IXpxZ69fWL9hqNmGT/vuJmP/AI7Udx4J1lYWuLGOHVbVRkzabKJwB/tKPmX/AIEooA52irFrYXV9d/ZLaBpJ8MfLHB+UEnr6AH8qr0AFFFFABRRRQAUUUUAFFFFABRRRQAUUUUAFFdDp/hy2udFGo3eo/Zvkml8vyt3yIAFPUffkOwfQntXPUAFFFFABRRRQAUUUUAFFFFABRRRQAuaM5YAdSaTNCOFy3fGB/jQNIc5VRhRyT1rXicRaWVzmW4IRV9Bx/wDXrFj+ZwW6CrkM5mvom+6EOQPTAqSi/qEHkWckmOvyj6DH9c1hjoSK3NUuRJp8SDsqZ/AH/GsMf1oAliIwCegNatlEI28xl+grLt+ZFHbOTW1FNGxB2k/OMegxQBrO3mSlAoPAJHbt/jXTaUjcrvO1iCxHcVy1u6zXZHQMdmf1/wAK6fTJT5SFV2qBkkGkMtGRjI6KArLgKvtj/wCsauWJCxDJ4STIPrwOPzzWVPMY5CV+eRz19Oc1dtQY49hGArkkn8TQBrxy5ucbuuMk8Z61pNJ5fz8EFQcfzrnI7gO+B8owGYn8v8/Wtq4JaxjZeHCg4BpiNCMI7E4Hbmse8iEN1Ls7jcR2xV2Cfa21jhXJT9ahv1yqvwWHG5fWgDGlZYg4KK0QHyHpxzxWM4BuEOW3eirnNbtzGrqkbNhW+YZHBzise4YWyF1fZKmRgngikMybp5PPSJJmij/vr2b+lc7JGInQs397cQTk/jXTTvHcwSGJ8FVywxgk5GPf/wDXWFdyOiMSybicLgcnOM0AVZrgG2c4VUiUYRTgH3PqTmqMWp3NldCWOaSJiMjafXt9KbdzGSGRGATawwVHB+tVrsl0t3bqY/60xG5Hcee6yKu12+/6GreoRmaxfeu47PvHHaqukIGjQr75B7+9aVwI9jRYHK8fXNIZT8NXQkgkgkJ3qw6ntW1DKYZGj6DOR7VyOnS/ZNaJyME859K6q4OYxKpHXsKAMbV9HuYJ1/s+FnhfL4T+EntRXUWsjtEG3dRRQB5jRRRVmYUUUUAFFFFABRRRQAUUUUAKkz288U0Zw8bhlPuDmuv8eg69qsni2zDTWOoBGlI5NtKFCtE/pyMjPUYx3rjiMjBqSAz7vJhZ8y4TahPz88DHfnFAHT+CNEsLq5u9a1pCdE0mMTXC5x57niOIe7H9AapW9xca54qlvww09CzTyGzXyxbxKM4QDHIAAHqSPWtLxdOuj2Fn4PtXBWxPnag6HiW7YfMPcIPkH0NbPg/S7210JE0qxW68Ra2d1orkBba2jb/XNnjlwNueMoDzwCAV/H3izU5XtdLW4kt2jsxHfRJKzMWLEhJHJJZghUNk43Z44rz+uk03whquqeMZNBvM2t1EzteSznIhReXdj34598j1rY1/w7osj6ZpmgWd3Hqd1crFCtzNmSaIjAkkjx+63EgqOu0EnqKAODor0uz+HuhzeMbvQLnVbmOdFk2JAiv5KovMk7kgKDjO0AkAgHBrH8YaZ4c03TbZNMt7uG7Mg2NczZknh28yvHj93uONo6kZJ7UAcZTtjbN+07M43Y4z6Vb0fS59a1i0022A865lEYJ6Lnqx9gMk+wrr9Qcf8IimsvaWc9naXraZYwwRlYFYKGadwTlmYbcbj254AFAHB0Vo67dWN5rE1xp1sLa2ZUxGBgBggDEDsCwJx71oR+E7iTStOu/OWOS98yUrL8qQ26kKJXc9AW3ADHO3jJIFAHPUV0Or+DtR0zxcPDcRjvb1vL8s2+dr71DDGQOMHkn0rc1b4bf2Zp1y66vBNeWqI8oLRJbksQNqyGXJIznlQDg49wDgqvaPpc2s6rb2ELKjSt80jfdjUDLOfYAEn6VVhSN50SWURRlsNJgttHrgda9Dh03w94c8I/aDqt/Jf6/EYrcxWCl0gD4fCmUcORtBznAPHNAHn12tut5Mtq7vbhyIncYZlzwSOxxUNeiTeAdK0vxLpuj61fXUU9wsMf2a0RZJ5JXxk4JCxoCwXJyTtJAxzUeieEtP1/x2kLh7bQjdm2gwPnuRGOcfgu526DPqQKAOB82UpsMrlOPlLHHGcflk/nTav63NbXGvahLZRJFaPcSGCNBgKm47QPwxVCgAooooAKKKKACiiigAooooAKTNBNRk0DsKWzSdDSUdaQyePbtPGakVTAyOemOtQR+p6dKnnmLgKThQOnvSGLMxMJB6AcfnVUHirKMJEmU9hlfw7fl/Kqyjc360CLVuvrnAHWtFUKLgkYXnIPX1rMjyiex7etasKB4U2jgsRg/WgZoWMpQs+QPlPb1rqtGUBzHklfJ5rkYN2SAeCwyQK37eVo5jccruAA9+P/10hk5d9+5gQofjPsK1LSZPs0284+bkH6f/AF6zWdYHmOM7nBH0FWYQJg4JA8wBsj6D/CgC0ZArJGOrISD6kf8A1q3bCdTZorneyjk+o6GuZuJlCLIGwoAYDpitayz9lZy2RHHz9R3oAvXLbLaPZyQ4IP49/wAKe7GSxk5IZckep4FUllM6GLnJXcD6DrzViyzMX7534x/eIoAhKmazZEyGwRkjp/nmse4tmJkWVD8vO7HB9/pWyhMLBckHcBjvVadw0si4GAOfdaAOctrWNJWUswR0I2sccjsDXO63IJIw+AssbfdA/wBoV1epQCO2VduNynB/unHGK5TVmVzLMqqzPGGJ7hvWgDCvmIeRPVs89u9OvgPsNkQB9wjI71BenM2fUA1Pd8WlrH6En+VMRs6NksAvVSODzxirOoNifhs9Aeah01WWVHHTaD+VM1BgZXQAY4Gc+9IZlX6eXcLNjILc89ef/rV02myi6sCHH0/KsC9TzbGQ/wAUeCQPr/8AXq5ol5izAZjuUkYI7UAdNp5YQlWAODgE5oqNGIGUXOeuDRQB53RRRVmYUUUUAFFFFABRRRQAUUUUAFdD4FlsIPGmn3GpXUNrbwF5hLMCUWRVJTOAf4wtc9SFQTmgDR1A2EmpqI7yaZHk/f3ki43ktywXqB9eT146V03xC8S6Xc6wYPC0so05EhQzHKlxGgVFUEAhFxnB6sST2xxBAPWloA9Mb4p6fLerrL6Xerrlxpx0++nt7pYldeMSodpIk4HsMd6wtF8bwaDf3N1p+l7JvIk+zzzyCaYTtwJXcgZwpbAAAyRnPWuQwKKAN7wr4qm8Na7dagyzTm7tpbeZkm8uUCTq6vg4YEA5INVdR1WC6iaCzszBE7+ZJLPJ508rerSYHHPQAD1yeay6KAOi8H+ILHw/c6nNc20ktxcWMlrbSIQBA0g2lz9FJ6fTvWrY654Z0fwdqmgtNqOrm/kjlwsa20cDIc7lLFySeh+XpXD4B7UuAOlAAzKGyVOzP3QecfWun8aeNZvFD28FraLp+lWkSRW9mhz8qjALtgbjycemTjqSeYooA9Ht/iwk+pXEuo6LHHFc6ebOeSyYJcSNsCB97A9FBAHTnPOK47VdZju7eOw06zFhpkTb1gD73kfGN8j4G5scdAB2Ayc5NFAFixtBf6jbWhlSITSrGZJDhUBOCSfQda6WTxXZx/EC11f7GbjTtO2x2VsxxiONSIs/iAx9ya5HHOaWgDcsPFWp2XjOPxVIi3t8k5mczglWYgjnHT29MCupk8VX89hqvjDVHRdQvom03S4YxtWJD/rnQdgAdue7OfeuO0jVrSytry0vtPN7bXGxtqzGJldM7TuwePmYEd89utV9S1OfU51kmCIkaCOGGMYSJB0VR6fqSSSSTmgCO4mtpILZYLYxSRxkTOZC3mtuJ3Y/h4IGPbNV6KKACiiigAooooAKKKKACkNLTCaBjWPNJRRSGFHakNKKALVvENwWTjcPlJovY/Km4+6wBHt7UkkzTrCoHzIAox3okMjvtc5I4NICOJtpDdsEUIAEJ701yOg7UA4WgY8ZZhitmzUDaCcBRn8ay4EzKuRwOTWvFlVGOpw30oAv2qeZKy9+K3JH2zREL8hwFz7VnWUR2w/LhnG7P6VqGMyMi56Opz7Uhi35ZJcYGM/Nxxip7RvKjgYtgBsEAcYqHVMMBuYLuA59MmrVntERDgkKgDfhzQAXUUbSRK4G2RAG9q1rMGCBIjn5xt59qzGUSQh/7mQTmtWApLbr1+XAX3xQBFE224BYnarAHHpn/wCtVvLQ6k65O1T8uO+f/wBYqk8JWcorZzknPbr/AI1ZlOUWYclG2e/B/wAP5UAPn+S6JA2Kw+Yn8arhMMXfJYkjI7Ef5FWboK8JlTqrDP8AX/PvWfLvljUISf4SSeh6UAZ+rTBoChxuGCPf/Oa5S8IYASA73jwSfT/JrpGQSKrzgkZI/L/9dc3qRC3EKnAzkAAY296AOZuyDOQOgAFSXRLR2468VXuOJ2Hoae53SR4PYUxHT6apzHtYhAAMt261SupQZ1V8LuYK2ew6/wA6t6e58rLMdwPc/h/hWZfHZdhOBg459ulIZNEBO19Cp/hPf/PeoNFkYzGM7gNp+lP0uYNeSghcuccA8cGqumNsvdoO3Dd6Yjs7SYiL09sZoqGz+WMjHQ0UhnDUUUVZmFFFFABRRRQAUUUUAFFFFABRRRQAUUUUAFFFFABRRRQAUUUUAFFFFABRRRQAVox6DqkiqwspV3fdDjaW+gOCfwqbSIb21vYyLKRZLmMpbzSAoIyRxICRjgZOfTJ4ODVnbceIL+30nT3cafAxIaTOBkjfM/8AtMce/wB1RnjIBhzQy207wzxPFLGxV0dSrKR1BB6VHXVa5pOqa3rst3bWUhinPl2o3BmlWMrEMYPJOB9SG9DWfZ+HL03Vuby3kitneQSEEbtsePM4zx1ABPGSKAMWiu8TSrmVtUlfT7SHULsGOGM7TDZ24wpcEZBJ4RSMk/OevNY/h3w/9p1AS30DTW8O1vssbfvLlm/1cagcjcR17KCaAOboroJPC2t3epzL/ZyW7vOqBAypGGkyVVTnGOMDn2rL1PTZdKvDazyRPIFDHym3AZ9/8+oyDQBTooooAKKKKAGsaa3TNBPNOI4pMpEVGaU0lAC0DmkzS5OKAHxyGJ9yn5ux9KvWFqJ0kYttx3PcVnCrmnzlJDEX2q/GT09P60AQSLiV8dFpue1SSf65gw574pACefSkMuWygAk+lalyojtYcfef+lVdPh3pnHpV9sS3qhiCipx+ApAblqVMEAPB8rH8/wCpFX4FIcs5xghcE4/H9Kz0R47KAYG4jnHp/nFOkmY+YePlORmgY+/kZdrSKpBBx6cYxV+zkRbMGThjg/hwP51nz5uYrR8nbtCcjqc5/wAKmu2eCFDtOAcHH8qANKIMumvGxAZWHUfh/hVyBdsY3PkbyCR2HSq0xVoCFXJdBgjsamBP2UjoVwOnJ6n/AAoAs+ZtnSJucxEA46/5xUPmAxqr5AfJP4Hg/wA/zp87n7XbvyABgjt/n/61MusFYJYxkKCpx16n+n8qAJDKsUZDD75BP+fpTY1VHMnBKtz78VBeJmG2lVm8tU2lRT0k86IooB3qdue5HP8ASgDM1SbZdLg4Q9gen+f6VzWvpGhQnO5ZMKc9v88V0+o7Xsw5TEisdp9eOD/n0rlte+W3BXJLDcGB7g4/pQByc4xcP/vGjlpVx1pJzumYnnNLEN86g9M0xHS2hHl4ZcHGTn/P1rI1JsTAk54PNacTlQ3sMBuxHFYl/N5lwxwB24oGWdFXdeqcE47io7cGK5VyTgt2qXSf3beYPv5OCDzjFNj+aBWUHeHzgf59hQI6a0m2rleAVB6fWiqwyYkxwPpmikM5SiiirMwooooAKKKKACiiigAooooAKKKKACiiigAooooAKKKKACiiigAooooAKKKKAL2mX8Onz+e0EksoVkGJAq7WUqQRtJPBPcVJBr99ZXNvLZLDbpBIJUiRAyFx0LBs7z/vZx2xWbRQBsv4r1d7OO2WZYwjKxdFwzbWZlB7YBduBge3FIvinU/s91FP5Nybh/MaSePcwYkMTnuCQvDZHA4rHooA3JfFupPKZEWFfMjjScMnmCYpyGYNkZJySBxknihvFuolndY7dXklmkk/dAo3mKFI2njgZ56/Maw6KANKPxDqsUtrIl0Va2nNzHhRxIcDJHfhQB6AYqnc3Mt3MZZSCx9FAH5CoaKACiiigApD0paa1ADO9THB49qhTJerAHFSUV2602nP1ptMAooooEKDilAGcntTaUHg0DJTK0h+bntTkGcfnUK8EVajHIAHWkM29Ix50SDgtkEHvmrMcW69Kr90PtJqnpmYpTP2jxj61cibbevhhzmkM2Ll1EiohYAgY9gKr3MgDlBkB1DEj6UO6u0RznYSG9xRLhpkPB5xn2oA0FkCaeDjLRMHAx2zUrMskYVugbI5/H+tQQtFK00BwV2dunpx+lTSCQNhOWI+bjocf/roA1YsSeYgPUAj2/zzT4nje1diPvc5PbJ//VVRHKIZgMDIB9sirEbK1rIABkHI+hx/9agA85VnYSDKgYz6f5xUKymNAqHcEfBPtTZ5HilaM9GGwc8Y6/41UMvlzqA2A3ykdunFAGrLIpjkRhwyjbt/P+YotgyWoBwGj+Y/QmoQyzQFh8u0Yx3HP/6/zpNPufOtHdhuZBtI9R1oAr3LCRFjOdpPf1//AFVyupEGIIV3BNyHNdfcIv2huuMqw4/OuR1djHckDAV1z9aAORk5bNEZxIvOOetLLt3naSR70wcEUyTdjbbbPnqOaxJTulY+9aRcC3YZ6L69qyj1JoGadiNkTSEEYRsHHt/+qnWQ82NV46fmRUgif+zi4O4CI5HSmaYFbsM5oA3bdhHH8xGSep70VSuZhGygEniikM56iiirMwooooAKKKKACiiigAooooAKKKKACiiigAooooAKKKKACiiigAooooAKKKKACiiigAooooAKKKKACiiigAooooAKa1Opj0AImd4qyB3xVVeGBq5HkgelSyirJwxqMVLL96oqaAU0lKaSgQUZoooAcnWrkC7iFHc8VSBq9bY3g980mM27NV2lT3HX6U6Ni93IRxxuotVKQeYB6/yqJGK3EhXghcDP0pFF+OUGTqcAlc59amclm2kE5bCkn86zonDNsAyGfv2q60haQZ7ybT9cUAWImCkEHG4KCfy/wrRW4DlZk4KfM3fOeKx5W8kRpjIB79h0q9CVjgYAnGN36f8A66ANDdut5CXHzKCAT3x/+un28jNartOGxhsnqOxqrFKlxuVotp27sr0xwKcxjiCgM2EOcd8cUATXpP31Yk71Hr06/wA6oXsgF3GOcdj75qaOczTXCNxuzt/EVXmZJ4QTkAN1/HNAGnE7hpgM9M+xHP8A9aotPuPJmkcEjDBGX+9kUlvI72g2glgMDHoCP6A1Xt8NdrJk7XbBUdmxigDSuZhGUDcK7AA9cjqP1rlNXAIBX5lxnnjHUV0eoJsEMgPHOBjvXNXzZt5BySnc9vb9aAOTkK7mxnOaaOtK/Ltj1pFOD7UySwXPlnJ5AGKrj7w4zzTm7fSmUAbaSFrSUlsK67MZ9elRacxiIIO7nBXH60sIV9LOQCw6eo5qS0URy5B+Rh1HYikMgvpybk4PFFVJ3LzuSSTntRTAjoooqiAooooAKKKKACiiigAooooAKKKKACiiigAooooAKKKKACiiigAooooAKKKKACiiigAooooAKKKKACiiigAooooAKY9PprUAMXrVyP7g9aqhCuCcc1bXjHsOallFWVfmqKp5uDUFCAWiikpgFFFL1oEAOCKt2vEoyevNVelWYQDMCe9JjOgtWLRMhbjZx65HNMjZNs+7qFxUEEhQcHlMH61MyBrfz1PJyCB9KRRHauyyxv6MMkVfnkBlJGQNwP41QsiGkC8ZwBVuQAzOV+4DgH8aAJrhmmYOpHyjPPetBQPs7sTjCd/esuPJK7ccsVx+FWySZNpbJYKfb0JoAdbs6xMee4/XmrskgKBuDnP5dqpQOHR0xgAZx6j/AOvTrh2jiUnjocD0/wA5oAmRisoKZK5BGffj+tEyiONuhU8j3qe3AktxkA45yO/T+X9aqXpKxLtHyL6/SgC7p90Hi25yqKQT7Ef/AFqiVguoCMN1mDD0zn/69ULSX7M0sYAbKkH3GP8A69NW4zKoB+6RjPtQB0Gr/NYpt5YHOfSuU1KTaHXGQwz1710lxct/Z+dpZg2cjtmuQ1OXdcHpn26elAGC5+c/Wm05/vn602mSLnNJRmnAE9B060Aa2nhWtWUZyw7+tOD+XA27lV5xjp/nNO0phsb5gSOozTNUby4tmAMtuFBRlZy7Yopqd6KCR9FFFUSFFFFABRRRQAUUUUAFFFFABRRRQAUUUUAFFFFABRRRQAUUUUAFFFFABRRRQAUUUUAFFFFABRRRQAUUUUAFFFFABTHNPqN6ABMlxjk1oAYGaoQjL1oBsqO5xUsop3A+c1BVq6GHz7VVoASil7UlMQUUdqKAFqeMneje2Kr09D2NAzbQBkDqcHGKfC5PmRnuM/iKq27Yi5PBFWQCLdZQfmDYP0qRi2gCXxHQEbhV2A7hKjY4c59gf/r1RhBNzGV69KuDdHfPGxwCMc+tAywsexH6bNwZQfXinROPmJOfMBAB9+lJ5hKOrdSQBUccWUALcjqfpQA+2ZYyVdssRn29P/r1aupV+zKxK5Rtox6AAVThVZMtnB6AfSpXAeKKLrk5z9OaALlnKwjXbn5envmodSybUouQRkcev+RVjTgAwB7YH5VBd/fniLnjnPr3oAppJugSYZyRgjFVoWkMp8vOc7sHvVwRlbYL0ydq+nIzUdvGY5iCOMDOT360AaQukgs5JSuSozs9eP8AHFclePuupXyeWJwa3NTfybRwRjcuK5mZ90r+5Jz65oArMcsTSUHrRTJCjNFAoA19PJ2EpjJXB46VDqcheQA/wjHSpNPAMgIbAHHFVLw5lbnvQMgTvRSJ3ooEPoooqiQooooAKKKKACiiigAooooAKKKKACiiigAooooAKKKKACiiigAooooAKKKKACiiigAooooAKKKKACiiigAooooAKjepKjegB0H3xgVfjztHHOaoR8EEHmtBSGI4zUsor3f3hVRquXfaqbCgBtFFFMQUUUUAFOU4IptGec0AjTJ8sQ+netCAb0MYPA5z7Vlb8pH3wMVfsZMXEQz1UrUlIkt2K3CMOGH+NWrpALjzMndyR9Rx/hVa4DQXjqOgAK/zqdn82JXJyS2Ac9Pr+FAyUANCecnP6H/9VPTBmVScDK5J9ahhci6KNzuUA+nTipAdt6Rt44bn0A/woAfMcs+0Y55FVkmb7Qi5ywTIxV2bDeZL1VlB6d+KzYBidGY9ufwoA37eby5FKrzjn64/+vUCODPIzY3PjPqDVWSVrW3D5+aRgM9+n/6qZagtG0z55UDnuaAJ714o/wB3uBIcD8uv86sWOychQePQ+nTNY186zWSFflZTwe59au+HZGadZGIEark59B/+ugA1pg0RXkFQePTmuTZtzE/pXQ6jMJJpH38Mx6elc6RjvkUxDO9AoooEFA60U5MblznGecUAamnjjrgHnrVC5bdMx960rEYTt3Byay5z+8YD1oGMQ9aKEGc0UCH0UUVRIUUUUAFFFFABRRRQAUUUUAFFFFABRRRQAUUUUAFFFFABRRRQAUUUUAFFFFABRRRQAUU8KMd6Ng96AGUU/YPejYPegBlFP2D3o2D3oAZRT9g96Ng96AGVG3Wp9g96jZB70AEP3uegNXkA8wYNU40ABNXIUDSDOaksjux0NUmGK07pAUH1qlIgD96AK1FP2D3o2D3pkjKKfsHvRsHvQAyin7RShBkdetAEisTHjGCKu2pGUJPI5GO9VCoJ5z0NTW4+Q8nikUaeo/NMgxzs/THFRwt8r45JGR+VJKTJPGGJOYVH6UixgQykEjCkjn3pASW8wVt2PmK4yfatISFpFlwACoH8qyY1DGPJPJAP4jFaMSA7AemwmgaJGl2QY7OQT7c1E8EfneWO+eR6dabKMT4/2f6VbgRZmtHYfM2cke3FAEGptuuREAcRqDg0Wcu6Taf4evHQ1HfoG1OdiTkEjg+1EA2GUjqVBOe/NAFaZBL8ihmVelW1ePTdPdVIE8y4AJ6A1FaqCwXszAH86i1of8TJ8EjB4waAM65lcRhOmeD+ZqgSe9W5mLrz2qvtBpkkdFP2D3o2D3oAZSqMtinbB70qqM0Aalm4KKcfNjmsuU5kb61r2ID23I+70/KsgqCTQMRB1opVUe9FA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8"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2iiigAooooAKKKKACiiigAooooAKKKKACiiigAooooAKKKKACiiigAooooAKKKKACiiigBcn1oyfWkooAXJ9aMn1pKKAFyfWjJ9aSigBcn1oyfWkooAXJ9aMn1pKKAHAn1pwJ9aaKeBQA4E+tSDPrTQKkUUAOXPqakGfWkUVIooAcM+tSAH1pAtSqtAAoPrTwDShaeBQAgFRTyeWMZ5NLcXCQKR1bsKyJJZJ3PzLn0JxSuNInkmLNncTjsOtQEvJIoGc5wB71LsuIo90sOV/vAZBH1p9sQ0qo4GT046Uih8ckqhVjmbfnaxJyMc/4VraaN080UMaNchSFcjgnv8ATAqDT7Lfclf4SnBP1/8ArV1Wj6N5d1cyygbkjlZhjOM5ApDM+SaGwtxFJc+ZJjJCIMH8arJYyaiPMFtJGnZyAM10uh+GQ9/5l1F5lwVEmxxlIF7E+re1dFexpn7PACxC7mbPJ92P9BTEzy2602a39x6Z5rPYEEg5Br07/hHhd/vlPQEjd3PpjgVman4ZhePDIbecjgHo30NNMmxwDZqNs+tXby0ktJmikGCKqMtMRCc+tRNn1qdhURFAERJ9ajJPrUpFMNAEZJ9aMn1pTTaAFyfWjJ9aSigB6E880Uid6KAG0UUUAFFFFABRRRQAUUUUAFFFFABRRRQAUUUUAFFFFABRRRQAUUUUAFFFFABRRRQAUUUUAFFFFABRRRQAUUUUAFFFFABSikpRQA4CpFpgqRaAHgVKopi1IooAeoqVRTVFSqKAHqKkUU1RUyigBVFK+FjZmcIqjJY9v/r09VJIA5J4FMNrLql2llbDdGrYZh0J6saTY0YUzPK5KZAPQdT+NC6ZcFTIQFUDJJYDFXtVmTT7o21vtcp95/Ws6W9ubpcSyEoOiDhR+ApFE1rLPE+Le53k/wAOev51qWduNSDmKMxXsHzmMDhwOuPQ+1YAyGDbcHtXXaE/+n214PldWCyEdwTjP5HmkB0Hh7TUuY5CcBmwBkdQef6mvQLDTYILWW4MQJmcIB+P/wBasnSLFba8ZePJkJZfY5yB+Wfyrr1tzJb26jG0T4OD2wR/U0wuV2sI7O1IA+eb5pSD82D2z9OPxrPGmlg5ZMBuoHHHYCt++BluUULweePapobcn5iBxQIxhYLFGmEZdq4A7UktlFcQ+TcyLzwAw/LntXRmJdrYx7mqYtykuOHjPrQB5l4j8KtcQyqBm4hGVwPvLXmMsZjcqe1fQ2sW/koJo8sBymP1WvJ/HGjx212l9bD9xcDLADgH1p3A4phUTCrDCoWFMkhYVGamaomoAjNMNSEUw0AJRRRQA5O9FCd6KAG0UUUAFFFFABRRRQAUUUUAFFFFABRRRQAUUUUAFFFFABRRRQAUUUUAFFFFABRRRQAUUUUAFFFFABRRRQAUUUUAFFFFABThTacKAHipBTBUi0ASLUqiolqZRQBItTKKjWploAkUVMoqNRUyigCO5lNvbtIDhsYU+5rqtJt7fS/Cj3LgCWVCM5+bGNz/AI8qK4fVbj99Hbj+HBb6muk1C7H/AAh1nIGGZEfIHbdKB/IfpUspHEXEjXF28jDl2LH/AApT9Kig+aQsfWp8fPxQMuWsC3KGM8Ejg10emaXd2qLuQsh6MvOKwdP+WT9a9L0cq1rHsYcgfeHFIEdXpMST6bG7fLJHhjgYPAz/AI100CqUjPYOTisbSgiyiMArxwpFa8Z8ttgbJzyKYF5FVjwORxmpAgQcdKZC6r945NWNyOozzTJK6kK5I4PellHG772PalkCqeKPvoKAMzUWAiJ2jY/BHvXFXOnxano91byR/PZyFG46oRkH8RXdXIVswnjcMDPr2rB2eSZgU2tJGVY+pU5GfzpDPCNVs2s7+SMjAzxWcwrtfGtlhILpOVBMbn37Z/AVxbVSEyFhUTCpmqJqBERph6VIajNACUUUUAOTvRQneigBtFFFABRRRQAUUUUAFFFFABRRRQAUUUUAFFFFABRRRQAUUUUAFFFFABRRRQAUUUUAFFFFABRRRQAUUUUAFFFFABRRRQAU8UynCgCQVItRrUi0ASrUy9ahWploAlWp0qFamXpQBMvSplqFelPY4Q/QmgDnL2VnuJJDnLuSPpWzeXYPhu2gU52IoPt8zH+tYdyS9yQOP6Us1xldg+7jb/n8qksSInGFHPtUu1lPzDB9CKbp8wiuQT17exrpdPhhuQI5UGxvvPjn6A0AZMLmMgg4JrvvDjlYI5PMzkLwOma5PVdKW1kGzn5yFGOTit/QY5LeA74VKggnI7H0pDPVbKUNbh0kO7P8Qq3A87T5wi88t1JrI06FH0id0+WWKMuAPYZq1aX27SjeOvCrn60xG1LIFK5l+Y/7VWI5coMSH9azbCQ3TJuUAYzj3rRmuI7OFpJ3SNQM5Y0CJmf5CS+fwqI3PAHb1rmrnxXZSTGOKYsOmV/nVyxna9I2klW4zQBaeYXE5hfIZTuRs9cdqh1iEi1klwSUG8bRn2NU7u7jsL9Wm52kA4/hz0NdDeqogEnDKydu460AeS38P22zvbQqHLJ5iL3yOeK8xkG1yvpxXpWuyvp+sQ3CltqOY5F7bT0/nmuH1+zNrqDsANrnII6GhAzHaomqU9KiaqJIzTDTzTDQA2iiigByd6KE70UANooooAKKKKACiiigAooooAKKKKACiiigAooooAKKKKACiiigAooooAKKKKACiiigAooooAKKKKACiiigAooooAKKKKACnCm04UASCpFqIVItAEy1KtQrUqmgCdamWoFNSqaALC0srYjJ9iKYpouGAgbPpQBzTsdzHuaYeRT5FIY00g7TUliJwwq9bXs9tMDE5BPGO1UF61MBhQ1DA6b+33uYlW5iEzkYGOCPpT9P1y70y5L+RKYyeVk5FZOmCaZgIXjDZwAwya6//hGryXQpGvmQ3AB2zLIwxznkdOmRwO9IZvad8RNMe3mSQGJvJZSD/EcYFdFpDvfeApVhzJMIAwA6kjBxXgU0LQ3ZR2DMD1HevoT4bQxp4eg+cuXXJB4xTEYN14k1e0aN7WJEBQDL1n2v9t+INQj+0ajG8bg/J5nGfTHrXa+MtKt7e1mvkUruj8v5RwCa4DRPBun6wUdpLiCQHJdSAMg9uKBnfaf4VMMPzyYyMnCgfgK3dNgW2XykBwhxmsq38LSabbhtO1a7WbOdrvvibnJBXGMduMVvxbxCpkVVfvt6ZoEecfEDUn0zVQWAG/Owk8MpAyv6fpXTaHrq6t4DhvI23SQZjcA+n/1sVxnxcQzT2oyABH8p9GzVT4dX5TSNZ092I3KJF9s5BP8AKgB2uypdSSTqpcyYR4wcZHIIHuDz+Ncnfu7xeS58xMfu5P6f/W9a1pZTcx3UEgBEh3EdNrd//HhWHds0iFzkTKcHHSQepHr/AJ+oMxW4yDUTVLIcyNUJNUZjDUZp5phoASiiigByd6KE70UANooooAKKKKACiiigAooooAKKKKACiiigAooooAKKKKACiiigAooooAKKKKACiiigAooooAKKKKACiiigAooooAKKKKAClHSkpRQA8GpFqIVItAEwNSqagU1KpoAnU1KpqBTUqmgCwpqpcTl9ygfLwKkkfZEx9BWeJh5YPBJcH8qTGhfsxECsRk9f0z/Wq8sYHmL6YrdbymgCgnPJz+H/ANase5A3tjuKRRQFX7aMSxMM8iqFWLeZonyKBGlZlYZ08yPDZ9xn8q6W/wBeaOy8q2d8svzBjnFc/HOJYxkDPrUV1PlSCcUijPkYtOWJySc5r3v4W3pn0ZBIclF2rXgIYMeM17V8Ln22CRk5bPHrTA9Wkhhu4XgnQPFIMMprlIdAm0S88yxiE1qzZIBAZfw710Mt0LSJ5X6JyfYU61ljnj3oQysMg0EjklkeMZj2imyuAvBps2VB54qsJC7AZ70Aed/EW2kvCZFP7uEZYY/hwc1y3hbfa6tdwMeWtmDEV3/iSEzQzBAykHDDHUf1rjxbfYfEtnOozHcW6gEdD8uD+uPzpFFSyAmvJ4GUErLkZ64P+R+dVNW057G8EqZa3lHzD+6elTSlbPVkmJ+UHY2PTsfzrpLuKLUbTySVV5FKxP23+h+vr3oA8vvINkhkQHaxxjHSqRNb2sWckMroVZGX7yngjp2rBkBRiCMGqRLQwmmGlNNpkhRRRQA5O9FCd6KAG0UUUAFFFFABRRRQAUUU6ON5ZUjjUs7sFVQOST0FADaK39f0Cy0eFTBqf2qV7hokQR4DIoUM4OTx5m9R67CaktPBOrTCFrs22mrNjyhfS+W8mem2MZkbPstAHOUV1svgu0hu3spvFmjwXiHa0NxHcxbT6EtCAPxrJ8Q+GdU8MXkdvqUKqJk8yGaJw8cyHoysOCKAMiiiigAooooAKKKKACiiigAooooAKKKKACiiigAooooAKKKKACiiigAooooAKKKKAHCpAaiFPBoAlBqRTUINSA0ATqalU1XBpzPtQmgAu5gISgPJ4rPZtuB6UEksZG5PampzKmeeelSUka3nYDjoWVSPqSaqyr8u3Jyct+GM1YaPJDt1Kjp61BcyhZxgdY+fxGKBmdTh0ptOFAi1by7Tgmm3cm7Cikt0LvgDNXhpUkw3rnAFAzMTjBr1v4W3iNMFZ/uHgV51b6BdXBHloTknB+nWu68I+Fby0njujftaLu+YeXnPP1pAexzvHKxRsEP8uPXPaud0/wC2eHtUNhcbntZCfIk9B6H3rbt3VYozFlm6Fn6n/CpZWjvF8m4TJHIz2PrTAWZiwz2qGEc+9WpIl8pcEdKgnkS3iOWUcd6BGZqFs3ku74GevcYrgtdhSPS7WRW/f20pQgH7oJ/yK9FjlFwHSTniuVv7OOW7ngIR47iEkj+9jH68/pQNHmeo3++4+X7rE5Hpk/0NW7PWn2mEqGBX7mcbsdMe/wDntWFqVvNYXTxyA+WWypb09v0qqlx84weN2QaQztr9U1O2juC6lXUASY+bI4wf0/l9OZ1KxRY2eLLSDgggitXSb3NrLAzgYJIqKZbi6ncFh8pxsU4A/wAaAORZWXkqR9RTK6TUrCeIJvWNkZc/J1H1FYM9u8TdMD3qrkNENFB460UxDk70UJ3ooAbRRRQAUUUUAFFFFABSqzI6ujFWU5DA4INJRQB1/huWGw8K6trVvcWz65bPHDbJPIu+3iOd0sat95s4UYyVyTVnQ7iXwrZDxnfyNPrN3vXS45jvJPKvcPnqBkhfVvYVz3hfRo9a16G1nkMdmgae7kH8EKAs5+uAQPcim+Itbk1/WZb1kEUIAit4F+7DCvCIPYD8zk96AM28ubi9upru5nkmuJWLySSNlmJ6kmu78aSNafD/AMEaRdEm9jtprt1bqkcr5jH5CqPhPw3ARDrmuQyNpolCWtmo/e6jNniNB/dzjc3QdOtdH4p8G3uq3l7qmq6vB/bDwm4khjeEW1uBgLCXMoIwMLnbjJAzzmgDyyinSIY5GQlSVJBKsCPwI4NdD4T8H3XimeZxNHaWFsM3F1KQAvXCrkgMxwcDI+ooA5yiu2m+Hk0uvaRp+m3QmXUSMCVohLGNzAsUSR8qApbcDjt1qpq+k+GtIl1S3nvb2S/RmFrbWyoyQ8/KJpCeWx1Cjg8Zz0AOUoqzYWFzqd5HaWkRkmfOBkAAAZJJPAAGSSeABXXeE9G8OnVbm51O5murLSYvtdzLEAIZCGAEQzy24kAHjvxjmgAvvCmneHfh9FqWtGQ67qu1tPtVbHkwggmRx7joPce+OIr1S+8Lal40u18Q+IL5rSfU5FWzsoRG7xRH7hKvImFwRgDJPXHNea6hYvp19LavLBKUON8EqyKw9QVJFAFWit+28LXNzoVpfq+JbuZ1ijYBVEKD55ncnCqGIXn39KdrvhG90XXbPSIpYtQnvIYpoGtQSJBJ90DIBoA56prS1mvryG0tozJPM4jjQdWYnAFd3ffDIWFhMJNXgN/DAJpQHhFumWA2GQyhs89duM8ZqbQtO8O+HNDuPEs+r3kkztJYWRislyspX5pUzINwVWxnjBIPNAHDaxaW2n6tPZ2tz9pjgPlmbGA7AYYr/s7s49sVRqSYRCdxA7vEGOxpFCsR2yATg/iajoAKKKKACiiigAooooAKKKKACiiigAp1NpRQBIDT1NRCng0ATA0yV/3ZFANRyn92xoGhgbeioDwDgUR4+1Rhegao1JVunY06BSZlI6jmpKNUnz7oRj7qqB/T/Gs24kEk7t054FWrRyJJ37hTj+X9az2OXYn1oAbjmlAywApccVoafa7nEjqT39gKALGn2rTFVRc/3sV0Vjf21i5W6jAjX7o2hjn8a0dF+xW0as6kSNyExgn/AOtWb4hto3lUxAN5nBK9OvFIZqw6vbJKJ4Zgv8Pz4UKPp2rTsfGOnCJbYyl3Xo46ZzXCrp07ToAhK4yw6j610+meVbzwobKCRWPJCnINAHbSeK7MJE8Ilk/hYRxk/wAq1INXMjI0kUojbhWdNpH9araHd2s8AxAnBwSoPB/Gr98sTW/lxg8mmI1UcSIWL/KegPrXMa5fCSfyw+1s/Lx39K07IqLdQsm3bwM1lanFCWk3pjccMxPH/wBagCeyvUijBKkr1IHY9x/OqepRr5j3EXzBRu54wD1/ME/lUVvKIAYS3BHAIzn1p4ZFgeLneFIBPr1x+tIDjLywj1t5rNyiOSTHIeAGIBU/QggH3NcJc6Rfae7CW2lXY+G46Gu+uoBbXUTKrKGUhCT3ViB+mBTxeXGpRH7DKq6lF96JkAEyj0ByA3Xj8uCKBnn9vPIsgDMq/j2966GB1MW98bupZc8/Wo5fEN3PM0E9va53bSPsyZ9OT6/SoYpZpZxJ5SrGpIcIO3egRpWtnPqOES1d1YZyoxs+p4/WsPUrWGIm2FxHJMGIOxtwA+v51to+Dsaed4ev+sABH0pEjtCzLC2QBjD4IB784oGcjO72r+RJbJGV67lyT+Jqox5yBwa7G6s0uY1DusyRjGCCCvt/niuavbWO3kMYDoCeC44/MU7k2Kid6KVQVJBGfpzRVCsMooooEFFFFABRRRQAU6OMyypGCoLsFBZgoGfUngD3ptBGaAO48LWL6DeamNUk0/7Je2Etm0kWq2xZN2DuUBiW+6OgPBrJil8O6Id4H9u3y/dUq0Voh9TnDyfTCD61zm315pelAHUaN42uLXxtZ+INZR7/AOzqyrEjCMRgqVURgDChc5AA7VT1HW7a4g/s3SbQ6dp0kgaVpZfMlnbPDSvgZAzkKAAOvJ5rDooA09eu7C71Rm022WC0jjSKPC4MmxQpkYf3mILH61sWPirRo/B1po97okt3cWt1JcoftOyGVmAAMigbmwBjAI+vNcpRQB0+leNrzT7vWNRKbtVvLX7Nb3C4UWqkgNsUcD5RtGMYrmO5Pc0UUAdR4e1/QNP8L6vYahYXsl9dugSa2lVN0Q5MbMQSqkgE4BzwO1WbrxDbjwBaWkP2SMTaqZptPgXBWKNQF3Mcs2SzcknoMdK47ApAABigDtPEfjax1LVL7UdG0qWyvL4YmurifzXjUjaUiAACDHGeTjgECuLY7RmlooA6jxX41l17TdP0qytBp2lWMCRJbo25pCP4nbAzyScdBknqa29M+LDW99pz3ejwCO2sPsUstsdtxKoQop3kHGM5wOM89hjzyigDZ1PWYbq1GmaTZfYNOLhzG0nmSzv0DSPgZxk4AAAz0zzVrxLf2y32n6VDtuNO0iMQAI+FmfO6ZgR/eYnB9AK5sjNLQBLcvFLdSyQQ+TCzkpFuLbFzwMnk46ZqKiigAooooAKKKKACiiigAooooAKKKKACiiigBQacDTKUGgCUGl2iSOQHqMEVGDTlfa+fwoGiBm6gdK0dKh83zm44AFZxAZs+prc02Py9Lmcr1UnP0B/wqSkZ1tkRu57/AONUu5NaSIUtznptBP5Vm4yAKAJlQNtU12Whizk0uKKZAJftHBA7cYzXHxEKCTWlp106TA9WzwDQCO7utNjglln87G3CqFzl+P8AE0yKES3CQqFZyAGY87QeoH5GoxqkMForSZ3HAPsT3rVsIIAknz4cH7yemOPx5/WkM0BYwf2VK+0fMowPU/8A6/5VBbwQQ2eEAIBJBx0PGf61OLj/AEQ5UZPyqrGks03RlY2wAQPYnJ/wFAGxoc8f2dQVAbHX6Vtuq5PTnp7Vg2gFuHQsCckZ/GtfHyKd+HIGcHpTEQSki5CbgobnNNvDHhicH5cMM9fcVHcsZ04wJApx9ahNxbi2bzcs6qS59x2FAGZeAttMeA4AK4Pcf41FFeoYp1c5fAAU8Zx/kUy6ujcq8oUg5BXbxhemKy55xvhfczSIwkwvHFIZla3P/ocEivtPmvtx7jpWOL8xysJM7yoKsPlb86va5FLNAt1bCVQH3lcY2DA/TiufuPOnhDndK6cN649+/egC/O0dzKs5ny7/ADSEjBz9PWrY1ARssf2PdFwGKMC7e/8An8awrFZJSyqvCLuYk8KOnJ7VrW8LRwhyECL8xePkkenFAGqLfS1TeJ5Iw38EkLbgfpjB/Oq08truSK3ykQJwW6k92NaNpqdlIrRzpDIrdnUk889RyPzrH1a1igeO6tHUuHyFlkzuHpzQA2fVooZwI5EYKTgk8mmSva6lblJVUu3KsvGDWw0Ftd2yrcWiSEr1Zhgf1rn7/Q5bcm6sC5jXJMec4A9PwoAx72yk0648pwGVlBVsdRRW5ZXEV7BunAbbwMgcUUwOXoooqjMKKKKACiiigAooooAKKKKACinRxvLKkaKWdyFUDuTXpGu+CvB/gqKC08Sa1qNzrLxiSS10xE2xZ7MX/wD1+1AHmtFdMdO8IXpxZ69fWL9hqNmGT/vuJmP/AI7Udx4J1lYWuLGOHVbVRkzabKJwB/tKPmX/AIEooA52irFrYXV9d/ZLaBpJ8MfLHB+UEnr6AH8qr0AFFFFABRRRQAUUUUAFFFFABRRRQAUUUUAFFdDp/hy2udFGo3eo/Zvkml8vyt3yIAFPUffkOwfQntXPUAFFFFABRRRQAUUUUAFFFFABRRRQAuaM5YAdSaTNCOFy3fGB/jQNIc5VRhRyT1rXicRaWVzmW4IRV9Bx/wDXrFj+ZwW6CrkM5mvom+6EOQPTAqSi/qEHkWckmOvyj6DH9c1hjoSK3NUuRJp8SDsqZ/AH/GsMf1oAliIwCegNatlEI28xl+grLt+ZFHbOTW1FNGxB2k/OMegxQBrO3mSlAoPAJHbt/jXTaUjcrvO1iCxHcVy1u6zXZHQMdmf1/wAK6fTJT5SFV2qBkkGkMtGRjI6KArLgKvtj/wCsauWJCxDJ4STIPrwOPzzWVPMY5CV+eRz19Oc1dtQY49hGArkkn8TQBrxy5ucbuuMk8Z61pNJ5fz8EFQcfzrnI7gO+B8owGYn8v8/Wtq4JaxjZeHCg4BpiNCMI7E4Hbmse8iEN1Ls7jcR2xV2Cfa21jhXJT9ahv1yqvwWHG5fWgDGlZYg4KK0QHyHpxzxWM4BuEOW3eirnNbtzGrqkbNhW+YZHBzise4YWyF1fZKmRgngikMybp5PPSJJmij/vr2b+lc7JGInQs397cQTk/jXTTvHcwSGJ8FVywxgk5GPf/wDXWFdyOiMSybicLgcnOM0AVZrgG2c4VUiUYRTgH3PqTmqMWp3NldCWOaSJiMjafXt9KbdzGSGRGATawwVHB+tVrsl0t3bqY/60xG5Hcee6yKu12+/6GreoRmaxfeu47PvHHaqukIGjQr75B7+9aVwI9jRYHK8fXNIZT8NXQkgkgkJ3qw6ntW1DKYZGj6DOR7VyOnS/ZNaJyME859K6q4OYxKpHXsKAMbV9HuYJ1/s+FnhfL4T+EntRXUWsjtEG3dRRQB5jRRRVmYUUUUAFFFFABRRRQAUUUUAKkz288U0Zw8bhlPuDmuv8eg69qsni2zDTWOoBGlI5NtKFCtE/pyMjPUYx3rjiMjBqSAz7vJhZ8y4TahPz88DHfnFAHT+CNEsLq5u9a1pCdE0mMTXC5x57niOIe7H9AapW9xca54qlvww09CzTyGzXyxbxKM4QDHIAAHqSPWtLxdOuj2Fn4PtXBWxPnag6HiW7YfMPcIPkH0NbPg/S7210JE0qxW68Ra2d1orkBba2jb/XNnjlwNueMoDzwCAV/H3izU5XtdLW4kt2jsxHfRJKzMWLEhJHJJZghUNk43Z44rz+uk03whquqeMZNBvM2t1EzteSznIhReXdj34598j1rY1/w7osj6ZpmgWd3Hqd1crFCtzNmSaIjAkkjx+63EgqOu0EnqKAODor0uz+HuhzeMbvQLnVbmOdFk2JAiv5KovMk7kgKDjO0AkAgHBrH8YaZ4c03TbZNMt7uG7Mg2NczZknh28yvHj93uONo6kZJ7UAcZTtjbN+07M43Y4z6Vb0fS59a1i0022A865lEYJ6Lnqx9gMk+wrr9Qcf8IimsvaWc9naXraZYwwRlYFYKGadwTlmYbcbj254AFAHB0Vo67dWN5rE1xp1sLa2ZUxGBgBggDEDsCwJx71oR+E7iTStOu/OWOS98yUrL8qQ26kKJXc9AW3ADHO3jJIFAHPUV0Or+DtR0zxcPDcRjvb1vL8s2+dr71DDGQOMHkn0rc1b4bf2Zp1y66vBNeWqI8oLRJbksQNqyGXJIznlQDg49wDgqvaPpc2s6rb2ELKjSt80jfdjUDLOfYAEn6VVhSN50SWURRlsNJgttHrgda9Dh03w94c8I/aDqt/Jf6/EYrcxWCl0gD4fCmUcORtBznAPHNAHn12tut5Mtq7vbhyIncYZlzwSOxxUNeiTeAdK0vxLpuj61fXUU9wsMf2a0RZJ5JXxk4JCxoCwXJyTtJAxzUeieEtP1/x2kLh7bQjdm2gwPnuRGOcfgu526DPqQKAOB82UpsMrlOPlLHHGcflk/nTav63NbXGvahLZRJFaPcSGCNBgKm47QPwxVCgAooooAKKKKACiiigAooooAKTNBNRk0DsKWzSdDSUdaQyePbtPGakVTAyOemOtQR+p6dKnnmLgKThQOnvSGLMxMJB6AcfnVUHirKMJEmU9hlfw7fl/Kqyjc360CLVuvrnAHWtFUKLgkYXnIPX1rMjyiex7etasKB4U2jgsRg/WgZoWMpQs+QPlPb1rqtGUBzHklfJ5rkYN2SAeCwyQK37eVo5jccruAA9+P/10hk5d9+5gQofjPsK1LSZPs0284+bkH6f/AF6zWdYHmOM7nBH0FWYQJg4JA8wBsj6D/CgC0ZArJGOrISD6kf8A1q3bCdTZorneyjk+o6GuZuJlCLIGwoAYDpitayz9lZy2RHHz9R3oAvXLbLaPZyQ4IP49/wAKe7GSxk5IZckep4FUllM6GLnJXcD6DrzViyzMX7534x/eIoAhKmazZEyGwRkjp/nmse4tmJkWVD8vO7HB9/pWyhMLBckHcBjvVadw0si4GAOfdaAOctrWNJWUswR0I2sccjsDXO63IJIw+AssbfdA/wBoV1epQCO2VduNynB/unHGK5TVmVzLMqqzPGGJ7hvWgDCvmIeRPVs89u9OvgPsNkQB9wjI71BenM2fUA1Pd8WlrH6En+VMRs6NksAvVSODzxirOoNifhs9Aeah01WWVHHTaD+VM1BgZXQAY4Gc+9IZlX6eXcLNjILc89ef/rV02myi6sCHH0/KsC9TzbGQ/wAUeCQPr/8AXq5ol5izAZjuUkYI7UAdNp5YQlWAODgE5oqNGIGUXOeuDRQB53RRRVmYUUUUAFFFFABRRRQAUUUUAFdD4FlsIPGmn3GpXUNrbwF5hLMCUWRVJTOAf4wtc9SFQTmgDR1A2EmpqI7yaZHk/f3ki43ktywXqB9eT146V03xC8S6Xc6wYPC0so05EhQzHKlxGgVFUEAhFxnB6sST2xxBAPWloA9Mb4p6fLerrL6Xerrlxpx0++nt7pYldeMSodpIk4HsMd6wtF8bwaDf3N1p+l7JvIk+zzzyCaYTtwJXcgZwpbAAAyRnPWuQwKKAN7wr4qm8Na7dagyzTm7tpbeZkm8uUCTq6vg4YEA5INVdR1WC6iaCzszBE7+ZJLPJ508rerSYHHPQAD1yeay6KAOi8H+ILHw/c6nNc20ktxcWMlrbSIQBA0g2lz9FJ6fTvWrY654Z0fwdqmgtNqOrm/kjlwsa20cDIc7lLFySeh+XpXD4B7UuAOlAAzKGyVOzP3QecfWun8aeNZvFD28FraLp+lWkSRW9mhz8qjALtgbjycemTjqSeYooA9Ht/iwk+pXEuo6LHHFc6ebOeSyYJcSNsCB97A9FBAHTnPOK47VdZju7eOw06zFhpkTb1gD73kfGN8j4G5scdAB2Ayc5NFAFixtBf6jbWhlSITSrGZJDhUBOCSfQda6WTxXZx/EC11f7GbjTtO2x2VsxxiONSIs/iAx9ya5HHOaWgDcsPFWp2XjOPxVIi3t8k5mczglWYgjnHT29MCupk8VX89hqvjDVHRdQvom03S4YxtWJD/rnQdgAdue7OfeuO0jVrSytry0vtPN7bXGxtqzGJldM7TuwePmYEd89utV9S1OfU51kmCIkaCOGGMYSJB0VR6fqSSSSTmgCO4mtpILZYLYxSRxkTOZC3mtuJ3Y/h4IGPbNV6KKACiiigAooooAKKKKACkNLTCaBjWPNJRRSGFHakNKKALVvENwWTjcPlJovY/Km4+6wBHt7UkkzTrCoHzIAox3okMjvtc5I4NICOJtpDdsEUIAEJ701yOg7UA4WgY8ZZhitmzUDaCcBRn8ay4EzKuRwOTWvFlVGOpw30oAv2qeZKy9+K3JH2zREL8hwFz7VnWUR2w/LhnG7P6VqGMyMi56Opz7Uhi35ZJcYGM/Nxxip7RvKjgYtgBsEAcYqHVMMBuYLuA59MmrVntERDgkKgDfhzQAXUUbSRK4G2RAG9q1rMGCBIjn5xt59qzGUSQh/7mQTmtWApLbr1+XAX3xQBFE224BYnarAHHpn/wCtVvLQ6k65O1T8uO+f/wBYqk8JWcorZzknPbr/AI1ZlOUWYclG2e/B/wAP5UAPn+S6JA2Kw+Yn8arhMMXfJYkjI7Ef5FWboK8JlTqrDP8AX/PvWfLvljUISf4SSeh6UAZ+rTBoChxuGCPf/Oa5S8IYASA73jwSfT/JrpGQSKrzgkZI/L/9dc3qRC3EKnAzkAAY296AOZuyDOQOgAFSXRLR2468VXuOJ2Hoae53SR4PYUxHT6apzHtYhAAMt261SupQZ1V8LuYK2ew6/wA6t6e58rLMdwPc/h/hWZfHZdhOBg459ulIZNEBO19Cp/hPf/PeoNFkYzGM7gNp+lP0uYNeSghcuccA8cGqumNsvdoO3Dd6Yjs7SYiL09sZoqGz+WMjHQ0UhnDUUUVZmFFFFABRRRQAUUUUAFFFFABRRRQAUUUUAFFFFABRRRQAUUUUAFFFFABRRRQAVox6DqkiqwspV3fdDjaW+gOCfwqbSIb21vYyLKRZLmMpbzSAoIyRxICRjgZOfTJ4ODVnbceIL+30nT3cafAxIaTOBkjfM/8AtMce/wB1RnjIBhzQy207wzxPFLGxV0dSrKR1BB6VHXVa5pOqa3rst3bWUhinPl2o3BmlWMrEMYPJOB9SG9DWfZ+HL03Vuby3kitneQSEEbtsePM4zx1ABPGSKAMWiu8TSrmVtUlfT7SHULsGOGM7TDZ24wpcEZBJ4RSMk/OevNY/h3w/9p1AS30DTW8O1vssbfvLlm/1cagcjcR17KCaAOboroJPC2t3epzL/ZyW7vOqBAypGGkyVVTnGOMDn2rL1PTZdKvDazyRPIFDHym3AZ9/8+oyDQBTooooAKKKKAGsaa3TNBPNOI4pMpEVGaU0lAC0DmkzS5OKAHxyGJ9yn5ux9KvWFqJ0kYttx3PcVnCrmnzlJDEX2q/GT09P60AQSLiV8dFpue1SSf65gw574pACefSkMuWygAk+lalyojtYcfef+lVdPh3pnHpV9sS3qhiCipx+ApAblqVMEAPB8rH8/wCpFX4FIcs5xghcE4/H9Kz0R47KAYG4jnHp/nFOkmY+YePlORmgY+/kZdrSKpBBx6cYxV+zkRbMGThjg/hwP51nz5uYrR8nbtCcjqc5/wAKmu2eCFDtOAcHH8qANKIMumvGxAZWHUfh/hVyBdsY3PkbyCR2HSq0xVoCFXJdBgjsamBP2UjoVwOnJ6n/AAoAs+ZtnSJucxEA46/5xUPmAxqr5AfJP4Hg/wA/zp87n7XbvyABgjt/n/61MusFYJYxkKCpx16n+n8qAJDKsUZDD75BP+fpTY1VHMnBKtz78VBeJmG2lVm8tU2lRT0k86IooB3qdue5HP8ASgDM1SbZdLg4Q9gen+f6VzWvpGhQnO5ZMKc9v88V0+o7Xsw5TEisdp9eOD/n0rlte+W3BXJLDcGB7g4/pQByc4xcP/vGjlpVx1pJzumYnnNLEN86g9M0xHS2hHl4ZcHGTn/P1rI1JsTAk54PNacTlQ3sMBuxHFYl/N5lwxwB24oGWdFXdeqcE47io7cGK5VyTgt2qXSf3beYPv5OCDzjFNj+aBWUHeHzgf59hQI6a0m2rleAVB6fWiqwyYkxwPpmikM5SiiirMwooooAKKKKACiiigAooooAKKKKACiiigAooooAKKKKACiiigAooooAKKKKAL2mX8Onz+e0EksoVkGJAq7WUqQRtJPBPcVJBr99ZXNvLZLDbpBIJUiRAyFx0LBs7z/vZx2xWbRQBsv4r1d7OO2WZYwjKxdFwzbWZlB7YBduBge3FIvinU/s91FP5Nybh/MaSePcwYkMTnuCQvDZHA4rHooA3JfFupPKZEWFfMjjScMnmCYpyGYNkZJySBxknihvFuolndY7dXklmkk/dAo3mKFI2njgZ56/Maw6KANKPxDqsUtrIl0Va2nNzHhRxIcDJHfhQB6AYqnc3Mt3MZZSCx9FAH5CoaKACiiigApD0paa1ADO9THB49qhTJerAHFSUV2602nP1ptMAooooEKDilAGcntTaUHg0DJTK0h+bntTkGcfnUK8EVajHIAHWkM29Ix50SDgtkEHvmrMcW69Kr90PtJqnpmYpTP2jxj61cibbevhhzmkM2Ll1EiohYAgY9gKr3MgDlBkB1DEj6UO6u0RznYSG9xRLhpkPB5xn2oA0FkCaeDjLRMHAx2zUrMskYVugbI5/H+tQQtFK00BwV2dunpx+lTSCQNhOWI+bjocf/roA1YsSeYgPUAj2/zzT4nje1diPvc5PbJ//VVRHKIZgMDIB9sirEbK1rIABkHI+hx/9agA85VnYSDKgYz6f5xUKymNAqHcEfBPtTZ5HilaM9GGwc8Y6/41UMvlzqA2A3ykdunFAGrLIpjkRhwyjbt/P+YotgyWoBwGj+Y/QmoQyzQFh8u0Yx3HP/6/zpNPufOtHdhuZBtI9R1oAr3LCRFjOdpPf1//AFVyupEGIIV3BNyHNdfcIv2huuMqw4/OuR1djHckDAV1z9aAORk5bNEZxIvOOetLLt3naSR70wcEUyTdjbbbPnqOaxJTulY+9aRcC3YZ6L69qyj1JoGadiNkTSEEYRsHHt/+qnWQ82NV46fmRUgif+zi4O4CI5HSmaYFbsM5oA3bdhHH8xGSep70VSuZhGygEniikM56iiirMwooooAKKKKACiiigAooooAKKKKACiiigAooooAKKKKACiiigAooooAKKKKACiiigAooooAKKKKACiiigAooooAKa1Opj0AImd4qyB3xVVeGBq5HkgelSyirJwxqMVLL96oqaAU0lKaSgQUZoooAcnWrkC7iFHc8VSBq9bY3g980mM27NV2lT3HX6U6Ni93IRxxuotVKQeYB6/yqJGK3EhXghcDP0pFF+OUGTqcAlc59amclm2kE5bCkn86zonDNsAyGfv2q60haQZ7ybT9cUAWImCkEHG4KCfy/wrRW4DlZk4KfM3fOeKx5W8kRpjIB79h0q9CVjgYAnGN36f8A66ANDdut5CXHzKCAT3x/+un28jNartOGxhsnqOxqrFKlxuVotp27sr0xwKcxjiCgM2EOcd8cUATXpP31Yk71Hr06/wA6oXsgF3GOcdj75qaOczTXCNxuzt/EVXmZJ4QTkAN1/HNAGnE7hpgM9M+xHP8A9aotPuPJmkcEjDBGX+9kUlvI72g2glgMDHoCP6A1Xt8NdrJk7XbBUdmxigDSuZhGUDcK7AA9cjqP1rlNXAIBX5lxnnjHUV0eoJsEMgPHOBjvXNXzZt5BySnc9vb9aAOTkK7mxnOaaOtK/Ltj1pFOD7UySwXPlnJ5AGKrj7w4zzTm7fSmUAbaSFrSUlsK67MZ9elRacxiIIO7nBXH60sIV9LOQCw6eo5qS0URy5B+Rh1HYikMgvpybk4PFFVJ3LzuSSTntRTAjoooqiAooooAKKKKACiiigAooooAKKKKACiiigAooooAKKKKACiiigAooooAKKKKACiiigAooooAKKKKACiiigAooooAKY9PprUAMXrVyP7g9aqhCuCcc1bXjHsOallFWVfmqKp5uDUFCAWiikpgFFFL1oEAOCKt2vEoyevNVelWYQDMCe9JjOgtWLRMhbjZx65HNMjZNs+7qFxUEEhQcHlMH61MyBrfz1PJyCB9KRRHauyyxv6MMkVfnkBlJGQNwP41QsiGkC8ZwBVuQAzOV+4DgH8aAJrhmmYOpHyjPPetBQPs7sTjCd/esuPJK7ccsVx+FWySZNpbJYKfb0JoAdbs6xMee4/XmrskgKBuDnP5dqpQOHR0xgAZx6j/AOvTrh2jiUnjocD0/wA5oAmRisoKZK5BGffj+tEyiONuhU8j3qe3AktxkA45yO/T+X9aqXpKxLtHyL6/SgC7p90Hi25yqKQT7Ef/AFqiVguoCMN1mDD0zn/69ULSX7M0sYAbKkH3GP8A69NW4zKoB+6RjPtQB0Gr/NYpt5YHOfSuU1KTaHXGQwz1710lxct/Z+dpZg2cjtmuQ1OXdcHpn26elAGC5+c/Wm05/vn602mSLnNJRmnAE9B060Aa2nhWtWUZyw7+tOD+XA27lV5xjp/nNO0phsb5gSOozTNUby4tmAMtuFBRlZy7Yopqd6KCR9FFFUSFFFFABRRRQAUUUUAFFFFABRRRQAUUUUAFFFFABRRRQAUUUUAFFFFABRRRQAUUUUAFFFFABRRRQAUUUUAFFFFABTHNPqN6ABMlxjk1oAYGaoQjL1oBsqO5xUsop3A+c1BVq6GHz7VVoASil7UlMQUUdqKAFqeMneje2Kr09D2NAzbQBkDqcHGKfC5PmRnuM/iKq27Yi5PBFWQCLdZQfmDYP0qRi2gCXxHQEbhV2A7hKjY4c59gf/r1RhBNzGV69KuDdHfPGxwCMc+tAywsexH6bNwZQfXinROPmJOfMBAB9+lJ5hKOrdSQBUccWUALcjqfpQA+2ZYyVdssRn29P/r1aupV+zKxK5Rtox6AAVThVZMtnB6AfSpXAeKKLrk5z9OaALlnKwjXbn5envmodSybUouQRkcev+RVjTgAwB7YH5VBd/fniLnjnPr3oAppJugSYZyRgjFVoWkMp8vOc7sHvVwRlbYL0ydq+nIzUdvGY5iCOMDOT360AaQukgs5JSuSozs9eP8AHFclePuupXyeWJwa3NTfybRwRjcuK5mZ90r+5Jz65oArMcsTSUHrRTJCjNFAoA19PJ2EpjJXB46VDqcheQA/wjHSpNPAMgIbAHHFVLw5lbnvQMgTvRSJ3ooEPoooqiQooooAKKKKACiiigAooooAKKKKACiiigAooooAKKKKACiiigAooooAKKKKACiiigAooooAKKKKACiiigAooooAKjepKjegB0H3xgVfjztHHOaoR8EEHmtBSGI4zUsor3f3hVRquXfaqbCgBtFFFMQUUUUAFOU4IptGec0AjTJ8sQ+netCAb0MYPA5z7Vlb8pH3wMVfsZMXEQz1UrUlIkt2K3CMOGH+NWrpALjzMndyR9Rx/hVa4DQXjqOgAK/zqdn82JXJyS2Ac9Pr+FAyUANCecnP6H/9VPTBmVScDK5J9ahhci6KNzuUA+nTipAdt6Rt44bn0A/woAfMcs+0Y55FVkmb7Qi5ywTIxV2bDeZL1VlB6d+KzYBidGY9ufwoA37eby5FKrzjn64/+vUCODPIzY3PjPqDVWSVrW3D5+aRgM9+n/6qZagtG0z55UDnuaAJ714o/wB3uBIcD8uv86sWOychQePQ+nTNY186zWSFflZTwe59au+HZGadZGIEark59B/+ugA1pg0RXkFQePTmuTZtzE/pXQ6jMJJpH38Mx6elc6RjvkUxDO9AoooEFA60U5MblznGecUAamnjjrgHnrVC5bdMx960rEYTt3Byay5z+8YD1oGMQ9aKEGc0UCH0UUVRIUUUUAFFFFABRRRQAUUUUAFFFFABRRRQAUUUUAFFFFABRRRQAUUUUAFFFFABRRRQAUU8KMd6Ng96AGUU/YPejYPegBlFP2D3o2D3oAZRT9g96Ng96AGVG3Wp9g96jZB70AEP3uegNXkA8wYNU40ABNXIUDSDOaksjux0NUmGK07pAUH1qlIgD96AK1FP2D3o2D3pkjKKfsHvRsHvQAyin7RShBkdetAEisTHjGCKu2pGUJPI5GO9VCoJ5z0NTW4+Q8nikUaeo/NMgxzs/THFRwt8r45JGR+VJKTJPGGJOYVH6UixgQykEjCkjn3pASW8wVt2PmK4yfatISFpFlwACoH8qyY1DGPJPJAP4jFaMSA7AemwmgaJGl2QY7OQT7c1E8EfneWO+eR6dabKMT4/2f6VbgRZmtHYfM2cke3FAEGptuuREAcRqDg0Wcu6Taf4evHQ1HfoG1OdiTkEjg+1EA2GUjqVBOe/NAFaZBL8ihmVelW1ePTdPdVIE8y4AJ6A1FaqCwXszAH86i1of8TJ8EjB4waAM65lcRhOmeD+ZqgSe9W5mLrz2qvtBpkkdFP2D3o2D3oAZSqMtinbB70qqM0Aalm4KKcfNjmsuU5kb61r2ID23I+70/KsgqCTQMRB1opVUe9FA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矩形 18"/>
          <p:cNvSpPr/>
          <p:nvPr/>
        </p:nvSpPr>
        <p:spPr>
          <a:xfrm>
            <a:off x="4788024" y="987574"/>
            <a:ext cx="4248471" cy="830997"/>
          </a:xfrm>
          <a:prstGeom prst="rect">
            <a:avLst/>
          </a:prstGeom>
          <a:solidFill>
            <a:schemeClr val="accent1">
              <a:lumMod val="20000"/>
              <a:lumOff val="80000"/>
            </a:schemeClr>
          </a:solidFill>
        </p:spPr>
        <p:txBody>
          <a:bodyPr wrap="square">
            <a:spAutoFit/>
          </a:bodyPr>
          <a:lstStyle/>
          <a:p>
            <a:pPr algn="just"/>
            <a:r>
              <a:rPr lang="en-US" altLang="zh-CN" sz="2400" b="1" dirty="0" smtClean="0">
                <a:solidFill>
                  <a:srgbClr val="00B050"/>
                </a:solidFill>
              </a:rPr>
              <a:t>keep looking straight into…</a:t>
            </a:r>
            <a:r>
              <a:rPr lang="zh-CN" altLang="en-US" sz="2400" b="1" dirty="0" smtClean="0">
                <a:solidFill>
                  <a:srgbClr val="00B050"/>
                </a:solidFill>
                <a:latin typeface="楷体" panose="02010609060101010101" pitchFamily="49" charset="-122"/>
                <a:ea typeface="楷体" panose="02010609060101010101" pitchFamily="49" charset="-122"/>
              </a:rPr>
              <a:t>保持直视着</a:t>
            </a:r>
            <a:r>
              <a:rPr lang="en-US" altLang="zh-CN" sz="2400" b="1" dirty="0" smtClean="0">
                <a:solidFill>
                  <a:srgbClr val="00B050"/>
                </a:solidFill>
              </a:rPr>
              <a:t>…</a:t>
            </a:r>
            <a:r>
              <a:rPr lang="en-US" altLang="zh-CN" sz="2400" b="1" dirty="0" smtClean="0"/>
              <a:t> </a:t>
            </a:r>
            <a:endParaRPr lang="zh-CN" altLang="en-US" sz="2400" b="1" dirty="0"/>
          </a:p>
        </p:txBody>
      </p:sp>
      <p:pic>
        <p:nvPicPr>
          <p:cNvPr id="1026" name="Picture 2" descr="https://ss1.bdstatic.com/70cFuXSh_Q1YnxGkpoWK1HF6hhy/it/u=4276175120,2192845177&amp;fm=15&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7" y="2476180"/>
            <a:ext cx="2700405" cy="270040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8856984" cy="1015663"/>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2</a:t>
            </a:r>
            <a:r>
              <a:rPr lang="zh-CN" altLang="en-US" sz="2800" b="1" dirty="0" smtClean="0">
                <a:solidFill>
                  <a:srgbClr val="002060"/>
                </a:solidFill>
                <a:ea typeface="楷体" panose="02010609060101010101" pitchFamily="49" charset="-122"/>
              </a:rPr>
              <a:t>：</a:t>
            </a:r>
            <a:r>
              <a:rPr lang="en-US" altLang="zh-CN" sz="2800" b="1" dirty="0" smtClean="0"/>
              <a:t>Harry </a:t>
            </a:r>
            <a:r>
              <a:rPr lang="en-US" altLang="zh-CN" sz="2800" b="1" dirty="0" smtClean="0">
                <a:solidFill>
                  <a:srgbClr val="FF0000"/>
                </a:solidFill>
              </a:rPr>
              <a:t>forced himself to</a:t>
            </a:r>
            <a:r>
              <a:rPr lang="en-US" altLang="zh-CN" sz="2800" b="1" dirty="0" smtClean="0"/>
              <a:t> </a:t>
            </a:r>
            <a:r>
              <a:rPr lang="en-US" altLang="zh-CN" sz="2800" b="1" dirty="0" smtClean="0">
                <a:solidFill>
                  <a:srgbClr val="00B050"/>
                </a:solidFill>
              </a:rPr>
              <a:t>keep looking straight into</a:t>
            </a:r>
            <a:r>
              <a:rPr lang="en-US" altLang="zh-CN" sz="2800" b="1" dirty="0" smtClean="0"/>
              <a:t> those cold eyes</a:t>
            </a:r>
            <a:r>
              <a:rPr lang="en-US" altLang="zh-CN" sz="3200" b="1" dirty="0" smtClean="0"/>
              <a:t>.</a:t>
            </a:r>
            <a:endParaRPr lang="zh-CN" altLang="zh-CN" sz="2800" b="1" dirty="0" smtClean="0">
              <a:ea typeface="楷体" panose="02010609060101010101" pitchFamily="49" charset="-122"/>
            </a:endParaRPr>
          </a:p>
        </p:txBody>
      </p:sp>
      <p:sp>
        <p:nvSpPr>
          <p:cNvPr id="20" name="矩形 19"/>
          <p:cNvSpPr/>
          <p:nvPr/>
        </p:nvSpPr>
        <p:spPr>
          <a:xfrm>
            <a:off x="4811663" y="483518"/>
            <a:ext cx="4332337" cy="461665"/>
          </a:xfrm>
          <a:prstGeom prst="rect">
            <a:avLst/>
          </a:prstGeom>
          <a:solidFill>
            <a:schemeClr val="accent4">
              <a:lumMod val="20000"/>
              <a:lumOff val="80000"/>
            </a:schemeClr>
          </a:solidFill>
        </p:spPr>
        <p:txBody>
          <a:bodyPr wrap="square">
            <a:spAutoFit/>
          </a:bodyPr>
          <a:lstStyle/>
          <a:p>
            <a:pPr algn="just"/>
            <a:r>
              <a:rPr lang="en-US" altLang="zh-CN" sz="2400" b="1" dirty="0" smtClean="0">
                <a:solidFill>
                  <a:srgbClr val="FF0000"/>
                </a:solidFill>
              </a:rPr>
              <a:t>forced himself to…</a:t>
            </a:r>
            <a:r>
              <a:rPr lang="zh-CN" altLang="en-US" sz="2400" b="1" dirty="0">
                <a:solidFill>
                  <a:srgbClr val="FF0000"/>
                </a:solidFill>
                <a:latin typeface="楷体" panose="02010609060101010101" pitchFamily="49" charset="-122"/>
                <a:ea typeface="楷体" panose="02010609060101010101" pitchFamily="49" charset="-122"/>
              </a:rPr>
              <a:t>逼迫</a:t>
            </a:r>
            <a:r>
              <a:rPr lang="zh-CN" altLang="en-US" sz="2400" b="1" dirty="0" smtClean="0">
                <a:solidFill>
                  <a:srgbClr val="FF0000"/>
                </a:solidFill>
                <a:latin typeface="楷体" panose="02010609060101010101" pitchFamily="49" charset="-122"/>
                <a:ea typeface="楷体" panose="02010609060101010101" pitchFamily="49" charset="-122"/>
              </a:rPr>
              <a:t>自己去</a:t>
            </a:r>
            <a:r>
              <a:rPr lang="en-US" altLang="zh-CN" sz="2400" b="1" dirty="0" smtClean="0">
                <a:latin typeface="楷体" panose="02010609060101010101" pitchFamily="49" charset="-122"/>
                <a:ea typeface="楷体" panose="02010609060101010101" pitchFamily="49" charset="-122"/>
              </a:rPr>
              <a:t> </a:t>
            </a:r>
            <a:endParaRPr lang="zh-CN" altLang="en-US" sz="2400" b="1" dirty="0">
              <a:latin typeface="楷体" panose="02010609060101010101" pitchFamily="49" charset="-122"/>
              <a:ea typeface="楷体" panose="02010609060101010101" pitchFamily="49" charset="-122"/>
            </a:endParaRPr>
          </a:p>
        </p:txBody>
      </p:sp>
      <p:sp>
        <p:nvSpPr>
          <p:cNvPr id="17" name="矩形 16"/>
          <p:cNvSpPr/>
          <p:nvPr/>
        </p:nvSpPr>
        <p:spPr>
          <a:xfrm>
            <a:off x="179512" y="1131590"/>
            <a:ext cx="4544834" cy="400110"/>
          </a:xfrm>
          <a:prstGeom prst="rect">
            <a:avLst/>
          </a:prstGeom>
        </p:spPr>
        <p:txBody>
          <a:bodyPr wrap="none">
            <a:spAutoFit/>
          </a:bodyPr>
          <a:lstStyle/>
          <a:p>
            <a:r>
              <a:rPr lang="zh-CN" altLang="en-US" sz="2000" b="1" dirty="0" smtClean="0"/>
              <a:t>哈利竭力使自己直视那双冰冷的眼睛。</a:t>
            </a:r>
            <a:endParaRPr lang="zh-CN" altLang="en-US" sz="2000" b="1" dirty="0"/>
          </a:p>
        </p:txBody>
      </p:sp>
      <p:sp>
        <p:nvSpPr>
          <p:cNvPr id="21" name="矩形 20"/>
          <p:cNvSpPr/>
          <p:nvPr/>
        </p:nvSpPr>
        <p:spPr>
          <a:xfrm>
            <a:off x="107504" y="1707654"/>
            <a:ext cx="8928992" cy="830997"/>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素材背景：</a:t>
            </a:r>
            <a:r>
              <a:rPr lang="en-US" altLang="zh-CN" sz="2400" b="1" dirty="0" smtClean="0">
                <a:solidFill>
                  <a:srgbClr val="00B0F0"/>
                </a:solidFill>
                <a:ea typeface="楷体" panose="02010609060101010101" pitchFamily="49" charset="-122"/>
                <a:cs typeface="Times New Roman" panose="02020603050405020304" pitchFamily="18" charset="0"/>
              </a:rPr>
              <a:t>It was </a:t>
            </a:r>
            <a:r>
              <a:rPr lang="en-US" altLang="zh-CN" sz="2400" b="1" dirty="0" err="1" smtClean="0">
                <a:solidFill>
                  <a:srgbClr val="00B0F0"/>
                </a:solidFill>
                <a:ea typeface="楷体" panose="02010609060101010101" pitchFamily="49" charset="-122"/>
                <a:cs typeface="Times New Roman" panose="02020603050405020304" pitchFamily="18" charset="0"/>
              </a:rPr>
              <a:t>Harry’s</a:t>
            </a:r>
            <a:r>
              <a:rPr lang="en-US" altLang="zh-CN" sz="2400" b="1" dirty="0" smtClean="0">
                <a:solidFill>
                  <a:srgbClr val="00B0F0"/>
                </a:solidFill>
                <a:ea typeface="楷体" panose="02010609060101010101" pitchFamily="49" charset="-122"/>
                <a:cs typeface="Times New Roman" panose="02020603050405020304" pitchFamily="18" charset="0"/>
              </a:rPr>
              <a:t> first potions lessons and Professor </a:t>
            </a:r>
            <a:r>
              <a:rPr lang="en-US" altLang="zh-CN" sz="2400" b="1" dirty="0" err="1" smtClean="0">
                <a:solidFill>
                  <a:srgbClr val="00B0F0"/>
                </a:solidFill>
                <a:ea typeface="楷体" panose="02010609060101010101" pitchFamily="49" charset="-122"/>
                <a:cs typeface="Times New Roman" panose="02020603050405020304" pitchFamily="18" charset="0"/>
              </a:rPr>
              <a:t>Snape</a:t>
            </a:r>
            <a:r>
              <a:rPr lang="en-US" altLang="zh-CN" sz="2400" b="1" dirty="0" smtClean="0">
                <a:solidFill>
                  <a:srgbClr val="00B0F0"/>
                </a:solidFill>
                <a:ea typeface="楷体" panose="02010609060101010101" pitchFamily="49" charset="-122"/>
                <a:cs typeface="Times New Roman" panose="02020603050405020304" pitchFamily="18" charset="0"/>
              </a:rPr>
              <a:t> was very unkind to him. He tried his best to be brave.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23" name="矩形 22"/>
          <p:cNvSpPr/>
          <p:nvPr/>
        </p:nvSpPr>
        <p:spPr>
          <a:xfrm>
            <a:off x="2699792" y="2427734"/>
            <a:ext cx="6264696" cy="1200329"/>
          </a:xfrm>
          <a:prstGeom prst="rect">
            <a:avLst/>
          </a:prstGeom>
        </p:spPr>
        <p:txBody>
          <a:bodyPr wrap="square">
            <a:spAutoFit/>
          </a:bodyPr>
          <a:lstStyle/>
          <a:p>
            <a:pPr algn="just"/>
            <a:r>
              <a:rPr lang="zh-CN" altLang="en-US" sz="2400" b="1" dirty="0" smtClean="0">
                <a:solidFill>
                  <a:srgbClr val="002060"/>
                </a:solidFill>
                <a:latin typeface="楷体" panose="02010609060101010101" pitchFamily="49" charset="-122"/>
                <a:ea typeface="楷体" panose="02010609060101010101" pitchFamily="49" charset="-122"/>
              </a:rPr>
              <a:t>素材解读：</a:t>
            </a:r>
            <a:r>
              <a:rPr lang="en-US" altLang="zh-CN" sz="2400" b="1" dirty="0" smtClean="0">
                <a:solidFill>
                  <a:srgbClr val="002060"/>
                </a:solidFill>
                <a:latin typeface="宋体" panose="02010600030101010101" pitchFamily="2" charset="-122"/>
                <a:ea typeface="宋体" panose="02010600030101010101" pitchFamily="2" charset="-122"/>
              </a:rPr>
              <a:t>The writer uses verbs “force himself” and “keep looking straight” to show </a:t>
            </a:r>
            <a:r>
              <a:rPr lang="en-US" altLang="zh-CN" sz="2400" b="1" dirty="0" err="1" smtClean="0">
                <a:solidFill>
                  <a:srgbClr val="002060"/>
                </a:solidFill>
                <a:latin typeface="宋体" panose="02010600030101010101" pitchFamily="2" charset="-122"/>
                <a:ea typeface="宋体" panose="02010600030101010101" pitchFamily="2" charset="-122"/>
              </a:rPr>
              <a:t>Harry’s</a:t>
            </a:r>
            <a:r>
              <a:rPr lang="en-US" altLang="zh-CN" sz="2400" b="1" dirty="0" smtClean="0">
                <a:solidFill>
                  <a:srgbClr val="002060"/>
                </a:solidFill>
                <a:latin typeface="宋体" panose="02010600030101010101" pitchFamily="2" charset="-122"/>
                <a:ea typeface="宋体" panose="02010600030101010101" pitchFamily="2" charset="-122"/>
              </a:rPr>
              <a:t> inner activity.</a:t>
            </a:r>
            <a:r>
              <a:rPr lang="zh-CN" altLang="en-US" sz="2400" b="1" dirty="0" smtClean="0">
                <a:solidFill>
                  <a:srgbClr val="002060"/>
                </a:solidFill>
                <a:latin typeface="宋体" panose="02010600030101010101" pitchFamily="2" charset="-122"/>
                <a:ea typeface="宋体" panose="02010600030101010101" pitchFamily="2" charset="-122"/>
              </a:rPr>
              <a:t> </a:t>
            </a:r>
            <a:endParaRPr lang="zh-CN" altLang="zh-CN" sz="2400" b="1" dirty="0">
              <a:latin typeface="宋体" panose="02010600030101010101" pitchFamily="2" charset="-122"/>
              <a:ea typeface="宋体" panose="02010600030101010101" pitchFamily="2" charset="-122"/>
            </a:endParaRPr>
          </a:p>
        </p:txBody>
      </p:sp>
      <p:sp>
        <p:nvSpPr>
          <p:cNvPr id="24" name="矩形 23"/>
          <p:cNvSpPr/>
          <p:nvPr/>
        </p:nvSpPr>
        <p:spPr>
          <a:xfrm>
            <a:off x="2699792" y="3579862"/>
            <a:ext cx="3600400" cy="1569660"/>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ea typeface="楷体" panose="02010609060101010101" pitchFamily="49" charset="-122"/>
                <a:cs typeface="Times New Roman" panose="02020603050405020304" pitchFamily="18" charset="0"/>
              </a:rPr>
              <a:t> </a:t>
            </a:r>
            <a:r>
              <a:rPr lang="en-US" altLang="zh-CN" sz="2400" b="1" dirty="0" smtClean="0">
                <a:solidFill>
                  <a:srgbClr val="7030A0"/>
                </a:solidFill>
                <a:ea typeface="楷体" panose="02010609060101010101" pitchFamily="49" charset="-122"/>
                <a:cs typeface="Times New Roman" panose="02020603050405020304" pitchFamily="18" charset="0"/>
              </a:rPr>
              <a:t>The distinctive actions of the characters vividly reveal their psychological activities. </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anim calcmode="lin" valueType="num">
                                      <p:cBhvr>
                                        <p:cTn id="22" dur="2000" fill="hold"/>
                                        <p:tgtEl>
                                          <p:spTgt spid="19"/>
                                        </p:tgtEl>
                                        <p:attrNameLst>
                                          <p:attrName>ppt_w</p:attrName>
                                        </p:attrNameLst>
                                      </p:cBhvr>
                                      <p:tavLst>
                                        <p:tav tm="0" fmla="#ppt_w*sin(2.5*pi*$)">
                                          <p:val>
                                            <p:fltVal val="0"/>
                                          </p:val>
                                        </p:tav>
                                        <p:tav tm="100000">
                                          <p:val>
                                            <p:fltVal val="1"/>
                                          </p:val>
                                        </p:tav>
                                      </p:tavLst>
                                    </p:anim>
                                    <p:anim calcmode="lin" valueType="num">
                                      <p:cBhvr>
                                        <p:cTn id="23"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0" grpId="0" animBg="1"/>
      <p:bldP spid="17" grpId="0"/>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42164" y="3895080"/>
            <a:ext cx="2801836" cy="124842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6" name="AutoShape 6"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2iiigAooooAKKKKACiiigAooooAKKKKACiiigAooooAKKKKACiiigAooooAKKKKACiiigBcn1oyfWkooAXJ9aMn1pKKAFyfWjJ9aSigBcn1oyfWkooAXJ9aMn1pKKAHAn1pwJ9aaKeBQA4E+tSDPrTQKkUUAOXPqakGfWkUVIooAcM+tSAH1pAtSqtAAoPrTwDShaeBQAgFRTyeWMZ5NLcXCQKR1bsKyJJZJ3PzLn0JxSuNInkmLNncTjsOtQEvJIoGc5wB71LsuIo90sOV/vAZBH1p9sQ0qo4GT046Uih8ckqhVjmbfnaxJyMc/4VraaN080UMaNchSFcjgnv8ATAqDT7Lfclf4SnBP1/8ArV1Wj6N5d1cyygbkjlZhjOM5ApDM+SaGwtxFJc+ZJjJCIMH8arJYyaiPMFtJGnZyAM10uh+GQ9/5l1F5lwVEmxxlIF7E+re1dFexpn7PACxC7mbPJ92P9BTEzy2602a39x6Z5rPYEEg5Br07/hHhd/vlPQEjd3PpjgVman4ZhePDIbecjgHo30NNMmxwDZqNs+tXby0ktJmikGCKqMtMRCc+tRNn1qdhURFAERJ9ajJPrUpFMNAEZJ9aMn1pTTaAFyfWjJ9aSigB6E880Uid6KAG0UUUAFFFFABRRRQAUUUUAFFFFABRRRQAUUUUAFFFFABRRRQAUUUUAFFFFABRRRQAUUUUAFFFFABRRRQAUUUUAFFFFABSikpRQA4CpFpgqRaAHgVKopi1IooAeoqVRTVFSqKAHqKkUU1RUyigBVFK+FjZmcIqjJY9v/r09VJIA5J4FMNrLql2llbDdGrYZh0J6saTY0YUzPK5KZAPQdT+NC6ZcFTIQFUDJJYDFXtVmTT7o21vtcp95/Ws6W9ubpcSyEoOiDhR+ApFE1rLPE+Le53k/wAOev51qWduNSDmKMxXsHzmMDhwOuPQ+1YAyGDbcHtXXaE/+n214PldWCyEdwTjP5HmkB0Hh7TUuY5CcBmwBkdQef6mvQLDTYILWW4MQJmcIB+P/wBasnSLFba8ZePJkJZfY5yB+Wfyrr1tzJb26jG0T4OD2wR/U0wuV2sI7O1IA+eb5pSD82D2z9OPxrPGmlg5ZMBuoHHHYCt++BluUULweePapobcn5iBxQIxhYLFGmEZdq4A7UktlFcQ+TcyLzwAw/LntXRmJdrYx7mqYtykuOHjPrQB5l4j8KtcQyqBm4hGVwPvLXmMsZjcqe1fQ2sW/koJo8sBymP1WvJ/HGjx212l9bD9xcDLADgH1p3A4phUTCrDCoWFMkhYVGamaomoAjNMNSEUw0AJRRRQA5O9FCd6KAG0UUUAFFFFABRRRQAUUUUAFFFFABRRRQAUUUUAFFFFABRRRQAUUUUAFFFFABRRRQAUUUUAFFFFABRRRQAUUUUAFFFFABThTacKAHipBTBUi0ASLUqiolqZRQBItTKKjWploAkUVMoqNRUyigCO5lNvbtIDhsYU+5rqtJt7fS/Cj3LgCWVCM5+bGNz/AI8qK4fVbj99Hbj+HBb6muk1C7H/AAh1nIGGZEfIHbdKB/IfpUspHEXEjXF28jDl2LH/AApT9Kig+aQsfWp8fPxQMuWsC3KGM8Ejg10emaXd2qLuQsh6MvOKwdP+WT9a9L0cq1rHsYcgfeHFIEdXpMST6bG7fLJHhjgYPAz/AI100CqUjPYOTisbSgiyiMArxwpFa8Z8ttgbJzyKYF5FVjwORxmpAgQcdKZC6r945NWNyOozzTJK6kK5I4PellHG772PalkCqeKPvoKAMzUWAiJ2jY/BHvXFXOnxano91byR/PZyFG46oRkH8RXdXIVswnjcMDPr2rB2eSZgU2tJGVY+pU5GfzpDPCNVs2s7+SMjAzxWcwrtfGtlhILpOVBMbn37Z/AVxbVSEyFhUTCpmqJqBERph6VIajNACUUUUAOTvRQneigBtFFFABRRRQAUUUUAFFFFABRRRQAUUUUAFFFFABRRRQAUUUUAFFFFABRRRQAUUUUAFFFFABRRRQAUUUUAFFFFABRRRQAU8UynCgCQVItRrUi0ASrUy9ahWploAlWp0qFamXpQBMvSplqFelPY4Q/QmgDnL2VnuJJDnLuSPpWzeXYPhu2gU52IoPt8zH+tYdyS9yQOP6Us1xldg+7jb/n8qksSInGFHPtUu1lPzDB9CKbp8wiuQT17exrpdPhhuQI5UGxvvPjn6A0AZMLmMgg4JrvvDjlYI5PMzkLwOma5PVdKW1kGzn5yFGOTit/QY5LeA74VKggnI7H0pDPVbKUNbh0kO7P8Qq3A87T5wi88t1JrI06FH0id0+WWKMuAPYZq1aX27SjeOvCrn60xG1LIFK5l+Y/7VWI5coMSH9azbCQ3TJuUAYzj3rRmuI7OFpJ3SNQM5Y0CJmf5CS+fwqI3PAHb1rmrnxXZSTGOKYsOmV/nVyxna9I2klW4zQBaeYXE5hfIZTuRs9cdqh1iEi1klwSUG8bRn2NU7u7jsL9Wm52kA4/hz0NdDeqogEnDKydu460AeS38P22zvbQqHLJ5iL3yOeK8xkG1yvpxXpWuyvp+sQ3CltqOY5F7bT0/nmuH1+zNrqDsANrnII6GhAzHaomqU9KiaqJIzTDTzTDQA2iiigByd6KE70UANooooAKKKKACiiigAooooAKKKKACiiigAooooAKKKKACiiigAooooAKKKKACiiigAooooAKKKKACiiigAooooAKKKKACnCm04UASCpFqIVItAEy1KtQrUqmgCdamWoFNSqaALC0srYjJ9iKYpouGAgbPpQBzTsdzHuaYeRT5FIY00g7TUliJwwq9bXs9tMDE5BPGO1UF61MBhQ1DA6b+33uYlW5iEzkYGOCPpT9P1y70y5L+RKYyeVk5FZOmCaZgIXjDZwAwya6//hGryXQpGvmQ3AB2zLIwxznkdOmRwO9IZvad8RNMe3mSQGJvJZSD/EcYFdFpDvfeApVhzJMIAwA6kjBxXgU0LQ3ZR2DMD1HevoT4bQxp4eg+cuXXJB4xTEYN14k1e0aN7WJEBQDL1n2v9t+INQj+0ajG8bg/J5nGfTHrXa+MtKt7e1mvkUruj8v5RwCa4DRPBun6wUdpLiCQHJdSAMg9uKBnfaf4VMMPzyYyMnCgfgK3dNgW2XykBwhxmsq38LSabbhtO1a7WbOdrvvibnJBXGMduMVvxbxCpkVVfvt6ZoEecfEDUn0zVQWAG/Owk8MpAyv6fpXTaHrq6t4DhvI23SQZjcA+n/1sVxnxcQzT2oyABH8p9GzVT4dX5TSNZ092I3KJF9s5BP8AKgB2uypdSSTqpcyYR4wcZHIIHuDz+Ncnfu7xeS58xMfu5P6f/W9a1pZTcx3UEgBEh3EdNrd//HhWHds0iFzkTKcHHSQepHr/AJ+oMxW4yDUTVLIcyNUJNUZjDUZp5phoASiiigByd6KE70UANooooAKKKKACiiigAooooAKKKKACiiigAooooAKKKKACiiigAooooAKKKKACiiigAooooAKKKKACiiigAooooAKKKKAClHSkpRQA8GpFqIVItAEwNSqagU1KpoAnU1KpqBTUqmgCwpqpcTl9ygfLwKkkfZEx9BWeJh5YPBJcH8qTGhfsxECsRk9f0z/Wq8sYHmL6YrdbymgCgnPJz+H/ANase5A3tjuKRRQFX7aMSxMM8iqFWLeZonyKBGlZlYZ08yPDZ9xn8q6W/wBeaOy8q2d8svzBjnFc/HOJYxkDPrUV1PlSCcUijPkYtOWJySc5r3v4W3pn0ZBIclF2rXgIYMeM17V8Ln22CRk5bPHrTA9Wkhhu4XgnQPFIMMprlIdAm0S88yxiE1qzZIBAZfw710Mt0LSJ5X6JyfYU61ljnj3oQysMg0EjklkeMZj2imyuAvBps2VB54qsJC7AZ70Aed/EW2kvCZFP7uEZYY/hwc1y3hbfa6tdwMeWtmDEV3/iSEzQzBAykHDDHUf1rjxbfYfEtnOozHcW6gEdD8uD+uPzpFFSyAmvJ4GUErLkZ64P+R+dVNW057G8EqZa3lHzD+6elTSlbPVkmJ+UHY2PTsfzrpLuKLUbTySVV5FKxP23+h+vr3oA8vvINkhkQHaxxjHSqRNb2sWckMroVZGX7yngjp2rBkBRiCMGqRLQwmmGlNNpkhRRRQA5O9FCd6KAG0UUUAFFFFABRRRQAUUU6ON5ZUjjUs7sFVQOST0FADaK39f0Cy0eFTBqf2qV7hokQR4DIoUM4OTx5m9R67CaktPBOrTCFrs22mrNjyhfS+W8mem2MZkbPstAHOUV1svgu0hu3spvFmjwXiHa0NxHcxbT6EtCAPxrJ8Q+GdU8MXkdvqUKqJk8yGaJw8cyHoysOCKAMiiiigAooooAKKKKACiiigAooooAKKKKACiiigAooooAKKKKACiiigAooooAKKKKAHCpAaiFPBoAlBqRTUINSA0ATqalU1XBpzPtQmgAu5gISgPJ4rPZtuB6UEksZG5PampzKmeeelSUka3nYDjoWVSPqSaqyr8u3Jyct+GM1YaPJDt1Kjp61BcyhZxgdY+fxGKBmdTh0ptOFAi1by7Tgmm3cm7Cikt0LvgDNXhpUkw3rnAFAzMTjBr1v4W3iNMFZ/uHgV51b6BdXBHloTknB+nWu68I+Fby0njujftaLu+YeXnPP1pAexzvHKxRsEP8uPXPaud0/wC2eHtUNhcbntZCfIk9B6H3rbt3VYozFlm6Fn6n/CpZWjvF8m4TJHIz2PrTAWZiwz2qGEc+9WpIl8pcEdKgnkS3iOWUcd6BGZqFs3ku74GevcYrgtdhSPS7WRW/f20pQgH7oJ/yK9FjlFwHSTniuVv7OOW7ngIR47iEkj+9jH68/pQNHmeo3++4+X7rE5Hpk/0NW7PWn2mEqGBX7mcbsdMe/wDntWFqVvNYXTxyA+WWypb09v0qqlx84weN2QaQztr9U1O2juC6lXUASY+bI4wf0/l9OZ1KxRY2eLLSDgggitXSb3NrLAzgYJIqKZbi6ncFh8pxsU4A/wAaAORZWXkqR9RTK6TUrCeIJvWNkZc/J1H1FYM9u8TdMD3qrkNENFB460UxDk70UJ3ooAbRRRQAUUUUAFFFFABSqzI6ujFWU5DA4INJRQB1/huWGw8K6trVvcWz65bPHDbJPIu+3iOd0sat95s4UYyVyTVnQ7iXwrZDxnfyNPrN3vXS45jvJPKvcPnqBkhfVvYVz3hfRo9a16G1nkMdmgae7kH8EKAs5+uAQPcim+Itbk1/WZb1kEUIAit4F+7DCvCIPYD8zk96AM28ubi9upru5nkmuJWLySSNlmJ6kmu78aSNafD/AMEaRdEm9jtprt1bqkcr5jH5CqPhPw3ARDrmuQyNpolCWtmo/e6jNniNB/dzjc3QdOtdH4p8G3uq3l7qmq6vB/bDwm4khjeEW1uBgLCXMoIwMLnbjJAzzmgDyyinSIY5GQlSVJBKsCPwI4NdD4T8H3XimeZxNHaWFsM3F1KQAvXCrkgMxwcDI+ooA5yiu2m+Hk0uvaRp+m3QmXUSMCVohLGNzAsUSR8qApbcDjt1qpq+k+GtIl1S3nvb2S/RmFrbWyoyQ8/KJpCeWx1Cjg8Zz0AOUoqzYWFzqd5HaWkRkmfOBkAAAZJJPAAGSSeABXXeE9G8OnVbm51O5murLSYvtdzLEAIZCGAEQzy24kAHjvxjmgAvvCmneHfh9FqWtGQ67qu1tPtVbHkwggmRx7joPce+OIr1S+8Lal40u18Q+IL5rSfU5FWzsoRG7xRH7hKvImFwRgDJPXHNea6hYvp19LavLBKUON8EqyKw9QVJFAFWit+28LXNzoVpfq+JbuZ1ijYBVEKD55ncnCqGIXn39KdrvhG90XXbPSIpYtQnvIYpoGtQSJBJ90DIBoA56prS1mvryG0tozJPM4jjQdWYnAFd3ffDIWFhMJNXgN/DAJpQHhFumWA2GQyhs89duM8ZqbQtO8O+HNDuPEs+r3kkztJYWRislyspX5pUzINwVWxnjBIPNAHDaxaW2n6tPZ2tz9pjgPlmbGA7AYYr/s7s49sVRqSYRCdxA7vEGOxpFCsR2yATg/iajoAKKKKACiiigAooooAKKKKACiiigAp1NpRQBIDT1NRCng0ATA0yV/3ZFANRyn92xoGhgbeioDwDgUR4+1Rhegao1JVunY06BSZlI6jmpKNUnz7oRj7qqB/T/Gs24kEk7t054FWrRyJJ37hTj+X9az2OXYn1oAbjmlAywApccVoafa7nEjqT39gKALGn2rTFVRc/3sV0Vjf21i5W6jAjX7o2hjn8a0dF+xW0as6kSNyExgn/AOtWb4hto3lUxAN5nBK9OvFIZqw6vbJKJ4Zgv8Pz4UKPp2rTsfGOnCJbYyl3Xo46ZzXCrp07ToAhK4yw6j610+meVbzwobKCRWPJCnINAHbSeK7MJE8Ilk/hYRxk/wAq1INXMjI0kUojbhWdNpH9araHd2s8AxAnBwSoPB/Gr98sTW/lxg8mmI1UcSIWL/KegPrXMa5fCSfyw+1s/Lx39K07IqLdQsm3bwM1lanFCWk3pjccMxPH/wBagCeyvUijBKkr1IHY9x/OqepRr5j3EXzBRu54wD1/ME/lUVvKIAYS3BHAIzn1p4ZFgeLneFIBPr1x+tIDjLywj1t5rNyiOSTHIeAGIBU/QggH3NcJc6Rfae7CW2lXY+G46Gu+uoBbXUTKrKGUhCT3ViB+mBTxeXGpRH7DKq6lF96JkAEyj0ByA3Xj8uCKBnn9vPIsgDMq/j2966GB1MW98bupZc8/Wo5fEN3PM0E9va53bSPsyZ9OT6/SoYpZpZxJ5SrGpIcIO3egRpWtnPqOES1d1YZyoxs+p4/WsPUrWGIm2FxHJMGIOxtwA+v51to+Dsaed4ev+sABH0pEjtCzLC2QBjD4IB784oGcjO72r+RJbJGV67lyT+Jqox5yBwa7G6s0uY1DusyRjGCCCvt/niuavbWO3kMYDoCeC44/MU7k2Kid6KVQVJBGfpzRVCsMooooEFFFFABRRRQAU6OMyypGCoLsFBZgoGfUngD3ptBGaAO48LWL6DeamNUk0/7Je2Etm0kWq2xZN2DuUBiW+6OgPBrJil8O6Id4H9u3y/dUq0Voh9TnDyfTCD61zm315pelAHUaN42uLXxtZ+INZR7/AOzqyrEjCMRgqVURgDChc5AA7VT1HW7a4g/s3SbQ6dp0kgaVpZfMlnbPDSvgZAzkKAAOvJ5rDooA09eu7C71Rm022WC0jjSKPC4MmxQpkYf3mILH61sWPirRo/B1po97okt3cWt1JcoftOyGVmAAMigbmwBjAI+vNcpRQB0+leNrzT7vWNRKbtVvLX7Nb3C4UWqkgNsUcD5RtGMYrmO5Pc0UUAdR4e1/QNP8L6vYahYXsl9dugSa2lVN0Q5MbMQSqkgE4BzwO1WbrxDbjwBaWkP2SMTaqZptPgXBWKNQF3Mcs2SzcknoMdK47ApAABigDtPEfjax1LVL7UdG0qWyvL4YmurifzXjUjaUiAACDHGeTjgECuLY7RmlooA6jxX41l17TdP0qytBp2lWMCRJbo25pCP4nbAzyScdBknqa29M+LDW99pz3ejwCO2sPsUstsdtxKoQop3kHGM5wOM89hjzyigDZ1PWYbq1GmaTZfYNOLhzG0nmSzv0DSPgZxk4AAAz0zzVrxLf2y32n6VDtuNO0iMQAI+FmfO6ZgR/eYnB9AK5sjNLQBLcvFLdSyQQ+TCzkpFuLbFzwMnk46ZqKiigAooooAKKKKACiiigAooooAKKKKACiiigBQacDTKUGgCUGl2iSOQHqMEVGDTlfa+fwoGiBm6gdK0dKh83zm44AFZxAZs+prc02Py9Lmcr1UnP0B/wqSkZ1tkRu57/AONUu5NaSIUtznptBP5Vm4yAKAJlQNtU12Whizk0uKKZAJftHBA7cYzXHxEKCTWlp106TA9WzwDQCO7utNjglln87G3CqFzl+P8AE0yKES3CQqFZyAGY87QeoH5GoxqkMForSZ3HAPsT3rVsIIAknz4cH7yemOPx5/WkM0BYwf2VK+0fMowPU/8A6/5VBbwQQ2eEAIBJBx0PGf61OLj/AEQ5UZPyqrGks03RlY2wAQPYnJ/wFAGxoc8f2dQVAbHX6Vtuq5PTnp7Vg2gFuHQsCckZ/GtfHyKd+HIGcHpTEQSki5CbgobnNNvDHhicH5cMM9fcVHcsZ04wJApx9ahNxbi2bzcs6qS59x2FAGZeAttMeA4AK4Pcf41FFeoYp1c5fAAU8Zx/kUy6ujcq8oUg5BXbxhemKy55xvhfczSIwkwvHFIZla3P/ocEivtPmvtx7jpWOL8xysJM7yoKsPlb86va5FLNAt1bCVQH3lcY2DA/TiufuPOnhDndK6cN649+/egC/O0dzKs5ny7/ADSEjBz9PWrY1ARssf2PdFwGKMC7e/8An8awrFZJSyqvCLuYk8KOnJ7VrW8LRwhyECL8xePkkenFAGqLfS1TeJ5Iw38EkLbgfpjB/Oq08truSK3ykQJwW6k92NaNpqdlIrRzpDIrdnUk889RyPzrH1a1igeO6tHUuHyFlkzuHpzQA2fVooZwI5EYKTgk8mmSva6lblJVUu3KsvGDWw0Ftd2yrcWiSEr1Zhgf1rn7/Q5bcm6sC5jXJMec4A9PwoAx72yk0648pwGVlBVsdRRW5ZXEV7BunAbbwMgcUUwOXoooqjMKKKKACiiigAooooAKKKKACinRxvLKkaKWdyFUDuTXpGu+CvB/gqKC08Sa1qNzrLxiSS10xE2xZ7MX/wD1+1AHmtFdMdO8IXpxZ69fWL9hqNmGT/vuJmP/AI7Udx4J1lYWuLGOHVbVRkzabKJwB/tKPmX/AIEooA52irFrYXV9d/ZLaBpJ8MfLHB+UEnr6AH8qr0AFFFFABRRRQAUUUUAFFFFABRRRQAUUUUAFFdDp/hy2udFGo3eo/Zvkml8vyt3yIAFPUffkOwfQntXPUAFFFFABRRRQAUUUUAFFFFABRRRQAuaM5YAdSaTNCOFy3fGB/jQNIc5VRhRyT1rXicRaWVzmW4IRV9Bx/wDXrFj+ZwW6CrkM5mvom+6EOQPTAqSi/qEHkWckmOvyj6DH9c1hjoSK3NUuRJp8SDsqZ/AH/GsMf1oAliIwCegNatlEI28xl+grLt+ZFHbOTW1FNGxB2k/OMegxQBrO3mSlAoPAJHbt/jXTaUjcrvO1iCxHcVy1u6zXZHQMdmf1/wAK6fTJT5SFV2qBkkGkMtGRjI6KArLgKvtj/wCsauWJCxDJ4STIPrwOPzzWVPMY5CV+eRz19Oc1dtQY49hGArkkn8TQBrxy5ucbuuMk8Z61pNJ5fz8EFQcfzrnI7gO+B8owGYn8v8/Wtq4JaxjZeHCg4BpiNCMI7E4Hbmse8iEN1Ls7jcR2xV2Cfa21jhXJT9ahv1yqvwWHG5fWgDGlZYg4KK0QHyHpxzxWM4BuEOW3eirnNbtzGrqkbNhW+YZHBzise4YWyF1fZKmRgngikMybp5PPSJJmij/vr2b+lc7JGInQs397cQTk/jXTTvHcwSGJ8FVywxgk5GPf/wDXWFdyOiMSybicLgcnOM0AVZrgG2c4VUiUYRTgH3PqTmqMWp3NldCWOaSJiMjafXt9KbdzGSGRGATawwVHB+tVrsl0t3bqY/60xG5Hcee6yKu12+/6GreoRmaxfeu47PvHHaqukIGjQr75B7+9aVwI9jRYHK8fXNIZT8NXQkgkgkJ3qw6ntW1DKYZGj6DOR7VyOnS/ZNaJyME859K6q4OYxKpHXsKAMbV9HuYJ1/s+FnhfL4T+EntRXUWsjtEG3dRRQB5jRRRVmYUUUUAFFFFABRRRQAUUUUAKkz288U0Zw8bhlPuDmuv8eg69qsni2zDTWOoBGlI5NtKFCtE/pyMjPUYx3rjiMjBqSAz7vJhZ8y4TahPz88DHfnFAHT+CNEsLq5u9a1pCdE0mMTXC5x57niOIe7H9AapW9xca54qlvww09CzTyGzXyxbxKM4QDHIAAHqSPWtLxdOuj2Fn4PtXBWxPnag6HiW7YfMPcIPkH0NbPg/S7210JE0qxW68Ra2d1orkBba2jb/XNnjlwNueMoDzwCAV/H3izU5XtdLW4kt2jsxHfRJKzMWLEhJHJJZghUNk43Z44rz+uk03whquqeMZNBvM2t1EzteSznIhReXdj34598j1rY1/w7osj6ZpmgWd3Hqd1crFCtzNmSaIjAkkjx+63EgqOu0EnqKAODor0uz+HuhzeMbvQLnVbmOdFk2JAiv5KovMk7kgKDjO0AkAgHBrH8YaZ4c03TbZNMt7uG7Mg2NczZknh28yvHj93uONo6kZJ7UAcZTtjbN+07M43Y4z6Vb0fS59a1i0022A865lEYJ6Lnqx9gMk+wrr9Qcf8IimsvaWc9naXraZYwwRlYFYKGadwTlmYbcbj254AFAHB0Vo67dWN5rE1xp1sLa2ZUxGBgBggDEDsCwJx71oR+E7iTStOu/OWOS98yUrL8qQ26kKJXc9AW3ADHO3jJIFAHPUV0Or+DtR0zxcPDcRjvb1vL8s2+dr71DDGQOMHkn0rc1b4bf2Zp1y66vBNeWqI8oLRJbksQNqyGXJIznlQDg49wDgqvaPpc2s6rb2ELKjSt80jfdjUDLOfYAEn6VVhSN50SWURRlsNJgttHrgda9Dh03w94c8I/aDqt/Jf6/EYrcxWCl0gD4fCmUcORtBznAPHNAHn12tut5Mtq7vbhyIncYZlzwSOxxUNeiTeAdK0vxLpuj61fXUU9wsMf2a0RZJ5JXxk4JCxoCwXJyTtJAxzUeieEtP1/x2kLh7bQjdm2gwPnuRGOcfgu526DPqQKAOB82UpsMrlOPlLHHGcflk/nTav63NbXGvahLZRJFaPcSGCNBgKm47QPwxVCgAooooAKKKKACiiigAooooAKTNBNRk0DsKWzSdDSUdaQyePbtPGakVTAyOemOtQR+p6dKnnmLgKThQOnvSGLMxMJB6AcfnVUHirKMJEmU9hlfw7fl/Kqyjc360CLVuvrnAHWtFUKLgkYXnIPX1rMjyiex7etasKB4U2jgsRg/WgZoWMpQs+QPlPb1rqtGUBzHklfJ5rkYN2SAeCwyQK37eVo5jccruAA9+P/10hk5d9+5gQofjPsK1LSZPs0284+bkH6f/AF6zWdYHmOM7nBH0FWYQJg4JA8wBsj6D/CgC0ZArJGOrISD6kf8A1q3bCdTZorneyjk+o6GuZuJlCLIGwoAYDpitayz9lZy2RHHz9R3oAvXLbLaPZyQ4IP49/wAKe7GSxk5IZckep4FUllM6GLnJXcD6DrzViyzMX7534x/eIoAhKmazZEyGwRkjp/nmse4tmJkWVD8vO7HB9/pWyhMLBckHcBjvVadw0si4GAOfdaAOctrWNJWUswR0I2sccjsDXO63IJIw+AssbfdA/wBoV1epQCO2VduNynB/unHGK5TVmVzLMqqzPGGJ7hvWgDCvmIeRPVs89u9OvgPsNkQB9wjI71BenM2fUA1Pd8WlrH6En+VMRs6NksAvVSODzxirOoNifhs9Aeah01WWVHHTaD+VM1BgZXQAY4Gc+9IZlX6eXcLNjILc89ef/rV02myi6sCHH0/KsC9TzbGQ/wAUeCQPr/8AXq5ol5izAZjuUkYI7UAdNp5YQlWAODgE5oqNGIGUXOeuDRQB53RRRVmYUUUUAFFFFABRRRQAUUUUAFdD4FlsIPGmn3GpXUNrbwF5hLMCUWRVJTOAf4wtc9SFQTmgDR1A2EmpqI7yaZHk/f3ki43ktywXqB9eT146V03xC8S6Xc6wYPC0so05EhQzHKlxGgVFUEAhFxnB6sST2xxBAPWloA9Mb4p6fLerrL6Xerrlxpx0++nt7pYldeMSodpIk4HsMd6wtF8bwaDf3N1p+l7JvIk+zzzyCaYTtwJXcgZwpbAAAyRnPWuQwKKAN7wr4qm8Na7dagyzTm7tpbeZkm8uUCTq6vg4YEA5INVdR1WC6iaCzszBE7+ZJLPJ508rerSYHHPQAD1yeay6KAOi8H+ILHw/c6nNc20ktxcWMlrbSIQBA0g2lz9FJ6fTvWrY654Z0fwdqmgtNqOrm/kjlwsa20cDIc7lLFySeh+XpXD4B7UuAOlAAzKGyVOzP3QecfWun8aeNZvFD28FraLp+lWkSRW9mhz8qjALtgbjycemTjqSeYooA9Ht/iwk+pXEuo6LHHFc6ebOeSyYJcSNsCB97A9FBAHTnPOK47VdZju7eOw06zFhpkTb1gD73kfGN8j4G5scdAB2Ayc5NFAFixtBf6jbWhlSITSrGZJDhUBOCSfQda6WTxXZx/EC11f7GbjTtO2x2VsxxiONSIs/iAx9ya5HHOaWgDcsPFWp2XjOPxVIi3t8k5mczglWYgjnHT29MCupk8VX89hqvjDVHRdQvom03S4YxtWJD/rnQdgAdue7OfeuO0jVrSytry0vtPN7bXGxtqzGJldM7TuwePmYEd89utV9S1OfU51kmCIkaCOGGMYSJB0VR6fqSSSSTmgCO4mtpILZYLYxSRxkTOZC3mtuJ3Y/h4IGPbNV6KKACiiigAooooAKKKKACkNLTCaBjWPNJRRSGFHakNKKALVvENwWTjcPlJovY/Km4+6wBHt7UkkzTrCoHzIAox3okMjvtc5I4NICOJtpDdsEUIAEJ701yOg7UA4WgY8ZZhitmzUDaCcBRn8ay4EzKuRwOTWvFlVGOpw30oAv2qeZKy9+K3JH2zREL8hwFz7VnWUR2w/LhnG7P6VqGMyMi56Opz7Uhi35ZJcYGM/Nxxip7RvKjgYtgBsEAcYqHVMMBuYLuA59MmrVntERDgkKgDfhzQAXUUbSRK4G2RAG9q1rMGCBIjn5xt59qzGUSQh/7mQTmtWApLbr1+XAX3xQBFE224BYnarAHHpn/wCtVvLQ6k65O1T8uO+f/wBYqk8JWcorZzknPbr/AI1ZlOUWYclG2e/B/wAP5UAPn+S6JA2Kw+Yn8arhMMXfJYkjI7Ef5FWboK8JlTqrDP8AX/PvWfLvljUISf4SSeh6UAZ+rTBoChxuGCPf/Oa5S8IYASA73jwSfT/JrpGQSKrzgkZI/L/9dc3qRC3EKnAzkAAY296AOZuyDOQOgAFSXRLR2468VXuOJ2Hoae53SR4PYUxHT6apzHtYhAAMt261SupQZ1V8LuYK2ew6/wA6t6e58rLMdwPc/h/hWZfHZdhOBg459ulIZNEBO19Cp/hPf/PeoNFkYzGM7gNp+lP0uYNeSghcuccA8cGqumNsvdoO3Dd6Yjs7SYiL09sZoqGz+WMjHQ0UhnDUUUVZmFFFFABRRRQAUUUUAFFFFABRRRQAUUUUAFFFFABRRRQAUUUUAFFFFABRRRQAVox6DqkiqwspV3fdDjaW+gOCfwqbSIb21vYyLKRZLmMpbzSAoIyRxICRjgZOfTJ4ODVnbceIL+30nT3cafAxIaTOBkjfM/8AtMce/wB1RnjIBhzQy207wzxPFLGxV0dSrKR1BB6VHXVa5pOqa3rst3bWUhinPl2o3BmlWMrEMYPJOB9SG9DWfZ+HL03Vuby3kitneQSEEbtsePM4zx1ABPGSKAMWiu8TSrmVtUlfT7SHULsGOGM7TDZ24wpcEZBJ4RSMk/OevNY/h3w/9p1AS30DTW8O1vssbfvLlm/1cagcjcR17KCaAOboroJPC2t3epzL/ZyW7vOqBAypGGkyVVTnGOMDn2rL1PTZdKvDazyRPIFDHym3AZ9/8+oyDQBTooooAKKKKAGsaa3TNBPNOI4pMpEVGaU0lAC0DmkzS5OKAHxyGJ9yn5ux9KvWFqJ0kYttx3PcVnCrmnzlJDEX2q/GT09P60AQSLiV8dFpue1SSf65gw574pACefSkMuWygAk+lalyojtYcfef+lVdPh3pnHpV9sS3qhiCipx+ApAblqVMEAPB8rH8/wCpFX4FIcs5xghcE4/H9Kz0R47KAYG4jnHp/nFOkmY+YePlORmgY+/kZdrSKpBBx6cYxV+zkRbMGThjg/hwP51nz5uYrR8nbtCcjqc5/wAKmu2eCFDtOAcHH8qANKIMumvGxAZWHUfh/hVyBdsY3PkbyCR2HSq0xVoCFXJdBgjsamBP2UjoVwOnJ6n/AAoAs+ZtnSJucxEA46/5xUPmAxqr5AfJP4Hg/wA/zp87n7XbvyABgjt/n/61MusFYJYxkKCpx16n+n8qAJDKsUZDD75BP+fpTY1VHMnBKtz78VBeJmG2lVm8tU2lRT0k86IooB3qdue5HP8ASgDM1SbZdLg4Q9gen+f6VzWvpGhQnO5ZMKc9v88V0+o7Xsw5TEisdp9eOD/n0rlte+W3BXJLDcGB7g4/pQByc4xcP/vGjlpVx1pJzumYnnNLEN86g9M0xHS2hHl4ZcHGTn/P1rI1JsTAk54PNacTlQ3sMBuxHFYl/N5lwxwB24oGWdFXdeqcE47io7cGK5VyTgt2qXSf3beYPv5OCDzjFNj+aBWUHeHzgf59hQI6a0m2rleAVB6fWiqwyYkxwPpmikM5SiiirMwooooAKKKKACiiigAooooAKKKKACiiigAooooAKKKKACiiigAooooAKKKKAL2mX8Onz+e0EksoVkGJAq7WUqQRtJPBPcVJBr99ZXNvLZLDbpBIJUiRAyFx0LBs7z/vZx2xWbRQBsv4r1d7OO2WZYwjKxdFwzbWZlB7YBduBge3FIvinU/s91FP5Nybh/MaSePcwYkMTnuCQvDZHA4rHooA3JfFupPKZEWFfMjjScMnmCYpyGYNkZJySBxknihvFuolndY7dXklmkk/dAo3mKFI2njgZ56/Maw6KANKPxDqsUtrIl0Va2nNzHhRxIcDJHfhQB6AYqnc3Mt3MZZSCx9FAH5CoaKACiiigApD0paa1ADO9THB49qhTJerAHFSUV2602nP1ptMAooooEKDilAGcntTaUHg0DJTK0h+bntTkGcfnUK8EVajHIAHWkM29Ix50SDgtkEHvmrMcW69Kr90PtJqnpmYpTP2jxj61cibbevhhzmkM2Ll1EiohYAgY9gKr3MgDlBkB1DEj6UO6u0RznYSG9xRLhpkPB5xn2oA0FkCaeDjLRMHAx2zUrMskYVugbI5/H+tQQtFK00BwV2dunpx+lTSCQNhOWI+bjocf/roA1YsSeYgPUAj2/zzT4nje1diPvc5PbJ//VVRHKIZgMDIB9sirEbK1rIABkHI+hx/9agA85VnYSDKgYz6f5xUKymNAqHcEfBPtTZ5HilaM9GGwc8Y6/41UMvlzqA2A3ykdunFAGrLIpjkRhwyjbt/P+YotgyWoBwGj+Y/QmoQyzQFh8u0Yx3HP/6/zpNPufOtHdhuZBtI9R1oAr3LCRFjOdpPf1//AFVyupEGIIV3BNyHNdfcIv2huuMqw4/OuR1djHckDAV1z9aAORk5bNEZxIvOOetLLt3naSR70wcEUyTdjbbbPnqOaxJTulY+9aRcC3YZ6L69qyj1JoGadiNkTSEEYRsHHt/+qnWQ82NV46fmRUgif+zi4O4CI5HSmaYFbsM5oA3bdhHH8xGSep70VSuZhGygEniikM56iiirMwooooAKKKKACiiigAooooAKKKKACiiigAooooAKKKKACiiigAooooAKKKKACiiigAooooAKKKKACiiigAooooAKa1Opj0AImd4qyB3xVVeGBq5HkgelSyirJwxqMVLL96oqaAU0lKaSgQUZoooAcnWrkC7iFHc8VSBq9bY3g980mM27NV2lT3HX6U6Ni93IRxxuotVKQeYB6/yqJGK3EhXghcDP0pFF+OUGTqcAlc59amclm2kE5bCkn86zonDNsAyGfv2q60haQZ7ybT9cUAWImCkEHG4KCfy/wrRW4DlZk4KfM3fOeKx5W8kRpjIB79h0q9CVjgYAnGN36f8A66ANDdut5CXHzKCAT3x/+un28jNartOGxhsnqOxqrFKlxuVotp27sr0xwKcxjiCgM2EOcd8cUATXpP31Yk71Hr06/wA6oXsgF3GOcdj75qaOczTXCNxuzt/EVXmZJ4QTkAN1/HNAGnE7hpgM9M+xHP8A9aotPuPJmkcEjDBGX+9kUlvI72g2glgMDHoCP6A1Xt8NdrJk7XbBUdmxigDSuZhGUDcK7AA9cjqP1rlNXAIBX5lxnnjHUV0eoJsEMgPHOBjvXNXzZt5BySnc9vb9aAOTkK7mxnOaaOtK/Ltj1pFOD7UySwXPlnJ5AGKrj7w4zzTm7fSmUAbaSFrSUlsK67MZ9elRacxiIIO7nBXH60sIV9LOQCw6eo5qS0URy5B+Rh1HYikMgvpybk4PFFVJ3LzuSSTntRTAjoooqiAooooAKKKKACiiigAooooAKKKKACiiigAooooAKKKKACiiigAooooAKKKKACiiigAooooAKKKKACiiigAooooAKY9PprUAMXrVyP7g9aqhCuCcc1bXjHsOallFWVfmqKp5uDUFCAWiikpgFFFL1oEAOCKt2vEoyevNVelWYQDMCe9JjOgtWLRMhbjZx65HNMjZNs+7qFxUEEhQcHlMH61MyBrfz1PJyCB9KRRHauyyxv6MMkVfnkBlJGQNwP41QsiGkC8ZwBVuQAzOV+4DgH8aAJrhmmYOpHyjPPetBQPs7sTjCd/esuPJK7ccsVx+FWySZNpbJYKfb0JoAdbs6xMee4/XmrskgKBuDnP5dqpQOHR0xgAZx6j/AOvTrh2jiUnjocD0/wA5oAmRisoKZK5BGffj+tEyiONuhU8j3qe3AktxkA45yO/T+X9aqXpKxLtHyL6/SgC7p90Hi25yqKQT7Ef/AFqiVguoCMN1mDD0zn/69ULSX7M0sYAbKkH3GP8A69NW4zKoB+6RjPtQB0Gr/NYpt5YHOfSuU1KTaHXGQwz1710lxct/Z+dpZg2cjtmuQ1OXdcHpn26elAGC5+c/Wm05/vn602mSLnNJRmnAE9B060Aa2nhWtWUZyw7+tOD+XA27lV5xjp/nNO0phsb5gSOozTNUby4tmAMtuFBRlZy7Yopqd6KCR9FFFUSFFFFABRRRQAUUUUAFFFFABRRRQAUUUUAFFFFABRRRQAUUUUAFFFFABRRRQAUUUUAFFFFABRRRQAUUUUAFFFFABTHNPqN6ABMlxjk1oAYGaoQjL1oBsqO5xUsop3A+c1BVq6GHz7VVoASil7UlMQUUdqKAFqeMneje2Kr09D2NAzbQBkDqcHGKfC5PmRnuM/iKq27Yi5PBFWQCLdZQfmDYP0qRi2gCXxHQEbhV2A7hKjY4c59gf/r1RhBNzGV69KuDdHfPGxwCMc+tAywsexH6bNwZQfXinROPmJOfMBAB9+lJ5hKOrdSQBUccWUALcjqfpQA+2ZYyVdssRn29P/r1aupV+zKxK5Rtox6AAVThVZMtnB6AfSpXAeKKLrk5z9OaALlnKwjXbn5envmodSybUouQRkcev+RVjTgAwB7YH5VBd/fniLnjnPr3oAppJugSYZyRgjFVoWkMp8vOc7sHvVwRlbYL0ydq+nIzUdvGY5iCOMDOT360AaQukgs5JSuSozs9eP8AHFclePuupXyeWJwa3NTfybRwRjcuK5mZ90r+5Jz65oArMcsTSUHrRTJCjNFAoA19PJ2EpjJXB46VDqcheQA/wjHSpNPAMgIbAHHFVLw5lbnvQMgTvRSJ3ooEPoooqiQooooAKKKKACiiigAooooAKKKKACiiigAooooAKKKKACiiigAooooAKKKKACiiigAooooAKKKKACiiigAooooAKjepKjegB0H3xgVfjztHHOaoR8EEHmtBSGI4zUsor3f3hVRquXfaqbCgBtFFFMQUUUUAFOU4IptGec0AjTJ8sQ+netCAb0MYPA5z7Vlb8pH3wMVfsZMXEQz1UrUlIkt2K3CMOGH+NWrpALjzMndyR9Rx/hVa4DQXjqOgAK/zqdn82JXJyS2Ac9Pr+FAyUANCecnP6H/9VPTBmVScDK5J9ahhci6KNzuUA+nTipAdt6Rt44bn0A/woAfMcs+0Y55FVkmb7Qi5ywTIxV2bDeZL1VlB6d+KzYBidGY9ufwoA37eby5FKrzjn64/+vUCODPIzY3PjPqDVWSVrW3D5+aRgM9+n/6qZagtG0z55UDnuaAJ714o/wB3uBIcD8uv86sWOychQePQ+nTNY186zWSFflZTwe59au+HZGadZGIEark59B/+ugA1pg0RXkFQePTmuTZtzE/pXQ6jMJJpH38Mx6elc6RjvkUxDO9AoooEFA60U5MblznGecUAamnjjrgHnrVC5bdMx960rEYTt3Byay5z+8YD1oGMQ9aKEGc0UCH0UUVRIUUUUAFFFFABRRRQAUUUUAFFFFABRRRQAUUUUAFFFFABRRRQAUUUUAFFFFABRRRQAUU8KMd6Ng96AGUU/YPejYPegBlFP2D3o2D3oAZRT9g96Ng96AGVG3Wp9g96jZB70AEP3uegNXkA8wYNU40ABNXIUDSDOaksjux0NUmGK07pAUH1qlIgD96AK1FP2D3o2D3pkjKKfsHvRsHvQAyin7RShBkdetAEisTHjGCKu2pGUJPI5GO9VCoJ5z0NTW4+Q8nikUaeo/NMgxzs/THFRwt8r45JGR+VJKTJPGGJOYVH6UixgQykEjCkjn3pASW8wVt2PmK4yfatISFpFlwACoH8qyY1DGPJPJAP4jFaMSA7AemwmgaJGl2QY7OQT7c1E8EfneWO+eR6dabKMT4/2f6VbgRZmtHYfM2cke3FAEGptuuREAcRqDg0Wcu6Taf4evHQ1HfoG1OdiTkEjg+1EA2GUjqVBOe/NAFaZBL8ihmVelW1ePTdPdVIE8y4AJ6A1FaqCwXszAH86i1of8TJ8EjB4waAM65lcRhOmeD+ZqgSe9W5mLrz2qvtBpkkdFP2D3o2D3oAZSqMtinbB70qqM0Aalm4KKcfNjmsuU5kb61r2ID23I+70/KsgqCTQMRB1opVUe9FA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8"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2iiigAooooAKKKKACiiigAooooAKKKKACiiigAooooAKKKKACiiigAooooAKKKKACiiigBcn1oyfWkooAXJ9aMn1pKKAFyfWjJ9aSigBcn1oyfWkooAXJ9aMn1pKKAHAn1pwJ9aaKeBQA4E+tSDPrTQKkUUAOXPqakGfWkUVIooAcM+tSAH1pAtSqtAAoPrTwDShaeBQAgFRTyeWMZ5NLcXCQKR1bsKyJJZJ3PzLn0JxSuNInkmLNncTjsOtQEvJIoGc5wB71LsuIo90sOV/vAZBH1p9sQ0qo4GT046Uih8ckqhVjmbfnaxJyMc/4VraaN080UMaNchSFcjgnv8ATAqDT7Lfclf4SnBP1/8ArV1Wj6N5d1cyygbkjlZhjOM5ApDM+SaGwtxFJc+ZJjJCIMH8arJYyaiPMFtJGnZyAM10uh+GQ9/5l1F5lwVEmxxlIF7E+re1dFexpn7PACxC7mbPJ92P9BTEzy2602a39x6Z5rPYEEg5Br07/hHhd/vlPQEjd3PpjgVman4ZhePDIbecjgHo30NNMmxwDZqNs+tXby0ktJmikGCKqMtMRCc+tRNn1qdhURFAERJ9ajJPrUpFMNAEZJ9aMn1pTTaAFyfWjJ9aSigB6E880Uid6KAG0UUUAFFFFABRRRQAUUUUAFFFFABRRRQAUUUUAFFFFABRRRQAUUUUAFFFFABRRRQAUUUUAFFFFABRRRQAUUUUAFFFFABSikpRQA4CpFpgqRaAHgVKopi1IooAeoqVRTVFSqKAHqKkUU1RUyigBVFK+FjZmcIqjJY9v/r09VJIA5J4FMNrLql2llbDdGrYZh0J6saTY0YUzPK5KZAPQdT+NC6ZcFTIQFUDJJYDFXtVmTT7o21vtcp95/Ws6W9ubpcSyEoOiDhR+ApFE1rLPE+Le53k/wAOev51qWduNSDmKMxXsHzmMDhwOuPQ+1YAyGDbcHtXXaE/+n214PldWCyEdwTjP5HmkB0Hh7TUuY5CcBmwBkdQef6mvQLDTYILWW4MQJmcIB+P/wBasnSLFba8ZePJkJZfY5yB+Wfyrr1tzJb26jG0T4OD2wR/U0wuV2sI7O1IA+eb5pSD82D2z9OPxrPGmlg5ZMBuoHHHYCt++BluUULweePapobcn5iBxQIxhYLFGmEZdq4A7UktlFcQ+TcyLzwAw/LntXRmJdrYx7mqYtykuOHjPrQB5l4j8KtcQyqBm4hGVwPvLXmMsZjcqe1fQ2sW/koJo8sBymP1WvJ/HGjx212l9bD9xcDLADgH1p3A4phUTCrDCoWFMkhYVGamaomoAjNMNSEUw0AJRRRQA5O9FCd6KAG0UUUAFFFFABRRRQAUUUUAFFFFABRRRQAUUUUAFFFFABRRRQAUUUUAFFFFABRRRQAUUUUAFFFFABRRRQAUUUUAFFFFABThTacKAHipBTBUi0ASLUqiolqZRQBItTKKjWploAkUVMoqNRUyigCO5lNvbtIDhsYU+5rqtJt7fS/Cj3LgCWVCM5+bGNz/AI8qK4fVbj99Hbj+HBb6muk1C7H/AAh1nIGGZEfIHbdKB/IfpUspHEXEjXF28jDl2LH/AApT9Kig+aQsfWp8fPxQMuWsC3KGM8Ejg10emaXd2qLuQsh6MvOKwdP+WT9a9L0cq1rHsYcgfeHFIEdXpMST6bG7fLJHhjgYPAz/AI100CqUjPYOTisbSgiyiMArxwpFa8Z8ttgbJzyKYF5FVjwORxmpAgQcdKZC6r945NWNyOozzTJK6kK5I4PellHG772PalkCqeKPvoKAMzUWAiJ2jY/BHvXFXOnxano91byR/PZyFG46oRkH8RXdXIVswnjcMDPr2rB2eSZgU2tJGVY+pU5GfzpDPCNVs2s7+SMjAzxWcwrtfGtlhILpOVBMbn37Z/AVxbVSEyFhUTCpmqJqBERph6VIajNACUUUUAOTvRQneigBtFFFABRRRQAUUUUAFFFFABRRRQAUUUUAFFFFABRRRQAUUUUAFFFFABRRRQAUUUUAFFFFABRRRQAUUUUAFFFFABRRRQAU8UynCgCQVItRrUi0ASrUy9ahWploAlWp0qFamXpQBMvSplqFelPY4Q/QmgDnL2VnuJJDnLuSPpWzeXYPhu2gU52IoPt8zH+tYdyS9yQOP6Us1xldg+7jb/n8qksSInGFHPtUu1lPzDB9CKbp8wiuQT17exrpdPhhuQI5UGxvvPjn6A0AZMLmMgg4JrvvDjlYI5PMzkLwOma5PVdKW1kGzn5yFGOTit/QY5LeA74VKggnI7H0pDPVbKUNbh0kO7P8Qq3A87T5wi88t1JrI06FH0id0+WWKMuAPYZq1aX27SjeOvCrn60xG1LIFK5l+Y/7VWI5coMSH9azbCQ3TJuUAYzj3rRmuI7OFpJ3SNQM5Y0CJmf5CS+fwqI3PAHb1rmrnxXZSTGOKYsOmV/nVyxna9I2klW4zQBaeYXE5hfIZTuRs9cdqh1iEi1klwSUG8bRn2NU7u7jsL9Wm52kA4/hz0NdDeqogEnDKydu460AeS38P22zvbQqHLJ5iL3yOeK8xkG1yvpxXpWuyvp+sQ3CltqOY5F7bT0/nmuH1+zNrqDsANrnII6GhAzHaomqU9KiaqJIzTDTzTDQA2iiigByd6KE70UANooooAKKKKACiiigAooooAKKKKACiiigAooooAKKKKACiiigAooooAKKKKACiiigAooooAKKKKACiiigAooooAKKKKACnCm04UASCpFqIVItAEy1KtQrUqmgCdamWoFNSqaALC0srYjJ9iKYpouGAgbPpQBzTsdzHuaYeRT5FIY00g7TUliJwwq9bXs9tMDE5BPGO1UF61MBhQ1DA6b+33uYlW5iEzkYGOCPpT9P1y70y5L+RKYyeVk5FZOmCaZgIXjDZwAwya6//hGryXQpGvmQ3AB2zLIwxznkdOmRwO9IZvad8RNMe3mSQGJvJZSD/EcYFdFpDvfeApVhzJMIAwA6kjBxXgU0LQ3ZR2DMD1HevoT4bQxp4eg+cuXXJB4xTEYN14k1e0aN7WJEBQDL1n2v9t+INQj+0ajG8bg/J5nGfTHrXa+MtKt7e1mvkUruj8v5RwCa4DRPBun6wUdpLiCQHJdSAMg9uKBnfaf4VMMPzyYyMnCgfgK3dNgW2XykBwhxmsq38LSabbhtO1a7WbOdrvvibnJBXGMduMVvxbxCpkVVfvt6ZoEecfEDUn0zVQWAG/Owk8MpAyv6fpXTaHrq6t4DhvI23SQZjcA+n/1sVxnxcQzT2oyABH8p9GzVT4dX5TSNZ092I3KJF9s5BP8AKgB2uypdSSTqpcyYR4wcZHIIHuDz+Ncnfu7xeS58xMfu5P6f/W9a1pZTcx3UEgBEh3EdNrd//HhWHds0iFzkTKcHHSQepHr/AJ+oMxW4yDUTVLIcyNUJNUZjDUZp5phoASiiigByd6KE70UANooooAKKKKACiiigAooooAKKKKACiiigAooooAKKKKACiiigAooooAKKKKACiiigAooooAKKKKACiiigAooooAKKKKAClHSkpRQA8GpFqIVItAEwNSqagU1KpoAnU1KpqBTUqmgCwpqpcTl9ygfLwKkkfZEx9BWeJh5YPBJcH8qTGhfsxECsRk9f0z/Wq8sYHmL6YrdbymgCgnPJz+H/ANase5A3tjuKRRQFX7aMSxMM8iqFWLeZonyKBGlZlYZ08yPDZ9xn8q6W/wBeaOy8q2d8svzBjnFc/HOJYxkDPrUV1PlSCcUijPkYtOWJySc5r3v4W3pn0ZBIclF2rXgIYMeM17V8Ln22CRk5bPHrTA9Wkhhu4XgnQPFIMMprlIdAm0S88yxiE1qzZIBAZfw710Mt0LSJ5X6JyfYU61ljnj3oQysMg0EjklkeMZj2imyuAvBps2VB54qsJC7AZ70Aed/EW2kvCZFP7uEZYY/hwc1y3hbfa6tdwMeWtmDEV3/iSEzQzBAykHDDHUf1rjxbfYfEtnOozHcW6gEdD8uD+uPzpFFSyAmvJ4GUErLkZ64P+R+dVNW057G8EqZa3lHzD+6elTSlbPVkmJ+UHY2PTsfzrpLuKLUbTySVV5FKxP23+h+vr3oA8vvINkhkQHaxxjHSqRNb2sWckMroVZGX7yngjp2rBkBRiCMGqRLQwmmGlNNpkhRRRQA5O9FCd6KAG0UUUAFFFFABRRRQAUUU6ON5ZUjjUs7sFVQOST0FADaK39f0Cy0eFTBqf2qV7hokQR4DIoUM4OTx5m9R67CaktPBOrTCFrs22mrNjyhfS+W8mem2MZkbPstAHOUV1svgu0hu3spvFmjwXiHa0NxHcxbT6EtCAPxrJ8Q+GdU8MXkdvqUKqJk8yGaJw8cyHoysOCKAMiiiigAooooAKKKKACiiigAooooAKKKKACiiigAooooAKKKKACiiigAooooAKKKKAHCpAaiFPBoAlBqRTUINSA0ATqalU1XBpzPtQmgAu5gISgPJ4rPZtuB6UEksZG5PampzKmeeelSUka3nYDjoWVSPqSaqyr8u3Jyct+GM1YaPJDt1Kjp61BcyhZxgdY+fxGKBmdTh0ptOFAi1by7Tgmm3cm7Cikt0LvgDNXhpUkw3rnAFAzMTjBr1v4W3iNMFZ/uHgV51b6BdXBHloTknB+nWu68I+Fby0njujftaLu+YeXnPP1pAexzvHKxRsEP8uPXPaud0/wC2eHtUNhcbntZCfIk9B6H3rbt3VYozFlm6Fn6n/CpZWjvF8m4TJHIz2PrTAWZiwz2qGEc+9WpIl8pcEdKgnkS3iOWUcd6BGZqFs3ku74GevcYrgtdhSPS7WRW/f20pQgH7oJ/yK9FjlFwHSTniuVv7OOW7ngIR47iEkj+9jH68/pQNHmeo3++4+X7rE5Hpk/0NW7PWn2mEqGBX7mcbsdMe/wDntWFqVvNYXTxyA+WWypb09v0qqlx84weN2QaQztr9U1O2juC6lXUASY+bI4wf0/l9OZ1KxRY2eLLSDgggitXSb3NrLAzgYJIqKZbi6ncFh8pxsU4A/wAaAORZWXkqR9RTK6TUrCeIJvWNkZc/J1H1FYM9u8TdMD3qrkNENFB460UxDk70UJ3ooAbRRRQAUUUUAFFFFABSqzI6ujFWU5DA4INJRQB1/huWGw8K6trVvcWz65bPHDbJPIu+3iOd0sat95s4UYyVyTVnQ7iXwrZDxnfyNPrN3vXS45jvJPKvcPnqBkhfVvYVz3hfRo9a16G1nkMdmgae7kH8EKAs5+uAQPcim+Itbk1/WZb1kEUIAit4F+7DCvCIPYD8zk96AM28ubi9upru5nkmuJWLySSNlmJ6kmu78aSNafD/AMEaRdEm9jtprt1bqkcr5jH5CqPhPw3ARDrmuQyNpolCWtmo/e6jNniNB/dzjc3QdOtdH4p8G3uq3l7qmq6vB/bDwm4khjeEW1uBgLCXMoIwMLnbjJAzzmgDyyinSIY5GQlSVJBKsCPwI4NdD4T8H3XimeZxNHaWFsM3F1KQAvXCrkgMxwcDI+ooA5yiu2m+Hk0uvaRp+m3QmXUSMCVohLGNzAsUSR8qApbcDjt1qpq+k+GtIl1S3nvb2S/RmFrbWyoyQ8/KJpCeWx1Cjg8Zz0AOUoqzYWFzqd5HaWkRkmfOBkAAAZJJPAAGSSeABXXeE9G8OnVbm51O5murLSYvtdzLEAIZCGAEQzy24kAHjvxjmgAvvCmneHfh9FqWtGQ67qu1tPtVbHkwggmRx7joPce+OIr1S+8Lal40u18Q+IL5rSfU5FWzsoRG7xRH7hKvImFwRgDJPXHNea6hYvp19LavLBKUON8EqyKw9QVJFAFWit+28LXNzoVpfq+JbuZ1ijYBVEKD55ncnCqGIXn39KdrvhG90XXbPSIpYtQnvIYpoGtQSJBJ90DIBoA56prS1mvryG0tozJPM4jjQdWYnAFd3ffDIWFhMJNXgN/DAJpQHhFumWA2GQyhs89duM8ZqbQtO8O+HNDuPEs+r3kkztJYWRislyspX5pUzINwVWxnjBIPNAHDaxaW2n6tPZ2tz9pjgPlmbGA7AYYr/s7s49sVRqSYRCdxA7vEGOxpFCsR2yATg/iajoAKKKKACiiigAooooAKKKKACiiigAp1NpRQBIDT1NRCng0ATA0yV/3ZFANRyn92xoGhgbeioDwDgUR4+1Rhegao1JVunY06BSZlI6jmpKNUnz7oRj7qqB/T/Gs24kEk7t054FWrRyJJ37hTj+X9az2OXYn1oAbjmlAywApccVoafa7nEjqT39gKALGn2rTFVRc/3sV0Vjf21i5W6jAjX7o2hjn8a0dF+xW0as6kSNyExgn/AOtWb4hto3lUxAN5nBK9OvFIZqw6vbJKJ4Zgv8Pz4UKPp2rTsfGOnCJbYyl3Xo46ZzXCrp07ToAhK4yw6j610+meVbzwobKCRWPJCnINAHbSeK7MJE8Ilk/hYRxk/wAq1INXMjI0kUojbhWdNpH9araHd2s8AxAnBwSoPB/Gr98sTW/lxg8mmI1UcSIWL/KegPrXMa5fCSfyw+1s/Lx39K07IqLdQsm3bwM1lanFCWk3pjccMxPH/wBagCeyvUijBKkr1IHY9x/OqepRr5j3EXzBRu54wD1/ME/lUVvKIAYS3BHAIzn1p4ZFgeLneFIBPr1x+tIDjLywj1t5rNyiOSTHIeAGIBU/QggH3NcJc6Rfae7CW2lXY+G46Gu+uoBbXUTKrKGUhCT3ViB+mBTxeXGpRH7DKq6lF96JkAEyj0ByA3Xj8uCKBnn9vPIsgDMq/j2966GB1MW98bupZc8/Wo5fEN3PM0E9va53bSPsyZ9OT6/SoYpZpZxJ5SrGpIcIO3egRpWtnPqOES1d1YZyoxs+p4/WsPUrWGIm2FxHJMGIOxtwA+v51to+Dsaed4ev+sABH0pEjtCzLC2QBjD4IB784oGcjO72r+RJbJGV67lyT+Jqox5yBwa7G6s0uY1DusyRjGCCCvt/niuavbWO3kMYDoCeC44/MU7k2Kid6KVQVJBGfpzRVCsMooooEFFFFABRRRQAU6OMyypGCoLsFBZgoGfUngD3ptBGaAO48LWL6DeamNUk0/7Je2Etm0kWq2xZN2DuUBiW+6OgPBrJil8O6Id4H9u3y/dUq0Voh9TnDyfTCD61zm315pelAHUaN42uLXxtZ+INZR7/AOzqyrEjCMRgqVURgDChc5AA7VT1HW7a4g/s3SbQ6dp0kgaVpZfMlnbPDSvgZAzkKAAOvJ5rDooA09eu7C71Rm022WC0jjSKPC4MmxQpkYf3mILH61sWPirRo/B1po97okt3cWt1JcoftOyGVmAAMigbmwBjAI+vNcpRQB0+leNrzT7vWNRKbtVvLX7Nb3C4UWqkgNsUcD5RtGMYrmO5Pc0UUAdR4e1/QNP8L6vYahYXsl9dugSa2lVN0Q5MbMQSqkgE4BzwO1WbrxDbjwBaWkP2SMTaqZptPgXBWKNQF3Mcs2SzcknoMdK47ApAABigDtPEfjax1LVL7UdG0qWyvL4YmurifzXjUjaUiAACDHGeTjgECuLY7RmlooA6jxX41l17TdP0qytBp2lWMCRJbo25pCP4nbAzyScdBknqa29M+LDW99pz3ejwCO2sPsUstsdtxKoQop3kHGM5wOM89hjzyigDZ1PWYbq1GmaTZfYNOLhzG0nmSzv0DSPgZxk4AAAz0zzVrxLf2y32n6VDtuNO0iMQAI+FmfO6ZgR/eYnB9AK5sjNLQBLcvFLdSyQQ+TCzkpFuLbFzwMnk46ZqKiigAooooAKKKKACiiigAooooAKKKKACiiigBQacDTKUGgCUGl2iSOQHqMEVGDTlfa+fwoGiBm6gdK0dKh83zm44AFZxAZs+prc02Py9Lmcr1UnP0B/wqSkZ1tkRu57/AONUu5NaSIUtznptBP5Vm4yAKAJlQNtU12Whizk0uKKZAJftHBA7cYzXHxEKCTWlp106TA9WzwDQCO7utNjglln87G3CqFzl+P8AE0yKES3CQqFZyAGY87QeoH5GoxqkMForSZ3HAPsT3rVsIIAknz4cH7yemOPx5/WkM0BYwf2VK+0fMowPU/8A6/5VBbwQQ2eEAIBJBx0PGf61OLj/AEQ5UZPyqrGks03RlY2wAQPYnJ/wFAGxoc8f2dQVAbHX6Vtuq5PTnp7Vg2gFuHQsCckZ/GtfHyKd+HIGcHpTEQSki5CbgobnNNvDHhicH5cMM9fcVHcsZ04wJApx9ahNxbi2bzcs6qS59x2FAGZeAttMeA4AK4Pcf41FFeoYp1c5fAAU8Zx/kUy6ujcq8oUg5BXbxhemKy55xvhfczSIwkwvHFIZla3P/ocEivtPmvtx7jpWOL8xysJM7yoKsPlb86va5FLNAt1bCVQH3lcY2DA/TiufuPOnhDndK6cN649+/egC/O0dzKs5ny7/ADSEjBz9PWrY1ARssf2PdFwGKMC7e/8An8awrFZJSyqvCLuYk8KOnJ7VrW8LRwhyECL8xePkkenFAGqLfS1TeJ5Iw38EkLbgfpjB/Oq08truSK3ykQJwW6k92NaNpqdlIrRzpDIrdnUk889RyPzrH1a1igeO6tHUuHyFlkzuHpzQA2fVooZwI5EYKTgk8mmSva6lblJVUu3KsvGDWw0Ftd2yrcWiSEr1Zhgf1rn7/Q5bcm6sC5jXJMec4A9PwoAx72yk0648pwGVlBVsdRRW5ZXEV7BunAbbwMgcUUwOXoooqjMKKKKACiiigAooooAKKKKACinRxvLKkaKWdyFUDuTXpGu+CvB/gqKC08Sa1qNzrLxiSS10xE2xZ7MX/wD1+1AHmtFdMdO8IXpxZ69fWL9hqNmGT/vuJmP/AI7Udx4J1lYWuLGOHVbVRkzabKJwB/tKPmX/AIEooA52irFrYXV9d/ZLaBpJ8MfLHB+UEnr6AH8qr0AFFFFABRRRQAUUUUAFFFFABRRRQAUUUUAFFdDp/hy2udFGo3eo/Zvkml8vyt3yIAFPUffkOwfQntXPUAFFFFABRRRQAUUUUAFFFFABRRRQAuaM5YAdSaTNCOFy3fGB/jQNIc5VRhRyT1rXicRaWVzmW4IRV9Bx/wDXrFj+ZwW6CrkM5mvom+6EOQPTAqSi/qEHkWckmOvyj6DH9c1hjoSK3NUuRJp8SDsqZ/AH/GsMf1oAliIwCegNatlEI28xl+grLt+ZFHbOTW1FNGxB2k/OMegxQBrO3mSlAoPAJHbt/jXTaUjcrvO1iCxHcVy1u6zXZHQMdmf1/wAK6fTJT5SFV2qBkkGkMtGRjI6KArLgKvtj/wCsauWJCxDJ4STIPrwOPzzWVPMY5CV+eRz19Oc1dtQY49hGArkkn8TQBrxy5ucbuuMk8Z61pNJ5fz8EFQcfzrnI7gO+B8owGYn8v8/Wtq4JaxjZeHCg4BpiNCMI7E4Hbmse8iEN1Ls7jcR2xV2Cfa21jhXJT9ahv1yqvwWHG5fWgDGlZYg4KK0QHyHpxzxWM4BuEOW3eirnNbtzGrqkbNhW+YZHBzise4YWyF1fZKmRgngikMybp5PPSJJmij/vr2b+lc7JGInQs397cQTk/jXTTvHcwSGJ8FVywxgk5GPf/wDXWFdyOiMSybicLgcnOM0AVZrgG2c4VUiUYRTgH3PqTmqMWp3NldCWOaSJiMjafXt9KbdzGSGRGATawwVHB+tVrsl0t3bqY/60xG5Hcee6yKu12+/6GreoRmaxfeu47PvHHaqukIGjQr75B7+9aVwI9jRYHK8fXNIZT8NXQkgkgkJ3qw6ntW1DKYZGj6DOR7VyOnS/ZNaJyME859K6q4OYxKpHXsKAMbV9HuYJ1/s+FnhfL4T+EntRXUWsjtEG3dRRQB5jRRRVmYUUUUAFFFFABRRRQAUUUUAKkz288U0Zw8bhlPuDmuv8eg69qsni2zDTWOoBGlI5NtKFCtE/pyMjPUYx3rjiMjBqSAz7vJhZ8y4TahPz88DHfnFAHT+CNEsLq5u9a1pCdE0mMTXC5x57niOIe7H9AapW9xca54qlvww09CzTyGzXyxbxKM4QDHIAAHqSPWtLxdOuj2Fn4PtXBWxPnag6HiW7YfMPcIPkH0NbPg/S7210JE0qxW68Ra2d1orkBba2jb/XNnjlwNueMoDzwCAV/H3izU5XtdLW4kt2jsxHfRJKzMWLEhJHJJZghUNk43Z44rz+uk03whquqeMZNBvM2t1EzteSznIhReXdj34598j1rY1/w7osj6ZpmgWd3Hqd1crFCtzNmSaIjAkkjx+63EgqOu0EnqKAODor0uz+HuhzeMbvQLnVbmOdFk2JAiv5KovMk7kgKDjO0AkAgHBrH8YaZ4c03TbZNMt7uG7Mg2NczZknh28yvHj93uONo6kZJ7UAcZTtjbN+07M43Y4z6Vb0fS59a1i0022A865lEYJ6Lnqx9gMk+wrr9Qcf8IimsvaWc9naXraZYwwRlYFYKGadwTlmYbcbj254AFAHB0Vo67dWN5rE1xp1sLa2ZUxGBgBggDEDsCwJx71oR+E7iTStOu/OWOS98yUrL8qQ26kKJXc9AW3ADHO3jJIFAHPUV0Or+DtR0zxcPDcRjvb1vL8s2+dr71DDGQOMHkn0rc1b4bf2Zp1y66vBNeWqI8oLRJbksQNqyGXJIznlQDg49wDgqvaPpc2s6rb2ELKjSt80jfdjUDLOfYAEn6VVhSN50SWURRlsNJgttHrgda9Dh03w94c8I/aDqt/Jf6/EYrcxWCl0gD4fCmUcORtBznAPHNAHn12tut5Mtq7vbhyIncYZlzwSOxxUNeiTeAdK0vxLpuj61fXUU9wsMf2a0RZJ5JXxk4JCxoCwXJyTtJAxzUeieEtP1/x2kLh7bQjdm2gwPnuRGOcfgu526DPqQKAOB82UpsMrlOPlLHHGcflk/nTav63NbXGvahLZRJFaPcSGCNBgKm47QPwxVCgAooooAKKKKACiiigAooooAKTNBNRk0DsKWzSdDSUdaQyePbtPGakVTAyOemOtQR+p6dKnnmLgKThQOnvSGLMxMJB6AcfnVUHirKMJEmU9hlfw7fl/Kqyjc360CLVuvrnAHWtFUKLgkYXnIPX1rMjyiex7etasKB4U2jgsRg/WgZoWMpQs+QPlPb1rqtGUBzHklfJ5rkYN2SAeCwyQK37eVo5jccruAA9+P/10hk5d9+5gQofjPsK1LSZPs0284+bkH6f/AF6zWdYHmOM7nBH0FWYQJg4JA8wBsj6D/CgC0ZArJGOrISD6kf8A1q3bCdTZorneyjk+o6GuZuJlCLIGwoAYDpitayz9lZy2RHHz9R3oAvXLbLaPZyQ4IP49/wAKe7GSxk5IZckep4FUllM6GLnJXcD6DrzViyzMX7534x/eIoAhKmazZEyGwRkjp/nmse4tmJkWVD8vO7HB9/pWyhMLBckHcBjvVadw0si4GAOfdaAOctrWNJWUswR0I2sccjsDXO63IJIw+AssbfdA/wBoV1epQCO2VduNynB/unHGK5TVmVzLMqqzPGGJ7hvWgDCvmIeRPVs89u9OvgPsNkQB9wjI71BenM2fUA1Pd8WlrH6En+VMRs6NksAvVSODzxirOoNifhs9Aeah01WWVHHTaD+VM1BgZXQAY4Gc+9IZlX6eXcLNjILc89ef/rV02myi6sCHH0/KsC9TzbGQ/wAUeCQPr/8AXq5ol5izAZjuUkYI7UAdNp5YQlWAODgE5oqNGIGUXOeuDRQB53RRRVmYUUUUAFFFFABRRRQAUUUUAFdD4FlsIPGmn3GpXUNrbwF5hLMCUWRVJTOAf4wtc9SFQTmgDR1A2EmpqI7yaZHk/f3ki43ktywXqB9eT146V03xC8S6Xc6wYPC0so05EhQzHKlxGgVFUEAhFxnB6sST2xxBAPWloA9Mb4p6fLerrL6Xerrlxpx0++nt7pYldeMSodpIk4HsMd6wtF8bwaDf3N1p+l7JvIk+zzzyCaYTtwJXcgZwpbAAAyRnPWuQwKKAN7wr4qm8Na7dagyzTm7tpbeZkm8uUCTq6vg4YEA5INVdR1WC6iaCzszBE7+ZJLPJ508rerSYHHPQAD1yeay6KAOi8H+ILHw/c6nNc20ktxcWMlrbSIQBA0g2lz9FJ6fTvWrY654Z0fwdqmgtNqOrm/kjlwsa20cDIc7lLFySeh+XpXD4B7UuAOlAAzKGyVOzP3QecfWun8aeNZvFD28FraLp+lWkSRW9mhz8qjALtgbjycemTjqSeYooA9Ht/iwk+pXEuo6LHHFc6ebOeSyYJcSNsCB97A9FBAHTnPOK47VdZju7eOw06zFhpkTb1gD73kfGN8j4G5scdAB2Ayc5NFAFixtBf6jbWhlSITSrGZJDhUBOCSfQda6WTxXZx/EC11f7GbjTtO2x2VsxxiONSIs/iAx9ya5HHOaWgDcsPFWp2XjOPxVIi3t8k5mczglWYgjnHT29MCupk8VX89hqvjDVHRdQvom03S4YxtWJD/rnQdgAdue7OfeuO0jVrSytry0vtPN7bXGxtqzGJldM7TuwePmYEd89utV9S1OfU51kmCIkaCOGGMYSJB0VR6fqSSSSTmgCO4mtpILZYLYxSRxkTOZC3mtuJ3Y/h4IGPbNV6KKACiiigAooooAKKKKACkNLTCaBjWPNJRRSGFHakNKKALVvENwWTjcPlJovY/Km4+6wBHt7UkkzTrCoHzIAox3okMjvtc5I4NICOJtpDdsEUIAEJ701yOg7UA4WgY8ZZhitmzUDaCcBRn8ay4EzKuRwOTWvFlVGOpw30oAv2qeZKy9+K3JH2zREL8hwFz7VnWUR2w/LhnG7P6VqGMyMi56Opz7Uhi35ZJcYGM/Nxxip7RvKjgYtgBsEAcYqHVMMBuYLuA59MmrVntERDgkKgDfhzQAXUUbSRK4G2RAG9q1rMGCBIjn5xt59qzGUSQh/7mQTmtWApLbr1+XAX3xQBFE224BYnarAHHpn/wCtVvLQ6k65O1T8uO+f/wBYqk8JWcorZzknPbr/AI1ZlOUWYclG2e/B/wAP5UAPn+S6JA2Kw+Yn8arhMMXfJYkjI7Ef5FWboK8JlTqrDP8AX/PvWfLvljUISf4SSeh6UAZ+rTBoChxuGCPf/Oa5S8IYASA73jwSfT/JrpGQSKrzgkZI/L/9dc3qRC3EKnAzkAAY296AOZuyDOQOgAFSXRLR2468VXuOJ2Hoae53SR4PYUxHT6apzHtYhAAMt261SupQZ1V8LuYK2ew6/wA6t6e58rLMdwPc/h/hWZfHZdhOBg459ulIZNEBO19Cp/hPf/PeoNFkYzGM7gNp+lP0uYNeSghcuccA8cGqumNsvdoO3Dd6Yjs7SYiL09sZoqGz+WMjHQ0UhnDUUUVZmFFFFABRRRQAUUUUAFFFFABRRRQAUUUUAFFFFABRRRQAUUUUAFFFFABRRRQAVox6DqkiqwspV3fdDjaW+gOCfwqbSIb21vYyLKRZLmMpbzSAoIyRxICRjgZOfTJ4ODVnbceIL+30nT3cafAxIaTOBkjfM/8AtMce/wB1RnjIBhzQy207wzxPFLGxV0dSrKR1BB6VHXVa5pOqa3rst3bWUhinPl2o3BmlWMrEMYPJOB9SG9DWfZ+HL03Vuby3kitneQSEEbtsePM4zx1ABPGSKAMWiu8TSrmVtUlfT7SHULsGOGM7TDZ24wpcEZBJ4RSMk/OevNY/h3w/9p1AS30DTW8O1vssbfvLlm/1cagcjcR17KCaAOboroJPC2t3epzL/ZyW7vOqBAypGGkyVVTnGOMDn2rL1PTZdKvDazyRPIFDHym3AZ9/8+oyDQBTooooAKKKKAGsaa3TNBPNOI4pMpEVGaU0lAC0DmkzS5OKAHxyGJ9yn5ux9KvWFqJ0kYttx3PcVnCrmnzlJDEX2q/GT09P60AQSLiV8dFpue1SSf65gw574pACefSkMuWygAk+lalyojtYcfef+lVdPh3pnHpV9sS3qhiCipx+ApAblqVMEAPB8rH8/wCpFX4FIcs5xghcE4/H9Kz0R47KAYG4jnHp/nFOkmY+YePlORmgY+/kZdrSKpBBx6cYxV+zkRbMGThjg/hwP51nz5uYrR8nbtCcjqc5/wAKmu2eCFDtOAcHH8qANKIMumvGxAZWHUfh/hVyBdsY3PkbyCR2HSq0xVoCFXJdBgjsamBP2UjoVwOnJ6n/AAoAs+ZtnSJucxEA46/5xUPmAxqr5AfJP4Hg/wA/zp87n7XbvyABgjt/n/61MusFYJYxkKCpx16n+n8qAJDKsUZDD75BP+fpTY1VHMnBKtz78VBeJmG2lVm8tU2lRT0k86IooB3qdue5HP8ASgDM1SbZdLg4Q9gen+f6VzWvpGhQnO5ZMKc9v88V0+o7Xsw5TEisdp9eOD/n0rlte+W3BXJLDcGB7g4/pQByc4xcP/vGjlpVx1pJzumYnnNLEN86g9M0xHS2hHl4ZcHGTn/P1rI1JsTAk54PNacTlQ3sMBuxHFYl/N5lwxwB24oGWdFXdeqcE47io7cGK5VyTgt2qXSf3beYPv5OCDzjFNj+aBWUHeHzgf59hQI6a0m2rleAVB6fWiqwyYkxwPpmikM5SiiirMwooooAKKKKACiiigAooooAKKKKACiiigAooooAKKKKACiiigAooooAKKKKAL2mX8Onz+e0EksoVkGJAq7WUqQRtJPBPcVJBr99ZXNvLZLDbpBIJUiRAyFx0LBs7z/vZx2xWbRQBsv4r1d7OO2WZYwjKxdFwzbWZlB7YBduBge3FIvinU/s91FP5Nybh/MaSePcwYkMTnuCQvDZHA4rHooA3JfFupPKZEWFfMjjScMnmCYpyGYNkZJySBxknihvFuolndY7dXklmkk/dAo3mKFI2njgZ56/Maw6KANKPxDqsUtrIl0Va2nNzHhRxIcDJHfhQB6AYqnc3Mt3MZZSCx9FAH5CoaKACiiigApD0paa1ADO9THB49qhTJerAHFSUV2602nP1ptMAooooEKDilAGcntTaUHg0DJTK0h+bntTkGcfnUK8EVajHIAHWkM29Ix50SDgtkEHvmrMcW69Kr90PtJqnpmYpTP2jxj61cibbevhhzmkM2Ll1EiohYAgY9gKr3MgDlBkB1DEj6UO6u0RznYSG9xRLhpkPB5xn2oA0FkCaeDjLRMHAx2zUrMskYVugbI5/H+tQQtFK00BwV2dunpx+lTSCQNhOWI+bjocf/roA1YsSeYgPUAj2/zzT4nje1diPvc5PbJ//VVRHKIZgMDIB9sirEbK1rIABkHI+hx/9agA85VnYSDKgYz6f5xUKymNAqHcEfBPtTZ5HilaM9GGwc8Y6/41UMvlzqA2A3ykdunFAGrLIpjkRhwyjbt/P+YotgyWoBwGj+Y/QmoQyzQFh8u0Yx3HP/6/zpNPufOtHdhuZBtI9R1oAr3LCRFjOdpPf1//AFVyupEGIIV3BNyHNdfcIv2huuMqw4/OuR1djHckDAV1z9aAORk5bNEZxIvOOetLLt3naSR70wcEUyTdjbbbPnqOaxJTulY+9aRcC3YZ6L69qyj1JoGadiNkTSEEYRsHHt/+qnWQ82NV46fmRUgif+zi4O4CI5HSmaYFbsM5oA3bdhHH8xGSep70VSuZhGygEniikM56iiirMwooooAKKKKACiiigAooooAKKKKACiiigAooooAKKKKACiiigAooooAKKKKACiiigAooooAKKKKACiiigAooooAKa1Opj0AImd4qyB3xVVeGBq5HkgelSyirJwxqMVLL96oqaAU0lKaSgQUZoooAcnWrkC7iFHc8VSBq9bY3g980mM27NV2lT3HX6U6Ni93IRxxuotVKQeYB6/yqJGK3EhXghcDP0pFF+OUGTqcAlc59amclm2kE5bCkn86zonDNsAyGfv2q60haQZ7ybT9cUAWImCkEHG4KCfy/wrRW4DlZk4KfM3fOeKx5W8kRpjIB79h0q9CVjgYAnGN36f8A66ANDdut5CXHzKCAT3x/+un28jNartOGxhsnqOxqrFKlxuVotp27sr0xwKcxjiCgM2EOcd8cUATXpP31Yk71Hr06/wA6oXsgF3GOcdj75qaOczTXCNxuzt/EVXmZJ4QTkAN1/HNAGnE7hpgM9M+xHP8A9aotPuPJmkcEjDBGX+9kUlvI72g2glgMDHoCP6A1Xt8NdrJk7XbBUdmxigDSuZhGUDcK7AA9cjqP1rlNXAIBX5lxnnjHUV0eoJsEMgPHOBjvXNXzZt5BySnc9vb9aAOTkK7mxnOaaOtK/Ltj1pFOD7UySwXPlnJ5AGKrj7w4zzTm7fSmUAbaSFrSUlsK67MZ9elRacxiIIO7nBXH60sIV9LOQCw6eo5qS0URy5B+Rh1HYikMgvpybk4PFFVJ3LzuSSTntRTAjoooqiAooooAKKKKACiiigAooooAKKKKACiiigAooooAKKKKACiiigAooooAKKKKACiiigAooooAKKKKACiiigAooooAKY9PprUAMXrVyP7g9aqhCuCcc1bXjHsOallFWVfmqKp5uDUFCAWiikpgFFFL1oEAOCKt2vEoyevNVelWYQDMCe9JjOgtWLRMhbjZx65HNMjZNs+7qFxUEEhQcHlMH61MyBrfz1PJyCB9KRRHauyyxv6MMkVfnkBlJGQNwP41QsiGkC8ZwBVuQAzOV+4DgH8aAJrhmmYOpHyjPPetBQPs7sTjCd/esuPJK7ccsVx+FWySZNpbJYKfb0JoAdbs6xMee4/XmrskgKBuDnP5dqpQOHR0xgAZx6j/AOvTrh2jiUnjocD0/wA5oAmRisoKZK5BGffj+tEyiONuhU8j3qe3AktxkA45yO/T+X9aqXpKxLtHyL6/SgC7p90Hi25yqKQT7Ef/AFqiVguoCMN1mDD0zn/69ULSX7M0sYAbKkH3GP8A69NW4zKoB+6RjPtQB0Gr/NYpt5YHOfSuU1KTaHXGQwz1710lxct/Z+dpZg2cjtmuQ1OXdcHpn26elAGC5+c/Wm05/vn602mSLnNJRmnAE9B060Aa2nhWtWUZyw7+tOD+XA27lV5xjp/nNO0phsb5gSOozTNUby4tmAMtuFBRlZy7Yopqd6KCR9FFFUSFFFFABRRRQAUUUUAFFFFABRRRQAUUUUAFFFFABRRRQAUUUUAFFFFABRRRQAUUUUAFFFFABRRRQAUUUUAFFFFABTHNPqN6ABMlxjk1oAYGaoQjL1oBsqO5xUsop3A+c1BVq6GHz7VVoASil7UlMQUUdqKAFqeMneje2Kr09D2NAzbQBkDqcHGKfC5PmRnuM/iKq27Yi5PBFWQCLdZQfmDYP0qRi2gCXxHQEbhV2A7hKjY4c59gf/r1RhBNzGV69KuDdHfPGxwCMc+tAywsexH6bNwZQfXinROPmJOfMBAB9+lJ5hKOrdSQBUccWUALcjqfpQA+2ZYyVdssRn29P/r1aupV+zKxK5Rtox6AAVThVZMtnB6AfSpXAeKKLrk5z9OaALlnKwjXbn5envmodSybUouQRkcev+RVjTgAwB7YH5VBd/fniLnjnPr3oAppJugSYZyRgjFVoWkMp8vOc7sHvVwRlbYL0ydq+nIzUdvGY5iCOMDOT360AaQukgs5JSuSozs9eP8AHFclePuupXyeWJwa3NTfybRwRjcuK5mZ90r+5Jz65oArMcsTSUHrRTJCjNFAoA19PJ2EpjJXB46VDqcheQA/wjHSpNPAMgIbAHHFVLw5lbnvQMgTvRSJ3ooEPoooqiQooooAKKKKACiiigAooooAKKKKACiiigAooooAKKKKACiiigAooooAKKKKACiiigAooooAKKKKACiiigAooooAKjepKjegB0H3xgVfjztHHOaoR8EEHmtBSGI4zUsor3f3hVRquXfaqbCgBtFFFMQUUUUAFOU4IptGec0AjTJ8sQ+netCAb0MYPA5z7Vlb8pH3wMVfsZMXEQz1UrUlIkt2K3CMOGH+NWrpALjzMndyR9Rx/hVa4DQXjqOgAK/zqdn82JXJyS2Ac9Pr+FAyUANCecnP6H/9VPTBmVScDK5J9ahhci6KNzuUA+nTipAdt6Rt44bn0A/woAfMcs+0Y55FVkmb7Qi5ywTIxV2bDeZL1VlB6d+KzYBidGY9ufwoA37eby5FKrzjn64/+vUCODPIzY3PjPqDVWSVrW3D5+aRgM9+n/6qZagtG0z55UDnuaAJ714o/wB3uBIcD8uv86sWOychQePQ+nTNY186zWSFflZTwe59au+HZGadZGIEark59B/+ugA1pg0RXkFQePTmuTZtzE/pXQ6jMJJpH38Mx6elc6RjvkUxDO9AoooEFA60U5MblznGecUAamnjjrgHnrVC5bdMx960rEYTt3Byay5z+8YD1oGMQ9aKEGc0UCH0UUVRIUUUUAFFFFABRRRQAUUUUAFFFFABRRRQAUUUUAFFFFABRRRQAUUUUAFFFFABRRRQAUU8KMd6Ng96AGUU/YPejYPegBlFP2D3o2D3oAZRT9g96Ng96AGVG3Wp9g96jZB70AEP3uegNXkA8wYNU40ABNXIUDSDOaksjux0NUmGK07pAUH1qlIgD96AK1FP2D3o2D3pkjKKfsHvRsHvQAyin7RShBkdetAEisTHjGCKu2pGUJPI5GO9VCoJ5z0NTW4+Q8nikUaeo/NMgxzs/THFRwt8r45JGR+VJKTJPGGJOYVH6UixgQykEjCkjn3pASW8wVt2PmK4yfatISFpFlwACoH8qyY1DGPJPJAP4jFaMSA7AemwmgaJGl2QY7OQT7c1E8EfneWO+eR6dabKMT4/2f6VbgRZmtHYfM2cke3FAEGptuuREAcRqDg0Wcu6Taf4evHQ1HfoG1OdiTkEjg+1EA2GUjqVBOe/NAFaZBL8ihmVelW1ePTdPdVIE8y4AJ6A1FaqCwXszAH86i1of8TJ8EjB4waAM65lcRhOmeD+ZqgSe9W5mLrz2qvtBpkkdFP2D3o2D3oAZSqMtinbB70qqM0Aalm4KKcfNjmsuU5kb61r2ID23I+70/KsgqCTQMRB1opVUe9FA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矩形 15"/>
          <p:cNvSpPr/>
          <p:nvPr/>
        </p:nvSpPr>
        <p:spPr>
          <a:xfrm>
            <a:off x="107504" y="0"/>
            <a:ext cx="8928992"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3</a:t>
            </a:r>
            <a:r>
              <a:rPr lang="zh-CN" altLang="en-US" sz="2800" b="1" dirty="0" smtClean="0">
                <a:solidFill>
                  <a:srgbClr val="002060"/>
                </a:solidFill>
                <a:ea typeface="楷体" panose="02010609060101010101" pitchFamily="49" charset="-122"/>
              </a:rPr>
              <a:t>：</a:t>
            </a:r>
            <a:r>
              <a:rPr lang="en-US" altLang="zh-CN" sz="2800" b="1" dirty="0" smtClean="0"/>
              <a:t>They walked on through the dense, dark trees. Harry </a:t>
            </a:r>
            <a:r>
              <a:rPr lang="en-US" altLang="zh-CN" sz="2800" b="1" dirty="0" smtClean="0">
                <a:solidFill>
                  <a:srgbClr val="FF0000"/>
                </a:solidFill>
              </a:rPr>
              <a:t>kept looking </a:t>
            </a:r>
            <a:r>
              <a:rPr lang="en-US" altLang="zh-CN" sz="2800" b="1" dirty="0" smtClean="0">
                <a:solidFill>
                  <a:srgbClr val="00B050"/>
                </a:solidFill>
              </a:rPr>
              <a:t>nervously</a:t>
            </a:r>
            <a:r>
              <a:rPr lang="en-US" altLang="zh-CN" sz="2800" b="1" dirty="0" smtClean="0"/>
              <a:t> over his shoulder. </a:t>
            </a:r>
            <a:endParaRPr lang="zh-CN" altLang="zh-CN" sz="2800" b="1" dirty="0" smtClean="0">
              <a:ea typeface="楷体" panose="02010609060101010101" pitchFamily="49" charset="-122"/>
            </a:endParaRPr>
          </a:p>
        </p:txBody>
      </p:sp>
      <p:sp>
        <p:nvSpPr>
          <p:cNvPr id="17" name="矩形 16"/>
          <p:cNvSpPr/>
          <p:nvPr/>
        </p:nvSpPr>
        <p:spPr>
          <a:xfrm>
            <a:off x="107504" y="1059582"/>
            <a:ext cx="9036496" cy="400110"/>
          </a:xfrm>
          <a:prstGeom prst="rect">
            <a:avLst/>
          </a:prstGeom>
        </p:spPr>
        <p:txBody>
          <a:bodyPr wrap="square">
            <a:spAutoFit/>
          </a:bodyPr>
          <a:lstStyle/>
          <a:p>
            <a:r>
              <a:rPr lang="zh-CN" altLang="en-US" sz="2000" b="1" dirty="0" smtClean="0"/>
              <a:t>他们继续在茂密、漆黑的树林间穿行。哈利总是紧张地扭头张望。</a:t>
            </a:r>
            <a:endParaRPr lang="zh-CN" altLang="en-US" sz="2000" b="1" dirty="0"/>
          </a:p>
        </p:txBody>
      </p:sp>
      <p:sp>
        <p:nvSpPr>
          <p:cNvPr id="21" name="矩形 20"/>
          <p:cNvSpPr/>
          <p:nvPr/>
        </p:nvSpPr>
        <p:spPr>
          <a:xfrm>
            <a:off x="107504" y="1491630"/>
            <a:ext cx="8856984"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素材背景：</a:t>
            </a:r>
            <a:r>
              <a:rPr lang="en-US" altLang="zh-CN" sz="2400" b="1" dirty="0" smtClean="0">
                <a:solidFill>
                  <a:srgbClr val="00B0F0"/>
                </a:solidFill>
                <a:ea typeface="楷体" panose="02010609060101010101" pitchFamily="49" charset="-122"/>
                <a:cs typeface="Times New Roman" panose="02020603050405020304" pitchFamily="18" charset="0"/>
              </a:rPr>
              <a:t>Harry, Hermione, </a:t>
            </a:r>
            <a:r>
              <a:rPr lang="en-US" altLang="zh-CN" sz="2400" b="1" dirty="0" err="1" smtClean="0">
                <a:solidFill>
                  <a:srgbClr val="00B0F0"/>
                </a:solidFill>
                <a:ea typeface="楷体" panose="02010609060101010101" pitchFamily="49" charset="-122"/>
                <a:cs typeface="Times New Roman" panose="02020603050405020304" pitchFamily="18" charset="0"/>
              </a:rPr>
              <a:t>Malfoy</a:t>
            </a:r>
            <a:r>
              <a:rPr lang="en-US" altLang="zh-CN" sz="2400" b="1" dirty="0" smtClean="0">
                <a:solidFill>
                  <a:srgbClr val="00B0F0"/>
                </a:solidFill>
                <a:ea typeface="楷体" panose="02010609060101010101" pitchFamily="49" charset="-122"/>
                <a:cs typeface="Times New Roman" panose="02020603050405020304" pitchFamily="18" charset="0"/>
              </a:rPr>
              <a:t> and </a:t>
            </a:r>
            <a:r>
              <a:rPr lang="en-US" altLang="zh-CN" sz="2400" b="1" dirty="0" err="1" smtClean="0">
                <a:solidFill>
                  <a:srgbClr val="00B0F0"/>
                </a:solidFill>
                <a:ea typeface="楷体" panose="02010609060101010101" pitchFamily="49" charset="-122"/>
                <a:cs typeface="Times New Roman" panose="02020603050405020304" pitchFamily="18" charset="0"/>
              </a:rPr>
              <a:t>Hagrid</a:t>
            </a:r>
            <a:r>
              <a:rPr lang="en-US" altLang="zh-CN" sz="2400" b="1" dirty="0" smtClean="0">
                <a:solidFill>
                  <a:srgbClr val="00B0F0"/>
                </a:solidFill>
                <a:ea typeface="楷体" panose="02010609060101010101" pitchFamily="49" charset="-122"/>
                <a:cs typeface="Times New Roman" panose="02020603050405020304" pitchFamily="18" charset="0"/>
              </a:rPr>
              <a:t>  were walking through the forbidden forest at midnight to look for the unicorn.</a:t>
            </a:r>
            <a:r>
              <a:rPr lang="en-US" altLang="zh-CN" sz="2400" b="1" dirty="0" smtClean="0"/>
              <a:t> </a:t>
            </a:r>
            <a:r>
              <a:rPr lang="en-US" altLang="zh-CN" sz="2400" b="1" dirty="0" smtClean="0">
                <a:solidFill>
                  <a:srgbClr val="00B0F0"/>
                </a:solidFill>
              </a:rPr>
              <a:t>Harry had the nasty feeling they were being watched.</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23" name="矩形 22"/>
          <p:cNvSpPr/>
          <p:nvPr/>
        </p:nvSpPr>
        <p:spPr>
          <a:xfrm>
            <a:off x="179512" y="2787774"/>
            <a:ext cx="6048672" cy="2308324"/>
          </a:xfrm>
          <a:prstGeom prst="rect">
            <a:avLst/>
          </a:prstGeom>
        </p:spPr>
        <p:txBody>
          <a:bodyPr wrap="square">
            <a:spAutoFit/>
          </a:bodyPr>
          <a:lstStyle/>
          <a:p>
            <a:pPr algn="just"/>
            <a:r>
              <a:rPr lang="zh-CN" altLang="en-US" sz="2400" b="1" dirty="0" smtClean="0">
                <a:solidFill>
                  <a:srgbClr val="002060"/>
                </a:solidFill>
                <a:latin typeface="楷体" panose="02010609060101010101" pitchFamily="49" charset="-122"/>
                <a:ea typeface="楷体" panose="02010609060101010101" pitchFamily="49" charset="-122"/>
              </a:rPr>
              <a:t>素材解读：</a:t>
            </a:r>
            <a:r>
              <a:rPr lang="en-US" altLang="zh-CN" sz="2400" b="1" dirty="0" smtClean="0">
                <a:solidFill>
                  <a:srgbClr val="002060"/>
                </a:solidFill>
              </a:rPr>
              <a:t>The writer uses verbs “keep looking” and an adverb “nervously” to show </a:t>
            </a:r>
            <a:r>
              <a:rPr lang="en-US" altLang="zh-CN" sz="2400" b="1" dirty="0" err="1" smtClean="0">
                <a:solidFill>
                  <a:srgbClr val="002060"/>
                </a:solidFill>
              </a:rPr>
              <a:t>Harry’s</a:t>
            </a:r>
            <a:r>
              <a:rPr lang="en-US" altLang="zh-CN" sz="2400" b="1" dirty="0" smtClean="0">
                <a:solidFill>
                  <a:srgbClr val="002060"/>
                </a:solidFill>
              </a:rPr>
              <a:t> thoughts that he was afraid that they were being followed.</a:t>
            </a:r>
            <a:r>
              <a:rPr lang="zh-CN" altLang="en-US" sz="2400" b="1" dirty="0" smtClean="0">
                <a:solidFill>
                  <a:srgbClr val="002060"/>
                </a:solidFill>
              </a:rPr>
              <a:t> </a:t>
            </a:r>
            <a:r>
              <a:rPr lang="en-US" altLang="zh-CN" sz="2400" b="1" dirty="0" smtClean="0">
                <a:solidFill>
                  <a:srgbClr val="002060"/>
                </a:solidFill>
              </a:rPr>
              <a:t>Plus, the description of the environment increases that frightening concern.</a:t>
            </a:r>
            <a:endParaRPr lang="zh-CN" altLang="zh-CN" sz="2400" b="1" dirty="0"/>
          </a:p>
        </p:txBody>
      </p:sp>
      <p:sp>
        <p:nvSpPr>
          <p:cNvPr id="52226" name="AutoShape 2" descr="https://images.ctfassets.net/usf1vwtuqyxm/1gJj3BFuNUG4wiWE4WuK2c/674cdac3fa9f8dd9aa338d4c8b7f99e4/WB_F1_Fang_HarryMalfoyFangInForest_11428.jpg?w=9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28" name="AutoShape 4" descr="https://images.ctfassets.net/usf1vwtuqyxm/1gJj3BFuNUG4wiWE4WuK2c/674cdac3fa9f8dd9aa338d4c8b7f99e4/WB_F1_Fang_HarryMalfoyFangInForest_11428.jpg?w=9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0" name="AutoShape 6" descr="https://images.ctfassets.net/usf1vwtuqyxm/1gJj3BFuNUG4wiWE4WuK2c/674cdac3fa9f8dd9aa338d4c8b7f99e4/WB_F1_Fang_HarryMalfoyFangInForest_11428.jpg?w=9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2" name="AutoShape 8" descr="https://images.ctfassets.net/usf1vwtuqyxm/1gJj3BFuNUG4wiWE4WuK2c/674cdac3fa9f8dd9aa338d4c8b7f99e4/WB_F1_Fang_HarryMalfoyFangInForest_11428.jpg?w=9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52233" name="Picture 9" descr="C:\Users\Administrator\Desktop\20240112_141818_000.jpg"/>
          <p:cNvPicPr>
            <a:picLocks noChangeAspect="1" noChangeArrowheads="1"/>
          </p:cNvPicPr>
          <p:nvPr/>
        </p:nvPicPr>
        <p:blipFill>
          <a:blip r:embed="rId2" cstate="print"/>
          <a:srcRect/>
          <a:stretch>
            <a:fillRect/>
          </a:stretch>
        </p:blipFill>
        <p:spPr bwMode="auto">
          <a:xfrm>
            <a:off x="6355525" y="3325195"/>
            <a:ext cx="2788475" cy="181830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26" name="矩形 25"/>
          <p:cNvSpPr/>
          <p:nvPr/>
        </p:nvSpPr>
        <p:spPr>
          <a:xfrm>
            <a:off x="2051720" y="123478"/>
            <a:ext cx="57606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：用</a:t>
            </a:r>
            <a:r>
              <a:rPr lang="zh-CN" altLang="en-US" sz="2800" b="1" dirty="0" smtClean="0">
                <a:solidFill>
                  <a:srgbClr val="FF0000"/>
                </a:solidFill>
                <a:latin typeface="楷体" panose="02010609060101010101" pitchFamily="49" charset="-122"/>
                <a:ea typeface="楷体" panose="02010609060101010101" pitchFamily="49" charset="-122"/>
              </a:rPr>
              <a:t>神态展示</a:t>
            </a:r>
            <a:r>
              <a:rPr lang="zh-CN" altLang="en-US" sz="2800" b="1" dirty="0" smtClean="0">
                <a:latin typeface="楷体" panose="02010609060101010101" pitchFamily="49" charset="-122"/>
                <a:ea typeface="楷体" panose="02010609060101010101" pitchFamily="49" charset="-122"/>
              </a:rPr>
              <a:t>心理活动</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9296"/>
            <a:ext cx="971600" cy="908888"/>
          </a:xfrm>
          <a:prstGeom prst="rect">
            <a:avLst/>
          </a:prstGeom>
          <a:noFill/>
        </p:spPr>
      </p:pic>
      <p:sp>
        <p:nvSpPr>
          <p:cNvPr id="30" name="矩形 29"/>
          <p:cNvSpPr/>
          <p:nvPr/>
        </p:nvSpPr>
        <p:spPr>
          <a:xfrm>
            <a:off x="0" y="1923678"/>
            <a:ext cx="9144000" cy="369332"/>
          </a:xfrm>
          <a:prstGeom prst="rect">
            <a:avLst/>
          </a:prstGeom>
          <a:blipFill>
            <a:blip r:embed="rId2" cstate="print"/>
            <a:tile tx="0" ty="0" sx="100000" sy="100000" flip="none" algn="tl"/>
          </a:blipFill>
        </p:spPr>
        <p:txBody>
          <a:bodyPr wrap="square">
            <a:spAutoFit/>
          </a:bodyPr>
          <a:lstStyle/>
          <a:p>
            <a:r>
              <a:rPr lang="zh-CN" altLang="en-US" b="1" dirty="0" smtClean="0">
                <a:latin typeface="楷体" panose="02010609060101010101" pitchFamily="49" charset="-122"/>
                <a:ea typeface="楷体" panose="02010609060101010101" pitchFamily="49" charset="-122"/>
              </a:rPr>
              <a:t>“哦，我会的。”哈利说。他脸上绽开了一个灿烂的笑容，使罗恩和赫敏都感到诧异。</a:t>
            </a:r>
            <a:endParaRPr lang="zh-CN" altLang="en-US" dirty="0"/>
          </a:p>
        </p:txBody>
      </p:sp>
      <p:sp>
        <p:nvSpPr>
          <p:cNvPr id="31" name="矩形 30"/>
          <p:cNvSpPr/>
          <p:nvPr/>
        </p:nvSpPr>
        <p:spPr>
          <a:xfrm>
            <a:off x="107504" y="3435846"/>
            <a:ext cx="6192688" cy="1569660"/>
          </a:xfrm>
          <a:prstGeom prst="rect">
            <a:avLst/>
          </a:prstGeom>
        </p:spPr>
        <p:txBody>
          <a:bodyPr wrap="square">
            <a:spAutoFit/>
          </a:bodyPr>
          <a:lstStyle/>
          <a:p>
            <a:pPr algn="just"/>
            <a:r>
              <a:rPr lang="zh-CN" altLang="en-US" sz="2400" b="1" dirty="0" smtClean="0">
                <a:solidFill>
                  <a:srgbClr val="002060"/>
                </a:solidFill>
                <a:latin typeface="楷体" panose="02010609060101010101" pitchFamily="49" charset="-122"/>
                <a:ea typeface="楷体" panose="02010609060101010101" pitchFamily="49" charset="-122"/>
              </a:rPr>
              <a:t>素材解读：</a:t>
            </a:r>
            <a:r>
              <a:rPr lang="en-US" altLang="zh-CN" sz="2400" b="1" dirty="0" smtClean="0">
                <a:solidFill>
                  <a:srgbClr val="7030A0"/>
                </a:solidFill>
                <a:ea typeface="宋体" panose="02010600030101010101" pitchFamily="2" charset="-122"/>
              </a:rPr>
              <a:t>The writer uses facial expression “grin” to tell the readers </a:t>
            </a:r>
            <a:r>
              <a:rPr lang="en-US" altLang="zh-CN" sz="2400" b="1" dirty="0" err="1" smtClean="0">
                <a:solidFill>
                  <a:srgbClr val="7030A0"/>
                </a:solidFill>
                <a:ea typeface="宋体" panose="02010600030101010101" pitchFamily="2" charset="-122"/>
              </a:rPr>
              <a:t>Harry’s</a:t>
            </a:r>
            <a:r>
              <a:rPr lang="en-US" altLang="zh-CN" sz="2400" b="1" dirty="0" smtClean="0">
                <a:solidFill>
                  <a:srgbClr val="7030A0"/>
                </a:solidFill>
                <a:ea typeface="宋体" panose="02010600030101010101" pitchFamily="2" charset="-122"/>
              </a:rPr>
              <a:t> inner activity that he is going to use magic at home to have fun with Dudley this summer.</a:t>
            </a:r>
            <a:endParaRPr lang="zh-CN" altLang="zh-CN" sz="2400" b="1" dirty="0">
              <a:solidFill>
                <a:srgbClr val="7030A0"/>
              </a:solidFill>
              <a:ea typeface="宋体" panose="02010600030101010101" pitchFamily="2" charset="-122"/>
            </a:endParaRPr>
          </a:p>
        </p:txBody>
      </p:sp>
      <p:sp>
        <p:nvSpPr>
          <p:cNvPr id="15" name="矩形 14"/>
          <p:cNvSpPr/>
          <p:nvPr/>
        </p:nvSpPr>
        <p:spPr>
          <a:xfrm>
            <a:off x="0" y="771550"/>
            <a:ext cx="8856984"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1</a:t>
            </a:r>
            <a:r>
              <a:rPr lang="zh-CN" altLang="en-US" sz="2800" b="1" dirty="0" smtClean="0">
                <a:solidFill>
                  <a:srgbClr val="002060"/>
                </a:solidFill>
                <a:ea typeface="楷体" panose="02010609060101010101" pitchFamily="49" charset="-122"/>
              </a:rPr>
              <a:t>：</a:t>
            </a:r>
            <a:r>
              <a:rPr lang="zh-CN" altLang="zh-CN" sz="2800" dirty="0" smtClean="0"/>
              <a:t> </a:t>
            </a:r>
            <a:r>
              <a:rPr lang="en-US" altLang="zh-CN" sz="2800" b="1" dirty="0" smtClean="0"/>
              <a:t>"Oh, I will," said Harry, and they were surprised at the </a:t>
            </a:r>
            <a:r>
              <a:rPr lang="en-US" altLang="zh-CN" sz="2800" b="1" dirty="0" smtClean="0">
                <a:solidFill>
                  <a:srgbClr val="FF0000"/>
                </a:solidFill>
              </a:rPr>
              <a:t>grin</a:t>
            </a:r>
            <a:r>
              <a:rPr lang="en-US" altLang="zh-CN" sz="2800" b="1" dirty="0" smtClean="0"/>
              <a:t> that was </a:t>
            </a:r>
            <a:r>
              <a:rPr lang="en-US" altLang="zh-CN" sz="2800" b="1" dirty="0" smtClean="0">
                <a:solidFill>
                  <a:srgbClr val="FF0000"/>
                </a:solidFill>
              </a:rPr>
              <a:t>spreading over his face</a:t>
            </a:r>
            <a:r>
              <a:rPr lang="en-US" altLang="zh-CN" sz="2800" b="1" dirty="0" smtClean="0"/>
              <a:t>. </a:t>
            </a:r>
            <a:endParaRPr lang="zh-CN" altLang="zh-CN" sz="2800" b="1" dirty="0" smtClean="0"/>
          </a:p>
        </p:txBody>
      </p:sp>
      <p:sp>
        <p:nvSpPr>
          <p:cNvPr id="16" name="矩形 15"/>
          <p:cNvSpPr/>
          <p:nvPr/>
        </p:nvSpPr>
        <p:spPr>
          <a:xfrm>
            <a:off x="107504" y="2499742"/>
            <a:ext cx="9036496" cy="830997"/>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素材背景：</a:t>
            </a:r>
            <a:r>
              <a:rPr lang="en-US" altLang="zh-CN" sz="2400" b="1" dirty="0" smtClean="0">
                <a:solidFill>
                  <a:srgbClr val="00B0F0"/>
                </a:solidFill>
                <a:ea typeface="楷体" panose="02010609060101010101" pitchFamily="49" charset="-122"/>
                <a:cs typeface="Times New Roman" panose="02020603050405020304" pitchFamily="18" charset="0"/>
              </a:rPr>
              <a:t>It was the end of the school term. Uncle Vernon came to pick up Harry. Ron and Hermione wished Harry good holiday.</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pic>
        <p:nvPicPr>
          <p:cNvPr id="17" name="Picture 2" descr="https://timgsa.baidu.com/timg?image&amp;quality=80&amp;size=b9999_10000&amp;sec=1593692665821&amp;di=a4cb196a19a3010369bfd5b280697e5d&amp;imgtype=0&amp;src=http%3A%2F%2Fimg1.cache.netease.com%2Fcatchpic%2F4%2F4E%2F4EFCD0D0CCB710A4C3DB9BCB6D8366C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303" y="3907189"/>
            <a:ext cx="2781697" cy="123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31" name="矩形 30"/>
          <p:cNvSpPr/>
          <p:nvPr/>
        </p:nvSpPr>
        <p:spPr>
          <a:xfrm>
            <a:off x="179512" y="2499742"/>
            <a:ext cx="8749480" cy="1200329"/>
          </a:xfrm>
          <a:prstGeom prst="rect">
            <a:avLst/>
          </a:prstGeom>
        </p:spPr>
        <p:txBody>
          <a:bodyPr wrap="square">
            <a:spAutoFit/>
          </a:bodyPr>
          <a:lstStyle/>
          <a:p>
            <a:pPr algn="just"/>
            <a:r>
              <a:rPr lang="zh-CN" altLang="en-US" sz="2400" b="1" dirty="0" smtClean="0">
                <a:solidFill>
                  <a:srgbClr val="002060"/>
                </a:solidFill>
                <a:latin typeface="楷体" panose="02010609060101010101" pitchFamily="49" charset="-122"/>
                <a:ea typeface="楷体" panose="02010609060101010101" pitchFamily="49" charset="-122"/>
              </a:rPr>
              <a:t>素材解读：</a:t>
            </a:r>
            <a:r>
              <a:rPr lang="en-US" altLang="zh-CN" sz="2400" b="1" dirty="0" smtClean="0">
                <a:solidFill>
                  <a:srgbClr val="7030A0"/>
                </a:solidFill>
                <a:ea typeface="宋体" panose="02010600030101010101" pitchFamily="2" charset="-122"/>
              </a:rPr>
              <a:t>The writer uses Madam Hooch’s facial expression “white” to tell the readers she is nervous and maybe wondering “Will Neville be all right?”</a:t>
            </a:r>
            <a:endParaRPr lang="zh-CN" altLang="zh-CN" sz="2400" b="1" dirty="0">
              <a:solidFill>
                <a:srgbClr val="7030A0"/>
              </a:solidFill>
              <a:ea typeface="宋体" panose="02010600030101010101" pitchFamily="2" charset="-122"/>
            </a:endParaRPr>
          </a:p>
        </p:txBody>
      </p:sp>
      <p:sp>
        <p:nvSpPr>
          <p:cNvPr id="15" name="矩形 14"/>
          <p:cNvSpPr/>
          <p:nvPr/>
        </p:nvSpPr>
        <p:spPr>
          <a:xfrm>
            <a:off x="179512" y="0"/>
            <a:ext cx="8856984"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2</a:t>
            </a:r>
            <a:r>
              <a:rPr lang="zh-CN" altLang="en-US" sz="2800" b="1" dirty="0" smtClean="0">
                <a:solidFill>
                  <a:srgbClr val="002060"/>
                </a:solidFill>
                <a:ea typeface="楷体" panose="02010609060101010101" pitchFamily="49" charset="-122"/>
              </a:rPr>
              <a:t>：</a:t>
            </a:r>
            <a:r>
              <a:rPr lang="zh-CN" altLang="zh-CN" sz="2800" dirty="0" smtClean="0"/>
              <a:t> </a:t>
            </a:r>
            <a:r>
              <a:rPr lang="en-US" altLang="zh-CN" sz="2800" b="1" dirty="0" smtClean="0"/>
              <a:t>Madam Hooch was bending over Neville, </a:t>
            </a:r>
            <a:r>
              <a:rPr lang="en-US" altLang="zh-CN" sz="2800" b="1" dirty="0" smtClean="0">
                <a:solidFill>
                  <a:srgbClr val="FF0000"/>
                </a:solidFill>
              </a:rPr>
              <a:t>her face as white as his</a:t>
            </a:r>
            <a:r>
              <a:rPr lang="en-US" altLang="zh-CN" sz="2800" b="1" dirty="0" smtClean="0"/>
              <a:t>.</a:t>
            </a:r>
            <a:endParaRPr lang="zh-CN" altLang="zh-CN" sz="2800" b="1" dirty="0" smtClean="0"/>
          </a:p>
        </p:txBody>
      </p:sp>
      <p:sp>
        <p:nvSpPr>
          <p:cNvPr id="16" name="矩形 15"/>
          <p:cNvSpPr/>
          <p:nvPr/>
        </p:nvSpPr>
        <p:spPr>
          <a:xfrm>
            <a:off x="107504" y="1131590"/>
            <a:ext cx="8928992" cy="1323439"/>
          </a:xfrm>
          <a:prstGeom prst="rect">
            <a:avLst/>
          </a:prstGeom>
        </p:spPr>
        <p:txBody>
          <a:bodyPr wrap="square">
            <a:spAutoFit/>
          </a:bodyPr>
          <a:lstStyle/>
          <a:p>
            <a:pPr algn="just"/>
            <a:r>
              <a:rPr lang="zh-CN" altLang="en-US" sz="2000" b="1" dirty="0" smtClean="0">
                <a:ea typeface="楷体" panose="02010609060101010101" pitchFamily="49" charset="-122"/>
                <a:cs typeface="Times New Roman" panose="02020603050405020304" pitchFamily="18" charset="0"/>
              </a:rPr>
              <a:t>素材背景：</a:t>
            </a:r>
            <a:r>
              <a:rPr lang="en-US" altLang="zh-CN" sz="2000" b="1" dirty="0" smtClean="0">
                <a:solidFill>
                  <a:srgbClr val="00B0F0"/>
                </a:solidFill>
                <a:ea typeface="楷体" panose="02010609060101010101" pitchFamily="49" charset="-122"/>
                <a:cs typeface="Times New Roman" panose="02020603050405020304" pitchFamily="18" charset="0"/>
              </a:rPr>
              <a:t>During their first flying lesson, Neville was so nervous and jumpy and frightened of being left on the ground, pushed off hard before the whistle had touched Madam Hooch's lips. Worse still,  he slipped sideways off the broom and fell </a:t>
            </a:r>
            <a:r>
              <a:rPr lang="en-US" altLang="zh-CN" sz="2000" b="1" dirty="0" smtClean="0">
                <a:solidFill>
                  <a:srgbClr val="00B0F0"/>
                </a:solidFill>
              </a:rPr>
              <a:t>facedown on the grass in a heap.</a:t>
            </a:r>
            <a:endParaRPr lang="en-US" altLang="zh-CN" sz="2000" b="1" dirty="0" smtClean="0">
              <a:solidFill>
                <a:srgbClr val="00B0F0"/>
              </a:solidFill>
              <a:ea typeface="楷体" panose="02010609060101010101" pitchFamily="49" charset="-122"/>
              <a:cs typeface="Times New Roman" panose="02020603050405020304" pitchFamily="18" charset="0"/>
            </a:endParaRPr>
          </a:p>
        </p:txBody>
      </p:sp>
      <p:sp>
        <p:nvSpPr>
          <p:cNvPr id="30" name="矩形 29"/>
          <p:cNvSpPr/>
          <p:nvPr/>
        </p:nvSpPr>
        <p:spPr>
          <a:xfrm>
            <a:off x="4139952" y="483518"/>
            <a:ext cx="4860032" cy="646331"/>
          </a:xfrm>
          <a:prstGeom prst="rect">
            <a:avLst/>
          </a:prstGeom>
          <a:blipFill>
            <a:blip r:embed="rId1" cstate="print"/>
            <a:tile tx="0" ty="0" sx="100000" sy="100000" flip="none" algn="tl"/>
          </a:blipFill>
        </p:spPr>
        <p:txBody>
          <a:bodyPr wrap="square">
            <a:spAutoFit/>
          </a:bodyPr>
          <a:lstStyle/>
          <a:p>
            <a:r>
              <a:rPr lang="zh-CN" altLang="en-US" b="1" dirty="0" smtClean="0"/>
              <a:t>胡施夫人弯下腰去为尼维尔作检查，她的脸就跟尼维尔的一样白。</a:t>
            </a:r>
            <a:endParaRPr lang="zh-CN" altLang="en-US" b="1" dirty="0"/>
          </a:p>
        </p:txBody>
      </p:sp>
      <p:sp>
        <p:nvSpPr>
          <p:cNvPr id="13" name="矩形 12"/>
          <p:cNvSpPr/>
          <p:nvPr/>
        </p:nvSpPr>
        <p:spPr>
          <a:xfrm>
            <a:off x="107504" y="3795886"/>
            <a:ext cx="6192688" cy="1200329"/>
          </a:xfrm>
          <a:prstGeom prst="rect">
            <a:avLst/>
          </a:prstGeom>
        </p:spPr>
        <p:txBody>
          <a:bodyPr wrap="square">
            <a:spAutoFit/>
          </a:bodyPr>
          <a:lstStyle/>
          <a:p>
            <a:pPr algn="just"/>
            <a:r>
              <a:rPr lang="en-US" altLang="zh-CN" sz="2400" b="1" dirty="0" smtClean="0"/>
              <a:t>Tips: </a:t>
            </a:r>
            <a:r>
              <a:rPr lang="en-US" altLang="zh-CN" sz="2400" b="1" dirty="0" smtClean="0">
                <a:solidFill>
                  <a:srgbClr val="00B050"/>
                </a:solidFill>
              </a:rPr>
              <a:t>The facial expressions of characters can vividly show their inner emotions and </a:t>
            </a:r>
            <a:r>
              <a:rPr lang="en-US" altLang="zh-CN" sz="2400" b="1" dirty="0" smtClean="0">
                <a:solidFill>
                  <a:srgbClr val="00B050"/>
                </a:solidFill>
                <a:ea typeface="楷体" panose="02010609060101010101" pitchFamily="49" charset="-122"/>
                <a:cs typeface="Times New Roman" panose="02020603050405020304" pitchFamily="18" charset="0"/>
              </a:rPr>
              <a:t>psychological activities.</a:t>
            </a:r>
            <a:endParaRPr lang="zh-CN" altLang="en-US" sz="2400" b="1" dirty="0">
              <a:solidFill>
                <a:srgbClr val="00B050"/>
              </a:solidFill>
            </a:endParaRPr>
          </a:p>
        </p:txBody>
      </p:sp>
      <p:pic>
        <p:nvPicPr>
          <p:cNvPr id="64514" name="Picture 2" descr="https://img1.baidu.com/it/u=2126406814,3289392025&amp;fm=253&amp;fmt=auto&amp;app=138&amp;f=JPEG?w=823&amp;h=500"/>
          <p:cNvPicPr>
            <a:picLocks noChangeAspect="1" noChangeArrowheads="1"/>
          </p:cNvPicPr>
          <p:nvPr/>
        </p:nvPicPr>
        <p:blipFill>
          <a:blip r:embed="rId2" cstate="print"/>
          <a:srcRect/>
          <a:stretch>
            <a:fillRect/>
          </a:stretch>
        </p:blipFill>
        <p:spPr bwMode="auto">
          <a:xfrm>
            <a:off x="6372200" y="3459540"/>
            <a:ext cx="2771799" cy="168396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5" grpId="0" animBg="1"/>
      <p:bldP spid="16" grpId="0"/>
      <p:bldP spid="30"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26" name="矩形 25"/>
          <p:cNvSpPr/>
          <p:nvPr/>
        </p:nvSpPr>
        <p:spPr>
          <a:xfrm>
            <a:off x="2051720" y="123478"/>
            <a:ext cx="57606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五</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：用</a:t>
            </a:r>
            <a:r>
              <a:rPr lang="zh-CN" altLang="en-US" sz="2800" b="1" dirty="0" smtClean="0">
                <a:solidFill>
                  <a:srgbClr val="FF0000"/>
                </a:solidFill>
                <a:latin typeface="楷体" panose="02010609060101010101" pitchFamily="49" charset="-122"/>
                <a:ea typeface="楷体" panose="02010609060101010101" pitchFamily="49" charset="-122"/>
              </a:rPr>
              <a:t>梦境描绘</a:t>
            </a:r>
            <a:r>
              <a:rPr lang="zh-CN" altLang="en-US" sz="2800" b="1" dirty="0" smtClean="0">
                <a:latin typeface="楷体" panose="02010609060101010101" pitchFamily="49" charset="-122"/>
                <a:ea typeface="楷体" panose="02010609060101010101" pitchFamily="49" charset="-122"/>
              </a:rPr>
              <a:t>心理活动</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9296"/>
            <a:ext cx="899592" cy="841528"/>
          </a:xfrm>
          <a:prstGeom prst="rect">
            <a:avLst/>
          </a:prstGeom>
          <a:noFill/>
        </p:spPr>
      </p:pic>
      <p:sp>
        <p:nvSpPr>
          <p:cNvPr id="30" name="矩形 29"/>
          <p:cNvSpPr/>
          <p:nvPr/>
        </p:nvSpPr>
        <p:spPr>
          <a:xfrm>
            <a:off x="0" y="3389174"/>
            <a:ext cx="9144000" cy="1754326"/>
          </a:xfrm>
          <a:prstGeom prst="rect">
            <a:avLst/>
          </a:prstGeom>
          <a:blipFill>
            <a:blip r:embed="rId2" cstate="print"/>
            <a:tile tx="0" ty="0" sx="100000" sy="100000" flip="none" algn="tl"/>
          </a:blipFill>
        </p:spPr>
        <p:txBody>
          <a:bodyPr wrap="square">
            <a:spAutoFit/>
          </a:bodyPr>
          <a:lstStyle/>
          <a:p>
            <a:r>
              <a:rPr lang="zh-CN" altLang="en-US" b="1" dirty="0" smtClean="0">
                <a:latin typeface="楷体" panose="02010609060101010101" pitchFamily="49" charset="-122"/>
                <a:ea typeface="楷体" panose="02010609060101010101" pitchFamily="49" charset="-122"/>
              </a:rPr>
              <a:t>也许是因为哈利吃得太多的缘故吧，他夜里做了一个很奇怪的梦。他正戴着屈拉教授的无边帽。那顶帽子一直不停地跟他讲话，要他必须马上转到史林德林去，还说这是他的命运决定的。哈利告诉帽子他不愿意去史林德林，帽子就变得越来越沉重，他拼命想挣脱它，可它偏偏越勒越紧，令哈利痛苦不已。正当他挣扎的时候，马尔夫出现了，不停地嘲笑着哈利，接着马尔夫摇身一变，成了鹰钩鼻子的史纲皮教授，笑声也越来越尖，越来越冷。一道绿光闪过，哈利被吓醒了，浑身是汗，全身发抖。</a:t>
            </a:r>
            <a:endParaRPr lang="zh-CN" altLang="en-US" dirty="0"/>
          </a:p>
        </p:txBody>
      </p:sp>
      <p:sp>
        <p:nvSpPr>
          <p:cNvPr id="15" name="矩形 14"/>
          <p:cNvSpPr/>
          <p:nvPr/>
        </p:nvSpPr>
        <p:spPr>
          <a:xfrm>
            <a:off x="0" y="843558"/>
            <a:ext cx="9036496" cy="2554545"/>
          </a:xfrm>
          <a:prstGeom prst="rect">
            <a:avLst/>
          </a:prstGeom>
          <a:pattFill prst="pct20">
            <a:fgClr>
              <a:srgbClr val="FFC000"/>
            </a:fgClr>
            <a:bgClr>
              <a:schemeClr val="bg1"/>
            </a:bgClr>
          </a:pattFill>
        </p:spPr>
        <p:txBody>
          <a:bodyPr wrap="square">
            <a:spAutoFit/>
          </a:bodyPr>
          <a:lstStyle/>
          <a:p>
            <a:pPr algn="just"/>
            <a:r>
              <a:rPr lang="zh-CN" altLang="en-US" sz="2000" b="1" dirty="0" smtClean="0">
                <a:solidFill>
                  <a:srgbClr val="002060"/>
                </a:solidFill>
                <a:ea typeface="楷体" panose="02010609060101010101" pitchFamily="49" charset="-122"/>
              </a:rPr>
              <a:t>素材摘录</a:t>
            </a:r>
            <a:r>
              <a:rPr lang="en-US" altLang="zh-CN" sz="2000" b="1" dirty="0" smtClean="0">
                <a:solidFill>
                  <a:srgbClr val="002060"/>
                </a:solidFill>
                <a:ea typeface="楷体" panose="02010609060101010101" pitchFamily="49" charset="-122"/>
              </a:rPr>
              <a:t>1</a:t>
            </a:r>
            <a:r>
              <a:rPr lang="zh-CN" altLang="en-US" sz="2000" b="1" dirty="0" smtClean="0">
                <a:solidFill>
                  <a:srgbClr val="002060"/>
                </a:solidFill>
                <a:ea typeface="楷体" panose="02010609060101010101" pitchFamily="49" charset="-122"/>
              </a:rPr>
              <a:t>：</a:t>
            </a:r>
            <a:r>
              <a:rPr lang="zh-CN" altLang="zh-CN" sz="2000" b="1" dirty="0" smtClean="0"/>
              <a:t> </a:t>
            </a:r>
            <a:r>
              <a:rPr lang="en-US" altLang="zh-CN" sz="2000" b="1" dirty="0" smtClean="0"/>
              <a:t>Perhaps Harry had eaten a bit too much, because he had a very strange dream. He was wearing Professor </a:t>
            </a:r>
            <a:r>
              <a:rPr lang="en-US" altLang="zh-CN" sz="2000" b="1" dirty="0" err="1" smtClean="0"/>
              <a:t>Quirrell's</a:t>
            </a:r>
            <a:r>
              <a:rPr lang="en-US" altLang="zh-CN" sz="2000" b="1" dirty="0" smtClean="0"/>
              <a:t> turban, which kept talking to him, telling him he must transfer to </a:t>
            </a:r>
            <a:r>
              <a:rPr lang="en-US" altLang="zh-CN" sz="2000" b="1" dirty="0" err="1" smtClean="0"/>
              <a:t>Slytherin</a:t>
            </a:r>
            <a:r>
              <a:rPr lang="en-US" altLang="zh-CN" sz="2000" b="1" dirty="0" smtClean="0"/>
              <a:t> at once, because it was his destiny. Harry told the turban he didn't want to be in </a:t>
            </a:r>
            <a:r>
              <a:rPr lang="en-US" altLang="zh-CN" sz="2000" b="1" dirty="0" err="1" smtClean="0"/>
              <a:t>Slytherin</a:t>
            </a:r>
            <a:r>
              <a:rPr lang="en-US" altLang="zh-CN" sz="2000" b="1" dirty="0" smtClean="0"/>
              <a:t>; it got heavier and heavier; he tried to pull it off but it tightened painfully -- and there was </a:t>
            </a:r>
            <a:r>
              <a:rPr lang="en-US" altLang="zh-CN" sz="2000" b="1" dirty="0" err="1" smtClean="0"/>
              <a:t>Malfoy</a:t>
            </a:r>
            <a:r>
              <a:rPr lang="en-US" altLang="zh-CN" sz="2000" b="1" dirty="0" smtClean="0"/>
              <a:t>, laughing at him as he struggled with it -then </a:t>
            </a:r>
            <a:r>
              <a:rPr lang="en-US" altLang="zh-CN" sz="2000" b="1" dirty="0" err="1" smtClean="0"/>
              <a:t>Malfoy</a:t>
            </a:r>
            <a:r>
              <a:rPr lang="en-US" altLang="zh-CN" sz="2000" b="1" dirty="0" smtClean="0"/>
              <a:t> turned into the hook-nosed teacher, </a:t>
            </a:r>
            <a:r>
              <a:rPr lang="en-US" altLang="zh-CN" sz="2000" b="1" dirty="0" err="1" smtClean="0"/>
              <a:t>Snape</a:t>
            </a:r>
            <a:r>
              <a:rPr lang="en-US" altLang="zh-CN" sz="2000" b="1" dirty="0" smtClean="0"/>
              <a:t>, whose laugh became high and cold -- there was a burst of green light and Harry woke, sweating and shaking.</a:t>
            </a:r>
            <a:endParaRPr lang="zh-CN" altLang="zh-CN" sz="2000" b="1" dirty="0" smtClean="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31" name="矩形 30"/>
          <p:cNvSpPr/>
          <p:nvPr/>
        </p:nvSpPr>
        <p:spPr>
          <a:xfrm>
            <a:off x="0" y="1491630"/>
            <a:ext cx="9144000" cy="1569660"/>
          </a:xfrm>
          <a:prstGeom prst="rect">
            <a:avLst/>
          </a:prstGeom>
        </p:spPr>
        <p:txBody>
          <a:bodyPr wrap="square">
            <a:spAutoFit/>
          </a:bodyPr>
          <a:lstStyle/>
          <a:p>
            <a:pPr algn="just"/>
            <a:r>
              <a:rPr lang="zh-CN" altLang="en-US" sz="2400" b="1" dirty="0" smtClean="0">
                <a:solidFill>
                  <a:srgbClr val="002060"/>
                </a:solidFill>
                <a:latin typeface="楷体" panose="02010609060101010101" pitchFamily="49" charset="-122"/>
                <a:ea typeface="楷体" panose="02010609060101010101" pitchFamily="49" charset="-122"/>
              </a:rPr>
              <a:t>素材解读：</a:t>
            </a:r>
            <a:r>
              <a:rPr lang="en-US" altLang="zh-CN" sz="2400" b="1" dirty="0" smtClean="0">
                <a:solidFill>
                  <a:srgbClr val="7030A0"/>
                </a:solidFill>
                <a:ea typeface="宋体" panose="02010600030101010101" pitchFamily="2" charset="-122"/>
              </a:rPr>
              <a:t>After Harry arrives at Hogwarts, he was sorted into GRYFFINDOR by the sorting hat. Yet Harry is afraid that he will be sorted into </a:t>
            </a:r>
            <a:r>
              <a:rPr lang="en-US" altLang="zh-CN" sz="2400" b="1" dirty="0" err="1" smtClean="0">
                <a:solidFill>
                  <a:srgbClr val="7030A0"/>
                </a:solidFill>
              </a:rPr>
              <a:t>Slytherin</a:t>
            </a:r>
            <a:r>
              <a:rPr lang="en-US" altLang="zh-CN" sz="2400" b="1" dirty="0" smtClean="0">
                <a:solidFill>
                  <a:srgbClr val="7030A0"/>
                </a:solidFill>
              </a:rPr>
              <a:t>, where </a:t>
            </a:r>
            <a:r>
              <a:rPr lang="en-US" altLang="zh-CN" sz="2400" b="1" dirty="0" err="1" smtClean="0">
                <a:solidFill>
                  <a:srgbClr val="7030A0"/>
                </a:solidFill>
              </a:rPr>
              <a:t>Malfoy</a:t>
            </a:r>
            <a:r>
              <a:rPr lang="en-US" altLang="zh-CN" sz="2400" b="1" dirty="0" smtClean="0">
                <a:solidFill>
                  <a:srgbClr val="7030A0"/>
                </a:solidFill>
              </a:rPr>
              <a:t> is. Through the dream, the readers see </a:t>
            </a:r>
            <a:r>
              <a:rPr lang="en-US" altLang="zh-CN" sz="2400" b="1" dirty="0" err="1" smtClean="0">
                <a:solidFill>
                  <a:srgbClr val="7030A0"/>
                </a:solidFill>
              </a:rPr>
              <a:t>Harry’s</a:t>
            </a:r>
            <a:r>
              <a:rPr lang="en-US" altLang="zh-CN" sz="2400" b="1" dirty="0" smtClean="0">
                <a:solidFill>
                  <a:srgbClr val="7030A0"/>
                </a:solidFill>
              </a:rPr>
              <a:t> inner thoughts clearly.</a:t>
            </a:r>
            <a:endParaRPr lang="zh-CN" altLang="zh-CN" sz="2400" b="1" dirty="0" smtClean="0">
              <a:solidFill>
                <a:srgbClr val="7030A0"/>
              </a:solidFill>
              <a:ea typeface="宋体" panose="02010600030101010101" pitchFamily="2" charset="-122"/>
            </a:endParaRPr>
          </a:p>
        </p:txBody>
      </p:sp>
      <p:sp>
        <p:nvSpPr>
          <p:cNvPr id="16" name="矩形 15"/>
          <p:cNvSpPr/>
          <p:nvPr/>
        </p:nvSpPr>
        <p:spPr>
          <a:xfrm>
            <a:off x="0" y="0"/>
            <a:ext cx="9144000" cy="156966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素材背景：</a:t>
            </a:r>
            <a:r>
              <a:rPr lang="en-US" altLang="zh-CN" sz="2400" b="1" dirty="0" smtClean="0">
                <a:solidFill>
                  <a:srgbClr val="00B0F0"/>
                </a:solidFill>
                <a:ea typeface="楷体" panose="02010609060101010101" pitchFamily="49" charset="-122"/>
                <a:cs typeface="Times New Roman" panose="02020603050405020304" pitchFamily="18" charset="0"/>
              </a:rPr>
              <a:t>It was </a:t>
            </a:r>
            <a:r>
              <a:rPr lang="en-US" altLang="zh-CN" sz="2400" b="1" dirty="0" err="1" smtClean="0">
                <a:solidFill>
                  <a:srgbClr val="00B0F0"/>
                </a:solidFill>
                <a:ea typeface="楷体" panose="02010609060101010101" pitchFamily="49" charset="-122"/>
                <a:cs typeface="Times New Roman" panose="02020603050405020304" pitchFamily="18" charset="0"/>
              </a:rPr>
              <a:t>Harry’s</a:t>
            </a:r>
            <a:r>
              <a:rPr lang="en-US" altLang="zh-CN" sz="2400" b="1" dirty="0" smtClean="0">
                <a:solidFill>
                  <a:srgbClr val="00B0F0"/>
                </a:solidFill>
                <a:ea typeface="楷体" panose="02010609060101010101" pitchFamily="49" charset="-122"/>
                <a:cs typeface="Times New Roman" panose="02020603050405020304" pitchFamily="18" charset="0"/>
              </a:rPr>
              <a:t> first night at Hogwarts. He seemed to have a strange dream. Harry woke from the dream and then he rolled over and fell asleep again, and when he woke next day, he didn't remember the dream at all.</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13" name="矩形 12"/>
          <p:cNvSpPr/>
          <p:nvPr/>
        </p:nvSpPr>
        <p:spPr>
          <a:xfrm>
            <a:off x="0" y="3204508"/>
            <a:ext cx="5580112" cy="1938992"/>
          </a:xfrm>
          <a:prstGeom prst="rect">
            <a:avLst/>
          </a:prstGeom>
        </p:spPr>
        <p:txBody>
          <a:bodyPr wrap="square">
            <a:spAutoFit/>
          </a:bodyPr>
          <a:lstStyle/>
          <a:p>
            <a:pPr algn="just"/>
            <a:r>
              <a:rPr lang="en-US" altLang="zh-CN" sz="2000" b="1" dirty="0" smtClean="0"/>
              <a:t>Tips: </a:t>
            </a:r>
            <a:r>
              <a:rPr lang="en-US" altLang="zh-CN" sz="2000" b="1" dirty="0" smtClean="0">
                <a:solidFill>
                  <a:srgbClr val="00B050"/>
                </a:solidFill>
              </a:rPr>
              <a:t>Describing a dream is a psychological descriptive method that some students tend to overlook. Dreams are concentrated expressions of human thoughts, which can also reveal the personality traits of characters and deepen the theme of the article. </a:t>
            </a:r>
            <a:endParaRPr lang="zh-CN" altLang="en-US" sz="2000" b="1" dirty="0">
              <a:solidFill>
                <a:srgbClr val="00B050"/>
              </a:solidFill>
            </a:endParaRPr>
          </a:p>
        </p:txBody>
      </p:sp>
      <p:pic>
        <p:nvPicPr>
          <p:cNvPr id="66562" name="Picture 2" descr="https://img2.baidu.com/it/u=2256095241,896088101&amp;fm=253&amp;app=138&amp;size=w931&amp;n=0&amp;f=JPEG&amp;fmt=auto?sec=1705165200&amp;t=4df17da17417510020212cb532e3fac3"/>
          <p:cNvPicPr>
            <a:picLocks noChangeAspect="1" noChangeArrowheads="1"/>
          </p:cNvPicPr>
          <p:nvPr/>
        </p:nvPicPr>
        <p:blipFill>
          <a:blip r:embed="rId1" cstate="print"/>
          <a:srcRect/>
          <a:stretch>
            <a:fillRect/>
          </a:stretch>
        </p:blipFill>
        <p:spPr bwMode="auto">
          <a:xfrm>
            <a:off x="5652120" y="3011706"/>
            <a:ext cx="3491879" cy="213179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s1.bdstatic.com/70cFuXSh_Q1YnxGkpoWK1HF6hhy/it/u=377650973,1409205084&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71793" y="3271292"/>
            <a:ext cx="1872207" cy="1872208"/>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0" y="771550"/>
            <a:ext cx="9144000"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1</a:t>
            </a:r>
            <a:r>
              <a:rPr lang="zh-CN" altLang="en-US" sz="2800" b="1" dirty="0" smtClean="0">
                <a:solidFill>
                  <a:srgbClr val="002060"/>
                </a:solidFill>
                <a:ea typeface="楷体" panose="02010609060101010101" pitchFamily="49" charset="-122"/>
              </a:rPr>
              <a:t>：</a:t>
            </a:r>
            <a:r>
              <a:rPr lang="en-US" altLang="zh-CN" sz="2800" b="1" dirty="0" err="1" smtClean="0"/>
              <a:t>Harry’s</a:t>
            </a:r>
            <a:r>
              <a:rPr lang="en-US" altLang="zh-CN" sz="2800" b="1" dirty="0" smtClean="0"/>
              <a:t> heart gave a </a:t>
            </a:r>
            <a:r>
              <a:rPr lang="en-US" altLang="zh-CN" sz="2800" b="1" dirty="0" smtClean="0">
                <a:solidFill>
                  <a:srgbClr val="0070C0"/>
                </a:solidFill>
              </a:rPr>
              <a:t>horrible</a:t>
            </a:r>
            <a:r>
              <a:rPr lang="en-US" altLang="zh-CN" sz="2800" b="1" dirty="0" smtClean="0"/>
              <a:t> </a:t>
            </a:r>
            <a:r>
              <a:rPr lang="en-US" altLang="zh-CN" sz="2800" b="1" dirty="0" smtClean="0">
                <a:solidFill>
                  <a:srgbClr val="FF0000"/>
                </a:solidFill>
              </a:rPr>
              <a:t>jolt</a:t>
            </a:r>
            <a:r>
              <a:rPr lang="en-US" altLang="zh-CN" sz="2800" b="1" dirty="0" smtClean="0"/>
              <a:t>. A test? In front of the whole school? But he didn’t know any magic yet. He </a:t>
            </a:r>
            <a:r>
              <a:rPr lang="en-US" altLang="zh-CN" sz="2800" b="1" dirty="0" smtClean="0">
                <a:solidFill>
                  <a:srgbClr val="FF0000"/>
                </a:solidFill>
              </a:rPr>
              <a:t>looked around </a:t>
            </a:r>
            <a:r>
              <a:rPr lang="en-US" altLang="zh-CN" sz="2800" b="1" dirty="0" smtClean="0">
                <a:solidFill>
                  <a:schemeClr val="accent4">
                    <a:lumMod val="75000"/>
                  </a:schemeClr>
                </a:solidFill>
              </a:rPr>
              <a:t>anxiously</a:t>
            </a:r>
            <a:r>
              <a:rPr lang="en-US" altLang="zh-CN" sz="2800" b="1" dirty="0" smtClean="0">
                <a:solidFill>
                  <a:srgbClr val="0070C0"/>
                </a:solidFill>
              </a:rPr>
              <a:t> </a:t>
            </a:r>
            <a:r>
              <a:rPr lang="en-US" altLang="zh-CN" sz="2800" b="1" dirty="0" smtClean="0"/>
              <a:t>and saw that </a:t>
            </a:r>
            <a:r>
              <a:rPr lang="en-US" altLang="zh-CN" sz="2800" b="1" dirty="0" smtClean="0">
                <a:solidFill>
                  <a:srgbClr val="00B050"/>
                </a:solidFill>
              </a:rPr>
              <a:t>everyone else </a:t>
            </a:r>
            <a:r>
              <a:rPr lang="en-US" altLang="zh-CN" sz="2800" b="1" dirty="0" smtClean="0">
                <a:solidFill>
                  <a:srgbClr val="FF0000"/>
                </a:solidFill>
              </a:rPr>
              <a:t>looked</a:t>
            </a:r>
            <a:r>
              <a:rPr lang="en-US" altLang="zh-CN" sz="2800" b="1" dirty="0" smtClean="0">
                <a:solidFill>
                  <a:srgbClr val="0070C0"/>
                </a:solidFill>
              </a:rPr>
              <a:t> terrified</a:t>
            </a:r>
            <a:r>
              <a:rPr lang="en-US" altLang="zh-CN" sz="2800" b="1" dirty="0" smtClean="0"/>
              <a:t>, too.</a:t>
            </a:r>
            <a:endParaRPr lang="zh-CN" altLang="zh-CN" sz="2800" b="1" dirty="0" smtClean="0"/>
          </a:p>
        </p:txBody>
      </p:sp>
      <p:sp>
        <p:nvSpPr>
          <p:cNvPr id="25" name="矩形 24"/>
          <p:cNvSpPr/>
          <p:nvPr/>
        </p:nvSpPr>
        <p:spPr>
          <a:xfrm>
            <a:off x="2051720" y="123478"/>
            <a:ext cx="57606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六</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：用</a:t>
            </a:r>
            <a:r>
              <a:rPr lang="zh-CN" altLang="en-US" sz="2800" b="1" dirty="0" smtClean="0">
                <a:solidFill>
                  <a:srgbClr val="FF0000"/>
                </a:solidFill>
                <a:latin typeface="楷体" panose="02010609060101010101" pitchFamily="49" charset="-122"/>
                <a:ea typeface="楷体" panose="02010609060101010101" pitchFamily="49" charset="-122"/>
              </a:rPr>
              <a:t>内心独白</a:t>
            </a:r>
            <a:r>
              <a:rPr lang="zh-CN" altLang="en-US" sz="2800" b="1" dirty="0" smtClean="0">
                <a:latin typeface="楷体" panose="02010609060101010101" pitchFamily="49" charset="-122"/>
                <a:ea typeface="楷体" panose="02010609060101010101" pitchFamily="49" charset="-122"/>
              </a:rPr>
              <a:t>心理活动</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6"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9296"/>
            <a:ext cx="971600" cy="908888"/>
          </a:xfrm>
          <a:prstGeom prst="rect">
            <a:avLst/>
          </a:prstGeom>
          <a:noFill/>
        </p:spPr>
      </p:pic>
      <p:sp>
        <p:nvSpPr>
          <p:cNvPr id="27" name="椭圆 26"/>
          <p:cNvSpPr/>
          <p:nvPr/>
        </p:nvSpPr>
        <p:spPr>
          <a:xfrm>
            <a:off x="4139952" y="843558"/>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87624" y="1635646"/>
            <a:ext cx="1296144"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292080" y="771550"/>
            <a:ext cx="1440160"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79912" y="1635646"/>
            <a:ext cx="1512168" cy="648072"/>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763688" y="2067694"/>
            <a:ext cx="1368152"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292080" y="2355726"/>
            <a:ext cx="3744416" cy="369332"/>
          </a:xfrm>
          <a:prstGeom prst="rect">
            <a:avLst/>
          </a:prstGeom>
          <a:solidFill>
            <a:schemeClr val="accent4"/>
          </a:solidFill>
        </p:spPr>
        <p:txBody>
          <a:bodyPr wrap="square">
            <a:spAutoFit/>
          </a:bodyPr>
          <a:lstStyle/>
          <a:p>
            <a:r>
              <a:rPr lang="en-US" altLang="zh-CN" b="1" dirty="0" smtClean="0"/>
              <a:t>jolt /</a:t>
            </a:r>
            <a:r>
              <a:rPr lang="en-US" altLang="zh-CN" b="1" dirty="0" err="1" smtClean="0"/>
              <a:t>dʒəʊlt</a:t>
            </a:r>
            <a:r>
              <a:rPr lang="en-US" altLang="zh-CN" b="1" dirty="0" smtClean="0"/>
              <a:t>/ v.&amp; n. </a:t>
            </a:r>
            <a:r>
              <a:rPr lang="zh-CN" altLang="en-US" b="1" dirty="0" smtClean="0"/>
              <a:t>颠簸</a:t>
            </a:r>
            <a:r>
              <a:rPr lang="en-US" altLang="zh-CN" b="1" dirty="0" smtClean="0"/>
              <a:t>;</a:t>
            </a:r>
            <a:r>
              <a:rPr lang="zh-CN" altLang="en-US" b="1" dirty="0" smtClean="0"/>
              <a:t>震动</a:t>
            </a:r>
            <a:r>
              <a:rPr lang="en-US" altLang="zh-CN" b="1" dirty="0" smtClean="0"/>
              <a:t>;</a:t>
            </a:r>
            <a:r>
              <a:rPr lang="zh-CN" altLang="en-US" b="1" dirty="0" smtClean="0"/>
              <a:t>摇晃</a:t>
            </a:r>
            <a:endParaRPr lang="zh-CN" altLang="en-US" b="1" dirty="0"/>
          </a:p>
        </p:txBody>
      </p:sp>
      <p:sp>
        <p:nvSpPr>
          <p:cNvPr id="39" name="矩形 38"/>
          <p:cNvSpPr/>
          <p:nvPr/>
        </p:nvSpPr>
        <p:spPr>
          <a:xfrm>
            <a:off x="179512" y="2787774"/>
            <a:ext cx="6048672" cy="646331"/>
          </a:xfrm>
          <a:prstGeom prst="rect">
            <a:avLst/>
          </a:prstGeom>
        </p:spPr>
        <p:txBody>
          <a:bodyPr wrap="square">
            <a:spAutoFit/>
          </a:bodyPr>
          <a:lstStyle/>
          <a:p>
            <a:r>
              <a:rPr lang="zh-CN" altLang="en-US" b="1" dirty="0" smtClean="0"/>
              <a:t>哈利的心猛地一颤。测试？在全校师生面前？可他连一点魔法也不会。他焦急地环顾四周，所有人都惶恐不安。</a:t>
            </a:r>
            <a:endParaRPr lang="zh-CN" altLang="en-US" b="1" dirty="0"/>
          </a:p>
        </p:txBody>
      </p:sp>
      <p:sp>
        <p:nvSpPr>
          <p:cNvPr id="40" name="矩形 39"/>
          <p:cNvSpPr/>
          <p:nvPr/>
        </p:nvSpPr>
        <p:spPr>
          <a:xfrm>
            <a:off x="0" y="3573840"/>
            <a:ext cx="5076056" cy="156966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素材背景：</a:t>
            </a:r>
            <a:r>
              <a:rPr lang="en-US" altLang="zh-CN" sz="2400" b="1" dirty="0" smtClean="0">
                <a:solidFill>
                  <a:srgbClr val="00B0F0"/>
                </a:solidFill>
                <a:ea typeface="楷体" panose="02010609060101010101" pitchFamily="49" charset="-122"/>
                <a:cs typeface="Times New Roman" panose="02020603050405020304" pitchFamily="18" charset="0"/>
              </a:rPr>
              <a:t>While Harry and other first years waited to be sorted, Ron told Harry they would be sorted into different houses by tests.</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pic>
        <p:nvPicPr>
          <p:cNvPr id="20482" name="Picture 2" descr="https://img0.baidu.com/it/u=3619659211,1935364501&amp;fm=253&amp;app=138&amp;size=w931&amp;n=0&amp;f=JPG&amp;fmt=auto?sec=1705165200&amp;t=2c003c856592685f78e8d851c51da16c"/>
          <p:cNvPicPr>
            <a:picLocks noChangeAspect="1" noChangeArrowheads="1"/>
          </p:cNvPicPr>
          <p:nvPr/>
        </p:nvPicPr>
        <p:blipFill>
          <a:blip r:embed="rId3" cstate="print"/>
          <a:srcRect/>
          <a:stretch>
            <a:fillRect/>
          </a:stretch>
        </p:blipFill>
        <p:spPr bwMode="auto">
          <a:xfrm>
            <a:off x="5148064" y="3460774"/>
            <a:ext cx="2243635" cy="168272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animBg="1"/>
      <p:bldP spid="31" grpId="0" animBg="1"/>
      <p:bldP spid="35" grpId="0" animBg="1"/>
      <p:bldP spid="36" grpId="0" animBg="1"/>
      <p:bldP spid="37" grpId="0" animBg="1"/>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31" name="矩形 30"/>
          <p:cNvSpPr/>
          <p:nvPr/>
        </p:nvSpPr>
        <p:spPr>
          <a:xfrm>
            <a:off x="179512" y="0"/>
            <a:ext cx="8712968" cy="2246769"/>
          </a:xfrm>
          <a:prstGeom prst="rect">
            <a:avLst/>
          </a:prstGeom>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素材解读：</a:t>
            </a:r>
            <a:r>
              <a:rPr lang="en-US" altLang="zh-CN" sz="2800" b="1" dirty="0" smtClean="0">
                <a:solidFill>
                  <a:srgbClr val="7030A0"/>
                </a:solidFill>
                <a:ea typeface="宋体" panose="02010600030101010101" pitchFamily="2" charset="-122"/>
              </a:rPr>
              <a:t>Here the writer uses vivid verbs, adjectives and adverb to show </a:t>
            </a:r>
            <a:r>
              <a:rPr lang="en-US" altLang="zh-CN" sz="2800" b="1" dirty="0" err="1" smtClean="0">
                <a:solidFill>
                  <a:srgbClr val="7030A0"/>
                </a:solidFill>
                <a:ea typeface="宋体" panose="02010600030101010101" pitchFamily="2" charset="-122"/>
              </a:rPr>
              <a:t>Harry’s</a:t>
            </a:r>
            <a:r>
              <a:rPr lang="en-US" altLang="zh-CN" sz="2800" b="1" dirty="0" smtClean="0">
                <a:solidFill>
                  <a:srgbClr val="7030A0"/>
                </a:solidFill>
                <a:ea typeface="宋体" panose="02010600030101010101" pitchFamily="2" charset="-122"/>
              </a:rPr>
              <a:t> inner activities.  Apart from that,  “</a:t>
            </a:r>
            <a:r>
              <a:rPr lang="en-US" altLang="zh-CN" sz="2800" b="1" dirty="0" smtClean="0">
                <a:solidFill>
                  <a:srgbClr val="7030A0"/>
                </a:solidFill>
              </a:rPr>
              <a:t>A test? In front of the whole school?” is the short version of inner monologue, which directly shows what Harry is thinking at that particular moment.</a:t>
            </a:r>
            <a:endParaRPr lang="en-US" altLang="zh-CN" sz="2800" b="1" dirty="0" smtClean="0">
              <a:solidFill>
                <a:srgbClr val="7030A0"/>
              </a:solidFill>
            </a:endParaRPr>
          </a:p>
        </p:txBody>
      </p:sp>
      <p:sp>
        <p:nvSpPr>
          <p:cNvPr id="13" name="矩形 12"/>
          <p:cNvSpPr/>
          <p:nvPr/>
        </p:nvSpPr>
        <p:spPr>
          <a:xfrm>
            <a:off x="107504" y="2139702"/>
            <a:ext cx="8784976" cy="954107"/>
          </a:xfrm>
          <a:prstGeom prst="rect">
            <a:avLst/>
          </a:prstGeom>
        </p:spPr>
        <p:txBody>
          <a:bodyPr wrap="square">
            <a:spAutoFit/>
          </a:bodyPr>
          <a:lstStyle/>
          <a:p>
            <a:pPr algn="just"/>
            <a:r>
              <a:rPr lang="en-US" altLang="zh-CN" sz="2800" b="1" dirty="0" smtClean="0"/>
              <a:t>Tips: </a:t>
            </a:r>
            <a:r>
              <a:rPr lang="en-US" altLang="zh-CN" sz="2800" b="1" dirty="0" smtClean="0">
                <a:solidFill>
                  <a:srgbClr val="0070C0"/>
                </a:solidFill>
              </a:rPr>
              <a:t>Inner monologue is an important means to pour out one’s heart and reveal one’s “heartstrings”.</a:t>
            </a:r>
            <a:endParaRPr lang="zh-CN" altLang="en-US" sz="2800" b="1" dirty="0">
              <a:solidFill>
                <a:srgbClr val="0070C0"/>
              </a:solidFill>
            </a:endParaRPr>
          </a:p>
        </p:txBody>
      </p:sp>
      <p:pic>
        <p:nvPicPr>
          <p:cNvPr id="68610" name="Picture 2" descr="https://img2.baidu.com/it/u=2890090936,1106737407&amp;fm=253&amp;app=138&amp;size=w931&amp;n=0&amp;f=JPEG&amp;fmt=auto?sec=1705165200&amp;t=664c391e176508307b935429b845eb5c"/>
          <p:cNvPicPr>
            <a:picLocks noChangeAspect="1" noChangeArrowheads="1"/>
          </p:cNvPicPr>
          <p:nvPr/>
        </p:nvPicPr>
        <p:blipFill>
          <a:blip r:embed="rId1" cstate="print"/>
          <a:srcRect/>
          <a:stretch>
            <a:fillRect/>
          </a:stretch>
        </p:blipFill>
        <p:spPr bwMode="auto">
          <a:xfrm>
            <a:off x="5076056" y="3109528"/>
            <a:ext cx="4067944" cy="2033972"/>
          </a:xfrm>
          <a:prstGeom prst="rect">
            <a:avLst/>
          </a:prstGeom>
          <a:noFill/>
        </p:spPr>
      </p:pic>
      <p:sp>
        <p:nvSpPr>
          <p:cNvPr id="10" name="矩形 9"/>
          <p:cNvSpPr/>
          <p:nvPr/>
        </p:nvSpPr>
        <p:spPr>
          <a:xfrm>
            <a:off x="179512" y="3147814"/>
            <a:ext cx="4716016" cy="1815882"/>
          </a:xfrm>
          <a:prstGeom prst="rect">
            <a:avLst/>
          </a:prstGeom>
        </p:spPr>
        <p:txBody>
          <a:bodyPr wrap="square">
            <a:spAutoFit/>
          </a:bodyPr>
          <a:lstStyle/>
          <a:p>
            <a:pPr algn="just"/>
            <a:r>
              <a:rPr lang="en-US" altLang="zh-CN" sz="2800" b="1" dirty="0" smtClean="0">
                <a:solidFill>
                  <a:srgbClr val="002060"/>
                </a:solidFill>
              </a:rPr>
              <a:t>Generally, first person is used in Inner monologue. It is like the voiceover of characters thinking in movies.</a:t>
            </a:r>
            <a:endParaRPr lang="zh-CN" altLang="zh-CN" sz="2800" b="1" dirty="0" smtClean="0">
              <a:solidFill>
                <a:srgbClr val="00206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7174"/>
            <a:ext cx="9144000" cy="515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63688" y="425334"/>
            <a:ext cx="5328592" cy="1210311"/>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让人物心理在你的笔端鲜活</a:t>
            </a:r>
            <a:endParaRPr lang="zh-CN" alt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419872" y="1995686"/>
            <a:ext cx="1826142" cy="584775"/>
          </a:xfrm>
          <a:prstGeom prst="rect">
            <a:avLst/>
          </a:prstGeom>
        </p:spPr>
        <p:txBody>
          <a:bodyPr wrap="none">
            <a:spAutoFit/>
          </a:bodyPr>
          <a:lstStyle/>
          <a:p>
            <a:pPr algn="ctr"/>
            <a:r>
              <a:rPr lang="zh-CN" altLang="en-US" sz="3200" b="1" dirty="0" smtClean="0"/>
              <a:t>心理描写</a:t>
            </a:r>
            <a:endParaRPr lang="zh-CN" altLang="en-US" sz="32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88186" y="225007"/>
            <a:ext cx="6517232" cy="2246769"/>
          </a:xfrm>
          <a:prstGeom prst="rect">
            <a:avLst/>
          </a:prstGeom>
          <a:pattFill prst="pct25">
            <a:fgClr>
              <a:schemeClr val="accent4"/>
            </a:fgClr>
            <a:bgClr>
              <a:schemeClr val="bg1"/>
            </a:bgClr>
          </a:pattFill>
        </p:spPr>
        <p:txBody>
          <a:bodyPr wrap="square">
            <a:spAutoFit/>
          </a:bodyPr>
          <a:lstStyle/>
          <a:p>
            <a:r>
              <a:rPr lang="zh-CN" altLang="en-US" sz="2800" b="1" dirty="0">
                <a:solidFill>
                  <a:srgbClr val="002060"/>
                </a:solidFill>
                <a:latin typeface="宋体" panose="02010600030101010101" pitchFamily="2" charset="-122"/>
                <a:ea typeface="宋体" panose="02010600030101010101" pitchFamily="2" charset="-122"/>
              </a:rPr>
              <a:t>独白</a:t>
            </a:r>
            <a:r>
              <a:rPr lang="zh-CN" altLang="en-US" sz="2800" b="1" dirty="0" smtClean="0">
                <a:solidFill>
                  <a:srgbClr val="002060"/>
                </a:solidFill>
                <a:latin typeface="宋体" panose="02010600030101010101" pitchFamily="2" charset="-122"/>
                <a:ea typeface="宋体" panose="02010600030101010101" pitchFamily="2" charset="-122"/>
              </a:rPr>
              <a:t>，指</a:t>
            </a:r>
            <a:r>
              <a:rPr lang="zh-CN" altLang="en-US" sz="2800" b="1" dirty="0">
                <a:solidFill>
                  <a:srgbClr val="002060"/>
                </a:solidFill>
                <a:latin typeface="宋体" panose="02010600030101010101" pitchFamily="2" charset="-122"/>
                <a:ea typeface="宋体" panose="02010600030101010101" pitchFamily="2" charset="-122"/>
              </a:rPr>
              <a:t>人的自思、自语等内心活动。通过人物内心表白来揭示人物隐秘的内心世界，能充分地展示人物的思想、性格，使读者更深刻地理解人物的思想感情和精神面貌。</a:t>
            </a:r>
            <a:endParaRPr lang="zh-CN" altLang="en-US" sz="2800" b="1" dirty="0">
              <a:solidFill>
                <a:srgbClr val="002060"/>
              </a:solidFill>
              <a:latin typeface="宋体" panose="02010600030101010101" pitchFamily="2" charset="-122"/>
              <a:ea typeface="宋体" panose="02010600030101010101" pitchFamily="2" charset="-122"/>
            </a:endParaRPr>
          </a:p>
        </p:txBody>
      </p:sp>
      <p:sp>
        <p:nvSpPr>
          <p:cNvPr id="3" name="AutoShape 5" descr="http://img1.imgtn.bdimg.com/it/u=3401429473,1219222858&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7" descr="http://img1.imgtn.bdimg.com/it/u=3401429473,1219222858&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8"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9914" y="411510"/>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94491" y="1077358"/>
            <a:ext cx="1080119" cy="584775"/>
          </a:xfrm>
          <a:prstGeom prst="rect">
            <a:avLst/>
          </a:prstGeom>
        </p:spPr>
        <p:txBody>
          <a:bodyPr wrap="square">
            <a:spAutoFit/>
          </a:bodyPr>
          <a:lstStyle/>
          <a:p>
            <a:r>
              <a:rPr lang="zh-CN" altLang="en-US" sz="3200" b="1" dirty="0">
                <a:solidFill>
                  <a:srgbClr val="002060"/>
                </a:solidFill>
                <a:latin typeface="宋体" panose="02010600030101010101" pitchFamily="2" charset="-122"/>
                <a:ea typeface="宋体" panose="02010600030101010101" pitchFamily="2" charset="-122"/>
              </a:rPr>
              <a:t>独白</a:t>
            </a:r>
            <a:endParaRPr lang="zh-CN" altLang="en-US" sz="3200" dirty="0">
              <a:solidFill>
                <a:srgbClr val="002060"/>
              </a:solidFill>
            </a:endParaRPr>
          </a:p>
        </p:txBody>
      </p:sp>
      <p:pic>
        <p:nvPicPr>
          <p:cNvPr id="7"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496" y="2859782"/>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719572" y="3579862"/>
            <a:ext cx="1080119" cy="584775"/>
          </a:xfrm>
          <a:prstGeom prst="rect">
            <a:avLst/>
          </a:prstGeom>
        </p:spPr>
        <p:txBody>
          <a:bodyPr wrap="square">
            <a:spAutoFit/>
          </a:bodyPr>
          <a:lstStyle/>
          <a:p>
            <a:r>
              <a:rPr lang="zh-CN" altLang="en-US" sz="3200" b="1" dirty="0" smtClean="0">
                <a:solidFill>
                  <a:srgbClr val="7030A0"/>
                </a:solidFill>
                <a:latin typeface="宋体" panose="02010600030101010101" pitchFamily="2" charset="-122"/>
                <a:ea typeface="宋体" panose="02010600030101010101" pitchFamily="2" charset="-122"/>
              </a:rPr>
              <a:t>旁白</a:t>
            </a:r>
            <a:endParaRPr lang="zh-CN" altLang="en-US" sz="3200" dirty="0">
              <a:solidFill>
                <a:srgbClr val="7030A0"/>
              </a:solidFill>
            </a:endParaRPr>
          </a:p>
        </p:txBody>
      </p:sp>
      <p:sp>
        <p:nvSpPr>
          <p:cNvPr id="6" name="矩形 5"/>
          <p:cNvSpPr/>
          <p:nvPr/>
        </p:nvSpPr>
        <p:spPr>
          <a:xfrm>
            <a:off x="2620458" y="2681277"/>
            <a:ext cx="6543212" cy="2554545"/>
          </a:xfrm>
          <a:prstGeom prst="rect">
            <a:avLst/>
          </a:prstGeom>
          <a:solidFill>
            <a:schemeClr val="accent4">
              <a:lumMod val="20000"/>
              <a:lumOff val="80000"/>
            </a:schemeClr>
          </a:solidFill>
        </p:spPr>
        <p:txBody>
          <a:bodyPr wrap="square">
            <a:spAutoFit/>
          </a:bodyPr>
          <a:lstStyle/>
          <a:p>
            <a:r>
              <a:rPr lang="zh-CN" altLang="en-US" sz="3200" b="1" dirty="0">
                <a:solidFill>
                  <a:srgbClr val="7030A0"/>
                </a:solidFill>
                <a:latin typeface="楷体" panose="02010609060101010101" pitchFamily="49" charset="-122"/>
                <a:ea typeface="楷体" panose="02010609060101010101" pitchFamily="49" charset="-122"/>
              </a:rPr>
              <a:t>指戏剧角色背着台上其他剧中人对观众说的话；也指影视片中的解说词。说话者不出现在画面上，但直接以语言来介绍影片内容、交待剧情或发表议论。</a:t>
            </a:r>
            <a:endParaRPr lang="zh-CN" altLang="en-US" sz="3200" b="1" dirty="0">
              <a:solidFill>
                <a:srgbClr val="7030A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1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7504" y="411510"/>
            <a:ext cx="8856984" cy="3785652"/>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inner activities of the character(s). Please point </a:t>
            </a:r>
            <a:r>
              <a:rPr lang="en-US" altLang="zh-CN" sz="2400" b="1"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out which </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psychological description is used in the passage.</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dirty="0" smtClean="0"/>
              <a:t>After Harry went through the trapdoor, Harry found out it was </a:t>
            </a:r>
            <a:r>
              <a:rPr lang="en-US" altLang="zh-CN" sz="2400" b="1" dirty="0" err="1" smtClean="0"/>
              <a:t>Quirrell</a:t>
            </a:r>
            <a:r>
              <a:rPr lang="en-US" altLang="zh-CN" sz="2400" b="1" dirty="0" smtClean="0"/>
              <a:t> that had been looking for the Stone. Meanwhile,  </a:t>
            </a:r>
            <a:r>
              <a:rPr lang="en-US" altLang="zh-CN" sz="2400" b="1" dirty="0" err="1" smtClean="0"/>
              <a:t>Harry’s</a:t>
            </a:r>
            <a:r>
              <a:rPr lang="en-US" altLang="zh-CN" sz="2400" b="1" dirty="0" smtClean="0"/>
              <a:t> mind was racing. </a:t>
            </a:r>
            <a:endParaRPr lang="en-US" altLang="zh-CN" sz="2400" b="1" dirty="0" smtClean="0"/>
          </a:p>
          <a:p>
            <a:pPr algn="just"/>
            <a:r>
              <a:rPr lang="en-US" altLang="zh-CN" sz="2400" b="1" dirty="0" smtClean="0"/>
              <a:t>_______________________________________________________ (</a:t>
            </a:r>
            <a:r>
              <a:rPr lang="zh-CN" altLang="en-US" sz="2400" b="1" dirty="0" smtClean="0">
                <a:latin typeface="楷体" panose="02010609060101010101" pitchFamily="49" charset="-122"/>
                <a:ea typeface="楷体" panose="02010609060101010101" pitchFamily="49" charset="-122"/>
              </a:rPr>
              <a:t>此时此刻我心里最大的愿望</a:t>
            </a:r>
            <a:r>
              <a:rPr lang="en-US" altLang="zh-CN" sz="2400" b="1" dirty="0" smtClean="0"/>
              <a:t>), ______________ (</a:t>
            </a:r>
            <a:r>
              <a:rPr lang="zh-CN" altLang="en-US" sz="2400" b="1" dirty="0" smtClean="0">
                <a:latin typeface="楷体" panose="02010609060101010101" pitchFamily="49" charset="-122"/>
                <a:ea typeface="楷体" panose="02010609060101010101" pitchFamily="49" charset="-122"/>
              </a:rPr>
              <a:t>他想</a:t>
            </a:r>
            <a:r>
              <a:rPr lang="en-US" altLang="zh-CN" sz="2400" b="1" dirty="0" smtClean="0"/>
              <a:t>), is _________________________________ (</a:t>
            </a:r>
            <a:r>
              <a:rPr lang="zh-CN" altLang="en-US" sz="2400" b="1" dirty="0" smtClean="0">
                <a:ea typeface="楷体" panose="02010609060101010101" pitchFamily="49" charset="-122"/>
              </a:rPr>
              <a:t>我要赶在</a:t>
            </a:r>
            <a:r>
              <a:rPr lang="en-US" altLang="zh-CN" sz="2400" b="1" dirty="0" err="1" smtClean="0">
                <a:ea typeface="楷体" panose="02010609060101010101" pitchFamily="49" charset="-122"/>
              </a:rPr>
              <a:t>Quirrell</a:t>
            </a:r>
            <a:r>
              <a:rPr lang="zh-CN" altLang="en-US" sz="2400" b="1" dirty="0" smtClean="0">
                <a:ea typeface="楷体" panose="02010609060101010101" pitchFamily="49" charset="-122"/>
              </a:rPr>
              <a:t>之前找到魔法石</a:t>
            </a:r>
            <a:r>
              <a:rPr lang="en-US" altLang="zh-CN" sz="2400" b="1" dirty="0" smtClean="0"/>
              <a:t>).</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矩形 23"/>
          <p:cNvSpPr/>
          <p:nvPr/>
        </p:nvSpPr>
        <p:spPr>
          <a:xfrm>
            <a:off x="107504" y="2643758"/>
            <a:ext cx="8713476" cy="461665"/>
          </a:xfrm>
          <a:prstGeom prst="rect">
            <a:avLst/>
          </a:prstGeom>
        </p:spPr>
        <p:txBody>
          <a:bodyPr wrap="none">
            <a:spAutoFit/>
          </a:bodyPr>
          <a:lstStyle/>
          <a:p>
            <a:r>
              <a:rPr lang="en-US" altLang="zh-CN" sz="2400" b="1" dirty="0" smtClean="0">
                <a:solidFill>
                  <a:srgbClr val="FF0000"/>
                </a:solidFill>
              </a:rPr>
              <a:t>What I want more than anything else in the world at the moment</a:t>
            </a:r>
            <a:endParaRPr lang="zh-CN" altLang="en-US" sz="2400" dirty="0">
              <a:solidFill>
                <a:srgbClr val="FF0000"/>
              </a:solidFill>
            </a:endParaRPr>
          </a:p>
        </p:txBody>
      </p:sp>
      <p:sp>
        <p:nvSpPr>
          <p:cNvPr id="11" name="矩形 10"/>
          <p:cNvSpPr/>
          <p:nvPr/>
        </p:nvSpPr>
        <p:spPr>
          <a:xfrm>
            <a:off x="5148064" y="3075806"/>
            <a:ext cx="1596912" cy="461665"/>
          </a:xfrm>
          <a:prstGeom prst="rect">
            <a:avLst/>
          </a:prstGeom>
        </p:spPr>
        <p:txBody>
          <a:bodyPr wrap="none">
            <a:spAutoFit/>
          </a:bodyPr>
          <a:lstStyle/>
          <a:p>
            <a:r>
              <a:rPr lang="en-US" altLang="zh-CN" sz="2400" b="1" dirty="0" smtClean="0">
                <a:solidFill>
                  <a:srgbClr val="FF0000"/>
                </a:solidFill>
              </a:rPr>
              <a:t>he thought</a:t>
            </a:r>
            <a:endParaRPr lang="zh-CN" altLang="en-US" sz="2400" dirty="0">
              <a:solidFill>
                <a:srgbClr val="FF0000"/>
              </a:solidFill>
            </a:endParaRPr>
          </a:p>
        </p:txBody>
      </p:sp>
      <p:sp>
        <p:nvSpPr>
          <p:cNvPr id="12" name="矩形 11"/>
          <p:cNvSpPr/>
          <p:nvPr/>
        </p:nvSpPr>
        <p:spPr>
          <a:xfrm>
            <a:off x="179512" y="3363838"/>
            <a:ext cx="5061065" cy="461665"/>
          </a:xfrm>
          <a:prstGeom prst="rect">
            <a:avLst/>
          </a:prstGeom>
        </p:spPr>
        <p:txBody>
          <a:bodyPr wrap="none">
            <a:spAutoFit/>
          </a:bodyPr>
          <a:lstStyle/>
          <a:p>
            <a:r>
              <a:rPr lang="en-US" altLang="zh-CN" sz="2400" b="1" dirty="0" smtClean="0">
                <a:solidFill>
                  <a:srgbClr val="FF0000"/>
                </a:solidFill>
              </a:rPr>
              <a:t>to find the Stone before </a:t>
            </a:r>
            <a:r>
              <a:rPr lang="en-US" altLang="zh-CN" sz="2400" b="1" dirty="0" err="1" smtClean="0">
                <a:solidFill>
                  <a:srgbClr val="FF0000"/>
                </a:solidFill>
              </a:rPr>
              <a:t>Quirrell</a:t>
            </a:r>
            <a:r>
              <a:rPr lang="en-US" altLang="zh-CN" sz="2400" b="1" dirty="0" smtClean="0">
                <a:solidFill>
                  <a:srgbClr val="FF0000"/>
                </a:solidFill>
              </a:rPr>
              <a:t> does</a:t>
            </a:r>
            <a:endParaRPr lang="zh-CN" altLang="en-US" sz="2400" dirty="0">
              <a:solidFill>
                <a:srgbClr val="FF0000"/>
              </a:solidFill>
            </a:endParaRPr>
          </a:p>
        </p:txBody>
      </p:sp>
      <p:sp>
        <p:nvSpPr>
          <p:cNvPr id="14" name="椭圆 13"/>
          <p:cNvSpPr/>
          <p:nvPr/>
        </p:nvSpPr>
        <p:spPr>
          <a:xfrm>
            <a:off x="827584" y="2643758"/>
            <a:ext cx="504056"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2627784" y="2355726"/>
            <a:ext cx="1584176" cy="360040"/>
          </a:xfrm>
          <a:prstGeom prst="wedgeRoundRectCallout">
            <a:avLst>
              <a:gd name="adj1" fmla="val -158609"/>
              <a:gd name="adj2" fmla="val 62500"/>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楷体" panose="02010609060101010101" pitchFamily="49" charset="-122"/>
                <a:ea typeface="楷体" panose="02010609060101010101" pitchFamily="49" charset="-122"/>
              </a:rPr>
              <a:t>内心独白</a:t>
            </a:r>
            <a:endParaRPr lang="zh-CN" altLang="en-US" sz="2400" dirty="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2"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2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7504" y="411512"/>
            <a:ext cx="8856984" cy="3785652"/>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inner activities of the character(s). Please point out which psychological description is  used in the passage.</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dirty="0" smtClean="0"/>
              <a:t>Harry wore the sorting hat and waited. At the same time, the sorting hat was thinking which house he should put Harry. Harry felt it was a long time and he was worried.</a:t>
            </a:r>
            <a:endParaRPr lang="en-US" altLang="zh-CN" sz="2400" b="1" dirty="0" smtClean="0"/>
          </a:p>
          <a:p>
            <a:pPr algn="just"/>
            <a:r>
              <a:rPr lang="en-US" altLang="zh-CN" sz="2400" b="1" dirty="0" smtClean="0"/>
              <a:t>Harry __________________________ (</a:t>
            </a:r>
            <a:r>
              <a:rPr lang="zh-CN" altLang="en-US" sz="2400" b="1" dirty="0" smtClean="0">
                <a:latin typeface="楷体" panose="02010609060101010101" pitchFamily="49" charset="-122"/>
                <a:ea typeface="楷体" panose="02010609060101010101" pitchFamily="49" charset="-122"/>
              </a:rPr>
              <a:t>紧紧抓住凳子的边缘</a:t>
            </a:r>
            <a:r>
              <a:rPr lang="en-US" altLang="zh-CN" sz="2400" b="1" dirty="0" smtClean="0"/>
              <a:t>) and _________ (</a:t>
            </a:r>
            <a:r>
              <a:rPr lang="zh-CN" altLang="en-US" sz="2400" b="1" dirty="0" smtClean="0">
                <a:latin typeface="楷体" panose="02010609060101010101" pitchFamily="49" charset="-122"/>
                <a:ea typeface="楷体" panose="02010609060101010101" pitchFamily="49" charset="-122"/>
              </a:rPr>
              <a:t>心里想</a:t>
            </a:r>
            <a:r>
              <a:rPr lang="en-US" altLang="zh-CN" sz="2400" b="1" dirty="0" smtClean="0"/>
              <a:t>), _______________ (</a:t>
            </a:r>
            <a:r>
              <a:rPr lang="zh-CN" altLang="en-US" sz="2400" b="1" dirty="0" smtClean="0">
                <a:latin typeface="楷体" panose="02010609060101010101" pitchFamily="49" charset="-122"/>
                <a:ea typeface="楷体" panose="02010609060101010101" pitchFamily="49" charset="-122"/>
              </a:rPr>
              <a:t>不去</a:t>
            </a:r>
            <a:r>
              <a:rPr lang="en-US" altLang="zh-CN" sz="2400" b="1" dirty="0" err="1" smtClean="0"/>
              <a:t>Slytherin</a:t>
            </a:r>
            <a:r>
              <a:rPr lang="en-US" altLang="zh-CN" sz="2400" b="1" dirty="0" smtClean="0"/>
              <a:t>), _______________ (</a:t>
            </a:r>
            <a:r>
              <a:rPr lang="zh-CN" altLang="en-US" sz="2400" b="1" dirty="0" smtClean="0">
                <a:latin typeface="楷体" panose="02010609060101010101" pitchFamily="49" charset="-122"/>
                <a:ea typeface="楷体" panose="02010609060101010101" pitchFamily="49" charset="-122"/>
              </a:rPr>
              <a:t>不去</a:t>
            </a:r>
            <a:r>
              <a:rPr lang="en-US" altLang="zh-CN" sz="2400" b="1" dirty="0" err="1" smtClean="0"/>
              <a:t>Slytherin</a:t>
            </a:r>
            <a:r>
              <a:rPr lang="en-US" altLang="zh-CN" sz="2400" b="1" dirty="0" smtClean="0"/>
              <a:t>).</a:t>
            </a:r>
            <a:endParaRPr lang="zh-CN" altLang="zh-CN" sz="2400" b="1" dirty="0" smtClean="0"/>
          </a:p>
          <a:p>
            <a:pPr algn="just"/>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1187624" y="2643758"/>
            <a:ext cx="4006225" cy="461665"/>
          </a:xfrm>
          <a:prstGeom prst="rect">
            <a:avLst/>
          </a:prstGeom>
        </p:spPr>
        <p:txBody>
          <a:bodyPr wrap="none">
            <a:spAutoFit/>
          </a:bodyPr>
          <a:lstStyle/>
          <a:p>
            <a:r>
              <a:rPr lang="en-US" altLang="zh-CN" sz="2400" b="1" dirty="0" smtClean="0">
                <a:solidFill>
                  <a:srgbClr val="FF0000"/>
                </a:solidFill>
              </a:rPr>
              <a:t>gripped the edges of the stool</a:t>
            </a:r>
            <a:endParaRPr lang="zh-CN" altLang="en-US" sz="2400" dirty="0">
              <a:solidFill>
                <a:srgbClr val="FF0000"/>
              </a:solidFill>
            </a:endParaRPr>
          </a:p>
        </p:txBody>
      </p:sp>
      <p:sp>
        <p:nvSpPr>
          <p:cNvPr id="14" name="圆角矩形标注 13"/>
          <p:cNvSpPr/>
          <p:nvPr/>
        </p:nvSpPr>
        <p:spPr>
          <a:xfrm>
            <a:off x="179512" y="4227934"/>
            <a:ext cx="2160240" cy="504056"/>
          </a:xfrm>
          <a:prstGeom prst="wedgeRoundRectCallout">
            <a:avLst>
              <a:gd name="adj1" fmla="val -29475"/>
              <a:gd name="adj2" fmla="val -213028"/>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chemeClr val="bg1"/>
                </a:solidFill>
                <a:latin typeface="楷体" panose="02010609060101010101" pitchFamily="49" charset="-122"/>
                <a:ea typeface="楷体" panose="02010609060101010101" pitchFamily="49" charset="-122"/>
              </a:rPr>
              <a:t>直接心理描写</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5" name="矩形 14"/>
          <p:cNvSpPr/>
          <p:nvPr/>
        </p:nvSpPr>
        <p:spPr>
          <a:xfrm>
            <a:off x="251520" y="3003798"/>
            <a:ext cx="1212191" cy="461665"/>
          </a:xfrm>
          <a:prstGeom prst="rect">
            <a:avLst/>
          </a:prstGeom>
        </p:spPr>
        <p:txBody>
          <a:bodyPr wrap="none">
            <a:spAutoFit/>
          </a:bodyPr>
          <a:lstStyle/>
          <a:p>
            <a:r>
              <a:rPr lang="en-US" altLang="zh-CN" sz="2400" b="1" dirty="0" smtClean="0">
                <a:solidFill>
                  <a:srgbClr val="FF0000"/>
                </a:solidFill>
              </a:rPr>
              <a:t>thought</a:t>
            </a:r>
            <a:endParaRPr lang="zh-CN" altLang="en-US" sz="2400" dirty="0">
              <a:solidFill>
                <a:srgbClr val="FF0000"/>
              </a:solidFill>
            </a:endParaRPr>
          </a:p>
        </p:txBody>
      </p:sp>
      <p:sp>
        <p:nvSpPr>
          <p:cNvPr id="17" name="矩形 16"/>
          <p:cNvSpPr/>
          <p:nvPr/>
        </p:nvSpPr>
        <p:spPr>
          <a:xfrm>
            <a:off x="3923928" y="3003798"/>
            <a:ext cx="1954381" cy="461665"/>
          </a:xfrm>
          <a:prstGeom prst="rect">
            <a:avLst/>
          </a:prstGeom>
        </p:spPr>
        <p:txBody>
          <a:bodyPr wrap="none">
            <a:spAutoFit/>
          </a:bodyPr>
          <a:lstStyle/>
          <a:p>
            <a:r>
              <a:rPr lang="en-US" altLang="zh-CN" sz="2400" b="1" dirty="0" smtClean="0">
                <a:solidFill>
                  <a:srgbClr val="FF0000"/>
                </a:solidFill>
              </a:rPr>
              <a:t>Not </a:t>
            </a:r>
            <a:r>
              <a:rPr lang="en-US" altLang="zh-CN" sz="2400" b="1" dirty="0" err="1" smtClean="0">
                <a:solidFill>
                  <a:srgbClr val="FF0000"/>
                </a:solidFill>
              </a:rPr>
              <a:t>Slytherin</a:t>
            </a:r>
            <a:endParaRPr lang="zh-CN" altLang="en-US" sz="2400" dirty="0">
              <a:solidFill>
                <a:srgbClr val="FF0000"/>
              </a:solidFill>
            </a:endParaRPr>
          </a:p>
        </p:txBody>
      </p:sp>
      <p:sp>
        <p:nvSpPr>
          <p:cNvPr id="18" name="矩形 17"/>
          <p:cNvSpPr/>
          <p:nvPr/>
        </p:nvSpPr>
        <p:spPr>
          <a:xfrm>
            <a:off x="395536" y="3435846"/>
            <a:ext cx="1903085" cy="461665"/>
          </a:xfrm>
          <a:prstGeom prst="rect">
            <a:avLst/>
          </a:prstGeom>
        </p:spPr>
        <p:txBody>
          <a:bodyPr wrap="none">
            <a:spAutoFit/>
          </a:bodyPr>
          <a:lstStyle/>
          <a:p>
            <a:r>
              <a:rPr lang="en-US" altLang="zh-CN" sz="2400" b="1" dirty="0" smtClean="0">
                <a:solidFill>
                  <a:srgbClr val="FF0000"/>
                </a:solidFill>
              </a:rPr>
              <a:t>not </a:t>
            </a:r>
            <a:r>
              <a:rPr lang="en-US" altLang="zh-CN" sz="2400" b="1" dirty="0" err="1" smtClean="0">
                <a:solidFill>
                  <a:srgbClr val="FF0000"/>
                </a:solidFill>
              </a:rPr>
              <a:t>Slytherin</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3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7504" y="411513"/>
            <a:ext cx="8856984" cy="3785652"/>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inner activities of the character(s). Please point out which psychological description is  used in the passage.</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dirty="0" smtClean="0"/>
              <a:t>After the incident in the zoo, Uncle Vernon drove Harry into the cupboard without giving him any food. </a:t>
            </a:r>
            <a:endParaRPr lang="en-US" altLang="zh-CN" sz="2400" b="1" dirty="0" smtClean="0"/>
          </a:p>
          <a:p>
            <a:pPr algn="just"/>
            <a:r>
              <a:rPr lang="en-US" altLang="zh-CN" sz="2400" b="1" dirty="0" smtClean="0"/>
              <a:t>Harry lay in his dark cupboard much later, _______________________ (</a:t>
            </a:r>
            <a:r>
              <a:rPr lang="zh-CN" altLang="en-US" sz="2400" b="1" dirty="0" smtClean="0">
                <a:latin typeface="楷体" panose="02010609060101010101" pitchFamily="49" charset="-122"/>
                <a:ea typeface="楷体" panose="02010609060101010101" pitchFamily="49" charset="-122"/>
              </a:rPr>
              <a:t>希望他有块手表</a:t>
            </a:r>
            <a:r>
              <a:rPr lang="en-US" altLang="zh-CN" sz="2400" b="1" dirty="0" smtClean="0"/>
              <a:t>). He didn’t know _________________ (</a:t>
            </a:r>
            <a:r>
              <a:rPr lang="zh-CN" altLang="en-US" sz="2400" b="1" dirty="0" smtClean="0">
                <a:latin typeface="楷体" panose="02010609060101010101" pitchFamily="49" charset="-122"/>
                <a:ea typeface="楷体" panose="02010609060101010101" pitchFamily="49" charset="-122"/>
              </a:rPr>
              <a:t>几点了</a:t>
            </a:r>
            <a:r>
              <a:rPr lang="en-US" altLang="zh-CN" sz="2400" b="1" dirty="0" smtClean="0"/>
              <a:t>) and he _______________ (</a:t>
            </a:r>
            <a:r>
              <a:rPr lang="zh-CN" altLang="en-US" sz="2400" b="1" dirty="0" smtClean="0">
                <a:latin typeface="楷体" panose="02010609060101010101" pitchFamily="49" charset="-122"/>
                <a:ea typeface="楷体" panose="02010609060101010101" pitchFamily="49" charset="-122"/>
              </a:rPr>
              <a:t>不确定</a:t>
            </a:r>
            <a:r>
              <a:rPr lang="en-US" altLang="zh-CN" sz="2400" b="1" dirty="0" smtClean="0"/>
              <a:t>) the </a:t>
            </a:r>
            <a:r>
              <a:rPr lang="en-US" altLang="zh-CN" sz="2400" b="1" dirty="0" err="1" smtClean="0"/>
              <a:t>Dursleys</a:t>
            </a:r>
            <a:r>
              <a:rPr lang="en-US" altLang="zh-CN" sz="2400" b="1" dirty="0" smtClean="0"/>
              <a:t> were asleep yet. Until they were, he couldn’t risk ______________ (</a:t>
            </a:r>
            <a:r>
              <a:rPr lang="zh-CN" altLang="en-US" sz="2400" b="1" dirty="0" smtClean="0">
                <a:latin typeface="楷体" panose="02010609060101010101" pitchFamily="49" charset="-122"/>
                <a:ea typeface="楷体" panose="02010609060101010101" pitchFamily="49" charset="-122"/>
              </a:rPr>
              <a:t>溜进</a:t>
            </a:r>
            <a:r>
              <a:rPr lang="en-US" altLang="zh-CN" sz="2400" b="1" dirty="0" smtClean="0"/>
              <a:t>) the kitchen for some food.</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251520" y="2643758"/>
            <a:ext cx="3248005" cy="461665"/>
          </a:xfrm>
          <a:prstGeom prst="rect">
            <a:avLst/>
          </a:prstGeom>
        </p:spPr>
        <p:txBody>
          <a:bodyPr wrap="none">
            <a:spAutoFit/>
          </a:bodyPr>
          <a:lstStyle/>
          <a:p>
            <a:r>
              <a:rPr lang="en-US" altLang="zh-CN" sz="2400" b="1" dirty="0" smtClean="0">
                <a:solidFill>
                  <a:srgbClr val="FF0000"/>
                </a:solidFill>
              </a:rPr>
              <a:t>wishing he had a watch</a:t>
            </a:r>
            <a:endParaRPr lang="zh-CN" altLang="en-US" sz="2400" dirty="0">
              <a:solidFill>
                <a:srgbClr val="FF0000"/>
              </a:solidFill>
            </a:endParaRPr>
          </a:p>
        </p:txBody>
      </p:sp>
      <p:sp>
        <p:nvSpPr>
          <p:cNvPr id="13" name="圆角矩形标注 12"/>
          <p:cNvSpPr/>
          <p:nvPr/>
        </p:nvSpPr>
        <p:spPr>
          <a:xfrm>
            <a:off x="6588224" y="4515966"/>
            <a:ext cx="1584176" cy="360040"/>
          </a:xfrm>
          <a:prstGeom prst="wedgeRoundRectCallout">
            <a:avLst>
              <a:gd name="adj1" fmla="val 8442"/>
              <a:gd name="adj2" fmla="val -20641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宋体" panose="02010600030101010101" pitchFamily="2" charset="-122"/>
                <a:ea typeface="宋体" panose="02010600030101010101" pitchFamily="2" charset="-122"/>
              </a:rPr>
              <a:t>心理分析</a:t>
            </a:r>
            <a:endParaRPr lang="zh-CN" altLang="en-US" sz="2400" b="1" dirty="0" smtClean="0">
              <a:solidFill>
                <a:schemeClr val="tx1"/>
              </a:solidFill>
              <a:latin typeface="宋体" panose="02010600030101010101" pitchFamily="2" charset="-122"/>
              <a:ea typeface="宋体" panose="02010600030101010101" pitchFamily="2" charset="-122"/>
            </a:endParaRPr>
          </a:p>
        </p:txBody>
      </p:sp>
      <p:sp>
        <p:nvSpPr>
          <p:cNvPr id="16" name="矩形 15"/>
          <p:cNvSpPr/>
          <p:nvPr/>
        </p:nvSpPr>
        <p:spPr>
          <a:xfrm>
            <a:off x="179512" y="3075806"/>
            <a:ext cx="2331087" cy="461665"/>
          </a:xfrm>
          <a:prstGeom prst="rect">
            <a:avLst/>
          </a:prstGeom>
        </p:spPr>
        <p:txBody>
          <a:bodyPr wrap="none">
            <a:spAutoFit/>
          </a:bodyPr>
          <a:lstStyle/>
          <a:p>
            <a:r>
              <a:rPr lang="en-US" altLang="zh-CN" sz="2400" b="1" dirty="0" smtClean="0">
                <a:solidFill>
                  <a:srgbClr val="FF0000"/>
                </a:solidFill>
              </a:rPr>
              <a:t>what time it was</a:t>
            </a:r>
            <a:endParaRPr lang="zh-CN" altLang="en-US" sz="2400" dirty="0">
              <a:solidFill>
                <a:srgbClr val="FF0000"/>
              </a:solidFill>
            </a:endParaRPr>
          </a:p>
        </p:txBody>
      </p:sp>
      <p:sp>
        <p:nvSpPr>
          <p:cNvPr id="19" name="矩形 18"/>
          <p:cNvSpPr/>
          <p:nvPr/>
        </p:nvSpPr>
        <p:spPr>
          <a:xfrm>
            <a:off x="5364088" y="3003798"/>
            <a:ext cx="2331087" cy="461665"/>
          </a:xfrm>
          <a:prstGeom prst="rect">
            <a:avLst/>
          </a:prstGeom>
        </p:spPr>
        <p:txBody>
          <a:bodyPr wrap="none">
            <a:spAutoFit/>
          </a:bodyPr>
          <a:lstStyle/>
          <a:p>
            <a:r>
              <a:rPr lang="en-US" altLang="zh-CN" sz="2400" b="1" dirty="0" smtClean="0">
                <a:solidFill>
                  <a:srgbClr val="FF0000"/>
                </a:solidFill>
              </a:rPr>
              <a:t>couldn't be sure</a:t>
            </a:r>
            <a:endParaRPr lang="zh-CN" altLang="en-US" sz="2400" dirty="0">
              <a:solidFill>
                <a:srgbClr val="FF0000"/>
              </a:solidFill>
            </a:endParaRPr>
          </a:p>
        </p:txBody>
      </p:sp>
      <p:sp>
        <p:nvSpPr>
          <p:cNvPr id="20" name="矩形 19"/>
          <p:cNvSpPr/>
          <p:nvPr/>
        </p:nvSpPr>
        <p:spPr>
          <a:xfrm>
            <a:off x="251520" y="3795886"/>
            <a:ext cx="1681871" cy="461665"/>
          </a:xfrm>
          <a:prstGeom prst="rect">
            <a:avLst/>
          </a:prstGeom>
        </p:spPr>
        <p:txBody>
          <a:bodyPr wrap="none">
            <a:spAutoFit/>
          </a:bodyPr>
          <a:lstStyle/>
          <a:p>
            <a:r>
              <a:rPr lang="en-US" altLang="zh-CN" sz="2400" b="1" dirty="0" smtClean="0">
                <a:solidFill>
                  <a:srgbClr val="FF0000"/>
                </a:solidFill>
              </a:rPr>
              <a:t>sneaking to</a:t>
            </a:r>
            <a:endParaRPr lang="zh-CN" altLang="en-US" sz="2400" dirty="0">
              <a:solidFill>
                <a:srgbClr val="FF0000"/>
              </a:solidFill>
            </a:endParaRPr>
          </a:p>
        </p:txBody>
      </p:sp>
      <p:sp>
        <p:nvSpPr>
          <p:cNvPr id="23" name="椭圆 22"/>
          <p:cNvSpPr/>
          <p:nvPr/>
        </p:nvSpPr>
        <p:spPr>
          <a:xfrm>
            <a:off x="8172400" y="3435846"/>
            <a:ext cx="971600"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100392" y="2643758"/>
            <a:ext cx="864096"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516216" y="2931790"/>
            <a:ext cx="1080120"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51520" y="2643758"/>
            <a:ext cx="1080120"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P spid="16" grpId="0"/>
      <p:bldP spid="19" grpId="0"/>
      <p:bldP spid="20" grpId="0"/>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050" y="536972"/>
            <a:ext cx="5689600" cy="320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1" name="Text Box 3"/>
          <p:cNvSpPr txBox="1">
            <a:spLocks noChangeArrowheads="1"/>
          </p:cNvSpPr>
          <p:nvPr/>
        </p:nvSpPr>
        <p:spPr bwMode="auto">
          <a:xfrm>
            <a:off x="2760803" y="2466975"/>
            <a:ext cx="3549370" cy="156966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b="1" i="1">
                <a:solidFill>
                  <a:srgbClr val="0000FF"/>
                </a:solidFill>
                <a:latin typeface="Milano LET" pitchFamily="2" charset="0"/>
              </a:rPr>
              <a:t>Goodbye!</a:t>
            </a:r>
            <a:endParaRPr lang="en-US" altLang="zh-CN" sz="9600" b="1" i="1">
              <a:solidFill>
                <a:srgbClr val="0000FF"/>
              </a:solidFill>
              <a:latin typeface="Milano LET" pitchFamily="2" charset="0"/>
            </a:endParaRPr>
          </a:p>
        </p:txBody>
      </p:sp>
      <p:sp>
        <p:nvSpPr>
          <p:cNvPr id="299012" name="Text Box 4"/>
          <p:cNvSpPr txBox="1">
            <a:spLocks noChangeArrowheads="1"/>
          </p:cNvSpPr>
          <p:nvPr/>
        </p:nvSpPr>
        <p:spPr bwMode="auto">
          <a:xfrm>
            <a:off x="2642482" y="1381125"/>
            <a:ext cx="4052712" cy="120032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b="1" i="1">
                <a:solidFill>
                  <a:srgbClr val="FF33CC"/>
                </a:solidFill>
                <a:latin typeface="Milano LET" pitchFamily="2" charset="0"/>
              </a:rPr>
              <a:t> Many thanks!</a:t>
            </a:r>
            <a:endParaRPr lang="en-US" altLang="zh-CN" sz="7200" b="1" i="1">
              <a:solidFill>
                <a:srgbClr val="FF33CC"/>
              </a:solidFill>
              <a:latin typeface="Milano LET" pitchFamily="2" charset="0"/>
            </a:endParaRPr>
          </a:p>
        </p:txBody>
      </p:sp>
      <p:pic>
        <p:nvPicPr>
          <p:cNvPr id="29701" name="Picture 5" descr="闪灯">
            <a:hlinkClick r:id="rId2" action="ppaction://hlinkfil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4" y="4039791"/>
            <a:ext cx="7920037" cy="72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90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9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P spid="2990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059582"/>
            <a:ext cx="8605464" cy="1384995"/>
          </a:xfrm>
          <a:prstGeom prst="rect">
            <a:avLst/>
          </a:prstGeom>
          <a:blipFill>
            <a:blip r:embed="rId1" cstate="print"/>
            <a:tile tx="0" ty="0" sx="100000" sy="100000" flip="none" algn="tl"/>
          </a:blipFill>
        </p:spPr>
        <p:txBody>
          <a:bodyPr wrap="square">
            <a:spAutoFit/>
          </a:bodyPr>
          <a:lstStyle/>
          <a:p>
            <a:r>
              <a:rPr lang="zh-CN" altLang="en-US" sz="2800" b="1" dirty="0" smtClean="0">
                <a:latin typeface="楷体" panose="02010609060101010101" pitchFamily="49" charset="-122"/>
                <a:ea typeface="楷体" panose="02010609060101010101" pitchFamily="49" charset="-122"/>
              </a:rPr>
              <a:t>心理描写是指作者对人物在一定的环境中的</a:t>
            </a:r>
            <a:r>
              <a:rPr lang="zh-CN" altLang="en-US" sz="2800" b="1" dirty="0" smtClean="0">
                <a:solidFill>
                  <a:srgbClr val="FF0000"/>
                </a:solidFill>
                <a:latin typeface="楷体" panose="02010609060101010101" pitchFamily="49" charset="-122"/>
                <a:ea typeface="楷体" panose="02010609060101010101" pitchFamily="49" charset="-122"/>
              </a:rPr>
              <a:t>心理状态</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精神面貌</a:t>
            </a:r>
            <a:r>
              <a:rPr lang="zh-CN" altLang="en-US" sz="2800" b="1" dirty="0" smtClean="0">
                <a:latin typeface="楷体" panose="02010609060101010101" pitchFamily="49" charset="-122"/>
                <a:ea typeface="楷体" panose="02010609060101010101" pitchFamily="49" charset="-122"/>
              </a:rPr>
              <a:t>和</a:t>
            </a:r>
            <a:r>
              <a:rPr lang="zh-CN" altLang="en-US" sz="2800" b="1" dirty="0" smtClean="0">
                <a:solidFill>
                  <a:srgbClr val="FF0000"/>
                </a:solidFill>
                <a:latin typeface="楷体" panose="02010609060101010101" pitchFamily="49" charset="-122"/>
                <a:ea typeface="楷体" panose="02010609060101010101" pitchFamily="49" charset="-122"/>
              </a:rPr>
              <a:t>内心活动</a:t>
            </a:r>
            <a:r>
              <a:rPr lang="zh-CN" altLang="en-US" sz="2800" b="1" dirty="0" smtClean="0">
                <a:latin typeface="楷体" panose="02010609060101010101" pitchFamily="49" charset="-122"/>
                <a:ea typeface="楷体" panose="02010609060101010101" pitchFamily="49" charset="-122"/>
              </a:rPr>
              <a:t>进行的描写，展示人物的内心世界，</a:t>
            </a:r>
            <a:r>
              <a:rPr lang="zh-CN" altLang="en-US" sz="2800" b="1" dirty="0" smtClean="0">
                <a:solidFill>
                  <a:srgbClr val="FF0000"/>
                </a:solidFill>
                <a:latin typeface="楷体" panose="02010609060101010101" pitchFamily="49" charset="-122"/>
                <a:ea typeface="楷体" panose="02010609060101010101" pitchFamily="49" charset="-122"/>
              </a:rPr>
              <a:t>体现人物性格品质</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p:txBody>
      </p:sp>
      <p:sp>
        <p:nvSpPr>
          <p:cNvPr id="5" name="圆角矩形 113"/>
          <p:cNvSpPr/>
          <p:nvPr/>
        </p:nvSpPr>
        <p:spPr>
          <a:xfrm>
            <a:off x="2915816" y="195486"/>
            <a:ext cx="3384376"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699792" y="267494"/>
            <a:ext cx="3744416" cy="523220"/>
          </a:xfrm>
          <a:prstGeom prst="rect">
            <a:avLst/>
          </a:prstGeom>
        </p:spPr>
        <p:txBody>
          <a:bodyPr wrap="square">
            <a:spAutoFit/>
          </a:bodyPr>
          <a:lstStyle/>
          <a:p>
            <a:pPr algn="ctr"/>
            <a:r>
              <a:rPr lang="zh-CN" altLang="en-US" sz="2800" b="1" dirty="0" smtClean="0">
                <a:solidFill>
                  <a:srgbClr val="FFFFFF"/>
                </a:solidFill>
              </a:rPr>
              <a:t>心理描写</a:t>
            </a:r>
            <a:endParaRPr lang="zh-CN" altLang="en-US" sz="2800" b="1" dirty="0">
              <a:solidFill>
                <a:srgbClr val="FFFFFF"/>
              </a:solidFill>
            </a:endParaRPr>
          </a:p>
        </p:txBody>
      </p:sp>
      <p:pic>
        <p:nvPicPr>
          <p:cNvPr id="2052" name="Picture 4" descr="https://img2.baidu.com/it/u=3034662195,613128139&amp;fm=253&amp;fmt=auto&amp;app=120&amp;f=JPEG?w=800&amp;h=500"/>
          <p:cNvPicPr>
            <a:picLocks noChangeAspect="1" noChangeArrowheads="1"/>
          </p:cNvPicPr>
          <p:nvPr/>
        </p:nvPicPr>
        <p:blipFill>
          <a:blip r:embed="rId2" cstate="print"/>
          <a:srcRect/>
          <a:stretch>
            <a:fillRect/>
          </a:stretch>
        </p:blipFill>
        <p:spPr bwMode="auto">
          <a:xfrm>
            <a:off x="-324544" y="3163280"/>
            <a:ext cx="3168352" cy="1980220"/>
          </a:xfrm>
          <a:prstGeom prst="rect">
            <a:avLst/>
          </a:prstGeom>
          <a:noFill/>
        </p:spPr>
      </p:pic>
      <p:pic>
        <p:nvPicPr>
          <p:cNvPr id="2054" name="Picture 6" descr="https://img1.baidu.com/it/u=3868224161,2283392622&amp;fm=253&amp;fmt=auto&amp;app=120&amp;f=JPEG?w=1422&amp;h=800"/>
          <p:cNvPicPr>
            <a:picLocks noChangeAspect="1" noChangeArrowheads="1"/>
          </p:cNvPicPr>
          <p:nvPr/>
        </p:nvPicPr>
        <p:blipFill>
          <a:blip r:embed="rId3" cstate="print"/>
          <a:srcRect/>
          <a:stretch>
            <a:fillRect/>
          </a:stretch>
        </p:blipFill>
        <p:spPr bwMode="auto">
          <a:xfrm>
            <a:off x="2808846" y="3179311"/>
            <a:ext cx="3491346" cy="1964189"/>
          </a:xfrm>
          <a:prstGeom prst="rect">
            <a:avLst/>
          </a:prstGeom>
          <a:noFill/>
        </p:spPr>
      </p:pic>
      <p:pic>
        <p:nvPicPr>
          <p:cNvPr id="2056" name="Picture 8" descr="https://img0.baidu.com/it/u=3035156530,2484765778&amp;fm=253&amp;fmt=auto&amp;app=138&amp;f=JPEG?w=500&amp;h=329"/>
          <p:cNvPicPr>
            <a:picLocks noChangeAspect="1" noChangeArrowheads="1"/>
          </p:cNvPicPr>
          <p:nvPr/>
        </p:nvPicPr>
        <p:blipFill>
          <a:blip r:embed="rId4" cstate="print"/>
          <a:srcRect/>
          <a:stretch>
            <a:fillRect/>
          </a:stretch>
        </p:blipFill>
        <p:spPr bwMode="auto">
          <a:xfrm>
            <a:off x="6185897" y="3197067"/>
            <a:ext cx="2958103" cy="194643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43558"/>
            <a:ext cx="6660232" cy="2246769"/>
          </a:xfrm>
          <a:prstGeom prst="rect">
            <a:avLst/>
          </a:prstGeom>
          <a:solidFill>
            <a:schemeClr val="accent4">
              <a:lumMod val="20000"/>
              <a:lumOff val="80000"/>
            </a:schemeClr>
          </a:solid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1</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It wasn’t bad, either, Harry </a:t>
            </a:r>
            <a:r>
              <a:rPr lang="en-US" altLang="zh-CN" sz="2800" b="1" dirty="0" smtClean="0">
                <a:solidFill>
                  <a:srgbClr val="FF0000"/>
                </a:solidFill>
              </a:rPr>
              <a:t>thought</a:t>
            </a:r>
            <a:r>
              <a:rPr lang="en-US" altLang="zh-CN" sz="2800" b="1" dirty="0" smtClean="0"/>
              <a:t>, licking it as they watched a gorilla </a:t>
            </a:r>
            <a:r>
              <a:rPr lang="en-US" altLang="zh-CN" sz="2800" b="1" dirty="0" smtClean="0">
                <a:solidFill>
                  <a:srgbClr val="7030A0"/>
                </a:solidFill>
              </a:rPr>
              <a:t>scratching</a:t>
            </a:r>
            <a:r>
              <a:rPr lang="en-US" altLang="zh-CN" sz="2800" b="1" dirty="0" smtClean="0"/>
              <a:t> its head who looked </a:t>
            </a:r>
            <a:r>
              <a:rPr lang="en-US" altLang="zh-CN" sz="2800" b="1" dirty="0" smtClean="0">
                <a:solidFill>
                  <a:srgbClr val="FF0000"/>
                </a:solidFill>
              </a:rPr>
              <a:t>remarkably</a:t>
            </a:r>
            <a:r>
              <a:rPr lang="en-US" altLang="zh-CN" sz="2800" b="1" dirty="0" smtClean="0"/>
              <a:t> like Dudley, except that it wasn’t blond.</a:t>
            </a:r>
            <a:endParaRPr lang="zh-CN" altLang="zh-CN" sz="2800" b="1" dirty="0">
              <a:solidFill>
                <a:srgbClr val="0070C0"/>
              </a:solidFill>
              <a:latin typeface="楷体" panose="02010609060101010101" pitchFamily="49" charset="-122"/>
              <a:ea typeface="楷体" panose="02010609060101010101" pitchFamily="49" charset="-122"/>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5" name="矩形 24"/>
          <p:cNvSpPr/>
          <p:nvPr/>
        </p:nvSpPr>
        <p:spPr>
          <a:xfrm>
            <a:off x="6660232" y="771550"/>
            <a:ext cx="2483768" cy="2677656"/>
          </a:xfrm>
          <a:prstGeom prst="rect">
            <a:avLst/>
          </a:prstGeom>
          <a:blipFill>
            <a:blip r:embed="rId2" cstate="print"/>
            <a:tile tx="0" ty="0" sx="100000" sy="100000" flip="none" algn="tl"/>
          </a:blipFill>
        </p:spPr>
        <p:txBody>
          <a:bodyPr wrap="square">
            <a:spAutoFit/>
          </a:bodyPr>
          <a:lstStyle/>
          <a:p>
            <a:r>
              <a:rPr lang="zh-CN" altLang="en-US" sz="2400" b="1" dirty="0" smtClean="0">
                <a:latin typeface="楷体" panose="02010609060101010101" pitchFamily="49" charset="-122"/>
                <a:ea typeface="楷体" panose="02010609060101010101" pitchFamily="49" charset="-122"/>
              </a:rPr>
              <a:t>这也不错，哈利想，一边舔着冰棒，一边看一只大猩猩挠头。它看起来非常像达德利，只是它不是金色的。</a:t>
            </a:r>
            <a:endParaRPr lang="zh-CN" altLang="en-US" sz="2400" dirty="0"/>
          </a:p>
        </p:txBody>
      </p:sp>
      <p:sp>
        <p:nvSpPr>
          <p:cNvPr id="26" name="椭圆 25"/>
          <p:cNvSpPr/>
          <p:nvPr/>
        </p:nvSpPr>
        <p:spPr>
          <a:xfrm>
            <a:off x="0" y="1203598"/>
            <a:ext cx="1368152" cy="55552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9712" y="195486"/>
            <a:ext cx="57606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取胜第一招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直接</a:t>
            </a:r>
            <a:r>
              <a:rPr lang="zh-CN" altLang="en-US" sz="2800" b="1" dirty="0" smtClean="0">
                <a:latin typeface="楷体" panose="02010609060101010101" pitchFamily="49" charset="-122"/>
                <a:ea typeface="楷体" panose="02010609060101010101" pitchFamily="49" charset="-122"/>
              </a:rPr>
              <a:t>心理描写</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7"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9296"/>
            <a:ext cx="971600" cy="908888"/>
          </a:xfrm>
          <a:prstGeom prst="rect">
            <a:avLst/>
          </a:prstGeom>
          <a:noFill/>
        </p:spPr>
      </p:pic>
      <p:sp>
        <p:nvSpPr>
          <p:cNvPr id="32770" name="AutoShape 2" descr="data:image/jpeg;base64,/9j/4AAQSkZJRgABAQEASABIAAD/2wBDAAgGBgcGBQgHBwcJCQgKDBQNDAsLDBkSEw8UHRofHh0aHBwgJC4nICIsIxwcKDcpLDAxNDQ0Hyc5PTgyPC4zNDL/2wBDAQkJCQwLDBgNDRgyIRwhMjIyMjIyMjIyMjIyMjIyMjIyMjIyMjIyMjIyMjIyMjIyMjIyMjIyMjIyMjIyMjIyMjL/wAARCAH0AnEDASIAAhEBAxEB/8QAHAAAAgMBAQEBAAAAAAAAAAAABAUCAwYAAQcI/8QAPRAAAQQBAwIFAgQFAwQCAgMBAQACAxEEBRIhMUEGEyJRYTJxFCOBkRVCobHBB1LRJDPh8BZiQ1NUcqLx/8QAGgEAAwEBAQEAAAAAAAAAAAAAAQIDAAQFBv/EACYRAAICAgICAwEBAQADAAAAAAABAhEDIRIxBEETIlEyYUIjcbH/2gAMAwEAAhEDEQA/AGMjQhZOiMk9kLKKC5iLF8oPKXZAJTWQcJdO2wVNhACDSpc2yii3hVbeUrCiMbaV4byosYbV22kpiTQrW0FS11FWA2iay9pVraCpjCuaLKViWenkrvspbVJrVGSNZUflQLVeWcrwj4SUEHrlWMHKltU2tpZIJNgpWOeGtVVquZ52lWWjAGfNdrPzHc+01y3WUskHK5JzuVBKQi8QbpAENVI3T23KEnsw+xt0bQ5qPi1N0dAuKogitlBVZWM4NLgu+La6FasbN1cH+ZeS5oe3qsjLO+F/JKtj1AuFEpvksHFjHMlDrSDKaC6wi5Mjd3QkhBXNl2PEFpEYkm2QC1QRypRmpAudOmNRrcCS6WkxKICyGnyHjlafCk9IXrYnaEYzPRDSd1fusKiW1ZgBnBVlWOJVbilAeOVLh1VlqDisYElFWg38lGy8obYbSsJRtG4WtToRAAWbkaWlPNElpwBWj2E084BjKxWsY26U8d1tnEOjWf1GDkupNkjZjMsxCKsK78KK6JgGgVwrRFYU+ILEhxOei8GIG9k98kDsqXwD2Q4GEzoAOgVDo+eidOgBQ8mO0HohxMKwylY2wjPJb7LzyB2CVxMygONIfLG6NHeTSpnjOwqTtCrszjwQ9NtKk2StQEzfWiMI7ZAqRLM+raDkWxvK0cxuJYrw/N6W8raN9cIK7Y9ARh9eZtn3DukD5HDutX4hipu6uix2TKGgrmlpigmVkkcWlckhc+yp5Mu5x5Q/1BIMgrGm2u6p7iTgtHKzLDTkzxZarlMhqNJHICEQ0pVDLdFMInWnQrROc0wpBmP/ADmfdNsucNaRaz2ZKTKwg90kuzI0mDL/ANPV9lF7xvKW4s5bFVqZnsp2wUHeYEPO7hD/AIhVyz+lLYKBsl/KBkdyUayB+S/2CL/gEkke5pISOwmfdyuAV+XiSYr9rx+qEc8joufK3VIYs2/C5D73rly8coT6I8/KGldx1XSzAd0JNPxwV7TJkJX9UBIbJVjnlxVLrHUJGAht4VdUURVhUOBBKmxj1vUKzqqm9VaOiCAzwN5VrWrxo5VgoJ0hWTaFdG3lVM6oqIJWhSQZZVgiPsrI47RAjpLxMB+WfZVvjpHuaFU8BK4jABFFe2rXtFqp3CSgoiXKmc+i+6meqjKARSLWgiTJvdyg3hMstguwgHhee7UtmKCEVgv2zD2VBCnEdrgUWzGywiHMCKlja5lJLpuSaAtOt4c1d+KakhWzO6jh8kgJDIx0UndbHNZubYWczIeTwjOP4NFgQkvquL1AijRXUoT6Ho96lcOCuC9XOEdac+yFqMJwoLG4Emx4Wsw3ggEL0PGnaJseNI2hRcLVAmpoXhyAu2wHSMQz+FeZt3Cok46pGzFVriLCgXhebilsxGQUqgBam99lR4QsxROOUZpcm2YIScgC1PTnXOPutewm7g9cYPwl+pR+k8I/BNwj7KrUGWwq0loxmtvqVzOi8LacVJotTAek2FBzVbsUxFYTGA3M4VD2X2THyCey78I49kKMKfL+F4WEJt+CPsovxAB0QasApLOEPOKjKcOgA7IPKgBjPCjKDMZPJFPJUsY08cqWdG5jzwh8d/rQWiq6N5oM20t5W/xJA+D9F800SSy1fQ9MJMYF9l1Y5A9inxG0nHfS+a5T3Oc4FfVtbh3QO+y+XZseyd7T7qGXUwMUyilUw8q2er4VLeqVBRdXdWxSbSq2mwuPCZFErHONlN2i0azNYOAeVm2yFqsbkUUweIzy8rcTylUkm+ZoXTzk2VRC4unCDFaHUViJUulpxVwIbF+iXSS1IUHsaMbCvNvuisXGdO4E9PZD4WM6Zwcei1OBhBjBwgkLJUQwsANIJCd+UxmP26KoMDAl2o5hiadrlpTUFbJiTX9gv3WYLLKY5s8mTMS4koYRrz35KlKxqpA+xciNi5N86AO/Nc8q1sW4cqMMfARTRQC9RAoobjgdlVNj88BH9V46O2rUahT5dHlVvaAUVkegoYmypSQSstoWq9yskNcKgnlI3QC0SlWNeSUNdK1jk0WI0GRco6EIGFwRbJAO6YUYsIAUjLwghN8rx03CDMEPlVLpEO6W+6g6T5UnIYnJIqjJZVT3XyqTIGpOwhVqEh4VIntc525vCokECyjZQTuSi8kUUJ9152ZVIxWQvQF6QvQFMwdhS7SOU9hmsDlZmJ20hNcabkBWwZOMqFkhnL6mlJ8uLkpw31NQWTEvQ7QUIJolRtPsnDsbdfCiML3CjKDY9ic9V7uR2RiFgJpAOBBXLOFMYIx304LT6fP6BysnA+ni1ocJwAHKr42mLJD4S2Oq88wkoVkl8KwuXochAgPrlQkk3BU3ahk5MOJF5kzw1vz3W29IxPupOmhjbckjG/crL5viCaYlmIAwf7jyhsIyST7pPU48knm/lVhgb/oPE2MbmyuJDTsHO48AoqNmM0etoN9jwlbc0WGt/wC2QTt91U3P2xNdZIcbBPJ78LpjhivRqGeQIWND3RMAJqieiogMUW14APcbe490izc3dK2Iuc4NB59ygv4kZZNpDtvQgDhHhD8DR9JwvEOJC0NlY9o9wLCPn1DEyYbjlb06HhfNYdSi3NaSRJQDWF3RG+a4hzXStHcNcCP69EHjTVGo0Uh9RpRa4gpDHrLopAx1FvYHsmUOZHLW5waT7ng/Zc8sUlsDQ0a61c2yhWOpEMfSUAQwAFENAIQger45EU0EvMY22hpWCuFeZhSomkBCNowDIAg5QDYKJmcOeUvml282pSZmhNqmOCxx9kgjtr1pc1++Nw+Fnap5Uh0aTRJqe1fS9IktjV8p0p+yVq+l6JKNjeVfGL7Gmpxb4D9l8r1yLy8t3a19byQHQH7L5r4ogAkLq7qfkrpmaMbN1VA6q+fhyHvlRixkXNK9c7hVtK9crItE8B5VgVQUwtYzOkNtXuI25QovVuL/ANwINk5jZw/K/RLWwl8/Ti02a3dQReHgtdJ0WY0Wki/TMUhreFoogGsAQ8EAijHC9Mu08obROTsnkS+WwrL6plB1i0z1DKphWWnkdNKb6WuLy8uuKAkRa2+VMx/CnG3hWhvC8ly2Zg/llciNq5HkAYsICuHS0NHx3V90F9QZnt8hTLvSqCeVLfwQjYAPM5FoVrhSKyXegpZ5vNWpS7Mzpn+oqouUZX89VUH2uaT2AI3ClNhVDflWbwEYyAwlkhbyrm5CAMnCrORtPVM8lASG/nrw5ASsZN91xyOOqV5EGhk6dUuyQl5yL7qBktI5o1DA5KqdLu7oPcSoEu7FFSDQcJQ3uEVDIHApOzc51JriRmk8XZmRyGbggHMop0+E10QU0BHNLm8mNbBYAQvFa5m0qNLksJwRuKfUghwicY04LR/pAY/gd6AvZaKpgcS0BTktevDoCINivoFa3Gvsp4zd3CYMi4VFGxhJk4npPCQzw7XEELaTw23okGZj088dVLJjMmIWt2vtNsSQbRyqXY3svWwlqlGDixrHUT+hCvBJSzFeQaKYecyKIve6mtFkq8XYjIZufDp2MZZnf/1b3cVhtS1SfKlL5T16NvoFXq+sO1DUXuA/LHDQewS8uD6bwK54XbjhxVsZKgmFrnuLnP5PT7p7gFxaGkhz21R/wkuEbcGk0L79FqNPga9tk9qJCsmGi10rYyzf6XAjn2+FWxzgW2ze8ODmgnoO67JjayTk7+45u1fpeIfTNIQBdt5/ujZkirJxntcQGbSew5ofdL/w7ze0A+4u04y5reRe2ybLBwR8fHyl8gYPpc2vYm7QDRUxkZYHOhBI67aCOaQbcxzoxQ6Vt/ZLXyOic7a0Oa7ijyEVDLG0lu6muFivf5TAL/MBcWZEe1tUQBYPyF7b43VEfyelHp9/uqzLujBY8WB0PNKYIMjX2Nr/APb2PY/+FgB2n642Kbysn02eCVoo8lhAN2Fio4/Oc+GVrSLOx9cj4RmHmSYzhjyg7QPSVz5sbq0Bo17ZgUTHIK6pDHk+kG+FfHmc9Vx/IrFHHmcqp77KDOV7FRE98ko8zIlMa7pdO5XzT30S+Z5cs2MUTG2kJHKC2Q/dOnfKX5UXJISjIngSVI1fQ9ByNzGi180xiWvC22g5FFqpjYGfQmjfAsR4qxT5TzS22DIHwj7JH4lxw/Gfx2T5o8omZ8im68oZyJy/RO9p7FCF3K5YIKJNPIUiVUDal2VisSYIXDgrxpU64tK2PZElE4gBcEI67V+K+nJbJSNBA26TnC2s5SLHmBATOCbkC0bFseGUFl2gJHOe40vQ8uAHurtga1N2BiPUGSOaQ0G0sbhyN5LVrWwtkdyFcNPY8fSuPP4rntA5GSELgOQpbaWkl09reyXz4IFkcLzJ+LOLByFlD3C5X/hXrkPhl+Gsgx3KvvhDxNLqRjYiWr6OxmUEqBcpyxvZ2VJBpEyBsl3oPKUh3qPKPzX7QUs5q0sgM8kdblJpCp5JVgbQXJJWLZPzFxlVLlWXKTbQS50tql0nKjdrqU22w0eh5Xu9xXBqtbHaCi2EqFqbQSrfK+FMRlUWMFlbRRUw1WbKCjRVUgFkEXqtN8WMJbj9eU1gNKsBWF+TuCqkxxXIR0JsUvZGcLZYckAzmVjbegQLmUn+VHYNBKpI6JXkZIuEqGTAq5RWO3lREduRuNFVcJ8W5oDYbjtNC1bI1ThbTV0jgvYitARLFNOTJruEsjNOBR8ZBCrEpRGZ1JfkBsg5CMyDQS95JWkArGMxw4K8OH7EKQ3WmeFpOpZwvHxJJB7gV/dJQNiYwOaeOqz/AIl1N0WP+EYfzHdfgLY6jjZOnMf+KgkhcB0e2l8s1XL/ABWbLJdi+/dUxw3YyQP5ZIBbRBHY9fdExwlh7k+3YKmAAkerb8dkdjlsjhbHF56f+F1IYLxyGkOJHtwnWDkhrQ2iCe/uhMXRdTnI8jT53Ndzu2GimkWh6hDF/wBRBLH7Es5SuSHSJZLgAxzQbdwTY4V/4jZimKIW4uDb62g8jHyK2AAAkAuB46o2LSs3M9Me/bwW/wAq1hURbkzlp2C9w4KC/EW6iHEVzx2W1h8FREA52W1oB5Ywbj+5RjP9PNMyW74NQkjlqxvrbX2HKCmjcGfOXxnaCy/jjhV+ZRIcdknueLW1zPA2rYbHBsbJYxyHsddj+6xuVjS4c5bktexwPcJ4ysSUaLYpPy/WSHt6UrceXyXvbI+oyf2PW0vEwAaxlVfB9irI53NO2TaWuJvhUEHExM0O+M1Y9QA4+6lBK15djTmjxR9ilmHkOox7wG9gO491OUyNn89rrFjoeCszI+n6LPoOmacyfJayaXb6nyC6PsAqc3x7pAuNmjRyM6XtAtfPcuabJxPygTsdZN/CCbJkEtO1tk1tLuV5Pk/LCVQ6PS8eGGS+59Cxs/SdekczCccTJ7QSnh32KqdA+F5ZI0tcDyCsFJHMZBJsexwPD2dj91rvD3iA6mG6dqLgckCoZ3cbvgqMMnqemDyPCVcsQVI1Ayg2mOR6HFjuHDggoMje6lc80F8tz+AhsqFzGmx2WiwsLcQSFDVcMeWSOoR46s3LZj43U/7LR6NPtkHKzUoLJyPlMtNnLJWm0sXsZn1nSZ7Y0Wpawzfju47JPomTua3lPsseZjn5C6+4gR8V12IxZ7zXBKUbiStZ4pxduSTSzMULnS0AuSOnQScMLnC0QcNxHCZ4mC4tBLeEZ+GAHRXrRuZnPIcw8he7eE6mxh1pAuhpy5ckqY6nYGI7XMbTuEYY2tbfdDit6VOwN2FRPLQEyxpTdpZXApTEzohQ78KsUajT4cnmEuv7Iy954SXAedgATzGYSAVVCMvhZQRzG01Vxs4RQFNTdigkrLB4S+dnVNZOiXz9CozgmxQDy1ynS5T+NGFGKAQmkMVhKcV1UnEMg2q0WUZKTHBb0SvKh8sEpw6Zu0pPny7mmlS0BGczn7nUq4o9wpe5AJktWwiggwspdBtcoPFBGPrraEk7qbiLQM8qnqVY6yV6xnKhKFjHjWL3y1c1qsay0PjBZQGK5jaVoiXbKTKFAJAClxHsvWgKwNtGgFJC82ogx91EgBajHkRoo6GSil/RWRyUVlow9gm6IkyAjqksc9d1d+J46qiZqCJyDaXTNs8K1+RapdICuXPi5I3RUG8o3HHCGa2yjIQAuHDCSmBhIJA4VD3HciaG3hCScOXsR6BELjH5YKujkIVMTw6IBXRBXidC6OnNstBkEo6RthVtg5HCzYrQuydRi0mMZEjGvdfoYe5TbTvHsx2meEs9tvRYvW5/xms7OsUPpaFHJyjFHtYKIC83NnnzSge3g8THHFeTs3HjTxti53h52IWMc9w9Lj1avip/MlIN1fQBFZGRJK95e7cL5Fofc0mwSBfSuV7GJPiuXZ5OVrk+PQdp+nz52W3Fxmb5O/s0fJ7L6BpeFpXh6HzpSzIy2iy4t9LfsD1SPQNmm6aJNxE84s8dG9gg9RzMiZxMxDQ36QeFLLkd0imLGu2b93jGNrQ4TUOlDmkXp/jKGc7Jnscf3Xx2Te6nMc6uo9lCHMlglHqr5UVGXaZdyj1R9b1nP0yGRghDS6y8Dji+g+6pPiCHGxQYm7XlgDgRyvnM+ZLO0TCUkHr8oiXLkfjB8ryXBvAPUoznKUUgRjFOx/m+L3763i29j3QrvF+VKS6KRzCfYrHO8yd93ZJ79kzxtEzpwHRB3S/ZDhQed9I+g6P4vz2SN8yQTB3Vz+wWp1DF0/xJgSY8z4nyFtseK3NPuD3XxgtzNPeWzRu+/ZNtP1x0ckbWv8vafqN/smxtxBNRkgPVNPytFzXQZDKAPFnhw+D3Q3mhzi5wO13Lb91ttRmbr2ilzfXNC0loI5I9uVgRJtkMb2ubXQV3XdGXJHFKNMMxbAcwk+uy0kfCvDSIrFhjxyOlHuho5WiVob1de0Ef0RDCIHtoktvdR5r/ANpMKXY8zmxinU4WDxx07o3TM/TsxzYMyPyZXcBzBVlCuyWtaD5YaQ+rrslOrw+VNHkwgtAPIB6fZcuWaOvFjdNn0BmgtZLeNnRCm8B/RLdR0PJZI2TyfLlHLXs5a77FIY8uQxMka97Sehuk40zxLl4Lhuc2VpobZOQFzvhPTLx5x2h46Z+Xp8GTI3bL/wBuUH/cO6jjgF6t1DUI8rGiLIWRDqWsFBBY8wbJ1QiqODPXNmmxABS91OC4Ca7IXCyAXNCa5QEmL+iv6Ofo+ZakzbNY915hvIeEXrMdSOHyl+MdrguX/or6PoGgzEbVtox5mP8AovnehS+pq+hYLt0P6Lqh0KjE+K8HcC6lm9PwG79xC+g+IYA+F3HZY/HphrpRUmqkFh8UDdoFLyXGFcK6F4oK87SOqt2hKEk8G0GwlkkVP6J9lFt8oGmOK48sbY0RPkN2tS1zqctJlYzHxmuFnZ4zHNtSRi0OgqF428qZouBQ7fpUmuJfQVW6QWP9OIJC0mNW0LJYchYRSf4uXTQCpfOk6ZNofR1QV5+lKo8sDurxmsqiVaOWLFLJjSXTvREmQ1w4IKAmkHW0zdhIblyH85vuuSgoS4k1OATqJ1tsJLjY9utNoQ5ooJU6HZZJe1Lck8FNC1zhyEry2O3Hik6YEKJWbnWua0gK97a7KvdxwmsJWRwqHgIogkUotxXOKVyowA6NetZ8JuzTwRzypfw0fKTkCxUGk9kQyP4Rv4Gui9GM4J0CwcMoKiTgoyRpaKpDOaT1RaMQbavb0VNUrGuHRJQKJkcKtwVoIXhFoMxQQoVSILVW4JQkBIQvfxHyoPaqyOUTF3nWF61xKoDeVcwchEwVEUWx3CEjVzHUl+NXYrQWH0KVErhfVdvQ8z6VUGKDYJqaiseWylUEm4IuB214tUXRaPQ1rcrH/lY8kn+1pK9x2W0FS1FtabMOxFH7Wg+gquSPnDSd8j3dXuNV1VGpfkY9uPrPYdk1y8jHxZB5YBePbss5qOS/IktxJBNqeDFFSv2ehnyylH/BfLHxQPJVQFvZE3myAVY+RsYJuz0+6HxZNuZE4/7gV6D6PNW2abLmdCGt22GgAC+EMwGei+hz1PQf8o2WOScAlt7hxwjh4dlOHE+UlvmGmkcC+wPwuXUjqVoXibTA0sbDPM8Cy5o/8IPOxInt3Y3mNcWh5ilbTqPcfHypajgZeHI+B7zE/o1zTwfgFe6ZpWdm5EUTJCXM6ySO9LG+1oxrr2Z32+gLBd6zE6yDz06FMcuN34SMU4vcerivMyCJmU9sZAc1o9Q/3WbRkLGTeVvLhRAIHNJ+H2F5/UXYcP4Z73znhvLj7Jo3xQMJrWY3lNYHVuk4JH2oq+bRmZkLmtymMkuwxw+o/dJzoebYimxhw70v3AD+qDjTtoKlapMcya9i5znslY0vcaBYOD8hKHxmCcM4IJ9JH8pTTT8WLB3ucI5pj6GObyGH4Pc/PZN8jHxpcdkTY2ue0ep4PKV6CgXTMqTHtr3D1f2SfXMdksxkicLJ6Ji9rMeLa2w9vUkdUh1XJsEXwfnhPibXYmRJoEk3jYx+8FnLSjWSnILSf+4aIpLGZm5vlyEixTXeyOxyBtLeJQaJHNrqs5xnksJxXPJdzTq+yWSyumb5QJc66Hz7JxFk+biHGcAa5BPb3QmLgCFsuRIbINMb7rj8iO7Ozx8jqisvpwZ/tFK3EY6XKADS53UWrPwbtnmGrHJTjRcLcDkkVfDV5yt5NHa5KMLYfK4iJjehA5+6HDi11o8498lUTQABdlUeM3bsIws0NkFlPW54dARfZZFkZY+0xhedvBKDbQkkK9akDpjSXQ/Uj9TZ69yXxcOUikejT6NLtkC+iaVNuYOV8v01+2Vq+haLJbW8roxMV9h2rR74HfZYGY+VlPb8r6VmR74D9l8y8Qh+LmbgOCjkVOwpWExzbe6sdmhreqzw1IgKl+a6Q9aCCY3Aa5GUZHmjwoMlA7pa3I9yrGztWpBoYSTjYQUiyTunRrpflAZFGVpCSSQrCIot45UxDtfwrMcekK0N9a58hkWwNopnFYahIWDqjGCgvKzTakZonvI7qEs7gOCvJHUg5ZRzapgk5MFFpzns7qt2c5/dAySfKrLxXVepFOjUHfiFyA8wrkaYKG0AACYQC0HC1tI2E0QFqNYYyPcFTPhh4PCNiHApWlgIVUrEMllYTmXQS0t2urutrkYoeDwkWXpp3WAlaaGTFsce7sjocQkXS9gx/LPqTKEN6BCrAymLFHcIg4zeyu4C8c+gskKDHGaOyokY0IiSS+6Fk5TBSA5Yg4oWSKkwd0Q0nVCxqAfKJXnlkIogArygUDFAYuqlfspRLUKNRVXuoOCJ2cKtzUKADEcqJYry1RLbQoxQW0vWGlNzVEikwS9juFa0oMOpWNk4TIFBJdwhpn2vHSmkO9xcUUFIKxnEFMGXuCXYvUJoB6QQqVop6HeG64mkoyaEZOLJE7o5pCU4U4DdtpnFOK6qSmiblTPl2rY2Rh5kkcrKc0pNk9AB7XwvrOtaVj6tjkPG2UD0uH9ivluoY7saeSBw27Lu/wCybAqkdss6yY/9E84BoDsOVSxwbI1xqwb5V74nXt/f3KGLKJJK7DmNdhZUk8TQX2O1lanC1WJ+KcHLaJIiObO2vkHsV8403JLXinctWhjl3htuAa4gEnsuXIqZ0Qdo0j48ZjDEzUZnxdfKmiY6v1/8IPUM6DBa1mMTGHcBoHL0tjDdzpHSvZACWggepyYaRpbM+d2bkRuGHBwLNukPtaeEqVmkrA4tLlzN5Yyx/MascokaBmQhvll73AXTT0/RbHRZGT5DjJCW4jAQxrOAPsEwzMeINbPHD5YYOXE8/cp+ewfHo+cPkeH8Etka6nAirP8AgozKyIc0xOlml3NaGVtFj4K1mRpGmeJoHtaQzLDfROzgn4Pusa+GbT5JsXUscZEcRoSs4e34KLYnGmXHN0/C5hjLnhv/AHHnp/78KpmU5+14p+82T7LjgYuQN8MlgAuou5r2pUukEUbo4/SAK2gKEmWjoqzchpeT3I6LNZzhLYFh3dh/wjs15INnkd0qe8PdTuT2d7K+NaIzYPGT6R1+D7phjTHgWQG/uP1Qu3a7eB8ogtG5paDR4rurIkanFaySMTNewOqnfI/5TeSPFyMeKOFvqj5c73CzGmOIadkvpJ5ae6dM1LTtOidvnc6xYjYLKjmVqiuJ0y/yg9haXBrR9R9kViSt8seW2g08D4WYn1sZjgIwY4r9LBzf3TfCyJHgelo9iB1U8WDj9pD5svJcUaBsm9ooEfCi+Oxa9gcHgUiXMpqMlRzCp7Nq9Y7aVdOKQzjSlJAZVmjcEr205NJrcxLpB3UpKgxDMKTbIFvdDnBDeV87x3U5bDQpiC3lPjlRmfQhT8f9Fg/F2M18bjXTlbKCb8jr2WV8Tu3wuFdVee0FHzhz1VvNq+SPkhDmNwKjdIqmTEjlYyQ2qmtNchERwkjouefkJMVsnvNWqJHW5v3RL4trLQRB8wWjDJzEY4xeWhEBvqQ+J0CKJAckzujIKi4CuMlBCsfYU3P4XnTjyY5OR/CXzu6q6STjqg5pRS6fHxUADkkId1UmPsKiY2eFBshavSiqQKDLC5C+eVyNGo0HmlhRMGUA4AlL5XcoWSQg3a5p2hWjZY2Q0gco5rg5YzT9QcHhpPC1GLkNe0G1XFOxGqDHDhBzNBtFueK6oCeQNJVmYEmYBdBDsl2O5VskoKBkdTkoaGQnFdVVLkNA+pLy/jqhZZCAszUHmcHuoOmtJ3ZLmu6r1uYfdKxkhk+UId0lnhCnJ3KTXj3U2Gi4uPdRD1W6QUoeYijUE+YpBwKFD7VjSmAE0CvHs4UWvoKW/ikKAU7eeVEtV/BUHNWSADuCqIVz2m6UmY5eeUQgu0noFMROromcWIOOEZFgg9kUjGeML/ZeeU72WpOnCrLULNghoPCZIyYngaQj2upqpfGWO6LzeqLop6LmTmORN8SXfXKz5NuTvTmegFczx2yExm6jGeV848UQMGeRE38w2SvpQjtqw3iCDbmT5AAO2hz2J5VscaZoOmYaZjmvLW3fugJQ4HZ8p3LFY3V6qqwOqSztpxDbK6kWs6FwY/g2nkGRTAHd+izzOHCgfumkJOwdb/upzjY8HRp8GJupSR40Z9Ncn2+VspMVseljDxgaaNrTfJPuf1WS8G4sj8qab1Bsba4HFlbeHEeJA4TCuzXjkrnbqVHTFWrMczWNb0CWKDIZ5mOTXI5r7qrW9X1vUZXQQS+TiVR2u5Putpq2PJPjNYcbfRroDS903SovSZMZhLOl/wDCt8ce0xOb6AvCOPJhYUbpHvDutHgkJvn4kGWJJBGfNcKDve+v3CKi0+NkjnXvcR9J4Df0RgLNrQfLpvWuAft8qLk+h6R8tzmyafkShkYDXGlVA5sh3kAmv2Wo8W4kbImPi9e0m2gdLWSjqht4aRz8FFCsE1SJgBofcLLvJ8yvb5Wj1WZ4abO75WZedzgbo2QunGQyBcLvMseytlc5oaRy2v2VWJQpo+r5Rz42nfz6Xj0qxI9xbLH73bSejgeAVLMhdI2nDbI0dW83/wAIWIvaNoHN8AHqPsmLRIWMtgDgDtrkEdFggWNhujc15Jbu+kUnuFlzYzmea0EX7KMMfmQ+oFzg0FpJogg9VdAHRucJWtcwiwa6jutQLNZgZDJYw7aPUOgKNfTRwf6rLYzjDM1zXU1w9JT6GVsrAQee4UckK2YhPyhC2yjJOiFJ5UGGiD47YUsmFEhN91sISvIHrKnJGRVE6nBanQ5PzAFkA/a9aPSJw17UsVsDPo+K7dGB8JLrsBcxxpNNNkEkYXuqQCSB3HZdT2jJnyiePbO4fKr8q0w1OLysp33QjSLtcWWWg2c3HAAPdXshXM5KJjC8XyJNMFg00dNSyRtSJ7OBsSWXmVdPgNvsAwxj6FNz6cqoSQ1VyScrszjxDmSiqXrpOEvbKj8KA5T67LkUG2GyiSRBTPtap/h1pi3bj+iR5mmGEkAld2KLh2CxO53KgXglWTQuZaCc4grrTTQUE38rkL5i5Ec0bnlzlRI1zrRLIiRfdc5pHZc8o2TKMRha+ynMOX5VepLowAaXsvThaMa6FZoI9TY5tFyHyMsUeVnHTOjPBKg/MeR1VLZqG7sq+6ofPZ6pSMtwPK45XHFoWahk/Ia0cnlBzZnsgXzF3dVkkrBSLZJ9wVImcDS4NJKvjxwTaDQ6RKIvd0CJax9dFZBCBXCMEYpCgi9zXBRR74xSq/DFx6I9GopaeVe0cK6LGaOqKbEwJkK0AWQu3UeqOfjtcOEK/HINrMWiG9TDrVZaQvASD3QBRe1gc5GRwjhBwuJKZwcrALoYUwiiA7KmFqMaPSnQCLgh5GBwKJcFUUxhJlwVfCWuaQ4rQ5LLBSWdtPKFlEwN1hwK0WkvDowCs9KmWjz+ralT2TmjUAeg1zx0WR8RQDynM4Ly/dQ/ytax9R38JLn4okduLCXGyB8+5VhEfO8mB0GMXuALnWs7kCnOHUnqtlq8W2R7GfS3qT3WVyoTG4/KeLKoXj011+yaYRDgLrlLJWjeQP3KaaTiukkaTIzy75oWQi1Y8XR9D0bZpmC0Mpxk5eO/3TmLNojbtJPe0maxvkx+S4uaAKLh/ZQjyC38sg7nO5Nf+9lxTWzrg9GhlyRKwsBsgWVJuS6NgDCG7R2HVL8J0jmF72gB3QXVAKyWMNfxKAHjindFknQ+g78a+i17ueeQKKnuErR5bjwL9Pb5SI5L43s3vABvv/dGRZ0QaG7xRbYLeiHEzdFmp4rpMNz3u9Th+hAWKyJWY8J5BW0ydVAgdE97SHtoUPj+q+X65NIJCNw2g0K7/KtCFkZyoC1LNBcWh130KWstzmA2ebtVyAueAe6vDhE0FvLugC6oxo5pSsJiAjfA+7F8/uj4pYnl0fO7cQDSWBzi5rNttPa/1TPDZG6TzOpB6AfCcUjHGIsloeSWWW37/ITuKFkgtjfSWkCz0PVKsiLdM26LgKI6A8/+hMcOUDefUQDZ+AiYk4OjmY7qAC0j57olrmvjeeQAQGEf2US9pc4WALND37qG/YWxkjaTZPsUQBkErtjbqibH3TLCm2WGuJ3f/wCUmsxnkD0mxX7n+iugnEcx3OFOF8INJmNDv3iiAD/dDvHVRgla419VDqpPe09CuOaplI7KnHaKS/JJDiUc71FBZbOFJ7GoWOlqRMtPzdkjQkOS8skUsbK2PBJS0K4n2DQszcxvKfZTw+A/ZfONC1QN2jctcM8SQ9eyqp6FUWZHxC0NlJHukbZE+1317issJafVrmkrC4jeJyLY7hKYZunKKEy5J+PyZuJfkygMISgO3zInIfuu0FAfzOfdWwYuIGqGzB6EPJ9RREf0qp49SrNWUgtFNcp1oc7IpNrzXPdKgyx0US50ZsGioqPF2aSPohy4RD9Q6e6z2oZET3GiCs/58xZy91fdVecR1JUfIzZHpInxJZr2kkAJNI23GkdNIXBBk2urxHLj9hkU7T8rlZRXLtHNiyOmqEkZcFcw80ploUmIxcGFruSpPALeqlOOUM95aOqHQgNKOaQUrtgNK6eajwgZHF3VEJwfyrKsWEO3qiGAkUlMV2vQV5IwtN0q9/ynQyCohZTGJvAS3HdymTHcdLWoIXEzkI+KJtcpdHKf9pRTJHkcApWYMGPG41Sm/HY1nCpg3XzaId0U3IFi+Tc3oqzNXBRUjbQz4CeVlkNZ6ycWrhK14o0lsls4URkEFNzM0HSts8BUeXuKnFMH8cIigOUbFZXDC4FM4IzXKAa+imGPLfCNisMiFFFsPCGaQVcx4TJoBJxVZHKubHfK57aCYwDOOCk8sDpJeE5mFlUMZb+iDNYrdpb3tu1Zg6c+KYFPWxDauZGGvtDjszLo4JAwKmeFwHI4PCawkGMIfMcGtt1UFatCGB1jGYy3ydS7+yxOoU591VLXeI84y5DgAA0Cgsdkneb52jsE8IlEK5Gc0Bzae6HHtlBcGht80lRYPNvoPv1Wq0KOMbR5bWDvxbiqUGzdM0wahpbTiSFkzGenb3+CsVm5+bhyuhmjLHg0tK3UZdHy25DLMDxbmDsmeTHo3ifG3sczzqsjo4LmfF6fZ6GPq0fOpNczI2Oc6Uc+5SWfxPqL5vy3g18LaZXgg3bZAWXxuFoX/wCIPZO17Zo49or0s6oRil6KTlLpGe0zWM/LyXMypBGwC3OLeVbj5er5ExETqjB5JbwVoZNBwsZ7pZX+bKepPRTAZIAAPLgb3HAKLpEvWwEZkjmhmRYA6uPS+xWV1XIMuQa6XR5Wg1mWOIOaxwcT0IHB/VZoRB7z5rhYBNX/AHVscfZy5JWwarft6ndtFItmNR8x9U0GvkquCESvPYdjfQd02iIkkcRyWMca9h2VSQHhMHm7Xg2RtP7JlgVHmMAs0S4/PHKFgjd5zCP+5xfx7ouQ7JXuhrcHbaHRo9v1WoxJzbc2nhzwPV8i10DvLeCCDvJO4L2B4OCZSCZaNe36qlsjo5GtHPpv9yiYIfKGSUDYbyP62rXl0kriDw4bhYQUjneXT2gO2Dp/VTxMq4GlxvZbaPNhYwyjf5uKwgDePq+VUxzmOO83fQgqUDgcKRrQN3Dvmh1VQez8OWkW7q0jsiAc4ziyrs9ObR1NcNw4vslGFK7a1tW7bVJs1w8oCjfVQyrRSDJNpD5gG0q69p6ITLktpXIlsqZzO4kQzDyFfmO3SFDtPKatEzQaU924G6WzwZS5oF9lgcCbYRytVgZgG2jykY6C9WbujcsXJbZnBbbJvIFDulT9AdI/cglZnQlikPHKLY8lGO0J0fZRGA6I8pqMmgOVxoqjH5kRmVEWsPCDwzc4HygTmaDFxXSMs9EWzTmnsicOP8pvHZGxsCHGxk9C12ntYwuPZK34vmTEdlocl24bB0QsWOC4upZxQGxTJjBjaQMkBJ4CfzQ3aAmZRUZQViieSB1e6qbiuJ54TcsFKJjvlWxqjJi38GfdcmO1cq6DYwZJbgr3P4tJo81m76la7OFcFBhouyJQgZH2Cqpckud1VRl4UpOhWiifgkqiw4KydwIQpcW8pYytmL4mbno9mPx0QeE7fKPdPmRDb0VFsVuhc6C+KQU0AjctF5Qrol+bjW0lOgpgEBF9LTKJtNtLYRtcmUT7asw2XNl2lFMm4pLnuFqIyHN6cqMnQGx5HJwrDNwlcM73N+lXW89lCT0LYTv3OU6FKiFji5GMiJ6hLHYLApofM6NQEuHI03XC0hjY1n0oaWGwq0HkJIY3Nd3TGOB7wLV8OKN4sJlFAAKpNENgDMG/dWjEfHyEzbAetKYj+EzViti5rnsFK1k4B9Svlgo2AluRbXJG2hbG7MltLx+S0pAcosNdlxzb7p45DIZzyg9Cq4ZPVygI5/MPVWOLmEEKiY1Dpsg2rt4SR+ZIxvAQn8UmDzabkajYwzgMokLPa9q4iDooyS4jqg3axIYiyOtxHLieiy+rZdb2scXucaDyqw2ChXn5hkmcXG/flLnTbj2B6lV5Dtp2h1kclDgvceByTSulQ9BLYzNMyONrnvLgAGiyfgLZY2j5um47Js0NxmO+kPNE/el5oscfheBuRkRj+IStv1D/ALTew+57rtS8SOz4zE9/p6rnl5FSpI6YePcbYdltikxQ9uS2ZrB0a0gfueqzk2TJHMHwksPu00tF4Ol0KfOm/juU5mEwDgAkPN9CRyAvomfoXgrO0eaXRcLEyp5QWRugeaYSOvWhSnyUlY9PG6R8fZ4h1Ngc0ZLiB2KsZq+pTOIMo6dAFpm/6Zau6MuE+LurgW4f1pJtV8O6j4fe050QYHfRI11tJ+63FlHlfsGiZPNKDM8vANlt9QrcjJb+E8scHp7fZL35z4nxvAFuNke/CEy5HSR/luLt9ivZWhj9nNkyWB5UhY5sh9QLeQTVkFCth3RGQ1uoWe7jaKki9LGlrnbQOnPySVIV+FIaKJBLhXDW/wDK6KIA+HH5hdd7boD3I5V2KdmYTu9Lm0a+eqsw9gmb2aA4t468KLd8mI7bGAXOJPwOETHsbRHJO7/8dkA9dvP/APxFsZscH7Nvq4Hv7obFY7y9gfRe0m+vAPH68I6ZrjFG7hp9Ioe9Wf7LGKhK2NhMPBdW4HnikvBc2YuIoi2n4NcI4QBkluILgKA6X3tAEh0wBJG+9yxi+YgS7y3+UUPhVsaIY2yDqSCR8KWTskBaGgOHLSPZV7nOYAebNgLGD2ER5Xpvl/AHyrztZT9pIcKIJ4S9zyyZpaBuoE890xjIyIi0noPtRWATieY/LLDfWk8xJzLjssUR0Pws7HJtk8s0XjkH5TjADTRAvn6QUs1aGi6YfJtsV7JbmuphpO/w4eBXcX0QGbhHYeFxVsu+jIync4k9VV05RGVGYZiChyUwhfDIQ5PdPld6eVno+qeafyRylcRjZ6azznttaeLCZsHAWc0IW7la+JvoCbGicxbPhto+lKMnEFHhaadnCUZTatNJCWZDPjADhST4baywPlPtT6lJcQf9aD8qLM2bPGIZACfZVy6kyMU0cleMkH4evhJ5I3S5QDTxaw66G0UhmdwOqN8vYxe4WHsjBcrpALpFrQjYA9tjogpMYuJTbYD2XnkWUlBEzsF1cKo4rmnpwtEGNAqlTLAPZUUTWIfI+Fyb+QxcmNZ8ujzXA9UdDmOdwSkwFFExXYpTZ0UOQ4u6L0tdtVEDyK9kay3DoufJsnJAL7tVP6JhLAOtIORhBXPFuLELNPO2cLUsALAQVlYPQ8FPcbJ9AFrshISQfSGym/lFT88IbImtpVOQEKyKeURE4qki3K+IbUvIJaWFythgtw4Uo6IRcDQHIdithGNjD2TFmE1w6KGM0cJrC0UqKCZOwOPTwHA0jBiMaOVeaHRUyS7UrgkYpmgb2QUja4RMuUOhKClnZ/uClJodE4W+tNceLckYyASNqeafJuaFsfdAGMeOK6K0YzfZWxAEdFcAF1KIwG/FaW9Ery8FpB9KfPHCDnZYKWUEBox+Zh1ZASeWN7XLY5cAIPCSZGOAeilwoKAsIEO5TQt9AQkDNrkUXdAniiiKJo7aeEonbtJ45TyQgM5KRZ0zIyT170nUbALMufymkX16hZ7NyS55o2ffsEbqGU57yB/RJix8zhTXUumEaMDkue5anw5g4+JE3Usx4MpdWPA7+b/7n/CVR6a5vqyyI2gWGk8lM7kyoHNL2uFUAHH0t9gtNt6Q8KTtnufLk6vnlsEcj5Xmw2+o+6eaF/pzkZzZJNUlkxyeGMiAc75JvhVeGc/FwGBkEfIoPkPNu/4WvHiXI3BsUsQeRyG8gD3/AOQVHionQpOWi3Tf9OtG057H7JpC26Msp5+4FBaRsun6TA1okiZG3hrY6/ssplazqM+I7HibL53V5aAW17Ansf6JPJg6zlteMeDHf6qqLJF372eFOTa/lFYxTW2a7N8UQBpbE4CjYLnHj5of2WV1/Wm5mlZWKXSZDntuIdTfFUOvX+iHxvBWpSyebnahj4zaPpY/zHfvwFsNM0/Q9GjBxi3Jyq5le7c4+4vsEq5XbC+FUj4TPNK7UHQyNfGQeA4EEUfb7JjsMPpZRsWCegND+y+hf6gR4WoaWMnbH/EMY22Rg9RZfQnuO/6L52yMsZG3iy/c55547ruxyUlaOCcXF0eElsO1pdvc47nEdT7/ANVzR5cYjjIc4utxcet8Lm+Y9kpeTsJAb7kK2Nh37qAcTYHWx2A/oqCnkTmxsMhDd+2hu7A9T+g/uqpBbhF9LSfpCIczYZS9gJA2gV/dRMZLgXcuD6c7r1QMTbAY48QscG3RdfWkRkNDCK9e19Ee/wA/svWxMaYmvkNcOBHBHyrJXxmWMi7YS4k9BYWAD531RvaACwGwOnwUsMRD2vJvnoE3lazyoXPvaWkO46An/CoysfY/aTQArjvaxhcWHk2C0dP3Uohw00fTZ/ZWujLYWNB5+3VVNYTK0hzaA9Q6cLBCGt8yAusAtHHHb2VkL/Lna+/r4FdFGAE7m9bH7KokOJaOwrj3+FgBb4fU1/If3IR2Hu4cHbHdvlCMlJO0Dlovp1VkD3NcN4JDuRyiY1+nyOkjaHAAgf1RGVjBzCarhKdMynMnbdEdLpacsEkJI9rXNkjTHUqPm+u4xY+6SS+VuNfxN8TjXRYlwp1FSHTsmwptp8lPCTA0jsNx3hYY+iaFMA9o91uIaMQpfOdDeQ5pK2sM7xEB8JoMnkDZqpKcsAtKIc9x6lB5EgDeSmZGzNanHdgDlK4MV0cm8tKeZT2kkqtrWvi+VGtlYKwY5JaKPB6IjT8dzpd7zQ7IOaFwlDiOLR0U7W1yEL2NxH29rIwA7ohHZLdx5QJyNxoOQ7txcTZQk2LxG7Zg4gK4O4SiEkkJkwmgtE1Ft8rn0QqnEqqSQgdVVB4lm0LkJ57vdcsbifLC0WiIGcqDm/CJxwudstYXEygEZD1CqibYRkTKpBqycmScwFqBmj56Jm5nptCzMtT+MkABqIieR3USFONllOlSMWmYjuqnS7u6uMIIVD4i3kKc5UEk0i1fHRQW8tKujl5SRypgaD2kIiKaiOUA2Swp700p1sRo0GLkNAFlM48tgHBWQjnc08FEfi3juhHyaJuLNaMlrh1Q07ibISSDKkPPKIdlvrhV+dSQaZDJmeLS10znPAtXTyyPVEUZDrK5pTtjpDLEhJFlaDAOygSkmK/aAEyilI6LoxtLYrNRjvaW9UT2SDHyH0EczKdVErrjNMZBzzwhJXcFeOmJCGkmNJmw0D5JBSfMpMMiXhJsyW1NmSKWyeugiByLS+N3qv3VskxjYSHAUtEqkTyZhG0kkD2vss9mZTJHmNrRz/MbNr3OzHPBAkJN9glL5drt3O5dMIexWEughJ9bQOPbupD8LAA7yx07lCea6/Vtca+yFnlJJDiCK6BUACZ+YJBs2naD190CzIdj05jjZ42nopZIa36SShHkuPuElDDbGnllIbEfLa7rRoLZeH4WwkGTLkBPUMP976fssFhyUQ2+LvlO8LNbAA4EMd0sONm/7LDo+iY2e2B1SyMkhJ6PjsD/AAUwyNd03EDTeM9xHFM29V80m1eSd4px2s7XQKJxWZmadmJiCQD1NdIPp+w7pGx0jXal4qw3MaI4IwSPXY4aPss5qPicz2zHIx4hyNvUn5KlB4fyppmsfLDGXG3bmbnkn46BXv8AB+nxmWSaUzEcucXU0f4XO02zoTSRlcnX5sp34LzN8b3HpyR3/ZeAF0Pk7iQ1nX56K7JbiY8rjisGxpO07aNqDIiIQR6Txbq6Cuy7MUeMTjyy5SLHljoQxljZQ54uu32C5oLZiGn8yqLz1H2XrKaK6ekMaT7q3Hbt2yPogEuJPJJKqSKMprmTRFzfVtc9zR179f0UYpWlsYb9Tmmz/wAqZheYjzclmz/72QVgBz2GpN5AA7CuFgjSWMzNY4W4FhbR6g1amBuBlZfADXNr4Cvj3yRPYOCQLo82BdhUwOtkrWFvq+g+w6lYBcWOngMYPpI9N9qCHmLXRBwr0UHX+yuxHbW+UHHYRv330NISZ4dI8cbZqqve/wDxazMU5bmtni2kel3FdOgtAuIDnCh9RaB9zaPmlZ+dubwwUD168JPJMCQK3Nrn3HygEYxybnsFkHo4HuP+VU8hsgYeNnqu+tqMby97fVbr3NtRynCORjgSLBB/dYwfDOHN81jfzI+rQeoRzXROO5oLbNi+x+PhJYSYnAgkcWT8FMGvoxh/cXY6FYA3x5j5zSB8Gu622nva/GbyL29F8/xpWvkcKojn2K02j5Zjk2P5b79UslaMy7WoQY3j4XzjLjMeQ4drX1LVmB0Jc02CLC+datDtmLvlcrVMbGxaEbhkB4QJNK/FfTwsWN3oxHpWvhmAi59litEde3lbBjLiCKJTPJcvqAl08znXyrJjsJCFcHSu2sBJQkyKFWfOYmkhS0mc5dBH5egSywFzyUt0+F2nZYB6Eqa0y0TXRaQ2aIWLKDzNADeWghaLS5mSRttMpYGPb0V+EXsa2YGHTHRnuVKTFLDyFp58ZrHEgBKs0hoNgJZRQydi+NjRR7otoBASuSYhx2lc3KcO6ndB4jKSmhAZEwaCq35vHW0uyckvBpHkFRLvxTfdcle8rlrG4i04F9lKLDLHi2rQHGDXdF4cYX0XO6J2C4+ICOiYR4XwpY8e00E3ghBA4TRFYsdg+nol2Ti1fC1zoBs6Jbl4wIPCZoSjJvhIdQVsULgLpMX4vq6KyLH+FORqFb7aeQq3eoJ1JgbuyCk097TYulw5+XoyFMjAquQUzkw3BUHBcT0UYWMUNceyujJcVYMNwHRXQ4rgfpXYlaEaPWMocq2OMHkq4QUOQrGRj2SrGrFpkoGlE+VYXkbK4RscdhPLSAxa+HnoqwwBMciPaOiXPPq4Xmzz8ZUZBcI4COiukvxpB0KbQtaRa6cXkRl7FZcyTaio529yhNgKkIl3Qmx0MPPZXVVSSMI4QxjpeCNx6KnNjpFc7Q7ol0+KXtJpOmQULcLUMmSFsVEtB9j1KZWw0ZWWAxc9kn1LNLGOayiep56JvrOYyGIhrz8D2WIzM0uLm3+3f7roxw9s1nk2dJI8Nbw0clCum/N3Ek11/wAKk5O0ONWSKHwq43byCSAL6FdCFDjkFu41zfP7KuWYGRwHN8fZBySHmz15v2UBMD6q6kLGJOdYc2T9wq/SW109qXPJdwf0UBweRyP6pWMe3tcCOD3RmM9oNuFjuCgnMPUBWtLmt3NHRAKNLhx40rQ4jp1HH+Uz/HRRx0ydwFfS1oJ/oshDNMOW3tPXnomsb3RxnJa+Djkl0ZJv29luxujVP1CHD08ZubPMwP8AoawDc8/rys7lazn6sWtjaMfFb0FWf1PRR84ZQbkTyyZDxxcv0sHs1qEypXZDmxsYGxXRA7/FrRx7tmlkfSPfNa543F0gAto/3H/KvgDY4pRJ6nDoXdB7lVsjbFTzdjoP8/ZEsHmwyOIFHbRA91YkURxxjHLySXDlpPfrzSKoMaXOH1ig3vyP6IaR3kvIuwGbQR069f2Unl00JP0s7OLqsrGKhkgZDZB9DXeWd3QtpUZMMcGTBFGdzHVJuHsoZMzC5xuiXkNHsOFOMb42mWmubQYR7X/yUADTHlIx5QDtcQdt/av8KEERjD5ACA0OcR+vZc0ukx3UNstkg3waK7L37PyjvJ6/ANV/RExJk5Ehqvyw4V78JTlzyx5Z7BgG0denRXCVsLpnbt22/wCv/v8ARLJZnTzl7vVZrbaVsZINY4zNcSdtnueDXRKQSW0bHNUUa5rnukaeG2efcHugXA+cfaw77oWag2Jwjk2uH8oIKIm3OO3bu2Eg0qowQGvoE9+eyJDi6UtBq6dR7JkAp3D0mh9O2u4ROPI0ny3E8gcnoCpNiZJL5YAbt6L3yaNuHeqWMFRy+WRuPPchPNPlNDn1d6Kz5B3NI7dLR+O8tc1wHpvgg9D7LANg/Ia/C2k9ljNWaC5y0LJmPg4uiOl9Eg1OueVyTWxodiAhew8PC555K9jHqCBY2GhPotW5hdcAI9l830rI8tzVucHKD4QELoRrZRnbzJwU00jGY0BzqLkuyneq1SNXGKwnd0Scti8DU5742QEkgClg9Qy4pMqoyDR7JPr/AIsysi44nbW+6V6XkPe/c9xcT1tNt7HjH9Pqeh5X5bQStSMhpi69lg9IyA2Jrimc+reWyw7haOSux3AYajl7AaKzeTlvlBFqqbUzO42eFQ6Tcs5cgqNEhyOVGSgF28AKiSUFChiDyqnCwvS6yq3O+VqNZHYFy7cuWNZq5cEE8BDSYhanoYCoTQgjooTRyKQmgxzd0m+PDwLCjFCLTCCNbGGyPkcdEvyYKtPgwUgMpg5XRWjCI4tnopR4wB6I/YPhSEdqTQyKBjN29FTLiiuibMhschRkg+FOUEwpGffghx6Lm6eL6J15Ivop+UAFP46HURJ+AHsrGYDR2TcQ89FPyRSzQaQklwwG8IcY/wALQOgBCHfjDk0gI4Cjy9qujeGjqrZ4COiG8twNJMrfHRKSojky7wgi0EomWM0qQKXiZFJSdiHMYbTTEBrm0FCwkprjtquE/jwk52YJazhSHCmK2qpxpe3BNIKJ9VbHtaUKJg3qgczWPIa7y495HSxQKtHYyGOdqcGI23bbr+YFY7WNeE/EdBreOvCD1XUciYudK5sYI4Y3qf8AhZjIzCARtAHuu7HBVsLZfqWfvbw8Enqfb4SWadwBs+o97Xk8u8bh0QUjzfJslVAWEl1c8+ysD2+kkEDuFRGQCHHrXT3XpcHCyeeiyCSmkIDmEDg0h3OIbx2UpJNzie90qgRuooBRaHEgG+is3AtsdQPZUMdy7npzwvWyduxWMFMfuHx3CkCGmr4JooRsu0ON3xyozTncNpBvn90Aoaw5GxhA4vhWDOew7RTnngADgJbjyPZcgoAdOL5RWM4yuHp7kuPcpoqgNjfFhc5tPJLt3I7UjJ4mN6ANaOlCuiEx5dshqzff5Vs0rXg2SHAcm/6JrNRJrPNc5xsAfS33+6keIQ9zybHQduaH9lVI/wAyNohqM2RahDMzY50z6ZFyAO56D+6KFZ7kuFF8g4AAu0K6d3k7Wlgc0fUfnrSqD5Mh0rnFwj2mmlWSNiMMlEEtAArv2H9VjAshEgldwXN2hvPU9ymOMWOx4JiCQKaR8E/2S/GjcyFzyQHAh1EA3Y6FG47Qx7XB1Rvj2D269FjMIlmEWU7aAY3CvjhUSziDIkdZIPp+wpe5b/Kka1ptz9rSK/qgciQxwPkJslxa2hweyDYUil05dG8cCz1/qq2OaNo7Xz8qIO4EWRdUqgABZJUxy90rtrSByL5+6gHMaS3s4ek+y5rvQ628FUG9u339QNooUZQt/KLhy1g5KMil8siRx3fyk9kuhkAjfbi1xFWFZvcZnMdVPA9NcfZOgMc5DNrhKyyXc0ejv/KlG/8AKY7adoHqKXx5YY0N5Mbenu1X407WhzXCmm/UDwURRgWtdECTZdRFD/K5kbmOABtw6gd1ZiOY+LY14qiW2P6KcYq+A7jrSxi8T7IibA+EpzsgvPW/kJk9jpIxQAIFG0tyMN241YB5r2XLm0ysEKnHlTjKlNjuZyVWOFNMoNcF/rC2GmZFAC1hsSTa8LWabIC0KUpUBjfMkOwnos1mb33yaWinG+KkoljAaeEYOzJmTzYj1K8wJPLd1R2fGXAgcJbExzHUuhLRvZstO1JrYqteZmo+Y0taVnYHSN6Wig1zgSVNxVjpl8eY5pNlFDU27QB1SkxuFhTjjLevVakYb/i3SAHou8y+6DB2tCsY7lBswQHrjZXjSK6K5jbWsDKdq5FbB7LlgWbTzK5Xkktj5S12c2uqrOa2rLkklZFQHEDgeUbG4WkEGa2+qZQ5TXVyliqG4Dbdwl2XJRV/nenqlmbN1VeWgUR83nqiYXg1aTjIF9UbjzA1ypthSHsYBaucy1RDLbRyiN/CVsagcsoqW0EL2Qod0u3qVJzoNl4aF3CEdlgd1H8SPdZSsZBh6KGwUhfxQ91L8SCOq1oL6PJYx7BCviHWle+YOPVRLg4dUaTITQtnZ6qVIjRkwBchnkNHChPDFuyDROKgeiOjdQSkThpV7MoUmhBIyQ182moWTIF9UK/J9PVByTWeqsMGT5QDeCs3qOfK5xLHO2DuDwjsmQlh6/oFns+QncxhodwFfEthQpzct73u3ONfCUyyFzq9ldkyW889O6D39xyPddiGIykkXdD2Q7qIAAolTme5xqq+FW36gep9kTEwA1vzXVQc81V1RXpaR6uQb7qt/wBA788rBOJpo555VZNUbXp59+F44+nugY4vINgrjLxwqvj3RrcUNjLnWenHumMwf1F1tPXsiIom36gbqgF6I3MANcjk/CmyW2lu2+pJHVagEi7cHAGhfHsArb2OHUdgCf6qtjQxoMlAnoD2ClGQ6QFx3G/5u/uiYYQlzWi3Uau/si2ucXx2KYOf0QULqcJHXz0tWtmIa8GzQ5vulsIVJMxgdQJIFNP9UCHlsRbKehHAV74nucGXQ6X+llBTPa+UlpsE3fumAFRSF7ZXhoaQCBZUpHMxdJdsFSGmWet9T+yDbM4NcBuskWB3+6nmTDc0uaL2k9bolFMzLSPNZ5m7aAAbHT7qzJnLvKghDdrTf355/wCUA/KMcFB5sN2/r7lBnJc4D/d3KDkZIbZs7Zo97H2ItoJPG8IWSbzcdsdk7TYQ0Mg4bILZfK8ILZCwdiRYS3Y1FtbW2LteXfHZebjtt3UjqvYXDfR6WO3VZAssNbdlck9lRs+qjZA/ZGNozB9WLsfCpdQm37a3db6fZMCz2NgcC4fU33UgSJmtLiAa2kqcIqdriCIzya6qD2U1wAtt8Ht17ImLIn+XkbXtNjgn3VtOieZY+Wu6s7KqFrnEAn7k+yNi8ogRmw6+PlEBfjyh1XdDkJiNzw1+42aAP+ClUbSx9NPzXujopC9jSCdooD/ysAa41Oe5hI3DqPZWugtvQEWqcYl5cTW5reSfZHsbUddgubMi2NiTNxhsPCQyAseQtblx23hZnNi2yKMSrK4n7XAp/pubVC1nmBMMI7XhLONiNGzin8xvKDy/SHfKhiTDaFLNO5n6KcdMyRn8p+5xClj4e8B1KmeJzpxRPJWh03GqNtrri9GrYCMIsIO1FR4m8CgmWRG0AABX4kQLRwllsZaE0uFtbZQhhO/pwFqMyABoACAGL14U2MhK5hCi0kFMciDb2S8inJQoKid0RbXgBLWPA7q4S8IoDQd5gXILzVyItE5s6jw5DSakQK3JLkTyxH1AoKXOKzV9GRpoNVe117k/wdTL65XzvHyt7uq0WBPtANqdUx+zfxZlt6ofKm3hKcbKtoFoh0m7qU6jZNoqdYdwURi5Ja4AlUkBeDhyDgBGix57bwUYJgB1Wfx5XM7ooZYI6qE9BGUk/wAoOaUkdUOcm+6GmyRXVcWTJXYjZOSYg9VEZJ90vkyRzyqXZHymxZLMmNjkUOq8bl/KTuyrb1VP4uj1VZToax+coX1Xv4yh1WeOab6qD84j+ZaGSxHseS5dnqhJMm+LSg5pJ6qUU4kdyVZ7F4jEPLj1Uy8hqriogIprG10R4MmwF+U5vVVjJLjwip8dp6ITydhscoOLGSs6WQ7bc7hZvVssWWM/fsE6yy+gAaWZz4yXHg0V1YY/o1UK3288dO5VLjXAPKslNP280FU4O2hwoAkj5XWaip5DSfcL2MAXYPReFtuXp4Zt9/ZAxCR5caJ6D9lWK2nlSkFD2H91X2CxjzvarceOe69c4jhV7vdEJdA0bmknv2THgAl7g1vyl8J2gHjr0VskodIDI4upFMzLZH7mjZyb9+qkymjaet/v/wCFGKzG0hpJ5rsrYozI6hV3RoIilUhDnk8kkoljNjtxF/BXeU1jwAOfcquZ5L/LjAPPLh0WMEteJCbIFdVNs4aWudyGnhvZABojFBxN8lemT9KKStjJjJpeJHW4OLr/AGQ5aOa6HoVGN4MYDTRN2VCR5JcwfSOEQHr5KstcAOhruhZ5C59l191688UDark9Ir2WMVbyQSOLVjObPRVgE/KvYP6IBJVXIU4+ZK7lRq74peglpuv2RMybiOl8FdEOD79ivXBpcetqItocaPsmQoRCASCeOvI+yrF96460rALZd9qCpjJ389wsYIi4LWk80Q37KR3ABpF7u/yqae17Cx3fgqxpLgfV6g4gj3RAWMuKQPBFHgtRMoaBG7aNp5HwhXH+ccOHY90RDJeMWur08ix/REwTHukjon1A0DaugcYoi1xHJ9uiobGWiuKcLFdCrnSAgEt6XurmljDXEyNrmOYeaI5FikxEznXY5J9qSPHftbTudp4ITmGT0guuz3UM2lY8HR0wJjJpZ3UB6lppZWOjISDPYCTS4lkV0WsVXR4RWO6nBBHh1IiJ3Kr6MaLDfwjpQXM/RJ8GYWLT1lPgsKEtMAllYGyWfdPdPG9oASPMjcZRXutBpYEbGkrpi7RrCsiH0BXYDWkC+ylPI2RwYCiMXFEXJ7othLpIWyMuuUL+HDQeFechrJNlqbiC21NsPQpyMYEHhKMnF60Fo5QKS+do9khuRnjjEFe+WQmb4h7Kt0IrosmDkAbVyM8gLkQcg7UPDYcD6VmMvwy4E0xfY8jHY++Erm05rifSFKLaKUj5I3QJIjYBCNhgkg4cOF9J/gsb+rQqMjw43aS1qfkwpIxsWSGDqi480E0SicvQXNJppB+Esk06aE2LKrCaA4jiKYOAVlJHHLLE7mwmMGWHUDwVWkybVBwcW9FB8hHK9aQ4cLiywufLitaADSZpjHKClzr7oqfGLrS2bCeDa8nL48mybPHZRd3UfxBQz2uYaIVXmUeq2PE09BQU7IJBVZe8i+V7ENyYQYzXDkLq+FtGboWGUjraqfPynkuAwt4AtLZ9PFoxwtGUrFzp6PVX42TTuSovwN3RDugkhN9l0RhQ+maXFnBrlMmvFLIQZpjrlNYdSaW0SrKqISi7HEjuEM5wKDfmgjqqTmc9VOQ0UFSR727QLe4pFq8YhcYwbddn5TuHJBANpLqtASSEep3SuwVcZRmYm+s8cqpzri20L3Xu717K6WhybpDPf7cLpJkeOpH2Cg4m7PH2XVzZ6KLnc1axiD3knlRceF5dnoovPZYJAlRqyuK6yETF24jgdVbHG5zqI5HJJ7LzCiMsv6Jq2ENBBBsjgn2RSA2BgvDLvr7q5hELCNxB+3UrxwAHPYql0hI96uh8rALXO84WHVybN9lWwF56cdvZcH+gMuyeBwiC0RNFmq4r3WMV0IxbnW7sOwCHc+3E837r2R5e8j/0qpz6FVyhYQqGQBpDq6VXx3VTptwO7p9X3VLHFzg2+xUZHb5CRwOlfCxjvMJJI6DoF4X7nH36rnCunCrDyDYFLGYQ36kSwenshYnE80jI6HJ/qhYUjtu6guLdrjXHblT6VY56qANmuxRTC0e22wSCvGOG4t9/6LpTYr2Vb225rmnm6RFCG7jFt6jrx8Lwlu4UeT0K5p2toG+VMMBaDxXUX7ogJiw6MkcE/svXgPLnNrrfCkLO7rW0HoowEMsAWHDn5RASl9YDm2CRyL791awuIbbQeaNd1BlfmCvSAKP3UWU4uYSdvf4PusYPje5jtpFs7FENY1gdI118Vz3CAjloUbJHW/8AKN3BpcYxcZ4o9iiYJxHAygtNt+90tHiYwmipvHPRZrDk2yAl1PaeRXVbzTMUF3mR8RvAsAdCubyX9R4IUy6c9vYpVmYbg02F9CdhhzSCAledprTG70ry4umVo+XZDS2UhdGaTPWMPyJi6uLSpdsXaMMcSSnhajBO+GlkMU08LT6bN0Clm6Ay6fHs3Stil8uKu66d1NJS05VEglPhegxD4cwtyQXE1a0rc6F0Ap3NLFxkvO5WyZT4WdSnTHY7fkbpyQjG5IDKJWTi1Evdz1R8eQ5/S1Nk7Y3lyRXBQj5N3dVg7uq5zCUAHhcqy7he+Wbq1Y3HB6pkhWD7guRX4ZnsuRBZuH5CrEoJUHjhVAUVypna4jKB7SfdHtY17aoJDG9zDYTHHyyeCqKQlFs+nMeL2pTk6M11+laJk7XALnhrgiMmYTI0MWfSlmRproeQ1fQ5IGu7Jdl4LXNPAVFKgNWYNszoXU7ojoZ2vA5V+paZ1IHKSBk2O88GlWM7JuI7LQ5VyY4I6IWHLd0daObKHDqi4JkmhRlYYddBJsjFcx3FrWSNDgUvyIAewU3iQUJoGlpFpzingIMRhrqKJicG9EUqEkgzrxSomhBtT80Dm1EzNd3TtIRC+Rm13RUTRhzeiLmeC9USOFIFUxNkQ7SSECXSRO4JpOJqKCdFu6C0sojopZkvrklWiUnuoDCmLuGmvdMcTSHvNuUJ6RqKced4cKtW5MXmR+rnvSdY+jCh6VdLpdCyDTRZ+EuKbTDx0fPMuBxnLQOhQDojvPHRa3JwJfNc9zNg5IvqlE2CIoZHnn5XdGdknERusKtxsIt0JqyD9lQYTYAsn+ypYCgnjhVE8o12Ntic4nog3BZGK+v2XKVfqu444TGGmmMAhMh6NPVFSFxJd79PZCYrqxg1vbkq57jsA5sc2m9CshId1kD9EM/r16Ihx46Kp3q4J/VAxGOQRncKv7dF0s7pH3/cqoir7+1KBJ4QCT306wTdKu7dyuPsFxB4WMdtI6KTW24g9V6B6bVkbQKFUbWMeCP3+6rfDuHpHIRm0UB8LxreOOyILAo7Dtp6o5nLOLVUkdkceqlWyVzCGOHI6pWhkwt7iTajds6cD914C1xBvuvW/wAw7IILPSAXupeNaC+wKHcLuWlrl607Xcd+oTIU8ut3PQ9x1RTSHY1XwD0VD27wHAC65CnC8AFr2mvdMAIa7bsogWo7PKeWgED+yi70ubzYHThTeCC5x6EdUQEg8W1zeNwpw7OCpNteS3nj91OMggxu5Laor1sfrDTV0sYtjeHERlgBIBBRsLgxvq2jd1QDG3tsnc3mx3REbm05h69QfhYwygjAdY5N8FfQ9BnpgZJ0cBXwV87xN2xrhRodByDytfouQfKZTr29lz+UvoNB7NzsaQhMuIGM8KiLNIaLNqyTJD4yvJ5HQYDxPjgNcaWNB5W78RAPa4LCvbteR8rrwO0KEQvqk9057iQeUgxxukAWt0vF4bwmyRtGasLlaXRfokz8RxlJC0s0Ba0UOEOcYda5UcbpgiLsfHc0cqc2J5gohMmRAAK8Qtc0lXTKCCLT9huuEe2PY0I4xV0CmcQuYDSzo1C8ybRwq3ZJRUuG4BCvxgOpQ0Boh+KO5GQTb0CIBv5tFw0w9CU1oXiF2Vyh5n/1XLWjcDcSx2hnxJhK0Dohi1caizssGJA4VPnbHXaunjscJVkOewn2R2gUmPMfNBrlHNyQ4dVi25xjfymONqQJFuTpitGk8zhQd6kCzNa4dVNuUCeq1mo9nwfNBICS5Wlc8tWqgcHtClNjse3oqIRsxbNLDTe1XjTbHAT84wDqpWMxQT0VFIVoy78Bw4pDTaa8ji1tHYYPZVOwh/tTqYnE+e5GBKyzSXSF8Zo2F9Jl01rh9KT5mhh901awcbMHNlvA6oM58oPVa7I8Ng36Sgj4XG6yCpuQPjEbNQ3/AFA2ovnkJ9LXELTxeHGt/kCNi0Fg/k5+y3KhlAycGFNkVYICc4mhgUXNWkxtIbGR6f6I8YrWdkHJsdISwaJHXLQjotIYwcNTSMNb7K8PYB2U5KzULG4QYKDVXk4Q8naPqd3rumj5Gjog5ptxHPRJxoxk8vT3TZrwWjY1vLik+rac3HgYSN0r+AOwtbaRrC/c6qbykWbEMzJsiwDdlOptMRmJy9O8ljW9XnqgsfTvMuQg+p20V3HutPqENvIaLd0HwqocYNjDOzT1V1N0JRnNaxo8bHbGwcnlxWcc3lbLxFFsg4HJ6rIuFK2N6Fa2Uhq4jj2Uj91w5HyqBC8Jwa3aejrCI58pw4u0NA0j0jrYH6onqDXUWmRNkLJbz1Crc0beFY8ChR5AtRBs13CJihwqlXtFEFEkBwBPW1Et9ftwgYoLabz2Uttt+VYWmgCPsuIqvusYg0bTXYhTAogjoSvTHbgel8WvaAcRyAiYtBaSPcey9I5JvrwVFgp1cWucKPPTqsY9kFn6endCzs307+ZGF26+ppVBnBs89gszIFil/lI/dFRvHQ8tKDmiI9SlC7gJGOgsmrAXgFmqBXl9CF771070gmZo9Y71CugPUq1lbj7E9FRwpsd2/qmTAy/lo4BI6qXIYRx78+yjHIfUKrheE9S2/gFEUsaWuc4ch1c3/hScRsBBIcB79EJGSLsUR0Kv3AxONcjuB2RswQ51g2ADV2O5Xri5r97Krr9ioxbZIwKAeLojupw+vdfYdlgDHDaG8dBfZaTTZfLa037i/cLM45EYa7nn+ie47izi+P8AKh5D+tDRRoYsrirRDcnjqkbJvYq5mRXQryHDZZFeqkPa6+VicptTFbHNcXxmgfuspmsIlNhdWFUEDjkMbwfZbbw/lCeNt9QsK/haPwzkgPDe46rpaBZ9AdCHx3SoEIDSCEbjkOgHfhUSAjjpyoOG7MuwGWPYA7sr8ZgkHJCE1GUhgDVLFkJgsJ60OMRiAuACLdguawUbUcBwe0biE+jax0Y6FBoKMvNgylL5cF4NlbKaJoHThJ8zawFJxNYhGO1p5Ci8tZ0oFe5GS1t8pZNM6QmkyQA78QPdclNSf7lyNGPqEuW091WyTeeCsvq2bLhT3ztKv0vU3TEJeNPZRStGnMRcEFk4oIPCKhyNzRak9wcKQdDKzK52GaJaKS6N0rH9StZkY+66QrNMa43Sm0NYriypG9UVHmuLgLpHnSmAW8gLxmjmU3CNwRihHJXQy07NsAEpyJWuas/Dgz4zgHMIR7JXM4cCFb0I3sumNGwvYp+aVD37xYQuPkb5C3oQapTeh6HjZAQrBtclwkIUhkbepRjKxGhh5TSOipfitd2UIpnvdTWOKJaZCeY3KvGX4T5x/QCTBab9IQztPbfRN5JGsHr4VH4hjhYCm9Dp2LxgN9lYMVreyukyAOiGfklCzEyxrG9ktzMhsbTypZGXwQCkWdOXNPPKISjL17yHELzH14yjqsxqG+SXuuxWujINouA0WbZmoF46rx+UO5SOPI2s60hsnUgwHlLxHaQ9my2bCAeqAM7S0gd1lsnW9rvqU8XWWSu+pPwItIeSY3m9G/Kq/BStH0orCy2yNC0GJjCZt0KQr0bjowWt4D5cQuLTYC+fyDa4tI6L9FS6C3Jgc0tHRfF/F2gTaTqUm5hDHOJBpXxa0RktmWf3XrOi5zfcL1oVhAiE19+qMP8A2yRxbeUJCBuo9/dFMB2G7Bv+iaIJEC30f/YcKDxwCO/BUrG0j4sLwu3sBFe6IDygACOXdFzgC6wCQV6DySO/dSA4cR0AWMeCO2n/AG91Xt5DXduLKsjPpLf/AG1z2+oAih34RMQLTZ7LmAiI11XjJOsbux4PuvWO6gX1/ZYxEOAcDzfyrHv4BIHsoPO0k11HVeAksN0LWMSANek9Oy9aA522+eKKhG+xRHfqpMIDz+4WAeTRtNgfqEA22Ort0TJ9dB3Q00ILd7R07BKxkSY6x8qYPptDMeWj1WrdwA4Sjkx15UmkXzRF8qtt9VzSCeLv4RQrCx6eO1cFQLtsnSgWkfCgD2v7WvXONFxHPsmAd269Rx8FSadjTffgj4UQ4OcAev8Adc6i2u90VgBEVxt9x2RkDOOGmzzwgoHUQ08tTbGHq3A9O1IN0ZIKgjBa0Hp3TaKMtAaOR2KCiZtDT79AmeHRcFzZHyLRiXR4cr+WhGQYTmn1WUZjgEgCke1jAyz1UPjKIUZWKBFYtY/VotriVu8x7BE71BYbV5QZS0corQWhFIEZo2QYM0exQrxZUYT5cwcrehKPrulzh8Ao9UbNFvbYWO0TUtrGtJWrx8tsreShdhoVajGQClDdRbiOLSTVp/qhaIybWD1DIHnObfKz6Ca7G1uEuG1/C1Gnai2dopxpfKMCCSWQHmrW80j8mIC1P2Ma6SQFnVJdQgdICWq2KZ0rwOUwGOHM5VYpMm3RiZ9Pksk2hBjEOora5OMzaeiSvxo/MJtZpJhUkJfwy5OvKj9/6rlrQbQ+1HS4dRx7DQbCRYumuw5S2uB0THw5rTMiBsbyLpPcnDbI3e0c9UuRclaJ4J1pi6Gw0K8cqtrg1208EK1rgei5Gdh6G2pmJ5Z+XQPuvWmq4V7HdgsmwSVoVtwp3uPmP4RsEboPpKIcFSX0VraJxwwTsufJJwb5CkySLJHlygB3YqpsgIoqqVvdp5TRyOwyxJrR7kY8mK73b7pexzWZt9LNpvBkmSPyp22OgJWc1fKbganHt5B6Kk42rEjOvrLs0TWGTgHlOMHS4GRB8zg53VYF/ijFgeSH24dT8quTxg97a2zbT7BUxTjDpbJTU59ukfSX6jgYrqLmAj3KFn1/F/8Axln7r5q/Vzkcshls+4XseJqeW78plD5Kp8uSXSJ/HjXbNtn65i7OdrnfBSoao2Q2CK9gsrlaLrwJqAuHuCrMLD1KEj8TjSMHuVOcJ9stj4Lo1RyQ4XuQ00zqNdUPGza0Ev5+Vf5jK5IJU+LK6Fkksrnm7CrdHu+rmwm0QjnkLSOFY/T27uOirGNC2Y/Lw9rtwFhVQ4T3kENWxfpLXgWqZMRuPXHCLQOSsTxaQ+VlITL8LPkuy61q4J4mBpsBGuycag4uakG5HzY+AHZLre5wCaYfgKLGA4s/K24zcbaNrhak7UINvUJk0ybezP4/hpkNUOFoMHT2RsaCV0edE7hENzsdg5cFqQbdDOGBjWdeFifHmlwZ2G8EeoNJaR7pvm67HAwlsgKyWbq8uoT7KJag8lCcLZ8bzMd2PO5jhyChrorceLvD8kD/AMY1p8t3PA6LDuFErohLkhZKmXx0QCjGWyI7j37dkuiftcAeiOYS5hBPBNfdOtCyIvHt0HdeR9DakQWuLexChyYgK4BpOKSYzsOnupACy34pVs9Ne3/leuNvsWLH9FjEujTX9V6+nM6jkfsVFpFUe3B+y9DabwbIFgLGKpmgsbI2rB7KAkAsjr3oKzjdXXm6pDmmPP8AKQgzBG43yPSP6KJG2j2HAC8JDmihzVcL1v03Y4H7omImxV9OqkXUQW8An9lW88/C9BHDSOnKxi8kFpHb/KkKqq4VLiQAPf27K5p/LBPbgoMKBMqHyzvZZaR6gqA8Dumb9rm7aQcuOAaA4KQYrDvurGnlV7a4v7KVcCuEwC5t116LibFqLXG6I691YWjaSOncIgJitwc4Djv7rndeRd9V5GQSA4XwptbucK78BAATiRbpG+1crRYGCXndXBVWh6NJlTuaBw0XfutzBob4IQQAePZcufLx0isEZ12MQ0ccIYZQx5aIpaDOgdDGSWFZHN3PkNArnhOytD6LV4wAQUUdXLowBXKy0MLiOQUVG2RrgOys2FIYzTzTcN7pLn4U9l7gVrNJwxK4Ei0x1LS2GA+nmkKGbPlbxRIPVUk04FMtUx/JynAdEteFRdExlh5boyKK1Gm6i9wHKxMJ9QT/AAJKcBaSth9Ggz8lz4iLWSmgfJkFxC0bgZBxzwqv4TkSNLgxMAhpoZGBfVaPGe00QeFkZjJiS7HjaQioNV2Nq+UkjNuja4+SyJ1kot+tQMbW8Wvn82sSPFMNIL8Q90gc95P6rmeeUdJHPJuzd5etMc0079km/ilyEFyVfiGeVe5ASTEutpSzzS9C8jS/xAe4XLLec/8A3Fck+eZuTL9E1Z+POwbiOV9o0DMZnYjbNml+d45jHKHA9CvpfhLX/KLGuevR/mVjz1tG+1XTSLkjHKUwTU7aey12JkRZ+MDYJpZ7V9NdjTmaMek9Qky4v+kXw5bVM880ELhNt5tANyQBR6qZeHDgqFHQw52cwikOZ/NNN5KXPAdO0Ok2tvlFnNxYCIsf8x/s3mkyhZHJkcdRCmtkaOSvDvcaDkMZst7uIab7lVyuyG8nhU4V6EipS/pjIkNYQ5/KxGr5xgz3ee0ujHDXBaaKR7r3Dml8+1vK/EalI0H0xnaFLPJqOhciSVF//RZslRyhjr47UVU7Jy9Nl8s+to6ErtG0CbOlEwb6LW9i0XHMLRNEHkCuU2GMpK2TjkS0YpnifIYQPwbXfIFLUaF4taXhuRiPjB71wvM3RIBbo4g37IFuNt4DV0RXHofjCez6Rg6piZQAaRaMlhimbQAIXzrEhka8PDy0j2TuLKzA3/vuA+FX5P0nLE10wzUdBEoJhkDHJGzS5YZvzXA8+6YmR5O58jifkoebOggtz3NB90kmmPHktNhMcccVENpRmy2M6uSHM8U4sQIDrKz2Vrz8px2cBI5fg6s2UuswN48wX90tz9ahdEQDZWTjdLK+7JtHfgpHstwKW2HiDS6jPJOQxxAJTCCbIdGA4khDRYYEg4TiKJoYK5QoZIljxyOAFmymMGnvkcLJpV4zXcEhMvxbImXdELaRmy1uA2KLqszrOZ+FJAdym+Zr0LYiA7n7rLzAZ+XucLBSTkl0BAfnZOS8DmitLpOlF1Od1RGBpbC1vpApPYGRQspvWkq2MJNchx/4fLC8Bwc2qPZfCNRxnY2XJHVAE19l+gM7E/FkiuF878WeFy3GdkR/Uw0flWxTp0LOFqz5sOD06o2N35Jvg8cIaRhjcWuHIV8RBaQOSutHOy4uqRt3RG0qDRXA+D+q9moSAD27qDA6+OW2msB5YJvmj1+yl1AB6dirG47i/wDopDEdt6JXOKMVOJbYPvdfK5vPPICKdh3VBeDEcXDt2W5xMCuBb6ie1IfI9Ja/ru6pm7Bke0k88UhMnFmZGQWE10TdmTBYn0DzY7KxpO833H7oYWzqPuFeCC0N7e6xj037VY5UQ87mnrSm80Abs9wFBlCwPusYud1u+OApxmmmySSqu/PI7hP8DwlrGa6MsxjG2QWHSnaP1WYUmxQ4007e/wDRVOsge62GpeAtQ0/CmyBlY87owC6KKySO/UdlmPwWUQ3/AKWY2eCGFKNsXvbVnsVKOiwjutHpPhPIz7OW52Iz+Tcyy4n4TvK/0s1KPFdPgZMeXtbuMQG16Kq6M0zBDkf5VovY9q6SIwyOZI0te005p6gqbQHd+vVEU8a1wB92mkbgxh8zb7Ec30Qob1CaafjENJIs3+6SUqQVG2fRdBlxMZjJHUHOZRC1uPkQTABjhVL5EZ5IqaHGgmOn63NiuHrK4XK3sqoNH0vL02KdhFDlIZfDMbpCdoQuP4wbtAeaPym0HiLHlaCXBMuIbaAh4aYP5f6IeXw6GvDgOicv1/HaKsBDu1zHkNBwSuaBzYTpmEyADjlHZuMJo6AS9mpwt53Cl67XIBduCKyI3KzO53hePInLi20P/wDDYnitgWhfq8bj6aUotZhaQHUtyQbMy7wGKtlhByeFc7DduZ6mhfRsbWMOU7S8A/KMfJjStoOaqJJrTBzPnenYcwyGNmYQFqpYWRQUB2Rj8WLfuYBaXao54jLWg3SK+o12fPfFOS0Zgaw8hIY5nueBfVOtX0bInndKLJ9klEE2NM3zIyKPskf+mekMo4nPbdKO4jg9U5xYmvxwRXRLsqHZM6guXO0qohNlG5cXcLtppVuBXOkTJblyq2lcjSMBZeK/GmLXBF6Zmuge3la7xBoBc1z2sWFljdjzbXAggr04y5I6skKPr/hXxHtLGPfwvorRFn446Gwvzlpmovge07ui+seFfEzXsbG96aEq+rOX+WX67prsJxlYPT34SjGzmvdtJX0HIji1DGPQghYDWdEkwJjLEDsu6CSeKnaOzHl5KmHMxo5xz3THC06GKtrQkOn5gaz1O6I5+s+Q22chGDS2O02aMY7Q3og8qAbOiQx+I5ZZw0GgnmPK/JA9Sb5E9C8WhZlF0WFM9rac1por5LLN/wBQ4uPJcbX3TKwBJA5hH1Cl8i8Q+E87D1CSWJpfEeRtUfJxNpMlJOXRufB0kX8Mbto8dU/a10pNMI9rC+SaD4kl0V4jewlgPIPUL6Poni3F1RwY1u11dwjgyRS4s5JJpjGaNrYXeZ1HRZ+Rg81xB4WqzGxy45cKIr3SAYQkYXhxDT0KvIphe9g8UzI/qKlLqjGRnywXH4SjVsXIhALHEsTjQ8eObGBLAT3UOUm6OviuzM6n4hyWktYwtKzWTnZ+U425xvsvqed4cx8sH0NDvhDYvhKJp+i0VHezUj5c3Cy5T9DiStFpPh7ImA3tIC+jY3huGOj5Y/ZN8fSo4xw0BUoGjH4vh1sTB6OVVn4/4Zh4AW8lhZFGeiw/iaT0ODTSzVBTMy7LDJ9tgp5pUBmp7+nYLM4OO50xe8XytdhPEMQtSlI1h8oZGwngALJavq4jLmNd+yY6vqY8osa6liMhxnyKBvlTabYodhmbOyO+1anC08sIPVLdBxwwAULK1gxJAwFgpI02xkThaWx0CvIXyeftcwhvuisDFLXes9fdG5IiY265ColehtI8IhbCTxdLEa9kF8rog0vB6gBaqnzAhoNKOJozXyudKwG1RJR7F2z4JrmmyRZj3BpDSb+yBgxXm6tfb/E3hWLKgkexjQ4cil8zOAYJnMLeQaQl5ShojONCl2GXnd3VsWJQAr7pu3G9wr2YvHRc2TzW+haFjcXnor24tjombMceyuGN8Lkl5TfsNCpuJ6R6Vc3BB7Jo3G+EXFi2OibF5TbqwNCmPT+KpWjSWuBtqfRYQ9kW3EodF6OPOTMXkeGYJwbjAPuAkuX4WkhsxE/qvpxxKHRCZGKCDwuqOf8ATHyafT8iGg6I+nuEz0/wfq+X63wHHjIDg6XgkfAW4bpDLM0sYdY9IP8AdPNCkllnMMjBIWRktBFovKvRSKszOleDosCMSTRtmlNHfI36fsFsPw1YjfznRkAHho/ymkmPIzHaGYjHzXZN9AqRp0+RDI/IY0F3HJv96Qcr2UoWQwHGjkc7JdLI8ctpAZ7A1jPzmxBzuWvJ9I/5TuTEGNCHyxsdf07bs/HwkOtajgQxtx8l4dO/6Y2iyt2aiiJkeRTvxfmMHB62FodBzciN4jdLLIAa3EVx+ixuK7PE7YseOKJr3cmQ9APdOfP1LT5A+DblRuPSM1Sxgrxb4Lx9dM2TFCMbOBrePpkPsf8AlfIczTsrTMyTGy4XRTMdtLXDlfdcLUXttmRFskDQ5webDT90u8W6bg+IsKMMkY3LjbbHgcn4Pwni9CSPk2labJqWSIYxdcrZxeG5o4/S3oKpX+BdJ8vLme9o3NG3p37hfRI8dhu2iiubNk3RXGqVnyPOwJozRYQR8JcYpG9WEL7LlaJFlDhoSjK8JsbGXBqjSZa0fLjuB5sK2PLki6OK0udoOyx3CQz6e9vATqGrEdEDnyP6uK8blOab3FCyQSx2aVYkJ47qfCwcUMXaxI0UCVR/FJS6y4rsfC8xu93T2XZOK2Nt0Asog+MPg1UV6iul1Nn8pWfO8dE40HR5dVyA1wOzujwZqIu1d7DYcf3RuN4hyBX5pr5K17fAcTsf0x1x7LLap4VyMMvLGGgfZPTiLSZo9K150jBudZTV+XHM2nAH5XzGGWfEfyHNITrF1t9AO5RU9UzKLTN7jabBO0UAbVWo+GsaWM3GEp0zXdrhTq+E3m8RwiAh5F0haYzMjlae3T7awnb7JRkM8wkorWNabPkEMNoaGRsjeSoZMXNaEcLA3t2qoAOdSNyIweWqkQTdRE4/ouVwlHRL46ZX5Q+Vyu8qf/8AS/8AZclqQ3xn0+ZkeWzaQFg/E/h3aXSxDlanz86GEumx/Lew09ocDSonymZsFOIshd8G09na6aPlbHOjeWngjgp3pepvxpWkOqvlUa5p7osh0jG8FKYpix3KvVqzknA+6eGfEbZmNY99rUZkMedjEAA2F8C0rV5MWVpa48FfVPDviVmTGxj38p4S9MhbixNqenzYEzqadhPbsq4wZYtrRZW/y8SLNh3UHcLJT4cmFknYw7fdTyY66OzFk5dgkOmF7g53pcD2WhwHthFA8hL4xI47ncK3zomWd3K0IrsM5Dx2dbfUUry8yNx9VEJXk6iGNNOoJBkav5swiitzieyM5ctAjoK1zR8HU274mNjn/wBw7/dKNCik0/NmgkNP2EscE2YZeCb4Xv8ADpsqZs0I/MZ291GWPpiTinsLg1yV+miB8lyDg0mmkajEMXy53VR6rNPhxtMzmOdL5riDuZHzR9kVJMI3RukhfHv+kO7qvJrbJ6ekauSPEy4y2NzXA/H+F7hRYulYsrpbBv8Ap8KrS5cOfGDm8SDjaeoKYvgLmjzIxXyFRNPYj5REWNmZGdln8PG8R3xY5PynR/G4LPMsyDuD1TPCZBtAY1rT8BFvxg4EEWCkeK12PqSE+Hr+NkHY52yQdWu6piMuhwLWd1zQLd5+MNsrTYQ2ma6+MmDLiLJGcV/wli5R1IknJOrHeflSbDTCFkMxoyZSH3+q2WHqeJmExSbbPuvM7w/DkM3wEAq/Dkrix1la1IwTmRY7T0Co/iLfLLd1Edkf4k0OfFxDJGXEjqvmmVnyseRZBBpc7g0ysJqS0OtWzTKdrOXKnT8SR7g4gk/ZDaPBJnSg0XOcei+n6Vo0WLjtdIwWRZSy1oqkLdFw5BK1zm0B7rZtfGyIA1aCbEAN0bbCrc4SP2udTgeiFhoPZt3bgQrHxNlYQKtUxRtDOvKvgho3fC1mB4ScawRaqfqErCabQV+blwwH3clj5BMDIeijklRrB8zUTJbXbnE+yxmqYjTll7W0T1WunbHVtSmeCM2SOV5WfM0yctozjcf4VrYOOiPdC0HgLzYAofLZGwZkFK4RD4UyKUS6u6RybCmehoCMgDfhLnSgKv8AFuYbDk8LTsJp4mN4pEhgros3ja2GECT904h1OCZth4/derinaJtBD2ikK5gfIAf1VkmS0iw4cqlsjdrn38BdSYqRHJPqocn2RuLg+Xiukoh5PUOpLnyCNpe724tWY+qZkrG/ljyQaAI5KeLLQ0aKPIMONH5srTIXbfq9S9/iWLjExtmLHf7ep/QJa+BuW4ZEu3ddNZt4QgfDjzudHwb9XHJV6HsaS5kEsXV4N/W9tJJnYuDPlsnMQlmA5e1tEeyIlmM7w2JtE9b7KEORi4Ti+b1kWCCf8J4itgGqaHCAZMUvc9zQXAu4B+Eu06DIdkux3OlDdttDDwCtFk6vgyH0GZo2UPQaP2Wd1J2xrZNNkc54N1RG0pnQLChiZ8znsmzDQ5p/BP6qMuY5npa95mZw0OFgD3CSB2qagCXzy+eD0HQhE4UGdFI78Q0c8AkcpJTo1Wza+G8aLFxg6RwL3DcST3TabNbFIA3kfCx8OS6NoAJ445RsGaZHi+VxSlbOhUa6HLBaD0V5lD4yDyFnG5MhLQ2Nx+wRzMt5aGvYQPstzNaBNTw2v3FqyuRhje4Ut1K1kkJId+6yWa1zMhyLzLoF0Z3Nxgxh4WZyGlk4I6WtnlxOeDwSCkWRgBz7KeGWLFcjzFnOwCuFDNe6UhrRwiIomRCijMKCKV+59ewCpGm9DclQqxNPdJ6ntNLYeEdmPqHlUKPRWw4cTogGtCtwcF2LqDZx0Co8bRPkj6nhwMfCOBVIHU9KimY4FoXafqsTYRbgvNQ1eERk7gqSSaJJtMwmpeHMfzHflhZ+fw24gmMbVotQ13dk7W8ttHYk8U0Yshc/1ejojfs+bZWLlYDup4SvJ1WZ4LC4rZa75c+dI0H0sH7rCZMe7IdXS0KSCVse4v3E8phjzkEINkdUi4Y+QVgDjTwJ8pjXdCV9K07QYHYwcWAkj2Xy6CV0MjHxjkcr6NoXiITYjWO4cBXKMeN7FkMf4DH/ALW/suV/8Q/+y5N9fwWjHwvwtbnmdiZ5wNWj+qCQ+mT9D1VOZmfhmMi1jT34uQwUMuMExv8Aa1j8mPG1md8zJXGYncCOHNP3Wv8ACesZRwJsTVhJn48RDWRuour2B7rUkqZW2mU5mnjNwRkRbZGkdWcrBalgSY0xOwhbufUMDR9Vd+AiyccvcQ/GmbxXuFdm4eNrUTixrI5iLHPX9EP5YzXJHzKKYtd1Wi0fVH48rSHUleqaLm6fI50uO8R3w4chBRSmNw5Kdq9o5ZwPvXhzXWZUTWueCVo8nBjyYi4AG18H0TW5MWdp3cL6/wCHvEEeXC1rndk8XemTTcRbqMb8IndwxZ7Jz4waa8ElfQtWwYs3GdyOQvmmbor8XLPJLLU5xa6LqaomYZswcPBB7IvA0H8JunnArrZR2ntxsOESzcAe/dLdZ12TJuLHGyIfuUmOEruQjzekEPzsWIlz2k19LB1P39kDNn5GYfLYfLjPSNnF/wDKUQmR8hu6J6rWaHpskjTLEz8w8MJHT5V+JJycnTYvycOHSNNOfkPAyGEObD/ykOueJ35ksBhFNNFyY+KPCOryF8xyHSA/yrDYz9jjjzAh7LBUpJ1s6IcV0fR/CGr4+RqJnyCA4U1o967r6XkSR5eL5kVGh2X5zj82OnwSOa4dCCtZ4W8d5em5jcXUCXQvNbism4jTjaPq2JxK1zX96PK0TNvlglYmTJa94lgf6X8ik4g1JrMEOfJZTc0c+N7oN1CZjRfFhZrUJsHJBa4Bsg9+FXmayJHEB1BZrVcxu0uDuUjdlJQTBdVzJcR+6KWtvQhN/Cvj3fkNwsx43E8OJ6r5/qGa55I3kpUyJ7n+aCQ4GwR2RxtxegvGpLZ+kclsOdB9IcHBZg+FtJdlH8TjMomzYWH8O/6gZWlvZBnXJEON/el9BZreHq8IlxpAbHZdLaezklGURPnaXgaJqEeRixtbGeC0dEym1WIxtYzqR0SjW8eTJhLd545pH6JixPxGumovApcOV8pHT42Ru4sPhz2wxbSLtCtImn3hpFlHyYsD2+mlODE2Hpwlo6iwQ21vNLpXujZTSiJ2AQcFLXbiKvlZgAMxo2OcbLl7imN+JRNFFPhAjO6iUIxjTKGt9PwozVmoAy43tdbT0Sx8jg6iCtJkYJ4cCRSAmZCCWv2uJ9uq8ryPGlfIm42JJCG8qkyAhEam2OOMOa4X7JL+IHuueON0RlGnQc6UBDSTUhn5HyhZckV1V4YhUEyZHyhZMjvaBmyvlCOyxuouXZj8dsaxi7KHcrwZzmcteR9kjmzCCSFSct3FHr3XfDwjcjSDWp2Dh9p7BnSiKNruXEC691itPhkyM2EAnbut3wAtUCGSGQNqm20Kvw8RoofR5xjn8gQ+Y8i6PNfKOxsgtc92TM2MN6MDeSFk8bPfFlumsFwHUq/Hhn1ZhnbMRI1xG1zqTRh6KVo1ORrGGxu/HlquCwhBs1/TS1we9zH1zbeqzebp8uEWxuk85zuTXRqH8gBwDSCT8qrTRNsdjxScSV/4SISNd3kbX7JPHmNdnHKnfIS42QBY/ZeyQCCIGR4a49KQTJNjw0Dcy7PylQDTjMl1QF0Ddu3jeeD+yuZjy4bS8gSvf1tUaZkwOYImgxX37Js2aPb5bnbq7rckYWeS/Lna8kQuHG5o5Whx9KhbCHTElx62eqGxMqGMH0AOHFn2T7NYSWtDRQH7qOX/AArj/WLpMLAEfDASq4seFrXGGEBw7o52ISN4sfBVLccjcHOcLXLJMqUxZc0BpwsKx2qzdgAP/wCtrrYwGLr2shRnxRLFTfSfkWuXJLJ6ZqiefjXPvzmgDtXCGmhxZ3EOlLD9rU2YT7uQ2O1c/wBELPF5EvTr+y4p5MsdyFaRW7FaXGNrg4/CBydHkvdRr7JgKDXObbT2IKjBqssUoimG9vueqfD5KbqRCcWujPzaa/sCgJcLLh5YCvojYopac1g55ohetw8WcEEC16UG/TJfI/ZjtCzpxkCOXpfQretbA/GuxdJLk6DHu3xEB3whXx5mOwtc8ge66oeTKCqSKxakC6zqWbjSEYr+As/N4hz72zvPPym3mhkhGQbHukuvxRyM/LA9wQnjkjLaKJJHR6o1zrc/lO8PVmMZ9S+eRxyvyGRWRuNL6XpPhkSYQLrJrqqOCHUjOZua6XLnc08OQAx75906m0OWOWXaDQKEbjSMftc0gqejbFroS09ERiQOmeGtCajTHzNugnWh6K5kgLgOqZIWynC0IujDnCkwg0/8PK3bxytVDgtEYHAUX4DA6yq8EDkLvLd7Lkw8pvsVy3BAs+HOJxgyZjWizdtK1WkPDYDJZ3SNJ3dOVjcJzWv25Jk2cgAdE08PZobmyY077hYba0u7fCjJOh7HT5J4JmnV8d+bppAIe11Sw89WnvXsnAhwoZ2NxNQGTjuAcJXt28FUZ2pacyOE4rH2OT7EeyGlnhysWoJAJD0jcKH2WU7VBWmOcfOihmO6D8dA707GuA6/dD6z/p7HnYxzNMZJFJ18p4HT2SHH1TUNGl3S43ms/lDB0Wy8P+M4NQgnGQPJmjHETSQ4oq47RpOz5ZmaZn6NkBmZjSQnsXDg/qnWja7Lhvadxpb3Wc/Lj05uTqWnQalpWSPyxD9cX3J4tY7P8LRSxDM0PIbPG4bjAXetnxSo+iMo2azF8ZsMO17uyCzdfiyT+W3c5YjDZOJzBKx7Hg0Q4UU7ghDJKStyOaWtB75ZJhukd+iDk/MkDR0RMz2hlBRxoml+5x4TJ0IE4mJue1vS+6+l6GcbGxmMG3gUvl+VqseLwzkj2VuD4sMTxufx91ll4sKTPq+peRLjOuui+C+J8CDD8TmSM/lzH1D2K3eR4rjkxiA/ml831WSbVNTGzmjd+yOTIpLR0Yk72QcRj5IjokHom2Hozcx7XyCx1AVuFprciQbwC4BODtwY+tAKSlo6aHmC4xQNjebAFBU6nqseHj+Xv3OPNBZufxAWja11fKQ5+qGYkucSUlX0SUFdjPK1yQvJ3cIJ02bmtunbFVomnu1XNaHWWA2V9EOixQYopgFBUhC+xm6PnJwHudZB/VTdEIWUR2TrU6ilLYxR7rPZ2QW8Xyi1+BTA5gZZKC1PhTzcTJ+ohh7Hos/pzDNOOL55W30zGG9nFJJtoySfZrZhHLAHAckIXTyPxBiDqB5pdkTMhhDbQTAY5Y8hjrF8qMpWyEocJqUTUDEI6O6KQklALQRwqIdTiGNbvqrm1ntU198UlQAuJPZY6kaJsshDtzkuM0nnO9VNCCxsvIlis2S4chWt/EAEujsINlEj3LdPK0+TIAR7pRNrzcA/nuAeOoUZH5rc8eU123uEo1zSpNQzGEN2knkrY6vZpLWjQYnimLMcGsbuvsicgYLyJHsLZPdLtI0CHAaxwreepTSfGleRe0hNOaapIRY97EudBHktIZ5l/wAtCwUtdpD44t8wDTfbutPj4pgmL3zDZ7BZnxd4ix4GmDEt0nQu9vsuaPjqT0CcY1bM3m5LI5nMZfHH6pdLl8USl0+TI525xNoZ0z3W4nuuuHh12cgXNl7hwUI+Zz3cFVWQLK5gc7gDm11xxRh0FIuabFE/ZWQxlzq9uhVkOG8i3CkdFG3p3TOaQ0YWMdMayAmV9gAc0OAmpmbIwFratqXYwa6NwcfSCLHuiJ8+HFIe4A9mhqi5eyjXonIyKGNxkd6hyeV4NdbBjiGBlE/U7qfskGbkOlkc4Sek80qMfNELXAFt1wHJLY5q49T8rHcfJG0iySk+XqjLJid+ZfBHYpS/Up5Yyx7678cqDS0gE7ufhWW1skw6PUJ5B+c8uA6EpjhytmIBHA7pXDsaHNLXEkdEw08BrSenwkloA7iJiPVNMXNfYJfuHtSRB+7gIuHc02Co2Y0nnwRNt7eT8cUj4fEuKAxs7jYIaL4pLsEY409zsqZsbiCWOcQP/KTZgjmaJsbBdLHFYlyI75Ndh2CzVjxdaNfk+K9Lx8l+K/Ip7RztaXC/ax3VcGtYmfMI8bzHCtzniMgN/X/CB8GOwGwzzPwo43x8EtF+k9CSeSn2THHOx0eO7ynsHAjqgT3rupSxuyuvQvysXMzJGOxpGujd/MArIBJBTMklg6byen3WZxNP1qGWcu17IEhfQocV7kELbQZjYdHAy5GyOZH63StDd3yoThTMQifFJbY5GyH3aufCHcGv1XuNk4boQ8ObGXdACOfsr3QTBm8gbDyCUvCMlTA0KptMtp2ENJ6ccJWzS5JZnBxG7t1WnaCRy2gO68MYNubXC5p+HG7QOJnBLPj5IxZDsING/ZOJp4T5WNEOSPqr+oKB1XFypSJcdoe9hse4/wCR8K7DiZq+OXsaIcqLiSPoQVGEMitIlJUVSmXGnts7CP6/sr8/Li/Bs3EGRw6d0qkjyI8l0bYXvl+R0RGFiumymCWMvddFp4pJHNmTaXsRRRnMmN0hcauygziSvaWeW9w+y+sYukYDXerHa13seU2ZpuFs2iFgP2Xbhw5LtsrGj4LJoeQ6UPbE5tcg0t94dzpY8ExTMO5jfZbo6TiOB/Kbf2VD9JgbC8sjAJC9PHdbYW0hHp2D+LxjIYj6j7ITU/D5LS5kdfotjpZijxGtDKrhGyQxTM5YrKCaBzPmeLo2WXBoj491pcHSXQMt3VOJXRYvRgS6fWY47ugFqS7YLb6LPLLXAKcuO58ZPQJC7xTjNzGxlwFofxH43x8HBcIngyEUAFuarsNMYbP/ALFcvln/AM5zPcrknN/hqZjYMzYTube7p8KeZEWhkheNzh2PIQTRusmhXReMLvM3Ot4vsqJbM3o0Ok6s2DCbFLTnXtG7lNHBko86JzqB5CykbI3ESG2C+/um8U72N3NdVij8qco07QYvQ6m1OTeA129o4LSKoJlAzEyMZr9rN5PbqPhZfHym7Cx8YDib3phpJZlOl/MeJPg1aG1sY2GD4lGlQyYmTg+fpuR6JWDqxx4Dhf8AVNx4ew8TFGTitc6QMN7RW75K+ZTalI7DlxJtzg1/Y8/utl4c8TNdhx4UubtkY30eYLsD+UlO7qifWynLzd8WyeFriz6XubTx+vdL4ngNLieU18SS4+Rtmxz17Wsk7Jc0kFC0c+V2xhNkAO4KizKc87Qa+UrlyQQr2RTsja4sdtdyHJMmTWhcUOUqGeW2L8PwRwOqT42FNmSO8oEgeyLdhulYN7j9lpvCsUGO9zHgWfdLBuXZ1yxpbMlNiZOKQ2TcAjtPx443B5HK2+s4WNNiuO1oNLFTH8O0gHoqOPFhvQXjZrMfOk7ikHquo+aHU5L/AD3fid19eCgNTldE8/PKFOwspmnPPKCdM576tVPkc+6ul7ExxNgWqKNC2bvwbM2GUbq57rf5udG3EO0g8L45gZ78R4PK0kPiASN2udzXdMkDQPqWYwZD9x5tIMqVkj+EbqW2cue4/IKU4rPxOSIx7rNUjWafw/jAvDiFrYnMicC0iwl+i6b5OMCOtIsYkj5CGnkLlk7KIvnx58l+9rztChBJPjvIjbub/M09E203aIvKkFO7qx3lwZOwMsO+FMNWLvxW9u1wIKGkkxsSUPmIIPumeTjxU4tHqPYLM5GnZMk5dLZZfAKMUFJo0MWtYAaPL6lXwa0DLsfQas7FAyOSPaG8HlF5g3vZ5DRu7o0MN5MwCclgaWnuluZmsbJueP2VseDN+X5jgAeqvmx8Frtrg1zktDAUGoOmuQNLWN9ygZ/E26YxOY5kYP1BMskNGNtjiYAeoBWf1aTHgxXODDwOna00Y8tCvWyvV/FEcGMY4HOcSKBKxEssuW58sh+V5I5+VkFzzwTx8L1ztrS0AX0XdjxKCOWc3JgsrOLVPlmh37oo+potShiLzuNUDyE7dCqNgbYi59V1TOHTzHCyV7Dtd9PHC9azc8NZGXO7e62/hnQs8M8+bdBE7kwvitzh789FDJkpFowrsycONNO9jImfU7aHHgA/JUcj8iQxsLZXgeoxgkX8HuvoeNoWFgROY2OeQOdewv4+3Cpy98YZBBBGwNIprWCuFz/I7HMNh6XrGoShuPiyMbJwXyDa2v1V2o+ENYwcDzRIyeFvNtNEfFFaTMzMoRnHM+4u5cGgf3SDK1jU8OeMNdcMbtxjPRyeMm+gNL2ZB75GSbHueHDs4KLi7ra0P8Q03UsqVmpYxg38tmBvaf7pbqWkT6fCMps+PkYb3VHLHK0lw+W9QVeOybAo5Gt6ts+6tdmOLwQ0CkK2WNzT2Psol/ZNQLGMOY9z+U7x8gbAA2is3ieqQJ1C7gKc+gDzHfZF0jGPshrQTfVJYpbICd6YblYwCyVzSDEZ5GmwSwsPlyOdQ3FrhbfbgovTPDuTDOJsDLIJb6mvBYfsQeqOxmZWxhMbXbvq5BNH3HZaXG9MdPjBcfc3SbE2gT0AY0Dm+rIx2xuc3aXxig4exHdExYDgw7ZL9nDqAmzY43CgLB7FWR4pa621t9l0p2R5NCqTTYZ2tcXu3VT2no7/AIQk+C0PMb72O4qrAWm8kUQQhpseM2HA9OqDgmMsjRkn6f8AhcxmSIYyOhbECA75rsUwxNS8iSXF2Gnt9LXiwOURkxSwAEPa+In1NI5pQkija8Pa7y9wppaR/cqGTx12i8cqlpi/Iy9SwshjmwR5GKSQQ08tTXHdHkN86nMBbywikvysyXHDHw4jgQS14kNFw91LF1GPMgtjQ1zHU9vdp7Lm67LILljY3dLGSXAfTaXSCR0jczHcIpxxfUPb7EIvIlYWuDHAOvix1ScZD4JSwt4JJr2SSxphqwzK1GN5AymyYkzfpmB3M/XuFXD5zpjI+Rhfdh7DYcPhRyXieDz4gJCz1OaedwV2NjYOu4DXYX/SyxO9TQKpcssbnKu3/wDSM4UOY/NeG73XXS+v6FHY+a0/lyE0OA/2+6SmGeFvkyyl7B/OOrfuP8o9kDXwAtf6q4c09V1xTWkia0O4pb/mBPY+6mA112a9wkDp5cSP1cO7HsV7i622WIF7hv6WOhXVjyK+LDVkdQzp9Ee57G+ZD1Le4SQ/6p6dDL5eRFJH81witX1AOaehasLrGm4mbG59Brj7Jm6emMo2j6Pp/izR9ab+TMHe6tz9KxMyAuY8cjsV8y0eCXSMP8yBzscn6wFqtI1GNp8yLJ3x9Sxx6JqbG6M5rPhTUmSmXG3EA8Ws3m+HNekG6XFkeOy+0YXiPBzpBCAN91VJu8RmmmFtfZBQrZnOz85f/G9Y/wD4En7Ll+jfw+P/APob+y5Nf+gs/M+r6DkadO5haTHfDkujaB14K+1y6Zja5h7rokdhazeV4CxZGFrp3xzE+lwr9yEykpIWLtHz0kGgO3spCQkFheefYUmOreHdQ0eV26J00A+mZg4KSib1cpnFmsPLy2MtYPVXUFUY+bPjSB0biCCujeAbcab2tTDmvZw1pN/UgtGasOxZJJYp5d4BJuq6le4Mkv4mnQh4vq01SExpjC0tI5J6K2PLONbjGSHGwir9CvaNlFJjtjDXNBfXpBSjU8WdmQ70cVfA4VEOe3Kk3yYrnCh/NwFqv4rj5kUTMmdopmxu5vT4XNm5RXQI41LTZjIIHzSg0doPVa3AnlgayJjGzMdw6Mjk/ZUZ0mBFC6MgRu/l7bj7hS0LW8PCePxLXxSN+iUDd/RUxQXCzRjxlQ7dgafkF7Q52LKz6onVx9lfg+Hy54qan1Yo9ks8TauzU9HjfDtkYJhcrGgPaR0tR0LxWBlRQag87y6m5AFNHsCey3FpWkXuzQZPh/Ui3a2UOakWo+Fc1kRe5/PsAvoH8UOLI1szLaej28hMXMiyoCSy7HsjCPPoVuuz88Z7ZcGYteDYKq1TdkY8b2NJPwF9N8TaNjyOc4xAH7LK4GFG5ssZApvCfjXYt2Y7Hxy/01R+UdHihnBV+oiLGn9JF30Q8mR+XYS27oZJUWSRxhoojhVEd7Qcc7pJCOyYwYUuTFuZapYoK9k2W/ymOJPsmGBo+VhzNkew0eQVLT9NzMLNZkFlsvm1r8nPgkwh6AHAdFOctUNGP6FabmxsY1jnD5Tby2uka5rqKzGnYTcuPzA8tdasy8nKwhtBLq6Ln/wpRpch+xnpcC5QhmkLNzxZWWiyctxE8r9rB2TrHz/Mg6j7oUNoYNc4PLwL+Eqy9Se7I8t8ZaPsmWLPUgB5BSPxDkyvymw4kW556n2RSA3oIjgxvNbI6W3H+UFOIcTFx2GUk/qVgZNWGlP2G35B7KR8QahK23tOw9h2RkgRZodY1pzD5eOCflZjUNTytvEhBKql1OSYlrgG/KBkMjubLgljGxmxtp2sMxoSch73u+T1KU6tq2RqEoYCWxN/lCCl3ufXAP8AZVDhvfjuuzFiUdnNkyN6OIDGDmjXZSI60LPCZaL4eztbk/Jj2wj6pX8NH/K+gaT4G0zFDX5ETp3t58yQ0D9h7J55Ix7BGDZ84w9Jn1CQRY0Mj3uPpDW2P19lsdM/04zHAO1LKbC3r5cXqcfuegWqdq+Dp5fhtlxcd5+hpB5/ZTxNTZMXthjlmlHG+i1g+19VyzztvSOiONJWRwfD+BpjGjHx4wWm95Fuv79UbJ+WCHzMDjx6kuzNVixcNxlmeZXWGNYLIcsgzxWYp3sz8adrN3Ejx1+/shCPPsDdGmdrOLDlOhznyNYw1v8ALIb90NqmvaHDIWR5DTJ22tsFQyNd09+IzdT2PHJA3dVbpum4uqwulfjOY2MBsbpI6J+yM8fFWgxafZnW7syd20naefpq1Rk6RkS+nZHR5DnHlbSXTA3bHFta1vcNVE2nxQ8F++TtypKTsLSPms2i5YcNsQd9j1S+TQMok3F3X1EYMbhy4skur28BUTO1PBn2x5eEWgcb4rcR9laOR+hHBHyx/h7M5IiI+6ok0PLjAqifa19l8zMy8Yx+div3jny8enfueiBfoO2P8yOz3cOyb5mheH4fL8XCyIBbo/2RjXhvUFfQP4Mx4bGwBzu/CoOgY8gc2QMa5pqj1SvLfYPjMhFK13pbe5bHScN2JgjLJY8uAvqCxK3+HiycBjCTfVh6D7JpivzsNzGuxn5UQNUw9B8g91NqMtGjGjSaZniWQscdgBHBP/vC08W1zRy1wI6jssdjHCzRvLQyQd3cEV90zbmR4Tomte5wd0PYqkI8RMqNXCCAA3p/dGsAcNw4PcJPhZm9rd2264PumsM7XCwro5wggfdVSM3N6BTDgeVx5RAAPjA4DAe1IWfDgfBI0srcOlWE1ewKl4AFV16rMKZmcrGc0RtD3U3nnkOQJkY3Gmf5JgnD/S7bwQPdafJhft/Kog/yuS+Jse/y8iMgG7Ha/dc2XEpbLwyUKIY3ZZjfLPvFWNvABUNRYI5AS2/t2Rj2RwGSGSF9tIMe36XD/CEdkN1SJsodsijsStI5a4dFzNpfU6YysW4pIyXxwmudwJP9FU/WZdHz4M94HlO/KnZ0DhfBHyF7qEbJdzmMMUlgB18ELOa69uTphhlt0oPoe0/3U+P2C6aPrUMmJqcMeVjSBwe3ggro9OdEHSRS+U+729WH/hfCtF17U9CeJsPIPpd643G2u/RfRNL/ANSI9SLPxOEYXDh1G2rr4r/olVm2ZkQP/Jy2bC7gE/SfsUj1bw3l4rnZWnPL2OO5zOylm5Wj6/A2OPUzE6NwJo1XwtJhwOjhYMWcuiDejzd/Zb4o5NM18T5llZMr7Y9r2EH1Aq3Fm0ITsdn5TdkYssJ6lbjWdJi1HHfvj8iSuHAcFfN8XwZk5We45mMRC5xG8HqEXifQ6l+D/O8TYmVpzsjEjZJhMBaGjrwvmh1GebOlkx2yNa43tYOgW9m8N6djSuwdPyRGH/Uw80VRqGTo/g8Nxy1sszx69oTY4qDtuwTfKkJNC1eTCyBO5jjs55C3+F4/geIzkRPbuO29vAQmlRYOr6UzKgiYxkn8rhyg9cH4HCfjQ4Zsig7amnNvoVRN5/HsT/e391y+JebqnvIuS3MfRo/DmtiECN5Wly6yofNh9Rrpa+UwZDo3iuFs9E1gANY91pVadnPJNbQfJkiLiT8sjsObSnXMPQ9UwJGHTmwZo5Zkx+gH7gdVq5NKxtTxXFhIcR/KeV818QYObps7mTSyCJpO2ueF0wlfQOSZls3Gl0+YRTFjmn6XNPBCjG3fflEe5CsGG7LmuFri7qN3No3E8KarkTgRhjS7kAlFoZOxXuex91yCr5MvzSG7OB0CcZHhTWWRkfhw6v5mutIXQyRyEPaQW8HsilozD4sw40WzaDfa1I5+9pa5gaOo+EHFskNE/qVGaQbgGjgcX7oJgobTavLkMZ+JeH7QA0Adl6dQbNDtLOAbHPKXxmIsBIG6lEsfEA7oD0WSS0Z2OMLO8iQOaAW/zNPRwTOHF0efz8iNjopJG0YiTV/5WWbNx1TnSdUjxL86LzWu6sPRaataDCVPY3g1TUtAaGeZ+Ixqpkbya+zT2+xX0rwz4uxM/FIcSWsoODhtew/I7r5/jS6a6F+X+aYjw2NruQflSdPj5WYZsVzsKYD07TuBodD72pptO0VfFrZrvG0bn4ZlxnbmHoWr5ph5mRj5csRaXF4sD2Wvg1fKmxmxZLDGX8U9pa1/79Cs7k4pxNZE5bTTfBRnJS2LFcTGapNIzKeHgg3dFX4r3ZMQDRZIRWrYsmdqDnBnB9kw0rSHxUdvCWb4xtGSbdA2n6RI+XaR1K2ul6czFj2OAVEGOGNsiiFTm6lJjtoAn2SY8vNWGcHHRoJxBHjFoaCszKA+Rwri1RFrbpIyJCQ75XmFM/MzvKaOXd0JjR/DQ6TIwN2taKHVWavqGDhx+ZJRcOyAzJBo0JJcN55WFzs+bWM4R7jtvopxjYzdDLO1yTU5THhxuDB7K3DzNQxKZKCYu/unuiaEzHhaWsBJHNo7VMSCPGJc0D3KDkk6QePtgjPF+FjRhrGHfXKWZGu5OdMThxet3dBNwYMuWoQTzyVosPHxNIha+gXouVIKjYJh+G8gu/F5jfMeeSExmxnvi8uLGDWgdSFdka40tZ5EjS49QluZqc7oqjedx/lSW3sekhVmaW3Gd5uRJdn6Qq8phjxmvjgcISPqIRGLMWymTLsi/wCbmkY7GzNbc5mHudjt6mqDf1TxbsRpUZN8L5JPpPPAa3m1ptD8B52WYsjOHk4/XynfU7/gLa6P4UxNGjZID+IyTy57ujT8BOi9zvWXbQ3jhWlnrUSSgvZXj4mPg47YII2sjb0aOgUmuEri17dzOR7IHLgyMh20ZD4mVyR7K7DDYYXbLLm9AX3aj/7HDG4OHHyzFhbIR9ZaLtSMUhicC2wOCWighMaWee3yN2Uf2VeXHJTnDKcxpNnm+ErdhKnYcr8oOikxmxNPVwLiD8IvKxMH8IIpomz/AO7c3qUhw4oInymSaWR26w7cQB9kyni/E4wBy3xkdKFlFv8ADIqx8fGjkLcXDjxq5JDB6lZPl2+OF7wyu3Qfqlck2o6c4kQz5EFD1bKcAuZn4csu+aUNB/lceizTXYQ5pL5DteCBxYPAUoY3PnEbtpvkOHVeNzYDCGwNjnI5AYaH6q+FpnmB8gxN/mN8IgorOKx+QWbw4A2SOg/VTxcfDja+RsJLiSBv6n/wrzFG2QtjhcWjkk9FA47y17opHW/s7sEjckB2UTxMMwmFRiMc7XUD91e5vmxNkMLTHXG09f0Q8WmxTzNdLJJE/uCOCE1lnxcKBrI30wcdLRTfs2xTFC6GZ0rY7JFURwEK+KJ8v5v1ns4JlHlxTbjG4MJPUmwVTkbo3gl0df7q/wAI0AC/CtY4WGhl8lvF/dXnHFbiGtaDy6+qsAc4egh7T8UrWz7XNsAsB5a4dEGjJgORgYOdjFsrQWgdj1+4S5mivgAdjCduNGbouJA+1rUZMMTqkaAO9JNnbySx8kojfVsY+r+6ybRmkwjAznNLN97W8Ue3yn+JnMk+h9/cLLFkbYTtluz0PVqZaeQ2P6wXdeOitCZCeP2aqLJ6BFskDgkEM9OAukwhmtdKdnM0Muqg5oXkcgIUnEEIgBntrg9EBkRBwcT0byCjpia4SrKcHAgkgnilOS9hTB9SLXxshktjwA5kzOC09v0Sh+RJDmNMeOY57qZzT6ZB8j3ReQ+Yw24D0/T3S/e7KwJA2tzQQw9DwuPLBSOvFsX6yGB7nCN35oIJB4Cy0MLHYrmOkLWssVXNlal8W3Ab5jzvq/Us/hRH8a+YOjkxXmnc8t/RKo6OhC6DRY95sOIPfsVDJw58N9QOtjhyAOi12PgGLIMuNMAzq1p5CoyIPNlIthku9rRVpvkfsfgjDZWfPGQwvfG5v87TV/dWY3i3XNMyBLh50rGD+RxsH9Fp87R4M0BhiDZCOb9/us87whmPlc1oO1p91SE4PslKEjS4X+sWaNjczDEjW8O2uqytDB/qboM+O4yYWUxw5cYxuA/UL5xH4Sypn/8AYMTB/M89VrtHhj0rSXsGPjywu+tjuHPP3TuaXTFWNsr1nxrokYfJponbkvH1FqyIhm13OZLLKXSvN2VoZMjSJHOOVo7GxHoI3cp1heHdEyIsXM06SWFu3c6LdZBWjkVmeN1sC8J+Kf8A4prjtP1QNfiSUGuI/wC2V9bmbpviDTXSY80MlDhzXArEaV4S0bXjINSxS+aF/XcfUOy3uBo2naVhDHwsaOCIdmCrVG7Vrom1sx//AMdd7xrlsvx2F7N/YLlHkv0ej83P4eUXhzPY8Frly5Zivo3vhzOn8wDdYpOfEGBj5mCTMyzR5XLkYf2jm9mAxMGCCe2N/mPVXRahkQ61GI37RddFy5Xn/TOhdB2bquTBnAsLKN8FvCWFsWtsyBmQRb2guEjG7XLlyDDEVweHcJ7QS6YE+zh/ws5nwtxsx8TCS1p4tcuVxJEG8OaR3TSWJgaCBzttcuUZdjR6AHtDQCFZifmZDGOPBIBpcuT+ib7NbPhQ4GNcIPqIuzdqiEf9bFHZ2ucLXLkkOmUkbzNhjycF8cjbDRQ9x8r52cyeXVGQyyGRjTxu5K5cpY+ikujXy6ThnFjyBFtk+Ffi48QZYYFy5aQ0ejySNu8iuENkYkLmG2WuXKUexpGP1aJkcvoFcqOLkSY22SN1OXLlSZJdgut6hk5LPzH2peH8aN/5hHq91y5CP8h9n0rSzeGw/okPihzgA0EgHquXLn/6LegHGd5GIPLaAa60gZcuaR21zrBK5cmYGUT+naB3RWMSWtcSSW9CVy5ZGPcKP+JazDjTud5bz6tpor6Pj48Wn4Xk4zRHG3gALlyOToC7KZ9TyWh7AWgBtg1yqNKnm/HsjdK9zXjcdx7rlymMP54mmMWSbNG0XpOnYrsaUmIE3VrlydE2ZrUYLy9glla0O6NdSubCMhgMrnPDeNpPC5cmYWBZEvk48jmRs9J4BHCfaCag/FkAygULHA+y5civ5Yr6GWLkuzZp4pWs2gX6RRKGxtHwHmQHGj9R5O0WuXLIC6CJ8TG03PxMbGx4mRPPI2qOpMbFkv2NAqqFLlySXYyF3nPbK1vUE8gq98Td0jwXAhvAB4XLlvZn2CeY7+GSSn1PDTRKG02KPJxPNlYC43fsVy5FdhOmxYBYbE1v2VWExrpHB3qo8E8lcuTkmM4uDtoUENkOJl2cURa5cl9AIN5mYD7KrUWtbclC67rlyDKIQNyJH520mmlt0AnGCa2jaPW4B3C5cjAR9DlgDWBoHTujcc00FcuXRA5Zh0bz0tWhxorlyqTKnOJS/KHoc/8AmYbBXLkkgCmOQ3NGQC2xV9rSp0j8TVMqGJ35ZeTTua47Lly4V2zswdCbVJnyaRl2ehIFdll8CZ4w5i07SGgghcuVIdF32MtIyJZCZHSO3MPHPVacOqAT0DICOSFy5TydlYdAOTI4kc9ef1RuLIfwJfwXbuq5ckfQ5n9Tzch8mwyHaHUK4Wmjgin0D1MAIHBC5cmfQF2Y6SFjXFourTPSM2bGbGyMgNdd8LlyeIuTo2Pg7Nmfq7w4gh3BFdVqfEb3/wAMmY17mhxDSWmjS5cnv/xs53/Ql/gmB/8Ao/8A9FcuXLcV+F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32772" name="AutoShape 4" descr="data:image/jpeg;base64,/9j/4AAQSkZJRgABAQEASABIAAD/2wBDAAgGBgcGBQgHBwcJCQgKDBQNDAsLDBkSEw8UHRofHh0aHBwgJC4nICIsIxwcKDcpLDAxNDQ0Hyc5PTgyPC4zNDL/2wBDAQkJCQwLDBgNDRgyIRwhMjIyMjIyMjIyMjIyMjIyMjIyMjIyMjIyMjIyMjIyMjIyMjIyMjIyMjIyMjIyMjIyMjL/wAARCAH0AnEDASIAAhEBAxEB/8QAHAAAAgMBAQEBAAAAAAAAAAAABAUCAwYAAQcI/8QAPRAAAQQBAwIFAgQFAwQCAgMBAQACAxEEBRIhMUEGEyJRYTJxFCOBkRVCobHBB1LRJDPh8BZiQ1NUcqLx/8QAGgEAAwEBAQEAAAAAAAAAAAAAAQIDAAQFBv/EACYRAAICAgICAwEBAQADAAAAAAABAhEDIRIxBEETIlEyYUIjcbH/2gAMAwEAAhEDEQA/AGMjQhZOiMk9kLKKC5iLF8oPKXZAJTWQcJdO2wVNhACDSpc2yii3hVbeUrCiMbaV4byosYbV22kpiTQrW0FS11FWA2iay9pVraCpjCuaLKViWenkrvspbVJrVGSNZUflQLVeWcrwj4SUEHrlWMHKltU2tpZIJNgpWOeGtVVquZ52lWWjAGfNdrPzHc+01y3WUskHK5JzuVBKQi8QbpAENVI3T23KEnsw+xt0bQ5qPi1N0dAuKogitlBVZWM4NLgu+La6FasbN1cH+ZeS5oe3qsjLO+F/JKtj1AuFEpvksHFjHMlDrSDKaC6wi5Mjd3QkhBXNl2PEFpEYkm2QC1QRypRmpAudOmNRrcCS6WkxKICyGnyHjlafCk9IXrYnaEYzPRDSd1fusKiW1ZgBnBVlWOJVbilAeOVLh1VlqDisYElFWg38lGy8obYbSsJRtG4WtToRAAWbkaWlPNElpwBWj2E084BjKxWsY26U8d1tnEOjWf1GDkupNkjZjMsxCKsK78KK6JgGgVwrRFYU+ILEhxOei8GIG9k98kDsqXwD2Q4GEzoAOgVDo+eidOgBQ8mO0HohxMKwylY2wjPJb7LzyB2CVxMygONIfLG6NHeTSpnjOwqTtCrszjwQ9NtKk2StQEzfWiMI7ZAqRLM+raDkWxvK0cxuJYrw/N6W8raN9cIK7Y9ARh9eZtn3DukD5HDutX4hipu6uix2TKGgrmlpigmVkkcWlckhc+yp5Mu5x5Q/1BIMgrGm2u6p7iTgtHKzLDTkzxZarlMhqNJHICEQ0pVDLdFMInWnQrROc0wpBmP/ADmfdNsucNaRaz2ZKTKwg90kuzI0mDL/ANPV9lF7xvKW4s5bFVqZnsp2wUHeYEPO7hD/AIhVyz+lLYKBsl/KBkdyUayB+S/2CL/gEkke5pISOwmfdyuAV+XiSYr9rx+qEc8joufK3VIYs2/C5D73rly8coT6I8/KGldx1XSzAd0JNPxwV7TJkJX9UBIbJVjnlxVLrHUJGAht4VdUURVhUOBBKmxj1vUKzqqm9VaOiCAzwN5VrWrxo5VgoJ0hWTaFdG3lVM6oqIJWhSQZZVgiPsrI47RAjpLxMB+WfZVvjpHuaFU8BK4jABFFe2rXtFqp3CSgoiXKmc+i+6meqjKARSLWgiTJvdyg3hMstguwgHhee7UtmKCEVgv2zD2VBCnEdrgUWzGywiHMCKlja5lJLpuSaAtOt4c1d+KakhWzO6jh8kgJDIx0UndbHNZubYWczIeTwjOP4NFgQkvquL1AijRXUoT6Ho96lcOCuC9XOEdac+yFqMJwoLG4Emx4Wsw3ggEL0PGnaJseNI2hRcLVAmpoXhyAu2wHSMQz+FeZt3Cok46pGzFVriLCgXhebilsxGQUqgBam99lR4QsxROOUZpcm2YIScgC1PTnXOPutewm7g9cYPwl+pR+k8I/BNwj7KrUGWwq0loxmtvqVzOi8LacVJotTAek2FBzVbsUxFYTGA3M4VD2X2THyCey78I49kKMKfL+F4WEJt+CPsovxAB0QasApLOEPOKjKcOgA7IPKgBjPCjKDMZPJFPJUsY08cqWdG5jzwh8d/rQWiq6N5oM20t5W/xJA+D9F800SSy1fQ9MJMYF9l1Y5A9inxG0nHfS+a5T3Oc4FfVtbh3QO+y+XZseyd7T7qGXUwMUyilUw8q2er4VLeqVBRdXdWxSbSq2mwuPCZFErHONlN2i0azNYOAeVm2yFqsbkUUweIzy8rcTylUkm+ZoXTzk2VRC4unCDFaHUViJUulpxVwIbF+iXSS1IUHsaMbCvNvuisXGdO4E9PZD4WM6Zwcei1OBhBjBwgkLJUQwsANIJCd+UxmP26KoMDAl2o5hiadrlpTUFbJiTX9gv3WYLLKY5s8mTMS4koYRrz35KlKxqpA+xciNi5N86AO/Nc8q1sW4cqMMfARTRQC9RAoobjgdlVNj88BH9V46O2rUahT5dHlVvaAUVkegoYmypSQSstoWq9yskNcKgnlI3QC0SlWNeSUNdK1jk0WI0GRco6EIGFwRbJAO6YUYsIAUjLwghN8rx03CDMEPlVLpEO6W+6g6T5UnIYnJIqjJZVT3XyqTIGpOwhVqEh4VIntc525vCokECyjZQTuSi8kUUJ9152ZVIxWQvQF6QvQFMwdhS7SOU9hmsDlZmJ20hNcabkBWwZOMqFkhnL6mlJ8uLkpw31NQWTEvQ7QUIJolRtPsnDsbdfCiML3CjKDY9ic9V7uR2RiFgJpAOBBXLOFMYIx304LT6fP6BysnA+ni1ocJwAHKr42mLJD4S2Oq88wkoVkl8KwuXochAgPrlQkk3BU3ahk5MOJF5kzw1vz3W29IxPupOmhjbckjG/crL5viCaYlmIAwf7jyhsIyST7pPU48knm/lVhgb/oPE2MbmyuJDTsHO48AoqNmM0etoN9jwlbc0WGt/wC2QTt91U3P2xNdZIcbBPJ78LpjhivRqGeQIWND3RMAJqieiogMUW14APcbe490izc3dK2Iuc4NB59ygv4kZZNpDtvQgDhHhD8DR9JwvEOJC0NlY9o9wLCPn1DEyYbjlb06HhfNYdSi3NaSRJQDWF3RG+a4hzXStHcNcCP69EHjTVGo0Uh9RpRa4gpDHrLopAx1FvYHsmUOZHLW5waT7ng/Zc8sUlsDQ0a61c2yhWOpEMfSUAQwAFENAIQger45EU0EvMY22hpWCuFeZhSomkBCNowDIAg5QDYKJmcOeUvml282pSZmhNqmOCxx9kgjtr1pc1++Nw+Fnap5Uh0aTRJqe1fS9IktjV8p0p+yVq+l6JKNjeVfGL7Gmpxb4D9l8r1yLy8t3a19byQHQH7L5r4ogAkLq7qfkrpmaMbN1VA6q+fhyHvlRixkXNK9c7hVtK9crItE8B5VgVQUwtYzOkNtXuI25QovVuL/ANwINk5jZw/K/RLWwl8/Ti02a3dQReHgtdJ0WY0Wki/TMUhreFoogGsAQ8EAijHC9Mu08obROTsnkS+WwrL6plB1i0z1DKphWWnkdNKb6WuLy8uuKAkRa2+VMx/CnG3hWhvC8ly2Zg/llciNq5HkAYsICuHS0NHx3V90F9QZnt8hTLvSqCeVLfwQjYAPM5FoVrhSKyXegpZ5vNWpS7Mzpn+oqouUZX89VUH2uaT2AI3ClNhVDflWbwEYyAwlkhbyrm5CAMnCrORtPVM8lASG/nrw5ASsZN91xyOOqV5EGhk6dUuyQl5yL7qBktI5o1DA5KqdLu7oPcSoEu7FFSDQcJQ3uEVDIHApOzc51JriRmk8XZmRyGbggHMop0+E10QU0BHNLm8mNbBYAQvFa5m0qNLksJwRuKfUghwicY04LR/pAY/gd6AvZaKpgcS0BTktevDoCINivoFa3Gvsp4zd3CYMi4VFGxhJk4npPCQzw7XEELaTw23okGZj088dVLJjMmIWt2vtNsSQbRyqXY3svWwlqlGDixrHUT+hCvBJSzFeQaKYecyKIve6mtFkq8XYjIZufDp2MZZnf/1b3cVhtS1SfKlL5T16NvoFXq+sO1DUXuA/LHDQewS8uD6bwK54XbjhxVsZKgmFrnuLnP5PT7p7gFxaGkhz21R/wkuEbcGk0L79FqNPga9tk9qJCsmGi10rYyzf6XAjn2+FWxzgW2ze8ODmgnoO67JjayTk7+45u1fpeIfTNIQBdt5/ujZkirJxntcQGbSew5ofdL/w7ze0A+4u04y5reRe2ybLBwR8fHyl8gYPpc2vYm7QDRUxkZYHOhBI67aCOaQbcxzoxQ6Vt/ZLXyOic7a0Oa7ijyEVDLG0lu6muFivf5TAL/MBcWZEe1tUQBYPyF7b43VEfyelHp9/uqzLujBY8WB0PNKYIMjX2Nr/APb2PY/+FgB2n642Kbysn02eCVoo8lhAN2Fio4/Oc+GVrSLOx9cj4RmHmSYzhjyg7QPSVz5sbq0Bo17ZgUTHIK6pDHk+kG+FfHmc9Vx/IrFHHmcqp77KDOV7FRE98ko8zIlMa7pdO5XzT30S+Z5cs2MUTG2kJHKC2Q/dOnfKX5UXJISjIngSVI1fQ9ByNzGi180xiWvC22g5FFqpjYGfQmjfAsR4qxT5TzS22DIHwj7JH4lxw/Gfx2T5o8omZ8im68oZyJy/RO9p7FCF3K5YIKJNPIUiVUDal2VisSYIXDgrxpU64tK2PZElE4gBcEI67V+K+nJbJSNBA26TnC2s5SLHmBATOCbkC0bFseGUFl2gJHOe40vQ8uAHurtga1N2BiPUGSOaQ0G0sbhyN5LVrWwtkdyFcNPY8fSuPP4rntA5GSELgOQpbaWkl09reyXz4IFkcLzJ+LOLByFlD3C5X/hXrkPhl+Gsgx3KvvhDxNLqRjYiWr6OxmUEqBcpyxvZ2VJBpEyBsl3oPKUh3qPKPzX7QUs5q0sgM8kdblJpCp5JVgbQXJJWLZPzFxlVLlWXKTbQS50tql0nKjdrqU22w0eh5Xu9xXBqtbHaCi2EqFqbQSrfK+FMRlUWMFlbRRUw1WbKCjRVUgFkEXqtN8WMJbj9eU1gNKsBWF+TuCqkxxXIR0JsUvZGcLZYckAzmVjbegQLmUn+VHYNBKpI6JXkZIuEqGTAq5RWO3lREduRuNFVcJ8W5oDYbjtNC1bI1ThbTV0jgvYitARLFNOTJruEsjNOBR8ZBCrEpRGZ1JfkBsg5CMyDQS95JWkArGMxw4K8OH7EKQ3WmeFpOpZwvHxJJB7gV/dJQNiYwOaeOqz/AIl1N0WP+EYfzHdfgLY6jjZOnMf+KgkhcB0e2l8s1XL/ABWbLJdi+/dUxw3YyQP5ZIBbRBHY9fdExwlh7k+3YKmAAkerb8dkdjlsjhbHF56f+F1IYLxyGkOJHtwnWDkhrQ2iCe/uhMXRdTnI8jT53Ndzu2GimkWh6hDF/wBRBLH7Es5SuSHSJZLgAxzQbdwTY4V/4jZimKIW4uDb62g8jHyK2AAAkAuB46o2LSs3M9Me/bwW/wAq1hURbkzlp2C9w4KC/EW6iHEVzx2W1h8FREA52W1oB5Ywbj+5RjP9PNMyW74NQkjlqxvrbX2HKCmjcGfOXxnaCy/jjhV+ZRIcdknueLW1zPA2rYbHBsbJYxyHsddj+6xuVjS4c5bktexwPcJ4ysSUaLYpPy/WSHt6UrceXyXvbI+oyf2PW0vEwAaxlVfB9irI53NO2TaWuJvhUEHExM0O+M1Y9QA4+6lBK15djTmjxR9ilmHkOox7wG9gO491OUyNn89rrFjoeCszI+n6LPoOmacyfJayaXb6nyC6PsAqc3x7pAuNmjRyM6XtAtfPcuabJxPygTsdZN/CCbJkEtO1tk1tLuV5Pk/LCVQ6PS8eGGS+59Cxs/SdekczCccTJ7QSnh32KqdA+F5ZI0tcDyCsFJHMZBJsexwPD2dj91rvD3iA6mG6dqLgckCoZ3cbvgqMMnqemDyPCVcsQVI1Ayg2mOR6HFjuHDggoMje6lc80F8tz+AhsqFzGmx2WiwsLcQSFDVcMeWSOoR46s3LZj43U/7LR6NPtkHKzUoLJyPlMtNnLJWm0sXsZn1nSZ7Y0Wpawzfju47JPomTua3lPsseZjn5C6+4gR8V12IxZ7zXBKUbiStZ4pxduSTSzMULnS0AuSOnQScMLnC0QcNxHCZ4mC4tBLeEZ+GAHRXrRuZnPIcw8he7eE6mxh1pAuhpy5ckqY6nYGI7XMbTuEYY2tbfdDit6VOwN2FRPLQEyxpTdpZXApTEzohQ78KsUajT4cnmEuv7Iy954SXAedgATzGYSAVVCMvhZQRzG01Vxs4RQFNTdigkrLB4S+dnVNZOiXz9CozgmxQDy1ynS5T+NGFGKAQmkMVhKcV1UnEMg2q0WUZKTHBb0SvKh8sEpw6Zu0pPny7mmlS0BGczn7nUq4o9wpe5AJktWwiggwspdBtcoPFBGPrraEk7qbiLQM8qnqVY6yV6xnKhKFjHjWL3y1c1qsay0PjBZQGK5jaVoiXbKTKFAJAClxHsvWgKwNtGgFJC82ogx91EgBajHkRoo6GSil/RWRyUVlow9gm6IkyAjqksc9d1d+J46qiZqCJyDaXTNs8K1+RapdICuXPi5I3RUG8o3HHCGa2yjIQAuHDCSmBhIJA4VD3HciaG3hCScOXsR6BELjH5YKujkIVMTw6IBXRBXidC6OnNstBkEo6RthVtg5HCzYrQuydRi0mMZEjGvdfoYe5TbTvHsx2meEs9tvRYvW5/xms7OsUPpaFHJyjFHtYKIC83NnnzSge3g8THHFeTs3HjTxti53h52IWMc9w9Lj1avip/MlIN1fQBFZGRJK95e7cL5Fofc0mwSBfSuV7GJPiuXZ5OVrk+PQdp+nz52W3Fxmb5O/s0fJ7L6BpeFpXh6HzpSzIy2iy4t9LfsD1SPQNmm6aJNxE84s8dG9gg9RzMiZxMxDQ36QeFLLkd0imLGu2b93jGNrQ4TUOlDmkXp/jKGc7Jnscf3Xx2Te6nMc6uo9lCHMlglHqr5UVGXaZdyj1R9b1nP0yGRghDS6y8Dji+g+6pPiCHGxQYm7XlgDgRyvnM+ZLO0TCUkHr8oiXLkfjB8ryXBvAPUoznKUUgRjFOx/m+L3763i29j3QrvF+VKS6KRzCfYrHO8yd93ZJ79kzxtEzpwHRB3S/ZDhQed9I+g6P4vz2SN8yQTB3Vz+wWp1DF0/xJgSY8z4nyFtseK3NPuD3XxgtzNPeWzRu+/ZNtP1x0ckbWv8vafqN/smxtxBNRkgPVNPytFzXQZDKAPFnhw+D3Q3mhzi5wO13Lb91ttRmbr2ilzfXNC0loI5I9uVgRJtkMb2ubXQV3XdGXJHFKNMMxbAcwk+uy0kfCvDSIrFhjxyOlHuho5WiVob1de0Ef0RDCIHtoktvdR5r/ANpMKXY8zmxinU4WDxx07o3TM/TsxzYMyPyZXcBzBVlCuyWtaD5YaQ+rrslOrw+VNHkwgtAPIB6fZcuWaOvFjdNn0BmgtZLeNnRCm8B/RLdR0PJZI2TyfLlHLXs5a77FIY8uQxMka97Sehuk40zxLl4Lhuc2VpobZOQFzvhPTLx5x2h46Z+Xp8GTI3bL/wBuUH/cO6jjgF6t1DUI8rGiLIWRDqWsFBBY8wbJ1QiqODPXNmmxABS91OC4Ca7IXCyAXNCa5QEmL+iv6Ofo+ZakzbNY915hvIeEXrMdSOHyl+MdrguX/or6PoGgzEbVtox5mP8AovnehS+pq+hYLt0P6Lqh0KjE+K8HcC6lm9PwG79xC+g+IYA+F3HZY/HphrpRUmqkFh8UDdoFLyXGFcK6F4oK87SOqt2hKEk8G0GwlkkVP6J9lFt8oGmOK48sbY0RPkN2tS1zqctJlYzHxmuFnZ4zHNtSRi0OgqF428qZouBQ7fpUmuJfQVW6QWP9OIJC0mNW0LJYchYRSf4uXTQCpfOk6ZNofR1QV5+lKo8sDurxmsqiVaOWLFLJjSXTvREmQ1w4IKAmkHW0zdhIblyH85vuuSgoS4k1OATqJ1tsJLjY9utNoQ5ooJU6HZZJe1Lck8FNC1zhyEry2O3Hik6YEKJWbnWua0gK97a7KvdxwmsJWRwqHgIogkUotxXOKVyowA6NetZ8JuzTwRzypfw0fKTkCxUGk9kQyP4Rv4Gui9GM4J0CwcMoKiTgoyRpaKpDOaT1RaMQbavb0VNUrGuHRJQKJkcKtwVoIXhFoMxQQoVSILVW4JQkBIQvfxHyoPaqyOUTF3nWF61xKoDeVcwchEwVEUWx3CEjVzHUl+NXYrQWH0KVErhfVdvQ8z6VUGKDYJqaiseWylUEm4IuB214tUXRaPQ1rcrH/lY8kn+1pK9x2W0FS1FtabMOxFH7Wg+gquSPnDSd8j3dXuNV1VGpfkY9uPrPYdk1y8jHxZB5YBePbss5qOS/IktxJBNqeDFFSv2ehnyylH/BfLHxQPJVQFvZE3myAVY+RsYJuz0+6HxZNuZE4/7gV6D6PNW2abLmdCGt22GgAC+EMwGei+hz1PQf8o2WOScAlt7hxwjh4dlOHE+UlvmGmkcC+wPwuXUjqVoXibTA0sbDPM8Cy5o/8IPOxInt3Y3mNcWh5ilbTqPcfHypajgZeHI+B7zE/o1zTwfgFe6ZpWdm5EUTJCXM6ySO9LG+1oxrr2Z32+gLBd6zE6yDz06FMcuN34SMU4vcerivMyCJmU9sZAc1o9Q/3WbRkLGTeVvLhRAIHNJ+H2F5/UXYcP4Z73znhvLj7Jo3xQMJrWY3lNYHVuk4JH2oq+bRmZkLmtymMkuwxw+o/dJzoebYimxhw70v3AD+qDjTtoKlapMcya9i5znslY0vcaBYOD8hKHxmCcM4IJ9JH8pTTT8WLB3ucI5pj6GObyGH4Pc/PZN8jHxpcdkTY2ue0ep4PKV6CgXTMqTHtr3D1f2SfXMdksxkicLJ6Ji9rMeLa2w9vUkdUh1XJsEXwfnhPibXYmRJoEk3jYx+8FnLSjWSnILSf+4aIpLGZm5vlyEixTXeyOxyBtLeJQaJHNrqs5xnksJxXPJdzTq+yWSyumb5QJc66Hz7JxFk+biHGcAa5BPb3QmLgCFsuRIbINMb7rj8iO7Ozx8jqisvpwZ/tFK3EY6XKADS53UWrPwbtnmGrHJTjRcLcDkkVfDV5yt5NHa5KMLYfK4iJjehA5+6HDi11o8498lUTQABdlUeM3bsIws0NkFlPW54dARfZZFkZY+0xhedvBKDbQkkK9akDpjSXQ/Uj9TZ69yXxcOUikejT6NLtkC+iaVNuYOV8v01+2Vq+haLJbW8roxMV9h2rR74HfZYGY+VlPb8r6VmR74D9l8y8Qh+LmbgOCjkVOwpWExzbe6sdmhreqzw1IgKl+a6Q9aCCY3Aa5GUZHmjwoMlA7pa3I9yrGztWpBoYSTjYQUiyTunRrpflAZFGVpCSSQrCIot45UxDtfwrMcekK0N9a58hkWwNopnFYahIWDqjGCgvKzTakZonvI7qEs7gOCvJHUg5ZRzapgk5MFFpzns7qt2c5/dAySfKrLxXVepFOjUHfiFyA8wrkaYKG0AACYQC0HC1tI2E0QFqNYYyPcFTPhh4PCNiHApWlgIVUrEMllYTmXQS0t2urutrkYoeDwkWXpp3WAlaaGTFsce7sjocQkXS9gx/LPqTKEN6BCrAymLFHcIg4zeyu4C8c+gskKDHGaOyokY0IiSS+6Fk5TBSA5Yg4oWSKkwd0Q0nVCxqAfKJXnlkIogArygUDFAYuqlfspRLUKNRVXuoOCJ2cKtzUKADEcqJYry1RLbQoxQW0vWGlNzVEikwS9juFa0oMOpWNk4TIFBJdwhpn2vHSmkO9xcUUFIKxnEFMGXuCXYvUJoB6QQqVop6HeG64mkoyaEZOLJE7o5pCU4U4DdtpnFOK6qSmiblTPl2rY2Rh5kkcrKc0pNk9AB7XwvrOtaVj6tjkPG2UD0uH9ivluoY7saeSBw27Lu/wCybAqkdss6yY/9E84BoDsOVSxwbI1xqwb5V74nXt/f3KGLKJJK7DmNdhZUk8TQX2O1lanC1WJ+KcHLaJIiObO2vkHsV8403JLXinctWhjl3htuAa4gEnsuXIqZ0Qdo0j48ZjDEzUZnxdfKmiY6v1/8IPUM6DBa1mMTGHcBoHL0tjDdzpHSvZACWggepyYaRpbM+d2bkRuGHBwLNukPtaeEqVmkrA4tLlzN5Yyx/MascokaBmQhvll73AXTT0/RbHRZGT5DjJCW4jAQxrOAPsEwzMeINbPHD5YYOXE8/cp+ewfHo+cPkeH8Etka6nAirP8AgozKyIc0xOlml3NaGVtFj4K1mRpGmeJoHtaQzLDfROzgn4Pusa+GbT5JsXUscZEcRoSs4e34KLYnGmXHN0/C5hjLnhv/AHHnp/78KpmU5+14p+82T7LjgYuQN8MlgAuou5r2pUukEUbo4/SAK2gKEmWjoqzchpeT3I6LNZzhLYFh3dh/wjs15INnkd0qe8PdTuT2d7K+NaIzYPGT6R1+D7phjTHgWQG/uP1Qu3a7eB8ogtG5paDR4rurIkanFaySMTNewOqnfI/5TeSPFyMeKOFvqj5c73CzGmOIadkvpJ5ae6dM1LTtOidvnc6xYjYLKjmVqiuJ0y/yg9haXBrR9R9kViSt8seW2g08D4WYn1sZjgIwY4r9LBzf3TfCyJHgelo9iB1U8WDj9pD5svJcUaBsm9ooEfCi+Oxa9gcHgUiXMpqMlRzCp7Nq9Y7aVdOKQzjSlJAZVmjcEr205NJrcxLpB3UpKgxDMKTbIFvdDnBDeV87x3U5bDQpiC3lPjlRmfQhT8f9Fg/F2M18bjXTlbKCb8jr2WV8Tu3wuFdVee0FHzhz1VvNq+SPkhDmNwKjdIqmTEjlYyQ2qmtNchERwkjouefkJMVsnvNWqJHW5v3RL4trLQRB8wWjDJzEY4xeWhEBvqQ+J0CKJAckzujIKi4CuMlBCsfYU3P4XnTjyY5OR/CXzu6q6STjqg5pRS6fHxUADkkId1UmPsKiY2eFBshavSiqQKDLC5C+eVyNGo0HmlhRMGUA4AlL5XcoWSQg3a5p2hWjZY2Q0gco5rg5YzT9QcHhpPC1GLkNe0G1XFOxGqDHDhBzNBtFueK6oCeQNJVmYEmYBdBDsl2O5VskoKBkdTkoaGQnFdVVLkNA+pLy/jqhZZCAszUHmcHuoOmtJ3ZLmu6r1uYfdKxkhk+UId0lnhCnJ3KTXj3U2Gi4uPdRD1W6QUoeYijUE+YpBwKFD7VjSmAE0CvHs4UWvoKW/ikKAU7eeVEtV/BUHNWSADuCqIVz2m6UmY5eeUQgu0noFMROromcWIOOEZFgg9kUjGeML/ZeeU72WpOnCrLULNghoPCZIyYngaQj2upqpfGWO6LzeqLop6LmTmORN8SXfXKz5NuTvTmegFczx2yExm6jGeV848UQMGeRE38w2SvpQjtqw3iCDbmT5AAO2hz2J5VscaZoOmYaZjmvLW3fugJQ4HZ8p3LFY3V6qqwOqSztpxDbK6kWs6FwY/g2nkGRTAHd+izzOHCgfumkJOwdb/upzjY8HRp8GJupSR40Z9Ncn2+VspMVseljDxgaaNrTfJPuf1WS8G4sj8qab1Bsba4HFlbeHEeJA4TCuzXjkrnbqVHTFWrMczWNb0CWKDIZ5mOTXI5r7qrW9X1vUZXQQS+TiVR2u5Putpq2PJPjNYcbfRroDS903SovSZMZhLOl/wDCt8ce0xOb6AvCOPJhYUbpHvDutHgkJvn4kGWJJBGfNcKDve+v3CKi0+NkjnXvcR9J4Df0RgLNrQfLpvWuAft8qLk+h6R8tzmyafkShkYDXGlVA5sh3kAmv2Wo8W4kbImPi9e0m2gdLWSjqht4aRz8FFCsE1SJgBofcLLvJ8yvb5Wj1WZ4abO75WZedzgbo2QunGQyBcLvMseytlc5oaRy2v2VWJQpo+r5Rz42nfz6Xj0qxI9xbLH73bSejgeAVLMhdI2nDbI0dW83/wAIWIvaNoHN8AHqPsmLRIWMtgDgDtrkEdFggWNhujc15Jbu+kUnuFlzYzmea0EX7KMMfmQ+oFzg0FpJogg9VdAHRucJWtcwiwa6jutQLNZgZDJYw7aPUOgKNfTRwf6rLYzjDM1zXU1w9JT6GVsrAQee4UckK2YhPyhC2yjJOiFJ5UGGiD47YUsmFEhN91sISvIHrKnJGRVE6nBanQ5PzAFkA/a9aPSJw17UsVsDPo+K7dGB8JLrsBcxxpNNNkEkYXuqQCSB3HZdT2jJnyiePbO4fKr8q0w1OLysp33QjSLtcWWWg2c3HAAPdXshXM5KJjC8XyJNMFg00dNSyRtSJ7OBsSWXmVdPgNvsAwxj6FNz6cqoSQ1VyScrszjxDmSiqXrpOEvbKj8KA5T67LkUG2GyiSRBTPtap/h1pi3bj+iR5mmGEkAld2KLh2CxO53KgXglWTQuZaCc4grrTTQUE38rkL5i5Ec0bnlzlRI1zrRLIiRfdc5pHZc8o2TKMRha+ynMOX5VepLowAaXsvThaMa6FZoI9TY5tFyHyMsUeVnHTOjPBKg/MeR1VLZqG7sq+6ofPZ6pSMtwPK45XHFoWahk/Ia0cnlBzZnsgXzF3dVkkrBSLZJ9wVImcDS4NJKvjxwTaDQ6RKIvd0CJax9dFZBCBXCMEYpCgi9zXBRR74xSq/DFx6I9GopaeVe0cK6LGaOqKbEwJkK0AWQu3UeqOfjtcOEK/HINrMWiG9TDrVZaQvASD3QBRe1gc5GRwjhBwuJKZwcrALoYUwiiA7KmFqMaPSnQCLgh5GBwKJcFUUxhJlwVfCWuaQ4rQ5LLBSWdtPKFlEwN1hwK0WkvDowCs9KmWjz+ralT2TmjUAeg1zx0WR8RQDynM4Ly/dQ/ytax9R38JLn4okduLCXGyB8+5VhEfO8mB0GMXuALnWs7kCnOHUnqtlq8W2R7GfS3qT3WVyoTG4/KeLKoXj011+yaYRDgLrlLJWjeQP3KaaTiukkaTIzy75oWQi1Y8XR9D0bZpmC0Mpxk5eO/3TmLNojbtJPe0maxvkx+S4uaAKLh/ZQjyC38sg7nO5Nf+9lxTWzrg9GhlyRKwsBsgWVJuS6NgDCG7R2HVL8J0jmF72gB3QXVAKyWMNfxKAHjindFknQ+g78a+i17ueeQKKnuErR5bjwL9Pb5SI5L43s3vABvv/dGRZ0QaG7xRbYLeiHEzdFmp4rpMNz3u9Th+hAWKyJWY8J5BW0ydVAgdE97SHtoUPj+q+X65NIJCNw2g0K7/KtCFkZyoC1LNBcWh130KWstzmA2ebtVyAueAe6vDhE0FvLugC6oxo5pSsJiAjfA+7F8/uj4pYnl0fO7cQDSWBzi5rNttPa/1TPDZG6TzOpB6AfCcUjHGIsloeSWWW37/ITuKFkgtjfSWkCz0PVKsiLdM26LgKI6A8/+hMcOUDefUQDZ+AiYk4OjmY7qAC0j57olrmvjeeQAQGEf2US9pc4WALND37qG/YWxkjaTZPsUQBkErtjbqibH3TLCm2WGuJ3f/wCUmsxnkD0mxX7n+iugnEcx3OFOF8INJmNDv3iiAD/dDvHVRgla419VDqpPe09CuOaplI7KnHaKS/JJDiUc71FBZbOFJ7GoWOlqRMtPzdkjQkOS8skUsbK2PBJS0K4n2DQszcxvKfZTw+A/ZfONC1QN2jctcM8SQ9eyqp6FUWZHxC0NlJHukbZE+1317issJafVrmkrC4jeJyLY7hKYZunKKEy5J+PyZuJfkygMISgO3zInIfuu0FAfzOfdWwYuIGqGzB6EPJ9RREf0qp49SrNWUgtFNcp1oc7IpNrzXPdKgyx0US50ZsGioqPF2aSPohy4RD9Q6e6z2oZET3GiCs/58xZy91fdVecR1JUfIzZHpInxJZr2kkAJNI23GkdNIXBBk2urxHLj9hkU7T8rlZRXLtHNiyOmqEkZcFcw80ploUmIxcGFruSpPALeqlOOUM95aOqHQgNKOaQUrtgNK6eajwgZHF3VEJwfyrKsWEO3qiGAkUlMV2vQV5IwtN0q9/ynQyCohZTGJvAS3HdymTHcdLWoIXEzkI+KJtcpdHKf9pRTJHkcApWYMGPG41Sm/HY1nCpg3XzaId0U3IFi+Tc3oqzNXBRUjbQz4CeVlkNZ6ycWrhK14o0lsls4URkEFNzM0HSts8BUeXuKnFMH8cIigOUbFZXDC4FM4IzXKAa+imGPLfCNisMiFFFsPCGaQVcx4TJoBJxVZHKubHfK57aCYwDOOCk8sDpJeE5mFlUMZb+iDNYrdpb3tu1Zg6c+KYFPWxDauZGGvtDjszLo4JAwKmeFwHI4PCawkGMIfMcGtt1UFatCGB1jGYy3ydS7+yxOoU591VLXeI84y5DgAA0Cgsdkneb52jsE8IlEK5Gc0Bzae6HHtlBcGht80lRYPNvoPv1Wq0KOMbR5bWDvxbiqUGzdM0wahpbTiSFkzGenb3+CsVm5+bhyuhmjLHg0tK3UZdHy25DLMDxbmDsmeTHo3ifG3sczzqsjo4LmfF6fZ6GPq0fOpNczI2Oc6Uc+5SWfxPqL5vy3g18LaZXgg3bZAWXxuFoX/wCIPZO17Zo49or0s6oRil6KTlLpGe0zWM/LyXMypBGwC3OLeVbj5er5ExETqjB5JbwVoZNBwsZ7pZX+bKepPRTAZIAAPLgb3HAKLpEvWwEZkjmhmRYA6uPS+xWV1XIMuQa6XR5Wg1mWOIOaxwcT0IHB/VZoRB7z5rhYBNX/AHVscfZy5JWwarft6ndtFItmNR8x9U0GvkquCESvPYdjfQd02iIkkcRyWMca9h2VSQHhMHm7Xg2RtP7JlgVHmMAs0S4/PHKFgjd5zCP+5xfx7ouQ7JXuhrcHbaHRo9v1WoxJzbc2nhzwPV8i10DvLeCCDvJO4L2B4OCZSCZaNe36qlsjo5GtHPpv9yiYIfKGSUDYbyP62rXl0kriDw4bhYQUjneXT2gO2Dp/VTxMq4GlxvZbaPNhYwyjf5uKwgDePq+VUxzmOO83fQgqUDgcKRrQN3Dvmh1VQez8OWkW7q0jsiAc4ziyrs9ObR1NcNw4vslGFK7a1tW7bVJs1w8oCjfVQyrRSDJNpD5gG0q69p6ITLktpXIlsqZzO4kQzDyFfmO3SFDtPKatEzQaU924G6WzwZS5oF9lgcCbYRytVgZgG2jykY6C9WbujcsXJbZnBbbJvIFDulT9AdI/cglZnQlikPHKLY8lGO0J0fZRGA6I8pqMmgOVxoqjH5kRmVEWsPCDwzc4HygTmaDFxXSMs9EWzTmnsicOP8pvHZGxsCHGxk9C12ntYwuPZK34vmTEdlocl24bB0QsWOC4upZxQGxTJjBjaQMkBJ4CfzQ3aAmZRUZQViieSB1e6qbiuJ54TcsFKJjvlWxqjJi38GfdcmO1cq6DYwZJbgr3P4tJo81m76la7OFcFBhouyJQgZH2Cqpckud1VRl4UpOhWiifgkqiw4KydwIQpcW8pYytmL4mbno9mPx0QeE7fKPdPmRDb0VFsVuhc6C+KQU0AjctF5Qrol+bjW0lOgpgEBF9LTKJtNtLYRtcmUT7asw2XNl2lFMm4pLnuFqIyHN6cqMnQGx5HJwrDNwlcM73N+lXW89lCT0LYTv3OU6FKiFji5GMiJ6hLHYLApofM6NQEuHI03XC0hjY1n0oaWGwq0HkJIY3Nd3TGOB7wLV8OKN4sJlFAAKpNENgDMG/dWjEfHyEzbAetKYj+EzViti5rnsFK1k4B9Svlgo2AluRbXJG2hbG7MltLx+S0pAcosNdlxzb7p45DIZzyg9Cq4ZPVygI5/MPVWOLmEEKiY1Dpsg2rt4SR+ZIxvAQn8UmDzabkajYwzgMokLPa9q4iDooyS4jqg3axIYiyOtxHLieiy+rZdb2scXucaDyqw2ChXn5hkmcXG/flLnTbj2B6lV5Dtp2h1kclDgvceByTSulQ9BLYzNMyONrnvLgAGiyfgLZY2j5um47Js0NxmO+kPNE/el5oscfheBuRkRj+IStv1D/ALTew+57rtS8SOz4zE9/p6rnl5FSpI6YePcbYdltikxQ9uS2ZrB0a0gfueqzk2TJHMHwksPu00tF4Ol0KfOm/juU5mEwDgAkPN9CRyAvomfoXgrO0eaXRcLEyp5QWRugeaYSOvWhSnyUlY9PG6R8fZ4h1Ngc0ZLiB2KsZq+pTOIMo6dAFpm/6Zau6MuE+LurgW4f1pJtV8O6j4fe050QYHfRI11tJ+63FlHlfsGiZPNKDM8vANlt9QrcjJb+E8scHp7fZL35z4nxvAFuNke/CEy5HSR/luLt9ivZWhj9nNkyWB5UhY5sh9QLeQTVkFCth3RGQ1uoWe7jaKki9LGlrnbQOnPySVIV+FIaKJBLhXDW/wDK6KIA+HH5hdd7boD3I5V2KdmYTu9Lm0a+eqsw9gmb2aA4t468KLd8mI7bGAXOJPwOETHsbRHJO7/8dkA9dvP/APxFsZscH7Nvq4Hv7obFY7y9gfRe0m+vAPH68I6ZrjFG7hp9Ioe9Wf7LGKhK2NhMPBdW4HnikvBc2YuIoi2n4NcI4QBkluILgKA6X3tAEh0wBJG+9yxi+YgS7y3+UUPhVsaIY2yDqSCR8KWTskBaGgOHLSPZV7nOYAebNgLGD2ER5Xpvl/AHyrztZT9pIcKIJ4S9zyyZpaBuoE890xjIyIi0noPtRWATieY/LLDfWk8xJzLjssUR0Pws7HJtk8s0XjkH5TjADTRAvn6QUs1aGi6YfJtsV7JbmuphpO/w4eBXcX0QGbhHYeFxVsu+jIync4k9VV05RGVGYZiChyUwhfDIQ5PdPld6eVno+qeafyRylcRjZ6azznttaeLCZsHAWc0IW7la+JvoCbGicxbPhto+lKMnEFHhaadnCUZTatNJCWZDPjADhST4baywPlPtT6lJcQf9aD8qLM2bPGIZACfZVy6kyMU0cleMkH4evhJ5I3S5QDTxaw66G0UhmdwOqN8vYxe4WHsjBcrpALpFrQjYA9tjogpMYuJTbYD2XnkWUlBEzsF1cKo4rmnpwtEGNAqlTLAPZUUTWIfI+Fyb+QxcmNZ8ujzXA9UdDmOdwSkwFFExXYpTZ0UOQ4u6L0tdtVEDyK9kay3DoufJsnJAL7tVP6JhLAOtIORhBXPFuLELNPO2cLUsALAQVlYPQ8FPcbJ9AFrshISQfSGym/lFT88IbImtpVOQEKyKeURE4qki3K+IbUvIJaWFythgtw4Uo6IRcDQHIdithGNjD2TFmE1w6KGM0cJrC0UqKCZOwOPTwHA0jBiMaOVeaHRUyS7UrgkYpmgb2QUja4RMuUOhKClnZ/uClJodE4W+tNceLckYyASNqeafJuaFsfdAGMeOK6K0YzfZWxAEdFcAF1KIwG/FaW9Ery8FpB9KfPHCDnZYKWUEBox+Zh1ZASeWN7XLY5cAIPCSZGOAeilwoKAsIEO5TQt9AQkDNrkUXdAniiiKJo7aeEonbtJ45TyQgM5KRZ0zIyT170nUbALMufymkX16hZ7NyS55o2ffsEbqGU57yB/RJix8zhTXUumEaMDkue5anw5g4+JE3Usx4MpdWPA7+b/7n/CVR6a5vqyyI2gWGk8lM7kyoHNL2uFUAHH0t9gtNt6Q8KTtnufLk6vnlsEcj5Xmw2+o+6eaF/pzkZzZJNUlkxyeGMiAc75JvhVeGc/FwGBkEfIoPkPNu/4WvHiXI3BsUsQeRyG8gD3/AOQVHionQpOWi3Tf9OtG057H7JpC26Msp5+4FBaRsun6TA1okiZG3hrY6/ssplazqM+I7HibL53V5aAW17Ansf6JPJg6zlteMeDHf6qqLJF372eFOTa/lFYxTW2a7N8UQBpbE4CjYLnHj5of2WV1/Wm5mlZWKXSZDntuIdTfFUOvX+iHxvBWpSyebnahj4zaPpY/zHfvwFsNM0/Q9GjBxi3Jyq5le7c4+4vsEq5XbC+FUj4TPNK7UHQyNfGQeA4EEUfb7JjsMPpZRsWCegND+y+hf6gR4WoaWMnbH/EMY22Rg9RZfQnuO/6L52yMsZG3iy/c55547ruxyUlaOCcXF0eElsO1pdvc47nEdT7/ANVzR5cYjjIc4utxcet8Lm+Y9kpeTsJAb7kK2Nh37qAcTYHWx2A/oqCnkTmxsMhDd+2hu7A9T+g/uqpBbhF9LSfpCIczYZS9gJA2gV/dRMZLgXcuD6c7r1QMTbAY48QscG3RdfWkRkNDCK9e19Ee/wA/svWxMaYmvkNcOBHBHyrJXxmWMi7YS4k9BYWAD531RvaACwGwOnwUsMRD2vJvnoE3lazyoXPvaWkO46An/CoysfY/aTQArjvaxhcWHk2C0dP3Uohw00fTZ/ZWujLYWNB5+3VVNYTK0hzaA9Q6cLBCGt8yAusAtHHHb2VkL/Lna+/r4FdFGAE7m9bH7KokOJaOwrj3+FgBb4fU1/If3IR2Hu4cHbHdvlCMlJO0Dlovp1VkD3NcN4JDuRyiY1+nyOkjaHAAgf1RGVjBzCarhKdMynMnbdEdLpacsEkJI9rXNkjTHUqPm+u4xY+6SS+VuNfxN8TjXRYlwp1FSHTsmwptp8lPCTA0jsNx3hYY+iaFMA9o91uIaMQpfOdDeQ5pK2sM7xEB8JoMnkDZqpKcsAtKIc9x6lB5EgDeSmZGzNanHdgDlK4MV0cm8tKeZT2kkqtrWvi+VGtlYKwY5JaKPB6IjT8dzpd7zQ7IOaFwlDiOLR0U7W1yEL2NxH29rIwA7ohHZLdx5QJyNxoOQ7txcTZQk2LxG7Zg4gK4O4SiEkkJkwmgtE1Ft8rn0QqnEqqSQgdVVB4lm0LkJ57vdcsbifLC0WiIGcqDm/CJxwudstYXEygEZD1CqibYRkTKpBqycmScwFqBmj56Jm5nptCzMtT+MkABqIieR3USFONllOlSMWmYjuqnS7u6uMIIVD4i3kKc5UEk0i1fHRQW8tKujl5SRypgaD2kIiKaiOUA2Swp700p1sRo0GLkNAFlM48tgHBWQjnc08FEfi3juhHyaJuLNaMlrh1Q07ibISSDKkPPKIdlvrhV+dSQaZDJmeLS10znPAtXTyyPVEUZDrK5pTtjpDLEhJFlaDAOygSkmK/aAEyilI6LoxtLYrNRjvaW9UT2SDHyH0EczKdVErrjNMZBzzwhJXcFeOmJCGkmNJmw0D5JBSfMpMMiXhJsyW1NmSKWyeugiByLS+N3qv3VskxjYSHAUtEqkTyZhG0kkD2vss9mZTJHmNrRz/MbNr3OzHPBAkJN9glL5drt3O5dMIexWEughJ9bQOPbupD8LAA7yx07lCea6/Vtca+yFnlJJDiCK6BUACZ+YJBs2naD190CzIdj05jjZ42nopZIa36SShHkuPuElDDbGnllIbEfLa7rRoLZeH4WwkGTLkBPUMP976fssFhyUQ2+LvlO8LNbAA4EMd0sONm/7LDo+iY2e2B1SyMkhJ6PjsD/AAUwyNd03EDTeM9xHFM29V80m1eSd4px2s7XQKJxWZmadmJiCQD1NdIPp+w7pGx0jXal4qw3MaI4IwSPXY4aPss5qPicz2zHIx4hyNvUn5KlB4fyppmsfLDGXG3bmbnkn46BXv8AB+nxmWSaUzEcucXU0f4XO02zoTSRlcnX5sp34LzN8b3HpyR3/ZeAF0Pk7iQ1nX56K7JbiY8rjisGxpO07aNqDIiIQR6Txbq6Cuy7MUeMTjyy5SLHljoQxljZQ54uu32C5oLZiGn8yqLz1H2XrKaK6ekMaT7q3Hbt2yPogEuJPJJKqSKMprmTRFzfVtc9zR179f0UYpWlsYb9Tmmz/wAqZheYjzclmz/72QVgBz2GpN5AA7CuFgjSWMzNY4W4FhbR6g1amBuBlZfADXNr4Cvj3yRPYOCQLo82BdhUwOtkrWFvq+g+w6lYBcWOngMYPpI9N9qCHmLXRBwr0UHX+yuxHbW+UHHYRv330NISZ4dI8cbZqqve/wDxazMU5bmtni2kel3FdOgtAuIDnCh9RaB9zaPmlZ+dubwwUD168JPJMCQK3Nrn3HygEYxybnsFkHo4HuP+VU8hsgYeNnqu+tqMby97fVbr3NtRynCORjgSLBB/dYwfDOHN81jfzI+rQeoRzXROO5oLbNi+x+PhJYSYnAgkcWT8FMGvoxh/cXY6FYA3x5j5zSB8Gu622nva/GbyL29F8/xpWvkcKojn2K02j5Zjk2P5b79UslaMy7WoQY3j4XzjLjMeQ4drX1LVmB0Jc02CLC+datDtmLvlcrVMbGxaEbhkB4QJNK/FfTwsWN3oxHpWvhmAi59litEde3lbBjLiCKJTPJcvqAl08znXyrJjsJCFcHSu2sBJQkyKFWfOYmkhS0mc5dBH5egSywFzyUt0+F2nZYB6Eqa0y0TXRaQ2aIWLKDzNADeWghaLS5mSRttMpYGPb0V+EXsa2YGHTHRnuVKTFLDyFp58ZrHEgBKs0hoNgJZRQydi+NjRR7otoBASuSYhx2lc3KcO6ndB4jKSmhAZEwaCq35vHW0uyckvBpHkFRLvxTfdcle8rlrG4i04F9lKLDLHi2rQHGDXdF4cYX0XO6J2C4+ICOiYR4XwpY8e00E3ghBA4TRFYsdg+nol2Ti1fC1zoBs6Jbl4wIPCZoSjJvhIdQVsULgLpMX4vq6KyLH+FORqFb7aeQq3eoJ1JgbuyCk097TYulw5+XoyFMjAquQUzkw3BUHBcT0UYWMUNceyujJcVYMNwHRXQ4rgfpXYlaEaPWMocq2OMHkq4QUOQrGRj2SrGrFpkoGlE+VYXkbK4RscdhPLSAxa+HnoqwwBMciPaOiXPPq4Xmzz8ZUZBcI4COiukvxpB0KbQtaRa6cXkRl7FZcyTaio529yhNgKkIl3Qmx0MPPZXVVSSMI4QxjpeCNx6KnNjpFc7Q7ol0+KXtJpOmQULcLUMmSFsVEtB9j1KZWw0ZWWAxc9kn1LNLGOayiep56JvrOYyGIhrz8D2WIzM0uLm3+3f7roxw9s1nk2dJI8Nbw0clCum/N3Ek11/wAKk5O0ONWSKHwq43byCSAL6FdCFDjkFu41zfP7KuWYGRwHN8fZBySHmz15v2UBMD6q6kLGJOdYc2T9wq/SW109qXPJdwf0UBweRyP6pWMe3tcCOD3RmM9oNuFjuCgnMPUBWtLmt3NHRAKNLhx40rQ4jp1HH+Uz/HRRx0ydwFfS1oJ/oshDNMOW3tPXnomsb3RxnJa+Djkl0ZJv29luxujVP1CHD08ZubPMwP8AoawDc8/rys7lazn6sWtjaMfFb0FWf1PRR84ZQbkTyyZDxxcv0sHs1qEypXZDmxsYGxXRA7/FrRx7tmlkfSPfNa543F0gAto/3H/KvgDY4pRJ6nDoXdB7lVsjbFTzdjoP8/ZEsHmwyOIFHbRA91YkURxxjHLySXDlpPfrzSKoMaXOH1ig3vyP6IaR3kvIuwGbQR069f2Unl00JP0s7OLqsrGKhkgZDZB9DXeWd3QtpUZMMcGTBFGdzHVJuHsoZMzC5xuiXkNHsOFOMb42mWmubQYR7X/yUADTHlIx5QDtcQdt/av8KEERjD5ACA0OcR+vZc0ukx3UNstkg3waK7L37PyjvJ6/ANV/RExJk5Ehqvyw4V78JTlzyx5Z7BgG0denRXCVsLpnbt22/wCv/v8ARLJZnTzl7vVZrbaVsZINY4zNcSdtnueDXRKQSW0bHNUUa5rnukaeG2efcHugXA+cfaw77oWag2Jwjk2uH8oIKIm3OO3bu2Eg0qowQGvoE9+eyJDi6UtBq6dR7JkAp3D0mh9O2u4ROPI0ny3E8gcnoCpNiZJL5YAbt6L3yaNuHeqWMFRy+WRuPPchPNPlNDn1d6Kz5B3NI7dLR+O8tc1wHpvgg9D7LANg/Ia/C2k9ljNWaC5y0LJmPg4uiOl9Eg1OueVyTWxodiAhew8PC555K9jHqCBY2GhPotW5hdcAI9l830rI8tzVucHKD4QELoRrZRnbzJwU00jGY0BzqLkuyneq1SNXGKwnd0Scti8DU5742QEkgClg9Qy4pMqoyDR7JPr/AIsysi44nbW+6V6XkPe/c9xcT1tNt7HjH9Pqeh5X5bQStSMhpi69lg9IyA2Jrimc+reWyw7haOSux3AYajl7AaKzeTlvlBFqqbUzO42eFQ6Tcs5cgqNEhyOVGSgF28AKiSUFChiDyqnCwvS6yq3O+VqNZHYFy7cuWNZq5cEE8BDSYhanoYCoTQgjooTRyKQmgxzd0m+PDwLCjFCLTCCNbGGyPkcdEvyYKtPgwUgMpg5XRWjCI4tnopR4wB6I/YPhSEdqTQyKBjN29FTLiiuibMhschRkg+FOUEwpGffghx6Lm6eL6J15Ivop+UAFP46HURJ+AHsrGYDR2TcQ89FPyRSzQaQklwwG8IcY/wALQOgBCHfjDk0gI4Cjy9qujeGjqrZ4COiG8twNJMrfHRKSojky7wgi0EomWM0qQKXiZFJSdiHMYbTTEBrm0FCwkprjtquE/jwk52YJazhSHCmK2qpxpe3BNIKJ9VbHtaUKJg3qgczWPIa7y495HSxQKtHYyGOdqcGI23bbr+YFY7WNeE/EdBreOvCD1XUciYudK5sYI4Y3qf8AhZjIzCARtAHuu7HBVsLZfqWfvbw8Enqfb4SWadwBs+o97Xk8u8bh0QUjzfJslVAWEl1c8+ysD2+kkEDuFRGQCHHrXT3XpcHCyeeiyCSmkIDmEDg0h3OIbx2UpJNzie90qgRuooBRaHEgG+is3AtsdQPZUMdy7npzwvWyduxWMFMfuHx3CkCGmr4JooRsu0ON3xyozTncNpBvn90Aoaw5GxhA4vhWDOew7RTnngADgJbjyPZcgoAdOL5RWM4yuHp7kuPcpoqgNjfFhc5tPJLt3I7UjJ4mN6ANaOlCuiEx5dshqzff5Vs0rXg2SHAcm/6JrNRJrPNc5xsAfS33+6keIQ9zybHQduaH9lVI/wAyNohqM2RahDMzY50z6ZFyAO56D+6KFZ7kuFF8g4AAu0K6d3k7Wlgc0fUfnrSqD5Mh0rnFwj2mmlWSNiMMlEEtAArv2H9VjAshEgldwXN2hvPU9ymOMWOx4JiCQKaR8E/2S/GjcyFzyQHAh1EA3Y6FG47Qx7XB1Rvj2D269FjMIlmEWU7aAY3CvjhUSziDIkdZIPp+wpe5b/Kka1ptz9rSK/qgciQxwPkJslxa2hweyDYUil05dG8cCz1/qq2OaNo7Xz8qIO4EWRdUqgABZJUxy90rtrSByL5+6gHMaS3s4ek+y5rvQ628FUG9u339QNooUZQt/KLhy1g5KMil8siRx3fyk9kuhkAjfbi1xFWFZvcZnMdVPA9NcfZOgMc5DNrhKyyXc0ejv/KlG/8AKY7adoHqKXx5YY0N5Mbenu1X407WhzXCmm/UDwURRgWtdECTZdRFD/K5kbmOABtw6gd1ZiOY+LY14qiW2P6KcYq+A7jrSxi8T7IibA+EpzsgvPW/kJk9jpIxQAIFG0tyMN241YB5r2XLm0ysEKnHlTjKlNjuZyVWOFNMoNcF/rC2GmZFAC1hsSTa8LWabIC0KUpUBjfMkOwnos1mb33yaWinG+KkoljAaeEYOzJmTzYj1K8wJPLd1R2fGXAgcJbExzHUuhLRvZstO1JrYqteZmo+Y0taVnYHSN6Wig1zgSVNxVjpl8eY5pNlFDU27QB1SkxuFhTjjLevVakYb/i3SAHou8y+6DB2tCsY7lBswQHrjZXjSK6K5jbWsDKdq5FbB7LlgWbTzK5Xkktj5S12c2uqrOa2rLkklZFQHEDgeUbG4WkEGa2+qZQ5TXVyliqG4Dbdwl2XJRV/nenqlmbN1VeWgUR83nqiYXg1aTjIF9UbjzA1ypthSHsYBaucy1RDLbRyiN/CVsagcsoqW0EL2Qod0u3qVJzoNl4aF3CEdlgd1H8SPdZSsZBh6KGwUhfxQ91L8SCOq1oL6PJYx7BCviHWle+YOPVRLg4dUaTITQtnZ6qVIjRkwBchnkNHChPDFuyDROKgeiOjdQSkThpV7MoUmhBIyQ182moWTIF9UK/J9PVByTWeqsMGT5QDeCs3qOfK5xLHO2DuDwjsmQlh6/oFns+QncxhodwFfEthQpzct73u3ONfCUyyFzq9ldkyW889O6D39xyPddiGIykkXdD2Q7qIAAolTme5xqq+FW36gep9kTEwA1vzXVQc81V1RXpaR6uQb7qt/wBA788rBOJpo555VZNUbXp59+F44+nugY4vINgrjLxwqvj3RrcUNjLnWenHumMwf1F1tPXsiIom36gbqgF6I3MANcjk/CmyW2lu2+pJHVagEi7cHAGhfHsArb2OHUdgCf6qtjQxoMlAnoD2ClGQ6QFx3G/5u/uiYYQlzWi3Uau/si2ucXx2KYOf0QULqcJHXz0tWtmIa8GzQ5vulsIVJMxgdQJIFNP9UCHlsRbKehHAV74nucGXQ6X+llBTPa+UlpsE3fumAFRSF7ZXhoaQCBZUpHMxdJdsFSGmWet9T+yDbM4NcBuskWB3+6nmTDc0uaL2k9bolFMzLSPNZ5m7aAAbHT7qzJnLvKghDdrTf355/wCUA/KMcFB5sN2/r7lBnJc4D/d3KDkZIbZs7Zo97H2ItoJPG8IWSbzcdsdk7TYQ0Mg4bILZfK8ILZCwdiRYS3Y1FtbW2LteXfHZebjtt3UjqvYXDfR6WO3VZAssNbdlck9lRs+qjZA/ZGNozB9WLsfCpdQm37a3db6fZMCz2NgcC4fU33UgSJmtLiAa2kqcIqdriCIzya6qD2U1wAtt8Ht17ImLIn+XkbXtNjgn3VtOieZY+Wu6s7KqFrnEAn7k+yNi8ogRmw6+PlEBfjyh1XdDkJiNzw1+42aAP+ClUbSx9NPzXujopC9jSCdooD/ysAa41Oe5hI3DqPZWugtvQEWqcYl5cTW5reSfZHsbUddgubMi2NiTNxhsPCQyAseQtblx23hZnNi2yKMSrK4n7XAp/pubVC1nmBMMI7XhLONiNGzin8xvKDy/SHfKhiTDaFLNO5n6KcdMyRn8p+5xClj4e8B1KmeJzpxRPJWh03GqNtrri9GrYCMIsIO1FR4m8CgmWRG0AABX4kQLRwllsZaE0uFtbZQhhO/pwFqMyABoACAGL14U2MhK5hCi0kFMciDb2S8inJQoKid0RbXgBLWPA7q4S8IoDQd5gXILzVyItE5s6jw5DSakQK3JLkTyxH1AoKXOKzV9GRpoNVe117k/wdTL65XzvHyt7uq0WBPtANqdUx+zfxZlt6ofKm3hKcbKtoFoh0m7qU6jZNoqdYdwURi5Ja4AlUkBeDhyDgBGix57bwUYJgB1Wfx5XM7ooZYI6qE9BGUk/wAoOaUkdUOcm+6GmyRXVcWTJXYjZOSYg9VEZJ90vkyRzyqXZHymxZLMmNjkUOq8bl/KTuyrb1VP4uj1VZToax+coX1Xv4yh1WeOab6qD84j+ZaGSxHseS5dnqhJMm+LSg5pJ6qUU4kdyVZ7F4jEPLj1Uy8hqriogIprG10R4MmwF+U5vVVjJLjwip8dp6ITydhscoOLGSs6WQ7bc7hZvVssWWM/fsE6yy+gAaWZz4yXHg0V1YY/o1UK3288dO5VLjXAPKslNP280FU4O2hwoAkj5XWaip5DSfcL2MAXYPReFtuXp4Zt9/ZAxCR5caJ6D9lWK2nlSkFD2H91X2CxjzvarceOe69c4jhV7vdEJdA0bmknv2THgAl7g1vyl8J2gHjr0VskodIDI4upFMzLZH7mjZyb9+qkymjaet/v/wCFGKzG0hpJ5rsrYozI6hV3RoIilUhDnk8kkoljNjtxF/BXeU1jwAOfcquZ5L/LjAPPLh0WMEteJCbIFdVNs4aWudyGnhvZABojFBxN8lemT9KKStjJjJpeJHW4OLr/AGQ5aOa6HoVGN4MYDTRN2VCR5JcwfSOEQHr5KstcAOhruhZ5C59l191688UDark9Ir2WMVbyQSOLVjObPRVgE/KvYP6IBJVXIU4+ZK7lRq74peglpuv2RMybiOl8FdEOD79ivXBpcetqItocaPsmQoRCASCeOvI+yrF96460rALZd9qCpjJ389wsYIi4LWk80Q37KR3ABpF7u/yqae17Cx3fgqxpLgfV6g4gj3RAWMuKQPBFHgtRMoaBG7aNp5HwhXH+ccOHY90RDJeMWur08ix/REwTHukjon1A0DaugcYoi1xHJ9uiobGWiuKcLFdCrnSAgEt6XurmljDXEyNrmOYeaI5FikxEznXY5J9qSPHftbTudp4ITmGT0guuz3UM2lY8HR0wJjJpZ3UB6lppZWOjISDPYCTS4lkV0WsVXR4RWO6nBBHh1IiJ3Kr6MaLDfwjpQXM/RJ8GYWLT1lPgsKEtMAllYGyWfdPdPG9oASPMjcZRXutBpYEbGkrpi7RrCsiH0BXYDWkC+ylPI2RwYCiMXFEXJ7othLpIWyMuuUL+HDQeFechrJNlqbiC21NsPQpyMYEHhKMnF60Fo5QKS+do9khuRnjjEFe+WQmb4h7Kt0IrosmDkAbVyM8gLkQcg7UPDYcD6VmMvwy4E0xfY8jHY++Erm05rifSFKLaKUj5I3QJIjYBCNhgkg4cOF9J/gsb+rQqMjw43aS1qfkwpIxsWSGDqi480E0SicvQXNJppB+Esk06aE2LKrCaA4jiKYOAVlJHHLLE7mwmMGWHUDwVWkybVBwcW9FB8hHK9aQ4cLiywufLitaADSZpjHKClzr7oqfGLrS2bCeDa8nL48mybPHZRd3UfxBQz2uYaIVXmUeq2PE09BQU7IJBVZe8i+V7ENyYQYzXDkLq+FtGboWGUjraqfPynkuAwt4AtLZ9PFoxwtGUrFzp6PVX42TTuSovwN3RDugkhN9l0RhQ+maXFnBrlMmvFLIQZpjrlNYdSaW0SrKqISi7HEjuEM5wKDfmgjqqTmc9VOQ0UFSR727QLe4pFq8YhcYwbddn5TuHJBANpLqtASSEep3SuwVcZRmYm+s8cqpzri20L3Xu717K6WhybpDPf7cLpJkeOpH2Cg4m7PH2XVzZ6KLnc1axiD3knlRceF5dnoovPZYJAlRqyuK6yETF24jgdVbHG5zqI5HJJ7LzCiMsv6Jq2ENBBBsjgn2RSA2BgvDLvr7q5hELCNxB+3UrxwAHPYql0hI96uh8rALXO84WHVybN9lWwF56cdvZcH+gMuyeBwiC0RNFmq4r3WMV0IxbnW7sOwCHc+3E837r2R5e8j/0qpz6FVyhYQqGQBpDq6VXx3VTptwO7p9X3VLHFzg2+xUZHb5CRwOlfCxjvMJJI6DoF4X7nH36rnCunCrDyDYFLGYQ36kSwenshYnE80jI6HJ/qhYUjtu6guLdrjXHblT6VY56qANmuxRTC0e22wSCvGOG4t9/6LpTYr2Vb225rmnm6RFCG7jFt6jrx8Lwlu4UeT0K5p2toG+VMMBaDxXUX7ogJiw6MkcE/svXgPLnNrrfCkLO7rW0HoowEMsAWHDn5RASl9YDm2CRyL791awuIbbQeaNd1BlfmCvSAKP3UWU4uYSdvf4PusYPje5jtpFs7FENY1gdI118Vz3CAjloUbJHW/8AKN3BpcYxcZ4o9iiYJxHAygtNt+90tHiYwmipvHPRZrDk2yAl1PaeRXVbzTMUF3mR8RvAsAdCubyX9R4IUy6c9vYpVmYbg02F9CdhhzSCAledprTG70ry4umVo+XZDS2UhdGaTPWMPyJi6uLSpdsXaMMcSSnhajBO+GlkMU08LT6bN0Clm6Ay6fHs3Stil8uKu66d1NJS05VEglPhegxD4cwtyQXE1a0rc6F0Ap3NLFxkvO5WyZT4WdSnTHY7fkbpyQjG5IDKJWTi1Evdz1R8eQ5/S1Nk7Y3lyRXBQj5N3dVg7uq5zCUAHhcqy7he+Wbq1Y3HB6pkhWD7guRX4ZnsuRBZuH5CrEoJUHjhVAUVypna4jKB7SfdHtY17aoJDG9zDYTHHyyeCqKQlFs+nMeL2pTk6M11+laJk7XALnhrgiMmYTI0MWfSlmRproeQ1fQ5IGu7Jdl4LXNPAVFKgNWYNszoXU7ojoZ2vA5V+paZ1IHKSBk2O88GlWM7JuI7LQ5VyY4I6IWHLd0daObKHDqi4JkmhRlYYddBJsjFcx3FrWSNDgUvyIAewU3iQUJoGlpFpzingIMRhrqKJicG9EUqEkgzrxSomhBtT80Dm1EzNd3TtIRC+Rm13RUTRhzeiLmeC9USOFIFUxNkQ7SSECXSRO4JpOJqKCdFu6C0sojopZkvrklWiUnuoDCmLuGmvdMcTSHvNuUJ6RqKced4cKtW5MXmR+rnvSdY+jCh6VdLpdCyDTRZ+EuKbTDx0fPMuBxnLQOhQDojvPHRa3JwJfNc9zNg5IvqlE2CIoZHnn5XdGdknERusKtxsIt0JqyD9lQYTYAsn+ypYCgnjhVE8o12Ntic4nog3BZGK+v2XKVfqu444TGGmmMAhMh6NPVFSFxJd79PZCYrqxg1vbkq57jsA5sc2m9CshId1kD9EM/r16Ihx46Kp3q4J/VAxGOQRncKv7dF0s7pH3/cqoir7+1KBJ4QCT306wTdKu7dyuPsFxB4WMdtI6KTW24g9V6B6bVkbQKFUbWMeCP3+6rfDuHpHIRm0UB8LxreOOyILAo7Dtp6o5nLOLVUkdkceqlWyVzCGOHI6pWhkwt7iTajds6cD914C1xBvuvW/wAw7IILPSAXupeNaC+wKHcLuWlrl607Xcd+oTIU8ut3PQ9x1RTSHY1XwD0VD27wHAC65CnC8AFr2mvdMAIa7bsogWo7PKeWgED+yi70ubzYHThTeCC5x6EdUQEg8W1zeNwpw7OCpNteS3nj91OMggxu5Laor1sfrDTV0sYtjeHERlgBIBBRsLgxvq2jd1QDG3tsnc3mx3REbm05h69QfhYwygjAdY5N8FfQ9BnpgZJ0cBXwV87xN2xrhRodByDytfouQfKZTr29lz+UvoNB7NzsaQhMuIGM8KiLNIaLNqyTJD4yvJ5HQYDxPjgNcaWNB5W78RAPa4LCvbteR8rrwO0KEQvqk9057iQeUgxxukAWt0vF4bwmyRtGasLlaXRfokz8RxlJC0s0Ba0UOEOcYda5UcbpgiLsfHc0cqc2J5gohMmRAAK8Qtc0lXTKCCLT9huuEe2PY0I4xV0CmcQuYDSzo1C8ybRwq3ZJRUuG4BCvxgOpQ0Boh+KO5GQTb0CIBv5tFw0w9CU1oXiF2Vyh5n/1XLWjcDcSx2hnxJhK0Dohi1caizssGJA4VPnbHXaunjscJVkOewn2R2gUmPMfNBrlHNyQ4dVi25xjfymONqQJFuTpitGk8zhQd6kCzNa4dVNuUCeq1mo9nwfNBICS5Wlc8tWqgcHtClNjse3oqIRsxbNLDTe1XjTbHAT84wDqpWMxQT0VFIVoy78Bw4pDTaa8ji1tHYYPZVOwh/tTqYnE+e5GBKyzSXSF8Zo2F9Jl01rh9KT5mhh901awcbMHNlvA6oM58oPVa7I8Ng36Sgj4XG6yCpuQPjEbNQ3/AFA2ovnkJ9LXELTxeHGt/kCNi0Fg/k5+y3KhlAycGFNkVYICc4mhgUXNWkxtIbGR6f6I8YrWdkHJsdISwaJHXLQjotIYwcNTSMNb7K8PYB2U5KzULG4QYKDVXk4Q8naPqd3rumj5Gjog5ptxHPRJxoxk8vT3TZrwWjY1vLik+rac3HgYSN0r+AOwtbaRrC/c6qbykWbEMzJsiwDdlOptMRmJy9O8ljW9XnqgsfTvMuQg+p20V3HutPqENvIaLd0HwqocYNjDOzT1V1N0JRnNaxo8bHbGwcnlxWcc3lbLxFFsg4HJ6rIuFK2N6Fa2Uhq4jj2Uj91w5HyqBC8Jwa3aejrCI58pw4u0NA0j0jrYH6onqDXUWmRNkLJbz1Crc0beFY8ChR5AtRBs13CJihwqlXtFEFEkBwBPW1Et9ftwgYoLabz2Uttt+VYWmgCPsuIqvusYg0bTXYhTAogjoSvTHbgel8WvaAcRyAiYtBaSPcey9I5JvrwVFgp1cWucKPPTqsY9kFn6endCzs307+ZGF26+ppVBnBs89gszIFil/lI/dFRvHQ8tKDmiI9SlC7gJGOgsmrAXgFmqBXl9CF771070gmZo9Y71CugPUq1lbj7E9FRwpsd2/qmTAy/lo4BI6qXIYRx78+yjHIfUKrheE9S2/gFEUsaWuc4ch1c3/hScRsBBIcB79EJGSLsUR0Kv3AxONcjuB2RswQ51g2ADV2O5Xri5r97Krr9ioxbZIwKAeLojupw+vdfYdlgDHDaG8dBfZaTTZfLa037i/cLM45EYa7nn+ie47izi+P8AKh5D+tDRRoYsrirRDcnjqkbJvYq5mRXQryHDZZFeqkPa6+VicptTFbHNcXxmgfuspmsIlNhdWFUEDjkMbwfZbbw/lCeNt9QsK/haPwzkgPDe46rpaBZ9AdCHx3SoEIDSCEbjkOgHfhUSAjjpyoOG7MuwGWPYA7sr8ZgkHJCE1GUhgDVLFkJgsJ60OMRiAuACLdguawUbUcBwe0biE+jax0Y6FBoKMvNgylL5cF4NlbKaJoHThJ8zawFJxNYhGO1p5Ci8tZ0oFe5GS1t8pZNM6QmkyQA78QPdclNSf7lyNGPqEuW091WyTeeCsvq2bLhT3ztKv0vU3TEJeNPZRStGnMRcEFk4oIPCKhyNzRak9wcKQdDKzK52GaJaKS6N0rH9StZkY+66QrNMa43Sm0NYriypG9UVHmuLgLpHnSmAW8gLxmjmU3CNwRihHJXQy07NsAEpyJWuas/Dgz4zgHMIR7JXM4cCFb0I3sumNGwvYp+aVD37xYQuPkb5C3oQapTeh6HjZAQrBtclwkIUhkbepRjKxGhh5TSOipfitd2UIpnvdTWOKJaZCeY3KvGX4T5x/QCTBab9IQztPbfRN5JGsHr4VH4hjhYCm9Dp2LxgN9lYMVreyukyAOiGfklCzEyxrG9ktzMhsbTypZGXwQCkWdOXNPPKISjL17yHELzH14yjqsxqG+SXuuxWujINouA0WbZmoF46rx+UO5SOPI2s60hsnUgwHlLxHaQ9my2bCAeqAM7S0gd1lsnW9rvqU8XWWSu+pPwItIeSY3m9G/Kq/BStH0orCy2yNC0GJjCZt0KQr0bjowWt4D5cQuLTYC+fyDa4tI6L9FS6C3Jgc0tHRfF/F2gTaTqUm5hDHOJBpXxa0RktmWf3XrOi5zfcL1oVhAiE19+qMP8A2yRxbeUJCBuo9/dFMB2G7Bv+iaIJEC30f/YcKDxwCO/BUrG0j4sLwu3sBFe6IDygACOXdFzgC6wCQV6DySO/dSA4cR0AWMeCO2n/AG91Xt5DXduLKsjPpLf/AG1z2+oAih34RMQLTZ7LmAiI11XjJOsbux4PuvWO6gX1/ZYxEOAcDzfyrHv4BIHsoPO0k11HVeAksN0LWMSANek9Oy9aA522+eKKhG+xRHfqpMIDz+4WAeTRtNgfqEA22Ort0TJ9dB3Q00ILd7R07BKxkSY6x8qYPptDMeWj1WrdwA4Sjkx15UmkXzRF8qtt9VzSCeLv4RQrCx6eO1cFQLtsnSgWkfCgD2v7WvXONFxHPsmAd269Rx8FSadjTffgj4UQ4OcAev8Adc6i2u90VgBEVxt9x2RkDOOGmzzwgoHUQ08tTbGHq3A9O1IN0ZIKgjBa0Hp3TaKMtAaOR2KCiZtDT79AmeHRcFzZHyLRiXR4cr+WhGQYTmn1WUZjgEgCke1jAyz1UPjKIUZWKBFYtY/VotriVu8x7BE71BYbV5QZS0corQWhFIEZo2QYM0exQrxZUYT5cwcrehKPrulzh8Ao9UbNFvbYWO0TUtrGtJWrx8tsreShdhoVajGQClDdRbiOLSTVp/qhaIybWD1DIHnObfKz6Ca7G1uEuG1/C1Gnai2dopxpfKMCCSWQHmrW80j8mIC1P2Ma6SQFnVJdQgdICWq2KZ0rwOUwGOHM5VYpMm3RiZ9Pksk2hBjEOora5OMzaeiSvxo/MJtZpJhUkJfwy5OvKj9/6rlrQbQ+1HS4dRx7DQbCRYumuw5S2uB0THw5rTMiBsbyLpPcnDbI3e0c9UuRclaJ4J1pi6Gw0K8cqtrg1208EK1rgei5Gdh6G2pmJ5Z+XQPuvWmq4V7HdgsmwSVoVtwp3uPmP4RsEboPpKIcFSX0VraJxwwTsufJJwb5CkySLJHlygB3YqpsgIoqqVvdp5TRyOwyxJrR7kY8mK73b7pexzWZt9LNpvBkmSPyp22OgJWc1fKbganHt5B6Kk42rEjOvrLs0TWGTgHlOMHS4GRB8zg53VYF/ijFgeSH24dT8quTxg97a2zbT7BUxTjDpbJTU59ukfSX6jgYrqLmAj3KFn1/F/8Axln7r5q/Vzkcshls+4XseJqeW78plD5Kp8uSXSJ/HjXbNtn65i7OdrnfBSoao2Q2CK9gsrlaLrwJqAuHuCrMLD1KEj8TjSMHuVOcJ9stj4Lo1RyQ4XuQ00zqNdUPGza0Ev5+Vf5jK5IJU+LK6Fkksrnm7CrdHu+rmwm0QjnkLSOFY/T27uOirGNC2Y/Lw9rtwFhVQ4T3kENWxfpLXgWqZMRuPXHCLQOSsTxaQ+VlITL8LPkuy61q4J4mBpsBGuycag4uakG5HzY+AHZLre5wCaYfgKLGA4s/K24zcbaNrhak7UINvUJk0ybezP4/hpkNUOFoMHT2RsaCV0edE7hENzsdg5cFqQbdDOGBjWdeFifHmlwZ2G8EeoNJaR7pvm67HAwlsgKyWbq8uoT7KJag8lCcLZ8bzMd2PO5jhyChrorceLvD8kD/AMY1p8t3PA6LDuFErohLkhZKmXx0QCjGWyI7j37dkuiftcAeiOYS5hBPBNfdOtCyIvHt0HdeR9DakQWuLexChyYgK4BpOKSYzsOnupACy34pVs9Ne3/leuNvsWLH9FjEujTX9V6+nM6jkfsVFpFUe3B+y9DabwbIFgLGKpmgsbI2rB7KAkAsjr3oKzjdXXm6pDmmPP8AKQgzBG43yPSP6KJG2j2HAC8JDmihzVcL1v03Y4H7omImxV9OqkXUQW8An9lW88/C9BHDSOnKxi8kFpHb/KkKqq4VLiQAPf27K5p/LBPbgoMKBMqHyzvZZaR6gqA8Dumb9rm7aQcuOAaA4KQYrDvurGnlV7a4v7KVcCuEwC5t116LibFqLXG6I691YWjaSOncIgJitwc4Djv7rndeRd9V5GQSA4XwptbucK78BAATiRbpG+1crRYGCXndXBVWh6NJlTuaBw0XfutzBob4IQQAePZcufLx0isEZ12MQ0ccIYZQx5aIpaDOgdDGSWFZHN3PkNArnhOytD6LV4wAQUUdXLowBXKy0MLiOQUVG2RrgOys2FIYzTzTcN7pLn4U9l7gVrNJwxK4Ei0x1LS2GA+nmkKGbPlbxRIPVUk04FMtUx/JynAdEteFRdExlh5boyKK1Gm6i9wHKxMJ9QT/AAJKcBaSth9Ggz8lz4iLWSmgfJkFxC0bgZBxzwqv4TkSNLgxMAhpoZGBfVaPGe00QeFkZjJiS7HjaQioNV2Nq+UkjNuja4+SyJ1kot+tQMbW8Wvn82sSPFMNIL8Q90gc95P6rmeeUdJHPJuzd5etMc0079km/ilyEFyVfiGeVe5ASTEutpSzzS9C8jS/xAe4XLLec/8A3Fck+eZuTL9E1Z+POwbiOV9o0DMZnYjbNml+d45jHKHA9CvpfhLX/KLGuevR/mVjz1tG+1XTSLkjHKUwTU7aey12JkRZ+MDYJpZ7V9NdjTmaMek9Qky4v+kXw5bVM880ELhNt5tANyQBR6qZeHDgqFHQw52cwikOZ/NNN5KXPAdO0Ok2tvlFnNxYCIsf8x/s3mkyhZHJkcdRCmtkaOSvDvcaDkMZst7uIab7lVyuyG8nhU4V6EipS/pjIkNYQ5/KxGr5xgz3ee0ujHDXBaaKR7r3Dml8+1vK/EalI0H0xnaFLPJqOhciSVF//RZslRyhjr47UVU7Jy9Nl8s+to6ErtG0CbOlEwb6LW9i0XHMLRNEHkCuU2GMpK2TjkS0YpnifIYQPwbXfIFLUaF4taXhuRiPjB71wvM3RIBbo4g37IFuNt4DV0RXHofjCez6Rg6piZQAaRaMlhimbQAIXzrEhka8PDy0j2TuLKzA3/vuA+FX5P0nLE10wzUdBEoJhkDHJGzS5YZvzXA8+6YmR5O58jifkoebOggtz3NB90kmmPHktNhMcccVENpRmy2M6uSHM8U4sQIDrKz2Vrz8px2cBI5fg6s2UuswN48wX90tz9ahdEQDZWTjdLK+7JtHfgpHstwKW2HiDS6jPJOQxxAJTCCbIdGA4khDRYYEg4TiKJoYK5QoZIljxyOAFmymMGnvkcLJpV4zXcEhMvxbImXdELaRmy1uA2KLqszrOZ+FJAdym+Zr0LYiA7n7rLzAZ+XucLBSTkl0BAfnZOS8DmitLpOlF1Od1RGBpbC1vpApPYGRQspvWkq2MJNchx/4fLC8Bwc2qPZfCNRxnY2XJHVAE19l+gM7E/FkiuF878WeFy3GdkR/Uw0flWxTp0LOFqz5sOD06o2N35Jvg8cIaRhjcWuHIV8RBaQOSutHOy4uqRt3RG0qDRXA+D+q9moSAD27qDA6+OW2msB5YJvmj1+yl1AB6dirG47i/wDopDEdt6JXOKMVOJbYPvdfK5vPPICKdh3VBeDEcXDt2W5xMCuBb6ie1IfI9Ja/ru6pm7Bke0k88UhMnFmZGQWE10TdmTBYn0DzY7KxpO833H7oYWzqPuFeCC0N7e6xj037VY5UQ87mnrSm80Abs9wFBlCwPusYud1u+OApxmmmySSqu/PI7hP8DwlrGa6MsxjG2QWHSnaP1WYUmxQ4007e/wDRVOsge62GpeAtQ0/CmyBlY87owC6KKySO/UdlmPwWUQ3/AKWY2eCGFKNsXvbVnsVKOiwjutHpPhPIz7OW52Iz+Tcyy4n4TvK/0s1KPFdPgZMeXtbuMQG16Kq6M0zBDkf5VovY9q6SIwyOZI0te005p6gqbQHd+vVEU8a1wB92mkbgxh8zb7Ec30Qob1CaafjENJIs3+6SUqQVG2fRdBlxMZjJHUHOZRC1uPkQTABjhVL5EZ5IqaHGgmOn63NiuHrK4XK3sqoNH0vL02KdhFDlIZfDMbpCdoQuP4wbtAeaPym0HiLHlaCXBMuIbaAh4aYP5f6IeXw6GvDgOicv1/HaKsBDu1zHkNBwSuaBzYTpmEyADjlHZuMJo6AS9mpwt53Cl67XIBduCKyI3KzO53hePInLi20P/wDDYnitgWhfq8bj6aUotZhaQHUtyQbMy7wGKtlhByeFc7DduZ6mhfRsbWMOU7S8A/KMfJjStoOaqJJrTBzPnenYcwyGNmYQFqpYWRQUB2Rj8WLfuYBaXao54jLWg3SK+o12fPfFOS0Zgaw8hIY5nueBfVOtX0bInndKLJ9klEE2NM3zIyKPskf+mekMo4nPbdKO4jg9U5xYmvxwRXRLsqHZM6guXO0qohNlG5cXcLtppVuBXOkTJblyq2lcjSMBZeK/GmLXBF6Zmuge3la7xBoBc1z2sWFljdjzbXAggr04y5I6skKPr/hXxHtLGPfwvorRFn446Gwvzlpmovge07ui+seFfEzXsbG96aEq+rOX+WX67prsJxlYPT34SjGzmvdtJX0HIji1DGPQghYDWdEkwJjLEDsu6CSeKnaOzHl5KmHMxo5xz3THC06GKtrQkOn5gaz1O6I5+s+Q22chGDS2O02aMY7Q3og8qAbOiQx+I5ZZw0GgnmPK/JA9Sb5E9C8WhZlF0WFM9rac1por5LLN/wBQ4uPJcbX3TKwBJA5hH1Cl8i8Q+E87D1CSWJpfEeRtUfJxNpMlJOXRufB0kX8Mbto8dU/a10pNMI9rC+SaD4kl0V4jewlgPIPUL6Poni3F1RwY1u11dwjgyRS4s5JJpjGaNrYXeZ1HRZ+Rg81xB4WqzGxy45cKIr3SAYQkYXhxDT0KvIphe9g8UzI/qKlLqjGRnywXH4SjVsXIhALHEsTjQ8eObGBLAT3UOUm6OviuzM6n4hyWktYwtKzWTnZ+U425xvsvqed4cx8sH0NDvhDYvhKJp+i0VHezUj5c3Cy5T9DiStFpPh7ImA3tIC+jY3huGOj5Y/ZN8fSo4xw0BUoGjH4vh1sTB6OVVn4/4Zh4AW8lhZFGeiw/iaT0ODTSzVBTMy7LDJ9tgp5pUBmp7+nYLM4OO50xe8XytdhPEMQtSlI1h8oZGwngALJavq4jLmNd+yY6vqY8osa6liMhxnyKBvlTabYodhmbOyO+1anC08sIPVLdBxwwAULK1gxJAwFgpI02xkThaWx0CvIXyeftcwhvuisDFLXes9fdG5IiY265ColehtI8IhbCTxdLEa9kF8rog0vB6gBaqnzAhoNKOJozXyudKwG1RJR7F2z4JrmmyRZj3BpDSb+yBgxXm6tfb/E3hWLKgkexjQ4cil8zOAYJnMLeQaQl5ShojONCl2GXnd3VsWJQAr7pu3G9wr2YvHRc2TzW+haFjcXnor24tjombMceyuGN8Lkl5TfsNCpuJ6R6Vc3BB7Jo3G+EXFi2OibF5TbqwNCmPT+KpWjSWuBtqfRYQ9kW3EodF6OPOTMXkeGYJwbjAPuAkuX4WkhsxE/qvpxxKHRCZGKCDwuqOf8ATHyafT8iGg6I+nuEz0/wfq+X63wHHjIDg6XgkfAW4bpDLM0sYdY9IP8AdPNCkllnMMjBIWRktBFovKvRSKszOleDosCMSTRtmlNHfI36fsFsPw1YjfznRkAHho/ymkmPIzHaGYjHzXZN9AqRp0+RDI/IY0F3HJv96Qcr2UoWQwHGjkc7JdLI8ctpAZ7A1jPzmxBzuWvJ9I/5TuTEGNCHyxsdf07bs/HwkOtajgQxtx8l4dO/6Y2iyt2aiiJkeRTvxfmMHB62FodBzciN4jdLLIAa3EVx+ixuK7PE7YseOKJr3cmQ9APdOfP1LT5A+DblRuPSM1Sxgrxb4Lx9dM2TFCMbOBrePpkPsf8AlfIczTsrTMyTGy4XRTMdtLXDlfdcLUXttmRFskDQ5webDT90u8W6bg+IsKMMkY3LjbbHgcn4Pwni9CSPk2labJqWSIYxdcrZxeG5o4/S3oKpX+BdJ8vLme9o3NG3p37hfRI8dhu2iiubNk3RXGqVnyPOwJozRYQR8JcYpG9WEL7LlaJFlDhoSjK8JsbGXBqjSZa0fLjuB5sK2PLki6OK0udoOyx3CQz6e9vATqGrEdEDnyP6uK8blOab3FCyQSx2aVYkJ47qfCwcUMXaxI0UCVR/FJS6y4rsfC8xu93T2XZOK2Nt0Asog+MPg1UV6iul1Nn8pWfO8dE40HR5dVyA1wOzujwZqIu1d7DYcf3RuN4hyBX5pr5K17fAcTsf0x1x7LLap4VyMMvLGGgfZPTiLSZo9K150jBudZTV+XHM2nAH5XzGGWfEfyHNITrF1t9AO5RU9UzKLTN7jabBO0UAbVWo+GsaWM3GEp0zXdrhTq+E3m8RwiAh5F0haYzMjlae3T7awnb7JRkM8wkorWNabPkEMNoaGRsjeSoZMXNaEcLA3t2qoAOdSNyIweWqkQTdRE4/ouVwlHRL46ZX5Q+Vyu8qf/8AS/8AZclqQ3xn0+ZkeWzaQFg/E/h3aXSxDlanz86GEumx/Lew09ocDSonymZsFOIshd8G09na6aPlbHOjeWngjgp3pepvxpWkOqvlUa5p7osh0jG8FKYpix3KvVqzknA+6eGfEbZmNY99rUZkMedjEAA2F8C0rV5MWVpa48FfVPDviVmTGxj38p4S9MhbixNqenzYEzqadhPbsq4wZYtrRZW/y8SLNh3UHcLJT4cmFknYw7fdTyY66OzFk5dgkOmF7g53pcD2WhwHthFA8hL4xI47ncK3zomWd3K0IrsM5Dx2dbfUUry8yNx9VEJXk6iGNNOoJBkav5swiitzieyM5ctAjoK1zR8HU274mNjn/wBw7/dKNCik0/NmgkNP2EscE2YZeCb4Xv8ADpsqZs0I/MZ291GWPpiTinsLg1yV+miB8lyDg0mmkajEMXy53VR6rNPhxtMzmOdL5riDuZHzR9kVJMI3RukhfHv+kO7qvJrbJ6ekauSPEy4y2NzXA/H+F7hRYulYsrpbBv8Ap8KrS5cOfGDm8SDjaeoKYvgLmjzIxXyFRNPYj5REWNmZGdln8PG8R3xY5PynR/G4LPMsyDuD1TPCZBtAY1rT8BFvxg4EEWCkeK12PqSE+Hr+NkHY52yQdWu6piMuhwLWd1zQLd5+MNsrTYQ2ma6+MmDLiLJGcV/wli5R1IknJOrHeflSbDTCFkMxoyZSH3+q2WHqeJmExSbbPuvM7w/DkM3wEAq/Dkrix1la1IwTmRY7T0Co/iLfLLd1Edkf4k0OfFxDJGXEjqvmmVnyseRZBBpc7g0ysJqS0OtWzTKdrOXKnT8SR7g4gk/ZDaPBJnSg0XOcei+n6Vo0WLjtdIwWRZSy1oqkLdFw5BK1zm0B7rZtfGyIA1aCbEAN0bbCrc4SP2udTgeiFhoPZt3bgQrHxNlYQKtUxRtDOvKvgho3fC1mB4ScawRaqfqErCabQV+blwwH3clj5BMDIeijklRrB8zUTJbXbnE+yxmqYjTll7W0T1WunbHVtSmeCM2SOV5WfM0yctozjcf4VrYOOiPdC0HgLzYAofLZGwZkFK4RD4UyKUS6u6RybCmehoCMgDfhLnSgKv8AFuYbDk8LTsJp4mN4pEhgros3ja2GECT904h1OCZth4/derinaJtBD2ikK5gfIAf1VkmS0iw4cqlsjdrn38BdSYqRHJPqocn2RuLg+Xiukoh5PUOpLnyCNpe724tWY+qZkrG/ljyQaAI5KeLLQ0aKPIMONH5srTIXbfq9S9/iWLjExtmLHf7ep/QJa+BuW4ZEu3ddNZt4QgfDjzudHwb9XHJV6HsaS5kEsXV4N/W9tJJnYuDPlsnMQlmA5e1tEeyIlmM7w2JtE9b7KEORi4Ti+b1kWCCf8J4itgGqaHCAZMUvc9zQXAu4B+Eu06DIdkux3OlDdttDDwCtFk6vgyH0GZo2UPQaP2Wd1J2xrZNNkc54N1RG0pnQLChiZ8znsmzDQ5p/BP6qMuY5npa95mZw0OFgD3CSB2qagCXzy+eD0HQhE4UGdFI78Q0c8AkcpJTo1Wza+G8aLFxg6RwL3DcST3TabNbFIA3kfCx8OS6NoAJ445RsGaZHi+VxSlbOhUa6HLBaD0V5lD4yDyFnG5MhLQ2Nx+wRzMt5aGvYQPstzNaBNTw2v3FqyuRhje4Ut1K1kkJId+6yWa1zMhyLzLoF0Z3Nxgxh4WZyGlk4I6WtnlxOeDwSCkWRgBz7KeGWLFcjzFnOwCuFDNe6UhrRwiIomRCijMKCKV+59ewCpGm9DclQqxNPdJ6ntNLYeEdmPqHlUKPRWw4cTogGtCtwcF2LqDZx0Co8bRPkj6nhwMfCOBVIHU9KimY4FoXafqsTYRbgvNQ1eERk7gqSSaJJtMwmpeHMfzHflhZ+fw24gmMbVotQ13dk7W8ttHYk8U0Yshc/1ejojfs+bZWLlYDup4SvJ1WZ4LC4rZa75c+dI0H0sH7rCZMe7IdXS0KSCVse4v3E8phjzkEINkdUi4Y+QVgDjTwJ8pjXdCV9K07QYHYwcWAkj2Xy6CV0MjHxjkcr6NoXiITYjWO4cBXKMeN7FkMf4DH/ALW/suV/8Q/+y5N9fwWjHwvwtbnmdiZ5wNWj+qCQ+mT9D1VOZmfhmMi1jT34uQwUMuMExv8Aa1j8mPG1md8zJXGYncCOHNP3Wv8ACesZRwJsTVhJn48RDWRuour2B7rUkqZW2mU5mnjNwRkRbZGkdWcrBalgSY0xOwhbufUMDR9Vd+AiyccvcQ/GmbxXuFdm4eNrUTixrI5iLHPX9EP5YzXJHzKKYtd1Wi0fVH48rSHUleqaLm6fI50uO8R3w4chBRSmNw5Kdq9o5ZwPvXhzXWZUTWueCVo8nBjyYi4AG18H0TW5MWdp3cL6/wCHvEEeXC1rndk8XemTTcRbqMb8IndwxZ7Jz4waa8ElfQtWwYs3GdyOQvmmbor8XLPJLLU5xa6LqaomYZswcPBB7IvA0H8JunnArrZR2ntxsOESzcAe/dLdZ12TJuLHGyIfuUmOEruQjzekEPzsWIlz2k19LB1P39kDNn5GYfLYfLjPSNnF/wDKUQmR8hu6J6rWaHpskjTLEz8w8MJHT5V+JJycnTYvycOHSNNOfkPAyGEObD/ykOueJ35ksBhFNNFyY+KPCOryF8xyHSA/yrDYz9jjjzAh7LBUpJ1s6IcV0fR/CGr4+RqJnyCA4U1o967r6XkSR5eL5kVGh2X5zj82OnwSOa4dCCtZ4W8d5em5jcXUCXQvNbism4jTjaPq2JxK1zX96PK0TNvlglYmTJa94lgf6X8ik4g1JrMEOfJZTc0c+N7oN1CZjRfFhZrUJsHJBa4Bsg9+FXmayJHEB1BZrVcxu0uDuUjdlJQTBdVzJcR+6KWtvQhN/Cvj3fkNwsx43E8OJ6r5/qGa55I3kpUyJ7n+aCQ4GwR2RxtxegvGpLZ+kclsOdB9IcHBZg+FtJdlH8TjMomzYWH8O/6gZWlvZBnXJEON/el9BZreHq8IlxpAbHZdLaezklGURPnaXgaJqEeRixtbGeC0dEym1WIxtYzqR0SjW8eTJhLd545pH6JixPxGumovApcOV8pHT42Ru4sPhz2wxbSLtCtImn3hpFlHyYsD2+mlODE2Hpwlo6iwQ21vNLpXujZTSiJ2AQcFLXbiKvlZgAMxo2OcbLl7imN+JRNFFPhAjO6iUIxjTKGt9PwozVmoAy43tdbT0Sx8jg6iCtJkYJ4cCRSAmZCCWv2uJ9uq8ryPGlfIm42JJCG8qkyAhEam2OOMOa4X7JL+IHuueON0RlGnQc6UBDSTUhn5HyhZckV1V4YhUEyZHyhZMjvaBmyvlCOyxuouXZj8dsaxi7KHcrwZzmcteR9kjmzCCSFSct3FHr3XfDwjcjSDWp2Dh9p7BnSiKNruXEC691itPhkyM2EAnbut3wAtUCGSGQNqm20Kvw8RoofR5xjn8gQ+Y8i6PNfKOxsgtc92TM2MN6MDeSFk8bPfFlumsFwHUq/Hhn1ZhnbMRI1xG1zqTRh6KVo1ORrGGxu/HlquCwhBs1/TS1we9zH1zbeqzebp8uEWxuk85zuTXRqH8gBwDSCT8qrTRNsdjxScSV/4SISNd3kbX7JPHmNdnHKnfIS42QBY/ZeyQCCIGR4a49KQTJNjw0Dcy7PylQDTjMl1QF0Ddu3jeeD+yuZjy4bS8gSvf1tUaZkwOYImgxX37Js2aPb5bnbq7rckYWeS/Lna8kQuHG5o5Whx9KhbCHTElx62eqGxMqGMH0AOHFn2T7NYSWtDRQH7qOX/AArj/WLpMLAEfDASq4seFrXGGEBw7o52ISN4sfBVLccjcHOcLXLJMqUxZc0BpwsKx2qzdgAP/wCtrrYwGLr2shRnxRLFTfSfkWuXJLJ6ZqiefjXPvzmgDtXCGmhxZ3EOlLD9rU2YT7uQ2O1c/wBELPF5EvTr+y4p5MsdyFaRW7FaXGNrg4/CBydHkvdRr7JgKDXObbT2IKjBqssUoimG9vueqfD5KbqRCcWujPzaa/sCgJcLLh5YCvojYopac1g55ohetw8WcEEC16UG/TJfI/ZjtCzpxkCOXpfQretbA/GuxdJLk6DHu3xEB3whXx5mOwtc8ge66oeTKCqSKxakC6zqWbjSEYr+As/N4hz72zvPPym3mhkhGQbHukuvxRyM/LA9wQnjkjLaKJJHR6o1zrc/lO8PVmMZ9S+eRxyvyGRWRuNL6XpPhkSYQLrJrqqOCHUjOZua6XLnc08OQAx75906m0OWOWXaDQKEbjSMftc0gqejbFroS09ERiQOmeGtCajTHzNugnWh6K5kgLgOqZIWynC0IujDnCkwg0/8PK3bxytVDgtEYHAUX4DA6yq8EDkLvLd7Lkw8pvsVy3BAs+HOJxgyZjWizdtK1WkPDYDJZ3SNJ3dOVjcJzWv25Jk2cgAdE08PZobmyY077hYba0u7fCjJOh7HT5J4JmnV8d+bppAIe11Sw89WnvXsnAhwoZ2NxNQGTjuAcJXt28FUZ2pacyOE4rH2OT7EeyGlnhysWoJAJD0jcKH2WU7VBWmOcfOihmO6D8dA707GuA6/dD6z/p7HnYxzNMZJFJ18p4HT2SHH1TUNGl3S43ms/lDB0Wy8P+M4NQgnGQPJmjHETSQ4oq47RpOz5ZmaZn6NkBmZjSQnsXDg/qnWja7Lhvadxpb3Wc/Lj05uTqWnQalpWSPyxD9cX3J4tY7P8LRSxDM0PIbPG4bjAXetnxSo+iMo2azF8ZsMO17uyCzdfiyT+W3c5YjDZOJzBKx7Hg0Q4UU7ghDJKStyOaWtB75ZJhukd+iDk/MkDR0RMz2hlBRxoml+5x4TJ0IE4mJue1vS+6+l6GcbGxmMG3gUvl+VqseLwzkj2VuD4sMTxufx91ll4sKTPq+peRLjOuui+C+J8CDD8TmSM/lzH1D2K3eR4rjkxiA/ml831WSbVNTGzmjd+yOTIpLR0Yk72QcRj5IjokHom2Hozcx7XyCx1AVuFprciQbwC4BODtwY+tAKSlo6aHmC4xQNjebAFBU6nqseHj+Xv3OPNBZufxAWja11fKQ5+qGYkucSUlX0SUFdjPK1yQvJ3cIJ02bmtunbFVomnu1XNaHWWA2V9EOixQYopgFBUhC+xm6PnJwHudZB/VTdEIWUR2TrU6ilLYxR7rPZ2QW8Xyi1+BTA5gZZKC1PhTzcTJ+ohh7Hos/pzDNOOL55W30zGG9nFJJtoySfZrZhHLAHAckIXTyPxBiDqB5pdkTMhhDbQTAY5Y8hjrF8qMpWyEocJqUTUDEI6O6KQklALQRwqIdTiGNbvqrm1ntU198UlQAuJPZY6kaJsshDtzkuM0nnO9VNCCxsvIlis2S4chWt/EAEujsINlEj3LdPK0+TIAR7pRNrzcA/nuAeOoUZH5rc8eU123uEo1zSpNQzGEN2knkrY6vZpLWjQYnimLMcGsbuvsicgYLyJHsLZPdLtI0CHAaxwreepTSfGleRe0hNOaapIRY97EudBHktIZ5l/wAtCwUtdpD44t8wDTfbutPj4pgmL3zDZ7BZnxd4ix4GmDEt0nQu9vsuaPjqT0CcY1bM3m5LI5nMZfHH6pdLl8USl0+TI525xNoZ0z3W4nuuuHh12cgXNl7hwUI+Zz3cFVWQLK5gc7gDm11xxRh0FIuabFE/ZWQxlzq9uhVkOG8i3CkdFG3p3TOaQ0YWMdMayAmV9gAc0OAmpmbIwFratqXYwa6NwcfSCLHuiJ8+HFIe4A9mhqi5eyjXonIyKGNxkd6hyeV4NdbBjiGBlE/U7qfskGbkOlkc4Sek80qMfNELXAFt1wHJLY5q49T8rHcfJG0iySk+XqjLJid+ZfBHYpS/Up5Yyx7678cqDS0gE7ufhWW1skw6PUJ5B+c8uA6EpjhytmIBHA7pXDsaHNLXEkdEw08BrSenwkloA7iJiPVNMXNfYJfuHtSRB+7gIuHc02Co2Y0nnwRNt7eT8cUj4fEuKAxs7jYIaL4pLsEY409zsqZsbiCWOcQP/KTZgjmaJsbBdLHFYlyI75Ndh2CzVjxdaNfk+K9Lx8l+K/Ip7RztaXC/ax3VcGtYmfMI8bzHCtzniMgN/X/CB8GOwGwzzPwo43x8EtF+k9CSeSn2THHOx0eO7ynsHAjqgT3rupSxuyuvQvysXMzJGOxpGujd/MArIBJBTMklg6byen3WZxNP1qGWcu17IEhfQocV7kELbQZjYdHAy5GyOZH63StDd3yoThTMQifFJbY5GyH3aufCHcGv1XuNk4boQ8ObGXdACOfsr3QTBm8gbDyCUvCMlTA0KptMtp2ENJ6ccJWzS5JZnBxG7t1WnaCRy2gO68MYNubXC5p+HG7QOJnBLPj5IxZDsING/ZOJp4T5WNEOSPqr+oKB1XFypSJcdoe9hse4/wCR8K7DiZq+OXsaIcqLiSPoQVGEMitIlJUVSmXGnts7CP6/sr8/Li/Bs3EGRw6d0qkjyI8l0bYXvl+R0RGFiumymCWMvddFp4pJHNmTaXsRRRnMmN0hcauygziSvaWeW9w+y+sYukYDXerHa13seU2ZpuFs2iFgP2Xbhw5LtsrGj4LJoeQ6UPbE5tcg0t94dzpY8ExTMO5jfZbo6TiOB/Kbf2VD9JgbC8sjAJC9PHdbYW0hHp2D+LxjIYj6j7ITU/D5LS5kdfotjpZijxGtDKrhGyQxTM5YrKCaBzPmeLo2WXBoj491pcHSXQMt3VOJXRYvRgS6fWY47ugFqS7YLb6LPLLXAKcuO58ZPQJC7xTjNzGxlwFofxH43x8HBcIngyEUAFuarsNMYbP/ALFcvln/AM5zPcrknN/hqZjYMzYTube7p8KeZEWhkheNzh2PIQTRusmhXReMLvM3Ot4vsqJbM3o0Ok6s2DCbFLTnXtG7lNHBko86JzqB5CykbI3ESG2C+/um8U72N3NdVij8qco07QYvQ6m1OTeA129o4LSKoJlAzEyMZr9rN5PbqPhZfHym7Cx8YDib3phpJZlOl/MeJPg1aG1sY2GD4lGlQyYmTg+fpuR6JWDqxx4Dhf8AVNx4ew8TFGTitc6QMN7RW75K+ZTalI7DlxJtzg1/Y8/utl4c8TNdhx4UubtkY30eYLsD+UlO7qifWynLzd8WyeFriz6XubTx+vdL4ngNLieU18SS4+Rtmxz17Wsk7Jc0kFC0c+V2xhNkAO4KizKc87Qa+UrlyQQr2RTsja4sdtdyHJMmTWhcUOUqGeW2L8PwRwOqT42FNmSO8oEgeyLdhulYN7j9lpvCsUGO9zHgWfdLBuXZ1yxpbMlNiZOKQ2TcAjtPx443B5HK2+s4WNNiuO1oNLFTH8O0gHoqOPFhvQXjZrMfOk7ikHquo+aHU5L/AD3fid19eCgNTldE8/PKFOwspmnPPKCdM576tVPkc+6ul7ExxNgWqKNC2bvwbM2GUbq57rf5udG3EO0g8L45gZ78R4PK0kPiASN2udzXdMkDQPqWYwZD9x5tIMqVkj+EbqW2cue4/IKU4rPxOSIx7rNUjWafw/jAvDiFrYnMicC0iwl+i6b5OMCOtIsYkj5CGnkLlk7KIvnx58l+9rztChBJPjvIjbub/M09E203aIvKkFO7qx3lwZOwMsO+FMNWLvxW9u1wIKGkkxsSUPmIIPumeTjxU4tHqPYLM5GnZMk5dLZZfAKMUFJo0MWtYAaPL6lXwa0DLsfQas7FAyOSPaG8HlF5g3vZ5DRu7o0MN5MwCclgaWnuluZmsbJueP2VseDN+X5jgAeqvmx8Frtrg1zktDAUGoOmuQNLWN9ygZ/E26YxOY5kYP1BMskNGNtjiYAeoBWf1aTHgxXODDwOna00Y8tCvWyvV/FEcGMY4HOcSKBKxEssuW58sh+V5I5+VkFzzwTx8L1ztrS0AX0XdjxKCOWc3JgsrOLVPlmh37oo+potShiLzuNUDyE7dCqNgbYi59V1TOHTzHCyV7Dtd9PHC9azc8NZGXO7e62/hnQs8M8+bdBE7kwvitzh789FDJkpFowrsycONNO9jImfU7aHHgA/JUcj8iQxsLZXgeoxgkX8HuvoeNoWFgROY2OeQOdewv4+3Cpy98YZBBBGwNIprWCuFz/I7HMNh6XrGoShuPiyMbJwXyDa2v1V2o+ENYwcDzRIyeFvNtNEfFFaTMzMoRnHM+4u5cGgf3SDK1jU8OeMNdcMbtxjPRyeMm+gNL2ZB75GSbHueHDs4KLi7ra0P8Q03UsqVmpYxg38tmBvaf7pbqWkT6fCMps+PkYb3VHLHK0lw+W9QVeOybAo5Gt6ts+6tdmOLwQ0CkK2WNzT2Psol/ZNQLGMOY9z+U7x8gbAA2is3ieqQJ1C7gKc+gDzHfZF0jGPshrQTfVJYpbICd6YblYwCyVzSDEZ5GmwSwsPlyOdQ3FrhbfbgovTPDuTDOJsDLIJb6mvBYfsQeqOxmZWxhMbXbvq5BNH3HZaXG9MdPjBcfc3SbE2gT0AY0Dm+rIx2xuc3aXxig4exHdExYDgw7ZL9nDqAmzY43CgLB7FWR4pa621t9l0p2R5NCqTTYZ2tcXu3VT2no7/AIQk+C0PMb72O4qrAWm8kUQQhpseM2HA9OqDgmMsjRkn6f8AhcxmSIYyOhbECA75rsUwxNS8iSXF2Gnt9LXiwOURkxSwAEPa+In1NI5pQkija8Pa7y9wppaR/cqGTx12i8cqlpi/Iy9SwshjmwR5GKSQQ08tTXHdHkN86nMBbywikvysyXHDHw4jgQS14kNFw91LF1GPMgtjQ1zHU9vdp7Lm67LILljY3dLGSXAfTaXSCR0jczHcIpxxfUPb7EIvIlYWuDHAOvix1ScZD4JSwt4JJr2SSxphqwzK1GN5AymyYkzfpmB3M/XuFXD5zpjI+Rhfdh7DYcPhRyXieDz4gJCz1OaedwV2NjYOu4DXYX/SyxO9TQKpcssbnKu3/wDSM4UOY/NeG73XXS+v6FHY+a0/lyE0OA/2+6SmGeFvkyyl7B/OOrfuP8o9kDXwAtf6q4c09V1xTWkia0O4pb/mBPY+6mA112a9wkDp5cSP1cO7HsV7i622WIF7hv6WOhXVjyK+LDVkdQzp9Ee57G+ZD1Le4SQ/6p6dDL5eRFJH81witX1AOaehasLrGm4mbG59Brj7Jm6emMo2j6Pp/izR9ab+TMHe6tz9KxMyAuY8cjsV8y0eCXSMP8yBzscn6wFqtI1GNp8yLJ3x9Sxx6JqbG6M5rPhTUmSmXG3EA8Ws3m+HNekG6XFkeOy+0YXiPBzpBCAN91VJu8RmmmFtfZBQrZnOz85f/G9Y/wD4En7Ll+jfw+P/APob+y5Nf+gs/M+r6DkadO5haTHfDkujaB14K+1y6Zja5h7rokdhazeV4CxZGFrp3xzE+lwr9yEykpIWLtHz0kGgO3spCQkFheefYUmOreHdQ0eV26J00A+mZg4KSib1cpnFmsPLy2MtYPVXUFUY+bPjSB0biCCujeAbcab2tTDmvZw1pN/UgtGasOxZJJYp5d4BJuq6le4Mkv4mnQh4vq01SExpjC0tI5J6K2PLONbjGSHGwir9CvaNlFJjtjDXNBfXpBSjU8WdmQ70cVfA4VEOe3Kk3yYrnCh/NwFqv4rj5kUTMmdopmxu5vT4XNm5RXQI41LTZjIIHzSg0doPVa3AnlgayJjGzMdw6Mjk/ZUZ0mBFC6MgRu/l7bj7hS0LW8PCePxLXxSN+iUDd/RUxQXCzRjxlQ7dgafkF7Q52LKz6onVx9lfg+Hy54qan1Yo9ks8TauzU9HjfDtkYJhcrGgPaR0tR0LxWBlRQag87y6m5AFNHsCey3FpWkXuzQZPh/Ui3a2UOakWo+Fc1kRe5/PsAvoH8UOLI1szLaej28hMXMiyoCSy7HsjCPPoVuuz88Z7ZcGYteDYKq1TdkY8b2NJPwF9N8TaNjyOc4xAH7LK4GFG5ssZApvCfjXYt2Y7Hxy/01R+UdHihnBV+oiLGn9JF30Q8mR+XYS27oZJUWSRxhoojhVEd7Qcc7pJCOyYwYUuTFuZapYoK9k2W/ymOJPsmGBo+VhzNkew0eQVLT9NzMLNZkFlsvm1r8nPgkwh6AHAdFOctUNGP6FabmxsY1jnD5Tby2uka5rqKzGnYTcuPzA8tdasy8nKwhtBLq6Ln/wpRpch+xnpcC5QhmkLNzxZWWiyctxE8r9rB2TrHz/Mg6j7oUNoYNc4PLwL+Eqy9Se7I8t8ZaPsmWLPUgB5BSPxDkyvymw4kW556n2RSA3oIjgxvNbI6W3H+UFOIcTFx2GUk/qVgZNWGlP2G35B7KR8QahK23tOw9h2RkgRZodY1pzD5eOCflZjUNTytvEhBKql1OSYlrgG/KBkMjubLgljGxmxtp2sMxoSch73u+T1KU6tq2RqEoYCWxN/lCCl3ufXAP8AZVDhvfjuuzFiUdnNkyN6OIDGDmjXZSI60LPCZaL4eztbk/Jj2wj6pX8NH/K+gaT4G0zFDX5ETp3t58yQ0D9h7J55Ix7BGDZ84w9Jn1CQRY0Mj3uPpDW2P19lsdM/04zHAO1LKbC3r5cXqcfuegWqdq+Dp5fhtlxcd5+hpB5/ZTxNTZMXthjlmlHG+i1g+19VyzztvSOiONJWRwfD+BpjGjHx4wWm95Fuv79UbJ+WCHzMDjx6kuzNVixcNxlmeZXWGNYLIcsgzxWYp3sz8adrN3Ejx1+/shCPPsDdGmdrOLDlOhznyNYw1v8ALIb90NqmvaHDIWR5DTJ22tsFQyNd09+IzdT2PHJA3dVbpum4uqwulfjOY2MBsbpI6J+yM8fFWgxafZnW7syd20naefpq1Rk6RkS+nZHR5DnHlbSXTA3bHFta1vcNVE2nxQ8F++TtypKTsLSPms2i5YcNsQd9j1S+TQMok3F3X1EYMbhy4skur28BUTO1PBn2x5eEWgcb4rcR9laOR+hHBHyx/h7M5IiI+6ok0PLjAqifa19l8zMy8Yx+div3jny8enfueiBfoO2P8yOz3cOyb5mheH4fL8XCyIBbo/2RjXhvUFfQP4Mx4bGwBzu/CoOgY8gc2QMa5pqj1SvLfYPjMhFK13pbe5bHScN2JgjLJY8uAvqCxK3+HiycBjCTfVh6D7JpivzsNzGuxn5UQNUw9B8g91NqMtGjGjSaZniWQscdgBHBP/vC08W1zRy1wI6jssdjHCzRvLQyQd3cEV90zbmR4Tomte5wd0PYqkI8RMqNXCCAA3p/dGsAcNw4PcJPhZm9rd2264PumsM7XCwro5wggfdVSM3N6BTDgeVx5RAAPjA4DAe1IWfDgfBI0srcOlWE1ewKl4AFV16rMKZmcrGc0RtD3U3nnkOQJkY3Gmf5JgnD/S7bwQPdafJhft/Kog/yuS+Jse/y8iMgG7Ha/dc2XEpbLwyUKIY3ZZjfLPvFWNvABUNRYI5AS2/t2Rj2RwGSGSF9tIMe36XD/CEdkN1SJsodsijsStI5a4dFzNpfU6YysW4pIyXxwmudwJP9FU/WZdHz4M94HlO/KnZ0DhfBHyF7qEbJdzmMMUlgB18ELOa69uTphhlt0oPoe0/3U+P2C6aPrUMmJqcMeVjSBwe3ggro9OdEHSRS+U+729WH/hfCtF17U9CeJsPIPpd643G2u/RfRNL/ANSI9SLPxOEYXDh1G2rr4r/olVm2ZkQP/Jy2bC7gE/SfsUj1bw3l4rnZWnPL2OO5zOylm5Wj6/A2OPUzE6NwJo1XwtJhwOjhYMWcuiDejzd/Zb4o5NM18T5llZMr7Y9r2EH1Aq3Fm0ITsdn5TdkYssJ6lbjWdJi1HHfvj8iSuHAcFfN8XwZk5We45mMRC5xG8HqEXifQ6l+D/O8TYmVpzsjEjZJhMBaGjrwvmh1GebOlkx2yNa43tYOgW9m8N6djSuwdPyRGH/Uw80VRqGTo/g8Nxy1sszx69oTY4qDtuwTfKkJNC1eTCyBO5jjs55C3+F4/geIzkRPbuO29vAQmlRYOr6UzKgiYxkn8rhyg9cH4HCfjQ4Zsig7amnNvoVRN5/HsT/e391y+JebqnvIuS3MfRo/DmtiECN5Wly6yofNh9Rrpa+UwZDo3iuFs9E1gANY91pVadnPJNbQfJkiLiT8sjsObSnXMPQ9UwJGHTmwZo5Zkx+gH7gdVq5NKxtTxXFhIcR/KeV818QYObps7mTSyCJpO2ueF0wlfQOSZls3Gl0+YRTFjmn6XNPBCjG3fflEe5CsGG7LmuFri7qN3No3E8KarkTgRhjS7kAlFoZOxXuex91yCr5MvzSG7OB0CcZHhTWWRkfhw6v5mutIXQyRyEPaQW8HsilozD4sw40WzaDfa1I5+9pa5gaOo+EHFskNE/qVGaQbgGjgcX7oJgobTavLkMZ+JeH7QA0Adl6dQbNDtLOAbHPKXxmIsBIG6lEsfEA7oD0WSS0Z2OMLO8iQOaAW/zNPRwTOHF0efz8iNjopJG0YiTV/5WWbNx1TnSdUjxL86LzWu6sPRaataDCVPY3g1TUtAaGeZ+Ixqpkbya+zT2+xX0rwz4uxM/FIcSWsoODhtew/I7r5/jS6a6F+X+aYjw2NruQflSdPj5WYZsVzsKYD07TuBodD72pptO0VfFrZrvG0bn4ZlxnbmHoWr5ph5mRj5csRaXF4sD2Wvg1fKmxmxZLDGX8U9pa1/79Cs7k4pxNZE5bTTfBRnJS2LFcTGapNIzKeHgg3dFX4r3ZMQDRZIRWrYsmdqDnBnB9kw0rSHxUdvCWb4xtGSbdA2n6RI+XaR1K2ul6czFj2OAVEGOGNsiiFTm6lJjtoAn2SY8vNWGcHHRoJxBHjFoaCszKA+Rwri1RFrbpIyJCQ75XmFM/MzvKaOXd0JjR/DQ6TIwN2taKHVWavqGDhx+ZJRcOyAzJBo0JJcN55WFzs+bWM4R7jtvopxjYzdDLO1yTU5THhxuDB7K3DzNQxKZKCYu/unuiaEzHhaWsBJHNo7VMSCPGJc0D3KDkk6QePtgjPF+FjRhrGHfXKWZGu5OdMThxet3dBNwYMuWoQTzyVosPHxNIha+gXouVIKjYJh+G8gu/F5jfMeeSExmxnvi8uLGDWgdSFdka40tZ5EjS49QluZqc7oqjedx/lSW3sekhVmaW3Gd5uRJdn6Qq8phjxmvjgcISPqIRGLMWymTLsi/wCbmkY7GzNbc5mHudjt6mqDf1TxbsRpUZN8L5JPpPPAa3m1ptD8B52WYsjOHk4/XynfU7/gLa6P4UxNGjZID+IyTy57ujT8BOi9zvWXbQ3jhWlnrUSSgvZXj4mPg47YII2sjb0aOgUmuEri17dzOR7IHLgyMh20ZD4mVyR7K7DDYYXbLLm9AX3aj/7HDG4OHHyzFhbIR9ZaLtSMUhicC2wOCWighMaWee3yN2Uf2VeXHJTnDKcxpNnm+ErdhKnYcr8oOikxmxNPVwLiD8IvKxMH8IIpomz/AO7c3qUhw4oInymSaWR26w7cQB9kyni/E4wBy3xkdKFlFv8ADIqx8fGjkLcXDjxq5JDB6lZPl2+OF7wyu3Qfqlck2o6c4kQz5EFD1bKcAuZn4csu+aUNB/lceizTXYQ5pL5DteCBxYPAUoY3PnEbtpvkOHVeNzYDCGwNjnI5AYaH6q+FpnmB8gxN/mN8IgorOKx+QWbw4A2SOg/VTxcfDja+RsJLiSBv6n/wrzFG2QtjhcWjkk9FA47y17opHW/s7sEjckB2UTxMMwmFRiMc7XUD91e5vmxNkMLTHXG09f0Q8WmxTzNdLJJE/uCOCE1lnxcKBrI30wcdLRTfs2xTFC6GZ0rY7JFURwEK+KJ8v5v1ns4JlHlxTbjG4MJPUmwVTkbo3gl0df7q/wAI0AC/CtY4WGhl8lvF/dXnHFbiGtaDy6+qsAc4egh7T8UrWz7XNsAsB5a4dEGjJgORgYOdjFsrQWgdj1+4S5mivgAdjCduNGbouJA+1rUZMMTqkaAO9JNnbySx8kojfVsY+r+6ybRmkwjAznNLN97W8Ue3yn+JnMk+h9/cLLFkbYTtluz0PVqZaeQ2P6wXdeOitCZCeP2aqLJ6BFskDgkEM9OAukwhmtdKdnM0Muqg5oXkcgIUnEEIgBntrg9EBkRBwcT0byCjpia4SrKcHAgkgnilOS9hTB9SLXxshktjwA5kzOC09v0Sh+RJDmNMeOY57qZzT6ZB8j3ReQ+Yw24D0/T3S/e7KwJA2tzQQw9DwuPLBSOvFsX6yGB7nCN35oIJB4Cy0MLHYrmOkLWssVXNlal8W3Ab5jzvq/Us/hRH8a+YOjkxXmnc8t/RKo6OhC6DRY95sOIPfsVDJw58N9QOtjhyAOi12PgGLIMuNMAzq1p5CoyIPNlIthku9rRVpvkfsfgjDZWfPGQwvfG5v87TV/dWY3i3XNMyBLh50rGD+RxsH9Fp87R4M0BhiDZCOb9/us87whmPlc1oO1p91SE4PslKEjS4X+sWaNjczDEjW8O2uqytDB/qboM+O4yYWUxw5cYxuA/UL5xH4Sypn/8AYMTB/M89VrtHhj0rSXsGPjywu+tjuHPP3TuaXTFWNsr1nxrokYfJponbkvH1FqyIhm13OZLLKXSvN2VoZMjSJHOOVo7GxHoI3cp1heHdEyIsXM06SWFu3c6LdZBWjkVmeN1sC8J+Kf8A4prjtP1QNfiSUGuI/wC2V9bmbpviDTXSY80MlDhzXArEaV4S0bXjINSxS+aF/XcfUOy3uBo2naVhDHwsaOCIdmCrVG7Vrom1sx//AMdd7xrlsvx2F7N/YLlHkv0ej83P4eUXhzPY8Frly5Zivo3vhzOn8wDdYpOfEGBj5mCTMyzR5XLkYf2jm9mAxMGCCe2N/mPVXRahkQ61GI37RddFy5Xn/TOhdB2bquTBnAsLKN8FvCWFsWtsyBmQRb2guEjG7XLlyDDEVweHcJ7QS6YE+zh/ws5nwtxsx8TCS1p4tcuVxJEG8OaR3TSWJgaCBzttcuUZdjR6AHtDQCFZifmZDGOPBIBpcuT+ib7NbPhQ4GNcIPqIuzdqiEf9bFHZ2ucLXLkkOmUkbzNhjycF8cjbDRQ9x8r52cyeXVGQyyGRjTxu5K5cpY+ikujXy6ThnFjyBFtk+Ffi48QZYYFy5aQ0ejySNu8iuENkYkLmG2WuXKUexpGP1aJkcvoFcqOLkSY22SN1OXLlSZJdgut6hk5LPzH2peH8aN/5hHq91y5CP8h9n0rSzeGw/okPihzgA0EgHquXLn/6LegHGd5GIPLaAa60gZcuaR21zrBK5cmYGUT+naB3RWMSWtcSSW9CVy5ZGPcKP+JazDjTud5bz6tpor6Pj48Wn4Xk4zRHG3gALlyOToC7KZ9TyWh7AWgBtg1yqNKnm/HsjdK9zXjcdx7rlymMP54mmMWSbNG0XpOnYrsaUmIE3VrlydE2ZrUYLy9glla0O6NdSubCMhgMrnPDeNpPC5cmYWBZEvk48jmRs9J4BHCfaCag/FkAygULHA+y5civ5Yr6GWLkuzZp4pWs2gX6RRKGxtHwHmQHGj9R5O0WuXLIC6CJ8TG03PxMbGx4mRPPI2qOpMbFkv2NAqqFLlySXYyF3nPbK1vUE8gq98Td0jwXAhvAB4XLlvZn2CeY7+GSSn1PDTRKG02KPJxPNlYC43fsVy5FdhOmxYBYbE1v2VWExrpHB3qo8E8lcuTkmM4uDtoUENkOJl2cURa5cl9AIN5mYD7KrUWtbclC67rlyDKIQNyJH520mmlt0AnGCa2jaPW4B3C5cjAR9DlgDWBoHTujcc00FcuXRA5Zh0bz0tWhxorlyqTKnOJS/KHoc/8AmYbBXLkkgCmOQ3NGQC2xV9rSp0j8TVMqGJ35ZeTTua47Lly4V2zswdCbVJnyaRl2ehIFdll8CZ4w5i07SGgghcuVIdF32MtIyJZCZHSO3MPHPVacOqAT0DICOSFy5TydlYdAOTI4kc9ef1RuLIfwJfwXbuq5ckfQ5n9Tzch8mwyHaHUK4Wmjgin0D1MAIHBC5cmfQF2Y6SFjXFourTPSM2bGbGyMgNdd8LlyeIuTo2Pg7Nmfq7w4gh3BFdVqfEb3/wAMmY17mhxDSWmjS5cnv/xs53/Ql/gmB/8Ao/8A9FcuXLcV+F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32774" name="Picture 6" descr="https://img1.baidu.com/it/u=2082729036,347597618&amp;fm=253&amp;fmt=auto&amp;app=138&amp;f=JPEG?w=455&amp;h=450"/>
          <p:cNvPicPr>
            <a:picLocks noChangeAspect="1" noChangeArrowheads="1"/>
          </p:cNvPicPr>
          <p:nvPr/>
        </p:nvPicPr>
        <p:blipFill>
          <a:blip r:embed="rId4" cstate="print"/>
          <a:srcRect/>
          <a:stretch>
            <a:fillRect/>
          </a:stretch>
        </p:blipFill>
        <p:spPr bwMode="auto">
          <a:xfrm>
            <a:off x="2267744" y="2931791"/>
            <a:ext cx="2236284" cy="2211710"/>
          </a:xfrm>
          <a:prstGeom prst="rect">
            <a:avLst/>
          </a:prstGeom>
          <a:noFill/>
        </p:spPr>
      </p:pic>
      <p:pic>
        <p:nvPicPr>
          <p:cNvPr id="32775" name="Picture 7"/>
          <p:cNvPicPr>
            <a:picLocks noChangeAspect="1" noChangeArrowheads="1"/>
          </p:cNvPicPr>
          <p:nvPr/>
        </p:nvPicPr>
        <p:blipFill>
          <a:blip r:embed="rId5" cstate="print"/>
          <a:srcRect/>
          <a:stretch>
            <a:fillRect/>
          </a:stretch>
        </p:blipFill>
        <p:spPr bwMode="auto">
          <a:xfrm>
            <a:off x="4572000" y="2622124"/>
            <a:ext cx="1800200" cy="2521377"/>
          </a:xfrm>
          <a:prstGeom prst="rect">
            <a:avLst/>
          </a:prstGeom>
          <a:noFill/>
          <a:ln w="9525">
            <a:noFill/>
            <a:miter lim="800000"/>
            <a:headEnd/>
            <a:tailEnd/>
          </a:ln>
        </p:spPr>
      </p:pic>
      <p:sp>
        <p:nvSpPr>
          <p:cNvPr id="21" name="矩形 20"/>
          <p:cNvSpPr/>
          <p:nvPr/>
        </p:nvSpPr>
        <p:spPr>
          <a:xfrm>
            <a:off x="0" y="3507854"/>
            <a:ext cx="2267744" cy="1200329"/>
          </a:xfrm>
          <a:prstGeom prst="rect">
            <a:avLst/>
          </a:prstGeom>
          <a:solidFill>
            <a:schemeClr val="accent2">
              <a:lumMod val="20000"/>
              <a:lumOff val="80000"/>
            </a:schemeClr>
          </a:solidFill>
        </p:spPr>
        <p:txBody>
          <a:bodyPr wrap="square">
            <a:spAutoFit/>
          </a:bodyPr>
          <a:lstStyle/>
          <a:p>
            <a:r>
              <a:rPr lang="en-US" altLang="zh-CN" sz="2400" b="1" dirty="0" smtClean="0">
                <a:ea typeface="楷体" panose="02010609060101010101" pitchFamily="49" charset="-122"/>
              </a:rPr>
              <a:t>scratch /</a:t>
            </a:r>
            <a:r>
              <a:rPr lang="en-US" altLang="zh-CN" sz="2400" b="1" dirty="0" err="1" smtClean="0">
                <a:ea typeface="楷体" panose="02010609060101010101" pitchFamily="49" charset="-122"/>
              </a:rPr>
              <a:t>skrætʃ</a:t>
            </a:r>
            <a:r>
              <a:rPr lang="en-US" altLang="zh-CN" sz="2400" b="1" dirty="0" smtClean="0">
                <a:ea typeface="楷体" panose="02010609060101010101" pitchFamily="49" charset="-122"/>
              </a:rPr>
              <a:t>/   v</a:t>
            </a:r>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挠</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痒处</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抓伤</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皮肤</a:t>
            </a:r>
            <a:r>
              <a:rPr lang="en-US" altLang="zh-CN" sz="2400" b="1" dirty="0" smtClean="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4" name="矩形 13"/>
          <p:cNvSpPr/>
          <p:nvPr/>
        </p:nvSpPr>
        <p:spPr>
          <a:xfrm>
            <a:off x="0" y="0"/>
            <a:ext cx="9144000" cy="193899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70C0"/>
                </a:solidFill>
                <a:ea typeface="楷体" panose="02010609060101010101" pitchFamily="49" charset="-122"/>
              </a:rPr>
              <a:t>It was a very sunny Saturday and the zoo was crowded with families. The </a:t>
            </a:r>
            <a:r>
              <a:rPr lang="en-US" altLang="zh-CN" sz="2400" b="1" dirty="0" err="1" smtClean="0">
                <a:solidFill>
                  <a:srgbClr val="0070C0"/>
                </a:solidFill>
                <a:ea typeface="楷体" panose="02010609060101010101" pitchFamily="49" charset="-122"/>
              </a:rPr>
              <a:t>Dursleys</a:t>
            </a:r>
            <a:r>
              <a:rPr lang="en-US" altLang="zh-CN" sz="2400" b="1" dirty="0" smtClean="0">
                <a:solidFill>
                  <a:srgbClr val="0070C0"/>
                </a:solidFill>
                <a:ea typeface="楷体" panose="02010609060101010101" pitchFamily="49" charset="-122"/>
              </a:rPr>
              <a:t> bought Dudley and Piers large chocolate ice creams at the entrance and then, because the smiling lady in the van had asked Harry what he wanted before they could hurry him away, they bought him a cheap lemon ice pop.</a:t>
            </a:r>
            <a:endParaRPr lang="zh-CN" altLang="zh-CN" sz="2400" b="1" dirty="0">
              <a:solidFill>
                <a:srgbClr val="0070C0"/>
              </a:solidFill>
              <a:ea typeface="楷体" panose="02010609060101010101" pitchFamily="49" charset="-122"/>
            </a:endParaRPr>
          </a:p>
        </p:txBody>
      </p:sp>
      <p:sp>
        <p:nvSpPr>
          <p:cNvPr id="15" name="矩形 14"/>
          <p:cNvSpPr/>
          <p:nvPr/>
        </p:nvSpPr>
        <p:spPr>
          <a:xfrm>
            <a:off x="0" y="2067694"/>
            <a:ext cx="9144000" cy="1938992"/>
          </a:xfrm>
          <a:prstGeom prst="rect">
            <a:avLst/>
          </a:prstGeom>
        </p:spPr>
        <p:txBody>
          <a:bodyPr wrap="square">
            <a:spAutoFit/>
          </a:bodyPr>
          <a:lstStyle/>
          <a:p>
            <a:pPr algn="just"/>
            <a:r>
              <a:rPr lang="en-US" altLang="zh-CN" sz="2400" b="1" dirty="0" smtClean="0">
                <a:solidFill>
                  <a:srgbClr val="7030A0"/>
                </a:solidFill>
              </a:rPr>
              <a:t>Tips: Direct psychological description is the most common and widely used method of describing character’s psychology, with some sentences containing key words such as </a:t>
            </a:r>
            <a:r>
              <a:rPr lang="en-US" altLang="zh-CN" sz="2400" b="1" dirty="0" smtClean="0">
                <a:solidFill>
                  <a:srgbClr val="FF0000"/>
                </a:solidFill>
              </a:rPr>
              <a:t>“think” </a:t>
            </a:r>
            <a:r>
              <a:rPr lang="en-US" altLang="zh-CN" sz="2400" b="1" dirty="0" smtClean="0">
                <a:solidFill>
                  <a:srgbClr val="7030A0"/>
                </a:solidFill>
              </a:rPr>
              <a:t>as obvious markers. The word “think” may appear before or after psychological activity. Sometimes, it is followed by a comma or colon.</a:t>
            </a:r>
            <a:endParaRPr lang="zh-CN" altLang="en-US" sz="2400" b="1"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9144000" cy="1384995"/>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2</a:t>
            </a:r>
            <a:r>
              <a:rPr lang="zh-CN" altLang="en-US" sz="2800" b="1" dirty="0" smtClean="0">
                <a:solidFill>
                  <a:srgbClr val="002060"/>
                </a:solidFill>
                <a:ea typeface="楷体" panose="02010609060101010101" pitchFamily="49" charset="-122"/>
              </a:rPr>
              <a:t>：</a:t>
            </a:r>
            <a:r>
              <a:rPr lang="en-US" altLang="zh-CN" sz="2800" b="1" dirty="0" smtClean="0">
                <a:ea typeface="楷体" panose="02010609060101010101" pitchFamily="49" charset="-122"/>
              </a:rPr>
              <a:t> And there's Aunt Petunia knocking on the door, Harry thought, his heart sinking. But he still didn't open his eyes. It had been such a good dream.</a:t>
            </a:r>
            <a:endParaRPr lang="zh-CN" altLang="zh-CN" sz="2800" b="1" dirty="0" smtClean="0">
              <a:ea typeface="楷体" panose="02010609060101010101" pitchFamily="49" charset="-122"/>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4"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矩形 29"/>
          <p:cNvSpPr/>
          <p:nvPr/>
        </p:nvSpPr>
        <p:spPr>
          <a:xfrm>
            <a:off x="0" y="1419622"/>
            <a:ext cx="9144000" cy="707886"/>
          </a:xfrm>
          <a:prstGeom prst="rect">
            <a:avLst/>
          </a:prstGeom>
        </p:spPr>
        <p:txBody>
          <a:bodyPr wrap="square">
            <a:spAutoFit/>
          </a:bodyPr>
          <a:lstStyle/>
          <a:p>
            <a:r>
              <a:rPr lang="zh-CN" altLang="en-US" sz="2000" b="1" dirty="0" smtClean="0">
                <a:latin typeface="宋体" panose="02010600030101010101" pitchFamily="2" charset="-122"/>
                <a:ea typeface="宋体" panose="02010600030101010101" pitchFamily="2" charset="-122"/>
              </a:rPr>
              <a:t>“那是佩妮姨妈在敲门，”哈利想，心里一沉。但他还是没有睁开眼睛。那实在是个太美妙的梦了。</a:t>
            </a:r>
            <a:endParaRPr lang="zh-CN" altLang="en-US" sz="2000" b="1" dirty="0">
              <a:latin typeface="宋体" panose="02010600030101010101" pitchFamily="2" charset="-122"/>
              <a:ea typeface="宋体" panose="02010600030101010101" pitchFamily="2" charset="-122"/>
            </a:endParaRPr>
          </a:p>
        </p:txBody>
      </p:sp>
      <p:sp>
        <p:nvSpPr>
          <p:cNvPr id="31" name="椭圆 30"/>
          <p:cNvSpPr/>
          <p:nvPr/>
        </p:nvSpPr>
        <p:spPr>
          <a:xfrm>
            <a:off x="1979712" y="411510"/>
            <a:ext cx="1368152" cy="55552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2283718"/>
            <a:ext cx="9144000" cy="193899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solidFill>
                  <a:srgbClr val="0070C0"/>
                </a:solidFill>
                <a:ea typeface="楷体" panose="02010609060101010101" pitchFamily="49" charset="-122"/>
              </a:rPr>
              <a:t>Hagrid</a:t>
            </a:r>
            <a:r>
              <a:rPr lang="en-US" altLang="zh-CN" sz="2400" b="1" dirty="0" smtClean="0">
                <a:solidFill>
                  <a:srgbClr val="0070C0"/>
                </a:solidFill>
                <a:ea typeface="楷体" panose="02010609060101010101" pitchFamily="49" charset="-122"/>
              </a:rPr>
              <a:t> finally found Harry on stormy night and told him about everything. The next morning, a sudden loud tapping noise on the door woke him up, Harry thought it was Aunt Petunia  knocking on the door and what happened the night before was only a good dream.</a:t>
            </a:r>
            <a:endParaRPr lang="zh-CN" altLang="zh-CN" sz="2400" b="1" dirty="0">
              <a:solidFill>
                <a:srgbClr val="0070C0"/>
              </a:solidFill>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P spid="31"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843558"/>
            <a:ext cx="9144000" cy="2739211"/>
          </a:xfrm>
          <a:prstGeom prst="rect">
            <a:avLst/>
          </a:prstGeom>
          <a:solidFill>
            <a:schemeClr val="accent4">
              <a:lumMod val="20000"/>
              <a:lumOff val="80000"/>
            </a:schemeClr>
          </a:solid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1</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400" b="1" dirty="0" smtClean="0"/>
              <a:t>Harry moved in front of the tank and looked intently(</a:t>
            </a:r>
            <a:r>
              <a:rPr lang="zh-CN" altLang="zh-CN" sz="2400" b="1" dirty="0" smtClean="0">
                <a:latin typeface="楷体" panose="02010609060101010101" pitchFamily="49" charset="-122"/>
                <a:ea typeface="楷体" panose="02010609060101010101" pitchFamily="49" charset="-122"/>
              </a:rPr>
              <a:t>专心地</a:t>
            </a:r>
            <a:r>
              <a:rPr lang="en-US" altLang="zh-CN" sz="2400" b="1" dirty="0" smtClean="0"/>
              <a:t>)at the snake. </a:t>
            </a:r>
            <a:r>
              <a:rPr lang="en-US" altLang="zh-CN" sz="2400" b="1" dirty="0" smtClean="0">
                <a:solidFill>
                  <a:srgbClr val="0070C0"/>
                </a:solidFill>
              </a:rPr>
              <a:t>He wouldn’t have been surprised if it had died of </a:t>
            </a:r>
            <a:r>
              <a:rPr lang="en-US" altLang="zh-CN" sz="2400" b="1" dirty="0" smtClean="0">
                <a:solidFill>
                  <a:srgbClr val="FF0000"/>
                </a:solidFill>
              </a:rPr>
              <a:t>boredom</a:t>
            </a:r>
            <a:r>
              <a:rPr lang="en-US" altLang="zh-CN" sz="2400" b="1" dirty="0" smtClean="0">
                <a:solidFill>
                  <a:srgbClr val="0070C0"/>
                </a:solidFill>
              </a:rPr>
              <a:t> itself – </a:t>
            </a:r>
            <a:r>
              <a:rPr lang="en-US" altLang="zh-CN" sz="2400" b="1" dirty="0" smtClean="0">
                <a:solidFill>
                  <a:srgbClr val="FF0000"/>
                </a:solidFill>
              </a:rPr>
              <a:t>no company </a:t>
            </a:r>
            <a:r>
              <a:rPr lang="en-US" altLang="zh-CN" sz="2400" b="1" dirty="0" smtClean="0">
                <a:solidFill>
                  <a:srgbClr val="0070C0"/>
                </a:solidFill>
              </a:rPr>
              <a:t>except </a:t>
            </a:r>
            <a:r>
              <a:rPr lang="en-US" altLang="zh-CN" sz="2400" b="1" dirty="0" smtClean="0">
                <a:solidFill>
                  <a:srgbClr val="FF0000"/>
                </a:solidFill>
              </a:rPr>
              <a:t>stupid people </a:t>
            </a:r>
            <a:r>
              <a:rPr lang="en-US" altLang="zh-CN" sz="2400" b="1" dirty="0" smtClean="0">
                <a:solidFill>
                  <a:srgbClr val="00B050"/>
                </a:solidFill>
              </a:rPr>
              <a:t>drumming</a:t>
            </a:r>
            <a:r>
              <a:rPr lang="en-US" altLang="zh-CN" sz="2400" b="1" dirty="0" smtClean="0">
                <a:solidFill>
                  <a:srgbClr val="0070C0"/>
                </a:solidFill>
              </a:rPr>
              <a:t> their fingers on the glass trying to disturb it all day long. It was worse than having a cupboard as a bedroom, where the only visitor was Aunt Petunia </a:t>
            </a:r>
            <a:r>
              <a:rPr lang="en-US" altLang="zh-CN" sz="2400" b="1" dirty="0" smtClean="0">
                <a:solidFill>
                  <a:srgbClr val="00B050"/>
                </a:solidFill>
              </a:rPr>
              <a:t>hammering</a:t>
            </a:r>
            <a:r>
              <a:rPr lang="en-US" altLang="zh-CN" sz="2400" b="1" dirty="0" smtClean="0">
                <a:solidFill>
                  <a:srgbClr val="0070C0"/>
                </a:solidFill>
              </a:rPr>
              <a:t> on the door to wake </a:t>
            </a:r>
            <a:r>
              <a:rPr lang="en-US" altLang="zh-CN" sz="2400" b="1" dirty="0" smtClean="0">
                <a:solidFill>
                  <a:srgbClr val="FF0000"/>
                </a:solidFill>
              </a:rPr>
              <a:t>you</a:t>
            </a:r>
            <a:r>
              <a:rPr lang="en-US" altLang="zh-CN" sz="2400" b="1" dirty="0" smtClean="0">
                <a:solidFill>
                  <a:srgbClr val="0070C0"/>
                </a:solidFill>
              </a:rPr>
              <a:t> up; at least he got to </a:t>
            </a:r>
            <a:r>
              <a:rPr lang="en-US" altLang="zh-CN" sz="2400" b="1" dirty="0" smtClean="0">
                <a:solidFill>
                  <a:srgbClr val="7030A0"/>
                </a:solidFill>
              </a:rPr>
              <a:t>visit the rest of the house</a:t>
            </a:r>
            <a:r>
              <a:rPr lang="en-US" altLang="zh-CN" sz="2400" b="1" dirty="0" smtClean="0">
                <a:solidFill>
                  <a:srgbClr val="0070C0"/>
                </a:solidFill>
              </a:rPr>
              <a:t>.</a:t>
            </a:r>
            <a:endParaRPr lang="zh-CN" altLang="zh-CN" sz="2000" b="1" dirty="0">
              <a:solidFill>
                <a:srgbClr val="0070C0"/>
              </a:solidFill>
              <a:latin typeface="楷体" panose="02010609060101010101" pitchFamily="49" charset="-122"/>
              <a:ea typeface="楷体" panose="02010609060101010101" pitchFamily="49" charset="-122"/>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5" name="矩形 24"/>
          <p:cNvSpPr/>
          <p:nvPr/>
        </p:nvSpPr>
        <p:spPr>
          <a:xfrm>
            <a:off x="2627784" y="3666172"/>
            <a:ext cx="6516216" cy="1477328"/>
          </a:xfrm>
          <a:prstGeom prst="rect">
            <a:avLst/>
          </a:prstGeom>
          <a:blipFill>
            <a:blip r:embed="rId2" cstate="print"/>
            <a:tile tx="0" ty="0" sx="100000" sy="100000" flip="none" algn="tl"/>
          </a:blipFill>
        </p:spPr>
        <p:txBody>
          <a:bodyPr wrap="square">
            <a:spAutoFit/>
          </a:bodyPr>
          <a:lstStyle/>
          <a:p>
            <a:r>
              <a:rPr lang="zh-CN" altLang="en-US" b="1" dirty="0" smtClean="0">
                <a:latin typeface="楷体" panose="02010609060101010101" pitchFamily="49" charset="-122"/>
                <a:ea typeface="楷体" panose="02010609060101010101" pitchFamily="49" charset="-122"/>
              </a:rPr>
              <a:t>哈利走到水箱前面，聚精会神地看着蛇。如果它无聊死了，他也不会感到惊讶</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除了一些愚蠢的家伙整天用手指敲玻璃试图打扰它之外，没有其他伙伴陪伴它。这比只能睡楼梯间壁橱更糟糕。虽然唯一的访客是佩妮姨妈，她敲着门叫醒你；但至少他可以在房子的其他地方走动。</a:t>
            </a:r>
            <a:endParaRPr lang="zh-CN" altLang="en-US" dirty="0"/>
          </a:p>
        </p:txBody>
      </p:sp>
      <p:sp>
        <p:nvSpPr>
          <p:cNvPr id="26" name="椭圆 25"/>
          <p:cNvSpPr/>
          <p:nvPr/>
        </p:nvSpPr>
        <p:spPr>
          <a:xfrm>
            <a:off x="7596336" y="2787774"/>
            <a:ext cx="755576"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Picture 2" descr="https://img2.baidu.com/it/u=1548802017,429113699&amp;fm=253&amp;fmt=auto&amp;app=120&amp;f=JPEG?w=800&amp;h=500"/>
          <p:cNvPicPr>
            <a:picLocks noChangeAspect="1" noChangeArrowheads="1"/>
          </p:cNvPicPr>
          <p:nvPr/>
        </p:nvPicPr>
        <p:blipFill>
          <a:blip r:embed="rId3" cstate="print"/>
          <a:srcRect/>
          <a:stretch>
            <a:fillRect/>
          </a:stretch>
        </p:blipFill>
        <p:spPr bwMode="auto">
          <a:xfrm>
            <a:off x="1" y="3501135"/>
            <a:ext cx="2627783" cy="1642364"/>
          </a:xfrm>
          <a:prstGeom prst="rect">
            <a:avLst/>
          </a:prstGeom>
          <a:noFill/>
        </p:spPr>
      </p:pic>
      <p:sp>
        <p:nvSpPr>
          <p:cNvPr id="16" name="矩形 15"/>
          <p:cNvSpPr/>
          <p:nvPr/>
        </p:nvSpPr>
        <p:spPr>
          <a:xfrm>
            <a:off x="1979712" y="195486"/>
            <a:ext cx="57606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：心理</a:t>
            </a:r>
            <a:r>
              <a:rPr lang="zh-CN" altLang="en-US" sz="2800" b="1" dirty="0" smtClean="0">
                <a:solidFill>
                  <a:srgbClr val="FF0000"/>
                </a:solidFill>
                <a:latin typeface="楷体" panose="02010609060101010101" pitchFamily="49" charset="-122"/>
                <a:ea typeface="楷体" panose="02010609060101010101" pitchFamily="49" charset="-122"/>
              </a:rPr>
              <a:t>分析</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7" name="Picture 2" descr="https://ss1.bdstatic.com/70cFvXSh_Q1YnxGkpoWK1HF6hhy/it/u=3441067162,3601670191&amp;fm=26&amp;gp=0.jpg"/>
          <p:cNvPicPr>
            <a:picLocks noChangeAspect="1" noChangeArrowheads="1"/>
          </p:cNvPicPr>
          <p:nvPr/>
        </p:nvPicPr>
        <p:blipFill>
          <a:blip r:embed="rId4" cstate="print"/>
          <a:srcRect/>
          <a:stretch>
            <a:fillRect/>
          </a:stretch>
        </p:blipFill>
        <p:spPr bwMode="auto">
          <a:xfrm>
            <a:off x="0" y="-9296"/>
            <a:ext cx="971600" cy="90888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55526"/>
            <a:ext cx="8849119" cy="461665"/>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素材解读： </a:t>
            </a:r>
            <a:r>
              <a:rPr lang="en-US" altLang="zh-CN" sz="2400" b="1" dirty="0" smtClean="0">
                <a:solidFill>
                  <a:srgbClr val="7030A0"/>
                </a:solidFill>
              </a:rPr>
              <a:t>Here the snake is the reflection of Harry himself.</a:t>
            </a:r>
            <a:endParaRPr lang="zh-CN" altLang="zh-CN" sz="2400" b="1" dirty="0">
              <a:solidFill>
                <a:srgbClr val="7030A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4" name="椭圆 13"/>
          <p:cNvSpPr/>
          <p:nvPr/>
        </p:nvSpPr>
        <p:spPr>
          <a:xfrm>
            <a:off x="3851920" y="1995686"/>
            <a:ext cx="3626850" cy="53966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smtClean="0">
                <a:solidFill>
                  <a:schemeClr val="bg1"/>
                </a:solidFill>
                <a:ea typeface="宋体" panose="02010600030101010101" pitchFamily="2" charset="-122"/>
              </a:rPr>
              <a:t>no company</a:t>
            </a:r>
            <a:endParaRPr lang="zh-CN" altLang="en-US" sz="3200" b="1" dirty="0">
              <a:solidFill>
                <a:schemeClr val="bg1"/>
              </a:solidFill>
              <a:ea typeface="宋体" panose="02010600030101010101" pitchFamily="2" charset="-122"/>
            </a:endParaRPr>
          </a:p>
        </p:txBody>
      </p:sp>
      <p:sp>
        <p:nvSpPr>
          <p:cNvPr id="15" name="椭圆 14"/>
          <p:cNvSpPr/>
          <p:nvPr/>
        </p:nvSpPr>
        <p:spPr>
          <a:xfrm>
            <a:off x="6655396" y="4415599"/>
            <a:ext cx="2488604" cy="727901"/>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smtClean="0">
                <a:solidFill>
                  <a:srgbClr val="FF0000"/>
                </a:solidFill>
                <a:ea typeface="楷体" panose="02010609060101010101" pitchFamily="49" charset="-122"/>
              </a:rPr>
              <a:t>freedom</a:t>
            </a:r>
            <a:endParaRPr lang="zh-CN" altLang="en-US" sz="3200" b="1" dirty="0">
              <a:solidFill>
                <a:srgbClr val="FF0000"/>
              </a:solidFill>
              <a:ea typeface="宋体" panose="02010600030101010101" pitchFamily="2" charset="-122"/>
            </a:endParaRPr>
          </a:p>
        </p:txBody>
      </p:sp>
      <p:grpSp>
        <p:nvGrpSpPr>
          <p:cNvPr id="2" name="组合 15"/>
          <p:cNvGrpSpPr/>
          <p:nvPr/>
        </p:nvGrpSpPr>
        <p:grpSpPr>
          <a:xfrm>
            <a:off x="4283968" y="3219822"/>
            <a:ext cx="3646119" cy="660424"/>
            <a:chOff x="-95250" y="-7114950"/>
            <a:chExt cx="4051299" cy="4000500"/>
          </a:xfrm>
          <a:effectLst>
            <a:outerShdw blurRad="381000" dist="152400" dir="8100000" algn="tr" rotWithShape="0">
              <a:prstClr val="black">
                <a:alpha val="70000"/>
              </a:prstClr>
            </a:outerShdw>
          </a:effectLst>
        </p:grpSpPr>
        <p:sp>
          <p:nvSpPr>
            <p:cNvPr id="17" name="同心圆 16"/>
            <p:cNvSpPr/>
            <p:nvPr/>
          </p:nvSpPr>
          <p:spPr>
            <a:xfrm>
              <a:off x="-95250" y="-711495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18" name="椭圆 17"/>
            <p:cNvSpPr/>
            <p:nvPr/>
          </p:nvSpPr>
          <p:spPr>
            <a:xfrm>
              <a:off x="304800" y="-7114950"/>
              <a:ext cx="3651249"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smtClean="0">
                  <a:solidFill>
                    <a:srgbClr val="FF0000"/>
                  </a:solidFill>
                  <a:ea typeface="楷体" panose="02010609060101010101" pitchFamily="49" charset="-122"/>
                </a:rPr>
                <a:t>stupid/rude</a:t>
              </a:r>
              <a:endParaRPr lang="zh-CN" altLang="en-US" sz="3200" b="1" dirty="0"/>
            </a:p>
          </p:txBody>
        </p:sp>
      </p:grpSp>
      <p:grpSp>
        <p:nvGrpSpPr>
          <p:cNvPr id="4" name="组合 18"/>
          <p:cNvGrpSpPr/>
          <p:nvPr/>
        </p:nvGrpSpPr>
        <p:grpSpPr>
          <a:xfrm>
            <a:off x="6623719" y="987574"/>
            <a:ext cx="2520281" cy="845366"/>
            <a:chOff x="4052582" y="3262663"/>
            <a:chExt cx="2616625" cy="689596"/>
          </a:xfrm>
        </p:grpSpPr>
        <p:sp>
          <p:nvSpPr>
            <p:cNvPr id="20" name="圆角矩形 19"/>
            <p:cNvSpPr/>
            <p:nvPr/>
          </p:nvSpPr>
          <p:spPr>
            <a:xfrm>
              <a:off x="4052582" y="3262663"/>
              <a:ext cx="2616625" cy="689596"/>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圆角矩形 113"/>
            <p:cNvSpPr/>
            <p:nvPr/>
          </p:nvSpPr>
          <p:spPr>
            <a:xfrm>
              <a:off x="4229563" y="3329846"/>
              <a:ext cx="2262660" cy="58244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7030A0"/>
                  </a:solidFill>
                  <a:latin typeface="宋体" panose="02010600030101010101" pitchFamily="2" charset="-122"/>
                  <a:ea typeface="宋体" panose="02010600030101010101" pitchFamily="2" charset="-122"/>
                </a:rPr>
                <a:t>蛇</a:t>
              </a:r>
              <a:r>
                <a:rPr lang="en-US" altLang="zh-CN" sz="2800" b="1" dirty="0" smtClean="0">
                  <a:solidFill>
                    <a:srgbClr val="7030A0"/>
                  </a:solidFill>
                  <a:latin typeface="宋体" panose="02010600030101010101" pitchFamily="2" charset="-122"/>
                  <a:ea typeface="宋体" panose="02010600030101010101" pitchFamily="2" charset="-122"/>
                </a:rPr>
                <a:t>----</a:t>
              </a:r>
              <a:r>
                <a:rPr lang="zh-CN" altLang="en-US" sz="2800" b="1" dirty="0">
                  <a:solidFill>
                    <a:srgbClr val="7030A0"/>
                  </a:solidFill>
                  <a:latin typeface="宋体" panose="02010600030101010101" pitchFamily="2" charset="-122"/>
                  <a:ea typeface="宋体" panose="02010600030101010101" pitchFamily="2" charset="-122"/>
                </a:rPr>
                <a:t>自己</a:t>
              </a:r>
              <a:endParaRPr lang="zh-CN" altLang="en-US" sz="2800" b="1" dirty="0">
                <a:solidFill>
                  <a:srgbClr val="7030A0"/>
                </a:solidFill>
                <a:latin typeface="宋体" panose="02010600030101010101" pitchFamily="2" charset="-122"/>
                <a:ea typeface="宋体" panose="02010600030101010101" pitchFamily="2" charset="-122"/>
              </a:endParaRPr>
            </a:p>
          </p:txBody>
        </p:sp>
      </p:grpSp>
      <p:sp>
        <p:nvSpPr>
          <p:cNvPr id="19" name="矩形 18"/>
          <p:cNvSpPr/>
          <p:nvPr/>
        </p:nvSpPr>
        <p:spPr>
          <a:xfrm>
            <a:off x="179512" y="1491630"/>
            <a:ext cx="8849119" cy="523220"/>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t>Both of them have no company.</a:t>
            </a:r>
            <a:endParaRPr lang="zh-CN" altLang="zh-CN" sz="2800" b="1" dirty="0">
              <a:solidFill>
                <a:srgbClr val="0070C0"/>
              </a:solidFill>
            </a:endParaRPr>
          </a:p>
        </p:txBody>
      </p:sp>
      <p:sp>
        <p:nvSpPr>
          <p:cNvPr id="25" name="矩形 24"/>
          <p:cNvSpPr/>
          <p:nvPr/>
        </p:nvSpPr>
        <p:spPr>
          <a:xfrm>
            <a:off x="179512" y="2643758"/>
            <a:ext cx="8849119" cy="523220"/>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t>Both of them are surrounded by stupid and rude people. </a:t>
            </a:r>
            <a:endParaRPr lang="zh-CN" altLang="zh-CN" sz="2800" b="1" dirty="0">
              <a:solidFill>
                <a:srgbClr val="0070C0"/>
              </a:solidFill>
            </a:endParaRPr>
          </a:p>
        </p:txBody>
      </p:sp>
      <p:sp>
        <p:nvSpPr>
          <p:cNvPr id="26" name="矩形 25"/>
          <p:cNvSpPr/>
          <p:nvPr/>
        </p:nvSpPr>
        <p:spPr>
          <a:xfrm>
            <a:off x="179512" y="4011910"/>
            <a:ext cx="8849119" cy="523220"/>
          </a:xfrm>
          <a:prstGeom prst="rect">
            <a:avLst/>
          </a:prstGeom>
        </p:spPr>
        <p:txBody>
          <a:bodyPr wrap="square">
            <a:spAutoFit/>
          </a:bodyPr>
          <a:lstStyle/>
          <a:p>
            <a:pPr algn="just"/>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He is a little bit better than the snake, for he has freedom.</a:t>
            </a:r>
            <a:endParaRPr lang="zh-CN" altLang="zh-CN" sz="2800" b="1" dirty="0">
              <a:solidFill>
                <a:srgbClr val="0070C0"/>
              </a:solidFill>
            </a:endParaRPr>
          </a:p>
        </p:txBody>
      </p:sp>
      <p:sp>
        <p:nvSpPr>
          <p:cNvPr id="16" name="矩形 15"/>
          <p:cNvSpPr/>
          <p:nvPr/>
        </p:nvSpPr>
        <p:spPr>
          <a:xfrm>
            <a:off x="107504" y="0"/>
            <a:ext cx="8749480" cy="461665"/>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Harry met a snake with high intelligence in the zoo.</a:t>
            </a:r>
            <a:endParaRPr lang="zh-CN" altLang="en-US" sz="24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path" presetSubtype="0" fill="hold" grpId="1" nodeType="clickEffect">
                                  <p:stCondLst>
                                    <p:cond delay="0"/>
                                  </p:stCondLst>
                                  <p:childTnLst>
                                    <p:animMotion origin="layout" path="M -3.33333E-6 -1.60494E-6 L 0.16875 -0.04074 " pathEditMode="relative" rAng="0" ptsTypes="AA">
                                      <p:cBhvr>
                                        <p:cTn id="29" dur="500" spd="-100000" fill="hold"/>
                                        <p:tgtEl>
                                          <p:spTgt spid="14"/>
                                        </p:tgtEl>
                                        <p:attrNameLst>
                                          <p:attrName>ppt_x</p:attrName>
                                          <p:attrName>ppt_y</p:attrName>
                                        </p:attrNameLst>
                                      </p:cBhvr>
                                      <p:rCtr x="8438" y="-2037"/>
                                    </p:animMotion>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64" presetClass="path" presetSubtype="0" fill="hold" nodeType="withEffect">
                                  <p:stCondLst>
                                    <p:cond delay="0"/>
                                  </p:stCondLst>
                                  <p:childTnLst>
                                    <p:animMotion origin="layout" path="M -3.61111E-6 3.20988E-6 L -0.05121 -0.27871 " pathEditMode="relative" rAng="0" ptsTypes="AA">
                                      <p:cBhvr>
                                        <p:cTn id="38" dur="500" spd="-100000" fill="hold"/>
                                        <p:tgtEl>
                                          <p:spTgt spid="2"/>
                                        </p:tgtEl>
                                        <p:attrNameLst>
                                          <p:attrName>ppt_x</p:attrName>
                                          <p:attrName>ppt_y</p:attrName>
                                        </p:attrNameLst>
                                      </p:cBhvr>
                                      <p:rCtr x="-2569" y="-1395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4" grpId="1" animBg="1"/>
      <p:bldP spid="15" grpId="0" animBg="1"/>
      <p:bldP spid="19"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7504" y="0"/>
            <a:ext cx="8856984" cy="2677656"/>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ea typeface="楷体" panose="02010609060101010101" pitchFamily="49" charset="-122"/>
              </a:rPr>
              <a:t>素材摘录</a:t>
            </a:r>
            <a:r>
              <a:rPr lang="en-US" altLang="zh-CN" sz="2800" b="1" dirty="0" smtClean="0">
                <a:solidFill>
                  <a:srgbClr val="002060"/>
                </a:solidFill>
                <a:ea typeface="楷体" panose="02010609060101010101" pitchFamily="49" charset="-122"/>
              </a:rPr>
              <a:t>2</a:t>
            </a:r>
            <a:r>
              <a:rPr lang="zh-CN" altLang="en-US" sz="2800" b="1" dirty="0" smtClean="0">
                <a:solidFill>
                  <a:srgbClr val="002060"/>
                </a:solidFill>
                <a:ea typeface="楷体" panose="02010609060101010101" pitchFamily="49" charset="-122"/>
              </a:rPr>
              <a:t>：</a:t>
            </a:r>
            <a:r>
              <a:rPr lang="en-US" altLang="zh-CN" sz="2800" b="1" dirty="0" smtClean="0">
                <a:ea typeface="楷体" panose="02010609060101010101" pitchFamily="49" charset="-122"/>
              </a:rPr>
              <a:t> </a:t>
            </a:r>
            <a:r>
              <a:rPr lang="en-US" altLang="zh-CN" sz="2800" b="1" dirty="0" smtClean="0"/>
              <a:t>When he had been younger, Harry had </a:t>
            </a:r>
            <a:r>
              <a:rPr lang="en-US" altLang="zh-CN" sz="2800" b="1" dirty="0" smtClean="0">
                <a:solidFill>
                  <a:srgbClr val="FF0000"/>
                </a:solidFill>
              </a:rPr>
              <a:t>dreamed</a:t>
            </a:r>
            <a:r>
              <a:rPr lang="en-US" altLang="zh-CN" sz="2800" b="1" dirty="0" smtClean="0"/>
              <a:t> and </a:t>
            </a:r>
            <a:r>
              <a:rPr lang="en-US" altLang="zh-CN" sz="2800" b="1" dirty="0" smtClean="0">
                <a:solidFill>
                  <a:srgbClr val="FF0000"/>
                </a:solidFill>
              </a:rPr>
              <a:t>dreamed of </a:t>
            </a:r>
            <a:r>
              <a:rPr lang="en-US" altLang="zh-CN" sz="2800" b="1" dirty="0" smtClean="0"/>
              <a:t>some unknown relation coming to take him away, </a:t>
            </a:r>
            <a:r>
              <a:rPr lang="en-US" altLang="zh-CN" sz="2800" b="1" dirty="0" smtClean="0">
                <a:solidFill>
                  <a:srgbClr val="7030A0"/>
                </a:solidFill>
              </a:rPr>
              <a:t>but it had never happened</a:t>
            </a:r>
            <a:r>
              <a:rPr lang="en-US" altLang="zh-CN" sz="2800" b="1" dirty="0" smtClean="0"/>
              <a:t>; the </a:t>
            </a:r>
            <a:r>
              <a:rPr lang="en-US" altLang="zh-CN" sz="2800" b="1" dirty="0" err="1" smtClean="0"/>
              <a:t>Dursleys</a:t>
            </a:r>
            <a:r>
              <a:rPr lang="en-US" altLang="zh-CN" sz="2800" b="1" dirty="0" smtClean="0"/>
              <a:t> were his only family. Yet sometimes he </a:t>
            </a:r>
            <a:r>
              <a:rPr lang="en-US" altLang="zh-CN" sz="2800" b="1" dirty="0" smtClean="0">
                <a:solidFill>
                  <a:srgbClr val="FF0000"/>
                </a:solidFill>
              </a:rPr>
              <a:t>thought</a:t>
            </a:r>
            <a:r>
              <a:rPr lang="en-US" altLang="zh-CN" sz="2800" b="1" dirty="0" smtClean="0"/>
              <a:t> (or maybe </a:t>
            </a:r>
            <a:r>
              <a:rPr lang="en-US" altLang="zh-CN" sz="2800" b="1" dirty="0" smtClean="0">
                <a:solidFill>
                  <a:srgbClr val="FF0000"/>
                </a:solidFill>
              </a:rPr>
              <a:t>hoped</a:t>
            </a:r>
            <a:r>
              <a:rPr lang="en-US" altLang="zh-CN" sz="2800" b="1" dirty="0" smtClean="0"/>
              <a:t>) that strangers in the street seemed to know him. </a:t>
            </a:r>
            <a:endParaRPr lang="zh-CN" altLang="zh-CN" sz="2800" b="1" dirty="0" smtClean="0">
              <a:ea typeface="楷体" panose="02010609060101010101" pitchFamily="49" charset="-122"/>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4"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矩形 29"/>
          <p:cNvSpPr/>
          <p:nvPr/>
        </p:nvSpPr>
        <p:spPr>
          <a:xfrm>
            <a:off x="107504" y="2715766"/>
            <a:ext cx="8928992" cy="1015663"/>
          </a:xfrm>
          <a:prstGeom prst="rect">
            <a:avLst/>
          </a:prstGeom>
        </p:spPr>
        <p:txBody>
          <a:bodyPr wrap="square">
            <a:spAutoFit/>
          </a:bodyPr>
          <a:lstStyle/>
          <a:p>
            <a:r>
              <a:rPr lang="zh-CN" altLang="en-US" sz="2000" b="1" dirty="0" smtClean="0">
                <a:latin typeface="宋体" panose="02010600030101010101" pitchFamily="2" charset="-122"/>
                <a:ea typeface="宋体" panose="02010600030101010101" pitchFamily="2" charset="-122"/>
              </a:rPr>
              <a:t>在哈利小一点的时候，他多么希望某个未曾见过的亲戚来把他带走，但这从未发生过；德思礼一家成了他唯一可待的家。然而，有时他会想（或者可能希望）街上的陌生人会认识他。</a:t>
            </a:r>
            <a:endParaRPr lang="zh-CN" altLang="en-US" sz="2000" b="1" dirty="0">
              <a:latin typeface="宋体" panose="02010600030101010101" pitchFamily="2" charset="-122"/>
              <a:ea typeface="宋体" panose="02010600030101010101" pitchFamily="2" charset="-122"/>
            </a:endParaRPr>
          </a:p>
        </p:txBody>
      </p:sp>
      <p:sp>
        <p:nvSpPr>
          <p:cNvPr id="23" name="矩形 22"/>
          <p:cNvSpPr/>
          <p:nvPr/>
        </p:nvSpPr>
        <p:spPr>
          <a:xfrm>
            <a:off x="107504" y="3795886"/>
            <a:ext cx="6157192" cy="1200329"/>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70C0"/>
                </a:solidFill>
                <a:ea typeface="楷体" panose="02010609060101010101" pitchFamily="49" charset="-122"/>
              </a:rPr>
              <a:t>Harry wasn’t happy, staying at the </a:t>
            </a:r>
            <a:r>
              <a:rPr lang="en-US" altLang="zh-CN" sz="2400" b="1" dirty="0" err="1" smtClean="0">
                <a:solidFill>
                  <a:srgbClr val="0070C0"/>
                </a:solidFill>
                <a:ea typeface="楷体" panose="02010609060101010101" pitchFamily="49" charset="-122"/>
              </a:rPr>
              <a:t>Dursleys</a:t>
            </a:r>
            <a:r>
              <a:rPr lang="en-US" altLang="zh-CN" sz="2400" b="1" dirty="0" smtClean="0">
                <a:solidFill>
                  <a:srgbClr val="0070C0"/>
                </a:solidFill>
                <a:ea typeface="楷体" panose="02010609060101010101" pitchFamily="49" charset="-122"/>
              </a:rPr>
              <a:t>. He was hoping some unknown relatives may come to take him away.</a:t>
            </a:r>
            <a:endParaRPr lang="zh-CN" altLang="zh-CN" sz="2400" b="1" dirty="0">
              <a:solidFill>
                <a:srgbClr val="0070C0"/>
              </a:solidFill>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P spid="23"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10529</Words>
  <Application>WPS 演示</Application>
  <PresentationFormat>全屏显示(16:9)</PresentationFormat>
  <Paragraphs>237</Paragraphs>
  <Slides>24</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微软雅黑</vt:lpstr>
      <vt:lpstr>MingLiU_HKSCS-ExtB</vt:lpstr>
      <vt:lpstr>楷体</vt:lpstr>
      <vt:lpstr>Castellar</vt:lpstr>
      <vt:lpstr>Times New Roman</vt:lpstr>
      <vt:lpstr>Arial Unicode MS</vt:lpstr>
      <vt:lpstr>Calibri</vt:lpstr>
      <vt:lpstr>Milano LET</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Administrator</cp:lastModifiedBy>
  <cp:revision>557</cp:revision>
  <dcterms:created xsi:type="dcterms:W3CDTF">2016-05-28T13:05:00Z</dcterms:created>
  <dcterms:modified xsi:type="dcterms:W3CDTF">2024-02-04T04:38:29Z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