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  <p:sldId id="279" r:id="rId4"/>
    <p:sldId id="278" r:id="rId5"/>
    <p:sldId id="257" r:id="rId6"/>
    <p:sldId id="280" r:id="rId7"/>
    <p:sldId id="282" r:id="rId8"/>
    <p:sldId id="284" r:id="rId9"/>
    <p:sldId id="28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D856"/>
    <a:srgbClr val="02BFF5"/>
    <a:srgbClr val="CEAC1D"/>
    <a:srgbClr val="FCCDBF"/>
    <a:srgbClr val="D80100"/>
    <a:srgbClr val="0149D4"/>
    <a:srgbClr val="F16263"/>
    <a:srgbClr val="FFD006"/>
    <a:srgbClr val="5F87C6"/>
    <a:srgbClr val="929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A6D-84CD-406D-982D-9E98927A7A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7B1-A9B5-428B-9671-2683E7716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A6D-84CD-406D-982D-9E98927A7A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7B1-A9B5-428B-9671-2683E7716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A6D-84CD-406D-982D-9E98927A7A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7B1-A9B5-428B-9671-2683E7716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A6D-84CD-406D-982D-9E98927A7A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7B1-A9B5-428B-9671-2683E7716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A6D-84CD-406D-982D-9E98927A7A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7B1-A9B5-428B-9671-2683E7716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A6D-84CD-406D-982D-9E98927A7A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7B1-A9B5-428B-9671-2683E7716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A6D-84CD-406D-982D-9E98927A7A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7B1-A9B5-428B-9671-2683E7716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A6D-84CD-406D-982D-9E98927A7A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7B1-A9B5-428B-9671-2683E7716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A6D-84CD-406D-982D-9E98927A7A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7B1-A9B5-428B-9671-2683E7716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A6D-84CD-406D-982D-9E98927A7A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7B1-A9B5-428B-9671-2683E7716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A6D-84CD-406D-982D-9E98927A7A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7B1-A9B5-428B-9671-2683E7716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2AA6D-84CD-406D-982D-9E98927A7A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CB7B1-A9B5-428B-9671-2683E771654D}" type="slidenum">
              <a:rPr lang="zh-CN" altLang="en-US" smtClean="0"/>
            </a:fld>
            <a:endParaRPr lang="zh-CN" altLang="en-US"/>
          </a:p>
        </p:txBody>
      </p:sp>
      <p:pic>
        <p:nvPicPr>
          <p:cNvPr id="5125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.jpe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pic>
        <p:nvPicPr>
          <p:cNvPr id="512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0750" y="2273300"/>
            <a:ext cx="3359150" cy="335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矩形 3"/>
          <p:cNvSpPr/>
          <p:nvPr/>
        </p:nvSpPr>
        <p:spPr>
          <a:xfrm>
            <a:off x="7312025" y="16160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4" name="图片 11" descr="水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6" descr="logo横版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518160"/>
            <a:ext cx="12192000" cy="7376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550025" y="851535"/>
            <a:ext cx="1367155" cy="583565"/>
          </a:xfrm>
          <a:prstGeom prst="rect">
            <a:avLst/>
          </a:prstGeom>
          <a:solidFill>
            <a:srgbClr val="5F87C6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D006"/>
                </a:solidFill>
                <a:latin typeface="微软雅黑" panose="020B0503020204020204" charset="-122"/>
                <a:ea typeface="微软雅黑" panose="020B0503020204020204" charset="-122"/>
              </a:rPr>
              <a:t>2024</a:t>
            </a:r>
            <a:endParaRPr lang="en-US" altLang="zh-CN" sz="3200" b="1">
              <a:solidFill>
                <a:srgbClr val="FFD00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086350" y="1934845"/>
            <a:ext cx="1009015" cy="744220"/>
          </a:xfrm>
          <a:prstGeom prst="rect">
            <a:avLst/>
          </a:prstGeom>
          <a:solidFill>
            <a:srgbClr val="F16263"/>
          </a:solidFill>
        </p:spPr>
        <p:txBody>
          <a:bodyPr wrap="square" rtlCol="0">
            <a:no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FEB 10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086985" y="3348990"/>
            <a:ext cx="1009015" cy="744220"/>
          </a:xfrm>
          <a:prstGeom prst="rect">
            <a:avLst/>
          </a:prstGeom>
          <a:solidFill>
            <a:srgbClr val="F16263"/>
          </a:solidFill>
        </p:spPr>
        <p:txBody>
          <a:bodyPr wrap="square" rtlCol="0">
            <a:no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FEB 24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5086350" y="4852670"/>
            <a:ext cx="1009015" cy="744220"/>
          </a:xfrm>
          <a:prstGeom prst="rect">
            <a:avLst/>
          </a:prstGeom>
          <a:solidFill>
            <a:srgbClr val="F16263"/>
          </a:solidFill>
        </p:spPr>
        <p:txBody>
          <a:bodyPr wrap="square" rtlCol="0">
            <a:no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ARI 4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971280" y="1934845"/>
            <a:ext cx="1009015" cy="744220"/>
          </a:xfrm>
          <a:prstGeom prst="rect">
            <a:avLst/>
          </a:prstGeom>
          <a:solidFill>
            <a:srgbClr val="F16263"/>
          </a:solidFill>
        </p:spPr>
        <p:txBody>
          <a:bodyPr wrap="square" rtlCol="0">
            <a:no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JUN 10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8971280" y="3510280"/>
            <a:ext cx="1009015" cy="744220"/>
          </a:xfrm>
          <a:prstGeom prst="rect">
            <a:avLst/>
          </a:prstGeom>
          <a:solidFill>
            <a:srgbClr val="F16263"/>
          </a:solidFill>
        </p:spPr>
        <p:txBody>
          <a:bodyPr wrap="square" rtlCol="0">
            <a:no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AUG 10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8971280" y="4852670"/>
            <a:ext cx="1009015" cy="744220"/>
          </a:xfrm>
          <a:prstGeom prst="rect">
            <a:avLst/>
          </a:prstGeom>
          <a:solidFill>
            <a:srgbClr val="F16263"/>
          </a:solidFill>
        </p:spPr>
        <p:txBody>
          <a:bodyPr wrap="square" rtlCol="0">
            <a:no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SEP 17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25" name="图片 6" descr="logo横版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0" y="-18288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2225" y="2489835"/>
            <a:ext cx="12183110" cy="1878330"/>
          </a:xfrm>
          <a:prstGeom prst="rect">
            <a:avLst/>
          </a:prstGeom>
          <a:solidFill>
            <a:schemeClr val="accent1">
              <a:alpha val="5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23975" y="2915285"/>
            <a:ext cx="115449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Ch</a:t>
            </a:r>
            <a:r>
              <a:rPr lang="en-US" altLang="zh-CN" sz="7200" dirty="0">
                <a:solidFill>
                  <a:srgbClr val="D801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i</a:t>
            </a:r>
            <a:r>
              <a:rPr lang="en-US" altLang="zh-CN" sz="7200" dirty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n</a:t>
            </a:r>
            <a:r>
              <a:rPr lang="en-US" altLang="zh-CN" sz="7200" dirty="0">
                <a:solidFill>
                  <a:srgbClr val="22D856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e</a:t>
            </a:r>
            <a:r>
              <a:rPr lang="en-US" altLang="zh-CN" sz="7200" dirty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se N</a:t>
            </a:r>
            <a:r>
              <a:rPr lang="en-US" altLang="zh-CN" sz="7200" dirty="0">
                <a:solidFill>
                  <a:srgbClr val="CEAC1D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e</a:t>
            </a:r>
            <a:r>
              <a:rPr lang="en-US" altLang="zh-CN" sz="7200" dirty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 Ye</a:t>
            </a:r>
            <a:r>
              <a:rPr lang="en-US" altLang="zh-CN" sz="7200" dirty="0">
                <a:solidFill>
                  <a:srgbClr val="02BFF5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a</a:t>
            </a:r>
            <a:r>
              <a:rPr lang="en-US" altLang="zh-CN" sz="7200" dirty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r</a:t>
            </a:r>
            <a:endParaRPr lang="en-US" altLang="zh-CN" sz="7200" dirty="0">
              <a:solidFill>
                <a:schemeClr val="bg1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05540" y="0"/>
            <a:ext cx="10646229" cy="8617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dirty="0">
                <a:solidFill>
                  <a:schemeClr val="bg1"/>
                </a:solidFill>
                <a:latin typeface="Arial Black" panose="020B0A04020102020204" pitchFamily="34" charset="0"/>
              </a:rPr>
              <a:t>What is Chinese New year?</a:t>
            </a:r>
            <a:endParaRPr lang="zh-CN" altLang="en-US" sz="5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7950" y="728345"/>
            <a:ext cx="6896100" cy="54006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660255" y="5396865"/>
            <a:ext cx="193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视频资料一</a:t>
            </a:r>
            <a:endParaRPr lang="zh-CN" altLang="en-US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895" y="1408243"/>
            <a:ext cx="61912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内容占位符 2"/>
          <p:cNvSpPr txBox="1"/>
          <p:nvPr/>
        </p:nvSpPr>
        <p:spPr>
          <a:xfrm>
            <a:off x="163286" y="406624"/>
            <a:ext cx="9013371" cy="589234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6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zh-CN" sz="4700" b="1" i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Chinese New Year</a:t>
            </a:r>
            <a:endParaRPr lang="en-US" altLang="zh-CN" sz="4700" b="1" i="1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The first day of the first lunar month is Spring Festival, the beginning of a New Year of China. Spring Festival is China’s 1.___________(big) </a:t>
            </a:r>
            <a:r>
              <a:rPr lang="en-US" altLang="zh-CN" sz="31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extravaganza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and a day for family reunion. Being around family members at 2. ___________ turn of the year is a vital </a:t>
            </a:r>
            <a:r>
              <a:rPr lang="en-US" altLang="zh-CN" sz="31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ritual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for the Chinese people. Many of people 3. ___________(live) away from the hometowns return home during Spring Festival, which 4. ___________(give) rise to 5. ___________ is called the largest annual human 6. ___________</a:t>
            </a: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migrate) in the world, also known as the Spring Festival travel rush.</a:t>
            </a: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Spring Festival Celebration is a 7. ___________(continue) process starting from the 23rd or 24th of the 12th lunar month. People often </a:t>
            </a:r>
            <a:r>
              <a:rPr lang="en-US" altLang="zh-CN" sz="31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worship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the Kitchen God, clean their house, do 8. ___________(they) shopping and put up Spring Festival </a:t>
            </a:r>
            <a:r>
              <a:rPr lang="en-US" altLang="zh-CN" sz="31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couplet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 9. _______ New Year’s Eve 10. _____ the lunar </a:t>
            </a:r>
            <a:r>
              <a:rPr lang="en-US" altLang="zh-CN" sz="31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calendar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3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06787" y="1307302"/>
            <a:ext cx="1807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biggest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0209" y="1768967"/>
            <a:ext cx="1807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8972" y="2678902"/>
            <a:ext cx="1807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11083" y="3124277"/>
            <a:ext cx="1807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65911" y="3118873"/>
            <a:ext cx="1807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82487" y="3580538"/>
            <a:ext cx="1807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70864" y="4042203"/>
            <a:ext cx="1807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64035" y="4930444"/>
            <a:ext cx="1807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80191" y="5392109"/>
            <a:ext cx="1807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37072" y="5392108"/>
            <a:ext cx="1807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76657" y="406624"/>
            <a:ext cx="3053444" cy="5892347"/>
          </a:xfrm>
          <a:prstGeom prst="rect">
            <a:avLst/>
          </a:prstGeom>
          <a:solidFill>
            <a:srgbClr val="FFC000">
              <a:alpha val="86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bank</a:t>
            </a:r>
            <a:endParaRPr lang="en-US" altLang="zh-CN" sz="3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extravaganza</a:t>
            </a:r>
            <a:endParaRPr lang="en-US" altLang="zh-CN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/ </a:t>
            </a:r>
            <a:r>
              <a:rPr lang="en-US" altLang="zh-CN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ɪkˌstrævəˈɡænzə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n.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铺张华丽的表演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ritual / ˈ</a:t>
            </a:r>
            <a:r>
              <a:rPr lang="en-US" altLang="zh-CN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rɪtʃuəl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en-US" altLang="zh-CN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n.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仪式，典礼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worship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ˈ</a:t>
            </a:r>
            <a:r>
              <a:rPr lang="en-US" altLang="zh-CN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wɜːʃɪp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敬奉（神）；爱慕，崇拜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couplet/ ˈ</a:t>
            </a:r>
            <a:r>
              <a:rPr lang="en-US" altLang="zh-CN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kʌplət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en-US" altLang="zh-CN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n.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对句，对联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rise to</a:t>
            </a:r>
            <a:endParaRPr lang="en-US" altLang="zh-CN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引起，导致，产生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lunar calendar</a:t>
            </a:r>
            <a:endParaRPr lang="en-US" altLang="zh-CN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农历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776821" y="1891876"/>
            <a:ext cx="5265963" cy="52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中国年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87477" y="92028"/>
            <a:ext cx="695665" cy="695665"/>
          </a:xfrm>
        </p:spPr>
      </p:pic>
      <p:sp>
        <p:nvSpPr>
          <p:cNvPr id="6" name="文本框 5"/>
          <p:cNvSpPr txBox="1"/>
          <p:nvPr/>
        </p:nvSpPr>
        <p:spPr>
          <a:xfrm>
            <a:off x="108858" y="92028"/>
            <a:ext cx="8871855" cy="6673943"/>
          </a:xfrm>
          <a:custGeom>
            <a:avLst/>
            <a:gdLst>
              <a:gd name="connsiteX0" fmla="*/ 0 w 8871855"/>
              <a:gd name="connsiteY0" fmla="*/ 0 h 6673943"/>
              <a:gd name="connsiteX1" fmla="*/ 593732 w 8871855"/>
              <a:gd name="connsiteY1" fmla="*/ 0 h 6673943"/>
              <a:gd name="connsiteX2" fmla="*/ 1364901 w 8871855"/>
              <a:gd name="connsiteY2" fmla="*/ 0 h 6673943"/>
              <a:gd name="connsiteX3" fmla="*/ 1781196 w 8871855"/>
              <a:gd name="connsiteY3" fmla="*/ 0 h 6673943"/>
              <a:gd name="connsiteX4" fmla="*/ 2286209 w 8871855"/>
              <a:gd name="connsiteY4" fmla="*/ 0 h 6673943"/>
              <a:gd name="connsiteX5" fmla="*/ 2702504 w 8871855"/>
              <a:gd name="connsiteY5" fmla="*/ 0 h 6673943"/>
              <a:gd name="connsiteX6" fmla="*/ 3207517 w 8871855"/>
              <a:gd name="connsiteY6" fmla="*/ 0 h 6673943"/>
              <a:gd name="connsiteX7" fmla="*/ 3712530 w 8871855"/>
              <a:gd name="connsiteY7" fmla="*/ 0 h 6673943"/>
              <a:gd name="connsiteX8" fmla="*/ 4572418 w 8871855"/>
              <a:gd name="connsiteY8" fmla="*/ 0 h 6673943"/>
              <a:gd name="connsiteX9" fmla="*/ 5166149 w 8871855"/>
              <a:gd name="connsiteY9" fmla="*/ 0 h 6673943"/>
              <a:gd name="connsiteX10" fmla="*/ 6026037 w 8871855"/>
              <a:gd name="connsiteY10" fmla="*/ 0 h 6673943"/>
              <a:gd name="connsiteX11" fmla="*/ 6531050 w 8871855"/>
              <a:gd name="connsiteY11" fmla="*/ 0 h 6673943"/>
              <a:gd name="connsiteX12" fmla="*/ 7036063 w 8871855"/>
              <a:gd name="connsiteY12" fmla="*/ 0 h 6673943"/>
              <a:gd name="connsiteX13" fmla="*/ 7629795 w 8871855"/>
              <a:gd name="connsiteY13" fmla="*/ 0 h 6673943"/>
              <a:gd name="connsiteX14" fmla="*/ 8046090 w 8871855"/>
              <a:gd name="connsiteY14" fmla="*/ 0 h 6673943"/>
              <a:gd name="connsiteX15" fmla="*/ 8871855 w 8871855"/>
              <a:gd name="connsiteY15" fmla="*/ 0 h 6673943"/>
              <a:gd name="connsiteX16" fmla="*/ 8871855 w 8871855"/>
              <a:gd name="connsiteY16" fmla="*/ 600655 h 6673943"/>
              <a:gd name="connsiteX17" fmla="*/ 8871855 w 8871855"/>
              <a:gd name="connsiteY17" fmla="*/ 1134570 h 6673943"/>
              <a:gd name="connsiteX18" fmla="*/ 8871855 w 8871855"/>
              <a:gd name="connsiteY18" fmla="*/ 1735225 h 6673943"/>
              <a:gd name="connsiteX19" fmla="*/ 8871855 w 8871855"/>
              <a:gd name="connsiteY19" fmla="*/ 2402619 h 6673943"/>
              <a:gd name="connsiteX20" fmla="*/ 8871855 w 8871855"/>
              <a:gd name="connsiteY20" fmla="*/ 3003274 h 6673943"/>
              <a:gd name="connsiteX21" fmla="*/ 8871855 w 8871855"/>
              <a:gd name="connsiteY21" fmla="*/ 3737408 h 6673943"/>
              <a:gd name="connsiteX22" fmla="*/ 8871855 w 8871855"/>
              <a:gd name="connsiteY22" fmla="*/ 4404802 h 6673943"/>
              <a:gd name="connsiteX23" fmla="*/ 8871855 w 8871855"/>
              <a:gd name="connsiteY23" fmla="*/ 5072197 h 6673943"/>
              <a:gd name="connsiteX24" fmla="*/ 8871855 w 8871855"/>
              <a:gd name="connsiteY24" fmla="*/ 5873070 h 6673943"/>
              <a:gd name="connsiteX25" fmla="*/ 8871855 w 8871855"/>
              <a:gd name="connsiteY25" fmla="*/ 6673943 h 6673943"/>
              <a:gd name="connsiteX26" fmla="*/ 8455560 w 8871855"/>
              <a:gd name="connsiteY26" fmla="*/ 6673943 h 6673943"/>
              <a:gd name="connsiteX27" fmla="*/ 8039266 w 8871855"/>
              <a:gd name="connsiteY27" fmla="*/ 6673943 h 6673943"/>
              <a:gd name="connsiteX28" fmla="*/ 7179378 w 8871855"/>
              <a:gd name="connsiteY28" fmla="*/ 6673943 h 6673943"/>
              <a:gd name="connsiteX29" fmla="*/ 6585646 w 8871855"/>
              <a:gd name="connsiteY29" fmla="*/ 6673943 h 6673943"/>
              <a:gd name="connsiteX30" fmla="*/ 6169351 w 8871855"/>
              <a:gd name="connsiteY30" fmla="*/ 6673943 h 6673943"/>
              <a:gd name="connsiteX31" fmla="*/ 5575620 w 8871855"/>
              <a:gd name="connsiteY31" fmla="*/ 6673943 h 6673943"/>
              <a:gd name="connsiteX32" fmla="*/ 5070606 w 8871855"/>
              <a:gd name="connsiteY32" fmla="*/ 6673943 h 6673943"/>
              <a:gd name="connsiteX33" fmla="*/ 4476875 w 8871855"/>
              <a:gd name="connsiteY33" fmla="*/ 6673943 h 6673943"/>
              <a:gd name="connsiteX34" fmla="*/ 3705706 w 8871855"/>
              <a:gd name="connsiteY34" fmla="*/ 6673943 h 6673943"/>
              <a:gd name="connsiteX35" fmla="*/ 3289411 w 8871855"/>
              <a:gd name="connsiteY35" fmla="*/ 6673943 h 6673943"/>
              <a:gd name="connsiteX36" fmla="*/ 2518242 w 8871855"/>
              <a:gd name="connsiteY36" fmla="*/ 6673943 h 6673943"/>
              <a:gd name="connsiteX37" fmla="*/ 1924510 w 8871855"/>
              <a:gd name="connsiteY37" fmla="*/ 6673943 h 6673943"/>
              <a:gd name="connsiteX38" fmla="*/ 1242060 w 8871855"/>
              <a:gd name="connsiteY38" fmla="*/ 6673943 h 6673943"/>
              <a:gd name="connsiteX39" fmla="*/ 648328 w 8871855"/>
              <a:gd name="connsiteY39" fmla="*/ 6673943 h 6673943"/>
              <a:gd name="connsiteX40" fmla="*/ 0 w 8871855"/>
              <a:gd name="connsiteY40" fmla="*/ 6673943 h 6673943"/>
              <a:gd name="connsiteX41" fmla="*/ 0 w 8871855"/>
              <a:gd name="connsiteY41" fmla="*/ 6206767 h 6673943"/>
              <a:gd name="connsiteX42" fmla="*/ 0 w 8871855"/>
              <a:gd name="connsiteY42" fmla="*/ 5472633 h 6673943"/>
              <a:gd name="connsiteX43" fmla="*/ 0 w 8871855"/>
              <a:gd name="connsiteY43" fmla="*/ 4805239 h 6673943"/>
              <a:gd name="connsiteX44" fmla="*/ 0 w 8871855"/>
              <a:gd name="connsiteY44" fmla="*/ 4004366 h 6673943"/>
              <a:gd name="connsiteX45" fmla="*/ 0 w 8871855"/>
              <a:gd name="connsiteY45" fmla="*/ 3537190 h 6673943"/>
              <a:gd name="connsiteX46" fmla="*/ 0 w 8871855"/>
              <a:gd name="connsiteY46" fmla="*/ 2736317 h 6673943"/>
              <a:gd name="connsiteX47" fmla="*/ 0 w 8871855"/>
              <a:gd name="connsiteY47" fmla="*/ 2068922 h 6673943"/>
              <a:gd name="connsiteX48" fmla="*/ 0 w 8871855"/>
              <a:gd name="connsiteY48" fmla="*/ 1268049 h 6673943"/>
              <a:gd name="connsiteX49" fmla="*/ 0 w 8871855"/>
              <a:gd name="connsiteY49" fmla="*/ 0 h 66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871855" h="6673943" extrusionOk="0">
                <a:moveTo>
                  <a:pt x="0" y="0"/>
                </a:moveTo>
                <a:cubicBezTo>
                  <a:pt x="182196" y="-6698"/>
                  <a:pt x="368856" y="146"/>
                  <a:pt x="593732" y="0"/>
                </a:cubicBezTo>
                <a:cubicBezTo>
                  <a:pt x="818608" y="-146"/>
                  <a:pt x="1198498" y="31577"/>
                  <a:pt x="1364901" y="0"/>
                </a:cubicBezTo>
                <a:cubicBezTo>
                  <a:pt x="1531304" y="-31577"/>
                  <a:pt x="1627911" y="16386"/>
                  <a:pt x="1781196" y="0"/>
                </a:cubicBezTo>
                <a:cubicBezTo>
                  <a:pt x="1934482" y="-16386"/>
                  <a:pt x="2044915" y="-5383"/>
                  <a:pt x="2286209" y="0"/>
                </a:cubicBezTo>
                <a:cubicBezTo>
                  <a:pt x="2527503" y="5383"/>
                  <a:pt x="2613097" y="-14129"/>
                  <a:pt x="2702504" y="0"/>
                </a:cubicBezTo>
                <a:cubicBezTo>
                  <a:pt x="2791912" y="14129"/>
                  <a:pt x="2980741" y="24017"/>
                  <a:pt x="3207517" y="0"/>
                </a:cubicBezTo>
                <a:cubicBezTo>
                  <a:pt x="3434293" y="-24017"/>
                  <a:pt x="3483043" y="-1056"/>
                  <a:pt x="3712530" y="0"/>
                </a:cubicBezTo>
                <a:cubicBezTo>
                  <a:pt x="3942017" y="1056"/>
                  <a:pt x="4301651" y="-18680"/>
                  <a:pt x="4572418" y="0"/>
                </a:cubicBezTo>
                <a:cubicBezTo>
                  <a:pt x="4843185" y="18680"/>
                  <a:pt x="5005897" y="9460"/>
                  <a:pt x="5166149" y="0"/>
                </a:cubicBezTo>
                <a:cubicBezTo>
                  <a:pt x="5326401" y="-9460"/>
                  <a:pt x="5705629" y="-14232"/>
                  <a:pt x="6026037" y="0"/>
                </a:cubicBezTo>
                <a:cubicBezTo>
                  <a:pt x="6346445" y="14232"/>
                  <a:pt x="6305037" y="2882"/>
                  <a:pt x="6531050" y="0"/>
                </a:cubicBezTo>
                <a:cubicBezTo>
                  <a:pt x="6757063" y="-2882"/>
                  <a:pt x="6905370" y="638"/>
                  <a:pt x="7036063" y="0"/>
                </a:cubicBezTo>
                <a:cubicBezTo>
                  <a:pt x="7166756" y="-638"/>
                  <a:pt x="7344926" y="816"/>
                  <a:pt x="7629795" y="0"/>
                </a:cubicBezTo>
                <a:cubicBezTo>
                  <a:pt x="7914664" y="-816"/>
                  <a:pt x="7893626" y="-11235"/>
                  <a:pt x="8046090" y="0"/>
                </a:cubicBezTo>
                <a:cubicBezTo>
                  <a:pt x="8198555" y="11235"/>
                  <a:pt x="8577832" y="-29365"/>
                  <a:pt x="8871855" y="0"/>
                </a:cubicBezTo>
                <a:cubicBezTo>
                  <a:pt x="8863441" y="265567"/>
                  <a:pt x="8893768" y="340862"/>
                  <a:pt x="8871855" y="600655"/>
                </a:cubicBezTo>
                <a:cubicBezTo>
                  <a:pt x="8849942" y="860449"/>
                  <a:pt x="8874117" y="907655"/>
                  <a:pt x="8871855" y="1134570"/>
                </a:cubicBezTo>
                <a:cubicBezTo>
                  <a:pt x="8869593" y="1361485"/>
                  <a:pt x="8893497" y="1596368"/>
                  <a:pt x="8871855" y="1735225"/>
                </a:cubicBezTo>
                <a:cubicBezTo>
                  <a:pt x="8850213" y="1874083"/>
                  <a:pt x="8872222" y="2085063"/>
                  <a:pt x="8871855" y="2402619"/>
                </a:cubicBezTo>
                <a:cubicBezTo>
                  <a:pt x="8871488" y="2720175"/>
                  <a:pt x="8858957" y="2736043"/>
                  <a:pt x="8871855" y="3003274"/>
                </a:cubicBezTo>
                <a:cubicBezTo>
                  <a:pt x="8884753" y="3270505"/>
                  <a:pt x="8863706" y="3411789"/>
                  <a:pt x="8871855" y="3737408"/>
                </a:cubicBezTo>
                <a:cubicBezTo>
                  <a:pt x="8880004" y="4063027"/>
                  <a:pt x="8881341" y="4146692"/>
                  <a:pt x="8871855" y="4404802"/>
                </a:cubicBezTo>
                <a:cubicBezTo>
                  <a:pt x="8862369" y="4662912"/>
                  <a:pt x="8870817" y="4745659"/>
                  <a:pt x="8871855" y="5072197"/>
                </a:cubicBezTo>
                <a:cubicBezTo>
                  <a:pt x="8872893" y="5398736"/>
                  <a:pt x="8834108" y="5492564"/>
                  <a:pt x="8871855" y="5873070"/>
                </a:cubicBezTo>
                <a:cubicBezTo>
                  <a:pt x="8909602" y="6253576"/>
                  <a:pt x="8843199" y="6446360"/>
                  <a:pt x="8871855" y="6673943"/>
                </a:cubicBezTo>
                <a:cubicBezTo>
                  <a:pt x="8667320" y="6672789"/>
                  <a:pt x="8539524" y="6692796"/>
                  <a:pt x="8455560" y="6673943"/>
                </a:cubicBezTo>
                <a:cubicBezTo>
                  <a:pt x="8371597" y="6655090"/>
                  <a:pt x="8213134" y="6659516"/>
                  <a:pt x="8039266" y="6673943"/>
                </a:cubicBezTo>
                <a:cubicBezTo>
                  <a:pt x="7865398" y="6688370"/>
                  <a:pt x="7556405" y="6660972"/>
                  <a:pt x="7179378" y="6673943"/>
                </a:cubicBezTo>
                <a:cubicBezTo>
                  <a:pt x="6802351" y="6686914"/>
                  <a:pt x="6800048" y="6671332"/>
                  <a:pt x="6585646" y="6673943"/>
                </a:cubicBezTo>
                <a:cubicBezTo>
                  <a:pt x="6371244" y="6676554"/>
                  <a:pt x="6266066" y="6678525"/>
                  <a:pt x="6169351" y="6673943"/>
                </a:cubicBezTo>
                <a:cubicBezTo>
                  <a:pt x="6072637" y="6669361"/>
                  <a:pt x="5848494" y="6676922"/>
                  <a:pt x="5575620" y="6673943"/>
                </a:cubicBezTo>
                <a:cubicBezTo>
                  <a:pt x="5302746" y="6670964"/>
                  <a:pt x="5307934" y="6688459"/>
                  <a:pt x="5070606" y="6673943"/>
                </a:cubicBezTo>
                <a:cubicBezTo>
                  <a:pt x="4833278" y="6659427"/>
                  <a:pt x="4757109" y="6688234"/>
                  <a:pt x="4476875" y="6673943"/>
                </a:cubicBezTo>
                <a:cubicBezTo>
                  <a:pt x="4196641" y="6659652"/>
                  <a:pt x="3860073" y="6654742"/>
                  <a:pt x="3705706" y="6673943"/>
                </a:cubicBezTo>
                <a:cubicBezTo>
                  <a:pt x="3551339" y="6693144"/>
                  <a:pt x="3459992" y="6664742"/>
                  <a:pt x="3289411" y="6673943"/>
                </a:cubicBezTo>
                <a:cubicBezTo>
                  <a:pt x="3118831" y="6683144"/>
                  <a:pt x="2676391" y="6712293"/>
                  <a:pt x="2518242" y="6673943"/>
                </a:cubicBezTo>
                <a:cubicBezTo>
                  <a:pt x="2360093" y="6635593"/>
                  <a:pt x="2180961" y="6673018"/>
                  <a:pt x="1924510" y="6673943"/>
                </a:cubicBezTo>
                <a:cubicBezTo>
                  <a:pt x="1668059" y="6674868"/>
                  <a:pt x="1491524" y="6674145"/>
                  <a:pt x="1242060" y="6673943"/>
                </a:cubicBezTo>
                <a:cubicBezTo>
                  <a:pt x="992596" y="6673742"/>
                  <a:pt x="834545" y="6671214"/>
                  <a:pt x="648328" y="6673943"/>
                </a:cubicBezTo>
                <a:cubicBezTo>
                  <a:pt x="462111" y="6676672"/>
                  <a:pt x="135479" y="6641722"/>
                  <a:pt x="0" y="6673943"/>
                </a:cubicBezTo>
                <a:cubicBezTo>
                  <a:pt x="5502" y="6496425"/>
                  <a:pt x="19827" y="6348352"/>
                  <a:pt x="0" y="6206767"/>
                </a:cubicBezTo>
                <a:cubicBezTo>
                  <a:pt x="-19827" y="6065182"/>
                  <a:pt x="-29867" y="5799746"/>
                  <a:pt x="0" y="5472633"/>
                </a:cubicBezTo>
                <a:cubicBezTo>
                  <a:pt x="29867" y="5145520"/>
                  <a:pt x="-33033" y="5089004"/>
                  <a:pt x="0" y="4805239"/>
                </a:cubicBezTo>
                <a:cubicBezTo>
                  <a:pt x="33033" y="4521474"/>
                  <a:pt x="-10496" y="4206278"/>
                  <a:pt x="0" y="4004366"/>
                </a:cubicBezTo>
                <a:cubicBezTo>
                  <a:pt x="10496" y="3802454"/>
                  <a:pt x="-20433" y="3649440"/>
                  <a:pt x="0" y="3537190"/>
                </a:cubicBezTo>
                <a:cubicBezTo>
                  <a:pt x="20433" y="3424940"/>
                  <a:pt x="36130" y="3030817"/>
                  <a:pt x="0" y="2736317"/>
                </a:cubicBezTo>
                <a:cubicBezTo>
                  <a:pt x="-36130" y="2441817"/>
                  <a:pt x="14575" y="2232054"/>
                  <a:pt x="0" y="2068922"/>
                </a:cubicBezTo>
                <a:cubicBezTo>
                  <a:pt x="-14575" y="1905790"/>
                  <a:pt x="2786" y="1525733"/>
                  <a:pt x="0" y="1268049"/>
                </a:cubicBezTo>
                <a:cubicBezTo>
                  <a:pt x="-2786" y="1010365"/>
                  <a:pt x="-54577" y="612553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Chinese New Year, also known as the Spring Festival, is one of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1___________________________in Chinese culture. The festivities typically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kick off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Lunar New Year's Eve, marked by thorough 2_________________and a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sumptuous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reunion dinner. As night falls, the sky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illuminated by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dazzling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3____________________ and 4_____________,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symbolizing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5__________to the old year and 6__________________of the new one.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Throughout the holiday season, people 7______________________, 8________________________________________. Red decorations and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auspicious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couplets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adorn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household, while traditional dragon lion dances 9___________________________to the celebrations, 10______________________to the start of the New Year.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1064" y="780729"/>
            <a:ext cx="4395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grandest traditional celebrations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1064" y="1891876"/>
            <a:ext cx="27949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household cleaning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97309" y="2407970"/>
            <a:ext cx="2739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 of fireworks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3876" y="2967334"/>
            <a:ext cx="1773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firecrackers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83629" y="2967334"/>
            <a:ext cx="1773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farewell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2836" y="3531631"/>
            <a:ext cx="2970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hopeful welcome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15667" y="4067281"/>
            <a:ext cx="3283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friends and family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2836" y="4569964"/>
            <a:ext cx="6125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exchanging New Year's greetings and blessings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71557" y="5693625"/>
            <a:ext cx="38515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a lively and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festive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touch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18631" y="6229798"/>
            <a:ext cx="38515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bringing joy and harmony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89218" y="787693"/>
            <a:ext cx="3202781" cy="5920943"/>
          </a:xfrm>
          <a:prstGeom prst="rect">
            <a:avLst/>
          </a:prstGeom>
          <a:solidFill>
            <a:srgbClr val="FFC000">
              <a:alpha val="86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bank</a:t>
            </a:r>
            <a:endParaRPr lang="en-US" altLang="zh-CN" sz="3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 off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开始，发起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sumptuous 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ˈ</a:t>
            </a:r>
            <a:r>
              <a:rPr lang="en-US" altLang="zh-CN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sʌmptʃuəs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       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adj.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豪华的，奢华的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illuminate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zh-CN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ɪˈluːmɪneɪt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v.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照射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照亮；阐明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解释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dazzling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ˈ</a:t>
            </a:r>
            <a:r>
              <a:rPr lang="en-US" altLang="zh-CN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dæz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(ə)</a:t>
            </a:r>
            <a:r>
              <a:rPr lang="en-US" altLang="zh-CN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lɪŋ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adj.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令人赞叹的；耀眼的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auspicious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ɔːˈ</a:t>
            </a:r>
            <a:r>
              <a:rPr lang="en-US" altLang="zh-CN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spɪʃəs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   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adj.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有助于成功的；吉利的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adorn  / </a:t>
            </a:r>
            <a:r>
              <a:rPr lang="en-US" altLang="zh-CN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əˈdɔːn</a:t>
            </a:r>
            <a:r>
              <a:rPr lang="en-US" altLang="zh-CN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en-US" altLang="zh-CN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装饰；使生色</a:t>
            </a:r>
            <a:endParaRPr lang="en-US" altLang="zh-CN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festive/ ˈ</a:t>
            </a:r>
            <a:r>
              <a:rPr lang="en-US" altLang="zh-CN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festɪv</a:t>
            </a:r>
            <a:r>
              <a:rPr lang="en-US" altLang="zh-CN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en-US" altLang="zh-CN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adj.</a:t>
            </a:r>
            <a:r>
              <a:rPr lang="zh-CN" altLang="en-US" b="1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节日的；喜庆的；</a:t>
            </a:r>
            <a:endParaRPr lang="en-US" altLang="zh-CN" b="1" dirty="0">
              <a:solidFill>
                <a:schemeClr val="tx1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948" y="604972"/>
            <a:ext cx="926443" cy="16341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0341" y="402767"/>
            <a:ext cx="10515600" cy="756104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and expressions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45774" y="1024713"/>
          <a:ext cx="9700451" cy="512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0451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30702">
                        <a:alpha val="68000"/>
                      </a:srgbClr>
                    </a:solidFill>
                  </a:tcPr>
                </a:tc>
              </a:tr>
              <a:tr h="2225040">
                <a:tc>
                  <a:txBody>
                    <a:bodyPr/>
                    <a:lstStyle/>
                    <a:p>
                      <a:endPara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30702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58" y="1737273"/>
            <a:ext cx="61912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534824" y="1415008"/>
            <a:ext cx="7798289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extravaganza     	 /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ɪkˌstrævəˈɡænzə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/        	n.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铺张华丽的表演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ritual                   	/ ˈ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rɪtʃuəl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/                           	n.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仪式，典礼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worship             	/ ˈ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wɜːʃɪp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/                          	v.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敬奉（神）；爱慕，崇拜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couplet             	 / ˈ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kʌplət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/                          	n.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对句，对联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sumptuous          	/ ˈ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sʌmptʃuəs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/                     	adj.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豪华的，奢华的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illuminate           	/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ɪˈluːmɪneɪt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/                      	v.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照射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照亮；阐明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解释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dazzling            	/ ˈ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dæz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(ə)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lɪŋ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/                      	adj.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令人赞叹的；耀眼的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auspicious        	/ ɔːˈ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spɪʃəs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/                      	adj.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有助于成功的；吉利的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adorn                	/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əˈdɔːn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/                            	v.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装饰；使生色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festive              	/ ˈ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festɪv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/                         	adj.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节日的；喜庆的；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give rise to          		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引起，导致，产生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lunar calendar 	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农历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kick off                 	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开始，发起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1245774" y="4724398"/>
            <a:ext cx="9700451" cy="0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6080" y="205740"/>
            <a:ext cx="11420475" cy="64458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60255" y="5396865"/>
            <a:ext cx="193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视频资料二</a:t>
            </a:r>
            <a:endParaRPr lang="en-US" altLang="zh-CN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3365</Words>
  <Application>WPS 演示</Application>
  <PresentationFormat>宽屏</PresentationFormat>
  <Paragraphs>141</Paragraphs>
  <Slides>8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HelveticaNeue</vt:lpstr>
      <vt:lpstr>华文新魏</vt:lpstr>
      <vt:lpstr>微软雅黑</vt:lpstr>
      <vt:lpstr>Arial Black</vt:lpstr>
      <vt:lpstr>Times New Roman</vt:lpstr>
      <vt:lpstr>等线</vt:lpstr>
      <vt:lpstr>等线 Light</vt:lpstr>
      <vt:lpstr>Segoe Print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Words and expressions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fang fay</dc:creator>
  <cp:lastModifiedBy>Administrator</cp:lastModifiedBy>
  <cp:revision>20</cp:revision>
  <dcterms:created xsi:type="dcterms:W3CDTF">2023-12-27T13:31:00Z</dcterms:created>
  <dcterms:modified xsi:type="dcterms:W3CDTF">2024-02-04T06:13:08Z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7D813ACC1EA946B386887932CBCE26F8_12</vt:lpwstr>
  </property>
  <property fmtid="{D5CDD505-2E9C-101B-9397-08002B2CF9AE}" pid="3" name="KSOProductBuildVer">
    <vt:lpwstr>2052-11.8.2.7978</vt:lpwstr>
  </property>
</Properties>
</file>