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ink/ink1.xml" ContentType="application/inkml+xml"/>
  <Override PartName="/ppt/ink/ink2.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306" r:id="rId3"/>
    <p:sldId id="257" r:id="rId4"/>
    <p:sldId id="269" r:id="rId5"/>
    <p:sldId id="270" r:id="rId7"/>
    <p:sldId id="285" r:id="rId8"/>
    <p:sldId id="258" r:id="rId9"/>
    <p:sldId id="259" r:id="rId10"/>
    <p:sldId id="260" r:id="rId11"/>
    <p:sldId id="261" r:id="rId12"/>
    <p:sldId id="271" r:id="rId13"/>
    <p:sldId id="272" r:id="rId14"/>
    <p:sldId id="273" r:id="rId15"/>
    <p:sldId id="274" r:id="rId16"/>
    <p:sldId id="262" r:id="rId17"/>
    <p:sldId id="286" r:id="rId18"/>
    <p:sldId id="287" r:id="rId19"/>
    <p:sldId id="288" r:id="rId20"/>
    <p:sldId id="263" r:id="rId21"/>
    <p:sldId id="289" r:id="rId22"/>
    <p:sldId id="264" r:id="rId23"/>
    <p:sldId id="265" r:id="rId24"/>
    <p:sldId id="266" r:id="rId25"/>
    <p:sldId id="267" r:id="rId26"/>
    <p:sldId id="292" r:id="rId27"/>
    <p:sldId id="290" r:id="rId28"/>
  </p:sldIdLst>
  <p:sldSz cx="12192000" cy="6858000"/>
  <p:notesSz cx="6858000" cy="9144000"/>
  <p:embeddedFontLst>
    <p:embeddedFont>
      <p:font typeface="MiSans Normal" panose="00000500000000000000" charset="-122"/>
      <p:regular r:id="rId33"/>
    </p:embeddedFont>
    <p:embeddedFont>
      <p:font typeface="MiSans Heavy" panose="00000A00000000000000" charset="-122"/>
      <p:bold r:id="rId34"/>
    </p:embeddedFont>
    <p:embeddedFont>
      <p:font typeface="方正公文小标宋" panose="02000500000000000000" charset="-122"/>
      <p:regular r:id="rId35"/>
    </p:embeddedFont>
    <p:embeddedFont>
      <p:font typeface="华文楷体" panose="02010600040101010101" charset="-122"/>
      <p:regular r:id="rId36"/>
    </p:embeddedFont>
    <p:embeddedFont>
      <p:font typeface="微软雅黑" panose="020B0503020204020204" charset="-122"/>
      <p:regular r:id="rId37"/>
    </p:embeddedFont>
    <p:embeddedFont>
      <p:font typeface="Calibri" panose="020F0502020204030204" charset="0"/>
      <p:regular r:id="rId38"/>
      <p:bold r:id="rId39"/>
      <p:italic r:id="rId40"/>
      <p:boldItalic r:id="rId41"/>
    </p:embeddedFont>
    <p:embeddedFont>
      <p:font typeface="楷体" panose="02010609060101010101" charset="-122"/>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熊仪_aYju7RJj" initials="熊" lastIdx="0" clrIdx="0"/>
  <p:cmAuthor id="1" name="哒哒 熊猫" initials="哒哒" lastIdx="1"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11-11T15:39:01"/>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473 535,'2'0,"2"0,2 0,4 1,-2-1,3 0,0 0,0 0,0 0,0 0,-3 0,0 0,-2 0,-2 0,2 0,-1 0,-1 0,0 0,-1 0,1 0,2 0,-2 0,1 0,-3 0,2 0,-1 0,-2 0,2 0,-1 0,1 0,-1 0,1 0,-2 0,-4 0,-3 0,0 0,-2 0,0 0,0 0,-1 0,1 0,2 0,-2 0,2 0,0 0,0 0,0 0,2 0,0 0,1 0,2 0,-1 0,0 0,1 0,0 0,-1 0,-1 0,1 0,-1 0,1 0,0 0,0 0,1 0,0 0,0-1,-1 1,1 0,0 0,-1 0,-1 0,1 0,0 0,0 0,1 0,0 0,0 0,-2 0,1 0,-3 0,3 0,1 0,0 0,2 1,3 0,7 1,0 0,2-2,6 2,0 0,0-2,2 0,-2 0,-3 0,0-1,-7-1,-5 2,-1 0,-2 0,0 0,0 0,0 0,-2-2,-2 2,-3 0,-2 0,-5 0,-3 0,0 0,-3 0,0 0,3 0,0 0,0 0,3 0,4 0,3 0,2 0,3 0,0 0,0 0,-2 0,1 0,-1 0,2 0,0 0,0 0,4 1,5 1,6 2,5-2,5 2,3 1,0-3,-6-2,0 0,-5 0,-5 0,-5 0,-3 0,-2 0,-4 0,-7 0,-1 0,-3 0,-4 0,-1 0,0 0,-2 0,5 0,3 0,2 0,5 0,2 0,2 0,1 0,0 0,-1 1,1-1,-1 0,0 0,-1 0,-1 0,2 0,0 0,5 0,7 0,4 0,5 0,-1 0,-2 0,0 0,-2 0,-8 0,-2 0,-3 0,0 0,-4 0,-5 0,-2 0,-4 0,-7 0,-3 0,0 0,3 0,0 0,5 0,4-1,6 0,5 1,0 0,8 0,5 2,1-2,8 0,3 0,0 0,-3 0,-5 0,-5 0,-5 0,-3 0,-2 0,0 0,-3 0,-3 0,-3 0,-3 0,-6-1,4-1,1 0,4 0,3 1,4 1,0 0,0 0,-2 0,1 0,-1 0,-1 0,0 0,0 0,1 0,0 0,1 0,1 0,0 0,-1-1,1 0,0 1,0-1,1-1,0 1,0-1,0 1,0-2,0 2,0 0,0 0,0-2,0 1,0 1,0-2,0 2,0 0,0 0,0 0,0 0,0 0,0-1,0 1,0 0,0 0,0 0,0 0,3 1,3 0,0 0,2 0,5 0,-2 0,0 0,2 0,-5 0,-2 0,0 0,-1 0,-1 0,-2 0,0 0,-1 0,1 0,1 0,1 0,-1 0,-1 0,1 0,-2 0,0 0,1 0,-1 0,1 0,-1 0,0 0,0 0,0 0,0 0,0 0,2 0,-2 0,0 0,0 0,2 0,-2 0,0 0,0 0,0 0,2 0,-1 0,1 0,-1 0,3 0,-3 0,1 0,-1 0,-1 0,1 0,-1 0,0 0,0 0,0 0,0 0,0 0,1 0,-2 1,0 0,0 0,0 0,0 1,0-1,0 0,0 0,0 0,0 0,0 0,0 0,0 1,0-1,0 0,0 0,0 0,0 0,0 0,0 2,0-2,0 0,0 0,0-3,0-1,0-1,0 1,0 2,0-1,0-1,0 2,0 0,-1 0,0 1,0 0,-3 0,0 0,0 0,-2 0,0 0,-2 0,-3 0,3 0,-1 0,1 0,0 0,0 0,2 0,0 0,0 0,3 0,1 0,-3 0,1-2,3 2,-2 0,2 0,0 0,0 0,0 0,0 0,0 0,-1 0,0 0,-1 0,2 0,-1 0,-1 0,-1 0,2 0,-3 0,3 0,-3 0,3 0,-1 0,1 0,-1 0,1 0,0 0,1 0,0 0,-1 0,1 0,0 0,-1 0,1 0,0 0,1 2,0 0,1 2,0-1,0-2,-1 0,1 2,-1-2,0 1,0 0,0-1,0 0,0 1,0 1,0-2,0 0,0 0,0 0,0 1,1-1,-1-3,0-2,-1 0,1 2,0 0,-2-2,2 2,0 1,0 0,-1 0,1 0,0 0,0 0,0-1,0 1,-1-1,1 1,0 0,0-1,0 1,0 0,-1 0,-1 1,1 0,0 0,-1 1,0 1,0-1,-1 0,2-1,0 0,0 0,0 0,0 0,-1 0,1 1,1 0,0 1,0-1,1 3,0-2,-1-1,0 2,0-1,1 1,-1 0,0-2,0 0,0 0,0 0,0 0,0 1,1-1,-1 0,0 0,0 0,0 0,0 0,0 1,0-1,2 0,-1-1,0 0,1 0,3-1,-1 0,0-1,3 1,-1-1,-2 2,4-1,-3-1,-1 2,0 0,2 0,-2 0,1 0,-1 1,-1-1,1 0,0 0,0 0,-1 0,0 0,-1 0,-1 0,0 0,2 0,-1 0,3 0,-1 0,0 0,1 0,-3 0,1 0,1 0,0-1,-3 1,2 0,-2 0,0 0,-2-1,-2 1,-9-2,-2 0,-3 0,4 0,2 2,0 0,0 0,3 0,4 0,-1 0,3 0,1 0,0 0,5 0,4 0,5 0,3 0,3 0,0 0,-1 0,-2 0,-5 0,-5 0,-3 0,-1 0,-1 0,1 0,-1 0,0 0,1-1,-1 1,1 0,0 0,1 0,-2 0,1 0,-1 0,3-1,-3 1,2 0,-2 0,0 0,0 0,0 0,0 0,1 0,-1 0,0 0,0 0,0 0,0 0,0-1,2-2,-2 2,0 0,0-2,1 2,-2 0,0 0,0 0,0-1,0 1,0 0,0 0,0 0,0 0,0 0,-2-1,1 2,-3 0,0 0,-2 0,-2 1,2-1,-4 0,1 0,1 0,0 0,2 0,1 0,1 0,2 0,-1 0,2 0,0 0,0 0,0 0,-1 0,1 0,-1 0,-3 2,4-2,-3 1,2-1,-1 0,-3 1,2 1,1-2,-5 1,5-1,-1 0,0 0,0 0,-1 0,3 0,-4 2,5-2,-3 0,-1 1,4-1,0 0,0 0,0 0,-2 2,2-1,-3 0,2-1,-1 0,0 2,1-2,1 0,-3 1,3-1,-1 0,1 0,0 0,-3 1,3 0,5 1,0-2,4 0,4 1,-6-1,2 0,-2 0,0 0,-2 0,-2 0,0 0,-5 0,-5 0,-3 0,0 0,0 0,0 0,3 2,5-2,2 0,0 0,1 3,4-3,4 0,3 0,0 0,-3 0,-2 0,-1 0,-3 0,1 0,-2 0,-3 1,0-1,-9 2,3-1,-1 1,3 0,1-1,4-1,-1 1,-1 1,2-2,-3 1,1 0,2-1,0 0,0 0,0 0,0 0,-2 0,3-1,0-1,0 0,0 1,0 0,0-1,0 1,0-2,0 2,0 0,0-1,0-1,0 2,0 0,0-2,0 2,0 0,3 1,5 1,1 0,5 1,-1 0,4 0,-4-2,3 0,0 0,-5 0,-3 0,-2 0,-3 0,1 0,-3 0,0 0,1 0,-1 0,0 0,0 0,0 0,0 0,0 0,1 0,-1 0,0 0,0 0,0 0,3 0,-3 0,0 0,2 0,1-1,-1 1,-2 0,1 0,1 0,-1 0,1 0,-1 0,1 0,0 0,-2 0,0 0,0 0,1 0,1 0,-2 0,1 0,0 0,-1 0,0 0,0 0,0 0,0 0,0 0,1 0,-1 0,0 0,0 0,0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11-11T15:20:26"/>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ignorePressure" value="0"/>
    </inkml:brush>
  </inkml:definitions>
  <inkml:trace contextRef="#ctx0" brushRef="#br0">473 535,'2'0,"2"0,2 0,4 1,-2-1,3 0,0 0,0 0,0 0,0 0,-3 0,0 0,-2 0,-2 0,2 0,-1 0,-1 0,0 0,-1 0,1 0,2 0,-2 0,1 0,-3 0,2 0,-1 0,-2 0,2 0,-1 0,1 0,-1 0,1 0,-2 0,-4 0,-3 0,0 0,-2 0,0 0,0 0,-1 0,1 0,2 0,-2 0,2 0,0 0,0 0,0 0,2 0,0 0,1 0,2 0,-1 0,0 0,1 0,0 0,-1 0,-1 0,1 0,-1 0,1 0,0 0,0 0,1 0,0 0,0-1,-1 1,1 0,0 0,-1 0,-1 0,1 0,0 0,0 0,1 0,0 0,0 0,-2 0,1 0,-3 0,3 0,1 0,0 0,2 1,3 0,7 1,0 0,2-2,6 2,0 0,0-2,2 0,-2 0,-3 0,0-1,-7-1,-5 2,-1 0,-2 0,0 0,0 0,0 0,-2-2,-2 2,-3 0,-2 0,-5 0,-3 0,0 0,-3 0,0 0,3 0,0 0,0 0,3 0,4 0,3 0,2 0,3 0,0 0,0 0,-2 0,1 0,-1 0,2 0,0 0,0 0,4 1,5 1,6 2,5-2,5 2,3 1,0-3,-6-2,0 0,-5 0,-5 0,-5 0,-3 0,-2 0,-4 0,-7 0,-1 0,-3 0,-4 0,-1 0,0 0,-2 0,5 0,3 0,2 0,5 0,2 0,2 0,1 0,0 0,-1 1,1-1,-1 0,0 0,-1 0,-1 0,2 0,0 0,5 0,7 0,4 0,5 0,-1 0,-2 0,0 0,-2 0,-8 0,-2 0,-3 0,0 0,-4 0,-5 0,-2 0,-4 0,-7 0,-3 0,0 0,3 0,0 0,5 0,4-1,6 0,5 1,0 0,8 0,5 2,1-2,8 0,3 0,0 0,-3 0,-5 0,-5 0,-5 0,-3 0,-2 0,0 0,-3 0,-3 0,-3 0,-3 0,-6-1,4-1,1 0,4 0,3 1,4 1,0 0,0 0,-2 0,1 0,-1 0,-1 0,0 0,0 0,1 0,0 0,1 0,1 0,0 0,-1-1,1 0,0 1,0-1,1-1,0 1,0-1,0 1,0-2,0 2,0 0,0 0,0-2,0 1,0 1,0-2,0 2,0 0,0 0,0 0,0 0,0 0,0-1,0 1,0 0,0 0,0 0,0 0,3 1,3 0,0 0,2 0,5 0,-2 0,0 0,2 0,-5 0,-2 0,0 0,-1 0,-1 0,-2 0,0 0,-1 0,1 0,1 0,1 0,-1 0,-1 0,1 0,-2 0,0 0,1 0,-1 0,1 0,-1 0,0 0,0 0,0 0,0 0,0 0,2 0,-2 0,0 0,0 0,2 0,-2 0,0 0,0 0,0 0,2 0,-1 0,1 0,-1 0,3 0,-3 0,1 0,-1 0,-1 0,1 0,-1 0,0 0,0 0,0 0,0 0,0 0,1 0,-2 1,0 0,0 0,0 0,0 1,0-1,0 0,0 0,0 0,0 0,0 0,0 0,0 1,0-1,0 0,0 0,0 0,0 0,0 0,0 2,0-2,0 0,0 0,0-3,0-1,0-1,0 1,0 2,0-1,0-1,0 2,0 0,-1 0,0 1,0 0,-3 0,0 0,0 0,-2 0,0 0,-2 0,-3 0,3 0,-1 0,1 0,0 0,0 0,2 0,0 0,0 0,3 0,1 0,-3 0,1-2,3 2,-2 0,2 0,0 0,0 0,0 0,0 0,0 0,-1 0,0 0,-1 0,2 0,-1 0,-1 0,-1 0,2 0,-3 0,3 0,-3 0,3 0,-1 0,1 0,-1 0,1 0,0 0,1 0,0 0,-1 0,1 0,0 0,-1 0,1 0,0 0,1 2,0 0,1 2,0-1,0-2,-1 0,1 2,-1-2,0 1,0 0,0-1,0 0,0 1,0 1,0-2,0 0,0 0,0 0,0 1,1-1,-1-3,0-2,-1 0,1 2,0 0,-2-2,2 2,0 1,0 0,-1 0,1 0,0 0,0 0,0-1,0 1,-1-1,1 1,0 0,0-1,0 1,0 0,-1 0,-1 1,1 0,0 0,-1 1,0 1,0-1,-1 0,2-1,0 0,0 0,0 0,0 0,-1 0,1 1,1 0,0 1,0-1,1 3,0-2,-1-1,0 2,0-1,1 1,-1 0,0-2,0 0,0 0,0 0,0 0,0 1,1-1,-1 0,0 0,0 0,0 0,0 0,0 1,0-1,2 0,-1-1,0 0,1 0,3-1,-1 0,0-1,3 1,-1-1,-2 2,4-1,-3-1,-1 2,0 0,2 0,-2 0,1 0,-1 1,-1-1,1 0,0 0,0 0,-1 0,0 0,-1 0,-1 0,0 0,2 0,-1 0,3 0,-1 0,0 0,1 0,-3 0,1 0,1 0,0-1,-3 1,2 0,-2 0,0 0,-2-1,-2 1,-9-2,-2 0,-3 0,4 0,2 2,0 0,0 0,3 0,4 0,-1 0,3 0,1 0,0 0,5 0,4 0,5 0,3 0,3 0,0 0,-1 0,-2 0,-5 0,-5 0,-3 0,-1 0,-1 0,1 0,-1 0,0 0,1-1,-1 1,1 0,0 0,1 0,-2 0,1 0,-1 0,3-1,-3 1,2 0,-2 0,0 0,0 0,0 0,0 0,1 0,-1 0,0 0,0 0,0 0,0 0,0-1,2-2,-2 2,0 0,0-2,1 2,-2 0,0 0,0 0,0-1,0 1,0 0,0 0,0 0,0 0,0 0,-2-1,1 2,-3 0,0 0,-2 0,-2 1,2-1,-4 0,1 0,1 0,0 0,2 0,1 0,1 0,2 0,-1 0,2 0,0 0,0 0,0 0,-1 0,1 0,-1 0,-3 2,4-2,-3 1,2-1,-1 0,-3 1,2 1,1-2,-5 1,5-1,-1 0,0 0,0 0,-1 0,3 0,-4 2,5-2,-3 0,-1 1,4-1,0 0,0 0,0 0,-2 2,2-1,-3 0,2-1,-1 0,0 2,1-2,1 0,-3 1,3-1,-1 0,1 0,0 0,-3 1,3 0,5 1,0-2,4 0,4 1,-6-1,2 0,-2 0,0 0,-2 0,-2 0,0 0,-5 0,-5 0,-3 0,0 0,0 0,0 0,3 2,5-2,2 0,0 0,1 3,4-3,4 0,3 0,0 0,-3 0,-2 0,-1 0,-3 0,1 0,-2 0,-3 1,0-1,-9 2,3-1,-1 1,3 0,1-1,4-1,-1 1,-1 1,2-2,-3 1,1 0,2-1,0 0,0 0,0 0,0 0,-2 0,3-1,0-1,0 0,0 1,0 0,0-1,0 1,0-2,0 2,0 0,0-1,0-1,0 2,0 0,0-2,0 2,0 0,3 1,5 1,1 0,5 1,-1 0,4 0,-4-2,3 0,0 0,-5 0,-3 0,-2 0,-3 0,1 0,-3 0,0 0,1 0,-1 0,0 0,0 0,0 0,0 0,0 0,1 0,-1 0,0 0,0 0,0 0,3 0,-3 0,0 0,2 0,1-1,-1 1,-2 0,1 0,1 0,-1 0,1 0,-1 0,1 0,0 0,-2 0,0 0,0 0,1 0,1 0,-2 0,1 0,0 0,-1 0,0 0,0 0,0 0,0 0,0 0,1 0,-1 0,0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image" Target="../media/image1.jpe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jpeg"/><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8" Type="http://schemas.openxmlformats.org/officeDocument/2006/relationships/image" Target="../media/image1.jpeg"/><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e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image" Target="../media/image1.jpeg"/><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1.jpeg"/><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15" name="任意多边形 14"/>
          <p:cNvSpPr/>
          <p:nvPr userDrawn="1">
            <p:custDataLst>
              <p:tags r:id="rId2"/>
            </p:custDataLst>
          </p:nvPr>
        </p:nvSpPr>
        <p:spPr>
          <a:xfrm>
            <a:off x="-14605" y="-14605"/>
            <a:ext cx="6006465" cy="6897370"/>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2"/>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iSans Normal" panose="00000500000000000000" charset="-122"/>
            </a:endParaRPr>
          </a:p>
        </p:txBody>
      </p:sp>
      <p:sp>
        <p:nvSpPr>
          <p:cNvPr id="12" name="任意多边形 11"/>
          <p:cNvSpPr/>
          <p:nvPr userDrawn="1">
            <p:custDataLst>
              <p:tags r:id="rId3"/>
            </p:custDataLst>
          </p:nvPr>
        </p:nvSpPr>
        <p:spPr>
          <a:xfrm rot="16200000">
            <a:off x="-1402080" y="1361440"/>
            <a:ext cx="6894830" cy="41198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bg2"/>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11" name="任意多边形 10"/>
          <p:cNvSpPr/>
          <p:nvPr userDrawn="1">
            <p:custDataLst>
              <p:tags r:id="rId4"/>
            </p:custDataLst>
          </p:nvPr>
        </p:nvSpPr>
        <p:spPr>
          <a:xfrm rot="16200000">
            <a:off x="-1342039" y="2313346"/>
            <a:ext cx="4864351" cy="223107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25" name="圆角矩形 24"/>
          <p:cNvSpPr/>
          <p:nvPr userDrawn="1">
            <p:custDataLst>
              <p:tags r:id="rId5"/>
            </p:custDataLst>
          </p:nvPr>
        </p:nvSpPr>
        <p:spPr>
          <a:xfrm rot="10800000">
            <a:off x="5155565" y="3855720"/>
            <a:ext cx="5383530" cy="111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cxnSp>
        <p:nvCxnSpPr>
          <p:cNvPr id="10" name="直接连接符 9"/>
          <p:cNvCxnSpPr/>
          <p:nvPr userDrawn="1">
            <p:custDataLst>
              <p:tags r:id="rId6"/>
            </p:custDataLst>
          </p:nvPr>
        </p:nvCxnSpPr>
        <p:spPr>
          <a:xfrm>
            <a:off x="11197590" y="3002915"/>
            <a:ext cx="215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custDataLst>
              <p:tags r:id="rId7"/>
            </p:custDataLst>
          </p:nvPr>
        </p:nvCxnSpPr>
        <p:spPr>
          <a:xfrm>
            <a:off x="11305540" y="1934210"/>
            <a:ext cx="0" cy="59499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8"/>
            </p:custDataLst>
          </p:nvPr>
        </p:nvCxnSpPr>
        <p:spPr>
          <a:xfrm>
            <a:off x="11305540" y="3476625"/>
            <a:ext cx="0" cy="63690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userDrawn="1">
            <p:custDataLst>
              <p:tags r:id="rId9"/>
            </p:custDataLst>
          </p:nvPr>
        </p:nvSpPr>
        <p:spPr>
          <a:xfrm>
            <a:off x="10027285" y="4343400"/>
            <a:ext cx="538480" cy="5384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zh-CN" altLang="en-US">
              <a:cs typeface="MiSans Normal" panose="00000500000000000000" charset="-122"/>
            </a:endParaRPr>
          </a:p>
        </p:txBody>
      </p:sp>
      <p:sp>
        <p:nvSpPr>
          <p:cNvPr id="21" name="椭圆 20"/>
          <p:cNvSpPr/>
          <p:nvPr userDrawn="1">
            <p:custDataLst>
              <p:tags r:id="rId10"/>
            </p:custDataLst>
          </p:nvPr>
        </p:nvSpPr>
        <p:spPr>
          <a:xfrm>
            <a:off x="10133965" y="4450080"/>
            <a:ext cx="325120" cy="325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a:cs typeface="MiSans Normal" panose="00000500000000000000" charset="-122"/>
            </a:endParaRPr>
          </a:p>
        </p:txBody>
      </p:sp>
      <p:sp>
        <p:nvSpPr>
          <p:cNvPr id="90" name="向下箭头"/>
          <p:cNvSpPr/>
          <p:nvPr userDrawn="1">
            <p:custDataLst>
              <p:tags r:id="rId11"/>
            </p:custDataLst>
          </p:nvPr>
        </p:nvSpPr>
        <p:spPr>
          <a:xfrm>
            <a:off x="10238105" y="4542790"/>
            <a:ext cx="118745" cy="139700"/>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14" name="任意多边形 13"/>
          <p:cNvSpPr/>
          <p:nvPr userDrawn="1">
            <p:custDataLst>
              <p:tags r:id="rId12"/>
            </p:custDataLst>
          </p:nvPr>
        </p:nvSpPr>
        <p:spPr>
          <a:xfrm>
            <a:off x="8945880" y="5997575"/>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9" name="署名"/>
          <p:cNvSpPr txBox="1">
            <a:spLocks noGrp="1"/>
          </p:cNvSpPr>
          <p:nvPr>
            <p:ph type="body" idx="3" hasCustomPrompt="1"/>
            <p:custDataLst>
              <p:tags r:id="rId13"/>
            </p:custDataLst>
          </p:nvPr>
        </p:nvSpPr>
        <p:spPr>
          <a:xfrm>
            <a:off x="2273300" y="4438650"/>
            <a:ext cx="7589520" cy="661670"/>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2000" b="0" i="0" u="none" strike="noStrike" kern="1200" cap="none" spc="0" normalizeH="0" baseline="0" noProof="1">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r">
              <a:buClrTx/>
              <a:buSzTx/>
              <a:buFontTx/>
            </a:pPr>
            <a:r>
              <a:rPr dirty="0">
                <a:sym typeface="+mn-ea"/>
              </a:rPr>
              <a:t>单击编辑文本</a:t>
            </a:r>
            <a:endParaRPr dirty="0">
              <a:sym typeface="+mn-ea"/>
            </a:endParaRPr>
          </a:p>
        </p:txBody>
      </p:sp>
      <p:sp>
        <p:nvSpPr>
          <p:cNvPr id="7" name="标题"/>
          <p:cNvSpPr txBox="1">
            <a:spLocks noGrp="1"/>
          </p:cNvSpPr>
          <p:nvPr>
            <p:ph type="title" idx="1" hasCustomPrompt="1"/>
            <p:custDataLst>
              <p:tags r:id="rId14"/>
            </p:custDataLst>
          </p:nvPr>
        </p:nvSpPr>
        <p:spPr>
          <a:xfrm>
            <a:off x="2273300" y="1901190"/>
            <a:ext cx="8413750" cy="1709420"/>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1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sp>
        <p:nvSpPr>
          <p:cNvPr id="8" name="任意多边形 7"/>
          <p:cNvSpPr/>
          <p:nvPr userDrawn="1">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副标题"/>
          <p:cNvSpPr txBox="1">
            <a:spLocks noGrp="1"/>
          </p:cNvSpPr>
          <p:nvPr>
            <p:ph type="body" idx="2" hasCustomPrompt="1"/>
            <p:custDataLst>
              <p:tags r:id="rId3"/>
            </p:custDataLst>
          </p:nvPr>
        </p:nvSpPr>
        <p:spPr>
          <a:xfrm>
            <a:off x="695960" y="1216660"/>
            <a:ext cx="10800080" cy="476948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lt"/>
                <a:ea typeface="+mn-lt"/>
                <a:cs typeface="MiSans Normal" panose="00000500000000000000" charset="-122"/>
              </a:defRPr>
            </a:lvl1pPr>
          </a:lstStyle>
          <a:p>
            <a:pPr lvl="0" algn="l"/>
            <a:r>
              <a:rPr>
                <a:sym typeface="+mn-ea"/>
              </a:rPr>
              <a:t>单击此处编辑母版副标题样式</a:t>
            </a:r>
            <a:endParaRPr>
              <a:sym typeface="+mn-ea"/>
            </a:endParaRPr>
          </a:p>
        </p:txBody>
      </p:sp>
      <p:sp>
        <p:nvSpPr>
          <p:cNvPr id="6" name="标题"/>
          <p:cNvSpPr txBox="1">
            <a:spLocks noGrp="1"/>
          </p:cNvSpPr>
          <p:nvPr>
            <p:ph type="title" idx="1"/>
            <p:custDataLst>
              <p:tags r:id="rId4"/>
            </p:custDataLst>
          </p:nvPr>
        </p:nvSpPr>
        <p:spPr>
          <a:xfrm>
            <a:off x="695960" y="360000"/>
            <a:ext cx="10800080" cy="720000"/>
          </a:xfrm>
          <a:prstGeom prst="rect">
            <a:avLst/>
          </a:prstGeom>
          <a:noFill/>
        </p:spPr>
        <p:txBody>
          <a:bodyPr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694055" y="6314440"/>
            <a:ext cx="2618105" cy="31686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877300" y="6314440"/>
            <a:ext cx="2618740" cy="316865"/>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bg>
      <p:bgPr>
        <a:solidFill>
          <a:schemeClr val="bg2"/>
        </a:solidFill>
        <a:effectLst/>
      </p:bgPr>
    </p:bg>
    <p:spTree>
      <p:nvGrpSpPr>
        <p:cNvPr id="1" name=""/>
        <p:cNvGrpSpPr/>
        <p:nvPr/>
      </p:nvGrpSpPr>
      <p:grpSpPr>
        <a:xfrm>
          <a:off x="0" y="0"/>
          <a:ext cx="0" cy="0"/>
          <a:chOff x="0" y="0"/>
          <a:chExt cx="0" cy="0"/>
        </a:xfrm>
      </p:grpSpPr>
      <p:sp>
        <p:nvSpPr>
          <p:cNvPr id="23" name="任意多边形 22"/>
          <p:cNvSpPr/>
          <p:nvPr userDrawn="1">
            <p:custDataLst>
              <p:tags r:id="rId2"/>
            </p:custDataLst>
          </p:nvPr>
        </p:nvSpPr>
        <p:spPr>
          <a:xfrm>
            <a:off x="-14605" y="-14605"/>
            <a:ext cx="6006465" cy="6897370"/>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2"/>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iSans Normal" panose="00000500000000000000" charset="-122"/>
            </a:endParaRPr>
          </a:p>
        </p:txBody>
      </p:sp>
      <p:sp>
        <p:nvSpPr>
          <p:cNvPr id="24" name="任意多边形 23"/>
          <p:cNvSpPr/>
          <p:nvPr userDrawn="1">
            <p:custDataLst>
              <p:tags r:id="rId3"/>
            </p:custDataLst>
          </p:nvPr>
        </p:nvSpPr>
        <p:spPr>
          <a:xfrm rot="16200000">
            <a:off x="-1402080" y="1361440"/>
            <a:ext cx="6894830" cy="41198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bg2"/>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26" name="任意多边形 25"/>
          <p:cNvSpPr/>
          <p:nvPr userDrawn="1">
            <p:custDataLst>
              <p:tags r:id="rId4"/>
            </p:custDataLst>
          </p:nvPr>
        </p:nvSpPr>
        <p:spPr>
          <a:xfrm rot="16200000">
            <a:off x="-1342039" y="2313346"/>
            <a:ext cx="4864351" cy="223107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30" name="圆角矩形 29"/>
          <p:cNvSpPr/>
          <p:nvPr userDrawn="1">
            <p:custDataLst>
              <p:tags r:id="rId5"/>
            </p:custDataLst>
          </p:nvPr>
        </p:nvSpPr>
        <p:spPr>
          <a:xfrm rot="10800000">
            <a:off x="5155565" y="3855720"/>
            <a:ext cx="5383530" cy="111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cxnSp>
        <p:nvCxnSpPr>
          <p:cNvPr id="32" name="直接连接符 31"/>
          <p:cNvCxnSpPr/>
          <p:nvPr userDrawn="1">
            <p:custDataLst>
              <p:tags r:id="rId6"/>
            </p:custDataLst>
          </p:nvPr>
        </p:nvCxnSpPr>
        <p:spPr>
          <a:xfrm>
            <a:off x="11197590" y="2981325"/>
            <a:ext cx="215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7"/>
            </p:custDataLst>
          </p:nvPr>
        </p:nvCxnSpPr>
        <p:spPr>
          <a:xfrm>
            <a:off x="11305540" y="1912620"/>
            <a:ext cx="0" cy="59499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8"/>
            </p:custDataLst>
          </p:nvPr>
        </p:nvCxnSpPr>
        <p:spPr>
          <a:xfrm>
            <a:off x="11305540" y="3455035"/>
            <a:ext cx="0" cy="63690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userDrawn="1">
            <p:custDataLst>
              <p:tags r:id="rId9"/>
            </p:custDataLst>
          </p:nvPr>
        </p:nvSpPr>
        <p:spPr>
          <a:xfrm>
            <a:off x="10016490" y="4434205"/>
            <a:ext cx="538480" cy="5384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zh-CN" altLang="en-US">
              <a:cs typeface="MiSans Normal" panose="00000500000000000000" charset="-122"/>
            </a:endParaRPr>
          </a:p>
        </p:txBody>
      </p:sp>
      <p:sp>
        <p:nvSpPr>
          <p:cNvPr id="38" name="椭圆 37"/>
          <p:cNvSpPr/>
          <p:nvPr userDrawn="1">
            <p:custDataLst>
              <p:tags r:id="rId10"/>
            </p:custDataLst>
          </p:nvPr>
        </p:nvSpPr>
        <p:spPr>
          <a:xfrm>
            <a:off x="10123170" y="4540885"/>
            <a:ext cx="325120" cy="325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endParaRPr lang="zh-CN" altLang="en-US">
              <a:cs typeface="MiSans Normal" panose="00000500000000000000" charset="-122"/>
            </a:endParaRPr>
          </a:p>
        </p:txBody>
      </p:sp>
      <p:sp>
        <p:nvSpPr>
          <p:cNvPr id="39" name="向下箭头"/>
          <p:cNvSpPr/>
          <p:nvPr userDrawn="1">
            <p:custDataLst>
              <p:tags r:id="rId11"/>
            </p:custDataLst>
          </p:nvPr>
        </p:nvSpPr>
        <p:spPr>
          <a:xfrm>
            <a:off x="10227310" y="4633595"/>
            <a:ext cx="118745" cy="139700"/>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44" name="任意多边形 43"/>
          <p:cNvSpPr/>
          <p:nvPr userDrawn="1">
            <p:custDataLst>
              <p:tags r:id="rId12"/>
            </p:custDataLst>
          </p:nvPr>
        </p:nvSpPr>
        <p:spPr>
          <a:xfrm>
            <a:off x="8945880" y="5997575"/>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署名"/>
          <p:cNvSpPr txBox="1">
            <a:spLocks noGrp="1"/>
          </p:cNvSpPr>
          <p:nvPr>
            <p:ph type="body" idx="2" hasCustomPrompt="1"/>
            <p:custDataLst>
              <p:tags r:id="rId13"/>
            </p:custDataLst>
          </p:nvPr>
        </p:nvSpPr>
        <p:spPr>
          <a:xfrm>
            <a:off x="2408555" y="4432935"/>
            <a:ext cx="7423150" cy="667385"/>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2000" b="0" i="0" u="none" strike="noStrike" kern="1200" cap="none" spc="0" normalizeH="0" baseline="0" noProof="1">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r">
              <a:buClrTx/>
              <a:buSzTx/>
              <a:buFontTx/>
            </a:pPr>
            <a:r>
              <a:rPr>
                <a:sym typeface="+mn-ea"/>
              </a:rPr>
              <a:t>单击此处编辑文本</a:t>
            </a:r>
            <a:endParaRPr>
              <a:sym typeface="+mn-ea"/>
            </a:endParaRPr>
          </a:p>
        </p:txBody>
      </p:sp>
      <p:sp>
        <p:nvSpPr>
          <p:cNvPr id="7" name="标题"/>
          <p:cNvSpPr txBox="1">
            <a:spLocks noGrp="1"/>
          </p:cNvSpPr>
          <p:nvPr>
            <p:ph type="title" idx="1" hasCustomPrompt="1"/>
            <p:custDataLst>
              <p:tags r:id="rId14"/>
            </p:custDataLst>
          </p:nvPr>
        </p:nvSpPr>
        <p:spPr>
          <a:xfrm>
            <a:off x="2418715" y="1901190"/>
            <a:ext cx="8250555" cy="1705610"/>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en-US" altLang="zh-CN" sz="7200" b="0" i="0" u="none" strike="noStrike" kern="1200" cap="none" spc="0" normalizeH="0" baseline="0" noProof="1">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1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8" name="正文"/>
          <p:cNvSpPr txBox="1">
            <a:spLocks noGrp="1"/>
          </p:cNvSpPr>
          <p:nvPr>
            <p:ph idx="3"/>
            <p:custDataLst>
              <p:tags r:id="rId2"/>
            </p:custDataLst>
          </p:nvPr>
        </p:nvSpPr>
        <p:spPr>
          <a:xfrm>
            <a:off x="695960" y="1245235"/>
            <a:ext cx="10800080" cy="493141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a:sym typeface="+mn-ea"/>
              </a:rPr>
              <a:t>单击此处编辑母版文本样式</a:t>
            </a:r>
            <a:endParaRPr>
              <a:sym typeface="+mn-ea"/>
            </a:endParaRPr>
          </a:p>
          <a:p>
            <a:pPr lvl="1">
              <a:spcBef>
                <a:spcPts val="1200"/>
              </a:spcBef>
              <a:spcAft>
                <a:spcPts val="0"/>
              </a:spcAft>
            </a:pPr>
            <a:r>
              <a:rPr>
                <a:sym typeface="+mn-ea"/>
              </a:rPr>
              <a:t>第二级</a:t>
            </a:r>
            <a:endParaRPr>
              <a:sym typeface="+mn-ea"/>
            </a:endParaRPr>
          </a:p>
          <a:p>
            <a:pPr lvl="2">
              <a:spcBef>
                <a:spcPts val="1200"/>
              </a:spcBef>
              <a:spcAft>
                <a:spcPts val="0"/>
              </a:spcAft>
            </a:pPr>
            <a:r>
              <a:rPr>
                <a:sym typeface="+mn-ea"/>
              </a:rPr>
              <a:t>第三级</a:t>
            </a:r>
            <a:endParaRPr>
              <a:sym typeface="+mn-ea"/>
            </a:endParaRPr>
          </a:p>
          <a:p>
            <a:pPr lvl="3">
              <a:spcBef>
                <a:spcPts val="1200"/>
              </a:spcBef>
              <a:spcAft>
                <a:spcPts val="0"/>
              </a:spcAft>
            </a:pPr>
            <a:r>
              <a:rPr>
                <a:sym typeface="+mn-ea"/>
              </a:rPr>
              <a:t>第四级</a:t>
            </a:r>
            <a:endParaRPr>
              <a:sym typeface="+mn-ea"/>
            </a:endParaRPr>
          </a:p>
          <a:p>
            <a:pPr lvl="4">
              <a:spcBef>
                <a:spcPts val="1200"/>
              </a:spcBef>
              <a:spcAft>
                <a:spcPts val="0"/>
              </a:spcAft>
            </a:pPr>
            <a:r>
              <a:rPr>
                <a:sym typeface="+mn-ea"/>
              </a:rPr>
              <a:t>第五级</a:t>
            </a:r>
            <a:endParaRPr>
              <a:sym typeface="+mn-ea"/>
            </a:endParaRPr>
          </a:p>
        </p:txBody>
      </p:sp>
      <p:sp>
        <p:nvSpPr>
          <p:cNvPr id="14" name="任意多边形 13"/>
          <p:cNvSpPr/>
          <p:nvPr userDrawn="1">
            <p:custDataLst>
              <p:tags r:id="rId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标题"/>
          <p:cNvSpPr>
            <a:spLocks noGrp="1"/>
          </p:cNvSpPr>
          <p:nvPr>
            <p:ph type="title" idx="1"/>
            <p:custDataLst>
              <p:tags r:id="rId4"/>
            </p:custDataLst>
          </p:nvPr>
        </p:nvSpPr>
        <p:spPr>
          <a:xfrm>
            <a:off x="695960" y="360000"/>
            <a:ext cx="10800080" cy="72000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r>
              <a:rPr>
                <a:sym typeface="+mn-ea"/>
              </a:rPr>
              <a:t>单击此处编辑母版标题样式</a:t>
            </a:r>
            <a:endParaRPr>
              <a:sym typeface="+mn-ea"/>
            </a:endParaRPr>
          </a:p>
        </p:txBody>
      </p:sp>
      <p:sp>
        <p:nvSpPr>
          <p:cNvPr id="4" name="日期占位符 3"/>
          <p:cNvSpPr>
            <a:spLocks noGrp="1"/>
          </p:cNvSpPr>
          <p:nvPr>
            <p:ph type="dt" sz="half" idx="10"/>
            <p:custDataLst>
              <p:tags r:id="rId5"/>
            </p:custDataLst>
          </p:nvPr>
        </p:nvSpPr>
        <p:spPr>
          <a:xfrm>
            <a:off x="694055" y="6314440"/>
            <a:ext cx="2618105" cy="31686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877300" y="6314440"/>
            <a:ext cx="2618740" cy="316865"/>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cxnSp>
        <p:nvCxnSpPr>
          <p:cNvPr id="60" name="直接连接符 59"/>
          <p:cNvCxnSpPr/>
          <p:nvPr userDrawn="1">
            <p:custDataLst>
              <p:tags r:id="rId2"/>
            </p:custDataLst>
          </p:nvPr>
        </p:nvCxnSpPr>
        <p:spPr>
          <a:xfrm>
            <a:off x="3509010" y="1475105"/>
            <a:ext cx="0" cy="4572000"/>
          </a:xfrm>
          <a:prstGeom prst="line">
            <a:avLst/>
          </a:prstGeom>
          <a:ln>
            <a:solidFill>
              <a:schemeClr val="bg2">
                <a:lumMod val="50000"/>
                <a:alpha val="2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任意多边形 7"/>
          <p:cNvSpPr/>
          <p:nvPr userDrawn="1">
            <p:custDataLst>
              <p:tags r:id="rId3"/>
            </p:custDataLst>
          </p:nvPr>
        </p:nvSpPr>
        <p:spPr>
          <a:xfrm>
            <a:off x="-18415" y="0"/>
            <a:ext cx="2251075" cy="871855"/>
          </a:xfrm>
          <a:custGeom>
            <a:avLst/>
            <a:gdLst/>
            <a:ahLst/>
            <a:cxnLst>
              <a:cxn ang="3">
                <a:pos x="hc" y="t"/>
              </a:cxn>
              <a:cxn ang="cd2">
                <a:pos x="l" y="vc"/>
              </a:cxn>
              <a:cxn ang="cd4">
                <a:pos x="hc" y="b"/>
              </a:cxn>
              <a:cxn ang="0">
                <a:pos x="r" y="vc"/>
              </a:cxn>
            </a:cxnLst>
            <a:rect l="l" t="t" r="r" b="b"/>
            <a:pathLst>
              <a:path w="3545" h="1373">
                <a:moveTo>
                  <a:pt x="0" y="0"/>
                </a:moveTo>
                <a:lnTo>
                  <a:pt x="3545" y="0"/>
                </a:lnTo>
                <a:lnTo>
                  <a:pt x="3545" y="1023"/>
                </a:lnTo>
                <a:cubicBezTo>
                  <a:pt x="3545" y="1217"/>
                  <a:pt x="3389" y="1373"/>
                  <a:pt x="3195" y="1373"/>
                </a:cubicBezTo>
                <a:lnTo>
                  <a:pt x="9" y="1373"/>
                </a:lnTo>
                <a:lnTo>
                  <a:pt x="0" y="137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6" name="标题"/>
          <p:cNvSpPr txBox="1">
            <a:spLocks noGrp="1"/>
          </p:cNvSpPr>
          <p:nvPr>
            <p:ph type="title" idx="1" hasCustomPrompt="1"/>
            <p:custDataLst>
              <p:tags r:id="rId4"/>
            </p:custDataLst>
          </p:nvPr>
        </p:nvSpPr>
        <p:spPr>
          <a:xfrm>
            <a:off x="1166495" y="1793240"/>
            <a:ext cx="1375410" cy="3604895"/>
          </a:xfrm>
          <a:prstGeom prst="rect">
            <a:avLst/>
          </a:prstGeom>
          <a:noFill/>
        </p:spPr>
        <p:txBody>
          <a:bodyPr vert="eaVert" wrap="square" lIns="91440" tIns="45720" rIns="91440" bIns="45720" rtlCol="0" anchor="ctr" anchorCtr="0">
            <a:normAutofit/>
          </a:bodyPr>
          <a:lstStyle>
            <a:lvl1pPr marL="0" marR="0" lvl="0" algn="ctr" defTabSz="914400" rtl="0" eaLnBrk="1" fontAlgn="auto" latinLnBrk="0" hangingPunct="1">
              <a:lnSpc>
                <a:spcPct val="100000"/>
              </a:lnSpc>
              <a:buClrTx/>
              <a:buSzTx/>
              <a:buFontTx/>
              <a:buNone/>
              <a:defRPr kumimoji="0" lang="zh-CN" altLang="en-US" sz="6000" b="0" i="0" u="none" strike="noStrike" kern="1200" cap="none" spc="0" normalizeH="0" baseline="0" noProof="1">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2" name="椭圆 11"/>
          <p:cNvSpPr/>
          <p:nvPr userDrawn="1">
            <p:custDataLst>
              <p:tags r:id="rId2"/>
            </p:custDataLst>
          </p:nvPr>
        </p:nvSpPr>
        <p:spPr>
          <a:xfrm rot="16200000">
            <a:off x="977900" y="1336040"/>
            <a:ext cx="4351020" cy="4351020"/>
          </a:xfrm>
          <a:prstGeom prst="ellipse">
            <a:avLst/>
          </a:prstGeom>
          <a:solidFill>
            <a:schemeClr val="bg2"/>
          </a:solidFill>
          <a:ln>
            <a:noFill/>
          </a:ln>
          <a:effectLst>
            <a:outerShdw blurRad="495300" dist="38100" dir="2700000" algn="tl"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cs typeface="MiSans Normal" panose="00000500000000000000" charset="-122"/>
            </a:endParaRPr>
          </a:p>
        </p:txBody>
      </p:sp>
      <p:sp>
        <p:nvSpPr>
          <p:cNvPr id="11" name="椭圆 10"/>
          <p:cNvSpPr/>
          <p:nvPr userDrawn="1">
            <p:custDataLst>
              <p:tags r:id="rId3"/>
            </p:custDataLst>
          </p:nvPr>
        </p:nvSpPr>
        <p:spPr>
          <a:xfrm rot="16200000">
            <a:off x="1828800" y="2186940"/>
            <a:ext cx="2649220" cy="2649220"/>
          </a:xfrm>
          <a:prstGeom prst="ellipse">
            <a:avLst/>
          </a:pr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cs typeface="MiSans Normal" panose="00000500000000000000" charset="-122"/>
            </a:endParaRPr>
          </a:p>
        </p:txBody>
      </p:sp>
      <p:sp>
        <p:nvSpPr>
          <p:cNvPr id="9" name="弧形 8"/>
          <p:cNvSpPr/>
          <p:nvPr userDrawn="1">
            <p:custDataLst>
              <p:tags r:id="rId4"/>
            </p:custDataLst>
          </p:nvPr>
        </p:nvSpPr>
        <p:spPr>
          <a:xfrm>
            <a:off x="301625" y="659765"/>
            <a:ext cx="5703570" cy="5703570"/>
          </a:xfrm>
          <a:prstGeom prst="arc">
            <a:avLst>
              <a:gd name="adj1" fmla="val 16200000"/>
              <a:gd name="adj2" fmla="val 5319923"/>
            </a:avLst>
          </a:prstGeom>
          <a:ln>
            <a:solidFill>
              <a:schemeClr val="bg2">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iSans Normal" panose="00000500000000000000" charset="-122"/>
            </a:endParaRPr>
          </a:p>
        </p:txBody>
      </p:sp>
      <p:sp>
        <p:nvSpPr>
          <p:cNvPr id="10" name="圆角矩形 9"/>
          <p:cNvSpPr/>
          <p:nvPr userDrawn="1">
            <p:custDataLst>
              <p:tags r:id="rId5"/>
            </p:custDataLst>
          </p:nvPr>
        </p:nvSpPr>
        <p:spPr>
          <a:xfrm rot="10800000">
            <a:off x="6876415" y="3851910"/>
            <a:ext cx="2408555" cy="1593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sp>
        <p:nvSpPr>
          <p:cNvPr id="14" name="任意多边形 13"/>
          <p:cNvSpPr/>
          <p:nvPr userDrawn="1">
            <p:custDataLst>
              <p:tags r:id="rId6"/>
            </p:custDataLst>
          </p:nvPr>
        </p:nvSpPr>
        <p:spPr>
          <a:xfrm flipV="1">
            <a:off x="8945880" y="0"/>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节编号"/>
          <p:cNvSpPr txBox="1">
            <a:spLocks noGrp="1"/>
          </p:cNvSpPr>
          <p:nvPr>
            <p:ph type="body" idx="2" hasCustomPrompt="1"/>
            <p:custDataLst>
              <p:tags r:id="rId7"/>
            </p:custDataLst>
          </p:nvPr>
        </p:nvSpPr>
        <p:spPr>
          <a:xfrm>
            <a:off x="1828800" y="3004185"/>
            <a:ext cx="2649220" cy="1208405"/>
          </a:xfrm>
          <a:prstGeom prst="rect">
            <a:avLst/>
          </a:prstGeom>
          <a:noFill/>
        </p:spPr>
        <p:txBody>
          <a:bodyPr wrap="square" lIns="91440" tIns="45720" rIns="91440" bIns="45720" rtlCol="0" anchor="t" anchorCtr="0">
            <a:normAutofit/>
          </a:bodyPr>
          <a:lstStyle>
            <a:lvl1pPr marL="0" marR="0" lvl="0" algn="ctr" defTabSz="914400" rtl="0" eaLnBrk="1" fontAlgn="auto" latinLnBrk="0" hangingPunct="1">
              <a:lnSpc>
                <a:spcPct val="100000"/>
              </a:lnSpc>
              <a:buClrTx/>
              <a:buSzTx/>
              <a:buFontTx/>
              <a:buNone/>
              <a:defRPr kumimoji="0" lang="en-US" altLang="zh-CN" sz="6000" b="0" i="0" u="none" strike="noStrike" kern="1200" cap="none" spc="200" normalizeH="0" baseline="0" noProof="1">
                <a:solidFill>
                  <a:schemeClr val="tx1">
                    <a:lumMod val="85000"/>
                    <a:lumOff val="15000"/>
                  </a:schemeClr>
                </a:solidFill>
                <a:uFillTx/>
                <a:latin typeface="MiSans Heavy" panose="00000A00000000000000" charset="-122"/>
                <a:ea typeface="MiSans Heavy" panose="00000A00000000000000" charset="-122"/>
                <a:cs typeface="MiSans Normal" panose="00000500000000000000" charset="-122"/>
                <a:sym typeface="+mn-ea"/>
              </a:defRPr>
            </a:lvl1pPr>
          </a:lstStyle>
          <a:p>
            <a:pPr lvl="0" algn="ctr">
              <a:buClrTx/>
              <a:buSzTx/>
              <a:buFontTx/>
            </a:pPr>
            <a:r>
              <a:rPr>
                <a:sym typeface="+mn-ea"/>
              </a:rPr>
              <a:t>节编号</a:t>
            </a:r>
            <a:endParaRPr>
              <a:sym typeface="+mn-ea"/>
            </a:endParaRPr>
          </a:p>
        </p:txBody>
      </p:sp>
      <p:sp>
        <p:nvSpPr>
          <p:cNvPr id="7" name="标题"/>
          <p:cNvSpPr txBox="1">
            <a:spLocks noGrp="1"/>
          </p:cNvSpPr>
          <p:nvPr>
            <p:ph type="title" idx="1" hasCustomPrompt="1"/>
            <p:custDataLst>
              <p:tags r:id="rId8"/>
            </p:custDataLst>
          </p:nvPr>
        </p:nvSpPr>
        <p:spPr>
          <a:xfrm>
            <a:off x="6732905" y="2092325"/>
            <a:ext cx="5005070" cy="1684020"/>
          </a:xfrm>
          <a:prstGeom prst="rect">
            <a:avLst/>
          </a:prstGeom>
          <a:noFill/>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4800" b="0" i="0" u="none" strike="noStrike" kern="1200" cap="none" spc="200" normalizeH="0" baseline="0" noProof="1">
                <a:solidFill>
                  <a:schemeClr val="tx1">
                    <a:lumMod val="85000"/>
                    <a:lumOff val="15000"/>
                  </a:schemeClr>
                </a:solidFill>
                <a:uFillTx/>
                <a:latin typeface="+mj-ea"/>
                <a:ea typeface="+mj-ea"/>
                <a:cs typeface="MiSans Normal" panose="00000500000000000000" charset="-122"/>
                <a:sym typeface="+mn-ea"/>
              </a:defRPr>
            </a:lvl1pPr>
          </a:lstStyle>
          <a:p>
            <a:pPr lvl="0" algn="l">
              <a:buClrTx/>
              <a:buSzTx/>
              <a:buFontTx/>
            </a:pPr>
            <a:r>
              <a:rPr>
                <a:sym typeface="+mn-ea"/>
              </a:rPr>
              <a:t>单击编辑标题</a:t>
            </a:r>
            <a:endParaRPr>
              <a:sym typeface="+mn-ea"/>
            </a:endParaRPr>
          </a:p>
        </p:txBody>
      </p:sp>
      <p:sp>
        <p:nvSpPr>
          <p:cNvPr id="4" name="日期占位符 3"/>
          <p:cNvSpPr>
            <a:spLocks noGrp="1"/>
          </p:cNvSpPr>
          <p:nvPr>
            <p:ph type="dt" sz="half" idx="10"/>
            <p:custDataLst>
              <p:tags r:id="rId9"/>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400800" y="1245235"/>
            <a:ext cx="5095240" cy="4930775"/>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3"/>
            <p:custDataLst>
              <p:tags r:id="rId3"/>
            </p:custDataLst>
          </p:nvPr>
        </p:nvSpPr>
        <p:spPr>
          <a:xfrm>
            <a:off x="695960" y="1245235"/>
            <a:ext cx="5088890" cy="493077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800"/>
              </a:spcBef>
              <a:spcAft>
                <a:spcPts val="0"/>
              </a:spcAft>
            </a:pPr>
            <a:r>
              <a:rPr>
                <a:sym typeface="+mn-ea"/>
              </a:rPr>
              <a:t>单击此处编辑母版文本样式</a:t>
            </a:r>
            <a:endParaRPr>
              <a:sym typeface="+mn-ea"/>
            </a:endParaRPr>
          </a:p>
          <a:p>
            <a:pPr lvl="1">
              <a:spcBef>
                <a:spcPts val="1800"/>
              </a:spcBef>
              <a:spcAft>
                <a:spcPts val="0"/>
              </a:spcAft>
            </a:pPr>
            <a:r>
              <a:rPr>
                <a:sym typeface="+mn-ea"/>
              </a:rPr>
              <a:t>第二级</a:t>
            </a:r>
            <a:endParaRPr>
              <a:sym typeface="+mn-ea"/>
            </a:endParaRPr>
          </a:p>
          <a:p>
            <a:pPr lvl="2">
              <a:spcBef>
                <a:spcPts val="1800"/>
              </a:spcBef>
              <a:spcAft>
                <a:spcPts val="0"/>
              </a:spcAft>
            </a:pPr>
            <a:r>
              <a:rPr>
                <a:sym typeface="+mn-ea"/>
              </a:rPr>
              <a:t>第三级</a:t>
            </a:r>
            <a:endParaRPr>
              <a:sym typeface="+mn-ea"/>
            </a:endParaRPr>
          </a:p>
          <a:p>
            <a:pPr lvl="3">
              <a:spcBef>
                <a:spcPts val="1800"/>
              </a:spcBef>
              <a:spcAft>
                <a:spcPts val="0"/>
              </a:spcAft>
            </a:pPr>
            <a:r>
              <a:rPr>
                <a:sym typeface="+mn-ea"/>
              </a:rPr>
              <a:t>第四级</a:t>
            </a:r>
            <a:endParaRPr>
              <a:sym typeface="+mn-ea"/>
            </a:endParaRPr>
          </a:p>
          <a:p>
            <a:pPr lvl="4">
              <a:spcBef>
                <a:spcPts val="1800"/>
              </a:spcBef>
              <a:spcAft>
                <a:spcPts val="0"/>
              </a:spcAft>
            </a:pPr>
            <a:r>
              <a:rPr>
                <a:sym typeface="+mn-ea"/>
              </a:rPr>
              <a:t>第五级</a:t>
            </a:r>
            <a:endParaRPr>
              <a:sym typeface="+mn-ea"/>
            </a:endParaRPr>
          </a:p>
        </p:txBody>
      </p:sp>
      <p:sp>
        <p:nvSpPr>
          <p:cNvPr id="14" name="任意多边形 13"/>
          <p:cNvSpPr/>
          <p:nvPr userDrawn="1">
            <p:custDataLst>
              <p:tags r:id="rId4"/>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标题"/>
          <p:cNvSpPr>
            <a:spLocks noGrp="1"/>
          </p:cNvSpPr>
          <p:nvPr>
            <p:ph type="title" idx="1"/>
            <p:custDataLst>
              <p:tags r:id="rId5"/>
            </p:custDataLst>
          </p:nvPr>
        </p:nvSpPr>
        <p:spPr>
          <a:xfrm>
            <a:off x="695960" y="360000"/>
            <a:ext cx="10800080" cy="72000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6"/>
            </p:custDataLst>
          </p:nvPr>
        </p:nvSpPr>
        <p:spPr>
          <a:xfrm>
            <a:off x="694055" y="6314440"/>
            <a:ext cx="2618105" cy="31686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sp>
        <p:nvSpPr>
          <p:cNvPr id="15" name="正文"/>
          <p:cNvSpPr txBox="1">
            <a:spLocks noGrp="1"/>
          </p:cNvSpPr>
          <p:nvPr>
            <p:ph idx="6"/>
            <p:custDataLst>
              <p:tags r:id="rId2"/>
            </p:custDataLst>
          </p:nvPr>
        </p:nvSpPr>
        <p:spPr>
          <a:xfrm>
            <a:off x="6235065" y="1671955"/>
            <a:ext cx="5260975" cy="450469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标题"/>
          <p:cNvSpPr txBox="1">
            <a:spLocks noGrp="1"/>
          </p:cNvSpPr>
          <p:nvPr>
            <p:ph type="title" idx="5"/>
            <p:custDataLst>
              <p:tags r:id="rId3"/>
            </p:custDataLst>
          </p:nvPr>
        </p:nvSpPr>
        <p:spPr>
          <a:xfrm>
            <a:off x="6235065" y="1247140"/>
            <a:ext cx="5260975" cy="4000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4"/>
            </p:custDataLst>
          </p:nvPr>
        </p:nvSpPr>
        <p:spPr>
          <a:xfrm>
            <a:off x="695325" y="1671955"/>
            <a:ext cx="5255260" cy="450469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2" name="标题"/>
          <p:cNvSpPr txBox="1">
            <a:spLocks noGrp="1"/>
          </p:cNvSpPr>
          <p:nvPr>
            <p:ph type="title" idx="3"/>
            <p:custDataLst>
              <p:tags r:id="rId5"/>
            </p:custDataLst>
          </p:nvPr>
        </p:nvSpPr>
        <p:spPr>
          <a:xfrm>
            <a:off x="695325" y="1247140"/>
            <a:ext cx="5255260" cy="4000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1" name="任意多边形 10"/>
          <p:cNvSpPr/>
          <p:nvPr userDrawn="1">
            <p:custDataLst>
              <p:tags r:id="rId6"/>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10" name="标题"/>
          <p:cNvSpPr txBox="1">
            <a:spLocks noGrp="1"/>
          </p:cNvSpPr>
          <p:nvPr>
            <p:ph type="title" idx="1"/>
            <p:custDataLst>
              <p:tags r:id="rId7"/>
            </p:custDataLst>
          </p:nvPr>
        </p:nvSpPr>
        <p:spPr>
          <a:xfrm>
            <a:off x="695960" y="360000"/>
            <a:ext cx="10800080" cy="720000"/>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7" name="日期占位符 6"/>
          <p:cNvSpPr>
            <a:spLocks noGrp="1"/>
          </p:cNvSpPr>
          <p:nvPr>
            <p:ph type="dt" sz="half" idx="10"/>
            <p:custDataLst>
              <p:tags r:id="rId8"/>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10"/>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7" name="任意多边形 6"/>
          <p:cNvSpPr/>
          <p:nvPr userDrawn="1">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6" name="标题"/>
          <p:cNvSpPr txBox="1">
            <a:spLocks noGrp="1"/>
          </p:cNvSpPr>
          <p:nvPr>
            <p:ph type="title" idx="1"/>
            <p:custDataLst>
              <p:tags r:id="rId3"/>
            </p:custDataLst>
          </p:nvPr>
        </p:nvSpPr>
        <p:spPr>
          <a:xfrm>
            <a:off x="695960" y="360000"/>
            <a:ext cx="10800080" cy="720000"/>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877300" y="6314440"/>
            <a:ext cx="2618740" cy="316865"/>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7"/>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任意多边形 13"/>
          <p:cNvSpPr/>
          <p:nvPr userDrawn="1">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6"/>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7" name="正文"/>
          <p:cNvSpPr txBox="1">
            <a:spLocks noGrp="1"/>
          </p:cNvSpPr>
          <p:nvPr>
            <p:ph idx="2"/>
            <p:custDataLst>
              <p:tags r:id="rId2"/>
            </p:custDataLst>
          </p:nvPr>
        </p:nvSpPr>
        <p:spPr>
          <a:xfrm>
            <a:off x="695960" y="1244600"/>
            <a:ext cx="10800080" cy="493268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任意多边形 13"/>
          <p:cNvSpPr/>
          <p:nvPr userDrawn="1">
            <p:custDataLst>
              <p:tags r:id="rId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4" name="日期占位符 3"/>
          <p:cNvSpPr>
            <a:spLocks noGrp="1"/>
          </p:cNvSpPr>
          <p:nvPr>
            <p:ph type="dt" sz="half" idx="10"/>
            <p:custDataLst>
              <p:tags r:id="rId4"/>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877300" y="6314440"/>
            <a:ext cx="2618740" cy="316865"/>
          </a:xfrm>
        </p:spPr>
        <p:txBody>
          <a:bodyPr/>
          <a:lstStyle/>
          <a:p>
            <a:fld id="{49AE70B2-8BF9-45C0-BB95-33D1B9D3A854}" type="slidenum">
              <a:rPr lang="zh-CN" altLang="en-US" smtClean="0"/>
            </a:fld>
            <a:endParaRPr lang="zh-CN" altLang="en-US" dirty="0"/>
          </a:p>
        </p:txBody>
      </p:sp>
      <p:pic>
        <p:nvPicPr>
          <p:cNvPr id="5125" name="图片 6" descr="logo横版 png"/>
          <p:cNvPicPr>
            <a:picLocks noChangeAspect="1"/>
          </p:cNvPicPr>
          <p:nvPr userDrawn="1"/>
        </p:nvPicPr>
        <p:blipFill>
          <a:blip r:embed="rId7"/>
          <a:stretch>
            <a:fillRect/>
          </a:stretch>
        </p:blipFill>
        <p:spPr>
          <a:xfrm>
            <a:off x="11477625" y="82550"/>
            <a:ext cx="608013" cy="642938"/>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多边形 6"/>
          <p:cNvSpPr/>
          <p:nvPr userDrawn="1">
            <p:custDataLst>
              <p:tags r:id="rId1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9" name="日期占位符 8"/>
          <p:cNvSpPr>
            <a:spLocks noGrp="1"/>
          </p:cNvSpPr>
          <p:nvPr>
            <p:ph type="dt" sz="half" idx="10"/>
            <p:custDataLst>
              <p:tags r:id="rId14"/>
            </p:custDataLst>
          </p:nvPr>
        </p:nvSpPr>
        <p:spPr>
          <a:xfrm>
            <a:off x="699135" y="6314440"/>
            <a:ext cx="2613025" cy="316865"/>
          </a:xfrm>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15"/>
            </p:custDataLst>
          </p:nvPr>
        </p:nvSpPr>
        <p:spPr>
          <a:xfrm>
            <a:off x="4116000" y="6314400"/>
            <a:ext cx="3960000" cy="316800"/>
          </a:xfrm>
        </p:spPr>
        <p:txBody>
          <a:bodyPr/>
          <a:lstStyle/>
          <a:p>
            <a:endParaRPr lang="zh-CN" altLang="en-US" dirty="0"/>
          </a:p>
        </p:txBody>
      </p:sp>
      <p:sp>
        <p:nvSpPr>
          <p:cNvPr id="11" name="灯片编号占位符 10"/>
          <p:cNvSpPr>
            <a:spLocks noGrp="1"/>
          </p:cNvSpPr>
          <p:nvPr>
            <p:ph type="sldNum" sz="quarter" idx="12"/>
            <p:custDataLst>
              <p:tags r:id="rId16"/>
            </p:custDataLst>
          </p:nvPr>
        </p:nvSpPr>
        <p:spPr>
          <a:xfrm>
            <a:off x="8877300" y="6314440"/>
            <a:ext cx="2618740" cy="316865"/>
          </a:xfrm>
        </p:spPr>
        <p:txBody>
          <a:bodyPr/>
          <a:lstStyle/>
          <a:p>
            <a:fld id="{49AE70B2-8BF9-45C0-BB95-33D1B9D3A854}" type="slidenum">
              <a:rPr lang="zh-CN" altLang="en-US" smtClean="0"/>
            </a:fld>
            <a:endParaRPr lang="zh-CN" altLang="en-US" dirty="0"/>
          </a:p>
        </p:txBody>
      </p:sp>
      <p:sp>
        <p:nvSpPr>
          <p:cNvPr id="2" name="标题占位符 1"/>
          <p:cNvSpPr>
            <a:spLocks noGrp="1"/>
          </p:cNvSpPr>
          <p:nvPr>
            <p:ph type="title"/>
            <p:custDataLst>
              <p:tags r:id="rId17"/>
            </p:custDataLst>
          </p:nvPr>
        </p:nvSpPr>
        <p:spPr>
          <a:xfrm>
            <a:off x="696000" y="360000"/>
            <a:ext cx="10800000" cy="720000"/>
          </a:xfrm>
          <a:prstGeom prst="rect">
            <a:avLst/>
          </a:prstGeom>
          <a:noFill/>
        </p:spPr>
        <p:txBody>
          <a:bodyPr vert="horz" wrap="square" lIns="0" tIns="0" rIns="0" bIns="0" rtlCol="0" anchor="b" anchorCtr="0">
            <a:normAutofit/>
          </a:bodyPr>
          <a:lstStyle/>
          <a:p>
            <a:pPr marL="0" marR="0" lvl="0">
              <a:buClrTx/>
              <a:buSzTx/>
              <a:buFontTx/>
            </a:pPr>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696000" y="1236980"/>
            <a:ext cx="10800000" cy="493966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5"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kumimoji="0" lang="zh-CN" altLang="en-US" sz="3600" b="0" i="0" u="none" strike="noStrike" kern="1200" cap="none" spc="300" normalizeH="0" baseline="0" smtClean="0">
          <a:ln>
            <a:noFill/>
            <a:prstDash val="sysDot"/>
          </a:ln>
          <a:solidFill>
            <a:schemeClr val="tx1">
              <a:lumMod val="85000"/>
              <a:lumOff val="15000"/>
            </a:schemeClr>
          </a:solidFill>
          <a:uFillTx/>
          <a:latin typeface="+mj-lt"/>
          <a:ea typeface="+mj-lt"/>
          <a:cs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ea"/>
          <a:ea typeface="+mn-ea"/>
          <a:cs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8.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tags" Target="../tags/tag141.xml"/><Relationship Id="rId5" Type="http://schemas.openxmlformats.org/officeDocument/2006/relationships/customXml" Target="../ink/ink2.xml"/><Relationship Id="rId4" Type="http://schemas.openxmlformats.org/officeDocument/2006/relationships/image" Target="../media/image8.png"/><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tags" Target="../tags/tag14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image" Target="../media/image4.jpeg"/><Relationship Id="rId2" Type="http://schemas.openxmlformats.org/officeDocument/2006/relationships/tags" Target="../tags/tag146.xml"/><Relationship Id="rId1" Type="http://schemas.openxmlformats.org/officeDocument/2006/relationships/tags" Target="../tags/tag14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image" Target="../media/image4.jpeg"/><Relationship Id="rId2" Type="http://schemas.openxmlformats.org/officeDocument/2006/relationships/tags" Target="../tags/tag157.xml"/><Relationship Id="rId1" Type="http://schemas.openxmlformats.org/officeDocument/2006/relationships/tags" Target="../tags/tag15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s>
</file>

<file path=ppt/slides/_rels/slide18.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4" Type="http://schemas.openxmlformats.org/officeDocument/2006/relationships/slideLayout" Target="../slideLayouts/slideLayout2.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2.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4.jpeg"/><Relationship Id="rId2" Type="http://schemas.openxmlformats.org/officeDocument/2006/relationships/tags" Target="../tags/tag176.xml"/><Relationship Id="rId1" Type="http://schemas.openxmlformats.org/officeDocument/2006/relationships/tags" Target="../tags/tag17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23.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5" Type="http://schemas.openxmlformats.org/officeDocument/2006/relationships/slideLayout" Target="../slideLayouts/slideLayout2.xml"/><Relationship Id="rId14" Type="http://schemas.openxmlformats.org/officeDocument/2006/relationships/tags" Target="../tags/tag201.xml"/><Relationship Id="rId13" Type="http://schemas.openxmlformats.org/officeDocument/2006/relationships/tags" Target="../tags/tag200.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tags" Target="../tags/tag188.xml"/></Relationships>
</file>

<file path=ppt/slides/_rels/slide24.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8" Type="http://schemas.openxmlformats.org/officeDocument/2006/relationships/slideLayout" Target="../slideLayouts/slideLayout2.xml"/><Relationship Id="rId27" Type="http://schemas.openxmlformats.org/officeDocument/2006/relationships/tags" Target="../tags/tag224.xml"/><Relationship Id="rId26" Type="http://schemas.openxmlformats.org/officeDocument/2006/relationships/image" Target="../media/image14.png"/><Relationship Id="rId25" Type="http://schemas.openxmlformats.org/officeDocument/2006/relationships/tags" Target="../tags/tag223.xml"/><Relationship Id="rId24" Type="http://schemas.openxmlformats.org/officeDocument/2006/relationships/image" Target="../media/image13.png"/><Relationship Id="rId23" Type="http://schemas.openxmlformats.org/officeDocument/2006/relationships/tags" Target="../tags/tag222.xml"/><Relationship Id="rId22" Type="http://schemas.openxmlformats.org/officeDocument/2006/relationships/image" Target="../media/image12.png"/><Relationship Id="rId21" Type="http://schemas.openxmlformats.org/officeDocument/2006/relationships/tags" Target="../tags/tag221.xml"/><Relationship Id="rId20" Type="http://schemas.openxmlformats.org/officeDocument/2006/relationships/image" Target="../media/image11.png"/><Relationship Id="rId2" Type="http://schemas.openxmlformats.org/officeDocument/2006/relationships/tags" Target="../tags/tag203.xml"/><Relationship Id="rId19" Type="http://schemas.openxmlformats.org/officeDocument/2006/relationships/tags" Target="../tags/tag220.xml"/><Relationship Id="rId18" Type="http://schemas.openxmlformats.org/officeDocument/2006/relationships/tags" Target="../tags/tag219.xml"/><Relationship Id="rId17" Type="http://schemas.openxmlformats.org/officeDocument/2006/relationships/tags" Target="../tags/tag218.xml"/><Relationship Id="rId16" Type="http://schemas.openxmlformats.org/officeDocument/2006/relationships/tags" Target="../tags/tag217.xml"/><Relationship Id="rId15" Type="http://schemas.openxmlformats.org/officeDocument/2006/relationships/tags" Target="../tags/tag216.xml"/><Relationship Id="rId14" Type="http://schemas.openxmlformats.org/officeDocument/2006/relationships/tags" Target="../tags/tag215.xml"/><Relationship Id="rId13" Type="http://schemas.openxmlformats.org/officeDocument/2006/relationships/tags" Target="../tags/tag21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26.xml"/><Relationship Id="rId1" Type="http://schemas.openxmlformats.org/officeDocument/2006/relationships/tags" Target="../tags/tag225.xml"/></Relationships>
</file>

<file path=ppt/slides/_rels/slide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6" Type="http://schemas.openxmlformats.org/officeDocument/2006/relationships/notesSlide" Target="../notesSlides/notesSlide1.xml"/><Relationship Id="rId15" Type="http://schemas.openxmlformats.org/officeDocument/2006/relationships/slideLayout" Target="../slideLayouts/slideLayout3.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image" Target="../media/image4.jpeg"/><Relationship Id="rId2" Type="http://schemas.openxmlformats.org/officeDocument/2006/relationships/tags" Target="../tags/tag118.xml"/><Relationship Id="rId1" Type="http://schemas.openxmlformats.org/officeDocument/2006/relationships/tags" Target="../tags/tag117.xml"/></Relationships>
</file>

<file path=ppt/slides/_rels/slide5.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5.png"/><Relationship Id="rId2" Type="http://schemas.openxmlformats.org/officeDocument/2006/relationships/tags" Target="../tags/tag122.xml"/><Relationship Id="rId13" Type="http://schemas.openxmlformats.org/officeDocument/2006/relationships/slideLayout" Target="../slideLayouts/slideLayout7.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5865"/>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3" name="矩形 3"/>
          <p:cNvSpPr/>
          <p:nvPr/>
        </p:nvSpPr>
        <p:spPr>
          <a:xfrm>
            <a:off x="7413625"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2" name="图片 1" descr="qrcode_for_gh_3a435f224ccf_1280"/>
          <p:cNvPicPr>
            <a:picLocks noChangeAspect="1"/>
          </p:cNvPicPr>
          <p:nvPr/>
        </p:nvPicPr>
        <p:blipFill>
          <a:blip r:embed="rId2"/>
          <a:stretch>
            <a:fillRect/>
          </a:stretch>
        </p:blipFill>
        <p:spPr>
          <a:xfrm>
            <a:off x="7697470" y="2717800"/>
            <a:ext cx="3035300" cy="303530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95605" y="678180"/>
            <a:ext cx="8497570" cy="6179820"/>
          </a:xfrm>
          <a:prstGeom prst="rect">
            <a:avLst/>
          </a:prstGeom>
        </p:spPr>
      </p:pic>
      <p:sp>
        <p:nvSpPr>
          <p:cNvPr id="5" name="文本框 4"/>
          <p:cNvSpPr txBox="1"/>
          <p:nvPr/>
        </p:nvSpPr>
        <p:spPr>
          <a:xfrm>
            <a:off x="8425180" y="389255"/>
            <a:ext cx="3395980" cy="3784600"/>
          </a:xfrm>
          <a:prstGeom prst="rect">
            <a:avLst/>
          </a:prstGeom>
          <a:noFill/>
        </p:spPr>
        <p:txBody>
          <a:bodyPr wrap="square" rtlCol="0">
            <a:spAutoFit/>
          </a:bodyPr>
          <a:p>
            <a:r>
              <a:rPr sz="2400"/>
              <a:t>56.stretching   </a:t>
            </a:r>
            <a:endParaRPr sz="2400"/>
          </a:p>
          <a:p>
            <a:r>
              <a:rPr sz="2400"/>
              <a:t>57.its   </a:t>
            </a:r>
            <a:endParaRPr sz="2400"/>
          </a:p>
          <a:p>
            <a:r>
              <a:rPr sz="2400"/>
              <a:t>58.was  rewarded   59.cheaper   </a:t>
            </a:r>
            <a:endParaRPr sz="2400"/>
          </a:p>
          <a:p>
            <a:r>
              <a:rPr sz="2400"/>
              <a:t>60.largely</a:t>
            </a:r>
            <a:endParaRPr sz="2400"/>
          </a:p>
          <a:p>
            <a:r>
              <a:rPr sz="2400"/>
              <a:t>61.goes  </a:t>
            </a:r>
            <a:endParaRPr sz="2400"/>
          </a:p>
          <a:p>
            <a:r>
              <a:rPr sz="2400">
                <a:solidFill>
                  <a:srgbClr val="FF0000"/>
                </a:solidFill>
              </a:rPr>
              <a:t>62.and</a:t>
            </a:r>
            <a:r>
              <a:rPr sz="2400"/>
              <a:t>  </a:t>
            </a:r>
            <a:endParaRPr sz="2400"/>
          </a:p>
          <a:p>
            <a:r>
              <a:rPr sz="2400"/>
              <a:t>63.To  express </a:t>
            </a:r>
            <a:endParaRPr sz="2400"/>
          </a:p>
          <a:p>
            <a:r>
              <a:rPr sz="2400">
                <a:solidFill>
                  <a:srgbClr val="FF0000"/>
                </a:solidFill>
              </a:rPr>
              <a:t>64.with</a:t>
            </a:r>
            <a:r>
              <a:rPr sz="2400"/>
              <a:t>  </a:t>
            </a:r>
            <a:endParaRPr sz="2400"/>
          </a:p>
          <a:p>
            <a:r>
              <a:rPr sz="2400"/>
              <a:t>65.an</a:t>
            </a:r>
            <a:endParaRPr lang="zh-CN" altLang="en-US" sz="2400"/>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837055" y="2184400"/>
              <a:ext cx="1045845" cy="194310"/>
            </p14:xfrm>
          </p:contentPart>
        </mc:Choice>
        <mc:Fallback xmlns="">
          <p:pic>
            <p:nvPicPr>
              <p:cNvPr id="3" name="墨迹 2"/>
            </p:nvPicPr>
            <p:blipFill>
              <a:blip r:embed="rId4"/>
            </p:blipFill>
            <p:spPr>
              <a:xfrm>
                <a:off x="1837055" y="2184400"/>
                <a:ext cx="1045845" cy="19431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custDataLst>
                  <p:tags r:id="rId6"/>
                </p:custDataLst>
              </p14:nvPr>
            </p14:nvContentPartPr>
            <p14:xfrm>
              <a:off x="1659255" y="3374390"/>
              <a:ext cx="685800" cy="194310"/>
            </p14:xfrm>
          </p:contentPart>
        </mc:Choice>
        <mc:Fallback xmlns="">
          <p:pic>
            <p:nvPicPr>
              <p:cNvPr id="6" name="墨迹 5"/>
            </p:nvPicPr>
            <p:blipFill>
              <a:blip r:embed="rId7"/>
            </p:blipFill>
            <p:spPr>
              <a:xfrm>
                <a:off x="1659255" y="3374390"/>
                <a:ext cx="685800" cy="194310"/>
              </a:xfrm>
              <a:prstGeom prst="rect"/>
            </p:spPr>
          </p:pic>
        </mc:Fallback>
      </mc:AlternateContent>
      <p:sp>
        <p:nvSpPr>
          <p:cNvPr id="7" name="文本框 6"/>
          <p:cNvSpPr txBox="1"/>
          <p:nvPr/>
        </p:nvSpPr>
        <p:spPr>
          <a:xfrm>
            <a:off x="8514080" y="4401185"/>
            <a:ext cx="3423285" cy="2306955"/>
          </a:xfrm>
          <a:prstGeom prst="rect">
            <a:avLst/>
          </a:prstGeom>
          <a:noFill/>
        </p:spPr>
        <p:txBody>
          <a:bodyPr wrap="square" rtlCol="0">
            <a:spAutoFit/>
          </a:bodyPr>
          <a:p>
            <a:r>
              <a:rPr lang="zh-CN" altLang="en-US" b="1"/>
              <a:t>可以设置哪些反思位置示例：</a:t>
            </a:r>
            <a:endParaRPr lang="zh-CN" altLang="en-US" b="1"/>
          </a:p>
          <a:p>
            <a:endParaRPr lang="en-US" altLang="zh-CN" b="1"/>
          </a:p>
          <a:p>
            <a:r>
              <a:rPr lang="en-US" altLang="zh-CN" b="1"/>
              <a:t>1.originate </a:t>
            </a:r>
            <a:endParaRPr lang="en-US" altLang="zh-CN" b="1"/>
          </a:p>
          <a:p>
            <a:r>
              <a:rPr lang="en-US" altLang="zh-CN" b="1"/>
              <a:t>2.feature </a:t>
            </a:r>
            <a:r>
              <a:rPr lang="zh-CN" altLang="en-US" b="1"/>
              <a:t>和</a:t>
            </a:r>
            <a:r>
              <a:rPr lang="en-US" altLang="zh-CN" b="1"/>
              <a:t>characteristic</a:t>
            </a:r>
            <a:endParaRPr lang="en-US" altLang="zh-CN" b="1"/>
          </a:p>
          <a:p>
            <a:r>
              <a:rPr lang="en-US" altLang="zh-CN" b="1"/>
              <a:t>3.serve as </a:t>
            </a:r>
            <a:endParaRPr lang="en-US" altLang="zh-CN" b="1"/>
          </a:p>
          <a:p>
            <a:r>
              <a:rPr lang="en-US" altLang="zh-CN" b="1"/>
              <a:t>4.The legend goes that</a:t>
            </a:r>
            <a:endParaRPr lang="en-US" altLang="zh-CN" b="1"/>
          </a:p>
          <a:p>
            <a:r>
              <a:rPr lang="en-US" altLang="zh-CN" b="1"/>
              <a:t>5.</a:t>
            </a:r>
            <a:r>
              <a:rPr lang="zh-CN" altLang="en-US" b="1"/>
              <a:t>注意动作前填</a:t>
            </a:r>
            <a:r>
              <a:rPr lang="en-US" altLang="zh-CN" b="1"/>
              <a:t>and </a:t>
            </a:r>
            <a:r>
              <a:rPr lang="zh-CN" altLang="en-US" b="1"/>
              <a:t>还是</a:t>
            </a:r>
            <a:r>
              <a:rPr lang="en-US" altLang="zh-CN" b="1"/>
              <a:t>which</a:t>
            </a:r>
            <a:endParaRPr lang="en-US" altLang="zh-CN" b="1"/>
          </a:p>
          <a:p>
            <a:r>
              <a:rPr lang="en-US" altLang="zh-CN" b="1"/>
              <a:t>6.</a:t>
            </a:r>
            <a:r>
              <a:rPr lang="zh-CN" altLang="en-US" b="1"/>
              <a:t>什么时候考虑</a:t>
            </a:r>
            <a:r>
              <a:rPr lang="en-US" altLang="zh-CN" b="1"/>
              <a:t>with</a:t>
            </a:r>
            <a:endParaRPr lang="en-US" altLang="zh-CN" b="1"/>
          </a:p>
        </p:txBody>
      </p:sp>
      <p:sp>
        <p:nvSpPr>
          <p:cNvPr id="8" name="文本框 7"/>
          <p:cNvSpPr txBox="1"/>
          <p:nvPr/>
        </p:nvSpPr>
        <p:spPr>
          <a:xfrm>
            <a:off x="3455670" y="177165"/>
            <a:ext cx="3766820" cy="460375"/>
          </a:xfrm>
          <a:prstGeom prst="rect">
            <a:avLst/>
          </a:prstGeom>
          <a:noFill/>
        </p:spPr>
        <p:txBody>
          <a:bodyPr wrap="square" rtlCol="0">
            <a:spAutoFit/>
          </a:bodyPr>
          <a:p>
            <a:pPr lvl="0" algn="l">
              <a:buClrTx/>
              <a:buSzTx/>
              <a:buFontTx/>
            </a:pPr>
            <a:r>
              <a:rPr lang="en-US" altLang="zh-CN" sz="2400" b="1">
                <a:sym typeface="+mn-ea"/>
              </a:rPr>
              <a:t>2024届11</a:t>
            </a:r>
            <a:r>
              <a:rPr lang="zh-CN" altLang="en-US" sz="2400" b="1">
                <a:sym typeface="+mn-ea"/>
              </a:rPr>
              <a:t>月</a:t>
            </a:r>
            <a:r>
              <a:rPr lang="en-US" altLang="zh-CN" sz="2400" b="1">
                <a:sym typeface="+mn-ea"/>
              </a:rPr>
              <a:t>杭州一模</a:t>
            </a:r>
            <a:endParaRPr lang="en-US" altLang="zh-CN"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886075" y="217805"/>
            <a:ext cx="4131945" cy="460375"/>
          </a:xfrm>
          <a:prstGeom prst="rect">
            <a:avLst/>
          </a:prstGeom>
          <a:noFill/>
        </p:spPr>
        <p:txBody>
          <a:bodyPr wrap="square" rtlCol="0">
            <a:spAutoFit/>
          </a:bodyPr>
          <a:p>
            <a:r>
              <a:rPr lang="en-US" altLang="zh-CN" sz="2400" b="1"/>
              <a:t>2024</a:t>
            </a:r>
            <a:r>
              <a:rPr lang="zh-CN" altLang="en-US" sz="2400" b="1"/>
              <a:t>年</a:t>
            </a:r>
            <a:r>
              <a:rPr lang="en-US" altLang="zh-CN" sz="2400" b="1"/>
              <a:t>11</a:t>
            </a:r>
            <a:r>
              <a:rPr lang="zh-CN" altLang="en-US" sz="2400" b="1"/>
              <a:t>月宁波一模</a:t>
            </a:r>
            <a:endParaRPr lang="zh-CN" altLang="en-US" sz="2400" b="1"/>
          </a:p>
        </p:txBody>
      </p:sp>
      <p:sp>
        <p:nvSpPr>
          <p:cNvPr id="2" name="文本框 1"/>
          <p:cNvSpPr txBox="1"/>
          <p:nvPr/>
        </p:nvSpPr>
        <p:spPr>
          <a:xfrm>
            <a:off x="9163050" y="275590"/>
            <a:ext cx="2889885" cy="3784600"/>
          </a:xfrm>
          <a:prstGeom prst="rect">
            <a:avLst/>
          </a:prstGeom>
          <a:noFill/>
        </p:spPr>
        <p:txBody>
          <a:bodyPr wrap="square" rtlCol="0" anchor="t">
            <a:spAutoFit/>
          </a:bodyPr>
          <a:p>
            <a:r>
              <a:rPr lang="zh-CN" altLang="en-US" sz="2400">
                <a:solidFill>
                  <a:srgbClr val="FF0000"/>
                </a:solidFill>
              </a:rPr>
              <a:t>56.Originating  </a:t>
            </a:r>
            <a:r>
              <a:rPr lang="zh-CN" altLang="en-US" sz="2400"/>
              <a:t>  </a:t>
            </a:r>
            <a:endParaRPr lang="zh-CN" altLang="en-US" sz="2400"/>
          </a:p>
          <a:p>
            <a:r>
              <a:rPr lang="zh-CN" altLang="en-US" sz="2400"/>
              <a:t>57.is characterized   58.flexibility       </a:t>
            </a:r>
            <a:endParaRPr lang="zh-CN" altLang="en-US" sz="2400"/>
          </a:p>
          <a:p>
            <a:r>
              <a:rPr lang="zh-CN" altLang="en-US" sz="2400"/>
              <a:t>59.has gained    </a:t>
            </a:r>
            <a:endParaRPr lang="zh-CN" altLang="en-US" sz="2400"/>
          </a:p>
          <a:p>
            <a:r>
              <a:rPr lang="zh-CN" altLang="en-US" sz="2400"/>
              <a:t>60.to reduce</a:t>
            </a:r>
            <a:endParaRPr lang="zh-CN" altLang="en-US" sz="2400"/>
          </a:p>
          <a:p>
            <a:r>
              <a:rPr lang="zh-CN" altLang="en-US" sz="2400"/>
              <a:t>61.where    	    </a:t>
            </a:r>
            <a:r>
              <a:rPr lang="zh-CN" altLang="en-US" sz="2400">
                <a:solidFill>
                  <a:srgbClr val="FF0000"/>
                </a:solidFill>
              </a:rPr>
              <a:t>62.with </a:t>
            </a:r>
            <a:r>
              <a:rPr lang="zh-CN" altLang="en-US" sz="2400"/>
              <a:t>       	  63.gradually  </a:t>
            </a:r>
            <a:r>
              <a:rPr lang="zh-CN" altLang="en-US" sz="2400">
                <a:solidFill>
                  <a:srgbClr val="FF0000"/>
                </a:solidFill>
              </a:rPr>
              <a:t>64.Whether </a:t>
            </a:r>
            <a:r>
              <a:rPr lang="zh-CN" altLang="en-US" sz="2400"/>
              <a:t>    </a:t>
            </a:r>
            <a:endParaRPr lang="zh-CN" altLang="en-US" sz="2400"/>
          </a:p>
          <a:p>
            <a:r>
              <a:rPr lang="zh-CN" altLang="en-US" sz="2400"/>
              <a:t>65.a</a:t>
            </a:r>
            <a:endParaRPr lang="zh-CN" altLang="en-US" sz="2400"/>
          </a:p>
        </p:txBody>
      </p:sp>
      <p:sp>
        <p:nvSpPr>
          <p:cNvPr id="7" name="文本框 6"/>
          <p:cNvSpPr txBox="1"/>
          <p:nvPr>
            <p:custDataLst>
              <p:tags r:id="rId2"/>
            </p:custDataLst>
          </p:nvPr>
        </p:nvSpPr>
        <p:spPr>
          <a:xfrm>
            <a:off x="9163050" y="4298950"/>
            <a:ext cx="3131185" cy="2459355"/>
          </a:xfrm>
          <a:prstGeom prst="rect">
            <a:avLst/>
          </a:prstGeom>
          <a:noFill/>
        </p:spPr>
        <p:txBody>
          <a:bodyPr wrap="square" rtlCol="0">
            <a:noAutofit/>
          </a:bodyPr>
          <a:p>
            <a:r>
              <a:rPr lang="zh-CN" altLang="en-US" b="1"/>
              <a:t>可以设计的反思位置示例：</a:t>
            </a:r>
            <a:endParaRPr lang="zh-CN" altLang="en-US" b="1"/>
          </a:p>
          <a:p>
            <a:r>
              <a:rPr lang="en-US" altLang="zh-CN" b="1"/>
              <a:t>1.be rooted in</a:t>
            </a:r>
            <a:endParaRPr lang="en-US" altLang="zh-CN" b="1"/>
          </a:p>
          <a:p>
            <a:r>
              <a:rPr lang="en-US" altLang="zh-CN" b="1"/>
              <a:t>2.</a:t>
            </a:r>
            <a:r>
              <a:rPr lang="en-US" b="1"/>
              <a:t>characterize</a:t>
            </a:r>
            <a:endParaRPr lang="en-US" altLang="zh-CN" b="1"/>
          </a:p>
          <a:p>
            <a:r>
              <a:rPr lang="en-US" altLang="zh-CN" b="1"/>
              <a:t>3.ble</a:t>
            </a:r>
            <a:r>
              <a:rPr lang="zh-CN" altLang="en-US" b="1"/>
              <a:t>结尾变形</a:t>
            </a:r>
            <a:endParaRPr lang="zh-CN" altLang="en-US" b="1"/>
          </a:p>
          <a:p>
            <a:r>
              <a:rPr lang="en-US" altLang="zh-CN" b="1"/>
              <a:t>4.with </a:t>
            </a:r>
            <a:r>
              <a:rPr lang="zh-CN" altLang="en-US" b="1"/>
              <a:t>的考虑情况</a:t>
            </a:r>
            <a:endParaRPr lang="en-US" altLang="zh-CN" b="1"/>
          </a:p>
          <a:p>
            <a:r>
              <a:rPr lang="en-US" altLang="zh-CN" b="1"/>
              <a:t>5.</a:t>
            </a:r>
            <a:r>
              <a:rPr lang="zh-CN" altLang="en-US" b="1"/>
              <a:t>句首词慎重，</a:t>
            </a:r>
            <a:endParaRPr lang="zh-CN" altLang="en-US" b="1"/>
          </a:p>
          <a:p>
            <a:r>
              <a:rPr lang="zh-CN" altLang="en-US" b="1"/>
              <a:t> </a:t>
            </a:r>
            <a:r>
              <a:rPr lang="en-US" altLang="zh-CN" b="1"/>
              <a:t>  </a:t>
            </a:r>
            <a:r>
              <a:rPr lang="zh-CN" altLang="en-US" b="1"/>
              <a:t>从逻辑入手</a:t>
            </a:r>
            <a:endParaRPr lang="zh-CN" altLang="en-US" b="1"/>
          </a:p>
          <a:p>
            <a:r>
              <a:rPr lang="en-US" altLang="zh-CN" b="1"/>
              <a:t>6.transformative</a:t>
            </a:r>
            <a:endParaRPr lang="en-US" altLang="zh-CN" b="1"/>
          </a:p>
          <a:p>
            <a:r>
              <a:rPr lang="en-US" altLang="zh-CN" b="1"/>
              <a:t>7.harmony </a:t>
            </a:r>
            <a:r>
              <a:rPr lang="zh-CN" altLang="en-US" b="1"/>
              <a:t>的形容词</a:t>
            </a:r>
            <a:endParaRPr lang="zh-CN" altLang="en-US" b="1"/>
          </a:p>
        </p:txBody>
      </p:sp>
      <p:pic>
        <p:nvPicPr>
          <p:cNvPr id="3" name="图片 2"/>
          <p:cNvPicPr>
            <a:picLocks noChangeAspect="1"/>
          </p:cNvPicPr>
          <p:nvPr>
            <p:custDataLst>
              <p:tags r:id="rId3"/>
            </p:custDataLst>
          </p:nvPr>
        </p:nvPicPr>
        <p:blipFill>
          <a:blip r:embed="rId4"/>
          <a:stretch>
            <a:fillRect/>
          </a:stretch>
        </p:blipFill>
        <p:spPr>
          <a:xfrm>
            <a:off x="379095" y="979805"/>
            <a:ext cx="8729345" cy="51314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7666139" y="795689"/>
            <a:ext cx="3830536" cy="2944800"/>
          </a:xfrm>
          <a:prstGeom prst="rect">
            <a:avLst/>
          </a:prstGeom>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18366" b="19025"/>
          <a:stretch>
            <a:fillRect/>
          </a:stretch>
        </p:blipFill>
        <p:spPr>
          <a:xfrm>
            <a:off x="695327" y="802039"/>
            <a:ext cx="6970812" cy="2936926"/>
          </a:xfrm>
          <a:custGeom>
            <a:avLst/>
            <a:gdLst>
              <a:gd name="connsiteX0" fmla="*/ 0 w 6970812"/>
              <a:gd name="connsiteY0" fmla="*/ 0 h 2518474"/>
              <a:gd name="connsiteX1" fmla="*/ 6970812 w 6970812"/>
              <a:gd name="connsiteY1" fmla="*/ 0 h 2518474"/>
              <a:gd name="connsiteX2" fmla="*/ 6970812 w 6970812"/>
              <a:gd name="connsiteY2" fmla="*/ 2518474 h 2518474"/>
              <a:gd name="connsiteX3" fmla="*/ 0 w 6970812"/>
              <a:gd name="connsiteY3" fmla="*/ 2518474 h 2518474"/>
            </a:gdLst>
            <a:ahLst/>
            <a:cxnLst>
              <a:cxn ang="0">
                <a:pos x="connsiteX0" y="connsiteY0"/>
              </a:cxn>
              <a:cxn ang="0">
                <a:pos x="connsiteX1" y="connsiteY1"/>
              </a:cxn>
              <a:cxn ang="0">
                <a:pos x="connsiteX2" y="connsiteY2"/>
              </a:cxn>
              <a:cxn ang="0">
                <a:pos x="connsiteX3" y="connsiteY3"/>
              </a:cxn>
            </a:cxnLst>
            <a:rect l="l" t="t" r="r" b="b"/>
            <a:pathLst>
              <a:path w="6970812" h="2518474">
                <a:moveTo>
                  <a:pt x="0" y="0"/>
                </a:moveTo>
                <a:lnTo>
                  <a:pt x="6970812" y="0"/>
                </a:lnTo>
                <a:lnTo>
                  <a:pt x="6970812" y="2518474"/>
                </a:lnTo>
                <a:lnTo>
                  <a:pt x="0" y="2518474"/>
                </a:lnTo>
                <a:close/>
              </a:path>
            </a:pathLst>
          </a:custGeom>
          <a:ln w="9525" cap="flat" cmpd="sng" algn="ctr">
            <a:solidFill>
              <a:schemeClr val="accent1"/>
            </a:solidFill>
            <a:prstDash val="solid"/>
            <a:round/>
            <a:headEnd type="none" w="med" len="med"/>
            <a:tailEnd type="none" w="med" len="med"/>
          </a:ln>
        </p:spPr>
      </p:pic>
      <p:sp>
        <p:nvSpPr>
          <p:cNvPr id="6" name="标题 5"/>
          <p:cNvSpPr>
            <a:spLocks noGrp="1"/>
          </p:cNvSpPr>
          <p:nvPr>
            <p:ph type="title"/>
            <p:custDataLst>
              <p:tags r:id="rId4"/>
            </p:custDataLst>
          </p:nvPr>
        </p:nvSpPr>
        <p:spPr>
          <a:xfrm>
            <a:off x="8205199" y="1473514"/>
            <a:ext cx="2752416" cy="1601723"/>
          </a:xfrm>
        </p:spPr>
        <p:txBody>
          <a:bodyPr lIns="0" tIns="0" rIns="0" bIns="0" anchor="ctr" anchorCtr="0">
            <a:normAutofit/>
          </a:bodyPr>
          <a:lstStyle/>
          <a:p>
            <a:pPr algn="ctr"/>
            <a:r>
              <a:rPr lang="en-US" altLang="zh-CN" sz="6600" dirty="0">
                <a:solidFill>
                  <a:srgbClr val="FFFFFF"/>
                </a:solidFill>
                <a:latin typeface="+mj-ea"/>
                <a:ea typeface="+mj-ea"/>
              </a:rPr>
              <a:t>02</a:t>
            </a:r>
            <a:endParaRPr lang="en-US" altLang="zh-CN" sz="6600" dirty="0">
              <a:solidFill>
                <a:srgbClr val="FFFFFF"/>
              </a:solidFill>
              <a:latin typeface="+mj-ea"/>
              <a:ea typeface="+mj-ea"/>
            </a:endParaRPr>
          </a:p>
        </p:txBody>
      </p:sp>
      <p:sp>
        <p:nvSpPr>
          <p:cNvPr id="3" name="文本框 2"/>
          <p:cNvSpPr txBox="1"/>
          <p:nvPr/>
        </p:nvSpPr>
        <p:spPr>
          <a:xfrm>
            <a:off x="2051050" y="4469765"/>
            <a:ext cx="8411845" cy="706755"/>
          </a:xfrm>
          <a:prstGeom prst="rect">
            <a:avLst/>
          </a:prstGeom>
          <a:noFill/>
        </p:spPr>
        <p:txBody>
          <a:bodyPr wrap="square" rtlCol="0" anchor="t">
            <a:spAutoFit/>
          </a:bodyPr>
          <a:p>
            <a:pPr algn="ctr"/>
            <a:r>
              <a:rPr lang="zh-CN" altLang="en-US" sz="4000" b="1">
                <a:latin typeface="微软雅黑" panose="020B0503020204020204" charset="-122"/>
                <a:ea typeface="微软雅黑" panose="020B0503020204020204" charset="-122"/>
              </a:rPr>
              <a:t>二、换位：培养学生自主命题意识</a:t>
            </a:r>
            <a:endParaRPr lang="zh-CN" altLang="en-US" sz="4000" b="1">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
          </p:nvPr>
        </p:nvSpPr>
        <p:spPr/>
        <p:txBody>
          <a:bodyPr/>
          <a:p>
            <a:r>
              <a:rPr lang="zh-CN" altLang="en-US"/>
              <a:t>学生自主命题是新高考改革的有效尝试</a:t>
            </a:r>
            <a:endParaRPr lang="zh-CN" altLang="en-US"/>
          </a:p>
        </p:txBody>
      </p:sp>
      <p:sp>
        <p:nvSpPr>
          <p:cNvPr id="3" name="文本框 2"/>
          <p:cNvSpPr txBox="1"/>
          <p:nvPr/>
        </p:nvSpPr>
        <p:spPr>
          <a:xfrm>
            <a:off x="538480" y="1344930"/>
            <a:ext cx="10521950" cy="4831080"/>
          </a:xfrm>
          <a:prstGeom prst="rect">
            <a:avLst/>
          </a:prstGeom>
          <a:noFill/>
        </p:spPr>
        <p:txBody>
          <a:bodyPr wrap="square" rtlCol="0" anchor="t">
            <a:spAutoFit/>
          </a:bodyPr>
          <a:p>
            <a:pPr>
              <a:lnSpc>
                <a:spcPct val="14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许兴亮教授指出，学生自主命题变</a:t>
            </a:r>
            <a:r>
              <a:rPr lang="zh-CN" altLang="en-US" sz="2000" b="1">
                <a:latin typeface="微软雅黑" panose="020B0503020204020204" charset="-122"/>
                <a:ea typeface="微软雅黑" panose="020B0503020204020204" charset="-122"/>
                <a:cs typeface="微软雅黑" panose="020B0503020204020204" charset="-122"/>
              </a:rPr>
              <a:t>“教为主”为“学为主”</a:t>
            </a:r>
            <a:r>
              <a:rPr lang="zh-CN" altLang="en-US" sz="2000">
                <a:latin typeface="微软雅黑" panose="020B0503020204020204" charset="-122"/>
                <a:ea typeface="微软雅黑" panose="020B0503020204020204" charset="-122"/>
                <a:cs typeface="微软雅黑" panose="020B0503020204020204" charset="-122"/>
              </a:rPr>
              <a:t>，体现了以学习者为中心的教学原则，有利于激发学生自主评价、自我发展的内生力，变</a:t>
            </a:r>
            <a:r>
              <a:rPr lang="zh-CN" altLang="en-US" sz="2000" b="1">
                <a:latin typeface="微软雅黑" panose="020B0503020204020204" charset="-122"/>
                <a:ea typeface="微软雅黑" panose="020B0503020204020204" charset="-122"/>
                <a:cs typeface="微软雅黑" panose="020B0503020204020204" charset="-122"/>
              </a:rPr>
              <a:t>“要我考”为“我要考”</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2000">
                <a:latin typeface="微软雅黑" panose="020B0503020204020204" charset="-122"/>
                <a:ea typeface="微软雅黑" panose="020B0503020204020204" charset="-122"/>
                <a:cs typeface="微软雅黑" panose="020B0503020204020204" charset="-122"/>
              </a:rPr>
              <a:t>这一尝试引导学生从解答题目走向解决问题，使学生在考场上思考探究的过程真正成为有意义的过程。 </a:t>
            </a:r>
            <a:endParaRPr lang="zh-CN" altLang="en-US" sz="2000">
              <a:latin typeface="微软雅黑" panose="020B0503020204020204" charset="-122"/>
              <a:ea typeface="微软雅黑" panose="020B0503020204020204" charset="-122"/>
              <a:cs typeface="微软雅黑" panose="020B0503020204020204" charset="-122"/>
            </a:endParaRPr>
          </a:p>
          <a:p>
            <a:pPr>
              <a:lnSpc>
                <a:spcPct val="14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用生活的情境来审视生活的应用，用现实的挑战培育生活的能力，在获取知识、解决问题中建立学生与世界的联系，从而让学生获得更多的成长经验。 </a:t>
            </a:r>
            <a:endParaRPr lang="zh-CN" altLang="en-US" sz="2000">
              <a:latin typeface="微软雅黑" panose="020B0503020204020204" charset="-122"/>
              <a:ea typeface="微软雅黑" panose="020B0503020204020204" charset="-122"/>
              <a:cs typeface="微软雅黑" panose="020B0503020204020204" charset="-122"/>
            </a:endParaRPr>
          </a:p>
          <a:p>
            <a:pPr>
              <a:lnSpc>
                <a:spcPct val="14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私人化定制方式使得命题呈现更为明显的情境化设计倾向。 命题重视选取</a:t>
            </a:r>
            <a:r>
              <a:rPr lang="zh-CN" altLang="en-US" sz="2000" b="1">
                <a:latin typeface="微软雅黑" panose="020B0503020204020204" charset="-122"/>
                <a:ea typeface="微软雅黑" panose="020B0503020204020204" charset="-122"/>
                <a:cs typeface="微软雅黑" panose="020B0503020204020204" charset="-122"/>
              </a:rPr>
              <a:t>个人体验、社会生活、</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学科认知</a:t>
            </a:r>
            <a:r>
              <a:rPr lang="zh-CN" altLang="en-US" sz="2000">
                <a:latin typeface="微软雅黑" panose="020B0503020204020204" charset="-122"/>
                <a:ea typeface="微软雅黑" panose="020B0503020204020204" charset="-122"/>
                <a:cs typeface="微软雅黑" panose="020B0503020204020204" charset="-122"/>
              </a:rPr>
              <a:t>等情境为载体设计典型任务，促使学生在任务解决过程中提升学习理解、实践应用、创新迁移等关键能力，以应对未来社会复杂的问题。</a:t>
            </a:r>
            <a:endParaRPr lang="zh-CN" altLang="en-US" sz="2000">
              <a:latin typeface="微软雅黑" panose="020B0503020204020204" charset="-122"/>
              <a:ea typeface="微软雅黑" panose="020B0503020204020204" charset="-122"/>
              <a:cs typeface="微软雅黑" panose="020B0503020204020204" charset="-122"/>
            </a:endParaRPr>
          </a:p>
          <a:p>
            <a:pPr>
              <a:lnSpc>
                <a:spcPct val="14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在自己尝试命题后可以</a:t>
            </a:r>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找</a:t>
            </a:r>
            <a:r>
              <a:rPr lang="en-US" altLang="zh-CN" sz="2000" b="1">
                <a:highlight>
                  <a:srgbClr val="FFFF00"/>
                </a:highlight>
                <a:latin typeface="微软雅黑" panose="020B0503020204020204" charset="-122"/>
                <a:ea typeface="微软雅黑" panose="020B0503020204020204" charset="-122"/>
                <a:cs typeface="微软雅黑" panose="020B0503020204020204" charset="-122"/>
              </a:rPr>
              <a:t>partner</a:t>
            </a:r>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进行自命题分享</a:t>
            </a:r>
            <a:r>
              <a:rPr lang="zh-CN" altLang="en-US" sz="2000">
                <a:latin typeface="微软雅黑" panose="020B0503020204020204" charset="-122"/>
                <a:ea typeface="微软雅黑" panose="020B0503020204020204" charset="-122"/>
                <a:cs typeface="微软雅黑" panose="020B0503020204020204" charset="-122"/>
              </a:rPr>
              <a:t>，分别进行作答。当然完全可以在该题填空完毕后作为阅读文本，进行</a:t>
            </a:r>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阅读理解方面的命题探索</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二、换位：如果让我出，我会考什么？</a:t>
            </a:r>
            <a:endParaRPr lang="zh-CN" altLang="en-US"/>
          </a:p>
        </p:txBody>
      </p:sp>
      <p:sp>
        <p:nvSpPr>
          <p:cNvPr id="100" name="文本框 99"/>
          <p:cNvSpPr txBox="1"/>
          <p:nvPr>
            <p:custDataLst>
              <p:tags r:id="rId1"/>
            </p:custDataLst>
          </p:nvPr>
        </p:nvSpPr>
        <p:spPr>
          <a:xfrm>
            <a:off x="546100" y="1253490"/>
            <a:ext cx="11099165" cy="450850"/>
          </a:xfrm>
          <a:prstGeom prst="rect">
            <a:avLst/>
          </a:prstGeom>
          <a:noFill/>
          <a:ln w="9525">
            <a:noFill/>
          </a:ln>
        </p:spPr>
        <p:txBody>
          <a:bodyPr wrap="square">
            <a:spAutoFit/>
          </a:bodyPr>
          <a:p>
            <a:pPr indent="0">
              <a:lnSpc>
                <a:spcPct val="130000"/>
              </a:lnSpc>
            </a:pPr>
            <a:r>
              <a:rPr lang="en-US" b="0">
                <a:latin typeface="Times New Roman" panose="02020603050405020304" charset="0"/>
                <a:cs typeface="Times New Roman" panose="02020603050405020304" charset="0"/>
              </a:rPr>
              <a:t>    </a:t>
            </a:r>
            <a:endParaRPr lang="en-US" altLang="en-US" b="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478155" y="1253490"/>
            <a:ext cx="10949940" cy="5073650"/>
          </a:xfrm>
          <a:prstGeom prst="rect">
            <a:avLst/>
          </a:prstGeom>
          <a:noFill/>
        </p:spPr>
        <p:txBody>
          <a:bodyPr wrap="square" rtlCol="0" anchor="t">
            <a:spAutoFit/>
          </a:bodyPr>
          <a:p>
            <a:pPr>
              <a:lnSpc>
                <a:spcPct val="120000"/>
              </a:lnSpc>
            </a:pP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The shelves in most supermarkets are full of family-size this and multi-buy that. However, if you’re shopping for one, buying extra to benefit from price </a:t>
            </a:r>
            <a:r>
              <a:rPr lang="en-US">
                <a:latin typeface="Times New Roman" panose="02020603050405020304" charset="0"/>
                <a:ea typeface="宋体" panose="02010600030101010101" pitchFamily="2" charset="-122"/>
                <a:sym typeface="+mn-ea"/>
              </a:rPr>
              <a:t>___56___</a:t>
            </a:r>
            <a:r>
              <a:rPr lang="zh-CN" altLang="en-US">
                <a:latin typeface="Times New Roman" panose="02020603050405020304" charset="0"/>
                <a:cs typeface="Times New Roman" panose="02020603050405020304" charset="0"/>
              </a:rPr>
              <a:t> (redu</a:t>
            </a:r>
            <a:r>
              <a:rPr lang="en-US" altLang="zh-CN">
                <a:latin typeface="Times New Roman" panose="02020603050405020304" charset="0"/>
                <a:cs typeface="Times New Roman" panose="02020603050405020304" charset="0"/>
              </a:rPr>
              <a:t>ction</a:t>
            </a:r>
            <a:r>
              <a:rPr lang="zh-CN" altLang="en-US">
                <a:latin typeface="Times New Roman" panose="02020603050405020304" charset="0"/>
                <a:cs typeface="Times New Roman" panose="02020603050405020304" charset="0"/>
              </a:rPr>
              <a:t>) doesn’t make sense. Either your shopping is then too heavy </a:t>
            </a:r>
            <a:r>
              <a:rPr lang="en-US">
                <a:latin typeface="Times New Roman" panose="02020603050405020304" charset="0"/>
                <a:ea typeface="宋体" panose="02010600030101010101" pitchFamily="2" charset="-122"/>
                <a:sym typeface="+mn-ea"/>
              </a:rPr>
              <a:t>___57___</a:t>
            </a:r>
            <a:r>
              <a:rPr lang="zh-CN" altLang="en-US">
                <a:latin typeface="Times New Roman" panose="02020603050405020304" charset="0"/>
                <a:cs typeface="Times New Roman" panose="02020603050405020304" charset="0"/>
              </a:rPr>
              <a:t>(carry) home or you can’t use what you’ve bought while it’s still fresh.</a:t>
            </a:r>
            <a:endParaRPr lang="zh-CN" altLang="en-US">
              <a:latin typeface="Times New Roman" panose="02020603050405020304" charset="0"/>
              <a:cs typeface="Times New Roman" panose="02020603050405020304" charset="0"/>
            </a:endParaRPr>
          </a:p>
          <a:p>
            <a:pPr>
              <a:lnSpc>
                <a:spcPct val="120000"/>
              </a:lnSpc>
            </a:pPr>
            <a:r>
              <a:rPr lang="zh-CN" altLang="en-US">
                <a:latin typeface="Times New Roman" panose="02020603050405020304" charset="0"/>
                <a:cs typeface="Times New Roman" panose="02020603050405020304" charset="0"/>
              </a:rPr>
              <a:t>    Of course, shops are not charities — they price goods in the way which will make them the </a:t>
            </a:r>
            <a:r>
              <a:rPr lang="en-US">
                <a:latin typeface="Times New Roman" panose="02020603050405020304" charset="0"/>
                <a:ea typeface="宋体" panose="02010600030101010101" pitchFamily="2" charset="-122"/>
                <a:sym typeface="+mn-ea"/>
              </a:rPr>
              <a:t>___58___</a:t>
            </a:r>
            <a:r>
              <a:rPr lang="zh-CN" altLang="en-US">
                <a:latin typeface="Times New Roman" panose="02020603050405020304" charset="0"/>
                <a:cs typeface="Times New Roman" panose="02020603050405020304" charset="0"/>
              </a:rPr>
              <a:t> (much) money. If most of their customers are happy to buy </a:t>
            </a:r>
            <a:r>
              <a:rPr lang="en-US">
                <a:latin typeface="Times New Roman" panose="02020603050405020304" charset="0"/>
                <a:ea typeface="宋体" panose="02010600030101010101" pitchFamily="2" charset="-122"/>
                <a:sym typeface="+mn-ea"/>
              </a:rPr>
              <a:t>___59___</a:t>
            </a:r>
            <a:r>
              <a:rPr lang="zh-CN" altLang="en-US">
                <a:latin typeface="Times New Roman" panose="02020603050405020304" charset="0"/>
                <a:cs typeface="Times New Roman" panose="02020603050405020304" charset="0"/>
              </a:rPr>
              <a:t> (large) quantities, that’s what they’ll promote. But that leaves the solo (单独) customers out of pocket and </a:t>
            </a:r>
            <a:r>
              <a:rPr lang="en-US">
                <a:latin typeface="Times New Roman" panose="02020603050405020304" charset="0"/>
                <a:ea typeface="宋体" panose="02010600030101010101" pitchFamily="2" charset="-122"/>
                <a:sym typeface="+mn-ea"/>
              </a:rPr>
              <a:t>___60___</a:t>
            </a:r>
            <a:r>
              <a:rPr lang="zh-CN" altLang="en-US">
                <a:latin typeface="Times New Roman" panose="02020603050405020304" charset="0"/>
                <a:cs typeface="Times New Roman" panose="02020603050405020304" charset="0"/>
              </a:rPr>
              <a:t>(disappiont).</a:t>
            </a:r>
            <a:endParaRPr lang="zh-CN" altLang="en-US">
              <a:latin typeface="Times New Roman" panose="02020603050405020304" charset="0"/>
              <a:cs typeface="Times New Roman" panose="02020603050405020304" charset="0"/>
            </a:endParaRPr>
          </a:p>
          <a:p>
            <a:pPr>
              <a:lnSpc>
                <a:spcPct val="120000"/>
              </a:lnSpc>
            </a:pPr>
            <a:r>
              <a:rPr lang="zh-CN" altLang="en-US">
                <a:latin typeface="Times New Roman" panose="02020603050405020304" charset="0"/>
                <a:cs typeface="Times New Roman" panose="02020603050405020304" charset="0"/>
              </a:rPr>
              <a:t>    Many supermarkets are no longer doing “buy one get one free” promotions because of the criticism </a:t>
            </a:r>
            <a:r>
              <a:rPr lang="en-US">
                <a:latin typeface="Times New Roman" panose="02020603050405020304" charset="0"/>
                <a:ea typeface="宋体" panose="02010600030101010101" pitchFamily="2" charset="-122"/>
                <a:sym typeface="+mn-ea"/>
              </a:rPr>
              <a:t>___61___</a:t>
            </a:r>
            <a:r>
              <a:rPr lang="zh-CN" altLang="en-US">
                <a:latin typeface="Times New Roman" panose="02020603050405020304" charset="0"/>
                <a:cs typeface="Times New Roman" panose="02020603050405020304" charset="0"/>
              </a:rPr>
              <a:t> they lead to waste. Consumers prefer money off individual items. However, though it’s nice to get a few cents off a pack of sausages, </a:t>
            </a:r>
            <a:r>
              <a:rPr lang="en-US">
                <a:latin typeface="Times New Roman" panose="02020603050405020304" charset="0"/>
                <a:ea typeface="宋体" panose="02010600030101010101" pitchFamily="2" charset="-122"/>
                <a:sym typeface="+mn-ea"/>
              </a:rPr>
              <a:t>___62___</a:t>
            </a:r>
            <a:r>
              <a:rPr lang="zh-CN" altLang="en-US">
                <a:latin typeface="Times New Roman" panose="02020603050405020304" charset="0"/>
                <a:cs typeface="Times New Roman" panose="02020603050405020304" charset="0"/>
              </a:rPr>
              <a:t> would help even more if they could sometimes be offered in smaller packs. Even the biggest sausage fan doesn’t want to eat them every day</a:t>
            </a:r>
            <a:endParaRPr lang="zh-CN" altLang="en-US">
              <a:latin typeface="Times New Roman" panose="02020603050405020304" charset="0"/>
              <a:cs typeface="Times New Roman" panose="02020603050405020304" charset="0"/>
            </a:endParaRPr>
          </a:p>
          <a:p>
            <a:pPr>
              <a:lnSpc>
                <a:spcPct val="120000"/>
              </a:lnSpc>
            </a:pPr>
            <a:r>
              <a:rPr lang="zh-CN" altLang="en-US">
                <a:latin typeface="Times New Roman" panose="02020603050405020304" charset="0"/>
                <a:cs typeface="Times New Roman" panose="02020603050405020304" charset="0"/>
              </a:rPr>
              <a:t>   If your supermarket sells loose produce, then </a:t>
            </a:r>
            <a:r>
              <a:rPr lang="en-US">
                <a:latin typeface="Times New Roman" panose="02020603050405020304" charset="0"/>
                <a:ea typeface="宋体" panose="02010600030101010101" pitchFamily="2" charset="-122"/>
                <a:sym typeface="+mn-ea"/>
              </a:rPr>
              <a:t>___63___</a:t>
            </a:r>
            <a:r>
              <a:rPr lang="zh-CN" altLang="en-US">
                <a:latin typeface="Times New Roman" panose="02020603050405020304" charset="0"/>
                <a:cs typeface="Times New Roman" panose="02020603050405020304" charset="0"/>
              </a:rPr>
              <a:t> (buy) smaller quantities is easier. Over the last two years, some supermarkets have started selling chicken or salad in packs designed with two halves containing separate portions (份). Then, when you use one section, the other </a:t>
            </a:r>
            <a:r>
              <a:rPr lang="en-US">
                <a:latin typeface="Times New Roman" panose="02020603050405020304" charset="0"/>
                <a:ea typeface="宋体" panose="02010600030101010101" pitchFamily="2" charset="-122"/>
                <a:sym typeface="+mn-ea"/>
              </a:rPr>
              <a:t>___64___</a:t>
            </a:r>
            <a:r>
              <a:rPr lang="zh-CN" altLang="en-US">
                <a:latin typeface="Times New Roman" panose="02020603050405020304" charset="0"/>
                <a:cs typeface="Times New Roman" panose="02020603050405020304" charset="0"/>
              </a:rPr>
              <a:t> (stay)fresh.</a:t>
            </a:r>
            <a:endParaRPr lang="zh-CN" altLang="en-US">
              <a:latin typeface="Times New Roman" panose="02020603050405020304" charset="0"/>
              <a:cs typeface="Times New Roman" panose="02020603050405020304" charset="0"/>
            </a:endParaRPr>
          </a:p>
          <a:p>
            <a:pPr>
              <a:lnSpc>
                <a:spcPct val="120000"/>
              </a:lnSpc>
            </a:pPr>
            <a:r>
              <a:rPr lang="zh-CN" altLang="en-US">
                <a:latin typeface="Times New Roman" panose="02020603050405020304" charset="0"/>
                <a:cs typeface="Times New Roman" panose="02020603050405020304" charset="0"/>
              </a:rPr>
              <a:t>   Who knows, perhaps some of the more forward-looking ones may yet come out with </a:t>
            </a:r>
            <a:r>
              <a:rPr lang="en-US">
                <a:latin typeface="Times New Roman" panose="02020603050405020304" charset="0"/>
                <a:ea typeface="宋体" panose="02010600030101010101" pitchFamily="2" charset="-122"/>
                <a:sym typeface="+mn-ea"/>
              </a:rPr>
              <a:t>___65___</a:t>
            </a:r>
            <a:r>
              <a:rPr lang="zh-CN" altLang="en-US">
                <a:latin typeface="Times New Roman" panose="02020603050405020304" charset="0"/>
                <a:cs typeface="Times New Roman" panose="02020603050405020304" charset="0"/>
              </a:rPr>
              <a:t> whole range of “just for you” pack sizes with special offers as well.</a:t>
            </a:r>
            <a:endParaRPr lang="zh-CN" altLang="en-US">
              <a:latin typeface="Times New Roman" panose="02020603050405020304" charset="0"/>
              <a:cs typeface="Times New Roman" panose="02020603050405020304" charset="0"/>
            </a:endParaRPr>
          </a:p>
        </p:txBody>
      </p:sp>
      <p:sp>
        <p:nvSpPr>
          <p:cNvPr id="8" name="文本框 7"/>
          <p:cNvSpPr txBox="1"/>
          <p:nvPr/>
        </p:nvSpPr>
        <p:spPr>
          <a:xfrm>
            <a:off x="9049385" y="681355"/>
            <a:ext cx="1901825" cy="39878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sz="2000" b="1"/>
              <a:t>学生优质尝试</a:t>
            </a:r>
            <a:endParaRPr lang="en-US" altLang="zh-CN" sz="2000" b="1">
              <a:highlight>
                <a:srgbClr val="FFFF00"/>
              </a:highlight>
            </a:endParaRPr>
          </a:p>
        </p:txBody>
      </p:sp>
      <p:sp>
        <p:nvSpPr>
          <p:cNvPr id="9" name="文本框 8"/>
          <p:cNvSpPr txBox="1"/>
          <p:nvPr/>
        </p:nvSpPr>
        <p:spPr>
          <a:xfrm>
            <a:off x="894715" y="6208395"/>
            <a:ext cx="9709150" cy="645160"/>
          </a:xfrm>
          <a:prstGeom prst="rect">
            <a:avLst/>
          </a:prstGeom>
          <a:noFill/>
        </p:spPr>
        <p:txBody>
          <a:bodyPr wrap="square" rtlCol="0" anchor="t">
            <a:spAutoFit/>
          </a:bodyPr>
          <a:p>
            <a:r>
              <a:rPr lang="en-US" altLang="zh-CN"/>
              <a:t>5</a:t>
            </a:r>
            <a:r>
              <a:rPr lang="zh-CN" altLang="en-US"/>
              <a:t>6. reductions </a:t>
            </a:r>
            <a:r>
              <a:rPr lang="en-US" altLang="zh-CN"/>
              <a:t>    5</a:t>
            </a:r>
            <a:r>
              <a:rPr lang="zh-CN" altLang="en-US"/>
              <a:t>7. to carry </a:t>
            </a:r>
            <a:r>
              <a:rPr lang="en-US" altLang="zh-CN"/>
              <a:t>    5</a:t>
            </a:r>
            <a:r>
              <a:rPr lang="zh-CN" altLang="en-US"/>
              <a:t>8. most </a:t>
            </a:r>
            <a:r>
              <a:rPr lang="en-US" altLang="zh-CN"/>
              <a:t>         5</a:t>
            </a:r>
            <a:r>
              <a:rPr lang="zh-CN" altLang="en-US"/>
              <a:t>9. larger </a:t>
            </a:r>
            <a:r>
              <a:rPr lang="en-US" altLang="zh-CN"/>
              <a:t>      </a:t>
            </a:r>
            <a:r>
              <a:rPr lang="en-US"/>
              <a:t>6</a:t>
            </a:r>
            <a:r>
              <a:rPr lang="zh-CN" altLang="en-US"/>
              <a:t>0. disappointed</a:t>
            </a:r>
            <a:endParaRPr lang="zh-CN" altLang="en-US"/>
          </a:p>
          <a:p>
            <a:r>
              <a:rPr lang="en-US" altLang="zh-CN"/>
              <a:t>6</a:t>
            </a:r>
            <a:r>
              <a:rPr lang="zh-CN" altLang="en-US"/>
              <a:t>1. that </a:t>
            </a:r>
            <a:r>
              <a:rPr lang="en-US" altLang="zh-CN"/>
              <a:t>               6</a:t>
            </a:r>
            <a:r>
              <a:rPr lang="zh-CN" altLang="en-US"/>
              <a:t>2. it </a:t>
            </a:r>
            <a:r>
              <a:rPr lang="en-US" altLang="zh-CN"/>
              <a:t>              6</a:t>
            </a:r>
            <a:r>
              <a:rPr lang="zh-CN" altLang="en-US"/>
              <a:t>3. buying </a:t>
            </a:r>
            <a:r>
              <a:rPr lang="en-US" altLang="zh-CN"/>
              <a:t>      6</a:t>
            </a:r>
            <a:r>
              <a:rPr lang="zh-CN" altLang="en-US"/>
              <a:t>4. stays </a:t>
            </a:r>
            <a:r>
              <a:rPr lang="en-US" altLang="zh-CN"/>
              <a:t>        6</a:t>
            </a:r>
            <a:r>
              <a:rPr lang="zh-CN" altLang="en-US"/>
              <a:t>5. a</a:t>
            </a:r>
            <a:endParaRPr lang="zh-CN" altLang="en-US"/>
          </a:p>
        </p:txBody>
      </p:sp>
      <p:sp>
        <p:nvSpPr>
          <p:cNvPr id="4" name="文本框 3"/>
          <p:cNvSpPr txBox="1"/>
          <p:nvPr/>
        </p:nvSpPr>
        <p:spPr>
          <a:xfrm>
            <a:off x="3214370" y="995680"/>
            <a:ext cx="5266690" cy="368300"/>
          </a:xfrm>
          <a:prstGeom prst="rect">
            <a:avLst/>
          </a:prstGeom>
          <a:noFill/>
        </p:spPr>
        <p:txBody>
          <a:bodyPr wrap="square" rtlCol="0">
            <a:spAutoFit/>
          </a:bodyPr>
          <a:p>
            <a:pPr algn="ctr"/>
            <a:r>
              <a:rPr lang="en-US" altLang="zh-CN"/>
              <a:t>2024</a:t>
            </a:r>
            <a:r>
              <a:rPr lang="zh-CN" altLang="en-US"/>
              <a:t>年</a:t>
            </a:r>
            <a:r>
              <a:rPr lang="en-US" altLang="zh-CN"/>
              <a:t>1</a:t>
            </a:r>
            <a:r>
              <a:rPr lang="zh-CN" altLang="en-US"/>
              <a:t>月浙江首考</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bldLvl="0" animBg="1"/>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二、换位：如果让我出，我会考什么？</a:t>
            </a:r>
            <a:endParaRPr lang="zh-CN" altLang="en-US"/>
          </a:p>
        </p:txBody>
      </p:sp>
      <p:sp>
        <p:nvSpPr>
          <p:cNvPr id="100" name="文本框 99"/>
          <p:cNvSpPr txBox="1"/>
          <p:nvPr>
            <p:custDataLst>
              <p:tags r:id="rId1"/>
            </p:custDataLst>
          </p:nvPr>
        </p:nvSpPr>
        <p:spPr>
          <a:xfrm>
            <a:off x="546100" y="1253490"/>
            <a:ext cx="11099165" cy="450850"/>
          </a:xfrm>
          <a:prstGeom prst="rect">
            <a:avLst/>
          </a:prstGeom>
          <a:noFill/>
          <a:ln w="9525">
            <a:noFill/>
          </a:ln>
        </p:spPr>
        <p:txBody>
          <a:bodyPr wrap="square">
            <a:spAutoFit/>
          </a:bodyPr>
          <a:p>
            <a:pPr indent="0">
              <a:lnSpc>
                <a:spcPct val="130000"/>
              </a:lnSpc>
            </a:pPr>
            <a:r>
              <a:rPr lang="en-US" b="0">
                <a:latin typeface="Times New Roman" panose="02020603050405020304" charset="0"/>
                <a:cs typeface="Times New Roman" panose="02020603050405020304" charset="0"/>
              </a:rPr>
              <a:t>    </a:t>
            </a:r>
            <a:endParaRPr lang="en-US" altLang="en-US"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custDataLst>
              <p:tags r:id="rId2"/>
            </p:custDataLst>
          </p:nvPr>
        </p:nvSpPr>
        <p:spPr>
          <a:xfrm>
            <a:off x="639445" y="1181100"/>
            <a:ext cx="10027285" cy="368300"/>
          </a:xfrm>
          <a:prstGeom prst="rect">
            <a:avLst/>
          </a:prstGeom>
          <a:noFill/>
        </p:spPr>
        <p:txBody>
          <a:bodyPr wrap="square" rtlCol="0">
            <a:spAutoFit/>
          </a:bodyPr>
          <a:p>
            <a:r>
              <a:rPr lang="zh-CN" altLang="en-US" b="1">
                <a:highlight>
                  <a:srgbClr val="FFFF00"/>
                </a:highlight>
              </a:rPr>
              <a:t>对比以下真题形式，比较你的命题尝试与真题的区别，注意考点的数量控制。</a:t>
            </a:r>
            <a:endParaRPr lang="zh-CN" altLang="en-US" b="1">
              <a:highlight>
                <a:srgbClr val="FFFF00"/>
              </a:highlight>
            </a:endParaRPr>
          </a:p>
        </p:txBody>
      </p:sp>
      <p:sp>
        <p:nvSpPr>
          <p:cNvPr id="4" name="文本框 3"/>
          <p:cNvSpPr txBox="1"/>
          <p:nvPr>
            <p:custDataLst>
              <p:tags r:id="rId3"/>
            </p:custDataLst>
          </p:nvPr>
        </p:nvSpPr>
        <p:spPr>
          <a:xfrm>
            <a:off x="506730" y="1804035"/>
            <a:ext cx="11099165" cy="4707890"/>
          </a:xfrm>
          <a:prstGeom prst="rect">
            <a:avLst/>
          </a:prstGeom>
          <a:noFill/>
          <a:ln w="9525">
            <a:noFill/>
          </a:ln>
        </p:spPr>
        <p:txBody>
          <a:bodyPr wrap="square">
            <a:spAutoFit/>
          </a:bodyPr>
          <a:p>
            <a:pPr indent="0"/>
            <a:r>
              <a:rPr lang="en-US" sz="2000" b="0">
                <a:latin typeface="Times New Roman" panose="02020603050405020304" charset="0"/>
                <a:ea typeface="宋体" panose="02010600030101010101" pitchFamily="2" charset="-122"/>
              </a:rPr>
              <a:t>    The shelves in most supermarkets are full of family-size this and multi-buy that.</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However, if you’re shopping for one, buying extra</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___56___</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(benefit) from price reductions</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doesn’t make sense. Either your shopping is then too heavy to carry home</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___57___ you can’t</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use what you’ve bought while it’s still fresh.    Of course, shops are not charities — they price goods in the way</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___58___ will make them</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the most money. If most of their customers are happy to buy larger quantities, that’s ___59___</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they’ll promote. But that leaves the solo </a:t>
            </a:r>
            <a:r>
              <a:rPr lang="en-US" sz="2000" b="0">
                <a:latin typeface="Times New Roman" panose="02020603050405020304" charset="0"/>
              </a:rPr>
              <a:t>(</a:t>
            </a:r>
            <a:r>
              <a:rPr lang="zh-CN" sz="2000" b="0">
                <a:ea typeface="宋体" panose="02010600030101010101" pitchFamily="2" charset="-122"/>
              </a:rPr>
              <a:t>单独</a:t>
            </a:r>
            <a:r>
              <a:rPr lang="en-US" sz="2000" b="0">
                <a:latin typeface="Times New Roman" panose="02020603050405020304" charset="0"/>
                <a:ea typeface="宋体" panose="02010600030101010101" pitchFamily="2" charset="-122"/>
              </a:rPr>
              <a:t>) customers out of pocket and disappointed.    Many supermarkets are no longer doing “buy one get one free” promotions because of</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the</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____60___ (criticize) that they lead to waste. Consumers prefer money off individual items.</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However, though it’s nice to get a few cents off a pack of sausages, it would help even more if they could sometimes ___61___ (offer) in smaller packs. Even the biggest sausage fan doesn’t want to eat them every day.    If your supermarket sells loose produce, then buying smaller quantities is easier. Over the last two years, some supermarkets ___62___ (start) selling chicken or salad in packs</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___63___ (design) with two halves containing separate portions (</a:t>
            </a:r>
            <a:r>
              <a:rPr lang="zh-CN" sz="2000" b="0">
                <a:latin typeface="Times New Roman" panose="02020603050405020304" charset="0"/>
                <a:ea typeface="宋体" panose="02010600030101010101" pitchFamily="2" charset="-122"/>
              </a:rPr>
              <a:t>份</a:t>
            </a:r>
            <a:r>
              <a:rPr lang="en-US" sz="2000" b="0">
                <a:latin typeface="Times New Roman" panose="02020603050405020304" charset="0"/>
                <a:ea typeface="宋体" panose="02010600030101010101" pitchFamily="2" charset="-122"/>
              </a:rPr>
              <a:t>). Then, when you use one section, ___64___ other stays fresh.    Who knows, perhaps some of the more forward-looking</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___65___</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(one) may yet come</a:t>
            </a:r>
            <a:r>
              <a:rPr lang="en-US" sz="2000" b="0">
                <a:latin typeface="Times New Roman" panose="02020603050405020304" charset="0"/>
                <a:cs typeface="Times New Roman" panose="02020603050405020304" charset="0"/>
              </a:rPr>
              <a:t> </a:t>
            </a:r>
            <a:r>
              <a:rPr lang="en-US" sz="2000" b="0">
                <a:latin typeface="Times New Roman" panose="02020603050405020304" charset="0"/>
                <a:ea typeface="宋体" panose="02010600030101010101" pitchFamily="2" charset="-122"/>
              </a:rPr>
              <a:t>out with a whole range of “just for you” pack sizes with special offers as well.</a:t>
            </a:r>
            <a:endParaRPr lang="en-US" altLang="en-US" sz="2000" b="0">
              <a:latin typeface="Times New Roman" panose="02020603050405020304" charset="0"/>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7666139" y="795689"/>
            <a:ext cx="3830536" cy="2944800"/>
          </a:xfrm>
          <a:prstGeom prst="rect">
            <a:avLst/>
          </a:prstGeom>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18366" b="19025"/>
          <a:stretch>
            <a:fillRect/>
          </a:stretch>
        </p:blipFill>
        <p:spPr>
          <a:xfrm>
            <a:off x="695327" y="802039"/>
            <a:ext cx="6970812" cy="2936926"/>
          </a:xfrm>
          <a:custGeom>
            <a:avLst/>
            <a:gdLst>
              <a:gd name="connsiteX0" fmla="*/ 0 w 6970812"/>
              <a:gd name="connsiteY0" fmla="*/ 0 h 2518474"/>
              <a:gd name="connsiteX1" fmla="*/ 6970812 w 6970812"/>
              <a:gd name="connsiteY1" fmla="*/ 0 h 2518474"/>
              <a:gd name="connsiteX2" fmla="*/ 6970812 w 6970812"/>
              <a:gd name="connsiteY2" fmla="*/ 2518474 h 2518474"/>
              <a:gd name="connsiteX3" fmla="*/ 0 w 6970812"/>
              <a:gd name="connsiteY3" fmla="*/ 2518474 h 2518474"/>
            </a:gdLst>
            <a:ahLst/>
            <a:cxnLst>
              <a:cxn ang="0">
                <a:pos x="connsiteX0" y="connsiteY0"/>
              </a:cxn>
              <a:cxn ang="0">
                <a:pos x="connsiteX1" y="connsiteY1"/>
              </a:cxn>
              <a:cxn ang="0">
                <a:pos x="connsiteX2" y="connsiteY2"/>
              </a:cxn>
              <a:cxn ang="0">
                <a:pos x="connsiteX3" y="connsiteY3"/>
              </a:cxn>
            </a:cxnLst>
            <a:rect l="l" t="t" r="r" b="b"/>
            <a:pathLst>
              <a:path w="6970812" h="2518474">
                <a:moveTo>
                  <a:pt x="0" y="0"/>
                </a:moveTo>
                <a:lnTo>
                  <a:pt x="6970812" y="0"/>
                </a:lnTo>
                <a:lnTo>
                  <a:pt x="6970812" y="2518474"/>
                </a:lnTo>
                <a:lnTo>
                  <a:pt x="0" y="2518474"/>
                </a:lnTo>
                <a:close/>
              </a:path>
            </a:pathLst>
          </a:custGeom>
          <a:ln w="9525" cap="flat" cmpd="sng" algn="ctr">
            <a:solidFill>
              <a:schemeClr val="accent1"/>
            </a:solidFill>
            <a:prstDash val="solid"/>
            <a:round/>
            <a:headEnd type="none" w="med" len="med"/>
            <a:tailEnd type="none" w="med" len="med"/>
          </a:ln>
        </p:spPr>
      </p:pic>
      <p:sp>
        <p:nvSpPr>
          <p:cNvPr id="6" name="标题 5"/>
          <p:cNvSpPr>
            <a:spLocks noGrp="1"/>
          </p:cNvSpPr>
          <p:nvPr>
            <p:ph type="title"/>
            <p:custDataLst>
              <p:tags r:id="rId4"/>
            </p:custDataLst>
          </p:nvPr>
        </p:nvSpPr>
        <p:spPr>
          <a:xfrm>
            <a:off x="8205199" y="1473514"/>
            <a:ext cx="2752416" cy="1601723"/>
          </a:xfrm>
        </p:spPr>
        <p:txBody>
          <a:bodyPr lIns="0" tIns="0" rIns="0" bIns="0" anchor="ctr" anchorCtr="0">
            <a:normAutofit/>
          </a:bodyPr>
          <a:lstStyle/>
          <a:p>
            <a:pPr algn="ctr"/>
            <a:r>
              <a:rPr lang="en-US" altLang="zh-CN" sz="6600" dirty="0">
                <a:solidFill>
                  <a:srgbClr val="FFFFFF"/>
                </a:solidFill>
                <a:latin typeface="+mj-ea"/>
                <a:ea typeface="+mj-ea"/>
              </a:rPr>
              <a:t>03</a:t>
            </a:r>
            <a:endParaRPr lang="en-US" altLang="zh-CN" sz="6600" dirty="0">
              <a:solidFill>
                <a:srgbClr val="FFFFFF"/>
              </a:solidFill>
              <a:latin typeface="+mj-ea"/>
              <a:ea typeface="+mj-ea"/>
            </a:endParaRPr>
          </a:p>
        </p:txBody>
      </p:sp>
      <p:sp>
        <p:nvSpPr>
          <p:cNvPr id="3" name="文本框 2"/>
          <p:cNvSpPr txBox="1"/>
          <p:nvPr/>
        </p:nvSpPr>
        <p:spPr>
          <a:xfrm>
            <a:off x="2051050" y="4469765"/>
            <a:ext cx="8411845" cy="706755"/>
          </a:xfrm>
          <a:prstGeom prst="rect">
            <a:avLst/>
          </a:prstGeom>
          <a:noFill/>
        </p:spPr>
        <p:txBody>
          <a:bodyPr wrap="square" rtlCol="0" anchor="t">
            <a:spAutoFit/>
          </a:bodyPr>
          <a:p>
            <a:pPr algn="ctr"/>
            <a:r>
              <a:rPr lang="zh-CN" altLang="en-US" sz="4000" b="1">
                <a:latin typeface="微软雅黑" panose="020B0503020204020204" charset="-122"/>
                <a:ea typeface="微软雅黑" panose="020B0503020204020204" charset="-122"/>
              </a:rPr>
              <a:t>三、语料：训练后的语言知识习得</a:t>
            </a:r>
            <a:endParaRPr lang="zh-CN" altLang="en-US" sz="4000" b="1">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三、语料：做一篇语法，我还能学到什么？</a:t>
            </a:r>
            <a:endParaRPr lang="zh-CN" altLang="en-US"/>
          </a:p>
        </p:txBody>
      </p:sp>
      <p:sp>
        <p:nvSpPr>
          <p:cNvPr id="100" name="文本框 99"/>
          <p:cNvSpPr txBox="1"/>
          <p:nvPr>
            <p:custDataLst>
              <p:tags r:id="rId1"/>
            </p:custDataLst>
          </p:nvPr>
        </p:nvSpPr>
        <p:spPr>
          <a:xfrm>
            <a:off x="546100" y="1253490"/>
            <a:ext cx="11099165" cy="450850"/>
          </a:xfrm>
          <a:prstGeom prst="rect">
            <a:avLst/>
          </a:prstGeom>
          <a:noFill/>
          <a:ln w="9525">
            <a:noFill/>
          </a:ln>
        </p:spPr>
        <p:txBody>
          <a:bodyPr wrap="square">
            <a:spAutoFit/>
          </a:bodyPr>
          <a:p>
            <a:pPr indent="0">
              <a:lnSpc>
                <a:spcPct val="130000"/>
              </a:lnSpc>
            </a:pPr>
            <a:r>
              <a:rPr lang="en-US" b="0">
                <a:latin typeface="Times New Roman" panose="02020603050405020304" charset="0"/>
                <a:cs typeface="Times New Roman" panose="02020603050405020304" charset="0"/>
              </a:rPr>
              <a:t>    </a:t>
            </a:r>
            <a:endParaRPr lang="en-US" altLang="en-US" b="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4484370" y="1142365"/>
            <a:ext cx="3221990" cy="368300"/>
          </a:xfrm>
          <a:prstGeom prst="rect">
            <a:avLst/>
          </a:prstGeom>
          <a:noFill/>
        </p:spPr>
        <p:txBody>
          <a:bodyPr wrap="square" rtlCol="0">
            <a:spAutoFit/>
          </a:bodyPr>
          <a:p>
            <a:pPr algn="ctr"/>
            <a:r>
              <a:rPr lang="zh-CN" altLang="en-US"/>
              <a:t>九省联考相关词汇整理</a:t>
            </a:r>
            <a:endParaRPr lang="zh-CN" altLang="en-US"/>
          </a:p>
        </p:txBody>
      </p:sp>
      <p:graphicFrame>
        <p:nvGraphicFramePr>
          <p:cNvPr id="6" name="表格 5"/>
          <p:cNvGraphicFramePr/>
          <p:nvPr/>
        </p:nvGraphicFramePr>
        <p:xfrm>
          <a:off x="1045210" y="1704340"/>
          <a:ext cx="9385935" cy="4343400"/>
        </p:xfrm>
        <a:graphic>
          <a:graphicData uri="http://schemas.openxmlformats.org/drawingml/2006/table">
            <a:tbl>
              <a:tblPr>
                <a:effectLst/>
                <a:tableStyleId>{5940675A-B579-460E-94D1-54222C63F5DA}</a:tableStyleId>
              </a:tblPr>
              <a:tblGrid>
                <a:gridCol w="3431540"/>
                <a:gridCol w="2740660"/>
                <a:gridCol w="3213735"/>
              </a:tblGrid>
              <a:tr h="495935">
                <a:tc>
                  <a:txBody>
                    <a:bodyPr/>
                    <a:p>
                      <a:pPr indent="0" algn="ctr">
                        <a:lnSpc>
                          <a:spcPct val="120000"/>
                        </a:lnSpc>
                        <a:buNone/>
                      </a:pPr>
                      <a:r>
                        <a:rPr lang="en-US" sz="2400" b="1">
                          <a:solidFill>
                            <a:sysClr val="windowText" lastClr="000000"/>
                          </a:solidFill>
                          <a:latin typeface="Times New Roman" panose="02020603050405020304" charset="0"/>
                          <a:cs typeface="Times New Roman" panose="02020603050405020304" charset="0"/>
                        </a:rPr>
                        <a:t>English Vocabulary</a:t>
                      </a:r>
                      <a:endParaRPr lang="en-US" altLang="en-US" sz="2400" b="1">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en-US" sz="2400" b="1">
                          <a:solidFill>
                            <a:sysClr val="windowText" lastClr="000000"/>
                          </a:solidFill>
                          <a:latin typeface="Times New Roman" panose="02020603050405020304" charset="0"/>
                          <a:cs typeface="Times New Roman" panose="02020603050405020304" charset="0"/>
                        </a:rPr>
                        <a:t>中文翻译</a:t>
                      </a:r>
                      <a:endParaRPr lang="en-US" altLang="en-US" sz="2400" b="1">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en-US" sz="2400" b="1">
                          <a:solidFill>
                            <a:sysClr val="windowText" lastClr="000000"/>
                          </a:solidFill>
                          <a:latin typeface="Times New Roman" panose="02020603050405020304" charset="0"/>
                          <a:cs typeface="Times New Roman" panose="02020603050405020304" charset="0"/>
                        </a:rPr>
                        <a:t>词性</a:t>
                      </a:r>
                      <a:endParaRPr lang="en-US" altLang="en-US" sz="2400" b="1">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200660">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document</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文件</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n.</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200025">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probable-probably</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可能的</a:t>
                      </a:r>
                      <a:r>
                        <a:rPr lang="en-US" altLang="zh-CN" sz="2400" b="0">
                          <a:solidFill>
                            <a:sysClr val="windowText" lastClr="000000"/>
                          </a:solidFill>
                          <a:latin typeface="Times New Roman" panose="02020603050405020304" charset="0"/>
                          <a:ea typeface="宋体" panose="02010600030101010101" pitchFamily="2" charset="-122"/>
                          <a:cs typeface="Times New Roman" panose="02020603050405020304" charset="0"/>
                        </a:rPr>
                        <a:t>/</a:t>
                      </a: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可能</a:t>
                      </a:r>
                      <a:endParaRPr lang="en-US" altLang="zh-CN"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adj/adv.</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r>
              <a:tr h="200660">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keyboard</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键盘</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n.</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200660">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approach</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接近</a:t>
                      </a:r>
                      <a:r>
                        <a:rPr lang="en-US" altLang="zh-CN" sz="2400" b="0">
                          <a:solidFill>
                            <a:sysClr val="windowText" lastClr="000000"/>
                          </a:solidFill>
                          <a:latin typeface="Times New Roman" panose="02020603050405020304" charset="0"/>
                          <a:ea typeface="宋体" panose="02010600030101010101" pitchFamily="2" charset="-122"/>
                          <a:cs typeface="Times New Roman" panose="02020603050405020304" charset="0"/>
                        </a:rPr>
                        <a:t>/</a:t>
                      </a: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方法</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v./n.</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r>
              <a:tr h="200660">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neat</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整洁的</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adj.</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200025">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popularity</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流行度</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n.</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r>
              <a:tr h="200660">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refillable</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可再次填充的</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adj.</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200660">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self-confidence</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rPr>
                        <a:t>自信心</a:t>
                      </a:r>
                      <a:endParaRPr lang="zh-CN" altLang="en-US" sz="2400" b="0">
                        <a:solidFill>
                          <a:sysClr val="windowText" lastClr="000000"/>
                        </a:solidFill>
                        <a:latin typeface="Times New Roman" panose="02020603050405020304" charset="0"/>
                        <a:ea typeface="宋体" panose="02010600030101010101" pitchFamily="2" charset="-122"/>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c>
                  <a:txBody>
                    <a:bodyPr/>
                    <a:p>
                      <a:pPr indent="0" algn="ctr">
                        <a:lnSpc>
                          <a:spcPct val="120000"/>
                        </a:lnSpc>
                        <a:buNone/>
                      </a:pPr>
                      <a:r>
                        <a:rPr lang="en-US" sz="2400" b="0">
                          <a:solidFill>
                            <a:sysClr val="windowText" lastClr="000000"/>
                          </a:solidFill>
                          <a:latin typeface="Times New Roman" panose="02020603050405020304" charset="0"/>
                          <a:cs typeface="Times New Roman" panose="02020603050405020304" charset="0"/>
                        </a:rPr>
                        <a:t>n.</a:t>
                      </a:r>
                      <a:endParaRPr lang="en-US" altLang="en-US" sz="2400" b="0">
                        <a:solidFill>
                          <a:sysClr val="windowText" lastClr="000000"/>
                        </a:solidFill>
                        <a:latin typeface="Times New Roman" panose="02020603050405020304" charset="0"/>
                        <a:ea typeface="Times New Roman" panose="02020603050405020304" charset="0"/>
                        <a:cs typeface="Times New Roman" panose="02020603050405020304" charset="0"/>
                      </a:endParaRPr>
                    </a:p>
                  </a:txBody>
                  <a:tcPr marL="62230" marR="62230" marT="28575" marB="28575" vert="horz" anchor="ctr" anchorCtr="0">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0F0F0"/>
                    </a:solidFill>
                  </a:tcPr>
                </a:tc>
              </a:tr>
            </a:tbl>
          </a:graphicData>
        </a:graphic>
      </p:graphicFrame>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三、语料：做一篇语法，我还能学到什么？</a:t>
            </a:r>
            <a:endParaRPr lang="zh-CN" altLang="en-US"/>
          </a:p>
        </p:txBody>
      </p:sp>
      <p:sp>
        <p:nvSpPr>
          <p:cNvPr id="100" name="文本框 99"/>
          <p:cNvSpPr txBox="1"/>
          <p:nvPr>
            <p:custDataLst>
              <p:tags r:id="rId1"/>
            </p:custDataLst>
          </p:nvPr>
        </p:nvSpPr>
        <p:spPr>
          <a:xfrm>
            <a:off x="546100" y="1253490"/>
            <a:ext cx="11099165" cy="450850"/>
          </a:xfrm>
          <a:prstGeom prst="rect">
            <a:avLst/>
          </a:prstGeom>
          <a:noFill/>
          <a:ln w="9525">
            <a:noFill/>
          </a:ln>
        </p:spPr>
        <p:txBody>
          <a:bodyPr wrap="square">
            <a:spAutoFit/>
          </a:bodyPr>
          <a:p>
            <a:pPr indent="0">
              <a:lnSpc>
                <a:spcPct val="130000"/>
              </a:lnSpc>
            </a:pPr>
            <a:r>
              <a:rPr lang="en-US" b="0">
                <a:latin typeface="Times New Roman" panose="02020603050405020304" charset="0"/>
                <a:cs typeface="Times New Roman" panose="02020603050405020304" charset="0"/>
              </a:rPr>
              <a:t>    </a:t>
            </a:r>
            <a:endParaRPr lang="en-US" altLang="en-US"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97890" y="1120140"/>
            <a:ext cx="9163050" cy="5408295"/>
          </a:xfrm>
          <a:prstGeom prst="rect">
            <a:avLst/>
          </a:prstGeom>
          <a:noFill/>
        </p:spPr>
        <p:txBody>
          <a:bodyPr wrap="square" rtlCol="0">
            <a:spAutoFit/>
          </a:bodyPr>
          <a:p>
            <a:pPr>
              <a:lnSpc>
                <a:spcPct val="120000"/>
              </a:lnSpc>
            </a:pPr>
            <a:r>
              <a:rPr lang="zh-CN" altLang="en-US" sz="2400">
                <a:latin typeface="Times New Roman" panose="02020603050405020304" charset="0"/>
                <a:cs typeface="Times New Roman" panose="02020603050405020304" charset="0"/>
              </a:rPr>
              <a:t>head toward</a:t>
            </a:r>
            <a:r>
              <a:rPr lang="en-US" altLang="zh-CN" sz="2400">
                <a:latin typeface="Times New Roman" panose="02020603050405020304" charset="0"/>
                <a:cs typeface="Times New Roman" panose="02020603050405020304" charset="0"/>
              </a:rPr>
              <a:t>/towards</a:t>
            </a:r>
            <a:r>
              <a:rPr lang="zh-CN" altLang="en-US" sz="2400">
                <a:latin typeface="Times New Roman" panose="02020603050405020304" charset="0"/>
                <a:cs typeface="Times New Roman" panose="02020603050405020304" charset="0"/>
              </a:rPr>
              <a:t>  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reach for  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pick up pens 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neat handwriting__________________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old fashioned__________________</a:t>
            </a:r>
            <a:endParaRPr lang="zh-CN" altLang="en-US" sz="2400">
              <a:latin typeface="Times New Roman" panose="02020603050405020304" charset="0"/>
              <a:cs typeface="Times New Roman" panose="02020603050405020304" charset="0"/>
            </a:endParaRPr>
          </a:p>
          <a:p>
            <a:pPr>
              <a:lnSpc>
                <a:spcPct val="120000"/>
              </a:lnSpc>
            </a:pPr>
            <a:r>
              <a:rPr lang="en-US" altLang="zh-CN" sz="2400">
                <a:latin typeface="Times New Roman" panose="02020603050405020304" charset="0"/>
                <a:cs typeface="Times New Roman" panose="02020603050405020304" charset="0"/>
              </a:rPr>
              <a:t>fill-refill-</a:t>
            </a:r>
            <a:r>
              <a:rPr lang="zh-CN" altLang="en-US" sz="2400">
                <a:latin typeface="Times New Roman" panose="02020603050405020304" charset="0"/>
                <a:cs typeface="Times New Roman" panose="02020603050405020304" charset="0"/>
              </a:rPr>
              <a:t>refillable__________________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the practice with__________________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采取一个不同的方法__________________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重新流行__________________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对</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感到满意</a:t>
            </a:r>
            <a:r>
              <a:rPr lang="zh-CN" altLang="en-US" sz="2400">
                <a:latin typeface="Times New Roman" panose="02020603050405020304" charset="0"/>
                <a:cs typeface="Times New Roman" panose="02020603050405020304" charset="0"/>
                <a:sym typeface="+mn-ea"/>
              </a:rPr>
              <a:t>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稳定存在下去</a:t>
            </a:r>
            <a:r>
              <a:rPr lang="zh-CN" altLang="en-US" sz="2400">
                <a:latin typeface="Times New Roman" panose="02020603050405020304" charset="0"/>
                <a:cs typeface="Times New Roman" panose="02020603050405020304" charset="0"/>
                <a:sym typeface="+mn-ea"/>
              </a:rPr>
              <a:t>__________________</a:t>
            </a:r>
            <a:endParaRPr lang="zh-CN" altLang="en-US" sz="2400">
              <a:latin typeface="Times New Roman" panose="02020603050405020304" charset="0"/>
              <a:cs typeface="Times New Roman" panose="02020603050405020304" charset="0"/>
            </a:endParaRPr>
          </a:p>
          <a:p>
            <a:pPr>
              <a:lnSpc>
                <a:spcPct val="120000"/>
              </a:lnSpc>
            </a:pPr>
            <a:r>
              <a:rPr lang="zh-CN" altLang="en-US" sz="2400">
                <a:latin typeface="Times New Roman" panose="02020603050405020304" charset="0"/>
                <a:cs typeface="Times New Roman" panose="02020603050405020304" charset="0"/>
              </a:rPr>
              <a:t>对</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感到自豪</a:t>
            </a:r>
            <a:r>
              <a:rPr lang="zh-CN" altLang="en-US" sz="2400">
                <a:latin typeface="Times New Roman" panose="02020603050405020304" charset="0"/>
                <a:cs typeface="Times New Roman" panose="02020603050405020304" charset="0"/>
                <a:sym typeface="+mn-ea"/>
              </a:rPr>
              <a:t>__________________</a:t>
            </a:r>
            <a:endParaRPr lang="zh-CN" altLang="en-US" sz="2400">
              <a:latin typeface="Times New Roman" panose="02020603050405020304" charset="0"/>
              <a:cs typeface="Times New Roman" panose="02020603050405020304" charset="0"/>
              <a:sym typeface="+mn-ea"/>
            </a:endParaRPr>
          </a:p>
        </p:txBody>
      </p:sp>
      <p:sp>
        <p:nvSpPr>
          <p:cNvPr id="4" name="文本框 3"/>
          <p:cNvSpPr txBox="1"/>
          <p:nvPr/>
        </p:nvSpPr>
        <p:spPr>
          <a:xfrm>
            <a:off x="6515735" y="1120140"/>
            <a:ext cx="3221990" cy="368300"/>
          </a:xfrm>
          <a:prstGeom prst="rect">
            <a:avLst/>
          </a:prstGeom>
          <a:noFill/>
        </p:spPr>
        <p:txBody>
          <a:bodyPr wrap="square" rtlCol="0">
            <a:spAutoFit/>
          </a:bodyPr>
          <a:p>
            <a:r>
              <a:rPr lang="zh-CN" altLang="en-US"/>
              <a:t>以九省联考语料为例</a:t>
            </a:r>
            <a:endParaRPr lang="zh-CN" altLang="en-US"/>
          </a:p>
        </p:txBody>
      </p:sp>
      <p:sp>
        <p:nvSpPr>
          <p:cNvPr id="5" name="文本框 4"/>
          <p:cNvSpPr txBox="1"/>
          <p:nvPr/>
        </p:nvSpPr>
        <p:spPr>
          <a:xfrm>
            <a:off x="3627120" y="1205230"/>
            <a:ext cx="2718435" cy="398780"/>
          </a:xfrm>
          <a:prstGeom prst="rect">
            <a:avLst/>
          </a:prstGeom>
          <a:noFill/>
        </p:spPr>
        <p:txBody>
          <a:bodyPr wrap="square" rtlCol="0">
            <a:spAutoFit/>
          </a:bodyPr>
          <a:p>
            <a:pPr algn="ctr"/>
            <a:r>
              <a:rPr lang="zh-CN" altLang="en-US" sz="2000">
                <a:solidFill>
                  <a:srgbClr val="FF0000"/>
                </a:solidFill>
              </a:rPr>
              <a:t>朝</a:t>
            </a:r>
            <a:r>
              <a:rPr lang="en-US" altLang="zh-CN" sz="2000">
                <a:solidFill>
                  <a:srgbClr val="FF0000"/>
                </a:solidFill>
              </a:rPr>
              <a:t>……</a:t>
            </a:r>
            <a:r>
              <a:rPr lang="zh-CN" altLang="en-US" sz="2000">
                <a:solidFill>
                  <a:srgbClr val="FF0000"/>
                </a:solidFill>
              </a:rPr>
              <a:t>走去</a:t>
            </a:r>
            <a:endParaRPr lang="zh-CN" altLang="en-US" sz="2000">
              <a:solidFill>
                <a:srgbClr val="FF0000"/>
              </a:solidFill>
            </a:endParaRPr>
          </a:p>
        </p:txBody>
      </p:sp>
      <p:sp>
        <p:nvSpPr>
          <p:cNvPr id="7" name="文本框 6"/>
          <p:cNvSpPr txBox="1"/>
          <p:nvPr>
            <p:custDataLst>
              <p:tags r:id="rId2"/>
            </p:custDataLst>
          </p:nvPr>
        </p:nvSpPr>
        <p:spPr>
          <a:xfrm>
            <a:off x="2259330" y="1604010"/>
            <a:ext cx="2718435" cy="398780"/>
          </a:xfrm>
          <a:prstGeom prst="rect">
            <a:avLst/>
          </a:prstGeom>
          <a:noFill/>
        </p:spPr>
        <p:txBody>
          <a:bodyPr wrap="square" rtlCol="0">
            <a:spAutoFit/>
          </a:bodyPr>
          <a:p>
            <a:pPr algn="ctr"/>
            <a:r>
              <a:rPr lang="zh-CN" sz="2000">
                <a:solidFill>
                  <a:srgbClr val="FF0000"/>
                </a:solidFill>
              </a:rPr>
              <a:t>伸手去够</a:t>
            </a:r>
            <a:endParaRPr lang="zh-CN" sz="2000">
              <a:solidFill>
                <a:srgbClr val="FF0000"/>
              </a:solidFill>
            </a:endParaRPr>
          </a:p>
        </p:txBody>
      </p:sp>
      <p:sp>
        <p:nvSpPr>
          <p:cNvPr id="9" name="文本框 8"/>
          <p:cNvSpPr txBox="1"/>
          <p:nvPr>
            <p:custDataLst>
              <p:tags r:id="rId3"/>
            </p:custDataLst>
          </p:nvPr>
        </p:nvSpPr>
        <p:spPr>
          <a:xfrm>
            <a:off x="2626995" y="2042160"/>
            <a:ext cx="2718435" cy="398780"/>
          </a:xfrm>
          <a:prstGeom prst="rect">
            <a:avLst/>
          </a:prstGeom>
          <a:noFill/>
        </p:spPr>
        <p:txBody>
          <a:bodyPr wrap="square" rtlCol="0">
            <a:spAutoFit/>
          </a:bodyPr>
          <a:p>
            <a:pPr algn="ctr"/>
            <a:r>
              <a:rPr lang="zh-CN" sz="2000">
                <a:solidFill>
                  <a:srgbClr val="FF0000"/>
                </a:solidFill>
              </a:rPr>
              <a:t>拿起钢笔</a:t>
            </a:r>
            <a:endParaRPr lang="zh-CN" sz="2000">
              <a:solidFill>
                <a:srgbClr val="FF0000"/>
              </a:solidFill>
            </a:endParaRPr>
          </a:p>
        </p:txBody>
      </p:sp>
      <p:sp>
        <p:nvSpPr>
          <p:cNvPr id="10" name="文本框 9"/>
          <p:cNvSpPr txBox="1"/>
          <p:nvPr>
            <p:custDataLst>
              <p:tags r:id="rId4"/>
            </p:custDataLst>
          </p:nvPr>
        </p:nvSpPr>
        <p:spPr>
          <a:xfrm>
            <a:off x="3046095" y="2480310"/>
            <a:ext cx="2718435" cy="398780"/>
          </a:xfrm>
          <a:prstGeom prst="rect">
            <a:avLst/>
          </a:prstGeom>
          <a:noFill/>
        </p:spPr>
        <p:txBody>
          <a:bodyPr wrap="square" rtlCol="0">
            <a:spAutoFit/>
          </a:bodyPr>
          <a:p>
            <a:pPr algn="ctr"/>
            <a:r>
              <a:rPr lang="zh-CN" sz="2000">
                <a:solidFill>
                  <a:srgbClr val="FF0000"/>
                </a:solidFill>
              </a:rPr>
              <a:t>整洁的书写</a:t>
            </a:r>
            <a:endParaRPr lang="zh-CN" sz="2000">
              <a:solidFill>
                <a:srgbClr val="FF0000"/>
              </a:solidFill>
            </a:endParaRPr>
          </a:p>
        </p:txBody>
      </p:sp>
      <p:sp>
        <p:nvSpPr>
          <p:cNvPr id="11" name="文本框 10"/>
          <p:cNvSpPr txBox="1"/>
          <p:nvPr>
            <p:custDataLst>
              <p:tags r:id="rId5"/>
            </p:custDataLst>
          </p:nvPr>
        </p:nvSpPr>
        <p:spPr>
          <a:xfrm>
            <a:off x="2694940" y="2918460"/>
            <a:ext cx="2718435" cy="398780"/>
          </a:xfrm>
          <a:prstGeom prst="rect">
            <a:avLst/>
          </a:prstGeom>
          <a:noFill/>
        </p:spPr>
        <p:txBody>
          <a:bodyPr wrap="square" rtlCol="0">
            <a:spAutoFit/>
          </a:bodyPr>
          <a:p>
            <a:pPr algn="ctr"/>
            <a:r>
              <a:rPr lang="zh-CN" sz="2000">
                <a:solidFill>
                  <a:srgbClr val="FF0000"/>
                </a:solidFill>
              </a:rPr>
              <a:t>旧式的</a:t>
            </a:r>
            <a:endParaRPr lang="zh-CN" sz="2000">
              <a:solidFill>
                <a:srgbClr val="FF0000"/>
              </a:solidFill>
            </a:endParaRPr>
          </a:p>
        </p:txBody>
      </p:sp>
      <p:sp>
        <p:nvSpPr>
          <p:cNvPr id="12" name="文本框 11"/>
          <p:cNvSpPr txBox="1"/>
          <p:nvPr>
            <p:custDataLst>
              <p:tags r:id="rId6"/>
            </p:custDataLst>
          </p:nvPr>
        </p:nvSpPr>
        <p:spPr>
          <a:xfrm>
            <a:off x="3278505" y="3356610"/>
            <a:ext cx="3827145" cy="398780"/>
          </a:xfrm>
          <a:prstGeom prst="rect">
            <a:avLst/>
          </a:prstGeom>
          <a:noFill/>
        </p:spPr>
        <p:txBody>
          <a:bodyPr wrap="square" rtlCol="0">
            <a:spAutoFit/>
          </a:bodyPr>
          <a:p>
            <a:pPr algn="ctr"/>
            <a:r>
              <a:rPr lang="zh-CN" sz="2000">
                <a:solidFill>
                  <a:srgbClr val="FF0000"/>
                </a:solidFill>
              </a:rPr>
              <a:t>填充；再次填充；可再装满的</a:t>
            </a:r>
            <a:endParaRPr lang="zh-CN" sz="2000">
              <a:solidFill>
                <a:srgbClr val="FF0000"/>
              </a:solidFill>
            </a:endParaRPr>
          </a:p>
        </p:txBody>
      </p:sp>
      <p:sp>
        <p:nvSpPr>
          <p:cNvPr id="13" name="文本框 12"/>
          <p:cNvSpPr txBox="1"/>
          <p:nvPr>
            <p:custDataLst>
              <p:tags r:id="rId7"/>
            </p:custDataLst>
          </p:nvPr>
        </p:nvSpPr>
        <p:spPr>
          <a:xfrm>
            <a:off x="3114040" y="3794760"/>
            <a:ext cx="2718435" cy="398780"/>
          </a:xfrm>
          <a:prstGeom prst="rect">
            <a:avLst/>
          </a:prstGeom>
          <a:noFill/>
        </p:spPr>
        <p:txBody>
          <a:bodyPr wrap="square" rtlCol="0">
            <a:spAutoFit/>
          </a:bodyPr>
          <a:p>
            <a:pPr algn="ctr"/>
            <a:r>
              <a:rPr lang="en-US" sz="2000">
                <a:solidFill>
                  <a:srgbClr val="FF0000"/>
                </a:solidFill>
              </a:rPr>
              <a:t>……</a:t>
            </a:r>
            <a:r>
              <a:rPr lang="zh-CN" altLang="en-US" sz="2000">
                <a:solidFill>
                  <a:srgbClr val="FF0000"/>
                </a:solidFill>
              </a:rPr>
              <a:t>的实践</a:t>
            </a:r>
            <a:endParaRPr lang="zh-CN" altLang="en-US" sz="2000">
              <a:solidFill>
                <a:srgbClr val="FF0000"/>
              </a:solidFill>
            </a:endParaRPr>
          </a:p>
        </p:txBody>
      </p:sp>
      <p:sp>
        <p:nvSpPr>
          <p:cNvPr id="14" name="文本框 13"/>
          <p:cNvSpPr txBox="1"/>
          <p:nvPr>
            <p:custDataLst>
              <p:tags r:id="rId8"/>
            </p:custDataLst>
          </p:nvPr>
        </p:nvSpPr>
        <p:spPr>
          <a:xfrm>
            <a:off x="3797300" y="4279265"/>
            <a:ext cx="3385820" cy="398780"/>
          </a:xfrm>
          <a:prstGeom prst="rect">
            <a:avLst/>
          </a:prstGeom>
          <a:noFill/>
        </p:spPr>
        <p:txBody>
          <a:bodyPr wrap="square" rtlCol="0">
            <a:spAutoFit/>
          </a:bodyPr>
          <a:p>
            <a:pPr algn="ctr"/>
            <a:r>
              <a:rPr lang="en-US" sz="2000">
                <a:solidFill>
                  <a:srgbClr val="FF0000"/>
                </a:solidFill>
              </a:rPr>
              <a:t>take a different approach</a:t>
            </a:r>
            <a:endParaRPr lang="en-US" sz="2000">
              <a:solidFill>
                <a:srgbClr val="FF0000"/>
              </a:solidFill>
            </a:endParaRPr>
          </a:p>
        </p:txBody>
      </p:sp>
      <p:sp>
        <p:nvSpPr>
          <p:cNvPr id="15" name="文本框 14"/>
          <p:cNvSpPr txBox="1"/>
          <p:nvPr>
            <p:custDataLst>
              <p:tags r:id="rId9"/>
            </p:custDataLst>
          </p:nvPr>
        </p:nvSpPr>
        <p:spPr>
          <a:xfrm>
            <a:off x="2320925" y="4671060"/>
            <a:ext cx="2718435" cy="398780"/>
          </a:xfrm>
          <a:prstGeom prst="rect">
            <a:avLst/>
          </a:prstGeom>
          <a:noFill/>
        </p:spPr>
        <p:txBody>
          <a:bodyPr wrap="square" rtlCol="0">
            <a:spAutoFit/>
          </a:bodyPr>
          <a:p>
            <a:pPr algn="ctr"/>
            <a:r>
              <a:rPr lang="en-US" sz="2000">
                <a:solidFill>
                  <a:srgbClr val="FF0000"/>
                </a:solidFill>
              </a:rPr>
              <a:t>regain popularity</a:t>
            </a:r>
            <a:endParaRPr lang="en-US" sz="2000">
              <a:solidFill>
                <a:srgbClr val="FF0000"/>
              </a:solidFill>
            </a:endParaRPr>
          </a:p>
        </p:txBody>
      </p:sp>
      <p:sp>
        <p:nvSpPr>
          <p:cNvPr id="16" name="文本框 15"/>
          <p:cNvSpPr txBox="1"/>
          <p:nvPr>
            <p:custDataLst>
              <p:tags r:id="rId10"/>
            </p:custDataLst>
          </p:nvPr>
        </p:nvSpPr>
        <p:spPr>
          <a:xfrm>
            <a:off x="3080385" y="5109210"/>
            <a:ext cx="2718435" cy="398780"/>
          </a:xfrm>
          <a:prstGeom prst="rect">
            <a:avLst/>
          </a:prstGeom>
          <a:noFill/>
        </p:spPr>
        <p:txBody>
          <a:bodyPr wrap="square" rtlCol="0">
            <a:spAutoFit/>
          </a:bodyPr>
          <a:p>
            <a:pPr algn="ctr"/>
            <a:r>
              <a:rPr lang="en-US" sz="2000">
                <a:solidFill>
                  <a:srgbClr val="FF0000"/>
                </a:solidFill>
              </a:rPr>
              <a:t>be pleased with</a:t>
            </a:r>
            <a:endParaRPr lang="en-US" sz="2000">
              <a:solidFill>
                <a:srgbClr val="FF0000"/>
              </a:solidFill>
            </a:endParaRPr>
          </a:p>
        </p:txBody>
      </p:sp>
      <p:sp>
        <p:nvSpPr>
          <p:cNvPr id="17" name="文本框 16"/>
          <p:cNvSpPr txBox="1"/>
          <p:nvPr>
            <p:custDataLst>
              <p:tags r:id="rId11"/>
            </p:custDataLst>
          </p:nvPr>
        </p:nvSpPr>
        <p:spPr>
          <a:xfrm>
            <a:off x="2819400" y="5547360"/>
            <a:ext cx="2718435" cy="398780"/>
          </a:xfrm>
          <a:prstGeom prst="rect">
            <a:avLst/>
          </a:prstGeom>
          <a:noFill/>
        </p:spPr>
        <p:txBody>
          <a:bodyPr wrap="square" rtlCol="0">
            <a:spAutoFit/>
          </a:bodyPr>
          <a:p>
            <a:pPr algn="ctr"/>
            <a:r>
              <a:rPr lang="en-US" sz="2000">
                <a:solidFill>
                  <a:srgbClr val="FF0000"/>
                </a:solidFill>
              </a:rPr>
              <a:t>be here to stay</a:t>
            </a:r>
            <a:endParaRPr lang="en-US" sz="2000">
              <a:solidFill>
                <a:srgbClr val="FF0000"/>
              </a:solidFill>
            </a:endParaRPr>
          </a:p>
        </p:txBody>
      </p:sp>
      <p:sp>
        <p:nvSpPr>
          <p:cNvPr id="18" name="文本框 17"/>
          <p:cNvSpPr txBox="1"/>
          <p:nvPr>
            <p:custDataLst>
              <p:tags r:id="rId12"/>
            </p:custDataLst>
          </p:nvPr>
        </p:nvSpPr>
        <p:spPr>
          <a:xfrm>
            <a:off x="3154045" y="5985510"/>
            <a:ext cx="2718435" cy="398780"/>
          </a:xfrm>
          <a:prstGeom prst="rect">
            <a:avLst/>
          </a:prstGeom>
          <a:noFill/>
        </p:spPr>
        <p:txBody>
          <a:bodyPr wrap="square" rtlCol="0">
            <a:spAutoFit/>
          </a:bodyPr>
          <a:p>
            <a:pPr algn="ctr"/>
            <a:r>
              <a:rPr lang="en-US" sz="2000">
                <a:solidFill>
                  <a:srgbClr val="FF0000"/>
                </a:solidFill>
              </a:rPr>
              <a:t>be proud of</a:t>
            </a:r>
            <a:endParaRPr lang="en-US" sz="2000">
              <a:solidFill>
                <a:srgbClr val="FF0000"/>
              </a:solidFill>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7666139" y="795689"/>
            <a:ext cx="3830536" cy="2944800"/>
          </a:xfrm>
          <a:prstGeom prst="rect">
            <a:avLst/>
          </a:prstGeom>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18366" b="19025"/>
          <a:stretch>
            <a:fillRect/>
          </a:stretch>
        </p:blipFill>
        <p:spPr>
          <a:xfrm>
            <a:off x="695327" y="802039"/>
            <a:ext cx="6970812" cy="2936926"/>
          </a:xfrm>
          <a:custGeom>
            <a:avLst/>
            <a:gdLst>
              <a:gd name="connsiteX0" fmla="*/ 0 w 6970812"/>
              <a:gd name="connsiteY0" fmla="*/ 0 h 2518474"/>
              <a:gd name="connsiteX1" fmla="*/ 6970812 w 6970812"/>
              <a:gd name="connsiteY1" fmla="*/ 0 h 2518474"/>
              <a:gd name="connsiteX2" fmla="*/ 6970812 w 6970812"/>
              <a:gd name="connsiteY2" fmla="*/ 2518474 h 2518474"/>
              <a:gd name="connsiteX3" fmla="*/ 0 w 6970812"/>
              <a:gd name="connsiteY3" fmla="*/ 2518474 h 2518474"/>
            </a:gdLst>
            <a:ahLst/>
            <a:cxnLst>
              <a:cxn ang="0">
                <a:pos x="connsiteX0" y="connsiteY0"/>
              </a:cxn>
              <a:cxn ang="0">
                <a:pos x="connsiteX1" y="connsiteY1"/>
              </a:cxn>
              <a:cxn ang="0">
                <a:pos x="connsiteX2" y="connsiteY2"/>
              </a:cxn>
              <a:cxn ang="0">
                <a:pos x="connsiteX3" y="connsiteY3"/>
              </a:cxn>
            </a:cxnLst>
            <a:rect l="l" t="t" r="r" b="b"/>
            <a:pathLst>
              <a:path w="6970812" h="2518474">
                <a:moveTo>
                  <a:pt x="0" y="0"/>
                </a:moveTo>
                <a:lnTo>
                  <a:pt x="6970812" y="0"/>
                </a:lnTo>
                <a:lnTo>
                  <a:pt x="6970812" y="2518474"/>
                </a:lnTo>
                <a:lnTo>
                  <a:pt x="0" y="2518474"/>
                </a:lnTo>
                <a:close/>
              </a:path>
            </a:pathLst>
          </a:custGeom>
          <a:ln w="9525" cap="flat" cmpd="sng" algn="ctr">
            <a:solidFill>
              <a:schemeClr val="accent1"/>
            </a:solidFill>
            <a:prstDash val="solid"/>
            <a:round/>
            <a:headEnd type="none" w="med" len="med"/>
            <a:tailEnd type="none" w="med" len="med"/>
          </a:ln>
        </p:spPr>
      </p:pic>
      <p:sp>
        <p:nvSpPr>
          <p:cNvPr id="6" name="标题 5"/>
          <p:cNvSpPr>
            <a:spLocks noGrp="1"/>
          </p:cNvSpPr>
          <p:nvPr>
            <p:ph type="title"/>
            <p:custDataLst>
              <p:tags r:id="rId4"/>
            </p:custDataLst>
          </p:nvPr>
        </p:nvSpPr>
        <p:spPr>
          <a:xfrm>
            <a:off x="8205199" y="1473514"/>
            <a:ext cx="2752416" cy="1601723"/>
          </a:xfrm>
        </p:spPr>
        <p:txBody>
          <a:bodyPr lIns="0" tIns="0" rIns="0" bIns="0" anchor="ctr" anchorCtr="0">
            <a:normAutofit/>
          </a:bodyPr>
          <a:lstStyle/>
          <a:p>
            <a:pPr algn="ctr"/>
            <a:r>
              <a:rPr lang="en-US" altLang="zh-CN" sz="6600" dirty="0">
                <a:solidFill>
                  <a:srgbClr val="FFFFFF"/>
                </a:solidFill>
                <a:latin typeface="+mj-ea"/>
                <a:ea typeface="+mj-ea"/>
              </a:rPr>
              <a:t>04</a:t>
            </a:r>
            <a:endParaRPr lang="en-US" altLang="zh-CN" sz="6600" dirty="0">
              <a:solidFill>
                <a:srgbClr val="FFFFFF"/>
              </a:solidFill>
              <a:latin typeface="+mj-ea"/>
              <a:ea typeface="+mj-ea"/>
            </a:endParaRPr>
          </a:p>
        </p:txBody>
      </p:sp>
      <p:sp>
        <p:nvSpPr>
          <p:cNvPr id="3" name="文本框 2"/>
          <p:cNvSpPr txBox="1"/>
          <p:nvPr/>
        </p:nvSpPr>
        <p:spPr>
          <a:xfrm>
            <a:off x="2051050" y="4469765"/>
            <a:ext cx="8411845" cy="706755"/>
          </a:xfrm>
          <a:prstGeom prst="rect">
            <a:avLst/>
          </a:prstGeom>
          <a:noFill/>
        </p:spPr>
        <p:txBody>
          <a:bodyPr wrap="square" rtlCol="0" anchor="t">
            <a:spAutoFit/>
          </a:bodyPr>
          <a:p>
            <a:pPr algn="ctr"/>
            <a:r>
              <a:rPr lang="zh-CN" altLang="en-US" sz="4000" b="1">
                <a:latin typeface="微软雅黑" panose="020B0503020204020204" charset="-122"/>
                <a:ea typeface="微软雅黑" panose="020B0503020204020204" charset="-122"/>
              </a:rPr>
              <a:t>四、链接：拓展素材的利用范畴</a:t>
            </a:r>
            <a:endParaRPr lang="zh-CN" altLang="en-US" sz="4000" b="1">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idx="1"/>
            <p:custDataLst>
              <p:tags r:id="rId1"/>
            </p:custDataLst>
          </p:nvPr>
        </p:nvSpPr>
        <p:spPr>
          <a:xfrm>
            <a:off x="6506210" y="1887220"/>
            <a:ext cx="5391785" cy="1684020"/>
          </a:xfrm>
        </p:spPr>
        <p:txBody>
          <a:bodyPr>
            <a:normAutofit fontScale="90000"/>
          </a:bodyPr>
          <a:lstStyle/>
          <a:p>
            <a:r>
              <a:rPr lang="zh-CN" altLang="en-US" dirty="0"/>
              <a:t>如何最大效度</a:t>
            </a:r>
            <a:br>
              <a:rPr lang="zh-CN" altLang="en-US" dirty="0"/>
            </a:br>
            <a:r>
              <a:rPr lang="zh-CN" altLang="en-US" dirty="0"/>
              <a:t>利用好一篇语法填空</a:t>
            </a:r>
            <a:endParaRPr lang="zh-CN" altLang="en-US" dirty="0"/>
          </a:p>
        </p:txBody>
      </p:sp>
      <p:sp>
        <p:nvSpPr>
          <p:cNvPr id="5" name="文本占位符 4"/>
          <p:cNvSpPr>
            <a:spLocks noGrp="1"/>
          </p:cNvSpPr>
          <p:nvPr>
            <p:custDataLst>
              <p:tags r:id="rId2"/>
            </p:custDataLst>
          </p:nvPr>
        </p:nvSpPr>
        <p:spPr>
          <a:xfrm>
            <a:off x="3920490" y="4285615"/>
            <a:ext cx="7589520" cy="661670"/>
          </a:xfrm>
          <a:prstGeom prst="rect">
            <a:avLst/>
          </a:prstGeom>
          <a:noFill/>
        </p:spPr>
        <p:txBody>
          <a:bodyPr vert="horz" wrap="square" lIns="91440" tIns="45720" rIns="91440" bIns="45720" rtlCol="0" anchor="t">
            <a:normAutofit/>
          </a:bodyPr>
          <a:lstStyle>
            <a:lvl1pPr marL="0" marR="0" lvl="0" indent="-228600" algn="r" defTabSz="914400" rtl="0" eaLnBrk="1" fontAlgn="auto" latinLnBrk="0" hangingPunct="1">
              <a:lnSpc>
                <a:spcPct val="100000"/>
              </a:lnSpc>
              <a:spcBef>
                <a:spcPts val="0"/>
              </a:spcBef>
              <a:spcAft>
                <a:spcPts val="1000"/>
              </a:spcAft>
              <a:buClrTx/>
              <a:buSzTx/>
              <a:buFontTx/>
              <a:buNone/>
              <a:defRPr kumimoji="0" lang="zh-CN" altLang="en-US" sz="2000" b="0" i="0" u="none" strike="noStrike" kern="1200" cap="none" spc="0" normalizeH="0" baseline="0" noProof="1">
                <a:solidFill>
                  <a:schemeClr val="tx1">
                    <a:lumMod val="85000"/>
                    <a:lumOff val="15000"/>
                  </a:schemeClr>
                </a:solidFill>
                <a:uFillTx/>
                <a:latin typeface="MiSans Heavy" panose="00000A00000000000000" charset="-122"/>
                <a:ea typeface="MiSans Heavy" panose="00000A00000000000000" charset="-122"/>
                <a:cs typeface="MiSans Normal" panose="00000500000000000000" charset="-122"/>
                <a:sym typeface="+mn-ea"/>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latin typeface="+mj-ea"/>
                <a:ea typeface="+mj-ea"/>
              </a:rPr>
              <a:t>以</a:t>
            </a:r>
            <a:r>
              <a:rPr lang="en-US" altLang="zh-CN">
                <a:latin typeface="+mj-ea"/>
                <a:ea typeface="+mj-ea"/>
              </a:rPr>
              <a:t>2024</a:t>
            </a:r>
            <a:r>
              <a:rPr>
                <a:latin typeface="+mj-ea"/>
                <a:ea typeface="+mj-ea"/>
              </a:rPr>
              <a:t>年</a:t>
            </a:r>
            <a:r>
              <a:rPr lang="zh-CN" altLang="en-US">
                <a:latin typeface="+mj-ea"/>
                <a:ea typeface="+mj-ea"/>
              </a:rPr>
              <a:t>教育部权威命制真题选摘为例</a:t>
            </a:r>
            <a:endParaRPr lang="zh-CN" altLang="en-US">
              <a:latin typeface="+mj-ea"/>
              <a:ea typeface="+mj-ea"/>
            </a:endParaRPr>
          </a:p>
        </p:txBody>
      </p:sp>
      <p:sp>
        <p:nvSpPr>
          <p:cNvPr id="2" name="文本占位符 1"/>
          <p:cNvSpPr/>
          <p:nvPr>
            <p:ph type="body" idx="2"/>
          </p:nvPr>
        </p:nvSpPr>
        <p:spPr>
          <a:xfrm>
            <a:off x="1552575" y="2760980"/>
            <a:ext cx="3197860" cy="1208405"/>
          </a:xfrm>
        </p:spPr>
        <p:txBody>
          <a:bodyPr>
            <a:noAutofit/>
          </a:bodyPr>
          <a:p>
            <a:r>
              <a:rPr lang="zh-CN" altLang="en-US" sz="3600">
                <a:latin typeface="方正公文小标宋" panose="02000500000000000000" charset="-122"/>
                <a:ea typeface="方正公文小标宋" panose="02000500000000000000" charset="-122"/>
              </a:rPr>
              <a:t>高考二轮复习</a:t>
            </a:r>
            <a:r>
              <a:rPr lang="zh-CN" altLang="en-US" sz="3600">
                <a:latin typeface="方正公文小标宋" panose="02000500000000000000" charset="-122"/>
                <a:ea typeface="方正公文小标宋" panose="02000500000000000000" charset="-122"/>
                <a:sym typeface="+mn-ea"/>
              </a:rPr>
              <a:t>语法填空</a:t>
            </a:r>
            <a:r>
              <a:rPr lang="zh-CN" altLang="en-US" sz="3600">
                <a:latin typeface="方正公文小标宋" panose="02000500000000000000" charset="-122"/>
                <a:ea typeface="方正公文小标宋" panose="02000500000000000000" charset="-122"/>
              </a:rPr>
              <a:t>专题</a:t>
            </a:r>
            <a:endParaRPr lang="zh-CN" altLang="en-US" sz="3600">
              <a:latin typeface="方正公文小标宋" panose="02000500000000000000" charset="-122"/>
              <a:ea typeface="方正公文小标宋" panose="02000500000000000000" charset="-122"/>
            </a:endParaRPr>
          </a:p>
        </p:txBody>
      </p:sp>
      <p:sp>
        <p:nvSpPr>
          <p:cNvPr id="3" name="圆角矩形 2"/>
          <p:cNvSpPr/>
          <p:nvPr>
            <p:custDataLst>
              <p:tags r:id="rId3"/>
            </p:custDataLst>
          </p:nvPr>
        </p:nvSpPr>
        <p:spPr>
          <a:xfrm>
            <a:off x="7000240" y="5015230"/>
            <a:ext cx="4286250" cy="572135"/>
          </a:xfrm>
          <a:prstGeom prst="roundRect">
            <a:avLst>
              <a:gd name="adj" fmla="val 50000"/>
            </a:avLst>
          </a:prstGeom>
        </p:spPr>
        <p:style>
          <a:lnRef idx="2">
            <a:schemeClr val="accent1"/>
          </a:lnRef>
          <a:fillRef idx="0">
            <a:srgbClr val="FFFFFF"/>
          </a:fillRef>
          <a:effectRef idx="0">
            <a:srgbClr val="FFFFFF"/>
          </a:effectRef>
          <a:fontRef idx="minor">
            <a:schemeClr val="tx1"/>
          </a:fontRef>
        </p:style>
        <p:txBody>
          <a:bodyPr tIns="0" bIns="0" rtlCol="0" anchor="ctr"/>
          <a:p>
            <a:pPr algn="ctr"/>
            <a:r>
              <a:rPr lang="zh-CN" altLang="en-US" sz="2000">
                <a:latin typeface="华文楷体" panose="02010600040101010101" charset="-122"/>
                <a:ea typeface="华文楷体" panose="02010600040101010101" charset="-122"/>
                <a:cs typeface="华文楷体" panose="02010600040101010101" charset="-122"/>
              </a:rPr>
              <a:t>广东外语外贸大学</a:t>
            </a:r>
            <a:r>
              <a:rPr lang="en-US" altLang="zh-CN" sz="2000">
                <a:latin typeface="华文楷体" panose="02010600040101010101" charset="-122"/>
                <a:ea typeface="华文楷体" panose="02010600040101010101" charset="-122"/>
                <a:cs typeface="华文楷体" panose="02010600040101010101" charset="-122"/>
              </a:rPr>
              <a:t> </a:t>
            </a:r>
            <a:r>
              <a:rPr lang="zh-CN" altLang="en-US" sz="2000">
                <a:latin typeface="华文楷体" panose="02010600040101010101" charset="-122"/>
                <a:ea typeface="华文楷体" panose="02010600040101010101" charset="-122"/>
                <a:cs typeface="华文楷体" panose="02010600040101010101" charset="-122"/>
              </a:rPr>
              <a:t>郭烨辉</a:t>
            </a:r>
            <a:endParaRPr lang="zh-CN" altLang="en-US" sz="2000">
              <a:latin typeface="华文楷体" panose="02010600040101010101" charset="-122"/>
              <a:ea typeface="华文楷体" panose="02010600040101010101" charset="-122"/>
              <a:cs typeface="华文楷体" panose="02010600040101010101"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normAutofit fontScale="90000"/>
          </a:bodyPr>
          <a:p>
            <a:r>
              <a:rPr lang="zh-CN" altLang="en-US"/>
              <a:t>四、链接：有没有写作适合的素材？适用什么语境</a:t>
            </a:r>
            <a:endParaRPr lang="en-US" altLang="zh-CN"/>
          </a:p>
        </p:txBody>
      </p:sp>
      <p:sp>
        <p:nvSpPr>
          <p:cNvPr id="100" name="文本框 99"/>
          <p:cNvSpPr txBox="1"/>
          <p:nvPr>
            <p:custDataLst>
              <p:tags r:id="rId1"/>
            </p:custDataLst>
          </p:nvPr>
        </p:nvSpPr>
        <p:spPr>
          <a:xfrm>
            <a:off x="546100" y="1253490"/>
            <a:ext cx="11099165" cy="450850"/>
          </a:xfrm>
          <a:prstGeom prst="rect">
            <a:avLst/>
          </a:prstGeom>
          <a:noFill/>
          <a:ln w="9525">
            <a:noFill/>
          </a:ln>
        </p:spPr>
        <p:txBody>
          <a:bodyPr wrap="square">
            <a:spAutoFit/>
          </a:bodyPr>
          <a:p>
            <a:pPr indent="0">
              <a:lnSpc>
                <a:spcPct val="130000"/>
              </a:lnSpc>
            </a:pPr>
            <a:r>
              <a:rPr lang="en-US" b="0">
                <a:latin typeface="Times New Roman" panose="02020603050405020304" charset="0"/>
                <a:cs typeface="Times New Roman" panose="02020603050405020304" charset="0"/>
              </a:rPr>
              <a:t>    </a:t>
            </a:r>
            <a:endParaRPr lang="en-US" altLang="en-US"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70890" y="1357630"/>
            <a:ext cx="10664825" cy="1014730"/>
          </a:xfrm>
          <a:prstGeom prst="rect">
            <a:avLst/>
          </a:prstGeom>
          <a:noFill/>
        </p:spPr>
        <p:txBody>
          <a:bodyPr wrap="square" rtlCol="0" anchor="t">
            <a:spAutoFit/>
          </a:bodyPr>
          <a:p>
            <a:r>
              <a:rPr lang="zh-CN"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24</a:t>
            </a:r>
            <a:r>
              <a:rPr lang="zh-CN" altLang="en-US" sz="2000">
                <a:latin typeface="Times New Roman" panose="02020603050405020304" charset="0"/>
                <a:cs typeface="Times New Roman" panose="02020603050405020304" charset="0"/>
              </a:rPr>
              <a:t>浙江首考】If your supermarket sells loose produce, then </a:t>
            </a:r>
            <a:r>
              <a:rPr lang="en-US" altLang="zh-CN" sz="2000" b="1">
                <a:latin typeface="Times New Roman" panose="02020603050405020304" charset="0"/>
                <a:cs typeface="Times New Roman" panose="02020603050405020304" charset="0"/>
              </a:rPr>
              <a:t>buying</a:t>
            </a:r>
            <a:r>
              <a:rPr lang="zh-CN" altLang="en-US" sz="2000" b="1">
                <a:latin typeface="Times New Roman" panose="02020603050405020304" charset="0"/>
                <a:cs typeface="Times New Roman" panose="02020603050405020304" charset="0"/>
              </a:rPr>
              <a:t> smaller quantities</a:t>
            </a:r>
            <a:r>
              <a:rPr lang="zh-CN" altLang="en-US" sz="2000">
                <a:latin typeface="Times New Roman" panose="02020603050405020304" charset="0"/>
                <a:cs typeface="Times New Roman" panose="02020603050405020304" charset="0"/>
              </a:rPr>
              <a:t> is easier. Over the last two years, some supermarkets have started selling chicken or salad in packs designed with two halves containing separate portions . Then, when </a:t>
            </a:r>
            <a:r>
              <a:rPr lang="zh-CN" altLang="en-US" sz="2000" b="1">
                <a:latin typeface="Times New Roman" panose="02020603050405020304" charset="0"/>
                <a:cs typeface="Times New Roman" panose="02020603050405020304" charset="0"/>
              </a:rPr>
              <a:t>you use one section, the other </a:t>
            </a:r>
            <a:r>
              <a:rPr lang="en-US" altLang="zh-CN" sz="2000" b="1">
                <a:latin typeface="Times New Roman" panose="02020603050405020304" charset="0"/>
                <a:cs typeface="Times New Roman" panose="02020603050405020304" charset="0"/>
              </a:rPr>
              <a:t>stays </a:t>
            </a:r>
            <a:r>
              <a:rPr lang="zh-CN" altLang="en-US" sz="2000" b="1">
                <a:latin typeface="Times New Roman" panose="02020603050405020304" charset="0"/>
                <a:cs typeface="Times New Roman" panose="02020603050405020304" charset="0"/>
              </a:rPr>
              <a:t>fresh</a:t>
            </a:r>
            <a:r>
              <a:rPr lang="zh-CN" altLang="en-US" sz="2000">
                <a:latin typeface="Times New Roman" panose="02020603050405020304" charset="0"/>
                <a:cs typeface="Times New Roman" panose="02020603050405020304" charset="0"/>
              </a:rPr>
              <a:t>.</a:t>
            </a:r>
            <a:endParaRPr lang="zh-CN" altLang="en-US" sz="2000">
              <a:latin typeface="Times New Roman" panose="02020603050405020304" charset="0"/>
              <a:cs typeface="Times New Roman" panose="02020603050405020304" charset="0"/>
            </a:endParaRPr>
          </a:p>
        </p:txBody>
      </p:sp>
      <p:sp>
        <p:nvSpPr>
          <p:cNvPr id="4" name="文本框 3"/>
          <p:cNvSpPr txBox="1"/>
          <p:nvPr/>
        </p:nvSpPr>
        <p:spPr>
          <a:xfrm>
            <a:off x="846455" y="2503170"/>
            <a:ext cx="9735185" cy="368300"/>
          </a:xfrm>
          <a:prstGeom prst="rect">
            <a:avLst/>
          </a:prstGeom>
          <a:noFill/>
        </p:spPr>
        <p:txBody>
          <a:bodyPr wrap="square" rtlCol="0">
            <a:spAutoFit/>
          </a:bodyPr>
          <a:p>
            <a:r>
              <a:rPr lang="zh-CN" altLang="en-US" b="1">
                <a:solidFill>
                  <a:schemeClr val="tx1"/>
                </a:solidFill>
              </a:rPr>
              <a:t>应用文简略语境假设：</a:t>
            </a:r>
            <a:r>
              <a:rPr lang="en-US" altLang="zh-CN" b="1">
                <a:solidFill>
                  <a:schemeClr val="tx1"/>
                </a:solidFill>
              </a:rPr>
              <a:t>__________________________________________________________</a:t>
            </a:r>
            <a:endParaRPr lang="en-US" altLang="zh-CN" b="1">
              <a:solidFill>
                <a:schemeClr val="tx1"/>
              </a:solidFill>
            </a:endParaRPr>
          </a:p>
        </p:txBody>
      </p:sp>
      <p:sp>
        <p:nvSpPr>
          <p:cNvPr id="5" name="文本框 4"/>
          <p:cNvSpPr txBox="1"/>
          <p:nvPr/>
        </p:nvSpPr>
        <p:spPr>
          <a:xfrm>
            <a:off x="770890" y="3076575"/>
            <a:ext cx="9923780" cy="1014730"/>
          </a:xfrm>
          <a:prstGeom prst="rect">
            <a:avLst/>
          </a:prstGeom>
          <a:noFill/>
        </p:spPr>
        <p:txBody>
          <a:bodyPr wrap="square" rtlCol="0" anchor="t">
            <a:spAutoFit/>
          </a:bodyPr>
          <a:p>
            <a:pPr algn="l">
              <a:buClrTx/>
              <a:buSzTx/>
              <a:buFontTx/>
            </a:pPr>
            <a:r>
              <a:rPr lang="zh-CN"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23.6</a:t>
            </a:r>
            <a:r>
              <a:rPr lang="zh-CN" altLang="en-US" sz="2000">
                <a:latin typeface="Times New Roman" panose="02020603050405020304" charset="0"/>
                <a:cs typeface="Times New Roman" panose="02020603050405020304" charset="0"/>
              </a:rPr>
              <a:t>新高考一卷】Xiao long bao (soup dumplings), those </a:t>
            </a:r>
            <a:r>
              <a:rPr lang="zh-CN" altLang="en-US" sz="2000" b="1">
                <a:latin typeface="Times New Roman" panose="02020603050405020304" charset="0"/>
                <a:cs typeface="Times New Roman" panose="02020603050405020304" charset="0"/>
              </a:rPr>
              <a:t>amazing constructions of delicate dumpling wrappers</a:t>
            </a:r>
            <a:r>
              <a:rPr lang="zh-CN" altLang="en-US" sz="2000">
                <a:latin typeface="Times New Roman" panose="02020603050405020304" charset="0"/>
                <a:cs typeface="Times New Roman" panose="02020603050405020304" charset="0"/>
              </a:rPr>
              <a:t>, encasing hot,  tasty soup and sweet, fresh meat, are far and away my favorite Chinese street food. </a:t>
            </a:r>
            <a:endParaRPr lang="zh-CN" altLang="en-US" sz="2000">
              <a:latin typeface="Times New Roman" panose="02020603050405020304" charset="0"/>
              <a:cs typeface="Times New Roman" panose="02020603050405020304" charset="0"/>
            </a:endParaRPr>
          </a:p>
        </p:txBody>
      </p:sp>
      <p:sp>
        <p:nvSpPr>
          <p:cNvPr id="7" name="文本框 6"/>
          <p:cNvSpPr txBox="1"/>
          <p:nvPr>
            <p:custDataLst>
              <p:tags r:id="rId2"/>
            </p:custDataLst>
          </p:nvPr>
        </p:nvSpPr>
        <p:spPr>
          <a:xfrm>
            <a:off x="846455" y="4190365"/>
            <a:ext cx="9735185" cy="368300"/>
          </a:xfrm>
          <a:prstGeom prst="rect">
            <a:avLst/>
          </a:prstGeom>
          <a:noFill/>
        </p:spPr>
        <p:txBody>
          <a:bodyPr wrap="square" rtlCol="0">
            <a:spAutoFit/>
          </a:bodyPr>
          <a:p>
            <a:r>
              <a:rPr lang="zh-CN" altLang="en-US" b="1">
                <a:solidFill>
                  <a:schemeClr val="tx1"/>
                </a:solidFill>
              </a:rPr>
              <a:t>应用文简略语境假设：</a:t>
            </a:r>
            <a:r>
              <a:rPr lang="en-US" altLang="zh-CN" b="1">
                <a:solidFill>
                  <a:schemeClr val="tx1"/>
                </a:solidFill>
              </a:rPr>
              <a:t>___________________________________________________________</a:t>
            </a:r>
            <a:endParaRPr lang="en-US" altLang="zh-CN" b="1">
              <a:solidFill>
                <a:schemeClr val="tx1"/>
              </a:solidFill>
            </a:endParaRPr>
          </a:p>
        </p:txBody>
      </p:sp>
      <p:sp>
        <p:nvSpPr>
          <p:cNvPr id="9" name="文本框 8"/>
          <p:cNvSpPr txBox="1"/>
          <p:nvPr>
            <p:custDataLst>
              <p:tags r:id="rId3"/>
            </p:custDataLst>
          </p:nvPr>
        </p:nvSpPr>
        <p:spPr>
          <a:xfrm>
            <a:off x="770890" y="5037455"/>
            <a:ext cx="9923780" cy="706755"/>
          </a:xfrm>
          <a:prstGeom prst="rect">
            <a:avLst/>
          </a:prstGeom>
          <a:noFill/>
        </p:spPr>
        <p:txBody>
          <a:bodyPr wrap="square" rtlCol="0" anchor="t">
            <a:spAutoFit/>
          </a:bodyPr>
          <a:p>
            <a:pPr algn="l">
              <a:buClrTx/>
              <a:buSzTx/>
              <a:buFontTx/>
            </a:pPr>
            <a:r>
              <a:rPr lang="zh-CN" altLang="en-US" sz="2000">
                <a:latin typeface="Times New Roman" panose="02020603050405020304" charset="0"/>
                <a:cs typeface="Times New Roman" panose="02020603050405020304" charset="0"/>
              </a:rPr>
              <a:t>【</a:t>
            </a:r>
            <a:r>
              <a:rPr lang="en-US" altLang="zh-CN" sz="2000">
                <a:latin typeface="Times New Roman" panose="02020603050405020304" charset="0"/>
                <a:cs typeface="Times New Roman" panose="02020603050405020304" charset="0"/>
              </a:rPr>
              <a:t>24</a:t>
            </a:r>
            <a:r>
              <a:rPr lang="zh-CN" altLang="en-US" sz="2000">
                <a:latin typeface="Times New Roman" panose="02020603050405020304" charset="0"/>
                <a:cs typeface="Times New Roman" panose="02020603050405020304" charset="0"/>
              </a:rPr>
              <a:t>浙江首考】However, he believes that the practice with fountain pens </a:t>
            </a:r>
            <a:r>
              <a:rPr lang="zh-CN" altLang="en-US" sz="2000" b="1">
                <a:latin typeface="Times New Roman" panose="02020603050405020304" charset="0"/>
                <a:cs typeface="Times New Roman" panose="02020603050405020304" charset="0"/>
              </a:rPr>
              <a:t>helps students to focus, to write faster, and they can feel proud of  </a:t>
            </a:r>
            <a:r>
              <a:rPr lang="en-US" altLang="zh-CN" sz="2000" b="1">
                <a:latin typeface="Times New Roman" panose="02020603050405020304" charset="0"/>
                <a:cs typeface="Times New Roman" panose="02020603050405020304" charset="0"/>
              </a:rPr>
              <a:t>themselves.</a:t>
            </a:r>
            <a:endParaRPr lang="zh-CN" altLang="en-US" sz="2000" b="1">
              <a:latin typeface="Times New Roman" panose="02020603050405020304" charset="0"/>
              <a:cs typeface="Times New Roman" panose="02020603050405020304" charset="0"/>
            </a:endParaRPr>
          </a:p>
        </p:txBody>
      </p:sp>
      <p:sp>
        <p:nvSpPr>
          <p:cNvPr id="10" name="文本框 9"/>
          <p:cNvSpPr txBox="1"/>
          <p:nvPr>
            <p:custDataLst>
              <p:tags r:id="rId4"/>
            </p:custDataLst>
          </p:nvPr>
        </p:nvSpPr>
        <p:spPr>
          <a:xfrm>
            <a:off x="770890" y="5877560"/>
            <a:ext cx="9735185" cy="368300"/>
          </a:xfrm>
          <a:prstGeom prst="rect">
            <a:avLst/>
          </a:prstGeom>
          <a:noFill/>
        </p:spPr>
        <p:txBody>
          <a:bodyPr wrap="square" rtlCol="0">
            <a:spAutoFit/>
          </a:bodyPr>
          <a:p>
            <a:r>
              <a:rPr lang="zh-CN" altLang="en-US" b="1">
                <a:solidFill>
                  <a:schemeClr val="tx1"/>
                </a:solidFill>
              </a:rPr>
              <a:t>应用文简略语境假设：</a:t>
            </a:r>
            <a:r>
              <a:rPr lang="en-US" altLang="zh-CN" b="1">
                <a:solidFill>
                  <a:schemeClr val="tx1"/>
                </a:solidFill>
              </a:rPr>
              <a:t>_____________________________________________________________</a:t>
            </a:r>
            <a:endParaRPr lang="en-US" altLang="zh-CN" b="1">
              <a:solidFill>
                <a:schemeClr val="tx1"/>
              </a:solidFill>
            </a:endParaRPr>
          </a:p>
        </p:txBody>
      </p:sp>
      <p:sp>
        <p:nvSpPr>
          <p:cNvPr id="11" name="文本框 10"/>
          <p:cNvSpPr txBox="1"/>
          <p:nvPr/>
        </p:nvSpPr>
        <p:spPr>
          <a:xfrm>
            <a:off x="3234690" y="2451100"/>
            <a:ext cx="6096000" cy="368300"/>
          </a:xfrm>
          <a:prstGeom prst="rect">
            <a:avLst/>
          </a:prstGeom>
          <a:noFill/>
        </p:spPr>
        <p:txBody>
          <a:bodyPr wrap="square" rtlCol="0" anchor="t">
            <a:spAutoFit/>
          </a:bodyPr>
          <a:p>
            <a:r>
              <a:rPr lang="zh-CN" altLang="en-US" b="1">
                <a:solidFill>
                  <a:srgbClr val="FF0000"/>
                </a:solidFill>
              </a:rPr>
              <a:t>请你给社区的一家超市提出商品营销上的意见并说明理由。</a:t>
            </a:r>
            <a:endParaRPr lang="zh-CN" altLang="en-US" b="1">
              <a:solidFill>
                <a:srgbClr val="FF0000"/>
              </a:solidFill>
            </a:endParaRPr>
          </a:p>
        </p:txBody>
      </p:sp>
      <p:sp>
        <p:nvSpPr>
          <p:cNvPr id="12" name="文本框 11"/>
          <p:cNvSpPr txBox="1"/>
          <p:nvPr/>
        </p:nvSpPr>
        <p:spPr>
          <a:xfrm>
            <a:off x="3280410" y="4091305"/>
            <a:ext cx="6096000" cy="368300"/>
          </a:xfrm>
          <a:prstGeom prst="rect">
            <a:avLst/>
          </a:prstGeom>
          <a:noFill/>
        </p:spPr>
        <p:txBody>
          <a:bodyPr wrap="square" rtlCol="0" anchor="t">
            <a:spAutoFit/>
          </a:bodyPr>
          <a:p>
            <a:r>
              <a:rPr lang="zh-CN" altLang="en-US" b="1">
                <a:solidFill>
                  <a:srgbClr val="FF0000"/>
                </a:solidFill>
              </a:rPr>
              <a:t>请向外国朋友推介一种你最喜爱的民间小吃。</a:t>
            </a:r>
            <a:endParaRPr lang="zh-CN" altLang="en-US" b="1">
              <a:solidFill>
                <a:srgbClr val="FF0000"/>
              </a:solidFill>
            </a:endParaRPr>
          </a:p>
        </p:txBody>
      </p:sp>
      <p:sp>
        <p:nvSpPr>
          <p:cNvPr id="13" name="文本框 12"/>
          <p:cNvSpPr txBox="1"/>
          <p:nvPr/>
        </p:nvSpPr>
        <p:spPr>
          <a:xfrm>
            <a:off x="3234690" y="5777865"/>
            <a:ext cx="6096000" cy="368300"/>
          </a:xfrm>
          <a:prstGeom prst="rect">
            <a:avLst/>
          </a:prstGeom>
          <a:noFill/>
        </p:spPr>
        <p:txBody>
          <a:bodyPr wrap="square" rtlCol="0" anchor="t">
            <a:spAutoFit/>
          </a:bodyPr>
          <a:p>
            <a:r>
              <a:rPr lang="zh-CN" altLang="en-US" b="1">
                <a:solidFill>
                  <a:srgbClr val="FF0000"/>
                </a:solidFill>
              </a:rPr>
              <a:t>关于“手写”是否继续存在的讨论；倡议大家采用手写 等</a:t>
            </a:r>
            <a:endParaRPr lang="zh-CN" altLang="en-US" b="1">
              <a:solidFill>
                <a:srgbClr val="FF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2"/>
            <p:custDataLst>
              <p:tags r:id="rId1"/>
            </p:custDataLst>
          </p:nvPr>
        </p:nvSpPr>
        <p:spPr>
          <a:xfrm>
            <a:off x="1828800" y="2726690"/>
            <a:ext cx="2649220" cy="1208405"/>
          </a:xfrm>
        </p:spPr>
        <p:txBody>
          <a:bodyPr>
            <a:noAutofit/>
          </a:bodyPr>
          <a:lstStyle/>
          <a:p>
            <a:r>
              <a:rPr lang="zh-CN" altLang="en-US" sz="4000" dirty="0">
                <a:latin typeface="+mj-ea"/>
                <a:ea typeface="+mj-ea"/>
              </a:rPr>
              <a:t>补充</a:t>
            </a:r>
            <a:endParaRPr lang="zh-CN" altLang="en-US" sz="4000" dirty="0">
              <a:latin typeface="+mj-ea"/>
              <a:ea typeface="+mj-ea"/>
            </a:endParaRPr>
          </a:p>
          <a:p>
            <a:r>
              <a:rPr lang="zh-CN" altLang="en-US" sz="4000" dirty="0">
                <a:latin typeface="+mj-ea"/>
                <a:ea typeface="+mj-ea"/>
              </a:rPr>
              <a:t>提升</a:t>
            </a:r>
            <a:endParaRPr lang="zh-CN" altLang="en-US" sz="4000" dirty="0">
              <a:latin typeface="+mj-ea"/>
              <a:ea typeface="+mj-ea"/>
            </a:endParaRPr>
          </a:p>
        </p:txBody>
      </p:sp>
      <p:sp>
        <p:nvSpPr>
          <p:cNvPr id="8" name="标题 7"/>
          <p:cNvSpPr>
            <a:spLocks noGrp="1"/>
          </p:cNvSpPr>
          <p:nvPr>
            <p:ph type="title" idx="1"/>
            <p:custDataLst>
              <p:tags r:id="rId2"/>
            </p:custDataLst>
          </p:nvPr>
        </p:nvSpPr>
        <p:spPr/>
        <p:txBody>
          <a:bodyPr>
            <a:normAutofit fontScale="90000"/>
          </a:bodyPr>
          <a:lstStyle/>
          <a:p>
            <a:r>
              <a:rPr lang="zh-CN" altLang="en-US" dirty="0"/>
              <a:t>能力检验与</a:t>
            </a:r>
            <a:br>
              <a:rPr lang="zh-CN" altLang="en-US" dirty="0"/>
            </a:br>
            <a:r>
              <a:rPr lang="zh-CN" altLang="en-US" dirty="0"/>
              <a:t>题目开发设计讲解</a:t>
            </a:r>
            <a:endParaRPr lang="zh-CN" altLang="en-US" dirty="0"/>
          </a:p>
        </p:txBody>
      </p:sp>
      <p:sp>
        <p:nvSpPr>
          <p:cNvPr id="3" name="文本框 2"/>
          <p:cNvSpPr txBox="1"/>
          <p:nvPr/>
        </p:nvSpPr>
        <p:spPr>
          <a:xfrm>
            <a:off x="6516370" y="4432935"/>
            <a:ext cx="4870450" cy="1198880"/>
          </a:xfrm>
          <a:prstGeom prst="rect">
            <a:avLst/>
          </a:prstGeom>
          <a:noFill/>
        </p:spPr>
        <p:txBody>
          <a:bodyPr wrap="square" rtlCol="0">
            <a:spAutoFit/>
          </a:bodyPr>
          <a:p>
            <a:r>
              <a:rPr lang="zh-CN" altLang="en-US" sz="2400"/>
              <a:t>高质量题目</a:t>
            </a:r>
            <a:r>
              <a:rPr lang="en-US" altLang="zh-CN" sz="2400"/>
              <a:t> </a:t>
            </a:r>
            <a:r>
              <a:rPr lang="zh-CN" altLang="en-US" sz="2400"/>
              <a:t>随堂训练与讲解</a:t>
            </a:r>
            <a:endParaRPr lang="zh-CN" altLang="en-US" sz="2400"/>
          </a:p>
          <a:p>
            <a:r>
              <a:rPr lang="zh-CN" altLang="en-US" sz="2400"/>
              <a:t>开发题目再训练与积累</a:t>
            </a:r>
            <a:endParaRPr lang="zh-CN" altLang="en-US" sz="2400"/>
          </a:p>
          <a:p>
            <a:r>
              <a:rPr lang="zh-CN" altLang="en-US" sz="2400"/>
              <a:t>总结课堂所得和语法填空精髓</a:t>
            </a:r>
            <a:endParaRPr lang="zh-CN" altLang="en-US" sz="240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604520" y="93935"/>
            <a:ext cx="10800080" cy="720000"/>
          </a:xfrm>
        </p:spPr>
        <p:txBody>
          <a:bodyPr/>
          <a:p>
            <a:r>
              <a:rPr lang="zh-CN" altLang="en-US"/>
              <a:t>原创改编命题训练</a:t>
            </a:r>
            <a:endParaRPr lang="zh-CN" altLang="en-US"/>
          </a:p>
        </p:txBody>
      </p:sp>
      <p:sp>
        <p:nvSpPr>
          <p:cNvPr id="100" name="文本框 99"/>
          <p:cNvSpPr txBox="1"/>
          <p:nvPr/>
        </p:nvSpPr>
        <p:spPr>
          <a:xfrm>
            <a:off x="479425" y="858520"/>
            <a:ext cx="10881360" cy="5354320"/>
          </a:xfrm>
          <a:prstGeom prst="rect">
            <a:avLst/>
          </a:prstGeom>
          <a:noFill/>
          <a:ln w="9525">
            <a:noFill/>
          </a:ln>
        </p:spPr>
        <p:txBody>
          <a:bodyPr wrap="square">
            <a:spAutoFit/>
          </a:bodyPr>
          <a:p>
            <a:pPr indent="269240"/>
            <a:r>
              <a:rPr lang="en-US" b="0">
                <a:latin typeface="Times New Roman" panose="02020603050405020304" charset="0"/>
                <a:ea typeface="宋体" panose="02010600030101010101" pitchFamily="2" charset="-122"/>
              </a:rPr>
              <a:t> </a:t>
            </a:r>
            <a:r>
              <a:rPr lang="en-US" b="0">
                <a:latin typeface="Times New Roman" panose="02020603050405020304" charset="0"/>
                <a:ea typeface="楷体" panose="02010609060101010101" charset="-122"/>
              </a:rPr>
              <a:t>Debates  </a:t>
            </a:r>
            <a:r>
              <a:rPr lang="en-US" b="1" u="sng">
                <a:latin typeface="Times New Roman" panose="02020603050405020304" charset="0"/>
                <a:ea typeface="宋体" panose="02010600030101010101" pitchFamily="2" charset="-122"/>
              </a:rPr>
              <a:t>  56  </a:t>
            </a:r>
            <a:r>
              <a:rPr lang="en-US" b="1">
                <a:latin typeface="Times New Roman" panose="02020603050405020304" charset="0"/>
                <a:ea typeface="楷体" panose="02010609060101010101" charset="-122"/>
              </a:rPr>
              <a:t> the subject of</a:t>
            </a:r>
            <a:r>
              <a:rPr lang="en-US" b="0">
                <a:latin typeface="Times New Roman" panose="02020603050405020304" charset="0"/>
                <a:ea typeface="楷体" panose="02010609060101010101" charset="-122"/>
              </a:rPr>
              <a:t> carbon capture</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楷体" panose="02010609060101010101" charset="-122"/>
              </a:rPr>
              <a:t>have been going on</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recently</a:t>
            </a:r>
            <a:r>
              <a:rPr lang="en-US" b="0">
                <a:latin typeface="Times New Roman" panose="02020603050405020304" charset="0"/>
                <a:ea typeface="楷体" panose="02010609060101010101" charset="-122"/>
              </a:rPr>
              <a:t>. Scientists, especially engineers and geologists, have strongly criticized green groups who claimed that carbon capture and storage (CCS) schemes are costly mistakes.    The scientists insisted that such schemes </a:t>
            </a:r>
            <a:r>
              <a:rPr lang="en-US" b="0" u="sng">
                <a:latin typeface="Times New Roman" panose="02020603050405020304" charset="0"/>
                <a:ea typeface="宋体" panose="02010600030101010101" pitchFamily="2" charset="-122"/>
              </a:rPr>
              <a:t>  57  </a:t>
            </a:r>
            <a:r>
              <a:rPr lang="en-US" b="0">
                <a:latin typeface="Times New Roman" panose="02020603050405020304" charset="0"/>
                <a:ea typeface="楷体" panose="02010609060101010101" charset="-122"/>
              </a:rPr>
              <a:t> </a:t>
            </a:r>
            <a:r>
              <a:rPr lang="zh-CN" b="0">
                <a:latin typeface="Times New Roman" panose="02020603050405020304" charset="0"/>
                <a:ea typeface="宋体" panose="02010600030101010101" pitchFamily="2" charset="-122"/>
              </a:rPr>
              <a:t>（</a:t>
            </a:r>
            <a:r>
              <a:rPr lang="en-US" b="0">
                <a:latin typeface="Times New Roman" panose="02020603050405020304" charset="0"/>
                <a:ea typeface="宋体" panose="02010600030101010101" pitchFamily="2" charset="-122"/>
              </a:rPr>
              <a:t>become</a:t>
            </a:r>
            <a:r>
              <a:rPr lang="zh-CN" b="0">
                <a:latin typeface="Times New Roman" panose="02020603050405020304" charset="0"/>
                <a:ea typeface="宋体" panose="02010600030101010101" pitchFamily="2" charset="-122"/>
              </a:rPr>
              <a:t>）</a:t>
            </a:r>
            <a:r>
              <a:rPr lang="en-US" b="0">
                <a:latin typeface="Times New Roman" panose="02020603050405020304" charset="0"/>
                <a:ea typeface="楷体" panose="02010609060101010101" charset="-122"/>
              </a:rPr>
              <a:t>vital weapons in the battle against global heating. They also warn that failure to set up ways to trap and store carbon would make it </a:t>
            </a:r>
            <a:r>
              <a:rPr lang="en-US" b="0" u="sng">
                <a:latin typeface="Times New Roman" panose="02020603050405020304" charset="0"/>
                <a:ea typeface="宋体" panose="02010600030101010101" pitchFamily="2" charset="-122"/>
              </a:rPr>
              <a:t>  58  </a:t>
            </a:r>
            <a:r>
              <a:rPr lang="zh-CN" b="0">
                <a:latin typeface="Times New Roman" panose="02020603050405020304" charset="0"/>
                <a:ea typeface="宋体" panose="02010600030101010101" pitchFamily="2" charset="-122"/>
              </a:rPr>
              <a:t>（</a:t>
            </a:r>
            <a:r>
              <a:rPr lang="en-US" b="0">
                <a:latin typeface="Times New Roman" panose="02020603050405020304" charset="0"/>
                <a:ea typeface="宋体" panose="02010600030101010101" pitchFamily="2" charset="-122"/>
              </a:rPr>
              <a:t>possible</a:t>
            </a:r>
            <a:r>
              <a:rPr lang="zh-CN" b="0">
                <a:latin typeface="Times New Roman" panose="02020603050405020304" charset="0"/>
                <a:ea typeface="宋体" panose="02010600030101010101" pitchFamily="2" charset="-122"/>
              </a:rPr>
              <a:t>）</a:t>
            </a:r>
            <a:r>
              <a:rPr lang="en-US" b="0">
                <a:latin typeface="Times New Roman" panose="02020603050405020304" charset="0"/>
                <a:ea typeface="楷体" panose="02010609060101010101" charset="-122"/>
              </a:rPr>
              <a:t>to meet the emissions target by 2050. “CCS is going to be the only effective way in the short term </a:t>
            </a:r>
            <a:r>
              <a:rPr lang="en-US" b="0" u="sng">
                <a:latin typeface="Times New Roman" panose="02020603050405020304" charset="0"/>
                <a:ea typeface="宋体" panose="02010600030101010101" pitchFamily="2" charset="-122"/>
              </a:rPr>
              <a:t>  59  </a:t>
            </a:r>
            <a:r>
              <a:rPr lang="zh-CN" b="0">
                <a:latin typeface="Times New Roman" panose="02020603050405020304" charset="0"/>
                <a:ea typeface="宋体" panose="02010600030101010101" pitchFamily="2" charset="-122"/>
              </a:rPr>
              <a:t>（</a:t>
            </a:r>
            <a:r>
              <a:rPr lang="en-US" b="0">
                <a:latin typeface="Times New Roman" panose="02020603050405020304" charset="0"/>
                <a:ea typeface="楷体" panose="02010609060101010101" charset="-122"/>
              </a:rPr>
              <a:t>prevent</a:t>
            </a:r>
            <a:r>
              <a:rPr lang="zh-CN" b="0">
                <a:latin typeface="Times New Roman" panose="02020603050405020304" charset="0"/>
                <a:ea typeface="宋体" panose="02010600030101010101" pitchFamily="2" charset="-122"/>
              </a:rPr>
              <a:t>）</a:t>
            </a:r>
            <a:r>
              <a:rPr lang="en-US" b="0">
                <a:latin typeface="Times New Roman" panose="02020603050405020304" charset="0"/>
                <a:ea typeface="楷体" panose="02010609060101010101" charset="-122"/>
              </a:rPr>
              <a:t> our steel industry,manufacture</a:t>
            </a:r>
            <a:r>
              <a:rPr lang="zh-CN" b="0">
                <a:latin typeface="Times New Roman" panose="02020603050405020304" charset="0"/>
                <a:ea typeface="宋体" panose="02010600030101010101" pitchFamily="2" charset="-122"/>
              </a:rPr>
              <a:t>（基础设施）</a:t>
            </a:r>
            <a:r>
              <a:rPr lang="en-US" b="0">
                <a:latin typeface="Times New Roman" panose="02020603050405020304" charset="0"/>
                <a:ea typeface="楷体" panose="02010609060101010101" charset="-122"/>
              </a:rPr>
              <a:t>and many other processes from continuing to pour emissions into the atmosphere,” said Professor Stuart Haszeldine, of Edinburgh University. “</a:t>
            </a:r>
            <a:r>
              <a:rPr lang="en-US" b="0" u="sng">
                <a:latin typeface="Times New Roman" panose="02020603050405020304" charset="0"/>
                <a:ea typeface="宋体" panose="02010600030101010101" pitchFamily="2" charset="-122"/>
              </a:rPr>
              <a:t>  60  </a:t>
            </a:r>
            <a:r>
              <a:rPr lang="en-US" b="0">
                <a:latin typeface="Times New Roman" panose="02020603050405020304" charset="0"/>
                <a:ea typeface="楷体" panose="02010609060101010101" charset="-122"/>
              </a:rPr>
              <a:t>we are to have any hope of keeping global temperature increases down below 2 degrees Celsius, we desperately need to develop ways to capture and store carbon dioxide.”    Green groups claimed CCS would not make “a meaningful contribution to 2050 climate targets”. They say CCS was not reliable to decarbonize</a:t>
            </a:r>
            <a:r>
              <a:rPr lang="zh-CN" b="0">
                <a:ea typeface="宋体" panose="02010600030101010101" pitchFamily="2" charset="-122"/>
              </a:rPr>
              <a:t>（脱碳）</a:t>
            </a:r>
            <a:r>
              <a:rPr lang="en-US" b="0">
                <a:latin typeface="Times New Roman" panose="02020603050405020304" charset="0"/>
                <a:ea typeface="楷体" panose="02010609060101010101" charset="-122"/>
              </a:rPr>
              <a:t>the energy system and that CCS has </a:t>
            </a:r>
            <a:r>
              <a:rPr lang="en-US" b="0" u="sng">
                <a:latin typeface="Times New Roman" panose="02020603050405020304" charset="0"/>
                <a:ea typeface="宋体" panose="02010600030101010101" pitchFamily="2" charset="-122"/>
              </a:rPr>
              <a:t>  61  </a:t>
            </a:r>
            <a:r>
              <a:rPr lang="en-US" b="0">
                <a:latin typeface="Times New Roman" panose="02020603050405020304" charset="0"/>
                <a:ea typeface="楷体" panose="02010609060101010101" charset="-122"/>
              </a:rPr>
              <a:t> history of over-promising and under-delivering. Instead, they urged the construction of more renewable energy plants</a:t>
            </a:r>
            <a:r>
              <a:rPr lang="en-US" b="0" u="sng">
                <a:latin typeface="Times New Roman" panose="02020603050405020304" charset="0"/>
                <a:ea typeface="宋体" panose="02010600030101010101" pitchFamily="2" charset="-122"/>
              </a:rPr>
              <a:t>  62  </a:t>
            </a:r>
            <a:r>
              <a:rPr lang="en-US" b="0">
                <a:latin typeface="Times New Roman" panose="02020603050405020304" charset="0"/>
                <a:ea typeface="楷体" panose="02010609060101010101" charset="-122"/>
              </a:rPr>
              <a:t> </a:t>
            </a:r>
            <a:r>
              <a:rPr lang="zh-CN" b="0">
                <a:latin typeface="Times New Roman" panose="02020603050405020304" charset="0"/>
                <a:ea typeface="宋体" panose="02010600030101010101" pitchFamily="2" charset="-122"/>
              </a:rPr>
              <a:t>（</a:t>
            </a:r>
            <a:r>
              <a:rPr lang="en-US" b="0">
                <a:latin typeface="Times New Roman" panose="02020603050405020304" charset="0"/>
                <a:ea typeface="宋体" panose="02010600030101010101" pitchFamily="2" charset="-122"/>
              </a:rPr>
              <a:t>give</a:t>
            </a:r>
            <a:r>
              <a:rPr lang="zh-CN" b="0">
                <a:latin typeface="Times New Roman" panose="02020603050405020304" charset="0"/>
                <a:ea typeface="宋体" panose="02010600030101010101" pitchFamily="2" charset="-122"/>
              </a:rPr>
              <a:t>）</a:t>
            </a:r>
            <a:r>
              <a:rPr lang="en-US" b="0">
                <a:latin typeface="Times New Roman" panose="02020603050405020304" charset="0"/>
                <a:ea typeface="楷体" panose="02010609060101010101" charset="-122"/>
              </a:rPr>
              <a:t>priority.But the claims </a:t>
            </a:r>
            <a:r>
              <a:rPr lang="en-US" b="0" u="sng">
                <a:latin typeface="Times New Roman" panose="02020603050405020304" charset="0"/>
                <a:ea typeface="宋体" panose="02010600030101010101" pitchFamily="2" charset="-122"/>
              </a:rPr>
              <a:t>  63  </a:t>
            </a:r>
            <a:r>
              <a:rPr lang="en-US" b="0">
                <a:latin typeface="Times New Roman" panose="02020603050405020304" charset="0"/>
                <a:ea typeface="楷体" panose="02010609060101010101" charset="-122"/>
              </a:rPr>
              <a:t> </a:t>
            </a:r>
            <a:r>
              <a:rPr lang="zh-CN" b="0">
                <a:latin typeface="Times New Roman" panose="02020603050405020304" charset="0"/>
                <a:ea typeface="宋体" panose="02010600030101010101" pitchFamily="2" charset="-122"/>
              </a:rPr>
              <a:t>（</a:t>
            </a:r>
            <a:r>
              <a:rPr lang="en-US" b="0">
                <a:latin typeface="Times New Roman" panose="02020603050405020304" charset="0"/>
                <a:ea typeface="宋体" panose="02010600030101010101" pitchFamily="2" charset="-122"/>
              </a:rPr>
              <a:t>dismiss</a:t>
            </a:r>
            <a:r>
              <a:rPr lang="zh-CN" b="0">
                <a:latin typeface="Times New Roman" panose="02020603050405020304" charset="0"/>
                <a:ea typeface="宋体" panose="02010600030101010101" pitchFamily="2" charset="-122"/>
              </a:rPr>
              <a:t>）</a:t>
            </a:r>
            <a:r>
              <a:rPr lang="en-US" b="0">
                <a:latin typeface="Times New Roman" panose="02020603050405020304" charset="0"/>
                <a:ea typeface="楷体" panose="02010609060101010101" charset="-122"/>
              </a:rPr>
              <a:t>by engineers and geologists. “These claims are quite unfair,” said Michael Stephenson, director at the British Geological Survey.    A government spokesman for the Department of Energy and Climate Change said, “We are committed to meeting our climate change targets in a way </a:t>
            </a:r>
            <a:r>
              <a:rPr lang="en-US" b="0">
                <a:latin typeface="Times New Roman" panose="02020603050405020304" charset="0"/>
                <a:ea typeface="宋体" panose="02010600030101010101" pitchFamily="2" charset="-122"/>
              </a:rPr>
              <a:t>which</a:t>
            </a:r>
            <a:r>
              <a:rPr lang="en-US" b="0">
                <a:latin typeface="Times New Roman" panose="02020603050405020304" charset="0"/>
                <a:ea typeface="楷体" panose="02010609060101010101" charset="-122"/>
              </a:rPr>
              <a:t> is affordable </a:t>
            </a:r>
            <a:r>
              <a:rPr lang="en-US" b="0" u="sng">
                <a:latin typeface="Times New Roman" panose="02020603050405020304" charset="0"/>
                <a:ea typeface="宋体" panose="02010600030101010101" pitchFamily="2" charset="-122"/>
              </a:rPr>
              <a:t>  64  </a:t>
            </a:r>
            <a:r>
              <a:rPr lang="en-US" b="0" u="sng">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can </a:t>
            </a:r>
            <a:r>
              <a:rPr lang="en-US" b="0">
                <a:latin typeface="Times New Roman" panose="02020603050405020304" charset="0"/>
                <a:ea typeface="楷体" panose="02010609060101010101" charset="-122"/>
              </a:rPr>
              <a:t>provide secure energy to families and businesses. We are considering the role that CCS could play in decarbonization of the UK. But we also need to take government </a:t>
            </a:r>
            <a:r>
              <a:rPr lang="en-US" b="0">
                <a:latin typeface="Times New Roman" panose="02020603050405020304" charset="0"/>
                <a:ea typeface="宋体" panose="02010600030101010101" pitchFamily="2" charset="-122"/>
              </a:rPr>
              <a:t>spending </a:t>
            </a:r>
            <a:r>
              <a:rPr lang="en-US" b="0">
                <a:latin typeface="Times New Roman" panose="02020603050405020304" charset="0"/>
                <a:ea typeface="楷体" panose="02010609060101010101" charset="-122"/>
              </a:rPr>
              <a:t>into </a:t>
            </a:r>
            <a:r>
              <a:rPr lang="en-US" b="0" u="sng">
                <a:latin typeface="Times New Roman" panose="02020603050405020304" charset="0"/>
                <a:ea typeface="宋体" panose="02010600030101010101" pitchFamily="2" charset="-122"/>
              </a:rPr>
              <a:t>  65  (</a:t>
            </a:r>
            <a:r>
              <a:rPr lang="en-US" b="0">
                <a:latin typeface="Times New Roman" panose="02020603050405020304" charset="0"/>
                <a:ea typeface="宋体" panose="02010600030101010101" pitchFamily="2" charset="-122"/>
              </a:rPr>
              <a:t>consider).</a:t>
            </a:r>
            <a:r>
              <a:rPr lang="en-US" b="0">
                <a:latin typeface="Times New Roman" panose="02020603050405020304" charset="0"/>
                <a:ea typeface="楷体" panose="02010609060101010101" charset="-122"/>
              </a:rPr>
              <a:t> CCS had better come down in cost.”</a:t>
            </a:r>
            <a:endParaRPr lang="en-US" altLang="en-US" b="0">
              <a:latin typeface="Times New Roman" panose="02020603050405020304" charset="0"/>
              <a:ea typeface="楷体" panose="02010609060101010101" charset="-122"/>
            </a:endParaRPr>
          </a:p>
        </p:txBody>
      </p:sp>
      <p:sp>
        <p:nvSpPr>
          <p:cNvPr id="4" name="文本框 3"/>
          <p:cNvSpPr txBox="1"/>
          <p:nvPr/>
        </p:nvSpPr>
        <p:spPr>
          <a:xfrm>
            <a:off x="515620" y="6149340"/>
            <a:ext cx="11455400" cy="645160"/>
          </a:xfrm>
          <a:prstGeom prst="rect">
            <a:avLst/>
          </a:prstGeom>
          <a:noFill/>
        </p:spPr>
        <p:txBody>
          <a:bodyPr wrap="square" rtlCol="0">
            <a:spAutoFit/>
          </a:bodyPr>
          <a:p>
            <a:r>
              <a:rPr lang="zh-CN" altLang="en-US"/>
              <a:t>56. around/</a:t>
            </a:r>
            <a:r>
              <a:rPr lang="zh-CN" altLang="en-US">
                <a:highlight>
                  <a:srgbClr val="FFFF00"/>
                </a:highlight>
              </a:rPr>
              <a:t>on</a:t>
            </a:r>
            <a:r>
              <a:rPr lang="zh-CN" altLang="en-US"/>
              <a:t>   </a:t>
            </a:r>
            <a:r>
              <a:rPr lang="en-US" altLang="zh-CN"/>
              <a:t>  </a:t>
            </a:r>
            <a:r>
              <a:rPr lang="zh-CN" altLang="en-US" b="1">
                <a:solidFill>
                  <a:srgbClr val="FF0000"/>
                </a:solidFill>
              </a:rPr>
              <a:t>57. (should) be</a:t>
            </a:r>
            <a:r>
              <a:rPr lang="en-US" altLang="zh-CN" b="1">
                <a:solidFill>
                  <a:srgbClr val="FF0000"/>
                </a:solidFill>
              </a:rPr>
              <a:t>come</a:t>
            </a:r>
            <a:r>
              <a:rPr lang="zh-CN" altLang="en-US" b="1"/>
              <a:t> </a:t>
            </a:r>
            <a:r>
              <a:rPr lang="zh-CN" altLang="en-US"/>
              <a:t>   58.impossible        </a:t>
            </a:r>
            <a:r>
              <a:rPr lang="en-US" altLang="zh-CN"/>
              <a:t>     </a:t>
            </a:r>
            <a:r>
              <a:rPr lang="zh-CN" altLang="en-US"/>
              <a:t>59.to prevent      </a:t>
            </a:r>
            <a:r>
              <a:rPr lang="zh-CN" altLang="en-US">
                <a:solidFill>
                  <a:srgbClr val="FF0000"/>
                </a:solidFill>
              </a:rPr>
              <a:t>60. If</a:t>
            </a:r>
            <a:endParaRPr lang="zh-CN" altLang="en-US"/>
          </a:p>
          <a:p>
            <a:r>
              <a:rPr lang="zh-CN" altLang="en-US"/>
              <a:t>61. a          </a:t>
            </a:r>
            <a:r>
              <a:rPr lang="en-US" altLang="zh-CN"/>
              <a:t>          </a:t>
            </a:r>
            <a:r>
              <a:rPr lang="zh-CN" altLang="en-US">
                <a:solidFill>
                  <a:srgbClr val="FF0000"/>
                </a:solidFill>
              </a:rPr>
              <a:t>62. to be given</a:t>
            </a:r>
            <a:r>
              <a:rPr lang="zh-CN" altLang="en-US"/>
              <a:t>     </a:t>
            </a:r>
            <a:r>
              <a:rPr lang="en-US" altLang="zh-CN"/>
              <a:t>        </a:t>
            </a:r>
            <a:r>
              <a:rPr lang="zh-CN" altLang="en-US"/>
              <a:t>63.were dismissed    </a:t>
            </a:r>
            <a:r>
              <a:rPr lang="en-US" altLang="zh-CN"/>
              <a:t>  </a:t>
            </a:r>
            <a:r>
              <a:rPr lang="zh-CN" altLang="en-US" b="1">
                <a:solidFill>
                  <a:srgbClr val="FF0000"/>
                </a:solidFill>
              </a:rPr>
              <a:t>64.and  </a:t>
            </a:r>
            <a:r>
              <a:rPr lang="zh-CN" altLang="en-US"/>
              <a:t>         </a:t>
            </a:r>
            <a:r>
              <a:rPr lang="en-US" altLang="zh-CN"/>
              <a:t>      </a:t>
            </a:r>
            <a:r>
              <a:rPr lang="zh-CN" altLang="en-US"/>
              <a:t>65. consideration</a:t>
            </a:r>
            <a:endParaRPr lang="zh-CN" altLang="en-US"/>
          </a:p>
        </p:txBody>
      </p:sp>
      <p:sp>
        <p:nvSpPr>
          <p:cNvPr id="5" name="文本框 4"/>
          <p:cNvSpPr txBox="1"/>
          <p:nvPr/>
        </p:nvSpPr>
        <p:spPr>
          <a:xfrm>
            <a:off x="814705" y="1804670"/>
            <a:ext cx="6972300" cy="922020"/>
          </a:xfrm>
          <a:prstGeom prst="rect">
            <a:avLst/>
          </a:prstGeom>
        </p:spPr>
        <p:style>
          <a:lnRef idx="0">
            <a:srgbClr val="FFFFFF"/>
          </a:lnRef>
          <a:fillRef idx="1">
            <a:schemeClr val="accent1"/>
          </a:fillRef>
          <a:effectRef idx="0">
            <a:srgbClr val="FFFFFF"/>
          </a:effectRef>
          <a:fontRef idx="minor">
            <a:schemeClr val="lt1"/>
          </a:fontRef>
        </p:style>
        <p:txBody>
          <a:bodyPr wrap="square" rtlCol="0" anchor="t">
            <a:spAutoFit/>
          </a:bodyPr>
          <a:p>
            <a:r>
              <a:rPr lang="zh-CN" altLang="en-US"/>
              <a:t>表示” 坚决要求“，和demand，order等词汇一样，宾语从句谓语用虚拟语气形式</a:t>
            </a:r>
            <a:r>
              <a:rPr lang="zh-CN" altLang="en-US" b="1"/>
              <a:t>should do</a:t>
            </a:r>
            <a:r>
              <a:rPr lang="zh-CN" altLang="en-US"/>
              <a:t>，should可以省略。</a:t>
            </a:r>
            <a:endParaRPr lang="zh-CN" altLang="en-US"/>
          </a:p>
          <a:p>
            <a:r>
              <a:rPr lang="zh-CN" altLang="en-US"/>
              <a:t>表示”坚持认为“，宾语从句谓语用陈述语气，注意和主句时态一致。</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4" grpId="0"/>
      <p:bldP spid="4" grpId="1"/>
      <p:bldP spid="5" grpId="0" bldLvl="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t>二次开发主要示例</a:t>
            </a:r>
          </a:p>
        </p:txBody>
      </p:sp>
      <p:sp>
        <p:nvSpPr>
          <p:cNvPr id="4" name="文本框 3"/>
          <p:cNvSpPr txBox="1"/>
          <p:nvPr/>
        </p:nvSpPr>
        <p:spPr>
          <a:xfrm>
            <a:off x="658495" y="1094105"/>
            <a:ext cx="4952365" cy="368300"/>
          </a:xfrm>
          <a:prstGeom prst="rect">
            <a:avLst/>
          </a:prstGeom>
          <a:noFill/>
        </p:spPr>
        <p:txBody>
          <a:bodyPr wrap="square" rtlCol="0">
            <a:spAutoFit/>
          </a:bodyPr>
          <a:p>
            <a:r>
              <a:rPr lang="en-US" altLang="zh-CN"/>
              <a:t>Task 1</a:t>
            </a:r>
            <a:r>
              <a:rPr lang="zh-CN" altLang="en-US"/>
              <a:t>：完成下列语料积累</a:t>
            </a:r>
            <a:endParaRPr lang="zh-CN" altLang="en-US"/>
          </a:p>
        </p:txBody>
      </p:sp>
      <p:sp>
        <p:nvSpPr>
          <p:cNvPr id="5" name="文本框 4"/>
          <p:cNvSpPr txBox="1"/>
          <p:nvPr>
            <p:custDataLst>
              <p:tags r:id="rId1"/>
            </p:custDataLst>
          </p:nvPr>
        </p:nvSpPr>
        <p:spPr>
          <a:xfrm>
            <a:off x="695960" y="5954395"/>
            <a:ext cx="5788025" cy="368300"/>
          </a:xfrm>
          <a:prstGeom prst="rect">
            <a:avLst/>
          </a:prstGeom>
          <a:noFill/>
        </p:spPr>
        <p:txBody>
          <a:bodyPr wrap="square" rtlCol="0">
            <a:spAutoFit/>
          </a:bodyPr>
          <a:p>
            <a:r>
              <a:rPr lang="en-US" altLang="zh-CN"/>
              <a:t>Task 2</a:t>
            </a:r>
            <a:r>
              <a:rPr lang="zh-CN" altLang="en-US"/>
              <a:t>：课后对本篇文章进行命题方面的再开发探索。</a:t>
            </a:r>
            <a:endParaRPr lang="zh-CN" altLang="en-US"/>
          </a:p>
        </p:txBody>
      </p:sp>
      <p:sp>
        <p:nvSpPr>
          <p:cNvPr id="6" name="文本框 5"/>
          <p:cNvSpPr txBox="1"/>
          <p:nvPr>
            <p:custDataLst>
              <p:tags r:id="rId2"/>
            </p:custDataLst>
          </p:nvPr>
        </p:nvSpPr>
        <p:spPr>
          <a:xfrm>
            <a:off x="695960" y="1476375"/>
            <a:ext cx="9163050" cy="4284980"/>
          </a:xfrm>
          <a:prstGeom prst="rect">
            <a:avLst/>
          </a:prstGeom>
          <a:noFill/>
        </p:spPr>
        <p:txBody>
          <a:bodyPr wrap="square" rtlCol="0">
            <a:noAutofit/>
          </a:bodyPr>
          <a:p>
            <a:pPr>
              <a:lnSpc>
                <a:spcPct val="120000"/>
              </a:lnSpc>
            </a:pPr>
            <a:r>
              <a:rPr lang="en-US" sz="2000">
                <a:latin typeface="Times New Roman" panose="02020603050405020304" charset="0"/>
                <a:cs typeface="Times New Roman" panose="02020603050405020304" charset="0"/>
              </a:rPr>
              <a:t>on </a:t>
            </a:r>
            <a:r>
              <a:rPr sz="2000">
                <a:latin typeface="Times New Roman" panose="02020603050405020304" charset="0"/>
                <a:cs typeface="Times New Roman" panose="02020603050405020304" charset="0"/>
              </a:rPr>
              <a:t>the subject of</a:t>
            </a:r>
            <a:r>
              <a:rPr lang="zh-CN" altLang="en-US" sz="2000">
                <a:latin typeface="Times New Roman" panose="02020603050405020304" charset="0"/>
                <a:cs typeface="Times New Roman" panose="02020603050405020304" charset="0"/>
              </a:rPr>
              <a:t>  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carbon capture  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costly mistakes 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meet the emissions target__________________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pour emissions into the atmosphere__________________</a:t>
            </a:r>
            <a:endParaRPr lang="zh-CN" altLang="en-US" sz="2000">
              <a:latin typeface="Times New Roman" panose="02020603050405020304" charset="0"/>
              <a:cs typeface="Times New Roman" panose="02020603050405020304" charset="0"/>
            </a:endParaRPr>
          </a:p>
          <a:p>
            <a:pPr>
              <a:lnSpc>
                <a:spcPct val="120000"/>
              </a:lnSpc>
            </a:pPr>
            <a:r>
              <a:rPr sz="2000">
                <a:latin typeface="Times New Roman" panose="02020603050405020304" charset="0"/>
                <a:cs typeface="Times New Roman" panose="02020603050405020304" charset="0"/>
              </a:rPr>
              <a:t>urge</a:t>
            </a:r>
            <a:r>
              <a:rPr lang="en-US" sz="2000">
                <a:latin typeface="Times New Roman" panose="02020603050405020304" charset="0"/>
                <a:cs typeface="Times New Roman" panose="02020603050405020304" charset="0"/>
              </a:rPr>
              <a:t> sth.</a:t>
            </a:r>
            <a:r>
              <a:rPr sz="2000">
                <a:latin typeface="Times New Roman" panose="02020603050405020304" charset="0"/>
                <a:cs typeface="Times New Roman" panose="02020603050405020304" charset="0"/>
              </a:rPr>
              <a:t> </a:t>
            </a:r>
            <a:r>
              <a:rPr lang="en-US" sz="2000">
                <a:latin typeface="Times New Roman" panose="02020603050405020304" charset="0"/>
                <a:cs typeface="Times New Roman" panose="02020603050405020304" charset="0"/>
              </a:rPr>
              <a:t>to be given </a:t>
            </a:r>
            <a:r>
              <a:rPr sz="2000">
                <a:latin typeface="Times New Roman" panose="02020603050405020304" charset="0"/>
                <a:cs typeface="Times New Roman" panose="02020603050405020304" charset="0"/>
              </a:rPr>
              <a:t>priority</a:t>
            </a:r>
            <a:r>
              <a:rPr lang="zh-CN" altLang="en-US" sz="2000">
                <a:latin typeface="Times New Roman" panose="02020603050405020304" charset="0"/>
                <a:cs typeface="Times New Roman" panose="02020603050405020304" charset="0"/>
              </a:rPr>
              <a:t>__________________</a:t>
            </a:r>
            <a:endParaRPr lang="zh-CN" altLang="en-US" sz="2000">
              <a:latin typeface="Times New Roman" panose="02020603050405020304" charset="0"/>
              <a:cs typeface="Times New Roman" panose="02020603050405020304" charset="0"/>
            </a:endParaRPr>
          </a:p>
          <a:p>
            <a:pPr>
              <a:lnSpc>
                <a:spcPct val="120000"/>
              </a:lnSpc>
            </a:pPr>
            <a:r>
              <a:rPr lang="en-US" altLang="zh-CN" sz="2000">
                <a:latin typeface="Times New Roman" panose="02020603050405020304" charset="0"/>
                <a:cs typeface="Times New Roman" panose="02020603050405020304" charset="0"/>
              </a:rPr>
              <a:t>be</a:t>
            </a:r>
            <a:r>
              <a:rPr lang="zh-CN" altLang="en-US" sz="2000">
                <a:latin typeface="Times New Roman" panose="02020603050405020304" charset="0"/>
                <a:cs typeface="Times New Roman" panose="02020603050405020304" charset="0"/>
              </a:rPr>
              <a:t> committed</a:t>
            </a:r>
            <a:r>
              <a:rPr lang="en-US" altLang="zh-CN" sz="2000">
                <a:latin typeface="Times New Roman" panose="02020603050405020304" charset="0"/>
                <a:cs typeface="Times New Roman" panose="02020603050405020304" charset="0"/>
              </a:rPr>
              <a:t>/</a:t>
            </a:r>
            <a:r>
              <a:rPr lang="en-US" altLang="zh-CN" sz="2000">
                <a:solidFill>
                  <a:schemeClr val="accent1"/>
                </a:solidFill>
                <a:latin typeface="Times New Roman" panose="02020603050405020304" charset="0"/>
                <a:cs typeface="Times New Roman" panose="02020603050405020304" charset="0"/>
              </a:rPr>
              <a:t>devoted/dedicated</a:t>
            </a:r>
            <a:r>
              <a:rPr lang="zh-CN" altLang="en-US" sz="2000">
                <a:latin typeface="Times New Roman" panose="02020603050405020304" charset="0"/>
                <a:cs typeface="Times New Roman" panose="02020603050405020304" charset="0"/>
              </a:rPr>
              <a:t> to</a:t>
            </a:r>
            <a:r>
              <a:rPr lang="en-US" altLang="zh-CN" sz="2000">
                <a:latin typeface="Times New Roman" panose="02020603050405020304" charset="0"/>
                <a:cs typeface="Times New Roman" panose="02020603050405020304" charset="0"/>
              </a:rPr>
              <a:t> doing</a:t>
            </a:r>
            <a:r>
              <a:rPr lang="zh-CN" altLang="en-US" sz="2000">
                <a:latin typeface="Times New Roman" panose="02020603050405020304" charset="0"/>
                <a:cs typeface="Times New Roman" panose="02020603050405020304" charset="0"/>
              </a:rPr>
              <a:t>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在对抗</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的战役中__________________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作出一次有意义的贡献__________________</a:t>
            </a:r>
            <a:endParaRPr lang="zh-CN" altLang="en-US" sz="2000">
              <a:latin typeface="Times New Roman" panose="02020603050405020304" charset="0"/>
              <a:cs typeface="Times New Roman" panose="02020603050405020304" charset="0"/>
            </a:endParaRPr>
          </a:p>
          <a:p>
            <a:pPr>
              <a:lnSpc>
                <a:spcPct val="120000"/>
              </a:lnSpc>
            </a:pPr>
            <a:r>
              <a:rPr lang="zh-CN" sz="2000">
                <a:latin typeface="Times New Roman" panose="02020603050405020304" charset="0"/>
                <a:cs typeface="Times New Roman" panose="02020603050405020304" charset="0"/>
              </a:rPr>
              <a:t>有着</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的一段历史</a:t>
            </a:r>
            <a:r>
              <a:rPr lang="zh-CN" altLang="en-US" sz="2000">
                <a:latin typeface="Times New Roman" panose="02020603050405020304" charset="0"/>
                <a:cs typeface="Times New Roman" panose="02020603050405020304" charset="0"/>
                <a:sym typeface="+mn-ea"/>
              </a:rPr>
              <a:t>__________________</a:t>
            </a:r>
            <a:endParaRPr lang="zh-CN" altLang="en-US" sz="2000">
              <a:latin typeface="Times New Roman" panose="02020603050405020304" charset="0"/>
              <a:cs typeface="Times New Roman" panose="02020603050405020304" charset="0"/>
            </a:endParaRPr>
          </a:p>
          <a:p>
            <a:pPr>
              <a:lnSpc>
                <a:spcPct val="120000"/>
              </a:lnSpc>
            </a:pPr>
            <a:r>
              <a:rPr lang="zh-CN" altLang="en-US" sz="2000">
                <a:latin typeface="Times New Roman" panose="02020603050405020304" charset="0"/>
                <a:cs typeface="Times New Roman" panose="02020603050405020304" charset="0"/>
              </a:rPr>
              <a:t>把</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考虑进去</a:t>
            </a:r>
            <a:r>
              <a:rPr lang="zh-CN" altLang="en-US" sz="2000">
                <a:latin typeface="Times New Roman" panose="02020603050405020304" charset="0"/>
                <a:cs typeface="Times New Roman" panose="02020603050405020304" charset="0"/>
                <a:sym typeface="+mn-ea"/>
              </a:rPr>
              <a:t>__________________</a:t>
            </a:r>
            <a:endParaRPr lang="zh-CN" altLang="en-US" sz="2000">
              <a:latin typeface="Times New Roman" panose="02020603050405020304" charset="0"/>
              <a:cs typeface="Times New Roman" panose="02020603050405020304" charset="0"/>
            </a:endParaRPr>
          </a:p>
          <a:p>
            <a:pPr>
              <a:lnSpc>
                <a:spcPct val="120000"/>
              </a:lnSpc>
            </a:pPr>
            <a:endParaRPr lang="zh-CN" altLang="en-US" sz="2000">
              <a:latin typeface="Times New Roman" panose="02020603050405020304" charset="0"/>
              <a:cs typeface="Times New Roman" panose="02020603050405020304" charset="0"/>
              <a:sym typeface="+mn-ea"/>
            </a:endParaRPr>
          </a:p>
        </p:txBody>
      </p:sp>
      <p:sp>
        <p:nvSpPr>
          <p:cNvPr id="7" name="文本框 6"/>
          <p:cNvSpPr txBox="1"/>
          <p:nvPr>
            <p:custDataLst>
              <p:tags r:id="rId3"/>
            </p:custDataLst>
          </p:nvPr>
        </p:nvSpPr>
        <p:spPr>
          <a:xfrm>
            <a:off x="2469515" y="1462405"/>
            <a:ext cx="2718435" cy="398780"/>
          </a:xfrm>
          <a:prstGeom prst="rect">
            <a:avLst/>
          </a:prstGeom>
          <a:noFill/>
        </p:spPr>
        <p:txBody>
          <a:bodyPr wrap="square" rtlCol="0">
            <a:spAutoFit/>
          </a:bodyPr>
          <a:p>
            <a:pPr algn="ctr"/>
            <a:r>
              <a:rPr lang="zh-CN" altLang="en-US" sz="2000">
                <a:solidFill>
                  <a:srgbClr val="FF0000"/>
                </a:solidFill>
              </a:rPr>
              <a:t>关于</a:t>
            </a:r>
            <a:r>
              <a:rPr lang="en-US" altLang="zh-CN" sz="2000">
                <a:solidFill>
                  <a:srgbClr val="FF0000"/>
                </a:solidFill>
              </a:rPr>
              <a:t>……</a:t>
            </a:r>
            <a:r>
              <a:rPr lang="zh-CN" altLang="en-US" sz="2000">
                <a:solidFill>
                  <a:srgbClr val="FF0000"/>
                </a:solidFill>
              </a:rPr>
              <a:t>的话题</a:t>
            </a:r>
            <a:endParaRPr lang="zh-CN" altLang="en-US" sz="2000">
              <a:solidFill>
                <a:srgbClr val="FF0000"/>
              </a:solidFill>
            </a:endParaRPr>
          </a:p>
        </p:txBody>
      </p:sp>
      <p:sp>
        <p:nvSpPr>
          <p:cNvPr id="8" name="文本框 7"/>
          <p:cNvSpPr txBox="1"/>
          <p:nvPr>
            <p:custDataLst>
              <p:tags r:id="rId4"/>
            </p:custDataLst>
          </p:nvPr>
        </p:nvSpPr>
        <p:spPr>
          <a:xfrm>
            <a:off x="2313940" y="1861185"/>
            <a:ext cx="2718435" cy="398780"/>
          </a:xfrm>
          <a:prstGeom prst="rect">
            <a:avLst/>
          </a:prstGeom>
          <a:noFill/>
        </p:spPr>
        <p:txBody>
          <a:bodyPr wrap="square" rtlCol="0">
            <a:spAutoFit/>
          </a:bodyPr>
          <a:p>
            <a:pPr algn="ctr"/>
            <a:r>
              <a:rPr lang="zh-CN" sz="2000">
                <a:solidFill>
                  <a:srgbClr val="FF0000"/>
                </a:solidFill>
              </a:rPr>
              <a:t>碳捕捉</a:t>
            </a:r>
            <a:endParaRPr lang="zh-CN" sz="2000">
              <a:solidFill>
                <a:srgbClr val="FF0000"/>
              </a:solidFill>
            </a:endParaRPr>
          </a:p>
        </p:txBody>
      </p:sp>
      <p:sp>
        <p:nvSpPr>
          <p:cNvPr id="9" name="文本框 8"/>
          <p:cNvSpPr txBox="1"/>
          <p:nvPr>
            <p:custDataLst>
              <p:tags r:id="rId5"/>
            </p:custDataLst>
          </p:nvPr>
        </p:nvSpPr>
        <p:spPr>
          <a:xfrm>
            <a:off x="2247265" y="2190750"/>
            <a:ext cx="2718435" cy="398780"/>
          </a:xfrm>
          <a:prstGeom prst="rect">
            <a:avLst/>
          </a:prstGeom>
          <a:noFill/>
        </p:spPr>
        <p:txBody>
          <a:bodyPr wrap="square" rtlCol="0">
            <a:spAutoFit/>
          </a:bodyPr>
          <a:p>
            <a:pPr algn="ctr"/>
            <a:r>
              <a:rPr lang="zh-CN" sz="2000">
                <a:solidFill>
                  <a:srgbClr val="FF0000"/>
                </a:solidFill>
              </a:rPr>
              <a:t>代价巨大的错误</a:t>
            </a:r>
            <a:endParaRPr lang="zh-CN" sz="2000">
              <a:solidFill>
                <a:srgbClr val="FF0000"/>
              </a:solidFill>
            </a:endParaRPr>
          </a:p>
        </p:txBody>
      </p:sp>
      <p:sp>
        <p:nvSpPr>
          <p:cNvPr id="10" name="文本框 9"/>
          <p:cNvSpPr txBox="1"/>
          <p:nvPr>
            <p:custDataLst>
              <p:tags r:id="rId6"/>
            </p:custDataLst>
          </p:nvPr>
        </p:nvSpPr>
        <p:spPr>
          <a:xfrm>
            <a:off x="3400425" y="2589530"/>
            <a:ext cx="2718435" cy="398780"/>
          </a:xfrm>
          <a:prstGeom prst="rect">
            <a:avLst/>
          </a:prstGeom>
          <a:noFill/>
        </p:spPr>
        <p:txBody>
          <a:bodyPr wrap="square" rtlCol="0">
            <a:spAutoFit/>
          </a:bodyPr>
          <a:p>
            <a:pPr algn="ctr"/>
            <a:r>
              <a:rPr lang="zh-CN" sz="2000">
                <a:solidFill>
                  <a:srgbClr val="FF0000"/>
                </a:solidFill>
              </a:rPr>
              <a:t>达到排放目标</a:t>
            </a:r>
            <a:endParaRPr lang="zh-CN" sz="2000">
              <a:solidFill>
                <a:srgbClr val="FF0000"/>
              </a:solidFill>
            </a:endParaRPr>
          </a:p>
        </p:txBody>
      </p:sp>
      <p:sp>
        <p:nvSpPr>
          <p:cNvPr id="11" name="文本框 10"/>
          <p:cNvSpPr txBox="1"/>
          <p:nvPr>
            <p:custDataLst>
              <p:tags r:id="rId7"/>
            </p:custDataLst>
          </p:nvPr>
        </p:nvSpPr>
        <p:spPr>
          <a:xfrm>
            <a:off x="4375150" y="2919095"/>
            <a:ext cx="2718435" cy="398780"/>
          </a:xfrm>
          <a:prstGeom prst="rect">
            <a:avLst/>
          </a:prstGeom>
          <a:noFill/>
        </p:spPr>
        <p:txBody>
          <a:bodyPr wrap="square" rtlCol="0">
            <a:spAutoFit/>
          </a:bodyPr>
          <a:p>
            <a:pPr algn="ctr"/>
            <a:r>
              <a:rPr lang="zh-CN" sz="2000">
                <a:solidFill>
                  <a:srgbClr val="FF0000"/>
                </a:solidFill>
              </a:rPr>
              <a:t>把排放物倒排在大气</a:t>
            </a:r>
            <a:endParaRPr lang="zh-CN" sz="2000">
              <a:solidFill>
                <a:srgbClr val="FF0000"/>
              </a:solidFill>
            </a:endParaRPr>
          </a:p>
        </p:txBody>
      </p:sp>
      <p:sp>
        <p:nvSpPr>
          <p:cNvPr id="12" name="文本框 11"/>
          <p:cNvSpPr txBox="1"/>
          <p:nvPr>
            <p:custDataLst>
              <p:tags r:id="rId8"/>
            </p:custDataLst>
          </p:nvPr>
        </p:nvSpPr>
        <p:spPr>
          <a:xfrm>
            <a:off x="3576955" y="3317875"/>
            <a:ext cx="2718435" cy="398780"/>
          </a:xfrm>
          <a:prstGeom prst="rect">
            <a:avLst/>
          </a:prstGeom>
          <a:noFill/>
        </p:spPr>
        <p:txBody>
          <a:bodyPr wrap="square" rtlCol="0">
            <a:spAutoFit/>
          </a:bodyPr>
          <a:p>
            <a:pPr algn="ctr"/>
            <a:r>
              <a:rPr lang="zh-CN" sz="2000">
                <a:solidFill>
                  <a:srgbClr val="FF0000"/>
                </a:solidFill>
              </a:rPr>
              <a:t>敦促</a:t>
            </a:r>
            <a:r>
              <a:rPr lang="en-US" altLang="zh-CN" sz="2000">
                <a:solidFill>
                  <a:srgbClr val="FF0000"/>
                </a:solidFill>
              </a:rPr>
              <a:t>……</a:t>
            </a:r>
            <a:r>
              <a:rPr lang="zh-CN" altLang="en-US" sz="2000">
                <a:solidFill>
                  <a:srgbClr val="FF0000"/>
                </a:solidFill>
              </a:rPr>
              <a:t>被优先考虑</a:t>
            </a:r>
            <a:endParaRPr lang="zh-CN" altLang="en-US" sz="2000">
              <a:solidFill>
                <a:srgbClr val="FF0000"/>
              </a:solidFill>
            </a:endParaRPr>
          </a:p>
        </p:txBody>
      </p:sp>
      <p:sp>
        <p:nvSpPr>
          <p:cNvPr id="13" name="文本框 12"/>
          <p:cNvSpPr txBox="1"/>
          <p:nvPr>
            <p:custDataLst>
              <p:tags r:id="rId9"/>
            </p:custDataLst>
          </p:nvPr>
        </p:nvSpPr>
        <p:spPr>
          <a:xfrm>
            <a:off x="4782820" y="3682365"/>
            <a:ext cx="2718435" cy="398780"/>
          </a:xfrm>
          <a:prstGeom prst="rect">
            <a:avLst/>
          </a:prstGeom>
          <a:noFill/>
        </p:spPr>
        <p:txBody>
          <a:bodyPr wrap="square" rtlCol="0">
            <a:spAutoFit/>
          </a:bodyPr>
          <a:p>
            <a:pPr algn="ctr"/>
            <a:r>
              <a:rPr lang="zh-CN" sz="2000">
                <a:solidFill>
                  <a:srgbClr val="FF0000"/>
                </a:solidFill>
              </a:rPr>
              <a:t>致力于</a:t>
            </a:r>
            <a:endParaRPr lang="zh-CN" sz="2000">
              <a:solidFill>
                <a:srgbClr val="FF0000"/>
              </a:solidFill>
            </a:endParaRPr>
          </a:p>
        </p:txBody>
      </p:sp>
      <p:sp>
        <p:nvSpPr>
          <p:cNvPr id="14" name="文本框 13"/>
          <p:cNvSpPr txBox="1"/>
          <p:nvPr>
            <p:custDataLst>
              <p:tags r:id="rId10"/>
            </p:custDataLst>
          </p:nvPr>
        </p:nvSpPr>
        <p:spPr>
          <a:xfrm>
            <a:off x="3105785" y="4046220"/>
            <a:ext cx="2718435" cy="398780"/>
          </a:xfrm>
          <a:prstGeom prst="rect">
            <a:avLst/>
          </a:prstGeom>
          <a:noFill/>
        </p:spPr>
        <p:txBody>
          <a:bodyPr wrap="square" rtlCol="0">
            <a:spAutoFit/>
          </a:bodyPr>
          <a:p>
            <a:pPr algn="ctr"/>
            <a:r>
              <a:rPr lang="en-US" altLang="zh-CN" sz="2000">
                <a:solidFill>
                  <a:srgbClr val="FF0000"/>
                </a:solidFill>
              </a:rPr>
              <a:t>in the battle against</a:t>
            </a:r>
            <a:endParaRPr lang="en-US" altLang="zh-CN" sz="2000">
              <a:solidFill>
                <a:srgbClr val="FF0000"/>
              </a:solidFill>
            </a:endParaRPr>
          </a:p>
        </p:txBody>
      </p:sp>
      <p:sp>
        <p:nvSpPr>
          <p:cNvPr id="15" name="文本框 14"/>
          <p:cNvSpPr txBox="1"/>
          <p:nvPr>
            <p:custDataLst>
              <p:tags r:id="rId11"/>
            </p:custDataLst>
          </p:nvPr>
        </p:nvSpPr>
        <p:spPr>
          <a:xfrm>
            <a:off x="3321685" y="4445000"/>
            <a:ext cx="4640580" cy="398780"/>
          </a:xfrm>
          <a:prstGeom prst="rect">
            <a:avLst/>
          </a:prstGeom>
          <a:noFill/>
        </p:spPr>
        <p:txBody>
          <a:bodyPr wrap="square" rtlCol="0">
            <a:spAutoFit/>
          </a:bodyPr>
          <a:p>
            <a:pPr algn="ctr"/>
            <a:r>
              <a:rPr lang="en-US" altLang="zh-CN" sz="2000">
                <a:solidFill>
                  <a:srgbClr val="FF0000"/>
                </a:solidFill>
              </a:rPr>
              <a:t>make a meaningful contribution to</a:t>
            </a:r>
            <a:endParaRPr lang="en-US" altLang="zh-CN" sz="2000">
              <a:solidFill>
                <a:srgbClr val="FF0000"/>
              </a:solidFill>
            </a:endParaRPr>
          </a:p>
        </p:txBody>
      </p:sp>
      <p:sp>
        <p:nvSpPr>
          <p:cNvPr id="17" name="文本框 16"/>
          <p:cNvSpPr txBox="1"/>
          <p:nvPr>
            <p:custDataLst>
              <p:tags r:id="rId12"/>
            </p:custDataLst>
          </p:nvPr>
        </p:nvSpPr>
        <p:spPr>
          <a:xfrm>
            <a:off x="3010535" y="4774565"/>
            <a:ext cx="2718435" cy="398780"/>
          </a:xfrm>
          <a:prstGeom prst="rect">
            <a:avLst/>
          </a:prstGeom>
          <a:noFill/>
        </p:spPr>
        <p:txBody>
          <a:bodyPr wrap="square" rtlCol="0">
            <a:spAutoFit/>
          </a:bodyPr>
          <a:p>
            <a:pPr algn="ctr"/>
            <a:r>
              <a:rPr lang="en-US" altLang="zh-CN" sz="2000">
                <a:solidFill>
                  <a:srgbClr val="FF0000"/>
                </a:solidFill>
              </a:rPr>
              <a:t>have a history of</a:t>
            </a:r>
            <a:endParaRPr lang="en-US" altLang="zh-CN" sz="2000">
              <a:solidFill>
                <a:srgbClr val="FF0000"/>
              </a:solidFill>
            </a:endParaRPr>
          </a:p>
        </p:txBody>
      </p:sp>
      <p:sp>
        <p:nvSpPr>
          <p:cNvPr id="18" name="文本框 17"/>
          <p:cNvSpPr txBox="1"/>
          <p:nvPr>
            <p:custDataLst>
              <p:tags r:id="rId13"/>
            </p:custDataLst>
          </p:nvPr>
        </p:nvSpPr>
        <p:spPr>
          <a:xfrm>
            <a:off x="2506345" y="5173345"/>
            <a:ext cx="4434840" cy="398780"/>
          </a:xfrm>
          <a:prstGeom prst="rect">
            <a:avLst/>
          </a:prstGeom>
          <a:noFill/>
        </p:spPr>
        <p:txBody>
          <a:bodyPr wrap="square" rtlCol="0">
            <a:spAutoFit/>
          </a:bodyPr>
          <a:p>
            <a:pPr algn="ctr"/>
            <a:r>
              <a:rPr lang="en-US" altLang="zh-CN" sz="2000">
                <a:solidFill>
                  <a:srgbClr val="FF0000"/>
                </a:solidFill>
              </a:rPr>
              <a:t>take sth. into consideration/account</a:t>
            </a:r>
            <a:endParaRPr lang="en-US" altLang="zh-CN" sz="2000">
              <a:solidFill>
                <a:srgbClr val="FF0000"/>
              </a:solidFill>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7" grpId="0"/>
      <p:bldP spid="17" grpId="1"/>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userDrawn="1">
            <p:custDataLst>
              <p:tags r:id="rId1"/>
            </p:custDataLst>
          </p:nvPr>
        </p:nvSpPr>
        <p:spPr>
          <a:xfrm>
            <a:off x="0" y="0"/>
            <a:ext cx="12192000" cy="91211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文本框 1"/>
          <p:cNvSpPr txBox="1"/>
          <p:nvPr>
            <p:custDataLst>
              <p:tags r:id="rId2"/>
            </p:custDataLst>
          </p:nvPr>
        </p:nvSpPr>
        <p:spPr>
          <a:xfrm>
            <a:off x="457155" y="152401"/>
            <a:ext cx="11277689" cy="609600"/>
          </a:xfrm>
          <a:prstGeom prst="rect">
            <a:avLst/>
          </a:prstGeom>
          <a:noFill/>
        </p:spPr>
        <p:txBody>
          <a:bodyPr wrap="square" lIns="63500" tIns="25400" rIns="63500" bIns="25400" rtlCol="0" anchor="ctr" anchorCtr="0">
            <a:normAutofit lnSpcReduction="10000"/>
          </a:bodyPr>
          <a:p>
            <a:pPr marL="0" indent="0" algn="l">
              <a:lnSpc>
                <a:spcPct val="100000"/>
              </a:lnSpc>
              <a:spcBef>
                <a:spcPts val="0"/>
              </a:spcBef>
              <a:spcAft>
                <a:spcPts val="0"/>
              </a:spcAft>
              <a:buSzPct val="100000"/>
              <a:buNone/>
            </a:pPr>
            <a:r>
              <a:rPr lang="zh-CN" altLang="en-US" sz="3600" b="1" spc="200">
                <a:solidFill>
                  <a:schemeClr val="lt1"/>
                </a:solidFill>
                <a:uFillTx/>
                <a:latin typeface="微软雅黑" panose="020B0503020204020204" charset="-122"/>
                <a:ea typeface="微软雅黑" panose="020B0503020204020204" charset="-122"/>
              </a:rPr>
              <a:t>未来语法填空备考重要方向</a:t>
            </a:r>
            <a:endParaRPr lang="zh-CN" altLang="en-US" sz="3600" b="1" spc="200">
              <a:solidFill>
                <a:schemeClr val="lt1"/>
              </a:solidFill>
              <a:uFillTx/>
              <a:latin typeface="微软雅黑" panose="020B0503020204020204" charset="-122"/>
              <a:ea typeface="微软雅黑" panose="020B0503020204020204" charset="-122"/>
            </a:endParaRPr>
          </a:p>
        </p:txBody>
      </p:sp>
      <p:sp>
        <p:nvSpPr>
          <p:cNvPr id="48" name="任意多边形 47"/>
          <p:cNvSpPr/>
          <p:nvPr>
            <p:custDataLst>
              <p:tags r:id="rId3"/>
            </p:custDataLst>
          </p:nvPr>
        </p:nvSpPr>
        <p:spPr>
          <a:xfrm flipH="1">
            <a:off x="2101413" y="2547030"/>
            <a:ext cx="8323457" cy="1023701"/>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3">
                  <a:lumMod val="75000"/>
                </a:schemeClr>
              </a:gs>
              <a:gs pos="21000">
                <a:schemeClr val="accent3"/>
              </a:gs>
              <a:gs pos="100000">
                <a:schemeClr val="accent3">
                  <a:lumMod val="75000"/>
                </a:schemeClr>
              </a:gs>
            </a:gsLst>
            <a:lin ang="10800000" scaled="0"/>
          </a:gradFill>
          <a:ln>
            <a:noFill/>
          </a:ln>
          <a:effectLst>
            <a:outerShdw blurRad="101600" dist="63500" dir="4200000" algn="tl" rotWithShape="0">
              <a:schemeClr val="bg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9" name="任意多边形 48"/>
          <p:cNvSpPr/>
          <p:nvPr>
            <p:custDataLst>
              <p:tags r:id="rId4"/>
            </p:custDataLst>
          </p:nvPr>
        </p:nvSpPr>
        <p:spPr>
          <a:xfrm flipH="1">
            <a:off x="9186609" y="2547030"/>
            <a:ext cx="971911" cy="1023701"/>
          </a:xfrm>
          <a:custGeom>
            <a:avLst/>
            <a:gdLst/>
            <a:ahLst/>
            <a:cxnLst>
              <a:cxn ang="3">
                <a:pos x="hc" y="t"/>
              </a:cxn>
              <a:cxn ang="cd2">
                <a:pos x="l" y="vc"/>
              </a:cxn>
              <a:cxn ang="cd4">
                <a:pos x="hc" y="b"/>
              </a:cxn>
              <a:cxn ang="0">
                <a:pos x="r" y="vc"/>
              </a:cxn>
            </a:cxnLst>
            <a:rect l="l" t="t" r="r" b="b"/>
            <a:pathLst>
              <a:path w="1445" h="1522">
                <a:moveTo>
                  <a:pt x="1069" y="0"/>
                </a:moveTo>
                <a:lnTo>
                  <a:pt x="1445" y="0"/>
                </a:lnTo>
                <a:lnTo>
                  <a:pt x="376" y="761"/>
                </a:lnTo>
                <a:lnTo>
                  <a:pt x="1445" y="1522"/>
                </a:lnTo>
                <a:lnTo>
                  <a:pt x="1069" y="1522"/>
                </a:lnTo>
                <a:lnTo>
                  <a:pt x="0" y="761"/>
                </a:lnTo>
                <a:lnTo>
                  <a:pt x="106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0" name="椭圆 49"/>
          <p:cNvSpPr/>
          <p:nvPr>
            <p:custDataLst>
              <p:tags r:id="rId5"/>
            </p:custDataLst>
          </p:nvPr>
        </p:nvSpPr>
        <p:spPr>
          <a:xfrm>
            <a:off x="1767802" y="2740067"/>
            <a:ext cx="638300" cy="638300"/>
          </a:xfrm>
          <a:prstGeom prst="ellipse">
            <a:avLst/>
          </a:prstGeom>
          <a:gradFill>
            <a:gsLst>
              <a:gs pos="100000">
                <a:schemeClr val="accent3">
                  <a:lumMod val="75000"/>
                </a:schemeClr>
              </a:gs>
              <a:gs pos="0">
                <a:schemeClr val="accent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55" name="任意多边形 54"/>
          <p:cNvSpPr/>
          <p:nvPr>
            <p:custDataLst>
              <p:tags r:id="rId6"/>
            </p:custDataLst>
          </p:nvPr>
        </p:nvSpPr>
        <p:spPr>
          <a:xfrm flipH="1">
            <a:off x="2101413" y="3886182"/>
            <a:ext cx="8323457" cy="1023701"/>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4">
                  <a:lumMod val="75000"/>
                </a:schemeClr>
              </a:gs>
              <a:gs pos="21000">
                <a:schemeClr val="accent4"/>
              </a:gs>
              <a:gs pos="100000">
                <a:schemeClr val="accent4">
                  <a:lumMod val="75000"/>
                </a:schemeClr>
              </a:gs>
            </a:gsLst>
            <a:lin ang="10800000" scaled="0"/>
          </a:gradFill>
          <a:ln>
            <a:noFill/>
          </a:ln>
          <a:effectLst>
            <a:outerShdw blurRad="101600" dist="63500" dir="4200000" algn="tl" rotWithShape="0">
              <a:schemeClr val="bg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60" name="任意多边形 59"/>
          <p:cNvSpPr/>
          <p:nvPr>
            <p:custDataLst>
              <p:tags r:id="rId7"/>
            </p:custDataLst>
          </p:nvPr>
        </p:nvSpPr>
        <p:spPr>
          <a:xfrm flipH="1">
            <a:off x="9186609" y="3886182"/>
            <a:ext cx="972583" cy="1023701"/>
          </a:xfrm>
          <a:custGeom>
            <a:avLst/>
            <a:gdLst/>
            <a:ahLst/>
            <a:cxnLst>
              <a:cxn ang="3">
                <a:pos x="hc" y="t"/>
              </a:cxn>
              <a:cxn ang="cd2">
                <a:pos x="l" y="vc"/>
              </a:cxn>
              <a:cxn ang="cd4">
                <a:pos x="hc" y="b"/>
              </a:cxn>
              <a:cxn ang="0">
                <a:pos x="r" y="vc"/>
              </a:cxn>
            </a:cxnLst>
            <a:rect l="l" t="t" r="r" b="b"/>
            <a:pathLst>
              <a:path w="1446" h="1522">
                <a:moveTo>
                  <a:pt x="1069" y="0"/>
                </a:moveTo>
                <a:lnTo>
                  <a:pt x="1446" y="0"/>
                </a:lnTo>
                <a:lnTo>
                  <a:pt x="377" y="761"/>
                </a:lnTo>
                <a:lnTo>
                  <a:pt x="1446" y="1522"/>
                </a:lnTo>
                <a:lnTo>
                  <a:pt x="1069" y="1522"/>
                </a:lnTo>
                <a:lnTo>
                  <a:pt x="0" y="761"/>
                </a:lnTo>
                <a:lnTo>
                  <a:pt x="106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3" name="椭圆 62"/>
          <p:cNvSpPr/>
          <p:nvPr>
            <p:custDataLst>
              <p:tags r:id="rId8"/>
            </p:custDataLst>
          </p:nvPr>
        </p:nvSpPr>
        <p:spPr>
          <a:xfrm>
            <a:off x="1768475" y="4078546"/>
            <a:ext cx="638300" cy="638300"/>
          </a:xfrm>
          <a:prstGeom prst="ellipse">
            <a:avLst/>
          </a:prstGeom>
          <a:gradFill>
            <a:gsLst>
              <a:gs pos="100000">
                <a:schemeClr val="accent4">
                  <a:lumMod val="75000"/>
                </a:schemeClr>
              </a:gs>
              <a:gs pos="0">
                <a:schemeClr val="accent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69" name="任意多边形 68"/>
          <p:cNvSpPr/>
          <p:nvPr>
            <p:custDataLst>
              <p:tags r:id="rId9"/>
            </p:custDataLst>
          </p:nvPr>
        </p:nvSpPr>
        <p:spPr>
          <a:xfrm flipH="1">
            <a:off x="2101413" y="5225334"/>
            <a:ext cx="8323457" cy="1023701"/>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5">
                  <a:lumMod val="75000"/>
                </a:schemeClr>
              </a:gs>
              <a:gs pos="21000">
                <a:schemeClr val="accent5"/>
              </a:gs>
              <a:gs pos="100000">
                <a:schemeClr val="accent5">
                  <a:lumMod val="75000"/>
                </a:schemeClr>
              </a:gs>
            </a:gsLst>
            <a:lin ang="10800000" scaled="0"/>
          </a:gradFill>
          <a:ln>
            <a:noFill/>
          </a:ln>
          <a:effectLst>
            <a:outerShdw blurRad="101600" dist="63500" dir="4200000" algn="tl" rotWithShape="0">
              <a:schemeClr val="bg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71" name="任意多边形 70"/>
          <p:cNvSpPr/>
          <p:nvPr>
            <p:custDataLst>
              <p:tags r:id="rId10"/>
            </p:custDataLst>
          </p:nvPr>
        </p:nvSpPr>
        <p:spPr>
          <a:xfrm flipH="1">
            <a:off x="9186609" y="5225334"/>
            <a:ext cx="972583" cy="1023701"/>
          </a:xfrm>
          <a:custGeom>
            <a:avLst/>
            <a:gdLst/>
            <a:ahLst/>
            <a:cxnLst>
              <a:cxn ang="3">
                <a:pos x="hc" y="t"/>
              </a:cxn>
              <a:cxn ang="cd2">
                <a:pos x="l" y="vc"/>
              </a:cxn>
              <a:cxn ang="cd4">
                <a:pos x="hc" y="b"/>
              </a:cxn>
              <a:cxn ang="0">
                <a:pos x="r" y="vc"/>
              </a:cxn>
            </a:cxnLst>
            <a:rect l="l" t="t" r="r" b="b"/>
            <a:pathLst>
              <a:path w="1446" h="1522">
                <a:moveTo>
                  <a:pt x="1069" y="0"/>
                </a:moveTo>
                <a:lnTo>
                  <a:pt x="1446" y="0"/>
                </a:lnTo>
                <a:lnTo>
                  <a:pt x="377" y="761"/>
                </a:lnTo>
                <a:lnTo>
                  <a:pt x="1446" y="1522"/>
                </a:lnTo>
                <a:lnTo>
                  <a:pt x="1069" y="1522"/>
                </a:lnTo>
                <a:lnTo>
                  <a:pt x="0" y="761"/>
                </a:lnTo>
                <a:lnTo>
                  <a:pt x="106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2" name="椭圆 71"/>
          <p:cNvSpPr/>
          <p:nvPr>
            <p:custDataLst>
              <p:tags r:id="rId11"/>
            </p:custDataLst>
          </p:nvPr>
        </p:nvSpPr>
        <p:spPr>
          <a:xfrm>
            <a:off x="1768475" y="5418371"/>
            <a:ext cx="638300" cy="638300"/>
          </a:xfrm>
          <a:prstGeom prst="ellipse">
            <a:avLst/>
          </a:prstGeom>
          <a:gradFill>
            <a:gsLst>
              <a:gs pos="100000">
                <a:schemeClr val="accent5">
                  <a:lumMod val="75000"/>
                </a:schemeClr>
              </a:gs>
              <a:gs pos="0">
                <a:schemeClr val="accent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74" name="文本框 73"/>
          <p:cNvSpPr txBox="1"/>
          <p:nvPr>
            <p:custDataLst>
              <p:tags r:id="rId12"/>
            </p:custDataLst>
          </p:nvPr>
        </p:nvSpPr>
        <p:spPr>
          <a:xfrm>
            <a:off x="2576195" y="2606675"/>
            <a:ext cx="7119620" cy="901700"/>
          </a:xfrm>
          <a:prstGeom prst="rect">
            <a:avLst/>
          </a:prstGeom>
          <a:noFill/>
        </p:spPr>
        <p:txBody>
          <a:bodyPr wrap="square" rtlCol="0" anchor="ctr" anchorCtr="0">
            <a:normAutofit/>
          </a:bodyPr>
          <a:p>
            <a:pPr marL="0" lvl="0" indent="0" algn="l">
              <a:lnSpc>
                <a:spcPct val="120000"/>
              </a:lnSpc>
              <a:spcBef>
                <a:spcPts val="0"/>
              </a:spcBef>
              <a:spcAft>
                <a:spcPts val="800"/>
              </a:spcAft>
              <a:buSzPct val="100000"/>
              <a:buNone/>
            </a:pPr>
            <a:r>
              <a:rPr lang="zh-CN" altLang="en-US" sz="1700" spc="140">
                <a:solidFill>
                  <a:schemeClr val="lt1"/>
                </a:solidFill>
                <a:uFillTx/>
                <a:latin typeface="Arial" panose="020B0604020202020204" pitchFamily="34" charset="0"/>
                <a:ea typeface="微软雅黑" panose="020B0503020204020204" charset="-122"/>
              </a:rPr>
              <a:t>重视疑难语法考点（非谓语、三大从句）等的突破，扫清知识漏洞</a:t>
            </a:r>
            <a:endParaRPr lang="zh-CN" altLang="en-US" sz="1700" spc="140">
              <a:solidFill>
                <a:schemeClr val="lt1"/>
              </a:solidFill>
              <a:uFillTx/>
              <a:latin typeface="Arial" panose="020B0604020202020204" pitchFamily="34" charset="0"/>
              <a:ea typeface="微软雅黑" panose="020B0503020204020204" charset="-122"/>
            </a:endParaRPr>
          </a:p>
        </p:txBody>
      </p:sp>
      <p:sp>
        <p:nvSpPr>
          <p:cNvPr id="75" name="文本框 74"/>
          <p:cNvSpPr txBox="1"/>
          <p:nvPr>
            <p:custDataLst>
              <p:tags r:id="rId13"/>
            </p:custDataLst>
          </p:nvPr>
        </p:nvSpPr>
        <p:spPr>
          <a:xfrm>
            <a:off x="2661019" y="3941336"/>
            <a:ext cx="6610338" cy="901960"/>
          </a:xfrm>
          <a:prstGeom prst="rect">
            <a:avLst/>
          </a:prstGeom>
          <a:noFill/>
        </p:spPr>
        <p:txBody>
          <a:bodyPr wrap="square" rtlCol="0" anchor="ctr" anchorCtr="0">
            <a:normAutofit/>
          </a:bodyPr>
          <a:p>
            <a:pPr marL="0" lvl="0" indent="0" algn="l">
              <a:lnSpc>
                <a:spcPct val="120000"/>
              </a:lnSpc>
              <a:spcBef>
                <a:spcPts val="0"/>
              </a:spcBef>
              <a:spcAft>
                <a:spcPts val="800"/>
              </a:spcAft>
              <a:buSzPct val="100000"/>
              <a:buNone/>
            </a:pPr>
            <a:r>
              <a:rPr lang="zh-CN" altLang="en-US" sz="1700" spc="90">
                <a:solidFill>
                  <a:schemeClr val="lt1"/>
                </a:solidFill>
                <a:uFillTx/>
                <a:latin typeface="Arial" panose="020B0604020202020204" pitchFamily="34" charset="0"/>
                <a:ea typeface="微软雅黑" panose="020B0503020204020204" charset="-122"/>
              </a:rPr>
              <a:t>坚持语言运用为导向的语法复习观，即遵循“形式一意义一运用”，要突出学以致用，强调词汇和语法在具体语境中的应用。</a:t>
            </a:r>
            <a:endParaRPr lang="zh-CN" altLang="en-US" sz="1700" spc="90">
              <a:solidFill>
                <a:schemeClr val="lt1"/>
              </a:solidFill>
              <a:uFillTx/>
              <a:latin typeface="Arial" panose="020B0604020202020204" pitchFamily="34" charset="0"/>
              <a:ea typeface="微软雅黑" panose="020B0503020204020204" charset="-122"/>
            </a:endParaRPr>
          </a:p>
        </p:txBody>
      </p:sp>
      <p:sp>
        <p:nvSpPr>
          <p:cNvPr id="76" name="文本框 75"/>
          <p:cNvSpPr txBox="1"/>
          <p:nvPr>
            <p:custDataLst>
              <p:tags r:id="rId14"/>
            </p:custDataLst>
          </p:nvPr>
        </p:nvSpPr>
        <p:spPr>
          <a:xfrm>
            <a:off x="2661019" y="5299320"/>
            <a:ext cx="6610338" cy="901960"/>
          </a:xfrm>
          <a:prstGeom prst="rect">
            <a:avLst/>
          </a:prstGeom>
          <a:noFill/>
        </p:spPr>
        <p:txBody>
          <a:bodyPr wrap="square" rtlCol="0" anchor="ctr" anchorCtr="0">
            <a:normAutofit/>
          </a:bodyPr>
          <a:p>
            <a:pPr marL="0" lvl="0" indent="0" algn="l">
              <a:lnSpc>
                <a:spcPct val="120000"/>
              </a:lnSpc>
              <a:spcBef>
                <a:spcPts val="0"/>
              </a:spcBef>
              <a:spcAft>
                <a:spcPts val="800"/>
              </a:spcAft>
              <a:buSzPct val="100000"/>
              <a:buNone/>
            </a:pPr>
            <a:r>
              <a:rPr lang="zh-CN" altLang="en-US" sz="1700" spc="100">
                <a:solidFill>
                  <a:schemeClr val="lt1"/>
                </a:solidFill>
                <a:uFillTx/>
                <a:latin typeface="Arial" panose="020B0604020202020204" pitchFamily="34" charset="0"/>
                <a:ea typeface="微软雅黑" panose="020B0503020204020204" charset="-122"/>
              </a:rPr>
              <a:t>阅读外刊材料，增强阅读理解能力与功底，提升语感与直觉敏锐度，增强地道表达的输入积累，形成自我的语料体系。</a:t>
            </a:r>
            <a:endParaRPr lang="zh-CN" altLang="en-US" sz="1700" spc="100">
              <a:solidFill>
                <a:schemeClr val="lt1"/>
              </a:solidFill>
              <a:uFillTx/>
              <a:latin typeface="Arial" panose="020B0604020202020204" pitchFamily="34" charset="0"/>
              <a:ea typeface="微软雅黑" panose="020B0503020204020204" charset="-122"/>
            </a:endParaRPr>
          </a:p>
        </p:txBody>
      </p:sp>
      <p:sp>
        <p:nvSpPr>
          <p:cNvPr id="78" name="任意多边形 77"/>
          <p:cNvSpPr/>
          <p:nvPr>
            <p:custDataLst>
              <p:tags r:id="rId15"/>
            </p:custDataLst>
          </p:nvPr>
        </p:nvSpPr>
        <p:spPr>
          <a:xfrm flipH="1">
            <a:off x="2101413" y="1217295"/>
            <a:ext cx="8323457" cy="1023701"/>
          </a:xfrm>
          <a:custGeom>
            <a:avLst/>
            <a:gdLst/>
            <a:ahLst/>
            <a:cxnLst>
              <a:cxn ang="3">
                <a:pos x="hc" y="t"/>
              </a:cxn>
              <a:cxn ang="cd2">
                <a:pos x="l" y="vc"/>
              </a:cxn>
              <a:cxn ang="cd4">
                <a:pos x="hc" y="b"/>
              </a:cxn>
              <a:cxn ang="0">
                <a:pos x="r" y="vc"/>
              </a:cxn>
            </a:cxnLst>
            <a:rect l="l" t="t" r="r" b="b"/>
            <a:pathLst>
              <a:path w="12375" h="1522">
                <a:moveTo>
                  <a:pt x="1069" y="0"/>
                </a:moveTo>
                <a:lnTo>
                  <a:pt x="1623" y="0"/>
                </a:lnTo>
                <a:lnTo>
                  <a:pt x="5110" y="0"/>
                </a:lnTo>
                <a:lnTo>
                  <a:pt x="5344" y="0"/>
                </a:lnTo>
                <a:lnTo>
                  <a:pt x="7522" y="0"/>
                </a:lnTo>
                <a:lnTo>
                  <a:pt x="12375" y="0"/>
                </a:lnTo>
                <a:lnTo>
                  <a:pt x="12375" y="209"/>
                </a:lnTo>
                <a:lnTo>
                  <a:pt x="12372" y="209"/>
                </a:lnTo>
                <a:cubicBezTo>
                  <a:pt x="12067" y="209"/>
                  <a:pt x="11820" y="456"/>
                  <a:pt x="11820" y="761"/>
                </a:cubicBezTo>
                <a:cubicBezTo>
                  <a:pt x="11820" y="1066"/>
                  <a:pt x="12067" y="1313"/>
                  <a:pt x="12372" y="1313"/>
                </a:cubicBezTo>
                <a:lnTo>
                  <a:pt x="12375" y="1313"/>
                </a:lnTo>
                <a:lnTo>
                  <a:pt x="12375" y="1522"/>
                </a:lnTo>
                <a:lnTo>
                  <a:pt x="7522" y="1522"/>
                </a:lnTo>
                <a:lnTo>
                  <a:pt x="5344" y="1522"/>
                </a:lnTo>
                <a:lnTo>
                  <a:pt x="5110" y="1522"/>
                </a:lnTo>
                <a:lnTo>
                  <a:pt x="1623" y="1522"/>
                </a:lnTo>
                <a:lnTo>
                  <a:pt x="1069" y="1522"/>
                </a:lnTo>
                <a:lnTo>
                  <a:pt x="0" y="761"/>
                </a:lnTo>
                <a:lnTo>
                  <a:pt x="1069" y="0"/>
                </a:lnTo>
                <a:close/>
              </a:path>
            </a:pathLst>
          </a:custGeom>
          <a:gradFill>
            <a:gsLst>
              <a:gs pos="78000">
                <a:schemeClr val="accent1">
                  <a:lumMod val="75000"/>
                </a:schemeClr>
              </a:gs>
              <a:gs pos="21000">
                <a:schemeClr val="accent1"/>
              </a:gs>
              <a:gs pos="100000">
                <a:schemeClr val="accent1">
                  <a:lumMod val="75000"/>
                </a:schemeClr>
              </a:gs>
            </a:gsLst>
            <a:lin ang="10800000" scaled="0"/>
          </a:gradFill>
          <a:ln>
            <a:noFill/>
          </a:ln>
          <a:effectLst>
            <a:outerShdw blurRad="101600" dist="63500" dir="4200000" algn="tl" rotWithShape="0">
              <a:schemeClr val="bg2">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9" name="任意多边形 78"/>
          <p:cNvSpPr/>
          <p:nvPr>
            <p:custDataLst>
              <p:tags r:id="rId16"/>
            </p:custDataLst>
          </p:nvPr>
        </p:nvSpPr>
        <p:spPr>
          <a:xfrm flipH="1">
            <a:off x="9186609" y="1217295"/>
            <a:ext cx="972583" cy="1023701"/>
          </a:xfrm>
          <a:custGeom>
            <a:avLst/>
            <a:gdLst/>
            <a:ahLst/>
            <a:cxnLst>
              <a:cxn ang="3">
                <a:pos x="hc" y="t"/>
              </a:cxn>
              <a:cxn ang="cd2">
                <a:pos x="l" y="vc"/>
              </a:cxn>
              <a:cxn ang="cd4">
                <a:pos x="hc" y="b"/>
              </a:cxn>
              <a:cxn ang="0">
                <a:pos x="r" y="vc"/>
              </a:cxn>
            </a:cxnLst>
            <a:rect l="l" t="t" r="r" b="b"/>
            <a:pathLst>
              <a:path w="1446" h="1522">
                <a:moveTo>
                  <a:pt x="1069" y="0"/>
                </a:moveTo>
                <a:lnTo>
                  <a:pt x="1446" y="0"/>
                </a:lnTo>
                <a:lnTo>
                  <a:pt x="377" y="761"/>
                </a:lnTo>
                <a:lnTo>
                  <a:pt x="1446" y="1522"/>
                </a:lnTo>
                <a:lnTo>
                  <a:pt x="1069" y="1522"/>
                </a:lnTo>
                <a:lnTo>
                  <a:pt x="0" y="761"/>
                </a:lnTo>
                <a:lnTo>
                  <a:pt x="106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0" name="椭圆 79"/>
          <p:cNvSpPr/>
          <p:nvPr>
            <p:custDataLst>
              <p:tags r:id="rId17"/>
            </p:custDataLst>
          </p:nvPr>
        </p:nvSpPr>
        <p:spPr>
          <a:xfrm>
            <a:off x="1768475" y="1410332"/>
            <a:ext cx="638300" cy="638300"/>
          </a:xfrm>
          <a:prstGeom prst="ellipse">
            <a:avLst/>
          </a:prstGeom>
          <a:gradFill>
            <a:gsLst>
              <a:gs pos="100000">
                <a:schemeClr val="accent1">
                  <a:lumMod val="75000"/>
                </a:schemeClr>
              </a:gs>
              <a:gs pos="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文本框 81"/>
          <p:cNvSpPr txBox="1"/>
          <p:nvPr>
            <p:custDataLst>
              <p:tags r:id="rId18"/>
            </p:custDataLst>
          </p:nvPr>
        </p:nvSpPr>
        <p:spPr>
          <a:xfrm>
            <a:off x="2661019" y="1291281"/>
            <a:ext cx="6610338" cy="901960"/>
          </a:xfrm>
          <a:prstGeom prst="rect">
            <a:avLst/>
          </a:prstGeom>
          <a:noFill/>
        </p:spPr>
        <p:txBody>
          <a:bodyPr wrap="square" rtlCol="0" anchor="ctr" anchorCtr="0">
            <a:normAutofit/>
          </a:bodyPr>
          <a:p>
            <a:pPr marL="0" lvl="0" indent="0" algn="l">
              <a:lnSpc>
                <a:spcPct val="120000"/>
              </a:lnSpc>
              <a:spcBef>
                <a:spcPts val="0"/>
              </a:spcBef>
              <a:spcAft>
                <a:spcPts val="800"/>
              </a:spcAft>
              <a:buSzPct val="100000"/>
              <a:buNone/>
            </a:pPr>
            <a:r>
              <a:rPr lang="zh-CN" altLang="en-US" sz="1700" spc="140">
                <a:solidFill>
                  <a:schemeClr val="lt1"/>
                </a:solidFill>
                <a:uFillTx/>
                <a:latin typeface="Arial" panose="020B0604020202020204" pitchFamily="34" charset="0"/>
                <a:ea typeface="微软雅黑" panose="020B0503020204020204" charset="-122"/>
              </a:rPr>
              <a:t>加强长难句分析，加强对句子结构和成分的识别和理解。</a:t>
            </a:r>
            <a:endParaRPr lang="zh-CN" altLang="en-US" sz="1700" spc="140">
              <a:solidFill>
                <a:schemeClr val="lt1"/>
              </a:solidFill>
              <a:uFillTx/>
              <a:latin typeface="Arial" panose="020B0604020202020204" pitchFamily="34" charset="0"/>
              <a:ea typeface="微软雅黑" panose="020B0503020204020204" charset="-122"/>
            </a:endParaRPr>
          </a:p>
        </p:txBody>
      </p:sp>
      <p:pic>
        <p:nvPicPr>
          <p:cNvPr id="23" name="图片 22" descr="333639373138363b343435303739363bd2b5cef1bcbcc4dc"/>
          <p:cNvPicPr>
            <a:picLocks noChangeAspect="1"/>
          </p:cNvPicPr>
          <p:nvPr>
            <p:custDataLst>
              <p:tags r:id="rId19"/>
            </p:custDataLst>
          </p:nvPr>
        </p:nvPicPr>
        <p:blipFill>
          <a:blip r:embed="rId20"/>
          <a:stretch>
            <a:fillRect/>
          </a:stretch>
        </p:blipFill>
        <p:spPr>
          <a:xfrm>
            <a:off x="1897615" y="1539472"/>
            <a:ext cx="378675" cy="378675"/>
          </a:xfrm>
          <a:prstGeom prst="rect">
            <a:avLst/>
          </a:prstGeom>
        </p:spPr>
      </p:pic>
      <p:pic>
        <p:nvPicPr>
          <p:cNvPr id="25" name="图片 24" descr="333639373138363b343435303830363bb1a8b1edb1e0d6c6"/>
          <p:cNvPicPr>
            <a:picLocks noChangeAspect="1"/>
          </p:cNvPicPr>
          <p:nvPr>
            <p:custDataLst>
              <p:tags r:id="rId21"/>
            </p:custDataLst>
          </p:nvPr>
        </p:nvPicPr>
        <p:blipFill>
          <a:blip r:embed="rId22"/>
          <a:stretch>
            <a:fillRect/>
          </a:stretch>
        </p:blipFill>
        <p:spPr>
          <a:xfrm>
            <a:off x="1897615" y="4208359"/>
            <a:ext cx="378675" cy="378675"/>
          </a:xfrm>
          <a:prstGeom prst="rect">
            <a:avLst/>
          </a:prstGeom>
        </p:spPr>
      </p:pic>
      <p:pic>
        <p:nvPicPr>
          <p:cNvPr id="27" name="图片 26" descr="333639373138363b343435303830393bc8d5b3a3cac2ceef"/>
          <p:cNvPicPr>
            <a:picLocks noChangeAspect="1"/>
          </p:cNvPicPr>
          <p:nvPr>
            <p:custDataLst>
              <p:tags r:id="rId23"/>
            </p:custDataLst>
          </p:nvPr>
        </p:nvPicPr>
        <p:blipFill>
          <a:blip r:embed="rId24"/>
          <a:stretch>
            <a:fillRect/>
          </a:stretch>
        </p:blipFill>
        <p:spPr>
          <a:xfrm>
            <a:off x="1898287" y="2873915"/>
            <a:ext cx="378675" cy="378675"/>
          </a:xfrm>
          <a:prstGeom prst="rect">
            <a:avLst/>
          </a:prstGeom>
        </p:spPr>
      </p:pic>
      <p:pic>
        <p:nvPicPr>
          <p:cNvPr id="28" name="图片 27" descr="333639373138363b343435303831343bb9b5cda8b9dcc0ed"/>
          <p:cNvPicPr>
            <a:picLocks noChangeAspect="1"/>
          </p:cNvPicPr>
          <p:nvPr>
            <p:custDataLst>
              <p:tags r:id="rId25"/>
            </p:custDataLst>
          </p:nvPr>
        </p:nvPicPr>
        <p:blipFill>
          <a:blip r:embed="rId26"/>
          <a:stretch>
            <a:fillRect/>
          </a:stretch>
        </p:blipFill>
        <p:spPr>
          <a:xfrm>
            <a:off x="1897615" y="5543475"/>
            <a:ext cx="378675" cy="378675"/>
          </a:xfrm>
          <a:prstGeom prst="rect">
            <a:avLst/>
          </a:prstGeom>
        </p:spPr>
      </p:pic>
    </p:spTree>
    <p:custDataLst>
      <p:tags r:id="rId2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
            <p:custDataLst>
              <p:tags r:id="rId1"/>
            </p:custDataLst>
          </p:nvPr>
        </p:nvSpPr>
        <p:spPr/>
        <p:txBody>
          <a:bodyPr/>
          <a:lstStyle/>
          <a:p>
            <a:r>
              <a:rPr lang="zh-CN" altLang="en-US" dirty="0"/>
              <a:t>THANK  YOU</a:t>
            </a:r>
            <a:endParaRPr lang="zh-CN" altLang="en-US" dirty="0"/>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1"/>
            <p:custDataLst>
              <p:tags r:id="rId1"/>
            </p:custDataLst>
          </p:nvPr>
        </p:nvSpPr>
        <p:spPr/>
        <p:txBody>
          <a:bodyPr/>
          <a:lstStyle/>
          <a:p>
            <a:r>
              <a:rPr lang="zh-CN" altLang="en-US" dirty="0"/>
              <a:t>目录</a:t>
            </a:r>
            <a:endParaRPr lang="zh-CN" altLang="en-US" dirty="0"/>
          </a:p>
        </p:txBody>
      </p:sp>
      <p:sp>
        <p:nvSpPr>
          <p:cNvPr id="2" name="圆角矩形 1"/>
          <p:cNvSpPr/>
          <p:nvPr>
            <p:custDataLst>
              <p:tags r:id="rId2"/>
            </p:custDataLst>
          </p:nvPr>
        </p:nvSpPr>
        <p:spPr>
          <a:xfrm>
            <a:off x="4382770" y="1350645"/>
            <a:ext cx="6214110"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6" name="序号"/>
          <p:cNvSpPr txBox="1"/>
          <p:nvPr>
            <p:custDataLst>
              <p:tags r:id="rId3"/>
            </p:custDataLst>
          </p:nvPr>
        </p:nvSpPr>
        <p:spPr>
          <a:xfrm>
            <a:off x="4382770" y="1355090"/>
            <a:ext cx="920115" cy="923290"/>
          </a:xfrm>
          <a:prstGeom prst="ellipse">
            <a:avLst/>
          </a:prstGeom>
          <a:solidFill>
            <a:schemeClr val="accent1"/>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01</a:t>
            </a:r>
            <a:endParaRPr lang="en-US" altLang="zh-CN" sz="2400">
              <a:solidFill>
                <a:schemeClr val="lt1"/>
              </a:solidFill>
              <a:latin typeface="+mj-ea"/>
              <a:ea typeface="+mj-ea"/>
              <a:cs typeface="MiSans Normal" panose="00000500000000000000" charset="-122"/>
            </a:endParaRPr>
          </a:p>
        </p:txBody>
      </p:sp>
      <p:sp>
        <p:nvSpPr>
          <p:cNvPr id="16" name="标题"/>
          <p:cNvSpPr txBox="1"/>
          <p:nvPr>
            <p:custDataLst>
              <p:tags r:id="rId4"/>
            </p:custDataLst>
          </p:nvPr>
        </p:nvSpPr>
        <p:spPr>
          <a:xfrm>
            <a:off x="5623560" y="1400810"/>
            <a:ext cx="4773930" cy="934085"/>
          </a:xfrm>
          <a:prstGeom prst="rect">
            <a:avLst/>
          </a:prstGeom>
          <a:noFill/>
        </p:spPr>
        <p:txBody>
          <a:bodyPr wrap="square" lIns="91440" tIns="0" rIns="91440" bIns="0" rtlCol="0" anchor="ctr" anchorCtr="0">
            <a:normAutofit/>
          </a:bodyPr>
          <a:lstStyle/>
          <a:p>
            <a:pPr lvl="0" algn="l">
              <a:buClrTx/>
              <a:buSzTx/>
              <a:buFontTx/>
            </a:pPr>
            <a:r>
              <a:rPr lang="zh-CN" altLang="en-US" sz="2400" spc="200" dirty="0">
                <a:solidFill>
                  <a:schemeClr val="tx1">
                    <a:lumMod val="85000"/>
                    <a:lumOff val="15000"/>
                  </a:schemeClr>
                </a:solidFill>
                <a:uFillTx/>
                <a:latin typeface="+mj-ea"/>
                <a:ea typeface="+mj-ea"/>
                <a:cs typeface="MiSans Normal" panose="00000500000000000000" charset="-122"/>
                <a:sym typeface="+mn-ea"/>
              </a:rPr>
              <a:t>反思：易错点与疑难点提取</a:t>
            </a:r>
            <a:endParaRPr lang="zh-CN" altLang="en-US" sz="2400" spc="200" dirty="0">
              <a:solidFill>
                <a:schemeClr val="tx1">
                  <a:lumMod val="85000"/>
                  <a:lumOff val="15000"/>
                </a:schemeClr>
              </a:solidFill>
              <a:uFillTx/>
              <a:latin typeface="+mj-ea"/>
              <a:ea typeface="+mj-ea"/>
              <a:cs typeface="MiSans Normal" panose="00000500000000000000" charset="-122"/>
              <a:sym typeface="+mn-ea"/>
            </a:endParaRPr>
          </a:p>
        </p:txBody>
      </p:sp>
      <p:sp>
        <p:nvSpPr>
          <p:cNvPr id="8" name="圆角矩形 7"/>
          <p:cNvSpPr/>
          <p:nvPr>
            <p:custDataLst>
              <p:tags r:id="rId5"/>
            </p:custDataLst>
          </p:nvPr>
        </p:nvSpPr>
        <p:spPr>
          <a:xfrm>
            <a:off x="4382770" y="2600960"/>
            <a:ext cx="6247765"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13" name="序号"/>
          <p:cNvSpPr txBox="1"/>
          <p:nvPr>
            <p:custDataLst>
              <p:tags r:id="rId6"/>
            </p:custDataLst>
          </p:nvPr>
        </p:nvSpPr>
        <p:spPr>
          <a:xfrm>
            <a:off x="4382770" y="2605405"/>
            <a:ext cx="920115" cy="923290"/>
          </a:xfrm>
          <a:prstGeom prst="ellipse">
            <a:avLst/>
          </a:prstGeom>
          <a:solidFill>
            <a:schemeClr val="accent2"/>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02</a:t>
            </a:r>
            <a:endParaRPr lang="en-US" altLang="zh-CN" sz="2400">
              <a:solidFill>
                <a:schemeClr val="lt1"/>
              </a:solidFill>
              <a:latin typeface="+mj-ea"/>
              <a:ea typeface="+mj-ea"/>
              <a:cs typeface="MiSans Normal" panose="00000500000000000000" charset="-122"/>
            </a:endParaRPr>
          </a:p>
        </p:txBody>
      </p:sp>
      <p:sp>
        <p:nvSpPr>
          <p:cNvPr id="14" name="标题"/>
          <p:cNvSpPr txBox="1"/>
          <p:nvPr>
            <p:custDataLst>
              <p:tags r:id="rId7"/>
            </p:custDataLst>
          </p:nvPr>
        </p:nvSpPr>
        <p:spPr>
          <a:xfrm>
            <a:off x="5623560" y="2609850"/>
            <a:ext cx="4973320" cy="927735"/>
          </a:xfrm>
          <a:prstGeom prst="rect">
            <a:avLst/>
          </a:prstGeom>
          <a:noFill/>
        </p:spPr>
        <p:txBody>
          <a:bodyPr wrap="square" lIns="91440" tIns="0" rIns="91440" bIns="0" rtlCol="0" anchor="ctr" anchorCtr="0">
            <a:normAutofit/>
          </a:bodyPr>
          <a:lstStyle/>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换位：培养学生自主命题意识</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34" name="圆角矩形 33"/>
          <p:cNvSpPr/>
          <p:nvPr>
            <p:custDataLst>
              <p:tags r:id="rId8"/>
            </p:custDataLst>
          </p:nvPr>
        </p:nvSpPr>
        <p:spPr>
          <a:xfrm>
            <a:off x="4382770" y="3851275"/>
            <a:ext cx="6214745"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35" name="序号"/>
          <p:cNvSpPr txBox="1"/>
          <p:nvPr>
            <p:custDataLst>
              <p:tags r:id="rId9"/>
            </p:custDataLst>
          </p:nvPr>
        </p:nvSpPr>
        <p:spPr>
          <a:xfrm>
            <a:off x="4382770" y="3855720"/>
            <a:ext cx="920115" cy="923290"/>
          </a:xfrm>
          <a:prstGeom prst="ellipse">
            <a:avLst/>
          </a:prstGeom>
          <a:solidFill>
            <a:schemeClr val="accent1"/>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03</a:t>
            </a:r>
            <a:endParaRPr lang="en-US" altLang="zh-CN" sz="2400">
              <a:solidFill>
                <a:schemeClr val="lt1"/>
              </a:solidFill>
              <a:latin typeface="+mj-ea"/>
              <a:ea typeface="+mj-ea"/>
              <a:cs typeface="MiSans Normal" panose="00000500000000000000" charset="-122"/>
            </a:endParaRPr>
          </a:p>
        </p:txBody>
      </p:sp>
      <p:sp>
        <p:nvSpPr>
          <p:cNvPr id="36" name="标题"/>
          <p:cNvSpPr txBox="1"/>
          <p:nvPr>
            <p:custDataLst>
              <p:tags r:id="rId10"/>
            </p:custDataLst>
          </p:nvPr>
        </p:nvSpPr>
        <p:spPr>
          <a:xfrm>
            <a:off x="5624195" y="3858895"/>
            <a:ext cx="5299075" cy="925830"/>
          </a:xfrm>
          <a:prstGeom prst="rect">
            <a:avLst/>
          </a:prstGeom>
          <a:noFill/>
        </p:spPr>
        <p:txBody>
          <a:bodyPr wrap="square" lIns="91440" tIns="0" rIns="91440" bIns="0" rtlCol="0" anchor="ctr" anchorCtr="0">
            <a:normAutofit/>
          </a:bodyPr>
          <a:lstStyle/>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语料：训练后的语言知识习得</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
        <p:nvSpPr>
          <p:cNvPr id="38" name="圆角矩形 37"/>
          <p:cNvSpPr/>
          <p:nvPr>
            <p:custDataLst>
              <p:tags r:id="rId11"/>
            </p:custDataLst>
          </p:nvPr>
        </p:nvSpPr>
        <p:spPr>
          <a:xfrm>
            <a:off x="4382770" y="5101590"/>
            <a:ext cx="6287770" cy="9277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39" name="序号"/>
          <p:cNvSpPr txBox="1"/>
          <p:nvPr>
            <p:custDataLst>
              <p:tags r:id="rId12"/>
            </p:custDataLst>
          </p:nvPr>
        </p:nvSpPr>
        <p:spPr>
          <a:xfrm>
            <a:off x="4382770" y="5106035"/>
            <a:ext cx="920115" cy="923290"/>
          </a:xfrm>
          <a:prstGeom prst="ellipse">
            <a:avLst/>
          </a:prstGeom>
          <a:solidFill>
            <a:schemeClr val="accent2"/>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04</a:t>
            </a:r>
            <a:endParaRPr lang="en-US" altLang="zh-CN" sz="2400">
              <a:solidFill>
                <a:schemeClr val="lt1"/>
              </a:solidFill>
              <a:latin typeface="+mj-ea"/>
              <a:ea typeface="+mj-ea"/>
              <a:cs typeface="MiSans Normal" panose="00000500000000000000" charset="-122"/>
            </a:endParaRPr>
          </a:p>
        </p:txBody>
      </p:sp>
      <p:sp>
        <p:nvSpPr>
          <p:cNvPr id="40" name="标题"/>
          <p:cNvSpPr txBox="1"/>
          <p:nvPr>
            <p:custDataLst>
              <p:tags r:id="rId13"/>
            </p:custDataLst>
          </p:nvPr>
        </p:nvSpPr>
        <p:spPr>
          <a:xfrm>
            <a:off x="5624195" y="5106035"/>
            <a:ext cx="5046980" cy="916940"/>
          </a:xfrm>
          <a:prstGeom prst="rect">
            <a:avLst/>
          </a:prstGeom>
          <a:noFill/>
        </p:spPr>
        <p:txBody>
          <a:bodyPr wrap="square" lIns="91440" tIns="0" rIns="91440" bIns="0" rtlCol="0" anchor="ctr" anchorCtr="0">
            <a:normAutofit/>
          </a:bodyPr>
          <a:lstStyle/>
          <a:p>
            <a:pPr lvl="0" algn="l">
              <a:buClrTx/>
              <a:buSzTx/>
              <a:buFontTx/>
            </a:pPr>
            <a:r>
              <a:rPr lang="zh-CN" altLang="en-US" sz="2400" spc="200">
                <a:solidFill>
                  <a:schemeClr val="tx1">
                    <a:lumMod val="85000"/>
                    <a:lumOff val="15000"/>
                  </a:schemeClr>
                </a:solidFill>
                <a:uFillTx/>
                <a:latin typeface="+mj-ea"/>
                <a:ea typeface="+mj-ea"/>
                <a:cs typeface="MiSans Normal" panose="00000500000000000000" charset="-122"/>
                <a:sym typeface="+mn-ea"/>
              </a:rPr>
              <a:t>链接：拓展素材的利用范畴</a:t>
            </a:r>
            <a:endParaRPr lang="zh-CN" altLang="en-US" sz="2400" spc="200">
              <a:solidFill>
                <a:schemeClr val="tx1">
                  <a:lumMod val="85000"/>
                  <a:lumOff val="15000"/>
                </a:schemeClr>
              </a:solidFill>
              <a:uFillTx/>
              <a:latin typeface="+mj-ea"/>
              <a:ea typeface="+mj-ea"/>
              <a:cs typeface="MiSans Normal" panose="00000500000000000000" charset="-122"/>
              <a:sym typeface="+mn-ea"/>
            </a:endParaRPr>
          </a:p>
        </p:txBody>
      </p:sp>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7666139" y="795689"/>
            <a:ext cx="3830536" cy="2944800"/>
          </a:xfrm>
          <a:prstGeom prst="rect">
            <a:avLst/>
          </a:prstGeom>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t="18366" b="19025"/>
          <a:stretch>
            <a:fillRect/>
          </a:stretch>
        </p:blipFill>
        <p:spPr>
          <a:xfrm>
            <a:off x="695327" y="802039"/>
            <a:ext cx="6970812" cy="2936926"/>
          </a:xfrm>
          <a:custGeom>
            <a:avLst/>
            <a:gdLst>
              <a:gd name="connsiteX0" fmla="*/ 0 w 6970812"/>
              <a:gd name="connsiteY0" fmla="*/ 0 h 2518474"/>
              <a:gd name="connsiteX1" fmla="*/ 6970812 w 6970812"/>
              <a:gd name="connsiteY1" fmla="*/ 0 h 2518474"/>
              <a:gd name="connsiteX2" fmla="*/ 6970812 w 6970812"/>
              <a:gd name="connsiteY2" fmla="*/ 2518474 h 2518474"/>
              <a:gd name="connsiteX3" fmla="*/ 0 w 6970812"/>
              <a:gd name="connsiteY3" fmla="*/ 2518474 h 2518474"/>
            </a:gdLst>
            <a:ahLst/>
            <a:cxnLst>
              <a:cxn ang="0">
                <a:pos x="connsiteX0" y="connsiteY0"/>
              </a:cxn>
              <a:cxn ang="0">
                <a:pos x="connsiteX1" y="connsiteY1"/>
              </a:cxn>
              <a:cxn ang="0">
                <a:pos x="connsiteX2" y="connsiteY2"/>
              </a:cxn>
              <a:cxn ang="0">
                <a:pos x="connsiteX3" y="connsiteY3"/>
              </a:cxn>
            </a:cxnLst>
            <a:rect l="l" t="t" r="r" b="b"/>
            <a:pathLst>
              <a:path w="6970812" h="2518474">
                <a:moveTo>
                  <a:pt x="0" y="0"/>
                </a:moveTo>
                <a:lnTo>
                  <a:pt x="6970812" y="0"/>
                </a:lnTo>
                <a:lnTo>
                  <a:pt x="6970812" y="2518474"/>
                </a:lnTo>
                <a:lnTo>
                  <a:pt x="0" y="2518474"/>
                </a:lnTo>
                <a:close/>
              </a:path>
            </a:pathLst>
          </a:custGeom>
          <a:ln w="9525" cap="flat" cmpd="sng" algn="ctr">
            <a:solidFill>
              <a:schemeClr val="accent1"/>
            </a:solidFill>
            <a:prstDash val="solid"/>
            <a:round/>
            <a:headEnd type="none" w="med" len="med"/>
            <a:tailEnd type="none" w="med" len="med"/>
          </a:ln>
        </p:spPr>
      </p:pic>
      <p:sp>
        <p:nvSpPr>
          <p:cNvPr id="6" name="标题 5"/>
          <p:cNvSpPr>
            <a:spLocks noGrp="1"/>
          </p:cNvSpPr>
          <p:nvPr>
            <p:ph type="title"/>
            <p:custDataLst>
              <p:tags r:id="rId4"/>
            </p:custDataLst>
          </p:nvPr>
        </p:nvSpPr>
        <p:spPr>
          <a:xfrm>
            <a:off x="8205199" y="1473514"/>
            <a:ext cx="2752416" cy="1601723"/>
          </a:xfrm>
        </p:spPr>
        <p:txBody>
          <a:bodyPr lIns="0" tIns="0" rIns="0" bIns="0" anchor="ctr" anchorCtr="0">
            <a:normAutofit/>
          </a:bodyPr>
          <a:lstStyle/>
          <a:p>
            <a:pPr algn="ctr"/>
            <a:r>
              <a:rPr lang="en-US" altLang="zh-CN" sz="6600" dirty="0">
                <a:solidFill>
                  <a:srgbClr val="FFFFFF"/>
                </a:solidFill>
                <a:latin typeface="+mj-ea"/>
                <a:ea typeface="+mj-ea"/>
              </a:rPr>
              <a:t>01</a:t>
            </a:r>
            <a:endParaRPr lang="en-US" altLang="zh-CN" sz="6600" dirty="0">
              <a:solidFill>
                <a:srgbClr val="FFFFFF"/>
              </a:solidFill>
              <a:latin typeface="+mj-ea"/>
              <a:ea typeface="+mj-ea"/>
            </a:endParaRPr>
          </a:p>
        </p:txBody>
      </p:sp>
      <p:sp>
        <p:nvSpPr>
          <p:cNvPr id="3" name="文本框 2"/>
          <p:cNvSpPr txBox="1"/>
          <p:nvPr/>
        </p:nvSpPr>
        <p:spPr>
          <a:xfrm>
            <a:off x="2012315" y="4441825"/>
            <a:ext cx="7846695" cy="706755"/>
          </a:xfrm>
          <a:prstGeom prst="rect">
            <a:avLst/>
          </a:prstGeom>
          <a:noFill/>
        </p:spPr>
        <p:txBody>
          <a:bodyPr wrap="square" rtlCol="0" anchor="t">
            <a:spAutoFit/>
          </a:bodyPr>
          <a:p>
            <a:pPr algn="ctr"/>
            <a:r>
              <a:rPr lang="zh-CN" altLang="en-US" sz="4000" b="1">
                <a:latin typeface="微软雅黑" panose="020B0503020204020204" charset="-122"/>
                <a:ea typeface="微软雅黑" panose="020B0503020204020204" charset="-122"/>
              </a:rPr>
              <a:t>一、反思：易错点与疑难点提取</a:t>
            </a:r>
            <a:endParaRPr lang="zh-CN" altLang="en-US" sz="4000" b="1">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1"/>
          </p:nvPr>
        </p:nvSpPr>
        <p:spPr>
          <a:xfrm>
            <a:off x="490855" y="110445"/>
            <a:ext cx="10800080" cy="720000"/>
          </a:xfrm>
        </p:spPr>
        <p:txBody>
          <a:bodyPr/>
          <a:p>
            <a:r>
              <a:rPr lang="zh-CN" altLang="en-US"/>
              <a:t>原题呈现</a:t>
            </a:r>
            <a:endParaRPr lang="zh-CN" altLang="en-US"/>
          </a:p>
        </p:txBody>
      </p:sp>
      <p:sp>
        <p:nvSpPr>
          <p:cNvPr id="100" name="文本框 99"/>
          <p:cNvSpPr txBox="1"/>
          <p:nvPr>
            <p:custDataLst>
              <p:tags r:id="rId1"/>
            </p:custDataLst>
          </p:nvPr>
        </p:nvSpPr>
        <p:spPr>
          <a:xfrm>
            <a:off x="269875" y="758825"/>
            <a:ext cx="7694295" cy="5846445"/>
          </a:xfrm>
          <a:prstGeom prst="rect">
            <a:avLst/>
          </a:prstGeom>
          <a:noFill/>
          <a:ln w="9525">
            <a:noFill/>
          </a:ln>
        </p:spPr>
        <p:txBody>
          <a:bodyPr wrap="square">
            <a:spAutoFit/>
          </a:bodyPr>
          <a:p>
            <a:pPr indent="0">
              <a:lnSpc>
                <a:spcPct val="130000"/>
              </a:lnSpc>
            </a:pPr>
            <a:r>
              <a:rPr lang="en-US" b="0">
                <a:latin typeface="Times New Roman" panose="02020603050405020304" charset="0"/>
                <a:cs typeface="Times New Roman" panose="02020603050405020304" charset="0"/>
              </a:rPr>
              <a:t>    </a:t>
            </a:r>
            <a:r>
              <a:rPr b="0">
                <a:latin typeface="Times New Roman" panose="02020603050405020304" charset="0"/>
                <a:cs typeface="Times New Roman" panose="02020603050405020304" charset="0"/>
              </a:rPr>
              <a:t>Whenever you have to write a paper, a letter, or any other document for work or school, you probably head toward the computer</a:t>
            </a:r>
            <a:r>
              <a:rPr lang="en-US" b="0">
                <a:latin typeface="Times New Roman" panose="02020603050405020304" charset="0"/>
                <a:cs typeface="Times New Roman" panose="02020603050405020304" charset="0"/>
              </a:rPr>
              <a:t>.</a:t>
            </a:r>
            <a:r>
              <a:rPr b="0">
                <a:latin typeface="Times New Roman" panose="02020603050405020304" charset="0"/>
                <a:cs typeface="Times New Roman" panose="02020603050405020304" charset="0"/>
              </a:rPr>
              <a:t>  Now, most people reach for  </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（keyboard）faster than they pick up pens. In a Scottish primary school, however, Mr. Norman Lewis is taking a different approach  He feels that neat handwriting </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（be） still an important skill, so he has his students write not only by hand but also</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 old fashioned fountain pens.</a:t>
            </a:r>
            <a:endParaRPr b="0">
              <a:latin typeface="Times New Roman" panose="02020603050405020304" charset="0"/>
              <a:cs typeface="Times New Roman" panose="02020603050405020304" charset="0"/>
            </a:endParaRPr>
          </a:p>
          <a:p>
            <a:pPr indent="0">
              <a:lnSpc>
                <a:spcPct val="130000"/>
              </a:lnSpc>
            </a:pPr>
            <a:r>
              <a:rPr b="0">
                <a:latin typeface="Times New Roman" panose="02020603050405020304" charset="0"/>
                <a:cs typeface="Times New Roman" panose="02020603050405020304" charset="0"/>
              </a:rPr>
              <a:t>Fountain pens</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（use） in schools long ago and have been regaining popularity lately because they are refillable  Today, a writer</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（simple） throws an empty pen away and gets </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  new one.</a:t>
            </a:r>
            <a:endParaRPr b="0">
              <a:latin typeface="Times New Roman" panose="02020603050405020304" charset="0"/>
              <a:cs typeface="Times New Roman" panose="02020603050405020304" charset="0"/>
            </a:endParaRPr>
          </a:p>
          <a:p>
            <a:pPr indent="0">
              <a:lnSpc>
                <a:spcPct val="130000"/>
              </a:lnSpc>
            </a:pPr>
            <a:r>
              <a:rPr lang="en-US" b="0">
                <a:latin typeface="Times New Roman" panose="02020603050405020304" charset="0"/>
                <a:cs typeface="Times New Roman" panose="02020603050405020304" charset="0"/>
              </a:rPr>
              <a:t>    </a:t>
            </a:r>
            <a:r>
              <a:rPr b="0">
                <a:latin typeface="Times New Roman" panose="02020603050405020304" charset="0"/>
                <a:cs typeface="Times New Roman" panose="02020603050405020304" charset="0"/>
              </a:rPr>
              <a:t>So far, Mr. Lewis is pleased with the results of his experiment. He reports that his students are taking more care with their work, and their self-confidence has improved as well. He is happy with the</a:t>
            </a:r>
            <a:r>
              <a:rPr lang="en-US">
                <a:latin typeface="Times New Roman" panose="02020603050405020304" charset="0"/>
                <a:ea typeface="宋体" panose="02010600030101010101" pitchFamily="2" charset="-122"/>
                <a:sym typeface="+mn-ea"/>
              </a:rPr>
              <a:t>_____</a:t>
            </a:r>
            <a:r>
              <a:rPr b="0">
                <a:latin typeface="Times New Roman" panose="02020603050405020304" charset="0"/>
                <a:cs typeface="Times New Roman" panose="02020603050405020304" charset="0"/>
              </a:rPr>
              <a:t> （improve） he sees in his students’ writing </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 in his own writing  He knows that computers are here   </a:t>
            </a:r>
            <a:r>
              <a:rPr lang="en-US">
                <a:latin typeface="Times New Roman" panose="02020603050405020304" charset="0"/>
                <a:ea typeface="宋体" panose="02010600030101010101" pitchFamily="2" charset="-122"/>
                <a:sym typeface="+mn-ea"/>
              </a:rPr>
              <a:t>______</a:t>
            </a:r>
            <a:r>
              <a:rPr b="0">
                <a:latin typeface="Times New Roman" panose="02020603050405020304" charset="0"/>
                <a:cs typeface="Times New Roman" panose="02020603050405020304" charset="0"/>
              </a:rPr>
              <a:t>   （stay） and that they will not disappear However, he believes that the practice with fountain pens helps students to focus, to write faster, and they can feel proud of </a:t>
            </a:r>
            <a:r>
              <a:rPr b="0" u="sng">
                <a:latin typeface="Times New Roman" panose="02020603050405020304" charset="0"/>
                <a:cs typeface="Times New Roman" panose="02020603050405020304" charset="0"/>
              </a:rPr>
              <a:t>  </a:t>
            </a:r>
            <a:r>
              <a:rPr lang="en-US" b="0" u="sng">
                <a:latin typeface="Times New Roman" panose="02020603050405020304" charset="0"/>
                <a:cs typeface="Times New Roman" panose="02020603050405020304" charset="0"/>
              </a:rPr>
              <a:t>    </a:t>
            </a:r>
            <a:r>
              <a:rPr b="0" u="sng">
                <a:latin typeface="Times New Roman" panose="02020603050405020304" charset="0"/>
                <a:cs typeface="Times New Roman" panose="02020603050405020304" charset="0"/>
              </a:rPr>
              <a:t>   </a:t>
            </a:r>
            <a:r>
              <a:rPr b="0">
                <a:latin typeface="Times New Roman" panose="02020603050405020304" charset="0"/>
                <a:cs typeface="Times New Roman" panose="02020603050405020304" charset="0"/>
              </a:rPr>
              <a:t>（they）</a:t>
            </a:r>
            <a:r>
              <a:rPr lang="en-US" b="0">
                <a:latin typeface="Times New Roman" panose="02020603050405020304" charset="0"/>
                <a:cs typeface="Times New Roman" panose="02020603050405020304" charset="0"/>
              </a:rPr>
              <a:t>.</a:t>
            </a:r>
            <a:r>
              <a:rPr b="0">
                <a:latin typeface="Times New Roman" panose="02020603050405020304" charset="0"/>
                <a:cs typeface="Times New Roman" panose="02020603050405020304" charset="0"/>
              </a:rPr>
              <a:t> </a:t>
            </a:r>
            <a:endParaRPr lang="en-US" altLang="en-US" b="0">
              <a:latin typeface="Times New Roman" panose="02020603050405020304" charset="0"/>
              <a:ea typeface="宋体" panose="02010600030101010101" pitchFamily="2" charset="-122"/>
              <a:cs typeface="Times New Roman" panose="02020603050405020304" charset="0"/>
            </a:endParaRPr>
          </a:p>
        </p:txBody>
      </p:sp>
      <p:pic>
        <p:nvPicPr>
          <p:cNvPr id="3" name="内容占位符 2"/>
          <p:cNvPicPr>
            <a:picLocks noChangeAspect="1"/>
          </p:cNvPicPr>
          <p:nvPr>
            <p:custDataLst>
              <p:tags r:id="rId2"/>
            </p:custDataLst>
          </p:nvPr>
        </p:nvPicPr>
        <p:blipFill>
          <a:blip r:embed="rId3"/>
          <a:stretch>
            <a:fillRect/>
          </a:stretch>
        </p:blipFill>
        <p:spPr>
          <a:xfrm>
            <a:off x="7964170" y="702310"/>
            <a:ext cx="4227195" cy="3112770"/>
          </a:xfrm>
          <a:prstGeom prst="rect">
            <a:avLst/>
          </a:prstGeom>
        </p:spPr>
      </p:pic>
      <p:sp>
        <p:nvSpPr>
          <p:cNvPr id="4" name="文本框 3"/>
          <p:cNvSpPr txBox="1"/>
          <p:nvPr/>
        </p:nvSpPr>
        <p:spPr>
          <a:xfrm>
            <a:off x="90170" y="1511300"/>
            <a:ext cx="1352550" cy="368300"/>
          </a:xfrm>
          <a:prstGeom prst="rect">
            <a:avLst/>
          </a:prstGeom>
          <a:noFill/>
        </p:spPr>
        <p:txBody>
          <a:bodyPr wrap="square" rtlCol="0">
            <a:spAutoFit/>
          </a:bodyPr>
          <a:p>
            <a:r>
              <a:rPr lang="en-US" altLang="zh-CN" b="1">
                <a:solidFill>
                  <a:srgbClr val="FF0000"/>
                </a:solidFill>
              </a:rPr>
              <a:t>keyboards</a:t>
            </a:r>
            <a:endParaRPr lang="en-US" altLang="zh-CN" b="1">
              <a:solidFill>
                <a:srgbClr val="FF0000"/>
              </a:solidFill>
            </a:endParaRPr>
          </a:p>
        </p:txBody>
      </p:sp>
      <p:sp>
        <p:nvSpPr>
          <p:cNvPr id="5" name="文本框 4"/>
          <p:cNvSpPr txBox="1"/>
          <p:nvPr/>
        </p:nvSpPr>
        <p:spPr>
          <a:xfrm>
            <a:off x="8878570" y="3923665"/>
            <a:ext cx="3165475" cy="368300"/>
          </a:xfrm>
          <a:prstGeom prst="rect">
            <a:avLst/>
          </a:prstGeom>
          <a:noFill/>
        </p:spPr>
        <p:txBody>
          <a:bodyPr wrap="square" rtlCol="0">
            <a:spAutoFit/>
          </a:bodyPr>
          <a:p>
            <a:r>
              <a:rPr lang="zh-CN" altLang="en-US"/>
              <a:t>本文摘自《卫报》</a:t>
            </a:r>
            <a:endParaRPr lang="zh-CN" altLang="en-US"/>
          </a:p>
        </p:txBody>
      </p:sp>
      <p:sp>
        <p:nvSpPr>
          <p:cNvPr id="6" name="文本框 5"/>
          <p:cNvSpPr txBox="1"/>
          <p:nvPr/>
        </p:nvSpPr>
        <p:spPr>
          <a:xfrm>
            <a:off x="1708785" y="2244725"/>
            <a:ext cx="406400" cy="368300"/>
          </a:xfrm>
          <a:prstGeom prst="rect">
            <a:avLst/>
          </a:prstGeom>
          <a:noFill/>
        </p:spPr>
        <p:txBody>
          <a:bodyPr wrap="square" rtlCol="0">
            <a:spAutoFit/>
          </a:bodyPr>
          <a:p>
            <a:r>
              <a:rPr lang="en-US" altLang="zh-CN" b="1">
                <a:solidFill>
                  <a:srgbClr val="FF0000"/>
                </a:solidFill>
              </a:rPr>
              <a:t>is</a:t>
            </a:r>
            <a:endParaRPr lang="en-US" altLang="zh-CN" b="1">
              <a:solidFill>
                <a:srgbClr val="FF0000"/>
              </a:solidFill>
            </a:endParaRPr>
          </a:p>
        </p:txBody>
      </p:sp>
      <p:sp>
        <p:nvSpPr>
          <p:cNvPr id="7" name="文本框 6"/>
          <p:cNvSpPr txBox="1"/>
          <p:nvPr>
            <p:custDataLst>
              <p:tags r:id="rId4"/>
            </p:custDataLst>
          </p:nvPr>
        </p:nvSpPr>
        <p:spPr>
          <a:xfrm>
            <a:off x="2764790" y="2569845"/>
            <a:ext cx="716915" cy="368300"/>
          </a:xfrm>
          <a:prstGeom prst="rect">
            <a:avLst/>
          </a:prstGeom>
          <a:noFill/>
        </p:spPr>
        <p:txBody>
          <a:bodyPr wrap="square" rtlCol="0">
            <a:spAutoFit/>
          </a:bodyPr>
          <a:p>
            <a:r>
              <a:rPr lang="en-US" altLang="zh-CN" b="1">
                <a:solidFill>
                  <a:srgbClr val="FF0000"/>
                </a:solidFill>
              </a:rPr>
              <a:t>with</a:t>
            </a:r>
            <a:endParaRPr lang="en-US" altLang="zh-CN" b="1">
              <a:solidFill>
                <a:srgbClr val="FF0000"/>
              </a:solidFill>
            </a:endParaRPr>
          </a:p>
        </p:txBody>
      </p:sp>
      <p:sp>
        <p:nvSpPr>
          <p:cNvPr id="8" name="文本框 7"/>
          <p:cNvSpPr txBox="1"/>
          <p:nvPr>
            <p:custDataLst>
              <p:tags r:id="rId5"/>
            </p:custDataLst>
          </p:nvPr>
        </p:nvSpPr>
        <p:spPr>
          <a:xfrm>
            <a:off x="1539240" y="2938145"/>
            <a:ext cx="1463675" cy="368300"/>
          </a:xfrm>
          <a:prstGeom prst="rect">
            <a:avLst/>
          </a:prstGeom>
          <a:noFill/>
        </p:spPr>
        <p:txBody>
          <a:bodyPr wrap="square" rtlCol="0">
            <a:spAutoFit/>
          </a:bodyPr>
          <a:p>
            <a:r>
              <a:rPr lang="en-US" altLang="zh-CN" b="1">
                <a:solidFill>
                  <a:srgbClr val="FF0000"/>
                </a:solidFill>
              </a:rPr>
              <a:t>were used</a:t>
            </a:r>
            <a:endParaRPr lang="en-US" altLang="zh-CN" b="1">
              <a:solidFill>
                <a:srgbClr val="FF0000"/>
              </a:solidFill>
            </a:endParaRPr>
          </a:p>
        </p:txBody>
      </p:sp>
      <p:sp>
        <p:nvSpPr>
          <p:cNvPr id="9" name="文本框 8"/>
          <p:cNvSpPr txBox="1"/>
          <p:nvPr>
            <p:custDataLst>
              <p:tags r:id="rId6"/>
            </p:custDataLst>
          </p:nvPr>
        </p:nvSpPr>
        <p:spPr>
          <a:xfrm>
            <a:off x="5704205" y="3244850"/>
            <a:ext cx="1463675" cy="368300"/>
          </a:xfrm>
          <a:prstGeom prst="rect">
            <a:avLst/>
          </a:prstGeom>
          <a:noFill/>
        </p:spPr>
        <p:txBody>
          <a:bodyPr wrap="square" rtlCol="0">
            <a:spAutoFit/>
          </a:bodyPr>
          <a:p>
            <a:r>
              <a:rPr lang="en-US" altLang="zh-CN" b="1">
                <a:solidFill>
                  <a:srgbClr val="FF0000"/>
                </a:solidFill>
              </a:rPr>
              <a:t>simply</a:t>
            </a:r>
            <a:endParaRPr lang="en-US" altLang="zh-CN" b="1">
              <a:solidFill>
                <a:srgbClr val="FF0000"/>
              </a:solidFill>
            </a:endParaRPr>
          </a:p>
        </p:txBody>
      </p:sp>
      <p:sp>
        <p:nvSpPr>
          <p:cNvPr id="10" name="文本框 9"/>
          <p:cNvSpPr txBox="1"/>
          <p:nvPr>
            <p:custDataLst>
              <p:tags r:id="rId7"/>
            </p:custDataLst>
          </p:nvPr>
        </p:nvSpPr>
        <p:spPr>
          <a:xfrm>
            <a:off x="3783965" y="3658235"/>
            <a:ext cx="1463675" cy="368300"/>
          </a:xfrm>
          <a:prstGeom prst="rect">
            <a:avLst/>
          </a:prstGeom>
          <a:noFill/>
        </p:spPr>
        <p:txBody>
          <a:bodyPr wrap="square" rtlCol="0">
            <a:spAutoFit/>
          </a:bodyPr>
          <a:p>
            <a:r>
              <a:rPr lang="en-US" altLang="zh-CN" b="1">
                <a:solidFill>
                  <a:srgbClr val="FF0000"/>
                </a:solidFill>
              </a:rPr>
              <a:t>a</a:t>
            </a:r>
            <a:endParaRPr lang="en-US" altLang="zh-CN" b="1">
              <a:solidFill>
                <a:srgbClr val="FF0000"/>
              </a:solidFill>
            </a:endParaRPr>
          </a:p>
        </p:txBody>
      </p:sp>
      <p:sp>
        <p:nvSpPr>
          <p:cNvPr id="11" name="文本框 10"/>
          <p:cNvSpPr txBox="1"/>
          <p:nvPr>
            <p:custDataLst>
              <p:tags r:id="rId8"/>
            </p:custDataLst>
          </p:nvPr>
        </p:nvSpPr>
        <p:spPr>
          <a:xfrm>
            <a:off x="3931285" y="4673600"/>
            <a:ext cx="1713230" cy="368300"/>
          </a:xfrm>
          <a:prstGeom prst="rect">
            <a:avLst/>
          </a:prstGeom>
          <a:noFill/>
        </p:spPr>
        <p:txBody>
          <a:bodyPr wrap="square" rtlCol="0">
            <a:spAutoFit/>
          </a:bodyPr>
          <a:p>
            <a:r>
              <a:rPr lang="en-US" altLang="zh-CN" b="1">
                <a:solidFill>
                  <a:srgbClr val="FF0000"/>
                </a:solidFill>
              </a:rPr>
              <a:t>improvement</a:t>
            </a:r>
            <a:endParaRPr lang="en-US" altLang="zh-CN" b="1">
              <a:solidFill>
                <a:srgbClr val="FF0000"/>
              </a:solidFill>
            </a:endParaRPr>
          </a:p>
        </p:txBody>
      </p:sp>
      <p:sp>
        <p:nvSpPr>
          <p:cNvPr id="12" name="文本框 11"/>
          <p:cNvSpPr txBox="1"/>
          <p:nvPr>
            <p:custDataLst>
              <p:tags r:id="rId9"/>
            </p:custDataLst>
          </p:nvPr>
        </p:nvSpPr>
        <p:spPr>
          <a:xfrm>
            <a:off x="1031875" y="5041900"/>
            <a:ext cx="1463675" cy="368300"/>
          </a:xfrm>
          <a:prstGeom prst="rect">
            <a:avLst/>
          </a:prstGeom>
          <a:noFill/>
        </p:spPr>
        <p:txBody>
          <a:bodyPr wrap="square" rtlCol="0">
            <a:spAutoFit/>
          </a:bodyPr>
          <a:p>
            <a:r>
              <a:rPr lang="en-US" altLang="zh-CN" b="1">
                <a:solidFill>
                  <a:srgbClr val="FF0000"/>
                </a:solidFill>
              </a:rPr>
              <a:t>and</a:t>
            </a:r>
            <a:endParaRPr lang="en-US" altLang="zh-CN" b="1">
              <a:solidFill>
                <a:srgbClr val="FF0000"/>
              </a:solidFill>
            </a:endParaRPr>
          </a:p>
        </p:txBody>
      </p:sp>
      <p:sp>
        <p:nvSpPr>
          <p:cNvPr id="13" name="文本框 12"/>
          <p:cNvSpPr txBox="1"/>
          <p:nvPr>
            <p:custDataLst>
              <p:tags r:id="rId10"/>
            </p:custDataLst>
          </p:nvPr>
        </p:nvSpPr>
        <p:spPr>
          <a:xfrm>
            <a:off x="6769100" y="5041900"/>
            <a:ext cx="1463675" cy="368300"/>
          </a:xfrm>
          <a:prstGeom prst="rect">
            <a:avLst/>
          </a:prstGeom>
          <a:noFill/>
        </p:spPr>
        <p:txBody>
          <a:bodyPr wrap="square" rtlCol="0">
            <a:spAutoFit/>
          </a:bodyPr>
          <a:p>
            <a:r>
              <a:rPr lang="en-US" altLang="zh-CN" b="1">
                <a:solidFill>
                  <a:srgbClr val="FF0000"/>
                </a:solidFill>
              </a:rPr>
              <a:t>to stay</a:t>
            </a:r>
            <a:endParaRPr lang="en-US" altLang="zh-CN" b="1">
              <a:solidFill>
                <a:srgbClr val="FF0000"/>
              </a:solidFill>
            </a:endParaRPr>
          </a:p>
        </p:txBody>
      </p:sp>
      <p:sp>
        <p:nvSpPr>
          <p:cNvPr id="14" name="文本框 13"/>
          <p:cNvSpPr txBox="1"/>
          <p:nvPr>
            <p:custDataLst>
              <p:tags r:id="rId11"/>
            </p:custDataLst>
          </p:nvPr>
        </p:nvSpPr>
        <p:spPr>
          <a:xfrm>
            <a:off x="584200" y="6089015"/>
            <a:ext cx="1463675" cy="368300"/>
          </a:xfrm>
          <a:prstGeom prst="rect">
            <a:avLst/>
          </a:prstGeom>
          <a:noFill/>
        </p:spPr>
        <p:txBody>
          <a:bodyPr wrap="square" rtlCol="0">
            <a:spAutoFit/>
          </a:bodyPr>
          <a:p>
            <a:r>
              <a:rPr lang="en-US" altLang="zh-CN" b="1">
                <a:solidFill>
                  <a:srgbClr val="FF0000"/>
                </a:solidFill>
              </a:rPr>
              <a:t>themselves</a:t>
            </a:r>
            <a:endParaRPr lang="en-US" altLang="zh-CN" b="1">
              <a:solidFill>
                <a:srgbClr val="FF0000"/>
              </a:solidFill>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a:xfrm>
            <a:off x="546100" y="201885"/>
            <a:ext cx="10800080" cy="720000"/>
          </a:xfrm>
        </p:spPr>
        <p:txBody>
          <a:bodyPr/>
          <a:p>
            <a:r>
              <a:rPr lang="zh-CN" altLang="en-US"/>
              <a:t>一、反思：本文易错点？考查知识？命题考究？</a:t>
            </a:r>
            <a:endParaRPr lang="zh-CN" altLang="en-US"/>
          </a:p>
        </p:txBody>
      </p:sp>
      <p:sp>
        <p:nvSpPr>
          <p:cNvPr id="100" name="文本框 99"/>
          <p:cNvSpPr txBox="1"/>
          <p:nvPr>
            <p:custDataLst>
              <p:tags r:id="rId1"/>
            </p:custDataLst>
          </p:nvPr>
        </p:nvSpPr>
        <p:spPr>
          <a:xfrm>
            <a:off x="546100" y="1366520"/>
            <a:ext cx="11099165" cy="3290570"/>
          </a:xfrm>
          <a:prstGeom prst="rect">
            <a:avLst/>
          </a:prstGeom>
          <a:noFill/>
          <a:ln w="9525">
            <a:noFill/>
          </a:ln>
        </p:spPr>
        <p:txBody>
          <a:bodyPr wrap="square">
            <a:spAutoFit/>
          </a:bodyPr>
          <a:p>
            <a:pPr indent="0">
              <a:lnSpc>
                <a:spcPct val="130000"/>
              </a:lnSpc>
            </a:pPr>
            <a:r>
              <a:rPr lang="en-US" sz="1600" b="0">
                <a:latin typeface="Times New Roman" panose="02020603050405020304" charset="0"/>
                <a:cs typeface="Times New Roman" panose="02020603050405020304" charset="0"/>
              </a:rPr>
              <a:t>    </a:t>
            </a:r>
            <a:r>
              <a:rPr sz="1600" b="0">
                <a:latin typeface="Times New Roman" panose="02020603050405020304" charset="0"/>
                <a:cs typeface="Times New Roman" panose="02020603050405020304" charset="0"/>
              </a:rPr>
              <a:t>Whenever you have to write a paper, a letter, or any other document for work or school, you probably head toward the computer</a:t>
            </a:r>
            <a:r>
              <a:rPr lang="en-US" sz="1600" b="0">
                <a:latin typeface="Times New Roman" panose="02020603050405020304" charset="0"/>
                <a:cs typeface="Times New Roman" panose="02020603050405020304" charset="0"/>
              </a:rPr>
              <a:t>.</a:t>
            </a:r>
            <a:r>
              <a:rPr sz="1600" b="0">
                <a:latin typeface="Times New Roman" panose="02020603050405020304" charset="0"/>
                <a:cs typeface="Times New Roman" panose="02020603050405020304" charset="0"/>
              </a:rPr>
              <a:t>  Now, most people reach for  </a:t>
            </a:r>
            <a:r>
              <a:rPr lang="en-US" sz="1600">
                <a:latin typeface="Times New Roman" panose="02020603050405020304" charset="0"/>
                <a:ea typeface="宋体" panose="02010600030101010101" pitchFamily="2" charset="-122"/>
                <a:sym typeface="+mn-ea"/>
              </a:rPr>
              <a:t>___56___</a:t>
            </a:r>
            <a:r>
              <a:rPr sz="1600" b="0">
                <a:latin typeface="Times New Roman" panose="02020603050405020304" charset="0"/>
                <a:cs typeface="Times New Roman" panose="02020603050405020304" charset="0"/>
              </a:rPr>
              <a:t>（keyboard）faster than they pick up pens. In a Scottish primary school, however, Mr. Norman Lewis is taking a different approach  He feels that neat handwriting </a:t>
            </a:r>
            <a:r>
              <a:rPr lang="en-US" sz="1600">
                <a:latin typeface="Times New Roman" panose="02020603050405020304" charset="0"/>
                <a:ea typeface="宋体" panose="02010600030101010101" pitchFamily="2" charset="-122"/>
                <a:sym typeface="+mn-ea"/>
              </a:rPr>
              <a:t>___57___</a:t>
            </a:r>
            <a:r>
              <a:rPr sz="1600" b="0">
                <a:latin typeface="Times New Roman" panose="02020603050405020304" charset="0"/>
                <a:cs typeface="Times New Roman" panose="02020603050405020304" charset="0"/>
              </a:rPr>
              <a:t>（be） still an important skill, so he has his students write not only by hand but also</a:t>
            </a:r>
            <a:r>
              <a:rPr lang="en-US" sz="1600">
                <a:latin typeface="Times New Roman" panose="02020603050405020304" charset="0"/>
                <a:ea typeface="宋体" panose="02010600030101010101" pitchFamily="2" charset="-122"/>
                <a:sym typeface="+mn-ea"/>
              </a:rPr>
              <a:t>___58___</a:t>
            </a:r>
            <a:r>
              <a:rPr sz="1600" b="0">
                <a:latin typeface="Times New Roman" panose="02020603050405020304" charset="0"/>
                <a:cs typeface="Times New Roman" panose="02020603050405020304" charset="0"/>
              </a:rPr>
              <a:t> old fashioned fountain pens.</a:t>
            </a:r>
            <a:endParaRPr sz="1600" b="0">
              <a:latin typeface="Times New Roman" panose="02020603050405020304" charset="0"/>
              <a:cs typeface="Times New Roman" panose="02020603050405020304" charset="0"/>
            </a:endParaRPr>
          </a:p>
          <a:p>
            <a:pPr indent="0">
              <a:lnSpc>
                <a:spcPct val="130000"/>
              </a:lnSpc>
            </a:pPr>
            <a:r>
              <a:rPr sz="1600" b="0">
                <a:latin typeface="Times New Roman" panose="02020603050405020304" charset="0"/>
                <a:cs typeface="Times New Roman" panose="02020603050405020304" charset="0"/>
              </a:rPr>
              <a:t>Fountain pens</a:t>
            </a:r>
            <a:r>
              <a:rPr lang="en-US" sz="1600">
                <a:latin typeface="Times New Roman" panose="02020603050405020304" charset="0"/>
                <a:ea typeface="宋体" panose="02010600030101010101" pitchFamily="2" charset="-122"/>
                <a:sym typeface="+mn-ea"/>
              </a:rPr>
              <a:t>___59___</a:t>
            </a:r>
            <a:r>
              <a:rPr sz="1600" b="0">
                <a:latin typeface="Times New Roman" panose="02020603050405020304" charset="0"/>
                <a:cs typeface="Times New Roman" panose="02020603050405020304" charset="0"/>
              </a:rPr>
              <a:t>（use） in schools long ago and have been regaining popularity lately because they are refillable  Today, a writer</a:t>
            </a:r>
            <a:r>
              <a:rPr lang="en-US" sz="1600">
                <a:latin typeface="Times New Roman" panose="02020603050405020304" charset="0"/>
                <a:ea typeface="宋体" panose="02010600030101010101" pitchFamily="2" charset="-122"/>
                <a:sym typeface="+mn-ea"/>
              </a:rPr>
              <a:t>___60___</a:t>
            </a:r>
            <a:r>
              <a:rPr sz="1600" b="0">
                <a:latin typeface="Times New Roman" panose="02020603050405020304" charset="0"/>
                <a:cs typeface="Times New Roman" panose="02020603050405020304" charset="0"/>
              </a:rPr>
              <a:t>（simple） throws an empty pen away and gets </a:t>
            </a:r>
            <a:r>
              <a:rPr lang="en-US" sz="1600">
                <a:latin typeface="Times New Roman" panose="02020603050405020304" charset="0"/>
                <a:ea typeface="宋体" panose="02010600030101010101" pitchFamily="2" charset="-122"/>
                <a:sym typeface="+mn-ea"/>
              </a:rPr>
              <a:t>___61___</a:t>
            </a:r>
            <a:r>
              <a:rPr sz="1600" b="0">
                <a:latin typeface="Times New Roman" panose="02020603050405020304" charset="0"/>
                <a:cs typeface="Times New Roman" panose="02020603050405020304" charset="0"/>
              </a:rPr>
              <a:t>  new one.</a:t>
            </a:r>
            <a:endParaRPr sz="1600" b="0">
              <a:latin typeface="Times New Roman" panose="02020603050405020304" charset="0"/>
              <a:cs typeface="Times New Roman" panose="02020603050405020304" charset="0"/>
            </a:endParaRPr>
          </a:p>
          <a:p>
            <a:pPr indent="0">
              <a:lnSpc>
                <a:spcPct val="130000"/>
              </a:lnSpc>
            </a:pPr>
            <a:r>
              <a:rPr lang="en-US" sz="1600" b="0">
                <a:latin typeface="Times New Roman" panose="02020603050405020304" charset="0"/>
                <a:cs typeface="Times New Roman" panose="02020603050405020304" charset="0"/>
              </a:rPr>
              <a:t>    </a:t>
            </a:r>
            <a:r>
              <a:rPr sz="1600" b="0">
                <a:latin typeface="Times New Roman" panose="02020603050405020304" charset="0"/>
                <a:cs typeface="Times New Roman" panose="02020603050405020304" charset="0"/>
              </a:rPr>
              <a:t>So far, Mr. Lewis is pleased with the results of his experiment. He reports that his students are taking more care with their work, and their self-confidence has improved as well. He is happy with the</a:t>
            </a:r>
            <a:r>
              <a:rPr lang="en-US" sz="1600">
                <a:latin typeface="Times New Roman" panose="02020603050405020304" charset="0"/>
                <a:ea typeface="宋体" panose="02010600030101010101" pitchFamily="2" charset="-122"/>
                <a:sym typeface="+mn-ea"/>
              </a:rPr>
              <a:t>__62___</a:t>
            </a:r>
            <a:r>
              <a:rPr sz="1600" b="0">
                <a:latin typeface="Times New Roman" panose="02020603050405020304" charset="0"/>
                <a:cs typeface="Times New Roman" panose="02020603050405020304" charset="0"/>
              </a:rPr>
              <a:t> （improve） he sees in his students’ writing </a:t>
            </a:r>
            <a:r>
              <a:rPr lang="en-US" sz="1600">
                <a:latin typeface="Times New Roman" panose="02020603050405020304" charset="0"/>
                <a:ea typeface="宋体" panose="02010600030101010101" pitchFamily="2" charset="-122"/>
                <a:sym typeface="+mn-ea"/>
              </a:rPr>
              <a:t>___63___</a:t>
            </a:r>
            <a:r>
              <a:rPr sz="1600" b="0">
                <a:latin typeface="Times New Roman" panose="02020603050405020304" charset="0"/>
                <a:cs typeface="Times New Roman" panose="02020603050405020304" charset="0"/>
              </a:rPr>
              <a:t> in his own writing  He knows that computers are here   </a:t>
            </a:r>
            <a:r>
              <a:rPr lang="en-US" sz="1600">
                <a:latin typeface="Times New Roman" panose="02020603050405020304" charset="0"/>
                <a:ea typeface="宋体" panose="02010600030101010101" pitchFamily="2" charset="-122"/>
                <a:sym typeface="+mn-ea"/>
              </a:rPr>
              <a:t>___64___</a:t>
            </a:r>
            <a:r>
              <a:rPr sz="1600" b="0">
                <a:latin typeface="Times New Roman" panose="02020603050405020304" charset="0"/>
                <a:cs typeface="Times New Roman" panose="02020603050405020304" charset="0"/>
              </a:rPr>
              <a:t>   （stay） and that they will not disappear However, he believes that the practice with fountain pens helps students to focus, to write faster, and they can feel proud of </a:t>
            </a:r>
            <a:r>
              <a:rPr sz="1600" b="0" u="sng">
                <a:latin typeface="Times New Roman" panose="02020603050405020304" charset="0"/>
                <a:cs typeface="Times New Roman" panose="02020603050405020304" charset="0"/>
              </a:rPr>
              <a:t>  65   </a:t>
            </a:r>
            <a:r>
              <a:rPr sz="1600" b="0">
                <a:latin typeface="Times New Roman" panose="02020603050405020304" charset="0"/>
                <a:cs typeface="Times New Roman" panose="02020603050405020304" charset="0"/>
              </a:rPr>
              <a:t>（they）</a:t>
            </a:r>
            <a:r>
              <a:rPr lang="en-US" sz="1600" b="0">
                <a:latin typeface="Times New Roman" panose="02020603050405020304" charset="0"/>
                <a:cs typeface="Times New Roman" panose="02020603050405020304" charset="0"/>
              </a:rPr>
              <a:t>.</a:t>
            </a:r>
            <a:r>
              <a:rPr sz="1600" b="0">
                <a:latin typeface="Times New Roman" panose="02020603050405020304" charset="0"/>
                <a:cs typeface="Times New Roman" panose="02020603050405020304" charset="0"/>
              </a:rPr>
              <a:t> </a:t>
            </a:r>
            <a:endParaRPr lang="en-US" altLang="en-US" sz="1600" b="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1028065" y="5194300"/>
            <a:ext cx="10963275" cy="460375"/>
          </a:xfrm>
          <a:prstGeom prst="rect">
            <a:avLst/>
          </a:prstGeom>
          <a:noFill/>
        </p:spPr>
        <p:txBody>
          <a:bodyPr wrap="square" rtlCol="0">
            <a:spAutoFit/>
          </a:bodyPr>
          <a:p>
            <a:r>
              <a:rPr lang="en-US" altLang="zh-CN" sz="2400"/>
              <a:t>Q2</a:t>
            </a:r>
            <a:r>
              <a:rPr lang="zh-CN" altLang="en-US" sz="2400"/>
              <a:t>：</a:t>
            </a:r>
            <a:r>
              <a:rPr lang="en-US" altLang="zh-CN" sz="2400"/>
              <a:t>62</a:t>
            </a:r>
            <a:r>
              <a:rPr lang="zh-CN" altLang="en-US" sz="2400"/>
              <a:t>题为什么不能用</a:t>
            </a:r>
            <a:r>
              <a:rPr lang="en-US" altLang="zh-CN" sz="2400"/>
              <a:t>improvements</a:t>
            </a:r>
            <a:r>
              <a:rPr lang="zh-CN" altLang="en-US" sz="2400"/>
              <a:t>？</a:t>
            </a:r>
            <a:endParaRPr lang="zh-CN" altLang="en-US" sz="2400"/>
          </a:p>
        </p:txBody>
      </p:sp>
      <p:sp>
        <p:nvSpPr>
          <p:cNvPr id="5" name="文本框 4"/>
          <p:cNvSpPr txBox="1"/>
          <p:nvPr/>
        </p:nvSpPr>
        <p:spPr>
          <a:xfrm>
            <a:off x="1028065" y="5675630"/>
            <a:ext cx="10963275" cy="460375"/>
          </a:xfrm>
          <a:prstGeom prst="rect">
            <a:avLst/>
          </a:prstGeom>
          <a:noFill/>
        </p:spPr>
        <p:txBody>
          <a:bodyPr wrap="square" rtlCol="0">
            <a:spAutoFit/>
          </a:bodyPr>
          <a:p>
            <a:r>
              <a:rPr lang="en-US" sz="2400"/>
              <a:t>Q3</a:t>
            </a:r>
            <a:r>
              <a:rPr lang="zh-CN" altLang="en-US" sz="2400"/>
              <a:t>：</a:t>
            </a:r>
            <a:r>
              <a:rPr lang="en-US" altLang="zh-CN" sz="2400"/>
              <a:t>64</a:t>
            </a:r>
            <a:r>
              <a:rPr lang="zh-CN" altLang="en-US" sz="2400"/>
              <a:t>题该如何理解清楚</a:t>
            </a:r>
            <a:r>
              <a:rPr lang="en-US" altLang="zh-CN" sz="2400"/>
              <a:t>to stay? </a:t>
            </a:r>
            <a:r>
              <a:rPr lang="zh-CN" altLang="en-US" sz="2400"/>
              <a:t>如何溯源出处？</a:t>
            </a:r>
            <a:endParaRPr lang="zh-CN" altLang="en-US" sz="2400"/>
          </a:p>
        </p:txBody>
      </p:sp>
      <p:sp>
        <p:nvSpPr>
          <p:cNvPr id="7" name="文本框 6"/>
          <p:cNvSpPr txBox="1"/>
          <p:nvPr/>
        </p:nvSpPr>
        <p:spPr>
          <a:xfrm>
            <a:off x="1028065" y="4712970"/>
            <a:ext cx="10963275" cy="460375"/>
          </a:xfrm>
          <a:prstGeom prst="rect">
            <a:avLst/>
          </a:prstGeom>
          <a:noFill/>
        </p:spPr>
        <p:txBody>
          <a:bodyPr wrap="square" rtlCol="0">
            <a:spAutoFit/>
          </a:bodyPr>
          <a:p>
            <a:r>
              <a:rPr lang="en-US" altLang="zh-CN" sz="2400"/>
              <a:t>Q1</a:t>
            </a:r>
            <a:r>
              <a:rPr lang="zh-CN" altLang="en-US" sz="2400"/>
              <a:t>：</a:t>
            </a:r>
            <a:r>
              <a:rPr lang="en-US" altLang="zh-CN" sz="2400"/>
              <a:t>58</a:t>
            </a:r>
            <a:r>
              <a:rPr lang="zh-CN" altLang="en-US" sz="2400"/>
              <a:t>题做错，那什么时候才能考虑平行结构？</a:t>
            </a:r>
            <a:endParaRPr lang="zh-CN" altLang="en-US" sz="2400"/>
          </a:p>
        </p:txBody>
      </p:sp>
      <p:sp>
        <p:nvSpPr>
          <p:cNvPr id="8" name="文本框 7"/>
          <p:cNvSpPr txBox="1"/>
          <p:nvPr/>
        </p:nvSpPr>
        <p:spPr>
          <a:xfrm>
            <a:off x="639445" y="960120"/>
            <a:ext cx="10027285" cy="368300"/>
          </a:xfrm>
          <a:prstGeom prst="rect">
            <a:avLst/>
          </a:prstGeom>
          <a:noFill/>
        </p:spPr>
        <p:txBody>
          <a:bodyPr wrap="square" rtlCol="0">
            <a:spAutoFit/>
          </a:bodyPr>
          <a:p>
            <a:r>
              <a:rPr lang="zh-CN" altLang="en-US" b="1">
                <a:highlight>
                  <a:srgbClr val="FFFF00"/>
                </a:highlight>
              </a:rPr>
              <a:t>完成训练后，能否提出几个有价值的易错反思问题？既可以是答题方面，也可以是命题底层逻辑。</a:t>
            </a:r>
            <a:endParaRPr lang="zh-CN" altLang="en-US" b="1">
              <a:highlight>
                <a:srgbClr val="FFFF00"/>
              </a:highlight>
            </a:endParaRPr>
          </a:p>
        </p:txBody>
      </p:sp>
      <p:sp>
        <p:nvSpPr>
          <p:cNvPr id="2" name="文本框 1"/>
          <p:cNvSpPr txBox="1"/>
          <p:nvPr/>
        </p:nvSpPr>
        <p:spPr>
          <a:xfrm>
            <a:off x="1028065" y="6192520"/>
            <a:ext cx="10963275" cy="460375"/>
          </a:xfrm>
          <a:prstGeom prst="rect">
            <a:avLst/>
          </a:prstGeom>
          <a:noFill/>
        </p:spPr>
        <p:txBody>
          <a:bodyPr wrap="square" rtlCol="0">
            <a:spAutoFit/>
          </a:bodyPr>
          <a:p>
            <a:r>
              <a:rPr lang="en-US" sz="2400">
                <a:solidFill>
                  <a:srgbClr val="FF0000"/>
                </a:solidFill>
              </a:rPr>
              <a:t>Q4</a:t>
            </a:r>
            <a:r>
              <a:rPr lang="zh-CN" altLang="en-US" sz="2400">
                <a:solidFill>
                  <a:srgbClr val="FF0000"/>
                </a:solidFill>
              </a:rPr>
              <a:t>：现代科技腾飞的背景下</a:t>
            </a:r>
            <a:r>
              <a:rPr lang="zh-CN" sz="2400">
                <a:solidFill>
                  <a:srgbClr val="FF0000"/>
                </a:solidFill>
              </a:rPr>
              <a:t>，命题人为什么命制关于回归传统写作的话题？</a:t>
            </a:r>
            <a:endParaRPr lang="zh-CN" sz="2400">
              <a:solidFill>
                <a:srgbClr val="FF0000"/>
              </a:solidFill>
            </a:endParaRPr>
          </a:p>
        </p:txBody>
      </p:sp>
      <p:sp>
        <p:nvSpPr>
          <p:cNvPr id="6" name="文本框 5"/>
          <p:cNvSpPr txBox="1"/>
          <p:nvPr/>
        </p:nvSpPr>
        <p:spPr>
          <a:xfrm>
            <a:off x="8169275" y="5250815"/>
            <a:ext cx="3176905" cy="368300"/>
          </a:xfrm>
          <a:prstGeom prst="rect">
            <a:avLst/>
          </a:prstGeom>
        </p:spPr>
        <p:style>
          <a:lnRef idx="2">
            <a:schemeClr val="lt1"/>
          </a:lnRef>
          <a:fillRef idx="1">
            <a:schemeClr val="accent1"/>
          </a:fillRef>
          <a:effectRef idx="1">
            <a:schemeClr val="accent1"/>
          </a:effectRef>
          <a:fontRef idx="minor">
            <a:schemeClr val="lt1"/>
          </a:fontRef>
        </p:style>
        <p:txBody>
          <a:bodyPr wrap="square" rtlCol="0">
            <a:spAutoFit/>
          </a:bodyPr>
          <a:p>
            <a:r>
              <a:rPr lang="zh-CN" altLang="en-US"/>
              <a:t>学生提出的非常有深度的问题</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4" grpId="0"/>
      <p:bldP spid="4" grpId="1"/>
      <p:bldP spid="5" grpId="0"/>
      <p:bldP spid="5"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Q1：58题做错，那什么时候才能考虑平行结构？</a:t>
            </a:r>
            <a:endParaRPr lang="zh-CN" altLang="en-US"/>
          </a:p>
        </p:txBody>
      </p:sp>
      <p:sp>
        <p:nvSpPr>
          <p:cNvPr id="4" name="文本框 3"/>
          <p:cNvSpPr txBox="1"/>
          <p:nvPr/>
        </p:nvSpPr>
        <p:spPr>
          <a:xfrm>
            <a:off x="610870" y="3068955"/>
            <a:ext cx="10255250" cy="1322070"/>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spAutoFit/>
          </a:bodyPr>
          <a:p>
            <a:r>
              <a:rPr lang="zh-CN" altLang="en-US" sz="2000">
                <a:latin typeface="Times New Roman" panose="02020603050405020304" charset="0"/>
                <a:cs typeface="Times New Roman" panose="02020603050405020304" charset="0"/>
              </a:rPr>
              <a:t>本题错误情形：</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 ... so he has his students write not only by hand but also with old-fashioned fountain pens. (学生容易基于not only...but also这个平行结构，前面有by hand，后面就想当然选择了</a:t>
            </a:r>
            <a:r>
              <a:rPr lang="zh-CN" altLang="en-US" sz="2000" b="1">
                <a:latin typeface="Times New Roman" panose="02020603050405020304" charset="0"/>
                <a:cs typeface="Times New Roman" panose="02020603050405020304" charset="0"/>
              </a:rPr>
              <a:t>by foutain pens</a:t>
            </a:r>
            <a:r>
              <a:rPr lang="zh-CN" altLang="en-US" sz="2000">
                <a:latin typeface="Times New Roman" panose="02020603050405020304" charset="0"/>
                <a:cs typeface="Times New Roman" panose="02020603050405020304" charset="0"/>
              </a:rPr>
              <a:t>，就算最后一段“</a:t>
            </a:r>
            <a:r>
              <a:rPr lang="zh-CN" altLang="en-US" sz="2000" b="1">
                <a:latin typeface="Times New Roman" panose="02020603050405020304" charset="0"/>
                <a:cs typeface="Times New Roman" panose="02020603050405020304" charset="0"/>
              </a:rPr>
              <a:t>with fountain pens</a:t>
            </a:r>
            <a:r>
              <a:rPr lang="zh-CN" altLang="en-US" sz="2000">
                <a:latin typeface="Times New Roman" panose="02020603050405020304" charset="0"/>
                <a:cs typeface="Times New Roman" panose="02020603050405020304" charset="0"/>
              </a:rPr>
              <a:t>”结构复现时都没有考虑纠错)</a:t>
            </a:r>
            <a:endParaRPr lang="zh-CN" altLang="en-US" sz="2000">
              <a:latin typeface="Times New Roman" panose="02020603050405020304" charset="0"/>
              <a:cs typeface="Times New Roman" panose="02020603050405020304" charset="0"/>
            </a:endParaRPr>
          </a:p>
        </p:txBody>
      </p:sp>
      <p:sp>
        <p:nvSpPr>
          <p:cNvPr id="5" name="文本框 4"/>
          <p:cNvSpPr txBox="1"/>
          <p:nvPr/>
        </p:nvSpPr>
        <p:spPr>
          <a:xfrm>
            <a:off x="695960" y="4509770"/>
            <a:ext cx="10427335" cy="1322070"/>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spAutoFit/>
          </a:bodyPr>
          <a:p>
            <a:r>
              <a:rPr lang="zh-CN" altLang="en-US" sz="2000">
                <a:latin typeface="Times New Roman" panose="02020603050405020304" charset="0"/>
                <a:cs typeface="Times New Roman" panose="02020603050405020304" charset="0"/>
              </a:rPr>
              <a:t>比较下面两题：</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After more than 20 drafts, the final design of the medal features the natural landscape of Hangzhou in the style of a traditional painting --- </a:t>
            </a:r>
            <a:r>
              <a:rPr lang="en-US" altLang="zh-CN" sz="2000" u="sng">
                <a:latin typeface="Times New Roman" panose="02020603050405020304" charset="0"/>
                <a:cs typeface="Times New Roman" panose="02020603050405020304" charset="0"/>
              </a:rPr>
              <a:t>________(mist)</a:t>
            </a:r>
            <a:r>
              <a:rPr lang="zh-CN" altLang="en-US" sz="2000" u="sng">
                <a:latin typeface="Times New Roman" panose="02020603050405020304" charset="0"/>
                <a:cs typeface="Times New Roman" panose="02020603050405020304" charset="0"/>
              </a:rPr>
              <a:t> hills</a:t>
            </a:r>
            <a:r>
              <a:rPr lang="zh-CN" altLang="en-US" sz="2000">
                <a:latin typeface="Times New Roman" panose="02020603050405020304" charset="0"/>
                <a:cs typeface="Times New Roman" panose="02020603050405020304" charset="0"/>
              </a:rPr>
              <a:t>, </a:t>
            </a:r>
            <a:r>
              <a:rPr lang="zh-CN" altLang="en-US" sz="2000" u="sng">
                <a:latin typeface="Times New Roman" panose="02020603050405020304" charset="0"/>
                <a:cs typeface="Times New Roman" panose="02020603050405020304" charset="0"/>
              </a:rPr>
              <a:t>a </a:t>
            </a:r>
            <a:r>
              <a:rPr lang="zh-CN" altLang="en-US" sz="2000" b="1" u="sng">
                <a:solidFill>
                  <a:srgbClr val="FF0000"/>
                </a:solidFill>
                <a:latin typeface="Times New Roman" panose="02020603050405020304" charset="0"/>
                <a:cs typeface="Times New Roman" panose="02020603050405020304" charset="0"/>
              </a:rPr>
              <a:t>rippling</a:t>
            </a:r>
            <a:r>
              <a:rPr lang="zh-CN" altLang="en-US" sz="2000" u="sng">
                <a:latin typeface="Times New Roman" panose="02020603050405020304" charset="0"/>
                <a:cs typeface="Times New Roman" panose="02020603050405020304" charset="0"/>
              </a:rPr>
              <a:t> lake</a:t>
            </a:r>
            <a:r>
              <a:rPr lang="zh-CN" altLang="en-US" sz="2000">
                <a:latin typeface="Times New Roman" panose="02020603050405020304" charset="0"/>
                <a:cs typeface="Times New Roman" panose="02020603050405020304" charset="0"/>
              </a:rPr>
              <a:t>, and </a:t>
            </a:r>
            <a:r>
              <a:rPr lang="zh-CN" altLang="en-US" sz="2000" b="1" u="sng">
                <a:solidFill>
                  <a:srgbClr val="FF0000"/>
                </a:solidFill>
                <a:latin typeface="Times New Roman" panose="02020603050405020304" charset="0"/>
                <a:cs typeface="Times New Roman" panose="02020603050405020304" charset="0"/>
              </a:rPr>
              <a:t>rolling</a:t>
            </a:r>
            <a:r>
              <a:rPr lang="zh-CN" altLang="en-US" sz="2000" u="sng">
                <a:latin typeface="Times New Roman" panose="02020603050405020304" charset="0"/>
                <a:cs typeface="Times New Roman" panose="02020603050405020304" charset="0"/>
              </a:rPr>
              <a:t> mountains</a:t>
            </a:r>
            <a:r>
              <a:rPr lang="zh-CN" altLang="en-US" sz="2000">
                <a:latin typeface="Times New Roman" panose="02020603050405020304" charset="0"/>
                <a:cs typeface="Times New Roman" panose="02020603050405020304" charset="0"/>
              </a:rPr>
              <a:t> on the front, and the back face features the logo of the Olympic Council of Asia.</a:t>
            </a:r>
            <a:endParaRPr lang="zh-CN" altLang="en-US" sz="2000">
              <a:latin typeface="Times New Roman" panose="02020603050405020304" charset="0"/>
              <a:cs typeface="Times New Roman" panose="02020603050405020304" charset="0"/>
            </a:endParaRPr>
          </a:p>
        </p:txBody>
      </p:sp>
      <p:sp>
        <p:nvSpPr>
          <p:cNvPr id="6" name="文本框 5"/>
          <p:cNvSpPr txBox="1"/>
          <p:nvPr/>
        </p:nvSpPr>
        <p:spPr>
          <a:xfrm>
            <a:off x="627380" y="1261110"/>
            <a:ext cx="9065260" cy="147637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spAutoFit/>
          </a:bodyPr>
          <a:p>
            <a:r>
              <a:rPr lang="zh-CN" altLang="en-US"/>
              <a:t>平行结构: 指的是相同的语法结构，它要求有同等重要的思想、概念，并列的句子成分要用同类的语法形式来表达，平行结构是一种修辞手法。它可以使句子前后保持平衡和协调，从而增加语言的连贯性。</a:t>
            </a:r>
            <a:endParaRPr lang="zh-CN" altLang="en-US"/>
          </a:p>
          <a:p>
            <a:endParaRPr lang="zh-CN" altLang="en-US"/>
          </a:p>
          <a:p>
            <a:r>
              <a:rPr lang="zh-CN" altLang="en-US">
                <a:highlight>
                  <a:srgbClr val="FFFF00"/>
                </a:highlight>
              </a:rPr>
              <a:t>它要求</a:t>
            </a:r>
            <a:r>
              <a:rPr lang="zh-CN" altLang="en-US" b="1">
                <a:highlight>
                  <a:srgbClr val="FFFF00"/>
                </a:highlight>
              </a:rPr>
              <a:t>词与词、</a:t>
            </a:r>
            <a:r>
              <a:rPr lang="zh-CN" altLang="en-US" b="1">
                <a:solidFill>
                  <a:srgbClr val="FF0000"/>
                </a:solidFill>
                <a:highlight>
                  <a:srgbClr val="FFFF00"/>
                </a:highlight>
              </a:rPr>
              <a:t>短语与短语</a:t>
            </a:r>
            <a:r>
              <a:rPr lang="zh-CN" altLang="en-US" b="1">
                <a:highlight>
                  <a:srgbClr val="FFFF00"/>
                </a:highlight>
              </a:rPr>
              <a:t>、句子与句子</a:t>
            </a:r>
            <a:r>
              <a:rPr lang="zh-CN" altLang="en-US">
                <a:highlight>
                  <a:srgbClr val="FFFF00"/>
                </a:highlight>
              </a:rPr>
              <a:t>一一对应)</a:t>
            </a:r>
            <a:endParaRPr lang="zh-CN" altLang="en-US">
              <a:highlight>
                <a:srgbClr val="FFFF00"/>
              </a:highlight>
            </a:endParaRPr>
          </a:p>
        </p:txBody>
      </p:sp>
      <p:sp>
        <p:nvSpPr>
          <p:cNvPr id="7" name="文本框 6"/>
          <p:cNvSpPr txBox="1"/>
          <p:nvPr/>
        </p:nvSpPr>
        <p:spPr>
          <a:xfrm>
            <a:off x="695960" y="6030595"/>
            <a:ext cx="10294620" cy="398780"/>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spAutoFit/>
          </a:bodyPr>
          <a:p>
            <a:pPr algn="l">
              <a:buClrTx/>
              <a:buSzTx/>
              <a:buFontTx/>
            </a:pPr>
            <a:r>
              <a:rPr lang="zh-CN" altLang="en-US" sz="2000">
                <a:latin typeface="Times New Roman" panose="02020603050405020304" charset="0"/>
                <a:cs typeface="Times New Roman" panose="02020603050405020304" charset="0"/>
              </a:rPr>
              <a:t>Censorship prevents a movie from </a:t>
            </a:r>
            <a:r>
              <a:rPr lang="zh-CN" altLang="en-US" sz="2000">
                <a:solidFill>
                  <a:schemeClr val="tx1"/>
                </a:solidFill>
                <a:latin typeface="Times New Roman" panose="02020603050405020304" charset="0"/>
                <a:cs typeface="Times New Roman" panose="02020603050405020304" charset="0"/>
              </a:rPr>
              <a:t>being shown</a:t>
            </a:r>
            <a:r>
              <a:rPr lang="zh-CN" altLang="en-US" sz="2000">
                <a:latin typeface="Times New Roman" panose="02020603050405020304" charset="0"/>
                <a:cs typeface="Times New Roman" panose="02020603050405020304" charset="0"/>
              </a:rPr>
              <a:t> </a:t>
            </a:r>
            <a:r>
              <a:rPr lang="zh-CN" altLang="en-US" sz="2000" b="1">
                <a:highlight>
                  <a:srgbClr val="FFFF00"/>
                </a:highlight>
                <a:latin typeface="Times New Roman" panose="02020603050405020304" charset="0"/>
                <a:cs typeface="Times New Roman" panose="02020603050405020304" charset="0"/>
              </a:rPr>
              <a:t>or</a:t>
            </a:r>
            <a:r>
              <a:rPr lang="zh-CN" altLang="en-US" sz="2000">
                <a:latin typeface="Times New Roman" panose="02020603050405020304" charset="0"/>
                <a:cs typeface="Times New Roman" panose="02020603050405020304" charset="0"/>
              </a:rPr>
              <a:t> a book </a:t>
            </a:r>
            <a:r>
              <a:rPr lang="en-US" altLang="zh-CN" sz="2000">
                <a:latin typeface="Times New Roman" panose="02020603050405020304" charset="0"/>
                <a:cs typeface="Times New Roman" panose="02020603050405020304" charset="0"/>
              </a:rPr>
              <a:t>___________(sell)</a:t>
            </a:r>
            <a:r>
              <a:rPr lang="zh-CN" altLang="en-US" sz="2000">
                <a:latin typeface="Times New Roman" panose="02020603050405020304" charset="0"/>
                <a:cs typeface="Times New Roman" panose="02020603050405020304" charset="0"/>
              </a:rPr>
              <a:t>.</a:t>
            </a:r>
            <a:endParaRPr lang="zh-CN" altLang="en-US" sz="2000">
              <a:latin typeface="Times New Roman" panose="02020603050405020304" charset="0"/>
              <a:cs typeface="Times New Roman" panose="02020603050405020304" charset="0"/>
            </a:endParaRPr>
          </a:p>
        </p:txBody>
      </p:sp>
      <p:sp>
        <p:nvSpPr>
          <p:cNvPr id="8" name="文本框 7"/>
          <p:cNvSpPr txBox="1"/>
          <p:nvPr/>
        </p:nvSpPr>
        <p:spPr>
          <a:xfrm>
            <a:off x="4873625" y="5065395"/>
            <a:ext cx="1035685"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misty</a:t>
            </a:r>
            <a:endParaRPr lang="en-US" altLang="zh-CN" sz="2400" b="1">
              <a:latin typeface="Times New Roman" panose="02020603050405020304" charset="0"/>
              <a:cs typeface="Times New Roman" panose="02020603050405020304" charset="0"/>
            </a:endParaRPr>
          </a:p>
        </p:txBody>
      </p:sp>
      <p:sp>
        <p:nvSpPr>
          <p:cNvPr id="9" name="文本框 8"/>
          <p:cNvSpPr txBox="1"/>
          <p:nvPr>
            <p:custDataLst>
              <p:tags r:id="rId1"/>
            </p:custDataLst>
          </p:nvPr>
        </p:nvSpPr>
        <p:spPr>
          <a:xfrm>
            <a:off x="6734810" y="5972810"/>
            <a:ext cx="1567180"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being sold</a:t>
            </a:r>
            <a:endParaRPr lang="en-US" altLang="zh-CN" sz="2400" b="1">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p:bldP spid="7" grpId="0" bldLvl="0" animBg="1"/>
      <p:bldP spid="7"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p>
            <a:r>
              <a:rPr lang="zh-CN" altLang="en-US"/>
              <a:t>Q</a:t>
            </a:r>
            <a:r>
              <a:rPr lang="en-US" altLang="zh-CN"/>
              <a:t>2</a:t>
            </a:r>
            <a:r>
              <a:rPr lang="zh-CN" altLang="en-US"/>
              <a:t>：62题为什么不能用improvements？</a:t>
            </a:r>
            <a:endParaRPr lang="zh-CN" altLang="en-US"/>
          </a:p>
        </p:txBody>
      </p:sp>
      <p:pic>
        <p:nvPicPr>
          <p:cNvPr id="2" name="图片 1"/>
          <p:cNvPicPr>
            <a:picLocks noChangeAspect="1"/>
          </p:cNvPicPr>
          <p:nvPr/>
        </p:nvPicPr>
        <p:blipFill>
          <a:blip r:embed="rId1"/>
          <a:stretch>
            <a:fillRect/>
          </a:stretch>
        </p:blipFill>
        <p:spPr>
          <a:xfrm>
            <a:off x="1156970" y="1080135"/>
            <a:ext cx="9444355" cy="4288790"/>
          </a:xfrm>
          <a:prstGeom prst="rect">
            <a:avLst/>
          </a:prstGeom>
        </p:spPr>
      </p:pic>
      <p:sp>
        <p:nvSpPr>
          <p:cNvPr id="8" name="文本框 7"/>
          <p:cNvSpPr txBox="1"/>
          <p:nvPr/>
        </p:nvSpPr>
        <p:spPr>
          <a:xfrm>
            <a:off x="8302625" y="5048885"/>
            <a:ext cx="2902585" cy="368300"/>
          </a:xfrm>
          <a:prstGeom prst="rect">
            <a:avLst/>
          </a:prstGeom>
          <a:noFill/>
        </p:spPr>
        <p:txBody>
          <a:bodyPr wrap="square" rtlCol="0">
            <a:spAutoFit/>
          </a:bodyPr>
          <a:p>
            <a:r>
              <a:rPr lang="zh-CN" altLang="en-US"/>
              <a:t>引用自李华军老师论文</a:t>
            </a:r>
            <a:endParaRPr lang="zh-CN" altLang="en-US"/>
          </a:p>
        </p:txBody>
      </p:sp>
      <p:sp>
        <p:nvSpPr>
          <p:cNvPr id="9" name="文本框 8"/>
          <p:cNvSpPr txBox="1"/>
          <p:nvPr/>
        </p:nvSpPr>
        <p:spPr>
          <a:xfrm>
            <a:off x="1346835" y="5417185"/>
            <a:ext cx="6096000" cy="368300"/>
          </a:xfrm>
          <a:prstGeom prst="rect">
            <a:avLst/>
          </a:prstGeom>
          <a:noFill/>
        </p:spPr>
        <p:txBody>
          <a:bodyPr wrap="square" rtlCol="0" anchor="t">
            <a:spAutoFit/>
          </a:bodyPr>
          <a:p>
            <a:r>
              <a:rPr lang="zh-CN" altLang="en-US"/>
              <a:t>命题潜规则：提示词一般都是经过</a:t>
            </a:r>
            <a:r>
              <a:rPr lang="zh-CN" altLang="en-US" b="1">
                <a:highlight>
                  <a:srgbClr val="FFFF00"/>
                </a:highlight>
              </a:rPr>
              <a:t>一次变形</a:t>
            </a:r>
            <a:r>
              <a:rPr lang="zh-CN" altLang="en-US"/>
              <a:t>得到正确答案。</a:t>
            </a:r>
            <a:endParaRPr lang="zh-CN" altLang="en-US"/>
          </a:p>
        </p:txBody>
      </p:sp>
      <p:sp>
        <p:nvSpPr>
          <p:cNvPr id="10" name="文本框 9"/>
          <p:cNvSpPr txBox="1"/>
          <p:nvPr/>
        </p:nvSpPr>
        <p:spPr>
          <a:xfrm>
            <a:off x="803910" y="5876290"/>
            <a:ext cx="10151110" cy="64516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2021</a:t>
            </a:r>
            <a:r>
              <a:rPr lang="zh-CN" altLang="en-US">
                <a:latin typeface="Times New Roman" panose="02020603050405020304" charset="0"/>
                <a:cs typeface="Times New Roman" panose="02020603050405020304" charset="0"/>
              </a:rPr>
              <a:t>年新高考】 The hot spring at the foot of</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the mountain is something you must try after the climb. It will</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__________</a:t>
            </a:r>
            <a:r>
              <a:rPr lang="en-US" altLang="zh-CN">
                <a:latin typeface="Times New Roman" panose="02020603050405020304" charset="0"/>
                <a:cs typeface="Times New Roman" panose="02020603050405020304" charset="0"/>
              </a:rPr>
              <a:t>_______</a:t>
            </a:r>
            <a:r>
              <a:rPr lang="zh-CN" altLang="en-US">
                <a:latin typeface="Times New Roman" panose="02020603050405020304" charset="0"/>
                <a:cs typeface="Times New Roman" panose="02020603050405020304" charset="0"/>
              </a:rPr>
              <a:t> (undoubted) help you get refreshed!</a:t>
            </a:r>
            <a:endParaRPr lang="zh-CN" altLang="en-US">
              <a:latin typeface="Times New Roman" panose="02020603050405020304" charset="0"/>
              <a:cs typeface="Times New Roman" panose="02020603050405020304" charset="0"/>
            </a:endParaRPr>
          </a:p>
        </p:txBody>
      </p:sp>
      <p:sp>
        <p:nvSpPr>
          <p:cNvPr id="11" name="文本框 10"/>
          <p:cNvSpPr txBox="1"/>
          <p:nvPr>
            <p:custDataLst>
              <p:tags r:id="rId2"/>
            </p:custDataLst>
          </p:nvPr>
        </p:nvSpPr>
        <p:spPr>
          <a:xfrm>
            <a:off x="1439545" y="6122670"/>
            <a:ext cx="156718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undoubtedly</a:t>
            </a:r>
            <a:endParaRPr lang="en-US" altLang="zh-CN" sz="2000" b="1">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idx="1"/>
          </p:nvPr>
        </p:nvSpPr>
        <p:spPr/>
        <p:txBody>
          <a:bodyPr>
            <a:normAutofit fontScale="90000"/>
          </a:bodyPr>
          <a:p>
            <a:r>
              <a:t>Q3：64题该如何理解清楚to stay? 如何溯源出处？</a:t>
            </a:r>
          </a:p>
        </p:txBody>
      </p:sp>
      <p:sp>
        <p:nvSpPr>
          <p:cNvPr id="4" name="文本框 3"/>
          <p:cNvSpPr txBox="1"/>
          <p:nvPr/>
        </p:nvSpPr>
        <p:spPr>
          <a:xfrm>
            <a:off x="643890" y="1256030"/>
            <a:ext cx="10648315" cy="1014730"/>
          </a:xfrm>
          <a:prstGeom prst="rect">
            <a:avLst/>
          </a:prstGeom>
          <a:noFill/>
        </p:spPr>
        <p:txBody>
          <a:bodyPr wrap="square" rtlCol="0" anchor="t">
            <a:spAutoFit/>
          </a:bodyPr>
          <a:p>
            <a:r>
              <a:rPr lang="zh-CN" altLang="en-US" sz="2000">
                <a:latin typeface="Times New Roman" panose="02020603050405020304" charset="0"/>
                <a:cs typeface="Times New Roman" panose="02020603050405020304" charset="0"/>
              </a:rPr>
              <a:t>He knows that computers are here   ___64___   （stay） and that they will not disappear However, he believes that the practice with fountain pens helps students to focus, to write faster, and they can feel proud of </a:t>
            </a:r>
            <a:r>
              <a:rPr lang="zh-CN" altLang="en-US" sz="2000" u="sng">
                <a:latin typeface="Times New Roman" panose="02020603050405020304" charset="0"/>
                <a:cs typeface="Times New Roman" panose="02020603050405020304" charset="0"/>
              </a:rPr>
              <a:t>  65   </a:t>
            </a:r>
            <a:r>
              <a:rPr lang="zh-CN" altLang="en-US" sz="2000">
                <a:latin typeface="Times New Roman" panose="02020603050405020304" charset="0"/>
                <a:cs typeface="Times New Roman" panose="02020603050405020304" charset="0"/>
              </a:rPr>
              <a:t>（they）. </a:t>
            </a:r>
            <a:endParaRPr lang="zh-CN" altLang="en-US" sz="2000">
              <a:latin typeface="Times New Roman" panose="02020603050405020304" charset="0"/>
              <a:cs typeface="Times New Roman" panose="02020603050405020304" charset="0"/>
            </a:endParaRPr>
          </a:p>
        </p:txBody>
      </p:sp>
      <p:sp>
        <p:nvSpPr>
          <p:cNvPr id="5" name="文本框 4"/>
          <p:cNvSpPr txBox="1"/>
          <p:nvPr/>
        </p:nvSpPr>
        <p:spPr>
          <a:xfrm>
            <a:off x="643890" y="2635885"/>
            <a:ext cx="9879330" cy="2584450"/>
          </a:xfrm>
          <a:prstGeom prst="rect">
            <a:avLst/>
          </a:prstGeom>
          <a:noFill/>
        </p:spPr>
        <p:txBody>
          <a:bodyPr wrap="square" rtlCol="0" anchor="t">
            <a:spAutoFit/>
          </a:bodyPr>
          <a:p>
            <a:r>
              <a:rPr lang="zh-CN" altLang="en-US" b="1"/>
              <a:t>【牛津】be here to stay/have come to stay:</a:t>
            </a:r>
            <a:endParaRPr lang="zh-CN" altLang="en-US" b="1"/>
          </a:p>
          <a:p>
            <a:r>
              <a:rPr lang="zh-CN" altLang="en-US"/>
              <a:t>to be accepted or used by most people and therefore a permanent part of our lives</a:t>
            </a:r>
            <a:endParaRPr lang="zh-CN" altLang="en-US"/>
          </a:p>
          <a:p>
            <a:endParaRPr lang="zh-CN" altLang="en-US"/>
          </a:p>
          <a:p>
            <a:r>
              <a:rPr lang="zh-CN" altLang="en-US" b="1"/>
              <a:t>【朗文】here to stay: </a:t>
            </a:r>
            <a:endParaRPr lang="zh-CN" altLang="en-US"/>
          </a:p>
          <a:p>
            <a:r>
              <a:rPr lang="zh-CN" altLang="en-US"/>
              <a:t>if something is here to stay, it has become a part of life and will continue to be so</a:t>
            </a:r>
            <a:endParaRPr lang="zh-CN" altLang="en-US"/>
          </a:p>
          <a:p>
            <a:endParaRPr lang="zh-CN" altLang="en-US"/>
          </a:p>
          <a:p>
            <a:r>
              <a:rPr lang="zh-CN" altLang="en-US" b="1"/>
              <a:t>【剑桥】here to stay: </a:t>
            </a:r>
            <a:endParaRPr lang="zh-CN" altLang="en-US"/>
          </a:p>
          <a:p>
            <a:r>
              <a:rPr lang="zh-CN" altLang="en-US"/>
              <a:t>If something is here to stay, it has </a:t>
            </a:r>
            <a:r>
              <a:rPr lang="zh-CN" altLang="en-US" b="1"/>
              <a:t>stopped being unusual</a:t>
            </a:r>
            <a:r>
              <a:rPr lang="zh-CN" altLang="en-US"/>
              <a:t> and has become </a:t>
            </a:r>
            <a:r>
              <a:rPr lang="zh-CN" altLang="en-US" b="1"/>
              <a:t>generally used or accepted:</a:t>
            </a:r>
            <a:endParaRPr lang="zh-CN" altLang="en-US" b="1"/>
          </a:p>
        </p:txBody>
      </p:sp>
      <p:sp>
        <p:nvSpPr>
          <p:cNvPr id="6" name="文本框 5"/>
          <p:cNvSpPr txBox="1"/>
          <p:nvPr/>
        </p:nvSpPr>
        <p:spPr>
          <a:xfrm>
            <a:off x="643890" y="5374640"/>
            <a:ext cx="10117455" cy="1014730"/>
          </a:xfrm>
          <a:prstGeom prst="rect">
            <a:avLst/>
          </a:prstGeom>
          <a:noFill/>
        </p:spPr>
        <p:txBody>
          <a:bodyPr wrap="square" rtlCol="0" anchor="t">
            <a:spAutoFit/>
          </a:bodyPr>
          <a:p>
            <a:r>
              <a:rPr lang="zh-CN" altLang="en-US" sz="2000">
                <a:latin typeface="Times New Roman" panose="02020603050405020304" charset="0"/>
                <a:cs typeface="Times New Roman" panose="02020603050405020304" charset="0"/>
              </a:rPr>
              <a:t>It's not uncommon for individuals who are new to online investment platforms to fall </a:t>
            </a:r>
            <a:r>
              <a:rPr lang="en-US" altLang="zh-CN" sz="2000">
                <a:latin typeface="Times New Roman" panose="02020603050405020304" charset="0"/>
                <a:cs typeface="Times New Roman" panose="02020603050405020304" charset="0"/>
              </a:rPr>
              <a:t>______</a:t>
            </a:r>
            <a:r>
              <a:rPr lang="zh-CN" altLang="en-US"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some</a:t>
            </a:r>
            <a:r>
              <a:rPr lang="zh-CN" altLang="en-US" sz="2000">
                <a:latin typeface="Times New Roman" panose="02020603050405020304" charset="0"/>
                <a:cs typeface="Times New Roman" panose="02020603050405020304" charset="0"/>
              </a:rPr>
              <a:t> schemes promising unrealistically high returns, only to discover later that they have been deceived.</a:t>
            </a:r>
            <a:endParaRPr lang="zh-CN" altLang="en-US" sz="2000">
              <a:latin typeface="Times New Roman" panose="02020603050405020304" charset="0"/>
              <a:cs typeface="Times New Roman" panose="02020603050405020304" charset="0"/>
            </a:endParaRPr>
          </a:p>
        </p:txBody>
      </p:sp>
      <p:sp>
        <p:nvSpPr>
          <p:cNvPr id="7" name="文本框 6"/>
          <p:cNvSpPr txBox="1"/>
          <p:nvPr/>
        </p:nvSpPr>
        <p:spPr>
          <a:xfrm>
            <a:off x="4242435" y="6200775"/>
            <a:ext cx="6209665" cy="368300"/>
          </a:xfrm>
          <a:prstGeom prst="rect">
            <a:avLst/>
          </a:prstGeom>
          <a:noFill/>
        </p:spPr>
        <p:txBody>
          <a:bodyPr wrap="square" rtlCol="0">
            <a:spAutoFit/>
          </a:bodyPr>
          <a:p>
            <a:r>
              <a:rPr lang="en-US" altLang="zh-CN"/>
              <a:t>fall for上当，受骗：指因为被欺骗或受到诱惑而上当受骗。</a:t>
            </a:r>
            <a:endParaRPr lang="en-US" altLang="zh-CN"/>
          </a:p>
        </p:txBody>
      </p:sp>
      <p:sp>
        <p:nvSpPr>
          <p:cNvPr id="11" name="文本框 10"/>
          <p:cNvSpPr txBox="1"/>
          <p:nvPr/>
        </p:nvSpPr>
        <p:spPr>
          <a:xfrm>
            <a:off x="10761345" y="5374640"/>
            <a:ext cx="1108075" cy="922020"/>
          </a:xfrm>
          <a:prstGeom prst="rect">
            <a:avLst/>
          </a:prstGeom>
          <a:noFill/>
        </p:spPr>
        <p:txBody>
          <a:bodyPr wrap="square" rtlCol="0">
            <a:spAutoFit/>
          </a:bodyPr>
          <a:p>
            <a:r>
              <a:rPr lang="zh-CN" altLang="en-US" b="1">
                <a:highlight>
                  <a:srgbClr val="FFFF00"/>
                </a:highlight>
              </a:rPr>
              <a:t>注意积累一些地道的表达</a:t>
            </a:r>
            <a:endParaRPr lang="zh-CN" altLang="en-US" b="1">
              <a:highlight>
                <a:srgbClr val="FFFF00"/>
              </a:highlight>
            </a:endParaRPr>
          </a:p>
        </p:txBody>
      </p:sp>
      <p:sp>
        <p:nvSpPr>
          <p:cNvPr id="12" name="文本框 11"/>
          <p:cNvSpPr txBox="1"/>
          <p:nvPr>
            <p:custDataLst>
              <p:tags r:id="rId1"/>
            </p:custDataLst>
          </p:nvPr>
        </p:nvSpPr>
        <p:spPr>
          <a:xfrm>
            <a:off x="9537065" y="5374640"/>
            <a:ext cx="582295"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for</a:t>
            </a:r>
            <a:endParaRPr lang="en-US" altLang="zh-CN" sz="2000" b="1">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2" grpId="0"/>
      <p:bldP spid="12" grpId="1"/>
      <p:bldP spid="7" grpId="0"/>
      <p:bldP spid="7" grpId="1"/>
      <p:bldP spid="11" grpId="0"/>
      <p:bldP spid="11" grpId="1"/>
    </p:bldLst>
  </p:timing>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10"/>
  <p:tag name="KSO_WM_UNIT_ID" val="_1*i*10"/>
  <p:tag name="KSO_WM_UNIT_LAYERLEVEL" val="1"/>
  <p:tag name="KSO_WM_TAG_VERSION" val="3.0"/>
</p:tagLst>
</file>

<file path=ppt/tags/tag100.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4_1*f*1"/>
  <p:tag name="KSO_WM_TEMPLATE_CATEGORY" val="custom"/>
  <p:tag name="KSO_WM_TEMPLATE_INDEX" val="20230314"/>
  <p:tag name="KSO_WM_UNIT_LAYERLEVEL" val="1"/>
  <p:tag name="KSO_WM_TAG_VERSION" val="3.0"/>
  <p:tag name="KSO_WM_BEAUTIFY_FLAG" val=""/>
  <p:tag name="KSO_WM_UNIT_CONTENT_GROUP_TYPE" val="contentchip"/>
  <p:tag name="KSO_WM_UNIT_PRESET_TEXT" val="汇报人：WPS"/>
</p:tagLst>
</file>

<file path=ppt/tags/tag101.xml><?xml version="1.0" encoding="utf-8"?>
<p:tagLst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p="http://schemas.openxmlformats.org/presentationml/2006/main">
  <p:tag name="KSO_WM_SLIDE_ID" val="custom202303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4"/>
  <p:tag name="KSO_WM_SLIDE_TYPE" val="sectionTitle"/>
  <p:tag name="KSO_WM_SLIDE_SUBTYPE" val="pureTxt"/>
  <p:tag name="KSO_WM_SLIDE_LAYOUT" val="a_e"/>
  <p:tag name="KSO_WM_SLIDE_LAYOUT_CNT" val="1_1"/>
  <p:tag name="KSO_WM_SPECIAL_SOURCE" val="bdnull"/>
  <p:tag name="KSO_WM_SLIDE_CONTENT_AREA" val="{&quot;left&quot;:&quot;504.35&quot;,&quot;top&quot;:&quot;139.2&quot;,&quot;width&quot;:&quot;435.7&quot;,&quot;height&quot;:&quot;210&quot;}"/>
</p:tagLst>
</file>

<file path=ppt/tags/tag103.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4*a*1"/>
  <p:tag name="KSO_WM_TEMPLATE_CATEGORY" val="custom"/>
  <p:tag name="KSO_WM_TEMPLATE_INDEX" val="20230314"/>
  <p:tag name="KSO_WM_UNIT_LAYERLEVEL" val="1"/>
  <p:tag name="KSO_WM_TAG_VERSION" val="3.0"/>
  <p:tag name="KSO_WM_BEAUTIFY_FLAG" val="#wm#"/>
  <p:tag name="KSO_WM_DIAGRAM_GROUP_CODE" val="l1-1"/>
  <p:tag name="KSO_WM_UNIT_PRESET_TEXT" val="目录"/>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14_4*l_h_i*1_1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1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2_1"/>
  <p:tag name="KSO_WM_TEMPLATE_CATEGORY" val="custom"/>
  <p:tag name="KSO_WM_TEMPLATE_INDEX" val="20230314"/>
  <p:tag name="KSO_WM_UNIT_LAYERLEVEL" val="1_1_1"/>
  <p:tag name="KSO_WM_TAG_VERSION" val="3.0"/>
  <p:tag name="KSO_WM_DIAGRAM_GROUP_CODE" val="l1-1"/>
  <p:tag name="KSO_WM_UNIT_TYPE" val="l_h_i"/>
  <p:tag name="KSO_WM_UNIT_INDEX" val="1_2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314_4*l_h_i*1_2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2"/>
</p:tagLst>
</file>

<file path=ppt/tags/tag10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2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3_1"/>
  <p:tag name="KSO_WM_TEMPLATE_CATEGORY" val="custom"/>
  <p:tag name="KSO_WM_TEMPLATE_INDEX" val="20230314"/>
  <p:tag name="KSO_WM_UNIT_LAYERLEVEL" val="1_1_1"/>
  <p:tag name="KSO_WM_TAG_VERSION" val="3.0"/>
  <p:tag name="KSO_WM_DIAGRAM_GROUP_CODE" val="l1-1"/>
  <p:tag name="KSO_WM_UNIT_TYPE" val="l_h_i"/>
  <p:tag name="KSO_WM_UNIT_INDEX" val="1_3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314_4*l_h_i*1_3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3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4_1"/>
  <p:tag name="KSO_WM_TEMPLATE_CATEGORY" val="custom"/>
  <p:tag name="KSO_WM_TEMPLATE_INDEX" val="20230314"/>
  <p:tag name="KSO_WM_UNIT_LAYERLEVEL" val="1_1_1"/>
  <p:tag name="KSO_WM_TAG_VERSION" val="3.0"/>
  <p:tag name="KSO_WM_DIAGRAM_GROUP_CODE" val="l1-1"/>
  <p:tag name="KSO_WM_UNIT_TYPE" val="l_h_i"/>
  <p:tag name="KSO_WM_UNIT_INDEX" val="1_4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314_4*l_h_i*1_4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4_1"/>
  <p:tag name="KSO_WM_DIAGRAM_VERSION" val="3"/>
  <p:tag name="KSO_WM_DIAGRAM_COLOR_TRICK" val="2"/>
  <p:tag name="KSO_WM_DIAGRAM_COLOR_TEXT_CAN_REMOVE" val="n"/>
  <p:tag name="KSO_WM_DIAGRAM_MAX_ITEMCNT" val="6"/>
  <p:tag name="KSO_WM_DIAGRAM_MIN_ITEMCNT" val="2"/>
  <p:tag name="KSO_WM_DIAGRAM_VIRTUALLY_FRAME" val="{&quot;height&quot;:482.5749969482422,&quot;left&quot;:345.09999694824216,&quot;top&quot;:32.8,&quot;width&quot;:515.000003051757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16.xml><?xml version="1.0" encoding="utf-8"?>
<p:tagLst xmlns:p="http://schemas.openxmlformats.org/presentationml/2006/main">
  <p:tag name="KSO_WM_SLIDE_ID" val="custom20230314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314"/>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73_1*i*1"/>
  <p:tag name="KSO_WM_TEMPLATE_CATEGORY" val="custom"/>
  <p:tag name="KSO_WM_TEMPLATE_INDEX" val="20233273"/>
  <p:tag name="KSO_WM_UNIT_LAYERLEVEL" val="1"/>
  <p:tag name="KSO_WM_TAG_VERSION" val="3.0"/>
  <p:tag name="KSO_WM_BEAUTIFY_FLAG" val="#wm#"/>
</p:tagLst>
</file>

<file path=ppt/tags/tag118.xml><?xml version="1.0" encoding="utf-8"?>
<p:tagLst xmlns:p="http://schemas.openxmlformats.org/presentationml/2006/main">
  <p:tag name="KSO_WM_UNIT_VALUE" val="815*193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73_1*d*1"/>
  <p:tag name="KSO_WM_TEMPLATE_CATEGORY" val="custom"/>
  <p:tag name="KSO_WM_TEMPLATE_INDEX" val="20233273"/>
  <p:tag name="KSO_WM_UNIT_LAYERLEVEL" val="1"/>
  <p:tag name="KSO_WM_TAG_VERSION" val="3.0"/>
  <p:tag name="KSO_WM_BEAUTIFY_FLAG" val="#wm#"/>
</p:tagLst>
</file>

<file path=ppt/tags/tag11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73"/>
  <p:tag name="KSO_WM_UNIT_ID" val="custom20233273_1*a*1"/>
  <p:tag name="KSO_WM_UNIT_PRESET_TEXT" val="单击此处添加文档标题"/>
</p:tagLst>
</file>

<file path=ppt/tags/tag12.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CONTENT_GROUP_TYPE" val="contentchip"/>
</p:tagLst>
</file>

<file path=ppt/tags/tag120.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850.45*113.8"/>
  <p:tag name="KSO_WM_SLIDE_POSITION" val="55.3501*375.65"/>
  <p:tag name="KSO_WM_DIAGRAM_GROUP_CODE" val="l1-1"/>
  <p:tag name="KSO_WM_SLIDE_DIAGTYPE" val="l"/>
  <p:tag name="KSO_WM_SLIDE_LAYOUT" val="a_d_l"/>
  <p:tag name="KSO_WM_SLIDE_LAYOUT_CNT" val="1_1_1"/>
  <p:tag name="KSO_WM_TEMPLATE_INDEX" val="20233273"/>
  <p:tag name="KSO_WM_TEMPLATE_SUBCATEGORY" val="0"/>
  <p:tag name="KSO_WM_SLIDE_INDEX" val="1"/>
  <p:tag name="KSO_WM_TAG_VERSION" val="3.0"/>
  <p:tag name="KSO_WM_SLIDE_ID" val="custom20233273_1"/>
  <p:tag name="KSO_WM_SLIDE_ITEM_CNT"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33273"/>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30314"/>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30314"/>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30314"/>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3031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73_1*i*1"/>
  <p:tag name="KSO_WM_TEMPLATE_CATEGORY" val="custom"/>
  <p:tag name="KSO_WM_TEMPLATE_INDEX" val="20233273"/>
  <p:tag name="KSO_WM_UNIT_LAYERLEVEL" val="1"/>
  <p:tag name="KSO_WM_TAG_VERSION" val="3.0"/>
  <p:tag name="KSO_WM_BEAUTIFY_FLAG" val="#wm#"/>
</p:tagLst>
</file>

<file path=ppt/tags/tag146.xml><?xml version="1.0" encoding="utf-8"?>
<p:tagLst xmlns:p="http://schemas.openxmlformats.org/presentationml/2006/main">
  <p:tag name="KSO_WM_UNIT_VALUE" val="815*193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73_1*d*1"/>
  <p:tag name="KSO_WM_TEMPLATE_CATEGORY" val="custom"/>
  <p:tag name="KSO_WM_TEMPLATE_INDEX" val="20233273"/>
  <p:tag name="KSO_WM_UNIT_LAYERLEVEL" val="1"/>
  <p:tag name="KSO_WM_TAG_VERSION" val="3.0"/>
  <p:tag name="KSO_WM_BEAUTIFY_FLAG" val="#wm#"/>
</p:tagLst>
</file>

<file path=ppt/tags/tag14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73"/>
  <p:tag name="KSO_WM_UNIT_ID" val="custom20233273_1*a*1"/>
  <p:tag name="KSO_WM_UNIT_PRESET_TEXT" val="单击此处添加文档标题"/>
</p:tagLst>
</file>

<file path=ppt/tags/tag148.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850.45*113.8"/>
  <p:tag name="KSO_WM_SLIDE_POSITION" val="55.3501*375.65"/>
  <p:tag name="KSO_WM_DIAGRAM_GROUP_CODE" val="l1-1"/>
  <p:tag name="KSO_WM_SLIDE_DIAGTYPE" val="l"/>
  <p:tag name="KSO_WM_SLIDE_LAYOUT" val="a_d_l"/>
  <p:tag name="KSO_WM_SLIDE_LAYOUT_CNT" val="1_1_1"/>
  <p:tag name="KSO_WM_TEMPLATE_INDEX" val="20233273"/>
  <p:tag name="KSO_WM_TEMPLATE_SUBCATEGORY" val="0"/>
  <p:tag name="KSO_WM_SLIDE_INDEX" val="1"/>
  <p:tag name="KSO_WM_TAG_VERSION" val="3.0"/>
  <p:tag name="KSO_WM_SLIDE_ID" val="custom20233273_1"/>
  <p:tag name="KSO_WM_SLIDE_ITEM_CNT" val="1"/>
</p:tagLst>
</file>

<file path=ppt/tags/tag149.xml><?xml version="1.0" encoding="utf-8"?>
<p:tagLst xmlns:p="http://schemas.openxmlformats.org/presentationml/2006/main">
  <p:tag name="KSO_WM_BEAUTIFY_FLAG" val="#wm#"/>
  <p:tag name="KSO_WM_TEMPLATE_CATEGORY" val="custom"/>
  <p:tag name="KSO_WM_TEMPLATE_INDEX" val="2023327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30314"/>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30314"/>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73_1*i*1"/>
  <p:tag name="KSO_WM_TEMPLATE_CATEGORY" val="custom"/>
  <p:tag name="KSO_WM_TEMPLATE_INDEX" val="20233273"/>
  <p:tag name="KSO_WM_UNIT_LAYERLEVEL" val="1"/>
  <p:tag name="KSO_WM_TAG_VERSION" val="3.0"/>
  <p:tag name="KSO_WM_BEAUTIFY_FLAG" val="#wm#"/>
</p:tagLst>
</file>

<file path=ppt/tags/tag157.xml><?xml version="1.0" encoding="utf-8"?>
<p:tagLst xmlns:p="http://schemas.openxmlformats.org/presentationml/2006/main">
  <p:tag name="KSO_WM_UNIT_VALUE" val="815*193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73_1*d*1"/>
  <p:tag name="KSO_WM_TEMPLATE_CATEGORY" val="custom"/>
  <p:tag name="KSO_WM_TEMPLATE_INDEX" val="20233273"/>
  <p:tag name="KSO_WM_UNIT_LAYERLEVEL" val="1"/>
  <p:tag name="KSO_WM_TAG_VERSION" val="3.0"/>
  <p:tag name="KSO_WM_BEAUTIFY_FLAG" val="#wm#"/>
</p:tagLst>
</file>

<file path=ppt/tags/tag158.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73"/>
  <p:tag name="KSO_WM_UNIT_ID" val="custom20233273_1*a*1"/>
  <p:tag name="KSO_WM_UNIT_PRESET_TEXT" val="单击此处添加文档标题"/>
</p:tagLst>
</file>

<file path=ppt/tags/tag159.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850.45*113.8"/>
  <p:tag name="KSO_WM_SLIDE_POSITION" val="55.3501*375.65"/>
  <p:tag name="KSO_WM_DIAGRAM_GROUP_CODE" val="l1-1"/>
  <p:tag name="KSO_WM_SLIDE_DIAGTYPE" val="l"/>
  <p:tag name="KSO_WM_SLIDE_LAYOUT" val="a_d_l"/>
  <p:tag name="KSO_WM_SLIDE_LAYOUT_CNT" val="1_1_1"/>
  <p:tag name="KSO_WM_TEMPLATE_INDEX" val="20233273"/>
  <p:tag name="KSO_WM_TEMPLATE_SUBCATEGORY" val="0"/>
  <p:tag name="KSO_WM_SLIDE_INDEX" val="1"/>
  <p:tag name="KSO_WM_TAG_VERSION" val="3.0"/>
  <p:tag name="KSO_WM_SLIDE_ID" val="custom20233273_1"/>
  <p:tag name="KSO_WM_SLIDE_ITEM_CN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30314"/>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wm#"/>
  <p:tag name="KSO_WM_TEMPLATE_CATEGORY" val="custom"/>
  <p:tag name="KSO_WM_TEMPLATE_INDEX" val="20230314"/>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73_1*i*1"/>
  <p:tag name="KSO_WM_TEMPLATE_CATEGORY" val="custom"/>
  <p:tag name="KSO_WM_TEMPLATE_INDEX" val="20233273"/>
  <p:tag name="KSO_WM_UNIT_LAYERLEVEL" val="1"/>
  <p:tag name="KSO_WM_TAG_VERSION" val="3.0"/>
  <p:tag name="KSO_WM_BEAUTIFY_FLAG" val="#wm#"/>
</p:tagLst>
</file>

<file path=ppt/tags/tag176.xml><?xml version="1.0" encoding="utf-8"?>
<p:tagLst xmlns:p="http://schemas.openxmlformats.org/presentationml/2006/main">
  <p:tag name="KSO_WM_UNIT_VALUE" val="815*1935"/>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3273_1*d*1"/>
  <p:tag name="KSO_WM_TEMPLATE_CATEGORY" val="custom"/>
  <p:tag name="KSO_WM_TEMPLATE_INDEX" val="20233273"/>
  <p:tag name="KSO_WM_UNIT_LAYERLEVEL" val="1"/>
  <p:tag name="KSO_WM_TAG_VERSION" val="3.0"/>
  <p:tag name="KSO_WM_BEAUTIFY_FLAG" val="#wm#"/>
</p:tagLst>
</file>

<file path=ppt/tags/tag177.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3273"/>
  <p:tag name="KSO_WM_UNIT_ID" val="custom20233273_1*a*1"/>
  <p:tag name="KSO_WM_UNIT_PRESET_TEXT" val="单击此处添加文档标题"/>
</p:tagLst>
</file>

<file path=ppt/tags/tag178.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850.45*113.8"/>
  <p:tag name="KSO_WM_SLIDE_POSITION" val="55.3501*375.65"/>
  <p:tag name="KSO_WM_DIAGRAM_GROUP_CODE" val="l1-1"/>
  <p:tag name="KSO_WM_SLIDE_DIAGTYPE" val="l"/>
  <p:tag name="KSO_WM_SLIDE_LAYOUT" val="a_d_l"/>
  <p:tag name="KSO_WM_SLIDE_LAYOUT_CNT" val="1_1_1"/>
  <p:tag name="KSO_WM_TEMPLATE_INDEX" val="20233273"/>
  <p:tag name="KSO_WM_TEMPLATE_SUBCATEGORY" val="0"/>
  <p:tag name="KSO_WM_SLIDE_INDEX" val="1"/>
  <p:tag name="KSO_WM_TAG_VERSION" val="3.0"/>
  <p:tag name="KSO_WM_SLIDE_ID" val="custom20233273_1"/>
  <p:tag name="KSO_WM_SLIDE_ITEM_CNT" val="1"/>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UNIT_TYPE" val="i"/>
  <p:tag name="KSO_WM_UNIT_INDEX" val="1"/>
  <p:tag name="KSO_WM_UNIT_CONTENT_GROUP_TYPE" val="titlestyle"/>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wm#"/>
  <p:tag name="KSO_WM_TEMPLATE_CATEGORY" val="custom"/>
  <p:tag name="KSO_WM_TEMPLATE_INDEX" val="20230314"/>
</p:tagLst>
</file>

<file path=ppt/tags/tag184.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314_7*e*1"/>
  <p:tag name="KSO_WM_TEMPLATE_CATEGORY" val="custom"/>
  <p:tag name="KSO_WM_TEMPLATE_INDEX" val="20230314"/>
  <p:tag name="KSO_WM_UNIT_LAYERLEVEL" val="1"/>
  <p:tag name="KSO_WM_TAG_VERSION" val="3.0"/>
  <p:tag name="KSO_WM_BEAUTIFY_FLAG" val="#wm#"/>
  <p:tag name="KSO_WM_UNIT_PRESET_TEXT" val="01"/>
</p:tagLst>
</file>

<file path=ppt/tags/tag1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7*a*1"/>
  <p:tag name="KSO_WM_TEMPLATE_CATEGORY" val="custom"/>
  <p:tag name="KSO_WM_TEMPLATE_INDEX" val="20230314"/>
  <p:tag name="KSO_WM_UNIT_LAYERLEVEL" val="1"/>
  <p:tag name="KSO_WM_TAG_VERSION" val="3.0"/>
  <p:tag name="KSO_WM_BEAUTIFY_FLAG" val="#wm#"/>
  <p:tag name="KSO_WM_UNIT_CONTENT_GROUP_TYPE" val="contentchip"/>
  <p:tag name="KSO_WM_UNIT_PRESET_TEXT" val="添加章节标题"/>
</p:tagLst>
</file>

<file path=ppt/tags/tag186.xml><?xml version="1.0" encoding="utf-8"?>
<p:tagLst xmlns:p="http://schemas.openxmlformats.org/presentationml/2006/main">
  <p:tag name="KSO_WM_SLIDE_ID" val="custom20230314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0314"/>
  <p:tag name="KSO_WM_SLIDE_TYPE" val="sectionTitle"/>
  <p:tag name="KSO_WM_SLIDE_SUBTYPE" val="pureTxt"/>
  <p:tag name="KSO_WM_SLIDE_LAYOUT" val="a_e"/>
  <p:tag name="KSO_WM_SLIDE_LAYOUT_CNT" val="1_1"/>
  <p:tag name="KSO_WM_SPECIAL_SOURCE" val="bdnull"/>
  <p:tag name="KSO_WM_SLIDE_CONTENT_AREA" val="{&quot;left&quot;:&quot;504.35&quot;,&quot;top&quot;:&quot;139.2&quot;,&quot;width&quot;:&quot;435.7&quot;,&quot;height&quot;:&quot;210&quot;}"/>
</p:tagLst>
</file>

<file path=ppt/tags/tag187.xml><?xml version="1.0" encoding="utf-8"?>
<p:tagLst xmlns:p="http://schemas.openxmlformats.org/presentationml/2006/main">
  <p:tag name="KSO_WM_BEAUTIFY_FLAG" val="#wm#"/>
  <p:tag name="KSO_WM_TEMPLATE_CATEGORY" val="custom"/>
  <p:tag name="KSO_WM_TEMPLATE_INDEX" val="20230314"/>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wm#"/>
  <p:tag name="KSO_WM_TEMPLATE_CATEGORY" val="custom"/>
  <p:tag name="KSO_WM_TEMPLATE_INDEX" val="20230314"/>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647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647"/>
  <p:tag name="KSO_WM_UNIT_VALUE" val="159"/>
  <p:tag name="KSO_WM_TEMPLATE_ASSEMBLE_XID" val="60656e6f4054ed1e2fb7f89f"/>
  <p:tag name="KSO_WM_TEMPLATE_ASSEMBLE_GROUPID" val="60656e6f4054ed1e2fb7f89f"/>
</p:tagLst>
</file>

<file path=ppt/tags/tag203.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68_3*l_h_i*1_2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7"/>
  <p:tag name="KSO_WM_UNIT_FILL_FORE_SCHEMECOLOR_INDEX_1_POS" val="0.21"/>
  <p:tag name="KSO_WM_UNIT_FILL_FORE_SCHEMECOLOR_INDEX_1_TRANS" val="0"/>
  <p:tag name="KSO_WM_UNIT_FILL_FORE_SCHEMECOLOR_INDEX_2_BRIGHTNESS" val="-0.25"/>
  <p:tag name="KSO_WM_UNIT_FILL_FORE_SCHEMECOLOR_INDEX_2" val="7"/>
  <p:tag name="KSO_WM_UNIT_FILL_FORE_SCHEMECOLOR_INDEX_2_POS" val="0.78"/>
  <p:tag name="KSO_WM_UNIT_FILL_FORE_SCHEMECOLOR_INDEX_2_TRANS" val="0"/>
  <p:tag name="KSO_WM_UNIT_FILL_FORE_SCHEMECOLOR_INDEX_3_BRIGHTNESS" val="-0.25"/>
  <p:tag name="KSO_WM_UNIT_FILL_FORE_SCHEMECOLOR_INDEX_3" val="7"/>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28768_3*l_h_i*1_2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68_3*l_h_i*1_2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7"/>
  <p:tag name="KSO_WM_UNIT_FILL_FORE_SCHEMECOLOR_INDEX_1_POS" val="0"/>
  <p:tag name="KSO_WM_UNIT_FILL_FORE_SCHEMECOLOR_INDEX_1_TRANS" val="0"/>
  <p:tag name="KSO_WM_UNIT_FILL_FORE_SCHEMECOLOR_INDEX_2_BRIGHTNESS" val="-0.25"/>
  <p:tag name="KSO_WM_UNIT_FILL_FORE_SCHEMECOLOR_INDEX_2" val="7"/>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68_3*l_h_i*1_3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8"/>
  <p:tag name="KSO_WM_UNIT_FILL_FORE_SCHEMECOLOR_INDEX_1_POS" val="0.21"/>
  <p:tag name="KSO_WM_UNIT_FILL_FORE_SCHEMECOLOR_INDEX_1_TRANS" val="0"/>
  <p:tag name="KSO_WM_UNIT_FILL_FORE_SCHEMECOLOR_INDEX_2_BRIGHTNESS" val="-0.25"/>
  <p:tag name="KSO_WM_UNIT_FILL_FORE_SCHEMECOLOR_INDEX_2" val="8"/>
  <p:tag name="KSO_WM_UNIT_FILL_FORE_SCHEMECOLOR_INDEX_2_POS" val="0.78"/>
  <p:tag name="KSO_WM_UNIT_FILL_FORE_SCHEMECOLOR_INDEX_2_TRANS" val="0"/>
  <p:tag name="KSO_WM_UNIT_FILL_FORE_SCHEMECOLOR_INDEX_3_BRIGHTNESS" val="-0.25"/>
  <p:tag name="KSO_WM_UNIT_FILL_FORE_SCHEMECOLOR_INDEX_3" val="8"/>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28768_3*l_h_i*1_3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68_3*l_h_i*1_3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8"/>
  <p:tag name="KSO_WM_UNIT_FILL_FORE_SCHEMECOLOR_INDEX_1_POS" val="0"/>
  <p:tag name="KSO_WM_UNIT_FILL_FORE_SCHEMECOLOR_INDEX_1_TRANS" val="0"/>
  <p:tag name="KSO_WM_UNIT_FILL_FORE_SCHEMECOLOR_INDEX_2_BRIGHTNESS" val="-0.25"/>
  <p:tag name="KSO_WM_UNIT_FILL_FORE_SCHEMECOLOR_INDEX_2" val="8"/>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768_3*l_h_i*1_4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9"/>
  <p:tag name="KSO_WM_UNIT_FILL_FORE_SCHEMECOLOR_INDEX_1_POS" val="0.21"/>
  <p:tag name="KSO_WM_UNIT_FILL_FORE_SCHEMECOLOR_INDEX_1_TRANS" val="0"/>
  <p:tag name="KSO_WM_UNIT_FILL_FORE_SCHEMECOLOR_INDEX_2_BRIGHTNESS" val="-0.25"/>
  <p:tag name="KSO_WM_UNIT_FILL_FORE_SCHEMECOLOR_INDEX_2" val="9"/>
  <p:tag name="KSO_WM_UNIT_FILL_FORE_SCHEMECOLOR_INDEX_2_POS" val="0.78"/>
  <p:tag name="KSO_WM_UNIT_FILL_FORE_SCHEMECOLOR_INDEX_2_TRANS" val="0"/>
  <p:tag name="KSO_WM_UNIT_FILL_FORE_SCHEMECOLOR_INDEX_3_BRIGHTNESS" val="-0.25"/>
  <p:tag name="KSO_WM_UNIT_FILL_FORE_SCHEMECOLOR_INDEX_3" val="9"/>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28768_3*l_h_i*1_4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768_3*l_h_i*1_4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9"/>
  <p:tag name="KSO_WM_UNIT_FILL_FORE_SCHEMECOLOR_INDEX_1_POS" val="0"/>
  <p:tag name="KSO_WM_UNIT_FILL_FORE_SCHEMECOLOR_INDEX_1_TRANS" val="0"/>
  <p:tag name="KSO_WM_UNIT_FILL_FORE_SCHEMECOLOR_INDEX_2_BRIGHTNESS" val="-0.25"/>
  <p:tag name="KSO_WM_UNIT_FILL_FORE_SCHEMECOLOR_INDEX_2" val="9"/>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3.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8_3*l_h_f*1_2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96.2,&quot;left&quot;:139.19700787401575,&quot;top&quot;:95.85,&quot;width&quot;:681.6588976377952}"/>
</p:tagLst>
</file>

<file path=ppt/tags/tag214.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68_3*l_h_f*1_3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96.2,&quot;left&quot;:139.19700787401575,&quot;top&quot;:95.85,&quot;width&quot;:681.6588976377952}"/>
</p:tagLst>
</file>

<file path=ppt/tags/tag215.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68_3*l_h_f*1_4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96.2,&quot;left&quot;:139.19700787401575,&quot;top&quot;:95.85,&quot;width&quot;:681.658897637795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68_3*l_h_i*1_1_1"/>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21"/>
  <p:tag name="KSO_WM_UNIT_FILL_FORE_SCHEMECOLOR_INDEX_1_TRANS" val="0"/>
  <p:tag name="KSO_WM_UNIT_FILL_FORE_SCHEMECOLOR_INDEX_2_BRIGHTNESS" val="-0.25"/>
  <p:tag name="KSO_WM_UNIT_FILL_FORE_SCHEMECOLOR_INDEX_2" val="5"/>
  <p:tag name="KSO_WM_UNIT_FILL_FORE_SCHEMECOLOR_INDEX_2_POS" val="0.78"/>
  <p:tag name="KSO_WM_UNIT_FILL_FORE_SCHEMECOLOR_INDEX_2_TRANS" val="0"/>
  <p:tag name="KSO_WM_UNIT_FILL_FORE_SCHEMECOLOR_INDEX_3_BRIGHTNESS" val="-0.25"/>
  <p:tag name="KSO_WM_UNIT_FILL_FORE_SCHEMECOLOR_INDEX_3" val="5"/>
  <p:tag name="KSO_WM_UNIT_FILL_FORE_SCHEMECOLOR_INDEX_3_POS" val="1"/>
  <p:tag name="KSO_WM_UNIT_FILL_FORE_SCHEMECOLOR_INDEX_3_TRANS" val="0"/>
  <p:tag name="KSO_WM_UNIT_FILL_GRADIENT_TYPE" val="0"/>
  <p:tag name="KSO_WM_UNIT_FILL_GRADIENT_ANGLE" val="180"/>
  <p:tag name="KSO_WM_UNIT_FILL_GRADIENT_Direction" val="4"/>
  <p:tag name="KSO_WM_UNIT_FILL_TYPE" val="3"/>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8768_3*l_h_i*1_1_2"/>
  <p:tag name="KSO_WM_TEMPLATE_CATEGORY" val="diagram"/>
  <p:tag name="KSO_WM_TEMPLATE_INDEX" val="20228768"/>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68_3*l_h_i*1_1_3"/>
  <p:tag name="KSO_WM_TEMPLATE_CATEGORY" val="diagram"/>
  <p:tag name="KSO_WM_TEMPLATE_INDEX" val="20228768"/>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80"/>
  <p:tag name="KSO_WM_UNIT_FILL_GRADIENT_Direction" val="4"/>
  <p:tag name="KSO_WM_UNIT_FILL_TYPE" val="3"/>
  <p:tag name="KSO_WM_UNIT_TEXT_FILL_FORE_SCHEMECOLOR_INDEX_BRIGHTNESS" val="0"/>
  <p:tag name="KSO_WM_UNIT_TEXT_FILL_FORE_SCHEMECOLOR_INDEX" val="2"/>
  <p:tag name="KSO_WM_UNIT_TEXT_FILL_TYPE" val="1"/>
  <p:tag name="KSO_WM_UNIT_USESOURCEFORMAT_APPLY" val="1"/>
  <p:tag name="KSO_WM_DIAGRAM_VIRTUALLY_FRAME" val="{&quot;height&quot;:396.2,&quot;left&quot;:139.19700787401575,&quot;top&quot;:95.85,&quot;width&quot;:681.6588976377952}"/>
</p:tagLst>
</file>

<file path=ppt/tags/tag219.xml><?xml version="1.0" encoding="utf-8"?>
<p:tagLst xmlns:p="http://schemas.openxmlformats.org/presentationml/2006/main">
  <p:tag name="KSO_WM_UNIT_SUBTYPE" val="a"/>
  <p:tag name="KSO_WM_UNIT_PRESET_TEXT" val="点击此处添加正文，文字是您思想的提炼，请言简意赅的阐述您的观点，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8_3*l_h_f*1_1_1"/>
  <p:tag name="KSO_WM_TEMPLATE_CATEGORY" val="diagram"/>
  <p:tag name="KSO_WM_TEMPLATE_INDEX" val="20228768"/>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396.2,&quot;left&quot;:139.19700787401575,&quot;top&quot;:95.85,&quot;width&quot;:681.658897637795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8768_3*l_h_i*1_1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396.2,&quot;left&quot;:139.19700787401575,&quot;top&quot;:95.85,&quot;width&quot;:681.6588976377952}"/>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28768_3*l_h_i*1_3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396.2,&quot;left&quot;:139.19700787401575,&quot;top&quot;:95.85,&quot;width&quot;:681.658897637795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28768_3*l_h_i*1_2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396.2,&quot;left&quot;:139.19700787401575,&quot;top&quot;:95.85,&quot;width&quot;:681.658897637795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28768_3*l_h_i*1_4_4"/>
  <p:tag name="KSO_WM_TEMPLATE_CATEGORY" val="diagram"/>
  <p:tag name="KSO_WM_TEMPLATE_INDEX" val="20228768"/>
  <p:tag name="KSO_WM_UNIT_LAYERLEVEL" val="1_1_1"/>
  <p:tag name="KSO_WM_TAG_VERSION" val="1.0"/>
  <p:tag name="KSO_WM_BEAUTIFY_FLAG" val="#wm#"/>
  <p:tag name="KSO_WM_UNIT_USESOURCEFORMAT_APPLY" val="1"/>
  <p:tag name="KSO_WM_DIAGRAM_VIRTUALLY_FRAME" val="{&quot;height&quot;:396.2,&quot;left&quot;:139.19700787401575,&quot;top&quot;:95.85,&quot;width&quot;:681.6588976377952}"/>
</p:tagLst>
</file>

<file path=ppt/tags/tag224.xml><?xml version="1.0" encoding="utf-8"?>
<p:tagLst xmlns:p="http://schemas.openxmlformats.org/presentationml/2006/main">
  <p:tag name="KSO_WM_BEAUTIFY_FLAG" val="#wm#"/>
  <p:tag name="KSO_WM_TEMPLATE_CATEGORY" val="diagram"/>
  <p:tag name="KSO_WM_TEMPLATE_INDEX" val="20207647"/>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SLIDE_LAYOUT" val="a_d"/>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Lst>
</file>

<file path=ppt/tags/tag2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30314_9*a*1"/>
  <p:tag name="KSO_WM_TEMPLATE_CATEGORY" val="custom"/>
  <p:tag name="KSO_WM_TEMPLATE_INDEX" val="20230314"/>
  <p:tag name="KSO_WM_UNIT_LAYERLEVEL" val="1"/>
  <p:tag name="KSO_WM_TAG_VERSION" val="3.0"/>
  <p:tag name="KSO_WM_BEAUTIFY_FLAG" val="#wm#"/>
  <p:tag name="KSO_WM_UNIT_PRESET_TEXT" val="THANK  YOU"/>
</p:tagLst>
</file>

<file path=ppt/tags/tag226.xml><?xml version="1.0" encoding="utf-8"?>
<p:tagLst xmlns:p="http://schemas.openxmlformats.org/presentationml/2006/main">
  <p:tag name="KSO_WM_SLIDE_ID" val="custom20230314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14"/>
  <p:tag name="KSO_WM_SLIDE_TYPE" val="endPage"/>
  <p:tag name="KSO_WM_SLIDE_SUBTYPE" val="pureTxt"/>
  <p:tag name="KSO_WM_SLIDE_LAYOUT" val="a_f"/>
  <p:tag name="KSO_WM_SLIDE_LAYOUT_CNT" val="1_1"/>
  <p:tag name="KSO_WM_SPECIAL_SOURCE" val="bdnull"/>
  <p:tag name="KSO_WM_SLIDE_CONTENT_AREA" val="{&quot;left&quot;:&quot;173.7&quot;,&quot;top&quot;:&quot;78.5&quot;,&quot;width&quot;:&quot;702.55&quot;,&quot;height&quot;:&quot;350.15&quot;}"/>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UNIT_TYPE" val="i"/>
  <p:tag name="KSO_WM_UNIT_INDEX" val="3"/>
</p:tagLst>
</file>

<file path=ppt/tags/tag2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3.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30.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CONTENT_GROUP_TYPE" val="contentchip"/>
  <p:tag name="KSO_WM_UNIT_TYPE" val="i"/>
  <p:tag name="KSO_WM_UNIT_INDEX" val="4"/>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34.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3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1*i*4"/>
  <p:tag name="KSO_WM_UNIT_LAYERLEVEL" val="1"/>
  <p:tag name="KSO_WM_TAG_VERSION" val="3.0"/>
</p:tagLst>
</file>

<file path=ppt/tags/tag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UNIT_TYPE" val="i"/>
  <p:tag name="KSO_WM_UNIT_INDEX" val="1"/>
  <p:tag name="KSO_WM_UNIT_CONTENT_GROUP_TYPE" val="titlestyle"/>
</p:tagLst>
</file>

<file path=ppt/tags/tag4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4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3.0"/>
  <p:tag name="KSO_WM_UNIT_TYPE" val="i"/>
  <p:tag name="KSO_WM_UNIT_INDEX" val="1"/>
  <p:tag name="KSO_WM_UNIT_CONTENT_GROUP_TYPE" val="titlestyle"/>
</p:tagLst>
</file>

<file path=ppt/tags/tag5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UNIT_TYPE" val="i"/>
  <p:tag name="KSO_WM_UNIT_INDEX" val="1"/>
  <p:tag name="KSO_WM_UNIT_CONTENT_GROUP_TYPE" val="titlestyle"/>
</p:tagLst>
</file>

<file path=ppt/tags/tag5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3.0"/>
  <p:tag name="KSO_WM_UNIT_TYPE" val="i"/>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UNIT_TYPE" val="i"/>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UNIT_CONTENT_GROUP_TYPE" val="titlestyle"/>
  <p:tag name="KSO_WM_UNIT_TYPE" val="i"/>
  <p:tag name="KSO_WM_UNIT_INDEX" val="1"/>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Lst>
</file>

<file path=ppt/tags/tag70.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7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6.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77.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CONTENT_GROUP_TYPE" val="contentchip"/>
  <p:tag name="KSO_WM_UNIT_TYPE" val="i"/>
  <p:tag name="KSO_WM_UNIT_INDEX" val="4"/>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8"/>
  <p:tag name="KSO_WM_UNIT_ID" val="_1*i*8"/>
  <p:tag name="KSO_WM_UNIT_LAYERLEVEL" val="1"/>
  <p:tag name="KSO_WM_TAG_VERSION" val="3.0"/>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UNIT_TYPE" val="i"/>
  <p:tag name="KSO_WM_UNIT_INDEX" val="7"/>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UNIT_CONTENT_GROUP_TYPE" val="contentchip"/>
  <p:tag name="KSO_WM_UNIT_TYPE" val="i"/>
  <p:tag name="KSO_WM_UNIT_INDEX" val="8"/>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UNIT_CONTENT_GROUP_TYPE" val="contentchip"/>
  <p:tag name="KSO_WM_UNIT_TYPE" val="i"/>
  <p:tag name="KSO_WM_UNIT_INDEX" val="9"/>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UNIT_CONTENT_GROUP_TYPE" val="contentchip"/>
  <p:tag name="KSO_WM_UNIT_TYPE" val="i"/>
  <p:tag name="KSO_WM_UNIT_INDEX" val="10"/>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UNIT_TYPE" val="i"/>
  <p:tag name="KSO_WM_UNIT_INDEX" val="11"/>
</p:tagLst>
</file>

<file path=ppt/tags/tag8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87.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9"/>
  <p:tag name="KSO_WM_UNIT_ID" val="_1*i*9"/>
  <p:tag name="KSO_WM_UNIT_LAYERLEVEL" val="1"/>
  <p:tag name="KSO_WM_TAG_VERSION" val="3.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 name="KSO_WM_UNIT_CONTENT_GROUP_TYPE" val="titlestyle"/>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1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14"/>
</p:tagLst>
</file>

<file path=ppt/tags/tag9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14"/>
  <p:tag name="KSO_WM_SPECIAL_SOURCE" val="bdnull"/>
  <p:tag name="KSO_WM_TEMPLATE_THUMBS_INDEX" val="1、9"/>
</p:tagLst>
</file>

<file path=ppt/tags/tag98.xml><?xml version="1.0" encoding="utf-8"?>
<p:tagLst xmlns:p="http://schemas.openxmlformats.org/presentationml/2006/main">
  <p:tag name="KSO_WM_BEAUTIFY_FLAG" val="#wm#"/>
  <p:tag name="KSO_WM_TEMPLATE_CATEGORY" val="custom"/>
  <p:tag name="KSO_WM_TEMPLATE_INDEX" val="20230314"/>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7*a*1"/>
  <p:tag name="KSO_WM_TEMPLATE_CATEGORY" val="custom"/>
  <p:tag name="KSO_WM_TEMPLATE_INDEX" val="20230314"/>
  <p:tag name="KSO_WM_UNIT_LAYERLEVEL" val="1"/>
  <p:tag name="KSO_WM_TAG_VERSION" val="3.0"/>
  <p:tag name="KSO_WM_BEAUTIFY_FLAG" val="#wm#"/>
  <p:tag name="KSO_WM_UNIT_CONTENT_GROUP_TYPE" val="contentchip"/>
  <p:tag name="KSO_WM_UNIT_PRESET_TEXT" val="添加章节标题"/>
</p:tagLst>
</file>

<file path=ppt/theme/theme1.xml><?xml version="1.0" encoding="utf-8"?>
<a:theme xmlns:a="http://schemas.openxmlformats.org/drawingml/2006/main" name="Office 主题">
  <a:themeElements>
    <a:clrScheme name="自定义 23">
      <a:dk1>
        <a:srgbClr val="000000"/>
      </a:dk1>
      <a:lt1>
        <a:srgbClr val="FFFFFF"/>
      </a:lt1>
      <a:dk2>
        <a:srgbClr val="011163"/>
      </a:dk2>
      <a:lt2>
        <a:srgbClr val="FFFFFF"/>
      </a:lt2>
      <a:accent1>
        <a:srgbClr val="4864FC"/>
      </a:accent1>
      <a:accent2>
        <a:srgbClr val="6C5EDE"/>
      </a:accent2>
      <a:accent3>
        <a:srgbClr val="9059BF"/>
      </a:accent3>
      <a:accent4>
        <a:srgbClr val="B453A1"/>
      </a:accent4>
      <a:accent5>
        <a:srgbClr val="D84E82"/>
      </a:accent5>
      <a:accent6>
        <a:srgbClr val="FC4864"/>
      </a:accent6>
      <a:hlink>
        <a:srgbClr val="0563C1"/>
      </a:hlink>
      <a:folHlink>
        <a:srgbClr val="954D72"/>
      </a:folHlink>
    </a:clrScheme>
    <a:fontScheme name="自定义 18">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13387</Words>
  <Application>WPS 演示</Application>
  <PresentationFormat>宽屏</PresentationFormat>
  <Paragraphs>422</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MiSans Normal</vt:lpstr>
      <vt:lpstr>Wingdings</vt:lpstr>
      <vt:lpstr>MiSans Heavy</vt:lpstr>
      <vt:lpstr>HelveticaNeue</vt:lpstr>
      <vt:lpstr>华文新魏</vt:lpstr>
      <vt:lpstr>方正公文小标宋</vt:lpstr>
      <vt:lpstr>华文楷体</vt:lpstr>
      <vt:lpstr>微软雅黑</vt:lpstr>
      <vt:lpstr>Times New Roman</vt:lpstr>
      <vt:lpstr>Segoe Print</vt:lpstr>
      <vt:lpstr>Arial Unicode MS</vt:lpstr>
      <vt:lpstr>Calibri</vt:lpstr>
      <vt:lpstr>楷体</vt:lpstr>
      <vt:lpstr>Office 主题</vt:lpstr>
      <vt:lpstr>PowerPoint 演示文稿</vt:lpstr>
      <vt:lpstr>如何最大效度 利用好一篇语法填空</vt:lpstr>
      <vt:lpstr>目录</vt:lpstr>
      <vt:lpstr>01</vt:lpstr>
      <vt:lpstr>原题呈现</vt:lpstr>
      <vt:lpstr>一、反思：本文易错点？考查知识？命题考究？</vt:lpstr>
      <vt:lpstr>Q1：58题做错，那什么时候才能考虑平行结构？</vt:lpstr>
      <vt:lpstr>Q2：62题为什么不能用improvements？</vt:lpstr>
      <vt:lpstr>Q3：64题该如何理解清楚to stay? 如何溯源出处？</vt:lpstr>
      <vt:lpstr>PowerPoint 演示文稿</vt:lpstr>
      <vt:lpstr>PowerPoint 演示文稿</vt:lpstr>
      <vt:lpstr>02</vt:lpstr>
      <vt:lpstr>学生自主命题是新高考改革的有效尝试</vt:lpstr>
      <vt:lpstr>二、换位：如果让我出，我会考什么？</vt:lpstr>
      <vt:lpstr>二、换位：如果让我出，我会考什么？</vt:lpstr>
      <vt:lpstr>03</vt:lpstr>
      <vt:lpstr>三、语料：做一篇语法，我还能学到什么？</vt:lpstr>
      <vt:lpstr>三、语料：做一篇语法，我还能学到什么？</vt:lpstr>
      <vt:lpstr>04</vt:lpstr>
      <vt:lpstr>四、链接：有没有写作适合的素材？适用什么语境</vt:lpstr>
      <vt:lpstr>能力检验与 题目开发设计讲解</vt:lpstr>
      <vt:lpstr>原创改编命题训练</vt:lpstr>
      <vt:lpstr>二次开发主要示例</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32062</dc:creator>
  <cp:lastModifiedBy>Administrator</cp:lastModifiedBy>
  <cp:revision>15</cp:revision>
  <dcterms:created xsi:type="dcterms:W3CDTF">2023-08-09T12:44:00Z</dcterms:created>
  <dcterms:modified xsi:type="dcterms:W3CDTF">2024-02-18T06:45:33Z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