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467" r:id="rId3"/>
    <p:sldId id="260" r:id="rId4"/>
    <p:sldId id="409" r:id="rId5"/>
    <p:sldId id="261" r:id="rId6"/>
    <p:sldId id="313" r:id="rId8"/>
    <p:sldId id="259" r:id="rId9"/>
    <p:sldId id="258" r:id="rId10"/>
    <p:sldId id="263" r:id="rId11"/>
    <p:sldId id="314" r:id="rId12"/>
    <p:sldId id="264" r:id="rId13"/>
    <p:sldId id="266" r:id="rId14"/>
    <p:sldId id="302" r:id="rId15"/>
    <p:sldId id="315" r:id="rId16"/>
    <p:sldId id="268" r:id="rId17"/>
    <p:sldId id="269" r:id="rId18"/>
    <p:sldId id="270" r:id="rId19"/>
    <p:sldId id="272" r:id="rId20"/>
    <p:sldId id="382" r:id="rId21"/>
    <p:sldId id="289" r:id="rId22"/>
    <p:sldId id="276" r:id="rId23"/>
    <p:sldId id="277" r:id="rId24"/>
    <p:sldId id="278" r:id="rId25"/>
    <p:sldId id="445" r:id="rId26"/>
    <p:sldId id="411" r:id="rId27"/>
    <p:sldId id="288" r:id="rId28"/>
    <p:sldId id="316" r:id="rId29"/>
    <p:sldId id="310" r:id="rId30"/>
    <p:sldId id="383" r:id="rId31"/>
    <p:sldId id="344" r:id="rId32"/>
    <p:sldId id="306" r:id="rId33"/>
    <p:sldId id="307" r:id="rId34"/>
    <p:sldId id="413" r:id="rId35"/>
    <p:sldId id="349" r:id="rId36"/>
    <p:sldId id="284" r:id="rId37"/>
    <p:sldId id="387" r:id="rId38"/>
    <p:sldId id="446" r:id="rId39"/>
    <p:sldId id="460" r:id="rId40"/>
    <p:sldId id="286" r:id="rId41"/>
    <p:sldId id="464" r:id="rId42"/>
    <p:sldId id="463" r:id="rId43"/>
    <p:sldId id="466"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 id="1" name="1548912407@qq.com" initials="1" lastIdx="1" clrIdx="0"/>
  <p:cmAuthor id="0" name="微软用户" initials="微软用户" lastIdx="8" clrIdx="0"/>
  <p:cmAuthor id="2" name="ylmfeng" initials="y" lastIdx="1" clrIdx="1"/>
  <p:cmAuthor id="3" name="Administrator" initials="A" lastIdx="2" clrIdx="2"/>
  <p:cmAuthor id="7" name="1206988966@qq.com" initials="1" lastIdx="1" clrIdx="2"/>
  <p:cmAuthor id="8" name="姜伟光" initials="姜" lastIdx="1" clrIdx="0"/>
  <p:cmAuthor id="5" name="宋洁然" initials="宋" lastIdx="2" clrIdx="1"/>
  <p:cmAuthor id="6" name="ming qiu" initials="m" lastIdx="17" clrIdx="1"/>
  <p:cmAuthor id="9" name="ADMIN" initials="A" lastIdx="1" clrIdx="8"/>
  <p:cmAuthor id="2001" name="骆倩怡_Znauj26B" initials="authorId_382814100" lastIdx="0" clrIdx="0"/>
  <p:cmAuthor id="10" name="未知用户4" initials="未" lastIdx="0" clrIdx="0"/>
  <p:cmAuthor id="11" name="Admin" initials="A" lastIdx="0" clrIdx="0"/>
  <p:cmAuthor id="13" name="CommUser" initials="C" lastIdx="0" clrIdx="0"/>
  <p:cmAuthor id="14" name="zq" initials="z" lastIdx="0" clrIdx="0"/>
  <p:cmAuthor id="15" name="viola_yang" initials="v" lastIdx="0" clrIdx="0"/>
  <p:cmAuthor id="16" name="志龙 姜" initials="志" lastIdx="0" clrIdx="0"/>
  <p:cmAuthor id="17" name="SHMILY" initials="S" lastIdx="0" clrIdx="0"/>
  <p:cmAuthor id="18" name="admin" initials="a"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C824"/>
    <a:srgbClr val="4657FE"/>
    <a:srgbClr val="1425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0227D4-4B8E-4316-8E22-FFFABE776F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rcRect l="2424" t="4484" r="2519" b="4893"/>
          <a:stretch>
            <a:fillRect/>
          </a:stretch>
        </p:blipFill>
        <p:spPr>
          <a:xfrm>
            <a:off x="1" y="-25399"/>
            <a:ext cx="12192000" cy="6908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5"/>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6.xml"/><Relationship Id="rId4" Type="http://schemas.openxmlformats.org/officeDocument/2006/relationships/image" Target="../media/image14.png"/><Relationship Id="rId3" Type="http://schemas.openxmlformats.org/officeDocument/2006/relationships/tags" Target="../tags/tag15.xml"/><Relationship Id="rId2" Type="http://schemas.openxmlformats.org/officeDocument/2006/relationships/image" Target="../media/image13.png"/><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image" Target="../media/image19.jpeg"/><Relationship Id="rId2" Type="http://schemas.openxmlformats.org/officeDocument/2006/relationships/tags" Target="../tags/tag20.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0.jpeg"/><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image" Target="../media/image26.png"/><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2" Type="http://schemas.openxmlformats.org/officeDocument/2006/relationships/slideLayout" Target="../slideLayouts/slideLayout2.xml"/><Relationship Id="rId11" Type="http://schemas.openxmlformats.org/officeDocument/2006/relationships/tags" Target="../tags/tag37.xml"/><Relationship Id="rId10" Type="http://schemas.openxmlformats.org/officeDocument/2006/relationships/image" Target="../media/image27.png"/><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tags" Target="../tags/tag44.xml"/><Relationship Id="rId3" Type="http://schemas.openxmlformats.org/officeDocument/2006/relationships/image" Target="../media/image28.png"/><Relationship Id="rId2" Type="http://schemas.openxmlformats.org/officeDocument/2006/relationships/tags" Target="../tags/tag43.xml"/><Relationship Id="rId1" Type="http://schemas.openxmlformats.org/officeDocument/2006/relationships/tags" Target="../tags/tag4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6.jpe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tags" Target="../tags/tag5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tags" Target="../tags/tag5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8.xml"/><Relationship Id="rId1" Type="http://schemas.openxmlformats.org/officeDocument/2006/relationships/image" Target="../media/image36.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7.png"/><Relationship Id="rId1" Type="http://schemas.openxmlformats.org/officeDocument/2006/relationships/tags" Target="../tags/tag65.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6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jpeg"/><Relationship Id="rId2" Type="http://schemas.openxmlformats.org/officeDocument/2006/relationships/tags" Target="../tags/tag66.xml"/><Relationship Id="rId1" Type="http://schemas.openxmlformats.org/officeDocument/2006/relationships/image" Target="../media/image38.png"/></Relationships>
</file>

<file path=ppt/slides/_rels/slide28.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png"/><Relationship Id="rId7" Type="http://schemas.openxmlformats.org/officeDocument/2006/relationships/image" Target="../media/image46.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tags" Target="../tags/tag69.xml"/><Relationship Id="rId22" Type="http://schemas.openxmlformats.org/officeDocument/2006/relationships/slideLayout" Target="../slideLayouts/slideLayout13.xml"/><Relationship Id="rId21" Type="http://schemas.openxmlformats.org/officeDocument/2006/relationships/tags" Target="../tags/tag79.xml"/><Relationship Id="rId20" Type="http://schemas.openxmlformats.org/officeDocument/2006/relationships/tags" Target="../tags/tag78.xml"/><Relationship Id="rId2" Type="http://schemas.openxmlformats.org/officeDocument/2006/relationships/image" Target="../media/image38.png"/><Relationship Id="rId19" Type="http://schemas.openxmlformats.org/officeDocument/2006/relationships/tags" Target="../tags/tag77.xml"/><Relationship Id="rId18" Type="http://schemas.openxmlformats.org/officeDocument/2006/relationships/tags" Target="../tags/tag76.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image" Target="../media/image50.png"/><Relationship Id="rId10" Type="http://schemas.openxmlformats.org/officeDocument/2006/relationships/image" Target="../media/image49.png"/><Relationship Id="rId1" Type="http://schemas.openxmlformats.org/officeDocument/2006/relationships/tags" Target="../tags/tag68.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image" Target="../media/image40.png"/><Relationship Id="rId2" Type="http://schemas.openxmlformats.org/officeDocument/2006/relationships/tags" Target="../tags/tag80.xml"/><Relationship Id="rId1" Type="http://schemas.openxmlformats.org/officeDocument/2006/relationships/image" Target="../media/image5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jpeg"/><Relationship Id="rId2" Type="http://schemas.openxmlformats.org/officeDocument/2006/relationships/tags" Target="../tags/tag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media/image56.png"/><Relationship Id="rId7" Type="http://schemas.openxmlformats.org/officeDocument/2006/relationships/image" Target="../media/image55.png"/><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tags" Target="../tags/tag84.xml"/><Relationship Id="rId2" Type="http://schemas.openxmlformats.org/officeDocument/2006/relationships/image" Target="../media/image41.png"/><Relationship Id="rId10" Type="http://schemas.openxmlformats.org/officeDocument/2006/relationships/slideLayout" Target="../slideLayouts/slideLayout2.xml"/><Relationship Id="rId1" Type="http://schemas.openxmlformats.org/officeDocument/2006/relationships/tags" Target="../tags/tag83.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7.xml"/><Relationship Id="rId3" Type="http://schemas.openxmlformats.org/officeDocument/2006/relationships/image" Target="../media/image57.png"/><Relationship Id="rId2" Type="http://schemas.openxmlformats.org/officeDocument/2006/relationships/image" Target="../media/image42.png"/><Relationship Id="rId1" Type="http://schemas.openxmlformats.org/officeDocument/2006/relationships/tags" Target="../tags/tag86.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image" Target="../media/image61.png"/><Relationship Id="rId4" Type="http://schemas.openxmlformats.org/officeDocument/2006/relationships/tags" Target="../tags/tag88.xml"/><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92.xml"/><Relationship Id="rId7" Type="http://schemas.openxmlformats.org/officeDocument/2006/relationships/image" Target="../media/image65.png"/><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62.jpeg"/><Relationship Id="rId1" Type="http://schemas.openxmlformats.org/officeDocument/2006/relationships/tags" Target="../tags/tag91.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3.xml"/><Relationship Id="rId7" Type="http://schemas.openxmlformats.org/officeDocument/2006/relationships/image" Target="../media/image66.png"/><Relationship Id="rId6" Type="http://schemas.openxmlformats.org/officeDocument/2006/relationships/image" Target="../media/image45.png"/><Relationship Id="rId5" Type="http://schemas.openxmlformats.org/officeDocument/2006/relationships/tags" Target="../tags/tag102.xml"/><Relationship Id="rId4" Type="http://schemas.openxmlformats.org/officeDocument/2006/relationships/image" Target="../media/image44.png"/><Relationship Id="rId3" Type="http://schemas.openxmlformats.org/officeDocument/2006/relationships/tags" Target="../tags/tag101.xml"/><Relationship Id="rId2" Type="http://schemas.openxmlformats.org/officeDocument/2006/relationships/image" Target="../media/image43.png"/><Relationship Id="rId1" Type="http://schemas.openxmlformats.org/officeDocument/2006/relationships/tags" Target="../tags/tag100.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6.xml"/><Relationship Id="rId4" Type="http://schemas.openxmlformats.org/officeDocument/2006/relationships/image" Target="../media/image47.png"/><Relationship Id="rId3" Type="http://schemas.openxmlformats.org/officeDocument/2006/relationships/tags" Target="../tags/tag105.xml"/><Relationship Id="rId2" Type="http://schemas.openxmlformats.org/officeDocument/2006/relationships/image" Target="../media/image46.png"/><Relationship Id="rId1" Type="http://schemas.openxmlformats.org/officeDocument/2006/relationships/tags" Target="../tags/tag104.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0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tags" Target="../tags/tag10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image" Target="../media/image49.png"/><Relationship Id="rId1" Type="http://schemas.openxmlformats.org/officeDocument/2006/relationships/tags" Target="../tags/tag109.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image" Target="../media/image15.png"/><Relationship Id="rId2" Type="http://schemas.openxmlformats.org/officeDocument/2006/relationships/image" Target="../media/image71.png"/><Relationship Id="rId1" Type="http://schemas.openxmlformats.org/officeDocument/2006/relationships/image" Target="../media/image70.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8.png"/><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0.xml"/><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tags" Target="../tags/tag9.xml"/><Relationship Id="rId1" Type="http://schemas.openxmlformats.org/officeDocument/2006/relationships/hyperlink" Target="&#26222;&#36890;&#39640;&#20013;&#33521;&#35821;&#35838;&#31243;&#26631;&#20934;&#65288;2017&#24180;&#29256;2020&#24180;&#20462;&#35746;&#65289;.pdf" TargetMode="Externa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2.xml"/><Relationship Id="rId2" Type="http://schemas.openxmlformats.org/officeDocument/2006/relationships/image" Target="../media/image11.png"/><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jpeg"/><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p:cNvPicPr>
            <a:picLocks noChangeAspect="1"/>
          </p:cNvPicPr>
          <p:nvPr>
            <p:custDataLst>
              <p:tags r:id="rId1"/>
            </p:custDataLst>
          </p:nvPr>
        </p:nvPicPr>
        <p:blipFill>
          <a:blip r:embed="rId2"/>
          <a:stretch>
            <a:fillRect/>
          </a:stretch>
        </p:blipFill>
        <p:spPr>
          <a:xfrm>
            <a:off x="1659255" y="1252855"/>
            <a:ext cx="1092200" cy="4695825"/>
          </a:xfrm>
          <a:prstGeom prst="rect">
            <a:avLst/>
          </a:prstGeom>
        </p:spPr>
      </p:pic>
      <p:sp>
        <p:nvSpPr>
          <p:cNvPr id="3" name="文本框 2"/>
          <p:cNvSpPr txBox="1"/>
          <p:nvPr/>
        </p:nvSpPr>
        <p:spPr>
          <a:xfrm>
            <a:off x="3048000" y="1494155"/>
            <a:ext cx="1284605" cy="479425"/>
          </a:xfrm>
          <a:prstGeom prst="rect">
            <a:avLst/>
          </a:prstGeom>
          <a:noFill/>
        </p:spPr>
        <p:txBody>
          <a:bodyPr wrap="square" rtlCol="0" anchor="t">
            <a:noAutofit/>
          </a:bodyPr>
          <a:p>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体裁</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400">
                <a:latin typeface="宋体" panose="02010600030101010101" pitchFamily="2" charset="-122"/>
                <a:ea typeface="宋体" panose="02010600030101010101" pitchFamily="2" charset="-122"/>
                <a:cs typeface="宋体" panose="02010600030101010101" pitchFamily="2" charset="-122"/>
                <a:sym typeface="+mn-ea"/>
              </a:rPr>
              <a:t>   </a:t>
            </a:r>
            <a:endParaRPr lang="en-US"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3048000" y="2649220"/>
            <a:ext cx="1880870" cy="521970"/>
          </a:xfrm>
          <a:prstGeom prst="rect">
            <a:avLst/>
          </a:prstGeom>
          <a:noFill/>
        </p:spPr>
        <p:txBody>
          <a:bodyPr wrap="square" rtlCol="0" anchor="t">
            <a:spAutoFit/>
          </a:bodyPr>
          <a:p>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语篇话题</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4862195" y="1441450"/>
            <a:ext cx="1275080" cy="460375"/>
          </a:xfrm>
          <a:prstGeom prst="rect">
            <a:avLst/>
          </a:prstGeom>
          <a:noFill/>
        </p:spPr>
        <p:txBody>
          <a:bodyPr wrap="square" rtlCol="0" anchor="t">
            <a:spAutoFit/>
          </a:bodyPr>
          <a:p>
            <a:r>
              <a:rPr lang="en-US" sz="2400">
                <a:latin typeface="宋体" panose="02010600030101010101" pitchFamily="2" charset="-122"/>
                <a:ea typeface="宋体" panose="02010600030101010101" pitchFamily="2" charset="-122"/>
                <a:cs typeface="宋体" panose="02010600030101010101" pitchFamily="2" charset="-122"/>
                <a:sym typeface="+mn-ea"/>
              </a:rPr>
              <a:t>记叙文</a:t>
            </a:r>
            <a:endParaRPr lang="en-US"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3048000" y="3918585"/>
            <a:ext cx="1814195" cy="521970"/>
          </a:xfrm>
          <a:prstGeom prst="rect">
            <a:avLst/>
          </a:prstGeom>
          <a:noFill/>
        </p:spPr>
        <p:txBody>
          <a:bodyPr wrap="square" rtlCol="0" anchor="t">
            <a:spAutoFit/>
          </a:bodyPr>
          <a:p>
            <a:pPr indent="0">
              <a:buNone/>
            </a:pPr>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主题语境</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4928870" y="3984625"/>
            <a:ext cx="3623945" cy="460375"/>
          </a:xfrm>
          <a:prstGeom prst="rect">
            <a:avLst/>
          </a:prstGeom>
          <a:noFill/>
        </p:spPr>
        <p:txBody>
          <a:bodyPr wrap="square" rtlCol="0" anchor="t">
            <a:spAutoFit/>
          </a:bodyPr>
          <a:p>
            <a:r>
              <a:rPr lang="en-US" sz="2400">
                <a:latin typeface="宋体" panose="02010600030101010101" pitchFamily="2" charset="-122"/>
                <a:ea typeface="宋体" panose="02010600030101010101" pitchFamily="2" charset="-122"/>
                <a:cs typeface="宋体" panose="02010600030101010101" pitchFamily="2" charset="-122"/>
                <a:sym typeface="+mn-ea"/>
              </a:rPr>
              <a:t>人和自我---自我成长</a:t>
            </a:r>
            <a:endParaRPr lang="en-US"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3143250" y="5187950"/>
            <a:ext cx="1624330" cy="521970"/>
          </a:xfrm>
          <a:prstGeom prst="rect">
            <a:avLst/>
          </a:prstGeom>
          <a:noFill/>
        </p:spPr>
        <p:txBody>
          <a:bodyPr wrap="square" rtlCol="0" anchor="t">
            <a:spAutoFit/>
          </a:bodyPr>
          <a:p>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立德树人</a:t>
            </a:r>
            <a:r>
              <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 name="文本框 9"/>
          <p:cNvSpPr txBox="1"/>
          <p:nvPr/>
        </p:nvSpPr>
        <p:spPr>
          <a:xfrm>
            <a:off x="4862195" y="5166995"/>
            <a:ext cx="6096000" cy="829945"/>
          </a:xfrm>
          <a:prstGeom prst="rect">
            <a:avLst/>
          </a:prstGeom>
          <a:noFill/>
        </p:spPr>
        <p:txBody>
          <a:bodyPr wrap="square" rtlCol="0" anchor="t">
            <a:spAutoFit/>
          </a:bodyPr>
          <a:p>
            <a:pPr indent="0">
              <a:buNone/>
            </a:pPr>
            <a:r>
              <a:rPr lang="en-US" sz="2400">
                <a:latin typeface="宋体" panose="02010600030101010101" pitchFamily="2" charset="-122"/>
                <a:ea typeface="宋体" panose="02010600030101010101" pitchFamily="2" charset="-122"/>
                <a:cs typeface="宋体" panose="02010600030101010101" pitchFamily="2" charset="-122"/>
                <a:sym typeface="+mn-ea"/>
              </a:rPr>
              <a:t>语言学习的规律和方法</a:t>
            </a:r>
            <a:endParaRPr lang="en-US" sz="2400">
              <a:latin typeface="宋体" panose="02010600030101010101" pitchFamily="2" charset="-122"/>
              <a:ea typeface="宋体" panose="02010600030101010101" pitchFamily="2" charset="-122"/>
              <a:cs typeface="宋体" panose="02010600030101010101" pitchFamily="2" charset="-122"/>
              <a:sym typeface="+mn-ea"/>
            </a:endParaRPr>
          </a:p>
          <a:p>
            <a:pPr indent="0">
              <a:buNone/>
            </a:pPr>
            <a:r>
              <a:rPr lang="en-US" sz="2400">
                <a:latin typeface="宋体" panose="02010600030101010101" pitchFamily="2" charset="-122"/>
                <a:ea typeface="宋体" panose="02010600030101010101" pitchFamily="2" charset="-122"/>
                <a:cs typeface="宋体" panose="02010600030101010101" pitchFamily="2" charset="-122"/>
                <a:sym typeface="+mn-ea"/>
              </a:rPr>
              <a:t>学习过程的坚持</a:t>
            </a:r>
            <a:endParaRPr lang="en-US" altLang="en-US" sz="24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custDataLst>
              <p:tags r:id="rId3"/>
            </p:custDataLst>
          </p:nvPr>
        </p:nvPicPr>
        <p:blipFill>
          <a:blip r:embed="rId4"/>
          <a:stretch>
            <a:fillRect/>
          </a:stretch>
        </p:blipFill>
        <p:spPr>
          <a:xfrm>
            <a:off x="9963150" y="0"/>
            <a:ext cx="2228850" cy="2316480"/>
          </a:xfrm>
          <a:prstGeom prst="rect">
            <a:avLst/>
          </a:prstGeom>
        </p:spPr>
      </p:pic>
      <p:sp>
        <p:nvSpPr>
          <p:cNvPr id="12" name="文本框 11"/>
          <p:cNvSpPr txBox="1"/>
          <p:nvPr/>
        </p:nvSpPr>
        <p:spPr>
          <a:xfrm>
            <a:off x="4928870" y="2464435"/>
            <a:ext cx="5698490" cy="82994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sym typeface="+mn-ea"/>
              </a:rPr>
              <a:t>中学时，英语蹩脚的</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我</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在老师的鼓励下参加写作比赛而获奖的事</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1" name="文本框 50"/>
          <p:cNvSpPr txBox="1"/>
          <p:nvPr>
            <p:custDataLst>
              <p:tags r:id="rId5"/>
            </p:custDataLst>
          </p:nvPr>
        </p:nvSpPr>
        <p:spPr>
          <a:xfrm>
            <a:off x="182880" y="188595"/>
            <a:ext cx="520509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1.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题目的设计思路</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0" y="3187065"/>
            <a:ext cx="2160905" cy="2259330"/>
          </a:xfrm>
          <a:prstGeom prst="rect">
            <a:avLst/>
          </a:prstGeom>
        </p:spPr>
      </p:pic>
      <p:sp>
        <p:nvSpPr>
          <p:cNvPr id="4" name="文本框 3"/>
          <p:cNvSpPr txBox="1"/>
          <p:nvPr/>
        </p:nvSpPr>
        <p:spPr>
          <a:xfrm>
            <a:off x="2160905" y="600075"/>
            <a:ext cx="1914525" cy="583565"/>
          </a:xfrm>
          <a:prstGeom prst="rect">
            <a:avLst/>
          </a:prstGeom>
          <a:solidFill>
            <a:schemeClr val="accent1"/>
          </a:solidFill>
          <a:effectLst/>
        </p:spPr>
        <p:txBody>
          <a:bodyPr wrap="square" rtlCol="0" anchor="t">
            <a:spAutoFit/>
          </a:bodyPr>
          <a:p>
            <a:r>
              <a:rPr lang="zh-CN" altLang="en-US" sz="3200" b="1">
                <a:solidFill>
                  <a:srgbClr val="FFFF00"/>
                </a:solidFill>
                <a:sym typeface="+mn-ea"/>
              </a:rPr>
              <a:t>主题协同</a:t>
            </a:r>
            <a:endParaRPr lang="zh-CN" altLang="en-US" sz="3200" b="1">
              <a:solidFill>
                <a:srgbClr val="FFFF00"/>
              </a:solidFill>
              <a:sym typeface="+mn-ea"/>
            </a:endParaRPr>
          </a:p>
        </p:txBody>
      </p:sp>
      <p:sp>
        <p:nvSpPr>
          <p:cNvPr id="5" name="文本框 4"/>
          <p:cNvSpPr txBox="1"/>
          <p:nvPr/>
        </p:nvSpPr>
        <p:spPr>
          <a:xfrm>
            <a:off x="4435475" y="107950"/>
            <a:ext cx="1823720" cy="521970"/>
          </a:xfrm>
          <a:prstGeom prst="rect">
            <a:avLst/>
          </a:prstGeom>
          <a:solidFill>
            <a:schemeClr val="accent4">
              <a:lumMod val="20000"/>
              <a:lumOff val="80000"/>
            </a:schemeClr>
          </a:solidFill>
        </p:spPr>
        <p:txBody>
          <a:bodyPr wrap="square" rtlCol="0" anchor="t">
            <a:spAutoFit/>
          </a:bodyPr>
          <a:p>
            <a:r>
              <a:rPr lang="zh-CN" altLang="en-US" sz="2800" b="1">
                <a:sym typeface="+mn-ea"/>
              </a:rPr>
              <a:t>三大主题</a:t>
            </a:r>
            <a:endParaRPr lang="zh-CN" altLang="en-US" sz="2800" b="1">
              <a:sym typeface="+mn-ea"/>
            </a:endParaRPr>
          </a:p>
        </p:txBody>
      </p:sp>
      <p:sp>
        <p:nvSpPr>
          <p:cNvPr id="6" name="文本框 5"/>
          <p:cNvSpPr txBox="1"/>
          <p:nvPr/>
        </p:nvSpPr>
        <p:spPr>
          <a:xfrm>
            <a:off x="4483100" y="1403985"/>
            <a:ext cx="1734185" cy="521970"/>
          </a:xfrm>
          <a:prstGeom prst="rect">
            <a:avLst/>
          </a:prstGeom>
          <a:solidFill>
            <a:schemeClr val="accent4">
              <a:lumMod val="20000"/>
              <a:lumOff val="80000"/>
            </a:schemeClr>
          </a:solidFill>
        </p:spPr>
        <p:txBody>
          <a:bodyPr wrap="square" rtlCol="0" anchor="t">
            <a:spAutoFit/>
          </a:bodyPr>
          <a:p>
            <a:r>
              <a:rPr lang="zh-CN" altLang="en-US" sz="2800" b="1">
                <a:sym typeface="+mn-ea"/>
              </a:rPr>
              <a:t>冲突意识</a:t>
            </a:r>
            <a:endParaRPr lang="zh-CN" altLang="en-US" sz="2800" b="1">
              <a:sym typeface="+mn-ea"/>
            </a:endParaRPr>
          </a:p>
        </p:txBody>
      </p:sp>
      <p:sp>
        <p:nvSpPr>
          <p:cNvPr id="10" name="文本框 9"/>
          <p:cNvSpPr txBox="1"/>
          <p:nvPr/>
        </p:nvSpPr>
        <p:spPr>
          <a:xfrm>
            <a:off x="4468495" y="3427095"/>
            <a:ext cx="1757680" cy="608330"/>
          </a:xfrm>
          <a:prstGeom prst="rect">
            <a:avLst/>
          </a:prstGeom>
          <a:solidFill>
            <a:schemeClr val="accent4">
              <a:lumMod val="20000"/>
              <a:lumOff val="80000"/>
            </a:schemeClr>
          </a:solidFill>
        </p:spPr>
        <p:txBody>
          <a:bodyPr wrap="square" rtlCol="0" anchor="t">
            <a:noAutofit/>
          </a:bodyPr>
          <a:p>
            <a:r>
              <a:rPr lang="en-US" altLang="zh-CN" sz="2800" b="1">
                <a:latin typeface="+mj-ea"/>
                <a:ea typeface="+mj-ea"/>
                <a:sym typeface="+mn-ea"/>
              </a:rPr>
              <a:t>321</a:t>
            </a:r>
            <a:r>
              <a:rPr lang="zh-CN" altLang="en-US" sz="2800" b="1">
                <a:sym typeface="+mn-ea"/>
              </a:rPr>
              <a:t>原则</a:t>
            </a:r>
            <a:endParaRPr lang="zh-CN" altLang="en-US" sz="2400">
              <a:sym typeface="+mn-ea"/>
            </a:endParaRPr>
          </a:p>
          <a:p>
            <a:r>
              <a:rPr lang="en-US" altLang="zh-CN" sz="2400">
                <a:sym typeface="+mn-ea"/>
              </a:rPr>
              <a:t>      </a:t>
            </a:r>
            <a:endParaRPr lang="zh-CN" altLang="en-US" sz="2400">
              <a:sym typeface="+mn-ea"/>
            </a:endParaRPr>
          </a:p>
        </p:txBody>
      </p:sp>
      <p:sp>
        <p:nvSpPr>
          <p:cNvPr id="11" name="文本框 10"/>
          <p:cNvSpPr txBox="1"/>
          <p:nvPr/>
        </p:nvSpPr>
        <p:spPr>
          <a:xfrm>
            <a:off x="6396990" y="107950"/>
            <a:ext cx="5827395" cy="460375"/>
          </a:xfrm>
          <a:prstGeom prst="rect">
            <a:avLst/>
          </a:prstGeom>
          <a:noFill/>
        </p:spPr>
        <p:txBody>
          <a:bodyPr wrap="square" rtlCol="0" anchor="t">
            <a:spAutoFit/>
          </a:bodyPr>
          <a:p>
            <a:r>
              <a:rPr lang="zh-CN" altLang="en-US" sz="2400">
                <a:sym typeface="+mn-ea"/>
              </a:rPr>
              <a:t>人和自我</a:t>
            </a:r>
            <a:r>
              <a:rPr lang="en-US" altLang="zh-CN" sz="2400">
                <a:sym typeface="+mn-ea"/>
              </a:rPr>
              <a:t>+</a:t>
            </a:r>
            <a:r>
              <a:rPr lang="zh-CN" altLang="en-US" sz="2400">
                <a:sym typeface="+mn-ea"/>
              </a:rPr>
              <a:t>人和社会</a:t>
            </a:r>
            <a:r>
              <a:rPr lang="en-US" altLang="zh-CN" sz="2400">
                <a:sym typeface="+mn-ea"/>
              </a:rPr>
              <a:t>+</a:t>
            </a:r>
            <a:r>
              <a:rPr lang="zh-CN" altLang="en-US" sz="2400">
                <a:sym typeface="+mn-ea"/>
              </a:rPr>
              <a:t>人和自然</a:t>
            </a:r>
            <a:endParaRPr lang="zh-CN" altLang="en-US" sz="2400">
              <a:sym typeface="+mn-ea"/>
            </a:endParaRPr>
          </a:p>
        </p:txBody>
      </p:sp>
      <p:sp>
        <p:nvSpPr>
          <p:cNvPr id="14" name="文本框 13"/>
          <p:cNvSpPr txBox="1"/>
          <p:nvPr/>
        </p:nvSpPr>
        <p:spPr>
          <a:xfrm>
            <a:off x="4435475" y="4930140"/>
            <a:ext cx="1682750" cy="514350"/>
          </a:xfrm>
          <a:prstGeom prst="rect">
            <a:avLst/>
          </a:prstGeom>
          <a:solidFill>
            <a:schemeClr val="accent4">
              <a:lumMod val="20000"/>
              <a:lumOff val="80000"/>
            </a:schemeClr>
          </a:solidFill>
        </p:spPr>
        <p:txBody>
          <a:bodyPr wrap="square" rtlCol="0" anchor="t">
            <a:noAutofit/>
          </a:bodyPr>
          <a:p>
            <a:r>
              <a:rPr lang="en-US" altLang="zh-CN" sz="2800" b="1">
                <a:sym typeface="+mn-ea"/>
              </a:rPr>
              <a:t>ARE</a:t>
            </a:r>
            <a:r>
              <a:rPr lang="zh-CN" altLang="en-US" sz="2800" b="1">
                <a:latin typeface="+mj-ea"/>
                <a:ea typeface="+mj-ea"/>
                <a:sym typeface="+mn-ea"/>
              </a:rPr>
              <a:t>原则</a:t>
            </a:r>
            <a:endParaRPr lang="zh-CN" altLang="en-US" sz="2800" b="1">
              <a:sym typeface="+mn-ea"/>
            </a:endParaRPr>
          </a:p>
          <a:p>
            <a:r>
              <a:rPr lang="en-US" altLang="zh-CN" sz="2400">
                <a:sym typeface="+mn-ea"/>
              </a:rPr>
              <a:t>    </a:t>
            </a:r>
            <a:endParaRPr lang="en-US" altLang="zh-CN" sz="2400">
              <a:sym typeface="+mn-ea"/>
            </a:endParaRPr>
          </a:p>
        </p:txBody>
      </p:sp>
      <p:sp>
        <p:nvSpPr>
          <p:cNvPr id="17" name="文本框 16"/>
          <p:cNvSpPr txBox="1"/>
          <p:nvPr/>
        </p:nvSpPr>
        <p:spPr>
          <a:xfrm>
            <a:off x="4578985" y="5534660"/>
            <a:ext cx="1164590" cy="521970"/>
          </a:xfrm>
          <a:prstGeom prst="rect">
            <a:avLst/>
          </a:prstGeom>
          <a:solidFill>
            <a:schemeClr val="accent4">
              <a:lumMod val="20000"/>
              <a:lumOff val="80000"/>
            </a:schemeClr>
          </a:solidFill>
        </p:spPr>
        <p:txBody>
          <a:bodyPr wrap="square" rtlCol="0" anchor="t">
            <a:spAutoFit/>
          </a:bodyPr>
          <a:p>
            <a:r>
              <a:rPr lang="zh-CN" altLang="en-US" sz="2800" b="1">
                <a:sym typeface="+mn-ea"/>
              </a:rPr>
              <a:t>模仿</a:t>
            </a:r>
            <a:endParaRPr lang="zh-CN" altLang="en-US" sz="2800" b="1">
              <a:sym typeface="+mn-ea"/>
            </a:endParaRPr>
          </a:p>
        </p:txBody>
      </p:sp>
      <p:sp>
        <p:nvSpPr>
          <p:cNvPr id="22" name="文本框 21"/>
          <p:cNvSpPr txBox="1"/>
          <p:nvPr/>
        </p:nvSpPr>
        <p:spPr>
          <a:xfrm>
            <a:off x="2084070" y="3256280"/>
            <a:ext cx="1914525" cy="583565"/>
          </a:xfrm>
          <a:prstGeom prst="rect">
            <a:avLst/>
          </a:prstGeom>
          <a:solidFill>
            <a:schemeClr val="accent1"/>
          </a:solidFill>
          <a:effectLst/>
        </p:spPr>
        <p:txBody>
          <a:bodyPr wrap="square" rtlCol="0" anchor="t">
            <a:spAutoFit/>
          </a:bodyPr>
          <a:p>
            <a:r>
              <a:rPr lang="zh-CN" altLang="en-US" sz="3200" b="1">
                <a:solidFill>
                  <a:srgbClr val="FFFF00"/>
                </a:solidFill>
                <a:sym typeface="+mn-ea"/>
              </a:rPr>
              <a:t>情节协同</a:t>
            </a:r>
            <a:endParaRPr lang="zh-CN" altLang="en-US" sz="3200" b="1">
              <a:solidFill>
                <a:srgbClr val="FFFF00"/>
              </a:solidFill>
              <a:sym typeface="+mn-ea"/>
            </a:endParaRPr>
          </a:p>
        </p:txBody>
      </p:sp>
      <p:sp>
        <p:nvSpPr>
          <p:cNvPr id="23" name="文本框 22"/>
          <p:cNvSpPr txBox="1"/>
          <p:nvPr/>
        </p:nvSpPr>
        <p:spPr>
          <a:xfrm>
            <a:off x="2230120" y="5741035"/>
            <a:ext cx="1914525" cy="583565"/>
          </a:xfrm>
          <a:prstGeom prst="rect">
            <a:avLst/>
          </a:prstGeom>
          <a:solidFill>
            <a:schemeClr val="accent1"/>
          </a:solidFill>
          <a:effectLst/>
        </p:spPr>
        <p:txBody>
          <a:bodyPr wrap="square" rtlCol="0" anchor="t">
            <a:spAutoFit/>
          </a:bodyPr>
          <a:p>
            <a:r>
              <a:rPr lang="zh-CN" altLang="en-US" sz="3200" b="1">
                <a:solidFill>
                  <a:srgbClr val="FFFF00"/>
                </a:solidFill>
                <a:sym typeface="+mn-ea"/>
              </a:rPr>
              <a:t>语言协同</a:t>
            </a:r>
            <a:endParaRPr lang="zh-CN" altLang="en-US" sz="3200" b="1">
              <a:solidFill>
                <a:srgbClr val="FFFF00"/>
              </a:solidFill>
              <a:sym typeface="+mn-ea"/>
            </a:endParaRPr>
          </a:p>
        </p:txBody>
      </p:sp>
      <p:sp>
        <p:nvSpPr>
          <p:cNvPr id="27" name="左大括号 26"/>
          <p:cNvSpPr/>
          <p:nvPr/>
        </p:nvSpPr>
        <p:spPr>
          <a:xfrm>
            <a:off x="4144645" y="137795"/>
            <a:ext cx="268605" cy="1624330"/>
          </a:xfrm>
          <a:prstGeom prst="leftBrace">
            <a:avLst>
              <a:gd name="adj1" fmla="val 104629"/>
              <a:gd name="adj2" fmla="val 49693"/>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8" name="左大括号 27"/>
          <p:cNvSpPr/>
          <p:nvPr/>
        </p:nvSpPr>
        <p:spPr>
          <a:xfrm>
            <a:off x="4075430" y="2588260"/>
            <a:ext cx="338455" cy="2483485"/>
          </a:xfrm>
          <a:prstGeom prst="leftBrace">
            <a:avLst>
              <a:gd name="adj1" fmla="val 104629"/>
              <a:gd name="adj2" fmla="val 49685"/>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 name="文本框 1"/>
          <p:cNvSpPr txBox="1"/>
          <p:nvPr/>
        </p:nvSpPr>
        <p:spPr>
          <a:xfrm>
            <a:off x="4490720" y="2152015"/>
            <a:ext cx="3493770" cy="521970"/>
          </a:xfrm>
          <a:prstGeom prst="rect">
            <a:avLst/>
          </a:prstGeom>
          <a:solidFill>
            <a:schemeClr val="accent4">
              <a:lumMod val="20000"/>
              <a:lumOff val="80000"/>
            </a:schemeClr>
          </a:solidFill>
        </p:spPr>
        <p:txBody>
          <a:bodyPr wrap="square" rtlCol="0" anchor="t">
            <a:spAutoFit/>
          </a:bodyPr>
          <a:p>
            <a:pPr algn="l" fontAlgn="auto">
              <a:lnSpc>
                <a:spcPct val="100000"/>
              </a:lnSpc>
              <a:defRPr/>
            </a:pPr>
            <a:r>
              <a:rPr lang="zh-CN" altLang="en-US" sz="2800" b="1" dirty="0">
                <a:solidFill>
                  <a:schemeClr val="tx1"/>
                </a:solidFill>
                <a:latin typeface="Times New Roman" panose="02020603050405020304" charset="0"/>
                <a:ea typeface="微软雅黑" panose="020B0503020204020204" charset="-122"/>
                <a:cs typeface="Times New Roman" panose="02020603050405020304" charset="0"/>
                <a:sym typeface="+mn-ea"/>
              </a:rPr>
              <a:t>从</a:t>
            </a:r>
            <a:r>
              <a:rPr lang="zh-CN" altLang="en-US" sz="2800" b="1">
                <a:solidFill>
                  <a:schemeClr val="tx1"/>
                </a:solidFill>
                <a:effectLst>
                  <a:reflection blurRad="6350" stA="55000" endA="300" endPos="45500" dir="5400000" sy="-100000" algn="bl" rotWithShape="0"/>
                </a:effectLst>
                <a:latin typeface="Times New Roman" panose="02020603050405020304" charset="0"/>
                <a:cs typeface="Times New Roman" panose="02020603050405020304" charset="0"/>
                <a:sym typeface="+mn-ea"/>
              </a:rPr>
              <a:t>提示句新事物入手</a:t>
            </a:r>
            <a:endParaRPr lang="zh-CN" altLang="en-US" sz="2800" b="1">
              <a:solidFill>
                <a:schemeClr val="tx1"/>
              </a:solidFill>
              <a:effectLst>
                <a:reflection blurRad="6350" stA="55000" endA="300" endPos="45500" dir="5400000" sy="-100000" algn="bl" rotWithShape="0"/>
              </a:effectLst>
              <a:latin typeface="Times New Roman" panose="02020603050405020304" charset="0"/>
              <a:cs typeface="Times New Roman" panose="02020603050405020304" charset="0"/>
              <a:sym typeface="+mn-ea"/>
            </a:endParaRPr>
          </a:p>
        </p:txBody>
      </p:sp>
      <p:sp>
        <p:nvSpPr>
          <p:cNvPr id="8" name="文本框 7"/>
          <p:cNvSpPr txBox="1"/>
          <p:nvPr/>
        </p:nvSpPr>
        <p:spPr>
          <a:xfrm>
            <a:off x="4578985" y="6208395"/>
            <a:ext cx="1164590" cy="521970"/>
          </a:xfrm>
          <a:prstGeom prst="rect">
            <a:avLst/>
          </a:prstGeom>
          <a:solidFill>
            <a:schemeClr val="accent4">
              <a:lumMod val="20000"/>
              <a:lumOff val="80000"/>
            </a:schemeClr>
          </a:solidFill>
        </p:spPr>
        <p:txBody>
          <a:bodyPr wrap="square" rtlCol="0" anchor="t">
            <a:spAutoFit/>
          </a:bodyPr>
          <a:p>
            <a:r>
              <a:rPr lang="zh-CN" altLang="en-US" sz="2800" b="1">
                <a:sym typeface="+mn-ea"/>
              </a:rPr>
              <a:t>创新</a:t>
            </a:r>
            <a:endParaRPr lang="zh-CN" altLang="en-US" sz="2800" b="1">
              <a:sym typeface="+mn-ea"/>
            </a:endParaRPr>
          </a:p>
        </p:txBody>
      </p:sp>
      <p:sp>
        <p:nvSpPr>
          <p:cNvPr id="9" name="左大括号 8"/>
          <p:cNvSpPr/>
          <p:nvPr/>
        </p:nvSpPr>
        <p:spPr>
          <a:xfrm>
            <a:off x="4097020" y="5535295"/>
            <a:ext cx="385445" cy="1195070"/>
          </a:xfrm>
          <a:prstGeom prst="leftBrace">
            <a:avLst>
              <a:gd name="adj1" fmla="val 104629"/>
              <a:gd name="adj2" fmla="val 49685"/>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pic>
        <p:nvPicPr>
          <p:cNvPr id="12" name="图片 11"/>
          <p:cNvPicPr>
            <a:picLocks noChangeAspect="1"/>
          </p:cNvPicPr>
          <p:nvPr/>
        </p:nvPicPr>
        <p:blipFill>
          <a:blip r:embed="rId2"/>
          <a:stretch>
            <a:fillRect/>
          </a:stretch>
        </p:blipFill>
        <p:spPr>
          <a:xfrm>
            <a:off x="8152130" y="1980565"/>
            <a:ext cx="3769995" cy="693420"/>
          </a:xfrm>
          <a:prstGeom prst="rect">
            <a:avLst/>
          </a:prstGeom>
        </p:spPr>
      </p:pic>
      <p:pic>
        <p:nvPicPr>
          <p:cNvPr id="13" name="图片 12"/>
          <p:cNvPicPr>
            <a:picLocks noChangeAspect="1"/>
          </p:cNvPicPr>
          <p:nvPr/>
        </p:nvPicPr>
        <p:blipFill>
          <a:blip r:embed="rId3"/>
          <a:stretch>
            <a:fillRect/>
          </a:stretch>
        </p:blipFill>
        <p:spPr>
          <a:xfrm>
            <a:off x="6485255" y="4857115"/>
            <a:ext cx="3878580" cy="589280"/>
          </a:xfrm>
          <a:prstGeom prst="rect">
            <a:avLst/>
          </a:prstGeom>
        </p:spPr>
      </p:pic>
      <p:sp>
        <p:nvSpPr>
          <p:cNvPr id="15" name="圆角矩形 14"/>
          <p:cNvSpPr/>
          <p:nvPr/>
        </p:nvSpPr>
        <p:spPr>
          <a:xfrm>
            <a:off x="8060690" y="2152015"/>
            <a:ext cx="3890010" cy="43624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6" name="圆角矩形 15"/>
          <p:cNvSpPr/>
          <p:nvPr/>
        </p:nvSpPr>
        <p:spPr>
          <a:xfrm>
            <a:off x="6206490" y="5010150"/>
            <a:ext cx="4554855" cy="43624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9" name="文本框 18"/>
          <p:cNvSpPr txBox="1"/>
          <p:nvPr/>
        </p:nvSpPr>
        <p:spPr>
          <a:xfrm>
            <a:off x="6799580" y="1332865"/>
            <a:ext cx="3220720" cy="521970"/>
          </a:xfrm>
          <a:prstGeom prst="rect">
            <a:avLst/>
          </a:prstGeom>
          <a:noFill/>
        </p:spPr>
        <p:txBody>
          <a:bodyPr wrap="square" rtlCol="0" anchor="t">
            <a:spAutoFit/>
          </a:bodyPr>
          <a:p>
            <a:r>
              <a:rPr lang="zh-CN" altLang="en-US" sz="2800">
                <a:solidFill>
                  <a:srgbClr val="000000"/>
                </a:solidFill>
                <a:sym typeface="+mn-ea"/>
              </a:rPr>
              <a:t>动态分析中心人物</a:t>
            </a:r>
            <a:endParaRPr lang="zh-CN" altLang="en-US" sz="2800">
              <a:solidFill>
                <a:srgbClr val="000000"/>
              </a:solidFill>
              <a:sym typeface="+mn-ea"/>
            </a:endParaRPr>
          </a:p>
        </p:txBody>
      </p:sp>
      <p:sp>
        <p:nvSpPr>
          <p:cNvPr id="20" name="圆角矩形 19"/>
          <p:cNvSpPr/>
          <p:nvPr/>
        </p:nvSpPr>
        <p:spPr>
          <a:xfrm>
            <a:off x="6473825" y="107950"/>
            <a:ext cx="4168775" cy="492760"/>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1" name="圆角矩形 20"/>
          <p:cNvSpPr/>
          <p:nvPr/>
        </p:nvSpPr>
        <p:spPr>
          <a:xfrm>
            <a:off x="6661150" y="1325880"/>
            <a:ext cx="3842385" cy="51244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1" name="文本框 50"/>
          <p:cNvSpPr txBox="1"/>
          <p:nvPr>
            <p:custDataLst>
              <p:tags r:id="rId4"/>
            </p:custDataLst>
          </p:nvPr>
        </p:nvSpPr>
        <p:spPr>
          <a:xfrm>
            <a:off x="165735" y="342900"/>
            <a:ext cx="2049145" cy="116840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2.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相关</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a:p>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核心概念</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pic>
        <p:nvPicPr>
          <p:cNvPr id="3" name="内容占位符 3" descr="HL086O94RTXDB1H7SSSS)8R"/>
          <p:cNvPicPr>
            <a:picLocks noChangeAspect="1"/>
          </p:cNvPicPr>
          <p:nvPr>
            <p:custDataLst>
              <p:tags r:id="rId5"/>
            </p:custDataLst>
          </p:nvPr>
        </p:nvPicPr>
        <p:blipFill>
          <a:blip r:embed="rId6"/>
          <a:stretch>
            <a:fillRect/>
          </a:stretch>
        </p:blipFill>
        <p:spPr>
          <a:xfrm>
            <a:off x="6485255" y="2720975"/>
            <a:ext cx="5294630" cy="1934845"/>
          </a:xfrm>
          <a:prstGeom prst="rect">
            <a:avLst/>
          </a:prstGeom>
        </p:spPr>
      </p:pic>
      <p:sp>
        <p:nvSpPr>
          <p:cNvPr id="24" name="文本框 23"/>
          <p:cNvSpPr txBox="1"/>
          <p:nvPr/>
        </p:nvSpPr>
        <p:spPr>
          <a:xfrm>
            <a:off x="6661150" y="4566285"/>
            <a:ext cx="901700" cy="589280"/>
          </a:xfrm>
          <a:prstGeom prst="rect">
            <a:avLst/>
          </a:prstGeom>
          <a:noFill/>
        </p:spPr>
        <p:txBody>
          <a:bodyPr wrap="square" rtlCol="0">
            <a:noAutofit/>
          </a:bodyPr>
          <a:p>
            <a:r>
              <a:rPr lang="zh-CN" altLang="en-US" sz="2400" b="1">
                <a:solidFill>
                  <a:schemeClr val="bg1"/>
                </a:solidFill>
                <a:highlight>
                  <a:srgbClr val="008080"/>
                </a:highlight>
              </a:rPr>
              <a:t>承上</a:t>
            </a:r>
            <a:endParaRPr lang="zh-CN" altLang="en-US" sz="2400" b="1">
              <a:solidFill>
                <a:schemeClr val="bg1"/>
              </a:solidFill>
              <a:highlight>
                <a:srgbClr val="008080"/>
              </a:highlight>
            </a:endParaRPr>
          </a:p>
        </p:txBody>
      </p:sp>
      <p:sp>
        <p:nvSpPr>
          <p:cNvPr id="25" name="文本框 24"/>
          <p:cNvSpPr txBox="1"/>
          <p:nvPr/>
        </p:nvSpPr>
        <p:spPr>
          <a:xfrm>
            <a:off x="8613140" y="4549775"/>
            <a:ext cx="900430" cy="460375"/>
          </a:xfrm>
          <a:prstGeom prst="rect">
            <a:avLst/>
          </a:prstGeom>
          <a:noFill/>
        </p:spPr>
        <p:txBody>
          <a:bodyPr wrap="square" rtlCol="0">
            <a:spAutoFit/>
          </a:bodyPr>
          <a:p>
            <a:r>
              <a:rPr lang="zh-CN" altLang="en-US" sz="2400" b="1">
                <a:solidFill>
                  <a:schemeClr val="bg1"/>
                </a:solidFill>
                <a:highlight>
                  <a:srgbClr val="008080"/>
                </a:highlight>
              </a:rPr>
              <a:t>启下</a:t>
            </a:r>
            <a:endParaRPr lang="zh-CN" altLang="en-US" sz="2400" b="1">
              <a:solidFill>
                <a:schemeClr val="bg1"/>
              </a:solidFill>
              <a:highlight>
                <a:srgbClr val="008080"/>
              </a:highlight>
            </a:endParaRPr>
          </a:p>
        </p:txBody>
      </p:sp>
      <p:sp>
        <p:nvSpPr>
          <p:cNvPr id="26" name="文本框 25"/>
          <p:cNvSpPr txBox="1"/>
          <p:nvPr/>
        </p:nvSpPr>
        <p:spPr>
          <a:xfrm>
            <a:off x="9463405" y="4566285"/>
            <a:ext cx="900430" cy="460375"/>
          </a:xfrm>
          <a:prstGeom prst="rect">
            <a:avLst/>
          </a:prstGeom>
          <a:noFill/>
        </p:spPr>
        <p:txBody>
          <a:bodyPr wrap="square" rtlCol="0">
            <a:spAutoFit/>
          </a:bodyPr>
          <a:p>
            <a:r>
              <a:rPr lang="zh-CN" altLang="en-US" sz="2400" b="1">
                <a:solidFill>
                  <a:schemeClr val="bg1"/>
                </a:solidFill>
                <a:highlight>
                  <a:srgbClr val="008080"/>
                </a:highlight>
              </a:rPr>
              <a:t>承上</a:t>
            </a:r>
            <a:endParaRPr lang="zh-CN" altLang="en-US" sz="2400" b="1">
              <a:solidFill>
                <a:schemeClr val="bg1"/>
              </a:solidFill>
              <a:highlight>
                <a:srgbClr val="008080"/>
              </a:highlight>
            </a:endParaRPr>
          </a:p>
        </p:txBody>
      </p:sp>
      <p:sp>
        <p:nvSpPr>
          <p:cNvPr id="29" name="文本框 28"/>
          <p:cNvSpPr txBox="1"/>
          <p:nvPr/>
        </p:nvSpPr>
        <p:spPr>
          <a:xfrm>
            <a:off x="10969625" y="4566285"/>
            <a:ext cx="1074420" cy="460375"/>
          </a:xfrm>
          <a:prstGeom prst="rect">
            <a:avLst/>
          </a:prstGeom>
          <a:noFill/>
        </p:spPr>
        <p:txBody>
          <a:bodyPr wrap="square" rtlCol="0">
            <a:spAutoFit/>
          </a:bodyPr>
          <a:p>
            <a:r>
              <a:rPr lang="zh-CN" altLang="en-US" sz="2400" b="1">
                <a:solidFill>
                  <a:schemeClr val="bg1"/>
                </a:solidFill>
                <a:highlight>
                  <a:srgbClr val="008080"/>
                </a:highlight>
              </a:rPr>
              <a:t>点题</a:t>
            </a:r>
            <a:endParaRPr lang="zh-CN" altLang="en-US" sz="2400" b="1">
              <a:solidFill>
                <a:schemeClr val="bg1"/>
              </a:solidFill>
              <a:highlight>
                <a:srgbClr val="008080"/>
              </a:highlight>
            </a:endParaRPr>
          </a:p>
        </p:txBody>
      </p:sp>
      <p:sp>
        <p:nvSpPr>
          <p:cNvPr id="30" name="右弧形箭头 29"/>
          <p:cNvSpPr/>
          <p:nvPr/>
        </p:nvSpPr>
        <p:spPr>
          <a:xfrm rot="5400000" flipH="1">
            <a:off x="8678545" y="2727325"/>
            <a:ext cx="830580" cy="56832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1" name="下弧形箭头 30"/>
          <p:cNvSpPr/>
          <p:nvPr/>
        </p:nvSpPr>
        <p:spPr>
          <a:xfrm flipV="1">
            <a:off x="9378315" y="2620010"/>
            <a:ext cx="521970" cy="80899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2" name="文本框 31"/>
          <p:cNvSpPr txBox="1"/>
          <p:nvPr/>
        </p:nvSpPr>
        <p:spPr>
          <a:xfrm>
            <a:off x="7418070" y="3576320"/>
            <a:ext cx="1305560" cy="460375"/>
          </a:xfrm>
          <a:prstGeom prst="rect">
            <a:avLst/>
          </a:prstGeom>
          <a:noFill/>
        </p:spPr>
        <p:txBody>
          <a:bodyPr wrap="square" rtlCol="0">
            <a:spAutoFit/>
          </a:bodyPr>
          <a:p>
            <a:r>
              <a:rPr lang="zh-CN" altLang="en-US" sz="2400" b="1"/>
              <a:t>过渡</a:t>
            </a:r>
            <a:r>
              <a:rPr lang="en-US" altLang="zh-CN" sz="2400" b="1"/>
              <a:t>1</a:t>
            </a:r>
            <a:endParaRPr lang="en-US" altLang="zh-CN" sz="2400" b="1"/>
          </a:p>
        </p:txBody>
      </p:sp>
      <p:sp>
        <p:nvSpPr>
          <p:cNvPr id="33" name="文本框 32"/>
          <p:cNvSpPr txBox="1"/>
          <p:nvPr/>
        </p:nvSpPr>
        <p:spPr>
          <a:xfrm>
            <a:off x="9882505" y="3535680"/>
            <a:ext cx="1305560" cy="460375"/>
          </a:xfrm>
          <a:prstGeom prst="rect">
            <a:avLst/>
          </a:prstGeom>
          <a:noFill/>
        </p:spPr>
        <p:txBody>
          <a:bodyPr wrap="square" rtlCol="0">
            <a:spAutoFit/>
          </a:bodyPr>
          <a:p>
            <a:r>
              <a:rPr lang="zh-CN" altLang="en-US" sz="2400" b="1"/>
              <a:t>过渡</a:t>
            </a:r>
            <a:r>
              <a:rPr lang="en-US" altLang="zh-CN" sz="2400" b="1"/>
              <a:t>2</a:t>
            </a:r>
            <a:endParaRPr lang="en-US" altLang="zh-CN"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linds(horizontal)">
                                      <p:cBhvr>
                                        <p:cTn id="46" dur="500"/>
                                        <p:tgtEl>
                                          <p:spTgt spid="2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linds(horizontal)">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linds(horizontal)">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linds(horizontal)">
                                      <p:cBhvr>
                                        <p:cTn id="64" dur="500"/>
                                        <p:tgtEl>
                                          <p:spTgt spid="1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500" fill="hold"/>
                                        <p:tgtEl>
                                          <p:spTgt spid="3"/>
                                        </p:tgtEl>
                                        <p:attrNameLst>
                                          <p:attrName>ppt_x</p:attrName>
                                        </p:attrNameLst>
                                      </p:cBhvr>
                                      <p:tavLst>
                                        <p:tav tm="0">
                                          <p:val>
                                            <p:strVal val="#ppt_x"/>
                                          </p:val>
                                        </p:tav>
                                        <p:tav tm="100000">
                                          <p:val>
                                            <p:strVal val="#ppt_x"/>
                                          </p:val>
                                        </p:tav>
                                      </p:tavLst>
                                    </p:anim>
                                    <p:anim calcmode="lin" valueType="num">
                                      <p:cBhvr additive="base">
                                        <p:cTn id="7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linds(horizontal)">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4"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linds(horizontal)">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blinds(horizontal)">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4"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linds(horizontal)">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blinds(horizontal)">
                                      <p:cBhvr>
                                        <p:cTn id="98" dur="5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linds(horizontal)">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linds(horizontal)">
                                      <p:cBhvr>
                                        <p:cTn id="108" dur="500"/>
                                        <p:tgtEl>
                                          <p:spTgt spid="32"/>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blinds(horizontal)">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blinds(horizontal)">
                                      <p:cBhvr>
                                        <p:cTn id="118" dur="500"/>
                                        <p:tgtEl>
                                          <p:spTgt spid="14"/>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nodeType="click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blinds(horizontal)">
                                      <p:cBhvr>
                                        <p:cTn id="123" dur="500"/>
                                        <p:tgtEl>
                                          <p:spTgt spid="13"/>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blinds(horizontal)">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blinds(horizontal)">
                                      <p:cBhvr>
                                        <p:cTn id="131" dur="500"/>
                                        <p:tgtEl>
                                          <p:spTgt spid="23"/>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blinds(horizontal)">
                                      <p:cBhvr>
                                        <p:cTn id="134" dur="500"/>
                                        <p:tgtEl>
                                          <p:spTgt spid="9"/>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blinds(horizontal)">
                                      <p:cBhvr>
                                        <p:cTn id="139" dur="500"/>
                                        <p:tgtEl>
                                          <p:spTgt spid="17"/>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8"/>
                                        </p:tgtEl>
                                        <p:attrNameLst>
                                          <p:attrName>style.visibility</p:attrName>
                                        </p:attrNameLst>
                                      </p:cBhvr>
                                      <p:to>
                                        <p:strVal val="visible"/>
                                      </p:to>
                                    </p:set>
                                    <p:animEffect transition="in" filter="blinds(horizontal)">
                                      <p:cBhvr>
                                        <p:cTn id="1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5" grpId="0" animBg="1"/>
      <p:bldP spid="20" grpId="0" animBg="1"/>
      <p:bldP spid="11" grpId="0"/>
      <p:bldP spid="6" grpId="0" animBg="1"/>
      <p:bldP spid="21" grpId="0" animBg="1"/>
      <p:bldP spid="19" grpId="0"/>
      <p:bldP spid="22" grpId="0" animBg="1"/>
      <p:bldP spid="28" grpId="0" animBg="1"/>
      <p:bldP spid="2" grpId="0" animBg="1"/>
      <p:bldP spid="10" grpId="0" animBg="1"/>
      <p:bldP spid="15" grpId="0" animBg="1"/>
      <p:bldP spid="14" grpId="0" bldLvl="0" animBg="1"/>
      <p:bldP spid="16" grpId="0" bldLvl="0" animBg="1"/>
      <p:bldP spid="23" grpId="0" animBg="1"/>
      <p:bldP spid="9" grpId="0" animBg="1"/>
      <p:bldP spid="17" grpId="0" animBg="1"/>
      <p:bldP spid="8" grpId="0" animBg="1"/>
      <p:bldP spid="30" grpId="1" animBg="1"/>
      <p:bldP spid="31" grpId="1" animBg="1"/>
      <p:bldP spid="24" grpId="0"/>
      <p:bldP spid="30" grpId="4" animBg="1"/>
      <p:bldP spid="25" grpId="0"/>
      <p:bldP spid="31" grpId="4" animBg="1"/>
      <p:bldP spid="26" grpId="0"/>
      <p:bldP spid="32" grpId="0"/>
      <p:bldP spid="33"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箭头连接符 3"/>
          <p:cNvCxnSpPr/>
          <p:nvPr>
            <p:custDataLst>
              <p:tags r:id="rId1"/>
            </p:custDataLst>
          </p:nvPr>
        </p:nvCxnSpPr>
        <p:spPr>
          <a:xfrm flipV="1">
            <a:off x="954405" y="909955"/>
            <a:ext cx="11116310" cy="54540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5" name="流程图: 终止 4"/>
          <p:cNvSpPr/>
          <p:nvPr/>
        </p:nvSpPr>
        <p:spPr>
          <a:xfrm>
            <a:off x="363220" y="5398770"/>
            <a:ext cx="1683385" cy="471170"/>
          </a:xfrm>
          <a:prstGeom prst="flowChartTerminator">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文本框 5"/>
          <p:cNvSpPr txBox="1"/>
          <p:nvPr/>
        </p:nvSpPr>
        <p:spPr>
          <a:xfrm>
            <a:off x="483235" y="5409565"/>
            <a:ext cx="1443355" cy="460375"/>
          </a:xfrm>
          <a:prstGeom prst="rect">
            <a:avLst/>
          </a:prstGeom>
          <a:noFill/>
        </p:spPr>
        <p:txBody>
          <a:bodyPr wrap="square" rtlCol="0">
            <a:spAutoFit/>
          </a:bodyPr>
          <a:p>
            <a:r>
              <a:rPr lang="en-US" altLang="zh-CN" sz="2400" b="1">
                <a:solidFill>
                  <a:schemeClr val="tx1"/>
                </a:solidFill>
              </a:rPr>
              <a:t>1.</a:t>
            </a:r>
            <a:r>
              <a:rPr lang="zh-CN" altLang="en-US" sz="2400" b="1">
                <a:solidFill>
                  <a:schemeClr val="tx1"/>
                </a:solidFill>
              </a:rPr>
              <a:t>读情节</a:t>
            </a:r>
            <a:endParaRPr lang="zh-CN" altLang="en-US" sz="2400" b="1">
              <a:solidFill>
                <a:schemeClr val="tx1"/>
              </a:solidFill>
            </a:endParaRPr>
          </a:p>
        </p:txBody>
      </p:sp>
      <p:sp>
        <p:nvSpPr>
          <p:cNvPr id="7" name="流程图: 终止 6"/>
          <p:cNvSpPr/>
          <p:nvPr/>
        </p:nvSpPr>
        <p:spPr>
          <a:xfrm>
            <a:off x="1830705" y="4656455"/>
            <a:ext cx="1683385" cy="471170"/>
          </a:xfrm>
          <a:prstGeom prst="flowChartTerminator">
            <a:avLst/>
          </a:prstGeom>
          <a:solidFill>
            <a:schemeClr val="accent5"/>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流程图: 终止 7"/>
          <p:cNvSpPr/>
          <p:nvPr/>
        </p:nvSpPr>
        <p:spPr>
          <a:xfrm>
            <a:off x="3096895" y="3903980"/>
            <a:ext cx="1683385" cy="471170"/>
          </a:xfrm>
          <a:prstGeom prst="flowChartTerminator">
            <a:avLst/>
          </a:prstGeom>
          <a:solidFill>
            <a:schemeClr val="accent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流程图: 终止 8"/>
          <p:cNvSpPr/>
          <p:nvPr/>
        </p:nvSpPr>
        <p:spPr>
          <a:xfrm>
            <a:off x="7261225" y="1768475"/>
            <a:ext cx="1683385" cy="471170"/>
          </a:xfrm>
          <a:prstGeom prst="flowChartTerminator">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流程图: 终止 9"/>
          <p:cNvSpPr/>
          <p:nvPr/>
        </p:nvSpPr>
        <p:spPr>
          <a:xfrm>
            <a:off x="10043160" y="515620"/>
            <a:ext cx="1683385" cy="471170"/>
          </a:xfrm>
          <a:prstGeom prst="flowChartTerminator">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流程图: 终止 10"/>
          <p:cNvSpPr/>
          <p:nvPr/>
        </p:nvSpPr>
        <p:spPr>
          <a:xfrm>
            <a:off x="8667115" y="1164590"/>
            <a:ext cx="1683385" cy="471170"/>
          </a:xfrm>
          <a:prstGeom prst="flowChartTerminator">
            <a:avLst/>
          </a:prstGeom>
          <a:solidFill>
            <a:schemeClr val="accent3">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流程图: 终止 11"/>
          <p:cNvSpPr/>
          <p:nvPr/>
        </p:nvSpPr>
        <p:spPr>
          <a:xfrm>
            <a:off x="5954395" y="2480310"/>
            <a:ext cx="1683385" cy="471170"/>
          </a:xfrm>
          <a:prstGeom prst="flowChartTerminator">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流程图: 终止 12"/>
          <p:cNvSpPr/>
          <p:nvPr/>
        </p:nvSpPr>
        <p:spPr>
          <a:xfrm>
            <a:off x="4451350" y="3192145"/>
            <a:ext cx="1683385" cy="471170"/>
          </a:xfrm>
          <a:prstGeom prst="flowChartTerminator">
            <a:avLst/>
          </a:prstGeom>
          <a:solidFill>
            <a:schemeClr val="accent4">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1926590" y="4680585"/>
            <a:ext cx="1466215" cy="460375"/>
          </a:xfrm>
          <a:prstGeom prst="rect">
            <a:avLst/>
          </a:prstGeom>
          <a:noFill/>
        </p:spPr>
        <p:txBody>
          <a:bodyPr wrap="square" rtlCol="0" anchor="t">
            <a:spAutoFit/>
          </a:bodyPr>
          <a:p>
            <a:r>
              <a:rPr lang="en-US" altLang="zh-CN" sz="2400" b="1">
                <a:sym typeface="+mn-ea"/>
              </a:rPr>
              <a:t>2.</a:t>
            </a:r>
            <a:r>
              <a:rPr lang="zh-CN" altLang="en-US" sz="2400" b="1">
                <a:sym typeface="+mn-ea"/>
              </a:rPr>
              <a:t>找冲突</a:t>
            </a:r>
            <a:endParaRPr lang="zh-CN" altLang="en-US" sz="2400" b="1">
              <a:sym typeface="+mn-ea"/>
            </a:endParaRPr>
          </a:p>
        </p:txBody>
      </p:sp>
      <p:sp>
        <p:nvSpPr>
          <p:cNvPr id="16" name="文本框 15"/>
          <p:cNvSpPr txBox="1"/>
          <p:nvPr/>
        </p:nvSpPr>
        <p:spPr>
          <a:xfrm>
            <a:off x="3275965" y="3924935"/>
            <a:ext cx="1360805" cy="460375"/>
          </a:xfrm>
          <a:prstGeom prst="rect">
            <a:avLst/>
          </a:prstGeom>
          <a:noFill/>
        </p:spPr>
        <p:txBody>
          <a:bodyPr wrap="square" rtlCol="0" anchor="t">
            <a:spAutoFit/>
          </a:bodyPr>
          <a:p>
            <a:r>
              <a:rPr lang="en-US" altLang="zh-CN" sz="2400" b="1">
                <a:sym typeface="+mn-ea"/>
              </a:rPr>
              <a:t>3.</a:t>
            </a:r>
            <a:r>
              <a:rPr lang="zh-CN" altLang="en-US" sz="2400" b="1">
                <a:sym typeface="+mn-ea"/>
              </a:rPr>
              <a:t>思主题</a:t>
            </a:r>
            <a:endParaRPr lang="zh-CN" altLang="en-US" sz="2400" b="1">
              <a:sym typeface="+mn-ea"/>
            </a:endParaRPr>
          </a:p>
        </p:txBody>
      </p:sp>
      <p:sp>
        <p:nvSpPr>
          <p:cNvPr id="17" name="文本框 16"/>
          <p:cNvSpPr txBox="1"/>
          <p:nvPr/>
        </p:nvSpPr>
        <p:spPr>
          <a:xfrm>
            <a:off x="4636770" y="3240405"/>
            <a:ext cx="1497965" cy="460375"/>
          </a:xfrm>
          <a:prstGeom prst="rect">
            <a:avLst/>
          </a:prstGeom>
          <a:noFill/>
        </p:spPr>
        <p:txBody>
          <a:bodyPr wrap="square" rtlCol="0" anchor="t">
            <a:spAutoFit/>
          </a:bodyPr>
          <a:p>
            <a:r>
              <a:rPr lang="en-US" altLang="zh-CN" sz="2400" b="1">
                <a:sym typeface="+mn-ea"/>
              </a:rPr>
              <a:t>4.</a:t>
            </a:r>
            <a:r>
              <a:rPr lang="zh-CN" altLang="en-US" sz="2400" b="1">
                <a:sym typeface="+mn-ea"/>
              </a:rPr>
              <a:t>推情节</a:t>
            </a:r>
            <a:endParaRPr lang="zh-CN" altLang="en-US" sz="2400" b="1">
              <a:sym typeface="+mn-ea"/>
            </a:endParaRPr>
          </a:p>
        </p:txBody>
      </p:sp>
      <p:sp>
        <p:nvSpPr>
          <p:cNvPr id="18" name="文本框 17"/>
          <p:cNvSpPr txBox="1"/>
          <p:nvPr/>
        </p:nvSpPr>
        <p:spPr>
          <a:xfrm>
            <a:off x="6044565" y="2480310"/>
            <a:ext cx="1593215" cy="460375"/>
          </a:xfrm>
          <a:prstGeom prst="rect">
            <a:avLst/>
          </a:prstGeom>
          <a:noFill/>
        </p:spPr>
        <p:txBody>
          <a:bodyPr wrap="square" rtlCol="0" anchor="t">
            <a:spAutoFit/>
          </a:bodyPr>
          <a:p>
            <a:r>
              <a:rPr lang="en-US" altLang="zh-CN" sz="2400" b="1">
                <a:sym typeface="+mn-ea"/>
              </a:rPr>
              <a:t>5.</a:t>
            </a:r>
            <a:r>
              <a:rPr lang="zh-CN" altLang="en-US" sz="2400" b="1">
                <a:sym typeface="+mn-ea"/>
              </a:rPr>
              <a:t>列提纲</a:t>
            </a:r>
            <a:endParaRPr lang="zh-CN" altLang="en-US" sz="2400" b="1">
              <a:sym typeface="+mn-ea"/>
            </a:endParaRPr>
          </a:p>
        </p:txBody>
      </p:sp>
      <p:sp>
        <p:nvSpPr>
          <p:cNvPr id="19" name="文本框 18"/>
          <p:cNvSpPr txBox="1"/>
          <p:nvPr/>
        </p:nvSpPr>
        <p:spPr>
          <a:xfrm>
            <a:off x="7463790" y="1813560"/>
            <a:ext cx="1480185" cy="460375"/>
          </a:xfrm>
          <a:prstGeom prst="rect">
            <a:avLst/>
          </a:prstGeom>
          <a:noFill/>
        </p:spPr>
        <p:txBody>
          <a:bodyPr wrap="square" rtlCol="0" anchor="t">
            <a:spAutoFit/>
          </a:bodyPr>
          <a:p>
            <a:r>
              <a:rPr lang="en-US" altLang="zh-CN" sz="2400" b="1">
                <a:sym typeface="+mn-ea"/>
              </a:rPr>
              <a:t>6.</a:t>
            </a:r>
            <a:r>
              <a:rPr lang="zh-CN" altLang="en-US" sz="2400" b="1">
                <a:sym typeface="+mn-ea"/>
              </a:rPr>
              <a:t>巧润色</a:t>
            </a:r>
            <a:endParaRPr lang="zh-CN" altLang="en-US" sz="2400" b="1">
              <a:sym typeface="+mn-ea"/>
            </a:endParaRPr>
          </a:p>
        </p:txBody>
      </p:sp>
      <p:sp>
        <p:nvSpPr>
          <p:cNvPr id="20" name="文本框 19"/>
          <p:cNvSpPr txBox="1"/>
          <p:nvPr/>
        </p:nvSpPr>
        <p:spPr>
          <a:xfrm>
            <a:off x="8807450" y="1193800"/>
            <a:ext cx="1403350" cy="460375"/>
          </a:xfrm>
          <a:prstGeom prst="rect">
            <a:avLst/>
          </a:prstGeom>
          <a:noFill/>
        </p:spPr>
        <p:txBody>
          <a:bodyPr wrap="square" rtlCol="0" anchor="t">
            <a:spAutoFit/>
          </a:bodyPr>
          <a:p>
            <a:r>
              <a:rPr lang="en-US" altLang="zh-CN" sz="2400" b="1">
                <a:sym typeface="+mn-ea"/>
              </a:rPr>
              <a:t>7.</a:t>
            </a:r>
            <a:r>
              <a:rPr lang="zh-CN" altLang="en-US" sz="2400" b="1">
                <a:sym typeface="+mn-ea"/>
              </a:rPr>
              <a:t>细评价</a:t>
            </a:r>
            <a:endParaRPr lang="zh-CN" altLang="en-US" sz="2400" b="1">
              <a:sym typeface="+mn-ea"/>
            </a:endParaRPr>
          </a:p>
        </p:txBody>
      </p:sp>
      <p:sp>
        <p:nvSpPr>
          <p:cNvPr id="23" name="文本框 22"/>
          <p:cNvSpPr txBox="1"/>
          <p:nvPr/>
        </p:nvSpPr>
        <p:spPr>
          <a:xfrm>
            <a:off x="10210800" y="515620"/>
            <a:ext cx="1515110" cy="460375"/>
          </a:xfrm>
          <a:prstGeom prst="rect">
            <a:avLst/>
          </a:prstGeom>
          <a:noFill/>
        </p:spPr>
        <p:txBody>
          <a:bodyPr wrap="square" rtlCol="0" anchor="t">
            <a:spAutoFit/>
          </a:bodyPr>
          <a:p>
            <a:r>
              <a:rPr lang="en-US" altLang="zh-CN" sz="2400" b="1">
                <a:sym typeface="+mn-ea"/>
              </a:rPr>
              <a:t>8.</a:t>
            </a:r>
            <a:r>
              <a:rPr lang="zh-CN" altLang="en-US" sz="2400" b="1">
                <a:sym typeface="+mn-ea"/>
              </a:rPr>
              <a:t>赏例文</a:t>
            </a:r>
            <a:endParaRPr lang="zh-CN" altLang="en-US" sz="2400" b="1">
              <a:sym typeface="+mn-ea"/>
            </a:endParaRPr>
          </a:p>
        </p:txBody>
      </p:sp>
      <p:pic>
        <p:nvPicPr>
          <p:cNvPr id="106" name="图片 105"/>
          <p:cNvPicPr/>
          <p:nvPr>
            <p:custDataLst>
              <p:tags r:id="rId2"/>
            </p:custDataLst>
          </p:nvPr>
        </p:nvPicPr>
        <p:blipFill>
          <a:blip r:embed="rId3"/>
          <a:stretch>
            <a:fillRect/>
          </a:stretch>
        </p:blipFill>
        <p:spPr>
          <a:xfrm>
            <a:off x="7927340" y="3192145"/>
            <a:ext cx="4326255" cy="3658235"/>
          </a:xfrm>
          <a:prstGeom prst="rect">
            <a:avLst/>
          </a:prstGeom>
          <a:noFill/>
          <a:ln w="9525">
            <a:noFill/>
          </a:ln>
        </p:spPr>
      </p:pic>
      <p:sp>
        <p:nvSpPr>
          <p:cNvPr id="51" name="文本框 50"/>
          <p:cNvSpPr txBox="1"/>
          <p:nvPr>
            <p:custDataLst>
              <p:tags r:id="rId4"/>
            </p:custDataLst>
          </p:nvPr>
        </p:nvSpPr>
        <p:spPr>
          <a:xfrm>
            <a:off x="131445" y="198120"/>
            <a:ext cx="6003290"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3.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分析解决题目思维方法</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linds(horizont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linds(horizontal)">
                                      <p:cBhvr>
                                        <p:cTn id="63" dur="500"/>
                                        <p:tgtEl>
                                          <p:spTgt spid="10"/>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linds(horizontal)">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15" grpId="0"/>
      <p:bldP spid="7" grpId="0" animBg="1"/>
      <p:bldP spid="16" grpId="0"/>
      <p:bldP spid="8" grpId="0" animBg="1"/>
      <p:bldP spid="17" grpId="0"/>
      <p:bldP spid="13" grpId="0" animBg="1"/>
      <p:bldP spid="18" grpId="0"/>
      <p:bldP spid="12" grpId="0" animBg="1"/>
      <p:bldP spid="19" grpId="0"/>
      <p:bldP spid="9" grpId="0" animBg="1"/>
      <p:bldP spid="20" grpId="0"/>
      <p:bldP spid="11" grpId="0" animBg="1"/>
      <p:bldP spid="10"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01315" y="1851025"/>
            <a:ext cx="6962775" cy="1106805"/>
          </a:xfrm>
          <a:prstGeom prst="rect">
            <a:avLst/>
          </a:prstGeom>
          <a:noFill/>
        </p:spPr>
        <p:txBody>
          <a:bodyPr wrap="square" rtlCol="0" anchor="t">
            <a:spAutoFit/>
          </a:bodyPr>
          <a:p>
            <a:r>
              <a:rPr lang="zh-CN" altLang="en-US" sz="6600" b="1">
                <a:solidFill>
                  <a:srgbClr val="FF0000"/>
                </a:solidFill>
                <a:sym typeface="+mn-ea"/>
              </a:rPr>
              <a:t>四、解题方法展示</a:t>
            </a:r>
            <a:endParaRPr lang="zh-CN" altLang="en-US" sz="6600" b="1">
              <a:solidFill>
                <a:srgbClr val="FF0000"/>
              </a:solidFill>
              <a:sym typeface="+mn-ea"/>
            </a:endParaRPr>
          </a:p>
        </p:txBody>
      </p:sp>
      <p:pic>
        <p:nvPicPr>
          <p:cNvPr id="101" name="图片 100"/>
          <p:cNvPicPr/>
          <p:nvPr>
            <p:custDataLst>
              <p:tags r:id="rId1"/>
            </p:custDataLst>
          </p:nvPr>
        </p:nvPicPr>
        <p:blipFill>
          <a:blip r:embed="rId2"/>
          <a:stretch>
            <a:fillRect/>
          </a:stretch>
        </p:blipFill>
        <p:spPr>
          <a:xfrm>
            <a:off x="8112125" y="2957830"/>
            <a:ext cx="3975100" cy="3975100"/>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 Box 11"/>
          <p:cNvSpPr txBox="1"/>
          <p:nvPr/>
        </p:nvSpPr>
        <p:spPr>
          <a:xfrm>
            <a:off x="9545955" y="989330"/>
            <a:ext cx="1582420" cy="489585"/>
          </a:xfrm>
          <a:prstGeom prst="rect">
            <a:avLst/>
          </a:prstGeom>
          <a:solidFill>
            <a:schemeClr val="accent3">
              <a:lumMod val="60000"/>
              <a:lumOff val="40000"/>
            </a:schemeClr>
          </a:solidFill>
          <a:ln w="9525">
            <a:noFill/>
          </a:ln>
        </p:spPr>
        <p:txBody>
          <a:bodyPr wrap="square" lIns="91424" tIns="45711" rIns="91424" bIns="45711" anchor="t">
            <a:noAutofit/>
          </a:bodyPr>
          <a:p>
            <a:endParaRPr lang="zh-CN" altLang="zh-CN" sz="3730" b="1" dirty="0">
              <a:solidFill>
                <a:srgbClr val="FF0000"/>
              </a:solidFill>
              <a:latin typeface="Times New Roman" panose="02020603050405020304" charset="0"/>
              <a:cs typeface="Times New Roman" panose="02020603050405020304" charset="0"/>
            </a:endParaRPr>
          </a:p>
        </p:txBody>
      </p:sp>
      <p:sp>
        <p:nvSpPr>
          <p:cNvPr id="8" name="Text Box 11"/>
          <p:cNvSpPr txBox="1"/>
          <p:nvPr/>
        </p:nvSpPr>
        <p:spPr>
          <a:xfrm>
            <a:off x="2301240" y="1025525"/>
            <a:ext cx="913765" cy="489585"/>
          </a:xfrm>
          <a:prstGeom prst="rect">
            <a:avLst/>
          </a:prstGeom>
          <a:solidFill>
            <a:schemeClr val="accent3">
              <a:lumMod val="60000"/>
              <a:lumOff val="40000"/>
            </a:schemeClr>
          </a:solidFill>
          <a:ln w="9525">
            <a:noFill/>
          </a:ln>
        </p:spPr>
        <p:txBody>
          <a:bodyPr wrap="square" lIns="91424" tIns="45711" rIns="91424" bIns="45711" anchor="t">
            <a:noAutofit/>
          </a:bodyPr>
          <a:p>
            <a:endParaRPr lang="zh-CN" altLang="zh-CN" sz="3730" b="1" dirty="0">
              <a:solidFill>
                <a:srgbClr val="FF0000"/>
              </a:solidFill>
              <a:latin typeface="Times New Roman" panose="02020603050405020304" charset="0"/>
              <a:cs typeface="Times New Roman" panose="02020603050405020304" charset="0"/>
            </a:endParaRPr>
          </a:p>
        </p:txBody>
      </p:sp>
      <p:sp>
        <p:nvSpPr>
          <p:cNvPr id="6" name="文本框 5"/>
          <p:cNvSpPr txBox="1"/>
          <p:nvPr>
            <p:custDataLst>
              <p:tags r:id="rId1"/>
            </p:custDataLst>
          </p:nvPr>
        </p:nvSpPr>
        <p:spPr>
          <a:xfrm>
            <a:off x="611505" y="942975"/>
            <a:ext cx="10791825" cy="1449070"/>
          </a:xfrm>
          <a:prstGeom prst="rect">
            <a:avLst/>
          </a:prstGeom>
          <a:noFill/>
        </p:spPr>
        <p:txBody>
          <a:bodyPr wrap="square" rtlCol="0">
            <a:noAutofit/>
          </a:bodyPr>
          <a:p>
            <a:r>
              <a:rPr lang="zh-CN" altLang="en-US" sz="2800" b="1" noProof="0" dirty="0">
                <a:ln>
                  <a:noFill/>
                </a:ln>
                <a:solidFill>
                  <a:schemeClr val="accent1"/>
                </a:solidFill>
                <a:effectLst/>
                <a:uLnTx/>
                <a:uFillTx/>
                <a:latin typeface="华文中宋" panose="02010600040101010101" charset="-122"/>
                <a:ea typeface="华文中宋" panose="02010600040101010101" charset="-122"/>
                <a:cs typeface="华文中宋" panose="02010600040101010101" charset="-122"/>
                <a:sym typeface="+mn-ea"/>
              </a:rPr>
              <a:t>命题表述：</a:t>
            </a:r>
            <a:r>
              <a:rPr lang="en-US" sz="2800">
                <a:latin typeface="宋体" panose="02010600030101010101" pitchFamily="2" charset="-122"/>
                <a:ea typeface="宋体" panose="02010600030101010101" pitchFamily="2" charset="-122"/>
                <a:cs typeface="宋体" panose="02010600030101010101" pitchFamily="2" charset="-122"/>
                <a:sym typeface="+mn-ea"/>
              </a:rPr>
              <a:t>阅读下面材料，根据其内容和所给段落开头语续写两段，使之构成一篇完整的短文</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r>
              <a:rPr lang="en-US" sz="2800">
                <a:latin typeface="宋体" panose="02010600030101010101" pitchFamily="2" charset="-122"/>
                <a:ea typeface="宋体" panose="02010600030101010101" pitchFamily="2" charset="-122"/>
                <a:cs typeface="宋体" panose="02010600030101010101" pitchFamily="2" charset="-122"/>
                <a:sym typeface="+mn-ea"/>
              </a:rPr>
              <a:t>续写词数应为150左右；请按如下格式作答。</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1106805" y="3061970"/>
            <a:ext cx="3533775" cy="1609725"/>
          </a:xfrm>
          <a:prstGeom prst="rect">
            <a:avLst/>
          </a:prstGeom>
          <a:solidFill>
            <a:schemeClr val="accent4">
              <a:lumMod val="40000"/>
              <a:lumOff val="60000"/>
            </a:schemeClr>
          </a:solidFill>
        </p:spPr>
        <p:txBody>
          <a:bodyPr wrap="square" rtlCol="0">
            <a:noAutofit/>
          </a:bodyPr>
          <a:p>
            <a:r>
              <a:rPr lang="zh-CN" altLang="en-US" sz="2800"/>
              <a:t>读写结合，读写联动，语言理解与语言产出同时进行。</a:t>
            </a:r>
            <a:endParaRPr lang="zh-CN" altLang="en-US" sz="2800"/>
          </a:p>
          <a:p>
            <a:endParaRPr lang="zh-CN" altLang="en-US" sz="2800"/>
          </a:p>
          <a:p>
            <a:endParaRPr lang="zh-CN" altLang="en-US" sz="2800"/>
          </a:p>
        </p:txBody>
      </p:sp>
      <p:sp>
        <p:nvSpPr>
          <p:cNvPr id="4" name="矩形 3"/>
          <p:cNvSpPr/>
          <p:nvPr/>
        </p:nvSpPr>
        <p:spPr>
          <a:xfrm>
            <a:off x="4882515" y="989330"/>
            <a:ext cx="4663440" cy="46545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2884805" y="1390650"/>
            <a:ext cx="1755775" cy="55308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p:cNvPicPr>
            <a:picLocks noChangeAspect="1"/>
          </p:cNvPicPr>
          <p:nvPr/>
        </p:nvPicPr>
        <p:blipFill>
          <a:blip r:embed="rId2"/>
          <a:stretch>
            <a:fillRect/>
          </a:stretch>
        </p:blipFill>
        <p:spPr>
          <a:xfrm>
            <a:off x="104775" y="2516505"/>
            <a:ext cx="1002030" cy="1241425"/>
          </a:xfrm>
          <a:prstGeom prst="rect">
            <a:avLst/>
          </a:prstGeom>
        </p:spPr>
      </p:pic>
      <p:sp>
        <p:nvSpPr>
          <p:cNvPr id="12" name="文本框 11"/>
          <p:cNvSpPr txBox="1"/>
          <p:nvPr/>
        </p:nvSpPr>
        <p:spPr>
          <a:xfrm>
            <a:off x="7784465" y="2985135"/>
            <a:ext cx="3943350" cy="2001520"/>
          </a:xfrm>
          <a:prstGeom prst="rect">
            <a:avLst/>
          </a:prstGeom>
          <a:solidFill>
            <a:schemeClr val="accent5">
              <a:lumMod val="40000"/>
              <a:lumOff val="60000"/>
            </a:schemeClr>
          </a:solidFill>
        </p:spPr>
        <p:txBody>
          <a:bodyPr wrap="square" rtlCol="0" anchor="t">
            <a:noAutofit/>
          </a:bodyPr>
          <a:p>
            <a:r>
              <a:rPr lang="zh-CN" altLang="en-US" sz="2800">
                <a:sym typeface="+mn-ea"/>
              </a:rPr>
              <a:t>续写内容开放，但不等于任意发挥。原文内容与续写段落首句已为续写设定了隐含方向。</a:t>
            </a:r>
            <a:endParaRPr lang="zh-CN" altLang="en-US" sz="2800">
              <a:sym typeface="+mn-ea"/>
            </a:endParaRPr>
          </a:p>
        </p:txBody>
      </p:sp>
      <p:pic>
        <p:nvPicPr>
          <p:cNvPr id="14" name="图片 13"/>
          <p:cNvPicPr>
            <a:picLocks noChangeAspect="1"/>
          </p:cNvPicPr>
          <p:nvPr/>
        </p:nvPicPr>
        <p:blipFill>
          <a:blip r:embed="rId3"/>
          <a:stretch>
            <a:fillRect/>
          </a:stretch>
        </p:blipFill>
        <p:spPr>
          <a:xfrm>
            <a:off x="6895465" y="2784475"/>
            <a:ext cx="1008380" cy="973455"/>
          </a:xfrm>
          <a:prstGeom prst="rect">
            <a:avLst/>
          </a:prstGeom>
        </p:spPr>
      </p:pic>
      <p:sp>
        <p:nvSpPr>
          <p:cNvPr id="51" name="文本框 50"/>
          <p:cNvSpPr txBox="1"/>
          <p:nvPr>
            <p:custDataLst>
              <p:tags r:id="rId4"/>
            </p:custDataLst>
          </p:nvPr>
        </p:nvSpPr>
        <p:spPr>
          <a:xfrm>
            <a:off x="271145" y="188595"/>
            <a:ext cx="520509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1.</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审题分析</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P spid="4" grpId="0" bldLvl="0" animBg="1"/>
      <p:bldP spid="3" grpId="0" bldLvl="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68605" y="629920"/>
            <a:ext cx="6488430" cy="521970"/>
          </a:xfrm>
          <a:prstGeom prst="rect">
            <a:avLst/>
          </a:prstGeom>
          <a:solidFill>
            <a:schemeClr val="bg2"/>
          </a:solidFill>
        </p:spPr>
        <p:txBody>
          <a:bodyPr wrap="square" rtlCol="0" anchor="t">
            <a:spAutoFit/>
          </a:bodyPr>
          <a:p>
            <a:pPr fontAlgn="auto">
              <a:lnSpc>
                <a:spcPct val="100000"/>
              </a:lnSpc>
              <a:defRPr/>
            </a:pPr>
            <a:r>
              <a:rPr lang="en-US" altLang="zh-CN" sz="2800" b="1">
                <a:solidFill>
                  <a:srgbClr val="FF0000"/>
                </a:solidFill>
                <a:highlight>
                  <a:srgbClr val="C0C0C0"/>
                </a:highlight>
                <a:sym typeface="+mn-ea"/>
              </a:rPr>
              <a:t>(1)</a:t>
            </a:r>
            <a:r>
              <a:rPr lang="en-US" altLang="zh-CN" sz="2800" b="1">
                <a:solidFill>
                  <a:srgbClr val="FF0000"/>
                </a:solidFill>
                <a:highlight>
                  <a:srgbClr val="C0C0C0"/>
                </a:highlight>
                <a:latin typeface="Times New Roman" panose="02020603050405020304" charset="0"/>
                <a:cs typeface="Times New Roman" panose="02020603050405020304" charset="0"/>
                <a:sym typeface="+mn-ea"/>
              </a:rPr>
              <a:t>Read for the plot</a:t>
            </a:r>
            <a:r>
              <a:rPr lang="zh-CN" altLang="en-US" sz="2800" b="1"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rPr>
              <a:t>读情节</a:t>
            </a:r>
            <a:r>
              <a:rPr lang="en-US" altLang="zh-CN" sz="2800" b="1"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rPr>
              <a:t>,</a:t>
            </a:r>
            <a:r>
              <a:rPr lang="zh-CN" altLang="en-US" sz="2800"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rPr>
              <a:t>梳理基本要素</a:t>
            </a:r>
            <a:endParaRPr lang="zh-CN" altLang="en-US" sz="2800"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endParaRPr>
          </a:p>
        </p:txBody>
      </p:sp>
      <p:sp>
        <p:nvSpPr>
          <p:cNvPr id="9" name="文本框 8"/>
          <p:cNvSpPr txBox="1"/>
          <p:nvPr/>
        </p:nvSpPr>
        <p:spPr>
          <a:xfrm>
            <a:off x="202565" y="1245235"/>
            <a:ext cx="11621135" cy="3731260"/>
          </a:xfrm>
          <a:prstGeom prst="rect">
            <a:avLst/>
          </a:prstGeom>
          <a:noFill/>
        </p:spPr>
        <p:txBody>
          <a:bodyPr wrap="square" rtlCol="0">
            <a:noAutofit/>
          </a:bodyPr>
          <a:p>
            <a:r>
              <a:rPr lang="zh-CN" altLang="en-US" sz="2800" b="1">
                <a:solidFill>
                  <a:srgbClr val="FF0000"/>
                </a:solidFill>
                <a:latin typeface="Times New Roman" panose="02020603050405020304" charset="0"/>
                <a:cs typeface="Times New Roman" panose="02020603050405020304" charset="0"/>
              </a:rPr>
              <a:t>叙事要素</a:t>
            </a:r>
            <a:r>
              <a:rPr lang="en-US" altLang="zh-CN" sz="2800" b="1">
                <a:solidFill>
                  <a:srgbClr val="FF0000"/>
                </a:solidFill>
                <a:latin typeface="Times New Roman" panose="02020603050405020304" charset="0"/>
                <a:cs typeface="Times New Roman" panose="02020603050405020304" charset="0"/>
              </a:rPr>
              <a:t>:</a:t>
            </a:r>
            <a:endParaRPr lang="en-US" altLang="zh-CN" sz="2800" b="1">
              <a:solidFill>
                <a:srgbClr val="FF0000"/>
              </a:solidFill>
              <a:latin typeface="Times New Roman" panose="02020603050405020304" charset="0"/>
              <a:cs typeface="Times New Roman" panose="02020603050405020304" charset="0"/>
            </a:endParaRPr>
          </a:p>
          <a:p>
            <a:r>
              <a:rPr lang="en-US" altLang="zh-CN" sz="2800" b="1">
                <a:solidFill>
                  <a:srgbClr val="FF0000"/>
                </a:solidFill>
                <a:latin typeface="Times New Roman" panose="02020603050405020304" charset="0"/>
                <a:cs typeface="Times New Roman" panose="02020603050405020304" charset="0"/>
              </a:rPr>
              <a:t>1.</a:t>
            </a:r>
            <a:r>
              <a:rPr lang="zh-CN" altLang="en-US" sz="2800" b="1">
                <a:solidFill>
                  <a:srgbClr val="FF0000"/>
                </a:solidFill>
                <a:latin typeface="Times New Roman" panose="02020603050405020304" charset="0"/>
                <a:cs typeface="Times New Roman" panose="02020603050405020304" charset="0"/>
              </a:rPr>
              <a:t>角色：</a:t>
            </a:r>
            <a:r>
              <a:rPr lang="en-US" altLang="zh-CN" sz="2800">
                <a:latin typeface="Times New Roman" panose="02020603050405020304" charset="0"/>
                <a:cs typeface="Times New Roman" panose="02020603050405020304" charset="0"/>
              </a:rPr>
              <a:t>I, my teacher</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a:p>
            <a:r>
              <a:rPr lang="en-US" altLang="zh-CN" sz="2800" b="1">
                <a:solidFill>
                  <a:srgbClr val="FF0000"/>
                </a:solidFill>
                <a:latin typeface="Times New Roman" panose="02020603050405020304" charset="0"/>
                <a:cs typeface="Times New Roman" panose="02020603050405020304" charset="0"/>
              </a:rPr>
              <a:t>2.</a:t>
            </a:r>
            <a:r>
              <a:rPr lang="zh-CN" altLang="en-US" sz="2800" b="1">
                <a:solidFill>
                  <a:srgbClr val="FF0000"/>
                </a:solidFill>
                <a:latin typeface="Times New Roman" panose="02020603050405020304" charset="0"/>
                <a:cs typeface="Times New Roman" panose="02020603050405020304" charset="0"/>
              </a:rPr>
              <a:t>视角：</a:t>
            </a:r>
            <a:r>
              <a:rPr lang="zh-CN" altLang="en-US" sz="2800">
                <a:latin typeface="Times New Roman" panose="02020603050405020304" charset="0"/>
                <a:cs typeface="Times New Roman" panose="02020603050405020304" charset="0"/>
              </a:rPr>
              <a:t>第一人称</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a:p>
            <a:r>
              <a:rPr lang="en-US" altLang="zh-CN" sz="2800" b="1">
                <a:solidFill>
                  <a:srgbClr val="FF0000"/>
                </a:solidFill>
                <a:latin typeface="Times New Roman" panose="02020603050405020304" charset="0"/>
                <a:cs typeface="Times New Roman" panose="02020603050405020304" charset="0"/>
              </a:rPr>
              <a:t>3.</a:t>
            </a:r>
            <a:r>
              <a:rPr lang="zh-CN" altLang="en-US" sz="2800" b="1">
                <a:solidFill>
                  <a:srgbClr val="FF0000"/>
                </a:solidFill>
                <a:latin typeface="Times New Roman" panose="02020603050405020304" charset="0"/>
                <a:cs typeface="Times New Roman" panose="02020603050405020304" charset="0"/>
              </a:rPr>
              <a:t>时空线：</a:t>
            </a:r>
            <a:r>
              <a:rPr lang="en-US" altLang="zh-CN" sz="2800">
                <a:latin typeface="Times New Roman" panose="02020603050405020304" charset="0"/>
                <a:cs typeface="Times New Roman" panose="02020603050405020304" charset="0"/>
              </a:rPr>
              <a:t>when I was in middle school;</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r>
              <a:rPr lang="en-US" altLang="zh-CN" sz="2800">
                <a:solidFill>
                  <a:srgbClr val="FF0000"/>
                </a:solidFill>
                <a:latin typeface="Times New Roman" panose="02020603050405020304" charset="0"/>
                <a:cs typeface="Times New Roman" panose="02020603050405020304" charset="0"/>
              </a:rPr>
              <a:t>before the contest, during the contest, after the contest</a:t>
            </a:r>
            <a:endParaRPr lang="zh-CN" altLang="en-US" sz="2800">
              <a:solidFill>
                <a:srgbClr val="FF0000"/>
              </a:solidFill>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a:p>
            <a:r>
              <a:rPr lang="en-US" altLang="zh-CN" sz="2800" b="1">
                <a:solidFill>
                  <a:srgbClr val="FF0000"/>
                </a:solidFill>
                <a:latin typeface="Times New Roman" panose="02020603050405020304" charset="0"/>
                <a:cs typeface="Times New Roman" panose="02020603050405020304" charset="0"/>
              </a:rPr>
              <a:t>4.</a:t>
            </a:r>
            <a:r>
              <a:rPr lang="zh-CN" altLang="en-US" sz="2800" b="1">
                <a:solidFill>
                  <a:srgbClr val="FF0000"/>
                </a:solidFill>
                <a:latin typeface="Times New Roman" panose="02020603050405020304" charset="0"/>
                <a:cs typeface="Times New Roman" panose="02020603050405020304" charset="0"/>
              </a:rPr>
              <a:t>地点线：</a:t>
            </a:r>
            <a:r>
              <a:rPr lang="en-US" altLang="zh-CN" sz="2800"/>
              <a:t>             </a:t>
            </a:r>
            <a:endParaRPr lang="zh-CN" altLang="en-US" sz="2800"/>
          </a:p>
        </p:txBody>
      </p:sp>
      <p:pic>
        <p:nvPicPr>
          <p:cNvPr id="100" name="图片 99"/>
          <p:cNvPicPr/>
          <p:nvPr/>
        </p:nvPicPr>
        <p:blipFill>
          <a:blip r:embed="rId1"/>
          <a:stretch>
            <a:fillRect/>
          </a:stretch>
        </p:blipFill>
        <p:spPr>
          <a:xfrm>
            <a:off x="8165465" y="1095375"/>
            <a:ext cx="1978025" cy="2473960"/>
          </a:xfrm>
          <a:prstGeom prst="rect">
            <a:avLst/>
          </a:prstGeom>
          <a:noFill/>
          <a:ln w="9525">
            <a:noFill/>
          </a:ln>
        </p:spPr>
      </p:pic>
      <p:pic>
        <p:nvPicPr>
          <p:cNvPr id="101" name="图片 100"/>
          <p:cNvPicPr/>
          <p:nvPr/>
        </p:nvPicPr>
        <p:blipFill>
          <a:blip r:embed="rId2"/>
          <a:stretch>
            <a:fillRect/>
          </a:stretch>
        </p:blipFill>
        <p:spPr>
          <a:xfrm>
            <a:off x="5502910" y="1099820"/>
            <a:ext cx="1813560" cy="2324100"/>
          </a:xfrm>
          <a:prstGeom prst="rect">
            <a:avLst/>
          </a:prstGeom>
          <a:noFill/>
          <a:ln w="9525">
            <a:noFill/>
          </a:ln>
        </p:spPr>
      </p:pic>
      <p:pic>
        <p:nvPicPr>
          <p:cNvPr id="3" name="图片 2"/>
          <p:cNvPicPr>
            <a:picLocks noChangeAspect="1"/>
          </p:cNvPicPr>
          <p:nvPr/>
        </p:nvPicPr>
        <p:blipFill>
          <a:blip r:embed="rId3"/>
          <a:stretch>
            <a:fillRect/>
          </a:stretch>
        </p:blipFill>
        <p:spPr>
          <a:xfrm>
            <a:off x="2787650" y="5090160"/>
            <a:ext cx="5751830" cy="1767840"/>
          </a:xfrm>
          <a:prstGeom prst="rect">
            <a:avLst/>
          </a:prstGeom>
        </p:spPr>
      </p:pic>
      <p:sp>
        <p:nvSpPr>
          <p:cNvPr id="51" name="文本框 50"/>
          <p:cNvSpPr txBox="1"/>
          <p:nvPr>
            <p:custDataLst>
              <p:tags r:id="rId4"/>
            </p:custDataLst>
          </p:nvPr>
        </p:nvSpPr>
        <p:spPr>
          <a:xfrm>
            <a:off x="66040" y="0"/>
            <a:ext cx="5300980"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 2.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解题方法展示</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linds(horizontal)">
                                      <p:cBhvr>
                                        <p:cTn id="15" dur="500"/>
                                        <p:tgtEl>
                                          <p:spTgt spid="9">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blinds(horizontal)">
                                      <p:cBhvr>
                                        <p:cTn id="18" dur="500"/>
                                        <p:tgtEl>
                                          <p:spTgt spid="9">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blinds(horizontal)">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blinds(horizontal)">
                                      <p:cBhvr>
                                        <p:cTn id="26" dur="500"/>
                                        <p:tgtEl>
                                          <p:spTgt spid="101"/>
                                        </p:tgtEl>
                                      </p:cBhvr>
                                    </p:animEffect>
                                  </p:childTnLst>
                                </p:cTn>
                              </p:par>
                              <p:par>
                                <p:cTn id="27" presetID="3" presetClass="entr" presetSubtype="10" fill="hold" nodeType="with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blinds(horizontal)">
                                      <p:cBhvr>
                                        <p:cTn id="29" dur="500"/>
                                        <p:tgtEl>
                                          <p:spTgt spid="10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blinds(horizontal)">
                                      <p:cBhvr>
                                        <p:cTn id="34" dur="500"/>
                                        <p:tgtEl>
                                          <p:spTgt spid="9">
                                            <p:txEl>
                                              <p:pRg st="6" end="6"/>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blinds(horizontal)">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blinds(horizontal)">
                                      <p:cBhvr>
                                        <p:cTn id="42" dur="500"/>
                                        <p:tgtEl>
                                          <p:spTgt spid="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368300" y="94615"/>
            <a:ext cx="2011680" cy="612775"/>
          </a:xfrm>
          <a:prstGeom prst="rect">
            <a:avLst/>
          </a:prstGeom>
          <a:noFill/>
        </p:spPr>
        <p:txBody>
          <a:bodyPr wrap="square" rtlCol="0">
            <a:noAutofit/>
          </a:bodyPr>
          <a:p>
            <a:r>
              <a:rPr lang="en-US" altLang="zh-CN" sz="2800"/>
              <a:t>  </a:t>
            </a:r>
            <a:r>
              <a:rPr lang="en-US" altLang="zh-CN" sz="2800" b="1">
                <a:solidFill>
                  <a:srgbClr val="FF0000"/>
                </a:solidFill>
              </a:rPr>
              <a:t>5.</a:t>
            </a:r>
            <a:r>
              <a:rPr lang="zh-CN" altLang="en-US" sz="2800" b="1">
                <a:solidFill>
                  <a:srgbClr val="FF0000"/>
                </a:solidFill>
              </a:rPr>
              <a:t>情节线</a:t>
            </a:r>
            <a:endParaRPr lang="zh-CN" altLang="en-US" sz="2800" b="1">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1"/>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3"/>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4"/>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5"/>
            </p:custDataLst>
          </p:nvPr>
        </p:nvSpPr>
        <p:spPr bwMode="auto">
          <a:xfrm>
            <a:off x="694624" y="5634587"/>
            <a:ext cx="2225184" cy="646331"/>
          </a:xfrm>
          <a:prstGeom prst="rect">
            <a:avLst/>
          </a:prstGeom>
          <a:solidFill>
            <a:schemeClr val="accent1"/>
          </a:solidFill>
          <a:ln w="9525">
            <a:noFill/>
            <a:miter lim="800000"/>
          </a:ln>
        </p:spPr>
        <p:txBody>
          <a:bodyPr wrap="square">
            <a:spAutoFit/>
          </a:bodyPr>
          <a:p>
            <a:r>
              <a:rPr lang="en-US" altLang="zh-CN" sz="3600" b="1" dirty="0">
                <a:latin typeface="Times New Roman" panose="02020603050405020304" charset="0"/>
              </a:rPr>
              <a:t>Beginning</a:t>
            </a:r>
            <a:endParaRPr lang="en-US" altLang="zh-CN" sz="3600" b="1" dirty="0">
              <a:latin typeface="Times New Roman" panose="02020603050405020304" charset="0"/>
            </a:endParaRPr>
          </a:p>
        </p:txBody>
      </p:sp>
      <p:sp>
        <p:nvSpPr>
          <p:cNvPr id="28" name="文本框 10"/>
          <p:cNvSpPr txBox="1">
            <a:spLocks noChangeArrowheads="1"/>
          </p:cNvSpPr>
          <p:nvPr>
            <p:custDataLst>
              <p:tags r:id="rId6"/>
            </p:custDataLst>
          </p:nvPr>
        </p:nvSpPr>
        <p:spPr bwMode="auto">
          <a:xfrm>
            <a:off x="6767614" y="-208"/>
            <a:ext cx="1666875" cy="646331"/>
          </a:xfrm>
          <a:prstGeom prst="rect">
            <a:avLst/>
          </a:prstGeom>
          <a:solidFill>
            <a:schemeClr val="accent1"/>
          </a:solidFill>
          <a:ln w="9525">
            <a:noFill/>
            <a:miter lim="800000"/>
          </a:ln>
        </p:spPr>
        <p:txBody>
          <a:bodyPr>
            <a:spAutoFit/>
          </a:bodyPr>
          <a:p>
            <a:r>
              <a:rPr lang="en-US" altLang="zh-CN" sz="3600" b="1" dirty="0">
                <a:latin typeface="Times New Roman" panose="02020603050405020304" charset="0"/>
              </a:rPr>
              <a:t>Climax</a:t>
            </a:r>
            <a:endParaRPr lang="en-US" altLang="zh-CN" sz="3600" b="1" dirty="0">
              <a:latin typeface="Times New Roman" panose="02020603050405020304" charset="0"/>
            </a:endParaRPr>
          </a:p>
        </p:txBody>
      </p:sp>
      <p:sp>
        <p:nvSpPr>
          <p:cNvPr id="29" name="文本框 11"/>
          <p:cNvSpPr txBox="1">
            <a:spLocks noChangeArrowheads="1"/>
          </p:cNvSpPr>
          <p:nvPr>
            <p:custDataLst>
              <p:tags r:id="rId7"/>
            </p:custDataLst>
          </p:nvPr>
        </p:nvSpPr>
        <p:spPr bwMode="auto">
          <a:xfrm>
            <a:off x="9412684" y="5634325"/>
            <a:ext cx="1835150" cy="646331"/>
          </a:xfrm>
          <a:prstGeom prst="rect">
            <a:avLst/>
          </a:prstGeom>
          <a:solidFill>
            <a:schemeClr val="accent1"/>
          </a:solidFill>
          <a:ln w="9525">
            <a:noFill/>
            <a:miter lim="800000"/>
          </a:ln>
        </p:spPr>
        <p:txBody>
          <a:bodyPr>
            <a:spAutoFit/>
          </a:bodyPr>
          <a:p>
            <a:r>
              <a:rPr lang="en-US" altLang="zh-CN" sz="3600" b="1" dirty="0">
                <a:latin typeface="Times New Roman" panose="02020603050405020304" charset="0"/>
              </a:rPr>
              <a:t>Ending</a:t>
            </a:r>
            <a:endParaRPr lang="en-US" altLang="zh-CN" sz="3600" b="1" dirty="0">
              <a:latin typeface="Times New Roman" panose="02020603050405020304" charset="0"/>
            </a:endParaRPr>
          </a:p>
        </p:txBody>
      </p:sp>
      <p:sp>
        <p:nvSpPr>
          <p:cNvPr id="2" name="文本框 1"/>
          <p:cNvSpPr txBox="1"/>
          <p:nvPr/>
        </p:nvSpPr>
        <p:spPr>
          <a:xfrm>
            <a:off x="138430" y="4578350"/>
            <a:ext cx="3246755" cy="82994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My teacher asked me to enter a writing contest</a:t>
            </a:r>
            <a:endParaRPr lang="en-US" altLang="zh-CN" sz="2400">
              <a:latin typeface="Times New Roman" panose="02020603050405020304" charset="0"/>
              <a:cs typeface="Times New Roman" panose="02020603050405020304" charset="0"/>
            </a:endParaRPr>
          </a:p>
        </p:txBody>
      </p:sp>
      <p:sp>
        <p:nvSpPr>
          <p:cNvPr id="3" name="文本框 2"/>
          <p:cNvSpPr txBox="1"/>
          <p:nvPr/>
        </p:nvSpPr>
        <p:spPr>
          <a:xfrm>
            <a:off x="509270" y="2679700"/>
            <a:ext cx="4439285" cy="829945"/>
          </a:xfrm>
          <a:prstGeom prst="rect">
            <a:avLst/>
          </a:prstGeom>
          <a:noFill/>
        </p:spPr>
        <p:txBody>
          <a:bodyPr wrap="square" rtlCol="0">
            <a:spAutoFit/>
          </a:bodyPr>
          <a:p>
            <a:r>
              <a:rPr lang="en-US" sz="2400">
                <a:latin typeface="Times New Roman" panose="02020603050405020304" charset="0"/>
                <a:cs typeface="Times New Roman" panose="02020603050405020304" charset="0"/>
              </a:rPr>
              <a:t>Encouraged by the teacher, I chose the subject  and began to write</a:t>
            </a:r>
            <a:endParaRPr lang="en-US" sz="2400">
              <a:latin typeface="Times New Roman" panose="02020603050405020304" charset="0"/>
              <a:cs typeface="Times New Roman" panose="02020603050405020304" charset="0"/>
            </a:endParaRPr>
          </a:p>
        </p:txBody>
      </p:sp>
      <p:sp>
        <p:nvSpPr>
          <p:cNvPr id="4" name="文本框 3"/>
          <p:cNvSpPr txBox="1"/>
          <p:nvPr/>
        </p:nvSpPr>
        <p:spPr>
          <a:xfrm>
            <a:off x="1058545" y="1424940"/>
            <a:ext cx="4866640" cy="537210"/>
          </a:xfrm>
          <a:prstGeom prst="rect">
            <a:avLst/>
          </a:prstGeom>
          <a:noFill/>
        </p:spPr>
        <p:txBody>
          <a:bodyPr wrap="square" rtlCol="0">
            <a:noAutofit/>
          </a:bodyPr>
          <a:p>
            <a:r>
              <a:rPr lang="en-US" sz="2400">
                <a:latin typeface="Times New Roman" panose="02020603050405020304" charset="0"/>
                <a:cs typeface="Times New Roman" panose="02020603050405020304" charset="0"/>
              </a:rPr>
              <a:t>I polished my essay again and again</a:t>
            </a:r>
            <a:endParaRPr lang="en-US" sz="2400">
              <a:latin typeface="Times New Roman" panose="02020603050405020304" charset="0"/>
              <a:cs typeface="Times New Roman" panose="02020603050405020304" charset="0"/>
            </a:endParaRPr>
          </a:p>
        </p:txBody>
      </p:sp>
      <p:sp>
        <p:nvSpPr>
          <p:cNvPr id="6" name="文本框 5"/>
          <p:cNvSpPr txBox="1"/>
          <p:nvPr/>
        </p:nvSpPr>
        <p:spPr>
          <a:xfrm>
            <a:off x="2919730" y="142875"/>
            <a:ext cx="3943350" cy="822325"/>
          </a:xfrm>
          <a:prstGeom prst="rect">
            <a:avLst/>
          </a:prstGeom>
          <a:noFill/>
        </p:spPr>
        <p:txBody>
          <a:bodyPr wrap="square" rtlCol="0" anchor="t">
            <a:noAutofit/>
          </a:bodyPr>
          <a:p>
            <a:r>
              <a:rPr lang="zh-CN" altLang="en-US" sz="2400">
                <a:latin typeface="Times New Roman" panose="02020603050405020304" charset="0"/>
                <a:cs typeface="Times New Roman" panose="02020603050405020304" charset="0"/>
                <a:sym typeface="+mn-ea"/>
              </a:rPr>
              <a:t>I  finished</a:t>
            </a:r>
            <a:r>
              <a:rPr lang="en-US" altLang="zh-CN" sz="2400">
                <a:latin typeface="Times New Roman" panose="02020603050405020304" charset="0"/>
                <a:cs typeface="Times New Roman" panose="02020603050405020304" charset="0"/>
                <a:sym typeface="+mn-ea"/>
              </a:rPr>
              <a:t> the essay and enjoyed writing</a:t>
            </a:r>
            <a:endParaRPr lang="en-US" altLang="zh-CN" sz="2400">
              <a:latin typeface="Times New Roman" panose="02020603050405020304" charset="0"/>
              <a:cs typeface="Times New Roman" panose="02020603050405020304" charset="0"/>
              <a:sym typeface="+mn-ea"/>
            </a:endParaRPr>
          </a:p>
        </p:txBody>
      </p:sp>
      <p:sp>
        <p:nvSpPr>
          <p:cNvPr id="7" name="文本框 6"/>
          <p:cNvSpPr txBox="1"/>
          <p:nvPr/>
        </p:nvSpPr>
        <p:spPr>
          <a:xfrm>
            <a:off x="7328535" y="1063625"/>
            <a:ext cx="4886960" cy="1198880"/>
          </a:xfrm>
          <a:prstGeom prst="rect">
            <a:avLst/>
          </a:prstGeom>
          <a:noFill/>
        </p:spPr>
        <p:txBody>
          <a:bodyPr wrap="square" rtlCol="0" anchor="t">
            <a:spAutoFit/>
          </a:bodyPr>
          <a:p>
            <a:pPr algn="l"/>
            <a:r>
              <a:rPr lang="en-US" altLang="zh-CN" b="1">
                <a:solidFill>
                  <a:srgbClr val="FF0000"/>
                </a:solidFill>
                <a:latin typeface="Times New Roman" panose="02020603050405020304" charset="0"/>
                <a:cs typeface="Times New Roman" panose="02020603050405020304" charset="0"/>
                <a:sym typeface="+mn-ea"/>
              </a:rPr>
              <a:t> </a:t>
            </a:r>
            <a:r>
              <a:rPr lang="zh-CN" altLang="en-US" sz="2400" b="1">
                <a:solidFill>
                  <a:srgbClr val="FF0000"/>
                </a:solidFill>
                <a:latin typeface="Times New Roman" panose="02020603050405020304" charset="0"/>
                <a:cs typeface="Times New Roman" panose="02020603050405020304" charset="0"/>
                <a:sym typeface="+mn-ea"/>
              </a:rPr>
              <a:t>续写第一段：</a:t>
            </a:r>
            <a:r>
              <a:rPr lang="zh-CN" altLang="en-US" sz="2400">
                <a:latin typeface="Times New Roman" panose="02020603050405020304" charset="0"/>
                <a:cs typeface="Times New Roman" panose="02020603050405020304" charset="0"/>
                <a:sym typeface="+mn-ea"/>
              </a:rPr>
              <a:t>A few weeks later, when I almost forgot the contest, </a:t>
            </a:r>
            <a:endParaRPr lang="zh-CN" altLang="en-US" sz="2400">
              <a:latin typeface="Times New Roman" panose="02020603050405020304" charset="0"/>
              <a:cs typeface="Times New Roman" panose="02020603050405020304" charset="0"/>
              <a:sym typeface="+mn-ea"/>
            </a:endParaRPr>
          </a:p>
          <a:p>
            <a:pPr algn="l"/>
            <a:r>
              <a:rPr lang="zh-CN" altLang="en-US" sz="2400">
                <a:latin typeface="Times New Roman" panose="02020603050405020304" charset="0"/>
                <a:cs typeface="Times New Roman" panose="02020603050405020304" charset="0"/>
                <a:sym typeface="+mn-ea"/>
              </a:rPr>
              <a:t>there came the news.</a:t>
            </a:r>
            <a:r>
              <a:rPr lang="en-US" altLang="zh-CN" sz="2400">
                <a:latin typeface="Times New Roman" panose="02020603050405020304" charset="0"/>
                <a:cs typeface="Times New Roman" panose="02020603050405020304" charset="0"/>
                <a:sym typeface="+mn-ea"/>
              </a:rPr>
              <a:t>  </a:t>
            </a:r>
            <a:endParaRPr lang="zh-CN" altLang="en-US" sz="2400">
              <a:latin typeface="Times New Roman" panose="02020603050405020304" charset="0"/>
              <a:cs typeface="Times New Roman" panose="02020603050405020304" charset="0"/>
              <a:sym typeface="+mn-ea"/>
            </a:endParaRPr>
          </a:p>
        </p:txBody>
      </p:sp>
      <p:sp>
        <p:nvSpPr>
          <p:cNvPr id="10" name="文本框 9"/>
          <p:cNvSpPr txBox="1"/>
          <p:nvPr/>
        </p:nvSpPr>
        <p:spPr>
          <a:xfrm>
            <a:off x="8318500" y="3026410"/>
            <a:ext cx="4023360" cy="1198880"/>
          </a:xfrm>
          <a:prstGeom prst="rect">
            <a:avLst/>
          </a:prstGeom>
          <a:noFill/>
        </p:spPr>
        <p:txBody>
          <a:bodyPr wrap="square" rtlCol="0" anchor="t">
            <a:spAutoFit/>
          </a:bodyPr>
          <a:p>
            <a:pPr algn="l"/>
            <a:r>
              <a:rPr lang="en-US" altLang="zh-CN">
                <a:latin typeface="Times New Roman" panose="02020603050405020304" charset="0"/>
                <a:cs typeface="Times New Roman" panose="02020603050405020304" charset="0"/>
                <a:sym typeface="+mn-ea"/>
              </a:rPr>
              <a:t>  </a:t>
            </a:r>
            <a:r>
              <a:rPr lang="zh-CN" altLang="en-US" sz="2400" b="1">
                <a:solidFill>
                  <a:srgbClr val="FF0000"/>
                </a:solidFill>
                <a:latin typeface="Times New Roman" panose="02020603050405020304" charset="0"/>
                <a:cs typeface="Times New Roman" panose="02020603050405020304" charset="0"/>
                <a:sym typeface="+mn-ea"/>
              </a:rPr>
              <a:t>续写第二段：</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I went to my teacher</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s office after the </a:t>
            </a:r>
            <a:endParaRPr lang="zh-CN" altLang="en-US" sz="2400">
              <a:latin typeface="Times New Roman" panose="02020603050405020304" charset="0"/>
              <a:cs typeface="Times New Roman" panose="02020603050405020304" charset="0"/>
              <a:sym typeface="+mn-ea"/>
            </a:endParaRPr>
          </a:p>
          <a:p>
            <a:pPr algn="l"/>
            <a:r>
              <a:rPr lang="zh-CN" altLang="en-US" sz="2400">
                <a:latin typeface="Times New Roman" panose="02020603050405020304" charset="0"/>
                <a:cs typeface="Times New Roman" panose="02020603050405020304" charset="0"/>
                <a:sym typeface="+mn-ea"/>
              </a:rPr>
              <a:t>award presentation.</a:t>
            </a:r>
            <a:endParaRPr lang="zh-CN" altLang="en-US" sz="2400">
              <a:latin typeface="Times New Roman" panose="02020603050405020304" charset="0"/>
              <a:cs typeface="Times New Roman" panose="02020603050405020304" charset="0"/>
              <a:sym typeface="+mn-ea"/>
            </a:endParaRPr>
          </a:p>
        </p:txBody>
      </p:sp>
      <p:pic>
        <p:nvPicPr>
          <p:cNvPr id="12" name="图片 11"/>
          <p:cNvPicPr>
            <a:picLocks noChangeAspect="1"/>
          </p:cNvPicPr>
          <p:nvPr/>
        </p:nvPicPr>
        <p:blipFill>
          <a:blip r:embed="rId8"/>
          <a:stretch>
            <a:fillRect/>
          </a:stretch>
        </p:blipFill>
        <p:spPr>
          <a:xfrm>
            <a:off x="10928350" y="1911985"/>
            <a:ext cx="666115" cy="767715"/>
          </a:xfrm>
          <a:prstGeom prst="rect">
            <a:avLst/>
          </a:prstGeom>
        </p:spPr>
      </p:pic>
      <p:pic>
        <p:nvPicPr>
          <p:cNvPr id="13" name="图片 12"/>
          <p:cNvPicPr>
            <a:picLocks noChangeAspect="1"/>
          </p:cNvPicPr>
          <p:nvPr/>
        </p:nvPicPr>
        <p:blipFill>
          <a:blip r:embed="rId8"/>
          <a:stretch>
            <a:fillRect/>
          </a:stretch>
        </p:blipFill>
        <p:spPr>
          <a:xfrm>
            <a:off x="10928350" y="3796665"/>
            <a:ext cx="666115" cy="767715"/>
          </a:xfrm>
          <a:prstGeom prst="rect">
            <a:avLst/>
          </a:prstGeom>
        </p:spPr>
      </p:pic>
      <p:pic>
        <p:nvPicPr>
          <p:cNvPr id="5" name="图片 4"/>
          <p:cNvPicPr>
            <a:picLocks noChangeAspect="1"/>
          </p:cNvPicPr>
          <p:nvPr>
            <p:custDataLst>
              <p:tags r:id="rId9"/>
            </p:custDataLst>
          </p:nvPr>
        </p:nvPicPr>
        <p:blipFill>
          <a:blip r:embed="rId10"/>
          <a:stretch>
            <a:fillRect/>
          </a:stretch>
        </p:blipFill>
        <p:spPr>
          <a:xfrm>
            <a:off x="5034280" y="3796665"/>
            <a:ext cx="2362835" cy="2484120"/>
          </a:xfrm>
          <a:prstGeom prst="rect">
            <a:avLst/>
          </a:prstGeom>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custDataLst>
              <p:tags r:id="rId1"/>
            </p:custDataLst>
          </p:nvPr>
        </p:nvSpPr>
        <p:spPr>
          <a:xfrm>
            <a:off x="175895" y="5619115"/>
            <a:ext cx="9209405" cy="278765"/>
          </a:xfrm>
          <a:prstGeom prst="rect">
            <a:avLst/>
          </a:prstGeom>
          <a:solidFill>
            <a:schemeClr val="accent3">
              <a:lumMod val="60000"/>
              <a:lumOff val="40000"/>
            </a:schemeClr>
          </a:solid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800" b="1">
              <a:solidFill>
                <a:schemeClr val="tx1"/>
              </a:solidFill>
            </a:endParaRPr>
          </a:p>
        </p:txBody>
      </p:sp>
      <p:sp>
        <p:nvSpPr>
          <p:cNvPr id="6" name="矩形 5"/>
          <p:cNvSpPr/>
          <p:nvPr>
            <p:custDataLst>
              <p:tags r:id="rId2"/>
            </p:custDataLst>
          </p:nvPr>
        </p:nvSpPr>
        <p:spPr>
          <a:xfrm>
            <a:off x="809625" y="2055495"/>
            <a:ext cx="7272020" cy="250190"/>
          </a:xfrm>
          <a:prstGeom prst="rect">
            <a:avLst/>
          </a:prstGeom>
          <a:solidFill>
            <a:schemeClr val="accent3">
              <a:lumMod val="60000"/>
              <a:lumOff val="40000"/>
            </a:schemeClr>
          </a:solid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800" b="1">
              <a:solidFill>
                <a:schemeClr val="tx1"/>
              </a:solidFill>
            </a:endParaRPr>
          </a:p>
        </p:txBody>
      </p:sp>
      <p:sp>
        <p:nvSpPr>
          <p:cNvPr id="4" name="文本框 3"/>
          <p:cNvSpPr txBox="1"/>
          <p:nvPr/>
        </p:nvSpPr>
        <p:spPr>
          <a:xfrm>
            <a:off x="78105" y="650875"/>
            <a:ext cx="9605010" cy="5354320"/>
          </a:xfrm>
          <a:prstGeom prst="rect">
            <a:avLst/>
          </a:prstGeom>
          <a:noFill/>
        </p:spPr>
        <p:txBody>
          <a:bodyPr wrap="square" rtlCol="0" anchor="t">
            <a:spAutoFit/>
          </a:bodyPr>
          <a:p>
            <a:pPr algn="l"/>
            <a:r>
              <a:rPr lang="en-US" altLang="zh-CN">
                <a:latin typeface="Times New Roman" panose="02020603050405020304" charset="0"/>
                <a:cs typeface="Times New Roman" panose="02020603050405020304" charset="0"/>
                <a:sym typeface="+mn-ea"/>
              </a:rPr>
              <a:t>    </a:t>
            </a:r>
            <a:r>
              <a:rPr lang="zh-CN" altLang="en-US">
                <a:highlight>
                  <a:srgbClr val="FFFF00"/>
                </a:highlight>
                <a:latin typeface="Times New Roman" panose="02020603050405020304" charset="0"/>
                <a:cs typeface="Times New Roman" panose="02020603050405020304" charset="0"/>
                <a:sym typeface="+mn-ea"/>
              </a:rPr>
              <a:t>When I was in middle school, my social studies teacher asked me to enter a writing contest, I said no without thinking</a:t>
            </a:r>
            <a:r>
              <a:rPr lang="zh-CN" altLang="en-US">
                <a:solidFill>
                  <a:schemeClr val="tx1"/>
                </a:solidFill>
                <a:highlight>
                  <a:srgbClr val="FFFF00"/>
                </a:highlight>
                <a:latin typeface="Times New Roman" panose="02020603050405020304" charset="0"/>
                <a:cs typeface="Times New Roman" panose="02020603050405020304" charset="0"/>
                <a:sym typeface="+mn-ea"/>
              </a:rPr>
              <a:t>. I did not love writing. My family came from Brazil, so English was only my second language. Writing was so difficult and painful for me</a:t>
            </a:r>
            <a:r>
              <a:rPr lang="zh-CN" altLang="en-US">
                <a:highlight>
                  <a:srgbClr val="FFFF00"/>
                </a:highlight>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that my teacher had allowed me to present my paper on the sinking of the Titanic by acting out a play, where I played all the parts. No one laughed harder than he did.</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So, </a:t>
            </a:r>
            <a:r>
              <a:rPr lang="zh-CN" altLang="en-US" b="1" u="sng">
                <a:solidFill>
                  <a:srgbClr val="FF0000"/>
                </a:solidFill>
                <a:latin typeface="Times New Roman" panose="02020603050405020304" charset="0"/>
                <a:cs typeface="Times New Roman" panose="02020603050405020304" charset="0"/>
                <a:sym typeface="+mn-ea"/>
              </a:rPr>
              <a:t>why did he suddenly force me to do something at which I was sure to fail?</a:t>
            </a:r>
            <a:r>
              <a:rPr lang="zh-CN" altLang="en-US">
                <a:latin typeface="Times New Roman" panose="02020603050405020304" charset="0"/>
                <a:cs typeface="Times New Roman" panose="02020603050405020304" charset="0"/>
                <a:sym typeface="+mn-ea"/>
              </a:rPr>
              <a:t> His reply: </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Because I love your stories. If you</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re willing to apply yourself, I think you have a good shot at this.</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 </a:t>
            </a:r>
            <a:r>
              <a:rPr lang="zh-CN" altLang="en-US">
                <a:highlight>
                  <a:srgbClr val="00FF00"/>
                </a:highlight>
                <a:latin typeface="Times New Roman" panose="02020603050405020304" charset="0"/>
                <a:cs typeface="Times New Roman" panose="02020603050405020304" charset="0"/>
                <a:sym typeface="+mn-ea"/>
              </a:rPr>
              <a:t>Encouraged by his words, I agreed to give it a try.</a:t>
            </a:r>
            <a:endParaRPr lang="zh-CN" altLang="en-US">
              <a:highlight>
                <a:srgbClr val="00FF00"/>
              </a:highlight>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I chose </a:t>
            </a:r>
            <a:r>
              <a:rPr lang="zh-CN" altLang="en-US" i="1">
                <a:latin typeface="Times New Roman" panose="02020603050405020304" charset="0"/>
                <a:cs typeface="Times New Roman" panose="02020603050405020304" charset="0"/>
                <a:sym typeface="+mn-ea"/>
              </a:rPr>
              <a:t>Paul Revere</a:t>
            </a:r>
            <a:r>
              <a:rPr lang="en-US" altLang="zh-CN" i="1">
                <a:latin typeface="Times New Roman" panose="02020603050405020304" charset="0"/>
                <a:cs typeface="Times New Roman" panose="02020603050405020304" charset="0"/>
                <a:sym typeface="+mn-ea"/>
              </a:rPr>
              <a:t>’</a:t>
            </a:r>
            <a:r>
              <a:rPr lang="zh-CN" altLang="en-US" i="1">
                <a:latin typeface="Times New Roman" panose="02020603050405020304" charset="0"/>
                <a:cs typeface="Times New Roman" panose="02020603050405020304" charset="0"/>
                <a:sym typeface="+mn-ea"/>
              </a:rPr>
              <a:t>s horse</a:t>
            </a:r>
            <a:r>
              <a:rPr lang="zh-CN" altLang="en-US">
                <a:latin typeface="Times New Roman" panose="02020603050405020304" charset="0"/>
                <a:cs typeface="Times New Roman" panose="02020603050405020304" charset="0"/>
                <a:sym typeface="+mn-ea"/>
              </a:rPr>
              <a:t> as my subject. Paul Revere was a silversmith (银匠) in Boston who rode a horse at night on April 18, 1775 to Lexington to warn people that British soldiers were coming. My story would come straight from the horse</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s mouth. Not a brilliant idea, but funny, and unlikely to be anyone else</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s choice.</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What did the horse think, as he sped through the night? Did he get tired? Have doubts? Did he want to quit? I sympathized immediately. </a:t>
            </a:r>
            <a:r>
              <a:rPr lang="zh-CN" altLang="en-US">
                <a:solidFill>
                  <a:schemeClr val="tx1"/>
                </a:solidFill>
                <a:highlight>
                  <a:srgbClr val="FFFF00"/>
                </a:highlight>
                <a:latin typeface="Times New Roman" panose="02020603050405020304" charset="0"/>
                <a:cs typeface="Times New Roman" panose="02020603050405020304" charset="0"/>
                <a:sym typeface="+mn-ea"/>
              </a:rPr>
              <a:t>I got tired. I had doubts. I wanted to quit.</a:t>
            </a:r>
            <a:r>
              <a:rPr lang="zh-CN" altLang="en-US">
                <a:latin typeface="Times New Roman" panose="02020603050405020304" charset="0"/>
                <a:cs typeface="Times New Roman" panose="02020603050405020304" charset="0"/>
                <a:sym typeface="+mn-ea"/>
              </a:rPr>
              <a:t> </a:t>
            </a:r>
            <a:r>
              <a:rPr lang="zh-CN" altLang="en-US">
                <a:highlight>
                  <a:srgbClr val="00FF00"/>
                </a:highlight>
                <a:latin typeface="Times New Roman" panose="02020603050405020304" charset="0"/>
                <a:cs typeface="Times New Roman" panose="02020603050405020304" charset="0"/>
                <a:sym typeface="+mn-ea"/>
              </a:rPr>
              <a:t>But, like Revere</a:t>
            </a:r>
            <a:r>
              <a:rPr lang="en-US" altLang="zh-CN">
                <a:highlight>
                  <a:srgbClr val="00FF00"/>
                </a:highlight>
                <a:latin typeface="Times New Roman" panose="02020603050405020304" charset="0"/>
                <a:cs typeface="Times New Roman" panose="02020603050405020304" charset="0"/>
                <a:sym typeface="+mn-ea"/>
              </a:rPr>
              <a:t>’</a:t>
            </a:r>
            <a:r>
              <a:rPr lang="zh-CN" altLang="en-US">
                <a:highlight>
                  <a:srgbClr val="00FF00"/>
                </a:highlight>
                <a:latin typeface="Times New Roman" panose="02020603050405020304" charset="0"/>
                <a:cs typeface="Times New Roman" panose="02020603050405020304" charset="0"/>
                <a:sym typeface="+mn-ea"/>
              </a:rPr>
              <a:t>s horse, I kept going. I worked hard. I checked my spelling. I asked my older sister to correct my grammar. I checked out a half-dozen books on Paul Revere from the library. I even read a few of them.</a:t>
            </a:r>
            <a:endParaRPr lang="zh-CN" altLang="en-US">
              <a:highlight>
                <a:srgbClr val="00FF00"/>
              </a:highlight>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When I handed in the essay to my teacher, </a:t>
            </a:r>
            <a:r>
              <a:rPr lang="zh-CN" altLang="en-US">
                <a:latin typeface="Times New Roman" panose="02020603050405020304" charset="0"/>
                <a:cs typeface="Times New Roman" panose="02020603050405020304" charset="0"/>
                <a:sym typeface="+mn-ea"/>
              </a:rPr>
              <a:t>he read it, laughed out loud and said, </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Great. </a:t>
            </a:r>
            <a:r>
              <a:rPr lang="zh-CN" altLang="en-US">
                <a:highlight>
                  <a:srgbClr val="FFFF00"/>
                </a:highlight>
                <a:latin typeface="Times New Roman" panose="02020603050405020304" charset="0"/>
                <a:cs typeface="Times New Roman" panose="02020603050405020304" charset="0"/>
                <a:sym typeface="+mn-ea"/>
              </a:rPr>
              <a:t>Now, write it again.</a:t>
            </a:r>
            <a:r>
              <a:rPr lang="en-US" altLang="zh-CN">
                <a:latin typeface="Times New Roman" panose="02020603050405020304" charset="0"/>
                <a:cs typeface="Times New Roman" panose="02020603050405020304" charset="0"/>
                <a:sym typeface="+mn-ea"/>
              </a:rPr>
              <a:t>” </a:t>
            </a:r>
            <a:r>
              <a:rPr lang="zh-CN" altLang="en-US">
                <a:highlight>
                  <a:srgbClr val="00FF00"/>
                </a:highlight>
                <a:latin typeface="Times New Roman" panose="02020603050405020304" charset="0"/>
                <a:cs typeface="Times New Roman" panose="02020603050405020304" charset="0"/>
                <a:sym typeface="+mn-ea"/>
              </a:rPr>
              <a:t>I wrote it again, and again and again.</a:t>
            </a:r>
            <a:r>
              <a:rPr lang="zh-CN" altLang="en-US">
                <a:latin typeface="Times New Roman" panose="02020603050405020304" charset="0"/>
                <a:cs typeface="Times New Roman" panose="02020603050405020304" charset="0"/>
                <a:sym typeface="+mn-ea"/>
              </a:rPr>
              <a:t> </a:t>
            </a:r>
            <a:r>
              <a:rPr lang="zh-CN" altLang="en-US" b="1" u="sng">
                <a:solidFill>
                  <a:srgbClr val="FF0000"/>
                </a:solidFill>
                <a:latin typeface="Times New Roman" panose="02020603050405020304" charset="0"/>
                <a:cs typeface="Times New Roman" panose="02020603050405020304" charset="0"/>
                <a:sym typeface="+mn-ea"/>
              </a:rPr>
              <a:t>When I finally finished it, </a:t>
            </a:r>
            <a:r>
              <a:rPr lang="en-US" altLang="zh-CN" b="1" u="sng">
                <a:solidFill>
                  <a:srgbClr val="FF0000"/>
                </a:solidFill>
                <a:latin typeface="Times New Roman" panose="02020603050405020304" charset="0"/>
                <a:cs typeface="Times New Roman" panose="02020603050405020304" charset="0"/>
                <a:sym typeface="+mn-ea"/>
              </a:rPr>
              <a:t>the</a:t>
            </a:r>
            <a:endParaRPr lang="zh-CN" altLang="en-US" b="1" u="sng">
              <a:solidFill>
                <a:srgbClr val="FF0000"/>
              </a:solidFill>
              <a:latin typeface="Times New Roman" panose="02020603050405020304" charset="0"/>
              <a:cs typeface="Times New Roman" panose="02020603050405020304" charset="0"/>
              <a:sym typeface="+mn-ea"/>
            </a:endParaRPr>
          </a:p>
          <a:p>
            <a:pPr algn="l"/>
            <a:r>
              <a:rPr lang="zh-CN" altLang="en-US" b="1" u="sng">
                <a:solidFill>
                  <a:srgbClr val="FF0000"/>
                </a:solidFill>
                <a:latin typeface="Times New Roman" panose="02020603050405020304" charset="0"/>
                <a:cs typeface="Times New Roman" panose="02020603050405020304" charset="0"/>
                <a:sym typeface="+mn-ea"/>
              </a:rPr>
              <a:t>thought of winning had given way to the enjoyment of writing. If I didn</a:t>
            </a:r>
            <a:r>
              <a:rPr lang="en-US" altLang="zh-CN" b="1" u="sng">
                <a:solidFill>
                  <a:srgbClr val="FF0000"/>
                </a:solidFill>
                <a:latin typeface="Times New Roman" panose="02020603050405020304" charset="0"/>
                <a:cs typeface="Times New Roman" panose="02020603050405020304" charset="0"/>
                <a:sym typeface="+mn-ea"/>
              </a:rPr>
              <a:t>’</a:t>
            </a:r>
            <a:r>
              <a:rPr lang="zh-CN" altLang="en-US" b="1" u="sng">
                <a:solidFill>
                  <a:srgbClr val="FF0000"/>
                </a:solidFill>
                <a:latin typeface="Times New Roman" panose="02020603050405020304" charset="0"/>
                <a:cs typeface="Times New Roman" panose="02020603050405020304" charset="0"/>
                <a:sym typeface="+mn-ea"/>
              </a:rPr>
              <a:t>t win, I wouldn</a:t>
            </a:r>
            <a:r>
              <a:rPr lang="en-US" altLang="zh-CN" b="1" u="sng">
                <a:solidFill>
                  <a:srgbClr val="FF0000"/>
                </a:solidFill>
                <a:latin typeface="Times New Roman" panose="02020603050405020304" charset="0"/>
                <a:cs typeface="Times New Roman" panose="02020603050405020304" charset="0"/>
                <a:sym typeface="+mn-ea"/>
              </a:rPr>
              <a:t>’</a:t>
            </a:r>
            <a:r>
              <a:rPr lang="zh-CN" altLang="en-US" b="1" u="sng">
                <a:solidFill>
                  <a:srgbClr val="FF0000"/>
                </a:solidFill>
                <a:latin typeface="Times New Roman" panose="02020603050405020304" charset="0"/>
                <a:cs typeface="Times New Roman" panose="02020603050405020304" charset="0"/>
                <a:sym typeface="+mn-ea"/>
              </a:rPr>
              <a:t>t care.</a:t>
            </a:r>
            <a:endParaRPr lang="zh-CN" altLang="en-US" b="1" u="sng">
              <a:solidFill>
                <a:srgbClr val="FF0000"/>
              </a:solidFill>
              <a:latin typeface="Times New Roman" panose="02020603050405020304" charset="0"/>
              <a:cs typeface="Times New Roman" panose="02020603050405020304" charset="0"/>
              <a:sym typeface="+mn-ea"/>
            </a:endParaRPr>
          </a:p>
        </p:txBody>
      </p:sp>
      <p:sp>
        <p:nvSpPr>
          <p:cNvPr id="20" name="文本框 19"/>
          <p:cNvSpPr txBox="1"/>
          <p:nvPr>
            <p:custDataLst>
              <p:tags r:id="rId3"/>
            </p:custDataLst>
          </p:nvPr>
        </p:nvSpPr>
        <p:spPr>
          <a:xfrm>
            <a:off x="202565" y="53975"/>
            <a:ext cx="8143240" cy="596900"/>
          </a:xfrm>
          <a:prstGeom prst="rect">
            <a:avLst/>
          </a:prstGeom>
          <a:solidFill>
            <a:schemeClr val="bg2"/>
          </a:solidFill>
        </p:spPr>
        <p:txBody>
          <a:bodyPr wrap="square" rtlCol="0" anchor="t">
            <a:noAutofit/>
          </a:bodyPr>
          <a:p>
            <a:pPr algn="l" fontAlgn="auto">
              <a:lnSpc>
                <a:spcPct val="100000"/>
              </a:lnSpc>
              <a:defRPr/>
            </a:pPr>
            <a:r>
              <a:rPr lang="en-US" altLang="zh-CN" sz="2800" b="1">
                <a:solidFill>
                  <a:srgbClr val="000000"/>
                </a:solidFill>
                <a:highlight>
                  <a:srgbClr val="C0C0C0"/>
                </a:highlight>
                <a:sym typeface="+mn-ea"/>
              </a:rPr>
              <a:t> </a:t>
            </a:r>
            <a:r>
              <a:rPr lang="en-US" altLang="zh-CN" sz="2800" b="1">
                <a:solidFill>
                  <a:srgbClr val="FF0000"/>
                </a:solidFill>
                <a:highlight>
                  <a:srgbClr val="C0C0C0"/>
                </a:highlight>
                <a:sym typeface="+mn-ea"/>
              </a:rPr>
              <a:t>(2) </a:t>
            </a:r>
            <a:r>
              <a:rPr lang="en-US" altLang="zh-CN" sz="2800" b="1">
                <a:solidFill>
                  <a:srgbClr val="FF0000"/>
                </a:solidFill>
                <a:highlight>
                  <a:srgbClr val="C0C0C0"/>
                </a:highlight>
                <a:latin typeface="Times New Roman" panose="02020603050405020304" charset="0"/>
                <a:cs typeface="Times New Roman" panose="02020603050405020304" charset="0"/>
                <a:sym typeface="+mn-ea"/>
              </a:rPr>
              <a:t>Read for the conflict</a:t>
            </a:r>
            <a:r>
              <a:rPr lang="zh-CN" altLang="en-US" sz="2800" b="1"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rPr>
              <a:t>找冲突</a:t>
            </a:r>
            <a:r>
              <a:rPr lang="zh-CN" altLang="en-US" sz="2800" b="1">
                <a:solidFill>
                  <a:srgbClr val="FF0000"/>
                </a:solidFill>
                <a:highlight>
                  <a:srgbClr val="C0C0C0"/>
                </a:highlight>
                <a:sym typeface="+mn-ea"/>
              </a:rPr>
              <a:t>，</a:t>
            </a:r>
            <a:r>
              <a:rPr lang="zh-CN" altLang="en-US" sz="2800">
                <a:solidFill>
                  <a:srgbClr val="FF0000"/>
                </a:solidFill>
                <a:highlight>
                  <a:srgbClr val="C0C0C0"/>
                </a:highlight>
                <a:sym typeface="+mn-ea"/>
              </a:rPr>
              <a:t>动态分析中心人物</a:t>
            </a:r>
            <a:endParaRPr lang="zh-CN" altLang="en-US" sz="2800">
              <a:solidFill>
                <a:srgbClr val="FF0000"/>
              </a:solidFill>
              <a:highlight>
                <a:srgbClr val="C0C0C0"/>
              </a:highlight>
              <a:sym typeface="+mn-ea"/>
            </a:endParaRPr>
          </a:p>
        </p:txBody>
      </p:sp>
      <p:sp>
        <p:nvSpPr>
          <p:cNvPr id="2" name="文本框 1"/>
          <p:cNvSpPr txBox="1"/>
          <p:nvPr/>
        </p:nvSpPr>
        <p:spPr>
          <a:xfrm>
            <a:off x="8081645" y="260350"/>
            <a:ext cx="1317625" cy="460375"/>
          </a:xfrm>
          <a:prstGeom prst="rect">
            <a:avLst/>
          </a:prstGeom>
          <a:solidFill>
            <a:schemeClr val="bg1"/>
          </a:solidFill>
          <a:ln>
            <a:solidFill>
              <a:schemeClr val="bg1"/>
            </a:solidFill>
          </a:ln>
        </p:spPr>
        <p:txBody>
          <a:bodyPr wrap="square" rtlCol="0">
            <a:spAutoFit/>
          </a:bodyPr>
          <a:p>
            <a:r>
              <a:rPr lang="en-US" altLang="zh-CN" sz="2400" b="1">
                <a:highlight>
                  <a:srgbClr val="FF00FF"/>
                </a:highlight>
                <a:latin typeface="Times New Roman" panose="02020603050405020304" charset="0"/>
                <a:cs typeface="Times New Roman" panose="02020603050405020304" charset="0"/>
              </a:rPr>
              <a:t>conflict1</a:t>
            </a:r>
            <a:endParaRPr lang="en-US" altLang="zh-CN" sz="2400" b="1">
              <a:highlight>
                <a:srgbClr val="FF00FF"/>
              </a:highlight>
              <a:latin typeface="Times New Roman" panose="02020603050405020304" charset="0"/>
              <a:cs typeface="Times New Roman" panose="02020603050405020304" charset="0"/>
            </a:endParaRPr>
          </a:p>
        </p:txBody>
      </p:sp>
      <p:sp>
        <p:nvSpPr>
          <p:cNvPr id="3" name="文本框 2"/>
          <p:cNvSpPr txBox="1"/>
          <p:nvPr/>
        </p:nvSpPr>
        <p:spPr>
          <a:xfrm>
            <a:off x="5163185" y="2558415"/>
            <a:ext cx="1391920" cy="460375"/>
          </a:xfrm>
          <a:prstGeom prst="rect">
            <a:avLst/>
          </a:prstGeom>
          <a:solidFill>
            <a:schemeClr val="bg1"/>
          </a:solidFill>
        </p:spPr>
        <p:txBody>
          <a:bodyPr wrap="square" rtlCol="0">
            <a:spAutoFit/>
          </a:bodyPr>
          <a:p>
            <a:r>
              <a:rPr lang="en-US" altLang="zh-CN" sz="2400" b="1">
                <a:highlight>
                  <a:srgbClr val="FF00FF"/>
                </a:highlight>
                <a:latin typeface="Times New Roman" panose="02020603050405020304" charset="0"/>
                <a:cs typeface="Times New Roman" panose="02020603050405020304" charset="0"/>
              </a:rPr>
              <a:t>solution1</a:t>
            </a:r>
            <a:endParaRPr lang="en-US" altLang="zh-CN" sz="2400" b="1">
              <a:highlight>
                <a:srgbClr val="FF00FF"/>
              </a:highlight>
              <a:latin typeface="Times New Roman" panose="02020603050405020304" charset="0"/>
              <a:cs typeface="Times New Roman" panose="02020603050405020304" charset="0"/>
            </a:endParaRPr>
          </a:p>
        </p:txBody>
      </p:sp>
      <p:sp>
        <p:nvSpPr>
          <p:cNvPr id="8" name="文本框 7"/>
          <p:cNvSpPr txBox="1"/>
          <p:nvPr/>
        </p:nvSpPr>
        <p:spPr>
          <a:xfrm>
            <a:off x="1527810" y="4998720"/>
            <a:ext cx="2819400" cy="438785"/>
          </a:xfrm>
          <a:prstGeom prst="rect">
            <a:avLst/>
          </a:prstGeom>
          <a:noFill/>
          <a:extLst>
            <a:ext uri="{909E8E84-426E-40DD-AFC4-6F175D3DCCD1}">
              <a14:hiddenFill xmlns:a14="http://schemas.microsoft.com/office/drawing/2010/main">
                <a:solidFill>
                  <a:schemeClr val="bg1"/>
                </a:solidFill>
              </a14:hiddenFill>
            </a:ext>
          </a:extLst>
        </p:spPr>
        <p:txBody>
          <a:bodyPr wrap="square" rtlCol="0">
            <a:noAutofit/>
          </a:bodyPr>
          <a:p>
            <a:r>
              <a:rPr lang="en-US" altLang="zh-CN" sz="2400" b="1">
                <a:highlight>
                  <a:srgbClr val="FF00FF"/>
                </a:highlight>
                <a:latin typeface="Times New Roman" panose="02020603050405020304" charset="0"/>
                <a:cs typeface="Times New Roman" panose="02020603050405020304" charset="0"/>
              </a:rPr>
              <a:t>conflict2+solution2</a:t>
            </a:r>
            <a:endParaRPr lang="en-US" altLang="zh-CN" sz="2400" b="1">
              <a:highlight>
                <a:srgbClr val="FF00FF"/>
              </a:highlight>
              <a:latin typeface="Times New Roman" panose="02020603050405020304" charset="0"/>
              <a:cs typeface="Times New Roman" panose="02020603050405020304" charset="0"/>
            </a:endParaRPr>
          </a:p>
        </p:txBody>
      </p:sp>
      <p:sp>
        <p:nvSpPr>
          <p:cNvPr id="9" name="文本框 8"/>
          <p:cNvSpPr txBox="1"/>
          <p:nvPr/>
        </p:nvSpPr>
        <p:spPr>
          <a:xfrm>
            <a:off x="644525" y="6282055"/>
            <a:ext cx="2863215" cy="438785"/>
          </a:xfrm>
          <a:prstGeom prst="rect">
            <a:avLst/>
          </a:prstGeom>
          <a:noFill/>
          <a:extLst>
            <a:ext uri="{909E8E84-426E-40DD-AFC4-6F175D3DCCD1}">
              <a14:hiddenFill xmlns:a14="http://schemas.microsoft.com/office/drawing/2010/main">
                <a:solidFill>
                  <a:schemeClr val="accent2"/>
                </a:solidFill>
              </a14:hiddenFill>
            </a:ext>
          </a:extLst>
        </p:spPr>
        <p:txBody>
          <a:bodyPr wrap="square" rtlCol="0">
            <a:noAutofit/>
          </a:bodyPr>
          <a:p>
            <a:r>
              <a:rPr lang="en-US" altLang="zh-CN" sz="2400" b="1">
                <a:highlight>
                  <a:srgbClr val="FF00FF"/>
                </a:highlight>
                <a:latin typeface="Times New Roman" panose="02020603050405020304" charset="0"/>
                <a:cs typeface="Times New Roman" panose="02020603050405020304" charset="0"/>
              </a:rPr>
              <a:t>conflict3+solution3</a:t>
            </a:r>
            <a:endParaRPr lang="en-US" altLang="zh-CN" sz="2400" b="1">
              <a:highlight>
                <a:srgbClr val="FF00FF"/>
              </a:highlight>
              <a:latin typeface="Times New Roman" panose="02020603050405020304" charset="0"/>
              <a:cs typeface="Times New Roman" panose="02020603050405020304" charset="0"/>
            </a:endParaRPr>
          </a:p>
        </p:txBody>
      </p:sp>
      <p:sp>
        <p:nvSpPr>
          <p:cNvPr id="4100" name="虚尾箭头 11"/>
          <p:cNvSpPr/>
          <p:nvPr/>
        </p:nvSpPr>
        <p:spPr>
          <a:xfrm rot="5127918" flipV="1">
            <a:off x="5829300" y="2981960"/>
            <a:ext cx="3204210" cy="1997710"/>
          </a:xfrm>
          <a:custGeom>
            <a:avLst/>
            <a:gdLst>
              <a:gd name="txL" fmla="*/ 3375 w 21600"/>
              <a:gd name="txT" fmla="*/ 4861 h 21600"/>
              <a:gd name="txR" fmla="*/ 19040 w 21600"/>
              <a:gd name="txB" fmla="*/ 16739 h 21600"/>
            </a:gdLst>
            <a:ahLst/>
            <a:cxnLst>
              <a:cxn ang="17694720">
                <a:pos x="1516872" y="0"/>
              </a:cxn>
              <a:cxn ang="11796480">
                <a:pos x="0" y="429419"/>
              </a:cxn>
              <a:cxn ang="5898240">
                <a:pos x="1516872" y="858838"/>
              </a:cxn>
              <a:cxn ang="0">
                <a:pos x="1933575" y="429419"/>
              </a:cxn>
            </a:cxnLst>
            <a:rect l="txL" t="txT" r="txR" b="txB"/>
            <a:pathLst>
              <a:path w="21600" h="21600">
                <a:moveTo>
                  <a:pt x="16945" y="0"/>
                </a:moveTo>
                <a:lnTo>
                  <a:pt x="16945" y="4861"/>
                </a:lnTo>
                <a:lnTo>
                  <a:pt x="3375" y="4861"/>
                </a:lnTo>
                <a:lnTo>
                  <a:pt x="3375" y="16739"/>
                </a:lnTo>
                <a:lnTo>
                  <a:pt x="16945" y="16739"/>
                </a:lnTo>
                <a:lnTo>
                  <a:pt x="16945" y="21600"/>
                </a:lnTo>
                <a:lnTo>
                  <a:pt x="21600" y="10800"/>
                </a:lnTo>
                <a:lnTo>
                  <a:pt x="16945" y="0"/>
                </a:lnTo>
                <a:close/>
              </a:path>
              <a:path w="21600" h="21600">
                <a:moveTo>
                  <a:pt x="1350" y="4861"/>
                </a:moveTo>
                <a:lnTo>
                  <a:pt x="1350" y="16739"/>
                </a:lnTo>
                <a:lnTo>
                  <a:pt x="2700" y="16739"/>
                </a:lnTo>
                <a:lnTo>
                  <a:pt x="2700" y="4861"/>
                </a:lnTo>
                <a:lnTo>
                  <a:pt x="1350" y="4861"/>
                </a:lnTo>
                <a:close/>
              </a:path>
              <a:path w="21600" h="21600">
                <a:moveTo>
                  <a:pt x="0" y="4861"/>
                </a:moveTo>
                <a:lnTo>
                  <a:pt x="0" y="16739"/>
                </a:lnTo>
                <a:lnTo>
                  <a:pt x="675" y="16739"/>
                </a:lnTo>
                <a:lnTo>
                  <a:pt x="675" y="4861"/>
                </a:lnTo>
                <a:lnTo>
                  <a:pt x="0" y="4861"/>
                </a:lnTo>
                <a:close/>
              </a:path>
            </a:pathLst>
          </a:custGeom>
          <a:solidFill>
            <a:schemeClr val="accent6"/>
          </a:solidFill>
          <a:ln w="31750" cap="flat" cmpd="sng">
            <a:solidFill>
              <a:schemeClr val="accent1"/>
            </a:solidFill>
            <a:prstDash val="solid"/>
            <a:miter/>
            <a:headEnd type="none" w="med" len="med"/>
            <a:tailEnd type="none" w="med" len="med"/>
          </a:ln>
        </p:spPr>
        <p:txBody>
          <a:bodyPr anchor="ctr"/>
          <a:p>
            <a:endParaRPr lang="en-US" sz="2800" b="1" dirty="0">
              <a:solidFill>
                <a:schemeClr val="tx2">
                  <a:lumMod val="60000"/>
                  <a:lumOff val="40000"/>
                </a:schemeClr>
              </a:solidFill>
              <a:latin typeface="Times New Roman" panose="02020603050405020304" charset="0"/>
              <a:cs typeface="Times New Roman" panose="02020603050405020304" charset="0"/>
              <a:sym typeface="Arial Rounded MT Bold" panose="020F0704030504030204" pitchFamily="34" charset="0"/>
            </a:endParaRPr>
          </a:p>
        </p:txBody>
      </p:sp>
      <p:sp>
        <p:nvSpPr>
          <p:cNvPr id="10" name="下箭头 9"/>
          <p:cNvSpPr/>
          <p:nvPr/>
        </p:nvSpPr>
        <p:spPr>
          <a:xfrm>
            <a:off x="10250805" y="824865"/>
            <a:ext cx="800735" cy="589534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9593580" y="1327150"/>
            <a:ext cx="993140" cy="460375"/>
          </a:xfrm>
          <a:prstGeom prst="rect">
            <a:avLst/>
          </a:prstGeom>
          <a:noFill/>
          <a:extLst>
            <a:ext uri="{909E8E84-426E-40DD-AFC4-6F175D3DCCD1}">
              <a14:hiddenFill xmlns:a14="http://schemas.microsoft.com/office/drawing/2010/main">
                <a:solidFill>
                  <a:schemeClr val="accent6">
                    <a:lumMod val="75000"/>
                  </a:schemeClr>
                </a:solidFill>
              </a14:hiddenFill>
            </a:ext>
          </a:extLst>
        </p:spPr>
        <p:txBody>
          <a:bodyPr wrap="square" rtlCol="0">
            <a:spAutoFit/>
          </a:bodyPr>
          <a:p>
            <a:r>
              <a:rPr lang="zh-CN" altLang="en-US" sz="2400" b="1">
                <a:highlight>
                  <a:srgbClr val="FF00FF"/>
                </a:highlight>
                <a:latin typeface="Times New Roman" panose="02020603050405020304" charset="0"/>
                <a:cs typeface="Times New Roman" panose="02020603050405020304" charset="0"/>
              </a:rPr>
              <a:t>冲突</a:t>
            </a:r>
            <a:r>
              <a:rPr lang="en-US" altLang="zh-CN" sz="2400" b="1">
                <a:highlight>
                  <a:srgbClr val="FF00FF"/>
                </a:highlight>
                <a:latin typeface="Times New Roman" panose="02020603050405020304" charset="0"/>
                <a:cs typeface="Times New Roman" panose="02020603050405020304" charset="0"/>
              </a:rPr>
              <a:t>1</a:t>
            </a:r>
            <a:endParaRPr lang="en-US" altLang="zh-CN" sz="2400" b="1">
              <a:highlight>
                <a:srgbClr val="FF00FF"/>
              </a:highlight>
              <a:latin typeface="Times New Roman" panose="02020603050405020304" charset="0"/>
              <a:cs typeface="Times New Roman" panose="02020603050405020304" charset="0"/>
            </a:endParaRPr>
          </a:p>
        </p:txBody>
      </p:sp>
      <p:sp>
        <p:nvSpPr>
          <p:cNvPr id="12" name="文本框 11"/>
          <p:cNvSpPr txBox="1"/>
          <p:nvPr/>
        </p:nvSpPr>
        <p:spPr>
          <a:xfrm>
            <a:off x="10832465" y="866775"/>
            <a:ext cx="1429385" cy="460375"/>
          </a:xfrm>
          <a:prstGeom prst="rect">
            <a:avLst/>
          </a:prstGeom>
          <a:solidFill>
            <a:schemeClr val="accent4"/>
          </a:solidFill>
        </p:spPr>
        <p:txBody>
          <a:bodyPr wrap="square" rtlCol="0">
            <a:spAutoFit/>
          </a:bodyPr>
          <a:p>
            <a:r>
              <a:rPr lang="zh-CN" sz="2400" b="1">
                <a:latin typeface="Times New Roman" panose="02020603050405020304" charset="0"/>
                <a:cs typeface="Times New Roman" panose="02020603050405020304" charset="0"/>
              </a:rPr>
              <a:t>自我否定</a:t>
            </a:r>
            <a:endParaRPr lang="zh-CN" sz="2400" b="1">
              <a:latin typeface="Times New Roman" panose="02020603050405020304" charset="0"/>
              <a:cs typeface="Times New Roman" panose="02020603050405020304" charset="0"/>
            </a:endParaRPr>
          </a:p>
        </p:txBody>
      </p:sp>
      <p:sp>
        <p:nvSpPr>
          <p:cNvPr id="13" name="文本框 12"/>
          <p:cNvSpPr txBox="1"/>
          <p:nvPr/>
        </p:nvSpPr>
        <p:spPr>
          <a:xfrm>
            <a:off x="10832465" y="2305050"/>
            <a:ext cx="1429385" cy="460375"/>
          </a:xfrm>
          <a:prstGeom prst="rect">
            <a:avLst/>
          </a:prstGeom>
          <a:solidFill>
            <a:schemeClr val="accent4"/>
          </a:solidFill>
        </p:spPr>
        <p:txBody>
          <a:bodyPr wrap="square" rtlCol="0">
            <a:spAutoFit/>
          </a:bodyPr>
          <a:p>
            <a:r>
              <a:rPr lang="zh-CN" sz="2400" b="1">
                <a:latin typeface="Times New Roman" panose="02020603050405020304" charset="0"/>
                <a:cs typeface="Times New Roman" panose="02020603050405020304" charset="0"/>
              </a:rPr>
              <a:t>自我尝试</a:t>
            </a:r>
            <a:endParaRPr lang="zh-CN" sz="2400" b="1">
              <a:latin typeface="Times New Roman" panose="02020603050405020304" charset="0"/>
              <a:cs typeface="Times New Roman" panose="02020603050405020304" charset="0"/>
            </a:endParaRPr>
          </a:p>
        </p:txBody>
      </p:sp>
      <p:sp>
        <p:nvSpPr>
          <p:cNvPr id="14" name="文本框 13"/>
          <p:cNvSpPr txBox="1"/>
          <p:nvPr/>
        </p:nvSpPr>
        <p:spPr>
          <a:xfrm>
            <a:off x="9593580" y="4062730"/>
            <a:ext cx="993140" cy="460375"/>
          </a:xfrm>
          <a:prstGeom prst="rect">
            <a:avLst/>
          </a:prstGeom>
          <a:noFill/>
          <a:extLst>
            <a:ext uri="{909E8E84-426E-40DD-AFC4-6F175D3DCCD1}">
              <a14:hiddenFill xmlns:a14="http://schemas.microsoft.com/office/drawing/2010/main">
                <a:solidFill>
                  <a:schemeClr val="accent6">
                    <a:lumMod val="75000"/>
                  </a:schemeClr>
                </a:solidFill>
              </a14:hiddenFill>
            </a:ext>
          </a:extLst>
        </p:spPr>
        <p:txBody>
          <a:bodyPr wrap="square" rtlCol="0">
            <a:spAutoFit/>
          </a:bodyPr>
          <a:p>
            <a:r>
              <a:rPr lang="zh-CN" altLang="en-US" sz="2400" b="1">
                <a:highlight>
                  <a:srgbClr val="FF00FF"/>
                </a:highlight>
                <a:latin typeface="Times New Roman" panose="02020603050405020304" charset="0"/>
                <a:cs typeface="Times New Roman" panose="02020603050405020304" charset="0"/>
              </a:rPr>
              <a:t>冲突</a:t>
            </a:r>
            <a:r>
              <a:rPr lang="en-US" altLang="zh-CN" sz="2400" b="1">
                <a:highlight>
                  <a:srgbClr val="FF00FF"/>
                </a:highlight>
                <a:latin typeface="Times New Roman" panose="02020603050405020304" charset="0"/>
                <a:cs typeface="Times New Roman" panose="02020603050405020304" charset="0"/>
              </a:rPr>
              <a:t>2</a:t>
            </a:r>
            <a:endParaRPr lang="en-US" altLang="zh-CN" sz="2400" b="1">
              <a:highlight>
                <a:srgbClr val="FF00FF"/>
              </a:highlight>
              <a:latin typeface="Times New Roman" panose="02020603050405020304" charset="0"/>
              <a:cs typeface="Times New Roman" panose="02020603050405020304" charset="0"/>
            </a:endParaRPr>
          </a:p>
        </p:txBody>
      </p:sp>
      <p:sp>
        <p:nvSpPr>
          <p:cNvPr id="15" name="文本框 14"/>
          <p:cNvSpPr txBox="1"/>
          <p:nvPr/>
        </p:nvSpPr>
        <p:spPr>
          <a:xfrm>
            <a:off x="10832465" y="3680460"/>
            <a:ext cx="1429385" cy="460375"/>
          </a:xfrm>
          <a:prstGeom prst="rect">
            <a:avLst/>
          </a:prstGeom>
          <a:solidFill>
            <a:schemeClr val="accent4"/>
          </a:solidFill>
        </p:spPr>
        <p:txBody>
          <a:bodyPr wrap="square" rtlCol="0">
            <a:spAutoFit/>
          </a:bodyPr>
          <a:p>
            <a:r>
              <a:rPr lang="zh-CN" sz="2400" b="1">
                <a:latin typeface="Times New Roman" panose="02020603050405020304" charset="0"/>
                <a:cs typeface="Times New Roman" panose="02020603050405020304" charset="0"/>
              </a:rPr>
              <a:t>自我怀疑</a:t>
            </a:r>
            <a:endParaRPr lang="zh-CN" sz="2400" b="1">
              <a:latin typeface="Times New Roman" panose="02020603050405020304" charset="0"/>
              <a:cs typeface="Times New Roman" panose="02020603050405020304" charset="0"/>
            </a:endParaRPr>
          </a:p>
        </p:txBody>
      </p:sp>
      <p:sp>
        <p:nvSpPr>
          <p:cNvPr id="16" name="文本框 15"/>
          <p:cNvSpPr txBox="1"/>
          <p:nvPr/>
        </p:nvSpPr>
        <p:spPr>
          <a:xfrm>
            <a:off x="10832465" y="4349750"/>
            <a:ext cx="1429385" cy="460375"/>
          </a:xfrm>
          <a:prstGeom prst="rect">
            <a:avLst/>
          </a:prstGeom>
          <a:solidFill>
            <a:schemeClr val="accent4"/>
          </a:solidFill>
        </p:spPr>
        <p:txBody>
          <a:bodyPr wrap="square" rtlCol="0">
            <a:spAutoFit/>
          </a:bodyPr>
          <a:p>
            <a:r>
              <a:rPr lang="zh-CN" sz="2400" b="1">
                <a:latin typeface="Times New Roman" panose="02020603050405020304" charset="0"/>
                <a:cs typeface="Times New Roman" panose="02020603050405020304" charset="0"/>
              </a:rPr>
              <a:t>自我坚持</a:t>
            </a:r>
            <a:endParaRPr lang="zh-CN" sz="2400" b="1">
              <a:latin typeface="Times New Roman" panose="02020603050405020304" charset="0"/>
              <a:cs typeface="Times New Roman" panose="02020603050405020304" charset="0"/>
            </a:endParaRPr>
          </a:p>
        </p:txBody>
      </p:sp>
      <p:sp>
        <p:nvSpPr>
          <p:cNvPr id="17" name="文本框 16"/>
          <p:cNvSpPr txBox="1"/>
          <p:nvPr/>
        </p:nvSpPr>
        <p:spPr>
          <a:xfrm>
            <a:off x="9593580" y="5437505"/>
            <a:ext cx="993140" cy="46037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sz="2400" b="1">
                <a:highlight>
                  <a:srgbClr val="FF00FF"/>
                </a:highlight>
                <a:latin typeface="Times New Roman" panose="02020603050405020304" charset="0"/>
                <a:cs typeface="Times New Roman" panose="02020603050405020304" charset="0"/>
              </a:rPr>
              <a:t>冲突</a:t>
            </a:r>
            <a:r>
              <a:rPr lang="en-US" altLang="zh-CN" sz="2400" b="1">
                <a:highlight>
                  <a:srgbClr val="FF00FF"/>
                </a:highlight>
                <a:latin typeface="Times New Roman" panose="02020603050405020304" charset="0"/>
                <a:cs typeface="Times New Roman" panose="02020603050405020304" charset="0"/>
              </a:rPr>
              <a:t>3</a:t>
            </a:r>
            <a:endParaRPr lang="en-US" altLang="zh-CN" sz="2400" b="1">
              <a:highlight>
                <a:srgbClr val="FF00FF"/>
              </a:highlight>
              <a:latin typeface="Times New Roman" panose="02020603050405020304" charset="0"/>
              <a:cs typeface="Times New Roman" panose="02020603050405020304" charset="0"/>
            </a:endParaRPr>
          </a:p>
        </p:txBody>
      </p:sp>
      <p:sp>
        <p:nvSpPr>
          <p:cNvPr id="18" name="文本框 17"/>
          <p:cNvSpPr txBox="1"/>
          <p:nvPr/>
        </p:nvSpPr>
        <p:spPr>
          <a:xfrm>
            <a:off x="10832465" y="5437505"/>
            <a:ext cx="1429385" cy="460375"/>
          </a:xfrm>
          <a:prstGeom prst="rect">
            <a:avLst/>
          </a:prstGeom>
          <a:solidFill>
            <a:schemeClr val="accent4"/>
          </a:solidFill>
        </p:spPr>
        <p:txBody>
          <a:bodyPr wrap="square" rtlCol="0">
            <a:spAutoFit/>
          </a:bodyPr>
          <a:p>
            <a:r>
              <a:rPr lang="zh-CN" sz="2400" b="1">
                <a:latin typeface="Times New Roman" panose="02020603050405020304" charset="0"/>
                <a:cs typeface="Times New Roman" panose="02020603050405020304" charset="0"/>
              </a:rPr>
              <a:t>自我突破</a:t>
            </a:r>
            <a:endParaRPr lang="zh-CN" sz="2400" b="1">
              <a:latin typeface="Times New Roman" panose="02020603050405020304" charset="0"/>
              <a:cs typeface="Times New Roman" panose="02020603050405020304" charset="0"/>
            </a:endParaRPr>
          </a:p>
        </p:txBody>
      </p:sp>
      <p:sp>
        <p:nvSpPr>
          <p:cNvPr id="22" name="文本框 21"/>
          <p:cNvSpPr txBox="1"/>
          <p:nvPr/>
        </p:nvSpPr>
        <p:spPr>
          <a:xfrm>
            <a:off x="10675620" y="198755"/>
            <a:ext cx="1517015" cy="521970"/>
          </a:xfrm>
          <a:prstGeom prst="rect">
            <a:avLst/>
          </a:prstGeom>
          <a:noFill/>
        </p:spPr>
        <p:txBody>
          <a:bodyPr wrap="square" rtlCol="0">
            <a:spAutoFit/>
          </a:bodyPr>
          <a:p>
            <a:r>
              <a:rPr lang="en-US" altLang="zh-CN" sz="2800" b="1">
                <a:highlight>
                  <a:srgbClr val="FFFF00"/>
                </a:highlight>
              </a:rPr>
              <a:t>negative</a:t>
            </a:r>
            <a:endParaRPr lang="en-US" altLang="zh-CN" sz="2800" b="1">
              <a:highlight>
                <a:srgbClr val="FFFF00"/>
              </a:highlight>
            </a:endParaRPr>
          </a:p>
        </p:txBody>
      </p:sp>
      <p:sp>
        <p:nvSpPr>
          <p:cNvPr id="23" name="文本框 22"/>
          <p:cNvSpPr txBox="1"/>
          <p:nvPr/>
        </p:nvSpPr>
        <p:spPr>
          <a:xfrm>
            <a:off x="10832465" y="6394450"/>
            <a:ext cx="1517015" cy="521970"/>
          </a:xfrm>
          <a:prstGeom prst="rect">
            <a:avLst/>
          </a:prstGeom>
          <a:noFill/>
        </p:spPr>
        <p:txBody>
          <a:bodyPr wrap="square" rtlCol="0">
            <a:spAutoFit/>
          </a:bodyPr>
          <a:p>
            <a:r>
              <a:rPr lang="en-US" altLang="zh-CN" sz="2800" b="1">
                <a:highlight>
                  <a:srgbClr val="FFFF00"/>
                </a:highlight>
              </a:rPr>
              <a:t>positive</a:t>
            </a:r>
            <a:endParaRPr lang="en-US" altLang="zh-CN" sz="2800" b="1">
              <a:highlight>
                <a:srgbClr val="FFFF00"/>
              </a:highlight>
            </a:endParaRPr>
          </a:p>
        </p:txBody>
      </p:sp>
      <p:sp>
        <p:nvSpPr>
          <p:cNvPr id="30" name="圆角矩形 29"/>
          <p:cNvSpPr/>
          <p:nvPr/>
        </p:nvSpPr>
        <p:spPr>
          <a:xfrm>
            <a:off x="78105" y="5086985"/>
            <a:ext cx="9450070" cy="989965"/>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5" name="圆角矩形 4"/>
          <p:cNvSpPr/>
          <p:nvPr/>
        </p:nvSpPr>
        <p:spPr>
          <a:xfrm>
            <a:off x="175895" y="3873500"/>
            <a:ext cx="9352280" cy="1213485"/>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9" name="圆角矩形 18"/>
          <p:cNvSpPr/>
          <p:nvPr/>
        </p:nvSpPr>
        <p:spPr>
          <a:xfrm>
            <a:off x="78105" y="682625"/>
            <a:ext cx="9450705" cy="2190115"/>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linds(horizontal)">
                                      <p:cBhvr>
                                        <p:cTn id="48" dur="500"/>
                                        <p:tgtEl>
                                          <p:spTgt spid="3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linds(horizont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linds(horizontal)">
                                      <p:cBhvr>
                                        <p:cTn id="56" dur="500"/>
                                        <p:tgtEl>
                                          <p:spTgt spid="6"/>
                                        </p:tgtEl>
                                      </p:cBhvr>
                                    </p:animEffect>
                                  </p:childTnLst>
                                </p:cTn>
                              </p:par>
                              <p:par>
                                <p:cTn id="57" presetID="3" presetClass="entr" presetSubtype="10" fill="hold" grpId="2" nodeType="withEffect">
                                  <p:stCondLst>
                                    <p:cond delay="0"/>
                                  </p:stCondLst>
                                  <p:childTnLst>
                                    <p:set>
                                      <p:cBhvr>
                                        <p:cTn id="58" dur="1" fill="hold">
                                          <p:stCondLst>
                                            <p:cond delay="0"/>
                                          </p:stCondLst>
                                        </p:cTn>
                                        <p:tgtEl>
                                          <p:spTgt spid="4100"/>
                                        </p:tgtEl>
                                        <p:attrNameLst>
                                          <p:attrName>style.visibility</p:attrName>
                                        </p:attrNameLst>
                                      </p:cBhvr>
                                      <p:to>
                                        <p:strVal val="visible"/>
                                      </p:to>
                                    </p:set>
                                    <p:animEffect transition="in" filter="blinds(horizontal)">
                                      <p:cBhvr>
                                        <p:cTn id="59" dur="500"/>
                                        <p:tgtEl>
                                          <p:spTgt spid="410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linds(horizontal)">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linds(horizontal)">
                                      <p:cBhvr>
                                        <p:cTn id="69" dur="500"/>
                                        <p:tgtEl>
                                          <p:spTgt spid="1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linds(horizont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linds(horizontal)">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1" animBg="1"/>
      <p:bldP spid="19" grpId="0" bldLvl="0" animBg="1"/>
      <p:bldP spid="2" grpId="0" bldLvl="0" animBg="1"/>
      <p:bldP spid="3" grpId="0" bldLvl="0" animBg="1"/>
      <p:bldP spid="11" grpId="0" bldLvl="0" animBg="1"/>
      <p:bldP spid="12" grpId="0" animBg="1"/>
      <p:bldP spid="13" grpId="0" animBg="1"/>
      <p:bldP spid="5" grpId="0" bldLvl="0" animBg="1"/>
      <p:bldP spid="8" grpId="0" bldLvl="0" animBg="1"/>
      <p:bldP spid="14" grpId="0" bldLvl="0" animBg="1"/>
      <p:bldP spid="15" grpId="0" animBg="1"/>
      <p:bldP spid="16" grpId="0" animBg="1"/>
      <p:bldP spid="30" grpId="0" bldLvl="0" animBg="1"/>
      <p:bldP spid="9" grpId="0" bldLvl="0" animBg="1"/>
      <p:bldP spid="17" grpId="0" bldLvl="0" animBg="1"/>
      <p:bldP spid="18" grpId="0" animBg="1"/>
      <p:bldP spid="6" grpId="0" bldLvl="0" animBg="1"/>
      <p:bldP spid="4100" grpId="2" animBg="1"/>
      <p:bldP spid="7" grpId="0" bldLvl="0" animBg="1"/>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custDataLst>
              <p:tags r:id="rId1"/>
            </p:custDataLst>
          </p:nvPr>
        </p:nvSpPr>
        <p:spPr>
          <a:xfrm>
            <a:off x="202565" y="102235"/>
            <a:ext cx="5400675" cy="521970"/>
          </a:xfrm>
          <a:prstGeom prst="rect">
            <a:avLst/>
          </a:prstGeom>
          <a:solidFill>
            <a:schemeClr val="bg1">
              <a:lumMod val="95000"/>
            </a:schemeClr>
          </a:solidFill>
        </p:spPr>
        <p:txBody>
          <a:bodyPr wrap="square" rtlCol="0" anchor="t">
            <a:spAutoFit/>
          </a:bodyPr>
          <a:p>
            <a:pPr fontAlgn="auto">
              <a:lnSpc>
                <a:spcPct val="100000"/>
              </a:lnSpc>
              <a:defRPr/>
            </a:pPr>
            <a:r>
              <a:rPr lang="en-US" sz="2800" b="1">
                <a:solidFill>
                  <a:srgbClr val="FF0000"/>
                </a:solidFill>
                <a:highlight>
                  <a:srgbClr val="C0C0C0"/>
                </a:highlight>
                <a:sym typeface="+mn-ea"/>
              </a:rPr>
              <a:t>(3) </a:t>
            </a:r>
            <a:r>
              <a:rPr lang="en-US" sz="2800" b="1">
                <a:solidFill>
                  <a:srgbClr val="FF0000"/>
                </a:solidFill>
                <a:highlight>
                  <a:srgbClr val="C0C0C0"/>
                </a:highlight>
                <a:latin typeface="Times New Roman" panose="02020603050405020304" charset="0"/>
                <a:cs typeface="Times New Roman" panose="02020603050405020304" charset="0"/>
                <a:sym typeface="+mn-ea"/>
              </a:rPr>
              <a:t>Spot the theme</a:t>
            </a:r>
            <a:r>
              <a:rPr lang="en-US" sz="2800" b="1">
                <a:solidFill>
                  <a:srgbClr val="FF0000"/>
                </a:solidFill>
                <a:highlight>
                  <a:srgbClr val="C0C0C0"/>
                </a:highlight>
                <a:sym typeface="+mn-ea"/>
              </a:rPr>
              <a:t> </a:t>
            </a:r>
            <a:r>
              <a:rPr lang="zh-CN" altLang="en-US" sz="2800" b="1">
                <a:solidFill>
                  <a:srgbClr val="FF0000"/>
                </a:solidFill>
                <a:highlight>
                  <a:srgbClr val="C0C0C0"/>
                </a:highlight>
                <a:sym typeface="+mn-ea"/>
              </a:rPr>
              <a:t>思主题</a:t>
            </a:r>
            <a:r>
              <a:rPr lang="en-US" altLang="zh-CN" sz="2800" b="1">
                <a:solidFill>
                  <a:srgbClr val="FF0000"/>
                </a:solidFill>
                <a:highlight>
                  <a:srgbClr val="C0C0C0"/>
                </a:highlight>
                <a:sym typeface="+mn-ea"/>
              </a:rPr>
              <a:t>, </a:t>
            </a:r>
            <a:r>
              <a:rPr lang="zh-CN" altLang="en-US" sz="2800">
                <a:solidFill>
                  <a:srgbClr val="FF0000"/>
                </a:solidFill>
                <a:highlight>
                  <a:srgbClr val="C0C0C0"/>
                </a:highlight>
                <a:sym typeface="+mn-ea"/>
              </a:rPr>
              <a:t>定基调</a:t>
            </a:r>
            <a:endParaRPr lang="zh-CN" altLang="en-US" sz="2800">
              <a:solidFill>
                <a:srgbClr val="FF0000"/>
              </a:solidFill>
              <a:highlight>
                <a:srgbClr val="C0C0C0"/>
              </a:highlight>
              <a:sym typeface="+mn-ea"/>
            </a:endParaRPr>
          </a:p>
        </p:txBody>
      </p:sp>
      <p:pic>
        <p:nvPicPr>
          <p:cNvPr id="12" name="图片 11"/>
          <p:cNvPicPr>
            <a:picLocks noChangeAspect="1"/>
          </p:cNvPicPr>
          <p:nvPr>
            <p:custDataLst>
              <p:tags r:id="rId2"/>
            </p:custDataLst>
          </p:nvPr>
        </p:nvPicPr>
        <p:blipFill>
          <a:blip r:embed="rId3"/>
          <a:stretch>
            <a:fillRect/>
          </a:stretch>
        </p:blipFill>
        <p:spPr>
          <a:xfrm>
            <a:off x="125730" y="624205"/>
            <a:ext cx="3221355" cy="6233795"/>
          </a:xfrm>
          <a:prstGeom prst="rect">
            <a:avLst/>
          </a:prstGeom>
        </p:spPr>
      </p:pic>
      <p:sp>
        <p:nvSpPr>
          <p:cNvPr id="7" name="文本框 6"/>
          <p:cNvSpPr txBox="1"/>
          <p:nvPr/>
        </p:nvSpPr>
        <p:spPr>
          <a:xfrm>
            <a:off x="3873500" y="4273550"/>
            <a:ext cx="2463800" cy="1696085"/>
          </a:xfrm>
          <a:prstGeom prst="rect">
            <a:avLst/>
          </a:prstGeom>
          <a:noFill/>
        </p:spPr>
        <p:txBody>
          <a:bodyPr wrap="square" rtlCol="0">
            <a:noAutofit/>
          </a:bodyPr>
          <a:p>
            <a:r>
              <a:rPr lang="en-US" altLang="zh-CN" sz="3200">
                <a:highlight>
                  <a:srgbClr val="FFFF00"/>
                </a:highlight>
                <a:sym typeface="+mn-ea"/>
              </a:rPr>
              <a:t> </a:t>
            </a:r>
            <a:r>
              <a:rPr lang="zh-CN" altLang="en-US" sz="3200">
                <a:highlight>
                  <a:srgbClr val="FFFF00"/>
                </a:highlight>
                <a:sym typeface="+mn-ea"/>
              </a:rPr>
              <a:t>作者突破自我局限敢于尝试</a:t>
            </a:r>
            <a:endParaRPr lang="zh-CN" altLang="en-US" sz="3200">
              <a:highlight>
                <a:srgbClr val="FFFF00"/>
              </a:highlight>
              <a:sym typeface="+mn-ea"/>
            </a:endParaRPr>
          </a:p>
        </p:txBody>
      </p:sp>
      <p:sp>
        <p:nvSpPr>
          <p:cNvPr id="6" name="文本框 5"/>
          <p:cNvSpPr txBox="1"/>
          <p:nvPr/>
        </p:nvSpPr>
        <p:spPr>
          <a:xfrm>
            <a:off x="9093835" y="1947545"/>
            <a:ext cx="3065780" cy="1568450"/>
          </a:xfrm>
          <a:prstGeom prst="rect">
            <a:avLst/>
          </a:prstGeom>
          <a:noFill/>
        </p:spPr>
        <p:txBody>
          <a:bodyPr wrap="square" rtlCol="0">
            <a:spAutoFit/>
          </a:bodyPr>
          <a:p>
            <a:r>
              <a:rPr lang="zh-CN" altLang="en-US" sz="3200">
                <a:highlight>
                  <a:srgbClr val="FFFF00"/>
                </a:highlight>
                <a:sym typeface="+mn-ea"/>
              </a:rPr>
              <a:t>作者面对困境没有退缩，坚持不懈</a:t>
            </a:r>
            <a:r>
              <a:rPr lang="en-US" altLang="zh-CN" sz="3200">
                <a:highlight>
                  <a:srgbClr val="FFFF00"/>
                </a:highlight>
                <a:sym typeface="+mn-ea"/>
              </a:rPr>
              <a:t> </a:t>
            </a:r>
            <a:endParaRPr lang="en-US" altLang="zh-CN" sz="3200">
              <a:highlight>
                <a:srgbClr val="FFFF00"/>
              </a:highlight>
              <a:latin typeface="Times New Roman" panose="02020603050405020304" charset="0"/>
              <a:cs typeface="Times New Roman" panose="02020603050405020304" charset="0"/>
            </a:endParaRPr>
          </a:p>
        </p:txBody>
      </p:sp>
      <p:pic>
        <p:nvPicPr>
          <p:cNvPr id="5" name="图片 4"/>
          <p:cNvPicPr>
            <a:picLocks noChangeAspect="1"/>
          </p:cNvPicPr>
          <p:nvPr>
            <p:custDataLst>
              <p:tags r:id="rId4"/>
            </p:custDataLst>
          </p:nvPr>
        </p:nvPicPr>
        <p:blipFill>
          <a:blip r:embed="rId5"/>
          <a:stretch>
            <a:fillRect/>
          </a:stretch>
        </p:blipFill>
        <p:spPr>
          <a:xfrm>
            <a:off x="6161405" y="1146810"/>
            <a:ext cx="2932430" cy="5634355"/>
          </a:xfrm>
          <a:prstGeom prst="rect">
            <a:avLst/>
          </a:prstGeom>
        </p:spPr>
      </p:pic>
      <p:sp>
        <p:nvSpPr>
          <p:cNvPr id="23" name="Freeform 35"/>
          <p:cNvSpPr/>
          <p:nvPr/>
        </p:nvSpPr>
        <p:spPr bwMode="auto">
          <a:xfrm>
            <a:off x="5603240" y="-93980"/>
            <a:ext cx="6316980" cy="1449705"/>
          </a:xfrm>
          <a:custGeom>
            <a:avLst/>
            <a:gdLst>
              <a:gd name="T0" fmla="*/ 5695 w 7553"/>
              <a:gd name="T1" fmla="*/ 3 h 917"/>
              <a:gd name="T2" fmla="*/ 5444 w 7553"/>
              <a:gd name="T3" fmla="*/ 7 h 917"/>
              <a:gd name="T4" fmla="*/ 5133 w 7553"/>
              <a:gd name="T5" fmla="*/ 13 h 917"/>
              <a:gd name="T6" fmla="*/ 4912 w 7553"/>
              <a:gd name="T7" fmla="*/ 19 h 917"/>
              <a:gd name="T8" fmla="*/ 4511 w 7553"/>
              <a:gd name="T9" fmla="*/ 26 h 917"/>
              <a:gd name="T10" fmla="*/ 4145 w 7553"/>
              <a:gd name="T11" fmla="*/ 35 h 917"/>
              <a:gd name="T12" fmla="*/ 3777 w 7553"/>
              <a:gd name="T13" fmla="*/ 49 h 917"/>
              <a:gd name="T14" fmla="*/ 3309 w 7553"/>
              <a:gd name="T15" fmla="*/ 71 h 917"/>
              <a:gd name="T16" fmla="*/ 3032 w 7553"/>
              <a:gd name="T17" fmla="*/ 89 h 917"/>
              <a:gd name="T18" fmla="*/ 2561 w 7553"/>
              <a:gd name="T19" fmla="*/ 122 h 917"/>
              <a:gd name="T20" fmla="*/ 2061 w 7553"/>
              <a:gd name="T21" fmla="*/ 149 h 917"/>
              <a:gd name="T22" fmla="*/ 1849 w 7553"/>
              <a:gd name="T23" fmla="*/ 171 h 917"/>
              <a:gd name="T24" fmla="*/ 1516 w 7553"/>
              <a:gd name="T25" fmla="*/ 201 h 917"/>
              <a:gd name="T26" fmla="*/ 1304 w 7553"/>
              <a:gd name="T27" fmla="*/ 220 h 917"/>
              <a:gd name="T28" fmla="*/ 1011 w 7553"/>
              <a:gd name="T29" fmla="*/ 240 h 917"/>
              <a:gd name="T30" fmla="*/ 690 w 7553"/>
              <a:gd name="T31" fmla="*/ 270 h 917"/>
              <a:gd name="T32" fmla="*/ 526 w 7553"/>
              <a:gd name="T33" fmla="*/ 288 h 917"/>
              <a:gd name="T34" fmla="*/ 425 w 7553"/>
              <a:gd name="T35" fmla="*/ 342 h 917"/>
              <a:gd name="T36" fmla="*/ 232 w 7553"/>
              <a:gd name="T37" fmla="*/ 515 h 917"/>
              <a:gd name="T38" fmla="*/ 76 w 7553"/>
              <a:gd name="T39" fmla="*/ 693 h 917"/>
              <a:gd name="T40" fmla="*/ 7 w 7553"/>
              <a:gd name="T41" fmla="*/ 800 h 917"/>
              <a:gd name="T42" fmla="*/ 105 w 7553"/>
              <a:gd name="T43" fmla="*/ 882 h 917"/>
              <a:gd name="T44" fmla="*/ 265 w 7553"/>
              <a:gd name="T45" fmla="*/ 903 h 917"/>
              <a:gd name="T46" fmla="*/ 418 w 7553"/>
              <a:gd name="T47" fmla="*/ 914 h 917"/>
              <a:gd name="T48" fmla="*/ 705 w 7553"/>
              <a:gd name="T49" fmla="*/ 913 h 917"/>
              <a:gd name="T50" fmla="*/ 1042 w 7553"/>
              <a:gd name="T51" fmla="*/ 900 h 917"/>
              <a:gd name="T52" fmla="*/ 1381 w 7553"/>
              <a:gd name="T53" fmla="*/ 871 h 917"/>
              <a:gd name="T54" fmla="*/ 1717 w 7553"/>
              <a:gd name="T55" fmla="*/ 826 h 917"/>
              <a:gd name="T56" fmla="*/ 1890 w 7553"/>
              <a:gd name="T57" fmla="*/ 807 h 917"/>
              <a:gd name="T58" fmla="*/ 2143 w 7553"/>
              <a:gd name="T59" fmla="*/ 773 h 917"/>
              <a:gd name="T60" fmla="*/ 2360 w 7553"/>
              <a:gd name="T61" fmla="*/ 756 h 917"/>
              <a:gd name="T62" fmla="*/ 2624 w 7553"/>
              <a:gd name="T63" fmla="*/ 742 h 917"/>
              <a:gd name="T64" fmla="*/ 2866 w 7553"/>
              <a:gd name="T65" fmla="*/ 736 h 917"/>
              <a:gd name="T66" fmla="*/ 3269 w 7553"/>
              <a:gd name="T67" fmla="*/ 757 h 917"/>
              <a:gd name="T68" fmla="*/ 3635 w 7553"/>
              <a:gd name="T69" fmla="*/ 788 h 917"/>
              <a:gd name="T70" fmla="*/ 3778 w 7553"/>
              <a:gd name="T71" fmla="*/ 787 h 917"/>
              <a:gd name="T72" fmla="*/ 3974 w 7553"/>
              <a:gd name="T73" fmla="*/ 793 h 917"/>
              <a:gd name="T74" fmla="*/ 4369 w 7553"/>
              <a:gd name="T75" fmla="*/ 786 h 917"/>
              <a:gd name="T76" fmla="*/ 4732 w 7553"/>
              <a:gd name="T77" fmla="*/ 758 h 917"/>
              <a:gd name="T78" fmla="*/ 4984 w 7553"/>
              <a:gd name="T79" fmla="*/ 731 h 917"/>
              <a:gd name="T80" fmla="*/ 5289 w 7553"/>
              <a:gd name="T81" fmla="*/ 701 h 917"/>
              <a:gd name="T82" fmla="*/ 5598 w 7553"/>
              <a:gd name="T83" fmla="*/ 671 h 917"/>
              <a:gd name="T84" fmla="*/ 5786 w 7553"/>
              <a:gd name="T85" fmla="*/ 649 h 917"/>
              <a:gd name="T86" fmla="*/ 5933 w 7553"/>
              <a:gd name="T87" fmla="*/ 632 h 917"/>
              <a:gd name="T88" fmla="*/ 6084 w 7553"/>
              <a:gd name="T89" fmla="*/ 622 h 917"/>
              <a:gd name="T90" fmla="*/ 6538 w 7553"/>
              <a:gd name="T91" fmla="*/ 593 h 917"/>
              <a:gd name="T92" fmla="*/ 6671 w 7553"/>
              <a:gd name="T93" fmla="*/ 583 h 917"/>
              <a:gd name="T94" fmla="*/ 6939 w 7553"/>
              <a:gd name="T95" fmla="*/ 550 h 917"/>
              <a:gd name="T96" fmla="*/ 7267 w 7553"/>
              <a:gd name="T97" fmla="*/ 531 h 917"/>
              <a:gd name="T98" fmla="*/ 7468 w 7553"/>
              <a:gd name="T99" fmla="*/ 512 h 917"/>
              <a:gd name="T100" fmla="*/ 7536 w 7553"/>
              <a:gd name="T101" fmla="*/ 402 h 917"/>
              <a:gd name="T102" fmla="*/ 7549 w 7553"/>
              <a:gd name="T103" fmla="*/ 197 h 917"/>
              <a:gd name="T104" fmla="*/ 7469 w 7553"/>
              <a:gd name="T105" fmla="*/ 78 h 917"/>
              <a:gd name="T106" fmla="*/ 7233 w 7553"/>
              <a:gd name="T107" fmla="*/ 31 h 917"/>
              <a:gd name="T108" fmla="*/ 7121 w 7553"/>
              <a:gd name="T109" fmla="*/ 21 h 917"/>
              <a:gd name="T110" fmla="*/ 6988 w 7553"/>
              <a:gd name="T111" fmla="*/ 24 h 917"/>
              <a:gd name="T112" fmla="*/ 6923 w 7553"/>
              <a:gd name="T113" fmla="*/ 26 h 917"/>
              <a:gd name="T114" fmla="*/ 6544 w 7553"/>
              <a:gd name="T115" fmla="*/ 11 h 917"/>
              <a:gd name="T116" fmla="*/ 6214 w 7553"/>
              <a:gd name="T117" fmla="*/ 6 h 917"/>
              <a:gd name="T118" fmla="*/ 5874 w 7553"/>
              <a:gd name="T119"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3" h="917">
                <a:moveTo>
                  <a:pt x="5859" y="0"/>
                </a:moveTo>
                <a:cubicBezTo>
                  <a:pt x="5857" y="0"/>
                  <a:pt x="5855" y="0"/>
                  <a:pt x="5853" y="0"/>
                </a:cubicBezTo>
                <a:cubicBezTo>
                  <a:pt x="5828" y="0"/>
                  <a:pt x="5804" y="0"/>
                  <a:pt x="5780" y="1"/>
                </a:cubicBezTo>
                <a:cubicBezTo>
                  <a:pt x="5768" y="1"/>
                  <a:pt x="5757" y="1"/>
                  <a:pt x="5746" y="1"/>
                </a:cubicBezTo>
                <a:cubicBezTo>
                  <a:pt x="5740" y="1"/>
                  <a:pt x="5734" y="1"/>
                  <a:pt x="5728" y="1"/>
                </a:cubicBezTo>
                <a:cubicBezTo>
                  <a:pt x="5725" y="1"/>
                  <a:pt x="5722" y="2"/>
                  <a:pt x="5720" y="2"/>
                </a:cubicBezTo>
                <a:cubicBezTo>
                  <a:pt x="5714" y="2"/>
                  <a:pt x="5707" y="2"/>
                  <a:pt x="5701" y="3"/>
                </a:cubicBezTo>
                <a:cubicBezTo>
                  <a:pt x="5695" y="3"/>
                  <a:pt x="5695" y="3"/>
                  <a:pt x="5695" y="3"/>
                </a:cubicBezTo>
                <a:cubicBezTo>
                  <a:pt x="5681" y="4"/>
                  <a:pt x="5667" y="4"/>
                  <a:pt x="5653" y="4"/>
                </a:cubicBezTo>
                <a:cubicBezTo>
                  <a:pt x="5642" y="5"/>
                  <a:pt x="5642" y="5"/>
                  <a:pt x="5642" y="5"/>
                </a:cubicBezTo>
                <a:cubicBezTo>
                  <a:pt x="5627" y="5"/>
                  <a:pt x="5609" y="5"/>
                  <a:pt x="5591" y="6"/>
                </a:cubicBezTo>
                <a:cubicBezTo>
                  <a:pt x="5581" y="6"/>
                  <a:pt x="5571" y="6"/>
                  <a:pt x="5561" y="6"/>
                </a:cubicBezTo>
                <a:cubicBezTo>
                  <a:pt x="5552" y="6"/>
                  <a:pt x="5552" y="6"/>
                  <a:pt x="5552" y="6"/>
                </a:cubicBezTo>
                <a:cubicBezTo>
                  <a:pt x="5540" y="6"/>
                  <a:pt x="5540" y="6"/>
                  <a:pt x="5540" y="6"/>
                </a:cubicBezTo>
                <a:cubicBezTo>
                  <a:pt x="5511" y="6"/>
                  <a:pt x="5481" y="6"/>
                  <a:pt x="5452" y="7"/>
                </a:cubicBezTo>
                <a:cubicBezTo>
                  <a:pt x="5444" y="7"/>
                  <a:pt x="5444" y="7"/>
                  <a:pt x="5444" y="7"/>
                </a:cubicBezTo>
                <a:cubicBezTo>
                  <a:pt x="5415" y="8"/>
                  <a:pt x="5384" y="8"/>
                  <a:pt x="5353" y="8"/>
                </a:cubicBezTo>
                <a:cubicBezTo>
                  <a:pt x="5338" y="8"/>
                  <a:pt x="5338" y="8"/>
                  <a:pt x="5338" y="8"/>
                </a:cubicBezTo>
                <a:cubicBezTo>
                  <a:pt x="5330" y="8"/>
                  <a:pt x="5330" y="8"/>
                  <a:pt x="5330" y="8"/>
                </a:cubicBezTo>
                <a:cubicBezTo>
                  <a:pt x="5316" y="8"/>
                  <a:pt x="5300" y="8"/>
                  <a:pt x="5285" y="8"/>
                </a:cubicBezTo>
                <a:cubicBezTo>
                  <a:pt x="5270" y="8"/>
                  <a:pt x="5254" y="9"/>
                  <a:pt x="5239" y="9"/>
                </a:cubicBezTo>
                <a:cubicBezTo>
                  <a:pt x="5232" y="10"/>
                  <a:pt x="5232" y="10"/>
                  <a:pt x="5232" y="10"/>
                </a:cubicBezTo>
                <a:cubicBezTo>
                  <a:pt x="5219" y="10"/>
                  <a:pt x="5205" y="11"/>
                  <a:pt x="5192" y="11"/>
                </a:cubicBezTo>
                <a:cubicBezTo>
                  <a:pt x="5173" y="11"/>
                  <a:pt x="5153" y="12"/>
                  <a:pt x="5133" y="13"/>
                </a:cubicBezTo>
                <a:cubicBezTo>
                  <a:pt x="5122" y="13"/>
                  <a:pt x="5110" y="14"/>
                  <a:pt x="5099" y="15"/>
                </a:cubicBezTo>
                <a:cubicBezTo>
                  <a:pt x="5075" y="16"/>
                  <a:pt x="5052" y="17"/>
                  <a:pt x="5028" y="18"/>
                </a:cubicBezTo>
                <a:cubicBezTo>
                  <a:pt x="5014" y="18"/>
                  <a:pt x="5000" y="19"/>
                  <a:pt x="4986" y="19"/>
                </a:cubicBezTo>
                <a:cubicBezTo>
                  <a:pt x="4981" y="19"/>
                  <a:pt x="4981" y="19"/>
                  <a:pt x="4981" y="19"/>
                </a:cubicBezTo>
                <a:cubicBezTo>
                  <a:pt x="4975" y="19"/>
                  <a:pt x="4970" y="19"/>
                  <a:pt x="4964" y="19"/>
                </a:cubicBezTo>
                <a:cubicBezTo>
                  <a:pt x="4956" y="19"/>
                  <a:pt x="4949" y="18"/>
                  <a:pt x="4941" y="18"/>
                </a:cubicBezTo>
                <a:cubicBezTo>
                  <a:pt x="4937" y="18"/>
                  <a:pt x="4933" y="18"/>
                  <a:pt x="4930" y="19"/>
                </a:cubicBezTo>
                <a:cubicBezTo>
                  <a:pt x="4912" y="19"/>
                  <a:pt x="4912" y="19"/>
                  <a:pt x="4912" y="19"/>
                </a:cubicBezTo>
                <a:cubicBezTo>
                  <a:pt x="4896" y="19"/>
                  <a:pt x="4880" y="19"/>
                  <a:pt x="4864" y="19"/>
                </a:cubicBezTo>
                <a:cubicBezTo>
                  <a:pt x="4850" y="19"/>
                  <a:pt x="4838" y="19"/>
                  <a:pt x="4826" y="19"/>
                </a:cubicBezTo>
                <a:cubicBezTo>
                  <a:pt x="4821" y="19"/>
                  <a:pt x="4821" y="19"/>
                  <a:pt x="4821" y="19"/>
                </a:cubicBezTo>
                <a:cubicBezTo>
                  <a:pt x="4788" y="18"/>
                  <a:pt x="4754" y="17"/>
                  <a:pt x="4721" y="17"/>
                </a:cubicBezTo>
                <a:cubicBezTo>
                  <a:pt x="4719" y="17"/>
                  <a:pt x="4719" y="17"/>
                  <a:pt x="4719" y="17"/>
                </a:cubicBezTo>
                <a:cubicBezTo>
                  <a:pt x="4696" y="17"/>
                  <a:pt x="4674" y="18"/>
                  <a:pt x="4652" y="19"/>
                </a:cubicBezTo>
                <a:cubicBezTo>
                  <a:pt x="4641" y="20"/>
                  <a:pt x="4629" y="20"/>
                  <a:pt x="4618" y="21"/>
                </a:cubicBezTo>
                <a:cubicBezTo>
                  <a:pt x="4584" y="22"/>
                  <a:pt x="4547" y="24"/>
                  <a:pt x="4511" y="26"/>
                </a:cubicBezTo>
                <a:cubicBezTo>
                  <a:pt x="4475" y="27"/>
                  <a:pt x="4443" y="29"/>
                  <a:pt x="4411" y="30"/>
                </a:cubicBezTo>
                <a:cubicBezTo>
                  <a:pt x="4401" y="30"/>
                  <a:pt x="4391" y="30"/>
                  <a:pt x="4381" y="30"/>
                </a:cubicBezTo>
                <a:cubicBezTo>
                  <a:pt x="4357" y="31"/>
                  <a:pt x="4332" y="31"/>
                  <a:pt x="4307" y="32"/>
                </a:cubicBezTo>
                <a:cubicBezTo>
                  <a:pt x="4302" y="32"/>
                  <a:pt x="4297" y="32"/>
                  <a:pt x="4291" y="32"/>
                </a:cubicBezTo>
                <a:cubicBezTo>
                  <a:pt x="4281" y="33"/>
                  <a:pt x="4270" y="33"/>
                  <a:pt x="4259" y="33"/>
                </a:cubicBezTo>
                <a:cubicBezTo>
                  <a:pt x="4241" y="34"/>
                  <a:pt x="4222" y="34"/>
                  <a:pt x="4201" y="34"/>
                </a:cubicBezTo>
                <a:cubicBezTo>
                  <a:pt x="4186" y="34"/>
                  <a:pt x="4172" y="34"/>
                  <a:pt x="4155" y="34"/>
                </a:cubicBezTo>
                <a:cubicBezTo>
                  <a:pt x="4145" y="35"/>
                  <a:pt x="4145" y="35"/>
                  <a:pt x="4145" y="35"/>
                </a:cubicBezTo>
                <a:cubicBezTo>
                  <a:pt x="4131" y="35"/>
                  <a:pt x="4116" y="35"/>
                  <a:pt x="4101" y="36"/>
                </a:cubicBezTo>
                <a:cubicBezTo>
                  <a:pt x="4096" y="36"/>
                  <a:pt x="4090" y="37"/>
                  <a:pt x="4085" y="37"/>
                </a:cubicBezTo>
                <a:cubicBezTo>
                  <a:pt x="4073" y="38"/>
                  <a:pt x="4061" y="38"/>
                  <a:pt x="4049" y="39"/>
                </a:cubicBezTo>
                <a:cubicBezTo>
                  <a:pt x="4043" y="39"/>
                  <a:pt x="4037" y="40"/>
                  <a:pt x="4031" y="40"/>
                </a:cubicBezTo>
                <a:cubicBezTo>
                  <a:pt x="4018" y="41"/>
                  <a:pt x="4006" y="42"/>
                  <a:pt x="3993" y="42"/>
                </a:cubicBezTo>
                <a:cubicBezTo>
                  <a:pt x="3955" y="44"/>
                  <a:pt x="3918" y="46"/>
                  <a:pt x="3881" y="47"/>
                </a:cubicBezTo>
                <a:cubicBezTo>
                  <a:pt x="3848" y="49"/>
                  <a:pt x="3814" y="49"/>
                  <a:pt x="3782" y="49"/>
                </a:cubicBezTo>
                <a:cubicBezTo>
                  <a:pt x="3777" y="49"/>
                  <a:pt x="3777" y="49"/>
                  <a:pt x="3777" y="49"/>
                </a:cubicBezTo>
                <a:cubicBezTo>
                  <a:pt x="3745" y="50"/>
                  <a:pt x="3711" y="50"/>
                  <a:pt x="3673" y="51"/>
                </a:cubicBezTo>
                <a:cubicBezTo>
                  <a:pt x="3657" y="52"/>
                  <a:pt x="3641" y="52"/>
                  <a:pt x="3625" y="53"/>
                </a:cubicBezTo>
                <a:cubicBezTo>
                  <a:pt x="3608" y="53"/>
                  <a:pt x="3591" y="54"/>
                  <a:pt x="3570" y="54"/>
                </a:cubicBezTo>
                <a:cubicBezTo>
                  <a:pt x="3537" y="55"/>
                  <a:pt x="3502" y="57"/>
                  <a:pt x="3468" y="59"/>
                </a:cubicBezTo>
                <a:cubicBezTo>
                  <a:pt x="3442" y="61"/>
                  <a:pt x="3442" y="61"/>
                  <a:pt x="3442" y="61"/>
                </a:cubicBezTo>
                <a:cubicBezTo>
                  <a:pt x="3416" y="63"/>
                  <a:pt x="3390" y="65"/>
                  <a:pt x="3364" y="67"/>
                </a:cubicBezTo>
                <a:cubicBezTo>
                  <a:pt x="3336" y="69"/>
                  <a:pt x="3336" y="69"/>
                  <a:pt x="3336" y="69"/>
                </a:cubicBezTo>
                <a:cubicBezTo>
                  <a:pt x="3309" y="71"/>
                  <a:pt x="3309" y="71"/>
                  <a:pt x="3309" y="71"/>
                </a:cubicBezTo>
                <a:cubicBezTo>
                  <a:pt x="3296" y="72"/>
                  <a:pt x="3283" y="73"/>
                  <a:pt x="3270" y="73"/>
                </a:cubicBezTo>
                <a:cubicBezTo>
                  <a:pt x="3263" y="74"/>
                  <a:pt x="3256" y="74"/>
                  <a:pt x="3249" y="75"/>
                </a:cubicBezTo>
                <a:cubicBezTo>
                  <a:pt x="3237" y="75"/>
                  <a:pt x="3225" y="76"/>
                  <a:pt x="3213" y="77"/>
                </a:cubicBezTo>
                <a:cubicBezTo>
                  <a:pt x="3207" y="77"/>
                  <a:pt x="3201" y="77"/>
                  <a:pt x="3195" y="77"/>
                </a:cubicBezTo>
                <a:cubicBezTo>
                  <a:pt x="3181" y="78"/>
                  <a:pt x="3168" y="79"/>
                  <a:pt x="3154" y="80"/>
                </a:cubicBezTo>
                <a:cubicBezTo>
                  <a:pt x="3141" y="80"/>
                  <a:pt x="3141" y="80"/>
                  <a:pt x="3141" y="80"/>
                </a:cubicBezTo>
                <a:cubicBezTo>
                  <a:pt x="3110" y="82"/>
                  <a:pt x="3077" y="85"/>
                  <a:pt x="3039" y="89"/>
                </a:cubicBezTo>
                <a:cubicBezTo>
                  <a:pt x="3032" y="89"/>
                  <a:pt x="3032" y="89"/>
                  <a:pt x="3032" y="89"/>
                </a:cubicBezTo>
                <a:cubicBezTo>
                  <a:pt x="2964" y="96"/>
                  <a:pt x="2892" y="103"/>
                  <a:pt x="2822" y="108"/>
                </a:cubicBezTo>
                <a:cubicBezTo>
                  <a:pt x="2806" y="109"/>
                  <a:pt x="2791" y="110"/>
                  <a:pt x="2775" y="111"/>
                </a:cubicBezTo>
                <a:cubicBezTo>
                  <a:pt x="2759" y="111"/>
                  <a:pt x="2741" y="112"/>
                  <a:pt x="2724" y="113"/>
                </a:cubicBezTo>
                <a:cubicBezTo>
                  <a:pt x="2706" y="115"/>
                  <a:pt x="2687" y="116"/>
                  <a:pt x="2669" y="117"/>
                </a:cubicBezTo>
                <a:cubicBezTo>
                  <a:pt x="2655" y="118"/>
                  <a:pt x="2641" y="119"/>
                  <a:pt x="2628" y="119"/>
                </a:cubicBezTo>
                <a:cubicBezTo>
                  <a:pt x="2618" y="119"/>
                  <a:pt x="2618" y="119"/>
                  <a:pt x="2618" y="119"/>
                </a:cubicBezTo>
                <a:cubicBezTo>
                  <a:pt x="2604" y="120"/>
                  <a:pt x="2589" y="121"/>
                  <a:pt x="2571" y="122"/>
                </a:cubicBezTo>
                <a:cubicBezTo>
                  <a:pt x="2561" y="122"/>
                  <a:pt x="2561" y="122"/>
                  <a:pt x="2561" y="122"/>
                </a:cubicBezTo>
                <a:cubicBezTo>
                  <a:pt x="2546" y="123"/>
                  <a:pt x="2531" y="124"/>
                  <a:pt x="2516" y="126"/>
                </a:cubicBezTo>
                <a:cubicBezTo>
                  <a:pt x="2505" y="127"/>
                  <a:pt x="2493" y="128"/>
                  <a:pt x="2482" y="129"/>
                </a:cubicBezTo>
                <a:cubicBezTo>
                  <a:pt x="2459" y="131"/>
                  <a:pt x="2436" y="133"/>
                  <a:pt x="2413" y="135"/>
                </a:cubicBezTo>
                <a:cubicBezTo>
                  <a:pt x="2338" y="142"/>
                  <a:pt x="2272" y="145"/>
                  <a:pt x="2212" y="146"/>
                </a:cubicBezTo>
                <a:cubicBezTo>
                  <a:pt x="2198" y="146"/>
                  <a:pt x="2198" y="146"/>
                  <a:pt x="2198" y="146"/>
                </a:cubicBezTo>
                <a:cubicBezTo>
                  <a:pt x="2169" y="146"/>
                  <a:pt x="2140" y="147"/>
                  <a:pt x="2110" y="147"/>
                </a:cubicBezTo>
                <a:cubicBezTo>
                  <a:pt x="2099" y="147"/>
                  <a:pt x="2088" y="148"/>
                  <a:pt x="2078" y="148"/>
                </a:cubicBezTo>
                <a:cubicBezTo>
                  <a:pt x="2072" y="148"/>
                  <a:pt x="2067" y="149"/>
                  <a:pt x="2061" y="149"/>
                </a:cubicBezTo>
                <a:cubicBezTo>
                  <a:pt x="2043" y="149"/>
                  <a:pt x="2028" y="150"/>
                  <a:pt x="2013" y="151"/>
                </a:cubicBezTo>
                <a:cubicBezTo>
                  <a:pt x="2004" y="152"/>
                  <a:pt x="2004" y="152"/>
                  <a:pt x="2004" y="152"/>
                </a:cubicBezTo>
                <a:cubicBezTo>
                  <a:pt x="1991" y="153"/>
                  <a:pt x="1977" y="154"/>
                  <a:pt x="1964" y="156"/>
                </a:cubicBezTo>
                <a:cubicBezTo>
                  <a:pt x="1951" y="158"/>
                  <a:pt x="1939" y="159"/>
                  <a:pt x="1926" y="161"/>
                </a:cubicBezTo>
                <a:cubicBezTo>
                  <a:pt x="1920" y="162"/>
                  <a:pt x="1914" y="163"/>
                  <a:pt x="1908" y="164"/>
                </a:cubicBezTo>
                <a:cubicBezTo>
                  <a:pt x="1893" y="165"/>
                  <a:pt x="1878" y="167"/>
                  <a:pt x="1863" y="169"/>
                </a:cubicBezTo>
                <a:cubicBezTo>
                  <a:pt x="1859" y="170"/>
                  <a:pt x="1859" y="170"/>
                  <a:pt x="1859" y="170"/>
                </a:cubicBezTo>
                <a:cubicBezTo>
                  <a:pt x="1849" y="171"/>
                  <a:pt x="1849" y="171"/>
                  <a:pt x="1849" y="171"/>
                </a:cubicBezTo>
                <a:cubicBezTo>
                  <a:pt x="1834" y="172"/>
                  <a:pt x="1819" y="174"/>
                  <a:pt x="1804" y="176"/>
                </a:cubicBezTo>
                <a:cubicBezTo>
                  <a:pt x="1787" y="178"/>
                  <a:pt x="1770" y="179"/>
                  <a:pt x="1752" y="181"/>
                </a:cubicBezTo>
                <a:cubicBezTo>
                  <a:pt x="1738" y="182"/>
                  <a:pt x="1723" y="184"/>
                  <a:pt x="1708" y="185"/>
                </a:cubicBezTo>
                <a:cubicBezTo>
                  <a:pt x="1692" y="187"/>
                  <a:pt x="1675" y="188"/>
                  <a:pt x="1659" y="190"/>
                </a:cubicBezTo>
                <a:cubicBezTo>
                  <a:pt x="1646" y="191"/>
                  <a:pt x="1634" y="192"/>
                  <a:pt x="1622" y="192"/>
                </a:cubicBezTo>
                <a:cubicBezTo>
                  <a:pt x="1618" y="193"/>
                  <a:pt x="1614" y="193"/>
                  <a:pt x="1610" y="193"/>
                </a:cubicBezTo>
                <a:cubicBezTo>
                  <a:pt x="1594" y="194"/>
                  <a:pt x="1577" y="195"/>
                  <a:pt x="1559" y="196"/>
                </a:cubicBezTo>
                <a:cubicBezTo>
                  <a:pt x="1545" y="197"/>
                  <a:pt x="1530" y="199"/>
                  <a:pt x="1516" y="201"/>
                </a:cubicBezTo>
                <a:cubicBezTo>
                  <a:pt x="1506" y="202"/>
                  <a:pt x="1506" y="202"/>
                  <a:pt x="1506" y="202"/>
                </a:cubicBezTo>
                <a:cubicBezTo>
                  <a:pt x="1502" y="202"/>
                  <a:pt x="1502" y="202"/>
                  <a:pt x="1502" y="202"/>
                </a:cubicBezTo>
                <a:cubicBezTo>
                  <a:pt x="1488" y="204"/>
                  <a:pt x="1473" y="205"/>
                  <a:pt x="1459" y="207"/>
                </a:cubicBezTo>
                <a:cubicBezTo>
                  <a:pt x="1447" y="209"/>
                  <a:pt x="1435" y="210"/>
                  <a:pt x="1423" y="210"/>
                </a:cubicBezTo>
                <a:cubicBezTo>
                  <a:pt x="1418" y="211"/>
                  <a:pt x="1413" y="211"/>
                  <a:pt x="1408" y="212"/>
                </a:cubicBezTo>
                <a:cubicBezTo>
                  <a:pt x="1402" y="212"/>
                  <a:pt x="1396" y="213"/>
                  <a:pt x="1391" y="213"/>
                </a:cubicBezTo>
                <a:cubicBezTo>
                  <a:pt x="1380" y="214"/>
                  <a:pt x="1368" y="215"/>
                  <a:pt x="1357" y="216"/>
                </a:cubicBezTo>
                <a:cubicBezTo>
                  <a:pt x="1339" y="217"/>
                  <a:pt x="1322" y="219"/>
                  <a:pt x="1304" y="220"/>
                </a:cubicBezTo>
                <a:cubicBezTo>
                  <a:pt x="1269" y="222"/>
                  <a:pt x="1237" y="224"/>
                  <a:pt x="1207" y="225"/>
                </a:cubicBezTo>
                <a:cubicBezTo>
                  <a:pt x="1201" y="226"/>
                  <a:pt x="1194" y="226"/>
                  <a:pt x="1188" y="226"/>
                </a:cubicBezTo>
                <a:cubicBezTo>
                  <a:pt x="1179" y="226"/>
                  <a:pt x="1169" y="227"/>
                  <a:pt x="1160" y="227"/>
                </a:cubicBezTo>
                <a:cubicBezTo>
                  <a:pt x="1143" y="228"/>
                  <a:pt x="1125" y="229"/>
                  <a:pt x="1109" y="231"/>
                </a:cubicBezTo>
                <a:cubicBezTo>
                  <a:pt x="1096" y="232"/>
                  <a:pt x="1083" y="233"/>
                  <a:pt x="1070" y="235"/>
                </a:cubicBezTo>
                <a:cubicBezTo>
                  <a:pt x="1062" y="236"/>
                  <a:pt x="1062" y="236"/>
                  <a:pt x="1062" y="236"/>
                </a:cubicBezTo>
                <a:cubicBezTo>
                  <a:pt x="1048" y="237"/>
                  <a:pt x="1035" y="238"/>
                  <a:pt x="1021" y="239"/>
                </a:cubicBezTo>
                <a:cubicBezTo>
                  <a:pt x="1011" y="240"/>
                  <a:pt x="1011" y="240"/>
                  <a:pt x="1011" y="240"/>
                </a:cubicBezTo>
                <a:cubicBezTo>
                  <a:pt x="990" y="241"/>
                  <a:pt x="970" y="243"/>
                  <a:pt x="950" y="245"/>
                </a:cubicBezTo>
                <a:cubicBezTo>
                  <a:pt x="923" y="247"/>
                  <a:pt x="896" y="250"/>
                  <a:pt x="869" y="252"/>
                </a:cubicBezTo>
                <a:cubicBezTo>
                  <a:pt x="866" y="252"/>
                  <a:pt x="866" y="252"/>
                  <a:pt x="866" y="252"/>
                </a:cubicBezTo>
                <a:cubicBezTo>
                  <a:pt x="855" y="253"/>
                  <a:pt x="844" y="254"/>
                  <a:pt x="834" y="254"/>
                </a:cubicBezTo>
                <a:cubicBezTo>
                  <a:pt x="828" y="255"/>
                  <a:pt x="822" y="255"/>
                  <a:pt x="817" y="255"/>
                </a:cubicBezTo>
                <a:cubicBezTo>
                  <a:pt x="810" y="255"/>
                  <a:pt x="804" y="256"/>
                  <a:pt x="798" y="256"/>
                </a:cubicBezTo>
                <a:cubicBezTo>
                  <a:pt x="779" y="257"/>
                  <a:pt x="759" y="259"/>
                  <a:pt x="732" y="263"/>
                </a:cubicBezTo>
                <a:cubicBezTo>
                  <a:pt x="718" y="265"/>
                  <a:pt x="704" y="267"/>
                  <a:pt x="690" y="270"/>
                </a:cubicBezTo>
                <a:cubicBezTo>
                  <a:pt x="681" y="271"/>
                  <a:pt x="673" y="273"/>
                  <a:pt x="664" y="274"/>
                </a:cubicBezTo>
                <a:cubicBezTo>
                  <a:pt x="654" y="276"/>
                  <a:pt x="645" y="277"/>
                  <a:pt x="635" y="277"/>
                </a:cubicBezTo>
                <a:cubicBezTo>
                  <a:pt x="632" y="278"/>
                  <a:pt x="632" y="278"/>
                  <a:pt x="632" y="278"/>
                </a:cubicBezTo>
                <a:cubicBezTo>
                  <a:pt x="620" y="279"/>
                  <a:pt x="609" y="280"/>
                  <a:pt x="597" y="281"/>
                </a:cubicBezTo>
                <a:cubicBezTo>
                  <a:pt x="587" y="282"/>
                  <a:pt x="587" y="282"/>
                  <a:pt x="587" y="282"/>
                </a:cubicBezTo>
                <a:cubicBezTo>
                  <a:pt x="579" y="282"/>
                  <a:pt x="571" y="283"/>
                  <a:pt x="563" y="284"/>
                </a:cubicBezTo>
                <a:cubicBezTo>
                  <a:pt x="554" y="285"/>
                  <a:pt x="546" y="286"/>
                  <a:pt x="537" y="287"/>
                </a:cubicBezTo>
                <a:cubicBezTo>
                  <a:pt x="526" y="288"/>
                  <a:pt x="526" y="288"/>
                  <a:pt x="526" y="288"/>
                </a:cubicBezTo>
                <a:cubicBezTo>
                  <a:pt x="508" y="290"/>
                  <a:pt x="490" y="294"/>
                  <a:pt x="473" y="298"/>
                </a:cubicBezTo>
                <a:cubicBezTo>
                  <a:pt x="469" y="298"/>
                  <a:pt x="464" y="299"/>
                  <a:pt x="460" y="300"/>
                </a:cubicBezTo>
                <a:cubicBezTo>
                  <a:pt x="456" y="301"/>
                  <a:pt x="454" y="302"/>
                  <a:pt x="451" y="305"/>
                </a:cubicBezTo>
                <a:cubicBezTo>
                  <a:pt x="449" y="308"/>
                  <a:pt x="448" y="311"/>
                  <a:pt x="448" y="315"/>
                </a:cubicBezTo>
                <a:cubicBezTo>
                  <a:pt x="448" y="318"/>
                  <a:pt x="450" y="321"/>
                  <a:pt x="453" y="323"/>
                </a:cubicBezTo>
                <a:cubicBezTo>
                  <a:pt x="453" y="324"/>
                  <a:pt x="454" y="325"/>
                  <a:pt x="455" y="325"/>
                </a:cubicBezTo>
                <a:cubicBezTo>
                  <a:pt x="446" y="329"/>
                  <a:pt x="437" y="334"/>
                  <a:pt x="429" y="339"/>
                </a:cubicBezTo>
                <a:cubicBezTo>
                  <a:pt x="425" y="342"/>
                  <a:pt x="425" y="342"/>
                  <a:pt x="425" y="342"/>
                </a:cubicBezTo>
                <a:cubicBezTo>
                  <a:pt x="422" y="343"/>
                  <a:pt x="422" y="343"/>
                  <a:pt x="422" y="343"/>
                </a:cubicBezTo>
                <a:cubicBezTo>
                  <a:pt x="411" y="350"/>
                  <a:pt x="399" y="357"/>
                  <a:pt x="388" y="364"/>
                </a:cubicBezTo>
                <a:cubicBezTo>
                  <a:pt x="382" y="368"/>
                  <a:pt x="376" y="373"/>
                  <a:pt x="371" y="377"/>
                </a:cubicBezTo>
                <a:cubicBezTo>
                  <a:pt x="363" y="384"/>
                  <a:pt x="356" y="390"/>
                  <a:pt x="349" y="396"/>
                </a:cubicBezTo>
                <a:cubicBezTo>
                  <a:pt x="339" y="406"/>
                  <a:pt x="328" y="415"/>
                  <a:pt x="317" y="427"/>
                </a:cubicBezTo>
                <a:cubicBezTo>
                  <a:pt x="306" y="438"/>
                  <a:pt x="295" y="448"/>
                  <a:pt x="285" y="459"/>
                </a:cubicBezTo>
                <a:cubicBezTo>
                  <a:pt x="276" y="468"/>
                  <a:pt x="276" y="468"/>
                  <a:pt x="276" y="468"/>
                </a:cubicBezTo>
                <a:cubicBezTo>
                  <a:pt x="261" y="484"/>
                  <a:pt x="246" y="499"/>
                  <a:pt x="232" y="515"/>
                </a:cubicBezTo>
                <a:cubicBezTo>
                  <a:pt x="210" y="539"/>
                  <a:pt x="194" y="558"/>
                  <a:pt x="179" y="577"/>
                </a:cubicBezTo>
                <a:cubicBezTo>
                  <a:pt x="177" y="579"/>
                  <a:pt x="175" y="582"/>
                  <a:pt x="173" y="585"/>
                </a:cubicBezTo>
                <a:cubicBezTo>
                  <a:pt x="169" y="590"/>
                  <a:pt x="165" y="595"/>
                  <a:pt x="160" y="600"/>
                </a:cubicBezTo>
                <a:cubicBezTo>
                  <a:pt x="154" y="608"/>
                  <a:pt x="146" y="616"/>
                  <a:pt x="138" y="625"/>
                </a:cubicBezTo>
                <a:cubicBezTo>
                  <a:pt x="133" y="631"/>
                  <a:pt x="127" y="638"/>
                  <a:pt x="121" y="643"/>
                </a:cubicBezTo>
                <a:cubicBezTo>
                  <a:pt x="117" y="648"/>
                  <a:pt x="117" y="648"/>
                  <a:pt x="117" y="648"/>
                </a:cubicBezTo>
                <a:cubicBezTo>
                  <a:pt x="110" y="655"/>
                  <a:pt x="103" y="663"/>
                  <a:pt x="95" y="671"/>
                </a:cubicBezTo>
                <a:cubicBezTo>
                  <a:pt x="89" y="678"/>
                  <a:pt x="82" y="686"/>
                  <a:pt x="76" y="693"/>
                </a:cubicBezTo>
                <a:cubicBezTo>
                  <a:pt x="73" y="696"/>
                  <a:pt x="73" y="696"/>
                  <a:pt x="73" y="696"/>
                </a:cubicBezTo>
                <a:cubicBezTo>
                  <a:pt x="69" y="700"/>
                  <a:pt x="65" y="705"/>
                  <a:pt x="61" y="709"/>
                </a:cubicBezTo>
                <a:cubicBezTo>
                  <a:pt x="57" y="713"/>
                  <a:pt x="53" y="717"/>
                  <a:pt x="49" y="721"/>
                </a:cubicBezTo>
                <a:cubicBezTo>
                  <a:pt x="45" y="726"/>
                  <a:pt x="41" y="730"/>
                  <a:pt x="38" y="735"/>
                </a:cubicBezTo>
                <a:cubicBezTo>
                  <a:pt x="34" y="739"/>
                  <a:pt x="31" y="745"/>
                  <a:pt x="28" y="749"/>
                </a:cubicBezTo>
                <a:cubicBezTo>
                  <a:pt x="23" y="758"/>
                  <a:pt x="19" y="767"/>
                  <a:pt x="16" y="775"/>
                </a:cubicBezTo>
                <a:cubicBezTo>
                  <a:pt x="13" y="782"/>
                  <a:pt x="11" y="789"/>
                  <a:pt x="8" y="797"/>
                </a:cubicBezTo>
                <a:cubicBezTo>
                  <a:pt x="7" y="800"/>
                  <a:pt x="7" y="800"/>
                  <a:pt x="7" y="800"/>
                </a:cubicBezTo>
                <a:cubicBezTo>
                  <a:pt x="6" y="803"/>
                  <a:pt x="5" y="807"/>
                  <a:pt x="4" y="811"/>
                </a:cubicBezTo>
                <a:cubicBezTo>
                  <a:pt x="3" y="812"/>
                  <a:pt x="3" y="812"/>
                  <a:pt x="3" y="813"/>
                </a:cubicBezTo>
                <a:cubicBezTo>
                  <a:pt x="1" y="817"/>
                  <a:pt x="0" y="821"/>
                  <a:pt x="0" y="825"/>
                </a:cubicBezTo>
                <a:cubicBezTo>
                  <a:pt x="0" y="835"/>
                  <a:pt x="5" y="843"/>
                  <a:pt x="15" y="850"/>
                </a:cubicBezTo>
                <a:cubicBezTo>
                  <a:pt x="22" y="855"/>
                  <a:pt x="30" y="859"/>
                  <a:pt x="40" y="863"/>
                </a:cubicBezTo>
                <a:cubicBezTo>
                  <a:pt x="48" y="866"/>
                  <a:pt x="56" y="868"/>
                  <a:pt x="65" y="871"/>
                </a:cubicBezTo>
                <a:cubicBezTo>
                  <a:pt x="67" y="871"/>
                  <a:pt x="69" y="872"/>
                  <a:pt x="71" y="872"/>
                </a:cubicBezTo>
                <a:cubicBezTo>
                  <a:pt x="83" y="875"/>
                  <a:pt x="95" y="879"/>
                  <a:pt x="105" y="882"/>
                </a:cubicBezTo>
                <a:cubicBezTo>
                  <a:pt x="108" y="883"/>
                  <a:pt x="108" y="883"/>
                  <a:pt x="108" y="883"/>
                </a:cubicBezTo>
                <a:cubicBezTo>
                  <a:pt x="116" y="886"/>
                  <a:pt x="125" y="889"/>
                  <a:pt x="134" y="891"/>
                </a:cubicBezTo>
                <a:cubicBezTo>
                  <a:pt x="142" y="892"/>
                  <a:pt x="149" y="893"/>
                  <a:pt x="157" y="894"/>
                </a:cubicBezTo>
                <a:cubicBezTo>
                  <a:pt x="167" y="895"/>
                  <a:pt x="177" y="896"/>
                  <a:pt x="187" y="896"/>
                </a:cubicBezTo>
                <a:cubicBezTo>
                  <a:pt x="188" y="896"/>
                  <a:pt x="188" y="896"/>
                  <a:pt x="188" y="896"/>
                </a:cubicBezTo>
                <a:cubicBezTo>
                  <a:pt x="193" y="897"/>
                  <a:pt x="198" y="897"/>
                  <a:pt x="204" y="897"/>
                </a:cubicBezTo>
                <a:cubicBezTo>
                  <a:pt x="213" y="898"/>
                  <a:pt x="222" y="899"/>
                  <a:pt x="231" y="899"/>
                </a:cubicBezTo>
                <a:cubicBezTo>
                  <a:pt x="242" y="900"/>
                  <a:pt x="254" y="901"/>
                  <a:pt x="265" y="903"/>
                </a:cubicBezTo>
                <a:cubicBezTo>
                  <a:pt x="271" y="903"/>
                  <a:pt x="276" y="904"/>
                  <a:pt x="281" y="904"/>
                </a:cubicBezTo>
                <a:cubicBezTo>
                  <a:pt x="289" y="905"/>
                  <a:pt x="297" y="905"/>
                  <a:pt x="305" y="906"/>
                </a:cubicBezTo>
                <a:cubicBezTo>
                  <a:pt x="311" y="906"/>
                  <a:pt x="318" y="906"/>
                  <a:pt x="324" y="907"/>
                </a:cubicBezTo>
                <a:cubicBezTo>
                  <a:pt x="330" y="907"/>
                  <a:pt x="330" y="907"/>
                  <a:pt x="330" y="907"/>
                </a:cubicBezTo>
                <a:cubicBezTo>
                  <a:pt x="335" y="908"/>
                  <a:pt x="341" y="908"/>
                  <a:pt x="346" y="908"/>
                </a:cubicBezTo>
                <a:cubicBezTo>
                  <a:pt x="356" y="909"/>
                  <a:pt x="356" y="909"/>
                  <a:pt x="356" y="909"/>
                </a:cubicBezTo>
                <a:cubicBezTo>
                  <a:pt x="366" y="910"/>
                  <a:pt x="377" y="910"/>
                  <a:pt x="388" y="911"/>
                </a:cubicBezTo>
                <a:cubicBezTo>
                  <a:pt x="398" y="912"/>
                  <a:pt x="408" y="913"/>
                  <a:pt x="418" y="914"/>
                </a:cubicBezTo>
                <a:cubicBezTo>
                  <a:pt x="425" y="914"/>
                  <a:pt x="432" y="914"/>
                  <a:pt x="438" y="915"/>
                </a:cubicBezTo>
                <a:cubicBezTo>
                  <a:pt x="455" y="916"/>
                  <a:pt x="473" y="917"/>
                  <a:pt x="496" y="917"/>
                </a:cubicBezTo>
                <a:cubicBezTo>
                  <a:pt x="497" y="917"/>
                  <a:pt x="497" y="917"/>
                  <a:pt x="497" y="917"/>
                </a:cubicBezTo>
                <a:cubicBezTo>
                  <a:pt x="506" y="917"/>
                  <a:pt x="516" y="917"/>
                  <a:pt x="525" y="916"/>
                </a:cubicBezTo>
                <a:cubicBezTo>
                  <a:pt x="532" y="916"/>
                  <a:pt x="539" y="916"/>
                  <a:pt x="546" y="916"/>
                </a:cubicBezTo>
                <a:cubicBezTo>
                  <a:pt x="565" y="916"/>
                  <a:pt x="584" y="916"/>
                  <a:pt x="603" y="916"/>
                </a:cubicBezTo>
                <a:cubicBezTo>
                  <a:pt x="608" y="916"/>
                  <a:pt x="608" y="916"/>
                  <a:pt x="608" y="916"/>
                </a:cubicBezTo>
                <a:cubicBezTo>
                  <a:pt x="640" y="915"/>
                  <a:pt x="673" y="914"/>
                  <a:pt x="705" y="913"/>
                </a:cubicBezTo>
                <a:cubicBezTo>
                  <a:pt x="723" y="913"/>
                  <a:pt x="723" y="913"/>
                  <a:pt x="723" y="913"/>
                </a:cubicBezTo>
                <a:cubicBezTo>
                  <a:pt x="734" y="912"/>
                  <a:pt x="745" y="912"/>
                  <a:pt x="755" y="912"/>
                </a:cubicBezTo>
                <a:cubicBezTo>
                  <a:pt x="782" y="911"/>
                  <a:pt x="809" y="910"/>
                  <a:pt x="836" y="909"/>
                </a:cubicBezTo>
                <a:cubicBezTo>
                  <a:pt x="855" y="908"/>
                  <a:pt x="875" y="907"/>
                  <a:pt x="895" y="906"/>
                </a:cubicBezTo>
                <a:cubicBezTo>
                  <a:pt x="914" y="905"/>
                  <a:pt x="934" y="904"/>
                  <a:pt x="954" y="903"/>
                </a:cubicBezTo>
                <a:cubicBezTo>
                  <a:pt x="976" y="902"/>
                  <a:pt x="998" y="902"/>
                  <a:pt x="1016" y="901"/>
                </a:cubicBezTo>
                <a:cubicBezTo>
                  <a:pt x="1022" y="901"/>
                  <a:pt x="1027" y="901"/>
                  <a:pt x="1033" y="901"/>
                </a:cubicBezTo>
                <a:cubicBezTo>
                  <a:pt x="1036" y="900"/>
                  <a:pt x="1039" y="900"/>
                  <a:pt x="1042" y="900"/>
                </a:cubicBezTo>
                <a:cubicBezTo>
                  <a:pt x="1053" y="900"/>
                  <a:pt x="1063" y="899"/>
                  <a:pt x="1072" y="898"/>
                </a:cubicBezTo>
                <a:cubicBezTo>
                  <a:pt x="1094" y="897"/>
                  <a:pt x="1117" y="895"/>
                  <a:pt x="1140" y="893"/>
                </a:cubicBezTo>
                <a:cubicBezTo>
                  <a:pt x="1154" y="891"/>
                  <a:pt x="1169" y="890"/>
                  <a:pt x="1183" y="889"/>
                </a:cubicBezTo>
                <a:cubicBezTo>
                  <a:pt x="1206" y="887"/>
                  <a:pt x="1228" y="885"/>
                  <a:pt x="1247" y="883"/>
                </a:cubicBezTo>
                <a:cubicBezTo>
                  <a:pt x="1254" y="882"/>
                  <a:pt x="1262" y="882"/>
                  <a:pt x="1269" y="881"/>
                </a:cubicBezTo>
                <a:cubicBezTo>
                  <a:pt x="1281" y="880"/>
                  <a:pt x="1293" y="878"/>
                  <a:pt x="1305" y="877"/>
                </a:cubicBezTo>
                <a:cubicBezTo>
                  <a:pt x="1325" y="875"/>
                  <a:pt x="1346" y="874"/>
                  <a:pt x="1367" y="872"/>
                </a:cubicBezTo>
                <a:cubicBezTo>
                  <a:pt x="1372" y="872"/>
                  <a:pt x="1376" y="871"/>
                  <a:pt x="1381" y="871"/>
                </a:cubicBezTo>
                <a:cubicBezTo>
                  <a:pt x="1394" y="870"/>
                  <a:pt x="1407" y="869"/>
                  <a:pt x="1420" y="867"/>
                </a:cubicBezTo>
                <a:cubicBezTo>
                  <a:pt x="1431" y="866"/>
                  <a:pt x="1442" y="865"/>
                  <a:pt x="1454" y="864"/>
                </a:cubicBezTo>
                <a:cubicBezTo>
                  <a:pt x="1460" y="863"/>
                  <a:pt x="1467" y="862"/>
                  <a:pt x="1473" y="861"/>
                </a:cubicBezTo>
                <a:cubicBezTo>
                  <a:pt x="1476" y="861"/>
                  <a:pt x="1478" y="860"/>
                  <a:pt x="1481" y="860"/>
                </a:cubicBezTo>
                <a:cubicBezTo>
                  <a:pt x="1503" y="857"/>
                  <a:pt x="1525" y="853"/>
                  <a:pt x="1546" y="850"/>
                </a:cubicBezTo>
                <a:cubicBezTo>
                  <a:pt x="1588" y="844"/>
                  <a:pt x="1588" y="844"/>
                  <a:pt x="1588" y="844"/>
                </a:cubicBezTo>
                <a:cubicBezTo>
                  <a:pt x="1613" y="841"/>
                  <a:pt x="1639" y="837"/>
                  <a:pt x="1664" y="833"/>
                </a:cubicBezTo>
                <a:cubicBezTo>
                  <a:pt x="1682" y="831"/>
                  <a:pt x="1700" y="828"/>
                  <a:pt x="1717" y="826"/>
                </a:cubicBezTo>
                <a:cubicBezTo>
                  <a:pt x="1722" y="826"/>
                  <a:pt x="1722" y="826"/>
                  <a:pt x="1722" y="826"/>
                </a:cubicBezTo>
                <a:cubicBezTo>
                  <a:pt x="1733" y="824"/>
                  <a:pt x="1744" y="823"/>
                  <a:pt x="1755" y="822"/>
                </a:cubicBezTo>
                <a:cubicBezTo>
                  <a:pt x="1762" y="822"/>
                  <a:pt x="1769" y="821"/>
                  <a:pt x="1776" y="820"/>
                </a:cubicBezTo>
                <a:cubicBezTo>
                  <a:pt x="1785" y="819"/>
                  <a:pt x="1785" y="819"/>
                  <a:pt x="1785" y="819"/>
                </a:cubicBezTo>
                <a:cubicBezTo>
                  <a:pt x="1801" y="817"/>
                  <a:pt x="1817" y="816"/>
                  <a:pt x="1832" y="814"/>
                </a:cubicBezTo>
                <a:cubicBezTo>
                  <a:pt x="1849" y="812"/>
                  <a:pt x="1849" y="812"/>
                  <a:pt x="1849" y="812"/>
                </a:cubicBezTo>
                <a:cubicBezTo>
                  <a:pt x="1865" y="810"/>
                  <a:pt x="1865" y="810"/>
                  <a:pt x="1865" y="810"/>
                </a:cubicBezTo>
                <a:cubicBezTo>
                  <a:pt x="1873" y="809"/>
                  <a:pt x="1882" y="808"/>
                  <a:pt x="1890" y="807"/>
                </a:cubicBezTo>
                <a:cubicBezTo>
                  <a:pt x="1894" y="806"/>
                  <a:pt x="1898" y="805"/>
                  <a:pt x="1902" y="805"/>
                </a:cubicBezTo>
                <a:cubicBezTo>
                  <a:pt x="1917" y="803"/>
                  <a:pt x="1931" y="801"/>
                  <a:pt x="1945" y="798"/>
                </a:cubicBezTo>
                <a:cubicBezTo>
                  <a:pt x="1960" y="796"/>
                  <a:pt x="1960" y="796"/>
                  <a:pt x="1960" y="796"/>
                </a:cubicBezTo>
                <a:cubicBezTo>
                  <a:pt x="1973" y="794"/>
                  <a:pt x="1986" y="793"/>
                  <a:pt x="1998" y="791"/>
                </a:cubicBezTo>
                <a:cubicBezTo>
                  <a:pt x="2004" y="790"/>
                  <a:pt x="2009" y="789"/>
                  <a:pt x="2015" y="789"/>
                </a:cubicBezTo>
                <a:cubicBezTo>
                  <a:pt x="2036" y="786"/>
                  <a:pt x="2058" y="783"/>
                  <a:pt x="2079" y="780"/>
                </a:cubicBezTo>
                <a:cubicBezTo>
                  <a:pt x="2097" y="778"/>
                  <a:pt x="2116" y="776"/>
                  <a:pt x="2134" y="774"/>
                </a:cubicBezTo>
                <a:cubicBezTo>
                  <a:pt x="2143" y="773"/>
                  <a:pt x="2143" y="773"/>
                  <a:pt x="2143" y="773"/>
                </a:cubicBezTo>
                <a:cubicBezTo>
                  <a:pt x="2148" y="772"/>
                  <a:pt x="2154" y="772"/>
                  <a:pt x="2160" y="771"/>
                </a:cubicBezTo>
                <a:cubicBezTo>
                  <a:pt x="2163" y="771"/>
                  <a:pt x="2165" y="771"/>
                  <a:pt x="2168" y="771"/>
                </a:cubicBezTo>
                <a:cubicBezTo>
                  <a:pt x="2175" y="770"/>
                  <a:pt x="2175" y="770"/>
                  <a:pt x="2175" y="770"/>
                </a:cubicBezTo>
                <a:cubicBezTo>
                  <a:pt x="2181" y="770"/>
                  <a:pt x="2187" y="769"/>
                  <a:pt x="2193" y="769"/>
                </a:cubicBezTo>
                <a:cubicBezTo>
                  <a:pt x="2202" y="768"/>
                  <a:pt x="2202" y="768"/>
                  <a:pt x="2202" y="768"/>
                </a:cubicBezTo>
                <a:cubicBezTo>
                  <a:pt x="2220" y="767"/>
                  <a:pt x="2238" y="766"/>
                  <a:pt x="2255" y="764"/>
                </a:cubicBezTo>
                <a:cubicBezTo>
                  <a:pt x="2276" y="763"/>
                  <a:pt x="2296" y="761"/>
                  <a:pt x="2317" y="759"/>
                </a:cubicBezTo>
                <a:cubicBezTo>
                  <a:pt x="2331" y="758"/>
                  <a:pt x="2346" y="757"/>
                  <a:pt x="2360" y="756"/>
                </a:cubicBezTo>
                <a:cubicBezTo>
                  <a:pt x="2374" y="755"/>
                  <a:pt x="2374" y="755"/>
                  <a:pt x="2374" y="755"/>
                </a:cubicBezTo>
                <a:cubicBezTo>
                  <a:pt x="2414" y="752"/>
                  <a:pt x="2455" y="750"/>
                  <a:pt x="2496" y="747"/>
                </a:cubicBezTo>
                <a:cubicBezTo>
                  <a:pt x="2510" y="746"/>
                  <a:pt x="2525" y="745"/>
                  <a:pt x="2539" y="745"/>
                </a:cubicBezTo>
                <a:cubicBezTo>
                  <a:pt x="2552" y="744"/>
                  <a:pt x="2552" y="744"/>
                  <a:pt x="2552" y="744"/>
                </a:cubicBezTo>
                <a:cubicBezTo>
                  <a:pt x="2559" y="744"/>
                  <a:pt x="2566" y="743"/>
                  <a:pt x="2574" y="743"/>
                </a:cubicBezTo>
                <a:cubicBezTo>
                  <a:pt x="2577" y="743"/>
                  <a:pt x="2581" y="743"/>
                  <a:pt x="2585" y="743"/>
                </a:cubicBezTo>
                <a:cubicBezTo>
                  <a:pt x="2595" y="743"/>
                  <a:pt x="2605" y="743"/>
                  <a:pt x="2615" y="742"/>
                </a:cubicBezTo>
                <a:cubicBezTo>
                  <a:pt x="2618" y="742"/>
                  <a:pt x="2621" y="742"/>
                  <a:pt x="2624" y="742"/>
                </a:cubicBezTo>
                <a:cubicBezTo>
                  <a:pt x="2630" y="742"/>
                  <a:pt x="2636" y="742"/>
                  <a:pt x="2642" y="742"/>
                </a:cubicBezTo>
                <a:cubicBezTo>
                  <a:pt x="2655" y="741"/>
                  <a:pt x="2667" y="741"/>
                  <a:pt x="2680" y="740"/>
                </a:cubicBezTo>
                <a:cubicBezTo>
                  <a:pt x="2687" y="740"/>
                  <a:pt x="2694" y="740"/>
                  <a:pt x="2701" y="739"/>
                </a:cubicBezTo>
                <a:cubicBezTo>
                  <a:pt x="2711" y="739"/>
                  <a:pt x="2722" y="738"/>
                  <a:pt x="2732" y="738"/>
                </a:cubicBezTo>
                <a:cubicBezTo>
                  <a:pt x="2743" y="738"/>
                  <a:pt x="2743" y="738"/>
                  <a:pt x="2743" y="738"/>
                </a:cubicBezTo>
                <a:cubicBezTo>
                  <a:pt x="2758" y="737"/>
                  <a:pt x="2772" y="737"/>
                  <a:pt x="2787" y="737"/>
                </a:cubicBezTo>
                <a:cubicBezTo>
                  <a:pt x="2809" y="737"/>
                  <a:pt x="2832" y="736"/>
                  <a:pt x="2854" y="736"/>
                </a:cubicBezTo>
                <a:cubicBezTo>
                  <a:pt x="2858" y="736"/>
                  <a:pt x="2862" y="736"/>
                  <a:pt x="2866" y="736"/>
                </a:cubicBezTo>
                <a:cubicBezTo>
                  <a:pt x="2885" y="736"/>
                  <a:pt x="2904" y="737"/>
                  <a:pt x="2925" y="737"/>
                </a:cubicBezTo>
                <a:cubicBezTo>
                  <a:pt x="2943" y="738"/>
                  <a:pt x="2962" y="739"/>
                  <a:pt x="2980" y="740"/>
                </a:cubicBezTo>
                <a:cubicBezTo>
                  <a:pt x="2987" y="741"/>
                  <a:pt x="2994" y="741"/>
                  <a:pt x="3000" y="742"/>
                </a:cubicBezTo>
                <a:cubicBezTo>
                  <a:pt x="3012" y="743"/>
                  <a:pt x="3024" y="744"/>
                  <a:pt x="3036" y="744"/>
                </a:cubicBezTo>
                <a:cubicBezTo>
                  <a:pt x="3057" y="745"/>
                  <a:pt x="3079" y="747"/>
                  <a:pt x="3100" y="748"/>
                </a:cubicBezTo>
                <a:cubicBezTo>
                  <a:pt x="3118" y="749"/>
                  <a:pt x="3136" y="749"/>
                  <a:pt x="3154" y="750"/>
                </a:cubicBezTo>
                <a:cubicBezTo>
                  <a:pt x="3168" y="751"/>
                  <a:pt x="3183" y="752"/>
                  <a:pt x="3197" y="753"/>
                </a:cubicBezTo>
                <a:cubicBezTo>
                  <a:pt x="3221" y="754"/>
                  <a:pt x="3245" y="755"/>
                  <a:pt x="3269" y="757"/>
                </a:cubicBezTo>
                <a:cubicBezTo>
                  <a:pt x="3305" y="759"/>
                  <a:pt x="3344" y="762"/>
                  <a:pt x="3383" y="766"/>
                </a:cubicBezTo>
                <a:cubicBezTo>
                  <a:pt x="3426" y="772"/>
                  <a:pt x="3464" y="776"/>
                  <a:pt x="3500" y="780"/>
                </a:cubicBezTo>
                <a:cubicBezTo>
                  <a:pt x="3506" y="781"/>
                  <a:pt x="3512" y="781"/>
                  <a:pt x="3518" y="782"/>
                </a:cubicBezTo>
                <a:cubicBezTo>
                  <a:pt x="3524" y="782"/>
                  <a:pt x="3524" y="782"/>
                  <a:pt x="3524" y="782"/>
                </a:cubicBezTo>
                <a:cubicBezTo>
                  <a:pt x="3528" y="783"/>
                  <a:pt x="3528" y="783"/>
                  <a:pt x="3528" y="783"/>
                </a:cubicBezTo>
                <a:cubicBezTo>
                  <a:pt x="3535" y="783"/>
                  <a:pt x="3542" y="784"/>
                  <a:pt x="3548" y="784"/>
                </a:cubicBezTo>
                <a:cubicBezTo>
                  <a:pt x="3568" y="785"/>
                  <a:pt x="3590" y="787"/>
                  <a:pt x="3614" y="788"/>
                </a:cubicBezTo>
                <a:cubicBezTo>
                  <a:pt x="3621" y="788"/>
                  <a:pt x="3628" y="788"/>
                  <a:pt x="3635" y="788"/>
                </a:cubicBezTo>
                <a:cubicBezTo>
                  <a:pt x="3643" y="788"/>
                  <a:pt x="3643" y="788"/>
                  <a:pt x="3643" y="788"/>
                </a:cubicBezTo>
                <a:cubicBezTo>
                  <a:pt x="3645" y="788"/>
                  <a:pt x="3647" y="788"/>
                  <a:pt x="3650" y="788"/>
                </a:cubicBezTo>
                <a:cubicBezTo>
                  <a:pt x="3655" y="788"/>
                  <a:pt x="3660" y="788"/>
                  <a:pt x="3666" y="788"/>
                </a:cubicBezTo>
                <a:cubicBezTo>
                  <a:pt x="3686" y="787"/>
                  <a:pt x="3707" y="787"/>
                  <a:pt x="3728" y="787"/>
                </a:cubicBezTo>
                <a:cubicBezTo>
                  <a:pt x="3730" y="787"/>
                  <a:pt x="3733" y="787"/>
                  <a:pt x="3735" y="787"/>
                </a:cubicBezTo>
                <a:cubicBezTo>
                  <a:pt x="3740" y="787"/>
                  <a:pt x="3744" y="787"/>
                  <a:pt x="3748" y="787"/>
                </a:cubicBezTo>
                <a:cubicBezTo>
                  <a:pt x="3752" y="787"/>
                  <a:pt x="3755" y="787"/>
                  <a:pt x="3759" y="787"/>
                </a:cubicBezTo>
                <a:cubicBezTo>
                  <a:pt x="3765" y="787"/>
                  <a:pt x="3771" y="787"/>
                  <a:pt x="3778" y="787"/>
                </a:cubicBezTo>
                <a:cubicBezTo>
                  <a:pt x="3784" y="787"/>
                  <a:pt x="3784" y="787"/>
                  <a:pt x="3784" y="787"/>
                </a:cubicBezTo>
                <a:cubicBezTo>
                  <a:pt x="3799" y="788"/>
                  <a:pt x="3813" y="788"/>
                  <a:pt x="3827" y="788"/>
                </a:cubicBezTo>
                <a:cubicBezTo>
                  <a:pt x="3844" y="789"/>
                  <a:pt x="3844" y="789"/>
                  <a:pt x="3844" y="789"/>
                </a:cubicBezTo>
                <a:cubicBezTo>
                  <a:pt x="3851" y="789"/>
                  <a:pt x="3858" y="789"/>
                  <a:pt x="3864" y="789"/>
                </a:cubicBezTo>
                <a:cubicBezTo>
                  <a:pt x="3876" y="790"/>
                  <a:pt x="3888" y="790"/>
                  <a:pt x="3900" y="790"/>
                </a:cubicBezTo>
                <a:cubicBezTo>
                  <a:pt x="3910" y="791"/>
                  <a:pt x="3919" y="791"/>
                  <a:pt x="3929" y="791"/>
                </a:cubicBezTo>
                <a:cubicBezTo>
                  <a:pt x="3939" y="792"/>
                  <a:pt x="3949" y="792"/>
                  <a:pt x="3958" y="792"/>
                </a:cubicBezTo>
                <a:cubicBezTo>
                  <a:pt x="3963" y="792"/>
                  <a:pt x="3969" y="793"/>
                  <a:pt x="3974" y="793"/>
                </a:cubicBezTo>
                <a:cubicBezTo>
                  <a:pt x="3986" y="793"/>
                  <a:pt x="3998" y="794"/>
                  <a:pt x="4011" y="794"/>
                </a:cubicBezTo>
                <a:cubicBezTo>
                  <a:pt x="4025" y="794"/>
                  <a:pt x="4038" y="794"/>
                  <a:pt x="4052" y="794"/>
                </a:cubicBezTo>
                <a:cubicBezTo>
                  <a:pt x="4061" y="794"/>
                  <a:pt x="4070" y="794"/>
                  <a:pt x="4079" y="794"/>
                </a:cubicBezTo>
                <a:cubicBezTo>
                  <a:pt x="4098" y="794"/>
                  <a:pt x="4098" y="794"/>
                  <a:pt x="4098" y="794"/>
                </a:cubicBezTo>
                <a:cubicBezTo>
                  <a:pt x="4130" y="794"/>
                  <a:pt x="4163" y="794"/>
                  <a:pt x="4196" y="793"/>
                </a:cubicBezTo>
                <a:cubicBezTo>
                  <a:pt x="4221" y="793"/>
                  <a:pt x="4246" y="792"/>
                  <a:pt x="4271" y="790"/>
                </a:cubicBezTo>
                <a:cubicBezTo>
                  <a:pt x="4284" y="790"/>
                  <a:pt x="4296" y="789"/>
                  <a:pt x="4309" y="789"/>
                </a:cubicBezTo>
                <a:cubicBezTo>
                  <a:pt x="4331" y="788"/>
                  <a:pt x="4350" y="787"/>
                  <a:pt x="4369" y="786"/>
                </a:cubicBezTo>
                <a:cubicBezTo>
                  <a:pt x="4388" y="785"/>
                  <a:pt x="4408" y="783"/>
                  <a:pt x="4427" y="781"/>
                </a:cubicBezTo>
                <a:cubicBezTo>
                  <a:pt x="4464" y="777"/>
                  <a:pt x="4502" y="774"/>
                  <a:pt x="4535" y="772"/>
                </a:cubicBezTo>
                <a:cubicBezTo>
                  <a:pt x="4545" y="771"/>
                  <a:pt x="4555" y="771"/>
                  <a:pt x="4565" y="770"/>
                </a:cubicBezTo>
                <a:cubicBezTo>
                  <a:pt x="4572" y="770"/>
                  <a:pt x="4579" y="770"/>
                  <a:pt x="4586" y="769"/>
                </a:cubicBezTo>
                <a:cubicBezTo>
                  <a:pt x="4606" y="768"/>
                  <a:pt x="4626" y="766"/>
                  <a:pt x="4647" y="765"/>
                </a:cubicBezTo>
                <a:cubicBezTo>
                  <a:pt x="4663" y="763"/>
                  <a:pt x="4679" y="762"/>
                  <a:pt x="4695" y="761"/>
                </a:cubicBezTo>
                <a:cubicBezTo>
                  <a:pt x="4701" y="760"/>
                  <a:pt x="4701" y="760"/>
                  <a:pt x="4701" y="760"/>
                </a:cubicBezTo>
                <a:cubicBezTo>
                  <a:pt x="4711" y="760"/>
                  <a:pt x="4722" y="759"/>
                  <a:pt x="4732" y="758"/>
                </a:cubicBezTo>
                <a:cubicBezTo>
                  <a:pt x="4740" y="758"/>
                  <a:pt x="4748" y="757"/>
                  <a:pt x="4755" y="757"/>
                </a:cubicBezTo>
                <a:cubicBezTo>
                  <a:pt x="4772" y="756"/>
                  <a:pt x="4790" y="754"/>
                  <a:pt x="4808" y="752"/>
                </a:cubicBezTo>
                <a:cubicBezTo>
                  <a:pt x="4820" y="750"/>
                  <a:pt x="4831" y="749"/>
                  <a:pt x="4842" y="748"/>
                </a:cubicBezTo>
                <a:cubicBezTo>
                  <a:pt x="4868" y="744"/>
                  <a:pt x="4868" y="744"/>
                  <a:pt x="4868" y="744"/>
                </a:cubicBezTo>
                <a:cubicBezTo>
                  <a:pt x="4884" y="742"/>
                  <a:pt x="4900" y="740"/>
                  <a:pt x="4916" y="738"/>
                </a:cubicBezTo>
                <a:cubicBezTo>
                  <a:pt x="4921" y="738"/>
                  <a:pt x="4921" y="738"/>
                  <a:pt x="4921" y="738"/>
                </a:cubicBezTo>
                <a:cubicBezTo>
                  <a:pt x="4939" y="736"/>
                  <a:pt x="4958" y="734"/>
                  <a:pt x="4977" y="732"/>
                </a:cubicBezTo>
                <a:cubicBezTo>
                  <a:pt x="4984" y="731"/>
                  <a:pt x="4984" y="731"/>
                  <a:pt x="4984" y="731"/>
                </a:cubicBezTo>
                <a:cubicBezTo>
                  <a:pt x="4990" y="731"/>
                  <a:pt x="4996" y="730"/>
                  <a:pt x="5003" y="730"/>
                </a:cubicBezTo>
                <a:cubicBezTo>
                  <a:pt x="5014" y="728"/>
                  <a:pt x="5025" y="727"/>
                  <a:pt x="5036" y="726"/>
                </a:cubicBezTo>
                <a:cubicBezTo>
                  <a:pt x="5052" y="724"/>
                  <a:pt x="5067" y="723"/>
                  <a:pt x="5083" y="721"/>
                </a:cubicBezTo>
                <a:cubicBezTo>
                  <a:pt x="5096" y="720"/>
                  <a:pt x="5096" y="720"/>
                  <a:pt x="5096" y="720"/>
                </a:cubicBezTo>
                <a:cubicBezTo>
                  <a:pt x="5135" y="716"/>
                  <a:pt x="5172" y="713"/>
                  <a:pt x="5209" y="710"/>
                </a:cubicBezTo>
                <a:cubicBezTo>
                  <a:pt x="5226" y="708"/>
                  <a:pt x="5244" y="706"/>
                  <a:pt x="5262" y="704"/>
                </a:cubicBezTo>
                <a:cubicBezTo>
                  <a:pt x="5271" y="703"/>
                  <a:pt x="5280" y="702"/>
                  <a:pt x="5289" y="701"/>
                </a:cubicBezTo>
                <a:cubicBezTo>
                  <a:pt x="5289" y="701"/>
                  <a:pt x="5289" y="701"/>
                  <a:pt x="5289" y="701"/>
                </a:cubicBezTo>
                <a:cubicBezTo>
                  <a:pt x="5298" y="699"/>
                  <a:pt x="5307" y="699"/>
                  <a:pt x="5315" y="698"/>
                </a:cubicBezTo>
                <a:cubicBezTo>
                  <a:pt x="5318" y="697"/>
                  <a:pt x="5322" y="697"/>
                  <a:pt x="5325" y="697"/>
                </a:cubicBezTo>
                <a:cubicBezTo>
                  <a:pt x="5347" y="694"/>
                  <a:pt x="5369" y="692"/>
                  <a:pt x="5391" y="691"/>
                </a:cubicBezTo>
                <a:cubicBezTo>
                  <a:pt x="5406" y="689"/>
                  <a:pt x="5421" y="688"/>
                  <a:pt x="5435" y="686"/>
                </a:cubicBezTo>
                <a:cubicBezTo>
                  <a:pt x="5453" y="685"/>
                  <a:pt x="5470" y="683"/>
                  <a:pt x="5488" y="681"/>
                </a:cubicBezTo>
                <a:cubicBezTo>
                  <a:pt x="5500" y="680"/>
                  <a:pt x="5513" y="679"/>
                  <a:pt x="5525" y="678"/>
                </a:cubicBezTo>
                <a:cubicBezTo>
                  <a:pt x="5533" y="678"/>
                  <a:pt x="5540" y="677"/>
                  <a:pt x="5548" y="676"/>
                </a:cubicBezTo>
                <a:cubicBezTo>
                  <a:pt x="5564" y="675"/>
                  <a:pt x="5581" y="673"/>
                  <a:pt x="5598" y="671"/>
                </a:cubicBezTo>
                <a:cubicBezTo>
                  <a:pt x="5602" y="671"/>
                  <a:pt x="5602" y="671"/>
                  <a:pt x="5602" y="671"/>
                </a:cubicBezTo>
                <a:cubicBezTo>
                  <a:pt x="5617" y="669"/>
                  <a:pt x="5617" y="669"/>
                  <a:pt x="5617" y="669"/>
                </a:cubicBezTo>
                <a:cubicBezTo>
                  <a:pt x="5633" y="668"/>
                  <a:pt x="5633" y="668"/>
                  <a:pt x="5633" y="668"/>
                </a:cubicBezTo>
                <a:cubicBezTo>
                  <a:pt x="5640" y="667"/>
                  <a:pt x="5648" y="666"/>
                  <a:pt x="5656" y="665"/>
                </a:cubicBezTo>
                <a:cubicBezTo>
                  <a:pt x="5660" y="664"/>
                  <a:pt x="5664" y="664"/>
                  <a:pt x="5667" y="663"/>
                </a:cubicBezTo>
                <a:cubicBezTo>
                  <a:pt x="5673" y="662"/>
                  <a:pt x="5679" y="662"/>
                  <a:pt x="5685" y="661"/>
                </a:cubicBezTo>
                <a:cubicBezTo>
                  <a:pt x="5698" y="659"/>
                  <a:pt x="5710" y="658"/>
                  <a:pt x="5723" y="656"/>
                </a:cubicBezTo>
                <a:cubicBezTo>
                  <a:pt x="5743" y="654"/>
                  <a:pt x="5764" y="651"/>
                  <a:pt x="5786" y="649"/>
                </a:cubicBezTo>
                <a:cubicBezTo>
                  <a:pt x="5803" y="647"/>
                  <a:pt x="5819" y="645"/>
                  <a:pt x="5836" y="643"/>
                </a:cubicBezTo>
                <a:cubicBezTo>
                  <a:pt x="5841" y="642"/>
                  <a:pt x="5841" y="642"/>
                  <a:pt x="5841" y="642"/>
                </a:cubicBezTo>
                <a:cubicBezTo>
                  <a:pt x="5848" y="642"/>
                  <a:pt x="5856" y="641"/>
                  <a:pt x="5863" y="640"/>
                </a:cubicBezTo>
                <a:cubicBezTo>
                  <a:pt x="5870" y="639"/>
                  <a:pt x="5870" y="639"/>
                  <a:pt x="5870" y="639"/>
                </a:cubicBezTo>
                <a:cubicBezTo>
                  <a:pt x="5879" y="638"/>
                  <a:pt x="5887" y="637"/>
                  <a:pt x="5896" y="636"/>
                </a:cubicBezTo>
                <a:cubicBezTo>
                  <a:pt x="5911" y="634"/>
                  <a:pt x="5911" y="634"/>
                  <a:pt x="5911" y="634"/>
                </a:cubicBezTo>
                <a:cubicBezTo>
                  <a:pt x="5925" y="633"/>
                  <a:pt x="5925" y="633"/>
                  <a:pt x="5925" y="633"/>
                </a:cubicBezTo>
                <a:cubicBezTo>
                  <a:pt x="5928" y="632"/>
                  <a:pt x="5931" y="632"/>
                  <a:pt x="5933" y="632"/>
                </a:cubicBezTo>
                <a:cubicBezTo>
                  <a:pt x="5934" y="632"/>
                  <a:pt x="5936" y="632"/>
                  <a:pt x="5937" y="632"/>
                </a:cubicBezTo>
                <a:cubicBezTo>
                  <a:pt x="5946" y="631"/>
                  <a:pt x="5946" y="631"/>
                  <a:pt x="5946" y="631"/>
                </a:cubicBezTo>
                <a:cubicBezTo>
                  <a:pt x="5956" y="631"/>
                  <a:pt x="5956" y="631"/>
                  <a:pt x="5956" y="631"/>
                </a:cubicBezTo>
                <a:cubicBezTo>
                  <a:pt x="5964" y="630"/>
                  <a:pt x="5972" y="630"/>
                  <a:pt x="5980" y="630"/>
                </a:cubicBezTo>
                <a:cubicBezTo>
                  <a:pt x="5992" y="629"/>
                  <a:pt x="6003" y="628"/>
                  <a:pt x="6014" y="628"/>
                </a:cubicBezTo>
                <a:cubicBezTo>
                  <a:pt x="6027" y="627"/>
                  <a:pt x="6040" y="626"/>
                  <a:pt x="6052" y="625"/>
                </a:cubicBezTo>
                <a:cubicBezTo>
                  <a:pt x="6058" y="624"/>
                  <a:pt x="6064" y="624"/>
                  <a:pt x="6070" y="623"/>
                </a:cubicBezTo>
                <a:cubicBezTo>
                  <a:pt x="6084" y="622"/>
                  <a:pt x="6084" y="622"/>
                  <a:pt x="6084" y="622"/>
                </a:cubicBezTo>
                <a:cubicBezTo>
                  <a:pt x="6099" y="621"/>
                  <a:pt x="6114" y="620"/>
                  <a:pt x="6129" y="618"/>
                </a:cubicBezTo>
                <a:cubicBezTo>
                  <a:pt x="6137" y="618"/>
                  <a:pt x="6144" y="617"/>
                  <a:pt x="6152" y="617"/>
                </a:cubicBezTo>
                <a:cubicBezTo>
                  <a:pt x="6163" y="616"/>
                  <a:pt x="6173" y="615"/>
                  <a:pt x="6184" y="614"/>
                </a:cubicBezTo>
                <a:cubicBezTo>
                  <a:pt x="6204" y="613"/>
                  <a:pt x="6225" y="610"/>
                  <a:pt x="6249" y="608"/>
                </a:cubicBezTo>
                <a:cubicBezTo>
                  <a:pt x="6290" y="603"/>
                  <a:pt x="6326" y="600"/>
                  <a:pt x="6360" y="600"/>
                </a:cubicBezTo>
                <a:cubicBezTo>
                  <a:pt x="6397" y="599"/>
                  <a:pt x="6436" y="597"/>
                  <a:pt x="6478" y="595"/>
                </a:cubicBezTo>
                <a:cubicBezTo>
                  <a:pt x="6492" y="594"/>
                  <a:pt x="6507" y="594"/>
                  <a:pt x="6521" y="593"/>
                </a:cubicBezTo>
                <a:cubicBezTo>
                  <a:pt x="6527" y="593"/>
                  <a:pt x="6532" y="593"/>
                  <a:pt x="6538" y="593"/>
                </a:cubicBezTo>
                <a:cubicBezTo>
                  <a:pt x="6545" y="592"/>
                  <a:pt x="6552" y="592"/>
                  <a:pt x="6560" y="592"/>
                </a:cubicBezTo>
                <a:cubicBezTo>
                  <a:pt x="6564" y="592"/>
                  <a:pt x="6564" y="592"/>
                  <a:pt x="6564" y="592"/>
                </a:cubicBezTo>
                <a:cubicBezTo>
                  <a:pt x="6573" y="592"/>
                  <a:pt x="6583" y="591"/>
                  <a:pt x="6596" y="591"/>
                </a:cubicBezTo>
                <a:cubicBezTo>
                  <a:pt x="6604" y="591"/>
                  <a:pt x="6612" y="590"/>
                  <a:pt x="6619" y="589"/>
                </a:cubicBezTo>
                <a:cubicBezTo>
                  <a:pt x="6624" y="589"/>
                  <a:pt x="6624" y="589"/>
                  <a:pt x="6624" y="589"/>
                </a:cubicBezTo>
                <a:cubicBezTo>
                  <a:pt x="6630" y="589"/>
                  <a:pt x="6637" y="588"/>
                  <a:pt x="6644" y="587"/>
                </a:cubicBezTo>
                <a:cubicBezTo>
                  <a:pt x="6647" y="587"/>
                  <a:pt x="6650" y="586"/>
                  <a:pt x="6652" y="586"/>
                </a:cubicBezTo>
                <a:cubicBezTo>
                  <a:pt x="6659" y="585"/>
                  <a:pt x="6665" y="584"/>
                  <a:pt x="6671" y="583"/>
                </a:cubicBezTo>
                <a:cubicBezTo>
                  <a:pt x="6682" y="581"/>
                  <a:pt x="6682" y="581"/>
                  <a:pt x="6682" y="581"/>
                </a:cubicBezTo>
                <a:cubicBezTo>
                  <a:pt x="6689" y="580"/>
                  <a:pt x="6696" y="579"/>
                  <a:pt x="6704" y="578"/>
                </a:cubicBezTo>
                <a:cubicBezTo>
                  <a:pt x="6745" y="571"/>
                  <a:pt x="6786" y="565"/>
                  <a:pt x="6826" y="559"/>
                </a:cubicBezTo>
                <a:cubicBezTo>
                  <a:pt x="6843" y="557"/>
                  <a:pt x="6860" y="555"/>
                  <a:pt x="6880" y="553"/>
                </a:cubicBezTo>
                <a:cubicBezTo>
                  <a:pt x="6886" y="552"/>
                  <a:pt x="6893" y="552"/>
                  <a:pt x="6899" y="552"/>
                </a:cubicBezTo>
                <a:cubicBezTo>
                  <a:pt x="6902" y="552"/>
                  <a:pt x="6905" y="551"/>
                  <a:pt x="6908" y="551"/>
                </a:cubicBezTo>
                <a:cubicBezTo>
                  <a:pt x="6915" y="551"/>
                  <a:pt x="6923" y="550"/>
                  <a:pt x="6930" y="550"/>
                </a:cubicBezTo>
                <a:cubicBezTo>
                  <a:pt x="6933" y="550"/>
                  <a:pt x="6936" y="550"/>
                  <a:pt x="6939" y="550"/>
                </a:cubicBezTo>
                <a:cubicBezTo>
                  <a:pt x="6964" y="549"/>
                  <a:pt x="6988" y="547"/>
                  <a:pt x="7012" y="546"/>
                </a:cubicBezTo>
                <a:cubicBezTo>
                  <a:pt x="7026" y="545"/>
                  <a:pt x="7039" y="544"/>
                  <a:pt x="7053" y="543"/>
                </a:cubicBezTo>
                <a:cubicBezTo>
                  <a:pt x="7070" y="542"/>
                  <a:pt x="7088" y="541"/>
                  <a:pt x="7105" y="539"/>
                </a:cubicBezTo>
                <a:cubicBezTo>
                  <a:pt x="7107" y="539"/>
                  <a:pt x="7107" y="539"/>
                  <a:pt x="7107" y="539"/>
                </a:cubicBezTo>
                <a:cubicBezTo>
                  <a:pt x="7121" y="538"/>
                  <a:pt x="7136" y="537"/>
                  <a:pt x="7150" y="537"/>
                </a:cubicBezTo>
                <a:cubicBezTo>
                  <a:pt x="7161" y="536"/>
                  <a:pt x="7161" y="536"/>
                  <a:pt x="7161" y="536"/>
                </a:cubicBezTo>
                <a:cubicBezTo>
                  <a:pt x="7177" y="535"/>
                  <a:pt x="7193" y="534"/>
                  <a:pt x="7208" y="534"/>
                </a:cubicBezTo>
                <a:cubicBezTo>
                  <a:pt x="7227" y="533"/>
                  <a:pt x="7247" y="532"/>
                  <a:pt x="7267" y="531"/>
                </a:cubicBezTo>
                <a:cubicBezTo>
                  <a:pt x="7281" y="530"/>
                  <a:pt x="7281" y="530"/>
                  <a:pt x="7281" y="530"/>
                </a:cubicBezTo>
                <a:cubicBezTo>
                  <a:pt x="7293" y="529"/>
                  <a:pt x="7305" y="529"/>
                  <a:pt x="7316" y="528"/>
                </a:cubicBezTo>
                <a:cubicBezTo>
                  <a:pt x="7328" y="528"/>
                  <a:pt x="7340" y="527"/>
                  <a:pt x="7351" y="527"/>
                </a:cubicBezTo>
                <a:cubicBezTo>
                  <a:pt x="7357" y="527"/>
                  <a:pt x="7363" y="526"/>
                  <a:pt x="7369" y="526"/>
                </a:cubicBezTo>
                <a:cubicBezTo>
                  <a:pt x="7382" y="526"/>
                  <a:pt x="7400" y="525"/>
                  <a:pt x="7417" y="524"/>
                </a:cubicBezTo>
                <a:cubicBezTo>
                  <a:pt x="7431" y="523"/>
                  <a:pt x="7448" y="521"/>
                  <a:pt x="7464" y="514"/>
                </a:cubicBezTo>
                <a:cubicBezTo>
                  <a:pt x="7466" y="513"/>
                  <a:pt x="7466" y="513"/>
                  <a:pt x="7466" y="513"/>
                </a:cubicBezTo>
                <a:cubicBezTo>
                  <a:pt x="7468" y="512"/>
                  <a:pt x="7468" y="512"/>
                  <a:pt x="7468" y="512"/>
                </a:cubicBezTo>
                <a:cubicBezTo>
                  <a:pt x="7471" y="511"/>
                  <a:pt x="7474" y="509"/>
                  <a:pt x="7476" y="508"/>
                </a:cubicBezTo>
                <a:cubicBezTo>
                  <a:pt x="7478" y="506"/>
                  <a:pt x="7480" y="505"/>
                  <a:pt x="7482" y="503"/>
                </a:cubicBezTo>
                <a:cubicBezTo>
                  <a:pt x="7484" y="501"/>
                  <a:pt x="7486" y="499"/>
                  <a:pt x="7489" y="497"/>
                </a:cubicBezTo>
                <a:cubicBezTo>
                  <a:pt x="7491" y="495"/>
                  <a:pt x="7491" y="495"/>
                  <a:pt x="7491" y="495"/>
                </a:cubicBezTo>
                <a:cubicBezTo>
                  <a:pt x="7495" y="491"/>
                  <a:pt x="7498" y="486"/>
                  <a:pt x="7501" y="481"/>
                </a:cubicBezTo>
                <a:cubicBezTo>
                  <a:pt x="7503" y="480"/>
                  <a:pt x="7503" y="480"/>
                  <a:pt x="7503" y="480"/>
                </a:cubicBezTo>
                <a:cubicBezTo>
                  <a:pt x="7513" y="464"/>
                  <a:pt x="7520" y="446"/>
                  <a:pt x="7528" y="426"/>
                </a:cubicBezTo>
                <a:cubicBezTo>
                  <a:pt x="7531" y="418"/>
                  <a:pt x="7533" y="409"/>
                  <a:pt x="7536" y="402"/>
                </a:cubicBezTo>
                <a:cubicBezTo>
                  <a:pt x="7538" y="392"/>
                  <a:pt x="7541" y="384"/>
                  <a:pt x="7542" y="376"/>
                </a:cubicBezTo>
                <a:cubicBezTo>
                  <a:pt x="7544" y="367"/>
                  <a:pt x="7546" y="359"/>
                  <a:pt x="7548" y="351"/>
                </a:cubicBezTo>
                <a:cubicBezTo>
                  <a:pt x="7549" y="343"/>
                  <a:pt x="7550" y="334"/>
                  <a:pt x="7551" y="325"/>
                </a:cubicBezTo>
                <a:cubicBezTo>
                  <a:pt x="7553" y="312"/>
                  <a:pt x="7553" y="298"/>
                  <a:pt x="7553" y="283"/>
                </a:cubicBezTo>
                <a:cubicBezTo>
                  <a:pt x="7553" y="278"/>
                  <a:pt x="7553" y="273"/>
                  <a:pt x="7553" y="268"/>
                </a:cubicBezTo>
                <a:cubicBezTo>
                  <a:pt x="7553" y="257"/>
                  <a:pt x="7553" y="246"/>
                  <a:pt x="7553" y="235"/>
                </a:cubicBezTo>
                <a:cubicBezTo>
                  <a:pt x="7552" y="223"/>
                  <a:pt x="7551" y="211"/>
                  <a:pt x="7549" y="200"/>
                </a:cubicBezTo>
                <a:cubicBezTo>
                  <a:pt x="7549" y="197"/>
                  <a:pt x="7549" y="197"/>
                  <a:pt x="7549" y="197"/>
                </a:cubicBezTo>
                <a:cubicBezTo>
                  <a:pt x="7547" y="185"/>
                  <a:pt x="7545" y="174"/>
                  <a:pt x="7541" y="161"/>
                </a:cubicBezTo>
                <a:cubicBezTo>
                  <a:pt x="7538" y="151"/>
                  <a:pt x="7533" y="142"/>
                  <a:pt x="7530" y="134"/>
                </a:cubicBezTo>
                <a:cubicBezTo>
                  <a:pt x="7528" y="129"/>
                  <a:pt x="7525" y="124"/>
                  <a:pt x="7522" y="119"/>
                </a:cubicBezTo>
                <a:cubicBezTo>
                  <a:pt x="7519" y="114"/>
                  <a:pt x="7515" y="110"/>
                  <a:pt x="7512" y="106"/>
                </a:cubicBezTo>
                <a:cubicBezTo>
                  <a:pt x="7508" y="102"/>
                  <a:pt x="7504" y="98"/>
                  <a:pt x="7499" y="95"/>
                </a:cubicBezTo>
                <a:cubicBezTo>
                  <a:pt x="7495" y="91"/>
                  <a:pt x="7490" y="88"/>
                  <a:pt x="7484" y="85"/>
                </a:cubicBezTo>
                <a:cubicBezTo>
                  <a:pt x="7480" y="82"/>
                  <a:pt x="7475" y="80"/>
                  <a:pt x="7471" y="79"/>
                </a:cubicBezTo>
                <a:cubicBezTo>
                  <a:pt x="7469" y="78"/>
                  <a:pt x="7469" y="78"/>
                  <a:pt x="7469" y="78"/>
                </a:cubicBezTo>
                <a:cubicBezTo>
                  <a:pt x="7463" y="75"/>
                  <a:pt x="7456" y="73"/>
                  <a:pt x="7449" y="71"/>
                </a:cubicBezTo>
                <a:cubicBezTo>
                  <a:pt x="7435" y="67"/>
                  <a:pt x="7421" y="65"/>
                  <a:pt x="7407" y="62"/>
                </a:cubicBezTo>
                <a:cubicBezTo>
                  <a:pt x="7401" y="61"/>
                  <a:pt x="7396" y="60"/>
                  <a:pt x="7390" y="59"/>
                </a:cubicBezTo>
                <a:cubicBezTo>
                  <a:pt x="7381" y="58"/>
                  <a:pt x="7372" y="56"/>
                  <a:pt x="7364" y="54"/>
                </a:cubicBezTo>
                <a:cubicBezTo>
                  <a:pt x="7351" y="51"/>
                  <a:pt x="7351" y="51"/>
                  <a:pt x="7351" y="51"/>
                </a:cubicBezTo>
                <a:cubicBezTo>
                  <a:pt x="7325" y="45"/>
                  <a:pt x="7297" y="40"/>
                  <a:pt x="7270" y="35"/>
                </a:cubicBezTo>
                <a:cubicBezTo>
                  <a:pt x="7260" y="34"/>
                  <a:pt x="7250" y="32"/>
                  <a:pt x="7239" y="31"/>
                </a:cubicBezTo>
                <a:cubicBezTo>
                  <a:pt x="7233" y="31"/>
                  <a:pt x="7233" y="31"/>
                  <a:pt x="7233" y="31"/>
                </a:cubicBezTo>
                <a:cubicBezTo>
                  <a:pt x="7230" y="30"/>
                  <a:pt x="7227" y="30"/>
                  <a:pt x="7224" y="30"/>
                </a:cubicBezTo>
                <a:cubicBezTo>
                  <a:pt x="7221" y="30"/>
                  <a:pt x="7218" y="29"/>
                  <a:pt x="7216" y="29"/>
                </a:cubicBezTo>
                <a:cubicBezTo>
                  <a:pt x="7211" y="29"/>
                  <a:pt x="7207" y="28"/>
                  <a:pt x="7203" y="28"/>
                </a:cubicBezTo>
                <a:cubicBezTo>
                  <a:pt x="7200" y="27"/>
                  <a:pt x="7198" y="27"/>
                  <a:pt x="7196" y="27"/>
                </a:cubicBezTo>
                <a:cubicBezTo>
                  <a:pt x="7190" y="26"/>
                  <a:pt x="7190" y="26"/>
                  <a:pt x="7190" y="26"/>
                </a:cubicBezTo>
                <a:cubicBezTo>
                  <a:pt x="7180" y="25"/>
                  <a:pt x="7170" y="24"/>
                  <a:pt x="7161" y="23"/>
                </a:cubicBezTo>
                <a:cubicBezTo>
                  <a:pt x="7149" y="22"/>
                  <a:pt x="7138" y="22"/>
                  <a:pt x="7127" y="21"/>
                </a:cubicBezTo>
                <a:cubicBezTo>
                  <a:pt x="7121" y="21"/>
                  <a:pt x="7121" y="21"/>
                  <a:pt x="7121" y="21"/>
                </a:cubicBezTo>
                <a:cubicBezTo>
                  <a:pt x="7116" y="21"/>
                  <a:pt x="7111" y="21"/>
                  <a:pt x="7106" y="20"/>
                </a:cubicBezTo>
                <a:cubicBezTo>
                  <a:pt x="7106" y="20"/>
                  <a:pt x="7106" y="20"/>
                  <a:pt x="7106" y="20"/>
                </a:cubicBezTo>
                <a:cubicBezTo>
                  <a:pt x="7097" y="20"/>
                  <a:pt x="7089" y="20"/>
                  <a:pt x="7080" y="19"/>
                </a:cubicBezTo>
                <a:cubicBezTo>
                  <a:pt x="7076" y="19"/>
                  <a:pt x="7071" y="19"/>
                  <a:pt x="7067" y="19"/>
                </a:cubicBezTo>
                <a:cubicBezTo>
                  <a:pt x="7061" y="19"/>
                  <a:pt x="7055" y="19"/>
                  <a:pt x="7050" y="20"/>
                </a:cubicBezTo>
                <a:cubicBezTo>
                  <a:pt x="7041" y="20"/>
                  <a:pt x="7032" y="21"/>
                  <a:pt x="7023" y="22"/>
                </a:cubicBezTo>
                <a:cubicBezTo>
                  <a:pt x="7020" y="22"/>
                  <a:pt x="7017" y="23"/>
                  <a:pt x="7014" y="23"/>
                </a:cubicBezTo>
                <a:cubicBezTo>
                  <a:pt x="7006" y="24"/>
                  <a:pt x="6997" y="24"/>
                  <a:pt x="6988" y="24"/>
                </a:cubicBezTo>
                <a:cubicBezTo>
                  <a:pt x="6985" y="24"/>
                  <a:pt x="6982" y="24"/>
                  <a:pt x="6979" y="24"/>
                </a:cubicBezTo>
                <a:cubicBezTo>
                  <a:pt x="6977" y="24"/>
                  <a:pt x="6974" y="24"/>
                  <a:pt x="6972" y="24"/>
                </a:cubicBezTo>
                <a:cubicBezTo>
                  <a:pt x="6969" y="24"/>
                  <a:pt x="6966" y="24"/>
                  <a:pt x="6963" y="24"/>
                </a:cubicBezTo>
                <a:cubicBezTo>
                  <a:pt x="6962" y="24"/>
                  <a:pt x="6962" y="24"/>
                  <a:pt x="6962" y="24"/>
                </a:cubicBezTo>
                <a:cubicBezTo>
                  <a:pt x="6956" y="24"/>
                  <a:pt x="6951" y="24"/>
                  <a:pt x="6945" y="25"/>
                </a:cubicBezTo>
                <a:cubicBezTo>
                  <a:pt x="6943" y="26"/>
                  <a:pt x="6942" y="26"/>
                  <a:pt x="6941" y="27"/>
                </a:cubicBezTo>
                <a:cubicBezTo>
                  <a:pt x="6940" y="27"/>
                  <a:pt x="6940" y="27"/>
                  <a:pt x="6940" y="27"/>
                </a:cubicBezTo>
                <a:cubicBezTo>
                  <a:pt x="6934" y="26"/>
                  <a:pt x="6928" y="26"/>
                  <a:pt x="6923" y="26"/>
                </a:cubicBezTo>
                <a:cubicBezTo>
                  <a:pt x="6909" y="25"/>
                  <a:pt x="6895" y="24"/>
                  <a:pt x="6877" y="24"/>
                </a:cubicBezTo>
                <a:cubicBezTo>
                  <a:pt x="6860" y="23"/>
                  <a:pt x="6842" y="23"/>
                  <a:pt x="6824" y="23"/>
                </a:cubicBezTo>
                <a:cubicBezTo>
                  <a:pt x="6817" y="23"/>
                  <a:pt x="6809" y="23"/>
                  <a:pt x="6802" y="23"/>
                </a:cubicBezTo>
                <a:cubicBezTo>
                  <a:pt x="6780" y="22"/>
                  <a:pt x="6758" y="21"/>
                  <a:pt x="6736" y="20"/>
                </a:cubicBezTo>
                <a:cubicBezTo>
                  <a:pt x="6724" y="19"/>
                  <a:pt x="6712" y="18"/>
                  <a:pt x="6701" y="18"/>
                </a:cubicBezTo>
                <a:cubicBezTo>
                  <a:pt x="6675" y="17"/>
                  <a:pt x="6649" y="16"/>
                  <a:pt x="6624" y="15"/>
                </a:cubicBezTo>
                <a:cubicBezTo>
                  <a:pt x="6613" y="14"/>
                  <a:pt x="6601" y="14"/>
                  <a:pt x="6590" y="13"/>
                </a:cubicBezTo>
                <a:cubicBezTo>
                  <a:pt x="6574" y="13"/>
                  <a:pt x="6559" y="12"/>
                  <a:pt x="6544" y="11"/>
                </a:cubicBezTo>
                <a:cubicBezTo>
                  <a:pt x="6526" y="10"/>
                  <a:pt x="6506" y="9"/>
                  <a:pt x="6484" y="8"/>
                </a:cubicBezTo>
                <a:cubicBezTo>
                  <a:pt x="6456" y="7"/>
                  <a:pt x="6421" y="5"/>
                  <a:pt x="6384" y="5"/>
                </a:cubicBezTo>
                <a:cubicBezTo>
                  <a:pt x="6380" y="5"/>
                  <a:pt x="6380" y="5"/>
                  <a:pt x="6380" y="5"/>
                </a:cubicBezTo>
                <a:cubicBezTo>
                  <a:pt x="6351" y="6"/>
                  <a:pt x="6351" y="6"/>
                  <a:pt x="6351" y="6"/>
                </a:cubicBezTo>
                <a:cubicBezTo>
                  <a:pt x="6324" y="6"/>
                  <a:pt x="6298" y="6"/>
                  <a:pt x="6271" y="6"/>
                </a:cubicBezTo>
                <a:cubicBezTo>
                  <a:pt x="6260" y="6"/>
                  <a:pt x="6249" y="6"/>
                  <a:pt x="6239" y="6"/>
                </a:cubicBezTo>
                <a:cubicBezTo>
                  <a:pt x="6224" y="6"/>
                  <a:pt x="6224" y="6"/>
                  <a:pt x="6224" y="6"/>
                </a:cubicBezTo>
                <a:cubicBezTo>
                  <a:pt x="6221" y="6"/>
                  <a:pt x="6218" y="6"/>
                  <a:pt x="6214" y="6"/>
                </a:cubicBezTo>
                <a:cubicBezTo>
                  <a:pt x="6201" y="6"/>
                  <a:pt x="6188" y="6"/>
                  <a:pt x="6176" y="6"/>
                </a:cubicBezTo>
                <a:cubicBezTo>
                  <a:pt x="6140" y="5"/>
                  <a:pt x="6103" y="5"/>
                  <a:pt x="6066" y="4"/>
                </a:cubicBezTo>
                <a:cubicBezTo>
                  <a:pt x="6027" y="4"/>
                  <a:pt x="5989" y="3"/>
                  <a:pt x="5954" y="2"/>
                </a:cubicBezTo>
                <a:cubicBezTo>
                  <a:pt x="5943" y="2"/>
                  <a:pt x="5931" y="1"/>
                  <a:pt x="5920" y="1"/>
                </a:cubicBezTo>
                <a:cubicBezTo>
                  <a:pt x="5903" y="0"/>
                  <a:pt x="5903" y="0"/>
                  <a:pt x="5903" y="0"/>
                </a:cubicBezTo>
                <a:cubicBezTo>
                  <a:pt x="5898" y="0"/>
                  <a:pt x="5892" y="0"/>
                  <a:pt x="5887" y="0"/>
                </a:cubicBezTo>
                <a:cubicBezTo>
                  <a:pt x="5883" y="0"/>
                  <a:pt x="5883" y="0"/>
                  <a:pt x="5883" y="0"/>
                </a:cubicBezTo>
                <a:cubicBezTo>
                  <a:pt x="5880" y="0"/>
                  <a:pt x="5877" y="0"/>
                  <a:pt x="5874" y="0"/>
                </a:cubicBezTo>
                <a:cubicBezTo>
                  <a:pt x="5869" y="0"/>
                  <a:pt x="5864" y="0"/>
                  <a:pt x="5859" y="0"/>
                </a:cubicBezTo>
                <a:cubicBezTo>
                  <a:pt x="5859" y="0"/>
                  <a:pt x="5859" y="0"/>
                  <a:pt x="5859" y="0"/>
                </a:cubicBezTo>
                <a:close/>
              </a:path>
            </a:pathLst>
          </a:custGeom>
          <a:solidFill>
            <a:schemeClr val="accent1"/>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7714"/>
              </a:solidFill>
              <a:effectLst/>
              <a:uLnTx/>
              <a:uFillTx/>
              <a:latin typeface="等线" panose="02010600030101010101" charset="-122"/>
              <a:ea typeface="+mn-ea"/>
              <a:cs typeface="+mn-cs"/>
            </a:endParaRPr>
          </a:p>
        </p:txBody>
      </p:sp>
      <p:sp>
        <p:nvSpPr>
          <p:cNvPr id="9" name="文本框 8"/>
          <p:cNvSpPr txBox="1"/>
          <p:nvPr/>
        </p:nvSpPr>
        <p:spPr>
          <a:xfrm>
            <a:off x="5824220" y="307975"/>
            <a:ext cx="6096000" cy="645160"/>
          </a:xfrm>
          <a:prstGeom prst="rect">
            <a:avLst/>
          </a:prstGeom>
          <a:noFill/>
        </p:spPr>
        <p:txBody>
          <a:bodyPr wrap="square" rtlCol="0" anchor="t">
            <a:spAutoFit/>
          </a:bodyPr>
          <a:p>
            <a:r>
              <a:rPr lang="zh-CN" altLang="en-US" sz="3600" b="1">
                <a:solidFill>
                  <a:schemeClr val="bg1"/>
                </a:solidFill>
                <a:latin typeface="Arial Black" panose="020B0A04020102020204" charset="0"/>
                <a:ea typeface="宋体" panose="02010600030101010101" pitchFamily="2" charset="-122"/>
                <a:cs typeface="Arial Black" panose="020B0A04020102020204" charset="0"/>
                <a:sym typeface="+mn-ea"/>
              </a:rPr>
              <a:t>主题</a:t>
            </a:r>
            <a:r>
              <a:rPr lang="en-US" altLang="zh-CN" sz="3600" b="1">
                <a:solidFill>
                  <a:schemeClr val="bg1"/>
                </a:solidFill>
                <a:latin typeface="Arial Black" panose="020B0A04020102020204" charset="0"/>
                <a:ea typeface="宋体" panose="02010600030101010101" pitchFamily="2" charset="-122"/>
                <a:cs typeface="Arial Black" panose="020B0A04020102020204" charset="0"/>
                <a:sym typeface="+mn-ea"/>
              </a:rPr>
              <a:t>:</a:t>
            </a:r>
            <a:r>
              <a:rPr lang="en-US" sz="3600" b="1">
                <a:solidFill>
                  <a:schemeClr val="bg1"/>
                </a:solidFill>
                <a:latin typeface="Arial Black" panose="020B0A04020102020204" charset="0"/>
                <a:ea typeface="宋体" panose="02010600030101010101" pitchFamily="2" charset="-122"/>
                <a:cs typeface="Arial Black" panose="020B0A04020102020204" charset="0"/>
                <a:sym typeface="+mn-ea"/>
              </a:rPr>
              <a:t>人和自我---自我成长</a:t>
            </a:r>
            <a:endParaRPr lang="en-US" altLang="en-US" sz="3600" b="1">
              <a:solidFill>
                <a:schemeClr val="bg1"/>
              </a:solidFill>
              <a:latin typeface="Arial Black" panose="020B0A04020102020204" charset="0"/>
              <a:ea typeface="宋体" panose="02010600030101010101" pitchFamily="2" charset="-122"/>
              <a:cs typeface="Arial Black" panose="020B0A0402010202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3"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custDataLst>
              <p:tags r:id="rId1"/>
            </p:custDataLst>
          </p:nvPr>
        </p:nvSpPr>
        <p:spPr>
          <a:xfrm>
            <a:off x="97155" y="83185"/>
            <a:ext cx="9051925" cy="521970"/>
          </a:xfrm>
          <a:prstGeom prst="rect">
            <a:avLst/>
          </a:prstGeom>
          <a:solidFill>
            <a:schemeClr val="bg1">
              <a:lumMod val="95000"/>
            </a:schemeClr>
          </a:solidFill>
        </p:spPr>
        <p:txBody>
          <a:bodyPr wrap="square" rtlCol="0" anchor="t">
            <a:spAutoFit/>
          </a:bodyPr>
          <a:p>
            <a:pPr algn="l" fontAlgn="auto">
              <a:lnSpc>
                <a:spcPct val="100000"/>
              </a:lnSpc>
              <a:defRPr/>
            </a:pPr>
            <a:r>
              <a:rPr lang="en-US" sz="2800" b="1">
                <a:solidFill>
                  <a:srgbClr val="FF0000"/>
                </a:solidFill>
                <a:highlight>
                  <a:srgbClr val="C0C0C0"/>
                </a:highlight>
                <a:sym typeface="+mn-ea"/>
              </a:rPr>
              <a:t>(4) </a:t>
            </a:r>
            <a:r>
              <a:rPr lang="en-US" sz="2800" b="1">
                <a:solidFill>
                  <a:srgbClr val="FF0000"/>
                </a:solidFill>
                <a:highlight>
                  <a:srgbClr val="C0C0C0"/>
                </a:highlight>
                <a:latin typeface="Times New Roman" panose="02020603050405020304" charset="0"/>
                <a:cs typeface="Times New Roman" panose="02020603050405020304" charset="0"/>
                <a:sym typeface="+mn-ea"/>
              </a:rPr>
              <a:t>Predict the development</a:t>
            </a:r>
            <a:r>
              <a:rPr lang="zh-CN" altLang="en-US" sz="2800" b="1"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rPr>
              <a:t>推情节，</a:t>
            </a:r>
            <a:r>
              <a:rPr lang="zh-CN" altLang="en-US" sz="2800"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rPr>
              <a:t>从</a:t>
            </a:r>
            <a:r>
              <a:rPr lang="zh-CN" altLang="en-US" sz="2800">
                <a:solidFill>
                  <a:srgbClr val="FF0000"/>
                </a:solidFill>
                <a:effectLst>
                  <a:reflection blurRad="6350" stA="55000" endA="300" endPos="45500" dir="5400000" sy="-100000" algn="bl" rotWithShape="0"/>
                </a:effectLst>
                <a:highlight>
                  <a:srgbClr val="C0C0C0"/>
                </a:highlight>
                <a:latin typeface="Times New Roman" panose="02020603050405020304" charset="0"/>
                <a:cs typeface="Times New Roman" panose="02020603050405020304" charset="0"/>
                <a:sym typeface="+mn-ea"/>
              </a:rPr>
              <a:t>提示句新事物入手</a:t>
            </a:r>
            <a:endParaRPr lang="zh-CN" altLang="en-US" sz="2800">
              <a:solidFill>
                <a:srgbClr val="FF0000"/>
              </a:solidFill>
              <a:effectLst>
                <a:reflection blurRad="6350" stA="55000" endA="300" endPos="45500" dir="5400000" sy="-100000" algn="bl" rotWithShape="0"/>
              </a:effectLst>
              <a:highlight>
                <a:srgbClr val="C0C0C0"/>
              </a:highlight>
              <a:latin typeface="Times New Roman" panose="02020603050405020304" charset="0"/>
              <a:cs typeface="Times New Roman" panose="02020603050405020304" charset="0"/>
              <a:sym typeface="+mn-ea"/>
            </a:endParaRPr>
          </a:p>
        </p:txBody>
      </p:sp>
      <p:sp>
        <p:nvSpPr>
          <p:cNvPr id="4" name="文本框 3"/>
          <p:cNvSpPr txBox="1"/>
          <p:nvPr>
            <p:custDataLst>
              <p:tags r:id="rId2"/>
            </p:custDataLst>
          </p:nvPr>
        </p:nvSpPr>
        <p:spPr>
          <a:xfrm>
            <a:off x="-635" y="743585"/>
            <a:ext cx="12192000" cy="416560"/>
          </a:xfrm>
          <a:prstGeom prst="rect">
            <a:avLst/>
          </a:prstGeom>
          <a:noFill/>
        </p:spPr>
        <p:txBody>
          <a:bodyPr wrap="square" rtlCol="0" anchor="t">
            <a:noAutofit/>
          </a:bodyPr>
          <a:p>
            <a:pPr algn="l"/>
            <a:r>
              <a:rPr lang="en-US" altLang="zh-CN" sz="2800" b="1">
                <a:latin typeface="Times New Roman" panose="02020603050405020304" charset="0"/>
                <a:cs typeface="Times New Roman" panose="02020603050405020304" charset="0"/>
                <a:sym typeface="+mn-ea"/>
              </a:rPr>
              <a:t>Para1:</a:t>
            </a:r>
            <a:r>
              <a:rPr lang="zh-CN" altLang="en-US" sz="2800" b="1">
                <a:latin typeface="Times New Roman" panose="02020603050405020304" charset="0"/>
                <a:cs typeface="Times New Roman" panose="02020603050405020304" charset="0"/>
                <a:sym typeface="+mn-ea"/>
              </a:rPr>
              <a:t>A few weeks later, when I almost forgot the contest, there came </a:t>
            </a:r>
            <a:r>
              <a:rPr lang="zh-CN" altLang="en-US" sz="2800" b="1">
                <a:solidFill>
                  <a:srgbClr val="FF0000"/>
                </a:solidFill>
                <a:highlight>
                  <a:srgbClr val="FFFF00"/>
                </a:highlight>
                <a:latin typeface="Times New Roman" panose="02020603050405020304" charset="0"/>
                <a:cs typeface="Times New Roman" panose="02020603050405020304" charset="0"/>
                <a:sym typeface="+mn-ea"/>
              </a:rPr>
              <a:t>the news.</a:t>
            </a:r>
            <a:endParaRPr lang="en-US" altLang="en-US" sz="2800" b="1">
              <a:solidFill>
                <a:srgbClr val="000000"/>
              </a:solidFill>
              <a:latin typeface="Times New Roman" panose="02020603050405020304" charset="0"/>
              <a:ea typeface="宋体" panose="02010600030101010101" pitchFamily="2" charset="-122"/>
              <a:sym typeface="+mn-ea"/>
            </a:endParaRPr>
          </a:p>
        </p:txBody>
      </p:sp>
      <p:sp>
        <p:nvSpPr>
          <p:cNvPr id="14" name="右弧形箭头 13"/>
          <p:cNvSpPr/>
          <p:nvPr/>
        </p:nvSpPr>
        <p:spPr>
          <a:xfrm>
            <a:off x="11721465" y="1092835"/>
            <a:ext cx="470535" cy="434340"/>
          </a:xfrm>
          <a:prstGeom prst="curvedLeft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2" name="文本框 1"/>
          <p:cNvSpPr txBox="1"/>
          <p:nvPr/>
        </p:nvSpPr>
        <p:spPr>
          <a:xfrm>
            <a:off x="5594985" y="1104265"/>
            <a:ext cx="4829175" cy="460375"/>
          </a:xfrm>
          <a:prstGeom prst="rect">
            <a:avLst/>
          </a:prstGeom>
          <a:noFill/>
          <a:ln w="9525">
            <a:noFill/>
          </a:ln>
        </p:spPr>
        <p:txBody>
          <a:bodyPr wrap="square">
            <a:spAutoFit/>
          </a:bodyPr>
          <a:p>
            <a:pPr indent="0"/>
            <a:r>
              <a:rPr lang="en-US" altLang="zh-CN" sz="2400" b="0">
                <a:solidFill>
                  <a:srgbClr val="FF0000"/>
                </a:solidFill>
                <a:latin typeface="Times New Roman" panose="02020603050405020304" charset="0"/>
                <a:ea typeface="宋体" panose="02010600030101010101" pitchFamily="2" charset="-122"/>
              </a:rPr>
              <a:t>321</a:t>
            </a:r>
            <a:r>
              <a:rPr lang="zh-CN" altLang="en-US" sz="2400" b="0">
                <a:solidFill>
                  <a:srgbClr val="FF0000"/>
                </a:solidFill>
                <a:latin typeface="Times New Roman" panose="02020603050405020304" charset="0"/>
                <a:ea typeface="宋体" panose="02010600030101010101" pitchFamily="2" charset="-122"/>
              </a:rPr>
              <a:t>原则具体说明：</a:t>
            </a:r>
            <a:r>
              <a:rPr lang="en-US" altLang="zh-CN" sz="2400" b="0">
                <a:solidFill>
                  <a:srgbClr val="FF0000"/>
                </a:solidFill>
                <a:latin typeface="Times New Roman" panose="02020603050405020304" charset="0"/>
                <a:ea typeface="宋体" panose="02010600030101010101" pitchFamily="2" charset="-122"/>
              </a:rPr>
              <a:t>what is the news?</a:t>
            </a:r>
            <a:endParaRPr lang="en-US" altLang="zh-CN" sz="2400" b="0">
              <a:solidFill>
                <a:srgbClr val="FF0000"/>
              </a:solidFill>
              <a:latin typeface="Times New Roman" panose="02020603050405020304" charset="0"/>
              <a:ea typeface="宋体" panose="02010600030101010101" pitchFamily="2" charset="-122"/>
            </a:endParaRPr>
          </a:p>
        </p:txBody>
      </p:sp>
      <p:sp>
        <p:nvSpPr>
          <p:cNvPr id="7" name="文本框 6"/>
          <p:cNvSpPr txBox="1"/>
          <p:nvPr/>
        </p:nvSpPr>
        <p:spPr>
          <a:xfrm>
            <a:off x="393700" y="1527175"/>
            <a:ext cx="9380220" cy="521970"/>
          </a:xfrm>
          <a:prstGeom prst="rect">
            <a:avLst/>
          </a:prstGeom>
          <a:solidFill>
            <a:schemeClr val="accent1">
              <a:lumMod val="20000"/>
              <a:lumOff val="80000"/>
            </a:schemeClr>
          </a:solidFill>
          <a:ln w="9525">
            <a:noFill/>
          </a:ln>
        </p:spPr>
        <p:txBody>
          <a:bodyPr wrap="square">
            <a:spAutoFit/>
          </a:bodyPr>
          <a:p>
            <a:pPr indent="0"/>
            <a:r>
              <a:rPr lang="en-US" sz="2800" b="0">
                <a:solidFill>
                  <a:srgbClr val="000000"/>
                </a:solidFill>
                <a:latin typeface="Times New Roman" panose="02020603050405020304" charset="0"/>
                <a:cs typeface="Times New Roman" panose="02020603050405020304" charset="0"/>
              </a:rPr>
              <a:t>①result of the contest and invitation to the award presentation</a:t>
            </a:r>
            <a:endParaRPr lang="zh-CN" altLang="en-US" sz="2800" b="0">
              <a:solidFill>
                <a:srgbClr val="000000"/>
              </a:solidFill>
              <a:latin typeface="Times New Roman" panose="02020603050405020304" charset="0"/>
              <a:cs typeface="Times New Roman" panose="02020603050405020304" charset="0"/>
            </a:endParaRPr>
          </a:p>
        </p:txBody>
      </p:sp>
      <p:sp>
        <p:nvSpPr>
          <p:cNvPr id="9" name="文本框 8"/>
          <p:cNvSpPr txBox="1"/>
          <p:nvPr/>
        </p:nvSpPr>
        <p:spPr>
          <a:xfrm>
            <a:off x="4428490" y="1888490"/>
            <a:ext cx="5458460" cy="460375"/>
          </a:xfrm>
          <a:prstGeom prst="rect">
            <a:avLst/>
          </a:prstGeom>
          <a:noFill/>
          <a:ln w="9525">
            <a:noFill/>
          </a:ln>
        </p:spPr>
        <p:txBody>
          <a:bodyPr wrap="square">
            <a:spAutoFit/>
          </a:bodyPr>
          <a:p>
            <a:pPr indent="0"/>
            <a:r>
              <a:rPr lang="en-US" sz="2400">
                <a:solidFill>
                  <a:srgbClr val="FF0000"/>
                </a:solidFill>
                <a:latin typeface="Times New Roman" panose="02020603050405020304" charset="0"/>
                <a:cs typeface="Times New Roman" panose="02020603050405020304" charset="0"/>
                <a:sym typeface="+mn-ea"/>
              </a:rPr>
              <a:t>ARE</a:t>
            </a:r>
            <a:r>
              <a:rPr lang="zh-CN" altLang="en-US" sz="2400">
                <a:solidFill>
                  <a:srgbClr val="FF0000"/>
                </a:solidFill>
                <a:latin typeface="Times New Roman" panose="02020603050405020304" charset="0"/>
                <a:cs typeface="Times New Roman" panose="02020603050405020304" charset="0"/>
                <a:sym typeface="+mn-ea"/>
              </a:rPr>
              <a:t>原则</a:t>
            </a:r>
            <a:r>
              <a:rPr lang="en-US" sz="2400">
                <a:solidFill>
                  <a:srgbClr val="FF0000"/>
                </a:solidFill>
                <a:latin typeface="Times New Roman" panose="02020603050405020304" charset="0"/>
                <a:cs typeface="Times New Roman" panose="02020603050405020304" charset="0"/>
                <a:sym typeface="+mn-ea"/>
              </a:rPr>
              <a:t>: </a:t>
            </a:r>
            <a:r>
              <a:rPr lang="en-US" sz="2400" b="0">
                <a:solidFill>
                  <a:srgbClr val="FF0000"/>
                </a:solidFill>
                <a:latin typeface="Times New Roman" panose="02020603050405020304" charset="0"/>
                <a:cs typeface="Times New Roman" panose="02020603050405020304" charset="0"/>
              </a:rPr>
              <a:t>How did I respond?</a:t>
            </a:r>
            <a:endParaRPr lang="en-US" altLang="en-US" sz="2400" b="0">
              <a:solidFill>
                <a:srgbClr val="FF0000"/>
              </a:solidFill>
              <a:latin typeface="Times New Roman" panose="02020603050405020304" charset="0"/>
              <a:cs typeface="Times New Roman" panose="02020603050405020304" charset="0"/>
            </a:endParaRPr>
          </a:p>
        </p:txBody>
      </p:sp>
      <p:sp>
        <p:nvSpPr>
          <p:cNvPr id="6" name="文本框 5"/>
          <p:cNvSpPr txBox="1"/>
          <p:nvPr/>
        </p:nvSpPr>
        <p:spPr>
          <a:xfrm>
            <a:off x="335915" y="2311400"/>
            <a:ext cx="6560820" cy="521970"/>
          </a:xfrm>
          <a:prstGeom prst="rect">
            <a:avLst/>
          </a:prstGeom>
          <a:solidFill>
            <a:schemeClr val="accent1">
              <a:lumMod val="20000"/>
              <a:lumOff val="80000"/>
            </a:schemeClr>
          </a:solidFill>
          <a:ln w="9525">
            <a:noFill/>
          </a:ln>
        </p:spPr>
        <p:txBody>
          <a:bodyPr wrap="square">
            <a:spAutoFit/>
          </a:bodyPr>
          <a:p>
            <a:pPr indent="0"/>
            <a:r>
              <a:rPr lang="en-US" sz="2800" b="0">
                <a:solidFill>
                  <a:srgbClr val="000000"/>
                </a:solidFill>
                <a:latin typeface="Times New Roman" panose="02020603050405020304" charset="0"/>
                <a:cs typeface="Times New Roman" panose="02020603050405020304" charset="0"/>
              </a:rPr>
              <a:t>②my feelings and actions toward the news</a:t>
            </a:r>
            <a:endParaRPr lang="en-US" sz="2800" b="0">
              <a:solidFill>
                <a:srgbClr val="000000"/>
              </a:solidFill>
              <a:latin typeface="Times New Roman" panose="02020603050405020304" charset="0"/>
              <a:cs typeface="Times New Roman" panose="02020603050405020304" charset="0"/>
            </a:endParaRPr>
          </a:p>
        </p:txBody>
      </p:sp>
      <p:sp>
        <p:nvSpPr>
          <p:cNvPr id="3" name="右弧形箭头 2"/>
          <p:cNvSpPr/>
          <p:nvPr/>
        </p:nvSpPr>
        <p:spPr>
          <a:xfrm>
            <a:off x="10424160" y="1527175"/>
            <a:ext cx="565785" cy="480060"/>
          </a:xfrm>
          <a:prstGeom prst="curvedLeft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5" name="右弧形箭头 4"/>
          <p:cNvSpPr/>
          <p:nvPr/>
        </p:nvSpPr>
        <p:spPr>
          <a:xfrm>
            <a:off x="8203565" y="2249170"/>
            <a:ext cx="565785" cy="480060"/>
          </a:xfrm>
          <a:prstGeom prst="curvedLeft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8" name="文本框 7"/>
          <p:cNvSpPr txBox="1"/>
          <p:nvPr/>
        </p:nvSpPr>
        <p:spPr>
          <a:xfrm>
            <a:off x="335915" y="2832735"/>
            <a:ext cx="5150485" cy="869950"/>
          </a:xfrm>
          <a:prstGeom prst="rect">
            <a:avLst/>
          </a:prstGeom>
          <a:solidFill>
            <a:schemeClr val="accent1">
              <a:lumMod val="20000"/>
              <a:lumOff val="80000"/>
            </a:schemeClr>
          </a:solidFill>
          <a:ln w="9525">
            <a:noFill/>
          </a:ln>
        </p:spPr>
        <p:txBody>
          <a:bodyPr wrap="square">
            <a:noAutofit/>
          </a:bodyPr>
          <a:p>
            <a:pPr indent="0"/>
            <a:r>
              <a:rPr lang="en-US" sz="2800" b="0">
                <a:solidFill>
                  <a:srgbClr val="000000"/>
                </a:solidFill>
                <a:latin typeface="宋体" panose="02010600030101010101" pitchFamily="2" charset="-122"/>
              </a:rPr>
              <a:t>③</a:t>
            </a:r>
            <a:r>
              <a:rPr lang="en-US" sz="2800" b="0">
                <a:solidFill>
                  <a:srgbClr val="000000"/>
                </a:solidFill>
                <a:latin typeface="Times New Roman" panose="02020603050405020304" charset="0"/>
              </a:rPr>
              <a:t>attend the award ceremony and </a:t>
            </a:r>
            <a:endParaRPr lang="en-US" sz="2800" b="0">
              <a:solidFill>
                <a:srgbClr val="000000"/>
              </a:solidFill>
              <a:latin typeface="Times New Roman" panose="02020603050405020304" charset="0"/>
            </a:endParaRPr>
          </a:p>
          <a:p>
            <a:pPr indent="0"/>
            <a:r>
              <a:rPr lang="en-US" sz="2800" b="0">
                <a:solidFill>
                  <a:srgbClr val="000000"/>
                </a:solidFill>
                <a:latin typeface="Times New Roman" panose="02020603050405020304" charset="0"/>
              </a:rPr>
              <a:t>     want to share with my teacher</a:t>
            </a:r>
            <a:endParaRPr lang="en-US" sz="2800" b="0">
              <a:solidFill>
                <a:srgbClr val="000000"/>
              </a:solidFill>
              <a:latin typeface="Times New Roman" panose="02020603050405020304" charset="0"/>
            </a:endParaRPr>
          </a:p>
        </p:txBody>
      </p:sp>
      <p:sp>
        <p:nvSpPr>
          <p:cNvPr id="16" name="上箭头 15"/>
          <p:cNvSpPr/>
          <p:nvPr/>
        </p:nvSpPr>
        <p:spPr>
          <a:xfrm rot="17820000">
            <a:off x="5998845" y="2646680"/>
            <a:ext cx="526415" cy="178181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 name="文本框 9"/>
          <p:cNvSpPr txBox="1"/>
          <p:nvPr>
            <p:custDataLst>
              <p:tags r:id="rId3"/>
            </p:custDataLst>
          </p:nvPr>
        </p:nvSpPr>
        <p:spPr>
          <a:xfrm>
            <a:off x="139700" y="3789045"/>
            <a:ext cx="11581765" cy="521970"/>
          </a:xfrm>
          <a:prstGeom prst="rect">
            <a:avLst/>
          </a:prstGeom>
          <a:noFill/>
        </p:spPr>
        <p:txBody>
          <a:bodyPr wrap="square" rtlCol="0" anchor="t">
            <a:spAutoFit/>
          </a:bodyPr>
          <a:p>
            <a:pPr algn="l"/>
            <a:r>
              <a:rPr lang="en-US" altLang="zh-CN" sz="2800" b="1">
                <a:latin typeface="Times New Roman" panose="02020603050405020304" charset="0"/>
                <a:cs typeface="Times New Roman" panose="02020603050405020304" charset="0"/>
                <a:sym typeface="+mn-ea"/>
              </a:rPr>
              <a:t>Para2:</a:t>
            </a:r>
            <a:r>
              <a:rPr lang="zh-CN" altLang="en-US" sz="2800" b="1">
                <a:latin typeface="Times New Roman" panose="02020603050405020304" charset="0"/>
                <a:cs typeface="Times New Roman" panose="02020603050405020304" charset="0"/>
                <a:sym typeface="+mn-ea"/>
              </a:rPr>
              <a:t>I went to</a:t>
            </a:r>
            <a:r>
              <a:rPr lang="zh-CN" altLang="en-US" sz="2800" b="1">
                <a:solidFill>
                  <a:srgbClr val="FF0000"/>
                </a:solidFill>
                <a:latin typeface="Times New Roman" panose="02020603050405020304" charset="0"/>
                <a:cs typeface="Times New Roman" panose="02020603050405020304" charset="0"/>
                <a:sym typeface="+mn-ea"/>
              </a:rPr>
              <a:t> </a:t>
            </a:r>
            <a:r>
              <a:rPr lang="zh-CN" altLang="en-US" sz="2800" b="1">
                <a:solidFill>
                  <a:srgbClr val="FF0000"/>
                </a:solidFill>
                <a:highlight>
                  <a:srgbClr val="FFFF00"/>
                </a:highlight>
                <a:latin typeface="Times New Roman" panose="02020603050405020304" charset="0"/>
                <a:cs typeface="Times New Roman" panose="02020603050405020304" charset="0"/>
                <a:sym typeface="+mn-ea"/>
              </a:rPr>
              <a:t>my teacher</a:t>
            </a:r>
            <a:r>
              <a:rPr lang="en-US" altLang="zh-CN" sz="2800" b="1">
                <a:solidFill>
                  <a:srgbClr val="FF0000"/>
                </a:solidFill>
                <a:highlight>
                  <a:srgbClr val="FFFF00"/>
                </a:highlight>
                <a:latin typeface="Times New Roman" panose="02020603050405020304" charset="0"/>
                <a:cs typeface="Times New Roman" panose="02020603050405020304" charset="0"/>
                <a:sym typeface="+mn-ea"/>
              </a:rPr>
              <a:t>’</a:t>
            </a:r>
            <a:r>
              <a:rPr lang="zh-CN" altLang="en-US" sz="2800" b="1">
                <a:solidFill>
                  <a:srgbClr val="FF0000"/>
                </a:solidFill>
                <a:highlight>
                  <a:srgbClr val="FFFF00"/>
                </a:highlight>
                <a:latin typeface="Times New Roman" panose="02020603050405020304" charset="0"/>
                <a:cs typeface="Times New Roman" panose="02020603050405020304" charset="0"/>
                <a:sym typeface="+mn-ea"/>
              </a:rPr>
              <a:t>s office</a:t>
            </a:r>
            <a:r>
              <a:rPr lang="zh-CN" altLang="en-US" sz="2800" b="1">
                <a:latin typeface="Times New Roman" panose="02020603050405020304" charset="0"/>
                <a:cs typeface="Times New Roman" panose="02020603050405020304" charset="0"/>
                <a:sym typeface="+mn-ea"/>
              </a:rPr>
              <a:t> after </a:t>
            </a:r>
            <a:r>
              <a:rPr lang="zh-CN" altLang="en-US" sz="2800" b="1">
                <a:solidFill>
                  <a:srgbClr val="FF0000"/>
                </a:solidFill>
                <a:highlight>
                  <a:srgbClr val="FFFF00"/>
                </a:highlight>
                <a:latin typeface="Times New Roman" panose="02020603050405020304" charset="0"/>
                <a:cs typeface="Times New Roman" panose="02020603050405020304" charset="0"/>
                <a:sym typeface="+mn-ea"/>
              </a:rPr>
              <a:t>the award presentation</a:t>
            </a:r>
            <a:r>
              <a:rPr lang="zh-CN" altLang="en-US" sz="2800" b="1">
                <a:solidFill>
                  <a:srgbClr val="FF0000"/>
                </a:solidFill>
                <a:latin typeface="Times New Roman" panose="02020603050405020304" charset="0"/>
                <a:cs typeface="Times New Roman" panose="02020603050405020304" charset="0"/>
                <a:sym typeface="+mn-ea"/>
              </a:rPr>
              <a:t>.</a:t>
            </a:r>
            <a:endParaRPr lang="en-US" altLang="en-US" sz="2800" b="1">
              <a:solidFill>
                <a:srgbClr val="000000"/>
              </a:solidFill>
              <a:latin typeface="Times New Roman" panose="02020603050405020304" charset="0"/>
              <a:ea typeface="宋体" panose="02010600030101010101" pitchFamily="2" charset="-122"/>
              <a:sym typeface="+mn-ea"/>
            </a:endParaRPr>
          </a:p>
        </p:txBody>
      </p:sp>
      <p:sp>
        <p:nvSpPr>
          <p:cNvPr id="11" name="文本框 10"/>
          <p:cNvSpPr txBox="1"/>
          <p:nvPr/>
        </p:nvSpPr>
        <p:spPr>
          <a:xfrm>
            <a:off x="1240155" y="4280535"/>
            <a:ext cx="7204710" cy="460375"/>
          </a:xfrm>
          <a:prstGeom prst="rect">
            <a:avLst/>
          </a:prstGeom>
          <a:noFill/>
          <a:ln w="9525">
            <a:noFill/>
          </a:ln>
        </p:spPr>
        <p:txBody>
          <a:bodyPr wrap="square">
            <a:spAutoFit/>
          </a:bodyPr>
          <a:p>
            <a:pPr indent="0"/>
            <a:r>
              <a:rPr lang="en-US" altLang="zh-CN" sz="2400" b="0">
                <a:solidFill>
                  <a:srgbClr val="FF0000"/>
                </a:solidFill>
                <a:latin typeface="Times New Roman" panose="02020603050405020304" charset="0"/>
                <a:ea typeface="宋体" panose="02010600030101010101" pitchFamily="2" charset="-122"/>
              </a:rPr>
              <a:t>321</a:t>
            </a:r>
            <a:r>
              <a:rPr lang="zh-CN" altLang="en-US" sz="2400" b="0">
                <a:solidFill>
                  <a:srgbClr val="FF0000"/>
                </a:solidFill>
                <a:latin typeface="Times New Roman" panose="02020603050405020304" charset="0"/>
                <a:ea typeface="宋体" panose="02010600030101010101" pitchFamily="2" charset="-122"/>
              </a:rPr>
              <a:t>原则具体说明：</a:t>
            </a:r>
            <a:r>
              <a:rPr lang="en-US" altLang="zh-CN" sz="2400" b="0">
                <a:solidFill>
                  <a:srgbClr val="FF0000"/>
                </a:solidFill>
                <a:latin typeface="Times New Roman" panose="02020603050405020304" charset="0"/>
                <a:ea typeface="宋体" panose="02010600030101010101" pitchFamily="2" charset="-122"/>
              </a:rPr>
              <a:t>why did I go to the teacher’s office?</a:t>
            </a:r>
            <a:endParaRPr lang="en-US" altLang="zh-CN" sz="2400" b="0">
              <a:solidFill>
                <a:srgbClr val="FF0000"/>
              </a:solidFill>
              <a:latin typeface="Times New Roman" panose="02020603050405020304" charset="0"/>
              <a:ea typeface="宋体" panose="02010600030101010101" pitchFamily="2" charset="-122"/>
            </a:endParaRPr>
          </a:p>
        </p:txBody>
      </p:sp>
      <p:sp>
        <p:nvSpPr>
          <p:cNvPr id="12" name="文本框 11"/>
          <p:cNvSpPr txBox="1"/>
          <p:nvPr/>
        </p:nvSpPr>
        <p:spPr>
          <a:xfrm>
            <a:off x="393700" y="4726305"/>
            <a:ext cx="5201285" cy="521970"/>
          </a:xfrm>
          <a:prstGeom prst="rect">
            <a:avLst/>
          </a:prstGeom>
          <a:solidFill>
            <a:schemeClr val="tx2">
              <a:lumMod val="20000"/>
              <a:lumOff val="80000"/>
            </a:schemeClr>
          </a:solidFill>
          <a:ln w="9525">
            <a:noFill/>
          </a:ln>
        </p:spPr>
        <p:txBody>
          <a:bodyPr wrap="square">
            <a:spAutoFit/>
          </a:bodyPr>
          <a:p>
            <a:pPr indent="0"/>
            <a:r>
              <a:rPr lang="en-US" sz="2800" b="0">
                <a:solidFill>
                  <a:srgbClr val="000000"/>
                </a:solidFill>
                <a:latin typeface="宋体" panose="02010600030101010101" pitchFamily="2" charset="-122"/>
              </a:rPr>
              <a:t>④</a:t>
            </a:r>
            <a:r>
              <a:rPr lang="en-US" sz="2800" b="0">
                <a:solidFill>
                  <a:srgbClr val="000000"/>
                </a:solidFill>
                <a:latin typeface="Times New Roman" panose="02020603050405020304" charset="0"/>
                <a:cs typeface="Times New Roman" panose="02020603050405020304" charset="0"/>
              </a:rPr>
              <a:t>show gratitude to the teacher</a:t>
            </a:r>
            <a:endParaRPr lang="en-US" sz="2800" b="0">
              <a:solidFill>
                <a:srgbClr val="000000"/>
              </a:solidFill>
              <a:latin typeface="Times New Roman" panose="02020603050405020304" charset="0"/>
              <a:cs typeface="Times New Roman" panose="02020603050405020304" charset="0"/>
            </a:endParaRPr>
          </a:p>
        </p:txBody>
      </p:sp>
      <p:sp>
        <p:nvSpPr>
          <p:cNvPr id="23" name="文本框 22"/>
          <p:cNvSpPr txBox="1"/>
          <p:nvPr/>
        </p:nvSpPr>
        <p:spPr>
          <a:xfrm>
            <a:off x="2150110" y="5078730"/>
            <a:ext cx="5868035" cy="460375"/>
          </a:xfrm>
          <a:prstGeom prst="rect">
            <a:avLst/>
          </a:prstGeom>
          <a:noFill/>
          <a:ln w="9525">
            <a:noFill/>
          </a:ln>
        </p:spPr>
        <p:txBody>
          <a:bodyPr wrap="square">
            <a:spAutoFit/>
          </a:bodyPr>
          <a:p>
            <a:pPr indent="0"/>
            <a:r>
              <a:rPr lang="en-US" sz="2400">
                <a:solidFill>
                  <a:srgbClr val="FF0000"/>
                </a:solidFill>
                <a:latin typeface="Times New Roman" panose="02020603050405020304" charset="0"/>
                <a:cs typeface="Times New Roman" panose="02020603050405020304" charset="0"/>
                <a:sym typeface="+mn-ea"/>
              </a:rPr>
              <a:t>ARE</a:t>
            </a:r>
            <a:r>
              <a:rPr lang="zh-CN" altLang="en-US" sz="2400">
                <a:solidFill>
                  <a:srgbClr val="FF0000"/>
                </a:solidFill>
                <a:latin typeface="Times New Roman" panose="02020603050405020304" charset="0"/>
                <a:cs typeface="Times New Roman" panose="02020603050405020304" charset="0"/>
                <a:sym typeface="+mn-ea"/>
              </a:rPr>
              <a:t>原则</a:t>
            </a:r>
            <a:r>
              <a:rPr lang="en-US" sz="2400">
                <a:solidFill>
                  <a:srgbClr val="FF0000"/>
                </a:solidFill>
                <a:latin typeface="Times New Roman" panose="02020603050405020304" charset="0"/>
                <a:cs typeface="Times New Roman" panose="02020603050405020304" charset="0"/>
                <a:sym typeface="+mn-ea"/>
              </a:rPr>
              <a:t>: </a:t>
            </a:r>
            <a:r>
              <a:rPr lang="en-US" sz="2400" b="0">
                <a:solidFill>
                  <a:srgbClr val="FF0000"/>
                </a:solidFill>
                <a:latin typeface="Times New Roman" panose="02020603050405020304" charset="0"/>
                <a:cs typeface="Times New Roman" panose="02020603050405020304" charset="0"/>
              </a:rPr>
              <a:t>How did the teacher  respond?</a:t>
            </a:r>
            <a:endParaRPr lang="en-US" altLang="en-US" sz="2400" b="0">
              <a:solidFill>
                <a:srgbClr val="FF0000"/>
              </a:solidFill>
              <a:latin typeface="Times New Roman" panose="02020603050405020304" charset="0"/>
              <a:cs typeface="Times New Roman" panose="02020603050405020304" charset="0"/>
            </a:endParaRPr>
          </a:p>
        </p:txBody>
      </p:sp>
      <p:sp>
        <p:nvSpPr>
          <p:cNvPr id="13" name="右弧形箭头 12"/>
          <p:cNvSpPr/>
          <p:nvPr/>
        </p:nvSpPr>
        <p:spPr>
          <a:xfrm>
            <a:off x="8271510" y="4593590"/>
            <a:ext cx="497840" cy="434340"/>
          </a:xfrm>
          <a:prstGeom prst="curvedLeft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15" name="右弧形箭头 14"/>
          <p:cNvSpPr/>
          <p:nvPr/>
        </p:nvSpPr>
        <p:spPr>
          <a:xfrm>
            <a:off x="7299325" y="5370830"/>
            <a:ext cx="497840" cy="434340"/>
          </a:xfrm>
          <a:prstGeom prst="curvedLeft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100" name="文本框 99"/>
          <p:cNvSpPr txBox="1"/>
          <p:nvPr/>
        </p:nvSpPr>
        <p:spPr>
          <a:xfrm>
            <a:off x="307975" y="5510530"/>
            <a:ext cx="6991350" cy="521970"/>
          </a:xfrm>
          <a:prstGeom prst="rect">
            <a:avLst/>
          </a:prstGeom>
          <a:solidFill>
            <a:schemeClr val="tx2">
              <a:lumMod val="20000"/>
              <a:lumOff val="80000"/>
            </a:schemeClr>
          </a:solidFill>
          <a:ln w="9525">
            <a:noFill/>
          </a:ln>
        </p:spPr>
        <p:txBody>
          <a:bodyPr wrap="square">
            <a:spAutoFit/>
          </a:bodyPr>
          <a:p>
            <a:pPr indent="0"/>
            <a:r>
              <a:rPr lang="en-US" sz="2800" b="0">
                <a:solidFill>
                  <a:srgbClr val="000000"/>
                </a:solidFill>
                <a:latin typeface="宋体" panose="02010600030101010101" pitchFamily="2" charset="-122"/>
              </a:rPr>
              <a:t>⑤</a:t>
            </a:r>
            <a:r>
              <a:rPr lang="en-US" sz="2800" b="0">
                <a:solidFill>
                  <a:srgbClr val="000000"/>
                </a:solidFill>
                <a:latin typeface="Times New Roman" panose="02020603050405020304" charset="0"/>
              </a:rPr>
              <a:t>the teacher’s congraduations  and comments</a:t>
            </a:r>
            <a:endParaRPr lang="en-US" altLang="en-US" sz="2800" b="0">
              <a:solidFill>
                <a:srgbClr val="000000"/>
              </a:solidFill>
              <a:latin typeface="Times New Roman" panose="02020603050405020304" charset="0"/>
            </a:endParaRPr>
          </a:p>
        </p:txBody>
      </p:sp>
      <p:sp>
        <p:nvSpPr>
          <p:cNvPr id="26" name="文本框 25"/>
          <p:cNvSpPr txBox="1"/>
          <p:nvPr/>
        </p:nvSpPr>
        <p:spPr>
          <a:xfrm>
            <a:off x="0" y="6110605"/>
            <a:ext cx="11109325" cy="521970"/>
          </a:xfrm>
          <a:prstGeom prst="rect">
            <a:avLst/>
          </a:prstGeom>
          <a:solidFill>
            <a:schemeClr val="tx2">
              <a:lumMod val="20000"/>
              <a:lumOff val="80000"/>
            </a:schemeClr>
          </a:solidFill>
          <a:ln w="9525">
            <a:noFill/>
          </a:ln>
        </p:spPr>
        <p:txBody>
          <a:bodyPr wrap="square">
            <a:spAutoFit/>
          </a:bodyPr>
          <a:p>
            <a:pPr indent="304800"/>
            <a:r>
              <a:rPr lang="en-US" sz="2800" b="0">
                <a:solidFill>
                  <a:srgbClr val="000000"/>
                </a:solidFill>
                <a:latin typeface="Times New Roman" panose="02020603050405020304" charset="0"/>
                <a:cs typeface="Times New Roman" panose="02020603050405020304" charset="0"/>
              </a:rPr>
              <a:t>⑥</a:t>
            </a:r>
            <a:r>
              <a:rPr lang="zh-CN" altLang="en-US" sz="2800" b="0">
                <a:solidFill>
                  <a:srgbClr val="000000"/>
                </a:solidFill>
                <a:latin typeface="Times New Roman" panose="02020603050405020304" charset="0"/>
                <a:cs typeface="Times New Roman" panose="02020603050405020304" charset="0"/>
              </a:rPr>
              <a:t>主题：</a:t>
            </a:r>
            <a:r>
              <a:rPr lang="en-US" sz="2800" b="0">
                <a:solidFill>
                  <a:srgbClr val="000000"/>
                </a:solidFill>
                <a:latin typeface="Times New Roman" panose="02020603050405020304" charset="0"/>
                <a:cs typeface="Times New Roman" panose="02020603050405020304" charset="0"/>
              </a:rPr>
              <a:t>Nothing is difficult for a willing and a persistent soul</a:t>
            </a:r>
            <a:r>
              <a:rPr lang="en-US" sz="2800" b="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en-US" sz="2800" b="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17" name="上箭头 16"/>
          <p:cNvSpPr/>
          <p:nvPr/>
        </p:nvSpPr>
        <p:spPr>
          <a:xfrm>
            <a:off x="8769350" y="1931670"/>
            <a:ext cx="455930" cy="200025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8" name="上箭头 17"/>
          <p:cNvSpPr/>
          <p:nvPr/>
        </p:nvSpPr>
        <p:spPr>
          <a:xfrm>
            <a:off x="3717290" y="3616960"/>
            <a:ext cx="542925" cy="325755"/>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9" name="右弧形箭头 18"/>
          <p:cNvSpPr/>
          <p:nvPr/>
        </p:nvSpPr>
        <p:spPr>
          <a:xfrm>
            <a:off x="9523730" y="4103370"/>
            <a:ext cx="497840" cy="434340"/>
          </a:xfrm>
          <a:prstGeom prst="curvedLeft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2"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3"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2"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2"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2"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2"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2"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par>
                                <p:cTn id="44" presetID="3" presetClass="entr" presetSubtype="10" fill="hold" grpId="2"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2"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2"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par>
                                <p:cTn id="57" presetID="3" presetClass="entr" presetSubtype="10" fill="hold" grpId="2"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linds(horizont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2"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linds(horizontal)">
                                      <p:cBhvr>
                                        <p:cTn id="64" dur="500"/>
                                        <p:tgtEl>
                                          <p:spTgt spid="13"/>
                                        </p:tgtEl>
                                      </p:cBhvr>
                                    </p:animEffect>
                                  </p:childTnLst>
                                </p:cTn>
                              </p:par>
                              <p:par>
                                <p:cTn id="65" presetID="3" presetClass="entr" presetSubtype="10" fill="hold" grpId="2"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2"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par>
                                <p:cTn id="73" presetID="3" presetClass="entr" presetSubtype="10" fill="hold" grpId="2"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2" nodeType="click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blinds(horizontal)">
                                      <p:cBhvr>
                                        <p:cTn id="80" dur="500"/>
                                        <p:tgtEl>
                                          <p:spTgt spid="100"/>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2"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linds(horizontal)">
                                      <p:cBhvr>
                                        <p:cTn id="8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2" grpId="1"/>
      <p:bldP spid="7" grpId="1"/>
      <p:bldP spid="9" grpId="1"/>
      <p:bldP spid="6" grpId="1"/>
      <p:bldP spid="3" grpId="1" animBg="1"/>
      <p:bldP spid="5" grpId="1" animBg="1"/>
      <p:bldP spid="8" grpId="1"/>
      <p:bldP spid="16" grpId="1" animBg="1"/>
      <p:bldP spid="11" grpId="1"/>
      <p:bldP spid="12" grpId="1"/>
      <p:bldP spid="23" grpId="1"/>
      <p:bldP spid="13" grpId="1" animBg="1"/>
      <p:bldP spid="15" grpId="1" animBg="1"/>
      <p:bldP spid="100" grpId="1"/>
      <p:bldP spid="26" grpId="1"/>
      <p:bldP spid="17" grpId="1" animBg="1"/>
      <p:bldP spid="18" grpId="1" animBg="1"/>
      <p:bldP spid="19" grpId="1" animBg="1"/>
      <p:bldP spid="14" grpId="2" animBg="1"/>
      <p:bldP spid="2" grpId="2"/>
      <p:bldP spid="3" grpId="2" animBg="1"/>
      <p:bldP spid="7" grpId="3" animBg="1"/>
      <p:bldP spid="9" grpId="2"/>
      <p:bldP spid="5" grpId="2" animBg="1"/>
      <p:bldP spid="6" grpId="2" animBg="1"/>
      <p:bldP spid="18" grpId="2" animBg="1"/>
      <p:bldP spid="16" grpId="2" animBg="1"/>
      <p:bldP spid="8" grpId="2" animBg="1"/>
      <p:bldP spid="19" grpId="2" animBg="1"/>
      <p:bldP spid="11" grpId="2"/>
      <p:bldP spid="13" grpId="2" animBg="1"/>
      <p:bldP spid="12" grpId="2" animBg="1"/>
      <p:bldP spid="23" grpId="2"/>
      <p:bldP spid="15" grpId="2" animBg="1"/>
      <p:bldP spid="100" grpId="2" animBg="1"/>
      <p:bldP spid="26" grpId="2" animBg="1"/>
      <p:bldP spid="17"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9" name="文本框 58"/>
          <p:cNvSpPr txBox="1"/>
          <p:nvPr>
            <p:custDataLst>
              <p:tags r:id="rId2"/>
            </p:custDataLst>
          </p:nvPr>
        </p:nvSpPr>
        <p:spPr>
          <a:xfrm>
            <a:off x="303530" y="1395730"/>
            <a:ext cx="12159615" cy="1125220"/>
          </a:xfrm>
          <a:prstGeom prst="rect">
            <a:avLst/>
          </a:prstGeom>
          <a:noFill/>
        </p:spPr>
        <p:txBody>
          <a:bodyPr wrap="square" rtlCol="0">
            <a:noAutofit/>
          </a:bodyPr>
          <a:p>
            <a:r>
              <a:rPr lang="zh-CN" altLang="en-US" sz="6000" b="1">
                <a:ln w="12700">
                  <a:solidFill>
                    <a:schemeClr val="accent5"/>
                  </a:solidFill>
                  <a:prstDash val="solid"/>
                </a:ln>
                <a:solidFill>
                  <a:schemeClr val="accent1"/>
                </a:solidFill>
                <a:effectLst/>
                <a:latin typeface="华文琥珀" panose="02010800040101010101" charset="-122"/>
                <a:ea typeface="华文琥珀" panose="02010800040101010101" charset="-122"/>
              </a:rPr>
              <a:t>把握三大协同，还原续写故事拼图</a:t>
            </a:r>
            <a:endParaRPr lang="zh-CN" altLang="en-US" sz="6000" b="1">
              <a:ln w="12700">
                <a:solidFill>
                  <a:schemeClr val="accent5"/>
                </a:solidFill>
                <a:prstDash val="solid"/>
              </a:ln>
              <a:solidFill>
                <a:schemeClr val="accent1"/>
              </a:solidFill>
              <a:effectLst/>
              <a:latin typeface="华文琥珀" panose="02010800040101010101" charset="-122"/>
              <a:ea typeface="华文琥珀" panose="02010800040101010101" charset="-122"/>
            </a:endParaRPr>
          </a:p>
        </p:txBody>
      </p:sp>
      <p:pic>
        <p:nvPicPr>
          <p:cNvPr id="100" name="图片 99"/>
          <p:cNvPicPr/>
          <p:nvPr>
            <p:custDataLst>
              <p:tags r:id="rId3"/>
            </p:custDataLst>
          </p:nvPr>
        </p:nvPicPr>
        <p:blipFill>
          <a:blip r:embed="rId4"/>
          <a:stretch>
            <a:fillRect/>
          </a:stretch>
        </p:blipFill>
        <p:spPr>
          <a:xfrm>
            <a:off x="8761095" y="3903345"/>
            <a:ext cx="3430905" cy="2954655"/>
          </a:xfrm>
          <a:prstGeom prst="rect">
            <a:avLst/>
          </a:prstGeom>
          <a:noFill/>
          <a:ln w="9525">
            <a:noFill/>
          </a:ln>
        </p:spPr>
      </p:pic>
      <p:sp>
        <p:nvSpPr>
          <p:cNvPr id="3" name="文本框 2"/>
          <p:cNvSpPr txBox="1"/>
          <p:nvPr/>
        </p:nvSpPr>
        <p:spPr>
          <a:xfrm>
            <a:off x="1960245" y="2629535"/>
            <a:ext cx="8962390" cy="712470"/>
          </a:xfrm>
          <a:prstGeom prst="rect">
            <a:avLst/>
          </a:prstGeom>
          <a:noFill/>
        </p:spPr>
        <p:txBody>
          <a:bodyPr wrap="square" rtlCol="0" anchor="t">
            <a:noAutofit/>
          </a:bodyPr>
          <a:p>
            <a:r>
              <a:rPr lang="en-US" sz="3200">
                <a:solidFill>
                  <a:srgbClr val="FF0000"/>
                </a:solidFill>
                <a:latin typeface="+mj-ea"/>
                <a:ea typeface="+mj-ea"/>
                <a:cs typeface="+mj-ea"/>
                <a:sym typeface="+mn-ea"/>
              </a:rPr>
              <a:t>-----</a:t>
            </a:r>
            <a:r>
              <a:rPr lang="zh-CN" altLang="en-US" sz="3200">
                <a:solidFill>
                  <a:srgbClr val="FF0000"/>
                </a:solidFill>
                <a:latin typeface="+mj-ea"/>
                <a:ea typeface="+mj-ea"/>
                <a:cs typeface="+mj-ea"/>
                <a:sym typeface="+mn-ea"/>
              </a:rPr>
              <a:t>以</a:t>
            </a:r>
            <a:r>
              <a:rPr lang="en-US" sz="3200">
                <a:solidFill>
                  <a:srgbClr val="FF0000"/>
                </a:solidFill>
                <a:latin typeface="+mj-ea"/>
                <a:ea typeface="+mj-ea"/>
                <a:cs typeface="+mj-ea"/>
                <a:sym typeface="+mn-ea"/>
              </a:rPr>
              <a:t>2023</a:t>
            </a:r>
            <a:r>
              <a:rPr lang="zh-CN" altLang="en-US" sz="3200">
                <a:solidFill>
                  <a:srgbClr val="FF0000"/>
                </a:solidFill>
                <a:latin typeface="+mj-ea"/>
                <a:ea typeface="+mj-ea"/>
                <a:cs typeface="+mj-ea"/>
                <a:sym typeface="+mn-ea"/>
              </a:rPr>
              <a:t>年新高考全国</a:t>
            </a:r>
            <a:r>
              <a:rPr lang="en-US" altLang="zh-CN" sz="3200">
                <a:solidFill>
                  <a:srgbClr val="FF0000"/>
                </a:solidFill>
                <a:latin typeface="+mj-ea"/>
                <a:ea typeface="+mj-ea"/>
                <a:cs typeface="+mj-ea"/>
                <a:sym typeface="+mn-ea"/>
              </a:rPr>
              <a:t>I</a:t>
            </a:r>
            <a:r>
              <a:rPr lang="zh-CN" altLang="en-US" sz="3200">
                <a:solidFill>
                  <a:srgbClr val="FF0000"/>
                </a:solidFill>
                <a:latin typeface="+mj-ea"/>
                <a:ea typeface="+mj-ea"/>
                <a:cs typeface="+mj-ea"/>
                <a:sym typeface="+mn-ea"/>
              </a:rPr>
              <a:t>卷读后续写为例</a:t>
            </a:r>
            <a:endParaRPr lang="zh-CN" altLang="en-US" sz="3200">
              <a:solidFill>
                <a:srgbClr val="FF0000"/>
              </a:solidFill>
              <a:latin typeface="+mj-ea"/>
              <a:ea typeface="+mj-ea"/>
              <a:cs typeface="+mj-ea"/>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custDataLst>
              <p:tags r:id="rId1"/>
            </p:custDataLst>
          </p:nvPr>
        </p:nvSpPr>
        <p:spPr>
          <a:xfrm>
            <a:off x="93980" y="86995"/>
            <a:ext cx="6309995" cy="521970"/>
          </a:xfrm>
          <a:prstGeom prst="rect">
            <a:avLst/>
          </a:prstGeom>
          <a:solidFill>
            <a:schemeClr val="bg1">
              <a:lumMod val="95000"/>
            </a:schemeClr>
          </a:solidFill>
        </p:spPr>
        <p:txBody>
          <a:bodyPr wrap="square" rtlCol="0" anchor="t">
            <a:spAutoFit/>
          </a:bodyPr>
          <a:p>
            <a:pPr fontAlgn="auto">
              <a:lnSpc>
                <a:spcPct val="100000"/>
              </a:lnSpc>
              <a:defRPr/>
            </a:pPr>
            <a:r>
              <a:rPr lang="en-US" sz="2800" b="1">
                <a:solidFill>
                  <a:srgbClr val="FF0000"/>
                </a:solidFill>
                <a:highlight>
                  <a:srgbClr val="C0C0C0"/>
                </a:highlight>
                <a:sym typeface="+mn-ea"/>
              </a:rPr>
              <a:t>(5) </a:t>
            </a:r>
            <a:r>
              <a:rPr lang="en-US" sz="2800" b="1">
                <a:solidFill>
                  <a:srgbClr val="FF0000"/>
                </a:solidFill>
                <a:highlight>
                  <a:srgbClr val="C0C0C0"/>
                </a:highlight>
                <a:latin typeface="Times New Roman" panose="02020603050405020304" charset="0"/>
                <a:cs typeface="Times New Roman" panose="02020603050405020304" charset="0"/>
                <a:sym typeface="+mn-ea"/>
              </a:rPr>
              <a:t>Outline the plot</a:t>
            </a:r>
            <a:r>
              <a:rPr sz="2800" b="1" kern="0" spc="-10">
                <a:solidFill>
                  <a:srgbClr val="FF0000">
                    <a:alpha val="100000"/>
                  </a:srgbClr>
                </a:solidFill>
                <a:highlight>
                  <a:srgbClr val="C0C0C0"/>
                </a:highlight>
                <a:latin typeface="黑体" panose="02010609060101010101" charset="-122"/>
                <a:ea typeface="黑体" panose="02010609060101010101" charset="-122"/>
                <a:cs typeface="黑体" panose="02010609060101010101" charset="-122"/>
                <a:sym typeface="+mn-ea"/>
              </a:rPr>
              <a:t>拟</a:t>
            </a:r>
            <a:r>
              <a:rPr lang="zh-CN" sz="2800" b="1" kern="0" spc="-10">
                <a:solidFill>
                  <a:srgbClr val="FF0000">
                    <a:alpha val="100000"/>
                  </a:srgbClr>
                </a:solidFill>
                <a:highlight>
                  <a:srgbClr val="C0C0C0"/>
                </a:highlight>
                <a:latin typeface="黑体" panose="02010609060101010101" charset="-122"/>
                <a:ea typeface="黑体" panose="02010609060101010101" charset="-122"/>
                <a:cs typeface="黑体" panose="02010609060101010101" charset="-122"/>
                <a:sym typeface="+mn-ea"/>
              </a:rPr>
              <a:t>提纲</a:t>
            </a:r>
            <a:r>
              <a:rPr lang="en-US" sz="2800" b="1" kern="0" spc="-10">
                <a:solidFill>
                  <a:srgbClr val="FF0000">
                    <a:alpha val="100000"/>
                  </a:srgbClr>
                </a:solidFill>
                <a:highlight>
                  <a:srgbClr val="C0C0C0"/>
                </a:highlight>
                <a:latin typeface="黑体" panose="02010609060101010101" charset="-122"/>
                <a:ea typeface="黑体" panose="02010609060101010101" charset="-122"/>
                <a:cs typeface="黑体" panose="02010609060101010101" charset="-122"/>
                <a:sym typeface="+mn-ea"/>
              </a:rPr>
              <a:t>,</a:t>
            </a:r>
            <a:r>
              <a:rPr lang="en-US" sz="2800">
                <a:solidFill>
                  <a:srgbClr val="FF0000"/>
                </a:solidFill>
                <a:highlight>
                  <a:srgbClr val="C0C0C0"/>
                </a:highlight>
                <a:sym typeface="+mn-ea"/>
              </a:rPr>
              <a:t>321+ARE</a:t>
            </a:r>
            <a:r>
              <a:rPr lang="zh-CN" altLang="en-US" sz="2800">
                <a:solidFill>
                  <a:srgbClr val="FF0000"/>
                </a:solidFill>
                <a:highlight>
                  <a:srgbClr val="C0C0C0"/>
                </a:highlight>
                <a:sym typeface="+mn-ea"/>
              </a:rPr>
              <a:t>原则</a:t>
            </a:r>
            <a:endParaRPr lang="zh-CN" altLang="en-US" sz="2800">
              <a:solidFill>
                <a:srgbClr val="FF0000"/>
              </a:solidFill>
              <a:highlight>
                <a:srgbClr val="C0C0C0"/>
              </a:highlight>
              <a:sym typeface="+mn-ea"/>
            </a:endParaRPr>
          </a:p>
        </p:txBody>
      </p:sp>
      <p:sp>
        <p:nvSpPr>
          <p:cNvPr id="100" name="文本框 99"/>
          <p:cNvSpPr txBox="1"/>
          <p:nvPr/>
        </p:nvSpPr>
        <p:spPr>
          <a:xfrm>
            <a:off x="93345" y="721995"/>
            <a:ext cx="12171045" cy="4820285"/>
          </a:xfrm>
          <a:prstGeom prst="rect">
            <a:avLst/>
          </a:prstGeom>
          <a:noFill/>
          <a:ln w="9525">
            <a:noFill/>
          </a:ln>
        </p:spPr>
        <p:txBody>
          <a:bodyPr wrap="square">
            <a:noAutofit/>
          </a:bodyPr>
          <a:p>
            <a:pPr indent="0"/>
            <a:r>
              <a:rPr lang="en-US" sz="2800" b="0">
                <a:latin typeface="Calibri" panose="020F0502020204030204" charset="0"/>
                <a:ea typeface="宋体" panose="02010600030101010101" pitchFamily="2" charset="-122"/>
              </a:rPr>
              <a:t>Para1:A few weeks later, when I almost forgot the contest, there came </a:t>
            </a:r>
            <a:r>
              <a:rPr lang="en-US" sz="2800" b="0">
                <a:highlight>
                  <a:srgbClr val="FFFF00"/>
                </a:highlight>
                <a:latin typeface="Calibri" panose="020F0502020204030204" charset="0"/>
                <a:ea typeface="宋体" panose="02010600030101010101" pitchFamily="2" charset="-122"/>
              </a:rPr>
              <a:t>the news</a:t>
            </a:r>
            <a:r>
              <a:rPr lang="en-US" sz="2800" b="0">
                <a:latin typeface="Calibri" panose="020F0502020204030204" charset="0"/>
                <a:ea typeface="宋体" panose="02010600030101010101" pitchFamily="2" charset="-122"/>
              </a:rPr>
              <a:t>.</a:t>
            </a:r>
            <a:endParaRPr lang="en-US" sz="2800" b="0">
              <a:latin typeface="Calibri" panose="020F0502020204030204" charset="0"/>
              <a:ea typeface="宋体" panose="02010600030101010101" pitchFamily="2" charset="-122"/>
            </a:endParaRPr>
          </a:p>
          <a:p>
            <a:pPr indent="0"/>
            <a:r>
              <a:rPr lang="zh-CN" sz="2800" b="0">
                <a:latin typeface="Calibri" panose="020F0502020204030204" charset="0"/>
                <a:ea typeface="宋体" panose="02010600030101010101" pitchFamily="2" charset="-122"/>
              </a:rPr>
              <a:t>情节一：（</a:t>
            </a:r>
            <a:r>
              <a:rPr lang="zh-CN" sz="2800" b="1">
                <a:solidFill>
                  <a:srgbClr val="FF0000"/>
                </a:solidFill>
                <a:latin typeface="Calibri" panose="020F0502020204030204" charset="0"/>
                <a:ea typeface="宋体" panose="02010600030101010101" pitchFamily="2" charset="-122"/>
              </a:rPr>
              <a:t>承上</a:t>
            </a:r>
            <a:r>
              <a:rPr lang="zh-CN" sz="2800" b="0">
                <a:latin typeface="Calibri" panose="020F0502020204030204" charset="0"/>
                <a:ea typeface="宋体" panose="02010600030101010101" pitchFamily="2" charset="-122"/>
              </a:rPr>
              <a:t>）生：得知获奖（物主互动）（情感线：吃惊）</a:t>
            </a:r>
            <a:endParaRPr lang="zh-CN" sz="2800" b="0">
              <a:latin typeface="Calibri" panose="020F0502020204030204" charset="0"/>
              <a:ea typeface="宋体" panose="02010600030101010101" pitchFamily="2" charset="-122"/>
            </a:endParaRPr>
          </a:p>
          <a:p>
            <a:pPr indent="0"/>
            <a:r>
              <a:rPr lang="zh-CN" sz="2800">
                <a:latin typeface="Calibri" panose="020F0502020204030204" charset="0"/>
                <a:ea typeface="宋体" panose="02010600030101010101" pitchFamily="2" charset="-122"/>
                <a:sym typeface="+mn-ea"/>
              </a:rPr>
              <a:t>情节二：</a:t>
            </a:r>
            <a:r>
              <a:rPr lang="zh-CN" sz="2800" b="0">
                <a:latin typeface="Calibri" panose="020F0502020204030204" charset="0"/>
                <a:ea typeface="宋体" panose="02010600030101010101" pitchFamily="2" charset="-122"/>
              </a:rPr>
              <a:t>（</a:t>
            </a:r>
            <a:r>
              <a:rPr lang="zh-CN" sz="2800" b="1">
                <a:solidFill>
                  <a:srgbClr val="FF0000"/>
                </a:solidFill>
                <a:latin typeface="Calibri" panose="020F0502020204030204" charset="0"/>
                <a:ea typeface="宋体" panose="02010600030101010101" pitchFamily="2" charset="-122"/>
              </a:rPr>
              <a:t>过渡</a:t>
            </a:r>
            <a:r>
              <a:rPr lang="zh-CN" sz="2800" b="0">
                <a:latin typeface="Calibri" panose="020F0502020204030204" charset="0"/>
                <a:ea typeface="宋体" panose="02010600030101010101" pitchFamily="2" charset="-122"/>
              </a:rPr>
              <a:t>）生：经历授奖（主配互动）（</a:t>
            </a:r>
            <a:r>
              <a:rPr lang="zh-CN" sz="2800">
                <a:latin typeface="Calibri" panose="020F0502020204030204" charset="0"/>
                <a:ea typeface="宋体" panose="02010600030101010101" pitchFamily="2" charset="-122"/>
                <a:sym typeface="+mn-ea"/>
              </a:rPr>
              <a:t>情感线：兴奋</a:t>
            </a:r>
            <a:r>
              <a:rPr lang="en-US" altLang="zh-CN" sz="2800">
                <a:latin typeface="Calibri" panose="020F0502020204030204" charset="0"/>
                <a:ea typeface="宋体" panose="02010600030101010101" pitchFamily="2" charset="-122"/>
                <a:sym typeface="+mn-ea"/>
              </a:rPr>
              <a:t>+</a:t>
            </a:r>
            <a:r>
              <a:rPr lang="zh-CN" altLang="en-US" sz="2800">
                <a:latin typeface="Calibri" panose="020F0502020204030204" charset="0"/>
                <a:ea typeface="宋体" panose="02010600030101010101" pitchFamily="2" charset="-122"/>
                <a:sym typeface="+mn-ea"/>
              </a:rPr>
              <a:t>不可思议</a:t>
            </a:r>
            <a:r>
              <a:rPr lang="zh-CN" sz="2800" b="0">
                <a:latin typeface="Calibri" panose="020F0502020204030204" charset="0"/>
                <a:ea typeface="宋体" panose="02010600030101010101" pitchFamily="2" charset="-122"/>
              </a:rPr>
              <a:t>）</a:t>
            </a:r>
            <a:endParaRPr lang="zh-CN" sz="2800" b="0">
              <a:latin typeface="Calibri" panose="020F0502020204030204" charset="0"/>
              <a:ea typeface="宋体" panose="02010600030101010101" pitchFamily="2" charset="-122"/>
            </a:endParaRPr>
          </a:p>
          <a:p>
            <a:pPr indent="0"/>
            <a:r>
              <a:rPr lang="zh-CN" sz="2800">
                <a:latin typeface="Calibri" panose="020F0502020204030204" charset="0"/>
                <a:ea typeface="宋体" panose="02010600030101010101" pitchFamily="2" charset="-122"/>
                <a:sym typeface="+mn-ea"/>
              </a:rPr>
              <a:t>情节三：</a:t>
            </a:r>
            <a:r>
              <a:rPr lang="zh-CN" sz="2800" b="0">
                <a:latin typeface="Calibri" panose="020F0502020204030204" charset="0"/>
                <a:ea typeface="宋体" panose="02010600030101010101" pitchFamily="2" charset="-122"/>
              </a:rPr>
              <a:t>（</a:t>
            </a:r>
            <a:r>
              <a:rPr lang="zh-CN" sz="2800" b="1">
                <a:solidFill>
                  <a:srgbClr val="FF0000"/>
                </a:solidFill>
                <a:latin typeface="Calibri" panose="020F0502020204030204" charset="0"/>
                <a:ea typeface="宋体" panose="02010600030101010101" pitchFamily="2" charset="-122"/>
              </a:rPr>
              <a:t>启下</a:t>
            </a:r>
            <a:r>
              <a:rPr lang="zh-CN" sz="2800" b="0">
                <a:latin typeface="Calibri" panose="020F0502020204030204" charset="0"/>
                <a:ea typeface="宋体" panose="02010600030101010101" pitchFamily="2" charset="-122"/>
              </a:rPr>
              <a:t>）生：急于分享（己己互动）（</a:t>
            </a:r>
            <a:r>
              <a:rPr lang="zh-CN" sz="2800">
                <a:latin typeface="Calibri" panose="020F0502020204030204" charset="0"/>
                <a:ea typeface="宋体" panose="02010600030101010101" pitchFamily="2" charset="-122"/>
                <a:sym typeface="+mn-ea"/>
              </a:rPr>
              <a:t>情感线：</a:t>
            </a:r>
            <a:r>
              <a:rPr lang="zh-CN" sz="2800" b="0">
                <a:latin typeface="Calibri" panose="020F0502020204030204" charset="0"/>
                <a:ea typeface="宋体" panose="02010600030101010101" pitchFamily="2" charset="-122"/>
              </a:rPr>
              <a:t>兴奋</a:t>
            </a:r>
            <a:r>
              <a:rPr lang="en-US" altLang="zh-CN" sz="2800" b="0">
                <a:latin typeface="Calibri" panose="020F0502020204030204" charset="0"/>
                <a:ea typeface="宋体" panose="02010600030101010101" pitchFamily="2" charset="-122"/>
              </a:rPr>
              <a:t>+</a:t>
            </a:r>
            <a:r>
              <a:rPr lang="zh-CN" sz="2800" b="0">
                <a:latin typeface="Calibri" panose="020F0502020204030204" charset="0"/>
                <a:ea typeface="宋体" panose="02010600030101010101" pitchFamily="2" charset="-122"/>
              </a:rPr>
              <a:t>喜悦）</a:t>
            </a:r>
            <a:endParaRPr lang="zh-CN" sz="2800" b="0">
              <a:latin typeface="Calibri" panose="020F0502020204030204" charset="0"/>
              <a:ea typeface="宋体" panose="02010600030101010101" pitchFamily="2" charset="-122"/>
            </a:endParaRPr>
          </a:p>
          <a:p>
            <a:pPr indent="0"/>
            <a:endParaRPr lang="en-US" sz="2800" b="0">
              <a:latin typeface="Calibri" panose="020F0502020204030204" charset="0"/>
              <a:ea typeface="宋体" panose="02010600030101010101" pitchFamily="2" charset="-122"/>
            </a:endParaRPr>
          </a:p>
          <a:p>
            <a:pPr indent="0"/>
            <a:r>
              <a:rPr lang="en-US" sz="2800">
                <a:latin typeface="Calibri" panose="020F0502020204030204" charset="0"/>
                <a:ea typeface="宋体" panose="02010600030101010101" pitchFamily="2" charset="-122"/>
                <a:sym typeface="+mn-ea"/>
              </a:rPr>
              <a:t>Para2:</a:t>
            </a:r>
            <a:r>
              <a:rPr lang="en-US" sz="2800" b="0">
                <a:latin typeface="Calibri" panose="020F0502020204030204" charset="0"/>
                <a:ea typeface="宋体" panose="02010600030101010101" pitchFamily="2" charset="-122"/>
              </a:rPr>
              <a:t>I went to </a:t>
            </a:r>
            <a:r>
              <a:rPr lang="en-US" sz="2800" b="0">
                <a:highlight>
                  <a:srgbClr val="FFFF00"/>
                </a:highlight>
                <a:latin typeface="Calibri" panose="020F0502020204030204" charset="0"/>
                <a:ea typeface="宋体" panose="02010600030101010101" pitchFamily="2" charset="-122"/>
              </a:rPr>
              <a:t>my teacher’s office </a:t>
            </a:r>
            <a:r>
              <a:rPr lang="en-US" sz="2800" b="0">
                <a:latin typeface="Calibri" panose="020F0502020204030204" charset="0"/>
                <a:ea typeface="宋体" panose="02010600030101010101" pitchFamily="2" charset="-122"/>
              </a:rPr>
              <a:t>after </a:t>
            </a:r>
            <a:r>
              <a:rPr lang="en-US" sz="2800" b="0">
                <a:highlight>
                  <a:srgbClr val="FFFF00"/>
                </a:highlight>
                <a:latin typeface="Calibri" panose="020F0502020204030204" charset="0"/>
                <a:ea typeface="宋体" panose="02010600030101010101" pitchFamily="2" charset="-122"/>
              </a:rPr>
              <a:t>the award presentation.</a:t>
            </a:r>
            <a:endParaRPr lang="en-US" sz="2800" b="0">
              <a:highlight>
                <a:srgbClr val="FFFF00"/>
              </a:highlight>
              <a:latin typeface="Calibri" panose="020F0502020204030204" charset="0"/>
              <a:ea typeface="宋体" panose="02010600030101010101" pitchFamily="2" charset="-122"/>
            </a:endParaRPr>
          </a:p>
          <a:p>
            <a:pPr indent="0"/>
            <a:endParaRPr lang="zh-CN" sz="2800" b="0">
              <a:highlight>
                <a:srgbClr val="FFFF00"/>
              </a:highlight>
              <a:latin typeface="Calibri" panose="020F0502020204030204" charset="0"/>
              <a:ea typeface="宋体" panose="02010600030101010101" pitchFamily="2" charset="-122"/>
            </a:endParaRPr>
          </a:p>
          <a:p>
            <a:pPr indent="0"/>
            <a:r>
              <a:rPr lang="zh-CN" sz="2800">
                <a:latin typeface="Calibri" panose="020F0502020204030204" charset="0"/>
                <a:ea typeface="宋体" panose="02010600030101010101" pitchFamily="2" charset="-122"/>
                <a:sym typeface="+mn-ea"/>
              </a:rPr>
              <a:t>情节一：</a:t>
            </a:r>
            <a:r>
              <a:rPr lang="zh-CN" sz="2800" b="0">
                <a:latin typeface="Calibri" panose="020F0502020204030204" charset="0"/>
                <a:ea typeface="宋体" panose="02010600030101010101" pitchFamily="2" charset="-122"/>
              </a:rPr>
              <a:t>（</a:t>
            </a:r>
            <a:r>
              <a:rPr lang="zh-CN" sz="2800" b="1">
                <a:solidFill>
                  <a:srgbClr val="FF0000"/>
                </a:solidFill>
                <a:latin typeface="Calibri" panose="020F0502020204030204" charset="0"/>
                <a:ea typeface="宋体" panose="02010600030101010101" pitchFamily="2" charset="-122"/>
              </a:rPr>
              <a:t>承上</a:t>
            </a:r>
            <a:r>
              <a:rPr lang="zh-CN" sz="2800" b="0">
                <a:latin typeface="Calibri" panose="020F0502020204030204" charset="0"/>
                <a:ea typeface="宋体" panose="02010600030101010101" pitchFamily="2" charset="-122"/>
              </a:rPr>
              <a:t>）生：表达感激（师生互动）（</a:t>
            </a:r>
            <a:r>
              <a:rPr lang="zh-CN" sz="2800">
                <a:latin typeface="Calibri" panose="020F0502020204030204" charset="0"/>
                <a:ea typeface="宋体" panose="02010600030101010101" pitchFamily="2" charset="-122"/>
                <a:sym typeface="+mn-ea"/>
              </a:rPr>
              <a:t>情感线：</a:t>
            </a:r>
            <a:r>
              <a:rPr lang="zh-CN" sz="2800" b="0">
                <a:latin typeface="Calibri" panose="020F0502020204030204" charset="0"/>
                <a:ea typeface="宋体" panose="02010600030101010101" pitchFamily="2" charset="-122"/>
              </a:rPr>
              <a:t>喜悦</a:t>
            </a:r>
            <a:r>
              <a:rPr lang="en-US" altLang="zh-CN" sz="2800" b="0">
                <a:latin typeface="Calibri" panose="020F0502020204030204" charset="0"/>
                <a:ea typeface="宋体" panose="02010600030101010101" pitchFamily="2" charset="-122"/>
              </a:rPr>
              <a:t>+</a:t>
            </a:r>
            <a:r>
              <a:rPr lang="zh-CN" altLang="en-US" sz="2800" b="0">
                <a:latin typeface="Calibri" panose="020F0502020204030204" charset="0"/>
                <a:ea typeface="宋体" panose="02010600030101010101" pitchFamily="2" charset="-122"/>
              </a:rPr>
              <a:t>感激</a:t>
            </a:r>
            <a:r>
              <a:rPr lang="zh-CN" sz="2800" b="0">
                <a:latin typeface="Calibri" panose="020F0502020204030204" charset="0"/>
                <a:ea typeface="宋体" panose="02010600030101010101" pitchFamily="2" charset="-122"/>
              </a:rPr>
              <a:t>）</a:t>
            </a:r>
            <a:endParaRPr lang="zh-CN" sz="2800" b="0">
              <a:latin typeface="Calibri" panose="020F0502020204030204" charset="0"/>
              <a:ea typeface="宋体" panose="02010600030101010101" pitchFamily="2" charset="-122"/>
            </a:endParaRPr>
          </a:p>
          <a:p>
            <a:pPr indent="0"/>
            <a:r>
              <a:rPr lang="zh-CN" sz="2800">
                <a:latin typeface="Calibri" panose="020F0502020204030204" charset="0"/>
                <a:ea typeface="宋体" panose="02010600030101010101" pitchFamily="2" charset="-122"/>
                <a:sym typeface="+mn-ea"/>
              </a:rPr>
              <a:t>情节二：</a:t>
            </a:r>
            <a:r>
              <a:rPr lang="zh-CN" sz="2800" b="0">
                <a:latin typeface="Calibri" panose="020F0502020204030204" charset="0"/>
                <a:ea typeface="宋体" panose="02010600030101010101" pitchFamily="2" charset="-122"/>
              </a:rPr>
              <a:t>（</a:t>
            </a:r>
            <a:r>
              <a:rPr lang="zh-CN" sz="2800" b="1">
                <a:solidFill>
                  <a:srgbClr val="FF0000"/>
                </a:solidFill>
                <a:latin typeface="Calibri" panose="020F0502020204030204" charset="0"/>
                <a:ea typeface="宋体" panose="02010600030101010101" pitchFamily="2" charset="-122"/>
              </a:rPr>
              <a:t>过渡</a:t>
            </a:r>
            <a:r>
              <a:rPr lang="zh-CN" sz="2800" b="0">
                <a:latin typeface="Calibri" panose="020F0502020204030204" charset="0"/>
                <a:ea typeface="宋体" panose="02010600030101010101" pitchFamily="2" charset="-122"/>
              </a:rPr>
              <a:t>）师：表达祝贺（师生互动）（</a:t>
            </a:r>
            <a:r>
              <a:rPr lang="zh-CN" sz="2800">
                <a:latin typeface="Calibri" panose="020F0502020204030204" charset="0"/>
                <a:ea typeface="宋体" panose="02010600030101010101" pitchFamily="2" charset="-122"/>
                <a:sym typeface="+mn-ea"/>
              </a:rPr>
              <a:t>情感线：喜悦</a:t>
            </a:r>
            <a:r>
              <a:rPr lang="en-US" altLang="zh-CN" sz="2800">
                <a:latin typeface="Calibri" panose="020F0502020204030204" charset="0"/>
                <a:ea typeface="宋体" panose="02010600030101010101" pitchFamily="2" charset="-122"/>
                <a:sym typeface="+mn-ea"/>
              </a:rPr>
              <a:t>+</a:t>
            </a:r>
            <a:r>
              <a:rPr lang="zh-CN" altLang="en-US" sz="2800">
                <a:latin typeface="Calibri" panose="020F0502020204030204" charset="0"/>
                <a:ea typeface="宋体" panose="02010600030101010101" pitchFamily="2" charset="-122"/>
                <a:sym typeface="+mn-ea"/>
              </a:rPr>
              <a:t>引以为傲</a:t>
            </a:r>
            <a:r>
              <a:rPr lang="zh-CN" sz="2800" b="0">
                <a:latin typeface="Calibri" panose="020F0502020204030204" charset="0"/>
                <a:ea typeface="宋体" panose="02010600030101010101" pitchFamily="2" charset="-122"/>
              </a:rPr>
              <a:t>）</a:t>
            </a:r>
            <a:endParaRPr lang="zh-CN" sz="2800" b="0">
              <a:latin typeface="Calibri" panose="020F0502020204030204" charset="0"/>
              <a:ea typeface="宋体" panose="02010600030101010101" pitchFamily="2" charset="-122"/>
            </a:endParaRPr>
          </a:p>
          <a:p>
            <a:pPr indent="0"/>
            <a:r>
              <a:rPr lang="zh-CN" sz="2800">
                <a:latin typeface="Calibri" panose="020F0502020204030204" charset="0"/>
                <a:ea typeface="宋体" panose="02010600030101010101" pitchFamily="2" charset="-122"/>
                <a:sym typeface="+mn-ea"/>
              </a:rPr>
              <a:t>情节三：</a:t>
            </a:r>
            <a:r>
              <a:rPr lang="zh-CN" sz="2800" b="0">
                <a:latin typeface="Calibri" panose="020F0502020204030204" charset="0"/>
                <a:ea typeface="宋体" panose="02010600030101010101" pitchFamily="2" charset="-122"/>
              </a:rPr>
              <a:t>（</a:t>
            </a:r>
            <a:r>
              <a:rPr lang="zh-CN" sz="2800" b="1">
                <a:solidFill>
                  <a:srgbClr val="FF0000"/>
                </a:solidFill>
                <a:latin typeface="Calibri" panose="020F0502020204030204" charset="0"/>
                <a:ea typeface="宋体" panose="02010600030101010101" pitchFamily="2" charset="-122"/>
              </a:rPr>
              <a:t>点题</a:t>
            </a:r>
            <a:r>
              <a:rPr lang="zh-CN" sz="2800" b="0">
                <a:latin typeface="Calibri" panose="020F0502020204030204" charset="0"/>
                <a:ea typeface="宋体" panose="02010600030101010101" pitchFamily="2" charset="-122"/>
              </a:rPr>
              <a:t>）生：恍然大悟（师生互动）（</a:t>
            </a:r>
            <a:r>
              <a:rPr lang="zh-CN" sz="2800">
                <a:latin typeface="Calibri" panose="020F0502020204030204" charset="0"/>
                <a:ea typeface="宋体" panose="02010600030101010101" pitchFamily="2" charset="-122"/>
                <a:sym typeface="+mn-ea"/>
              </a:rPr>
              <a:t>主题升华</a:t>
            </a:r>
            <a:r>
              <a:rPr lang="zh-CN" sz="2800" b="0">
                <a:latin typeface="Calibri" panose="020F0502020204030204" charset="0"/>
                <a:ea typeface="宋体" panose="02010600030101010101" pitchFamily="2" charset="-122"/>
              </a:rPr>
              <a:t>）</a:t>
            </a:r>
            <a:endParaRPr lang="zh-CN" altLang="en-US" sz="2800" b="0">
              <a:latin typeface="Calibri" panose="020F0502020204030204" charset="0"/>
              <a:ea typeface="宋体" panose="02010600030101010101" pitchFamily="2" charset="-122"/>
            </a:endParaRPr>
          </a:p>
        </p:txBody>
      </p:sp>
      <p:sp>
        <p:nvSpPr>
          <p:cNvPr id="30" name="圆角矩形 29"/>
          <p:cNvSpPr/>
          <p:nvPr>
            <p:custDataLst>
              <p:tags r:id="rId2"/>
            </p:custDataLst>
          </p:nvPr>
        </p:nvSpPr>
        <p:spPr>
          <a:xfrm>
            <a:off x="93980" y="1530350"/>
            <a:ext cx="11929745" cy="1445260"/>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2" name="圆角矩形 1"/>
          <p:cNvSpPr/>
          <p:nvPr>
            <p:custDataLst>
              <p:tags r:id="rId3"/>
            </p:custDataLst>
          </p:nvPr>
        </p:nvSpPr>
        <p:spPr>
          <a:xfrm>
            <a:off x="94615" y="4020820"/>
            <a:ext cx="11929110" cy="1609090"/>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Effect transition="in" filter="blinds(horizontal)">
                                      <p:cBhvr>
                                        <p:cTn id="7" dur="500"/>
                                        <p:tgtEl>
                                          <p:spTgt spid="100">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0">
                                            <p:txEl>
                                              <p:pRg st="2" end="2"/>
                                            </p:txEl>
                                          </p:spTgt>
                                        </p:tgtEl>
                                        <p:attrNameLst>
                                          <p:attrName>style.visibility</p:attrName>
                                        </p:attrNameLst>
                                      </p:cBhvr>
                                      <p:to>
                                        <p:strVal val="visible"/>
                                      </p:to>
                                    </p:set>
                                    <p:animEffect transition="in" filter="blinds(horizontal)">
                                      <p:cBhvr>
                                        <p:cTn id="10" dur="500"/>
                                        <p:tgtEl>
                                          <p:spTgt spid="100">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0">
                                            <p:txEl>
                                              <p:pRg st="3" end="3"/>
                                            </p:txEl>
                                          </p:spTgt>
                                        </p:tgtEl>
                                        <p:attrNameLst>
                                          <p:attrName>style.visibility</p:attrName>
                                        </p:attrNameLst>
                                      </p:cBhvr>
                                      <p:to>
                                        <p:strVal val="visible"/>
                                      </p:to>
                                    </p:set>
                                    <p:animEffect transition="in" filter="blinds(horizontal)">
                                      <p:cBhvr>
                                        <p:cTn id="13" dur="500"/>
                                        <p:tgtEl>
                                          <p:spTgt spid="10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0">
                                            <p:txEl>
                                              <p:pRg st="7" end="7"/>
                                            </p:txEl>
                                          </p:spTgt>
                                        </p:tgtEl>
                                        <p:attrNameLst>
                                          <p:attrName>style.visibility</p:attrName>
                                        </p:attrNameLst>
                                      </p:cBhvr>
                                      <p:to>
                                        <p:strVal val="visible"/>
                                      </p:to>
                                    </p:set>
                                    <p:animEffect transition="in" filter="blinds(horizontal)">
                                      <p:cBhvr>
                                        <p:cTn id="18" dur="500"/>
                                        <p:tgtEl>
                                          <p:spTgt spid="100">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0">
                                            <p:txEl>
                                              <p:pRg st="8" end="8"/>
                                            </p:txEl>
                                          </p:spTgt>
                                        </p:tgtEl>
                                        <p:attrNameLst>
                                          <p:attrName>style.visibility</p:attrName>
                                        </p:attrNameLst>
                                      </p:cBhvr>
                                      <p:to>
                                        <p:strVal val="visible"/>
                                      </p:to>
                                    </p:set>
                                    <p:animEffect transition="in" filter="blinds(horizontal)">
                                      <p:cBhvr>
                                        <p:cTn id="21" dur="500"/>
                                        <p:tgtEl>
                                          <p:spTgt spid="100">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00">
                                            <p:txEl>
                                              <p:pRg st="9" end="9"/>
                                            </p:txEl>
                                          </p:spTgt>
                                        </p:tgtEl>
                                        <p:attrNameLst>
                                          <p:attrName>style.visibility</p:attrName>
                                        </p:attrNameLst>
                                      </p:cBhvr>
                                      <p:to>
                                        <p:strVal val="visible"/>
                                      </p:to>
                                    </p:set>
                                    <p:animEffect transition="in" filter="blinds(horizontal)">
                                      <p:cBhvr>
                                        <p:cTn id="24" dur="500"/>
                                        <p:tgtEl>
                                          <p:spTgt spid="10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custDataLst>
              <p:tags r:id="rId1"/>
            </p:custDataLst>
          </p:nvPr>
        </p:nvSpPr>
        <p:spPr>
          <a:xfrm>
            <a:off x="202565" y="179070"/>
            <a:ext cx="7110730" cy="521970"/>
          </a:xfrm>
          <a:prstGeom prst="rect">
            <a:avLst/>
          </a:prstGeom>
          <a:solidFill>
            <a:schemeClr val="bg1">
              <a:lumMod val="95000"/>
            </a:schemeClr>
          </a:solidFill>
        </p:spPr>
        <p:txBody>
          <a:bodyPr wrap="square" rtlCol="0" anchor="t">
            <a:spAutoFit/>
          </a:bodyPr>
          <a:p>
            <a:pPr algn="l" fontAlgn="auto">
              <a:lnSpc>
                <a:spcPct val="100000"/>
              </a:lnSpc>
              <a:defRPr/>
            </a:pPr>
            <a:r>
              <a:rPr lang="en-US" altLang="zh-CN" sz="2800" b="1">
                <a:solidFill>
                  <a:srgbClr val="FF0000"/>
                </a:solidFill>
                <a:highlight>
                  <a:srgbClr val="C0C0C0"/>
                </a:highlight>
                <a:sym typeface="+mn-ea"/>
              </a:rPr>
              <a:t>(6) </a:t>
            </a:r>
            <a:r>
              <a:rPr lang="en-US" altLang="zh-CN" sz="2800" b="1">
                <a:solidFill>
                  <a:srgbClr val="FF0000"/>
                </a:solidFill>
                <a:highlight>
                  <a:srgbClr val="C0C0C0"/>
                </a:highlight>
                <a:latin typeface="Times New Roman" panose="02020603050405020304" charset="0"/>
                <a:cs typeface="Times New Roman" panose="02020603050405020304" charset="0"/>
                <a:sym typeface="+mn-ea"/>
              </a:rPr>
              <a:t>Polish the language</a:t>
            </a:r>
            <a:r>
              <a:rPr lang="zh-CN" altLang="en-US" sz="2800" b="1">
                <a:solidFill>
                  <a:srgbClr val="FF0000"/>
                </a:solidFill>
                <a:highlight>
                  <a:srgbClr val="C0C0C0"/>
                </a:highlight>
                <a:sym typeface="+mn-ea"/>
              </a:rPr>
              <a:t>巧润色，</a:t>
            </a:r>
            <a:r>
              <a:rPr lang="zh-CN" altLang="en-US" sz="2800">
                <a:solidFill>
                  <a:srgbClr val="FF0000"/>
                </a:solidFill>
                <a:highlight>
                  <a:srgbClr val="C0C0C0"/>
                </a:highlight>
                <a:sym typeface="+mn-ea"/>
              </a:rPr>
              <a:t>模仿与创新</a:t>
            </a:r>
            <a:endParaRPr lang="zh-CN" altLang="en-US" sz="2800">
              <a:solidFill>
                <a:srgbClr val="FF0000"/>
              </a:solidFill>
              <a:highlight>
                <a:srgbClr val="C0C0C0"/>
              </a:highlight>
              <a:sym typeface="+mn-ea"/>
            </a:endParaRPr>
          </a:p>
        </p:txBody>
      </p:sp>
      <p:sp>
        <p:nvSpPr>
          <p:cNvPr id="5" name="文本框 4"/>
          <p:cNvSpPr txBox="1"/>
          <p:nvPr/>
        </p:nvSpPr>
        <p:spPr>
          <a:xfrm>
            <a:off x="202565" y="810260"/>
            <a:ext cx="9065895" cy="5631180"/>
          </a:xfrm>
          <a:prstGeom prst="rect">
            <a:avLst/>
          </a:prstGeom>
          <a:noFill/>
        </p:spPr>
        <p:txBody>
          <a:bodyPr wrap="square" rtlCol="0" anchor="t">
            <a:spAutoFit/>
          </a:bodyPr>
          <a:p>
            <a:pPr algn="l"/>
            <a:r>
              <a:rPr lang="en-US" altLang="zh-CN">
                <a:latin typeface="Times New Roman" panose="02020603050405020304" charset="0"/>
                <a:cs typeface="Times New Roman" panose="02020603050405020304" charset="0"/>
                <a:sym typeface="+mn-ea"/>
              </a:rPr>
              <a:t>     </a:t>
            </a:r>
            <a:r>
              <a:rPr lang="zh-CN" altLang="en-US">
                <a:highlight>
                  <a:srgbClr val="FF00FF"/>
                </a:highlight>
                <a:latin typeface="Times New Roman" panose="02020603050405020304" charset="0"/>
                <a:cs typeface="Times New Roman" panose="02020603050405020304" charset="0"/>
                <a:sym typeface="+mn-ea"/>
              </a:rPr>
              <a:t>When I was in middle school, my social studies teacher asked me</a:t>
            </a:r>
            <a:r>
              <a:rPr lang="zh-CN" altLang="en-US">
                <a:latin typeface="Times New Roman" panose="02020603050405020304" charset="0"/>
                <a:cs typeface="Times New Roman" panose="02020603050405020304" charset="0"/>
                <a:sym typeface="+mn-ea"/>
              </a:rPr>
              <a:t> to enter a writing contest, I said no without thinking. I did not love writing. My family came from Brazil, so English was only my second language. </a:t>
            </a:r>
            <a:r>
              <a:rPr lang="zh-CN" altLang="en-US">
                <a:highlight>
                  <a:srgbClr val="FF00FF"/>
                </a:highlight>
                <a:latin typeface="Times New Roman" panose="02020603050405020304" charset="0"/>
                <a:cs typeface="Times New Roman" panose="02020603050405020304" charset="0"/>
                <a:sym typeface="+mn-ea"/>
              </a:rPr>
              <a:t>Writing was so difficult and painful for me that my teacher had allowed me to present my paper on the sinking of the Titanic by acting out a play, where I played all the parts. No one laughed harder than he did.</a:t>
            </a:r>
            <a:endParaRPr lang="zh-CN" altLang="en-US">
              <a:highlight>
                <a:srgbClr val="FF00FF"/>
              </a:highlight>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So, why did he suddenly force me to do something at which I was sure to fail? His reply: </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Because I love your stories. If you</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re willing to apply yourself, I think you have a good shot at this.</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 Encouraged by his words, I agreed to give it a try.</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I chose </a:t>
            </a:r>
            <a:r>
              <a:rPr lang="zh-CN" altLang="en-US" i="1">
                <a:latin typeface="Times New Roman" panose="02020603050405020304" charset="0"/>
                <a:cs typeface="Times New Roman" panose="02020603050405020304" charset="0"/>
                <a:sym typeface="+mn-ea"/>
              </a:rPr>
              <a:t>Paul Revere</a:t>
            </a:r>
            <a:r>
              <a:rPr lang="en-US" altLang="zh-CN" i="1">
                <a:latin typeface="Times New Roman" panose="02020603050405020304" charset="0"/>
                <a:cs typeface="Times New Roman" panose="02020603050405020304" charset="0"/>
                <a:sym typeface="+mn-ea"/>
              </a:rPr>
              <a:t>’</a:t>
            </a:r>
            <a:r>
              <a:rPr lang="zh-CN" altLang="en-US" i="1">
                <a:latin typeface="Times New Roman" panose="02020603050405020304" charset="0"/>
                <a:cs typeface="Times New Roman" panose="02020603050405020304" charset="0"/>
                <a:sym typeface="+mn-ea"/>
              </a:rPr>
              <a:t>s horse</a:t>
            </a:r>
            <a:r>
              <a:rPr lang="zh-CN" altLang="en-US">
                <a:latin typeface="Times New Roman" panose="02020603050405020304" charset="0"/>
                <a:cs typeface="Times New Roman" panose="02020603050405020304" charset="0"/>
                <a:sym typeface="+mn-ea"/>
              </a:rPr>
              <a:t> as my subject. Paul Revere was a silversmith (银匠) in Boston who rode a horse at night on April 18, 1775 to Lexington to warn people that British soldiers were coming. My story would come straight from the horse</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s mouth. Not a brilliant idea, but funny, and unlikely to be anyone else</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s choice.</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highlight>
                  <a:srgbClr val="FFFF00"/>
                </a:highlight>
                <a:latin typeface="Times New Roman" panose="02020603050405020304" charset="0"/>
                <a:cs typeface="Times New Roman" panose="02020603050405020304" charset="0"/>
                <a:sym typeface="+mn-ea"/>
              </a:rPr>
              <a:t>What did the horse think, as he sped through the night?</a:t>
            </a:r>
            <a:r>
              <a:rPr lang="zh-CN" altLang="en-US">
                <a:highlight>
                  <a:srgbClr val="00FF00"/>
                </a:highlight>
                <a:latin typeface="Times New Roman" panose="02020603050405020304" charset="0"/>
                <a:cs typeface="Times New Roman" panose="02020603050405020304" charset="0"/>
                <a:sym typeface="+mn-ea"/>
              </a:rPr>
              <a:t> Did he get tired? Have doubts? Did he want to quit? </a:t>
            </a:r>
            <a:r>
              <a:rPr lang="zh-CN" altLang="en-US">
                <a:highlight>
                  <a:srgbClr val="FFFF00"/>
                </a:highlight>
                <a:latin typeface="Times New Roman" panose="02020603050405020304" charset="0"/>
                <a:cs typeface="Times New Roman" panose="02020603050405020304" charset="0"/>
                <a:sym typeface="+mn-ea"/>
              </a:rPr>
              <a:t>I sympathized immediately. </a:t>
            </a:r>
            <a:r>
              <a:rPr lang="zh-CN" altLang="en-US">
                <a:highlight>
                  <a:srgbClr val="00FF00"/>
                </a:highlight>
                <a:latin typeface="Times New Roman" panose="02020603050405020304" charset="0"/>
                <a:cs typeface="Times New Roman" panose="02020603050405020304" charset="0"/>
                <a:sym typeface="+mn-ea"/>
              </a:rPr>
              <a:t>I got tired. I had doubts. I wanted to quit. </a:t>
            </a:r>
            <a:r>
              <a:rPr lang="zh-CN" altLang="en-US">
                <a:highlight>
                  <a:srgbClr val="FFFF00"/>
                </a:highlight>
                <a:latin typeface="Times New Roman" panose="02020603050405020304" charset="0"/>
                <a:cs typeface="Times New Roman" panose="02020603050405020304" charset="0"/>
                <a:sym typeface="+mn-ea"/>
              </a:rPr>
              <a:t>But, like Revere</a:t>
            </a:r>
            <a:r>
              <a:rPr lang="en-US" altLang="zh-CN">
                <a:highlight>
                  <a:srgbClr val="FFFF00"/>
                </a:highlight>
                <a:latin typeface="Times New Roman" panose="02020603050405020304" charset="0"/>
                <a:cs typeface="Times New Roman" panose="02020603050405020304" charset="0"/>
                <a:sym typeface="+mn-ea"/>
              </a:rPr>
              <a:t>’</a:t>
            </a:r>
            <a:r>
              <a:rPr lang="zh-CN" altLang="en-US">
                <a:highlight>
                  <a:srgbClr val="FFFF00"/>
                </a:highlight>
                <a:latin typeface="Times New Roman" panose="02020603050405020304" charset="0"/>
                <a:cs typeface="Times New Roman" panose="02020603050405020304" charset="0"/>
                <a:sym typeface="+mn-ea"/>
              </a:rPr>
              <a:t>s horse, </a:t>
            </a:r>
            <a:r>
              <a:rPr lang="zh-CN" altLang="en-US">
                <a:highlight>
                  <a:srgbClr val="00FF00"/>
                </a:highlight>
                <a:latin typeface="Times New Roman" panose="02020603050405020304" charset="0"/>
                <a:cs typeface="Times New Roman" panose="02020603050405020304" charset="0"/>
                <a:sym typeface="+mn-ea"/>
              </a:rPr>
              <a:t>I kept going. I worked hard. I checked my spelling. </a:t>
            </a:r>
            <a:r>
              <a:rPr lang="zh-CN" altLang="en-US">
                <a:latin typeface="Times New Roman" panose="02020603050405020304" charset="0"/>
                <a:cs typeface="Times New Roman" panose="02020603050405020304" charset="0"/>
                <a:sym typeface="+mn-ea"/>
              </a:rPr>
              <a:t>I asked my older sister to correct my grammar. I checked out a half-dozen books on Paul Revere from the library. I even read a few of them.</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When I handed in the essay to my teacher, he read it, laughed out loud and said, </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Great. Now, write it again.</a:t>
            </a:r>
            <a:r>
              <a:rPr lang="en-US" altLang="zh-CN">
                <a:latin typeface="Times New Roman" panose="02020603050405020304" charset="0"/>
                <a:cs typeface="Times New Roman" panose="02020603050405020304" charset="0"/>
                <a:sym typeface="+mn-ea"/>
              </a:rPr>
              <a:t>” </a:t>
            </a:r>
            <a:r>
              <a:rPr lang="zh-CN" altLang="en-US">
                <a:highlight>
                  <a:srgbClr val="00FFFF"/>
                </a:highlight>
                <a:latin typeface="Times New Roman" panose="02020603050405020304" charset="0"/>
                <a:cs typeface="Times New Roman" panose="02020603050405020304" charset="0"/>
                <a:sym typeface="+mn-ea"/>
              </a:rPr>
              <a:t>I wrote it again, and again and again.</a:t>
            </a:r>
            <a:r>
              <a:rPr lang="zh-CN" altLang="en-US">
                <a:latin typeface="Times New Roman" panose="02020603050405020304" charset="0"/>
                <a:cs typeface="Times New Roman" panose="02020603050405020304" charset="0"/>
                <a:sym typeface="+mn-ea"/>
              </a:rPr>
              <a:t> When I finally finished it, </a:t>
            </a:r>
            <a:r>
              <a:rPr lang="zh-CN" altLang="en-US">
                <a:highlight>
                  <a:srgbClr val="00FFFF"/>
                </a:highlight>
                <a:latin typeface="Times New Roman" panose="02020603050405020304" charset="0"/>
                <a:cs typeface="Times New Roman" panose="02020603050405020304" charset="0"/>
                <a:sym typeface="+mn-ea"/>
              </a:rPr>
              <a:t>the thought of winning had given way to the enjoyment of writing.</a:t>
            </a:r>
            <a:r>
              <a:rPr lang="zh-CN" altLang="en-US">
                <a:latin typeface="Times New Roman" panose="02020603050405020304" charset="0"/>
                <a:cs typeface="Times New Roman" panose="02020603050405020304" charset="0"/>
                <a:sym typeface="+mn-ea"/>
              </a:rPr>
              <a:t> If I didn</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t win, I wouldn</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t care.</a:t>
            </a:r>
            <a:endParaRPr lang="zh-CN" altLang="en-US">
              <a:latin typeface="Times New Roman" panose="02020603050405020304" charset="0"/>
              <a:cs typeface="Times New Roman" panose="02020603050405020304" charset="0"/>
              <a:sym typeface="+mn-ea"/>
            </a:endParaRPr>
          </a:p>
        </p:txBody>
      </p:sp>
      <p:sp>
        <p:nvSpPr>
          <p:cNvPr id="6" name="文本框 5"/>
          <p:cNvSpPr txBox="1"/>
          <p:nvPr/>
        </p:nvSpPr>
        <p:spPr>
          <a:xfrm>
            <a:off x="9637395" y="3254375"/>
            <a:ext cx="2509520" cy="1014730"/>
          </a:xfrm>
          <a:prstGeom prst="rect">
            <a:avLst/>
          </a:prstGeom>
          <a:noFill/>
        </p:spPr>
        <p:txBody>
          <a:bodyPr wrap="square" rtlCol="0">
            <a:spAutoFit/>
          </a:bodyPr>
          <a:p>
            <a:r>
              <a:rPr lang="en-US" altLang="zh-CN" sz="2000"/>
              <a:t>2.</a:t>
            </a:r>
            <a:r>
              <a:rPr lang="zh-CN" altLang="en-US" sz="2000"/>
              <a:t>把自己比作银匠的马</a:t>
            </a:r>
            <a:r>
              <a:rPr lang="en-US" altLang="zh-CN" sz="2000"/>
              <a:t>PR</a:t>
            </a:r>
            <a:r>
              <a:rPr lang="zh-CN" altLang="en-US" sz="2000"/>
              <a:t>，用</a:t>
            </a:r>
            <a:r>
              <a:rPr lang="zh-CN" altLang="en-US" sz="2000">
                <a:sym typeface="+mn-ea"/>
              </a:rPr>
              <a:t>比喻和拟人</a:t>
            </a:r>
            <a:r>
              <a:rPr lang="zh-CN" altLang="en-US" sz="2000"/>
              <a:t>带入感受，传情达意。</a:t>
            </a:r>
            <a:endParaRPr lang="zh-CN" altLang="en-US" sz="2000"/>
          </a:p>
        </p:txBody>
      </p:sp>
      <p:sp>
        <p:nvSpPr>
          <p:cNvPr id="7" name="文本框 6"/>
          <p:cNvSpPr txBox="1"/>
          <p:nvPr/>
        </p:nvSpPr>
        <p:spPr>
          <a:xfrm>
            <a:off x="9637395" y="4658995"/>
            <a:ext cx="2327275" cy="706755"/>
          </a:xfrm>
          <a:prstGeom prst="rect">
            <a:avLst/>
          </a:prstGeom>
          <a:noFill/>
        </p:spPr>
        <p:txBody>
          <a:bodyPr wrap="square" rtlCol="0">
            <a:spAutoFit/>
          </a:bodyPr>
          <a:p>
            <a:r>
              <a:rPr lang="en-US" altLang="zh-CN" sz="2000"/>
              <a:t>3.3</a:t>
            </a:r>
            <a:r>
              <a:rPr lang="zh-CN" altLang="en-US" sz="2000"/>
              <a:t>个排比句，短促有力。</a:t>
            </a:r>
            <a:endParaRPr lang="zh-CN" altLang="en-US" sz="2000"/>
          </a:p>
        </p:txBody>
      </p:sp>
      <p:sp>
        <p:nvSpPr>
          <p:cNvPr id="8" name="文本框 7"/>
          <p:cNvSpPr txBox="1"/>
          <p:nvPr/>
        </p:nvSpPr>
        <p:spPr>
          <a:xfrm>
            <a:off x="9637395" y="5871210"/>
            <a:ext cx="2327275" cy="706755"/>
          </a:xfrm>
          <a:prstGeom prst="rect">
            <a:avLst/>
          </a:prstGeom>
          <a:noFill/>
        </p:spPr>
        <p:txBody>
          <a:bodyPr wrap="square" rtlCol="0">
            <a:spAutoFit/>
          </a:bodyPr>
          <a:p>
            <a:r>
              <a:rPr lang="en-US" altLang="zh-CN" sz="2000"/>
              <a:t>4.</a:t>
            </a:r>
            <a:r>
              <a:rPr lang="zh-CN" altLang="en-US" sz="2000"/>
              <a:t>重复与对比，呼应前文观点。</a:t>
            </a:r>
            <a:endParaRPr lang="en-US" altLang="zh-CN" sz="2000"/>
          </a:p>
        </p:txBody>
      </p:sp>
      <p:sp>
        <p:nvSpPr>
          <p:cNvPr id="10" name="文本框 9"/>
          <p:cNvSpPr txBox="1"/>
          <p:nvPr/>
        </p:nvSpPr>
        <p:spPr>
          <a:xfrm>
            <a:off x="9472295" y="949325"/>
            <a:ext cx="2794635" cy="1014730"/>
          </a:xfrm>
          <a:prstGeom prst="rect">
            <a:avLst/>
          </a:prstGeom>
          <a:noFill/>
        </p:spPr>
        <p:txBody>
          <a:bodyPr wrap="square" rtlCol="0">
            <a:spAutoFit/>
          </a:bodyPr>
          <a:p>
            <a:r>
              <a:rPr lang="en-US" altLang="zh-CN" sz="2000"/>
              <a:t>1.</a:t>
            </a:r>
            <a:r>
              <a:rPr lang="zh-CN" altLang="en-US" sz="2000"/>
              <a:t>语言清新流畅，</a:t>
            </a:r>
            <a:r>
              <a:rPr lang="zh-CN" altLang="en-US" sz="2000">
                <a:sym typeface="+mn-ea"/>
              </a:rPr>
              <a:t>幽默写实，</a:t>
            </a:r>
            <a:r>
              <a:rPr lang="zh-CN" altLang="en-US" sz="2000"/>
              <a:t>有第一人称叙述的亲临亲历感。</a:t>
            </a:r>
            <a:endParaRPr lang="zh-CN" altLang="en-US" sz="2000"/>
          </a:p>
        </p:txBody>
      </p:sp>
      <p:cxnSp>
        <p:nvCxnSpPr>
          <p:cNvPr id="2" name="直接箭头连接符 1"/>
          <p:cNvCxnSpPr/>
          <p:nvPr>
            <p:custDataLst>
              <p:tags r:id="rId2"/>
            </p:custDataLst>
          </p:nvPr>
        </p:nvCxnSpPr>
        <p:spPr>
          <a:xfrm>
            <a:off x="8838565" y="1490345"/>
            <a:ext cx="633730" cy="1587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custDataLst>
              <p:tags r:id="rId3"/>
            </p:custDataLst>
          </p:nvPr>
        </p:nvCxnSpPr>
        <p:spPr>
          <a:xfrm>
            <a:off x="9061450" y="4082415"/>
            <a:ext cx="633730" cy="1587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a:endCxn id="8" idx="1"/>
          </p:cNvCxnSpPr>
          <p:nvPr>
            <p:custDataLst>
              <p:tags r:id="rId4"/>
            </p:custDataLst>
          </p:nvPr>
        </p:nvCxnSpPr>
        <p:spPr>
          <a:xfrm>
            <a:off x="8838565" y="6216650"/>
            <a:ext cx="798830" cy="825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custDataLst>
              <p:tags r:id="rId5"/>
            </p:custDataLst>
          </p:nvPr>
        </p:nvCxnSpPr>
        <p:spPr>
          <a:xfrm>
            <a:off x="8965565" y="5004435"/>
            <a:ext cx="633730" cy="1587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9472295" y="864235"/>
            <a:ext cx="2719705" cy="1193800"/>
          </a:xfrm>
          <a:prstGeom prst="roundRect">
            <a:avLst/>
          </a:prstGeom>
          <a:noFill/>
          <a:ln w="28575" cmpd="sng">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1" name="圆角矩形 10"/>
          <p:cNvSpPr/>
          <p:nvPr/>
        </p:nvSpPr>
        <p:spPr>
          <a:xfrm>
            <a:off x="9599295" y="3255010"/>
            <a:ext cx="2547620" cy="1014095"/>
          </a:xfrm>
          <a:prstGeom prst="roundRect">
            <a:avLst/>
          </a:prstGeom>
          <a:noFill/>
          <a:ln w="28575" cmpd="sng">
            <a:solidFill>
              <a:schemeClr val="accent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2" name="圆角矩形 11"/>
          <p:cNvSpPr/>
          <p:nvPr/>
        </p:nvSpPr>
        <p:spPr>
          <a:xfrm>
            <a:off x="9547225" y="4580255"/>
            <a:ext cx="2599690" cy="798195"/>
          </a:xfrm>
          <a:prstGeom prst="roundRect">
            <a:avLst/>
          </a:prstGeom>
          <a:noFill/>
          <a:ln w="28575" cmpd="sng">
            <a:solidFill>
              <a:schemeClr val="accent4">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3" name="圆角矩形 12"/>
          <p:cNvSpPr/>
          <p:nvPr/>
        </p:nvSpPr>
        <p:spPr>
          <a:xfrm>
            <a:off x="9547225" y="5859780"/>
            <a:ext cx="2599690" cy="718820"/>
          </a:xfrm>
          <a:prstGeom prst="roundRect">
            <a:avLst/>
          </a:prstGeom>
          <a:noFill/>
          <a:ln w="28575" cmpd="sng">
            <a:solidFill>
              <a:schemeClr val="accent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0" grpId="0"/>
      <p:bldP spid="11" grpId="0" animBg="1"/>
      <p:bldP spid="6" grpId="0"/>
      <p:bldP spid="12" grpId="0" animBg="1"/>
      <p:bldP spid="7" grpId="0"/>
      <p:bldP spid="13"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937385" y="4307205"/>
            <a:ext cx="6875145" cy="775970"/>
          </a:xfrm>
          <a:prstGeom prst="rect">
            <a:avLst/>
          </a:prstGeom>
          <a:solidFill>
            <a:schemeClr val="accent6">
              <a:lumMod val="20000"/>
              <a:lumOff val="80000"/>
            </a:schemeClr>
          </a:solidFill>
        </p:spPr>
        <p:txBody>
          <a:bodyPr wrap="square" rtlCol="0" anchor="t">
            <a:noAutofit/>
          </a:bodyPr>
          <a:p>
            <a:r>
              <a:rPr lang="en-US" altLang="zh-CN" sz="2400" kern="0" spc="-180">
                <a:solidFill>
                  <a:schemeClr val="tx1">
                    <a:alpha val="100000"/>
                  </a:schemeClr>
                </a:solidFill>
                <a:latin typeface="仿宋" panose="02010609060101010101" charset="-122"/>
                <a:ea typeface="仿宋" panose="02010609060101010101" charset="-122"/>
                <a:cs typeface="仿宋" panose="02010609060101010101" charset="-122"/>
                <a:sym typeface="+mn-ea"/>
              </a:rPr>
              <a:t>1.</a:t>
            </a:r>
            <a:r>
              <a:rPr lang="zh-CN" altLang="en-US" sz="2400" kern="0" spc="-180">
                <a:solidFill>
                  <a:schemeClr val="tx1">
                    <a:alpha val="100000"/>
                  </a:schemeClr>
                </a:solidFill>
                <a:latin typeface="仿宋" panose="02010609060101010101" charset="-122"/>
                <a:ea typeface="仿宋" panose="02010609060101010101" charset="-122"/>
                <a:cs typeface="仿宋" panose="02010609060101010101" charset="-122"/>
                <a:sym typeface="+mn-ea"/>
              </a:rPr>
              <a:t>写作是语料的重组变换。</a:t>
            </a:r>
            <a:r>
              <a:rPr lang="zh-CN" altLang="en-US" sz="2400" noProof="0">
                <a:ln>
                  <a:noFill/>
                </a:ln>
                <a:solidFill>
                  <a:schemeClr val="dk1"/>
                </a:solidFill>
                <a:effectLst/>
                <a:uLnTx/>
                <a:uFillTx/>
                <a:latin typeface="仿宋" panose="02010609060101010101" charset="-122"/>
                <a:ea typeface="仿宋" panose="02010609060101010101" charset="-122"/>
                <a:cs typeface="仿宋" panose="02010609060101010101" charset="-122"/>
                <a:sym typeface="+mn-ea"/>
              </a:rPr>
              <a:t>“动作”、“心理”、“对话”描写素材的积累与提取。</a:t>
            </a:r>
            <a:endParaRPr lang="zh-CN" altLang="en-US" sz="2400" kern="0" spc="-18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endParaRPr lang="zh-CN" altLang="en-US" sz="2400" kern="0" spc="-18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endParaRPr lang="zh-CN" altLang="en-US" sz="2400" kern="0" spc="-180">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20" name="文本框 19"/>
          <p:cNvSpPr txBox="1"/>
          <p:nvPr>
            <p:custDataLst>
              <p:tags r:id="rId1"/>
            </p:custDataLst>
          </p:nvPr>
        </p:nvSpPr>
        <p:spPr>
          <a:xfrm>
            <a:off x="312420" y="179070"/>
            <a:ext cx="4104640" cy="502285"/>
          </a:xfrm>
          <a:prstGeom prst="rect">
            <a:avLst/>
          </a:prstGeom>
          <a:solidFill>
            <a:srgbClr val="92D050"/>
          </a:solidFill>
        </p:spPr>
        <p:txBody>
          <a:bodyPr wrap="square" rtlCol="0" anchor="t">
            <a:noAutofit/>
          </a:bodyPr>
          <a:p>
            <a:pPr algn="l" fontAlgn="auto">
              <a:lnSpc>
                <a:spcPct val="100000"/>
              </a:lnSpc>
              <a:defRPr/>
            </a:pPr>
            <a:r>
              <a:rPr lang="zh-CN" altLang="en-US" sz="2800" b="1">
                <a:solidFill>
                  <a:srgbClr val="000000"/>
                </a:solidFill>
                <a:sym typeface="+mn-ea"/>
              </a:rPr>
              <a:t>微场景描写，创新表达</a:t>
            </a:r>
            <a:endParaRPr lang="zh-CN" altLang="en-US" sz="2800" b="1">
              <a:solidFill>
                <a:srgbClr val="000000"/>
              </a:solidFill>
              <a:sym typeface="+mn-ea"/>
            </a:endParaRPr>
          </a:p>
        </p:txBody>
      </p:sp>
      <p:pic>
        <p:nvPicPr>
          <p:cNvPr id="10" name="图片 9"/>
          <p:cNvPicPr>
            <a:picLocks noChangeAspect="1"/>
          </p:cNvPicPr>
          <p:nvPr/>
        </p:nvPicPr>
        <p:blipFill>
          <a:blip r:embed="rId2"/>
          <a:stretch>
            <a:fillRect/>
          </a:stretch>
        </p:blipFill>
        <p:spPr>
          <a:xfrm>
            <a:off x="197485" y="763270"/>
            <a:ext cx="7759700" cy="2997200"/>
          </a:xfrm>
          <a:prstGeom prst="rect">
            <a:avLst/>
          </a:prstGeom>
        </p:spPr>
      </p:pic>
      <p:pic>
        <p:nvPicPr>
          <p:cNvPr id="12" name="图片 11"/>
          <p:cNvPicPr>
            <a:picLocks noChangeAspect="1"/>
          </p:cNvPicPr>
          <p:nvPr/>
        </p:nvPicPr>
        <p:blipFill>
          <a:blip r:embed="rId3"/>
          <a:stretch>
            <a:fillRect/>
          </a:stretch>
        </p:blipFill>
        <p:spPr>
          <a:xfrm>
            <a:off x="3272155" y="1095375"/>
            <a:ext cx="6750050" cy="3009900"/>
          </a:xfrm>
          <a:prstGeom prst="rect">
            <a:avLst/>
          </a:prstGeom>
        </p:spPr>
      </p:pic>
      <p:pic>
        <p:nvPicPr>
          <p:cNvPr id="13" name="图片 12"/>
          <p:cNvPicPr>
            <a:picLocks noChangeAspect="1"/>
          </p:cNvPicPr>
          <p:nvPr/>
        </p:nvPicPr>
        <p:blipFill>
          <a:blip r:embed="rId4"/>
          <a:stretch>
            <a:fillRect/>
          </a:stretch>
        </p:blipFill>
        <p:spPr>
          <a:xfrm>
            <a:off x="5735955" y="1337945"/>
            <a:ext cx="6456045" cy="3028950"/>
          </a:xfrm>
          <a:prstGeom prst="rect">
            <a:avLst/>
          </a:prstGeom>
        </p:spPr>
      </p:pic>
      <p:pic>
        <p:nvPicPr>
          <p:cNvPr id="15" name="图片 14"/>
          <p:cNvPicPr>
            <a:picLocks noChangeAspect="1"/>
          </p:cNvPicPr>
          <p:nvPr/>
        </p:nvPicPr>
        <p:blipFill>
          <a:blip r:embed="rId5"/>
          <a:stretch>
            <a:fillRect/>
          </a:stretch>
        </p:blipFill>
        <p:spPr>
          <a:xfrm>
            <a:off x="446405" y="4178935"/>
            <a:ext cx="1490980" cy="2449830"/>
          </a:xfrm>
          <a:prstGeom prst="rect">
            <a:avLst/>
          </a:prstGeom>
        </p:spPr>
      </p:pic>
      <p:sp>
        <p:nvSpPr>
          <p:cNvPr id="16" name="文本框 15"/>
          <p:cNvSpPr txBox="1"/>
          <p:nvPr/>
        </p:nvSpPr>
        <p:spPr>
          <a:xfrm>
            <a:off x="2153920" y="5201285"/>
            <a:ext cx="6096000" cy="829945"/>
          </a:xfrm>
          <a:prstGeom prst="rect">
            <a:avLst/>
          </a:prstGeom>
          <a:solidFill>
            <a:schemeClr val="accent3">
              <a:lumMod val="40000"/>
              <a:lumOff val="60000"/>
            </a:schemeClr>
          </a:solidFill>
        </p:spPr>
        <p:txBody>
          <a:bodyPr wrap="square" rtlCol="0" anchor="t">
            <a:spAutoFit/>
          </a:bodyPr>
          <a:p>
            <a:r>
              <a:rPr lang="en-US" altLang="zh-CN" sz="2400" kern="0" spc="-180">
                <a:solidFill>
                  <a:schemeClr val="tx1">
                    <a:alpha val="100000"/>
                  </a:schemeClr>
                </a:solidFill>
                <a:latin typeface="仿宋" panose="02010609060101010101" charset="-122"/>
                <a:ea typeface="仿宋" panose="02010609060101010101" charset="-122"/>
                <a:cs typeface="仿宋" panose="02010609060101010101" charset="-122"/>
                <a:sym typeface="+mn-ea"/>
              </a:rPr>
              <a:t>2.</a:t>
            </a:r>
            <a:r>
              <a:rPr lang="zh-CN" altLang="en-US" sz="2400">
                <a:latin typeface="仿宋" panose="02010609060101010101" charset="-122"/>
                <a:ea typeface="仿宋" panose="02010609060101010101" charset="-122"/>
                <a:cs typeface="仿宋" panose="02010609060101010101" charset="-122"/>
                <a:sym typeface="+mn-ea"/>
              </a:rPr>
              <a:t>所有的描写都是服务于主题与情节，把握好描写的度，不能面面俱到，拖慢情节发展。</a:t>
            </a:r>
            <a:endParaRPr lang="zh-CN" altLang="en-US" sz="2400">
              <a:latin typeface="仿宋" panose="02010609060101010101" charset="-122"/>
              <a:ea typeface="仿宋" panose="02010609060101010101" charset="-122"/>
              <a:cs typeface="仿宋" panose="02010609060101010101" charset="-122"/>
              <a:sym typeface="+mn-ea"/>
            </a:endParaRPr>
          </a:p>
        </p:txBody>
      </p:sp>
      <p:sp>
        <p:nvSpPr>
          <p:cNvPr id="17" name="文本框 16"/>
          <p:cNvSpPr txBox="1"/>
          <p:nvPr/>
        </p:nvSpPr>
        <p:spPr>
          <a:xfrm>
            <a:off x="1937385" y="6149340"/>
            <a:ext cx="7239635" cy="460375"/>
          </a:xfrm>
          <a:prstGeom prst="rect">
            <a:avLst/>
          </a:prstGeom>
          <a:solidFill>
            <a:schemeClr val="accent5">
              <a:lumMod val="40000"/>
              <a:lumOff val="60000"/>
            </a:schemeClr>
          </a:solidFill>
        </p:spPr>
        <p:txBody>
          <a:bodyPr wrap="square" rtlCol="0" anchor="t">
            <a:spAutoFit/>
          </a:bodyPr>
          <a:p>
            <a:r>
              <a:rPr lang="en-US" altLang="zh-CN" sz="2400">
                <a:latin typeface="仿宋" panose="02010609060101010101" charset="-122"/>
                <a:ea typeface="仿宋" panose="02010609060101010101" charset="-122"/>
                <a:cs typeface="仿宋" panose="02010609060101010101" charset="-122"/>
                <a:sym typeface="+mn-ea"/>
              </a:rPr>
              <a:t>3.</a:t>
            </a:r>
            <a:r>
              <a:rPr lang="zh-CN" altLang="en-US" sz="2400">
                <a:latin typeface="仿宋" panose="02010609060101010101" charset="-122"/>
                <a:ea typeface="仿宋" panose="02010609060101010101" charset="-122"/>
                <a:cs typeface="仿宋" panose="02010609060101010101" charset="-122"/>
                <a:sym typeface="+mn-ea"/>
              </a:rPr>
              <a:t>不可堆砌好词、好句、套句，冲淡原文叙事风格。</a:t>
            </a:r>
            <a:endParaRPr lang="zh-CN" altLang="en-US" sz="2400">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bldLvl="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custDataLst>
              <p:tags r:id="rId1"/>
            </p:custDataLst>
          </p:nvPr>
        </p:nvSpPr>
        <p:spPr>
          <a:xfrm>
            <a:off x="202565" y="179070"/>
            <a:ext cx="5981065" cy="502285"/>
          </a:xfrm>
          <a:prstGeom prst="rect">
            <a:avLst/>
          </a:prstGeom>
          <a:solidFill>
            <a:schemeClr val="bg2"/>
          </a:solidFill>
        </p:spPr>
        <p:txBody>
          <a:bodyPr wrap="square" rtlCol="0" anchor="t">
            <a:noAutofit/>
          </a:bodyPr>
          <a:p>
            <a:pPr algn="l" fontAlgn="auto">
              <a:lnSpc>
                <a:spcPct val="100000"/>
              </a:lnSpc>
              <a:defRPr/>
            </a:pPr>
            <a:r>
              <a:rPr lang="en-US" sz="2800" b="1">
                <a:solidFill>
                  <a:srgbClr val="FF0000"/>
                </a:solidFill>
                <a:highlight>
                  <a:srgbClr val="C0C0C0"/>
                </a:highlight>
                <a:sym typeface="+mn-ea"/>
              </a:rPr>
              <a:t>(7) </a:t>
            </a:r>
            <a:r>
              <a:rPr lang="en-US" sz="2800" b="1">
                <a:solidFill>
                  <a:srgbClr val="FF0000"/>
                </a:solidFill>
                <a:highlight>
                  <a:srgbClr val="C0C0C0"/>
                </a:highlight>
                <a:latin typeface="Times New Roman" panose="02020603050405020304" charset="0"/>
                <a:cs typeface="Times New Roman" panose="02020603050405020304" charset="0"/>
                <a:sym typeface="+mn-ea"/>
              </a:rPr>
              <a:t>Assessment</a:t>
            </a:r>
            <a:r>
              <a:rPr lang="zh-CN" altLang="en-US" sz="2800" b="1">
                <a:solidFill>
                  <a:srgbClr val="FF0000"/>
                </a:solidFill>
                <a:highlight>
                  <a:srgbClr val="C0C0C0"/>
                </a:highlight>
                <a:sym typeface="+mn-ea"/>
              </a:rPr>
              <a:t>细评价，</a:t>
            </a:r>
            <a:r>
              <a:rPr lang="zh-CN" sz="2800">
                <a:solidFill>
                  <a:srgbClr val="FF0000"/>
                </a:solidFill>
                <a:highlight>
                  <a:srgbClr val="C0C0C0"/>
                </a:highlight>
                <a:sym typeface="+mn-ea"/>
              </a:rPr>
              <a:t>量化续写要素</a:t>
            </a:r>
            <a:endParaRPr lang="zh-CN" altLang="en-US" sz="2800">
              <a:solidFill>
                <a:srgbClr val="FF0000"/>
              </a:solidFill>
              <a:highlight>
                <a:srgbClr val="FFFF00"/>
              </a:highlight>
              <a:sym typeface="+mn-ea"/>
            </a:endParaRPr>
          </a:p>
          <a:p>
            <a:pPr algn="l" fontAlgn="auto">
              <a:lnSpc>
                <a:spcPct val="100000"/>
              </a:lnSpc>
              <a:defRPr/>
            </a:pPr>
            <a:endParaRPr lang="zh-CN" altLang="en-US" sz="2800" b="1">
              <a:solidFill>
                <a:srgbClr val="FF0000"/>
              </a:solidFill>
              <a:highlight>
                <a:srgbClr val="FFFF00"/>
              </a:highlight>
              <a:sym typeface="+mn-ea"/>
            </a:endParaRPr>
          </a:p>
        </p:txBody>
      </p:sp>
      <p:pic>
        <p:nvPicPr>
          <p:cNvPr id="18" name="图片 17"/>
          <p:cNvPicPr>
            <a:picLocks noChangeAspect="1"/>
          </p:cNvPicPr>
          <p:nvPr/>
        </p:nvPicPr>
        <p:blipFill>
          <a:blip r:embed="rId2"/>
          <a:stretch>
            <a:fillRect/>
          </a:stretch>
        </p:blipFill>
        <p:spPr>
          <a:xfrm>
            <a:off x="8761095" y="575945"/>
            <a:ext cx="3430905" cy="3774440"/>
          </a:xfrm>
          <a:prstGeom prst="rect">
            <a:avLst/>
          </a:prstGeom>
        </p:spPr>
      </p:pic>
      <p:pic>
        <p:nvPicPr>
          <p:cNvPr id="2" name="图片 1"/>
          <p:cNvPicPr>
            <a:picLocks noChangeAspect="1"/>
          </p:cNvPicPr>
          <p:nvPr/>
        </p:nvPicPr>
        <p:blipFill>
          <a:blip r:embed="rId3"/>
          <a:stretch>
            <a:fillRect/>
          </a:stretch>
        </p:blipFill>
        <p:spPr>
          <a:xfrm>
            <a:off x="635" y="883920"/>
            <a:ext cx="8760460" cy="5836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99720" y="919480"/>
            <a:ext cx="8725535" cy="5870575"/>
          </a:xfrm>
          <a:prstGeom prst="rect">
            <a:avLst/>
          </a:prstGeom>
        </p:spPr>
      </p:pic>
      <p:sp>
        <p:nvSpPr>
          <p:cNvPr id="3" name="文本框 2"/>
          <p:cNvSpPr txBox="1"/>
          <p:nvPr/>
        </p:nvSpPr>
        <p:spPr>
          <a:xfrm>
            <a:off x="658495" y="564515"/>
            <a:ext cx="2678430" cy="521970"/>
          </a:xfrm>
          <a:prstGeom prst="rect">
            <a:avLst/>
          </a:prstGeom>
          <a:solidFill>
            <a:srgbClr val="92D050"/>
          </a:solidFill>
        </p:spPr>
        <p:txBody>
          <a:bodyPr wrap="square" rtlCol="0">
            <a:spAutoFit/>
          </a:bodyPr>
          <a:p>
            <a:r>
              <a:rPr lang="zh-CN" altLang="en-US" sz="2800" b="1">
                <a:solidFill>
                  <a:srgbClr val="FF0000"/>
                </a:solidFill>
              </a:rPr>
              <a:t>学生作品赏析</a:t>
            </a:r>
            <a:endParaRPr lang="zh-CN" altLang="en-US" sz="2800" b="1">
              <a:solidFill>
                <a:srgbClr val="FF0000"/>
              </a:solidFill>
            </a:endParaRPr>
          </a:p>
        </p:txBody>
      </p:sp>
      <p:sp>
        <p:nvSpPr>
          <p:cNvPr id="5" name="文本框 4"/>
          <p:cNvSpPr txBox="1"/>
          <p:nvPr/>
        </p:nvSpPr>
        <p:spPr>
          <a:xfrm>
            <a:off x="9317355" y="564515"/>
            <a:ext cx="2874645" cy="1314450"/>
          </a:xfrm>
          <a:prstGeom prst="rect">
            <a:avLst/>
          </a:prstGeom>
          <a:noFill/>
        </p:spPr>
        <p:txBody>
          <a:bodyPr wrap="square" rtlCol="0">
            <a:noAutofit/>
          </a:bodyPr>
          <a:p>
            <a:r>
              <a:rPr lang="en-US" altLang="zh-CN" sz="2400"/>
              <a:t>1</a:t>
            </a:r>
            <a:r>
              <a:rPr lang="zh-CN" altLang="en-US" sz="2400"/>
              <a:t>、</a:t>
            </a:r>
            <a:r>
              <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rPr>
              <a:t>三处衔接与一处点题连接自然流畅，故事完整连贯。</a:t>
            </a:r>
            <a:endPar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endParaRPr>
          </a:p>
          <a:p>
            <a:endParaRPr lang="zh-CN" altLang="en-US" sz="2400"/>
          </a:p>
        </p:txBody>
      </p:sp>
      <p:sp>
        <p:nvSpPr>
          <p:cNvPr id="7" name="文本框 6"/>
          <p:cNvSpPr txBox="1"/>
          <p:nvPr/>
        </p:nvSpPr>
        <p:spPr>
          <a:xfrm>
            <a:off x="9317355" y="1878965"/>
            <a:ext cx="2874645" cy="1650365"/>
          </a:xfrm>
          <a:prstGeom prst="rect">
            <a:avLst/>
          </a:prstGeom>
          <a:noFill/>
        </p:spPr>
        <p:txBody>
          <a:bodyPr wrap="square" rtlCol="0">
            <a:noAutofit/>
          </a:bodyPr>
          <a:p>
            <a:r>
              <a:rPr lang="en-US" altLang="zh-CN" sz="2400"/>
              <a:t>2</a:t>
            </a:r>
            <a:r>
              <a:rPr lang="zh-CN" altLang="en-US" sz="2400"/>
              <a:t>、</a:t>
            </a:r>
            <a:r>
              <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rPr>
              <a:t>从“动作”、“心理”、“对话”三个角度描写人物。人物形象鲜活立体。</a:t>
            </a:r>
            <a:endPar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endParaRPr>
          </a:p>
          <a:p>
            <a:endParaRPr lang="zh-CN" altLang="en-US" sz="2400"/>
          </a:p>
        </p:txBody>
      </p:sp>
      <p:sp>
        <p:nvSpPr>
          <p:cNvPr id="8" name="文本框 7"/>
          <p:cNvSpPr txBox="1"/>
          <p:nvPr/>
        </p:nvSpPr>
        <p:spPr>
          <a:xfrm>
            <a:off x="9226550" y="3529330"/>
            <a:ext cx="2874645" cy="1650365"/>
          </a:xfrm>
          <a:prstGeom prst="rect">
            <a:avLst/>
          </a:prstGeom>
          <a:noFill/>
        </p:spPr>
        <p:txBody>
          <a:bodyPr wrap="square" rtlCol="0">
            <a:noAutofit/>
          </a:bodyPr>
          <a:p>
            <a:r>
              <a:rPr lang="en-US" altLang="zh-CN" sz="2400"/>
              <a:t>3</a:t>
            </a:r>
            <a:r>
              <a:rPr lang="zh-CN" altLang="en-US" sz="2400"/>
              <a:t>、</a:t>
            </a:r>
            <a:r>
              <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rPr>
              <a:t>长短句并存，词句表达丰富多样，考生有较强的语言水平。</a:t>
            </a:r>
            <a:endPar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endParaRPr>
          </a:p>
          <a:p>
            <a:endParaRPr lang="zh-CN" altLang="en-US" sz="2400"/>
          </a:p>
        </p:txBody>
      </p:sp>
      <p:sp>
        <p:nvSpPr>
          <p:cNvPr id="9" name="文本框 8"/>
          <p:cNvSpPr txBox="1"/>
          <p:nvPr/>
        </p:nvSpPr>
        <p:spPr>
          <a:xfrm>
            <a:off x="9317355" y="5179695"/>
            <a:ext cx="2874645" cy="1650365"/>
          </a:xfrm>
          <a:prstGeom prst="rect">
            <a:avLst/>
          </a:prstGeom>
          <a:noFill/>
        </p:spPr>
        <p:txBody>
          <a:bodyPr wrap="square" rtlCol="0">
            <a:noAutofit/>
          </a:bodyPr>
          <a:p>
            <a:r>
              <a:rPr lang="en-US" altLang="zh-CN" sz="2400"/>
              <a:t>4</a:t>
            </a:r>
            <a:r>
              <a:rPr lang="zh-CN" altLang="en-US" sz="2400"/>
              <a:t>、</a:t>
            </a:r>
            <a:r>
              <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rPr>
              <a:t>文末点题时重复使用前文中马的话题元素，保持了一定的语言协同性。</a:t>
            </a:r>
            <a:endPar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endParaRPr>
          </a:p>
        </p:txBody>
      </p:sp>
      <p:sp>
        <p:nvSpPr>
          <p:cNvPr id="30" name="圆角矩形 29"/>
          <p:cNvSpPr/>
          <p:nvPr/>
        </p:nvSpPr>
        <p:spPr>
          <a:xfrm>
            <a:off x="9381490" y="564515"/>
            <a:ext cx="2719705" cy="1193800"/>
          </a:xfrm>
          <a:prstGeom prst="roundRect">
            <a:avLst/>
          </a:prstGeom>
          <a:noFill/>
          <a:ln w="28575" cmpd="sng">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1" name="圆角矩形 10"/>
          <p:cNvSpPr/>
          <p:nvPr/>
        </p:nvSpPr>
        <p:spPr>
          <a:xfrm>
            <a:off x="9317355" y="1937385"/>
            <a:ext cx="2875280" cy="1495425"/>
          </a:xfrm>
          <a:prstGeom prst="roundRect">
            <a:avLst/>
          </a:prstGeom>
          <a:noFill/>
          <a:ln w="28575" cmpd="sng">
            <a:solidFill>
              <a:schemeClr val="accent5">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0" name="圆角矩形 9"/>
          <p:cNvSpPr/>
          <p:nvPr/>
        </p:nvSpPr>
        <p:spPr>
          <a:xfrm>
            <a:off x="9227185" y="3491230"/>
            <a:ext cx="2874010" cy="1495425"/>
          </a:xfrm>
          <a:prstGeom prst="roundRect">
            <a:avLst/>
          </a:prstGeom>
          <a:noFill/>
          <a:ln w="28575" cmpd="sng">
            <a:solidFill>
              <a:schemeClr val="accent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2" name="圆角矩形 11"/>
          <p:cNvSpPr/>
          <p:nvPr/>
        </p:nvSpPr>
        <p:spPr>
          <a:xfrm>
            <a:off x="9225915" y="5179695"/>
            <a:ext cx="2875280" cy="1610360"/>
          </a:xfrm>
          <a:prstGeom prst="roundRect">
            <a:avLst/>
          </a:prstGeom>
          <a:noFill/>
          <a:ln w="28575" cmpd="sng">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20" name="文本框 19"/>
          <p:cNvSpPr txBox="1"/>
          <p:nvPr>
            <p:custDataLst>
              <p:tags r:id="rId2"/>
            </p:custDataLst>
          </p:nvPr>
        </p:nvSpPr>
        <p:spPr>
          <a:xfrm>
            <a:off x="81915" y="0"/>
            <a:ext cx="8335010" cy="502285"/>
          </a:xfrm>
          <a:prstGeom prst="rect">
            <a:avLst/>
          </a:prstGeom>
          <a:solidFill>
            <a:schemeClr val="bg2"/>
          </a:solidFill>
        </p:spPr>
        <p:txBody>
          <a:bodyPr wrap="square" rtlCol="0" anchor="t">
            <a:noAutofit/>
          </a:bodyPr>
          <a:p>
            <a:pPr algn="l" fontAlgn="auto">
              <a:lnSpc>
                <a:spcPct val="100000"/>
              </a:lnSpc>
              <a:defRPr/>
            </a:pPr>
            <a:r>
              <a:rPr lang="en-US" sz="2800" b="1">
                <a:solidFill>
                  <a:srgbClr val="FF0000"/>
                </a:solidFill>
                <a:highlight>
                  <a:srgbClr val="C0C0C0"/>
                </a:highlight>
                <a:sym typeface="+mn-ea"/>
              </a:rPr>
              <a:t>(8)</a:t>
            </a:r>
            <a:r>
              <a:rPr lang="en-US" sz="2800" b="1">
                <a:solidFill>
                  <a:srgbClr val="FF0000"/>
                </a:solidFill>
                <a:highlight>
                  <a:srgbClr val="C0C0C0"/>
                </a:highlight>
                <a:latin typeface="Times New Roman" panose="02020603050405020304" charset="0"/>
                <a:cs typeface="Times New Roman" panose="02020603050405020304" charset="0"/>
                <a:sym typeface="+mn-ea"/>
              </a:rPr>
              <a:t>Sample writing and Appreciation</a:t>
            </a:r>
            <a:r>
              <a:rPr lang="zh-CN" altLang="en-US" sz="2800" b="1">
                <a:solidFill>
                  <a:srgbClr val="FF0000"/>
                </a:solidFill>
                <a:highlight>
                  <a:srgbClr val="C0C0C0"/>
                </a:highlight>
                <a:sym typeface="+mn-ea"/>
              </a:rPr>
              <a:t>例文赏析</a:t>
            </a:r>
            <a:endParaRPr lang="zh-CN" altLang="en-US" sz="2800">
              <a:highlight>
                <a:srgbClr val="C0C0C0"/>
              </a:highlight>
              <a:sym typeface="+mn-ea"/>
            </a:endParaRPr>
          </a:p>
          <a:p>
            <a:pPr algn="l" fontAlgn="auto">
              <a:lnSpc>
                <a:spcPct val="100000"/>
              </a:lnSpc>
              <a:defRPr/>
            </a:pPr>
            <a:endParaRPr lang="zh-CN" altLang="en-US" sz="2800" b="1">
              <a:solidFill>
                <a:srgbClr val="000000"/>
              </a:solidFill>
              <a:highlight>
                <a:srgbClr val="C0C0C0"/>
              </a:highligh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p:bldP spid="7" grpId="0"/>
      <p:bldP spid="11" grpId="0" animBg="1"/>
      <p:bldP spid="8" grpId="0"/>
      <p:bldP spid="10" grpId="0" animBg="1"/>
      <p:bldP spid="9"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11"/>
          <p:cNvSpPr txBox="1"/>
          <p:nvPr>
            <p:custDataLst>
              <p:tags r:id="rId1"/>
            </p:custDataLst>
          </p:nvPr>
        </p:nvSpPr>
        <p:spPr>
          <a:xfrm>
            <a:off x="85725" y="5547995"/>
            <a:ext cx="9224010" cy="958215"/>
          </a:xfrm>
          <a:prstGeom prst="rect">
            <a:avLst/>
          </a:prstGeom>
          <a:solidFill>
            <a:schemeClr val="accent4"/>
          </a:solidFill>
          <a:ln w="9525">
            <a:noFill/>
          </a:ln>
        </p:spPr>
        <p:txBody>
          <a:bodyPr wrap="square" lIns="91424" tIns="45711" rIns="91424" bIns="45711" anchor="t">
            <a:noAutofit/>
          </a:bodyPr>
          <a:p>
            <a:endParaRPr lang="zh-CN" altLang="zh-CN" sz="3730" b="1" dirty="0">
              <a:solidFill>
                <a:srgbClr val="FF0000"/>
              </a:solidFill>
              <a:latin typeface="Times New Roman" panose="02020603050405020304" charset="0"/>
              <a:cs typeface="Times New Roman" panose="02020603050405020304" charset="0"/>
            </a:endParaRPr>
          </a:p>
        </p:txBody>
      </p:sp>
      <p:sp>
        <p:nvSpPr>
          <p:cNvPr id="4" name="Text Box 11"/>
          <p:cNvSpPr txBox="1"/>
          <p:nvPr>
            <p:custDataLst>
              <p:tags r:id="rId2"/>
            </p:custDataLst>
          </p:nvPr>
        </p:nvSpPr>
        <p:spPr>
          <a:xfrm>
            <a:off x="151130" y="2546985"/>
            <a:ext cx="9224010" cy="881380"/>
          </a:xfrm>
          <a:prstGeom prst="rect">
            <a:avLst/>
          </a:prstGeom>
          <a:solidFill>
            <a:schemeClr val="accent4"/>
          </a:solidFill>
          <a:ln w="9525">
            <a:noFill/>
          </a:ln>
        </p:spPr>
        <p:txBody>
          <a:bodyPr wrap="square" lIns="91424" tIns="45711" rIns="91424" bIns="45711" anchor="t">
            <a:noAutofit/>
          </a:bodyPr>
          <a:p>
            <a:endParaRPr lang="zh-CN" altLang="zh-CN" sz="3730" b="1" dirty="0">
              <a:solidFill>
                <a:srgbClr val="FF0000"/>
              </a:solidFill>
              <a:latin typeface="Times New Roman" panose="02020603050405020304" charset="0"/>
              <a:cs typeface="Times New Roman" panose="02020603050405020304" charset="0"/>
            </a:endParaRPr>
          </a:p>
        </p:txBody>
      </p:sp>
      <p:sp>
        <p:nvSpPr>
          <p:cNvPr id="8" name="Text Box 11"/>
          <p:cNvSpPr txBox="1"/>
          <p:nvPr>
            <p:custDataLst>
              <p:tags r:id="rId3"/>
            </p:custDataLst>
          </p:nvPr>
        </p:nvSpPr>
        <p:spPr>
          <a:xfrm>
            <a:off x="150495" y="1431925"/>
            <a:ext cx="9224010" cy="741680"/>
          </a:xfrm>
          <a:prstGeom prst="rect">
            <a:avLst/>
          </a:prstGeom>
          <a:solidFill>
            <a:schemeClr val="accent4"/>
          </a:solidFill>
          <a:ln w="9525">
            <a:noFill/>
          </a:ln>
        </p:spPr>
        <p:txBody>
          <a:bodyPr wrap="square" lIns="91424" tIns="45711" rIns="91424" bIns="45711" anchor="t">
            <a:noAutofit/>
          </a:bodyPr>
          <a:p>
            <a:endParaRPr lang="zh-CN" altLang="zh-CN" sz="3730" b="1" dirty="0">
              <a:solidFill>
                <a:srgbClr val="FF0000"/>
              </a:solidFill>
              <a:latin typeface="Times New Roman" panose="02020603050405020304" charset="0"/>
              <a:cs typeface="Times New Roman" panose="02020603050405020304" charset="0"/>
            </a:endParaRPr>
          </a:p>
        </p:txBody>
      </p:sp>
      <p:sp>
        <p:nvSpPr>
          <p:cNvPr id="20" name="文本框 19"/>
          <p:cNvSpPr txBox="1"/>
          <p:nvPr>
            <p:custDataLst>
              <p:tags r:id="rId4"/>
            </p:custDataLst>
          </p:nvPr>
        </p:nvSpPr>
        <p:spPr>
          <a:xfrm>
            <a:off x="65405" y="179070"/>
            <a:ext cx="1673860" cy="502285"/>
          </a:xfrm>
          <a:prstGeom prst="rect">
            <a:avLst/>
          </a:prstGeom>
          <a:solidFill>
            <a:srgbClr val="92D050"/>
          </a:solidFill>
        </p:spPr>
        <p:txBody>
          <a:bodyPr wrap="square" rtlCol="0" anchor="t">
            <a:noAutofit/>
          </a:bodyPr>
          <a:p>
            <a:pPr algn="l" fontAlgn="auto">
              <a:lnSpc>
                <a:spcPct val="100000"/>
              </a:lnSpc>
              <a:defRPr/>
            </a:pPr>
            <a:r>
              <a:rPr lang="zh-CN" altLang="en-US" sz="2800" b="1">
                <a:solidFill>
                  <a:srgbClr val="FF0000"/>
                </a:solidFill>
                <a:highlight>
                  <a:srgbClr val="C0C0C0"/>
                </a:highlight>
                <a:sym typeface="+mn-ea"/>
              </a:rPr>
              <a:t>例文赏析</a:t>
            </a:r>
            <a:endParaRPr lang="zh-CN" altLang="en-US" sz="2800">
              <a:solidFill>
                <a:srgbClr val="FF0000"/>
              </a:solidFill>
              <a:highlight>
                <a:srgbClr val="C0C0C0"/>
              </a:highlight>
              <a:sym typeface="+mn-ea"/>
            </a:endParaRPr>
          </a:p>
          <a:p>
            <a:pPr algn="l" fontAlgn="auto">
              <a:lnSpc>
                <a:spcPct val="100000"/>
              </a:lnSpc>
              <a:defRPr/>
            </a:pPr>
            <a:endParaRPr lang="zh-CN" altLang="en-US" sz="2800" b="1">
              <a:solidFill>
                <a:srgbClr val="FF0000"/>
              </a:solidFill>
              <a:highlight>
                <a:srgbClr val="C0C0C0"/>
              </a:highlight>
              <a:sym typeface="+mn-ea"/>
            </a:endParaRPr>
          </a:p>
        </p:txBody>
      </p:sp>
      <p:sp>
        <p:nvSpPr>
          <p:cNvPr id="2" name="文本框 1"/>
          <p:cNvSpPr txBox="1"/>
          <p:nvPr>
            <p:custDataLst>
              <p:tags r:id="rId5"/>
            </p:custDataLst>
          </p:nvPr>
        </p:nvSpPr>
        <p:spPr>
          <a:xfrm>
            <a:off x="65405" y="681355"/>
            <a:ext cx="9309735" cy="6075045"/>
          </a:xfrm>
          <a:prstGeom prst="rect">
            <a:avLst/>
          </a:prstGeom>
          <a:noFill/>
        </p:spPr>
        <p:txBody>
          <a:bodyPr wrap="square" rtlCol="0" anchor="t">
            <a:noAutofit/>
          </a:bodyPr>
          <a:p>
            <a:pPr indent="0" fontAlgn="auto">
              <a:lnSpc>
                <a:spcPts val="2660"/>
              </a:lnSpc>
            </a:pPr>
            <a:r>
              <a:rPr lang="en-US" altLang="zh-CN" sz="2400" b="1" i="1">
                <a:latin typeface="Times New Roman" panose="02020603050405020304" charset="0"/>
                <a:cs typeface="Times New Roman" panose="02020603050405020304" charset="0"/>
                <a:sym typeface="+mn-ea"/>
              </a:rPr>
              <a:t>       </a:t>
            </a:r>
            <a:r>
              <a:rPr lang="zh-CN" altLang="en-US" sz="2000" b="1" i="1">
                <a:latin typeface="Times New Roman" panose="02020603050405020304" charset="0"/>
                <a:cs typeface="Times New Roman" panose="02020603050405020304" charset="0"/>
                <a:sym typeface="+mn-ea"/>
              </a:rPr>
              <a:t>A few weeks later, when I almost forgot the contest, there came</a:t>
            </a:r>
            <a:r>
              <a:rPr lang="zh-CN" altLang="en-US" sz="2000" b="1" i="1">
                <a:solidFill>
                  <a:srgbClr val="FF0000"/>
                </a:solidFill>
                <a:latin typeface="Times New Roman" panose="02020603050405020304" charset="0"/>
                <a:cs typeface="Times New Roman" panose="02020603050405020304" charset="0"/>
                <a:sym typeface="+mn-ea"/>
              </a:rPr>
              <a:t> </a:t>
            </a:r>
            <a:r>
              <a:rPr lang="zh-CN" altLang="en-US" sz="2000" b="1" i="1">
                <a:solidFill>
                  <a:srgbClr val="FF0000"/>
                </a:solidFill>
                <a:highlight>
                  <a:srgbClr val="FFFF00"/>
                </a:highlight>
                <a:latin typeface="Times New Roman" panose="02020603050405020304" charset="0"/>
                <a:cs typeface="Times New Roman" panose="02020603050405020304" charset="0"/>
                <a:sym typeface="+mn-ea"/>
              </a:rPr>
              <a:t>the news</a:t>
            </a:r>
            <a:r>
              <a:rPr lang="zh-CN" altLang="en-US" sz="2000" b="1" i="1">
                <a:highlight>
                  <a:srgbClr val="FFFF00"/>
                </a:highlight>
                <a:latin typeface="Times New Roman" panose="02020603050405020304" charset="0"/>
                <a:cs typeface="Times New Roman" panose="02020603050405020304" charset="0"/>
                <a:sym typeface="+mn-ea"/>
              </a:rPr>
              <a:t>.</a:t>
            </a:r>
            <a:r>
              <a:rPr lang="zh-CN" altLang="en-US" sz="2000" b="1" i="1">
                <a:latin typeface="Times New Roman" panose="02020603050405020304" charset="0"/>
                <a:cs typeface="Times New Roman" panose="02020603050405020304" charset="0"/>
                <a:sym typeface="+mn-ea"/>
              </a:rPr>
              <a:t> </a:t>
            </a:r>
            <a:r>
              <a:rPr lang="zh-CN" altLang="en-US" sz="2000">
                <a:solidFill>
                  <a:schemeClr val="tx1"/>
                </a:solidFill>
                <a:latin typeface="Times New Roman" panose="02020603050405020304" charset="0"/>
                <a:cs typeface="Times New Roman" panose="02020603050405020304" charset="0"/>
                <a:sym typeface="+mn-ea"/>
              </a:rPr>
              <a:t>The moment I saw my name on the top of the first prize list, surprise and joy occupied my mind（无灵主语）. </a:t>
            </a:r>
            <a:r>
              <a:rPr lang="zh-CN" altLang="en-US" sz="2000" u="sng">
                <a:solidFill>
                  <a:srgbClr val="FF0000"/>
                </a:solidFill>
                <a:latin typeface="Times New Roman" panose="02020603050405020304" charset="0"/>
                <a:cs typeface="Times New Roman" panose="02020603050405020304" charset="0"/>
                <a:sym typeface="+mn-ea"/>
              </a:rPr>
              <a:t>Despite the obstacle and confusion on the road, the horse eventually reached his destination with determination</a:t>
            </a:r>
            <a:r>
              <a:rPr lang="zh-CN" altLang="en-US" sz="2000">
                <a:latin typeface="Times New Roman" panose="02020603050405020304" charset="0"/>
                <a:cs typeface="Times New Roman" panose="02020603050405020304" charset="0"/>
                <a:sym typeface="+mn-ea"/>
              </a:rPr>
              <a:t>（把自己比作马</a:t>
            </a:r>
            <a:r>
              <a:rPr lang="en-US" altLang="zh-CN" sz="2000">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sym typeface="+mn-ea"/>
              </a:rPr>
              <a:t>原文话题重现，语言协同</a:t>
            </a:r>
            <a:r>
              <a:rPr lang="en-US" altLang="zh-CN" sz="2000">
                <a:latin typeface="Times New Roman" panose="02020603050405020304" charset="0"/>
                <a:cs typeface="Times New Roman" panose="02020603050405020304" charset="0"/>
                <a:sym typeface="+mn-ea"/>
              </a:rPr>
              <a:t>1</a:t>
            </a:r>
            <a:r>
              <a:rPr lang="zh-CN" altLang="en-US" sz="2000">
                <a:latin typeface="Times New Roman" panose="02020603050405020304" charset="0"/>
                <a:cs typeface="Times New Roman" panose="02020603050405020304" charset="0"/>
                <a:sym typeface="+mn-ea"/>
              </a:rPr>
              <a:t>）. I was invited to deliver a speech on the award presentation. I explained why I chose this special subject and </a:t>
            </a:r>
            <a:r>
              <a:rPr lang="zh-CN" altLang="en-US" sz="2000" u="sng">
                <a:solidFill>
                  <a:srgbClr val="FF0000"/>
                </a:solidFill>
                <a:latin typeface="Times New Roman" panose="02020603050405020304" charset="0"/>
                <a:cs typeface="Times New Roman" panose="02020603050405020304" charset="0"/>
                <a:sym typeface="+mn-ea"/>
              </a:rPr>
              <a:t>even acted out one-role play as Revere’s horse on the stage, which made the audience laugh out. </a:t>
            </a:r>
            <a:r>
              <a:rPr lang="zh-CN" altLang="en-US" sz="2000">
                <a:latin typeface="Times New Roman" panose="02020603050405020304" charset="0"/>
                <a:cs typeface="Times New Roman" panose="02020603050405020304" charset="0"/>
                <a:sym typeface="+mn-ea"/>
              </a:rPr>
              <a:t>In the end, </a:t>
            </a:r>
            <a:r>
              <a:rPr lang="zh-CN" altLang="en-US" sz="2000" u="sng">
                <a:solidFill>
                  <a:srgbClr val="FF0000"/>
                </a:solidFill>
                <a:latin typeface="Times New Roman" panose="02020603050405020304" charset="0"/>
                <a:cs typeface="Times New Roman" panose="02020603050405020304" charset="0"/>
                <a:sym typeface="+mn-ea"/>
              </a:rPr>
              <a:t>I showed my gratitude to the horse rider---my social studies teacher.</a:t>
            </a:r>
            <a:r>
              <a:rPr lang="zh-CN" altLang="en-US" sz="2000">
                <a:solidFill>
                  <a:schemeClr val="tx1"/>
                </a:solidFill>
                <a:latin typeface="Times New Roman" panose="02020603050405020304" charset="0"/>
                <a:cs typeface="Times New Roman" panose="02020603050405020304" charset="0"/>
                <a:sym typeface="+mn-ea"/>
              </a:rPr>
              <a:t>（把老师比作骑马的人</a:t>
            </a:r>
            <a:r>
              <a:rPr lang="en-US" altLang="zh-CN" sz="2000">
                <a:solidFill>
                  <a:schemeClr val="tx1"/>
                </a:solidFill>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sym typeface="+mn-ea"/>
              </a:rPr>
              <a:t>原文话题重现，语言协同</a:t>
            </a:r>
            <a:r>
              <a:rPr lang="en-US" altLang="zh-CN" sz="2000">
                <a:latin typeface="Times New Roman" panose="02020603050405020304" charset="0"/>
                <a:cs typeface="Times New Roman" panose="02020603050405020304" charset="0"/>
                <a:sym typeface="+mn-ea"/>
              </a:rPr>
              <a:t>2</a:t>
            </a:r>
            <a:r>
              <a:rPr lang="zh-CN" altLang="en-US" sz="2000">
                <a:solidFill>
                  <a:schemeClr val="tx1"/>
                </a:solidFill>
                <a:latin typeface="Times New Roman" panose="02020603050405020304" charset="0"/>
                <a:cs typeface="Times New Roman" panose="02020603050405020304" charset="0"/>
                <a:sym typeface="+mn-ea"/>
              </a:rPr>
              <a:t>）</a:t>
            </a:r>
            <a:endParaRPr lang="zh-CN" altLang="en-US" sz="2000">
              <a:solidFill>
                <a:schemeClr val="tx1"/>
              </a:solidFill>
              <a:latin typeface="Times New Roman" panose="02020603050405020304" charset="0"/>
              <a:cs typeface="Times New Roman" panose="02020603050405020304" charset="0"/>
              <a:sym typeface="+mn-ea"/>
            </a:endParaRPr>
          </a:p>
          <a:p>
            <a:pPr indent="0" fontAlgn="auto">
              <a:lnSpc>
                <a:spcPts val="2660"/>
              </a:lnSpc>
            </a:pPr>
            <a:endParaRPr lang="zh-CN" altLang="en-US" sz="2000" u="sng">
              <a:solidFill>
                <a:srgbClr val="FF0000"/>
              </a:solidFill>
              <a:latin typeface="Times New Roman" panose="02020603050405020304" charset="0"/>
              <a:cs typeface="Times New Roman" panose="02020603050405020304" charset="0"/>
            </a:endParaRPr>
          </a:p>
          <a:p>
            <a:pPr indent="0" fontAlgn="auto">
              <a:lnSpc>
                <a:spcPts val="2660"/>
              </a:lnSpc>
            </a:pPr>
            <a:r>
              <a:rPr lang="en-US" altLang="zh-CN" sz="2000">
                <a:latin typeface="Times New Roman" panose="02020603050405020304" charset="0"/>
                <a:cs typeface="Times New Roman" panose="02020603050405020304" charset="0"/>
                <a:sym typeface="+mn-ea"/>
              </a:rPr>
              <a:t>        </a:t>
            </a:r>
            <a:r>
              <a:rPr lang="en-US" altLang="zh-CN" sz="2000" b="1" i="1">
                <a:latin typeface="Times New Roman" panose="02020603050405020304" charset="0"/>
                <a:cs typeface="Times New Roman" panose="02020603050405020304" charset="0"/>
                <a:sym typeface="+mn-ea"/>
              </a:rPr>
              <a:t> </a:t>
            </a:r>
            <a:r>
              <a:rPr lang="zh-CN" altLang="en-US" sz="2000" b="1" i="1">
                <a:latin typeface="Times New Roman" panose="02020603050405020304" charset="0"/>
                <a:cs typeface="Times New Roman" panose="02020603050405020304" charset="0"/>
                <a:sym typeface="+mn-ea"/>
              </a:rPr>
              <a:t>I went to </a:t>
            </a:r>
            <a:r>
              <a:rPr lang="zh-CN" altLang="en-US" sz="2000" b="1" i="1">
                <a:solidFill>
                  <a:srgbClr val="FF0000"/>
                </a:solidFill>
                <a:highlight>
                  <a:srgbClr val="FFFF00"/>
                </a:highlight>
                <a:latin typeface="Times New Roman" panose="02020603050405020304" charset="0"/>
                <a:cs typeface="Times New Roman" panose="02020603050405020304" charset="0"/>
                <a:sym typeface="+mn-ea"/>
              </a:rPr>
              <a:t>my teacher’s office</a:t>
            </a:r>
            <a:r>
              <a:rPr lang="zh-CN" altLang="en-US" sz="2000" b="1" i="1">
                <a:latin typeface="Times New Roman" panose="02020603050405020304" charset="0"/>
                <a:cs typeface="Times New Roman" panose="02020603050405020304" charset="0"/>
                <a:sym typeface="+mn-ea"/>
              </a:rPr>
              <a:t> after </a:t>
            </a:r>
            <a:r>
              <a:rPr lang="zh-CN" altLang="en-US" sz="2000" b="1" i="1">
                <a:solidFill>
                  <a:srgbClr val="FF0000"/>
                </a:solidFill>
                <a:highlight>
                  <a:srgbClr val="FFFF00"/>
                </a:highlight>
                <a:latin typeface="Times New Roman" panose="02020603050405020304" charset="0"/>
                <a:cs typeface="Times New Roman" panose="02020603050405020304" charset="0"/>
                <a:sym typeface="+mn-ea"/>
              </a:rPr>
              <a:t>the award presentation. </a:t>
            </a:r>
            <a:r>
              <a:rPr lang="zh-CN" altLang="en-US" sz="2000">
                <a:solidFill>
                  <a:schemeClr val="tx1"/>
                </a:solidFill>
                <a:latin typeface="Times New Roman" panose="02020603050405020304" charset="0"/>
                <a:cs typeface="Times New Roman" panose="02020603050405020304" charset="0"/>
                <a:sym typeface="+mn-ea"/>
              </a:rPr>
              <a:t>Bathed in the enjoyment, he waved at me and expressed his congratulations. With tears almost blurring my vision, I gave him a big hug. Without his encouragement, I couldn’t have won the prize（虚拟语气）. It was him that carved my writing path.Golden sunlight scattered through the office window, spreading he brightness and warmth（环境映衬心情）. He patted my back and laughed out again. </a:t>
            </a:r>
            <a:r>
              <a:rPr lang="zh-CN" altLang="en-US" sz="2000" u="sng">
                <a:solidFill>
                  <a:srgbClr val="FF0000"/>
                </a:solidFill>
                <a:latin typeface="Times New Roman" panose="02020603050405020304" charset="0"/>
                <a:cs typeface="Times New Roman" panose="02020603050405020304" charset="0"/>
                <a:sym typeface="+mn-ea"/>
              </a:rPr>
              <a:t>Then he pointed that my passion, devotion and persistence contributed to my success. “Just like the horse you wrote, he got tired and </a:t>
            </a:r>
            <a:r>
              <a:rPr lang="en-US" altLang="zh-CN" sz="2000" u="sng">
                <a:solidFill>
                  <a:srgbClr val="FF0000"/>
                </a:solidFill>
                <a:latin typeface="Times New Roman" panose="02020603050405020304" charset="0"/>
                <a:cs typeface="Times New Roman" panose="02020603050405020304" charset="0"/>
                <a:sym typeface="+mn-ea"/>
              </a:rPr>
              <a:t>    </a:t>
            </a:r>
            <a:r>
              <a:rPr lang="zh-CN" altLang="en-US" sz="2000" u="sng">
                <a:solidFill>
                  <a:srgbClr val="FF0000"/>
                </a:solidFill>
                <a:latin typeface="Times New Roman" panose="02020603050405020304" charset="0"/>
                <a:cs typeface="Times New Roman" panose="02020603050405020304" charset="0"/>
                <a:sym typeface="+mn-ea"/>
              </a:rPr>
              <a:t>had doubts, but he kept going.”</a:t>
            </a:r>
            <a:r>
              <a:rPr lang="zh-CN" altLang="en-US" sz="2000">
                <a:latin typeface="Times New Roman" panose="02020603050405020304" charset="0"/>
                <a:cs typeface="Times New Roman" panose="02020603050405020304" charset="0"/>
                <a:sym typeface="+mn-ea"/>
              </a:rPr>
              <a:t>（把自己比作马</a:t>
            </a:r>
            <a:r>
              <a:rPr lang="en-US" altLang="zh-CN" sz="2000">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sym typeface="+mn-ea"/>
              </a:rPr>
              <a:t>原文话题重现，语言协同</a:t>
            </a:r>
            <a:r>
              <a:rPr lang="en-US" altLang="zh-CN" sz="2000">
                <a:latin typeface="Times New Roman" panose="02020603050405020304" charset="0"/>
                <a:cs typeface="Times New Roman" panose="02020603050405020304" charset="0"/>
                <a:sym typeface="+mn-ea"/>
              </a:rPr>
              <a:t>3</a:t>
            </a:r>
            <a:r>
              <a:rPr lang="zh-CN" altLang="en-US" sz="2000">
                <a:latin typeface="Times New Roman" panose="02020603050405020304" charset="0"/>
                <a:cs typeface="Times New Roman" panose="02020603050405020304" charset="0"/>
                <a:sym typeface="+mn-ea"/>
              </a:rPr>
              <a:t>，主题升华）</a:t>
            </a:r>
            <a:endParaRPr lang="zh-CN" altLang="en-US" sz="2000">
              <a:latin typeface="Times New Roman" panose="02020603050405020304" charset="0"/>
              <a:cs typeface="Times New Roman" panose="02020603050405020304" charset="0"/>
            </a:endParaRPr>
          </a:p>
        </p:txBody>
      </p:sp>
      <p:sp>
        <p:nvSpPr>
          <p:cNvPr id="3" name="文本框 2"/>
          <p:cNvSpPr txBox="1"/>
          <p:nvPr/>
        </p:nvSpPr>
        <p:spPr>
          <a:xfrm>
            <a:off x="9215755" y="1284605"/>
            <a:ext cx="3118485" cy="1842770"/>
          </a:xfrm>
          <a:prstGeom prst="rect">
            <a:avLst/>
          </a:prstGeom>
          <a:noFill/>
        </p:spPr>
        <p:txBody>
          <a:bodyPr wrap="square" rtlCol="0">
            <a:noAutofit/>
          </a:bodyPr>
          <a:p>
            <a:r>
              <a:rPr lang="zh-CN" altLang="en-US" sz="2800" b="1">
                <a:highlight>
                  <a:srgbClr val="FFFF00"/>
                </a:highlight>
              </a:rPr>
              <a:t>优秀的读后续写：</a:t>
            </a:r>
            <a:endParaRPr lang="zh-CN" altLang="en-US" sz="2800" b="1">
              <a:highlight>
                <a:srgbClr val="FFFF00"/>
              </a:highlight>
            </a:endParaRPr>
          </a:p>
          <a:p>
            <a:r>
              <a:rPr lang="zh-CN" altLang="en-US" sz="2800" b="1">
                <a:highlight>
                  <a:srgbClr val="FFFF00"/>
                </a:highlight>
              </a:rPr>
              <a:t>与积极的主题协同</a:t>
            </a:r>
            <a:endParaRPr lang="zh-CN" altLang="en-US" sz="2800" b="1">
              <a:highlight>
                <a:srgbClr val="FFFF00"/>
              </a:highlight>
            </a:endParaRPr>
          </a:p>
          <a:p>
            <a:r>
              <a:rPr lang="zh-CN" altLang="en-US" sz="2800" b="1">
                <a:highlight>
                  <a:srgbClr val="FFFF00"/>
                </a:highlight>
              </a:rPr>
              <a:t>与严谨的逻辑协同</a:t>
            </a:r>
            <a:endParaRPr lang="zh-CN" altLang="en-US" sz="2800" b="1">
              <a:highlight>
                <a:srgbClr val="FFFF00"/>
              </a:highlight>
            </a:endParaRPr>
          </a:p>
          <a:p>
            <a:r>
              <a:rPr lang="zh-CN" altLang="en-US" sz="2800" b="1">
                <a:highlight>
                  <a:srgbClr val="FFFF00"/>
                </a:highlight>
              </a:rPr>
              <a:t>与优质的语言协同</a:t>
            </a:r>
            <a:endParaRPr lang="zh-CN" altLang="en-US" sz="2800" b="1">
              <a:highlight>
                <a:srgbClr val="FFFF00"/>
              </a:highlight>
            </a:endParaRPr>
          </a:p>
        </p:txBody>
      </p:sp>
      <p:sp>
        <p:nvSpPr>
          <p:cNvPr id="30" name="圆角矩形 29"/>
          <p:cNvSpPr/>
          <p:nvPr>
            <p:custDataLst>
              <p:tags r:id="rId6"/>
            </p:custDataLst>
          </p:nvPr>
        </p:nvSpPr>
        <p:spPr>
          <a:xfrm>
            <a:off x="-635" y="783590"/>
            <a:ext cx="9310370" cy="6074410"/>
          </a:xfrm>
          <a:prstGeom prst="roundRect">
            <a:avLst/>
          </a:prstGeom>
          <a:noFill/>
          <a:ln w="28575" cmpd="sng">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bldLvl="0" animBg="1"/>
      <p:bldP spid="5" grpId="0" bldLvl="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08045" y="1795145"/>
            <a:ext cx="7435215" cy="1106805"/>
          </a:xfrm>
          <a:prstGeom prst="rect">
            <a:avLst/>
          </a:prstGeom>
          <a:noFill/>
        </p:spPr>
        <p:txBody>
          <a:bodyPr wrap="square" rtlCol="0" anchor="t">
            <a:spAutoFit/>
          </a:bodyPr>
          <a:p>
            <a:r>
              <a:rPr lang="zh-CN" altLang="en-US" sz="6600" b="1">
                <a:solidFill>
                  <a:srgbClr val="FF0000"/>
                </a:solidFill>
                <a:sym typeface="+mn-ea"/>
              </a:rPr>
              <a:t>五、教学启示提炼</a:t>
            </a:r>
            <a:endParaRPr lang="zh-CN" altLang="en-US" sz="6600" b="1">
              <a:solidFill>
                <a:srgbClr val="FF0000"/>
              </a:solidFill>
              <a:sym typeface="+mn-ea"/>
            </a:endParaRPr>
          </a:p>
        </p:txBody>
      </p:sp>
      <p:pic>
        <p:nvPicPr>
          <p:cNvPr id="8" name="内容占位符 7"/>
          <p:cNvPicPr>
            <a:picLocks noChangeAspect="1"/>
          </p:cNvPicPr>
          <p:nvPr>
            <p:ph idx="1"/>
            <p:custDataLst>
              <p:tags r:id="rId1"/>
            </p:custDataLst>
          </p:nvPr>
        </p:nvPicPr>
        <p:blipFill>
          <a:blip r:embed="rId2"/>
          <a:stretch>
            <a:fillRect/>
          </a:stretch>
        </p:blipFill>
        <p:spPr>
          <a:xfrm>
            <a:off x="9607550" y="4311015"/>
            <a:ext cx="2500630" cy="244284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 name="图片 38" descr="3b32313630303139333b31"/>
          <p:cNvPicPr>
            <a:picLocks noChangeAspect="1"/>
          </p:cNvPicPr>
          <p:nvPr/>
        </p:nvPicPr>
        <p:blipFill>
          <a:blip r:embed="rId1"/>
          <a:stretch>
            <a:fillRect/>
          </a:stretch>
        </p:blipFill>
        <p:spPr>
          <a:xfrm>
            <a:off x="115570" y="779145"/>
            <a:ext cx="914400" cy="914400"/>
          </a:xfrm>
          <a:prstGeom prst="rect">
            <a:avLst/>
          </a:prstGeom>
        </p:spPr>
      </p:pic>
      <p:pic>
        <p:nvPicPr>
          <p:cNvPr id="123" name="图片 122"/>
          <p:cNvPicPr/>
          <p:nvPr>
            <p:custDataLst>
              <p:tags r:id="rId2"/>
            </p:custDataLst>
          </p:nvPr>
        </p:nvPicPr>
        <p:blipFill>
          <a:blip r:embed="rId3"/>
          <a:stretch>
            <a:fillRect/>
          </a:stretch>
        </p:blipFill>
        <p:spPr>
          <a:xfrm>
            <a:off x="4827270" y="2087880"/>
            <a:ext cx="2477135" cy="2417445"/>
          </a:xfrm>
          <a:prstGeom prst="rect">
            <a:avLst/>
          </a:prstGeom>
          <a:noFill/>
          <a:ln w="9525">
            <a:noFill/>
          </a:ln>
        </p:spPr>
      </p:pic>
      <p:sp>
        <p:nvSpPr>
          <p:cNvPr id="35" name="文本框 34"/>
          <p:cNvSpPr txBox="1"/>
          <p:nvPr/>
        </p:nvSpPr>
        <p:spPr>
          <a:xfrm>
            <a:off x="949960" y="788670"/>
            <a:ext cx="4098290" cy="1198880"/>
          </a:xfrm>
          <a:prstGeom prst="rect">
            <a:avLst/>
          </a:prstGeom>
          <a:solidFill>
            <a:schemeClr val="accent3">
              <a:lumMod val="40000"/>
              <a:lumOff val="60000"/>
            </a:schemeClr>
          </a:solidFill>
        </p:spPr>
        <p:txBody>
          <a:bodyPr wrap="square" rtlCol="0" anchor="t">
            <a:spAutoFit/>
          </a:bodyPr>
          <a:p>
            <a:r>
              <a:rPr lang="zh-CN" altLang="en-US" sz="3600">
                <a:sym typeface="+mn-ea"/>
              </a:rPr>
              <a:t>师生共读共写，搭建多维支架。</a:t>
            </a:r>
            <a:endParaRPr lang="zh-CN" altLang="en-US" sz="3600">
              <a:sym typeface="+mn-ea"/>
            </a:endParaRPr>
          </a:p>
        </p:txBody>
      </p:sp>
      <p:pic>
        <p:nvPicPr>
          <p:cNvPr id="40" name="图片 39" descr="3b32313630303139323b32"/>
          <p:cNvPicPr>
            <a:picLocks noChangeAspect="1"/>
          </p:cNvPicPr>
          <p:nvPr/>
        </p:nvPicPr>
        <p:blipFill>
          <a:blip r:embed="rId4"/>
          <a:stretch>
            <a:fillRect/>
          </a:stretch>
        </p:blipFill>
        <p:spPr>
          <a:xfrm>
            <a:off x="7000875" y="234315"/>
            <a:ext cx="914400" cy="914400"/>
          </a:xfrm>
          <a:prstGeom prst="rect">
            <a:avLst/>
          </a:prstGeom>
        </p:spPr>
      </p:pic>
      <p:sp>
        <p:nvSpPr>
          <p:cNvPr id="5" name="文本框 4"/>
          <p:cNvSpPr txBox="1"/>
          <p:nvPr/>
        </p:nvSpPr>
        <p:spPr>
          <a:xfrm>
            <a:off x="7915275" y="334645"/>
            <a:ext cx="3735070" cy="1753235"/>
          </a:xfrm>
          <a:prstGeom prst="rect">
            <a:avLst/>
          </a:prstGeom>
          <a:solidFill>
            <a:schemeClr val="accent5"/>
          </a:solidFill>
        </p:spPr>
        <p:txBody>
          <a:bodyPr wrap="square" rtlCol="0" anchor="t">
            <a:spAutoFit/>
          </a:bodyPr>
          <a:p>
            <a:r>
              <a:rPr lang="zh-CN" altLang="en-US" sz="3600">
                <a:sym typeface="+mn-ea"/>
              </a:rPr>
              <a:t>回归教材，取法于教材，落实教考衔接。</a:t>
            </a:r>
            <a:endParaRPr lang="zh-CN" altLang="en-US" sz="3600">
              <a:sym typeface="+mn-ea"/>
            </a:endParaRPr>
          </a:p>
        </p:txBody>
      </p:sp>
      <p:pic>
        <p:nvPicPr>
          <p:cNvPr id="41" name="图片 40" descr="3b32313630303139353b33"/>
          <p:cNvPicPr>
            <a:picLocks noChangeAspect="1"/>
          </p:cNvPicPr>
          <p:nvPr/>
        </p:nvPicPr>
        <p:blipFill>
          <a:blip r:embed="rId5"/>
          <a:stretch>
            <a:fillRect/>
          </a:stretch>
        </p:blipFill>
        <p:spPr>
          <a:xfrm>
            <a:off x="271145" y="4131310"/>
            <a:ext cx="914400" cy="914400"/>
          </a:xfrm>
          <a:prstGeom prst="rect">
            <a:avLst/>
          </a:prstGeom>
        </p:spPr>
      </p:pic>
      <p:sp>
        <p:nvSpPr>
          <p:cNvPr id="2" name="文本框 1"/>
          <p:cNvSpPr txBox="1"/>
          <p:nvPr/>
        </p:nvSpPr>
        <p:spPr>
          <a:xfrm>
            <a:off x="1185545" y="4131310"/>
            <a:ext cx="3862705" cy="1198880"/>
          </a:xfrm>
          <a:prstGeom prst="rect">
            <a:avLst/>
          </a:prstGeom>
          <a:solidFill>
            <a:schemeClr val="accent6">
              <a:lumMod val="60000"/>
              <a:lumOff val="40000"/>
            </a:schemeClr>
          </a:solidFill>
        </p:spPr>
        <p:txBody>
          <a:bodyPr wrap="square" rtlCol="0" anchor="t">
            <a:spAutoFit/>
          </a:bodyPr>
          <a:p>
            <a:r>
              <a:rPr lang="zh-CN" altLang="en-US" sz="3600">
                <a:sym typeface="+mn-ea"/>
              </a:rPr>
              <a:t>强化阅读，开发时文外刊阅读资源。</a:t>
            </a:r>
            <a:endParaRPr lang="zh-CN" altLang="en-US" sz="3600">
              <a:sym typeface="+mn-ea"/>
            </a:endParaRPr>
          </a:p>
        </p:txBody>
      </p:sp>
      <p:pic>
        <p:nvPicPr>
          <p:cNvPr id="43" name="图片 42" descr="3b32313630303139343b34"/>
          <p:cNvPicPr>
            <a:picLocks noChangeAspect="1"/>
          </p:cNvPicPr>
          <p:nvPr/>
        </p:nvPicPr>
        <p:blipFill>
          <a:blip r:embed="rId6"/>
          <a:stretch>
            <a:fillRect/>
          </a:stretch>
        </p:blipFill>
        <p:spPr>
          <a:xfrm>
            <a:off x="7414260" y="4405630"/>
            <a:ext cx="914400" cy="914400"/>
          </a:xfrm>
          <a:prstGeom prst="rect">
            <a:avLst/>
          </a:prstGeom>
        </p:spPr>
      </p:pic>
      <p:sp>
        <p:nvSpPr>
          <p:cNvPr id="3" name="文本框 2"/>
          <p:cNvSpPr txBox="1"/>
          <p:nvPr/>
        </p:nvSpPr>
        <p:spPr>
          <a:xfrm>
            <a:off x="8328660" y="4505325"/>
            <a:ext cx="3604895" cy="1753235"/>
          </a:xfrm>
          <a:prstGeom prst="rect">
            <a:avLst/>
          </a:prstGeom>
          <a:solidFill>
            <a:schemeClr val="accent1">
              <a:lumMod val="60000"/>
              <a:lumOff val="40000"/>
            </a:schemeClr>
          </a:solidFill>
        </p:spPr>
        <p:txBody>
          <a:bodyPr wrap="square" rtlCol="0" anchor="t">
            <a:spAutoFit/>
          </a:bodyPr>
          <a:p>
            <a:r>
              <a:rPr lang="zh-CN" altLang="en-US" sz="3600">
                <a:sym typeface="+mn-ea"/>
              </a:rPr>
              <a:t>开发多模态资源，注重读后续写微技能训练。</a:t>
            </a:r>
            <a:endParaRPr lang="zh-CN" altLang="en-US" sz="3600">
              <a:sym typeface="+mn-ea"/>
            </a:endParaRPr>
          </a:p>
        </p:txBody>
      </p:sp>
      <p:sp>
        <p:nvSpPr>
          <p:cNvPr id="51" name="文本框 50"/>
          <p:cNvSpPr txBox="1"/>
          <p:nvPr>
            <p:custDataLst>
              <p:tags r:id="rId7"/>
            </p:custDataLst>
          </p:nvPr>
        </p:nvSpPr>
        <p:spPr>
          <a:xfrm>
            <a:off x="0" y="58420"/>
            <a:ext cx="520509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  1.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解题规律</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linds(horizontal)">
                                      <p:cBhvr>
                                        <p:cTn id="15" dur="500"/>
                                        <p:tgtEl>
                                          <p:spTgt spid="4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linds(horizontal)">
                                      <p:cBhvr>
                                        <p:cTn id="23" dur="500"/>
                                        <p:tgtEl>
                                          <p:spTgt spid="4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linds(horizontal)">
                                      <p:cBhvr>
                                        <p:cTn id="31" dur="500"/>
                                        <p:tgtEl>
                                          <p:spTgt spid="4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 grpId="0" animBg="1"/>
      <p:bldP spid="2" grpId="0" bldLvl="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 name="图片 38" descr="3b32313630303139333b31"/>
          <p:cNvPicPr>
            <a:picLocks noChangeAspect="1"/>
          </p:cNvPicPr>
          <p:nvPr>
            <p:custDataLst>
              <p:tags r:id="rId1"/>
            </p:custDataLst>
          </p:nvPr>
        </p:nvPicPr>
        <p:blipFill>
          <a:blip r:embed="rId2"/>
          <a:stretch>
            <a:fillRect/>
          </a:stretch>
        </p:blipFill>
        <p:spPr>
          <a:xfrm>
            <a:off x="115570" y="1009650"/>
            <a:ext cx="914400" cy="914400"/>
          </a:xfrm>
          <a:prstGeom prst="rect">
            <a:avLst/>
          </a:prstGeom>
        </p:spPr>
      </p:pic>
      <p:sp>
        <p:nvSpPr>
          <p:cNvPr id="35" name="文本框 34"/>
          <p:cNvSpPr txBox="1"/>
          <p:nvPr>
            <p:custDataLst>
              <p:tags r:id="rId3"/>
            </p:custDataLst>
          </p:nvPr>
        </p:nvSpPr>
        <p:spPr>
          <a:xfrm>
            <a:off x="632460" y="2760345"/>
            <a:ext cx="3185160" cy="1198880"/>
          </a:xfrm>
          <a:prstGeom prst="rect">
            <a:avLst/>
          </a:prstGeom>
          <a:solidFill>
            <a:schemeClr val="bg1"/>
          </a:solidFill>
        </p:spPr>
        <p:txBody>
          <a:bodyPr wrap="square" rtlCol="0" anchor="t">
            <a:spAutoFit/>
          </a:bodyPr>
          <a:p>
            <a:r>
              <a:rPr lang="zh-CN" altLang="en-US" sz="3600" b="1">
                <a:solidFill>
                  <a:schemeClr val="bg1"/>
                </a:solidFill>
                <a:highlight>
                  <a:srgbClr val="0000FF"/>
                </a:highlight>
                <a:sym typeface="+mn-ea"/>
              </a:rPr>
              <a:t>师生共读共写</a:t>
            </a:r>
            <a:endParaRPr lang="zh-CN" altLang="en-US" sz="3600" b="1">
              <a:solidFill>
                <a:schemeClr val="bg1"/>
              </a:solidFill>
              <a:highlight>
                <a:srgbClr val="0000FF"/>
              </a:highlight>
              <a:sym typeface="+mn-ea"/>
            </a:endParaRPr>
          </a:p>
          <a:p>
            <a:r>
              <a:rPr lang="zh-CN" altLang="en-US" sz="3600" b="1">
                <a:solidFill>
                  <a:schemeClr val="bg1"/>
                </a:solidFill>
                <a:highlight>
                  <a:srgbClr val="0000FF"/>
                </a:highlight>
                <a:sym typeface="+mn-ea"/>
              </a:rPr>
              <a:t>搭建多维支架</a:t>
            </a:r>
            <a:endParaRPr lang="zh-CN" altLang="en-US" sz="3600" b="1">
              <a:solidFill>
                <a:schemeClr val="bg1"/>
              </a:solidFill>
              <a:highlight>
                <a:srgbClr val="0000FF"/>
              </a:highlight>
              <a:sym typeface="+mn-ea"/>
            </a:endParaRPr>
          </a:p>
        </p:txBody>
      </p:sp>
      <p:pic>
        <p:nvPicPr>
          <p:cNvPr id="2" name="图片 1"/>
          <p:cNvPicPr>
            <a:picLocks noChangeAspect="1"/>
          </p:cNvPicPr>
          <p:nvPr/>
        </p:nvPicPr>
        <p:blipFill>
          <a:blip r:embed="rId4"/>
          <a:stretch>
            <a:fillRect/>
          </a:stretch>
        </p:blipFill>
        <p:spPr>
          <a:xfrm>
            <a:off x="3862070" y="180340"/>
            <a:ext cx="1224915" cy="586740"/>
          </a:xfrm>
          <a:prstGeom prst="rect">
            <a:avLst/>
          </a:prstGeom>
        </p:spPr>
      </p:pic>
      <p:pic>
        <p:nvPicPr>
          <p:cNvPr id="14" name="图片 13"/>
          <p:cNvPicPr>
            <a:picLocks noChangeAspect="1"/>
          </p:cNvPicPr>
          <p:nvPr/>
        </p:nvPicPr>
        <p:blipFill>
          <a:blip r:embed="rId5"/>
          <a:stretch>
            <a:fillRect/>
          </a:stretch>
        </p:blipFill>
        <p:spPr>
          <a:xfrm>
            <a:off x="3862070" y="991235"/>
            <a:ext cx="1174115" cy="577850"/>
          </a:xfrm>
          <a:prstGeom prst="rect">
            <a:avLst/>
          </a:prstGeom>
        </p:spPr>
      </p:pic>
      <p:pic>
        <p:nvPicPr>
          <p:cNvPr id="22" name="图片 21"/>
          <p:cNvPicPr>
            <a:picLocks noChangeAspect="1"/>
          </p:cNvPicPr>
          <p:nvPr/>
        </p:nvPicPr>
        <p:blipFill>
          <a:blip r:embed="rId6"/>
          <a:stretch>
            <a:fillRect/>
          </a:stretch>
        </p:blipFill>
        <p:spPr>
          <a:xfrm>
            <a:off x="3779520" y="1772920"/>
            <a:ext cx="1288415" cy="607060"/>
          </a:xfrm>
          <a:prstGeom prst="rect">
            <a:avLst/>
          </a:prstGeom>
        </p:spPr>
      </p:pic>
      <p:pic>
        <p:nvPicPr>
          <p:cNvPr id="24" name="图片 23"/>
          <p:cNvPicPr>
            <a:picLocks noChangeAspect="1"/>
          </p:cNvPicPr>
          <p:nvPr/>
        </p:nvPicPr>
        <p:blipFill>
          <a:blip r:embed="rId7"/>
          <a:stretch>
            <a:fillRect/>
          </a:stretch>
        </p:blipFill>
        <p:spPr>
          <a:xfrm>
            <a:off x="3779520" y="2575560"/>
            <a:ext cx="1294130" cy="676910"/>
          </a:xfrm>
          <a:prstGeom prst="rect">
            <a:avLst/>
          </a:prstGeom>
        </p:spPr>
      </p:pic>
      <p:pic>
        <p:nvPicPr>
          <p:cNvPr id="25" name="图片 24"/>
          <p:cNvPicPr>
            <a:picLocks noChangeAspect="1"/>
          </p:cNvPicPr>
          <p:nvPr/>
        </p:nvPicPr>
        <p:blipFill>
          <a:blip r:embed="rId8"/>
          <a:stretch>
            <a:fillRect/>
          </a:stretch>
        </p:blipFill>
        <p:spPr>
          <a:xfrm>
            <a:off x="3817620" y="3428365"/>
            <a:ext cx="1256030" cy="661035"/>
          </a:xfrm>
          <a:prstGeom prst="rect">
            <a:avLst/>
          </a:prstGeom>
        </p:spPr>
      </p:pic>
      <p:pic>
        <p:nvPicPr>
          <p:cNvPr id="26" name="图片 25"/>
          <p:cNvPicPr>
            <a:picLocks noChangeAspect="1"/>
          </p:cNvPicPr>
          <p:nvPr/>
        </p:nvPicPr>
        <p:blipFill>
          <a:blip r:embed="rId9"/>
          <a:stretch>
            <a:fillRect/>
          </a:stretch>
        </p:blipFill>
        <p:spPr>
          <a:xfrm>
            <a:off x="3886835" y="4370705"/>
            <a:ext cx="1181100" cy="595630"/>
          </a:xfrm>
          <a:prstGeom prst="rect">
            <a:avLst/>
          </a:prstGeom>
        </p:spPr>
      </p:pic>
      <p:pic>
        <p:nvPicPr>
          <p:cNvPr id="28" name="图片 27"/>
          <p:cNvPicPr>
            <a:picLocks noChangeAspect="1"/>
          </p:cNvPicPr>
          <p:nvPr/>
        </p:nvPicPr>
        <p:blipFill>
          <a:blip r:embed="rId10"/>
          <a:stretch>
            <a:fillRect/>
          </a:stretch>
        </p:blipFill>
        <p:spPr>
          <a:xfrm>
            <a:off x="3886835" y="5958205"/>
            <a:ext cx="1200150" cy="616585"/>
          </a:xfrm>
          <a:prstGeom prst="rect">
            <a:avLst/>
          </a:prstGeom>
        </p:spPr>
      </p:pic>
      <p:pic>
        <p:nvPicPr>
          <p:cNvPr id="4" name="图片 3"/>
          <p:cNvPicPr>
            <a:picLocks noChangeAspect="1"/>
          </p:cNvPicPr>
          <p:nvPr/>
        </p:nvPicPr>
        <p:blipFill>
          <a:blip r:embed="rId11"/>
          <a:stretch>
            <a:fillRect/>
          </a:stretch>
        </p:blipFill>
        <p:spPr>
          <a:xfrm>
            <a:off x="3817620" y="5121275"/>
            <a:ext cx="1275080" cy="707390"/>
          </a:xfrm>
          <a:prstGeom prst="rect">
            <a:avLst/>
          </a:prstGeom>
        </p:spPr>
      </p:pic>
      <p:sp>
        <p:nvSpPr>
          <p:cNvPr id="5" name="文本框 4"/>
          <p:cNvSpPr txBox="1"/>
          <p:nvPr/>
        </p:nvSpPr>
        <p:spPr>
          <a:xfrm>
            <a:off x="5815965" y="706120"/>
            <a:ext cx="5627370" cy="583565"/>
          </a:xfrm>
          <a:prstGeom prst="rect">
            <a:avLst/>
          </a:prstGeom>
          <a:solidFill>
            <a:schemeClr val="bg1"/>
          </a:solidFill>
        </p:spPr>
        <p:txBody>
          <a:bodyPr wrap="square" rtlCol="0">
            <a:spAutoFit/>
          </a:bodyPr>
          <a:p>
            <a:r>
              <a:rPr lang="zh-CN" altLang="en-US" sz="3200" b="1">
                <a:solidFill>
                  <a:schemeClr val="bg1"/>
                </a:solidFill>
                <a:highlight>
                  <a:srgbClr val="0000FF"/>
                </a:highlight>
              </a:rPr>
              <a:t>搭建结构支架，助力读懂原文</a:t>
            </a:r>
            <a:endParaRPr lang="zh-CN" altLang="en-US" sz="3200" b="1">
              <a:solidFill>
                <a:schemeClr val="bg1"/>
              </a:solidFill>
              <a:highlight>
                <a:srgbClr val="0000FF"/>
              </a:highlight>
            </a:endParaRPr>
          </a:p>
        </p:txBody>
      </p:sp>
      <p:sp>
        <p:nvSpPr>
          <p:cNvPr id="6" name="文本框 5"/>
          <p:cNvSpPr txBox="1"/>
          <p:nvPr/>
        </p:nvSpPr>
        <p:spPr>
          <a:xfrm>
            <a:off x="5892800" y="2148205"/>
            <a:ext cx="5551170" cy="583565"/>
          </a:xfrm>
          <a:prstGeom prst="rect">
            <a:avLst/>
          </a:prstGeom>
          <a:noFill/>
        </p:spPr>
        <p:txBody>
          <a:bodyPr wrap="square" rtlCol="0">
            <a:spAutoFit/>
          </a:bodyPr>
          <a:p>
            <a:r>
              <a:rPr lang="zh-CN" altLang="en-US" sz="3200" b="1">
                <a:solidFill>
                  <a:schemeClr val="bg1"/>
                </a:solidFill>
                <a:highlight>
                  <a:srgbClr val="0000FF"/>
                </a:highlight>
              </a:rPr>
              <a:t>搭建思维支架，助力预测走向</a:t>
            </a:r>
            <a:endParaRPr lang="zh-CN" altLang="en-US" sz="3200" b="1">
              <a:solidFill>
                <a:schemeClr val="bg1"/>
              </a:solidFill>
              <a:highlight>
                <a:srgbClr val="0000FF"/>
              </a:highlight>
            </a:endParaRPr>
          </a:p>
        </p:txBody>
      </p:sp>
      <p:sp>
        <p:nvSpPr>
          <p:cNvPr id="7" name="文本框 6"/>
          <p:cNvSpPr txBox="1"/>
          <p:nvPr/>
        </p:nvSpPr>
        <p:spPr>
          <a:xfrm>
            <a:off x="5800725" y="3528695"/>
            <a:ext cx="5751830" cy="583565"/>
          </a:xfrm>
          <a:prstGeom prst="rect">
            <a:avLst/>
          </a:prstGeom>
          <a:noFill/>
        </p:spPr>
        <p:txBody>
          <a:bodyPr wrap="square" rtlCol="0">
            <a:spAutoFit/>
          </a:bodyPr>
          <a:p>
            <a:r>
              <a:rPr lang="zh-CN" altLang="en-US" sz="3200" b="1">
                <a:solidFill>
                  <a:schemeClr val="bg1"/>
                </a:solidFill>
                <a:highlight>
                  <a:srgbClr val="0000FF"/>
                </a:highlight>
              </a:rPr>
              <a:t>搭建图表支架，助力图文互动</a:t>
            </a:r>
            <a:endParaRPr lang="zh-CN" altLang="en-US" sz="3200" b="1">
              <a:solidFill>
                <a:schemeClr val="bg1"/>
              </a:solidFill>
              <a:highlight>
                <a:srgbClr val="0000FF"/>
              </a:highlight>
            </a:endParaRPr>
          </a:p>
        </p:txBody>
      </p:sp>
      <p:sp>
        <p:nvSpPr>
          <p:cNvPr id="21" name="文本框 20"/>
          <p:cNvSpPr txBox="1"/>
          <p:nvPr/>
        </p:nvSpPr>
        <p:spPr>
          <a:xfrm>
            <a:off x="5800725" y="4370705"/>
            <a:ext cx="5661660" cy="583565"/>
          </a:xfrm>
          <a:prstGeom prst="rect">
            <a:avLst/>
          </a:prstGeom>
          <a:noFill/>
        </p:spPr>
        <p:txBody>
          <a:bodyPr wrap="square" rtlCol="0">
            <a:spAutoFit/>
          </a:bodyPr>
          <a:p>
            <a:r>
              <a:rPr lang="zh-CN" altLang="en-US" sz="3200" b="1">
                <a:solidFill>
                  <a:schemeClr val="bg1"/>
                </a:solidFill>
                <a:highlight>
                  <a:srgbClr val="0000FF"/>
                </a:highlight>
              </a:rPr>
              <a:t>搭建语言支架，助力语言协同</a:t>
            </a:r>
            <a:endParaRPr lang="zh-CN" altLang="en-US" sz="3200" b="1">
              <a:solidFill>
                <a:schemeClr val="bg1"/>
              </a:solidFill>
              <a:highlight>
                <a:srgbClr val="0000FF"/>
              </a:highlight>
            </a:endParaRPr>
          </a:p>
        </p:txBody>
      </p:sp>
      <p:sp>
        <p:nvSpPr>
          <p:cNvPr id="8" name="文本框 7"/>
          <p:cNvSpPr txBox="1"/>
          <p:nvPr/>
        </p:nvSpPr>
        <p:spPr>
          <a:xfrm>
            <a:off x="5751195" y="5242560"/>
            <a:ext cx="5488305" cy="583565"/>
          </a:xfrm>
          <a:prstGeom prst="rect">
            <a:avLst/>
          </a:prstGeom>
          <a:noFill/>
        </p:spPr>
        <p:txBody>
          <a:bodyPr wrap="square" rtlCol="0">
            <a:spAutoFit/>
          </a:bodyPr>
          <a:p>
            <a:r>
              <a:rPr lang="zh-CN" altLang="en-US" sz="3200" b="1">
                <a:solidFill>
                  <a:schemeClr val="bg1"/>
                </a:solidFill>
                <a:highlight>
                  <a:srgbClr val="0000FF"/>
                </a:highlight>
              </a:rPr>
              <a:t>搭建评价支架，助力自我诊断</a:t>
            </a:r>
            <a:endParaRPr lang="zh-CN" altLang="en-US" sz="3200" b="1">
              <a:solidFill>
                <a:schemeClr val="bg1"/>
              </a:solidFill>
              <a:highlight>
                <a:srgbClr val="0000FF"/>
              </a:highlight>
            </a:endParaRPr>
          </a:p>
        </p:txBody>
      </p:sp>
      <p:sp>
        <p:nvSpPr>
          <p:cNvPr id="9" name="文本框 8"/>
          <p:cNvSpPr txBox="1"/>
          <p:nvPr/>
        </p:nvSpPr>
        <p:spPr>
          <a:xfrm>
            <a:off x="5800725" y="6114415"/>
            <a:ext cx="5642610" cy="583565"/>
          </a:xfrm>
          <a:prstGeom prst="rect">
            <a:avLst/>
          </a:prstGeom>
          <a:noFill/>
        </p:spPr>
        <p:txBody>
          <a:bodyPr wrap="square" rtlCol="0">
            <a:spAutoFit/>
          </a:bodyPr>
          <a:p>
            <a:r>
              <a:rPr lang="zh-CN" altLang="en-US" sz="3200" b="1">
                <a:solidFill>
                  <a:schemeClr val="bg1"/>
                </a:solidFill>
                <a:highlight>
                  <a:srgbClr val="0000FF"/>
                </a:highlight>
              </a:rPr>
              <a:t>搭建范例支架，助力反思提升</a:t>
            </a:r>
            <a:endParaRPr lang="zh-CN" altLang="en-US" sz="3200" b="1">
              <a:solidFill>
                <a:schemeClr val="bg1"/>
              </a:solidFill>
              <a:highlight>
                <a:srgbClr val="0000FF"/>
              </a:highlight>
            </a:endParaRPr>
          </a:p>
        </p:txBody>
      </p:sp>
      <p:cxnSp>
        <p:nvCxnSpPr>
          <p:cNvPr id="11" name="直接箭头连接符 10"/>
          <p:cNvCxnSpPr>
            <a:stCxn id="2" idx="3"/>
          </p:cNvCxnSpPr>
          <p:nvPr>
            <p:custDataLst>
              <p:tags r:id="rId12"/>
            </p:custDataLst>
          </p:nvPr>
        </p:nvCxnSpPr>
        <p:spPr>
          <a:xfrm>
            <a:off x="5086985" y="473710"/>
            <a:ext cx="805815" cy="4254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custDataLst>
              <p:tags r:id="rId13"/>
            </p:custDataLst>
          </p:nvPr>
        </p:nvCxnSpPr>
        <p:spPr>
          <a:xfrm flipV="1">
            <a:off x="5036820" y="1063625"/>
            <a:ext cx="811530" cy="32893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endCxn id="6" idx="1"/>
          </p:cNvCxnSpPr>
          <p:nvPr>
            <p:custDataLst>
              <p:tags r:id="rId14"/>
            </p:custDataLst>
          </p:nvPr>
        </p:nvCxnSpPr>
        <p:spPr>
          <a:xfrm>
            <a:off x="5036185" y="2214880"/>
            <a:ext cx="856615" cy="2254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custDataLst>
              <p:tags r:id="rId15"/>
            </p:custDataLst>
          </p:nvPr>
        </p:nvCxnSpPr>
        <p:spPr>
          <a:xfrm flipV="1">
            <a:off x="5036185" y="2490470"/>
            <a:ext cx="900430" cy="3143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custDataLst>
              <p:tags r:id="rId16"/>
            </p:custDataLst>
          </p:nvPr>
        </p:nvCxnSpPr>
        <p:spPr>
          <a:xfrm>
            <a:off x="5036185" y="3816985"/>
            <a:ext cx="889000" cy="1206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custDataLst>
              <p:tags r:id="rId17"/>
            </p:custDataLst>
          </p:nvPr>
        </p:nvCxnSpPr>
        <p:spPr>
          <a:xfrm>
            <a:off x="5014595" y="4599940"/>
            <a:ext cx="801370" cy="1143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custDataLst>
              <p:tags r:id="rId18"/>
            </p:custDataLst>
          </p:nvPr>
        </p:nvCxnSpPr>
        <p:spPr>
          <a:xfrm flipV="1">
            <a:off x="5092700" y="5419725"/>
            <a:ext cx="658495" cy="3302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19"/>
            </p:custDataLst>
          </p:nvPr>
        </p:nvCxnSpPr>
        <p:spPr>
          <a:xfrm>
            <a:off x="5146040" y="6276340"/>
            <a:ext cx="669925" cy="1079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3" name="箭头1"/>
          <p:cNvSpPr/>
          <p:nvPr>
            <p:custDataLst>
              <p:tags r:id="rId20"/>
            </p:custDataLst>
          </p:nvPr>
        </p:nvSpPr>
        <p:spPr bwMode="gray">
          <a:xfrm>
            <a:off x="2967355" y="252095"/>
            <a:ext cx="859790" cy="255270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ysClr val="windowText" lastClr="000000"/>
              </a:solidFill>
              <a:effectLst/>
              <a:uLnTx/>
              <a:uFillTx/>
              <a:cs typeface="+mn-ea"/>
              <a:sym typeface="+mn-lt"/>
            </a:endParaRPr>
          </a:p>
        </p:txBody>
      </p:sp>
      <p:sp>
        <p:nvSpPr>
          <p:cNvPr id="211" name="箭头3"/>
          <p:cNvSpPr/>
          <p:nvPr>
            <p:custDataLst>
              <p:tags r:id="rId21"/>
            </p:custDataLst>
          </p:nvPr>
        </p:nvSpPr>
        <p:spPr bwMode="gray">
          <a:xfrm flipV="1">
            <a:off x="3013075" y="3959860"/>
            <a:ext cx="847090" cy="273812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ysClr val="windowText" lastClr="000000"/>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par>
                                <p:cTn id="27" presetID="3"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linds(horizontal)">
                                      <p:cBhvr>
                                        <p:cTn id="45" dur="500"/>
                                        <p:tgtEl>
                                          <p:spTgt spid="25"/>
                                        </p:tgtEl>
                                      </p:cBhvr>
                                    </p:animEffect>
                                  </p:childTnLst>
                                </p:cTn>
                              </p:par>
                              <p:par>
                                <p:cTn id="46" presetID="3" presetClass="entr" presetSubtype="1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linds(horizont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par>
                                <p:cTn id="59" presetID="3" presetClass="entr" presetSubtype="1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linds(horizont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linds(horizontal)">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linds(horizontal)">
                                      <p:cBhvr>
                                        <p:cTn id="71" dur="500"/>
                                        <p:tgtEl>
                                          <p:spTgt spid="18"/>
                                        </p:tgtEl>
                                      </p:cBhvr>
                                    </p:animEffect>
                                  </p:childTnLst>
                                </p:cTn>
                              </p:par>
                              <p:par>
                                <p:cTn id="72" presetID="3" presetClass="entr" presetSubtype="10"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blinds(horizontal)">
                                      <p:cBhvr>
                                        <p:cTn id="74" dur="5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blinds(horizontal)">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linds(horizontal)">
                                      <p:cBhvr>
                                        <p:cTn id="84" dur="500"/>
                                        <p:tgtEl>
                                          <p:spTgt spid="19"/>
                                        </p:tgtEl>
                                      </p:cBhvr>
                                    </p:animEffect>
                                  </p:childTnLst>
                                </p:cTn>
                              </p:par>
                              <p:par>
                                <p:cTn id="85" presetID="3" presetClass="entr" presetSubtype="10"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linds(horizont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blinds(horizontal)">
                                      <p:cBhvr>
                                        <p:cTn id="9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21"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33705" y="1311275"/>
            <a:ext cx="11457940" cy="5273675"/>
          </a:xfrm>
          <a:prstGeom prst="rect">
            <a:avLst/>
          </a:prstGeom>
        </p:spPr>
      </p:pic>
      <p:pic>
        <p:nvPicPr>
          <p:cNvPr id="40" name="图片 39" descr="3b32313630303139323b32"/>
          <p:cNvPicPr>
            <a:picLocks noChangeAspect="1"/>
          </p:cNvPicPr>
          <p:nvPr>
            <p:custDataLst>
              <p:tags r:id="rId2"/>
            </p:custDataLst>
          </p:nvPr>
        </p:nvPicPr>
        <p:blipFill>
          <a:blip r:embed="rId3"/>
          <a:stretch>
            <a:fillRect/>
          </a:stretch>
        </p:blipFill>
        <p:spPr>
          <a:xfrm>
            <a:off x="427355" y="247015"/>
            <a:ext cx="914400" cy="914400"/>
          </a:xfrm>
          <a:prstGeom prst="rect">
            <a:avLst/>
          </a:prstGeom>
        </p:spPr>
      </p:pic>
      <p:sp>
        <p:nvSpPr>
          <p:cNvPr id="5" name="文本框 4"/>
          <p:cNvSpPr txBox="1"/>
          <p:nvPr>
            <p:custDataLst>
              <p:tags r:id="rId4"/>
            </p:custDataLst>
          </p:nvPr>
        </p:nvSpPr>
        <p:spPr>
          <a:xfrm>
            <a:off x="1668145" y="314960"/>
            <a:ext cx="8554085" cy="645160"/>
          </a:xfrm>
          <a:prstGeom prst="rect">
            <a:avLst/>
          </a:prstGeom>
          <a:noFill/>
        </p:spPr>
        <p:txBody>
          <a:bodyPr wrap="square" rtlCol="0" anchor="t">
            <a:spAutoFit/>
          </a:bodyPr>
          <a:p>
            <a:r>
              <a:rPr lang="zh-CN" altLang="en-US" sz="3600" b="1">
                <a:solidFill>
                  <a:schemeClr val="bg1"/>
                </a:solidFill>
                <a:highlight>
                  <a:srgbClr val="0000FF"/>
                </a:highlight>
                <a:sym typeface="+mn-ea"/>
              </a:rPr>
              <a:t>回归教材，取法于教材，落实教考衔接</a:t>
            </a:r>
            <a:endParaRPr lang="zh-CN" altLang="en-US" sz="3600" b="1">
              <a:solidFill>
                <a:schemeClr val="bg1"/>
              </a:solidFill>
              <a:highlight>
                <a:srgbClr val="0000FF"/>
              </a:highlight>
              <a:sym typeface="+mn-ea"/>
            </a:endParaRPr>
          </a:p>
        </p:txBody>
      </p:sp>
      <p:sp>
        <p:nvSpPr>
          <p:cNvPr id="2" name="文本框 1"/>
          <p:cNvSpPr txBox="1"/>
          <p:nvPr/>
        </p:nvSpPr>
        <p:spPr>
          <a:xfrm>
            <a:off x="4406265" y="1161415"/>
            <a:ext cx="6071235" cy="2458720"/>
          </a:xfrm>
          <a:prstGeom prst="rect">
            <a:avLst/>
          </a:prstGeom>
          <a:noFill/>
        </p:spPr>
        <p:txBody>
          <a:bodyPr wrap="square" rtlCol="0">
            <a:noAutofit/>
          </a:bodyPr>
          <a:p>
            <a:r>
              <a:rPr lang="zh-CN" altLang="en-US" sz="3600">
                <a:highlight>
                  <a:srgbClr val="FFFF00"/>
                </a:highlight>
              </a:rPr>
              <a:t>文章无限，但价值导向有限。以新教材大单元主题语境为框架培养学生的英语学科核心素养。</a:t>
            </a:r>
            <a:endParaRPr lang="zh-CN" altLang="en-US" sz="4000">
              <a:highlight>
                <a:srgbClr val="FFFF00"/>
              </a:highlight>
            </a:endParaRPr>
          </a:p>
          <a:p>
            <a:endParaRPr lang="zh-CN" altLang="en-US" sz="4000">
              <a:highlight>
                <a:srgbClr val="FFFF00"/>
              </a:highlight>
            </a:endParaRPr>
          </a:p>
        </p:txBody>
      </p:sp>
      <p:sp>
        <p:nvSpPr>
          <p:cNvPr id="3" name="文本框 2"/>
          <p:cNvSpPr txBox="1"/>
          <p:nvPr/>
        </p:nvSpPr>
        <p:spPr>
          <a:xfrm>
            <a:off x="3355340" y="3660140"/>
            <a:ext cx="6096000" cy="2854325"/>
          </a:xfrm>
          <a:prstGeom prst="rect">
            <a:avLst/>
          </a:prstGeom>
          <a:noFill/>
        </p:spPr>
        <p:txBody>
          <a:bodyPr wrap="square" rtlCol="0" anchor="t">
            <a:noAutofit/>
          </a:bodyPr>
          <a:p>
            <a:pPr>
              <a:lnSpc>
                <a:spcPct val="150000"/>
              </a:lnSpc>
            </a:pPr>
            <a:r>
              <a:rPr lang="en-US" altLang="zh-CN"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                         </a:t>
            </a:r>
            <a:endParaRPr lang="zh-CN" altLang="en-US" sz="2400" dirty="0">
              <a:latin typeface="微软雅黑" panose="020B0503020204020204" charset="-122"/>
              <a:ea typeface="微软雅黑" panose="020B0503020204020204" charset="-122"/>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266440" y="1783715"/>
            <a:ext cx="5658485" cy="1162685"/>
          </a:xfrm>
          <a:prstGeom prst="rect">
            <a:avLst/>
          </a:prstGeom>
          <a:noFill/>
        </p:spPr>
        <p:txBody>
          <a:bodyPr wrap="square" rtlCol="0" anchor="t">
            <a:noAutofit/>
          </a:bodyPr>
          <a:p>
            <a:r>
              <a:rPr lang="zh-CN" altLang="en-US" sz="6600" b="1">
                <a:solidFill>
                  <a:srgbClr val="FF0000"/>
                </a:solidFill>
                <a:sym typeface="+mn-ea"/>
              </a:rPr>
              <a:t>一、试题文本</a:t>
            </a:r>
            <a:endParaRPr lang="zh-CN" altLang="en-US" sz="6600" b="1">
              <a:solidFill>
                <a:srgbClr val="FF0000"/>
              </a:solidFill>
              <a:sym typeface="+mn-ea"/>
            </a:endParaRPr>
          </a:p>
          <a:p>
            <a:endParaRPr lang="zh-CN" altLang="en-US" sz="6600" b="1">
              <a:solidFill>
                <a:srgbClr val="FF0000"/>
              </a:solidFill>
              <a:sym typeface="+mn-ea"/>
            </a:endParaRPr>
          </a:p>
        </p:txBody>
      </p:sp>
      <p:pic>
        <p:nvPicPr>
          <p:cNvPr id="66" name="图片 65"/>
          <p:cNvPicPr/>
          <p:nvPr>
            <p:custDataLst>
              <p:tags r:id="rId2"/>
            </p:custDataLst>
          </p:nvPr>
        </p:nvPicPr>
        <p:blipFill>
          <a:blip r:embed="rId3"/>
          <a:stretch>
            <a:fillRect/>
          </a:stretch>
        </p:blipFill>
        <p:spPr>
          <a:xfrm>
            <a:off x="8311515" y="4210050"/>
            <a:ext cx="3975100" cy="2647950"/>
          </a:xfrm>
          <a:prstGeom prst="rect">
            <a:avLst/>
          </a:prstGeom>
          <a:noFill/>
          <a:ln w="9525">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 name="图片 40" descr="3b32313630303139353b33"/>
          <p:cNvPicPr>
            <a:picLocks noChangeAspect="1"/>
          </p:cNvPicPr>
          <p:nvPr>
            <p:custDataLst>
              <p:tags r:id="rId1"/>
            </p:custDataLst>
          </p:nvPr>
        </p:nvPicPr>
        <p:blipFill>
          <a:blip r:embed="rId2"/>
          <a:stretch>
            <a:fillRect/>
          </a:stretch>
        </p:blipFill>
        <p:spPr>
          <a:xfrm>
            <a:off x="578485" y="246380"/>
            <a:ext cx="914400" cy="914400"/>
          </a:xfrm>
          <a:prstGeom prst="rect">
            <a:avLst/>
          </a:prstGeom>
        </p:spPr>
      </p:pic>
      <p:sp>
        <p:nvSpPr>
          <p:cNvPr id="5" name="文本框 4"/>
          <p:cNvSpPr txBox="1"/>
          <p:nvPr>
            <p:custDataLst>
              <p:tags r:id="rId3"/>
            </p:custDataLst>
          </p:nvPr>
        </p:nvSpPr>
        <p:spPr>
          <a:xfrm>
            <a:off x="1774825" y="144145"/>
            <a:ext cx="7083425" cy="645160"/>
          </a:xfrm>
          <a:prstGeom prst="rect">
            <a:avLst/>
          </a:prstGeom>
          <a:noFill/>
        </p:spPr>
        <p:txBody>
          <a:bodyPr wrap="square" rtlCol="0" anchor="t">
            <a:spAutoFit/>
          </a:bodyPr>
          <a:p>
            <a:r>
              <a:rPr lang="zh-CN" altLang="en-US" sz="3600" b="1">
                <a:solidFill>
                  <a:schemeClr val="bg1"/>
                </a:solidFill>
                <a:highlight>
                  <a:srgbClr val="0000FF"/>
                </a:highlight>
                <a:sym typeface="+mn-ea"/>
              </a:rPr>
              <a:t>强化阅读，开发时文外刊阅读资源</a:t>
            </a:r>
            <a:endParaRPr lang="zh-CN" altLang="en-US" sz="3600" b="1">
              <a:solidFill>
                <a:schemeClr val="bg1"/>
              </a:solidFill>
              <a:highlight>
                <a:srgbClr val="0000FF"/>
              </a:highlight>
              <a:sym typeface="+mn-ea"/>
            </a:endParaRPr>
          </a:p>
        </p:txBody>
      </p:sp>
      <p:pic>
        <p:nvPicPr>
          <p:cNvPr id="2" name="图片 1"/>
          <p:cNvPicPr>
            <a:picLocks noChangeAspect="1"/>
          </p:cNvPicPr>
          <p:nvPr/>
        </p:nvPicPr>
        <p:blipFill>
          <a:blip r:embed="rId4"/>
          <a:stretch>
            <a:fillRect/>
          </a:stretch>
        </p:blipFill>
        <p:spPr>
          <a:xfrm>
            <a:off x="39370" y="1343025"/>
            <a:ext cx="5078730" cy="5392420"/>
          </a:xfrm>
          <a:prstGeom prst="rect">
            <a:avLst/>
          </a:prstGeom>
        </p:spPr>
      </p:pic>
      <p:pic>
        <p:nvPicPr>
          <p:cNvPr id="3" name="图片 2"/>
          <p:cNvPicPr>
            <a:picLocks noChangeAspect="1"/>
          </p:cNvPicPr>
          <p:nvPr/>
        </p:nvPicPr>
        <p:blipFill>
          <a:blip r:embed="rId5"/>
          <a:stretch>
            <a:fillRect/>
          </a:stretch>
        </p:blipFill>
        <p:spPr>
          <a:xfrm>
            <a:off x="7392670" y="789305"/>
            <a:ext cx="4799330" cy="3019425"/>
          </a:xfrm>
          <a:prstGeom prst="rect">
            <a:avLst/>
          </a:prstGeom>
        </p:spPr>
      </p:pic>
      <p:pic>
        <p:nvPicPr>
          <p:cNvPr id="4" name="图片 3"/>
          <p:cNvPicPr>
            <a:picLocks noChangeAspect="1"/>
          </p:cNvPicPr>
          <p:nvPr/>
        </p:nvPicPr>
        <p:blipFill>
          <a:blip r:embed="rId6"/>
          <a:stretch>
            <a:fillRect/>
          </a:stretch>
        </p:blipFill>
        <p:spPr>
          <a:xfrm>
            <a:off x="4277360" y="867410"/>
            <a:ext cx="2582545" cy="3008630"/>
          </a:xfrm>
          <a:prstGeom prst="rect">
            <a:avLst/>
          </a:prstGeom>
        </p:spPr>
      </p:pic>
      <p:pic>
        <p:nvPicPr>
          <p:cNvPr id="104" name="图片 103"/>
          <p:cNvPicPr/>
          <p:nvPr/>
        </p:nvPicPr>
        <p:blipFill>
          <a:blip r:embed="rId7"/>
          <a:stretch>
            <a:fillRect/>
          </a:stretch>
        </p:blipFill>
        <p:spPr>
          <a:xfrm>
            <a:off x="7557135" y="3808730"/>
            <a:ext cx="2162810" cy="2926080"/>
          </a:xfrm>
          <a:prstGeom prst="rect">
            <a:avLst/>
          </a:prstGeom>
          <a:noFill/>
          <a:ln w="9525">
            <a:noFill/>
          </a:ln>
        </p:spPr>
      </p:pic>
      <p:pic>
        <p:nvPicPr>
          <p:cNvPr id="6" name="图片 5"/>
          <p:cNvPicPr>
            <a:picLocks noChangeAspect="1"/>
          </p:cNvPicPr>
          <p:nvPr/>
        </p:nvPicPr>
        <p:blipFill>
          <a:blip r:embed="rId8"/>
          <a:stretch>
            <a:fillRect/>
          </a:stretch>
        </p:blipFill>
        <p:spPr>
          <a:xfrm>
            <a:off x="9719310" y="3808730"/>
            <a:ext cx="2355850" cy="2925445"/>
          </a:xfrm>
          <a:prstGeom prst="rect">
            <a:avLst/>
          </a:prstGeom>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blinds(horizontal)">
                                      <p:cBhvr>
                                        <p:cTn id="12" dur="500"/>
                                        <p:tgtEl>
                                          <p:spTgt spid="104"/>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 name="图片 42" descr="3b32313630303139343b34"/>
          <p:cNvPicPr>
            <a:picLocks noChangeAspect="1"/>
          </p:cNvPicPr>
          <p:nvPr>
            <p:custDataLst>
              <p:tags r:id="rId1"/>
            </p:custDataLst>
          </p:nvPr>
        </p:nvPicPr>
        <p:blipFill>
          <a:blip r:embed="rId2"/>
          <a:stretch>
            <a:fillRect/>
          </a:stretch>
        </p:blipFill>
        <p:spPr>
          <a:xfrm>
            <a:off x="547370" y="348615"/>
            <a:ext cx="914400" cy="914400"/>
          </a:xfrm>
          <a:prstGeom prst="rect">
            <a:avLst/>
          </a:prstGeom>
        </p:spPr>
      </p:pic>
      <p:sp>
        <p:nvSpPr>
          <p:cNvPr id="5" name="文本框 4"/>
          <p:cNvSpPr txBox="1"/>
          <p:nvPr/>
        </p:nvSpPr>
        <p:spPr>
          <a:xfrm>
            <a:off x="1653540" y="348615"/>
            <a:ext cx="9935845" cy="645160"/>
          </a:xfrm>
          <a:prstGeom prst="rect">
            <a:avLst/>
          </a:prstGeom>
          <a:noFill/>
        </p:spPr>
        <p:txBody>
          <a:bodyPr wrap="square" rtlCol="0" anchor="t">
            <a:spAutoFit/>
          </a:bodyPr>
          <a:p>
            <a:r>
              <a:rPr lang="zh-CN" altLang="en-US" sz="3600" b="1">
                <a:solidFill>
                  <a:schemeClr val="bg1"/>
                </a:solidFill>
                <a:highlight>
                  <a:srgbClr val="0000FF"/>
                </a:highlight>
                <a:sym typeface="+mn-ea"/>
              </a:rPr>
              <a:t>开发多模态资源，注重读后续写微技能训练</a:t>
            </a:r>
            <a:endParaRPr lang="zh-CN" altLang="en-US" sz="3600" b="1">
              <a:solidFill>
                <a:schemeClr val="bg1"/>
              </a:solidFill>
              <a:highlight>
                <a:srgbClr val="0000FF"/>
              </a:highlight>
              <a:sym typeface="+mn-ea"/>
            </a:endParaRPr>
          </a:p>
        </p:txBody>
      </p:sp>
      <p:pic>
        <p:nvPicPr>
          <p:cNvPr id="6" name="图片 5"/>
          <p:cNvPicPr>
            <a:picLocks noChangeAspect="1"/>
          </p:cNvPicPr>
          <p:nvPr/>
        </p:nvPicPr>
        <p:blipFill>
          <a:blip r:embed="rId3"/>
          <a:stretch>
            <a:fillRect/>
          </a:stretch>
        </p:blipFill>
        <p:spPr>
          <a:xfrm>
            <a:off x="548005" y="1314450"/>
            <a:ext cx="10607040" cy="430530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5405" y="689610"/>
            <a:ext cx="4874260" cy="1014730"/>
          </a:xfrm>
          <a:prstGeom prst="rect">
            <a:avLst/>
          </a:prstGeom>
          <a:noFill/>
        </p:spPr>
        <p:txBody>
          <a:bodyPr wrap="square" rtlCol="0" anchor="t">
            <a:spAutoFit/>
          </a:bodyPr>
          <a:p>
            <a:r>
              <a:rPr lang="zh-CN" altLang="en-US" sz="4000" b="1">
                <a:solidFill>
                  <a:srgbClr val="FF0000"/>
                </a:solidFill>
                <a:sym typeface="+mn-ea"/>
              </a:rPr>
              <a:t>（</a:t>
            </a:r>
            <a:r>
              <a:rPr lang="en-US" altLang="zh-CN" sz="4000" b="1">
                <a:solidFill>
                  <a:srgbClr val="FF0000"/>
                </a:solidFill>
                <a:sym typeface="+mn-ea"/>
              </a:rPr>
              <a:t>1</a:t>
            </a:r>
            <a:r>
              <a:rPr lang="zh-CN" altLang="en-US" sz="4000" b="1">
                <a:solidFill>
                  <a:srgbClr val="FF0000"/>
                </a:solidFill>
                <a:sym typeface="+mn-ea"/>
              </a:rPr>
              <a:t>）情节缺乏逻辑</a:t>
            </a:r>
            <a:endParaRPr lang="zh-CN" altLang="en-US" sz="4000">
              <a:sym typeface="+mn-ea"/>
            </a:endParaRPr>
          </a:p>
          <a:p>
            <a:r>
              <a:rPr lang="zh-CN" altLang="en-US" sz="2000">
                <a:sym typeface="+mn-ea"/>
              </a:rPr>
              <a:t>如：第一段写师生对话，时空转换不合理。</a:t>
            </a:r>
            <a:endParaRPr lang="zh-CN" altLang="en-US" sz="2000">
              <a:sym typeface="+mn-ea"/>
            </a:endParaRPr>
          </a:p>
        </p:txBody>
      </p:sp>
      <p:sp>
        <p:nvSpPr>
          <p:cNvPr id="6" name="文本框 5"/>
          <p:cNvSpPr txBox="1"/>
          <p:nvPr/>
        </p:nvSpPr>
        <p:spPr>
          <a:xfrm>
            <a:off x="0" y="2538730"/>
            <a:ext cx="4695190" cy="1938020"/>
          </a:xfrm>
          <a:prstGeom prst="rect">
            <a:avLst/>
          </a:prstGeom>
          <a:noFill/>
        </p:spPr>
        <p:txBody>
          <a:bodyPr wrap="square" rtlCol="0" anchor="t">
            <a:spAutoFit/>
          </a:bodyPr>
          <a:p>
            <a:r>
              <a:rPr lang="zh-CN" altLang="en-US" sz="4000" b="1">
                <a:solidFill>
                  <a:srgbClr val="FF0000"/>
                </a:solidFill>
                <a:sym typeface="+mn-ea"/>
              </a:rPr>
              <a:t>（</a:t>
            </a:r>
            <a:r>
              <a:rPr lang="en-US" altLang="zh-CN" sz="4000" b="1">
                <a:solidFill>
                  <a:srgbClr val="FF0000"/>
                </a:solidFill>
                <a:sym typeface="+mn-ea"/>
              </a:rPr>
              <a:t>2</a:t>
            </a:r>
            <a:r>
              <a:rPr lang="zh-CN" altLang="en-US" sz="4000" b="1">
                <a:solidFill>
                  <a:srgbClr val="FF0000"/>
                </a:solidFill>
                <a:sym typeface="+mn-ea"/>
              </a:rPr>
              <a:t>）段落缺乏衔接</a:t>
            </a:r>
            <a:endParaRPr lang="zh-CN" altLang="en-US" sz="4000" b="1">
              <a:solidFill>
                <a:srgbClr val="FF0000"/>
              </a:solidFill>
              <a:sym typeface="+mn-ea"/>
            </a:endParaRPr>
          </a:p>
          <a:p>
            <a:r>
              <a:rPr lang="zh-CN" altLang="en-US" sz="2000">
                <a:sym typeface="+mn-ea"/>
              </a:rPr>
              <a:t>如：续写首段的尾句直接从上台领奖的掌声中过渡到第二段首句的办公室，没有写急于与老师分享的心理，与开头语衔接弱。</a:t>
            </a:r>
            <a:endParaRPr lang="zh-CN" altLang="en-US" sz="2000">
              <a:sym typeface="+mn-ea"/>
            </a:endParaRPr>
          </a:p>
        </p:txBody>
      </p:sp>
      <p:sp>
        <p:nvSpPr>
          <p:cNvPr id="7" name="文本框 6"/>
          <p:cNvSpPr txBox="1"/>
          <p:nvPr/>
        </p:nvSpPr>
        <p:spPr>
          <a:xfrm>
            <a:off x="142875" y="4967605"/>
            <a:ext cx="4796155" cy="1322070"/>
          </a:xfrm>
          <a:prstGeom prst="rect">
            <a:avLst/>
          </a:prstGeom>
          <a:noFill/>
        </p:spPr>
        <p:txBody>
          <a:bodyPr wrap="square" rtlCol="0" anchor="t">
            <a:spAutoFit/>
          </a:bodyPr>
          <a:p>
            <a:r>
              <a:rPr lang="zh-CN" altLang="en-US" sz="4000" b="1">
                <a:solidFill>
                  <a:srgbClr val="FF0000"/>
                </a:solidFill>
                <a:sym typeface="+mn-ea"/>
              </a:rPr>
              <a:t>（</a:t>
            </a:r>
            <a:r>
              <a:rPr lang="en-US" sz="4000" b="1">
                <a:solidFill>
                  <a:srgbClr val="FF0000"/>
                </a:solidFill>
                <a:sym typeface="+mn-ea"/>
              </a:rPr>
              <a:t>3</a:t>
            </a:r>
            <a:r>
              <a:rPr lang="zh-CN" altLang="en-US" sz="4000" b="1">
                <a:solidFill>
                  <a:srgbClr val="FF0000"/>
                </a:solidFill>
                <a:sym typeface="+mn-ea"/>
              </a:rPr>
              <a:t>）语言缺乏协同</a:t>
            </a:r>
            <a:endParaRPr lang="zh-CN" altLang="en-US" sz="4000" b="1">
              <a:solidFill>
                <a:srgbClr val="FF0000"/>
              </a:solidFill>
              <a:sym typeface="+mn-ea"/>
            </a:endParaRPr>
          </a:p>
          <a:p>
            <a:r>
              <a:rPr lang="zh-CN" altLang="en-US" sz="2000">
                <a:sym typeface="+mn-ea"/>
              </a:rPr>
              <a:t>如：堆砌套句和高级表达，对话流水式叙述过多。</a:t>
            </a:r>
            <a:endParaRPr lang="zh-CN" altLang="en-US" sz="2000">
              <a:sym typeface="+mn-ea"/>
            </a:endParaRPr>
          </a:p>
        </p:txBody>
      </p:sp>
      <p:pic>
        <p:nvPicPr>
          <p:cNvPr id="8" name="图片 7"/>
          <p:cNvPicPr>
            <a:picLocks noChangeAspect="1"/>
          </p:cNvPicPr>
          <p:nvPr/>
        </p:nvPicPr>
        <p:blipFill>
          <a:blip r:embed="rId1"/>
          <a:stretch>
            <a:fillRect/>
          </a:stretch>
        </p:blipFill>
        <p:spPr>
          <a:xfrm>
            <a:off x="4939030" y="237490"/>
            <a:ext cx="7106920" cy="1541780"/>
          </a:xfrm>
          <a:prstGeom prst="rect">
            <a:avLst/>
          </a:prstGeom>
        </p:spPr>
      </p:pic>
      <p:pic>
        <p:nvPicPr>
          <p:cNvPr id="10" name="图片 9"/>
          <p:cNvPicPr>
            <a:picLocks noChangeAspect="1"/>
          </p:cNvPicPr>
          <p:nvPr/>
        </p:nvPicPr>
        <p:blipFill>
          <a:blip r:embed="rId2"/>
          <a:stretch>
            <a:fillRect/>
          </a:stretch>
        </p:blipFill>
        <p:spPr>
          <a:xfrm>
            <a:off x="4939030" y="2285365"/>
            <a:ext cx="7125970" cy="2271395"/>
          </a:xfrm>
          <a:prstGeom prst="rect">
            <a:avLst/>
          </a:prstGeom>
        </p:spPr>
      </p:pic>
      <p:pic>
        <p:nvPicPr>
          <p:cNvPr id="11" name="图片 10"/>
          <p:cNvPicPr>
            <a:picLocks noChangeAspect="1"/>
          </p:cNvPicPr>
          <p:nvPr/>
        </p:nvPicPr>
        <p:blipFill>
          <a:blip r:embed="rId3"/>
          <a:stretch>
            <a:fillRect/>
          </a:stretch>
        </p:blipFill>
        <p:spPr>
          <a:xfrm>
            <a:off x="4837430" y="5281930"/>
            <a:ext cx="7227570" cy="1379855"/>
          </a:xfrm>
          <a:prstGeom prst="rect">
            <a:avLst/>
          </a:prstGeom>
        </p:spPr>
      </p:pic>
      <p:pic>
        <p:nvPicPr>
          <p:cNvPr id="13" name="图片 12"/>
          <p:cNvPicPr>
            <a:picLocks noChangeAspect="1"/>
          </p:cNvPicPr>
          <p:nvPr>
            <p:custDataLst>
              <p:tags r:id="rId4"/>
            </p:custDataLst>
          </p:nvPr>
        </p:nvPicPr>
        <p:blipFill>
          <a:blip r:embed="rId5"/>
          <a:stretch>
            <a:fillRect/>
          </a:stretch>
        </p:blipFill>
        <p:spPr>
          <a:xfrm>
            <a:off x="65405" y="0"/>
            <a:ext cx="796290" cy="689610"/>
          </a:xfrm>
          <a:prstGeom prst="rect">
            <a:avLst/>
          </a:prstGeom>
        </p:spPr>
      </p:pic>
      <p:sp>
        <p:nvSpPr>
          <p:cNvPr id="51" name="文本框 50"/>
          <p:cNvSpPr txBox="1"/>
          <p:nvPr>
            <p:custDataLst>
              <p:tags r:id="rId6"/>
            </p:custDataLst>
          </p:nvPr>
        </p:nvSpPr>
        <p:spPr>
          <a:xfrm>
            <a:off x="567055" y="59690"/>
            <a:ext cx="4108450"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2.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学生的疑难点</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blinds(horizontal)">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blinds(horizontal)">
                                      <p:cBhvr>
                                        <p:cTn id="4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 name="图片 108"/>
          <p:cNvPicPr/>
          <p:nvPr>
            <p:custDataLst>
              <p:tags r:id="rId1"/>
            </p:custDataLst>
          </p:nvPr>
        </p:nvPicPr>
        <p:blipFill>
          <a:blip r:embed="rId2"/>
          <a:stretch>
            <a:fillRect/>
          </a:stretch>
        </p:blipFill>
        <p:spPr>
          <a:xfrm>
            <a:off x="5329555" y="2237105"/>
            <a:ext cx="2214245" cy="1739265"/>
          </a:xfrm>
          <a:prstGeom prst="rect">
            <a:avLst/>
          </a:prstGeom>
          <a:noFill/>
          <a:ln w="9525">
            <a:noFill/>
          </a:ln>
        </p:spPr>
      </p:pic>
      <p:pic>
        <p:nvPicPr>
          <p:cNvPr id="2" name="图片 1"/>
          <p:cNvPicPr>
            <a:picLocks noChangeAspect="1"/>
          </p:cNvPicPr>
          <p:nvPr/>
        </p:nvPicPr>
        <p:blipFill>
          <a:blip r:embed="rId3"/>
          <a:stretch>
            <a:fillRect/>
          </a:stretch>
        </p:blipFill>
        <p:spPr>
          <a:xfrm>
            <a:off x="219710" y="770255"/>
            <a:ext cx="1002030" cy="1241425"/>
          </a:xfrm>
          <a:prstGeom prst="rect">
            <a:avLst/>
          </a:prstGeom>
        </p:spPr>
      </p:pic>
      <p:pic>
        <p:nvPicPr>
          <p:cNvPr id="3" name="图片 2"/>
          <p:cNvPicPr>
            <a:picLocks noChangeAspect="1"/>
          </p:cNvPicPr>
          <p:nvPr/>
        </p:nvPicPr>
        <p:blipFill>
          <a:blip r:embed="rId4"/>
          <a:stretch>
            <a:fillRect/>
          </a:stretch>
        </p:blipFill>
        <p:spPr>
          <a:xfrm>
            <a:off x="7689215" y="97790"/>
            <a:ext cx="1247140" cy="1203325"/>
          </a:xfrm>
          <a:prstGeom prst="rect">
            <a:avLst/>
          </a:prstGeom>
        </p:spPr>
      </p:pic>
      <p:pic>
        <p:nvPicPr>
          <p:cNvPr id="5" name="图片 4"/>
          <p:cNvPicPr>
            <a:picLocks noChangeAspect="1"/>
          </p:cNvPicPr>
          <p:nvPr/>
        </p:nvPicPr>
        <p:blipFill>
          <a:blip r:embed="rId5"/>
          <a:stretch>
            <a:fillRect/>
          </a:stretch>
        </p:blipFill>
        <p:spPr>
          <a:xfrm>
            <a:off x="219710" y="3787140"/>
            <a:ext cx="1197610" cy="1023620"/>
          </a:xfrm>
          <a:prstGeom prst="rect">
            <a:avLst/>
          </a:prstGeom>
        </p:spPr>
      </p:pic>
      <p:pic>
        <p:nvPicPr>
          <p:cNvPr id="6" name="图片 5"/>
          <p:cNvPicPr>
            <a:picLocks noChangeAspect="1"/>
          </p:cNvPicPr>
          <p:nvPr/>
        </p:nvPicPr>
        <p:blipFill>
          <a:blip r:embed="rId6"/>
          <a:stretch>
            <a:fillRect/>
          </a:stretch>
        </p:blipFill>
        <p:spPr>
          <a:xfrm>
            <a:off x="7979410" y="3557905"/>
            <a:ext cx="1181100" cy="1002030"/>
          </a:xfrm>
          <a:prstGeom prst="rect">
            <a:avLst/>
          </a:prstGeom>
        </p:spPr>
      </p:pic>
      <p:sp>
        <p:nvSpPr>
          <p:cNvPr id="7" name="文本框 6"/>
          <p:cNvSpPr txBox="1"/>
          <p:nvPr/>
        </p:nvSpPr>
        <p:spPr>
          <a:xfrm>
            <a:off x="1164590" y="808355"/>
            <a:ext cx="3172460" cy="1076325"/>
          </a:xfrm>
          <a:prstGeom prst="rect">
            <a:avLst/>
          </a:prstGeom>
          <a:noFill/>
        </p:spPr>
        <p:txBody>
          <a:bodyPr wrap="square" rtlCol="0" anchor="t">
            <a:spAutoFit/>
          </a:bodyPr>
          <a:p>
            <a:r>
              <a:rPr lang="zh-CN" altLang="en-US" sz="3200" b="1">
                <a:solidFill>
                  <a:srgbClr val="FF0000"/>
                </a:solidFill>
                <a:latin typeface="仿宋" panose="02010609060101010101" charset="-122"/>
                <a:ea typeface="仿宋" panose="02010609060101010101" charset="-122"/>
                <a:cs typeface="仿宋" panose="02010609060101010101" charset="-122"/>
                <a:sym typeface="+mn-ea"/>
              </a:rPr>
              <a:t>要点编号，</a:t>
            </a:r>
            <a:endParaRPr lang="zh-CN" altLang="en-US" sz="3200" b="1">
              <a:solidFill>
                <a:srgbClr val="FF0000"/>
              </a:solidFill>
              <a:latin typeface="仿宋" panose="02010609060101010101" charset="-122"/>
              <a:ea typeface="仿宋" panose="02010609060101010101" charset="-122"/>
              <a:cs typeface="仿宋" panose="02010609060101010101" charset="-122"/>
              <a:sym typeface="+mn-ea"/>
            </a:endParaRPr>
          </a:p>
          <a:p>
            <a:r>
              <a:rPr lang="zh-CN" altLang="en-US" sz="3200" b="1">
                <a:solidFill>
                  <a:srgbClr val="FF0000"/>
                </a:solidFill>
                <a:latin typeface="仿宋" panose="02010609060101010101" charset="-122"/>
                <a:ea typeface="仿宋" panose="02010609060101010101" charset="-122"/>
                <a:cs typeface="仿宋" panose="02010609060101010101" charset="-122"/>
                <a:sym typeface="+mn-ea"/>
              </a:rPr>
              <a:t>批注阅读文本</a:t>
            </a:r>
            <a:endParaRPr lang="zh-CN" altLang="en-US" sz="3200" b="1">
              <a:solidFill>
                <a:srgbClr val="FF0000"/>
              </a:solidFill>
              <a:latin typeface="仿宋" panose="02010609060101010101" charset="-122"/>
              <a:ea typeface="仿宋" panose="02010609060101010101" charset="-122"/>
              <a:cs typeface="仿宋" panose="02010609060101010101" charset="-122"/>
              <a:sym typeface="+mn-ea"/>
            </a:endParaRPr>
          </a:p>
        </p:txBody>
      </p:sp>
      <p:sp>
        <p:nvSpPr>
          <p:cNvPr id="8" name="文本框 7"/>
          <p:cNvSpPr txBox="1"/>
          <p:nvPr/>
        </p:nvSpPr>
        <p:spPr>
          <a:xfrm>
            <a:off x="8879205" y="97790"/>
            <a:ext cx="3119120" cy="1076325"/>
          </a:xfrm>
          <a:prstGeom prst="rect">
            <a:avLst/>
          </a:prstGeom>
          <a:noFill/>
        </p:spPr>
        <p:txBody>
          <a:bodyPr wrap="square" rtlCol="0">
            <a:spAutoFit/>
          </a:bodyPr>
          <a:p>
            <a:r>
              <a:rPr lang="zh-CN" altLang="en-US" sz="3200" b="1">
                <a:solidFill>
                  <a:srgbClr val="FF0000"/>
                </a:solidFill>
                <a:latin typeface="仿宋" panose="02010609060101010101" charset="-122"/>
                <a:ea typeface="仿宋" panose="02010609060101010101" charset="-122"/>
                <a:cs typeface="仿宋" panose="02010609060101010101" charset="-122"/>
                <a:sym typeface="+mn-ea"/>
              </a:rPr>
              <a:t>巧列提纲，</a:t>
            </a:r>
            <a:endParaRPr lang="zh-CN" altLang="en-US" sz="3200" b="1">
              <a:solidFill>
                <a:srgbClr val="FF0000"/>
              </a:solidFill>
              <a:latin typeface="仿宋" panose="02010609060101010101" charset="-122"/>
              <a:ea typeface="仿宋" panose="02010609060101010101" charset="-122"/>
              <a:cs typeface="仿宋" panose="02010609060101010101" charset="-122"/>
              <a:sym typeface="+mn-ea"/>
            </a:endParaRPr>
          </a:p>
          <a:p>
            <a:r>
              <a:rPr lang="zh-CN" altLang="en-US" sz="3200" b="1">
                <a:solidFill>
                  <a:srgbClr val="FF0000"/>
                </a:solidFill>
                <a:latin typeface="仿宋" panose="02010609060101010101" charset="-122"/>
                <a:ea typeface="仿宋" panose="02010609060101010101" charset="-122"/>
                <a:cs typeface="仿宋" panose="02010609060101010101" charset="-122"/>
                <a:sym typeface="+mn-ea"/>
              </a:rPr>
              <a:t>细化段落小情节</a:t>
            </a:r>
            <a:endParaRPr lang="zh-CN" altLang="en-US" sz="3200" b="1">
              <a:solidFill>
                <a:srgbClr val="FF0000"/>
              </a:solidFill>
              <a:latin typeface="仿宋" panose="02010609060101010101" charset="-122"/>
              <a:ea typeface="仿宋" panose="02010609060101010101" charset="-122"/>
              <a:cs typeface="仿宋" panose="02010609060101010101" charset="-122"/>
              <a:sym typeface="+mn-ea"/>
            </a:endParaRPr>
          </a:p>
        </p:txBody>
      </p:sp>
      <p:sp>
        <p:nvSpPr>
          <p:cNvPr id="10" name="文本框 9"/>
          <p:cNvSpPr txBox="1"/>
          <p:nvPr/>
        </p:nvSpPr>
        <p:spPr>
          <a:xfrm>
            <a:off x="1417320" y="3976370"/>
            <a:ext cx="2070735" cy="583565"/>
          </a:xfrm>
          <a:prstGeom prst="rect">
            <a:avLst/>
          </a:prstGeom>
          <a:noFill/>
        </p:spPr>
        <p:txBody>
          <a:bodyPr wrap="square" rtlCol="0" anchor="t">
            <a:spAutoFit/>
          </a:bodyPr>
          <a:p>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勤练笔</a:t>
            </a:r>
            <a:endPar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9052560" y="3787140"/>
            <a:ext cx="1579880" cy="583565"/>
          </a:xfrm>
          <a:prstGeom prst="rect">
            <a:avLst/>
          </a:prstGeom>
          <a:noFill/>
        </p:spPr>
        <p:txBody>
          <a:bodyPr wrap="square" rtlCol="0" anchor="t">
            <a:spAutoFit/>
          </a:bodyPr>
          <a:p>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广积累</a:t>
            </a:r>
            <a:endPar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2" name="文本框 11"/>
          <p:cNvSpPr txBox="1"/>
          <p:nvPr/>
        </p:nvSpPr>
        <p:spPr>
          <a:xfrm>
            <a:off x="474980" y="4787265"/>
            <a:ext cx="4578985" cy="1568450"/>
          </a:xfrm>
          <a:prstGeom prst="rect">
            <a:avLst/>
          </a:prstGeom>
          <a:noFill/>
        </p:spPr>
        <p:txBody>
          <a:bodyPr wrap="square" rtlCol="0" anchor="t">
            <a:spAutoFit/>
          </a:bodyPr>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a:solidFill>
                  <a:schemeClr val="tx1"/>
                </a:solidFill>
                <a:latin typeface="仿宋" panose="02010609060101010101" charset="-122"/>
                <a:ea typeface="仿宋" panose="02010609060101010101" charset="-122"/>
                <a:cs typeface="仿宋" panose="02010609060101010101" charset="-122"/>
                <a:sym typeface="+mn-ea"/>
              </a:rPr>
              <a:t>经常动笔，写句子，写小短文，写周记随笔。每天写上3-5句。不限定内容，不规定词数，只要动笔就行。</a:t>
            </a:r>
            <a:endParaRPr lang="zh-CN" altLang="en-US" sz="240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30" name="圆角矩形 29"/>
          <p:cNvSpPr/>
          <p:nvPr/>
        </p:nvSpPr>
        <p:spPr>
          <a:xfrm>
            <a:off x="357505" y="1889760"/>
            <a:ext cx="4537075" cy="1635125"/>
          </a:xfrm>
          <a:prstGeom prst="roundRect">
            <a:avLst/>
          </a:prstGeom>
          <a:noFill/>
          <a:ln w="38100">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3" name="文本框 12"/>
          <p:cNvSpPr txBox="1"/>
          <p:nvPr/>
        </p:nvSpPr>
        <p:spPr>
          <a:xfrm>
            <a:off x="6656705" y="4559935"/>
            <a:ext cx="5535295" cy="2676525"/>
          </a:xfrm>
          <a:prstGeom prst="rect">
            <a:avLst/>
          </a:prstGeom>
          <a:noFill/>
        </p:spPr>
        <p:txBody>
          <a:bodyPr wrap="square" rtlCol="0" anchor="t">
            <a:spAutoFit/>
          </a:bodyPr>
          <a:p>
            <a:pPr algn="l"/>
            <a:r>
              <a:rPr lang="en-US" altLang="zh-CN" sz="2400" b="1" dirty="0">
                <a:latin typeface="仿宋" panose="02010609060101010101" charset="-122"/>
                <a:ea typeface="仿宋" panose="02010609060101010101" charset="-122"/>
                <a:cs typeface="仿宋" panose="02010609060101010101" charset="-122"/>
                <a:sym typeface="+mn-ea"/>
              </a:rPr>
              <a:t>1.</a:t>
            </a:r>
            <a:r>
              <a:rPr lang="zh-CN" altLang="en-US" sz="2400" b="1" dirty="0">
                <a:latin typeface="仿宋" panose="02010609060101010101" charset="-122"/>
                <a:ea typeface="仿宋" panose="02010609060101010101" charset="-122"/>
                <a:cs typeface="仿宋" panose="02010609060101010101" charset="-122"/>
                <a:sym typeface="+mn-ea"/>
              </a:rPr>
              <a:t>在经典名著阅读中寻找优美语言，</a:t>
            </a:r>
            <a:endParaRPr lang="zh-CN" altLang="en-US" sz="2400" b="1" dirty="0">
              <a:latin typeface="仿宋" panose="02010609060101010101" charset="-122"/>
              <a:ea typeface="仿宋" panose="02010609060101010101" charset="-122"/>
              <a:cs typeface="仿宋" panose="02010609060101010101" charset="-122"/>
              <a:sym typeface="+mn-ea"/>
            </a:endParaRPr>
          </a:p>
          <a:p>
            <a:pPr algn="l"/>
            <a:r>
              <a:rPr lang="zh-CN" altLang="en-US" sz="2400" b="1" dirty="0">
                <a:latin typeface="仿宋" panose="02010609060101010101" charset="-122"/>
                <a:ea typeface="仿宋" panose="02010609060101010101" charset="-122"/>
                <a:cs typeface="仿宋" panose="02010609060101010101" charset="-122"/>
                <a:sym typeface="+mn-ea"/>
              </a:rPr>
              <a:t>诵读与欣赏。</a:t>
            </a:r>
            <a:endParaRPr lang="zh-CN" altLang="en-US" sz="2400" b="1" dirty="0">
              <a:solidFill>
                <a:schemeClr val="tx1"/>
              </a:solidFill>
              <a:latin typeface="仿宋" panose="02010609060101010101" charset="-122"/>
              <a:ea typeface="仿宋" panose="02010609060101010101" charset="-122"/>
              <a:cs typeface="仿宋" panose="02010609060101010101" charset="-122"/>
              <a:sym typeface="+mn-ea"/>
            </a:endParaRPr>
          </a:p>
          <a:p>
            <a:pPr algn="l"/>
            <a:r>
              <a:rPr lang="en-US" altLang="zh-CN" sz="2400" b="1" dirty="0">
                <a:latin typeface="仿宋" panose="02010609060101010101" charset="-122"/>
                <a:ea typeface="仿宋" panose="02010609060101010101" charset="-122"/>
                <a:cs typeface="仿宋" panose="02010609060101010101" charset="-122"/>
                <a:sym typeface="+mn-ea"/>
              </a:rPr>
              <a:t>2.</a:t>
            </a:r>
            <a:r>
              <a:rPr lang="zh-CN" altLang="en-US" sz="2400" b="1" dirty="0">
                <a:latin typeface="仿宋" panose="02010609060101010101" charset="-122"/>
                <a:ea typeface="仿宋" panose="02010609060101010101" charset="-122"/>
                <a:cs typeface="仿宋" panose="02010609060101010101" charset="-122"/>
                <a:sym typeface="+mn-ea"/>
              </a:rPr>
              <a:t>在读后续写精彩范例中汲取描写灵感，</a:t>
            </a:r>
            <a:endParaRPr lang="zh-CN" altLang="en-US" sz="2400" b="1" dirty="0">
              <a:latin typeface="仿宋" panose="02010609060101010101" charset="-122"/>
              <a:ea typeface="仿宋" panose="02010609060101010101" charset="-122"/>
              <a:cs typeface="仿宋" panose="02010609060101010101" charset="-122"/>
              <a:sym typeface="+mn-ea"/>
            </a:endParaRPr>
          </a:p>
          <a:p>
            <a:pPr algn="l"/>
            <a:r>
              <a:rPr lang="zh-CN" altLang="en-US" sz="2400" b="1" dirty="0">
                <a:latin typeface="仿宋" panose="02010609060101010101" charset="-122"/>
                <a:ea typeface="仿宋" panose="02010609060101010101" charset="-122"/>
                <a:cs typeface="仿宋" panose="02010609060101010101" charset="-122"/>
                <a:sym typeface="+mn-ea"/>
              </a:rPr>
              <a:t>背诵与仿写。</a:t>
            </a:r>
            <a:endParaRPr lang="zh-CN" altLang="en-US" sz="2400" b="1" dirty="0">
              <a:solidFill>
                <a:schemeClr val="tx1"/>
              </a:solidFill>
              <a:latin typeface="仿宋" panose="02010609060101010101" charset="-122"/>
              <a:ea typeface="仿宋" panose="02010609060101010101" charset="-122"/>
              <a:cs typeface="仿宋" panose="02010609060101010101" charset="-122"/>
              <a:sym typeface="+mn-ea"/>
            </a:endParaRPr>
          </a:p>
          <a:p>
            <a:pPr algn="l"/>
            <a:r>
              <a:rPr lang="en-US" altLang="zh-CN" sz="2400" b="1" dirty="0">
                <a:latin typeface="仿宋" panose="02010609060101010101" charset="-122"/>
                <a:ea typeface="仿宋" panose="02010609060101010101" charset="-122"/>
                <a:cs typeface="仿宋" panose="02010609060101010101" charset="-122"/>
                <a:sym typeface="+mn-ea"/>
              </a:rPr>
              <a:t>3.</a:t>
            </a:r>
            <a:r>
              <a:rPr lang="zh-CN" altLang="en-US" sz="2400" b="1" dirty="0">
                <a:latin typeface="仿宋" panose="02010609060101010101" charset="-122"/>
                <a:ea typeface="仿宋" panose="02010609060101010101" charset="-122"/>
                <a:cs typeface="仿宋" panose="02010609060101010101" charset="-122"/>
                <a:sym typeface="+mn-ea"/>
              </a:rPr>
              <a:t>在平时的阅读文本中挖掘好词佳句，</a:t>
            </a:r>
            <a:endParaRPr lang="zh-CN" altLang="en-US" sz="2400" b="1" dirty="0">
              <a:latin typeface="仿宋" panose="02010609060101010101" charset="-122"/>
              <a:ea typeface="仿宋" panose="02010609060101010101" charset="-122"/>
              <a:cs typeface="仿宋" panose="02010609060101010101" charset="-122"/>
              <a:sym typeface="+mn-ea"/>
            </a:endParaRPr>
          </a:p>
          <a:p>
            <a:pPr algn="l"/>
            <a:r>
              <a:rPr lang="zh-CN" altLang="en-US" sz="2400" b="1" dirty="0">
                <a:latin typeface="仿宋" panose="02010609060101010101" charset="-122"/>
                <a:ea typeface="仿宋" panose="02010609060101010101" charset="-122"/>
                <a:cs typeface="仿宋" panose="02010609060101010101" charset="-122"/>
                <a:sym typeface="+mn-ea"/>
              </a:rPr>
              <a:t>积累与模仿。</a:t>
            </a:r>
            <a:endParaRPr lang="zh-CN" altLang="en-US" sz="2400" b="1" dirty="0">
              <a:solidFill>
                <a:schemeClr val="tx1"/>
              </a:solidFill>
              <a:latin typeface="仿宋" panose="02010609060101010101" charset="-122"/>
              <a:ea typeface="仿宋" panose="02010609060101010101" charset="-122"/>
              <a:cs typeface="仿宋" panose="02010609060101010101" charset="-122"/>
              <a:sym typeface="+mn-ea"/>
            </a:endParaRPr>
          </a:p>
          <a:p>
            <a:pPr algn="l"/>
            <a:endParaRPr lang="zh-CN" altLang="en-US" sz="24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6" name="圆角矩形 15"/>
          <p:cNvSpPr/>
          <p:nvPr/>
        </p:nvSpPr>
        <p:spPr>
          <a:xfrm>
            <a:off x="6656705" y="4493895"/>
            <a:ext cx="5535295" cy="2364105"/>
          </a:xfrm>
          <a:prstGeom prst="roundRect">
            <a:avLst/>
          </a:prstGeom>
          <a:noFill/>
          <a:ln w="38100">
            <a:solidFill>
              <a:schemeClr val="accent2"/>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7" name="圆角矩形 16"/>
          <p:cNvSpPr/>
          <p:nvPr/>
        </p:nvSpPr>
        <p:spPr>
          <a:xfrm>
            <a:off x="474980" y="4669155"/>
            <a:ext cx="4686935" cy="1686560"/>
          </a:xfrm>
          <a:prstGeom prst="roundRect">
            <a:avLst/>
          </a:prstGeom>
          <a:noFill/>
          <a:ln w="38100">
            <a:solidFill>
              <a:schemeClr val="accent6"/>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1" name="文本框 10"/>
          <p:cNvSpPr txBox="1"/>
          <p:nvPr/>
        </p:nvSpPr>
        <p:spPr>
          <a:xfrm>
            <a:off x="474345" y="1929130"/>
            <a:ext cx="4262755" cy="1689735"/>
          </a:xfrm>
          <a:prstGeom prst="rect">
            <a:avLst/>
          </a:prstGeom>
          <a:noFill/>
        </p:spPr>
        <p:txBody>
          <a:bodyPr wrap="square" rtlCol="0">
            <a:noAutofit/>
          </a:bodyPr>
          <a:p>
            <a:r>
              <a:rPr lang="zh-CN" altLang="en-US" sz="2400">
                <a:latin typeface="仿宋" panose="02010609060101010101" charset="-122"/>
                <a:ea typeface="仿宋" panose="02010609060101010101" charset="-122"/>
                <a:cs typeface="仿宋" panose="02010609060101010101" charset="-122"/>
              </a:rPr>
              <a:t>圈画重点词句，从时间、地点、人物、事件</a:t>
            </a:r>
            <a:r>
              <a:rPr lang="en-US" altLang="zh-CN" sz="2400">
                <a:latin typeface="仿宋" panose="02010609060101010101" charset="-122"/>
                <a:ea typeface="仿宋" panose="02010609060101010101" charset="-122"/>
                <a:cs typeface="仿宋" panose="02010609060101010101" charset="-122"/>
              </a:rPr>
              <a:t>4</a:t>
            </a:r>
            <a:r>
              <a:rPr lang="zh-CN" altLang="en-US" sz="2400">
                <a:latin typeface="仿宋" panose="02010609060101010101" charset="-122"/>
                <a:ea typeface="仿宋" panose="02010609060101010101" charset="-122"/>
                <a:cs typeface="仿宋" panose="02010609060101010101" charset="-122"/>
              </a:rPr>
              <a:t>个角度提取信息，呈现要点内在关系，标记散落在文中的线索，理清思路。</a:t>
            </a:r>
            <a:endParaRPr lang="zh-CN" altLang="en-US" sz="2400">
              <a:latin typeface="仿宋" panose="02010609060101010101" charset="-122"/>
              <a:ea typeface="仿宋" panose="02010609060101010101" charset="-122"/>
              <a:cs typeface="仿宋" panose="02010609060101010101" charset="-122"/>
            </a:endParaRPr>
          </a:p>
        </p:txBody>
      </p:sp>
      <p:pic>
        <p:nvPicPr>
          <p:cNvPr id="14" name="图片 13"/>
          <p:cNvPicPr>
            <a:picLocks noChangeAspect="1"/>
          </p:cNvPicPr>
          <p:nvPr/>
        </p:nvPicPr>
        <p:blipFill>
          <a:blip r:embed="rId7"/>
          <a:stretch>
            <a:fillRect/>
          </a:stretch>
        </p:blipFill>
        <p:spPr>
          <a:xfrm>
            <a:off x="8254365" y="1301115"/>
            <a:ext cx="3836035" cy="2132965"/>
          </a:xfrm>
          <a:prstGeom prst="rect">
            <a:avLst/>
          </a:prstGeom>
        </p:spPr>
      </p:pic>
      <p:sp>
        <p:nvSpPr>
          <p:cNvPr id="15" name="圆角矩形 14"/>
          <p:cNvSpPr/>
          <p:nvPr/>
        </p:nvSpPr>
        <p:spPr>
          <a:xfrm>
            <a:off x="7979410" y="1184275"/>
            <a:ext cx="4212590" cy="2364105"/>
          </a:xfrm>
          <a:prstGeom prst="roundRect">
            <a:avLst/>
          </a:prstGeom>
          <a:noFill/>
          <a:ln w="38100">
            <a:solidFill>
              <a:schemeClr val="accent4"/>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51" name="文本框 50"/>
          <p:cNvSpPr txBox="1"/>
          <p:nvPr>
            <p:custDataLst>
              <p:tags r:id="rId8"/>
            </p:custDataLst>
          </p:nvPr>
        </p:nvSpPr>
        <p:spPr>
          <a:xfrm>
            <a:off x="124460" y="133985"/>
            <a:ext cx="520509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 3.</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学法指导</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linds(horizontal)">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par>
                                <p:cTn id="56" presetID="3" presetClass="entr" presetSubtype="1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linds(horizont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linds(horizontal)">
                                      <p:cBhvr>
                                        <p:cTn id="63" dur="500"/>
                                        <p:tgtEl>
                                          <p:spTgt spid="16"/>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linds(horizontal)">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30" grpId="0" animBg="1"/>
      <p:bldP spid="8" grpId="0"/>
      <p:bldP spid="15" grpId="0" animBg="1"/>
      <p:bldP spid="10" grpId="0"/>
      <p:bldP spid="12" grpId="0"/>
      <p:bldP spid="17" grpId="0" animBg="1"/>
      <p:bldP spid="9" grpId="0"/>
      <p:bldP spid="16"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848360" y="1880870"/>
          <a:ext cx="10301605" cy="4719955"/>
        </p:xfrm>
        <a:graphic>
          <a:graphicData uri="http://schemas.openxmlformats.org/drawingml/2006/table">
            <a:tbl>
              <a:tblPr/>
              <a:tblGrid>
                <a:gridCol w="2245995"/>
                <a:gridCol w="3840480"/>
                <a:gridCol w="4215130"/>
              </a:tblGrid>
              <a:tr h="419100">
                <a:tc>
                  <a:txBody>
                    <a:bodyPr/>
                    <a:p>
                      <a:pPr indent="0" algn="just">
                        <a:buNone/>
                      </a:pPr>
                      <a:r>
                        <a:rPr lang="en-US" sz="2000" b="1">
                          <a:latin typeface="微软雅黑" panose="020B0503020204020204" charset="-122"/>
                          <a:ea typeface="微软雅黑" panose="020B0503020204020204" charset="-122"/>
                          <a:cs typeface="Times New Roman" panose="02020603050405020304" charset="0"/>
                        </a:rPr>
                        <a:t>主题语境</a:t>
                      </a:r>
                      <a:endParaRPr lang="en-US" altLang="en-US" sz="2000" b="1">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1">
                          <a:latin typeface="微软雅黑" panose="020B0503020204020204" charset="-122"/>
                          <a:ea typeface="微软雅黑" panose="020B0503020204020204" charset="-122"/>
                          <a:cs typeface="Times New Roman" panose="02020603050405020304" charset="0"/>
                        </a:rPr>
                        <a:t>主题群</a:t>
                      </a:r>
                      <a:endParaRPr lang="en-US" altLang="en-US" sz="2000" b="1">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1">
                          <a:latin typeface="微软雅黑" panose="020B0503020204020204" charset="-122"/>
                          <a:ea typeface="微软雅黑" panose="020B0503020204020204" charset="-122"/>
                          <a:cs typeface="Times New Roman" panose="02020603050405020304" charset="0"/>
                        </a:rPr>
                        <a:t>写作</a:t>
                      </a:r>
                      <a:r>
                        <a:rPr lang="en-US" sz="2000" b="1">
                          <a:latin typeface="微软雅黑" panose="020B0503020204020204" charset="-122"/>
                          <a:ea typeface="微软雅黑" panose="020B0503020204020204" charset="-122"/>
                          <a:cs typeface="黑体" panose="02010609060101010101" charset="-122"/>
                        </a:rPr>
                        <a:t>主题</a:t>
                      </a:r>
                      <a:endParaRPr lang="en-US" altLang="en-US" sz="2000" b="1">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8200">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人与自我</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生活与学习；</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做人与做事</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自我成长</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77035">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人与社会</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社会服务与人际沟通；</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文学、艺术与体育；</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历史、社会与文化；</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科学与技术</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人和人之间的互相帮助</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85620">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人与自然</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自然生态；</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环境保护；</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灾难防范；</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宇宙探索</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人和野生动植物及环境和谐互动；</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人和宠物的和谐互动；</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灾难自救和救援</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1" name="文本框 50"/>
          <p:cNvSpPr txBox="1"/>
          <p:nvPr>
            <p:custDataLst>
              <p:tags r:id="rId2"/>
            </p:custDataLst>
          </p:nvPr>
        </p:nvSpPr>
        <p:spPr>
          <a:xfrm>
            <a:off x="143510" y="48260"/>
            <a:ext cx="308673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4.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拓展解题</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
        <p:nvSpPr>
          <p:cNvPr id="2" name="文本框 1"/>
          <p:cNvSpPr txBox="1"/>
          <p:nvPr/>
        </p:nvSpPr>
        <p:spPr>
          <a:xfrm>
            <a:off x="3980815" y="48260"/>
            <a:ext cx="6096000" cy="521970"/>
          </a:xfrm>
          <a:prstGeom prst="rect">
            <a:avLst/>
          </a:prstGeom>
          <a:noFill/>
        </p:spPr>
        <p:txBody>
          <a:bodyPr wrap="square" rtlCol="0" anchor="t">
            <a:spAutoFit/>
          </a:bodyPr>
          <a:p>
            <a:pPr indent="0"/>
            <a:r>
              <a:rPr lang="en-US" altLang="zh-CN" sz="2800" b="1">
                <a:solidFill>
                  <a:srgbClr val="FF0000"/>
                </a:solidFill>
                <a:sym typeface="+mn-ea"/>
              </a:rPr>
              <a:t>1.</a:t>
            </a:r>
            <a:r>
              <a:rPr lang="zh-CN" altLang="en-US" sz="2800" b="1">
                <a:solidFill>
                  <a:srgbClr val="FF0000"/>
                </a:solidFill>
                <a:sym typeface="+mn-ea"/>
              </a:rPr>
              <a:t>主题是控制情节走向的幕后统帅</a:t>
            </a:r>
            <a:endParaRPr lang="zh-CN" altLang="en-US" sz="2800" b="1">
              <a:solidFill>
                <a:srgbClr val="FF0000"/>
              </a:solidFill>
              <a:sym typeface="+mn-ea"/>
            </a:endParaRPr>
          </a:p>
        </p:txBody>
      </p:sp>
      <p:sp>
        <p:nvSpPr>
          <p:cNvPr id="4" name="文本框 3"/>
          <p:cNvSpPr txBox="1"/>
          <p:nvPr/>
        </p:nvSpPr>
        <p:spPr>
          <a:xfrm>
            <a:off x="3846195" y="711835"/>
            <a:ext cx="6096000" cy="521970"/>
          </a:xfrm>
          <a:prstGeom prst="rect">
            <a:avLst/>
          </a:prstGeom>
          <a:noFill/>
        </p:spPr>
        <p:txBody>
          <a:bodyPr wrap="square" rtlCol="0" anchor="t">
            <a:spAutoFit/>
          </a:bodyPr>
          <a:p>
            <a:pPr indent="0"/>
            <a:r>
              <a:rPr lang="en-US" altLang="zh-CN" sz="2800" b="1">
                <a:solidFill>
                  <a:srgbClr val="FF0000"/>
                </a:solidFill>
                <a:latin typeface="Times New Roman" panose="02020603050405020304" charset="0"/>
                <a:sym typeface="+mn-ea"/>
              </a:rPr>
              <a:t>2.</a:t>
            </a:r>
            <a:r>
              <a:rPr lang="zh-CN" altLang="en-US" sz="2800" b="1">
                <a:solidFill>
                  <a:srgbClr val="FF0000"/>
                </a:solidFill>
                <a:latin typeface="Times New Roman" panose="02020603050405020304" charset="0"/>
                <a:sym typeface="+mn-ea"/>
              </a:rPr>
              <a:t>传播主流价值观，歌颂人性真善美</a:t>
            </a:r>
            <a:endParaRPr lang="zh-CN" altLang="en-US" sz="2800" b="1">
              <a:solidFill>
                <a:srgbClr val="FF0000"/>
              </a:solidFill>
              <a:latin typeface="Times New Roman" panose="02020603050405020304" charset="0"/>
              <a:sym typeface="+mn-ea"/>
            </a:endParaRPr>
          </a:p>
        </p:txBody>
      </p:sp>
      <p:sp>
        <p:nvSpPr>
          <p:cNvPr id="5" name="文本框 4"/>
          <p:cNvSpPr txBox="1"/>
          <p:nvPr/>
        </p:nvSpPr>
        <p:spPr>
          <a:xfrm>
            <a:off x="3913505" y="1233805"/>
            <a:ext cx="6096000" cy="521970"/>
          </a:xfrm>
          <a:prstGeom prst="rect">
            <a:avLst/>
          </a:prstGeom>
          <a:noFill/>
        </p:spPr>
        <p:txBody>
          <a:bodyPr wrap="square" rtlCol="0" anchor="t">
            <a:spAutoFit/>
          </a:bodyPr>
          <a:p>
            <a:pPr indent="0"/>
            <a:r>
              <a:rPr lang="en-US" altLang="zh-CN" sz="2800" b="1">
                <a:solidFill>
                  <a:srgbClr val="FF0000"/>
                </a:solidFill>
                <a:latin typeface="Times New Roman" panose="02020603050405020304" charset="0"/>
                <a:ea typeface="微软雅黑" panose="020B0503020204020204" charset="-122"/>
                <a:cs typeface="微软雅黑" panose="020B0503020204020204" charset="-122"/>
                <a:sym typeface="+mn-ea"/>
              </a:rPr>
              <a:t>3.</a:t>
            </a:r>
            <a:r>
              <a:rPr lang="zh-CN" sz="2800" b="1">
                <a:solidFill>
                  <a:srgbClr val="FF0000"/>
                </a:solidFill>
                <a:latin typeface="Times New Roman" panose="02020603050405020304" charset="0"/>
                <a:ea typeface="微软雅黑" panose="020B0503020204020204" charset="-122"/>
                <a:cs typeface="微软雅黑" panose="020B0503020204020204" charset="-122"/>
                <a:sym typeface="+mn-ea"/>
              </a:rPr>
              <a:t>利用主题语境　快速归纳主题</a:t>
            </a:r>
            <a:endParaRPr lang="zh-CN" altLang="en-US" sz="2800" b="1">
              <a:solidFill>
                <a:srgbClr val="FF0000"/>
              </a:solidFill>
              <a:latin typeface="Times New Roman" panose="02020603050405020304" charset="0"/>
              <a:ea typeface="微软雅黑" panose="020B0503020204020204" charset="-122"/>
              <a:cs typeface="微软雅黑" panose="020B0503020204020204" charset="-122"/>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379730" y="615315"/>
          <a:ext cx="11276330" cy="5374005"/>
        </p:xfrm>
        <a:graphic>
          <a:graphicData uri="http://schemas.openxmlformats.org/drawingml/2006/table">
            <a:tbl>
              <a:tblPr firstRow="1" bandRow="1">
                <a:tableStyleId>{5C22544A-7EE6-4342-B048-85BDC9FD1C3A}</a:tableStyleId>
              </a:tblPr>
              <a:tblGrid>
                <a:gridCol w="2858135"/>
                <a:gridCol w="3665220"/>
                <a:gridCol w="4752975"/>
              </a:tblGrid>
              <a:tr h="634365">
                <a:tc>
                  <a:txBody>
                    <a:bodyPr/>
                    <a:p>
                      <a:pPr>
                        <a:buNone/>
                      </a:pPr>
                      <a:r>
                        <a:rPr lang="zh-CN" altLang="en-US" sz="2400" b="1">
                          <a:latin typeface="微软雅黑" panose="020B0503020204020204" charset="-122"/>
                          <a:ea typeface="微软雅黑" panose="020B0503020204020204" charset="-122"/>
                        </a:rPr>
                        <a:t>试题</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主要内容</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主题</a:t>
                      </a:r>
                      <a:endParaRPr lang="zh-CN" altLang="en-US" sz="2400" b="1">
                        <a:latin typeface="微软雅黑" panose="020B0503020204020204" charset="-122"/>
                        <a:ea typeface="微软雅黑" panose="020B0503020204020204" charset="-122"/>
                      </a:endParaRPr>
                    </a:p>
                  </a:txBody>
                  <a:tcPr/>
                </a:tc>
              </a:tr>
              <a:tr h="506730">
                <a:tc>
                  <a:txBody>
                    <a:bodyPr/>
                    <a:p>
                      <a:pPr>
                        <a:buNone/>
                      </a:pPr>
                      <a:r>
                        <a:rPr lang="en-US" altLang="zh-CN" sz="2400" b="1">
                          <a:latin typeface="微软雅黑" panose="020B0503020204020204" charset="-122"/>
                          <a:ea typeface="微软雅黑" panose="020B0503020204020204" charset="-122"/>
                        </a:rPr>
                        <a:t>2023</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月浙江卷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挽救困在蜘蛛网中的蜂鸟</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5455">
                <a:tc>
                  <a:txBody>
                    <a:bodyPr/>
                    <a:p>
                      <a:pPr>
                        <a:buNone/>
                      </a:pPr>
                      <a:r>
                        <a:rPr lang="en-US" altLang="zh-CN" sz="2400" b="1">
                          <a:latin typeface="微软雅黑" panose="020B0503020204020204" charset="-122"/>
                          <a:ea typeface="微软雅黑" panose="020B0503020204020204" charset="-122"/>
                          <a:sym typeface="+mn-ea"/>
                        </a:rPr>
                        <a:t>2022</a:t>
                      </a:r>
                      <a:r>
                        <a:rPr lang="zh-CN" altLang="en-US" sz="2400" b="1">
                          <a:latin typeface="微软雅黑" panose="020B0503020204020204" charset="-122"/>
                          <a:ea typeface="微软雅黑" panose="020B0503020204020204" charset="-122"/>
                          <a:sym typeface="+mn-ea"/>
                        </a:rPr>
                        <a:t>年</a:t>
                      </a:r>
                      <a:r>
                        <a:rPr lang="en-US" altLang="zh-CN" sz="2400" b="1">
                          <a:latin typeface="微软雅黑" panose="020B0503020204020204" charset="-122"/>
                          <a:ea typeface="微软雅黑" panose="020B0503020204020204" charset="-122"/>
                          <a:sym typeface="+mn-ea"/>
                        </a:rPr>
                        <a:t>1</a:t>
                      </a:r>
                      <a:r>
                        <a:rPr lang="zh-CN" altLang="en-US" sz="2400" b="1">
                          <a:latin typeface="微软雅黑" panose="020B0503020204020204" charset="-122"/>
                          <a:ea typeface="微软雅黑" panose="020B0503020204020204" charset="-122"/>
                          <a:sym typeface="+mn-ea"/>
                        </a:rPr>
                        <a:t>月浙江卷</a:t>
                      </a:r>
                      <a:endParaRPr lang="zh-CN" altLang="en-US" sz="2400" b="1">
                        <a:latin typeface="微软雅黑" panose="020B0503020204020204" charset="-122"/>
                        <a:ea typeface="微软雅黑" panose="020B0503020204020204" charset="-122"/>
                        <a:sym typeface="+mn-ea"/>
                      </a:endParaRPr>
                    </a:p>
                  </a:txBody>
                  <a:tcPr/>
                </a:tc>
                <a:tc>
                  <a:txBody>
                    <a:bodyPr/>
                    <a:p>
                      <a:pPr>
                        <a:buNone/>
                      </a:pPr>
                      <a:r>
                        <a:rPr lang="zh-CN" altLang="en-US" sz="2400" b="1">
                          <a:latin typeface="微软雅黑" panose="020B0503020204020204" charset="-122"/>
                          <a:ea typeface="微软雅黑" panose="020B0503020204020204" charset="-122"/>
                        </a:rPr>
                        <a:t>傲娇学霸与迷糊学渣</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6090">
                <a:tc>
                  <a:txBody>
                    <a:bodyPr/>
                    <a:p>
                      <a:pPr>
                        <a:buNone/>
                      </a:pPr>
                      <a:r>
                        <a:rPr lang="en-US" altLang="zh-CN" sz="2400" b="1">
                          <a:latin typeface="微软雅黑" panose="020B0503020204020204" charset="-122"/>
                          <a:ea typeface="微软雅黑" panose="020B0503020204020204" charset="-122"/>
                          <a:sym typeface="+mn-ea"/>
                        </a:rPr>
                        <a:t>2022</a:t>
                      </a:r>
                      <a:r>
                        <a:rPr lang="zh-CN" altLang="en-US" sz="2400" b="1">
                          <a:latin typeface="微软雅黑" panose="020B0503020204020204" charset="-122"/>
                          <a:ea typeface="微软雅黑" panose="020B0503020204020204" charset="-122"/>
                          <a:sym typeface="+mn-ea"/>
                        </a:rPr>
                        <a:t>年</a:t>
                      </a:r>
                      <a:r>
                        <a:rPr lang="en-US" altLang="zh-CN" sz="2400" b="1">
                          <a:latin typeface="微软雅黑" panose="020B0503020204020204" charset="-122"/>
                          <a:ea typeface="微软雅黑" panose="020B0503020204020204" charset="-122"/>
                          <a:sym typeface="+mn-ea"/>
                        </a:rPr>
                        <a:t>6</a:t>
                      </a:r>
                      <a:r>
                        <a:rPr lang="zh-CN" altLang="en-US" sz="2400" b="1">
                          <a:latin typeface="微软雅黑" panose="020B0503020204020204" charset="-122"/>
                          <a:ea typeface="微软雅黑" panose="020B0503020204020204" charset="-122"/>
                          <a:sym typeface="+mn-ea"/>
                        </a:rPr>
                        <a:t>月浙江卷</a:t>
                      </a:r>
                      <a:endParaRPr lang="zh-CN" altLang="en-US" sz="2400" b="1">
                        <a:latin typeface="微软雅黑" panose="020B0503020204020204" charset="-122"/>
                        <a:ea typeface="微软雅黑" panose="020B0503020204020204" charset="-122"/>
                        <a:sym typeface="+mn-ea"/>
                      </a:endParaRPr>
                    </a:p>
                  </a:txBody>
                  <a:tcPr/>
                </a:tc>
                <a:tc>
                  <a:txBody>
                    <a:bodyPr/>
                    <a:p>
                      <a:pPr>
                        <a:buNone/>
                      </a:pPr>
                      <a:r>
                        <a:rPr lang="zh-CN" altLang="en-US" sz="2400" b="1">
                          <a:latin typeface="微软雅黑" panose="020B0503020204020204" charset="-122"/>
                          <a:ea typeface="微软雅黑" panose="020B0503020204020204" charset="-122"/>
                          <a:sym typeface="+mn-ea"/>
                        </a:rPr>
                        <a:t>为无家可归的人施粥</a:t>
                      </a:r>
                      <a:endParaRPr lang="zh-CN" altLang="en-US" sz="2400" b="1">
                        <a:latin typeface="微软雅黑" panose="020B0503020204020204" charset="-122"/>
                        <a:ea typeface="微软雅黑" panose="020B0503020204020204" charset="-122"/>
                        <a:sym typeface="+mn-ea"/>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5455">
                <a:tc>
                  <a:txBody>
                    <a:bodyPr/>
                    <a:p>
                      <a:pPr>
                        <a:buNone/>
                      </a:pPr>
                      <a:r>
                        <a:rPr lang="en-US" altLang="zh-CN" sz="2400" b="1">
                          <a:latin typeface="微软雅黑" panose="020B0503020204020204" charset="-122"/>
                          <a:ea typeface="微软雅黑" panose="020B0503020204020204" charset="-122"/>
                          <a:sym typeface="+mn-ea"/>
                        </a:rPr>
                        <a:t>2022</a:t>
                      </a:r>
                      <a:r>
                        <a:rPr lang="zh-CN" altLang="en-US" sz="2400" b="1">
                          <a:latin typeface="微软雅黑" panose="020B0503020204020204" charset="-122"/>
                          <a:ea typeface="微软雅黑" panose="020B0503020204020204" charset="-122"/>
                          <a:sym typeface="+mn-ea"/>
                        </a:rPr>
                        <a:t>年</a:t>
                      </a:r>
                      <a:r>
                        <a:rPr lang="en-US" altLang="zh-CN" sz="2400" b="1">
                          <a:latin typeface="微软雅黑" panose="020B0503020204020204" charset="-122"/>
                          <a:ea typeface="微软雅黑" panose="020B0503020204020204" charset="-122"/>
                          <a:sym typeface="+mn-ea"/>
                        </a:rPr>
                        <a:t>6</a:t>
                      </a:r>
                      <a:r>
                        <a:rPr lang="zh-CN" altLang="en-US" sz="2400" b="1">
                          <a:latin typeface="微软雅黑" panose="020B0503020204020204" charset="-122"/>
                          <a:ea typeface="微软雅黑" panose="020B0503020204020204" charset="-122"/>
                          <a:sym typeface="+mn-ea"/>
                        </a:rPr>
                        <a:t>月全国</a:t>
                      </a:r>
                      <a:r>
                        <a:rPr lang="en-US" altLang="zh-CN" sz="2400" b="1">
                          <a:latin typeface="微软雅黑" panose="020B0503020204020204" charset="-122"/>
                          <a:ea typeface="微软雅黑" panose="020B0503020204020204" charset="-122"/>
                          <a:sym typeface="+mn-ea"/>
                        </a:rPr>
                        <a:t>1</a:t>
                      </a:r>
                      <a:r>
                        <a:rPr lang="zh-CN" altLang="en-US" sz="2400" b="1">
                          <a:latin typeface="微软雅黑" panose="020B0503020204020204" charset="-122"/>
                          <a:ea typeface="微软雅黑" panose="020B0503020204020204" charset="-122"/>
                          <a:sym typeface="+mn-ea"/>
                        </a:rPr>
                        <a:t>卷</a:t>
                      </a:r>
                      <a:endParaRPr lang="zh-CN" altLang="en-US" sz="2400" b="1">
                        <a:latin typeface="微软雅黑" panose="020B0503020204020204" charset="-122"/>
                        <a:ea typeface="微软雅黑" panose="020B0503020204020204" charset="-122"/>
                        <a:sym typeface="+mn-ea"/>
                      </a:endParaRPr>
                    </a:p>
                  </a:txBody>
                  <a:tcPr/>
                </a:tc>
                <a:tc>
                  <a:txBody>
                    <a:bodyPr/>
                    <a:p>
                      <a:pPr>
                        <a:buNone/>
                      </a:pPr>
                      <a:r>
                        <a:rPr lang="zh-CN" altLang="en-US" sz="2400" b="1">
                          <a:latin typeface="微软雅黑" panose="020B0503020204020204" charset="-122"/>
                          <a:ea typeface="微软雅黑" panose="020B0503020204020204" charset="-122"/>
                        </a:rPr>
                        <a:t>残疾学生参加赛跑</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6090">
                <a:tc>
                  <a:txBody>
                    <a:bodyPr/>
                    <a:p>
                      <a:pPr>
                        <a:buNone/>
                      </a:pPr>
                      <a:r>
                        <a:rPr lang="en-US" altLang="zh-CN" sz="2400" b="1">
                          <a:latin typeface="微软雅黑" panose="020B0503020204020204" charset="-122"/>
                          <a:ea typeface="微软雅黑" panose="020B0503020204020204" charset="-122"/>
                        </a:rPr>
                        <a:t>2021</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月浙江卷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头插南瓜，视频走红</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5455">
                <a:tc>
                  <a:txBody>
                    <a:bodyPr/>
                    <a:p>
                      <a:pPr>
                        <a:buNone/>
                      </a:pPr>
                      <a:r>
                        <a:rPr lang="en-US" altLang="zh-CN" sz="2400" b="1">
                          <a:latin typeface="微软雅黑" panose="020B0503020204020204" charset="-122"/>
                          <a:ea typeface="微软雅黑" panose="020B0503020204020204" charset="-122"/>
                        </a:rPr>
                        <a:t>2021</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6</a:t>
                      </a:r>
                      <a:r>
                        <a:rPr lang="zh-CN" altLang="en-US" sz="2400" b="1">
                          <a:latin typeface="微软雅黑" panose="020B0503020204020204" charset="-122"/>
                          <a:ea typeface="微软雅黑" panose="020B0503020204020204" charset="-122"/>
                        </a:rPr>
                        <a:t>月浙江卷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打工挣钱，补贴家用</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507365">
                <a:tc>
                  <a:txBody>
                    <a:bodyPr/>
                    <a:p>
                      <a:pPr>
                        <a:buNone/>
                      </a:pPr>
                      <a:r>
                        <a:rPr lang="en-US" altLang="zh-CN" sz="2400" b="1">
                          <a:latin typeface="微软雅黑" panose="020B0503020204020204" charset="-122"/>
                          <a:ea typeface="微软雅黑" panose="020B0503020204020204" charset="-122"/>
                        </a:rPr>
                        <a:t>2021</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6</a:t>
                      </a:r>
                      <a:r>
                        <a:rPr lang="zh-CN" altLang="en-US" sz="2400" b="1">
                          <a:latin typeface="微软雅黑" panose="020B0503020204020204" charset="-122"/>
                          <a:ea typeface="微软雅黑" panose="020B0503020204020204" charset="-122"/>
                        </a:rPr>
                        <a:t>月全国</a:t>
                      </a: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双子做早餐，庆祝母亲节</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5455">
                <a:tc>
                  <a:txBody>
                    <a:bodyPr/>
                    <a:p>
                      <a:pPr>
                        <a:buNone/>
                      </a:pPr>
                      <a:r>
                        <a:rPr lang="en-US" altLang="zh-CN" sz="2400" b="1">
                          <a:latin typeface="微软雅黑" panose="020B0503020204020204" charset="-122"/>
                          <a:ea typeface="微软雅黑" panose="020B0503020204020204" charset="-122"/>
                        </a:rPr>
                        <a:t>2020</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月浙江卷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离家求学，狗狗伤感</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6090">
                <a:tc>
                  <a:txBody>
                    <a:bodyPr/>
                    <a:p>
                      <a:pPr>
                        <a:buNone/>
                      </a:pPr>
                      <a:r>
                        <a:rPr lang="en-US" altLang="zh-CN" sz="2400" b="1">
                          <a:latin typeface="微软雅黑" panose="020B0503020204020204" charset="-122"/>
                          <a:ea typeface="微软雅黑" panose="020B0503020204020204" charset="-122"/>
                        </a:rPr>
                        <a:t>2020</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7</a:t>
                      </a:r>
                      <a:r>
                        <a:rPr lang="zh-CN" altLang="en-US" sz="2400" b="1">
                          <a:latin typeface="微软雅黑" panose="020B0503020204020204" charset="-122"/>
                          <a:ea typeface="微软雅黑" panose="020B0503020204020204" charset="-122"/>
                        </a:rPr>
                        <a:t>月浙江卷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拍摄北极熊遇险</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5455">
                <a:tc>
                  <a:txBody>
                    <a:bodyPr/>
                    <a:p>
                      <a:pPr>
                        <a:buNone/>
                      </a:pPr>
                      <a:r>
                        <a:rPr lang="en-US" altLang="zh-CN" sz="2400" b="1">
                          <a:latin typeface="微软雅黑" panose="020B0503020204020204" charset="-122"/>
                          <a:ea typeface="微软雅黑" panose="020B0503020204020204" charset="-122"/>
                        </a:rPr>
                        <a:t>2020</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7</a:t>
                      </a:r>
                      <a:r>
                        <a:rPr lang="zh-CN" altLang="en-US" sz="2400" b="1">
                          <a:latin typeface="微软雅黑" panose="020B0503020204020204" charset="-122"/>
                          <a:ea typeface="微软雅黑" panose="020B0503020204020204" charset="-122"/>
                        </a:rPr>
                        <a:t>月全国</a:t>
                      </a: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制作爆米花，救助穷人</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bl>
          </a:graphicData>
        </a:graphic>
      </p:graphicFrame>
      <p:sp>
        <p:nvSpPr>
          <p:cNvPr id="11" name="文本框 10"/>
          <p:cNvSpPr txBox="1"/>
          <p:nvPr>
            <p:custDataLst>
              <p:tags r:id="rId2"/>
            </p:custDataLst>
          </p:nvPr>
        </p:nvSpPr>
        <p:spPr>
          <a:xfrm>
            <a:off x="722630" y="0"/>
            <a:ext cx="7880985" cy="479425"/>
          </a:xfrm>
          <a:prstGeom prst="rect">
            <a:avLst/>
          </a:prstGeom>
          <a:noFill/>
        </p:spPr>
        <p:txBody>
          <a:bodyPr wrap="square" rtlCol="0">
            <a:noAutofit/>
          </a:bodyPr>
          <a:p>
            <a:endParaRPr lang="zh-CN" altLang="en-US" sz="2800" b="1">
              <a:solidFill>
                <a:srgbClr val="115A9F"/>
              </a:solidFill>
              <a:latin typeface="Segoe UI" panose="020B0502040204020203" pitchFamily="34" charset="0"/>
              <a:ea typeface="微软雅黑" panose="020B0503020204020204" charset="-122"/>
              <a:sym typeface="Segoe UI" panose="020B0502040204020203" pitchFamily="34" charset="0"/>
            </a:endParaRPr>
          </a:p>
        </p:txBody>
      </p:sp>
      <p:sp>
        <p:nvSpPr>
          <p:cNvPr id="2" name="文本框 1"/>
          <p:cNvSpPr txBox="1"/>
          <p:nvPr/>
        </p:nvSpPr>
        <p:spPr>
          <a:xfrm>
            <a:off x="6988175" y="1245870"/>
            <a:ext cx="6096000" cy="460375"/>
          </a:xfrm>
          <a:prstGeom prst="rect">
            <a:avLst/>
          </a:prstGeom>
          <a:noFill/>
        </p:spPr>
        <p:txBody>
          <a:bodyPr wrap="square" rtlCol="0" anchor="t">
            <a:spAutoFit/>
          </a:bodyPr>
          <a:p>
            <a:r>
              <a:rPr lang="zh-CN" altLang="en-US" sz="2400" b="1">
                <a:solidFill>
                  <a:srgbClr val="7030A0"/>
                </a:solidFill>
                <a:latin typeface="微软雅黑" panose="020B0503020204020204" charset="-122"/>
                <a:ea typeface="微软雅黑" panose="020B0503020204020204" charset="-122"/>
                <a:sym typeface="+mn-ea"/>
              </a:rPr>
              <a:t>人与自然（人与动物）</a:t>
            </a:r>
            <a:endParaRPr lang="zh-CN" altLang="en-US" sz="2400" b="1">
              <a:solidFill>
                <a:srgbClr val="7030A0"/>
              </a:solidFill>
              <a:latin typeface="微软雅黑" panose="020B0503020204020204" charset="-122"/>
              <a:ea typeface="微软雅黑" panose="020B0503020204020204" charset="-122"/>
              <a:sym typeface="+mn-ea"/>
            </a:endParaRPr>
          </a:p>
        </p:txBody>
      </p:sp>
      <p:sp>
        <p:nvSpPr>
          <p:cNvPr id="3" name="文本框 2"/>
          <p:cNvSpPr txBox="1"/>
          <p:nvPr/>
        </p:nvSpPr>
        <p:spPr>
          <a:xfrm>
            <a:off x="6988175" y="1793240"/>
            <a:ext cx="609600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sym typeface="+mn-ea"/>
              </a:rPr>
              <a:t>人与自我（个人成长：学校生活）</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4" name="文本框 3"/>
          <p:cNvSpPr txBox="1"/>
          <p:nvPr/>
        </p:nvSpPr>
        <p:spPr>
          <a:xfrm>
            <a:off x="6988175" y="2222500"/>
            <a:ext cx="6096000" cy="460375"/>
          </a:xfrm>
          <a:prstGeom prst="rect">
            <a:avLst/>
          </a:prstGeom>
          <a:noFill/>
        </p:spPr>
        <p:txBody>
          <a:bodyPr wrap="square" rtlCol="0" anchor="t">
            <a:spAutoFit/>
          </a:bodyPr>
          <a:p>
            <a:pPr>
              <a:buNone/>
            </a:pPr>
            <a:r>
              <a:rPr lang="zh-CN" altLang="en-US" sz="2400" b="1">
                <a:latin typeface="微软雅黑" panose="020B0503020204020204" charset="-122"/>
                <a:ea typeface="微软雅黑" panose="020B0503020204020204" charset="-122"/>
                <a:sym typeface="+mn-ea"/>
              </a:rPr>
              <a:t>人与社会（帮助别人）</a:t>
            </a:r>
            <a:endParaRPr lang="zh-CN" altLang="en-US" sz="2400" b="1">
              <a:latin typeface="微软雅黑" panose="020B0503020204020204" charset="-122"/>
              <a:ea typeface="微软雅黑" panose="020B0503020204020204" charset="-122"/>
              <a:sym typeface="+mn-ea"/>
            </a:endParaRPr>
          </a:p>
        </p:txBody>
      </p:sp>
      <p:sp>
        <p:nvSpPr>
          <p:cNvPr id="6" name="文本框 5"/>
          <p:cNvSpPr txBox="1"/>
          <p:nvPr/>
        </p:nvSpPr>
        <p:spPr>
          <a:xfrm>
            <a:off x="6988175" y="2682875"/>
            <a:ext cx="609600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sym typeface="+mn-ea"/>
              </a:rPr>
              <a:t>人与自我（个人成长：学校生活）</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7" name="文本框 6"/>
          <p:cNvSpPr txBox="1"/>
          <p:nvPr/>
        </p:nvSpPr>
        <p:spPr>
          <a:xfrm>
            <a:off x="6988175" y="3143250"/>
            <a:ext cx="609600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sym typeface="+mn-ea"/>
              </a:rPr>
              <a:t>人与自我（个人成长：家庭趣事）</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8" name="文本框 7"/>
          <p:cNvSpPr txBox="1"/>
          <p:nvPr/>
        </p:nvSpPr>
        <p:spPr>
          <a:xfrm>
            <a:off x="6988175" y="3601720"/>
            <a:ext cx="609600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sym typeface="+mn-ea"/>
              </a:rPr>
              <a:t>人与自我（个人成长：家庭生活）</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9" name="文本框 8"/>
          <p:cNvSpPr txBox="1"/>
          <p:nvPr/>
        </p:nvSpPr>
        <p:spPr>
          <a:xfrm>
            <a:off x="6988175" y="4119880"/>
            <a:ext cx="609600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sym typeface="+mn-ea"/>
              </a:rPr>
              <a:t>人与自我（个人成长：家庭生活）</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10" name="文本框 9"/>
          <p:cNvSpPr txBox="1"/>
          <p:nvPr/>
        </p:nvSpPr>
        <p:spPr>
          <a:xfrm>
            <a:off x="6988175" y="4599305"/>
            <a:ext cx="6096000" cy="460375"/>
          </a:xfrm>
          <a:prstGeom prst="rect">
            <a:avLst/>
          </a:prstGeom>
          <a:noFill/>
        </p:spPr>
        <p:txBody>
          <a:bodyPr wrap="square" rtlCol="0" anchor="t">
            <a:spAutoFit/>
          </a:bodyPr>
          <a:p>
            <a:pPr>
              <a:buNone/>
            </a:pPr>
            <a:r>
              <a:rPr lang="zh-CN" altLang="en-US" sz="2400" b="1">
                <a:solidFill>
                  <a:srgbClr val="7030A0"/>
                </a:solidFill>
                <a:latin typeface="微软雅黑" panose="020B0503020204020204" charset="-122"/>
                <a:ea typeface="微软雅黑" panose="020B0503020204020204" charset="-122"/>
                <a:sym typeface="+mn-ea"/>
              </a:rPr>
              <a:t>人与自然（人与动物</a:t>
            </a:r>
            <a:r>
              <a:rPr lang="zh-CN" altLang="en-US" sz="2400" b="1">
                <a:latin typeface="微软雅黑" panose="020B0503020204020204" charset="-122"/>
                <a:ea typeface="微软雅黑" panose="020B0503020204020204" charset="-122"/>
                <a:sym typeface="+mn-ea"/>
              </a:rPr>
              <a:t>）</a:t>
            </a:r>
            <a:endParaRPr lang="zh-CN" altLang="en-US" sz="2400" b="1">
              <a:latin typeface="微软雅黑" panose="020B0503020204020204" charset="-122"/>
              <a:ea typeface="微软雅黑" panose="020B0503020204020204" charset="-122"/>
              <a:sym typeface="+mn-ea"/>
            </a:endParaRPr>
          </a:p>
        </p:txBody>
      </p:sp>
      <p:sp>
        <p:nvSpPr>
          <p:cNvPr id="12" name="文本框 11"/>
          <p:cNvSpPr txBox="1"/>
          <p:nvPr/>
        </p:nvSpPr>
        <p:spPr>
          <a:xfrm>
            <a:off x="6988175" y="5096510"/>
            <a:ext cx="6096000" cy="460375"/>
          </a:xfrm>
          <a:prstGeom prst="rect">
            <a:avLst/>
          </a:prstGeom>
          <a:noFill/>
        </p:spPr>
        <p:txBody>
          <a:bodyPr wrap="square" rtlCol="0" anchor="t">
            <a:spAutoFit/>
          </a:bodyPr>
          <a:p>
            <a:r>
              <a:rPr lang="zh-CN" altLang="en-US" sz="2400" b="1">
                <a:solidFill>
                  <a:srgbClr val="7030A0"/>
                </a:solidFill>
                <a:latin typeface="微软雅黑" panose="020B0503020204020204" charset="-122"/>
                <a:ea typeface="微软雅黑" panose="020B0503020204020204" charset="-122"/>
                <a:sym typeface="+mn-ea"/>
              </a:rPr>
              <a:t>人与自然（人与动物）</a:t>
            </a:r>
            <a:endParaRPr lang="zh-CN" altLang="en-US" sz="2400" b="1">
              <a:solidFill>
                <a:srgbClr val="7030A0"/>
              </a:solidFill>
              <a:latin typeface="微软雅黑" panose="020B0503020204020204" charset="-122"/>
              <a:ea typeface="微软雅黑" panose="020B0503020204020204" charset="-122"/>
              <a:sym typeface="+mn-ea"/>
            </a:endParaRPr>
          </a:p>
        </p:txBody>
      </p:sp>
      <p:sp>
        <p:nvSpPr>
          <p:cNvPr id="13" name="文本框 12"/>
          <p:cNvSpPr txBox="1"/>
          <p:nvPr/>
        </p:nvSpPr>
        <p:spPr>
          <a:xfrm>
            <a:off x="6988175" y="5556885"/>
            <a:ext cx="6096000" cy="512445"/>
          </a:xfrm>
          <a:prstGeom prst="rect">
            <a:avLst/>
          </a:prstGeom>
          <a:noFill/>
        </p:spPr>
        <p:txBody>
          <a:bodyPr wrap="square" rtlCol="0" anchor="t">
            <a:noAutofit/>
          </a:bodyPr>
          <a:p>
            <a:r>
              <a:rPr lang="zh-CN" altLang="en-US" sz="2400" b="1">
                <a:latin typeface="微软雅黑" panose="020B0503020204020204" charset="-122"/>
                <a:ea typeface="微软雅黑" panose="020B0503020204020204" charset="-122"/>
                <a:sym typeface="+mn-ea"/>
              </a:rPr>
              <a:t>人与社会（帮助别人）</a:t>
            </a:r>
            <a:endParaRPr lang="zh-CN" altLang="en-US" sz="2400" b="1">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4" grpId="0"/>
      <p:bldP spid="13" grpId="0"/>
      <p:bldP spid="2" grpId="0"/>
      <p:bldP spid="10"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9865" y="592455"/>
            <a:ext cx="12002135" cy="5169535"/>
          </a:xfrm>
          <a:prstGeom prst="rect">
            <a:avLst/>
          </a:prstGeom>
          <a:noFill/>
          <a:ln w="9525">
            <a:noFill/>
          </a:ln>
        </p:spPr>
        <p:txBody>
          <a:bodyPr wrap="square">
            <a:spAutoFit/>
          </a:bodyPr>
          <a:p>
            <a:pPr indent="179705" fontAlgn="auto">
              <a:lnSpc>
                <a:spcPts val="2200"/>
              </a:lnSpc>
            </a:pPr>
            <a:r>
              <a:rPr lang="zh-CN" altLang="en-US" sz="2000" b="0">
                <a:latin typeface="Times New Roman" panose="02020603050405020304" charset="0"/>
                <a:ea typeface="宋体" panose="02010600030101010101" pitchFamily="2" charset="-122"/>
              </a:rPr>
              <a:t> </a:t>
            </a:r>
            <a:r>
              <a:rPr lang="en-US" altLang="zh-CN" sz="2000" b="0">
                <a:latin typeface="Times New Roman" panose="02020603050405020304" charset="0"/>
                <a:ea typeface="宋体" panose="02010600030101010101" pitchFamily="2" charset="-122"/>
              </a:rPr>
              <a:t>  </a:t>
            </a:r>
            <a:r>
              <a:rPr lang="en-US" sz="2000" b="0">
                <a:latin typeface="Times New Roman" panose="02020603050405020304" charset="0"/>
                <a:ea typeface="宋体" panose="02010600030101010101" pitchFamily="2" charset="-122"/>
              </a:rPr>
              <a:t>It was the day of the big cross-country run. Students from seven different primary schools in and around the small town were warming up and walking the route</a:t>
            </a:r>
            <a:r>
              <a:rPr lang="zh-CN" sz="2000" b="0">
                <a:latin typeface="Times New Roman" panose="02020603050405020304" charset="0"/>
                <a:ea typeface="宋体" panose="02010600030101010101" pitchFamily="2" charset="-122"/>
              </a:rPr>
              <a:t>（</a:t>
            </a:r>
            <a:r>
              <a:rPr lang="zh-CN" sz="2000" b="0">
                <a:ea typeface="宋体" panose="02010600030101010101" pitchFamily="2" charset="-122"/>
              </a:rPr>
              <a:t>路线</a:t>
            </a:r>
            <a:r>
              <a:rPr lang="zh-CN" sz="2000" b="0">
                <a:latin typeface="Times New Roman" panose="02020603050405020304" charset="0"/>
                <a:ea typeface="宋体" panose="02010600030101010101" pitchFamily="2" charset="-122"/>
              </a:rPr>
              <a:t>）</a:t>
            </a:r>
            <a:r>
              <a:rPr lang="en-US" sz="2000" b="0">
                <a:latin typeface="Times New Roman" panose="02020603050405020304" charset="0"/>
                <a:ea typeface="宋体" panose="02010600030101010101" pitchFamily="2" charset="-122"/>
              </a:rPr>
              <a:t>through thick evergreen forest.      I looked around and finally spotted David, who was standing by himself off to the side by a fence. He was small for ten years old. His usual big toothy smile was absent today. I walked over and asked him why he wasn't with the other children. He hesitated and then said he had decided not to run.     What was wrong? He had worked so hard for this event!     I quickly searched the crowd for the school’s coach and asked him what had happened. “I was afraid that kids from other schools would laugh at him,” he explained uncomfortably. “I gave him the choice to run or not, and let him decide.”     I bit back my frustration</a:t>
            </a:r>
            <a:r>
              <a:rPr lang="zh-CN" sz="2000" b="0">
                <a:latin typeface="Times New Roman" panose="02020603050405020304" charset="0"/>
                <a:ea typeface="宋体" panose="02010600030101010101" pitchFamily="2" charset="-122"/>
              </a:rPr>
              <a:t>（</a:t>
            </a:r>
            <a:r>
              <a:rPr lang="zh-CN" sz="2000" b="0">
                <a:ea typeface="宋体" panose="02010600030101010101" pitchFamily="2" charset="-122"/>
              </a:rPr>
              <a:t>懊恼</a:t>
            </a:r>
            <a:r>
              <a:rPr lang="zh-CN" sz="2000" b="0">
                <a:latin typeface="Times New Roman" panose="02020603050405020304" charset="0"/>
                <a:ea typeface="宋体" panose="02010600030101010101" pitchFamily="2" charset="-122"/>
              </a:rPr>
              <a:t>）</a:t>
            </a:r>
            <a:r>
              <a:rPr lang="en-US" sz="2000" b="0">
                <a:latin typeface="Times New Roman" panose="02020603050405020304" charset="0"/>
                <a:ea typeface="宋体" panose="02010600030101010101" pitchFamily="2" charset="-122"/>
              </a:rPr>
              <a:t>. I knew the coach meant well-he thought he was doing the right thing. After making sure that David could run if he wanted, I turned to find him coming towards me, his small body rocking from side to side as he swung his feet forward.     David had a brain disease which prevented him from walking or running like other children, but at school his classmates thought of him as a regular kid. He always participated to the best of his ability in whatever they were doing. That was why none of the children thought it unusual that David had decided to join the cross-country team.    It just took him longer</a:t>
            </a:r>
            <a:r>
              <a:rPr lang="en-US" sz="2000" b="0">
                <a:latin typeface="Times New Roman" panose="02020603050405020304" charset="0"/>
              </a:rPr>
              <a:t>-</a:t>
            </a:r>
            <a:r>
              <a:rPr lang="en-US" sz="2000" b="0">
                <a:latin typeface="Times New Roman" panose="02020603050405020304" charset="0"/>
                <a:ea typeface="宋体" panose="02010600030101010101" pitchFamily="2" charset="-122"/>
              </a:rPr>
              <a:t>-that's all. David had not missed a single practice, and although he always finished his run long after the other children, he did always finish. As a special education teacher at the school, I was familiar with the challenges </a:t>
            </a:r>
            <a:r>
              <a:rPr lang="en-US" sz="2000" b="0">
                <a:latin typeface="Times New Roman" panose="02020603050405020304" charset="0"/>
              </a:rPr>
              <a:t>David faced and was</a:t>
            </a:r>
            <a:r>
              <a:rPr lang="en-US" sz="2000" b="0">
                <a:latin typeface="Times New Roman" panose="02020603050405020304" charset="0"/>
                <a:ea typeface="宋体" panose="02010600030101010101" pitchFamily="2" charset="-122"/>
              </a:rPr>
              <a:t> proud of his strong determination.</a:t>
            </a:r>
            <a:endParaRPr lang="en-US" altLang="en-US" sz="2000" b="0">
              <a:latin typeface="Times New Roman" panose="02020603050405020304" charset="0"/>
              <a:ea typeface="宋体" panose="02010600030101010101" pitchFamily="2" charset="-122"/>
            </a:endParaRPr>
          </a:p>
        </p:txBody>
      </p:sp>
      <p:sp>
        <p:nvSpPr>
          <p:cNvPr id="2" name="文本框 1"/>
          <p:cNvSpPr txBox="1"/>
          <p:nvPr/>
        </p:nvSpPr>
        <p:spPr>
          <a:xfrm>
            <a:off x="295275" y="6043930"/>
            <a:ext cx="10003790" cy="781685"/>
          </a:xfrm>
          <a:prstGeom prst="rect">
            <a:avLst/>
          </a:prstGeom>
        </p:spPr>
        <p:style>
          <a:lnRef idx="2">
            <a:schemeClr val="dk1"/>
          </a:lnRef>
          <a:fillRef idx="1">
            <a:schemeClr val="lt1"/>
          </a:fillRef>
          <a:effectRef idx="0">
            <a:schemeClr val="dk1"/>
          </a:effectRef>
          <a:fontRef idx="minor">
            <a:schemeClr val="dk1"/>
          </a:fontRef>
        </p:style>
        <p:txBody>
          <a:bodyPr>
            <a:noAutofit/>
          </a:bodyPr>
          <a:p>
            <a:pPr indent="0"/>
            <a:r>
              <a:rPr lang="en-US" b="0">
                <a:ea typeface="宋体" panose="02010600030101010101" pitchFamily="2" charset="-122"/>
                <a:cs typeface="+mn-lt"/>
              </a:rPr>
              <a:t>We sat down together on some steps, but David wouldn’t look at me.I watched as David moved up to the starting line.</a:t>
            </a:r>
            <a:endParaRPr lang="en-US" altLang="en-US" b="0">
              <a:ea typeface="宋体" panose="02010600030101010101" pitchFamily="2" charset="-122"/>
              <a:cs typeface="+mn-lt"/>
            </a:endParaRPr>
          </a:p>
        </p:txBody>
      </p:sp>
      <p:sp>
        <p:nvSpPr>
          <p:cNvPr id="51" name="文本框 50"/>
          <p:cNvSpPr txBox="1"/>
          <p:nvPr>
            <p:custDataLst>
              <p:tags r:id="rId1"/>
            </p:custDataLst>
          </p:nvPr>
        </p:nvSpPr>
        <p:spPr>
          <a:xfrm>
            <a:off x="0" y="0"/>
            <a:ext cx="520509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 5.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变式训练设计</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
        <p:nvSpPr>
          <p:cNvPr id="3" name="文本框 2"/>
          <p:cNvSpPr txBox="1"/>
          <p:nvPr/>
        </p:nvSpPr>
        <p:spPr>
          <a:xfrm>
            <a:off x="3991610" y="256540"/>
            <a:ext cx="6096000" cy="373380"/>
          </a:xfrm>
          <a:prstGeom prst="rect">
            <a:avLst/>
          </a:prstGeom>
          <a:noFill/>
        </p:spPr>
        <p:txBody>
          <a:bodyPr wrap="square" rtlCol="0" anchor="t">
            <a:spAutoFit/>
          </a:bodyPr>
          <a:p>
            <a:pPr indent="179705" fontAlgn="auto">
              <a:lnSpc>
                <a:spcPts val="2200"/>
              </a:lnSpc>
            </a:pPr>
            <a:r>
              <a:rPr lang="en-US" sz="2400" b="1">
                <a:solidFill>
                  <a:srgbClr val="FF0000"/>
                </a:solidFill>
                <a:latin typeface="Times New Roman" panose="02020603050405020304" charset="0"/>
                <a:ea typeface="宋体" panose="02010600030101010101" pitchFamily="2" charset="-122"/>
                <a:sym typeface="+mn-ea"/>
              </a:rPr>
              <a:t>(2022</a:t>
            </a:r>
            <a:r>
              <a:rPr lang="zh-CN" altLang="en-US" sz="2400" b="1">
                <a:solidFill>
                  <a:srgbClr val="FF0000"/>
                </a:solidFill>
                <a:latin typeface="Times New Roman" panose="02020603050405020304" charset="0"/>
                <a:ea typeface="宋体" panose="02010600030101010101" pitchFamily="2" charset="-122"/>
                <a:sym typeface="+mn-ea"/>
              </a:rPr>
              <a:t>高考题全国卷</a:t>
            </a:r>
            <a:r>
              <a:rPr lang="en-US" altLang="zh-CN" sz="2400" b="1">
                <a:solidFill>
                  <a:srgbClr val="FF0000"/>
                </a:solidFill>
                <a:latin typeface="Times New Roman" panose="02020603050405020304" charset="0"/>
                <a:ea typeface="宋体" panose="02010600030101010101" pitchFamily="2" charset="-122"/>
                <a:sym typeface="+mn-ea"/>
              </a:rPr>
              <a:t>1</a:t>
            </a:r>
            <a:r>
              <a:rPr lang="zh-CN" altLang="en-US" sz="2400" b="1">
                <a:solidFill>
                  <a:srgbClr val="FF0000"/>
                </a:solidFill>
                <a:latin typeface="Times New Roman" panose="02020603050405020304" charset="0"/>
                <a:ea typeface="宋体" panose="02010600030101010101" pitchFamily="2" charset="-122"/>
                <a:sym typeface="+mn-ea"/>
              </a:rPr>
              <a:t>读后续写）</a:t>
            </a:r>
            <a:endParaRPr lang="zh-CN" altLang="en-US" sz="2400" b="1">
              <a:solidFill>
                <a:srgbClr val="FF0000"/>
              </a:solidFill>
              <a:latin typeface="Times New Roman" panose="02020603050405020304" charset="0"/>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4775" y="4140835"/>
            <a:ext cx="12233275" cy="2676525"/>
          </a:xfrm>
          <a:prstGeom prst="rect">
            <a:avLst/>
          </a:prstGeom>
          <a:noFill/>
        </p:spPr>
        <p:txBody>
          <a:bodyPr wrap="square" rtlCol="0" anchor="t">
            <a:spAutoFit/>
          </a:bodyPr>
          <a:p>
            <a:r>
              <a:rPr lang="en-US" altLang="zh-CN" sz="2400">
                <a:sym typeface="+mn-ea"/>
              </a:rPr>
              <a:t>      </a:t>
            </a:r>
            <a:r>
              <a:rPr lang="zh-CN" altLang="en-US" sz="2400">
                <a:latin typeface="Times New Roman" panose="02020603050405020304" charset="0"/>
                <a:cs typeface="Times New Roman" panose="02020603050405020304" charset="0"/>
                <a:sym typeface="+mn-ea"/>
              </a:rPr>
              <a:t>David with a brain disease prepared for the race while on that very day, he wanted to give up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for fearing the laugh from the kids in the other schools.</a:t>
            </a:r>
            <a:endParaRPr lang="zh-CN" altLang="en-US" sz="2400">
              <a:latin typeface="Times New Roman" panose="02020603050405020304" charset="0"/>
              <a:cs typeface="Times New Roman" panose="02020603050405020304" charset="0"/>
            </a:endParaRPr>
          </a:p>
          <a:p>
            <a:endParaRPr lang="zh-CN" altLang="en-US" sz="2400"/>
          </a:p>
          <a:p>
            <a:endParaRPr lang="zh-CN" altLang="en-US" sz="2400">
              <a:sym typeface="+mn-ea"/>
            </a:endParaRPr>
          </a:p>
          <a:p>
            <a:r>
              <a:rPr lang="en-US" altLang="zh-CN" sz="2400">
                <a:sym typeface="+mn-ea"/>
              </a:rPr>
              <a:t>     </a:t>
            </a:r>
            <a:r>
              <a:rPr lang="zh-CN" altLang="en-US" sz="2400">
                <a:sym typeface="+mn-ea"/>
              </a:rPr>
              <a:t>本文讲述了一位从事特殊教育的教师鼓励患病男孩勇敢站上起跑线，与其他同学一起参加跑步的故事。文章的主题属于人与自我，自我的成长：从打算放弃，到受到鼓舞，到追寻内心，战胜内心的恐惧，弘扬自强不息的精神。</a:t>
            </a:r>
            <a:endParaRPr lang="zh-CN" altLang="en-US" sz="2400"/>
          </a:p>
        </p:txBody>
      </p:sp>
      <p:pic>
        <p:nvPicPr>
          <p:cNvPr id="3" name="图片 2"/>
          <p:cNvPicPr>
            <a:picLocks noChangeAspect="1"/>
          </p:cNvPicPr>
          <p:nvPr>
            <p:custDataLst>
              <p:tags r:id="rId1"/>
            </p:custDataLst>
          </p:nvPr>
        </p:nvPicPr>
        <p:blipFill>
          <a:blip r:embed="rId2"/>
          <a:stretch>
            <a:fillRect/>
          </a:stretch>
        </p:blipFill>
        <p:spPr>
          <a:xfrm>
            <a:off x="266700" y="0"/>
            <a:ext cx="1482090" cy="692785"/>
          </a:xfrm>
          <a:prstGeom prst="rect">
            <a:avLst/>
          </a:prstGeom>
        </p:spPr>
      </p:pic>
      <p:pic>
        <p:nvPicPr>
          <p:cNvPr id="14" name="图片 13"/>
          <p:cNvPicPr>
            <a:picLocks noChangeAspect="1"/>
          </p:cNvPicPr>
          <p:nvPr>
            <p:custDataLst>
              <p:tags r:id="rId3"/>
            </p:custDataLst>
          </p:nvPr>
        </p:nvPicPr>
        <p:blipFill>
          <a:blip r:embed="rId4"/>
          <a:stretch>
            <a:fillRect/>
          </a:stretch>
        </p:blipFill>
        <p:spPr>
          <a:xfrm>
            <a:off x="267335" y="3429000"/>
            <a:ext cx="1327785" cy="711835"/>
          </a:xfrm>
          <a:prstGeom prst="rect">
            <a:avLst/>
          </a:prstGeom>
        </p:spPr>
      </p:pic>
      <p:pic>
        <p:nvPicPr>
          <p:cNvPr id="22" name="图片 21"/>
          <p:cNvPicPr>
            <a:picLocks noChangeAspect="1"/>
          </p:cNvPicPr>
          <p:nvPr>
            <p:custDataLst>
              <p:tags r:id="rId5"/>
            </p:custDataLst>
          </p:nvPr>
        </p:nvPicPr>
        <p:blipFill>
          <a:blip r:embed="rId6"/>
          <a:stretch>
            <a:fillRect/>
          </a:stretch>
        </p:blipFill>
        <p:spPr>
          <a:xfrm>
            <a:off x="190500" y="5023485"/>
            <a:ext cx="1481455" cy="607060"/>
          </a:xfrm>
          <a:prstGeom prst="rect">
            <a:avLst/>
          </a:prstGeom>
        </p:spPr>
      </p:pic>
      <p:pic>
        <p:nvPicPr>
          <p:cNvPr id="4" name="图片 3"/>
          <p:cNvPicPr>
            <a:picLocks noChangeAspect="1"/>
          </p:cNvPicPr>
          <p:nvPr/>
        </p:nvPicPr>
        <p:blipFill>
          <a:blip r:embed="rId7"/>
          <a:stretch>
            <a:fillRect/>
          </a:stretch>
        </p:blipFill>
        <p:spPr>
          <a:xfrm>
            <a:off x="715645" y="804545"/>
            <a:ext cx="10316210" cy="2513330"/>
          </a:xfrm>
          <a:prstGeom prst="rect">
            <a:avLst/>
          </a:prstGeom>
        </p:spPr>
      </p:pic>
      <p:sp>
        <p:nvSpPr>
          <p:cNvPr id="5" name="文本框 4"/>
          <p:cNvSpPr txBox="1"/>
          <p:nvPr/>
        </p:nvSpPr>
        <p:spPr>
          <a:xfrm>
            <a:off x="6096635" y="1393825"/>
            <a:ext cx="1368425" cy="398780"/>
          </a:xfrm>
          <a:prstGeom prst="rect">
            <a:avLst/>
          </a:prstGeom>
          <a:solidFill>
            <a:schemeClr val="bg1"/>
          </a:solidFill>
        </p:spPr>
        <p:txBody>
          <a:bodyPr wrap="square" rtlCol="0">
            <a:spAutoFit/>
          </a:bodyPr>
          <a:p>
            <a:r>
              <a:rPr lang="en-US" altLang="zh-CN" sz="2000">
                <a:latin typeface="Times New Roman" panose="02020603050405020304" charset="0"/>
                <a:cs typeface="Times New Roman" panose="02020603050405020304" charset="0"/>
              </a:rPr>
              <a:t>forest</a:t>
            </a:r>
            <a:endParaRPr lang="en-US" altLang="zh-CN" sz="2000">
              <a:latin typeface="Times New Roman" panose="02020603050405020304" charset="0"/>
              <a:cs typeface="Times New Roman" panose="02020603050405020304" charset="0"/>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0810" y="885825"/>
            <a:ext cx="11943080" cy="439420"/>
          </a:xfrm>
          <a:prstGeom prst="rect">
            <a:avLst/>
          </a:prstGeom>
          <a:noFill/>
          <a:ln w="9525">
            <a:noFill/>
          </a:ln>
        </p:spPr>
        <p:txBody>
          <a:bodyPr wrap="square">
            <a:noAutofit/>
          </a:bodyPr>
          <a:p>
            <a:pPr indent="0"/>
            <a:r>
              <a:rPr lang="en-US" sz="2800" b="1">
                <a:latin typeface="Times New Roman" panose="02020603050405020304" charset="0"/>
                <a:ea typeface="宋体" panose="02010600030101010101" pitchFamily="2" charset="-122"/>
              </a:rPr>
              <a:t>We sat down together on some steps, but </a:t>
            </a:r>
            <a:r>
              <a:rPr lang="en-US" sz="2800" b="1">
                <a:highlight>
                  <a:srgbClr val="FFFF00"/>
                </a:highlight>
                <a:latin typeface="Times New Roman" panose="02020603050405020304" charset="0"/>
                <a:ea typeface="宋体" panose="02010600030101010101" pitchFamily="2" charset="-122"/>
              </a:rPr>
              <a:t>David </a:t>
            </a:r>
            <a:r>
              <a:rPr lang="en-US" sz="2800" b="1">
                <a:latin typeface="Times New Roman" panose="02020603050405020304" charset="0"/>
                <a:ea typeface="宋体" panose="02010600030101010101" pitchFamily="2" charset="-122"/>
              </a:rPr>
              <a:t>wouldn’t look at </a:t>
            </a:r>
            <a:r>
              <a:rPr lang="en-US" sz="2800" b="1">
                <a:highlight>
                  <a:srgbClr val="FFFF00"/>
                </a:highlight>
                <a:latin typeface="Times New Roman" panose="02020603050405020304" charset="0"/>
                <a:ea typeface="宋体" panose="02010600030101010101" pitchFamily="2" charset="-122"/>
              </a:rPr>
              <a:t>me</a:t>
            </a:r>
            <a:r>
              <a:rPr lang="en-US" sz="2800" b="1">
                <a:latin typeface="Times New Roman" panose="02020603050405020304" charset="0"/>
                <a:ea typeface="宋体" panose="02010600030101010101" pitchFamily="2" charset="-122"/>
              </a:rPr>
              <a:t>.</a:t>
            </a:r>
            <a:endParaRPr lang="en-US" sz="2800" b="1">
              <a:latin typeface="Times New Roman" panose="02020603050405020304" charset="0"/>
              <a:ea typeface="宋体" panose="02010600030101010101" pitchFamily="2" charset="-122"/>
            </a:endParaRPr>
          </a:p>
          <a:p>
            <a:endParaRPr lang="en-US" altLang="en-US" sz="2800" b="1">
              <a:latin typeface="Times New Roman" panose="02020603050405020304" charset="0"/>
              <a:ea typeface="宋体" panose="02010600030101010101" pitchFamily="2" charset="-122"/>
            </a:endParaRPr>
          </a:p>
        </p:txBody>
      </p:sp>
      <p:sp>
        <p:nvSpPr>
          <p:cNvPr id="4" name="文本框 3"/>
          <p:cNvSpPr txBox="1"/>
          <p:nvPr/>
        </p:nvSpPr>
        <p:spPr>
          <a:xfrm>
            <a:off x="115570" y="3717925"/>
            <a:ext cx="11943715" cy="521970"/>
          </a:xfrm>
          <a:prstGeom prst="rect">
            <a:avLst/>
          </a:prstGeom>
          <a:noFill/>
        </p:spPr>
        <p:txBody>
          <a:bodyPr wrap="square" rtlCol="0" anchor="t">
            <a:spAutoFit/>
          </a:bodyPr>
          <a:p>
            <a:pPr indent="0"/>
            <a:r>
              <a:rPr lang="en-US" sz="2800" b="1">
                <a:latin typeface="Times New Roman" panose="02020603050405020304" charset="0"/>
                <a:ea typeface="宋体" panose="02010600030101010101" pitchFamily="2" charset="-122"/>
                <a:sym typeface="+mn-ea"/>
              </a:rPr>
              <a:t>I watched as David </a:t>
            </a:r>
            <a:r>
              <a:rPr lang="en-US" sz="2800" b="1">
                <a:highlight>
                  <a:srgbClr val="FFFF00"/>
                </a:highlight>
                <a:latin typeface="Times New Roman" panose="02020603050405020304" charset="0"/>
                <a:ea typeface="宋体" panose="02010600030101010101" pitchFamily="2" charset="-122"/>
                <a:sym typeface="+mn-ea"/>
              </a:rPr>
              <a:t>moved up</a:t>
            </a:r>
            <a:r>
              <a:rPr lang="en-US" sz="2800" b="1">
                <a:latin typeface="Times New Roman" panose="02020603050405020304" charset="0"/>
                <a:ea typeface="宋体" panose="02010600030101010101" pitchFamily="2" charset="-122"/>
                <a:sym typeface="+mn-ea"/>
              </a:rPr>
              <a:t> to </a:t>
            </a:r>
            <a:r>
              <a:rPr lang="en-US" sz="2800" b="1">
                <a:highlight>
                  <a:srgbClr val="FFFF00"/>
                </a:highlight>
                <a:latin typeface="Times New Roman" panose="02020603050405020304" charset="0"/>
                <a:ea typeface="宋体" panose="02010600030101010101" pitchFamily="2" charset="-122"/>
                <a:sym typeface="+mn-ea"/>
              </a:rPr>
              <a:t>the starting line</a:t>
            </a:r>
            <a:r>
              <a:rPr lang="en-US" sz="2800" b="1">
                <a:latin typeface="Times New Roman" panose="02020603050405020304" charset="0"/>
                <a:ea typeface="宋体" panose="02010600030101010101" pitchFamily="2" charset="-122"/>
                <a:sym typeface="+mn-ea"/>
              </a:rPr>
              <a:t>.</a:t>
            </a:r>
            <a:endParaRPr lang="en-US" altLang="en-US" sz="2800" b="1">
              <a:latin typeface="Times New Roman" panose="02020603050405020304" charset="0"/>
              <a:ea typeface="宋体" panose="02010600030101010101" pitchFamily="2" charset="-122"/>
              <a:sym typeface="+mn-ea"/>
            </a:endParaRPr>
          </a:p>
        </p:txBody>
      </p:sp>
      <p:sp>
        <p:nvSpPr>
          <p:cNvPr id="5" name="文本框 4"/>
          <p:cNvSpPr txBox="1"/>
          <p:nvPr/>
        </p:nvSpPr>
        <p:spPr>
          <a:xfrm>
            <a:off x="3168015" y="69850"/>
            <a:ext cx="11245850" cy="460375"/>
          </a:xfrm>
          <a:prstGeom prst="rect">
            <a:avLst/>
          </a:prstGeom>
          <a:noFill/>
          <a:ln w="9525">
            <a:noFill/>
          </a:ln>
        </p:spPr>
        <p:txBody>
          <a:bodyPr wrap="square">
            <a:spAutoFit/>
          </a:bodyPr>
          <a:p>
            <a:pPr indent="0"/>
            <a:r>
              <a:rPr lang="zh-CN" sz="2400" b="1">
                <a:solidFill>
                  <a:srgbClr val="FF0000"/>
                </a:solidFill>
                <a:ea typeface="宋体" panose="02010600030101010101" pitchFamily="2" charset="-122"/>
              </a:rPr>
              <a:t>情节思路</a:t>
            </a:r>
            <a:r>
              <a:rPr lang="en-US" sz="2400" b="1">
                <a:solidFill>
                  <a:srgbClr val="FF0000"/>
                </a:solidFill>
                <a:latin typeface="Times New Roman" panose="02020603050405020304" charset="0"/>
                <a:ea typeface="宋体" panose="02010600030101010101" pitchFamily="2" charset="-122"/>
              </a:rPr>
              <a:t>——</a:t>
            </a:r>
            <a:r>
              <a:rPr lang="zh-CN" altLang="en-US" sz="2400" b="1" dirty="0">
                <a:solidFill>
                  <a:srgbClr val="FF0000"/>
                </a:solidFill>
                <a:latin typeface="+mj-ea"/>
                <a:ea typeface="+mj-ea"/>
                <a:cs typeface="+mj-ea"/>
                <a:sym typeface="+mn-ea"/>
              </a:rPr>
              <a:t>从</a:t>
            </a:r>
            <a:r>
              <a:rPr lang="zh-CN" altLang="en-US" sz="2400" b="1">
                <a:solidFill>
                  <a:srgbClr val="FF0000"/>
                </a:solidFill>
                <a:effectLst>
                  <a:reflection blurRad="6350" stA="55000" endA="300" endPos="45500" dir="5400000" sy="-100000" algn="bl" rotWithShape="0"/>
                </a:effectLst>
                <a:latin typeface="+mj-ea"/>
                <a:ea typeface="+mj-ea"/>
                <a:cs typeface="+mj-ea"/>
                <a:sym typeface="+mn-ea"/>
              </a:rPr>
              <a:t>提示句新事物入手</a:t>
            </a:r>
            <a:r>
              <a:rPr lang="en-US" altLang="zh-CN" sz="2400" b="1">
                <a:solidFill>
                  <a:srgbClr val="FF0000"/>
                </a:solidFill>
                <a:effectLst>
                  <a:reflection blurRad="6350" stA="55000" endA="300" endPos="45500" dir="5400000" sy="-100000" algn="bl" rotWithShape="0"/>
                </a:effectLst>
                <a:latin typeface="+mj-ea"/>
                <a:ea typeface="+mj-ea"/>
                <a:cs typeface="+mj-ea"/>
                <a:sym typeface="+mn-ea"/>
              </a:rPr>
              <a:t>+321</a:t>
            </a:r>
            <a:r>
              <a:rPr lang="zh-CN" altLang="en-US" sz="2400" b="1">
                <a:solidFill>
                  <a:srgbClr val="FF0000"/>
                </a:solidFill>
                <a:effectLst>
                  <a:reflection blurRad="6350" stA="55000" endA="300" endPos="45500" dir="5400000" sy="-100000" algn="bl" rotWithShape="0"/>
                </a:effectLst>
                <a:latin typeface="+mj-ea"/>
                <a:ea typeface="+mj-ea"/>
                <a:cs typeface="+mj-ea"/>
                <a:sym typeface="+mn-ea"/>
              </a:rPr>
              <a:t>原则</a:t>
            </a:r>
            <a:r>
              <a:rPr lang="en-US" altLang="zh-CN" sz="2400" b="1">
                <a:solidFill>
                  <a:srgbClr val="FF0000"/>
                </a:solidFill>
                <a:effectLst>
                  <a:reflection blurRad="6350" stA="55000" endA="300" endPos="45500" dir="5400000" sy="-100000" algn="bl" rotWithShape="0"/>
                </a:effectLst>
                <a:latin typeface="+mj-ea"/>
                <a:ea typeface="+mj-ea"/>
                <a:cs typeface="+mj-ea"/>
                <a:sym typeface="+mn-ea"/>
              </a:rPr>
              <a:t>+</a:t>
            </a:r>
            <a:r>
              <a:rPr lang="en-US" sz="2400" b="1">
                <a:solidFill>
                  <a:srgbClr val="FF0000"/>
                </a:solidFill>
                <a:latin typeface="+mj-ea"/>
                <a:ea typeface="+mj-ea"/>
                <a:cs typeface="+mj-ea"/>
              </a:rPr>
              <a:t>ARE</a:t>
            </a:r>
            <a:r>
              <a:rPr lang="zh-CN" sz="2400" b="1">
                <a:solidFill>
                  <a:srgbClr val="FF0000"/>
                </a:solidFill>
                <a:latin typeface="+mj-ea"/>
                <a:ea typeface="+mj-ea"/>
                <a:cs typeface="+mj-ea"/>
              </a:rPr>
              <a:t>原则</a:t>
            </a:r>
            <a:endParaRPr lang="zh-CN" altLang="en-US" sz="2400" b="1">
              <a:solidFill>
                <a:srgbClr val="FF0000"/>
              </a:solidFill>
              <a:latin typeface="+mj-ea"/>
              <a:ea typeface="+mj-ea"/>
              <a:cs typeface="+mj-ea"/>
            </a:endParaRPr>
          </a:p>
        </p:txBody>
      </p:sp>
      <p:sp>
        <p:nvSpPr>
          <p:cNvPr id="6" name="文本框 5"/>
          <p:cNvSpPr txBox="1"/>
          <p:nvPr/>
        </p:nvSpPr>
        <p:spPr>
          <a:xfrm>
            <a:off x="236855" y="1539240"/>
            <a:ext cx="7836535" cy="521970"/>
          </a:xfrm>
          <a:prstGeom prst="rect">
            <a:avLst/>
          </a:prstGeom>
          <a:noFill/>
          <a:ln w="9525">
            <a:noFill/>
          </a:ln>
        </p:spPr>
        <p:txBody>
          <a:bodyPr wrap="square">
            <a:spAutoFit/>
          </a:bodyPr>
          <a:p>
            <a:pPr indent="0"/>
            <a:r>
              <a:rPr lang="en-US" sz="2800" b="0">
                <a:solidFill>
                  <a:srgbClr val="000000"/>
                </a:solidFill>
                <a:latin typeface="宋体" panose="02010600030101010101" pitchFamily="2" charset="-122"/>
              </a:rPr>
              <a:t>①</a:t>
            </a:r>
            <a:r>
              <a:rPr lang="zh-CN" altLang="en-US" sz="2800" b="0">
                <a:solidFill>
                  <a:srgbClr val="000000"/>
                </a:solidFill>
                <a:latin typeface="宋体" panose="02010600030101010101" pitchFamily="2" charset="-122"/>
              </a:rPr>
              <a:t>（承上）</a:t>
            </a:r>
            <a:r>
              <a:rPr lang="zh-CN" sz="2800" b="0">
                <a:solidFill>
                  <a:srgbClr val="FF0000"/>
                </a:solidFill>
                <a:latin typeface="Times New Roman" panose="02020603050405020304" charset="0"/>
                <a:ea typeface="宋体" panose="02010600030101010101" pitchFamily="2" charset="-122"/>
              </a:rPr>
              <a:t>我</a:t>
            </a:r>
            <a:r>
              <a:rPr lang="zh-CN" sz="2800" b="0">
                <a:solidFill>
                  <a:srgbClr val="000000"/>
                </a:solidFill>
                <a:latin typeface="Times New Roman" panose="02020603050405020304" charset="0"/>
                <a:ea typeface="宋体" panose="02010600030101010101" pitchFamily="2" charset="-122"/>
              </a:rPr>
              <a:t>的</a:t>
            </a:r>
            <a:r>
              <a:rPr lang="en-US" altLang="zh-CN" sz="2800" b="0">
                <a:solidFill>
                  <a:srgbClr val="FF0000"/>
                </a:solidFill>
                <a:latin typeface="Times New Roman" panose="02020603050405020304" charset="0"/>
                <a:ea typeface="宋体" panose="02010600030101010101" pitchFamily="2" charset="-122"/>
              </a:rPr>
              <a:t>action</a:t>
            </a:r>
            <a:r>
              <a:rPr lang="en-US" altLang="zh-CN" sz="2800" b="0">
                <a:solidFill>
                  <a:srgbClr val="000000"/>
                </a:solidFill>
                <a:latin typeface="Times New Roman" panose="02020603050405020304" charset="0"/>
                <a:ea typeface="宋体" panose="02010600030101010101" pitchFamily="2" charset="-122"/>
              </a:rPr>
              <a:t>: </a:t>
            </a:r>
            <a:r>
              <a:rPr lang="zh-CN" sz="2800" b="0">
                <a:solidFill>
                  <a:srgbClr val="000000"/>
                </a:solidFill>
                <a:latin typeface="Times New Roman" panose="02020603050405020304" charset="0"/>
                <a:ea typeface="宋体" panose="02010600030101010101" pitchFamily="2" charset="-122"/>
              </a:rPr>
              <a:t>鼓励他，说：</a:t>
            </a:r>
            <a:r>
              <a:rPr lang="en-US" altLang="zh-CN" sz="2800" b="0">
                <a:solidFill>
                  <a:srgbClr val="000000"/>
                </a:solidFill>
                <a:latin typeface="Times New Roman" panose="02020603050405020304" charset="0"/>
                <a:ea typeface="宋体" panose="02010600030101010101" pitchFamily="2" charset="-122"/>
              </a:rPr>
              <a:t>……</a:t>
            </a:r>
            <a:endParaRPr lang="en-US" altLang="zh-CN" sz="2800" b="0">
              <a:solidFill>
                <a:srgbClr val="000000"/>
              </a:solidFill>
              <a:latin typeface="Times New Roman" panose="02020603050405020304" charset="0"/>
              <a:ea typeface="宋体" panose="02010600030101010101" pitchFamily="2" charset="-122"/>
            </a:endParaRPr>
          </a:p>
        </p:txBody>
      </p:sp>
      <p:sp>
        <p:nvSpPr>
          <p:cNvPr id="7" name="文本框 6"/>
          <p:cNvSpPr txBox="1"/>
          <p:nvPr/>
        </p:nvSpPr>
        <p:spPr>
          <a:xfrm>
            <a:off x="180975" y="3116580"/>
            <a:ext cx="6290310" cy="521970"/>
          </a:xfrm>
          <a:prstGeom prst="rect">
            <a:avLst/>
          </a:prstGeom>
          <a:noFill/>
          <a:ln w="9525">
            <a:noFill/>
          </a:ln>
        </p:spPr>
        <p:txBody>
          <a:bodyPr wrap="square">
            <a:spAutoFit/>
          </a:bodyPr>
          <a:p>
            <a:pPr indent="0"/>
            <a:r>
              <a:rPr lang="en-US" sz="2800" b="0">
                <a:solidFill>
                  <a:srgbClr val="000000"/>
                </a:solidFill>
                <a:latin typeface="宋体" panose="02010600030101010101" pitchFamily="2" charset="-122"/>
              </a:rPr>
              <a:t>③</a:t>
            </a:r>
            <a:r>
              <a:rPr lang="zh-CN" altLang="en-US" sz="2800">
                <a:solidFill>
                  <a:srgbClr val="000000"/>
                </a:solidFill>
                <a:latin typeface="宋体" panose="02010600030101010101" pitchFamily="2" charset="-122"/>
                <a:sym typeface="+mn-ea"/>
              </a:rPr>
              <a:t>（启下）</a:t>
            </a:r>
            <a:r>
              <a:rPr lang="zh-CN" sz="2800" b="0">
                <a:solidFill>
                  <a:srgbClr val="FF0000"/>
                </a:solidFill>
                <a:latin typeface="Times New Roman" panose="02020603050405020304" charset="0"/>
                <a:ea typeface="宋体" panose="02010600030101010101" pitchFamily="2" charset="-122"/>
              </a:rPr>
              <a:t>他</a:t>
            </a:r>
            <a:r>
              <a:rPr lang="zh-CN" altLang="en-US" sz="2800" b="0">
                <a:solidFill>
                  <a:srgbClr val="000000"/>
                </a:solidFill>
                <a:latin typeface="Times New Roman" panose="02020603050405020304" charset="0"/>
                <a:ea typeface="宋体" panose="02010600030101010101" pitchFamily="2" charset="-122"/>
              </a:rPr>
              <a:t>的</a:t>
            </a:r>
            <a:r>
              <a:rPr lang="en-US" altLang="zh-CN" sz="2800" b="0">
                <a:solidFill>
                  <a:srgbClr val="FF0000"/>
                </a:solidFill>
                <a:latin typeface="Times New Roman" panose="02020603050405020304" charset="0"/>
                <a:ea typeface="宋体" panose="02010600030101010101" pitchFamily="2" charset="-122"/>
              </a:rPr>
              <a:t>response</a:t>
            </a:r>
            <a:r>
              <a:rPr lang="zh-CN" altLang="en-US" sz="2800" b="0">
                <a:solidFill>
                  <a:srgbClr val="000000"/>
                </a:solidFill>
                <a:latin typeface="Times New Roman" panose="02020603050405020304" charset="0"/>
                <a:ea typeface="宋体" panose="02010600030101010101" pitchFamily="2" charset="-122"/>
              </a:rPr>
              <a:t>之话语和动作</a:t>
            </a:r>
            <a:endParaRPr lang="en-US" altLang="zh-CN" sz="2800" b="0">
              <a:solidFill>
                <a:srgbClr val="000000"/>
              </a:solidFill>
              <a:latin typeface="Times New Roman" panose="02020603050405020304" charset="0"/>
              <a:ea typeface="宋体" panose="02010600030101010101" pitchFamily="2" charset="-122"/>
            </a:endParaRPr>
          </a:p>
        </p:txBody>
      </p:sp>
      <p:sp>
        <p:nvSpPr>
          <p:cNvPr id="8" name="文本框 7"/>
          <p:cNvSpPr txBox="1"/>
          <p:nvPr/>
        </p:nvSpPr>
        <p:spPr>
          <a:xfrm>
            <a:off x="236855" y="2388870"/>
            <a:ext cx="6107430" cy="521970"/>
          </a:xfrm>
          <a:prstGeom prst="rect">
            <a:avLst/>
          </a:prstGeom>
          <a:noFill/>
          <a:ln w="9525">
            <a:noFill/>
          </a:ln>
        </p:spPr>
        <p:txBody>
          <a:bodyPr wrap="square">
            <a:spAutoFit/>
          </a:bodyPr>
          <a:p>
            <a:pPr indent="0"/>
            <a:r>
              <a:rPr lang="en-US" sz="2800" b="0">
                <a:solidFill>
                  <a:srgbClr val="000000"/>
                </a:solidFill>
                <a:latin typeface="宋体" panose="02010600030101010101" pitchFamily="2" charset="-122"/>
              </a:rPr>
              <a:t>②</a:t>
            </a:r>
            <a:r>
              <a:rPr lang="zh-CN" altLang="en-US" sz="2800" b="0">
                <a:solidFill>
                  <a:srgbClr val="000000"/>
                </a:solidFill>
                <a:latin typeface="宋体" panose="02010600030101010101" pitchFamily="2" charset="-122"/>
              </a:rPr>
              <a:t>（过渡）</a:t>
            </a:r>
            <a:r>
              <a:rPr lang="zh-CN" sz="2800" b="0">
                <a:solidFill>
                  <a:srgbClr val="FF0000"/>
                </a:solidFill>
                <a:latin typeface="Times New Roman" panose="02020603050405020304" charset="0"/>
                <a:ea typeface="宋体" panose="02010600030101010101" pitchFamily="2" charset="-122"/>
              </a:rPr>
              <a:t>他</a:t>
            </a:r>
            <a:r>
              <a:rPr lang="en-US" altLang="zh-CN" sz="2800" b="0">
                <a:solidFill>
                  <a:srgbClr val="000000"/>
                </a:solidFill>
                <a:latin typeface="Times New Roman" panose="02020603050405020304" charset="0"/>
                <a:ea typeface="宋体" panose="02010600030101010101" pitchFamily="2" charset="-122"/>
              </a:rPr>
              <a:t> </a:t>
            </a:r>
            <a:r>
              <a:rPr lang="zh-CN" altLang="en-US" sz="2800" b="0">
                <a:solidFill>
                  <a:srgbClr val="000000"/>
                </a:solidFill>
                <a:latin typeface="Times New Roman" panose="02020603050405020304" charset="0"/>
                <a:ea typeface="宋体" panose="02010600030101010101" pitchFamily="2" charset="-122"/>
              </a:rPr>
              <a:t>的</a:t>
            </a:r>
            <a:r>
              <a:rPr lang="en-US" altLang="zh-CN" sz="2800" b="0">
                <a:solidFill>
                  <a:srgbClr val="FF0000"/>
                </a:solidFill>
                <a:latin typeface="Times New Roman" panose="02020603050405020304" charset="0"/>
                <a:ea typeface="宋体" panose="02010600030101010101" pitchFamily="2" charset="-122"/>
              </a:rPr>
              <a:t>response</a:t>
            </a:r>
            <a:r>
              <a:rPr lang="zh-CN" altLang="en-US" sz="2800" b="0">
                <a:solidFill>
                  <a:srgbClr val="000000"/>
                </a:solidFill>
                <a:latin typeface="Times New Roman" panose="02020603050405020304" charset="0"/>
                <a:ea typeface="宋体" panose="02010600030101010101" pitchFamily="2" charset="-122"/>
              </a:rPr>
              <a:t>之</a:t>
            </a:r>
            <a:r>
              <a:rPr lang="en-US" altLang="zh-CN" sz="2800" b="0">
                <a:solidFill>
                  <a:srgbClr val="FF0000"/>
                </a:solidFill>
                <a:latin typeface="Times New Roman" panose="02020603050405020304" charset="0"/>
                <a:ea typeface="宋体" panose="02010600030101010101" pitchFamily="2" charset="-122"/>
              </a:rPr>
              <a:t>emotion</a:t>
            </a:r>
            <a:endParaRPr lang="en-US" altLang="zh-CN" sz="2800" b="0">
              <a:solidFill>
                <a:srgbClr val="FF0000"/>
              </a:solidFill>
              <a:latin typeface="Times New Roman" panose="02020603050405020304" charset="0"/>
              <a:ea typeface="宋体" panose="02010600030101010101" pitchFamily="2" charset="-122"/>
            </a:endParaRPr>
          </a:p>
        </p:txBody>
      </p:sp>
      <p:sp>
        <p:nvSpPr>
          <p:cNvPr id="9" name="文本框 8"/>
          <p:cNvSpPr txBox="1"/>
          <p:nvPr/>
        </p:nvSpPr>
        <p:spPr>
          <a:xfrm>
            <a:off x="339090" y="4319270"/>
            <a:ext cx="8926195" cy="525145"/>
          </a:xfrm>
          <a:prstGeom prst="rect">
            <a:avLst/>
          </a:prstGeom>
          <a:noFill/>
          <a:ln w="9525">
            <a:noFill/>
          </a:ln>
        </p:spPr>
        <p:txBody>
          <a:bodyPr>
            <a:noAutofit/>
          </a:bodyPr>
          <a:p>
            <a:pPr indent="0"/>
            <a:r>
              <a:rPr lang="en-US" sz="2800" b="0">
                <a:solidFill>
                  <a:srgbClr val="000000"/>
                </a:solidFill>
                <a:latin typeface="宋体" panose="02010600030101010101" pitchFamily="2" charset="-122"/>
              </a:rPr>
              <a:t>④</a:t>
            </a:r>
            <a:r>
              <a:rPr lang="zh-CN" altLang="en-US" sz="2800">
                <a:solidFill>
                  <a:srgbClr val="000000"/>
                </a:solidFill>
                <a:latin typeface="宋体" panose="02010600030101010101" pitchFamily="2" charset="-122"/>
                <a:sym typeface="+mn-ea"/>
              </a:rPr>
              <a:t>（承上）</a:t>
            </a:r>
            <a:r>
              <a:rPr lang="zh-CN" sz="2800" b="0">
                <a:solidFill>
                  <a:srgbClr val="000000"/>
                </a:solidFill>
                <a:latin typeface="Times New Roman" panose="02020603050405020304" charset="0"/>
                <a:ea typeface="宋体" panose="02010600030101010101" pitchFamily="2" charset="-122"/>
              </a:rPr>
              <a:t>比赛开始</a:t>
            </a:r>
            <a:endParaRPr lang="en-US" sz="2800" b="0">
              <a:solidFill>
                <a:srgbClr val="000000"/>
              </a:solidFill>
              <a:latin typeface="Times New Roman" panose="02020603050405020304" charset="0"/>
              <a:ea typeface="宋体" panose="02010600030101010101" pitchFamily="2" charset="-122"/>
            </a:endParaRPr>
          </a:p>
          <a:p>
            <a:pPr indent="0"/>
            <a:endParaRPr lang="en-US" sz="2800">
              <a:solidFill>
                <a:srgbClr val="000000"/>
              </a:solidFill>
              <a:latin typeface="Times New Roman" panose="02020603050405020304" charset="0"/>
              <a:ea typeface="宋体" panose="02010600030101010101" pitchFamily="2" charset="-122"/>
              <a:sym typeface="+mn-ea"/>
            </a:endParaRPr>
          </a:p>
        </p:txBody>
      </p:sp>
      <p:sp>
        <p:nvSpPr>
          <p:cNvPr id="2" name="文本框 1"/>
          <p:cNvSpPr txBox="1"/>
          <p:nvPr/>
        </p:nvSpPr>
        <p:spPr>
          <a:xfrm>
            <a:off x="316865" y="4968240"/>
            <a:ext cx="9765665" cy="803910"/>
          </a:xfrm>
          <a:prstGeom prst="rect">
            <a:avLst/>
          </a:prstGeom>
          <a:noFill/>
        </p:spPr>
        <p:txBody>
          <a:bodyPr wrap="square" rtlCol="0" anchor="t">
            <a:noAutofit/>
          </a:bodyPr>
          <a:p>
            <a:pPr indent="0"/>
            <a:r>
              <a:rPr lang="en-US" sz="2800">
                <a:solidFill>
                  <a:srgbClr val="000000"/>
                </a:solidFill>
                <a:latin typeface="Times New Roman" panose="02020603050405020304" charset="0"/>
                <a:cs typeface="Times New Roman" panose="02020603050405020304" charset="0"/>
                <a:sym typeface="+mn-ea"/>
              </a:rPr>
              <a:t>⑤</a:t>
            </a:r>
            <a:r>
              <a:rPr lang="zh-CN" altLang="en-US" sz="2800">
                <a:solidFill>
                  <a:srgbClr val="000000"/>
                </a:solidFill>
                <a:latin typeface="宋体" panose="02010600030101010101" pitchFamily="2" charset="-122"/>
                <a:sym typeface="+mn-ea"/>
              </a:rPr>
              <a:t>（过渡）</a:t>
            </a:r>
            <a:r>
              <a:rPr lang="zh-CN" altLang="en-US" sz="2800">
                <a:solidFill>
                  <a:srgbClr val="FF0000"/>
                </a:solidFill>
                <a:latin typeface="Times New Roman" panose="02020603050405020304" charset="0"/>
                <a:cs typeface="Times New Roman" panose="02020603050405020304" charset="0"/>
                <a:sym typeface="+mn-ea"/>
              </a:rPr>
              <a:t>他</a:t>
            </a:r>
            <a:r>
              <a:rPr lang="zh-CN" altLang="en-US" sz="2800">
                <a:solidFill>
                  <a:srgbClr val="000000"/>
                </a:solidFill>
                <a:latin typeface="Times New Roman" panose="02020603050405020304" charset="0"/>
                <a:cs typeface="Times New Roman" panose="02020603050405020304" charset="0"/>
                <a:sym typeface="+mn-ea"/>
              </a:rPr>
              <a:t>的</a:t>
            </a:r>
            <a:r>
              <a:rPr lang="en-US" altLang="zh-CN" sz="2800">
                <a:solidFill>
                  <a:srgbClr val="000000"/>
                </a:solidFill>
                <a:latin typeface="Times New Roman" panose="02020603050405020304" charset="0"/>
                <a:cs typeface="Times New Roman" panose="02020603050405020304" charset="0"/>
                <a:sym typeface="+mn-ea"/>
              </a:rPr>
              <a:t>action:</a:t>
            </a:r>
            <a:r>
              <a:rPr lang="zh-CN" altLang="en-US" sz="2800">
                <a:solidFill>
                  <a:srgbClr val="000000"/>
                </a:solidFill>
                <a:latin typeface="Times New Roman" panose="02020603050405020304" charset="0"/>
                <a:cs typeface="Times New Roman" panose="02020603050405020304" charset="0"/>
                <a:sym typeface="+mn-ea"/>
              </a:rPr>
              <a:t>照应人物特点线索</a:t>
            </a:r>
            <a:endParaRPr lang="zh-CN" altLang="en-US" sz="2800" b="0">
              <a:solidFill>
                <a:srgbClr val="000000"/>
              </a:solidFill>
              <a:latin typeface="Times New Roman" panose="02020603050405020304" charset="0"/>
              <a:cs typeface="Times New Roman" panose="02020603050405020304" charset="0"/>
            </a:endParaRPr>
          </a:p>
          <a:p>
            <a:pPr indent="0"/>
            <a:endParaRPr lang="en-US" altLang="en-US" sz="280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316865" y="5697855"/>
            <a:ext cx="10528935" cy="521970"/>
          </a:xfrm>
          <a:prstGeom prst="rect">
            <a:avLst/>
          </a:prstGeom>
          <a:noFill/>
        </p:spPr>
        <p:txBody>
          <a:bodyPr wrap="square" rtlCol="0" anchor="t">
            <a:spAutoFit/>
          </a:bodyPr>
          <a:p>
            <a:pPr indent="0"/>
            <a:r>
              <a:rPr lang="en-US" sz="2800">
                <a:solidFill>
                  <a:srgbClr val="000000"/>
                </a:solidFill>
                <a:latin typeface="宋体" panose="02010600030101010101" pitchFamily="2" charset="-122"/>
                <a:sym typeface="+mn-ea"/>
              </a:rPr>
              <a:t>⑥</a:t>
            </a:r>
            <a:r>
              <a:rPr lang="zh-CN" altLang="en-US" sz="2800">
                <a:solidFill>
                  <a:srgbClr val="000000"/>
                </a:solidFill>
                <a:latin typeface="宋体" panose="02010600030101010101" pitchFamily="2" charset="-122"/>
                <a:sym typeface="+mn-ea"/>
              </a:rPr>
              <a:t>（点题）</a:t>
            </a:r>
            <a:r>
              <a:rPr lang="zh-CN" sz="2800">
                <a:solidFill>
                  <a:srgbClr val="FF0000"/>
                </a:solidFill>
                <a:latin typeface="Times New Roman" panose="02020603050405020304" charset="0"/>
                <a:ea typeface="宋体" panose="02010600030101010101" pitchFamily="2" charset="-122"/>
                <a:sym typeface="+mn-ea"/>
              </a:rPr>
              <a:t>我或群众的</a:t>
            </a:r>
            <a:r>
              <a:rPr lang="en-US" altLang="zh-CN" sz="2800">
                <a:solidFill>
                  <a:srgbClr val="000000"/>
                </a:solidFill>
                <a:latin typeface="Times New Roman" panose="02020603050405020304" charset="0"/>
                <a:ea typeface="宋体" panose="02010600030101010101" pitchFamily="2" charset="-122"/>
                <a:sym typeface="+mn-ea"/>
              </a:rPr>
              <a:t>response: applause</a:t>
            </a:r>
            <a:r>
              <a:rPr lang="en-US" sz="2800">
                <a:solidFill>
                  <a:srgbClr val="000000"/>
                </a:solidFill>
                <a:latin typeface="Times New Roman" panose="02020603050405020304" charset="0"/>
                <a:ea typeface="宋体" panose="02010600030101010101" pitchFamily="2" charset="-122"/>
                <a:sym typeface="+mn-ea"/>
              </a:rPr>
              <a:t>→he </a:t>
            </a:r>
            <a:r>
              <a:rPr lang="en-US" sz="2800">
                <a:solidFill>
                  <a:srgbClr val="000000"/>
                </a:solidFill>
                <a:highlight>
                  <a:srgbClr val="FFFF00"/>
                </a:highlight>
                <a:latin typeface="Times New Roman" panose="02020603050405020304" charset="0"/>
                <a:ea typeface="宋体" panose="02010600030101010101" pitchFamily="2" charset="-122"/>
                <a:sym typeface="+mn-ea"/>
              </a:rPr>
              <a:t>lost </a:t>
            </a:r>
            <a:r>
              <a:rPr lang="en-US" sz="2800">
                <a:solidFill>
                  <a:srgbClr val="000000"/>
                </a:solidFill>
                <a:latin typeface="Times New Roman" panose="02020603050405020304" charset="0"/>
                <a:ea typeface="宋体" panose="02010600030101010101" pitchFamily="2" charset="-122"/>
                <a:sym typeface="+mn-ea"/>
              </a:rPr>
              <a:t>but </a:t>
            </a:r>
            <a:r>
              <a:rPr lang="en-US" sz="2800">
                <a:solidFill>
                  <a:srgbClr val="000000"/>
                </a:solidFill>
                <a:highlight>
                  <a:srgbClr val="FFFF00"/>
                </a:highlight>
                <a:latin typeface="Times New Roman" panose="02020603050405020304" charset="0"/>
                <a:ea typeface="宋体" panose="02010600030101010101" pitchFamily="2" charset="-122"/>
                <a:sym typeface="+mn-ea"/>
              </a:rPr>
              <a:t>won</a:t>
            </a:r>
            <a:r>
              <a:rPr lang="en-US" sz="2800">
                <a:solidFill>
                  <a:srgbClr val="000000"/>
                </a:solidFill>
                <a:latin typeface="Times New Roman" panose="02020603050405020304" charset="0"/>
                <a:ea typeface="宋体" panose="02010600030101010101" pitchFamily="2" charset="-122"/>
                <a:sym typeface="+mn-ea"/>
              </a:rPr>
              <a:t>!</a:t>
            </a:r>
            <a:endParaRPr lang="en-US" altLang="en-US" sz="2800">
              <a:solidFill>
                <a:srgbClr val="000000"/>
              </a:solidFill>
              <a:latin typeface="Times New Roman" panose="02020603050405020304" charset="0"/>
              <a:ea typeface="宋体" panose="02010600030101010101" pitchFamily="2" charset="-122"/>
              <a:sym typeface="+mn-ea"/>
            </a:endParaRPr>
          </a:p>
        </p:txBody>
      </p:sp>
      <p:pic>
        <p:nvPicPr>
          <p:cNvPr id="24" name="图片 23"/>
          <p:cNvPicPr>
            <a:picLocks noChangeAspect="1"/>
          </p:cNvPicPr>
          <p:nvPr>
            <p:custDataLst>
              <p:tags r:id="rId1"/>
            </p:custDataLst>
          </p:nvPr>
        </p:nvPicPr>
        <p:blipFill>
          <a:blip r:embed="rId2"/>
          <a:stretch>
            <a:fillRect/>
          </a:stretch>
        </p:blipFill>
        <p:spPr>
          <a:xfrm>
            <a:off x="130810" y="-46990"/>
            <a:ext cx="1373505" cy="718820"/>
          </a:xfrm>
          <a:prstGeom prst="rect">
            <a:avLst/>
          </a:prstGeom>
        </p:spPr>
      </p:pic>
      <p:pic>
        <p:nvPicPr>
          <p:cNvPr id="25" name="图片 24"/>
          <p:cNvPicPr>
            <a:picLocks noChangeAspect="1"/>
          </p:cNvPicPr>
          <p:nvPr>
            <p:custDataLst>
              <p:tags r:id="rId3"/>
            </p:custDataLst>
          </p:nvPr>
        </p:nvPicPr>
        <p:blipFill>
          <a:blip r:embed="rId4"/>
          <a:stretch>
            <a:fillRect/>
          </a:stretch>
        </p:blipFill>
        <p:spPr>
          <a:xfrm>
            <a:off x="1537970" y="-48260"/>
            <a:ext cx="1256030" cy="66103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2" grpId="0"/>
      <p:bldP spid="2" grpId="1"/>
      <p:bldP spid="3" grpId="0"/>
      <p:bldP spid="3"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 name="图片 25"/>
          <p:cNvPicPr>
            <a:picLocks noChangeAspect="1"/>
          </p:cNvPicPr>
          <p:nvPr>
            <p:custDataLst>
              <p:tags r:id="rId1"/>
            </p:custDataLst>
          </p:nvPr>
        </p:nvPicPr>
        <p:blipFill>
          <a:blip r:embed="rId2"/>
          <a:stretch>
            <a:fillRect/>
          </a:stretch>
        </p:blipFill>
        <p:spPr>
          <a:xfrm>
            <a:off x="308610" y="64135"/>
            <a:ext cx="1181100" cy="643890"/>
          </a:xfrm>
          <a:prstGeom prst="rect">
            <a:avLst/>
          </a:prstGeom>
        </p:spPr>
      </p:pic>
      <p:pic>
        <p:nvPicPr>
          <p:cNvPr id="4" name="图片 3"/>
          <p:cNvPicPr>
            <a:picLocks noChangeAspect="1"/>
          </p:cNvPicPr>
          <p:nvPr/>
        </p:nvPicPr>
        <p:blipFill>
          <a:blip r:embed="rId3"/>
          <a:stretch>
            <a:fillRect/>
          </a:stretch>
        </p:blipFill>
        <p:spPr>
          <a:xfrm>
            <a:off x="1489710" y="0"/>
            <a:ext cx="1275080" cy="707390"/>
          </a:xfrm>
          <a:prstGeom prst="rect">
            <a:avLst/>
          </a:prstGeom>
        </p:spPr>
      </p:pic>
      <p:pic>
        <p:nvPicPr>
          <p:cNvPr id="2" name="图片 1"/>
          <p:cNvPicPr>
            <a:picLocks noChangeAspect="1"/>
          </p:cNvPicPr>
          <p:nvPr/>
        </p:nvPicPr>
        <p:blipFill>
          <a:blip r:embed="rId4"/>
          <a:stretch>
            <a:fillRect/>
          </a:stretch>
        </p:blipFill>
        <p:spPr>
          <a:xfrm>
            <a:off x="77470" y="643255"/>
            <a:ext cx="6659880" cy="3251200"/>
          </a:xfrm>
          <a:prstGeom prst="rect">
            <a:avLst/>
          </a:prstGeom>
        </p:spPr>
      </p:pic>
      <p:pic>
        <p:nvPicPr>
          <p:cNvPr id="3" name="图片 2"/>
          <p:cNvPicPr>
            <a:picLocks noChangeAspect="1"/>
          </p:cNvPicPr>
          <p:nvPr/>
        </p:nvPicPr>
        <p:blipFill>
          <a:blip r:embed="rId5"/>
          <a:stretch>
            <a:fillRect/>
          </a:stretch>
        </p:blipFill>
        <p:spPr>
          <a:xfrm>
            <a:off x="1895475" y="1072515"/>
            <a:ext cx="6932930" cy="3056890"/>
          </a:xfrm>
          <a:prstGeom prst="rect">
            <a:avLst/>
          </a:prstGeom>
        </p:spPr>
      </p:pic>
      <p:sp>
        <p:nvSpPr>
          <p:cNvPr id="6" name="文本框 5"/>
          <p:cNvSpPr txBox="1"/>
          <p:nvPr/>
        </p:nvSpPr>
        <p:spPr>
          <a:xfrm>
            <a:off x="375920" y="4129405"/>
            <a:ext cx="10817860" cy="829945"/>
          </a:xfrm>
          <a:prstGeom prst="rect">
            <a:avLst/>
          </a:prstGeom>
          <a:noFill/>
        </p:spPr>
        <p:txBody>
          <a:bodyPr wrap="square" rtlCol="0" anchor="t">
            <a:spAutoFit/>
          </a:bodyPr>
          <a:p>
            <a:pPr indent="304800"/>
            <a:r>
              <a:rPr lang="zh-CN" altLang="en-US" sz="2400" b="1">
                <a:solidFill>
                  <a:srgbClr val="FF0000"/>
                </a:solidFill>
                <a:latin typeface="Times New Roman" panose="02020603050405020304" charset="0"/>
                <a:sym typeface="+mn-ea"/>
              </a:rPr>
              <a:t>动作描写</a:t>
            </a:r>
            <a:r>
              <a:rPr lang="en-US" altLang="zh-CN" sz="2400">
                <a:solidFill>
                  <a:schemeClr val="tx1"/>
                </a:solidFill>
                <a:latin typeface="Times New Roman" panose="02020603050405020304" charset="0"/>
                <a:sym typeface="+mn-ea"/>
              </a:rPr>
              <a:t> </a:t>
            </a:r>
            <a:r>
              <a:rPr lang="en-US" sz="2400">
                <a:solidFill>
                  <a:schemeClr val="tx1"/>
                </a:solidFill>
                <a:latin typeface="Times New Roman" panose="02020603050405020304" charset="0"/>
                <a:sym typeface="+mn-ea"/>
              </a:rPr>
              <a:t>Unfortunately, he stumbled and fell to the ground only a few meters into the race, causing my heart to sink.</a:t>
            </a:r>
            <a:endParaRPr lang="en-US" altLang="en-US" sz="2400">
              <a:solidFill>
                <a:schemeClr val="tx1"/>
              </a:solidFill>
              <a:latin typeface="Times New Roman" panose="02020603050405020304" charset="0"/>
              <a:sym typeface="+mn-ea"/>
            </a:endParaRPr>
          </a:p>
        </p:txBody>
      </p:sp>
      <p:sp>
        <p:nvSpPr>
          <p:cNvPr id="7" name="文本框 6"/>
          <p:cNvSpPr txBox="1"/>
          <p:nvPr/>
        </p:nvSpPr>
        <p:spPr>
          <a:xfrm>
            <a:off x="308610" y="4959350"/>
            <a:ext cx="10971530" cy="1198880"/>
          </a:xfrm>
          <a:prstGeom prst="rect">
            <a:avLst/>
          </a:prstGeom>
          <a:noFill/>
        </p:spPr>
        <p:txBody>
          <a:bodyPr wrap="square" rtlCol="0" anchor="t">
            <a:spAutoFit/>
          </a:bodyPr>
          <a:p>
            <a:pPr indent="304800"/>
            <a:r>
              <a:rPr lang="zh-CN" altLang="en-US" sz="2400" b="1">
                <a:solidFill>
                  <a:srgbClr val="FF0000"/>
                </a:solidFill>
                <a:latin typeface="Times New Roman" panose="02020603050405020304" charset="0"/>
                <a:sym typeface="+mn-ea"/>
              </a:rPr>
              <a:t>主配角互动和心理描写</a:t>
            </a:r>
            <a:r>
              <a:rPr lang="en-US" sz="2400">
                <a:solidFill>
                  <a:schemeClr val="tx1"/>
                </a:solidFill>
                <a:latin typeface="Times New Roman" panose="02020603050405020304" charset="0"/>
                <a:sym typeface="+mn-ea"/>
              </a:rPr>
              <a:t>His classmates surrounded him, congratulating him on his effort and determination. I could see the pride written all over his face, and my heart swelled with joy.</a:t>
            </a:r>
            <a:endParaRPr lang="en-US" altLang="en-US" sz="2400">
              <a:solidFill>
                <a:schemeClr val="tx1"/>
              </a:solidFill>
              <a:latin typeface="Times New Roman" panose="02020603050405020304" charset="0"/>
              <a:sym typeface="+mn-ea"/>
            </a:endParaRPr>
          </a:p>
        </p:txBody>
      </p:sp>
      <p:pic>
        <p:nvPicPr>
          <p:cNvPr id="8" name="图片 7"/>
          <p:cNvPicPr>
            <a:picLocks noChangeAspect="1"/>
          </p:cNvPicPr>
          <p:nvPr/>
        </p:nvPicPr>
        <p:blipFill>
          <a:blip r:embed="rId6"/>
          <a:stretch>
            <a:fillRect/>
          </a:stretch>
        </p:blipFill>
        <p:spPr>
          <a:xfrm>
            <a:off x="6432550" y="182245"/>
            <a:ext cx="5759450" cy="4009390"/>
          </a:xfrm>
          <a:prstGeom prst="rect">
            <a:avLst/>
          </a:prstGeom>
        </p:spPr>
      </p:pic>
      <p:sp>
        <p:nvSpPr>
          <p:cNvPr id="9" name="文本框 8"/>
          <p:cNvSpPr txBox="1"/>
          <p:nvPr/>
        </p:nvSpPr>
        <p:spPr>
          <a:xfrm>
            <a:off x="375920" y="6028055"/>
            <a:ext cx="10866120" cy="829945"/>
          </a:xfrm>
          <a:prstGeom prst="rect">
            <a:avLst/>
          </a:prstGeom>
          <a:noFill/>
        </p:spPr>
        <p:txBody>
          <a:bodyPr wrap="square" rtlCol="0" anchor="t">
            <a:spAutoFit/>
          </a:bodyPr>
          <a:p>
            <a:pPr indent="304800"/>
            <a:r>
              <a:rPr lang="zh-CN" altLang="en-US" sz="2400" b="1">
                <a:solidFill>
                  <a:srgbClr val="FF0000"/>
                </a:solidFill>
                <a:latin typeface="Times New Roman" panose="02020603050405020304" charset="0"/>
                <a:sym typeface="+mn-ea"/>
              </a:rPr>
              <a:t>对话描写</a:t>
            </a:r>
            <a:r>
              <a:rPr lang="en-US" sz="2400">
                <a:solidFill>
                  <a:schemeClr val="tx1"/>
                </a:solidFill>
                <a:latin typeface="Times New Roman" panose="02020603050405020304" charset="0"/>
                <a:sym typeface="+mn-ea"/>
              </a:rPr>
              <a:t>He nodded and gazed at the field with determination. "I'm going to run," he said softly, yet fiercely.</a:t>
            </a:r>
            <a:endParaRPr lang="en-US" altLang="en-US" sz="2400">
              <a:solidFill>
                <a:schemeClr val="tx1"/>
              </a:solidFill>
              <a:latin typeface="Times New Roman" panose="02020603050405020304" charset="0"/>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par>
                                <p:cTn id="33" presetID="3" presetClass="entr" presetSubtype="1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p:nvPr>
            <p:ph type="subTitle" idx="3"/>
          </p:nvPr>
        </p:nvSpPr>
        <p:spPr/>
        <p:txBody>
          <a:bodyPr/>
          <a:lstStyle/>
          <a:p>
            <a:endParaRPr lang="zh-CN" altLang="en-US"/>
          </a:p>
        </p:txBody>
      </p:sp>
      <p:sp>
        <p:nvSpPr>
          <p:cNvPr id="4" name="文本框 3"/>
          <p:cNvSpPr txBox="1"/>
          <p:nvPr/>
        </p:nvSpPr>
        <p:spPr>
          <a:xfrm>
            <a:off x="105410" y="467360"/>
            <a:ext cx="12008485" cy="6646545"/>
          </a:xfrm>
          <a:prstGeom prst="rect">
            <a:avLst/>
          </a:prstGeom>
          <a:solidFill>
            <a:schemeClr val="bg1"/>
          </a:solidFill>
        </p:spPr>
        <p:txBody>
          <a:bodyPr wrap="square" rtlCol="0" anchor="t">
            <a:noAutofit/>
          </a:bodyPr>
          <a:lstStyle/>
          <a:p>
            <a:pPr algn="l"/>
            <a:r>
              <a:rPr lang="zh-CN" altLang="en-US">
                <a:latin typeface="Times New Roman" panose="02020603050405020304" charset="0"/>
                <a:cs typeface="Times New Roman" panose="02020603050405020304" charset="0"/>
              </a:rPr>
              <a:t>第二节（满分25分）</a:t>
            </a:r>
            <a:endParaRPr lang="zh-CN" altLang="en-US">
              <a:latin typeface="Times New Roman" panose="02020603050405020304" charset="0"/>
              <a:cs typeface="Times New Roman" panose="02020603050405020304" charset="0"/>
            </a:endParaRPr>
          </a:p>
          <a:p>
            <a:pPr algn="l"/>
            <a:r>
              <a:rPr lang="zh-CN" altLang="en-US">
                <a:latin typeface="Times New Roman" panose="02020603050405020304" charset="0"/>
                <a:cs typeface="Times New Roman" panose="02020603050405020304" charset="0"/>
              </a:rPr>
              <a:t>阅读下面材料，根据其内容和所给段落开头语续写两段，使之构成一篇完整的短文。</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When I was in middle school, my social studies teacher asked me to enter a writing contest, I said no without thinking. I did not love writing. My family came from Brazil, so English was only my second language. Writing was so difficult and painful for me that my teacher had allowed me to present my paper on the sinking of the Titanic by acting out a play, where I played all the parts. No one laughed harder than he did.</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So, why did he suddenly force me to do something at which I was sure to fail? His reply: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Because I love your stories. If you</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re willing to apply yourself, I think you have a good shot at this.</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Encouraged by his words, I agreed to give it a try.</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 chose </a:t>
            </a:r>
            <a:r>
              <a:rPr lang="zh-CN" altLang="en-US" i="1">
                <a:latin typeface="Times New Roman" panose="02020603050405020304" charset="0"/>
                <a:cs typeface="Times New Roman" panose="02020603050405020304" charset="0"/>
              </a:rPr>
              <a:t>Paul Revere</a:t>
            </a:r>
            <a:r>
              <a:rPr lang="en-US" altLang="zh-CN" i="1">
                <a:latin typeface="Times New Roman" panose="02020603050405020304" charset="0"/>
                <a:cs typeface="Times New Roman" panose="02020603050405020304" charset="0"/>
              </a:rPr>
              <a:t>’</a:t>
            </a:r>
            <a:r>
              <a:rPr lang="zh-CN" altLang="en-US" i="1">
                <a:latin typeface="Times New Roman" panose="02020603050405020304" charset="0"/>
                <a:cs typeface="Times New Roman" panose="02020603050405020304" charset="0"/>
              </a:rPr>
              <a:t>s horse</a:t>
            </a:r>
            <a:r>
              <a:rPr lang="zh-CN" altLang="en-US">
                <a:latin typeface="Times New Roman" panose="02020603050405020304" charset="0"/>
                <a:cs typeface="Times New Roman" panose="02020603050405020304" charset="0"/>
              </a:rPr>
              <a:t> as my subject. Paul Revere was a silversmith (银匠) in Boston who rode a horse at night on April 18, 1775 to Lexington to warn people that British soldiers were coming. My story would come straight from the horse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mouth. Not a brilliant idea, but funny, and unlikely to be anyone else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choice.</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What did the horse think, as he sped through the night? Did he get tired? Have doubts? Did he want to quit? I sympathized immediately. I got tired. I had doubts. I wanted to quit. But, like Revere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horse, I kept going. I worked hard. I checked my spelling. I asked my older sister to correct my grammar. I checked out a half-dozen books on Paul Revere from the library. I even read a few of them.</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When I handed in the essay to my teacher, he read it, laughed out loud and said,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Great. Now, write it again.</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 wrote it again, and again and again. When I finally finished it, the thought of winning had given way to the enjoyment of writing. If I didn</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t win, I wouldn</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t care.</a:t>
            </a:r>
            <a:endParaRPr lang="zh-CN" altLang="en-US">
              <a:latin typeface="Times New Roman" panose="02020603050405020304" charset="0"/>
              <a:cs typeface="Times New Roman" panose="02020603050405020304" charset="0"/>
            </a:endParaRPr>
          </a:p>
          <a:p>
            <a:pPr algn="l"/>
            <a:endParaRPr lang="zh-CN" altLang="en-US">
              <a:latin typeface="Times New Roman" panose="02020603050405020304" charset="0"/>
              <a:cs typeface="Times New Roman" panose="02020603050405020304" charset="0"/>
            </a:endParaRPr>
          </a:p>
          <a:p>
            <a:pPr algn="l"/>
            <a:r>
              <a:rPr lang="zh-CN" altLang="en-US">
                <a:latin typeface="Times New Roman" panose="02020603050405020304" charset="0"/>
                <a:cs typeface="Times New Roman" panose="02020603050405020304" charset="0"/>
              </a:rPr>
              <a:t>注意：1. 续写词数应为150左右；2. 请按如下格式在答题卡的相应位置作答。</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 few weeks later, when I almost forgot the contest, there came the news.</a:t>
            </a:r>
            <a:r>
              <a:rPr lang="en-US" altLang="zh-CN">
                <a:latin typeface="Times New Roman" panose="02020603050405020304" charset="0"/>
                <a:cs typeface="Times New Roman" panose="02020603050405020304" charset="0"/>
              </a:rPr>
              <a:t>_________________________________</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 went to my teacher</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rPr>
              <a:t>s office after the award presentation.</a:t>
            </a:r>
            <a:r>
              <a:rPr lang="en-US" altLang="zh-CN">
                <a:latin typeface="Times New Roman" panose="02020603050405020304" charset="0"/>
                <a:cs typeface="Times New Roman" panose="02020603050405020304" charset="0"/>
              </a:rPr>
              <a:t> ____________________________________________</a:t>
            </a:r>
            <a:endParaRPr lang="en-US" altLang="zh-CN">
              <a:latin typeface="Times New Roman" panose="02020603050405020304" charset="0"/>
              <a:cs typeface="Times New Roman" panose="02020603050405020304" charset="0"/>
            </a:endParaRPr>
          </a:p>
        </p:txBody>
      </p:sp>
      <p:sp>
        <p:nvSpPr>
          <p:cNvPr id="3" name="文本框 2"/>
          <p:cNvSpPr txBox="1"/>
          <p:nvPr/>
        </p:nvSpPr>
        <p:spPr>
          <a:xfrm>
            <a:off x="105410" y="6985"/>
            <a:ext cx="4491990" cy="460375"/>
          </a:xfrm>
          <a:prstGeom prst="rect">
            <a:avLst/>
          </a:prstGeom>
          <a:solidFill>
            <a:schemeClr val="accent1">
              <a:lumMod val="20000"/>
              <a:lumOff val="80000"/>
            </a:schemeClr>
          </a:solidFill>
        </p:spPr>
        <p:txBody>
          <a:bodyPr wrap="square" rtlCol="0" anchor="t">
            <a:spAutoFit/>
          </a:bodyPr>
          <a:p>
            <a:r>
              <a:rPr lang="en-US" sz="2400" b="1">
                <a:solidFill>
                  <a:srgbClr val="FF0000"/>
                </a:solidFill>
                <a:latin typeface="Times New Roman" panose="02020603050405020304" charset="0"/>
                <a:ea typeface="宋体" panose="02010600030101010101" pitchFamily="2" charset="-122"/>
                <a:sym typeface="+mn-ea"/>
              </a:rPr>
              <a:t>2023</a:t>
            </a:r>
            <a:r>
              <a:rPr lang="zh-CN" altLang="en-US" sz="2400" b="1">
                <a:solidFill>
                  <a:srgbClr val="FF0000"/>
                </a:solidFill>
                <a:latin typeface="Times New Roman" panose="02020603050405020304" charset="0"/>
                <a:ea typeface="宋体" panose="02010600030101010101" pitchFamily="2" charset="-122"/>
                <a:sym typeface="+mn-ea"/>
              </a:rPr>
              <a:t>年新高考全国卷</a:t>
            </a:r>
            <a:r>
              <a:rPr lang="en-US" altLang="zh-CN" sz="2400" b="1">
                <a:solidFill>
                  <a:srgbClr val="FF0000"/>
                </a:solidFill>
                <a:latin typeface="Times New Roman" panose="02020603050405020304" charset="0"/>
                <a:ea typeface="宋体" panose="02010600030101010101" pitchFamily="2" charset="-122"/>
                <a:sym typeface="+mn-ea"/>
              </a:rPr>
              <a:t>I</a:t>
            </a:r>
            <a:r>
              <a:rPr lang="zh-CN" altLang="en-US" sz="2400" b="1">
                <a:solidFill>
                  <a:srgbClr val="FF0000"/>
                </a:solidFill>
                <a:latin typeface="Times New Roman" panose="02020603050405020304" charset="0"/>
                <a:ea typeface="宋体" panose="02010600030101010101" pitchFamily="2" charset="-122"/>
                <a:sym typeface="+mn-ea"/>
              </a:rPr>
              <a:t>读后续写</a:t>
            </a:r>
            <a:endParaRPr lang="zh-CN" altLang="en-US" sz="2400" b="1">
              <a:solidFill>
                <a:srgbClr val="FF0000"/>
              </a:solidFill>
              <a:latin typeface="Times New Roman" panose="02020603050405020304" charset="0"/>
              <a:ea typeface="宋体" panose="02010600030101010101" pitchFamily="2" charset="-122"/>
              <a:sym typeface="+mn-ea"/>
            </a:endParaRPr>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5270" y="679450"/>
            <a:ext cx="10117455" cy="6844665"/>
          </a:xfrm>
          <a:prstGeom prst="rect">
            <a:avLst/>
          </a:prstGeom>
          <a:noFill/>
        </p:spPr>
        <p:txBody>
          <a:bodyPr wrap="square" rtlCol="0" anchor="t">
            <a:noAutofit/>
          </a:bodyPr>
          <a:p>
            <a:pPr indent="0" fontAlgn="auto">
              <a:lnSpc>
                <a:spcPts val="2760"/>
              </a:lnSpc>
            </a:pPr>
            <a:r>
              <a:rPr lang="en-US" altLang="zh-CN" sz="2400">
                <a:latin typeface="Times New Roman" panose="02020603050405020304" charset="0"/>
                <a:cs typeface="Times New Roman" panose="02020603050405020304" charset="0"/>
                <a:sym typeface="+mn-ea"/>
              </a:rPr>
              <a:t>      </a:t>
            </a:r>
            <a:r>
              <a:rPr lang="en-US" altLang="zh-CN" sz="2400" b="1" i="1">
                <a:latin typeface="Times New Roman" panose="02020603050405020304" charset="0"/>
                <a:cs typeface="Times New Roman" panose="02020603050405020304" charset="0"/>
                <a:sym typeface="+mn-ea"/>
              </a:rPr>
              <a:t> </a:t>
            </a:r>
            <a:r>
              <a:rPr lang="zh-CN" altLang="en-US" sz="2400" b="1" i="1">
                <a:latin typeface="Times New Roman" panose="02020603050405020304" charset="0"/>
                <a:cs typeface="Times New Roman" panose="02020603050405020304" charset="0"/>
                <a:sym typeface="+mn-ea"/>
              </a:rPr>
              <a:t>We sat next to each other, </a:t>
            </a:r>
            <a:r>
              <a:rPr lang="zh-CN" altLang="en-US" sz="2400" b="1" i="1">
                <a:highlight>
                  <a:srgbClr val="FFFF00"/>
                </a:highlight>
                <a:latin typeface="Times New Roman" panose="02020603050405020304" charset="0"/>
                <a:cs typeface="Times New Roman" panose="02020603050405020304" charset="0"/>
                <a:sym typeface="+mn-ea"/>
              </a:rPr>
              <a:t>but David wouldn’t look at me.</a:t>
            </a:r>
            <a:r>
              <a:rPr lang="zh-CN" altLang="en-US" sz="2400" b="1" i="1">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He buried his h</a:t>
            </a:r>
            <a:r>
              <a:rPr lang="zh-CN" altLang="en-US" sz="2400">
                <a:solidFill>
                  <a:schemeClr val="tx1"/>
                </a:solidFill>
                <a:latin typeface="Times New Roman" panose="02020603050405020304" charset="0"/>
                <a:cs typeface="Times New Roman" panose="02020603050405020304" charset="0"/>
                <a:sym typeface="+mn-ea"/>
              </a:rPr>
              <a:t>ead into his arms and couldn’t help sobbing. </a:t>
            </a:r>
            <a:r>
              <a:rPr lang="en-US" altLang="zh-CN" sz="2400">
                <a:solidFill>
                  <a:schemeClr val="tx1"/>
                </a:solidFill>
                <a:latin typeface="Times New Roman" panose="02020603050405020304" charset="0"/>
                <a:cs typeface="Times New Roman" panose="02020603050405020304" charset="0"/>
                <a:sym typeface="+mn-ea"/>
              </a:rPr>
              <a:t>I turned him around and looked him in the eyes sincerely.</a:t>
            </a:r>
            <a:r>
              <a:rPr lang="zh-CN" altLang="en-US" sz="2400">
                <a:solidFill>
                  <a:schemeClr val="tx1"/>
                </a:solidFill>
                <a:latin typeface="Times New Roman" panose="02020603050405020304" charset="0"/>
                <a:cs typeface="Times New Roman" panose="02020603050405020304" charset="0"/>
                <a:sym typeface="+mn-ea"/>
              </a:rPr>
              <a:t>“ Come on, you can do it.” I whispered to her in a soft voice and patted his shoulder gently. I showed the photo in my cellphone  with her. In the photo, he was running as fast as he could with all the other boys on the playground. The bright smiles, the loud cheers ,the sweaty face as well as the determination to win victory suddenly crowded into his mind. Without hesitation, he wiped away the tears and struggled to his feet to embrace the challenge.</a:t>
            </a:r>
            <a:endParaRPr lang="zh-CN" altLang="en-US" sz="2400">
              <a:solidFill>
                <a:schemeClr val="tx1"/>
              </a:solidFill>
              <a:highlight>
                <a:srgbClr val="FFFF00"/>
              </a:highlight>
              <a:latin typeface="Times New Roman" panose="02020603050405020304" charset="0"/>
              <a:cs typeface="Times New Roman" panose="02020603050405020304" charset="0"/>
              <a:sym typeface="+mn-ea"/>
            </a:endParaRPr>
          </a:p>
          <a:p>
            <a:pPr indent="0" fontAlgn="auto">
              <a:lnSpc>
                <a:spcPts val="2760"/>
              </a:lnSpc>
            </a:pPr>
            <a:r>
              <a:rPr lang="en-US" altLang="zh-CN" sz="2400" b="1" i="1">
                <a:latin typeface="Times New Roman" panose="02020603050405020304" charset="0"/>
                <a:cs typeface="Times New Roman" panose="02020603050405020304" charset="0"/>
                <a:sym typeface="+mn-ea"/>
              </a:rPr>
              <a:t>        </a:t>
            </a:r>
            <a:r>
              <a:rPr lang="zh-CN" altLang="en-US" sz="2400" b="1" i="1">
                <a:latin typeface="Times New Roman" panose="02020603050405020304" charset="0"/>
                <a:cs typeface="Times New Roman" panose="02020603050405020304" charset="0"/>
                <a:sym typeface="+mn-ea"/>
              </a:rPr>
              <a:t>I watched as </a:t>
            </a:r>
            <a:r>
              <a:rPr lang="zh-CN" altLang="en-US" sz="2400" b="1" i="1">
                <a:highlight>
                  <a:srgbClr val="FFFF00"/>
                </a:highlight>
                <a:latin typeface="Times New Roman" panose="02020603050405020304" charset="0"/>
                <a:cs typeface="Times New Roman" panose="02020603050405020304" charset="0"/>
                <a:sym typeface="+mn-ea"/>
              </a:rPr>
              <a:t>David moved up to the starting line with the other runners.</a:t>
            </a:r>
            <a:r>
              <a:rPr lang="zh-CN" altLang="en-US" sz="2400" b="1" i="1">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The starter’s gun sounded. But he had only gone a few metres before he tripped and fell flat on the ground. My heart sank. As I started to shout encouragement, other voices around me took up the call. “Come on  David!” David picked himself up and started again until he crossed the finish line to wild cheers and applauses, though the last one. He also got a special award for his courage. He also got respect of all students. To him, that was worth a whole lot more than the award.</a:t>
            </a:r>
            <a:endParaRPr lang="zh-CN" altLang="en-US" sz="2400">
              <a:highlight>
                <a:srgbClr val="FFFF00"/>
              </a:highlight>
              <a:latin typeface="Times New Roman" panose="02020603050405020304" charset="0"/>
              <a:cs typeface="Times New Roman" panose="02020603050405020304" charset="0"/>
            </a:endParaRPr>
          </a:p>
          <a:p>
            <a:pPr indent="0" fontAlgn="auto">
              <a:lnSpc>
                <a:spcPts val="2760"/>
              </a:lnSpc>
            </a:pPr>
            <a:r>
              <a:rPr lang="en-US" altLang="zh-CN" sz="2400">
                <a:latin typeface="Times New Roman" panose="02020603050405020304" charset="0"/>
                <a:cs typeface="Times New Roman" panose="02020603050405020304" charset="0"/>
                <a:sym typeface="+mn-ea"/>
              </a:rPr>
              <a:t>    </a:t>
            </a:r>
            <a:endParaRPr lang="en-US" altLang="zh-CN" sz="2400">
              <a:latin typeface="Times New Roman" panose="02020603050405020304" charset="0"/>
              <a:cs typeface="Times New Roman" panose="02020603050405020304" charset="0"/>
              <a:sym typeface="+mn-ea"/>
            </a:endParaRPr>
          </a:p>
        </p:txBody>
      </p:sp>
      <p:pic>
        <p:nvPicPr>
          <p:cNvPr id="28" name="图片 27"/>
          <p:cNvPicPr>
            <a:picLocks noChangeAspect="1"/>
          </p:cNvPicPr>
          <p:nvPr>
            <p:custDataLst>
              <p:tags r:id="rId1"/>
            </p:custDataLst>
          </p:nvPr>
        </p:nvPicPr>
        <p:blipFill>
          <a:blip r:embed="rId2"/>
          <a:stretch>
            <a:fillRect/>
          </a:stretch>
        </p:blipFill>
        <p:spPr>
          <a:xfrm>
            <a:off x="491490" y="62230"/>
            <a:ext cx="1200150" cy="616585"/>
          </a:xfrm>
          <a:prstGeom prst="rect">
            <a:avLst/>
          </a:prstGeom>
        </p:spPr>
      </p:pic>
      <p:sp>
        <p:nvSpPr>
          <p:cNvPr id="3" name="文本框 2"/>
          <p:cNvSpPr txBox="1"/>
          <p:nvPr>
            <p:custDataLst>
              <p:tags r:id="rId3"/>
            </p:custDataLst>
          </p:nvPr>
        </p:nvSpPr>
        <p:spPr>
          <a:xfrm>
            <a:off x="9215755" y="1284605"/>
            <a:ext cx="3118485" cy="1842770"/>
          </a:xfrm>
          <a:prstGeom prst="rect">
            <a:avLst/>
          </a:prstGeom>
          <a:noFill/>
        </p:spPr>
        <p:txBody>
          <a:bodyPr wrap="square" rtlCol="0">
            <a:noAutofit/>
          </a:bodyPr>
          <a:p>
            <a:r>
              <a:rPr lang="zh-CN" altLang="en-US" sz="2800" b="1">
                <a:highlight>
                  <a:srgbClr val="FFFF00"/>
                </a:highlight>
              </a:rPr>
              <a:t>优秀的读后续写：</a:t>
            </a:r>
            <a:endParaRPr lang="zh-CN" altLang="en-US" sz="2800" b="1">
              <a:highlight>
                <a:srgbClr val="FFFF00"/>
              </a:highlight>
            </a:endParaRPr>
          </a:p>
          <a:p>
            <a:r>
              <a:rPr lang="zh-CN" altLang="en-US" sz="2800" b="1">
                <a:highlight>
                  <a:srgbClr val="FFFF00"/>
                </a:highlight>
              </a:rPr>
              <a:t>与积极的主题协同</a:t>
            </a:r>
            <a:endParaRPr lang="zh-CN" altLang="en-US" sz="2800" b="1">
              <a:highlight>
                <a:srgbClr val="FFFF00"/>
              </a:highlight>
            </a:endParaRPr>
          </a:p>
          <a:p>
            <a:r>
              <a:rPr lang="zh-CN" altLang="en-US" sz="2800" b="1">
                <a:highlight>
                  <a:srgbClr val="FFFF00"/>
                </a:highlight>
              </a:rPr>
              <a:t>与严谨的逻辑协同</a:t>
            </a:r>
            <a:endParaRPr lang="zh-CN" altLang="en-US" sz="2800" b="1">
              <a:highlight>
                <a:srgbClr val="FFFF00"/>
              </a:highlight>
            </a:endParaRPr>
          </a:p>
          <a:p>
            <a:r>
              <a:rPr lang="zh-CN" altLang="en-US" sz="2800" b="1">
                <a:highlight>
                  <a:srgbClr val="FFFF00"/>
                </a:highlight>
              </a:rPr>
              <a:t>与优质的语言协同</a:t>
            </a:r>
            <a:endParaRPr lang="zh-CN" altLang="en-US" sz="2800" b="1">
              <a:highlight>
                <a:srgbClr val="FFFF00"/>
              </a:highlight>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图片 101"/>
          <p:cNvPicPr/>
          <p:nvPr/>
        </p:nvPicPr>
        <p:blipFill>
          <a:blip r:embed="rId1"/>
          <a:stretch>
            <a:fillRect/>
          </a:stretch>
        </p:blipFill>
        <p:spPr>
          <a:xfrm>
            <a:off x="3917950" y="4083050"/>
            <a:ext cx="3975100" cy="2950845"/>
          </a:xfrm>
          <a:prstGeom prst="rect">
            <a:avLst/>
          </a:prstGeom>
          <a:noFill/>
          <a:ln w="9525">
            <a:noFill/>
          </a:ln>
        </p:spPr>
      </p:pic>
      <p:pic>
        <p:nvPicPr>
          <p:cNvPr id="4" name="图片 3"/>
          <p:cNvPicPr>
            <a:picLocks noChangeAspect="1"/>
          </p:cNvPicPr>
          <p:nvPr/>
        </p:nvPicPr>
        <p:blipFill>
          <a:blip r:embed="rId2"/>
          <a:stretch>
            <a:fillRect/>
          </a:stretch>
        </p:blipFill>
        <p:spPr>
          <a:xfrm>
            <a:off x="6566535" y="1384935"/>
            <a:ext cx="4491355" cy="2948940"/>
          </a:xfrm>
          <a:prstGeom prst="rect">
            <a:avLst/>
          </a:prstGeom>
        </p:spPr>
      </p:pic>
      <p:pic>
        <p:nvPicPr>
          <p:cNvPr id="7" name="图片 6"/>
          <p:cNvPicPr>
            <a:picLocks noChangeAspect="1"/>
          </p:cNvPicPr>
          <p:nvPr/>
        </p:nvPicPr>
        <p:blipFill>
          <a:blip r:embed="rId3"/>
          <a:stretch>
            <a:fillRect/>
          </a:stretch>
        </p:blipFill>
        <p:spPr>
          <a:xfrm>
            <a:off x="1263650" y="1384935"/>
            <a:ext cx="3532505" cy="2824480"/>
          </a:xfrm>
          <a:prstGeom prst="rect">
            <a:avLst/>
          </a:prstGeom>
        </p:spPr>
      </p:pic>
      <p:sp>
        <p:nvSpPr>
          <p:cNvPr id="59" name="文本框 58"/>
          <p:cNvSpPr txBox="1"/>
          <p:nvPr>
            <p:custDataLst>
              <p:tags r:id="rId4"/>
            </p:custDataLst>
          </p:nvPr>
        </p:nvSpPr>
        <p:spPr>
          <a:xfrm>
            <a:off x="501015" y="383540"/>
            <a:ext cx="12159615" cy="1125220"/>
          </a:xfrm>
          <a:prstGeom prst="rect">
            <a:avLst/>
          </a:prstGeom>
          <a:noFill/>
        </p:spPr>
        <p:txBody>
          <a:bodyPr wrap="square" rtlCol="0">
            <a:noAutofit/>
          </a:bodyPr>
          <a:p>
            <a:r>
              <a:rPr lang="zh-CN" altLang="en-US" sz="6000" b="1">
                <a:ln w="12700">
                  <a:solidFill>
                    <a:schemeClr val="accent5"/>
                  </a:solidFill>
                  <a:prstDash val="solid"/>
                </a:ln>
                <a:solidFill>
                  <a:schemeClr val="accent1"/>
                </a:solidFill>
                <a:latin typeface="华文琥珀" panose="02010800040101010101" charset="-122"/>
                <a:ea typeface="华文琥珀" panose="02010800040101010101" charset="-122"/>
              </a:rPr>
              <a:t>把握三大协同，还原续写故事拼图</a:t>
            </a:r>
            <a:endParaRPr lang="zh-CN" altLang="en-US" sz="6000" b="1">
              <a:ln w="12700">
                <a:solidFill>
                  <a:schemeClr val="accent5"/>
                </a:solidFill>
                <a:prstDash val="solid"/>
              </a:ln>
              <a:solidFill>
                <a:schemeClr val="accent1"/>
              </a:solidFill>
              <a:latin typeface="华文琥珀" panose="02010800040101010101" charset="-122"/>
              <a:ea typeface="华文琥珀" panose="02010800040101010101"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blinds(horizontal)">
                                      <p:cBhvr>
                                        <p:cTn id="1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405380" y="2049780"/>
            <a:ext cx="6896735" cy="1106805"/>
          </a:xfrm>
          <a:prstGeom prst="rect">
            <a:avLst/>
          </a:prstGeom>
          <a:noFill/>
        </p:spPr>
        <p:txBody>
          <a:bodyPr wrap="square" rtlCol="0" anchor="t">
            <a:spAutoFit/>
          </a:bodyPr>
          <a:p>
            <a:r>
              <a:rPr lang="zh-CN" altLang="en-US" sz="6600" b="1">
                <a:solidFill>
                  <a:srgbClr val="FF0000"/>
                </a:solidFill>
                <a:sym typeface="+mn-ea"/>
              </a:rPr>
              <a:t>二、命题立意分析</a:t>
            </a:r>
            <a:endParaRPr lang="zh-CN" altLang="en-US" sz="6600" b="1">
              <a:solidFill>
                <a:srgbClr val="FF0000"/>
              </a:solidFill>
              <a:sym typeface="+mn-ea"/>
            </a:endParaRPr>
          </a:p>
        </p:txBody>
      </p:sp>
      <p:pic>
        <p:nvPicPr>
          <p:cNvPr id="2" name="图片 1"/>
          <p:cNvPicPr>
            <a:picLocks noChangeAspect="1"/>
          </p:cNvPicPr>
          <p:nvPr>
            <p:custDataLst>
              <p:tags r:id="rId1"/>
            </p:custDataLst>
          </p:nvPr>
        </p:nvPicPr>
        <p:blipFill>
          <a:blip r:embed="rId2"/>
          <a:stretch>
            <a:fillRect/>
          </a:stretch>
        </p:blipFill>
        <p:spPr>
          <a:xfrm>
            <a:off x="8711565" y="3505200"/>
            <a:ext cx="3385820" cy="3282950"/>
          </a:xfrm>
          <a:prstGeom prst="rect">
            <a:avLst/>
          </a:prstGeom>
        </p:spPr>
      </p:pic>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84150" y="120650"/>
            <a:ext cx="10980420" cy="1304290"/>
          </a:xfrm>
          <a:prstGeom prst="rect">
            <a:avLst/>
          </a:prstGeom>
          <a:noFill/>
        </p:spPr>
        <p:txBody>
          <a:bodyPr wrap="square" rtlCol="0">
            <a:noAutofit/>
          </a:bodyPr>
          <a:p>
            <a:r>
              <a:rPr lang="zh-CN" altLang="en-US" sz="2400" b="1" noProof="0" dirty="0">
                <a:solidFill>
                  <a:srgbClr val="FF0000"/>
                </a:solidFill>
                <a:latin typeface="华文中宋" panose="02010600040101010101" charset="-122"/>
                <a:ea typeface="华文中宋" panose="02010600040101010101" charset="-122"/>
                <a:cs typeface="华文中宋" panose="02010600040101010101" charset="-122"/>
                <a:sym typeface="+mn-ea"/>
              </a:rPr>
              <a:t>命题表述：</a:t>
            </a:r>
            <a:r>
              <a:rPr lang="zh-CN" altLang="en-US" sz="2400" noProof="0" dirty="0">
                <a:latin typeface="华文中宋" panose="02010600040101010101" charset="-122"/>
                <a:ea typeface="华文中宋" panose="02010600040101010101" charset="-122"/>
                <a:cs typeface="华文中宋" panose="02010600040101010101" charset="-122"/>
                <a:sym typeface="+mn-ea"/>
              </a:rPr>
              <a:t>提供一段</a:t>
            </a:r>
            <a:r>
              <a:rPr lang="en-US" altLang="zh-CN" sz="2400" noProof="0" dirty="0">
                <a:latin typeface="华文中宋" panose="02010600040101010101" charset="-122"/>
                <a:ea typeface="华文中宋" panose="02010600040101010101" charset="-122"/>
                <a:cs typeface="华文中宋" panose="02010600040101010101" charset="-122"/>
                <a:sym typeface="+mn-ea"/>
              </a:rPr>
              <a:t>350</a:t>
            </a:r>
            <a:r>
              <a:rPr lang="zh-CN" altLang="zh-CN" sz="2400" noProof="0" dirty="0">
                <a:latin typeface="华文中宋" panose="02010600040101010101" charset="-122"/>
                <a:ea typeface="华文中宋" panose="02010600040101010101" charset="-122"/>
                <a:cs typeface="华文中宋" panose="02010600040101010101" charset="-122"/>
                <a:sym typeface="+mn-ea"/>
              </a:rPr>
              <a:t>词</a:t>
            </a:r>
            <a:r>
              <a:rPr lang="zh-CN" altLang="en-US" sz="2400" noProof="0" dirty="0">
                <a:latin typeface="华文中宋" panose="02010600040101010101" charset="-122"/>
                <a:ea typeface="华文中宋" panose="02010600040101010101" charset="-122"/>
                <a:cs typeface="华文中宋" panose="02010600040101010101" charset="-122"/>
                <a:sym typeface="+mn-ea"/>
              </a:rPr>
              <a:t>以内的语言材料，要求考生在理解一篇不完整语篇的基础上，依据该材料内容、所给段落开头语进行续写（</a:t>
            </a:r>
            <a:r>
              <a:rPr lang="en-US" altLang="zh-CN" sz="2400" noProof="0" dirty="0">
                <a:latin typeface="华文中宋" panose="02010600040101010101" charset="-122"/>
                <a:ea typeface="华文中宋" panose="02010600040101010101" charset="-122"/>
                <a:cs typeface="华文中宋" panose="02010600040101010101" charset="-122"/>
                <a:sym typeface="+mn-ea"/>
              </a:rPr>
              <a:t>150</a:t>
            </a:r>
            <a:r>
              <a:rPr lang="zh-CN" altLang="en-US" sz="2400" noProof="0" dirty="0">
                <a:latin typeface="华文中宋" panose="02010600040101010101" charset="-122"/>
                <a:ea typeface="华文中宋" panose="02010600040101010101" charset="-122"/>
                <a:cs typeface="华文中宋" panose="02010600040101010101" charset="-122"/>
                <a:sym typeface="+mn-ea"/>
              </a:rPr>
              <a:t>词左右）， 将其发展成一篇与给定材料有逻辑衔接，情节和结构完整的短文。</a:t>
            </a:r>
            <a:endParaRPr lang="zh-CN" altLang="en-US" sz="2400" noProof="0" dirty="0">
              <a:latin typeface="华文中宋" panose="02010600040101010101" charset="-122"/>
              <a:ea typeface="华文中宋" panose="02010600040101010101" charset="-122"/>
              <a:cs typeface="华文中宋" panose="02010600040101010101" charset="-122"/>
              <a:sym typeface="+mn-ea"/>
            </a:endParaRPr>
          </a:p>
        </p:txBody>
      </p:sp>
      <p:pic>
        <p:nvPicPr>
          <p:cNvPr id="7" name="Picture 2"/>
          <p:cNvPicPr>
            <a:picLocks noChangeAspect="1" noChangeArrowheads="1"/>
          </p:cNvPicPr>
          <p:nvPr/>
        </p:nvPicPr>
        <p:blipFill>
          <a:blip r:embed="rId1"/>
          <a:srcRect l="2778" r="1852" b="1710"/>
          <a:stretch>
            <a:fillRect/>
          </a:stretch>
        </p:blipFill>
        <p:spPr bwMode="auto">
          <a:xfrm>
            <a:off x="434340" y="1424940"/>
            <a:ext cx="10730230" cy="5105400"/>
          </a:xfrm>
          <a:prstGeom prst="rect">
            <a:avLst/>
          </a:prstGeom>
          <a:ln>
            <a:noFill/>
          </a:ln>
          <a:effectLst>
            <a:outerShdw blurRad="190500" algn="tl" rotWithShape="0">
              <a:srgbClr val="000000">
                <a:alpha val="70000"/>
              </a:srgbClr>
            </a:outerShdw>
          </a:effectLst>
        </p:spPr>
      </p:pic>
      <p:sp>
        <p:nvSpPr>
          <p:cNvPr id="2" name="矩形 1"/>
          <p:cNvSpPr/>
          <p:nvPr/>
        </p:nvSpPr>
        <p:spPr>
          <a:xfrm>
            <a:off x="3707765" y="1955800"/>
            <a:ext cx="2962275" cy="38925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7179945" y="1956435"/>
            <a:ext cx="3984625" cy="388620"/>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5109845" y="3042285"/>
            <a:ext cx="3182620" cy="31432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511415" y="2510790"/>
            <a:ext cx="3162935" cy="30670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2190115" y="2229485"/>
            <a:ext cx="1517650" cy="28130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2186305" y="3646805"/>
            <a:ext cx="8488045" cy="2031365"/>
          </a:xfrm>
          <a:prstGeom prst="rect">
            <a:avLst/>
          </a:prstGeom>
          <a:solidFill>
            <a:srgbClr val="FFFF00"/>
          </a:solidFill>
        </p:spPr>
        <p:txBody>
          <a:bodyPr wrap="square" rtlCol="0">
            <a:noAutofit/>
          </a:bodyPr>
          <a:p>
            <a:r>
              <a:rPr lang="en-US" altLang="zh-CN" sz="3200" b="1">
                <a:solidFill>
                  <a:schemeClr val="accent1"/>
                </a:solidFill>
                <a:sym typeface="+mn-ea"/>
              </a:rPr>
              <a:t> 1. </a:t>
            </a:r>
            <a:r>
              <a:rPr lang="zh-CN" altLang="en-US" sz="3200" b="1">
                <a:solidFill>
                  <a:schemeClr val="accent1"/>
                </a:solidFill>
                <a:sym typeface="+mn-ea"/>
              </a:rPr>
              <a:t>主要考察知识点：</a:t>
            </a:r>
            <a:endParaRPr lang="en-US" altLang="zh-CN" sz="3200" b="1">
              <a:solidFill>
                <a:schemeClr val="accent1"/>
              </a:solidFill>
            </a:endParaRPr>
          </a:p>
          <a:p>
            <a:r>
              <a:rPr lang="zh-CN" sz="3200" b="1" kern="0">
                <a:solidFill>
                  <a:srgbClr val="FF0000">
                    <a:alpha val="100000"/>
                  </a:srgbClr>
                </a:solidFill>
                <a:latin typeface="黑体" panose="02010609060101010101" charset="-122"/>
                <a:ea typeface="黑体" panose="02010609060101010101" charset="-122"/>
                <a:cs typeface="黑体" panose="02010609060101010101" charset="-122"/>
                <a:sym typeface="+mn-ea"/>
              </a:rPr>
              <a:t>主题：</a:t>
            </a:r>
            <a:r>
              <a:rPr sz="3200" b="1" kern="0">
                <a:solidFill>
                  <a:srgbClr val="000000">
                    <a:alpha val="100000"/>
                  </a:srgbClr>
                </a:solidFill>
                <a:latin typeface="黑体" panose="02010609060101010101" charset="-122"/>
                <a:ea typeface="黑体" panose="02010609060101010101" charset="-122"/>
                <a:cs typeface="黑体" panose="02010609060101010101" charset="-122"/>
                <a:sym typeface="+mn-ea"/>
              </a:rPr>
              <a:t>主流价值观</a:t>
            </a:r>
            <a:endParaRPr sz="3200" b="1" kern="0">
              <a:solidFill>
                <a:srgbClr val="000000">
                  <a:alpha val="100000"/>
                </a:srgbClr>
              </a:solidFill>
              <a:latin typeface="黑体" panose="02010609060101010101" charset="-122"/>
              <a:ea typeface="黑体" panose="02010609060101010101" charset="-122"/>
              <a:cs typeface="黑体" panose="02010609060101010101" charset="-122"/>
              <a:sym typeface="+mn-ea"/>
            </a:endParaRPr>
          </a:p>
          <a:p>
            <a:r>
              <a:rPr lang="zh-CN" sz="3200" b="1" kern="0">
                <a:solidFill>
                  <a:srgbClr val="FF0000">
                    <a:alpha val="100000"/>
                  </a:srgbClr>
                </a:solidFill>
                <a:latin typeface="黑体" panose="02010609060101010101" charset="-122"/>
                <a:ea typeface="黑体" panose="02010609060101010101" charset="-122"/>
                <a:cs typeface="黑体" panose="02010609060101010101" charset="-122"/>
                <a:sym typeface="+mn-ea"/>
              </a:rPr>
              <a:t>情节：</a:t>
            </a:r>
            <a:r>
              <a:rPr sz="3200" b="1" kern="0">
                <a:solidFill>
                  <a:srgbClr val="000000">
                    <a:alpha val="100000"/>
                  </a:srgbClr>
                </a:solidFill>
                <a:latin typeface="黑体" panose="02010609060101010101" charset="-122"/>
                <a:ea typeface="黑体" panose="02010609060101010101" charset="-122"/>
                <a:cs typeface="黑体" panose="02010609060101010101" charset="-122"/>
                <a:sym typeface="+mn-ea"/>
              </a:rPr>
              <a:t>结构</a:t>
            </a:r>
            <a:r>
              <a:rPr sz="3200" b="1" kern="0" spc="-10">
                <a:solidFill>
                  <a:srgbClr val="000000">
                    <a:alpha val="100000"/>
                  </a:srgbClr>
                </a:solidFill>
                <a:latin typeface="黑体" panose="02010609060101010101" charset="-122"/>
                <a:ea typeface="黑体" panose="02010609060101010101" charset="-122"/>
                <a:cs typeface="黑体" panose="02010609060101010101" charset="-122"/>
                <a:sym typeface="+mn-ea"/>
              </a:rPr>
              <a:t>合理性、段落衔接度、内容融洽度</a:t>
            </a:r>
            <a:endParaRPr sz="3200" b="1" kern="0" spc="-10">
              <a:solidFill>
                <a:srgbClr val="000000">
                  <a:alpha val="100000"/>
                </a:srgbClr>
              </a:solidFill>
              <a:latin typeface="黑体" panose="02010609060101010101" charset="-122"/>
              <a:ea typeface="黑体" panose="02010609060101010101" charset="-122"/>
              <a:cs typeface="黑体" panose="02010609060101010101" charset="-122"/>
              <a:sym typeface="+mn-ea"/>
            </a:endParaRPr>
          </a:p>
          <a:p>
            <a:r>
              <a:rPr lang="zh-CN" sz="3200" b="1" kern="0" spc="-10">
                <a:solidFill>
                  <a:srgbClr val="FF0000">
                    <a:alpha val="100000"/>
                  </a:srgbClr>
                </a:solidFill>
                <a:latin typeface="黑体" panose="02010609060101010101" charset="-122"/>
                <a:ea typeface="黑体" panose="02010609060101010101" charset="-122"/>
                <a:cs typeface="黑体" panose="02010609060101010101" charset="-122"/>
                <a:sym typeface="+mn-ea"/>
              </a:rPr>
              <a:t>语言：</a:t>
            </a:r>
            <a:r>
              <a:rPr sz="3200" b="1" kern="0" spc="-10">
                <a:solidFill>
                  <a:srgbClr val="000000">
                    <a:alpha val="100000"/>
                  </a:srgbClr>
                </a:solidFill>
                <a:latin typeface="黑体" panose="02010609060101010101" charset="-122"/>
                <a:ea typeface="黑体" panose="02010609060101010101" charset="-122"/>
                <a:cs typeface="黑体" panose="02010609060101010101" charset="-122"/>
                <a:sym typeface="+mn-ea"/>
              </a:rPr>
              <a:t>叙述得体性</a:t>
            </a:r>
            <a:endParaRPr lang="zh-CN" altLang="en-US" sz="3200"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9" grpId="0" animBg="1"/>
      <p:bldP spid="8" grpId="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Picture 2" descr="C:\Users\Administrator\Desktop\u=3825223200,3446372846&amp;fm=26&amp;gp=0.jpg">
            <a:hlinkClick r:id="rId1" action="ppaction://hlinkfile"/>
          </p:cNvPr>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403225" y="1618615"/>
            <a:ext cx="3081020" cy="429133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407410" y="847725"/>
            <a:ext cx="8784590" cy="630555"/>
          </a:xfrm>
          <a:prstGeom prst="rect">
            <a:avLst/>
          </a:prstGeom>
          <a:solidFill>
            <a:srgbClr val="FFFF00"/>
          </a:solidFill>
        </p:spPr>
        <p:txBody>
          <a:bodyPr wrap="square" rtlCol="0">
            <a:noAutofit/>
          </a:bodyPr>
          <a:p>
            <a:r>
              <a:rPr lang="zh-CN" altLang="en-US" sz="3200" b="1">
                <a:solidFill>
                  <a:srgbClr val="FF0000"/>
                </a:solidFill>
                <a:highlight>
                  <a:srgbClr val="FFFF00"/>
                </a:highlight>
              </a:rPr>
              <a:t>发展</a:t>
            </a:r>
            <a:r>
              <a:rPr lang="zh-CN" altLang="en-US" sz="3200" b="1">
                <a:solidFill>
                  <a:srgbClr val="FF0000"/>
                </a:solidFill>
              </a:rPr>
              <a:t>英语学科核心素养，落实立德树人根本任务</a:t>
            </a:r>
            <a:endParaRPr lang="zh-CN" altLang="en-US" sz="3200" b="1">
              <a:solidFill>
                <a:srgbClr val="FF0000"/>
              </a:solidFill>
            </a:endParaRPr>
          </a:p>
        </p:txBody>
      </p:sp>
      <p:pic>
        <p:nvPicPr>
          <p:cNvPr id="101" name="图片 100"/>
          <p:cNvPicPr/>
          <p:nvPr/>
        </p:nvPicPr>
        <p:blipFill>
          <a:blip r:embed="rId4"/>
          <a:stretch>
            <a:fillRect/>
          </a:stretch>
        </p:blipFill>
        <p:spPr>
          <a:xfrm>
            <a:off x="5103495" y="1840230"/>
            <a:ext cx="5545455" cy="4291330"/>
          </a:xfrm>
          <a:prstGeom prst="rect">
            <a:avLst/>
          </a:prstGeom>
          <a:noFill/>
          <a:ln w="9525">
            <a:noFill/>
          </a:ln>
        </p:spPr>
      </p:pic>
      <p:sp>
        <p:nvSpPr>
          <p:cNvPr id="51" name="文本框 50"/>
          <p:cNvSpPr txBox="1"/>
          <p:nvPr>
            <p:custDataLst>
              <p:tags r:id="rId5"/>
            </p:custDataLst>
          </p:nvPr>
        </p:nvSpPr>
        <p:spPr>
          <a:xfrm>
            <a:off x="212090" y="77470"/>
            <a:ext cx="425132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2.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课程标准要求</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
        <p:nvSpPr>
          <p:cNvPr id="56328" name="标题 1"/>
          <p:cNvSpPr txBox="1"/>
          <p:nvPr/>
        </p:nvSpPr>
        <p:spPr>
          <a:xfrm>
            <a:off x="5949950" y="5909628"/>
            <a:ext cx="3568700" cy="427037"/>
          </a:xfrm>
          <a:prstGeom prst="rect">
            <a:avLst/>
          </a:prstGeom>
          <a:noFill/>
          <a:ln w="9525">
            <a:noFill/>
          </a:ln>
        </p:spPr>
        <p:txBody>
          <a:bodyPr/>
          <a:p>
            <a:pPr indent="-914400"/>
            <a:r>
              <a:rPr lang="zh-CN" altLang="en-US" sz="2400" b="1" dirty="0">
                <a:solidFill>
                  <a:srgbClr val="C00000"/>
                </a:solidFill>
                <a:latin typeface="华文新魏" panose="02010800040101010101" pitchFamily="2" charset="-122"/>
                <a:ea typeface="华文新魏" panose="02010800040101010101" pitchFamily="2" charset="-122"/>
                <a:sym typeface="Calibri" panose="020F0502020204030204" charset="0"/>
              </a:rPr>
              <a:t>英语学科核心素养结构图</a:t>
            </a:r>
            <a:endParaRPr lang="zh-CN" altLang="en-US" sz="2400" b="1" dirty="0">
              <a:solidFill>
                <a:srgbClr val="262626"/>
              </a:solidFill>
              <a:latin typeface="华文新魏" panose="02010800040101010101" pitchFamily="2" charset="-122"/>
              <a:ea typeface="华文新魏" panose="02010800040101010101" pitchFamily="2" charset="-122"/>
              <a:sym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8"/>
                                        </p:tgtEl>
                                        <p:attrNameLst>
                                          <p:attrName>style.visibility</p:attrName>
                                        </p:attrNameLst>
                                      </p:cBhvr>
                                      <p:to>
                                        <p:strVal val="visible"/>
                                      </p:to>
                                    </p:set>
                                    <p:animEffect transition="in" filter="blinds(horizontal)">
                                      <p:cBhvr>
                                        <p:cTn id="12" dur="500"/>
                                        <p:tgtEl>
                                          <p:spTgt spid="56328"/>
                                        </p:tgtEl>
                                      </p:cBhvr>
                                    </p:animEffect>
                                  </p:childTnLst>
                                </p:cTn>
                              </p:par>
                              <p:par>
                                <p:cTn id="13" presetID="3" presetClass="entr" presetSubtype="10"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blinds(horizontal)">
                                      <p:cBhvr>
                                        <p:cTn id="1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3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6820" y="1209675"/>
            <a:ext cx="3131185" cy="1200150"/>
          </a:xfrm>
          <a:prstGeom prst="rect">
            <a:avLst/>
          </a:prstGeom>
          <a:solidFill>
            <a:schemeClr val="accent6">
              <a:lumMod val="20000"/>
              <a:lumOff val="80000"/>
            </a:schemeClr>
          </a:solidFill>
        </p:spPr>
        <p:txBody>
          <a:bodyPr wrap="square" rtlCol="0" anchor="t">
            <a:noAutofit/>
          </a:bodyPr>
          <a:p>
            <a:r>
              <a:rPr lang="zh-CN" altLang="en-US" sz="2400" b="1">
                <a:solidFill>
                  <a:srgbClr val="FF0000"/>
                </a:solidFill>
                <a:sym typeface="+mn-ea"/>
              </a:rPr>
              <a:t>语言能力：</a:t>
            </a:r>
            <a:r>
              <a:rPr lang="zh-CN" altLang="en-US" sz="2400">
                <a:sym typeface="+mn-ea"/>
              </a:rPr>
              <a:t>阅读理解能力与书面表达能力的双向考察</a:t>
            </a:r>
            <a:endParaRPr lang="zh-CN" altLang="en-US" sz="2400">
              <a:sym typeface="+mn-ea"/>
            </a:endParaRPr>
          </a:p>
        </p:txBody>
      </p:sp>
      <p:sp>
        <p:nvSpPr>
          <p:cNvPr id="3" name="文本框 2"/>
          <p:cNvSpPr txBox="1"/>
          <p:nvPr/>
        </p:nvSpPr>
        <p:spPr>
          <a:xfrm>
            <a:off x="7789545" y="1209040"/>
            <a:ext cx="3555365" cy="1200785"/>
          </a:xfrm>
          <a:prstGeom prst="rect">
            <a:avLst/>
          </a:prstGeom>
          <a:solidFill>
            <a:schemeClr val="accent5">
              <a:lumMod val="40000"/>
              <a:lumOff val="60000"/>
            </a:schemeClr>
          </a:solidFill>
        </p:spPr>
        <p:txBody>
          <a:bodyPr wrap="square" rtlCol="0" anchor="t">
            <a:noAutofit/>
          </a:bodyPr>
          <a:p>
            <a:r>
              <a:rPr lang="zh-CN" altLang="en-US" sz="2400" b="1">
                <a:solidFill>
                  <a:srgbClr val="FF0000"/>
                </a:solidFill>
                <a:sym typeface="+mn-ea"/>
              </a:rPr>
              <a:t>文化意识：</a:t>
            </a:r>
            <a:r>
              <a:rPr lang="zh-CN" altLang="en-US" sz="2400">
                <a:sym typeface="+mn-ea"/>
              </a:rPr>
              <a:t>对核心价值的考察，形成正确价值观、价值观、世界观</a:t>
            </a:r>
            <a:endParaRPr lang="zh-CN" altLang="en-US" sz="2400">
              <a:sym typeface="+mn-ea"/>
            </a:endParaRPr>
          </a:p>
        </p:txBody>
      </p:sp>
      <p:sp>
        <p:nvSpPr>
          <p:cNvPr id="4" name="文本框 3"/>
          <p:cNvSpPr txBox="1"/>
          <p:nvPr/>
        </p:nvSpPr>
        <p:spPr>
          <a:xfrm>
            <a:off x="153035" y="3097530"/>
            <a:ext cx="4780915" cy="2849880"/>
          </a:xfrm>
          <a:prstGeom prst="rect">
            <a:avLst/>
          </a:prstGeom>
          <a:solidFill>
            <a:schemeClr val="accent3">
              <a:lumMod val="40000"/>
              <a:lumOff val="60000"/>
            </a:schemeClr>
          </a:solidFill>
        </p:spPr>
        <p:txBody>
          <a:bodyPr wrap="square" rtlCol="0" anchor="t">
            <a:noAutofit/>
          </a:bodyPr>
          <a:p>
            <a:r>
              <a:rPr lang="zh-CN" altLang="en-US" sz="2400" b="1">
                <a:solidFill>
                  <a:srgbClr val="FF0000"/>
                </a:solidFill>
                <a:sym typeface="+mn-ea"/>
              </a:rPr>
              <a:t>思维能力：</a:t>
            </a:r>
            <a:endParaRPr lang="zh-CN" altLang="en-US" sz="2400" b="1">
              <a:solidFill>
                <a:srgbClr val="FF0000"/>
              </a:solidFill>
              <a:sym typeface="+mn-ea"/>
            </a:endParaRPr>
          </a:p>
          <a:p>
            <a:r>
              <a:rPr lang="zh-CN" altLang="en-US" sz="2400">
                <a:solidFill>
                  <a:srgbClr val="FF0000"/>
                </a:solidFill>
                <a:sym typeface="+mn-ea"/>
              </a:rPr>
              <a:t>逻辑思维</a:t>
            </a:r>
            <a:r>
              <a:rPr lang="en-US" altLang="zh-CN" sz="2400">
                <a:sym typeface="+mn-ea"/>
              </a:rPr>
              <a:t>---</a:t>
            </a:r>
            <a:r>
              <a:rPr lang="zh-CN" altLang="en-US" sz="2400">
                <a:sym typeface="+mn-ea"/>
              </a:rPr>
              <a:t>用逻辑方法来提炼故事核心信息，寻找续写呼应点</a:t>
            </a:r>
            <a:endParaRPr lang="zh-CN" altLang="en-US" sz="2400">
              <a:sym typeface="+mn-ea"/>
            </a:endParaRPr>
          </a:p>
          <a:p>
            <a:r>
              <a:rPr lang="zh-CN" altLang="en-US" sz="2400">
                <a:solidFill>
                  <a:srgbClr val="FF0000"/>
                </a:solidFill>
                <a:sym typeface="+mn-ea"/>
              </a:rPr>
              <a:t>批判性思维</a:t>
            </a:r>
            <a:r>
              <a:rPr lang="en-US" altLang="zh-CN" sz="2400">
                <a:sym typeface="+mn-ea"/>
              </a:rPr>
              <a:t>---</a:t>
            </a:r>
            <a:r>
              <a:rPr lang="zh-CN" altLang="en-US" sz="2400">
                <a:sym typeface="+mn-ea"/>
              </a:rPr>
              <a:t>不断评价新情节是否融洽，时刻调整与修正</a:t>
            </a:r>
            <a:endParaRPr lang="zh-CN" altLang="en-US" sz="2400">
              <a:sym typeface="+mn-ea"/>
            </a:endParaRPr>
          </a:p>
          <a:p>
            <a:r>
              <a:rPr lang="zh-CN" altLang="en-US" sz="2400">
                <a:solidFill>
                  <a:srgbClr val="FF0000"/>
                </a:solidFill>
                <a:sym typeface="+mn-ea"/>
              </a:rPr>
              <a:t>创新性思维</a:t>
            </a:r>
            <a:r>
              <a:rPr lang="en-US" altLang="zh-CN" sz="2400">
                <a:sym typeface="+mn-ea"/>
              </a:rPr>
              <a:t>---</a:t>
            </a:r>
            <a:r>
              <a:rPr lang="zh-CN" altLang="en-US" sz="2400">
                <a:sym typeface="+mn-ea"/>
              </a:rPr>
              <a:t>重新架构原文情节，产生新想法，创造性解决问题</a:t>
            </a:r>
            <a:endParaRPr lang="zh-CN" altLang="en-US" sz="2400">
              <a:sym typeface="+mn-ea"/>
            </a:endParaRPr>
          </a:p>
        </p:txBody>
      </p:sp>
      <p:sp>
        <p:nvSpPr>
          <p:cNvPr id="5" name="文本框 4"/>
          <p:cNvSpPr txBox="1"/>
          <p:nvPr/>
        </p:nvSpPr>
        <p:spPr>
          <a:xfrm>
            <a:off x="7668895" y="3761105"/>
            <a:ext cx="3339465" cy="1282700"/>
          </a:xfrm>
          <a:prstGeom prst="rect">
            <a:avLst/>
          </a:prstGeom>
          <a:solidFill>
            <a:schemeClr val="accent4">
              <a:lumMod val="40000"/>
              <a:lumOff val="60000"/>
            </a:schemeClr>
          </a:solidFill>
        </p:spPr>
        <p:txBody>
          <a:bodyPr wrap="square" rtlCol="0" anchor="t">
            <a:noAutofit/>
          </a:bodyPr>
          <a:p>
            <a:r>
              <a:rPr lang="zh-CN" altLang="en-US" sz="2400" b="1">
                <a:solidFill>
                  <a:srgbClr val="FF0000"/>
                </a:solidFill>
                <a:sym typeface="+mn-ea"/>
              </a:rPr>
              <a:t>学习能力：</a:t>
            </a:r>
            <a:r>
              <a:rPr lang="zh-CN" altLang="en-US" sz="2400">
                <a:sym typeface="+mn-ea"/>
              </a:rPr>
              <a:t>调整学习策略，拓宽学习渠道，提升学习效率</a:t>
            </a:r>
            <a:endParaRPr lang="zh-CN" altLang="en-US" sz="2400">
              <a:sym typeface="+mn-ea"/>
            </a:endParaRPr>
          </a:p>
        </p:txBody>
      </p:sp>
      <p:pic>
        <p:nvPicPr>
          <p:cNvPr id="6" name="图片 5"/>
          <p:cNvPicPr/>
          <p:nvPr>
            <p:custDataLst>
              <p:tags r:id="rId1"/>
            </p:custDataLst>
          </p:nvPr>
        </p:nvPicPr>
        <p:blipFill>
          <a:blip r:embed="rId2"/>
          <a:stretch>
            <a:fillRect/>
          </a:stretch>
        </p:blipFill>
        <p:spPr>
          <a:xfrm>
            <a:off x="4833620" y="1772920"/>
            <a:ext cx="2640330" cy="2239645"/>
          </a:xfrm>
          <a:prstGeom prst="rect">
            <a:avLst/>
          </a:prstGeom>
          <a:noFill/>
          <a:ln w="9525">
            <a:noFill/>
          </a:ln>
        </p:spPr>
      </p:pic>
      <p:sp>
        <p:nvSpPr>
          <p:cNvPr id="51" name="文本框 50"/>
          <p:cNvSpPr txBox="1"/>
          <p:nvPr>
            <p:custDataLst>
              <p:tags r:id="rId3"/>
            </p:custDataLst>
          </p:nvPr>
        </p:nvSpPr>
        <p:spPr>
          <a:xfrm>
            <a:off x="64770" y="68580"/>
            <a:ext cx="520509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3.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考察的学科能力</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71800" y="1884680"/>
            <a:ext cx="7598410" cy="1106805"/>
          </a:xfrm>
          <a:prstGeom prst="rect">
            <a:avLst/>
          </a:prstGeom>
          <a:noFill/>
        </p:spPr>
        <p:txBody>
          <a:bodyPr wrap="square" rtlCol="0" anchor="t">
            <a:spAutoFit/>
          </a:bodyPr>
          <a:p>
            <a:r>
              <a:rPr lang="zh-CN" altLang="en-US" sz="6600" b="1">
                <a:solidFill>
                  <a:srgbClr val="FF0000"/>
                </a:solidFill>
                <a:sym typeface="+mn-ea"/>
              </a:rPr>
              <a:t>三、试题特点分析</a:t>
            </a:r>
            <a:endParaRPr lang="zh-CN" altLang="en-US" sz="6600" b="1">
              <a:solidFill>
                <a:srgbClr val="FF0000"/>
              </a:solidFill>
              <a:sym typeface="+mn-ea"/>
            </a:endParaRPr>
          </a:p>
        </p:txBody>
      </p:sp>
      <p:pic>
        <p:nvPicPr>
          <p:cNvPr id="121" name="图片 120"/>
          <p:cNvPicPr/>
          <p:nvPr>
            <p:custDataLst>
              <p:tags r:id="rId1"/>
            </p:custDataLst>
          </p:nvPr>
        </p:nvPicPr>
        <p:blipFill>
          <a:blip r:embed="rId2"/>
          <a:stretch>
            <a:fillRect/>
          </a:stretch>
        </p:blipFill>
        <p:spPr>
          <a:xfrm>
            <a:off x="8234680" y="3942080"/>
            <a:ext cx="3890010" cy="2916555"/>
          </a:xfrm>
          <a:prstGeom prst="rect">
            <a:avLst/>
          </a:prstGeom>
          <a:noFill/>
          <a:ln w="9525">
            <a:noFill/>
          </a:ln>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019"/>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176"/>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AS_UNIQUEID" val="1019"/>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AS_UNIQUEID" val="1019"/>
  <p:tag name="KSO_WM_BEAUTIFY_FLAG" val=""/>
</p:tagLst>
</file>

<file path=ppt/tags/tag17.xml><?xml version="1.0" encoding="utf-8"?>
<p:tagLst xmlns:p="http://schemas.openxmlformats.org/presentationml/2006/main">
  <p:tag name="AS_UNIQUEID" val="1019"/>
  <p:tag name="KSO_WM_BEAUTIFY_FLAG" val=""/>
</p:tagLst>
</file>

<file path=ppt/tags/tag18.xml><?xml version="1.0" encoding="utf-8"?>
<p:tagLst xmlns:p="http://schemas.openxmlformats.org/presentationml/2006/main">
  <p:tag name="KSO_WM_UNIT_PLACING_PICTURE_USER_VIEWPORT" val="{&quot;height&quot;:2280,&quot;width&quot;:7815}"/>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AS_UNIQUEID" val="1019"/>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AS_UNIQUEID" val="1019"/>
  <p:tag name="KSO_WM_BEAUTIFY_FLAG" val=""/>
</p:tagLst>
</file>

<file path=ppt/tags/tag26.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AS_UNIQUEID" val="1019"/>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wm#"/>
  <p:tag name="KSO_WM_TEMPLATE_CATEGORY" val="custom"/>
  <p:tag name="KSO_WM_TEMPLATE_INDEX" val="20205081"/>
</p:tagLst>
</file>

<file path=ppt/tags/tag38.xml><?xml version="1.0" encoding="utf-8"?>
<p:tagLst xmlns:p="http://schemas.openxmlformats.org/presentationml/2006/main">
  <p:tag name="AS_UNIQUEID" val="334"/>
</p:tagLst>
</file>

<file path=ppt/tags/tag39.xml><?xml version="1.0" encoding="utf-8"?>
<p:tagLst xmlns:p="http://schemas.openxmlformats.org/presentationml/2006/main">
  <p:tag name="AS_UNIQUEID" val="334"/>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wm#"/>
  <p:tag name="KSO_WM_TEMPLATE_CATEGORY" val="custom"/>
  <p:tag name="KSO_WM_TEMPLATE_INDEX" val="20202800"/>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AS_UNIQUEID" val="342"/>
</p:tagLst>
</file>

<file path=ppt/tags/tag53.xml><?xml version="1.0" encoding="utf-8"?>
<p:tagLst xmlns:p="http://schemas.openxmlformats.org/presentationml/2006/main">
  <p:tag name="AS_UNIQUEID" val="342"/>
</p:tagLst>
</file>

<file path=ppt/tags/tag54.xml><?xml version="1.0" encoding="utf-8"?>
<p:tagLst xmlns:p="http://schemas.openxmlformats.org/presentationml/2006/main">
  <p:tag name="AS_UNIQUEID" val="342"/>
</p:tagLst>
</file>

<file path=ppt/tags/tag55.xml><?xml version="1.0" encoding="utf-8"?>
<p:tagLst xmlns:p="http://schemas.openxmlformats.org/presentationml/2006/main">
  <p:tag name="AS_UNIQUEID" val="342"/>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AS_UNIQUEID" val="1019"/>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wm#"/>
  <p:tag name="KSO_WM_TEMPLATE_CATEGORY" val="custom"/>
  <p:tag name="KSO_WM_TEMPLATE_INDEX" val="20202800"/>
</p:tagLst>
</file>

<file path=ppt/tags/tag70.xml><?xml version="1.0" encoding="utf-8"?>
<p:tagLst xmlns:p="http://schemas.openxmlformats.org/presentationml/2006/main">
  <p:tag name="AS_UNIQUEID" val="342"/>
</p:tagLst>
</file>

<file path=ppt/tags/tag71.xml><?xml version="1.0" encoding="utf-8"?>
<p:tagLst xmlns:p="http://schemas.openxmlformats.org/presentationml/2006/main">
  <p:tag name="AS_UNIQUEID" val="342"/>
</p:tagLst>
</file>

<file path=ppt/tags/tag72.xml><?xml version="1.0" encoding="utf-8"?>
<p:tagLst xmlns:p="http://schemas.openxmlformats.org/presentationml/2006/main">
  <p:tag name="AS_UNIQUEID" val="342"/>
</p:tagLst>
</file>

<file path=ppt/tags/tag73.xml><?xml version="1.0" encoding="utf-8"?>
<p:tagLst xmlns:p="http://schemas.openxmlformats.org/presentationml/2006/main">
  <p:tag name="AS_UNIQUEID" val="342"/>
</p:tagLst>
</file>

<file path=ppt/tags/tag74.xml><?xml version="1.0" encoding="utf-8"?>
<p:tagLst xmlns:p="http://schemas.openxmlformats.org/presentationml/2006/main">
  <p:tag name="AS_UNIQUEID" val="342"/>
</p:tagLst>
</file>

<file path=ppt/tags/tag75.xml><?xml version="1.0" encoding="utf-8"?>
<p:tagLst xmlns:p="http://schemas.openxmlformats.org/presentationml/2006/main">
  <p:tag name="AS_UNIQUEID" val="342"/>
</p:tagLst>
</file>

<file path=ppt/tags/tag76.xml><?xml version="1.0" encoding="utf-8"?>
<p:tagLst xmlns:p="http://schemas.openxmlformats.org/presentationml/2006/main">
  <p:tag name="AS_UNIQUEID" val="342"/>
</p:tagLst>
</file>

<file path=ppt/tags/tag77.xml><?xml version="1.0" encoding="utf-8"?>
<p:tagLst xmlns:p="http://schemas.openxmlformats.org/presentationml/2006/main">
  <p:tag name="AS_UNIQUEID" val="342"/>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2800"/>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AS_UNIQUEID" val="1019"/>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AS_UNIQUEID" val="1019"/>
  <p:tag name="KSO_WM_BEAUTIFY_FLAG" val=""/>
</p:tagLst>
</file>

<file path=ppt/tags/tag93.xml><?xml version="1.0" encoding="utf-8"?>
<p:tagLst xmlns:p="http://schemas.openxmlformats.org/presentationml/2006/main">
  <p:tag name="KSO_WM_UNIT_TABLE_BEAUTIFY" val="smartTable{e776fae5-9b49-48f9-ad33-bda516f2d631}"/>
  <p:tag name="TABLE_ENDDRAG_ORIGIN_RECT" val="811*371"/>
  <p:tag name="TABLE_ENDDRAG_RECT" val="64*111*811*371"/>
</p:tagLst>
</file>

<file path=ppt/tags/tag94.xml><?xml version="1.0" encoding="utf-8"?>
<p:tagLst xmlns:p="http://schemas.openxmlformats.org/presentationml/2006/main">
  <p:tag name="AS_UNIQUEID" val="1019"/>
  <p:tag name="KSO_WM_BEAUTIFY_FLAG" val=""/>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UNIT_TABLE_BEAUTIFY" val="smartTable{2d6035c6-7016-40af-b6d8-e9a661f9985a}"/>
  <p:tag name="TABLE_ENDDRAG_ORIGIN_RECT" val="887*426"/>
  <p:tag name="TABLE_ENDDRAG_RECT" val="29*52*887*426"/>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AS_UNIQUEID" val="1019"/>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15024</Words>
  <Application>WPS 演示</Application>
  <PresentationFormat>宽屏</PresentationFormat>
  <Paragraphs>567</Paragraphs>
  <Slides>41</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41</vt:i4>
      </vt:variant>
    </vt:vector>
  </HeadingPairs>
  <TitlesOfParts>
    <vt:vector size="62" baseType="lpstr">
      <vt:lpstr>Arial</vt:lpstr>
      <vt:lpstr>宋体</vt:lpstr>
      <vt:lpstr>Wingdings</vt:lpstr>
      <vt:lpstr>华文琥珀</vt:lpstr>
      <vt:lpstr>Times New Roman</vt:lpstr>
      <vt:lpstr>华文中宋</vt:lpstr>
      <vt:lpstr>黑体</vt:lpstr>
      <vt:lpstr>华文新魏</vt:lpstr>
      <vt:lpstr>Calibri</vt:lpstr>
      <vt:lpstr>微软雅黑</vt:lpstr>
      <vt:lpstr>Arial Unicode MS</vt:lpstr>
      <vt:lpstr>Arial Rounded MT Bold</vt:lpstr>
      <vt:lpstr>PT Serif</vt:lpstr>
      <vt:lpstr>等线</vt:lpstr>
      <vt:lpstr>Arial Black</vt:lpstr>
      <vt:lpstr>仿宋</vt:lpstr>
      <vt:lpstr>楷体</vt:lpstr>
      <vt:lpstr>Segoe UI</vt:lpstr>
      <vt:lpstr>HelveticaNeue</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hjq</dc:creator>
  <cp:lastModifiedBy>Administrator</cp:lastModifiedBy>
  <cp:revision>33</cp:revision>
  <dcterms:created xsi:type="dcterms:W3CDTF">2023-08-09T12:44:00Z</dcterms:created>
  <dcterms:modified xsi:type="dcterms:W3CDTF">2024-02-19T05:07:13Z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