
<file path=[Content_Types].xml><?xml version="1.0" encoding="utf-8"?>
<Types xmlns="http://schemas.openxmlformats.org/package/2006/content-types">
  <Default Extension="jpeg" ContentType="image/jpeg"/>
  <Default Extension="wdp" ContentType="image/vnd.ms-photo"/>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handoutMasterIdLst>
    <p:handoutMasterId r:id="rId31"/>
  </p:handoutMasterIdLst>
  <p:sldIdLst>
    <p:sldId id="470" r:id="rId3"/>
    <p:sldId id="438" r:id="rId4"/>
    <p:sldId id="258" r:id="rId5"/>
    <p:sldId id="441" r:id="rId6"/>
    <p:sldId id="444" r:id="rId7"/>
    <p:sldId id="443" r:id="rId8"/>
    <p:sldId id="447" r:id="rId9"/>
    <p:sldId id="446" r:id="rId10"/>
    <p:sldId id="450" r:id="rId11"/>
    <p:sldId id="451" r:id="rId13"/>
    <p:sldId id="448" r:id="rId14"/>
    <p:sldId id="453" r:id="rId15"/>
    <p:sldId id="454" r:id="rId16"/>
    <p:sldId id="455" r:id="rId17"/>
    <p:sldId id="456" r:id="rId18"/>
    <p:sldId id="452" r:id="rId19"/>
    <p:sldId id="457" r:id="rId20"/>
    <p:sldId id="460" r:id="rId21"/>
    <p:sldId id="461" r:id="rId22"/>
    <p:sldId id="462" r:id="rId23"/>
    <p:sldId id="459" r:id="rId24"/>
    <p:sldId id="463" r:id="rId25"/>
    <p:sldId id="442" r:id="rId26"/>
    <p:sldId id="465" r:id="rId27"/>
    <p:sldId id="464" r:id="rId28"/>
    <p:sldId id="467" r:id="rId29"/>
    <p:sldId id="275" r:id="rId30"/>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3DC79"/>
    <a:srgbClr val="CCE097"/>
    <a:srgbClr val="A79614"/>
    <a:srgbClr val="1D71B7"/>
    <a:srgbClr val="AE4845"/>
    <a:srgbClr val="52C8D9"/>
    <a:srgbClr val="FA4453"/>
    <a:srgbClr val="BFBFBF"/>
    <a:srgbClr val="7F7F7F"/>
    <a:srgbClr val="F4F6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4660"/>
  </p:normalViewPr>
  <p:slideViewPr>
    <p:cSldViewPr showGuides="1">
      <p:cViewPr varScale="1">
        <p:scale>
          <a:sx n="78" d="100"/>
          <a:sy n="78" d="100"/>
        </p:scale>
        <p:origin x="924" y="5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0" d="100"/>
          <a:sy n="50" d="100"/>
        </p:scale>
        <p:origin x="2708" y="5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notesMaster" Target="notesMasters/notesMaster1.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971AC5-4396-4B2B-A6C9-486DD554634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542744-291E-48B5-9EFE-2CB54AA5BE4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542744-291E-48B5-9EFE-2CB54AA5BE4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endParaRPr lang="en-US"/>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endParaRPr lang="en-US"/>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endParaRPr lang="en-US"/>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fld>
            <a:endParaRPr lang="en-US"/>
          </a:p>
        </p:txBody>
      </p:sp>
      <p:pic>
        <p:nvPicPr>
          <p:cNvPr id="5126" name="图片 1" descr="logo横版 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40554" y="30908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image" Target="../media/image23.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27.GIF"/></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8.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jpeg"/><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3.png"/><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jpeg"/><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png"/><Relationship Id="rId1"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2.jpeg"/><Relationship Id="rId7" Type="http://schemas.openxmlformats.org/officeDocument/2006/relationships/image" Target="../media/image41.jpeg"/><Relationship Id="rId6" Type="http://schemas.openxmlformats.org/officeDocument/2006/relationships/image" Target="../media/image40.jpeg"/><Relationship Id="rId5" Type="http://schemas.openxmlformats.org/officeDocument/2006/relationships/image" Target="../media/image39.png"/><Relationship Id="rId4" Type="http://schemas.microsoft.com/office/2007/relationships/media" Target="../media/media2.mp4"/><Relationship Id="rId3" Type="http://schemas.openxmlformats.org/officeDocument/2006/relationships/video" Target="../media/media2.mp4"/><Relationship Id="rId2" Type="http://schemas.openxmlformats.org/officeDocument/2006/relationships/image" Target="../media/image38.jpeg"/><Relationship Id="rId1"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2.jpeg"/><Relationship Id="rId1"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9.png"/><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 Id="rId3" Type="http://schemas.openxmlformats.org/officeDocument/2006/relationships/hyperlink" Target="https://abcnews.go.com/US/missing-hiker-found-safe-man-recognized-photo/story?id=77064837" TargetMode="External"/><Relationship Id="rId2" Type="http://schemas.openxmlformats.org/officeDocument/2006/relationships/image" Target="../media/image16.png"/><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20.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矩形 1"/>
          <p:cNvSpPr>
            <a:spLocks noChangeArrowheads="1"/>
          </p:cNvSpPr>
          <p:nvPr/>
        </p:nvSpPr>
        <p:spPr bwMode="auto">
          <a:xfrm>
            <a:off x="210185" y="240665"/>
            <a:ext cx="5276215" cy="45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charset="-122"/>
                <a:cs typeface="+mn-cs"/>
              </a:defRPr>
            </a:lvl9pPr>
          </a:lstStyle>
          <a:p>
            <a:pPr eaLnBrk="1" hangingPunct="1"/>
            <a:r>
              <a:rPr lang="zh-CN" altLang="en-US" sz="36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3600" b="1">
              <a:solidFill>
                <a:srgbClr val="FF0000"/>
              </a:solidFill>
              <a:latin typeface="HelveticaNeue" pitchFamily="2" charset="0"/>
              <a:ea typeface="宋体" panose="02010600030101010101" pitchFamily="2" charset="-122"/>
            </a:endParaRPr>
          </a:p>
          <a:p>
            <a:pPr eaLnBrk="1" hangingPunct="1"/>
            <a:endParaRPr lang="en-US" altLang="zh-CN" sz="3600" b="1">
              <a:solidFill>
                <a:srgbClr val="FF0000"/>
              </a:solidFill>
              <a:latin typeface="HelveticaNeue" pitchFamily="2" charset="0"/>
              <a:ea typeface="宋体" panose="02010600030101010101" pitchFamily="2" charset="-122"/>
            </a:endParaRPr>
          </a:p>
          <a:p>
            <a:pPr eaLnBrk="1" hangingPunct="1"/>
            <a:r>
              <a:rPr lang="zh-CN" altLang="en-US" sz="3600" b="1">
                <a:solidFill>
                  <a:srgbClr val="FF0000"/>
                </a:solidFill>
                <a:latin typeface="HelveticaNeue" pitchFamily="2" charset="0"/>
                <a:ea typeface="宋体" panose="02010600030101010101" pitchFamily="2" charset="-122"/>
              </a:rPr>
              <a:t>更多教学资源请关注</a:t>
            </a:r>
            <a:endParaRPr lang="en-US" altLang="zh-CN" sz="3600" b="1">
              <a:solidFill>
                <a:srgbClr val="FF0000"/>
              </a:solidFill>
              <a:latin typeface="HelveticaNeue" pitchFamily="2" charset="0"/>
              <a:ea typeface="宋体" panose="02010600030101010101" pitchFamily="2" charset="-122"/>
            </a:endParaRPr>
          </a:p>
          <a:p>
            <a:pPr eaLnBrk="1" hangingPunct="1"/>
            <a:r>
              <a:rPr lang="zh-CN" altLang="en-US" sz="3600" b="1">
                <a:solidFill>
                  <a:srgbClr val="FF0000"/>
                </a:solidFill>
                <a:latin typeface="HelveticaNeue" pitchFamily="2" charset="0"/>
                <a:ea typeface="宋体" panose="02010600030101010101" pitchFamily="2" charset="-122"/>
              </a:rPr>
              <a:t>公众号：溯恩高中英语</a:t>
            </a:r>
            <a:endParaRPr lang="zh-CN" altLang="en-US" sz="3600" b="1">
              <a:solidFill>
                <a:srgbClr val="FF0000"/>
              </a:solidFill>
              <a:latin typeface="HelveticaNeue" pitchFamily="2" charset="0"/>
              <a:ea typeface="宋体" panose="02010600030101010101" pitchFamily="2" charset="-122"/>
            </a:endParaRPr>
          </a:p>
        </p:txBody>
      </p:sp>
      <p:pic>
        <p:nvPicPr>
          <p:cNvPr id="5123"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30900" y="2095500"/>
            <a:ext cx="2600960" cy="260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矩形 3"/>
          <p:cNvSpPr>
            <a:spLocks noChangeArrowheads="1"/>
          </p:cNvSpPr>
          <p:nvPr/>
        </p:nvSpPr>
        <p:spPr bwMode="auto">
          <a:xfrm>
            <a:off x="5931059" y="1697831"/>
            <a:ext cx="360362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charset="-122"/>
                <a:cs typeface="+mn-cs"/>
              </a:defRPr>
            </a:lvl9pPr>
          </a:lstStyle>
          <a:p>
            <a:pPr eaLnBrk="1" hangingPunct="1"/>
            <a:r>
              <a:rPr lang="zh-CN" altLang="en-US" sz="3200" b="1">
                <a:latin typeface="华文新魏" panose="02010800040101010101" pitchFamily="2" charset="-122"/>
                <a:ea typeface="宋体" panose="02010600030101010101" pitchFamily="2" charset="-122"/>
              </a:rPr>
              <a:t>知识产权声明</a:t>
            </a:r>
            <a:endParaRPr lang="zh-CN" altLang="en-US" sz="3200" b="1">
              <a:latin typeface="华文新魏" panose="02010800040101010101" pitchFamily="2" charset="-122"/>
              <a:ea typeface="宋体" panose="02010600030101010101" pitchFamily="2" charset="-122"/>
            </a:endParaRPr>
          </a:p>
        </p:txBody>
      </p:sp>
      <p:pic>
        <p:nvPicPr>
          <p:cNvPr id="5125" name="图片 11" descr="水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0345" y="325120"/>
            <a:ext cx="386270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99339" y="159915"/>
            <a:ext cx="8838982" cy="1200329"/>
          </a:xfrm>
          <a:prstGeom prst="rect">
            <a:avLst/>
          </a:prstGeom>
          <a:noFill/>
        </p:spPr>
        <p:txBody>
          <a:bodyPr wrap="square">
            <a:spAutoFit/>
          </a:bodyPr>
          <a:lstStyle/>
          <a:p>
            <a:pPr algn="just"/>
            <a:r>
              <a:rPr lang="en-US" altLang="zh-CN" dirty="0">
                <a:latin typeface="Times New Roman" panose="02020603050405020304" pitchFamily="18" charset="0"/>
                <a:cs typeface="Times New Roman" panose="02020603050405020304" pitchFamily="18" charset="0"/>
              </a:rPr>
              <a:t>      Soon, a search-and-rescue team helicopter was in the air, hovering above </a:t>
            </a:r>
            <a:r>
              <a:rPr lang="en-US" altLang="zh-CN" dirty="0" err="1">
                <a:latin typeface="Times New Roman" panose="02020603050405020304" pitchFamily="18" charset="0"/>
                <a:cs typeface="Times New Roman" panose="02020603050405020304" pitchFamily="18" charset="0"/>
              </a:rPr>
              <a:t>Compean</a:t>
            </a:r>
            <a:r>
              <a:rPr lang="en-US" altLang="zh-CN" dirty="0">
                <a:latin typeface="Times New Roman" panose="02020603050405020304" pitchFamily="18" charset="0"/>
                <a:cs typeface="Times New Roman" panose="02020603050405020304" pitchFamily="18" charset="0"/>
              </a:rPr>
              <a:t>. After spending 27 hours alone </a:t>
            </a:r>
            <a:r>
              <a:rPr lang="en-US" altLang="zh-CN" dirty="0">
                <a:solidFill>
                  <a:srgbClr val="00B050"/>
                </a:solidFill>
                <a:latin typeface="Times New Roman" panose="02020603050405020304" pitchFamily="18" charset="0"/>
                <a:cs typeface="Times New Roman" panose="02020603050405020304" pitchFamily="18" charset="0"/>
              </a:rPr>
              <a:t>in the wildness</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Compean</a:t>
            </a:r>
            <a:r>
              <a:rPr lang="en-US" altLang="zh-CN" dirty="0">
                <a:latin typeface="Times New Roman" panose="02020603050405020304" pitchFamily="18" charset="0"/>
                <a:cs typeface="Times New Roman" panose="02020603050405020304" pitchFamily="18" charset="0"/>
              </a:rPr>
              <a:t> cried, “I'm safe." </a:t>
            </a:r>
            <a:r>
              <a:rPr lang="en-US" altLang="zh-CN" dirty="0" err="1">
                <a:latin typeface="Times New Roman" panose="02020603050405020304" pitchFamily="18" charset="0"/>
                <a:cs typeface="Times New Roman" panose="02020603050405020304" pitchFamily="18" charset="0"/>
              </a:rPr>
              <a:t>Compean's</a:t>
            </a:r>
            <a:r>
              <a:rPr lang="en-US" altLang="zh-CN" dirty="0">
                <a:latin typeface="Times New Roman" panose="02020603050405020304" pitchFamily="18" charset="0"/>
                <a:cs typeface="Times New Roman" panose="02020603050405020304" pitchFamily="18" charset="0"/>
              </a:rPr>
              <a:t> story probably </a:t>
            </a:r>
            <a:r>
              <a:rPr lang="en-US" altLang="zh-CN" dirty="0">
                <a:solidFill>
                  <a:srgbClr val="C00000"/>
                </a:solidFill>
                <a:latin typeface="Times New Roman" panose="02020603050405020304" pitchFamily="18" charset="0"/>
                <a:cs typeface="Times New Roman" panose="02020603050405020304" pitchFamily="18" charset="0"/>
              </a:rPr>
              <a:t>would have ended </a:t>
            </a:r>
            <a:r>
              <a:rPr lang="en-US" altLang="zh-CN" dirty="0">
                <a:latin typeface="Times New Roman" panose="02020603050405020304" pitchFamily="18" charset="0"/>
                <a:cs typeface="Times New Roman" panose="02020603050405020304" pitchFamily="18" charset="0"/>
              </a:rPr>
              <a:t>very differently </a:t>
            </a:r>
            <a:r>
              <a:rPr lang="en-US" altLang="zh-CN" dirty="0">
                <a:solidFill>
                  <a:srgbClr val="C00000"/>
                </a:solidFill>
                <a:latin typeface="Times New Roman" panose="02020603050405020304" pitchFamily="18" charset="0"/>
                <a:cs typeface="Times New Roman" panose="02020603050405020304" pitchFamily="18" charset="0"/>
              </a:rPr>
              <a:t>had</a:t>
            </a:r>
            <a:r>
              <a:rPr lang="en-US" altLang="zh-CN" dirty="0">
                <a:latin typeface="Times New Roman" panose="02020603050405020304" pitchFamily="18" charset="0"/>
                <a:cs typeface="Times New Roman" panose="02020603050405020304" pitchFamily="18" charset="0"/>
              </a:rPr>
              <a:t> a total stranger with strong satellite skills and a sharp eye for detail </a:t>
            </a:r>
            <a:r>
              <a:rPr lang="en-US" altLang="zh-CN" dirty="0">
                <a:solidFill>
                  <a:srgbClr val="C00000"/>
                </a:solidFill>
                <a:latin typeface="Times New Roman" panose="02020603050405020304" pitchFamily="18" charset="0"/>
                <a:cs typeface="Times New Roman" panose="02020603050405020304" pitchFamily="18" charset="0"/>
              </a:rPr>
              <a:t>not taken action</a:t>
            </a:r>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pic>
        <p:nvPicPr>
          <p:cNvPr id="7170" name="Picture 2" descr="Search and Rescue (SAR) Mission Equipment for Black Hawk Helicopters ..."/>
          <p:cNvPicPr>
            <a:picLocks noChangeAspect="1" noChangeArrowheads="1"/>
          </p:cNvPicPr>
          <p:nvPr/>
        </p:nvPicPr>
        <p:blipFill>
          <a:blip r:embed="rId1" cstate="screen"/>
          <a:srcRect/>
          <a:stretch>
            <a:fillRect/>
          </a:stretch>
        </p:blipFill>
        <p:spPr bwMode="auto">
          <a:xfrm>
            <a:off x="5357162" y="3147814"/>
            <a:ext cx="3635348" cy="17711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4924987" y="1547659"/>
            <a:ext cx="4050049" cy="1477328"/>
          </a:xfrm>
          <a:prstGeom prst="rect">
            <a:avLst/>
          </a:prstGeom>
          <a:solidFill>
            <a:schemeClr val="bg1"/>
          </a:solidFill>
          <a:ln w="19050">
            <a:solidFill>
              <a:schemeClr val="tx1"/>
            </a:solidFill>
          </a:ln>
        </p:spPr>
        <p:txBody>
          <a:bodyPr wrap="square">
            <a:spAutoFit/>
          </a:bodyPr>
          <a:lstStyle/>
          <a:p>
            <a:r>
              <a:rPr lang="en-US" altLang="zh-CN" dirty="0">
                <a:latin typeface="Times New Roman" panose="02020603050405020304" pitchFamily="18" charset="0"/>
                <a:cs typeface="Times New Roman" panose="02020603050405020304" pitchFamily="18" charset="0"/>
              </a:rPr>
              <a:t>27. What can be the best title for the text?</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Screen Saver: No Useless Knowledge.</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Lost Hiker: Boldness Deserved.</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Nature Lover: Adventure Failed.</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Hiking Goer: Narrow Escape.</a:t>
            </a:r>
            <a:endParaRPr lang="zh-CN" altLang="en-US" dirty="0">
              <a:latin typeface="Times New Roman" panose="02020603050405020304" pitchFamily="18" charset="0"/>
              <a:cs typeface="Times New Roman" panose="02020603050405020304" pitchFamily="18" charset="0"/>
            </a:endParaRPr>
          </a:p>
        </p:txBody>
      </p:sp>
      <p:sp>
        <p:nvSpPr>
          <p:cNvPr id="6" name="矩形 5"/>
          <p:cNvSpPr/>
          <p:nvPr/>
        </p:nvSpPr>
        <p:spPr bwMode="auto">
          <a:xfrm>
            <a:off x="241255" y="759227"/>
            <a:ext cx="8751255" cy="281049"/>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7" name="矩形 6"/>
          <p:cNvSpPr/>
          <p:nvPr/>
        </p:nvSpPr>
        <p:spPr bwMode="auto">
          <a:xfrm>
            <a:off x="7174836" y="463690"/>
            <a:ext cx="1800200" cy="296389"/>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8" name="图片 7"/>
          <p:cNvPicPr>
            <a:picLocks noChangeAspect="1"/>
          </p:cNvPicPr>
          <p:nvPr/>
        </p:nvPicPr>
        <p:blipFill>
          <a:blip r:embed="rId2" cstate="screen"/>
          <a:stretch>
            <a:fillRect/>
          </a:stretch>
        </p:blipFill>
        <p:spPr>
          <a:xfrm>
            <a:off x="4860032" y="1748917"/>
            <a:ext cx="421278" cy="421278"/>
          </a:xfrm>
          <a:prstGeom prst="rect">
            <a:avLst/>
          </a:prstGeom>
        </p:spPr>
      </p:pic>
      <p:pic>
        <p:nvPicPr>
          <p:cNvPr id="10" name="图片 9"/>
          <p:cNvPicPr>
            <a:picLocks noChangeAspect="1"/>
          </p:cNvPicPr>
          <p:nvPr/>
        </p:nvPicPr>
        <p:blipFill>
          <a:blip r:embed="rId3"/>
          <a:stretch>
            <a:fillRect/>
          </a:stretch>
        </p:blipFill>
        <p:spPr>
          <a:xfrm>
            <a:off x="-742515" y="1563638"/>
            <a:ext cx="5569236" cy="3343144"/>
          </a:xfrm>
          <a:prstGeom prst="rect">
            <a:avLst/>
          </a:prstGeom>
        </p:spPr>
      </p:pic>
      <p:sp>
        <p:nvSpPr>
          <p:cNvPr id="11" name="矩形 10"/>
          <p:cNvSpPr/>
          <p:nvPr/>
        </p:nvSpPr>
        <p:spPr bwMode="auto">
          <a:xfrm>
            <a:off x="241255" y="1035118"/>
            <a:ext cx="3550300" cy="30819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grpSp>
        <p:nvGrpSpPr>
          <p:cNvPr id="12" name="组合 11"/>
          <p:cNvGrpSpPr/>
          <p:nvPr/>
        </p:nvGrpSpPr>
        <p:grpSpPr>
          <a:xfrm>
            <a:off x="4294956" y="1165306"/>
            <a:ext cx="4680080" cy="3965015"/>
            <a:chOff x="4196511" y="819566"/>
            <a:chExt cx="4680080" cy="3580056"/>
          </a:xfrm>
        </p:grpSpPr>
        <p:sp>
          <p:nvSpPr>
            <p:cNvPr id="13" name="矩形 12"/>
            <p:cNvSpPr/>
            <p:nvPr/>
          </p:nvSpPr>
          <p:spPr bwMode="auto">
            <a:xfrm>
              <a:off x="4211961" y="1233746"/>
              <a:ext cx="4664630" cy="3165876"/>
            </a:xfrm>
            <a:prstGeom prst="rect">
              <a:avLst/>
            </a:prstGeom>
            <a:solidFill>
              <a:srgbClr val="FFFFFF">
                <a:alpha val="89000"/>
              </a:srgbClr>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lstStyle/>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sz="1600" b="1" kern="0" dirty="0">
                  <a:ln>
                    <a:solidFill>
                      <a:srgbClr val="92D050"/>
                    </a:solidFill>
                  </a:ln>
                  <a:solidFill>
                    <a:srgbClr val="000000"/>
                  </a:solidFill>
                  <a:latin typeface="Arial" panose="020B0604020202020204" pitchFamily="34" charset="0"/>
                </a:rPr>
                <a:t>Fade into dusk</a:t>
              </a:r>
              <a:r>
                <a:rPr lang="zh-CN" altLang="en-US" sz="1600" b="1" kern="0" dirty="0">
                  <a:ln>
                    <a:solidFill>
                      <a:srgbClr val="92D050"/>
                    </a:solidFill>
                  </a:ln>
                  <a:solidFill>
                    <a:srgbClr val="000000"/>
                  </a:solidFill>
                  <a:latin typeface="Arial" panose="020B0604020202020204" pitchFamily="34" charset="0"/>
                </a:rPr>
                <a:t>消失在暮色中</a:t>
              </a:r>
              <a:endParaRPr lang="en-US" altLang="zh-CN" sz="1600"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kumimoji="0" lang="en-US" altLang="zh-CN" sz="1600" b="1" i="0" u="none" strike="noStrike" kern="0" cap="none" spc="0" normalizeH="0" baseline="0" noProof="0" dirty="0">
                  <a:ln>
                    <a:solidFill>
                      <a:srgbClr val="92D050"/>
                    </a:solidFill>
                  </a:ln>
                  <a:solidFill>
                    <a:srgbClr val="000000"/>
                  </a:solidFill>
                  <a:effectLst/>
                  <a:uLnTx/>
                  <a:uFillTx/>
                  <a:latin typeface="Arial" panose="020B0604020202020204" pitchFamily="34" charset="0"/>
                </a:rPr>
                <a:t>A power bar</a:t>
              </a:r>
              <a:r>
                <a:rPr kumimoji="0" lang="zh-CN" altLang="en-US" sz="1600" b="1" i="0" u="none" strike="noStrike" kern="0" cap="none" spc="0" normalizeH="0" baseline="0" noProof="0" dirty="0">
                  <a:ln>
                    <a:solidFill>
                      <a:srgbClr val="92D050"/>
                    </a:solidFill>
                  </a:ln>
                  <a:solidFill>
                    <a:srgbClr val="000000"/>
                  </a:solidFill>
                  <a:effectLst/>
                  <a:uLnTx/>
                  <a:uFillTx/>
                  <a:latin typeface="Arial" panose="020B0604020202020204" pitchFamily="34" charset="0"/>
                </a:rPr>
                <a:t>电源条</a:t>
              </a:r>
              <a:endParaRPr kumimoji="0" lang="en-US" altLang="zh-CN" sz="1600" b="1" i="0" u="none" strike="noStrike" kern="0" cap="none" spc="0" normalizeH="0" baseline="0" noProof="0" dirty="0">
                <a:ln>
                  <a:solidFill>
                    <a:srgbClr val="92D050"/>
                  </a:solidFill>
                </a:ln>
                <a:solidFill>
                  <a:srgbClr val="000000"/>
                </a:solidFill>
                <a:effectLst/>
                <a:uLnTx/>
                <a:uFillTx/>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sz="1600" b="1" kern="0" dirty="0">
                  <a:ln>
                    <a:solidFill>
                      <a:srgbClr val="92D050"/>
                    </a:solidFill>
                  </a:ln>
                  <a:solidFill>
                    <a:srgbClr val="000000"/>
                  </a:solidFill>
                  <a:latin typeface="Arial" panose="020B0604020202020204" pitchFamily="34" charset="0"/>
                </a:rPr>
                <a:t>The phone goes to die</a:t>
              </a:r>
              <a:r>
                <a:rPr lang="zh-CN" altLang="en-US" sz="1600" b="1" kern="0" dirty="0">
                  <a:ln>
                    <a:solidFill>
                      <a:srgbClr val="92D050"/>
                    </a:solidFill>
                  </a:ln>
                  <a:solidFill>
                    <a:srgbClr val="000000"/>
                  </a:solidFill>
                  <a:latin typeface="Arial" panose="020B0604020202020204" pitchFamily="34" charset="0"/>
                </a:rPr>
                <a:t>手机没电</a:t>
              </a:r>
              <a:endParaRPr lang="en-US" altLang="zh-CN" sz="1600"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kumimoji="0" lang="en-US" altLang="zh-CN" sz="1600" b="1" i="0" u="none" strike="noStrike" kern="0" cap="none" spc="0" normalizeH="0" baseline="0" noProof="0" dirty="0">
                  <a:ln>
                    <a:solidFill>
                      <a:srgbClr val="92D050"/>
                    </a:solidFill>
                  </a:ln>
                  <a:solidFill>
                    <a:srgbClr val="000000"/>
                  </a:solidFill>
                  <a:effectLst/>
                  <a:uLnTx/>
                  <a:uFillTx/>
                  <a:latin typeface="Arial" panose="020B0604020202020204" pitchFamily="34" charset="0"/>
                </a:rPr>
                <a:t>On high alert</a:t>
              </a:r>
              <a:r>
                <a:rPr kumimoji="0" lang="zh-CN" altLang="en-US" sz="1600" b="1" i="0" u="none" strike="noStrike" kern="0" cap="none" spc="0" normalizeH="0" baseline="0" noProof="0" dirty="0">
                  <a:ln>
                    <a:solidFill>
                      <a:srgbClr val="92D050"/>
                    </a:solidFill>
                  </a:ln>
                  <a:solidFill>
                    <a:srgbClr val="000000"/>
                  </a:solidFill>
                  <a:effectLst/>
                  <a:uLnTx/>
                  <a:uFillTx/>
                  <a:latin typeface="Arial" panose="020B0604020202020204" pitchFamily="34" charset="0"/>
                </a:rPr>
                <a:t>在高戒备状态</a:t>
              </a:r>
              <a:endParaRPr kumimoji="0" lang="en-US" altLang="zh-CN" sz="1600" b="1" i="0" u="none" strike="noStrike" kern="0" cap="none" spc="0" normalizeH="0" baseline="0" noProof="0" dirty="0">
                <a:ln>
                  <a:solidFill>
                    <a:srgbClr val="92D050"/>
                  </a:solidFill>
                </a:ln>
                <a:solidFill>
                  <a:srgbClr val="000000"/>
                </a:solidFill>
                <a:effectLst/>
                <a:uLnTx/>
                <a:uFillTx/>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sz="1600" b="1" kern="0" dirty="0">
                  <a:ln>
                    <a:solidFill>
                      <a:srgbClr val="92D050"/>
                    </a:solidFill>
                  </a:ln>
                  <a:solidFill>
                    <a:srgbClr val="000000"/>
                  </a:solidFill>
                  <a:latin typeface="Arial" panose="020B0604020202020204" pitchFamily="34" charset="0"/>
                </a:rPr>
                <a:t>Pull up </a:t>
              </a:r>
              <a:r>
                <a:rPr lang="zh-CN" altLang="en-US" sz="1600" b="1" kern="0" dirty="0">
                  <a:ln>
                    <a:solidFill>
                      <a:srgbClr val="92D050"/>
                    </a:solidFill>
                  </a:ln>
                  <a:solidFill>
                    <a:srgbClr val="000000"/>
                  </a:solidFill>
                  <a:latin typeface="Arial" panose="020B0604020202020204" pitchFamily="34" charset="0"/>
                </a:rPr>
                <a:t>核对；停车</a:t>
              </a:r>
              <a:endParaRPr kumimoji="0" lang="en-US" altLang="zh-CN" sz="1600" b="1" i="0" u="none" strike="noStrike" kern="0" cap="none" spc="0" normalizeH="0" baseline="0" noProof="0" dirty="0">
                <a:ln>
                  <a:solidFill>
                    <a:srgbClr val="92D050"/>
                  </a:solidFill>
                </a:ln>
                <a:solidFill>
                  <a:srgbClr val="000000"/>
                </a:solidFill>
                <a:effectLst/>
                <a:uLnTx/>
                <a:uFillTx/>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sz="1600" b="1" kern="0" dirty="0">
                  <a:ln>
                    <a:solidFill>
                      <a:srgbClr val="92D050"/>
                    </a:solidFill>
                  </a:ln>
                  <a:solidFill>
                    <a:srgbClr val="000000"/>
                  </a:solidFill>
                  <a:latin typeface="Arial" panose="020B0604020202020204" pitchFamily="34" charset="0"/>
                </a:rPr>
                <a:t>Search-and rescue team</a:t>
              </a:r>
              <a:r>
                <a:rPr lang="zh-CN" altLang="en-US" sz="1600" b="1" kern="0" dirty="0">
                  <a:ln>
                    <a:solidFill>
                      <a:srgbClr val="92D050"/>
                    </a:solidFill>
                  </a:ln>
                  <a:solidFill>
                    <a:srgbClr val="000000"/>
                  </a:solidFill>
                  <a:latin typeface="Arial" panose="020B0604020202020204" pitchFamily="34" charset="0"/>
                </a:rPr>
                <a:t>搜救队</a:t>
              </a:r>
              <a:endParaRPr lang="en-US" altLang="zh-CN" sz="1600"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sz="1600" b="1" kern="0" dirty="0">
                  <a:ln>
                    <a:solidFill>
                      <a:srgbClr val="92D050"/>
                    </a:solidFill>
                  </a:ln>
                  <a:solidFill>
                    <a:srgbClr val="000000"/>
                  </a:solidFill>
                  <a:latin typeface="Arial" panose="020B0604020202020204" pitchFamily="34" charset="0"/>
                </a:rPr>
                <a:t>The blurry image</a:t>
              </a:r>
              <a:r>
                <a:rPr lang="zh-CN" altLang="en-US" sz="1600" b="1" kern="0" dirty="0">
                  <a:ln>
                    <a:solidFill>
                      <a:srgbClr val="92D050"/>
                    </a:solidFill>
                  </a:ln>
                  <a:solidFill>
                    <a:srgbClr val="000000"/>
                  </a:solidFill>
                  <a:latin typeface="Arial" panose="020B0604020202020204" pitchFamily="34" charset="0"/>
                </a:rPr>
                <a:t>模糊图像</a:t>
              </a:r>
              <a:endParaRPr lang="en-US" altLang="zh-CN" sz="1600"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sz="1600" b="1" kern="0" dirty="0">
                  <a:ln>
                    <a:solidFill>
                      <a:srgbClr val="92D050"/>
                    </a:solidFill>
                  </a:ln>
                  <a:solidFill>
                    <a:srgbClr val="000000"/>
                  </a:solidFill>
                  <a:latin typeface="Arial" panose="020B0604020202020204" pitchFamily="34" charset="0"/>
                </a:rPr>
                <a:t>Patches of greenery</a:t>
              </a:r>
              <a:r>
                <a:rPr lang="zh-CN" altLang="en-US" sz="1600" b="1" kern="0" dirty="0">
                  <a:ln>
                    <a:solidFill>
                      <a:srgbClr val="92D050"/>
                    </a:solidFill>
                  </a:ln>
                  <a:solidFill>
                    <a:srgbClr val="000000"/>
                  </a:solidFill>
                  <a:latin typeface="Arial" panose="020B0604020202020204" pitchFamily="34" charset="0"/>
                </a:rPr>
                <a:t>成片的绿色植物</a:t>
              </a:r>
              <a:endParaRPr lang="en-US" altLang="zh-CN" sz="1600"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sz="1600" b="1" kern="0" dirty="0">
                  <a:ln>
                    <a:solidFill>
                      <a:srgbClr val="92D050"/>
                    </a:solidFill>
                  </a:ln>
                  <a:solidFill>
                    <a:srgbClr val="000000"/>
                  </a:solidFill>
                  <a:latin typeface="Arial" panose="020B0604020202020204" pitchFamily="34" charset="0"/>
                </a:rPr>
                <a:t>Narrow his search</a:t>
              </a:r>
              <a:r>
                <a:rPr lang="zh-CN" altLang="en-US" sz="1600" b="1" kern="0" dirty="0">
                  <a:ln>
                    <a:solidFill>
                      <a:srgbClr val="92D050"/>
                    </a:solidFill>
                  </a:ln>
                  <a:solidFill>
                    <a:srgbClr val="000000"/>
                  </a:solidFill>
                  <a:latin typeface="Arial" panose="020B0604020202020204" pitchFamily="34" charset="0"/>
                </a:rPr>
                <a:t>缩小搜索范围</a:t>
              </a:r>
              <a:endParaRPr lang="en-US" altLang="zh-CN" sz="1600"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sz="1600" b="1" kern="0" dirty="0">
                  <a:ln>
                    <a:solidFill>
                      <a:srgbClr val="92D050"/>
                    </a:solidFill>
                  </a:ln>
                  <a:solidFill>
                    <a:srgbClr val="000000"/>
                  </a:solidFill>
                  <a:latin typeface="Arial" panose="020B0604020202020204" pitchFamily="34" charset="0"/>
                </a:rPr>
                <a:t>Tighten his search</a:t>
              </a:r>
              <a:r>
                <a:rPr lang="zh-CN" altLang="en-US" sz="1600" b="1" kern="0" dirty="0">
                  <a:ln>
                    <a:solidFill>
                      <a:srgbClr val="92D050"/>
                    </a:solidFill>
                  </a:ln>
                  <a:solidFill>
                    <a:srgbClr val="000000"/>
                  </a:solidFill>
                  <a:latin typeface="Arial" panose="020B0604020202020204" pitchFamily="34" charset="0"/>
                </a:rPr>
                <a:t>加强搜索</a:t>
              </a:r>
              <a:endParaRPr lang="en-US" altLang="zh-CN" sz="1600"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sz="1600" b="1" kern="0" dirty="0">
                  <a:ln>
                    <a:solidFill>
                      <a:srgbClr val="92D050"/>
                    </a:solidFill>
                  </a:ln>
                  <a:solidFill>
                    <a:srgbClr val="000000"/>
                  </a:solidFill>
                  <a:latin typeface="Arial" panose="020B0604020202020204" pitchFamily="34" charset="0"/>
                </a:rPr>
                <a:t>Cross-referencing</a:t>
              </a:r>
              <a:r>
                <a:rPr lang="zh-CN" altLang="en-US" sz="1600" b="1" kern="0" dirty="0">
                  <a:ln>
                    <a:solidFill>
                      <a:srgbClr val="92D050"/>
                    </a:solidFill>
                  </a:ln>
                  <a:solidFill>
                    <a:srgbClr val="000000"/>
                  </a:solidFill>
                  <a:latin typeface="Arial" panose="020B0604020202020204" pitchFamily="34" charset="0"/>
                </a:rPr>
                <a:t>相互参照，交叉引用</a:t>
              </a:r>
              <a:endParaRPr lang="en-US" altLang="zh-CN" sz="1600"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sz="1600" b="1" kern="0" dirty="0">
                  <a:ln>
                    <a:solidFill>
                      <a:srgbClr val="92D050"/>
                    </a:solidFill>
                  </a:ln>
                  <a:solidFill>
                    <a:srgbClr val="000000"/>
                  </a:solidFill>
                  <a:latin typeface="Arial" panose="020B0604020202020204" pitchFamily="34" charset="0"/>
                </a:rPr>
                <a:t>In the wildness</a:t>
              </a:r>
              <a:r>
                <a:rPr lang="zh-CN" altLang="en-US" sz="1600" b="1" kern="0" dirty="0">
                  <a:ln>
                    <a:solidFill>
                      <a:srgbClr val="92D050"/>
                    </a:solidFill>
                  </a:ln>
                  <a:solidFill>
                    <a:srgbClr val="000000"/>
                  </a:solidFill>
                  <a:latin typeface="Arial" panose="020B0604020202020204" pitchFamily="34" charset="0"/>
                </a:rPr>
                <a:t>在荒野</a:t>
              </a:r>
              <a:endParaRPr lang="en-US" altLang="zh-CN" sz="1600"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sz="1600" b="1" kern="0" dirty="0">
                  <a:ln>
                    <a:solidFill>
                      <a:srgbClr val="92D050"/>
                    </a:solidFill>
                  </a:ln>
                  <a:solidFill>
                    <a:srgbClr val="000000"/>
                  </a:solidFill>
                  <a:latin typeface="Arial" panose="020B0604020202020204" pitchFamily="34" charset="0"/>
                </a:rPr>
                <a:t>Would have done</a:t>
              </a:r>
              <a:r>
                <a:rPr lang="zh-CN" altLang="en-US" sz="1600" b="1" kern="0" dirty="0">
                  <a:ln>
                    <a:solidFill>
                      <a:srgbClr val="92D050"/>
                    </a:solidFill>
                  </a:ln>
                  <a:solidFill>
                    <a:srgbClr val="000000"/>
                  </a:solidFill>
                  <a:latin typeface="Arial" panose="020B0604020202020204" pitchFamily="34" charset="0"/>
                </a:rPr>
                <a:t>本来会</a:t>
              </a:r>
              <a:r>
                <a:rPr lang="en-US" altLang="zh-CN" sz="1600" b="1" kern="0" dirty="0">
                  <a:ln>
                    <a:solidFill>
                      <a:srgbClr val="92D050"/>
                    </a:solidFill>
                  </a:ln>
                  <a:solidFill>
                    <a:srgbClr val="000000"/>
                  </a:solidFill>
                  <a:latin typeface="Arial" panose="020B0604020202020204" pitchFamily="34" charset="0"/>
                </a:rPr>
                <a:t>…</a:t>
              </a:r>
              <a:endParaRPr lang="en-US" altLang="zh-CN" sz="1600"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sz="1600" b="1" kern="0" dirty="0">
                  <a:ln>
                    <a:solidFill>
                      <a:srgbClr val="92D050"/>
                    </a:solidFill>
                  </a:ln>
                  <a:solidFill>
                    <a:srgbClr val="000000"/>
                  </a:solidFill>
                  <a:latin typeface="Arial" panose="020B0604020202020204" pitchFamily="34" charset="0"/>
                </a:rPr>
                <a:t>Insufficient preparation</a:t>
              </a:r>
              <a:r>
                <a:rPr lang="zh-CN" altLang="en-US" sz="1600" b="1" kern="0" dirty="0">
                  <a:ln>
                    <a:solidFill>
                      <a:srgbClr val="92D050"/>
                    </a:solidFill>
                  </a:ln>
                  <a:solidFill>
                    <a:srgbClr val="000000"/>
                  </a:solidFill>
                  <a:latin typeface="Arial" panose="020B0604020202020204" pitchFamily="34" charset="0"/>
                </a:rPr>
                <a:t>准备不足</a:t>
              </a:r>
              <a:endParaRPr lang="en-US" altLang="zh-CN" sz="1600" b="1" kern="0" dirty="0">
                <a:ln>
                  <a:solidFill>
                    <a:srgbClr val="92D050"/>
                  </a:solidFill>
                </a:ln>
                <a:solidFill>
                  <a:srgbClr val="000000"/>
                </a:solidFill>
                <a:latin typeface="Arial" panose="020B0604020202020204" pitchFamily="34" charset="0"/>
              </a:endParaRPr>
            </a:p>
            <a:p>
              <a:pPr marR="0" lvl="0" defTabSz="914400" eaLnBrk="1" fontAlgn="base" latinLnBrk="0" hangingPunct="1">
                <a:lnSpc>
                  <a:spcPct val="100000"/>
                </a:lnSpc>
                <a:spcBef>
                  <a:spcPct val="0"/>
                </a:spcBef>
                <a:spcAft>
                  <a:spcPct val="0"/>
                </a:spcAft>
                <a:buClrTx/>
                <a:buSzTx/>
                <a:defRPr/>
              </a:pPr>
              <a:endParaRPr lang="en-US" altLang="zh-CN"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endParaRPr kumimoji="0" lang="zh-CN" altLang="en-US" sz="1800" b="1" i="0" u="none" strike="noStrike" kern="0" cap="none" spc="0" normalizeH="0" baseline="0" noProof="0" dirty="0">
                <a:ln>
                  <a:solidFill>
                    <a:srgbClr val="92D050"/>
                  </a:solidFill>
                </a:ln>
                <a:solidFill>
                  <a:srgbClr val="000000"/>
                </a:solidFill>
                <a:effectLst/>
                <a:uLnTx/>
                <a:uFillTx/>
                <a:latin typeface="Arial" panose="020B0604020202020204" pitchFamily="34" charset="0"/>
              </a:endParaRPr>
            </a:p>
          </p:txBody>
        </p:sp>
        <p:sp>
          <p:nvSpPr>
            <p:cNvPr id="14" name="文本框 13"/>
            <p:cNvSpPr txBox="1"/>
            <p:nvPr/>
          </p:nvSpPr>
          <p:spPr>
            <a:xfrm>
              <a:off x="4196511" y="819566"/>
              <a:ext cx="4680080" cy="387670"/>
            </a:xfrm>
            <a:prstGeom prst="rect">
              <a:avLst/>
            </a:prstGeom>
            <a:solidFill>
              <a:srgbClr val="92D050"/>
            </a:solidFill>
            <a:effectLst>
              <a:outerShdw blurRad="50800" dist="38100" algn="l" rotWithShape="0">
                <a:prstClr val="black">
                  <a:alpha val="40000"/>
                </a:prstClr>
              </a:outerShdw>
            </a:effectLst>
          </p:spPr>
          <p:txBody>
            <a:bodyPr wrap="square">
              <a:spAutoFit/>
            </a:bodyPr>
            <a:lstStyle/>
            <a:p>
              <a:pPr indent="76200" algn="ctr">
                <a:lnSpc>
                  <a:spcPct val="115000"/>
                </a:lnSpc>
              </a:pPr>
              <a:r>
                <a:rPr lang="zh-CN" altLang="en-US" b="1" kern="100" dirty="0">
                  <a:solidFill>
                    <a:srgbClr val="000000"/>
                  </a:solidFill>
                  <a:latin typeface="Times New Roman" panose="02020603050405020304" pitchFamily="18" charset="0"/>
                  <a:cs typeface="Times New Roman" panose="02020603050405020304" pitchFamily="18" charset="0"/>
                </a:rPr>
                <a:t>词 块 整 理</a:t>
              </a:r>
              <a:endParaRPr lang="zh-CN" altLang="zh-CN" sz="1400" b="1" kern="100" dirty="0">
                <a:solidFill>
                  <a:srgbClr val="000000"/>
                </a:solidFill>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screen"/>
          <a:stretch>
            <a:fillRect/>
          </a:stretch>
        </p:blipFill>
        <p:spPr>
          <a:xfrm>
            <a:off x="-22668" y="1225785"/>
            <a:ext cx="4810692" cy="3471175"/>
          </a:xfrm>
          <a:prstGeom prst="rect">
            <a:avLst/>
          </a:prstGeom>
        </p:spPr>
      </p:pic>
      <p:pic>
        <p:nvPicPr>
          <p:cNvPr id="3" name="图片 2"/>
          <p:cNvPicPr>
            <a:picLocks noChangeAspect="1"/>
          </p:cNvPicPr>
          <p:nvPr/>
        </p:nvPicPr>
        <p:blipFill>
          <a:blip r:embed="rId2" cstate="screen"/>
          <a:stretch>
            <a:fillRect/>
          </a:stretch>
        </p:blipFill>
        <p:spPr>
          <a:xfrm>
            <a:off x="1403648" y="0"/>
            <a:ext cx="1224136" cy="1221373"/>
          </a:xfrm>
          <a:prstGeom prst="rect">
            <a:avLst/>
          </a:prstGeom>
        </p:spPr>
      </p:pic>
      <p:sp>
        <p:nvSpPr>
          <p:cNvPr id="5" name="文本框 4"/>
          <p:cNvSpPr txBox="1"/>
          <p:nvPr/>
        </p:nvSpPr>
        <p:spPr>
          <a:xfrm>
            <a:off x="4716016" y="1210115"/>
            <a:ext cx="4230216" cy="3693319"/>
          </a:xfrm>
          <a:prstGeom prst="rect">
            <a:avLst/>
          </a:prstGeom>
          <a:noFill/>
        </p:spPr>
        <p:txBody>
          <a:bodyPr wrap="square">
            <a:spAutoFit/>
          </a:bodyPr>
          <a:lstStyle/>
          <a:p>
            <a:pPr algn="just"/>
            <a:r>
              <a:rPr lang="en-US" altLang="zh-CN" dirty="0">
                <a:latin typeface="Times New Roman" panose="02020603050405020304" pitchFamily="18" charset="0"/>
                <a:cs typeface="Times New Roman" panose="02020603050405020304" pitchFamily="18" charset="0"/>
              </a:rPr>
              <a:t>      Twenty-two years ago, I won a Nobel Prize, together with Tim and Leland Hartwell, for our work on how cells control their division.</a:t>
            </a:r>
            <a:endParaRPr lang="en-US" altLang="zh-CN" dirty="0">
              <a:latin typeface="Times New Roman" panose="02020603050405020304" pitchFamily="18" charset="0"/>
              <a:cs typeface="Times New Roman" panose="02020603050405020304" pitchFamily="18" charset="0"/>
            </a:endParaRPr>
          </a:p>
          <a:p>
            <a:pPr algn="just"/>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The prize changed our lives</a:t>
            </a:r>
            <a:r>
              <a:rPr lang="en-US" altLang="zh-CN" dirty="0">
                <a:latin typeface="Times New Roman" panose="02020603050405020304" pitchFamily="18" charset="0"/>
                <a:cs typeface="Times New Roman" panose="02020603050405020304" pitchFamily="18" charset="0"/>
              </a:rPr>
              <a:t>. Suddenly you </a:t>
            </a:r>
            <a:r>
              <a:rPr lang="en-US" altLang="zh-CN" dirty="0">
                <a:solidFill>
                  <a:srgbClr val="C00000"/>
                </a:solidFill>
                <a:latin typeface="Times New Roman" panose="02020603050405020304" pitchFamily="18" charset="0"/>
                <a:cs typeface="Times New Roman" panose="02020603050405020304" pitchFamily="18" charset="0"/>
              </a:rPr>
              <a:t>become a public figure being asked to do all sorts of things</a:t>
            </a:r>
            <a:r>
              <a:rPr lang="en-US" altLang="zh-CN" dirty="0">
                <a:highlight>
                  <a:srgbClr val="FFFF00"/>
                </a:highlight>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 </a:t>
            </a:r>
            <a:r>
              <a:rPr lang="en-US" altLang="zh-CN" u="sng" dirty="0">
                <a:latin typeface="Times New Roman" panose="02020603050405020304" pitchFamily="18" charset="0"/>
                <a:cs typeface="Times New Roman" panose="02020603050405020304" pitchFamily="18" charset="0"/>
              </a:rPr>
              <a:t>to give lectures, quite often on topics you know little about; to sit on committees and reviews you are not always well qualified to be on; to visit countries you have barely heard of</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It is like having a whole new extra job, with upwards of 500 requests a year.</a:t>
            </a:r>
            <a:endParaRPr lang="en-US" altLang="zh-CN" b="1"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107504" y="2214874"/>
            <a:ext cx="4464496" cy="2585323"/>
          </a:xfrm>
          <a:prstGeom prst="rect">
            <a:avLst/>
          </a:prstGeom>
          <a:solidFill>
            <a:schemeClr val="bg1"/>
          </a:solidFill>
          <a:ln w="19050">
            <a:solidFill>
              <a:schemeClr val="tx1"/>
            </a:solidFill>
          </a:ln>
        </p:spPr>
        <p:txBody>
          <a:bodyPr wrap="square">
            <a:spAutoFit/>
          </a:bodyPr>
          <a:lstStyle/>
          <a:p>
            <a:pPr algn="just"/>
            <a:r>
              <a:rPr lang="en-US" altLang="zh-CN" dirty="0">
                <a:latin typeface="Times New Roman" panose="02020603050405020304" pitchFamily="18" charset="0"/>
                <a:cs typeface="Times New Roman" panose="02020603050405020304" pitchFamily="18" charset="0"/>
              </a:rPr>
              <a:t>28. What is the author's purpose in writing paragraph 2?</a:t>
            </a:r>
            <a:endParaRPr lang="en-US" altLang="zh-CN" dirty="0">
              <a:latin typeface="Times New Roman" panose="02020603050405020304" pitchFamily="18" charset="0"/>
              <a:cs typeface="Times New Roman" panose="02020603050405020304" pitchFamily="18" charset="0"/>
            </a:endParaRPr>
          </a:p>
          <a:p>
            <a:pPr marL="342900" indent="-342900" algn="just">
              <a:buAutoNum type="alphaUcPeriod"/>
            </a:pPr>
            <a:r>
              <a:rPr lang="en-US" altLang="zh-CN" dirty="0">
                <a:latin typeface="Times New Roman" panose="02020603050405020304" pitchFamily="18" charset="0"/>
                <a:cs typeface="Times New Roman" panose="02020603050405020304" pitchFamily="18" charset="0"/>
              </a:rPr>
              <a:t>To share his pride in winning a Nobel.</a:t>
            </a:r>
            <a:endParaRPr lang="en-US" altLang="zh-CN" dirty="0">
              <a:latin typeface="Times New Roman" panose="02020603050405020304" pitchFamily="18" charset="0"/>
              <a:cs typeface="Times New Roman" panose="02020603050405020304" pitchFamily="18" charset="0"/>
            </a:endParaRPr>
          </a:p>
          <a:p>
            <a:pPr marL="342900" indent="-342900" algn="just">
              <a:buAutoNum type="alphaUcPeriod"/>
            </a:pPr>
            <a:r>
              <a:rPr lang="en-US" altLang="zh-CN" dirty="0">
                <a:latin typeface="Times New Roman" panose="02020603050405020304" pitchFamily="18" charset="0"/>
                <a:cs typeface="Times New Roman" panose="02020603050405020304" pitchFamily="18" charset="0"/>
              </a:rPr>
              <a:t>To express his regret at the changing of life.</a:t>
            </a:r>
            <a:endParaRPr lang="en-US" altLang="zh-CN" dirty="0">
              <a:latin typeface="Times New Roman" panose="02020603050405020304" pitchFamily="18" charset="0"/>
              <a:cs typeface="Times New Roman" panose="02020603050405020304" pitchFamily="18" charset="0"/>
            </a:endParaRPr>
          </a:p>
          <a:p>
            <a:pPr marL="342900" indent="-342900" algn="just">
              <a:buAutoNum type="alphaUcPeriod"/>
            </a:pPr>
            <a:r>
              <a:rPr lang="en-US" altLang="zh-CN" dirty="0">
                <a:latin typeface="Times New Roman" panose="02020603050405020304" pitchFamily="18" charset="0"/>
                <a:cs typeface="Times New Roman" panose="02020603050405020304" pitchFamily="18" charset="0"/>
              </a:rPr>
              <a:t>To show his self confidence in handling the extra jobs.</a:t>
            </a:r>
            <a:endParaRPr lang="en-US" altLang="zh-CN" dirty="0">
              <a:latin typeface="Times New Roman" panose="02020603050405020304" pitchFamily="18" charset="0"/>
              <a:cs typeface="Times New Roman" panose="02020603050405020304" pitchFamily="18" charset="0"/>
            </a:endParaRPr>
          </a:p>
          <a:p>
            <a:pPr marL="342900" indent="-342900" algn="just">
              <a:buAutoNum type="alphaUcPeriod"/>
            </a:pPr>
            <a:r>
              <a:rPr lang="en-US" altLang="zh-CN" dirty="0">
                <a:latin typeface="Times New Roman" panose="02020603050405020304" pitchFamily="18" charset="0"/>
                <a:cs typeface="Times New Roman" panose="02020603050405020304" pitchFamily="18" charset="0"/>
              </a:rPr>
              <a:t>To display his </a:t>
            </a:r>
            <a:r>
              <a:rPr lang="en-US" altLang="zh-CN" dirty="0">
                <a:solidFill>
                  <a:srgbClr val="C00000"/>
                </a:solidFill>
                <a:latin typeface="Times New Roman" panose="02020603050405020304" pitchFamily="18" charset="0"/>
                <a:cs typeface="Times New Roman" panose="02020603050405020304" pitchFamily="18" charset="0"/>
              </a:rPr>
              <a:t>overburden</a:t>
            </a:r>
            <a:r>
              <a:rPr lang="en-US" altLang="zh-CN" dirty="0">
                <a:latin typeface="Times New Roman" panose="02020603050405020304" pitchFamily="18" charset="0"/>
                <a:cs typeface="Times New Roman" panose="02020603050405020304" pitchFamily="18" charset="0"/>
              </a:rPr>
              <a:t>ed tasks after winning a Nobel.</a:t>
            </a:r>
            <a:endParaRPr lang="zh-CN" altLang="en-US" dirty="0">
              <a:latin typeface="Times New Roman" panose="02020603050405020304" pitchFamily="18" charset="0"/>
              <a:cs typeface="Times New Roman" panose="02020603050405020304" pitchFamily="18" charset="0"/>
            </a:endParaRPr>
          </a:p>
        </p:txBody>
      </p:sp>
      <p:sp>
        <p:nvSpPr>
          <p:cNvPr id="9" name="矩形 8"/>
          <p:cNvSpPr/>
          <p:nvPr/>
        </p:nvSpPr>
        <p:spPr bwMode="auto">
          <a:xfrm>
            <a:off x="4788024" y="4286283"/>
            <a:ext cx="4104456" cy="513914"/>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10" name="图片 9"/>
          <p:cNvPicPr>
            <a:picLocks noChangeAspect="1"/>
          </p:cNvPicPr>
          <p:nvPr/>
        </p:nvPicPr>
        <p:blipFill>
          <a:blip r:embed="rId3" cstate="screen"/>
          <a:stretch>
            <a:fillRect/>
          </a:stretch>
        </p:blipFill>
        <p:spPr>
          <a:xfrm>
            <a:off x="53752" y="4116662"/>
            <a:ext cx="421278" cy="421278"/>
          </a:xfrm>
          <a:prstGeom prst="rect">
            <a:avLst/>
          </a:prstGeom>
        </p:spPr>
      </p:pic>
      <p:sp>
        <p:nvSpPr>
          <p:cNvPr id="11" name="标注: 上箭头 10"/>
          <p:cNvSpPr/>
          <p:nvPr/>
        </p:nvSpPr>
        <p:spPr bwMode="auto">
          <a:xfrm>
            <a:off x="82859" y="4405190"/>
            <a:ext cx="4579405" cy="498244"/>
          </a:xfrm>
          <a:prstGeom prst="upArrowCallout">
            <a:avLst/>
          </a:prstGeom>
          <a:solidFill>
            <a:schemeClr val="bg1">
              <a:alpha val="94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algn="ctr" fontAlgn="base">
              <a:spcBef>
                <a:spcPct val="0"/>
              </a:spcBef>
              <a:spcAft>
                <a:spcPct val="0"/>
              </a:spcAft>
            </a:pPr>
            <a:r>
              <a:rPr lang="en-US" altLang="zh-CN" b="1" dirty="0">
                <a:ln>
                  <a:solidFill>
                    <a:srgbClr val="92D050"/>
                  </a:solidFill>
                </a:ln>
                <a:solidFill>
                  <a:srgbClr val="FF0000"/>
                </a:solidFill>
                <a:latin typeface="Arial" panose="020B0604020202020204" pitchFamily="34" charset="0"/>
              </a:rPr>
              <a:t>to load with excessive weight, work, </a:t>
            </a:r>
            <a:r>
              <a:rPr lang="en-US" altLang="zh-CN" b="1" dirty="0" err="1">
                <a:ln>
                  <a:solidFill>
                    <a:srgbClr val="92D050"/>
                  </a:solidFill>
                </a:ln>
                <a:solidFill>
                  <a:srgbClr val="FF0000"/>
                </a:solidFill>
                <a:latin typeface="Arial" panose="020B0604020202020204" pitchFamily="34" charset="0"/>
              </a:rPr>
              <a:t>etc</a:t>
            </a:r>
            <a:r>
              <a:rPr lang="en-US" altLang="zh-CN" b="1" dirty="0">
                <a:ln>
                  <a:solidFill>
                    <a:srgbClr val="92D050"/>
                  </a:solidFill>
                </a:ln>
                <a:solidFill>
                  <a:srgbClr val="FF0000"/>
                </a:solidFill>
                <a:latin typeface="Arial" panose="020B0604020202020204" pitchFamily="34" charset="0"/>
              </a:rPr>
              <a:t> </a:t>
            </a:r>
            <a:endParaRPr kumimoji="0" lang="zh-CN" altLang="en-US" sz="1800" b="1" i="0" u="none" strike="noStrike" cap="none" normalizeH="0" baseline="0" dirty="0">
              <a:ln>
                <a:solidFill>
                  <a:srgbClr val="92D050"/>
                </a:solidFill>
              </a:ln>
              <a:solidFill>
                <a:srgbClr val="FF0000"/>
              </a:solidFill>
              <a:effectLst/>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ancer-research-uk-race-for-life-logo – Choice Waste Management"/>
          <p:cNvPicPr>
            <a:picLocks noChangeAspect="1" noChangeArrowheads="1"/>
          </p:cNvPicPr>
          <p:nvPr/>
        </p:nvPicPr>
        <p:blipFill>
          <a:blip r:embed="rId1" cstate="screen"/>
          <a:srcRect/>
          <a:stretch>
            <a:fillRect/>
          </a:stretch>
        </p:blipFill>
        <p:spPr bwMode="auto">
          <a:xfrm>
            <a:off x="-180528" y="3589228"/>
            <a:ext cx="2689473" cy="1452542"/>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25760" y="0"/>
            <a:ext cx="8892480" cy="369331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 recent study suggests that in general the extra commitments that Nobel winners </a:t>
            </a:r>
            <a:r>
              <a:rPr kumimoji="0" lang="en-US" altLang="zh-CN" sz="18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take on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result in fewer papers after their awards. There may be some truth to this given the extra demands on one's time, but of course prestigious awards also allow new projects and research to be </a:t>
            </a:r>
            <a:r>
              <a:rPr kumimoji="0" lang="en-US" altLang="zh-CN" sz="18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undertake</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n.</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What effects did the Nobel Prize have on my </a:t>
            </a:r>
            <a:r>
              <a:rPr kumimoji="0" lang="en-US" altLang="zh-CN" sz="18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subsequent</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carer and work? It has certainly helped me to get scientific leadership positions. Within a year of getting the prize I was offered and accepted the presidency of Rockefeller University in New York. Having the prize also helps to get things done. For example, I have </a:t>
            </a:r>
            <a:r>
              <a:rPr kumimoji="0" lang="en-US" altLang="zh-CN" sz="18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been involved in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a:t>
            </a:r>
            <a:r>
              <a:rPr kumimoji="0" lang="en-US" altLang="zh-CN" sz="180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merging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of </a:t>
            </a:r>
            <a:r>
              <a:rPr kumimoji="0" lang="en-US" altLang="zh-CN" sz="18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two </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separate</a:t>
            </a:r>
            <a:r>
              <a:rPr kumimoji="0" lang="en-US" altLang="zh-CN" sz="18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cancer research charities to form Cancer Research UK</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it has helped me support causes I care deeply about. I became an ambassador for Ukraine education and science to help raise money for schools in that shattered country. Moreover, having a Nobel does help attract high-quality research colleagues. I have just started three excellent new PhD students. It is a privilege for me to be able to pursue curiosity-driven research at this late stage of my career</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p:cNvSpPr txBox="1"/>
          <p:nvPr/>
        </p:nvSpPr>
        <p:spPr>
          <a:xfrm>
            <a:off x="1979713" y="3666426"/>
            <a:ext cx="7055263" cy="646331"/>
          </a:xfrm>
          <a:prstGeom prst="rect">
            <a:avLst/>
          </a:prstGeom>
          <a:noFill/>
          <a:ln w="19050">
            <a:solidFill>
              <a:schemeClr val="tx1"/>
            </a:solidFill>
          </a:ln>
        </p:spPr>
        <p:txBody>
          <a:bodyPr wrap="square">
            <a:spAutoFit/>
          </a:bodyPr>
          <a:lstStyle/>
          <a:p>
            <a:r>
              <a:rPr lang="en-US" altLang="zh-CN" dirty="0">
                <a:latin typeface="Times New Roman" panose="02020603050405020304" pitchFamily="18" charset="0"/>
                <a:cs typeface="Times New Roman" panose="02020603050405020304" pitchFamily="18" charset="0"/>
              </a:rPr>
              <a:t>29. What does the underlined word "merging" in paragraph 4 mean?</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A. Competition.  B. Comparison.  C. Combination      D.  Construction</a:t>
            </a:r>
            <a:endParaRPr lang="zh-CN" altLang="en-US"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1979712" y="4373691"/>
            <a:ext cx="7055263" cy="646331"/>
          </a:xfrm>
          <a:prstGeom prst="rect">
            <a:avLst/>
          </a:prstGeom>
          <a:noFill/>
          <a:ln w="19050">
            <a:solidFill>
              <a:schemeClr val="tx1"/>
            </a:solidFill>
            <a:prstDash val="sysDash"/>
          </a:ln>
        </p:spPr>
        <p:txBody>
          <a:bodyPr wrap="square">
            <a:spAutoFit/>
          </a:bodyPr>
          <a:lstStyle/>
          <a:p>
            <a:r>
              <a:rPr lang="zh-CN" altLang="en-US" dirty="0">
                <a:solidFill>
                  <a:srgbClr val="C00000"/>
                </a:solidFill>
              </a:rPr>
              <a:t>我参与了两个独立的癌症研究慈善机构的</a:t>
            </a:r>
            <a:r>
              <a:rPr lang="en-US" altLang="zh-CN" dirty="0">
                <a:solidFill>
                  <a:srgbClr val="C00000"/>
                </a:solidFill>
              </a:rPr>
              <a:t>_____</a:t>
            </a:r>
            <a:r>
              <a:rPr lang="zh-CN" altLang="en-US" dirty="0">
                <a:solidFill>
                  <a:srgbClr val="C00000"/>
                </a:solidFill>
              </a:rPr>
              <a:t>，建立了英国癌症研究中心。</a:t>
            </a:r>
            <a:endParaRPr lang="zh-CN" altLang="en-US" dirty="0">
              <a:solidFill>
                <a:srgbClr val="C00000"/>
              </a:solidFill>
            </a:endParaRPr>
          </a:p>
        </p:txBody>
      </p:sp>
      <p:pic>
        <p:nvPicPr>
          <p:cNvPr id="6" name="图片 5"/>
          <p:cNvPicPr>
            <a:picLocks noChangeAspect="1"/>
          </p:cNvPicPr>
          <p:nvPr/>
        </p:nvPicPr>
        <p:blipFill>
          <a:blip r:embed="rId2" cstate="screen"/>
          <a:stretch>
            <a:fillRect/>
          </a:stretch>
        </p:blipFill>
        <p:spPr>
          <a:xfrm>
            <a:off x="5077444" y="3902353"/>
            <a:ext cx="421278" cy="4212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4016" y="24493"/>
            <a:ext cx="889248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What effects did the Nobel Prize have on my subsequent carer and work?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It has </a:t>
            </a:r>
            <a:r>
              <a:rPr kumimoji="0" lang="en-US" altLang="zh-CN" sz="18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certainly helped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me to get scientific leadership positions. Within a year of getting the prize I was offered and accepted the presidency of Rockefeller University in New York. Having the prize </a:t>
            </a:r>
            <a:r>
              <a:rPr kumimoji="0" lang="en-US" altLang="zh-CN" sz="18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also helps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to get things done. </a:t>
            </a:r>
            <a:r>
              <a:rPr kumimoji="0" lang="en-US" altLang="zh-CN" sz="1800" b="0" i="0" u="none" strike="noStrike" kern="1200" cap="none" spc="0" normalizeH="0" baseline="0" noProof="0" dirty="0">
                <a:ln>
                  <a:noFill/>
                </a:ln>
                <a:solidFill>
                  <a:srgbClr val="FFC000"/>
                </a:solidFill>
                <a:effectLst/>
                <a:uLnTx/>
                <a:uFillTx/>
                <a:latin typeface="Times New Roman" panose="02020603050405020304" pitchFamily="18" charset="0"/>
                <a:ea typeface="宋体" panose="02010600030101010101" pitchFamily="2" charset="-122"/>
                <a:cs typeface="Times New Roman" panose="02020603050405020304" pitchFamily="18" charset="0"/>
              </a:rPr>
              <a:t>For example</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 have been involved in the </a:t>
            </a:r>
            <a:r>
              <a:rPr kumimoji="0" lang="en-US" altLang="zh-CN" sz="1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merging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of </a:t>
            </a:r>
            <a:r>
              <a:rPr kumimoji="0" lang="en-US" altLang="zh-CN" sz="18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two separate cancer research charities to form Cancer Research UK.</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it </a:t>
            </a:r>
            <a:r>
              <a:rPr kumimoji="0" lang="en-US" altLang="zh-CN" sz="18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has helped me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support causes I care deeply about. I became an ambassador for Ukraine education and science to help raise money for schools in that shattered country. </a:t>
            </a:r>
            <a:r>
              <a:rPr kumimoji="0" lang="en-US" altLang="zh-CN" sz="1800" b="0" i="0" u="none" strike="noStrike" kern="1200" cap="none" spc="0" normalizeH="0" baseline="0" noProof="0" dirty="0">
                <a:ln>
                  <a:noFill/>
                </a:ln>
                <a:solidFill>
                  <a:srgbClr val="FFC000"/>
                </a:solidFill>
                <a:effectLst/>
                <a:uLnTx/>
                <a:uFillTx/>
                <a:latin typeface="Times New Roman" panose="02020603050405020304" pitchFamily="18" charset="0"/>
                <a:ea typeface="宋体" panose="02010600030101010101" pitchFamily="2" charset="-122"/>
                <a:cs typeface="Times New Roman" panose="02020603050405020304" pitchFamily="18" charset="0"/>
              </a:rPr>
              <a:t>Moreover</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having a Nobel </a:t>
            </a:r>
            <a:r>
              <a:rPr kumimoji="0" lang="en-US" altLang="zh-CN" sz="18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does help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attract high-quality research colleagues. I </a:t>
            </a:r>
            <a:r>
              <a:rPr kumimoji="0" lang="en-US" altLang="zh-CN" sz="18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have just started</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three excellent new PhD students. </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It is a privilege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for me to </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be able to pursue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curiosity-driven research at this late stage of my career</a:t>
            </a:r>
            <a:r>
              <a:rPr lang="en-US" altLang="zh-CN"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221195" y="3003798"/>
            <a:ext cx="7055263" cy="1477328"/>
          </a:xfrm>
          <a:prstGeom prst="rect">
            <a:avLst/>
          </a:prstGeom>
          <a:noFill/>
          <a:ln w="19050">
            <a:solidFill>
              <a:schemeClr val="tx1"/>
            </a:solidFill>
          </a:ln>
        </p:spPr>
        <p:txBody>
          <a:bodyPr wrap="square">
            <a:spAutoFit/>
          </a:bodyPr>
          <a:lstStyle/>
          <a:p>
            <a:r>
              <a:rPr lang="en-US" altLang="zh-CN" dirty="0">
                <a:latin typeface="Times New Roman" panose="02020603050405020304" pitchFamily="18" charset="0"/>
                <a:cs typeface="Times New Roman" panose="02020603050405020304" pitchFamily="18" charset="0"/>
              </a:rPr>
              <a:t>30. What is paragraph 4 mainly about?</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The special privileges the Nobel winner has.</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The </a:t>
            </a:r>
            <a:r>
              <a:rPr lang="en-US" altLang="zh-CN" dirty="0">
                <a:solidFill>
                  <a:srgbClr val="C00000"/>
                </a:solidFill>
                <a:latin typeface="Times New Roman" panose="02020603050405020304" pitchFamily="18" charset="0"/>
                <a:cs typeface="Times New Roman" panose="02020603050405020304" pitchFamily="18" charset="0"/>
              </a:rPr>
              <a:t>positive</a:t>
            </a:r>
            <a:r>
              <a:rPr lang="en-US" altLang="zh-CN" dirty="0">
                <a:latin typeface="Times New Roman" panose="02020603050405020304" pitchFamily="18" charset="0"/>
                <a:cs typeface="Times New Roman" panose="02020603050405020304" pitchFamily="18" charset="0"/>
              </a:rPr>
              <a:t> impacts the Nobel Prize </a:t>
            </a:r>
            <a:r>
              <a:rPr lang="en-US" altLang="zh-CN" dirty="0">
                <a:solidFill>
                  <a:srgbClr val="C00000"/>
                </a:solidFill>
                <a:latin typeface="Times New Roman" panose="02020603050405020304" pitchFamily="18" charset="0"/>
                <a:cs typeface="Times New Roman" panose="02020603050405020304" pitchFamily="18" charset="0"/>
              </a:rPr>
              <a:t>generate</a:t>
            </a:r>
            <a:r>
              <a:rPr lang="en-US" altLang="zh-CN" dirty="0">
                <a:latin typeface="Times New Roman" panose="02020603050405020304" pitchFamily="18" charset="0"/>
                <a:cs typeface="Times New Roman" panose="02020603050405020304" pitchFamily="18" charset="0"/>
              </a:rPr>
              <a:t>s.</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The great contributions the Nobel winner makes.</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The scientific leadership the Nobel Prize provides.</a:t>
            </a:r>
            <a:endParaRPr lang="zh-CN" altLang="en-US" dirty="0">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1" cstate="screen"/>
          <a:stretch>
            <a:fillRect/>
          </a:stretch>
        </p:blipFill>
        <p:spPr>
          <a:xfrm>
            <a:off x="178296" y="3531823"/>
            <a:ext cx="421278" cy="421278"/>
          </a:xfrm>
          <a:prstGeom prst="rect">
            <a:avLst/>
          </a:prstGeom>
        </p:spPr>
      </p:pic>
      <p:pic>
        <p:nvPicPr>
          <p:cNvPr id="9" name="generate">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4469667" y="2588113"/>
            <a:ext cx="4464496" cy="2515209"/>
          </a:xfrm>
          <a:prstGeom prst="rect">
            <a:avLst/>
          </a:prstGeom>
        </p:spPr>
      </p:pic>
      <p:sp>
        <p:nvSpPr>
          <p:cNvPr id="10" name="标注: 上箭头 9"/>
          <p:cNvSpPr/>
          <p:nvPr/>
        </p:nvSpPr>
        <p:spPr bwMode="auto">
          <a:xfrm>
            <a:off x="209837" y="2425978"/>
            <a:ext cx="3254113" cy="460837"/>
          </a:xfrm>
          <a:prstGeom prst="upArrowCallout">
            <a:avLst>
              <a:gd name="adj1" fmla="val 0"/>
              <a:gd name="adj2" fmla="val 25000"/>
              <a:gd name="adj3" fmla="val 25000"/>
              <a:gd name="adj4" fmla="val 64977"/>
            </a:avLst>
          </a:prstGeom>
          <a:solidFill>
            <a:schemeClr val="bg1">
              <a:alpha val="94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algn="ctr" fontAlgn="base">
              <a:spcBef>
                <a:spcPct val="0"/>
              </a:spcBef>
              <a:spcAft>
                <a:spcPct val="0"/>
              </a:spcAft>
            </a:pPr>
            <a:r>
              <a:rPr lang="en-US" altLang="zh-CN" b="1" dirty="0">
                <a:ln>
                  <a:solidFill>
                    <a:srgbClr val="92D050"/>
                  </a:solidFill>
                </a:ln>
                <a:solidFill>
                  <a:srgbClr val="FF0000"/>
                </a:solidFill>
                <a:latin typeface="Arial" panose="020B0604020202020204" pitchFamily="34" charset="0"/>
              </a:rPr>
              <a:t>a special right or advantage</a:t>
            </a:r>
            <a:endParaRPr kumimoji="0" lang="zh-CN" altLang="en-US" sz="1800" b="1" i="0" u="none" strike="noStrike" cap="none" normalizeH="0" baseline="0" dirty="0">
              <a:ln>
                <a:solidFill>
                  <a:srgbClr val="92D050"/>
                </a:solidFill>
              </a:ln>
              <a:solidFill>
                <a:srgbClr val="FF0000"/>
              </a:solidFill>
              <a:effectLst/>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712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9"/>
                </p:tgtEl>
              </p:cMediaNode>
            </p:video>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9"/>
                                        </p:tgtEl>
                                      </p:cBhvr>
                                    </p:cmd>
                                  </p:childTnLst>
                                </p:cTn>
                              </p:par>
                            </p:childTnLst>
                          </p:cTn>
                        </p:par>
                      </p:childTnLst>
                    </p:cTn>
                  </p:par>
                </p:childTnLst>
              </p:cTn>
              <p:nextCondLst>
                <p:cond evt="onClick" delay="0">
                  <p:tgtEl>
                    <p:spTgt spid="9"/>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15516" y="204409"/>
            <a:ext cx="8712968" cy="1477328"/>
          </a:xfrm>
          <a:prstGeom prst="rect">
            <a:avLst/>
          </a:prstGeom>
          <a:noFill/>
        </p:spPr>
        <p:txBody>
          <a:bodyPr wrap="square">
            <a:spAutoFit/>
          </a:bodyPr>
          <a:lstStyle/>
          <a:p>
            <a:pPr algn="just"/>
            <a:r>
              <a:rPr lang="en-US" altLang="zh-CN" dirty="0">
                <a:latin typeface="Times New Roman" panose="02020603050405020304" pitchFamily="18" charset="0"/>
                <a:cs typeface="Times New Roman" panose="02020603050405020304" pitchFamily="18" charset="0"/>
              </a:rPr>
              <a:t>       </a:t>
            </a:r>
            <a:r>
              <a:rPr lang="en-US" altLang="zh-CN" dirty="0">
                <a:solidFill>
                  <a:srgbClr val="FFC000"/>
                </a:solidFill>
                <a:latin typeface="Times New Roman" panose="02020603050405020304" pitchFamily="18" charset="0"/>
                <a:cs typeface="Times New Roman" panose="02020603050405020304" pitchFamily="18" charset="0"/>
              </a:rPr>
              <a:t>However</a:t>
            </a:r>
            <a:r>
              <a:rPr lang="en-US" altLang="zh-CN" dirty="0">
                <a:latin typeface="Times New Roman" panose="02020603050405020304" pitchFamily="18" charset="0"/>
                <a:cs typeface="Times New Roman" panose="02020603050405020304" pitchFamily="18" charset="0"/>
              </a:rPr>
              <a:t>, one thing I am glad to say that the Nobel Prize did not influence was </a:t>
            </a:r>
            <a:r>
              <a:rPr lang="en-US" altLang="zh-CN" dirty="0">
                <a:solidFill>
                  <a:srgbClr val="C00000"/>
                </a:solidFill>
                <a:latin typeface="Times New Roman" panose="02020603050405020304" pitchFamily="18" charset="0"/>
                <a:cs typeface="Times New Roman" panose="02020603050405020304" pitchFamily="18" charset="0"/>
              </a:rPr>
              <a:t>peer review </a:t>
            </a:r>
            <a:r>
              <a:rPr lang="en-US" altLang="zh-CN" dirty="0">
                <a:latin typeface="Times New Roman" panose="02020603050405020304" pitchFamily="18" charset="0"/>
                <a:cs typeface="Times New Roman" panose="02020603050405020304" pitchFamily="18" charset="0"/>
              </a:rPr>
              <a:t>from my fellow scientists, assessing the suitability of my own research for publication, and my grant applications for funding. My </a:t>
            </a:r>
            <a:r>
              <a:rPr lang="en-US" altLang="zh-CN" dirty="0">
                <a:solidFill>
                  <a:srgbClr val="C00000"/>
                </a:solidFill>
                <a:latin typeface="Times New Roman" panose="02020603050405020304" pitchFamily="18" charset="0"/>
                <a:cs typeface="Times New Roman" panose="02020603050405020304" pitchFamily="18" charset="0"/>
              </a:rPr>
              <a:t>rejection rates </a:t>
            </a:r>
            <a:r>
              <a:rPr lang="en-US" altLang="zh-CN" dirty="0">
                <a:latin typeface="Times New Roman" panose="02020603050405020304" pitchFamily="18" charset="0"/>
                <a:cs typeface="Times New Roman" panose="02020603050405020304" pitchFamily="18" charset="0"/>
              </a:rPr>
              <a:t>have remained essentially </a:t>
            </a:r>
            <a:r>
              <a:rPr lang="en-US" altLang="zh-CN" b="1" dirty="0">
                <a:latin typeface="Times New Roman" panose="02020603050405020304" pitchFamily="18" charset="0"/>
                <a:cs typeface="Times New Roman" panose="02020603050405020304" pitchFamily="18" charset="0"/>
              </a:rPr>
              <a:t>the same </a:t>
            </a:r>
            <a:r>
              <a:rPr lang="en-US" altLang="zh-CN" dirty="0">
                <a:latin typeface="Times New Roman" panose="02020603050405020304" pitchFamily="18" charset="0"/>
                <a:cs typeface="Times New Roman" panose="02020603050405020304" pitchFamily="18" charset="0"/>
              </a:rPr>
              <a:t>before and after the prize. </a:t>
            </a:r>
            <a:r>
              <a:rPr lang="en-US" altLang="zh-CN" b="1" dirty="0">
                <a:solidFill>
                  <a:srgbClr val="C00000"/>
                </a:solidFill>
                <a:latin typeface="Times New Roman" panose="02020603050405020304" pitchFamily="18" charset="0"/>
                <a:cs typeface="Times New Roman" panose="02020603050405020304" pitchFamily="18" charset="0"/>
              </a:rPr>
              <a:t>And that, of course, is exactly how it should be.</a:t>
            </a:r>
            <a:endParaRPr lang="zh-CN" altLang="en-US" b="1" dirty="0">
              <a:solidFill>
                <a:srgbClr val="C00000"/>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328092" y="1779662"/>
            <a:ext cx="8496944" cy="1477328"/>
          </a:xfrm>
          <a:prstGeom prst="rect">
            <a:avLst/>
          </a:prstGeom>
          <a:noFill/>
          <a:ln w="19050">
            <a:solidFill>
              <a:schemeClr val="tx1"/>
            </a:solidFill>
          </a:ln>
        </p:spPr>
        <p:txBody>
          <a:bodyPr wrap="square">
            <a:spAutoFit/>
          </a:bodyPr>
          <a:lstStyle/>
          <a:p>
            <a:r>
              <a:rPr lang="en-US" altLang="zh-CN" dirty="0">
                <a:latin typeface="Times New Roman" panose="02020603050405020304" pitchFamily="18" charset="0"/>
                <a:cs typeface="Times New Roman" panose="02020603050405020304" pitchFamily="18" charset="0"/>
              </a:rPr>
              <a:t>31. What message does the author mainly want to convey in the last paragraph?</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solidFill>
                  <a:srgbClr val="C00000"/>
                </a:solidFill>
                <a:latin typeface="Times New Roman" panose="02020603050405020304" pitchFamily="18" charset="0"/>
                <a:cs typeface="Times New Roman" panose="02020603050405020304" pitchFamily="18" charset="0"/>
              </a:rPr>
              <a:t>The spirit of science lies in seeking facts and truth</a:t>
            </a:r>
            <a:r>
              <a:rPr lang="en-US" altLang="zh-CN"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Winning a Nobel Prize has an impact on peer review.</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Extra commitments make Nobel winners less productive.</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The approval a Nobel winner receives </a:t>
            </a:r>
            <a:r>
              <a:rPr lang="en-US" altLang="zh-CN" b="1" dirty="0">
                <a:latin typeface="Times New Roman" panose="02020603050405020304" pitchFamily="18" charset="0"/>
                <a:cs typeface="Times New Roman" panose="02020603050405020304" pitchFamily="18" charset="0"/>
              </a:rPr>
              <a:t>is equal to </a:t>
            </a:r>
            <a:r>
              <a:rPr lang="en-US" altLang="zh-CN" dirty="0">
                <a:latin typeface="Times New Roman" panose="02020603050405020304" pitchFamily="18" charset="0"/>
                <a:cs typeface="Times New Roman" panose="02020603050405020304" pitchFamily="18" charset="0"/>
              </a:rPr>
              <a:t>rejection</a:t>
            </a:r>
            <a:endParaRPr lang="en-US" altLang="zh-CN"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328092" y="3435846"/>
            <a:ext cx="8492380" cy="923330"/>
          </a:xfrm>
          <a:prstGeom prst="rect">
            <a:avLst/>
          </a:prstGeom>
          <a:noFill/>
          <a:ln w="12700">
            <a:solidFill>
              <a:srgbClr val="C00000"/>
            </a:solidFill>
            <a:prstDash val="sysDash"/>
          </a:ln>
        </p:spPr>
        <p:txBody>
          <a:bodyPr wrap="square">
            <a:spAutoFit/>
          </a:bodyPr>
          <a:lstStyle/>
          <a:p>
            <a:r>
              <a:rPr lang="zh-CN" altLang="en-US" dirty="0"/>
              <a:t>然而，有一件事我很高兴地说，诺贝尔奖没有影响到我的同行科学家的同行评议，评估我自己的研究是否适合发表，以及我的资助申请。获奖前后，我的拒稿率基本保持不变。</a:t>
            </a:r>
            <a:r>
              <a:rPr lang="zh-CN" altLang="en-US" b="1" dirty="0">
                <a:solidFill>
                  <a:srgbClr val="C00000"/>
                </a:solidFill>
              </a:rPr>
              <a:t>当然，这正是它应该有的样子</a:t>
            </a:r>
            <a:r>
              <a:rPr lang="zh-CN" altLang="en-US" dirty="0"/>
              <a:t>。</a:t>
            </a:r>
            <a:endParaRPr lang="zh-CN" altLang="en-US" dirty="0"/>
          </a:p>
        </p:txBody>
      </p:sp>
      <p:pic>
        <p:nvPicPr>
          <p:cNvPr id="9" name="图片 8"/>
          <p:cNvPicPr>
            <a:picLocks noChangeAspect="1"/>
          </p:cNvPicPr>
          <p:nvPr/>
        </p:nvPicPr>
        <p:blipFill>
          <a:blip r:embed="rId1" cstate="screen"/>
          <a:stretch>
            <a:fillRect/>
          </a:stretch>
        </p:blipFill>
        <p:spPr>
          <a:xfrm>
            <a:off x="251520" y="2067694"/>
            <a:ext cx="421278" cy="421278"/>
          </a:xfrm>
          <a:prstGeom prst="rect">
            <a:avLst/>
          </a:prstGeom>
        </p:spPr>
      </p:pic>
      <p:sp>
        <p:nvSpPr>
          <p:cNvPr id="10" name="文本框 9"/>
          <p:cNvSpPr txBox="1"/>
          <p:nvPr/>
        </p:nvSpPr>
        <p:spPr>
          <a:xfrm>
            <a:off x="4716016" y="3989844"/>
            <a:ext cx="3224944" cy="369332"/>
          </a:xfrm>
          <a:prstGeom prst="rect">
            <a:avLst/>
          </a:prstGeom>
          <a:noFill/>
          <a:ln w="12700">
            <a:noFill/>
            <a:prstDash val="sysDash"/>
          </a:ln>
        </p:spPr>
        <p:txBody>
          <a:bodyPr wrap="square">
            <a:spAutoFit/>
          </a:bodyPr>
          <a:lstStyle/>
          <a:p>
            <a:r>
              <a:rPr lang="en-US" altLang="zh-CN" dirty="0">
                <a:solidFill>
                  <a:srgbClr val="C00000"/>
                </a:solidFill>
                <a:highlight>
                  <a:srgbClr val="FFFF00"/>
                </a:highlight>
              </a:rPr>
              <a:t>What should  science be like?</a:t>
            </a:r>
            <a:endParaRPr lang="zh-CN" altLang="en-US" dirty="0">
              <a:solidFill>
                <a:srgbClr val="C00000"/>
              </a:solidFill>
              <a:highlight>
                <a:srgbClr val="FFFF00"/>
              </a:highlight>
            </a:endParaRPr>
          </a:p>
        </p:txBody>
      </p:sp>
      <p:grpSp>
        <p:nvGrpSpPr>
          <p:cNvPr id="11" name="组合 10"/>
          <p:cNvGrpSpPr/>
          <p:nvPr/>
        </p:nvGrpSpPr>
        <p:grpSpPr>
          <a:xfrm>
            <a:off x="4135828" y="1754205"/>
            <a:ext cx="4680080" cy="3295903"/>
            <a:chOff x="4196511" y="819566"/>
            <a:chExt cx="4680080" cy="2975908"/>
          </a:xfrm>
        </p:grpSpPr>
        <p:sp>
          <p:nvSpPr>
            <p:cNvPr id="12" name="矩形 11"/>
            <p:cNvSpPr/>
            <p:nvPr/>
          </p:nvSpPr>
          <p:spPr bwMode="auto">
            <a:xfrm>
              <a:off x="4211961" y="1233746"/>
              <a:ext cx="4664630" cy="2561728"/>
            </a:xfrm>
            <a:prstGeom prst="rect">
              <a:avLst/>
            </a:prstGeom>
            <a:solidFill>
              <a:srgbClr val="FFFFFF">
                <a:alpha val="91000"/>
              </a:srgbClr>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lstStyle/>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sz="1600" b="1" kern="0" dirty="0">
                  <a:ln>
                    <a:solidFill>
                      <a:srgbClr val="92D050"/>
                    </a:solidFill>
                  </a:ln>
                  <a:solidFill>
                    <a:srgbClr val="000000"/>
                  </a:solidFill>
                  <a:latin typeface="Arial" panose="020B0604020202020204" pitchFamily="34" charset="0"/>
                </a:rPr>
                <a:t>A</a:t>
              </a:r>
              <a:r>
                <a:rPr lang="zh-CN" altLang="en-US" sz="1600" b="1" kern="0" dirty="0">
                  <a:ln>
                    <a:solidFill>
                      <a:srgbClr val="92D050"/>
                    </a:solidFill>
                  </a:ln>
                  <a:solidFill>
                    <a:srgbClr val="000000"/>
                  </a:solidFill>
                  <a:latin typeface="Arial" panose="020B0604020202020204" pitchFamily="34" charset="0"/>
                </a:rPr>
                <a:t> </a:t>
              </a:r>
              <a:r>
                <a:rPr lang="en-US" altLang="zh-CN" sz="1600" b="1" kern="0" dirty="0">
                  <a:ln>
                    <a:solidFill>
                      <a:srgbClr val="92D050"/>
                    </a:solidFill>
                  </a:ln>
                  <a:solidFill>
                    <a:srgbClr val="000000"/>
                  </a:solidFill>
                  <a:latin typeface="Arial" panose="020B0604020202020204" pitchFamily="34" charset="0"/>
                </a:rPr>
                <a:t>public figure </a:t>
              </a:r>
              <a:r>
                <a:rPr lang="zh-CN" altLang="en-US" sz="1600" b="1" kern="0" dirty="0">
                  <a:ln>
                    <a:solidFill>
                      <a:srgbClr val="92D050"/>
                    </a:solidFill>
                  </a:ln>
                  <a:solidFill>
                    <a:srgbClr val="000000"/>
                  </a:solidFill>
                  <a:latin typeface="Arial" panose="020B0604020202020204" pitchFamily="34" charset="0"/>
                </a:rPr>
                <a:t>公众人物</a:t>
              </a:r>
              <a:endParaRPr lang="en-US" altLang="zh-CN" sz="1600"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sz="1600" b="1" kern="0" dirty="0">
                  <a:ln>
                    <a:solidFill>
                      <a:srgbClr val="92D050"/>
                    </a:solidFill>
                  </a:ln>
                  <a:solidFill>
                    <a:srgbClr val="000000"/>
                  </a:solidFill>
                  <a:latin typeface="Arial" panose="020B0604020202020204" pitchFamily="34" charset="0"/>
                </a:rPr>
                <a:t>Be well qualified to </a:t>
              </a:r>
              <a:r>
                <a:rPr lang="zh-CN" altLang="en-US" sz="1600" b="1" kern="0" dirty="0">
                  <a:ln>
                    <a:solidFill>
                      <a:srgbClr val="92D050"/>
                    </a:solidFill>
                  </a:ln>
                  <a:solidFill>
                    <a:srgbClr val="000000"/>
                  </a:solidFill>
                  <a:latin typeface="Arial" panose="020B0604020202020204" pitchFamily="34" charset="0"/>
                </a:rPr>
                <a:t>能胜任做</a:t>
              </a:r>
              <a:r>
                <a:rPr lang="en-US" altLang="zh-CN" sz="1600" b="1" kern="0" dirty="0">
                  <a:ln>
                    <a:solidFill>
                      <a:srgbClr val="92D050"/>
                    </a:solidFill>
                  </a:ln>
                  <a:solidFill>
                    <a:srgbClr val="000000"/>
                  </a:solidFill>
                  <a:latin typeface="Arial" panose="020B0604020202020204" pitchFamily="34" charset="0"/>
                </a:rPr>
                <a:t>..</a:t>
              </a:r>
              <a:endParaRPr lang="en-US" altLang="zh-CN" sz="1600"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sz="1600" b="1" kern="0" dirty="0">
                  <a:ln>
                    <a:solidFill>
                      <a:srgbClr val="92D050"/>
                    </a:solidFill>
                  </a:ln>
                  <a:solidFill>
                    <a:srgbClr val="000000"/>
                  </a:solidFill>
                  <a:latin typeface="Arial" panose="020B0604020202020204" pitchFamily="34" charset="0"/>
                </a:rPr>
                <a:t>Upwards of </a:t>
              </a:r>
              <a:r>
                <a:rPr lang="zh-CN" altLang="en-US" sz="1600" b="1" kern="0" dirty="0">
                  <a:ln>
                    <a:solidFill>
                      <a:srgbClr val="92D050"/>
                    </a:solidFill>
                  </a:ln>
                  <a:solidFill>
                    <a:srgbClr val="000000"/>
                  </a:solidFill>
                  <a:latin typeface="Arial" panose="020B0604020202020204" pitchFamily="34" charset="0"/>
                </a:rPr>
                <a:t>至少</a:t>
              </a:r>
              <a:endParaRPr lang="en-US" altLang="zh-CN" sz="1600"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sz="1600" b="1" kern="0" dirty="0">
                  <a:ln>
                    <a:solidFill>
                      <a:srgbClr val="92D050"/>
                    </a:solidFill>
                  </a:ln>
                  <a:solidFill>
                    <a:srgbClr val="000000"/>
                  </a:solidFill>
                  <a:latin typeface="Arial" panose="020B0604020202020204" pitchFamily="34" charset="0"/>
                </a:rPr>
                <a:t>Take on </a:t>
              </a:r>
              <a:r>
                <a:rPr lang="zh-CN" altLang="en-US" sz="1600" b="1" kern="0" dirty="0">
                  <a:ln>
                    <a:solidFill>
                      <a:srgbClr val="92D050"/>
                    </a:solidFill>
                  </a:ln>
                  <a:solidFill>
                    <a:srgbClr val="000000"/>
                  </a:solidFill>
                  <a:latin typeface="Arial" panose="020B0604020202020204" pitchFamily="34" charset="0"/>
                </a:rPr>
                <a:t>承担</a:t>
              </a:r>
              <a:endParaRPr lang="en-US" altLang="zh-CN" sz="1600"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sz="1600" b="1" kern="0" dirty="0">
                  <a:ln>
                    <a:solidFill>
                      <a:srgbClr val="92D050"/>
                    </a:solidFill>
                  </a:ln>
                  <a:solidFill>
                    <a:srgbClr val="000000"/>
                  </a:solidFill>
                  <a:latin typeface="Arial" panose="020B0604020202020204" pitchFamily="34" charset="0"/>
                </a:rPr>
                <a:t>Be some truth to</a:t>
              </a:r>
              <a:r>
                <a:rPr lang="zh-CN" altLang="en-US" sz="1600" b="1" kern="0" dirty="0">
                  <a:ln>
                    <a:solidFill>
                      <a:srgbClr val="92D050"/>
                    </a:solidFill>
                  </a:ln>
                  <a:solidFill>
                    <a:srgbClr val="000000"/>
                  </a:solidFill>
                  <a:latin typeface="Arial" panose="020B0604020202020204" pitchFamily="34" charset="0"/>
                </a:rPr>
                <a:t>对</a:t>
              </a:r>
              <a:r>
                <a:rPr lang="en-US" altLang="zh-CN" sz="1600" b="1" kern="0" dirty="0">
                  <a:ln>
                    <a:solidFill>
                      <a:srgbClr val="92D050"/>
                    </a:solidFill>
                  </a:ln>
                  <a:solidFill>
                    <a:srgbClr val="000000"/>
                  </a:solidFill>
                  <a:latin typeface="Arial" panose="020B0604020202020204" pitchFamily="34" charset="0"/>
                </a:rPr>
                <a:t>…</a:t>
              </a:r>
              <a:r>
                <a:rPr lang="zh-CN" altLang="en-US" sz="1600" b="1" kern="0" dirty="0">
                  <a:ln>
                    <a:solidFill>
                      <a:srgbClr val="92D050"/>
                    </a:solidFill>
                  </a:ln>
                  <a:solidFill>
                    <a:srgbClr val="000000"/>
                  </a:solidFill>
                  <a:latin typeface="Arial" panose="020B0604020202020204" pitchFamily="34" charset="0"/>
                </a:rPr>
                <a:t>说些实话</a:t>
              </a:r>
              <a:endParaRPr lang="en-US" altLang="zh-CN" sz="1600"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sz="1600" b="1" kern="0" dirty="0">
                  <a:ln>
                    <a:solidFill>
                      <a:srgbClr val="92D050"/>
                    </a:solidFill>
                  </a:ln>
                  <a:solidFill>
                    <a:srgbClr val="000000"/>
                  </a:solidFill>
                  <a:latin typeface="Arial" panose="020B0604020202020204" pitchFamily="34" charset="0"/>
                </a:rPr>
                <a:t>Assess the suitability</a:t>
              </a:r>
              <a:r>
                <a:rPr lang="zh-CN" altLang="en-US" sz="1600" b="1" kern="0" dirty="0">
                  <a:ln>
                    <a:solidFill>
                      <a:srgbClr val="92D050"/>
                    </a:solidFill>
                  </a:ln>
                  <a:solidFill>
                    <a:srgbClr val="000000"/>
                  </a:solidFill>
                  <a:latin typeface="Arial" panose="020B0604020202020204" pitchFamily="34" charset="0"/>
                </a:rPr>
                <a:t>评估适用性</a:t>
              </a:r>
              <a:endParaRPr lang="en-US" altLang="zh-CN" sz="1600"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sz="1600" b="1" kern="0" dirty="0">
                  <a:ln>
                    <a:solidFill>
                      <a:srgbClr val="92D050"/>
                    </a:solidFill>
                  </a:ln>
                  <a:solidFill>
                    <a:srgbClr val="000000"/>
                  </a:solidFill>
                  <a:latin typeface="Arial" panose="020B0604020202020204" pitchFamily="34" charset="0"/>
                </a:rPr>
                <a:t>Peer review</a:t>
              </a:r>
              <a:r>
                <a:rPr lang="zh-CN" altLang="en-US" sz="1600" b="1" kern="0" dirty="0">
                  <a:ln>
                    <a:solidFill>
                      <a:srgbClr val="92D050"/>
                    </a:solidFill>
                  </a:ln>
                  <a:solidFill>
                    <a:srgbClr val="000000"/>
                  </a:solidFill>
                  <a:latin typeface="Arial" panose="020B0604020202020204" pitchFamily="34" charset="0"/>
                </a:rPr>
                <a:t>同行评审</a:t>
              </a:r>
              <a:endParaRPr lang="en-US" altLang="zh-CN" sz="1600"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sz="1600" b="1" kern="0" dirty="0">
                  <a:ln>
                    <a:solidFill>
                      <a:srgbClr val="92D050"/>
                    </a:solidFill>
                  </a:ln>
                  <a:solidFill>
                    <a:srgbClr val="000000"/>
                  </a:solidFill>
                  <a:latin typeface="Arial" panose="020B0604020202020204" pitchFamily="34" charset="0"/>
                </a:rPr>
                <a:t>Grant applications</a:t>
              </a:r>
              <a:r>
                <a:rPr lang="zh-CN" altLang="en-US" sz="1600" b="1" kern="0" dirty="0">
                  <a:ln>
                    <a:solidFill>
                      <a:srgbClr val="92D050"/>
                    </a:solidFill>
                  </a:ln>
                  <a:solidFill>
                    <a:srgbClr val="000000"/>
                  </a:solidFill>
                  <a:latin typeface="Arial" panose="020B0604020202020204" pitchFamily="34" charset="0"/>
                </a:rPr>
                <a:t>拨款申请</a:t>
              </a:r>
              <a:endParaRPr lang="en-US" altLang="zh-CN" sz="1600"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sz="1600" b="1" kern="0" dirty="0">
                  <a:ln>
                    <a:solidFill>
                      <a:srgbClr val="92D050"/>
                    </a:solidFill>
                  </a:ln>
                  <a:solidFill>
                    <a:srgbClr val="000000"/>
                  </a:solidFill>
                  <a:latin typeface="Arial" panose="020B0604020202020204" pitchFamily="34" charset="0"/>
                </a:rPr>
                <a:t>Rejection rates</a:t>
              </a:r>
              <a:r>
                <a:rPr lang="zh-CN" altLang="en-US" sz="1600" b="1" kern="0" dirty="0">
                  <a:ln>
                    <a:solidFill>
                      <a:srgbClr val="92D050"/>
                    </a:solidFill>
                  </a:ln>
                  <a:solidFill>
                    <a:srgbClr val="000000"/>
                  </a:solidFill>
                  <a:latin typeface="Arial" panose="020B0604020202020204" pitchFamily="34" charset="0"/>
                </a:rPr>
                <a:t>某项申请或请求被拒绝的比率</a:t>
              </a:r>
              <a:endParaRPr lang="en-US" altLang="zh-CN" sz="1600"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sz="1600" b="1" kern="0" dirty="0">
                  <a:ln>
                    <a:solidFill>
                      <a:srgbClr val="92D050"/>
                    </a:solidFill>
                  </a:ln>
                  <a:solidFill>
                    <a:srgbClr val="000000"/>
                  </a:solidFill>
                  <a:latin typeface="Arial" panose="020B0604020202020204" pitchFamily="34" charset="0"/>
                </a:rPr>
                <a:t>Generate the positive impacts</a:t>
              </a:r>
              <a:r>
                <a:rPr lang="zh-CN" altLang="en-US" sz="1600" b="1" kern="0" dirty="0">
                  <a:ln>
                    <a:solidFill>
                      <a:srgbClr val="92D050"/>
                    </a:solidFill>
                  </a:ln>
                  <a:solidFill>
                    <a:srgbClr val="000000"/>
                  </a:solidFill>
                  <a:latin typeface="Arial" panose="020B0604020202020204" pitchFamily="34" charset="0"/>
                </a:rPr>
                <a:t>产生积极影响</a:t>
              </a:r>
              <a:endParaRPr lang="en-US" altLang="zh-CN" sz="1600"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sz="1600" b="1" kern="0" dirty="0">
                  <a:ln>
                    <a:solidFill>
                      <a:srgbClr val="92D050"/>
                    </a:solidFill>
                  </a:ln>
                  <a:solidFill>
                    <a:srgbClr val="000000"/>
                  </a:solidFill>
                  <a:latin typeface="Arial" panose="020B0604020202020204" pitchFamily="34" charset="0"/>
                </a:rPr>
                <a:t>Seek facts and truth </a:t>
              </a:r>
              <a:r>
                <a:rPr lang="zh-CN" altLang="en-US" sz="1600" b="1" kern="0" dirty="0">
                  <a:ln>
                    <a:solidFill>
                      <a:srgbClr val="92D050"/>
                    </a:solidFill>
                  </a:ln>
                  <a:solidFill>
                    <a:srgbClr val="000000"/>
                  </a:solidFill>
                  <a:latin typeface="Arial" panose="020B0604020202020204" pitchFamily="34" charset="0"/>
                </a:rPr>
                <a:t>寻求事实与真理</a:t>
              </a:r>
              <a:endParaRPr lang="en-US" altLang="zh-CN"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endParaRPr kumimoji="0" lang="zh-CN" altLang="en-US" sz="1800" b="1" i="0" u="none" strike="noStrike" kern="0" cap="none" spc="0" normalizeH="0" baseline="0" noProof="0" dirty="0">
                <a:ln>
                  <a:solidFill>
                    <a:srgbClr val="92D050"/>
                  </a:solidFill>
                </a:ln>
                <a:solidFill>
                  <a:srgbClr val="000000"/>
                </a:solidFill>
                <a:effectLst/>
                <a:uLnTx/>
                <a:uFillTx/>
                <a:latin typeface="Arial" panose="020B0604020202020204" pitchFamily="34" charset="0"/>
              </a:endParaRPr>
            </a:p>
          </p:txBody>
        </p:sp>
        <p:sp>
          <p:nvSpPr>
            <p:cNvPr id="13" name="文本框 12"/>
            <p:cNvSpPr txBox="1"/>
            <p:nvPr/>
          </p:nvSpPr>
          <p:spPr>
            <a:xfrm>
              <a:off x="4196511" y="819566"/>
              <a:ext cx="4680080" cy="387670"/>
            </a:xfrm>
            <a:prstGeom prst="rect">
              <a:avLst/>
            </a:prstGeom>
            <a:solidFill>
              <a:srgbClr val="92D050"/>
            </a:solidFill>
            <a:effectLst>
              <a:outerShdw blurRad="50800" dist="38100" algn="l" rotWithShape="0">
                <a:prstClr val="black">
                  <a:alpha val="40000"/>
                </a:prstClr>
              </a:outerShdw>
            </a:effectLst>
          </p:spPr>
          <p:txBody>
            <a:bodyPr wrap="square">
              <a:spAutoFit/>
            </a:bodyPr>
            <a:lstStyle/>
            <a:p>
              <a:pPr indent="76200" algn="ctr">
                <a:lnSpc>
                  <a:spcPct val="115000"/>
                </a:lnSpc>
              </a:pPr>
              <a:r>
                <a:rPr lang="zh-CN" altLang="en-US" b="1" kern="100" dirty="0">
                  <a:solidFill>
                    <a:srgbClr val="000000"/>
                  </a:solidFill>
                  <a:latin typeface="Times New Roman" panose="02020603050405020304" pitchFamily="18" charset="0"/>
                  <a:cs typeface="Times New Roman" panose="02020603050405020304" pitchFamily="18" charset="0"/>
                </a:rPr>
                <a:t>词 块 整 理</a:t>
              </a:r>
              <a:endParaRPr lang="zh-CN" altLang="zh-CN" sz="1400" b="1" kern="100" dirty="0">
                <a:solidFill>
                  <a:srgbClr val="000000"/>
                </a:solidFill>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5760" y="195486"/>
            <a:ext cx="8892480" cy="5106526"/>
          </a:xfrm>
          <a:prstGeom prst="rect">
            <a:avLst/>
          </a:prstGeom>
          <a:noFill/>
        </p:spPr>
        <p:txBody>
          <a:bodyPr wrap="square">
            <a:spAutoFit/>
          </a:bodyPr>
          <a:lstStyle/>
          <a:p>
            <a:pPr algn="just">
              <a:lnSpc>
                <a:spcPts val="1700"/>
              </a:lnSpc>
            </a:pPr>
            <a:r>
              <a:rPr lang="en-US" altLang="zh-CN" sz="1600" dirty="0">
                <a:latin typeface="Times New Roman" panose="02020603050405020304" pitchFamily="18" charset="0"/>
                <a:cs typeface="Times New Roman" panose="02020603050405020304" pitchFamily="18" charset="0"/>
              </a:rPr>
              <a:t>Twenty-two years ago, I won a Nobel Prize, together with Tim and Leland Hartwell, for our work on how cells control their division.</a:t>
            </a:r>
            <a:endParaRPr lang="en-US" altLang="zh-CN" sz="1600" dirty="0">
              <a:latin typeface="Times New Roman" panose="02020603050405020304" pitchFamily="18" charset="0"/>
              <a:cs typeface="Times New Roman" panose="02020603050405020304" pitchFamily="18" charset="0"/>
            </a:endParaRPr>
          </a:p>
          <a:p>
            <a:pPr algn="just">
              <a:lnSpc>
                <a:spcPts val="1700"/>
              </a:lnSpc>
            </a:pPr>
            <a:r>
              <a:rPr lang="en-US" altLang="zh-CN" sz="1600" dirty="0">
                <a:latin typeface="Times New Roman" panose="02020603050405020304" pitchFamily="18" charset="0"/>
                <a:cs typeface="Times New Roman" panose="02020603050405020304" pitchFamily="18" charset="0"/>
              </a:rPr>
              <a:t>      </a:t>
            </a:r>
            <a:r>
              <a:rPr lang="en-US" altLang="zh-CN" sz="1600" dirty="0">
                <a:solidFill>
                  <a:srgbClr val="C00000"/>
                </a:solidFill>
                <a:latin typeface="Times New Roman" panose="02020603050405020304" pitchFamily="18" charset="0"/>
                <a:cs typeface="Times New Roman" panose="02020603050405020304" pitchFamily="18" charset="0"/>
              </a:rPr>
              <a:t>The prize changed our lives</a:t>
            </a:r>
            <a:r>
              <a:rPr lang="en-US" altLang="zh-CN" sz="1600" dirty="0">
                <a:latin typeface="Times New Roman" panose="02020603050405020304" pitchFamily="18" charset="0"/>
                <a:cs typeface="Times New Roman" panose="02020603050405020304" pitchFamily="18" charset="0"/>
              </a:rPr>
              <a:t>. Suddenly you become a public figure being asked to do all sorts of things: to give lectures, quite often on topics you know little about; to sit on committees and reviews you are not always well qualified to be on; to visit countries you have barely heard of. </a:t>
            </a:r>
            <a:r>
              <a:rPr lang="en-US" altLang="zh-CN" sz="1600" dirty="0">
                <a:solidFill>
                  <a:srgbClr val="C00000"/>
                </a:solidFill>
                <a:latin typeface="Times New Roman" panose="02020603050405020304" pitchFamily="18" charset="0"/>
                <a:cs typeface="Times New Roman" panose="02020603050405020304" pitchFamily="18" charset="0"/>
              </a:rPr>
              <a:t>It is like having a whole new extra job, with upwards of 500 requests a year.</a:t>
            </a:r>
            <a:endParaRPr lang="en-US" altLang="zh-CN" sz="1600" dirty="0">
              <a:solidFill>
                <a:srgbClr val="C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ts val="1700"/>
              </a:lnSpc>
              <a:spcBef>
                <a:spcPts val="0"/>
              </a:spcBef>
              <a:spcAft>
                <a:spcPts val="0"/>
              </a:spcAft>
              <a:buClrTx/>
              <a:buSzTx/>
              <a:buFontTx/>
              <a:buNone/>
              <a:defRPr/>
            </a:pPr>
            <a:r>
              <a:rPr kumimoji="0" lang="en-US" altLang="zh-CN" sz="16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 recent study suggests that in general the extra commitments that Nobel winners take on result in fewer papers after their awards. There may be some truth to this given the extra demands on one's time, </a:t>
            </a:r>
            <a:r>
              <a:rPr kumimoji="0" lang="en-US" altLang="zh-CN" sz="1600" i="0" u="none" strike="noStrike" kern="1200" cap="none" spc="0" normalizeH="0" baseline="0" noProof="0" dirty="0">
                <a:ln>
                  <a:noFill/>
                </a:ln>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but</a:t>
            </a:r>
            <a:r>
              <a:rPr kumimoji="0" lang="en-US" altLang="zh-CN" sz="16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60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of course prestigious awards also allow new projects and research to be undertaken.</a:t>
            </a:r>
            <a:endParaRPr kumimoji="0" lang="en-US" altLang="zh-CN" sz="160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1700"/>
              </a:lnSpc>
              <a:spcBef>
                <a:spcPts val="0"/>
              </a:spcBef>
              <a:spcAft>
                <a:spcPts val="0"/>
              </a:spcAft>
              <a:buClrTx/>
              <a:buSzTx/>
              <a:buFontTx/>
              <a:buNone/>
              <a:defRPr/>
            </a:pPr>
            <a:r>
              <a:rPr kumimoji="0" lang="en-US" altLang="zh-CN" sz="16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What effects did the Nobel Prize have on my subsequent carer and work? It has </a:t>
            </a:r>
            <a:r>
              <a:rPr kumimoji="0" lang="en-US" altLang="zh-CN" sz="160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certainly helped </a:t>
            </a:r>
            <a:r>
              <a:rPr kumimoji="0" lang="en-US" altLang="zh-CN" sz="16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me to get scientific leadership positions. Within a year of getting the prize I was offered and accepted the presidency of Rockefeller University in New York. Having the prize</a:t>
            </a:r>
            <a:r>
              <a:rPr kumimoji="0" lang="en-US" altLang="zh-CN" sz="1600" i="0" u="none" strike="noStrike" kern="1200" cap="none" spc="0" normalizeH="0" baseline="0" noProof="0" dirty="0">
                <a:ln>
                  <a:noFill/>
                </a:ln>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600"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also </a:t>
            </a:r>
            <a:r>
              <a:rPr kumimoji="0" lang="en-US" altLang="zh-CN" sz="160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helps </a:t>
            </a:r>
            <a:r>
              <a:rPr kumimoji="0" lang="en-US" altLang="zh-CN" sz="16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to get things done. </a:t>
            </a:r>
            <a:r>
              <a:rPr kumimoji="0" lang="en-US" altLang="zh-CN" sz="160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For example</a:t>
            </a:r>
            <a:r>
              <a:rPr kumimoji="0" lang="en-US" altLang="zh-CN" sz="16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I have been involved in the </a:t>
            </a:r>
            <a:r>
              <a:rPr kumimoji="0" lang="en-US" altLang="zh-CN" sz="1600" i="0" u="sng"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merging </a:t>
            </a:r>
            <a:r>
              <a:rPr kumimoji="0" lang="en-US" altLang="zh-CN" sz="16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of two separate cancer research charities to form Cancer Research UK. And it has helped me support causes I care deeply about. I became an ambassador for Ukraine education and science to help raise money for schools in that shattered country. </a:t>
            </a:r>
            <a:r>
              <a:rPr kumimoji="0" lang="en-US" altLang="zh-CN" sz="160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Moreover</a:t>
            </a:r>
            <a:r>
              <a:rPr kumimoji="0" lang="en-US" altLang="zh-CN" sz="16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having a Nobel </a:t>
            </a:r>
            <a:r>
              <a:rPr kumimoji="0" lang="en-US" altLang="zh-CN" sz="160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does help</a:t>
            </a:r>
            <a:r>
              <a:rPr kumimoji="0" lang="en-US" altLang="zh-CN" sz="16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attract high-quality research colleagues. I have just started three excellent new PhD students. </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It is a privilege for me to be able to pursue curiosity-driven research at this late stage of my career</a:t>
            </a:r>
            <a:endPar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1700"/>
              </a:lnSpc>
              <a:spcBef>
                <a:spcPts val="0"/>
              </a:spcBef>
              <a:spcAft>
                <a:spcPts val="0"/>
              </a:spcAft>
              <a:buClrTx/>
              <a:buSzTx/>
              <a:buFontTx/>
              <a:buNone/>
              <a:defRPr/>
            </a:pPr>
            <a:r>
              <a:rPr kumimoji="0" lang="en-US" altLang="zh-CN" sz="1600" i="0" u="none" strike="noStrike" kern="1200" cap="none" spc="0" normalizeH="0" baseline="0" noProof="0" dirty="0">
                <a:ln>
                  <a:noFill/>
                </a:ln>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       However</a:t>
            </a:r>
            <a:r>
              <a:rPr kumimoji="0" lang="en-US" altLang="zh-CN" sz="160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one thing I am glad to say that the Nobel Prize did not influence was peer review from my fellow scientists, assessing the suitability of my own research for publication, and my grant applications for funding. My rejection rates have remained essentially the same before and after the prize. </a:t>
            </a:r>
            <a:r>
              <a:rPr kumimoji="0" lang="en-US" altLang="zh-CN" sz="160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And that, of course, is </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exactly</a:t>
            </a:r>
            <a:r>
              <a:rPr kumimoji="0" lang="en-US" altLang="zh-CN" sz="160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how it should be.</a:t>
            </a:r>
            <a:endParaRPr kumimoji="0" lang="en-US" altLang="zh-CN" sz="160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1700"/>
              </a:lnSpc>
              <a:spcBef>
                <a:spcPts val="0"/>
              </a:spcBef>
              <a:spcAft>
                <a:spcPts val="0"/>
              </a:spcAft>
              <a:buClrTx/>
              <a:buSzTx/>
              <a:buFontTx/>
              <a:buNone/>
              <a:defRPr/>
            </a:pPr>
            <a:endParaRPr lang="en-US" altLang="zh-CN" sz="1600"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7020272" y="195486"/>
            <a:ext cx="1871769" cy="483017"/>
          </a:xfrm>
          <a:prstGeom prst="rect">
            <a:avLst/>
          </a:prstGeom>
          <a:solidFill>
            <a:srgbClr val="92D050">
              <a:alpha val="81000"/>
            </a:srgbClr>
          </a:solidFill>
          <a:effectLst>
            <a:outerShdw blurRad="50800" dist="38100" algn="l" rotWithShape="0">
              <a:prstClr val="black">
                <a:alpha val="40000"/>
              </a:prstClr>
            </a:outerShdw>
          </a:effectLst>
        </p:spPr>
        <p:txBody>
          <a:bodyPr wrap="square">
            <a:spAutoFit/>
          </a:bodyPr>
          <a:lstStyle/>
          <a:p>
            <a:pPr lvl="0" indent="76200" algn="ctr">
              <a:lnSpc>
                <a:spcPct val="115000"/>
              </a:lnSpc>
            </a:pPr>
            <a:r>
              <a:rPr lang="en-US" altLang="zh-CN"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The cause</a:t>
            </a:r>
            <a:endParaRPr lang="en-US" altLang="zh-CN" b="1"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
          <p:cNvSpPr txBox="1"/>
          <p:nvPr/>
        </p:nvSpPr>
        <p:spPr>
          <a:xfrm>
            <a:off x="5940153" y="771550"/>
            <a:ext cx="2951888" cy="483017"/>
          </a:xfrm>
          <a:prstGeom prst="rect">
            <a:avLst/>
          </a:prstGeom>
          <a:solidFill>
            <a:srgbClr val="92D050">
              <a:alpha val="81000"/>
            </a:srgbClr>
          </a:solidFill>
          <a:effectLst>
            <a:outerShdw blurRad="50800" dist="38100" algn="l" rotWithShape="0">
              <a:prstClr val="black">
                <a:alpha val="40000"/>
              </a:prstClr>
            </a:outerShdw>
          </a:effectLst>
        </p:spPr>
        <p:txBody>
          <a:bodyPr wrap="square">
            <a:spAutoFit/>
          </a:bodyPr>
          <a:lstStyle/>
          <a:p>
            <a:pPr lvl="0" indent="76200" algn="ctr">
              <a:lnSpc>
                <a:spcPct val="115000"/>
              </a:lnSpc>
            </a:pPr>
            <a:r>
              <a:rPr lang="en-US" altLang="zh-CN"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The negative effect</a:t>
            </a:r>
            <a:endParaRPr lang="en-US" altLang="zh-CN" b="1"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5940153" y="2087733"/>
            <a:ext cx="2951888" cy="1234825"/>
          </a:xfrm>
          <a:prstGeom prst="rect">
            <a:avLst/>
          </a:prstGeom>
          <a:solidFill>
            <a:srgbClr val="92D050">
              <a:alpha val="81000"/>
            </a:srgbClr>
          </a:solidFill>
          <a:effectLst>
            <a:outerShdw blurRad="50800" dist="38100" algn="l" rotWithShape="0">
              <a:prstClr val="black">
                <a:alpha val="40000"/>
              </a:prstClr>
            </a:outerShdw>
          </a:effectLst>
        </p:spPr>
        <p:txBody>
          <a:bodyPr wrap="square">
            <a:spAutoFit/>
          </a:bodyPr>
          <a:lstStyle/>
          <a:p>
            <a:pPr lvl="0" indent="76200" algn="ctr">
              <a:lnSpc>
                <a:spcPct val="115000"/>
              </a:lnSpc>
            </a:pPr>
            <a:endParaRPr lang="en-US" altLang="zh-CN"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lvl="0" indent="76200" algn="ctr">
              <a:lnSpc>
                <a:spcPct val="115000"/>
              </a:lnSpc>
            </a:pPr>
            <a:r>
              <a:rPr lang="en-US" altLang="zh-CN"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The positive impact</a:t>
            </a:r>
            <a:endParaRPr lang="en-US" altLang="zh-CN"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lvl="0" indent="76200" algn="ctr">
              <a:lnSpc>
                <a:spcPct val="115000"/>
              </a:lnSpc>
            </a:pPr>
            <a:endParaRPr lang="en-US" altLang="zh-CN" b="1"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p:cNvSpPr txBox="1"/>
          <p:nvPr/>
        </p:nvSpPr>
        <p:spPr>
          <a:xfrm>
            <a:off x="5951208" y="4227934"/>
            <a:ext cx="2951888" cy="483017"/>
          </a:xfrm>
          <a:prstGeom prst="rect">
            <a:avLst/>
          </a:prstGeom>
          <a:solidFill>
            <a:srgbClr val="92D050">
              <a:alpha val="81000"/>
            </a:srgbClr>
          </a:solidFill>
          <a:effectLst>
            <a:outerShdw blurRad="50800" dist="38100" algn="l" rotWithShape="0">
              <a:prstClr val="black">
                <a:alpha val="40000"/>
              </a:prstClr>
            </a:outerShdw>
          </a:effectLst>
        </p:spPr>
        <p:txBody>
          <a:bodyPr wrap="square">
            <a:spAutoFit/>
          </a:bodyPr>
          <a:lstStyle/>
          <a:p>
            <a:pPr lvl="0" indent="76200" algn="ctr">
              <a:lnSpc>
                <a:spcPct val="115000"/>
              </a:lnSpc>
            </a:pPr>
            <a:r>
              <a:rPr lang="en-US" altLang="zh-CN"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The conclusion</a:t>
            </a:r>
            <a:endParaRPr lang="en-US" altLang="zh-CN" b="1"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136815" y="2122229"/>
            <a:ext cx="5814393" cy="1200329"/>
          </a:xfrm>
          <a:prstGeom prst="rect">
            <a:avLst/>
          </a:prstGeom>
          <a:solidFill>
            <a:srgbClr val="FFC000">
              <a:alpha val="87000"/>
            </a:srgbClr>
          </a:solidFill>
        </p:spPr>
        <p:txBody>
          <a:bodyPr wrap="square">
            <a:spAutoFit/>
          </a:bodyPr>
          <a:lstStyle/>
          <a:p>
            <a:pPr algn="ctr"/>
            <a:r>
              <a:rPr lang="en-US" altLang="zh-CN" sz="2400" b="1" dirty="0">
                <a:latin typeface="Times New Roman" panose="02020603050405020304" pitchFamily="18" charset="0"/>
                <a:cs typeface="Times New Roman" panose="02020603050405020304" pitchFamily="18" charset="0"/>
              </a:rPr>
              <a:t>Focusing on text structure </a:t>
            </a:r>
            <a:endParaRPr lang="en-US" altLang="zh-CN" sz="2400" b="1" dirty="0">
              <a:latin typeface="Times New Roman" panose="02020603050405020304" pitchFamily="18" charset="0"/>
              <a:cs typeface="Times New Roman" panose="02020603050405020304" pitchFamily="18" charset="0"/>
            </a:endParaRPr>
          </a:p>
          <a:p>
            <a:pPr algn="ctr"/>
            <a:r>
              <a:rPr lang="en-US" altLang="zh-CN" sz="2400" b="1" dirty="0">
                <a:solidFill>
                  <a:srgbClr val="C00000"/>
                </a:solidFill>
                <a:latin typeface="Times New Roman" panose="02020603050405020304" pitchFamily="18" charset="0"/>
                <a:cs typeface="Times New Roman" panose="02020603050405020304" pitchFamily="18" charset="0"/>
              </a:rPr>
              <a:t>h e l </a:t>
            </a:r>
            <a:r>
              <a:rPr lang="en-US" altLang="zh-CN" sz="2400" b="1" dirty="0" err="1">
                <a:solidFill>
                  <a:srgbClr val="C00000"/>
                </a:solidFill>
                <a:latin typeface="Times New Roman" panose="02020603050405020304" pitchFamily="18" charset="0"/>
                <a:cs typeface="Times New Roman" panose="02020603050405020304" pitchFamily="18" charset="0"/>
              </a:rPr>
              <a:t>ps</a:t>
            </a:r>
            <a:r>
              <a:rPr lang="en-US" altLang="zh-CN" sz="2400" b="1" dirty="0">
                <a:solidFill>
                  <a:srgbClr val="C00000"/>
                </a:solidFill>
                <a:latin typeface="Times New Roman" panose="02020603050405020304" pitchFamily="18" charset="0"/>
                <a:cs typeface="Times New Roman" panose="02020603050405020304" pitchFamily="18" charset="0"/>
              </a:rPr>
              <a:t> </a:t>
            </a:r>
            <a:endParaRPr lang="en-US" altLang="zh-CN" sz="2400" b="1" dirty="0">
              <a:solidFill>
                <a:srgbClr val="C00000"/>
              </a:solidFill>
              <a:latin typeface="Times New Roman" panose="02020603050405020304" pitchFamily="18" charset="0"/>
              <a:cs typeface="Times New Roman" panose="02020603050405020304" pitchFamily="18" charset="0"/>
            </a:endParaRPr>
          </a:p>
          <a:p>
            <a:pPr algn="ctr"/>
            <a:r>
              <a:rPr lang="en-US" altLang="zh-CN" sz="2400" b="1" dirty="0">
                <a:latin typeface="Times New Roman" panose="02020603050405020304" pitchFamily="18" charset="0"/>
                <a:cs typeface="Times New Roman" panose="02020603050405020304" pitchFamily="18" charset="0"/>
              </a:rPr>
              <a:t>discourse comprehension</a:t>
            </a:r>
            <a:endParaRPr lang="en-US" altLang="zh-CN"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screen"/>
          <a:stretch>
            <a:fillRect/>
          </a:stretch>
        </p:blipFill>
        <p:spPr>
          <a:xfrm>
            <a:off x="6460232" y="2686282"/>
            <a:ext cx="2664296" cy="2246367"/>
          </a:xfrm>
          <a:prstGeom prst="rect">
            <a:avLst/>
          </a:prstGeom>
        </p:spPr>
      </p:pic>
      <p:pic>
        <p:nvPicPr>
          <p:cNvPr id="7" name="图片 6"/>
          <p:cNvPicPr>
            <a:picLocks noChangeAspect="1"/>
          </p:cNvPicPr>
          <p:nvPr/>
        </p:nvPicPr>
        <p:blipFill>
          <a:blip r:embed="rId2"/>
          <a:stretch>
            <a:fillRect/>
          </a:stretch>
        </p:blipFill>
        <p:spPr>
          <a:xfrm>
            <a:off x="491915" y="51470"/>
            <a:ext cx="8160169" cy="1524078"/>
          </a:xfrm>
          <a:prstGeom prst="rect">
            <a:avLst/>
          </a:prstGeom>
        </p:spPr>
      </p:pic>
      <p:pic>
        <p:nvPicPr>
          <p:cNvPr id="8" name="图片 7"/>
          <p:cNvPicPr>
            <a:picLocks noChangeAspect="1"/>
          </p:cNvPicPr>
          <p:nvPr/>
        </p:nvPicPr>
        <p:blipFill>
          <a:blip r:embed="rId3" cstate="screen"/>
          <a:stretch>
            <a:fillRect/>
          </a:stretch>
        </p:blipFill>
        <p:spPr>
          <a:xfrm>
            <a:off x="520160" y="1719564"/>
            <a:ext cx="5616624" cy="315836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51520" y="-20538"/>
            <a:ext cx="8496944" cy="1477328"/>
          </a:xfrm>
          <a:prstGeom prst="rect">
            <a:avLst/>
          </a:prstGeom>
          <a:noFill/>
        </p:spPr>
        <p:txBody>
          <a:bodyPr wrap="square">
            <a:spAutoFit/>
          </a:bodyPr>
          <a:lstStyle/>
          <a:p>
            <a:pPr algn="just"/>
            <a:r>
              <a:rPr lang="en-US" altLang="zh-CN" dirty="0">
                <a:latin typeface="Times New Roman" panose="02020603050405020304" pitchFamily="18" charset="0"/>
                <a:cs typeface="Times New Roman" panose="02020603050405020304" pitchFamily="18" charset="0"/>
              </a:rPr>
              <a:t>       When a severe heat wave covered California in July 2006, it killed an estimated 650 people. </a:t>
            </a:r>
            <a:r>
              <a:rPr lang="en-US" altLang="zh-CN" dirty="0">
                <a:solidFill>
                  <a:srgbClr val="C00000"/>
                </a:solidFill>
                <a:highlight>
                  <a:srgbClr val="FFFF00"/>
                </a:highlight>
                <a:latin typeface="Times New Roman" panose="02020603050405020304" pitchFamily="18" charset="0"/>
                <a:cs typeface="Times New Roman" panose="02020603050405020304" pitchFamily="18" charset="0"/>
              </a:rPr>
              <a:t>But</a:t>
            </a:r>
            <a:r>
              <a:rPr lang="en-US" altLang="zh-CN" dirty="0">
                <a:solidFill>
                  <a:srgbClr val="C00000"/>
                </a:solidFill>
                <a:latin typeface="Times New Roman" panose="02020603050405020304" pitchFamily="18" charset="0"/>
                <a:cs typeface="Times New Roman" panose="02020603050405020304" pitchFamily="18" charset="0"/>
              </a:rPr>
              <a:t> it may be tough to recall because heat waves don't typically have names</a:t>
            </a:r>
            <a:r>
              <a:rPr lang="en-US" altLang="zh-CN" dirty="0">
                <a:latin typeface="Times New Roman" panose="02020603050405020304" pitchFamily="18" charset="0"/>
                <a:cs typeface="Times New Roman" panose="02020603050405020304" pitchFamily="18" charset="0"/>
              </a:rPr>
              <a:t>. They are already the deadliest weather-related danger, </a:t>
            </a:r>
            <a:r>
              <a:rPr lang="en-US" altLang="zh-CN" dirty="0">
                <a:highlight>
                  <a:srgbClr val="FFFF00"/>
                </a:highlight>
                <a:latin typeface="Times New Roman" panose="02020603050405020304" pitchFamily="18" charset="0"/>
                <a:cs typeface="Times New Roman" panose="02020603050405020304" pitchFamily="18" charset="0"/>
              </a:rPr>
              <a:t>yet</a:t>
            </a:r>
            <a:r>
              <a:rPr lang="en-US" altLang="zh-CN" dirty="0">
                <a:latin typeface="Times New Roman" panose="02020603050405020304" pitchFamily="18" charset="0"/>
                <a:cs typeface="Times New Roman" panose="02020603050405020304" pitchFamily="18" charset="0"/>
              </a:rPr>
              <a:t> they remain invisible killers that few people take seriously. </a:t>
            </a:r>
            <a:r>
              <a:rPr lang="en-US" altLang="zh-CN" dirty="0">
                <a:solidFill>
                  <a:srgbClr val="C00000"/>
                </a:solidFill>
                <a:latin typeface="Times New Roman" panose="02020603050405020304" pitchFamily="18" charset="0"/>
                <a:cs typeface="Times New Roman" panose="02020603050405020304" pitchFamily="18" charset="0"/>
              </a:rPr>
              <a:t>What if the most life-threatening heat waves did have names?</a:t>
            </a:r>
            <a:endParaRPr lang="en-US" altLang="zh-CN" dirty="0">
              <a:solidFill>
                <a:srgbClr val="C00000"/>
              </a:solidFill>
              <a:latin typeface="Times New Roman" panose="02020603050405020304" pitchFamily="18" charset="0"/>
              <a:cs typeface="Times New Roman" panose="02020603050405020304" pitchFamily="18" charset="0"/>
            </a:endParaRPr>
          </a:p>
          <a:p>
            <a:pPr algn="just"/>
            <a:r>
              <a:rPr lang="en-US" altLang="zh-CN" dirty="0">
                <a:latin typeface="Times New Roman" panose="02020603050405020304" pitchFamily="18" charset="0"/>
                <a:cs typeface="Times New Roman" panose="02020603050405020304" pitchFamily="18" charset="0"/>
              </a:rPr>
              <a:t>      </a:t>
            </a:r>
            <a:endParaRPr lang="en-US" altLang="zh-CN"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277838" y="1269939"/>
            <a:ext cx="8640960" cy="1477328"/>
          </a:xfrm>
          <a:prstGeom prst="rect">
            <a:avLst/>
          </a:prstGeom>
          <a:noFill/>
          <a:ln w="19050">
            <a:solidFill>
              <a:schemeClr val="tx1"/>
            </a:solidFill>
          </a:ln>
        </p:spPr>
        <p:txBody>
          <a:bodyPr wrap="square">
            <a:spAutoFit/>
          </a:bodyPr>
          <a:lstStyle/>
          <a:p>
            <a:r>
              <a:rPr lang="en-US" altLang="zh-CN" dirty="0">
                <a:latin typeface="Times New Roman" panose="02020603050405020304" pitchFamily="18" charset="0"/>
                <a:cs typeface="Times New Roman" panose="02020603050405020304" pitchFamily="18" charset="0"/>
              </a:rPr>
              <a:t>32. Why does the author mention the severe heat wave that covered California in July 2006?</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To </a:t>
            </a:r>
            <a:r>
              <a:rPr lang="en-US" altLang="zh-CN" dirty="0">
                <a:solidFill>
                  <a:srgbClr val="00B050"/>
                </a:solidFill>
                <a:latin typeface="Times New Roman" panose="02020603050405020304" pitchFamily="18" charset="0"/>
                <a:cs typeface="Times New Roman" panose="02020603050405020304" pitchFamily="18" charset="0"/>
              </a:rPr>
              <a:t>clarify the severity </a:t>
            </a:r>
            <a:r>
              <a:rPr lang="en-US" altLang="zh-CN" dirty="0">
                <a:latin typeface="Times New Roman" panose="02020603050405020304" pitchFamily="18" charset="0"/>
                <a:cs typeface="Times New Roman" panose="02020603050405020304" pitchFamily="18" charset="0"/>
              </a:rPr>
              <a:t>of heat waves.</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To </a:t>
            </a:r>
            <a:r>
              <a:rPr kumimoji="0" lang="en-US" altLang="zh-CN" sz="18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remind people of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tough heat wave.</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To introduce the topic of </a:t>
            </a:r>
            <a:r>
              <a:rPr lang="en-US" altLang="zh-CN" dirty="0">
                <a:solidFill>
                  <a:srgbClr val="C00000"/>
                </a:solidFill>
                <a:latin typeface="Times New Roman" panose="02020603050405020304" pitchFamily="18" charset="0"/>
                <a:cs typeface="Times New Roman" panose="02020603050405020304" pitchFamily="18" charset="0"/>
              </a:rPr>
              <a:t>naming</a:t>
            </a:r>
            <a:r>
              <a:rPr lang="en-US" altLang="zh-CN" dirty="0">
                <a:latin typeface="Times New Roman" panose="02020603050405020304" pitchFamily="18" charset="0"/>
                <a:cs typeface="Times New Roman" panose="02020603050405020304" pitchFamily="18" charset="0"/>
              </a:rPr>
              <a:t> heat waves.</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To show people’s ignorance of the heat wave.</a:t>
            </a:r>
            <a:endParaRPr lang="zh-CN" altLang="en-US" dirty="0">
              <a:latin typeface="Times New Roman" panose="02020603050405020304" pitchFamily="18" charset="0"/>
              <a:cs typeface="Times New Roman" panose="02020603050405020304" pitchFamily="18" charset="0"/>
            </a:endParaRPr>
          </a:p>
        </p:txBody>
      </p:sp>
      <p:sp>
        <p:nvSpPr>
          <p:cNvPr id="5" name="矩形 4"/>
          <p:cNvSpPr/>
          <p:nvPr/>
        </p:nvSpPr>
        <p:spPr bwMode="auto">
          <a:xfrm>
            <a:off x="2339752" y="856475"/>
            <a:ext cx="5760640" cy="275115"/>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6" name="图片 5"/>
          <p:cNvPicPr>
            <a:picLocks noChangeAspect="1"/>
          </p:cNvPicPr>
          <p:nvPr/>
        </p:nvPicPr>
        <p:blipFill>
          <a:blip r:embed="rId1" cstate="screen"/>
          <a:stretch>
            <a:fillRect/>
          </a:stretch>
        </p:blipFill>
        <p:spPr>
          <a:xfrm>
            <a:off x="225202" y="2030525"/>
            <a:ext cx="421278" cy="421278"/>
          </a:xfrm>
          <a:prstGeom prst="rect">
            <a:avLst/>
          </a:prstGeom>
        </p:spPr>
      </p:pic>
      <p:pic>
        <p:nvPicPr>
          <p:cNvPr id="10242" name="Picture 2" descr="Bay Area sees 110 degrees as region hits record temperatures during ..."/>
          <p:cNvPicPr>
            <a:picLocks noChangeAspect="1" noChangeArrowheads="1"/>
          </p:cNvPicPr>
          <p:nvPr/>
        </p:nvPicPr>
        <p:blipFill>
          <a:blip r:embed="rId2" cstate="screen"/>
          <a:srcRect/>
          <a:stretch>
            <a:fillRect/>
          </a:stretch>
        </p:blipFill>
        <p:spPr bwMode="auto">
          <a:xfrm>
            <a:off x="0" y="2822613"/>
            <a:ext cx="9144000"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15516" y="19526"/>
            <a:ext cx="8712968"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This summer, as many experience high temperatures fueled by greenhouse gas pollution and EI Niño, there has been new openness to the idea of naming heat waves. People in Southern Europe have dubbed the July heat wave Cerberus. </a:t>
            </a:r>
            <a:r>
              <a:rPr kumimoji="0" lang="en-US" altLang="zh-CN" sz="18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results of a survey of more than 2,000 people found that people who knew the heat wave was named Cerberus were also more likely to take actions to stay safe, including drinking more water, spending more time indoors and warning others about the risk.</a:t>
            </a:r>
            <a:endParaRPr kumimoji="0" lang="en-US" altLang="zh-CN" sz="18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Though more research is needed, this suggests that naming heat waves, combined with stronger messaging, </a:t>
            </a:r>
            <a:r>
              <a:rPr kumimoji="0" lang="en-US" altLang="zh-CN" sz="18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can not only help change people's perception of the risk, but prompt them to take protective action.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It would be more effective to broadcast that Heat Wave Zoe, a dangerous Category 3 event, will start tomorrow and here's what you can do to protect yourself, your neighbors and co-workers.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Names, after all, are easier to remember than numbers or weather forecasts.</a:t>
            </a:r>
            <a:endPar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323528" y="3435846"/>
            <a:ext cx="8496944" cy="1477328"/>
          </a:xfrm>
          <a:prstGeom prst="rect">
            <a:avLst/>
          </a:prstGeom>
          <a:noFill/>
          <a:ln w="1905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33. What can we learn from </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paragraph 2 and 3</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lphaUcPeriod"/>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Due to its </a:t>
            </a:r>
            <a:r>
              <a:rPr kumimoji="0" lang="en-US" altLang="zh-CN" sz="18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effectiveness, naming waves is a must.</a:t>
            </a:r>
            <a:endParaRPr kumimoji="0" lang="en-US" altLang="zh-CN" sz="18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lphaUcPeriod"/>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There exist </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benefits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of </a:t>
            </a:r>
            <a:r>
              <a:rPr kumimoji="0" lang="en-US" altLang="zh-CN" sz="18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categorizing</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naming heat waves.</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lphaUcPeriod"/>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Naming heat waves can change people's perception of the risk.</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lphaUcPeriod"/>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Naming heat waves can </a:t>
            </a:r>
            <a:r>
              <a:rPr kumimoji="0" lang="en-US" altLang="zh-CN" sz="18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urge people to take prompt action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to protect themselves.</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矩形 1"/>
          <p:cNvSpPr/>
          <p:nvPr/>
        </p:nvSpPr>
        <p:spPr bwMode="auto">
          <a:xfrm>
            <a:off x="5868144" y="627534"/>
            <a:ext cx="3060340" cy="288032"/>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7" name="矩形 6"/>
          <p:cNvSpPr/>
          <p:nvPr/>
        </p:nvSpPr>
        <p:spPr bwMode="auto">
          <a:xfrm>
            <a:off x="300150" y="915566"/>
            <a:ext cx="8628333" cy="792088"/>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8" name="图片 7"/>
          <p:cNvPicPr>
            <a:picLocks noChangeAspect="1"/>
          </p:cNvPicPr>
          <p:nvPr/>
        </p:nvPicPr>
        <p:blipFill>
          <a:blip r:embed="rId1" cstate="screen"/>
          <a:stretch>
            <a:fillRect/>
          </a:stretch>
        </p:blipFill>
        <p:spPr>
          <a:xfrm>
            <a:off x="234024" y="3963871"/>
            <a:ext cx="421278" cy="4212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0536" y="51470"/>
            <a:ext cx="8712968" cy="14773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But</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the World Meteorological(</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气象学的</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)Organization </a:t>
            </a:r>
            <a:r>
              <a:rPr kumimoji="0" lang="en-US" altLang="zh-CN" sz="18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oppose</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 naming heat waves </a:t>
            </a:r>
            <a:r>
              <a:rPr kumimoji="0" lang="en-US" altLang="zh-CN" sz="18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on the grounds that</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it would confuse and distract the public. And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National Weather Service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has no plans to rank or name heat waves either, saying that heat and its health impacts vary so dramatically across different regions and seasons that even </a:t>
            </a:r>
            <a:r>
              <a:rPr kumimoji="0" lang="en-US" altLang="zh-CN" sz="18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coming up with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standard definition of a heat wave is </a:t>
            </a:r>
            <a:r>
              <a:rPr kumimoji="0" lang="en-US" altLang="zh-CN" sz="18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impossible</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251520" y="1635646"/>
            <a:ext cx="8640960" cy="1477328"/>
          </a:xfrm>
          <a:prstGeom prst="rect">
            <a:avLst/>
          </a:prstGeom>
          <a:noFill/>
          <a:ln w="1905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34. Why does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National Weather Service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have no plans to name heat waves?</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It will confuse and </a:t>
            </a:r>
            <a:r>
              <a:rPr kumimoji="0" lang="en-US" altLang="zh-CN" sz="18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distract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public.</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 It is </a:t>
            </a:r>
            <a:r>
              <a:rPr kumimoji="0" lang="en-US" altLang="zh-CN" sz="18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inappropriate</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for naming heat waves.</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 It is difficult to </a:t>
            </a:r>
            <a:r>
              <a:rPr kumimoji="0" lang="en-US" altLang="zh-CN" sz="18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distinguish</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a:t>
            </a:r>
            <a:r>
              <a:rPr kumimoji="0" lang="en-US" altLang="zh-CN" sz="18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predict</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heat waves.</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 It is </a:t>
            </a:r>
            <a:r>
              <a:rPr kumimoji="0" lang="en-US" altLang="zh-CN" sz="18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unlikely</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to </a:t>
            </a:r>
            <a:r>
              <a:rPr kumimoji="0" lang="en-US" altLang="zh-CN" sz="18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put forward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standard definition for heat waves</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p:cNvSpPr txBox="1"/>
          <p:nvPr/>
        </p:nvSpPr>
        <p:spPr>
          <a:xfrm>
            <a:off x="260495" y="3269764"/>
            <a:ext cx="8631984" cy="923330"/>
          </a:xfrm>
          <a:prstGeom prst="rect">
            <a:avLst/>
          </a:prstGeom>
          <a:noFill/>
          <a:ln w="19050">
            <a:solidFill>
              <a:schemeClr val="tx1"/>
            </a:solidFill>
            <a:prstDash val="sysDot"/>
          </a:ln>
        </p:spPr>
        <p:txBody>
          <a:bodyPr wrap="square">
            <a:spAutoFit/>
          </a:bodyPr>
          <a:lstStyle/>
          <a:p>
            <a:r>
              <a:rPr lang="zh-CN" altLang="en-US" dirty="0"/>
              <a:t>但世界气象（气象学）组织</a:t>
            </a:r>
            <a:r>
              <a:rPr lang="zh-CN" altLang="en-US" dirty="0">
                <a:solidFill>
                  <a:srgbClr val="C00000"/>
                </a:solidFill>
              </a:rPr>
              <a:t>反对</a:t>
            </a:r>
            <a:r>
              <a:rPr lang="zh-CN" altLang="en-US" dirty="0"/>
              <a:t>命名热浪，理由是这会混淆和分散公众的注意力。美国国家气象局也没有计划对热浪进行排名或命名，称高温及其对健康的影响在不同地区和季节之间差异如此之大，以至于甚至不可能提出热浪的标准定义。</a:t>
            </a:r>
            <a:endParaRPr lang="zh-CN" altLang="en-US" dirty="0"/>
          </a:p>
        </p:txBody>
      </p:sp>
      <p:sp>
        <p:nvSpPr>
          <p:cNvPr id="8" name="矩形 7"/>
          <p:cNvSpPr/>
          <p:nvPr/>
        </p:nvSpPr>
        <p:spPr bwMode="auto">
          <a:xfrm>
            <a:off x="5832139" y="646118"/>
            <a:ext cx="3060340" cy="288032"/>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9" name="矩形 8"/>
          <p:cNvSpPr/>
          <p:nvPr/>
        </p:nvSpPr>
        <p:spPr bwMode="auto">
          <a:xfrm>
            <a:off x="264755" y="931527"/>
            <a:ext cx="8631984" cy="585356"/>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10" name="图片 9"/>
          <p:cNvPicPr>
            <a:picLocks noChangeAspect="1"/>
          </p:cNvPicPr>
          <p:nvPr/>
        </p:nvPicPr>
        <p:blipFill>
          <a:blip r:embed="rId1" cstate="screen"/>
          <a:stretch>
            <a:fillRect/>
          </a:stretch>
        </p:blipFill>
        <p:spPr>
          <a:xfrm>
            <a:off x="170536" y="2691696"/>
            <a:ext cx="421278" cy="421278"/>
          </a:xfrm>
          <a:prstGeom prst="rect">
            <a:avLst/>
          </a:prstGeom>
        </p:spPr>
      </p:pic>
      <p:pic>
        <p:nvPicPr>
          <p:cNvPr id="12" name="图片 11"/>
          <p:cNvPicPr>
            <a:picLocks noChangeAspect="1"/>
          </p:cNvPicPr>
          <p:nvPr/>
        </p:nvPicPr>
        <p:blipFill>
          <a:blip r:embed="rId2"/>
          <a:stretch>
            <a:fillRect/>
          </a:stretch>
        </p:blipFill>
        <p:spPr>
          <a:xfrm>
            <a:off x="254309" y="4303763"/>
            <a:ext cx="8638170" cy="126371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554708" y="2160094"/>
            <a:ext cx="5009832" cy="0"/>
          </a:xfrm>
          <a:prstGeom prst="line">
            <a:avLst/>
          </a:prstGeom>
          <a:ln w="19050" cap="flat">
            <a:solidFill>
              <a:srgbClr val="1B1A14"/>
            </a:solidFill>
            <a:prstDash val="solid"/>
            <a:headEnd type="none" w="sm" len="sm"/>
            <a:tailEnd type="none" w="sm" len="sm"/>
          </a:ln>
        </p:spPr>
      </p:sp>
      <p:grpSp>
        <p:nvGrpSpPr>
          <p:cNvPr id="3" name="Group 3"/>
          <p:cNvGrpSpPr/>
          <p:nvPr/>
        </p:nvGrpSpPr>
        <p:grpSpPr>
          <a:xfrm>
            <a:off x="381083" y="2372575"/>
            <a:ext cx="8381835" cy="2393323"/>
            <a:chOff x="0" y="0"/>
            <a:chExt cx="6094604" cy="1740234"/>
          </a:xfrm>
        </p:grpSpPr>
        <p:sp>
          <p:nvSpPr>
            <p:cNvPr id="4" name="Freeform 4"/>
            <p:cNvSpPr/>
            <p:nvPr/>
          </p:nvSpPr>
          <p:spPr>
            <a:xfrm>
              <a:off x="0" y="0"/>
              <a:ext cx="6094604" cy="1740297"/>
            </a:xfrm>
            <a:custGeom>
              <a:avLst/>
              <a:gdLst/>
              <a:ahLst/>
              <a:cxnLst/>
              <a:rect l="l" t="t" r="r" b="b"/>
              <a:pathLst>
                <a:path w="6094604" h="1740297">
                  <a:moveTo>
                    <a:pt x="0" y="0"/>
                  </a:moveTo>
                  <a:lnTo>
                    <a:pt x="6094604" y="0"/>
                  </a:lnTo>
                  <a:lnTo>
                    <a:pt x="6094604" y="1740297"/>
                  </a:lnTo>
                  <a:lnTo>
                    <a:pt x="0" y="1740297"/>
                  </a:lnTo>
                </a:path>
              </a:pathLst>
            </a:custGeom>
            <a:blipFill>
              <a:blip r:embed="rId1" cstate="screen"/>
              <a:stretch>
                <a:fillRect/>
              </a:stretch>
            </a:blipFill>
          </p:spPr>
        </p:sp>
      </p:grpSp>
      <p:grpSp>
        <p:nvGrpSpPr>
          <p:cNvPr id="5" name="Group 5"/>
          <p:cNvGrpSpPr/>
          <p:nvPr/>
        </p:nvGrpSpPr>
        <p:grpSpPr>
          <a:xfrm>
            <a:off x="8243450" y="286520"/>
            <a:ext cx="519468" cy="175417"/>
            <a:chOff x="0" y="0"/>
            <a:chExt cx="1385248" cy="467778"/>
          </a:xfrm>
        </p:grpSpPr>
        <p:sp>
          <p:nvSpPr>
            <p:cNvPr id="6" name="Freeform 6"/>
            <p:cNvSpPr/>
            <p:nvPr/>
          </p:nvSpPr>
          <p:spPr>
            <a:xfrm>
              <a:off x="0" y="0"/>
              <a:ext cx="467778" cy="467778"/>
            </a:xfrm>
            <a:custGeom>
              <a:avLst/>
              <a:gdLst/>
              <a:ahLst/>
              <a:cxnLst/>
              <a:rect l="l" t="t" r="r" b="b"/>
              <a:pathLst>
                <a:path w="467778" h="467778">
                  <a:moveTo>
                    <a:pt x="0" y="0"/>
                  </a:moveTo>
                  <a:lnTo>
                    <a:pt x="467778" y="0"/>
                  </a:lnTo>
                  <a:lnTo>
                    <a:pt x="467778" y="467778"/>
                  </a:lnTo>
                  <a:lnTo>
                    <a:pt x="0" y="467778"/>
                  </a:lnTo>
                  <a:lnTo>
                    <a:pt x="0" y="0"/>
                  </a:lnTo>
                  <a:close/>
                </a:path>
              </a:pathLst>
            </a:custGeom>
            <a:blipFill>
              <a:blip r:embed="rId2" cstate="screen"/>
              <a:stretch>
                <a:fillRect/>
              </a:stretch>
            </a:blipFill>
          </p:spPr>
        </p:sp>
        <p:sp>
          <p:nvSpPr>
            <p:cNvPr id="7" name="Freeform 7"/>
            <p:cNvSpPr/>
            <p:nvPr/>
          </p:nvSpPr>
          <p:spPr>
            <a:xfrm>
              <a:off x="458735" y="0"/>
              <a:ext cx="467778" cy="467778"/>
            </a:xfrm>
            <a:custGeom>
              <a:avLst/>
              <a:gdLst/>
              <a:ahLst/>
              <a:cxnLst/>
              <a:rect l="l" t="t" r="r" b="b"/>
              <a:pathLst>
                <a:path w="467778" h="467778">
                  <a:moveTo>
                    <a:pt x="0" y="0"/>
                  </a:moveTo>
                  <a:lnTo>
                    <a:pt x="467778" y="0"/>
                  </a:lnTo>
                  <a:lnTo>
                    <a:pt x="467778" y="467778"/>
                  </a:lnTo>
                  <a:lnTo>
                    <a:pt x="0" y="467778"/>
                  </a:lnTo>
                  <a:lnTo>
                    <a:pt x="0" y="0"/>
                  </a:lnTo>
                  <a:close/>
                </a:path>
              </a:pathLst>
            </a:custGeom>
            <a:blipFill>
              <a:blip r:embed="rId2" cstate="screen"/>
              <a:stretch>
                <a:fillRect/>
              </a:stretch>
            </a:blipFill>
          </p:spPr>
        </p:sp>
        <p:sp>
          <p:nvSpPr>
            <p:cNvPr id="8" name="Freeform 8"/>
            <p:cNvSpPr/>
            <p:nvPr/>
          </p:nvSpPr>
          <p:spPr>
            <a:xfrm>
              <a:off x="917469" y="0"/>
              <a:ext cx="467778" cy="467778"/>
            </a:xfrm>
            <a:custGeom>
              <a:avLst/>
              <a:gdLst/>
              <a:ahLst/>
              <a:cxnLst/>
              <a:rect l="l" t="t" r="r" b="b"/>
              <a:pathLst>
                <a:path w="467778" h="467778">
                  <a:moveTo>
                    <a:pt x="0" y="0"/>
                  </a:moveTo>
                  <a:lnTo>
                    <a:pt x="467779" y="0"/>
                  </a:lnTo>
                  <a:lnTo>
                    <a:pt x="467779" y="467778"/>
                  </a:lnTo>
                  <a:lnTo>
                    <a:pt x="0" y="467778"/>
                  </a:lnTo>
                  <a:lnTo>
                    <a:pt x="0" y="0"/>
                  </a:lnTo>
                  <a:close/>
                </a:path>
              </a:pathLst>
            </a:custGeom>
            <a:blipFill>
              <a:blip r:embed="rId2" cstate="screen"/>
              <a:stretch>
                <a:fillRect/>
              </a:stretch>
            </a:blipFill>
          </p:spPr>
        </p:sp>
      </p:grpSp>
      <p:sp>
        <p:nvSpPr>
          <p:cNvPr id="9" name="TextBox 9"/>
          <p:cNvSpPr txBox="1"/>
          <p:nvPr/>
        </p:nvSpPr>
        <p:spPr>
          <a:xfrm>
            <a:off x="7238988" y="811000"/>
            <a:ext cx="2528391" cy="490904"/>
          </a:xfrm>
          <a:prstGeom prst="rect">
            <a:avLst/>
          </a:prstGeom>
        </p:spPr>
        <p:txBody>
          <a:bodyPr lIns="0" tIns="0" rIns="0" bIns="0" rtlCol="0" anchor="t">
            <a:spAutoFit/>
          </a:bodyPr>
          <a:lstStyle/>
          <a:p>
            <a:pPr defTabSz="457200">
              <a:lnSpc>
                <a:spcPts val="4375"/>
              </a:lnSpc>
            </a:pPr>
            <a:r>
              <a:rPr lang="en-US" sz="2000" dirty="0">
                <a:solidFill>
                  <a:srgbClr val="1E1E1E"/>
                </a:solidFill>
                <a:latin typeface="Calibri" panose="020F0502020204030204"/>
                <a:ea typeface="思源黑体 1 Bold"/>
              </a:rPr>
              <a:t>2024.02</a:t>
            </a:r>
            <a:endParaRPr lang="en-US" sz="2000" dirty="0">
              <a:solidFill>
                <a:srgbClr val="1E1E1E"/>
              </a:solidFill>
              <a:latin typeface="Calibri" panose="020F0502020204030204"/>
              <a:ea typeface="思源黑体 1 Bold"/>
            </a:endParaRPr>
          </a:p>
        </p:txBody>
      </p:sp>
      <p:sp>
        <p:nvSpPr>
          <p:cNvPr id="10" name="TextBox 10"/>
          <p:cNvSpPr txBox="1"/>
          <p:nvPr/>
        </p:nvSpPr>
        <p:spPr>
          <a:xfrm>
            <a:off x="323528" y="436288"/>
            <a:ext cx="6863002" cy="1067728"/>
          </a:xfrm>
          <a:prstGeom prst="rect">
            <a:avLst/>
          </a:prstGeom>
        </p:spPr>
        <p:txBody>
          <a:bodyPr lIns="0" tIns="0" rIns="0" bIns="0" rtlCol="0" anchor="t">
            <a:spAutoFit/>
          </a:bodyPr>
          <a:lstStyle/>
          <a:p>
            <a:pPr defTabSz="457200">
              <a:lnSpc>
                <a:spcPts val="9775"/>
              </a:lnSpc>
            </a:pPr>
            <a:r>
              <a:rPr lang="zh-CN" altLang="en-US" sz="6600" b="1" spc="163" dirty="0">
                <a:solidFill>
                  <a:srgbClr val="000000"/>
                </a:solidFill>
                <a:latin typeface="Ahsing"/>
              </a:rPr>
              <a:t>高三新阵地联盟</a:t>
            </a:r>
            <a:endParaRPr lang="en-US" sz="6600" b="1" spc="163" dirty="0">
              <a:solidFill>
                <a:srgbClr val="000000"/>
              </a:solidFill>
              <a:latin typeface="Ahsing"/>
            </a:endParaRPr>
          </a:p>
        </p:txBody>
      </p:sp>
      <p:sp>
        <p:nvSpPr>
          <p:cNvPr id="11" name="TextBox 11"/>
          <p:cNvSpPr txBox="1"/>
          <p:nvPr/>
        </p:nvSpPr>
        <p:spPr>
          <a:xfrm>
            <a:off x="381000" y="2019935"/>
            <a:ext cx="2131060" cy="236855"/>
          </a:xfrm>
          <a:prstGeom prst="rect">
            <a:avLst/>
          </a:prstGeom>
        </p:spPr>
        <p:txBody>
          <a:bodyPr wrap="square" lIns="0" tIns="0" rIns="0" bIns="0" rtlCol="0" anchor="t">
            <a:spAutoFit/>
          </a:bodyPr>
          <a:lstStyle/>
          <a:p>
            <a:pPr defTabSz="457200">
              <a:lnSpc>
                <a:spcPts val="1850"/>
              </a:lnSpc>
            </a:pPr>
            <a:r>
              <a:rPr lang="zh-CN" altLang="en-US" sz="2000" dirty="0">
                <a:solidFill>
                  <a:srgbClr val="1E1E1E"/>
                </a:solidFill>
                <a:latin typeface="Aderet MF"/>
              </a:rPr>
              <a:t>阅 读 理 解 解 析</a:t>
            </a:r>
            <a:endParaRPr lang="en-US" sz="2000" dirty="0">
              <a:solidFill>
                <a:srgbClr val="1E1E1E"/>
              </a:solidFill>
              <a:latin typeface="Aderet MF"/>
            </a:endParaRPr>
          </a:p>
        </p:txBody>
      </p:sp>
      <p:sp>
        <p:nvSpPr>
          <p:cNvPr id="12" name="TextBox 12"/>
          <p:cNvSpPr txBox="1"/>
          <p:nvPr/>
        </p:nvSpPr>
        <p:spPr>
          <a:xfrm>
            <a:off x="7009052" y="2047883"/>
            <a:ext cx="1753866" cy="247632"/>
          </a:xfrm>
          <a:prstGeom prst="rect">
            <a:avLst/>
          </a:prstGeom>
        </p:spPr>
        <p:txBody>
          <a:bodyPr lIns="0" tIns="0" rIns="0" bIns="0" rtlCol="0" anchor="t">
            <a:spAutoFit/>
          </a:bodyPr>
          <a:lstStyle/>
          <a:p>
            <a:pPr algn="r" defTabSz="457200">
              <a:lnSpc>
                <a:spcPts val="1680"/>
              </a:lnSpc>
            </a:pPr>
            <a:r>
              <a:rPr lang="en-US" sz="2800" dirty="0">
                <a:solidFill>
                  <a:srgbClr val="1E1E1E"/>
                </a:solidFill>
                <a:latin typeface="Times New Roman" panose="02020603050405020304" pitchFamily="18" charset="0"/>
                <a:ea typeface="思源黑体 1 Medium"/>
                <a:cs typeface="Times New Roman" panose="02020603050405020304" pitchFamily="18" charset="0"/>
              </a:rPr>
              <a:t>F</a:t>
            </a:r>
            <a:r>
              <a:rPr lang="en-US" altLang="zh-CN" sz="2800" dirty="0">
                <a:solidFill>
                  <a:srgbClr val="1E1E1E"/>
                </a:solidFill>
                <a:latin typeface="Times New Roman" panose="02020603050405020304" pitchFamily="18" charset="0"/>
                <a:ea typeface="思源黑体 1 Medium"/>
                <a:cs typeface="Times New Roman" panose="02020603050405020304" pitchFamily="18" charset="0"/>
              </a:rPr>
              <a:t>ay</a:t>
            </a:r>
            <a:endParaRPr lang="en-US" sz="2800" dirty="0">
              <a:solidFill>
                <a:srgbClr val="1E1E1E"/>
              </a:solidFill>
              <a:latin typeface="Times New Roman" panose="02020603050405020304" pitchFamily="18" charset="0"/>
              <a:ea typeface="思源黑体 1 Medium"/>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51520" y="123478"/>
            <a:ext cx="8496944"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There's nothing to lose by trying out a pilot program to name the most dangerous heat waves. It's pretty clear the current approach to these disasters is </a:t>
            </a:r>
            <a:r>
              <a:rPr kumimoji="0" lang="en-US" altLang="zh-CN" sz="18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falling far short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of what's necessary to protect lives. We need other ways to call attention to it and warn the public of the danger. It's hard to make progress fighting an enemy with no name.      </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323528" y="1491630"/>
            <a:ext cx="8424936" cy="646331"/>
          </a:xfrm>
          <a:prstGeom prst="rect">
            <a:avLst/>
          </a:prstGeom>
          <a:noFill/>
          <a:ln w="1905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35. What is the author's attitude to naming heat waves?</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Approving.	B. Indifferent.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C. Doubtful.	D. Opposed.</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矩形 1"/>
          <p:cNvSpPr/>
          <p:nvPr/>
        </p:nvSpPr>
        <p:spPr bwMode="auto">
          <a:xfrm>
            <a:off x="2771800" y="723642"/>
            <a:ext cx="5904656" cy="263932"/>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5" name="矩形 4"/>
          <p:cNvSpPr/>
          <p:nvPr/>
        </p:nvSpPr>
        <p:spPr bwMode="auto">
          <a:xfrm>
            <a:off x="395536" y="987574"/>
            <a:ext cx="6480720" cy="31213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6" name="图片 5"/>
          <p:cNvPicPr>
            <a:picLocks noChangeAspect="1"/>
          </p:cNvPicPr>
          <p:nvPr/>
        </p:nvPicPr>
        <p:blipFill>
          <a:blip r:embed="rId1" cstate="screen"/>
          <a:stretch>
            <a:fillRect/>
          </a:stretch>
        </p:blipFill>
        <p:spPr>
          <a:xfrm>
            <a:off x="287827" y="1742525"/>
            <a:ext cx="421278" cy="421278"/>
          </a:xfrm>
          <a:prstGeom prst="rect">
            <a:avLst/>
          </a:prstGeom>
        </p:spPr>
      </p:pic>
      <p:pic>
        <p:nvPicPr>
          <p:cNvPr id="14340" name="Picture 4" descr="A stifling heat wave is ahead this week for most of Florida - WUFT News"/>
          <p:cNvPicPr>
            <a:picLocks noChangeAspect="1" noChangeArrowheads="1"/>
          </p:cNvPicPr>
          <p:nvPr/>
        </p:nvPicPr>
        <p:blipFill>
          <a:blip r:embed="rId2" cstate="screen"/>
          <a:srcRect/>
          <a:stretch>
            <a:fillRect/>
          </a:stretch>
        </p:blipFill>
        <p:spPr bwMode="auto">
          <a:xfrm>
            <a:off x="0" y="2209607"/>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4068384" y="2196067"/>
            <a:ext cx="4680080" cy="3039980"/>
            <a:chOff x="4196511" y="819566"/>
            <a:chExt cx="4680080" cy="2744832"/>
          </a:xfrm>
        </p:grpSpPr>
        <p:sp>
          <p:nvSpPr>
            <p:cNvPr id="8" name="矩形 7"/>
            <p:cNvSpPr/>
            <p:nvPr/>
          </p:nvSpPr>
          <p:spPr bwMode="auto">
            <a:xfrm>
              <a:off x="4211961" y="1233747"/>
              <a:ext cx="4664630" cy="2330651"/>
            </a:xfrm>
            <a:prstGeom prst="rect">
              <a:avLst/>
            </a:prstGeom>
            <a:solidFill>
              <a:srgbClr val="FFFFFF">
                <a:alpha val="87000"/>
              </a:srgbClr>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lstStyle/>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kumimoji="0" lang="en-US" altLang="zh-CN" sz="1800" b="1" i="0" u="none" strike="noStrike" kern="0" cap="none" spc="0" normalizeH="0" baseline="0" noProof="0" dirty="0">
                  <a:ln>
                    <a:solidFill>
                      <a:srgbClr val="92D050"/>
                    </a:solidFill>
                  </a:ln>
                  <a:solidFill>
                    <a:srgbClr val="000000"/>
                  </a:solidFill>
                  <a:effectLst/>
                  <a:uLnTx/>
                  <a:uFillTx/>
                  <a:latin typeface="Arial" panose="020B0604020202020204" pitchFamily="34" charset="0"/>
                </a:rPr>
                <a:t>Invisible killers</a:t>
              </a:r>
              <a:r>
                <a:rPr kumimoji="0" lang="zh-CN" altLang="en-US" sz="1800" b="1" i="0" u="none" strike="noStrike" kern="0" cap="none" spc="0" normalizeH="0" baseline="0" noProof="0" dirty="0">
                  <a:ln>
                    <a:solidFill>
                      <a:srgbClr val="92D050"/>
                    </a:solidFill>
                  </a:ln>
                  <a:solidFill>
                    <a:srgbClr val="000000"/>
                  </a:solidFill>
                  <a:effectLst/>
                  <a:uLnTx/>
                  <a:uFillTx/>
                  <a:latin typeface="Arial" panose="020B0604020202020204" pitchFamily="34" charset="0"/>
                </a:rPr>
                <a:t>隐形杀手</a:t>
              </a:r>
              <a:endParaRPr kumimoji="0" lang="en-US" altLang="zh-CN" sz="1800" b="1" i="0" u="none" strike="noStrike" kern="0" cap="none" spc="0" normalizeH="0" baseline="0" noProof="0" dirty="0">
                <a:ln>
                  <a:solidFill>
                    <a:srgbClr val="92D050"/>
                  </a:solidFill>
                </a:ln>
                <a:solidFill>
                  <a:srgbClr val="000000"/>
                </a:solidFill>
                <a:effectLst/>
                <a:uLnTx/>
                <a:uFillTx/>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b="1" kern="0" dirty="0">
                  <a:ln>
                    <a:solidFill>
                      <a:srgbClr val="92D050"/>
                    </a:solidFill>
                  </a:ln>
                  <a:solidFill>
                    <a:srgbClr val="000000"/>
                  </a:solidFill>
                  <a:latin typeface="Arial" panose="020B0604020202020204" pitchFamily="34" charset="0"/>
                </a:rPr>
                <a:t>Take seriously</a:t>
              </a:r>
              <a:r>
                <a:rPr lang="zh-CN" altLang="en-US" b="1" kern="0" dirty="0">
                  <a:ln>
                    <a:solidFill>
                      <a:srgbClr val="92D050"/>
                    </a:solidFill>
                  </a:ln>
                  <a:solidFill>
                    <a:srgbClr val="000000"/>
                  </a:solidFill>
                  <a:latin typeface="Arial" panose="020B0604020202020204" pitchFamily="34" charset="0"/>
                </a:rPr>
                <a:t>认真对待</a:t>
              </a:r>
              <a:endParaRPr lang="en-US" altLang="zh-CN"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kumimoji="0" lang="en-US" altLang="zh-CN" sz="1800" b="1" i="0" u="none" strike="noStrike" kern="0" cap="none" spc="0" normalizeH="0" baseline="0" noProof="0" dirty="0">
                  <a:ln>
                    <a:solidFill>
                      <a:srgbClr val="92D050"/>
                    </a:solidFill>
                  </a:ln>
                  <a:solidFill>
                    <a:srgbClr val="000000"/>
                  </a:solidFill>
                  <a:effectLst/>
                  <a:uLnTx/>
                  <a:uFillTx/>
                  <a:latin typeface="Arial" panose="020B0604020202020204" pitchFamily="34" charset="0"/>
                </a:rPr>
                <a:t>Life-threatening</a:t>
              </a:r>
              <a:r>
                <a:rPr lang="zh-CN" altLang="en-US" b="1" kern="0" dirty="0">
                  <a:ln>
                    <a:solidFill>
                      <a:srgbClr val="92D050"/>
                    </a:solidFill>
                  </a:ln>
                  <a:solidFill>
                    <a:srgbClr val="000000"/>
                  </a:solidFill>
                  <a:latin typeface="Arial" panose="020B0604020202020204" pitchFamily="34" charset="0"/>
                </a:rPr>
                <a:t> </a:t>
              </a:r>
              <a:r>
                <a:rPr lang="en-US" altLang="zh-CN" b="1" kern="0" dirty="0">
                  <a:ln>
                    <a:solidFill>
                      <a:srgbClr val="92D050"/>
                    </a:solidFill>
                  </a:ln>
                  <a:solidFill>
                    <a:srgbClr val="000000"/>
                  </a:solidFill>
                  <a:latin typeface="Arial" panose="020B0604020202020204" pitchFamily="34" charset="0"/>
                </a:rPr>
                <a:t>heat</a:t>
              </a:r>
              <a:r>
                <a:rPr lang="zh-CN" altLang="en-US" b="1" kern="0" dirty="0">
                  <a:ln>
                    <a:solidFill>
                      <a:srgbClr val="92D050"/>
                    </a:solidFill>
                  </a:ln>
                  <a:solidFill>
                    <a:srgbClr val="000000"/>
                  </a:solidFill>
                  <a:latin typeface="Arial" panose="020B0604020202020204" pitchFamily="34" charset="0"/>
                </a:rPr>
                <a:t>危及生命的热度</a:t>
              </a:r>
              <a:endParaRPr lang="en-US" altLang="zh-CN"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kumimoji="0" lang="en-US" altLang="zh-CN" sz="1800" b="1" i="0" u="none" strike="noStrike" kern="0" cap="none" spc="0" normalizeH="0" baseline="0" noProof="0" dirty="0">
                  <a:ln>
                    <a:solidFill>
                      <a:srgbClr val="92D050"/>
                    </a:solidFill>
                  </a:ln>
                  <a:solidFill>
                    <a:srgbClr val="000000"/>
                  </a:solidFill>
                  <a:effectLst/>
                  <a:uLnTx/>
                  <a:uFillTx/>
                  <a:latin typeface="Arial" panose="020B0604020202020204" pitchFamily="34" charset="0"/>
                </a:rPr>
                <a:t>Take protective action</a:t>
              </a:r>
              <a:r>
                <a:rPr kumimoji="0" lang="zh-CN" altLang="en-US" sz="1800" b="1" i="0" u="none" strike="noStrike" kern="0" cap="none" spc="0" normalizeH="0" baseline="0" noProof="0" dirty="0">
                  <a:ln>
                    <a:solidFill>
                      <a:srgbClr val="92D050"/>
                    </a:solidFill>
                  </a:ln>
                  <a:solidFill>
                    <a:srgbClr val="000000"/>
                  </a:solidFill>
                  <a:effectLst/>
                  <a:uLnTx/>
                  <a:uFillTx/>
                  <a:latin typeface="Arial" panose="020B0604020202020204" pitchFamily="34" charset="0"/>
                </a:rPr>
                <a:t>采取保护措施</a:t>
              </a:r>
              <a:endParaRPr kumimoji="0" lang="en-US" altLang="zh-CN" sz="1800" b="1" i="0" u="none" strike="noStrike" kern="0" cap="none" spc="0" normalizeH="0" baseline="0" noProof="0" dirty="0">
                <a:ln>
                  <a:solidFill>
                    <a:srgbClr val="92D050"/>
                  </a:solidFill>
                </a:ln>
                <a:solidFill>
                  <a:srgbClr val="000000"/>
                </a:solidFill>
                <a:effectLst/>
                <a:uLnTx/>
                <a:uFillTx/>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kumimoji="0" lang="en-US" altLang="zh-CN" sz="1800" b="1" i="0" u="none" strike="noStrike" kern="0" cap="none" spc="0" normalizeH="0" baseline="0" noProof="0" dirty="0">
                  <a:ln>
                    <a:solidFill>
                      <a:srgbClr val="92D050"/>
                    </a:solidFill>
                  </a:ln>
                  <a:solidFill>
                    <a:srgbClr val="000000"/>
                  </a:solidFill>
                  <a:effectLst/>
                  <a:uLnTx/>
                  <a:uFillTx/>
                  <a:latin typeface="Arial" panose="020B0604020202020204" pitchFamily="34" charset="0"/>
                </a:rPr>
                <a:t>Take prompt action</a:t>
              </a:r>
              <a:r>
                <a:rPr kumimoji="0" lang="zh-CN" altLang="en-US" sz="1800" b="1" i="0" u="none" strike="noStrike" kern="0" cap="none" spc="0" normalizeH="0" baseline="0" noProof="0">
                  <a:ln>
                    <a:solidFill>
                      <a:srgbClr val="92D050"/>
                    </a:solidFill>
                  </a:ln>
                  <a:solidFill>
                    <a:srgbClr val="000000"/>
                  </a:solidFill>
                  <a:effectLst/>
                  <a:uLnTx/>
                  <a:uFillTx/>
                  <a:latin typeface="Arial" panose="020B0604020202020204" pitchFamily="34" charset="0"/>
                </a:rPr>
                <a:t>迅速采取行动</a:t>
              </a:r>
              <a:endParaRPr kumimoji="0" lang="en-US" altLang="zh-CN" sz="1800" b="1" i="0" u="none" strike="noStrike" kern="0" cap="none" spc="0" normalizeH="0" baseline="0" noProof="0" dirty="0">
                <a:ln>
                  <a:solidFill>
                    <a:srgbClr val="92D050"/>
                  </a:solidFill>
                </a:ln>
                <a:solidFill>
                  <a:srgbClr val="000000"/>
                </a:solidFill>
                <a:effectLst/>
                <a:uLnTx/>
                <a:uFillTx/>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b="1" kern="0" dirty="0">
                  <a:ln>
                    <a:solidFill>
                      <a:srgbClr val="92D050"/>
                    </a:solidFill>
                  </a:ln>
                  <a:solidFill>
                    <a:srgbClr val="000000"/>
                  </a:solidFill>
                  <a:latin typeface="Arial" panose="020B0604020202020204" pitchFamily="34" charset="0"/>
                </a:rPr>
                <a:t>On the grounds that…</a:t>
              </a:r>
              <a:r>
                <a:rPr lang="zh-CN" altLang="en-US" b="1" kern="0" dirty="0">
                  <a:ln>
                    <a:solidFill>
                      <a:srgbClr val="92D050"/>
                    </a:solidFill>
                  </a:ln>
                  <a:solidFill>
                    <a:srgbClr val="000000"/>
                  </a:solidFill>
                  <a:latin typeface="Arial" panose="020B0604020202020204" pitchFamily="34" charset="0"/>
                </a:rPr>
                <a:t>因为，由于</a:t>
              </a:r>
              <a:endParaRPr lang="en-US" altLang="zh-CN"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kumimoji="0" lang="en-US" altLang="zh-CN" sz="1800" b="1" i="0" u="none" strike="noStrike" kern="0" cap="none" spc="0" normalizeH="0" baseline="0" noProof="0" dirty="0">
                  <a:ln>
                    <a:solidFill>
                      <a:srgbClr val="92D050"/>
                    </a:solidFill>
                  </a:ln>
                  <a:solidFill>
                    <a:srgbClr val="000000"/>
                  </a:solidFill>
                  <a:effectLst/>
                  <a:uLnTx/>
                  <a:uFillTx/>
                  <a:latin typeface="Arial" panose="020B0604020202020204" pitchFamily="34" charset="0"/>
                </a:rPr>
                <a:t>Come up with</a:t>
              </a:r>
              <a:r>
                <a:rPr kumimoji="0" lang="zh-CN" altLang="en-US" sz="1800" b="1" i="0" u="none" strike="noStrike" kern="0" cap="none" spc="0" normalizeH="0" baseline="0" noProof="0" dirty="0">
                  <a:ln>
                    <a:solidFill>
                      <a:srgbClr val="92D050"/>
                    </a:solidFill>
                  </a:ln>
                  <a:solidFill>
                    <a:srgbClr val="000000"/>
                  </a:solidFill>
                  <a:effectLst/>
                  <a:uLnTx/>
                  <a:uFillTx/>
                  <a:latin typeface="Arial" panose="020B0604020202020204" pitchFamily="34" charset="0"/>
                </a:rPr>
                <a:t>提出</a:t>
              </a:r>
              <a:endParaRPr kumimoji="0" lang="en-US" altLang="zh-CN" sz="1800" b="1" i="0" u="none" strike="noStrike" kern="0" cap="none" spc="0" normalizeH="0" baseline="0" noProof="0" dirty="0">
                <a:ln>
                  <a:solidFill>
                    <a:srgbClr val="92D050"/>
                  </a:solidFill>
                </a:ln>
                <a:solidFill>
                  <a:srgbClr val="000000"/>
                </a:solidFill>
                <a:effectLst/>
                <a:uLnTx/>
                <a:uFillTx/>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b="1" kern="0" dirty="0">
                  <a:ln>
                    <a:solidFill>
                      <a:srgbClr val="92D050"/>
                    </a:solidFill>
                  </a:ln>
                  <a:solidFill>
                    <a:srgbClr val="000000"/>
                  </a:solidFill>
                  <a:latin typeface="Arial" panose="020B0604020202020204" pitchFamily="34" charset="0"/>
                </a:rPr>
                <a:t>Fall far short of</a:t>
              </a:r>
              <a:r>
                <a:rPr lang="zh-CN" altLang="en-US" b="1" kern="0" dirty="0">
                  <a:ln>
                    <a:solidFill>
                      <a:srgbClr val="92D050"/>
                    </a:solidFill>
                  </a:ln>
                  <a:solidFill>
                    <a:srgbClr val="000000"/>
                  </a:solidFill>
                  <a:latin typeface="Arial" panose="020B0604020202020204" pitchFamily="34" charset="0"/>
                </a:rPr>
                <a:t>远远不及，远低于</a:t>
              </a:r>
              <a:endParaRPr lang="en-US" altLang="zh-CN"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kumimoji="0" lang="en-US" altLang="zh-CN" sz="1800" b="1" i="0" u="none" strike="noStrike" kern="0" cap="none" spc="0" normalizeH="0" baseline="0" noProof="0" dirty="0">
                  <a:ln>
                    <a:solidFill>
                      <a:srgbClr val="92D050"/>
                    </a:solidFill>
                  </a:ln>
                  <a:solidFill>
                    <a:srgbClr val="000000"/>
                  </a:solidFill>
                  <a:effectLst/>
                  <a:uLnTx/>
                  <a:uFillTx/>
                  <a:latin typeface="Arial" panose="020B0604020202020204" pitchFamily="34" charset="0"/>
                </a:rPr>
                <a:t>Call attention </a:t>
              </a:r>
              <a:r>
                <a:rPr lang="en-US" altLang="zh-CN" b="1" kern="0" dirty="0">
                  <a:ln>
                    <a:solidFill>
                      <a:srgbClr val="92D050"/>
                    </a:solidFill>
                  </a:ln>
                  <a:solidFill>
                    <a:srgbClr val="000000"/>
                  </a:solidFill>
                  <a:latin typeface="Arial" panose="020B0604020202020204" pitchFamily="34" charset="0"/>
                </a:rPr>
                <a:t>to</a:t>
              </a:r>
              <a:r>
                <a:rPr lang="zh-CN" altLang="en-US" b="1" kern="0" dirty="0">
                  <a:ln>
                    <a:solidFill>
                      <a:srgbClr val="92D050"/>
                    </a:solidFill>
                  </a:ln>
                  <a:solidFill>
                    <a:srgbClr val="000000"/>
                  </a:solidFill>
                  <a:latin typeface="Arial" panose="020B0604020202020204" pitchFamily="34" charset="0"/>
                </a:rPr>
                <a:t>引起注意</a:t>
              </a:r>
              <a:endParaRPr lang="en-US" altLang="zh-CN" b="1" kern="0" dirty="0">
                <a:ln>
                  <a:solidFill>
                    <a:srgbClr val="92D050"/>
                  </a:solidFill>
                </a:ln>
                <a:solidFill>
                  <a:srgbClr val="000000"/>
                </a:solidFill>
                <a:latin typeface="Arial" panose="020B0604020202020204" pitchFamily="34" charset="0"/>
              </a:endParaRPr>
            </a:p>
            <a:p>
              <a:pPr marR="0" lvl="0" defTabSz="914400" eaLnBrk="1" fontAlgn="base" latinLnBrk="0" hangingPunct="1">
                <a:lnSpc>
                  <a:spcPct val="100000"/>
                </a:lnSpc>
                <a:spcBef>
                  <a:spcPct val="0"/>
                </a:spcBef>
                <a:spcAft>
                  <a:spcPct val="0"/>
                </a:spcAft>
                <a:buClrTx/>
                <a:buSzTx/>
                <a:defRPr/>
              </a:pPr>
              <a:endParaRPr kumimoji="0" lang="en-US" altLang="zh-CN" sz="1800" b="1" i="0" u="none" strike="noStrike" kern="0" cap="none" spc="0" normalizeH="0" baseline="0" noProof="0" dirty="0">
                <a:ln>
                  <a:solidFill>
                    <a:srgbClr val="92D050"/>
                  </a:solidFill>
                </a:ln>
                <a:solidFill>
                  <a:srgbClr val="000000"/>
                </a:solidFill>
                <a:effectLst/>
                <a:uLnTx/>
                <a:uFillTx/>
                <a:latin typeface="Arial" panose="020B0604020202020204" pitchFamily="34" charset="0"/>
              </a:endParaRPr>
            </a:p>
          </p:txBody>
        </p:sp>
        <p:sp>
          <p:nvSpPr>
            <p:cNvPr id="9" name="文本框 8"/>
            <p:cNvSpPr txBox="1"/>
            <p:nvPr/>
          </p:nvSpPr>
          <p:spPr>
            <a:xfrm>
              <a:off x="4196511" y="819566"/>
              <a:ext cx="4680080" cy="387670"/>
            </a:xfrm>
            <a:prstGeom prst="rect">
              <a:avLst/>
            </a:prstGeom>
            <a:solidFill>
              <a:srgbClr val="92D050"/>
            </a:solidFill>
            <a:effectLst>
              <a:outerShdw blurRad="50800" dist="38100" algn="l" rotWithShape="0">
                <a:prstClr val="black">
                  <a:alpha val="40000"/>
                </a:prstClr>
              </a:outerShdw>
            </a:effectLst>
          </p:spPr>
          <p:txBody>
            <a:bodyPr wrap="square">
              <a:spAutoFit/>
            </a:bodyPr>
            <a:lstStyle/>
            <a:p>
              <a:pPr indent="76200" algn="ctr">
                <a:lnSpc>
                  <a:spcPct val="115000"/>
                </a:lnSpc>
              </a:pPr>
              <a:r>
                <a:rPr lang="zh-CN" altLang="en-US" b="1" kern="100" dirty="0">
                  <a:solidFill>
                    <a:srgbClr val="000000"/>
                  </a:solidFill>
                  <a:latin typeface="Times New Roman" panose="02020603050405020304" pitchFamily="18" charset="0"/>
                  <a:cs typeface="Times New Roman" panose="02020603050405020304" pitchFamily="18" charset="0"/>
                </a:rPr>
                <a:t>词 块 整 理</a:t>
              </a:r>
              <a:endParaRPr lang="zh-CN" altLang="zh-CN" sz="1400" b="1" kern="100" dirty="0">
                <a:solidFill>
                  <a:srgbClr val="000000"/>
                </a:solidFill>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7504" y="127491"/>
            <a:ext cx="8928992" cy="4888518"/>
          </a:xfrm>
          <a:prstGeom prst="rect">
            <a:avLst/>
          </a:prstGeom>
          <a:noFill/>
        </p:spPr>
        <p:txBody>
          <a:bodyPr wrap="square">
            <a:spAutoFit/>
          </a:bodyPr>
          <a:lstStyle/>
          <a:p>
            <a:pPr marL="0" marR="0" lvl="0" indent="0" algn="just" defTabSz="914400" rtl="0" eaLnBrk="1" fontAlgn="auto" latinLnBrk="0" hangingPunct="1">
              <a:lnSpc>
                <a:spcPts val="1700"/>
              </a:lnSpc>
              <a:spcBef>
                <a:spcPts val="0"/>
              </a:spcBef>
              <a:spcAft>
                <a:spcPts val="0"/>
              </a:spcAft>
              <a:buClrTx/>
              <a:buSzTx/>
              <a:buFontTx/>
              <a:buNone/>
              <a:defRPr/>
            </a:pPr>
            <a:r>
              <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When a severe heat wave covered California in July 2006, it killed an estimated 650 people. </a:t>
            </a:r>
            <a:r>
              <a:rPr kumimoji="0" lang="en-US" altLang="zh-CN" sz="1600" b="0" i="0" u="none" strike="noStrike" kern="1200" cap="none" spc="0" normalizeH="0" baseline="0" noProof="0" dirty="0">
                <a:ln>
                  <a:noFill/>
                </a:ln>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But</a:t>
            </a:r>
            <a:r>
              <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it may be tough to recall because heat waves don't typically have </a:t>
            </a:r>
            <a:r>
              <a:rPr kumimoji="0" lang="en-US" altLang="zh-CN" sz="16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names</a:t>
            </a:r>
            <a:r>
              <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They are already the deadliest weather-related danger, </a:t>
            </a:r>
            <a:r>
              <a:rPr kumimoji="0" lang="en-US" altLang="zh-CN" sz="1600" b="0" i="0" u="none" strike="noStrike" kern="1200" cap="none" spc="0" normalizeH="0" baseline="0" noProof="0" dirty="0">
                <a:ln>
                  <a:noFill/>
                </a:ln>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yet</a:t>
            </a:r>
            <a:r>
              <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they remain invisible killers that few people take seriously. What if the most life-threatening heat waves did have </a:t>
            </a:r>
            <a:r>
              <a:rPr kumimoji="0" lang="en-US" altLang="zh-CN" sz="16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names</a:t>
            </a:r>
            <a:r>
              <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1700"/>
              </a:lnSpc>
              <a:spcBef>
                <a:spcPts val="0"/>
              </a:spcBef>
              <a:spcAft>
                <a:spcPts val="0"/>
              </a:spcAft>
              <a:buClrTx/>
              <a:buSzTx/>
              <a:buFontTx/>
              <a:buNone/>
              <a:defRPr/>
            </a:pPr>
            <a:r>
              <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This summer, as many experience high temperatures fueled by greenhouse gas pollution and EI Niño, </a:t>
            </a:r>
            <a:r>
              <a:rPr kumimoji="0" lang="en-US" altLang="zh-CN" sz="16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there has been new openness to the idea of </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naming</a:t>
            </a:r>
            <a:r>
              <a:rPr kumimoji="0" lang="en-US" altLang="zh-CN" sz="16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heat waves</a:t>
            </a:r>
            <a:r>
              <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People in Southern Europe have dubbed the July heat wave Cerberus. The results of a survey of more than 2,000 people found that people who knew the heat wave was </a:t>
            </a:r>
            <a:r>
              <a:rPr kumimoji="0" lang="en-US" altLang="zh-CN" sz="16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named</a:t>
            </a:r>
            <a:r>
              <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Cerberus were also more likely to take actions to stay safe, including drinking more water, spending more time indoors and warning others about the risk.</a:t>
            </a:r>
            <a:endPar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1700"/>
              </a:lnSpc>
              <a:spcBef>
                <a:spcPts val="0"/>
              </a:spcBef>
              <a:spcAft>
                <a:spcPts val="0"/>
              </a:spcAft>
              <a:buClrTx/>
              <a:buSzTx/>
              <a:buFontTx/>
              <a:buNone/>
              <a:defRPr/>
            </a:pPr>
            <a:r>
              <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600" b="0" i="0" u="none" strike="noStrike" kern="1200" cap="none" spc="0" normalizeH="0" baseline="0" noProof="0" dirty="0">
                <a:ln>
                  <a:noFill/>
                </a:ln>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Though</a:t>
            </a:r>
            <a:r>
              <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more research is needed, this suggests that </a:t>
            </a:r>
            <a:r>
              <a:rPr kumimoji="0" lang="en-US" altLang="zh-CN" sz="16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naming </a:t>
            </a:r>
            <a:r>
              <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heat waves, combined with stronger messaging, can </a:t>
            </a:r>
            <a:r>
              <a:rPr kumimoji="0" lang="en-US" altLang="zh-CN" sz="16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not only help </a:t>
            </a:r>
            <a:r>
              <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change people's perception of the risk, </a:t>
            </a:r>
            <a:r>
              <a:rPr kumimoji="0" lang="en-US" altLang="zh-CN" sz="16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but prompt </a:t>
            </a:r>
            <a:r>
              <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them to take protective action. It would </a:t>
            </a:r>
            <a:r>
              <a:rPr kumimoji="0" lang="en-US" altLang="zh-CN" sz="16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be more effective </a:t>
            </a:r>
            <a:r>
              <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to broadcast that Heat Wave Zoe, a dangerous Category 3 event, will start tomorrow and here's what you can do to protect yourself, your neighbors and co-workers. </a:t>
            </a:r>
            <a:r>
              <a:rPr kumimoji="0" lang="en-US" altLang="zh-CN" sz="16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Names</a:t>
            </a:r>
            <a:r>
              <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after all, are easier to remember than numbers or weather forecasts.</a:t>
            </a:r>
            <a:endPar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1700"/>
              </a:lnSpc>
              <a:spcBef>
                <a:spcPts val="0"/>
              </a:spcBef>
              <a:spcAft>
                <a:spcPts val="0"/>
              </a:spcAft>
              <a:buClrTx/>
              <a:buSzTx/>
              <a:buFontTx/>
              <a:buNone/>
              <a:defRPr/>
            </a:pPr>
            <a:r>
              <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600" b="0" i="0" u="none" strike="noStrike" kern="1200" cap="none" spc="0" normalizeH="0" baseline="0" noProof="0" dirty="0">
                <a:ln>
                  <a:noFill/>
                </a:ln>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 But </a:t>
            </a:r>
            <a:r>
              <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the World Meteorological(</a:t>
            </a:r>
            <a:r>
              <a:rPr kumimoji="0" lang="zh-CN" altLang="en-US"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气象学的</a:t>
            </a:r>
            <a:r>
              <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)Organization </a:t>
            </a:r>
            <a:r>
              <a:rPr kumimoji="0" lang="en-US" altLang="zh-CN" sz="16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oppose</a:t>
            </a:r>
            <a:r>
              <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s </a:t>
            </a:r>
            <a:r>
              <a:rPr kumimoji="0" lang="en-US" altLang="zh-CN" sz="16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naming</a:t>
            </a:r>
            <a:r>
              <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heat waves on the grounds that it would confuse and distract the public. And the National Weather Service has no plans to rank or </a:t>
            </a:r>
            <a:r>
              <a:rPr kumimoji="0" lang="en-US" altLang="zh-CN" sz="16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name </a:t>
            </a:r>
            <a:r>
              <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heat waves either, saying that heat and its health impacts vary so dramatically across different regions and seasons that even coming up with a standard definition of a heat wave is impossible.</a:t>
            </a:r>
            <a:endPar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1700"/>
              </a:lnSpc>
              <a:spcBef>
                <a:spcPts val="0"/>
              </a:spcBef>
              <a:spcAft>
                <a:spcPts val="0"/>
              </a:spcAft>
              <a:buClrTx/>
              <a:buSzTx/>
              <a:buFontTx/>
              <a:buNone/>
              <a:defRPr/>
            </a:pPr>
            <a:r>
              <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There's nothing to lose by trying out a pilot program to </a:t>
            </a:r>
            <a:r>
              <a:rPr kumimoji="0" lang="en-US" altLang="zh-CN" sz="16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name</a:t>
            </a:r>
            <a:r>
              <a:rPr kumimoji="0" lang="en-US" altLang="zh-CN" sz="16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the most dangerous heat waves. It's pretty clear the current approach to these disasters is falling far short of what's necessary to protect lives. We need other ways to call attention to it and warn the public of the danger. </a:t>
            </a:r>
            <a:r>
              <a:rPr kumimoji="0" lang="en-US" altLang="zh-CN" sz="16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It's hard to make progress fighting an enemy with no </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name</a:t>
            </a:r>
            <a:r>
              <a:rPr kumimoji="0" lang="en-US" altLang="zh-CN" sz="16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6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7020272" y="79825"/>
            <a:ext cx="1871769" cy="907749"/>
          </a:xfrm>
          <a:prstGeom prst="rect">
            <a:avLst/>
          </a:prstGeom>
          <a:solidFill>
            <a:srgbClr val="92D050">
              <a:alpha val="81000"/>
            </a:srgbClr>
          </a:solidFill>
          <a:effectLst>
            <a:outerShdw blurRad="50800" dist="38100" algn="l" rotWithShape="0">
              <a:prstClr val="black">
                <a:alpha val="40000"/>
              </a:prstClr>
            </a:outerShdw>
          </a:effectLst>
        </p:spPr>
        <p:txBody>
          <a:bodyPr wrap="square">
            <a:spAutoFit/>
          </a:bodyPr>
          <a:lstStyle/>
          <a:p>
            <a:pPr lvl="0" indent="76200" algn="ctr">
              <a:lnSpc>
                <a:spcPct val="115000"/>
              </a:lnSpc>
            </a:pPr>
            <a:r>
              <a:rPr lang="en-US" altLang="zh-CN"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The introduction</a:t>
            </a:r>
            <a:endParaRPr lang="en-US" altLang="zh-CN" b="1"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
          <p:cNvSpPr txBox="1"/>
          <p:nvPr/>
        </p:nvSpPr>
        <p:spPr>
          <a:xfrm>
            <a:off x="7020272" y="1057805"/>
            <a:ext cx="1871769" cy="483017"/>
          </a:xfrm>
          <a:prstGeom prst="rect">
            <a:avLst/>
          </a:prstGeom>
          <a:solidFill>
            <a:srgbClr val="92D050">
              <a:alpha val="81000"/>
            </a:srgbClr>
          </a:solidFill>
          <a:effectLst>
            <a:outerShdw blurRad="50800" dist="38100" algn="l" rotWithShape="0">
              <a:prstClr val="black">
                <a:alpha val="40000"/>
              </a:prstClr>
            </a:outerShdw>
          </a:effectLst>
        </p:spPr>
        <p:txBody>
          <a:bodyPr wrap="square">
            <a:spAutoFit/>
          </a:bodyPr>
          <a:lstStyle/>
          <a:p>
            <a:pPr lvl="0" indent="76200" algn="ctr">
              <a:lnSpc>
                <a:spcPct val="115000"/>
              </a:lnSpc>
            </a:pPr>
            <a:r>
              <a:rPr lang="en-US" altLang="zh-CN"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An example</a:t>
            </a:r>
            <a:endParaRPr lang="en-US" altLang="zh-CN" b="1"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7020272" y="2117875"/>
            <a:ext cx="1871769" cy="483017"/>
          </a:xfrm>
          <a:prstGeom prst="rect">
            <a:avLst/>
          </a:prstGeom>
          <a:solidFill>
            <a:srgbClr val="92D050">
              <a:alpha val="81000"/>
            </a:srgbClr>
          </a:solidFill>
          <a:effectLst>
            <a:outerShdw blurRad="50800" dist="38100" algn="l" rotWithShape="0">
              <a:prstClr val="black">
                <a:alpha val="40000"/>
              </a:prstClr>
            </a:outerShdw>
          </a:effectLst>
        </p:spPr>
        <p:txBody>
          <a:bodyPr wrap="square">
            <a:spAutoFit/>
          </a:bodyPr>
          <a:lstStyle/>
          <a:p>
            <a:pPr lvl="0" indent="76200" algn="ctr">
              <a:lnSpc>
                <a:spcPct val="115000"/>
              </a:lnSpc>
            </a:pPr>
            <a:r>
              <a:rPr lang="en-US" altLang="zh-CN"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Advantages </a:t>
            </a:r>
            <a:endParaRPr lang="en-US" altLang="zh-CN" b="1"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p:cNvSpPr txBox="1"/>
          <p:nvPr/>
        </p:nvSpPr>
        <p:spPr>
          <a:xfrm>
            <a:off x="6732241" y="3325433"/>
            <a:ext cx="2159800" cy="483017"/>
          </a:xfrm>
          <a:prstGeom prst="rect">
            <a:avLst/>
          </a:prstGeom>
          <a:solidFill>
            <a:srgbClr val="92D050">
              <a:alpha val="81000"/>
            </a:srgbClr>
          </a:solidFill>
          <a:effectLst>
            <a:outerShdw blurRad="50800" dist="38100" algn="l" rotWithShape="0">
              <a:prstClr val="black">
                <a:alpha val="40000"/>
              </a:prstClr>
            </a:outerShdw>
          </a:effectLst>
        </p:spPr>
        <p:txBody>
          <a:bodyPr wrap="square">
            <a:spAutoFit/>
          </a:bodyPr>
          <a:lstStyle/>
          <a:p>
            <a:pPr lvl="0" indent="76200" algn="ctr">
              <a:lnSpc>
                <a:spcPct val="115000"/>
              </a:lnSpc>
            </a:pPr>
            <a:r>
              <a:rPr lang="en-US" altLang="zh-CN"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Disadvantages </a:t>
            </a:r>
            <a:endParaRPr lang="en-US" altLang="zh-CN" b="1"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文本框 7"/>
          <p:cNvSpPr txBox="1"/>
          <p:nvPr/>
        </p:nvSpPr>
        <p:spPr>
          <a:xfrm>
            <a:off x="6012160" y="4170721"/>
            <a:ext cx="2878801" cy="483017"/>
          </a:xfrm>
          <a:prstGeom prst="rect">
            <a:avLst/>
          </a:prstGeom>
          <a:solidFill>
            <a:srgbClr val="92D050">
              <a:alpha val="81000"/>
            </a:srgbClr>
          </a:solidFill>
          <a:effectLst>
            <a:outerShdw blurRad="50800" dist="38100" algn="l" rotWithShape="0">
              <a:prstClr val="black">
                <a:alpha val="40000"/>
              </a:prstClr>
            </a:outerShdw>
          </a:effectLst>
        </p:spPr>
        <p:txBody>
          <a:bodyPr wrap="square">
            <a:spAutoFit/>
          </a:bodyPr>
          <a:lstStyle/>
          <a:p>
            <a:pPr lvl="0" indent="76200" algn="ctr">
              <a:lnSpc>
                <a:spcPct val="115000"/>
              </a:lnSpc>
            </a:pPr>
            <a:r>
              <a:rPr lang="en-US" altLang="zh-CN"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The author’s stand</a:t>
            </a:r>
            <a:endParaRPr lang="en-US" altLang="zh-CN" b="1" kern="100" dirty="0">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 y="-20538"/>
            <a:ext cx="9252520" cy="1368152"/>
          </a:xfrm>
          <a:prstGeom prst="rect">
            <a:avLst/>
          </a:prstGeom>
        </p:spPr>
      </p:pic>
      <p:pic>
        <p:nvPicPr>
          <p:cNvPr id="4" name="图片 3"/>
          <p:cNvPicPr>
            <a:picLocks noChangeAspect="1"/>
          </p:cNvPicPr>
          <p:nvPr/>
        </p:nvPicPr>
        <p:blipFill>
          <a:blip r:embed="rId2"/>
          <a:stretch>
            <a:fillRect/>
          </a:stretch>
        </p:blipFill>
        <p:spPr>
          <a:xfrm>
            <a:off x="0" y="1361306"/>
            <a:ext cx="9144000" cy="419946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3377" y="128627"/>
            <a:ext cx="9144000" cy="4708981"/>
          </a:xfrm>
          <a:prstGeom prst="rect">
            <a:avLst/>
          </a:prstGeom>
          <a:noFill/>
        </p:spPr>
        <p:txBody>
          <a:bodyPr wrap="square">
            <a:spAutoFit/>
          </a:bodyPr>
          <a:lstStyle/>
          <a:p>
            <a:pPr algn="just">
              <a:lnSpc>
                <a:spcPts val="1800"/>
              </a:lnSpc>
            </a:pPr>
            <a:r>
              <a:rPr lang="en-US" altLang="zh-CN" sz="1600" dirty="0">
                <a:latin typeface="Times New Roman" panose="02020603050405020304" pitchFamily="18" charset="0"/>
                <a:cs typeface="Times New Roman" panose="02020603050405020304" pitchFamily="18" charset="0"/>
              </a:rPr>
              <a:t>Cruise through many neighborhoods or parks around the world, and you will find no shortage of well-mowed expanses of grass. </a:t>
            </a:r>
            <a:r>
              <a:rPr lang="en-US" altLang="zh-CN" sz="1600" dirty="0">
                <a:solidFill>
                  <a:srgbClr val="C00000"/>
                </a:solidFill>
                <a:latin typeface="Times New Roman" panose="02020603050405020304" pitchFamily="18" charset="0"/>
                <a:cs typeface="Times New Roman" panose="02020603050405020304" pitchFamily="18" charset="0"/>
              </a:rPr>
              <a:t>Lawns(</a:t>
            </a:r>
            <a:r>
              <a:rPr lang="zh-CN" altLang="en-US" sz="1600" dirty="0">
                <a:solidFill>
                  <a:srgbClr val="C00000"/>
                </a:solidFill>
                <a:latin typeface="Times New Roman" panose="02020603050405020304" pitchFamily="18" charset="0"/>
                <a:cs typeface="Times New Roman" panose="02020603050405020304" pitchFamily="18" charset="0"/>
              </a:rPr>
              <a:t>草坪</a:t>
            </a:r>
            <a:r>
              <a:rPr lang="en-US" altLang="zh-CN" sz="1600" dirty="0">
                <a:solidFill>
                  <a:srgbClr val="C00000"/>
                </a:solidFill>
                <a:latin typeface="Times New Roman" panose="02020603050405020304" pitchFamily="18" charset="0"/>
                <a:cs typeface="Times New Roman" panose="02020603050405020304" pitchFamily="18" charset="0"/>
              </a:rPr>
              <a:t>)</a:t>
            </a:r>
            <a:r>
              <a:rPr lang="en-US" altLang="zh-CN" sz="1600" b="1" dirty="0">
                <a:solidFill>
                  <a:srgbClr val="C00000"/>
                </a:solidFill>
                <a:latin typeface="Times New Roman" panose="02020603050405020304" pitchFamily="18" charset="0"/>
                <a:cs typeface="Times New Roman" panose="02020603050405020304" pitchFamily="18" charset="0"/>
              </a:rPr>
              <a:t>do</a:t>
            </a:r>
            <a:r>
              <a:rPr lang="en-US" altLang="zh-CN" sz="1600" dirty="0">
                <a:solidFill>
                  <a:srgbClr val="C00000"/>
                </a:solidFill>
                <a:latin typeface="Times New Roman" panose="02020603050405020304" pitchFamily="18" charset="0"/>
                <a:cs typeface="Times New Roman" panose="02020603050405020304" pitchFamily="18" charset="0"/>
              </a:rPr>
              <a:t> look </a:t>
            </a:r>
            <a:r>
              <a:rPr lang="en-US" altLang="zh-CN" sz="1600" dirty="0">
                <a:solidFill>
                  <a:srgbClr val="C00000"/>
                </a:solidFill>
                <a:highlight>
                  <a:srgbClr val="FFFF00"/>
                </a:highlight>
                <a:latin typeface="Times New Roman" panose="02020603050405020304" pitchFamily="18" charset="0"/>
                <a:cs typeface="Times New Roman" panose="02020603050405020304" pitchFamily="18" charset="0"/>
              </a:rPr>
              <a:t>attractive</a:t>
            </a:r>
            <a:r>
              <a:rPr lang="en-US" altLang="zh-CN" sz="1600" dirty="0">
                <a:latin typeface="Times New Roman" panose="02020603050405020304" pitchFamily="18" charset="0"/>
                <a:cs typeface="Times New Roman" panose="02020603050405020304" pitchFamily="18" charset="0"/>
              </a:rPr>
              <a:t>._36_ </a:t>
            </a:r>
            <a:r>
              <a:rPr lang="en-US" altLang="zh-CN" sz="1600" dirty="0">
                <a:highlight>
                  <a:srgbClr val="FFFF00"/>
                </a:highlight>
                <a:latin typeface="Times New Roman" panose="02020603050405020304" pitchFamily="18" charset="0"/>
                <a:cs typeface="Times New Roman" panose="02020603050405020304" pitchFamily="18" charset="0"/>
              </a:rPr>
              <a:t>Additionally</a:t>
            </a:r>
            <a:r>
              <a:rPr lang="en-US" altLang="zh-CN" sz="1600" dirty="0">
                <a:latin typeface="Times New Roman" panose="02020603050405020304" pitchFamily="18" charset="0"/>
                <a:cs typeface="Times New Roman" panose="02020603050405020304" pitchFamily="18" charset="0"/>
              </a:rPr>
              <a:t>, </a:t>
            </a:r>
            <a:r>
              <a:rPr lang="en-US" altLang="zh-CN" sz="1600" b="1" dirty="0">
                <a:solidFill>
                  <a:srgbClr val="C00000"/>
                </a:solidFill>
                <a:latin typeface="Times New Roman" panose="02020603050405020304" pitchFamily="18" charset="0"/>
                <a:cs typeface="Times New Roman" panose="02020603050405020304" pitchFamily="18" charset="0"/>
              </a:rPr>
              <a:t>they</a:t>
            </a:r>
            <a:r>
              <a:rPr lang="en-US" altLang="zh-CN" sz="1600" dirty="0">
                <a:solidFill>
                  <a:srgbClr val="C00000"/>
                </a:solidFill>
                <a:latin typeface="Times New Roman" panose="02020603050405020304" pitchFamily="18" charset="0"/>
                <a:cs typeface="Times New Roman" panose="02020603050405020304" pitchFamily="18" charset="0"/>
              </a:rPr>
              <a:t> can require environmentally </a:t>
            </a:r>
            <a:r>
              <a:rPr lang="en-US" altLang="zh-CN" sz="1600" dirty="0">
                <a:solidFill>
                  <a:srgbClr val="C00000"/>
                </a:solidFill>
                <a:highlight>
                  <a:srgbClr val="FFFF00"/>
                </a:highlight>
                <a:latin typeface="Times New Roman" panose="02020603050405020304" pitchFamily="18" charset="0"/>
                <a:cs typeface="Times New Roman" panose="02020603050405020304" pitchFamily="18" charset="0"/>
              </a:rPr>
              <a:t>questionable</a:t>
            </a:r>
            <a:r>
              <a:rPr lang="en-US" altLang="zh-CN" sz="1600" dirty="0">
                <a:solidFill>
                  <a:srgbClr val="C00000"/>
                </a:solidFill>
                <a:latin typeface="Times New Roman" panose="02020603050405020304" pitchFamily="18" charset="0"/>
                <a:cs typeface="Times New Roman" panose="02020603050405020304" pitchFamily="18" charset="0"/>
              </a:rPr>
              <a:t> practices to maintain.</a:t>
            </a:r>
            <a:r>
              <a:rPr lang="en-US" altLang="zh-CN" sz="1600" dirty="0">
                <a:latin typeface="Times New Roman" panose="02020603050405020304" pitchFamily="18" charset="0"/>
                <a:cs typeface="Times New Roman" panose="02020603050405020304" pitchFamily="18" charset="0"/>
              </a:rPr>
              <a:t> Researchers and landscape architects are increasingly considering alternatives that are more sustainable, demand fewer resources and help people connect more intimately with nature. Here follows an edited excerpt of the conversation between researchers Maria Ignatieva and Marcus </a:t>
            </a:r>
            <a:r>
              <a:rPr lang="en-US" altLang="zh-CN" sz="1600" dirty="0" err="1">
                <a:latin typeface="Times New Roman" panose="02020603050405020304" pitchFamily="18" charset="0"/>
                <a:cs typeface="Times New Roman" panose="02020603050405020304" pitchFamily="18" charset="0"/>
              </a:rPr>
              <a:t>Hedblom</a:t>
            </a:r>
            <a:r>
              <a:rPr lang="en-US" altLang="zh-CN"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a:p>
            <a:pPr algn="just">
              <a:lnSpc>
                <a:spcPts val="1800"/>
              </a:lnSpc>
            </a:pPr>
            <a:r>
              <a:rPr lang="en-US" altLang="zh-CN" sz="1600" b="1" dirty="0">
                <a:latin typeface="Times New Roman" panose="02020603050405020304" pitchFamily="18" charset="0"/>
                <a:cs typeface="Times New Roman" panose="02020603050405020304" pitchFamily="18" charset="0"/>
              </a:rPr>
              <a:t>Why did lawns become so popular?_</a:t>
            </a:r>
            <a:r>
              <a:rPr lang="en-US" altLang="zh-CN" sz="1600" dirty="0">
                <a:latin typeface="Times New Roman" panose="02020603050405020304" pitchFamily="18" charset="0"/>
                <a:cs typeface="Times New Roman" panose="02020603050405020304" pitchFamily="18" charset="0"/>
              </a:rPr>
              <a:t>37_ They were like </a:t>
            </a:r>
            <a:r>
              <a:rPr lang="en-US" altLang="zh-CN" sz="1600" dirty="0">
                <a:solidFill>
                  <a:srgbClr val="C00000"/>
                </a:solidFill>
                <a:latin typeface="Times New Roman" panose="02020603050405020304" pitchFamily="18" charset="0"/>
                <a:cs typeface="Times New Roman" panose="02020603050405020304" pitchFamily="18" charset="0"/>
              </a:rPr>
              <a:t>a special frontier </a:t>
            </a:r>
            <a:r>
              <a:rPr lang="en-US" altLang="zh-CN" sz="1600" dirty="0">
                <a:latin typeface="Times New Roman" panose="02020603050405020304" pitchFamily="18" charset="0"/>
                <a:cs typeface="Times New Roman" panose="02020603050405020304" pitchFamily="18" charset="0"/>
              </a:rPr>
              <a:t>that separated cities and towns from the wilderness. A lawn was always </a:t>
            </a:r>
            <a:r>
              <a:rPr lang="en-US" altLang="zh-CN" sz="1600" dirty="0">
                <a:solidFill>
                  <a:srgbClr val="C00000"/>
                </a:solidFill>
                <a:latin typeface="Times New Roman" panose="02020603050405020304" pitchFamily="18" charset="0"/>
                <a:cs typeface="Times New Roman" panose="02020603050405020304" pitchFamily="18" charset="0"/>
              </a:rPr>
              <a:t>a symbol of </a:t>
            </a:r>
            <a:r>
              <a:rPr lang="en-US" altLang="zh-CN" sz="1600" dirty="0">
                <a:latin typeface="Times New Roman" panose="02020603050405020304" pitchFamily="18" charset="0"/>
                <a:cs typeface="Times New Roman" panose="02020603050405020304" pitchFamily="18" charset="0"/>
              </a:rPr>
              <a:t>how a civilized society should be. </a:t>
            </a:r>
            <a:r>
              <a:rPr lang="en-US" altLang="zh-CN" sz="1600" dirty="0">
                <a:solidFill>
                  <a:srgbClr val="C00000"/>
                </a:solidFill>
                <a:latin typeface="Times New Roman" panose="02020603050405020304" pitchFamily="18" charset="0"/>
                <a:cs typeface="Times New Roman" panose="02020603050405020304" pitchFamily="18" charset="0"/>
              </a:rPr>
              <a:t>That's why </a:t>
            </a:r>
            <a:r>
              <a:rPr lang="en-US" altLang="zh-CN" sz="1600" dirty="0">
                <a:latin typeface="Times New Roman" panose="02020603050405020304" pitchFamily="18" charset="0"/>
                <a:cs typeface="Times New Roman" panose="02020603050405020304" pitchFamily="18" charset="0"/>
              </a:rPr>
              <a:t>it was so powerful. And of course, they are also important for recreation.</a:t>
            </a:r>
            <a:endParaRPr lang="en-US" altLang="zh-CN" sz="1600" dirty="0">
              <a:latin typeface="Times New Roman" panose="02020603050405020304" pitchFamily="18" charset="0"/>
              <a:cs typeface="Times New Roman" panose="02020603050405020304" pitchFamily="18" charset="0"/>
            </a:endParaRPr>
          </a:p>
          <a:p>
            <a:pPr algn="just">
              <a:lnSpc>
                <a:spcPts val="1800"/>
              </a:lnSpc>
            </a:pPr>
            <a:r>
              <a:rPr lang="en-US" altLang="zh-CN" sz="1600" b="1" dirty="0">
                <a:latin typeface="Times New Roman" panose="02020603050405020304" pitchFamily="18" charset="0"/>
                <a:cs typeface="Times New Roman" panose="02020603050405020304" pitchFamily="18" charset="0"/>
              </a:rPr>
              <a:t>What environmental </a:t>
            </a:r>
            <a:r>
              <a:rPr lang="en-US" altLang="zh-CN" sz="1600" b="1" dirty="0">
                <a:solidFill>
                  <a:srgbClr val="C00000"/>
                </a:solidFill>
                <a:latin typeface="Times New Roman" panose="02020603050405020304" pitchFamily="18" charset="0"/>
                <a:cs typeface="Times New Roman" panose="02020603050405020304" pitchFamily="18" charset="0"/>
              </a:rPr>
              <a:t>problems</a:t>
            </a:r>
            <a:r>
              <a:rPr lang="en-US" altLang="zh-CN" sz="1600" b="1" dirty="0">
                <a:latin typeface="Times New Roman" panose="02020603050405020304" pitchFamily="18" charset="0"/>
                <a:cs typeface="Times New Roman" panose="02020603050405020304" pitchFamily="18" charset="0"/>
              </a:rPr>
              <a:t> are lawns causing?</a:t>
            </a:r>
            <a:endParaRPr lang="en-US" altLang="zh-CN" sz="1600" b="1" dirty="0">
              <a:latin typeface="Times New Roman" panose="02020603050405020304" pitchFamily="18" charset="0"/>
              <a:cs typeface="Times New Roman" panose="02020603050405020304" pitchFamily="18" charset="0"/>
            </a:endParaRPr>
          </a:p>
          <a:p>
            <a:pPr algn="just">
              <a:lnSpc>
                <a:spcPts val="1800"/>
              </a:lnSpc>
            </a:pPr>
            <a:r>
              <a:rPr lang="en-US" altLang="zh-CN" sz="1600" dirty="0">
                <a:latin typeface="Times New Roman" panose="02020603050405020304" pitchFamily="18" charset="0"/>
                <a:cs typeface="Times New Roman" panose="02020603050405020304" pitchFamily="18" charset="0"/>
              </a:rPr>
              <a:t>Lawns are homogenizing the environment, not only in terms of biodiversity but also visually. You compare countries' and cities' urban landscapes around the world, and they look exactly the same. _38_ Mowers </a:t>
            </a:r>
            <a:r>
              <a:rPr lang="en-US" altLang="zh-CN" sz="1600" dirty="0">
                <a:solidFill>
                  <a:srgbClr val="C00000"/>
                </a:solidFill>
                <a:latin typeface="Times New Roman" panose="02020603050405020304" pitchFamily="18" charset="0"/>
                <a:cs typeface="Times New Roman" panose="02020603050405020304" pitchFamily="18" charset="0"/>
              </a:rPr>
              <a:t>burn fossil fuels and emit gases that heat up the atmosphere</a:t>
            </a:r>
            <a:r>
              <a:rPr lang="en-US" altLang="zh-CN" sz="1600" dirty="0">
                <a:latin typeface="Times New Roman" panose="02020603050405020304" pitchFamily="18" charset="0"/>
                <a:cs typeface="Times New Roman" panose="02020603050405020304" pitchFamily="18" charset="0"/>
              </a:rPr>
              <a:t>. </a:t>
            </a:r>
            <a:endParaRPr lang="en-US" altLang="zh-CN" sz="1600" dirty="0">
              <a:latin typeface="Times New Roman" panose="02020603050405020304" pitchFamily="18" charset="0"/>
              <a:cs typeface="Times New Roman" panose="02020603050405020304" pitchFamily="18" charset="0"/>
            </a:endParaRPr>
          </a:p>
          <a:p>
            <a:pPr algn="just">
              <a:lnSpc>
                <a:spcPts val="1800"/>
              </a:lnSpc>
            </a:pPr>
            <a:r>
              <a:rPr lang="en-US" altLang="zh-CN" sz="1600" b="1" dirty="0">
                <a:latin typeface="Times New Roman" panose="02020603050405020304" pitchFamily="18" charset="0"/>
                <a:cs typeface="Times New Roman" panose="02020603050405020304" pitchFamily="18" charset="0"/>
              </a:rPr>
              <a:t>__39__</a:t>
            </a:r>
            <a:endParaRPr lang="en-US" altLang="zh-CN" sz="1600" b="1" dirty="0">
              <a:latin typeface="Times New Roman" panose="02020603050405020304" pitchFamily="18" charset="0"/>
              <a:cs typeface="Times New Roman" panose="02020603050405020304" pitchFamily="18" charset="0"/>
            </a:endParaRPr>
          </a:p>
          <a:p>
            <a:pPr algn="just">
              <a:lnSpc>
                <a:spcPts val="1800"/>
              </a:lnSpc>
            </a:pPr>
            <a:r>
              <a:rPr lang="en-US" altLang="zh-CN" sz="1600" dirty="0">
                <a:latin typeface="Times New Roman" panose="02020603050405020304" pitchFamily="18" charset="0"/>
                <a:cs typeface="Times New Roman" panose="02020603050405020304" pitchFamily="18" charset="0"/>
              </a:rPr>
              <a:t>You have to find your own </a:t>
            </a:r>
            <a:r>
              <a:rPr lang="en-US" altLang="zh-CN" sz="1600" dirty="0">
                <a:solidFill>
                  <a:srgbClr val="C00000"/>
                </a:solidFill>
                <a:latin typeface="Times New Roman" panose="02020603050405020304" pitchFamily="18" charset="0"/>
                <a:cs typeface="Times New Roman" panose="02020603050405020304" pitchFamily="18" charset="0"/>
              </a:rPr>
              <a:t>local solution</a:t>
            </a:r>
            <a:r>
              <a:rPr lang="en-US" altLang="zh-CN" sz="1600" dirty="0">
                <a:latin typeface="Times New Roman" panose="02020603050405020304" pitchFamily="18" charset="0"/>
                <a:cs typeface="Times New Roman" panose="02020603050405020304" pitchFamily="18" charset="0"/>
              </a:rPr>
              <a:t>. We can take inspiration from the natural plant communities around us. In suburban and rural areas, that might mean having a meadow or prairie. </a:t>
            </a:r>
            <a:r>
              <a:rPr lang="en-US" altLang="zh-CN" sz="1600" dirty="0">
                <a:solidFill>
                  <a:srgbClr val="C00000"/>
                </a:solidFill>
                <a:latin typeface="Times New Roman" panose="02020603050405020304" pitchFamily="18" charset="0"/>
                <a:cs typeface="Times New Roman" panose="02020603050405020304" pitchFamily="18" charset="0"/>
              </a:rPr>
              <a:t>In other places</a:t>
            </a:r>
            <a:r>
              <a:rPr lang="en-US" altLang="zh-CN" sz="1600" dirty="0">
                <a:latin typeface="Times New Roman" panose="02020603050405020304" pitchFamily="18" charset="0"/>
                <a:cs typeface="Times New Roman" panose="02020603050405020304" pitchFamily="18" charset="0"/>
              </a:rPr>
              <a:t>, it…</a:t>
            </a:r>
            <a:endParaRPr lang="en-US" altLang="zh-CN" sz="1600" dirty="0">
              <a:latin typeface="Times New Roman" panose="02020603050405020304" pitchFamily="18" charset="0"/>
              <a:cs typeface="Times New Roman" panose="02020603050405020304" pitchFamily="18" charset="0"/>
            </a:endParaRPr>
          </a:p>
          <a:p>
            <a:pPr algn="just">
              <a:lnSpc>
                <a:spcPts val="1800"/>
              </a:lnSpc>
            </a:pPr>
            <a:r>
              <a:rPr lang="en-US" altLang="zh-CN" sz="1600" b="1" dirty="0">
                <a:solidFill>
                  <a:srgbClr val="C00000"/>
                </a:solidFill>
                <a:latin typeface="Times New Roman" panose="02020603050405020304" pitchFamily="18" charset="0"/>
                <a:cs typeface="Times New Roman" panose="02020603050405020304" pitchFamily="18" charset="0"/>
              </a:rPr>
              <a:t>How</a:t>
            </a:r>
            <a:r>
              <a:rPr lang="en-US" altLang="zh-CN" sz="1600" b="1" dirty="0">
                <a:latin typeface="Times New Roman" panose="02020603050405020304" pitchFamily="18" charset="0"/>
                <a:cs typeface="Times New Roman" panose="02020603050405020304" pitchFamily="18" charset="0"/>
              </a:rPr>
              <a:t> can we </a:t>
            </a:r>
            <a:r>
              <a:rPr lang="en-US" altLang="zh-CN" sz="1600" b="1" dirty="0">
                <a:solidFill>
                  <a:srgbClr val="C00000"/>
                </a:solidFill>
                <a:latin typeface="Times New Roman" panose="02020603050405020304" pitchFamily="18" charset="0"/>
                <a:cs typeface="Times New Roman" panose="02020603050405020304" pitchFamily="18" charset="0"/>
              </a:rPr>
              <a:t>persuade people to adopt these alternatives</a:t>
            </a:r>
            <a:r>
              <a:rPr lang="en-US" altLang="zh-CN" sz="1600" b="1" dirty="0">
                <a:latin typeface="Times New Roman" panose="02020603050405020304" pitchFamily="18" charset="0"/>
                <a:cs typeface="Times New Roman" panose="02020603050405020304" pitchFamily="18" charset="0"/>
              </a:rPr>
              <a:t>? </a:t>
            </a:r>
            <a:endParaRPr lang="en-US" altLang="zh-CN" sz="1600" b="1" dirty="0">
              <a:latin typeface="Times New Roman" panose="02020603050405020304" pitchFamily="18" charset="0"/>
              <a:cs typeface="Times New Roman" panose="02020603050405020304" pitchFamily="18" charset="0"/>
            </a:endParaRPr>
          </a:p>
          <a:p>
            <a:pPr algn="just">
              <a:lnSpc>
                <a:spcPts val="1800"/>
              </a:lnSpc>
            </a:pPr>
            <a:r>
              <a:rPr lang="en-US" altLang="zh-CN" sz="1600" dirty="0">
                <a:latin typeface="Times New Roman" panose="02020603050405020304" pitchFamily="18" charset="0"/>
                <a:cs typeface="Times New Roman" panose="02020603050405020304" pitchFamily="18" charset="0"/>
              </a:rPr>
              <a:t>When people see them, they appreciate them and like them. _40_ We </a:t>
            </a:r>
            <a:r>
              <a:rPr lang="en-US" altLang="zh-CN" sz="1600" b="1" dirty="0">
                <a:highlight>
                  <a:srgbClr val="FFFF00"/>
                </a:highlight>
                <a:latin typeface="Times New Roman" panose="02020603050405020304" pitchFamily="18" charset="0"/>
                <a:cs typeface="Times New Roman" panose="02020603050405020304" pitchFamily="18" charset="0"/>
              </a:rPr>
              <a:t>also</a:t>
            </a:r>
            <a:r>
              <a:rPr lang="en-US" altLang="zh-CN" sz="1600" dirty="0">
                <a:latin typeface="Times New Roman" panose="02020603050405020304" pitchFamily="18" charset="0"/>
                <a:cs typeface="Times New Roman" panose="02020603050405020304" pitchFamily="18" charset="0"/>
              </a:rPr>
              <a:t> have to try to </a:t>
            </a:r>
            <a:r>
              <a:rPr lang="en-US" altLang="zh-CN" sz="1600" dirty="0">
                <a:solidFill>
                  <a:srgbClr val="C00000"/>
                </a:solidFill>
                <a:latin typeface="Times New Roman" panose="02020603050405020304" pitchFamily="18" charset="0"/>
                <a:cs typeface="Times New Roman" panose="02020603050405020304" pitchFamily="18" charset="0"/>
              </a:rPr>
              <a:t>change the minds of decision makers</a:t>
            </a:r>
            <a:r>
              <a:rPr lang="en-US" altLang="zh-CN" sz="1600" dirty="0">
                <a:latin typeface="Times New Roman" panose="02020603050405020304" pitchFamily="18" charset="0"/>
                <a:cs typeface="Times New Roman" panose="02020603050405020304" pitchFamily="18" charset="0"/>
              </a:rPr>
              <a:t>, including politicians. We need to </a:t>
            </a:r>
            <a:r>
              <a:rPr lang="en-US" altLang="zh-CN" sz="1600" dirty="0">
                <a:solidFill>
                  <a:srgbClr val="C00000"/>
                </a:solidFill>
                <a:latin typeface="Times New Roman" panose="02020603050405020304" pitchFamily="18" charset="0"/>
                <a:cs typeface="Times New Roman" panose="02020603050405020304" pitchFamily="18" charset="0"/>
              </a:rPr>
              <a:t>show the public </a:t>
            </a:r>
            <a:r>
              <a:rPr lang="en-US" altLang="zh-CN" sz="1600" dirty="0">
                <a:latin typeface="Times New Roman" panose="02020603050405020304" pitchFamily="18" charset="0"/>
                <a:cs typeface="Times New Roman" panose="02020603050405020304" pitchFamily="18" charset="0"/>
              </a:rPr>
              <a:t>there are different ways of handling our urban environment and making it better.</a:t>
            </a:r>
            <a:endParaRPr lang="zh-CN" altLang="en-US" sz="16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1979712" y="704691"/>
            <a:ext cx="6768752" cy="369332"/>
          </a:xfrm>
          <a:prstGeom prst="rect">
            <a:avLst/>
          </a:prstGeom>
          <a:solidFill>
            <a:srgbClr val="FFC000"/>
          </a:solidFill>
        </p:spPr>
        <p:txBody>
          <a:bodyPr wrap="square">
            <a:spAutoFit/>
          </a:bodyPr>
          <a:lstStyle/>
          <a:p>
            <a:r>
              <a:rPr lang="en-US" altLang="zh-CN" b="0" i="0" dirty="0">
                <a:solidFill>
                  <a:srgbClr val="000000"/>
                </a:solidFill>
                <a:effectLst/>
                <a:latin typeface="Gilroy"/>
              </a:rPr>
              <a:t> 36.Adversative relation</a:t>
            </a:r>
            <a:r>
              <a:rPr lang="zh-CN" altLang="en-US" b="0" i="0" dirty="0">
                <a:solidFill>
                  <a:srgbClr val="000000"/>
                </a:solidFill>
                <a:effectLst/>
                <a:latin typeface="Gilroy"/>
              </a:rPr>
              <a:t>转折</a:t>
            </a:r>
            <a:r>
              <a:rPr lang="en-US" altLang="zh-CN" b="0" i="0" dirty="0">
                <a:solidFill>
                  <a:srgbClr val="000000"/>
                </a:solidFill>
                <a:effectLst/>
                <a:latin typeface="Gilroy"/>
              </a:rPr>
              <a:t>: </a:t>
            </a:r>
            <a:r>
              <a:rPr lang="en-US" altLang="zh-CN" b="1" i="0" dirty="0">
                <a:solidFill>
                  <a:srgbClr val="000000"/>
                </a:solidFill>
                <a:effectLst/>
                <a:latin typeface="Times New Roman" panose="02020603050405020304" pitchFamily="18" charset="0"/>
                <a:cs typeface="Times New Roman" panose="02020603050405020304" pitchFamily="18" charset="0"/>
              </a:rPr>
              <a:t>E</a:t>
            </a:r>
            <a:r>
              <a:rPr lang="en-US" altLang="zh-CN" b="0" i="0" dirty="0">
                <a:solidFill>
                  <a:srgbClr val="000000"/>
                </a:solidFill>
                <a:effectLst/>
                <a:latin typeface="Times New Roman" panose="02020603050405020304" pitchFamily="18" charset="0"/>
                <a:cs typeface="Times New Roman" panose="02020603050405020304" pitchFamily="18" charset="0"/>
              </a:rPr>
              <a:t> </a:t>
            </a:r>
            <a:r>
              <a:rPr lang="en-US" altLang="zh-CN" b="0" i="0" dirty="0">
                <a:solidFill>
                  <a:srgbClr val="FF0000"/>
                </a:solidFill>
                <a:effectLst/>
                <a:latin typeface="Times New Roman" panose="02020603050405020304" pitchFamily="18" charset="0"/>
                <a:cs typeface="Times New Roman" panose="02020603050405020304" pitchFamily="18" charset="0"/>
              </a:rPr>
              <a:t>However</a:t>
            </a:r>
            <a:r>
              <a:rPr lang="en-US" altLang="zh-CN" b="0" i="0" dirty="0">
                <a:solidFill>
                  <a:srgbClr val="000000"/>
                </a:solidFill>
                <a:effectLst/>
                <a:latin typeface="Times New Roman" panose="02020603050405020304" pitchFamily="18" charset="0"/>
                <a:cs typeface="Times New Roman" panose="02020603050405020304" pitchFamily="18" charset="0"/>
              </a:rPr>
              <a:t>, </a:t>
            </a:r>
            <a:r>
              <a:rPr lang="en-US" altLang="zh-CN" b="1" i="0" dirty="0">
                <a:solidFill>
                  <a:srgbClr val="C00000"/>
                </a:solidFill>
                <a:effectLst/>
                <a:latin typeface="Times New Roman" panose="02020603050405020304" pitchFamily="18" charset="0"/>
                <a:cs typeface="Times New Roman" panose="02020603050405020304" pitchFamily="18" charset="0"/>
              </a:rPr>
              <a:t>they </a:t>
            </a:r>
            <a:r>
              <a:rPr lang="en-US" altLang="zh-CN" b="1" i="0" dirty="0">
                <a:solidFill>
                  <a:srgbClr val="000000"/>
                </a:solidFill>
                <a:effectLst/>
                <a:latin typeface="Times New Roman" panose="02020603050405020304" pitchFamily="18" charset="0"/>
                <a:cs typeface="Times New Roman" panose="02020603050405020304" pitchFamily="18" charset="0"/>
              </a:rPr>
              <a:t>choke out biodiversity</a:t>
            </a:r>
            <a:r>
              <a:rPr lang="en-US" altLang="zh-CN" b="0" i="0" dirty="0">
                <a:solidFill>
                  <a:srgbClr val="000000"/>
                </a:solidFill>
                <a:effectLst/>
                <a:latin typeface="Gilroy"/>
              </a:rPr>
              <a:t>.</a:t>
            </a:r>
            <a:endParaRPr lang="zh-CN" altLang="en-US" dirty="0"/>
          </a:p>
        </p:txBody>
      </p:sp>
      <p:sp>
        <p:nvSpPr>
          <p:cNvPr id="10" name="文本框 9"/>
          <p:cNvSpPr txBox="1"/>
          <p:nvPr/>
        </p:nvSpPr>
        <p:spPr>
          <a:xfrm>
            <a:off x="23377" y="1136739"/>
            <a:ext cx="9135127" cy="353943"/>
          </a:xfrm>
          <a:prstGeom prst="rect">
            <a:avLst/>
          </a:prstGeom>
          <a:solidFill>
            <a:srgbClr val="FFC000"/>
          </a:solidFill>
        </p:spPr>
        <p:txBody>
          <a:bodyPr wrap="square">
            <a:spAutoFit/>
          </a:bodyPr>
          <a:lstStyle/>
          <a:p>
            <a:r>
              <a:rPr lang="en-US" altLang="zh-CN" sz="1700" b="0" i="0" dirty="0">
                <a:solidFill>
                  <a:srgbClr val="000000"/>
                </a:solidFill>
                <a:effectLst/>
                <a:latin typeface="Gilroy"/>
              </a:rPr>
              <a:t> 37.</a:t>
            </a:r>
            <a:r>
              <a:rPr lang="en-US" altLang="zh-CN" sz="1700" dirty="0">
                <a:solidFill>
                  <a:srgbClr val="000000"/>
                </a:solidFill>
                <a:latin typeface="Gilroy"/>
              </a:rPr>
              <a:t>C</a:t>
            </a:r>
            <a:r>
              <a:rPr lang="en-US" altLang="zh-CN" sz="1700" b="0" i="0" dirty="0">
                <a:solidFill>
                  <a:srgbClr val="000000"/>
                </a:solidFill>
                <a:effectLst/>
                <a:latin typeface="Gilroy"/>
              </a:rPr>
              <a:t>ausal relation</a:t>
            </a:r>
            <a:r>
              <a:rPr lang="zh-CN" altLang="en-US" sz="1700" b="0" i="0" dirty="0">
                <a:solidFill>
                  <a:srgbClr val="000000"/>
                </a:solidFill>
                <a:effectLst/>
                <a:latin typeface="Gilroy"/>
              </a:rPr>
              <a:t>因果</a:t>
            </a:r>
            <a:r>
              <a:rPr lang="en-US" altLang="zh-CN" sz="1700" b="0" i="0" dirty="0">
                <a:solidFill>
                  <a:srgbClr val="000000"/>
                </a:solidFill>
                <a:effectLst/>
                <a:latin typeface="Gilroy"/>
              </a:rPr>
              <a:t>+</a:t>
            </a:r>
            <a:r>
              <a:rPr lang="zh-CN" altLang="en-US" sz="1700" b="0" i="0" dirty="0">
                <a:solidFill>
                  <a:srgbClr val="000000"/>
                </a:solidFill>
                <a:effectLst/>
                <a:latin typeface="Gilroy"/>
              </a:rPr>
              <a:t>总起</a:t>
            </a:r>
            <a:r>
              <a:rPr lang="en-US" altLang="zh-CN" sz="1700" b="0" i="0" dirty="0">
                <a:solidFill>
                  <a:srgbClr val="000000"/>
                </a:solidFill>
                <a:effectLst/>
                <a:latin typeface="Gilroy"/>
              </a:rPr>
              <a:t>: </a:t>
            </a:r>
            <a:r>
              <a:rPr lang="en-US" altLang="zh-CN" sz="1700" b="1" i="0" dirty="0">
                <a:solidFill>
                  <a:srgbClr val="000000"/>
                </a:solidFill>
                <a:effectLst/>
                <a:latin typeface="Times New Roman" panose="02020603050405020304" pitchFamily="18" charset="0"/>
                <a:cs typeface="Times New Roman" panose="02020603050405020304" pitchFamily="18" charset="0"/>
              </a:rPr>
              <a:t>F </a:t>
            </a:r>
            <a:r>
              <a:rPr lang="en-US" altLang="zh-CN" sz="1700" dirty="0">
                <a:solidFill>
                  <a:srgbClr val="000000"/>
                </a:solidFill>
                <a:latin typeface="Times New Roman" panose="02020603050405020304" pitchFamily="18" charset="0"/>
                <a:cs typeface="Times New Roman" panose="02020603050405020304" pitchFamily="18" charset="0"/>
              </a:rPr>
              <a:t>Lawns</a:t>
            </a:r>
            <a:r>
              <a:rPr lang="zh-CN" altLang="en-US" sz="1700" dirty="0">
                <a:solidFill>
                  <a:srgbClr val="000000"/>
                </a:solidFill>
                <a:latin typeface="Times New Roman" panose="02020603050405020304" pitchFamily="18" charset="0"/>
                <a:cs typeface="Times New Roman" panose="02020603050405020304" pitchFamily="18" charset="0"/>
              </a:rPr>
              <a:t> </a:t>
            </a:r>
            <a:r>
              <a:rPr lang="en-US" altLang="zh-CN" sz="1700" dirty="0">
                <a:solidFill>
                  <a:srgbClr val="000000"/>
                </a:solidFill>
                <a:latin typeface="Times New Roman" panose="02020603050405020304" pitchFamily="18" charset="0"/>
                <a:cs typeface="Times New Roman" panose="02020603050405020304" pitchFamily="18" charset="0"/>
              </a:rPr>
              <a:t>came</a:t>
            </a:r>
            <a:r>
              <a:rPr lang="zh-CN" altLang="en-US" sz="1700" dirty="0">
                <a:solidFill>
                  <a:srgbClr val="000000"/>
                </a:solidFill>
                <a:latin typeface="Times New Roman" panose="02020603050405020304" pitchFamily="18" charset="0"/>
                <a:cs typeface="Times New Roman" panose="02020603050405020304" pitchFamily="18" charset="0"/>
              </a:rPr>
              <a:t> </a:t>
            </a:r>
            <a:r>
              <a:rPr lang="en-US" altLang="zh-CN" sz="1700" dirty="0">
                <a:solidFill>
                  <a:srgbClr val="000000"/>
                </a:solidFill>
                <a:latin typeface="Times New Roman" panose="02020603050405020304" pitchFamily="18" charset="0"/>
                <a:cs typeface="Times New Roman" panose="02020603050405020304" pitchFamily="18" charset="0"/>
              </a:rPr>
              <a:t>to</a:t>
            </a:r>
            <a:r>
              <a:rPr lang="zh-CN" altLang="en-US" sz="1700" dirty="0">
                <a:solidFill>
                  <a:srgbClr val="000000"/>
                </a:solidFill>
                <a:latin typeface="Times New Roman" panose="02020603050405020304" pitchFamily="18" charset="0"/>
                <a:cs typeface="Times New Roman" panose="02020603050405020304" pitchFamily="18" charset="0"/>
              </a:rPr>
              <a:t> </a:t>
            </a:r>
            <a:r>
              <a:rPr lang="en-US" altLang="zh-CN" sz="1700" dirty="0">
                <a:solidFill>
                  <a:srgbClr val="000000"/>
                </a:solidFill>
                <a:latin typeface="Times New Roman" panose="02020603050405020304" pitchFamily="18" charset="0"/>
                <a:cs typeface="Times New Roman" panose="02020603050405020304" pitchFamily="18" charset="0"/>
              </a:rPr>
              <a:t>be</a:t>
            </a:r>
            <a:r>
              <a:rPr lang="zh-CN" altLang="en-US" sz="1700" dirty="0">
                <a:solidFill>
                  <a:srgbClr val="000000"/>
                </a:solidFill>
                <a:latin typeface="Times New Roman" panose="02020603050405020304" pitchFamily="18" charset="0"/>
                <a:cs typeface="Times New Roman" panose="02020603050405020304" pitchFamily="18" charset="0"/>
              </a:rPr>
              <a:t> </a:t>
            </a:r>
            <a:r>
              <a:rPr lang="en-US" altLang="zh-CN" sz="1700" dirty="0">
                <a:solidFill>
                  <a:srgbClr val="000000"/>
                </a:solidFill>
                <a:latin typeface="Times New Roman" panose="02020603050405020304" pitchFamily="18" charset="0"/>
                <a:cs typeface="Times New Roman" panose="02020603050405020304" pitchFamily="18" charset="0"/>
              </a:rPr>
              <a:t>seen</a:t>
            </a:r>
            <a:r>
              <a:rPr lang="zh-CN" altLang="en-US" sz="1700" dirty="0">
                <a:solidFill>
                  <a:srgbClr val="000000"/>
                </a:solidFill>
                <a:latin typeface="Times New Roman" panose="02020603050405020304" pitchFamily="18" charset="0"/>
                <a:cs typeface="Times New Roman" panose="02020603050405020304" pitchFamily="18" charset="0"/>
              </a:rPr>
              <a:t> </a:t>
            </a:r>
            <a:r>
              <a:rPr lang="en-US" altLang="zh-CN" sz="1700" dirty="0">
                <a:solidFill>
                  <a:srgbClr val="000000"/>
                </a:solidFill>
                <a:latin typeface="Times New Roman" panose="02020603050405020304" pitchFamily="18" charset="0"/>
                <a:cs typeface="Times New Roman" panose="02020603050405020304" pitchFamily="18" charset="0"/>
              </a:rPr>
              <a:t>as</a:t>
            </a:r>
            <a:r>
              <a:rPr lang="zh-CN" altLang="en-US" sz="1700" dirty="0">
                <a:solidFill>
                  <a:srgbClr val="000000"/>
                </a:solidFill>
                <a:latin typeface="Times New Roman" panose="02020603050405020304" pitchFamily="18" charset="0"/>
                <a:cs typeface="Times New Roman" panose="02020603050405020304" pitchFamily="18" charset="0"/>
              </a:rPr>
              <a:t> </a:t>
            </a:r>
            <a:r>
              <a:rPr lang="en-US" altLang="zh-CN" sz="1700" dirty="0">
                <a:solidFill>
                  <a:srgbClr val="000000"/>
                </a:solidFill>
                <a:latin typeface="Times New Roman" panose="02020603050405020304" pitchFamily="18" charset="0"/>
                <a:cs typeface="Times New Roman" panose="02020603050405020304" pitchFamily="18" charset="0"/>
              </a:rPr>
              <a:t>a</a:t>
            </a:r>
            <a:r>
              <a:rPr lang="zh-CN" altLang="en-US" sz="1700" dirty="0">
                <a:solidFill>
                  <a:srgbClr val="000000"/>
                </a:solidFill>
                <a:latin typeface="Times New Roman" panose="02020603050405020304" pitchFamily="18" charset="0"/>
                <a:cs typeface="Times New Roman" panose="02020603050405020304" pitchFamily="18" charset="0"/>
              </a:rPr>
              <a:t> </a:t>
            </a:r>
            <a:r>
              <a:rPr lang="en-US" altLang="zh-CN" sz="1700" dirty="0">
                <a:solidFill>
                  <a:srgbClr val="000000"/>
                </a:solidFill>
                <a:latin typeface="Times New Roman" panose="02020603050405020304" pitchFamily="18" charset="0"/>
                <a:cs typeface="Times New Roman" panose="02020603050405020304" pitchFamily="18" charset="0"/>
              </a:rPr>
              <a:t>symbol of civilization and a way of life</a:t>
            </a:r>
            <a:r>
              <a:rPr lang="en-US" altLang="zh-CN" sz="1700" b="0" i="0" dirty="0">
                <a:solidFill>
                  <a:srgbClr val="000000"/>
                </a:solidFill>
                <a:effectLst/>
                <a:latin typeface="Gilroy"/>
              </a:rPr>
              <a:t>.</a:t>
            </a:r>
            <a:endParaRPr lang="zh-CN" altLang="en-US" sz="1700" dirty="0"/>
          </a:p>
        </p:txBody>
      </p:sp>
      <p:sp>
        <p:nvSpPr>
          <p:cNvPr id="11" name="文本框 10"/>
          <p:cNvSpPr txBox="1"/>
          <p:nvPr/>
        </p:nvSpPr>
        <p:spPr>
          <a:xfrm>
            <a:off x="0" y="3075806"/>
            <a:ext cx="5220072" cy="353943"/>
          </a:xfrm>
          <a:prstGeom prst="rect">
            <a:avLst/>
          </a:prstGeom>
          <a:solidFill>
            <a:srgbClr val="FFC000"/>
          </a:solidFill>
        </p:spPr>
        <p:txBody>
          <a:bodyPr wrap="square">
            <a:spAutoFit/>
          </a:bodyPr>
          <a:lstStyle/>
          <a:p>
            <a:r>
              <a:rPr lang="en-US" altLang="zh-CN" sz="1700" b="0" i="0" dirty="0">
                <a:solidFill>
                  <a:srgbClr val="000000"/>
                </a:solidFill>
                <a:effectLst/>
                <a:latin typeface="Gilroy"/>
              </a:rPr>
              <a:t> </a:t>
            </a:r>
            <a:r>
              <a:rPr lang="en-US" altLang="zh-CN" sz="1700" b="0" i="0" dirty="0">
                <a:solidFill>
                  <a:srgbClr val="000000"/>
                </a:solidFill>
                <a:effectLst/>
                <a:latin typeface="Times New Roman" panose="02020603050405020304" pitchFamily="18" charset="0"/>
                <a:cs typeface="Times New Roman" panose="02020603050405020304" pitchFamily="18" charset="0"/>
              </a:rPr>
              <a:t>39.</a:t>
            </a:r>
            <a:r>
              <a:rPr lang="en-US" altLang="zh-CN" sz="1700" b="1" i="0" dirty="0">
                <a:solidFill>
                  <a:srgbClr val="000000"/>
                </a:solidFill>
                <a:effectLst/>
                <a:latin typeface="Times New Roman" panose="02020603050405020304" pitchFamily="18" charset="0"/>
                <a:cs typeface="Times New Roman" panose="02020603050405020304" pitchFamily="18" charset="0"/>
              </a:rPr>
              <a:t>B </a:t>
            </a:r>
            <a:r>
              <a:rPr lang="en-US" altLang="zh-CN" sz="1700" dirty="0">
                <a:solidFill>
                  <a:srgbClr val="000000"/>
                </a:solidFill>
                <a:latin typeface="Times New Roman" panose="02020603050405020304" pitchFamily="18" charset="0"/>
                <a:cs typeface="Times New Roman" panose="02020603050405020304" pitchFamily="18" charset="0"/>
              </a:rPr>
              <a:t>What are</a:t>
            </a:r>
            <a:r>
              <a:rPr lang="en-US" altLang="zh-CN" sz="1700" b="1" dirty="0">
                <a:solidFill>
                  <a:srgbClr val="000000"/>
                </a:solidFill>
                <a:latin typeface="Times New Roman" panose="02020603050405020304" pitchFamily="18" charset="0"/>
                <a:cs typeface="Times New Roman" panose="02020603050405020304" pitchFamily="18" charset="0"/>
              </a:rPr>
              <a:t> these </a:t>
            </a:r>
            <a:r>
              <a:rPr lang="en-US" altLang="zh-CN" sz="1700" dirty="0">
                <a:solidFill>
                  <a:srgbClr val="C00000"/>
                </a:solidFill>
                <a:latin typeface="Times New Roman" panose="02020603050405020304" pitchFamily="18" charset="0"/>
                <a:cs typeface="Times New Roman" panose="02020603050405020304" pitchFamily="18" charset="0"/>
              </a:rPr>
              <a:t>alternatives?</a:t>
            </a:r>
            <a:r>
              <a:rPr lang="zh-CN" altLang="en-US" sz="1700" dirty="0">
                <a:latin typeface="Times New Roman" panose="02020603050405020304" pitchFamily="18" charset="0"/>
                <a:cs typeface="Times New Roman" panose="02020603050405020304" pitchFamily="18" charset="0"/>
              </a:rPr>
              <a:t>同义替换，总结下文</a:t>
            </a:r>
            <a:r>
              <a:rPr lang="en-US" altLang="zh-CN" sz="1700" dirty="0">
                <a:latin typeface="Times New Roman" panose="02020603050405020304" pitchFamily="18" charset="0"/>
                <a:cs typeface="Times New Roman" panose="02020603050405020304" pitchFamily="18" charset="0"/>
              </a:rPr>
              <a:t> </a:t>
            </a:r>
            <a:endParaRPr lang="zh-CN" altLang="en-US" sz="17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14302" y="4715658"/>
            <a:ext cx="9266822" cy="369332"/>
          </a:xfrm>
          <a:prstGeom prst="rect">
            <a:avLst/>
          </a:prstGeom>
          <a:solidFill>
            <a:srgbClr val="FFC000"/>
          </a:solidFill>
        </p:spPr>
        <p:txBody>
          <a:bodyPr wrap="square">
            <a:spAutoFit/>
          </a:bodyPr>
          <a:lstStyle/>
          <a:p>
            <a:r>
              <a:rPr lang="en-US" altLang="zh-CN" sz="1700" b="0" i="0" dirty="0">
                <a:solidFill>
                  <a:srgbClr val="000000"/>
                </a:solidFill>
                <a:effectLst/>
                <a:latin typeface="Gilroy"/>
              </a:rPr>
              <a:t> 40.</a:t>
            </a:r>
            <a:r>
              <a:rPr lang="en-US" altLang="zh-CN" b="1" dirty="0"/>
              <a:t> A </a:t>
            </a:r>
            <a:r>
              <a:rPr lang="en-US" altLang="zh-CN" dirty="0">
                <a:latin typeface="Times New Roman" panose="02020603050405020304" pitchFamily="18" charset="0"/>
                <a:cs typeface="Times New Roman" panose="02020603050405020304" pitchFamily="18" charset="0"/>
              </a:rPr>
              <a:t>So it is all about </a:t>
            </a:r>
            <a:r>
              <a:rPr lang="en-US" altLang="zh-CN" dirty="0">
                <a:solidFill>
                  <a:srgbClr val="C00000"/>
                </a:solidFill>
                <a:latin typeface="Times New Roman" panose="02020603050405020304" pitchFamily="18" charset="0"/>
                <a:cs typeface="Times New Roman" panose="02020603050405020304" pitchFamily="18" charset="0"/>
              </a:rPr>
              <a:t>education</a:t>
            </a:r>
            <a:r>
              <a:rPr lang="en-US" altLang="zh-CN" b="1" dirty="0"/>
              <a:t>.</a:t>
            </a:r>
            <a:r>
              <a:rPr lang="zh-CN" altLang="en-US" b="1" dirty="0"/>
              <a:t>用</a:t>
            </a:r>
            <a:r>
              <a:rPr lang="en-US" altLang="zh-CN" b="1" dirty="0"/>
              <a:t>education</a:t>
            </a:r>
            <a:r>
              <a:rPr lang="zh-CN" altLang="en-US" b="1" dirty="0"/>
              <a:t>回答</a:t>
            </a:r>
            <a:r>
              <a:rPr lang="en-US" altLang="zh-CN" b="1" dirty="0"/>
              <a:t>HOW </a:t>
            </a:r>
            <a:r>
              <a:rPr lang="zh-CN" altLang="en-US" b="1" dirty="0"/>
              <a:t>并总结下文具体的方法</a:t>
            </a:r>
            <a:endParaRPr lang="zh-CN" altLang="en-US" sz="1700" dirty="0"/>
          </a:p>
        </p:txBody>
      </p:sp>
      <p:sp>
        <p:nvSpPr>
          <p:cNvPr id="13" name="文本框 12"/>
          <p:cNvSpPr txBox="1"/>
          <p:nvPr/>
        </p:nvSpPr>
        <p:spPr>
          <a:xfrm>
            <a:off x="4485743" y="1789896"/>
            <a:ext cx="4658257" cy="877163"/>
          </a:xfrm>
          <a:prstGeom prst="rect">
            <a:avLst/>
          </a:prstGeom>
          <a:solidFill>
            <a:srgbClr val="FFC000"/>
          </a:solidFill>
        </p:spPr>
        <p:txBody>
          <a:bodyPr wrap="square">
            <a:spAutoFit/>
          </a:bodyPr>
          <a:lstStyle/>
          <a:p>
            <a:r>
              <a:rPr lang="en-US" altLang="zh-CN" sz="1700" b="0" i="0" dirty="0">
                <a:solidFill>
                  <a:srgbClr val="000000"/>
                </a:solidFill>
                <a:effectLst/>
                <a:latin typeface="Gilroy"/>
              </a:rPr>
              <a:t> </a:t>
            </a:r>
            <a:r>
              <a:rPr lang="en-US" altLang="zh-CN" sz="1700" b="0" i="0" dirty="0">
                <a:solidFill>
                  <a:srgbClr val="000000"/>
                </a:solidFill>
                <a:effectLst/>
                <a:latin typeface="Times New Roman" panose="02020603050405020304" pitchFamily="18" charset="0"/>
                <a:cs typeface="Times New Roman" panose="02020603050405020304" pitchFamily="18" charset="0"/>
              </a:rPr>
              <a:t>38.</a:t>
            </a:r>
            <a:r>
              <a:rPr lang="zh-CN" altLang="en-US" sz="1700" b="0" i="0" dirty="0">
                <a:solidFill>
                  <a:srgbClr val="000000"/>
                </a:solidFill>
                <a:effectLst/>
                <a:latin typeface="Times New Roman" panose="02020603050405020304" pitchFamily="18" charset="0"/>
                <a:cs typeface="Times New Roman" panose="02020603050405020304" pitchFamily="18" charset="0"/>
              </a:rPr>
              <a:t>承上启下，点明问题</a:t>
            </a:r>
            <a:endParaRPr lang="en-US" altLang="zh-CN" sz="1700" b="0" i="0" dirty="0">
              <a:solidFill>
                <a:srgbClr val="000000"/>
              </a:solidFill>
              <a:effectLst/>
              <a:latin typeface="Times New Roman" panose="02020603050405020304" pitchFamily="18" charset="0"/>
              <a:cs typeface="Times New Roman" panose="02020603050405020304" pitchFamily="18" charset="0"/>
            </a:endParaRPr>
          </a:p>
          <a:p>
            <a:r>
              <a:rPr lang="en-US" altLang="zh-CN" sz="1700" b="1" i="0" dirty="0">
                <a:solidFill>
                  <a:srgbClr val="000000"/>
                </a:solidFill>
                <a:effectLst/>
                <a:latin typeface="Times New Roman" panose="02020603050405020304" pitchFamily="18" charset="0"/>
                <a:cs typeface="Times New Roman" panose="02020603050405020304" pitchFamily="18" charset="0"/>
              </a:rPr>
              <a:t>B </a:t>
            </a:r>
            <a:r>
              <a:rPr lang="en-US" altLang="zh-CN" sz="1700" dirty="0">
                <a:solidFill>
                  <a:srgbClr val="000000"/>
                </a:solidFill>
                <a:latin typeface="Times New Roman" panose="02020603050405020304" pitchFamily="18" charset="0"/>
                <a:cs typeface="Times New Roman" panose="02020603050405020304" pitchFamily="18" charset="0"/>
              </a:rPr>
              <a:t>Lawn </a:t>
            </a:r>
            <a:r>
              <a:rPr lang="en-US" altLang="zh-CN" sz="1700" b="1" dirty="0">
                <a:solidFill>
                  <a:srgbClr val="000000"/>
                </a:solidFill>
                <a:latin typeface="Times New Roman" panose="02020603050405020304" pitchFamily="18" charset="0"/>
                <a:cs typeface="Times New Roman" panose="02020603050405020304" pitchFamily="18" charset="0"/>
              </a:rPr>
              <a:t>upkeep</a:t>
            </a:r>
            <a:r>
              <a:rPr lang="en-US" altLang="zh-CN" sz="1700" dirty="0">
                <a:solidFill>
                  <a:srgbClr val="000000"/>
                </a:solidFill>
                <a:latin typeface="Times New Roman" panose="02020603050405020304" pitchFamily="18" charset="0"/>
                <a:cs typeface="Times New Roman" panose="02020603050405020304" pitchFamily="18" charset="0"/>
              </a:rPr>
              <a:t> takes resources, fertilizer and pesticide that enter groundwater and runoff water.</a:t>
            </a:r>
            <a:endParaRPr lang="zh-CN" altLang="en-US" sz="1700" dirty="0">
              <a:latin typeface="Times New Roman" panose="02020603050405020304" pitchFamily="18" charset="0"/>
              <a:cs typeface="Times New Roman" panose="02020603050405020304" pitchFamily="18" charset="0"/>
            </a:endParaRPr>
          </a:p>
        </p:txBody>
      </p:sp>
      <p:sp>
        <p:nvSpPr>
          <p:cNvPr id="14" name="标注: 上箭头 13"/>
          <p:cNvSpPr/>
          <p:nvPr/>
        </p:nvSpPr>
        <p:spPr bwMode="auto">
          <a:xfrm>
            <a:off x="5004048" y="2359932"/>
            <a:ext cx="1494944" cy="504056"/>
          </a:xfrm>
          <a:prstGeom prst="upArrowCallout">
            <a:avLst/>
          </a:prstGeom>
          <a:solidFill>
            <a:schemeClr val="bg1">
              <a:alpha val="94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1" i="0" u="none" strike="noStrike" cap="none" normalizeH="0" baseline="0" dirty="0">
                <a:ln>
                  <a:solidFill>
                    <a:srgbClr val="92D050"/>
                  </a:solidFill>
                </a:ln>
                <a:solidFill>
                  <a:srgbClr val="FF0000"/>
                </a:solidFill>
                <a:effectLst/>
                <a:latin typeface="Arial" panose="020B0604020202020204" pitchFamily="34" charset="0"/>
                <a:ea typeface="宋体" panose="02010600030101010101" pitchFamily="2" charset="-122"/>
              </a:rPr>
              <a:t>维修草坪</a:t>
            </a:r>
            <a:endParaRPr kumimoji="0" lang="zh-CN" altLang="en-US" sz="1800" b="1" i="0" u="none" strike="noStrike" cap="none" normalizeH="0" baseline="0" dirty="0">
              <a:ln>
                <a:solidFill>
                  <a:srgbClr val="92D050"/>
                </a:solidFill>
              </a:ln>
              <a:solidFill>
                <a:srgbClr val="FF0000"/>
              </a:solidFill>
              <a:effectLst/>
              <a:latin typeface="Arial" panose="020B0604020202020204" pitchFamily="34" charset="0"/>
              <a:ea typeface="宋体" panose="02010600030101010101" pitchFamily="2" charset="-122"/>
            </a:endParaRPr>
          </a:p>
        </p:txBody>
      </p:sp>
      <p:sp>
        <p:nvSpPr>
          <p:cNvPr id="15" name="标注: 上箭头 14"/>
          <p:cNvSpPr/>
          <p:nvPr/>
        </p:nvSpPr>
        <p:spPr bwMode="auto">
          <a:xfrm>
            <a:off x="6510485" y="986626"/>
            <a:ext cx="2261356" cy="504056"/>
          </a:xfrm>
          <a:prstGeom prst="upArrowCallout">
            <a:avLst/>
          </a:prstGeom>
          <a:solidFill>
            <a:schemeClr val="bg1">
              <a:alpha val="94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1" i="0" u="none" strike="noStrike" cap="none" normalizeH="0" baseline="0" dirty="0">
                <a:ln>
                  <a:solidFill>
                    <a:srgbClr val="92D050"/>
                  </a:solidFill>
                </a:ln>
                <a:solidFill>
                  <a:srgbClr val="FF0000"/>
                </a:solidFill>
                <a:effectLst/>
                <a:latin typeface="Arial" panose="020B0604020202020204" pitchFamily="34" charset="0"/>
                <a:ea typeface="宋体" panose="02010600030101010101" pitchFamily="2" charset="-122"/>
              </a:rPr>
              <a:t>扼杀生物多样性</a:t>
            </a:r>
            <a:endParaRPr kumimoji="0" lang="zh-CN" altLang="en-US" sz="1800" b="1" i="0" u="none" strike="noStrike" cap="none" normalizeH="0" baseline="0" dirty="0">
              <a:ln>
                <a:solidFill>
                  <a:srgbClr val="92D050"/>
                </a:solidFill>
              </a:ln>
              <a:solidFill>
                <a:srgbClr val="FF0000"/>
              </a:solidFill>
              <a:effectLst/>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1083" y="379084"/>
            <a:ext cx="8381835" cy="4385333"/>
            <a:chOff x="0" y="0"/>
            <a:chExt cx="6094604" cy="3188666"/>
          </a:xfrm>
        </p:grpSpPr>
        <p:sp>
          <p:nvSpPr>
            <p:cNvPr id="3" name="Freeform 3"/>
            <p:cNvSpPr/>
            <p:nvPr/>
          </p:nvSpPr>
          <p:spPr>
            <a:xfrm>
              <a:off x="0" y="0"/>
              <a:ext cx="6094604" cy="3188728"/>
            </a:xfrm>
            <a:custGeom>
              <a:avLst/>
              <a:gdLst/>
              <a:ahLst/>
              <a:cxnLst/>
              <a:rect l="l" t="t" r="r" b="b"/>
              <a:pathLst>
                <a:path w="6094604" h="3188728">
                  <a:moveTo>
                    <a:pt x="0" y="0"/>
                  </a:moveTo>
                  <a:lnTo>
                    <a:pt x="6094604" y="0"/>
                  </a:lnTo>
                  <a:lnTo>
                    <a:pt x="6094604" y="3188728"/>
                  </a:lnTo>
                  <a:lnTo>
                    <a:pt x="0" y="3188728"/>
                  </a:lnTo>
                </a:path>
              </a:pathLst>
            </a:custGeom>
            <a:blipFill>
              <a:blip r:embed="rId1" cstate="screen"/>
              <a:stretch>
                <a:fillRect/>
              </a:stretch>
            </a:blipFill>
          </p:spPr>
        </p:sp>
      </p:grpSp>
      <p:grpSp>
        <p:nvGrpSpPr>
          <p:cNvPr id="4" name="Group 4"/>
          <p:cNvGrpSpPr/>
          <p:nvPr/>
        </p:nvGrpSpPr>
        <p:grpSpPr>
          <a:xfrm>
            <a:off x="3800475" y="1685742"/>
            <a:ext cx="4962443" cy="1772017"/>
            <a:chOff x="0" y="0"/>
            <a:chExt cx="2613961" cy="933408"/>
          </a:xfrm>
        </p:grpSpPr>
        <p:sp>
          <p:nvSpPr>
            <p:cNvPr id="5" name="Freeform 5"/>
            <p:cNvSpPr/>
            <p:nvPr/>
          </p:nvSpPr>
          <p:spPr>
            <a:xfrm>
              <a:off x="0" y="0"/>
              <a:ext cx="2613961" cy="933408"/>
            </a:xfrm>
            <a:custGeom>
              <a:avLst/>
              <a:gdLst/>
              <a:ahLst/>
              <a:cxnLst/>
              <a:rect l="l" t="t" r="r" b="b"/>
              <a:pathLst>
                <a:path w="2613961" h="933408">
                  <a:moveTo>
                    <a:pt x="0" y="0"/>
                  </a:moveTo>
                  <a:lnTo>
                    <a:pt x="2613961" y="0"/>
                  </a:lnTo>
                  <a:lnTo>
                    <a:pt x="2613961" y="933408"/>
                  </a:lnTo>
                  <a:lnTo>
                    <a:pt x="0" y="933408"/>
                  </a:lnTo>
                  <a:close/>
                </a:path>
              </a:pathLst>
            </a:custGeom>
            <a:solidFill>
              <a:srgbClr val="FFFFFF"/>
            </a:solidFill>
          </p:spPr>
        </p:sp>
        <p:sp>
          <p:nvSpPr>
            <p:cNvPr id="6" name="TextBox 6"/>
            <p:cNvSpPr txBox="1"/>
            <p:nvPr/>
          </p:nvSpPr>
          <p:spPr>
            <a:xfrm>
              <a:off x="0" y="-9525"/>
              <a:ext cx="2613961" cy="942933"/>
            </a:xfrm>
            <a:prstGeom prst="rect">
              <a:avLst/>
            </a:prstGeom>
          </p:spPr>
          <p:txBody>
            <a:bodyPr lIns="25400" tIns="25400" rIns="25400" bIns="25400" rtlCol="0" anchor="ctr"/>
            <a:lstStyle/>
            <a:p>
              <a:pPr marL="0" marR="0" lvl="0" indent="0" algn="ctr" defTabSz="457200" rtl="0" eaLnBrk="1" fontAlgn="auto" latinLnBrk="0" hangingPunct="1">
                <a:lnSpc>
                  <a:spcPts val="920"/>
                </a:lnSpc>
                <a:spcBef>
                  <a:spcPts val="0"/>
                </a:spcBef>
                <a:spcAft>
                  <a:spcPts val="0"/>
                </a:spcAft>
                <a:buClrTx/>
                <a:buSzTx/>
                <a:buFontTx/>
                <a:buNone/>
                <a:defRPr/>
              </a:pPr>
              <a:endParaRPr kumimoji="0"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TextBox 7"/>
          <p:cNvSpPr txBox="1"/>
          <p:nvPr/>
        </p:nvSpPr>
        <p:spPr>
          <a:xfrm>
            <a:off x="6281696" y="2738045"/>
            <a:ext cx="2673715" cy="430887"/>
          </a:xfrm>
          <a:prstGeom prst="rect">
            <a:avLst/>
          </a:prstGeom>
        </p:spPr>
        <p:txBody>
          <a:bodyPr lIns="0" tIns="0" rIns="0" bIns="0" rtlCol="0" anchor="t">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comprehension</a:t>
            </a:r>
            <a:endParaRPr kumimoji="0" lang="zh-CN" altLang="en-US" sz="28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sp>
        <p:nvSpPr>
          <p:cNvPr id="9" name="TextBox 10"/>
          <p:cNvSpPr txBox="1"/>
          <p:nvPr/>
        </p:nvSpPr>
        <p:spPr>
          <a:xfrm>
            <a:off x="4499992" y="1608372"/>
            <a:ext cx="6863002" cy="1130759"/>
          </a:xfrm>
          <a:prstGeom prst="rect">
            <a:avLst/>
          </a:prstGeom>
        </p:spPr>
        <p:txBody>
          <a:bodyPr lIns="0" tIns="0" rIns="0" bIns="0" rtlCol="0" anchor="t">
            <a:spAutoFit/>
          </a:bodyPr>
          <a:lstStyle/>
          <a:p>
            <a:pPr defTabSz="457200">
              <a:lnSpc>
                <a:spcPts val="9775"/>
              </a:lnSpc>
            </a:pPr>
            <a:r>
              <a:rPr lang="zh-CN" altLang="en-US" sz="6000" spc="163" dirty="0">
                <a:solidFill>
                  <a:srgbClr val="000000"/>
                </a:solidFill>
                <a:latin typeface="Ahsing"/>
              </a:rPr>
              <a:t>重  点  词  汇</a:t>
            </a:r>
            <a:endParaRPr lang="en-US" sz="6000" spc="163" dirty="0">
              <a:solidFill>
                <a:srgbClr val="000000"/>
              </a:solidFill>
              <a:latin typeface="Ahsing"/>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2599128" y="939116"/>
            <a:ext cx="1345497" cy="2862322"/>
          </a:xfrm>
          <a:prstGeom prst="rect">
            <a:avLst/>
          </a:prstGeom>
          <a:noFill/>
        </p:spPr>
        <p:txBody>
          <a:bodyPr wrap="none" rtlCol="0">
            <a:spAutoFit/>
          </a:bodyPr>
          <a:lstStyle/>
          <a:p>
            <a:pPr marL="285750" indent="-285750">
              <a:buFont typeface="Wingdings" panose="05000000000000000000" pitchFamily="2" charset="2"/>
              <a:buChar char="u"/>
            </a:pPr>
            <a:r>
              <a:rPr lang="en-US" altLang="zh-CN" dirty="0"/>
              <a:t>Sample</a:t>
            </a:r>
            <a:endParaRPr lang="en-US" altLang="zh-CN" dirty="0"/>
          </a:p>
          <a:p>
            <a:pPr marL="285750" indent="-285750">
              <a:buFont typeface="Wingdings" panose="05000000000000000000" pitchFamily="2" charset="2"/>
              <a:buChar char="u"/>
            </a:pPr>
            <a:r>
              <a:rPr lang="en-US" altLang="zh-CN" dirty="0"/>
              <a:t>Reserve</a:t>
            </a:r>
            <a:endParaRPr lang="en-US" altLang="zh-CN" dirty="0"/>
          </a:p>
          <a:p>
            <a:pPr marL="285750" indent="-285750">
              <a:buFont typeface="Wingdings" panose="05000000000000000000" pitchFamily="2" charset="2"/>
              <a:buChar char="u"/>
            </a:pPr>
            <a:r>
              <a:rPr lang="en-US" altLang="zh-CN" dirty="0"/>
              <a:t>Film</a:t>
            </a:r>
            <a:endParaRPr lang="en-US" altLang="zh-CN" dirty="0"/>
          </a:p>
          <a:p>
            <a:pPr marL="285750" indent="-285750">
              <a:buFont typeface="Wingdings" panose="05000000000000000000" pitchFamily="2" charset="2"/>
              <a:buChar char="u"/>
            </a:pPr>
            <a:r>
              <a:rPr lang="en-US" altLang="zh-CN" dirty="0"/>
              <a:t>Narrow </a:t>
            </a:r>
            <a:endParaRPr lang="en-US" altLang="zh-CN" dirty="0"/>
          </a:p>
          <a:p>
            <a:pPr marL="285750" indent="-285750">
              <a:buFont typeface="Wingdings" panose="05000000000000000000" pitchFamily="2" charset="2"/>
              <a:buChar char="u"/>
            </a:pPr>
            <a:r>
              <a:rPr lang="en-US" altLang="zh-CN" dirty="0"/>
              <a:t>Tighten</a:t>
            </a:r>
            <a:endParaRPr lang="en-US" altLang="zh-CN" dirty="0"/>
          </a:p>
          <a:p>
            <a:pPr marL="285750" indent="-285750">
              <a:buFont typeface="Wingdings" panose="05000000000000000000" pitchFamily="2" charset="2"/>
              <a:buChar char="u"/>
            </a:pPr>
            <a:r>
              <a:rPr lang="en-US" altLang="zh-CN" dirty="0"/>
              <a:t>Generate</a:t>
            </a:r>
            <a:endParaRPr lang="en-US" altLang="zh-CN" dirty="0"/>
          </a:p>
          <a:p>
            <a:pPr marL="285750" indent="-285750">
              <a:buFont typeface="Wingdings" panose="05000000000000000000" pitchFamily="2" charset="2"/>
              <a:buChar char="u"/>
            </a:pPr>
            <a:r>
              <a:rPr lang="en-US" altLang="zh-CN" dirty="0"/>
              <a:t>Fuel</a:t>
            </a:r>
            <a:endParaRPr lang="en-US" altLang="zh-CN" dirty="0"/>
          </a:p>
          <a:p>
            <a:pPr marL="285750" indent="-285750">
              <a:buFont typeface="Wingdings" panose="05000000000000000000" pitchFamily="2" charset="2"/>
              <a:buChar char="u"/>
            </a:pPr>
            <a:r>
              <a:rPr lang="en-US" altLang="zh-CN" dirty="0"/>
              <a:t>Prompt</a:t>
            </a:r>
            <a:endParaRPr lang="en-US" altLang="zh-CN" dirty="0"/>
          </a:p>
          <a:p>
            <a:pPr marL="285750" indent="-285750">
              <a:buFont typeface="Wingdings" panose="05000000000000000000" pitchFamily="2" charset="2"/>
              <a:buChar char="u"/>
            </a:pPr>
            <a:endParaRPr lang="en-US" altLang="zh-CN" dirty="0"/>
          </a:p>
          <a:p>
            <a:pPr marL="285750" indent="-285750">
              <a:buFont typeface="Wingdings" panose="05000000000000000000" pitchFamily="2" charset="2"/>
              <a:buChar char="u"/>
            </a:pPr>
            <a:endParaRPr lang="zh-CN" altLang="en-US" dirty="0"/>
          </a:p>
        </p:txBody>
      </p:sp>
      <p:sp>
        <p:nvSpPr>
          <p:cNvPr id="13" name="文本框 12"/>
          <p:cNvSpPr txBox="1"/>
          <p:nvPr/>
        </p:nvSpPr>
        <p:spPr>
          <a:xfrm>
            <a:off x="323528" y="867108"/>
            <a:ext cx="1602746" cy="3970318"/>
          </a:xfrm>
          <a:prstGeom prst="rect">
            <a:avLst/>
          </a:prstGeom>
          <a:noFill/>
        </p:spPr>
        <p:txBody>
          <a:bodyPr wrap="none" rtlCol="0">
            <a:spAutoFit/>
          </a:bodyPr>
          <a:lstStyle/>
          <a:p>
            <a:pPr marL="285750" indent="-285750">
              <a:buFont typeface="Wingdings" panose="05000000000000000000" pitchFamily="2" charset="2"/>
              <a:buChar char="u"/>
            </a:pPr>
            <a:r>
              <a:rPr lang="en-US" altLang="zh-CN" dirty="0"/>
              <a:t>Captivate</a:t>
            </a:r>
            <a:endParaRPr lang="en-US" altLang="zh-CN" dirty="0"/>
          </a:p>
          <a:p>
            <a:pPr marL="285750" indent="-285750">
              <a:buFont typeface="Wingdings" panose="05000000000000000000" pitchFamily="2" charset="2"/>
              <a:buChar char="u"/>
            </a:pPr>
            <a:r>
              <a:rPr lang="en-US" altLang="zh-CN" dirty="0"/>
              <a:t>Venture</a:t>
            </a:r>
            <a:endParaRPr lang="en-US" altLang="zh-CN" dirty="0"/>
          </a:p>
          <a:p>
            <a:pPr marL="285750" indent="-285750">
              <a:buFont typeface="Wingdings" panose="05000000000000000000" pitchFamily="2" charset="2"/>
              <a:buChar char="u"/>
            </a:pPr>
            <a:r>
              <a:rPr lang="en-US" altLang="zh-CN" dirty="0"/>
              <a:t>Alert</a:t>
            </a:r>
            <a:endParaRPr lang="en-US" altLang="zh-CN" dirty="0"/>
          </a:p>
          <a:p>
            <a:pPr marL="285750" indent="-285750">
              <a:buFont typeface="Wingdings" panose="05000000000000000000" pitchFamily="2" charset="2"/>
              <a:buChar char="u"/>
            </a:pPr>
            <a:r>
              <a:rPr lang="en-US" altLang="zh-CN" dirty="0"/>
              <a:t>Resemble</a:t>
            </a:r>
            <a:endParaRPr lang="en-US" altLang="zh-CN" dirty="0"/>
          </a:p>
          <a:p>
            <a:pPr marL="285750" indent="-285750">
              <a:buFont typeface="Wingdings" panose="05000000000000000000" pitchFamily="2" charset="2"/>
              <a:buChar char="u"/>
            </a:pPr>
            <a:r>
              <a:rPr lang="en-US" altLang="zh-CN" dirty="0"/>
              <a:t>Hover</a:t>
            </a:r>
            <a:endParaRPr lang="en-US" altLang="zh-CN" dirty="0"/>
          </a:p>
          <a:p>
            <a:pPr marL="285750" indent="-285750">
              <a:buFont typeface="Wingdings" panose="05000000000000000000" pitchFamily="2" charset="2"/>
              <a:buChar char="u"/>
            </a:pPr>
            <a:r>
              <a:rPr lang="en-US" altLang="zh-CN" dirty="0"/>
              <a:t>Timid</a:t>
            </a:r>
            <a:endParaRPr lang="en-US" altLang="zh-CN" dirty="0"/>
          </a:p>
          <a:p>
            <a:pPr marL="285750" indent="-285750">
              <a:buFont typeface="Wingdings" panose="05000000000000000000" pitchFamily="2" charset="2"/>
              <a:buChar char="u"/>
            </a:pPr>
            <a:r>
              <a:rPr lang="en-US" altLang="zh-CN" dirty="0"/>
              <a:t>Undertake</a:t>
            </a:r>
            <a:endParaRPr lang="en-US" altLang="zh-CN" dirty="0"/>
          </a:p>
          <a:p>
            <a:pPr marL="285750" indent="-285750">
              <a:buFont typeface="Wingdings" panose="05000000000000000000" pitchFamily="2" charset="2"/>
              <a:buChar char="u"/>
            </a:pPr>
            <a:r>
              <a:rPr lang="en-US" altLang="zh-CN" dirty="0"/>
              <a:t>Overburden</a:t>
            </a:r>
            <a:endParaRPr lang="en-US" altLang="zh-CN" dirty="0"/>
          </a:p>
          <a:p>
            <a:pPr marL="285750" indent="-285750">
              <a:buFont typeface="Wingdings" panose="05000000000000000000" pitchFamily="2" charset="2"/>
              <a:buChar char="u"/>
            </a:pPr>
            <a:r>
              <a:rPr lang="en-US" altLang="zh-CN" dirty="0"/>
              <a:t>Dub</a:t>
            </a:r>
            <a:endParaRPr lang="en-US" altLang="zh-CN" dirty="0"/>
          </a:p>
          <a:p>
            <a:pPr marL="285750" indent="-285750">
              <a:buFont typeface="Wingdings" panose="05000000000000000000" pitchFamily="2" charset="2"/>
              <a:buChar char="u"/>
            </a:pPr>
            <a:r>
              <a:rPr lang="en-US" altLang="zh-CN" dirty="0"/>
              <a:t>Distract</a:t>
            </a:r>
            <a:endParaRPr lang="en-US" altLang="zh-CN" dirty="0"/>
          </a:p>
          <a:p>
            <a:pPr marL="285750" indent="-285750">
              <a:buFont typeface="Wingdings" panose="05000000000000000000" pitchFamily="2" charset="2"/>
              <a:buChar char="u"/>
            </a:pPr>
            <a:r>
              <a:rPr lang="en-US" altLang="zh-CN" dirty="0"/>
              <a:t>Oppose</a:t>
            </a:r>
            <a:endParaRPr lang="en-US" altLang="zh-CN" dirty="0"/>
          </a:p>
          <a:p>
            <a:pPr marL="285750" indent="-285750">
              <a:buFont typeface="Wingdings" panose="05000000000000000000" pitchFamily="2" charset="2"/>
              <a:buChar char="u"/>
            </a:pPr>
            <a:r>
              <a:rPr lang="en-US" altLang="zh-CN" dirty="0"/>
              <a:t>Categorize</a:t>
            </a:r>
            <a:endParaRPr lang="en-US" altLang="zh-CN" dirty="0"/>
          </a:p>
          <a:p>
            <a:pPr marL="285750" indent="-285750">
              <a:buFont typeface="Wingdings" panose="05000000000000000000" pitchFamily="2" charset="2"/>
              <a:buChar char="u"/>
            </a:pPr>
            <a:endParaRPr lang="en-US" altLang="zh-CN" dirty="0"/>
          </a:p>
          <a:p>
            <a:pPr marL="285750" indent="-285750">
              <a:buFont typeface="Wingdings" panose="05000000000000000000" pitchFamily="2" charset="2"/>
              <a:buChar char="u"/>
            </a:pPr>
            <a:endParaRPr lang="en-US" altLang="zh-CN" dirty="0"/>
          </a:p>
        </p:txBody>
      </p:sp>
      <p:sp>
        <p:nvSpPr>
          <p:cNvPr id="14" name="文本框 13"/>
          <p:cNvSpPr txBox="1"/>
          <p:nvPr/>
        </p:nvSpPr>
        <p:spPr>
          <a:xfrm>
            <a:off x="4788024" y="867108"/>
            <a:ext cx="1518814" cy="5355312"/>
          </a:xfrm>
          <a:prstGeom prst="rect">
            <a:avLst/>
          </a:prstGeom>
          <a:noFill/>
        </p:spPr>
        <p:txBody>
          <a:bodyPr wrap="none" rtlCol="0">
            <a:spAutoFit/>
          </a:bodyPr>
          <a:lstStyle/>
          <a:p>
            <a:pPr marL="285750" indent="-285750">
              <a:buFont typeface="Wingdings" panose="05000000000000000000" pitchFamily="2" charset="2"/>
              <a:buChar char="u"/>
            </a:pPr>
            <a:r>
              <a:rPr lang="en-US" altLang="zh-CN" dirty="0"/>
              <a:t>Special</a:t>
            </a:r>
            <a:r>
              <a:rPr lang="en-US" altLang="zh-CN" dirty="0">
                <a:solidFill>
                  <a:srgbClr val="FF0000"/>
                </a:solidFill>
              </a:rPr>
              <a:t>ize</a:t>
            </a:r>
            <a:endParaRPr lang="en-US" altLang="zh-CN" dirty="0">
              <a:solidFill>
                <a:srgbClr val="FF0000"/>
              </a:solidFill>
            </a:endParaRPr>
          </a:p>
          <a:p>
            <a:pPr marL="285750" indent="-285750">
              <a:buFont typeface="Wingdings" panose="05000000000000000000" pitchFamily="2" charset="2"/>
              <a:buChar char="u"/>
            </a:pPr>
            <a:r>
              <a:rPr lang="en-US" altLang="zh-CN" dirty="0"/>
              <a:t>Blur</a:t>
            </a:r>
            <a:r>
              <a:rPr lang="en-US" altLang="zh-CN" dirty="0">
                <a:solidFill>
                  <a:srgbClr val="FF0000"/>
                </a:solidFill>
              </a:rPr>
              <a:t>ry</a:t>
            </a:r>
            <a:endParaRPr lang="en-US" altLang="zh-CN" dirty="0">
              <a:solidFill>
                <a:srgbClr val="FF0000"/>
              </a:solidFill>
            </a:endParaRPr>
          </a:p>
          <a:p>
            <a:pPr marL="285750" indent="-285750">
              <a:buFont typeface="Wingdings" panose="05000000000000000000" pitchFamily="2" charset="2"/>
              <a:buChar char="u"/>
            </a:pPr>
            <a:r>
              <a:rPr lang="en-US" altLang="zh-CN" dirty="0"/>
              <a:t>Green</a:t>
            </a:r>
            <a:r>
              <a:rPr lang="en-US" altLang="zh-CN" dirty="0">
                <a:solidFill>
                  <a:srgbClr val="FF0000"/>
                </a:solidFill>
              </a:rPr>
              <a:t>ery</a:t>
            </a:r>
            <a:endParaRPr lang="en-US" altLang="zh-CN" dirty="0">
              <a:solidFill>
                <a:srgbClr val="FF0000"/>
              </a:solidFill>
            </a:endParaRPr>
          </a:p>
          <a:p>
            <a:pPr marL="285750" indent="-285750">
              <a:buFont typeface="Wingdings" panose="05000000000000000000" pitchFamily="2" charset="2"/>
              <a:buChar char="u"/>
            </a:pPr>
            <a:r>
              <a:rPr lang="en-US" altLang="zh-CN" dirty="0"/>
              <a:t>Familiar</a:t>
            </a:r>
            <a:r>
              <a:rPr lang="en-US" altLang="zh-CN" dirty="0">
                <a:solidFill>
                  <a:srgbClr val="FF0000"/>
                </a:solidFill>
              </a:rPr>
              <a:t>ity</a:t>
            </a:r>
            <a:endParaRPr lang="en-US" altLang="zh-CN" dirty="0">
              <a:solidFill>
                <a:srgbClr val="FF0000"/>
              </a:solidFill>
            </a:endParaRPr>
          </a:p>
          <a:p>
            <a:pPr marL="285750" indent="-285750">
              <a:buFont typeface="Wingdings" panose="05000000000000000000" pitchFamily="2" charset="2"/>
              <a:buChar char="u"/>
            </a:pPr>
            <a:r>
              <a:rPr lang="en-US" altLang="zh-CN" dirty="0">
                <a:solidFill>
                  <a:srgbClr val="FF0000"/>
                </a:solidFill>
              </a:rPr>
              <a:t>In</a:t>
            </a:r>
            <a:r>
              <a:rPr lang="en-US" altLang="zh-CN" dirty="0"/>
              <a:t>sufficient</a:t>
            </a:r>
            <a:endParaRPr lang="en-US" altLang="zh-CN" dirty="0"/>
          </a:p>
          <a:p>
            <a:pPr marL="285750" indent="-285750">
              <a:buFont typeface="Wingdings" panose="05000000000000000000" pitchFamily="2" charset="2"/>
              <a:buChar char="u"/>
            </a:pPr>
            <a:r>
              <a:rPr lang="en-US" altLang="zh-CN" dirty="0"/>
              <a:t>Dar</a:t>
            </a:r>
            <a:r>
              <a:rPr lang="en-US" altLang="zh-CN" dirty="0">
                <a:solidFill>
                  <a:srgbClr val="FF0000"/>
                </a:solidFill>
              </a:rPr>
              <a:t>ing</a:t>
            </a:r>
            <a:endParaRPr lang="en-US" altLang="zh-CN" dirty="0">
              <a:solidFill>
                <a:srgbClr val="FF0000"/>
              </a:solidFill>
            </a:endParaRPr>
          </a:p>
          <a:p>
            <a:pPr marL="285750" indent="-285750">
              <a:buFont typeface="Wingdings" panose="05000000000000000000" pitchFamily="2" charset="2"/>
              <a:buChar char="u"/>
            </a:pPr>
            <a:r>
              <a:rPr lang="en-US" altLang="zh-CN" dirty="0"/>
              <a:t>Observ</a:t>
            </a:r>
            <a:r>
              <a:rPr lang="en-US" altLang="zh-CN" dirty="0">
                <a:solidFill>
                  <a:srgbClr val="FF0000"/>
                </a:solidFill>
              </a:rPr>
              <a:t>ant</a:t>
            </a:r>
            <a:endParaRPr lang="en-US" altLang="zh-CN" dirty="0">
              <a:solidFill>
                <a:srgbClr val="FF0000"/>
              </a:solidFill>
            </a:endParaRPr>
          </a:p>
          <a:p>
            <a:pPr marL="285750" indent="-285750">
              <a:buFont typeface="Wingdings" panose="05000000000000000000" pitchFamily="2" charset="2"/>
              <a:buChar char="u"/>
            </a:pPr>
            <a:r>
              <a:rPr lang="en-US" altLang="zh-CN" dirty="0"/>
              <a:t>Bold</a:t>
            </a:r>
            <a:r>
              <a:rPr lang="en-US" altLang="zh-CN" dirty="0">
                <a:solidFill>
                  <a:srgbClr val="FF0000"/>
                </a:solidFill>
              </a:rPr>
              <a:t>ness</a:t>
            </a:r>
            <a:endParaRPr lang="en-US" altLang="zh-CN" dirty="0">
              <a:solidFill>
                <a:srgbClr val="FF0000"/>
              </a:solidFill>
            </a:endParaRPr>
          </a:p>
          <a:p>
            <a:pPr marL="285750" indent="-285750">
              <a:buFont typeface="Wingdings" panose="05000000000000000000" pitchFamily="2" charset="2"/>
              <a:buChar char="u"/>
            </a:pPr>
            <a:r>
              <a:rPr lang="en-US" altLang="zh-CN" dirty="0"/>
              <a:t>Divi</a:t>
            </a:r>
            <a:r>
              <a:rPr lang="en-US" altLang="zh-CN" dirty="0">
                <a:solidFill>
                  <a:srgbClr val="FF0000"/>
                </a:solidFill>
              </a:rPr>
              <a:t>sion</a:t>
            </a:r>
            <a:endParaRPr lang="en-US" altLang="zh-CN" dirty="0">
              <a:solidFill>
                <a:srgbClr val="FF0000"/>
              </a:solidFill>
            </a:endParaRPr>
          </a:p>
          <a:p>
            <a:pPr marL="285750" indent="-285750">
              <a:buFont typeface="Wingdings" panose="05000000000000000000" pitchFamily="2" charset="2"/>
              <a:buChar char="u"/>
            </a:pPr>
            <a:r>
              <a:rPr lang="en-US" altLang="zh-CN" dirty="0"/>
              <a:t>Presiden</a:t>
            </a:r>
            <a:r>
              <a:rPr lang="en-US" altLang="zh-CN" dirty="0">
                <a:solidFill>
                  <a:srgbClr val="FF0000"/>
                </a:solidFill>
              </a:rPr>
              <a:t>cy</a:t>
            </a:r>
            <a:endParaRPr lang="en-US" altLang="zh-CN" dirty="0">
              <a:solidFill>
                <a:srgbClr val="FF0000"/>
              </a:solidFill>
            </a:endParaRPr>
          </a:p>
          <a:p>
            <a:pPr marL="285750" indent="-285750">
              <a:buFont typeface="Wingdings" panose="05000000000000000000" pitchFamily="2" charset="2"/>
              <a:buChar char="u"/>
            </a:pPr>
            <a:r>
              <a:rPr lang="en-US" altLang="zh-CN" dirty="0"/>
              <a:t>Suitabil</a:t>
            </a:r>
            <a:r>
              <a:rPr lang="en-US" altLang="zh-CN" dirty="0">
                <a:solidFill>
                  <a:srgbClr val="FF0000"/>
                </a:solidFill>
              </a:rPr>
              <a:t>ity</a:t>
            </a:r>
            <a:endParaRPr lang="en-US" altLang="zh-CN" dirty="0">
              <a:solidFill>
                <a:srgbClr val="FF0000"/>
              </a:solidFill>
            </a:endParaRPr>
          </a:p>
          <a:p>
            <a:pPr marL="285750" indent="-285750">
              <a:buFont typeface="Wingdings" panose="05000000000000000000" pitchFamily="2" charset="2"/>
              <a:buChar char="u"/>
            </a:pPr>
            <a:r>
              <a:rPr lang="en-US" altLang="zh-CN" dirty="0"/>
              <a:t>Reject</a:t>
            </a:r>
            <a:r>
              <a:rPr lang="en-US" altLang="zh-CN" dirty="0">
                <a:solidFill>
                  <a:srgbClr val="FF0000"/>
                </a:solidFill>
              </a:rPr>
              <a:t>ion</a:t>
            </a:r>
            <a:endParaRPr lang="en-US" altLang="zh-CN" dirty="0">
              <a:solidFill>
                <a:srgbClr val="FF0000"/>
              </a:solidFill>
            </a:endParaRPr>
          </a:p>
          <a:p>
            <a:pPr marL="285750" indent="-285750">
              <a:buFont typeface="Wingdings" panose="05000000000000000000" pitchFamily="2" charset="2"/>
              <a:buChar char="u"/>
            </a:pPr>
            <a:r>
              <a:rPr lang="en-US" altLang="zh-CN" dirty="0"/>
              <a:t>Product</a:t>
            </a:r>
            <a:r>
              <a:rPr lang="en-US" altLang="zh-CN" dirty="0">
                <a:solidFill>
                  <a:srgbClr val="FF0000"/>
                </a:solidFill>
              </a:rPr>
              <a:t>ive</a:t>
            </a:r>
            <a:endParaRPr lang="en-US" altLang="zh-CN" dirty="0">
              <a:solidFill>
                <a:srgbClr val="FF0000"/>
              </a:solidFill>
            </a:endParaRPr>
          </a:p>
          <a:p>
            <a:endParaRPr lang="en-US" altLang="zh-CN" dirty="0"/>
          </a:p>
          <a:p>
            <a:pPr marL="285750" indent="-285750">
              <a:buFont typeface="Wingdings" panose="05000000000000000000" pitchFamily="2" charset="2"/>
              <a:buChar char="u"/>
            </a:pPr>
            <a:endParaRPr lang="en-US" altLang="zh-CN" dirty="0"/>
          </a:p>
          <a:p>
            <a:pPr marL="285750" indent="-285750">
              <a:buFont typeface="Wingdings" panose="05000000000000000000" pitchFamily="2" charset="2"/>
              <a:buChar char="u"/>
            </a:pPr>
            <a:endParaRPr lang="en-US" altLang="zh-CN" dirty="0"/>
          </a:p>
          <a:p>
            <a:pPr marL="285750" indent="-285750">
              <a:buFont typeface="Wingdings" panose="05000000000000000000" pitchFamily="2" charset="2"/>
              <a:buChar char="u"/>
            </a:pPr>
            <a:endParaRPr lang="en-US" altLang="zh-CN" dirty="0"/>
          </a:p>
          <a:p>
            <a:pPr marL="285750" indent="-285750">
              <a:buFont typeface="Wingdings" panose="05000000000000000000" pitchFamily="2" charset="2"/>
              <a:buChar char="u"/>
            </a:pPr>
            <a:endParaRPr lang="en-US" altLang="zh-CN" dirty="0"/>
          </a:p>
          <a:p>
            <a:pPr marL="285750" indent="-285750">
              <a:buFont typeface="Wingdings" panose="05000000000000000000" pitchFamily="2" charset="2"/>
              <a:buChar char="u"/>
            </a:pPr>
            <a:endParaRPr lang="zh-CN" altLang="en-US" dirty="0"/>
          </a:p>
        </p:txBody>
      </p:sp>
      <p:sp>
        <p:nvSpPr>
          <p:cNvPr id="15" name="文本框 14"/>
          <p:cNvSpPr txBox="1"/>
          <p:nvPr/>
        </p:nvSpPr>
        <p:spPr>
          <a:xfrm>
            <a:off x="6982122" y="867108"/>
            <a:ext cx="1753685" cy="5078313"/>
          </a:xfrm>
          <a:prstGeom prst="rect">
            <a:avLst/>
          </a:prstGeom>
          <a:noFill/>
        </p:spPr>
        <p:txBody>
          <a:bodyPr wrap="none" rtlCol="0">
            <a:spAutoFit/>
          </a:bodyPr>
          <a:lstStyle/>
          <a:p>
            <a:pPr marL="285750" indent="-285750">
              <a:buFont typeface="Wingdings" panose="05000000000000000000" pitchFamily="2" charset="2"/>
              <a:buChar char="u"/>
            </a:pPr>
            <a:r>
              <a:rPr lang="en-US" altLang="zh-CN" dirty="0">
                <a:solidFill>
                  <a:srgbClr val="FF0000"/>
                </a:solidFill>
              </a:rPr>
              <a:t>In</a:t>
            </a:r>
            <a:r>
              <a:rPr lang="en-US" altLang="zh-CN" dirty="0"/>
              <a:t>visible</a:t>
            </a:r>
            <a:endParaRPr lang="en-US" altLang="zh-CN" dirty="0"/>
          </a:p>
          <a:p>
            <a:pPr marL="285750" indent="-285750">
              <a:buFont typeface="Wingdings" panose="05000000000000000000" pitchFamily="2" charset="2"/>
              <a:buChar char="u"/>
            </a:pPr>
            <a:r>
              <a:rPr lang="en-US" altLang="zh-CN" dirty="0"/>
              <a:t>Open</a:t>
            </a:r>
            <a:r>
              <a:rPr lang="en-US" altLang="zh-CN" dirty="0">
                <a:solidFill>
                  <a:srgbClr val="FF0000"/>
                </a:solidFill>
              </a:rPr>
              <a:t>ness</a:t>
            </a:r>
            <a:endParaRPr lang="en-US" altLang="zh-CN" dirty="0">
              <a:solidFill>
                <a:srgbClr val="FF0000"/>
              </a:solidFill>
            </a:endParaRPr>
          </a:p>
          <a:p>
            <a:pPr marL="285750" indent="-285750">
              <a:buFont typeface="Wingdings" panose="05000000000000000000" pitchFamily="2" charset="2"/>
              <a:buChar char="u"/>
            </a:pPr>
            <a:r>
              <a:rPr lang="en-US" altLang="zh-CN" dirty="0"/>
              <a:t>Perce</a:t>
            </a:r>
            <a:r>
              <a:rPr lang="en-US" altLang="zh-CN" dirty="0">
                <a:solidFill>
                  <a:srgbClr val="FF0000"/>
                </a:solidFill>
              </a:rPr>
              <a:t>ption</a:t>
            </a:r>
            <a:endParaRPr lang="en-US" altLang="zh-CN" dirty="0">
              <a:solidFill>
                <a:srgbClr val="FF0000"/>
              </a:solidFill>
            </a:endParaRPr>
          </a:p>
          <a:p>
            <a:pPr marL="285750" indent="-285750">
              <a:buFont typeface="Wingdings" panose="05000000000000000000" pitchFamily="2" charset="2"/>
              <a:buChar char="u"/>
            </a:pPr>
            <a:r>
              <a:rPr lang="en-US" altLang="zh-CN" dirty="0"/>
              <a:t>Protect</a:t>
            </a:r>
            <a:r>
              <a:rPr lang="en-US" altLang="zh-CN" dirty="0">
                <a:solidFill>
                  <a:srgbClr val="FF0000"/>
                </a:solidFill>
              </a:rPr>
              <a:t>ive</a:t>
            </a:r>
            <a:endParaRPr lang="en-US" altLang="zh-CN" dirty="0">
              <a:solidFill>
                <a:srgbClr val="FF0000"/>
              </a:solidFill>
            </a:endParaRPr>
          </a:p>
          <a:p>
            <a:pPr marL="285750" indent="-285750">
              <a:buFont typeface="Wingdings" panose="05000000000000000000" pitchFamily="2" charset="2"/>
              <a:buChar char="u"/>
            </a:pPr>
            <a:r>
              <a:rPr lang="en-US" altLang="zh-CN" dirty="0"/>
              <a:t>Dramatic</a:t>
            </a:r>
            <a:r>
              <a:rPr lang="en-US" altLang="zh-CN" dirty="0">
                <a:solidFill>
                  <a:srgbClr val="FF0000"/>
                </a:solidFill>
              </a:rPr>
              <a:t>ally</a:t>
            </a:r>
            <a:endParaRPr lang="en-US" altLang="zh-CN" dirty="0">
              <a:solidFill>
                <a:srgbClr val="FF0000"/>
              </a:solidFill>
            </a:endParaRPr>
          </a:p>
          <a:p>
            <a:pPr marL="285750" indent="-285750">
              <a:buFont typeface="Wingdings" panose="05000000000000000000" pitchFamily="2" charset="2"/>
              <a:buChar char="u"/>
            </a:pPr>
            <a:r>
              <a:rPr lang="en-US" altLang="zh-CN" dirty="0"/>
              <a:t>Sever</a:t>
            </a:r>
            <a:r>
              <a:rPr lang="en-US" altLang="zh-CN" dirty="0">
                <a:solidFill>
                  <a:srgbClr val="FF0000"/>
                </a:solidFill>
              </a:rPr>
              <a:t>ity</a:t>
            </a:r>
            <a:endParaRPr lang="en-US" altLang="zh-CN" dirty="0">
              <a:solidFill>
                <a:srgbClr val="FF0000"/>
              </a:solidFill>
            </a:endParaRPr>
          </a:p>
          <a:p>
            <a:pPr marL="285750" indent="-285750">
              <a:buFont typeface="Wingdings" panose="05000000000000000000" pitchFamily="2" charset="2"/>
              <a:buChar char="u"/>
            </a:pPr>
            <a:r>
              <a:rPr lang="en-US" altLang="zh-CN" dirty="0"/>
              <a:t>Ignor</a:t>
            </a:r>
            <a:r>
              <a:rPr lang="en-US" altLang="zh-CN" dirty="0">
                <a:solidFill>
                  <a:srgbClr val="FF0000"/>
                </a:solidFill>
              </a:rPr>
              <a:t>ance</a:t>
            </a:r>
            <a:endParaRPr lang="en-US" altLang="zh-CN" dirty="0">
              <a:solidFill>
                <a:srgbClr val="FF0000"/>
              </a:solidFill>
            </a:endParaRPr>
          </a:p>
          <a:p>
            <a:pPr marL="285750" indent="-285750">
              <a:buFont typeface="Wingdings" panose="05000000000000000000" pitchFamily="2" charset="2"/>
              <a:buChar char="u"/>
            </a:pPr>
            <a:r>
              <a:rPr lang="en-US" altLang="zh-CN" dirty="0"/>
              <a:t>Effective</a:t>
            </a:r>
            <a:r>
              <a:rPr lang="en-US" altLang="zh-CN" dirty="0">
                <a:solidFill>
                  <a:srgbClr val="FF0000"/>
                </a:solidFill>
              </a:rPr>
              <a:t>ness</a:t>
            </a:r>
            <a:endParaRPr lang="en-US" altLang="zh-CN" dirty="0">
              <a:solidFill>
                <a:srgbClr val="FF0000"/>
              </a:solidFill>
            </a:endParaRPr>
          </a:p>
          <a:p>
            <a:pPr marL="285750" indent="-285750">
              <a:buFont typeface="Wingdings" panose="05000000000000000000" pitchFamily="2" charset="2"/>
              <a:buChar char="u"/>
            </a:pPr>
            <a:r>
              <a:rPr lang="en-US" altLang="zh-CN" dirty="0">
                <a:solidFill>
                  <a:srgbClr val="FF0000"/>
                </a:solidFill>
              </a:rPr>
              <a:t>In</a:t>
            </a:r>
            <a:r>
              <a:rPr lang="en-US" altLang="zh-CN" dirty="0"/>
              <a:t>appropriate</a:t>
            </a:r>
            <a:endParaRPr lang="en-US" altLang="zh-CN" dirty="0"/>
          </a:p>
          <a:p>
            <a:pPr marL="285750" indent="-285750">
              <a:buFont typeface="Wingdings" panose="05000000000000000000" pitchFamily="2" charset="2"/>
              <a:buChar char="u"/>
            </a:pPr>
            <a:endParaRPr lang="en-US" altLang="zh-CN" dirty="0"/>
          </a:p>
          <a:p>
            <a:pPr marL="285750" indent="-285750">
              <a:buFont typeface="Wingdings" panose="05000000000000000000" pitchFamily="2" charset="2"/>
              <a:buChar char="u"/>
            </a:pPr>
            <a:endParaRPr lang="en-US" altLang="zh-CN" dirty="0"/>
          </a:p>
          <a:p>
            <a:pPr marL="285750" indent="-285750">
              <a:buFont typeface="Wingdings" panose="05000000000000000000" pitchFamily="2" charset="2"/>
              <a:buChar char="u"/>
            </a:pPr>
            <a:endParaRPr lang="en-US" altLang="zh-CN" dirty="0"/>
          </a:p>
          <a:p>
            <a:endParaRPr lang="en-US" altLang="zh-CN" dirty="0"/>
          </a:p>
          <a:p>
            <a:pPr marL="285750" indent="-285750">
              <a:buFont typeface="Wingdings" panose="05000000000000000000" pitchFamily="2" charset="2"/>
              <a:buChar char="u"/>
            </a:pPr>
            <a:endParaRPr lang="en-US" altLang="zh-CN" dirty="0"/>
          </a:p>
          <a:p>
            <a:pPr marL="285750" indent="-285750">
              <a:buFont typeface="Wingdings" panose="05000000000000000000" pitchFamily="2" charset="2"/>
              <a:buChar char="u"/>
            </a:pPr>
            <a:endParaRPr lang="en-US" altLang="zh-CN" dirty="0"/>
          </a:p>
          <a:p>
            <a:pPr marL="285750" indent="-285750">
              <a:buFont typeface="Wingdings" panose="05000000000000000000" pitchFamily="2" charset="2"/>
              <a:buChar char="u"/>
            </a:pPr>
            <a:endParaRPr lang="en-US" altLang="zh-CN" dirty="0"/>
          </a:p>
          <a:p>
            <a:pPr marL="285750" indent="-285750">
              <a:buFont typeface="Wingdings" panose="05000000000000000000" pitchFamily="2" charset="2"/>
              <a:buChar char="u"/>
            </a:pPr>
            <a:endParaRPr lang="en-US" altLang="zh-CN" dirty="0"/>
          </a:p>
          <a:p>
            <a:pPr marL="285750" indent="-285750">
              <a:buFont typeface="Wingdings" panose="05000000000000000000" pitchFamily="2" charset="2"/>
              <a:buChar char="u"/>
            </a:pPr>
            <a:endParaRPr lang="zh-CN" altLang="en-US" dirty="0"/>
          </a:p>
        </p:txBody>
      </p:sp>
      <p:sp>
        <p:nvSpPr>
          <p:cNvPr id="16" name="文本框 15"/>
          <p:cNvSpPr txBox="1"/>
          <p:nvPr/>
        </p:nvSpPr>
        <p:spPr>
          <a:xfrm>
            <a:off x="258011" y="512360"/>
            <a:ext cx="2081741" cy="387670"/>
          </a:xfrm>
          <a:prstGeom prst="rect">
            <a:avLst/>
          </a:prstGeom>
          <a:solidFill>
            <a:srgbClr val="92D050"/>
          </a:solidFill>
          <a:effectLst>
            <a:outerShdw blurRad="50800" dist="38100" algn="l" rotWithShape="0">
              <a:prstClr val="black">
                <a:alpha val="40000"/>
              </a:prstClr>
            </a:outerShdw>
          </a:effectLst>
        </p:spPr>
        <p:txBody>
          <a:bodyPr wrap="square">
            <a:spAutoFit/>
          </a:bodyPr>
          <a:lstStyle/>
          <a:p>
            <a:pPr indent="76200" algn="ctr">
              <a:lnSpc>
                <a:spcPct val="115000"/>
              </a:lnSpc>
            </a:pPr>
            <a:r>
              <a:rPr lang="zh-CN" altLang="en-US" b="1" kern="100" dirty="0">
                <a:solidFill>
                  <a:srgbClr val="000000"/>
                </a:solidFill>
                <a:latin typeface="Times New Roman" panose="02020603050405020304" pitchFamily="18" charset="0"/>
                <a:cs typeface="Times New Roman" panose="02020603050405020304" pitchFamily="18" charset="0"/>
              </a:rPr>
              <a:t>部分生词</a:t>
            </a:r>
            <a:endParaRPr lang="zh-CN" altLang="zh-CN" sz="1400" b="1" kern="100" dirty="0">
              <a:solidFill>
                <a:srgbClr val="000000"/>
              </a:solidFill>
              <a:cs typeface="Times New Roman" panose="02020603050405020304" pitchFamily="18" charset="0"/>
            </a:endParaRPr>
          </a:p>
        </p:txBody>
      </p:sp>
      <p:sp>
        <p:nvSpPr>
          <p:cNvPr id="17" name="文本框 16"/>
          <p:cNvSpPr txBox="1"/>
          <p:nvPr/>
        </p:nvSpPr>
        <p:spPr>
          <a:xfrm>
            <a:off x="2346243" y="490051"/>
            <a:ext cx="2081741" cy="387670"/>
          </a:xfrm>
          <a:prstGeom prst="rect">
            <a:avLst/>
          </a:prstGeom>
          <a:solidFill>
            <a:srgbClr val="CCE097"/>
          </a:solidFill>
          <a:effectLst>
            <a:outerShdw blurRad="50800" dist="38100" algn="l" rotWithShape="0">
              <a:prstClr val="black">
                <a:alpha val="40000"/>
              </a:prstClr>
            </a:outerShdw>
          </a:effectLst>
        </p:spPr>
        <p:txBody>
          <a:bodyPr wrap="square">
            <a:spAutoFit/>
          </a:bodyPr>
          <a:lstStyle/>
          <a:p>
            <a:pPr indent="76200" algn="ctr">
              <a:lnSpc>
                <a:spcPct val="115000"/>
              </a:lnSpc>
            </a:pPr>
            <a:r>
              <a:rPr lang="zh-CN" altLang="en-US" b="1" kern="100" dirty="0">
                <a:solidFill>
                  <a:srgbClr val="000000"/>
                </a:solidFill>
                <a:latin typeface="Times New Roman" panose="02020603050405020304" pitchFamily="18" charset="0"/>
                <a:cs typeface="Times New Roman" panose="02020603050405020304" pitchFamily="18" charset="0"/>
              </a:rPr>
              <a:t>熟词生义</a:t>
            </a:r>
            <a:endParaRPr lang="zh-CN" altLang="zh-CN" sz="1400" b="1" kern="100" dirty="0">
              <a:solidFill>
                <a:srgbClr val="000000"/>
              </a:solidFill>
              <a:cs typeface="Times New Roman" panose="02020603050405020304" pitchFamily="18" charset="0"/>
            </a:endParaRPr>
          </a:p>
        </p:txBody>
      </p:sp>
      <p:sp>
        <p:nvSpPr>
          <p:cNvPr id="18" name="文本框 17"/>
          <p:cNvSpPr txBox="1"/>
          <p:nvPr/>
        </p:nvSpPr>
        <p:spPr>
          <a:xfrm>
            <a:off x="4427984" y="483518"/>
            <a:ext cx="4536504" cy="387670"/>
          </a:xfrm>
          <a:prstGeom prst="rect">
            <a:avLst/>
          </a:prstGeom>
          <a:solidFill>
            <a:srgbClr val="E3DC79"/>
          </a:solidFill>
          <a:effectLst>
            <a:outerShdw blurRad="50800" dist="38100" algn="l" rotWithShape="0">
              <a:prstClr val="black">
                <a:alpha val="40000"/>
              </a:prstClr>
            </a:outerShdw>
          </a:effectLst>
        </p:spPr>
        <p:txBody>
          <a:bodyPr wrap="square">
            <a:spAutoFit/>
          </a:bodyPr>
          <a:lstStyle/>
          <a:p>
            <a:pPr indent="76200" algn="ctr">
              <a:lnSpc>
                <a:spcPct val="115000"/>
              </a:lnSpc>
            </a:pPr>
            <a:r>
              <a:rPr lang="zh-CN" altLang="en-US" b="1" kern="100" dirty="0">
                <a:solidFill>
                  <a:srgbClr val="000000"/>
                </a:solidFill>
                <a:latin typeface="Times New Roman" panose="02020603050405020304" pitchFamily="18" charset="0"/>
                <a:cs typeface="Times New Roman" panose="02020603050405020304" pitchFamily="18" charset="0"/>
              </a:rPr>
              <a:t>词形变化</a:t>
            </a:r>
            <a:endParaRPr lang="zh-CN" altLang="zh-CN" sz="1400" b="1" kern="100" dirty="0">
              <a:solidFill>
                <a:srgbClr val="000000"/>
              </a:solidFill>
              <a:cs typeface="Times New Roman" panose="02020603050405020304" pitchFamily="18" charset="0"/>
            </a:endParaRPr>
          </a:p>
        </p:txBody>
      </p:sp>
      <p:grpSp>
        <p:nvGrpSpPr>
          <p:cNvPr id="19" name="Group 3"/>
          <p:cNvGrpSpPr/>
          <p:nvPr/>
        </p:nvGrpSpPr>
        <p:grpSpPr>
          <a:xfrm>
            <a:off x="258011" y="4443958"/>
            <a:ext cx="8706477" cy="2508851"/>
            <a:chOff x="0" y="-19825"/>
            <a:chExt cx="6094604" cy="1740297"/>
          </a:xfrm>
        </p:grpSpPr>
        <p:sp>
          <p:nvSpPr>
            <p:cNvPr id="20" name="Freeform 4"/>
            <p:cNvSpPr/>
            <p:nvPr/>
          </p:nvSpPr>
          <p:spPr>
            <a:xfrm>
              <a:off x="0" y="-19825"/>
              <a:ext cx="6094604" cy="1740297"/>
            </a:xfrm>
            <a:custGeom>
              <a:avLst/>
              <a:gdLst/>
              <a:ahLst/>
              <a:cxnLst/>
              <a:rect l="l" t="t" r="r" b="b"/>
              <a:pathLst>
                <a:path w="6094604" h="1740297">
                  <a:moveTo>
                    <a:pt x="0" y="0"/>
                  </a:moveTo>
                  <a:lnTo>
                    <a:pt x="6094604" y="0"/>
                  </a:lnTo>
                  <a:lnTo>
                    <a:pt x="6094604" y="1740297"/>
                  </a:lnTo>
                  <a:lnTo>
                    <a:pt x="0" y="1740297"/>
                  </a:lnTo>
                </a:path>
              </a:pathLst>
            </a:custGeom>
            <a:blipFill>
              <a:blip r:embed="rId1" cstate="screen"/>
              <a:stretch>
                <a:fillRect/>
              </a:stretch>
            </a:blipFill>
          </p:spPr>
          <p:txBody>
            <a:bodyPr/>
            <a:lstStyle/>
            <a:p>
              <a:endParaRPr lang="zh-CN" altLang="en-US" dirty="0"/>
            </a:p>
          </p:txBody>
        </p:sp>
      </p:grpSp>
      <p:pic>
        <p:nvPicPr>
          <p:cNvPr id="6" name="图片 5"/>
          <p:cNvPicPr>
            <a:picLocks noChangeAspect="1"/>
          </p:cNvPicPr>
          <p:nvPr/>
        </p:nvPicPr>
        <p:blipFill>
          <a:blip r:embed="rId2" cstate="screen"/>
          <a:stretch>
            <a:fillRect/>
          </a:stretch>
        </p:blipFill>
        <p:spPr>
          <a:xfrm>
            <a:off x="261256" y="885069"/>
            <a:ext cx="2081741" cy="3566238"/>
          </a:xfrm>
          <a:prstGeom prst="rect">
            <a:avLst/>
          </a:prstGeom>
        </p:spPr>
      </p:pic>
      <p:pic>
        <p:nvPicPr>
          <p:cNvPr id="4" name="1.prompt：提示，促使(Av636466689,P1)">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2339752" y="907124"/>
            <a:ext cx="2088232" cy="3536153"/>
          </a:xfrm>
          <a:prstGeom prst="rect">
            <a:avLst/>
          </a:prstGeom>
        </p:spPr>
      </p:pic>
      <p:pic>
        <p:nvPicPr>
          <p:cNvPr id="8" name="图片 7"/>
          <p:cNvPicPr>
            <a:picLocks noChangeAspect="1"/>
          </p:cNvPicPr>
          <p:nvPr/>
        </p:nvPicPr>
        <p:blipFill>
          <a:blip r:embed="rId6" cstate="screen"/>
          <a:stretch>
            <a:fillRect/>
          </a:stretch>
        </p:blipFill>
        <p:spPr>
          <a:xfrm>
            <a:off x="4437939" y="892418"/>
            <a:ext cx="2519682" cy="3551540"/>
          </a:xfrm>
          <a:prstGeom prst="rect">
            <a:avLst/>
          </a:prstGeom>
        </p:spPr>
      </p:pic>
      <p:pic>
        <p:nvPicPr>
          <p:cNvPr id="10" name="图片 9"/>
          <p:cNvPicPr>
            <a:picLocks noChangeAspect="1"/>
          </p:cNvPicPr>
          <p:nvPr/>
        </p:nvPicPr>
        <p:blipFill>
          <a:blip r:embed="rId7" cstate="screen"/>
          <a:stretch>
            <a:fillRect/>
          </a:stretch>
        </p:blipFill>
        <p:spPr>
          <a:xfrm>
            <a:off x="6935179" y="892418"/>
            <a:ext cx="2029310" cy="3551540"/>
          </a:xfrm>
          <a:prstGeom prst="rect">
            <a:avLst/>
          </a:prstGeom>
        </p:spPr>
      </p:pic>
      <p:grpSp>
        <p:nvGrpSpPr>
          <p:cNvPr id="2" name="Group 3"/>
          <p:cNvGrpSpPr/>
          <p:nvPr/>
        </p:nvGrpSpPr>
        <p:grpSpPr>
          <a:xfrm>
            <a:off x="251520" y="-1892746"/>
            <a:ext cx="8712968" cy="2393323"/>
            <a:chOff x="0" y="0"/>
            <a:chExt cx="6094604" cy="1740234"/>
          </a:xfrm>
        </p:grpSpPr>
        <p:sp>
          <p:nvSpPr>
            <p:cNvPr id="3" name="Freeform 4"/>
            <p:cNvSpPr/>
            <p:nvPr/>
          </p:nvSpPr>
          <p:spPr>
            <a:xfrm>
              <a:off x="0" y="0"/>
              <a:ext cx="6094604" cy="1740297"/>
            </a:xfrm>
            <a:custGeom>
              <a:avLst/>
              <a:gdLst/>
              <a:ahLst/>
              <a:cxnLst/>
              <a:rect l="l" t="t" r="r" b="b"/>
              <a:pathLst>
                <a:path w="6094604" h="1740297">
                  <a:moveTo>
                    <a:pt x="0" y="0"/>
                  </a:moveTo>
                  <a:lnTo>
                    <a:pt x="6094604" y="0"/>
                  </a:lnTo>
                  <a:lnTo>
                    <a:pt x="6094604" y="1740297"/>
                  </a:lnTo>
                  <a:lnTo>
                    <a:pt x="0" y="1740297"/>
                  </a:lnTo>
                </a:path>
              </a:pathLst>
            </a:custGeom>
            <a:blipFill>
              <a:blip r:embed="rId8" cstate="screen"/>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2199" fill="hold"/>
                                        <p:tgtEl>
                                          <p:spTgt spid="4"/>
                                        </p:tgtEl>
                                      </p:cBhvr>
                                    </p:cmd>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nodeType="clickEffect">
                                  <p:stCondLst>
                                    <p:cond delay="0"/>
                                  </p:stCondLst>
                                  <p:childTnLst>
                                    <p:animEffect transition="out" filter="dissolve">
                                      <p:cBhvr>
                                        <p:cTn id="23" dur="500"/>
                                        <p:tgtEl>
                                          <p:spTgt spid="4"/>
                                        </p:tgtEl>
                                      </p:cBhvr>
                                    </p:animEffect>
                                    <p:set>
                                      <p:cBhvr>
                                        <p:cTn id="24" dur="1" fill="hold">
                                          <p:stCondLst>
                                            <p:cond delay="499"/>
                                          </p:stCondLst>
                                        </p:cTn>
                                        <p:tgtEl>
                                          <p:spTgt spid="4"/>
                                        </p:tgtEl>
                                        <p:attrNameLst>
                                          <p:attrName>style.visibility</p:attrName>
                                        </p:attrNameLst>
                                      </p:cBhvr>
                                      <p:to>
                                        <p:strVal val="hidden"/>
                                      </p:to>
                                    </p:set>
                                    <p:cmd type="call" cmd="stop">
                                      <p:cBhvr>
                                        <p:cTn id="25" dur="1">
                                          <p:stCondLst>
                                            <p:cond delay="499"/>
                                          </p:stCondLst>
                                        </p:cTn>
                                        <p:tgtEl>
                                          <p:spTgt spid="4"/>
                                        </p:tgtEl>
                                      </p:cBhvr>
                                    </p:cmd>
                                  </p:childTnLst>
                                </p:cTn>
                              </p:par>
                              <p:par>
                                <p:cTn id="26" presetID="9" presetClass="exit" presetSubtype="0" fill="hold" nodeType="withEffect">
                                  <p:stCondLst>
                                    <p:cond delay="0"/>
                                  </p:stCondLst>
                                  <p:childTnLst>
                                    <p:animEffect transition="out" filter="dissolv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4"/>
                </p:tgtEl>
              </p:cMediaNode>
            </p:video>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4"/>
                                        </p:tgtEl>
                                      </p:cBhvr>
                                    </p:cmd>
                                  </p:childTnLst>
                                </p:cTn>
                              </p:par>
                            </p:childTnLst>
                          </p:cTn>
                        </p:par>
                      </p:childTnLst>
                    </p:cTn>
                  </p:par>
                </p:childTnLst>
              </p:cTn>
              <p:nextCondLst>
                <p:cond evt="onClick" delay="0">
                  <p:tgtEl>
                    <p:spTgt spid="4"/>
                  </p:tgtEl>
                </p:cond>
              </p:nextCondLst>
            </p:seq>
          </p:childTnLst>
        </p:cTn>
      </p:par>
    </p:tnLst>
    <p:bldLst>
      <p:bldP spid="1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79512" y="867108"/>
            <a:ext cx="8706477" cy="4481355"/>
          </a:xfrm>
          <a:prstGeom prst="rect">
            <a:avLst/>
          </a:prstGeom>
          <a:noFill/>
        </p:spPr>
        <p:txBody>
          <a:bodyPr wrap="square" rtlCol="0">
            <a:spAutoFit/>
          </a:bodyPr>
          <a:lstStyle/>
          <a:p>
            <a:pPr marL="285750" marR="0" lvl="0" indent="-285750" algn="just" defTabSz="914400" rtl="0" eaLnBrk="1" fontAlgn="auto" latinLnBrk="0" hangingPunct="1">
              <a:lnSpc>
                <a:spcPts val="1800"/>
              </a:lnSpc>
              <a:spcBef>
                <a:spcPts val="0"/>
              </a:spcBef>
              <a:spcAft>
                <a:spcPts val="0"/>
              </a:spcAft>
              <a:buClrTx/>
              <a:buSzTx/>
              <a:buFont typeface="Wingdings" panose="05000000000000000000" pitchFamily="2" charset="2"/>
              <a:buChar char="u"/>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Explore </a:t>
            </a:r>
            <a:r>
              <a:rPr kumimoji="0" lang="en-US" altLang="zh-CN" sz="18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vibrant</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Tokyo </a:t>
            </a:r>
            <a:r>
              <a:rPr kumimoji="0" lang="en-US" altLang="zh-CN" sz="1800" b="0" i="0" u="none" strike="noStrike" kern="1200" cap="none" spc="0" normalizeH="0" baseline="0" noProof="0" dirty="0">
                <a:ln>
                  <a:noFill/>
                </a:ln>
                <a:solidFill>
                  <a:srgbClr val="00B050"/>
                </a:solidFill>
                <a:effectLst/>
                <a:uLnTx/>
                <a:uFillTx/>
                <a:latin typeface="Calibri" panose="020F0502020204030204"/>
                <a:ea typeface="宋体" panose="02010600030101010101" pitchFamily="2" charset="-122"/>
                <a:cs typeface="+mn-cs"/>
              </a:rPr>
              <a:t>with</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its </a:t>
            </a:r>
            <a:r>
              <a:rPr kumimoji="0" lang="en-US" altLang="zh-CN" sz="18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energetic</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city life and relax in </a:t>
            </a:r>
            <a:r>
              <a:rPr kumimoji="0" lang="en-US" altLang="zh-CN" sz="18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peaceful</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Kyoto </a:t>
            </a:r>
            <a:r>
              <a:rPr kumimoji="0" lang="en-US" altLang="zh-CN" sz="1800" b="0" i="0" u="none" strike="noStrike" kern="1200" cap="none" spc="0" normalizeH="0" baseline="0" noProof="0" dirty="0">
                <a:ln>
                  <a:noFill/>
                </a:ln>
                <a:solidFill>
                  <a:srgbClr val="00B050"/>
                </a:solidFill>
                <a:effectLst/>
                <a:uLnTx/>
                <a:uFillTx/>
                <a:latin typeface="Calibri" panose="020F0502020204030204"/>
                <a:ea typeface="宋体" panose="02010600030101010101" pitchFamily="2" charset="-122"/>
                <a:cs typeface="+mn-cs"/>
              </a:rPr>
              <a:t>surrounded by</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r>
              <a:rPr kumimoji="0" lang="en-US" altLang="zh-CN" sz="18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tranquil</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temples. In spring, gaze upon </a:t>
            </a:r>
            <a:r>
              <a:rPr kumimoji="0" lang="en-US" altLang="zh-CN" sz="18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graceful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Mt Fuji as you sit among </a:t>
            </a:r>
            <a:r>
              <a:rPr kumimoji="0" lang="en-US" altLang="zh-CN" sz="18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delicate</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cherry blossom or find yourself </a:t>
            </a:r>
            <a:r>
              <a:rPr kumimoji="0" lang="en-US" altLang="zh-CN" sz="1800" b="0" i="0" u="none" strike="noStrike" kern="1200" cap="none" spc="0" normalizeH="0" baseline="0" noProof="0" dirty="0">
                <a:ln>
                  <a:noFill/>
                </a:ln>
                <a:solidFill>
                  <a:srgbClr val="00B050"/>
                </a:solidFill>
                <a:effectLst/>
                <a:uLnTx/>
                <a:uFillTx/>
                <a:latin typeface="Calibri" panose="020F0502020204030204"/>
                <a:ea typeface="宋体" panose="02010600030101010101" pitchFamily="2" charset="-122"/>
                <a:cs typeface="+mn-cs"/>
              </a:rPr>
              <a:t>captivated by </a:t>
            </a:r>
            <a:r>
              <a:rPr kumimoji="0" lang="en-US" altLang="zh-CN" sz="1800" b="0" i="0" u="none" strike="noStrike" kern="1200" cap="none" spc="0" normalizeH="0" baseline="0" noProof="0" dirty="0">
                <a:ln>
                  <a:noFill/>
                </a:ln>
                <a:effectLst/>
                <a:uLnTx/>
                <a:uFillTx/>
                <a:latin typeface="Calibri" panose="020F0502020204030204"/>
                <a:ea typeface="宋体" panose="02010600030101010101" pitchFamily="2" charset="-122"/>
                <a:cs typeface="+mn-cs"/>
              </a:rPr>
              <a:t>the</a:t>
            </a:r>
            <a:r>
              <a:rPr kumimoji="0" lang="en-US" altLang="zh-CN" sz="18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 breath-taking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gold landscape on an autumn adventure. </a:t>
            </a:r>
            <a:endPar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285750" marR="0" lvl="0" indent="-285750" algn="just" defTabSz="914400" rtl="0" eaLnBrk="1" fontAlgn="auto" latinLnBrk="0" hangingPunct="1">
              <a:lnSpc>
                <a:spcPts val="1800"/>
              </a:lnSpc>
              <a:spcBef>
                <a:spcPts val="0"/>
              </a:spcBef>
              <a:spcAft>
                <a:spcPts val="0"/>
              </a:spcAft>
              <a:buClrTx/>
              <a:buSzTx/>
              <a:buFont typeface="Wingdings" panose="05000000000000000000" pitchFamily="2" charset="2"/>
              <a:buChar char="u"/>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Grand American Adventures </a:t>
            </a:r>
            <a:r>
              <a:rPr kumimoji="0" lang="en-US" altLang="zh-CN" sz="18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specializes</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in small-group adventure tours to the Americas, </a:t>
            </a:r>
            <a:r>
              <a:rPr kumimoji="0" lang="en-US" altLang="zh-CN" sz="1800" b="0" i="0" u="none" strike="noStrike" kern="1200" cap="none" spc="0" normalizeH="0" baseline="0" noProof="0" dirty="0">
                <a:ln>
                  <a:noFill/>
                </a:ln>
                <a:solidFill>
                  <a:srgbClr val="00B050"/>
                </a:solidFill>
                <a:effectLst/>
                <a:uLnTx/>
                <a:uFillTx/>
                <a:latin typeface="Calibri" panose="020F0502020204030204"/>
                <a:ea typeface="宋体" panose="02010600030101010101" pitchFamily="2" charset="-122"/>
                <a:cs typeface="+mn-cs"/>
              </a:rPr>
              <a:t>with</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r>
              <a:rPr kumimoji="0" lang="en-US" altLang="zh-CN" sz="18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unrivalled</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knowledge and experience.</a:t>
            </a:r>
            <a:endPar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285750" marR="0" lvl="0" indent="-285750" algn="just" defTabSz="914400" rtl="0" eaLnBrk="1" fontAlgn="auto" latinLnBrk="0" hangingPunct="1">
              <a:lnSpc>
                <a:spcPts val="1800"/>
              </a:lnSpc>
              <a:spcBef>
                <a:spcPts val="0"/>
              </a:spcBef>
              <a:spcAft>
                <a:spcPts val="0"/>
              </a:spcAft>
              <a:buClrTx/>
              <a:buSzTx/>
              <a:buFont typeface="Wingdings" panose="05000000000000000000" pitchFamily="2" charset="2"/>
              <a:buChar char="u"/>
              <a:defRPr/>
            </a:pPr>
            <a:r>
              <a:rPr kumimoji="0" lang="en-US" altLang="zh-CN" sz="1800" b="0" i="0" u="none" strike="noStrike" kern="1200" cap="none" spc="0" normalizeH="0" baseline="0" noProof="0" dirty="0">
                <a:ln>
                  <a:noFill/>
                </a:ln>
                <a:solidFill>
                  <a:srgbClr val="00B050"/>
                </a:solidFill>
                <a:effectLst/>
                <a:uLnTx/>
                <a:uFillTx/>
                <a:latin typeface="Calibri" panose="020F0502020204030204"/>
                <a:ea typeface="宋体" panose="02010600030101010101" pitchFamily="2" charset="-122"/>
                <a:cs typeface="+mn-cs"/>
              </a:rPr>
              <a:t>As</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the day </a:t>
            </a:r>
            <a:r>
              <a:rPr kumimoji="0" lang="en-US" altLang="zh-CN" sz="18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faded into dusk</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r>
              <a:rPr kumimoji="0" lang="en-US" altLang="zh-CN" sz="1800" b="0" i="0" u="none" strike="noStrike" kern="1200" cap="none" spc="0" normalizeH="0" baseline="0" noProof="0" dirty="0">
                <a:ln>
                  <a:noFill/>
                </a:ln>
                <a:solidFill>
                  <a:srgbClr val="00B050"/>
                </a:solidFill>
                <a:effectLst/>
                <a:uLnTx/>
                <a:uFillTx/>
                <a:latin typeface="Calibri" panose="020F0502020204030204"/>
                <a:ea typeface="宋体" panose="02010600030101010101" pitchFamily="2" charset="-122"/>
                <a:cs typeface="+mn-cs"/>
              </a:rPr>
              <a:t>following</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several hours of aimless roaming, </a:t>
            </a:r>
            <a:r>
              <a:rPr kumimoji="0" lang="en-US" altLang="zh-CN" sz="18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his concern turned to fear</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r>
              <a:rPr kumimoji="0" lang="en-US" altLang="zh-CN" sz="1800" b="0" i="0" u="none" strike="noStrike" kern="1200" cap="none" spc="0" normalizeH="0" baseline="0" noProof="0" dirty="0">
                <a:ln>
                  <a:noFill/>
                </a:ln>
                <a:solidFill>
                  <a:srgbClr val="00B050"/>
                </a:solidFill>
                <a:effectLst/>
                <a:uLnTx/>
                <a:uFillTx/>
                <a:latin typeface="Calibri" panose="020F0502020204030204"/>
                <a:ea typeface="宋体" panose="02010600030101010101" pitchFamily="2" charset="-122"/>
                <a:cs typeface="+mn-cs"/>
              </a:rPr>
              <a:t>With</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no flashlight, only a liter of water and a power bar in his backpack, and less than ten percent battery remaining on his cell phone, </a:t>
            </a:r>
            <a:r>
              <a:rPr kumimoji="0" lang="en-US" altLang="zh-CN" sz="1800" b="0" i="0" u="none" strike="noStrike" kern="1200" cap="none" spc="0" normalizeH="0" baseline="0" noProof="0" dirty="0" err="1">
                <a:ln>
                  <a:noFill/>
                </a:ln>
                <a:solidFill>
                  <a:prstClr val="black"/>
                </a:solidFill>
                <a:effectLst/>
                <a:uLnTx/>
                <a:uFillTx/>
                <a:latin typeface="Calibri" panose="020F0502020204030204"/>
                <a:ea typeface="宋体" panose="02010600030101010101" pitchFamily="2" charset="-122"/>
                <a:cs typeface="+mn-cs"/>
              </a:rPr>
              <a:t>Compean</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r>
              <a:rPr kumimoji="0" lang="en-US" altLang="zh-CN" sz="1800" b="0" i="0" u="none" strike="noStrike" kern="1200" cap="none" spc="0" normalizeH="0" baseline="0" noProof="0" dirty="0">
                <a:ln>
                  <a:noFill/>
                </a:ln>
                <a:solidFill>
                  <a:srgbClr val="00B050"/>
                </a:solidFill>
                <a:effectLst/>
                <a:uLnTx/>
                <a:uFillTx/>
                <a:latin typeface="Calibri" panose="020F0502020204030204"/>
                <a:ea typeface="宋体" panose="02010600030101010101" pitchFamily="2" charset="-122"/>
                <a:cs typeface="+mn-cs"/>
              </a:rPr>
              <a:t>was unprepared for</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anything </a:t>
            </a:r>
            <a:r>
              <a:rPr kumimoji="0" lang="en-US" altLang="zh-CN" sz="1800" b="0" i="0" u="none" strike="noStrike" kern="1200" cap="none" spc="0" normalizeH="0" baseline="0" noProof="0" dirty="0">
                <a:ln>
                  <a:noFill/>
                </a:ln>
                <a:solidFill>
                  <a:srgbClr val="00B050"/>
                </a:solidFill>
                <a:effectLst/>
                <a:uLnTx/>
                <a:uFillTx/>
                <a:latin typeface="Calibri" panose="020F0502020204030204"/>
                <a:ea typeface="宋体" panose="02010600030101010101" pitchFamily="2" charset="-122"/>
                <a:cs typeface="+mn-cs"/>
              </a:rPr>
              <a:t>more than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the two-hour trek </a:t>
            </a:r>
            <a:r>
              <a:rPr kumimoji="0" lang="en-US" altLang="zh-CN" sz="1800" b="0" i="0" u="none" strike="noStrike" kern="1200" cap="none" spc="0" normalizeH="0" baseline="0" noProof="0" dirty="0">
                <a:ln>
                  <a:noFill/>
                </a:ln>
                <a:solidFill>
                  <a:srgbClr val="00B050"/>
                </a:solidFill>
                <a:effectLst/>
                <a:uLnTx/>
                <a:uFillTx/>
                <a:latin typeface="Calibri" panose="020F0502020204030204"/>
                <a:ea typeface="宋体" panose="02010600030101010101" pitchFamily="2" charset="-122"/>
                <a:cs typeface="+mn-cs"/>
              </a:rPr>
              <a:t>he'd planned</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285750" marR="0" lvl="0" indent="-285750" algn="just" defTabSz="914400" rtl="0" eaLnBrk="1" fontAlgn="auto" latinLnBrk="0" hangingPunct="1">
              <a:lnSpc>
                <a:spcPts val="1800"/>
              </a:lnSpc>
              <a:spcBef>
                <a:spcPts val="0"/>
              </a:spcBef>
              <a:spcAft>
                <a:spcPts val="0"/>
              </a:spcAft>
              <a:buClrTx/>
              <a:buSzTx/>
              <a:buFont typeface="Wingdings" panose="05000000000000000000" pitchFamily="2" charset="2"/>
              <a:buChar char="u"/>
              <a:defRPr/>
            </a:pPr>
            <a:r>
              <a:rPr kumimoji="0" lang="en-US" altLang="zh-CN" sz="1800" b="0" i="0" u="none" strike="noStrike" kern="1200" cap="none" spc="0" normalizeH="0" baseline="0" noProof="0" dirty="0">
                <a:ln>
                  <a:noFill/>
                </a:ln>
                <a:solidFill>
                  <a:srgbClr val="00B050"/>
                </a:solidFill>
                <a:effectLst/>
                <a:uLnTx/>
                <a:uFillTx/>
                <a:latin typeface="Calibri" panose="020F0502020204030204"/>
                <a:ea typeface="宋体" panose="02010600030101010101" pitchFamily="2" charset="-122"/>
                <a:cs typeface="+mn-cs"/>
              </a:rPr>
              <a:t>When</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he saw the </a:t>
            </a:r>
            <a:r>
              <a:rPr kumimoji="0" lang="en-US" altLang="zh-CN" sz="18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blurry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image of </a:t>
            </a:r>
            <a:r>
              <a:rPr kumimoji="0" lang="en-US" altLang="zh-CN" sz="1800" b="0" i="0" u="none" strike="noStrike" kern="1200" cap="none" spc="0" normalizeH="0" baseline="0" noProof="0" dirty="0" err="1">
                <a:ln>
                  <a:noFill/>
                </a:ln>
                <a:solidFill>
                  <a:prstClr val="black"/>
                </a:solidFill>
                <a:effectLst/>
                <a:uLnTx/>
                <a:uFillTx/>
                <a:latin typeface="Calibri" panose="020F0502020204030204"/>
                <a:ea typeface="宋体" panose="02010600030101010101" pitchFamily="2" charset="-122"/>
                <a:cs typeface="+mn-cs"/>
              </a:rPr>
              <a:t>Compean's</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legs </a:t>
            </a:r>
            <a:r>
              <a:rPr kumimoji="0" lang="en-US" altLang="zh-CN" sz="1800" b="0" i="0" u="none" strike="noStrike" kern="1200" cap="none" spc="0" normalizeH="0" baseline="0" noProof="0" dirty="0">
                <a:ln>
                  <a:noFill/>
                </a:ln>
                <a:solidFill>
                  <a:srgbClr val="00B050"/>
                </a:solidFill>
                <a:effectLst/>
                <a:uLnTx/>
                <a:uFillTx/>
                <a:latin typeface="Calibri" panose="020F0502020204030204"/>
                <a:ea typeface="宋体" panose="02010600030101010101" pitchFamily="2" charset="-122"/>
                <a:cs typeface="+mn-cs"/>
              </a:rPr>
              <a:t>surrounded by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an </a:t>
            </a:r>
            <a:r>
              <a:rPr kumimoji="0" lang="en-US" altLang="zh-CN" sz="18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endless</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landscape of rocks and vegetation, he </a:t>
            </a:r>
            <a:r>
              <a:rPr kumimoji="0" lang="en-US" altLang="zh-CN" sz="18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instinctively </a:t>
            </a:r>
            <a:r>
              <a:rPr kumimoji="0" lang="en-US" altLang="zh-CN" sz="1800" b="0" i="0" u="none" strike="noStrike" kern="1200" cap="none" spc="0" normalizeH="0" baseline="0" noProof="0" dirty="0">
                <a:ln>
                  <a:noFill/>
                </a:ln>
                <a:solidFill>
                  <a:srgbClr val="00B050"/>
                </a:solidFill>
                <a:effectLst/>
                <a:uLnTx/>
                <a:uFillTx/>
                <a:latin typeface="Calibri" panose="020F0502020204030204"/>
                <a:ea typeface="宋体" panose="02010600030101010101" pitchFamily="2" charset="-122"/>
                <a:cs typeface="+mn-cs"/>
              </a:rPr>
              <a:t>pulled up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 satellite map on his laptop. </a:t>
            </a:r>
            <a:r>
              <a:rPr kumimoji="0" lang="en-US" altLang="zh-CN" sz="1800" b="0" i="0" u="none" strike="noStrike" kern="1200" cap="none" spc="0" normalizeH="0" baseline="0" noProof="0" dirty="0">
                <a:ln>
                  <a:noFill/>
                </a:ln>
                <a:solidFill>
                  <a:srgbClr val="00B050"/>
                </a:solidFill>
                <a:effectLst/>
                <a:uLnTx/>
                <a:uFillTx/>
                <a:latin typeface="Calibri" panose="020F0502020204030204"/>
                <a:ea typeface="宋体" panose="02010600030101010101" pitchFamily="2" charset="-122"/>
                <a:cs typeface="+mn-cs"/>
              </a:rPr>
              <a:t>Then</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he </a:t>
            </a:r>
            <a:r>
              <a:rPr kumimoji="0" lang="en-US" altLang="zh-CN" sz="18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narrowed</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his search to the surrounding area. ……</a:t>
            </a:r>
            <a:r>
              <a:rPr kumimoji="0" lang="en-US" altLang="zh-CN" sz="18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The locations matched</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285750" marR="0" lvl="0" indent="-285750" algn="just" defTabSz="914400" rtl="0" eaLnBrk="1" fontAlgn="auto" latinLnBrk="0" hangingPunct="1">
              <a:lnSpc>
                <a:spcPts val="1800"/>
              </a:lnSpc>
              <a:spcBef>
                <a:spcPts val="0"/>
              </a:spcBef>
              <a:spcAft>
                <a:spcPts val="0"/>
              </a:spcAft>
              <a:buClrTx/>
              <a:buSzTx/>
              <a:buFont typeface="Wingdings" panose="05000000000000000000" pitchFamily="2" charset="2"/>
              <a:buChar char="u"/>
              <a:defRPr/>
            </a:pPr>
            <a:r>
              <a:rPr lang="en-US" altLang="zh-CN" dirty="0">
                <a:solidFill>
                  <a:prstClr val="black"/>
                </a:solidFill>
                <a:latin typeface="Calibri" panose="020F0502020204030204"/>
                <a:ea typeface="宋体" panose="02010600030101010101" pitchFamily="2" charset="-122"/>
              </a:rPr>
              <a:t>T</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his suggests </a:t>
            </a:r>
            <a:r>
              <a:rPr kumimoji="0" lang="en-US" altLang="zh-CN" sz="1800" b="0" i="0" u="none" strike="noStrike" kern="1200" cap="none" spc="0" normalizeH="0" baseline="0" noProof="0" dirty="0">
                <a:ln>
                  <a:noFill/>
                </a:ln>
                <a:solidFill>
                  <a:srgbClr val="00B050"/>
                </a:solidFill>
                <a:effectLst/>
                <a:uLnTx/>
                <a:uFillTx/>
                <a:latin typeface="Calibri" panose="020F0502020204030204"/>
                <a:ea typeface="宋体" panose="02010600030101010101" pitchFamily="2" charset="-122"/>
                <a:cs typeface="+mn-cs"/>
              </a:rPr>
              <a:t>that</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naming heat waves, </a:t>
            </a:r>
            <a:r>
              <a:rPr kumimoji="0" lang="en-US" altLang="zh-CN" sz="18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combined with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stronger messaging, can </a:t>
            </a:r>
            <a:r>
              <a:rPr kumimoji="0" lang="en-US" altLang="zh-CN" sz="1800" b="0" i="0" u="none" strike="noStrike" kern="1200" cap="none" spc="0" normalizeH="0" baseline="0" noProof="0" dirty="0">
                <a:ln>
                  <a:noFill/>
                </a:ln>
                <a:solidFill>
                  <a:srgbClr val="00B050"/>
                </a:solidFill>
                <a:effectLst/>
                <a:uLnTx/>
                <a:uFillTx/>
                <a:latin typeface="Calibri" panose="020F0502020204030204"/>
                <a:ea typeface="宋体" panose="02010600030101010101" pitchFamily="2" charset="-122"/>
                <a:cs typeface="+mn-cs"/>
              </a:rPr>
              <a:t>not only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help change people's perception of the risk, </a:t>
            </a:r>
            <a:r>
              <a:rPr kumimoji="0" lang="en-US" altLang="zh-CN" sz="1800" b="0" i="0" u="none" strike="noStrike" kern="1200" cap="none" spc="0" normalizeH="0" baseline="0" noProof="0" dirty="0">
                <a:ln>
                  <a:noFill/>
                </a:ln>
                <a:solidFill>
                  <a:srgbClr val="00B050"/>
                </a:solidFill>
                <a:effectLst/>
                <a:uLnTx/>
                <a:uFillTx/>
                <a:latin typeface="Calibri" panose="020F0502020204030204"/>
                <a:ea typeface="宋体" panose="02010600030101010101" pitchFamily="2" charset="-122"/>
                <a:cs typeface="+mn-cs"/>
              </a:rPr>
              <a:t>but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prompt them to </a:t>
            </a:r>
            <a:r>
              <a:rPr kumimoji="0" lang="en-US" altLang="zh-CN" sz="18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take protective action</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285750" marR="0" lvl="0" indent="-285750" algn="just" defTabSz="914400" rtl="0" eaLnBrk="1" fontAlgn="auto" latinLnBrk="0" hangingPunct="1">
              <a:lnSpc>
                <a:spcPts val="1800"/>
              </a:lnSpc>
              <a:spcBef>
                <a:spcPts val="0"/>
              </a:spcBef>
              <a:spcAft>
                <a:spcPts val="0"/>
              </a:spcAft>
              <a:buClrTx/>
              <a:buSzTx/>
              <a:buFont typeface="Wingdings" panose="05000000000000000000" pitchFamily="2" charset="2"/>
              <a:buChar char="u"/>
              <a:defRPr/>
            </a:pPr>
            <a:r>
              <a:rPr kumimoji="0" lang="en-US" altLang="zh-CN" sz="1800" b="0" i="0" u="none" strike="noStrike" kern="1200" cap="none" spc="0" normalizeH="0" baseline="0" noProof="0" dirty="0">
                <a:ln>
                  <a:noFill/>
                </a:ln>
                <a:solidFill>
                  <a:srgbClr val="00B050"/>
                </a:solidFill>
                <a:effectLst/>
                <a:uLnTx/>
                <a:uFillTx/>
                <a:latin typeface="Calibri" panose="020F0502020204030204"/>
                <a:ea typeface="宋体" panose="02010600030101010101" pitchFamily="2" charset="-122"/>
                <a:cs typeface="+mn-cs"/>
              </a:rPr>
              <a:t>It's pretty clear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the current approach to these disasters is </a:t>
            </a:r>
            <a:r>
              <a:rPr kumimoji="0" lang="en-US" altLang="zh-CN" sz="18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falling far short of </a:t>
            </a:r>
            <a:r>
              <a:rPr kumimoji="0" lang="en-US" altLang="zh-CN" sz="1800" b="0" i="0" u="none" strike="noStrike" kern="1200" cap="none" spc="0" normalizeH="0" baseline="0" noProof="0" dirty="0">
                <a:ln>
                  <a:noFill/>
                </a:ln>
                <a:solidFill>
                  <a:srgbClr val="00B050"/>
                </a:solidFill>
                <a:effectLst/>
                <a:uLnTx/>
                <a:uFillTx/>
                <a:latin typeface="Calibri" panose="020F0502020204030204"/>
                <a:ea typeface="宋体" panose="02010600030101010101" pitchFamily="2" charset="-122"/>
                <a:cs typeface="+mn-cs"/>
              </a:rPr>
              <a:t>what</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's necessary to protect lives.</a:t>
            </a:r>
            <a:endPar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285750" marR="0" lvl="0" indent="-285750" algn="just" defTabSz="914400" rtl="0" eaLnBrk="1" fontAlgn="auto" latinLnBrk="0" hangingPunct="1">
              <a:lnSpc>
                <a:spcPts val="1800"/>
              </a:lnSpc>
              <a:spcBef>
                <a:spcPts val="0"/>
              </a:spcBef>
              <a:spcAft>
                <a:spcPts val="0"/>
              </a:spcAft>
              <a:buClrTx/>
              <a:buSzTx/>
              <a:buFont typeface="Wingdings" panose="05000000000000000000" pitchFamily="2" charset="2"/>
              <a:buChar char="u"/>
              <a:defRPr/>
            </a:pPr>
            <a:endPar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285750" marR="0" lvl="0" indent="-285750" algn="l" defTabSz="914400" rtl="0" eaLnBrk="1" fontAlgn="auto" latinLnBrk="0" hangingPunct="1">
              <a:lnSpc>
                <a:spcPts val="1800"/>
              </a:lnSpc>
              <a:spcBef>
                <a:spcPts val="0"/>
              </a:spcBef>
              <a:spcAft>
                <a:spcPts val="0"/>
              </a:spcAft>
              <a:buClrTx/>
              <a:buSzTx/>
              <a:buFont typeface="Wingdings" panose="05000000000000000000" pitchFamily="2" charset="2"/>
              <a:buChar char="u"/>
              <a:defRPr/>
            </a:pPr>
            <a:endPar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8" name="文本框 17"/>
          <p:cNvSpPr txBox="1"/>
          <p:nvPr/>
        </p:nvSpPr>
        <p:spPr>
          <a:xfrm>
            <a:off x="258011" y="483518"/>
            <a:ext cx="8706477" cy="387670"/>
          </a:xfrm>
          <a:prstGeom prst="rect">
            <a:avLst/>
          </a:prstGeom>
          <a:solidFill>
            <a:srgbClr val="E3DC79"/>
          </a:solidFill>
          <a:effectLst>
            <a:outerShdw blurRad="50800" dist="38100" algn="l" rotWithShape="0">
              <a:prstClr val="black">
                <a:alpha val="40000"/>
              </a:prstClr>
            </a:outerShdw>
          </a:effectLst>
        </p:spPr>
        <p:txBody>
          <a:bodyPr wrap="square">
            <a:spAutoFit/>
          </a:bodyPr>
          <a:lstStyle/>
          <a:p>
            <a:pPr marL="0" marR="0" lvl="0" indent="76200" algn="ctr" defTabSz="914400" rtl="0" eaLnBrk="1" fontAlgn="auto" latinLnBrk="0" hangingPunct="1">
              <a:lnSpc>
                <a:spcPct val="115000"/>
              </a:lnSpc>
              <a:spcBef>
                <a:spcPts val="0"/>
              </a:spcBef>
              <a:spcAft>
                <a:spcPts val="0"/>
              </a:spcAft>
              <a:buClrTx/>
              <a:buSzTx/>
              <a:buFontTx/>
              <a:buNone/>
              <a:defRPr/>
            </a:pPr>
            <a:r>
              <a:rPr kumimoji="0" lang="zh-CN" altLang="en-US" sz="18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好 句 摘 录</a:t>
            </a:r>
            <a:endParaRPr kumimoji="0" lang="zh-CN" altLang="zh-CN" sz="1400" b="1" i="0" u="none" strike="noStrike" kern="100" cap="none" spc="0" normalizeH="0" baseline="0" noProof="0" dirty="0">
              <a:ln>
                <a:noFill/>
              </a:ln>
              <a:solidFill>
                <a:srgbClr val="000000"/>
              </a:solidFill>
              <a:effectLst/>
              <a:uLnTx/>
              <a:uFillTx/>
              <a:latin typeface="Calibri" panose="020F0502020204030204"/>
              <a:ea typeface="宋体" panose="02010600030101010101" pitchFamily="2" charset="-122"/>
              <a:cs typeface="Times New Roman" panose="02020603050405020304" pitchFamily="18" charset="0"/>
            </a:endParaRPr>
          </a:p>
        </p:txBody>
      </p:sp>
      <p:grpSp>
        <p:nvGrpSpPr>
          <p:cNvPr id="19" name="Group 3"/>
          <p:cNvGrpSpPr/>
          <p:nvPr/>
        </p:nvGrpSpPr>
        <p:grpSpPr>
          <a:xfrm>
            <a:off x="258011" y="4803998"/>
            <a:ext cx="8706477" cy="2508851"/>
            <a:chOff x="0" y="-19825"/>
            <a:chExt cx="6094604" cy="1740297"/>
          </a:xfrm>
        </p:grpSpPr>
        <p:sp>
          <p:nvSpPr>
            <p:cNvPr id="20" name="Freeform 4"/>
            <p:cNvSpPr/>
            <p:nvPr/>
          </p:nvSpPr>
          <p:spPr>
            <a:xfrm>
              <a:off x="0" y="-19825"/>
              <a:ext cx="6094604" cy="1740297"/>
            </a:xfrm>
            <a:custGeom>
              <a:avLst/>
              <a:gdLst/>
              <a:ahLst/>
              <a:cxnLst/>
              <a:rect l="l" t="t" r="r" b="b"/>
              <a:pathLst>
                <a:path w="6094604" h="1740297">
                  <a:moveTo>
                    <a:pt x="0" y="0"/>
                  </a:moveTo>
                  <a:lnTo>
                    <a:pt x="6094604" y="0"/>
                  </a:lnTo>
                  <a:lnTo>
                    <a:pt x="6094604" y="1740297"/>
                  </a:lnTo>
                  <a:lnTo>
                    <a:pt x="0" y="1740297"/>
                  </a:lnTo>
                </a:path>
              </a:pathLst>
            </a:custGeom>
            <a:blipFill>
              <a:blip r:embed="rId1" cstate="screen"/>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2" name="Group 3"/>
          <p:cNvGrpSpPr/>
          <p:nvPr/>
        </p:nvGrpSpPr>
        <p:grpSpPr>
          <a:xfrm>
            <a:off x="251520" y="-1892746"/>
            <a:ext cx="8712968" cy="2393323"/>
            <a:chOff x="0" y="0"/>
            <a:chExt cx="6094604" cy="1740234"/>
          </a:xfrm>
        </p:grpSpPr>
        <p:sp>
          <p:nvSpPr>
            <p:cNvPr id="3" name="Freeform 4"/>
            <p:cNvSpPr/>
            <p:nvPr/>
          </p:nvSpPr>
          <p:spPr>
            <a:xfrm>
              <a:off x="0" y="0"/>
              <a:ext cx="6094604" cy="1740297"/>
            </a:xfrm>
            <a:custGeom>
              <a:avLst/>
              <a:gdLst/>
              <a:ahLst/>
              <a:cxnLst/>
              <a:rect l="l" t="t" r="r" b="b"/>
              <a:pathLst>
                <a:path w="6094604" h="1740297">
                  <a:moveTo>
                    <a:pt x="0" y="0"/>
                  </a:moveTo>
                  <a:lnTo>
                    <a:pt x="6094604" y="0"/>
                  </a:lnTo>
                  <a:lnTo>
                    <a:pt x="6094604" y="1740297"/>
                  </a:lnTo>
                  <a:lnTo>
                    <a:pt x="0" y="1740297"/>
                  </a:lnTo>
                </a:path>
              </a:pathLst>
            </a:custGeom>
            <a:blipFill>
              <a:blip r:embed="rId2" cstate="screen"/>
              <a:stretch>
                <a:fillRect/>
              </a:stretch>
            </a:blipFill>
          </p:spPr>
        </p:sp>
      </p:grpSp>
      <p:sp>
        <p:nvSpPr>
          <p:cNvPr id="7" name="文本框 6"/>
          <p:cNvSpPr txBox="1"/>
          <p:nvPr/>
        </p:nvSpPr>
        <p:spPr>
          <a:xfrm>
            <a:off x="258011" y="771550"/>
            <a:ext cx="8706477" cy="4247317"/>
          </a:xfrm>
          <a:prstGeom prst="rect">
            <a:avLst/>
          </a:prstGeom>
          <a:solidFill>
            <a:srgbClr val="E3DC79"/>
          </a:solidFill>
        </p:spPr>
        <p:txBody>
          <a:bodyPr wrap="square">
            <a:spAutoFit/>
          </a:bodyPr>
          <a:lstStyle/>
          <a:p>
            <a:pPr marL="342900" lvl="0" indent="-342900" algn="just">
              <a:buFont typeface="Wingdings" panose="05000000000000000000" pitchFamily="2" charset="2"/>
              <a:buChar char=""/>
              <a:tabLst>
                <a:tab pos="457200" algn="l"/>
              </a:tabLst>
            </a:pP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来探索</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生机勃勃的</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东京及其</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充满活力的</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城市生活，在</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宁静的</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京都放松身心，周围环绕着</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静谧的</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寺庙。在春天，当您坐在娇嫩的樱花中时，</a:t>
            </a:r>
            <a:r>
              <a:rPr lang="zh-CN" altLang="zh-CN" sz="1800" kern="100" dirty="0">
                <a:solidFill>
                  <a:srgbClr val="000000"/>
                </a:solidFill>
                <a:effectLst/>
                <a:latin typeface="等线" panose="02010600030101010101" pitchFamily="2" charset="-122"/>
                <a:ea typeface="等线" panose="02010600030101010101" pitchFamily="2" charset="-122"/>
                <a:cs typeface="Times New Roman" panose="02020603050405020304" pitchFamily="18" charset="0"/>
              </a:rPr>
              <a:t>凝视着</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优雅的</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富士山，或者在秋季冒险中</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被令人叹为观止的</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金色景观所吸引。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buFont typeface="Wingdings" panose="05000000000000000000" pitchFamily="2" charset="2"/>
              <a:buChar char=""/>
              <a:tabLst>
                <a:tab pos="457200" algn="l"/>
              </a:tabLst>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Grand American Adventures </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专门从事前往美洲的小团体探险之旅，拥有</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无与伦比</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的知识和经验。</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buFont typeface="Wingdings" panose="05000000000000000000" pitchFamily="2" charset="2"/>
              <a:buChar char=""/>
              <a:tabLst>
                <a:tab pos="457200" algn="l"/>
              </a:tabLst>
            </a:pP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漫无目的地漫游了几个小时</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后，随着</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白昼逐渐消失在黄昏中，他的</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担忧变成了恐惧</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。没有手电筒，背包里只有一升水和一根能量棒，手机里只剩下不到百分之十的电池电量，除了他计划的两小时跋涉之外，</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Compean</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对任何事情都没有准备。（场景描写）</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buFont typeface="Wingdings" panose="05000000000000000000" pitchFamily="2" charset="2"/>
              <a:buChar char=""/>
              <a:tabLst>
                <a:tab pos="457200" algn="l"/>
              </a:tabLst>
            </a:pP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当</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他看到</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Compean</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的双腿被一望无际的岩石和植被景观所包围的模糊图像时，他本能地在笔记本电脑上调出了卫星地图。</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然后</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，他将搜索范围缩小到周边地区。</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位置匹配！（过程描写，长短句结合）</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buFont typeface="Wingdings" panose="05000000000000000000" pitchFamily="2" charset="2"/>
              <a:buChar char=""/>
              <a:tabLst>
                <a:tab pos="457200" algn="l"/>
              </a:tabLst>
            </a:pP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这表明，命名热浪，结合更强的信息传递，</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不仅</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可以帮助改变人们对风险的看法，</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而且</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可以促使他们采取保护措施。</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buFont typeface="Wingdings" panose="05000000000000000000" pitchFamily="2" charset="2"/>
              <a:buChar char=""/>
              <a:tabLst>
                <a:tab pos="457200" algn="l"/>
              </a:tabLst>
            </a:pP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很明显</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，目前应对这些灾难的方法</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远远达不到</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保护生命所需的水平。</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339443" y="2160094"/>
            <a:ext cx="5009832" cy="0"/>
          </a:xfrm>
          <a:prstGeom prst="line">
            <a:avLst/>
          </a:prstGeom>
          <a:ln w="19050" cap="flat">
            <a:solidFill>
              <a:srgbClr val="1B1A14"/>
            </a:solidFill>
            <a:prstDash val="solid"/>
            <a:headEnd type="none" w="sm" len="sm"/>
            <a:tailEnd type="none" w="sm" len="sm"/>
          </a:ln>
        </p:spPr>
      </p:sp>
      <p:grpSp>
        <p:nvGrpSpPr>
          <p:cNvPr id="3" name="Group 3"/>
          <p:cNvGrpSpPr/>
          <p:nvPr/>
        </p:nvGrpSpPr>
        <p:grpSpPr>
          <a:xfrm>
            <a:off x="381083" y="2372575"/>
            <a:ext cx="8381835" cy="2393323"/>
            <a:chOff x="0" y="0"/>
            <a:chExt cx="6094604" cy="1740234"/>
          </a:xfrm>
        </p:grpSpPr>
        <p:sp>
          <p:nvSpPr>
            <p:cNvPr id="4" name="Freeform 4"/>
            <p:cNvSpPr/>
            <p:nvPr/>
          </p:nvSpPr>
          <p:spPr>
            <a:xfrm>
              <a:off x="0" y="0"/>
              <a:ext cx="6094604" cy="1740297"/>
            </a:xfrm>
            <a:custGeom>
              <a:avLst/>
              <a:gdLst/>
              <a:ahLst/>
              <a:cxnLst/>
              <a:rect l="l" t="t" r="r" b="b"/>
              <a:pathLst>
                <a:path w="6094604" h="1740297">
                  <a:moveTo>
                    <a:pt x="0" y="0"/>
                  </a:moveTo>
                  <a:lnTo>
                    <a:pt x="6094604" y="0"/>
                  </a:lnTo>
                  <a:lnTo>
                    <a:pt x="6094604" y="1740297"/>
                  </a:lnTo>
                  <a:lnTo>
                    <a:pt x="0" y="1740297"/>
                  </a:lnTo>
                </a:path>
              </a:pathLst>
            </a:custGeom>
            <a:blipFill>
              <a:blip r:embed="rId1" cstate="screen"/>
              <a:stretch>
                <a:fillRect/>
              </a:stretch>
            </a:blipFill>
          </p:spPr>
        </p:sp>
      </p:grpSp>
      <p:grpSp>
        <p:nvGrpSpPr>
          <p:cNvPr id="5" name="Group 5"/>
          <p:cNvGrpSpPr/>
          <p:nvPr/>
        </p:nvGrpSpPr>
        <p:grpSpPr>
          <a:xfrm>
            <a:off x="8243450" y="286520"/>
            <a:ext cx="519468" cy="175417"/>
            <a:chOff x="0" y="0"/>
            <a:chExt cx="1385248" cy="467778"/>
          </a:xfrm>
        </p:grpSpPr>
        <p:sp>
          <p:nvSpPr>
            <p:cNvPr id="6" name="Freeform 6"/>
            <p:cNvSpPr/>
            <p:nvPr/>
          </p:nvSpPr>
          <p:spPr>
            <a:xfrm>
              <a:off x="0" y="0"/>
              <a:ext cx="467778" cy="467778"/>
            </a:xfrm>
            <a:custGeom>
              <a:avLst/>
              <a:gdLst/>
              <a:ahLst/>
              <a:cxnLst/>
              <a:rect l="l" t="t" r="r" b="b"/>
              <a:pathLst>
                <a:path w="467778" h="467778">
                  <a:moveTo>
                    <a:pt x="0" y="0"/>
                  </a:moveTo>
                  <a:lnTo>
                    <a:pt x="467778" y="0"/>
                  </a:lnTo>
                  <a:lnTo>
                    <a:pt x="467778" y="467778"/>
                  </a:lnTo>
                  <a:lnTo>
                    <a:pt x="0" y="467778"/>
                  </a:lnTo>
                  <a:lnTo>
                    <a:pt x="0" y="0"/>
                  </a:lnTo>
                  <a:close/>
                </a:path>
              </a:pathLst>
            </a:custGeom>
            <a:blipFill>
              <a:blip r:embed="rId2" cstate="screen"/>
              <a:stretch>
                <a:fillRect/>
              </a:stretch>
            </a:blipFill>
          </p:spPr>
        </p:sp>
        <p:sp>
          <p:nvSpPr>
            <p:cNvPr id="7" name="Freeform 7"/>
            <p:cNvSpPr/>
            <p:nvPr/>
          </p:nvSpPr>
          <p:spPr>
            <a:xfrm>
              <a:off x="458735" y="0"/>
              <a:ext cx="467778" cy="467778"/>
            </a:xfrm>
            <a:custGeom>
              <a:avLst/>
              <a:gdLst/>
              <a:ahLst/>
              <a:cxnLst/>
              <a:rect l="l" t="t" r="r" b="b"/>
              <a:pathLst>
                <a:path w="467778" h="467778">
                  <a:moveTo>
                    <a:pt x="0" y="0"/>
                  </a:moveTo>
                  <a:lnTo>
                    <a:pt x="467778" y="0"/>
                  </a:lnTo>
                  <a:lnTo>
                    <a:pt x="467778" y="467778"/>
                  </a:lnTo>
                  <a:lnTo>
                    <a:pt x="0" y="467778"/>
                  </a:lnTo>
                  <a:lnTo>
                    <a:pt x="0" y="0"/>
                  </a:lnTo>
                  <a:close/>
                </a:path>
              </a:pathLst>
            </a:custGeom>
            <a:blipFill>
              <a:blip r:embed="rId2" cstate="screen"/>
              <a:stretch>
                <a:fillRect/>
              </a:stretch>
            </a:blipFill>
          </p:spPr>
        </p:sp>
        <p:sp>
          <p:nvSpPr>
            <p:cNvPr id="8" name="Freeform 8"/>
            <p:cNvSpPr/>
            <p:nvPr/>
          </p:nvSpPr>
          <p:spPr>
            <a:xfrm>
              <a:off x="917469" y="0"/>
              <a:ext cx="467778" cy="467778"/>
            </a:xfrm>
            <a:custGeom>
              <a:avLst/>
              <a:gdLst/>
              <a:ahLst/>
              <a:cxnLst/>
              <a:rect l="l" t="t" r="r" b="b"/>
              <a:pathLst>
                <a:path w="467778" h="467778">
                  <a:moveTo>
                    <a:pt x="0" y="0"/>
                  </a:moveTo>
                  <a:lnTo>
                    <a:pt x="467779" y="0"/>
                  </a:lnTo>
                  <a:lnTo>
                    <a:pt x="467779" y="467778"/>
                  </a:lnTo>
                  <a:lnTo>
                    <a:pt x="0" y="467778"/>
                  </a:lnTo>
                  <a:lnTo>
                    <a:pt x="0" y="0"/>
                  </a:lnTo>
                  <a:close/>
                </a:path>
              </a:pathLst>
            </a:custGeom>
            <a:blipFill>
              <a:blip r:embed="rId2" cstate="screen"/>
              <a:stretch>
                <a:fillRect/>
              </a:stretch>
            </a:blipFill>
          </p:spPr>
        </p:sp>
      </p:grpSp>
      <p:sp>
        <p:nvSpPr>
          <p:cNvPr id="9" name="TextBox 9"/>
          <p:cNvSpPr txBox="1"/>
          <p:nvPr/>
        </p:nvSpPr>
        <p:spPr>
          <a:xfrm>
            <a:off x="5580112" y="624150"/>
            <a:ext cx="2528391" cy="1149610"/>
          </a:xfrm>
          <a:prstGeom prst="rect">
            <a:avLst/>
          </a:prstGeom>
        </p:spPr>
        <p:txBody>
          <a:bodyPr lIns="0" tIns="0" rIns="0" bIns="0" rtlCol="0" anchor="t">
            <a:spAutoFit/>
          </a:bodyPr>
          <a:lstStyle/>
          <a:p>
            <a:pPr algn="r" defTabSz="457200">
              <a:lnSpc>
                <a:spcPts val="4375"/>
              </a:lnSpc>
            </a:pPr>
            <a:r>
              <a:rPr lang="en-US" sz="4800" dirty="0">
                <a:solidFill>
                  <a:srgbClr val="1E1E1E"/>
                </a:solidFill>
                <a:latin typeface="Arial Black" panose="020B0A04020102020204" pitchFamily="34" charset="0"/>
                <a:ea typeface="思源黑体 1 Bold"/>
              </a:rPr>
              <a:t>THANK YOU</a:t>
            </a:r>
            <a:endParaRPr lang="en-US" sz="4800" dirty="0">
              <a:solidFill>
                <a:srgbClr val="1E1E1E"/>
              </a:solidFill>
              <a:latin typeface="Arial Black" panose="020B0A04020102020204" pitchFamily="34" charset="0"/>
              <a:ea typeface="思源黑体 1 Bold"/>
            </a:endParaRPr>
          </a:p>
        </p:txBody>
      </p:sp>
      <p:sp>
        <p:nvSpPr>
          <p:cNvPr id="10" name="TextBox 10"/>
          <p:cNvSpPr txBox="1"/>
          <p:nvPr/>
        </p:nvSpPr>
        <p:spPr>
          <a:xfrm>
            <a:off x="539553" y="541905"/>
            <a:ext cx="7875924" cy="1477328"/>
          </a:xfrm>
          <a:prstGeom prst="rect">
            <a:avLst/>
          </a:prstGeom>
        </p:spPr>
        <p:txBody>
          <a:bodyPr wrap="square" lIns="0" tIns="0" rIns="0" bIns="0" rtlCol="0" anchor="t">
            <a:spAutoFit/>
          </a:bodyPr>
          <a:lstStyle/>
          <a:p>
            <a:pPr defTabSz="457200"/>
            <a:r>
              <a:rPr lang="en-US" altLang="zh-CN" sz="3200" spc="163" dirty="0">
                <a:solidFill>
                  <a:srgbClr val="000000"/>
                </a:solidFill>
              </a:rPr>
              <a:t>Don’t stop.</a:t>
            </a:r>
            <a:endParaRPr lang="en-US" altLang="zh-CN" sz="3200" spc="163" dirty="0">
              <a:solidFill>
                <a:srgbClr val="000000"/>
              </a:solidFill>
            </a:endParaRPr>
          </a:p>
          <a:p>
            <a:pPr defTabSz="457200"/>
            <a:r>
              <a:rPr lang="en-US" sz="3200" spc="163" dirty="0">
                <a:solidFill>
                  <a:srgbClr val="000000"/>
                </a:solidFill>
              </a:rPr>
              <a:t>Don’t hide.</a:t>
            </a:r>
            <a:endParaRPr lang="en-US" sz="3200" spc="163" dirty="0">
              <a:solidFill>
                <a:srgbClr val="000000"/>
              </a:solidFill>
            </a:endParaRPr>
          </a:p>
          <a:p>
            <a:pPr defTabSz="457200"/>
            <a:r>
              <a:rPr lang="en-US" sz="3200" spc="163" dirty="0">
                <a:solidFill>
                  <a:srgbClr val="000000"/>
                </a:solidFill>
              </a:rPr>
              <a:t>Follow the light and you’ll find tomorrow!</a:t>
            </a:r>
            <a:endParaRPr lang="en-US" sz="3200" spc="163" dirty="0">
              <a:solidFill>
                <a:srgbClr val="000000"/>
              </a:solidFill>
            </a:endParaRPr>
          </a:p>
        </p:txBody>
      </p:sp>
      <p:sp>
        <p:nvSpPr>
          <p:cNvPr id="12" name="TextBox 12"/>
          <p:cNvSpPr txBox="1"/>
          <p:nvPr/>
        </p:nvSpPr>
        <p:spPr>
          <a:xfrm>
            <a:off x="7009052" y="2047883"/>
            <a:ext cx="1753866" cy="210892"/>
          </a:xfrm>
          <a:prstGeom prst="rect">
            <a:avLst/>
          </a:prstGeom>
        </p:spPr>
        <p:txBody>
          <a:bodyPr lIns="0" tIns="0" rIns="0" bIns="0" rtlCol="0" anchor="t">
            <a:spAutoFit/>
          </a:bodyPr>
          <a:lstStyle/>
          <a:p>
            <a:pPr algn="r" defTabSz="457200">
              <a:lnSpc>
                <a:spcPts val="1680"/>
              </a:lnSpc>
            </a:pPr>
            <a:r>
              <a:rPr lang="en-US" sz="1400" dirty="0">
                <a:solidFill>
                  <a:srgbClr val="1E1E1E"/>
                </a:solidFill>
                <a:latin typeface="Calibri" panose="020F0502020204030204"/>
                <a:ea typeface="思源黑体 1 Medium"/>
              </a:rPr>
              <a:t>FAY</a:t>
            </a:r>
            <a:endParaRPr lang="en-US" sz="1400" dirty="0">
              <a:solidFill>
                <a:srgbClr val="1E1E1E"/>
              </a:solidFill>
              <a:latin typeface="Calibri" panose="020F0502020204030204"/>
              <a:ea typeface="思源黑体 1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1083" y="379084"/>
            <a:ext cx="8381835" cy="4385333"/>
            <a:chOff x="0" y="0"/>
            <a:chExt cx="6094604" cy="3188666"/>
          </a:xfrm>
        </p:grpSpPr>
        <p:sp>
          <p:nvSpPr>
            <p:cNvPr id="3" name="Freeform 3"/>
            <p:cNvSpPr/>
            <p:nvPr/>
          </p:nvSpPr>
          <p:spPr>
            <a:xfrm>
              <a:off x="0" y="0"/>
              <a:ext cx="6094604" cy="3188728"/>
            </a:xfrm>
            <a:custGeom>
              <a:avLst/>
              <a:gdLst/>
              <a:ahLst/>
              <a:cxnLst/>
              <a:rect l="l" t="t" r="r" b="b"/>
              <a:pathLst>
                <a:path w="6094604" h="3188728">
                  <a:moveTo>
                    <a:pt x="0" y="0"/>
                  </a:moveTo>
                  <a:lnTo>
                    <a:pt x="6094604" y="0"/>
                  </a:lnTo>
                  <a:lnTo>
                    <a:pt x="6094604" y="3188728"/>
                  </a:lnTo>
                  <a:lnTo>
                    <a:pt x="0" y="3188728"/>
                  </a:lnTo>
                </a:path>
              </a:pathLst>
            </a:custGeom>
            <a:blipFill>
              <a:blip r:embed="rId1" cstate="screen"/>
              <a:stretch>
                <a:fillRect/>
              </a:stretch>
            </a:blipFill>
          </p:spPr>
        </p:sp>
      </p:grpSp>
      <p:grpSp>
        <p:nvGrpSpPr>
          <p:cNvPr id="4" name="Group 4"/>
          <p:cNvGrpSpPr/>
          <p:nvPr/>
        </p:nvGrpSpPr>
        <p:grpSpPr>
          <a:xfrm>
            <a:off x="3800475" y="1685742"/>
            <a:ext cx="4962443" cy="1772017"/>
            <a:chOff x="0" y="0"/>
            <a:chExt cx="2613961" cy="933408"/>
          </a:xfrm>
        </p:grpSpPr>
        <p:sp>
          <p:nvSpPr>
            <p:cNvPr id="5" name="Freeform 5"/>
            <p:cNvSpPr/>
            <p:nvPr/>
          </p:nvSpPr>
          <p:spPr>
            <a:xfrm>
              <a:off x="0" y="0"/>
              <a:ext cx="2613961" cy="933408"/>
            </a:xfrm>
            <a:custGeom>
              <a:avLst/>
              <a:gdLst/>
              <a:ahLst/>
              <a:cxnLst/>
              <a:rect l="l" t="t" r="r" b="b"/>
              <a:pathLst>
                <a:path w="2613961" h="933408">
                  <a:moveTo>
                    <a:pt x="0" y="0"/>
                  </a:moveTo>
                  <a:lnTo>
                    <a:pt x="2613961" y="0"/>
                  </a:lnTo>
                  <a:lnTo>
                    <a:pt x="2613961" y="933408"/>
                  </a:lnTo>
                  <a:lnTo>
                    <a:pt x="0" y="933408"/>
                  </a:lnTo>
                  <a:close/>
                </a:path>
              </a:pathLst>
            </a:custGeom>
            <a:solidFill>
              <a:srgbClr val="FFFFFF"/>
            </a:solidFill>
          </p:spPr>
        </p:sp>
        <p:sp>
          <p:nvSpPr>
            <p:cNvPr id="6" name="TextBox 6"/>
            <p:cNvSpPr txBox="1"/>
            <p:nvPr/>
          </p:nvSpPr>
          <p:spPr>
            <a:xfrm>
              <a:off x="0" y="-9525"/>
              <a:ext cx="2613961" cy="942933"/>
            </a:xfrm>
            <a:prstGeom prst="rect">
              <a:avLst/>
            </a:prstGeom>
          </p:spPr>
          <p:txBody>
            <a:bodyPr lIns="25400" tIns="25400" rIns="25400" bIns="25400" rtlCol="0" anchor="ctr"/>
            <a:lstStyle/>
            <a:p>
              <a:pPr algn="ctr" defTabSz="457200">
                <a:lnSpc>
                  <a:spcPts val="920"/>
                </a:lnSpc>
              </a:pPr>
              <a:endParaRPr sz="900">
                <a:solidFill>
                  <a:prstClr val="black"/>
                </a:solidFill>
                <a:latin typeface="Calibri" panose="020F0502020204030204"/>
              </a:endParaRPr>
            </a:p>
          </p:txBody>
        </p:sp>
      </p:grpSp>
      <p:sp>
        <p:nvSpPr>
          <p:cNvPr id="7" name="TextBox 7"/>
          <p:cNvSpPr txBox="1"/>
          <p:nvPr/>
        </p:nvSpPr>
        <p:spPr>
          <a:xfrm>
            <a:off x="6167043" y="2787774"/>
            <a:ext cx="2673715" cy="430887"/>
          </a:xfrm>
          <a:prstGeom prst="rect">
            <a:avLst/>
          </a:prstGeom>
        </p:spPr>
        <p:txBody>
          <a:bodyPr lIns="0" tIns="0" rIns="0" bIns="0" rtlCol="0" anchor="t">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1" i="0" u="none" strike="noStrike" kern="12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comprehension</a:t>
            </a:r>
            <a:endParaRPr kumimoji="0" lang="zh-CN" altLang="en-US" sz="2800" b="1" i="0" u="none" strike="noStrike" kern="1200" cap="none" spc="0" normalizeH="0" baseline="0" noProof="0" dirty="0">
              <a:ln>
                <a:noFill/>
              </a:ln>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sp>
        <p:nvSpPr>
          <p:cNvPr id="8" name="TextBox 8"/>
          <p:cNvSpPr txBox="1"/>
          <p:nvPr/>
        </p:nvSpPr>
        <p:spPr>
          <a:xfrm>
            <a:off x="3923928" y="1712718"/>
            <a:ext cx="5487062" cy="923330"/>
          </a:xfrm>
          <a:prstGeom prst="rect">
            <a:avLst/>
          </a:prstGeom>
        </p:spPr>
        <p:txBody>
          <a:bodyPr wrap="square" lIns="0" tIns="0" rIns="0" bIns="0" rtlCol="0" anchor="t">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6000" b="1" i="0" u="none" strike="noStrike" kern="1200" cap="none" spc="0" normalizeH="0" baseline="0" noProof="0" dirty="0">
                <a:ln>
                  <a:noFill/>
                </a:ln>
                <a:solidFill>
                  <a:srgbClr val="595959"/>
                </a:solidFill>
                <a:effectLst/>
                <a:uLnTx/>
                <a:uFillTx/>
                <a:latin typeface="+mn-ea"/>
                <a:cs typeface="+mn-cs"/>
                <a:sym typeface="方正小标宋简体" pitchFamily="2" charset="-122"/>
              </a:rPr>
              <a:t>阅 读 理 解</a:t>
            </a:r>
            <a:endParaRPr kumimoji="0" lang="zh-CN" altLang="en-US" sz="6000" b="1" i="0" u="none" strike="noStrike" kern="1200" cap="none" spc="0" normalizeH="0" baseline="0" noProof="0" dirty="0">
              <a:ln>
                <a:noFill/>
              </a:ln>
              <a:solidFill>
                <a:srgbClr val="595959"/>
              </a:solidFill>
              <a:effectLst/>
              <a:uLnTx/>
              <a:uFillTx/>
              <a:latin typeface="+mn-ea"/>
              <a:cs typeface="+mn-cs"/>
              <a:sym typeface="方正小标宋简体"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screen"/>
          <a:stretch>
            <a:fillRect/>
          </a:stretch>
        </p:blipFill>
        <p:spPr>
          <a:xfrm>
            <a:off x="7083305" y="1915078"/>
            <a:ext cx="1253046" cy="181490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p:cNvPicPr>
            <a:picLocks noChangeAspect="1"/>
          </p:cNvPicPr>
          <p:nvPr/>
        </p:nvPicPr>
        <p:blipFill>
          <a:blip r:embed="rId2" cstate="screen"/>
          <a:stretch>
            <a:fillRect/>
          </a:stretch>
        </p:blipFill>
        <p:spPr>
          <a:xfrm>
            <a:off x="5715971" y="2511574"/>
            <a:ext cx="1253047" cy="187957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Amazon.com: Lonely Planet Bangladesh (Travel Guide) eBook: Lonely ..."/>
          <p:cNvPicPr>
            <a:picLocks noChangeAspect="1" noChangeArrowheads="1"/>
          </p:cNvPicPr>
          <p:nvPr/>
        </p:nvPicPr>
        <p:blipFill>
          <a:blip r:embed="rId3" cstate="screen"/>
          <a:srcRect/>
          <a:stretch>
            <a:fillRect/>
          </a:stretch>
        </p:blipFill>
        <p:spPr bwMode="auto">
          <a:xfrm>
            <a:off x="4427984" y="1915078"/>
            <a:ext cx="1253046" cy="181490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p:cNvPicPr>
            <a:picLocks noChangeAspect="1"/>
          </p:cNvPicPr>
          <p:nvPr/>
        </p:nvPicPr>
        <p:blipFill>
          <a:blip r:embed="rId4" cstate="screen"/>
          <a:stretch>
            <a:fillRect/>
          </a:stretch>
        </p:blipFill>
        <p:spPr>
          <a:xfrm>
            <a:off x="7744769" y="3107568"/>
            <a:ext cx="1253047" cy="192715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Lonely Planet The World: A Traveller's Guide to the Planet by Lonely ..."/>
          <p:cNvPicPr>
            <a:picLocks noChangeAspect="1" noChangeArrowheads="1"/>
          </p:cNvPicPr>
          <p:nvPr/>
        </p:nvPicPr>
        <p:blipFill>
          <a:blip r:embed="rId5"/>
          <a:srcRect/>
          <a:stretch>
            <a:fillRect/>
          </a:stretch>
        </p:blipFill>
        <p:spPr bwMode="auto">
          <a:xfrm>
            <a:off x="148377" y="98554"/>
            <a:ext cx="3725264" cy="49463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4243927" y="191788"/>
            <a:ext cx="4842605" cy="1631216"/>
          </a:xfrm>
          <a:prstGeom prst="rect">
            <a:avLst/>
          </a:prstGeom>
          <a:noFill/>
        </p:spPr>
        <p:txBody>
          <a:bodyPr wrap="square">
            <a:spAutoFit/>
          </a:bodyPr>
          <a:lstStyle/>
          <a:p>
            <a:r>
              <a:rPr kumimoji="0" lang="en-US" altLang="zh-CN" sz="20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23.Where is the passage probably taken from?</a:t>
            </a:r>
            <a:endParaRPr kumimoji="0" lang="en-US" altLang="zh-CN" sz="20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kumimoji="0" lang="en-US" altLang="zh-CN" sz="20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 Reader's Digest.</a:t>
            </a:r>
            <a:endParaRPr kumimoji="0" lang="en-US" altLang="zh-CN" sz="20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kumimoji="0" lang="en-US" altLang="zh-CN" sz="20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 Science Bulletin</a:t>
            </a:r>
            <a:endParaRPr kumimoji="0" lang="en-US" altLang="zh-CN" sz="20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kumimoji="0" lang="en-US" altLang="zh-CN" sz="20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 The Lonely Planet. </a:t>
            </a:r>
            <a:endParaRPr kumimoji="0" lang="en-US" altLang="zh-CN" sz="20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kumimoji="0" lang="en-US" altLang="zh-CN" sz="20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 The New York Times.</a:t>
            </a:r>
            <a:endParaRPr lang="zh-CN" altLang="en-US" sz="2000" dirty="0"/>
          </a:p>
        </p:txBody>
      </p:sp>
      <p:pic>
        <p:nvPicPr>
          <p:cNvPr id="9" name="图片 8"/>
          <p:cNvPicPr>
            <a:picLocks noChangeAspect="1"/>
          </p:cNvPicPr>
          <p:nvPr/>
        </p:nvPicPr>
        <p:blipFill>
          <a:blip r:embed="rId6" cstate="screen"/>
          <a:stretch>
            <a:fillRect/>
          </a:stretch>
        </p:blipFill>
        <p:spPr>
          <a:xfrm>
            <a:off x="4217345" y="1131590"/>
            <a:ext cx="421278" cy="421278"/>
          </a:xfrm>
          <a:prstGeom prst="rect">
            <a:avLst/>
          </a:prstGeom>
        </p:spPr>
      </p:pic>
      <p:pic>
        <p:nvPicPr>
          <p:cNvPr id="11" name="图片 10"/>
          <p:cNvPicPr>
            <a:picLocks noChangeAspect="1"/>
          </p:cNvPicPr>
          <p:nvPr/>
        </p:nvPicPr>
        <p:blipFill>
          <a:blip r:embed="rId7" cstate="screen"/>
          <a:stretch>
            <a:fillRect/>
          </a:stretch>
        </p:blipFill>
        <p:spPr>
          <a:xfrm>
            <a:off x="7668344" y="693789"/>
            <a:ext cx="1327279" cy="13382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circle(in)">
                                      <p:cBhvr>
                                        <p:cTn id="21" dur="20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9512" y="0"/>
            <a:ext cx="8784975" cy="31393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      </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Your adventures start here! Plan to </a:t>
            </a:r>
            <a:r>
              <a:rPr kumimoji="0" lang="en-US" altLang="zh-CN" sz="18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broaden your horizons </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with these escapes closer to home. </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Discover Bangladesh </a:t>
            </a: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We are specialists in tours of Bangladesh, a beautiful country still relatively untouched by tourism. Our 27-day tour package visits the very best sights and attractions in the country for just </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2,130 per person. There is </a:t>
            </a:r>
            <a:r>
              <a:rPr kumimoji="0" lang="en-US" altLang="zh-CN" sz="18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a maximum of </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six people in each group. Single supplements are also available: join any of our scheduled tours and reduce your cost. Read travelers' recent experiences on our website and discover how good we are! Email:hasan@nijhoom. com for more details.</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lang="zh-CN" altLang="en-US" dirty="0"/>
          </a:p>
        </p:txBody>
      </p:sp>
      <p:pic>
        <p:nvPicPr>
          <p:cNvPr id="2" name="Picture 4" descr="Amazon.com: Lonely Planet Bangladesh (Travel Guide) eBook: Lonely ..."/>
          <p:cNvPicPr>
            <a:picLocks noChangeAspect="1" noChangeArrowheads="1"/>
          </p:cNvPicPr>
          <p:nvPr/>
        </p:nvPicPr>
        <p:blipFill>
          <a:blip r:embed="rId1" cstate="screen"/>
          <a:srcRect/>
          <a:stretch>
            <a:fillRect/>
          </a:stretch>
        </p:blipFill>
        <p:spPr bwMode="auto">
          <a:xfrm>
            <a:off x="383272" y="3020717"/>
            <a:ext cx="1253046" cy="181490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文本框 6"/>
          <p:cNvSpPr txBox="1"/>
          <p:nvPr/>
        </p:nvSpPr>
        <p:spPr>
          <a:xfrm>
            <a:off x="1775999" y="3081293"/>
            <a:ext cx="7074061" cy="1754326"/>
          </a:xfrm>
          <a:prstGeom prst="rect">
            <a:avLst/>
          </a:prstGeom>
          <a:noFill/>
          <a:ln w="19050">
            <a:solidFill>
              <a:schemeClr val="tx1"/>
            </a:solidFill>
          </a:ln>
        </p:spPr>
        <p:txBody>
          <a:bodyPr wrap="square">
            <a:spAutoFit/>
          </a:bodyPr>
          <a:lstStyle/>
          <a:p>
            <a:r>
              <a:rPr lang="en-US" altLang="zh-CN" dirty="0">
                <a:latin typeface="Times New Roman" panose="02020603050405020304" pitchFamily="18" charset="0"/>
                <a:cs typeface="Times New Roman" panose="02020603050405020304" pitchFamily="18" charset="0"/>
              </a:rPr>
              <a:t>21.According to the first advertisement, which of the following statements is true?</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A. </a:t>
            </a:r>
            <a:r>
              <a:rPr lang="en-US" altLang="zh-CN" dirty="0" err="1">
                <a:latin typeface="Times New Roman" panose="02020603050405020304" pitchFamily="18" charset="0"/>
                <a:cs typeface="Times New Roman" panose="02020603050405020304" pitchFamily="18" charset="0"/>
              </a:rPr>
              <a:t>Travellers</a:t>
            </a:r>
            <a:r>
              <a:rPr lang="en-US" altLang="zh-CN" dirty="0">
                <a:latin typeface="Times New Roman" panose="02020603050405020304" pitchFamily="18" charset="0"/>
                <a:cs typeface="Times New Roman" panose="02020603050405020304" pitchFamily="18" charset="0"/>
              </a:rPr>
              <a:t> have to book the tour package with friends.</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B. </a:t>
            </a:r>
            <a:r>
              <a:rPr lang="en-US" altLang="zh-CN" dirty="0" err="1">
                <a:latin typeface="Times New Roman" panose="02020603050405020304" pitchFamily="18" charset="0"/>
                <a:cs typeface="Times New Roman" panose="02020603050405020304" pitchFamily="18" charset="0"/>
              </a:rPr>
              <a:t>Travellers</a:t>
            </a:r>
            <a:r>
              <a:rPr lang="en-US" altLang="zh-CN" dirty="0">
                <a:latin typeface="Times New Roman" panose="02020603050405020304" pitchFamily="18" charset="0"/>
                <a:cs typeface="Times New Roman" panose="02020603050405020304" pitchFamily="18" charset="0"/>
              </a:rPr>
              <a:t> can find other travelers' </a:t>
            </a:r>
            <a:r>
              <a:rPr lang="en-US" altLang="zh-CN" dirty="0">
                <a:solidFill>
                  <a:srgbClr val="C00000"/>
                </a:solidFill>
                <a:latin typeface="Times New Roman" panose="02020603050405020304" pitchFamily="18" charset="0"/>
                <a:cs typeface="Times New Roman" panose="02020603050405020304" pitchFamily="18" charset="0"/>
              </a:rPr>
              <a:t>feedback</a:t>
            </a:r>
            <a:r>
              <a:rPr lang="en-US" altLang="zh-CN" dirty="0">
                <a:latin typeface="Times New Roman" panose="02020603050405020304" pitchFamily="18" charset="0"/>
                <a:cs typeface="Times New Roman" panose="02020603050405020304" pitchFamily="18" charset="0"/>
              </a:rPr>
              <a:t> on the trip online.</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C. </a:t>
            </a:r>
            <a:r>
              <a:rPr lang="en-US" altLang="zh-CN" dirty="0" err="1">
                <a:latin typeface="Times New Roman" panose="02020603050405020304" pitchFamily="18" charset="0"/>
                <a:cs typeface="Times New Roman" panose="02020603050405020304" pitchFamily="18" charset="0"/>
              </a:rPr>
              <a:t>Travellers</a:t>
            </a:r>
            <a:r>
              <a:rPr lang="en-US" altLang="zh-CN" dirty="0">
                <a:latin typeface="Times New Roman" panose="02020603050405020304" pitchFamily="18" charset="0"/>
                <a:cs typeface="Times New Roman" panose="02020603050405020304" pitchFamily="18" charset="0"/>
              </a:rPr>
              <a:t> </a:t>
            </a:r>
            <a:r>
              <a:rPr lang="en-US" altLang="zh-CN" dirty="0">
                <a:solidFill>
                  <a:srgbClr val="00B050"/>
                </a:solidFill>
                <a:latin typeface="Times New Roman" panose="02020603050405020304" pitchFamily="18" charset="0"/>
                <a:cs typeface="Times New Roman" panose="02020603050405020304" pitchFamily="18" charset="0"/>
              </a:rPr>
              <a:t>are forbidden to </a:t>
            </a:r>
            <a:r>
              <a:rPr lang="en-US" altLang="zh-CN" dirty="0">
                <a:latin typeface="Times New Roman" panose="02020603050405020304" pitchFamily="18" charset="0"/>
                <a:cs typeface="Times New Roman" panose="02020603050405020304" pitchFamily="18" charset="0"/>
              </a:rPr>
              <a:t>touch living species along the journey.</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D. </a:t>
            </a:r>
            <a:r>
              <a:rPr lang="en-US" altLang="zh-CN" dirty="0" err="1">
                <a:latin typeface="Times New Roman" panose="02020603050405020304" pitchFamily="18" charset="0"/>
                <a:cs typeface="Times New Roman" panose="02020603050405020304" pitchFamily="18" charset="0"/>
              </a:rPr>
              <a:t>Travellers</a:t>
            </a:r>
            <a:r>
              <a:rPr lang="en-US" altLang="zh-CN" dirty="0">
                <a:latin typeface="Times New Roman" panose="02020603050405020304" pitchFamily="18" charset="0"/>
                <a:cs typeface="Times New Roman" panose="02020603050405020304" pitchFamily="18" charset="0"/>
              </a:rPr>
              <a:t> can </a:t>
            </a:r>
            <a:r>
              <a:rPr lang="en-US" altLang="zh-CN" dirty="0">
                <a:solidFill>
                  <a:srgbClr val="00B050"/>
                </a:solidFill>
                <a:latin typeface="Times New Roman" panose="02020603050405020304" pitchFamily="18" charset="0"/>
                <a:cs typeface="Times New Roman" panose="02020603050405020304" pitchFamily="18" charset="0"/>
              </a:rPr>
              <a:t>get discounts </a:t>
            </a:r>
            <a:r>
              <a:rPr lang="en-US" altLang="zh-CN" dirty="0">
                <a:latin typeface="Times New Roman" panose="02020603050405020304" pitchFamily="18" charset="0"/>
                <a:cs typeface="Times New Roman" panose="02020603050405020304" pitchFamily="18" charset="0"/>
              </a:rPr>
              <a:t>if they book the tour package as a group</a:t>
            </a:r>
            <a:endParaRPr lang="en-US" altLang="zh-CN" dirty="0">
              <a:latin typeface="Times New Roman" panose="02020603050405020304" pitchFamily="18" charset="0"/>
              <a:cs typeface="Times New Roman" panose="02020603050405020304" pitchFamily="18" charset="0"/>
            </a:endParaRPr>
          </a:p>
        </p:txBody>
      </p:sp>
      <p:sp>
        <p:nvSpPr>
          <p:cNvPr id="8" name="矩形 7"/>
          <p:cNvSpPr/>
          <p:nvPr/>
        </p:nvSpPr>
        <p:spPr bwMode="auto">
          <a:xfrm>
            <a:off x="251519" y="2224627"/>
            <a:ext cx="8712967" cy="34712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9" name="图片 8"/>
          <p:cNvPicPr>
            <a:picLocks noChangeAspect="1"/>
          </p:cNvPicPr>
          <p:nvPr/>
        </p:nvPicPr>
        <p:blipFill>
          <a:blip r:embed="rId2" cstate="screen"/>
          <a:stretch>
            <a:fillRect/>
          </a:stretch>
        </p:blipFill>
        <p:spPr>
          <a:xfrm>
            <a:off x="1679371" y="3867894"/>
            <a:ext cx="421278" cy="4212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screen"/>
          <a:stretch>
            <a:fillRect/>
          </a:stretch>
        </p:blipFill>
        <p:spPr>
          <a:xfrm>
            <a:off x="251520" y="3147814"/>
            <a:ext cx="1253047" cy="187957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p:cNvPicPr>
            <a:picLocks noChangeAspect="1"/>
          </p:cNvPicPr>
          <p:nvPr/>
        </p:nvPicPr>
        <p:blipFill>
          <a:blip r:embed="rId2" cstate="screen"/>
          <a:stretch>
            <a:fillRect/>
          </a:stretch>
        </p:blipFill>
        <p:spPr>
          <a:xfrm>
            <a:off x="1187624" y="3003798"/>
            <a:ext cx="1253046" cy="1944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p:cNvSpPr txBox="1"/>
          <p:nvPr/>
        </p:nvSpPr>
        <p:spPr>
          <a:xfrm>
            <a:off x="2670837" y="3144214"/>
            <a:ext cx="6264696" cy="1754326"/>
          </a:xfrm>
          <a:prstGeom prst="rect">
            <a:avLst/>
          </a:prstGeom>
          <a:noFill/>
          <a:ln w="19050">
            <a:solidFill>
              <a:schemeClr val="tx1"/>
            </a:solidFill>
          </a:ln>
        </p:spPr>
        <p:txBody>
          <a:bodyPr wrap="square">
            <a:spAutoFit/>
          </a:bodyPr>
          <a:lstStyle/>
          <a:p>
            <a:r>
              <a:rPr lang="en-US" altLang="zh-CN" dirty="0">
                <a:latin typeface="Times New Roman" panose="02020603050405020304" pitchFamily="18" charset="0"/>
                <a:cs typeface="Times New Roman" panose="02020603050405020304" pitchFamily="18" charset="0"/>
              </a:rPr>
              <a:t>22. If you enjoy exploring food and trains , which travel agencies will you contact?</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A.KE Adventure Travel&amp; </a:t>
            </a:r>
            <a:r>
              <a:rPr lang="en-US" altLang="zh-CN" dirty="0" err="1">
                <a:latin typeface="Times New Roman" panose="02020603050405020304" pitchFamily="18" charset="0"/>
                <a:cs typeface="Times New Roman" panose="02020603050405020304" pitchFamily="18" charset="0"/>
              </a:rPr>
              <a:t>Nijhoom</a:t>
            </a:r>
            <a:r>
              <a:rPr lang="en-US" altLang="zh-CN" dirty="0">
                <a:latin typeface="Times New Roman" panose="02020603050405020304" pitchFamily="18" charset="0"/>
                <a:cs typeface="Times New Roman" panose="02020603050405020304" pitchFamily="18" charset="0"/>
              </a:rPr>
              <a:t> Tours.</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B. American Adventures&amp; Wendy Wu Tours</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C. American Adventures&amp; </a:t>
            </a:r>
            <a:r>
              <a:rPr lang="en-US" altLang="zh-CN" dirty="0" err="1">
                <a:latin typeface="Times New Roman" panose="02020603050405020304" pitchFamily="18" charset="0"/>
                <a:cs typeface="Times New Roman" panose="02020603050405020304" pitchFamily="18" charset="0"/>
              </a:rPr>
              <a:t>Nijhoom</a:t>
            </a:r>
            <a:r>
              <a:rPr lang="en-US" altLang="zh-CN" dirty="0">
                <a:latin typeface="Times New Roman" panose="02020603050405020304" pitchFamily="18" charset="0"/>
                <a:cs typeface="Times New Roman" panose="02020603050405020304" pitchFamily="18" charset="0"/>
              </a:rPr>
              <a:t> Tours.</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D. KE Adventure Travel &amp; Wendy Wu Tours</a:t>
            </a:r>
            <a:endParaRPr lang="zh-CN" altLang="en-US"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53752" y="54660"/>
            <a:ext cx="9036496" cy="3093154"/>
          </a:xfrm>
          <a:prstGeom prst="rect">
            <a:avLst/>
          </a:prstGeom>
          <a:noFill/>
        </p:spPr>
        <p:txBody>
          <a:bodyPr wrap="square">
            <a:spAutoFit/>
          </a:bodyPr>
          <a:lstStyle/>
          <a:p>
            <a:pPr marL="0" marR="0" lvl="0" indent="0" algn="just" defTabSz="914400" rtl="0" eaLnBrk="1" fontAlgn="auto" latinLnBrk="0" hangingPunct="1">
              <a:lnSpc>
                <a:spcPts val="18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Incredible Japan</a:t>
            </a:r>
            <a:endPar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18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Enjoy the wonders of Japan on a unique trip full of exciting discoveries. Explore vibrant Tokyo with its energetic city life and relax in peaceful Kyoto surrounded by tranquil temples. In spring, </a:t>
            </a:r>
            <a:r>
              <a:rPr kumimoji="0" lang="en-US" altLang="zh-CN" sz="16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gaze upon </a:t>
            </a: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graceful Mt Fuji as you sit among delicate cherry blossom or </a:t>
            </a:r>
            <a:r>
              <a:rPr kumimoji="0" lang="en-US" altLang="zh-CN" sz="16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find yourself captivated by </a:t>
            </a: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breath-taking gold landscape on an autumn adventure. No trip is complete without </a:t>
            </a:r>
            <a:r>
              <a:rPr kumimoji="0" lang="en-US" altLang="zh-CN" sz="16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sampling</a:t>
            </a: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 variety of some of the world's best cuisine, from delicious fresh sushi to crispy tempura. Fully Escorted Tours to Japan from</a:t>
            </a:r>
            <a:r>
              <a:rPr kumimoji="0" lang="zh-CN"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3,690.</a:t>
            </a:r>
            <a:endPar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18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Wendy Wu Tours 	wendywutours.co.uk 		T:0808 278 1657</a:t>
            </a:r>
            <a:endPar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18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Challenge yourself in Europe</a:t>
            </a:r>
            <a:endPar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18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From reaching the highest mountain sleeping spots on hut-to-hut journey in the Alps to enjoying a week discovering the Italian Lakes with a spectacular Alpine rail journey included, at KE, we have been creating small-group walking, hiking and cycling holidays throughout Europe for over 20 years. Reserve your place on a 2024 adventure now from just </a:t>
            </a:r>
            <a:r>
              <a:rPr kumimoji="0" lang="zh-CN"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2000.</a:t>
            </a:r>
            <a:endPar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1800"/>
              </a:lnSpc>
              <a:spcBef>
                <a:spcPts val="0"/>
              </a:spcBef>
              <a:spcAft>
                <a:spcPts val="0"/>
              </a:spcAft>
              <a:buClrTx/>
              <a:buSzTx/>
              <a:buFontTx/>
              <a:buNone/>
              <a:defRPr/>
            </a:pPr>
            <a:r>
              <a:rPr lang="en-US" altLang="zh-CN" sz="16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KE Adventure Travel	keadventure.com		T:017687 73966</a:t>
            </a:r>
            <a:endPar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p:cNvSpPr/>
          <p:nvPr/>
        </p:nvSpPr>
        <p:spPr bwMode="auto">
          <a:xfrm>
            <a:off x="74999" y="1203599"/>
            <a:ext cx="4785033" cy="288032"/>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0" name="矩形 9"/>
          <p:cNvSpPr/>
          <p:nvPr/>
        </p:nvSpPr>
        <p:spPr bwMode="auto">
          <a:xfrm>
            <a:off x="4716016" y="2139702"/>
            <a:ext cx="1944216" cy="28803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11" name="图片 10"/>
          <p:cNvPicPr>
            <a:picLocks noChangeAspect="1"/>
          </p:cNvPicPr>
          <p:nvPr/>
        </p:nvPicPr>
        <p:blipFill>
          <a:blip r:embed="rId3" cstate="screen"/>
          <a:stretch>
            <a:fillRect/>
          </a:stretch>
        </p:blipFill>
        <p:spPr>
          <a:xfrm>
            <a:off x="2627784" y="4485933"/>
            <a:ext cx="421278" cy="421278"/>
          </a:xfrm>
          <a:prstGeom prst="rect">
            <a:avLst/>
          </a:prstGeom>
        </p:spPr>
      </p:pic>
      <p:sp>
        <p:nvSpPr>
          <p:cNvPr id="12" name="矩形 11"/>
          <p:cNvSpPr/>
          <p:nvPr/>
        </p:nvSpPr>
        <p:spPr bwMode="auto">
          <a:xfrm>
            <a:off x="467544" y="1419622"/>
            <a:ext cx="1584176" cy="288032"/>
          </a:xfrm>
          <a:prstGeom prst="rect">
            <a:avLst/>
          </a:prstGeom>
          <a:solidFill>
            <a:srgbClr val="92D050">
              <a:alpha val="3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3" name="矩形 12"/>
          <p:cNvSpPr/>
          <p:nvPr/>
        </p:nvSpPr>
        <p:spPr bwMode="auto">
          <a:xfrm>
            <a:off x="539552" y="2797258"/>
            <a:ext cx="1901118" cy="271185"/>
          </a:xfrm>
          <a:prstGeom prst="rect">
            <a:avLst/>
          </a:prstGeom>
          <a:solidFill>
            <a:srgbClr val="92D050">
              <a:alpha val="3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solidFill>
                  <a:srgbClr val="92D050"/>
                </a:solidFill>
              </a:ln>
              <a:solidFill>
                <a:srgbClr val="92D050"/>
              </a:solidFill>
              <a:effectLst/>
              <a:latin typeface="Arial" panose="020B0604020202020204" pitchFamily="34" charset="0"/>
              <a:ea typeface="宋体" panose="02010600030101010101" pitchFamily="2" charset="-122"/>
            </a:endParaRPr>
          </a:p>
        </p:txBody>
      </p:sp>
      <p:grpSp>
        <p:nvGrpSpPr>
          <p:cNvPr id="14" name="组合 13"/>
          <p:cNvGrpSpPr/>
          <p:nvPr/>
        </p:nvGrpSpPr>
        <p:grpSpPr>
          <a:xfrm>
            <a:off x="4284407" y="3047925"/>
            <a:ext cx="4680081" cy="1950505"/>
            <a:chOff x="4211961" y="837269"/>
            <a:chExt cx="4680081" cy="1950505"/>
          </a:xfrm>
        </p:grpSpPr>
        <p:sp>
          <p:nvSpPr>
            <p:cNvPr id="15" name="矩形 14"/>
            <p:cNvSpPr/>
            <p:nvPr/>
          </p:nvSpPr>
          <p:spPr bwMode="auto">
            <a:xfrm>
              <a:off x="4211961" y="1233747"/>
              <a:ext cx="4664630" cy="1554027"/>
            </a:xfrm>
            <a:prstGeom prst="rect">
              <a:avLst/>
            </a:prstGeom>
            <a:solidFill>
              <a:srgbClr val="FFFFFF">
                <a:alpha val="86000"/>
              </a:srgbClr>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lstStyle/>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kumimoji="0" lang="en-US" altLang="zh-CN" sz="1800" b="1" i="0" u="none" strike="noStrike" kern="0" cap="none" spc="0" normalizeH="0" baseline="0" noProof="0" dirty="0">
                  <a:ln>
                    <a:solidFill>
                      <a:srgbClr val="92D050"/>
                    </a:solidFill>
                  </a:ln>
                  <a:solidFill>
                    <a:srgbClr val="000000"/>
                  </a:solidFill>
                  <a:effectLst/>
                  <a:uLnTx/>
                  <a:uFillTx/>
                  <a:latin typeface="Arial" panose="020B0604020202020204" pitchFamily="34" charset="0"/>
                </a:rPr>
                <a:t>Broaden one’s horizons</a:t>
              </a:r>
              <a:r>
                <a:rPr kumimoji="0" lang="zh-CN" altLang="en-US" sz="1800" b="1" i="0" u="none" strike="noStrike" kern="0" cap="none" spc="0" normalizeH="0" baseline="0" noProof="0" dirty="0">
                  <a:ln>
                    <a:solidFill>
                      <a:srgbClr val="92D050"/>
                    </a:solidFill>
                  </a:ln>
                  <a:solidFill>
                    <a:srgbClr val="000000"/>
                  </a:solidFill>
                  <a:effectLst/>
                  <a:uLnTx/>
                  <a:uFillTx/>
                  <a:latin typeface="Arial" panose="020B0604020202020204" pitchFamily="34" charset="0"/>
                </a:rPr>
                <a:t>开阔视野</a:t>
              </a:r>
              <a:endParaRPr kumimoji="0" lang="en-US" altLang="zh-CN" sz="1800" b="1" i="0" u="none" strike="noStrike" kern="0" cap="none" spc="0" normalizeH="0" baseline="0" noProof="0" dirty="0">
                <a:ln>
                  <a:solidFill>
                    <a:srgbClr val="92D050"/>
                  </a:solidFill>
                </a:ln>
                <a:solidFill>
                  <a:srgbClr val="000000"/>
                </a:solidFill>
                <a:effectLst/>
                <a:uLnTx/>
                <a:uFillTx/>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b="1" kern="0" dirty="0">
                  <a:ln>
                    <a:solidFill>
                      <a:srgbClr val="92D050"/>
                    </a:solidFill>
                  </a:ln>
                  <a:solidFill>
                    <a:srgbClr val="000000"/>
                  </a:solidFill>
                  <a:latin typeface="Arial" panose="020B0604020202020204" pitchFamily="34" charset="0"/>
                </a:rPr>
                <a:t>One-of-a-kind destinations</a:t>
              </a:r>
              <a:r>
                <a:rPr lang="zh-CN" altLang="en-US" b="1" kern="0" dirty="0">
                  <a:ln>
                    <a:solidFill>
                      <a:srgbClr val="92D050"/>
                    </a:solidFill>
                  </a:ln>
                  <a:solidFill>
                    <a:srgbClr val="000000"/>
                  </a:solidFill>
                  <a:latin typeface="Arial" panose="020B0604020202020204" pitchFamily="34" charset="0"/>
                </a:rPr>
                <a:t>独一无二</a:t>
              </a:r>
              <a:endParaRPr lang="en-US" altLang="zh-CN"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b="1" kern="0" dirty="0">
                  <a:ln>
                    <a:solidFill>
                      <a:srgbClr val="92D050"/>
                    </a:solidFill>
                  </a:ln>
                  <a:solidFill>
                    <a:srgbClr val="000000"/>
                  </a:solidFill>
                  <a:latin typeface="Arial" panose="020B0604020202020204" pitchFamily="34" charset="0"/>
                </a:rPr>
                <a:t>Find oneself captivated by</a:t>
              </a:r>
              <a:r>
                <a:rPr lang="zh-CN" altLang="en-US" b="1" kern="0" dirty="0">
                  <a:ln>
                    <a:solidFill>
                      <a:srgbClr val="92D050"/>
                    </a:solidFill>
                  </a:ln>
                  <a:solidFill>
                    <a:srgbClr val="000000"/>
                  </a:solidFill>
                  <a:latin typeface="Arial" panose="020B0604020202020204" pitchFamily="34" charset="0"/>
                </a:rPr>
                <a:t>被迷住</a:t>
              </a:r>
              <a:endParaRPr lang="en-US" altLang="zh-CN" b="1" kern="0" dirty="0">
                <a:ln>
                  <a:solidFill>
                    <a:srgbClr val="92D050"/>
                  </a:solidFill>
                </a:ln>
                <a:solidFill>
                  <a:srgbClr val="000000"/>
                </a:solidFill>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kumimoji="0" lang="en-US" altLang="zh-CN" sz="1800" b="1" i="0" u="none" strike="noStrike" kern="0" cap="none" spc="0" normalizeH="0" baseline="0" noProof="0" dirty="0">
                  <a:ln>
                    <a:solidFill>
                      <a:srgbClr val="92D050"/>
                    </a:solidFill>
                  </a:ln>
                  <a:solidFill>
                    <a:srgbClr val="000000"/>
                  </a:solidFill>
                  <a:effectLst/>
                  <a:uLnTx/>
                  <a:uFillTx/>
                  <a:latin typeface="Arial" panose="020B0604020202020204" pitchFamily="34" charset="0"/>
                </a:rPr>
                <a:t>Sample world’s best cuisine</a:t>
              </a:r>
              <a:r>
                <a:rPr kumimoji="0" lang="zh-CN" altLang="en-US" sz="1800" b="1" i="0" u="none" strike="noStrike" kern="0" cap="none" spc="0" normalizeH="0" baseline="0" noProof="0" dirty="0">
                  <a:ln>
                    <a:solidFill>
                      <a:srgbClr val="92D050"/>
                    </a:solidFill>
                  </a:ln>
                  <a:solidFill>
                    <a:srgbClr val="000000"/>
                  </a:solidFill>
                  <a:effectLst/>
                  <a:uLnTx/>
                  <a:uFillTx/>
                  <a:latin typeface="Arial" panose="020B0604020202020204" pitchFamily="34" charset="0"/>
                </a:rPr>
                <a:t>品尝佳肴</a:t>
              </a:r>
              <a:endParaRPr kumimoji="0" lang="en-US" altLang="zh-CN" sz="1800" b="1" i="0" u="none" strike="noStrike" kern="0" cap="none" spc="0" normalizeH="0" baseline="0" noProof="0" dirty="0">
                <a:ln>
                  <a:solidFill>
                    <a:srgbClr val="92D050"/>
                  </a:solidFill>
                </a:ln>
                <a:solidFill>
                  <a:srgbClr val="000000"/>
                </a:solidFill>
                <a:effectLst/>
                <a:uLnTx/>
                <a:uFillTx/>
                <a:latin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Wingdings" panose="05000000000000000000" pitchFamily="2" charset="2"/>
                <a:buChar char="l"/>
                <a:defRPr/>
              </a:pPr>
              <a:r>
                <a:rPr lang="en-US" altLang="zh-CN" b="1" kern="0" noProof="0" dirty="0">
                  <a:ln>
                    <a:solidFill>
                      <a:srgbClr val="92D050"/>
                    </a:solidFill>
                  </a:ln>
                  <a:solidFill>
                    <a:srgbClr val="000000"/>
                  </a:solidFill>
                  <a:latin typeface="Arial" panose="020B0604020202020204" pitchFamily="34" charset="0"/>
                </a:rPr>
                <a:t>Get discounts</a:t>
              </a:r>
              <a:r>
                <a:rPr lang="zh-CN" altLang="en-US" b="1" kern="0" noProof="0" dirty="0">
                  <a:ln>
                    <a:solidFill>
                      <a:srgbClr val="92D050"/>
                    </a:solidFill>
                  </a:ln>
                  <a:solidFill>
                    <a:srgbClr val="000000"/>
                  </a:solidFill>
                  <a:latin typeface="Arial" panose="020B0604020202020204" pitchFamily="34" charset="0"/>
                </a:rPr>
                <a:t>打折</a:t>
              </a:r>
              <a:endParaRPr lang="en-US" altLang="zh-CN" b="1" kern="0" noProof="0" dirty="0">
                <a:ln>
                  <a:solidFill>
                    <a:srgbClr val="92D050"/>
                  </a:solidFill>
                </a:ln>
                <a:solidFill>
                  <a:srgbClr val="000000"/>
                </a:solidFill>
                <a:latin typeface="Arial" panose="020B0604020202020204" pitchFamily="34" charset="0"/>
              </a:endParaRPr>
            </a:p>
            <a:p>
              <a:pPr marR="0" lvl="0" defTabSz="914400" eaLnBrk="1" fontAlgn="base" latinLnBrk="0" hangingPunct="1">
                <a:lnSpc>
                  <a:spcPct val="100000"/>
                </a:lnSpc>
                <a:spcBef>
                  <a:spcPct val="0"/>
                </a:spcBef>
                <a:spcAft>
                  <a:spcPct val="0"/>
                </a:spcAft>
                <a:buClrTx/>
                <a:buSzTx/>
                <a:defRPr/>
              </a:pPr>
              <a:endParaRPr kumimoji="0" lang="zh-CN" altLang="en-US" sz="1800" b="1" i="0" u="none" strike="noStrike" kern="0" cap="none" spc="0" normalizeH="0" baseline="0" noProof="0" dirty="0">
                <a:ln>
                  <a:solidFill>
                    <a:srgbClr val="92D050"/>
                  </a:solidFill>
                </a:ln>
                <a:solidFill>
                  <a:srgbClr val="000000"/>
                </a:solidFill>
                <a:effectLst/>
                <a:uLnTx/>
                <a:uFillTx/>
                <a:latin typeface="Arial" panose="020B0604020202020204" pitchFamily="34" charset="0"/>
              </a:endParaRPr>
            </a:p>
          </p:txBody>
        </p:sp>
        <p:sp>
          <p:nvSpPr>
            <p:cNvPr id="16" name="文本框 15"/>
            <p:cNvSpPr txBox="1"/>
            <p:nvPr/>
          </p:nvSpPr>
          <p:spPr>
            <a:xfrm>
              <a:off x="4211962" y="837269"/>
              <a:ext cx="4680080" cy="387670"/>
            </a:xfrm>
            <a:prstGeom prst="rect">
              <a:avLst/>
            </a:prstGeom>
            <a:solidFill>
              <a:srgbClr val="92D050"/>
            </a:solidFill>
            <a:effectLst>
              <a:outerShdw blurRad="50800" dist="38100" algn="l" rotWithShape="0">
                <a:prstClr val="black">
                  <a:alpha val="40000"/>
                </a:prstClr>
              </a:outerShdw>
            </a:effectLst>
          </p:spPr>
          <p:txBody>
            <a:bodyPr wrap="square">
              <a:spAutoFit/>
            </a:bodyPr>
            <a:lstStyle/>
            <a:p>
              <a:pPr indent="76200" algn="ctr">
                <a:lnSpc>
                  <a:spcPct val="115000"/>
                </a:lnSpc>
              </a:pPr>
              <a:r>
                <a:rPr lang="zh-CN" altLang="en-US" b="1" kern="100" dirty="0">
                  <a:solidFill>
                    <a:srgbClr val="000000"/>
                  </a:solidFill>
                  <a:latin typeface="Times New Roman" panose="02020603050405020304" pitchFamily="18" charset="0"/>
                  <a:cs typeface="Times New Roman" panose="02020603050405020304" pitchFamily="18" charset="0"/>
                </a:rPr>
                <a:t>词 块 整 理</a:t>
              </a:r>
              <a:endParaRPr lang="zh-CN" altLang="zh-CN" sz="1400" b="1" kern="100" dirty="0">
                <a:solidFill>
                  <a:srgbClr val="000000"/>
                </a:solidFill>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146569" y="195486"/>
            <a:ext cx="5855001" cy="1168460"/>
          </a:xfrm>
          <a:prstGeom prst="rect">
            <a:avLst/>
          </a:prstGeom>
        </p:spPr>
      </p:pic>
      <p:pic>
        <p:nvPicPr>
          <p:cNvPr id="5" name="图片 4"/>
          <p:cNvPicPr>
            <a:picLocks noChangeAspect="1"/>
          </p:cNvPicPr>
          <p:nvPr/>
        </p:nvPicPr>
        <p:blipFill>
          <a:blip r:embed="rId2"/>
          <a:stretch>
            <a:fillRect/>
          </a:stretch>
        </p:blipFill>
        <p:spPr>
          <a:xfrm>
            <a:off x="3111642" y="1363946"/>
            <a:ext cx="5924854" cy="3683189"/>
          </a:xfrm>
          <a:prstGeom prst="rect">
            <a:avLst/>
          </a:prstGeom>
        </p:spPr>
      </p:pic>
      <p:pic>
        <p:nvPicPr>
          <p:cNvPr id="3074" name="Picture 2">
            <a:hlinkClick r:id="rId3"/>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Lst>
          </a:blip>
          <a:srcRect/>
          <a:stretch>
            <a:fillRect/>
          </a:stretch>
        </p:blipFill>
        <p:spPr bwMode="auto">
          <a:xfrm>
            <a:off x="5499128" y="2283718"/>
            <a:ext cx="1149882" cy="11498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6"/>
          <a:stretch>
            <a:fillRect/>
          </a:stretch>
        </p:blipFill>
        <p:spPr>
          <a:xfrm>
            <a:off x="323528" y="3389214"/>
            <a:ext cx="2448272" cy="1072669"/>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文本框 7"/>
          <p:cNvSpPr txBox="1"/>
          <p:nvPr/>
        </p:nvSpPr>
        <p:spPr>
          <a:xfrm>
            <a:off x="31170" y="1641715"/>
            <a:ext cx="3096344" cy="1284006"/>
          </a:xfrm>
          <a:prstGeom prst="rect">
            <a:avLst/>
          </a:prstGeom>
          <a:noFill/>
        </p:spPr>
        <p:txBody>
          <a:bodyPr wrap="square" rtlCol="0">
            <a:spAutoFit/>
          </a:bodyPr>
          <a:lstStyle/>
          <a:p>
            <a:pPr algn="ctr">
              <a:lnSpc>
                <a:spcPct val="150000"/>
              </a:lnSpc>
            </a:pPr>
            <a:r>
              <a:rPr lang="zh-CN" altLang="en-US" sz="2800" b="1" u="sng" dirty="0">
                <a:latin typeface="+mn-ea"/>
              </a:rPr>
              <a:t>失踪徒步者安，</a:t>
            </a:r>
            <a:endParaRPr lang="en-US" altLang="zh-CN" sz="2800" b="1" u="sng" dirty="0">
              <a:latin typeface="+mn-ea"/>
            </a:endParaRPr>
          </a:p>
          <a:p>
            <a:pPr algn="ctr">
              <a:lnSpc>
                <a:spcPct val="150000"/>
              </a:lnSpc>
            </a:pPr>
            <a:r>
              <a:rPr lang="zh-CN" altLang="en-US" sz="2800" b="1" u="sng" dirty="0">
                <a:latin typeface="+mn-ea"/>
              </a:rPr>
              <a:t>归功识别照片者也</a:t>
            </a:r>
            <a:endParaRPr lang="zh-CN" altLang="en-US" sz="2800" b="1" u="sng" dirty="0">
              <a:latin typeface="+mn-ea"/>
            </a:endParaRPr>
          </a:p>
        </p:txBody>
      </p:sp>
      <p:pic>
        <p:nvPicPr>
          <p:cNvPr id="10" name="图片 9"/>
          <p:cNvPicPr>
            <a:picLocks noChangeAspect="1"/>
          </p:cNvPicPr>
          <p:nvPr/>
        </p:nvPicPr>
        <p:blipFill>
          <a:blip r:embed="rId7" cstate="screen"/>
          <a:stretch>
            <a:fillRect/>
          </a:stretch>
        </p:blipFill>
        <p:spPr>
          <a:xfrm>
            <a:off x="827584" y="411510"/>
            <a:ext cx="1080120" cy="11061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7504" y="17951"/>
            <a:ext cx="8928992" cy="31393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a:t>
            </a:r>
            <a:endPar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Rene </a:t>
            </a:r>
            <a:r>
              <a:rPr kumimoji="0" lang="en-US" altLang="zh-CN" sz="1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Compean</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was no stranger to Angeles National Forest. But after venturing along a new path last April, the 45-year-old mechanic was lost.</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As the day </a:t>
            </a:r>
            <a:r>
              <a:rPr kumimoji="0" lang="en-US" altLang="zh-CN" sz="18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faded into dusk</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following several hours of aimless roaming, his concern turned to fear.  no flashlight, only a liter of water and </a:t>
            </a:r>
            <a:r>
              <a:rPr kumimoji="0" lang="en-US" altLang="zh-CN" sz="18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a power bar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in his backpack, and less than ten percent battery remaining on his cell phone, </a:t>
            </a:r>
            <a:r>
              <a:rPr kumimoji="0" lang="en-US" altLang="zh-CN" sz="1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Compean</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was unprepared for anything more than the two-hour trek he'd planned. </a:t>
            </a:r>
            <a:r>
              <a:rPr kumimoji="0" lang="en-US" altLang="zh-CN" sz="1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Compean</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climbed to a spot, some 7,000 feet above sea level, where he found at least one bar of signal. "SOS. My phone is going to die. I'm lost." He texted a friend, attaching a photo showing where he was. All </a:t>
            </a:r>
            <a:r>
              <a:rPr kumimoji="0" lang="en-US" altLang="zh-CN" sz="1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Compean</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could do then was wait and hope. But he wouldn't sleep. After spotting two mountain lions and a bear, he spent the night </a:t>
            </a:r>
            <a:r>
              <a:rPr kumimoji="0" lang="en-US" altLang="zh-CN" sz="18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on high alert.</a:t>
            </a:r>
            <a:endParaRPr kumimoji="0" lang="en-US" altLang="zh-CN" sz="18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1763688" y="3291830"/>
            <a:ext cx="7200800" cy="1477328"/>
          </a:xfrm>
          <a:prstGeom prst="rect">
            <a:avLst/>
          </a:prstGeom>
          <a:noFill/>
          <a:ln w="19050">
            <a:solidFill>
              <a:schemeClr val="tx1"/>
            </a:solidFill>
          </a:ln>
        </p:spPr>
        <p:txBody>
          <a:bodyPr wrap="square">
            <a:spAutoFit/>
          </a:bodyPr>
          <a:lstStyle/>
          <a:p>
            <a:r>
              <a:rPr lang="en-US" altLang="zh-CN" dirty="0">
                <a:latin typeface="Times New Roman" panose="02020603050405020304" pitchFamily="18" charset="0"/>
                <a:cs typeface="Times New Roman" panose="02020603050405020304" pitchFamily="18" charset="0"/>
              </a:rPr>
              <a:t>24. What can we learn about Rene </a:t>
            </a:r>
            <a:r>
              <a:rPr lang="en-US" altLang="zh-CN" dirty="0" err="1">
                <a:latin typeface="Times New Roman" panose="02020603050405020304" pitchFamily="18" charset="0"/>
                <a:cs typeface="Times New Roman" panose="02020603050405020304" pitchFamily="18" charset="0"/>
              </a:rPr>
              <a:t>Compean</a:t>
            </a:r>
            <a:r>
              <a:rPr lang="en-US" altLang="zh-CN" dirty="0">
                <a:latin typeface="Times New Roman" panose="02020603050405020304" pitchFamily="18" charset="0"/>
                <a:cs typeface="Times New Roman" panose="02020603050405020304" pitchFamily="18" charset="0"/>
              </a:rPr>
              <a:t> from the second paragraph?</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Fierce animals attacked him.</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Being alone made him unable to fall asleep.</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His dead cell phone </a:t>
            </a:r>
            <a:r>
              <a:rPr lang="en-US" altLang="zh-CN" dirty="0">
                <a:solidFill>
                  <a:srgbClr val="00B050"/>
                </a:solidFill>
                <a:latin typeface="Times New Roman" panose="02020603050405020304" pitchFamily="18" charset="0"/>
                <a:cs typeface="Times New Roman" panose="02020603050405020304" pitchFamily="18" charset="0"/>
              </a:rPr>
              <a:t>isolate</a:t>
            </a:r>
            <a:r>
              <a:rPr lang="en-US" altLang="zh-CN" dirty="0">
                <a:latin typeface="Times New Roman" panose="02020603050405020304" pitchFamily="18" charset="0"/>
                <a:cs typeface="Times New Roman" panose="02020603050405020304" pitchFamily="18" charset="0"/>
              </a:rPr>
              <a:t>d him from the outside.</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Insufficient preparation transformed his worry into fear.</a:t>
            </a:r>
            <a:endParaRPr lang="zh-CN" altLang="en-US"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1" cstate="screen"/>
          <a:srcRect/>
          <a:stretch>
            <a:fillRect/>
          </a:stretch>
        </p:blipFill>
        <p:spPr bwMode="auto">
          <a:xfrm>
            <a:off x="137878" y="3291829"/>
            <a:ext cx="1481793" cy="14817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矩形 4"/>
          <p:cNvSpPr/>
          <p:nvPr/>
        </p:nvSpPr>
        <p:spPr bwMode="auto">
          <a:xfrm>
            <a:off x="4355976" y="1414049"/>
            <a:ext cx="4650145" cy="34712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6" name="矩形 5"/>
          <p:cNvSpPr/>
          <p:nvPr/>
        </p:nvSpPr>
        <p:spPr bwMode="auto">
          <a:xfrm>
            <a:off x="137879" y="1677068"/>
            <a:ext cx="2993962" cy="34712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7" name="图片 6"/>
          <p:cNvPicPr>
            <a:picLocks noChangeAspect="1"/>
          </p:cNvPicPr>
          <p:nvPr/>
        </p:nvPicPr>
        <p:blipFill>
          <a:blip r:embed="rId2" cstate="screen"/>
          <a:stretch>
            <a:fillRect/>
          </a:stretch>
        </p:blipFill>
        <p:spPr>
          <a:xfrm>
            <a:off x="1691680" y="4347880"/>
            <a:ext cx="421278" cy="421278"/>
          </a:xfrm>
          <a:prstGeom prst="rect">
            <a:avLst/>
          </a:prstGeom>
        </p:spPr>
      </p:pic>
      <p:sp>
        <p:nvSpPr>
          <p:cNvPr id="8" name="矩形 7"/>
          <p:cNvSpPr/>
          <p:nvPr/>
        </p:nvSpPr>
        <p:spPr bwMode="auto">
          <a:xfrm>
            <a:off x="2181416" y="4414502"/>
            <a:ext cx="2174560" cy="354655"/>
          </a:xfrm>
          <a:prstGeom prst="rect">
            <a:avLst/>
          </a:prstGeom>
          <a:solidFill>
            <a:srgbClr val="92D050">
              <a:alpha val="3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9" name="矩形 8"/>
          <p:cNvSpPr/>
          <p:nvPr/>
        </p:nvSpPr>
        <p:spPr bwMode="auto">
          <a:xfrm>
            <a:off x="7236296" y="826086"/>
            <a:ext cx="1728192" cy="34712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0" name="矩形 9"/>
          <p:cNvSpPr/>
          <p:nvPr/>
        </p:nvSpPr>
        <p:spPr bwMode="auto">
          <a:xfrm>
            <a:off x="137878" y="1131836"/>
            <a:ext cx="761714" cy="34712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1" name="矩形 10"/>
          <p:cNvSpPr/>
          <p:nvPr/>
        </p:nvSpPr>
        <p:spPr bwMode="auto">
          <a:xfrm>
            <a:off x="4407849" y="4414501"/>
            <a:ext cx="2828447" cy="354655"/>
          </a:xfrm>
          <a:prstGeom prst="rect">
            <a:avLst/>
          </a:prstGeom>
          <a:solidFill>
            <a:srgbClr val="92D050">
              <a:alpha val="3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1500" y="0"/>
            <a:ext cx="9001000" cy="3416320"/>
          </a:xfrm>
          <a:prstGeom prst="rect">
            <a:avLst/>
          </a:prstGeom>
          <a:noFill/>
        </p:spPr>
        <p:txBody>
          <a:bodyPr wrap="square">
            <a:spAutoFit/>
          </a:bodyPr>
          <a:lstStyle/>
          <a:p>
            <a:pPr algn="just"/>
            <a:r>
              <a:rPr lang="en-US" altLang="zh-CN" dirty="0">
                <a:latin typeface="Times New Roman" panose="02020603050405020304" pitchFamily="18" charset="0"/>
                <a:cs typeface="Times New Roman" panose="02020603050405020304" pitchFamily="18" charset="0"/>
              </a:rPr>
              <a:t>       Sixty miles away in Ventura County, The sheriff's search-and-rescue teams had spent the previous night unsuccessfully looking for </a:t>
            </a:r>
            <a:r>
              <a:rPr lang="en-US" altLang="zh-CN" dirty="0" err="1">
                <a:latin typeface="Times New Roman" panose="02020603050405020304" pitchFamily="18" charset="0"/>
                <a:cs typeface="Times New Roman" panose="02020603050405020304" pitchFamily="18" charset="0"/>
              </a:rPr>
              <a:t>Compean</a:t>
            </a:r>
            <a:r>
              <a:rPr lang="en-US" altLang="zh-CN" dirty="0">
                <a:latin typeface="Times New Roman" panose="02020603050405020304" pitchFamily="18" charset="0"/>
                <a:cs typeface="Times New Roman" panose="02020603050405020304" pitchFamily="18" charset="0"/>
              </a:rPr>
              <a:t>, so they released the photo to the public, hoping someone might know the location.</a:t>
            </a:r>
            <a:endParaRPr lang="en-US" altLang="zh-CN" dirty="0">
              <a:latin typeface="Times New Roman" panose="02020603050405020304" pitchFamily="18" charset="0"/>
              <a:cs typeface="Times New Roman" panose="02020603050405020304" pitchFamily="18" charset="0"/>
            </a:endParaRPr>
          </a:p>
          <a:p>
            <a:pPr algn="just"/>
            <a:r>
              <a:rPr lang="en-US" altLang="zh-CN" dirty="0">
                <a:latin typeface="Times New Roman" panose="02020603050405020304" pitchFamily="18" charset="0"/>
                <a:cs typeface="Times New Roman" panose="02020603050405020304" pitchFamily="18" charset="0"/>
              </a:rPr>
              <a:t>       Ben Kuo, then 47, has an unusual hobby to identify where movie scenes or television shows were filmed. When he </a:t>
            </a:r>
            <a:r>
              <a:rPr lang="en-US" altLang="zh-CN" b="1" dirty="0">
                <a:latin typeface="Times New Roman" panose="02020603050405020304" pitchFamily="18" charset="0"/>
                <a:cs typeface="Times New Roman" panose="02020603050405020304" pitchFamily="18" charset="0"/>
              </a:rPr>
              <a:t>saw t</a:t>
            </a:r>
            <a:r>
              <a:rPr lang="en-US" altLang="zh-CN" dirty="0">
                <a:latin typeface="Times New Roman" panose="02020603050405020304" pitchFamily="18" charset="0"/>
                <a:cs typeface="Times New Roman" panose="02020603050405020304" pitchFamily="18" charset="0"/>
              </a:rPr>
              <a:t>he blurry image of </a:t>
            </a:r>
            <a:r>
              <a:rPr lang="en-US" altLang="zh-CN" dirty="0" err="1">
                <a:latin typeface="Times New Roman" panose="02020603050405020304" pitchFamily="18" charset="0"/>
                <a:cs typeface="Times New Roman" panose="02020603050405020304" pitchFamily="18" charset="0"/>
              </a:rPr>
              <a:t>Compean's</a:t>
            </a:r>
            <a:r>
              <a:rPr lang="en-US" altLang="zh-CN" dirty="0">
                <a:latin typeface="Times New Roman" panose="02020603050405020304" pitchFamily="18" charset="0"/>
                <a:cs typeface="Times New Roman" panose="02020603050405020304" pitchFamily="18" charset="0"/>
              </a:rPr>
              <a:t> legs surrounded by an endless landscape of rocks and vegetation, he </a:t>
            </a:r>
            <a:r>
              <a:rPr lang="en-US" altLang="zh-CN" dirty="0">
                <a:solidFill>
                  <a:srgbClr val="00B050"/>
                </a:solidFill>
                <a:latin typeface="Times New Roman" panose="02020603050405020304" pitchFamily="18" charset="0"/>
                <a:cs typeface="Times New Roman" panose="02020603050405020304" pitchFamily="18" charset="0"/>
              </a:rPr>
              <a:t>instinctively</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pulled up </a:t>
            </a:r>
            <a:r>
              <a:rPr lang="en-US" altLang="zh-CN" dirty="0">
                <a:latin typeface="Times New Roman" panose="02020603050405020304" pitchFamily="18" charset="0"/>
                <a:cs typeface="Times New Roman" panose="02020603050405020304" pitchFamily="18" charset="0"/>
              </a:rPr>
              <a:t>a satellite map on his laptop. Then he </a:t>
            </a:r>
            <a:r>
              <a:rPr lang="en-US" altLang="zh-CN" b="1" dirty="0">
                <a:latin typeface="Times New Roman" panose="02020603050405020304" pitchFamily="18" charset="0"/>
                <a:cs typeface="Times New Roman" panose="02020603050405020304" pitchFamily="18" charset="0"/>
              </a:rPr>
              <a:t>narrowed</a:t>
            </a:r>
            <a:r>
              <a:rPr lang="en-US" altLang="zh-CN" dirty="0">
                <a:latin typeface="Times New Roman" panose="02020603050405020304" pitchFamily="18" charset="0"/>
                <a:cs typeface="Times New Roman" panose="02020603050405020304" pitchFamily="18" charset="0"/>
              </a:rPr>
              <a:t> his search to the surrounding area. The first thing he </a:t>
            </a:r>
            <a:r>
              <a:rPr lang="en-US" altLang="zh-CN" b="1" dirty="0">
                <a:latin typeface="Times New Roman" panose="02020603050405020304" pitchFamily="18" charset="0"/>
                <a:cs typeface="Times New Roman" panose="02020603050405020304" pitchFamily="18" charset="0"/>
              </a:rPr>
              <a:t>noticed </a:t>
            </a:r>
            <a:r>
              <a:rPr lang="en-US" altLang="zh-CN" dirty="0">
                <a:latin typeface="Times New Roman" panose="02020603050405020304" pitchFamily="18" charset="0"/>
                <a:cs typeface="Times New Roman" panose="02020603050405020304" pitchFamily="18" charset="0"/>
              </a:rPr>
              <a:t>in </a:t>
            </a:r>
            <a:r>
              <a:rPr lang="en-US" altLang="zh-CN" dirty="0" err="1">
                <a:latin typeface="Times New Roman" panose="02020603050405020304" pitchFamily="18" charset="0"/>
                <a:cs typeface="Times New Roman" panose="02020603050405020304" pitchFamily="18" charset="0"/>
              </a:rPr>
              <a:t>Compean's</a:t>
            </a:r>
            <a:r>
              <a:rPr lang="en-US" altLang="zh-CN" dirty="0">
                <a:latin typeface="Times New Roman" panose="02020603050405020304" pitchFamily="18" charset="0"/>
                <a:cs typeface="Times New Roman" panose="02020603050405020304" pitchFamily="18" charset="0"/>
              </a:rPr>
              <a:t> photo were </a:t>
            </a:r>
            <a:r>
              <a:rPr lang="en-US" altLang="zh-CN" dirty="0">
                <a:solidFill>
                  <a:srgbClr val="00B050"/>
                </a:solidFill>
                <a:latin typeface="Times New Roman" panose="02020603050405020304" pitchFamily="18" charset="0"/>
                <a:cs typeface="Times New Roman" panose="02020603050405020304" pitchFamily="18" charset="0"/>
              </a:rPr>
              <a:t>patches of greenery</a:t>
            </a:r>
            <a:r>
              <a:rPr lang="en-US" altLang="zh-CN" dirty="0">
                <a:latin typeface="Times New Roman" panose="02020603050405020304" pitchFamily="18" charset="0"/>
                <a:cs typeface="Times New Roman" panose="02020603050405020304" pitchFamily="18" charset="0"/>
              </a:rPr>
              <a:t>. After </a:t>
            </a:r>
            <a:r>
              <a:rPr lang="en-US" altLang="zh-CN" b="1" dirty="0">
                <a:latin typeface="Times New Roman" panose="02020603050405020304" pitchFamily="18" charset="0"/>
                <a:cs typeface="Times New Roman" panose="02020603050405020304" pitchFamily="18" charset="0"/>
              </a:rPr>
              <a:t>comparing</a:t>
            </a:r>
            <a:r>
              <a:rPr lang="en-US" altLang="zh-CN" dirty="0">
                <a:latin typeface="Times New Roman" panose="02020603050405020304" pitchFamily="18" charset="0"/>
                <a:cs typeface="Times New Roman" panose="02020603050405020304" pitchFamily="18" charset="0"/>
              </a:rPr>
              <a:t> it to the satellite map, Kuo </a:t>
            </a:r>
            <a:r>
              <a:rPr lang="en-US" altLang="zh-CN" b="1" dirty="0">
                <a:latin typeface="Times New Roman" panose="02020603050405020304" pitchFamily="18" charset="0"/>
                <a:cs typeface="Times New Roman" panose="02020603050405020304" pitchFamily="18" charset="0"/>
              </a:rPr>
              <a:t>realized</a:t>
            </a:r>
            <a:r>
              <a:rPr lang="en-US" altLang="zh-CN" dirty="0">
                <a:latin typeface="Times New Roman" panose="02020603050405020304" pitchFamily="18" charset="0"/>
                <a:cs typeface="Times New Roman" panose="02020603050405020304" pitchFamily="18" charset="0"/>
              </a:rPr>
              <a:t> something: "He's got to be on the south side because there's not really any green valleys on the north side.“</a:t>
            </a:r>
            <a:endParaRPr lang="en-US" altLang="zh-CN" dirty="0">
              <a:latin typeface="Times New Roman" panose="02020603050405020304" pitchFamily="18" charset="0"/>
              <a:cs typeface="Times New Roman" panose="02020603050405020304" pitchFamily="18" charset="0"/>
            </a:endParaRPr>
          </a:p>
          <a:p>
            <a:pPr algn="just"/>
            <a:r>
              <a:rPr lang="en-US" altLang="zh-CN" dirty="0">
                <a:latin typeface="Times New Roman" panose="02020603050405020304" pitchFamily="18" charset="0"/>
                <a:cs typeface="Times New Roman" panose="02020603050405020304" pitchFamily="18" charset="0"/>
              </a:rPr>
              <a:t>      That finding tightened his search, leading him to an area that </a:t>
            </a:r>
            <a:r>
              <a:rPr lang="en-US" altLang="zh-CN" u="sng" dirty="0">
                <a:latin typeface="Times New Roman" panose="02020603050405020304" pitchFamily="18" charset="0"/>
                <a:cs typeface="Times New Roman" panose="02020603050405020304" pitchFamily="18" charset="0"/>
              </a:rPr>
              <a:t>resembled</a:t>
            </a:r>
            <a:r>
              <a:rPr lang="en-US" altLang="zh-CN" dirty="0">
                <a:latin typeface="Times New Roman" panose="02020603050405020304" pitchFamily="18" charset="0"/>
                <a:cs typeface="Times New Roman" panose="02020603050405020304" pitchFamily="18" charset="0"/>
              </a:rPr>
              <a:t> the landscape in the image. </a:t>
            </a:r>
            <a:r>
              <a:rPr lang="en-US" altLang="zh-CN" b="1" dirty="0">
                <a:solidFill>
                  <a:srgbClr val="FF0000"/>
                </a:solidFill>
                <a:latin typeface="Times New Roman" panose="02020603050405020304" pitchFamily="18" charset="0"/>
                <a:cs typeface="Times New Roman" panose="02020603050405020304" pitchFamily="18" charset="0"/>
              </a:rPr>
              <a:t>The final step </a:t>
            </a:r>
            <a:r>
              <a:rPr lang="en-US" altLang="zh-CN" dirty="0">
                <a:latin typeface="Times New Roman" panose="02020603050405020304" pitchFamily="18" charset="0"/>
                <a:cs typeface="Times New Roman" panose="02020603050405020304" pitchFamily="18" charset="0"/>
              </a:rPr>
              <a:t>was cross-referencing the original photo with 3-D images of the area from Google Earth. </a:t>
            </a:r>
            <a:r>
              <a:rPr lang="en-US" altLang="zh-CN" b="1" dirty="0">
                <a:solidFill>
                  <a:srgbClr val="FF0000"/>
                </a:solidFill>
                <a:latin typeface="Times New Roman" panose="02020603050405020304" pitchFamily="18" charset="0"/>
                <a:cs typeface="Times New Roman" panose="02020603050405020304" pitchFamily="18" charset="0"/>
              </a:rPr>
              <a:t>The locations matched</a:t>
            </a:r>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1979712" y="3507854"/>
            <a:ext cx="7164288" cy="1477328"/>
          </a:xfrm>
          <a:prstGeom prst="rect">
            <a:avLst/>
          </a:prstGeom>
          <a:noFill/>
          <a:ln w="19050">
            <a:solidFill>
              <a:schemeClr val="tx1"/>
            </a:solidFill>
          </a:ln>
        </p:spPr>
        <p:txBody>
          <a:bodyPr wrap="square">
            <a:spAutoFit/>
          </a:bodyPr>
          <a:lstStyle/>
          <a:p>
            <a:r>
              <a:rPr lang="en-US" altLang="zh-CN" dirty="0">
                <a:latin typeface="Times New Roman" panose="02020603050405020304" pitchFamily="18" charset="0"/>
                <a:cs typeface="Times New Roman" panose="02020603050405020304" pitchFamily="18" charset="0"/>
              </a:rPr>
              <a:t>25. Ben Kuo was able to help because of_______________________.</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his photo reading ability.</a:t>
            </a:r>
            <a:endParaRPr lang="en-US" altLang="zh-CN" dirty="0">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lphaUcPeriod"/>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his sense of responsibility.</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his professional experience.</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His familiarity with the area</a:t>
            </a:r>
            <a:endParaRPr lang="zh-CN" altLang="en-US" dirty="0">
              <a:latin typeface="Times New Roman" panose="02020603050405020304" pitchFamily="18" charset="0"/>
              <a:cs typeface="Times New Roman" panose="02020603050405020304" pitchFamily="18" charset="0"/>
            </a:endParaRPr>
          </a:p>
        </p:txBody>
      </p:sp>
      <p:sp>
        <p:nvSpPr>
          <p:cNvPr id="5" name="矩形 4"/>
          <p:cNvSpPr/>
          <p:nvPr/>
        </p:nvSpPr>
        <p:spPr bwMode="auto">
          <a:xfrm>
            <a:off x="5940152" y="339502"/>
            <a:ext cx="3085644" cy="288032"/>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6" name="图片 5"/>
          <p:cNvPicPr>
            <a:picLocks noChangeAspect="1"/>
          </p:cNvPicPr>
          <p:nvPr/>
        </p:nvPicPr>
        <p:blipFill>
          <a:blip r:embed="rId1"/>
          <a:stretch>
            <a:fillRect/>
          </a:stretch>
        </p:blipFill>
        <p:spPr>
          <a:xfrm>
            <a:off x="141884" y="627534"/>
            <a:ext cx="3782043" cy="288032"/>
          </a:xfrm>
          <a:prstGeom prst="rect">
            <a:avLst/>
          </a:prstGeom>
        </p:spPr>
      </p:pic>
      <p:sp>
        <p:nvSpPr>
          <p:cNvPr id="7" name="矩形 6"/>
          <p:cNvSpPr/>
          <p:nvPr/>
        </p:nvSpPr>
        <p:spPr bwMode="auto">
          <a:xfrm>
            <a:off x="2390132" y="873351"/>
            <a:ext cx="6611983" cy="288032"/>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8" name="矩形 7"/>
          <p:cNvSpPr/>
          <p:nvPr/>
        </p:nvSpPr>
        <p:spPr bwMode="auto">
          <a:xfrm>
            <a:off x="141884" y="1161383"/>
            <a:ext cx="1837828" cy="288032"/>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6146" name="Picture 2" descr="Google Maps Sets Major Announcement About Google Earth | Inverse"/>
          <p:cNvPicPr>
            <a:picLocks noChangeAspect="1" noChangeArrowheads="1"/>
          </p:cNvPicPr>
          <p:nvPr/>
        </p:nvPicPr>
        <p:blipFill>
          <a:blip r:embed="rId2"/>
          <a:srcRect/>
          <a:stretch>
            <a:fillRect/>
          </a:stretch>
        </p:blipFill>
        <p:spPr bwMode="auto">
          <a:xfrm>
            <a:off x="-612576" y="3513382"/>
            <a:ext cx="2492629" cy="1471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7164727" y="1275454"/>
            <a:ext cx="1871769" cy="1447191"/>
          </a:xfrm>
          <a:prstGeom prst="rect">
            <a:avLst/>
          </a:prstGeom>
          <a:solidFill>
            <a:srgbClr val="92D050">
              <a:alpha val="81000"/>
            </a:srgbClr>
          </a:solidFill>
          <a:effectLst>
            <a:outerShdw blurRad="50800" dist="38100" algn="l" rotWithShape="0">
              <a:prstClr val="black">
                <a:alpha val="40000"/>
              </a:prstClr>
            </a:outerShdw>
          </a:effectLst>
        </p:spPr>
        <p:txBody>
          <a:bodyPr wrap="square">
            <a:spAutoFit/>
          </a:bodyPr>
          <a:lstStyle/>
          <a:p>
            <a:pPr lvl="0" indent="76200" algn="ctr">
              <a:lnSpc>
                <a:spcPct val="115000"/>
              </a:lnSpc>
            </a:pPr>
            <a:endParaRPr lang="en-US" altLang="zh-CN"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lvl="0" indent="76200" algn="ctr">
              <a:lnSpc>
                <a:spcPct val="115000"/>
              </a:lnSpc>
            </a:pPr>
            <a:r>
              <a:rPr lang="en-US" altLang="zh-CN"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The </a:t>
            </a:r>
            <a:r>
              <a:rPr lang="en-US" altLang="zh-CN" sz="3600" b="1"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steps</a:t>
            </a:r>
            <a:endParaRPr lang="en-US" altLang="zh-CN" sz="3600" b="1"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p>
            <a:pPr lvl="0" indent="76200" algn="ctr">
              <a:lnSpc>
                <a:spcPct val="115000"/>
              </a:lnSpc>
            </a:pPr>
            <a:r>
              <a:rPr lang="en-US" altLang="zh-CN" b="1" kern="100" dirty="0">
                <a:latin typeface="Times New Roman" panose="02020603050405020304" pitchFamily="18" charset="0"/>
                <a:ea typeface="宋体" panose="02010600030101010101" pitchFamily="2" charset="-122"/>
                <a:cs typeface="Times New Roman" panose="02020603050405020304" pitchFamily="18" charset="0"/>
              </a:rPr>
              <a:t>(procedure)</a:t>
            </a:r>
            <a:endParaRPr lang="en-US" altLang="zh-CN" b="1"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文本框 9"/>
          <p:cNvSpPr txBox="1"/>
          <p:nvPr/>
        </p:nvSpPr>
        <p:spPr>
          <a:xfrm>
            <a:off x="7154027" y="2743235"/>
            <a:ext cx="1871769" cy="613245"/>
          </a:xfrm>
          <a:prstGeom prst="rect">
            <a:avLst/>
          </a:prstGeom>
          <a:solidFill>
            <a:schemeClr val="bg2">
              <a:alpha val="81000"/>
            </a:schemeClr>
          </a:solidFill>
          <a:effectLst>
            <a:outerShdw blurRad="50800" dist="38100" algn="l" rotWithShape="0">
              <a:prstClr val="black">
                <a:alpha val="40000"/>
              </a:prstClr>
            </a:outerShdw>
          </a:effectLst>
        </p:spPr>
        <p:txBody>
          <a:bodyPr wrap="square">
            <a:spAutoFit/>
          </a:bodyPr>
          <a:lstStyle/>
          <a:p>
            <a:pPr lvl="0" indent="76200" algn="ctr">
              <a:lnSpc>
                <a:spcPct val="115000"/>
              </a:lnSpc>
            </a:pPr>
            <a:r>
              <a:rPr lang="en-US" altLang="zh-CN" sz="2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The </a:t>
            </a:r>
            <a:r>
              <a:rPr lang="en-US" altLang="zh-CN" sz="3200" b="1"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result</a:t>
            </a:r>
            <a:endParaRPr lang="en-US" altLang="zh-CN" sz="3200" b="1"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标注: 上箭头 10"/>
          <p:cNvSpPr/>
          <p:nvPr/>
        </p:nvSpPr>
        <p:spPr bwMode="auto">
          <a:xfrm>
            <a:off x="193888" y="1400507"/>
            <a:ext cx="2505904" cy="451164"/>
          </a:xfrm>
          <a:prstGeom prst="upArrowCallout">
            <a:avLst/>
          </a:prstGeom>
          <a:solidFill>
            <a:schemeClr val="bg1">
              <a:alpha val="94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algn="ctr" fontAlgn="base">
              <a:spcBef>
                <a:spcPct val="0"/>
              </a:spcBef>
              <a:spcAft>
                <a:spcPct val="0"/>
              </a:spcAft>
            </a:pPr>
            <a:r>
              <a:rPr lang="en-US" altLang="zh-CN" b="1" dirty="0">
                <a:ln>
                  <a:solidFill>
                    <a:srgbClr val="92D050"/>
                  </a:solidFill>
                </a:ln>
                <a:solidFill>
                  <a:srgbClr val="FF0000"/>
                </a:solidFill>
                <a:latin typeface="Arial" panose="020B0604020202020204" pitchFamily="34" charset="0"/>
              </a:rPr>
              <a:t>take moving pictures</a:t>
            </a:r>
            <a:endParaRPr kumimoji="0" lang="zh-CN" altLang="en-US" sz="1800" b="1" i="0" u="none" strike="noStrike" cap="none" normalizeH="0" baseline="0" dirty="0">
              <a:ln>
                <a:solidFill>
                  <a:srgbClr val="92D050"/>
                </a:solidFill>
              </a:ln>
              <a:solidFill>
                <a:srgbClr val="FF0000"/>
              </a:solidFill>
              <a:effectLst/>
              <a:latin typeface="Arial" panose="020B0604020202020204" pitchFamily="34" charset="0"/>
              <a:ea typeface="宋体" panose="02010600030101010101" pitchFamily="2" charset="-122"/>
            </a:endParaRPr>
          </a:p>
        </p:txBody>
      </p:sp>
      <p:pic>
        <p:nvPicPr>
          <p:cNvPr id="12" name="图片 11"/>
          <p:cNvPicPr>
            <a:picLocks noChangeAspect="1"/>
          </p:cNvPicPr>
          <p:nvPr/>
        </p:nvPicPr>
        <p:blipFill>
          <a:blip r:embed="rId3" cstate="screen"/>
          <a:stretch>
            <a:fillRect/>
          </a:stretch>
        </p:blipFill>
        <p:spPr>
          <a:xfrm>
            <a:off x="1968854" y="3759336"/>
            <a:ext cx="421278" cy="421278"/>
          </a:xfrm>
          <a:prstGeom prst="rect">
            <a:avLst/>
          </a:prstGeom>
        </p:spPr>
      </p:pic>
      <p:sp>
        <p:nvSpPr>
          <p:cNvPr id="13" name="矩形 12"/>
          <p:cNvSpPr/>
          <p:nvPr/>
        </p:nvSpPr>
        <p:spPr bwMode="auto">
          <a:xfrm>
            <a:off x="3275856" y="3792947"/>
            <a:ext cx="1440160" cy="354655"/>
          </a:xfrm>
          <a:prstGeom prst="rect">
            <a:avLst/>
          </a:prstGeom>
          <a:solidFill>
            <a:srgbClr val="92D050">
              <a:alpha val="3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5" name="文本框 14"/>
          <p:cNvSpPr txBox="1"/>
          <p:nvPr/>
        </p:nvSpPr>
        <p:spPr>
          <a:xfrm>
            <a:off x="5148064" y="4507108"/>
            <a:ext cx="3707904" cy="369332"/>
          </a:xfrm>
          <a:custGeom>
            <a:avLst/>
            <a:gdLst>
              <a:gd name="connsiteX0" fmla="*/ 0 w 3707904"/>
              <a:gd name="connsiteY0" fmla="*/ 0 h 369332"/>
              <a:gd name="connsiteX1" fmla="*/ 566780 w 3707904"/>
              <a:gd name="connsiteY1" fmla="*/ 0 h 369332"/>
              <a:gd name="connsiteX2" fmla="*/ 985243 w 3707904"/>
              <a:gd name="connsiteY2" fmla="*/ 0 h 369332"/>
              <a:gd name="connsiteX3" fmla="*/ 1403707 w 3707904"/>
              <a:gd name="connsiteY3" fmla="*/ 0 h 369332"/>
              <a:gd name="connsiteX4" fmla="*/ 1822170 w 3707904"/>
              <a:gd name="connsiteY4" fmla="*/ 0 h 369332"/>
              <a:gd name="connsiteX5" fmla="*/ 2314791 w 3707904"/>
              <a:gd name="connsiteY5" fmla="*/ 0 h 369332"/>
              <a:gd name="connsiteX6" fmla="*/ 2733255 w 3707904"/>
              <a:gd name="connsiteY6" fmla="*/ 0 h 369332"/>
              <a:gd name="connsiteX7" fmla="*/ 3707904 w 3707904"/>
              <a:gd name="connsiteY7" fmla="*/ 0 h 369332"/>
              <a:gd name="connsiteX8" fmla="*/ 3707904 w 3707904"/>
              <a:gd name="connsiteY8" fmla="*/ 369332 h 369332"/>
              <a:gd name="connsiteX9" fmla="*/ 3104045 w 3707904"/>
              <a:gd name="connsiteY9" fmla="*/ 369332 h 369332"/>
              <a:gd name="connsiteX10" fmla="*/ 2574345 w 3707904"/>
              <a:gd name="connsiteY10" fmla="*/ 369332 h 369332"/>
              <a:gd name="connsiteX11" fmla="*/ 2081723 w 3707904"/>
              <a:gd name="connsiteY11" fmla="*/ 369332 h 369332"/>
              <a:gd name="connsiteX12" fmla="*/ 1514944 w 3707904"/>
              <a:gd name="connsiteY12" fmla="*/ 369332 h 369332"/>
              <a:gd name="connsiteX13" fmla="*/ 911085 w 3707904"/>
              <a:gd name="connsiteY13" fmla="*/ 369332 h 369332"/>
              <a:gd name="connsiteX14" fmla="*/ 0 w 3707904"/>
              <a:gd name="connsiteY14" fmla="*/ 369332 h 369332"/>
              <a:gd name="connsiteX15" fmla="*/ 0 w 3707904"/>
              <a:gd name="connsiteY15"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07904" h="369332" extrusionOk="0">
                <a:moveTo>
                  <a:pt x="0" y="0"/>
                </a:moveTo>
                <a:cubicBezTo>
                  <a:pt x="190835" y="-38729"/>
                  <a:pt x="420876" y="8721"/>
                  <a:pt x="566780" y="0"/>
                </a:cubicBezTo>
                <a:cubicBezTo>
                  <a:pt x="712684" y="-8721"/>
                  <a:pt x="839955" y="40166"/>
                  <a:pt x="985243" y="0"/>
                </a:cubicBezTo>
                <a:cubicBezTo>
                  <a:pt x="1130531" y="-40166"/>
                  <a:pt x="1197285" y="48933"/>
                  <a:pt x="1403707" y="0"/>
                </a:cubicBezTo>
                <a:cubicBezTo>
                  <a:pt x="1610129" y="-48933"/>
                  <a:pt x="1715742" y="36926"/>
                  <a:pt x="1822170" y="0"/>
                </a:cubicBezTo>
                <a:cubicBezTo>
                  <a:pt x="1928598" y="-36926"/>
                  <a:pt x="2105044" y="13709"/>
                  <a:pt x="2314791" y="0"/>
                </a:cubicBezTo>
                <a:cubicBezTo>
                  <a:pt x="2524538" y="-13709"/>
                  <a:pt x="2609640" y="4643"/>
                  <a:pt x="2733255" y="0"/>
                </a:cubicBezTo>
                <a:cubicBezTo>
                  <a:pt x="2856870" y="-4643"/>
                  <a:pt x="3315114" y="16890"/>
                  <a:pt x="3707904" y="0"/>
                </a:cubicBezTo>
                <a:cubicBezTo>
                  <a:pt x="3744833" y="123245"/>
                  <a:pt x="3696540" y="237191"/>
                  <a:pt x="3707904" y="369332"/>
                </a:cubicBezTo>
                <a:cubicBezTo>
                  <a:pt x="3550974" y="412528"/>
                  <a:pt x="3249126" y="367338"/>
                  <a:pt x="3104045" y="369332"/>
                </a:cubicBezTo>
                <a:cubicBezTo>
                  <a:pt x="2958964" y="371326"/>
                  <a:pt x="2712496" y="308769"/>
                  <a:pt x="2574345" y="369332"/>
                </a:cubicBezTo>
                <a:cubicBezTo>
                  <a:pt x="2436194" y="429895"/>
                  <a:pt x="2259288" y="365231"/>
                  <a:pt x="2081723" y="369332"/>
                </a:cubicBezTo>
                <a:cubicBezTo>
                  <a:pt x="1904158" y="373433"/>
                  <a:pt x="1785494" y="301730"/>
                  <a:pt x="1514944" y="369332"/>
                </a:cubicBezTo>
                <a:cubicBezTo>
                  <a:pt x="1244394" y="436934"/>
                  <a:pt x="1152212" y="365141"/>
                  <a:pt x="911085" y="369332"/>
                </a:cubicBezTo>
                <a:cubicBezTo>
                  <a:pt x="669958" y="373523"/>
                  <a:pt x="297784" y="308246"/>
                  <a:pt x="0" y="369332"/>
                </a:cubicBezTo>
                <a:cubicBezTo>
                  <a:pt x="-20938" y="237158"/>
                  <a:pt x="5903" y="79169"/>
                  <a:pt x="0" y="0"/>
                </a:cubicBezTo>
                <a:close/>
              </a:path>
            </a:pathLst>
          </a:custGeom>
          <a:noFill/>
          <a:ln>
            <a:solidFill>
              <a:schemeClr val="tx1"/>
            </a:solidFill>
          </a:ln>
        </p:spPr>
        <p:txBody>
          <a:bodyPr wrap="square">
            <a:spAutoFit/>
          </a:bodyPr>
          <a:lstStyle/>
          <a:p>
            <a:r>
              <a:rPr lang="en-US" altLang="zh-CN" dirty="0">
                <a:latin typeface="Times New Roman" panose="02020603050405020304" pitchFamily="18" charset="0"/>
                <a:cs typeface="Times New Roman" panose="02020603050405020304" pitchFamily="18" charset="0"/>
              </a:rPr>
              <a:t>familiarity: </a:t>
            </a:r>
            <a:r>
              <a:rPr lang="en-US" altLang="zh-CN" sz="1400" b="0" i="1" dirty="0">
                <a:effectLst/>
                <a:latin typeface="Georgia" panose="02040502050405020303" pitchFamily="18" charset="0"/>
              </a:rPr>
              <a:t>n.</a:t>
            </a:r>
            <a:r>
              <a:rPr lang="zh-CN" altLang="en-US" sz="1400" b="0" i="0" dirty="0">
                <a:effectLst/>
                <a:latin typeface="Gilroy"/>
              </a:rPr>
              <a:t>精通，通晓；熟悉，亲切感</a:t>
            </a:r>
            <a:endParaRPr lang="zh-CN" altLang="en-US" sz="1400" dirty="0"/>
          </a:p>
        </p:txBody>
      </p:sp>
      <p:sp>
        <p:nvSpPr>
          <p:cNvPr id="16" name="标注: 上箭头 15"/>
          <p:cNvSpPr/>
          <p:nvPr/>
        </p:nvSpPr>
        <p:spPr bwMode="auto">
          <a:xfrm>
            <a:off x="5681308" y="2743235"/>
            <a:ext cx="1790865" cy="465890"/>
          </a:xfrm>
          <a:prstGeom prst="upArrowCallout">
            <a:avLst/>
          </a:prstGeom>
          <a:solidFill>
            <a:schemeClr val="bg1">
              <a:alpha val="94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algn="ctr" fontAlgn="base">
              <a:spcBef>
                <a:spcPct val="0"/>
              </a:spcBef>
              <a:spcAft>
                <a:spcPct val="0"/>
              </a:spcAft>
            </a:pPr>
            <a:r>
              <a:rPr lang="en-US" altLang="zh-CN" b="1" dirty="0">
                <a:ln>
                  <a:solidFill>
                    <a:srgbClr val="92D050"/>
                  </a:solidFill>
                </a:ln>
                <a:solidFill>
                  <a:srgbClr val="FF0000"/>
                </a:solidFill>
                <a:latin typeface="Arial" panose="020B0604020202020204" pitchFamily="34" charset="0"/>
              </a:rPr>
              <a:t>Be similar to</a:t>
            </a:r>
            <a:endParaRPr kumimoji="0" lang="zh-CN" altLang="en-US" sz="1800" b="1" i="0" u="none" strike="noStrike" cap="none" normalizeH="0" baseline="0" dirty="0">
              <a:ln>
                <a:solidFill>
                  <a:srgbClr val="92D050"/>
                </a:solidFill>
              </a:ln>
              <a:solidFill>
                <a:srgbClr val="FF0000"/>
              </a:solidFill>
              <a:effectLst/>
              <a:latin typeface="Arial" panose="020B0604020202020204" pitchFamily="34" charset="0"/>
              <a:ea typeface="宋体" panose="02010600030101010101" pitchFamily="2" charset="-122"/>
            </a:endParaRPr>
          </a:p>
        </p:txBody>
      </p:sp>
      <p:sp>
        <p:nvSpPr>
          <p:cNvPr id="17" name="文本框 16"/>
          <p:cNvSpPr txBox="1"/>
          <p:nvPr/>
        </p:nvSpPr>
        <p:spPr>
          <a:xfrm>
            <a:off x="1979712" y="3530391"/>
            <a:ext cx="7164288" cy="1477328"/>
          </a:xfrm>
          <a:prstGeom prst="rect">
            <a:avLst/>
          </a:prstGeom>
          <a:solidFill>
            <a:schemeClr val="bg1"/>
          </a:solidFill>
          <a:ln w="19050">
            <a:solidFill>
              <a:schemeClr val="tx1"/>
            </a:solidFill>
          </a:ln>
        </p:spPr>
        <p:txBody>
          <a:bodyPr wrap="square">
            <a:spAutoFit/>
          </a:bodyPr>
          <a:lstStyle/>
          <a:p>
            <a:r>
              <a:rPr lang="en-US" altLang="zh-CN" dirty="0">
                <a:latin typeface="Times New Roman" panose="02020603050405020304" pitchFamily="18" charset="0"/>
                <a:cs typeface="Times New Roman" panose="02020603050405020304" pitchFamily="18" charset="0"/>
              </a:rPr>
              <a:t>26. Which of the following can best describe Ben Kuo?</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Timid and smart.	</a:t>
            </a:r>
            <a:r>
              <a:rPr lang="zh-CN" altLang="en-US" dirty="0">
                <a:latin typeface="Times New Roman" panose="02020603050405020304" pitchFamily="18" charset="0"/>
                <a:cs typeface="Times New Roman" panose="02020603050405020304" pitchFamily="18" charset="0"/>
              </a:rPr>
              <a:t>胆怯而聪明</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Daring and expert.	</a:t>
            </a:r>
            <a:r>
              <a:rPr lang="zh-CN" altLang="en-US" dirty="0">
                <a:latin typeface="Times New Roman" panose="02020603050405020304" pitchFamily="18" charset="0"/>
                <a:cs typeface="Times New Roman" panose="02020603050405020304" pitchFamily="18" charset="0"/>
              </a:rPr>
              <a:t>大胆而专业</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Observant and swiftly-acting	 </a:t>
            </a:r>
            <a:r>
              <a:rPr lang="zh-CN" altLang="en-US" dirty="0">
                <a:latin typeface="Times New Roman" panose="02020603050405020304" pitchFamily="18" charset="0"/>
                <a:cs typeface="Times New Roman" panose="02020603050405020304" pitchFamily="18" charset="0"/>
              </a:rPr>
              <a:t>观察力强，行动迅速</a:t>
            </a:r>
            <a:endParaRPr lang="en-US" altLang="zh-CN" dirty="0">
              <a:latin typeface="Times New Roman" panose="02020603050405020304" pitchFamily="18" charset="0"/>
              <a:cs typeface="Times New Roman" panose="02020603050405020304" pitchFamily="18" charset="0"/>
            </a:endParaRPr>
          </a:p>
          <a:p>
            <a:pPr marL="342900" indent="-342900">
              <a:buAutoNum type="alphaUcPeriod"/>
            </a:pPr>
            <a:r>
              <a:rPr lang="en-US" altLang="zh-CN" dirty="0">
                <a:latin typeface="Times New Roman" panose="02020603050405020304" pitchFamily="18" charset="0"/>
                <a:cs typeface="Times New Roman" panose="02020603050405020304" pitchFamily="18" charset="0"/>
              </a:rPr>
              <a:t>Sharp-eyed and widely-interested.</a:t>
            </a:r>
            <a:r>
              <a:rPr lang="zh-CN" altLang="en-US" dirty="0">
                <a:latin typeface="Times New Roman" panose="02020603050405020304" pitchFamily="18" charset="0"/>
                <a:cs typeface="Times New Roman" panose="02020603050405020304" pitchFamily="18" charset="0"/>
              </a:rPr>
              <a:t>眼光敏锐，兴趣广泛</a:t>
            </a:r>
            <a:endParaRPr lang="zh-CN" altLang="en-US" dirty="0">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3" cstate="screen"/>
          <a:stretch>
            <a:fillRect/>
          </a:stretch>
        </p:blipFill>
        <p:spPr>
          <a:xfrm>
            <a:off x="1938464" y="4312991"/>
            <a:ext cx="421278" cy="4212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500"/>
                                        <p:tgtEl>
                                          <p:spTgt spid="11"/>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linds(horizontal)">
                                      <p:cBhvr>
                                        <p:cTn id="41" dur="500"/>
                                        <p:tgtEl>
                                          <p:spTgt spid="16"/>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3" grpId="0" animBg="1"/>
      <p:bldP spid="15" grpId="0" animBg="1"/>
      <p:bldP spid="16"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21961</Words>
  <Application>WPS 演示</Application>
  <PresentationFormat>全屏显示(16:9)</PresentationFormat>
  <Paragraphs>389</Paragraphs>
  <Slides>27</Slides>
  <Notes>1</Notes>
  <HiddenSlides>0</HiddenSlides>
  <MMClips>2</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27</vt:i4>
      </vt:variant>
    </vt:vector>
  </HeadingPairs>
  <TitlesOfParts>
    <vt:vector size="49" baseType="lpstr">
      <vt:lpstr>Arial</vt:lpstr>
      <vt:lpstr>宋体</vt:lpstr>
      <vt:lpstr>Wingdings</vt:lpstr>
      <vt:lpstr>黑体</vt:lpstr>
      <vt:lpstr>HelveticaNeue</vt:lpstr>
      <vt:lpstr>华文新魏</vt:lpstr>
      <vt:lpstr>Calibri</vt:lpstr>
      <vt:lpstr>思源黑体 1 Bold</vt:lpstr>
      <vt:lpstr>Ahsing</vt:lpstr>
      <vt:lpstr>Aderet MF</vt:lpstr>
      <vt:lpstr>Times New Roman</vt:lpstr>
      <vt:lpstr>思源黑体 1 Medium</vt:lpstr>
      <vt:lpstr>Calibri</vt:lpstr>
      <vt:lpstr>方正小标宋简体</vt:lpstr>
      <vt:lpstr>Georgia</vt:lpstr>
      <vt:lpstr>Gilroy</vt:lpstr>
      <vt:lpstr>Segoe Print</vt:lpstr>
      <vt:lpstr>微软雅黑</vt:lpstr>
      <vt:lpstr>Arial Unicode MS</vt:lpstr>
      <vt:lpstr>等线</vt:lpstr>
      <vt:lpstr>Arial Black</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Wiesen</cp:lastModifiedBy>
  <cp:revision>212</cp:revision>
  <dcterms:created xsi:type="dcterms:W3CDTF">2016-05-13T05:34:00Z</dcterms:created>
  <dcterms:modified xsi:type="dcterms:W3CDTF">2024-02-29T13:48:05Z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2052-10.8.2.6613</vt:lpwstr>
  </property>
</Properties>
</file>