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2" r:id="rId3"/>
    <p:sldId id="256" r:id="rId4"/>
    <p:sldId id="257" r:id="rId5"/>
    <p:sldId id="299" r:id="rId6"/>
    <p:sldId id="302" r:id="rId7"/>
    <p:sldId id="301" r:id="rId8"/>
    <p:sldId id="300" r:id="rId9"/>
    <p:sldId id="303" r:id="rId10"/>
    <p:sldId id="298" r:id="rId11"/>
    <p:sldId id="305" r:id="rId12"/>
    <p:sldId id="304" r:id="rId13"/>
    <p:sldId id="307" r:id="rId14"/>
    <p:sldId id="308" r:id="rId15"/>
    <p:sldId id="309" r:id="rId16"/>
    <p:sldId id="297" r:id="rId17"/>
    <p:sldId id="313" r:id="rId18"/>
    <p:sldId id="314" r:id="rId19"/>
    <p:sldId id="310" r:id="rId20"/>
    <p:sldId id="315" r:id="rId21"/>
    <p:sldId id="320" r:id="rId22"/>
    <p:sldId id="321" r:id="rId23"/>
    <p:sldId id="319" r:id="rId24"/>
    <p:sldId id="318" r:id="rId25"/>
    <p:sldId id="325" r:id="rId26"/>
    <p:sldId id="326" r:id="rId27"/>
    <p:sldId id="329" r:id="rId28"/>
    <p:sldId id="31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73BA63D-A2F1-4E6C-858F-C1FFD0415E2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627B1B-87B5-4778-B93C-4F54597BB6A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BA63D-A2F1-4E6C-858F-C1FFD0415E2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27B1B-87B5-4778-B93C-4F54597BB6A7}"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内容占位符 3"/>
          <p:cNvGraphicFramePr>
            <a:graphicFrameLocks noGrp="1"/>
          </p:cNvGraphicFramePr>
          <p:nvPr>
            <p:ph idx="1"/>
          </p:nvPr>
        </p:nvGraphicFramePr>
        <p:xfrm>
          <a:off x="79513" y="1192696"/>
          <a:ext cx="12112487" cy="3085628"/>
        </p:xfrm>
        <a:graphic>
          <a:graphicData uri="http://schemas.openxmlformats.org/drawingml/2006/table">
            <a:tbl>
              <a:tblPr firstRow="1" bandRow="1">
                <a:tableStyleId>{5C22544A-7EE6-4342-B048-85BDC9FD1C3A}</a:tableStyleId>
              </a:tblPr>
              <a:tblGrid>
                <a:gridCol w="6194805"/>
                <a:gridCol w="5917682"/>
              </a:tblGrid>
              <a:tr h="860588">
                <a:tc>
                  <a:txBody>
                    <a:bodyPr/>
                    <a:lstStyle/>
                    <a:p>
                      <a:r>
                        <a:rPr lang="zh-CN" altLang="en-US" sz="3200" dirty="0"/>
                        <a:t>              原文伏笔</a:t>
                      </a:r>
                      <a:endParaRPr lang="zh-CN" altLang="en-US" sz="3200" dirty="0"/>
                    </a:p>
                  </a:txBody>
                  <a:tcPr/>
                </a:tc>
                <a:tc>
                  <a:txBody>
                    <a:bodyPr/>
                    <a:lstStyle/>
                    <a:p>
                      <a:r>
                        <a:rPr lang="zh-CN" altLang="en-US" sz="3200" dirty="0"/>
                        <a:t>            续写回扣 </a:t>
                      </a:r>
                      <a:endParaRPr lang="zh-CN" altLang="en-US" sz="3200" dirty="0"/>
                    </a:p>
                  </a:txBody>
                  <a:tcPr/>
                </a:tc>
              </a:tr>
              <a:tr h="1443142">
                <a:tc>
                  <a:txBody>
                    <a:bodyPr/>
                    <a:lstStyle/>
                    <a:p>
                      <a:r>
                        <a:rPr lang="en-US" altLang="zh-CN" sz="2800" kern="100" dirty="0">
                          <a:solidFill>
                            <a:srgbClr val="9900CC"/>
                          </a:solidFill>
                          <a:effectLst/>
                          <a:latin typeface="等线" panose="02010600030101010101" pitchFamily="2" charset="-122"/>
                          <a:ea typeface="+mn-ea"/>
                          <a:cs typeface="Times New Roman" panose="02020603050405020304" pitchFamily="18" charset="0"/>
                        </a:rPr>
                        <a:t>I knew it would be an incredibly difficult task. It’s what safes are designed for―not to be opened.</a:t>
                      </a:r>
                      <a:endParaRPr lang="zh-CN" altLang="en-US" sz="2800" b="1" dirty="0">
                        <a:solidFill>
                          <a:srgbClr val="9900CC"/>
                        </a:solidFill>
                      </a:endParaRPr>
                    </a:p>
                  </a:txBody>
                  <a:tcPr/>
                </a:tc>
                <a:tc>
                  <a:txBody>
                    <a:bodyPr/>
                    <a:lstStyle/>
                    <a:p>
                      <a:r>
                        <a:rPr lang="en-US" altLang="zh-CN" dirty="0"/>
                        <a:t> </a:t>
                      </a:r>
                      <a:r>
                        <a:rPr lang="en-US" altLang="zh-CN" sz="2800" dirty="0"/>
                        <a:t>3.</a:t>
                      </a:r>
                      <a:r>
                        <a:rPr lang="en-US" altLang="zh-CN" sz="2800" dirty="0">
                          <a:solidFill>
                            <a:srgbClr val="FF0000"/>
                          </a:solidFill>
                        </a:rPr>
                        <a:t>Incredibly difficult task it was, we opened the safe without doing harm to the boy as well as the safe. </a:t>
                      </a:r>
                      <a:endParaRPr lang="en-US" altLang="zh-CN" sz="2800" dirty="0">
                        <a:solidFill>
                          <a:srgbClr val="FF0000"/>
                        </a:solidFill>
                      </a:endParaRPr>
                    </a:p>
                    <a:p>
                      <a:r>
                        <a:rPr lang="en-US" altLang="zh-CN" sz="2800" dirty="0">
                          <a:solidFill>
                            <a:srgbClr val="FF0000"/>
                          </a:solidFill>
                        </a:rPr>
                        <a:t>We felt as if we were all blessed by the mighty God. </a:t>
                      </a:r>
                      <a:endParaRPr lang="zh-CN" altLang="en-US" sz="2800"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内容占位符 3"/>
          <p:cNvGraphicFramePr>
            <a:graphicFrameLocks noGrp="1"/>
          </p:cNvGraphicFramePr>
          <p:nvPr>
            <p:ph idx="1"/>
          </p:nvPr>
        </p:nvGraphicFramePr>
        <p:xfrm>
          <a:off x="87283" y="475995"/>
          <a:ext cx="12017433" cy="5646480"/>
        </p:xfrm>
        <a:graphic>
          <a:graphicData uri="http://schemas.openxmlformats.org/drawingml/2006/table">
            <a:tbl>
              <a:tblPr firstRow="1" bandRow="1">
                <a:tableStyleId>{5C22544A-7EE6-4342-B048-85BDC9FD1C3A}</a:tableStyleId>
              </a:tblPr>
              <a:tblGrid>
                <a:gridCol w="6146190"/>
                <a:gridCol w="5871243"/>
              </a:tblGrid>
              <a:tr h="769680">
                <a:tc>
                  <a:txBody>
                    <a:bodyPr/>
                    <a:lstStyle/>
                    <a:p>
                      <a:r>
                        <a:rPr lang="zh-CN" altLang="en-US" sz="3200" dirty="0"/>
                        <a:t>             原文伏笔</a:t>
                      </a:r>
                      <a:endParaRPr lang="zh-CN" altLang="en-US" sz="3200" dirty="0"/>
                    </a:p>
                  </a:txBody>
                  <a:tcPr/>
                </a:tc>
                <a:tc>
                  <a:txBody>
                    <a:bodyPr/>
                    <a:lstStyle/>
                    <a:p>
                      <a:r>
                        <a:rPr lang="zh-CN" altLang="en-US" sz="3200" dirty="0"/>
                        <a:t>              续写回扣 </a:t>
                      </a:r>
                      <a:endParaRPr lang="zh-CN" altLang="en-US" sz="3200" dirty="0"/>
                    </a:p>
                  </a:txBody>
                  <a:tcPr/>
                </a:tc>
              </a:tr>
              <a:tr h="1488614">
                <a:tc>
                  <a:txBody>
                    <a:bodyPr/>
                    <a:lstStyle/>
                    <a:p>
                      <a:r>
                        <a:rPr lang="en-US" altLang="zh-CN" sz="2800" kern="100" dirty="0">
                          <a:effectLst/>
                          <a:latin typeface="等线" panose="02010600030101010101" pitchFamily="2" charset="-122"/>
                          <a:ea typeface="+mn-ea"/>
                          <a:cs typeface="Times New Roman" panose="02020603050405020304" pitchFamily="18" charset="0"/>
                        </a:rPr>
                        <a:t>We asked how it had happened: during a game of hide and seek with his five-year-old brother, he had thought </a:t>
                      </a:r>
                      <a:r>
                        <a:rPr lang="en-US" altLang="zh-CN" sz="2800" b="1" kern="100" dirty="0">
                          <a:solidFill>
                            <a:srgbClr val="7030A0"/>
                          </a:solidFill>
                          <a:effectLst/>
                          <a:latin typeface="等线" panose="02010600030101010101" pitchFamily="2" charset="-122"/>
                          <a:ea typeface="+mn-ea"/>
                          <a:cs typeface="Times New Roman" panose="02020603050405020304" pitchFamily="18" charset="0"/>
                        </a:rPr>
                        <a:t>the safe would be a good place to hide.</a:t>
                      </a:r>
                      <a:endParaRPr lang="zh-CN" altLang="en-US" sz="2800" b="1" dirty="0">
                        <a:solidFill>
                          <a:srgbClr val="7030A0"/>
                        </a:solidFill>
                      </a:endParaRPr>
                    </a:p>
                  </a:txBody>
                  <a:tcPr/>
                </a:tc>
                <a:tc>
                  <a:txBody>
                    <a:bodyPr/>
                    <a:lstStyle/>
                    <a:p>
                      <a:r>
                        <a:rPr lang="en-US" altLang="zh-CN" dirty="0"/>
                        <a:t> </a:t>
                      </a:r>
                      <a:r>
                        <a:rPr lang="en-US" altLang="zh-CN" sz="2800" dirty="0">
                          <a:solidFill>
                            <a:srgbClr val="FF0000"/>
                          </a:solidFill>
                        </a:rPr>
                        <a:t>4. After being rescued from the safe, </a:t>
                      </a:r>
                      <a:endParaRPr lang="en-US" altLang="zh-CN" sz="2800" dirty="0">
                        <a:solidFill>
                          <a:srgbClr val="FF0000"/>
                        </a:solidFill>
                      </a:endParaRPr>
                    </a:p>
                    <a:p>
                      <a:r>
                        <a:rPr lang="en-US" altLang="zh-CN" sz="2800" dirty="0">
                          <a:solidFill>
                            <a:srgbClr val="FF0000"/>
                          </a:solidFill>
                        </a:rPr>
                        <a:t>the 9-year-old boy told us that the safe would never be a good place to hide, for which we burst out laughing To be honest, his unusual humor and calmness really impressed us.  </a:t>
                      </a:r>
                      <a:endParaRPr lang="zh-CN" altLang="en-US" sz="2800" dirty="0">
                        <a:solidFill>
                          <a:srgbClr val="FF0000"/>
                        </a:solidFill>
                      </a:endParaRPr>
                    </a:p>
                  </a:txBody>
                  <a:tcPr/>
                </a:tc>
              </a:tr>
              <a:tr h="1290695">
                <a:tc>
                  <a:txBody>
                    <a:bodyPr/>
                    <a:lstStyle/>
                    <a:p>
                      <a:r>
                        <a:rPr lang="en-US" altLang="zh-CN" sz="2800" b="1" dirty="0">
                          <a:solidFill>
                            <a:srgbClr val="0000FF"/>
                          </a:solidFill>
                        </a:rPr>
                        <a:t>We started typing them in―but we had to wait 10 minutes between </a:t>
                      </a:r>
                      <a:r>
                        <a:rPr lang="en-US" altLang="zh-CN" sz="2800" b="1" dirty="0">
                          <a:solidFill>
                            <a:srgbClr val="C00000"/>
                          </a:solidFill>
                        </a:rPr>
                        <a:t>each attempt </a:t>
                      </a:r>
                      <a:r>
                        <a:rPr lang="en-US" altLang="zh-CN" sz="2800" b="1" dirty="0">
                          <a:solidFill>
                            <a:srgbClr val="0000FF"/>
                          </a:solidFill>
                        </a:rPr>
                        <a:t>before we could try again. So quickly we tried them all. </a:t>
                      </a:r>
                      <a:r>
                        <a:rPr lang="en-US" altLang="zh-CN" sz="2800" b="1" dirty="0">
                          <a:solidFill>
                            <a:srgbClr val="C00000"/>
                          </a:solidFill>
                        </a:rPr>
                        <a:t>No luck.</a:t>
                      </a:r>
                      <a:endParaRPr lang="zh-CN" altLang="en-US" sz="2800" b="1" dirty="0">
                        <a:solidFill>
                          <a:srgbClr val="C00000"/>
                        </a:solidFill>
                      </a:endParaRPr>
                    </a:p>
                  </a:txBody>
                  <a:tcPr/>
                </a:tc>
                <a:tc>
                  <a:txBody>
                    <a:bodyPr/>
                    <a:lstStyle/>
                    <a:p>
                      <a:endParaRPr lang="en-US" altLang="zh-CN" sz="2800" dirty="0">
                        <a:solidFill>
                          <a:srgbClr val="FF0000"/>
                        </a:solidFill>
                      </a:endParaRPr>
                    </a:p>
                    <a:p>
                      <a:endParaRPr lang="en-US" altLang="zh-CN" sz="2800" dirty="0">
                        <a:solidFill>
                          <a:srgbClr val="FF0000"/>
                        </a:solidFill>
                      </a:endParaRPr>
                    </a:p>
                    <a:p>
                      <a:r>
                        <a:rPr lang="en-US" altLang="zh-CN" sz="2800" dirty="0">
                          <a:solidFill>
                            <a:srgbClr val="FF0000"/>
                          </a:solidFill>
                        </a:rPr>
                        <a:t>5.Magically, the final attempt worked. </a:t>
                      </a:r>
                      <a:endParaRPr lang="zh-CN" altLang="en-US" sz="2800"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表格 7"/>
          <p:cNvGraphicFramePr>
            <a:graphicFrameLocks noGrp="1"/>
          </p:cNvGraphicFramePr>
          <p:nvPr/>
        </p:nvGraphicFramePr>
        <p:xfrm>
          <a:off x="556591" y="457200"/>
          <a:ext cx="10952922" cy="6057192"/>
        </p:xfrm>
        <a:graphic>
          <a:graphicData uri="http://schemas.openxmlformats.org/drawingml/2006/table">
            <a:tbl>
              <a:tblPr firstRow="1" bandRow="1">
                <a:tableStyleId>{5C22544A-7EE6-4342-B048-85BDC9FD1C3A}</a:tableStyleId>
              </a:tblPr>
              <a:tblGrid>
                <a:gridCol w="3352320"/>
                <a:gridCol w="7600602"/>
              </a:tblGrid>
              <a:tr h="780932">
                <a:tc>
                  <a:txBody>
                    <a:bodyPr/>
                    <a:lstStyle/>
                    <a:p>
                      <a:r>
                        <a:rPr lang="en-US" altLang="zh-CN" sz="2800" dirty="0"/>
                        <a:t>      </a:t>
                      </a:r>
                      <a:r>
                        <a:rPr lang="zh-CN" altLang="en-US" sz="2800" dirty="0"/>
                        <a:t>记叙文六要素</a:t>
                      </a:r>
                      <a:endParaRPr lang="zh-CN" altLang="en-US" sz="2800" dirty="0"/>
                    </a:p>
                  </a:txBody>
                  <a:tcPr/>
                </a:tc>
                <a:tc>
                  <a:txBody>
                    <a:bodyPr/>
                    <a:lstStyle/>
                    <a:p>
                      <a:r>
                        <a:rPr lang="en-US" altLang="zh-CN" sz="2800" dirty="0"/>
                        <a:t>                          </a:t>
                      </a:r>
                      <a:r>
                        <a:rPr lang="zh-CN" altLang="en-US" sz="2800" dirty="0"/>
                        <a:t>本文六要素具象化</a:t>
                      </a:r>
                      <a:endParaRPr lang="zh-CN" altLang="en-US" sz="2800" dirty="0"/>
                    </a:p>
                  </a:txBody>
                  <a:tcPr/>
                </a:tc>
              </a:tr>
              <a:tr h="780932">
                <a:tc>
                  <a:txBody>
                    <a:bodyPr/>
                    <a:lstStyle/>
                    <a:p>
                      <a:r>
                        <a:rPr lang="en-US" altLang="zh-CN" sz="2800" dirty="0">
                          <a:solidFill>
                            <a:srgbClr val="C00000"/>
                          </a:solidFill>
                        </a:rPr>
                        <a:t>who  </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where</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When </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The cause </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The process </a:t>
                      </a:r>
                      <a:endParaRPr lang="en-US" altLang="zh-CN" sz="2800" dirty="0">
                        <a:solidFill>
                          <a:srgbClr val="C00000"/>
                        </a:solidFill>
                      </a:endParaRPr>
                    </a:p>
                    <a:p>
                      <a:endParaRPr lang="en-US" altLang="zh-CN" sz="2800" dirty="0">
                        <a:solidFill>
                          <a:srgbClr val="C00000"/>
                        </a:solidFill>
                      </a:endParaRPr>
                    </a:p>
                    <a:p>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The result</a:t>
                      </a:r>
                      <a:endParaRPr lang="zh-CN" altLang="en-US" sz="2800" dirty="0">
                        <a:solidFill>
                          <a:srgbClr val="C00000"/>
                        </a:solidFill>
                      </a:endParaRPr>
                    </a:p>
                  </a:txBody>
                  <a:tcPr/>
                </a:tc>
                <a:tc>
                  <a:txBody>
                    <a:bodyPr/>
                    <a:lstStyle/>
                    <a:p>
                      <a:endParaRPr lang="zh-CN" altLang="en-US" dirty="0"/>
                    </a:p>
                  </a:txBody>
                  <a:tcPr/>
                </a:tc>
              </a:tr>
            </a:tbl>
          </a:graphicData>
        </a:graphic>
      </p:graphicFrame>
      <p:sp>
        <p:nvSpPr>
          <p:cNvPr id="4" name="文本框 3"/>
          <p:cNvSpPr txBox="1"/>
          <p:nvPr/>
        </p:nvSpPr>
        <p:spPr>
          <a:xfrm>
            <a:off x="4114795" y="1371600"/>
            <a:ext cx="6331231" cy="523220"/>
          </a:xfrm>
          <a:prstGeom prst="rect">
            <a:avLst/>
          </a:prstGeom>
          <a:solidFill>
            <a:schemeClr val="bg1"/>
          </a:solidFill>
        </p:spPr>
        <p:txBody>
          <a:bodyPr wrap="square" rtlCol="0">
            <a:spAutoFit/>
          </a:bodyPr>
          <a:lstStyle/>
          <a:p>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I, two boys, the mother , my workmate </a:t>
            </a:r>
            <a:endParaRPr lang="zh-CN" altLang="en-US" sz="2800" dirty="0">
              <a:solidFill>
                <a:srgbClr val="9900CC"/>
              </a:solidFill>
            </a:endParaRPr>
          </a:p>
        </p:txBody>
      </p:sp>
      <p:sp>
        <p:nvSpPr>
          <p:cNvPr id="5" name="文本框 4"/>
          <p:cNvSpPr txBox="1"/>
          <p:nvPr/>
        </p:nvSpPr>
        <p:spPr>
          <a:xfrm>
            <a:off x="4177745" y="2179979"/>
            <a:ext cx="4939752" cy="523220"/>
          </a:xfrm>
          <a:prstGeom prst="rect">
            <a:avLst/>
          </a:prstGeom>
          <a:solidFill>
            <a:schemeClr val="bg1"/>
          </a:solidFill>
        </p:spPr>
        <p:txBody>
          <a:bodyPr wrap="square" rtlCol="0">
            <a:spAutoFit/>
          </a:bodyPr>
          <a:lstStyle/>
          <a:p>
            <a:r>
              <a:rPr lang="en-US" altLang="zh-CN" sz="2800" kern="100" dirty="0">
                <a:latin typeface="等线" panose="02010600030101010101" pitchFamily="2" charset="-122"/>
                <a:cs typeface="Times New Roman" panose="02020603050405020304" pitchFamily="18" charset="0"/>
              </a:rPr>
              <a:t>in the basement</a:t>
            </a:r>
            <a:endParaRPr lang="zh-CN" altLang="en-US" sz="2800" dirty="0">
              <a:solidFill>
                <a:srgbClr val="9900CC"/>
              </a:solidFill>
            </a:endParaRPr>
          </a:p>
        </p:txBody>
      </p:sp>
      <p:sp>
        <p:nvSpPr>
          <p:cNvPr id="6" name="文本框 5"/>
          <p:cNvSpPr txBox="1"/>
          <p:nvPr/>
        </p:nvSpPr>
        <p:spPr>
          <a:xfrm>
            <a:off x="4187684" y="2925419"/>
            <a:ext cx="4939752" cy="523220"/>
          </a:xfrm>
          <a:prstGeom prst="rect">
            <a:avLst/>
          </a:prstGeom>
          <a:solidFill>
            <a:schemeClr val="bg1"/>
          </a:solidFill>
        </p:spPr>
        <p:txBody>
          <a:bodyPr wrap="square" rtlCol="0">
            <a:spAutoFit/>
          </a:bodyPr>
          <a:lstStyle/>
          <a:p>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around 8:25</a:t>
            </a:r>
            <a:r>
              <a:rPr lang="en-US" altLang="zh-CN" sz="28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 pm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that Friday</a:t>
            </a:r>
            <a:endParaRPr lang="zh-CN" altLang="en-US" sz="2800" dirty="0">
              <a:solidFill>
                <a:srgbClr val="9900CC"/>
              </a:solidFill>
            </a:endParaRPr>
          </a:p>
        </p:txBody>
      </p:sp>
      <p:sp>
        <p:nvSpPr>
          <p:cNvPr id="7" name="文本框 6"/>
          <p:cNvSpPr txBox="1"/>
          <p:nvPr/>
        </p:nvSpPr>
        <p:spPr>
          <a:xfrm>
            <a:off x="4190999" y="3733801"/>
            <a:ext cx="6702288" cy="523220"/>
          </a:xfrm>
          <a:prstGeom prst="rect">
            <a:avLst/>
          </a:prstGeom>
          <a:solidFill>
            <a:schemeClr val="bg1"/>
          </a:solidFill>
        </p:spPr>
        <p:txBody>
          <a:bodyPr wrap="square" rtlCol="0">
            <a:spAutoFit/>
          </a:bodyPr>
          <a:lstStyle/>
          <a:p>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I got an alert– a boy was locked in a safe</a:t>
            </a:r>
            <a:endParaRPr lang="zh-CN" altLang="en-US" sz="2800" dirty="0">
              <a:solidFill>
                <a:srgbClr val="9900CC"/>
              </a:solidFill>
            </a:endParaRPr>
          </a:p>
        </p:txBody>
      </p:sp>
      <p:sp>
        <p:nvSpPr>
          <p:cNvPr id="9" name="文本框 8"/>
          <p:cNvSpPr txBox="1"/>
          <p:nvPr/>
        </p:nvSpPr>
        <p:spPr>
          <a:xfrm>
            <a:off x="4210876" y="4528928"/>
            <a:ext cx="6791742" cy="954107"/>
          </a:xfrm>
          <a:prstGeom prst="rect">
            <a:avLst/>
          </a:prstGeom>
          <a:solidFill>
            <a:schemeClr val="bg1"/>
          </a:solidFill>
        </p:spPr>
        <p:txBody>
          <a:bodyPr wrap="square" rtlCol="0">
            <a:spAutoFit/>
          </a:bodyPr>
          <a:lstStyle/>
          <a:p>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We got to the </a:t>
            </a:r>
            <a:r>
              <a:rPr lang="en-US" altLang="zh-CN" sz="2800" kern="100" dirty="0">
                <a:latin typeface="等线" panose="02010600030101010101" pitchFamily="2" charset="-122"/>
                <a:cs typeface="Times New Roman" panose="02020603050405020304" pitchFamily="18" charset="0"/>
              </a:rPr>
              <a:t>spot immediately and began to carry out the rescue.</a:t>
            </a:r>
            <a:endParaRPr lang="zh-CN" altLang="en-US" sz="2800" dirty="0">
              <a:solidFill>
                <a:srgbClr val="9900CC"/>
              </a:solidFill>
            </a:endParaRPr>
          </a:p>
        </p:txBody>
      </p:sp>
      <p:sp>
        <p:nvSpPr>
          <p:cNvPr id="10" name="文本框 9"/>
          <p:cNvSpPr txBox="1"/>
          <p:nvPr/>
        </p:nvSpPr>
        <p:spPr>
          <a:xfrm>
            <a:off x="4273826" y="5864074"/>
            <a:ext cx="5440020" cy="523220"/>
          </a:xfrm>
          <a:prstGeom prst="rect">
            <a:avLst/>
          </a:prstGeom>
          <a:solidFill>
            <a:schemeClr val="bg1"/>
          </a:solidFill>
        </p:spPr>
        <p:txBody>
          <a:bodyPr wrap="square" rtlCol="0">
            <a:spAutoFit/>
          </a:bodyPr>
          <a:lstStyle/>
          <a:p>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Predict: the boy would </a:t>
            </a:r>
            <a:r>
              <a:rPr lang="en-US" altLang="zh-CN" sz="2800" kern="100">
                <a:effectLst/>
                <a:latin typeface="等线" panose="02010600030101010101" pitchFamily="2" charset="-122"/>
                <a:ea typeface="等线" panose="02010600030101010101" pitchFamily="2" charset="-122"/>
                <a:cs typeface="Times New Roman" panose="02020603050405020304" pitchFamily="18" charset="0"/>
              </a:rPr>
              <a:t>be saved!</a:t>
            </a:r>
            <a:endParaRPr lang="zh-CN" altLang="en-US" sz="28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4194319"/>
            <a:ext cx="12191999" cy="1023731"/>
          </a:xfrm>
          <a:solidFill>
            <a:schemeClr val="bg1"/>
          </a:solidFill>
        </p:spPr>
        <p:txBody>
          <a:bodyPr>
            <a:noAutofit/>
          </a:bodyPr>
          <a:lstStyle/>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Para1</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We</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were fully prepared at this point to open the safe by force, starting with a drill. </a:t>
            </a: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solidFill>
                <a:srgbClr val="9900CC"/>
              </a:solidFill>
            </a:endParaRPr>
          </a:p>
        </p:txBody>
      </p:sp>
      <p:sp>
        <p:nvSpPr>
          <p:cNvPr id="4" name="文本框 3"/>
          <p:cNvSpPr txBox="1"/>
          <p:nvPr/>
        </p:nvSpPr>
        <p:spPr>
          <a:xfrm>
            <a:off x="1073426" y="69576"/>
            <a:ext cx="10326756" cy="1200329"/>
          </a:xfrm>
          <a:prstGeom prst="rect">
            <a:avLst/>
          </a:prstGeom>
          <a:solidFill>
            <a:schemeClr val="bg1"/>
          </a:solidFill>
        </p:spPr>
        <p:txBody>
          <a:bodyPr wrap="square" rtlCol="0">
            <a:spAutoFit/>
          </a:bodyPr>
          <a:lstStyle/>
          <a:p>
            <a:r>
              <a:rPr lang="zh-CN" altLang="en-US" sz="2400" dirty="0">
                <a:solidFill>
                  <a:srgbClr val="9900CC"/>
                </a:solidFill>
              </a:rPr>
              <a:t>段落的平行关系可以为续写内容的设计提供很好的内容衔接与结构衔接。</a:t>
            </a:r>
            <a:endParaRPr lang="en-US" altLang="zh-CN" sz="2400" dirty="0">
              <a:solidFill>
                <a:srgbClr val="9900CC"/>
              </a:solidFill>
            </a:endParaRPr>
          </a:p>
          <a:p>
            <a:r>
              <a:rPr lang="zh-CN" altLang="en-US" sz="2400" dirty="0">
                <a:solidFill>
                  <a:srgbClr val="9900CC"/>
                </a:solidFill>
              </a:rPr>
              <a:t>所给的两个段落之间的平行关系意味着原文的第一段或最后一段都可以视为平行内容，以此来设计各段的情节和设计句群。</a:t>
            </a:r>
            <a:endParaRPr lang="zh-CN" altLang="en-US" sz="2400" dirty="0">
              <a:solidFill>
                <a:srgbClr val="9900CC"/>
              </a:solidFill>
            </a:endParaRPr>
          </a:p>
        </p:txBody>
      </p:sp>
      <p:sp>
        <p:nvSpPr>
          <p:cNvPr id="5" name="文本框 4"/>
          <p:cNvSpPr txBox="1"/>
          <p:nvPr/>
        </p:nvSpPr>
        <p:spPr>
          <a:xfrm>
            <a:off x="23194" y="1383951"/>
            <a:ext cx="12191998" cy="2677656"/>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From the outset, the biggest priority was getting </a:t>
            </a:r>
            <a:r>
              <a:rPr lang="en-US" altLang="zh-CN" sz="28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oxygen</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to the boy. We </a:t>
            </a:r>
            <a:r>
              <a:rPr lang="en-US" altLang="zh-CN" sz="28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got oxygen from the hospital.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The boy said that </a:t>
            </a:r>
            <a:r>
              <a:rPr lang="en-US" altLang="zh-CN" sz="28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he could feel a thin stream of air.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I asked his parents if anyone had opened the safe before and they said no. So we had to guess a six-digit code(</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密码</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We started typing them in―but we had to wait 10 minutes between each attempt before we could try again. So quickly we tried them all. No luck.</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内容占位符 2"/>
          <p:cNvSpPr txBox="1"/>
          <p:nvPr/>
        </p:nvSpPr>
        <p:spPr>
          <a:xfrm>
            <a:off x="23193" y="5350571"/>
            <a:ext cx="12191999" cy="132852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zh-CN" altLang="en-US" kern="100" dirty="0">
                <a:latin typeface="等线" panose="02010600030101010101" pitchFamily="2" charset="-122"/>
                <a:ea typeface="等线" panose="02010600030101010101" pitchFamily="2" charset="-122"/>
                <a:cs typeface="Times New Roman" panose="02020603050405020304" pitchFamily="18" charset="0"/>
              </a:rPr>
              <a:t>分析：男孩有了可以供呼吸的氧气，说明暂时生命无虞。但是密码尝试很费时，结合第一段所给句 </a:t>
            </a:r>
            <a:r>
              <a:rPr lang="en-US" altLang="zh-CN" kern="100" dirty="0">
                <a:latin typeface="等线" panose="02010600030101010101" pitchFamily="2" charset="-122"/>
                <a:ea typeface="等线" panose="02010600030101010101" pitchFamily="2" charset="-122"/>
                <a:cs typeface="Times New Roman" panose="02020603050405020304" pitchFamily="18" charset="0"/>
              </a:rPr>
              <a:t>by force , drill (</a:t>
            </a:r>
            <a:r>
              <a:rPr lang="zh-CN" altLang="en-US" kern="100" dirty="0">
                <a:latin typeface="等线" panose="02010600030101010101" pitchFamily="2" charset="-122"/>
                <a:ea typeface="等线" panose="02010600030101010101" pitchFamily="2" charset="-122"/>
                <a:cs typeface="Times New Roman" panose="02020603050405020304" pitchFamily="18" charset="0"/>
              </a:rPr>
              <a:t>钻子），第一段开始用钻子来钻孔打洞，</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0" indent="0" algn="just">
              <a:buFont typeface="Arial" panose="020B0604020202020204" pitchFamily="34" charset="0"/>
              <a:buNone/>
            </a:pPr>
            <a:r>
              <a:rPr lang="zh-CN" altLang="en-US" kern="100" dirty="0">
                <a:latin typeface="等线" panose="02010600030101010101" pitchFamily="2" charset="-122"/>
                <a:ea typeface="等线" panose="02010600030101010101" pitchFamily="2" charset="-122"/>
                <a:cs typeface="Times New Roman" panose="02020603050405020304" pitchFamily="18" charset="0"/>
              </a:rPr>
              <a:t>为第二段开一个切口做好前期准备工作。</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0" indent="0" algn="just">
              <a:buFont typeface="Arial" panose="020B0604020202020204" pitchFamily="34" charset="0"/>
              <a:buNone/>
            </a:pPr>
            <a:endParaRPr lang="zh-CN" altLang="en-US"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2210640"/>
            <a:ext cx="12191999" cy="1815882"/>
          </a:xfrm>
          <a:solidFill>
            <a:schemeClr val="bg1"/>
          </a:solidFill>
        </p:spPr>
        <p:txBody>
          <a:bodyPr>
            <a:noAutofit/>
          </a:bodyPr>
          <a:lstStyle/>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Para1</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We</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were fully prepared at this point to open the safe by force, starting with a drill. </a:t>
            </a: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Para2:  Then, just as </a:t>
            </a:r>
            <a:r>
              <a:rPr lang="en-US" altLang="zh-CN"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we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started to make the first cut, my workmate typed in the correct code. </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solidFill>
                <a:srgbClr val="9900CC"/>
              </a:solidFill>
            </a:endParaRPr>
          </a:p>
        </p:txBody>
      </p:sp>
      <p:sp>
        <p:nvSpPr>
          <p:cNvPr id="5" name="文本框 4"/>
          <p:cNvSpPr txBox="1"/>
          <p:nvPr/>
        </p:nvSpPr>
        <p:spPr>
          <a:xfrm>
            <a:off x="665921" y="4386463"/>
            <a:ext cx="10913165" cy="1938992"/>
          </a:xfrm>
          <a:prstGeom prst="rect">
            <a:avLst/>
          </a:prstGeom>
          <a:solidFill>
            <a:schemeClr val="bg1"/>
          </a:solidFill>
        </p:spPr>
        <p:txBody>
          <a:bodyPr wrap="square" rtlCol="0">
            <a:spAutoFit/>
          </a:bodyPr>
          <a:lstStyle/>
          <a:p>
            <a:r>
              <a:rPr lang="zh-CN" altLang="en-US" sz="2400" dirty="0">
                <a:solidFill>
                  <a:srgbClr val="9900CC"/>
                </a:solidFill>
              </a:rPr>
              <a:t>原文第一段交代警情，最后一段一定时警情消除，众人如释重负，兄弟俩的兄弟情，消防员的职业价值等等。要让续写有高度，立意角度也不妨多思考思考。当然仅仅留在脱险角度也未尝不可，但有思想深度的续写结尾一定会受到阅卷老师的青睐。如浙江高考真题</a:t>
            </a:r>
            <a:r>
              <a:rPr lang="en-US" altLang="zh-CN" sz="2400" dirty="0">
                <a:solidFill>
                  <a:srgbClr val="9900CC"/>
                </a:solidFill>
              </a:rPr>
              <a:t>2020</a:t>
            </a:r>
            <a:r>
              <a:rPr lang="zh-CN" altLang="en-US" sz="2400" dirty="0">
                <a:solidFill>
                  <a:srgbClr val="9900CC"/>
                </a:solidFill>
              </a:rPr>
              <a:t>年</a:t>
            </a:r>
            <a:r>
              <a:rPr lang="en-US" altLang="zh-CN" sz="2400" dirty="0">
                <a:solidFill>
                  <a:srgbClr val="9900CC"/>
                </a:solidFill>
              </a:rPr>
              <a:t>7</a:t>
            </a:r>
            <a:r>
              <a:rPr lang="zh-CN" altLang="en-US" sz="2400" dirty="0">
                <a:solidFill>
                  <a:srgbClr val="9900CC"/>
                </a:solidFill>
              </a:rPr>
              <a:t>月 </a:t>
            </a:r>
            <a:r>
              <a:rPr lang="en-US" altLang="zh-CN" sz="2400" dirty="0">
                <a:solidFill>
                  <a:srgbClr val="9900CC"/>
                </a:solidFill>
              </a:rPr>
              <a:t>《</a:t>
            </a:r>
            <a:r>
              <a:rPr lang="zh-CN" altLang="en-US" sz="2400" dirty="0">
                <a:solidFill>
                  <a:srgbClr val="9900CC"/>
                </a:solidFill>
              </a:rPr>
              <a:t>突遇北极熊</a:t>
            </a:r>
            <a:r>
              <a:rPr lang="en-US" altLang="zh-CN" sz="2400" dirty="0">
                <a:solidFill>
                  <a:srgbClr val="9900CC"/>
                </a:solidFill>
              </a:rPr>
              <a:t>》</a:t>
            </a:r>
            <a:r>
              <a:rPr lang="zh-CN" altLang="en-US" sz="2400" dirty="0">
                <a:solidFill>
                  <a:srgbClr val="9900CC"/>
                </a:solidFill>
              </a:rPr>
              <a:t>，考生上升到为什么北极熊频频袭击人类，引发对北极熊生存挑战的担忧和思考。这样习作会打动阅卷老师。</a:t>
            </a:r>
            <a:endParaRPr lang="zh-CN" altLang="en-US" sz="2400" dirty="0">
              <a:solidFill>
                <a:srgbClr val="9900CC"/>
              </a:solidFill>
            </a:endParaRPr>
          </a:p>
        </p:txBody>
      </p:sp>
      <p:sp>
        <p:nvSpPr>
          <p:cNvPr id="6" name="文本框 5"/>
          <p:cNvSpPr txBox="1"/>
          <p:nvPr/>
        </p:nvSpPr>
        <p:spPr>
          <a:xfrm>
            <a:off x="0" y="201188"/>
            <a:ext cx="12125739" cy="1815882"/>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I worked at a local station of the Berlin fire department. We got an alert(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警报</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around 8:25 pm that Friday and rushed to the fire engine, where the printout from the dispatcher(</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调度员</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said there was a nine-year-old boy locked in a safe.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9452" y="1673930"/>
            <a:ext cx="12102547" cy="989760"/>
          </a:xfrm>
          <a:solidFill>
            <a:schemeClr val="bg1"/>
          </a:solidFill>
        </p:spPr>
        <p:txBody>
          <a:bodyPr>
            <a:noAutofit/>
          </a:bodyPr>
          <a:lstStyle/>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Para1</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b="1"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We</a:t>
            </a:r>
            <a:r>
              <a:rPr lang="en-US" altLang="zh-CN"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were fully prepared at this point to open </a:t>
            </a:r>
            <a:r>
              <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the safe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by force, starting with </a:t>
            </a:r>
            <a:r>
              <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a drill. </a:t>
            </a:r>
            <a:endPar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solidFill>
                <a:srgbClr val="9900CC"/>
              </a:solidFill>
            </a:endParaRPr>
          </a:p>
        </p:txBody>
      </p:sp>
      <p:sp>
        <p:nvSpPr>
          <p:cNvPr id="5" name="文本框 4"/>
          <p:cNvSpPr txBox="1"/>
          <p:nvPr/>
        </p:nvSpPr>
        <p:spPr>
          <a:xfrm>
            <a:off x="208722" y="3819935"/>
            <a:ext cx="11728173" cy="1569660"/>
          </a:xfrm>
          <a:prstGeom prst="rect">
            <a:avLst/>
          </a:prstGeom>
          <a:solidFill>
            <a:schemeClr val="bg1"/>
          </a:solidFill>
        </p:spPr>
        <p:txBody>
          <a:bodyPr wrap="square" rtlCol="0">
            <a:spAutoFit/>
          </a:bodyPr>
          <a:lstStyle/>
          <a:p>
            <a:pPr marL="457200" indent="-457200">
              <a:buAutoNum type="arabicPeriod"/>
            </a:pPr>
            <a:r>
              <a:rPr lang="en-US" altLang="zh-CN" sz="3200" b="1" dirty="0">
                <a:solidFill>
                  <a:srgbClr val="9900CC"/>
                </a:solidFill>
              </a:rPr>
              <a:t>We</a:t>
            </a:r>
            <a:r>
              <a:rPr lang="en-US" altLang="zh-CN" sz="3200" dirty="0">
                <a:solidFill>
                  <a:srgbClr val="9900CC"/>
                </a:solidFill>
              </a:rPr>
              <a:t> </a:t>
            </a:r>
            <a:r>
              <a:rPr lang="en-US" altLang="zh-CN" sz="3200" dirty="0">
                <a:solidFill>
                  <a:srgbClr val="FF0000"/>
                </a:solidFill>
              </a:rPr>
              <a:t>frowned our eyebrows, </a:t>
            </a:r>
            <a:r>
              <a:rPr lang="en-US" altLang="zh-CN" sz="3200" dirty="0"/>
              <a:t>checking the safe with serious faces. </a:t>
            </a:r>
            <a:endParaRPr lang="en-US" altLang="zh-CN" sz="3200" dirty="0"/>
          </a:p>
          <a:p>
            <a:pPr marL="457200" indent="-457200">
              <a:buAutoNum type="arabicPeriod"/>
            </a:pPr>
            <a:r>
              <a:rPr lang="en-US" altLang="zh-CN" sz="3200" dirty="0">
                <a:solidFill>
                  <a:srgbClr val="9900CC"/>
                </a:solidFill>
              </a:rPr>
              <a:t> </a:t>
            </a:r>
            <a:r>
              <a:rPr lang="en-US" altLang="zh-CN" sz="3200" dirty="0">
                <a:solidFill>
                  <a:srgbClr val="0000FF"/>
                </a:solidFill>
              </a:rPr>
              <a:t>Faced with such a challenging mission</a:t>
            </a:r>
            <a:r>
              <a:rPr lang="en-US" altLang="zh-CN" sz="3200" b="1" dirty="0">
                <a:solidFill>
                  <a:srgbClr val="0000FF"/>
                </a:solidFill>
              </a:rPr>
              <a:t>,  </a:t>
            </a:r>
            <a:r>
              <a:rPr lang="en-US" altLang="zh-CN" sz="3200" b="1" dirty="0">
                <a:solidFill>
                  <a:srgbClr val="9900CC"/>
                </a:solidFill>
              </a:rPr>
              <a:t>we </a:t>
            </a:r>
            <a:r>
              <a:rPr lang="en-US" altLang="zh-CN" sz="3200" dirty="0">
                <a:solidFill>
                  <a:srgbClr val="FF0000"/>
                </a:solidFill>
              </a:rPr>
              <a:t>tried to keep calm and carried out the rescue </a:t>
            </a:r>
            <a:r>
              <a:rPr lang="en-US" altLang="zh-CN" sz="3200" dirty="0">
                <a:solidFill>
                  <a:srgbClr val="9900CC"/>
                </a:solidFill>
              </a:rPr>
              <a:t>in an organized way.  </a:t>
            </a:r>
            <a:endParaRPr lang="zh-CN" altLang="en-US" sz="3200" dirty="0">
              <a:solidFill>
                <a:srgbClr val="9900CC"/>
              </a:solidFill>
            </a:endParaRPr>
          </a:p>
        </p:txBody>
      </p:sp>
      <p:sp>
        <p:nvSpPr>
          <p:cNvPr id="6" name="文本框 5"/>
          <p:cNvSpPr txBox="1"/>
          <p:nvPr/>
        </p:nvSpPr>
        <p:spPr>
          <a:xfrm>
            <a:off x="3180520" y="3031437"/>
            <a:ext cx="3965715" cy="584775"/>
          </a:xfrm>
          <a:prstGeom prst="rect">
            <a:avLst/>
          </a:prstGeom>
          <a:solidFill>
            <a:schemeClr val="bg1"/>
          </a:solidFill>
        </p:spPr>
        <p:txBody>
          <a:bodyPr wrap="square" rtlCol="0">
            <a:spAutoFit/>
          </a:bodyPr>
          <a:lstStyle/>
          <a:p>
            <a:r>
              <a:rPr lang="zh-CN" altLang="en-US" sz="3200" dirty="0"/>
              <a:t>首句叙事角度： </a:t>
            </a:r>
            <a:r>
              <a:rPr lang="en-US" altLang="zh-CN" sz="3200" dirty="0">
                <a:solidFill>
                  <a:srgbClr val="9900CC"/>
                </a:solidFill>
              </a:rPr>
              <a:t>We</a:t>
            </a:r>
            <a:endParaRPr lang="zh-CN" altLang="en-US" sz="3200" dirty="0">
              <a:solidFill>
                <a:srgbClr val="9900CC"/>
              </a:solidFill>
            </a:endParaRPr>
          </a:p>
        </p:txBody>
      </p:sp>
      <p:sp>
        <p:nvSpPr>
          <p:cNvPr id="4" name="文本框 3"/>
          <p:cNvSpPr txBox="1"/>
          <p:nvPr/>
        </p:nvSpPr>
        <p:spPr>
          <a:xfrm>
            <a:off x="1699591" y="69573"/>
            <a:ext cx="9849679" cy="1200329"/>
          </a:xfrm>
          <a:prstGeom prst="rect">
            <a:avLst/>
          </a:prstGeom>
          <a:solidFill>
            <a:schemeClr val="bg1"/>
          </a:solidFill>
        </p:spPr>
        <p:txBody>
          <a:bodyPr wrap="square" rtlCol="0">
            <a:spAutoFit/>
          </a:bodyPr>
          <a:lstStyle/>
          <a:p>
            <a:r>
              <a:rPr lang="zh-CN" altLang="en-US" sz="2400" dirty="0">
                <a:solidFill>
                  <a:srgbClr val="9900CC"/>
                </a:solidFill>
              </a:rPr>
              <a:t>内容上句间或段间衔接 </a:t>
            </a:r>
            <a:endParaRPr lang="en-US" altLang="zh-CN" sz="2400" dirty="0">
              <a:solidFill>
                <a:srgbClr val="9900CC"/>
              </a:solidFill>
            </a:endParaRPr>
          </a:p>
          <a:p>
            <a:r>
              <a:rPr lang="en-US" altLang="zh-CN" sz="2400" dirty="0">
                <a:solidFill>
                  <a:srgbClr val="9900CC"/>
                </a:solidFill>
              </a:rPr>
              <a:t>1. </a:t>
            </a:r>
            <a:r>
              <a:rPr lang="zh-CN" altLang="en-US" sz="2400" dirty="0">
                <a:solidFill>
                  <a:srgbClr val="9900CC"/>
                </a:solidFill>
              </a:rPr>
              <a:t>平行衔接 （叙事对象一致</a:t>
            </a:r>
            <a:r>
              <a:rPr lang="en-US" altLang="zh-CN" sz="2400" dirty="0">
                <a:solidFill>
                  <a:srgbClr val="9900CC"/>
                </a:solidFill>
              </a:rPr>
              <a:t>+</a:t>
            </a:r>
            <a:r>
              <a:rPr lang="zh-CN" altLang="en-US" sz="2400" dirty="0">
                <a:solidFill>
                  <a:srgbClr val="9900CC"/>
                </a:solidFill>
              </a:rPr>
              <a:t> 同一个角色的各种动作，情感体验等）</a:t>
            </a:r>
            <a:endParaRPr lang="en-US" altLang="zh-CN" sz="2400" dirty="0">
              <a:solidFill>
                <a:srgbClr val="9900CC"/>
              </a:solidFill>
            </a:endParaRPr>
          </a:p>
          <a:p>
            <a:r>
              <a:rPr lang="en-US" altLang="zh-CN" sz="2400" dirty="0">
                <a:solidFill>
                  <a:srgbClr val="9900CC"/>
                </a:solidFill>
              </a:rPr>
              <a:t>2. </a:t>
            </a:r>
            <a:r>
              <a:rPr lang="zh-CN" altLang="en-US" sz="2400" dirty="0">
                <a:solidFill>
                  <a:srgbClr val="9900CC"/>
                </a:solidFill>
              </a:rPr>
              <a:t>交叉衔接   </a:t>
            </a:r>
            <a:r>
              <a:rPr lang="en-US" altLang="zh-CN" sz="2400" dirty="0">
                <a:solidFill>
                  <a:srgbClr val="9900CC"/>
                </a:solidFill>
              </a:rPr>
              <a:t>(</a:t>
            </a:r>
            <a:r>
              <a:rPr lang="zh-CN" altLang="en-US" sz="2400" dirty="0">
                <a:solidFill>
                  <a:srgbClr val="9900CC"/>
                </a:solidFill>
              </a:rPr>
              <a:t>叙事对象交叉</a:t>
            </a:r>
            <a:r>
              <a:rPr lang="en-US" altLang="zh-CN" sz="2400" dirty="0">
                <a:solidFill>
                  <a:srgbClr val="9900CC"/>
                </a:solidFill>
              </a:rPr>
              <a:t>+</a:t>
            </a:r>
            <a:r>
              <a:rPr lang="zh-CN" altLang="en-US" sz="2400" dirty="0">
                <a:solidFill>
                  <a:srgbClr val="9900CC"/>
                </a:solidFill>
              </a:rPr>
              <a:t>原故事出现的可以出场的角色言行与情感）</a:t>
            </a:r>
            <a:endParaRPr lang="zh-CN" altLang="en-US" sz="24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9452" y="1673930"/>
            <a:ext cx="12102547" cy="989760"/>
          </a:xfrm>
          <a:solidFill>
            <a:schemeClr val="bg1"/>
          </a:solidFill>
        </p:spPr>
        <p:txBody>
          <a:bodyPr>
            <a:noAutofit/>
          </a:bodyPr>
          <a:lstStyle/>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Para1</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We</a:t>
            </a:r>
            <a:r>
              <a:rPr lang="en-US" altLang="zh-CN"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were fully prepared at this point to open </a:t>
            </a:r>
            <a:r>
              <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the safe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by force, starting with </a:t>
            </a:r>
            <a:r>
              <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a drill. </a:t>
            </a:r>
            <a:endPar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solidFill>
                <a:srgbClr val="9900CC"/>
              </a:solidFill>
            </a:endParaRPr>
          </a:p>
        </p:txBody>
      </p:sp>
      <p:sp>
        <p:nvSpPr>
          <p:cNvPr id="5" name="文本框 4"/>
          <p:cNvSpPr txBox="1"/>
          <p:nvPr/>
        </p:nvSpPr>
        <p:spPr>
          <a:xfrm>
            <a:off x="208723" y="3819935"/>
            <a:ext cx="11231216" cy="1569660"/>
          </a:xfrm>
          <a:prstGeom prst="rect">
            <a:avLst/>
          </a:prstGeom>
          <a:solidFill>
            <a:schemeClr val="bg1"/>
          </a:solidFill>
        </p:spPr>
        <p:txBody>
          <a:bodyPr wrap="square" rtlCol="0">
            <a:spAutoFit/>
          </a:bodyPr>
          <a:lstStyle/>
          <a:p>
            <a:pPr marL="457200" indent="-457200">
              <a:buAutoNum type="arabicPeriod"/>
            </a:pPr>
            <a:r>
              <a:rPr lang="en-US" altLang="zh-CN" sz="3200" b="1" dirty="0">
                <a:solidFill>
                  <a:srgbClr val="9900CC"/>
                </a:solidFill>
              </a:rPr>
              <a:t> The safe </a:t>
            </a:r>
            <a:r>
              <a:rPr lang="en-US" altLang="zh-CN" sz="3200" b="1" dirty="0">
                <a:solidFill>
                  <a:srgbClr val="C00000"/>
                </a:solidFill>
              </a:rPr>
              <a:t>was like a nut </a:t>
            </a:r>
            <a:r>
              <a:rPr lang="en-US" altLang="zh-CN" sz="3200" b="1" dirty="0">
                <a:solidFill>
                  <a:srgbClr val="0000FF"/>
                </a:solidFill>
              </a:rPr>
              <a:t>hard to crack</a:t>
            </a:r>
            <a:r>
              <a:rPr lang="en-US" altLang="zh-CN" sz="3200" dirty="0"/>
              <a:t>. </a:t>
            </a:r>
            <a:endParaRPr lang="en-US" altLang="zh-CN" sz="3200" dirty="0"/>
          </a:p>
          <a:p>
            <a:pPr marL="457200" indent="-457200">
              <a:buAutoNum type="arabicPeriod"/>
            </a:pPr>
            <a:r>
              <a:rPr lang="en-US" altLang="zh-CN" sz="3200" dirty="0">
                <a:solidFill>
                  <a:srgbClr val="9900CC"/>
                </a:solidFill>
              </a:rPr>
              <a:t> </a:t>
            </a:r>
            <a:r>
              <a:rPr lang="en-US" altLang="zh-CN" sz="3200" b="1" dirty="0">
                <a:solidFill>
                  <a:srgbClr val="9900CC"/>
                </a:solidFill>
              </a:rPr>
              <a:t>The safe </a:t>
            </a:r>
            <a:r>
              <a:rPr lang="en-US" altLang="zh-CN" sz="3200" b="1" dirty="0">
                <a:solidFill>
                  <a:srgbClr val="C00000"/>
                </a:solidFill>
              </a:rPr>
              <a:t>stood still in the basement </a:t>
            </a:r>
            <a:r>
              <a:rPr lang="en-US" altLang="zh-CN" sz="3200" b="1" dirty="0">
                <a:solidFill>
                  <a:srgbClr val="0000FF"/>
                </a:solidFill>
              </a:rPr>
              <a:t>as if teasing us for being at our wit’s end.  </a:t>
            </a:r>
            <a:endParaRPr lang="zh-CN" altLang="en-US" sz="3200" b="1" dirty="0">
              <a:solidFill>
                <a:srgbClr val="0000FF"/>
              </a:solidFill>
            </a:endParaRPr>
          </a:p>
        </p:txBody>
      </p:sp>
      <p:sp>
        <p:nvSpPr>
          <p:cNvPr id="6" name="文本框 5"/>
          <p:cNvSpPr txBox="1"/>
          <p:nvPr/>
        </p:nvSpPr>
        <p:spPr>
          <a:xfrm>
            <a:off x="3180520" y="3031437"/>
            <a:ext cx="4522307" cy="584775"/>
          </a:xfrm>
          <a:prstGeom prst="rect">
            <a:avLst/>
          </a:prstGeom>
          <a:solidFill>
            <a:schemeClr val="bg1"/>
          </a:solidFill>
        </p:spPr>
        <p:txBody>
          <a:bodyPr wrap="square" rtlCol="0">
            <a:spAutoFit/>
          </a:bodyPr>
          <a:lstStyle/>
          <a:p>
            <a:r>
              <a:rPr lang="zh-CN" altLang="en-US" sz="3200" dirty="0"/>
              <a:t>首句叙事角度： </a:t>
            </a:r>
            <a:r>
              <a:rPr lang="en-US" altLang="zh-CN" sz="3200" dirty="0">
                <a:solidFill>
                  <a:srgbClr val="9900CC"/>
                </a:solidFill>
              </a:rPr>
              <a:t>the safe</a:t>
            </a:r>
            <a:endParaRPr lang="zh-CN" altLang="en-US" sz="3200" dirty="0">
              <a:solidFill>
                <a:srgbClr val="9900CC"/>
              </a:solidFill>
            </a:endParaRPr>
          </a:p>
        </p:txBody>
      </p:sp>
      <p:sp>
        <p:nvSpPr>
          <p:cNvPr id="4" name="文本框 3"/>
          <p:cNvSpPr txBox="1"/>
          <p:nvPr/>
        </p:nvSpPr>
        <p:spPr>
          <a:xfrm>
            <a:off x="1699591" y="69573"/>
            <a:ext cx="9849679" cy="1200329"/>
          </a:xfrm>
          <a:prstGeom prst="rect">
            <a:avLst/>
          </a:prstGeom>
          <a:solidFill>
            <a:schemeClr val="bg1"/>
          </a:solidFill>
        </p:spPr>
        <p:txBody>
          <a:bodyPr wrap="square" rtlCol="0">
            <a:spAutoFit/>
          </a:bodyPr>
          <a:lstStyle/>
          <a:p>
            <a:r>
              <a:rPr lang="zh-CN" altLang="en-US" sz="2400" dirty="0">
                <a:solidFill>
                  <a:srgbClr val="9900CC"/>
                </a:solidFill>
              </a:rPr>
              <a:t>内容上句间或段间衔接 </a:t>
            </a:r>
            <a:endParaRPr lang="en-US" altLang="zh-CN" sz="2400" dirty="0">
              <a:solidFill>
                <a:srgbClr val="9900CC"/>
              </a:solidFill>
            </a:endParaRPr>
          </a:p>
          <a:p>
            <a:r>
              <a:rPr lang="en-US" altLang="zh-CN" sz="2400" dirty="0">
                <a:solidFill>
                  <a:srgbClr val="9900CC"/>
                </a:solidFill>
              </a:rPr>
              <a:t>1. </a:t>
            </a:r>
            <a:r>
              <a:rPr lang="zh-CN" altLang="en-US" sz="2400" dirty="0">
                <a:solidFill>
                  <a:srgbClr val="9900CC"/>
                </a:solidFill>
              </a:rPr>
              <a:t>平行衔接 （叙事对象一致</a:t>
            </a:r>
            <a:r>
              <a:rPr lang="en-US" altLang="zh-CN" sz="2400" dirty="0">
                <a:solidFill>
                  <a:srgbClr val="9900CC"/>
                </a:solidFill>
              </a:rPr>
              <a:t>+</a:t>
            </a:r>
            <a:r>
              <a:rPr lang="zh-CN" altLang="en-US" sz="2400" dirty="0">
                <a:solidFill>
                  <a:srgbClr val="9900CC"/>
                </a:solidFill>
              </a:rPr>
              <a:t> 同一个角色的各种动作，情感体验等）</a:t>
            </a:r>
            <a:endParaRPr lang="en-US" altLang="zh-CN" sz="2400" dirty="0">
              <a:solidFill>
                <a:srgbClr val="9900CC"/>
              </a:solidFill>
            </a:endParaRPr>
          </a:p>
          <a:p>
            <a:r>
              <a:rPr lang="en-US" altLang="zh-CN" sz="2400" dirty="0">
                <a:solidFill>
                  <a:srgbClr val="9900CC"/>
                </a:solidFill>
              </a:rPr>
              <a:t>2. </a:t>
            </a:r>
            <a:r>
              <a:rPr lang="zh-CN" altLang="en-US" sz="2400" dirty="0">
                <a:solidFill>
                  <a:srgbClr val="9900CC"/>
                </a:solidFill>
              </a:rPr>
              <a:t>交叉衔接   </a:t>
            </a:r>
            <a:r>
              <a:rPr lang="en-US" altLang="zh-CN" sz="2400" dirty="0">
                <a:solidFill>
                  <a:srgbClr val="9900CC"/>
                </a:solidFill>
              </a:rPr>
              <a:t>(</a:t>
            </a:r>
            <a:r>
              <a:rPr lang="zh-CN" altLang="en-US" sz="2400" dirty="0">
                <a:solidFill>
                  <a:srgbClr val="9900CC"/>
                </a:solidFill>
              </a:rPr>
              <a:t>叙事对象交叉</a:t>
            </a:r>
            <a:r>
              <a:rPr lang="en-US" altLang="zh-CN" sz="2400" dirty="0">
                <a:solidFill>
                  <a:srgbClr val="9900CC"/>
                </a:solidFill>
              </a:rPr>
              <a:t>+</a:t>
            </a:r>
            <a:r>
              <a:rPr lang="zh-CN" altLang="en-US" sz="2400" dirty="0">
                <a:solidFill>
                  <a:srgbClr val="9900CC"/>
                </a:solidFill>
              </a:rPr>
              <a:t>原故事出现的可以出场的角色言行与情感）</a:t>
            </a:r>
            <a:endParaRPr lang="zh-CN" altLang="en-US" sz="24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9452" y="1673930"/>
            <a:ext cx="12102547" cy="989760"/>
          </a:xfrm>
          <a:solidFill>
            <a:schemeClr val="bg1"/>
          </a:solidFill>
        </p:spPr>
        <p:txBody>
          <a:bodyPr>
            <a:noAutofit/>
          </a:bodyPr>
          <a:lstStyle/>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Para1</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We</a:t>
            </a:r>
            <a:r>
              <a:rPr lang="en-US" altLang="zh-CN"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were fully prepared at this point to open </a:t>
            </a:r>
            <a:r>
              <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the safe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by force, starting with </a:t>
            </a:r>
            <a:r>
              <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a drill. </a:t>
            </a:r>
            <a:endPar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solidFill>
                <a:srgbClr val="9900CC"/>
              </a:solidFill>
            </a:endParaRPr>
          </a:p>
        </p:txBody>
      </p:sp>
      <p:sp>
        <p:nvSpPr>
          <p:cNvPr id="5" name="文本框 4"/>
          <p:cNvSpPr txBox="1"/>
          <p:nvPr/>
        </p:nvSpPr>
        <p:spPr>
          <a:xfrm>
            <a:off x="208723" y="3819935"/>
            <a:ext cx="11231216" cy="1569660"/>
          </a:xfrm>
          <a:prstGeom prst="rect">
            <a:avLst/>
          </a:prstGeom>
          <a:solidFill>
            <a:schemeClr val="bg1"/>
          </a:solidFill>
        </p:spPr>
        <p:txBody>
          <a:bodyPr wrap="square" rtlCol="0">
            <a:spAutoFit/>
          </a:bodyPr>
          <a:lstStyle/>
          <a:p>
            <a:pPr marL="457200" indent="-457200">
              <a:buAutoNum type="arabicPeriod"/>
            </a:pPr>
            <a:r>
              <a:rPr lang="en-US" altLang="zh-CN" sz="3200" b="1" dirty="0">
                <a:solidFill>
                  <a:srgbClr val="9900CC"/>
                </a:solidFill>
              </a:rPr>
              <a:t> The drill </a:t>
            </a:r>
            <a:r>
              <a:rPr lang="en-US" altLang="zh-CN" sz="3200" b="1" dirty="0">
                <a:solidFill>
                  <a:srgbClr val="C00000"/>
                </a:solidFill>
              </a:rPr>
              <a:t>seemed too heavy for me to lift</a:t>
            </a:r>
            <a:r>
              <a:rPr lang="en-US" altLang="zh-CN" sz="3200" dirty="0">
                <a:solidFill>
                  <a:srgbClr val="C00000"/>
                </a:solidFill>
              </a:rPr>
              <a:t>. </a:t>
            </a:r>
            <a:endParaRPr lang="en-US" altLang="zh-CN" sz="3200" dirty="0">
              <a:solidFill>
                <a:srgbClr val="C00000"/>
              </a:solidFill>
            </a:endParaRPr>
          </a:p>
          <a:p>
            <a:pPr marL="457200" indent="-457200">
              <a:buAutoNum type="arabicPeriod"/>
            </a:pPr>
            <a:r>
              <a:rPr lang="en-US" altLang="zh-CN" sz="3200" dirty="0">
                <a:solidFill>
                  <a:srgbClr val="9900CC"/>
                </a:solidFill>
              </a:rPr>
              <a:t> </a:t>
            </a:r>
            <a:r>
              <a:rPr lang="en-US" altLang="zh-CN" sz="3200" b="1" dirty="0">
                <a:solidFill>
                  <a:srgbClr val="9900CC"/>
                </a:solidFill>
              </a:rPr>
              <a:t>The drill </a:t>
            </a:r>
            <a:r>
              <a:rPr lang="en-US" altLang="zh-CN" sz="3200" b="1" dirty="0">
                <a:solidFill>
                  <a:srgbClr val="C00000"/>
                </a:solidFill>
              </a:rPr>
              <a:t>suddenly began to roar </a:t>
            </a:r>
            <a:r>
              <a:rPr lang="en-US" altLang="zh-CN" sz="3200" b="1" dirty="0">
                <a:solidFill>
                  <a:srgbClr val="9900CC"/>
                </a:solidFill>
              </a:rPr>
              <a:t>in the silent basement </a:t>
            </a:r>
            <a:r>
              <a:rPr lang="en-US" altLang="zh-CN" sz="3200" b="1" dirty="0">
                <a:solidFill>
                  <a:srgbClr val="0000FF"/>
                </a:solidFill>
              </a:rPr>
              <a:t>as I switched it on .</a:t>
            </a:r>
            <a:endParaRPr lang="zh-CN" altLang="en-US" sz="3200" b="1" dirty="0">
              <a:solidFill>
                <a:srgbClr val="0000FF"/>
              </a:solidFill>
            </a:endParaRPr>
          </a:p>
        </p:txBody>
      </p:sp>
      <p:sp>
        <p:nvSpPr>
          <p:cNvPr id="6" name="文本框 5"/>
          <p:cNvSpPr txBox="1"/>
          <p:nvPr/>
        </p:nvSpPr>
        <p:spPr>
          <a:xfrm>
            <a:off x="3180520" y="3031437"/>
            <a:ext cx="4263889" cy="584775"/>
          </a:xfrm>
          <a:prstGeom prst="rect">
            <a:avLst/>
          </a:prstGeom>
          <a:solidFill>
            <a:schemeClr val="bg1"/>
          </a:solidFill>
        </p:spPr>
        <p:txBody>
          <a:bodyPr wrap="square" rtlCol="0">
            <a:spAutoFit/>
          </a:bodyPr>
          <a:lstStyle/>
          <a:p>
            <a:r>
              <a:rPr lang="zh-CN" altLang="en-US" sz="3200" dirty="0"/>
              <a:t>首句叙事角度： </a:t>
            </a:r>
            <a:r>
              <a:rPr lang="en-US" altLang="zh-CN" sz="3200" dirty="0">
                <a:solidFill>
                  <a:srgbClr val="9900CC"/>
                </a:solidFill>
              </a:rPr>
              <a:t>a drill </a:t>
            </a:r>
            <a:endParaRPr lang="zh-CN" altLang="en-US" sz="3200" dirty="0">
              <a:solidFill>
                <a:srgbClr val="9900CC"/>
              </a:solidFill>
            </a:endParaRPr>
          </a:p>
        </p:txBody>
      </p:sp>
      <p:sp>
        <p:nvSpPr>
          <p:cNvPr id="7" name="文本框 6"/>
          <p:cNvSpPr txBox="1"/>
          <p:nvPr/>
        </p:nvSpPr>
        <p:spPr>
          <a:xfrm>
            <a:off x="1699591" y="69573"/>
            <a:ext cx="9849679" cy="1200329"/>
          </a:xfrm>
          <a:prstGeom prst="rect">
            <a:avLst/>
          </a:prstGeom>
          <a:solidFill>
            <a:schemeClr val="bg1"/>
          </a:solidFill>
        </p:spPr>
        <p:txBody>
          <a:bodyPr wrap="square" rtlCol="0">
            <a:spAutoFit/>
          </a:bodyPr>
          <a:lstStyle/>
          <a:p>
            <a:r>
              <a:rPr lang="zh-CN" altLang="en-US" sz="2400" dirty="0">
                <a:solidFill>
                  <a:srgbClr val="9900CC"/>
                </a:solidFill>
              </a:rPr>
              <a:t>内容上句间或段间衔接 </a:t>
            </a:r>
            <a:endParaRPr lang="en-US" altLang="zh-CN" sz="2400" dirty="0">
              <a:solidFill>
                <a:srgbClr val="9900CC"/>
              </a:solidFill>
            </a:endParaRPr>
          </a:p>
          <a:p>
            <a:r>
              <a:rPr lang="en-US" altLang="zh-CN" sz="2400" dirty="0">
                <a:solidFill>
                  <a:srgbClr val="9900CC"/>
                </a:solidFill>
              </a:rPr>
              <a:t>1. </a:t>
            </a:r>
            <a:r>
              <a:rPr lang="zh-CN" altLang="en-US" sz="2400" dirty="0">
                <a:solidFill>
                  <a:srgbClr val="9900CC"/>
                </a:solidFill>
              </a:rPr>
              <a:t>平行衔接 （叙事对象一致</a:t>
            </a:r>
            <a:r>
              <a:rPr lang="en-US" altLang="zh-CN" sz="2400" dirty="0">
                <a:solidFill>
                  <a:srgbClr val="9900CC"/>
                </a:solidFill>
              </a:rPr>
              <a:t>+</a:t>
            </a:r>
            <a:r>
              <a:rPr lang="zh-CN" altLang="en-US" sz="2400" dirty="0">
                <a:solidFill>
                  <a:srgbClr val="9900CC"/>
                </a:solidFill>
              </a:rPr>
              <a:t> 同一个角色的各种动作，情感体验等）</a:t>
            </a:r>
            <a:endParaRPr lang="en-US" altLang="zh-CN" sz="2400" dirty="0">
              <a:solidFill>
                <a:srgbClr val="9900CC"/>
              </a:solidFill>
            </a:endParaRPr>
          </a:p>
          <a:p>
            <a:r>
              <a:rPr lang="en-US" altLang="zh-CN" sz="2400" dirty="0">
                <a:solidFill>
                  <a:srgbClr val="9900CC"/>
                </a:solidFill>
              </a:rPr>
              <a:t>2. </a:t>
            </a:r>
            <a:r>
              <a:rPr lang="zh-CN" altLang="en-US" sz="2400" dirty="0">
                <a:solidFill>
                  <a:srgbClr val="9900CC"/>
                </a:solidFill>
              </a:rPr>
              <a:t>交叉衔接   </a:t>
            </a:r>
            <a:r>
              <a:rPr lang="en-US" altLang="zh-CN" sz="2400" dirty="0">
                <a:solidFill>
                  <a:srgbClr val="9900CC"/>
                </a:solidFill>
              </a:rPr>
              <a:t>(</a:t>
            </a:r>
            <a:r>
              <a:rPr lang="zh-CN" altLang="en-US" sz="2400" dirty="0">
                <a:solidFill>
                  <a:srgbClr val="9900CC"/>
                </a:solidFill>
              </a:rPr>
              <a:t>叙事对象交叉</a:t>
            </a:r>
            <a:r>
              <a:rPr lang="en-US" altLang="zh-CN" sz="2400" dirty="0">
                <a:solidFill>
                  <a:srgbClr val="9900CC"/>
                </a:solidFill>
              </a:rPr>
              <a:t>+</a:t>
            </a:r>
            <a:r>
              <a:rPr lang="zh-CN" altLang="en-US" sz="2400" dirty="0">
                <a:solidFill>
                  <a:srgbClr val="9900CC"/>
                </a:solidFill>
              </a:rPr>
              <a:t>原故事出现的可以出场的角色言行与情感）</a:t>
            </a:r>
            <a:endParaRPr lang="zh-CN" altLang="en-US" sz="24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9452" y="2041676"/>
            <a:ext cx="12102547" cy="4021194"/>
          </a:xfrm>
          <a:solidFill>
            <a:schemeClr val="bg1"/>
          </a:solidFill>
        </p:spPr>
        <p:txBody>
          <a:bodyPr>
            <a:noAutofit/>
          </a:bodyPr>
          <a:lstStyle/>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Para1</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b="1"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We</a:t>
            </a:r>
            <a:r>
              <a:rPr lang="en-US" altLang="zh-CN"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were fully prepared at this point to open </a:t>
            </a:r>
            <a:r>
              <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the safe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by force, starting with </a:t>
            </a:r>
            <a:r>
              <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a drill. </a:t>
            </a:r>
            <a:endPar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Para2:  Then, just as </a:t>
            </a:r>
            <a:r>
              <a:rPr lang="en-US" altLang="zh-CN"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we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started to make the first cut, my workmate typed in the correct code. </a:t>
            </a: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solidFill>
                <a:srgbClr val="9900CC"/>
              </a:solidFill>
            </a:endParaRPr>
          </a:p>
        </p:txBody>
      </p:sp>
      <p:sp>
        <p:nvSpPr>
          <p:cNvPr id="5" name="文本框 4"/>
          <p:cNvSpPr txBox="1"/>
          <p:nvPr/>
        </p:nvSpPr>
        <p:spPr>
          <a:xfrm>
            <a:off x="159025" y="3720542"/>
            <a:ext cx="12032973" cy="1077218"/>
          </a:xfrm>
          <a:prstGeom prst="rect">
            <a:avLst/>
          </a:prstGeom>
          <a:solidFill>
            <a:schemeClr val="bg1"/>
          </a:solidFill>
        </p:spPr>
        <p:txBody>
          <a:bodyPr wrap="square" rtlCol="0">
            <a:spAutoFit/>
          </a:bodyPr>
          <a:lstStyle/>
          <a:p>
            <a:r>
              <a:rPr lang="en-US" altLang="zh-CN" sz="3200" dirty="0">
                <a:solidFill>
                  <a:srgbClr val="9900CC"/>
                </a:solidFill>
              </a:rPr>
              <a:t> The safe made some terrible noises </a:t>
            </a:r>
            <a:r>
              <a:rPr lang="en-US" altLang="zh-CN" sz="3200" dirty="0">
                <a:solidFill>
                  <a:srgbClr val="C00000"/>
                </a:solidFill>
              </a:rPr>
              <a:t>when we were drilling, focused and concerned.   </a:t>
            </a:r>
            <a:endParaRPr lang="zh-CN" altLang="en-US" sz="3200" dirty="0">
              <a:solidFill>
                <a:srgbClr val="C00000"/>
              </a:solidFill>
            </a:endParaRPr>
          </a:p>
        </p:txBody>
      </p:sp>
      <p:sp>
        <p:nvSpPr>
          <p:cNvPr id="7" name="文本框 6"/>
          <p:cNvSpPr txBox="1"/>
          <p:nvPr/>
        </p:nvSpPr>
        <p:spPr>
          <a:xfrm>
            <a:off x="3180520" y="2932047"/>
            <a:ext cx="6122506" cy="584775"/>
          </a:xfrm>
          <a:prstGeom prst="rect">
            <a:avLst/>
          </a:prstGeom>
          <a:solidFill>
            <a:schemeClr val="accent1">
              <a:lumMod val="20000"/>
              <a:lumOff val="80000"/>
            </a:schemeClr>
          </a:solidFill>
        </p:spPr>
        <p:txBody>
          <a:bodyPr wrap="square" rtlCol="0">
            <a:spAutoFit/>
          </a:bodyPr>
          <a:lstStyle/>
          <a:p>
            <a:r>
              <a:rPr lang="en-US" altLang="zh-CN" sz="3200" dirty="0"/>
              <a:t>Para1</a:t>
            </a:r>
            <a:r>
              <a:rPr lang="zh-CN" altLang="en-US" sz="3200" dirty="0"/>
              <a:t>尾句叙事角度： </a:t>
            </a:r>
            <a:r>
              <a:rPr lang="en-US" altLang="zh-CN" sz="3200" dirty="0">
                <a:solidFill>
                  <a:srgbClr val="9900CC"/>
                </a:solidFill>
              </a:rPr>
              <a:t>the safe </a:t>
            </a:r>
            <a:endParaRPr lang="zh-CN" altLang="en-US" sz="3200" dirty="0">
              <a:solidFill>
                <a:srgbClr val="9900CC"/>
              </a:solidFill>
            </a:endParaRPr>
          </a:p>
        </p:txBody>
      </p:sp>
      <p:sp>
        <p:nvSpPr>
          <p:cNvPr id="8" name="文本框 7"/>
          <p:cNvSpPr txBox="1"/>
          <p:nvPr/>
        </p:nvSpPr>
        <p:spPr>
          <a:xfrm>
            <a:off x="1699591" y="69573"/>
            <a:ext cx="9849679" cy="1200329"/>
          </a:xfrm>
          <a:prstGeom prst="rect">
            <a:avLst/>
          </a:prstGeom>
          <a:solidFill>
            <a:schemeClr val="bg1"/>
          </a:solidFill>
        </p:spPr>
        <p:txBody>
          <a:bodyPr wrap="square" rtlCol="0">
            <a:spAutoFit/>
          </a:bodyPr>
          <a:lstStyle/>
          <a:p>
            <a:r>
              <a:rPr lang="zh-CN" altLang="en-US" sz="2400" dirty="0">
                <a:solidFill>
                  <a:srgbClr val="9900CC"/>
                </a:solidFill>
              </a:rPr>
              <a:t>内容上句间或段间衔接 </a:t>
            </a:r>
            <a:endParaRPr lang="en-US" altLang="zh-CN" sz="2400" dirty="0">
              <a:solidFill>
                <a:srgbClr val="9900CC"/>
              </a:solidFill>
            </a:endParaRPr>
          </a:p>
          <a:p>
            <a:r>
              <a:rPr lang="en-US" altLang="zh-CN" sz="2400" dirty="0">
                <a:solidFill>
                  <a:srgbClr val="9900CC"/>
                </a:solidFill>
              </a:rPr>
              <a:t>1. </a:t>
            </a:r>
            <a:r>
              <a:rPr lang="zh-CN" altLang="en-US" sz="2400" dirty="0">
                <a:solidFill>
                  <a:srgbClr val="9900CC"/>
                </a:solidFill>
              </a:rPr>
              <a:t>平行衔接 （叙事对象一致</a:t>
            </a:r>
            <a:r>
              <a:rPr lang="en-US" altLang="zh-CN" sz="2400" dirty="0">
                <a:solidFill>
                  <a:srgbClr val="9900CC"/>
                </a:solidFill>
              </a:rPr>
              <a:t>+</a:t>
            </a:r>
            <a:r>
              <a:rPr lang="zh-CN" altLang="en-US" sz="2400" dirty="0">
                <a:solidFill>
                  <a:srgbClr val="9900CC"/>
                </a:solidFill>
              </a:rPr>
              <a:t> 同一个角色的各种动作，情感体验等）</a:t>
            </a:r>
            <a:endParaRPr lang="en-US" altLang="zh-CN" sz="2400" dirty="0">
              <a:solidFill>
                <a:srgbClr val="9900CC"/>
              </a:solidFill>
            </a:endParaRPr>
          </a:p>
          <a:p>
            <a:r>
              <a:rPr lang="en-US" altLang="zh-CN" sz="2400" dirty="0">
                <a:solidFill>
                  <a:srgbClr val="9900CC"/>
                </a:solidFill>
              </a:rPr>
              <a:t>2. </a:t>
            </a:r>
            <a:r>
              <a:rPr lang="zh-CN" altLang="en-US" sz="2400" dirty="0">
                <a:solidFill>
                  <a:srgbClr val="9900CC"/>
                </a:solidFill>
              </a:rPr>
              <a:t>交叉衔接   </a:t>
            </a:r>
            <a:r>
              <a:rPr lang="en-US" altLang="zh-CN" sz="2400" dirty="0">
                <a:solidFill>
                  <a:srgbClr val="9900CC"/>
                </a:solidFill>
              </a:rPr>
              <a:t>(</a:t>
            </a:r>
            <a:r>
              <a:rPr lang="zh-CN" altLang="en-US" sz="2400" dirty="0">
                <a:solidFill>
                  <a:srgbClr val="9900CC"/>
                </a:solidFill>
              </a:rPr>
              <a:t>叙事对象交叉</a:t>
            </a:r>
            <a:r>
              <a:rPr lang="en-US" altLang="zh-CN" sz="2400" dirty="0">
                <a:solidFill>
                  <a:srgbClr val="9900CC"/>
                </a:solidFill>
              </a:rPr>
              <a:t>+</a:t>
            </a:r>
            <a:r>
              <a:rPr lang="zh-CN" altLang="en-US" sz="2400" dirty="0">
                <a:solidFill>
                  <a:srgbClr val="9900CC"/>
                </a:solidFill>
              </a:rPr>
              <a:t>原故事出现的可以出场的角色言行与情感）</a:t>
            </a:r>
            <a:endParaRPr lang="zh-CN" altLang="en-US" sz="24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9452" y="2041676"/>
            <a:ext cx="12102547" cy="3981437"/>
          </a:xfrm>
          <a:solidFill>
            <a:schemeClr val="bg1"/>
          </a:solidFill>
        </p:spPr>
        <p:txBody>
          <a:bodyPr>
            <a:noAutofit/>
          </a:bodyPr>
          <a:lstStyle/>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Para1</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b="1"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We</a:t>
            </a:r>
            <a:r>
              <a:rPr lang="en-US" altLang="zh-CN"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were fully prepared at this point to open </a:t>
            </a:r>
            <a:r>
              <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the safe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by force, starting with </a:t>
            </a:r>
            <a:r>
              <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a drill. </a:t>
            </a:r>
            <a:endPar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Para2:  Then, just as </a:t>
            </a:r>
            <a:r>
              <a:rPr lang="en-US" altLang="zh-CN"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we </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started to make the first cut, my workmate typed in the correct code. </a:t>
            </a: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solidFill>
                <a:srgbClr val="9900CC"/>
              </a:solidFill>
            </a:endParaRPr>
          </a:p>
        </p:txBody>
      </p:sp>
      <p:sp>
        <p:nvSpPr>
          <p:cNvPr id="5" name="文本框 4"/>
          <p:cNvSpPr txBox="1"/>
          <p:nvPr/>
        </p:nvSpPr>
        <p:spPr>
          <a:xfrm>
            <a:off x="159025" y="3720542"/>
            <a:ext cx="12032973" cy="461665"/>
          </a:xfrm>
          <a:prstGeom prst="rect">
            <a:avLst/>
          </a:prstGeom>
          <a:solidFill>
            <a:schemeClr val="bg1"/>
          </a:solidFill>
        </p:spPr>
        <p:txBody>
          <a:bodyPr wrap="square" rtlCol="0">
            <a:spAutoFit/>
          </a:bodyPr>
          <a:lstStyle/>
          <a:p>
            <a:endParaRPr lang="zh-CN" altLang="en-US" sz="2400" dirty="0">
              <a:solidFill>
                <a:srgbClr val="9900CC"/>
              </a:solidFill>
            </a:endParaRPr>
          </a:p>
        </p:txBody>
      </p:sp>
      <p:sp>
        <p:nvSpPr>
          <p:cNvPr id="7" name="文本框 6"/>
          <p:cNvSpPr txBox="1"/>
          <p:nvPr/>
        </p:nvSpPr>
        <p:spPr>
          <a:xfrm>
            <a:off x="2454965" y="2932047"/>
            <a:ext cx="8199783" cy="584775"/>
          </a:xfrm>
          <a:prstGeom prst="rect">
            <a:avLst/>
          </a:prstGeom>
          <a:solidFill>
            <a:schemeClr val="accent1">
              <a:lumMod val="20000"/>
              <a:lumOff val="80000"/>
            </a:schemeClr>
          </a:solidFill>
        </p:spPr>
        <p:txBody>
          <a:bodyPr wrap="square" rtlCol="0">
            <a:spAutoFit/>
          </a:bodyPr>
          <a:lstStyle/>
          <a:p>
            <a:r>
              <a:rPr lang="en-US" altLang="zh-CN" sz="3200" dirty="0"/>
              <a:t>Para1</a:t>
            </a:r>
            <a:r>
              <a:rPr lang="zh-CN" altLang="en-US" sz="3200" dirty="0"/>
              <a:t>尾句叙事角度： </a:t>
            </a:r>
            <a:r>
              <a:rPr lang="en-US" altLang="zh-CN" sz="3200" dirty="0">
                <a:solidFill>
                  <a:srgbClr val="9900CC"/>
                </a:solidFill>
              </a:rPr>
              <a:t>drill + my workmate</a:t>
            </a:r>
            <a:endParaRPr lang="zh-CN" altLang="en-US" sz="3200" dirty="0">
              <a:solidFill>
                <a:srgbClr val="9900CC"/>
              </a:solidFill>
            </a:endParaRPr>
          </a:p>
        </p:txBody>
      </p:sp>
      <p:sp>
        <p:nvSpPr>
          <p:cNvPr id="4" name="文本框 3"/>
          <p:cNvSpPr txBox="1"/>
          <p:nvPr/>
        </p:nvSpPr>
        <p:spPr>
          <a:xfrm>
            <a:off x="159024" y="3879578"/>
            <a:ext cx="11748053" cy="1077218"/>
          </a:xfrm>
          <a:prstGeom prst="rect">
            <a:avLst/>
          </a:prstGeom>
          <a:solidFill>
            <a:schemeClr val="accent1">
              <a:lumMod val="20000"/>
              <a:lumOff val="80000"/>
            </a:schemeClr>
          </a:solidFill>
        </p:spPr>
        <p:txBody>
          <a:bodyPr wrap="square" rtlCol="0">
            <a:spAutoFit/>
          </a:bodyPr>
          <a:lstStyle/>
          <a:p>
            <a:r>
              <a:rPr lang="en-US" altLang="zh-CN" sz="3200" dirty="0"/>
              <a:t>As the drill did its drilling work, my workmate still kept trying  any possible code. </a:t>
            </a:r>
            <a:endParaRPr lang="zh-CN" altLang="en-US" sz="3200" dirty="0">
              <a:solidFill>
                <a:srgbClr val="9900CC"/>
              </a:solidFill>
            </a:endParaRPr>
          </a:p>
        </p:txBody>
      </p:sp>
      <p:sp>
        <p:nvSpPr>
          <p:cNvPr id="8" name="文本框 7"/>
          <p:cNvSpPr txBox="1"/>
          <p:nvPr/>
        </p:nvSpPr>
        <p:spPr>
          <a:xfrm>
            <a:off x="1699591" y="69573"/>
            <a:ext cx="9849679" cy="1200329"/>
          </a:xfrm>
          <a:prstGeom prst="rect">
            <a:avLst/>
          </a:prstGeom>
          <a:solidFill>
            <a:schemeClr val="bg1"/>
          </a:solidFill>
        </p:spPr>
        <p:txBody>
          <a:bodyPr wrap="square" rtlCol="0">
            <a:spAutoFit/>
          </a:bodyPr>
          <a:lstStyle/>
          <a:p>
            <a:r>
              <a:rPr lang="zh-CN" altLang="en-US" sz="2400" dirty="0">
                <a:solidFill>
                  <a:srgbClr val="9900CC"/>
                </a:solidFill>
              </a:rPr>
              <a:t>内容上句间或段间衔接 </a:t>
            </a:r>
            <a:endParaRPr lang="en-US" altLang="zh-CN" sz="2400" dirty="0">
              <a:solidFill>
                <a:srgbClr val="9900CC"/>
              </a:solidFill>
            </a:endParaRPr>
          </a:p>
          <a:p>
            <a:r>
              <a:rPr lang="en-US" altLang="zh-CN" sz="2400" dirty="0">
                <a:solidFill>
                  <a:srgbClr val="9900CC"/>
                </a:solidFill>
              </a:rPr>
              <a:t>1. </a:t>
            </a:r>
            <a:r>
              <a:rPr lang="zh-CN" altLang="en-US" sz="2400" dirty="0">
                <a:solidFill>
                  <a:srgbClr val="9900CC"/>
                </a:solidFill>
              </a:rPr>
              <a:t>平行衔接 （叙事对象一致</a:t>
            </a:r>
            <a:r>
              <a:rPr lang="en-US" altLang="zh-CN" sz="2400" dirty="0">
                <a:solidFill>
                  <a:srgbClr val="9900CC"/>
                </a:solidFill>
              </a:rPr>
              <a:t>+</a:t>
            </a:r>
            <a:r>
              <a:rPr lang="zh-CN" altLang="en-US" sz="2400" dirty="0">
                <a:solidFill>
                  <a:srgbClr val="9900CC"/>
                </a:solidFill>
              </a:rPr>
              <a:t> 同一个角色的各种动作，情感体验等）</a:t>
            </a:r>
            <a:endParaRPr lang="en-US" altLang="zh-CN" sz="2400" dirty="0">
              <a:solidFill>
                <a:srgbClr val="9900CC"/>
              </a:solidFill>
            </a:endParaRPr>
          </a:p>
          <a:p>
            <a:r>
              <a:rPr lang="en-US" altLang="zh-CN" sz="2400" dirty="0">
                <a:solidFill>
                  <a:srgbClr val="9900CC"/>
                </a:solidFill>
              </a:rPr>
              <a:t>2. </a:t>
            </a:r>
            <a:r>
              <a:rPr lang="zh-CN" altLang="en-US" sz="2400" dirty="0">
                <a:solidFill>
                  <a:srgbClr val="9900CC"/>
                </a:solidFill>
              </a:rPr>
              <a:t>交叉衔接   </a:t>
            </a:r>
            <a:r>
              <a:rPr lang="en-US" altLang="zh-CN" sz="2400" dirty="0">
                <a:solidFill>
                  <a:srgbClr val="9900CC"/>
                </a:solidFill>
              </a:rPr>
              <a:t>(</a:t>
            </a:r>
            <a:r>
              <a:rPr lang="zh-CN" altLang="en-US" sz="2400" dirty="0">
                <a:solidFill>
                  <a:srgbClr val="9900CC"/>
                </a:solidFill>
              </a:rPr>
              <a:t>叙事对象交叉</a:t>
            </a:r>
            <a:r>
              <a:rPr lang="en-US" altLang="zh-CN" sz="2400" dirty="0">
                <a:solidFill>
                  <a:srgbClr val="9900CC"/>
                </a:solidFill>
              </a:rPr>
              <a:t>+</a:t>
            </a:r>
            <a:r>
              <a:rPr lang="zh-CN" altLang="en-US" sz="2400" dirty="0">
                <a:solidFill>
                  <a:srgbClr val="9900CC"/>
                </a:solidFill>
              </a:rPr>
              <a:t>原故事出现的可以出场的角色言行与情感）</a:t>
            </a:r>
            <a:endParaRPr lang="zh-CN" altLang="en-US" sz="24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国外家庭图片下载_国外家庭模板_国外家庭设计素材_素材公社"/>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876"/>
            <a:ext cx="12191999" cy="6867939"/>
          </a:xfrm>
          <a:prstGeom prst="rect">
            <a:avLst/>
          </a:prstGeom>
          <a:noFill/>
          <a:extLst>
            <a:ext uri="{909E8E84-426E-40DD-AFC4-6F175D3DCCD1}">
              <a14:hiddenFill xmlns:a14="http://schemas.microsoft.com/office/drawing/2010/main">
                <a:solidFill>
                  <a:srgbClr val="FFFFFF"/>
                </a:solidFill>
              </a14:hiddenFill>
            </a:ext>
          </a:extLst>
        </p:spPr>
      </p:pic>
      <p:sp>
        <p:nvSpPr>
          <p:cNvPr id="7" name="爆炸形: 8 pt  6"/>
          <p:cNvSpPr/>
          <p:nvPr/>
        </p:nvSpPr>
        <p:spPr>
          <a:xfrm>
            <a:off x="3154016" y="2547732"/>
            <a:ext cx="2117035" cy="1699592"/>
          </a:xfrm>
          <a:prstGeom prst="irregularSeal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心</a:t>
            </a:r>
            <a:endParaRPr lang="zh-CN" altLang="en-US" sz="7200" dirty="0"/>
          </a:p>
        </p:txBody>
      </p:sp>
      <p:sp>
        <p:nvSpPr>
          <p:cNvPr id="8" name="爆炸形: 8 pt  7"/>
          <p:cNvSpPr/>
          <p:nvPr/>
        </p:nvSpPr>
        <p:spPr>
          <a:xfrm>
            <a:off x="5499647" y="3790124"/>
            <a:ext cx="2117035" cy="1699592"/>
          </a:xfrm>
          <a:prstGeom prst="irregularSeal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救</a:t>
            </a:r>
            <a:endParaRPr lang="zh-CN" altLang="en-US" sz="7200" dirty="0"/>
          </a:p>
        </p:txBody>
      </p:sp>
      <p:sp>
        <p:nvSpPr>
          <p:cNvPr id="9" name="爆炸形: 8 pt  8"/>
          <p:cNvSpPr/>
          <p:nvPr/>
        </p:nvSpPr>
        <p:spPr>
          <a:xfrm>
            <a:off x="8305793" y="3256721"/>
            <a:ext cx="2117035" cy="1699592"/>
          </a:xfrm>
          <a:prstGeom prst="irregularSeal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援</a:t>
            </a:r>
            <a:endParaRPr lang="zh-CN" altLang="en-US" sz="7200" dirty="0"/>
          </a:p>
        </p:txBody>
      </p:sp>
      <p:sp>
        <p:nvSpPr>
          <p:cNvPr id="11" name="爆炸形: 8 pt  10"/>
          <p:cNvSpPr/>
          <p:nvPr/>
        </p:nvSpPr>
        <p:spPr>
          <a:xfrm>
            <a:off x="1099931" y="3475383"/>
            <a:ext cx="2117035" cy="1699592"/>
          </a:xfrm>
          <a:prstGeom prst="irregularSeal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惊</a:t>
            </a:r>
            <a:endParaRPr lang="zh-CN" altLang="en-US" sz="7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9452" y="1952225"/>
            <a:ext cx="12102547" cy="761159"/>
          </a:xfrm>
          <a:solidFill>
            <a:schemeClr val="bg1"/>
          </a:solidFill>
        </p:spPr>
        <p:txBody>
          <a:bodyPr>
            <a:noAutofit/>
          </a:bodyPr>
          <a:lstStyle/>
          <a:p>
            <a:pPr marL="0" indent="0" algn="just">
              <a:buNone/>
            </a:pPr>
            <a:r>
              <a:rPr lang="en-US" altLang="zh-CN" kern="100" dirty="0">
                <a:latin typeface="等线" panose="02010600030101010101" pitchFamily="2" charset="-122"/>
                <a:cs typeface="Times New Roman" panose="02020603050405020304" pitchFamily="18" charset="0"/>
              </a:rPr>
              <a:t>Para2:  Then, just as </a:t>
            </a:r>
            <a:r>
              <a:rPr lang="en-US" altLang="zh-CN" b="1" kern="100" dirty="0">
                <a:solidFill>
                  <a:srgbClr val="FF0000"/>
                </a:solidFill>
                <a:latin typeface="等线" panose="02010600030101010101" pitchFamily="2" charset="-122"/>
                <a:cs typeface="Times New Roman" panose="02020603050405020304" pitchFamily="18" charset="0"/>
              </a:rPr>
              <a:t>we </a:t>
            </a:r>
            <a:r>
              <a:rPr lang="en-US" altLang="zh-CN" kern="100" dirty="0">
                <a:latin typeface="等线" panose="02010600030101010101" pitchFamily="2" charset="-122"/>
                <a:cs typeface="Times New Roman" panose="02020603050405020304" pitchFamily="18" charset="0"/>
              </a:rPr>
              <a:t>started to make the first cut, my workmate typed in the correct code. </a:t>
            </a:r>
            <a:endParaRPr lang="en-US" altLang="zh-CN" kern="100" dirty="0">
              <a:latin typeface="等线" panose="02010600030101010101" pitchFamily="2" charset="-122"/>
              <a:cs typeface="Times New Roman" panose="02020603050405020304" pitchFamily="18" charset="0"/>
            </a:endParaRPr>
          </a:p>
          <a:p>
            <a:pPr marL="0" indent="0" algn="just">
              <a:buNone/>
            </a:pPr>
            <a:endPar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solidFill>
                <a:srgbClr val="9900CC"/>
              </a:solidFill>
            </a:endParaRPr>
          </a:p>
        </p:txBody>
      </p:sp>
      <p:sp>
        <p:nvSpPr>
          <p:cNvPr id="7" name="文本框 6"/>
          <p:cNvSpPr txBox="1"/>
          <p:nvPr/>
        </p:nvSpPr>
        <p:spPr>
          <a:xfrm>
            <a:off x="2454966" y="2932047"/>
            <a:ext cx="5188226" cy="584775"/>
          </a:xfrm>
          <a:prstGeom prst="rect">
            <a:avLst/>
          </a:prstGeom>
          <a:solidFill>
            <a:schemeClr val="accent1">
              <a:lumMod val="20000"/>
              <a:lumOff val="80000"/>
            </a:schemeClr>
          </a:solidFill>
        </p:spPr>
        <p:txBody>
          <a:bodyPr wrap="square" rtlCol="0">
            <a:spAutoFit/>
          </a:bodyPr>
          <a:lstStyle/>
          <a:p>
            <a:r>
              <a:rPr lang="en-US" altLang="zh-CN" sz="3200" dirty="0"/>
              <a:t>Para2</a:t>
            </a:r>
            <a:r>
              <a:rPr lang="zh-CN" altLang="en-US" sz="3200" dirty="0"/>
              <a:t>首句叙事角度： </a:t>
            </a:r>
            <a:r>
              <a:rPr lang="en-US" altLang="zh-CN" sz="3200" dirty="0">
                <a:solidFill>
                  <a:srgbClr val="9900CC"/>
                </a:solidFill>
              </a:rPr>
              <a:t>we</a:t>
            </a:r>
            <a:endParaRPr lang="zh-CN" altLang="en-US" sz="3200" dirty="0">
              <a:solidFill>
                <a:srgbClr val="9900CC"/>
              </a:solidFill>
            </a:endParaRPr>
          </a:p>
        </p:txBody>
      </p:sp>
      <p:sp>
        <p:nvSpPr>
          <p:cNvPr id="4" name="文本框 3"/>
          <p:cNvSpPr txBox="1"/>
          <p:nvPr/>
        </p:nvSpPr>
        <p:spPr>
          <a:xfrm>
            <a:off x="159024" y="3879578"/>
            <a:ext cx="11748053" cy="1077218"/>
          </a:xfrm>
          <a:prstGeom prst="rect">
            <a:avLst/>
          </a:prstGeom>
          <a:solidFill>
            <a:schemeClr val="accent1">
              <a:lumMod val="20000"/>
              <a:lumOff val="80000"/>
            </a:schemeClr>
          </a:solidFill>
        </p:spPr>
        <p:txBody>
          <a:bodyPr wrap="square" rtlCol="0">
            <a:spAutoFit/>
          </a:bodyPr>
          <a:lstStyle/>
          <a:p>
            <a:r>
              <a:rPr lang="en-US" altLang="zh-CN" sz="3200" dirty="0">
                <a:solidFill>
                  <a:srgbClr val="9900CC"/>
                </a:solidFill>
              </a:rPr>
              <a:t>We </a:t>
            </a:r>
            <a:r>
              <a:rPr lang="en-US" altLang="zh-CN" sz="3200" dirty="0">
                <a:solidFill>
                  <a:srgbClr val="C00000"/>
                </a:solidFill>
              </a:rPr>
              <a:t>cheered at the good news </a:t>
            </a:r>
            <a:r>
              <a:rPr lang="en-US" altLang="zh-CN" sz="3200" dirty="0"/>
              <a:t>, </a:t>
            </a:r>
            <a:r>
              <a:rPr lang="en-US" altLang="zh-CN" sz="3200" dirty="0">
                <a:solidFill>
                  <a:srgbClr val="0000FF"/>
                </a:solidFill>
              </a:rPr>
              <a:t>with the tension replaced with hope and relief. </a:t>
            </a:r>
            <a:endParaRPr lang="zh-CN" altLang="en-US" sz="3200" dirty="0">
              <a:solidFill>
                <a:srgbClr val="0000FF"/>
              </a:solidFill>
            </a:endParaRPr>
          </a:p>
        </p:txBody>
      </p:sp>
      <p:sp>
        <p:nvSpPr>
          <p:cNvPr id="8" name="文本框 7"/>
          <p:cNvSpPr txBox="1"/>
          <p:nvPr/>
        </p:nvSpPr>
        <p:spPr>
          <a:xfrm>
            <a:off x="1699591" y="69573"/>
            <a:ext cx="9849679" cy="1200329"/>
          </a:xfrm>
          <a:prstGeom prst="rect">
            <a:avLst/>
          </a:prstGeom>
          <a:solidFill>
            <a:schemeClr val="bg1"/>
          </a:solidFill>
        </p:spPr>
        <p:txBody>
          <a:bodyPr wrap="square" rtlCol="0">
            <a:spAutoFit/>
          </a:bodyPr>
          <a:lstStyle/>
          <a:p>
            <a:r>
              <a:rPr lang="zh-CN" altLang="en-US" sz="2400" dirty="0">
                <a:solidFill>
                  <a:srgbClr val="9900CC"/>
                </a:solidFill>
              </a:rPr>
              <a:t>内容上句间或段间衔接 </a:t>
            </a:r>
            <a:endParaRPr lang="en-US" altLang="zh-CN" sz="2400" dirty="0">
              <a:solidFill>
                <a:srgbClr val="9900CC"/>
              </a:solidFill>
            </a:endParaRPr>
          </a:p>
          <a:p>
            <a:r>
              <a:rPr lang="en-US" altLang="zh-CN" sz="2400" dirty="0">
                <a:solidFill>
                  <a:srgbClr val="9900CC"/>
                </a:solidFill>
              </a:rPr>
              <a:t>1. </a:t>
            </a:r>
            <a:r>
              <a:rPr lang="zh-CN" altLang="en-US" sz="2400" dirty="0">
                <a:solidFill>
                  <a:srgbClr val="9900CC"/>
                </a:solidFill>
              </a:rPr>
              <a:t>平行衔接 （叙事对象一致</a:t>
            </a:r>
            <a:r>
              <a:rPr lang="en-US" altLang="zh-CN" sz="2400" dirty="0">
                <a:solidFill>
                  <a:srgbClr val="9900CC"/>
                </a:solidFill>
              </a:rPr>
              <a:t>+</a:t>
            </a:r>
            <a:r>
              <a:rPr lang="zh-CN" altLang="en-US" sz="2400" dirty="0">
                <a:solidFill>
                  <a:srgbClr val="9900CC"/>
                </a:solidFill>
              </a:rPr>
              <a:t> 同一个角色的各种动作，情感体验等）</a:t>
            </a:r>
            <a:endParaRPr lang="en-US" altLang="zh-CN" sz="2400" dirty="0">
              <a:solidFill>
                <a:srgbClr val="9900CC"/>
              </a:solidFill>
            </a:endParaRPr>
          </a:p>
          <a:p>
            <a:r>
              <a:rPr lang="en-US" altLang="zh-CN" sz="2400" dirty="0">
                <a:solidFill>
                  <a:srgbClr val="9900CC"/>
                </a:solidFill>
              </a:rPr>
              <a:t>2. </a:t>
            </a:r>
            <a:r>
              <a:rPr lang="zh-CN" altLang="en-US" sz="2400" dirty="0">
                <a:solidFill>
                  <a:srgbClr val="9900CC"/>
                </a:solidFill>
              </a:rPr>
              <a:t>交叉衔接   </a:t>
            </a:r>
            <a:r>
              <a:rPr lang="en-US" altLang="zh-CN" sz="2400" dirty="0">
                <a:solidFill>
                  <a:srgbClr val="9900CC"/>
                </a:solidFill>
              </a:rPr>
              <a:t>(</a:t>
            </a:r>
            <a:r>
              <a:rPr lang="zh-CN" altLang="en-US" sz="2400" dirty="0">
                <a:solidFill>
                  <a:srgbClr val="9900CC"/>
                </a:solidFill>
              </a:rPr>
              <a:t>叙事对象交叉</a:t>
            </a:r>
            <a:r>
              <a:rPr lang="en-US" altLang="zh-CN" sz="2400" dirty="0">
                <a:solidFill>
                  <a:srgbClr val="9900CC"/>
                </a:solidFill>
              </a:rPr>
              <a:t>+</a:t>
            </a:r>
            <a:r>
              <a:rPr lang="zh-CN" altLang="en-US" sz="2400" dirty="0">
                <a:solidFill>
                  <a:srgbClr val="9900CC"/>
                </a:solidFill>
              </a:rPr>
              <a:t>原故事出现的可以出场的角色言行与情感）</a:t>
            </a:r>
            <a:endParaRPr lang="zh-CN" altLang="en-US" sz="24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9452" y="1703743"/>
            <a:ext cx="12102547" cy="800915"/>
          </a:xfrm>
          <a:solidFill>
            <a:schemeClr val="bg1"/>
          </a:solidFill>
        </p:spPr>
        <p:txBody>
          <a:bodyPr>
            <a:noAutofit/>
          </a:bodyPr>
          <a:lstStyle/>
          <a:p>
            <a:pPr marL="0" indent="0" algn="just">
              <a:buNone/>
            </a:pPr>
            <a:r>
              <a:rPr lang="en-US" altLang="zh-CN" kern="100" dirty="0">
                <a:latin typeface="等线" panose="02010600030101010101" pitchFamily="2" charset="-122"/>
                <a:cs typeface="Times New Roman" panose="02020603050405020304" pitchFamily="18" charset="0"/>
              </a:rPr>
              <a:t>Para2:  Then, just as </a:t>
            </a:r>
            <a:r>
              <a:rPr lang="en-US" altLang="zh-CN" b="1" kern="100" dirty="0">
                <a:solidFill>
                  <a:srgbClr val="FF0000"/>
                </a:solidFill>
                <a:latin typeface="等线" panose="02010600030101010101" pitchFamily="2" charset="-122"/>
                <a:cs typeface="Times New Roman" panose="02020603050405020304" pitchFamily="18" charset="0"/>
              </a:rPr>
              <a:t>we </a:t>
            </a:r>
            <a:r>
              <a:rPr lang="en-US" altLang="zh-CN" kern="100" dirty="0">
                <a:latin typeface="等线" panose="02010600030101010101" pitchFamily="2" charset="-122"/>
                <a:cs typeface="Times New Roman" panose="02020603050405020304" pitchFamily="18" charset="0"/>
              </a:rPr>
              <a:t>started to make the first cut, my workmate typed in the correct code. </a:t>
            </a:r>
            <a:endParaRPr lang="en-US" altLang="zh-CN" kern="100" dirty="0">
              <a:latin typeface="等线" panose="02010600030101010101" pitchFamily="2" charset="-122"/>
              <a:cs typeface="Times New Roman" panose="02020603050405020304" pitchFamily="18" charset="0"/>
            </a:endParaRPr>
          </a:p>
          <a:p>
            <a:pPr marL="0" indent="0" algn="just">
              <a:buNone/>
            </a:pPr>
            <a:endPar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solidFill>
                <a:srgbClr val="9900CC"/>
              </a:solidFill>
            </a:endParaRPr>
          </a:p>
        </p:txBody>
      </p:sp>
      <p:sp>
        <p:nvSpPr>
          <p:cNvPr id="7" name="文本框 6"/>
          <p:cNvSpPr txBox="1"/>
          <p:nvPr/>
        </p:nvSpPr>
        <p:spPr>
          <a:xfrm>
            <a:off x="2454965" y="2872413"/>
            <a:ext cx="8199783" cy="584775"/>
          </a:xfrm>
          <a:prstGeom prst="rect">
            <a:avLst/>
          </a:prstGeom>
          <a:solidFill>
            <a:schemeClr val="accent1">
              <a:lumMod val="20000"/>
              <a:lumOff val="80000"/>
            </a:schemeClr>
          </a:solidFill>
        </p:spPr>
        <p:txBody>
          <a:bodyPr wrap="square" rtlCol="0">
            <a:spAutoFit/>
          </a:bodyPr>
          <a:lstStyle/>
          <a:p>
            <a:r>
              <a:rPr lang="en-US" altLang="zh-CN" sz="3200" dirty="0"/>
              <a:t>Para2</a:t>
            </a:r>
            <a:r>
              <a:rPr lang="zh-CN" altLang="en-US" sz="3200" dirty="0"/>
              <a:t>首句叙事角度： </a:t>
            </a:r>
            <a:r>
              <a:rPr lang="en-US" altLang="zh-CN" sz="3200" dirty="0">
                <a:solidFill>
                  <a:srgbClr val="9900CC"/>
                </a:solidFill>
              </a:rPr>
              <a:t>my workmate</a:t>
            </a:r>
            <a:endParaRPr lang="zh-CN" altLang="en-US" sz="3200" dirty="0">
              <a:solidFill>
                <a:srgbClr val="9900CC"/>
              </a:solidFill>
            </a:endParaRPr>
          </a:p>
        </p:txBody>
      </p:sp>
      <p:sp>
        <p:nvSpPr>
          <p:cNvPr id="4" name="文本框 3"/>
          <p:cNvSpPr txBox="1"/>
          <p:nvPr/>
        </p:nvSpPr>
        <p:spPr>
          <a:xfrm>
            <a:off x="159024" y="3879578"/>
            <a:ext cx="11748053" cy="1077218"/>
          </a:xfrm>
          <a:prstGeom prst="rect">
            <a:avLst/>
          </a:prstGeom>
          <a:solidFill>
            <a:schemeClr val="accent1">
              <a:lumMod val="20000"/>
              <a:lumOff val="80000"/>
            </a:schemeClr>
          </a:solidFill>
        </p:spPr>
        <p:txBody>
          <a:bodyPr wrap="square" rtlCol="0">
            <a:spAutoFit/>
          </a:bodyPr>
          <a:lstStyle/>
          <a:p>
            <a:r>
              <a:rPr lang="en-US" altLang="zh-CN" sz="3200" dirty="0">
                <a:solidFill>
                  <a:srgbClr val="9900CC"/>
                </a:solidFill>
              </a:rPr>
              <a:t>My workmate  </a:t>
            </a:r>
            <a:r>
              <a:rPr lang="en-US" altLang="zh-CN" sz="3200" dirty="0">
                <a:solidFill>
                  <a:srgbClr val="C00000"/>
                </a:solidFill>
              </a:rPr>
              <a:t>breathed a sigh of relief</a:t>
            </a:r>
            <a:r>
              <a:rPr lang="en-US" altLang="zh-CN" sz="3200" dirty="0"/>
              <a:t>, </a:t>
            </a:r>
            <a:r>
              <a:rPr lang="en-US" altLang="zh-CN" sz="3200" dirty="0">
                <a:solidFill>
                  <a:srgbClr val="0000FF"/>
                </a:solidFill>
              </a:rPr>
              <a:t>beads of sweat popping up on his nose tip. </a:t>
            </a:r>
            <a:endParaRPr lang="zh-CN" altLang="en-US" sz="3200" dirty="0">
              <a:solidFill>
                <a:srgbClr val="0000FF"/>
              </a:solidFill>
            </a:endParaRPr>
          </a:p>
        </p:txBody>
      </p:sp>
      <p:sp>
        <p:nvSpPr>
          <p:cNvPr id="8" name="文本框 7"/>
          <p:cNvSpPr txBox="1"/>
          <p:nvPr/>
        </p:nvSpPr>
        <p:spPr>
          <a:xfrm>
            <a:off x="1699591" y="69573"/>
            <a:ext cx="9849679" cy="1200329"/>
          </a:xfrm>
          <a:prstGeom prst="rect">
            <a:avLst/>
          </a:prstGeom>
          <a:solidFill>
            <a:schemeClr val="bg1"/>
          </a:solidFill>
        </p:spPr>
        <p:txBody>
          <a:bodyPr wrap="square" rtlCol="0">
            <a:spAutoFit/>
          </a:bodyPr>
          <a:lstStyle/>
          <a:p>
            <a:r>
              <a:rPr lang="zh-CN" altLang="en-US" sz="2400" dirty="0">
                <a:solidFill>
                  <a:srgbClr val="9900CC"/>
                </a:solidFill>
              </a:rPr>
              <a:t>内容上句间或段间衔接 </a:t>
            </a:r>
            <a:endParaRPr lang="en-US" altLang="zh-CN" sz="2400" dirty="0">
              <a:solidFill>
                <a:srgbClr val="9900CC"/>
              </a:solidFill>
            </a:endParaRPr>
          </a:p>
          <a:p>
            <a:r>
              <a:rPr lang="en-US" altLang="zh-CN" sz="2400" dirty="0">
                <a:solidFill>
                  <a:srgbClr val="9900CC"/>
                </a:solidFill>
              </a:rPr>
              <a:t>1. </a:t>
            </a:r>
            <a:r>
              <a:rPr lang="zh-CN" altLang="en-US" sz="2400" dirty="0">
                <a:solidFill>
                  <a:srgbClr val="9900CC"/>
                </a:solidFill>
              </a:rPr>
              <a:t>平行衔接 （叙事对象一致</a:t>
            </a:r>
            <a:r>
              <a:rPr lang="en-US" altLang="zh-CN" sz="2400" dirty="0">
                <a:solidFill>
                  <a:srgbClr val="9900CC"/>
                </a:solidFill>
              </a:rPr>
              <a:t>+</a:t>
            </a:r>
            <a:r>
              <a:rPr lang="zh-CN" altLang="en-US" sz="2400" dirty="0">
                <a:solidFill>
                  <a:srgbClr val="9900CC"/>
                </a:solidFill>
              </a:rPr>
              <a:t> 同一个角色的各种动作，情感体验等）</a:t>
            </a:r>
            <a:endParaRPr lang="en-US" altLang="zh-CN" sz="2400" dirty="0">
              <a:solidFill>
                <a:srgbClr val="9900CC"/>
              </a:solidFill>
            </a:endParaRPr>
          </a:p>
          <a:p>
            <a:r>
              <a:rPr lang="en-US" altLang="zh-CN" sz="2400" dirty="0">
                <a:solidFill>
                  <a:srgbClr val="9900CC"/>
                </a:solidFill>
              </a:rPr>
              <a:t>2. </a:t>
            </a:r>
            <a:r>
              <a:rPr lang="zh-CN" altLang="en-US" sz="2400" dirty="0">
                <a:solidFill>
                  <a:srgbClr val="9900CC"/>
                </a:solidFill>
              </a:rPr>
              <a:t>交叉衔接   </a:t>
            </a:r>
            <a:r>
              <a:rPr lang="en-US" altLang="zh-CN" sz="2400" dirty="0">
                <a:solidFill>
                  <a:srgbClr val="9900CC"/>
                </a:solidFill>
              </a:rPr>
              <a:t>(</a:t>
            </a:r>
            <a:r>
              <a:rPr lang="zh-CN" altLang="en-US" sz="2400" dirty="0">
                <a:solidFill>
                  <a:srgbClr val="9900CC"/>
                </a:solidFill>
              </a:rPr>
              <a:t>叙事对象交叉</a:t>
            </a:r>
            <a:r>
              <a:rPr lang="en-US" altLang="zh-CN" sz="2400" dirty="0">
                <a:solidFill>
                  <a:srgbClr val="9900CC"/>
                </a:solidFill>
              </a:rPr>
              <a:t>+</a:t>
            </a:r>
            <a:r>
              <a:rPr lang="zh-CN" altLang="en-US" sz="2400" dirty="0">
                <a:solidFill>
                  <a:srgbClr val="9900CC"/>
                </a:solidFill>
              </a:rPr>
              <a:t>原故事出现的可以出场的角色言行与情感）</a:t>
            </a:r>
            <a:endParaRPr lang="zh-CN" altLang="en-US" sz="24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9452" y="2041676"/>
            <a:ext cx="12102547" cy="890371"/>
          </a:xfrm>
          <a:solidFill>
            <a:schemeClr val="bg1"/>
          </a:solidFill>
        </p:spPr>
        <p:txBody>
          <a:bodyPr>
            <a:noAutofit/>
          </a:bodyPr>
          <a:lstStyle/>
          <a:p>
            <a:pPr marL="0" indent="0" algn="just">
              <a:buNone/>
            </a:pPr>
            <a:r>
              <a:rPr lang="en-US" altLang="zh-CN" kern="100" dirty="0">
                <a:latin typeface="等线" panose="02010600030101010101" pitchFamily="2" charset="-122"/>
                <a:cs typeface="Times New Roman" panose="02020603050405020304" pitchFamily="18" charset="0"/>
              </a:rPr>
              <a:t>Para2:  Then, just as </a:t>
            </a:r>
            <a:r>
              <a:rPr lang="en-US" altLang="zh-CN" b="1" kern="100" dirty="0">
                <a:solidFill>
                  <a:srgbClr val="FF0000"/>
                </a:solidFill>
                <a:latin typeface="等线" panose="02010600030101010101" pitchFamily="2" charset="-122"/>
                <a:cs typeface="Times New Roman" panose="02020603050405020304" pitchFamily="18" charset="0"/>
              </a:rPr>
              <a:t>we </a:t>
            </a:r>
            <a:r>
              <a:rPr lang="en-US" altLang="zh-CN" kern="100" dirty="0">
                <a:latin typeface="等线" panose="02010600030101010101" pitchFamily="2" charset="-122"/>
                <a:cs typeface="Times New Roman" panose="02020603050405020304" pitchFamily="18" charset="0"/>
              </a:rPr>
              <a:t>started to make the first cut, my workmate typed in the correct code. </a:t>
            </a:r>
            <a:endParaRPr lang="en-US" altLang="zh-CN" kern="100" dirty="0">
              <a:latin typeface="等线" panose="02010600030101010101" pitchFamily="2" charset="-122"/>
              <a:cs typeface="Times New Roman" panose="02020603050405020304" pitchFamily="18" charset="0"/>
            </a:endParaRPr>
          </a:p>
          <a:p>
            <a:pPr marL="0" indent="0" algn="just">
              <a:buNone/>
            </a:pPr>
            <a:endPar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solidFill>
                <a:srgbClr val="9900CC"/>
              </a:solidFill>
            </a:endParaRPr>
          </a:p>
        </p:txBody>
      </p:sp>
      <p:sp>
        <p:nvSpPr>
          <p:cNvPr id="7" name="文本框 6"/>
          <p:cNvSpPr txBox="1"/>
          <p:nvPr/>
        </p:nvSpPr>
        <p:spPr>
          <a:xfrm>
            <a:off x="2454965" y="3190462"/>
            <a:ext cx="4979505" cy="584775"/>
          </a:xfrm>
          <a:prstGeom prst="rect">
            <a:avLst/>
          </a:prstGeom>
          <a:solidFill>
            <a:schemeClr val="accent1">
              <a:lumMod val="20000"/>
              <a:lumOff val="80000"/>
            </a:schemeClr>
          </a:solidFill>
        </p:spPr>
        <p:txBody>
          <a:bodyPr wrap="square" rtlCol="0">
            <a:spAutoFit/>
          </a:bodyPr>
          <a:lstStyle/>
          <a:p>
            <a:r>
              <a:rPr lang="en-US" altLang="zh-CN" sz="3200" dirty="0"/>
              <a:t>Para2</a:t>
            </a:r>
            <a:r>
              <a:rPr lang="zh-CN" altLang="en-US" sz="3200" dirty="0"/>
              <a:t>尾句叙事角度： </a:t>
            </a:r>
            <a:r>
              <a:rPr lang="en-US" altLang="zh-CN" sz="3200" dirty="0">
                <a:solidFill>
                  <a:srgbClr val="9900CC"/>
                </a:solidFill>
              </a:rPr>
              <a:t>we</a:t>
            </a:r>
            <a:endParaRPr lang="zh-CN" altLang="en-US" sz="3200" dirty="0">
              <a:solidFill>
                <a:srgbClr val="9900CC"/>
              </a:solidFill>
            </a:endParaRPr>
          </a:p>
        </p:txBody>
      </p:sp>
      <p:sp>
        <p:nvSpPr>
          <p:cNvPr id="4" name="文本框 3"/>
          <p:cNvSpPr txBox="1"/>
          <p:nvPr/>
        </p:nvSpPr>
        <p:spPr>
          <a:xfrm>
            <a:off x="159024" y="4008785"/>
            <a:ext cx="11873951" cy="1077218"/>
          </a:xfrm>
          <a:prstGeom prst="rect">
            <a:avLst/>
          </a:prstGeom>
          <a:solidFill>
            <a:schemeClr val="accent1">
              <a:lumMod val="20000"/>
              <a:lumOff val="80000"/>
            </a:schemeClr>
          </a:solidFill>
        </p:spPr>
        <p:txBody>
          <a:bodyPr wrap="square" rtlCol="0">
            <a:spAutoFit/>
          </a:bodyPr>
          <a:lstStyle/>
          <a:p>
            <a:r>
              <a:rPr lang="en-US" altLang="zh-CN" sz="3200" dirty="0"/>
              <a:t>Seeing the two young brother reunite together, </a:t>
            </a:r>
            <a:r>
              <a:rPr lang="en-US" altLang="zh-CN" sz="3200" dirty="0">
                <a:solidFill>
                  <a:srgbClr val="9900CC"/>
                </a:solidFill>
              </a:rPr>
              <a:t>we</a:t>
            </a:r>
            <a:r>
              <a:rPr lang="en-US" altLang="zh-CN" sz="3200" dirty="0"/>
              <a:t> </a:t>
            </a:r>
            <a:r>
              <a:rPr lang="en-US" altLang="zh-CN" sz="3200" dirty="0">
                <a:solidFill>
                  <a:srgbClr val="C00000"/>
                </a:solidFill>
              </a:rPr>
              <a:t>were overcome with a flood of joy mingled with pride. </a:t>
            </a:r>
            <a:endParaRPr lang="zh-CN" altLang="en-US" sz="3200" dirty="0">
              <a:solidFill>
                <a:srgbClr val="C00000"/>
              </a:solidFill>
            </a:endParaRPr>
          </a:p>
        </p:txBody>
      </p:sp>
      <p:sp>
        <p:nvSpPr>
          <p:cNvPr id="8" name="文本框 7"/>
          <p:cNvSpPr txBox="1"/>
          <p:nvPr/>
        </p:nvSpPr>
        <p:spPr>
          <a:xfrm>
            <a:off x="1699591" y="69573"/>
            <a:ext cx="9849679" cy="1200329"/>
          </a:xfrm>
          <a:prstGeom prst="rect">
            <a:avLst/>
          </a:prstGeom>
          <a:solidFill>
            <a:schemeClr val="bg1"/>
          </a:solidFill>
        </p:spPr>
        <p:txBody>
          <a:bodyPr wrap="square" rtlCol="0">
            <a:spAutoFit/>
          </a:bodyPr>
          <a:lstStyle/>
          <a:p>
            <a:r>
              <a:rPr lang="zh-CN" altLang="en-US" sz="2400" dirty="0">
                <a:solidFill>
                  <a:srgbClr val="9900CC"/>
                </a:solidFill>
              </a:rPr>
              <a:t>内容上句间或段间衔接 </a:t>
            </a:r>
            <a:endParaRPr lang="en-US" altLang="zh-CN" sz="2400" dirty="0">
              <a:solidFill>
                <a:srgbClr val="9900CC"/>
              </a:solidFill>
            </a:endParaRPr>
          </a:p>
          <a:p>
            <a:r>
              <a:rPr lang="en-US" altLang="zh-CN" sz="2400" dirty="0">
                <a:solidFill>
                  <a:srgbClr val="9900CC"/>
                </a:solidFill>
              </a:rPr>
              <a:t>1. </a:t>
            </a:r>
            <a:r>
              <a:rPr lang="zh-CN" altLang="en-US" sz="2400" dirty="0">
                <a:solidFill>
                  <a:srgbClr val="9900CC"/>
                </a:solidFill>
              </a:rPr>
              <a:t>平行衔接 （叙事对象一致</a:t>
            </a:r>
            <a:r>
              <a:rPr lang="en-US" altLang="zh-CN" sz="2400" dirty="0">
                <a:solidFill>
                  <a:srgbClr val="9900CC"/>
                </a:solidFill>
              </a:rPr>
              <a:t>+</a:t>
            </a:r>
            <a:r>
              <a:rPr lang="zh-CN" altLang="en-US" sz="2400" dirty="0">
                <a:solidFill>
                  <a:srgbClr val="9900CC"/>
                </a:solidFill>
              </a:rPr>
              <a:t> 同一个角色的各种动作，情感体验等）</a:t>
            </a:r>
            <a:endParaRPr lang="en-US" altLang="zh-CN" sz="2400" dirty="0">
              <a:solidFill>
                <a:srgbClr val="9900CC"/>
              </a:solidFill>
            </a:endParaRPr>
          </a:p>
          <a:p>
            <a:r>
              <a:rPr lang="en-US" altLang="zh-CN" sz="2400" dirty="0">
                <a:solidFill>
                  <a:srgbClr val="9900CC"/>
                </a:solidFill>
              </a:rPr>
              <a:t>2. </a:t>
            </a:r>
            <a:r>
              <a:rPr lang="zh-CN" altLang="en-US" sz="2400" dirty="0">
                <a:solidFill>
                  <a:srgbClr val="9900CC"/>
                </a:solidFill>
              </a:rPr>
              <a:t>交叉衔接   </a:t>
            </a:r>
            <a:r>
              <a:rPr lang="en-US" altLang="zh-CN" sz="2400" dirty="0">
                <a:solidFill>
                  <a:srgbClr val="9900CC"/>
                </a:solidFill>
              </a:rPr>
              <a:t>(</a:t>
            </a:r>
            <a:r>
              <a:rPr lang="zh-CN" altLang="en-US" sz="2400" dirty="0">
                <a:solidFill>
                  <a:srgbClr val="9900CC"/>
                </a:solidFill>
              </a:rPr>
              <a:t>叙事对象交叉</a:t>
            </a:r>
            <a:r>
              <a:rPr lang="en-US" altLang="zh-CN" sz="2400" dirty="0">
                <a:solidFill>
                  <a:srgbClr val="9900CC"/>
                </a:solidFill>
              </a:rPr>
              <a:t>+</a:t>
            </a:r>
            <a:r>
              <a:rPr lang="zh-CN" altLang="en-US" sz="2400" dirty="0">
                <a:solidFill>
                  <a:srgbClr val="9900CC"/>
                </a:solidFill>
              </a:rPr>
              <a:t>原故事出现的可以出场的角色言行与情感）</a:t>
            </a:r>
            <a:endParaRPr lang="zh-CN" altLang="en-US" sz="24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9453" y="1557659"/>
            <a:ext cx="11956774" cy="1077218"/>
          </a:xfrm>
          <a:solidFill>
            <a:schemeClr val="bg1"/>
          </a:solidFill>
        </p:spPr>
        <p:txBody>
          <a:bodyPr>
            <a:normAutofit fontScale="25000" lnSpcReduction="20000"/>
          </a:bodyPr>
          <a:lstStyle/>
          <a:p>
            <a:pPr marL="0" indent="0" algn="just">
              <a:buNone/>
            </a:pPr>
            <a:r>
              <a:rPr lang="en-US" altLang="zh-CN" sz="11200" kern="100" dirty="0">
                <a:latin typeface="等线" panose="02010600030101010101" pitchFamily="2" charset="-122"/>
                <a:cs typeface="Times New Roman" panose="02020603050405020304" pitchFamily="18" charset="0"/>
              </a:rPr>
              <a:t>Para2:  Then, just as </a:t>
            </a:r>
            <a:r>
              <a:rPr lang="en-US" altLang="zh-CN" sz="11200" b="1" kern="100" dirty="0">
                <a:solidFill>
                  <a:srgbClr val="FF0000"/>
                </a:solidFill>
                <a:latin typeface="等线" panose="02010600030101010101" pitchFamily="2" charset="-122"/>
                <a:cs typeface="Times New Roman" panose="02020603050405020304" pitchFamily="18" charset="0"/>
              </a:rPr>
              <a:t>we </a:t>
            </a:r>
            <a:r>
              <a:rPr lang="en-US" altLang="zh-CN" sz="11200" kern="100" dirty="0">
                <a:latin typeface="等线" panose="02010600030101010101" pitchFamily="2" charset="-122"/>
                <a:cs typeface="Times New Roman" panose="02020603050405020304" pitchFamily="18" charset="0"/>
              </a:rPr>
              <a:t>started to make the first cut, my workmate typed in the correct code. </a:t>
            </a:r>
            <a:endParaRPr lang="en-US" altLang="zh-CN" sz="11200" kern="100" dirty="0">
              <a:latin typeface="等线" panose="02010600030101010101" pitchFamily="2" charset="-122"/>
              <a:cs typeface="Times New Roman" panose="02020603050405020304" pitchFamily="18" charset="0"/>
            </a:endParaRPr>
          </a:p>
          <a:p>
            <a:pPr marL="0" indent="0" algn="just">
              <a:buNone/>
            </a:pPr>
            <a:endPar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solidFill>
                <a:srgbClr val="9900CC"/>
              </a:solidFill>
            </a:endParaRPr>
          </a:p>
        </p:txBody>
      </p:sp>
      <p:sp>
        <p:nvSpPr>
          <p:cNvPr id="6" name="文本框 5"/>
          <p:cNvSpPr txBox="1"/>
          <p:nvPr/>
        </p:nvSpPr>
        <p:spPr>
          <a:xfrm>
            <a:off x="1699591" y="69573"/>
            <a:ext cx="9849679" cy="1200329"/>
          </a:xfrm>
          <a:prstGeom prst="rect">
            <a:avLst/>
          </a:prstGeom>
          <a:solidFill>
            <a:schemeClr val="bg1"/>
          </a:solidFill>
        </p:spPr>
        <p:txBody>
          <a:bodyPr wrap="square" rtlCol="0">
            <a:spAutoFit/>
          </a:bodyPr>
          <a:lstStyle/>
          <a:p>
            <a:r>
              <a:rPr lang="zh-CN" altLang="en-US" sz="2400" dirty="0">
                <a:solidFill>
                  <a:srgbClr val="9900CC"/>
                </a:solidFill>
              </a:rPr>
              <a:t>内容上句间或段间衔接 </a:t>
            </a:r>
            <a:endParaRPr lang="en-US" altLang="zh-CN" sz="2400" dirty="0">
              <a:solidFill>
                <a:srgbClr val="9900CC"/>
              </a:solidFill>
            </a:endParaRPr>
          </a:p>
          <a:p>
            <a:r>
              <a:rPr lang="en-US" altLang="zh-CN" sz="2400" dirty="0">
                <a:solidFill>
                  <a:srgbClr val="9900CC"/>
                </a:solidFill>
              </a:rPr>
              <a:t>1. </a:t>
            </a:r>
            <a:r>
              <a:rPr lang="zh-CN" altLang="en-US" sz="2400" dirty="0">
                <a:solidFill>
                  <a:srgbClr val="9900CC"/>
                </a:solidFill>
              </a:rPr>
              <a:t>平行衔接 （叙事对象一致</a:t>
            </a:r>
            <a:r>
              <a:rPr lang="en-US" altLang="zh-CN" sz="2400" dirty="0">
                <a:solidFill>
                  <a:srgbClr val="9900CC"/>
                </a:solidFill>
              </a:rPr>
              <a:t>+</a:t>
            </a:r>
            <a:r>
              <a:rPr lang="zh-CN" altLang="en-US" sz="2400" dirty="0">
                <a:solidFill>
                  <a:srgbClr val="9900CC"/>
                </a:solidFill>
              </a:rPr>
              <a:t> 同一个角色的各种动作，情感体验等）</a:t>
            </a:r>
            <a:endParaRPr lang="en-US" altLang="zh-CN" sz="2400" dirty="0">
              <a:solidFill>
                <a:srgbClr val="9900CC"/>
              </a:solidFill>
            </a:endParaRPr>
          </a:p>
          <a:p>
            <a:r>
              <a:rPr lang="en-US" altLang="zh-CN" sz="2400" dirty="0">
                <a:solidFill>
                  <a:srgbClr val="9900CC"/>
                </a:solidFill>
              </a:rPr>
              <a:t>2. </a:t>
            </a:r>
            <a:r>
              <a:rPr lang="zh-CN" altLang="en-US" sz="2400" dirty="0">
                <a:solidFill>
                  <a:srgbClr val="9900CC"/>
                </a:solidFill>
              </a:rPr>
              <a:t>交叉衔接   </a:t>
            </a:r>
            <a:r>
              <a:rPr lang="en-US" altLang="zh-CN" sz="2400" dirty="0">
                <a:solidFill>
                  <a:srgbClr val="9900CC"/>
                </a:solidFill>
              </a:rPr>
              <a:t>(</a:t>
            </a:r>
            <a:r>
              <a:rPr lang="zh-CN" altLang="en-US" sz="2400" dirty="0">
                <a:solidFill>
                  <a:srgbClr val="9900CC"/>
                </a:solidFill>
              </a:rPr>
              <a:t>叙事对象交叉</a:t>
            </a:r>
            <a:r>
              <a:rPr lang="en-US" altLang="zh-CN" sz="2400" dirty="0">
                <a:solidFill>
                  <a:srgbClr val="9900CC"/>
                </a:solidFill>
              </a:rPr>
              <a:t>+</a:t>
            </a:r>
            <a:r>
              <a:rPr lang="zh-CN" altLang="en-US" sz="2400" dirty="0">
                <a:solidFill>
                  <a:srgbClr val="9900CC"/>
                </a:solidFill>
              </a:rPr>
              <a:t>原故事出现的可以出场的角色言行与情感）</a:t>
            </a:r>
            <a:endParaRPr lang="zh-CN" altLang="en-US" sz="2400" dirty="0">
              <a:solidFill>
                <a:srgbClr val="9900CC"/>
              </a:solidFill>
            </a:endParaRPr>
          </a:p>
        </p:txBody>
      </p:sp>
      <p:sp>
        <p:nvSpPr>
          <p:cNvPr id="7" name="文本框 6"/>
          <p:cNvSpPr txBox="1"/>
          <p:nvPr/>
        </p:nvSpPr>
        <p:spPr>
          <a:xfrm>
            <a:off x="168966" y="2792896"/>
            <a:ext cx="11728171" cy="1077218"/>
          </a:xfrm>
          <a:prstGeom prst="rect">
            <a:avLst/>
          </a:prstGeom>
          <a:solidFill>
            <a:schemeClr val="accent1">
              <a:lumMod val="20000"/>
              <a:lumOff val="80000"/>
            </a:schemeClr>
          </a:solidFill>
        </p:spPr>
        <p:txBody>
          <a:bodyPr wrap="square" rtlCol="0">
            <a:spAutoFit/>
          </a:bodyPr>
          <a:lstStyle/>
          <a:p>
            <a:r>
              <a:rPr lang="en-US" altLang="zh-CN" sz="3200" dirty="0"/>
              <a:t>Para2</a:t>
            </a:r>
            <a:r>
              <a:rPr lang="zh-CN" altLang="en-US" sz="3200" dirty="0"/>
              <a:t>尾句叙事角度： </a:t>
            </a:r>
            <a:r>
              <a:rPr lang="zh-CN" altLang="en-US" sz="3200" dirty="0">
                <a:solidFill>
                  <a:srgbClr val="9900CC"/>
                </a:solidFill>
              </a:rPr>
              <a:t>结合平行段落第一段的叙事角度 </a:t>
            </a:r>
            <a:r>
              <a:rPr lang="en-US" altLang="zh-CN" sz="3200" dirty="0">
                <a:solidFill>
                  <a:srgbClr val="9900CC"/>
                </a:solidFill>
              </a:rPr>
              <a:t>I +</a:t>
            </a:r>
            <a:r>
              <a:rPr lang="zh-CN" altLang="en-US" sz="3200" dirty="0">
                <a:solidFill>
                  <a:srgbClr val="9900CC"/>
                </a:solidFill>
              </a:rPr>
              <a:t>时间</a:t>
            </a:r>
            <a:endParaRPr lang="en-US" altLang="zh-CN" sz="3200" dirty="0">
              <a:solidFill>
                <a:srgbClr val="9900CC"/>
              </a:solidFill>
            </a:endParaRPr>
          </a:p>
          <a:p>
            <a:r>
              <a:rPr lang="zh-CN" altLang="en-US" sz="3200" dirty="0">
                <a:solidFill>
                  <a:srgbClr val="9900CC"/>
                </a:solidFill>
              </a:rPr>
              <a:t>联想：接到新的警情，深夜继续履行职责，守一方百姓安宁。 </a:t>
            </a:r>
            <a:r>
              <a:rPr lang="en-US" altLang="zh-CN" sz="3200" dirty="0">
                <a:solidFill>
                  <a:srgbClr val="9900CC"/>
                </a:solidFill>
              </a:rPr>
              <a:t> </a:t>
            </a:r>
            <a:endParaRPr lang="zh-CN" altLang="en-US" sz="3200" dirty="0">
              <a:solidFill>
                <a:srgbClr val="9900CC"/>
              </a:solidFill>
            </a:endParaRPr>
          </a:p>
        </p:txBody>
      </p:sp>
      <p:sp>
        <p:nvSpPr>
          <p:cNvPr id="4" name="文本框 3"/>
          <p:cNvSpPr txBox="1"/>
          <p:nvPr/>
        </p:nvSpPr>
        <p:spPr>
          <a:xfrm>
            <a:off x="159024" y="4157870"/>
            <a:ext cx="11887203" cy="2554545"/>
          </a:xfrm>
          <a:prstGeom prst="rect">
            <a:avLst/>
          </a:prstGeom>
          <a:solidFill>
            <a:schemeClr val="accent1">
              <a:lumMod val="20000"/>
              <a:lumOff val="80000"/>
            </a:schemeClr>
          </a:solidFill>
        </p:spPr>
        <p:txBody>
          <a:bodyPr wrap="square" rtlCol="0">
            <a:spAutoFit/>
          </a:bodyPr>
          <a:lstStyle/>
          <a:p>
            <a:r>
              <a:rPr lang="en-US" altLang="zh-CN" sz="3200" dirty="0"/>
              <a:t> Glancing at my watch, I noticed it was 9:00 p.m.. Thanks to our timely  emergency response, we stopped a disaster and guarded the family’s well-being.  For the first time, I took pride in what I did.  We were assigned another alert--- a big fire broke out in the center of Berlin before we could say goodbye to the happy family.</a:t>
            </a:r>
            <a:endParaRPr lang="zh-CN" altLang="en-US" sz="32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69574" y="925596"/>
            <a:ext cx="12192000" cy="4858978"/>
          </a:xfrm>
          <a:solidFill>
            <a:schemeClr val="bg1"/>
          </a:solidFill>
        </p:spPr>
        <p:txBody>
          <a:bodyPr>
            <a:noAutofit/>
          </a:bodyPr>
          <a:lstStyle/>
          <a:p>
            <a:pPr marL="0" indent="0" algn="just">
              <a:buNone/>
            </a:pP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Para1</a:t>
            </a: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b="1" u="sng"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We</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were fully prepared at this point to open the safe by force, starting with a drill. </a:t>
            </a:r>
            <a:r>
              <a:rPr lang="en-US" altLang="zh-CN" sz="3200" dirty="0">
                <a:solidFill>
                  <a:srgbClr val="0000FF"/>
                </a:solidFill>
              </a:rPr>
              <a:t>Faced with such a challenging mission</a:t>
            </a:r>
            <a:r>
              <a:rPr lang="en-US" altLang="zh-CN" sz="3200" b="1" dirty="0">
                <a:solidFill>
                  <a:srgbClr val="0000FF"/>
                </a:solidFill>
              </a:rPr>
              <a:t>,  </a:t>
            </a:r>
            <a:r>
              <a:rPr lang="en-US" altLang="zh-CN" sz="3200" b="1" u="sng" dirty="0">
                <a:solidFill>
                  <a:srgbClr val="9900CC"/>
                </a:solidFill>
              </a:rPr>
              <a:t>we</a:t>
            </a:r>
            <a:r>
              <a:rPr lang="en-US" altLang="zh-CN" sz="3200" b="1" dirty="0">
                <a:solidFill>
                  <a:srgbClr val="9900CC"/>
                </a:solidFill>
              </a:rPr>
              <a:t> </a:t>
            </a:r>
            <a:r>
              <a:rPr lang="en-US" altLang="zh-CN" sz="3200" dirty="0">
                <a:solidFill>
                  <a:srgbClr val="FF0000"/>
                </a:solidFill>
              </a:rPr>
              <a:t>tried to keep calm and carried out the rescue </a:t>
            </a:r>
            <a:r>
              <a:rPr lang="en-US" altLang="zh-CN" sz="3200" dirty="0">
                <a:solidFill>
                  <a:srgbClr val="9900CC"/>
                </a:solidFill>
              </a:rPr>
              <a:t>in an organized way. </a:t>
            </a:r>
            <a:r>
              <a:rPr lang="en-US" altLang="zh-CN" sz="3200" dirty="0">
                <a:solidFill>
                  <a:srgbClr val="C00000"/>
                </a:solidFill>
              </a:rPr>
              <a:t>Never in my wildest dream had </a:t>
            </a:r>
            <a:r>
              <a:rPr lang="en-US" altLang="zh-CN" sz="3200" b="1" u="sng" dirty="0">
                <a:solidFill>
                  <a:srgbClr val="C00000"/>
                </a:solidFill>
              </a:rPr>
              <a:t>I </a:t>
            </a:r>
            <a:r>
              <a:rPr lang="en-US" altLang="zh-CN" sz="3200" dirty="0">
                <a:solidFill>
                  <a:srgbClr val="C00000"/>
                </a:solidFill>
              </a:rPr>
              <a:t>imagined </a:t>
            </a:r>
            <a:r>
              <a:rPr lang="en-US" altLang="zh-CN" sz="3200" dirty="0"/>
              <a:t>that </a:t>
            </a:r>
            <a:r>
              <a:rPr lang="en-US" altLang="zh-CN" sz="3200" b="1" u="sng" dirty="0">
                <a:solidFill>
                  <a:srgbClr val="0000FF"/>
                </a:solidFill>
              </a:rPr>
              <a:t>such a terrible accident </a:t>
            </a:r>
            <a:r>
              <a:rPr lang="en-US" altLang="zh-CN" sz="3200" dirty="0"/>
              <a:t>happened to </a:t>
            </a:r>
            <a:r>
              <a:rPr lang="en-US" altLang="zh-CN" sz="3200" b="1" u="sng" dirty="0">
                <a:solidFill>
                  <a:srgbClr val="C00000"/>
                </a:solidFill>
              </a:rPr>
              <a:t>the boy</a:t>
            </a:r>
            <a:r>
              <a:rPr lang="en-US" altLang="zh-CN" sz="3200" b="1" dirty="0">
                <a:solidFill>
                  <a:srgbClr val="C00000"/>
                </a:solidFill>
              </a:rPr>
              <a:t>.  </a:t>
            </a:r>
            <a:r>
              <a:rPr lang="en-US" altLang="zh-CN" sz="3200" dirty="0"/>
              <a:t>Thankfully, </a:t>
            </a:r>
            <a:r>
              <a:rPr lang="en-US" altLang="zh-CN" sz="3200" u="sng" dirty="0">
                <a:solidFill>
                  <a:srgbClr val="C00000"/>
                </a:solidFill>
              </a:rPr>
              <a:t>his calmness </a:t>
            </a:r>
            <a:r>
              <a:rPr lang="en-US" altLang="zh-CN" sz="3200" dirty="0">
                <a:solidFill>
                  <a:srgbClr val="0000FF"/>
                </a:solidFill>
              </a:rPr>
              <a:t>provided me with strong confidence </a:t>
            </a:r>
            <a:r>
              <a:rPr lang="en-US" altLang="zh-CN" sz="3200" dirty="0">
                <a:solidFill>
                  <a:srgbClr val="C00000"/>
                </a:solidFill>
              </a:rPr>
              <a:t>--- </a:t>
            </a:r>
            <a:r>
              <a:rPr lang="en-US" altLang="zh-CN" sz="3200" u="sng" dirty="0">
                <a:solidFill>
                  <a:srgbClr val="C00000"/>
                </a:solidFill>
              </a:rPr>
              <a:t>we</a:t>
            </a:r>
            <a:r>
              <a:rPr lang="en-US" altLang="zh-CN" sz="3200" dirty="0">
                <a:solidFill>
                  <a:srgbClr val="C00000"/>
                </a:solidFill>
              </a:rPr>
              <a:t> would get </a:t>
            </a:r>
            <a:r>
              <a:rPr lang="en-US" altLang="zh-CN" sz="3200" u="sng" dirty="0">
                <a:solidFill>
                  <a:srgbClr val="C00000"/>
                </a:solidFill>
              </a:rPr>
              <a:t>him </a:t>
            </a:r>
            <a:r>
              <a:rPr lang="en-US" altLang="zh-CN" sz="3200" dirty="0">
                <a:solidFill>
                  <a:srgbClr val="C00000"/>
                </a:solidFill>
              </a:rPr>
              <a:t>out of the safe, safe and sound!   </a:t>
            </a:r>
            <a:r>
              <a:rPr lang="en-US" altLang="zh-CN" sz="3200" u="sng" dirty="0">
                <a:solidFill>
                  <a:srgbClr val="0000FF"/>
                </a:solidFill>
              </a:rPr>
              <a:t>My </a:t>
            </a:r>
            <a:r>
              <a:rPr lang="en-US" altLang="zh-CN" sz="3200" dirty="0">
                <a:solidFill>
                  <a:srgbClr val="0000FF"/>
                </a:solidFill>
              </a:rPr>
              <a:t>palms sweating, </a:t>
            </a:r>
            <a:r>
              <a:rPr lang="en-US" altLang="zh-CN" sz="3200" u="sng" dirty="0">
                <a:solidFill>
                  <a:srgbClr val="C00000"/>
                </a:solidFill>
              </a:rPr>
              <a:t>I </a:t>
            </a:r>
            <a:r>
              <a:rPr lang="en-US" altLang="zh-CN" sz="3200" dirty="0">
                <a:solidFill>
                  <a:srgbClr val="C00000"/>
                </a:solidFill>
              </a:rPr>
              <a:t>held the drill tight, </a:t>
            </a:r>
            <a:r>
              <a:rPr lang="en-US" altLang="zh-CN" sz="3200" u="sng" dirty="0">
                <a:solidFill>
                  <a:srgbClr val="0000FF"/>
                </a:solidFill>
              </a:rPr>
              <a:t>my</a:t>
            </a:r>
            <a:r>
              <a:rPr lang="en-US" altLang="zh-CN" sz="3200" dirty="0">
                <a:solidFill>
                  <a:srgbClr val="0000FF"/>
                </a:solidFill>
              </a:rPr>
              <a:t> eyes focused on the safe door. </a:t>
            </a:r>
            <a:r>
              <a:rPr lang="en-US" altLang="zh-CN" sz="3200" dirty="0"/>
              <a:t>When </a:t>
            </a:r>
            <a:r>
              <a:rPr lang="en-US" altLang="zh-CN" sz="3200" u="sng" dirty="0"/>
              <a:t>I </a:t>
            </a:r>
            <a:r>
              <a:rPr lang="en-US" altLang="zh-CN" sz="3200" dirty="0"/>
              <a:t>stopped drilling ,</a:t>
            </a:r>
            <a:r>
              <a:rPr lang="en-US" altLang="zh-CN" sz="3200" u="sng" dirty="0"/>
              <a:t> </a:t>
            </a:r>
            <a:r>
              <a:rPr lang="en-US" altLang="zh-CN" sz="3200" u="sng" dirty="0">
                <a:solidFill>
                  <a:srgbClr val="C00000"/>
                </a:solidFill>
              </a:rPr>
              <a:t>I </a:t>
            </a:r>
            <a:r>
              <a:rPr lang="en-US" altLang="zh-CN" sz="3200" dirty="0">
                <a:solidFill>
                  <a:srgbClr val="C00000"/>
                </a:solidFill>
              </a:rPr>
              <a:t>would put my ear close to the safe to make sure the boy was fine. </a:t>
            </a:r>
            <a:r>
              <a:rPr lang="en-US" altLang="zh-CN" sz="3200" dirty="0"/>
              <a:t>As </a:t>
            </a:r>
            <a:r>
              <a:rPr lang="en-US" altLang="zh-CN" sz="3200" u="sng" dirty="0"/>
              <a:t>the drill </a:t>
            </a:r>
            <a:r>
              <a:rPr lang="en-US" altLang="zh-CN" sz="3200" dirty="0"/>
              <a:t>did its drilling work, </a:t>
            </a:r>
            <a:r>
              <a:rPr lang="en-US" altLang="zh-CN" sz="3200" b="1" u="sng" dirty="0">
                <a:solidFill>
                  <a:srgbClr val="0000FF"/>
                </a:solidFill>
              </a:rPr>
              <a:t>my workmate </a:t>
            </a:r>
            <a:r>
              <a:rPr lang="en-US" altLang="zh-CN" sz="3200" dirty="0">
                <a:solidFill>
                  <a:srgbClr val="C00000"/>
                </a:solidFill>
              </a:rPr>
              <a:t>still kept trying  any possible code. </a:t>
            </a:r>
            <a:endParaRPr lang="en-US" altLang="zh-CN" sz="3200" dirty="0">
              <a:solidFill>
                <a:srgbClr val="C00000"/>
              </a:solidFill>
            </a:endParaRPr>
          </a:p>
          <a:p>
            <a:pPr marL="0" indent="0" algn="just">
              <a:buNone/>
            </a:pPr>
            <a:endPar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文本框 5"/>
          <p:cNvSpPr txBox="1"/>
          <p:nvPr/>
        </p:nvSpPr>
        <p:spPr>
          <a:xfrm>
            <a:off x="4601813" y="201188"/>
            <a:ext cx="2166731" cy="523220"/>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习作欣赏</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9452" y="925596"/>
            <a:ext cx="11946835" cy="5731215"/>
          </a:xfrm>
          <a:solidFill>
            <a:schemeClr val="bg1"/>
          </a:solidFill>
        </p:spPr>
        <p:txBody>
          <a:bodyPr>
            <a:noAutofit/>
          </a:bodyPr>
          <a:lstStyle/>
          <a:p>
            <a:pPr marL="0" indent="0" algn="just">
              <a:buNone/>
            </a:pP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Para2:  Then, just as </a:t>
            </a:r>
            <a:r>
              <a:rPr lang="en-US"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we </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started to make the first cut, my workmate typed in the correct code. </a:t>
            </a:r>
            <a:r>
              <a:rPr lang="en-US" altLang="zh-CN" sz="3200"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We </a:t>
            </a:r>
            <a:r>
              <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cheered at the good news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9900CC"/>
                </a:solidFill>
                <a:latin typeface="等线" panose="02010600030101010101" pitchFamily="2" charset="-122"/>
                <a:ea typeface="等线" panose="02010600030101010101" pitchFamily="2" charset="-122"/>
                <a:cs typeface="Times New Roman" panose="02020603050405020304" pitchFamily="18" charset="0"/>
              </a:rPr>
              <a:t>with the tension replaced with hope and relief.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As </a:t>
            </a:r>
            <a:r>
              <a:rPr lang="en-US" altLang="zh-CN" sz="3200"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the door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opened, </a:t>
            </a:r>
            <a:r>
              <a:rPr lang="en-US" altLang="zh-CN" sz="3200" b="1"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we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saw  </a:t>
            </a:r>
            <a:r>
              <a:rPr lang="en-US" altLang="zh-CN" sz="3200"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the boy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curling up in the </a:t>
            </a:r>
            <a:r>
              <a:rPr lang="en-US" altLang="zh-CN" sz="3200" u="sng" kern="100" dirty="0">
                <a:latin typeface="等线" panose="02010600030101010101" pitchFamily="2" charset="-122"/>
                <a:ea typeface="等线" panose="02010600030101010101" pitchFamily="2" charset="-122"/>
                <a:cs typeface="Times New Roman" panose="02020603050405020304" pitchFamily="18" charset="0"/>
              </a:rPr>
              <a:t>safe</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like a poor puppy. But </a:t>
            </a:r>
            <a:r>
              <a:rPr lang="en-US" altLang="zh-CN" sz="3200" b="1"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he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was alive!  </a:t>
            </a:r>
            <a:r>
              <a:rPr lang="en-US" altLang="zh-CN" sz="3200" b="1"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His</a:t>
            </a:r>
            <a:r>
              <a:rPr lang="en-US" altLang="zh-CN" sz="3200"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 mother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rushed to carry </a:t>
            </a:r>
            <a:r>
              <a:rPr lang="en-US" altLang="zh-CN" sz="3200"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him</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in her arms, </a:t>
            </a:r>
            <a:r>
              <a:rPr lang="en-US" altLang="zh-CN" sz="3200" kern="100" dirty="0">
                <a:solidFill>
                  <a:srgbClr val="9900CC"/>
                </a:solidFill>
                <a:latin typeface="等线" panose="02010600030101010101" pitchFamily="2" charset="-122"/>
                <a:ea typeface="等线" panose="02010600030101010101" pitchFamily="2" charset="-122"/>
                <a:cs typeface="Times New Roman" panose="02020603050405020304" pitchFamily="18" charset="0"/>
              </a:rPr>
              <a:t>tearful and choking with excitement. </a:t>
            </a:r>
            <a:r>
              <a:rPr lang="en-US" altLang="zh-CN" sz="3200" dirty="0">
                <a:solidFill>
                  <a:srgbClr val="9900CC"/>
                </a:solidFill>
              </a:rPr>
              <a:t>Glancing at </a:t>
            </a:r>
            <a:r>
              <a:rPr lang="en-US" altLang="zh-CN" sz="3200" u="sng" dirty="0">
                <a:solidFill>
                  <a:srgbClr val="9900CC"/>
                </a:solidFill>
              </a:rPr>
              <a:t>my</a:t>
            </a:r>
            <a:r>
              <a:rPr lang="en-US" altLang="zh-CN" sz="3200" dirty="0">
                <a:solidFill>
                  <a:srgbClr val="9900CC"/>
                </a:solidFill>
              </a:rPr>
              <a:t> watch,</a:t>
            </a:r>
            <a:r>
              <a:rPr lang="en-US" altLang="zh-CN" sz="3200" b="1" dirty="0">
                <a:solidFill>
                  <a:srgbClr val="9900CC"/>
                </a:solidFill>
              </a:rPr>
              <a:t> </a:t>
            </a:r>
            <a:r>
              <a:rPr lang="en-US" altLang="zh-CN" sz="3200" b="1" u="sng" dirty="0">
                <a:solidFill>
                  <a:srgbClr val="0000FF"/>
                </a:solidFill>
              </a:rPr>
              <a:t>I</a:t>
            </a:r>
            <a:r>
              <a:rPr lang="en-US" altLang="zh-CN" sz="3200" b="1" dirty="0">
                <a:solidFill>
                  <a:srgbClr val="0000FF"/>
                </a:solidFill>
              </a:rPr>
              <a:t> </a:t>
            </a:r>
            <a:r>
              <a:rPr lang="en-US" altLang="zh-CN" sz="3200" dirty="0"/>
              <a:t>noticed </a:t>
            </a:r>
            <a:r>
              <a:rPr lang="en-US" altLang="zh-CN" sz="3200" u="sng" dirty="0">
                <a:solidFill>
                  <a:srgbClr val="0000FF"/>
                </a:solidFill>
              </a:rPr>
              <a:t>it </a:t>
            </a:r>
            <a:r>
              <a:rPr lang="en-US" altLang="zh-CN" sz="3200" dirty="0"/>
              <a:t>was 9:00 p.m.. </a:t>
            </a:r>
            <a:r>
              <a:rPr lang="en-US" altLang="zh-CN" sz="3200" u="sng" dirty="0">
                <a:solidFill>
                  <a:srgbClr val="0000FF"/>
                </a:solidFill>
              </a:rPr>
              <a:t>It </a:t>
            </a:r>
            <a:r>
              <a:rPr lang="en-US" altLang="zh-CN" sz="3200" dirty="0"/>
              <a:t>was only 35 minutes since </a:t>
            </a:r>
            <a:r>
              <a:rPr lang="en-US" altLang="zh-CN" sz="3200" u="sng" dirty="0">
                <a:solidFill>
                  <a:srgbClr val="0000FF"/>
                </a:solidFill>
              </a:rPr>
              <a:t>we </a:t>
            </a:r>
            <a:r>
              <a:rPr lang="en-US" altLang="zh-CN" sz="3200" dirty="0"/>
              <a:t>got the alert. Thanks to </a:t>
            </a:r>
            <a:r>
              <a:rPr lang="en-US" altLang="zh-CN" sz="3200" u="sng" dirty="0">
                <a:solidFill>
                  <a:srgbClr val="0000FF"/>
                </a:solidFill>
              </a:rPr>
              <a:t>our </a:t>
            </a:r>
            <a:r>
              <a:rPr lang="en-US" altLang="zh-CN" sz="3200" dirty="0"/>
              <a:t>timely emergency response, </a:t>
            </a:r>
            <a:r>
              <a:rPr lang="en-US" altLang="zh-CN" sz="3200" b="1" dirty="0">
                <a:solidFill>
                  <a:srgbClr val="0000FF"/>
                </a:solidFill>
              </a:rPr>
              <a:t>we </a:t>
            </a:r>
            <a:r>
              <a:rPr lang="en-US" altLang="zh-CN" sz="3200" dirty="0">
                <a:solidFill>
                  <a:srgbClr val="C00000"/>
                </a:solidFill>
              </a:rPr>
              <a:t>stopped a disaster and guarded </a:t>
            </a:r>
            <a:r>
              <a:rPr lang="en-US" altLang="zh-CN" sz="3200" b="1" u="sng" dirty="0">
                <a:solidFill>
                  <a:srgbClr val="0000FF"/>
                </a:solidFill>
              </a:rPr>
              <a:t>the family’s </a:t>
            </a:r>
            <a:r>
              <a:rPr lang="en-US" altLang="zh-CN" sz="3200" dirty="0">
                <a:solidFill>
                  <a:srgbClr val="C00000"/>
                </a:solidFill>
              </a:rPr>
              <a:t>well-being. </a:t>
            </a:r>
            <a:r>
              <a:rPr lang="en-US" altLang="zh-CN" sz="3200" dirty="0"/>
              <a:t> Now </a:t>
            </a:r>
            <a:r>
              <a:rPr lang="en-US" altLang="zh-CN" sz="3200" b="1" u="sng" dirty="0">
                <a:solidFill>
                  <a:srgbClr val="0000FF"/>
                </a:solidFill>
              </a:rPr>
              <a:t>the grateful parents </a:t>
            </a:r>
            <a:r>
              <a:rPr lang="en-US" altLang="zh-CN" sz="3200" dirty="0"/>
              <a:t>hugged </a:t>
            </a:r>
            <a:r>
              <a:rPr lang="en-US" altLang="zh-CN" sz="3200" b="1" u="sng" dirty="0">
                <a:solidFill>
                  <a:srgbClr val="0000FF"/>
                </a:solidFill>
              </a:rPr>
              <a:t>their two sons </a:t>
            </a:r>
            <a:r>
              <a:rPr lang="en-US" altLang="zh-CN" sz="3200" dirty="0"/>
              <a:t>tightly.  For the first time, </a:t>
            </a:r>
            <a:r>
              <a:rPr lang="en-US" altLang="zh-CN" sz="3200" b="1" u="sng" dirty="0">
                <a:solidFill>
                  <a:srgbClr val="0000FF"/>
                </a:solidFill>
              </a:rPr>
              <a:t>I </a:t>
            </a:r>
            <a:r>
              <a:rPr lang="en-US" altLang="zh-CN" sz="3200" dirty="0"/>
              <a:t>took pride in what</a:t>
            </a:r>
            <a:r>
              <a:rPr lang="en-US" altLang="zh-CN" sz="3200" b="1" u="sng" dirty="0">
                <a:solidFill>
                  <a:srgbClr val="0000FF"/>
                </a:solidFill>
              </a:rPr>
              <a:t> I </a:t>
            </a:r>
            <a:r>
              <a:rPr lang="en-US" altLang="zh-CN" sz="3200" dirty="0"/>
              <a:t>did.  </a:t>
            </a:r>
            <a:r>
              <a:rPr lang="en-US" altLang="zh-CN" sz="3200" b="1" u="sng" dirty="0">
                <a:solidFill>
                  <a:srgbClr val="0000FF"/>
                </a:solidFill>
              </a:rPr>
              <a:t>We</a:t>
            </a:r>
            <a:r>
              <a:rPr lang="en-US" altLang="zh-CN" sz="3200" dirty="0"/>
              <a:t> were assigned </a:t>
            </a:r>
            <a:r>
              <a:rPr lang="en-US" altLang="zh-CN" sz="3200" b="1" u="sng" dirty="0">
                <a:solidFill>
                  <a:srgbClr val="0000FF"/>
                </a:solidFill>
              </a:rPr>
              <a:t>another alert-</a:t>
            </a:r>
            <a:r>
              <a:rPr lang="en-US" altLang="zh-CN" sz="3200" dirty="0"/>
              <a:t>-- a big fire broke out in the center of Berlin before we could say goodbye to the happy family.</a:t>
            </a:r>
            <a:endParaRPr lang="en-US" altLang="zh-CN" sz="3200" kern="100" dirty="0">
              <a:solidFill>
                <a:srgbClr val="9900CC"/>
              </a:solidFill>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zh-CN" altLang="en-US" sz="3200" dirty="0">
              <a:solidFill>
                <a:srgbClr val="9900CC"/>
              </a:solidFill>
            </a:endParaRPr>
          </a:p>
        </p:txBody>
      </p:sp>
      <p:sp>
        <p:nvSpPr>
          <p:cNvPr id="6" name="文本框 5"/>
          <p:cNvSpPr txBox="1"/>
          <p:nvPr/>
        </p:nvSpPr>
        <p:spPr>
          <a:xfrm>
            <a:off x="4323512" y="201188"/>
            <a:ext cx="2166731" cy="523220"/>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习作欣赏</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9452" y="925596"/>
            <a:ext cx="11946835" cy="5731215"/>
          </a:xfrm>
          <a:solidFill>
            <a:schemeClr val="bg1"/>
          </a:solidFill>
        </p:spPr>
        <p:txBody>
          <a:bodyPr>
            <a:noAutofit/>
          </a:bodyPr>
          <a:lstStyle/>
          <a:p>
            <a:pPr marL="0" indent="0" algn="just">
              <a:buNone/>
            </a:pP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Para2:  Then, just as </a:t>
            </a:r>
            <a:r>
              <a:rPr lang="en-US"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we </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started to make the first cut, my workmate typed in the correct code. </a:t>
            </a:r>
            <a:r>
              <a:rPr lang="en-US" altLang="zh-CN" sz="3200"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We </a:t>
            </a:r>
            <a:r>
              <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cheered at the good news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9900CC"/>
                </a:solidFill>
                <a:latin typeface="等线" panose="02010600030101010101" pitchFamily="2" charset="-122"/>
                <a:ea typeface="等线" panose="02010600030101010101" pitchFamily="2" charset="-122"/>
                <a:cs typeface="Times New Roman" panose="02020603050405020304" pitchFamily="18" charset="0"/>
              </a:rPr>
              <a:t>with the tension replaced with hope and relief.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As </a:t>
            </a:r>
            <a:r>
              <a:rPr lang="en-US" altLang="zh-CN" sz="3200"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the door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opened, </a:t>
            </a:r>
            <a:r>
              <a:rPr lang="en-US" altLang="zh-CN" sz="3200" b="1"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we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saw  </a:t>
            </a:r>
            <a:r>
              <a:rPr lang="en-US" altLang="zh-CN" sz="3200"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the boy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curling up in the </a:t>
            </a:r>
            <a:r>
              <a:rPr lang="en-US" altLang="zh-CN" sz="3200" u="sng" kern="100" dirty="0">
                <a:latin typeface="等线" panose="02010600030101010101" pitchFamily="2" charset="-122"/>
                <a:ea typeface="等线" panose="02010600030101010101" pitchFamily="2" charset="-122"/>
                <a:cs typeface="Times New Roman" panose="02020603050405020304" pitchFamily="18" charset="0"/>
              </a:rPr>
              <a:t>safe</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like a poor puppy. But </a:t>
            </a:r>
            <a:r>
              <a:rPr lang="en-US" altLang="zh-CN" sz="3200" b="1"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he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was alive!  </a:t>
            </a:r>
            <a:r>
              <a:rPr lang="en-US" altLang="zh-CN" sz="3200" b="1"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His</a:t>
            </a:r>
            <a:r>
              <a:rPr lang="en-US" altLang="zh-CN" sz="3200"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 mother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rushed to carry </a:t>
            </a:r>
            <a:r>
              <a:rPr lang="en-US" altLang="zh-CN" sz="3200" u="sng"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him</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in her arms, </a:t>
            </a:r>
            <a:r>
              <a:rPr lang="en-US" altLang="zh-CN" sz="3200" kern="100" dirty="0">
                <a:solidFill>
                  <a:srgbClr val="9900CC"/>
                </a:solidFill>
                <a:latin typeface="等线" panose="02010600030101010101" pitchFamily="2" charset="-122"/>
                <a:ea typeface="等线" panose="02010600030101010101" pitchFamily="2" charset="-122"/>
                <a:cs typeface="Times New Roman" panose="02020603050405020304" pitchFamily="18" charset="0"/>
              </a:rPr>
              <a:t>tearful and choking with excitement. </a:t>
            </a:r>
            <a:r>
              <a:rPr lang="en-US" altLang="zh-CN" sz="3200" dirty="0"/>
              <a:t>Thanks to </a:t>
            </a:r>
            <a:r>
              <a:rPr lang="en-US" altLang="zh-CN" sz="3200" u="sng" dirty="0">
                <a:solidFill>
                  <a:srgbClr val="0000FF"/>
                </a:solidFill>
              </a:rPr>
              <a:t>our </a:t>
            </a:r>
            <a:r>
              <a:rPr lang="en-US" altLang="zh-CN" sz="3200" dirty="0"/>
              <a:t>timely emergency response, </a:t>
            </a:r>
            <a:r>
              <a:rPr lang="en-US" altLang="zh-CN" sz="3200" b="1" dirty="0">
                <a:solidFill>
                  <a:srgbClr val="0000FF"/>
                </a:solidFill>
              </a:rPr>
              <a:t>we </a:t>
            </a:r>
            <a:r>
              <a:rPr lang="en-US" altLang="zh-CN" sz="3200" dirty="0">
                <a:solidFill>
                  <a:srgbClr val="C00000"/>
                </a:solidFill>
              </a:rPr>
              <a:t>stopped a disaster and guarded </a:t>
            </a:r>
            <a:r>
              <a:rPr lang="en-US" altLang="zh-CN" sz="3200" b="1" u="sng" dirty="0">
                <a:solidFill>
                  <a:srgbClr val="0000FF"/>
                </a:solidFill>
              </a:rPr>
              <a:t>the family’s </a:t>
            </a:r>
            <a:r>
              <a:rPr lang="en-US" altLang="zh-CN" sz="3200" dirty="0">
                <a:solidFill>
                  <a:srgbClr val="C00000"/>
                </a:solidFill>
              </a:rPr>
              <a:t>well-being. </a:t>
            </a:r>
            <a:r>
              <a:rPr lang="en-US" altLang="zh-CN" sz="3200" dirty="0"/>
              <a:t> Now </a:t>
            </a:r>
            <a:r>
              <a:rPr lang="en-US" altLang="zh-CN" sz="3200" b="1" u="sng" dirty="0">
                <a:solidFill>
                  <a:srgbClr val="0000FF"/>
                </a:solidFill>
              </a:rPr>
              <a:t>the grateful parents </a:t>
            </a:r>
            <a:r>
              <a:rPr lang="en-US" altLang="zh-CN" sz="3200" dirty="0"/>
              <a:t>hugged </a:t>
            </a:r>
            <a:r>
              <a:rPr lang="en-US" altLang="zh-CN" sz="3200" b="1" u="sng" dirty="0">
                <a:solidFill>
                  <a:srgbClr val="0000FF"/>
                </a:solidFill>
              </a:rPr>
              <a:t>their two sons </a:t>
            </a:r>
            <a:r>
              <a:rPr lang="en-US" altLang="zh-CN" sz="3200" dirty="0"/>
              <a:t>tightly. </a:t>
            </a:r>
            <a:r>
              <a:rPr lang="en-US" altLang="zh-CN" sz="3200" b="1" u="sng" dirty="0">
                <a:solidFill>
                  <a:srgbClr val="0000FF"/>
                </a:solidFill>
              </a:rPr>
              <a:t>The job </a:t>
            </a:r>
            <a:r>
              <a:rPr lang="en-US" altLang="zh-CN" sz="3200" dirty="0"/>
              <a:t>of being a firefighter infused </a:t>
            </a:r>
            <a:r>
              <a:rPr lang="en-US" altLang="zh-CN" sz="3200" u="sng" dirty="0"/>
              <a:t>my heart </a:t>
            </a:r>
            <a:r>
              <a:rPr lang="en-US" altLang="zh-CN" sz="3200" dirty="0"/>
              <a:t>with a strong sense of mission. </a:t>
            </a:r>
            <a:r>
              <a:rPr lang="en-US" altLang="zh-CN" sz="3200" b="1" dirty="0">
                <a:solidFill>
                  <a:srgbClr val="0000FF"/>
                </a:solidFill>
              </a:rPr>
              <a:t>I </a:t>
            </a:r>
            <a:r>
              <a:rPr lang="en-US" altLang="zh-CN" sz="3200" dirty="0"/>
              <a:t>eventually </a:t>
            </a:r>
            <a:r>
              <a:rPr lang="en-US" altLang="zh-CN" sz="3200" dirty="0">
                <a:solidFill>
                  <a:srgbClr val="FF0000"/>
                </a:solidFill>
              </a:rPr>
              <a:t>realized the significance of timely rescue-</a:t>
            </a:r>
            <a:r>
              <a:rPr lang="en-US" altLang="zh-CN" sz="3200" dirty="0"/>
              <a:t>--</a:t>
            </a:r>
            <a:r>
              <a:rPr lang="en-US" altLang="zh-CN" sz="3200" dirty="0">
                <a:solidFill>
                  <a:srgbClr val="9900CC"/>
                </a:solidFill>
              </a:rPr>
              <a:t>to help those in need and to save those in danger.</a:t>
            </a:r>
            <a:r>
              <a:rPr lang="en-US" altLang="zh-CN" sz="3200" dirty="0"/>
              <a:t> (</a:t>
            </a:r>
            <a:r>
              <a:rPr lang="zh-CN" altLang="en-US" sz="3200" dirty="0"/>
              <a:t>有升华的结尾比较有意境）</a:t>
            </a:r>
            <a:endParaRPr lang="zh-CN" altLang="en-US" sz="3200" dirty="0">
              <a:solidFill>
                <a:srgbClr val="9900CC"/>
              </a:solidFill>
            </a:endParaRPr>
          </a:p>
        </p:txBody>
      </p:sp>
      <p:sp>
        <p:nvSpPr>
          <p:cNvPr id="6" name="文本框 5"/>
          <p:cNvSpPr txBox="1"/>
          <p:nvPr/>
        </p:nvSpPr>
        <p:spPr>
          <a:xfrm>
            <a:off x="4323512" y="201188"/>
            <a:ext cx="2166731" cy="523220"/>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习作欣赏</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1043609" y="2041676"/>
            <a:ext cx="10187608" cy="1675559"/>
          </a:xfrm>
          <a:solidFill>
            <a:schemeClr val="bg1"/>
          </a:solidFill>
        </p:spPr>
        <p:txBody>
          <a:bodyPr>
            <a:normAutofit lnSpcReduction="10000"/>
          </a:bodyPr>
          <a:lstStyle/>
          <a:p>
            <a:pPr marL="0" indent="0" algn="just">
              <a:buNone/>
            </a:pPr>
            <a:r>
              <a:rPr lang="zh-CN" altLang="en-US" kern="100" dirty="0">
                <a:latin typeface="等线" panose="02010600030101010101" pitchFamily="2" charset="-122"/>
                <a:ea typeface="等线" panose="02010600030101010101" pitchFamily="2" charset="-122"/>
                <a:cs typeface="Times New Roman" panose="02020603050405020304" pitchFamily="18" charset="0"/>
              </a:rPr>
              <a:t>每段的句子量基本保持</a:t>
            </a:r>
            <a:r>
              <a:rPr lang="en-US" altLang="zh-CN" kern="100" dirty="0">
                <a:latin typeface="等线" panose="02010600030101010101" pitchFamily="2" charset="-122"/>
                <a:ea typeface="等线" panose="02010600030101010101" pitchFamily="2" charset="-122"/>
                <a:cs typeface="Times New Roman" panose="02020603050405020304" pitchFamily="18" charset="0"/>
              </a:rPr>
              <a:t>6-8</a:t>
            </a:r>
            <a:r>
              <a:rPr lang="zh-CN" altLang="en-US" kern="100" dirty="0">
                <a:latin typeface="等线" panose="02010600030101010101" pitchFamily="2" charset="-122"/>
                <a:ea typeface="等线" panose="02010600030101010101" pitchFamily="2" charset="-122"/>
                <a:cs typeface="Times New Roman" panose="02020603050405020304" pitchFamily="18" charset="0"/>
              </a:rPr>
              <a:t>句之间，句式丰富多样，巧用平行叙事人称的方式或交叉式的叙事人称方式，让叙事角度多变，不同的叙事模式可以按需切换。如此，续写的内容不会出现句子单一。加上对原文伏笔和故事内容的剖析，巧用伏笔，进行呼应。</a:t>
            </a:r>
            <a:endPar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1838739" y="868011"/>
            <a:ext cx="7633253" cy="461665"/>
          </a:xfrm>
          <a:prstGeom prst="rect">
            <a:avLst/>
          </a:prstGeom>
          <a:solidFill>
            <a:schemeClr val="bg1"/>
          </a:solidFill>
        </p:spPr>
        <p:txBody>
          <a:bodyPr wrap="square" rtlCol="0">
            <a:spAutoFit/>
          </a:bodyPr>
          <a:lstStyle/>
          <a:p>
            <a:r>
              <a:rPr lang="zh-CN" altLang="en-US" sz="2400" b="1" dirty="0">
                <a:solidFill>
                  <a:srgbClr val="9900CC"/>
                </a:solidFill>
              </a:rPr>
              <a:t>提醒：句子离不开主语，主语的选择就是叙事的角度。</a:t>
            </a:r>
            <a:endParaRPr lang="zh-CN" altLang="en-US" sz="2400" b="1"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807477"/>
            <a:ext cx="12125739" cy="5940088"/>
          </a:xfrm>
          <a:prstGeom prst="rect">
            <a:avLst/>
          </a:prstGeom>
          <a:solidFill>
            <a:schemeClr val="bg1"/>
          </a:solidFill>
        </p:spPr>
        <p:txBody>
          <a:bodyPr wrap="square">
            <a:spAutoFit/>
          </a:bodyPr>
          <a:lstStyle/>
          <a:p>
            <a:pPr indent="266700"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I worked at a local station of the Berlin fire department. We got an alert(</a:t>
            </a:r>
            <a:r>
              <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rPr>
              <a:t>警报</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around 8:25 pm that Friday and rushed to the fire engine, where the printout from the dispatcher(</a:t>
            </a:r>
            <a:r>
              <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rPr>
              <a:t>调度员</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said there was a nine-year-old boy locked in a safe.</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I asked myself: if it were a safe, would it be airtight? I was aware that it might already be too late by the time we arrived. I had to plan for a bad outcome. On the other hand, if we were in time, how long would it take us to open the safe? I knew it would be an incredibly difficult task. It’s what safes are designed for―not to be opened.</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It took less than five minutes to reach the property. When I saw a woman crying on the street, I knew the situation was serious. She was the boy’s mother and she led us into the basement. She told us the boy was alive and we started talking to him; he was very calm. We asked how it had happened: during a game of hide and seek with his five-year-old brother, he had thought the safe would be a good place to hide.</a:t>
            </a:r>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The boy’s parents had got the house from his mother’s father. The unlocked safe had been there when they moved in and was in an area they didn’t use much. The boy’s little brother had shut the safe, then, when he couldn’t open it again. The only person who knew the combination was the boy’s late grandfather.</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From the outset, the biggest priority was getting oxygen to the boy. We got oxygen from the hospital. The boy said that he could feel a thin stream of air. I asked his parents if anyone had opened the safe before and they said no. So we had to guess a six-digit code(</a:t>
            </a:r>
            <a:r>
              <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rPr>
              <a:t>密码</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We started typing them in―but we had to wait 10 minutes between each attempt before we could try again. So quickly we tried them all. No luck.</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 name="文本框 1"/>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18636"/>
            <a:ext cx="12125739" cy="1815882"/>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I worked at a local station of the Berlin fire department. We got an alert(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警报</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around 8:25 pm that Friday and rushed to the fire engine, where the printout from the dispatcher(</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调度员</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said there was a nine-year-old boy locked in a safe.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985591" y="2932046"/>
            <a:ext cx="2902226" cy="523220"/>
          </a:xfrm>
          <a:prstGeom prst="rect">
            <a:avLst/>
          </a:prstGeom>
          <a:solidFill>
            <a:schemeClr val="bg1"/>
          </a:solidFill>
        </p:spPr>
        <p:txBody>
          <a:bodyPr wrap="square" rtlCol="0">
            <a:spAutoFit/>
          </a:bodyPr>
          <a:lstStyle/>
          <a:p>
            <a:r>
              <a:rPr lang="en-US" altLang="zh-CN" sz="2800" dirty="0">
                <a:solidFill>
                  <a:srgbClr val="9900CC"/>
                </a:solidFill>
              </a:rPr>
              <a:t>       main   idea </a:t>
            </a:r>
            <a:endParaRPr lang="zh-CN" altLang="en-US" sz="2800" dirty="0">
              <a:solidFill>
                <a:srgbClr val="9900CC"/>
              </a:solidFill>
            </a:endParaRPr>
          </a:p>
        </p:txBody>
      </p:sp>
      <p:sp>
        <p:nvSpPr>
          <p:cNvPr id="5" name="箭头: 下 4"/>
          <p:cNvSpPr/>
          <p:nvPr/>
        </p:nvSpPr>
        <p:spPr>
          <a:xfrm>
            <a:off x="5208104" y="2434517"/>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箭头: 下 5"/>
          <p:cNvSpPr/>
          <p:nvPr/>
        </p:nvSpPr>
        <p:spPr>
          <a:xfrm>
            <a:off x="5251175" y="3590770"/>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89652" y="4407212"/>
            <a:ext cx="8229599" cy="584775"/>
          </a:xfrm>
          <a:prstGeom prst="rect">
            <a:avLst/>
          </a:prstGeom>
          <a:solidFill>
            <a:schemeClr val="tx2">
              <a:lumMod val="60000"/>
              <a:lumOff val="40000"/>
            </a:schemeClr>
          </a:solidFill>
        </p:spPr>
        <p:txBody>
          <a:bodyPr wrap="square">
            <a:spAutoFit/>
          </a:bodyPr>
          <a:lstStyle/>
          <a:p>
            <a:r>
              <a:rPr lang="zh-CN" altLang="zh-CN" sz="3200" b="1" dirty="0">
                <a:solidFill>
                  <a:srgbClr val="FFFF00"/>
                </a:solidFill>
                <a:effectLst/>
                <a:ea typeface="等线" panose="02010600030101010101" pitchFamily="2" charset="-122"/>
                <a:cs typeface="Times New Roman" panose="02020603050405020304" pitchFamily="18" charset="0"/>
              </a:rPr>
              <a:t>消防员我接到警报</a:t>
            </a:r>
            <a:r>
              <a:rPr lang="en-US" altLang="zh-CN" sz="3200" b="1" dirty="0">
                <a:solidFill>
                  <a:srgbClr val="FFFF00"/>
                </a:solidFill>
                <a:effectLst/>
                <a:ea typeface="等线" panose="02010600030101010101" pitchFamily="2" charset="-122"/>
                <a:cs typeface="Times New Roman" panose="02020603050405020304" pitchFamily="18" charset="0"/>
              </a:rPr>
              <a:t>—9</a:t>
            </a:r>
            <a:r>
              <a:rPr lang="zh-CN" altLang="zh-CN" sz="3200" b="1" dirty="0">
                <a:solidFill>
                  <a:srgbClr val="FFFF00"/>
                </a:solidFill>
                <a:effectLst/>
                <a:ea typeface="等线" panose="02010600030101010101" pitchFamily="2" charset="-122"/>
                <a:cs typeface="Times New Roman" panose="02020603050405020304" pitchFamily="18" charset="0"/>
              </a:rPr>
              <a:t>岁男孩被锁在保险箱中</a:t>
            </a:r>
            <a:endParaRPr lang="zh-CN" altLang="en-US" sz="3200" dirty="0">
              <a:solidFill>
                <a:srgbClr val="FFFF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18636"/>
            <a:ext cx="12125739" cy="2246769"/>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I asked myself: if it were a safe, would it be airtight? I was aware that it might already be too late by the time we arrived. I had to plan for a bad outcome. On the other hand, if we were in time, how long would it take us to open the safe? I knew it would be an incredibly difficult task. It’s what safes are designed for―not to be opened.</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985591" y="3468758"/>
            <a:ext cx="2902226" cy="523220"/>
          </a:xfrm>
          <a:prstGeom prst="rect">
            <a:avLst/>
          </a:prstGeom>
          <a:solidFill>
            <a:schemeClr val="bg1"/>
          </a:solidFill>
        </p:spPr>
        <p:txBody>
          <a:bodyPr wrap="square" rtlCol="0">
            <a:spAutoFit/>
          </a:bodyPr>
          <a:lstStyle/>
          <a:p>
            <a:r>
              <a:rPr lang="en-US" altLang="zh-CN" sz="2800" dirty="0">
                <a:solidFill>
                  <a:srgbClr val="9900CC"/>
                </a:solidFill>
              </a:rPr>
              <a:t>       main   idea </a:t>
            </a:r>
            <a:endParaRPr lang="zh-CN" altLang="en-US" sz="2800" dirty="0">
              <a:solidFill>
                <a:srgbClr val="9900CC"/>
              </a:solidFill>
            </a:endParaRPr>
          </a:p>
        </p:txBody>
      </p:sp>
      <p:sp>
        <p:nvSpPr>
          <p:cNvPr id="5" name="箭头: 下 4"/>
          <p:cNvSpPr/>
          <p:nvPr/>
        </p:nvSpPr>
        <p:spPr>
          <a:xfrm>
            <a:off x="5234611" y="2931471"/>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箭头: 下 5"/>
          <p:cNvSpPr/>
          <p:nvPr/>
        </p:nvSpPr>
        <p:spPr>
          <a:xfrm>
            <a:off x="5251175" y="4087729"/>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285999" y="4675567"/>
            <a:ext cx="6758609" cy="584775"/>
          </a:xfrm>
          <a:prstGeom prst="rect">
            <a:avLst/>
          </a:prstGeom>
          <a:solidFill>
            <a:schemeClr val="tx2">
              <a:lumMod val="60000"/>
              <a:lumOff val="40000"/>
            </a:schemeClr>
          </a:solidFill>
        </p:spPr>
        <p:txBody>
          <a:bodyPr wrap="square">
            <a:spAutoFit/>
          </a:bodyPr>
          <a:lstStyle/>
          <a:p>
            <a:r>
              <a:rPr lang="zh-CN" altLang="en-US" sz="3200" b="1" dirty="0">
                <a:solidFill>
                  <a:srgbClr val="FFFF00"/>
                </a:solidFill>
                <a:effectLst/>
                <a:ea typeface="等线" panose="02010600030101010101" pitchFamily="2" charset="-122"/>
                <a:cs typeface="Times New Roman" panose="02020603050405020304" pitchFamily="18" charset="0"/>
              </a:rPr>
              <a:t>接警后我的心理活动</a:t>
            </a:r>
            <a:r>
              <a:rPr lang="en-US" altLang="zh-CN" sz="3200" b="1" dirty="0">
                <a:solidFill>
                  <a:srgbClr val="FFFF00"/>
                </a:solidFill>
                <a:effectLst/>
                <a:ea typeface="等线" panose="02010600030101010101" pitchFamily="2" charset="-122"/>
                <a:cs typeface="Times New Roman" panose="02020603050405020304" pitchFamily="18" charset="0"/>
              </a:rPr>
              <a:t>---</a:t>
            </a:r>
            <a:r>
              <a:rPr lang="zh-CN" altLang="en-US" sz="3200" b="1" dirty="0">
                <a:solidFill>
                  <a:srgbClr val="FFFF00"/>
                </a:solidFill>
                <a:effectLst/>
                <a:ea typeface="等线" panose="02010600030101010101" pitchFamily="2" charset="-122"/>
                <a:cs typeface="Times New Roman" panose="02020603050405020304" pitchFamily="18" charset="0"/>
              </a:rPr>
              <a:t>任务很棘手</a:t>
            </a:r>
            <a:endParaRPr lang="zh-CN" altLang="en-US" sz="3200" dirty="0">
              <a:solidFill>
                <a:srgbClr val="FFFF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41559"/>
            <a:ext cx="12125739" cy="2677656"/>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It took less than five minutes to reach the property. When I saw a woman crying on the street, I knew the situation was serious. She was the boy’s mother and she led us into the basement. She told us the boy was alive and we started talking to him; he was very calm. We asked how it had happened: during a game of hide and seek with his five-year-old brother, he had thought the safe would be a good place to hide.</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985591" y="3568151"/>
            <a:ext cx="2902226" cy="523220"/>
          </a:xfrm>
          <a:prstGeom prst="rect">
            <a:avLst/>
          </a:prstGeom>
          <a:solidFill>
            <a:schemeClr val="bg1"/>
          </a:solidFill>
        </p:spPr>
        <p:txBody>
          <a:bodyPr wrap="square" rtlCol="0">
            <a:spAutoFit/>
          </a:bodyPr>
          <a:lstStyle/>
          <a:p>
            <a:r>
              <a:rPr lang="en-US" altLang="zh-CN" sz="2800" dirty="0">
                <a:solidFill>
                  <a:srgbClr val="9900CC"/>
                </a:solidFill>
              </a:rPr>
              <a:t>       main   idea </a:t>
            </a:r>
            <a:endParaRPr lang="zh-CN" altLang="en-US" sz="2800" dirty="0">
              <a:solidFill>
                <a:srgbClr val="9900CC"/>
              </a:solidFill>
            </a:endParaRPr>
          </a:p>
        </p:txBody>
      </p:sp>
      <p:sp>
        <p:nvSpPr>
          <p:cNvPr id="5" name="箭头: 下 4"/>
          <p:cNvSpPr/>
          <p:nvPr/>
        </p:nvSpPr>
        <p:spPr>
          <a:xfrm>
            <a:off x="5208104" y="2931478"/>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箭头: 下 5"/>
          <p:cNvSpPr/>
          <p:nvPr/>
        </p:nvSpPr>
        <p:spPr>
          <a:xfrm>
            <a:off x="5251175" y="4187122"/>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510748" y="4735202"/>
            <a:ext cx="9849678" cy="584775"/>
          </a:xfrm>
          <a:prstGeom prst="rect">
            <a:avLst/>
          </a:prstGeom>
          <a:solidFill>
            <a:schemeClr val="tx2">
              <a:lumMod val="60000"/>
              <a:lumOff val="40000"/>
            </a:schemeClr>
          </a:solidFill>
        </p:spPr>
        <p:txBody>
          <a:bodyPr wrap="square">
            <a:spAutoFit/>
          </a:bodyPr>
          <a:lstStyle/>
          <a:p>
            <a:r>
              <a:rPr lang="zh-CN" altLang="en-US" sz="3200" b="1" dirty="0">
                <a:solidFill>
                  <a:srgbClr val="FFFF00"/>
                </a:solidFill>
                <a:effectLst/>
                <a:ea typeface="等线" panose="02010600030101010101" pitchFamily="2" charset="-122"/>
                <a:cs typeface="Times New Roman" panose="02020603050405020304" pitchFamily="18" charset="0"/>
              </a:rPr>
              <a:t>我们火速赶到现场</a:t>
            </a:r>
            <a:r>
              <a:rPr lang="en-US" altLang="zh-CN" sz="3200" b="1" dirty="0">
                <a:solidFill>
                  <a:srgbClr val="FFFF00"/>
                </a:solidFill>
                <a:effectLst/>
                <a:ea typeface="等线" panose="02010600030101010101" pitchFamily="2" charset="-122"/>
                <a:cs typeface="Times New Roman" panose="02020603050405020304" pitchFamily="18" charset="0"/>
              </a:rPr>
              <a:t>---</a:t>
            </a:r>
            <a:r>
              <a:rPr lang="zh-CN" altLang="en-US" sz="3200" b="1" dirty="0">
                <a:solidFill>
                  <a:srgbClr val="FFFF00"/>
                </a:solidFill>
                <a:effectLst/>
                <a:ea typeface="等线" panose="02010600030101010101" pitchFamily="2" charset="-122"/>
                <a:cs typeface="Times New Roman" panose="02020603050405020304" pitchFamily="18" charset="0"/>
              </a:rPr>
              <a:t>得知男孩为什么会被锁在保险箱</a:t>
            </a:r>
            <a:endParaRPr lang="zh-CN" altLang="en-US" sz="3200" dirty="0">
              <a:solidFill>
                <a:srgbClr val="FFFF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18636"/>
            <a:ext cx="12125739" cy="2246769"/>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The boy’s parents had got the house from his mother’s father. The unlocked safe had been there when they moved in and was in an area they didn’t use much. The boy’s little brother had shut the safe, then, when he couldn’t open it again. The only person who knew the combination was the boy’s late grandfather.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985591" y="3568153"/>
            <a:ext cx="2902226" cy="523220"/>
          </a:xfrm>
          <a:prstGeom prst="rect">
            <a:avLst/>
          </a:prstGeom>
          <a:solidFill>
            <a:schemeClr val="bg1"/>
          </a:solidFill>
        </p:spPr>
        <p:txBody>
          <a:bodyPr wrap="square" rtlCol="0">
            <a:spAutoFit/>
          </a:bodyPr>
          <a:lstStyle/>
          <a:p>
            <a:r>
              <a:rPr lang="en-US" altLang="zh-CN" sz="2800" dirty="0">
                <a:solidFill>
                  <a:srgbClr val="9900CC"/>
                </a:solidFill>
              </a:rPr>
              <a:t>       main   idea </a:t>
            </a:r>
            <a:endParaRPr lang="zh-CN" altLang="en-US" sz="2800" dirty="0">
              <a:solidFill>
                <a:srgbClr val="9900CC"/>
              </a:solidFill>
            </a:endParaRPr>
          </a:p>
        </p:txBody>
      </p:sp>
      <p:sp>
        <p:nvSpPr>
          <p:cNvPr id="5" name="箭头: 下 4"/>
          <p:cNvSpPr/>
          <p:nvPr/>
        </p:nvSpPr>
        <p:spPr>
          <a:xfrm>
            <a:off x="5208104" y="2981173"/>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箭头: 下 5"/>
          <p:cNvSpPr/>
          <p:nvPr/>
        </p:nvSpPr>
        <p:spPr>
          <a:xfrm>
            <a:off x="5267738" y="4180824"/>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210338" y="4735202"/>
            <a:ext cx="4442791" cy="584775"/>
          </a:xfrm>
          <a:prstGeom prst="rect">
            <a:avLst/>
          </a:prstGeom>
          <a:solidFill>
            <a:schemeClr val="tx2">
              <a:lumMod val="60000"/>
              <a:lumOff val="40000"/>
            </a:schemeClr>
          </a:solidFill>
        </p:spPr>
        <p:txBody>
          <a:bodyPr wrap="square">
            <a:spAutoFit/>
          </a:bodyPr>
          <a:lstStyle/>
          <a:p>
            <a:r>
              <a:rPr lang="zh-CN" altLang="en-US" sz="3200" b="1" dirty="0">
                <a:solidFill>
                  <a:srgbClr val="FFFF00"/>
                </a:solidFill>
                <a:effectLst/>
                <a:ea typeface="等线" panose="02010600030101010101" pitchFamily="2" charset="-122"/>
                <a:cs typeface="Times New Roman" panose="02020603050405020304" pitchFamily="18" charset="0"/>
              </a:rPr>
              <a:t>无人知道保险箱的密码</a:t>
            </a:r>
            <a:endParaRPr lang="zh-CN" altLang="en-US" sz="3200" dirty="0">
              <a:solidFill>
                <a:srgbClr val="FFFF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41559"/>
            <a:ext cx="12125739" cy="2677656"/>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From the outset, the biggest priority was getting oxygen to the boy. We got oxygen from the hospital. The boy said that he could feel a thin stream of air. I asked his parents if anyone had opened the safe before and they said no. So we had to guess a six-digit code(</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密码</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We started typing them in―but we had to wait 10 minutes between each attempt before we could try again. So quickly we tried them all. No luck.</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985591" y="3568151"/>
            <a:ext cx="2902226" cy="523220"/>
          </a:xfrm>
          <a:prstGeom prst="rect">
            <a:avLst/>
          </a:prstGeom>
          <a:solidFill>
            <a:schemeClr val="bg1"/>
          </a:solidFill>
        </p:spPr>
        <p:txBody>
          <a:bodyPr wrap="square" rtlCol="0">
            <a:spAutoFit/>
          </a:bodyPr>
          <a:lstStyle/>
          <a:p>
            <a:r>
              <a:rPr lang="en-US" altLang="zh-CN" sz="2800" dirty="0">
                <a:solidFill>
                  <a:srgbClr val="9900CC"/>
                </a:solidFill>
              </a:rPr>
              <a:t>       main   idea </a:t>
            </a:r>
            <a:endParaRPr lang="zh-CN" altLang="en-US" sz="2800" dirty="0">
              <a:solidFill>
                <a:srgbClr val="9900CC"/>
              </a:solidFill>
            </a:endParaRPr>
          </a:p>
        </p:txBody>
      </p:sp>
      <p:sp>
        <p:nvSpPr>
          <p:cNvPr id="5" name="箭头: 下 4"/>
          <p:cNvSpPr/>
          <p:nvPr/>
        </p:nvSpPr>
        <p:spPr>
          <a:xfrm>
            <a:off x="5208104" y="2931478"/>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箭头: 下 5"/>
          <p:cNvSpPr/>
          <p:nvPr/>
        </p:nvSpPr>
        <p:spPr>
          <a:xfrm>
            <a:off x="5251175" y="4187122"/>
            <a:ext cx="168966" cy="497529"/>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451113" y="4735202"/>
            <a:ext cx="9332842" cy="1077218"/>
          </a:xfrm>
          <a:prstGeom prst="rect">
            <a:avLst/>
          </a:prstGeom>
          <a:solidFill>
            <a:schemeClr val="tx2">
              <a:lumMod val="60000"/>
              <a:lumOff val="40000"/>
            </a:schemeClr>
          </a:solidFill>
        </p:spPr>
        <p:txBody>
          <a:bodyPr wrap="square">
            <a:spAutoFit/>
          </a:bodyPr>
          <a:lstStyle/>
          <a:p>
            <a:r>
              <a:rPr lang="zh-CN" altLang="en-US" sz="3200" b="1" dirty="0">
                <a:solidFill>
                  <a:srgbClr val="FFFF00"/>
                </a:solidFill>
                <a:effectLst/>
                <a:ea typeface="等线" panose="02010600030101010101" pitchFamily="2" charset="-122"/>
                <a:cs typeface="Times New Roman" panose="02020603050405020304" pitchFamily="18" charset="0"/>
              </a:rPr>
              <a:t>                    消防工作人员开始救援</a:t>
            </a:r>
            <a:r>
              <a:rPr lang="en-US" altLang="zh-CN" sz="3200" b="1" dirty="0">
                <a:solidFill>
                  <a:srgbClr val="FFFF00"/>
                </a:solidFill>
                <a:effectLst/>
                <a:ea typeface="等线" panose="02010600030101010101" pitchFamily="2" charset="-122"/>
                <a:cs typeface="Times New Roman" panose="02020603050405020304" pitchFamily="18" charset="0"/>
              </a:rPr>
              <a:t>---</a:t>
            </a:r>
            <a:endParaRPr lang="en-US" altLang="zh-CN" sz="3200" b="1" dirty="0">
              <a:solidFill>
                <a:srgbClr val="FFFF00"/>
              </a:solidFill>
              <a:effectLst/>
              <a:ea typeface="等线" panose="02010600030101010101" pitchFamily="2" charset="-122"/>
              <a:cs typeface="Times New Roman" panose="02020603050405020304" pitchFamily="18" charset="0"/>
            </a:endParaRPr>
          </a:p>
          <a:p>
            <a:r>
              <a:rPr lang="zh-CN" altLang="en-US" sz="3200" b="1" dirty="0">
                <a:solidFill>
                  <a:srgbClr val="FFFF00"/>
                </a:solidFill>
                <a:effectLst/>
                <a:ea typeface="等线" panose="02010600030101010101" pitchFamily="2" charset="-122"/>
                <a:cs typeface="Times New Roman" panose="02020603050405020304" pitchFamily="18" charset="0"/>
              </a:rPr>
              <a:t>先给保险箱输送氧气；同时在猜测保险箱的密码；</a:t>
            </a:r>
            <a:endParaRPr lang="zh-CN" altLang="en-US" sz="3200" dirty="0">
              <a:solidFill>
                <a:srgbClr val="FFFF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内容占位符 3"/>
          <p:cNvGraphicFramePr>
            <a:graphicFrameLocks noGrp="1"/>
          </p:cNvGraphicFramePr>
          <p:nvPr>
            <p:ph idx="1"/>
          </p:nvPr>
        </p:nvGraphicFramePr>
        <p:xfrm>
          <a:off x="79513" y="646044"/>
          <a:ext cx="12112487" cy="4472609"/>
        </p:xfrm>
        <a:graphic>
          <a:graphicData uri="http://schemas.openxmlformats.org/drawingml/2006/table">
            <a:tbl>
              <a:tblPr firstRow="1" bandRow="1">
                <a:tableStyleId>{5C22544A-7EE6-4342-B048-85BDC9FD1C3A}</a:tableStyleId>
              </a:tblPr>
              <a:tblGrid>
                <a:gridCol w="6194805"/>
                <a:gridCol w="5917682"/>
              </a:tblGrid>
              <a:tr h="860588">
                <a:tc>
                  <a:txBody>
                    <a:bodyPr/>
                    <a:lstStyle/>
                    <a:p>
                      <a:r>
                        <a:rPr lang="zh-CN" altLang="en-US" sz="3200" dirty="0"/>
                        <a:t>              原文伏笔</a:t>
                      </a:r>
                      <a:endParaRPr lang="zh-CN" altLang="en-US" sz="3200" dirty="0"/>
                    </a:p>
                  </a:txBody>
                  <a:tcPr/>
                </a:tc>
                <a:tc>
                  <a:txBody>
                    <a:bodyPr/>
                    <a:lstStyle/>
                    <a:p>
                      <a:r>
                        <a:rPr lang="zh-CN" altLang="en-US" sz="3200" dirty="0"/>
                        <a:t>              续写回扣 </a:t>
                      </a:r>
                      <a:endParaRPr lang="zh-CN" altLang="en-US" sz="3200" dirty="0"/>
                    </a:p>
                  </a:txBody>
                  <a:tcPr/>
                </a:tc>
              </a:tr>
              <a:tr h="3612021">
                <a:tc>
                  <a:txBody>
                    <a:bodyPr/>
                    <a:lstStyle/>
                    <a:p>
                      <a:r>
                        <a:rPr lang="en-US" altLang="zh-CN" sz="2400" kern="100" dirty="0">
                          <a:solidFill>
                            <a:srgbClr val="7030A0"/>
                          </a:solidFill>
                          <a:effectLst/>
                          <a:latin typeface="等线" panose="02010600030101010101" pitchFamily="2" charset="-122"/>
                          <a:ea typeface="+mn-ea"/>
                          <a:cs typeface="Times New Roman" panose="02020603050405020304" pitchFamily="18" charset="0"/>
                        </a:rPr>
                        <a:t>I worked at a local station of the Berlin fire department. </a:t>
                      </a:r>
                      <a:r>
                        <a:rPr lang="en-US" altLang="zh-CN" sz="2400" kern="100" dirty="0">
                          <a:effectLst/>
                          <a:latin typeface="等线" panose="02010600030101010101" pitchFamily="2" charset="-122"/>
                          <a:ea typeface="+mn-ea"/>
                          <a:cs typeface="Times New Roman" panose="02020603050405020304" pitchFamily="18" charset="0"/>
                        </a:rPr>
                        <a:t>We got an alert(</a:t>
                      </a:r>
                      <a:r>
                        <a:rPr lang="zh-CN" altLang="zh-CN" sz="2400" kern="100" dirty="0">
                          <a:effectLst/>
                          <a:latin typeface="等线" panose="02010600030101010101" pitchFamily="2" charset="-122"/>
                          <a:ea typeface="+mn-ea"/>
                          <a:cs typeface="Times New Roman" panose="02020603050405020304" pitchFamily="18" charset="0"/>
                        </a:rPr>
                        <a:t>警报</a:t>
                      </a:r>
                      <a:r>
                        <a:rPr lang="en-US" altLang="zh-CN" sz="2400" kern="100" dirty="0">
                          <a:effectLst/>
                          <a:latin typeface="等线" panose="02010600030101010101" pitchFamily="2" charset="-122"/>
                          <a:ea typeface="+mn-ea"/>
                          <a:cs typeface="Times New Roman" panose="02020603050405020304" pitchFamily="18" charset="0"/>
                        </a:rPr>
                        <a:t>) around 8:25 pm that Friday and rushed to the fire engine, where the printout from the dispatcher(</a:t>
                      </a:r>
                      <a:r>
                        <a:rPr lang="zh-CN" altLang="zh-CN" sz="2400" kern="100" dirty="0">
                          <a:effectLst/>
                          <a:latin typeface="等线" panose="02010600030101010101" pitchFamily="2" charset="-122"/>
                          <a:ea typeface="+mn-ea"/>
                          <a:cs typeface="Times New Roman" panose="02020603050405020304" pitchFamily="18" charset="0"/>
                        </a:rPr>
                        <a:t>调度员</a:t>
                      </a:r>
                      <a:r>
                        <a:rPr lang="en-US" altLang="zh-CN" sz="2400" kern="100" dirty="0">
                          <a:effectLst/>
                          <a:latin typeface="等线" panose="02010600030101010101" pitchFamily="2" charset="-122"/>
                          <a:ea typeface="+mn-ea"/>
                          <a:cs typeface="Times New Roman" panose="02020603050405020304" pitchFamily="18" charset="0"/>
                        </a:rPr>
                        <a:t>) said </a:t>
                      </a:r>
                      <a:r>
                        <a:rPr lang="en-US" altLang="zh-CN" sz="2400" b="1" kern="100" dirty="0">
                          <a:solidFill>
                            <a:srgbClr val="7030A0"/>
                          </a:solidFill>
                          <a:effectLst/>
                          <a:latin typeface="等线" panose="02010600030101010101" pitchFamily="2" charset="-122"/>
                          <a:ea typeface="+mn-ea"/>
                          <a:cs typeface="Times New Roman" panose="02020603050405020304" pitchFamily="18" charset="0"/>
                        </a:rPr>
                        <a:t>there was a nine-year-old boy locked in a safe</a:t>
                      </a:r>
                      <a:r>
                        <a:rPr lang="en-US" altLang="zh-CN" sz="2400" kern="100" dirty="0">
                          <a:solidFill>
                            <a:srgbClr val="C00000"/>
                          </a:solidFill>
                          <a:effectLst/>
                          <a:latin typeface="等线" panose="02010600030101010101" pitchFamily="2" charset="-122"/>
                          <a:ea typeface="+mn-ea"/>
                          <a:cs typeface="Times New Roman" panose="02020603050405020304" pitchFamily="18" charset="0"/>
                        </a:rPr>
                        <a:t>.</a:t>
                      </a:r>
                      <a:endParaRPr lang="zh-CN" altLang="en-US" dirty="0"/>
                    </a:p>
                  </a:txBody>
                  <a:tcPr/>
                </a:tc>
                <a:tc>
                  <a:txBody>
                    <a:bodyPr/>
                    <a:lstStyle/>
                    <a:p>
                      <a:r>
                        <a:rPr lang="en-US" altLang="zh-CN" b="1" dirty="0"/>
                        <a:t> </a:t>
                      </a:r>
                      <a:r>
                        <a:rPr lang="en-US" altLang="zh-CN" sz="2800" b="1" dirty="0"/>
                        <a:t>1. </a:t>
                      </a:r>
                      <a:r>
                        <a:rPr lang="en-US" altLang="zh-CN" sz="2800" b="0" dirty="0">
                          <a:solidFill>
                            <a:srgbClr val="FF0000"/>
                          </a:solidFill>
                        </a:rPr>
                        <a:t>The</a:t>
                      </a:r>
                      <a:r>
                        <a:rPr lang="en-US" altLang="zh-CN" sz="2800" b="1" dirty="0">
                          <a:solidFill>
                            <a:srgbClr val="FF0000"/>
                          </a:solidFill>
                        </a:rPr>
                        <a:t> </a:t>
                      </a:r>
                      <a:r>
                        <a:rPr lang="en-US" altLang="zh-CN" sz="2800" dirty="0">
                          <a:solidFill>
                            <a:srgbClr val="FF0000"/>
                          </a:solidFill>
                        </a:rPr>
                        <a:t>job of being a firefighter infused my heart with a strong sense of mission. I eventually realized the significance of timely rescue---to help those in need and to save those in danger.  </a:t>
                      </a:r>
                      <a:endParaRPr lang="en-US" altLang="zh-CN" sz="2800" dirty="0">
                        <a:solidFill>
                          <a:srgbClr val="FF0000"/>
                        </a:solidFill>
                      </a:endParaRPr>
                    </a:p>
                    <a:p>
                      <a:r>
                        <a:rPr lang="en-US" altLang="zh-CN" sz="2800" dirty="0">
                          <a:solidFill>
                            <a:srgbClr val="0000FF"/>
                          </a:solidFill>
                        </a:rPr>
                        <a:t>2.  The boy locked in the safe would be saved, safe and sound/ unharmed. </a:t>
                      </a:r>
                      <a:endParaRPr lang="zh-CN" altLang="en-US" sz="280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12289</Words>
  <Application>WPS 演示</Application>
  <PresentationFormat>宽屏</PresentationFormat>
  <Paragraphs>293</Paragraphs>
  <Slides>27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vt:lpstr>
      <vt:lpstr>宋体</vt:lpstr>
      <vt:lpstr>Wingdings</vt:lpstr>
      <vt:lpstr>等线</vt:lpstr>
      <vt:lpstr>Times New Roman</vt:lpstr>
      <vt:lpstr>华文彩云</vt:lpstr>
      <vt:lpstr>微软雅黑</vt:lpstr>
      <vt:lpstr>Arial Unicode MS</vt:lpstr>
      <vt:lpstr>等线 Light</vt:lpstr>
      <vt:lpstr>Calibri</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紧急救援保险箱中的男孩</dc:title>
  <dc:creator>ＦＵ　ＪＩＡＨＵＩ</dc:creator>
  <cp:lastModifiedBy>Administrator</cp:lastModifiedBy>
  <cp:revision>193</cp:revision>
  <dcterms:created xsi:type="dcterms:W3CDTF">2024-02-27T09:44:00Z</dcterms:created>
  <dcterms:modified xsi:type="dcterms:W3CDTF">2024-03-05T06:23:56Z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