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37" r:id="rId3"/>
    <p:sldId id="256" r:id="rId4"/>
    <p:sldId id="470" r:id="rId5"/>
    <p:sldId id="471" r:id="rId6"/>
    <p:sldId id="488" r:id="rId7"/>
    <p:sldId id="490" r:id="rId8"/>
    <p:sldId id="472" r:id="rId9"/>
    <p:sldId id="492" r:id="rId10"/>
    <p:sldId id="475" r:id="rId11"/>
    <p:sldId id="525" r:id="rId12"/>
    <p:sldId id="508" r:id="rId13"/>
    <p:sldId id="509" r:id="rId14"/>
    <p:sldId id="522" r:id="rId15"/>
    <p:sldId id="473" r:id="rId16"/>
    <p:sldId id="495" r:id="rId17"/>
    <p:sldId id="523" r:id="rId18"/>
    <p:sldId id="474" r:id="rId19"/>
    <p:sldId id="477" r:id="rId20"/>
    <p:sldId id="479" r:id="rId21"/>
    <p:sldId id="499" r:id="rId22"/>
    <p:sldId id="478" r:id="rId23"/>
  </p:sldIdLst>
  <p:sldSz cx="12192000" cy="6858000"/>
  <p:notesSz cx="6858000" cy="9144000"/>
  <p:embeddedFontLst>
    <p:embeddedFont>
      <p:font typeface="思源黑体 CN Bold" panose="020B0800000000000000" charset="-122"/>
      <p:bold r:id="rId29"/>
    </p:embeddedFont>
    <p:embeddedFont>
      <p:font typeface="思源黑体 CN Light" panose="020B0300000000000000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7FB467A-74E7-42CD-B8D5-556E15136334}">
          <p14:sldIdLst>
            <p14:sldId id="256"/>
            <p14:sldId id="470"/>
            <p14:sldId id="471"/>
            <p14:sldId id="488"/>
            <p14:sldId id="490"/>
            <p14:sldId id="472"/>
            <p14:sldId id="492"/>
            <p14:sldId id="475"/>
            <p14:sldId id="525"/>
            <p14:sldId id="508"/>
            <p14:sldId id="509"/>
            <p14:sldId id="522"/>
            <p14:sldId id="473"/>
            <p14:sldId id="495"/>
            <p14:sldId id="523"/>
            <p14:sldId id="474"/>
            <p14:sldId id="477"/>
            <p14:sldId id="479"/>
            <p14:sldId id="499"/>
            <p14:sldId id="478"/>
            <p14:sldId id="537"/>
          </p14:sldIdLst>
        </p14:section>
        <p14:section name="模板说明" id="{CFA2FC99-EEC6-46E1-81A1-5783B79530F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645"/>
    <a:srgbClr val="D13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9" autoAdjust="0"/>
    <p:restoredTop sz="94666"/>
  </p:normalViewPr>
  <p:slideViewPr>
    <p:cSldViewPr snapToGrid="0">
      <p:cViewPr varScale="1">
        <p:scale>
          <a:sx n="102" d="100"/>
          <a:sy n="102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charset="-122"/>
              </a:rPr>
            </a:fld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charset="-122"/>
              </a:rPr>
            </a:fld>
            <a:endParaRPr lang="zh-CN" altLang="en-US">
              <a:cs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PT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97692B0F-70A4-4B37-86BB-0AE5B8B744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PT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9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1.pn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11.pn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11.png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3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4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6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0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3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5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6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11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宇神PPT-8"/>
          <p:cNvGrpSpPr/>
          <p:nvPr/>
        </p:nvGrpSpPr>
        <p:grpSpPr>
          <a:xfrm>
            <a:off x="212090" y="977900"/>
            <a:ext cx="8397141" cy="5801995"/>
            <a:chOff x="977265" y="2146300"/>
            <a:chExt cx="5968047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What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可以写哪些活动？</a:t>
              </a:r>
              <a:r>
                <a:rPr lang="en-US" altLang="zh-CN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Why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为什么？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83820"/>
            <a:ext cx="2297430" cy="166941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761355" y="1697990"/>
            <a:ext cx="6237605" cy="50819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just" fontAlgn="auto">
              <a:lnSpc>
                <a:spcPts val="316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Element 2: Why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 Students are required to plant trees and beautify the wall, through which they will realize the meaning of mtual assistance.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Students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come to know h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ow to assist nearby people, realizing the significance of mutual care.</a:t>
            </a:r>
            <a:endParaRPr lang="zh-CN" altLang="en-US" sz="2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 Students can know their deeds 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and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also make a difference to the people in the distant area.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53340" y="1697990"/>
            <a:ext cx="524129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00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Element 1: What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Activity1: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beautify campus activities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Activity2: Volunteer  at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Nursing Home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Activity3: assistance in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charity activities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816099" y="2829560"/>
            <a:ext cx="158242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MUTUAL ASSISTANCE AND CARE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512175" y="910590"/>
            <a:ext cx="4358005" cy="6138545"/>
            <a:chOff x="7225030" y="1651736"/>
            <a:chExt cx="3747135" cy="4395470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651736"/>
              <a:ext cx="3373755" cy="43954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具体活动介绍</a:t>
              </a:r>
              <a:endParaRPr lang="zh-CN" altLang="zh-CN" sz="1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noProof="0" dirty="0"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Q3: What？哪些活动？</a:t>
              </a:r>
              <a:endParaRPr lang="en-US" altLang="zh-CN" sz="14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Q4: How?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要点怎么衔接？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653145" cy="5803267"/>
            <a:chOff x="977265" y="2146300"/>
            <a:chExt cx="6149995" cy="3990579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中段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1072491" y="2641466"/>
              <a:ext cx="6054769" cy="349541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relevant activities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commence with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beautifying campus activities. A variety of activities will be organized, including planting trees, and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decorating the initially dull walls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 What follows next is volunteering at the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nursing home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During the stay, we are designed to conduct several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interactive games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with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elderly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which involve assisting them</a:t>
              </a:r>
              <a:r>
                <a:rPr kumimoji="0" lang="en-US" altLang="zh-CN" sz="2000" i="0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handling daily chores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and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teaching them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basic computer skills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 </a:t>
              </a:r>
              <a:r>
                <a:rPr lang="en-US" sz="2000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Subsequent to it,</a:t>
              </a:r>
              <a:r>
                <a:rPr lang="en-US" sz="200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concerning the assistance for disaster-stricken areas, a series of charity contributions are scheduled by our school, such as</a:t>
              </a:r>
              <a:r>
                <a:rPr lang="en-US" sz="2000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contributing second-hand reference books and  high-quality stationery</a:t>
              </a:r>
              <a:r>
                <a:rPr lang="en-US" sz="200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What we are supposed to do is cleaning and packing the donations for the people in need.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83820"/>
            <a:ext cx="2297430" cy="16694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04275" y="2068830"/>
            <a:ext cx="382460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校内：校园美化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社会：敬老院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社会：捐献活动辅助</a:t>
            </a: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工作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705215" y="3506470"/>
            <a:ext cx="3763645" cy="392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活动一：commence with/kick off with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活动二：subsequent to it, subsequently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活动三：what follows next is</a:t>
            </a:r>
            <a:endParaRPr lang="en-US" altLang="zh-CN" sz="1400" b="1" noProof="0" dirty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首先：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Initially/ To start with/ To begin with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其次；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Moreover, furthermore, moreover, apart form it, aside from it, additionally, in addition,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最后：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Eventually</a:t>
            </a: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，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last but not least, ultimately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2.3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尾段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609965" y="1633220"/>
            <a:ext cx="3747135" cy="4282440"/>
            <a:chOff x="7225030" y="1758315"/>
            <a:chExt cx="3747135" cy="4282440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854200"/>
              <a:ext cx="3373755" cy="14935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号召师生参加</a:t>
              </a: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endParaRPr lang="zh-CN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Q5:</a:t>
              </a: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可以采用哪些句式发出号召？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397875" cy="5801995"/>
            <a:chOff x="977265" y="2146300"/>
            <a:chExt cx="5968569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尾段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977265" y="2640990"/>
              <a:ext cx="5968569" cy="329134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It’s high time that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we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took ac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tion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to  attend the volunteer activities.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With joint efforts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we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are bound to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establish a more harmonious society.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 What you do definitely/absolutely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renders a great deal to those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need. Let’s join hands and 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take immediate action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  </a:t>
              </a:r>
              <a:endPara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 It is every bit of what you do that truly counts/matters.  Let us work together to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make a positive difference to 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those around us and contribute to a better world for all.   </a:t>
              </a:r>
              <a:r>
                <a:rPr kumimoji="0" lang="en-US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                       </a:t>
              </a:r>
              <a:endPara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775190" y="83820"/>
            <a:ext cx="2297430" cy="1669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28075" y="3393440"/>
            <a:ext cx="344233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1. It is high time that we should act/acted to do sth.</a:t>
            </a: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2. With our joint efforts,....</a:t>
            </a: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3. Let’s join our hands and take immediate action.   </a:t>
            </a:r>
            <a:endParaRPr kumimoji="0" lang="en-US" altLang="zh-CN" b="1" i="0" u="none" strike="noStrike" cap="none" spc="0" normalizeH="0" baseline="0" noProof="0" dirty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-184150"/>
            <a:ext cx="2297430" cy="1669415"/>
          </a:xfrm>
          <a:prstGeom prst="rect">
            <a:avLst/>
          </a:prstGeom>
        </p:spPr>
      </p:pic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97045" y="358019"/>
            <a:ext cx="767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2.4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72831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下水作文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宇神PPT-8"/>
          <p:cNvGrpSpPr/>
          <p:nvPr/>
        </p:nvGrpSpPr>
        <p:grpSpPr>
          <a:xfrm>
            <a:off x="-635" y="977264"/>
            <a:ext cx="12098020" cy="6327775"/>
            <a:chOff x="826076" y="2145863"/>
            <a:chExt cx="8598350" cy="4351254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826076" y="2145863"/>
              <a:ext cx="8598350" cy="43512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Dear teachers and schoolmates,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With the International Volunteer Day in full swing,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 am thrilled to </a:t>
              </a:r>
              <a:r>
                <a:rPr lang="en-US" altLang="zh-CN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appeal to you to participate in 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volunteer activities on the theme of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mutual assistance and care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embody </a:t>
              </a:r>
              <a:r>
                <a:rPr lang="en-US" altLang="zh-CN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humanistic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principles 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</a:t>
              </a:r>
              <a:endParaRPr lang="zh-CN" altLang="en-US" dirty="0">
                <a:solidFill>
                  <a:schemeClr val="accent1">
                    <a:lumMod val="0"/>
                  </a:schemeClr>
                </a:solidFill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relevant activities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commence with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beautifying campus activities.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noProof="0" dirty="0" err="1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arieties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activities will be organized, including planting trees together, and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decorating the initially dull walls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from which we can fully realize the importance of mutual assistance.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What follows next is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working for the nursing home. During the stay, we are designed to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engage them in several interactive games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which involves assisting the elderly in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handling daily chores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and teaching them to obtain basic computer skills.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Subsequent to it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concerning the assistance for disaster-stricken areas, a series of charity contributions are scheduled by our school, such as contributing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second-hand reference books and high-quality stationery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What we are supposed to do is cleaning and packing the donations for the people in need.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It is worth mentioning that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we can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exert enough attention to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left-behind children in our daily activities. Personally, all the above volunteer activities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are bound to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render us rewarding experiences.</a:t>
              </a:r>
              <a:endParaRPr lang="en-US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It is every bit of what you do that truly counts/matters. Let us work together to make a positive difference to those around us and contribute to a better world for all.           </a:t>
              </a:r>
              <a:endParaRPr lang="en-US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                   The Students’ Union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</a:t>
              </a:r>
              <a:endPara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0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03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7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评价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>
            <a:off x="357579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03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>
            <a:off x="1259996" y="38879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学生习作评价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124" t="-1471" r="6825"/>
          <a:stretch>
            <a:fillRect/>
          </a:stretch>
        </p:blipFill>
        <p:spPr>
          <a:xfrm>
            <a:off x="357505" y="910590"/>
            <a:ext cx="11531600" cy="4627245"/>
          </a:xfrm>
          <a:prstGeom prst="rect">
            <a:avLst/>
          </a:prstGeom>
        </p:spPr>
      </p:pic>
      <p:pic>
        <p:nvPicPr>
          <p:cNvPr id="7" name="图片 6" descr="15"/>
          <p:cNvPicPr>
            <a:picLocks noChangeAspect="1"/>
          </p:cNvPicPr>
          <p:nvPr/>
        </p:nvPicPr>
        <p:blipFill>
          <a:blip r:embed="rId3" cstate="screen"/>
          <a:srcRect l="3440"/>
          <a:stretch>
            <a:fillRect/>
          </a:stretch>
        </p:blipFill>
        <p:spPr>
          <a:xfrm flipH="1">
            <a:off x="9351645" y="5545455"/>
            <a:ext cx="3207385" cy="2214880"/>
          </a:xfrm>
          <a:custGeom>
            <a:avLst/>
            <a:gdLst>
              <a:gd name="connsiteX0" fmla="*/ 0 w 7753350"/>
              <a:gd name="connsiteY0" fmla="*/ 0 h 5353685"/>
              <a:gd name="connsiteX1" fmla="*/ 7753350 w 7753350"/>
              <a:gd name="connsiteY1" fmla="*/ 0 h 5353685"/>
              <a:gd name="connsiteX2" fmla="*/ 7753350 w 7753350"/>
              <a:gd name="connsiteY2" fmla="*/ 5353685 h 5353685"/>
              <a:gd name="connsiteX3" fmla="*/ 0 w 7753350"/>
              <a:gd name="connsiteY3" fmla="*/ 5353685 h 535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3350" h="5353685">
                <a:moveTo>
                  <a:pt x="0" y="0"/>
                </a:moveTo>
                <a:lnTo>
                  <a:pt x="7753350" y="0"/>
                </a:lnTo>
                <a:lnTo>
                  <a:pt x="7753350" y="5353685"/>
                </a:lnTo>
                <a:lnTo>
                  <a:pt x="0" y="5353685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351790" y="546608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内容：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59840" y="5466080"/>
            <a:ext cx="718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三段要点齐全，语言表达流畅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1790" y="583438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结构：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73175" y="5834380"/>
            <a:ext cx="2901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句子间衔接合理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7505" y="620268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语言：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73175" y="6202680"/>
            <a:ext cx="784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使用了</a:t>
            </a:r>
            <a:r>
              <a:rPr lang="en-US" altLang="zh-CN" dirty="0">
                <a:solidFill>
                  <a:srgbClr val="FF0000"/>
                </a:solidFill>
              </a:rPr>
              <a:t>with</a:t>
            </a:r>
            <a:r>
              <a:rPr lang="zh-CN" altLang="en-US" dirty="0">
                <a:solidFill>
                  <a:srgbClr val="FF0000"/>
                </a:solidFill>
              </a:rPr>
              <a:t>的复合结构；无灵主语句；非谓语，语言表达丰富、形式多样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7505" y="649922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不足：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73175" y="6499225"/>
            <a:ext cx="7172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中间段的活动可以具体展开，少量语法、拼写错误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>
            <a:off x="357579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03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>
            <a:off x="1259996" y="38879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学生习作评价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15"/>
          <p:cNvPicPr>
            <a:picLocks noChangeAspect="1"/>
          </p:cNvPicPr>
          <p:nvPr/>
        </p:nvPicPr>
        <p:blipFill>
          <a:blip r:embed="rId1" cstate="screen"/>
          <a:srcRect l="3440"/>
          <a:stretch>
            <a:fillRect/>
          </a:stretch>
        </p:blipFill>
        <p:spPr>
          <a:xfrm flipH="1">
            <a:off x="9655175" y="5755005"/>
            <a:ext cx="2903855" cy="2005330"/>
          </a:xfrm>
          <a:custGeom>
            <a:avLst/>
            <a:gdLst>
              <a:gd name="connsiteX0" fmla="*/ 0 w 7753350"/>
              <a:gd name="connsiteY0" fmla="*/ 0 h 5353685"/>
              <a:gd name="connsiteX1" fmla="*/ 7753350 w 7753350"/>
              <a:gd name="connsiteY1" fmla="*/ 0 h 5353685"/>
              <a:gd name="connsiteX2" fmla="*/ 7753350 w 7753350"/>
              <a:gd name="connsiteY2" fmla="*/ 5353685 h 5353685"/>
              <a:gd name="connsiteX3" fmla="*/ 0 w 7753350"/>
              <a:gd name="connsiteY3" fmla="*/ 5353685 h 535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3350" h="5353685">
                <a:moveTo>
                  <a:pt x="0" y="0"/>
                </a:moveTo>
                <a:lnTo>
                  <a:pt x="7753350" y="0"/>
                </a:lnTo>
                <a:lnTo>
                  <a:pt x="7753350" y="5353685"/>
                </a:lnTo>
                <a:lnTo>
                  <a:pt x="0" y="5353685"/>
                </a:lnTo>
                <a:close/>
              </a:path>
            </a:pathLst>
          </a:custGeom>
        </p:spPr>
      </p:pic>
      <p:pic>
        <p:nvPicPr>
          <p:cNvPr id="5" name="图片 4" descr="12790ea128d8bd7708e5e672dcf8b0b"/>
          <p:cNvPicPr>
            <a:picLocks noChangeAspect="1"/>
          </p:cNvPicPr>
          <p:nvPr/>
        </p:nvPicPr>
        <p:blipFill>
          <a:blip r:embed="rId2"/>
          <a:srcRect r="7387" b="231"/>
          <a:stretch>
            <a:fillRect/>
          </a:stretch>
        </p:blipFill>
        <p:spPr>
          <a:xfrm rot="16200000">
            <a:off x="4027170" y="-2835275"/>
            <a:ext cx="3574415" cy="11348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1790" y="50920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内容：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59840" y="5092065"/>
            <a:ext cx="718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三段要点齐全，语言表达流畅；中间段落活动丰富，展开具体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1790" y="54603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结构：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73175" y="5460365"/>
            <a:ext cx="6265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句子间衔接合理，上下文衔接自然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7505" y="58286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语言：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73175" y="5828665"/>
            <a:ext cx="8646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使用了非谓语，非限制性定语从句，</a:t>
            </a:r>
            <a:r>
              <a:rPr lang="en-US" altLang="zh-CN">
                <a:solidFill>
                  <a:srgbClr val="FF0000"/>
                </a:solidFill>
              </a:rPr>
              <a:t>it</a:t>
            </a:r>
            <a:r>
              <a:rPr lang="zh-CN" altLang="en-US">
                <a:solidFill>
                  <a:srgbClr val="FF0000"/>
                </a:solidFill>
              </a:rPr>
              <a:t>做形式主语，语言表达丰富、形式多样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1790" y="63239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不足：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73175" y="6323965"/>
            <a:ext cx="8646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拼写细节，专有名词的积累：</a:t>
            </a:r>
            <a:r>
              <a:rPr lang="en-US" altLang="zh-CN">
                <a:solidFill>
                  <a:srgbClr val="FF0000"/>
                </a:solidFill>
              </a:rPr>
              <a:t>the elderly</a:t>
            </a:r>
            <a:r>
              <a:rPr lang="zh-CN" altLang="en-US">
                <a:solidFill>
                  <a:srgbClr val="FF0000"/>
                </a:solidFill>
              </a:rPr>
              <a:t>（老人）；</a:t>
            </a:r>
            <a:r>
              <a:rPr lang="en-US" altLang="zh-CN">
                <a:solidFill>
                  <a:srgbClr val="FF0000"/>
                </a:solidFill>
              </a:rPr>
              <a:t> the nursing home</a:t>
            </a:r>
            <a:r>
              <a:rPr lang="zh-CN" altLang="en-US">
                <a:solidFill>
                  <a:srgbClr val="FF0000"/>
                </a:solidFill>
              </a:rPr>
              <a:t>（养老院）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0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8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迁移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5"/>
          <p:cNvPicPr>
            <a:picLocks noChangeAspect="1"/>
          </p:cNvPicPr>
          <p:nvPr/>
        </p:nvPicPr>
        <p:blipFill>
          <a:blip r:embed="rId1" cstate="screen"/>
          <a:srcRect l="5570"/>
          <a:stretch>
            <a:fillRect/>
          </a:stretch>
        </p:blipFill>
        <p:spPr>
          <a:xfrm flipH="1">
            <a:off x="7520793" y="1133489"/>
            <a:ext cx="5174762" cy="5480006"/>
          </a:xfrm>
          <a:custGeom>
            <a:avLst/>
            <a:gdLst>
              <a:gd name="connsiteX0" fmla="*/ 5174762 w 5174762"/>
              <a:gd name="connsiteY0" fmla="*/ 0 h 5480006"/>
              <a:gd name="connsiteX1" fmla="*/ 0 w 5174762"/>
              <a:gd name="connsiteY1" fmla="*/ 0 h 5480006"/>
              <a:gd name="connsiteX2" fmla="*/ 0 w 5174762"/>
              <a:gd name="connsiteY2" fmla="*/ 5480006 h 5480006"/>
              <a:gd name="connsiteX3" fmla="*/ 5174762 w 5174762"/>
              <a:gd name="connsiteY3" fmla="*/ 5480006 h 548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4762" h="5480006">
                <a:moveTo>
                  <a:pt x="5174762" y="0"/>
                </a:moveTo>
                <a:lnTo>
                  <a:pt x="0" y="0"/>
                </a:lnTo>
                <a:lnTo>
                  <a:pt x="0" y="5480006"/>
                </a:lnTo>
                <a:lnTo>
                  <a:pt x="5174762" y="5480006"/>
                </a:lnTo>
                <a:close/>
              </a:path>
            </a:pathLst>
          </a:custGeom>
        </p:spPr>
      </p:pic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1422563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迁移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6"/>
          <p:cNvSpPr/>
          <p:nvPr/>
        </p:nvSpPr>
        <p:spPr>
          <a:xfrm>
            <a:off x="0" y="5963396"/>
            <a:ext cx="12191999" cy="894604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38100" dist="12700" dir="10800000" algn="r" rotWithShape="0">
              <a:schemeClr val="accent1">
                <a:lumMod val="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宇神PPT-7"/>
          <p:cNvGrpSpPr/>
          <p:nvPr/>
        </p:nvGrpSpPr>
        <p:grpSpPr>
          <a:xfrm>
            <a:off x="256540" y="1271905"/>
            <a:ext cx="6974205" cy="3034665"/>
            <a:chOff x="1156335" y="1904484"/>
            <a:chExt cx="6304194" cy="2466373"/>
          </a:xfrm>
        </p:grpSpPr>
        <p:sp>
          <p:nvSpPr>
            <p:cNvPr id="31" name="宇神PPT-7-2"/>
            <p:cNvSpPr/>
            <p:nvPr/>
          </p:nvSpPr>
          <p:spPr>
            <a:xfrm>
              <a:off x="1156335" y="1904484"/>
              <a:ext cx="6304194" cy="2466373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chemeClr val="accent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（2023.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3 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福建模拟）</a:t>
              </a:r>
              <a:r>
                <a:rPr kumimoji="0" lang="zh-CN" altLang="en-US" sz="2400" b="1" i="0" baseline="0" noProof="0" dirty="0">
                  <a:ln>
                    <a:noFill/>
                  </a:ln>
                  <a:solidFill>
                    <a:srgbClr val="142645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假定你是李华，上周日你校举办了以“The Power of Voluntary Work”为主题的演讲比赛。请你为校英文报写一篇报道，内容包括：1.参加人员；2.比赛过程；3.活动反响。</a:t>
              </a:r>
              <a:endParaRPr kumimoji="0" lang="zh-CN" altLang="en-US" sz="2400" b="1" i="0" baseline="0" noProof="0" dirty="0">
                <a:ln>
                  <a:noFill/>
                </a:ln>
                <a:solidFill>
                  <a:srgbClr val="14264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2" name="宇神PPT-7-3"/>
            <p:cNvSpPr/>
            <p:nvPr/>
          </p:nvSpPr>
          <p:spPr>
            <a:xfrm>
              <a:off x="1172845" y="1905000"/>
              <a:ext cx="309880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711363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迁移作文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4" name="宇神PPT-6"/>
          <p:cNvSpPr/>
          <p:nvPr/>
        </p:nvSpPr>
        <p:spPr>
          <a:xfrm>
            <a:off x="0" y="977265"/>
            <a:ext cx="12094210" cy="5963920"/>
          </a:xfrm>
          <a:prstGeom prst="frame">
            <a:avLst>
              <a:gd name="adj1" fmla="val 1229"/>
            </a:avLst>
          </a:prstGeom>
          <a:solidFill>
            <a:schemeClr val="accent1">
              <a:lumMod val="78125"/>
              <a:lumOff val="218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0" name="宇神PPT-7"/>
          <p:cNvSpPr/>
          <p:nvPr/>
        </p:nvSpPr>
        <p:spPr>
          <a:xfrm>
            <a:off x="9308473" y="6514434"/>
            <a:ext cx="2961178" cy="19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宇神PPT-8"/>
          <p:cNvSpPr txBox="1"/>
          <p:nvPr/>
        </p:nvSpPr>
        <p:spPr>
          <a:xfrm>
            <a:off x="256540" y="1162050"/>
            <a:ext cx="11718925" cy="5546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The Power of Voluntary Work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Targeted at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provoking students’ awareness of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dedication to assisting others, a speech competition with the title of “the power of voluntary work” was held as scheduled in our school last Sunday.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After several rounds of fierce competition, 10 finalists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gained access to the final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. At the very start, the opening speech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was delivered by the principal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, who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laid emphasis on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the core value of volunteer work.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Subsequent to it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, each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contestant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was required 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deliver a pertinent speech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within 5 minutes, embodying the essence of volunteer work. Eventually,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centered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on their immediate performance and the content, 3 students were awarded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certifications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in recognition of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their distinguished performance.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Thunderous applause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marked the end of the competition. Not only could it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ignite students’ zest for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volunteering, but it could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shed light on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the significance of individual’s deeds, which would contribute to the improvement of the society.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9" name="图片 8" descr="图标&#10;&#10;描述已自动生成"/>
          <p:cNvPicPr>
            <a:picLocks noChangeAspect="1"/>
          </p:cNvPicPr>
          <p:nvPr/>
        </p:nvPicPr>
        <p:blipFill>
          <a:blip r:embed="rId1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2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5" name="图片 14" descr="图标&#10;&#10;描述已自动生成"/>
          <p:cNvPicPr>
            <a:picLocks noChangeAspect="1"/>
          </p:cNvPicPr>
          <p:nvPr/>
        </p:nvPicPr>
        <p:blipFill>
          <a:blip r:embed="rId3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7" name="任意多边形: 形状 16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7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3" name="任意多边形: 形状 3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6" name="任意多边形: 形状 35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1" name="宇神PPT-11"/>
          <p:cNvGrpSpPr/>
          <p:nvPr/>
        </p:nvGrpSpPr>
        <p:grpSpPr>
          <a:xfrm>
            <a:off x="2458284" y="2064932"/>
            <a:ext cx="7275433" cy="1551943"/>
            <a:chOff x="2458284" y="1708498"/>
            <a:chExt cx="7275433" cy="1551943"/>
          </a:xfrm>
        </p:grpSpPr>
        <p:sp>
          <p:nvSpPr>
            <p:cNvPr id="50" name="宇神PPT-11-1"/>
            <p:cNvSpPr/>
            <p:nvPr/>
          </p:nvSpPr>
          <p:spPr>
            <a:xfrm>
              <a:off x="2458284" y="2172409"/>
              <a:ext cx="7275433" cy="1088032"/>
            </a:xfrm>
            <a:prstGeom prst="roundRect">
              <a:avLst/>
            </a:prstGeom>
            <a:solidFill>
              <a:schemeClr val="accent1">
                <a:lumMod val="781"/>
                <a:lumOff val="99219"/>
              </a:schemeClr>
            </a:solidFill>
            <a:ln w="12700" cap="flat" cmpd="sng" algn="ctr">
              <a:solidFill>
                <a:schemeClr val="accent1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94402" y="1708498"/>
              <a:ext cx="6773710" cy="1491869"/>
              <a:chOff x="2494402" y="2154878"/>
              <a:chExt cx="6773710" cy="1491869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94402" y="2539942"/>
                <a:ext cx="6773710" cy="1106805"/>
                <a:chOff x="638632" y="1679812"/>
                <a:chExt cx="6773710" cy="1106805"/>
              </a:xfrm>
            </p:grpSpPr>
            <p:sp>
              <p:nvSpPr>
                <p:cNvPr id="30" name="宇神PPT-11-2"/>
                <p:cNvSpPr/>
                <p:nvPr/>
              </p:nvSpPr>
              <p:spPr>
                <a:xfrm>
                  <a:off x="638632" y="1679812"/>
                  <a:ext cx="3535680" cy="11068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互助互爱</a:t>
                  </a: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1" name="宇神PPT-11-3"/>
                <p:cNvSpPr/>
                <p:nvPr/>
              </p:nvSpPr>
              <p:spPr>
                <a:xfrm>
                  <a:off x="4714862" y="1679812"/>
                  <a:ext cx="2697480" cy="11068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倡议信</a:t>
                  </a: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</p:grpSp>
          <p:sp>
            <p:nvSpPr>
              <p:cNvPr id="29" name="宇神PPT-11-5"/>
              <p:cNvSpPr/>
              <p:nvPr/>
            </p:nvSpPr>
            <p:spPr>
              <a:xfrm>
                <a:off x="3117676" y="2154878"/>
                <a:ext cx="5956650" cy="368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MUTUAL ASSISTANCE AND CARE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3" name="宇神PPT-12-1"/>
          <p:cNvSpPr/>
          <p:nvPr/>
        </p:nvSpPr>
        <p:spPr>
          <a:xfrm>
            <a:off x="6549390" y="3888740"/>
            <a:ext cx="3990340" cy="340095"/>
          </a:xfrm>
          <a:prstGeom prst="roundRect">
            <a:avLst>
              <a:gd name="adj" fmla="val 16761"/>
            </a:avLst>
          </a:prstGeom>
          <a:solidFill>
            <a:schemeClr val="accent3">
              <a:lumMod val="100000"/>
            </a:schemeClr>
          </a:solidFill>
          <a:ln w="9525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2024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新阵地联盟高三联考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8" name="图片 3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711363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语料整理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78" name="宇神PPT-6"/>
          <p:cNvSpPr/>
          <p:nvPr/>
        </p:nvSpPr>
        <p:spPr>
          <a:xfrm flipH="1">
            <a:off x="430099" y="1562626"/>
            <a:ext cx="11761901" cy="4553304"/>
          </a:xfrm>
          <a:custGeom>
            <a:avLst/>
            <a:gdLst>
              <a:gd name="connsiteX0" fmla="*/ 0 w 11761901"/>
              <a:gd name="connsiteY0" fmla="*/ 0 h 4553304"/>
              <a:gd name="connsiteX1" fmla="*/ 9485249 w 11761901"/>
              <a:gd name="connsiteY1" fmla="*/ 0 h 4553304"/>
              <a:gd name="connsiteX2" fmla="*/ 11761901 w 11761901"/>
              <a:gd name="connsiteY2" fmla="*/ 2276652 h 4553304"/>
              <a:gd name="connsiteX3" fmla="*/ 9485249 w 11761901"/>
              <a:gd name="connsiteY3" fmla="*/ 4553304 h 4553304"/>
              <a:gd name="connsiteX4" fmla="*/ 0 w 11761901"/>
              <a:gd name="connsiteY4" fmla="*/ 4553304 h 455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1901" h="4553304">
                <a:moveTo>
                  <a:pt x="0" y="0"/>
                </a:moveTo>
                <a:lnTo>
                  <a:pt x="9485249" y="0"/>
                </a:lnTo>
                <a:cubicBezTo>
                  <a:pt x="10742609" y="0"/>
                  <a:pt x="11761901" y="1019292"/>
                  <a:pt x="11761901" y="2276652"/>
                </a:cubicBezTo>
                <a:cubicBezTo>
                  <a:pt x="11761901" y="3534012"/>
                  <a:pt x="10742609" y="4553304"/>
                  <a:pt x="9485249" y="4553304"/>
                </a:cubicBezTo>
                <a:lnTo>
                  <a:pt x="0" y="4553304"/>
                </a:ln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6" name="宇神PPT-7"/>
          <p:cNvSpPr/>
          <p:nvPr/>
        </p:nvSpPr>
        <p:spPr>
          <a:xfrm flipH="1">
            <a:off x="-212725" y="1133475"/>
            <a:ext cx="12503785" cy="5598795"/>
          </a:xfrm>
          <a:custGeom>
            <a:avLst/>
            <a:gdLst>
              <a:gd name="connsiteX0" fmla="*/ 0 w 11541263"/>
              <a:gd name="connsiteY0" fmla="*/ 0 h 4137574"/>
              <a:gd name="connsiteX1" fmla="*/ 9472475 w 11541263"/>
              <a:gd name="connsiteY1" fmla="*/ 0 h 4137574"/>
              <a:gd name="connsiteX2" fmla="*/ 11541263 w 11541263"/>
              <a:gd name="connsiteY2" fmla="*/ 2068787 h 4137574"/>
              <a:gd name="connsiteX3" fmla="*/ 11541261 w 11541263"/>
              <a:gd name="connsiteY3" fmla="*/ 2068787 h 4137574"/>
              <a:gd name="connsiteX4" fmla="*/ 9472475 w 11541263"/>
              <a:gd name="connsiteY4" fmla="*/ 4137574 h 4137574"/>
              <a:gd name="connsiteX5" fmla="*/ 0 w 11541263"/>
              <a:gd name="connsiteY5" fmla="*/ 4137574 h 41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1263" h="4137574">
                <a:moveTo>
                  <a:pt x="0" y="0"/>
                </a:moveTo>
                <a:lnTo>
                  <a:pt x="9472475" y="0"/>
                </a:lnTo>
                <a:cubicBezTo>
                  <a:pt x="10615035" y="0"/>
                  <a:pt x="11541263" y="926227"/>
                  <a:pt x="11541263" y="2068787"/>
                </a:cubicBezTo>
                <a:lnTo>
                  <a:pt x="11541261" y="2068787"/>
                </a:lnTo>
                <a:cubicBezTo>
                  <a:pt x="11541261" y="3211347"/>
                  <a:pt x="10615035" y="4137574"/>
                  <a:pt x="9472475" y="4137574"/>
                </a:cubicBezTo>
                <a:lnTo>
                  <a:pt x="0" y="413757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8-2"/>
          <p:cNvSpPr txBox="1"/>
          <p:nvPr/>
        </p:nvSpPr>
        <p:spPr>
          <a:xfrm>
            <a:off x="1039495" y="1562735"/>
            <a:ext cx="11251565" cy="465963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1)告知相关信息:notify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/inform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you of pertinent information=render you some relevant information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2)目的是/旨在:be aimed at doing/aim to do=with the aim/intention of 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=with the purpose of=in a bid to do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3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活动由…开始: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sth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commences with/ kicks off with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 紧接着是:Subsequent to it=What follows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next is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=Subsequently,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 激发兴趣：provoke/arouse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ignite/kindle students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’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interest in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6)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唤起热爱：provoke/arouse/ignite/kindle students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’ 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enthusiasm/passion/zest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/appetite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for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...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)使…了解：…shed/cast light on …give students a deeper insight into …/ offer students a vivid portrait of 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2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4" name="图片 13" descr="图标&#10;&#10;描述已自动生成"/>
          <p:cNvPicPr>
            <a:picLocks noChangeAspect="1"/>
          </p:cNvPicPr>
          <p:nvPr/>
        </p:nvPicPr>
        <p:blipFill>
          <a:blip r:embed="rId3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6" name="任意多边形: 形状 15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7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5" name="任意多边形: 形状 3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1" name="宇神PPT-12"/>
          <p:cNvGrpSpPr/>
          <p:nvPr/>
        </p:nvGrpSpPr>
        <p:grpSpPr>
          <a:xfrm>
            <a:off x="1706245" y="2170430"/>
            <a:ext cx="9323705" cy="1515745"/>
            <a:chOff x="2413516" y="1708498"/>
            <a:chExt cx="7320201" cy="1551943"/>
          </a:xfrm>
        </p:grpSpPr>
        <p:sp>
          <p:nvSpPr>
            <p:cNvPr id="50" name="宇神PPT-12-1"/>
            <p:cNvSpPr/>
            <p:nvPr/>
          </p:nvSpPr>
          <p:spPr>
            <a:xfrm>
              <a:off x="2458284" y="2172409"/>
              <a:ext cx="7275433" cy="1088032"/>
            </a:xfrm>
            <a:prstGeom prst="roundRect">
              <a:avLst/>
            </a:prstGeom>
            <a:solidFill>
              <a:schemeClr val="accent1">
                <a:lumMod val="781"/>
                <a:lumOff val="99219"/>
              </a:schemeClr>
            </a:solidFill>
            <a:ln w="12700" cap="flat" cmpd="sng" algn="ctr">
              <a:solidFill>
                <a:schemeClr val="accent1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13516" y="1708498"/>
              <a:ext cx="6750050" cy="1511689"/>
              <a:chOff x="2413516" y="2154878"/>
              <a:chExt cx="6750050" cy="1511689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13516" y="2539942"/>
                <a:ext cx="6750050" cy="1126625"/>
                <a:chOff x="557746" y="1679812"/>
                <a:chExt cx="6750050" cy="1126625"/>
              </a:xfrm>
            </p:grpSpPr>
            <p:sp>
              <p:nvSpPr>
                <p:cNvPr id="30" name="宇神PPT-12-2"/>
                <p:cNvSpPr/>
                <p:nvPr/>
              </p:nvSpPr>
              <p:spPr>
                <a:xfrm>
                  <a:off x="2251529" y="1679812"/>
                  <a:ext cx="309880" cy="11068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1" name="宇神PPT-12-3"/>
                <p:cNvSpPr/>
                <p:nvPr/>
              </p:nvSpPr>
              <p:spPr>
                <a:xfrm>
                  <a:off x="557746" y="1956672"/>
                  <a:ext cx="6750050" cy="8497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Thanks for your attention!</a:t>
                  </a:r>
                  <a:endPara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2" name="宇神PPT-12-4"/>
                <p:cNvSpPr/>
                <p:nvPr/>
              </p:nvSpPr>
              <p:spPr>
                <a:xfrm>
                  <a:off x="4047695" y="1679812"/>
                  <a:ext cx="309880" cy="11068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</p:grpSp>
          <p:sp>
            <p:nvSpPr>
              <p:cNvPr id="29" name="宇神PPT-12-5"/>
              <p:cNvSpPr/>
              <p:nvPr/>
            </p:nvSpPr>
            <p:spPr>
              <a:xfrm>
                <a:off x="3117676" y="2154878"/>
                <a:ext cx="5956650" cy="377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MUTUAL ASSISTANCE AND CARE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</p:grpSp>
      <p:pic>
        <p:nvPicPr>
          <p:cNvPr id="37" name="图片 36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2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4" name="任意多边形: 形状 13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6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27" name="宇神PPT-9"/>
          <p:cNvGrpSpPr/>
          <p:nvPr/>
        </p:nvGrpSpPr>
        <p:grpSpPr>
          <a:xfrm>
            <a:off x="2799765" y="2196148"/>
            <a:ext cx="3059370" cy="966166"/>
            <a:chOff x="3103709" y="1997698"/>
            <a:chExt cx="3059370" cy="966166"/>
          </a:xfrm>
        </p:grpSpPr>
        <p:sp>
          <p:nvSpPr>
            <p:cNvPr id="33" name="宇神PPT-9-1"/>
            <p:cNvSpPr/>
            <p:nvPr/>
          </p:nvSpPr>
          <p:spPr>
            <a:xfrm>
              <a:off x="3437494" y="2153593"/>
              <a:ext cx="2725585" cy="654376"/>
            </a:xfrm>
            <a:prstGeom prst="roundRect">
              <a:avLst/>
            </a:pr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5" name="宇神PPT-9-2"/>
            <p:cNvSpPr/>
            <p:nvPr/>
          </p:nvSpPr>
          <p:spPr bwMode="auto">
            <a:xfrm rot="10800000" flipV="1">
              <a:off x="3103709" y="1997698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6" name="宇神PPT-9-3"/>
            <p:cNvSpPr/>
            <p:nvPr/>
          </p:nvSpPr>
          <p:spPr>
            <a:xfrm>
              <a:off x="3204700" y="2188394"/>
              <a:ext cx="6687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01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7" name="宇神PPT-9-4"/>
            <p:cNvSpPr txBox="1"/>
            <p:nvPr/>
          </p:nvSpPr>
          <p:spPr>
            <a:xfrm>
              <a:off x="4107115" y="2219172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审题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38" name="宇神PPT-10"/>
          <p:cNvGrpSpPr/>
          <p:nvPr/>
        </p:nvGrpSpPr>
        <p:grpSpPr>
          <a:xfrm>
            <a:off x="2799765" y="3532243"/>
            <a:ext cx="3059370" cy="966166"/>
            <a:chOff x="3103709" y="3230569"/>
            <a:chExt cx="3059370" cy="966166"/>
          </a:xfrm>
        </p:grpSpPr>
        <p:sp>
          <p:nvSpPr>
            <p:cNvPr id="39" name="宇神PPT-10-1"/>
            <p:cNvSpPr/>
            <p:nvPr/>
          </p:nvSpPr>
          <p:spPr>
            <a:xfrm>
              <a:off x="3437494" y="3386464"/>
              <a:ext cx="2725585" cy="654376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0" name="宇神PPT-10-2"/>
            <p:cNvSpPr/>
            <p:nvPr/>
          </p:nvSpPr>
          <p:spPr bwMode="auto">
            <a:xfrm rot="10800000" flipV="1">
              <a:off x="3103709" y="3230569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1" name="宇神PPT-10-3"/>
            <p:cNvSpPr/>
            <p:nvPr/>
          </p:nvSpPr>
          <p:spPr>
            <a:xfrm>
              <a:off x="3244445" y="3421265"/>
              <a:ext cx="5892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2" name="宇神PPT-10-4"/>
            <p:cNvSpPr txBox="1"/>
            <p:nvPr/>
          </p:nvSpPr>
          <p:spPr>
            <a:xfrm>
              <a:off x="4107115" y="3452043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建构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43" name="宇神PPT-11"/>
          <p:cNvGrpSpPr/>
          <p:nvPr/>
        </p:nvGrpSpPr>
        <p:grpSpPr>
          <a:xfrm>
            <a:off x="6332865" y="2196148"/>
            <a:ext cx="3059370" cy="966166"/>
            <a:chOff x="5827441" y="1997698"/>
            <a:chExt cx="3059370" cy="966166"/>
          </a:xfrm>
        </p:grpSpPr>
        <p:sp>
          <p:nvSpPr>
            <p:cNvPr id="44" name="宇神PPT-11-1"/>
            <p:cNvSpPr/>
            <p:nvPr/>
          </p:nvSpPr>
          <p:spPr>
            <a:xfrm flipH="1">
              <a:off x="5827441" y="2153593"/>
              <a:ext cx="2725585" cy="654376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5" name="宇神PPT-11-2"/>
            <p:cNvSpPr/>
            <p:nvPr/>
          </p:nvSpPr>
          <p:spPr bwMode="auto">
            <a:xfrm rot="10800000" flipH="1" flipV="1">
              <a:off x="8024538" y="1997698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6" name="宇神PPT-11-3"/>
            <p:cNvSpPr/>
            <p:nvPr/>
          </p:nvSpPr>
          <p:spPr>
            <a:xfrm flipH="1">
              <a:off x="8156796" y="2188394"/>
              <a:ext cx="5892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03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7" name="宇神PPT-11-4"/>
            <p:cNvSpPr txBox="1"/>
            <p:nvPr/>
          </p:nvSpPr>
          <p:spPr>
            <a:xfrm flipH="1">
              <a:off x="7010367" y="2219172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评价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48" name="宇神PPT-12"/>
          <p:cNvGrpSpPr/>
          <p:nvPr/>
        </p:nvGrpSpPr>
        <p:grpSpPr>
          <a:xfrm>
            <a:off x="6332865" y="3532243"/>
            <a:ext cx="3059370" cy="966166"/>
            <a:chOff x="5827441" y="3230569"/>
            <a:chExt cx="3059370" cy="966166"/>
          </a:xfrm>
        </p:grpSpPr>
        <p:sp>
          <p:nvSpPr>
            <p:cNvPr id="49" name="宇神PPT-12-1"/>
            <p:cNvSpPr/>
            <p:nvPr/>
          </p:nvSpPr>
          <p:spPr>
            <a:xfrm flipH="1">
              <a:off x="5827441" y="3386464"/>
              <a:ext cx="2725585" cy="654376"/>
            </a:xfrm>
            <a:prstGeom prst="roundRect">
              <a:avLst/>
            </a:pr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5" name="宇神PPT-12-2"/>
            <p:cNvSpPr/>
            <p:nvPr/>
          </p:nvSpPr>
          <p:spPr bwMode="auto">
            <a:xfrm rot="10800000" flipH="1" flipV="1">
              <a:off x="8024538" y="3230569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6" name="宇神PPT-12-3"/>
            <p:cNvSpPr/>
            <p:nvPr/>
          </p:nvSpPr>
          <p:spPr>
            <a:xfrm flipH="1">
              <a:off x="8117049" y="3421265"/>
              <a:ext cx="6687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7" name="宇神PPT-12-4"/>
            <p:cNvSpPr txBox="1"/>
            <p:nvPr/>
          </p:nvSpPr>
          <p:spPr>
            <a:xfrm flipH="1">
              <a:off x="6993414" y="3452043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迁移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pic>
        <p:nvPicPr>
          <p:cNvPr id="25" name="图片 24" descr="图标&#10;&#10;描述已自动生成"/>
          <p:cNvPicPr>
            <a:picLocks noChangeAspect="1"/>
          </p:cNvPicPr>
          <p:nvPr/>
        </p:nvPicPr>
        <p:blipFill>
          <a:blip r:embed="rId3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  <p:grpSp>
        <p:nvGrpSpPr>
          <p:cNvPr id="58" name="宇神PPT-15"/>
          <p:cNvGrpSpPr/>
          <p:nvPr/>
        </p:nvGrpSpPr>
        <p:grpSpPr>
          <a:xfrm>
            <a:off x="5240499" y="533401"/>
            <a:ext cx="1759956" cy="1084524"/>
            <a:chOff x="4978986" y="518362"/>
            <a:chExt cx="2359182" cy="1453781"/>
          </a:xfrm>
        </p:grpSpPr>
        <p:sp>
          <p:nvSpPr>
            <p:cNvPr id="59" name="宇神PPT-15-1"/>
            <p:cNvSpPr/>
            <p:nvPr/>
          </p:nvSpPr>
          <p:spPr>
            <a:xfrm>
              <a:off x="4978986" y="518362"/>
              <a:ext cx="2359182" cy="1453781"/>
            </a:xfrm>
            <a:custGeom>
              <a:avLst/>
              <a:gdLst>
                <a:gd name="connsiteX0" fmla="*/ 83936 w 2392904"/>
                <a:gd name="connsiteY0" fmla="*/ 332538 h 1453781"/>
                <a:gd name="connsiteX1" fmla="*/ 541136 w 2392904"/>
                <a:gd name="connsiteY1" fmla="*/ 53138 h 1453781"/>
                <a:gd name="connsiteX2" fmla="*/ 2166736 w 2392904"/>
                <a:gd name="connsiteY2" fmla="*/ 78538 h 1453781"/>
                <a:gd name="connsiteX3" fmla="*/ 2357236 w 2392904"/>
                <a:gd name="connsiteY3" fmla="*/ 840538 h 1453781"/>
                <a:gd name="connsiteX4" fmla="*/ 1950836 w 2392904"/>
                <a:gd name="connsiteY4" fmla="*/ 1323138 h 1453781"/>
                <a:gd name="connsiteX5" fmla="*/ 820536 w 2392904"/>
                <a:gd name="connsiteY5" fmla="*/ 1412038 h 1453781"/>
                <a:gd name="connsiteX6" fmla="*/ 71236 w 2392904"/>
                <a:gd name="connsiteY6" fmla="*/ 738938 h 1453781"/>
                <a:gd name="connsiteX7" fmla="*/ 83936 w 2392904"/>
                <a:gd name="connsiteY7" fmla="*/ 332538 h 1453781"/>
                <a:gd name="connsiteX0-1" fmla="*/ 50214 w 2359182"/>
                <a:gd name="connsiteY0-2" fmla="*/ 332538 h 1453781"/>
                <a:gd name="connsiteX1-3" fmla="*/ 507414 w 2359182"/>
                <a:gd name="connsiteY1-4" fmla="*/ 53138 h 1453781"/>
                <a:gd name="connsiteX2-5" fmla="*/ 2133014 w 2359182"/>
                <a:gd name="connsiteY2-6" fmla="*/ 78538 h 1453781"/>
                <a:gd name="connsiteX3-7" fmla="*/ 2323514 w 2359182"/>
                <a:gd name="connsiteY3-8" fmla="*/ 840538 h 1453781"/>
                <a:gd name="connsiteX4-9" fmla="*/ 1917114 w 2359182"/>
                <a:gd name="connsiteY4-10" fmla="*/ 1323138 h 1453781"/>
                <a:gd name="connsiteX5-11" fmla="*/ 786814 w 2359182"/>
                <a:gd name="connsiteY5-12" fmla="*/ 1412038 h 1453781"/>
                <a:gd name="connsiteX6-13" fmla="*/ 94664 w 2359182"/>
                <a:gd name="connsiteY6-14" fmla="*/ 1215188 h 1453781"/>
                <a:gd name="connsiteX7-15" fmla="*/ 50214 w 2359182"/>
                <a:gd name="connsiteY7-16" fmla="*/ 332538 h 1453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359182" h="1453781">
                  <a:moveTo>
                    <a:pt x="50214" y="332538"/>
                  </a:moveTo>
                  <a:cubicBezTo>
                    <a:pt x="119006" y="138863"/>
                    <a:pt x="160281" y="95471"/>
                    <a:pt x="507414" y="53138"/>
                  </a:cubicBezTo>
                  <a:cubicBezTo>
                    <a:pt x="854547" y="10805"/>
                    <a:pt x="1830331" y="-52695"/>
                    <a:pt x="2133014" y="78538"/>
                  </a:cubicBezTo>
                  <a:cubicBezTo>
                    <a:pt x="2435697" y="209771"/>
                    <a:pt x="2359497" y="633105"/>
                    <a:pt x="2323514" y="840538"/>
                  </a:cubicBezTo>
                  <a:cubicBezTo>
                    <a:pt x="2287531" y="1047971"/>
                    <a:pt x="2173231" y="1227888"/>
                    <a:pt x="1917114" y="1323138"/>
                  </a:cubicBezTo>
                  <a:cubicBezTo>
                    <a:pt x="1660997" y="1418388"/>
                    <a:pt x="1100081" y="1509405"/>
                    <a:pt x="786814" y="1412038"/>
                  </a:cubicBezTo>
                  <a:cubicBezTo>
                    <a:pt x="473547" y="1314671"/>
                    <a:pt x="217431" y="1401455"/>
                    <a:pt x="94664" y="1215188"/>
                  </a:cubicBezTo>
                  <a:cubicBezTo>
                    <a:pt x="-28103" y="1028921"/>
                    <a:pt x="-18578" y="526213"/>
                    <a:pt x="50214" y="332538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0" name="宇神PPT-15-2"/>
            <p:cNvSpPr/>
            <p:nvPr/>
          </p:nvSpPr>
          <p:spPr>
            <a:xfrm>
              <a:off x="5090700" y="543690"/>
              <a:ext cx="2104094" cy="1237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rPr>
                <a:t>目录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1" y="1120476"/>
              <a:ext cx="3825854" cy="2589158"/>
              <a:chOff x="4736367" y="959711"/>
              <a:chExt cx="2585383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7" y="959711"/>
                <a:ext cx="2585383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01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4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审题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宇神PPT-1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4" name="宇神PPT-2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3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6" name="宇神PPT-4"/>
          <p:cNvSpPr/>
          <p:nvPr/>
        </p:nvSpPr>
        <p:spPr>
          <a:xfrm>
            <a:off x="357581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宇神PPT-5"/>
          <p:cNvSpPr txBox="1"/>
          <p:nvPr/>
        </p:nvSpPr>
        <p:spPr>
          <a:xfrm>
            <a:off x="125999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文本呈现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6"/>
          <p:cNvSpPr/>
          <p:nvPr/>
        </p:nvSpPr>
        <p:spPr>
          <a:xfrm>
            <a:off x="167005" y="977265"/>
            <a:ext cx="11207750" cy="4999355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7-1"/>
          <p:cNvSpPr txBox="1"/>
          <p:nvPr/>
        </p:nvSpPr>
        <p:spPr>
          <a:xfrm>
            <a:off x="255905" y="1156335"/>
            <a:ext cx="7335520" cy="470979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假如你是某学生会主席李华, 为了迎接国际志愿者日(International Volunteer Day)的到来, 请你以学生会的名义向全校师生写一封英文倡议信，号召参加主题为“互助， 互爱”(mutual assistance andcare) 的志愿者活动。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内容包括：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1. 倡议目的;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2. 活动内容;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3. 呼吁参加。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注意：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1. 写作词数应为 80个左右；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2. 请按如下格式在答题纸的相应位置作答。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Dear teachers and schoolmates,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The Students’ Union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 descr="100"/>
          <p:cNvPicPr>
            <a:picLocks noChangeAspect="1"/>
          </p:cNvPicPr>
          <p:nvPr/>
        </p:nvPicPr>
        <p:blipFill>
          <a:blip r:embed="rId1" cstate="screen"/>
          <a:srcRect r="6454"/>
          <a:stretch>
            <a:fillRect/>
          </a:stretch>
        </p:blipFill>
        <p:spPr>
          <a:xfrm>
            <a:off x="7023100" y="1729740"/>
            <a:ext cx="5503545" cy="4709160"/>
          </a:xfrm>
          <a:custGeom>
            <a:avLst/>
            <a:gdLst>
              <a:gd name="connsiteX0" fmla="*/ 0 w 5503545"/>
              <a:gd name="connsiteY0" fmla="*/ 0 h 4709160"/>
              <a:gd name="connsiteX1" fmla="*/ 5503545 w 5503545"/>
              <a:gd name="connsiteY1" fmla="*/ 0 h 4709160"/>
              <a:gd name="connsiteX2" fmla="*/ 5503545 w 5503545"/>
              <a:gd name="connsiteY2" fmla="*/ 4709160 h 4709160"/>
              <a:gd name="connsiteX3" fmla="*/ 0 w 5503545"/>
              <a:gd name="connsiteY3" fmla="*/ 4709160 h 47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3545" h="4709160">
                <a:moveTo>
                  <a:pt x="0" y="0"/>
                </a:moveTo>
                <a:lnTo>
                  <a:pt x="5503545" y="0"/>
                </a:lnTo>
                <a:lnTo>
                  <a:pt x="5503545" y="4709160"/>
                </a:lnTo>
                <a:lnTo>
                  <a:pt x="0" y="470916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宇神PPT-1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4" name="宇神PPT-2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3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6" name="宇神PPT-4"/>
          <p:cNvSpPr/>
          <p:nvPr/>
        </p:nvSpPr>
        <p:spPr>
          <a:xfrm>
            <a:off x="357581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宇神PPT-5"/>
          <p:cNvSpPr txBox="1"/>
          <p:nvPr/>
        </p:nvSpPr>
        <p:spPr>
          <a:xfrm>
            <a:off x="125999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要素归纳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0" name="宇神PPT-6"/>
          <p:cNvSpPr/>
          <p:nvPr/>
        </p:nvSpPr>
        <p:spPr>
          <a:xfrm>
            <a:off x="255905" y="1230630"/>
            <a:ext cx="12078335" cy="5626735"/>
          </a:xfrm>
          <a:custGeom>
            <a:avLst/>
            <a:gdLst>
              <a:gd name="connsiteX0" fmla="*/ 0 w 3916905"/>
              <a:gd name="connsiteY0" fmla="*/ 0 h 4690503"/>
              <a:gd name="connsiteX1" fmla="*/ 3916905 w 3916905"/>
              <a:gd name="connsiteY1" fmla="*/ 0 h 4690503"/>
              <a:gd name="connsiteX2" fmla="*/ 3916905 w 3916905"/>
              <a:gd name="connsiteY2" fmla="*/ 4690503 h 4690503"/>
              <a:gd name="connsiteX3" fmla="*/ 0 w 3916905"/>
              <a:gd name="connsiteY3" fmla="*/ 4690503 h 4690503"/>
              <a:gd name="connsiteX4" fmla="*/ 0 w 3916905"/>
              <a:gd name="connsiteY4" fmla="*/ 0 h 4690503"/>
              <a:gd name="connsiteX0-1" fmla="*/ 3916905 w 4008345"/>
              <a:gd name="connsiteY0-2" fmla="*/ 4690503 h 4781943"/>
              <a:gd name="connsiteX1-3" fmla="*/ 0 w 4008345"/>
              <a:gd name="connsiteY1-4" fmla="*/ 4690503 h 4781943"/>
              <a:gd name="connsiteX2-5" fmla="*/ 0 w 4008345"/>
              <a:gd name="connsiteY2-6" fmla="*/ 0 h 4781943"/>
              <a:gd name="connsiteX3-7" fmla="*/ 3916905 w 4008345"/>
              <a:gd name="connsiteY3-8" fmla="*/ 0 h 4781943"/>
              <a:gd name="connsiteX4-9" fmla="*/ 4008345 w 4008345"/>
              <a:gd name="connsiteY4-10" fmla="*/ 4781943 h 4781943"/>
              <a:gd name="connsiteX0-11" fmla="*/ 3916905 w 3932145"/>
              <a:gd name="connsiteY0-12" fmla="*/ 4690503 h 4690503"/>
              <a:gd name="connsiteX1-13" fmla="*/ 0 w 3932145"/>
              <a:gd name="connsiteY1-14" fmla="*/ 4690503 h 4690503"/>
              <a:gd name="connsiteX2-15" fmla="*/ 0 w 3932145"/>
              <a:gd name="connsiteY2-16" fmla="*/ 0 h 4690503"/>
              <a:gd name="connsiteX3-17" fmla="*/ 3916905 w 3932145"/>
              <a:gd name="connsiteY3-18" fmla="*/ 0 h 4690503"/>
              <a:gd name="connsiteX4-19" fmla="*/ 3932145 w 3932145"/>
              <a:gd name="connsiteY4-20" fmla="*/ 4053280 h 4690503"/>
              <a:gd name="connsiteX0-21" fmla="*/ 3916905 w 3922620"/>
              <a:gd name="connsiteY0-22" fmla="*/ 4690503 h 4691455"/>
              <a:gd name="connsiteX1-23" fmla="*/ 0 w 3922620"/>
              <a:gd name="connsiteY1-24" fmla="*/ 4690503 h 4691455"/>
              <a:gd name="connsiteX2-25" fmla="*/ 0 w 3922620"/>
              <a:gd name="connsiteY2-26" fmla="*/ 0 h 4691455"/>
              <a:gd name="connsiteX3-27" fmla="*/ 3916905 w 3922620"/>
              <a:gd name="connsiteY3-28" fmla="*/ 0 h 4691455"/>
              <a:gd name="connsiteX4-29" fmla="*/ 3922620 w 3922620"/>
              <a:gd name="connsiteY4-30" fmla="*/ 4691455 h 4691455"/>
              <a:gd name="connsiteX0-31" fmla="*/ 3916905 w 3927383"/>
              <a:gd name="connsiteY0-32" fmla="*/ 4690503 h 4690503"/>
              <a:gd name="connsiteX1-33" fmla="*/ 0 w 3927383"/>
              <a:gd name="connsiteY1-34" fmla="*/ 4690503 h 4690503"/>
              <a:gd name="connsiteX2-35" fmla="*/ 0 w 3927383"/>
              <a:gd name="connsiteY2-36" fmla="*/ 0 h 4690503"/>
              <a:gd name="connsiteX3-37" fmla="*/ 3916905 w 3927383"/>
              <a:gd name="connsiteY3-38" fmla="*/ 0 h 4690503"/>
              <a:gd name="connsiteX4-39" fmla="*/ 3927383 w 3927383"/>
              <a:gd name="connsiteY4-40" fmla="*/ 4281880 h 4690503"/>
              <a:gd name="connsiteX0-41" fmla="*/ 4278855 w 4278855"/>
              <a:gd name="connsiteY0-42" fmla="*/ 4690503 h 4690503"/>
              <a:gd name="connsiteX1-43" fmla="*/ 0 w 4278855"/>
              <a:gd name="connsiteY1-44" fmla="*/ 4690503 h 4690503"/>
              <a:gd name="connsiteX2-45" fmla="*/ 0 w 4278855"/>
              <a:gd name="connsiteY2-46" fmla="*/ 0 h 4690503"/>
              <a:gd name="connsiteX3-47" fmla="*/ 3916905 w 4278855"/>
              <a:gd name="connsiteY3-48" fmla="*/ 0 h 4690503"/>
              <a:gd name="connsiteX4-49" fmla="*/ 3927383 w 4278855"/>
              <a:gd name="connsiteY4-50" fmla="*/ 4281880 h 4690503"/>
              <a:gd name="connsiteX0-51" fmla="*/ 4278855 w 4278855"/>
              <a:gd name="connsiteY0-52" fmla="*/ 4690503 h 4690503"/>
              <a:gd name="connsiteX1-53" fmla="*/ 4269991 w 4278855"/>
              <a:gd name="connsiteY1-54" fmla="*/ 4685519 h 4690503"/>
              <a:gd name="connsiteX2-55" fmla="*/ 0 w 4278855"/>
              <a:gd name="connsiteY2-56" fmla="*/ 4690503 h 4690503"/>
              <a:gd name="connsiteX3-57" fmla="*/ 0 w 4278855"/>
              <a:gd name="connsiteY3-58" fmla="*/ 0 h 4690503"/>
              <a:gd name="connsiteX4-59" fmla="*/ 3916905 w 4278855"/>
              <a:gd name="connsiteY4-60" fmla="*/ 0 h 4690503"/>
              <a:gd name="connsiteX5" fmla="*/ 3927383 w 4278855"/>
              <a:gd name="connsiteY5" fmla="*/ 4281880 h 4690503"/>
              <a:gd name="connsiteX0-61" fmla="*/ 4278855 w 4389053"/>
              <a:gd name="connsiteY0-62" fmla="*/ 4690503 h 4690503"/>
              <a:gd name="connsiteX1-63" fmla="*/ 4389053 w 4389053"/>
              <a:gd name="connsiteY1-64" fmla="*/ 4580744 h 4690503"/>
              <a:gd name="connsiteX2-65" fmla="*/ 0 w 4389053"/>
              <a:gd name="connsiteY2-66" fmla="*/ 4690503 h 4690503"/>
              <a:gd name="connsiteX3-67" fmla="*/ 0 w 4389053"/>
              <a:gd name="connsiteY3-68" fmla="*/ 0 h 4690503"/>
              <a:gd name="connsiteX4-69" fmla="*/ 3916905 w 4389053"/>
              <a:gd name="connsiteY4-70" fmla="*/ 0 h 4690503"/>
              <a:gd name="connsiteX5-71" fmla="*/ 3927383 w 4389053"/>
              <a:gd name="connsiteY5-72" fmla="*/ 4281880 h 4690503"/>
              <a:gd name="connsiteX0-73" fmla="*/ 4412205 w 4412205"/>
              <a:gd name="connsiteY0-74" fmla="*/ 4752415 h 4752415"/>
              <a:gd name="connsiteX1-75" fmla="*/ 4389053 w 4412205"/>
              <a:gd name="connsiteY1-76" fmla="*/ 4580744 h 4752415"/>
              <a:gd name="connsiteX2-77" fmla="*/ 0 w 4412205"/>
              <a:gd name="connsiteY2-78" fmla="*/ 4690503 h 4752415"/>
              <a:gd name="connsiteX3-79" fmla="*/ 0 w 4412205"/>
              <a:gd name="connsiteY3-80" fmla="*/ 0 h 4752415"/>
              <a:gd name="connsiteX4-81" fmla="*/ 3916905 w 4412205"/>
              <a:gd name="connsiteY4-82" fmla="*/ 0 h 4752415"/>
              <a:gd name="connsiteX5-83" fmla="*/ 3927383 w 4412205"/>
              <a:gd name="connsiteY5-84" fmla="*/ 4281880 h 4752415"/>
              <a:gd name="connsiteX0-85" fmla="*/ 4412205 w 4412205"/>
              <a:gd name="connsiteY0-86" fmla="*/ 4752415 h 4752415"/>
              <a:gd name="connsiteX1-87" fmla="*/ 4355716 w 4412205"/>
              <a:gd name="connsiteY1-88" fmla="*/ 4704569 h 4752415"/>
              <a:gd name="connsiteX2-89" fmla="*/ 0 w 4412205"/>
              <a:gd name="connsiteY2-90" fmla="*/ 4690503 h 4752415"/>
              <a:gd name="connsiteX3-91" fmla="*/ 0 w 4412205"/>
              <a:gd name="connsiteY3-92" fmla="*/ 0 h 4752415"/>
              <a:gd name="connsiteX4-93" fmla="*/ 3916905 w 4412205"/>
              <a:gd name="connsiteY4-94" fmla="*/ 0 h 4752415"/>
              <a:gd name="connsiteX5-95" fmla="*/ 3927383 w 4412205"/>
              <a:gd name="connsiteY5-96" fmla="*/ 4281880 h 4752415"/>
              <a:gd name="connsiteX0-97" fmla="*/ 4050255 w 4355716"/>
              <a:gd name="connsiteY0-98" fmla="*/ 4323790 h 4704569"/>
              <a:gd name="connsiteX1-99" fmla="*/ 4355716 w 4355716"/>
              <a:gd name="connsiteY1-100" fmla="*/ 4704569 h 4704569"/>
              <a:gd name="connsiteX2-101" fmla="*/ 0 w 4355716"/>
              <a:gd name="connsiteY2-102" fmla="*/ 4690503 h 4704569"/>
              <a:gd name="connsiteX3-103" fmla="*/ 0 w 4355716"/>
              <a:gd name="connsiteY3-104" fmla="*/ 0 h 4704569"/>
              <a:gd name="connsiteX4-105" fmla="*/ 3916905 w 4355716"/>
              <a:gd name="connsiteY4-106" fmla="*/ 0 h 4704569"/>
              <a:gd name="connsiteX5-107" fmla="*/ 3927383 w 4355716"/>
              <a:gd name="connsiteY5-108" fmla="*/ 4281880 h 4704569"/>
              <a:gd name="connsiteX0-109" fmla="*/ 3921668 w 4355716"/>
              <a:gd name="connsiteY0-110" fmla="*/ 4276165 h 4704569"/>
              <a:gd name="connsiteX1-111" fmla="*/ 4355716 w 4355716"/>
              <a:gd name="connsiteY1-112" fmla="*/ 4704569 h 4704569"/>
              <a:gd name="connsiteX2-113" fmla="*/ 0 w 4355716"/>
              <a:gd name="connsiteY2-114" fmla="*/ 4690503 h 4704569"/>
              <a:gd name="connsiteX3-115" fmla="*/ 0 w 4355716"/>
              <a:gd name="connsiteY3-116" fmla="*/ 0 h 4704569"/>
              <a:gd name="connsiteX4-117" fmla="*/ 3916905 w 4355716"/>
              <a:gd name="connsiteY4-118" fmla="*/ 0 h 4704569"/>
              <a:gd name="connsiteX5-119" fmla="*/ 3927383 w 4355716"/>
              <a:gd name="connsiteY5-120" fmla="*/ 4281880 h 4704569"/>
              <a:gd name="connsiteX0-121" fmla="*/ 3921668 w 4355716"/>
              <a:gd name="connsiteY0-122" fmla="*/ 4276165 h 4704569"/>
              <a:gd name="connsiteX1-123" fmla="*/ 4355716 w 4355716"/>
              <a:gd name="connsiteY1-124" fmla="*/ 4704569 h 4704569"/>
              <a:gd name="connsiteX2-125" fmla="*/ 0 w 4355716"/>
              <a:gd name="connsiteY2-126" fmla="*/ 4690503 h 4704569"/>
              <a:gd name="connsiteX3-127" fmla="*/ 0 w 4355716"/>
              <a:gd name="connsiteY3-128" fmla="*/ 0 h 4704569"/>
              <a:gd name="connsiteX4-129" fmla="*/ 3916905 w 4355716"/>
              <a:gd name="connsiteY4-130" fmla="*/ 0 h 4704569"/>
              <a:gd name="connsiteX5-131" fmla="*/ 3932146 w 4355716"/>
              <a:gd name="connsiteY5-132" fmla="*/ 4281880 h 4704569"/>
              <a:gd name="connsiteX0-133" fmla="*/ 3921668 w 4355716"/>
              <a:gd name="connsiteY0-134" fmla="*/ 4276165 h 4704569"/>
              <a:gd name="connsiteX1-135" fmla="*/ 4355716 w 4355716"/>
              <a:gd name="connsiteY1-136" fmla="*/ 4704569 h 4704569"/>
              <a:gd name="connsiteX2-137" fmla="*/ 0 w 4355716"/>
              <a:gd name="connsiteY2-138" fmla="*/ 4690503 h 4704569"/>
              <a:gd name="connsiteX3-139" fmla="*/ 0 w 4355716"/>
              <a:gd name="connsiteY3-140" fmla="*/ 0 h 4704569"/>
              <a:gd name="connsiteX4-141" fmla="*/ 3916905 w 4355716"/>
              <a:gd name="connsiteY4-142" fmla="*/ 0 h 4704569"/>
              <a:gd name="connsiteX5-143" fmla="*/ 3927383 w 4355716"/>
              <a:gd name="connsiteY5-144" fmla="*/ 4281880 h 4704569"/>
              <a:gd name="connsiteX0-145" fmla="*/ 3921668 w 4120766"/>
              <a:gd name="connsiteY0-146" fmla="*/ 4276165 h 4698219"/>
              <a:gd name="connsiteX1-147" fmla="*/ 4120766 w 4120766"/>
              <a:gd name="connsiteY1-148" fmla="*/ 4698219 h 4698219"/>
              <a:gd name="connsiteX2-149" fmla="*/ 0 w 4120766"/>
              <a:gd name="connsiteY2-150" fmla="*/ 4690503 h 4698219"/>
              <a:gd name="connsiteX3-151" fmla="*/ 0 w 4120766"/>
              <a:gd name="connsiteY3-152" fmla="*/ 0 h 4698219"/>
              <a:gd name="connsiteX4-153" fmla="*/ 3916905 w 4120766"/>
              <a:gd name="connsiteY4-154" fmla="*/ 0 h 4698219"/>
              <a:gd name="connsiteX5-155" fmla="*/ 3927383 w 4120766"/>
              <a:gd name="connsiteY5-156" fmla="*/ 4281880 h 46982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4120766" h="4698219">
                <a:moveTo>
                  <a:pt x="3921668" y="4276165"/>
                </a:moveTo>
                <a:lnTo>
                  <a:pt x="4120766" y="4698219"/>
                </a:lnTo>
                <a:lnTo>
                  <a:pt x="0" y="4690503"/>
                </a:lnTo>
                <a:lnTo>
                  <a:pt x="0" y="0"/>
                </a:lnTo>
                <a:lnTo>
                  <a:pt x="3916905" y="0"/>
                </a:lnTo>
                <a:cubicBezTo>
                  <a:pt x="3916905" y="1563501"/>
                  <a:pt x="3927383" y="4281880"/>
                  <a:pt x="3927383" y="4281880"/>
                </a:cubicBezTo>
              </a:path>
            </a:pathLst>
          </a:custGeom>
          <a:noFill/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BAB4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宇神PPT-7"/>
          <p:cNvGrpSpPr/>
          <p:nvPr/>
        </p:nvGrpSpPr>
        <p:grpSpPr>
          <a:xfrm>
            <a:off x="433705" y="1373505"/>
            <a:ext cx="7962265" cy="5114290"/>
            <a:chOff x="1504304" y="2627630"/>
            <a:chExt cx="3897035" cy="2997289"/>
          </a:xfrm>
        </p:grpSpPr>
        <p:sp>
          <p:nvSpPr>
            <p:cNvPr id="26" name="宇神PPT-7-2"/>
            <p:cNvSpPr txBox="1"/>
            <p:nvPr/>
          </p:nvSpPr>
          <p:spPr>
            <a:xfrm>
              <a:off x="1504304" y="2794000"/>
              <a:ext cx="3897035" cy="2830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51" name="宇神PPT-7-3"/>
            <p:cNvSpPr/>
            <p:nvPr/>
          </p:nvSpPr>
          <p:spPr>
            <a:xfrm>
              <a:off x="1577340" y="2627630"/>
              <a:ext cx="670560" cy="5905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</p:grpSp>
      <p:pic>
        <p:nvPicPr>
          <p:cNvPr id="10" name="图片 9" descr="65"/>
          <p:cNvPicPr>
            <a:picLocks noChangeAspect="1"/>
          </p:cNvPicPr>
          <p:nvPr/>
        </p:nvPicPr>
        <p:blipFill>
          <a:blip r:embed="rId1" cstate="screen"/>
          <a:srcRect b="4713"/>
          <a:stretch>
            <a:fillRect/>
          </a:stretch>
        </p:blipFill>
        <p:spPr>
          <a:xfrm flipH="1">
            <a:off x="8813800" y="-10795"/>
            <a:ext cx="3693160" cy="3519170"/>
          </a:xfrm>
          <a:custGeom>
            <a:avLst/>
            <a:gdLst>
              <a:gd name="connsiteX0" fmla="*/ 6858000 w 6858000"/>
              <a:gd name="connsiteY0" fmla="*/ 0 h 6534785"/>
              <a:gd name="connsiteX1" fmla="*/ 0 w 6858000"/>
              <a:gd name="connsiteY1" fmla="*/ 0 h 6534785"/>
              <a:gd name="connsiteX2" fmla="*/ 0 w 6858000"/>
              <a:gd name="connsiteY2" fmla="*/ 6534785 h 6534785"/>
              <a:gd name="connsiteX3" fmla="*/ 6858000 w 6858000"/>
              <a:gd name="connsiteY3" fmla="*/ 6534785 h 653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534785">
                <a:moveTo>
                  <a:pt x="6858000" y="0"/>
                </a:moveTo>
                <a:lnTo>
                  <a:pt x="0" y="0"/>
                </a:lnTo>
                <a:lnTo>
                  <a:pt x="0" y="6534785"/>
                </a:lnTo>
                <a:lnTo>
                  <a:pt x="6858000" y="6534785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15378" y="1446115"/>
            <a:ext cx="1937832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体裁：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时态：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人称：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语气：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交际对象：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主题语境：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谋篇布局：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084294" y="1426501"/>
            <a:ext cx="1150843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倡议书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084294" y="2157591"/>
            <a:ext cx="60982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一般现在、将来时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084294" y="2599094"/>
            <a:ext cx="60982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第一、二人称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084294" y="3166415"/>
            <a:ext cx="60982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informal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659715" y="3810651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全体师生</a:t>
            </a:r>
            <a:endParaRPr lang="zh-CN" altLang="en-US" sz="2400" dirty="0"/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2369820" y="4359275"/>
            <a:ext cx="947483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人与自我。主题群为做人与做事，主题语境内容要求公民义务与社会责任。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人与社会。主题群为社会服务与人际沟通。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主题语境内容要求公益事业与志愿服务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659715" y="5336581"/>
            <a:ext cx="43770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首段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背景介绍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发出活动倡议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中段：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具体介绍活动内容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意义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尾段：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再次发出活动倡议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09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02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376469" y="1577398"/>
                <a:ext cx="1439052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建构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02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72831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篇章建构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1561991"/>
            <a:ext cx="11715750" cy="4553304"/>
          </a:xfrm>
          <a:custGeom>
            <a:avLst/>
            <a:gdLst>
              <a:gd name="connsiteX0" fmla="*/ 0 w 11715750"/>
              <a:gd name="connsiteY0" fmla="*/ 0 h 4553304"/>
              <a:gd name="connsiteX1" fmla="*/ 9439098 w 11715750"/>
              <a:gd name="connsiteY1" fmla="*/ 0 h 4553304"/>
              <a:gd name="connsiteX2" fmla="*/ 11715750 w 11715750"/>
              <a:gd name="connsiteY2" fmla="*/ 2276652 h 4553304"/>
              <a:gd name="connsiteX3" fmla="*/ 9439098 w 11715750"/>
              <a:gd name="connsiteY3" fmla="*/ 4553304 h 4553304"/>
              <a:gd name="connsiteX4" fmla="*/ 0 w 11715750"/>
              <a:gd name="connsiteY4" fmla="*/ 4553304 h 455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0" h="4553304">
                <a:moveTo>
                  <a:pt x="0" y="0"/>
                </a:moveTo>
                <a:lnTo>
                  <a:pt x="9439098" y="0"/>
                </a:lnTo>
                <a:cubicBezTo>
                  <a:pt x="10696458" y="0"/>
                  <a:pt x="11715750" y="1019292"/>
                  <a:pt x="11715750" y="2276652"/>
                </a:cubicBezTo>
                <a:cubicBezTo>
                  <a:pt x="11715750" y="3534012"/>
                  <a:pt x="10696458" y="4553304"/>
                  <a:pt x="9439098" y="4553304"/>
                </a:cubicBezTo>
                <a:lnTo>
                  <a:pt x="0" y="4553304"/>
                </a:ln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0" y="978535"/>
            <a:ext cx="12106910" cy="5692140"/>
          </a:xfrm>
          <a:custGeom>
            <a:avLst/>
            <a:gdLst>
              <a:gd name="connsiteX0" fmla="*/ 0 w 11506199"/>
              <a:gd name="connsiteY0" fmla="*/ 0 h 4137574"/>
              <a:gd name="connsiteX1" fmla="*/ 9437411 w 11506199"/>
              <a:gd name="connsiteY1" fmla="*/ 0 h 4137574"/>
              <a:gd name="connsiteX2" fmla="*/ 11506199 w 11506199"/>
              <a:gd name="connsiteY2" fmla="*/ 2068787 h 4137574"/>
              <a:gd name="connsiteX3" fmla="*/ 11506197 w 11506199"/>
              <a:gd name="connsiteY3" fmla="*/ 2068787 h 4137574"/>
              <a:gd name="connsiteX4" fmla="*/ 9437411 w 11506199"/>
              <a:gd name="connsiteY4" fmla="*/ 4137574 h 4137574"/>
              <a:gd name="connsiteX5" fmla="*/ 0 w 11506199"/>
              <a:gd name="connsiteY5" fmla="*/ 4137574 h 41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6199" h="4137574">
                <a:moveTo>
                  <a:pt x="0" y="0"/>
                </a:moveTo>
                <a:lnTo>
                  <a:pt x="9437411" y="0"/>
                </a:lnTo>
                <a:cubicBezTo>
                  <a:pt x="10579971" y="0"/>
                  <a:pt x="11506199" y="926227"/>
                  <a:pt x="11506199" y="2068787"/>
                </a:cubicBezTo>
                <a:lnTo>
                  <a:pt x="11506197" y="2068787"/>
                </a:lnTo>
                <a:cubicBezTo>
                  <a:pt x="11506197" y="3211347"/>
                  <a:pt x="10579971" y="4137574"/>
                  <a:pt x="9437411" y="4137574"/>
                </a:cubicBezTo>
                <a:lnTo>
                  <a:pt x="0" y="413757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8"/>
          <p:cNvSpPr txBox="1"/>
          <p:nvPr/>
        </p:nvSpPr>
        <p:spPr>
          <a:xfrm>
            <a:off x="3435985" y="1133475"/>
            <a:ext cx="9017635" cy="52666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首段</a:t>
            </a:r>
            <a:r>
              <a:rPr lang="zh-CN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背景介绍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发出活动倡议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中段：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具体介绍活动内容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尾段：再次发出活动倡议</a:t>
            </a:r>
            <a:endParaRPr kumimoji="0" lang="zh-CN" altLang="zh-CN" sz="3600" b="1" i="0" u="none" strike="noStrike" kern="1200" cap="none" spc="0" normalizeH="0" baseline="0" noProof="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 descr="6234265"/>
          <p:cNvPicPr>
            <a:picLocks noChangeAspect="1"/>
          </p:cNvPicPr>
          <p:nvPr/>
        </p:nvPicPr>
        <p:blipFill>
          <a:blip r:embed="rId1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284"/>
          <a:stretch>
            <a:fillRect/>
          </a:stretch>
        </p:blipFill>
        <p:spPr>
          <a:xfrm>
            <a:off x="0" y="2805430"/>
            <a:ext cx="3999230" cy="3594735"/>
          </a:xfrm>
          <a:custGeom>
            <a:avLst/>
            <a:gdLst>
              <a:gd name="connsiteX0" fmla="*/ 0 w 5698490"/>
              <a:gd name="connsiteY0" fmla="*/ 0 h 5121910"/>
              <a:gd name="connsiteX1" fmla="*/ 5698490 w 5698490"/>
              <a:gd name="connsiteY1" fmla="*/ 0 h 5121910"/>
              <a:gd name="connsiteX2" fmla="*/ 5698490 w 5698490"/>
              <a:gd name="connsiteY2" fmla="*/ 5121910 h 5121910"/>
              <a:gd name="connsiteX3" fmla="*/ 0 w 5698490"/>
              <a:gd name="connsiteY3" fmla="*/ 5121910 h 512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8490" h="5121910">
                <a:moveTo>
                  <a:pt x="0" y="0"/>
                </a:moveTo>
                <a:lnTo>
                  <a:pt x="5698490" y="0"/>
                </a:lnTo>
                <a:lnTo>
                  <a:pt x="5698490" y="5121910"/>
                </a:lnTo>
                <a:lnTo>
                  <a:pt x="0" y="512191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97045" y="358019"/>
            <a:ext cx="767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2.1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首段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609965" y="1633220"/>
            <a:ext cx="3747135" cy="4491355"/>
            <a:chOff x="7225030" y="1758315"/>
            <a:chExt cx="3747135" cy="4491355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854200"/>
              <a:ext cx="3373755" cy="43954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背景介绍</a:t>
              </a:r>
              <a:r>
                <a:rPr lang="en-US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+</a:t>
              </a: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发出活动号召</a:t>
              </a:r>
              <a:endParaRPr lang="zh-CN" altLang="zh-CN" sz="1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Q1:</a:t>
              </a:r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如何阐释背景？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Q2: </a:t>
              </a:r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号召某人做某事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397875" cy="5801995"/>
            <a:chOff x="977265" y="2146300"/>
            <a:chExt cx="5968569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首段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977265" y="2640990"/>
              <a:ext cx="5968569" cy="329134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With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International Volunteer Day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full swing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I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am thrilled to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appeal to you to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participate in volunteer activities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on the theme of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mutual assistance and care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embody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humanistic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values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International Volunteer Day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approaches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I am excited to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notify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you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of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several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pertinent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volunteer 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activities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reflect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essential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value of humanity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President of the Student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s’ Union,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am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more than/exceedingly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delighted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to share with you the news about the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upcoming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International Volunteer Day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emphasizing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importance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mutual assistance and care. In preparation for this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day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our school will be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organizing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volunteer activities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aimed at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embracing and showcasing  core values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contribution and humanity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775190" y="83820"/>
            <a:ext cx="2297430" cy="1669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75700" y="2853690"/>
            <a:ext cx="378841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approaching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around the corner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drawing near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in full swing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60790" y="5083175"/>
            <a:ext cx="369189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call on somebody to do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appeal to somebody  to do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advocate doing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13942"/>
      </a:accent1>
      <a:accent2>
        <a:srgbClr val="ED7D31"/>
      </a:accent2>
      <a:accent3>
        <a:srgbClr val="14264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7495</Words>
  <Application>WPS 演示</Application>
  <PresentationFormat>宽屏</PresentationFormat>
  <Paragraphs>342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思源黑体 CN Bold</vt:lpstr>
      <vt:lpstr>思源黑体 CN Light</vt:lpstr>
      <vt:lpstr>汉仪秀英体简</vt:lpstr>
      <vt:lpstr>思源宋体 CN Light</vt:lpstr>
      <vt:lpstr>微软雅黑</vt:lpstr>
      <vt:lpstr>Times New Roman</vt:lpstr>
      <vt:lpstr>Times New Roman Bold</vt:lpstr>
      <vt:lpstr>Calibri</vt:lpstr>
      <vt:lpstr>Wingdings</vt:lpstr>
      <vt:lpstr>Arial Unicode MS</vt:lpstr>
      <vt:lpstr>Times New Roman Regular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宇</dc:creator>
  <cp:lastModifiedBy>Administrator</cp:lastModifiedBy>
  <cp:revision>67</cp:revision>
  <dcterms:created xsi:type="dcterms:W3CDTF">2024-03-05T05:46:00Z</dcterms:created>
  <dcterms:modified xsi:type="dcterms:W3CDTF">2024-03-06T08:22:40Z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9A06350EAE7A45A1BE91048B18CA6238</vt:lpwstr>
  </property>
  <property fmtid="{D5CDD505-2E9C-101B-9397-08002B2CF9AE}" pid="3" name="KSOProductBuildVer">
    <vt:lpwstr>2052-11.8.2.7978</vt:lpwstr>
  </property>
  <property fmtid="{D5CDD505-2E9C-101B-9397-08002B2CF9AE}" pid="4" name="KSOTemplateUUID">
    <vt:lpwstr>v1.0_mb_24rCbQEBdKlEKwnjEMlYhA==</vt:lpwstr>
  </property>
</Properties>
</file>