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77" r:id="rId3"/>
    <p:sldId id="256" r:id="rId4"/>
    <p:sldId id="257" r:id="rId5"/>
    <p:sldId id="283" r:id="rId6"/>
    <p:sldId id="314" r:id="rId7"/>
    <p:sldId id="319" r:id="rId8"/>
    <p:sldId id="313" r:id="rId9"/>
    <p:sldId id="325" r:id="rId10"/>
    <p:sldId id="324" r:id="rId11"/>
    <p:sldId id="326" r:id="rId12"/>
    <p:sldId id="323" r:id="rId13"/>
    <p:sldId id="356" r:id="rId14"/>
    <p:sldId id="341" r:id="rId15"/>
    <p:sldId id="335" r:id="rId16"/>
    <p:sldId id="355" r:id="rId17"/>
    <p:sldId id="336" r:id="rId18"/>
    <p:sldId id="337" r:id="rId19"/>
    <p:sldId id="338" r:id="rId20"/>
    <p:sldId id="339" r:id="rId21"/>
    <p:sldId id="331" r:id="rId22"/>
    <p:sldId id="342" r:id="rId23"/>
    <p:sldId id="344" r:id="rId24"/>
    <p:sldId id="343" r:id="rId25"/>
    <p:sldId id="348" r:id="rId26"/>
    <p:sldId id="349" r:id="rId27"/>
    <p:sldId id="350" r:id="rId28"/>
    <p:sldId id="351" r:id="rId29"/>
    <p:sldId id="332" r:id="rId30"/>
    <p:sldId id="330" r:id="rId31"/>
    <p:sldId id="354" r:id="rId32"/>
    <p:sldId id="353" r:id="rId33"/>
    <p:sldId id="308"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1F808"/>
    <a:srgbClr val="CC00FF"/>
    <a:srgbClr val="FF9701"/>
    <a:srgbClr val="FF9900"/>
    <a:srgbClr val="006600"/>
    <a:srgbClr val="263068"/>
    <a:srgbClr val="141D48"/>
    <a:srgbClr val="0A133C"/>
    <a:srgbClr val="DFE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660"/>
  </p:normalViewPr>
  <p:slideViewPr>
    <p:cSldViewPr snapToGrid="0">
      <p:cViewPr varScale="1">
        <p:scale>
          <a:sx n="97" d="100"/>
          <a:sy n="97"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3BC260-B35F-4CD8-83F4-EAD02FBC54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05C4F9-DB0A-4B76-ADA4-40717F4F918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BC260-B35F-4CD8-83F4-EAD02FBC54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5C4F9-DB0A-4B76-ADA4-40717F4F91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澳洲牧羊犬_360百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12487"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3200" kern="100" dirty="0">
                          <a:solidFill>
                            <a:srgbClr val="000000"/>
                          </a:solidFill>
                          <a:effectLst/>
                          <a:latin typeface="Times New Roman" panose="02020603050405020304" pitchFamily="18" charset="0"/>
                          <a:ea typeface="+mn-ea"/>
                          <a:cs typeface="Times New Roman" panose="02020603050405020304" pitchFamily="18" charset="0"/>
                        </a:rPr>
                        <a:t>Several months passed but there was still no news concerning Spider. The dog was gone, possibly shot or dead from starvation or exhaustion.</a:t>
                      </a:r>
                      <a:endParaRPr lang="en-US" altLang="zh-CN" sz="32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4045228" cy="461665"/>
          </a:xfrm>
          <a:prstGeom prst="rect">
            <a:avLst/>
          </a:prstGeom>
          <a:solidFill>
            <a:schemeClr val="bg1"/>
          </a:solidFill>
        </p:spPr>
        <p:txBody>
          <a:bodyPr wrap="square" rtlCol="0">
            <a:spAutoFit/>
          </a:bodyPr>
          <a:lstStyle/>
          <a:p>
            <a:r>
              <a:rPr lang="en-US" altLang="zh-CN" sz="2400" dirty="0">
                <a:solidFill>
                  <a:srgbClr val="9900CC"/>
                </a:solidFill>
                <a:latin typeface="Impact" panose="020B0806030902050204" pitchFamily="34" charset="0"/>
                <a:ea typeface="HGSMinchoE" panose="02020900000000000000" pitchFamily="18" charset="-128"/>
              </a:rPr>
              <a:t>Read for clues</a:t>
            </a:r>
            <a:endParaRPr lang="zh-CN" altLang="en-US" sz="2400" dirty="0">
              <a:solidFill>
                <a:srgbClr val="9900CC"/>
              </a:solidFill>
              <a:latin typeface="Impact" panose="020B0806030902050204" pitchFamily="34" charset="0"/>
              <a:ea typeface="HGSMinchoE" panose="02020900000000000000" pitchFamily="18" charset="-128"/>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clues</a:t>
            </a:r>
            <a:endParaRPr lang="zh-CN" altLang="en-US" sz="2800" dirty="0">
              <a:solidFill>
                <a:srgbClr val="9900CC"/>
              </a:solidFill>
              <a:latin typeface="Impact" panose="020B0806030902050204" pitchFamily="34"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echoes </a:t>
            </a:r>
            <a:endParaRPr lang="zh-CN" altLang="en-US" sz="2800" dirty="0">
              <a:solidFill>
                <a:srgbClr val="9900CC"/>
              </a:solidFill>
              <a:latin typeface="Impact" panose="020B0806030902050204" pitchFamily="34" charset="0"/>
            </a:endParaRPr>
          </a:p>
        </p:txBody>
      </p:sp>
      <p:sp>
        <p:nvSpPr>
          <p:cNvPr id="8" name="文本框 7"/>
          <p:cNvSpPr txBox="1"/>
          <p:nvPr/>
        </p:nvSpPr>
        <p:spPr>
          <a:xfrm>
            <a:off x="6311348" y="2378769"/>
            <a:ext cx="5675243" cy="3416320"/>
          </a:xfrm>
          <a:prstGeom prst="rect">
            <a:avLst/>
          </a:prstGeom>
          <a:solidFill>
            <a:schemeClr val="bg1"/>
          </a:solidFill>
        </p:spPr>
        <p:txBody>
          <a:bodyPr wrap="square" rtlCol="0">
            <a:spAutoFit/>
          </a:bodyPr>
          <a:lstStyle/>
          <a:p>
            <a:r>
              <a:rPr lang="en-US" altLang="zh-CN" sz="3600" dirty="0">
                <a:solidFill>
                  <a:srgbClr val="C00000"/>
                </a:solidFill>
                <a:latin typeface="Broadway" panose="04040905080B02020502" pitchFamily="82" charset="0"/>
              </a:rPr>
              <a:t>4. </a:t>
            </a:r>
            <a:r>
              <a:rPr lang="en-US" altLang="zh-CN" sz="3600" dirty="0">
                <a:solidFill>
                  <a:srgbClr val="C00000"/>
                </a:solidFill>
                <a:latin typeface="Cambria" panose="02040503050406030204" pitchFamily="18" charset="0"/>
                <a:ea typeface="Cambria" panose="02040503050406030204" pitchFamily="18" charset="0"/>
              </a:rPr>
              <a:t>  The story of our reunion with Spider was covered by the local newspaper, which struck a chord with many pet owners. </a:t>
            </a:r>
            <a:endParaRPr lang="zh-CN" altLang="en-US" sz="3600" dirty="0">
              <a:solidFill>
                <a:srgbClr val="C00000"/>
              </a:solidFill>
              <a:latin typeface="Cambria" panose="020405030504060302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澳洲牧羊犬_360百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12487"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mn-ea"/>
                          <a:cs typeface="Times New Roman" panose="02020603050405020304" pitchFamily="18" charset="0"/>
                        </a:rPr>
                        <a:t>The day before we boarded the ship, Father bade a tender farewell to his five-year-old “friend” at the dock(</a:t>
                      </a:r>
                      <a:r>
                        <a:rPr lang="zh-CN" altLang="zh-CN" sz="2800" kern="100" dirty="0">
                          <a:solidFill>
                            <a:srgbClr val="000000"/>
                          </a:solidFill>
                          <a:effectLst/>
                          <a:latin typeface="Times New Roman" panose="02020603050405020304" pitchFamily="18" charset="0"/>
                          <a:ea typeface="+mn-ea"/>
                          <a:cs typeface="Times New Roman" panose="02020603050405020304" pitchFamily="18" charset="0"/>
                        </a:rPr>
                        <a:t>码头</a:t>
                      </a:r>
                      <a:r>
                        <a:rPr lang="en-US" altLang="zh-CN" sz="2800" kern="100" dirty="0">
                          <a:solidFill>
                            <a:srgbClr val="000000"/>
                          </a:solidFill>
                          <a:effectLst/>
                          <a:latin typeface="Times New Roman" panose="02020603050405020304" pitchFamily="18" charset="0"/>
                          <a:ea typeface="+mn-ea"/>
                          <a:cs typeface="Times New Roman" panose="02020603050405020304" pitchFamily="18" charset="0"/>
                        </a:rPr>
                        <a:t>),an Australian cattle dog, Spider, who was loved by us all. </a:t>
                      </a:r>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4045228" cy="461665"/>
          </a:xfrm>
          <a:prstGeom prst="rect">
            <a:avLst/>
          </a:prstGeom>
          <a:solidFill>
            <a:schemeClr val="bg1"/>
          </a:solidFill>
        </p:spPr>
        <p:txBody>
          <a:bodyPr wrap="square" rtlCol="0">
            <a:spAutoFit/>
          </a:bodyPr>
          <a:lstStyle/>
          <a:p>
            <a:r>
              <a:rPr lang="en-US" altLang="zh-CN" sz="2400" dirty="0">
                <a:solidFill>
                  <a:srgbClr val="9900CC"/>
                </a:solidFill>
                <a:latin typeface="Impact" panose="020B0806030902050204" pitchFamily="34" charset="0"/>
                <a:ea typeface="HGSMinchoE" panose="02020900000000000000" pitchFamily="18" charset="-128"/>
              </a:rPr>
              <a:t>Read for clues</a:t>
            </a:r>
            <a:endParaRPr lang="zh-CN" altLang="en-US" sz="2400" dirty="0">
              <a:solidFill>
                <a:srgbClr val="9900CC"/>
              </a:solidFill>
              <a:latin typeface="Impact" panose="020B0806030902050204" pitchFamily="34" charset="0"/>
              <a:ea typeface="HGSMinchoE" panose="02020900000000000000" pitchFamily="18" charset="-128"/>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clues</a:t>
            </a:r>
            <a:endParaRPr lang="zh-CN" altLang="en-US" sz="2800" dirty="0">
              <a:solidFill>
                <a:srgbClr val="9900CC"/>
              </a:solidFill>
              <a:latin typeface="Impact" panose="020B0806030902050204" pitchFamily="34"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echoes </a:t>
            </a:r>
            <a:endParaRPr lang="zh-CN" altLang="en-US" sz="2800" dirty="0">
              <a:solidFill>
                <a:srgbClr val="9900CC"/>
              </a:solidFill>
              <a:latin typeface="Impact" panose="020B0806030902050204" pitchFamily="34" charset="0"/>
            </a:endParaRPr>
          </a:p>
        </p:txBody>
      </p:sp>
      <p:sp>
        <p:nvSpPr>
          <p:cNvPr id="8" name="文本框 7"/>
          <p:cNvSpPr txBox="1"/>
          <p:nvPr/>
        </p:nvSpPr>
        <p:spPr>
          <a:xfrm>
            <a:off x="6311348" y="2378769"/>
            <a:ext cx="5675243" cy="2308324"/>
          </a:xfrm>
          <a:prstGeom prst="rect">
            <a:avLst/>
          </a:prstGeom>
          <a:solidFill>
            <a:schemeClr val="bg1"/>
          </a:solidFill>
        </p:spPr>
        <p:txBody>
          <a:bodyPr wrap="square" rtlCol="0">
            <a:spAutoFit/>
          </a:bodyPr>
          <a:lstStyle/>
          <a:p>
            <a:r>
              <a:rPr lang="en-US" altLang="zh-CN" sz="3600" dirty="0" smtClean="0">
                <a:solidFill>
                  <a:srgbClr val="C00000"/>
                </a:solidFill>
                <a:latin typeface="Broadway" panose="04040905080B02020502" pitchFamily="82" charset="0"/>
              </a:rPr>
              <a:t>5. </a:t>
            </a:r>
            <a:r>
              <a:rPr lang="en-US" altLang="zh-CN" sz="3600" dirty="0" smtClean="0">
                <a:solidFill>
                  <a:srgbClr val="C00000"/>
                </a:solidFill>
                <a:latin typeface="Cambria" panose="02040503050406030204" pitchFamily="18" charset="0"/>
                <a:ea typeface="Cambria" panose="02040503050406030204" pitchFamily="18" charset="0"/>
              </a:rPr>
              <a:t> </a:t>
            </a:r>
            <a:r>
              <a:rPr lang="en-US" altLang="zh-CN" sz="3600" dirty="0">
                <a:solidFill>
                  <a:srgbClr val="C00000"/>
                </a:solidFill>
                <a:latin typeface="Cambria" panose="02040503050406030204" pitchFamily="18" charset="0"/>
                <a:ea typeface="Cambria" panose="02040503050406030204" pitchFamily="18" charset="0"/>
              </a:rPr>
              <a:t>Spider would never bid a farewell to my father again. Wherever Father went, he followed his steps.</a:t>
            </a:r>
            <a:endParaRPr lang="zh-CN" altLang="en-US" sz="3600" dirty="0">
              <a:solidFill>
                <a:srgbClr val="C00000"/>
              </a:solidFill>
              <a:latin typeface="Cambria" panose="020405030504060302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147969" y="252032"/>
            <a:ext cx="8502927"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Analysis about  characters and plot of the text</a:t>
            </a:r>
            <a:endParaRPr lang="zh-CN" altLang="en-US" sz="2800" dirty="0">
              <a:latin typeface="Comic Sans MS" panose="030F0702030302020204" pitchFamily="66" charset="0"/>
              <a:ea typeface="华文彩云" panose="02010800040101010101" pitchFamily="2" charset="-122"/>
            </a:endParaRPr>
          </a:p>
        </p:txBody>
      </p:sp>
      <p:sp>
        <p:nvSpPr>
          <p:cNvPr id="9" name="文本框 8"/>
          <p:cNvSpPr txBox="1"/>
          <p:nvPr/>
        </p:nvSpPr>
        <p:spPr>
          <a:xfrm>
            <a:off x="162350" y="1735484"/>
            <a:ext cx="12029649" cy="5016758"/>
          </a:xfrm>
          <a:prstGeom prst="rect">
            <a:avLst/>
          </a:prstGeom>
          <a:solidFill>
            <a:schemeClr val="bg1"/>
          </a:solidFill>
        </p:spPr>
        <p:txBody>
          <a:bodyPr wrap="square" rtlCol="0">
            <a:spAutoFit/>
          </a:bodyPr>
          <a:lstStyle/>
          <a:p>
            <a:pPr marL="514350" indent="-514350">
              <a:buAutoNum type="arabicPeriod"/>
            </a:pPr>
            <a:r>
              <a:rPr lang="zh-CN" altLang="en-US" sz="3200" dirty="0">
                <a:solidFill>
                  <a:srgbClr val="0000FF"/>
                </a:solidFill>
                <a:latin typeface="Comic Sans MS" panose="030F0702030302020204" pitchFamily="66" charset="0"/>
              </a:rPr>
              <a:t>人物： 狗</a:t>
            </a:r>
            <a:r>
              <a:rPr lang="en-US" altLang="zh-CN" sz="3200" dirty="0">
                <a:solidFill>
                  <a:srgbClr val="0000FF"/>
                </a:solidFill>
                <a:latin typeface="Comic Sans MS" panose="030F0702030302020204" pitchFamily="66" charset="0"/>
              </a:rPr>
              <a:t>Spider ; my father,   I ,  (my mother </a:t>
            </a:r>
            <a:r>
              <a:rPr lang="zh-CN" altLang="en-US" sz="3200" dirty="0">
                <a:solidFill>
                  <a:srgbClr val="0000FF"/>
                </a:solidFill>
                <a:latin typeface="Comic Sans MS" panose="030F0702030302020204" pitchFamily="66" charset="0"/>
              </a:rPr>
              <a:t>只有在第一段提到，而且与狗的关系只字未提，可见</a:t>
            </a:r>
            <a:r>
              <a:rPr lang="en-US" altLang="zh-CN" sz="3200" dirty="0">
                <a:solidFill>
                  <a:srgbClr val="0000FF"/>
                </a:solidFill>
                <a:latin typeface="Comic Sans MS" panose="030F0702030302020204" pitchFamily="66" charset="0"/>
              </a:rPr>
              <a:t>my mother </a:t>
            </a:r>
            <a:r>
              <a:rPr lang="zh-CN" altLang="en-US" sz="3200" dirty="0">
                <a:solidFill>
                  <a:srgbClr val="0000FF"/>
                </a:solidFill>
                <a:latin typeface="Comic Sans MS" panose="030F0702030302020204" pitchFamily="66" charset="0"/>
              </a:rPr>
              <a:t>可写可不写。）</a:t>
            </a:r>
            <a:endParaRPr lang="en-US" altLang="zh-CN" sz="3200" dirty="0">
              <a:solidFill>
                <a:srgbClr val="0000FF"/>
              </a:solidFill>
              <a:latin typeface="Comic Sans MS" panose="030F0702030302020204" pitchFamily="66" charset="0"/>
            </a:endParaRPr>
          </a:p>
          <a:p>
            <a:pPr marL="514350" indent="-514350">
              <a:buAutoNum type="arabicPeriod"/>
            </a:pPr>
            <a:r>
              <a:rPr lang="en-US" altLang="zh-CN" sz="3200" dirty="0">
                <a:solidFill>
                  <a:srgbClr val="CC00FF"/>
                </a:solidFill>
                <a:latin typeface="Comic Sans MS" panose="030F0702030302020204" pitchFamily="66" charset="0"/>
              </a:rPr>
              <a:t> </a:t>
            </a:r>
            <a:r>
              <a:rPr lang="zh-CN" altLang="en-US" sz="3200" dirty="0">
                <a:solidFill>
                  <a:srgbClr val="CC00FF"/>
                </a:solidFill>
                <a:latin typeface="Comic Sans MS" panose="030F0702030302020204" pitchFamily="66" charset="0"/>
              </a:rPr>
              <a:t>地点：</a:t>
            </a:r>
            <a:r>
              <a:rPr lang="en-US" altLang="zh-CN" sz="3200" dirty="0">
                <a:solidFill>
                  <a:srgbClr val="FF0000"/>
                </a:solidFill>
                <a:latin typeface="Comic Sans MS" panose="030F0702030302020204" pitchFamily="66" charset="0"/>
              </a:rPr>
              <a:t>the dock, </a:t>
            </a:r>
            <a:r>
              <a:rPr lang="en-US" altLang="zh-CN" sz="3200" kern="100" dirty="0">
                <a:solidFill>
                  <a:srgbClr val="FF0000"/>
                </a:solidFill>
                <a:latin typeface="Times New Roman" panose="02020603050405020304" pitchFamily="18" charset="0"/>
                <a:cs typeface="Times New Roman" panose="02020603050405020304" pitchFamily="18" charset="0"/>
              </a:rPr>
              <a:t> </a:t>
            </a:r>
            <a:r>
              <a:rPr lang="en-US" altLang="zh-CN" sz="3200" kern="100" dirty="0">
                <a:solidFill>
                  <a:srgbClr val="0000FF"/>
                </a:solidFill>
                <a:latin typeface="Times New Roman" panose="02020603050405020304" pitchFamily="18" charset="0"/>
                <a:cs typeface="Times New Roman" panose="02020603050405020304" pitchFamily="18" charset="0"/>
              </a:rPr>
              <a:t>Toowoomba, </a:t>
            </a:r>
            <a:r>
              <a:rPr lang="en-US" altLang="zh-CN" sz="3200" kern="100" dirty="0">
                <a:solidFill>
                  <a:srgbClr val="000000"/>
                </a:solidFill>
                <a:latin typeface="Times New Roman" panose="02020603050405020304" pitchFamily="18" charset="0"/>
                <a:cs typeface="Times New Roman" panose="02020603050405020304" pitchFamily="18" charset="0"/>
              </a:rPr>
              <a:t>Canada</a:t>
            </a:r>
            <a:r>
              <a:rPr lang="zh-CN" altLang="en-US" sz="3200" kern="100" dirty="0">
                <a:solidFill>
                  <a:srgbClr val="000000"/>
                </a:solidFill>
                <a:latin typeface="Times New Roman" panose="02020603050405020304" pitchFamily="18" charset="0"/>
                <a:cs typeface="Times New Roman" panose="02020603050405020304" pitchFamily="18" charset="0"/>
              </a:rPr>
              <a:t>   </a:t>
            </a:r>
            <a:r>
              <a:rPr lang="en-US" altLang="zh-CN" sz="3200" kern="100" dirty="0">
                <a:latin typeface="Times New Roman" panose="02020603050405020304" pitchFamily="18" charset="0"/>
                <a:cs typeface="Times New Roman" panose="02020603050405020304" pitchFamily="18" charset="0"/>
              </a:rPr>
              <a:t>(London</a:t>
            </a:r>
            <a:r>
              <a:rPr lang="zh-CN" altLang="en-US" sz="3200" dirty="0">
                <a:latin typeface="Comic Sans MS" panose="030F0702030302020204" pitchFamily="66" charset="0"/>
              </a:rPr>
              <a:t> 对于设计续写情节是个没有用的地点，母亲看病的城市）</a:t>
            </a:r>
            <a:endParaRPr lang="en-US" altLang="zh-CN" sz="3200" dirty="0">
              <a:latin typeface="Comic Sans MS" panose="030F0702030302020204" pitchFamily="66" charset="0"/>
            </a:endParaRPr>
          </a:p>
          <a:p>
            <a:pPr marL="514350" indent="-514350">
              <a:buAutoNum type="arabicPeriod"/>
            </a:pPr>
            <a:r>
              <a:rPr lang="en-US" altLang="zh-CN" sz="3200" dirty="0">
                <a:solidFill>
                  <a:srgbClr val="CC00FF"/>
                </a:solidFill>
                <a:latin typeface="Comic Sans MS" panose="030F0702030302020204" pitchFamily="66" charset="0"/>
              </a:rPr>
              <a:t> </a:t>
            </a:r>
            <a:r>
              <a:rPr lang="zh-CN" altLang="en-US" sz="3200" dirty="0">
                <a:solidFill>
                  <a:srgbClr val="CC00FF"/>
                </a:solidFill>
                <a:latin typeface="Comic Sans MS" panose="030F0702030302020204" pitchFamily="66" charset="0"/>
              </a:rPr>
              <a:t>时间： </a:t>
            </a:r>
            <a:r>
              <a:rPr lang="en-US" altLang="zh-CN" sz="3200" dirty="0">
                <a:solidFill>
                  <a:srgbClr val="CC00FF"/>
                </a:solidFill>
                <a:latin typeface="Comic Sans MS" panose="030F0702030302020204" pitchFamily="66" charset="0"/>
              </a:rPr>
              <a:t>1950- </a:t>
            </a:r>
            <a:r>
              <a:rPr lang="zh-CN" altLang="en-US" sz="3200" dirty="0">
                <a:solidFill>
                  <a:srgbClr val="CC00FF"/>
                </a:solidFill>
                <a:latin typeface="Comic Sans MS" panose="030F0702030302020204" pitchFamily="66" charset="0"/>
              </a:rPr>
              <a:t>六周后</a:t>
            </a:r>
            <a:r>
              <a:rPr lang="en-US" altLang="zh-CN" sz="3200" dirty="0">
                <a:solidFill>
                  <a:srgbClr val="CC00FF"/>
                </a:solidFill>
                <a:latin typeface="Comic Sans MS" panose="030F0702030302020204" pitchFamily="66" charset="0"/>
              </a:rPr>
              <a:t>-</a:t>
            </a:r>
            <a:r>
              <a:rPr lang="zh-CN" altLang="en-US" sz="3200" dirty="0">
                <a:solidFill>
                  <a:srgbClr val="CC00FF"/>
                </a:solidFill>
                <a:latin typeface="Comic Sans MS" panose="030F0702030302020204" pitchFamily="66" charset="0"/>
              </a:rPr>
              <a:t>两年</a:t>
            </a:r>
            <a:r>
              <a:rPr lang="en-US" altLang="zh-CN" sz="3200" dirty="0">
                <a:solidFill>
                  <a:srgbClr val="CC00FF"/>
                </a:solidFill>
                <a:latin typeface="Comic Sans MS" panose="030F0702030302020204" pitchFamily="66" charset="0"/>
              </a:rPr>
              <a:t>—</a:t>
            </a:r>
            <a:r>
              <a:rPr lang="zh-CN" altLang="en-US" sz="3200" dirty="0">
                <a:solidFill>
                  <a:srgbClr val="CC00FF"/>
                </a:solidFill>
                <a:latin typeface="Comic Sans MS" panose="030F0702030302020204" pitchFamily="66" charset="0"/>
              </a:rPr>
              <a:t>八个月</a:t>
            </a:r>
            <a:r>
              <a:rPr lang="en-US" altLang="zh-CN" sz="3200" dirty="0">
                <a:solidFill>
                  <a:srgbClr val="CC00FF"/>
                </a:solidFill>
                <a:latin typeface="Comic Sans MS" panose="030F0702030302020204" pitchFamily="66" charset="0"/>
              </a:rPr>
              <a:t>—</a:t>
            </a:r>
            <a:r>
              <a:rPr lang="zh-CN" altLang="en-US" sz="3200" dirty="0">
                <a:solidFill>
                  <a:srgbClr val="CC00FF"/>
                </a:solidFill>
                <a:latin typeface="Comic Sans MS" panose="030F0702030302020204" pitchFamily="66" charset="0"/>
              </a:rPr>
              <a:t>暗示</a:t>
            </a:r>
            <a:r>
              <a:rPr lang="en-US" altLang="zh-CN" sz="3200" dirty="0">
                <a:solidFill>
                  <a:srgbClr val="CC00FF"/>
                </a:solidFill>
                <a:latin typeface="Comic Sans MS" panose="030F0702030302020204" pitchFamily="66" charset="0"/>
              </a:rPr>
              <a:t>Spider </a:t>
            </a:r>
            <a:r>
              <a:rPr lang="zh-CN" altLang="en-US" sz="3200" dirty="0">
                <a:solidFill>
                  <a:srgbClr val="CC00FF"/>
                </a:solidFill>
                <a:latin typeface="Comic Sans MS" panose="030F0702030302020204" pitchFamily="66" charset="0"/>
              </a:rPr>
              <a:t>在外独自流浪了近三年，但还是顽强地活了下来。</a:t>
            </a:r>
            <a:endParaRPr lang="en-US" altLang="zh-CN" sz="3200" dirty="0">
              <a:solidFill>
                <a:srgbClr val="CC00FF"/>
              </a:solidFill>
              <a:latin typeface="Comic Sans MS" panose="030F0702030302020204" pitchFamily="66" charset="0"/>
            </a:endParaRPr>
          </a:p>
          <a:p>
            <a:pPr marL="514350" indent="-514350">
              <a:buAutoNum type="arabicPeriod"/>
            </a:pPr>
            <a:r>
              <a:rPr lang="en-US" altLang="zh-CN" sz="3200" dirty="0">
                <a:solidFill>
                  <a:srgbClr val="FF0000"/>
                </a:solidFill>
                <a:latin typeface="Comic Sans MS" panose="030F0702030302020204" pitchFamily="66" charset="0"/>
              </a:rPr>
              <a:t> </a:t>
            </a:r>
            <a:r>
              <a:rPr lang="zh-CN" altLang="en-US" sz="3200" dirty="0">
                <a:solidFill>
                  <a:srgbClr val="FF0000"/>
                </a:solidFill>
                <a:latin typeface="Comic Sans MS" panose="030F0702030302020204" pitchFamily="66" charset="0"/>
              </a:rPr>
              <a:t>主题</a:t>
            </a:r>
            <a:r>
              <a:rPr lang="zh-CN" altLang="en-US" sz="3200" dirty="0" smtClean="0">
                <a:solidFill>
                  <a:srgbClr val="FF0000"/>
                </a:solidFill>
                <a:latin typeface="Comic Sans MS" panose="030F0702030302020204" pitchFamily="66" charset="0"/>
              </a:rPr>
              <a:t>：</a:t>
            </a:r>
            <a:r>
              <a:rPr lang="en-US" altLang="zh-CN" sz="3200" dirty="0" smtClean="0">
                <a:solidFill>
                  <a:srgbClr val="FF0000"/>
                </a:solidFill>
                <a:latin typeface="等线" panose="02010600030101010101" pitchFamily="2" charset="-122"/>
                <a:ea typeface="等线" panose="02010600030101010101" pitchFamily="2" charset="-122"/>
              </a:rPr>
              <a:t>①</a:t>
            </a:r>
            <a:r>
              <a:rPr lang="zh-CN" altLang="en-US" sz="3200" dirty="0" smtClean="0">
                <a:solidFill>
                  <a:srgbClr val="FF0000"/>
                </a:solidFill>
                <a:latin typeface="Comic Sans MS" panose="030F0702030302020204" pitchFamily="66" charset="0"/>
              </a:rPr>
              <a:t>忠诚</a:t>
            </a:r>
            <a:r>
              <a:rPr lang="zh-CN" altLang="en-US" sz="3200" dirty="0">
                <a:solidFill>
                  <a:srgbClr val="FF0000"/>
                </a:solidFill>
                <a:latin typeface="Comic Sans MS" panose="030F0702030302020204" pitchFamily="66" charset="0"/>
              </a:rPr>
              <a:t>，顽强的狗是我们完整的家庭的重要一份子</a:t>
            </a:r>
            <a:r>
              <a:rPr lang="zh-CN" altLang="en-US" sz="3200" dirty="0" smtClean="0">
                <a:solidFill>
                  <a:srgbClr val="FF0000"/>
                </a:solidFill>
                <a:latin typeface="Comic Sans MS" panose="030F0702030302020204" pitchFamily="66" charset="0"/>
              </a:rPr>
              <a:t>！</a:t>
            </a:r>
            <a:endParaRPr lang="en-US" altLang="zh-CN" sz="3200" dirty="0" smtClean="0">
              <a:solidFill>
                <a:srgbClr val="FF0000"/>
              </a:solidFill>
              <a:latin typeface="Comic Sans MS" panose="030F0702030302020204" pitchFamily="66" charset="0"/>
            </a:endParaRPr>
          </a:p>
          <a:p>
            <a:r>
              <a:rPr lang="en-US" altLang="zh-CN" sz="3200" dirty="0">
                <a:solidFill>
                  <a:srgbClr val="FF0000"/>
                </a:solidFill>
                <a:latin typeface="Comic Sans MS" panose="030F0702030302020204" pitchFamily="66" charset="0"/>
                <a:ea typeface="宋体" panose="02010600030101010101" pitchFamily="2" charset="-122"/>
              </a:rPr>
              <a:t> </a:t>
            </a:r>
            <a:r>
              <a:rPr lang="en-US" altLang="zh-CN" sz="3200" dirty="0" smtClean="0">
                <a:solidFill>
                  <a:srgbClr val="FF0000"/>
                </a:solidFill>
                <a:latin typeface="Comic Sans MS" panose="030F0702030302020204" pitchFamily="66" charset="0"/>
                <a:ea typeface="宋体" panose="02010600030101010101" pitchFamily="2" charset="-122"/>
              </a:rPr>
              <a:t>              </a:t>
            </a:r>
            <a:r>
              <a:rPr lang="en-US" altLang="zh-CN" sz="3200" dirty="0" smtClean="0">
                <a:solidFill>
                  <a:srgbClr val="FF0000"/>
                </a:solidFill>
                <a:latin typeface="宋体" panose="02010600030101010101" pitchFamily="2" charset="-122"/>
                <a:ea typeface="宋体" panose="02010600030101010101" pitchFamily="2" charset="-122"/>
              </a:rPr>
              <a:t>② </a:t>
            </a:r>
            <a:r>
              <a:rPr lang="zh-CN" altLang="en-US" sz="3200" dirty="0" smtClean="0">
                <a:solidFill>
                  <a:srgbClr val="FF0000"/>
                </a:solidFill>
                <a:latin typeface="宋体" panose="02010600030101010101" pitchFamily="2" charset="-122"/>
                <a:ea typeface="宋体" panose="02010600030101010101" pitchFamily="2" charset="-122"/>
              </a:rPr>
              <a:t>通过</a:t>
            </a:r>
            <a:r>
              <a:rPr lang="en-US" altLang="zh-CN" sz="3200" dirty="0" smtClean="0">
                <a:solidFill>
                  <a:srgbClr val="FF0000"/>
                </a:solidFill>
                <a:latin typeface="宋体" panose="02010600030101010101" pitchFamily="2" charset="-122"/>
                <a:ea typeface="宋体" panose="02010600030101010101" pitchFamily="2" charset="-122"/>
              </a:rPr>
              <a:t>the old lady </a:t>
            </a:r>
            <a:r>
              <a:rPr lang="zh-CN" altLang="en-US" sz="3200" dirty="0" smtClean="0">
                <a:solidFill>
                  <a:srgbClr val="FF0000"/>
                </a:solidFill>
                <a:latin typeface="宋体" panose="02010600030101010101" pitchFamily="2" charset="-122"/>
                <a:ea typeface="宋体" panose="02010600030101010101" pitchFamily="2" charset="-122"/>
              </a:rPr>
              <a:t>对</a:t>
            </a:r>
            <a:r>
              <a:rPr lang="en-US" altLang="zh-CN" sz="3200" dirty="0" smtClean="0">
                <a:solidFill>
                  <a:srgbClr val="FF0000"/>
                </a:solidFill>
                <a:latin typeface="宋体" panose="02010600030101010101" pitchFamily="2" charset="-122"/>
                <a:ea typeface="宋体" panose="02010600030101010101" pitchFamily="2" charset="-122"/>
              </a:rPr>
              <a:t>Spider </a:t>
            </a:r>
            <a:r>
              <a:rPr lang="zh-CN" altLang="en-US" sz="3200" dirty="0" smtClean="0">
                <a:solidFill>
                  <a:srgbClr val="FF0000"/>
                </a:solidFill>
                <a:latin typeface="宋体" panose="02010600030101010101" pitchFamily="2" charset="-122"/>
                <a:ea typeface="宋体" panose="02010600030101010101" pitchFamily="2" charset="-122"/>
              </a:rPr>
              <a:t>表现出来的善意，我们一家人传承这种善意，把对</a:t>
            </a:r>
            <a:r>
              <a:rPr lang="en-US" altLang="zh-CN" sz="3200" dirty="0" smtClean="0">
                <a:solidFill>
                  <a:srgbClr val="FF0000"/>
                </a:solidFill>
                <a:latin typeface="宋体" panose="02010600030101010101" pitchFamily="2" charset="-122"/>
                <a:ea typeface="宋体" panose="02010600030101010101" pitchFamily="2" charset="-122"/>
              </a:rPr>
              <a:t>Spider </a:t>
            </a:r>
            <a:r>
              <a:rPr lang="zh-CN" altLang="en-US" sz="3200" dirty="0" smtClean="0">
                <a:solidFill>
                  <a:srgbClr val="FF0000"/>
                </a:solidFill>
                <a:latin typeface="宋体" panose="02010600030101010101" pitchFamily="2" charset="-122"/>
                <a:ea typeface="宋体" panose="02010600030101010101" pitchFamily="2" charset="-122"/>
              </a:rPr>
              <a:t>的爱惠及其他流浪狗。</a:t>
            </a:r>
            <a:endParaRPr lang="zh-CN" altLang="en-US" sz="3200" dirty="0">
              <a:solidFill>
                <a:srgbClr val="FF0000"/>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Read for  plot design based on the two given sentences</a:t>
            </a:r>
            <a:endParaRPr lang="zh-CN" altLang="en-US" sz="2800" dirty="0">
              <a:latin typeface="Comic Sans MS" panose="030F0702030302020204" pitchFamily="66" charset="0"/>
              <a:ea typeface="华文彩云" panose="02010800040101010101" pitchFamily="2" charset="-122"/>
            </a:endParaRPr>
          </a:p>
        </p:txBody>
      </p:sp>
      <p:sp>
        <p:nvSpPr>
          <p:cNvPr id="4" name="内容占位符 2"/>
          <p:cNvSpPr>
            <a:spLocks noGrp="1"/>
          </p:cNvSpPr>
          <p:nvPr>
            <p:ph idx="1"/>
          </p:nvPr>
        </p:nvSpPr>
        <p:spPr>
          <a:xfrm>
            <a:off x="0" y="1490871"/>
            <a:ext cx="12192000" cy="4591877"/>
          </a:xfrm>
          <a:solidFill>
            <a:schemeClr val="bg1"/>
          </a:solidFill>
        </p:spPr>
        <p:txBody>
          <a:bodyPr>
            <a:normAutofit/>
          </a:bodyPr>
          <a:lstStyle/>
          <a:p>
            <a:pPr marL="0" indent="0">
              <a:buNone/>
            </a:pPr>
            <a:r>
              <a:rPr lang="en-US" altLang="zh-CN" sz="3200" dirty="0"/>
              <a:t>Para 1: Suddenly there was </a:t>
            </a:r>
            <a:r>
              <a:rPr lang="en-US" altLang="zh-CN" sz="3200" dirty="0">
                <a:solidFill>
                  <a:srgbClr val="FF0000"/>
                </a:solidFill>
              </a:rPr>
              <a:t>a bark </a:t>
            </a:r>
            <a:r>
              <a:rPr lang="en-US" altLang="zh-CN" sz="3200" dirty="0"/>
              <a:t>in the bush. </a:t>
            </a:r>
            <a:endParaRPr lang="en-US" altLang="zh-CN" sz="3200" dirty="0"/>
          </a:p>
          <a:p>
            <a:endParaRPr lang="en-US" altLang="zh-CN" sz="3200" dirty="0"/>
          </a:p>
          <a:p>
            <a:endParaRPr lang="en-US" altLang="zh-CN" sz="3200" dirty="0"/>
          </a:p>
          <a:p>
            <a:endParaRPr lang="en-US" altLang="zh-CN" sz="3200" dirty="0"/>
          </a:p>
          <a:p>
            <a:endParaRPr lang="en-US" altLang="zh-CN" sz="3200" dirty="0"/>
          </a:p>
          <a:p>
            <a:endParaRPr lang="en-US" altLang="zh-CN" sz="3200" dirty="0"/>
          </a:p>
          <a:p>
            <a:pPr marL="0" indent="0">
              <a:buNone/>
            </a:pPr>
            <a:r>
              <a:rPr lang="en-US" altLang="zh-CN" sz="3200" dirty="0"/>
              <a:t>Para 2: </a:t>
            </a:r>
            <a:r>
              <a:rPr lang="en-US" altLang="zh-CN" sz="3200" dirty="0">
                <a:solidFill>
                  <a:srgbClr val="0000FF"/>
                </a:solidFill>
              </a:rPr>
              <a:t>From then on, </a:t>
            </a:r>
            <a:r>
              <a:rPr lang="en-US" altLang="zh-CN" sz="3200" b="1" dirty="0">
                <a:solidFill>
                  <a:srgbClr val="FF0000"/>
                </a:solidFill>
              </a:rPr>
              <a:t>Spider</a:t>
            </a:r>
            <a:r>
              <a:rPr lang="en-US" altLang="zh-CN" sz="3200" dirty="0"/>
              <a:t> and my father would hang out at the </a:t>
            </a:r>
            <a:r>
              <a:rPr lang="en-US" altLang="zh-CN" sz="3200" b="1" dirty="0">
                <a:solidFill>
                  <a:srgbClr val="FF0000"/>
                </a:solidFill>
              </a:rPr>
              <a:t>dock. </a:t>
            </a:r>
            <a:endParaRPr lang="zh-CN" altLang="en-US" sz="3200" b="1" dirty="0">
              <a:solidFill>
                <a:srgbClr val="FF0000"/>
              </a:solidFill>
            </a:endParaRPr>
          </a:p>
        </p:txBody>
      </p:sp>
      <p:sp>
        <p:nvSpPr>
          <p:cNvPr id="9" name="文本框 8"/>
          <p:cNvSpPr txBox="1"/>
          <p:nvPr/>
        </p:nvSpPr>
        <p:spPr>
          <a:xfrm>
            <a:off x="162351" y="2138608"/>
            <a:ext cx="11516130" cy="2554545"/>
          </a:xfrm>
          <a:prstGeom prst="rect">
            <a:avLst/>
          </a:prstGeom>
          <a:solidFill>
            <a:schemeClr val="bg1"/>
          </a:solidFill>
        </p:spPr>
        <p:txBody>
          <a:bodyPr wrap="square" rtlCol="0">
            <a:spAutoFit/>
          </a:bodyPr>
          <a:lstStyle/>
          <a:p>
            <a:r>
              <a:rPr lang="zh-CN" altLang="en-US" sz="3200" dirty="0">
                <a:solidFill>
                  <a:srgbClr val="0000FF"/>
                </a:solidFill>
                <a:latin typeface="Comic Sans MS" panose="030F0702030302020204" pitchFamily="66" charset="0"/>
              </a:rPr>
              <a:t>根据尾段以及 首段所给句的 </a:t>
            </a:r>
            <a:r>
              <a:rPr lang="en-US" altLang="zh-CN" sz="3200" dirty="0">
                <a:solidFill>
                  <a:srgbClr val="0000FF"/>
                </a:solidFill>
                <a:latin typeface="Comic Sans MS" panose="030F0702030302020204" pitchFamily="66" charset="0"/>
              </a:rPr>
              <a:t>a bark + </a:t>
            </a:r>
            <a:r>
              <a:rPr lang="zh-CN" altLang="en-US" sz="3200" dirty="0">
                <a:solidFill>
                  <a:srgbClr val="0000FF"/>
                </a:solidFill>
                <a:latin typeface="Comic Sans MS" panose="030F0702030302020204" pitchFamily="66" charset="0"/>
              </a:rPr>
              <a:t>二段所给句中 </a:t>
            </a:r>
            <a:r>
              <a:rPr lang="en-US" altLang="zh-CN" sz="3200" dirty="0">
                <a:solidFill>
                  <a:srgbClr val="0000FF"/>
                </a:solidFill>
                <a:latin typeface="Comic Sans MS" panose="030F0702030302020204" pitchFamily="66" charset="0"/>
              </a:rPr>
              <a:t>Spider </a:t>
            </a:r>
            <a:r>
              <a:rPr lang="zh-CN" altLang="en-US" sz="3200" dirty="0">
                <a:solidFill>
                  <a:srgbClr val="0000FF"/>
                </a:solidFill>
                <a:latin typeface="Comic Sans MS" panose="030F0702030302020204" pitchFamily="66" charset="0"/>
              </a:rPr>
              <a:t>，即可判断第一段的内容设计一定是围绕着找到了狗</a:t>
            </a:r>
            <a:r>
              <a:rPr lang="en-US" altLang="zh-CN" sz="3200" dirty="0">
                <a:solidFill>
                  <a:srgbClr val="0000FF"/>
                </a:solidFill>
                <a:latin typeface="Comic Sans MS" panose="030F0702030302020204" pitchFamily="66" charset="0"/>
              </a:rPr>
              <a:t>.</a:t>
            </a:r>
            <a:r>
              <a:rPr lang="zh-CN" altLang="en-US" sz="3200" dirty="0">
                <a:solidFill>
                  <a:srgbClr val="0000FF"/>
                </a:solidFill>
                <a:latin typeface="Comic Sans MS" panose="030F0702030302020204" pitchFamily="66" charset="0"/>
              </a:rPr>
              <a:t>结合尾段去找狗的人物是 我以及我父亲，地点是 </a:t>
            </a:r>
            <a:r>
              <a:rPr lang="en-US" altLang="zh-CN" sz="3200" dirty="0">
                <a:solidFill>
                  <a:srgbClr val="0000FF"/>
                </a:solidFill>
                <a:latin typeface="Comic Sans MS" panose="030F0702030302020204" pitchFamily="66" charset="0"/>
              </a:rPr>
              <a:t>bush </a:t>
            </a:r>
            <a:r>
              <a:rPr lang="zh-CN" altLang="en-US" sz="3200" dirty="0">
                <a:solidFill>
                  <a:srgbClr val="0000FF"/>
                </a:solidFill>
                <a:latin typeface="Comic Sans MS" panose="030F0702030302020204" pitchFamily="66" charset="0"/>
              </a:rPr>
              <a:t>， 一个老太太提供的信息。加上</a:t>
            </a:r>
            <a:r>
              <a:rPr lang="en-US" altLang="zh-CN" sz="3200" dirty="0">
                <a:solidFill>
                  <a:srgbClr val="0000FF"/>
                </a:solidFill>
                <a:latin typeface="Comic Sans MS" panose="030F0702030302020204" pitchFamily="66" charset="0"/>
              </a:rPr>
              <a:t>Spider </a:t>
            </a:r>
            <a:r>
              <a:rPr lang="zh-CN" altLang="en-US" sz="3200" dirty="0">
                <a:solidFill>
                  <a:srgbClr val="0000FF"/>
                </a:solidFill>
                <a:latin typeface="Comic Sans MS" panose="030F0702030302020204" pitchFamily="66" charset="0"/>
              </a:rPr>
              <a:t>在外流浪多年，非常像</a:t>
            </a:r>
            <a:r>
              <a:rPr lang="en-US" altLang="zh-CN" sz="3200" dirty="0">
                <a:solidFill>
                  <a:srgbClr val="0000FF"/>
                </a:solidFill>
                <a:latin typeface="Comic Sans MS" panose="030F0702030302020204" pitchFamily="66" charset="0"/>
              </a:rPr>
              <a:t>Dingo dog (</a:t>
            </a:r>
            <a:r>
              <a:rPr lang="zh-CN" altLang="en-US" sz="3200" dirty="0">
                <a:solidFill>
                  <a:srgbClr val="0000FF"/>
                </a:solidFill>
                <a:latin typeface="Comic Sans MS" panose="030F0702030302020204" pitchFamily="66" charset="0"/>
              </a:rPr>
              <a:t>野狗），可以描写一下落魄的外表。</a:t>
            </a:r>
            <a:endParaRPr lang="zh-CN" altLang="en-US" sz="3200" dirty="0">
              <a:solidFill>
                <a:srgbClr val="0000FF"/>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Read for  plot design based on the two given sentences</a:t>
            </a:r>
            <a:endParaRPr lang="zh-CN" altLang="en-US" sz="2800" dirty="0">
              <a:latin typeface="Comic Sans MS" panose="030F0702030302020204" pitchFamily="66" charset="0"/>
              <a:ea typeface="华文彩云" panose="02010800040101010101" pitchFamily="2" charset="-122"/>
            </a:endParaRPr>
          </a:p>
        </p:txBody>
      </p:sp>
      <p:sp>
        <p:nvSpPr>
          <p:cNvPr id="4" name="内容占位符 2"/>
          <p:cNvSpPr>
            <a:spLocks noGrp="1"/>
          </p:cNvSpPr>
          <p:nvPr>
            <p:ph idx="1"/>
          </p:nvPr>
        </p:nvSpPr>
        <p:spPr>
          <a:xfrm>
            <a:off x="0" y="1490871"/>
            <a:ext cx="12192000" cy="3679358"/>
          </a:xfrm>
          <a:solidFill>
            <a:schemeClr val="bg1"/>
          </a:solidFill>
        </p:spPr>
        <p:txBody>
          <a:bodyPr>
            <a:normAutofit/>
          </a:bodyPr>
          <a:lstStyle/>
          <a:p>
            <a:pPr marL="0" indent="0">
              <a:buNone/>
            </a:pPr>
            <a:r>
              <a:rPr lang="en-US" altLang="zh-CN" sz="3200" dirty="0"/>
              <a:t>Para  2: </a:t>
            </a:r>
            <a:r>
              <a:rPr lang="en-US" altLang="zh-CN" sz="3200" dirty="0">
                <a:solidFill>
                  <a:srgbClr val="0000FF"/>
                </a:solidFill>
              </a:rPr>
              <a:t>From then on, </a:t>
            </a:r>
            <a:r>
              <a:rPr lang="en-US" altLang="zh-CN" sz="3200" b="1" dirty="0">
                <a:solidFill>
                  <a:srgbClr val="FF0000"/>
                </a:solidFill>
              </a:rPr>
              <a:t>Spider</a:t>
            </a:r>
            <a:r>
              <a:rPr lang="en-US" altLang="zh-CN" sz="3200" dirty="0"/>
              <a:t> and my father would </a:t>
            </a:r>
            <a:r>
              <a:rPr lang="en-US" altLang="zh-CN" sz="3200" b="1" dirty="0">
                <a:solidFill>
                  <a:srgbClr val="FF0000"/>
                </a:solidFill>
              </a:rPr>
              <a:t>hang out </a:t>
            </a:r>
            <a:r>
              <a:rPr lang="en-US" altLang="zh-CN" sz="3200" dirty="0"/>
              <a:t>at the </a:t>
            </a:r>
            <a:r>
              <a:rPr lang="en-US" altLang="zh-CN" sz="3200" b="1" dirty="0">
                <a:solidFill>
                  <a:srgbClr val="FF0000"/>
                </a:solidFill>
              </a:rPr>
              <a:t>dock. </a:t>
            </a:r>
            <a:endParaRPr lang="zh-CN" altLang="en-US" sz="3200" b="1" dirty="0">
              <a:solidFill>
                <a:srgbClr val="FF0000"/>
              </a:solidFill>
            </a:endParaRPr>
          </a:p>
        </p:txBody>
      </p:sp>
      <p:sp>
        <p:nvSpPr>
          <p:cNvPr id="9" name="文本框 8"/>
          <p:cNvSpPr txBox="1"/>
          <p:nvPr/>
        </p:nvSpPr>
        <p:spPr>
          <a:xfrm>
            <a:off x="162351" y="2615684"/>
            <a:ext cx="11516130" cy="2554545"/>
          </a:xfrm>
          <a:prstGeom prst="rect">
            <a:avLst/>
          </a:prstGeom>
          <a:solidFill>
            <a:schemeClr val="bg1"/>
          </a:solidFill>
        </p:spPr>
        <p:txBody>
          <a:bodyPr wrap="square" rtlCol="0">
            <a:spAutoFit/>
          </a:bodyPr>
          <a:lstStyle/>
          <a:p>
            <a:r>
              <a:rPr lang="zh-CN" altLang="en-US" sz="3200" dirty="0">
                <a:solidFill>
                  <a:srgbClr val="0000FF"/>
                </a:solidFill>
                <a:latin typeface="Comic Sans MS" panose="030F0702030302020204" pitchFamily="66" charset="0"/>
              </a:rPr>
              <a:t>二段设计的情节应该是</a:t>
            </a:r>
            <a:r>
              <a:rPr lang="en-US" altLang="zh-CN" sz="3200" dirty="0">
                <a:solidFill>
                  <a:srgbClr val="0000FF"/>
                </a:solidFill>
                <a:latin typeface="Comic Sans MS" panose="030F0702030302020204" pitchFamily="66" charset="0"/>
              </a:rPr>
              <a:t>Spider</a:t>
            </a:r>
            <a:r>
              <a:rPr lang="zh-CN" altLang="en-US" sz="3200" dirty="0">
                <a:solidFill>
                  <a:srgbClr val="0000FF"/>
                </a:solidFill>
                <a:latin typeface="Comic Sans MS" panose="030F0702030302020204" pitchFamily="66" charset="0"/>
              </a:rPr>
              <a:t>与家人团聚后的幸福生活日常。如果要更有趣些，设计一个情节：动人的故事总会流传，然后被当地媒体报道，考虑到</a:t>
            </a:r>
            <a:r>
              <a:rPr lang="en-US" altLang="zh-CN" sz="3200" dirty="0">
                <a:solidFill>
                  <a:srgbClr val="0000FF"/>
                </a:solidFill>
                <a:latin typeface="Comic Sans MS" panose="030F0702030302020204" pitchFamily="66" charset="0"/>
              </a:rPr>
              <a:t>1950</a:t>
            </a:r>
            <a:r>
              <a:rPr lang="zh-CN" altLang="en-US" sz="3200" dirty="0">
                <a:solidFill>
                  <a:srgbClr val="0000FF"/>
                </a:solidFill>
                <a:latin typeface="Comic Sans MS" panose="030F0702030302020204" pitchFamily="66" charset="0"/>
              </a:rPr>
              <a:t>那个年代，采用当地报社报道会比较合理，引起共鸣，甚至</a:t>
            </a:r>
            <a:r>
              <a:rPr lang="en-US" altLang="zh-CN" sz="3200" dirty="0">
                <a:solidFill>
                  <a:srgbClr val="0000FF"/>
                </a:solidFill>
                <a:latin typeface="Comic Sans MS" panose="030F0702030302020204" pitchFamily="66" charset="0"/>
              </a:rPr>
              <a:t>Spider </a:t>
            </a:r>
            <a:r>
              <a:rPr lang="zh-CN" altLang="en-US" sz="3200" dirty="0">
                <a:solidFill>
                  <a:srgbClr val="0000FF"/>
                </a:solidFill>
                <a:latin typeface="Comic Sans MS" panose="030F0702030302020204" pitchFamily="66" charset="0"/>
              </a:rPr>
              <a:t>成了社区名人。但我们高兴的点是在于</a:t>
            </a:r>
            <a:r>
              <a:rPr lang="en-US" altLang="zh-CN" sz="3200" dirty="0">
                <a:solidFill>
                  <a:srgbClr val="0000FF"/>
                </a:solidFill>
                <a:latin typeface="Comic Sans MS" panose="030F0702030302020204" pitchFamily="66" charset="0"/>
              </a:rPr>
              <a:t>Spider </a:t>
            </a:r>
            <a:r>
              <a:rPr lang="zh-CN" altLang="en-US" sz="3200" dirty="0">
                <a:solidFill>
                  <a:srgbClr val="0000FF"/>
                </a:solidFill>
                <a:latin typeface="Comic Sans MS" panose="030F0702030302020204" pitchFamily="66" charset="0"/>
              </a:rPr>
              <a:t>的回归让我们家再一次完整！</a:t>
            </a:r>
            <a:endParaRPr lang="zh-CN" altLang="en-US" sz="3200" dirty="0">
              <a:solidFill>
                <a:srgbClr val="0000FF"/>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Read for  plot design based on the two given sentences</a:t>
            </a:r>
            <a:endParaRPr lang="zh-CN" altLang="en-US" sz="2800" dirty="0">
              <a:latin typeface="Comic Sans MS" panose="030F0702030302020204" pitchFamily="66" charset="0"/>
              <a:ea typeface="华文彩云" panose="02010800040101010101" pitchFamily="2" charset="-122"/>
            </a:endParaRPr>
          </a:p>
        </p:txBody>
      </p:sp>
      <p:sp>
        <p:nvSpPr>
          <p:cNvPr id="4" name="内容占位符 2"/>
          <p:cNvSpPr>
            <a:spLocks noGrp="1"/>
          </p:cNvSpPr>
          <p:nvPr>
            <p:ph idx="1"/>
          </p:nvPr>
        </p:nvSpPr>
        <p:spPr>
          <a:xfrm>
            <a:off x="0" y="1490871"/>
            <a:ext cx="12192000" cy="3679358"/>
          </a:xfrm>
          <a:solidFill>
            <a:schemeClr val="bg1"/>
          </a:solidFill>
        </p:spPr>
        <p:txBody>
          <a:bodyPr>
            <a:normAutofit/>
          </a:bodyPr>
          <a:lstStyle/>
          <a:p>
            <a:pPr marL="0" indent="0">
              <a:buNone/>
            </a:pPr>
            <a:r>
              <a:rPr lang="en-US" altLang="zh-CN" sz="3200" dirty="0"/>
              <a:t>Para  2: </a:t>
            </a:r>
            <a:r>
              <a:rPr lang="en-US" altLang="zh-CN" sz="3200" dirty="0">
                <a:solidFill>
                  <a:srgbClr val="0000FF"/>
                </a:solidFill>
              </a:rPr>
              <a:t>From then on, </a:t>
            </a:r>
            <a:r>
              <a:rPr lang="en-US" altLang="zh-CN" sz="3200" b="1" dirty="0">
                <a:solidFill>
                  <a:srgbClr val="FF0000"/>
                </a:solidFill>
              </a:rPr>
              <a:t>Spider</a:t>
            </a:r>
            <a:r>
              <a:rPr lang="en-US" altLang="zh-CN" sz="3200" dirty="0"/>
              <a:t> and my father would </a:t>
            </a:r>
            <a:r>
              <a:rPr lang="en-US" altLang="zh-CN" sz="3200" b="1" dirty="0">
                <a:solidFill>
                  <a:srgbClr val="FF0000"/>
                </a:solidFill>
              </a:rPr>
              <a:t>hang out </a:t>
            </a:r>
            <a:r>
              <a:rPr lang="en-US" altLang="zh-CN" sz="3200" dirty="0"/>
              <a:t>at the </a:t>
            </a:r>
            <a:r>
              <a:rPr lang="en-US" altLang="zh-CN" sz="3200" b="1" dirty="0">
                <a:solidFill>
                  <a:srgbClr val="FF0000"/>
                </a:solidFill>
              </a:rPr>
              <a:t>dock. </a:t>
            </a:r>
            <a:endParaRPr lang="zh-CN" altLang="en-US" sz="3200" b="1" dirty="0">
              <a:solidFill>
                <a:srgbClr val="FF0000"/>
              </a:solidFill>
            </a:endParaRPr>
          </a:p>
        </p:txBody>
      </p:sp>
      <p:sp>
        <p:nvSpPr>
          <p:cNvPr id="9" name="文本框 8"/>
          <p:cNvSpPr txBox="1"/>
          <p:nvPr/>
        </p:nvSpPr>
        <p:spPr>
          <a:xfrm>
            <a:off x="162351" y="2615684"/>
            <a:ext cx="11516130" cy="2062103"/>
          </a:xfrm>
          <a:prstGeom prst="rect">
            <a:avLst/>
          </a:prstGeom>
          <a:solidFill>
            <a:schemeClr val="bg1"/>
          </a:solidFill>
        </p:spPr>
        <p:txBody>
          <a:bodyPr wrap="square" rtlCol="0">
            <a:spAutoFit/>
          </a:bodyPr>
          <a:lstStyle/>
          <a:p>
            <a:r>
              <a:rPr lang="zh-CN" altLang="en-US" sz="3200" dirty="0">
                <a:solidFill>
                  <a:srgbClr val="0000FF"/>
                </a:solidFill>
                <a:latin typeface="Comic Sans MS" panose="030F0702030302020204" pitchFamily="66" charset="0"/>
              </a:rPr>
              <a:t>二段设计的情节还可以结合</a:t>
            </a:r>
            <a:r>
              <a:rPr lang="en-US" altLang="zh-CN" sz="3200" dirty="0">
                <a:solidFill>
                  <a:srgbClr val="0000FF"/>
                </a:solidFill>
                <a:latin typeface="Comic Sans MS" panose="030F0702030302020204" pitchFamily="66" charset="0"/>
              </a:rPr>
              <a:t>Spider </a:t>
            </a:r>
            <a:r>
              <a:rPr lang="zh-CN" altLang="en-US" sz="3200" dirty="0">
                <a:solidFill>
                  <a:srgbClr val="0000FF"/>
                </a:solidFill>
                <a:latin typeface="Comic Sans MS" panose="030F0702030302020204" pitchFamily="66" charset="0"/>
              </a:rPr>
              <a:t>历经近三年的在外流浪而幸存的经历，把陌生人其中包括</a:t>
            </a:r>
            <a:r>
              <a:rPr lang="en-US" altLang="zh-CN" sz="3200" dirty="0">
                <a:solidFill>
                  <a:srgbClr val="0000FF"/>
                </a:solidFill>
                <a:latin typeface="Comic Sans MS" panose="030F0702030302020204" pitchFamily="66" charset="0"/>
              </a:rPr>
              <a:t>the old lady </a:t>
            </a:r>
            <a:r>
              <a:rPr lang="zh-CN" altLang="en-US" sz="3200" dirty="0">
                <a:solidFill>
                  <a:srgbClr val="0000FF"/>
                </a:solidFill>
                <a:latin typeface="Comic Sans MS" panose="030F0702030302020204" pitchFamily="66" charset="0"/>
              </a:rPr>
              <a:t>对流浪狗的善进行发散性思维。爱可以传递给别的流浪狗！这样的结尾</a:t>
            </a:r>
            <a:r>
              <a:rPr lang="zh-CN" altLang="en-US" sz="3200" dirty="0" smtClean="0">
                <a:solidFill>
                  <a:srgbClr val="0000FF"/>
                </a:solidFill>
                <a:latin typeface="Comic Sans MS" panose="030F0702030302020204" pitchFamily="66" charset="0"/>
              </a:rPr>
              <a:t>会有思想</a:t>
            </a:r>
            <a:r>
              <a:rPr lang="zh-CN" altLang="en-US" sz="3200" dirty="0">
                <a:solidFill>
                  <a:srgbClr val="0000FF"/>
                </a:solidFill>
                <a:latin typeface="Comic Sans MS" panose="030F0702030302020204" pitchFamily="66" charset="0"/>
              </a:rPr>
              <a:t>深度！！！（考生优秀范文会在此课件结尾呈现）</a:t>
            </a:r>
            <a:endParaRPr lang="zh-CN" altLang="en-US" sz="3200" dirty="0">
              <a:solidFill>
                <a:srgbClr val="0000FF"/>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229"/>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Design four key sentences for each paragraph</a:t>
            </a:r>
            <a:endParaRPr lang="zh-CN" altLang="en-US" sz="2800" dirty="0">
              <a:latin typeface="Comic Sans MS" panose="030F0702030302020204" pitchFamily="66" charset="0"/>
              <a:ea typeface="华文彩云" panose="02010800040101010101" pitchFamily="2" charset="-122"/>
            </a:endParaRPr>
          </a:p>
        </p:txBody>
      </p:sp>
      <p:sp>
        <p:nvSpPr>
          <p:cNvPr id="4" name="内容占位符 2"/>
          <p:cNvSpPr>
            <a:spLocks noGrp="1"/>
          </p:cNvSpPr>
          <p:nvPr>
            <p:ph idx="1"/>
          </p:nvPr>
        </p:nvSpPr>
        <p:spPr>
          <a:xfrm>
            <a:off x="0" y="1490871"/>
            <a:ext cx="12192000" cy="4651512"/>
          </a:xfrm>
          <a:solidFill>
            <a:schemeClr val="bg1"/>
          </a:solidFill>
        </p:spPr>
        <p:txBody>
          <a:bodyPr>
            <a:normAutofit/>
          </a:bodyPr>
          <a:lstStyle/>
          <a:p>
            <a:pPr marL="0" indent="0">
              <a:buNone/>
            </a:pPr>
            <a:r>
              <a:rPr lang="en-US" altLang="zh-CN" sz="3200" dirty="0"/>
              <a:t>Para 1: Suddenly there was </a:t>
            </a:r>
            <a:r>
              <a:rPr lang="en-US" altLang="zh-CN" sz="3200" dirty="0">
                <a:solidFill>
                  <a:srgbClr val="FF0000"/>
                </a:solidFill>
              </a:rPr>
              <a:t>a bark </a:t>
            </a:r>
            <a:r>
              <a:rPr lang="en-US" altLang="zh-CN" sz="3200" dirty="0"/>
              <a:t>in </a:t>
            </a:r>
            <a:r>
              <a:rPr lang="en-US" altLang="zh-CN" sz="3200" b="1" dirty="0">
                <a:solidFill>
                  <a:srgbClr val="0000FF"/>
                </a:solidFill>
              </a:rPr>
              <a:t>the bush. </a:t>
            </a:r>
            <a:endParaRPr lang="en-US" altLang="zh-CN" sz="3200" b="1" dirty="0">
              <a:solidFill>
                <a:srgbClr val="0000FF"/>
              </a:solidFill>
            </a:endParaRPr>
          </a:p>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r>
              <a:rPr lang="en-US" altLang="zh-CN" sz="3200" dirty="0"/>
              <a:t>  </a:t>
            </a:r>
            <a:endParaRPr lang="en-US" altLang="zh-CN" sz="3200" dirty="0"/>
          </a:p>
          <a:p>
            <a:pPr marL="0" indent="0">
              <a:buNone/>
            </a:pPr>
            <a:endParaRPr lang="en-US" altLang="zh-CN" sz="3200" dirty="0"/>
          </a:p>
          <a:p>
            <a:pPr marL="0" indent="0">
              <a:buNone/>
            </a:pPr>
            <a:r>
              <a:rPr lang="en-US" altLang="zh-CN" sz="3200" dirty="0"/>
              <a:t>Para 2: </a:t>
            </a:r>
            <a:r>
              <a:rPr lang="en-US" altLang="zh-CN" sz="3200" dirty="0">
                <a:solidFill>
                  <a:srgbClr val="0000FF"/>
                </a:solidFill>
              </a:rPr>
              <a:t>From then on, </a:t>
            </a:r>
            <a:r>
              <a:rPr lang="en-US" altLang="zh-CN" sz="3200" b="1" dirty="0">
                <a:solidFill>
                  <a:srgbClr val="FF0000"/>
                </a:solidFill>
              </a:rPr>
              <a:t>Spider</a:t>
            </a:r>
            <a:r>
              <a:rPr lang="en-US" altLang="zh-CN" sz="3200" dirty="0"/>
              <a:t> and my father would </a:t>
            </a:r>
            <a:r>
              <a:rPr lang="en-US" altLang="zh-CN" sz="3200" b="1" dirty="0">
                <a:solidFill>
                  <a:srgbClr val="FF0000"/>
                </a:solidFill>
              </a:rPr>
              <a:t>hang out </a:t>
            </a:r>
            <a:r>
              <a:rPr lang="en-US" altLang="zh-CN" sz="3200" dirty="0"/>
              <a:t>at the </a:t>
            </a:r>
            <a:r>
              <a:rPr lang="en-US" altLang="zh-CN" sz="3200" b="1" dirty="0">
                <a:solidFill>
                  <a:srgbClr val="FF0000"/>
                </a:solidFill>
              </a:rPr>
              <a:t>dock. </a:t>
            </a:r>
            <a:endParaRPr lang="zh-CN" altLang="en-US" sz="3200" b="1" dirty="0">
              <a:solidFill>
                <a:srgbClr val="FF0000"/>
              </a:solidFill>
            </a:endParaRPr>
          </a:p>
        </p:txBody>
      </p:sp>
      <p:sp>
        <p:nvSpPr>
          <p:cNvPr id="9" name="文本框 8"/>
          <p:cNvSpPr txBox="1"/>
          <p:nvPr/>
        </p:nvSpPr>
        <p:spPr>
          <a:xfrm>
            <a:off x="162351" y="2247938"/>
            <a:ext cx="11665214" cy="1077218"/>
          </a:xfrm>
          <a:prstGeom prst="rect">
            <a:avLst/>
          </a:prstGeom>
          <a:solidFill>
            <a:schemeClr val="bg1"/>
          </a:solidFill>
        </p:spPr>
        <p:txBody>
          <a:bodyPr wrap="square" rtlCol="0">
            <a:spAutoFit/>
          </a:bodyPr>
          <a:lstStyle/>
          <a:p>
            <a:r>
              <a:rPr lang="zh-CN" altLang="en-US" sz="3200" b="1" dirty="0">
                <a:solidFill>
                  <a:srgbClr val="FF0000"/>
                </a:solidFill>
              </a:rPr>
              <a:t>首句</a:t>
            </a:r>
            <a:r>
              <a:rPr lang="en-US" altLang="zh-CN" sz="3200" b="1" dirty="0">
                <a:solidFill>
                  <a:srgbClr val="FF0000"/>
                </a:solidFill>
              </a:rPr>
              <a:t>1</a:t>
            </a:r>
            <a:r>
              <a:rPr lang="zh-CN" altLang="en-US" sz="3200" b="1" dirty="0">
                <a:solidFill>
                  <a:srgbClr val="FF0000"/>
                </a:solidFill>
              </a:rPr>
              <a:t>：</a:t>
            </a:r>
            <a:r>
              <a:rPr lang="en-US" altLang="zh-CN" sz="3200" b="1" dirty="0">
                <a:solidFill>
                  <a:srgbClr val="FF0000"/>
                </a:solidFill>
              </a:rPr>
              <a:t>What shocked us was that </a:t>
            </a:r>
            <a:r>
              <a:rPr lang="en-US" altLang="zh-CN" sz="3200" dirty="0">
                <a:solidFill>
                  <a:srgbClr val="0000FF"/>
                </a:solidFill>
              </a:rPr>
              <a:t>the bark sounded so familiar to us.  </a:t>
            </a:r>
            <a:endParaRPr lang="en-US" altLang="zh-CN" sz="3200" dirty="0">
              <a:solidFill>
                <a:srgbClr val="0000FF"/>
              </a:solidFill>
            </a:endParaRPr>
          </a:p>
        </p:txBody>
      </p:sp>
      <p:sp>
        <p:nvSpPr>
          <p:cNvPr id="3" name="文本框 2"/>
          <p:cNvSpPr txBox="1"/>
          <p:nvPr/>
        </p:nvSpPr>
        <p:spPr>
          <a:xfrm>
            <a:off x="86151" y="3622852"/>
            <a:ext cx="11989891" cy="1077218"/>
          </a:xfrm>
          <a:prstGeom prst="rect">
            <a:avLst/>
          </a:prstGeom>
          <a:solidFill>
            <a:schemeClr val="bg1"/>
          </a:solidFill>
        </p:spPr>
        <p:txBody>
          <a:bodyPr wrap="square" rtlCol="0">
            <a:spAutoFit/>
          </a:bodyPr>
          <a:lstStyle/>
          <a:p>
            <a:r>
              <a:rPr lang="zh-CN" altLang="en-US" sz="3200" b="1" dirty="0">
                <a:solidFill>
                  <a:srgbClr val="FF0000"/>
                </a:solidFill>
              </a:rPr>
              <a:t>首句</a:t>
            </a:r>
            <a:r>
              <a:rPr lang="en-US" altLang="zh-CN" sz="3200" b="1" dirty="0">
                <a:solidFill>
                  <a:srgbClr val="FF0000"/>
                </a:solidFill>
              </a:rPr>
              <a:t>2</a:t>
            </a:r>
            <a:r>
              <a:rPr lang="zh-CN" altLang="en-US" sz="3200" b="1" dirty="0">
                <a:solidFill>
                  <a:srgbClr val="FF0000"/>
                </a:solidFill>
              </a:rPr>
              <a:t>：</a:t>
            </a:r>
            <a:r>
              <a:rPr lang="en-US" altLang="zh-CN" sz="3200" dirty="0"/>
              <a:t> </a:t>
            </a:r>
            <a:r>
              <a:rPr lang="en-US" altLang="zh-CN" sz="3200" b="1" dirty="0">
                <a:solidFill>
                  <a:srgbClr val="0000FF"/>
                </a:solidFill>
              </a:rPr>
              <a:t>The dense bush </a:t>
            </a:r>
            <a:r>
              <a:rPr lang="en-US" altLang="zh-CN" sz="3200" b="1" dirty="0">
                <a:solidFill>
                  <a:srgbClr val="FF0000"/>
                </a:solidFill>
              </a:rPr>
              <a:t>looked tough to go through, </a:t>
            </a:r>
            <a:r>
              <a:rPr lang="en-US" altLang="zh-CN" sz="3200" b="1" dirty="0">
                <a:solidFill>
                  <a:srgbClr val="CC00FF"/>
                </a:solidFill>
              </a:rPr>
              <a:t>but </a:t>
            </a:r>
            <a:r>
              <a:rPr lang="en-US" altLang="zh-CN" sz="3200" b="1" dirty="0">
                <a:solidFill>
                  <a:srgbClr val="0000FF"/>
                </a:solidFill>
              </a:rPr>
              <a:t>apparently </a:t>
            </a:r>
            <a:r>
              <a:rPr lang="en-US" altLang="zh-CN" sz="3200" b="1" dirty="0">
                <a:solidFill>
                  <a:srgbClr val="FF0000"/>
                </a:solidFill>
              </a:rPr>
              <a:t>it offered an ideal shelter </a:t>
            </a:r>
            <a:r>
              <a:rPr lang="en-US" altLang="zh-CN" sz="3200" b="1" dirty="0">
                <a:solidFill>
                  <a:srgbClr val="0000FF"/>
                </a:solidFill>
              </a:rPr>
              <a:t>for the “dingo dog”</a:t>
            </a:r>
            <a:r>
              <a:rPr lang="en-US" altLang="zh-CN" sz="3200" dirty="0">
                <a:solidFill>
                  <a:srgbClr val="FF0000"/>
                </a:solidFill>
              </a:rPr>
              <a:t>.</a:t>
            </a:r>
            <a:endParaRPr lang="en-US"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08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Design four key sentences for each paragraph</a:t>
            </a:r>
            <a:endParaRPr lang="zh-CN" altLang="en-US" sz="2800" dirty="0">
              <a:latin typeface="Comic Sans MS" panose="030F0702030302020204" pitchFamily="66" charset="0"/>
              <a:ea typeface="华文彩云" panose="02010800040101010101" pitchFamily="2" charset="-122"/>
            </a:endParaRPr>
          </a:p>
        </p:txBody>
      </p:sp>
      <p:sp>
        <p:nvSpPr>
          <p:cNvPr id="4" name="内容占位符 2"/>
          <p:cNvSpPr>
            <a:spLocks noGrp="1"/>
          </p:cNvSpPr>
          <p:nvPr>
            <p:ph idx="1"/>
          </p:nvPr>
        </p:nvSpPr>
        <p:spPr>
          <a:xfrm>
            <a:off x="0" y="1490871"/>
            <a:ext cx="12192000" cy="4651512"/>
          </a:xfrm>
          <a:solidFill>
            <a:schemeClr val="bg1"/>
          </a:solidFill>
        </p:spPr>
        <p:txBody>
          <a:bodyPr>
            <a:normAutofit lnSpcReduction="10000"/>
          </a:bodyPr>
          <a:lstStyle/>
          <a:p>
            <a:pPr marL="0" indent="0">
              <a:buNone/>
            </a:pPr>
            <a:r>
              <a:rPr lang="en-US" altLang="zh-CN" sz="3200" dirty="0"/>
              <a:t>Para 1: Suddenly there was </a:t>
            </a:r>
            <a:r>
              <a:rPr lang="en-US" altLang="zh-CN" sz="3200" dirty="0">
                <a:solidFill>
                  <a:srgbClr val="FF0000"/>
                </a:solidFill>
              </a:rPr>
              <a:t>a bark </a:t>
            </a:r>
            <a:r>
              <a:rPr lang="en-US" altLang="zh-CN" sz="3200" dirty="0"/>
              <a:t>in the bush. </a:t>
            </a:r>
            <a:endParaRPr lang="en-US" altLang="zh-CN" sz="3200" dirty="0"/>
          </a:p>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r>
              <a:rPr lang="en-US" altLang="zh-CN" sz="3200" dirty="0"/>
              <a:t>  </a:t>
            </a:r>
            <a:endParaRPr lang="en-US" altLang="zh-CN" sz="3200" dirty="0"/>
          </a:p>
          <a:p>
            <a:pPr marL="0" indent="0">
              <a:buNone/>
            </a:pPr>
            <a:endParaRPr lang="en-US" altLang="zh-CN" sz="3200" dirty="0"/>
          </a:p>
          <a:p>
            <a:pPr marL="0" indent="0">
              <a:buNone/>
            </a:pPr>
            <a:endParaRPr lang="en-US" altLang="zh-CN" sz="3200" dirty="0"/>
          </a:p>
          <a:p>
            <a:pPr marL="0" indent="0">
              <a:buNone/>
            </a:pPr>
            <a:r>
              <a:rPr lang="en-US" altLang="zh-CN" sz="3200" dirty="0"/>
              <a:t>Para 2: </a:t>
            </a:r>
            <a:r>
              <a:rPr lang="en-US" altLang="zh-CN" sz="3200" dirty="0">
                <a:solidFill>
                  <a:srgbClr val="0000FF"/>
                </a:solidFill>
              </a:rPr>
              <a:t>From then on, </a:t>
            </a:r>
            <a:r>
              <a:rPr lang="en-US" altLang="zh-CN" sz="3200" b="1" dirty="0">
                <a:solidFill>
                  <a:srgbClr val="FF0000"/>
                </a:solidFill>
              </a:rPr>
              <a:t>Spider</a:t>
            </a:r>
            <a:r>
              <a:rPr lang="en-US" altLang="zh-CN" sz="3200" dirty="0"/>
              <a:t> and my father would </a:t>
            </a:r>
            <a:r>
              <a:rPr lang="en-US" altLang="zh-CN" sz="3200" b="1" dirty="0">
                <a:solidFill>
                  <a:srgbClr val="FF0000"/>
                </a:solidFill>
              </a:rPr>
              <a:t>hang out </a:t>
            </a:r>
            <a:r>
              <a:rPr lang="en-US" altLang="zh-CN" sz="3200" dirty="0"/>
              <a:t>at the </a:t>
            </a:r>
            <a:r>
              <a:rPr lang="en-US" altLang="zh-CN" sz="3200" b="1" dirty="0">
                <a:solidFill>
                  <a:srgbClr val="FF0000"/>
                </a:solidFill>
              </a:rPr>
              <a:t>dock. </a:t>
            </a:r>
            <a:endParaRPr lang="zh-CN" altLang="en-US" sz="3200" b="1" dirty="0">
              <a:solidFill>
                <a:srgbClr val="FF0000"/>
              </a:solidFill>
            </a:endParaRPr>
          </a:p>
        </p:txBody>
      </p:sp>
      <p:sp>
        <p:nvSpPr>
          <p:cNvPr id="9" name="文本框 8"/>
          <p:cNvSpPr txBox="1"/>
          <p:nvPr/>
        </p:nvSpPr>
        <p:spPr>
          <a:xfrm>
            <a:off x="86151" y="2247938"/>
            <a:ext cx="11741414" cy="1569660"/>
          </a:xfrm>
          <a:prstGeom prst="rect">
            <a:avLst/>
          </a:prstGeom>
          <a:solidFill>
            <a:schemeClr val="bg1"/>
          </a:solidFill>
        </p:spPr>
        <p:txBody>
          <a:bodyPr wrap="square" rtlCol="0">
            <a:spAutoFit/>
          </a:bodyPr>
          <a:lstStyle/>
          <a:p>
            <a:r>
              <a:rPr lang="zh-CN" altLang="en-US" sz="3200" b="1" dirty="0">
                <a:solidFill>
                  <a:srgbClr val="FF0000"/>
                </a:solidFill>
              </a:rPr>
              <a:t>尾句</a:t>
            </a:r>
            <a:r>
              <a:rPr lang="en-US" altLang="zh-CN" sz="3200" b="1" dirty="0">
                <a:solidFill>
                  <a:srgbClr val="FF0000"/>
                </a:solidFill>
              </a:rPr>
              <a:t>1</a:t>
            </a:r>
            <a:r>
              <a:rPr lang="zh-CN" altLang="en-US" sz="3200" b="1" dirty="0">
                <a:solidFill>
                  <a:srgbClr val="FF0000"/>
                </a:solidFill>
              </a:rPr>
              <a:t>：</a:t>
            </a:r>
            <a:r>
              <a:rPr lang="en-US" altLang="zh-CN" sz="3200" dirty="0"/>
              <a:t> </a:t>
            </a:r>
            <a:r>
              <a:rPr lang="en-US" altLang="zh-CN" sz="3200" dirty="0">
                <a:solidFill>
                  <a:srgbClr val="CC00FF"/>
                </a:solidFill>
              </a:rPr>
              <a:t>With our family’s delicate care and professional medical treatment</a:t>
            </a:r>
            <a:r>
              <a:rPr lang="en-US" altLang="zh-CN" sz="3200" dirty="0">
                <a:solidFill>
                  <a:srgbClr val="0000FF"/>
                </a:solidFill>
              </a:rPr>
              <a:t>, </a:t>
            </a:r>
            <a:r>
              <a:rPr lang="en-US" altLang="zh-CN" sz="3200" dirty="0">
                <a:solidFill>
                  <a:srgbClr val="FF0000"/>
                </a:solidFill>
              </a:rPr>
              <a:t>it didn’t take a long time</a:t>
            </a:r>
            <a:r>
              <a:rPr lang="en-US" altLang="zh-CN" sz="3200" dirty="0">
                <a:solidFill>
                  <a:srgbClr val="CC00FF"/>
                </a:solidFill>
              </a:rPr>
              <a:t> </a:t>
            </a:r>
            <a:r>
              <a:rPr lang="en-US" altLang="zh-CN" sz="3200" b="1" dirty="0">
                <a:solidFill>
                  <a:srgbClr val="0000FF"/>
                </a:solidFill>
              </a:rPr>
              <a:t>before Spider recovered</a:t>
            </a:r>
            <a:r>
              <a:rPr lang="en-US" altLang="zh-CN" sz="3200" dirty="0">
                <a:solidFill>
                  <a:srgbClr val="0000FF"/>
                </a:solidFill>
              </a:rPr>
              <a:t>, </a:t>
            </a:r>
            <a:r>
              <a:rPr lang="en-US" altLang="zh-CN" sz="3200" dirty="0">
                <a:solidFill>
                  <a:srgbClr val="CC00FF"/>
                </a:solidFill>
              </a:rPr>
              <a:t>as  energetic as before. </a:t>
            </a:r>
            <a:endParaRPr lang="en-US" altLang="zh-CN" sz="3200" b="1" dirty="0">
              <a:solidFill>
                <a:srgbClr val="FF0000"/>
              </a:solidFill>
            </a:endParaRPr>
          </a:p>
        </p:txBody>
      </p:sp>
      <p:sp>
        <p:nvSpPr>
          <p:cNvPr id="3" name="文本框 2"/>
          <p:cNvSpPr txBox="1"/>
          <p:nvPr/>
        </p:nvSpPr>
        <p:spPr>
          <a:xfrm>
            <a:off x="1" y="3891205"/>
            <a:ext cx="12066104" cy="1077218"/>
          </a:xfrm>
          <a:prstGeom prst="rect">
            <a:avLst/>
          </a:prstGeom>
          <a:solidFill>
            <a:schemeClr val="bg1"/>
          </a:solidFill>
        </p:spPr>
        <p:txBody>
          <a:bodyPr wrap="square" rtlCol="0">
            <a:spAutoFit/>
          </a:bodyPr>
          <a:lstStyle/>
          <a:p>
            <a:r>
              <a:rPr lang="zh-CN" altLang="en-US" sz="3200" b="1" dirty="0">
                <a:solidFill>
                  <a:srgbClr val="FF0000"/>
                </a:solidFill>
              </a:rPr>
              <a:t>尾句</a:t>
            </a:r>
            <a:r>
              <a:rPr lang="en-US" altLang="zh-CN" sz="3200" b="1" dirty="0">
                <a:solidFill>
                  <a:srgbClr val="FF0000"/>
                </a:solidFill>
              </a:rPr>
              <a:t>2</a:t>
            </a:r>
            <a:r>
              <a:rPr lang="zh-CN" altLang="en-US" sz="3200" b="1" dirty="0">
                <a:solidFill>
                  <a:srgbClr val="FF0000"/>
                </a:solidFill>
              </a:rPr>
              <a:t>：</a:t>
            </a:r>
            <a:r>
              <a:rPr lang="en-US" altLang="zh-CN" sz="3200" dirty="0"/>
              <a:t> </a:t>
            </a:r>
            <a:r>
              <a:rPr lang="en-US" altLang="zh-CN" sz="3200" b="1" dirty="0">
                <a:solidFill>
                  <a:srgbClr val="0000FF"/>
                </a:solidFill>
              </a:rPr>
              <a:t>After what seemed like centuries of search,  </a:t>
            </a:r>
            <a:r>
              <a:rPr lang="en-US" altLang="zh-CN" sz="3200" dirty="0">
                <a:solidFill>
                  <a:srgbClr val="FF0000"/>
                </a:solidFill>
              </a:rPr>
              <a:t>we ultimately found Spider and brought it back home.</a:t>
            </a:r>
            <a:endParaRPr lang="en-US"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507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Design four key sentences for each paragraph</a:t>
            </a:r>
            <a:endParaRPr lang="zh-CN" altLang="en-US" sz="2800" dirty="0">
              <a:latin typeface="Comic Sans MS" panose="030F0702030302020204" pitchFamily="66" charset="0"/>
              <a:ea typeface="华文彩云" panose="02010800040101010101" pitchFamily="2" charset="-122"/>
            </a:endParaRPr>
          </a:p>
        </p:txBody>
      </p:sp>
      <p:sp>
        <p:nvSpPr>
          <p:cNvPr id="4" name="内容占位符 2"/>
          <p:cNvSpPr>
            <a:spLocks noGrp="1"/>
          </p:cNvSpPr>
          <p:nvPr>
            <p:ph idx="1"/>
          </p:nvPr>
        </p:nvSpPr>
        <p:spPr>
          <a:xfrm>
            <a:off x="0" y="1490871"/>
            <a:ext cx="12192000" cy="4353338"/>
          </a:xfrm>
          <a:solidFill>
            <a:schemeClr val="bg1"/>
          </a:solidFill>
        </p:spPr>
        <p:txBody>
          <a:bodyPr>
            <a:normAutofit/>
          </a:bodyPr>
          <a:lstStyle/>
          <a:p>
            <a:pPr marL="0" indent="0">
              <a:buNone/>
            </a:pPr>
            <a:r>
              <a:rPr lang="en-US" altLang="zh-CN" sz="3200" dirty="0"/>
              <a:t>Para 2: </a:t>
            </a:r>
            <a:r>
              <a:rPr lang="en-US" altLang="zh-CN" sz="3200" b="1" dirty="0"/>
              <a:t>From then on</a:t>
            </a:r>
            <a:r>
              <a:rPr lang="en-US" altLang="zh-CN" sz="3200" dirty="0">
                <a:solidFill>
                  <a:srgbClr val="0000FF"/>
                </a:solidFill>
              </a:rPr>
              <a:t>, </a:t>
            </a:r>
            <a:r>
              <a:rPr lang="en-US" altLang="zh-CN" sz="3200" b="1" dirty="0">
                <a:solidFill>
                  <a:srgbClr val="CC00FF"/>
                </a:solidFill>
              </a:rPr>
              <a:t>Spider</a:t>
            </a:r>
            <a:r>
              <a:rPr lang="en-US" altLang="zh-CN" sz="3200" dirty="0">
                <a:solidFill>
                  <a:srgbClr val="CC00FF"/>
                </a:solidFill>
              </a:rPr>
              <a:t> </a:t>
            </a:r>
            <a:r>
              <a:rPr lang="en-US" altLang="zh-CN" sz="3200" b="1" dirty="0">
                <a:solidFill>
                  <a:srgbClr val="CC00FF"/>
                </a:solidFill>
              </a:rPr>
              <a:t>and my father </a:t>
            </a:r>
            <a:r>
              <a:rPr lang="en-US" altLang="zh-CN" sz="3200" dirty="0"/>
              <a:t>would </a:t>
            </a:r>
            <a:r>
              <a:rPr lang="en-US" altLang="zh-CN" sz="3200" b="1" dirty="0">
                <a:solidFill>
                  <a:srgbClr val="FF0000"/>
                </a:solidFill>
              </a:rPr>
              <a:t>hang out </a:t>
            </a:r>
            <a:r>
              <a:rPr lang="en-US" altLang="zh-CN" sz="3200" dirty="0"/>
              <a:t>at </a:t>
            </a:r>
            <a:r>
              <a:rPr lang="en-US" altLang="zh-CN" sz="3200" dirty="0">
                <a:solidFill>
                  <a:srgbClr val="0000FF"/>
                </a:solidFill>
              </a:rPr>
              <a:t>the </a:t>
            </a:r>
            <a:r>
              <a:rPr lang="en-US" altLang="zh-CN" sz="3200" b="1" dirty="0">
                <a:solidFill>
                  <a:srgbClr val="0000FF"/>
                </a:solidFill>
              </a:rPr>
              <a:t>dock. </a:t>
            </a:r>
            <a:endParaRPr lang="zh-CN" altLang="en-US" sz="3200" b="1" dirty="0">
              <a:solidFill>
                <a:srgbClr val="0000FF"/>
              </a:solidFill>
            </a:endParaRPr>
          </a:p>
          <a:p>
            <a:pPr marL="0" indent="0">
              <a:buNone/>
            </a:pPr>
            <a:endParaRPr lang="en-US" altLang="zh-CN" sz="3200" dirty="0"/>
          </a:p>
          <a:p>
            <a:pPr marL="0" indent="0">
              <a:buNone/>
            </a:pPr>
            <a:endParaRPr lang="en-US" altLang="zh-CN" sz="3200" dirty="0"/>
          </a:p>
          <a:p>
            <a:pPr marL="0" indent="0">
              <a:buNone/>
            </a:pPr>
            <a:r>
              <a:rPr lang="en-US" altLang="zh-CN" sz="3200" dirty="0"/>
              <a:t>  </a:t>
            </a:r>
            <a:endParaRPr lang="en-US" altLang="zh-CN" sz="3200" dirty="0"/>
          </a:p>
          <a:p>
            <a:pPr marL="0" indent="0">
              <a:buNone/>
            </a:pPr>
            <a:endParaRPr lang="en-US" altLang="zh-CN" sz="3200" dirty="0"/>
          </a:p>
        </p:txBody>
      </p:sp>
      <p:sp>
        <p:nvSpPr>
          <p:cNvPr id="9" name="文本框 8"/>
          <p:cNvSpPr txBox="1"/>
          <p:nvPr/>
        </p:nvSpPr>
        <p:spPr>
          <a:xfrm>
            <a:off x="92778" y="2695200"/>
            <a:ext cx="11983264" cy="1569660"/>
          </a:xfrm>
          <a:prstGeom prst="rect">
            <a:avLst/>
          </a:prstGeom>
          <a:solidFill>
            <a:schemeClr val="bg1"/>
          </a:solidFill>
        </p:spPr>
        <p:txBody>
          <a:bodyPr wrap="square" rtlCol="0">
            <a:spAutoFit/>
          </a:bodyPr>
          <a:lstStyle/>
          <a:p>
            <a:r>
              <a:rPr lang="zh-CN" altLang="en-US" sz="3200" b="1" dirty="0">
                <a:solidFill>
                  <a:srgbClr val="FF0000"/>
                </a:solidFill>
              </a:rPr>
              <a:t>首句</a:t>
            </a:r>
            <a:r>
              <a:rPr lang="en-US" altLang="zh-CN" sz="3200" b="1" dirty="0">
                <a:solidFill>
                  <a:srgbClr val="FF0000"/>
                </a:solidFill>
              </a:rPr>
              <a:t>1</a:t>
            </a:r>
            <a:r>
              <a:rPr lang="zh-CN" altLang="en-US" sz="3200" b="1" dirty="0">
                <a:solidFill>
                  <a:srgbClr val="FF0000"/>
                </a:solidFill>
              </a:rPr>
              <a:t>：</a:t>
            </a:r>
            <a:r>
              <a:rPr lang="en-US" altLang="zh-CN" sz="3200" dirty="0"/>
              <a:t> Together, </a:t>
            </a:r>
            <a:r>
              <a:rPr lang="en-US" altLang="zh-CN" sz="3200" b="1" dirty="0">
                <a:solidFill>
                  <a:srgbClr val="CC00FF"/>
                </a:solidFill>
              </a:rPr>
              <a:t>they </a:t>
            </a:r>
            <a:r>
              <a:rPr lang="en-US" altLang="zh-CN" sz="3200" b="1" dirty="0">
                <a:solidFill>
                  <a:srgbClr val="FF0000"/>
                </a:solidFill>
              </a:rPr>
              <a:t>would wander</a:t>
            </a:r>
            <a:r>
              <a:rPr lang="en-US" altLang="zh-CN" sz="3200" dirty="0"/>
              <a:t> along the edge of the dock  in the golden morning sunshine or in the glow of sunset,  </a:t>
            </a:r>
            <a:r>
              <a:rPr lang="en-US" altLang="zh-CN" sz="3200" dirty="0">
                <a:solidFill>
                  <a:srgbClr val="7030A0"/>
                </a:solidFill>
              </a:rPr>
              <a:t>enjoying each other's company. </a:t>
            </a:r>
            <a:endParaRPr lang="en-US" altLang="zh-CN" sz="3200" dirty="0">
              <a:solidFill>
                <a:srgbClr val="7030A0"/>
              </a:solidFill>
            </a:endParaRPr>
          </a:p>
        </p:txBody>
      </p:sp>
      <p:sp>
        <p:nvSpPr>
          <p:cNvPr id="3" name="文本框 2"/>
          <p:cNvSpPr txBox="1"/>
          <p:nvPr/>
        </p:nvSpPr>
        <p:spPr>
          <a:xfrm>
            <a:off x="86151" y="4398105"/>
            <a:ext cx="11989891" cy="1077218"/>
          </a:xfrm>
          <a:prstGeom prst="rect">
            <a:avLst/>
          </a:prstGeom>
          <a:solidFill>
            <a:schemeClr val="bg1"/>
          </a:solidFill>
        </p:spPr>
        <p:txBody>
          <a:bodyPr wrap="square" rtlCol="0">
            <a:spAutoFit/>
          </a:bodyPr>
          <a:lstStyle/>
          <a:p>
            <a:r>
              <a:rPr lang="zh-CN" altLang="en-US" sz="3200" b="1" dirty="0">
                <a:solidFill>
                  <a:srgbClr val="FF0000"/>
                </a:solidFill>
              </a:rPr>
              <a:t>首句</a:t>
            </a:r>
            <a:r>
              <a:rPr lang="en-US" altLang="zh-CN" sz="3200" b="1" dirty="0">
                <a:solidFill>
                  <a:srgbClr val="FF0000"/>
                </a:solidFill>
              </a:rPr>
              <a:t>2</a:t>
            </a:r>
            <a:r>
              <a:rPr lang="zh-CN" altLang="en-US" sz="3200" b="1" dirty="0">
                <a:solidFill>
                  <a:srgbClr val="FF0000"/>
                </a:solidFill>
              </a:rPr>
              <a:t>：</a:t>
            </a:r>
            <a:r>
              <a:rPr lang="en-US" altLang="zh-CN" sz="3200" dirty="0"/>
              <a:t> </a:t>
            </a:r>
            <a:r>
              <a:rPr lang="en-US" altLang="zh-CN" sz="3200" b="1" dirty="0">
                <a:solidFill>
                  <a:srgbClr val="0000FF"/>
                </a:solidFill>
              </a:rPr>
              <a:t>The dock </a:t>
            </a:r>
            <a:r>
              <a:rPr lang="en-US" altLang="zh-CN" sz="3200" b="1" dirty="0">
                <a:solidFill>
                  <a:srgbClr val="CC00FF"/>
                </a:solidFill>
              </a:rPr>
              <a:t>not only </a:t>
            </a:r>
            <a:r>
              <a:rPr lang="en-US" altLang="zh-CN" sz="3200" b="1" dirty="0">
                <a:solidFill>
                  <a:srgbClr val="FF0000"/>
                </a:solidFill>
              </a:rPr>
              <a:t>witnessed </a:t>
            </a:r>
            <a:r>
              <a:rPr lang="en-US" altLang="zh-CN" sz="3200" b="1" dirty="0">
                <a:solidFill>
                  <a:srgbClr val="006600"/>
                </a:solidFill>
              </a:rPr>
              <a:t>their previous departure </a:t>
            </a:r>
            <a:r>
              <a:rPr lang="en-US" altLang="zh-CN" sz="3200" b="1" dirty="0">
                <a:solidFill>
                  <a:srgbClr val="CC00FF"/>
                </a:solidFill>
              </a:rPr>
              <a:t>but also </a:t>
            </a:r>
            <a:r>
              <a:rPr lang="en-US" altLang="zh-CN" sz="3200" b="1" dirty="0">
                <a:solidFill>
                  <a:srgbClr val="006600"/>
                </a:solidFill>
              </a:rPr>
              <a:t>their present mutual company.</a:t>
            </a:r>
            <a:endParaRPr lang="en-US" altLang="zh-CN" sz="3200" dirty="0">
              <a:solidFill>
                <a:srgbClr val="0066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394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Design four key sentences for each paragraph</a:t>
            </a:r>
            <a:endParaRPr lang="zh-CN" altLang="en-US" sz="2800" dirty="0">
              <a:latin typeface="Comic Sans MS" panose="030F0702030302020204" pitchFamily="66" charset="0"/>
              <a:ea typeface="华文彩云" panose="02010800040101010101" pitchFamily="2" charset="-122"/>
            </a:endParaRPr>
          </a:p>
        </p:txBody>
      </p:sp>
      <p:sp>
        <p:nvSpPr>
          <p:cNvPr id="4" name="内容占位符 2"/>
          <p:cNvSpPr>
            <a:spLocks noGrp="1"/>
          </p:cNvSpPr>
          <p:nvPr>
            <p:ph idx="1"/>
          </p:nvPr>
        </p:nvSpPr>
        <p:spPr>
          <a:xfrm>
            <a:off x="0" y="1490871"/>
            <a:ext cx="12192000" cy="4651512"/>
          </a:xfrm>
          <a:solidFill>
            <a:schemeClr val="bg1"/>
          </a:solidFill>
        </p:spPr>
        <p:txBody>
          <a:bodyPr>
            <a:normAutofit/>
          </a:bodyPr>
          <a:lstStyle/>
          <a:p>
            <a:pPr marL="0" indent="0">
              <a:buNone/>
            </a:pPr>
            <a:r>
              <a:rPr lang="en-US" altLang="zh-CN" sz="3200" dirty="0"/>
              <a:t>Para 2: </a:t>
            </a:r>
            <a:r>
              <a:rPr lang="en-US" altLang="zh-CN" sz="3200" dirty="0">
                <a:solidFill>
                  <a:srgbClr val="0000FF"/>
                </a:solidFill>
              </a:rPr>
              <a:t>From then on, </a:t>
            </a:r>
            <a:r>
              <a:rPr lang="en-US" altLang="zh-CN" sz="3200" b="1" dirty="0">
                <a:solidFill>
                  <a:srgbClr val="FF0000"/>
                </a:solidFill>
              </a:rPr>
              <a:t>Spider</a:t>
            </a:r>
            <a:r>
              <a:rPr lang="en-US" altLang="zh-CN" sz="3200" dirty="0"/>
              <a:t> and my father would </a:t>
            </a:r>
            <a:r>
              <a:rPr lang="en-US" altLang="zh-CN" sz="3200" b="1" dirty="0">
                <a:solidFill>
                  <a:srgbClr val="FF0000"/>
                </a:solidFill>
              </a:rPr>
              <a:t>hang out </a:t>
            </a:r>
            <a:r>
              <a:rPr lang="en-US" altLang="zh-CN" sz="3200" dirty="0"/>
              <a:t>at the </a:t>
            </a:r>
            <a:r>
              <a:rPr lang="en-US" altLang="zh-CN" sz="3200" b="1" dirty="0">
                <a:solidFill>
                  <a:srgbClr val="FF0000"/>
                </a:solidFill>
              </a:rPr>
              <a:t>dock. </a:t>
            </a:r>
            <a:endParaRPr lang="zh-CN" altLang="en-US" sz="3200" b="1" dirty="0">
              <a:solidFill>
                <a:srgbClr val="FF0000"/>
              </a:solidFill>
            </a:endParaRPr>
          </a:p>
          <a:p>
            <a:pPr marL="0" indent="0">
              <a:buNone/>
            </a:pPr>
            <a:r>
              <a:rPr lang="en-US" altLang="zh-CN" sz="3200" dirty="0"/>
              <a:t> </a:t>
            </a:r>
            <a:endParaRPr lang="en-US" altLang="zh-CN" sz="3200" dirty="0"/>
          </a:p>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r>
              <a:rPr lang="en-US" altLang="zh-CN" sz="3200" dirty="0"/>
              <a:t>  </a:t>
            </a:r>
            <a:endParaRPr lang="en-US" altLang="zh-CN" sz="3200" dirty="0"/>
          </a:p>
          <a:p>
            <a:pPr marL="0" indent="0">
              <a:buNone/>
            </a:pPr>
            <a:endParaRPr lang="en-US" altLang="zh-CN" sz="3200" dirty="0"/>
          </a:p>
        </p:txBody>
      </p:sp>
      <p:sp>
        <p:nvSpPr>
          <p:cNvPr id="9" name="文本框 8"/>
          <p:cNvSpPr txBox="1"/>
          <p:nvPr/>
        </p:nvSpPr>
        <p:spPr>
          <a:xfrm>
            <a:off x="86151" y="2943676"/>
            <a:ext cx="11741414" cy="1077218"/>
          </a:xfrm>
          <a:prstGeom prst="rect">
            <a:avLst/>
          </a:prstGeom>
          <a:solidFill>
            <a:schemeClr val="bg1"/>
          </a:solidFill>
        </p:spPr>
        <p:txBody>
          <a:bodyPr wrap="square" rtlCol="0">
            <a:spAutoFit/>
          </a:bodyPr>
          <a:lstStyle/>
          <a:p>
            <a:r>
              <a:rPr lang="zh-CN" altLang="en-US" sz="3200" b="1" dirty="0">
                <a:solidFill>
                  <a:srgbClr val="FF0000"/>
                </a:solidFill>
              </a:rPr>
              <a:t>尾句</a:t>
            </a:r>
            <a:r>
              <a:rPr lang="en-US" altLang="zh-CN" sz="3200" b="1" dirty="0">
                <a:solidFill>
                  <a:srgbClr val="FF0000"/>
                </a:solidFill>
              </a:rPr>
              <a:t>1</a:t>
            </a:r>
            <a:r>
              <a:rPr lang="zh-CN" altLang="en-US" sz="3200" b="1" dirty="0">
                <a:solidFill>
                  <a:srgbClr val="FF0000"/>
                </a:solidFill>
              </a:rPr>
              <a:t>：</a:t>
            </a:r>
            <a:r>
              <a:rPr lang="en-US" altLang="zh-CN" sz="3200" dirty="0"/>
              <a:t> </a:t>
            </a:r>
            <a:r>
              <a:rPr lang="en-US" altLang="zh-CN" sz="3200" b="1" dirty="0">
                <a:solidFill>
                  <a:srgbClr val="7030A0"/>
                </a:solidFill>
              </a:rPr>
              <a:t>Separated from home for nearly three years, </a:t>
            </a:r>
            <a:r>
              <a:rPr lang="en-US" altLang="zh-CN" sz="3200" b="1" dirty="0">
                <a:solidFill>
                  <a:srgbClr val="FF0000"/>
                </a:solidFill>
              </a:rPr>
              <a:t>Spider eventually reunited with our family. </a:t>
            </a:r>
            <a:endParaRPr lang="en-US" altLang="zh-CN" sz="3200" b="1" dirty="0">
              <a:solidFill>
                <a:srgbClr val="FF0000"/>
              </a:solidFill>
            </a:endParaRPr>
          </a:p>
        </p:txBody>
      </p:sp>
      <p:sp>
        <p:nvSpPr>
          <p:cNvPr id="3" name="文本框 2"/>
          <p:cNvSpPr txBox="1"/>
          <p:nvPr/>
        </p:nvSpPr>
        <p:spPr>
          <a:xfrm>
            <a:off x="86151" y="4547191"/>
            <a:ext cx="12105849" cy="1077218"/>
          </a:xfrm>
          <a:prstGeom prst="rect">
            <a:avLst/>
          </a:prstGeom>
          <a:solidFill>
            <a:schemeClr val="bg1"/>
          </a:solidFill>
        </p:spPr>
        <p:txBody>
          <a:bodyPr wrap="square" rtlCol="0">
            <a:spAutoFit/>
          </a:bodyPr>
          <a:lstStyle/>
          <a:p>
            <a:r>
              <a:rPr lang="zh-CN" altLang="en-US" sz="3200" b="1" dirty="0">
                <a:solidFill>
                  <a:srgbClr val="FF0000"/>
                </a:solidFill>
              </a:rPr>
              <a:t>尾句</a:t>
            </a:r>
            <a:r>
              <a:rPr lang="en-US" altLang="zh-CN" sz="3200" b="1" dirty="0">
                <a:solidFill>
                  <a:srgbClr val="FF0000"/>
                </a:solidFill>
              </a:rPr>
              <a:t>2</a:t>
            </a:r>
            <a:r>
              <a:rPr lang="zh-CN" altLang="en-US" sz="3200" b="1" dirty="0">
                <a:solidFill>
                  <a:srgbClr val="FF0000"/>
                </a:solidFill>
              </a:rPr>
              <a:t>：</a:t>
            </a:r>
            <a:r>
              <a:rPr lang="en-US" altLang="zh-CN" sz="3200" dirty="0"/>
              <a:t> </a:t>
            </a:r>
            <a:r>
              <a:rPr lang="en-US" altLang="zh-CN" sz="3200" b="1" dirty="0">
                <a:solidFill>
                  <a:srgbClr val="0000FF"/>
                </a:solidFill>
              </a:rPr>
              <a:t>After what seemed like centuries of search,  </a:t>
            </a:r>
            <a:r>
              <a:rPr lang="en-US" altLang="zh-CN" sz="3200" dirty="0">
                <a:solidFill>
                  <a:srgbClr val="FF0000"/>
                </a:solidFill>
              </a:rPr>
              <a:t>we ultimately found Spider and brought it back home.</a:t>
            </a:r>
            <a:endParaRPr lang="en-US"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家人宠物素材-家人宠物图片-家人宠物素材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99714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803863" y="321126"/>
            <a:ext cx="5948659" cy="1446550"/>
          </a:xfrm>
          <a:prstGeom prst="rect">
            <a:avLst/>
          </a:prstGeom>
          <a:solidFill>
            <a:schemeClr val="bg1"/>
          </a:solidFill>
          <a:scene3d>
            <a:camera prst="perspectiveContrastingRightFacing"/>
            <a:lightRig rig="threePt" dir="t"/>
          </a:scene3d>
        </p:spPr>
        <p:txBody>
          <a:bodyPr wrap="square" lIns="91440" tIns="45720" rIns="91440" bIns="45720">
            <a:spAutoFit/>
          </a:bodyPr>
          <a:lstStyle/>
          <a:p>
            <a:pPr algn="ctr"/>
            <a:r>
              <a:rPr lang="zh-CN" altLang="en-US" sz="8800" b="0" cap="none" spc="0" dirty="0">
                <a:ln w="0"/>
                <a:solidFill>
                  <a:srgbClr val="0000FF"/>
                </a:solidFill>
                <a:effectLst>
                  <a:reflection blurRad="6350" stA="53000" endA="300" endPos="35500" dir="5400000" sy="-90000" algn="bl" rotWithShape="0"/>
                </a:effectLst>
                <a:latin typeface="华文彩云" panose="02010800040101010101" pitchFamily="2" charset="-122"/>
                <a:ea typeface="华文彩云" panose="02010800040101010101" pitchFamily="2" charset="-122"/>
              </a:rPr>
              <a:t>漫长的重逢</a:t>
            </a:r>
            <a:endParaRPr lang="zh-CN" altLang="en-US" sz="8800" b="0" cap="none" spc="0" dirty="0">
              <a:ln w="0"/>
              <a:solidFill>
                <a:srgbClr val="0000FF"/>
              </a:solidFill>
              <a:effectLst>
                <a:reflection blurRad="6350" stA="53000" endA="300" endPos="35500" dir="5400000" sy="-90000" algn="bl" rotWithShape="0"/>
              </a:effectLst>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6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53551"/>
            <a:ext cx="12192000" cy="5078313"/>
          </a:xfrm>
          <a:prstGeom prst="rect">
            <a:avLst/>
          </a:prstGeom>
          <a:solidFill>
            <a:schemeClr val="bg1"/>
          </a:solidFill>
        </p:spPr>
        <p:txBody>
          <a:bodyPr wrap="square">
            <a:spAutoFit/>
          </a:bodyPr>
          <a:lstStyle/>
          <a:p>
            <a:r>
              <a:rPr lang="en-US" altLang="zh-CN" sz="3600" dirty="0"/>
              <a:t>Para 1: Suddenly there was a bark in the bush.  </a:t>
            </a:r>
            <a:endParaRPr lang="en-US" altLang="zh-CN" sz="3600" dirty="0"/>
          </a:p>
          <a:p>
            <a:pPr marL="742950" indent="-742950">
              <a:buAutoNum type="arabicPeriod"/>
            </a:pPr>
            <a:r>
              <a:rPr lang="en-US" altLang="zh-CN" sz="3600" dirty="0">
                <a:solidFill>
                  <a:srgbClr val="0000FF"/>
                </a:solidFill>
              </a:rPr>
              <a:t>(</a:t>
            </a:r>
            <a:r>
              <a:rPr lang="zh-CN" altLang="en-US" sz="3600" dirty="0">
                <a:solidFill>
                  <a:srgbClr val="0000FF"/>
                </a:solidFill>
              </a:rPr>
              <a:t>呼应</a:t>
            </a:r>
            <a:r>
              <a:rPr lang="en-US" altLang="zh-CN" sz="3600" dirty="0">
                <a:solidFill>
                  <a:srgbClr val="0000FF"/>
                </a:solidFill>
              </a:rPr>
              <a:t>bark) </a:t>
            </a:r>
            <a:r>
              <a:rPr lang="en-US" altLang="zh-CN" sz="3600" dirty="0">
                <a:solidFill>
                  <a:srgbClr val="FF0000"/>
                </a:solidFill>
              </a:rPr>
              <a:t>What shocked us was that </a:t>
            </a:r>
            <a:r>
              <a:rPr lang="en-US" altLang="zh-CN" sz="3600" dirty="0">
                <a:solidFill>
                  <a:srgbClr val="0000FF"/>
                </a:solidFill>
              </a:rPr>
              <a:t>the bark sounded so familiar to us.  </a:t>
            </a:r>
            <a:endParaRPr lang="en-US" altLang="zh-CN" sz="3600" dirty="0">
              <a:solidFill>
                <a:srgbClr val="0000FF"/>
              </a:solidFill>
            </a:endParaRPr>
          </a:p>
          <a:p>
            <a:pPr marL="742950" indent="-742950">
              <a:buAutoNum type="arabicPeriod"/>
            </a:pPr>
            <a:endParaRPr lang="en-US" altLang="zh-CN" sz="3600" dirty="0">
              <a:solidFill>
                <a:srgbClr val="0000FF"/>
              </a:solidFill>
            </a:endParaRPr>
          </a:p>
          <a:p>
            <a:r>
              <a:rPr lang="en-US" altLang="zh-CN" sz="3600" dirty="0">
                <a:solidFill>
                  <a:srgbClr val="0000FF"/>
                </a:solidFill>
              </a:rPr>
              <a:t>2. (</a:t>
            </a:r>
            <a:r>
              <a:rPr lang="zh-CN" altLang="en-US" sz="3600" dirty="0">
                <a:solidFill>
                  <a:srgbClr val="0000FF"/>
                </a:solidFill>
              </a:rPr>
              <a:t>描写父亲和我的感受：）</a:t>
            </a:r>
            <a:r>
              <a:rPr lang="en-US" altLang="zh-CN" sz="3600" b="1" dirty="0"/>
              <a:t>My father and I </a:t>
            </a:r>
            <a:r>
              <a:rPr lang="en-US" altLang="zh-CN" sz="3600" dirty="0">
                <a:solidFill>
                  <a:srgbClr val="FF0000"/>
                </a:solidFill>
              </a:rPr>
              <a:t>just couldn't believe our ears.</a:t>
            </a:r>
            <a:endParaRPr lang="en-US" altLang="zh-CN" sz="3600" dirty="0">
              <a:solidFill>
                <a:srgbClr val="FF0000"/>
              </a:solidFill>
            </a:endParaRPr>
          </a:p>
          <a:p>
            <a:endParaRPr lang="en-US" altLang="zh-CN" sz="3600" dirty="0">
              <a:solidFill>
                <a:srgbClr val="FF0000"/>
              </a:solidFill>
            </a:endParaRPr>
          </a:p>
          <a:p>
            <a:r>
              <a:rPr lang="en-US" altLang="zh-CN" sz="3600" dirty="0">
                <a:solidFill>
                  <a:srgbClr val="0000FF"/>
                </a:solidFill>
              </a:rPr>
              <a:t>3. (</a:t>
            </a:r>
            <a:r>
              <a:rPr lang="zh-CN" altLang="en-US" sz="3600" dirty="0">
                <a:solidFill>
                  <a:srgbClr val="0000FF"/>
                </a:solidFill>
              </a:rPr>
              <a:t>写心理活动</a:t>
            </a:r>
            <a:r>
              <a:rPr lang="en-US" altLang="zh-CN" sz="3600" dirty="0">
                <a:solidFill>
                  <a:srgbClr val="0000FF"/>
                </a:solidFill>
              </a:rPr>
              <a:t>:</a:t>
            </a:r>
            <a:r>
              <a:rPr lang="zh-CN" altLang="en-US" sz="3600" dirty="0">
                <a:solidFill>
                  <a:srgbClr val="0000FF"/>
                </a:solidFill>
              </a:rPr>
              <a:t>忐忑的猜测）</a:t>
            </a:r>
            <a:r>
              <a:rPr lang="en-US" altLang="zh-CN" sz="3600" dirty="0"/>
              <a:t>Could it be Spider? Could Spider </a:t>
            </a:r>
            <a:r>
              <a:rPr lang="en-US" altLang="zh-CN" sz="3600" dirty="0">
                <a:solidFill>
                  <a:srgbClr val="FF0000"/>
                </a:solidFill>
              </a:rPr>
              <a:t>be still alive </a:t>
            </a:r>
            <a:r>
              <a:rPr lang="en-US" altLang="zh-CN" sz="3600" dirty="0"/>
              <a:t>after all that long time? </a:t>
            </a:r>
            <a:endParaRPr lang="en-US" altLang="zh-CN" sz="3600" dirty="0"/>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Para1.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203"/>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67747"/>
            <a:ext cx="12192000" cy="2862322"/>
          </a:xfrm>
          <a:prstGeom prst="rect">
            <a:avLst/>
          </a:prstGeom>
          <a:solidFill>
            <a:schemeClr val="bg1"/>
          </a:solidFill>
        </p:spPr>
        <p:txBody>
          <a:bodyPr wrap="square">
            <a:spAutoFit/>
          </a:bodyPr>
          <a:lstStyle/>
          <a:p>
            <a:r>
              <a:rPr lang="en-US" altLang="zh-CN" sz="3600" dirty="0">
                <a:solidFill>
                  <a:srgbClr val="0000FF"/>
                </a:solidFill>
              </a:rPr>
              <a:t>4. </a:t>
            </a:r>
            <a:r>
              <a:rPr lang="zh-CN" altLang="en-US" sz="3600" dirty="0">
                <a:solidFill>
                  <a:srgbClr val="0000FF"/>
                </a:solidFill>
              </a:rPr>
              <a:t>（激动的心情）</a:t>
            </a:r>
            <a:r>
              <a:rPr lang="en-US" altLang="zh-CN" sz="3600" dirty="0">
                <a:solidFill>
                  <a:srgbClr val="FF0000"/>
                </a:solidFill>
              </a:rPr>
              <a:t>My heart almost pounded out of my chest</a:t>
            </a:r>
            <a:r>
              <a:rPr lang="en-US" altLang="zh-CN" sz="3600" dirty="0"/>
              <a:t>  </a:t>
            </a:r>
            <a:r>
              <a:rPr lang="en-US" altLang="zh-CN" sz="3600" dirty="0">
                <a:solidFill>
                  <a:srgbClr val="0000FF"/>
                </a:solidFill>
              </a:rPr>
              <a:t>as we followed the bark, </a:t>
            </a:r>
            <a:r>
              <a:rPr lang="en-US" altLang="zh-CN" sz="3600" dirty="0">
                <a:solidFill>
                  <a:srgbClr val="CC00FF"/>
                </a:solidFill>
              </a:rPr>
              <a:t>pushing through the thick bush. </a:t>
            </a:r>
            <a:endParaRPr lang="en-US" altLang="zh-CN" sz="3600" dirty="0">
              <a:solidFill>
                <a:srgbClr val="CC00FF"/>
              </a:solidFill>
            </a:endParaRPr>
          </a:p>
          <a:p>
            <a:endParaRPr lang="en-US" altLang="zh-CN" sz="3600" dirty="0">
              <a:solidFill>
                <a:srgbClr val="CC00FF"/>
              </a:solidFill>
            </a:endParaRPr>
          </a:p>
          <a:p>
            <a:r>
              <a:rPr lang="en-US" altLang="zh-CN" sz="3600" dirty="0">
                <a:solidFill>
                  <a:srgbClr val="0000FF"/>
                </a:solidFill>
              </a:rPr>
              <a:t>5.</a:t>
            </a:r>
            <a:r>
              <a:rPr lang="zh-CN" altLang="en-US" sz="3600" dirty="0">
                <a:solidFill>
                  <a:srgbClr val="0000FF"/>
                </a:solidFill>
              </a:rPr>
              <a:t>（描写流浪在外多年的狗 的惨状</a:t>
            </a:r>
            <a:r>
              <a:rPr lang="zh-CN" altLang="en-US" sz="3600" dirty="0"/>
              <a:t>）</a:t>
            </a:r>
            <a:r>
              <a:rPr lang="en-US" altLang="zh-CN" sz="3600" dirty="0"/>
              <a:t>And then, </a:t>
            </a:r>
            <a:r>
              <a:rPr lang="en-US" altLang="zh-CN" sz="3600" dirty="0">
                <a:solidFill>
                  <a:srgbClr val="0000FF"/>
                </a:solidFill>
              </a:rPr>
              <a:t>a weathered, skinny and weary-looking dog </a:t>
            </a:r>
            <a:r>
              <a:rPr lang="en-US" altLang="zh-CN" sz="3600" dirty="0">
                <a:solidFill>
                  <a:srgbClr val="FF0000"/>
                </a:solidFill>
              </a:rPr>
              <a:t>came into our sight. </a:t>
            </a:r>
            <a:endParaRPr lang="en-US" altLang="zh-CN" sz="3600" dirty="0">
              <a:solidFill>
                <a:srgbClr val="FF0000"/>
              </a:solidFill>
            </a:endParaRPr>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Para1.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51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43610"/>
            <a:ext cx="12192000" cy="3970318"/>
          </a:xfrm>
          <a:prstGeom prst="rect">
            <a:avLst/>
          </a:prstGeom>
          <a:solidFill>
            <a:schemeClr val="bg1"/>
          </a:solidFill>
        </p:spPr>
        <p:txBody>
          <a:bodyPr wrap="square">
            <a:spAutoFit/>
          </a:bodyPr>
          <a:lstStyle/>
          <a:p>
            <a:r>
              <a:rPr lang="en-US" altLang="zh-CN" sz="3600" dirty="0">
                <a:solidFill>
                  <a:srgbClr val="0000FF"/>
                </a:solidFill>
              </a:rPr>
              <a:t>6. </a:t>
            </a:r>
            <a:r>
              <a:rPr lang="zh-CN" altLang="en-US" sz="3600" dirty="0">
                <a:solidFill>
                  <a:srgbClr val="0000FF"/>
                </a:solidFill>
              </a:rPr>
              <a:t>（父亲喜悦的泪水）</a:t>
            </a:r>
            <a:r>
              <a:rPr lang="en-US" altLang="zh-CN" sz="3600" dirty="0">
                <a:solidFill>
                  <a:srgbClr val="FF0000"/>
                </a:solidFill>
              </a:rPr>
              <a:t>Tears of joy welled up in my father's eyes </a:t>
            </a:r>
            <a:r>
              <a:rPr lang="en-US" altLang="zh-CN" sz="3600" dirty="0">
                <a:solidFill>
                  <a:srgbClr val="0000FF"/>
                </a:solidFill>
              </a:rPr>
              <a:t>as he called out Spider's name, </a:t>
            </a:r>
            <a:r>
              <a:rPr lang="en-US" altLang="zh-CN" sz="3600" dirty="0">
                <a:solidFill>
                  <a:srgbClr val="CC00FF"/>
                </a:solidFill>
              </a:rPr>
              <a:t>choking with emotions</a:t>
            </a:r>
            <a:r>
              <a:rPr lang="en-US" altLang="zh-CN" sz="3600" dirty="0"/>
              <a:t>. </a:t>
            </a:r>
            <a:endParaRPr lang="en-US" altLang="zh-CN" sz="3600" dirty="0"/>
          </a:p>
          <a:p>
            <a:endParaRPr lang="en-US" altLang="zh-CN" sz="3600" dirty="0"/>
          </a:p>
          <a:p>
            <a:r>
              <a:rPr lang="en-US" altLang="zh-CN" sz="3600" dirty="0">
                <a:solidFill>
                  <a:srgbClr val="0000FF"/>
                </a:solidFill>
                <a:latin typeface="Cambria" panose="02040503050406030204" pitchFamily="18" charset="0"/>
                <a:ea typeface="Cambria" panose="02040503050406030204" pitchFamily="18" charset="0"/>
              </a:rPr>
              <a:t>6. </a:t>
            </a:r>
            <a:r>
              <a:rPr lang="zh-CN" altLang="en-US" sz="3600" dirty="0">
                <a:solidFill>
                  <a:srgbClr val="0000FF"/>
                </a:solidFill>
                <a:latin typeface="Cambria" panose="02040503050406030204" pitchFamily="18" charset="0"/>
                <a:ea typeface="Cambria" panose="02040503050406030204" pitchFamily="18" charset="0"/>
              </a:rPr>
              <a:t>（或者回扣第二段父亲得知</a:t>
            </a:r>
            <a:r>
              <a:rPr lang="en-US" altLang="zh-CN" sz="3600" dirty="0">
                <a:solidFill>
                  <a:srgbClr val="0000FF"/>
                </a:solidFill>
                <a:latin typeface="Cambria" panose="02040503050406030204" pitchFamily="18" charset="0"/>
                <a:ea typeface="Cambria" panose="02040503050406030204" pitchFamily="18" charset="0"/>
              </a:rPr>
              <a:t>spider </a:t>
            </a:r>
            <a:r>
              <a:rPr lang="zh-CN" altLang="en-US" sz="3600" dirty="0">
                <a:solidFill>
                  <a:srgbClr val="0000FF"/>
                </a:solidFill>
                <a:latin typeface="Cambria" panose="02040503050406030204" pitchFamily="18" charset="0"/>
                <a:ea typeface="Cambria" panose="02040503050406030204" pitchFamily="18" charset="0"/>
              </a:rPr>
              <a:t>逃跑的消息父亲的神态描写，进行反向创作）</a:t>
            </a:r>
            <a:r>
              <a:rPr lang="en-US" altLang="zh-CN" sz="3600" dirty="0">
                <a:solidFill>
                  <a:srgbClr val="C00000"/>
                </a:solidFill>
                <a:latin typeface="Cambria" panose="02040503050406030204" pitchFamily="18" charset="0"/>
                <a:ea typeface="Cambria" panose="02040503050406030204" pitchFamily="18" charset="0"/>
              </a:rPr>
              <a:t>My father’s face lit up and his eyes glistened </a:t>
            </a:r>
            <a:r>
              <a:rPr lang="en-US" altLang="zh-CN" sz="3600" dirty="0">
                <a:solidFill>
                  <a:srgbClr val="0000FF"/>
                </a:solidFill>
                <a:latin typeface="Cambria" panose="02040503050406030204" pitchFamily="18" charset="0"/>
                <a:ea typeface="Cambria" panose="02040503050406030204" pitchFamily="18" charset="0"/>
              </a:rPr>
              <a:t>as Spider jumped into his arms, </a:t>
            </a:r>
            <a:r>
              <a:rPr lang="en-US" altLang="zh-CN" sz="3600" dirty="0">
                <a:solidFill>
                  <a:srgbClr val="CC00FF"/>
                </a:solidFill>
                <a:latin typeface="Cambria" panose="02040503050406030204" pitchFamily="18" charset="0"/>
                <a:ea typeface="Cambria" panose="02040503050406030204" pitchFamily="18" charset="0"/>
              </a:rPr>
              <a:t>licking his face excitedly.</a:t>
            </a:r>
            <a:endParaRPr lang="en-US" altLang="zh-CN" sz="3600" dirty="0">
              <a:solidFill>
                <a:srgbClr val="CC00FF"/>
              </a:solidFill>
            </a:endParaRPr>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Para1.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222514"/>
            <a:ext cx="12192000" cy="5632311"/>
          </a:xfrm>
          <a:prstGeom prst="rect">
            <a:avLst/>
          </a:prstGeom>
          <a:solidFill>
            <a:schemeClr val="bg1"/>
          </a:solidFill>
        </p:spPr>
        <p:txBody>
          <a:bodyPr wrap="square">
            <a:spAutoFit/>
          </a:bodyPr>
          <a:lstStyle/>
          <a:p>
            <a:r>
              <a:rPr lang="en-US" altLang="zh-CN" sz="3600" dirty="0">
                <a:solidFill>
                  <a:srgbClr val="0000FF"/>
                </a:solidFill>
              </a:rPr>
              <a:t>7. </a:t>
            </a:r>
            <a:r>
              <a:rPr lang="zh-CN" altLang="en-US" sz="3600" dirty="0">
                <a:solidFill>
                  <a:srgbClr val="0000FF"/>
                </a:solidFill>
              </a:rPr>
              <a:t>（离家近三年，</a:t>
            </a:r>
            <a:r>
              <a:rPr lang="en-US" altLang="zh-CN" sz="3600" dirty="0">
                <a:solidFill>
                  <a:srgbClr val="0000FF"/>
                </a:solidFill>
              </a:rPr>
              <a:t>Spider </a:t>
            </a:r>
            <a:r>
              <a:rPr lang="zh-CN" altLang="en-US" sz="3600" dirty="0">
                <a:solidFill>
                  <a:srgbClr val="0000FF"/>
                </a:solidFill>
              </a:rPr>
              <a:t>与我们家人</a:t>
            </a:r>
            <a:r>
              <a:rPr lang="zh-CN" altLang="en-US" sz="3600" dirty="0" smtClean="0">
                <a:solidFill>
                  <a:srgbClr val="0000FF"/>
                </a:solidFill>
              </a:rPr>
              <a:t>团圆）</a:t>
            </a:r>
            <a:r>
              <a:rPr lang="en-US" altLang="zh-CN" sz="3600" dirty="0" smtClean="0">
                <a:solidFill>
                  <a:srgbClr val="CC00FF"/>
                </a:solidFill>
              </a:rPr>
              <a:t>Separated </a:t>
            </a:r>
            <a:r>
              <a:rPr lang="en-US" altLang="zh-CN" sz="3600" dirty="0">
                <a:solidFill>
                  <a:srgbClr val="CC00FF"/>
                </a:solidFill>
              </a:rPr>
              <a:t>from home for nearly three years, </a:t>
            </a:r>
            <a:r>
              <a:rPr lang="en-US" altLang="zh-CN" sz="3600" dirty="0">
                <a:solidFill>
                  <a:srgbClr val="FF0000"/>
                </a:solidFill>
              </a:rPr>
              <a:t>Spider eventually reunited with our family. </a:t>
            </a:r>
            <a:endParaRPr lang="en-US" altLang="zh-CN" sz="3600" dirty="0">
              <a:solidFill>
                <a:srgbClr val="FF0000"/>
              </a:solidFill>
            </a:endParaRPr>
          </a:p>
          <a:p>
            <a:r>
              <a:rPr lang="en-US" altLang="zh-CN" sz="3600" dirty="0">
                <a:solidFill>
                  <a:srgbClr val="0070C0"/>
                </a:solidFill>
              </a:rPr>
              <a:t>7. (</a:t>
            </a:r>
            <a:r>
              <a:rPr lang="zh-CN" altLang="en-US" sz="3600" dirty="0">
                <a:solidFill>
                  <a:srgbClr val="0070C0"/>
                </a:solidFill>
              </a:rPr>
              <a:t>或者回扣原文中提到的数年来的寻找，终于找到了</a:t>
            </a:r>
            <a:r>
              <a:rPr lang="en-US" altLang="zh-CN" sz="3600" dirty="0">
                <a:solidFill>
                  <a:srgbClr val="0070C0"/>
                </a:solidFill>
              </a:rPr>
              <a:t>Spider)</a:t>
            </a:r>
            <a:r>
              <a:rPr lang="en-US" altLang="zh-CN" sz="3600" b="1" dirty="0">
                <a:solidFill>
                  <a:srgbClr val="0000FF"/>
                </a:solidFill>
              </a:rPr>
              <a:t>After what seemed like centuries of search,  </a:t>
            </a:r>
            <a:r>
              <a:rPr lang="en-US" altLang="zh-CN" sz="3600" dirty="0">
                <a:solidFill>
                  <a:srgbClr val="FF0000"/>
                </a:solidFill>
              </a:rPr>
              <a:t>we ultimately found Spider and brought it back home.</a:t>
            </a:r>
            <a:endParaRPr lang="en-US" altLang="zh-CN" sz="3600" dirty="0">
              <a:solidFill>
                <a:srgbClr val="FF0000"/>
              </a:solidFill>
            </a:endParaRPr>
          </a:p>
          <a:p>
            <a:r>
              <a:rPr lang="en-US" altLang="zh-CN" sz="3600" dirty="0">
                <a:solidFill>
                  <a:srgbClr val="0000FF"/>
                </a:solidFill>
              </a:rPr>
              <a:t>8. </a:t>
            </a:r>
            <a:r>
              <a:rPr lang="zh-CN" altLang="en-US" sz="3600" dirty="0">
                <a:solidFill>
                  <a:srgbClr val="0000FF"/>
                </a:solidFill>
              </a:rPr>
              <a:t>（精心照顾，</a:t>
            </a:r>
            <a:r>
              <a:rPr lang="en-US" altLang="zh-CN" sz="3600" dirty="0">
                <a:solidFill>
                  <a:srgbClr val="0000FF"/>
                </a:solidFill>
              </a:rPr>
              <a:t>Spider </a:t>
            </a:r>
            <a:r>
              <a:rPr lang="zh-CN" altLang="en-US" sz="3600" dirty="0">
                <a:solidFill>
                  <a:srgbClr val="0000FF"/>
                </a:solidFill>
              </a:rPr>
              <a:t>又像从前一样精力充沛）</a:t>
            </a:r>
            <a:r>
              <a:rPr lang="en-US" altLang="zh-CN" sz="3600" dirty="0">
                <a:solidFill>
                  <a:srgbClr val="CC00FF"/>
                </a:solidFill>
              </a:rPr>
              <a:t>With our family’s delicate care and professional medical treatment</a:t>
            </a:r>
            <a:r>
              <a:rPr lang="en-US" altLang="zh-CN" sz="3600" dirty="0">
                <a:solidFill>
                  <a:srgbClr val="0000FF"/>
                </a:solidFill>
              </a:rPr>
              <a:t>, </a:t>
            </a:r>
            <a:r>
              <a:rPr lang="en-US" altLang="zh-CN" sz="3600" dirty="0">
                <a:solidFill>
                  <a:srgbClr val="FF0000"/>
                </a:solidFill>
              </a:rPr>
              <a:t>it didn’t take a long time</a:t>
            </a:r>
            <a:r>
              <a:rPr lang="en-US" altLang="zh-CN" sz="3600" dirty="0">
                <a:solidFill>
                  <a:srgbClr val="CC00FF"/>
                </a:solidFill>
              </a:rPr>
              <a:t> </a:t>
            </a:r>
            <a:r>
              <a:rPr lang="en-US" altLang="zh-CN" sz="3600" b="1" dirty="0">
                <a:solidFill>
                  <a:srgbClr val="0000FF"/>
                </a:solidFill>
              </a:rPr>
              <a:t>before Spider fully recovered</a:t>
            </a:r>
            <a:r>
              <a:rPr lang="en-US" altLang="zh-CN" sz="3600" dirty="0">
                <a:solidFill>
                  <a:srgbClr val="0000FF"/>
                </a:solidFill>
              </a:rPr>
              <a:t>, </a:t>
            </a:r>
            <a:r>
              <a:rPr lang="en-US" altLang="zh-CN" sz="3600" dirty="0">
                <a:solidFill>
                  <a:srgbClr val="CC00FF"/>
                </a:solidFill>
              </a:rPr>
              <a:t>as  energetic as before. </a:t>
            </a:r>
            <a:endParaRPr lang="en-US" altLang="zh-CN" sz="3600" dirty="0">
              <a:solidFill>
                <a:srgbClr val="CC00FF"/>
              </a:solidFill>
            </a:endParaRPr>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Para1.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6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53551"/>
            <a:ext cx="12192000" cy="5078313"/>
          </a:xfrm>
          <a:prstGeom prst="rect">
            <a:avLst/>
          </a:prstGeom>
          <a:solidFill>
            <a:schemeClr val="bg1"/>
          </a:solidFill>
        </p:spPr>
        <p:txBody>
          <a:bodyPr wrap="square">
            <a:spAutoFit/>
          </a:bodyPr>
          <a:lstStyle/>
          <a:p>
            <a:r>
              <a:rPr lang="en-US" altLang="zh-CN" sz="3600" dirty="0"/>
              <a:t>Para 2: From then on, </a:t>
            </a:r>
            <a:r>
              <a:rPr lang="en-US" altLang="zh-CN" sz="3600" b="1" dirty="0">
                <a:solidFill>
                  <a:srgbClr val="0000FF"/>
                </a:solidFill>
              </a:rPr>
              <a:t>Spider and my father </a:t>
            </a:r>
            <a:r>
              <a:rPr lang="en-US" altLang="zh-CN" sz="3600" dirty="0"/>
              <a:t>would hang out at </a:t>
            </a:r>
            <a:r>
              <a:rPr lang="en-US" altLang="zh-CN" sz="3600" dirty="0">
                <a:solidFill>
                  <a:srgbClr val="FF0000"/>
                </a:solidFill>
              </a:rPr>
              <a:t>the dock.</a:t>
            </a:r>
            <a:endParaRPr lang="en-US" altLang="zh-CN" sz="3600" dirty="0">
              <a:solidFill>
                <a:srgbClr val="FF0000"/>
              </a:solidFill>
            </a:endParaRPr>
          </a:p>
          <a:p>
            <a:r>
              <a:rPr lang="en-US" altLang="zh-CN" sz="3600" dirty="0">
                <a:solidFill>
                  <a:srgbClr val="0000FF"/>
                </a:solidFill>
              </a:rPr>
              <a:t> 1. </a:t>
            </a:r>
            <a:r>
              <a:rPr lang="zh-CN" altLang="en-US" sz="3600" dirty="0">
                <a:solidFill>
                  <a:srgbClr val="0000FF"/>
                </a:solidFill>
              </a:rPr>
              <a:t>（描写</a:t>
            </a:r>
            <a:r>
              <a:rPr lang="en-US" altLang="zh-CN" sz="3600" dirty="0">
                <a:solidFill>
                  <a:srgbClr val="0000FF"/>
                </a:solidFill>
              </a:rPr>
              <a:t>Spider and my father </a:t>
            </a:r>
            <a:r>
              <a:rPr lang="zh-CN" altLang="en-US" sz="3600" dirty="0">
                <a:solidFill>
                  <a:srgbClr val="0000FF"/>
                </a:solidFill>
              </a:rPr>
              <a:t>清晨或黄昏漫步日常</a:t>
            </a:r>
            <a:r>
              <a:rPr lang="zh-CN" altLang="en-US" sz="3600" dirty="0"/>
              <a:t>）</a:t>
            </a:r>
            <a:r>
              <a:rPr lang="en-US" altLang="zh-CN" sz="3600" dirty="0"/>
              <a:t>Together, </a:t>
            </a:r>
            <a:r>
              <a:rPr lang="en-US" altLang="zh-CN" sz="3600" b="1" dirty="0">
                <a:solidFill>
                  <a:srgbClr val="0000FF"/>
                </a:solidFill>
              </a:rPr>
              <a:t>they</a:t>
            </a:r>
            <a:r>
              <a:rPr lang="en-US" altLang="zh-CN" sz="3600" dirty="0"/>
              <a:t> </a:t>
            </a:r>
            <a:r>
              <a:rPr lang="en-US" altLang="zh-CN" sz="3600" dirty="0">
                <a:solidFill>
                  <a:srgbClr val="FF0000"/>
                </a:solidFill>
              </a:rPr>
              <a:t>would wander </a:t>
            </a:r>
            <a:r>
              <a:rPr lang="en-US" altLang="zh-CN" sz="3600" b="1" dirty="0"/>
              <a:t>along the edge of the dock  </a:t>
            </a:r>
            <a:r>
              <a:rPr lang="en-US" altLang="zh-CN" sz="3600" dirty="0">
                <a:solidFill>
                  <a:srgbClr val="C00000"/>
                </a:solidFill>
              </a:rPr>
              <a:t>in the golden morning sunshine </a:t>
            </a:r>
            <a:r>
              <a:rPr lang="en-US" altLang="zh-CN" sz="3600" b="1" dirty="0"/>
              <a:t>or </a:t>
            </a:r>
            <a:r>
              <a:rPr lang="en-US" altLang="zh-CN" sz="3600" dirty="0">
                <a:solidFill>
                  <a:srgbClr val="C00000"/>
                </a:solidFill>
              </a:rPr>
              <a:t>in the glow of sunset,  </a:t>
            </a:r>
            <a:r>
              <a:rPr lang="en-US" altLang="zh-CN" sz="3600" dirty="0">
                <a:solidFill>
                  <a:srgbClr val="CC00FF"/>
                </a:solidFill>
              </a:rPr>
              <a:t>enjoying each other's company. </a:t>
            </a:r>
            <a:endParaRPr lang="en-US" altLang="zh-CN" sz="3600" dirty="0">
              <a:solidFill>
                <a:srgbClr val="CC00FF"/>
              </a:solidFill>
            </a:endParaRPr>
          </a:p>
          <a:p>
            <a:endParaRPr lang="en-US" altLang="zh-CN" sz="3600" dirty="0">
              <a:solidFill>
                <a:srgbClr val="0000FF"/>
              </a:solidFill>
            </a:endParaRPr>
          </a:p>
          <a:p>
            <a:r>
              <a:rPr lang="en-US" altLang="zh-CN" sz="3600" dirty="0">
                <a:solidFill>
                  <a:srgbClr val="0000FF"/>
                </a:solidFill>
              </a:rPr>
              <a:t>2. (</a:t>
            </a:r>
            <a:r>
              <a:rPr lang="zh-CN" altLang="en-US" sz="3600" dirty="0">
                <a:solidFill>
                  <a:srgbClr val="0000FF"/>
                </a:solidFill>
              </a:rPr>
              <a:t>描写欢乐的</a:t>
            </a:r>
            <a:r>
              <a:rPr lang="en-US" altLang="zh-CN" sz="3600" dirty="0">
                <a:solidFill>
                  <a:srgbClr val="0000FF"/>
                </a:solidFill>
              </a:rPr>
              <a:t>Spider) </a:t>
            </a:r>
            <a:r>
              <a:rPr lang="en-US" altLang="zh-CN" sz="3600" dirty="0">
                <a:solidFill>
                  <a:srgbClr val="FF0000"/>
                </a:solidFill>
              </a:rPr>
              <a:t>Spider would follow my father,  </a:t>
            </a:r>
            <a:r>
              <a:rPr lang="en-US" altLang="zh-CN" sz="3600" dirty="0">
                <a:solidFill>
                  <a:srgbClr val="CC00FF"/>
                </a:solidFill>
              </a:rPr>
              <a:t>wagging his tail cheerfully all the time. </a:t>
            </a:r>
            <a:endParaRPr lang="en-US" altLang="zh-CN" sz="3600" dirty="0">
              <a:solidFill>
                <a:srgbClr val="CC00FF"/>
              </a:solidFill>
            </a:endParaRPr>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Para2.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6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53551"/>
            <a:ext cx="12192000" cy="5078313"/>
          </a:xfrm>
          <a:prstGeom prst="rect">
            <a:avLst/>
          </a:prstGeom>
          <a:solidFill>
            <a:schemeClr val="bg1"/>
          </a:solidFill>
        </p:spPr>
        <p:txBody>
          <a:bodyPr wrap="square">
            <a:spAutoFit/>
          </a:bodyPr>
          <a:lstStyle/>
          <a:p>
            <a:r>
              <a:rPr lang="en-US" altLang="zh-CN" sz="3600" dirty="0">
                <a:solidFill>
                  <a:srgbClr val="0000FF"/>
                </a:solidFill>
              </a:rPr>
              <a:t>3. ( </a:t>
            </a:r>
            <a:r>
              <a:rPr lang="zh-CN" altLang="en-US" sz="3600" dirty="0">
                <a:solidFill>
                  <a:srgbClr val="0000FF"/>
                </a:solidFill>
              </a:rPr>
              <a:t>人与狗之间的深厚纽带令我们感动不已）</a:t>
            </a:r>
            <a:r>
              <a:rPr lang="en-US" altLang="zh-CN" sz="3600" dirty="0">
                <a:solidFill>
                  <a:srgbClr val="FF0000"/>
                </a:solidFill>
              </a:rPr>
              <a:t>The bond </a:t>
            </a:r>
            <a:r>
              <a:rPr lang="en-US" altLang="zh-CN" sz="3600" dirty="0"/>
              <a:t>between them </a:t>
            </a:r>
            <a:r>
              <a:rPr lang="en-US" altLang="zh-CN" sz="3600" dirty="0">
                <a:solidFill>
                  <a:srgbClr val="FF0000"/>
                </a:solidFill>
              </a:rPr>
              <a:t>seemed to transcend time and distance, </a:t>
            </a:r>
            <a:r>
              <a:rPr lang="en-US" altLang="zh-CN" sz="3600" b="1" i="1" dirty="0">
                <a:solidFill>
                  <a:srgbClr val="0000FF"/>
                </a:solidFill>
              </a:rPr>
              <a:t>which moved us all. </a:t>
            </a:r>
            <a:endParaRPr lang="en-US" altLang="zh-CN" sz="3600" b="1" i="1" dirty="0">
              <a:solidFill>
                <a:srgbClr val="0000FF"/>
              </a:solidFill>
            </a:endParaRPr>
          </a:p>
          <a:p>
            <a:r>
              <a:rPr lang="en-US" altLang="zh-CN" sz="3600" dirty="0">
                <a:solidFill>
                  <a:srgbClr val="0000FF"/>
                </a:solidFill>
              </a:rPr>
              <a:t>4. </a:t>
            </a:r>
            <a:r>
              <a:rPr lang="zh-CN" altLang="en-US" sz="3600" dirty="0">
                <a:solidFill>
                  <a:srgbClr val="0000FF"/>
                </a:solidFill>
              </a:rPr>
              <a:t>（我的看法是狗狗害怕再次漫长的分离）</a:t>
            </a:r>
            <a:r>
              <a:rPr lang="en-US" altLang="zh-CN" sz="3600" dirty="0">
                <a:solidFill>
                  <a:srgbClr val="0000FF"/>
                </a:solidFill>
              </a:rPr>
              <a:t> </a:t>
            </a:r>
            <a:r>
              <a:rPr lang="en-US" altLang="zh-CN" sz="3600" dirty="0"/>
              <a:t>I think  </a:t>
            </a:r>
            <a:r>
              <a:rPr lang="en-US" altLang="zh-CN" sz="3600" dirty="0">
                <a:solidFill>
                  <a:srgbClr val="C00000"/>
                </a:solidFill>
                <a:latin typeface="Cambria" panose="02040503050406030204" pitchFamily="18" charset="0"/>
                <a:ea typeface="Cambria" panose="02040503050406030204" pitchFamily="18" charset="0"/>
              </a:rPr>
              <a:t>Spider would never bid a farewell to my father again, </a:t>
            </a:r>
            <a:r>
              <a:rPr lang="en-US" altLang="zh-CN" sz="3600" dirty="0">
                <a:solidFill>
                  <a:srgbClr val="CC00FF"/>
                </a:solidFill>
                <a:latin typeface="Cambria" panose="02040503050406030204" pitchFamily="18" charset="0"/>
                <a:ea typeface="Cambria" panose="02040503050406030204" pitchFamily="18" charset="0"/>
              </a:rPr>
              <a:t>as if fearing another long separation. </a:t>
            </a:r>
            <a:endParaRPr lang="en-US" altLang="zh-CN" sz="3600" dirty="0">
              <a:solidFill>
                <a:srgbClr val="CC00FF"/>
              </a:solidFill>
            </a:endParaRPr>
          </a:p>
          <a:p>
            <a:r>
              <a:rPr lang="en-US" altLang="zh-CN" sz="3600" dirty="0">
                <a:solidFill>
                  <a:srgbClr val="0000FF"/>
                </a:solidFill>
              </a:rPr>
              <a:t>5. </a:t>
            </a:r>
            <a:r>
              <a:rPr lang="zh-CN" altLang="en-US" sz="3600" dirty="0">
                <a:solidFill>
                  <a:srgbClr val="0000FF"/>
                </a:solidFill>
              </a:rPr>
              <a:t>（动人的故事广为人知，引起共鸣）</a:t>
            </a:r>
            <a:r>
              <a:rPr lang="en-US" altLang="zh-CN" sz="3600" b="1" dirty="0"/>
              <a:t>Somehow, </a:t>
            </a:r>
            <a:r>
              <a:rPr lang="en-US" altLang="zh-CN" sz="3600" dirty="0">
                <a:solidFill>
                  <a:srgbClr val="FF0000"/>
                </a:solidFill>
              </a:rPr>
              <a:t>the amazing story of Spider got around </a:t>
            </a:r>
            <a:r>
              <a:rPr lang="en-US" altLang="zh-CN" sz="3600" b="1" dirty="0"/>
              <a:t>and</a:t>
            </a:r>
            <a:r>
              <a:rPr lang="en-US" altLang="zh-CN" sz="3600" dirty="0"/>
              <a:t> </a:t>
            </a:r>
            <a:r>
              <a:rPr lang="en-US" altLang="zh-CN" sz="3600" dirty="0">
                <a:solidFill>
                  <a:srgbClr val="FF0000"/>
                </a:solidFill>
              </a:rPr>
              <a:t>it was covered by </a:t>
            </a:r>
            <a:r>
              <a:rPr lang="en-US" altLang="zh-CN" sz="3600" dirty="0"/>
              <a:t>a local newspaper, </a:t>
            </a:r>
            <a:r>
              <a:rPr lang="en-US" altLang="zh-CN" sz="3600" i="1" dirty="0">
                <a:solidFill>
                  <a:srgbClr val="0000FF"/>
                </a:solidFill>
              </a:rPr>
              <a:t>which struck a chord with many pet owners. </a:t>
            </a:r>
            <a:endParaRPr lang="en-US" altLang="zh-CN" sz="3600" i="1" dirty="0">
              <a:solidFill>
                <a:srgbClr val="0000FF"/>
              </a:solidFill>
            </a:endParaRPr>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Para2.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6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53551"/>
            <a:ext cx="12192000" cy="3416320"/>
          </a:xfrm>
          <a:prstGeom prst="rect">
            <a:avLst/>
          </a:prstGeom>
          <a:solidFill>
            <a:schemeClr val="bg1"/>
          </a:solidFill>
        </p:spPr>
        <p:txBody>
          <a:bodyPr wrap="square">
            <a:spAutoFit/>
          </a:bodyPr>
          <a:lstStyle/>
          <a:p>
            <a:r>
              <a:rPr lang="en-US" altLang="zh-CN" sz="3600" dirty="0">
                <a:solidFill>
                  <a:srgbClr val="0000FF"/>
                </a:solidFill>
              </a:rPr>
              <a:t>6. </a:t>
            </a:r>
            <a:r>
              <a:rPr lang="zh-CN" altLang="en-US" sz="3600" dirty="0">
                <a:solidFill>
                  <a:srgbClr val="0000FF"/>
                </a:solidFill>
              </a:rPr>
              <a:t>（因为媒体报道，</a:t>
            </a:r>
            <a:r>
              <a:rPr lang="en-US" altLang="zh-CN" sz="3600" dirty="0">
                <a:solidFill>
                  <a:srgbClr val="0000FF"/>
                </a:solidFill>
              </a:rPr>
              <a:t>Spider </a:t>
            </a:r>
            <a:r>
              <a:rPr lang="zh-CN" altLang="en-US" sz="3600" dirty="0">
                <a:solidFill>
                  <a:srgbClr val="0000FF"/>
                </a:solidFill>
              </a:rPr>
              <a:t>一鸣惊人）</a:t>
            </a:r>
            <a:r>
              <a:rPr lang="en-US" altLang="zh-CN" sz="3600" dirty="0">
                <a:solidFill>
                  <a:srgbClr val="FF0000"/>
                </a:solidFill>
              </a:rPr>
              <a:t>What Spider never expected was that </a:t>
            </a:r>
            <a:r>
              <a:rPr lang="en-US" altLang="zh-CN" sz="3600" b="1" dirty="0">
                <a:solidFill>
                  <a:srgbClr val="7030A0"/>
                </a:solidFill>
              </a:rPr>
              <a:t>he now became a celebrity in </a:t>
            </a:r>
            <a:r>
              <a:rPr lang="en-US" altLang="zh-CN" sz="3600" b="1" kern="100" dirty="0">
                <a:solidFill>
                  <a:srgbClr val="7030A0"/>
                </a:solidFill>
                <a:effectLst/>
                <a:latin typeface="Times New Roman" panose="02020603050405020304" pitchFamily="18" charset="0"/>
                <a:ea typeface="等线" panose="02010600030101010101" pitchFamily="2" charset="-122"/>
                <a:cs typeface="Times New Roman" panose="02020603050405020304" pitchFamily="18" charset="0"/>
              </a:rPr>
              <a:t>Toowoomba </a:t>
            </a:r>
            <a:r>
              <a:rPr lang="en-US" altLang="zh-CN" sz="3600" b="1" dirty="0">
                <a:solidFill>
                  <a:srgbClr val="7030A0"/>
                </a:solidFill>
              </a:rPr>
              <a:t>!  </a:t>
            </a:r>
            <a:r>
              <a:rPr lang="en-US" altLang="zh-CN" sz="3600" dirty="0"/>
              <a:t> </a:t>
            </a:r>
            <a:endParaRPr lang="en-US" altLang="zh-CN" sz="3600" dirty="0"/>
          </a:p>
          <a:p>
            <a:r>
              <a:rPr lang="en-US" altLang="zh-CN" sz="3600" dirty="0">
                <a:solidFill>
                  <a:srgbClr val="0000FF"/>
                </a:solidFill>
              </a:rPr>
              <a:t>7.  </a:t>
            </a:r>
            <a:r>
              <a:rPr lang="zh-CN" altLang="en-US" sz="3600" dirty="0">
                <a:solidFill>
                  <a:srgbClr val="0000FF"/>
                </a:solidFill>
              </a:rPr>
              <a:t>（具体表现为络绎不绝的游客来到</a:t>
            </a:r>
            <a:r>
              <a:rPr lang="en-US" altLang="zh-CN" sz="3600" dirty="0">
                <a:solidFill>
                  <a:srgbClr val="0000FF"/>
                </a:solidFill>
              </a:rPr>
              <a:t>Toowoomba</a:t>
            </a:r>
            <a:r>
              <a:rPr lang="zh-CN" altLang="en-US" sz="3600" dirty="0">
                <a:solidFill>
                  <a:srgbClr val="0000FF"/>
                </a:solidFill>
              </a:rPr>
              <a:t>一睹</a:t>
            </a:r>
            <a:r>
              <a:rPr lang="en-US" altLang="zh-CN" sz="3600" dirty="0">
                <a:solidFill>
                  <a:srgbClr val="0000FF"/>
                </a:solidFill>
              </a:rPr>
              <a:t>Spider </a:t>
            </a:r>
            <a:r>
              <a:rPr lang="zh-CN" altLang="en-US" sz="3600" dirty="0">
                <a:solidFill>
                  <a:srgbClr val="0000FF"/>
                </a:solidFill>
              </a:rPr>
              <a:t>风采） </a:t>
            </a:r>
            <a:r>
              <a:rPr lang="en-US" altLang="zh-CN" sz="3600" dirty="0">
                <a:solidFill>
                  <a:srgbClr val="0000FF"/>
                </a:solidFill>
              </a:rPr>
              <a:t> </a:t>
            </a:r>
            <a:r>
              <a:rPr lang="en-US" altLang="zh-CN" sz="3600" dirty="0">
                <a:solidFill>
                  <a:srgbClr val="FF0000"/>
                </a:solidFill>
              </a:rPr>
              <a:t>Floods of visitors from near and far came </a:t>
            </a:r>
            <a:r>
              <a:rPr lang="en-US" altLang="zh-CN" sz="3600" dirty="0" smtClean="0">
                <a:solidFill>
                  <a:srgbClr val="FF0000"/>
                </a:solidFill>
              </a:rPr>
              <a:t>to </a:t>
            </a:r>
            <a:r>
              <a:rPr lang="en-US" altLang="zh-CN" sz="3600" b="1" kern="100" dirty="0" smtClean="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Toowoomba </a:t>
            </a:r>
            <a:r>
              <a:rPr lang="en-US" altLang="zh-CN" sz="36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a:t>
            </a:r>
            <a:r>
              <a:rPr lang="en-US" altLang="zh-CN" sz="3600" dirty="0">
                <a:solidFill>
                  <a:srgbClr val="FF0000"/>
                </a:solidFill>
              </a:rPr>
              <a:t>o see Spider</a:t>
            </a:r>
            <a:r>
              <a:rPr lang="en-US" altLang="zh-CN" sz="3600" dirty="0"/>
              <a:t> </a:t>
            </a:r>
            <a:r>
              <a:rPr lang="zh-CN" altLang="en-US" sz="3600" dirty="0"/>
              <a:t>，</a:t>
            </a:r>
            <a:r>
              <a:rPr lang="en-US" altLang="zh-CN" sz="3600" dirty="0">
                <a:solidFill>
                  <a:srgbClr val="CC00FF"/>
                </a:solidFill>
              </a:rPr>
              <a:t>asking to take pictures with him </a:t>
            </a:r>
            <a:r>
              <a:rPr lang="en-US" altLang="zh-CN" sz="3600" dirty="0"/>
              <a:t>!</a:t>
            </a:r>
            <a:endParaRPr lang="en-US" altLang="zh-CN" sz="3600" dirty="0"/>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Para2.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6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889295"/>
            <a:ext cx="12192000" cy="2308324"/>
          </a:xfrm>
          <a:prstGeom prst="rect">
            <a:avLst/>
          </a:prstGeom>
          <a:solidFill>
            <a:schemeClr val="bg1"/>
          </a:solidFill>
        </p:spPr>
        <p:txBody>
          <a:bodyPr wrap="square">
            <a:spAutoFit/>
          </a:bodyPr>
          <a:lstStyle/>
          <a:p>
            <a:r>
              <a:rPr lang="en-US" altLang="zh-CN" sz="3600" dirty="0">
                <a:solidFill>
                  <a:srgbClr val="0000FF"/>
                </a:solidFill>
              </a:rPr>
              <a:t>8. (</a:t>
            </a:r>
            <a:r>
              <a:rPr lang="zh-CN" altLang="en-US" sz="3600" dirty="0">
                <a:solidFill>
                  <a:srgbClr val="0000FF"/>
                </a:solidFill>
              </a:rPr>
              <a:t>但是我们最快乐的事是阖家团圆）</a:t>
            </a:r>
            <a:r>
              <a:rPr lang="en-US" altLang="zh-CN" sz="3600" b="1" dirty="0"/>
              <a:t>But</a:t>
            </a:r>
            <a:r>
              <a:rPr lang="en-US" altLang="zh-CN" sz="3600" dirty="0"/>
              <a:t> </a:t>
            </a:r>
            <a:r>
              <a:rPr lang="en-US" altLang="zh-CN" sz="3600" b="1" dirty="0">
                <a:solidFill>
                  <a:srgbClr val="0000FF"/>
                </a:solidFill>
              </a:rPr>
              <a:t>much to our delight, </a:t>
            </a:r>
            <a:r>
              <a:rPr lang="en-US" altLang="zh-CN" sz="3600" dirty="0">
                <a:solidFill>
                  <a:srgbClr val="CC00FF"/>
                </a:solidFill>
              </a:rPr>
              <a:t>despite years of </a:t>
            </a:r>
            <a:r>
              <a:rPr lang="en-US" altLang="zh-CN" sz="3600" dirty="0" smtClean="0">
                <a:solidFill>
                  <a:srgbClr val="CC00FF"/>
                </a:solidFill>
              </a:rPr>
              <a:t>living/wandering/being homeless </a:t>
            </a:r>
            <a:r>
              <a:rPr lang="en-US" altLang="zh-CN" sz="3600" dirty="0">
                <a:solidFill>
                  <a:srgbClr val="CC00FF"/>
                </a:solidFill>
              </a:rPr>
              <a:t>in the wild alone, </a:t>
            </a:r>
            <a:r>
              <a:rPr lang="en-US" altLang="zh-CN" sz="3600" dirty="0">
                <a:solidFill>
                  <a:srgbClr val="FF0000"/>
                </a:solidFill>
              </a:rPr>
              <a:t>Spider survived and found his way back to us, </a:t>
            </a:r>
            <a:r>
              <a:rPr lang="en-US" altLang="zh-CN" sz="3600" b="1" dirty="0"/>
              <a:t>and </a:t>
            </a:r>
            <a:r>
              <a:rPr lang="en-US" altLang="zh-CN" sz="3600" b="1" dirty="0">
                <a:solidFill>
                  <a:srgbClr val="FF0000"/>
                </a:solidFill>
              </a:rPr>
              <a:t>our family was whole </a:t>
            </a:r>
            <a:r>
              <a:rPr lang="en-US" altLang="zh-CN" sz="3600" dirty="0"/>
              <a:t>once more! </a:t>
            </a:r>
            <a:endParaRPr lang="en-US" altLang="zh-CN" sz="3600" dirty="0"/>
          </a:p>
        </p:txBody>
      </p:sp>
      <p:sp>
        <p:nvSpPr>
          <p:cNvPr id="5" name="文本框 4"/>
          <p:cNvSpPr txBox="1"/>
          <p:nvPr/>
        </p:nvSpPr>
        <p:spPr>
          <a:xfrm>
            <a:off x="1033670" y="157942"/>
            <a:ext cx="9949069"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 </a:t>
            </a:r>
            <a:r>
              <a:rPr lang="en-US" altLang="zh-CN" sz="2800" dirty="0">
                <a:latin typeface="Comic Sans MS" panose="030F0702030302020204" pitchFamily="66" charset="0"/>
                <a:ea typeface="华文彩云" panose="02010800040101010101" pitchFamily="2" charset="-122"/>
              </a:rPr>
              <a:t>Textual logic between each sentence in Para2.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05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914404"/>
            <a:ext cx="12192000" cy="5536092"/>
          </a:xfrm>
          <a:solidFill>
            <a:schemeClr val="bg1"/>
          </a:solidFill>
        </p:spPr>
        <p:txBody>
          <a:bodyPr>
            <a:noAutofit/>
          </a:bodyPr>
          <a:lstStyle/>
          <a:p>
            <a:r>
              <a:rPr lang="en-US" altLang="zh-CN" sz="3200" dirty="0"/>
              <a:t> Para 1: Suddenly there was a bark in the bush.  </a:t>
            </a:r>
            <a:r>
              <a:rPr lang="en-US" altLang="zh-CN" sz="3200" dirty="0">
                <a:solidFill>
                  <a:srgbClr val="FF0000"/>
                </a:solidFill>
              </a:rPr>
              <a:t>What shocked us was that </a:t>
            </a:r>
            <a:r>
              <a:rPr lang="en-US" altLang="zh-CN" sz="3200" dirty="0">
                <a:solidFill>
                  <a:srgbClr val="0000FF"/>
                </a:solidFill>
              </a:rPr>
              <a:t>the bark sounded so familiar to us.</a:t>
            </a:r>
            <a:r>
              <a:rPr lang="en-US" altLang="zh-CN" sz="3200" b="1" dirty="0"/>
              <a:t> My father and I </a:t>
            </a:r>
            <a:r>
              <a:rPr lang="en-US" altLang="zh-CN" sz="3200" dirty="0">
                <a:solidFill>
                  <a:srgbClr val="FF0000"/>
                </a:solidFill>
              </a:rPr>
              <a:t>just couldn't believe our ears. Could it be Spider? Could Spider be still alive after all that long time? My heart almost pounded out of my chest</a:t>
            </a:r>
            <a:r>
              <a:rPr lang="en-US" altLang="zh-CN" sz="3200" dirty="0"/>
              <a:t>  </a:t>
            </a:r>
            <a:r>
              <a:rPr lang="en-US" altLang="zh-CN" sz="3200" dirty="0">
                <a:solidFill>
                  <a:srgbClr val="0000FF"/>
                </a:solidFill>
              </a:rPr>
              <a:t>as we followed the bark, </a:t>
            </a:r>
            <a:r>
              <a:rPr lang="en-US" altLang="zh-CN" sz="3200" dirty="0">
                <a:solidFill>
                  <a:srgbClr val="CC00FF"/>
                </a:solidFill>
              </a:rPr>
              <a:t>pushing through the thick bush. </a:t>
            </a:r>
            <a:r>
              <a:rPr lang="en-US" altLang="zh-CN" sz="3200" dirty="0"/>
              <a:t>And then, </a:t>
            </a:r>
            <a:r>
              <a:rPr lang="en-US" altLang="zh-CN" sz="3200" dirty="0">
                <a:solidFill>
                  <a:srgbClr val="0000FF"/>
                </a:solidFill>
              </a:rPr>
              <a:t>a weathered, skinny and weary-looking dog </a:t>
            </a:r>
            <a:r>
              <a:rPr lang="en-US" altLang="zh-CN" sz="3200" dirty="0">
                <a:solidFill>
                  <a:srgbClr val="FF0000"/>
                </a:solidFill>
              </a:rPr>
              <a:t>came into our sight. </a:t>
            </a:r>
            <a:r>
              <a:rPr lang="en-US" altLang="zh-CN" sz="3200" dirty="0">
                <a:solidFill>
                  <a:srgbClr val="C00000"/>
                </a:solidFill>
                <a:latin typeface="Cambria" panose="02040503050406030204" pitchFamily="18" charset="0"/>
                <a:ea typeface="Cambria" panose="02040503050406030204" pitchFamily="18" charset="0"/>
              </a:rPr>
              <a:t>My father’s face lit up and his eyes glistened </a:t>
            </a:r>
            <a:r>
              <a:rPr lang="en-US" altLang="zh-CN" sz="3200" dirty="0">
                <a:solidFill>
                  <a:srgbClr val="0000FF"/>
                </a:solidFill>
                <a:latin typeface="Cambria" panose="02040503050406030204" pitchFamily="18" charset="0"/>
                <a:ea typeface="Cambria" panose="02040503050406030204" pitchFamily="18" charset="0"/>
              </a:rPr>
              <a:t>as Spider jumped into his arms, </a:t>
            </a:r>
            <a:r>
              <a:rPr lang="en-US" altLang="zh-CN" sz="3200" dirty="0">
                <a:solidFill>
                  <a:srgbClr val="CC00FF"/>
                </a:solidFill>
                <a:latin typeface="Cambria" panose="02040503050406030204" pitchFamily="18" charset="0"/>
                <a:ea typeface="Cambria" panose="02040503050406030204" pitchFamily="18" charset="0"/>
              </a:rPr>
              <a:t>licking his face excitedly.</a:t>
            </a:r>
            <a:r>
              <a:rPr lang="en-US" altLang="zh-CN" sz="3200" dirty="0"/>
              <a:t> </a:t>
            </a:r>
            <a:r>
              <a:rPr lang="en-US" altLang="zh-CN" sz="3200" dirty="0">
                <a:solidFill>
                  <a:srgbClr val="CC00FF"/>
                </a:solidFill>
              </a:rPr>
              <a:t>Separated from home for nearly three years, </a:t>
            </a:r>
            <a:r>
              <a:rPr lang="en-US" altLang="zh-CN" sz="3200" dirty="0">
                <a:solidFill>
                  <a:srgbClr val="FF0000"/>
                </a:solidFill>
              </a:rPr>
              <a:t>Spider eventually reunited with our family. </a:t>
            </a:r>
            <a:r>
              <a:rPr lang="en-US" altLang="zh-CN" sz="3200" dirty="0">
                <a:solidFill>
                  <a:srgbClr val="CC00FF"/>
                </a:solidFill>
              </a:rPr>
              <a:t>With our family’s delicate care and professional medical treatment</a:t>
            </a:r>
            <a:r>
              <a:rPr lang="en-US" altLang="zh-CN" sz="3200" dirty="0">
                <a:solidFill>
                  <a:srgbClr val="0000FF"/>
                </a:solidFill>
              </a:rPr>
              <a:t>, </a:t>
            </a:r>
            <a:r>
              <a:rPr lang="en-US" altLang="zh-CN" sz="3200" dirty="0">
                <a:solidFill>
                  <a:srgbClr val="FF0000"/>
                </a:solidFill>
              </a:rPr>
              <a:t>it didn’t take a long time</a:t>
            </a:r>
            <a:r>
              <a:rPr lang="en-US" altLang="zh-CN" sz="3200" dirty="0">
                <a:solidFill>
                  <a:srgbClr val="CC00FF"/>
                </a:solidFill>
              </a:rPr>
              <a:t> </a:t>
            </a:r>
            <a:r>
              <a:rPr lang="en-US" altLang="zh-CN" sz="3200" b="1" dirty="0">
                <a:solidFill>
                  <a:srgbClr val="0000FF"/>
                </a:solidFill>
              </a:rPr>
              <a:t>before Spider fully recovered</a:t>
            </a:r>
            <a:r>
              <a:rPr lang="en-US" altLang="zh-CN" sz="3200" dirty="0">
                <a:solidFill>
                  <a:srgbClr val="0000FF"/>
                </a:solidFill>
              </a:rPr>
              <a:t>, </a:t>
            </a:r>
            <a:r>
              <a:rPr lang="en-US" altLang="zh-CN" sz="3200" dirty="0">
                <a:solidFill>
                  <a:srgbClr val="CC00FF"/>
                </a:solidFill>
              </a:rPr>
              <a:t>as  energetic as before. </a:t>
            </a:r>
            <a:endParaRPr lang="en-US" altLang="zh-CN" sz="3200" dirty="0"/>
          </a:p>
        </p:txBody>
      </p:sp>
      <p:sp>
        <p:nvSpPr>
          <p:cNvPr id="5" name="文本框 4"/>
          <p:cNvSpPr txBox="1"/>
          <p:nvPr/>
        </p:nvSpPr>
        <p:spPr>
          <a:xfrm>
            <a:off x="4293704" y="157942"/>
            <a:ext cx="1639956"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习作欣赏</a:t>
            </a:r>
            <a:r>
              <a:rPr lang="en-US" altLang="zh-CN" sz="2800" dirty="0">
                <a:latin typeface="Comic Sans MS" panose="030F0702030302020204" pitchFamily="66" charset="0"/>
                <a:ea typeface="华文彩云" panose="02010800040101010101" pitchFamily="2" charset="-122"/>
              </a:rPr>
              <a:t> </a:t>
            </a:r>
            <a:endParaRPr lang="zh-CN" altLang="en-US" sz="2800" dirty="0">
              <a:latin typeface="Comic Sans MS" panose="030F0702030302020204" pitchFamily="66" charset="0"/>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rotWithShape="1">
          <a:blip r:embed="rId1">
            <a:extLst>
              <a:ext uri="{28A0092B-C50C-407E-A947-70E740481C1C}">
                <a14:useLocalDpi xmlns:a14="http://schemas.microsoft.com/office/drawing/2010/main" val="0"/>
              </a:ext>
            </a:extLst>
          </a:blip>
          <a:srcRect b="408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29819" y="347867"/>
            <a:ext cx="12092608" cy="5923723"/>
          </a:xfrm>
          <a:solidFill>
            <a:schemeClr val="bg1"/>
          </a:solidFill>
        </p:spPr>
        <p:txBody>
          <a:bodyPr>
            <a:noAutofit/>
          </a:bodyPr>
          <a:lstStyle/>
          <a:p>
            <a:pPr marL="0" indent="0">
              <a:buNone/>
            </a:pPr>
            <a:r>
              <a:rPr lang="en-US" altLang="zh-CN" sz="3200" dirty="0"/>
              <a:t>Para 2: From then on, </a:t>
            </a:r>
            <a:r>
              <a:rPr lang="en-US" altLang="zh-CN" sz="3200" b="1" dirty="0">
                <a:solidFill>
                  <a:srgbClr val="0000FF"/>
                </a:solidFill>
              </a:rPr>
              <a:t>Spider and my father </a:t>
            </a:r>
            <a:r>
              <a:rPr lang="en-US" altLang="zh-CN" sz="3200" dirty="0"/>
              <a:t>would hang out at </a:t>
            </a:r>
            <a:r>
              <a:rPr lang="en-US" altLang="zh-CN" sz="3200" dirty="0">
                <a:solidFill>
                  <a:srgbClr val="FF0000"/>
                </a:solidFill>
              </a:rPr>
              <a:t>the </a:t>
            </a:r>
            <a:r>
              <a:rPr lang="en-US" altLang="zh-CN" sz="3200" dirty="0" err="1">
                <a:solidFill>
                  <a:srgbClr val="FF0000"/>
                </a:solidFill>
              </a:rPr>
              <a:t>dock.</a:t>
            </a:r>
            <a:r>
              <a:rPr lang="en-US" altLang="zh-CN" sz="3200" dirty="0" err="1"/>
              <a:t>Together</a:t>
            </a:r>
            <a:r>
              <a:rPr lang="en-US" altLang="zh-CN" sz="3200" dirty="0"/>
              <a:t>, </a:t>
            </a:r>
            <a:r>
              <a:rPr lang="en-US" altLang="zh-CN" sz="3200" b="1" dirty="0">
                <a:solidFill>
                  <a:srgbClr val="0000FF"/>
                </a:solidFill>
              </a:rPr>
              <a:t>they</a:t>
            </a:r>
            <a:r>
              <a:rPr lang="en-US" altLang="zh-CN" sz="3200" dirty="0"/>
              <a:t> </a:t>
            </a:r>
            <a:r>
              <a:rPr lang="en-US" altLang="zh-CN" sz="3200" dirty="0">
                <a:solidFill>
                  <a:srgbClr val="FF0000"/>
                </a:solidFill>
              </a:rPr>
              <a:t>would wander </a:t>
            </a:r>
            <a:r>
              <a:rPr lang="en-US" altLang="zh-CN" sz="3200" b="1" dirty="0"/>
              <a:t>along the edge of the dock  </a:t>
            </a:r>
            <a:r>
              <a:rPr lang="en-US" altLang="zh-CN" sz="3200" dirty="0">
                <a:solidFill>
                  <a:srgbClr val="0000FF"/>
                </a:solidFill>
              </a:rPr>
              <a:t>in the golden morning sunshine </a:t>
            </a:r>
            <a:r>
              <a:rPr lang="en-US" altLang="zh-CN" sz="3200" b="1" dirty="0">
                <a:solidFill>
                  <a:srgbClr val="0000FF"/>
                </a:solidFill>
              </a:rPr>
              <a:t>or </a:t>
            </a:r>
            <a:r>
              <a:rPr lang="en-US" altLang="zh-CN" sz="3200" dirty="0">
                <a:solidFill>
                  <a:srgbClr val="0000FF"/>
                </a:solidFill>
              </a:rPr>
              <a:t>in the glow of sunset,</a:t>
            </a:r>
            <a:r>
              <a:rPr lang="en-US" altLang="zh-CN" sz="3200" dirty="0">
                <a:solidFill>
                  <a:schemeClr val="accent4"/>
                </a:solidFill>
              </a:rPr>
              <a:t> </a:t>
            </a:r>
            <a:r>
              <a:rPr lang="en-US" altLang="zh-CN" sz="3200" dirty="0"/>
              <a:t> </a:t>
            </a:r>
            <a:r>
              <a:rPr lang="en-US" altLang="zh-CN" sz="3200" dirty="0">
                <a:solidFill>
                  <a:srgbClr val="CC00FF"/>
                </a:solidFill>
              </a:rPr>
              <a:t>enjoying each other's company. </a:t>
            </a:r>
            <a:r>
              <a:rPr lang="en-US" altLang="zh-CN" sz="3200" dirty="0">
                <a:solidFill>
                  <a:srgbClr val="FF0000"/>
                </a:solidFill>
              </a:rPr>
              <a:t>Spider would follow my father,  </a:t>
            </a:r>
            <a:r>
              <a:rPr lang="en-US" altLang="zh-CN" sz="3200" dirty="0">
                <a:solidFill>
                  <a:srgbClr val="CC00FF"/>
                </a:solidFill>
              </a:rPr>
              <a:t>wagging his tail cheerfully all the time. </a:t>
            </a:r>
            <a:r>
              <a:rPr lang="en-US" altLang="zh-CN" sz="3200" dirty="0">
                <a:solidFill>
                  <a:srgbClr val="FF0000"/>
                </a:solidFill>
              </a:rPr>
              <a:t>The bond </a:t>
            </a:r>
            <a:r>
              <a:rPr lang="en-US" altLang="zh-CN" sz="3200" dirty="0"/>
              <a:t>between them </a:t>
            </a:r>
            <a:r>
              <a:rPr lang="en-US" altLang="zh-CN" sz="3200" dirty="0">
                <a:solidFill>
                  <a:srgbClr val="FF0000"/>
                </a:solidFill>
              </a:rPr>
              <a:t>seemed to transcend time and distance, </a:t>
            </a:r>
            <a:r>
              <a:rPr lang="en-US" altLang="zh-CN" sz="3200" b="1" i="1" dirty="0">
                <a:solidFill>
                  <a:srgbClr val="0000FF"/>
                </a:solidFill>
              </a:rPr>
              <a:t>which moved us all. </a:t>
            </a:r>
            <a:r>
              <a:rPr lang="en-US" altLang="zh-CN" sz="3200" b="1" dirty="0"/>
              <a:t>Somehow, </a:t>
            </a:r>
            <a:r>
              <a:rPr lang="en-US" altLang="zh-CN" sz="3200" dirty="0">
                <a:solidFill>
                  <a:srgbClr val="FF0000"/>
                </a:solidFill>
              </a:rPr>
              <a:t>the amazing story of Spider got around </a:t>
            </a:r>
            <a:r>
              <a:rPr lang="en-US" altLang="zh-CN" sz="3200" b="1" dirty="0"/>
              <a:t>and</a:t>
            </a:r>
            <a:r>
              <a:rPr lang="en-US" altLang="zh-CN" sz="3200" dirty="0"/>
              <a:t> </a:t>
            </a:r>
            <a:r>
              <a:rPr lang="en-US" altLang="zh-CN" sz="3200" dirty="0">
                <a:solidFill>
                  <a:srgbClr val="FF0000"/>
                </a:solidFill>
              </a:rPr>
              <a:t>it was covered by </a:t>
            </a:r>
            <a:r>
              <a:rPr lang="en-US" altLang="zh-CN" sz="3200" dirty="0"/>
              <a:t>a local newspaper, </a:t>
            </a:r>
            <a:r>
              <a:rPr lang="en-US" altLang="zh-CN" sz="3200" i="1" dirty="0">
                <a:solidFill>
                  <a:srgbClr val="0000FF"/>
                </a:solidFill>
              </a:rPr>
              <a:t>which struck a chord with many pet owners. </a:t>
            </a:r>
            <a:r>
              <a:rPr lang="en-US" altLang="zh-CN" sz="3200" dirty="0">
                <a:solidFill>
                  <a:srgbClr val="FF0000"/>
                </a:solidFill>
              </a:rPr>
              <a:t>What Spider never expected was that </a:t>
            </a:r>
            <a:r>
              <a:rPr lang="en-US" altLang="zh-CN" sz="3200" b="1" dirty="0">
                <a:solidFill>
                  <a:srgbClr val="7030A0"/>
                </a:solidFill>
              </a:rPr>
              <a:t>he now became a celebrity in </a:t>
            </a:r>
            <a:r>
              <a:rPr lang="en-US" altLang="zh-CN" sz="3200" b="1" kern="100" dirty="0">
                <a:solidFill>
                  <a:srgbClr val="7030A0"/>
                </a:solidFill>
                <a:effectLst/>
                <a:latin typeface="Times New Roman" panose="02020603050405020304" pitchFamily="18" charset="0"/>
                <a:ea typeface="等线" panose="02010600030101010101" pitchFamily="2" charset="-122"/>
                <a:cs typeface="Times New Roman" panose="02020603050405020304" pitchFamily="18" charset="0"/>
              </a:rPr>
              <a:t>Toowoomba </a:t>
            </a:r>
            <a:r>
              <a:rPr lang="en-US" altLang="zh-CN" sz="3200" b="1" dirty="0">
                <a:solidFill>
                  <a:srgbClr val="7030A0"/>
                </a:solidFill>
              </a:rPr>
              <a:t>! </a:t>
            </a:r>
            <a:r>
              <a:rPr lang="en-US" altLang="zh-CN" sz="3200" dirty="0">
                <a:solidFill>
                  <a:srgbClr val="FF0000"/>
                </a:solidFill>
              </a:rPr>
              <a:t>Floods of visitors from near and far came </a:t>
            </a:r>
            <a:r>
              <a:rPr lang="en-US" altLang="zh-CN" sz="32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Toowoomba t</a:t>
            </a:r>
            <a:r>
              <a:rPr lang="en-US" altLang="zh-CN" sz="3200" dirty="0">
                <a:solidFill>
                  <a:srgbClr val="FF0000"/>
                </a:solidFill>
              </a:rPr>
              <a:t>o see Spider</a:t>
            </a:r>
            <a:r>
              <a:rPr lang="en-US" altLang="zh-CN" sz="3200" dirty="0"/>
              <a:t> </a:t>
            </a:r>
            <a:r>
              <a:rPr lang="zh-CN" altLang="en-US" sz="3200" dirty="0"/>
              <a:t>，</a:t>
            </a:r>
            <a:r>
              <a:rPr lang="en-US" altLang="zh-CN" sz="3200" dirty="0">
                <a:solidFill>
                  <a:srgbClr val="CC00FF"/>
                </a:solidFill>
              </a:rPr>
              <a:t>asking to take pictures with him </a:t>
            </a:r>
            <a:r>
              <a:rPr lang="en-US" altLang="zh-CN" sz="3200" dirty="0"/>
              <a:t>!</a:t>
            </a:r>
            <a:r>
              <a:rPr lang="en-US" altLang="zh-CN" sz="3200" b="1" dirty="0"/>
              <a:t>But</a:t>
            </a:r>
            <a:r>
              <a:rPr lang="en-US" altLang="zh-CN" sz="3200" dirty="0"/>
              <a:t> </a:t>
            </a:r>
            <a:r>
              <a:rPr lang="en-US" altLang="zh-CN" sz="3200" b="1" dirty="0">
                <a:solidFill>
                  <a:srgbClr val="0000FF"/>
                </a:solidFill>
              </a:rPr>
              <a:t>much to our delight, </a:t>
            </a:r>
            <a:r>
              <a:rPr lang="en-US" altLang="zh-CN" sz="3200" dirty="0">
                <a:solidFill>
                  <a:srgbClr val="CC00FF"/>
                </a:solidFill>
              </a:rPr>
              <a:t>despite years of living in the wild alone, </a:t>
            </a:r>
            <a:r>
              <a:rPr lang="en-US" altLang="zh-CN" sz="3200" dirty="0">
                <a:solidFill>
                  <a:srgbClr val="FF0000"/>
                </a:solidFill>
              </a:rPr>
              <a:t>Spider survived and found his way back to us, </a:t>
            </a:r>
            <a:r>
              <a:rPr lang="en-US" altLang="zh-CN" sz="3200" b="1" dirty="0"/>
              <a:t>and </a:t>
            </a:r>
            <a:r>
              <a:rPr lang="en-US" altLang="zh-CN" sz="3200" b="1" dirty="0">
                <a:solidFill>
                  <a:srgbClr val="FF0000"/>
                </a:solidFill>
              </a:rPr>
              <a:t>our family was whole </a:t>
            </a:r>
            <a:r>
              <a:rPr lang="en-US" altLang="zh-CN" sz="3200" dirty="0"/>
              <a:t>once more! </a:t>
            </a:r>
            <a:endParaRPr lang="en-US" altLang="zh-CN" sz="3200" dirty="0"/>
          </a:p>
          <a:p>
            <a:pPr marL="0" indent="0">
              <a:buNone/>
            </a:pP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696684" y="41203"/>
            <a:ext cx="1504611" cy="369332"/>
          </a:xfrm>
          <a:prstGeom prst="rect">
            <a:avLst/>
          </a:prstGeom>
          <a:solidFill>
            <a:schemeClr val="bg1"/>
          </a:solidFill>
        </p:spPr>
        <p:txBody>
          <a:bodyPr wrap="square" rtlCol="0">
            <a:spAutoFit/>
          </a:bodyPr>
          <a:lstStyle/>
          <a:p>
            <a:r>
              <a:rPr lang="zh-CN" altLang="en-US" dirty="0">
                <a:solidFill>
                  <a:srgbClr val="7030A0"/>
                </a:solidFill>
                <a:latin typeface="华文彩云" panose="02010800040101010101" pitchFamily="2" charset="-122"/>
                <a:ea typeface="华文彩云" panose="02010800040101010101" pitchFamily="2" charset="-122"/>
              </a:rPr>
              <a:t>文本呈现</a:t>
            </a:r>
            <a:endParaRPr lang="zh-CN" altLang="en-US" dirty="0">
              <a:solidFill>
                <a:srgbClr val="7030A0"/>
              </a:solidFill>
              <a:latin typeface="华文彩云" panose="02010800040101010101" pitchFamily="2" charset="-122"/>
              <a:ea typeface="华文彩云" panose="02010800040101010101" pitchFamily="2" charset="-122"/>
            </a:endParaRPr>
          </a:p>
        </p:txBody>
      </p:sp>
      <p:sp>
        <p:nvSpPr>
          <p:cNvPr id="2" name="文本框 1"/>
          <p:cNvSpPr txBox="1"/>
          <p:nvPr/>
        </p:nvSpPr>
        <p:spPr>
          <a:xfrm>
            <a:off x="0" y="526551"/>
            <a:ext cx="12115800" cy="5324535"/>
          </a:xfrm>
          <a:prstGeom prst="rect">
            <a:avLst/>
          </a:prstGeom>
          <a:solidFill>
            <a:schemeClr val="bg1"/>
          </a:solidFill>
        </p:spPr>
        <p:txBody>
          <a:bodyPr wrap="square">
            <a:spAutoFit/>
          </a:bodyPr>
          <a:lstStyle/>
          <a:p>
            <a:pPr indent="292100" algn="just"/>
            <a:r>
              <a:rPr lang="en-US"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My family moved from Toowoomba, Canada to London in 1950. My mother was in great pain from the 1950s epidemic of polio(</a:t>
            </a:r>
            <a:r>
              <a:rPr lang="zh-CN"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小儿麻痹症</a:t>
            </a:r>
            <a:r>
              <a:rPr lang="en-US"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).She wished to visit specialists in London. The day before we boarded the ship, Father bade a tender farewell to his five-year-old “friend” at the dock(</a:t>
            </a:r>
            <a:r>
              <a:rPr lang="zh-CN"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码头</a:t>
            </a:r>
            <a:r>
              <a:rPr lang="en-US"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),an Australian cattle dog, Spider, who was loved by us all. Father's friend Sandy was to be his guardian while we were overseas.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92100" algn="just"/>
            <a:r>
              <a:rPr lang="en-US"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Six weeks later, a letter arrived from Sandy, giving my father the news that Spider had run away just two weeks after we had sailed. I will always remember my father's face crumbling and his eyes glistening as he read the letter. We tried to comfort him, knowing in our hearts how useless this was. Sandy has advertised constantly on ABC radio and other local newspapers. Despite some “sightings” in the dock at first, the dog was never found later. It seems Spider decided to search for us elsewhere.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92100" algn="just"/>
            <a:r>
              <a:rPr lang="en-US"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We sailed back two years later and re-established our home in Toowoomba. My father immediately began his own searching for Spider. Several months passed but there was still no news concerning Spider. The dog was gone, possibly shot or dead from starvation or exhaustion.</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92100" algn="just"/>
            <a:r>
              <a:rPr lang="en-US"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One cold morning eight months after our return, my father had a call from an old lady who said she was putting food out "for a very old dog". In the night the food disappeared. This had been going on for a few weeks. That was enough for my father to interrupt my homework and we set off immediately. When we arrived at the old lady's house, she invited us into an old bush. Sadly, she then told us that the "dingo dog” hadn't been around for a few days. My father had a strange look in his eye. He put two fingers to his lips and did his special whistle(</a:t>
            </a:r>
            <a:r>
              <a:rPr lang="zh-CN"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口哨</a:t>
            </a:r>
            <a:r>
              <a:rPr lang="en-US" altLang="zh-CN" sz="20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)for Spider.</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威尔士柯基犬多少钱一只（百科） - 深圳信息港"/>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293704" y="157942"/>
            <a:ext cx="2454966" cy="523220"/>
          </a:xfrm>
          <a:prstGeom prst="rect">
            <a:avLst/>
          </a:prstGeom>
          <a:solidFill>
            <a:schemeClr val="bg1"/>
          </a:solidFill>
        </p:spPr>
        <p:txBody>
          <a:bodyPr wrap="square" rtlCol="0">
            <a:spAutoFit/>
          </a:bodyPr>
          <a:lstStyle/>
          <a:p>
            <a:r>
              <a:rPr lang="zh-CN" altLang="en-US" sz="2800" dirty="0">
                <a:latin typeface="Comic Sans MS" panose="030F0702030302020204" pitchFamily="66" charset="0"/>
                <a:ea typeface="华文彩云" panose="02010800040101010101" pitchFamily="2" charset="-122"/>
              </a:rPr>
              <a:t>学生习作欣赏</a:t>
            </a:r>
            <a:r>
              <a:rPr lang="en-US" altLang="zh-CN" sz="2800" dirty="0">
                <a:latin typeface="Comic Sans MS" panose="030F0702030302020204" pitchFamily="66" charset="0"/>
                <a:ea typeface="华文彩云" panose="02010800040101010101" pitchFamily="2" charset="-122"/>
              </a:rPr>
              <a:t> </a:t>
            </a:r>
            <a:endParaRPr lang="zh-CN" altLang="en-US" sz="2800" dirty="0">
              <a:latin typeface="Comic Sans MS" panose="030F0702030302020204" pitchFamily="66" charset="0"/>
              <a:ea typeface="华文彩云" panose="02010800040101010101" pitchFamily="2"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45652"/>
          <a:stretch>
            <a:fillRect/>
          </a:stretch>
        </p:blipFill>
        <p:spPr>
          <a:xfrm>
            <a:off x="99392" y="924338"/>
            <a:ext cx="8577469" cy="5315843"/>
          </a:xfrm>
          <a:prstGeom prst="rect">
            <a:avLst/>
          </a:prstGeom>
        </p:spPr>
      </p:pic>
      <p:sp>
        <p:nvSpPr>
          <p:cNvPr id="5" name="文本框 4"/>
          <p:cNvSpPr txBox="1"/>
          <p:nvPr/>
        </p:nvSpPr>
        <p:spPr>
          <a:xfrm>
            <a:off x="9014787" y="238539"/>
            <a:ext cx="3091069" cy="6001643"/>
          </a:xfrm>
          <a:prstGeom prst="rect">
            <a:avLst/>
          </a:prstGeom>
          <a:solidFill>
            <a:schemeClr val="bg2"/>
          </a:solidFill>
        </p:spPr>
        <p:txBody>
          <a:bodyPr wrap="square" rtlCol="0">
            <a:spAutoFit/>
          </a:bodyPr>
          <a:lstStyle/>
          <a:p>
            <a:r>
              <a:rPr lang="zh-CN" altLang="en-US" sz="3200" dirty="0">
                <a:solidFill>
                  <a:srgbClr val="FF0000"/>
                </a:solidFill>
              </a:rPr>
              <a:t>习作点评：</a:t>
            </a:r>
            <a:endParaRPr lang="en-US" altLang="zh-CN" sz="3200" dirty="0">
              <a:solidFill>
                <a:srgbClr val="FF0000"/>
              </a:solidFill>
            </a:endParaRPr>
          </a:p>
          <a:p>
            <a:r>
              <a:rPr lang="zh-CN" altLang="en-US" sz="3200" dirty="0">
                <a:solidFill>
                  <a:srgbClr val="FF0000"/>
                </a:solidFill>
              </a:rPr>
              <a:t>该生语言功底扎实，叙事能力卓越，设计情节老练，思维活跃且有深度，尤其是有感于老太太对流浪狗的友善最终在码头设立一个狗狗的</a:t>
            </a:r>
            <a:r>
              <a:rPr lang="en-US" altLang="zh-CN" sz="3200" dirty="0">
                <a:solidFill>
                  <a:srgbClr val="FF0000"/>
                </a:solidFill>
              </a:rPr>
              <a:t>shelter</a:t>
            </a:r>
            <a:r>
              <a:rPr lang="zh-CN" altLang="en-US" sz="3200" dirty="0">
                <a:solidFill>
                  <a:srgbClr val="FF0000"/>
                </a:solidFill>
              </a:rPr>
              <a:t>， 让更多的善继续传递下去。</a:t>
            </a:r>
            <a:endParaRPr lang="zh-CN" altLang="en-US" sz="3200" dirty="0">
              <a:solidFill>
                <a:srgbClr val="FF0000"/>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威尔士柯基犬多少钱一只（百科） - 深圳信息港"/>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52609" b="5942"/>
          <a:stretch>
            <a:fillRect/>
          </a:stretch>
        </p:blipFill>
        <p:spPr>
          <a:xfrm>
            <a:off x="43709" y="1143000"/>
            <a:ext cx="12148291" cy="5277679"/>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威尔士柯基犬多少钱一只（百科） - 深圳信息港"/>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206487" y="993913"/>
            <a:ext cx="8865704" cy="646331"/>
          </a:xfrm>
          <a:prstGeom prst="rect">
            <a:avLst/>
          </a:prstGeom>
          <a:noFill/>
        </p:spPr>
        <p:txBody>
          <a:bodyPr wrap="square" rtlCol="0">
            <a:spAutoFit/>
          </a:bodyPr>
          <a:lstStyle/>
          <a:p>
            <a:r>
              <a:rPr lang="zh-CN" altLang="en-US" sz="3600" b="1" dirty="0">
                <a:solidFill>
                  <a:srgbClr val="CC00FF"/>
                </a:solidFill>
              </a:rPr>
              <a:t>关于狗的语料 请参考已发表的 </a:t>
            </a:r>
            <a:r>
              <a:rPr lang="zh-CN" altLang="en-US" sz="3600" b="1">
                <a:solidFill>
                  <a:srgbClr val="CC00FF"/>
                </a:solidFill>
              </a:rPr>
              <a:t>人狗奇缘</a:t>
            </a:r>
            <a:endParaRPr lang="zh-CN" altLang="en-US" sz="3600" b="1" dirty="0">
              <a:solidFill>
                <a:srgbClr val="CC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748143"/>
            <a:ext cx="12192000" cy="3046988"/>
          </a:xfrm>
          <a:prstGeom prst="rect">
            <a:avLst/>
          </a:prstGeom>
          <a:solidFill>
            <a:schemeClr val="bg1"/>
          </a:solidFill>
        </p:spPr>
        <p:txBody>
          <a:bodyPr wrap="square">
            <a:spAutoFit/>
          </a:bodyPr>
          <a:lstStyle/>
          <a:p>
            <a:pPr indent="292100" algn="just"/>
            <a:r>
              <a:rPr lang="en-US"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My family moved from Toowoomba, Canada to London in 1950. My mother was in great pain from the 1950s epidemic of polio(</a:t>
            </a:r>
            <a:r>
              <a:rPr lang="zh-CN"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小儿麻痹症</a:t>
            </a:r>
            <a:r>
              <a:rPr lang="en-US"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).She wished to visit specialists in London. The day before we boarded the ship, Father bade a tender farewell to his five-year-old “friend” at the dock(</a:t>
            </a:r>
            <a:r>
              <a:rPr lang="zh-CN"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码头</a:t>
            </a:r>
            <a:r>
              <a:rPr lang="en-US"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),an Australian cattle dog, Spider, who was loved by us all. Father's friend Sandy was to be his guardian while we were overseas.</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2872409" y="157942"/>
            <a:ext cx="5903843" cy="461665"/>
          </a:xfrm>
          <a:prstGeom prst="rect">
            <a:avLst/>
          </a:prstGeom>
          <a:solidFill>
            <a:schemeClr val="bg1"/>
          </a:solidFill>
        </p:spPr>
        <p:txBody>
          <a:bodyPr wrap="square" rtlCol="0">
            <a:spAutoFit/>
          </a:bodyPr>
          <a:lstStyle/>
          <a:p>
            <a:r>
              <a:rPr lang="zh-CN" altLang="en-US" sz="2400" dirty="0">
                <a:latin typeface="华文彩云" panose="02010800040101010101" pitchFamily="2" charset="-122"/>
                <a:ea typeface="华文彩云" panose="02010800040101010101" pitchFamily="2" charset="-122"/>
              </a:rPr>
              <a:t> </a:t>
            </a:r>
            <a:r>
              <a:rPr lang="en-US" altLang="zh-CN" sz="2400" dirty="0">
                <a:latin typeface="华文彩云" panose="02010800040101010101" pitchFamily="2" charset="-122"/>
                <a:ea typeface="华文彩云" panose="02010800040101010101" pitchFamily="2" charset="-122"/>
              </a:rPr>
              <a:t>Read for main ideas for each paragraph</a:t>
            </a:r>
            <a:endParaRPr lang="zh-CN" altLang="en-US" sz="2400" dirty="0">
              <a:latin typeface="华文彩云" panose="02010800040101010101" pitchFamily="2" charset="-122"/>
              <a:ea typeface="华文彩云" panose="02010800040101010101" pitchFamily="2" charset="-122"/>
            </a:endParaRPr>
          </a:p>
        </p:txBody>
      </p:sp>
      <p:sp>
        <p:nvSpPr>
          <p:cNvPr id="7" name="卷形: 垂直 6"/>
          <p:cNvSpPr/>
          <p:nvPr/>
        </p:nvSpPr>
        <p:spPr>
          <a:xfrm>
            <a:off x="0" y="4403073"/>
            <a:ext cx="12192000" cy="1905111"/>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601816" y="3854765"/>
            <a:ext cx="1848678"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Main idea </a:t>
            </a:r>
            <a:endParaRPr lang="zh-CN" altLang="en-US" sz="2800" dirty="0">
              <a:solidFill>
                <a:srgbClr val="9900CC"/>
              </a:solidFill>
              <a:latin typeface="Impact" panose="020B0806030902050204" pitchFamily="34" charset="0"/>
            </a:endParaRPr>
          </a:p>
        </p:txBody>
      </p:sp>
      <p:sp>
        <p:nvSpPr>
          <p:cNvPr id="8" name="文本框 7"/>
          <p:cNvSpPr txBox="1"/>
          <p:nvPr/>
        </p:nvSpPr>
        <p:spPr>
          <a:xfrm>
            <a:off x="351192" y="4861931"/>
            <a:ext cx="11516130" cy="584775"/>
          </a:xfrm>
          <a:prstGeom prst="rect">
            <a:avLst/>
          </a:prstGeom>
          <a:solidFill>
            <a:schemeClr val="bg1"/>
          </a:solidFill>
        </p:spPr>
        <p:txBody>
          <a:bodyPr wrap="square" rtlCol="0">
            <a:spAutoFit/>
          </a:bodyPr>
          <a:lstStyle/>
          <a:p>
            <a:r>
              <a:rPr lang="en-US" altLang="zh-CN" sz="3200" dirty="0">
                <a:solidFill>
                  <a:srgbClr val="006600"/>
                </a:solidFill>
                <a:latin typeface="Comic Sans MS" panose="030F0702030302020204" pitchFamily="66" charset="0"/>
              </a:rPr>
              <a:t>Spider was left with Sandy while our family were overseas.</a:t>
            </a:r>
            <a:endParaRPr lang="zh-CN" altLang="en-US" sz="3200" dirty="0">
              <a:solidFill>
                <a:srgbClr val="006600"/>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9696" y="69577"/>
            <a:ext cx="12082669" cy="4031873"/>
          </a:xfrm>
          <a:prstGeom prst="rect">
            <a:avLst/>
          </a:prstGeom>
          <a:solidFill>
            <a:schemeClr val="bg1"/>
          </a:solidFill>
        </p:spPr>
        <p:txBody>
          <a:bodyPr wrap="square">
            <a:spAutoFit/>
          </a:bodyPr>
          <a:lstStyle/>
          <a:p>
            <a:pPr indent="292100" algn="just"/>
            <a:r>
              <a:rPr lang="en-US"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Six weeks later, a letter arrived from Sandy, giving my father the news that Spider had run away just two weeks after we had sailed. I will always remember my father's face crumbling and his eyes glistening as he read the letter. We tried to comfort him, knowing in our hearts how useless this was. Sandy has advertised constantly on ABC radio and other local newspapers. Despite some “sightings” in the dock at first, the dog was never found later. It seems Spider decided to search for us elsewhere.</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 name="卷形: 垂直 1"/>
          <p:cNvSpPr/>
          <p:nvPr/>
        </p:nvSpPr>
        <p:spPr>
          <a:xfrm>
            <a:off x="0" y="4861931"/>
            <a:ext cx="12192000" cy="1674854"/>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393097" y="4212573"/>
            <a:ext cx="1848678"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Main idea </a:t>
            </a:r>
            <a:endParaRPr lang="zh-CN" altLang="en-US" sz="2800" dirty="0">
              <a:solidFill>
                <a:srgbClr val="9900CC"/>
              </a:solidFill>
              <a:latin typeface="Impact" panose="020B0806030902050204" pitchFamily="34" charset="0"/>
            </a:endParaRPr>
          </a:p>
        </p:txBody>
      </p:sp>
      <p:sp>
        <p:nvSpPr>
          <p:cNvPr id="6" name="文本框 5"/>
          <p:cNvSpPr txBox="1"/>
          <p:nvPr/>
        </p:nvSpPr>
        <p:spPr>
          <a:xfrm>
            <a:off x="3004937" y="5438401"/>
            <a:ext cx="4310260" cy="584775"/>
          </a:xfrm>
          <a:prstGeom prst="rect">
            <a:avLst/>
          </a:prstGeom>
          <a:solidFill>
            <a:schemeClr val="bg1"/>
          </a:solidFill>
        </p:spPr>
        <p:txBody>
          <a:bodyPr wrap="square" rtlCol="0">
            <a:spAutoFit/>
          </a:bodyPr>
          <a:lstStyle/>
          <a:p>
            <a:r>
              <a:rPr lang="en-US" altLang="zh-CN" sz="3200" dirty="0">
                <a:solidFill>
                  <a:srgbClr val="006600"/>
                </a:solidFill>
                <a:latin typeface="Comic Sans MS" panose="030F0702030302020204" pitchFamily="66" charset="0"/>
              </a:rPr>
              <a:t>Spider was missing.</a:t>
            </a:r>
            <a:endParaRPr lang="zh-CN" altLang="en-US" sz="3200" dirty="0">
              <a:solidFill>
                <a:srgbClr val="006600"/>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1082" y="1032585"/>
            <a:ext cx="12192000" cy="2062103"/>
          </a:xfrm>
          <a:prstGeom prst="rect">
            <a:avLst/>
          </a:prstGeom>
          <a:solidFill>
            <a:schemeClr val="bg1"/>
          </a:solidFill>
        </p:spPr>
        <p:txBody>
          <a:bodyPr wrap="square">
            <a:spAutoFit/>
          </a:bodyPr>
          <a:lstStyle/>
          <a:p>
            <a:pPr indent="292100" algn="just"/>
            <a:r>
              <a:rPr lang="en-US" altLang="zh-CN" sz="3200" kern="100" dirty="0">
                <a:solidFill>
                  <a:srgbClr val="000000"/>
                </a:solidFill>
                <a:effectLst/>
                <a:latin typeface="Times New Roman" panose="02020603050405020304" pitchFamily="18" charset="0"/>
                <a:ea typeface="宋体" panose="02010600030101010101" pitchFamily="2" charset="-122"/>
              </a:rPr>
              <a:t>   </a:t>
            </a:r>
            <a:r>
              <a:rPr lang="en-US"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We sailed back two years later and re-established our home in Toowoomba. My father immediately began his own searching for Spider. Several months passed but there was still no news concerning Spider. The dog was gone, possibly shot or dead from starvation or exhaustion.</a:t>
            </a:r>
            <a:endParaRPr lang="zh-CN" altLang="zh-CN" sz="3200" kern="100" dirty="0">
              <a:effectLst/>
              <a:latin typeface="Times New Roman" panose="02020603050405020304" pitchFamily="18" charset="0"/>
              <a:ea typeface="宋体" panose="02010600030101010101" pitchFamily="2" charset="-122"/>
            </a:endParaRPr>
          </a:p>
        </p:txBody>
      </p:sp>
      <p:sp>
        <p:nvSpPr>
          <p:cNvPr id="3" name="卷形: 垂直 2"/>
          <p:cNvSpPr/>
          <p:nvPr/>
        </p:nvSpPr>
        <p:spPr>
          <a:xfrm>
            <a:off x="0" y="4100579"/>
            <a:ext cx="12192000" cy="1905111"/>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09320" y="3367748"/>
            <a:ext cx="1848678"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Main idea </a:t>
            </a:r>
            <a:endParaRPr lang="zh-CN" altLang="en-US" sz="2800" dirty="0">
              <a:solidFill>
                <a:srgbClr val="9900CC"/>
              </a:solidFill>
              <a:latin typeface="Impact" panose="020B0806030902050204" pitchFamily="34" charset="0"/>
            </a:endParaRPr>
          </a:p>
        </p:txBody>
      </p:sp>
      <p:sp>
        <p:nvSpPr>
          <p:cNvPr id="6" name="文本框 5"/>
          <p:cNvSpPr txBox="1"/>
          <p:nvPr/>
        </p:nvSpPr>
        <p:spPr>
          <a:xfrm>
            <a:off x="351192" y="4861931"/>
            <a:ext cx="11516130" cy="584775"/>
          </a:xfrm>
          <a:prstGeom prst="rect">
            <a:avLst/>
          </a:prstGeom>
          <a:solidFill>
            <a:schemeClr val="bg1"/>
          </a:solidFill>
        </p:spPr>
        <p:txBody>
          <a:bodyPr wrap="square" rtlCol="0">
            <a:spAutoFit/>
          </a:bodyPr>
          <a:lstStyle/>
          <a:p>
            <a:r>
              <a:rPr lang="en-US" altLang="zh-CN" sz="3200" dirty="0">
                <a:solidFill>
                  <a:srgbClr val="006600"/>
                </a:solidFill>
                <a:latin typeface="Comic Sans MS" panose="030F0702030302020204" pitchFamily="66" charset="0"/>
              </a:rPr>
              <a:t> After two years, Spider was still nowhere to be found.</a:t>
            </a:r>
            <a:endParaRPr lang="zh-CN" altLang="en-US" sz="3200" dirty="0">
              <a:solidFill>
                <a:srgbClr val="006600"/>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柯基|摄影|宠物摄影|穆牧摄影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99390" y="28732"/>
            <a:ext cx="12006471" cy="4524315"/>
          </a:xfrm>
          <a:prstGeom prst="rect">
            <a:avLst/>
          </a:prstGeom>
          <a:solidFill>
            <a:schemeClr val="bg1"/>
          </a:solidFill>
        </p:spPr>
        <p:txBody>
          <a:bodyPr wrap="square">
            <a:spAutoFit/>
          </a:bodyPr>
          <a:lstStyle/>
          <a:p>
            <a:pPr indent="292100" algn="just"/>
            <a:r>
              <a:rPr lang="en-US"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One cold morning eight months after our return, my father had a call from an old lady who said she was putting food out "for a very old dog". In the night the food disappeared. This had been going on for a few weeks. That was enough for my father to interrupt my homework and we set off immediately. When we arrived at the old lady's house, she invited us into an old bush. Sadly, she then told us that the "dingo dog” hadn't been around for a few days. My father had a strange look in his eye. He put two fingers to his lips and did his special whistle(</a:t>
            </a:r>
            <a:r>
              <a:rPr lang="zh-CN"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口哨</a:t>
            </a:r>
            <a:r>
              <a:rPr lang="en-US" altLang="zh-CN" sz="3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)for Spider.</a:t>
            </a:r>
            <a:endParaRPr lang="zh-CN" altLang="zh-CN" sz="3200" kern="100" dirty="0">
              <a:effectLst/>
              <a:latin typeface="Times New Roman" panose="02020603050405020304" pitchFamily="18" charset="0"/>
              <a:ea typeface="宋体" panose="02010600030101010101" pitchFamily="2" charset="-122"/>
            </a:endParaRPr>
          </a:p>
        </p:txBody>
      </p:sp>
      <p:sp>
        <p:nvSpPr>
          <p:cNvPr id="3" name="卷形: 垂直 2"/>
          <p:cNvSpPr/>
          <p:nvPr/>
        </p:nvSpPr>
        <p:spPr>
          <a:xfrm>
            <a:off x="6625" y="5042439"/>
            <a:ext cx="12192000" cy="1608302"/>
          </a:xfrm>
          <a:prstGeom prst="verticalScroll">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01816" y="4500802"/>
            <a:ext cx="1848678"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Main idea </a:t>
            </a:r>
            <a:endParaRPr lang="zh-CN" altLang="en-US" sz="2800" dirty="0">
              <a:solidFill>
                <a:srgbClr val="9900CC"/>
              </a:solidFill>
              <a:latin typeface="Impact" panose="020B0806030902050204" pitchFamily="34" charset="0"/>
            </a:endParaRPr>
          </a:p>
        </p:txBody>
      </p:sp>
      <p:sp>
        <p:nvSpPr>
          <p:cNvPr id="6" name="文本框 5"/>
          <p:cNvSpPr txBox="1"/>
          <p:nvPr/>
        </p:nvSpPr>
        <p:spPr>
          <a:xfrm>
            <a:off x="351192" y="5408585"/>
            <a:ext cx="11516130" cy="1077218"/>
          </a:xfrm>
          <a:prstGeom prst="rect">
            <a:avLst/>
          </a:prstGeom>
          <a:solidFill>
            <a:schemeClr val="bg1"/>
          </a:solidFill>
        </p:spPr>
        <p:txBody>
          <a:bodyPr wrap="square" rtlCol="0">
            <a:spAutoFit/>
          </a:bodyPr>
          <a:lstStyle/>
          <a:p>
            <a:r>
              <a:rPr lang="en-US" altLang="zh-CN" sz="3200" dirty="0">
                <a:solidFill>
                  <a:srgbClr val="006600"/>
                </a:solidFill>
                <a:latin typeface="Comic Sans MS" panose="030F0702030302020204" pitchFamily="66" charset="0"/>
              </a:rPr>
              <a:t>Spider  was spotted by an old lady and we set off to look for it.</a:t>
            </a:r>
            <a:endParaRPr lang="zh-CN" altLang="en-US" sz="3200" dirty="0">
              <a:solidFill>
                <a:srgbClr val="006600"/>
              </a:solidFill>
              <a:latin typeface="Comic Sans MS" panose="030F0702030302020204" pitchFamily="66"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澳洲牧羊犬_360百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756" y="0"/>
            <a:ext cx="12112487"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mn-ea"/>
                          <a:cs typeface="Times New Roman" panose="02020603050405020304" pitchFamily="18" charset="0"/>
                        </a:rPr>
                        <a:t>The day before we boarded the ship, Father bade a tender farewell to his five-year-old “friend” at the dock(</a:t>
                      </a:r>
                      <a:r>
                        <a:rPr lang="zh-CN" altLang="zh-CN" sz="2800" kern="100" dirty="0">
                          <a:solidFill>
                            <a:srgbClr val="000000"/>
                          </a:solidFill>
                          <a:effectLst/>
                          <a:latin typeface="Times New Roman" panose="02020603050405020304" pitchFamily="18" charset="0"/>
                          <a:ea typeface="+mn-ea"/>
                          <a:cs typeface="Times New Roman" panose="02020603050405020304" pitchFamily="18" charset="0"/>
                        </a:rPr>
                        <a:t>码头</a:t>
                      </a:r>
                      <a:r>
                        <a:rPr lang="en-US" altLang="zh-CN" sz="2800" kern="100" dirty="0">
                          <a:solidFill>
                            <a:srgbClr val="000000"/>
                          </a:solidFill>
                          <a:effectLst/>
                          <a:latin typeface="Times New Roman" panose="02020603050405020304" pitchFamily="18" charset="0"/>
                          <a:ea typeface="+mn-ea"/>
                          <a:cs typeface="Times New Roman" panose="02020603050405020304" pitchFamily="18" charset="0"/>
                        </a:rPr>
                        <a:t>),an Australian cattle dog, Spider, who was loved by us all. </a:t>
                      </a:r>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8" y="407512"/>
            <a:ext cx="4015411" cy="584775"/>
          </a:xfrm>
          <a:prstGeom prst="rect">
            <a:avLst/>
          </a:prstGeom>
          <a:solidFill>
            <a:schemeClr val="bg1"/>
          </a:solidFill>
        </p:spPr>
        <p:txBody>
          <a:bodyPr wrap="square" rtlCol="0">
            <a:spAutoFit/>
          </a:bodyPr>
          <a:lstStyle/>
          <a:p>
            <a:r>
              <a:rPr lang="en-US" altLang="zh-CN" sz="3200" dirty="0">
                <a:solidFill>
                  <a:srgbClr val="9900CC"/>
                </a:solidFill>
                <a:latin typeface="华文彩云" panose="02010800040101010101" pitchFamily="2" charset="-122"/>
                <a:ea typeface="华文彩云" panose="02010800040101010101" pitchFamily="2" charset="-122"/>
              </a:rPr>
              <a:t>Read for clues</a:t>
            </a:r>
            <a:endParaRPr lang="zh-CN" altLang="en-US" sz="3200" dirty="0">
              <a:solidFill>
                <a:srgbClr val="9900CC"/>
              </a:solidFill>
              <a:latin typeface="华文彩云" panose="02010800040101010101" pitchFamily="2" charset="-122"/>
              <a:ea typeface="华文彩云" panose="02010800040101010101" pitchFamily="2" charset="-122"/>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clues</a:t>
            </a:r>
            <a:endParaRPr lang="zh-CN" altLang="en-US" sz="2800" dirty="0">
              <a:solidFill>
                <a:srgbClr val="9900CC"/>
              </a:solidFill>
              <a:latin typeface="Impact" panose="020B0806030902050204" pitchFamily="34"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echoes </a:t>
            </a:r>
            <a:endParaRPr lang="zh-CN" altLang="en-US" sz="2800" dirty="0">
              <a:solidFill>
                <a:srgbClr val="9900CC"/>
              </a:solidFill>
              <a:latin typeface="Impact" panose="020B0806030902050204" pitchFamily="34" charset="0"/>
            </a:endParaRPr>
          </a:p>
        </p:txBody>
      </p:sp>
      <p:sp>
        <p:nvSpPr>
          <p:cNvPr id="8" name="文本框 7"/>
          <p:cNvSpPr txBox="1"/>
          <p:nvPr/>
        </p:nvSpPr>
        <p:spPr>
          <a:xfrm>
            <a:off x="6311348" y="2378769"/>
            <a:ext cx="5675243" cy="3416320"/>
          </a:xfrm>
          <a:prstGeom prst="rect">
            <a:avLst/>
          </a:prstGeom>
          <a:solidFill>
            <a:schemeClr val="bg1"/>
          </a:solidFill>
        </p:spPr>
        <p:txBody>
          <a:bodyPr wrap="square" rtlCol="0">
            <a:spAutoFit/>
          </a:bodyPr>
          <a:lstStyle/>
          <a:p>
            <a:r>
              <a:rPr lang="en-US" altLang="zh-CN" sz="3600" dirty="0">
                <a:solidFill>
                  <a:srgbClr val="C00000"/>
                </a:solidFill>
                <a:latin typeface="Broadway" panose="04040905080B02020502" pitchFamily="82" charset="0"/>
              </a:rPr>
              <a:t>1. </a:t>
            </a:r>
            <a:r>
              <a:rPr lang="en-US" altLang="zh-CN" sz="3600" dirty="0">
                <a:solidFill>
                  <a:srgbClr val="C00000"/>
                </a:solidFill>
                <a:latin typeface="Cambria" panose="02040503050406030204" pitchFamily="18" charset="0"/>
                <a:ea typeface="Cambria" panose="02040503050406030204" pitchFamily="18" charset="0"/>
              </a:rPr>
              <a:t> Spider would never bid a farewell to my father again. Wherever Father went, he would just follow  his steps, as if fearing another long separation. </a:t>
            </a:r>
            <a:endParaRPr lang="zh-CN" altLang="en-US" sz="3600" dirty="0">
              <a:solidFill>
                <a:srgbClr val="C00000"/>
              </a:solidFill>
              <a:latin typeface="Cambria" panose="020405030504060302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澳洲牧羊犬_360百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12487"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367746"/>
          <a:ext cx="11986591" cy="515826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mn-ea"/>
                          <a:cs typeface="Times New Roman" panose="02020603050405020304" pitchFamily="18" charset="0"/>
                        </a:rPr>
                        <a:t>I will always remember my father's face crumbling and his eyes glistening as he read the letter.  …….</a:t>
                      </a:r>
                      <a:endParaRPr lang="en-US" altLang="zh-CN" sz="2800" kern="100" dirty="0">
                        <a:solidFill>
                          <a:srgbClr val="000000"/>
                        </a:solidFill>
                        <a:effectLst/>
                        <a:latin typeface="Times New Roman" panose="02020603050405020304" pitchFamily="18" charset="0"/>
                        <a:ea typeface="+mn-ea"/>
                        <a:cs typeface="Times New Roman" panose="02020603050405020304" pitchFamily="18" charset="0"/>
                      </a:endParaRPr>
                    </a:p>
                    <a:p>
                      <a:pPr marL="25400" marR="12700" indent="266700" algn="just" fontAlgn="base">
                        <a:spcAft>
                          <a:spcPts val="0"/>
                        </a:spcAft>
                      </a:pPr>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en-US" altLang="zh-CN" sz="2800" kern="100" dirty="0">
                        <a:solidFill>
                          <a:srgbClr val="000000"/>
                        </a:solidFill>
                        <a:effectLst/>
                        <a:latin typeface="Times New Roman" panose="02020603050405020304" pitchFamily="18" charset="0"/>
                        <a:ea typeface="+mn-ea"/>
                        <a:cs typeface="Times New Roman" panose="02020603050405020304" pitchFamily="18" charset="0"/>
                      </a:endParaRPr>
                    </a:p>
                    <a:p>
                      <a:pPr indent="266700" algn="just"/>
                      <a:endParaRPr lang="en-US" altLang="zh-CN" sz="2800" kern="100" dirty="0">
                        <a:solidFill>
                          <a:srgbClr val="000000"/>
                        </a:solidFill>
                        <a:effectLst/>
                        <a:latin typeface="Times New Roman" panose="02020603050405020304" pitchFamily="18" charset="0"/>
                        <a:ea typeface="+mn-ea"/>
                        <a:cs typeface="Times New Roman" panose="02020603050405020304" pitchFamily="18" charset="0"/>
                      </a:endParaRPr>
                    </a:p>
                    <a:p>
                      <a:pPr indent="266700" algn="just"/>
                      <a:r>
                        <a:rPr lang="en-US" altLang="zh-CN" sz="2800" kern="100" dirty="0">
                          <a:solidFill>
                            <a:srgbClr val="000000"/>
                          </a:solidFill>
                          <a:effectLst/>
                          <a:latin typeface="Times New Roman" panose="02020603050405020304" pitchFamily="18" charset="0"/>
                          <a:ea typeface="+mn-ea"/>
                          <a:cs typeface="Times New Roman" panose="02020603050405020304" pitchFamily="18" charset="0"/>
                        </a:rPr>
                        <a:t>Despite some “sightings” in the dock at first, the dog was never found later. It seems Spider decided to search for us elsewhere.</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6" name="文本框 5"/>
          <p:cNvSpPr txBox="1"/>
          <p:nvPr/>
        </p:nvSpPr>
        <p:spPr>
          <a:xfrm>
            <a:off x="2110412" y="510216"/>
            <a:ext cx="1497491"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clues</a:t>
            </a:r>
            <a:endParaRPr lang="zh-CN" altLang="en-US" sz="2800" dirty="0">
              <a:solidFill>
                <a:srgbClr val="9900CC"/>
              </a:solidFill>
              <a:latin typeface="Impact" panose="020B0806030902050204" pitchFamily="34" charset="0"/>
            </a:endParaRPr>
          </a:p>
        </p:txBody>
      </p:sp>
      <p:sp>
        <p:nvSpPr>
          <p:cNvPr id="7" name="文本框 6"/>
          <p:cNvSpPr txBox="1"/>
          <p:nvPr/>
        </p:nvSpPr>
        <p:spPr>
          <a:xfrm>
            <a:off x="7779015" y="59304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Impact" panose="020B0806030902050204" pitchFamily="34" charset="0"/>
              </a:rPr>
              <a:t>echoes </a:t>
            </a:r>
            <a:endParaRPr lang="zh-CN" altLang="en-US" sz="2800" dirty="0">
              <a:solidFill>
                <a:srgbClr val="9900CC"/>
              </a:solidFill>
              <a:latin typeface="Impact" panose="020B0806030902050204" pitchFamily="34" charset="0"/>
            </a:endParaRPr>
          </a:p>
        </p:txBody>
      </p:sp>
      <p:sp>
        <p:nvSpPr>
          <p:cNvPr id="8" name="文本框 7"/>
          <p:cNvSpPr txBox="1"/>
          <p:nvPr/>
        </p:nvSpPr>
        <p:spPr>
          <a:xfrm>
            <a:off x="6311348" y="1295400"/>
            <a:ext cx="5675243" cy="2123658"/>
          </a:xfrm>
          <a:prstGeom prst="rect">
            <a:avLst/>
          </a:prstGeom>
          <a:solidFill>
            <a:schemeClr val="bg1"/>
          </a:solidFill>
        </p:spPr>
        <p:txBody>
          <a:bodyPr wrap="square" rtlCol="0">
            <a:spAutoFit/>
          </a:bodyPr>
          <a:lstStyle/>
          <a:p>
            <a:r>
              <a:rPr lang="en-US" altLang="zh-CN" sz="3600" dirty="0">
                <a:solidFill>
                  <a:srgbClr val="C00000"/>
                </a:solidFill>
                <a:latin typeface="Broadway" panose="04040905080B02020502" pitchFamily="82" charset="0"/>
              </a:rPr>
              <a:t>2</a:t>
            </a:r>
            <a:r>
              <a:rPr lang="en-US" altLang="zh-CN" sz="3200" dirty="0">
                <a:solidFill>
                  <a:srgbClr val="C00000"/>
                </a:solidFill>
                <a:latin typeface="Broadway" panose="04040905080B02020502" pitchFamily="82" charset="0"/>
              </a:rPr>
              <a:t>. </a:t>
            </a:r>
            <a:r>
              <a:rPr lang="en-US" altLang="zh-CN" sz="3200" dirty="0">
                <a:solidFill>
                  <a:srgbClr val="C00000"/>
                </a:solidFill>
                <a:latin typeface="Cambria" panose="02040503050406030204" pitchFamily="18" charset="0"/>
                <a:ea typeface="Cambria" panose="02040503050406030204" pitchFamily="18" charset="0"/>
              </a:rPr>
              <a:t>  My father’s face lit up and his eyes glistened as Spider jumped into his arms, licking his face excitedly.</a:t>
            </a:r>
            <a:endParaRPr lang="zh-CN" altLang="en-US" sz="3600" dirty="0">
              <a:solidFill>
                <a:srgbClr val="C00000"/>
              </a:solidFill>
              <a:latin typeface="Cambria" panose="02040503050406030204" pitchFamily="18" charset="0"/>
            </a:endParaRPr>
          </a:p>
        </p:txBody>
      </p:sp>
      <p:sp>
        <p:nvSpPr>
          <p:cNvPr id="2" name="文本框 1"/>
          <p:cNvSpPr txBox="1"/>
          <p:nvPr/>
        </p:nvSpPr>
        <p:spPr>
          <a:xfrm>
            <a:off x="6334539" y="3654281"/>
            <a:ext cx="5675243" cy="1631216"/>
          </a:xfrm>
          <a:prstGeom prst="rect">
            <a:avLst/>
          </a:prstGeom>
          <a:solidFill>
            <a:schemeClr val="bg1"/>
          </a:solidFill>
        </p:spPr>
        <p:txBody>
          <a:bodyPr wrap="square" rtlCol="0">
            <a:spAutoFit/>
          </a:bodyPr>
          <a:lstStyle/>
          <a:p>
            <a:r>
              <a:rPr lang="en-US" altLang="zh-CN" sz="3600" dirty="0">
                <a:solidFill>
                  <a:srgbClr val="C00000"/>
                </a:solidFill>
                <a:latin typeface="Broadway" panose="04040905080B02020502" pitchFamily="82" charset="0"/>
              </a:rPr>
              <a:t>3</a:t>
            </a:r>
            <a:r>
              <a:rPr lang="en-US" altLang="zh-CN" sz="3200" dirty="0">
                <a:solidFill>
                  <a:srgbClr val="C00000"/>
                </a:solidFill>
                <a:latin typeface="Broadway" panose="04040905080B02020502" pitchFamily="82" charset="0"/>
              </a:rPr>
              <a:t>. </a:t>
            </a:r>
            <a:r>
              <a:rPr lang="en-US" altLang="zh-CN" sz="3200" dirty="0">
                <a:solidFill>
                  <a:srgbClr val="C00000"/>
                </a:solidFill>
                <a:latin typeface="Cambria" panose="02040503050406030204" pitchFamily="18" charset="0"/>
                <a:ea typeface="Cambria" panose="02040503050406030204" pitchFamily="18" charset="0"/>
              </a:rPr>
              <a:t>   After such a long search,  we found Spider ultimately and brought it back home.</a:t>
            </a:r>
            <a:endParaRPr lang="zh-CN" altLang="en-US" sz="3600" dirty="0">
              <a:solidFill>
                <a:srgbClr val="C00000"/>
              </a:solidFill>
              <a:latin typeface="Cambria" panose="020405030504060302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12314</Words>
  <Application>WPS 演示</Application>
  <PresentationFormat>宽屏</PresentationFormat>
  <Paragraphs>257</Paragraphs>
  <Slides>32</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32</vt:i4>
      </vt:variant>
    </vt:vector>
  </HeadingPairs>
  <TitlesOfParts>
    <vt:vector size="53" baseType="lpstr">
      <vt:lpstr>Arial</vt:lpstr>
      <vt:lpstr>宋体</vt:lpstr>
      <vt:lpstr>Wingdings</vt:lpstr>
      <vt:lpstr>华文彩云</vt:lpstr>
      <vt:lpstr>Times New Roman</vt:lpstr>
      <vt:lpstr>等线</vt:lpstr>
      <vt:lpstr>Impact</vt:lpstr>
      <vt:lpstr>Comic Sans MS</vt:lpstr>
      <vt:lpstr>Broadway</vt:lpstr>
      <vt:lpstr>Cambria</vt:lpstr>
      <vt:lpstr>HGSMinchoE</vt:lpstr>
      <vt:lpstr>微软雅黑</vt:lpstr>
      <vt:lpstr>Arial Unicode MS</vt:lpstr>
      <vt:lpstr>等线 Light</vt:lpstr>
      <vt:lpstr>Calibri</vt:lpstr>
      <vt:lpstr>HelveticaNeue</vt:lpstr>
      <vt:lpstr>华文新魏</vt:lpstr>
      <vt:lpstr>Segoe Print</vt:lpstr>
      <vt:lpstr>Gabriola</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261</cp:revision>
  <dcterms:created xsi:type="dcterms:W3CDTF">2024-02-15T01:54:00Z</dcterms:created>
  <dcterms:modified xsi:type="dcterms:W3CDTF">2024-03-13T02:24:56Z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