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handoutMasterIdLst>
    <p:handoutMasterId r:id="rId60"/>
  </p:handoutMasterIdLst>
  <p:sldIdLst>
    <p:sldId id="448" r:id="rId3"/>
    <p:sldId id="308" r:id="rId4"/>
    <p:sldId id="258" r:id="rId5"/>
    <p:sldId id="262" r:id="rId6"/>
    <p:sldId id="300" r:id="rId7"/>
    <p:sldId id="361" r:id="rId8"/>
    <p:sldId id="299" r:id="rId9"/>
    <p:sldId id="339" r:id="rId10"/>
    <p:sldId id="340" r:id="rId11"/>
    <p:sldId id="341" r:id="rId12"/>
    <p:sldId id="344" r:id="rId13"/>
    <p:sldId id="403" r:id="rId14"/>
    <p:sldId id="342" r:id="rId15"/>
    <p:sldId id="404" r:id="rId16"/>
    <p:sldId id="306" r:id="rId17"/>
    <p:sldId id="343" r:id="rId18"/>
    <p:sldId id="345" r:id="rId19"/>
    <p:sldId id="346" r:id="rId20"/>
    <p:sldId id="347" r:id="rId21"/>
    <p:sldId id="405" r:id="rId22"/>
    <p:sldId id="348" r:id="rId23"/>
    <p:sldId id="349" r:id="rId24"/>
    <p:sldId id="350" r:id="rId25"/>
    <p:sldId id="312" r:id="rId26"/>
    <p:sldId id="352" r:id="rId27"/>
    <p:sldId id="353" r:id="rId28"/>
    <p:sldId id="406" r:id="rId29"/>
    <p:sldId id="355" r:id="rId30"/>
    <p:sldId id="356" r:id="rId31"/>
    <p:sldId id="357" r:id="rId32"/>
    <p:sldId id="358" r:id="rId33"/>
    <p:sldId id="359" r:id="rId34"/>
    <p:sldId id="360" r:id="rId35"/>
    <p:sldId id="407" r:id="rId36"/>
    <p:sldId id="362" r:id="rId37"/>
    <p:sldId id="363" r:id="rId38"/>
    <p:sldId id="364" r:id="rId39"/>
    <p:sldId id="365" r:id="rId40"/>
    <p:sldId id="366" r:id="rId41"/>
    <p:sldId id="367" r:id="rId42"/>
    <p:sldId id="368" r:id="rId43"/>
    <p:sldId id="408" r:id="rId44"/>
    <p:sldId id="324" r:id="rId45"/>
    <p:sldId id="375" r:id="rId46"/>
    <p:sldId id="369" r:id="rId47"/>
    <p:sldId id="370" r:id="rId48"/>
    <p:sldId id="371" r:id="rId49"/>
    <p:sldId id="410" r:id="rId50"/>
    <p:sldId id="325" r:id="rId51"/>
    <p:sldId id="376" r:id="rId52"/>
    <p:sldId id="372" r:id="rId53"/>
    <p:sldId id="411" r:id="rId54"/>
    <p:sldId id="373" r:id="rId55"/>
    <p:sldId id="374" r:id="rId56"/>
    <p:sldId id="412" r:id="rId57"/>
    <p:sldId id="314" r:id="rId58"/>
  </p:sldIdLst>
  <p:sldSz cx="12192000" cy="6858000"/>
  <p:notesSz cx="6858000" cy="9144000"/>
  <p:embeddedFontLst>
    <p:embeddedFont>
      <p:font typeface="微软雅黑" panose="020B0503020204020204" pitchFamily="34" charset="-122"/>
      <p:regular r:id="rId65"/>
    </p:embeddedFont>
    <p:embeddedFont>
      <p:font typeface="汉仪雅酷黑简" panose="00020600040101010101" charset="-122"/>
      <p:regular r:id="rId66"/>
    </p:embeddedFont>
    <p:embeddedFont>
      <p:font typeface="汉仪刚艺体-85W" panose="00020600040101010101" charset="-122"/>
      <p:bold r:id="rId67"/>
    </p:embeddedFont>
    <p:embeddedFont>
      <p:font typeface="华文中宋" panose="02010600040101010101" charset="-122"/>
      <p:regular r:id="rId68"/>
    </p:embeddedFont>
    <p:embeddedFont>
      <p:font typeface="等线" panose="02010600030101010101" charset="-122"/>
      <p:regular r:id="rId69"/>
    </p:embeddedFont>
    <p:embeddedFont>
      <p:font typeface="汉仪君黑-45简" panose="020B0604020202020204" charset="-122"/>
      <p:regular r:id="rId70"/>
    </p:embeddedFont>
    <p:embeddedFont>
      <p:font typeface="新宋体" panose="02010609030101010101" charset="-122"/>
      <p:regular r:id="rId71"/>
    </p:embeddedFont>
    <p:embeddedFont>
      <p:font typeface="Calibri" panose="020F0502020204030204" charset="0"/>
      <p:regular r:id="rId72"/>
      <p:bold r:id="rId73"/>
      <p:italic r:id="rId74"/>
      <p:boldItalic r:id="rId7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批注" initials="A" lastIdx="1"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C14"/>
    <a:srgbClr val="FFFFFF"/>
    <a:srgbClr val="E40D08"/>
    <a:srgbClr val="C5E9D7"/>
    <a:srgbClr val="FBA797"/>
    <a:srgbClr val="EFCFDC"/>
    <a:srgbClr val="EFFAF5"/>
    <a:srgbClr val="C4EBD9"/>
    <a:srgbClr val="F7E9DE"/>
    <a:srgbClr val="FDCB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B558C-881A-4A59-9799-E04A28F8AA34}" styleName="{d27b558c-881a-4a59-9799-e04a28f8aa34}">
    <a:wholeTbl>
      <a:tcTxStyle>
        <a:fontRef idx="none">
          <a:prstClr val="black"/>
        </a:fontRef>
      </a:tcTxStyle>
      <a:tcStyle>
        <a:tcBdr>
          <a:top>
            <a:ln w="12700" cmpd="sng">
              <a:solidFill>
                <a:srgbClr val="D3A9AD"/>
              </a:solidFill>
            </a:ln>
          </a:top>
          <a:bottom>
            <a:ln w="12700" cmpd="sng">
              <a:solidFill>
                <a:srgbClr val="D3A9AD"/>
              </a:solidFill>
            </a:ln>
          </a:bottom>
          <a:insideV>
            <a:ln w="12700" cmpd="sng">
              <a:solidFill>
                <a:srgbClr val="D3A9AD"/>
              </a:solidFill>
            </a:ln>
          </a:insideV>
        </a:tcBdr>
        <a:fill>
          <a:solidFill>
            <a:srgbClr val="FFFFFF"/>
          </a:solidFill>
        </a:fill>
      </a:tcStyle>
    </a:wholeTbl>
    <a:band2H>
      <a:tcTxStyle>
        <a:fontRef idx="none">
          <a:prstClr val="black"/>
        </a:fontRef>
      </a:tcTxStyle>
      <a:tcStyle>
        <a:tcBdr/>
        <a:fill>
          <a:solidFill>
            <a:srgbClr val="ECCFD1"/>
          </a:solidFill>
        </a:fill>
      </a:tcStyle>
    </a:band2H>
    <a:firstRow>
      <a:tcTxStyle>
        <a:fontRef idx="none">
          <a:prstClr val="black"/>
        </a:fontRef>
      </a:tcTxStyle>
      <a:tcStyle>
        <a:tcBdr>
          <a:bottom>
            <a:ln w="12700" cmpd="sng">
              <a:solidFill>
                <a:srgbClr val="D3A9AD"/>
              </a:solidFill>
            </a:ln>
          </a:bottom>
        </a:tcBdr>
        <a:fill>
          <a:solidFill>
            <a:srgbClr val="ECCFD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907"/>
        <p:guide pos="418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5" Type="http://schemas.openxmlformats.org/officeDocument/2006/relationships/font" Target="fonts/font11.fntdata"/><Relationship Id="rId74" Type="http://schemas.openxmlformats.org/officeDocument/2006/relationships/font" Target="fonts/font10.fntdata"/><Relationship Id="rId73" Type="http://schemas.openxmlformats.org/officeDocument/2006/relationships/font" Target="fonts/font9.fntdata"/><Relationship Id="rId72" Type="http://schemas.openxmlformats.org/officeDocument/2006/relationships/font" Target="fonts/font8.fntdata"/><Relationship Id="rId71" Type="http://schemas.openxmlformats.org/officeDocument/2006/relationships/font" Target="fonts/font7.fntdata"/><Relationship Id="rId70" Type="http://schemas.openxmlformats.org/officeDocument/2006/relationships/font" Target="fonts/font6.fntdata"/><Relationship Id="rId7" Type="http://schemas.openxmlformats.org/officeDocument/2006/relationships/slide" Target="slides/slide5.xml"/><Relationship Id="rId69" Type="http://schemas.openxmlformats.org/officeDocument/2006/relationships/font" Target="fonts/font5.fntdata"/><Relationship Id="rId68" Type="http://schemas.openxmlformats.org/officeDocument/2006/relationships/font" Target="fonts/font4.fntdata"/><Relationship Id="rId67" Type="http://schemas.openxmlformats.org/officeDocument/2006/relationships/font" Target="fonts/font3.fntdata"/><Relationship Id="rId66" Type="http://schemas.openxmlformats.org/officeDocument/2006/relationships/font" Target="fonts/font2.fntdata"/><Relationship Id="rId65" Type="http://schemas.openxmlformats.org/officeDocument/2006/relationships/font" Target="fonts/font1.fntdata"/><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slide" Target="slides/slide4.xml"/><Relationship Id="rId59" Type="http://schemas.openxmlformats.org/officeDocument/2006/relationships/notesMaster" Target="notesMasters/notesMaster1.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0.xml"/><Relationship Id="rId3" Type="http://schemas.openxmlformats.org/officeDocument/2006/relationships/image" Target="../media/image13.jpeg"/><Relationship Id="rId2" Type="http://schemas.openxmlformats.org/officeDocument/2006/relationships/tags" Target="../tags/tag99.xml"/><Relationship Id="rId1" Type="http://schemas.openxmlformats.org/officeDocument/2006/relationships/tags" Target="../tags/tag98.xml"/></Relationships>
</file>

<file path=ppt/slides/_rels/slide12.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2" Type="http://schemas.openxmlformats.org/officeDocument/2006/relationships/slideLayout" Target="../slideLayouts/slideLayout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16.jpeg"/><Relationship Id="rId2" Type="http://schemas.openxmlformats.org/officeDocument/2006/relationships/tags" Target="../tags/tag119.xml"/><Relationship Id="rId1" Type="http://schemas.openxmlformats.org/officeDocument/2006/relationships/tags" Target="../tags/tag118.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4.xml"/><Relationship Id="rId3" Type="http://schemas.openxmlformats.org/officeDocument/2006/relationships/image" Target="../media/image17.jpeg"/><Relationship Id="rId2" Type="http://schemas.openxmlformats.org/officeDocument/2006/relationships/tags" Target="../tags/tag123.xml"/><Relationship Id="rId1" Type="http://schemas.openxmlformats.org/officeDocument/2006/relationships/tags" Target="../tags/tag12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8.jpeg"/><Relationship Id="rId2" Type="http://schemas.openxmlformats.org/officeDocument/2006/relationships/tags" Target="../tags/tag131.xml"/><Relationship Id="rId1" Type="http://schemas.openxmlformats.org/officeDocument/2006/relationships/tags" Target="../tags/tag1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1" Type="http://schemas.openxmlformats.org/officeDocument/2006/relationships/slideLayout" Target="../slideLayouts/slideLayout2.xml"/><Relationship Id="rId10" Type="http://schemas.openxmlformats.org/officeDocument/2006/relationships/tags" Target="../tags/tag142.xml"/><Relationship Id="rId1" Type="http://schemas.openxmlformats.org/officeDocument/2006/relationships/tags" Target="../tags/tag13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5.xml"/><Relationship Id="rId1" Type="http://schemas.openxmlformats.org/officeDocument/2006/relationships/tags" Target="../tags/tag14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20.png"/><Relationship Id="rId1" Type="http://schemas.openxmlformats.org/officeDocument/2006/relationships/tags" Target="../tags/tag146.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1.xml"/><Relationship Id="rId3" Type="http://schemas.openxmlformats.org/officeDocument/2006/relationships/image" Target="../media/image21.jpeg"/><Relationship Id="rId2" Type="http://schemas.openxmlformats.org/officeDocument/2006/relationships/tags" Target="../tags/tag150.xml"/><Relationship Id="rId1" Type="http://schemas.openxmlformats.org/officeDocument/2006/relationships/tags" Target="../tags/tag149.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23.png"/><Relationship Id="rId4" Type="http://schemas.openxmlformats.org/officeDocument/2006/relationships/tags" Target="../tags/tag154.xml"/><Relationship Id="rId3" Type="http://schemas.openxmlformats.org/officeDocument/2006/relationships/image" Target="../media/image22.png"/><Relationship Id="rId2" Type="http://schemas.openxmlformats.org/officeDocument/2006/relationships/tags" Target="../tags/tag153.xml"/><Relationship Id="rId1" Type="http://schemas.openxmlformats.org/officeDocument/2006/relationships/tags" Target="../tags/tag15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27.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3" Type="http://schemas.openxmlformats.org/officeDocument/2006/relationships/slideLayout" Target="../slideLayouts/slideLayout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0.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3.xml"/><Relationship Id="rId2" Type="http://schemas.openxmlformats.org/officeDocument/2006/relationships/image" Target="../media/image24.png"/><Relationship Id="rId1" Type="http://schemas.openxmlformats.org/officeDocument/2006/relationships/tags" Target="../tags/tag172.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5.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tags" Target="../tags/tag174.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7.xml"/><Relationship Id="rId1" Type="http://schemas.openxmlformats.org/officeDocument/2006/relationships/tags" Target="../tags/tag176.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image" Target="../media/image27.png"/><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90.xml"/><Relationship Id="rId6" Type="http://schemas.openxmlformats.org/officeDocument/2006/relationships/image" Target="../media/image28.png"/><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3.xml"/><Relationship Id="rId3" Type="http://schemas.openxmlformats.org/officeDocument/2006/relationships/image" Target="../media/image29.jpeg"/><Relationship Id="rId2" Type="http://schemas.openxmlformats.org/officeDocument/2006/relationships/tags" Target="../tags/tag192.xml"/><Relationship Id="rId1" Type="http://schemas.openxmlformats.org/officeDocument/2006/relationships/tags" Target="../tags/tag191.xml"/></Relationships>
</file>

<file path=ppt/slides/_rels/slide34.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8" Type="http://schemas.openxmlformats.org/officeDocument/2006/relationships/slideLayout" Target="../slideLayouts/slideLayout2.xml"/><Relationship Id="rId17" Type="http://schemas.openxmlformats.org/officeDocument/2006/relationships/tags" Target="../tags/tag210.xml"/><Relationship Id="rId16" Type="http://schemas.openxmlformats.org/officeDocument/2006/relationships/tags" Target="../tags/tag209.xml"/><Relationship Id="rId15" Type="http://schemas.openxmlformats.org/officeDocument/2006/relationships/tags" Target="../tags/tag208.xml"/><Relationship Id="rId14" Type="http://schemas.openxmlformats.org/officeDocument/2006/relationships/tags" Target="../tags/tag207.xml"/><Relationship Id="rId13" Type="http://schemas.openxmlformats.org/officeDocument/2006/relationships/tags" Target="../tags/tag20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tags" Target="../tags/tag19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1.xml"/><Relationship Id="rId1"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3.xml"/><Relationship Id="rId1" Type="http://schemas.openxmlformats.org/officeDocument/2006/relationships/tags" Target="../tags/tag212.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image" Target="../media/image31.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1.xml"/><Relationship Id="rId1" Type="http://schemas.openxmlformats.org/officeDocument/2006/relationships/tags" Target="../tags/tag2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3.xml"/><Relationship Id="rId1" Type="http://schemas.openxmlformats.org/officeDocument/2006/relationships/tags" Target="../tags/tag2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42.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8" Type="http://schemas.openxmlformats.org/officeDocument/2006/relationships/slideLayout" Target="../slideLayouts/slideLayout2.xml"/><Relationship Id="rId17" Type="http://schemas.openxmlformats.org/officeDocument/2006/relationships/tags" Target="../tags/tag247.xml"/><Relationship Id="rId16" Type="http://schemas.openxmlformats.org/officeDocument/2006/relationships/tags" Target="../tags/tag246.xml"/><Relationship Id="rId15" Type="http://schemas.openxmlformats.org/officeDocument/2006/relationships/tags" Target="../tags/tag245.xml"/><Relationship Id="rId14" Type="http://schemas.openxmlformats.org/officeDocument/2006/relationships/tags" Target="../tags/tag24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tags" Target="../tags/tag23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8.xml"/><Relationship Id="rId1" Type="http://schemas.openxmlformats.org/officeDocument/2006/relationships/image" Target="../media/image6.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0.xml"/><Relationship Id="rId2" Type="http://schemas.openxmlformats.org/officeDocument/2006/relationships/image" Target="../media/image32.png"/><Relationship Id="rId1" Type="http://schemas.openxmlformats.org/officeDocument/2006/relationships/tags" Target="../tags/tag249.xml"/></Relationships>
</file>

<file path=ppt/slides/_rels/slide45.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2" Type="http://schemas.openxmlformats.org/officeDocument/2006/relationships/slideLayout" Target="../slideLayouts/slideLayout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tags" Target="../tags/tag252.xml"/><Relationship Id="rId19" Type="http://schemas.openxmlformats.org/officeDocument/2006/relationships/tags" Target="../tags/tag269.xml"/><Relationship Id="rId18" Type="http://schemas.openxmlformats.org/officeDocument/2006/relationships/tags" Target="../tags/tag268.xml"/><Relationship Id="rId17" Type="http://schemas.openxmlformats.org/officeDocument/2006/relationships/tags" Target="../tags/tag267.xml"/><Relationship Id="rId16" Type="http://schemas.openxmlformats.org/officeDocument/2006/relationships/tags" Target="../tags/tag266.xml"/><Relationship Id="rId15" Type="http://schemas.openxmlformats.org/officeDocument/2006/relationships/tags" Target="../tags/tag265.xml"/><Relationship Id="rId14" Type="http://schemas.openxmlformats.org/officeDocument/2006/relationships/tags" Target="../tags/tag264.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1.xml"/></Relationships>
</file>

<file path=ppt/slides/_rels/slide46.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7" Type="http://schemas.openxmlformats.org/officeDocument/2006/relationships/slideLayout" Target="../slideLayouts/slideLayout2.xml"/><Relationship Id="rId16" Type="http://schemas.openxmlformats.org/officeDocument/2006/relationships/tags" Target="../tags/tag287.xml"/><Relationship Id="rId15" Type="http://schemas.openxmlformats.org/officeDocument/2006/relationships/tags" Target="../tags/tag286.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tags" Target="../tags/tag272.xml"/></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92.xml"/><Relationship Id="rId5" Type="http://schemas.openxmlformats.org/officeDocument/2006/relationships/image" Target="../media/image33.png"/><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s>
</file>

<file path=ppt/slides/_rels/slide48.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9" Type="http://schemas.openxmlformats.org/officeDocument/2006/relationships/slideLayout" Target="../slideLayouts/slideLayout2.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tags" Target="../tags/tag302.xml"/><Relationship Id="rId1" Type="http://schemas.openxmlformats.org/officeDocument/2006/relationships/tags" Target="../tags/tag29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15.xml"/><Relationship Id="rId6" Type="http://schemas.openxmlformats.org/officeDocument/2006/relationships/image" Target="../media/image36.png"/><Relationship Id="rId5" Type="http://schemas.openxmlformats.org/officeDocument/2006/relationships/tags" Target="../tags/tag314.xml"/><Relationship Id="rId4" Type="http://schemas.openxmlformats.org/officeDocument/2006/relationships/image" Target="../media/image35.png"/><Relationship Id="rId3" Type="http://schemas.openxmlformats.org/officeDocument/2006/relationships/tags" Target="../tags/tag313.xml"/><Relationship Id="rId2" Type="http://schemas.openxmlformats.org/officeDocument/2006/relationships/image" Target="../media/image34.png"/><Relationship Id="rId1" Type="http://schemas.openxmlformats.org/officeDocument/2006/relationships/tags" Target="../tags/tag312.xml"/></Relationships>
</file>

<file path=ppt/slides/_rels/slide51.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0" Type="http://schemas.openxmlformats.org/officeDocument/2006/relationships/slideLayout" Target="../slideLayouts/slideLayout2.xml"/><Relationship Id="rId1" Type="http://schemas.openxmlformats.org/officeDocument/2006/relationships/tags" Target="../tags/tag316.xml"/></Relationships>
</file>

<file path=ppt/slides/_rels/slide52.xml.rels><?xml version="1.0" encoding="UTF-8" standalone="yes"?>
<Relationships xmlns="http://schemas.openxmlformats.org/package/2006/relationships"><Relationship Id="rId9" Type="http://schemas.openxmlformats.org/officeDocument/2006/relationships/tags" Target="../tags/tag333.xml"/><Relationship Id="rId8" Type="http://schemas.openxmlformats.org/officeDocument/2006/relationships/tags" Target="../tags/tag332.xml"/><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1" Type="http://schemas.openxmlformats.org/officeDocument/2006/relationships/slideLayout" Target="../slideLayouts/slideLayout2.xml"/><Relationship Id="rId10" Type="http://schemas.openxmlformats.org/officeDocument/2006/relationships/tags" Target="../tags/tag334.xml"/><Relationship Id="rId1" Type="http://schemas.openxmlformats.org/officeDocument/2006/relationships/tags" Target="../tags/tag325.xml"/></Relationships>
</file>

<file path=ppt/slides/_rels/slide53.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8" Type="http://schemas.openxmlformats.org/officeDocument/2006/relationships/slideLayout" Target="../slideLayouts/slideLayout2.xml"/><Relationship Id="rId17" Type="http://schemas.openxmlformats.org/officeDocument/2006/relationships/tags" Target="../tags/tag348.xml"/><Relationship Id="rId16" Type="http://schemas.openxmlformats.org/officeDocument/2006/relationships/image" Target="../media/image39.png"/><Relationship Id="rId15" Type="http://schemas.openxmlformats.org/officeDocument/2006/relationships/tags" Target="../tags/tag347.xml"/><Relationship Id="rId14" Type="http://schemas.openxmlformats.org/officeDocument/2006/relationships/image" Target="../media/image38.png"/><Relationship Id="rId13" Type="http://schemas.openxmlformats.org/officeDocument/2006/relationships/tags" Target="../tags/tag346.xml"/><Relationship Id="rId12" Type="http://schemas.openxmlformats.org/officeDocument/2006/relationships/image" Target="../media/image37.png"/><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tags" Target="../tags/tag335.xml"/></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53.xml"/><Relationship Id="rId5" Type="http://schemas.openxmlformats.org/officeDocument/2006/relationships/image" Target="../media/image40.png"/><Relationship Id="rId4" Type="http://schemas.openxmlformats.org/officeDocument/2006/relationships/tags" Target="../tags/tag352.xml"/><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s>
</file>

<file path=ppt/slides/_rels/slide55.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7" Type="http://schemas.openxmlformats.org/officeDocument/2006/relationships/slideLayout" Target="../slideLayouts/slideLayout2.xml"/><Relationship Id="rId16" Type="http://schemas.openxmlformats.org/officeDocument/2006/relationships/tags" Target="../tags/tag369.xml"/><Relationship Id="rId15" Type="http://schemas.openxmlformats.org/officeDocument/2006/relationships/tags" Target="../tags/tag368.xml"/><Relationship Id="rId14" Type="http://schemas.openxmlformats.org/officeDocument/2006/relationships/tags" Target="../tags/tag367.xml"/><Relationship Id="rId13" Type="http://schemas.openxmlformats.org/officeDocument/2006/relationships/tags" Target="../tags/tag366.xml"/><Relationship Id="rId12" Type="http://schemas.openxmlformats.org/officeDocument/2006/relationships/tags" Target="../tags/tag365.xml"/><Relationship Id="rId11" Type="http://schemas.openxmlformats.org/officeDocument/2006/relationships/tags" Target="../tags/tag364.xml"/><Relationship Id="rId10" Type="http://schemas.openxmlformats.org/officeDocument/2006/relationships/tags" Target="../tags/tag363.xml"/><Relationship Id="rId1" Type="http://schemas.openxmlformats.org/officeDocument/2006/relationships/tags" Target="../tags/tag3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0.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8" Type="http://schemas.openxmlformats.org/officeDocument/2006/relationships/slideLayout" Target="../slideLayouts/slideLayout2.xml"/><Relationship Id="rId17" Type="http://schemas.openxmlformats.org/officeDocument/2006/relationships/tags" Target="../tags/tag89.xml"/><Relationship Id="rId16" Type="http://schemas.openxmlformats.org/officeDocument/2006/relationships/image" Target="../media/image10.png"/><Relationship Id="rId15" Type="http://schemas.openxmlformats.org/officeDocument/2006/relationships/image" Target="../media/image9.jpeg"/><Relationship Id="rId14" Type="http://schemas.openxmlformats.org/officeDocument/2006/relationships/image" Target="../media/image8.jpeg"/><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6.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2.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tags" Target="../tags/tag91.xml"/><Relationship Id="rId1" Type="http://schemas.openxmlformats.org/officeDocument/2006/relationships/tags" Target="../tags/tag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13080" y="1091565"/>
            <a:ext cx="9316085" cy="922020"/>
          </a:xfrm>
          <a:prstGeom prst="rect">
            <a:avLst/>
          </a:prstGeom>
          <a:noFill/>
          <a:ln w="9525">
            <a:noFill/>
          </a:ln>
        </p:spPr>
        <p:txBody>
          <a:bodyPr wrap="square">
            <a:spAutoFit/>
          </a:bodyPr>
          <a:p>
            <a:pPr indent="292100"/>
            <a:r>
              <a:rPr lang="en-US">
                <a:solidFill>
                  <a:srgbClr val="000000"/>
                </a:solidFill>
                <a:latin typeface="Times New Roman" panose="02020603050405020304" charset="0"/>
                <a:sym typeface="+mn-ea"/>
              </a:rPr>
              <a:t>23.How can a researcher find the special holdings quickly in the library?</a:t>
            </a:r>
            <a:endParaRPr lang="en-US">
              <a:solidFill>
                <a:srgbClr val="000000"/>
              </a:solidFill>
              <a:latin typeface="Times New Roman" panose="02020603050405020304" charset="0"/>
              <a:sym typeface="+mn-ea"/>
            </a:endParaRPr>
          </a:p>
          <a:p>
            <a:pPr indent="292100"/>
            <a:r>
              <a:rPr lang="en-US">
                <a:solidFill>
                  <a:srgbClr val="000000"/>
                </a:solidFill>
                <a:latin typeface="Times New Roman" panose="02020603050405020304" charset="0"/>
                <a:sym typeface="+mn-ea"/>
              </a:rPr>
              <a:t>A.By paying a special fee.                                                  B.By visiting main libraries.</a:t>
            </a:r>
            <a:endParaRPr lang="en-US">
              <a:solidFill>
                <a:srgbClr val="000000"/>
              </a:solidFill>
              <a:latin typeface="Times New Roman" panose="02020603050405020304" charset="0"/>
              <a:sym typeface="+mn-ea"/>
            </a:endParaRPr>
          </a:p>
          <a:p>
            <a:pPr indent="292100"/>
            <a:r>
              <a:rPr lang="en-US">
                <a:solidFill>
                  <a:srgbClr val="000000"/>
                </a:solidFill>
                <a:latin typeface="Times New Roman" panose="02020603050405020304" charset="0"/>
                <a:sym typeface="+mn-ea"/>
              </a:rPr>
              <a:t>C.By locating them online.                                                 D.By appointing a librarian.</a:t>
            </a:r>
            <a:endParaRPr lang="en-US">
              <a:solidFill>
                <a:srgbClr val="000000"/>
              </a:solidFill>
              <a:latin typeface="Times New Roman" panose="02020603050405020304" charset="0"/>
              <a:sym typeface="+mn-ea"/>
            </a:endParaRPr>
          </a:p>
        </p:txBody>
      </p:sp>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4" name="文本框 13"/>
          <p:cNvSpPr txBox="1"/>
          <p:nvPr/>
        </p:nvSpPr>
        <p:spPr>
          <a:xfrm>
            <a:off x="827405" y="5492750"/>
            <a:ext cx="9424035" cy="521970"/>
          </a:xfrm>
          <a:prstGeom prst="rect">
            <a:avLst/>
          </a:prstGeom>
          <a:solidFill>
            <a:srgbClr val="C00000"/>
          </a:solidFill>
        </p:spPr>
        <p:txBody>
          <a:bodyPr wrap="square" rtlCol="0">
            <a:spAutoFit/>
          </a:bodyPr>
          <a:p>
            <a:pPr algn="ctr"/>
            <a:r>
              <a:rPr lang="en-US" altLang="zh-CN" sz="2800">
                <a:solidFill>
                  <a:srgbClr val="FFFF00"/>
                </a:solidFill>
              </a:rPr>
              <a:t>Tip</a:t>
            </a:r>
            <a:r>
              <a:rPr lang="zh-CN" altLang="en-US" sz="2800">
                <a:solidFill>
                  <a:srgbClr val="FFFF00"/>
                </a:solidFill>
              </a:rPr>
              <a:t>：细节题要关注同义词转换</a:t>
            </a:r>
            <a:endParaRPr lang="zh-CN" altLang="en-US" sz="2800">
              <a:solidFill>
                <a:srgbClr val="FFFF00"/>
              </a:solidFill>
            </a:endParaRPr>
          </a:p>
        </p:txBody>
      </p:sp>
      <p:sp>
        <p:nvSpPr>
          <p:cNvPr id="6" name="文本框 5"/>
          <p:cNvSpPr txBox="1"/>
          <p:nvPr>
            <p:custDataLst>
              <p:tags r:id="rId3"/>
            </p:custDataLst>
          </p:nvPr>
        </p:nvSpPr>
        <p:spPr>
          <a:xfrm>
            <a:off x="513080" y="2297430"/>
            <a:ext cx="10020935" cy="2214880"/>
          </a:xfrm>
          <a:prstGeom prst="rect">
            <a:avLst/>
          </a:prstGeom>
          <a:solidFill>
            <a:schemeClr val="accent3">
              <a:lumMod val="40000"/>
              <a:lumOff val="60000"/>
            </a:schemeClr>
          </a:solidFill>
        </p:spPr>
        <p:txBody>
          <a:bodyPr wrap="square" rtlCol="0">
            <a:spAutoFit/>
          </a:bodyPr>
          <a:p>
            <a:r>
              <a:rPr lang="zh-CN" altLang="en-US" sz="3600"/>
              <a:t>SPECIAL COLLECTIONS</a:t>
            </a:r>
            <a:endParaRPr lang="zh-CN" altLang="en-US" sz="3600"/>
          </a:p>
          <a:p>
            <a:r>
              <a:rPr lang="en-US" altLang="zh-CN"/>
              <a:t>.....</a:t>
            </a:r>
            <a:endParaRPr lang="en-US" altLang="zh-CN"/>
          </a:p>
          <a:p>
            <a:r>
              <a:rPr lang="en-US" altLang="zh-CN" sz="2800"/>
              <a:t>◎Different libraries have different holdings,so you may want to start by using our search tools to find materials relevant to your research.</a:t>
            </a:r>
            <a:endParaRPr lang="en-US" altLang="zh-CN" sz="2800"/>
          </a:p>
        </p:txBody>
      </p:sp>
      <p:sp>
        <p:nvSpPr>
          <p:cNvPr id="4" name="椭圆 3"/>
          <p:cNvSpPr/>
          <p:nvPr/>
        </p:nvSpPr>
        <p:spPr>
          <a:xfrm>
            <a:off x="1696720" y="3630930"/>
            <a:ext cx="6471920" cy="440690"/>
          </a:xfrm>
          <a:prstGeom prst="ellipse">
            <a:avLst/>
          </a:prstGeom>
          <a:noFill/>
          <a:ln>
            <a:solidFill>
              <a:srgbClr val="E40D0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custDataLst>
              <p:tags r:id="rId4"/>
            </p:custDataLst>
          </p:nvPr>
        </p:nvSpPr>
        <p:spPr>
          <a:xfrm>
            <a:off x="1299210" y="1572895"/>
            <a:ext cx="2253615" cy="440690"/>
          </a:xfrm>
          <a:prstGeom prst="ellipse">
            <a:avLst/>
          </a:prstGeom>
          <a:noFill/>
          <a:ln>
            <a:solidFill>
              <a:srgbClr val="E40D0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696720" y="2908300"/>
            <a:ext cx="7298055" cy="583565"/>
          </a:xfrm>
          <a:prstGeom prst="rect">
            <a:avLst/>
          </a:prstGeom>
          <a:solidFill>
            <a:schemeClr val="accent6">
              <a:lumMod val="20000"/>
              <a:lumOff val="80000"/>
            </a:schemeClr>
          </a:solidFill>
        </p:spPr>
        <p:txBody>
          <a:bodyPr wrap="square" rtlCol="0">
            <a:spAutoFit/>
          </a:bodyPr>
          <a:p>
            <a:pPr algn="ctr"/>
            <a:r>
              <a:rPr lang="en-US" altLang="zh-CN" sz="3200"/>
              <a:t>use ...search... to find=locte... on line</a:t>
            </a:r>
            <a:endParaRPr lang="en-US" altLang="zh-CN" sz="3200"/>
          </a:p>
        </p:txBody>
      </p:sp>
      <p:cxnSp>
        <p:nvCxnSpPr>
          <p:cNvPr id="13" name="直接箭头连接符 12"/>
          <p:cNvCxnSpPr/>
          <p:nvPr/>
        </p:nvCxnSpPr>
        <p:spPr>
          <a:xfrm flipH="1" flipV="1">
            <a:off x="3044825" y="1957070"/>
            <a:ext cx="545465" cy="109029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4" grpId="0" bldLvl="0" animBg="1"/>
      <p:bldP spid="14" grpId="0" bldLvl="0" animBg="1"/>
      <p:bldP spid="6" grpId="0" bldLvl="0" animBg="1"/>
      <p:bldP spid="11" grpId="0" bldLvl="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阐述活动或组织主旨的语料</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89560" y="1666240"/>
            <a:ext cx="10973435" cy="1711325"/>
          </a:xfrm>
          <a:prstGeom prst="rect">
            <a:avLst/>
          </a:prstGeom>
          <a:noFill/>
          <a:ln w="9525">
            <a:noFill/>
          </a:ln>
        </p:spPr>
        <p:txBody>
          <a:bodyPr wrap="square">
            <a:noAutofit/>
          </a:bodyPr>
          <a:p>
            <a:pPr indent="266700"/>
            <a:r>
              <a:rPr lang="en-US" sz="2000" b="0">
                <a:solidFill>
                  <a:srgbClr val="000000"/>
                </a:solidFill>
                <a:latin typeface="Times New Roman" panose="02020603050405020304" charset="0"/>
                <a:ea typeface="等线" panose="02010600030101010101" charset="-122"/>
              </a:rPr>
              <a:t>At its core,</a:t>
            </a:r>
            <a:r>
              <a:rPr lang="en-US" sz="2000" b="0">
                <a:solidFill>
                  <a:srgbClr val="FF0000"/>
                </a:solidFill>
                <a:latin typeface="Times New Roman" panose="02020603050405020304" charset="0"/>
                <a:ea typeface="等线" panose="02010600030101010101" charset="-122"/>
              </a:rPr>
              <a:t>our mission</a:t>
            </a:r>
            <a:r>
              <a:rPr lang="en-US" sz="2000" b="0">
                <a:solidFill>
                  <a:srgbClr val="000000"/>
                </a:solidFill>
                <a:latin typeface="Times New Roman" panose="02020603050405020304" charset="0"/>
                <a:ea typeface="等线" panose="02010600030101010101" charset="-122"/>
              </a:rPr>
              <a:t> for nearly four</a:t>
            </a:r>
            <a:r>
              <a:rPr lang="en-US" sz="2000" b="0">
                <a:solidFill>
                  <a:srgbClr val="000000"/>
                </a:solidFill>
                <a:latin typeface="Times New Roman" panose="02020603050405020304" charset="0"/>
                <a:cs typeface="Times New Roman" panose="02020603050405020304" charset="0"/>
              </a:rPr>
              <a:t> </a:t>
            </a:r>
            <a:r>
              <a:rPr lang="en-US" sz="2000" b="0">
                <a:solidFill>
                  <a:srgbClr val="000000"/>
                </a:solidFill>
                <a:latin typeface="Times New Roman" panose="02020603050405020304" charset="0"/>
                <a:ea typeface="等线" panose="02010600030101010101" charset="-122"/>
              </a:rPr>
              <a:t>centuries </a:t>
            </a:r>
            <a:r>
              <a:rPr lang="en-US" sz="2000" b="0">
                <a:solidFill>
                  <a:srgbClr val="FF0000"/>
                </a:solidFill>
                <a:latin typeface="Times New Roman" panose="02020603050405020304" charset="0"/>
                <a:ea typeface="等线" panose="02010600030101010101" charset="-122"/>
              </a:rPr>
              <a:t>has been to advance</a:t>
            </a:r>
            <a:r>
              <a:rPr lang="en-US" sz="2000" b="0">
                <a:solidFill>
                  <a:srgbClr val="000000"/>
                </a:solidFill>
                <a:latin typeface="Times New Roman" panose="02020603050405020304" charset="0"/>
                <a:ea typeface="等线" panose="02010600030101010101" charset="-122"/>
              </a:rPr>
              <a:t> the learning,research,and pursuit of truth.Our efforts are motivated and powered by </a:t>
            </a:r>
            <a:r>
              <a:rPr lang="en-US" sz="2000" b="0">
                <a:solidFill>
                  <a:srgbClr val="FF0000"/>
                </a:solidFill>
                <a:latin typeface="Times New Roman" panose="02020603050405020304" charset="0"/>
                <a:ea typeface="等线" panose="02010600030101010101" charset="-122"/>
              </a:rPr>
              <a:t>working collaboratively,embracing diverse perspectives,championing access,aiming for the extraordinary,and always leading with curiosity.</a:t>
            </a:r>
            <a:r>
              <a:rPr lang="zh-CN" b="0">
                <a:ea typeface="等线" panose="02010600030101010101" charset="-122"/>
              </a:rPr>
              <a:t>近四个世纪以来，我们的核心使命一直是推动学习、研究和追求真理。我们努力的动力和力量来自于合作，拥抱不同的观点，支持访问，以非凡为目标，并始终以好奇心为导向。</a:t>
            </a:r>
            <a:endParaRPr lang="zh-CN" altLang="en-US" b="0">
              <a:ea typeface="等线" panose="02010600030101010101" charset="-122"/>
            </a:endParaRPr>
          </a:p>
        </p:txBody>
      </p:sp>
      <p:sp>
        <p:nvSpPr>
          <p:cNvPr id="7" name="正五边形 6"/>
          <p:cNvSpPr/>
          <p:nvPr/>
        </p:nvSpPr>
        <p:spPr>
          <a:xfrm>
            <a:off x="855345" y="348297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796415" y="3459480"/>
            <a:ext cx="5080000" cy="460375"/>
          </a:xfrm>
          <a:prstGeom prst="rect">
            <a:avLst/>
          </a:prstGeom>
          <a:noFill/>
          <a:ln w="9525">
            <a:noFill/>
          </a:ln>
        </p:spPr>
        <p:txBody>
          <a:bodyPr>
            <a:spAutoFit/>
          </a:bodyPr>
          <a:p>
            <a:pPr indent="266700">
              <a:buClrTx/>
              <a:buSzTx/>
              <a:buFontTx/>
            </a:pPr>
            <a:r>
              <a:rPr lang="en-US" b="0">
                <a:latin typeface="等线" panose="02010600030101010101" charset="-122"/>
                <a:cs typeface="Times New Roman" panose="02020603050405020304" charset="0"/>
              </a:rPr>
              <a:t> </a:t>
            </a:r>
            <a:r>
              <a:rPr lang="en-US" sz="2400" b="1">
                <a:latin typeface="微软雅黑" panose="020B0503020204020204" pitchFamily="34" charset="-122"/>
                <a:ea typeface="微软雅黑" panose="020B0503020204020204" pitchFamily="34" charset="-122"/>
                <a:cs typeface="微软雅黑" panose="020B0503020204020204" pitchFamily="34" charset="-122"/>
              </a:rPr>
              <a:t>对活动或组织进行介绍的语料</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56870" y="4023042"/>
            <a:ext cx="5080000" cy="1014730"/>
          </a:xfrm>
          <a:prstGeom prst="rect">
            <a:avLst/>
          </a:prstGeom>
          <a:noFill/>
          <a:ln w="9525">
            <a:noFill/>
          </a:ln>
        </p:spPr>
        <p:txBody>
          <a:bodyPr>
            <a:spAutoFit/>
          </a:bodyPr>
          <a:p>
            <a:pPr indent="266700"/>
            <a:r>
              <a:rPr lang="en-US" sz="2000" b="0">
                <a:solidFill>
                  <a:srgbClr val="000000"/>
                </a:solidFill>
                <a:latin typeface="Times New Roman" panose="02020603050405020304" charset="0"/>
                <a:ea typeface="等线" panose="02010600030101010101" charset="-122"/>
              </a:rPr>
              <a:t>champions of curiosity       好奇心的捍卫者    open to the public     向公众开放    admittance information  导纳信息</a:t>
            </a:r>
            <a:endParaRPr lang="en-US" sz="2000" b="0">
              <a:solidFill>
                <a:srgbClr val="000000"/>
              </a:solidFill>
              <a:latin typeface="Times New Roman" panose="02020603050405020304" charset="0"/>
              <a:ea typeface="等线" panose="02010600030101010101" charset="-122"/>
            </a:endParaRPr>
          </a:p>
        </p:txBody>
      </p:sp>
      <p:sp>
        <p:nvSpPr>
          <p:cNvPr id="11" name="正五边形 10"/>
          <p:cNvSpPr/>
          <p:nvPr/>
        </p:nvSpPr>
        <p:spPr>
          <a:xfrm>
            <a:off x="855345" y="527621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796415" y="5196205"/>
            <a:ext cx="5080000" cy="460375"/>
          </a:xfrm>
          <a:prstGeom prst="rect">
            <a:avLst/>
          </a:prstGeom>
          <a:noFill/>
          <a:ln w="9525">
            <a:noFill/>
          </a:ln>
        </p:spPr>
        <p:txBody>
          <a:bodyPr>
            <a:spAutoFit/>
          </a:bodyPr>
          <a:p>
            <a:pPr indent="266700">
              <a:buClrTx/>
              <a:buSzTx/>
              <a:buFontTx/>
            </a:pPr>
            <a:r>
              <a:rPr lang="en-US" b="0">
                <a:latin typeface="等线" panose="02010600030101010101" charset="-122"/>
                <a:cs typeface="Times New Roman" panose="02020603050405020304" charset="0"/>
              </a:rPr>
              <a:t> </a:t>
            </a:r>
            <a:r>
              <a:rPr lang="en-US" sz="2400" b="1">
                <a:latin typeface="微软雅黑" panose="020B0503020204020204" pitchFamily="34" charset="-122"/>
                <a:ea typeface="微软雅黑" panose="020B0503020204020204" pitchFamily="34" charset="-122"/>
                <a:cs typeface="微软雅黑" panose="020B0503020204020204" pitchFamily="34" charset="-122"/>
              </a:rPr>
              <a:t>关于活动参与者行为的语料</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356870" y="5760085"/>
            <a:ext cx="8773160" cy="706755"/>
          </a:xfrm>
          <a:prstGeom prst="rect">
            <a:avLst/>
          </a:prstGeom>
          <a:noFill/>
          <a:ln w="9525">
            <a:noFill/>
          </a:ln>
        </p:spPr>
        <p:txBody>
          <a:bodyPr wrap="square">
            <a:spAutoFit/>
          </a:bodyPr>
          <a:p>
            <a:pPr indent="266700"/>
            <a:r>
              <a:rPr lang="en-US" sz="2000" b="0">
                <a:solidFill>
                  <a:srgbClr val="000000"/>
                </a:solidFill>
                <a:latin typeface="Times New Roman" panose="02020603050405020304" charset="0"/>
                <a:ea typeface="等线" panose="02010600030101010101" charset="-122"/>
              </a:rPr>
              <a:t>accessing their special collection items    访问他们的特殊收藏项目    using our search tools      使用我们的搜索工具</a:t>
            </a:r>
            <a:endParaRPr lang="en-US" sz="2000" b="0">
              <a:solidFill>
                <a:srgbClr val="000000"/>
              </a:solidFill>
              <a:latin typeface="Times New Roman" panose="02020603050405020304" charset="0"/>
              <a:ea typeface="等线" panose="02010600030101010101" charset="-122"/>
            </a:endParaRPr>
          </a:p>
        </p:txBody>
      </p:sp>
      <p:pic>
        <p:nvPicPr>
          <p:cNvPr id="15" name="图片 14"/>
          <p:cNvPicPr/>
          <p:nvPr/>
        </p:nvPicPr>
        <p:blipFill>
          <a:blip r:embed="rId3"/>
          <a:stretch>
            <a:fillRect/>
          </a:stretch>
        </p:blipFill>
        <p:spPr>
          <a:xfrm>
            <a:off x="7789545" y="3279140"/>
            <a:ext cx="4235450" cy="3107690"/>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0" grpId="0"/>
      <p:bldP spid="6" grpId="0"/>
      <p:bldP spid="7" grpId="0" animBg="1"/>
      <p:bldP spid="9" grpId="0"/>
      <p:bldP spid="10" grpId="0"/>
      <p:bldP spid="11"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65112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Our efforts are motivated and powered by working collaboratively,embracing diverse perspectives,championing access,aiming for the extraordinary,and always leading with curiosity.</a:t>
            </a:r>
            <a:endParaRPr lang="en-US" alt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608330" y="4255770"/>
            <a:ext cx="9923145" cy="829945"/>
          </a:xfrm>
          <a:prstGeom prst="rect">
            <a:avLst/>
          </a:prstGeom>
          <a:noFill/>
        </p:spPr>
        <p:txBody>
          <a:bodyPr wrap="square" rtlCol="0" anchor="t">
            <a:spAutoFit/>
          </a:bodyPr>
          <a:p>
            <a:pPr indent="266700"/>
            <a:r>
              <a:rPr lang="zh-CN" sz="2400">
                <a:ea typeface="等线" panose="02010600030101010101" charset="-122"/>
                <a:sym typeface="+mn-ea"/>
              </a:rPr>
              <a:t>我们努力的动力和力量来自于合作，拥抱不同的观点，支持访问，以非凡为目标，并始终以好奇心为导向。</a:t>
            </a:r>
            <a:endParaRPr lang="zh-CN" altLang="en-US" sz="2400">
              <a:ea typeface="等线" panose="02010600030101010101" charset="-122"/>
              <a:sym typeface="+mn-ea"/>
            </a:endParaRPr>
          </a:p>
        </p:txBody>
      </p:sp>
      <p:sp>
        <p:nvSpPr>
          <p:cNvPr id="6" name="矩形 5"/>
          <p:cNvSpPr/>
          <p:nvPr/>
        </p:nvSpPr>
        <p:spPr>
          <a:xfrm>
            <a:off x="6244590" y="2893060"/>
            <a:ext cx="709930" cy="411480"/>
          </a:xfrm>
          <a:prstGeom prst="rect">
            <a:avLst/>
          </a:prstGeom>
          <a:noFill/>
          <a:ln w="38100">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91845" y="5173345"/>
            <a:ext cx="894080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在长难句中</a:t>
            </a:r>
            <a:r>
              <a:rPr lang="en-US" altLang="zh-CN" sz="3200">
                <a:solidFill>
                  <a:srgbClr val="FFC000"/>
                </a:solidFill>
              </a:rPr>
              <a:t>“and”</a:t>
            </a:r>
            <a:r>
              <a:rPr lang="zh-CN" altLang="en-US" sz="3200">
                <a:solidFill>
                  <a:srgbClr val="FFC000"/>
                </a:solidFill>
              </a:rPr>
              <a:t>扮演着很重要的角色，搞清楚</a:t>
            </a:r>
            <a:r>
              <a:rPr lang="en-US" altLang="zh-CN" sz="3200">
                <a:solidFill>
                  <a:srgbClr val="FFC000"/>
                </a:solidFill>
              </a:rPr>
              <a:t>“and”</a:t>
            </a:r>
            <a:r>
              <a:rPr lang="zh-CN" altLang="en-US" sz="3200">
                <a:solidFill>
                  <a:srgbClr val="FFC000"/>
                </a:solidFill>
              </a:rPr>
              <a:t>连接的对象是分析长难句句子结构的关键</a:t>
            </a:r>
            <a:endParaRPr lang="zh-CN" altLang="en-US" sz="3200">
              <a:solidFill>
                <a:srgbClr val="FFC000"/>
              </a:solidFill>
            </a:endParaRPr>
          </a:p>
        </p:txBody>
      </p:sp>
      <p:cxnSp>
        <p:nvCxnSpPr>
          <p:cNvPr id="9" name="直接连接符 8"/>
          <p:cNvCxnSpPr/>
          <p:nvPr/>
        </p:nvCxnSpPr>
        <p:spPr>
          <a:xfrm>
            <a:off x="791845" y="2028825"/>
            <a:ext cx="1738630" cy="1016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110615" y="203898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3326130" y="2018665"/>
            <a:ext cx="3752215" cy="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4109085" y="2028825"/>
            <a:ext cx="1851025" cy="368300"/>
          </a:xfrm>
          <a:prstGeom prst="rect">
            <a:avLst/>
          </a:prstGeom>
          <a:solidFill>
            <a:srgbClr val="FFFF00"/>
          </a:solidFill>
        </p:spPr>
        <p:txBody>
          <a:bodyPr wrap="square" rtlCol="0">
            <a:spAutoFit/>
          </a:bodyPr>
          <a:p>
            <a:r>
              <a:rPr lang="zh-CN" altLang="en-US"/>
              <a:t>谓语（被动语态）</a:t>
            </a:r>
            <a:endParaRPr lang="zh-CN" altLang="en-US"/>
          </a:p>
        </p:txBody>
      </p:sp>
      <p:sp>
        <p:nvSpPr>
          <p:cNvPr id="14" name="左中括号 13"/>
          <p:cNvSpPr/>
          <p:nvPr/>
        </p:nvSpPr>
        <p:spPr>
          <a:xfrm>
            <a:off x="7150100" y="143256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1913255" y="342836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17" name="直接连接符 16"/>
          <p:cNvCxnSpPr/>
          <p:nvPr>
            <p:custDataLst>
              <p:tags r:id="rId5"/>
            </p:custDataLst>
          </p:nvPr>
        </p:nvCxnSpPr>
        <p:spPr>
          <a:xfrm>
            <a:off x="7626985" y="2038985"/>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custDataLst>
              <p:tags r:id="rId6"/>
            </p:custDataLst>
          </p:nvPr>
        </p:nvCxnSpPr>
        <p:spPr>
          <a:xfrm>
            <a:off x="2987040" y="2723515"/>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custDataLst>
              <p:tags r:id="rId7"/>
            </p:custDataLst>
          </p:nvPr>
        </p:nvCxnSpPr>
        <p:spPr>
          <a:xfrm>
            <a:off x="8336915" y="2713355"/>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custDataLst>
              <p:tags r:id="rId8"/>
            </p:custDataLst>
          </p:nvPr>
        </p:nvCxnSpPr>
        <p:spPr>
          <a:xfrm>
            <a:off x="1587500" y="3307715"/>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custDataLst>
              <p:tags r:id="rId9"/>
            </p:custDataLst>
          </p:nvPr>
        </p:nvCxnSpPr>
        <p:spPr>
          <a:xfrm>
            <a:off x="7994015" y="3338830"/>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10"/>
            </p:custDataLst>
          </p:nvPr>
        </p:nvSpPr>
        <p:spPr>
          <a:xfrm>
            <a:off x="5302885" y="2600960"/>
            <a:ext cx="941705" cy="368300"/>
          </a:xfrm>
          <a:prstGeom prst="rect">
            <a:avLst/>
          </a:prstGeom>
          <a:solidFill>
            <a:srgbClr val="FFFF00"/>
          </a:solidFill>
        </p:spPr>
        <p:txBody>
          <a:bodyPr wrap="square" rtlCol="0">
            <a:spAutoFit/>
          </a:bodyPr>
          <a:p>
            <a:pPr algn="ctr"/>
            <a:r>
              <a:rPr lang="zh-CN" altLang="en-US"/>
              <a:t>状语</a:t>
            </a:r>
            <a:endParaRPr lang="zh-CN" altLang="en-US"/>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3" grpId="0" bldLvl="0" animBg="1"/>
      <p:bldP spid="14" grpId="0" animBg="1"/>
      <p:bldP spid="15" grpId="0" animBg="1"/>
      <p:bldP spid="22" grpId="0" bldLvl="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835660" y="4184015"/>
            <a:ext cx="10935335" cy="1753235"/>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本文是关于 Bob Douglas 创立篮球队并为纽约市的黑人运动员提供更多机会的故事。他和他的队伍在面对困难时坚持不懈,并取得了显著的成就,尽管最终球队在 1949 年解散，但他们对黑人运动员在篮球领域的贡献被人们所记住。</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7" name="文本框 6"/>
          <p:cNvSpPr txBox="1"/>
          <p:nvPr/>
        </p:nvSpPr>
        <p:spPr>
          <a:xfrm>
            <a:off x="8062278" y="2010410"/>
            <a:ext cx="276288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buClrTx/>
              <a:buSzTx/>
              <a:buNone/>
            </a:pPr>
            <a:r>
              <a:rPr lang="en-US" altLang="zh-CN" sz="6000" i="1">
                <a:solidFill>
                  <a:schemeClr val="tx1">
                    <a:lumMod val="50000"/>
                    <a:lumOff val="50000"/>
                  </a:schemeClr>
                </a:solidFill>
                <a:latin typeface="汉仪雅酷黑简" panose="00020600040101010101" charset="-122"/>
                <a:ea typeface="汉仪雅酷黑简" panose="00020600040101010101" charset="-122"/>
              </a:rPr>
              <a:t>B </a:t>
            </a:r>
            <a:r>
              <a:rPr lang="zh-CN" altLang="en-US" sz="6000" i="1">
                <a:solidFill>
                  <a:schemeClr val="tx1">
                    <a:lumMod val="50000"/>
                    <a:lumOff val="50000"/>
                  </a:schemeClr>
                </a:solidFill>
                <a:latin typeface="汉仪雅酷黑简" panose="00020600040101010101" charset="-122"/>
                <a:ea typeface="汉仪雅酷黑简" panose="00020600040101010101" charset="-122"/>
              </a:rPr>
              <a:t>篇</a:t>
            </a:r>
            <a:r>
              <a:rPr lang="en-US" altLang="zh-CN" sz="6000" i="1">
                <a:solidFill>
                  <a:schemeClr val="tx1">
                    <a:lumMod val="50000"/>
                    <a:lumOff val="50000"/>
                  </a:schemeClr>
                </a:solidFill>
                <a:latin typeface="汉仪雅酷黑简" panose="00020600040101010101" charset="-122"/>
                <a:ea typeface="汉仪雅酷黑简" panose="00020600040101010101" charset="-122"/>
              </a:rPr>
              <a:t> </a:t>
            </a:r>
            <a:endParaRPr lang="en-US" altLang="zh-CN" sz="6000" i="1">
              <a:solidFill>
                <a:schemeClr val="bg2">
                  <a:lumMod val="50000"/>
                </a:schemeClr>
              </a:solidFill>
              <a:latin typeface="汉仪雅酷黑简" panose="00020600040101010101" charset="-122"/>
              <a:ea typeface="汉仪雅酷黑简" panose="00020600040101010101" charset="-122"/>
            </a:endParaRPr>
          </a:p>
        </p:txBody>
      </p:sp>
      <p:grpSp>
        <p:nvGrpSpPr>
          <p:cNvPr id="16" name="组合 15"/>
          <p:cNvGrpSpPr/>
          <p:nvPr/>
        </p:nvGrpSpPr>
        <p:grpSpPr>
          <a:xfrm>
            <a:off x="7854950" y="3014345"/>
            <a:ext cx="3251835" cy="742315"/>
            <a:chOff x="987" y="6225"/>
            <a:chExt cx="5121" cy="1169"/>
          </a:xfrm>
        </p:grpSpPr>
        <p:sp>
          <p:nvSpPr>
            <p:cNvPr id="9" name="圆角矩形 8"/>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430" y="6281"/>
              <a:ext cx="4235" cy="111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The founding of a basketball team</a:t>
              </a:r>
              <a:endPar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07" name="图片 106"/>
          <p:cNvPicPr/>
          <p:nvPr/>
        </p:nvPicPr>
        <p:blipFill>
          <a:blip r:embed="rId1"/>
          <a:stretch>
            <a:fillRect/>
          </a:stretch>
        </p:blipFill>
        <p:spPr>
          <a:xfrm>
            <a:off x="600075" y="574675"/>
            <a:ext cx="6333490" cy="3445510"/>
          </a:xfrm>
          <a:prstGeom prst="rect">
            <a:avLst/>
          </a:prstGeom>
          <a:noFill/>
          <a:ln w="9525">
            <a:noFill/>
          </a:ln>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87325" y="830580"/>
            <a:ext cx="11696700" cy="5692775"/>
          </a:xfrm>
          <a:prstGeom prst="rect">
            <a:avLst/>
          </a:prstGeom>
          <a:noFill/>
        </p:spPr>
        <p:txBody>
          <a:bodyPr wrap="square" rtlCol="0">
            <a:spAutoFit/>
          </a:bodyPr>
          <a:p>
            <a:pPr>
              <a:lnSpc>
                <a:spcPct val="130000"/>
              </a:lnSpc>
            </a:pPr>
            <a:r>
              <a:rPr lang="en-US" altLang="zh-CN"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zh-CN" altLang="en-US"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Bob Douglas, known as the "Father of Black Professional Basketball," established the Rens in the 1920s. The Rens were one of the first all-black professional basketball teams in the United States during a time when racial segregation（种族隔离） was prevalent（盛行的） in sports.</a:t>
            </a:r>
            <a:endParaRPr lang="zh-CN" altLang="en-US"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nSpc>
                <a:spcPct val="130000"/>
              </a:lnSpc>
            </a:pPr>
            <a:r>
              <a:rPr lang="en-US" altLang="zh-CN"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zh-CN" altLang="en-US"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Under Douglas' leadership, the Rens achieved remarkable success and became a dominant force in basketball. They won the first World Professional Basketball Tournament in 1939, solidifying their reputation as one of the best teams of their era. The Rens played a significant role in breaking down racial barriers in basketball and showcasing the talent and skill of African American players.</a:t>
            </a:r>
            <a:endParaRPr lang="zh-CN" altLang="en-US"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a:lnSpc>
                <a:spcPct val="130000"/>
              </a:lnSpc>
            </a:pPr>
            <a:r>
              <a:rPr lang="en-US" altLang="zh-CN"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zh-CN" altLang="en-US"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Bob Douglas' vision and dedication to providing opportunities for black basketball players paved the way for integration（整合） in the sport and opened doors for future generations of athletes. The New York Renaissance and Bob Douglas's legacy remain an important part of basketball history, highlighting the resilience and excellence of African American athletes in the face of adversity.</a:t>
            </a:r>
            <a:endParaRPr lang="zh-CN" altLang="en-US" sz="20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grpSp>
        <p:nvGrpSpPr>
          <p:cNvPr id="16" name="组合 15"/>
          <p:cNvGrpSpPr/>
          <p:nvPr/>
        </p:nvGrpSpPr>
        <p:grpSpPr>
          <a:xfrm>
            <a:off x="403860" y="50165"/>
            <a:ext cx="3251835" cy="716915"/>
            <a:chOff x="987" y="6225"/>
            <a:chExt cx="5121" cy="1129"/>
          </a:xfrm>
        </p:grpSpPr>
        <p:sp>
          <p:nvSpPr>
            <p:cNvPr id="9" name="圆角矩形 8"/>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430" y="6281"/>
              <a:ext cx="4235" cy="101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zh-CN" altLang="en-US" sz="36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背景资料</a:t>
              </a:r>
              <a:endParaRPr lang="zh-CN" altLang="en-US" sz="36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08345" y="298450"/>
            <a:ext cx="4185285" cy="549910"/>
            <a:chOff x="8685" y="8132"/>
            <a:chExt cx="9326" cy="1124"/>
          </a:xfrm>
        </p:grpSpPr>
        <p:sp>
          <p:nvSpPr>
            <p:cNvPr id="7" name="圆角矩形 6"/>
            <p:cNvSpPr/>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1023" y="8183"/>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5" name="矩形 14"/>
          <p:cNvSpPr/>
          <p:nvPr/>
        </p:nvSpPr>
        <p:spPr>
          <a:xfrm>
            <a:off x="0" y="0"/>
            <a:ext cx="4667250"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8" name="图片 107"/>
          <p:cNvPicPr/>
          <p:nvPr/>
        </p:nvPicPr>
        <p:blipFill>
          <a:blip r:embed="rId1"/>
          <a:stretch>
            <a:fillRect/>
          </a:stretch>
        </p:blipFill>
        <p:spPr>
          <a:xfrm>
            <a:off x="687705" y="266700"/>
            <a:ext cx="4783455" cy="6025515"/>
          </a:xfrm>
          <a:prstGeom prst="rect">
            <a:avLst/>
          </a:prstGeom>
          <a:noFill/>
          <a:ln w="9525">
            <a:noFill/>
          </a:ln>
        </p:spPr>
      </p:pic>
      <p:sp>
        <p:nvSpPr>
          <p:cNvPr id="109" name="文本框 108"/>
          <p:cNvSpPr txBox="1"/>
          <p:nvPr/>
        </p:nvSpPr>
        <p:spPr>
          <a:xfrm>
            <a:off x="5716905" y="1288415"/>
            <a:ext cx="5892165" cy="1476375"/>
          </a:xfrm>
          <a:prstGeom prst="rect">
            <a:avLst/>
          </a:prstGeom>
          <a:noFill/>
          <a:ln w="9525">
            <a:noFill/>
          </a:ln>
        </p:spPr>
        <p:txBody>
          <a:bodyPr wrap="square">
            <a:spAutoFit/>
          </a:bodyPr>
          <a:p>
            <a:pPr indent="0"/>
            <a:r>
              <a:rPr lang="en-US" b="0">
                <a:solidFill>
                  <a:srgbClr val="000000"/>
                </a:solidFill>
                <a:latin typeface="Times New Roman" panose="02020603050405020304" charset="0"/>
                <a:ea typeface="等线" panose="02010600030101010101" charset="-122"/>
              </a:rPr>
              <a:t>24.What inspired Douglas to establish a basketball team?A.His desire to show his athletic strength. </a:t>
            </a:r>
            <a:r>
              <a:rPr lang="en-US" b="0">
                <a:solidFill>
                  <a:srgbClr val="000000"/>
                </a:solidFill>
                <a:latin typeface="Times New Roman" panose="02020603050405020304" charset="0"/>
                <a:cs typeface="Times New Roman" panose="02020603050405020304" charset="0"/>
              </a:rPr>
              <a:t>	</a:t>
            </a:r>
            <a:endParaRPr lang="en-US" b="0">
              <a:solidFill>
                <a:srgbClr val="000000"/>
              </a:solidFill>
              <a:latin typeface="Times New Roman" panose="02020603050405020304" charset="0"/>
              <a:cs typeface="Times New Roman" panose="02020603050405020304" charset="0"/>
            </a:endParaRPr>
          </a:p>
          <a:p>
            <a:pPr indent="0"/>
            <a:r>
              <a:rPr lang="en-US" b="0">
                <a:solidFill>
                  <a:srgbClr val="000000"/>
                </a:solidFill>
                <a:latin typeface="Times New Roman" panose="02020603050405020304" charset="0"/>
                <a:ea typeface="等线" panose="02010600030101010101" charset="-122"/>
              </a:rPr>
              <a:t>B.A motivation to learn Black culture.C.His intention to earn a good income. </a:t>
            </a:r>
            <a:r>
              <a:rPr lang="en-US" b="0">
                <a:solidFill>
                  <a:srgbClr val="000000"/>
                </a:solidFill>
                <a:latin typeface="Times New Roman" panose="02020603050405020304" charset="0"/>
                <a:cs typeface="Times New Roman" panose="02020603050405020304" charset="0"/>
              </a:rPr>
              <a:t>		</a:t>
            </a:r>
            <a:endParaRPr lang="en-US" b="0">
              <a:solidFill>
                <a:srgbClr val="000000"/>
              </a:solidFill>
              <a:latin typeface="Times New Roman" panose="02020603050405020304" charset="0"/>
              <a:cs typeface="Times New Roman" panose="02020603050405020304" charset="0"/>
            </a:endParaRPr>
          </a:p>
          <a:p>
            <a:pPr indent="0"/>
            <a:r>
              <a:rPr lang="en-US" b="0">
                <a:solidFill>
                  <a:srgbClr val="000000"/>
                </a:solidFill>
                <a:latin typeface="Times New Roman" panose="02020603050405020304" charset="0"/>
                <a:ea typeface="等线" panose="02010600030101010101" charset="-122"/>
              </a:rPr>
              <a:t>D.An experience to a basketball court.</a:t>
            </a:r>
            <a:endParaRPr lang="en-US" altLang="en-US" b="0">
              <a:solidFill>
                <a:srgbClr val="000000"/>
              </a:solidFill>
              <a:latin typeface="Times New Roman" panose="02020603050405020304" charset="0"/>
              <a:ea typeface="等线" panose="02010600030101010101" charset="-122"/>
            </a:endParaRPr>
          </a:p>
        </p:txBody>
      </p:sp>
      <p:sp>
        <p:nvSpPr>
          <p:cNvPr id="16" name="文本框 15"/>
          <p:cNvSpPr txBox="1"/>
          <p:nvPr/>
        </p:nvSpPr>
        <p:spPr>
          <a:xfrm>
            <a:off x="5716905" y="3048000"/>
            <a:ext cx="6233795" cy="1682115"/>
          </a:xfrm>
          <a:prstGeom prst="rect">
            <a:avLst/>
          </a:prstGeom>
          <a:solidFill>
            <a:schemeClr val="accent6">
              <a:lumMod val="60000"/>
              <a:lumOff val="40000"/>
            </a:schemeClr>
          </a:solidFill>
        </p:spPr>
        <p:txBody>
          <a:bodyPr wrap="square" rtlCol="0">
            <a:noAutofit/>
          </a:bodyPr>
          <a:p>
            <a:r>
              <a:rPr lang="zh-CN" altLang="en-US" sz="2000">
                <a:latin typeface="Times New Roman" panose="02020603050405020304" charset="0"/>
                <a:ea typeface="新宋体" panose="02010609030101010101" charset="-122"/>
                <a:cs typeface="Times New Roman" panose="02020603050405020304" charset="0"/>
              </a:rPr>
              <a:t>第一段“Later，a co-worker took him to visit a basketball court，and he was amazed by the athletic prowess on display. At that moment, Douglas who had enjoyed playing sports as a child, was determined to create a basketball team..</a:t>
            </a:r>
            <a:endParaRPr lang="zh-CN" altLang="en-US" sz="2000">
              <a:latin typeface="Times New Roman" panose="02020603050405020304" charset="0"/>
              <a:ea typeface="新宋体" panose="02010609030101010101" charset="-122"/>
              <a:cs typeface="Times New Roman" panose="02020603050405020304" charset="0"/>
            </a:endParaRPr>
          </a:p>
        </p:txBody>
      </p:sp>
      <p:sp>
        <p:nvSpPr>
          <p:cNvPr id="17" name="椭圆 16"/>
          <p:cNvSpPr/>
          <p:nvPr>
            <p:custDataLst>
              <p:tags r:id="rId2"/>
            </p:custDataLst>
          </p:nvPr>
        </p:nvSpPr>
        <p:spPr>
          <a:xfrm>
            <a:off x="7283450" y="3959860"/>
            <a:ext cx="2366645" cy="440690"/>
          </a:xfrm>
          <a:prstGeom prst="ellipse">
            <a:avLst/>
          </a:prstGeom>
          <a:noFill/>
          <a:ln>
            <a:solidFill>
              <a:srgbClr val="00B05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custDataLst>
              <p:tags r:id="rId3"/>
            </p:custDataLst>
          </p:nvPr>
        </p:nvSpPr>
        <p:spPr>
          <a:xfrm>
            <a:off x="6484620" y="1288415"/>
            <a:ext cx="1162685" cy="440690"/>
          </a:xfrm>
          <a:prstGeom prst="ellipse">
            <a:avLst/>
          </a:prstGeom>
          <a:noFill/>
          <a:ln>
            <a:solidFill>
              <a:srgbClr val="00B05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椭圆 21"/>
          <p:cNvSpPr/>
          <p:nvPr/>
        </p:nvSpPr>
        <p:spPr>
          <a:xfrm>
            <a:off x="5716905" y="2451100"/>
            <a:ext cx="277495" cy="2470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箭头连接符 19"/>
          <p:cNvCxnSpPr/>
          <p:nvPr/>
        </p:nvCxnSpPr>
        <p:spPr>
          <a:xfrm flipH="1" flipV="1">
            <a:off x="7211695" y="1792605"/>
            <a:ext cx="576580" cy="1728470"/>
          </a:xfrm>
          <a:prstGeom prst="straightConnector1">
            <a:avLst/>
          </a:prstGeom>
          <a:ln w="76200">
            <a:solidFill>
              <a:schemeClr val="accent3"/>
            </a:solidFill>
            <a:tailEnd type="arrow"/>
          </a:ln>
        </p:spPr>
        <p:style>
          <a:lnRef idx="2">
            <a:schemeClr val="accent1"/>
          </a:lnRef>
          <a:fillRef idx="0">
            <a:srgbClr val="FFFFFF"/>
          </a:fillRef>
          <a:effectRef idx="0">
            <a:srgbClr val="FFFFFF"/>
          </a:effectRef>
          <a:fontRef idx="minor">
            <a:schemeClr val="tx1"/>
          </a:fontRef>
        </p:style>
      </p:cxnSp>
      <p:sp>
        <p:nvSpPr>
          <p:cNvPr id="5" name="椭圆 4"/>
          <p:cNvSpPr/>
          <p:nvPr>
            <p:custDataLst>
              <p:tags r:id="rId4"/>
            </p:custDataLst>
          </p:nvPr>
        </p:nvSpPr>
        <p:spPr>
          <a:xfrm>
            <a:off x="7211695" y="3378835"/>
            <a:ext cx="1852930" cy="440690"/>
          </a:xfrm>
          <a:prstGeom prst="ellipse">
            <a:avLst/>
          </a:prstGeom>
          <a:noFill/>
          <a:ln>
            <a:solidFill>
              <a:srgbClr val="00B05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4453255" y="3639185"/>
            <a:ext cx="7595870" cy="460375"/>
          </a:xfrm>
          <a:prstGeom prst="rect">
            <a:avLst/>
          </a:prstGeom>
          <a:solidFill>
            <a:srgbClr val="FFC000"/>
          </a:solidFill>
        </p:spPr>
        <p:txBody>
          <a:bodyPr wrap="square" rtlCol="0">
            <a:spAutoFit/>
          </a:bodyPr>
          <a:p>
            <a:r>
              <a:rPr lang="en-US" altLang="zh-CN" sz="2400"/>
              <a:t>be amazed by +be determined to = be inspired to do</a:t>
            </a:r>
            <a:r>
              <a:rPr lang="en-US" altLang="zh-CN"/>
              <a:t> </a:t>
            </a:r>
            <a:endParaRPr lang="en-US" altLang="zh-CN"/>
          </a:p>
        </p:txBody>
      </p:sp>
      <p:sp>
        <p:nvSpPr>
          <p:cNvPr id="6" name="文本框 5"/>
          <p:cNvSpPr txBox="1"/>
          <p:nvPr/>
        </p:nvSpPr>
        <p:spPr>
          <a:xfrm>
            <a:off x="5716905" y="4973955"/>
            <a:ext cx="6096000" cy="119888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rPr>
              <a:t>后来，一位同事带他去了一个篮球场，他对所展示的运动能力感到惊讶。在那一刻，小时候喜欢参加体育运动的道格拉斯决心创建一支篮球队，为纽约市的黑人运动员提供更多的机会。</a:t>
            </a:r>
            <a:endParaRPr lang="zh-CN" altLang="en-US">
              <a:latin typeface="华文中宋" panose="02010600040101010101" charset="-122"/>
              <a:ea typeface="华文中宋" panose="0201060004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6" grpId="0" animBg="1"/>
      <p:bldP spid="18" grpId="0" bldLvl="0" animBg="1"/>
      <p:bldP spid="22" grpId="0" animBg="1"/>
      <p:bldP spid="2"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435600" y="257175"/>
            <a:ext cx="4185285" cy="549910"/>
            <a:chOff x="8685" y="8132"/>
            <a:chExt cx="9326" cy="1124"/>
          </a:xfrm>
        </p:grpSpPr>
        <p:sp>
          <p:nvSpPr>
            <p:cNvPr id="7" name="圆角矩形 6"/>
            <p:cNvSpPr/>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1023" y="8183"/>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5" name="矩形 14"/>
          <p:cNvSpPr/>
          <p:nvPr/>
        </p:nvSpPr>
        <p:spPr>
          <a:xfrm>
            <a:off x="0" y="0"/>
            <a:ext cx="4667250"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文本框 108"/>
          <p:cNvSpPr txBox="1"/>
          <p:nvPr/>
        </p:nvSpPr>
        <p:spPr>
          <a:xfrm>
            <a:off x="469265" y="1202055"/>
            <a:ext cx="10699115" cy="922020"/>
          </a:xfrm>
          <a:prstGeom prst="rect">
            <a:avLst/>
          </a:prstGeom>
          <a:solidFill>
            <a:schemeClr val="accent4">
              <a:lumMod val="20000"/>
              <a:lumOff val="80000"/>
            </a:schemeClr>
          </a:solidFill>
          <a:ln w="9525">
            <a:noFill/>
          </a:ln>
        </p:spPr>
        <p:txBody>
          <a:bodyPr wrap="square">
            <a:spAutoFit/>
          </a:bodyPr>
          <a:p>
            <a:pPr indent="0"/>
            <a:r>
              <a:rPr lang="en-US" b="0">
                <a:solidFill>
                  <a:srgbClr val="000000"/>
                </a:solidFill>
                <a:latin typeface="Times New Roman" panose="02020603050405020304" charset="0"/>
              </a:rPr>
              <a:t>25.Why did the Rens tour the country playing basketball?</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A.To solve financial problems.              B.To improve basketball skills.</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C.To fight for accommodation. 	D.To play with excellent players.</a:t>
            </a:r>
            <a:endParaRPr lang="en-US" b="0">
              <a:solidFill>
                <a:srgbClr val="000000"/>
              </a:solidFill>
              <a:latin typeface="Times New Roman" panose="02020603050405020304" charset="0"/>
            </a:endParaRPr>
          </a:p>
        </p:txBody>
      </p:sp>
      <p:sp>
        <p:nvSpPr>
          <p:cNvPr id="16" name="文本框 15"/>
          <p:cNvSpPr txBox="1"/>
          <p:nvPr/>
        </p:nvSpPr>
        <p:spPr>
          <a:xfrm>
            <a:off x="468630" y="2502535"/>
            <a:ext cx="5812790" cy="1527175"/>
          </a:xfrm>
          <a:prstGeom prst="rect">
            <a:avLst/>
          </a:prstGeom>
          <a:solidFill>
            <a:schemeClr val="accent6">
              <a:lumMod val="60000"/>
              <a:lumOff val="40000"/>
            </a:schemeClr>
          </a:solidFill>
        </p:spPr>
        <p:txBody>
          <a:bodyPr wrap="square" rtlCol="0">
            <a:noAutofit/>
          </a:bodyPr>
          <a:p>
            <a:r>
              <a:rPr lang="zh-CN" altLang="en-US" sz="2000">
                <a:latin typeface="Times New Roman" panose="02020603050405020304" charset="0"/>
                <a:ea typeface="新宋体" panose="02010609030101010101" charset="-122"/>
                <a:cs typeface="Times New Roman" panose="02020603050405020304" charset="0"/>
              </a:rPr>
              <a:t>第三段“...so Douglas had to pack the house to generate profits and keep his team alive. They traveled the country playing any opponent that would agree to</a:t>
            </a:r>
            <a:r>
              <a:rPr lang="en-US" altLang="zh-CN" sz="2000">
                <a:latin typeface="Times New Roman" panose="02020603050405020304" charset="0"/>
                <a:ea typeface="新宋体" panose="02010609030101010101" charset="-122"/>
                <a:cs typeface="Times New Roman" panose="02020603050405020304" charset="0"/>
              </a:rPr>
              <a:t> </a:t>
            </a:r>
            <a:r>
              <a:rPr lang="zh-CN" altLang="en-US" sz="2000">
                <a:latin typeface="Times New Roman" panose="02020603050405020304" charset="0"/>
                <a:ea typeface="新宋体" panose="02010609030101010101" charset="-122"/>
                <a:cs typeface="Times New Roman" panose="02020603050405020304" charset="0"/>
              </a:rPr>
              <a:t>schedule them...”</a:t>
            </a:r>
            <a:endParaRPr lang="zh-CN" altLang="en-US" sz="2000">
              <a:latin typeface="Times New Roman" panose="02020603050405020304" charset="0"/>
              <a:ea typeface="新宋体" panose="02010609030101010101" charset="-122"/>
              <a:cs typeface="Times New Roman" panose="02020603050405020304" charset="0"/>
            </a:endParaRPr>
          </a:p>
        </p:txBody>
      </p:sp>
      <p:sp>
        <p:nvSpPr>
          <p:cNvPr id="18" name="椭圆 17"/>
          <p:cNvSpPr/>
          <p:nvPr>
            <p:custDataLst>
              <p:tags r:id="rId1"/>
            </p:custDataLst>
          </p:nvPr>
        </p:nvSpPr>
        <p:spPr>
          <a:xfrm>
            <a:off x="3504565" y="2502535"/>
            <a:ext cx="1769110" cy="440690"/>
          </a:xfrm>
          <a:prstGeom prst="ellipse">
            <a:avLst/>
          </a:prstGeom>
          <a:noFill/>
          <a:ln>
            <a:solidFill>
              <a:srgbClr val="00B05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箭头连接符 19"/>
          <p:cNvCxnSpPr/>
          <p:nvPr/>
        </p:nvCxnSpPr>
        <p:spPr>
          <a:xfrm flipH="1" flipV="1">
            <a:off x="3168650" y="1535430"/>
            <a:ext cx="2284095" cy="1553845"/>
          </a:xfrm>
          <a:prstGeom prst="straightConnector1">
            <a:avLst/>
          </a:prstGeom>
          <a:ln w="762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flipV="1">
            <a:off x="469265" y="3172460"/>
            <a:ext cx="1584325" cy="10160"/>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flipV="1">
            <a:off x="469265" y="3521710"/>
            <a:ext cx="1584325" cy="10160"/>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V="1">
            <a:off x="5078095" y="3158490"/>
            <a:ext cx="1074420" cy="13970"/>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custDataLst>
              <p:tags r:id="rId2"/>
            </p:custDataLst>
          </p:nvPr>
        </p:nvCxnSpPr>
        <p:spPr>
          <a:xfrm>
            <a:off x="805815" y="1796415"/>
            <a:ext cx="2404110" cy="6985"/>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pic>
        <p:nvPicPr>
          <p:cNvPr id="8" name="图片 7"/>
          <p:cNvPicPr/>
          <p:nvPr/>
        </p:nvPicPr>
        <p:blipFill>
          <a:blip r:embed="rId3"/>
          <a:stretch>
            <a:fillRect/>
          </a:stretch>
        </p:blipFill>
        <p:spPr>
          <a:xfrm>
            <a:off x="6369050" y="2368550"/>
            <a:ext cx="5575300" cy="3550920"/>
          </a:xfrm>
          <a:prstGeom prst="rect">
            <a:avLst/>
          </a:prstGeom>
          <a:noFill/>
          <a:ln w="9525">
            <a:noFill/>
          </a:ln>
        </p:spPr>
      </p:pic>
      <p:cxnSp>
        <p:nvCxnSpPr>
          <p:cNvPr id="9" name="直接连接符 8"/>
          <p:cNvCxnSpPr/>
          <p:nvPr>
            <p:custDataLst>
              <p:tags r:id="rId4"/>
            </p:custDataLst>
          </p:nvPr>
        </p:nvCxnSpPr>
        <p:spPr>
          <a:xfrm flipV="1">
            <a:off x="2397760" y="1504315"/>
            <a:ext cx="1584325" cy="10160"/>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431800" y="4206875"/>
            <a:ext cx="5885180" cy="8185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b="1">
                <a:solidFill>
                  <a:schemeClr val="tx1"/>
                </a:solidFill>
              </a:rPr>
              <a:t>通过</a:t>
            </a:r>
            <a:r>
              <a:rPr lang="en-US" altLang="zh-CN" sz="2000" b="1">
                <a:solidFill>
                  <a:schemeClr val="tx1"/>
                </a:solidFill>
              </a:rPr>
              <a:t>travel the country</a:t>
            </a:r>
            <a:r>
              <a:rPr lang="zh-CN" altLang="en-US" sz="2000" b="1">
                <a:solidFill>
                  <a:schemeClr val="tx1"/>
                </a:solidFill>
              </a:rPr>
              <a:t>定位第三段，该句中的</a:t>
            </a:r>
            <a:r>
              <a:rPr lang="en-US" altLang="zh-CN" sz="2000" b="1">
                <a:solidFill>
                  <a:schemeClr val="tx1"/>
                </a:solidFill>
              </a:rPr>
              <a:t>generate profits</a:t>
            </a:r>
            <a:r>
              <a:rPr lang="zh-CN" altLang="en-US" sz="2000" b="1">
                <a:solidFill>
                  <a:schemeClr val="tx1"/>
                </a:solidFill>
              </a:rPr>
              <a:t>可知应选</a:t>
            </a:r>
            <a:r>
              <a:rPr lang="en-US" altLang="zh-CN" sz="2000" b="1">
                <a:solidFill>
                  <a:schemeClr val="tx1"/>
                </a:solidFill>
              </a:rPr>
              <a:t>A</a:t>
            </a:r>
            <a:r>
              <a:rPr lang="zh-CN" altLang="en-US" sz="2000" b="1">
                <a:solidFill>
                  <a:schemeClr val="tx1"/>
                </a:solidFill>
              </a:rPr>
              <a:t>项。</a:t>
            </a:r>
            <a:endParaRPr lang="zh-CN" altLang="en-US" sz="2000" b="1">
              <a:solidFill>
                <a:schemeClr val="tx1"/>
              </a:solidFill>
            </a:endParaRPr>
          </a:p>
        </p:txBody>
      </p:sp>
      <p:sp>
        <p:nvSpPr>
          <p:cNvPr id="10" name="矩形标注 9"/>
          <p:cNvSpPr/>
          <p:nvPr/>
        </p:nvSpPr>
        <p:spPr>
          <a:xfrm>
            <a:off x="5369560" y="33020"/>
            <a:ext cx="6348095" cy="2469515"/>
          </a:xfrm>
          <a:prstGeom prst="wedgeRectCallout">
            <a:avLst>
              <a:gd name="adj1" fmla="val -60053"/>
              <a:gd name="adj2" fmla="val 4835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chemeClr val="accent1"/>
                </a:solidFill>
                <a:sym typeface="+mn-ea"/>
              </a:rPr>
              <a:t>小知识：</a:t>
            </a:r>
            <a:r>
              <a:rPr lang="en-US" altLang="zh-CN" sz="1600">
                <a:solidFill>
                  <a:schemeClr val="accent1"/>
                </a:solidFill>
                <a:sym typeface="+mn-ea"/>
              </a:rPr>
              <a:t>pack the house吸引大量观众或观众到场。</a:t>
            </a:r>
            <a:endParaRPr lang="en-US" altLang="zh-CN" sz="1600">
              <a:solidFill>
                <a:schemeClr val="accent1"/>
              </a:solidFill>
            </a:endParaRPr>
          </a:p>
          <a:p>
            <a:pPr algn="l"/>
            <a:r>
              <a:rPr lang="en-US" altLang="zh-CN" sz="1600">
                <a:solidFill>
                  <a:schemeClr val="accent1"/>
                </a:solidFill>
                <a:sym typeface="+mn-ea"/>
              </a:rPr>
              <a:t>这个短语的来源可以追溯到剧院、演出或体育比赛等活动，当主办方或表演者成功地吸引了足够多的观众填满场馆时，就可以说他们“packed the house”。“Pack the house” 这个短语中的“pack” 意为“填满”或“挤满”，而“house” 在这里指的是“房子”或“场馆”，表示将场馆填满观众。这个短语常用于描述一个活动或表演非常受欢迎，吸引了众多观众到场，使场馆充满热闹的氛围。因此，当人们说某个活动或表演“packed the house” 时，意思是这个活动或表演吸引了大量观众，场馆座无虚席，通常是一个成功的、受欢迎的表现</a:t>
            </a:r>
            <a:r>
              <a:rPr lang="en-US" altLang="zh-CN">
                <a:solidFill>
                  <a:schemeClr val="accent1"/>
                </a:solidFill>
                <a:sym typeface="+mn-ea"/>
              </a:rPr>
              <a:t>。</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8" grpId="0" bldLvl="0" animBg="1"/>
      <p:bldP spid="6" grpId="0" bldLvl="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435600" y="257175"/>
            <a:ext cx="4185285" cy="549910"/>
            <a:chOff x="8685" y="8132"/>
            <a:chExt cx="9326" cy="1124"/>
          </a:xfrm>
        </p:grpSpPr>
        <p:sp>
          <p:nvSpPr>
            <p:cNvPr id="7" name="圆角矩形 6"/>
            <p:cNvSpPr/>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1023" y="8183"/>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5" name="矩形 14"/>
          <p:cNvSpPr/>
          <p:nvPr/>
        </p:nvSpPr>
        <p:spPr>
          <a:xfrm>
            <a:off x="0" y="0"/>
            <a:ext cx="4667250"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文本框 108"/>
          <p:cNvSpPr txBox="1"/>
          <p:nvPr/>
        </p:nvSpPr>
        <p:spPr>
          <a:xfrm>
            <a:off x="5988685" y="1120775"/>
            <a:ext cx="6203315" cy="1476375"/>
          </a:xfrm>
          <a:prstGeom prst="rect">
            <a:avLst/>
          </a:prstGeom>
          <a:solidFill>
            <a:schemeClr val="accent4">
              <a:lumMod val="20000"/>
              <a:lumOff val="80000"/>
            </a:schemeClr>
          </a:solidFill>
          <a:ln w="9525">
            <a:noFill/>
          </a:ln>
        </p:spPr>
        <p:txBody>
          <a:bodyPr wrap="square">
            <a:spAutoFit/>
          </a:bodyPr>
          <a:p>
            <a:pPr indent="0"/>
            <a:r>
              <a:rPr lang="en-US" b="0">
                <a:solidFill>
                  <a:srgbClr val="000000"/>
                </a:solidFill>
                <a:latin typeface="Times New Roman" panose="02020603050405020304" charset="0"/>
              </a:rPr>
              <a:t>26.How did the Rens help change the game of basketball?</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A.Making competition rules.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B.Speeding up the game.</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C.Defeating the professional team.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 D.Creating an unbroken record.</a:t>
            </a:r>
            <a:endParaRPr lang="en-US" b="0">
              <a:solidFill>
                <a:srgbClr val="000000"/>
              </a:solidFill>
              <a:latin typeface="Times New Roman" panose="02020603050405020304" charset="0"/>
            </a:endParaRPr>
          </a:p>
        </p:txBody>
      </p:sp>
      <p:sp>
        <p:nvSpPr>
          <p:cNvPr id="16" name="文本框 15"/>
          <p:cNvSpPr txBox="1"/>
          <p:nvPr/>
        </p:nvSpPr>
        <p:spPr>
          <a:xfrm>
            <a:off x="5988685" y="2989580"/>
            <a:ext cx="5812790" cy="436880"/>
          </a:xfrm>
          <a:prstGeom prst="rect">
            <a:avLst/>
          </a:prstGeom>
          <a:solidFill>
            <a:schemeClr val="accent6">
              <a:lumMod val="60000"/>
              <a:lumOff val="40000"/>
            </a:schemeClr>
          </a:solidFill>
        </p:spPr>
        <p:txBody>
          <a:bodyPr wrap="square" rtlCol="0">
            <a:noAutofit/>
          </a:bodyPr>
          <a:p>
            <a:r>
              <a:rPr sz="2000">
                <a:latin typeface="Times New Roman" panose="02020603050405020304" charset="0"/>
                <a:ea typeface="新宋体" panose="02010609030101010101" charset="-122"/>
                <a:cs typeface="Times New Roman" panose="02020603050405020304" charset="0"/>
              </a:rPr>
              <a:t>第四段“They helped change the game of basketball by</a:t>
            </a:r>
            <a:r>
              <a:rPr sz="2000">
                <a:latin typeface="Times New Roman" panose="02020603050405020304" charset="0"/>
                <a:ea typeface="新宋体" panose="02010609030101010101" charset="-122"/>
                <a:cs typeface="Times New Roman" panose="02020603050405020304" charset="0"/>
                <a:sym typeface="+mn-ea"/>
              </a:rPr>
              <a:t> focusing on quick passing, which let the players move faster, play a more fluid game..."</a:t>
            </a:r>
            <a:endParaRPr sz="2000">
              <a:latin typeface="Times New Roman" panose="02020603050405020304" charset="0"/>
              <a:ea typeface="新宋体" panose="02010609030101010101" charset="-122"/>
              <a:cs typeface="Times New Roman" panose="02020603050405020304" charset="0"/>
            </a:endParaRPr>
          </a:p>
          <a:p>
            <a:r>
              <a:rPr sz="2000">
                <a:latin typeface="Times New Roman" panose="02020603050405020304" charset="0"/>
                <a:ea typeface="新宋体" panose="02010609030101010101" charset="-122"/>
                <a:cs typeface="Times New Roman" panose="02020603050405020304" charset="0"/>
              </a:rPr>
              <a:t> </a:t>
            </a:r>
            <a:endParaRPr sz="2000">
              <a:latin typeface="Times New Roman" panose="02020603050405020304" charset="0"/>
              <a:ea typeface="新宋体" panose="02010609030101010101" charset="-122"/>
              <a:cs typeface="Times New Roman" panose="02020603050405020304" charset="0"/>
            </a:endParaRPr>
          </a:p>
        </p:txBody>
      </p:sp>
      <p:sp>
        <p:nvSpPr>
          <p:cNvPr id="21" name="文本框 20"/>
          <p:cNvSpPr txBox="1"/>
          <p:nvPr>
            <p:custDataLst>
              <p:tags r:id="rId1"/>
            </p:custDataLst>
          </p:nvPr>
        </p:nvSpPr>
        <p:spPr>
          <a:xfrm>
            <a:off x="6096000" y="5251450"/>
            <a:ext cx="5438140" cy="633730"/>
          </a:xfrm>
          <a:prstGeom prst="rect">
            <a:avLst/>
          </a:prstGeom>
          <a:solidFill>
            <a:srgbClr val="C00000"/>
          </a:solidFill>
        </p:spPr>
        <p:txBody>
          <a:bodyPr wrap="square" rtlCol="0">
            <a:noAutofit/>
          </a:bodyPr>
          <a:p>
            <a:pPr algn="ctr"/>
            <a:r>
              <a:rPr lang="en-US" altLang="zh-CN" sz="2800">
                <a:solidFill>
                  <a:srgbClr val="FFFF00"/>
                </a:solidFill>
              </a:rPr>
              <a:t>Tip</a:t>
            </a:r>
            <a:r>
              <a:rPr lang="zh-CN" altLang="en-US" sz="2800">
                <a:solidFill>
                  <a:srgbClr val="FFFF00"/>
                </a:solidFill>
              </a:rPr>
              <a:t>：通过关键词定位信息</a:t>
            </a:r>
            <a:endParaRPr lang="zh-CN" altLang="en-US" sz="2800">
              <a:solidFill>
                <a:srgbClr val="FFFF00"/>
              </a:solidFill>
            </a:endParaRPr>
          </a:p>
        </p:txBody>
      </p:sp>
      <p:cxnSp>
        <p:nvCxnSpPr>
          <p:cNvPr id="9" name="直接连接符 8"/>
          <p:cNvCxnSpPr/>
          <p:nvPr>
            <p:custDataLst>
              <p:tags r:id="rId2"/>
            </p:custDataLst>
          </p:nvPr>
        </p:nvCxnSpPr>
        <p:spPr>
          <a:xfrm flipV="1">
            <a:off x="8103235" y="3263900"/>
            <a:ext cx="2082165" cy="9525"/>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sp>
        <p:nvSpPr>
          <p:cNvPr id="6" name="椭圆 5"/>
          <p:cNvSpPr/>
          <p:nvPr/>
        </p:nvSpPr>
        <p:spPr>
          <a:xfrm>
            <a:off x="8487410" y="1120775"/>
            <a:ext cx="1821180" cy="360045"/>
          </a:xfrm>
          <a:prstGeom prst="ellipse">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箭头连接符 9"/>
          <p:cNvCxnSpPr/>
          <p:nvPr/>
        </p:nvCxnSpPr>
        <p:spPr>
          <a:xfrm flipH="1">
            <a:off x="9063990" y="1483995"/>
            <a:ext cx="504190" cy="1553845"/>
          </a:xfrm>
          <a:prstGeom prst="straightConnector1">
            <a:avLst/>
          </a:prstGeom>
          <a:ln w="28575">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1" name="椭圆 10"/>
          <p:cNvSpPr/>
          <p:nvPr/>
        </p:nvSpPr>
        <p:spPr>
          <a:xfrm>
            <a:off x="6004560" y="1741170"/>
            <a:ext cx="266065" cy="236855"/>
          </a:xfrm>
          <a:prstGeom prst="ellipse">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1" name="图片 110"/>
          <p:cNvPicPr/>
          <p:nvPr/>
        </p:nvPicPr>
        <p:blipFill>
          <a:blip r:embed="rId3"/>
          <a:stretch>
            <a:fillRect/>
          </a:stretch>
        </p:blipFill>
        <p:spPr>
          <a:xfrm>
            <a:off x="673100" y="1483995"/>
            <a:ext cx="4762500" cy="3314700"/>
          </a:xfrm>
          <a:prstGeom prst="rect">
            <a:avLst/>
          </a:prstGeom>
          <a:noFill/>
          <a:ln w="9525">
            <a:noFill/>
          </a:ln>
        </p:spPr>
      </p:pic>
      <p:sp>
        <p:nvSpPr>
          <p:cNvPr id="3" name="文本框 2"/>
          <p:cNvSpPr txBox="1"/>
          <p:nvPr/>
        </p:nvSpPr>
        <p:spPr>
          <a:xfrm>
            <a:off x="5988685" y="3347720"/>
            <a:ext cx="5812790" cy="725170"/>
          </a:xfrm>
          <a:prstGeom prst="rect">
            <a:avLst/>
          </a:prstGeom>
          <a:solidFill>
            <a:schemeClr val="accent6">
              <a:lumMod val="60000"/>
              <a:lumOff val="40000"/>
            </a:schemeClr>
          </a:solidFill>
        </p:spPr>
        <p:txBody>
          <a:bodyPr wrap="square" rtlCol="0">
            <a:noAutofit/>
          </a:bodyPr>
          <a:p>
            <a:r>
              <a:rPr sz="2000">
                <a:highlight>
                  <a:srgbClr val="FFFF00"/>
                </a:highlight>
                <a:latin typeface="Times New Roman" panose="02020603050405020304" charset="0"/>
                <a:ea typeface="新宋体" panose="02010609030101010101" charset="-122"/>
                <a:cs typeface="Times New Roman" panose="02020603050405020304" charset="0"/>
              </a:rPr>
              <a:t> focusing on quick passing, which let the players move faster, play a more fluid game..."</a:t>
            </a:r>
            <a:endParaRPr sz="2000">
              <a:highlight>
                <a:srgbClr val="FFFF00"/>
              </a:highlight>
              <a:latin typeface="Times New Roman" panose="02020603050405020304" charset="0"/>
              <a:ea typeface="新宋体" panose="02010609030101010101" charset="-122"/>
              <a:cs typeface="Times New Roman" panose="02020603050405020304" charset="0"/>
            </a:endParaRPr>
          </a:p>
        </p:txBody>
      </p:sp>
      <p:sp>
        <p:nvSpPr>
          <p:cNvPr id="5" name="矩形标注 4"/>
          <p:cNvSpPr/>
          <p:nvPr/>
        </p:nvSpPr>
        <p:spPr>
          <a:xfrm>
            <a:off x="7644130" y="4147185"/>
            <a:ext cx="1626235" cy="432435"/>
          </a:xfrm>
          <a:prstGeom prst="wedgeRectCallout">
            <a:avLst>
              <a:gd name="adj1" fmla="val -33809"/>
              <a:gd name="adj2" fmla="val -7361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加速比赛流程</a:t>
            </a:r>
            <a:endParaRPr lang="zh-CN" altLang="en-US">
              <a:solidFill>
                <a:schemeClr val="tx1"/>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1" grpId="0" bldLvl="0" animBg="1"/>
      <p:bldP spid="11" grpId="0" animBg="1"/>
      <p:bldP spid="6"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13080" y="1091565"/>
            <a:ext cx="9316085" cy="922020"/>
          </a:xfrm>
          <a:prstGeom prst="rect">
            <a:avLst/>
          </a:prstGeom>
          <a:noFill/>
          <a:ln w="9525">
            <a:noFill/>
          </a:ln>
        </p:spPr>
        <p:txBody>
          <a:bodyPr wrap="square">
            <a:spAutoFit/>
          </a:bodyPr>
          <a:p>
            <a:pPr indent="292100"/>
            <a:r>
              <a:rPr lang="en-US">
                <a:solidFill>
                  <a:srgbClr val="000000"/>
                </a:solidFill>
                <a:latin typeface="Times New Roman" panose="02020603050405020304" charset="0"/>
                <a:sym typeface="+mn-ea"/>
              </a:rPr>
              <a:t>27.What can we learn from the story?</a:t>
            </a:r>
            <a:endParaRPr lang="en-US">
              <a:solidFill>
                <a:srgbClr val="000000"/>
              </a:solidFill>
              <a:latin typeface="Times New Roman" panose="02020603050405020304" charset="0"/>
              <a:sym typeface="+mn-ea"/>
            </a:endParaRPr>
          </a:p>
          <a:p>
            <a:pPr indent="292100"/>
            <a:r>
              <a:rPr lang="en-US">
                <a:solidFill>
                  <a:srgbClr val="000000"/>
                </a:solidFill>
                <a:latin typeface="Times New Roman" panose="02020603050405020304" charset="0"/>
                <a:sym typeface="+mn-ea"/>
              </a:rPr>
              <a:t>A.A winner is one with a willing heart.	B.A high reputation will work wonders.</a:t>
            </a:r>
            <a:endParaRPr lang="en-US">
              <a:solidFill>
                <a:srgbClr val="000000"/>
              </a:solidFill>
              <a:latin typeface="Times New Roman" panose="02020603050405020304" charset="0"/>
              <a:sym typeface="+mn-ea"/>
            </a:endParaRPr>
          </a:p>
          <a:p>
            <a:pPr indent="292100"/>
            <a:r>
              <a:rPr lang="en-US">
                <a:solidFill>
                  <a:srgbClr val="000000"/>
                </a:solidFill>
                <a:latin typeface="Times New Roman" panose="02020603050405020304" charset="0"/>
                <a:sym typeface="+mn-ea"/>
              </a:rPr>
              <a:t>C.Success makes personal desires satisfied.   D.A man owes success to the team support.</a:t>
            </a:r>
            <a:endParaRPr lang="en-US">
              <a:solidFill>
                <a:srgbClr val="000000"/>
              </a:solidFill>
              <a:latin typeface="Times New Roman" panose="02020603050405020304" charset="0"/>
              <a:sym typeface="+mn-ea"/>
            </a:endParaRPr>
          </a:p>
        </p:txBody>
      </p:sp>
      <p:sp>
        <p:nvSpPr>
          <p:cNvPr id="14" name="文本框 13"/>
          <p:cNvSpPr txBox="1"/>
          <p:nvPr/>
        </p:nvSpPr>
        <p:spPr>
          <a:xfrm>
            <a:off x="513080" y="4065270"/>
            <a:ext cx="11342370" cy="521970"/>
          </a:xfrm>
          <a:prstGeom prst="rect">
            <a:avLst/>
          </a:prstGeom>
          <a:solidFill>
            <a:srgbClr val="C00000"/>
          </a:solidFill>
        </p:spPr>
        <p:txBody>
          <a:bodyPr wrap="square" rtlCol="0">
            <a:spAutoFit/>
          </a:bodyPr>
          <a:p>
            <a:pPr algn="ctr"/>
            <a:r>
              <a:rPr lang="en-US" altLang="zh-CN" sz="2800">
                <a:solidFill>
                  <a:srgbClr val="FFFF00"/>
                </a:solidFill>
              </a:rPr>
              <a:t>Tip</a:t>
            </a:r>
            <a:r>
              <a:rPr lang="zh-CN" altLang="en-US" sz="2800">
                <a:solidFill>
                  <a:srgbClr val="FFFF00"/>
                </a:solidFill>
              </a:rPr>
              <a:t>：主旨题需要仔细分析选择项的含义，要有全局意识</a:t>
            </a:r>
            <a:endParaRPr lang="zh-CN" altLang="en-US" sz="2800">
              <a:solidFill>
                <a:srgbClr val="FFFF00"/>
              </a:solidFill>
            </a:endParaRPr>
          </a:p>
        </p:txBody>
      </p:sp>
      <p:sp>
        <p:nvSpPr>
          <p:cNvPr id="6" name="文本框 5"/>
          <p:cNvSpPr txBox="1"/>
          <p:nvPr>
            <p:custDataLst>
              <p:tags r:id="rId1"/>
            </p:custDataLst>
          </p:nvPr>
        </p:nvSpPr>
        <p:spPr>
          <a:xfrm>
            <a:off x="513080" y="2431415"/>
            <a:ext cx="11080115" cy="1383665"/>
          </a:xfrm>
          <a:prstGeom prst="rect">
            <a:avLst/>
          </a:prstGeom>
          <a:solidFill>
            <a:schemeClr val="accent3">
              <a:lumMod val="40000"/>
              <a:lumOff val="60000"/>
            </a:schemeClr>
          </a:solidFill>
        </p:spPr>
        <p:txBody>
          <a:bodyPr wrap="square" rtlCol="0">
            <a:spAutoFit/>
          </a:bodyPr>
          <a:p>
            <a:r>
              <a:rPr lang="zh-CN" altLang="en-US" sz="2800"/>
              <a:t>结合整篇文章,尤其是最后一段“No matter the obstacle，the Rens just</a:t>
            </a:r>
            <a:r>
              <a:rPr lang="en-US" altLang="zh-CN" sz="2800"/>
              <a:t> </a:t>
            </a:r>
            <a:r>
              <a:rPr lang="zh-CN" altLang="en-US" sz="2800"/>
              <a:t>kept strict practicing... ensuring that although the Rens aren't a household name, their</a:t>
            </a:r>
            <a:r>
              <a:rPr lang="en-US" altLang="zh-CN" sz="2800"/>
              <a:t> </a:t>
            </a:r>
            <a:r>
              <a:rPr lang="zh-CN" altLang="en-US" sz="2800"/>
              <a:t>story will never be forgotten."</a:t>
            </a:r>
            <a:endParaRPr lang="zh-CN" altLang="en-US" sz="2800"/>
          </a:p>
        </p:txBody>
      </p:sp>
      <p:sp>
        <p:nvSpPr>
          <p:cNvPr id="11" name="椭圆 10"/>
          <p:cNvSpPr/>
          <p:nvPr>
            <p:custDataLst>
              <p:tags r:id="rId2"/>
            </p:custDataLst>
          </p:nvPr>
        </p:nvSpPr>
        <p:spPr>
          <a:xfrm>
            <a:off x="827405" y="1372870"/>
            <a:ext cx="3919220" cy="440690"/>
          </a:xfrm>
          <a:prstGeom prst="ellipse">
            <a:avLst/>
          </a:prstGeom>
          <a:noFill/>
          <a:ln>
            <a:solidFill>
              <a:srgbClr val="E40D08"/>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3" name="直接箭头连接符 12"/>
          <p:cNvCxnSpPr/>
          <p:nvPr/>
        </p:nvCxnSpPr>
        <p:spPr>
          <a:xfrm flipH="1" flipV="1">
            <a:off x="3137535" y="1678940"/>
            <a:ext cx="988060" cy="812800"/>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grpSp>
        <p:nvGrpSpPr>
          <p:cNvPr id="2" name="组合 1"/>
          <p:cNvGrpSpPr/>
          <p:nvPr/>
        </p:nvGrpSpPr>
        <p:grpSpPr>
          <a:xfrm>
            <a:off x="353060" y="411480"/>
            <a:ext cx="2324100" cy="581660"/>
            <a:chOff x="8685" y="8132"/>
            <a:chExt cx="9326" cy="1124"/>
          </a:xfrm>
        </p:grpSpPr>
        <p:sp>
          <p:nvSpPr>
            <p:cNvPr id="7" name="圆角矩形 6"/>
            <p:cNvSpPr/>
            <p:nvPr>
              <p:custDataLst>
                <p:tags r:id="rId3"/>
              </p:custDataLst>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11024" y="8184"/>
              <a:ext cx="5690" cy="87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r>
                <a:rPr lang="en-US" altLang="zh-CN" sz="2400" b="1">
                  <a:solidFill>
                    <a:schemeClr val="bg1"/>
                  </a:solidFill>
                  <a:latin typeface="汉仪君黑-45简" panose="020B0604020202020204" charset="-122"/>
                  <a:ea typeface="汉仪君黑-45简" panose="020B0604020202020204" charset="-122"/>
                  <a:sym typeface="+mn-ea"/>
                </a:rPr>
                <a:t>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4" grpId="0" bldLvl="0" animBg="1"/>
      <p:bldP spid="6" grpId="0" bldLvl="0" animBg="1"/>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sz="2400" b="1">
                <a:latin typeface="微软雅黑" panose="020B0503020204020204" pitchFamily="34" charset="-122"/>
                <a:ea typeface="微软雅黑" panose="020B0503020204020204" pitchFamily="34" charset="-122"/>
                <a:cs typeface="微软雅黑" panose="020B0503020204020204" pitchFamily="34" charset="-122"/>
              </a:rPr>
              <a:t> 与运动相关的语料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89560" y="1666240"/>
            <a:ext cx="4975225" cy="1711325"/>
          </a:xfrm>
          <a:prstGeom prst="rect">
            <a:avLst/>
          </a:prstGeom>
          <a:noFill/>
          <a:ln w="9525">
            <a:noFill/>
          </a:ln>
        </p:spPr>
        <p:txBody>
          <a:bodyPr wrap="square">
            <a:noAutofit/>
          </a:bodyPr>
          <a:p>
            <a:pPr indent="266700">
              <a:lnSpc>
                <a:spcPct val="120000"/>
              </a:lnSpc>
              <a:buClrTx/>
              <a:buSzTx/>
              <a:buNone/>
            </a:pPr>
            <a:r>
              <a:rPr b="0"/>
              <a:t> athletic prowess：运动能力</a:t>
            </a:r>
            <a:endParaRPr b="0"/>
          </a:p>
          <a:p>
            <a:pPr indent="266700">
              <a:lnSpc>
                <a:spcPct val="120000"/>
              </a:lnSpc>
              <a:buClrTx/>
              <a:buSzTx/>
              <a:buNone/>
            </a:pPr>
            <a:r>
              <a:rPr b="0"/>
              <a:t>  pack the house   吸引观众</a:t>
            </a:r>
            <a:endParaRPr b="0"/>
          </a:p>
          <a:p>
            <a:pPr indent="266700">
              <a:lnSpc>
                <a:spcPct val="120000"/>
              </a:lnSpc>
            </a:pPr>
            <a:r>
              <a:rPr b="0"/>
              <a:t>  play the opponent   与对手比赛</a:t>
            </a:r>
            <a:endParaRPr b="0"/>
          </a:p>
          <a:p>
            <a:pPr indent="266700">
              <a:lnSpc>
                <a:spcPct val="120000"/>
              </a:lnSpc>
              <a:buClrTx/>
              <a:buSzTx/>
              <a:buNone/>
            </a:pPr>
            <a:r>
              <a:rPr b="0"/>
              <a:t>  quick passing   快速传球</a:t>
            </a:r>
            <a:endParaRPr b="0"/>
          </a:p>
          <a:p>
            <a:pPr indent="266700">
              <a:lnSpc>
                <a:spcPct val="120000"/>
              </a:lnSpc>
            </a:pPr>
            <a:r>
              <a:rPr b="0"/>
              <a:t>  the dominant team   占优势的队伍</a:t>
            </a:r>
            <a:endParaRPr b="0"/>
          </a:p>
          <a:p>
            <a:pPr indent="266700">
              <a:lnSpc>
                <a:spcPct val="120000"/>
              </a:lnSpc>
            </a:pPr>
            <a:r>
              <a:rPr b="0"/>
              <a:t>  the 1932-33 season   1932-33年赛季</a:t>
            </a:r>
            <a:endParaRPr b="0"/>
          </a:p>
          <a:p>
            <a:pPr indent="266700">
              <a:lnSpc>
                <a:spcPct val="120000"/>
              </a:lnSpc>
            </a:pPr>
            <a:r>
              <a:rPr b="0"/>
              <a:t>  88 straight games  88场连胜</a:t>
            </a:r>
            <a:endParaRPr b="0"/>
          </a:p>
          <a:p>
            <a:pPr indent="266700">
              <a:lnSpc>
                <a:spcPct val="120000"/>
              </a:lnSpc>
            </a:pPr>
            <a:r>
              <a:rPr b="0"/>
              <a:t>  a household name   一个家喻户晓的名字</a:t>
            </a:r>
            <a:endParaRPr b="0"/>
          </a:p>
        </p:txBody>
      </p:sp>
      <p:sp>
        <p:nvSpPr>
          <p:cNvPr id="7" name="正五边形 6"/>
          <p:cNvSpPr/>
          <p:nvPr/>
        </p:nvSpPr>
        <p:spPr>
          <a:xfrm>
            <a:off x="5690870" y="121094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6498590" y="1210945"/>
            <a:ext cx="5080000" cy="460375"/>
          </a:xfrm>
          <a:prstGeom prst="rect">
            <a:avLst/>
          </a:prstGeom>
          <a:noFill/>
          <a:ln w="9525">
            <a:noFill/>
          </a:ln>
        </p:spPr>
        <p:txBody>
          <a:bodyPr>
            <a:spAutoFit/>
          </a:bodyPr>
          <a:p>
            <a:pPr indent="266700">
              <a:buClrTx/>
              <a:buSzTx/>
              <a:buFontTx/>
            </a:pPr>
            <a:r>
              <a:rPr sz="2400" b="1">
                <a:latin typeface="微软雅黑" panose="020B0503020204020204" pitchFamily="34" charset="-122"/>
                <a:ea typeface="微软雅黑" panose="020B0503020204020204" pitchFamily="34" charset="-122"/>
                <a:cs typeface="微软雅黑" panose="020B0503020204020204" pitchFamily="34" charset="-122"/>
              </a:rPr>
              <a:t>与个人行为相关的语料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2" name="文本框 111"/>
          <p:cNvSpPr txBox="1"/>
          <p:nvPr/>
        </p:nvSpPr>
        <p:spPr>
          <a:xfrm>
            <a:off x="6416675" y="1739265"/>
            <a:ext cx="5080000" cy="2417445"/>
          </a:xfrm>
          <a:prstGeom prst="rect">
            <a:avLst/>
          </a:prstGeom>
          <a:noFill/>
          <a:ln w="9525">
            <a:noFill/>
          </a:ln>
        </p:spPr>
        <p:txBody>
          <a:bodyPr>
            <a:spAutoFit/>
          </a:bodyPr>
          <a:p>
            <a:pPr indent="0">
              <a:lnSpc>
                <a:spcPct val="210000"/>
              </a:lnSpc>
            </a:pPr>
            <a:r>
              <a:rPr b="0"/>
              <a:t>generate profits   盈利schedule them     安排他们shock the world  让世界震惊be recognized for  因为…获得认可</a:t>
            </a:r>
            <a:endParaRPr b="0"/>
          </a:p>
        </p:txBody>
      </p:sp>
      <p:pic>
        <p:nvPicPr>
          <p:cNvPr id="2" name="图片 1"/>
          <p:cNvPicPr/>
          <p:nvPr/>
        </p:nvPicPr>
        <p:blipFill>
          <a:blip r:embed="rId3"/>
          <a:stretch>
            <a:fillRect/>
          </a:stretch>
        </p:blipFill>
        <p:spPr>
          <a:xfrm>
            <a:off x="405765" y="4692650"/>
            <a:ext cx="11409680" cy="1979930"/>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p:bldP spid="7" grpId="0" bldLvl="0" animBg="1"/>
      <p:bldP spid="9"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8695690" y="1624965"/>
            <a:ext cx="550545" cy="1638300"/>
          </a:xfrm>
          <a:prstGeom prst="rect">
            <a:avLst/>
          </a:prstGeom>
          <a:solidFill>
            <a:srgbClr val="FCDED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47" name="椭圆 46"/>
          <p:cNvSpPr/>
          <p:nvPr/>
        </p:nvSpPr>
        <p:spPr>
          <a:xfrm rot="3420000">
            <a:off x="10543540" y="-610870"/>
            <a:ext cx="3291840" cy="3291840"/>
          </a:xfrm>
          <a:prstGeom prst="ellipse">
            <a:avLst/>
          </a:prstGeom>
          <a:blipFill rotWithShape="1">
            <a:blip r:embed="rId1">
              <a:alphaModFix amt="56000"/>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同心圆 72"/>
          <p:cNvSpPr/>
          <p:nvPr/>
        </p:nvSpPr>
        <p:spPr>
          <a:xfrm>
            <a:off x="4766310" y="-1242060"/>
            <a:ext cx="2202815" cy="2202815"/>
          </a:xfrm>
          <a:prstGeom prst="donut">
            <a:avLst>
              <a:gd name="adj" fmla="val 9853"/>
            </a:avLst>
          </a:prstGeom>
          <a:solidFill>
            <a:srgbClr val="C4EBD9">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21" name="组合 20"/>
          <p:cNvGrpSpPr/>
          <p:nvPr/>
        </p:nvGrpSpPr>
        <p:grpSpPr>
          <a:xfrm>
            <a:off x="361950" y="4729480"/>
            <a:ext cx="3084830" cy="3084830"/>
            <a:chOff x="4728" y="7870"/>
            <a:chExt cx="4858" cy="4858"/>
          </a:xfrm>
        </p:grpSpPr>
        <p:grpSp>
          <p:nvGrpSpPr>
            <p:cNvPr id="19" name="组合 18"/>
            <p:cNvGrpSpPr/>
            <p:nvPr/>
          </p:nvGrpSpPr>
          <p:grpSpPr>
            <a:xfrm>
              <a:off x="4728" y="7870"/>
              <a:ext cx="4858" cy="4858"/>
              <a:chOff x="4293" y="8029"/>
              <a:chExt cx="4858" cy="4858"/>
            </a:xfrm>
            <a:effectLst/>
          </p:grpSpPr>
          <p:sp>
            <p:nvSpPr>
              <p:cNvPr id="16" name="椭圆 15"/>
              <p:cNvSpPr/>
              <p:nvPr/>
            </p:nvSpPr>
            <p:spPr>
              <a:xfrm>
                <a:off x="4650" y="8386"/>
                <a:ext cx="4144" cy="4144"/>
              </a:xfrm>
              <a:prstGeom prst="ellipse">
                <a:avLst/>
              </a:prstGeom>
              <a:solidFill>
                <a:srgbClr val="FA8D7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同心圆 17"/>
              <p:cNvSpPr/>
              <p:nvPr/>
            </p:nvSpPr>
            <p:spPr>
              <a:xfrm>
                <a:off x="4293" y="8029"/>
                <a:ext cx="4858" cy="4858"/>
              </a:xfrm>
              <a:prstGeom prst="donut">
                <a:avLst>
                  <a:gd name="adj" fmla="val 2648"/>
                </a:avLst>
              </a:prstGeom>
              <a:solidFill>
                <a:srgbClr val="F7E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7" name="椭圆 16"/>
            <p:cNvSpPr/>
            <p:nvPr/>
          </p:nvSpPr>
          <p:spPr>
            <a:xfrm>
              <a:off x="5085" y="8022"/>
              <a:ext cx="752" cy="752"/>
            </a:xfrm>
            <a:prstGeom prst="ellipse">
              <a:avLst/>
            </a:prstGeom>
            <a:solidFill>
              <a:srgbClr val="F7E9DE"/>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 name="组合 2"/>
          <p:cNvGrpSpPr/>
          <p:nvPr/>
        </p:nvGrpSpPr>
        <p:grpSpPr>
          <a:xfrm>
            <a:off x="9912350" y="4954905"/>
            <a:ext cx="3093720" cy="3442335"/>
            <a:chOff x="15317" y="7026"/>
            <a:chExt cx="4872" cy="5421"/>
          </a:xfrm>
        </p:grpSpPr>
        <p:sp>
          <p:nvSpPr>
            <p:cNvPr id="27" name="椭圆 26"/>
            <p:cNvSpPr/>
            <p:nvPr/>
          </p:nvSpPr>
          <p:spPr>
            <a:xfrm rot="19080000">
              <a:off x="15433" y="7026"/>
              <a:ext cx="1936" cy="1936"/>
            </a:xfrm>
            <a:prstGeom prst="ellipse">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nvSpPr>
          <p:spPr>
            <a:xfrm>
              <a:off x="15317" y="7575"/>
              <a:ext cx="4872" cy="4872"/>
            </a:xfrm>
            <a:prstGeom prst="ellipse">
              <a:avLst/>
            </a:prstGeom>
            <a:solidFill>
              <a:srgbClr val="F7E9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5" name="椭圆 34"/>
          <p:cNvSpPr/>
          <p:nvPr/>
        </p:nvSpPr>
        <p:spPr>
          <a:xfrm>
            <a:off x="-196850" y="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2" name="组合 41"/>
          <p:cNvGrpSpPr/>
          <p:nvPr/>
        </p:nvGrpSpPr>
        <p:grpSpPr>
          <a:xfrm>
            <a:off x="3779520" y="3825240"/>
            <a:ext cx="4507865" cy="626745"/>
            <a:chOff x="987" y="6225"/>
            <a:chExt cx="5121" cy="1129"/>
          </a:xfrm>
        </p:grpSpPr>
        <p:sp>
          <p:nvSpPr>
            <p:cNvPr id="43" name="圆角矩形 42"/>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080" y="6281"/>
              <a:ext cx="5028" cy="94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zh-CN" altLang="en-US" sz="2800" i="1">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浙江省海亮高级中学</a:t>
              </a:r>
              <a:r>
                <a:rPr lang="en-US" altLang="zh-CN" sz="2800" i="1">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 </a:t>
              </a:r>
              <a:r>
                <a:rPr lang="zh-CN" altLang="en-US" sz="2800" i="1">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陈虹</a:t>
              </a:r>
              <a:endParaRPr lang="zh-CN" altLang="en-US" sz="2800" i="1">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grpSp>
        <p:nvGrpSpPr>
          <p:cNvPr id="4" name="组合 3"/>
          <p:cNvGrpSpPr/>
          <p:nvPr/>
        </p:nvGrpSpPr>
        <p:grpSpPr>
          <a:xfrm>
            <a:off x="879475" y="892175"/>
            <a:ext cx="9754235" cy="2262505"/>
            <a:chOff x="1569" y="3237"/>
            <a:chExt cx="15361" cy="3563"/>
          </a:xfrm>
        </p:grpSpPr>
        <p:sp>
          <p:nvSpPr>
            <p:cNvPr id="34" name="文本框 33"/>
            <p:cNvSpPr txBox="1"/>
            <p:nvPr/>
          </p:nvSpPr>
          <p:spPr>
            <a:xfrm>
              <a:off x="1569" y="5057"/>
              <a:ext cx="15361" cy="1743"/>
            </a:xfrm>
            <a:prstGeom prst="rect">
              <a:avLst/>
            </a:prstGeom>
            <a:noFill/>
          </p:spPr>
          <p:txBody>
            <a:bodyPr wrap="square" rtlCol="0">
              <a:spAutoFit/>
            </a:bodyPr>
            <a:p>
              <a:pPr algn="dist"/>
              <a:r>
                <a:rPr lang="zh-CN" altLang="en-US" sz="6600" i="1">
                  <a:solidFill>
                    <a:schemeClr val="bg2">
                      <a:lumMod val="50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强基联盟高三</a:t>
              </a:r>
              <a:r>
                <a:rPr lang="zh-CN" altLang="en-US" sz="6600" b="1" i="1">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cs typeface="汉仪刚艺体-85W" panose="00020600040101010101" charset="-122"/>
                  <a:sym typeface="+mn-ea"/>
                </a:rPr>
                <a:t>试题讲评</a:t>
              </a:r>
              <a:endParaRPr lang="zh-CN" altLang="en-US" sz="6600" b="1" i="1">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cs typeface="汉仪刚艺体-85W" panose="00020600040101010101" charset="-122"/>
                <a:sym typeface="+mn-ea"/>
              </a:endParaRPr>
            </a:p>
          </p:txBody>
        </p:sp>
        <p:sp>
          <p:nvSpPr>
            <p:cNvPr id="2" name="文本框 1"/>
            <p:cNvSpPr txBox="1"/>
            <p:nvPr/>
          </p:nvSpPr>
          <p:spPr>
            <a:xfrm>
              <a:off x="3318" y="3237"/>
              <a:ext cx="6125" cy="1488"/>
            </a:xfrm>
            <a:prstGeom prst="rect">
              <a:avLst/>
            </a:prstGeom>
            <a:noFill/>
          </p:spPr>
          <p:txBody>
            <a:bodyPr wrap="square" rtlCol="0">
              <a:noAutofit/>
            </a:bodyPr>
            <a:p>
              <a:r>
                <a:rPr lang="en-US" altLang="zh-CN" sz="4400" b="1" i="1">
                  <a:solidFill>
                    <a:srgbClr val="C4EBD9"/>
                  </a:solid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rPr>
                <a:t>2024</a:t>
              </a:r>
              <a:r>
                <a:rPr lang="zh-CN" altLang="en-US" sz="4400" b="1" i="1">
                  <a:solidFill>
                    <a:srgbClr val="C4EBD9"/>
                  </a:solid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rPr>
                <a:t>年</a:t>
              </a:r>
              <a:r>
                <a:rPr lang="en-US" altLang="zh-CN" sz="4400" b="1" i="1">
                  <a:solidFill>
                    <a:srgbClr val="C4EBD9"/>
                  </a:solid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rPr>
                <a:t>3</a:t>
              </a:r>
              <a:r>
                <a:rPr lang="zh-CN" altLang="en-US" sz="4400" b="1" i="1">
                  <a:solidFill>
                    <a:srgbClr val="C4EBD9"/>
                  </a:solid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rPr>
                <a:t>月</a:t>
              </a:r>
              <a:endParaRPr lang="zh-CN" altLang="en-US" sz="4400" b="1" i="1">
                <a:solidFill>
                  <a:srgbClr val="C4EBD9"/>
                </a:solid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endParaRPr>
            </a:p>
          </p:txBody>
        </p:sp>
      </p:gr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When asking a ballroom owner,William Roach,for permission to use one of the dance floors,Douglas was replied with"you guys will break up my place".</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3724275"/>
            <a:ext cx="9923145" cy="829945"/>
          </a:xfrm>
          <a:prstGeom prst="rect">
            <a:avLst/>
          </a:prstGeom>
          <a:noFill/>
        </p:spPr>
        <p:txBody>
          <a:bodyPr wrap="square" rtlCol="0" anchor="t">
            <a:spAutoFit/>
          </a:bodyPr>
          <a:p>
            <a:pPr indent="266700"/>
            <a:r>
              <a:rPr lang="zh-CN" sz="2400">
                <a:ea typeface="等线" panose="02010600030101010101" charset="-122"/>
                <a:sym typeface="+mn-ea"/>
              </a:rPr>
              <a:t>当向舞厅老板威廉·罗奇请求允许使用其中一个舞池时，道格拉斯回答说：“你们会破坏我的住处的。”</a:t>
            </a:r>
            <a:endParaRPr lang="zh-CN" sz="2400">
              <a:ea typeface="等线" panose="02010600030101010101" charset="-122"/>
              <a:sym typeface="+mn-ea"/>
            </a:endParaRPr>
          </a:p>
        </p:txBody>
      </p:sp>
      <p:sp>
        <p:nvSpPr>
          <p:cNvPr id="6" name="矩形 5"/>
          <p:cNvSpPr/>
          <p:nvPr/>
        </p:nvSpPr>
        <p:spPr>
          <a:xfrm>
            <a:off x="5967095" y="1631315"/>
            <a:ext cx="2418080" cy="411480"/>
          </a:xfrm>
          <a:prstGeom prst="rect">
            <a:avLst/>
          </a:prstGeom>
          <a:noFill/>
          <a:ln w="38100">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91845" y="4729480"/>
            <a:ext cx="8940800" cy="1568450"/>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在长难句中非谓语动词是影响理解的一个关键点，要准确地找到逻辑主语，判断与逻辑主语之间的关系。</a:t>
            </a:r>
            <a:endParaRPr lang="zh-CN" altLang="en-US" sz="3200">
              <a:solidFill>
                <a:srgbClr val="FFC000"/>
              </a:solidFill>
            </a:endParaRPr>
          </a:p>
        </p:txBody>
      </p:sp>
      <p:cxnSp>
        <p:nvCxnSpPr>
          <p:cNvPr id="9" name="直接连接符 8"/>
          <p:cNvCxnSpPr/>
          <p:nvPr/>
        </p:nvCxnSpPr>
        <p:spPr>
          <a:xfrm flipV="1">
            <a:off x="5215890" y="2718435"/>
            <a:ext cx="1461135" cy="508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5585460" y="273367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6954520" y="2687320"/>
            <a:ext cx="1852295" cy="698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7355840" y="2736850"/>
            <a:ext cx="1851025" cy="368300"/>
          </a:xfrm>
          <a:prstGeom prst="rect">
            <a:avLst/>
          </a:prstGeom>
          <a:solidFill>
            <a:srgbClr val="FFFF00"/>
          </a:solidFill>
        </p:spPr>
        <p:txBody>
          <a:bodyPr wrap="square" rtlCol="0">
            <a:spAutoFit/>
          </a:bodyPr>
          <a:p>
            <a:r>
              <a:rPr lang="zh-CN" altLang="en-US"/>
              <a:t>谓语（被动语态）</a:t>
            </a:r>
            <a:endParaRPr lang="zh-CN" altLang="en-US"/>
          </a:p>
        </p:txBody>
      </p:sp>
      <p:sp>
        <p:nvSpPr>
          <p:cNvPr id="14" name="左中括号 13"/>
          <p:cNvSpPr/>
          <p:nvPr/>
        </p:nvSpPr>
        <p:spPr>
          <a:xfrm>
            <a:off x="8878570" y="214249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5020945" y="268732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17" name="直接连接符 16"/>
          <p:cNvCxnSpPr/>
          <p:nvPr>
            <p:custDataLst>
              <p:tags r:id="rId5"/>
            </p:custDataLst>
          </p:nvPr>
        </p:nvCxnSpPr>
        <p:spPr>
          <a:xfrm>
            <a:off x="8573135" y="2049145"/>
            <a:ext cx="2249805" cy="6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custDataLst>
              <p:tags r:id="rId6"/>
            </p:custDataLst>
          </p:nvPr>
        </p:nvCxnSpPr>
        <p:spPr>
          <a:xfrm>
            <a:off x="1470660" y="2028825"/>
            <a:ext cx="173863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7"/>
            </p:custDataLst>
          </p:nvPr>
        </p:nvSpPr>
        <p:spPr>
          <a:xfrm>
            <a:off x="3677285" y="3244850"/>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16" name="文本框 15"/>
          <p:cNvSpPr txBox="1"/>
          <p:nvPr>
            <p:custDataLst>
              <p:tags r:id="rId8"/>
            </p:custDataLst>
          </p:nvPr>
        </p:nvSpPr>
        <p:spPr>
          <a:xfrm>
            <a:off x="5285105" y="1193165"/>
            <a:ext cx="3799205" cy="368300"/>
          </a:xfrm>
          <a:prstGeom prst="rect">
            <a:avLst/>
          </a:prstGeom>
          <a:solidFill>
            <a:srgbClr val="FFFF00"/>
          </a:solidFill>
        </p:spPr>
        <p:txBody>
          <a:bodyPr wrap="square" rtlCol="0">
            <a:spAutoFit/>
          </a:bodyPr>
          <a:p>
            <a:r>
              <a:rPr lang="zh-CN" altLang="en-US"/>
              <a:t>插入语（定语，修饰前面的</a:t>
            </a:r>
            <a:r>
              <a:rPr lang="en-US" altLang="zh-CN"/>
              <a:t>owner</a:t>
            </a:r>
            <a:endParaRPr lang="en-US" altLang="zh-CN"/>
          </a:p>
        </p:txBody>
      </p:sp>
      <p:sp>
        <p:nvSpPr>
          <p:cNvPr id="23" name="文本框 22"/>
          <p:cNvSpPr txBox="1"/>
          <p:nvPr>
            <p:custDataLst>
              <p:tags r:id="rId9"/>
            </p:custDataLst>
          </p:nvPr>
        </p:nvSpPr>
        <p:spPr>
          <a:xfrm>
            <a:off x="944245" y="1263015"/>
            <a:ext cx="3766820" cy="368300"/>
          </a:xfrm>
          <a:prstGeom prst="rect">
            <a:avLst/>
          </a:prstGeom>
          <a:solidFill>
            <a:srgbClr val="FFFF00"/>
          </a:solidFill>
        </p:spPr>
        <p:txBody>
          <a:bodyPr wrap="square" rtlCol="0">
            <a:spAutoFit/>
          </a:bodyPr>
          <a:p>
            <a:r>
              <a:rPr lang="zh-CN" altLang="en-US"/>
              <a:t>非谓语动词，逻辑主语是</a:t>
            </a:r>
            <a:r>
              <a:rPr lang="en-US" altLang="zh-CN"/>
              <a:t>Douglas</a:t>
            </a:r>
            <a:endParaRPr lang="en-US" altLang="zh-CN"/>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3" grpId="0" bldLvl="0" animBg="1"/>
      <p:bldP spid="14" grpId="0" bldLvl="0" animBg="1"/>
      <p:bldP spid="15" grpId="0" bldLvl="0" animBg="1"/>
      <p:bldP spid="22" grpId="0" bldLvl="0" animBg="1"/>
      <p:bldP spid="7" grpId="0" bldLvl="0" animBg="1"/>
      <p:bldP spid="16" grpId="0" bldLvl="0" animBg="1"/>
      <p:bldP spid="2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5554980" y="2834640"/>
            <a:ext cx="4844415" cy="1753235"/>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本文主要介绍了一项新的研究揭示微塑料和纳米塑料对人体健康的潜在影响</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7" name="文本框 6"/>
          <p:cNvSpPr txBox="1"/>
          <p:nvPr/>
        </p:nvSpPr>
        <p:spPr>
          <a:xfrm>
            <a:off x="1129348" y="497840"/>
            <a:ext cx="276288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buClrTx/>
              <a:buSzTx/>
              <a:buNone/>
            </a:pPr>
            <a:r>
              <a:rPr lang="en-US" altLang="zh-CN" sz="6000" i="1">
                <a:solidFill>
                  <a:schemeClr val="tx1">
                    <a:lumMod val="50000"/>
                    <a:lumOff val="50000"/>
                  </a:schemeClr>
                </a:solidFill>
                <a:latin typeface="汉仪雅酷黑简" panose="00020600040101010101" charset="-122"/>
                <a:ea typeface="汉仪雅酷黑简" panose="00020600040101010101" charset="-122"/>
              </a:rPr>
              <a:t>C </a:t>
            </a:r>
            <a:r>
              <a:rPr lang="zh-CN" altLang="en-US" sz="6000" i="1">
                <a:solidFill>
                  <a:schemeClr val="tx1">
                    <a:lumMod val="50000"/>
                    <a:lumOff val="50000"/>
                  </a:schemeClr>
                </a:solidFill>
                <a:latin typeface="汉仪雅酷黑简" panose="00020600040101010101" charset="-122"/>
                <a:ea typeface="汉仪雅酷黑简" panose="00020600040101010101" charset="-122"/>
              </a:rPr>
              <a:t>篇</a:t>
            </a:r>
            <a:r>
              <a:rPr lang="en-US" altLang="zh-CN" sz="6000" i="1">
                <a:solidFill>
                  <a:schemeClr val="tx1">
                    <a:lumMod val="50000"/>
                    <a:lumOff val="50000"/>
                  </a:schemeClr>
                </a:solidFill>
                <a:latin typeface="汉仪雅酷黑简" panose="00020600040101010101" charset="-122"/>
                <a:ea typeface="汉仪雅酷黑简" panose="00020600040101010101" charset="-122"/>
              </a:rPr>
              <a:t> </a:t>
            </a:r>
            <a:endParaRPr lang="en-US" altLang="zh-CN" sz="6000" i="1">
              <a:solidFill>
                <a:schemeClr val="bg2">
                  <a:lumMod val="50000"/>
                </a:schemeClr>
              </a:solidFill>
              <a:latin typeface="汉仪雅酷黑简" panose="00020600040101010101" charset="-122"/>
              <a:ea typeface="汉仪雅酷黑简" panose="00020600040101010101" charset="-122"/>
            </a:endParaRPr>
          </a:p>
        </p:txBody>
      </p:sp>
      <p:grpSp>
        <p:nvGrpSpPr>
          <p:cNvPr id="16" name="组合 15"/>
          <p:cNvGrpSpPr/>
          <p:nvPr/>
        </p:nvGrpSpPr>
        <p:grpSpPr>
          <a:xfrm>
            <a:off x="4876165" y="615950"/>
            <a:ext cx="5523230" cy="778412"/>
            <a:chOff x="987" y="6225"/>
            <a:chExt cx="5121" cy="1129"/>
          </a:xfrm>
        </p:grpSpPr>
        <p:sp>
          <p:nvSpPr>
            <p:cNvPr id="9" name="圆角矩形 8"/>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209" y="6329"/>
              <a:ext cx="4678" cy="10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A new research about the microscopic plastic particles</a:t>
              </a:r>
              <a:endPar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13" name="图片 112"/>
          <p:cNvPicPr/>
          <p:nvPr/>
        </p:nvPicPr>
        <p:blipFill>
          <a:blip r:embed="rId1"/>
          <a:stretch>
            <a:fillRect/>
          </a:stretch>
        </p:blipFill>
        <p:spPr>
          <a:xfrm>
            <a:off x="361315" y="2546033"/>
            <a:ext cx="4514850" cy="3000375"/>
          </a:xfrm>
          <a:prstGeom prst="rect">
            <a:avLst/>
          </a:prstGeom>
          <a:noFill/>
          <a:ln w="9525">
            <a:noFill/>
          </a:ln>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rot="5400000">
            <a:off x="6617335" y="7812405"/>
            <a:ext cx="7463155" cy="464185"/>
          </a:xfrm>
          <a:prstGeom prst="roundRect">
            <a:avLst>
              <a:gd name="adj" fmla="val 50000"/>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rot="5400000">
            <a:off x="-3188335" y="3825240"/>
            <a:ext cx="7463155" cy="464185"/>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rot="5400000">
            <a:off x="4130040" y="2017395"/>
            <a:ext cx="7463155" cy="464185"/>
          </a:xfrm>
          <a:prstGeom prst="roundRect">
            <a:avLst>
              <a:gd name="adj" fmla="val 50000"/>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233410" y="0"/>
            <a:ext cx="3958590" cy="5981065"/>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40000"/>
              </a:lnSpc>
            </a:pPr>
            <a:r>
              <a:rPr lang="zh-CN" altLang="en-US" sz="2800">
                <a:solidFill>
                  <a:schemeClr val="tx1"/>
                </a:solidFill>
              </a:rPr>
              <a:t>第三段"...the major concern here is that these plastic particles contain chemicals that can interrupt our body's natural release of hormones, potentially increasing our risk of reproductive disorders and certain cancers.”</a:t>
            </a:r>
            <a:endParaRPr lang="zh-CN" altLang="en-US" sz="2800">
              <a:solidFill>
                <a:schemeClr val="tx1"/>
              </a:solidFill>
            </a:endParaRPr>
          </a:p>
        </p:txBody>
      </p:sp>
      <p:sp>
        <p:nvSpPr>
          <p:cNvPr id="28" name="文本框 27"/>
          <p:cNvSpPr txBox="1"/>
          <p:nvPr/>
        </p:nvSpPr>
        <p:spPr>
          <a:xfrm>
            <a:off x="2680335" y="219075"/>
            <a:ext cx="2820670"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6000" i="1">
                <a:solidFill>
                  <a:srgbClr val="FDCB66"/>
                </a:solidFill>
                <a:latin typeface="汉仪雅酷黑简" panose="00020600040101010101" charset="-122"/>
                <a:ea typeface="汉仪雅酷黑简" panose="00020600040101010101" charset="-122"/>
              </a:rPr>
              <a:t>C </a:t>
            </a:r>
            <a:r>
              <a:rPr lang="zh-CN" altLang="en-US" sz="6000" i="1">
                <a:solidFill>
                  <a:srgbClr val="FDCB66"/>
                </a:solidFill>
                <a:latin typeface="汉仪雅酷黑简" panose="00020600040101010101" charset="-122"/>
                <a:ea typeface="汉仪雅酷黑简" panose="00020600040101010101" charset="-122"/>
              </a:rPr>
              <a:t>篇</a:t>
            </a:r>
            <a:endParaRPr lang="zh-CN" altLang="en-US" sz="6000" i="1">
              <a:solidFill>
                <a:srgbClr val="FDCB66"/>
              </a:solidFill>
              <a:latin typeface="汉仪雅酷黑简" panose="00020600040101010101" charset="-122"/>
              <a:ea typeface="汉仪雅酷黑简" panose="00020600040101010101" charset="-122"/>
            </a:endParaRPr>
          </a:p>
        </p:txBody>
      </p:sp>
      <p:sp>
        <p:nvSpPr>
          <p:cNvPr id="114" name="文本框 113"/>
          <p:cNvSpPr txBox="1"/>
          <p:nvPr/>
        </p:nvSpPr>
        <p:spPr>
          <a:xfrm>
            <a:off x="764540" y="1412875"/>
            <a:ext cx="6982460" cy="267652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等线" panose="02010600030101010101" charset="-122"/>
              </a:rPr>
              <a:t>28.What is the primary focus of the new research?A.The presence of plastic particles.</a:t>
            </a:r>
            <a:endParaRPr lang="en-US" sz="2800" b="0">
              <a:solidFill>
                <a:srgbClr val="000000"/>
              </a:solidFill>
              <a:latin typeface="Times New Roman" panose="02020603050405020304" charset="0"/>
              <a:ea typeface="等线" panose="02010600030101010101" charset="-122"/>
            </a:endParaRPr>
          </a:p>
          <a:p>
            <a:pPr indent="0"/>
            <a:r>
              <a:rPr lang="en-US" sz="2800" b="0">
                <a:solidFill>
                  <a:srgbClr val="000000"/>
                </a:solidFill>
                <a:latin typeface="Times New Roman" panose="02020603050405020304" charset="0"/>
                <a:ea typeface="等线" panose="02010600030101010101" charset="-122"/>
              </a:rPr>
              <a:t>B.The use of plastic in everyday products.C.The detection methods for microplastics.</a:t>
            </a:r>
            <a:endParaRPr lang="en-US" sz="2800" b="0">
              <a:solidFill>
                <a:srgbClr val="000000"/>
              </a:solidFill>
              <a:latin typeface="Times New Roman" panose="02020603050405020304" charset="0"/>
              <a:ea typeface="等线" panose="02010600030101010101" charset="-122"/>
            </a:endParaRPr>
          </a:p>
          <a:p>
            <a:pPr indent="0"/>
            <a:r>
              <a:rPr lang="en-US" sz="2800" b="0">
                <a:solidFill>
                  <a:srgbClr val="000000"/>
                </a:solidFill>
                <a:latin typeface="Times New Roman" panose="02020603050405020304" charset="0"/>
                <a:ea typeface="等线" panose="02010600030101010101" charset="-122"/>
              </a:rPr>
              <a:t>D.The potential risks of nanoplastics to human.</a:t>
            </a:r>
            <a:endParaRPr lang="en-US" altLang="en-US" sz="2800" b="0">
              <a:solidFill>
                <a:srgbClr val="000000"/>
              </a:solidFill>
              <a:latin typeface="Times New Roman" panose="02020603050405020304" charset="0"/>
              <a:ea typeface="等线" panose="02010600030101010101" charset="-122"/>
            </a:endParaRPr>
          </a:p>
        </p:txBody>
      </p:sp>
      <p:sp>
        <p:nvSpPr>
          <p:cNvPr id="2" name="圆角矩形 1"/>
          <p:cNvSpPr/>
          <p:nvPr/>
        </p:nvSpPr>
        <p:spPr>
          <a:xfrm>
            <a:off x="9551670" y="828675"/>
            <a:ext cx="1029335" cy="298450"/>
          </a:xfrm>
          <a:prstGeom prst="round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 name="直接箭头连接符 3"/>
          <p:cNvCxnSpPr/>
          <p:nvPr/>
        </p:nvCxnSpPr>
        <p:spPr>
          <a:xfrm flipH="1">
            <a:off x="6604635" y="766445"/>
            <a:ext cx="2860675" cy="1049655"/>
          </a:xfrm>
          <a:prstGeom prst="straightConnector1">
            <a:avLst/>
          </a:prstGeom>
          <a:ln w="38100">
            <a:solidFill>
              <a:srgbClr val="E40D08"/>
            </a:solidFill>
            <a:tailEnd type="arrow"/>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5514340" y="1836420"/>
            <a:ext cx="1008380" cy="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878205" y="2249805"/>
            <a:ext cx="1199515" cy="889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13" name="椭圆 12"/>
          <p:cNvSpPr/>
          <p:nvPr/>
        </p:nvSpPr>
        <p:spPr>
          <a:xfrm>
            <a:off x="8020050" y="2249805"/>
            <a:ext cx="4172585" cy="4003040"/>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左箭头 13"/>
          <p:cNvSpPr/>
          <p:nvPr/>
        </p:nvSpPr>
        <p:spPr>
          <a:xfrm rot="1320000">
            <a:off x="6464935" y="3956050"/>
            <a:ext cx="1543050" cy="462915"/>
          </a:xfrm>
          <a:prstGeom prst="leftArrow">
            <a:avLst/>
          </a:prstGeom>
          <a:solidFill>
            <a:schemeClr val="accent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764540" y="3683635"/>
            <a:ext cx="442595" cy="349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custDataLst>
              <p:tags r:id="rId1"/>
            </p:custDataLst>
          </p:nvPr>
        </p:nvSpPr>
        <p:spPr>
          <a:xfrm>
            <a:off x="878205" y="4584700"/>
            <a:ext cx="5926455" cy="633730"/>
          </a:xfrm>
          <a:prstGeom prst="rect">
            <a:avLst/>
          </a:prstGeom>
          <a:solidFill>
            <a:srgbClr val="C00000"/>
          </a:solidFill>
        </p:spPr>
        <p:txBody>
          <a:bodyPr wrap="square" rtlCol="0">
            <a:noAutofit/>
          </a:bodyPr>
          <a:p>
            <a:pPr algn="ctr"/>
            <a:r>
              <a:rPr lang="en-US" altLang="zh-CN" sz="2800">
                <a:solidFill>
                  <a:srgbClr val="FFFF00"/>
                </a:solidFill>
              </a:rPr>
              <a:t>Tip</a:t>
            </a:r>
            <a:r>
              <a:rPr lang="zh-CN" altLang="en-US" sz="2800">
                <a:solidFill>
                  <a:srgbClr val="FFFF00"/>
                </a:solidFill>
              </a:rPr>
              <a:t>：通过地点副词定位信息</a:t>
            </a:r>
            <a:endParaRPr lang="zh-CN" altLang="en-US" sz="2800">
              <a:solidFill>
                <a:srgbClr val="FFFF00"/>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3" grpId="0" animBg="1"/>
      <p:bldP spid="14" grpId="0" animBg="1"/>
      <p:bldP spid="15" grpId="0" animBg="1"/>
      <p:bldP spid="2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rot="5400000">
            <a:off x="6617335" y="7812405"/>
            <a:ext cx="7463155" cy="464185"/>
          </a:xfrm>
          <a:prstGeom prst="roundRect">
            <a:avLst>
              <a:gd name="adj" fmla="val 50000"/>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rot="5400000">
            <a:off x="-3188335" y="3825240"/>
            <a:ext cx="7463155" cy="464185"/>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rot="5400000">
            <a:off x="4130040" y="2017395"/>
            <a:ext cx="7463155" cy="464185"/>
          </a:xfrm>
          <a:prstGeom prst="roundRect">
            <a:avLst>
              <a:gd name="adj" fmla="val 50000"/>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233410" y="0"/>
            <a:ext cx="3958590" cy="5981065"/>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40000"/>
              </a:lnSpc>
            </a:pPr>
            <a:endParaRPr lang="zh-CN" altLang="en-US" sz="2800">
              <a:solidFill>
                <a:schemeClr val="tx1"/>
              </a:solidFill>
            </a:endParaRPr>
          </a:p>
        </p:txBody>
      </p:sp>
      <p:sp>
        <p:nvSpPr>
          <p:cNvPr id="28" name="文本框 27"/>
          <p:cNvSpPr txBox="1"/>
          <p:nvPr/>
        </p:nvSpPr>
        <p:spPr>
          <a:xfrm>
            <a:off x="2680335" y="219075"/>
            <a:ext cx="2820670"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6000" i="1">
                <a:solidFill>
                  <a:srgbClr val="FDCB66"/>
                </a:solidFill>
                <a:latin typeface="汉仪雅酷黑简" panose="00020600040101010101" charset="-122"/>
                <a:ea typeface="汉仪雅酷黑简" panose="00020600040101010101" charset="-122"/>
              </a:rPr>
              <a:t>C </a:t>
            </a:r>
            <a:r>
              <a:rPr lang="zh-CN" altLang="en-US" sz="6000" i="1">
                <a:solidFill>
                  <a:srgbClr val="FDCB66"/>
                </a:solidFill>
                <a:latin typeface="汉仪雅酷黑简" panose="00020600040101010101" charset="-122"/>
                <a:ea typeface="汉仪雅酷黑简" panose="00020600040101010101" charset="-122"/>
              </a:rPr>
              <a:t>篇</a:t>
            </a:r>
            <a:endParaRPr lang="zh-CN" altLang="en-US" sz="6000" i="1">
              <a:solidFill>
                <a:srgbClr val="FDCB66"/>
              </a:solidFill>
              <a:latin typeface="汉仪雅酷黑简" panose="00020600040101010101" charset="-122"/>
              <a:ea typeface="汉仪雅酷黑简" panose="00020600040101010101" charset="-122"/>
            </a:endParaRPr>
          </a:p>
        </p:txBody>
      </p:sp>
      <p:sp>
        <p:nvSpPr>
          <p:cNvPr id="114" name="文本框 113"/>
          <p:cNvSpPr txBox="1"/>
          <p:nvPr/>
        </p:nvSpPr>
        <p:spPr>
          <a:xfrm>
            <a:off x="775335" y="1433195"/>
            <a:ext cx="6982460" cy="2676525"/>
          </a:xfrm>
          <a:prstGeom prst="rect">
            <a:avLst/>
          </a:prstGeom>
          <a:noFill/>
          <a:ln w="9525">
            <a:noFill/>
          </a:ln>
        </p:spPr>
        <p:txBody>
          <a:bodyPr wrap="square">
            <a:spAutoFit/>
          </a:bodyPr>
          <a:p>
            <a:pPr indent="0"/>
            <a:r>
              <a:rPr lang="en-US" sz="2800" b="0">
                <a:solidFill>
                  <a:srgbClr val="000000"/>
                </a:solidFill>
                <a:latin typeface="Times New Roman" panose="02020603050405020304" charset="0"/>
                <a:ea typeface="等线" panose="02010600030101010101" charset="-122"/>
              </a:rPr>
              <a:t>29.What is the advantage of Raman microscopy?</a:t>
            </a:r>
            <a:endParaRPr lang="en-US" sz="2800" b="0">
              <a:solidFill>
                <a:srgbClr val="000000"/>
              </a:solidFill>
              <a:latin typeface="Times New Roman" panose="02020603050405020304" charset="0"/>
              <a:ea typeface="等线" panose="02010600030101010101" charset="-122"/>
            </a:endParaRPr>
          </a:p>
          <a:p>
            <a:pPr indent="0"/>
            <a:r>
              <a:rPr lang="en-US" sz="2800" b="0">
                <a:solidFill>
                  <a:srgbClr val="000000"/>
                </a:solidFill>
                <a:latin typeface="Times New Roman" panose="02020603050405020304" charset="0"/>
                <a:ea typeface="等线" panose="02010600030101010101" charset="-122"/>
              </a:rPr>
              <a:t>A.Finding the source of plastic particles.</a:t>
            </a:r>
            <a:endParaRPr lang="en-US" sz="2800" b="0">
              <a:solidFill>
                <a:srgbClr val="000000"/>
              </a:solidFill>
              <a:latin typeface="Times New Roman" panose="02020603050405020304" charset="0"/>
              <a:ea typeface="等线" panose="02010600030101010101" charset="-122"/>
            </a:endParaRPr>
          </a:p>
          <a:p>
            <a:pPr indent="0"/>
            <a:r>
              <a:rPr lang="en-US" sz="2800" b="0">
                <a:solidFill>
                  <a:srgbClr val="000000"/>
                </a:solidFill>
                <a:latin typeface="Times New Roman" panose="02020603050405020304" charset="0"/>
                <a:ea typeface="等线" panose="02010600030101010101" charset="-122"/>
              </a:rPr>
              <a:t>B.Helping to cure the deadly flu virus.</a:t>
            </a:r>
            <a:endParaRPr lang="en-US" sz="2800" b="0">
              <a:solidFill>
                <a:srgbClr val="000000"/>
              </a:solidFill>
              <a:latin typeface="Times New Roman" panose="02020603050405020304" charset="0"/>
              <a:ea typeface="等线" panose="02010600030101010101" charset="-122"/>
            </a:endParaRPr>
          </a:p>
          <a:p>
            <a:pPr indent="0"/>
            <a:r>
              <a:rPr lang="en-US" sz="2800" b="0">
                <a:solidFill>
                  <a:srgbClr val="000000"/>
                </a:solidFill>
                <a:latin typeface="Times New Roman" panose="02020603050405020304" charset="0"/>
                <a:ea typeface="等线" panose="02010600030101010101" charset="-122"/>
              </a:rPr>
              <a:t>C.Detecting the smaller plastic particles.</a:t>
            </a:r>
            <a:endParaRPr lang="en-US" sz="2800" b="0">
              <a:solidFill>
                <a:srgbClr val="000000"/>
              </a:solidFill>
              <a:latin typeface="Times New Roman" panose="02020603050405020304" charset="0"/>
              <a:ea typeface="等线" panose="02010600030101010101" charset="-122"/>
            </a:endParaRPr>
          </a:p>
          <a:p>
            <a:pPr indent="0"/>
            <a:r>
              <a:rPr lang="en-US" sz="2800" b="0">
                <a:solidFill>
                  <a:srgbClr val="000000"/>
                </a:solidFill>
                <a:latin typeface="Times New Roman" panose="02020603050405020304" charset="0"/>
                <a:ea typeface="等线" panose="02010600030101010101" charset="-122"/>
              </a:rPr>
              <a:t>D.Improving the quality of bottled water..</a:t>
            </a:r>
            <a:endParaRPr lang="en-US" altLang="en-US" sz="2800" b="0">
              <a:solidFill>
                <a:srgbClr val="000000"/>
              </a:solidFill>
              <a:latin typeface="Times New Roman" panose="02020603050405020304" charset="0"/>
              <a:ea typeface="等线" panose="02010600030101010101" charset="-122"/>
            </a:endParaRPr>
          </a:p>
        </p:txBody>
      </p:sp>
      <p:sp>
        <p:nvSpPr>
          <p:cNvPr id="15" name="椭圆 14"/>
          <p:cNvSpPr/>
          <p:nvPr/>
        </p:nvSpPr>
        <p:spPr>
          <a:xfrm>
            <a:off x="775970" y="3254375"/>
            <a:ext cx="442595" cy="3492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custDataLst>
              <p:tags r:id="rId1"/>
            </p:custDataLst>
          </p:nvPr>
        </p:nvPicPr>
        <p:blipFill>
          <a:blip r:embed="rId2"/>
          <a:stretch>
            <a:fillRect/>
          </a:stretch>
        </p:blipFill>
        <p:spPr>
          <a:xfrm>
            <a:off x="8233410" y="438785"/>
            <a:ext cx="3958590" cy="5288280"/>
          </a:xfrm>
          <a:prstGeom prst="rect">
            <a:avLst/>
          </a:prstGeom>
        </p:spPr>
      </p:pic>
      <p:sp>
        <p:nvSpPr>
          <p:cNvPr id="9" name="文本框 8"/>
          <p:cNvSpPr txBox="1"/>
          <p:nvPr/>
        </p:nvSpPr>
        <p:spPr>
          <a:xfrm>
            <a:off x="775970" y="4519295"/>
            <a:ext cx="6981825" cy="1379220"/>
          </a:xfrm>
          <a:prstGeom prst="rect">
            <a:avLst/>
          </a:prstGeom>
          <a:solidFill>
            <a:schemeClr val="accent4"/>
          </a:solidFill>
          <a:ln w="9525">
            <a:noFill/>
          </a:ln>
        </p:spPr>
        <p:txBody>
          <a:bodyPr wrap="square">
            <a:noAutofit/>
          </a:bodyPr>
          <a:p>
            <a:pPr indent="0"/>
            <a:r>
              <a:rPr lang="zh-CN" sz="2800" b="0">
                <a:ea typeface="等线" panose="02010600030101010101" charset="-122"/>
              </a:rPr>
              <a:t>第五段</a:t>
            </a:r>
            <a:r>
              <a:rPr lang="en-US" sz="2800" b="0">
                <a:latin typeface="等线" panose="02010600030101010101" charset="-122"/>
              </a:rPr>
              <a:t>“</a:t>
            </a:r>
            <a:r>
              <a:rPr lang="zh-CN" sz="2800" b="0">
                <a:ea typeface="等线" panose="02010600030101010101" charset="-122"/>
                <a:cs typeface="Times New Roman" panose="02020603050405020304" charset="0"/>
              </a:rPr>
              <a:t>Using Raman microscopy，capable of detecting particles down to the size of a flu virus..”</a:t>
            </a:r>
            <a:endParaRPr lang="zh-CN" altLang="en-US" sz="2800" b="0">
              <a:ea typeface="等线" panose="02010600030101010101" charset="-122"/>
              <a:cs typeface="Times New Roman" panose="02020603050405020304" charset="0"/>
            </a:endParaRPr>
          </a:p>
        </p:txBody>
      </p:sp>
      <p:cxnSp>
        <p:nvCxnSpPr>
          <p:cNvPr id="10" name="直接连接符 9"/>
          <p:cNvCxnSpPr/>
          <p:nvPr/>
        </p:nvCxnSpPr>
        <p:spPr>
          <a:xfrm flipV="1">
            <a:off x="3048000" y="4979035"/>
            <a:ext cx="3004820" cy="127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2589530" y="5469890"/>
            <a:ext cx="4820920" cy="2413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custDataLst>
              <p:tags r:id="rId3"/>
            </p:custDataLst>
          </p:nvPr>
        </p:nvCxnSpPr>
        <p:spPr>
          <a:xfrm flipV="1">
            <a:off x="775970" y="5849620"/>
            <a:ext cx="3004820" cy="127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14" name="左箭头 13"/>
          <p:cNvSpPr/>
          <p:nvPr/>
        </p:nvSpPr>
        <p:spPr>
          <a:xfrm rot="3660000">
            <a:off x="2945765" y="4032250"/>
            <a:ext cx="1673225" cy="462915"/>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同心圆 72"/>
          <p:cNvSpPr/>
          <p:nvPr/>
        </p:nvSpPr>
        <p:spPr>
          <a:xfrm>
            <a:off x="1762125" y="4655185"/>
            <a:ext cx="2202815" cy="2202815"/>
          </a:xfrm>
          <a:prstGeom prst="donut">
            <a:avLst>
              <a:gd name="adj" fmla="val 17639"/>
            </a:avLst>
          </a:prstGeom>
          <a:pattFill prst="wdUpDiag">
            <a:fgClr>
              <a:srgbClr val="C4EBD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 name="矩形 5"/>
          <p:cNvSpPr/>
          <p:nvPr/>
        </p:nvSpPr>
        <p:spPr>
          <a:xfrm>
            <a:off x="5666740" y="-30480"/>
            <a:ext cx="6539230" cy="6907530"/>
          </a:xfrm>
          <a:prstGeom prst="rect">
            <a:avLst/>
          </a:prstGeom>
          <a:solidFill>
            <a:srgbClr val="FBA7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704215" y="969010"/>
            <a:ext cx="361315" cy="361315"/>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495300" y="-59944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1"/>
            </p:custDataLst>
          </p:nvPr>
        </p:nvSpPr>
        <p:spPr>
          <a:xfrm>
            <a:off x="510540" y="219075"/>
            <a:ext cx="2820670"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6000" i="1">
                <a:solidFill>
                  <a:srgbClr val="FDCB66"/>
                </a:solidFill>
                <a:latin typeface="汉仪雅酷黑简" panose="00020600040101010101" charset="-122"/>
                <a:ea typeface="汉仪雅酷黑简" panose="00020600040101010101" charset="-122"/>
              </a:rPr>
              <a:t>C </a:t>
            </a:r>
            <a:r>
              <a:rPr lang="zh-CN" altLang="en-US" sz="6000" i="1">
                <a:solidFill>
                  <a:srgbClr val="FDCB66"/>
                </a:solidFill>
                <a:latin typeface="汉仪雅酷黑简" panose="00020600040101010101" charset="-122"/>
                <a:ea typeface="汉仪雅酷黑简" panose="00020600040101010101" charset="-122"/>
              </a:rPr>
              <a:t>篇</a:t>
            </a:r>
            <a:endParaRPr lang="zh-CN" altLang="en-US" sz="6000" i="1">
              <a:solidFill>
                <a:srgbClr val="FDCB66"/>
              </a:solidFill>
              <a:latin typeface="汉仪雅酷黑简" panose="00020600040101010101" charset="-122"/>
              <a:ea typeface="汉仪雅酷黑简" panose="00020600040101010101" charset="-122"/>
            </a:endParaRPr>
          </a:p>
        </p:txBody>
      </p:sp>
      <p:sp>
        <p:nvSpPr>
          <p:cNvPr id="114" name="文本框 113"/>
          <p:cNvSpPr txBox="1"/>
          <p:nvPr/>
        </p:nvSpPr>
        <p:spPr>
          <a:xfrm>
            <a:off x="5788025" y="285115"/>
            <a:ext cx="6336030" cy="1630045"/>
          </a:xfrm>
          <a:prstGeom prst="rect">
            <a:avLst/>
          </a:prstGeom>
          <a:noFill/>
          <a:ln w="9525">
            <a:noFill/>
          </a:ln>
        </p:spPr>
        <p:txBody>
          <a:bodyPr wrap="square">
            <a:spAutoFit/>
          </a:bodyPr>
          <a:p>
            <a:pPr indent="0"/>
            <a:r>
              <a:rPr lang="en-US" sz="2000" b="0">
                <a:solidFill>
                  <a:srgbClr val="000000"/>
                </a:solidFill>
                <a:latin typeface="Times New Roman" panose="02020603050405020304" charset="0"/>
                <a:ea typeface="等线" panose="02010600030101010101" charset="-122"/>
              </a:rPr>
              <a:t>30.Why will the team expand their research into tap water?A.To focus on areas with higher plastic pollution.</a:t>
            </a:r>
            <a:endParaRPr lang="en-US" sz="2000" b="0">
              <a:solidFill>
                <a:srgbClr val="000000"/>
              </a:solidFill>
              <a:latin typeface="Times New Roman" panose="02020603050405020304" charset="0"/>
              <a:ea typeface="等线" panose="02010600030101010101" charset="-122"/>
            </a:endParaRPr>
          </a:p>
          <a:p>
            <a:pPr indent="0"/>
            <a:r>
              <a:rPr lang="en-US" sz="2000" b="0">
                <a:solidFill>
                  <a:srgbClr val="000000"/>
                </a:solidFill>
                <a:latin typeface="Times New Roman" panose="02020603050405020304" charset="0"/>
                <a:ea typeface="等线" panose="02010600030101010101" charset="-122"/>
              </a:rPr>
              <a:t>B.To be aware of the dangerous particles in daily life.C.To further measure the types of particles in tap water.D.To detect the smaller plastic particles in industrial areas.</a:t>
            </a:r>
            <a:endParaRPr lang="en-US" altLang="en-US" sz="2000" b="0">
              <a:solidFill>
                <a:srgbClr val="000000"/>
              </a:solidFill>
              <a:latin typeface="Times New Roman" panose="02020603050405020304" charset="0"/>
              <a:ea typeface="等线" panose="02010600030101010101" charset="-122"/>
            </a:endParaRPr>
          </a:p>
        </p:txBody>
      </p:sp>
      <p:sp>
        <p:nvSpPr>
          <p:cNvPr id="3" name="椭圆 2"/>
          <p:cNvSpPr/>
          <p:nvPr/>
        </p:nvSpPr>
        <p:spPr>
          <a:xfrm>
            <a:off x="10775315" y="285115"/>
            <a:ext cx="1142365" cy="380365"/>
          </a:xfrm>
          <a:prstGeom prst="ellipse">
            <a:avLst/>
          </a:prstGeom>
          <a:noFill/>
          <a:ln w="381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5" name="文本框 114"/>
          <p:cNvSpPr txBox="1"/>
          <p:nvPr/>
        </p:nvSpPr>
        <p:spPr>
          <a:xfrm>
            <a:off x="5788025" y="2345690"/>
            <a:ext cx="6129020" cy="2245360"/>
          </a:xfrm>
          <a:prstGeom prst="rect">
            <a:avLst/>
          </a:prstGeom>
          <a:noFill/>
          <a:ln w="9525">
            <a:noFill/>
          </a:ln>
        </p:spPr>
        <p:txBody>
          <a:bodyPr wrap="square">
            <a:spAutoFit/>
          </a:bodyPr>
          <a:p>
            <a:pPr indent="0"/>
            <a:r>
              <a:rPr lang="zh-CN" sz="2800" b="0">
                <a:ea typeface="等线" panose="02010600030101010101" charset="-122"/>
              </a:rPr>
              <a:t>倒数第二句</a:t>
            </a:r>
            <a:r>
              <a:rPr lang="en-US" sz="2800" b="0">
                <a:latin typeface="等线" panose="02010600030101010101" charset="-122"/>
              </a:rPr>
              <a:t>“</a:t>
            </a:r>
            <a:r>
              <a:rPr lang="en-US" sz="2800" b="1">
                <a:solidFill>
                  <a:srgbClr val="0070C0"/>
                </a:solidFill>
                <a:latin typeface="Times New Roman" panose="02020603050405020304" charset="0"/>
                <a:ea typeface="新宋体" panose="02010609030101010101" charset="-122"/>
                <a:cs typeface="Times New Roman" panose="02020603050405020304" charset="0"/>
              </a:rPr>
              <a:t>His team hopes to expand their research into tap water and other water sources to better inform our exposure to these potentially dangerous particles.</a:t>
            </a:r>
            <a:r>
              <a:rPr lang="en-US" sz="2800" b="0">
                <a:latin typeface="等线" panose="02010600030101010101" charset="-122"/>
                <a:cs typeface="Times New Roman" panose="02020603050405020304" charset="0"/>
              </a:rPr>
              <a:t>”</a:t>
            </a:r>
            <a:endParaRPr lang="en-US" altLang="en-US" sz="2800" b="0">
              <a:latin typeface="等线" panose="02010600030101010101" charset="-122"/>
              <a:cs typeface="Times New Roman" panose="02020603050405020304" charset="0"/>
            </a:endParaRPr>
          </a:p>
        </p:txBody>
      </p:sp>
      <p:cxnSp>
        <p:nvCxnSpPr>
          <p:cNvPr id="7" name="直接箭头连接符 6"/>
          <p:cNvCxnSpPr/>
          <p:nvPr/>
        </p:nvCxnSpPr>
        <p:spPr>
          <a:xfrm flipH="1">
            <a:off x="4660265" y="600710"/>
            <a:ext cx="6022340" cy="1668145"/>
          </a:xfrm>
          <a:prstGeom prst="straightConnector1">
            <a:avLst/>
          </a:prstGeom>
          <a:ln w="571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8439785" y="3666490"/>
            <a:ext cx="2623185" cy="10160"/>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5943600" y="4098925"/>
            <a:ext cx="4121785" cy="13335"/>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5943600" y="4544695"/>
            <a:ext cx="2959100" cy="6985"/>
          </a:xfrm>
          <a:prstGeom prst="line">
            <a:avLst/>
          </a:prstGeom>
          <a:ln w="57150">
            <a:solidFill>
              <a:srgbClr val="C00000"/>
            </a:solidFill>
          </a:ln>
        </p:spPr>
        <p:style>
          <a:lnRef idx="2">
            <a:schemeClr val="accent1"/>
          </a:lnRef>
          <a:fillRef idx="0">
            <a:srgbClr val="FFFFFF"/>
          </a:fillRef>
          <a:effectRef idx="0">
            <a:srgbClr val="FFFFFF"/>
          </a:effectRef>
          <a:fontRef idx="minor">
            <a:schemeClr val="tx1"/>
          </a:fontRef>
        </p:style>
      </p:cxnSp>
      <p:sp>
        <p:nvSpPr>
          <p:cNvPr id="12" name="椭圆 11"/>
          <p:cNvSpPr/>
          <p:nvPr>
            <p:custDataLst>
              <p:tags r:id="rId2"/>
            </p:custDataLst>
          </p:nvPr>
        </p:nvSpPr>
        <p:spPr>
          <a:xfrm>
            <a:off x="5666740" y="884555"/>
            <a:ext cx="442595" cy="3492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p:nvPr/>
        </p:nvPicPr>
        <p:blipFill>
          <a:blip r:embed="rId3"/>
          <a:stretch>
            <a:fillRect/>
          </a:stretch>
        </p:blipFill>
        <p:spPr>
          <a:xfrm>
            <a:off x="828675" y="1695450"/>
            <a:ext cx="3709670" cy="4032885"/>
          </a:xfrm>
          <a:prstGeom prst="rect">
            <a:avLst/>
          </a:prstGeom>
          <a:noFill/>
          <a:ln w="9525">
            <a:noFill/>
          </a:ln>
        </p:spPr>
      </p:pic>
      <p:sp>
        <p:nvSpPr>
          <p:cNvPr id="5" name="文本框 4"/>
          <p:cNvSpPr txBox="1"/>
          <p:nvPr/>
        </p:nvSpPr>
        <p:spPr>
          <a:xfrm>
            <a:off x="2480310" y="3101975"/>
            <a:ext cx="9644380" cy="460375"/>
          </a:xfrm>
          <a:prstGeom prst="rect">
            <a:avLst/>
          </a:prstGeom>
          <a:solidFill>
            <a:srgbClr val="FFC000"/>
          </a:solidFill>
        </p:spPr>
        <p:txBody>
          <a:bodyPr wrap="square" rtlCol="0">
            <a:spAutoFit/>
          </a:bodyPr>
          <a:p>
            <a:r>
              <a:rPr lang="en-US" altLang="zh-CN" sz="2400"/>
              <a:t>inform....dangerous particles=be aware of the dangerous particles</a:t>
            </a:r>
            <a:endParaRPr lang="en-US" altLang="zh-CN" sz="2400"/>
          </a:p>
        </p:txBody>
      </p:sp>
      <p:sp>
        <p:nvSpPr>
          <p:cNvPr id="9" name="流程图: 文档 8"/>
          <p:cNvSpPr/>
          <p:nvPr/>
        </p:nvSpPr>
        <p:spPr>
          <a:xfrm>
            <a:off x="510540" y="1699260"/>
            <a:ext cx="4455160" cy="3044190"/>
          </a:xfrm>
          <a:prstGeom prst="flowChartDocumen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rgbClr val="C00000"/>
                </a:solidFill>
              </a:rPr>
              <a:t>小知识</a:t>
            </a:r>
            <a:r>
              <a:rPr lang="zh-CN" altLang="en-US" sz="2800"/>
              <a:t>：饮用水的几种类型</a:t>
            </a:r>
            <a:endParaRPr lang="zh-CN" altLang="en-US"/>
          </a:p>
          <a:p>
            <a:pPr algn="l"/>
            <a:r>
              <a:rPr lang="en-US" altLang="zh-CN"/>
              <a:t>Tap water   </a:t>
            </a:r>
            <a:r>
              <a:rPr lang="zh-CN" altLang="en-US"/>
              <a:t>自来水</a:t>
            </a:r>
            <a:endParaRPr lang="zh-CN" altLang="en-US"/>
          </a:p>
          <a:p>
            <a:pPr algn="l"/>
            <a:r>
              <a:rPr lang="zh-CN" altLang="en-US"/>
              <a:t>Bottled water（瓶装水）</a:t>
            </a:r>
            <a:endParaRPr lang="zh-CN" altLang="en-US"/>
          </a:p>
          <a:p>
            <a:pPr algn="l"/>
            <a:r>
              <a:rPr lang="zh-CN" altLang="en-US"/>
              <a:t>Mineral water（矿泉水）</a:t>
            </a:r>
            <a:endParaRPr lang="zh-CN" altLang="en-US"/>
          </a:p>
          <a:p>
            <a:pPr algn="l"/>
            <a:r>
              <a:rPr lang="zh-CN" altLang="en-US"/>
              <a:t>Spring water（泉水）</a:t>
            </a:r>
            <a:endParaRPr lang="zh-CN" altLang="en-US"/>
          </a:p>
          <a:p>
            <a:pPr algn="l"/>
            <a:r>
              <a:rPr lang="zh-CN" altLang="en-US"/>
              <a:t>Distilled water（蒸馏水）</a:t>
            </a:r>
            <a:endParaRPr lang="zh-CN" altLang="en-US"/>
          </a:p>
          <a:p>
            <a:pPr algn="l"/>
            <a:r>
              <a:rPr lang="zh-CN" altLang="en-US"/>
              <a:t>Purified water（纯净水）</a:t>
            </a:r>
            <a:endParaRPr lang="zh-CN" altLang="en-US"/>
          </a:p>
          <a:p>
            <a:pPr algn="l"/>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bldLvl="0" animBg="1"/>
      <p:bldP spid="115" grpId="0"/>
      <p:bldP spid="5" grpId="0" animBg="1"/>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rot="5400000">
            <a:off x="-3188335" y="3825240"/>
            <a:ext cx="7463155" cy="464185"/>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rot="5400000">
            <a:off x="4130040" y="2017395"/>
            <a:ext cx="7463155" cy="464185"/>
          </a:xfrm>
          <a:prstGeom prst="roundRect">
            <a:avLst>
              <a:gd name="adj" fmla="val 50000"/>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992505" y="1407795"/>
            <a:ext cx="6205855" cy="308610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rot="5400000">
            <a:off x="6617335" y="7812405"/>
            <a:ext cx="7463155" cy="464185"/>
          </a:xfrm>
          <a:prstGeom prst="roundRect">
            <a:avLst>
              <a:gd name="adj" fmla="val 50000"/>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custDataLst>
              <p:tags r:id="rId1"/>
            </p:custDataLst>
          </p:nvPr>
        </p:nvSpPr>
        <p:spPr>
          <a:xfrm>
            <a:off x="1497965" y="219075"/>
            <a:ext cx="2820670"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6000" i="1">
                <a:solidFill>
                  <a:srgbClr val="FDCB66"/>
                </a:solidFill>
                <a:latin typeface="汉仪雅酷黑简" panose="00020600040101010101" charset="-122"/>
                <a:ea typeface="汉仪雅酷黑简" panose="00020600040101010101" charset="-122"/>
              </a:rPr>
              <a:t>C </a:t>
            </a:r>
            <a:r>
              <a:rPr lang="zh-CN" altLang="en-US" sz="6000" i="1">
                <a:solidFill>
                  <a:srgbClr val="FDCB66"/>
                </a:solidFill>
                <a:latin typeface="汉仪雅酷黑简" panose="00020600040101010101" charset="-122"/>
                <a:ea typeface="汉仪雅酷黑简" panose="00020600040101010101" charset="-122"/>
              </a:rPr>
              <a:t>篇</a:t>
            </a:r>
            <a:endParaRPr lang="zh-CN" altLang="en-US" sz="6000" i="1">
              <a:solidFill>
                <a:srgbClr val="FDCB66"/>
              </a:solidFill>
              <a:latin typeface="汉仪雅酷黑简" panose="00020600040101010101" charset="-122"/>
              <a:ea typeface="汉仪雅酷黑简" panose="00020600040101010101" charset="-122"/>
            </a:endParaRPr>
          </a:p>
        </p:txBody>
      </p:sp>
      <p:sp>
        <p:nvSpPr>
          <p:cNvPr id="115" name="文本框 114"/>
          <p:cNvSpPr txBox="1"/>
          <p:nvPr/>
        </p:nvSpPr>
        <p:spPr>
          <a:xfrm>
            <a:off x="1169035" y="1511300"/>
            <a:ext cx="5841365" cy="3046095"/>
          </a:xfrm>
          <a:prstGeom prst="rect">
            <a:avLst/>
          </a:prstGeom>
          <a:noFill/>
          <a:ln w="9525">
            <a:noFill/>
          </a:ln>
        </p:spPr>
        <p:txBody>
          <a:bodyPr wrap="square">
            <a:spAutoFit/>
          </a:bodyPr>
          <a:p>
            <a:pPr indent="0"/>
            <a:r>
              <a:rPr lang="en-US" sz="3200" b="0">
                <a:solidFill>
                  <a:srgbClr val="000000"/>
                </a:solidFill>
                <a:latin typeface="Times New Roman" panose="02020603050405020304" charset="0"/>
                <a:ea typeface="等线" panose="02010600030101010101" charset="-122"/>
              </a:rPr>
              <a:t>31.What is Qian's attitude towards his research?A.Skeptical.</a:t>
            </a:r>
            <a:r>
              <a:rPr lang="en-US" sz="3200" b="0">
                <a:solidFill>
                  <a:srgbClr val="000000"/>
                </a:solidFill>
                <a:latin typeface="Times New Roman" panose="02020603050405020304" charset="0"/>
                <a:cs typeface="Times New Roman" panose="02020603050405020304" charset="0"/>
              </a:rPr>
              <a:t> 	</a:t>
            </a:r>
            <a:endParaRPr lang="en-US" sz="3200" b="0">
              <a:solidFill>
                <a:srgbClr val="000000"/>
              </a:solidFill>
              <a:latin typeface="Times New Roman" panose="02020603050405020304" charset="0"/>
              <a:cs typeface="Times New Roman" panose="02020603050405020304" charset="0"/>
            </a:endParaRPr>
          </a:p>
          <a:p>
            <a:pPr indent="0"/>
            <a:r>
              <a:rPr lang="en-US" sz="3200" b="0">
                <a:solidFill>
                  <a:srgbClr val="000000"/>
                </a:solidFill>
                <a:latin typeface="Times New Roman" panose="02020603050405020304" charset="0"/>
                <a:ea typeface="等线" panose="02010600030101010101" charset="-122"/>
              </a:rPr>
              <a:t>B.Objective.</a:t>
            </a:r>
            <a:r>
              <a:rPr lang="en-US" sz="3200" b="0">
                <a:solidFill>
                  <a:srgbClr val="000000"/>
                </a:solidFill>
                <a:latin typeface="Times New Roman" panose="02020603050405020304" charset="0"/>
                <a:cs typeface="Times New Roman" panose="02020603050405020304" charset="0"/>
              </a:rPr>
              <a:t>	</a:t>
            </a:r>
            <a:endParaRPr lang="en-US" sz="3200" b="0">
              <a:solidFill>
                <a:srgbClr val="000000"/>
              </a:solidFill>
              <a:latin typeface="Times New Roman" panose="02020603050405020304" charset="0"/>
              <a:cs typeface="Times New Roman" panose="02020603050405020304" charset="0"/>
            </a:endParaRPr>
          </a:p>
          <a:p>
            <a:pPr indent="0"/>
            <a:r>
              <a:rPr lang="en-US" sz="3200" b="0">
                <a:solidFill>
                  <a:srgbClr val="000000"/>
                </a:solidFill>
                <a:latin typeface="Times New Roman" panose="02020603050405020304" charset="0"/>
                <a:ea typeface="等线" panose="02010600030101010101" charset="-122"/>
              </a:rPr>
              <a:t>C.Conservative.</a:t>
            </a:r>
            <a:r>
              <a:rPr lang="en-US" sz="3200" b="0">
                <a:solidFill>
                  <a:srgbClr val="000000"/>
                </a:solidFill>
                <a:latin typeface="Times New Roman" panose="02020603050405020304" charset="0"/>
                <a:cs typeface="Times New Roman" panose="02020603050405020304" charset="0"/>
              </a:rPr>
              <a:t>	</a:t>
            </a:r>
            <a:endParaRPr lang="en-US" sz="3200" b="0">
              <a:solidFill>
                <a:srgbClr val="000000"/>
              </a:solidFill>
              <a:latin typeface="Times New Roman" panose="02020603050405020304" charset="0"/>
              <a:cs typeface="Times New Roman" panose="02020603050405020304" charset="0"/>
            </a:endParaRPr>
          </a:p>
          <a:p>
            <a:pPr indent="0"/>
            <a:r>
              <a:rPr lang="en-US" sz="3200" b="0">
                <a:solidFill>
                  <a:srgbClr val="000000"/>
                </a:solidFill>
                <a:latin typeface="Times New Roman" panose="02020603050405020304" charset="0"/>
                <a:ea typeface="等线" panose="02010600030101010101" charset="-122"/>
              </a:rPr>
              <a:t>D.Positive.</a:t>
            </a:r>
            <a:endParaRPr lang="en-US" altLang="en-US" sz="3200" b="0">
              <a:solidFill>
                <a:srgbClr val="000000"/>
              </a:solidFill>
              <a:latin typeface="Times New Roman" panose="02020603050405020304" charset="0"/>
              <a:ea typeface="等线" panose="02010600030101010101" charset="-122"/>
            </a:endParaRPr>
          </a:p>
        </p:txBody>
      </p:sp>
      <p:sp>
        <p:nvSpPr>
          <p:cNvPr id="4" name="文本框 3"/>
          <p:cNvSpPr txBox="1"/>
          <p:nvPr/>
        </p:nvSpPr>
        <p:spPr>
          <a:xfrm>
            <a:off x="860425" y="4939030"/>
            <a:ext cx="6769100" cy="1548765"/>
          </a:xfrm>
          <a:prstGeom prst="rect">
            <a:avLst/>
          </a:prstGeom>
          <a:noFill/>
          <a:ln w="9525">
            <a:noFill/>
          </a:ln>
        </p:spPr>
        <p:txBody>
          <a:bodyPr wrap="square">
            <a:noAutofit/>
          </a:bodyPr>
          <a:p>
            <a:pPr indent="0"/>
            <a:r>
              <a:rPr lang="zh-CN" sz="2400" b="0">
                <a:ea typeface="等线" panose="02010600030101010101" charset="-122"/>
              </a:rPr>
              <a:t>最后一段中</a:t>
            </a:r>
            <a:r>
              <a:rPr lang="zh-CN" sz="2400" b="0">
                <a:ea typeface="等线" panose="02010600030101010101" charset="-122"/>
                <a:cs typeface="Times New Roman" panose="02020603050405020304" charset="0"/>
              </a:rPr>
              <a:t> Qian 的话“It is </a:t>
            </a:r>
            <a:r>
              <a:rPr lang="zh-CN" sz="2400" b="0">
                <a:solidFill>
                  <a:srgbClr val="C00000"/>
                </a:solidFill>
                <a:ea typeface="等线" panose="02010600030101010101" charset="-122"/>
                <a:cs typeface="Times New Roman" panose="02020603050405020304" charset="0"/>
              </a:rPr>
              <a:t>not totally unexpected </a:t>
            </a:r>
            <a:r>
              <a:rPr lang="zh-CN" sz="2400" b="0">
                <a:ea typeface="等线" panose="02010600030101010101" charset="-122"/>
                <a:cs typeface="Times New Roman" panose="02020603050405020304" charset="0"/>
              </a:rPr>
              <a:t>to find so much of this stuff," “The idea is that </a:t>
            </a:r>
            <a:r>
              <a:rPr lang="zh-CN" sz="2400" b="0">
                <a:solidFill>
                  <a:srgbClr val="C00000"/>
                </a:solidFill>
                <a:ea typeface="等线" panose="02010600030101010101" charset="-122"/>
                <a:cs typeface="Times New Roman" panose="02020603050405020304" charset="0"/>
              </a:rPr>
              <a:t>the smaller</a:t>
            </a:r>
            <a:r>
              <a:rPr lang="zh-CN" sz="2400" b="0">
                <a:ea typeface="等线" panose="02010600030101010101" charset="-122"/>
                <a:cs typeface="Times New Roman" panose="02020603050405020304" charset="0"/>
              </a:rPr>
              <a:t> things get, </a:t>
            </a:r>
            <a:r>
              <a:rPr lang="zh-CN" sz="2400" b="0">
                <a:solidFill>
                  <a:srgbClr val="C00000"/>
                </a:solidFill>
                <a:ea typeface="等线" panose="02010600030101010101" charset="-122"/>
                <a:cs typeface="Times New Roman" panose="02020603050405020304" charset="0"/>
              </a:rPr>
              <a:t>the more </a:t>
            </a:r>
            <a:r>
              <a:rPr lang="zh-CN" sz="2400" b="0">
                <a:ea typeface="等线" panose="02010600030101010101" charset="-122"/>
                <a:cs typeface="Times New Roman" panose="02020603050405020304" charset="0"/>
              </a:rPr>
              <a:t>of them I reveal,"</a:t>
            </a:r>
            <a:endParaRPr lang="zh-CN" altLang="en-US" sz="2400" b="0">
              <a:ea typeface="等线" panose="02010600030101010101" charset="-122"/>
              <a:cs typeface="Times New Roman" panose="02020603050405020304" charset="0"/>
            </a:endParaRPr>
          </a:p>
        </p:txBody>
      </p:sp>
      <p:cxnSp>
        <p:nvCxnSpPr>
          <p:cNvPr id="10" name="直接箭头连接符 9"/>
          <p:cNvCxnSpPr/>
          <p:nvPr/>
        </p:nvCxnSpPr>
        <p:spPr>
          <a:xfrm flipH="1" flipV="1">
            <a:off x="3075940" y="4253230"/>
            <a:ext cx="1821180" cy="68897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1" name="椭圆 10"/>
          <p:cNvSpPr/>
          <p:nvPr/>
        </p:nvSpPr>
        <p:spPr>
          <a:xfrm>
            <a:off x="860425" y="3958590"/>
            <a:ext cx="2232660" cy="535305"/>
          </a:xfrm>
          <a:prstGeom prst="ellipse">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1169035" y="3958590"/>
            <a:ext cx="2016760" cy="554990"/>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p:cNvPicPr>
            <a:picLocks noChangeAspect="1"/>
          </p:cNvPicPr>
          <p:nvPr>
            <p:custDataLst>
              <p:tags r:id="rId2"/>
            </p:custDataLst>
          </p:nvPr>
        </p:nvPicPr>
        <p:blipFill>
          <a:blip r:embed="rId3"/>
          <a:stretch>
            <a:fillRect/>
          </a:stretch>
        </p:blipFill>
        <p:spPr>
          <a:xfrm>
            <a:off x="8298180" y="429895"/>
            <a:ext cx="3291840" cy="2232660"/>
          </a:xfrm>
          <a:prstGeom prst="rect">
            <a:avLst/>
          </a:prstGeom>
        </p:spPr>
      </p:pic>
      <p:pic>
        <p:nvPicPr>
          <p:cNvPr id="15" name="图片 14"/>
          <p:cNvPicPr>
            <a:picLocks noChangeAspect="1"/>
          </p:cNvPicPr>
          <p:nvPr>
            <p:custDataLst>
              <p:tags r:id="rId4"/>
            </p:custDataLst>
          </p:nvPr>
        </p:nvPicPr>
        <p:blipFill>
          <a:blip r:embed="rId5"/>
          <a:stretch>
            <a:fillRect/>
          </a:stretch>
        </p:blipFill>
        <p:spPr>
          <a:xfrm>
            <a:off x="8298815" y="3185795"/>
            <a:ext cx="3291205" cy="2242185"/>
          </a:xfrm>
          <a:prstGeom prst="rect">
            <a:avLst/>
          </a:prstGeom>
        </p:spPr>
      </p:pic>
      <p:sp>
        <p:nvSpPr>
          <p:cNvPr id="21" name="文本框 20"/>
          <p:cNvSpPr txBox="1"/>
          <p:nvPr>
            <p:custDataLst>
              <p:tags r:id="rId6"/>
            </p:custDataLst>
          </p:nvPr>
        </p:nvSpPr>
        <p:spPr>
          <a:xfrm>
            <a:off x="3933825" y="2372360"/>
            <a:ext cx="5926455" cy="1057275"/>
          </a:xfrm>
          <a:prstGeom prst="rect">
            <a:avLst/>
          </a:prstGeom>
          <a:solidFill>
            <a:srgbClr val="C00000"/>
          </a:solidFill>
        </p:spPr>
        <p:txBody>
          <a:bodyPr wrap="square" rtlCol="0">
            <a:noAutofit/>
          </a:bodyPr>
          <a:p>
            <a:pPr algn="l"/>
            <a:r>
              <a:rPr lang="en-US" altLang="zh-CN" sz="2800">
                <a:solidFill>
                  <a:srgbClr val="FFFF00"/>
                </a:solidFill>
              </a:rPr>
              <a:t>Tip</a:t>
            </a:r>
            <a:r>
              <a:rPr lang="zh-CN" altLang="en-US" sz="2800">
                <a:solidFill>
                  <a:srgbClr val="FFFF00"/>
                </a:solidFill>
              </a:rPr>
              <a:t>：观点态度题要注意说话者的情感色彩和语气语调</a:t>
            </a:r>
            <a:endParaRPr lang="zh-CN" altLang="en-US" sz="2800">
              <a:solidFill>
                <a:srgbClr val="FFFF00"/>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24320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179195" y="1205865"/>
            <a:ext cx="7157085" cy="460375"/>
          </a:xfrm>
          <a:prstGeom prst="rect">
            <a:avLst/>
          </a:prstGeom>
          <a:noFill/>
          <a:ln w="9525">
            <a:noFill/>
          </a:ln>
        </p:spPr>
        <p:txBody>
          <a:bodyPr wrap="square">
            <a:spAutoFit/>
          </a:bodyPr>
          <a:p>
            <a:pPr indent="266700"/>
            <a:r>
              <a:rPr sz="2400" b="1">
                <a:latin typeface="微软雅黑" panose="020B0503020204020204" pitchFamily="34" charset="-122"/>
                <a:ea typeface="微软雅黑" panose="020B0503020204020204" pitchFamily="34" charset="-122"/>
                <a:cs typeface="微软雅黑" panose="020B0503020204020204" pitchFamily="34" charset="-122"/>
              </a:rPr>
              <a:t> 微塑料和纳米塑料对人体危害相关语料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143510" y="1666240"/>
            <a:ext cx="12156440" cy="1711325"/>
          </a:xfrm>
          <a:prstGeom prst="rect">
            <a:avLst/>
          </a:prstGeom>
          <a:noFill/>
          <a:ln w="9525">
            <a:noFill/>
          </a:ln>
        </p:spPr>
        <p:txBody>
          <a:bodyPr wrap="square">
            <a:noAutofit/>
          </a:bodyPr>
          <a:p>
            <a:pPr indent="266700">
              <a:lnSpc>
                <a:spcPct val="160000"/>
              </a:lnSpc>
              <a:buClrTx/>
              <a:buSzTx/>
              <a:buNone/>
            </a:pPr>
            <a:r>
              <a:rPr sz="2000" b="0"/>
              <a:t>  pass through our intestines and lungs into our bloodstreams   通过我们的肠道和肺部进入我们的血液</a:t>
            </a:r>
            <a:endParaRPr sz="2000" b="0"/>
          </a:p>
          <a:p>
            <a:pPr indent="266700">
              <a:lnSpc>
                <a:spcPct val="160000"/>
              </a:lnSpc>
              <a:buClrTx/>
              <a:buSzTx/>
              <a:buNone/>
            </a:pPr>
            <a:r>
              <a:rPr sz="2000" b="0"/>
              <a:t>  interrupt our body's natural release of hormones     干扰我们身体自然释放的荷尔蒙</a:t>
            </a:r>
            <a:endParaRPr sz="2000" b="0"/>
          </a:p>
          <a:p>
            <a:pPr indent="266700">
              <a:lnSpc>
                <a:spcPct val="160000"/>
              </a:lnSpc>
              <a:buClrTx/>
              <a:buSzTx/>
              <a:buNone/>
            </a:pPr>
            <a:r>
              <a:rPr sz="2000" b="0"/>
              <a:t>  increase our risk of reproductive disorders and certain cancers   增加我们患生殖障碍和某些癌症的风险</a:t>
            </a:r>
            <a:endParaRPr sz="2000" b="0"/>
          </a:p>
        </p:txBody>
      </p:sp>
      <p:sp>
        <p:nvSpPr>
          <p:cNvPr id="7" name="正五边形 6"/>
          <p:cNvSpPr/>
          <p:nvPr/>
        </p:nvSpPr>
        <p:spPr>
          <a:xfrm>
            <a:off x="243205" y="330644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344295" y="3306445"/>
            <a:ext cx="5080000" cy="460375"/>
          </a:xfrm>
          <a:prstGeom prst="rect">
            <a:avLst/>
          </a:prstGeom>
          <a:noFill/>
          <a:ln w="9525">
            <a:noFill/>
          </a:ln>
        </p:spPr>
        <p:txBody>
          <a:bodyPr>
            <a:spAutoFit/>
          </a:bodyPr>
          <a:p>
            <a:pPr indent="266700">
              <a:buClrTx/>
              <a:buSzTx/>
              <a:buFontTx/>
            </a:pPr>
            <a:r>
              <a:rPr sz="2400" b="1">
                <a:latin typeface="微软雅黑" panose="020B0503020204020204" pitchFamily="34" charset="-122"/>
                <a:ea typeface="微软雅黑" panose="020B0503020204020204" pitchFamily="34" charset="-122"/>
                <a:cs typeface="微软雅黑" panose="020B0503020204020204" pitchFamily="34" charset="-122"/>
              </a:rPr>
              <a:t>研究</a:t>
            </a:r>
            <a:r>
              <a:rPr lang="zh-CN" sz="2400" b="1">
                <a:latin typeface="微软雅黑" panose="020B0503020204020204" pitchFamily="34" charset="-122"/>
                <a:ea typeface="微软雅黑" panose="020B0503020204020204" pitchFamily="34" charset="-122"/>
                <a:cs typeface="微软雅黑" panose="020B0503020204020204" pitchFamily="34" charset="-122"/>
              </a:rPr>
              <a:t>过程相关</a:t>
            </a:r>
            <a:r>
              <a:rPr sz="2400" b="1">
                <a:latin typeface="微软雅黑" panose="020B0503020204020204" pitchFamily="34" charset="-122"/>
                <a:ea typeface="微软雅黑" panose="020B0503020204020204" pitchFamily="34" charset="-122"/>
                <a:cs typeface="微软雅黑" panose="020B0503020204020204" pitchFamily="34" charset="-122"/>
              </a:rPr>
              <a:t>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2" name="文本框 111"/>
          <p:cNvSpPr txBox="1"/>
          <p:nvPr/>
        </p:nvSpPr>
        <p:spPr>
          <a:xfrm>
            <a:off x="368935" y="3766820"/>
            <a:ext cx="11118850" cy="2749550"/>
          </a:xfrm>
          <a:prstGeom prst="rect">
            <a:avLst/>
          </a:prstGeom>
          <a:noFill/>
          <a:ln w="9525">
            <a:noFill/>
          </a:ln>
        </p:spPr>
        <p:txBody>
          <a:bodyPr wrap="square">
            <a:spAutoFit/>
          </a:bodyPr>
          <a:p>
            <a:pPr indent="0">
              <a:lnSpc>
                <a:spcPct val="120000"/>
              </a:lnSpc>
            </a:pPr>
            <a:r>
              <a:rPr lang="en-US" sz="2400" b="0"/>
              <a:t>  </a:t>
            </a:r>
            <a:r>
              <a:rPr sz="2400" b="0"/>
              <a:t>previous estimates  先前的估计</a:t>
            </a:r>
            <a:endParaRPr sz="2400" b="0"/>
          </a:p>
          <a:p>
            <a:pPr indent="0">
              <a:lnSpc>
                <a:spcPct val="120000"/>
              </a:lnSpc>
            </a:pPr>
            <a:r>
              <a:rPr sz="2400" b="0"/>
              <a:t>  an understatement   低估</a:t>
            </a:r>
            <a:endParaRPr sz="2400" b="0"/>
          </a:p>
          <a:p>
            <a:pPr indent="0">
              <a:lnSpc>
                <a:spcPct val="120000"/>
              </a:lnSpc>
            </a:pPr>
            <a:r>
              <a:rPr sz="2400" b="0"/>
              <a:t>  the idea of eating plastic is unsettling in itself    吃塑料的想法本身就令人不安</a:t>
            </a:r>
            <a:endParaRPr sz="2400" b="0"/>
          </a:p>
          <a:p>
            <a:pPr indent="0">
              <a:lnSpc>
                <a:spcPct val="120000"/>
              </a:lnSpc>
            </a:pPr>
            <a:r>
              <a:rPr sz="2400" b="0"/>
              <a:t>  the major concern   主要问题是</a:t>
            </a:r>
            <a:endParaRPr sz="2400" b="0"/>
          </a:p>
          <a:p>
            <a:pPr indent="0">
              <a:lnSpc>
                <a:spcPct val="120000"/>
              </a:lnSpc>
            </a:pPr>
            <a:r>
              <a:rPr sz="2400" b="0"/>
              <a:t>  be detectable     可检测的</a:t>
            </a:r>
            <a:endParaRPr sz="2400" b="0"/>
          </a:p>
          <a:p>
            <a:pPr indent="0">
              <a:lnSpc>
                <a:spcPct val="120000"/>
              </a:lnSpc>
            </a:pPr>
            <a:r>
              <a:rPr lang="en-US" sz="2400" b="0"/>
              <a:t>  </a:t>
            </a:r>
            <a:r>
              <a:rPr sz="2400" b="0"/>
              <a:t>It is not totally unexpected to find….    找到....并不完全出乎意料</a:t>
            </a:r>
            <a:endParaRPr sz="2400" b="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p:bldP spid="7" grpId="0" bldLvl="0" animBg="1"/>
      <p:bldP spid="9" grpId="0"/>
      <p:bldP spid="1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297180" y="3873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217170" y="709295"/>
            <a:ext cx="11653520" cy="3290570"/>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Using Raman microscopy(显微镜学),capable of detecting particles down to the size of a flu virus,the team measured an average of 240,000 particles of plastic per liter of bottled water,90 percent of which were nanoplastics,a revelation 10 to 100 times larger than previous estimates.</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4128135"/>
            <a:ext cx="9923145" cy="1198880"/>
          </a:xfrm>
          <a:prstGeom prst="rect">
            <a:avLst/>
          </a:prstGeom>
          <a:noFill/>
        </p:spPr>
        <p:txBody>
          <a:bodyPr wrap="square" rtlCol="0" anchor="t">
            <a:spAutoFit/>
          </a:bodyPr>
          <a:p>
            <a:pPr indent="266700"/>
            <a:r>
              <a:rPr lang="zh-CN" sz="2400">
                <a:ea typeface="等线" panose="02010600030101010101" charset="-122"/>
                <a:sym typeface="+mn-ea"/>
              </a:rPr>
              <a:t>使用拉曼显微镜，能够检测到流感病毒大小的颗粒，平均每升瓶装水测量了24万粒塑料颗粒，其中90%是纳米塑料，这比之前的估计大10到100倍。</a:t>
            </a:r>
            <a:endParaRPr lang="zh-CN" sz="2400">
              <a:ea typeface="等线" panose="02010600030101010101" charset="-122"/>
              <a:sym typeface="+mn-ea"/>
            </a:endParaRPr>
          </a:p>
        </p:txBody>
      </p:sp>
      <p:sp>
        <p:nvSpPr>
          <p:cNvPr id="7" name="文本框 6"/>
          <p:cNvSpPr txBox="1"/>
          <p:nvPr/>
        </p:nvSpPr>
        <p:spPr>
          <a:xfrm>
            <a:off x="791845" y="5226685"/>
            <a:ext cx="894080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在长难句的句子翻译中非限定性定语从句单独进行翻译，不用放到先行词前。</a:t>
            </a:r>
            <a:endParaRPr lang="zh-CN" altLang="en-US" sz="3200">
              <a:solidFill>
                <a:srgbClr val="FFC000"/>
              </a:solidFill>
            </a:endParaRPr>
          </a:p>
        </p:txBody>
      </p:sp>
      <p:cxnSp>
        <p:nvCxnSpPr>
          <p:cNvPr id="9" name="直接连接符 8"/>
          <p:cNvCxnSpPr/>
          <p:nvPr/>
        </p:nvCxnSpPr>
        <p:spPr>
          <a:xfrm flipV="1">
            <a:off x="5285105" y="1915795"/>
            <a:ext cx="1093470" cy="20955"/>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5517515" y="1936750"/>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6708140" y="1936115"/>
            <a:ext cx="1532890" cy="762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6708140" y="1947545"/>
            <a:ext cx="833120"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14" name="左中括号 13"/>
          <p:cNvSpPr/>
          <p:nvPr/>
        </p:nvSpPr>
        <p:spPr>
          <a:xfrm>
            <a:off x="586105" y="70929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5021580" y="144526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17" name="直接连接符 16"/>
          <p:cNvCxnSpPr/>
          <p:nvPr>
            <p:custDataLst>
              <p:tags r:id="rId5"/>
            </p:custDataLst>
          </p:nvPr>
        </p:nvCxnSpPr>
        <p:spPr>
          <a:xfrm>
            <a:off x="423545" y="2554605"/>
            <a:ext cx="8290560" cy="952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custDataLst>
              <p:tags r:id="rId6"/>
            </p:custDataLst>
          </p:nvPr>
        </p:nvCxnSpPr>
        <p:spPr>
          <a:xfrm>
            <a:off x="8394700" y="1946275"/>
            <a:ext cx="2222500" cy="6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7"/>
            </p:custDataLst>
          </p:nvPr>
        </p:nvSpPr>
        <p:spPr>
          <a:xfrm>
            <a:off x="2567305" y="682625"/>
            <a:ext cx="2051685" cy="368300"/>
          </a:xfrm>
          <a:prstGeom prst="rect">
            <a:avLst/>
          </a:prstGeom>
          <a:solidFill>
            <a:srgbClr val="FFFF00"/>
          </a:solidFill>
        </p:spPr>
        <p:txBody>
          <a:bodyPr wrap="square" rtlCol="0">
            <a:spAutoFit/>
          </a:bodyPr>
          <a:p>
            <a:pPr algn="ctr"/>
            <a:r>
              <a:rPr lang="zh-CN" altLang="en-US"/>
              <a:t>非谓语动词作状语</a:t>
            </a:r>
            <a:endParaRPr lang="zh-CN" altLang="en-US"/>
          </a:p>
        </p:txBody>
      </p:sp>
      <p:sp>
        <p:nvSpPr>
          <p:cNvPr id="23" name="文本框 22"/>
          <p:cNvSpPr txBox="1"/>
          <p:nvPr>
            <p:custDataLst>
              <p:tags r:id="rId8"/>
            </p:custDataLst>
          </p:nvPr>
        </p:nvSpPr>
        <p:spPr>
          <a:xfrm>
            <a:off x="4160520" y="3218180"/>
            <a:ext cx="2016125" cy="368300"/>
          </a:xfrm>
          <a:prstGeom prst="rect">
            <a:avLst/>
          </a:prstGeom>
          <a:solidFill>
            <a:srgbClr val="FFFF00"/>
          </a:solidFill>
        </p:spPr>
        <p:txBody>
          <a:bodyPr wrap="square" rtlCol="0">
            <a:spAutoFit/>
          </a:bodyPr>
          <a:p>
            <a:r>
              <a:rPr lang="zh-CN" altLang="en-US"/>
              <a:t>非限定性定语从句</a:t>
            </a:r>
            <a:endParaRPr lang="zh-CN" altLang="en-US"/>
          </a:p>
        </p:txBody>
      </p:sp>
      <p:sp>
        <p:nvSpPr>
          <p:cNvPr id="18" name="文本框 17"/>
          <p:cNvSpPr txBox="1"/>
          <p:nvPr>
            <p:custDataLst>
              <p:tags r:id="rId9"/>
            </p:custDataLst>
          </p:nvPr>
        </p:nvSpPr>
        <p:spPr>
          <a:xfrm>
            <a:off x="3162300" y="2629535"/>
            <a:ext cx="833120"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19" name="左中括号 18"/>
          <p:cNvSpPr/>
          <p:nvPr>
            <p:custDataLst>
              <p:tags r:id="rId10"/>
            </p:custDataLst>
          </p:nvPr>
        </p:nvSpPr>
        <p:spPr>
          <a:xfrm>
            <a:off x="8871585" y="194754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1" name="右中括号 20"/>
          <p:cNvSpPr/>
          <p:nvPr>
            <p:custDataLst>
              <p:tags r:id="rId11"/>
            </p:custDataLst>
          </p:nvPr>
        </p:nvSpPr>
        <p:spPr>
          <a:xfrm>
            <a:off x="3388995" y="322897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2" grpId="0" bldLvl="0" animBg="1"/>
      <p:bldP spid="7" grpId="0" bldLvl="0" animBg="1"/>
      <p:bldP spid="23" grpId="0" bldLvl="0" animBg="1"/>
      <p:bldP spid="18" grpId="0" bldLvl="0" animBg="1"/>
      <p:bldP spid="19" grpId="0" bldLvl="0" animBg="1"/>
      <p:bldP spid="2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94970" y="4286885"/>
            <a:ext cx="8629650" cy="1753235"/>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本文主要讨论了在决策时如何理性地考虑放弃,而不是盲目地坚持。作者通过个人经历和身边的例子,讨论了沉没成本谬误对决策的影响,并强调了决策时应当关注未来的收益而非过去的投入。</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7" name="文本框 6"/>
          <p:cNvSpPr txBox="1"/>
          <p:nvPr/>
        </p:nvSpPr>
        <p:spPr>
          <a:xfrm>
            <a:off x="1129348" y="497840"/>
            <a:ext cx="276288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buClrTx/>
              <a:buSzTx/>
              <a:buNone/>
            </a:pPr>
            <a:r>
              <a:rPr lang="en-US" altLang="zh-CN" sz="6000" i="1">
                <a:solidFill>
                  <a:schemeClr val="tx1">
                    <a:lumMod val="50000"/>
                    <a:lumOff val="50000"/>
                  </a:schemeClr>
                </a:solidFill>
                <a:latin typeface="汉仪雅酷黑简" panose="00020600040101010101" charset="-122"/>
                <a:ea typeface="汉仪雅酷黑简" panose="00020600040101010101" charset="-122"/>
              </a:rPr>
              <a:t>D </a:t>
            </a:r>
            <a:r>
              <a:rPr lang="zh-CN" altLang="en-US" sz="6000" i="1">
                <a:solidFill>
                  <a:schemeClr val="tx1">
                    <a:lumMod val="50000"/>
                    <a:lumOff val="50000"/>
                  </a:schemeClr>
                </a:solidFill>
                <a:latin typeface="汉仪雅酷黑简" panose="00020600040101010101" charset="-122"/>
                <a:ea typeface="汉仪雅酷黑简" panose="00020600040101010101" charset="-122"/>
              </a:rPr>
              <a:t>篇</a:t>
            </a:r>
            <a:r>
              <a:rPr lang="en-US" altLang="zh-CN" sz="6000" i="1">
                <a:solidFill>
                  <a:schemeClr val="tx1">
                    <a:lumMod val="50000"/>
                    <a:lumOff val="50000"/>
                  </a:schemeClr>
                </a:solidFill>
                <a:latin typeface="汉仪雅酷黑简" panose="00020600040101010101" charset="-122"/>
                <a:ea typeface="汉仪雅酷黑简" panose="00020600040101010101" charset="-122"/>
              </a:rPr>
              <a:t> </a:t>
            </a:r>
            <a:endParaRPr lang="en-US" altLang="zh-CN" sz="6000" i="1">
              <a:solidFill>
                <a:schemeClr val="bg2">
                  <a:lumMod val="50000"/>
                </a:schemeClr>
              </a:solidFill>
              <a:latin typeface="汉仪雅酷黑简" panose="00020600040101010101" charset="-122"/>
              <a:ea typeface="汉仪雅酷黑简" panose="00020600040101010101" charset="-122"/>
            </a:endParaRPr>
          </a:p>
        </p:txBody>
      </p:sp>
      <p:grpSp>
        <p:nvGrpSpPr>
          <p:cNvPr id="16" name="组合 15"/>
          <p:cNvGrpSpPr/>
          <p:nvPr/>
        </p:nvGrpSpPr>
        <p:grpSpPr>
          <a:xfrm>
            <a:off x="245745" y="1995805"/>
            <a:ext cx="5227320" cy="1148715"/>
            <a:chOff x="987" y="6225"/>
            <a:chExt cx="3566" cy="1129"/>
          </a:xfrm>
        </p:grpSpPr>
        <p:sp>
          <p:nvSpPr>
            <p:cNvPr id="9" name="圆角矩形 8"/>
            <p:cNvSpPr/>
            <p:nvPr/>
          </p:nvSpPr>
          <p:spPr>
            <a:xfrm>
              <a:off x="987" y="6225"/>
              <a:ext cx="3566"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089" y="6225"/>
              <a:ext cx="3464" cy="998"/>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pPr algn="ctr"/>
              <a:r>
                <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The author’s idea of the sunk cost dilemma</a:t>
              </a:r>
              <a:endPar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2" name="图片 1"/>
          <p:cNvPicPr>
            <a:picLocks noChangeAspect="1"/>
          </p:cNvPicPr>
          <p:nvPr>
            <p:custDataLst>
              <p:tags r:id="rId1"/>
            </p:custDataLst>
          </p:nvPr>
        </p:nvPicPr>
        <p:blipFill>
          <a:blip r:embed="rId2"/>
          <a:stretch>
            <a:fillRect/>
          </a:stretch>
        </p:blipFill>
        <p:spPr>
          <a:xfrm>
            <a:off x="5881370" y="288290"/>
            <a:ext cx="5905500" cy="3813175"/>
          </a:xfrm>
          <a:prstGeom prst="rect">
            <a:avLst/>
          </a:prstGeom>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808345" y="266649"/>
            <a:ext cx="4185285" cy="581711"/>
            <a:chOff x="8685" y="8067"/>
            <a:chExt cx="9326" cy="1189"/>
          </a:xfrm>
        </p:grpSpPr>
        <p:sp>
          <p:nvSpPr>
            <p:cNvPr id="7" name="圆角矩形 6"/>
            <p:cNvSpPr/>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1023" y="8067"/>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D </a:t>
              </a:r>
              <a:r>
                <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篇</a:t>
              </a:r>
              <a:endPar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endParaRPr>
            </a:p>
          </p:txBody>
        </p:sp>
      </p:grpSp>
      <p:sp>
        <p:nvSpPr>
          <p:cNvPr id="15" name="矩形 14"/>
          <p:cNvSpPr/>
          <p:nvPr/>
        </p:nvSpPr>
        <p:spPr>
          <a:xfrm>
            <a:off x="0" y="0"/>
            <a:ext cx="4667250"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文本框 108"/>
          <p:cNvSpPr txBox="1"/>
          <p:nvPr/>
        </p:nvSpPr>
        <p:spPr>
          <a:xfrm>
            <a:off x="4667885" y="1071880"/>
            <a:ext cx="7362190" cy="1969770"/>
          </a:xfrm>
          <a:prstGeom prst="rect">
            <a:avLst/>
          </a:prstGeom>
          <a:noFill/>
          <a:ln w="9525">
            <a:noFill/>
          </a:ln>
        </p:spPr>
        <p:txBody>
          <a:bodyPr wrap="square">
            <a:noAutofit/>
          </a:bodyPr>
          <a:p>
            <a:pPr indent="0"/>
            <a:r>
              <a:rPr lang="en-US" sz="2400" b="0">
                <a:solidFill>
                  <a:srgbClr val="000000"/>
                </a:solidFill>
                <a:latin typeface="Times New Roman" panose="02020603050405020304" charset="0"/>
              </a:rPr>
              <a:t>32.Why does the author introduce a distance runner's image at first?</a:t>
            </a:r>
            <a:endParaRPr lang="en-US" sz="2400" b="0">
              <a:solidFill>
                <a:srgbClr val="000000"/>
              </a:solidFill>
              <a:latin typeface="Times New Roman" panose="02020603050405020304" charset="0"/>
            </a:endParaRPr>
          </a:p>
          <a:p>
            <a:pPr indent="0"/>
            <a:r>
              <a:rPr lang="en-US" sz="2400" b="0">
                <a:solidFill>
                  <a:srgbClr val="000000"/>
                </a:solidFill>
                <a:latin typeface="Times New Roman" panose="02020603050405020304" charset="0"/>
              </a:rPr>
              <a:t>A.To make a contrast. 	B.To give a definition.</a:t>
            </a:r>
            <a:endParaRPr lang="en-US" sz="2400" b="0">
              <a:solidFill>
                <a:srgbClr val="000000"/>
              </a:solidFill>
              <a:latin typeface="Times New Roman" panose="02020603050405020304" charset="0"/>
            </a:endParaRPr>
          </a:p>
          <a:p>
            <a:pPr indent="0"/>
            <a:r>
              <a:rPr lang="en-US" sz="2400" b="0">
                <a:solidFill>
                  <a:srgbClr val="000000"/>
                </a:solidFill>
                <a:latin typeface="Times New Roman" panose="02020603050405020304" charset="0"/>
              </a:rPr>
              <a:t>C.To draw a conclusion. 	D.To illustrate a theory</a:t>
            </a:r>
            <a:endParaRPr lang="en-US" sz="2400" b="0">
              <a:solidFill>
                <a:srgbClr val="000000"/>
              </a:solidFill>
              <a:latin typeface="Times New Roman" panose="02020603050405020304" charset="0"/>
            </a:endParaRPr>
          </a:p>
        </p:txBody>
      </p:sp>
      <p:sp>
        <p:nvSpPr>
          <p:cNvPr id="16" name="文本框 15"/>
          <p:cNvSpPr txBox="1"/>
          <p:nvPr/>
        </p:nvSpPr>
        <p:spPr>
          <a:xfrm>
            <a:off x="4843145" y="3048000"/>
            <a:ext cx="7107555" cy="1177925"/>
          </a:xfrm>
          <a:prstGeom prst="rect">
            <a:avLst/>
          </a:prstGeom>
          <a:solidFill>
            <a:schemeClr val="accent6">
              <a:lumMod val="60000"/>
              <a:lumOff val="40000"/>
            </a:schemeClr>
          </a:solidFill>
        </p:spPr>
        <p:txBody>
          <a:bodyPr wrap="square" rtlCol="0">
            <a:noAutofit/>
          </a:bodyPr>
          <a:p>
            <a:r>
              <a:rPr lang="zh-CN" altLang="en-US" sz="2400">
                <a:latin typeface="新宋体" panose="02010609030101010101" charset="-122"/>
                <a:ea typeface="新宋体" panose="02010609030101010101" charset="-122"/>
                <a:cs typeface="新宋体" panose="02010609030101010101" charset="-122"/>
              </a:rPr>
              <a:t>作者引用跑步者的形象并提出“坚持到底”的信息是为了与文章中讨论的主题形成对比,即有时放弃是更合理的选择</a:t>
            </a:r>
            <a:r>
              <a:rPr lang="zh-CN" altLang="en-US" sz="2000">
                <a:latin typeface="Times New Roman" panose="02020603050405020304" charset="0"/>
                <a:ea typeface="新宋体" panose="02010609030101010101" charset="-122"/>
                <a:cs typeface="Times New Roman" panose="02020603050405020304" charset="0"/>
              </a:rPr>
              <a:t>。</a:t>
            </a:r>
            <a:endParaRPr lang="zh-CN" altLang="en-US" sz="2000">
              <a:latin typeface="Times New Roman" panose="02020603050405020304" charset="0"/>
              <a:ea typeface="新宋体" panose="02010609030101010101" charset="-122"/>
              <a:cs typeface="Times New Roman" panose="02020603050405020304" charset="0"/>
            </a:endParaRPr>
          </a:p>
        </p:txBody>
      </p:sp>
      <p:sp>
        <p:nvSpPr>
          <p:cNvPr id="21" name="文本框 20"/>
          <p:cNvSpPr txBox="1"/>
          <p:nvPr>
            <p:custDataLst>
              <p:tags r:id="rId1"/>
            </p:custDataLst>
          </p:nvPr>
        </p:nvSpPr>
        <p:spPr>
          <a:xfrm>
            <a:off x="4843145" y="4575810"/>
            <a:ext cx="7106285" cy="1383665"/>
          </a:xfrm>
          <a:prstGeom prst="rect">
            <a:avLst/>
          </a:prstGeom>
          <a:solidFill>
            <a:srgbClr val="C00000"/>
          </a:solidFill>
        </p:spPr>
        <p:txBody>
          <a:bodyPr wrap="square" rtlCol="0">
            <a:spAutoFit/>
          </a:bodyPr>
          <a:p>
            <a:pPr algn="l"/>
            <a:r>
              <a:rPr lang="en-US" altLang="zh-CN" sz="2800">
                <a:solidFill>
                  <a:srgbClr val="FFFF00"/>
                </a:solidFill>
              </a:rPr>
              <a:t>Tip</a:t>
            </a:r>
            <a:r>
              <a:rPr lang="zh-CN" altLang="en-US" sz="2800">
                <a:solidFill>
                  <a:srgbClr val="FFFF00"/>
                </a:solidFill>
              </a:rPr>
              <a:t>：出现在段中的例子通常是为了说明或佐证该段的主旨。第一段中的例子一定与全文的主题相关，引出话题而用的。</a:t>
            </a:r>
            <a:endParaRPr lang="zh-CN" altLang="en-US" sz="2800">
              <a:solidFill>
                <a:srgbClr val="FFFF00"/>
              </a:solidFill>
            </a:endParaRPr>
          </a:p>
        </p:txBody>
      </p:sp>
      <p:pic>
        <p:nvPicPr>
          <p:cNvPr id="115" name="图片 114"/>
          <p:cNvPicPr/>
          <p:nvPr/>
        </p:nvPicPr>
        <p:blipFill>
          <a:blip r:embed="rId2"/>
          <a:stretch>
            <a:fillRect/>
          </a:stretch>
        </p:blipFill>
        <p:spPr>
          <a:xfrm>
            <a:off x="18415" y="298450"/>
            <a:ext cx="4514850" cy="2647950"/>
          </a:xfrm>
          <a:prstGeom prst="rect">
            <a:avLst/>
          </a:prstGeom>
          <a:noFill/>
          <a:ln w="9525">
            <a:noFill/>
          </a:ln>
        </p:spPr>
      </p:pic>
      <p:sp>
        <p:nvSpPr>
          <p:cNvPr id="2" name="椭圆 1"/>
          <p:cNvSpPr/>
          <p:nvPr/>
        </p:nvSpPr>
        <p:spPr>
          <a:xfrm>
            <a:off x="4598035" y="1912620"/>
            <a:ext cx="576580" cy="2882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3"/>
          <a:stretch>
            <a:fillRect/>
          </a:stretch>
        </p:blipFill>
        <p:spPr>
          <a:xfrm>
            <a:off x="2341245" y="927735"/>
            <a:ext cx="7509510" cy="3298190"/>
          </a:xfrm>
          <a:prstGeom prst="rect">
            <a:avLst/>
          </a:prstGeom>
        </p:spPr>
      </p:pic>
      <p:sp>
        <p:nvSpPr>
          <p:cNvPr id="4" name="圆角矩形 3"/>
          <p:cNvSpPr/>
          <p:nvPr/>
        </p:nvSpPr>
        <p:spPr>
          <a:xfrm>
            <a:off x="2298065" y="4440555"/>
            <a:ext cx="7695565" cy="2129790"/>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002060"/>
                </a:solidFill>
              </a:rPr>
              <a:t>小知识："sunk cost"这个术语第一次被用来表达已经发生且不可收回的成本是在19世纪的经济学中。具体来说，这个概念最早出现在19世纪的法国经济学家弗雷德里克·巴斯夏（Frédéric Bastiat）的著作中。弗雷德里克·巴斯夏在他的著作中讨论了不应该考虑已经发生的成本，而应该重点关注将来的成本和收益。这一概念后来被进一步发展和应用于现代经济学和商业管理领域中，成为了一个重要的决策分析原则。</a:t>
            </a:r>
            <a:endParaRPr lang="zh-CN" altLang="en-US">
              <a:solidFill>
                <a:srgbClr val="00206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1" grpId="0" bldLvl="0" animBg="1"/>
      <p:bldP spid="2" grpId="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5453380" cy="685800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2051050" y="2181225"/>
            <a:ext cx="3402330" cy="338963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5453380" y="2181225"/>
            <a:ext cx="329565" cy="3389630"/>
          </a:xfrm>
          <a:prstGeom prst="rect">
            <a:avLst/>
          </a:prstGeom>
          <a:solidFill>
            <a:srgbClr val="FA8D7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298768" y="476885"/>
            <a:ext cx="4855845" cy="1014730"/>
          </a:xfrm>
          <a:prstGeom prst="rect">
            <a:avLst/>
          </a:prstGeom>
          <a:noFill/>
        </p:spPr>
        <p:txBody>
          <a:bodyPr wrap="square" rtlCol="0">
            <a:spAutoFit/>
          </a:bodyPr>
          <a:p>
            <a:pPr algn="dist"/>
            <a:r>
              <a:rPr lang="en-US" altLang="zh-CN" sz="6000" i="1">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CONTENTS</a:t>
            </a:r>
            <a:endParaRPr lang="en-US" altLang="zh-CN" sz="6000" i="1">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nvGrpSpPr>
          <p:cNvPr id="24" name="组合 23"/>
          <p:cNvGrpSpPr/>
          <p:nvPr/>
        </p:nvGrpSpPr>
        <p:grpSpPr>
          <a:xfrm>
            <a:off x="6096635" y="304165"/>
            <a:ext cx="4846320" cy="1442720"/>
            <a:chOff x="11456" y="3006"/>
            <a:chExt cx="5716" cy="1186"/>
          </a:xfrm>
        </p:grpSpPr>
        <p:grpSp>
          <p:nvGrpSpPr>
            <p:cNvPr id="8" name="组合 7"/>
            <p:cNvGrpSpPr/>
            <p:nvPr/>
          </p:nvGrpSpPr>
          <p:grpSpPr>
            <a:xfrm>
              <a:off x="11456" y="3006"/>
              <a:ext cx="5716" cy="1186"/>
              <a:chOff x="11456" y="2324"/>
              <a:chExt cx="5716" cy="1186"/>
            </a:xfrm>
          </p:grpSpPr>
          <p:sp>
            <p:nvSpPr>
              <p:cNvPr id="6" name="圆角矩形 5"/>
              <p:cNvSpPr/>
              <p:nvPr/>
            </p:nvSpPr>
            <p:spPr>
              <a:xfrm>
                <a:off x="11456" y="2324"/>
                <a:ext cx="3598" cy="1186"/>
              </a:xfrm>
              <a:prstGeom prst="roundRect">
                <a:avLst>
                  <a:gd name="adj" fmla="val 41652"/>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13574" y="2324"/>
                <a:ext cx="3598" cy="1186"/>
              </a:xfrm>
              <a:prstGeom prst="roundRect">
                <a:avLst>
                  <a:gd name="adj" fmla="val 41652"/>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3" name="文本框 22"/>
            <p:cNvSpPr txBox="1"/>
            <p:nvPr/>
          </p:nvSpPr>
          <p:spPr>
            <a:xfrm>
              <a:off x="11946" y="3285"/>
              <a:ext cx="4736" cy="632"/>
            </a:xfrm>
            <a:prstGeom prst="rect">
              <a:avLst/>
            </a:prstGeom>
            <a:noFill/>
          </p:spPr>
          <p:txBody>
            <a:bodyPr wrap="square" rtlCol="0">
              <a:spAutoFit/>
            </a:bodyPr>
            <a:p>
              <a:pPr algn="dist"/>
              <a:r>
                <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题型概况</a:t>
              </a:r>
              <a:endPar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grpSp>
        <p:nvGrpSpPr>
          <p:cNvPr id="25" name="组合 24"/>
          <p:cNvGrpSpPr/>
          <p:nvPr/>
        </p:nvGrpSpPr>
        <p:grpSpPr>
          <a:xfrm>
            <a:off x="6096635" y="1986915"/>
            <a:ext cx="4846320" cy="1365885"/>
            <a:chOff x="11456" y="3006"/>
            <a:chExt cx="5716" cy="1186"/>
          </a:xfrm>
        </p:grpSpPr>
        <p:grpSp>
          <p:nvGrpSpPr>
            <p:cNvPr id="26" name="组合 25"/>
            <p:cNvGrpSpPr/>
            <p:nvPr/>
          </p:nvGrpSpPr>
          <p:grpSpPr>
            <a:xfrm>
              <a:off x="11456" y="3006"/>
              <a:ext cx="5716" cy="1186"/>
              <a:chOff x="11456" y="2324"/>
              <a:chExt cx="5716" cy="1186"/>
            </a:xfrm>
          </p:grpSpPr>
          <p:sp>
            <p:nvSpPr>
              <p:cNvPr id="27" name="圆角矩形 26"/>
              <p:cNvSpPr/>
              <p:nvPr/>
            </p:nvSpPr>
            <p:spPr>
              <a:xfrm>
                <a:off x="11456" y="2324"/>
                <a:ext cx="3598" cy="1186"/>
              </a:xfrm>
              <a:prstGeom prst="roundRect">
                <a:avLst>
                  <a:gd name="adj" fmla="val 41652"/>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圆角矩形 27"/>
              <p:cNvSpPr/>
              <p:nvPr/>
            </p:nvSpPr>
            <p:spPr>
              <a:xfrm>
                <a:off x="13574" y="2324"/>
                <a:ext cx="3598" cy="1186"/>
              </a:xfrm>
              <a:prstGeom prst="roundRect">
                <a:avLst>
                  <a:gd name="adj" fmla="val 41652"/>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9" name="文本框 28"/>
            <p:cNvSpPr txBox="1"/>
            <p:nvPr/>
          </p:nvSpPr>
          <p:spPr>
            <a:xfrm>
              <a:off x="11861" y="3285"/>
              <a:ext cx="5124" cy="667"/>
            </a:xfrm>
            <a:prstGeom prst="rect">
              <a:avLst/>
            </a:prstGeom>
            <a:noFill/>
          </p:spPr>
          <p:txBody>
            <a:bodyPr wrap="square" rtlCol="0">
              <a:spAutoFit/>
            </a:bodyPr>
            <a:p>
              <a:pPr algn="dist">
                <a:buClrTx/>
                <a:buSzTx/>
                <a:buFontTx/>
              </a:pPr>
              <a:r>
                <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阅读理解</a:t>
              </a:r>
              <a:endPar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grpSp>
        <p:nvGrpSpPr>
          <p:cNvPr id="7" name="组合 6"/>
          <p:cNvGrpSpPr/>
          <p:nvPr/>
        </p:nvGrpSpPr>
        <p:grpSpPr>
          <a:xfrm>
            <a:off x="6096635" y="3592830"/>
            <a:ext cx="4846320" cy="1442720"/>
            <a:chOff x="11456" y="3006"/>
            <a:chExt cx="5716" cy="1186"/>
          </a:xfrm>
        </p:grpSpPr>
        <p:grpSp>
          <p:nvGrpSpPr>
            <p:cNvPr id="9" name="组合 8"/>
            <p:cNvGrpSpPr/>
            <p:nvPr/>
          </p:nvGrpSpPr>
          <p:grpSpPr>
            <a:xfrm>
              <a:off x="11456" y="3006"/>
              <a:ext cx="5716" cy="1186"/>
              <a:chOff x="11456" y="2324"/>
              <a:chExt cx="5716" cy="1186"/>
            </a:xfrm>
          </p:grpSpPr>
          <p:sp>
            <p:nvSpPr>
              <p:cNvPr id="10" name="圆角矩形 9"/>
              <p:cNvSpPr/>
              <p:nvPr>
                <p:custDataLst>
                  <p:tags r:id="rId2"/>
                </p:custDataLst>
              </p:nvPr>
            </p:nvSpPr>
            <p:spPr>
              <a:xfrm>
                <a:off x="11456" y="2324"/>
                <a:ext cx="3598" cy="1186"/>
              </a:xfrm>
              <a:prstGeom prst="roundRect">
                <a:avLst>
                  <a:gd name="adj" fmla="val 41652"/>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custDataLst>
                  <p:tags r:id="rId3"/>
                </p:custDataLst>
              </p:nvPr>
            </p:nvSpPr>
            <p:spPr>
              <a:xfrm>
                <a:off x="13574" y="2324"/>
                <a:ext cx="3598" cy="1186"/>
              </a:xfrm>
              <a:prstGeom prst="roundRect">
                <a:avLst>
                  <a:gd name="adj" fmla="val 41652"/>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custDataLst>
                <p:tags r:id="rId4"/>
              </p:custDataLst>
            </p:nvPr>
          </p:nvSpPr>
          <p:spPr>
            <a:xfrm>
              <a:off x="11946" y="3285"/>
              <a:ext cx="4736" cy="632"/>
            </a:xfrm>
            <a:prstGeom prst="rect">
              <a:avLst/>
            </a:prstGeom>
            <a:noFill/>
          </p:spPr>
          <p:txBody>
            <a:bodyPr wrap="square" rtlCol="0">
              <a:spAutoFit/>
            </a:bodyPr>
            <a:p>
              <a:pPr algn="dist"/>
              <a:r>
                <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完形填空</a:t>
              </a:r>
              <a:endPar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grpSp>
        <p:nvGrpSpPr>
          <p:cNvPr id="13" name="组合 12"/>
          <p:cNvGrpSpPr/>
          <p:nvPr/>
        </p:nvGrpSpPr>
        <p:grpSpPr>
          <a:xfrm>
            <a:off x="6178550" y="5280025"/>
            <a:ext cx="4846320" cy="1365885"/>
            <a:chOff x="11456" y="3006"/>
            <a:chExt cx="5716" cy="1186"/>
          </a:xfrm>
        </p:grpSpPr>
        <p:grpSp>
          <p:nvGrpSpPr>
            <p:cNvPr id="14" name="组合 13"/>
            <p:cNvGrpSpPr/>
            <p:nvPr/>
          </p:nvGrpSpPr>
          <p:grpSpPr>
            <a:xfrm>
              <a:off x="11456" y="3006"/>
              <a:ext cx="5716" cy="1186"/>
              <a:chOff x="11456" y="2324"/>
              <a:chExt cx="5716" cy="1186"/>
            </a:xfrm>
          </p:grpSpPr>
          <p:sp>
            <p:nvSpPr>
              <p:cNvPr id="15" name="圆角矩形 14"/>
              <p:cNvSpPr/>
              <p:nvPr>
                <p:custDataLst>
                  <p:tags r:id="rId5"/>
                </p:custDataLst>
              </p:nvPr>
            </p:nvSpPr>
            <p:spPr>
              <a:xfrm>
                <a:off x="11456" y="2324"/>
                <a:ext cx="3598" cy="1186"/>
              </a:xfrm>
              <a:prstGeom prst="roundRect">
                <a:avLst>
                  <a:gd name="adj" fmla="val 41652"/>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custDataLst>
                  <p:tags r:id="rId6"/>
                </p:custDataLst>
              </p:nvPr>
            </p:nvSpPr>
            <p:spPr>
              <a:xfrm>
                <a:off x="13574" y="2324"/>
                <a:ext cx="3598" cy="1186"/>
              </a:xfrm>
              <a:prstGeom prst="roundRect">
                <a:avLst>
                  <a:gd name="adj" fmla="val 41652"/>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7" name="文本框 16"/>
            <p:cNvSpPr txBox="1"/>
            <p:nvPr>
              <p:custDataLst>
                <p:tags r:id="rId7"/>
              </p:custDataLst>
            </p:nvPr>
          </p:nvSpPr>
          <p:spPr>
            <a:xfrm>
              <a:off x="11861" y="3285"/>
              <a:ext cx="5124" cy="667"/>
            </a:xfrm>
            <a:prstGeom prst="rect">
              <a:avLst/>
            </a:prstGeom>
            <a:noFill/>
          </p:spPr>
          <p:txBody>
            <a:bodyPr wrap="square" rtlCol="0">
              <a:spAutoFit/>
            </a:bodyPr>
            <a:p>
              <a:pPr algn="dist">
                <a:buClrTx/>
                <a:buSzTx/>
                <a:buFontTx/>
              </a:pPr>
              <a:r>
                <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语法填空</a:t>
              </a:r>
              <a:endParaRPr lang="zh-CN" altLang="en-US" sz="4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Tree>
    <p:custDataLst>
      <p:tags r:id="rId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28905" y="0"/>
            <a:ext cx="7496175"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chemeClr val="tx1"/>
                </a:solidFill>
              </a:rPr>
              <a:t>33.What is the common characteristic of a rational decision maker?</a:t>
            </a:r>
            <a:endParaRPr lang="zh-CN" altLang="en-US" sz="2800">
              <a:solidFill>
                <a:schemeClr val="tx1"/>
              </a:solidFill>
            </a:endParaRPr>
          </a:p>
          <a:p>
            <a:pPr algn="l"/>
            <a:r>
              <a:rPr lang="zh-CN" altLang="en-US" sz="2800">
                <a:solidFill>
                  <a:schemeClr val="tx1"/>
                </a:solidFill>
              </a:rPr>
              <a:t>A.Following suit as most people. 	</a:t>
            </a:r>
            <a:endParaRPr lang="zh-CN" altLang="en-US" sz="2800">
              <a:solidFill>
                <a:schemeClr val="tx1"/>
              </a:solidFill>
            </a:endParaRPr>
          </a:p>
          <a:p>
            <a:pPr algn="l"/>
            <a:r>
              <a:rPr lang="zh-CN" altLang="en-US" sz="2800">
                <a:solidFill>
                  <a:schemeClr val="tx1"/>
                </a:solidFill>
              </a:rPr>
              <a:t>B.Taking elementary education.</a:t>
            </a:r>
            <a:endParaRPr lang="zh-CN" altLang="en-US" sz="2800">
              <a:solidFill>
                <a:schemeClr val="tx1"/>
              </a:solidFill>
            </a:endParaRPr>
          </a:p>
          <a:p>
            <a:pPr algn="l"/>
            <a:r>
              <a:rPr lang="zh-CN" altLang="en-US" sz="2800">
                <a:solidFill>
                  <a:schemeClr val="tx1"/>
                </a:solidFill>
              </a:rPr>
              <a:t>C.Valuing the development in future. </a:t>
            </a:r>
            <a:endParaRPr lang="zh-CN" altLang="en-US" sz="2800">
              <a:solidFill>
                <a:schemeClr val="tx1"/>
              </a:solidFill>
            </a:endParaRPr>
          </a:p>
          <a:p>
            <a:pPr algn="l"/>
            <a:r>
              <a:rPr lang="zh-CN" altLang="en-US" sz="2800">
                <a:solidFill>
                  <a:schemeClr val="tx1"/>
                </a:solidFill>
              </a:rPr>
              <a:t>D.Over looking past investments.</a:t>
            </a:r>
            <a:endParaRPr lang="zh-CN" altLang="en-US" sz="2800">
              <a:solidFill>
                <a:schemeClr val="tx1"/>
              </a:solidFill>
            </a:endParaRPr>
          </a:p>
        </p:txBody>
      </p:sp>
      <p:sp>
        <p:nvSpPr>
          <p:cNvPr id="16" name="文本框 15"/>
          <p:cNvSpPr txBox="1"/>
          <p:nvPr/>
        </p:nvSpPr>
        <p:spPr>
          <a:xfrm>
            <a:off x="5922645" y="403225"/>
            <a:ext cx="5594985" cy="1815465"/>
          </a:xfrm>
          <a:prstGeom prst="rect">
            <a:avLst/>
          </a:prstGeom>
          <a:solidFill>
            <a:schemeClr val="accent6">
              <a:lumMod val="60000"/>
              <a:lumOff val="40000"/>
            </a:schemeClr>
          </a:solidFill>
        </p:spPr>
        <p:txBody>
          <a:bodyPr wrap="square" rtlCol="0">
            <a:noAutofit/>
          </a:bodyPr>
          <a:p>
            <a:r>
              <a:rPr lang="zh-CN" altLang="en-US" sz="2800">
                <a:ea typeface="新宋体" panose="02010609030101010101" charset="-122"/>
              </a:rPr>
              <a:t>第三段“A rational(理性的) decision maker is not ruled by past investments，but weighs future outcomes."</a:t>
            </a:r>
            <a:endParaRPr lang="zh-CN" altLang="en-US" sz="2800">
              <a:ea typeface="新宋体" panose="02010609030101010101" charset="-122"/>
            </a:endParaRPr>
          </a:p>
        </p:txBody>
      </p:sp>
      <p:sp>
        <p:nvSpPr>
          <p:cNvPr id="2" name="椭圆 1"/>
          <p:cNvSpPr/>
          <p:nvPr/>
        </p:nvSpPr>
        <p:spPr>
          <a:xfrm>
            <a:off x="128905" y="3943350"/>
            <a:ext cx="484505" cy="3289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4" name="组合 13"/>
          <p:cNvGrpSpPr/>
          <p:nvPr/>
        </p:nvGrpSpPr>
        <p:grpSpPr>
          <a:xfrm>
            <a:off x="128905" y="234899"/>
            <a:ext cx="4185285" cy="581711"/>
            <a:chOff x="8685" y="8067"/>
            <a:chExt cx="9326" cy="1189"/>
          </a:xfrm>
        </p:grpSpPr>
        <p:sp>
          <p:nvSpPr>
            <p:cNvPr id="7" name="圆角矩形 6"/>
            <p:cNvSpPr/>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1023" y="8067"/>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D </a:t>
              </a:r>
              <a:r>
                <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篇</a:t>
              </a:r>
              <a:endPar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endParaRPr>
            </a:p>
          </p:txBody>
        </p:sp>
      </p:grpSp>
      <p:cxnSp>
        <p:nvCxnSpPr>
          <p:cNvPr id="4" name="直接连接符 3"/>
          <p:cNvCxnSpPr/>
          <p:nvPr/>
        </p:nvCxnSpPr>
        <p:spPr>
          <a:xfrm>
            <a:off x="9629775" y="1741170"/>
            <a:ext cx="106997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5922645" y="2122170"/>
            <a:ext cx="2606040" cy="317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flipH="1">
            <a:off x="4371975" y="2142490"/>
            <a:ext cx="2315210" cy="180086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 name="矩形标注 2"/>
          <p:cNvSpPr/>
          <p:nvPr/>
        </p:nvSpPr>
        <p:spPr>
          <a:xfrm>
            <a:off x="6425565" y="2589530"/>
            <a:ext cx="5092065" cy="1193800"/>
          </a:xfrm>
          <a:prstGeom prst="wedgeRectCallout">
            <a:avLst>
              <a:gd name="adj1" fmla="val -25632"/>
              <a:gd name="adj2" fmla="val -8511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solidFill>
                  <a:schemeClr val="accent1">
                    <a:lumMod val="75000"/>
                  </a:schemeClr>
                </a:solidFill>
              </a:rPr>
              <a:t>weigh future outcome:权衡未来的结果</a:t>
            </a:r>
            <a:endParaRPr lang="en-US" altLang="zh-CN">
              <a:solidFill>
                <a:schemeClr val="accent1">
                  <a:lumMod val="75000"/>
                </a:schemeClr>
              </a:solidFill>
            </a:endParaRPr>
          </a:p>
        </p:txBody>
      </p:sp>
      <p:sp>
        <p:nvSpPr>
          <p:cNvPr id="8" name="圆角矩形 7"/>
          <p:cNvSpPr/>
          <p:nvPr>
            <p:custDataLst>
              <p:tags r:id="rId1"/>
            </p:custDataLst>
          </p:nvPr>
        </p:nvSpPr>
        <p:spPr>
          <a:xfrm>
            <a:off x="2298065" y="681355"/>
            <a:ext cx="7695565" cy="5345430"/>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002060"/>
                </a:solidFill>
              </a:rPr>
              <a:t>小知识："weigh"在表示权衡或考虑时通常用于以下结构：</a:t>
            </a:r>
            <a:endParaRPr lang="zh-CN" altLang="en-US">
              <a:solidFill>
                <a:srgbClr val="002060"/>
              </a:solidFill>
            </a:endParaRPr>
          </a:p>
          <a:p>
            <a:pPr algn="l"/>
            <a:r>
              <a:rPr lang="zh-CN" altLang="en-US">
                <a:solidFill>
                  <a:srgbClr val="002060"/>
                </a:solidFill>
              </a:rPr>
              <a:t>1. Weigh something against something else</a:t>
            </a:r>
            <a:endParaRPr lang="zh-CN" altLang="en-US">
              <a:solidFill>
                <a:srgbClr val="002060"/>
              </a:solidFill>
            </a:endParaRPr>
          </a:p>
          <a:p>
            <a:pPr algn="l"/>
            <a:r>
              <a:rPr lang="zh-CN" altLang="en-US">
                <a:solidFill>
                  <a:srgbClr val="002060"/>
                </a:solidFill>
              </a:rPr>
              <a:t>- 表示将某事物与另一事物进行权衡或比较。</a:t>
            </a:r>
            <a:endParaRPr lang="zh-CN" altLang="en-US">
              <a:solidFill>
                <a:srgbClr val="002060"/>
              </a:solidFill>
            </a:endParaRPr>
          </a:p>
          <a:p>
            <a:pPr algn="l"/>
            <a:r>
              <a:rPr lang="zh-CN" altLang="en-US">
                <a:solidFill>
                  <a:srgbClr val="002060"/>
                </a:solidFill>
              </a:rPr>
              <a:t>例如：We need to weigh the benefits of investing in new technology against the costs.</a:t>
            </a:r>
            <a:endParaRPr lang="zh-CN" altLang="en-US">
              <a:solidFill>
                <a:srgbClr val="002060"/>
              </a:solidFill>
            </a:endParaRPr>
          </a:p>
          <a:p>
            <a:pPr algn="l"/>
            <a:r>
              <a:rPr lang="zh-CN" altLang="en-US">
                <a:solidFill>
                  <a:srgbClr val="002060"/>
                </a:solidFill>
              </a:rPr>
              <a:t>2. Weigh the pros and cons</a:t>
            </a:r>
            <a:endParaRPr lang="zh-CN" altLang="en-US">
              <a:solidFill>
                <a:srgbClr val="002060"/>
              </a:solidFill>
            </a:endParaRPr>
          </a:p>
          <a:p>
            <a:pPr algn="l"/>
            <a:r>
              <a:rPr lang="zh-CN" altLang="en-US">
                <a:solidFill>
                  <a:srgbClr val="002060"/>
                </a:solidFill>
              </a:rPr>
              <a:t>- 表示权衡利弊。</a:t>
            </a:r>
            <a:endParaRPr lang="zh-CN" altLang="en-US">
              <a:solidFill>
                <a:srgbClr val="002060"/>
              </a:solidFill>
            </a:endParaRPr>
          </a:p>
          <a:p>
            <a:pPr algn="l"/>
            <a:r>
              <a:rPr lang="zh-CN" altLang="en-US">
                <a:solidFill>
                  <a:srgbClr val="002060"/>
                </a:solidFill>
              </a:rPr>
              <a:t>例如：Before making a decision, it's important to weigh the pros and cons of each option.</a:t>
            </a:r>
            <a:endParaRPr lang="zh-CN" altLang="en-US">
              <a:solidFill>
                <a:srgbClr val="002060"/>
              </a:solidFill>
            </a:endParaRPr>
          </a:p>
          <a:p>
            <a:pPr algn="l"/>
            <a:r>
              <a:rPr lang="zh-CN" altLang="en-US">
                <a:solidFill>
                  <a:srgbClr val="002060"/>
                </a:solidFill>
              </a:rPr>
              <a:t>3. Weigh the options</a:t>
            </a:r>
            <a:endParaRPr lang="zh-CN" altLang="en-US">
              <a:solidFill>
                <a:srgbClr val="002060"/>
              </a:solidFill>
            </a:endParaRPr>
          </a:p>
          <a:p>
            <a:pPr algn="l"/>
            <a:r>
              <a:rPr lang="zh-CN" altLang="en-US">
                <a:solidFill>
                  <a:srgbClr val="002060"/>
                </a:solidFill>
              </a:rPr>
              <a:t>- 表示认真考虑各种选择。</a:t>
            </a:r>
            <a:endParaRPr lang="zh-CN" altLang="en-US">
              <a:solidFill>
                <a:srgbClr val="002060"/>
              </a:solidFill>
            </a:endParaRPr>
          </a:p>
          <a:p>
            <a:pPr algn="l"/>
            <a:r>
              <a:rPr lang="zh-CN" altLang="en-US">
                <a:solidFill>
                  <a:srgbClr val="002060"/>
                </a:solidFill>
              </a:rPr>
              <a:t>例如：She took her time to weigh the options before deciding on a course of action.</a:t>
            </a:r>
            <a:endParaRPr lang="zh-CN" altLang="en-US">
              <a:solidFill>
                <a:srgbClr val="002060"/>
              </a:solidFill>
            </a:endParaRPr>
          </a:p>
          <a:p>
            <a:pPr algn="l"/>
            <a:r>
              <a:rPr lang="zh-CN" altLang="en-US">
                <a:solidFill>
                  <a:srgbClr val="002060"/>
                </a:solidFill>
              </a:rPr>
              <a:t>4. Weigh the risks</a:t>
            </a:r>
            <a:endParaRPr lang="zh-CN" altLang="en-US">
              <a:solidFill>
                <a:srgbClr val="002060"/>
              </a:solidFill>
            </a:endParaRPr>
          </a:p>
          <a:p>
            <a:pPr algn="l"/>
            <a:r>
              <a:rPr lang="zh-CN" altLang="en-US">
                <a:solidFill>
                  <a:srgbClr val="002060"/>
                </a:solidFill>
              </a:rPr>
              <a:t>- 表示评估风险。</a:t>
            </a:r>
            <a:endParaRPr lang="zh-CN" altLang="en-US">
              <a:solidFill>
                <a:srgbClr val="002060"/>
              </a:solidFill>
            </a:endParaRPr>
          </a:p>
          <a:p>
            <a:pPr algn="l"/>
            <a:r>
              <a:rPr lang="zh-CN" altLang="en-US">
                <a:solidFill>
                  <a:srgbClr val="002060"/>
                </a:solidFill>
              </a:rPr>
              <a:t>例如：Before starting a new business, it's important to weigh the risks involved.</a:t>
            </a:r>
            <a:endParaRPr lang="zh-CN" altLang="en-US">
              <a:solidFill>
                <a:srgbClr val="002060"/>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 grpId="0" bldLvl="0" animBg="1"/>
      <p:bldP spid="8" grpId="0" bldLvl="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4667250"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文本框 108"/>
          <p:cNvSpPr txBox="1"/>
          <p:nvPr/>
        </p:nvSpPr>
        <p:spPr>
          <a:xfrm>
            <a:off x="266065" y="914400"/>
            <a:ext cx="10699115" cy="1814830"/>
          </a:xfrm>
          <a:prstGeom prst="rect">
            <a:avLst/>
          </a:prstGeom>
          <a:solidFill>
            <a:schemeClr val="accent4">
              <a:lumMod val="20000"/>
              <a:lumOff val="80000"/>
            </a:schemeClr>
          </a:solidFill>
          <a:ln w="9525">
            <a:noFill/>
          </a:ln>
        </p:spPr>
        <p:txBody>
          <a:bodyPr wrap="square">
            <a:spAutoFit/>
          </a:bodyPr>
          <a:p>
            <a:pPr indent="0"/>
            <a:r>
              <a:rPr lang="en-US" sz="2800" b="0">
                <a:solidFill>
                  <a:srgbClr val="000000"/>
                </a:solidFill>
                <a:latin typeface="Times New Roman" panose="02020603050405020304" charset="0"/>
              </a:rPr>
              <a:t>34.What does the underlined idiom“fallen prey to”mean in the last paragraph?</a:t>
            </a:r>
            <a:endParaRPr lang="en-US" sz="2800" b="0">
              <a:solidFill>
                <a:srgbClr val="000000"/>
              </a:solidFill>
              <a:latin typeface="Times New Roman" panose="02020603050405020304" charset="0"/>
            </a:endParaRPr>
          </a:p>
          <a:p>
            <a:pPr indent="0"/>
            <a:r>
              <a:rPr lang="en-US" sz="2800" b="0">
                <a:solidFill>
                  <a:srgbClr val="000000"/>
                </a:solidFill>
                <a:latin typeface="Times New Roman" panose="02020603050405020304" charset="0"/>
              </a:rPr>
              <a:t>A.Get benefits from. 			B.Be harmed by</a:t>
            </a:r>
            <a:endParaRPr lang="en-US" sz="2800" b="0">
              <a:solidFill>
                <a:srgbClr val="000000"/>
              </a:solidFill>
              <a:latin typeface="Times New Roman" panose="02020603050405020304" charset="0"/>
            </a:endParaRPr>
          </a:p>
          <a:p>
            <a:pPr indent="0"/>
            <a:r>
              <a:rPr lang="en-US" sz="2800" b="0">
                <a:solidFill>
                  <a:srgbClr val="000000"/>
                </a:solidFill>
                <a:latin typeface="Times New Roman" panose="02020603050405020304" charset="0"/>
              </a:rPr>
              <a:t>C.Be interested in. 				D.Get rid of</a:t>
            </a:r>
            <a:r>
              <a:rPr lang="en-US" b="0">
                <a:solidFill>
                  <a:srgbClr val="000000"/>
                </a:solidFill>
                <a:latin typeface="Times New Roman" panose="02020603050405020304" charset="0"/>
              </a:rPr>
              <a:t>.</a:t>
            </a:r>
            <a:endParaRPr lang="en-US" b="0">
              <a:solidFill>
                <a:srgbClr val="000000"/>
              </a:solidFill>
              <a:latin typeface="Times New Roman" panose="02020603050405020304" charset="0"/>
            </a:endParaRPr>
          </a:p>
        </p:txBody>
      </p:sp>
      <p:sp>
        <p:nvSpPr>
          <p:cNvPr id="16" name="文本框 15"/>
          <p:cNvSpPr txBox="1"/>
          <p:nvPr/>
        </p:nvSpPr>
        <p:spPr>
          <a:xfrm>
            <a:off x="468630" y="3048000"/>
            <a:ext cx="5812790" cy="1609725"/>
          </a:xfrm>
          <a:prstGeom prst="rect">
            <a:avLst/>
          </a:prstGeom>
          <a:solidFill>
            <a:schemeClr val="accent6">
              <a:lumMod val="60000"/>
              <a:lumOff val="40000"/>
            </a:schemeClr>
          </a:solidFill>
        </p:spPr>
        <p:txBody>
          <a:bodyPr wrap="square" rtlCol="0">
            <a:noAutofit/>
          </a:bodyPr>
          <a:p>
            <a:r>
              <a:rPr lang="zh-CN" altLang="en-US" sz="2000">
                <a:latin typeface="Times New Roman" panose="02020603050405020304" charset="0"/>
                <a:ea typeface="新宋体" panose="02010609030101010101" charset="-122"/>
                <a:cs typeface="Times New Roman" panose="02020603050405020304" charset="0"/>
              </a:rPr>
              <a:t>属于该段的主题句。根据下文</a:t>
            </a:r>
            <a:r>
              <a:rPr lang="en-US" altLang="zh-CN" sz="2000">
                <a:latin typeface="Times New Roman" panose="02020603050405020304" charset="0"/>
                <a:ea typeface="新宋体" panose="02010609030101010101" charset="-122"/>
                <a:cs typeface="Times New Roman" panose="02020603050405020304" charset="0"/>
              </a:rPr>
              <a:t>“I wear clothes I dislike simply because I spent money on them”“</a:t>
            </a:r>
            <a:r>
              <a:rPr lang="zh-CN" altLang="en-US" sz="2000">
                <a:latin typeface="Times New Roman" panose="02020603050405020304" charset="0"/>
                <a:ea typeface="新宋体" panose="02010609030101010101" charset="-122"/>
                <a:cs typeface="Times New Roman" panose="02020603050405020304" charset="0"/>
              </a:rPr>
              <a:t>Unhealthy relationships last be- cause of the invested time</a:t>
            </a:r>
            <a:r>
              <a:rPr lang="en-US" altLang="zh-CN" sz="2000">
                <a:latin typeface="Times New Roman" panose="02020603050405020304" charset="0"/>
                <a:ea typeface="新宋体" panose="02010609030101010101" charset="-122"/>
                <a:cs typeface="Times New Roman" panose="02020603050405020304" charset="0"/>
              </a:rPr>
              <a:t>”表明“fall prey to”指的是受到某种事情的不良影响</a:t>
            </a:r>
            <a:endParaRPr lang="en-US" altLang="zh-CN" sz="2000">
              <a:latin typeface="Times New Roman" panose="02020603050405020304" charset="0"/>
              <a:ea typeface="新宋体" panose="02010609030101010101" charset="-122"/>
              <a:cs typeface="Times New Roman" panose="02020603050405020304" charset="0"/>
            </a:endParaRPr>
          </a:p>
        </p:txBody>
      </p:sp>
      <p:sp>
        <p:nvSpPr>
          <p:cNvPr id="21" name="文本框 20"/>
          <p:cNvSpPr txBox="1"/>
          <p:nvPr>
            <p:custDataLst>
              <p:tags r:id="rId1"/>
            </p:custDataLst>
          </p:nvPr>
        </p:nvSpPr>
        <p:spPr>
          <a:xfrm>
            <a:off x="60960" y="5120005"/>
            <a:ext cx="7126605" cy="941705"/>
          </a:xfrm>
          <a:prstGeom prst="rect">
            <a:avLst/>
          </a:prstGeom>
          <a:solidFill>
            <a:srgbClr val="C00000"/>
          </a:solidFill>
        </p:spPr>
        <p:txBody>
          <a:bodyPr wrap="square" rtlCol="0">
            <a:noAutofit/>
          </a:bodyPr>
          <a:p>
            <a:pPr algn="ctr"/>
            <a:r>
              <a:rPr lang="en-US" altLang="zh-CN" sz="2800">
                <a:solidFill>
                  <a:srgbClr val="FFFF00"/>
                </a:solidFill>
              </a:rPr>
              <a:t>Tip</a:t>
            </a:r>
            <a:r>
              <a:rPr lang="zh-CN" altLang="en-US" sz="2800">
                <a:solidFill>
                  <a:srgbClr val="FFFF00"/>
                </a:solidFill>
              </a:rPr>
              <a:t>：划线单词的意思不仅要分析所在的这句话，还要结合所在段落的主旨</a:t>
            </a:r>
            <a:endParaRPr lang="zh-CN" altLang="en-US" sz="2800">
              <a:solidFill>
                <a:srgbClr val="FFFF00"/>
              </a:solidFill>
            </a:endParaRPr>
          </a:p>
        </p:txBody>
      </p:sp>
      <p:grpSp>
        <p:nvGrpSpPr>
          <p:cNvPr id="6" name="组合 5"/>
          <p:cNvGrpSpPr/>
          <p:nvPr/>
        </p:nvGrpSpPr>
        <p:grpSpPr>
          <a:xfrm>
            <a:off x="5982970" y="199974"/>
            <a:ext cx="4185285" cy="581711"/>
            <a:chOff x="8685" y="8067"/>
            <a:chExt cx="9326" cy="1189"/>
          </a:xfrm>
        </p:grpSpPr>
        <p:sp>
          <p:nvSpPr>
            <p:cNvPr id="10" name="圆角矩形 9"/>
            <p:cNvSpPr/>
            <p:nvPr>
              <p:custDataLst>
                <p:tags r:id="rId2"/>
              </p:custDataLst>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3"/>
              </p:custDataLst>
            </p:nvPr>
          </p:nvSpPr>
          <p:spPr>
            <a:xfrm>
              <a:off x="11023" y="8067"/>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D </a:t>
              </a:r>
              <a:r>
                <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篇</a:t>
              </a:r>
              <a:endPar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endParaRPr>
            </a:p>
          </p:txBody>
        </p:sp>
      </p:grpSp>
      <p:sp>
        <p:nvSpPr>
          <p:cNvPr id="12" name="椭圆 11"/>
          <p:cNvSpPr/>
          <p:nvPr>
            <p:custDataLst>
              <p:tags r:id="rId4"/>
            </p:custDataLst>
          </p:nvPr>
        </p:nvSpPr>
        <p:spPr>
          <a:xfrm>
            <a:off x="5668645" y="1885950"/>
            <a:ext cx="484505" cy="3289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6281420" y="989965"/>
            <a:ext cx="905510" cy="41148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2" name="直接箭头连接符 21"/>
          <p:cNvCxnSpPr>
            <a:stCxn id="19" idx="5"/>
          </p:cNvCxnSpPr>
          <p:nvPr/>
        </p:nvCxnSpPr>
        <p:spPr>
          <a:xfrm>
            <a:off x="7054215" y="1341120"/>
            <a:ext cx="2061210" cy="147066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pic>
        <p:nvPicPr>
          <p:cNvPr id="23" name="图片 22"/>
          <p:cNvPicPr>
            <a:picLocks noChangeAspect="1"/>
          </p:cNvPicPr>
          <p:nvPr>
            <p:custDataLst>
              <p:tags r:id="rId5"/>
            </p:custDataLst>
          </p:nvPr>
        </p:nvPicPr>
        <p:blipFill>
          <a:blip r:embed="rId6"/>
          <a:stretch>
            <a:fillRect/>
          </a:stretch>
        </p:blipFill>
        <p:spPr>
          <a:xfrm>
            <a:off x="7392035" y="3048000"/>
            <a:ext cx="4666615" cy="3468370"/>
          </a:xfrm>
          <a:prstGeom prst="rect">
            <a:avLst/>
          </a:prstGeom>
        </p:spPr>
      </p:pic>
      <p:sp>
        <p:nvSpPr>
          <p:cNvPr id="8" name="圆角矩形 7"/>
          <p:cNvSpPr/>
          <p:nvPr>
            <p:custDataLst>
              <p:tags r:id="rId7"/>
            </p:custDataLst>
          </p:nvPr>
        </p:nvSpPr>
        <p:spPr>
          <a:xfrm>
            <a:off x="1999615" y="1248410"/>
            <a:ext cx="7695565" cy="3668395"/>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002060"/>
                </a:solidFill>
              </a:rPr>
              <a:t>小知识： “fallen prey to” 意为“受到…的损害或攻击”，通常用来描述一个人或事物成为某种负面情况或问题的受害者。这个习语的由来可以追溯到狩猎和捕食的动物行为。在自然界中，猎食者会寻找弱小、易捕捉的猎物作为食物，这些猎物被称为“猎物”（prey）。当一个动物“fallen prey to”另一个动物时，意味着它成为了另一个动物的捕食对象。</a:t>
            </a:r>
            <a:endParaRPr lang="zh-CN" altLang="en-US">
              <a:solidFill>
                <a:srgbClr val="002060"/>
              </a:solidFill>
            </a:endParaRPr>
          </a:p>
          <a:p>
            <a:pPr algn="l"/>
            <a:r>
              <a:rPr lang="en-US" altLang="zh-CN">
                <a:solidFill>
                  <a:srgbClr val="002060"/>
                </a:solidFill>
              </a:rPr>
              <a:t>  </a:t>
            </a:r>
            <a:r>
              <a:rPr lang="zh-CN" altLang="en-US">
                <a:solidFill>
                  <a:srgbClr val="002060"/>
                </a:solidFill>
              </a:rPr>
              <a:t>这种自然界中的行为被引申为人类社会中各种负面情况的描述，比如被欺骗、受骗、受害等。因此，“fallen prey to”这个习语也被用来描述人们或事物受到一些不良影响或危害。通过这个习语，人们可以生动地表达某人或某事成为不利情况的牺牲品或受害者的含义。</a:t>
            </a:r>
            <a:endParaRPr lang="zh-CN" altLang="en-US">
              <a:solidFill>
                <a:srgbClr val="002060"/>
              </a:solidFill>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1" grpId="0" bldLvl="0" animBg="1"/>
      <p:bldP spid="12" grpId="0" bldLvl="0" animBg="1"/>
      <p:bldP spid="19" grpId="0" animBg="1"/>
      <p:bldP spid="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4667250" cy="6879590"/>
          </a:xfrm>
          <a:prstGeom prst="rect">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文本框 108"/>
          <p:cNvSpPr txBox="1"/>
          <p:nvPr/>
        </p:nvSpPr>
        <p:spPr>
          <a:xfrm>
            <a:off x="266065" y="914400"/>
            <a:ext cx="6079490" cy="2245360"/>
          </a:xfrm>
          <a:prstGeom prst="rect">
            <a:avLst/>
          </a:prstGeom>
          <a:solidFill>
            <a:schemeClr val="accent4">
              <a:lumMod val="20000"/>
              <a:lumOff val="80000"/>
            </a:schemeClr>
          </a:solidFill>
          <a:ln w="9525">
            <a:noFill/>
          </a:ln>
        </p:spPr>
        <p:txBody>
          <a:bodyPr wrap="square">
            <a:spAutoFit/>
          </a:bodyPr>
          <a:p>
            <a:pPr indent="0"/>
            <a:r>
              <a:rPr lang="en-US" sz="2800" b="0">
                <a:solidFill>
                  <a:srgbClr val="000000"/>
                </a:solidFill>
                <a:latin typeface="Times New Roman" panose="02020603050405020304" charset="0"/>
              </a:rPr>
              <a:t>35.Which is the best title of the text?</a:t>
            </a:r>
            <a:endParaRPr lang="en-US" sz="2800" b="0">
              <a:solidFill>
                <a:srgbClr val="000000"/>
              </a:solidFill>
              <a:latin typeface="Times New Roman" panose="02020603050405020304" charset="0"/>
            </a:endParaRPr>
          </a:p>
          <a:p>
            <a:pPr indent="0"/>
            <a:r>
              <a:rPr lang="en-US" sz="2800" b="0">
                <a:solidFill>
                  <a:srgbClr val="000000"/>
                </a:solidFill>
                <a:latin typeface="Times New Roman" panose="02020603050405020304" charset="0"/>
              </a:rPr>
              <a:t>A.Perseverance is a virtue	</a:t>
            </a:r>
            <a:endParaRPr lang="en-US" sz="2800" b="0">
              <a:solidFill>
                <a:srgbClr val="000000"/>
              </a:solidFill>
              <a:latin typeface="Times New Roman" panose="02020603050405020304" charset="0"/>
            </a:endParaRPr>
          </a:p>
          <a:p>
            <a:pPr indent="0"/>
            <a:r>
              <a:rPr lang="en-US" sz="2800" b="0">
                <a:solidFill>
                  <a:srgbClr val="000000"/>
                </a:solidFill>
                <a:latin typeface="Times New Roman" panose="02020603050405020304" charset="0"/>
              </a:rPr>
              <a:t>B.The chosen path is the toughest</a:t>
            </a:r>
            <a:endParaRPr lang="en-US" sz="2800" b="0">
              <a:solidFill>
                <a:srgbClr val="000000"/>
              </a:solidFill>
              <a:latin typeface="Times New Roman" panose="02020603050405020304" charset="0"/>
            </a:endParaRPr>
          </a:p>
          <a:p>
            <a:pPr indent="0"/>
            <a:r>
              <a:rPr lang="en-US" sz="2800" b="0">
                <a:solidFill>
                  <a:srgbClr val="000000"/>
                </a:solidFill>
                <a:latin typeface="Times New Roman" panose="02020603050405020304" charset="0"/>
              </a:rPr>
              <a:t>C.Cut your losses for your winners</a:t>
            </a:r>
            <a:endParaRPr lang="en-US" sz="2800" b="0">
              <a:solidFill>
                <a:srgbClr val="000000"/>
              </a:solidFill>
              <a:latin typeface="Times New Roman" panose="02020603050405020304" charset="0"/>
            </a:endParaRPr>
          </a:p>
          <a:p>
            <a:pPr indent="0"/>
            <a:r>
              <a:rPr lang="en-US" sz="2800" b="0">
                <a:solidFill>
                  <a:srgbClr val="000000"/>
                </a:solidFill>
                <a:latin typeface="Times New Roman" panose="02020603050405020304" charset="0"/>
              </a:rPr>
              <a:t>D.Walking away means losing all</a:t>
            </a:r>
            <a:endParaRPr lang="en-US" sz="2800" b="0">
              <a:solidFill>
                <a:srgbClr val="000000"/>
              </a:solidFill>
              <a:latin typeface="Times New Roman" panose="02020603050405020304" charset="0"/>
            </a:endParaRPr>
          </a:p>
        </p:txBody>
      </p:sp>
      <p:sp>
        <p:nvSpPr>
          <p:cNvPr id="16" name="文本框 15"/>
          <p:cNvSpPr txBox="1"/>
          <p:nvPr/>
        </p:nvSpPr>
        <p:spPr>
          <a:xfrm>
            <a:off x="314325" y="3429000"/>
            <a:ext cx="5812790" cy="1476375"/>
          </a:xfrm>
          <a:prstGeom prst="rect">
            <a:avLst/>
          </a:prstGeom>
          <a:solidFill>
            <a:schemeClr val="accent6">
              <a:lumMod val="60000"/>
              <a:lumOff val="40000"/>
            </a:schemeClr>
          </a:solidFill>
        </p:spPr>
        <p:txBody>
          <a:bodyPr wrap="square" rtlCol="0">
            <a:noAutofit/>
          </a:bodyPr>
          <a:p>
            <a:r>
              <a:rPr lang="zh-CN" altLang="en-US" sz="2000">
                <a:latin typeface="Times New Roman" panose="02020603050405020304" charset="0"/>
                <a:ea typeface="新宋体" panose="02010609030101010101" charset="-122"/>
                <a:cs typeface="Times New Roman" panose="02020603050405020304" charset="0"/>
              </a:rPr>
              <a:t>全文通过作者个人的例子以及对沉没成本谬误的讨论,指出了在合适的时候割舍损失的智慧,而不是盲目坚持。因此,C 项“及时割舍损失是明智的”最能概括文章的中心思想。</a:t>
            </a:r>
            <a:endParaRPr lang="zh-CN" altLang="en-US" sz="2000">
              <a:latin typeface="Times New Roman" panose="02020603050405020304" charset="0"/>
              <a:ea typeface="新宋体" panose="02010609030101010101" charset="-122"/>
              <a:cs typeface="Times New Roman" panose="02020603050405020304" charset="0"/>
            </a:endParaRPr>
          </a:p>
        </p:txBody>
      </p:sp>
      <p:sp>
        <p:nvSpPr>
          <p:cNvPr id="21" name="文本框 20"/>
          <p:cNvSpPr txBox="1"/>
          <p:nvPr>
            <p:custDataLst>
              <p:tags r:id="rId1"/>
            </p:custDataLst>
          </p:nvPr>
        </p:nvSpPr>
        <p:spPr>
          <a:xfrm>
            <a:off x="314325" y="5174615"/>
            <a:ext cx="10212705" cy="561975"/>
          </a:xfrm>
          <a:prstGeom prst="rect">
            <a:avLst/>
          </a:prstGeom>
          <a:solidFill>
            <a:srgbClr val="C00000"/>
          </a:solidFill>
        </p:spPr>
        <p:txBody>
          <a:bodyPr wrap="square" rtlCol="0">
            <a:noAutofit/>
          </a:bodyPr>
          <a:p>
            <a:pPr algn="ctr"/>
            <a:r>
              <a:rPr lang="en-US" altLang="zh-CN" sz="2800">
                <a:solidFill>
                  <a:srgbClr val="FFFF00"/>
                </a:solidFill>
              </a:rPr>
              <a:t>Tip</a:t>
            </a:r>
            <a:r>
              <a:rPr lang="zh-CN" altLang="en-US" sz="2800">
                <a:solidFill>
                  <a:srgbClr val="FFFF00"/>
                </a:solidFill>
              </a:rPr>
              <a:t>：文章标题题既要注意文章大意还要关注文体</a:t>
            </a:r>
            <a:endParaRPr lang="zh-CN" altLang="en-US" sz="2800">
              <a:solidFill>
                <a:srgbClr val="FFFF00"/>
              </a:solidFill>
            </a:endParaRPr>
          </a:p>
        </p:txBody>
      </p:sp>
      <p:grpSp>
        <p:nvGrpSpPr>
          <p:cNvPr id="6" name="组合 5"/>
          <p:cNvGrpSpPr/>
          <p:nvPr/>
        </p:nvGrpSpPr>
        <p:grpSpPr>
          <a:xfrm>
            <a:off x="5982970" y="199974"/>
            <a:ext cx="4185285" cy="581711"/>
            <a:chOff x="8685" y="8067"/>
            <a:chExt cx="9326" cy="1189"/>
          </a:xfrm>
        </p:grpSpPr>
        <p:sp>
          <p:nvSpPr>
            <p:cNvPr id="10" name="圆角矩形 9"/>
            <p:cNvSpPr/>
            <p:nvPr>
              <p:custDataLst>
                <p:tags r:id="rId2"/>
              </p:custDataLst>
            </p:nvPr>
          </p:nvSpPr>
          <p:spPr>
            <a:xfrm>
              <a:off x="8685" y="8132"/>
              <a:ext cx="9326" cy="1124"/>
            </a:xfrm>
            <a:prstGeom prst="roundRect">
              <a:avLst>
                <a:gd name="adj" fmla="val 50000"/>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3"/>
              </p:custDataLst>
            </p:nvPr>
          </p:nvSpPr>
          <p:spPr>
            <a:xfrm>
              <a:off x="11023" y="8067"/>
              <a:ext cx="4283" cy="912"/>
            </a:xfrm>
            <a:prstGeom prst="rect">
              <a:avLst/>
            </a:prstGeom>
            <a:noFill/>
          </p:spPr>
          <p:txBody>
            <a:bodyPr wrap="square" rtlCol="0" anchor="t">
              <a:noAutofit/>
            </a:bodyPr>
            <a:p>
              <a:pPr indent="0" algn="dist">
                <a:lnSpc>
                  <a:spcPct val="120000"/>
                </a:lnSpc>
                <a:buFont typeface="Wingdings" panose="05000000000000000000" charset="0"/>
                <a:buNone/>
              </a:pPr>
              <a:r>
                <a:rPr lang="en-US" altLang="zh-CN"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D </a:t>
              </a:r>
              <a:r>
                <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rPr>
                <a:t>篇</a:t>
              </a:r>
              <a:endParaRPr lang="zh-CN" altLang="en-US" sz="3200" b="1">
                <a:solidFill>
                  <a:schemeClr val="accent6">
                    <a:lumMod val="75000"/>
                  </a:schemeClr>
                </a:solidFill>
                <a:latin typeface="Times New Roman" panose="02020603050405020304" charset="0"/>
                <a:ea typeface="汉仪君黑-45简" panose="020B0604020202020204" charset="-122"/>
                <a:cs typeface="Times New Roman" panose="02020603050405020304" charset="0"/>
                <a:sym typeface="+mn-ea"/>
              </a:endParaRPr>
            </a:p>
          </p:txBody>
        </p:sp>
      </p:grpSp>
      <p:sp>
        <p:nvSpPr>
          <p:cNvPr id="12" name="椭圆 11"/>
          <p:cNvSpPr/>
          <p:nvPr>
            <p:custDataLst>
              <p:tags r:id="rId4"/>
            </p:custDataLst>
          </p:nvPr>
        </p:nvSpPr>
        <p:spPr>
          <a:xfrm>
            <a:off x="266065" y="2277110"/>
            <a:ext cx="484505" cy="3289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custDataLst>
              <p:tags r:id="rId5"/>
            </p:custDataLst>
          </p:nvPr>
        </p:nvPicPr>
        <p:blipFill>
          <a:blip r:embed="rId6"/>
          <a:stretch>
            <a:fillRect/>
          </a:stretch>
        </p:blipFill>
        <p:spPr>
          <a:xfrm>
            <a:off x="6503670" y="1059180"/>
            <a:ext cx="5199380" cy="356552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1" grpId="0" bldLvl="0" animBg="1"/>
      <p:bldP spid="1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sz="2400" b="1">
                <a:latin typeface="微软雅黑" panose="020B0503020204020204" pitchFamily="34" charset="-122"/>
                <a:ea typeface="微软雅黑" panose="020B0503020204020204" pitchFamily="34" charset="-122"/>
                <a:cs typeface="微软雅黑" panose="020B0503020204020204" pitchFamily="34" charset="-122"/>
              </a:rPr>
              <a:t> 描述个人行为的语料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89560" y="1666240"/>
            <a:ext cx="6025515" cy="1711325"/>
          </a:xfrm>
          <a:prstGeom prst="rect">
            <a:avLst/>
          </a:prstGeom>
          <a:noFill/>
          <a:ln w="9525">
            <a:noFill/>
          </a:ln>
        </p:spPr>
        <p:txBody>
          <a:bodyPr wrap="square">
            <a:noAutofit/>
          </a:bodyPr>
          <a:p>
            <a:pPr indent="266700">
              <a:lnSpc>
                <a:spcPct val="150000"/>
              </a:lnSpc>
              <a:buClrTx/>
              <a:buSzTx/>
              <a:buNone/>
            </a:pPr>
            <a:r>
              <a:rPr b="0"/>
              <a:t>come across an image   偶遇一副图片</a:t>
            </a:r>
            <a:endParaRPr b="0"/>
          </a:p>
          <a:p>
            <a:pPr indent="266700">
              <a:lnSpc>
                <a:spcPct val="150000"/>
              </a:lnSpc>
              <a:buClrTx/>
              <a:buSzTx/>
              <a:buNone/>
            </a:pPr>
            <a:r>
              <a:rPr b="0"/>
              <a:t>inquire further about    进一步询问关于…</a:t>
            </a:r>
            <a:endParaRPr b="0"/>
          </a:p>
          <a:p>
            <a:pPr indent="266700">
              <a:lnSpc>
                <a:spcPct val="150000"/>
              </a:lnSpc>
              <a:buClrTx/>
              <a:buSzTx/>
              <a:buNone/>
            </a:pPr>
            <a:r>
              <a:rPr b="0"/>
              <a:t>hear back from another school  收到另一所学校的回复</a:t>
            </a:r>
            <a:endParaRPr b="0"/>
          </a:p>
          <a:p>
            <a:pPr indent="266700">
              <a:lnSpc>
                <a:spcPct val="150000"/>
              </a:lnSpc>
              <a:buClrTx/>
              <a:buSzTx/>
              <a:buNone/>
            </a:pPr>
            <a:r>
              <a:rPr b="0"/>
              <a:t>sink into      陷入</a:t>
            </a:r>
            <a:endParaRPr b="0"/>
          </a:p>
        </p:txBody>
      </p:sp>
      <p:sp>
        <p:nvSpPr>
          <p:cNvPr id="7" name="正五边形 6"/>
          <p:cNvSpPr/>
          <p:nvPr/>
        </p:nvSpPr>
        <p:spPr>
          <a:xfrm>
            <a:off x="631507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6642100" y="1205865"/>
            <a:ext cx="5080000" cy="460375"/>
          </a:xfrm>
          <a:prstGeom prst="rect">
            <a:avLst/>
          </a:prstGeom>
          <a:noFill/>
          <a:ln w="9525">
            <a:noFill/>
          </a:ln>
        </p:spPr>
        <p:txBody>
          <a:bodyPr>
            <a:spAutoFit/>
          </a:bodyPr>
          <a:p>
            <a:pPr indent="266700">
              <a:buClrTx/>
              <a:buSzTx/>
              <a:buFontTx/>
            </a:pPr>
            <a:r>
              <a:rPr sz="2400" b="1">
                <a:latin typeface="微软雅黑" panose="020B0503020204020204" pitchFamily="34" charset="-122"/>
                <a:ea typeface="微软雅黑" panose="020B0503020204020204" pitchFamily="34" charset="-122"/>
                <a:cs typeface="微软雅黑" panose="020B0503020204020204" pitchFamily="34" charset="-122"/>
              </a:rPr>
              <a:t>“坚持”的不同表达方法</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2" name="文本框 111"/>
          <p:cNvSpPr txBox="1"/>
          <p:nvPr/>
        </p:nvSpPr>
        <p:spPr>
          <a:xfrm>
            <a:off x="6876415" y="1801495"/>
            <a:ext cx="5080000" cy="1254125"/>
          </a:xfrm>
          <a:prstGeom prst="rect">
            <a:avLst/>
          </a:prstGeom>
          <a:noFill/>
          <a:ln w="9525">
            <a:noFill/>
          </a:ln>
        </p:spPr>
        <p:txBody>
          <a:bodyPr>
            <a:spAutoFit/>
          </a:bodyPr>
          <a:p>
            <a:pPr indent="0">
              <a:lnSpc>
                <a:spcPct val="210000"/>
              </a:lnSpc>
            </a:pPr>
            <a:r>
              <a:rPr b="0"/>
              <a:t> persevere at all costs  不惜任何代价坚持</a:t>
            </a:r>
            <a:endParaRPr b="0"/>
          </a:p>
          <a:p>
            <a:pPr indent="0">
              <a:lnSpc>
                <a:spcPct val="210000"/>
              </a:lnSpc>
            </a:pPr>
            <a:r>
              <a:rPr b="0"/>
              <a:t> stay committed to    坚持</a:t>
            </a:r>
            <a:endParaRPr b="0"/>
          </a:p>
        </p:txBody>
      </p:sp>
      <p:pic>
        <p:nvPicPr>
          <p:cNvPr id="116" name="图片 115"/>
          <p:cNvPicPr/>
          <p:nvPr/>
        </p:nvPicPr>
        <p:blipFill>
          <a:blip r:embed="rId3"/>
          <a:stretch>
            <a:fillRect/>
          </a:stretch>
        </p:blipFill>
        <p:spPr>
          <a:xfrm>
            <a:off x="619760" y="3377565"/>
            <a:ext cx="10686415" cy="3276600"/>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p:bldP spid="7" grpId="0" bldLvl="0" animBg="1"/>
      <p:bldP spid="9" grpId="0"/>
      <p:bldP spid="1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.Despite the new offer,I stayed committed to SUU,believing that switching schools,even if it meant acknowledging the “wasted”$100,would have been the wiser financial choice.</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3724275"/>
            <a:ext cx="9923145" cy="829945"/>
          </a:xfrm>
          <a:prstGeom prst="rect">
            <a:avLst/>
          </a:prstGeom>
          <a:noFill/>
        </p:spPr>
        <p:txBody>
          <a:bodyPr wrap="square" rtlCol="0" anchor="t">
            <a:spAutoFit/>
          </a:bodyPr>
          <a:p>
            <a:pPr indent="266700"/>
            <a:r>
              <a:rPr lang="zh-CN" sz="2400">
                <a:ea typeface="等线" panose="02010600030101010101" charset="-122"/>
                <a:sym typeface="+mn-ea"/>
              </a:rPr>
              <a:t>尽管有了新的录取邀请，并且相信转学，即使这意味着承认“浪费”了100美元，会是更明智的财务选择，但我仍然致力于</a:t>
            </a:r>
            <a:r>
              <a:rPr lang="en-US" altLang="zh-CN" sz="2400">
                <a:ea typeface="等线" panose="02010600030101010101" charset="-122"/>
                <a:sym typeface="+mn-ea"/>
              </a:rPr>
              <a:t>SUU</a:t>
            </a:r>
            <a:r>
              <a:rPr lang="zh-CN" sz="2400">
                <a:ea typeface="等线" panose="02010600030101010101" charset="-122"/>
                <a:sym typeface="+mn-ea"/>
              </a:rPr>
              <a:t>，。</a:t>
            </a:r>
            <a:endParaRPr lang="zh-CN" sz="2400">
              <a:ea typeface="等线" panose="02010600030101010101" charset="-122"/>
              <a:sym typeface="+mn-ea"/>
            </a:endParaRPr>
          </a:p>
        </p:txBody>
      </p:sp>
      <p:sp>
        <p:nvSpPr>
          <p:cNvPr id="7" name="文本框 6"/>
          <p:cNvSpPr txBox="1"/>
          <p:nvPr/>
        </p:nvSpPr>
        <p:spPr>
          <a:xfrm>
            <a:off x="791845" y="4729480"/>
            <a:ext cx="894080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在复合句要理清各个从句所做的成分以及从句内的句子结构。</a:t>
            </a:r>
            <a:endParaRPr lang="zh-CN" altLang="en-US" sz="3200">
              <a:solidFill>
                <a:srgbClr val="FFC000"/>
              </a:solidFill>
            </a:endParaRPr>
          </a:p>
        </p:txBody>
      </p:sp>
      <p:cxnSp>
        <p:nvCxnSpPr>
          <p:cNvPr id="9" name="直接连接符 8"/>
          <p:cNvCxnSpPr/>
          <p:nvPr/>
        </p:nvCxnSpPr>
        <p:spPr>
          <a:xfrm>
            <a:off x="4217670" y="2044700"/>
            <a:ext cx="463550" cy="508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4119880" y="209486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4779010" y="2028825"/>
            <a:ext cx="2782570" cy="698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5617845" y="2094865"/>
            <a:ext cx="770255"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14" name="左中括号 13"/>
          <p:cNvSpPr/>
          <p:nvPr/>
        </p:nvSpPr>
        <p:spPr>
          <a:xfrm>
            <a:off x="410845" y="219773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17" name="直接连接符 16"/>
          <p:cNvCxnSpPr/>
          <p:nvPr>
            <p:custDataLst>
              <p:tags r:id="rId5"/>
            </p:custDataLst>
          </p:nvPr>
        </p:nvCxnSpPr>
        <p:spPr>
          <a:xfrm>
            <a:off x="7637145" y="2028190"/>
            <a:ext cx="1241425" cy="1079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6"/>
            </p:custDataLst>
          </p:nvPr>
        </p:nvSpPr>
        <p:spPr>
          <a:xfrm>
            <a:off x="1743075" y="199961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18" name="文本框 17"/>
          <p:cNvSpPr txBox="1"/>
          <p:nvPr>
            <p:custDataLst>
              <p:tags r:id="rId7"/>
            </p:custDataLst>
          </p:nvPr>
        </p:nvSpPr>
        <p:spPr>
          <a:xfrm>
            <a:off x="7760970" y="2094865"/>
            <a:ext cx="833120"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21" name="右中括号 20"/>
          <p:cNvSpPr/>
          <p:nvPr>
            <p:custDataLst>
              <p:tags r:id="rId8"/>
            </p:custDataLst>
          </p:nvPr>
        </p:nvSpPr>
        <p:spPr>
          <a:xfrm>
            <a:off x="9861550" y="271018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4" name="文本框 23"/>
          <p:cNvSpPr txBox="1"/>
          <p:nvPr>
            <p:custDataLst>
              <p:tags r:id="rId9"/>
            </p:custDataLst>
          </p:nvPr>
        </p:nvSpPr>
        <p:spPr>
          <a:xfrm>
            <a:off x="3063875" y="3244850"/>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26" name="左大括号 25"/>
          <p:cNvSpPr/>
          <p:nvPr/>
        </p:nvSpPr>
        <p:spPr>
          <a:xfrm>
            <a:off x="410845" y="1384935"/>
            <a:ext cx="267335" cy="77152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7" name="右大括号 26"/>
          <p:cNvSpPr/>
          <p:nvPr/>
        </p:nvSpPr>
        <p:spPr>
          <a:xfrm>
            <a:off x="4253865" y="1313815"/>
            <a:ext cx="173990" cy="843280"/>
          </a:xfrm>
          <a:prstGeom prst="righ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8" name="左大括号 27"/>
          <p:cNvSpPr/>
          <p:nvPr/>
        </p:nvSpPr>
        <p:spPr>
          <a:xfrm>
            <a:off x="8878570" y="1398905"/>
            <a:ext cx="267335" cy="77152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9" name="右大括号 28"/>
          <p:cNvSpPr/>
          <p:nvPr/>
        </p:nvSpPr>
        <p:spPr>
          <a:xfrm>
            <a:off x="10121900" y="2566670"/>
            <a:ext cx="173990" cy="843280"/>
          </a:xfrm>
          <a:prstGeom prst="righ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30" name="文本框 29"/>
          <p:cNvSpPr txBox="1"/>
          <p:nvPr>
            <p:custDataLst>
              <p:tags r:id="rId10"/>
            </p:custDataLst>
          </p:nvPr>
        </p:nvSpPr>
        <p:spPr>
          <a:xfrm>
            <a:off x="3770630" y="2566670"/>
            <a:ext cx="1588770" cy="368300"/>
          </a:xfrm>
          <a:prstGeom prst="rect">
            <a:avLst/>
          </a:prstGeom>
          <a:solidFill>
            <a:schemeClr val="accent5">
              <a:lumMod val="40000"/>
              <a:lumOff val="60000"/>
            </a:schemeClr>
          </a:solidFill>
        </p:spPr>
        <p:txBody>
          <a:bodyPr wrap="square" rtlCol="0">
            <a:spAutoFit/>
          </a:bodyPr>
          <a:p>
            <a:pPr algn="ctr"/>
            <a:r>
              <a:rPr lang="zh-CN" altLang="en-US"/>
              <a:t>宾语从句</a:t>
            </a:r>
            <a:endParaRPr lang="zh-CN" altLang="en-US"/>
          </a:p>
        </p:txBody>
      </p:sp>
      <p:cxnSp>
        <p:nvCxnSpPr>
          <p:cNvPr id="31" name="直接连接符 30"/>
          <p:cNvCxnSpPr/>
          <p:nvPr>
            <p:custDataLst>
              <p:tags r:id="rId11"/>
            </p:custDataLst>
          </p:nvPr>
        </p:nvCxnSpPr>
        <p:spPr>
          <a:xfrm flipV="1">
            <a:off x="1223010" y="2639060"/>
            <a:ext cx="2782570" cy="6985"/>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12"/>
            </p:custDataLst>
          </p:nvPr>
        </p:nvSpPr>
        <p:spPr>
          <a:xfrm>
            <a:off x="2025650" y="2639060"/>
            <a:ext cx="659130" cy="368300"/>
          </a:xfrm>
          <a:prstGeom prst="rect">
            <a:avLst/>
          </a:prstGeom>
          <a:solidFill>
            <a:schemeClr val="accent5">
              <a:lumMod val="20000"/>
              <a:lumOff val="80000"/>
            </a:schemeClr>
          </a:solidFill>
        </p:spPr>
        <p:txBody>
          <a:bodyPr wrap="square" rtlCol="0">
            <a:spAutoFit/>
          </a:bodyPr>
          <a:p>
            <a:r>
              <a:rPr lang="zh-CN" altLang="en-US"/>
              <a:t>主语</a:t>
            </a:r>
            <a:endParaRPr lang="zh-CN" altLang="en-US"/>
          </a:p>
        </p:txBody>
      </p:sp>
      <p:cxnSp>
        <p:nvCxnSpPr>
          <p:cNvPr id="34" name="直接连接符 33"/>
          <p:cNvCxnSpPr/>
          <p:nvPr>
            <p:custDataLst>
              <p:tags r:id="rId13"/>
            </p:custDataLst>
          </p:nvPr>
        </p:nvCxnSpPr>
        <p:spPr>
          <a:xfrm flipV="1">
            <a:off x="2949575" y="3244215"/>
            <a:ext cx="2782570" cy="698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35" name="文本框 34"/>
          <p:cNvSpPr txBox="1"/>
          <p:nvPr>
            <p:custDataLst>
              <p:tags r:id="rId14"/>
            </p:custDataLst>
          </p:nvPr>
        </p:nvSpPr>
        <p:spPr>
          <a:xfrm>
            <a:off x="4681220" y="3244215"/>
            <a:ext cx="770255" cy="368300"/>
          </a:xfrm>
          <a:prstGeom prst="rect">
            <a:avLst/>
          </a:prstGeom>
          <a:solidFill>
            <a:schemeClr val="accent5">
              <a:lumMod val="20000"/>
              <a:lumOff val="80000"/>
            </a:schemeClr>
          </a:solidFill>
        </p:spPr>
        <p:txBody>
          <a:bodyPr wrap="square" rtlCol="0">
            <a:spAutoFit/>
          </a:bodyPr>
          <a:p>
            <a:pPr algn="ctr"/>
            <a:r>
              <a:rPr lang="zh-CN" altLang="en-US"/>
              <a:t>谓语</a:t>
            </a:r>
            <a:endParaRPr lang="zh-CN" altLang="en-US"/>
          </a:p>
        </p:txBody>
      </p:sp>
      <p:sp>
        <p:nvSpPr>
          <p:cNvPr id="36" name="文本框 35"/>
          <p:cNvSpPr txBox="1"/>
          <p:nvPr>
            <p:custDataLst>
              <p:tags r:id="rId15"/>
            </p:custDataLst>
          </p:nvPr>
        </p:nvSpPr>
        <p:spPr>
          <a:xfrm>
            <a:off x="7239635" y="3355975"/>
            <a:ext cx="833120" cy="368300"/>
          </a:xfrm>
          <a:prstGeom prst="rect">
            <a:avLst/>
          </a:prstGeom>
          <a:solidFill>
            <a:schemeClr val="accent5">
              <a:lumMod val="20000"/>
              <a:lumOff val="80000"/>
            </a:schemeClr>
          </a:solidFill>
        </p:spPr>
        <p:txBody>
          <a:bodyPr wrap="square" rtlCol="0">
            <a:spAutoFit/>
          </a:bodyPr>
          <a:p>
            <a:pPr algn="ctr"/>
            <a:r>
              <a:rPr lang="zh-CN" altLang="en-US"/>
              <a:t>表语</a:t>
            </a:r>
            <a:endParaRPr lang="zh-CN" altLang="en-US"/>
          </a:p>
        </p:txBody>
      </p:sp>
      <p:cxnSp>
        <p:nvCxnSpPr>
          <p:cNvPr id="37" name="直接连接符 36"/>
          <p:cNvCxnSpPr/>
          <p:nvPr>
            <p:custDataLst>
              <p:tags r:id="rId16"/>
            </p:custDataLst>
          </p:nvPr>
        </p:nvCxnSpPr>
        <p:spPr>
          <a:xfrm flipV="1">
            <a:off x="5922010" y="3242945"/>
            <a:ext cx="3893185" cy="127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2" grpId="0" bldLvl="0" animBg="1"/>
      <p:bldP spid="7" grpId="0" bldLvl="0" animBg="1"/>
      <p:bldP spid="18" grpId="0" bldLvl="0" animBg="1"/>
      <p:bldP spid="21" grpId="0" bldLvl="0" animBg="1"/>
      <p:bldP spid="24" grpId="0" bldLvl="0" animBg="1"/>
      <p:bldP spid="30" grpId="0" bldLvl="0" animBg="1"/>
      <p:bldP spid="32" grpId="0" bldLvl="0" animBg="1"/>
      <p:bldP spid="35" grpId="0" bldLvl="0" animBg="1"/>
      <p:bldP spid="36" grpId="0" bldLvl="0" animBg="1"/>
      <p:bldP spid="26" grpId="0" animBg="1"/>
      <p:bldP spid="27" grpId="0" animBg="1"/>
      <p:bldP spid="28"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110605" y="2552065"/>
            <a:ext cx="4844415" cy="2306955"/>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本文主要讨论了拖延是情绪管理的失误,以及如何应对拖延提出了认识到拖延、了解自己的情绪、合理安排任务和适时奖励自己等策略。</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7" name="文本框 6"/>
          <p:cNvSpPr txBox="1"/>
          <p:nvPr/>
        </p:nvSpPr>
        <p:spPr>
          <a:xfrm>
            <a:off x="1129348" y="497840"/>
            <a:ext cx="276288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buClrTx/>
              <a:buSzTx/>
              <a:buNone/>
            </a:pPr>
            <a:r>
              <a:rPr lang="zh-CN" altLang="en-US" sz="6000" i="1">
                <a:solidFill>
                  <a:schemeClr val="tx1">
                    <a:lumMod val="50000"/>
                    <a:lumOff val="50000"/>
                  </a:schemeClr>
                </a:solidFill>
                <a:latin typeface="汉仪雅酷黑简" panose="00020600040101010101" charset="-122"/>
                <a:ea typeface="汉仪雅酷黑简" panose="00020600040101010101" charset="-122"/>
              </a:rPr>
              <a:t>七选五</a:t>
            </a:r>
            <a:r>
              <a:rPr lang="en-US" altLang="zh-CN" sz="6000" i="1">
                <a:solidFill>
                  <a:schemeClr val="tx1">
                    <a:lumMod val="50000"/>
                    <a:lumOff val="50000"/>
                  </a:schemeClr>
                </a:solidFill>
                <a:latin typeface="汉仪雅酷黑简" panose="00020600040101010101" charset="-122"/>
                <a:ea typeface="汉仪雅酷黑简" panose="00020600040101010101" charset="-122"/>
              </a:rPr>
              <a:t> </a:t>
            </a:r>
            <a:endParaRPr lang="en-US" altLang="zh-CN" sz="6000" i="1">
              <a:solidFill>
                <a:schemeClr val="bg2">
                  <a:lumMod val="50000"/>
                </a:schemeClr>
              </a:solidFill>
              <a:latin typeface="汉仪雅酷黑简" panose="00020600040101010101" charset="-122"/>
              <a:ea typeface="汉仪雅酷黑简" panose="00020600040101010101" charset="-122"/>
            </a:endParaRPr>
          </a:p>
        </p:txBody>
      </p:sp>
      <p:grpSp>
        <p:nvGrpSpPr>
          <p:cNvPr id="16" name="组合 15"/>
          <p:cNvGrpSpPr/>
          <p:nvPr/>
        </p:nvGrpSpPr>
        <p:grpSpPr>
          <a:xfrm>
            <a:off x="4145915" y="615950"/>
            <a:ext cx="7855585" cy="778510"/>
            <a:chOff x="644" y="6225"/>
            <a:chExt cx="6578" cy="1129"/>
          </a:xfrm>
        </p:grpSpPr>
        <p:sp>
          <p:nvSpPr>
            <p:cNvPr id="9" name="圆角矩形 8"/>
            <p:cNvSpPr/>
            <p:nvPr/>
          </p:nvSpPr>
          <p:spPr>
            <a:xfrm>
              <a:off x="644" y="6225"/>
              <a:ext cx="6578"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99" y="6329"/>
              <a:ext cx="6339" cy="77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lnSpc>
                  <a:spcPct val="120000"/>
                </a:lnSpc>
              </a:pPr>
              <a:r>
                <a:rPr lang="en-US" altLang="zh-CN" sz="2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The right stratege to deal with  procrastination</a:t>
              </a:r>
              <a:endParaRPr lang="en-US" altLang="zh-CN" sz="24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17" name="图片 116"/>
          <p:cNvPicPr/>
          <p:nvPr/>
        </p:nvPicPr>
        <p:blipFill>
          <a:blip r:embed="rId1"/>
          <a:stretch>
            <a:fillRect/>
          </a:stretch>
        </p:blipFill>
        <p:spPr>
          <a:xfrm>
            <a:off x="494665" y="1833245"/>
            <a:ext cx="5615940" cy="3860165"/>
          </a:xfrm>
          <a:prstGeom prst="rect">
            <a:avLst/>
          </a:prstGeom>
          <a:noFill/>
          <a:ln w="9525">
            <a:noFill/>
          </a:ln>
        </p:spPr>
      </p:pic>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1814830"/>
          </a:xfrm>
          <a:prstGeom prst="rect">
            <a:avLst/>
          </a:prstGeom>
          <a:solidFill>
            <a:schemeClr val="accent4">
              <a:lumMod val="40000"/>
              <a:lumOff val="60000"/>
            </a:schemeClr>
          </a:solidFill>
          <a:ln w="9525">
            <a:noFill/>
          </a:ln>
        </p:spPr>
        <p:txBody>
          <a:bodyPr wrap="square">
            <a:spAutoFit/>
          </a:bodyPr>
          <a:p>
            <a:pPr indent="292100"/>
            <a:r>
              <a:rPr lang="en-US" sz="2800" b="0">
                <a:solidFill>
                  <a:srgbClr val="000000"/>
                </a:solidFill>
                <a:latin typeface="Times New Roman" panose="02020603050405020304" charset="0"/>
                <a:ea typeface="宋体" panose="02010600030101010101" pitchFamily="2" charset="-122"/>
              </a:rPr>
              <a:t>We all do procrastination(</a:t>
            </a:r>
            <a:r>
              <a:rPr lang="zh-CN" sz="2800" b="0">
                <a:solidFill>
                  <a:srgbClr val="000000"/>
                </a:solidFill>
                <a:ea typeface="宋体" panose="02010600030101010101" pitchFamily="2" charset="-122"/>
              </a:rPr>
              <a:t>拖延</a:t>
            </a:r>
            <a:r>
              <a:rPr lang="en-US" sz="2800" b="0">
                <a:solidFill>
                  <a:srgbClr val="000000"/>
                </a:solidFill>
                <a:latin typeface="Times New Roman" panose="02020603050405020304" charset="0"/>
                <a:ea typeface="宋体" panose="02010600030101010101" pitchFamily="2" charset="-122"/>
              </a:rPr>
              <a:t>).No matter how well-organized you are,chances are that you have found yourself wasting hours on small pursuits when you should have been spending</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a:solidFill>
                  <a:srgbClr val="000000"/>
                </a:solidFill>
                <a:latin typeface="Times New Roman" panose="02020603050405020304" charset="0"/>
                <a:ea typeface="宋体" panose="02010600030101010101" pitchFamily="2" charset="-122"/>
              </a:rPr>
              <a:t>that time on school-related projects. </a:t>
            </a:r>
            <a:r>
              <a:rPr lang="en-US" sz="2800" b="0" u="sng">
                <a:solidFill>
                  <a:srgbClr val="000000"/>
                </a:solidFill>
                <a:latin typeface="Times New Roman" panose="02020603050405020304" charset="0"/>
                <a:ea typeface="宋体" panose="02010600030101010101" pitchFamily="2" charset="-122"/>
              </a:rPr>
              <a:t>36</a:t>
            </a:r>
            <a:r>
              <a:rPr lang="en-US" sz="2800" b="0">
                <a:solidFill>
                  <a:srgbClr val="000000"/>
                </a:solidFill>
                <a:latin typeface="Times New Roman" panose="02020603050405020304" charset="0"/>
                <a:ea typeface="宋体" panose="02010600030101010101" pitchFamily="2" charset="-122"/>
              </a:rPr>
              <a:t> However,do</a:t>
            </a:r>
            <a:r>
              <a:rPr lang="en-US" sz="2800" b="0">
                <a:solidFill>
                  <a:schemeClr val="tx1"/>
                </a:solidFill>
                <a:latin typeface="Times New Roman" panose="02020603050405020304" charset="0"/>
                <a:ea typeface="宋体" panose="02010600030101010101" pitchFamily="2" charset="-122"/>
              </a:rPr>
              <a:t> they </a:t>
            </a:r>
            <a:r>
              <a:rPr lang="en-US" sz="2800" b="0">
                <a:solidFill>
                  <a:srgbClr val="000000"/>
                </a:solidFill>
                <a:latin typeface="Times New Roman" panose="02020603050405020304" charset="0"/>
                <a:ea typeface="宋体" panose="02010600030101010101" pitchFamily="2" charset="-122"/>
              </a:rPr>
              <a:t>really work?</a:t>
            </a:r>
            <a:endParaRPr lang="en-US" altLang="en-US" sz="28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163195" y="2136775"/>
            <a:ext cx="11764010" cy="403098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A.Learn from negative thoughts.   B.What's more,reward yourself after the task.   C.It means a mismanagement of your emotions.   D.Procrastination frequently happens in daily life.   E.Therefore,we need to figure out its internal roots.  F.If the task is easy to handle,we can do it as soon as possible.  G.Fortunately,you will find many ways to deal with procrastination online.</a:t>
            </a:r>
            <a:r>
              <a:rPr lang="en-US" b="0">
                <a:solidFill>
                  <a:srgbClr val="000000"/>
                </a:solidFill>
                <a:latin typeface="Times New Roman" panose="02020603050405020304" charset="0"/>
                <a:ea typeface="宋体" panose="02010600030101010101" pitchFamily="2" charset="-122"/>
              </a:rPr>
              <a:t> </a:t>
            </a:r>
            <a:endParaRPr lang="en-US" altLang="en-US" b="0">
              <a:solidFill>
                <a:srgbClr val="000000"/>
              </a:solidFill>
              <a:latin typeface="Times New Roman" panose="02020603050405020304" charset="0"/>
              <a:ea typeface="宋体" panose="02010600030101010101" pitchFamily="2" charset="-122"/>
            </a:endParaRPr>
          </a:p>
        </p:txBody>
      </p:sp>
      <p:sp>
        <p:nvSpPr>
          <p:cNvPr id="5" name="文本框 4"/>
          <p:cNvSpPr txBox="1"/>
          <p:nvPr/>
        </p:nvSpPr>
        <p:spPr>
          <a:xfrm>
            <a:off x="4025265" y="1957070"/>
            <a:ext cx="7832090" cy="2824480"/>
          </a:xfrm>
          <a:prstGeom prst="rect">
            <a:avLst/>
          </a:prstGeom>
          <a:solidFill>
            <a:schemeClr val="accent6">
              <a:lumMod val="40000"/>
              <a:lumOff val="60000"/>
            </a:schemeClr>
          </a:solidFill>
        </p:spPr>
        <p:txBody>
          <a:bodyPr wrap="square" rtlCol="0">
            <a:noAutofit/>
          </a:bodyPr>
          <a:p>
            <a:r>
              <a:rPr lang="zh-CN" altLang="en-US" sz="3600"/>
              <a:t>解析：该句的位置在说明文的第一段，是在介绍话题，根据下文</a:t>
            </a:r>
            <a:r>
              <a:rPr lang="en-US" altLang="zh-CN" sz="3600"/>
              <a:t>“</a:t>
            </a:r>
            <a:r>
              <a:rPr lang="en-US" sz="3600">
                <a:solidFill>
                  <a:srgbClr val="000000"/>
                </a:solidFill>
                <a:latin typeface="Times New Roman" panose="02020603050405020304" charset="0"/>
                <a:ea typeface="宋体" panose="02010600030101010101" pitchFamily="2" charset="-122"/>
                <a:sym typeface="+mn-ea"/>
              </a:rPr>
              <a:t>However,do they really work?”</a:t>
            </a:r>
            <a:r>
              <a:rPr lang="zh-CN" altLang="en-US" sz="3600">
                <a:sym typeface="+mn-ea"/>
              </a:rPr>
              <a:t>可知此处的“they”指代G项中的 “many ways”</a:t>
            </a:r>
            <a:r>
              <a:rPr lang="zh-CN" altLang="en-US">
                <a:sym typeface="+mn-ea"/>
              </a:rPr>
              <a:t> </a:t>
            </a:r>
            <a:endParaRPr lang="en-US" altLang="en-US" b="0">
              <a:solidFill>
                <a:srgbClr val="000000"/>
              </a:solidFill>
              <a:latin typeface="Times New Roman" panose="02020603050405020304" charset="0"/>
              <a:ea typeface="宋体" panose="02010600030101010101" pitchFamily="2" charset="-122"/>
            </a:endParaRPr>
          </a:p>
          <a:p>
            <a:endParaRPr lang="zh-CN" altLang="en-US"/>
          </a:p>
        </p:txBody>
      </p:sp>
      <p:sp>
        <p:nvSpPr>
          <p:cNvPr id="6" name="矩形 5"/>
          <p:cNvSpPr/>
          <p:nvPr/>
        </p:nvSpPr>
        <p:spPr>
          <a:xfrm>
            <a:off x="1985010" y="1483995"/>
            <a:ext cx="82359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 name="直接箭头连接符 6"/>
          <p:cNvCxnSpPr/>
          <p:nvPr/>
        </p:nvCxnSpPr>
        <p:spPr>
          <a:xfrm>
            <a:off x="2602865" y="1936115"/>
            <a:ext cx="3055620" cy="337502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custDataLst>
              <p:tags r:id="rId1"/>
            </p:custDataLst>
          </p:nvPr>
        </p:nvSpPr>
        <p:spPr>
          <a:xfrm>
            <a:off x="4972050" y="5160645"/>
            <a:ext cx="187261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ldLvl="0" animBg="1"/>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4831080"/>
          </a:xfrm>
          <a:prstGeom prst="rect">
            <a:avLst/>
          </a:prstGeom>
          <a:solidFill>
            <a:schemeClr val="accent4">
              <a:lumMod val="40000"/>
              <a:lumOff val="60000"/>
            </a:schemeClr>
          </a:solidFill>
          <a:ln w="9525">
            <a:noFill/>
          </a:ln>
        </p:spPr>
        <p:txBody>
          <a:bodyPr wrap="square">
            <a:spAutoFit/>
          </a:bodyPr>
          <a:p>
            <a:pPr indent="292100"/>
            <a:r>
              <a:rPr sz="2800" b="0">
                <a:ea typeface="宋体" panose="02010600030101010101" pitchFamily="2" charset="-122"/>
              </a:rPr>
              <a:t>Knee-jerk reaction and recommendations to procrastination can focus on making lists, downloading apps,setting timers,etc.If simply making a list could solve the problem of procrastination,then there wouldn't be so many articles on it or conversations about it with doctors. </a:t>
            </a:r>
            <a:r>
              <a:rPr sz="2800" b="0" u="sng">
                <a:ea typeface="宋体" panose="02010600030101010101" pitchFamily="2" charset="-122"/>
              </a:rPr>
              <a:t>37 </a:t>
            </a:r>
            <a:endParaRPr sz="2800" b="0">
              <a:ea typeface="宋体" panose="02010600030101010101" pitchFamily="2" charset="-122"/>
            </a:endParaRPr>
          </a:p>
          <a:p>
            <a:pPr indent="292100"/>
            <a:r>
              <a:rPr sz="2800" b="0">
                <a:ea typeface="宋体" panose="02010600030101010101" pitchFamily="2" charset="-122"/>
              </a:rPr>
              <a:t>When we look at a task,such as doing homework or preparing a presentation,we do an internal assessment. 38 If not,our brain center responds by telling our body to avoid the situation causing us anxiety.In this way,procrastination will provide us with a circle-stressful task, perceived threat,but once the task is finished,you will feel better.This is a short-term solution in fact.Then,ultimately we want to finish a work and feel good,what can we do?</a:t>
            </a:r>
            <a:endParaRPr sz="2800" b="0">
              <a:ea typeface="宋体" panose="02010600030101010101" pitchFamily="2" charset="-122"/>
            </a:endParaRPr>
          </a:p>
        </p:txBody>
      </p:sp>
      <p:sp>
        <p:nvSpPr>
          <p:cNvPr id="4" name="文本框 3"/>
          <p:cNvSpPr txBox="1"/>
          <p:nvPr/>
        </p:nvSpPr>
        <p:spPr>
          <a:xfrm>
            <a:off x="93345" y="5438775"/>
            <a:ext cx="11764010" cy="1076325"/>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E.Therefore,we need to figure out its internal roots.   F.If the task is easy to handle,we can do it as soon as possible.</a:t>
            </a:r>
            <a:endParaRPr lang="en-US" altLang="en-US" b="0">
              <a:solidFill>
                <a:srgbClr val="000000"/>
              </a:solidFill>
              <a:latin typeface="Times New Roman" panose="02020603050405020304" charset="0"/>
              <a:ea typeface="宋体" panose="02010600030101010101" pitchFamily="2" charset="-122"/>
            </a:endParaRPr>
          </a:p>
        </p:txBody>
      </p:sp>
      <p:sp>
        <p:nvSpPr>
          <p:cNvPr id="6" name="矩形 5"/>
          <p:cNvSpPr/>
          <p:nvPr/>
        </p:nvSpPr>
        <p:spPr>
          <a:xfrm>
            <a:off x="8518525" y="568325"/>
            <a:ext cx="2984500"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6096000" y="5500370"/>
            <a:ext cx="2726690"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1"/>
            </p:custDataLst>
          </p:nvPr>
        </p:nvSpPr>
        <p:spPr>
          <a:xfrm>
            <a:off x="291465" y="973455"/>
            <a:ext cx="11338560"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2"/>
            </p:custDataLst>
          </p:nvPr>
        </p:nvSpPr>
        <p:spPr>
          <a:xfrm>
            <a:off x="291465" y="1452880"/>
            <a:ext cx="885888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nvCxnSpPr>
        <p:spPr>
          <a:xfrm>
            <a:off x="2427605" y="2738755"/>
            <a:ext cx="4588510"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424045" y="3429000"/>
            <a:ext cx="7490460" cy="1198880"/>
          </a:xfrm>
          <a:prstGeom prst="rect">
            <a:avLst/>
          </a:prstGeom>
          <a:solidFill>
            <a:schemeClr val="accent6">
              <a:lumMod val="40000"/>
              <a:lumOff val="60000"/>
            </a:schemeClr>
          </a:solidFill>
        </p:spPr>
        <p:txBody>
          <a:bodyPr wrap="square" rtlCol="0">
            <a:spAutoFit/>
          </a:bodyPr>
          <a:p>
            <a:r>
              <a:rPr lang="zh-CN" altLang="en-US" sz="2400">
                <a:solidFill>
                  <a:schemeClr val="tx1"/>
                </a:solidFill>
              </a:rPr>
              <a:t>解析：承上启下。根据</a:t>
            </a:r>
            <a:r>
              <a:rPr lang="zh-CN" altLang="en-US" sz="2400" u="sng">
                <a:solidFill>
                  <a:srgbClr val="C00000"/>
                </a:solidFill>
              </a:rPr>
              <a:t>上文</a:t>
            </a:r>
            <a:r>
              <a:rPr lang="zh-CN" altLang="en-US" sz="2400">
                <a:solidFill>
                  <a:schemeClr val="tx1"/>
                </a:solidFill>
              </a:rPr>
              <a:t>这样的方法不对，需要另外寻求方法，联系</a:t>
            </a:r>
            <a:r>
              <a:rPr lang="zh-CN" altLang="en-US" sz="2400" u="sng">
                <a:solidFill>
                  <a:srgbClr val="C00000"/>
                </a:solidFill>
              </a:rPr>
              <a:t>下文</a:t>
            </a:r>
            <a:r>
              <a:rPr lang="en-US" altLang="zh-CN" sz="2400" u="sng">
                <a:solidFill>
                  <a:srgbClr val="C00000"/>
                </a:solidFill>
              </a:rPr>
              <a:t> </a:t>
            </a:r>
            <a:r>
              <a:rPr lang="zh-CN" altLang="en-US" sz="2400">
                <a:solidFill>
                  <a:schemeClr val="tx1"/>
                </a:solidFill>
              </a:rPr>
              <a:t>，进行内部评估。可知应是</a:t>
            </a:r>
            <a:r>
              <a:rPr lang="en-US" altLang="zh-CN" sz="2400">
                <a:solidFill>
                  <a:schemeClr val="tx1"/>
                </a:solidFill>
              </a:rPr>
              <a:t>E</a:t>
            </a:r>
            <a:r>
              <a:rPr lang="zh-CN" altLang="en-US" sz="2400">
                <a:solidFill>
                  <a:schemeClr val="tx1"/>
                </a:solidFill>
              </a:rPr>
              <a:t>项，找出</a:t>
            </a:r>
            <a:r>
              <a:rPr lang="en-US" altLang="zh-CN" sz="2400">
                <a:solidFill>
                  <a:schemeClr val="tx1"/>
                </a:solidFill>
              </a:rPr>
              <a:t>“internal roots”.</a:t>
            </a:r>
            <a:endParaRPr lang="en-US" altLang="zh-CN" sz="2400">
              <a:solidFill>
                <a:schemeClr val="tx1"/>
              </a:solidFill>
            </a:endParaRPr>
          </a:p>
        </p:txBody>
      </p:sp>
      <p:cxnSp>
        <p:nvCxnSpPr>
          <p:cNvPr id="7" name="直接箭头连接符 6"/>
          <p:cNvCxnSpPr/>
          <p:nvPr/>
        </p:nvCxnSpPr>
        <p:spPr>
          <a:xfrm>
            <a:off x="6666230" y="774065"/>
            <a:ext cx="1122045" cy="281876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3"/>
            </p:custDataLst>
          </p:nvPr>
        </p:nvCxnSpPr>
        <p:spPr>
          <a:xfrm>
            <a:off x="6011545" y="2738755"/>
            <a:ext cx="1076960" cy="125539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custDataLst>
              <p:tags r:id="rId4"/>
            </p:custDataLst>
          </p:nvPr>
        </p:nvCxnSpPr>
        <p:spPr>
          <a:xfrm>
            <a:off x="5939155" y="4248150"/>
            <a:ext cx="1076960" cy="125539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pic>
        <p:nvPicPr>
          <p:cNvPr id="5" name="图片 4"/>
          <p:cNvPicPr>
            <a:picLocks noChangeAspect="1"/>
          </p:cNvPicPr>
          <p:nvPr/>
        </p:nvPicPr>
        <p:blipFill>
          <a:blip r:embed="rId5"/>
          <a:stretch>
            <a:fillRect/>
          </a:stretch>
        </p:blipFill>
        <p:spPr>
          <a:xfrm>
            <a:off x="362585" y="202565"/>
            <a:ext cx="3133090" cy="448310"/>
          </a:xfrm>
          <a:prstGeom prst="rect">
            <a:avLst/>
          </a:prstGeom>
        </p:spPr>
      </p:pic>
      <p:sp>
        <p:nvSpPr>
          <p:cNvPr id="13" name="圆角矩形 12"/>
          <p:cNvSpPr/>
          <p:nvPr>
            <p:custDataLst>
              <p:tags r:id="rId6"/>
            </p:custDataLst>
          </p:nvPr>
        </p:nvSpPr>
        <p:spPr>
          <a:xfrm>
            <a:off x="2298065" y="681355"/>
            <a:ext cx="7695565" cy="2014855"/>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002060"/>
                </a:solidFill>
              </a:rPr>
              <a:t>小知识：“Knee-jerk reaction”是一个英语习语，指的是一种反应迅速、自动且缺乏深思熟虑的反应。这个短语来源于医学上的“膝反射”，即当膝盖被轻轻敲击时，大脑会自动发送信号使膝盖肌肉收缩。在日常用语中，“knee-jerk reaction”用来形容人们反应过于迅速，缺乏充分思考或理性的情况，通常在情绪高涨或紧急情况下出现。这种反应可能是出于习惯、情绪冲动或缺乏深思熟虑。</a:t>
            </a:r>
            <a:endParaRPr lang="zh-CN" altLang="en-US">
              <a:solidFill>
                <a:srgbClr val="002060"/>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4" presetClass="emph" presetSubtype="0" fill="hold" nodeType="clickEffect">
                                  <p:stCondLst>
                                    <p:cond delay="0"/>
                                  </p:stCondLst>
                                  <p:childTnLst>
                                    <p:animClr clrSpc="hsl" dir="cw">
                                      <p:cBhvr override="childStyle">
                                        <p:cTn id="35" dur="500" fill="hold"/>
                                        <p:tgtEl>
                                          <p:spTgt spid="5"/>
                                        </p:tgtEl>
                                        <p:attrNameLst>
                                          <p:attrName>style.color</p:attrName>
                                        </p:attrNameLst>
                                      </p:cBhvr>
                                      <p:by>
                                        <p:hsl h="0" s="-12549" l="-25098"/>
                                      </p:by>
                                    </p:animClr>
                                    <p:animClr clrSpc="hsl" dir="cw">
                                      <p:cBhvr>
                                        <p:cTn id="36" dur="500" fill="hold"/>
                                        <p:tgtEl>
                                          <p:spTgt spid="5"/>
                                        </p:tgtEl>
                                        <p:attrNameLst>
                                          <p:attrName>fillcolor</p:attrName>
                                        </p:attrNameLst>
                                      </p:cBhvr>
                                      <p:by>
                                        <p:hsl h="0" s="-12549" l="-25098"/>
                                      </p:by>
                                    </p:animClr>
                                    <p:animClr clrSpc="hsl" dir="cw">
                                      <p:cBhvr>
                                        <p:cTn id="37" dur="500" fill="hold"/>
                                        <p:tgtEl>
                                          <p:spTgt spid="5"/>
                                        </p:tgtEl>
                                        <p:attrNameLst>
                                          <p:attrName>stroke.color</p:attrName>
                                        </p:attrNameLst>
                                      </p:cBhvr>
                                      <p:by>
                                        <p:hsl h="0" s="-12549" l="-25098"/>
                                      </p:by>
                                    </p:animClr>
                                    <p:set>
                                      <p:cBhvr>
                                        <p:cTn id="38" dur="500" fill="hold"/>
                                        <p:tgtEl>
                                          <p:spTgt spid="5"/>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3" grpId="0" bldLvl="0" animBg="1"/>
      <p:bldP spid="9" grpId="0" animBg="1"/>
      <p:bldP spid="8" grpId="0" animBg="1"/>
      <p:bldP spid="13"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4831080"/>
          </a:xfrm>
          <a:prstGeom prst="rect">
            <a:avLst/>
          </a:prstGeom>
          <a:solidFill>
            <a:schemeClr val="accent4">
              <a:lumMod val="40000"/>
              <a:lumOff val="60000"/>
            </a:schemeClr>
          </a:solidFill>
          <a:ln w="9525">
            <a:noFill/>
          </a:ln>
        </p:spPr>
        <p:txBody>
          <a:bodyPr wrap="square">
            <a:spAutoFit/>
          </a:bodyPr>
          <a:p>
            <a:pPr indent="292100"/>
            <a:r>
              <a:rPr sz="2800" b="0">
                <a:ea typeface="宋体" panose="02010600030101010101" pitchFamily="2" charset="-122"/>
              </a:rPr>
              <a:t>Knee-jerk reaction and recommendations to procrastination can focus on making lists, downloading apps,setting timers,etc.If simply making a list could solve the problem of procrastination,then there wouldn't be so many articles on it or conversations about it with doctors. </a:t>
            </a:r>
            <a:r>
              <a:rPr sz="2800" b="0" u="sng">
                <a:ea typeface="宋体" panose="02010600030101010101" pitchFamily="2" charset="-122"/>
              </a:rPr>
              <a:t>37 </a:t>
            </a:r>
            <a:endParaRPr sz="2800" b="0">
              <a:ea typeface="宋体" panose="02010600030101010101" pitchFamily="2" charset="-122"/>
            </a:endParaRPr>
          </a:p>
          <a:p>
            <a:pPr indent="292100"/>
            <a:r>
              <a:rPr sz="2800" b="0">
                <a:ea typeface="宋体" panose="02010600030101010101" pitchFamily="2" charset="-122"/>
              </a:rPr>
              <a:t>When we look at a task,such as doing homework or preparing a presentation,we do an internal assessment. </a:t>
            </a:r>
            <a:r>
              <a:rPr sz="2800" b="0" u="sng">
                <a:ea typeface="宋体" panose="02010600030101010101" pitchFamily="2" charset="-122"/>
              </a:rPr>
              <a:t>38 </a:t>
            </a:r>
            <a:r>
              <a:rPr sz="2800" b="0">
                <a:ea typeface="宋体" panose="02010600030101010101" pitchFamily="2" charset="-122"/>
              </a:rPr>
              <a:t>If not,our brain center responds by telling our body to avoid the situation causing us anxiety.In this way,procrastination will provide us with a circle-stressful task, perceived threat,but once the task is finished,you will feel better.This is a short-term solution in fact.Then,ultimately we want to finish a work and feel good,what can we do?</a:t>
            </a:r>
            <a:endParaRPr sz="2800" b="0">
              <a:ea typeface="宋体" panose="02010600030101010101" pitchFamily="2" charset="-122"/>
            </a:endParaRPr>
          </a:p>
        </p:txBody>
      </p:sp>
      <p:sp>
        <p:nvSpPr>
          <p:cNvPr id="4" name="文本框 3"/>
          <p:cNvSpPr txBox="1"/>
          <p:nvPr/>
        </p:nvSpPr>
        <p:spPr>
          <a:xfrm>
            <a:off x="93345" y="5438775"/>
            <a:ext cx="11764010" cy="1076325"/>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E.Therefore,we need to figure out its internal roots.   F.If the task is easy to handle,we can do it as soon as possible.</a:t>
            </a:r>
            <a:endParaRPr lang="en-US" altLang="en-US" b="0">
              <a:solidFill>
                <a:srgbClr val="000000"/>
              </a:solidFill>
              <a:latin typeface="Times New Roman" panose="02020603050405020304" charset="0"/>
              <a:ea typeface="宋体" panose="02010600030101010101" pitchFamily="2" charset="-122"/>
            </a:endParaRPr>
          </a:p>
        </p:txBody>
      </p:sp>
      <p:sp>
        <p:nvSpPr>
          <p:cNvPr id="3" name="矩形 2"/>
          <p:cNvSpPr/>
          <p:nvPr>
            <p:custDataLst>
              <p:tags r:id="rId1"/>
            </p:custDataLst>
          </p:nvPr>
        </p:nvSpPr>
        <p:spPr>
          <a:xfrm>
            <a:off x="7699375" y="2255520"/>
            <a:ext cx="94805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589405" y="1494155"/>
            <a:ext cx="9013190" cy="953135"/>
          </a:xfrm>
          <a:prstGeom prst="rect">
            <a:avLst/>
          </a:prstGeom>
          <a:solidFill>
            <a:schemeClr val="accent6">
              <a:lumMod val="40000"/>
              <a:lumOff val="60000"/>
            </a:schemeClr>
          </a:solidFill>
        </p:spPr>
        <p:txBody>
          <a:bodyPr wrap="square" rtlCol="0">
            <a:spAutoFit/>
          </a:bodyPr>
          <a:p>
            <a:r>
              <a:rPr lang="zh-CN" altLang="en-US" sz="2800">
                <a:solidFill>
                  <a:schemeClr val="tx1"/>
                </a:solidFill>
                <a:latin typeface="新宋体" panose="02010609030101010101" charset="-122"/>
                <a:ea typeface="新宋体" panose="02010609030101010101" charset="-122"/>
                <a:cs typeface="新宋体" panose="02010609030101010101" charset="-122"/>
              </a:rPr>
              <a:t>解析：与后文的</a:t>
            </a:r>
            <a:r>
              <a:rPr lang="en-US" altLang="zh-CN" sz="2800">
                <a:solidFill>
                  <a:schemeClr val="tx1"/>
                </a:solidFill>
                <a:latin typeface="新宋体" panose="02010609030101010101" charset="-122"/>
                <a:ea typeface="新宋体" panose="02010609030101010101" charset="-122"/>
                <a:cs typeface="新宋体" panose="02010609030101010101" charset="-122"/>
              </a:rPr>
              <a:t>“if not”</a:t>
            </a:r>
            <a:r>
              <a:rPr lang="zh-CN" altLang="en-US" sz="2800">
                <a:solidFill>
                  <a:schemeClr val="tx1"/>
                </a:solidFill>
                <a:latin typeface="新宋体" panose="02010609030101010101" charset="-122"/>
                <a:ea typeface="新宋体" panose="02010609030101010101" charset="-122"/>
                <a:cs typeface="新宋体" panose="02010609030101010101" charset="-122"/>
              </a:rPr>
              <a:t>成对比关系，所以</a:t>
            </a:r>
            <a:r>
              <a:rPr lang="en-US" altLang="zh-CN" sz="2800">
                <a:solidFill>
                  <a:schemeClr val="tx1"/>
                </a:solidFill>
                <a:latin typeface="新宋体" panose="02010609030101010101" charset="-122"/>
                <a:ea typeface="新宋体" panose="02010609030101010101" charset="-122"/>
                <a:cs typeface="新宋体" panose="02010609030101010101" charset="-122"/>
              </a:rPr>
              <a:t>F</a:t>
            </a:r>
            <a:r>
              <a:rPr lang="zh-CN" altLang="en-US" sz="2800">
                <a:solidFill>
                  <a:schemeClr val="tx1"/>
                </a:solidFill>
                <a:latin typeface="新宋体" panose="02010609030101010101" charset="-122"/>
                <a:ea typeface="新宋体" panose="02010609030101010101" charset="-122"/>
                <a:cs typeface="新宋体" panose="02010609030101010101" charset="-122"/>
              </a:rPr>
              <a:t>项</a:t>
            </a:r>
            <a:r>
              <a:rPr lang="en-US" altLang="zh-CN" sz="2800">
                <a:solidFill>
                  <a:schemeClr val="tx1"/>
                </a:solidFill>
                <a:latin typeface="新宋体" panose="02010609030101010101" charset="-122"/>
                <a:ea typeface="新宋体" panose="02010609030101010101" charset="-122"/>
                <a:cs typeface="新宋体" panose="02010609030101010101" charset="-122"/>
              </a:rPr>
              <a:t>“if ...”</a:t>
            </a:r>
            <a:r>
              <a:rPr lang="zh-CN" altLang="en-US" sz="2800">
                <a:solidFill>
                  <a:schemeClr val="tx1"/>
                </a:solidFill>
                <a:latin typeface="新宋体" panose="02010609030101010101" charset="-122"/>
                <a:ea typeface="新宋体" panose="02010609030101010101" charset="-122"/>
                <a:cs typeface="新宋体" panose="02010609030101010101" charset="-122"/>
              </a:rPr>
              <a:t>是正确选项</a:t>
            </a:r>
            <a:endParaRPr lang="zh-CN" altLang="en-US" sz="2800">
              <a:solidFill>
                <a:schemeClr val="tx1"/>
              </a:solidFill>
              <a:latin typeface="新宋体" panose="02010609030101010101" charset="-122"/>
              <a:ea typeface="新宋体" panose="02010609030101010101" charset="-122"/>
              <a:cs typeface="新宋体" panose="02010609030101010101" charset="-122"/>
            </a:endParaRPr>
          </a:p>
        </p:txBody>
      </p:sp>
      <p:cxnSp>
        <p:nvCxnSpPr>
          <p:cNvPr id="7" name="直接箭头连接符 6"/>
          <p:cNvCxnSpPr/>
          <p:nvPr/>
        </p:nvCxnSpPr>
        <p:spPr>
          <a:xfrm flipH="1">
            <a:off x="1790065" y="2780030"/>
            <a:ext cx="6203950" cy="318960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791845" y="6412230"/>
            <a:ext cx="4372610" cy="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3107690"/>
          </a:xfrm>
          <a:prstGeom prst="rect">
            <a:avLst/>
          </a:prstGeom>
          <a:solidFill>
            <a:schemeClr val="accent4">
              <a:lumMod val="40000"/>
              <a:lumOff val="60000"/>
            </a:schemeClr>
          </a:solidFill>
          <a:ln w="9525">
            <a:noFill/>
          </a:ln>
        </p:spPr>
        <p:txBody>
          <a:bodyPr wrap="square">
            <a:spAutoFit/>
          </a:bodyPr>
          <a:p>
            <a:pPr indent="292100"/>
            <a:r>
              <a:rPr sz="2800" b="0">
                <a:ea typeface="宋体" panose="02010600030101010101" pitchFamily="2" charset="-122"/>
              </a:rPr>
              <a:t>	</a:t>
            </a:r>
            <a:r>
              <a:rPr sz="2800" b="0" u="sng">
                <a:ea typeface="宋体" panose="02010600030101010101" pitchFamily="2" charset="-122"/>
              </a:rPr>
              <a:t>39</a:t>
            </a:r>
            <a:r>
              <a:rPr sz="2800" b="0">
                <a:ea typeface="宋体" panose="02010600030101010101" pitchFamily="2" charset="-122"/>
              </a:rPr>
              <a:t> That's because we live in a busy world where tasks will roll your way.Be aware that you are procrastinating and don't pile up the act of procrastination with the act of self-deception(欺骗). Know yourself and your moods.Scheduling tasks during times of high energy will help us be most productive and lessen the opportunity for procrastination.</a:t>
            </a:r>
            <a:r>
              <a:rPr sz="2800" b="0" u="sng">
                <a:ea typeface="宋体" panose="02010600030101010101" pitchFamily="2" charset="-122"/>
              </a:rPr>
              <a:t> 40	</a:t>
            </a:r>
            <a:r>
              <a:rPr sz="2800" b="0">
                <a:ea typeface="宋体" panose="02010600030101010101" pitchFamily="2" charset="-122"/>
              </a:rPr>
              <a:t> If you are motivated by funny stickers on your papers,then you should pair the rewarding activity with the task you have been procrastinating.</a:t>
            </a:r>
            <a:endParaRPr sz="2800" b="0">
              <a:ea typeface="宋体" panose="02010600030101010101" pitchFamily="2" charset="-122"/>
            </a:endParaRPr>
          </a:p>
        </p:txBody>
      </p:sp>
      <p:sp>
        <p:nvSpPr>
          <p:cNvPr id="4" name="文本框 3"/>
          <p:cNvSpPr txBox="1"/>
          <p:nvPr/>
        </p:nvSpPr>
        <p:spPr>
          <a:xfrm>
            <a:off x="229235" y="3607435"/>
            <a:ext cx="11764010" cy="206121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A.Learn from negative thoughts.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B.What's more,reward yourself after the task.</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C.It means a mismanagement of your emotions.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D.Procrastination frequently happens in daily life.</a:t>
            </a:r>
            <a:endParaRPr lang="en-US" sz="3200" b="0">
              <a:solidFill>
                <a:srgbClr val="000000"/>
              </a:solidFill>
              <a:latin typeface="Times New Roman" panose="02020603050405020304" charset="0"/>
              <a:ea typeface="宋体" panose="02010600030101010101" pitchFamily="2" charset="-122"/>
            </a:endParaRPr>
          </a:p>
        </p:txBody>
      </p:sp>
      <p:cxnSp>
        <p:nvCxnSpPr>
          <p:cNvPr id="5" name="直接连接符 4"/>
          <p:cNvCxnSpPr/>
          <p:nvPr/>
        </p:nvCxnSpPr>
        <p:spPr>
          <a:xfrm flipV="1">
            <a:off x="688975" y="5578475"/>
            <a:ext cx="8096885" cy="10795"/>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a:off x="1882140" y="608965"/>
            <a:ext cx="9805035"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229235" y="1044575"/>
            <a:ext cx="531495" cy="69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a:off x="5401310" y="640080"/>
            <a:ext cx="277495" cy="81280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custDataLst>
              <p:tags r:id="rId1"/>
            </p:custDataLst>
          </p:nvPr>
        </p:nvSpPr>
        <p:spPr>
          <a:xfrm>
            <a:off x="1589405" y="1494155"/>
            <a:ext cx="9013190" cy="953135"/>
          </a:xfrm>
          <a:prstGeom prst="rect">
            <a:avLst/>
          </a:prstGeom>
          <a:solidFill>
            <a:schemeClr val="accent6">
              <a:lumMod val="40000"/>
              <a:lumOff val="60000"/>
            </a:schemeClr>
          </a:solidFill>
        </p:spPr>
        <p:txBody>
          <a:bodyPr wrap="square" rtlCol="0">
            <a:spAutoFit/>
          </a:bodyPr>
          <a:p>
            <a:r>
              <a:rPr lang="zh-CN" altLang="en-US" sz="2800">
                <a:solidFill>
                  <a:schemeClr val="tx1"/>
                </a:solidFill>
                <a:latin typeface="新宋体" panose="02010609030101010101" charset="-122"/>
                <a:ea typeface="新宋体" panose="02010609030101010101" charset="-122"/>
                <a:cs typeface="新宋体" panose="02010609030101010101" charset="-122"/>
              </a:rPr>
              <a:t>解析：</a:t>
            </a:r>
            <a:r>
              <a:rPr sz="2800">
                <a:solidFill>
                  <a:schemeClr val="tx1"/>
                </a:solidFill>
                <a:latin typeface="新宋体" panose="02010609030101010101" charset="-122"/>
                <a:ea typeface="新宋体" panose="02010609030101010101" charset="-122"/>
                <a:cs typeface="新宋体" panose="02010609030101010101" charset="-122"/>
              </a:rPr>
              <a:t>可以</a:t>
            </a:r>
            <a:r>
              <a:rPr lang="zh-CN" sz="2800">
                <a:solidFill>
                  <a:schemeClr val="tx1"/>
                </a:solidFill>
                <a:latin typeface="新宋体" panose="02010609030101010101" charset="-122"/>
                <a:ea typeface="新宋体" panose="02010609030101010101" charset="-122"/>
                <a:cs typeface="新宋体" panose="02010609030101010101" charset="-122"/>
              </a:rPr>
              <a:t>看出作者</a:t>
            </a:r>
            <a:r>
              <a:rPr sz="2800">
                <a:solidFill>
                  <a:schemeClr val="tx1"/>
                </a:solidFill>
                <a:latin typeface="新宋体" panose="02010609030101010101" charset="-122"/>
                <a:ea typeface="新宋体" panose="02010609030101010101" charset="-122"/>
                <a:cs typeface="新宋体" panose="02010609030101010101" charset="-122"/>
              </a:rPr>
              <a:t>在讨论拖延在日常生活中经常发生的情况这与</a:t>
            </a:r>
            <a:r>
              <a:rPr lang="en-US" sz="2800">
                <a:solidFill>
                  <a:schemeClr val="tx1"/>
                </a:solidFill>
                <a:latin typeface="新宋体" panose="02010609030101010101" charset="-122"/>
                <a:ea typeface="新宋体" panose="02010609030101010101" charset="-122"/>
                <a:cs typeface="新宋体" panose="02010609030101010101" charset="-122"/>
              </a:rPr>
              <a:t>D</a:t>
            </a:r>
            <a:r>
              <a:rPr sz="2800">
                <a:solidFill>
                  <a:schemeClr val="tx1"/>
                </a:solidFill>
                <a:latin typeface="新宋体" panose="02010609030101010101" charset="-122"/>
                <a:ea typeface="新宋体" panose="02010609030101010101" charset="-122"/>
                <a:cs typeface="新宋体" panose="02010609030101010101" charset="-122"/>
              </a:rPr>
              <a:t>项</a:t>
            </a:r>
            <a:r>
              <a:rPr lang="en-US" sz="2800">
                <a:solidFill>
                  <a:schemeClr val="tx1"/>
                </a:solidFill>
                <a:latin typeface="新宋体" panose="02010609030101010101" charset="-122"/>
                <a:ea typeface="新宋体" panose="02010609030101010101" charset="-122"/>
                <a:cs typeface="新宋体" panose="02010609030101010101" charset="-122"/>
              </a:rPr>
              <a:t>“</a:t>
            </a:r>
            <a:r>
              <a:rPr sz="2800">
                <a:solidFill>
                  <a:schemeClr val="tx1"/>
                </a:solidFill>
                <a:latin typeface="新宋体" panose="02010609030101010101" charset="-122"/>
                <a:ea typeface="新宋体" panose="02010609030101010101" charset="-122"/>
                <a:cs typeface="新宋体" panose="02010609030101010101" charset="-122"/>
              </a:rPr>
              <a:t>拖延在日常生活中经常发生</a:t>
            </a:r>
            <a:r>
              <a:rPr lang="en-US" sz="2800">
                <a:solidFill>
                  <a:schemeClr val="tx1"/>
                </a:solidFill>
                <a:latin typeface="新宋体" panose="02010609030101010101" charset="-122"/>
                <a:ea typeface="新宋体" panose="02010609030101010101" charset="-122"/>
                <a:cs typeface="新宋体" panose="02010609030101010101" charset="-122"/>
              </a:rPr>
              <a:t>”</a:t>
            </a:r>
            <a:r>
              <a:rPr sz="2800">
                <a:solidFill>
                  <a:schemeClr val="tx1"/>
                </a:solidFill>
                <a:latin typeface="新宋体" panose="02010609030101010101" charset="-122"/>
                <a:ea typeface="新宋体" panose="02010609030101010101" charset="-122"/>
                <a:cs typeface="新宋体" panose="02010609030101010101" charset="-122"/>
              </a:rPr>
              <a:t>符合</a:t>
            </a:r>
            <a:endParaRPr sz="2800">
              <a:solidFill>
                <a:schemeClr val="tx1"/>
              </a:solidFill>
              <a:latin typeface="新宋体" panose="02010609030101010101" charset="-122"/>
              <a:ea typeface="新宋体" panose="02010609030101010101" charset="-122"/>
              <a:cs typeface="新宋体" panose="0201060903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矩形 22"/>
          <p:cNvSpPr/>
          <p:nvPr/>
        </p:nvSpPr>
        <p:spPr>
          <a:xfrm>
            <a:off x="9264650" y="0"/>
            <a:ext cx="2927350" cy="3100070"/>
          </a:xfrm>
          <a:prstGeom prst="rect">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任意多边形 23"/>
          <p:cNvSpPr/>
          <p:nvPr/>
        </p:nvSpPr>
        <p:spPr>
          <a:xfrm>
            <a:off x="6531610" y="3007360"/>
            <a:ext cx="2464435" cy="23520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749" h="2624">
                <a:moveTo>
                  <a:pt x="0" y="29"/>
                </a:moveTo>
                <a:cubicBezTo>
                  <a:pt x="0" y="19"/>
                  <a:pt x="0" y="9"/>
                  <a:pt x="0" y="0"/>
                </a:cubicBezTo>
                <a:lnTo>
                  <a:pt x="2749" y="0"/>
                </a:lnTo>
                <a:lnTo>
                  <a:pt x="2749" y="2620"/>
                </a:lnTo>
                <a:cubicBezTo>
                  <a:pt x="2698" y="2622"/>
                  <a:pt x="2647" y="2624"/>
                  <a:pt x="2596" y="2624"/>
                </a:cubicBezTo>
                <a:cubicBezTo>
                  <a:pt x="1162" y="2624"/>
                  <a:pt x="0" y="1462"/>
                  <a:pt x="0" y="29"/>
                </a:cubicBezTo>
                <a:close/>
              </a:path>
            </a:pathLst>
          </a:custGeom>
          <a:solidFill>
            <a:srgbClr val="FA8D7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29" name="组合 28"/>
          <p:cNvGrpSpPr/>
          <p:nvPr/>
        </p:nvGrpSpPr>
        <p:grpSpPr>
          <a:xfrm>
            <a:off x="7061200" y="1148715"/>
            <a:ext cx="3921125" cy="3758565"/>
            <a:chOff x="10892" y="1604"/>
            <a:chExt cx="6175" cy="5919"/>
          </a:xfrm>
        </p:grpSpPr>
        <p:sp>
          <p:nvSpPr>
            <p:cNvPr id="28" name="椭圆 27"/>
            <p:cNvSpPr/>
            <p:nvPr/>
          </p:nvSpPr>
          <p:spPr>
            <a:xfrm>
              <a:off x="11020" y="1604"/>
              <a:ext cx="5919" cy="5919"/>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892" y="2081"/>
              <a:ext cx="6175" cy="4966"/>
            </a:xfrm>
            <a:prstGeom prst="rect">
              <a:avLst/>
            </a:prstGeom>
            <a:noFill/>
            <a:ln>
              <a:noFill/>
            </a:ln>
          </p:spPr>
          <p:txBody>
            <a:bodyPr wrap="square" rtlCol="0">
              <a:spAutoFit/>
              <a:scene3d>
                <a:camera prst="orthographicFront"/>
                <a:lightRig rig="threePt" dir="t"/>
              </a:scene3d>
            </a:bodyPr>
            <a:p>
              <a:pPr algn="ctr"/>
              <a:r>
                <a:rPr lang="en-US" altLang="zh-CN" sz="19900" b="1">
                  <a:ln>
                    <a:noFill/>
                  </a:ln>
                  <a:solidFill>
                    <a:schemeClr val="bg1"/>
                  </a:solidFill>
                  <a:effectLst>
                    <a:outerShdw blurRad="50800" dist="38100" dir="2700000" algn="tl" rotWithShape="0">
                      <a:prstClr val="black">
                        <a:alpha val="40000"/>
                      </a:prstClr>
                    </a:outerShdw>
                  </a:effectLst>
                  <a:latin typeface="汉仪刚艺体-85W" panose="00020600040101010101" charset="-122"/>
                  <a:ea typeface="汉仪刚艺体-85W" panose="00020600040101010101" charset="-122"/>
                </a:rPr>
                <a:t>01</a:t>
              </a:r>
              <a:r>
                <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rPr>
                <a:t> </a:t>
              </a:r>
              <a:endPar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汉仪刚艺体-85W" panose="00020600040101010101" charset="-122"/>
                <a:ea typeface="汉仪刚艺体-85W" panose="00020600040101010101" charset="-122"/>
              </a:endParaRPr>
            </a:p>
          </p:txBody>
        </p:sp>
      </p:grpSp>
      <p:sp>
        <p:nvSpPr>
          <p:cNvPr id="25" name="椭圆 24"/>
          <p:cNvSpPr/>
          <p:nvPr/>
        </p:nvSpPr>
        <p:spPr>
          <a:xfrm>
            <a:off x="10033635" y="1451610"/>
            <a:ext cx="650240" cy="65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p:nvSpPr>
        <p:spPr>
          <a:xfrm>
            <a:off x="-1986280" y="4342765"/>
            <a:ext cx="5769610" cy="569468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319655" y="1723390"/>
            <a:ext cx="344233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zh-CN" altLang="en-US" sz="6000" i="1">
                <a:solidFill>
                  <a:schemeClr val="tx1">
                    <a:lumMod val="50000"/>
                    <a:lumOff val="50000"/>
                  </a:schemeClr>
                </a:solidFill>
                <a:effectLst/>
                <a:latin typeface="汉仪雅酷黑简" panose="00020600040101010101" charset="-122"/>
                <a:ea typeface="汉仪雅酷黑简" panose="00020600040101010101" charset="-122"/>
              </a:rPr>
              <a:t>题型概况</a:t>
            </a:r>
            <a:endParaRPr lang="zh-CN" altLang="en-US" sz="6000" i="1">
              <a:solidFill>
                <a:schemeClr val="tx1">
                  <a:lumMod val="50000"/>
                  <a:lumOff val="50000"/>
                </a:schemeClr>
              </a:solidFill>
              <a:effectLst/>
              <a:latin typeface="汉仪雅酷黑简" panose="00020600040101010101" charset="-122"/>
              <a:ea typeface="汉仪雅酷黑简" panose="00020600040101010101" charset="-122"/>
            </a:endParaRPr>
          </a:p>
        </p:txBody>
      </p:sp>
      <p:grpSp>
        <p:nvGrpSpPr>
          <p:cNvPr id="52" name="组合 51"/>
          <p:cNvGrpSpPr/>
          <p:nvPr/>
        </p:nvGrpSpPr>
        <p:grpSpPr>
          <a:xfrm rot="16200000">
            <a:off x="10812780" y="5636895"/>
            <a:ext cx="1788795" cy="329565"/>
            <a:chOff x="855" y="537"/>
            <a:chExt cx="2817" cy="519"/>
          </a:xfrm>
          <a:solidFill>
            <a:srgbClr val="FA8D78"/>
          </a:solidFill>
        </p:grpSpPr>
        <p:sp>
          <p:nvSpPr>
            <p:cNvPr id="53" name="燕尾形 52"/>
            <p:cNvSpPr/>
            <p:nvPr/>
          </p:nvSpPr>
          <p:spPr>
            <a:xfrm>
              <a:off x="855"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4" name="燕尾形 53"/>
            <p:cNvSpPr/>
            <p:nvPr/>
          </p:nvSpPr>
          <p:spPr>
            <a:xfrm>
              <a:off x="1621"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5" name="燕尾形 54"/>
            <p:cNvSpPr/>
            <p:nvPr/>
          </p:nvSpPr>
          <p:spPr>
            <a:xfrm>
              <a:off x="2387"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6" name="燕尾形 55"/>
            <p:cNvSpPr/>
            <p:nvPr/>
          </p:nvSpPr>
          <p:spPr>
            <a:xfrm>
              <a:off x="3153" y="537"/>
              <a:ext cx="519" cy="519"/>
            </a:xfrm>
            <a:prstGeom prst="chevron">
              <a:avLst>
                <a:gd name="adj" fmla="val 57744"/>
              </a:avLst>
            </a:prstGeom>
            <a:solidFill>
              <a:srgbClr val="FA8D7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sp>
        <p:nvSpPr>
          <p:cNvPr id="65" name="椭圆 64"/>
          <p:cNvSpPr/>
          <p:nvPr/>
        </p:nvSpPr>
        <p:spPr>
          <a:xfrm>
            <a:off x="704215" y="1289685"/>
            <a:ext cx="694055" cy="694055"/>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椭圆 65"/>
          <p:cNvSpPr/>
          <p:nvPr/>
        </p:nvSpPr>
        <p:spPr>
          <a:xfrm>
            <a:off x="-495935" y="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7" name="组合 66"/>
          <p:cNvGrpSpPr/>
          <p:nvPr/>
        </p:nvGrpSpPr>
        <p:grpSpPr>
          <a:xfrm rot="20160000">
            <a:off x="9514403" y="5384924"/>
            <a:ext cx="935355" cy="1340485"/>
            <a:chOff x="8270" y="9897"/>
            <a:chExt cx="1473" cy="2111"/>
          </a:xfrm>
        </p:grpSpPr>
        <p:sp>
          <p:nvSpPr>
            <p:cNvPr id="107" name="圆角矩形 106"/>
            <p:cNvSpPr/>
            <p:nvPr/>
          </p:nvSpPr>
          <p:spPr>
            <a:xfrm rot="1560000">
              <a:off x="8270" y="9897"/>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圆角矩形 107"/>
            <p:cNvSpPr/>
            <p:nvPr/>
          </p:nvSpPr>
          <p:spPr>
            <a:xfrm rot="1560000">
              <a:off x="8877" y="9919"/>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圆角矩形 67"/>
            <p:cNvSpPr/>
            <p:nvPr/>
          </p:nvSpPr>
          <p:spPr>
            <a:xfrm rot="1560000">
              <a:off x="8495" y="10172"/>
              <a:ext cx="239" cy="1367"/>
            </a:xfrm>
            <a:prstGeom prst="roundRect">
              <a:avLst>
                <a:gd name="adj" fmla="val 50000"/>
              </a:avLst>
            </a:prstGeom>
            <a:solidFill>
              <a:srgbClr val="FCDE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圆角矩形 68"/>
            <p:cNvSpPr/>
            <p:nvPr/>
          </p:nvSpPr>
          <p:spPr>
            <a:xfrm rot="1560000">
              <a:off x="9480" y="10186"/>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圆角矩形 73"/>
            <p:cNvSpPr/>
            <p:nvPr/>
          </p:nvSpPr>
          <p:spPr>
            <a:xfrm rot="1560000">
              <a:off x="9008" y="10641"/>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3107690"/>
          </a:xfrm>
          <a:prstGeom prst="rect">
            <a:avLst/>
          </a:prstGeom>
          <a:solidFill>
            <a:schemeClr val="accent4">
              <a:lumMod val="40000"/>
              <a:lumOff val="60000"/>
            </a:schemeClr>
          </a:solidFill>
          <a:ln w="9525">
            <a:noFill/>
          </a:ln>
        </p:spPr>
        <p:txBody>
          <a:bodyPr wrap="square">
            <a:spAutoFit/>
          </a:bodyPr>
          <a:p>
            <a:pPr indent="292100"/>
            <a:r>
              <a:rPr sz="2800" b="0">
                <a:ea typeface="宋体" panose="02010600030101010101" pitchFamily="2" charset="-122"/>
              </a:rPr>
              <a:t>	</a:t>
            </a:r>
            <a:r>
              <a:rPr sz="2800" b="0" u="sng">
                <a:ea typeface="宋体" panose="02010600030101010101" pitchFamily="2" charset="-122"/>
              </a:rPr>
              <a:t>39</a:t>
            </a:r>
            <a:r>
              <a:rPr sz="2800" b="0">
                <a:ea typeface="宋体" panose="02010600030101010101" pitchFamily="2" charset="-122"/>
              </a:rPr>
              <a:t> That's because we live in a busy world where tasks will roll your way.Be aware that you are procrastinating and don't pile up the act of procrastination with the act of self-deception(欺骗). Know yourself and your moods.Scheduling tasks during times of high energy will help us be most productive and lessen the opportunity for procrastination.</a:t>
            </a:r>
            <a:r>
              <a:rPr sz="2800" b="0" u="sng">
                <a:ea typeface="宋体" panose="02010600030101010101" pitchFamily="2" charset="-122"/>
              </a:rPr>
              <a:t> 40	</a:t>
            </a:r>
            <a:r>
              <a:rPr sz="2800" b="0">
                <a:ea typeface="宋体" panose="02010600030101010101" pitchFamily="2" charset="-122"/>
              </a:rPr>
              <a:t> If you are motivated by funny stickers on your papers,then you should pair the rewarding activity with the task you have been procrastinating.</a:t>
            </a:r>
            <a:endParaRPr sz="2800" b="0">
              <a:ea typeface="宋体" panose="02010600030101010101" pitchFamily="2" charset="-122"/>
            </a:endParaRPr>
          </a:p>
        </p:txBody>
      </p:sp>
      <p:sp>
        <p:nvSpPr>
          <p:cNvPr id="4" name="文本框 3"/>
          <p:cNvSpPr txBox="1"/>
          <p:nvPr/>
        </p:nvSpPr>
        <p:spPr>
          <a:xfrm>
            <a:off x="229235" y="3607435"/>
            <a:ext cx="11764010" cy="206121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A.Learn from negative thoughts.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B.What's more,reward yourself after the task.</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C.It means a mismanagement of your emotions.</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D.Procrastination frequently happens in daily life.</a:t>
            </a:r>
            <a:endParaRPr lang="en-US" sz="3200" b="0">
              <a:solidFill>
                <a:srgbClr val="000000"/>
              </a:solidFill>
              <a:latin typeface="Times New Roman" panose="02020603050405020304" charset="0"/>
              <a:ea typeface="宋体" panose="02010600030101010101" pitchFamily="2" charset="-122"/>
            </a:endParaRPr>
          </a:p>
        </p:txBody>
      </p:sp>
      <p:cxnSp>
        <p:nvCxnSpPr>
          <p:cNvPr id="5" name="直接连接符 4"/>
          <p:cNvCxnSpPr/>
          <p:nvPr/>
        </p:nvCxnSpPr>
        <p:spPr>
          <a:xfrm flipV="1">
            <a:off x="760730" y="4632325"/>
            <a:ext cx="7490460" cy="1143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custDataLst>
              <p:tags r:id="rId1"/>
            </p:custDataLst>
          </p:nvPr>
        </p:nvSpPr>
        <p:spPr>
          <a:xfrm>
            <a:off x="544195" y="57150"/>
            <a:ext cx="10567035" cy="1383665"/>
          </a:xfrm>
          <a:prstGeom prst="rect">
            <a:avLst/>
          </a:prstGeom>
          <a:solidFill>
            <a:schemeClr val="accent6">
              <a:lumMod val="40000"/>
              <a:lumOff val="60000"/>
            </a:schemeClr>
          </a:solidFill>
        </p:spPr>
        <p:txBody>
          <a:bodyPr wrap="square" rtlCol="0">
            <a:spAutoFit/>
          </a:bodyPr>
          <a:p>
            <a:r>
              <a:rPr lang="zh-CN" altLang="en-US" sz="2800">
                <a:solidFill>
                  <a:schemeClr val="tx1"/>
                </a:solidFill>
                <a:latin typeface="新宋体" panose="02010609030101010101" charset="-122"/>
                <a:ea typeface="新宋体" panose="02010609030101010101" charset="-122"/>
                <a:cs typeface="新宋体" panose="02010609030101010101" charset="-122"/>
              </a:rPr>
              <a:t>解析：</a:t>
            </a:r>
            <a:r>
              <a:rPr lang="zh-CN" sz="2800">
                <a:solidFill>
                  <a:schemeClr val="tx1"/>
                </a:solidFill>
                <a:latin typeface="新宋体" panose="02010609030101010101" charset="-122"/>
                <a:ea typeface="新宋体" panose="02010609030101010101" charset="-122"/>
                <a:cs typeface="新宋体" panose="02010609030101010101" charset="-122"/>
              </a:rPr>
              <a:t>承上启下。上文的</a:t>
            </a:r>
            <a:r>
              <a:rPr lang="en-US" altLang="zh-CN" sz="2800">
                <a:solidFill>
                  <a:schemeClr val="tx1"/>
                </a:solidFill>
                <a:latin typeface="新宋体" panose="02010609030101010101" charset="-122"/>
                <a:ea typeface="新宋体" panose="02010609030101010101" charset="-122"/>
                <a:cs typeface="新宋体" panose="02010609030101010101" charset="-122"/>
              </a:rPr>
              <a:t>“high energy”</a:t>
            </a:r>
            <a:r>
              <a:rPr lang="zh-CN" altLang="en-US" sz="2800">
                <a:solidFill>
                  <a:schemeClr val="tx1"/>
                </a:solidFill>
                <a:latin typeface="新宋体" panose="02010609030101010101" charset="-122"/>
                <a:ea typeface="新宋体" panose="02010609030101010101" charset="-122"/>
                <a:cs typeface="新宋体" panose="02010609030101010101" charset="-122"/>
              </a:rPr>
              <a:t>和下文的</a:t>
            </a:r>
            <a:r>
              <a:rPr lang="en-US" altLang="zh-CN" sz="2800">
                <a:solidFill>
                  <a:schemeClr val="tx1"/>
                </a:solidFill>
                <a:latin typeface="新宋体" panose="02010609030101010101" charset="-122"/>
                <a:ea typeface="新宋体" panose="02010609030101010101" charset="-122"/>
                <a:cs typeface="新宋体" panose="02010609030101010101" charset="-122"/>
              </a:rPr>
              <a:t>“</a:t>
            </a:r>
            <a:r>
              <a:rPr sz="2800">
                <a:ea typeface="宋体" panose="02010600030101010101" pitchFamily="2" charset="-122"/>
                <a:sym typeface="+mn-ea"/>
              </a:rPr>
              <a:t> </a:t>
            </a:r>
            <a:r>
              <a:rPr lang="en-US" altLang="zh-CN" sz="2800">
                <a:latin typeface="新宋体" panose="02010609030101010101" charset="-122"/>
                <a:ea typeface="新宋体" panose="02010609030101010101" charset="-122"/>
                <a:cs typeface="新宋体" panose="02010609030101010101" charset="-122"/>
                <a:sym typeface="+mn-ea"/>
              </a:rPr>
              <a:t>motivated by funny stickers</a:t>
            </a:r>
            <a:r>
              <a:rPr lang="en-US" sz="2800">
                <a:ea typeface="宋体" panose="02010600030101010101" pitchFamily="2" charset="-122"/>
                <a:sym typeface="+mn-ea"/>
              </a:rPr>
              <a:t>”</a:t>
            </a:r>
            <a:r>
              <a:rPr lang="zh-CN" altLang="en-US" sz="2800">
                <a:ea typeface="宋体" panose="02010600030101010101" pitchFamily="2" charset="-122"/>
                <a:sym typeface="+mn-ea"/>
              </a:rPr>
              <a:t>，可知是在强调任务完成后的奖励对拖延的作用，与</a:t>
            </a:r>
            <a:r>
              <a:rPr lang="en-US" altLang="zh-CN" sz="2800">
                <a:ea typeface="宋体" panose="02010600030101010101" pitchFamily="2" charset="-122"/>
                <a:sym typeface="+mn-ea"/>
              </a:rPr>
              <a:t>B</a:t>
            </a:r>
            <a:r>
              <a:rPr lang="zh-CN" altLang="en-US" sz="2800">
                <a:ea typeface="宋体" panose="02010600030101010101" pitchFamily="2" charset="-122"/>
                <a:sym typeface="+mn-ea"/>
              </a:rPr>
              <a:t>项符合</a:t>
            </a:r>
            <a:endParaRPr lang="zh-CN" altLang="en-US" sz="2800">
              <a:ea typeface="宋体" panose="02010600030101010101" pitchFamily="2" charset="-122"/>
              <a:sym typeface="+mn-ea"/>
            </a:endParaRPr>
          </a:p>
        </p:txBody>
      </p:sp>
      <p:sp>
        <p:nvSpPr>
          <p:cNvPr id="3" name="椭圆 2"/>
          <p:cNvSpPr/>
          <p:nvPr/>
        </p:nvSpPr>
        <p:spPr>
          <a:xfrm>
            <a:off x="7376795" y="1452880"/>
            <a:ext cx="1985645" cy="54546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custDataLst>
              <p:tags r:id="rId2"/>
            </p:custDataLst>
          </p:nvPr>
        </p:nvSpPr>
        <p:spPr>
          <a:xfrm>
            <a:off x="1587500" y="2269490"/>
            <a:ext cx="4269740" cy="54546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箭头连接符 8"/>
          <p:cNvCxnSpPr/>
          <p:nvPr/>
        </p:nvCxnSpPr>
        <p:spPr>
          <a:xfrm flipH="1">
            <a:off x="7839710" y="2172970"/>
            <a:ext cx="2715895" cy="21399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bldLvl="0" animBg="1"/>
      <p:bldP spid="7"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17589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619760"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041400" y="855980"/>
            <a:ext cx="5080000" cy="460375"/>
          </a:xfrm>
          <a:prstGeom prst="rect">
            <a:avLst/>
          </a:prstGeom>
          <a:noFill/>
          <a:ln w="9525">
            <a:noFill/>
          </a:ln>
        </p:spPr>
        <p:txBody>
          <a:bodyPr>
            <a:spAutoFit/>
          </a:bodyPr>
          <a:p>
            <a:pPr indent="266700"/>
            <a:r>
              <a:rPr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与拖延症的危害相关</a:t>
            </a:r>
            <a:r>
              <a:rPr sz="2400" b="1">
                <a:latin typeface="微软雅黑" panose="020B0503020204020204" pitchFamily="34" charset="-122"/>
                <a:ea typeface="微软雅黑" panose="020B0503020204020204" pitchFamily="34" charset="-122"/>
                <a:cs typeface="微软雅黑" panose="020B0503020204020204" pitchFamily="34" charset="-122"/>
              </a:rPr>
              <a:t>的语料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89560" y="1294130"/>
            <a:ext cx="10500360" cy="930275"/>
          </a:xfrm>
          <a:prstGeom prst="rect">
            <a:avLst/>
          </a:prstGeom>
          <a:noFill/>
          <a:ln w="9525">
            <a:noFill/>
          </a:ln>
        </p:spPr>
        <p:txBody>
          <a:bodyPr wrap="square">
            <a:noAutofit/>
          </a:bodyPr>
          <a:p>
            <a:pPr indent="266700">
              <a:lnSpc>
                <a:spcPct val="150000"/>
              </a:lnSpc>
              <a:buClrTx/>
              <a:buSzTx/>
              <a:buNone/>
            </a:pPr>
            <a:r>
              <a:rPr b="0"/>
              <a:t>No matter how well-organized you are,</a:t>
            </a:r>
            <a:r>
              <a:rPr b="0">
                <a:solidFill>
                  <a:srgbClr val="C00000"/>
                </a:solidFill>
              </a:rPr>
              <a:t>chances are that </a:t>
            </a:r>
            <a:r>
              <a:rPr b="0"/>
              <a:t>you have found yourself wasting hours on small pursuits when you</a:t>
            </a:r>
            <a:r>
              <a:rPr b="0">
                <a:solidFill>
                  <a:srgbClr val="C00000"/>
                </a:solidFill>
              </a:rPr>
              <a:t> should have been </a:t>
            </a:r>
            <a:r>
              <a:rPr b="0"/>
              <a:t>spending that time on school-related projects.</a:t>
            </a:r>
            <a:endParaRPr b="0"/>
          </a:p>
          <a:p>
            <a:pPr indent="266700">
              <a:lnSpc>
                <a:spcPct val="150000"/>
              </a:lnSpc>
              <a:buClrTx/>
              <a:buSzTx/>
              <a:buNone/>
            </a:pPr>
            <a:r>
              <a:rPr b="0"/>
              <a:t>无论你多么有条理，你都有可能发现自己把时间浪费在了一些小事上，而这些时间本应该花在学校相关的项目上。</a:t>
            </a:r>
            <a:endParaRPr b="0"/>
          </a:p>
          <a:p>
            <a:pPr indent="266700">
              <a:lnSpc>
                <a:spcPct val="150000"/>
              </a:lnSpc>
              <a:buClrTx/>
              <a:buSzTx/>
              <a:buNone/>
            </a:pPr>
            <a:r>
              <a:rPr b="0"/>
              <a:t>a circle-stressful task</a:t>
            </a:r>
            <a:r>
              <a:rPr lang="en-US" b="0"/>
              <a:t>  一个充满压力的任务</a:t>
            </a:r>
            <a:endParaRPr lang="en-US" b="0"/>
          </a:p>
          <a:p>
            <a:pPr indent="266700">
              <a:lnSpc>
                <a:spcPct val="150000"/>
              </a:lnSpc>
              <a:buClrTx/>
              <a:buSzTx/>
              <a:buNone/>
            </a:pPr>
            <a:r>
              <a:rPr lang="en-US" b="0"/>
              <a:t>perceived threat  </a:t>
            </a:r>
            <a:r>
              <a:rPr lang="zh-CN" altLang="en-US" b="0"/>
              <a:t>感知威胁</a:t>
            </a:r>
            <a:endParaRPr lang="zh-CN" altLang="en-US" b="0"/>
          </a:p>
          <a:p>
            <a:pPr indent="266700">
              <a:lnSpc>
                <a:spcPct val="150000"/>
              </a:lnSpc>
              <a:buClrTx/>
              <a:buSzTx/>
              <a:buNone/>
            </a:pPr>
            <a:endParaRPr lang="zh-CN" altLang="en-US" b="0"/>
          </a:p>
        </p:txBody>
      </p:sp>
      <p:sp>
        <p:nvSpPr>
          <p:cNvPr id="7" name="正五边形 6"/>
          <p:cNvSpPr/>
          <p:nvPr/>
        </p:nvSpPr>
        <p:spPr>
          <a:xfrm>
            <a:off x="619760" y="416941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041400" y="4058920"/>
            <a:ext cx="5080000" cy="460375"/>
          </a:xfrm>
          <a:prstGeom prst="rect">
            <a:avLst/>
          </a:prstGeom>
          <a:noFill/>
          <a:ln w="9525">
            <a:noFill/>
          </a:ln>
        </p:spPr>
        <p:txBody>
          <a:bodyPr>
            <a:spAutoFit/>
          </a:bodyPr>
          <a:p>
            <a:pPr indent="266700">
              <a:buClrTx/>
              <a:buSzTx/>
              <a:buFontTx/>
            </a:pPr>
            <a:r>
              <a:rPr lang="zh-CN" sz="2400" b="1">
                <a:latin typeface="微软雅黑" panose="020B0503020204020204" pitchFamily="34" charset="-122"/>
                <a:ea typeface="微软雅黑" panose="020B0503020204020204" pitchFamily="34" charset="-122"/>
                <a:cs typeface="微软雅黑" panose="020B0503020204020204" pitchFamily="34" charset="-122"/>
              </a:rPr>
              <a:t>采取行动相关的语料</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3"/>
            </p:custDataLst>
          </p:nvPr>
        </p:nvSpPr>
        <p:spPr>
          <a:xfrm>
            <a:off x="513080" y="4589780"/>
            <a:ext cx="10500360" cy="930275"/>
          </a:xfrm>
          <a:prstGeom prst="rect">
            <a:avLst/>
          </a:prstGeom>
          <a:noFill/>
          <a:ln w="9525">
            <a:noFill/>
          </a:ln>
        </p:spPr>
        <p:txBody>
          <a:bodyPr wrap="square">
            <a:noAutofit/>
          </a:bodyPr>
          <a:p>
            <a:pPr indent="266700">
              <a:lnSpc>
                <a:spcPct val="150000"/>
              </a:lnSpc>
              <a:buClrTx/>
              <a:buSzTx/>
              <a:buNone/>
            </a:pPr>
            <a:r>
              <a:rPr b="0"/>
              <a:t>do an internal assessment</a:t>
            </a:r>
            <a:r>
              <a:rPr lang="en-US" b="0"/>
              <a:t>      </a:t>
            </a:r>
            <a:r>
              <a:rPr lang="zh-CN" altLang="en-US" b="0"/>
              <a:t>做内部评估</a:t>
            </a:r>
            <a:endParaRPr b="0"/>
          </a:p>
          <a:p>
            <a:pPr indent="266700">
              <a:lnSpc>
                <a:spcPct val="150000"/>
              </a:lnSpc>
              <a:buClrTx/>
              <a:buSzTx/>
              <a:buNone/>
            </a:pPr>
            <a:r>
              <a:rPr b="0"/>
              <a:t>lessen the opportunity</a:t>
            </a:r>
            <a:r>
              <a:rPr lang="en-US" b="0"/>
              <a:t>          </a:t>
            </a:r>
            <a:r>
              <a:rPr lang="zh-CN" altLang="en-US" b="0"/>
              <a:t>减少机会</a:t>
            </a:r>
            <a:endParaRPr lang="en-US" b="0"/>
          </a:p>
          <a:p>
            <a:pPr indent="266700">
              <a:lnSpc>
                <a:spcPct val="150000"/>
              </a:lnSpc>
              <a:buClrTx/>
              <a:buSzTx/>
              <a:buNone/>
            </a:pPr>
            <a:endParaRPr lang="zh-CN" altLang="en-US" b="0"/>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p:bldP spid="7" grpId="0" bldLvl="0" animBg="1"/>
      <p:bldP spid="9"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No matter how well-organized you are,chances are that you have found yourself wasting hours on small pursuits when you should have been spending that time on school-related projects.</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3724275"/>
            <a:ext cx="9923145" cy="1198880"/>
          </a:xfrm>
          <a:prstGeom prst="rect">
            <a:avLst/>
          </a:prstGeom>
          <a:noFill/>
        </p:spPr>
        <p:txBody>
          <a:bodyPr wrap="square" rtlCol="0" anchor="t">
            <a:spAutoFit/>
          </a:bodyPr>
          <a:p>
            <a:pPr indent="266700">
              <a:lnSpc>
                <a:spcPct val="150000"/>
              </a:lnSpc>
              <a:buClrTx/>
              <a:buSzTx/>
              <a:buNone/>
            </a:pPr>
            <a:r>
              <a:rPr sz="2400">
                <a:sym typeface="+mn-ea"/>
              </a:rPr>
              <a:t>无论你多么有条理，你都有可能发现自己把时间浪费在了一些小事上，而这些时间本应该花在学校相关的项目上。</a:t>
            </a:r>
            <a:endParaRPr lang="zh-CN" sz="2400">
              <a:ea typeface="等线" panose="02010600030101010101" charset="-122"/>
              <a:sym typeface="+mn-ea"/>
            </a:endParaRPr>
          </a:p>
        </p:txBody>
      </p:sp>
      <p:cxnSp>
        <p:nvCxnSpPr>
          <p:cNvPr id="9" name="直接连接符 8"/>
          <p:cNvCxnSpPr/>
          <p:nvPr/>
        </p:nvCxnSpPr>
        <p:spPr>
          <a:xfrm>
            <a:off x="7101840" y="1999615"/>
            <a:ext cx="1272540" cy="889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7413625" y="1982470"/>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8491220" y="1998345"/>
            <a:ext cx="634365" cy="127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8375650" y="2011680"/>
            <a:ext cx="770255"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14" name="左中括号 13"/>
          <p:cNvSpPr/>
          <p:nvPr/>
        </p:nvSpPr>
        <p:spPr>
          <a:xfrm>
            <a:off x="9062720" y="216408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custDataLst>
              <p:tags r:id="rId5"/>
            </p:custDataLst>
          </p:nvPr>
        </p:nvSpPr>
        <p:spPr>
          <a:xfrm>
            <a:off x="1743075" y="199961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18" name="文本框 17"/>
          <p:cNvSpPr txBox="1"/>
          <p:nvPr>
            <p:custDataLst>
              <p:tags r:id="rId6"/>
            </p:custDataLst>
          </p:nvPr>
        </p:nvSpPr>
        <p:spPr>
          <a:xfrm>
            <a:off x="6084570" y="2639060"/>
            <a:ext cx="1276350" cy="368300"/>
          </a:xfrm>
          <a:prstGeom prst="rect">
            <a:avLst/>
          </a:prstGeom>
          <a:solidFill>
            <a:srgbClr val="FFFF00"/>
          </a:solidFill>
        </p:spPr>
        <p:txBody>
          <a:bodyPr wrap="square" rtlCol="0">
            <a:spAutoFit/>
          </a:bodyPr>
          <a:p>
            <a:pPr algn="ctr"/>
            <a:r>
              <a:rPr lang="zh-CN" altLang="en-US"/>
              <a:t>表语从句</a:t>
            </a:r>
            <a:endParaRPr lang="zh-CN" altLang="en-US"/>
          </a:p>
        </p:txBody>
      </p:sp>
      <p:sp>
        <p:nvSpPr>
          <p:cNvPr id="21" name="右中括号 20"/>
          <p:cNvSpPr/>
          <p:nvPr>
            <p:custDataLst>
              <p:tags r:id="rId7"/>
            </p:custDataLst>
          </p:nvPr>
        </p:nvSpPr>
        <p:spPr>
          <a:xfrm>
            <a:off x="10608945" y="274129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6" name="左大括号 25"/>
          <p:cNvSpPr/>
          <p:nvPr/>
        </p:nvSpPr>
        <p:spPr>
          <a:xfrm>
            <a:off x="410845" y="1384935"/>
            <a:ext cx="267335" cy="77152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7" name="右大括号 26"/>
          <p:cNvSpPr/>
          <p:nvPr/>
        </p:nvSpPr>
        <p:spPr>
          <a:xfrm>
            <a:off x="6936740" y="1327150"/>
            <a:ext cx="173990" cy="843280"/>
          </a:xfrm>
          <a:prstGeom prst="righ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8" name="左大括号 27"/>
          <p:cNvSpPr/>
          <p:nvPr/>
        </p:nvSpPr>
        <p:spPr>
          <a:xfrm>
            <a:off x="8878570" y="1398905"/>
            <a:ext cx="267335" cy="77152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29" name="右大括号 28"/>
          <p:cNvSpPr/>
          <p:nvPr/>
        </p:nvSpPr>
        <p:spPr>
          <a:xfrm>
            <a:off x="10759440" y="2626995"/>
            <a:ext cx="173990" cy="843280"/>
          </a:xfrm>
          <a:prstGeom prst="righ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cxnSp>
        <p:nvCxnSpPr>
          <p:cNvPr id="31" name="直接连接符 30"/>
          <p:cNvCxnSpPr/>
          <p:nvPr>
            <p:custDataLst>
              <p:tags r:id="rId8"/>
            </p:custDataLst>
          </p:nvPr>
        </p:nvCxnSpPr>
        <p:spPr>
          <a:xfrm flipV="1">
            <a:off x="9951720" y="2121535"/>
            <a:ext cx="552450" cy="381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9"/>
            </p:custDataLst>
          </p:nvPr>
        </p:nvSpPr>
        <p:spPr>
          <a:xfrm>
            <a:off x="10038715" y="2011680"/>
            <a:ext cx="659130" cy="368300"/>
          </a:xfrm>
          <a:prstGeom prst="rect">
            <a:avLst/>
          </a:prstGeom>
          <a:solidFill>
            <a:schemeClr val="accent5">
              <a:lumMod val="20000"/>
              <a:lumOff val="80000"/>
            </a:schemeClr>
          </a:solidFill>
        </p:spPr>
        <p:txBody>
          <a:bodyPr wrap="square" rtlCol="0">
            <a:spAutoFit/>
          </a:bodyPr>
          <a:p>
            <a:r>
              <a:rPr lang="zh-CN" altLang="en-US"/>
              <a:t>主语</a:t>
            </a:r>
            <a:endParaRPr lang="zh-CN" altLang="en-US"/>
          </a:p>
        </p:txBody>
      </p:sp>
      <p:cxnSp>
        <p:nvCxnSpPr>
          <p:cNvPr id="34" name="直接连接符 33"/>
          <p:cNvCxnSpPr/>
          <p:nvPr>
            <p:custDataLst>
              <p:tags r:id="rId10"/>
            </p:custDataLst>
          </p:nvPr>
        </p:nvCxnSpPr>
        <p:spPr>
          <a:xfrm flipV="1">
            <a:off x="426720" y="2635885"/>
            <a:ext cx="1816100" cy="1016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35" name="文本框 34"/>
          <p:cNvSpPr txBox="1"/>
          <p:nvPr>
            <p:custDataLst>
              <p:tags r:id="rId11"/>
            </p:custDataLst>
          </p:nvPr>
        </p:nvSpPr>
        <p:spPr>
          <a:xfrm>
            <a:off x="791845" y="2635885"/>
            <a:ext cx="770255" cy="368300"/>
          </a:xfrm>
          <a:prstGeom prst="rect">
            <a:avLst/>
          </a:prstGeom>
          <a:solidFill>
            <a:schemeClr val="accent5">
              <a:lumMod val="20000"/>
              <a:lumOff val="80000"/>
            </a:schemeClr>
          </a:solidFill>
        </p:spPr>
        <p:txBody>
          <a:bodyPr wrap="square" rtlCol="0">
            <a:spAutoFit/>
          </a:bodyPr>
          <a:p>
            <a:pPr algn="ctr"/>
            <a:r>
              <a:rPr lang="zh-CN" altLang="en-US"/>
              <a:t>谓语</a:t>
            </a:r>
            <a:endParaRPr lang="zh-CN" altLang="en-US"/>
          </a:p>
        </p:txBody>
      </p:sp>
      <p:sp>
        <p:nvSpPr>
          <p:cNvPr id="36" name="文本框 35"/>
          <p:cNvSpPr txBox="1"/>
          <p:nvPr>
            <p:custDataLst>
              <p:tags r:id="rId12"/>
            </p:custDataLst>
          </p:nvPr>
        </p:nvSpPr>
        <p:spPr>
          <a:xfrm>
            <a:off x="2558415" y="2621915"/>
            <a:ext cx="833120" cy="368300"/>
          </a:xfrm>
          <a:prstGeom prst="rect">
            <a:avLst/>
          </a:prstGeom>
          <a:solidFill>
            <a:schemeClr val="accent5">
              <a:lumMod val="20000"/>
              <a:lumOff val="80000"/>
            </a:schemeClr>
          </a:solidFill>
        </p:spPr>
        <p:txBody>
          <a:bodyPr wrap="square" rtlCol="0">
            <a:spAutoFit/>
          </a:bodyPr>
          <a:p>
            <a:pPr algn="ctr"/>
            <a:r>
              <a:rPr lang="zh-CN" altLang="en-US"/>
              <a:t>宾语</a:t>
            </a:r>
            <a:endParaRPr lang="zh-CN" altLang="en-US"/>
          </a:p>
        </p:txBody>
      </p:sp>
      <p:cxnSp>
        <p:nvCxnSpPr>
          <p:cNvPr id="37" name="直接连接符 36"/>
          <p:cNvCxnSpPr/>
          <p:nvPr>
            <p:custDataLst>
              <p:tags r:id="rId13"/>
            </p:custDataLst>
          </p:nvPr>
        </p:nvCxnSpPr>
        <p:spPr>
          <a:xfrm flipV="1">
            <a:off x="2394585" y="2625725"/>
            <a:ext cx="1288415" cy="127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14"/>
            </p:custDataLst>
          </p:nvPr>
        </p:nvCxnSpPr>
        <p:spPr>
          <a:xfrm flipV="1">
            <a:off x="3941445" y="2615565"/>
            <a:ext cx="4988560" cy="6350"/>
          </a:xfrm>
          <a:prstGeom prst="line">
            <a:avLst/>
          </a:prstGeom>
          <a:ln w="38100">
            <a:solidFill>
              <a:schemeClr val="accent4"/>
            </a:solidFill>
          </a:ln>
        </p:spPr>
        <p:style>
          <a:lnRef idx="2">
            <a:schemeClr val="accent1"/>
          </a:lnRef>
          <a:fillRef idx="0">
            <a:srgbClr val="FFFFFF"/>
          </a:fillRef>
          <a:effectRef idx="0">
            <a:srgbClr val="FFFFFF"/>
          </a:effectRef>
          <a:fontRef idx="minor">
            <a:schemeClr val="tx1"/>
          </a:fontRef>
        </p:style>
      </p:cxnSp>
      <p:sp>
        <p:nvSpPr>
          <p:cNvPr id="16" name="文本框 15"/>
          <p:cNvSpPr txBox="1"/>
          <p:nvPr>
            <p:custDataLst>
              <p:tags r:id="rId15"/>
            </p:custDataLst>
          </p:nvPr>
        </p:nvSpPr>
        <p:spPr>
          <a:xfrm>
            <a:off x="4578350" y="2615565"/>
            <a:ext cx="833120" cy="368300"/>
          </a:xfrm>
          <a:prstGeom prst="rect">
            <a:avLst/>
          </a:prstGeom>
          <a:solidFill>
            <a:schemeClr val="accent5">
              <a:lumMod val="20000"/>
              <a:lumOff val="80000"/>
            </a:schemeClr>
          </a:solidFill>
        </p:spPr>
        <p:txBody>
          <a:bodyPr wrap="square" rtlCol="0">
            <a:spAutoFit/>
          </a:bodyPr>
          <a:p>
            <a:pPr algn="ctr"/>
            <a:r>
              <a:rPr lang="zh-CN" altLang="en-US"/>
              <a:t>宾补</a:t>
            </a:r>
            <a:endParaRPr lang="zh-CN" altLang="en-US"/>
          </a:p>
        </p:txBody>
      </p:sp>
      <p:sp>
        <p:nvSpPr>
          <p:cNvPr id="19" name="文本框 18"/>
          <p:cNvSpPr txBox="1"/>
          <p:nvPr>
            <p:custDataLst>
              <p:tags r:id="rId16"/>
            </p:custDataLst>
          </p:nvPr>
        </p:nvSpPr>
        <p:spPr>
          <a:xfrm>
            <a:off x="3745230" y="3258820"/>
            <a:ext cx="1100455" cy="368300"/>
          </a:xfrm>
          <a:prstGeom prst="rect">
            <a:avLst/>
          </a:prstGeom>
          <a:solidFill>
            <a:schemeClr val="accent5">
              <a:lumMod val="20000"/>
              <a:lumOff val="80000"/>
            </a:schemeClr>
          </a:solidFill>
        </p:spPr>
        <p:txBody>
          <a:bodyPr wrap="square" rtlCol="0">
            <a:spAutoFit/>
          </a:bodyPr>
          <a:p>
            <a:pPr algn="ctr"/>
            <a:r>
              <a:rPr lang="zh-CN" altLang="en-US"/>
              <a:t>状语从句</a:t>
            </a:r>
            <a:endParaRPr lang="zh-CN" altLang="en-US"/>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2" grpId="0" bldLvl="0" animBg="1"/>
      <p:bldP spid="18" grpId="0" bldLvl="0" animBg="1"/>
      <p:bldP spid="21" grpId="0" bldLvl="0" animBg="1"/>
      <p:bldP spid="32" grpId="0" bldLvl="0" animBg="1"/>
      <p:bldP spid="35" grpId="0" bldLvl="0" animBg="1"/>
      <p:bldP spid="36" grpId="0" bldLvl="0" animBg="1"/>
      <p:bldP spid="26" grpId="0" bldLvl="0" animBg="1"/>
      <p:bldP spid="27" grpId="0" bldLvl="0" animBg="1"/>
      <p:bldP spid="28" grpId="0" bldLvl="0" animBg="1"/>
      <p:bldP spid="29" grpId="0" bldLvl="0" animBg="1"/>
      <p:bldP spid="16" grpId="0" bldLvl="0" animBg="1"/>
      <p:bldP spid="19"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矩形 22"/>
          <p:cNvSpPr/>
          <p:nvPr/>
        </p:nvSpPr>
        <p:spPr>
          <a:xfrm>
            <a:off x="9264650" y="0"/>
            <a:ext cx="2927350" cy="3100070"/>
          </a:xfrm>
          <a:prstGeom prst="rect">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任意多边形 23"/>
          <p:cNvSpPr/>
          <p:nvPr/>
        </p:nvSpPr>
        <p:spPr>
          <a:xfrm>
            <a:off x="6531610" y="3007360"/>
            <a:ext cx="2464435" cy="23520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749" h="2624">
                <a:moveTo>
                  <a:pt x="0" y="29"/>
                </a:moveTo>
                <a:cubicBezTo>
                  <a:pt x="0" y="19"/>
                  <a:pt x="0" y="9"/>
                  <a:pt x="0" y="0"/>
                </a:cubicBezTo>
                <a:lnTo>
                  <a:pt x="2749" y="0"/>
                </a:lnTo>
                <a:lnTo>
                  <a:pt x="2749" y="2620"/>
                </a:lnTo>
                <a:cubicBezTo>
                  <a:pt x="2698" y="2622"/>
                  <a:pt x="2647" y="2624"/>
                  <a:pt x="2596" y="2624"/>
                </a:cubicBezTo>
                <a:cubicBezTo>
                  <a:pt x="1162" y="2624"/>
                  <a:pt x="0" y="1462"/>
                  <a:pt x="0" y="29"/>
                </a:cubicBezTo>
                <a:close/>
              </a:path>
            </a:pathLst>
          </a:custGeom>
          <a:solidFill>
            <a:srgbClr val="FA8D7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29" name="组合 28"/>
          <p:cNvGrpSpPr/>
          <p:nvPr/>
        </p:nvGrpSpPr>
        <p:grpSpPr>
          <a:xfrm>
            <a:off x="7061200" y="1148715"/>
            <a:ext cx="3921125" cy="3758565"/>
            <a:chOff x="10892" y="1604"/>
            <a:chExt cx="6175" cy="5919"/>
          </a:xfrm>
        </p:grpSpPr>
        <p:sp>
          <p:nvSpPr>
            <p:cNvPr id="28" name="椭圆 27"/>
            <p:cNvSpPr/>
            <p:nvPr/>
          </p:nvSpPr>
          <p:spPr>
            <a:xfrm>
              <a:off x="11020" y="1604"/>
              <a:ext cx="5919" cy="5919"/>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892" y="2081"/>
              <a:ext cx="6175" cy="4966"/>
            </a:xfrm>
            <a:prstGeom prst="rect">
              <a:avLst/>
            </a:prstGeom>
            <a:noFill/>
            <a:ln>
              <a:noFill/>
            </a:ln>
          </p:spPr>
          <p:txBody>
            <a:bodyPr wrap="square" rtlCol="0">
              <a:spAutoFit/>
              <a:scene3d>
                <a:camera prst="orthographicFront"/>
                <a:lightRig rig="threePt" dir="t"/>
              </a:scene3d>
            </a:bodyPr>
            <a:p>
              <a:pPr algn="ctr"/>
              <a:r>
                <a:rPr lang="en-US" altLang="zh-CN" sz="19900" b="1">
                  <a:ln>
                    <a:noFill/>
                  </a:ln>
                  <a:solidFill>
                    <a:schemeClr val="bg1"/>
                  </a:solidFill>
                  <a:effectLst>
                    <a:outerShdw blurRad="50800" dist="38100" dir="2700000" algn="tl" rotWithShape="0">
                      <a:prstClr val="black">
                        <a:alpha val="40000"/>
                      </a:prstClr>
                    </a:outerShdw>
                  </a:effectLst>
                  <a:latin typeface="汉仪刚艺体-85W" panose="00020600040101010101" charset="-122"/>
                  <a:ea typeface="汉仪刚艺体-85W" panose="00020600040101010101" charset="-122"/>
                </a:rPr>
                <a:t>03</a:t>
              </a:r>
              <a:r>
                <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阿里巴巴普惠体 2.0 65 Medium" panose="00020600040101010101" charset="-122"/>
                  <a:ea typeface="阿里巴巴普惠体 2.0 65 Medium" panose="00020600040101010101" charset="-122"/>
                </a:rPr>
                <a:t> </a:t>
              </a:r>
              <a:endPar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阿里巴巴普惠体 2.0 65 Medium" panose="00020600040101010101" charset="-122"/>
                <a:ea typeface="阿里巴巴普惠体 2.0 65 Medium" panose="00020600040101010101" charset="-122"/>
              </a:endParaRPr>
            </a:p>
          </p:txBody>
        </p:sp>
      </p:grpSp>
      <p:sp>
        <p:nvSpPr>
          <p:cNvPr id="25" name="椭圆 24"/>
          <p:cNvSpPr/>
          <p:nvPr/>
        </p:nvSpPr>
        <p:spPr>
          <a:xfrm>
            <a:off x="10033635" y="1451610"/>
            <a:ext cx="650240" cy="65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p:nvSpPr>
        <p:spPr>
          <a:xfrm>
            <a:off x="-1986280" y="4342765"/>
            <a:ext cx="5769610" cy="569468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319655" y="1723390"/>
            <a:ext cx="344233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zh-CN" altLang="en-US" sz="6000" i="1">
                <a:solidFill>
                  <a:schemeClr val="tx1">
                    <a:lumMod val="50000"/>
                    <a:lumOff val="50000"/>
                  </a:schemeClr>
                </a:solidFill>
                <a:effectLst/>
                <a:latin typeface="汉仪雅酷黑简" panose="00020600040101010101" charset="-122"/>
                <a:ea typeface="汉仪雅酷黑简" panose="00020600040101010101" charset="-122"/>
              </a:rPr>
              <a:t>完形</a:t>
            </a:r>
            <a:r>
              <a:rPr lang="zh-CN" altLang="en-US" sz="6000" i="1">
                <a:solidFill>
                  <a:schemeClr val="tx1">
                    <a:lumMod val="50000"/>
                    <a:lumOff val="50000"/>
                  </a:schemeClr>
                </a:solidFill>
                <a:effectLst/>
                <a:latin typeface="汉仪雅酷黑简" panose="00020600040101010101" charset="-122"/>
                <a:ea typeface="汉仪雅酷黑简" panose="00020600040101010101" charset="-122"/>
              </a:rPr>
              <a:t>填空</a:t>
            </a:r>
            <a:endParaRPr lang="zh-CN" altLang="en-US" sz="6000" i="1">
              <a:solidFill>
                <a:schemeClr val="tx1">
                  <a:lumMod val="50000"/>
                  <a:lumOff val="50000"/>
                </a:schemeClr>
              </a:solidFill>
              <a:effectLst/>
              <a:latin typeface="汉仪雅酷黑简" panose="00020600040101010101" charset="-122"/>
              <a:ea typeface="汉仪雅酷黑简" panose="00020600040101010101" charset="-122"/>
            </a:endParaRPr>
          </a:p>
        </p:txBody>
      </p:sp>
      <p:grpSp>
        <p:nvGrpSpPr>
          <p:cNvPr id="52" name="组合 51"/>
          <p:cNvGrpSpPr/>
          <p:nvPr/>
        </p:nvGrpSpPr>
        <p:grpSpPr>
          <a:xfrm rot="16200000">
            <a:off x="10812780" y="5636895"/>
            <a:ext cx="1788795" cy="329565"/>
            <a:chOff x="855" y="537"/>
            <a:chExt cx="2817" cy="519"/>
          </a:xfrm>
          <a:solidFill>
            <a:srgbClr val="FA8D78"/>
          </a:solidFill>
        </p:grpSpPr>
        <p:sp>
          <p:nvSpPr>
            <p:cNvPr id="53" name="燕尾形 52"/>
            <p:cNvSpPr/>
            <p:nvPr/>
          </p:nvSpPr>
          <p:spPr>
            <a:xfrm>
              <a:off x="855"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4" name="燕尾形 53"/>
            <p:cNvSpPr/>
            <p:nvPr/>
          </p:nvSpPr>
          <p:spPr>
            <a:xfrm>
              <a:off x="1621"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5" name="燕尾形 54"/>
            <p:cNvSpPr/>
            <p:nvPr/>
          </p:nvSpPr>
          <p:spPr>
            <a:xfrm>
              <a:off x="2387"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6" name="燕尾形 55"/>
            <p:cNvSpPr/>
            <p:nvPr/>
          </p:nvSpPr>
          <p:spPr>
            <a:xfrm>
              <a:off x="3153" y="537"/>
              <a:ext cx="519" cy="519"/>
            </a:xfrm>
            <a:prstGeom prst="chevron">
              <a:avLst>
                <a:gd name="adj" fmla="val 57744"/>
              </a:avLst>
            </a:prstGeom>
            <a:solidFill>
              <a:srgbClr val="FA8D7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sp>
        <p:nvSpPr>
          <p:cNvPr id="65" name="椭圆 64"/>
          <p:cNvSpPr/>
          <p:nvPr/>
        </p:nvSpPr>
        <p:spPr>
          <a:xfrm>
            <a:off x="704215" y="1289685"/>
            <a:ext cx="694055" cy="694055"/>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椭圆 65"/>
          <p:cNvSpPr/>
          <p:nvPr/>
        </p:nvSpPr>
        <p:spPr>
          <a:xfrm>
            <a:off x="-495935" y="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7" name="组合 66"/>
          <p:cNvGrpSpPr/>
          <p:nvPr/>
        </p:nvGrpSpPr>
        <p:grpSpPr>
          <a:xfrm rot="20160000">
            <a:off x="9514403" y="5384924"/>
            <a:ext cx="935355" cy="1340485"/>
            <a:chOff x="8270" y="9897"/>
            <a:chExt cx="1473" cy="2111"/>
          </a:xfrm>
        </p:grpSpPr>
        <p:sp>
          <p:nvSpPr>
            <p:cNvPr id="107" name="圆角矩形 106"/>
            <p:cNvSpPr/>
            <p:nvPr/>
          </p:nvSpPr>
          <p:spPr>
            <a:xfrm rot="1560000">
              <a:off x="8270" y="9897"/>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圆角矩形 107"/>
            <p:cNvSpPr/>
            <p:nvPr/>
          </p:nvSpPr>
          <p:spPr>
            <a:xfrm rot="1560000">
              <a:off x="8877" y="9919"/>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圆角矩形 67"/>
            <p:cNvSpPr/>
            <p:nvPr/>
          </p:nvSpPr>
          <p:spPr>
            <a:xfrm rot="1560000">
              <a:off x="8495" y="10172"/>
              <a:ext cx="239" cy="1367"/>
            </a:xfrm>
            <a:prstGeom prst="roundRect">
              <a:avLst>
                <a:gd name="adj" fmla="val 50000"/>
              </a:avLst>
            </a:prstGeom>
            <a:solidFill>
              <a:srgbClr val="FCDE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圆角矩形 68"/>
            <p:cNvSpPr/>
            <p:nvPr/>
          </p:nvSpPr>
          <p:spPr>
            <a:xfrm rot="1560000">
              <a:off x="9480" y="10186"/>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圆角矩形 73"/>
            <p:cNvSpPr/>
            <p:nvPr/>
          </p:nvSpPr>
          <p:spPr>
            <a:xfrm rot="1560000">
              <a:off x="9008" y="10641"/>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5349875" y="2042160"/>
            <a:ext cx="6099175" cy="3415030"/>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文章讲述了作者作为一名母亲" 观察自己患有自闭症的女儿杰西卡与陌生人交流的情景。尽管担心女儿可能会打扰到他人，但作者感到欣慰的是，人们对待她的女儿总是很耐心， 给予她平等的对待。这不仅让女儿感到高兴， 也让作者对未来充满了希望。</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grpSp>
        <p:nvGrpSpPr>
          <p:cNvPr id="16" name="组合 15"/>
          <p:cNvGrpSpPr/>
          <p:nvPr/>
        </p:nvGrpSpPr>
        <p:grpSpPr>
          <a:xfrm>
            <a:off x="1243965" y="615950"/>
            <a:ext cx="9155430" cy="778510"/>
            <a:chOff x="987" y="6225"/>
            <a:chExt cx="5121" cy="1129"/>
          </a:xfrm>
        </p:grpSpPr>
        <p:sp>
          <p:nvSpPr>
            <p:cNvPr id="9" name="圆角矩形 8"/>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209" y="6329"/>
              <a:ext cx="4678" cy="75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2000">
                  <a:sym typeface="+mn-ea"/>
                </a:rPr>
                <a:t> </a:t>
              </a:r>
              <a:r>
                <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My Autistic daughter</a:t>
              </a:r>
              <a:endPar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2" name="图片 1"/>
          <p:cNvPicPr>
            <a:picLocks noChangeAspect="1"/>
          </p:cNvPicPr>
          <p:nvPr>
            <p:custDataLst>
              <p:tags r:id="rId1"/>
            </p:custDataLst>
          </p:nvPr>
        </p:nvPicPr>
        <p:blipFill>
          <a:blip r:embed="rId2"/>
          <a:stretch>
            <a:fillRect/>
          </a:stretch>
        </p:blipFill>
        <p:spPr>
          <a:xfrm>
            <a:off x="386715" y="1513840"/>
            <a:ext cx="4480560" cy="4838700"/>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229235" y="132080"/>
            <a:ext cx="11694160" cy="4154170"/>
          </a:xfrm>
          <a:prstGeom prst="rect">
            <a:avLst/>
          </a:prstGeom>
          <a:solidFill>
            <a:schemeClr val="accent5">
              <a:lumMod val="40000"/>
              <a:lumOff val="60000"/>
            </a:schemeClr>
          </a:solidFill>
          <a:ln w="9525">
            <a:noFill/>
          </a:ln>
        </p:spPr>
        <p:txBody>
          <a:bodyPr wrap="square">
            <a:spAutoFit/>
          </a:bodyPr>
          <a:p>
            <a:pPr indent="292100"/>
            <a:r>
              <a:rPr sz="2400" b="0">
                <a:ea typeface="宋体" panose="02010600030101010101" pitchFamily="2" charset="-122"/>
              </a:rPr>
              <a:t>“What's your name?”My fifteen-year-old daughter,Jessica,asked a stranger on the street.Her eyes sparkled with</a:t>
            </a:r>
            <a:r>
              <a:rPr sz="2400" b="0" u="sng">
                <a:ea typeface="宋体" panose="02010600030101010101" pitchFamily="2" charset="-122"/>
              </a:rPr>
              <a:t> 41</a:t>
            </a:r>
            <a:r>
              <a:rPr sz="2400" b="0">
                <a:ea typeface="宋体" panose="02010600030101010101" pitchFamily="2" charset="-122"/>
              </a:rPr>
              <a:t> and her face wore a broad smile.I wish she could make it because she</a:t>
            </a:r>
            <a:r>
              <a:rPr lang="en-US" sz="2400" b="0">
                <a:ea typeface="宋体" panose="02010600030101010101" pitchFamily="2" charset="-122"/>
              </a:rPr>
              <a:t> </a:t>
            </a:r>
            <a:r>
              <a:rPr sz="2400" b="0">
                <a:ea typeface="宋体" panose="02010600030101010101" pitchFamily="2" charset="-122"/>
              </a:rPr>
              <a:t>has a disability with autistic(自闭症的).I stood nearby,waiting </a:t>
            </a:r>
            <a:r>
              <a:rPr sz="2400" b="0" u="sng">
                <a:ea typeface="宋体" panose="02010600030101010101" pitchFamily="2" charset="-122"/>
              </a:rPr>
              <a:t>42</a:t>
            </a:r>
            <a:r>
              <a:rPr sz="2400" b="0">
                <a:ea typeface="宋体" panose="02010600030101010101" pitchFamily="2" charset="-122"/>
              </a:rPr>
              <a:t> for any potential result</a:t>
            </a:r>
            <a:r>
              <a:rPr lang="en-US" sz="2400" b="0">
                <a:ea typeface="宋体" panose="02010600030101010101" pitchFamily="2" charset="-122"/>
              </a:rPr>
              <a:t>.</a:t>
            </a:r>
            <a:endParaRPr sz="2400" b="0">
              <a:ea typeface="宋体" panose="02010600030101010101" pitchFamily="2" charset="-122"/>
            </a:endParaRPr>
          </a:p>
          <a:p>
            <a:pPr indent="292100"/>
            <a:r>
              <a:rPr sz="2400" b="0">
                <a:ea typeface="宋体" panose="02010600030101010101" pitchFamily="2" charset="-122"/>
              </a:rPr>
              <a:t>To be honest,the </a:t>
            </a:r>
            <a:r>
              <a:rPr sz="2400" b="0" u="sng">
                <a:ea typeface="宋体" panose="02010600030101010101" pitchFamily="2" charset="-122"/>
              </a:rPr>
              <a:t>43</a:t>
            </a:r>
            <a:r>
              <a:rPr sz="2400" b="0">
                <a:ea typeface="宋体" panose="02010600030101010101" pitchFamily="2" charset="-122"/>
              </a:rPr>
              <a:t> nature of hers is a result of her disability. Ever since Jessica was real young,she had </a:t>
            </a:r>
            <a:r>
              <a:rPr sz="2400" b="0" u="sng">
                <a:ea typeface="宋体" panose="02010600030101010101" pitchFamily="2" charset="-122"/>
              </a:rPr>
              <a:t>44</a:t>
            </a:r>
            <a:r>
              <a:rPr sz="2400" b="0">
                <a:ea typeface="宋体" panose="02010600030101010101" pitchFamily="2" charset="-122"/>
              </a:rPr>
              <a:t> right up to strangers on the street and </a:t>
            </a:r>
            <a:r>
              <a:rPr sz="2400" b="0" u="sng">
                <a:ea typeface="宋体" panose="02010600030101010101" pitchFamily="2" charset="-122"/>
              </a:rPr>
              <a:t>45 </a:t>
            </a:r>
            <a:r>
              <a:rPr sz="2400" b="0">
                <a:ea typeface="宋体" panose="02010600030101010101" pitchFamily="2" charset="-122"/>
              </a:rPr>
              <a:t>a conversation, never expecting to be refused.Children with autism don't relate well to others.As her mum, my thoughts are </a:t>
            </a:r>
            <a:r>
              <a:rPr sz="2400" b="0" u="sng">
                <a:ea typeface="宋体" panose="02010600030101010101" pitchFamily="2" charset="-122"/>
              </a:rPr>
              <a:t>46</a:t>
            </a:r>
            <a:r>
              <a:rPr sz="2400" b="0">
                <a:ea typeface="宋体" panose="02010600030101010101" pitchFamily="2" charset="-122"/>
              </a:rPr>
              <a:t> .On one hand,I tried my best to prevent her from </a:t>
            </a:r>
            <a:r>
              <a:rPr sz="2400" b="0" u="sng">
                <a:ea typeface="宋体" panose="02010600030101010101" pitchFamily="2" charset="-122"/>
              </a:rPr>
              <a:t>47 </a:t>
            </a:r>
            <a:r>
              <a:rPr sz="2400" b="0">
                <a:ea typeface="宋体" panose="02010600030101010101" pitchFamily="2" charset="-122"/>
              </a:rPr>
              <a:t>others.On the other hand,I don't want her to be discouraged. Happily,when Jessica talks with someone,it always </a:t>
            </a:r>
            <a:r>
              <a:rPr sz="2400" b="0" u="sng">
                <a:ea typeface="宋体" panose="02010600030101010101" pitchFamily="2" charset="-122"/>
              </a:rPr>
              <a:t>48</a:t>
            </a:r>
            <a:r>
              <a:rPr sz="2400" b="0">
                <a:ea typeface="宋体" panose="02010600030101010101" pitchFamily="2" charset="-122"/>
              </a:rPr>
              <a:t> me that people patiently answer her,although they must sense she's a bit different.</a:t>
            </a:r>
            <a:endParaRPr sz="2400" b="0">
              <a:ea typeface="宋体" panose="02010600030101010101" pitchFamily="2" charset="-122"/>
            </a:endParaRPr>
          </a:p>
        </p:txBody>
      </p:sp>
      <p:sp>
        <p:nvSpPr>
          <p:cNvPr id="4" name="文本框 3"/>
          <p:cNvSpPr txBox="1"/>
          <p:nvPr/>
        </p:nvSpPr>
        <p:spPr>
          <a:xfrm>
            <a:off x="86995" y="4312920"/>
            <a:ext cx="11917680" cy="2306955"/>
          </a:xfrm>
          <a:prstGeom prst="rect">
            <a:avLst/>
          </a:prstGeom>
          <a:solidFill>
            <a:schemeClr val="accent2">
              <a:lumMod val="20000"/>
              <a:lumOff val="80000"/>
            </a:schemeClr>
          </a:solidFill>
          <a:ln w="9525">
            <a:noFill/>
          </a:ln>
        </p:spPr>
        <p:txBody>
          <a:bodyPr wrap="square">
            <a:spAutoFit/>
          </a:bodyPr>
          <a:p>
            <a:pPr indent="292100"/>
            <a:r>
              <a:rPr lang="en-US" b="0">
                <a:solidFill>
                  <a:srgbClr val="000000"/>
                </a:solidFill>
                <a:latin typeface="Times New Roman" panose="02020603050405020304" charset="0"/>
                <a:ea typeface="宋体" panose="02010600030101010101" pitchFamily="2" charset="-122"/>
              </a:rPr>
              <a:t>41.A.shock	                B.depression		C.admiration			D.excitement</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42.A.politely		B.tensely		                C.gracefully			D.gratefully</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43.A.sociable		B.careful		                C.independent		                D.ambitious</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44.A.marched		B.received		C.reminded			D.covered</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45.A.checked in		B.put down		C.struck up			D.broke out</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46.A.suspicious		B.sharp			C.conflicting			D.convincing</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47.A.excusing		B.disturbing		C.persuading			D.threatening</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48.A.surprises		B.benefits		C.frightens			D.confuses</a:t>
            </a:r>
            <a:endParaRPr lang="en-US" b="0">
              <a:solidFill>
                <a:srgbClr val="000000"/>
              </a:solidFill>
              <a:latin typeface="Times New Roman" panose="02020603050405020304" charset="0"/>
              <a:ea typeface="宋体" panose="02010600030101010101" pitchFamily="2" charset="-122"/>
            </a:endParaRPr>
          </a:p>
        </p:txBody>
      </p:sp>
      <p:cxnSp>
        <p:nvCxnSpPr>
          <p:cNvPr id="9" name="直接箭头连接符 8"/>
          <p:cNvCxnSpPr/>
          <p:nvPr/>
        </p:nvCxnSpPr>
        <p:spPr>
          <a:xfrm>
            <a:off x="3291840" y="979805"/>
            <a:ext cx="6605270" cy="344614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2479040" y="608965"/>
            <a:ext cx="118300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9272905" y="431292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2"/>
            </p:custDataLst>
          </p:nvPr>
        </p:nvSpPr>
        <p:spPr>
          <a:xfrm>
            <a:off x="743585" y="1322070"/>
            <a:ext cx="254889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3" name="直接箭头连接符 12"/>
          <p:cNvCxnSpPr/>
          <p:nvPr>
            <p:custDataLst>
              <p:tags r:id="rId3"/>
            </p:custDataLst>
          </p:nvPr>
        </p:nvCxnSpPr>
        <p:spPr>
          <a:xfrm flipH="1">
            <a:off x="3209925" y="1329690"/>
            <a:ext cx="8343900" cy="33540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5" name="矩形 14"/>
          <p:cNvSpPr/>
          <p:nvPr>
            <p:custDataLst>
              <p:tags r:id="rId4"/>
            </p:custDataLst>
          </p:nvPr>
        </p:nvSpPr>
        <p:spPr>
          <a:xfrm>
            <a:off x="4018915" y="2070100"/>
            <a:ext cx="28575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箭头连接符 15"/>
          <p:cNvCxnSpPr/>
          <p:nvPr>
            <p:custDataLst>
              <p:tags r:id="rId5"/>
            </p:custDataLst>
          </p:nvPr>
        </p:nvCxnSpPr>
        <p:spPr>
          <a:xfrm flipH="1">
            <a:off x="1254760" y="1909445"/>
            <a:ext cx="1773555" cy="307213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custDataLst>
              <p:tags r:id="rId6"/>
            </p:custDataLst>
          </p:nvPr>
        </p:nvCxnSpPr>
        <p:spPr>
          <a:xfrm flipH="1">
            <a:off x="1470660" y="2238375"/>
            <a:ext cx="2191385" cy="30111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custDataLst>
              <p:tags r:id="rId7"/>
            </p:custDataLst>
          </p:nvPr>
        </p:nvCxnSpPr>
        <p:spPr>
          <a:xfrm flipH="1">
            <a:off x="6522720" y="2238375"/>
            <a:ext cx="2924810" cy="327850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custDataLst>
              <p:tags r:id="rId8"/>
            </p:custDataLst>
          </p:nvPr>
        </p:nvCxnSpPr>
        <p:spPr>
          <a:xfrm>
            <a:off x="3490595" y="2968625"/>
            <a:ext cx="2589530" cy="281559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custDataLst>
              <p:tags r:id="rId9"/>
            </p:custDataLst>
          </p:nvPr>
        </p:nvCxnSpPr>
        <p:spPr>
          <a:xfrm flipH="1">
            <a:off x="3775710" y="3096895"/>
            <a:ext cx="6895465" cy="293433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custDataLst>
              <p:tags r:id="rId10"/>
            </p:custDataLst>
          </p:nvPr>
        </p:nvCxnSpPr>
        <p:spPr>
          <a:xfrm flipH="1">
            <a:off x="1357630" y="3743325"/>
            <a:ext cx="3141980" cy="262509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2" name="矩形 21"/>
          <p:cNvSpPr/>
          <p:nvPr>
            <p:custDataLst>
              <p:tags r:id="rId11"/>
            </p:custDataLst>
          </p:nvPr>
        </p:nvSpPr>
        <p:spPr>
          <a:xfrm>
            <a:off x="2805430" y="462851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12"/>
            </p:custDataLst>
          </p:nvPr>
        </p:nvSpPr>
        <p:spPr>
          <a:xfrm>
            <a:off x="683260" y="493014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13"/>
            </p:custDataLst>
          </p:nvPr>
        </p:nvSpPr>
        <p:spPr>
          <a:xfrm>
            <a:off x="683260" y="519747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14"/>
            </p:custDataLst>
          </p:nvPr>
        </p:nvSpPr>
        <p:spPr>
          <a:xfrm>
            <a:off x="5614035" y="539432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15"/>
            </p:custDataLst>
          </p:nvPr>
        </p:nvSpPr>
        <p:spPr>
          <a:xfrm>
            <a:off x="5614035" y="571182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16"/>
            </p:custDataLst>
          </p:nvPr>
        </p:nvSpPr>
        <p:spPr>
          <a:xfrm>
            <a:off x="2935605" y="600392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17"/>
            </p:custDataLst>
          </p:nvPr>
        </p:nvSpPr>
        <p:spPr>
          <a:xfrm>
            <a:off x="683260" y="630047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8"/>
            </p:custDataLst>
          </p:nvPr>
        </p:nvSpPr>
        <p:spPr>
          <a:xfrm>
            <a:off x="3919855" y="2818765"/>
            <a:ext cx="188150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custDataLst>
              <p:tags r:id="rId19"/>
            </p:custDataLst>
          </p:nvPr>
        </p:nvSpPr>
        <p:spPr>
          <a:xfrm>
            <a:off x="1288415" y="3126105"/>
            <a:ext cx="248729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0"/>
            </p:custDataLst>
          </p:nvPr>
        </p:nvSpPr>
        <p:spPr>
          <a:xfrm>
            <a:off x="8456930" y="3150870"/>
            <a:ext cx="117030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bldLvl="0" animBg="1"/>
      <p:bldP spid="12" grpId="0" bldLvl="0" animBg="1"/>
      <p:bldP spid="15"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30" grpId="0" bldLvl="0" animBg="1"/>
      <p:bldP spid="31" grpId="0" bldLvl="0" animBg="1"/>
      <p:bldP spid="3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229235" y="132080"/>
            <a:ext cx="11694160" cy="2676525"/>
          </a:xfrm>
          <a:prstGeom prst="rect">
            <a:avLst/>
          </a:prstGeom>
          <a:solidFill>
            <a:schemeClr val="accent5">
              <a:lumMod val="40000"/>
              <a:lumOff val="60000"/>
            </a:schemeClr>
          </a:solidFill>
          <a:ln w="9525">
            <a:noFill/>
          </a:ln>
        </p:spPr>
        <p:txBody>
          <a:bodyPr wrap="square">
            <a:spAutoFit/>
          </a:bodyPr>
          <a:p>
            <a:pPr indent="292100"/>
            <a:r>
              <a:rPr sz="2400" b="0">
                <a:ea typeface="宋体" panose="02010600030101010101" pitchFamily="2" charset="-122"/>
              </a:rPr>
              <a:t>What about this time?Would this man respond kindly or just </a:t>
            </a:r>
            <a:r>
              <a:rPr sz="2400" b="0" u="sng">
                <a:ea typeface="宋体" panose="02010600030101010101" pitchFamily="2" charset="-122"/>
              </a:rPr>
              <a:t>49 _</a:t>
            </a:r>
            <a:r>
              <a:rPr sz="2400" b="0">
                <a:ea typeface="宋体" panose="02010600030101010101" pitchFamily="2" charset="-122"/>
              </a:rPr>
              <a:t>her and walk away? A few minutes later,Jessica skipped to me.Obviously,it was a successful </a:t>
            </a:r>
            <a:r>
              <a:rPr sz="2400" b="0" u="sng">
                <a:ea typeface="宋体" panose="02010600030101010101" pitchFamily="2" charset="-122"/>
              </a:rPr>
              <a:t>50</a:t>
            </a:r>
            <a:r>
              <a:rPr sz="2400" b="0">
                <a:ea typeface="宋体" panose="02010600030101010101" pitchFamily="2" charset="-122"/>
              </a:rPr>
              <a:t> .Jessica shared with me the </a:t>
            </a:r>
            <a:r>
              <a:rPr sz="2400" b="0" u="sng">
                <a:ea typeface="宋体" panose="02010600030101010101" pitchFamily="2" charset="-122"/>
              </a:rPr>
              <a:t>51 </a:t>
            </a:r>
            <a:r>
              <a:rPr sz="2400" b="0">
                <a:ea typeface="宋体" panose="02010600030101010101" pitchFamily="2" charset="-122"/>
              </a:rPr>
              <a:t>they had talked about,which would certainly </a:t>
            </a:r>
            <a:r>
              <a:rPr sz="2400" b="0" u="sng">
                <a:ea typeface="宋体" panose="02010600030101010101" pitchFamily="2" charset="-122"/>
              </a:rPr>
              <a:t>52</a:t>
            </a:r>
            <a:r>
              <a:rPr sz="2400" b="0">
                <a:ea typeface="宋体" panose="02010600030101010101" pitchFamily="2" charset="-122"/>
              </a:rPr>
              <a:t> my daughter's day.The man just treated her like an ordinary girl,nothing special from others.</a:t>
            </a:r>
            <a:endParaRPr sz="2400" b="0">
              <a:ea typeface="宋体" panose="02010600030101010101" pitchFamily="2" charset="-122"/>
            </a:endParaRPr>
          </a:p>
          <a:p>
            <a:pPr indent="292100"/>
            <a:r>
              <a:rPr sz="2400" b="0">
                <a:ea typeface="宋体" panose="02010600030101010101" pitchFamily="2" charset="-122"/>
              </a:rPr>
              <a:t>As we continued on our way,I felt a renewed sense full of </a:t>
            </a:r>
            <a:r>
              <a:rPr sz="2400" b="0" u="sng">
                <a:ea typeface="宋体" panose="02010600030101010101" pitchFamily="2" charset="-122"/>
              </a:rPr>
              <a:t>53</a:t>
            </a:r>
            <a:r>
              <a:rPr sz="2400" b="0">
                <a:ea typeface="宋体" panose="02010600030101010101" pitchFamily="2" charset="-122"/>
              </a:rPr>
              <a:t> for the future.Despite my daughter's problem,an equal </a:t>
            </a:r>
            <a:r>
              <a:rPr sz="2400" b="0" u="sng">
                <a:ea typeface="宋体" panose="02010600030101010101" pitchFamily="2" charset="-122"/>
              </a:rPr>
              <a:t>54 </a:t>
            </a:r>
            <a:r>
              <a:rPr sz="2400" b="0">
                <a:ea typeface="宋体" panose="02010600030101010101" pitchFamily="2" charset="-122"/>
              </a:rPr>
              <a:t>the kind people gave her created a moment of </a:t>
            </a:r>
            <a:r>
              <a:rPr sz="2400" b="0" u="sng">
                <a:ea typeface="宋体" panose="02010600030101010101" pitchFamily="2" charset="-122"/>
              </a:rPr>
              <a:t>55</a:t>
            </a:r>
            <a:r>
              <a:rPr sz="2400" b="0">
                <a:ea typeface="宋体" panose="02010600030101010101" pitchFamily="2" charset="-122"/>
              </a:rPr>
              <a:t>  interaction.</a:t>
            </a:r>
            <a:endParaRPr sz="2400" b="0">
              <a:ea typeface="宋体" panose="02010600030101010101" pitchFamily="2" charset="-122"/>
            </a:endParaRPr>
          </a:p>
        </p:txBody>
      </p:sp>
      <p:sp>
        <p:nvSpPr>
          <p:cNvPr id="4" name="文本框 3"/>
          <p:cNvSpPr txBox="1"/>
          <p:nvPr/>
        </p:nvSpPr>
        <p:spPr>
          <a:xfrm>
            <a:off x="274320" y="3244850"/>
            <a:ext cx="11917680" cy="2030095"/>
          </a:xfrm>
          <a:prstGeom prst="rect">
            <a:avLst/>
          </a:prstGeom>
          <a:solidFill>
            <a:schemeClr val="accent2">
              <a:lumMod val="20000"/>
              <a:lumOff val="80000"/>
            </a:schemeClr>
          </a:solidFill>
          <a:ln w="9525">
            <a:noFill/>
          </a:ln>
        </p:spPr>
        <p:txBody>
          <a:bodyPr wrap="square">
            <a:spAutoFit/>
          </a:bodyPr>
          <a:p>
            <a:pPr indent="292100"/>
            <a:r>
              <a:rPr lang="en-US" b="0">
                <a:solidFill>
                  <a:srgbClr val="000000"/>
                </a:solidFill>
                <a:latin typeface="Times New Roman" panose="02020603050405020304" charset="0"/>
                <a:ea typeface="宋体" panose="02010600030101010101" pitchFamily="2" charset="-122"/>
              </a:rPr>
              <a:t>49.A.test			B.ignore			C.calm				D.bother</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50.A.examination	                B.explanation	                C.excuse				D.exchange</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51.A.content			B.collection		C.complaint			D.material</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52.A.declare			B.describe		C.ruin				D.brighten</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53.A.patience		                B.hope			C.worry				D.company</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54.A.operation		                B.right			C.treatment			D.comment</a:t>
            </a:r>
            <a:endParaRPr lang="en-US" b="0">
              <a:solidFill>
                <a:srgbClr val="000000"/>
              </a:solidFill>
              <a:latin typeface="Times New Roman" panose="02020603050405020304" charset="0"/>
              <a:ea typeface="宋体" panose="02010600030101010101" pitchFamily="2" charset="-122"/>
            </a:endParaRPr>
          </a:p>
          <a:p>
            <a:pPr indent="292100"/>
            <a:r>
              <a:rPr lang="en-US" b="0">
                <a:solidFill>
                  <a:srgbClr val="000000"/>
                </a:solidFill>
                <a:latin typeface="Times New Roman" panose="02020603050405020304" charset="0"/>
                <a:ea typeface="宋体" panose="02010600030101010101" pitchFamily="2" charset="-122"/>
              </a:rPr>
              <a:t>55.A.sincere			B.humorous		C.modest			                D.accurate</a:t>
            </a:r>
            <a:endParaRPr lang="en-US" b="0">
              <a:solidFill>
                <a:srgbClr val="000000"/>
              </a:solidFill>
              <a:latin typeface="Times New Roman" panose="02020603050405020304" charset="0"/>
              <a:ea typeface="宋体" panose="02010600030101010101" pitchFamily="2" charset="-122"/>
            </a:endParaRPr>
          </a:p>
        </p:txBody>
      </p:sp>
      <p:cxnSp>
        <p:nvCxnSpPr>
          <p:cNvPr id="9" name="直接箭头连接符 8"/>
          <p:cNvCxnSpPr/>
          <p:nvPr/>
        </p:nvCxnSpPr>
        <p:spPr>
          <a:xfrm flipH="1">
            <a:off x="4711700" y="476250"/>
            <a:ext cx="4146550" cy="287972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7747000" y="259080"/>
            <a:ext cx="36004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3919855" y="325310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3" name="直接箭头连接符 12"/>
          <p:cNvCxnSpPr/>
          <p:nvPr>
            <p:custDataLst>
              <p:tags r:id="rId2"/>
            </p:custDataLst>
          </p:nvPr>
        </p:nvCxnSpPr>
        <p:spPr>
          <a:xfrm>
            <a:off x="10363835" y="905510"/>
            <a:ext cx="737235" cy="264604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5" name="矩形 14"/>
          <p:cNvSpPr/>
          <p:nvPr>
            <p:custDataLst>
              <p:tags r:id="rId3"/>
            </p:custDataLst>
          </p:nvPr>
        </p:nvSpPr>
        <p:spPr>
          <a:xfrm>
            <a:off x="3431540" y="979170"/>
            <a:ext cx="28575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箭头连接符 15"/>
          <p:cNvCxnSpPr/>
          <p:nvPr>
            <p:custDataLst>
              <p:tags r:id="rId4"/>
            </p:custDataLst>
          </p:nvPr>
        </p:nvCxnSpPr>
        <p:spPr>
          <a:xfrm flipH="1">
            <a:off x="1481455" y="1257300"/>
            <a:ext cx="1772920" cy="267525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custDataLst>
              <p:tags r:id="rId5"/>
            </p:custDataLst>
          </p:nvPr>
        </p:nvCxnSpPr>
        <p:spPr>
          <a:xfrm>
            <a:off x="9516110" y="1151890"/>
            <a:ext cx="1379220" cy="302768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custDataLst>
              <p:tags r:id="rId6"/>
            </p:custDataLst>
          </p:nvPr>
        </p:nvCxnSpPr>
        <p:spPr>
          <a:xfrm flipH="1">
            <a:off x="4485640" y="1884680"/>
            <a:ext cx="4125595" cy="257238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custDataLst>
              <p:tags r:id="rId7"/>
            </p:custDataLst>
          </p:nvPr>
        </p:nvCxnSpPr>
        <p:spPr>
          <a:xfrm>
            <a:off x="4938395" y="2315845"/>
            <a:ext cx="2376170" cy="24193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custDataLst>
              <p:tags r:id="rId8"/>
            </p:custDataLst>
          </p:nvPr>
        </p:nvCxnSpPr>
        <p:spPr>
          <a:xfrm flipH="1">
            <a:off x="1645920" y="2265045"/>
            <a:ext cx="10054590" cy="273748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2" name="矩形 21"/>
          <p:cNvSpPr/>
          <p:nvPr>
            <p:custDataLst>
              <p:tags r:id="rId9"/>
            </p:custDataLst>
          </p:nvPr>
        </p:nvSpPr>
        <p:spPr>
          <a:xfrm>
            <a:off x="10363835" y="357251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10"/>
            </p:custDataLst>
          </p:nvPr>
        </p:nvSpPr>
        <p:spPr>
          <a:xfrm>
            <a:off x="909320" y="384365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11"/>
            </p:custDataLst>
          </p:nvPr>
        </p:nvSpPr>
        <p:spPr>
          <a:xfrm>
            <a:off x="10292715" y="410019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12"/>
            </p:custDataLst>
          </p:nvPr>
        </p:nvSpPr>
        <p:spPr>
          <a:xfrm>
            <a:off x="3919855" y="439039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13"/>
            </p:custDataLst>
          </p:nvPr>
        </p:nvSpPr>
        <p:spPr>
          <a:xfrm>
            <a:off x="6555105" y="462153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14"/>
            </p:custDataLst>
          </p:nvPr>
        </p:nvSpPr>
        <p:spPr>
          <a:xfrm>
            <a:off x="538480" y="495681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5"/>
            </p:custDataLst>
          </p:nvPr>
        </p:nvSpPr>
        <p:spPr>
          <a:xfrm>
            <a:off x="5154930" y="2037715"/>
            <a:ext cx="345567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337310" y="5691505"/>
            <a:ext cx="10462895" cy="583565"/>
          </a:xfrm>
          <a:prstGeom prst="rect">
            <a:avLst/>
          </a:prstGeom>
          <a:solidFill>
            <a:srgbClr val="C00000"/>
          </a:solidFill>
          <a:ln>
            <a:solidFill>
              <a:srgbClr val="C00000"/>
            </a:solidFill>
          </a:ln>
        </p:spPr>
        <p:txBody>
          <a:bodyPr wrap="square" rtlCol="0">
            <a:spAutoFit/>
          </a:bodyPr>
          <a:p>
            <a:r>
              <a:rPr lang="zh-CN" altLang="en-US" sz="3200">
                <a:solidFill>
                  <a:srgbClr val="FFC000"/>
                </a:solidFill>
              </a:rPr>
              <a:t>解题策略：注意记叙文的情感线，关注前后文之间的联系</a:t>
            </a:r>
            <a:endParaRPr lang="zh-CN" altLang="en-US" sz="3200">
              <a:solidFill>
                <a:srgbClr val="FFC000"/>
              </a:solidFill>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5" grpId="0" bldLvl="0" animBg="1"/>
      <p:bldP spid="22" grpId="0" bldLvl="0" animBg="1"/>
      <p:bldP spid="23" grpId="0" bldLvl="0" animBg="1"/>
      <p:bldP spid="24" grpId="0" bldLvl="0" animBg="1"/>
      <p:bldP spid="25" grpId="0" bldLvl="0" animBg="1"/>
      <p:bldP spid="26" grpId="0" bldLvl="0" animBg="1"/>
      <p:bldP spid="27" grpId="0" bldLvl="0" animBg="1"/>
      <p:bldP spid="30"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17589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619760"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041400" y="855980"/>
            <a:ext cx="5080000" cy="460375"/>
          </a:xfrm>
          <a:prstGeom prst="rect">
            <a:avLst/>
          </a:prstGeom>
          <a:noFill/>
          <a:ln w="9525">
            <a:noFill/>
          </a:ln>
        </p:spPr>
        <p:txBody>
          <a:bodyPr>
            <a:spAutoFit/>
          </a:bodyPr>
          <a:p>
            <a:pPr indent="266700"/>
            <a:r>
              <a:rPr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描写开心</a:t>
            </a:r>
            <a:r>
              <a:rPr sz="2400" b="1">
                <a:latin typeface="微软雅黑" panose="020B0503020204020204" pitchFamily="34" charset="-122"/>
                <a:ea typeface="微软雅黑" panose="020B0503020204020204" pitchFamily="34" charset="-122"/>
                <a:cs typeface="微软雅黑" panose="020B0503020204020204" pitchFamily="34" charset="-122"/>
              </a:rPr>
              <a:t>的语料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89560" y="1294130"/>
            <a:ext cx="10500360" cy="930275"/>
          </a:xfrm>
          <a:prstGeom prst="rect">
            <a:avLst/>
          </a:prstGeom>
          <a:noFill/>
          <a:ln w="9525">
            <a:noFill/>
          </a:ln>
        </p:spPr>
        <p:txBody>
          <a:bodyPr wrap="square">
            <a:noAutofit/>
          </a:bodyPr>
          <a:p>
            <a:pPr indent="266700">
              <a:lnSpc>
                <a:spcPct val="150000"/>
              </a:lnSpc>
              <a:buClrTx/>
              <a:buSzTx/>
              <a:buNone/>
            </a:pPr>
            <a:r>
              <a:rPr b="0"/>
              <a:t>Her eyes sparkled with </a:t>
            </a:r>
            <a:r>
              <a:rPr lang="en-US" b="0"/>
              <a:t>excitement</a:t>
            </a:r>
            <a:r>
              <a:rPr b="0"/>
              <a:t> and her face wore a broad smile.</a:t>
            </a:r>
            <a:endParaRPr b="0"/>
          </a:p>
          <a:p>
            <a:pPr indent="266700">
              <a:lnSpc>
                <a:spcPct val="150000"/>
              </a:lnSpc>
              <a:buClrTx/>
              <a:buSzTx/>
              <a:buNone/>
            </a:pPr>
            <a:r>
              <a:rPr b="0"/>
              <a:t>她的眼睛里闪烁着</a:t>
            </a:r>
            <a:r>
              <a:rPr lang="zh-CN" b="0"/>
              <a:t>兴奋</a:t>
            </a:r>
            <a:r>
              <a:rPr b="0"/>
              <a:t>的光芒，脸上带着灿烂的笑容。</a:t>
            </a:r>
            <a:endParaRPr b="0"/>
          </a:p>
          <a:p>
            <a:pPr indent="266700">
              <a:lnSpc>
                <a:spcPct val="150000"/>
              </a:lnSpc>
              <a:buClrTx/>
              <a:buSzTx/>
              <a:buNone/>
            </a:pPr>
            <a:r>
              <a:rPr lang="en-US" b="0"/>
              <a:t>brighten</a:t>
            </a:r>
            <a:r>
              <a:rPr b="0"/>
              <a:t> my daughter's day</a:t>
            </a:r>
            <a:r>
              <a:rPr lang="en-US" b="0"/>
              <a:t>     </a:t>
            </a:r>
            <a:r>
              <a:rPr lang="zh-CN" altLang="en-US" b="0"/>
              <a:t>点亮了我女儿的生活</a:t>
            </a:r>
            <a:endParaRPr lang="zh-CN" altLang="en-US" b="0"/>
          </a:p>
          <a:p>
            <a:pPr indent="266700">
              <a:lnSpc>
                <a:spcPct val="150000"/>
              </a:lnSpc>
              <a:buClrTx/>
              <a:buSzTx/>
              <a:buNone/>
            </a:pPr>
            <a:r>
              <a:rPr lang="zh-CN" altLang="en-US" b="0"/>
              <a:t>a renewed sense full of </a:t>
            </a:r>
            <a:r>
              <a:rPr lang="en-US" altLang="zh-CN" b="0"/>
              <a:t>hope</a:t>
            </a:r>
            <a:r>
              <a:rPr lang="zh-CN" altLang="en-US" b="0"/>
              <a:t> for the future</a:t>
            </a:r>
            <a:r>
              <a:rPr lang="en-US" altLang="zh-CN" b="0"/>
              <a:t>  一种对未来充满了</a:t>
            </a:r>
            <a:r>
              <a:rPr lang="zh-CN" altLang="en-US" b="0"/>
              <a:t>希望</a:t>
            </a:r>
            <a:r>
              <a:rPr lang="en-US" altLang="zh-CN" b="0"/>
              <a:t>的新感觉</a:t>
            </a:r>
            <a:endParaRPr lang="en-US" altLang="zh-CN" b="0"/>
          </a:p>
          <a:p>
            <a:pPr indent="266700">
              <a:lnSpc>
                <a:spcPct val="150000"/>
              </a:lnSpc>
              <a:buClrTx/>
              <a:buSzTx/>
              <a:buNone/>
            </a:pPr>
            <a:endParaRPr lang="zh-CN" altLang="en-US" b="0"/>
          </a:p>
        </p:txBody>
      </p:sp>
      <p:sp>
        <p:nvSpPr>
          <p:cNvPr id="7" name="正五边形 6"/>
          <p:cNvSpPr/>
          <p:nvPr/>
        </p:nvSpPr>
        <p:spPr>
          <a:xfrm>
            <a:off x="681990" y="323215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195705" y="3176905"/>
            <a:ext cx="5080000" cy="460375"/>
          </a:xfrm>
          <a:prstGeom prst="rect">
            <a:avLst/>
          </a:prstGeom>
          <a:noFill/>
          <a:ln w="9525">
            <a:noFill/>
          </a:ln>
        </p:spPr>
        <p:txBody>
          <a:bodyPr>
            <a:spAutoFit/>
          </a:bodyPr>
          <a:p>
            <a:pPr indent="266700">
              <a:buClrTx/>
              <a:buSzTx/>
              <a:buFontTx/>
            </a:pPr>
            <a:r>
              <a:rPr lang="zh-CN" sz="2400" b="1">
                <a:latin typeface="微软雅黑" panose="020B0503020204020204" pitchFamily="34" charset="-122"/>
                <a:ea typeface="微软雅黑" panose="020B0503020204020204" pitchFamily="34" charset="-122"/>
                <a:cs typeface="微软雅黑" panose="020B0503020204020204" pitchFamily="34" charset="-122"/>
              </a:rPr>
              <a:t>描写人物动作的语料</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3"/>
            </p:custDataLst>
          </p:nvPr>
        </p:nvSpPr>
        <p:spPr>
          <a:xfrm>
            <a:off x="513080" y="3725545"/>
            <a:ext cx="10500360" cy="930275"/>
          </a:xfrm>
          <a:prstGeom prst="rect">
            <a:avLst/>
          </a:prstGeom>
          <a:noFill/>
          <a:ln w="9525">
            <a:noFill/>
          </a:ln>
        </p:spPr>
        <p:txBody>
          <a:bodyPr wrap="square">
            <a:noAutofit/>
          </a:bodyPr>
          <a:p>
            <a:pPr indent="266700">
              <a:lnSpc>
                <a:spcPct val="150000"/>
              </a:lnSpc>
              <a:buClrTx/>
              <a:buSzTx/>
              <a:buNone/>
            </a:pPr>
            <a:r>
              <a:rPr b="0"/>
              <a:t> </a:t>
            </a:r>
            <a:r>
              <a:rPr lang="en-US" b="0"/>
              <a:t>march</a:t>
            </a:r>
            <a:r>
              <a:rPr b="0"/>
              <a:t> right up to</a:t>
            </a:r>
            <a:r>
              <a:rPr lang="en-US" b="0"/>
              <a:t>           </a:t>
            </a:r>
            <a:r>
              <a:rPr lang="zh-CN" altLang="en-US" b="0"/>
              <a:t>直接走到</a:t>
            </a:r>
            <a:endParaRPr lang="zh-CN" altLang="en-US" b="0"/>
          </a:p>
          <a:p>
            <a:pPr indent="266700">
              <a:lnSpc>
                <a:spcPct val="150000"/>
              </a:lnSpc>
              <a:buClrTx/>
              <a:buSzTx/>
              <a:buNone/>
            </a:pPr>
            <a:r>
              <a:rPr lang="zh-CN" altLang="en-US" b="0"/>
              <a:t> skip to me</a:t>
            </a:r>
            <a:r>
              <a:rPr lang="en-US" altLang="zh-CN" b="0"/>
              <a:t>                      </a:t>
            </a:r>
            <a:r>
              <a:rPr lang="zh-CN" altLang="en-US" b="0"/>
              <a:t>向我蹦蹦跳跳地走过来</a:t>
            </a:r>
            <a:endParaRPr lang="zh-CN" altLang="en-US" b="0"/>
          </a:p>
          <a:p>
            <a:pPr indent="266700">
              <a:lnSpc>
                <a:spcPct val="150000"/>
              </a:lnSpc>
              <a:buClrTx/>
              <a:buSzTx/>
              <a:buNone/>
            </a:pPr>
            <a:endParaRPr lang="zh-CN" altLang="en-US" b="0"/>
          </a:p>
        </p:txBody>
      </p:sp>
      <p:pic>
        <p:nvPicPr>
          <p:cNvPr id="3" name="图片 2"/>
          <p:cNvPicPr>
            <a:picLocks noChangeAspect="1"/>
          </p:cNvPicPr>
          <p:nvPr>
            <p:custDataLst>
              <p:tags r:id="rId4"/>
            </p:custDataLst>
          </p:nvPr>
        </p:nvPicPr>
        <p:blipFill>
          <a:blip r:embed="rId5"/>
          <a:stretch>
            <a:fillRect/>
          </a:stretch>
        </p:blipFill>
        <p:spPr>
          <a:xfrm>
            <a:off x="6096000" y="3042285"/>
            <a:ext cx="5471795" cy="358965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p:bldP spid="7" grpId="0" bldLvl="0" animBg="1"/>
      <p:bldP spid="9"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charset="0"/>
                <a:ea typeface="宋体" panose="02010600030101010101" pitchFamily="2" charset="-122"/>
              </a:rPr>
              <a:t>Ever since Jessica was real young,she had marched right up to strangers on the street and </a:t>
            </a:r>
            <a:r>
              <a:rPr lang="en-US" sz="3200">
                <a:solidFill>
                  <a:srgbClr val="000000"/>
                </a:solidFill>
                <a:latin typeface="Times New Roman" panose="02020603050405020304" charset="0"/>
                <a:ea typeface="宋体" panose="02010600030101010101" pitchFamily="2" charset="-122"/>
                <a:sym typeface="+mn-ea"/>
              </a:rPr>
              <a:t>struck up </a:t>
            </a:r>
            <a:r>
              <a:rPr lang="en-US" sz="3200" b="0">
                <a:solidFill>
                  <a:srgbClr val="000000"/>
                </a:solidFill>
                <a:latin typeface="Times New Roman" panose="02020603050405020304" charset="0"/>
                <a:ea typeface="宋体" panose="02010600030101010101" pitchFamily="2" charset="-122"/>
              </a:rPr>
              <a:t>a conversation, never expecting to be refused.</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3766820"/>
            <a:ext cx="9923145" cy="1198880"/>
          </a:xfrm>
          <a:prstGeom prst="rect">
            <a:avLst/>
          </a:prstGeom>
          <a:noFill/>
        </p:spPr>
        <p:txBody>
          <a:bodyPr wrap="square" rtlCol="0" anchor="t">
            <a:spAutoFit/>
          </a:bodyPr>
          <a:p>
            <a:pPr indent="266700">
              <a:lnSpc>
                <a:spcPct val="150000"/>
              </a:lnSpc>
              <a:buClrTx/>
              <a:buSzTx/>
              <a:buNone/>
            </a:pPr>
            <a:r>
              <a:rPr sz="2400">
                <a:sym typeface="+mn-ea"/>
              </a:rPr>
              <a:t>自从杰西卡还很</a:t>
            </a:r>
            <a:r>
              <a:rPr lang="zh-CN" sz="2400">
                <a:sym typeface="+mn-ea"/>
              </a:rPr>
              <a:t>小的时候</a:t>
            </a:r>
            <a:r>
              <a:rPr sz="2400">
                <a:sym typeface="+mn-ea"/>
              </a:rPr>
              <a:t>，她就径直走到街上的陌生人面前，开始交谈，从来没有想过会被拒绝。</a:t>
            </a:r>
            <a:endParaRPr sz="2400">
              <a:sym typeface="+mn-ea"/>
            </a:endParaRPr>
          </a:p>
        </p:txBody>
      </p:sp>
      <p:cxnSp>
        <p:nvCxnSpPr>
          <p:cNvPr id="9" name="直接连接符 8"/>
          <p:cNvCxnSpPr/>
          <p:nvPr/>
        </p:nvCxnSpPr>
        <p:spPr>
          <a:xfrm>
            <a:off x="6302375" y="1978660"/>
            <a:ext cx="683260" cy="889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6326505" y="210883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7068185" y="1957070"/>
            <a:ext cx="3765550" cy="10160"/>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8375650" y="1957070"/>
            <a:ext cx="770255"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14" name="左中括号 13"/>
          <p:cNvSpPr/>
          <p:nvPr/>
        </p:nvSpPr>
        <p:spPr>
          <a:xfrm>
            <a:off x="608330" y="13989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custDataLst>
              <p:tags r:id="rId5"/>
            </p:custDataLst>
          </p:nvPr>
        </p:nvSpPr>
        <p:spPr>
          <a:xfrm>
            <a:off x="1743075" y="199961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21" name="右中括号 20"/>
          <p:cNvSpPr/>
          <p:nvPr>
            <p:custDataLst>
              <p:tags r:id="rId6"/>
            </p:custDataLst>
          </p:nvPr>
        </p:nvSpPr>
        <p:spPr>
          <a:xfrm>
            <a:off x="6116955" y="135255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37" name="直接连接符 36"/>
          <p:cNvCxnSpPr/>
          <p:nvPr>
            <p:custDataLst>
              <p:tags r:id="rId7"/>
            </p:custDataLst>
          </p:nvPr>
        </p:nvCxnSpPr>
        <p:spPr>
          <a:xfrm flipV="1">
            <a:off x="2394585" y="2625725"/>
            <a:ext cx="1288415" cy="127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8"/>
            </p:custDataLst>
          </p:nvPr>
        </p:nvCxnSpPr>
        <p:spPr>
          <a:xfrm>
            <a:off x="381635" y="2645410"/>
            <a:ext cx="1675765" cy="11430"/>
          </a:xfrm>
          <a:prstGeom prst="line">
            <a:avLst/>
          </a:prstGeom>
          <a:ln w="38100">
            <a:solidFill>
              <a:schemeClr val="accent4"/>
            </a:solidFill>
          </a:ln>
        </p:spPr>
        <p:style>
          <a:lnRef idx="2">
            <a:schemeClr val="accent1"/>
          </a:lnRef>
          <a:fillRef idx="0">
            <a:srgbClr val="FFFFFF"/>
          </a:fillRef>
          <a:effectRef idx="0">
            <a:srgbClr val="FFFFFF"/>
          </a:effectRef>
          <a:fontRef idx="minor">
            <a:schemeClr val="tx1"/>
          </a:fontRef>
        </p:style>
      </p:cxnSp>
      <p:sp>
        <p:nvSpPr>
          <p:cNvPr id="6" name="矩形 5"/>
          <p:cNvSpPr/>
          <p:nvPr/>
        </p:nvSpPr>
        <p:spPr>
          <a:xfrm>
            <a:off x="4063365" y="2204085"/>
            <a:ext cx="741045" cy="43180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 name="直接连接符 6"/>
          <p:cNvCxnSpPr/>
          <p:nvPr>
            <p:custDataLst>
              <p:tags r:id="rId9"/>
            </p:custDataLst>
          </p:nvPr>
        </p:nvCxnSpPr>
        <p:spPr>
          <a:xfrm flipV="1">
            <a:off x="4610100" y="2612390"/>
            <a:ext cx="1819910" cy="2222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0"/>
            </p:custDataLst>
          </p:nvPr>
        </p:nvSpPr>
        <p:spPr>
          <a:xfrm>
            <a:off x="5184775" y="2656840"/>
            <a:ext cx="770255"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20" name="文本框 19"/>
          <p:cNvSpPr txBox="1"/>
          <p:nvPr>
            <p:custDataLst>
              <p:tags r:id="rId11"/>
            </p:custDataLst>
          </p:nvPr>
        </p:nvSpPr>
        <p:spPr>
          <a:xfrm>
            <a:off x="737870" y="2656840"/>
            <a:ext cx="1276350" cy="368300"/>
          </a:xfrm>
          <a:prstGeom prst="rect">
            <a:avLst/>
          </a:prstGeom>
          <a:solidFill>
            <a:srgbClr val="FFFF00"/>
          </a:solidFill>
        </p:spPr>
        <p:txBody>
          <a:bodyPr wrap="square" rtlCol="0">
            <a:spAutoFit/>
          </a:bodyPr>
          <a:p>
            <a:pPr algn="ctr"/>
            <a:r>
              <a:rPr lang="zh-CN" altLang="en-US"/>
              <a:t>宾语</a:t>
            </a:r>
            <a:endParaRPr lang="zh-CN" altLang="en-US"/>
          </a:p>
        </p:txBody>
      </p:sp>
      <p:cxnSp>
        <p:nvCxnSpPr>
          <p:cNvPr id="23" name="直接连接符 22"/>
          <p:cNvCxnSpPr/>
          <p:nvPr>
            <p:custDataLst>
              <p:tags r:id="rId12"/>
            </p:custDataLst>
          </p:nvPr>
        </p:nvCxnSpPr>
        <p:spPr>
          <a:xfrm>
            <a:off x="6616700" y="2610485"/>
            <a:ext cx="2107565" cy="5080"/>
          </a:xfrm>
          <a:prstGeom prst="line">
            <a:avLst/>
          </a:prstGeom>
          <a:ln w="38100">
            <a:solidFill>
              <a:schemeClr val="accent4"/>
            </a:solidFill>
          </a:ln>
        </p:spPr>
        <p:style>
          <a:lnRef idx="2">
            <a:schemeClr val="accent1"/>
          </a:lnRef>
          <a:fillRef idx="0">
            <a:srgbClr val="FFFFFF"/>
          </a:fillRef>
          <a:effectRef idx="0">
            <a:srgbClr val="FFFFFF"/>
          </a:effectRef>
          <a:fontRef idx="minor">
            <a:schemeClr val="tx1"/>
          </a:fontRef>
        </p:style>
      </p:cxnSp>
      <p:sp>
        <p:nvSpPr>
          <p:cNvPr id="24" name="文本框 23"/>
          <p:cNvSpPr txBox="1"/>
          <p:nvPr>
            <p:custDataLst>
              <p:tags r:id="rId13"/>
            </p:custDataLst>
          </p:nvPr>
        </p:nvSpPr>
        <p:spPr>
          <a:xfrm>
            <a:off x="7108190" y="2610485"/>
            <a:ext cx="1276350"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25" name="左中括号 24"/>
          <p:cNvSpPr/>
          <p:nvPr>
            <p:custDataLst>
              <p:tags r:id="rId14"/>
            </p:custDataLst>
          </p:nvPr>
        </p:nvSpPr>
        <p:spPr>
          <a:xfrm>
            <a:off x="8910955" y="216408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0" name="右中括号 29"/>
          <p:cNvSpPr/>
          <p:nvPr>
            <p:custDataLst>
              <p:tags r:id="rId15"/>
            </p:custDataLst>
          </p:nvPr>
        </p:nvSpPr>
        <p:spPr>
          <a:xfrm>
            <a:off x="4203065" y="274129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3" name="文本框 32"/>
          <p:cNvSpPr txBox="1"/>
          <p:nvPr>
            <p:custDataLst>
              <p:tags r:id="rId16"/>
            </p:custDataLst>
          </p:nvPr>
        </p:nvSpPr>
        <p:spPr>
          <a:xfrm>
            <a:off x="1870075" y="324802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38" name="圆角矩形 37"/>
          <p:cNvSpPr/>
          <p:nvPr>
            <p:custDataLst>
              <p:tags r:id="rId17"/>
            </p:custDataLst>
          </p:nvPr>
        </p:nvSpPr>
        <p:spPr>
          <a:xfrm>
            <a:off x="2248535" y="772795"/>
            <a:ext cx="7695565" cy="4903470"/>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002060"/>
                </a:solidFill>
              </a:rPr>
              <a:t>小知识：“strike” 的主要含义可能包括：</a:t>
            </a:r>
            <a:endParaRPr lang="zh-CN" altLang="en-US">
              <a:solidFill>
                <a:srgbClr val="002060"/>
              </a:solidFill>
            </a:endParaRPr>
          </a:p>
          <a:p>
            <a:pPr algn="l"/>
            <a:r>
              <a:rPr lang="zh-CN" altLang="en-US" b="1">
                <a:solidFill>
                  <a:schemeClr val="accent1">
                    <a:lumMod val="75000"/>
                  </a:schemeClr>
                </a:solidFill>
              </a:rPr>
              <a:t>打击、攻击</a:t>
            </a:r>
            <a:r>
              <a:rPr lang="zh-CN" altLang="en-US">
                <a:solidFill>
                  <a:srgbClr val="002060"/>
                </a:solidFill>
              </a:rPr>
              <a:t>：例如，“strike back”（反击）、“strike out”（击中、打击）等。</a:t>
            </a:r>
            <a:endParaRPr lang="zh-CN" altLang="en-US">
              <a:solidFill>
                <a:srgbClr val="002060"/>
              </a:solidFill>
            </a:endParaRPr>
          </a:p>
          <a:p>
            <a:pPr algn="l"/>
            <a:r>
              <a:rPr lang="zh-CN" altLang="en-US" b="1">
                <a:solidFill>
                  <a:schemeClr val="accent1">
                    <a:lumMod val="75000"/>
                  </a:schemeClr>
                </a:solidFill>
              </a:rPr>
              <a:t>罢工</a:t>
            </a:r>
            <a:r>
              <a:rPr lang="zh-CN" altLang="en-US">
                <a:solidFill>
                  <a:srgbClr val="002060"/>
                </a:solidFill>
              </a:rPr>
              <a:t>：例如，“go on strike”（罢工）、“call a strike”（宣布罢工）等。</a:t>
            </a:r>
            <a:endParaRPr lang="zh-CN" altLang="en-US">
              <a:solidFill>
                <a:srgbClr val="002060"/>
              </a:solidFill>
            </a:endParaRPr>
          </a:p>
          <a:p>
            <a:pPr algn="l"/>
            <a:r>
              <a:rPr lang="zh-CN" altLang="en-US" b="1">
                <a:solidFill>
                  <a:schemeClr val="accent1">
                    <a:lumMod val="75000"/>
                  </a:schemeClr>
                </a:solidFill>
              </a:rPr>
              <a:t>敲击、敲响</a:t>
            </a:r>
            <a:r>
              <a:rPr lang="zh-CN" altLang="en-US">
                <a:solidFill>
                  <a:srgbClr val="002060"/>
                </a:solidFill>
              </a:rPr>
              <a:t>：例如，“strike a bell”（敲响钟铃）。</a:t>
            </a:r>
            <a:endParaRPr lang="zh-CN" altLang="en-US">
              <a:solidFill>
                <a:srgbClr val="002060"/>
              </a:solidFill>
            </a:endParaRPr>
          </a:p>
          <a:p>
            <a:pPr algn="l"/>
            <a:r>
              <a:rPr lang="zh-CN" altLang="en-US" b="1">
                <a:solidFill>
                  <a:schemeClr val="accent1">
                    <a:lumMod val="75000"/>
                  </a:schemeClr>
                </a:solidFill>
              </a:rPr>
              <a:t>袭击、袭击</a:t>
            </a:r>
            <a:r>
              <a:rPr lang="zh-CN" altLang="en-US">
                <a:solidFill>
                  <a:srgbClr val="002060"/>
                </a:solidFill>
              </a:rPr>
              <a:t>：例如，“strike at”（袭击）、“air strike”（空袭）等。</a:t>
            </a:r>
            <a:endParaRPr lang="zh-CN" altLang="en-US">
              <a:solidFill>
                <a:srgbClr val="002060"/>
              </a:solidFill>
            </a:endParaRPr>
          </a:p>
          <a:p>
            <a:pPr algn="l"/>
            <a:r>
              <a:rPr lang="zh-CN" altLang="en-US" b="1">
                <a:solidFill>
                  <a:schemeClr val="accent1">
                    <a:lumMod val="75000"/>
                  </a:schemeClr>
                </a:solidFill>
              </a:rPr>
              <a:t>达成、取得</a:t>
            </a:r>
            <a:r>
              <a:rPr lang="zh-CN" altLang="en-US">
                <a:solidFill>
                  <a:srgbClr val="002060"/>
                </a:solidFill>
              </a:rPr>
              <a:t>：例如，“strike a deal”（达成协议）、“strike a balance”（取得平衡）等。</a:t>
            </a:r>
            <a:endParaRPr lang="zh-CN" altLang="en-US">
              <a:solidFill>
                <a:srgbClr val="002060"/>
              </a:solidFill>
            </a:endParaRPr>
          </a:p>
          <a:p>
            <a:pPr algn="l"/>
            <a:r>
              <a:rPr lang="zh-CN" altLang="en-US" b="1">
                <a:solidFill>
                  <a:schemeClr val="accent1">
                    <a:lumMod val="75000"/>
                  </a:schemeClr>
                </a:solidFill>
              </a:rPr>
              <a:t>映入（某人的）眼中</a:t>
            </a:r>
            <a:r>
              <a:rPr lang="zh-CN" altLang="en-US">
                <a:solidFill>
                  <a:srgbClr val="002060"/>
                </a:solidFill>
              </a:rPr>
              <a:t>：例如，“strike someone’s eyes”（映入某人的眼中）。</a:t>
            </a:r>
            <a:endParaRPr lang="zh-CN" altLang="en-US">
              <a:solidFill>
                <a:srgbClr val="002060"/>
              </a:solidFill>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2" grpId="0" bldLvl="0" animBg="1"/>
      <p:bldP spid="21" grpId="0" bldLvl="0" animBg="1"/>
      <p:bldP spid="17" grpId="0" bldLvl="0" animBg="1"/>
      <p:bldP spid="20" grpId="0" bldLvl="0" animBg="1"/>
      <p:bldP spid="24" grpId="0" bldLvl="0" animBg="1"/>
      <p:bldP spid="25" grpId="0" bldLvl="0" animBg="1"/>
      <p:bldP spid="30" grpId="0" bldLvl="0" animBg="1"/>
      <p:bldP spid="33" grpId="0" bldLvl="0" animBg="1"/>
      <p:bldP spid="6" grpId="0" animBg="1"/>
      <p:bldP spid="3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矩形 22"/>
          <p:cNvSpPr/>
          <p:nvPr/>
        </p:nvSpPr>
        <p:spPr>
          <a:xfrm>
            <a:off x="9264650" y="0"/>
            <a:ext cx="2927350" cy="3100070"/>
          </a:xfrm>
          <a:prstGeom prst="rect">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任意多边形 23"/>
          <p:cNvSpPr/>
          <p:nvPr/>
        </p:nvSpPr>
        <p:spPr>
          <a:xfrm>
            <a:off x="6531610" y="3007360"/>
            <a:ext cx="2464435" cy="23520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749" h="2624">
                <a:moveTo>
                  <a:pt x="0" y="29"/>
                </a:moveTo>
                <a:cubicBezTo>
                  <a:pt x="0" y="19"/>
                  <a:pt x="0" y="9"/>
                  <a:pt x="0" y="0"/>
                </a:cubicBezTo>
                <a:lnTo>
                  <a:pt x="2749" y="0"/>
                </a:lnTo>
                <a:lnTo>
                  <a:pt x="2749" y="2620"/>
                </a:lnTo>
                <a:cubicBezTo>
                  <a:pt x="2698" y="2622"/>
                  <a:pt x="2647" y="2624"/>
                  <a:pt x="2596" y="2624"/>
                </a:cubicBezTo>
                <a:cubicBezTo>
                  <a:pt x="1162" y="2624"/>
                  <a:pt x="0" y="1462"/>
                  <a:pt x="0" y="29"/>
                </a:cubicBezTo>
                <a:close/>
              </a:path>
            </a:pathLst>
          </a:custGeom>
          <a:solidFill>
            <a:srgbClr val="FA8D7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29" name="组合 28"/>
          <p:cNvGrpSpPr/>
          <p:nvPr/>
        </p:nvGrpSpPr>
        <p:grpSpPr>
          <a:xfrm>
            <a:off x="7061200" y="1148715"/>
            <a:ext cx="3921125" cy="3758565"/>
            <a:chOff x="10892" y="1604"/>
            <a:chExt cx="6175" cy="5919"/>
          </a:xfrm>
        </p:grpSpPr>
        <p:sp>
          <p:nvSpPr>
            <p:cNvPr id="28" name="椭圆 27"/>
            <p:cNvSpPr/>
            <p:nvPr/>
          </p:nvSpPr>
          <p:spPr>
            <a:xfrm>
              <a:off x="11020" y="1604"/>
              <a:ext cx="5919" cy="5919"/>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892" y="2081"/>
              <a:ext cx="6175" cy="4966"/>
            </a:xfrm>
            <a:prstGeom prst="rect">
              <a:avLst/>
            </a:prstGeom>
            <a:noFill/>
            <a:ln>
              <a:noFill/>
            </a:ln>
          </p:spPr>
          <p:txBody>
            <a:bodyPr wrap="square" rtlCol="0">
              <a:spAutoFit/>
              <a:scene3d>
                <a:camera prst="orthographicFront"/>
                <a:lightRig rig="threePt" dir="t"/>
              </a:scene3d>
            </a:bodyPr>
            <a:p>
              <a:pPr algn="ctr"/>
              <a:r>
                <a:rPr lang="en-US" altLang="zh-CN" sz="19900" b="1">
                  <a:ln>
                    <a:noFill/>
                  </a:ln>
                  <a:solidFill>
                    <a:schemeClr val="bg1"/>
                  </a:solidFill>
                  <a:effectLst>
                    <a:outerShdw blurRad="50800" dist="38100" dir="2700000" algn="tl" rotWithShape="0">
                      <a:prstClr val="black">
                        <a:alpha val="40000"/>
                      </a:prstClr>
                    </a:outerShdw>
                  </a:effectLst>
                  <a:latin typeface="汉仪刚艺体-85W" panose="00020600040101010101" charset="-122"/>
                  <a:ea typeface="汉仪刚艺体-85W" panose="00020600040101010101" charset="-122"/>
                </a:rPr>
                <a:t>04</a:t>
              </a:r>
              <a:r>
                <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阿里巴巴普惠体 2.0 65 Medium" panose="00020600040101010101" charset="-122"/>
                  <a:ea typeface="阿里巴巴普惠体 2.0 65 Medium" panose="00020600040101010101" charset="-122"/>
                </a:rPr>
                <a:t> </a:t>
              </a:r>
              <a:endPar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阿里巴巴普惠体 2.0 65 Medium" panose="00020600040101010101" charset="-122"/>
                <a:ea typeface="阿里巴巴普惠体 2.0 65 Medium" panose="00020600040101010101" charset="-122"/>
              </a:endParaRPr>
            </a:p>
          </p:txBody>
        </p:sp>
      </p:grpSp>
      <p:sp>
        <p:nvSpPr>
          <p:cNvPr id="25" name="椭圆 24"/>
          <p:cNvSpPr/>
          <p:nvPr/>
        </p:nvSpPr>
        <p:spPr>
          <a:xfrm>
            <a:off x="10033635" y="1451610"/>
            <a:ext cx="650240" cy="65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p:nvSpPr>
        <p:spPr>
          <a:xfrm>
            <a:off x="-1986280" y="4342765"/>
            <a:ext cx="5769610" cy="569468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319655" y="1723390"/>
            <a:ext cx="344233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zh-CN" altLang="en-US" sz="6000" i="1">
                <a:solidFill>
                  <a:schemeClr val="tx1">
                    <a:lumMod val="50000"/>
                    <a:lumOff val="50000"/>
                  </a:schemeClr>
                </a:solidFill>
                <a:effectLst/>
                <a:latin typeface="汉仪雅酷黑简" panose="00020600040101010101" charset="-122"/>
                <a:ea typeface="汉仪雅酷黑简" panose="00020600040101010101" charset="-122"/>
              </a:rPr>
              <a:t>语法填空</a:t>
            </a:r>
            <a:endParaRPr lang="zh-CN" altLang="en-US" sz="6000" i="1">
              <a:solidFill>
                <a:schemeClr val="tx1">
                  <a:lumMod val="50000"/>
                  <a:lumOff val="50000"/>
                </a:schemeClr>
              </a:solidFill>
              <a:effectLst/>
              <a:latin typeface="汉仪雅酷黑简" panose="00020600040101010101" charset="-122"/>
              <a:ea typeface="汉仪雅酷黑简" panose="00020600040101010101" charset="-122"/>
            </a:endParaRPr>
          </a:p>
        </p:txBody>
      </p:sp>
      <p:grpSp>
        <p:nvGrpSpPr>
          <p:cNvPr id="52" name="组合 51"/>
          <p:cNvGrpSpPr/>
          <p:nvPr/>
        </p:nvGrpSpPr>
        <p:grpSpPr>
          <a:xfrm rot="16200000">
            <a:off x="10812780" y="5636895"/>
            <a:ext cx="1788795" cy="329565"/>
            <a:chOff x="855" y="537"/>
            <a:chExt cx="2817" cy="519"/>
          </a:xfrm>
          <a:solidFill>
            <a:srgbClr val="FA8D78"/>
          </a:solidFill>
        </p:grpSpPr>
        <p:sp>
          <p:nvSpPr>
            <p:cNvPr id="53" name="燕尾形 52"/>
            <p:cNvSpPr/>
            <p:nvPr/>
          </p:nvSpPr>
          <p:spPr>
            <a:xfrm>
              <a:off x="855"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4" name="燕尾形 53"/>
            <p:cNvSpPr/>
            <p:nvPr/>
          </p:nvSpPr>
          <p:spPr>
            <a:xfrm>
              <a:off x="1621"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5" name="燕尾形 54"/>
            <p:cNvSpPr/>
            <p:nvPr/>
          </p:nvSpPr>
          <p:spPr>
            <a:xfrm>
              <a:off x="2387"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6" name="燕尾形 55"/>
            <p:cNvSpPr/>
            <p:nvPr/>
          </p:nvSpPr>
          <p:spPr>
            <a:xfrm>
              <a:off x="3153" y="537"/>
              <a:ext cx="519" cy="519"/>
            </a:xfrm>
            <a:prstGeom prst="chevron">
              <a:avLst>
                <a:gd name="adj" fmla="val 57744"/>
              </a:avLst>
            </a:prstGeom>
            <a:solidFill>
              <a:srgbClr val="FA8D7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sp>
        <p:nvSpPr>
          <p:cNvPr id="65" name="椭圆 64"/>
          <p:cNvSpPr/>
          <p:nvPr/>
        </p:nvSpPr>
        <p:spPr>
          <a:xfrm>
            <a:off x="704215" y="1289685"/>
            <a:ext cx="694055" cy="694055"/>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椭圆 65"/>
          <p:cNvSpPr/>
          <p:nvPr/>
        </p:nvSpPr>
        <p:spPr>
          <a:xfrm>
            <a:off x="-495935" y="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7" name="组合 66"/>
          <p:cNvGrpSpPr/>
          <p:nvPr/>
        </p:nvGrpSpPr>
        <p:grpSpPr>
          <a:xfrm rot="20160000">
            <a:off x="9514403" y="5384924"/>
            <a:ext cx="935355" cy="1340485"/>
            <a:chOff x="8270" y="9897"/>
            <a:chExt cx="1473" cy="2111"/>
          </a:xfrm>
        </p:grpSpPr>
        <p:sp>
          <p:nvSpPr>
            <p:cNvPr id="107" name="圆角矩形 106"/>
            <p:cNvSpPr/>
            <p:nvPr/>
          </p:nvSpPr>
          <p:spPr>
            <a:xfrm rot="1560000">
              <a:off x="8270" y="9897"/>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圆角矩形 107"/>
            <p:cNvSpPr/>
            <p:nvPr/>
          </p:nvSpPr>
          <p:spPr>
            <a:xfrm rot="1560000">
              <a:off x="8877" y="9919"/>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圆角矩形 67"/>
            <p:cNvSpPr/>
            <p:nvPr/>
          </p:nvSpPr>
          <p:spPr>
            <a:xfrm rot="1560000">
              <a:off x="8495" y="10172"/>
              <a:ext cx="239" cy="1367"/>
            </a:xfrm>
            <a:prstGeom prst="roundRect">
              <a:avLst>
                <a:gd name="adj" fmla="val 50000"/>
              </a:avLst>
            </a:prstGeom>
            <a:solidFill>
              <a:srgbClr val="FCDE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圆角矩形 68"/>
            <p:cNvSpPr/>
            <p:nvPr/>
          </p:nvSpPr>
          <p:spPr>
            <a:xfrm rot="1560000">
              <a:off x="9480" y="10186"/>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圆角矩形 73"/>
            <p:cNvSpPr/>
            <p:nvPr/>
          </p:nvSpPr>
          <p:spPr>
            <a:xfrm rot="1560000">
              <a:off x="9008" y="10641"/>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240" y="129540"/>
            <a:ext cx="11728450" cy="6616700"/>
          </a:xfrm>
          <a:prstGeom prst="rect">
            <a:avLst/>
          </a:prstGeom>
          <a:blipFill rotWithShape="1">
            <a:blip r:embed="rId1"/>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73" name="同心圆 72"/>
          <p:cNvSpPr/>
          <p:nvPr/>
        </p:nvSpPr>
        <p:spPr>
          <a:xfrm>
            <a:off x="11090275" y="-910590"/>
            <a:ext cx="2202815" cy="2202815"/>
          </a:xfrm>
          <a:prstGeom prst="donut">
            <a:avLst>
              <a:gd name="adj" fmla="val 9853"/>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椭圆 7"/>
          <p:cNvSpPr/>
          <p:nvPr/>
        </p:nvSpPr>
        <p:spPr>
          <a:xfrm>
            <a:off x="-1094740" y="4792980"/>
            <a:ext cx="3296285" cy="3296285"/>
          </a:xfrm>
          <a:prstGeom prst="ellipse">
            <a:avLst/>
          </a:prstGeom>
          <a:solidFill>
            <a:srgbClr val="FA8D78">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4637405" y="3218815"/>
            <a:ext cx="448310" cy="448310"/>
          </a:xfrm>
          <a:prstGeom prst="ellipse">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646430" y="5339715"/>
            <a:ext cx="376555" cy="376555"/>
          </a:xfrm>
          <a:prstGeom prst="ellipse">
            <a:avLst/>
          </a:prstGeom>
          <a:solidFill>
            <a:srgbClr val="C5E9D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2" name="表格 1"/>
          <p:cNvGraphicFramePr/>
          <p:nvPr>
            <p:custDataLst>
              <p:tags r:id="rId2"/>
            </p:custDataLst>
          </p:nvPr>
        </p:nvGraphicFramePr>
        <p:xfrm>
          <a:off x="526415" y="202565"/>
          <a:ext cx="11136630" cy="6414135"/>
        </p:xfrm>
        <a:graphic>
          <a:graphicData uri="http://schemas.openxmlformats.org/drawingml/2006/table">
            <a:tbl>
              <a:tblPr firstRow="1" bandRow="1">
                <a:tableStyleId>{D27B558C-881A-4A59-9799-E04A28F8AA34}</a:tableStyleId>
              </a:tblPr>
              <a:tblGrid>
                <a:gridCol w="2916555"/>
                <a:gridCol w="3623945"/>
                <a:gridCol w="1811020"/>
                <a:gridCol w="2785110"/>
              </a:tblGrid>
              <a:tr h="393065">
                <a:tc>
                  <a:txBody>
                    <a:bodyPr/>
                    <a:p>
                      <a:pPr indent="0" algn="ctr">
                        <a:lnSpc>
                          <a:spcPct val="110000"/>
                        </a:lnSpc>
                        <a:buNone/>
                      </a:pPr>
                      <a:r>
                        <a:rPr lang="en-US" sz="2000" b="1">
                          <a:solidFill>
                            <a:schemeClr val="accent6"/>
                          </a:solidFill>
                        </a:rPr>
                        <a:t>题型</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话题</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体裁</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词数</a:t>
                      </a:r>
                      <a:endParaRPr lang="en-US" altLang="en-US" sz="2000" b="1">
                        <a:solidFill>
                          <a:schemeClr val="accent6"/>
                        </a:solidFill>
                      </a:endParaRPr>
                    </a:p>
                  </a:txBody>
                  <a:tcPr marL="68580" marR="68580" marT="0" marB="0" vert="horz" anchor="t" anchorCtr="0"/>
                </a:tc>
              </a:tr>
              <a:tr h="919480">
                <a:tc>
                  <a:txBody>
                    <a:bodyPr/>
                    <a:p>
                      <a:pPr indent="0" algn="ctr">
                        <a:lnSpc>
                          <a:spcPct val="240000"/>
                        </a:lnSpc>
                        <a:buNone/>
                      </a:pPr>
                      <a:r>
                        <a:rPr lang="en-US" sz="1800" b="1">
                          <a:solidFill>
                            <a:schemeClr val="accent6">
                              <a:lumMod val="50000"/>
                            </a:schemeClr>
                          </a:solidFill>
                        </a:rPr>
                        <a:t>阅读A</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人与社会:An introduction of the Ynez Library</a:t>
                      </a:r>
                      <a:endParaRPr lang="en-US" alt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应用文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144</a:t>
                      </a:r>
                      <a:endParaRPr lang="en-US" altLang="en-US" sz="1600">
                        <a:solidFill>
                          <a:schemeClr val="tx1"/>
                        </a:solidFill>
                      </a:endParaRPr>
                    </a:p>
                  </a:txBody>
                  <a:tcPr marL="68580" marR="68580" marT="0" marB="0" vert="horz" anchor="t" anchorCtr="0"/>
                </a:tc>
              </a:tr>
              <a:tr h="918845">
                <a:tc>
                  <a:txBody>
                    <a:bodyPr/>
                    <a:p>
                      <a:pPr indent="0" algn="ctr">
                        <a:lnSpc>
                          <a:spcPct val="240000"/>
                        </a:lnSpc>
                        <a:buNone/>
                      </a:pPr>
                      <a:r>
                        <a:rPr lang="en-US" sz="1800" b="1">
                          <a:solidFill>
                            <a:schemeClr val="accent6">
                              <a:lumMod val="50000"/>
                            </a:schemeClr>
                          </a:solidFill>
                        </a:rPr>
                        <a:t>阅读B</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人与社会:The founding of a basketball team</a:t>
                      </a:r>
                      <a:endParaRPr lang="en-US" alt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记叙文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269</a:t>
                      </a:r>
                      <a:endParaRPr lang="en-US" altLang="en-US" sz="1600">
                        <a:solidFill>
                          <a:schemeClr val="tx1"/>
                        </a:solidFill>
                      </a:endParaRPr>
                    </a:p>
                  </a:txBody>
                  <a:tcPr marL="68580" marR="68580" marT="0" marB="0" vert="horz" anchor="t" anchorCtr="0"/>
                </a:tc>
              </a:tr>
              <a:tr h="1118235">
                <a:tc>
                  <a:txBody>
                    <a:bodyPr/>
                    <a:p>
                      <a:pPr indent="0" algn="ctr">
                        <a:lnSpc>
                          <a:spcPct val="240000"/>
                        </a:lnSpc>
                        <a:buNone/>
                      </a:pPr>
                      <a:r>
                        <a:rPr lang="en-US" sz="1800" b="1">
                          <a:solidFill>
                            <a:schemeClr val="accent6">
                              <a:lumMod val="50000"/>
                            </a:schemeClr>
                          </a:solidFill>
                        </a:rPr>
                        <a:t>阅读C</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人与自然：A new research about the microscopic plastic particles</a:t>
                      </a:r>
                      <a:endParaRPr lang="en-US" alt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说明文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298</a:t>
                      </a:r>
                      <a:endParaRPr lang="en-US" altLang="en-US" sz="1600">
                        <a:solidFill>
                          <a:schemeClr val="tx1"/>
                        </a:solidFill>
                      </a:endParaRPr>
                    </a:p>
                  </a:txBody>
                  <a:tcPr marL="68580" marR="68580" marT="0" marB="0" vert="horz" anchor="t" anchorCtr="0"/>
                </a:tc>
              </a:tr>
              <a:tr h="919480">
                <a:tc>
                  <a:txBody>
                    <a:bodyPr/>
                    <a:p>
                      <a:pPr indent="0" algn="ctr">
                        <a:lnSpc>
                          <a:spcPct val="240000"/>
                        </a:lnSpc>
                        <a:buNone/>
                      </a:pPr>
                      <a:r>
                        <a:rPr lang="en-US" sz="1800" b="1">
                          <a:solidFill>
                            <a:schemeClr val="accent6">
                              <a:lumMod val="50000"/>
                            </a:schemeClr>
                          </a:solidFill>
                        </a:rPr>
                        <a:t>阅读D</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人与自我 The author’s idea of rational abandonment</a:t>
                      </a:r>
                      <a:endParaRPr lang="en-US" alt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议论文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287</a:t>
                      </a:r>
                      <a:endParaRPr lang="en-US" altLang="en-US" sz="1600">
                        <a:solidFill>
                          <a:schemeClr val="tx1"/>
                        </a:solidFill>
                      </a:endParaRPr>
                    </a:p>
                  </a:txBody>
                  <a:tcPr marL="68580" marR="68580" marT="0" marB="0" vert="horz" anchor="t" anchorCtr="0"/>
                </a:tc>
              </a:tr>
              <a:tr h="731520">
                <a:tc>
                  <a:txBody>
                    <a:bodyPr/>
                    <a:p>
                      <a:pPr indent="0" algn="ctr">
                        <a:lnSpc>
                          <a:spcPct val="240000"/>
                        </a:lnSpc>
                        <a:buNone/>
                      </a:pPr>
                      <a:r>
                        <a:rPr lang="en-US" sz="1800" b="1">
                          <a:solidFill>
                            <a:schemeClr val="accent6">
                              <a:lumMod val="50000"/>
                            </a:schemeClr>
                          </a:solidFill>
                        </a:rPr>
                        <a:t>七选五</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zh-CN" altLang="en-US" sz="1600">
                          <a:solidFill>
                            <a:schemeClr val="tx1"/>
                          </a:solidFill>
                        </a:rPr>
                        <a:t>人与自我</a:t>
                      </a:r>
                      <a:r>
                        <a:rPr lang="en-US" altLang="zh-CN" sz="1600">
                          <a:solidFill>
                            <a:schemeClr val="tx1"/>
                          </a:solidFill>
                        </a:rPr>
                        <a:t> </a:t>
                      </a:r>
                      <a:r>
                        <a:rPr lang="en-US" sz="1600">
                          <a:solidFill>
                            <a:schemeClr val="tx1"/>
                          </a:solidFill>
                        </a:rPr>
                        <a:t> </a:t>
                      </a:r>
                      <a:r>
                        <a:rPr lang="en-US" sz="1600">
                          <a:solidFill>
                            <a:schemeClr val="tx1"/>
                          </a:solidFill>
                          <a:sym typeface="+mn-ea"/>
                        </a:rPr>
                        <a:t>The right stratege to deal with  procrastination</a:t>
                      </a:r>
                      <a:endParaRPr lang="en-US" sz="1600">
                        <a:solidFill>
                          <a:schemeClr val="tx1"/>
                        </a:solidFill>
                        <a:sym typeface="+mn-ea"/>
                      </a:endParaRPr>
                    </a:p>
                  </a:txBody>
                  <a:tcPr marL="68580" marR="68580" marT="0" marB="0" vert="horz" anchor="t" anchorCtr="0"/>
                </a:tc>
                <a:tc>
                  <a:txBody>
                    <a:bodyPr/>
                    <a:p>
                      <a:pPr indent="0" algn="ctr">
                        <a:lnSpc>
                          <a:spcPct val="250000"/>
                        </a:lnSpc>
                        <a:buNone/>
                      </a:pPr>
                      <a:r>
                        <a:rPr lang="zh-CN" altLang="en-US" sz="1600">
                          <a:solidFill>
                            <a:schemeClr val="tx1"/>
                          </a:solidFill>
                        </a:rPr>
                        <a:t>说明文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232</a:t>
                      </a:r>
                      <a:endParaRPr lang="en-US" altLang="en-US" sz="1600">
                        <a:solidFill>
                          <a:schemeClr val="tx1"/>
                        </a:solidFill>
                      </a:endParaRPr>
                    </a:p>
                  </a:txBody>
                  <a:tcPr marL="68580" marR="68580" marT="0" marB="0" vert="horz" anchor="t" anchorCtr="0"/>
                </a:tc>
              </a:tr>
              <a:tr h="706755">
                <a:tc>
                  <a:txBody>
                    <a:bodyPr/>
                    <a:p>
                      <a:pPr indent="0" algn="ctr">
                        <a:lnSpc>
                          <a:spcPct val="240000"/>
                        </a:lnSpc>
                        <a:buNone/>
                      </a:pPr>
                      <a:r>
                        <a:rPr lang="en-US" sz="1800" b="1">
                          <a:solidFill>
                            <a:schemeClr val="accent6">
                              <a:lumMod val="50000"/>
                            </a:schemeClr>
                          </a:solidFill>
                        </a:rPr>
                        <a:t>完型填空</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zh-CN" altLang="en-US" sz="1600">
                          <a:solidFill>
                            <a:schemeClr val="tx1"/>
                          </a:solidFill>
                        </a:rPr>
                        <a:t>人与社会</a:t>
                      </a:r>
                      <a:r>
                        <a:rPr lang="en-US" altLang="zh-CN" sz="1600">
                          <a:solidFill>
                            <a:schemeClr val="tx1"/>
                          </a:solidFill>
                        </a:rPr>
                        <a:t> My Autistic daughter</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记叙文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221</a:t>
                      </a:r>
                      <a:endParaRPr lang="en-US" altLang="en-US" sz="1600">
                        <a:solidFill>
                          <a:schemeClr val="tx1"/>
                        </a:solidFill>
                      </a:endParaRPr>
                    </a:p>
                  </a:txBody>
                  <a:tcPr marL="68580" marR="68580" marT="0" marB="0" vert="horz" anchor="t" anchorCtr="0"/>
                </a:tc>
              </a:tr>
              <a:tr h="706755">
                <a:tc>
                  <a:txBody>
                    <a:bodyPr/>
                    <a:p>
                      <a:pPr indent="0" algn="ctr">
                        <a:lnSpc>
                          <a:spcPct val="240000"/>
                        </a:lnSpc>
                        <a:buNone/>
                      </a:pPr>
                      <a:r>
                        <a:rPr lang="en-US" sz="1800" b="1">
                          <a:solidFill>
                            <a:schemeClr val="accent6">
                              <a:lumMod val="50000"/>
                            </a:schemeClr>
                          </a:solidFill>
                        </a:rPr>
                        <a:t>语法填空</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zh-CN" altLang="en-US" sz="1600">
                          <a:solidFill>
                            <a:schemeClr val="tx1"/>
                          </a:solidFill>
                        </a:rPr>
                        <a:t>人与社会</a:t>
                      </a:r>
                      <a:r>
                        <a:rPr lang="en-US" altLang="zh-CN" sz="1600">
                          <a:solidFill>
                            <a:schemeClr val="tx1"/>
                          </a:solidFill>
                        </a:rPr>
                        <a:t> This winter’s  tourism fever</a:t>
                      </a:r>
                      <a:endParaRPr lang="en-US" altLang="zh-CN"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说明文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168</a:t>
                      </a:r>
                      <a:endParaRPr lang="en-US" altLang="en-US" sz="1600">
                        <a:solidFill>
                          <a:schemeClr val="tx1"/>
                        </a:solidFill>
                      </a:endParaRPr>
                    </a:p>
                  </a:txBody>
                  <a:tcPr marL="68580" marR="68580" marT="0" marB="0" vert="horz" anchor="t" anchorCtr="0"/>
                </a:tc>
              </a:tr>
            </a:tbl>
          </a:graphicData>
        </a:graphic>
      </p:graphicFrame>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535305" y="1569085"/>
            <a:ext cx="4771390" cy="3415030"/>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本文讲述了中国东北哈尔滨市通过互联网引发的旅游热潮以及其他城市旅游当局的响应。文章突出了旅游宣传视频在吸引游客方面的成功，以及这一现象如何预示着中国旅游业的快速发展。</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grpSp>
        <p:nvGrpSpPr>
          <p:cNvPr id="16" name="组合 15"/>
          <p:cNvGrpSpPr/>
          <p:nvPr/>
        </p:nvGrpSpPr>
        <p:grpSpPr>
          <a:xfrm>
            <a:off x="-635" y="199390"/>
            <a:ext cx="6222365" cy="778510"/>
            <a:chOff x="291" y="5621"/>
            <a:chExt cx="3354" cy="1129"/>
          </a:xfrm>
        </p:grpSpPr>
        <p:sp>
          <p:nvSpPr>
            <p:cNvPr id="9" name="圆角矩形 8"/>
            <p:cNvSpPr/>
            <p:nvPr/>
          </p:nvSpPr>
          <p:spPr>
            <a:xfrm>
              <a:off x="508" y="5621"/>
              <a:ext cx="2906"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291" y="5621"/>
              <a:ext cx="3354" cy="106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indent="0" algn="ctr">
                <a:lnSpc>
                  <a:spcPct val="150000"/>
                </a:lnSpc>
                <a:buNone/>
              </a:pPr>
              <a:r>
                <a:rPr lang="en-US" altLang="zh-CN" sz="2000">
                  <a:sym typeface="+mn-ea"/>
                </a:rPr>
                <a:t> </a:t>
              </a:r>
              <a:r>
                <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This winter’s  tourism fever</a:t>
              </a:r>
              <a:endPar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3" name="图片 2"/>
          <p:cNvPicPr>
            <a:picLocks noChangeAspect="1"/>
          </p:cNvPicPr>
          <p:nvPr>
            <p:custDataLst>
              <p:tags r:id="rId1"/>
            </p:custDataLst>
          </p:nvPr>
        </p:nvPicPr>
        <p:blipFill>
          <a:blip r:embed="rId2"/>
          <a:stretch>
            <a:fillRect/>
          </a:stretch>
        </p:blipFill>
        <p:spPr>
          <a:xfrm>
            <a:off x="7100570" y="0"/>
            <a:ext cx="3732530" cy="211328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7099935" y="2113280"/>
            <a:ext cx="3733165" cy="2293620"/>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7100570" y="4406900"/>
            <a:ext cx="3733165" cy="2257425"/>
          </a:xfrm>
          <a:prstGeom prst="rect">
            <a:avLst/>
          </a:prstGeom>
        </p:spPr>
      </p:pic>
    </p:spTree>
    <p:custDataLst>
      <p:tags r:id="rId7"/>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305435" y="1658620"/>
            <a:ext cx="8916670" cy="3969385"/>
          </a:xfrm>
          <a:prstGeom prst="rect">
            <a:avLst/>
          </a:prstGeom>
          <a:solidFill>
            <a:schemeClr val="accent5">
              <a:lumMod val="20000"/>
              <a:lumOff val="80000"/>
            </a:schemeClr>
          </a:solidFill>
          <a:ln w="9525">
            <a:noFill/>
          </a:ln>
        </p:spPr>
        <p:txBody>
          <a:bodyPr wrap="square">
            <a:spAutoFit/>
          </a:bodyPr>
          <a:p>
            <a:pPr indent="292100"/>
            <a:r>
              <a:rPr lang="en-US" sz="2800" b="0">
                <a:solidFill>
                  <a:srgbClr val="000000"/>
                </a:solidFill>
                <a:latin typeface="Times New Roman" panose="02020603050405020304" charset="0"/>
                <a:ea typeface="宋体" panose="02010600030101010101" pitchFamily="2" charset="-122"/>
              </a:rPr>
              <a:t>The tourism phenomenon fueled by Harbin,in Northeast China's Heilongjiang Province, shows no sign of fading.Most recently,the ice city</a:t>
            </a:r>
            <a:r>
              <a:rPr lang="en-US" sz="2800" b="0" u="sng">
                <a:solidFill>
                  <a:srgbClr val="000000"/>
                </a:solidFill>
                <a:latin typeface="Times New Roman" panose="02020603050405020304" charset="0"/>
                <a:ea typeface="宋体" panose="02010600030101010101" pitchFamily="2" charset="-122"/>
              </a:rPr>
              <a:t>        56           </a:t>
            </a:r>
            <a:r>
              <a:rPr lang="en-US" sz="2800" b="0">
                <a:solidFill>
                  <a:srgbClr val="000000"/>
                </a:solidFill>
                <a:latin typeface="Times New Roman" panose="02020603050405020304" charset="0"/>
                <a:ea typeface="宋体" panose="02010600030101010101" pitchFamily="2" charset="-122"/>
              </a:rPr>
              <a:t> (lead)to fierce competition among</a:t>
            </a:r>
            <a:r>
              <a:rPr lang="en-US" sz="28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800" b="0">
                <a:solidFill>
                  <a:srgbClr val="000000"/>
                </a:solidFill>
                <a:latin typeface="Times New Roman" panose="02020603050405020304" charset="0"/>
                <a:ea typeface="宋体" panose="02010600030101010101" pitchFamily="2" charset="-122"/>
              </a:rPr>
              <a:t>tourism authorities in several cities as they try to change the Internet potential</a:t>
            </a:r>
            <a:r>
              <a:rPr lang="en-US" sz="2800" b="0" u="sng">
                <a:solidFill>
                  <a:srgbClr val="000000"/>
                </a:solidFill>
                <a:latin typeface="Times New Roman" panose="02020603050405020304" charset="0"/>
                <a:ea typeface="宋体" panose="02010600030101010101" pitchFamily="2" charset="-122"/>
              </a:rPr>
              <a:t>     57	 </a:t>
            </a:r>
            <a:r>
              <a:rPr lang="en-US" sz="2800" b="0">
                <a:solidFill>
                  <a:srgbClr val="000000"/>
                </a:solidFill>
                <a:latin typeface="Times New Roman" panose="02020603050405020304" charset="0"/>
                <a:ea typeface="宋体" panose="02010600030101010101" pitchFamily="2" charset="-122"/>
              </a:rPr>
              <a:t>(engage)into real tourist footfall.More</a:t>
            </a:r>
            <a:r>
              <a:rPr lang="en-US" sz="2800" b="0" u="sng">
                <a:solidFill>
                  <a:srgbClr val="000000"/>
                </a:solidFill>
                <a:latin typeface="Times New Roman" panose="02020603050405020304" charset="0"/>
                <a:ea typeface="宋体" panose="02010600030101010101" pitchFamily="2" charset="-122"/>
              </a:rPr>
              <a:t>   58    </a:t>
            </a:r>
            <a:r>
              <a:rPr lang="en-US" sz="2800" b="0">
                <a:solidFill>
                  <a:srgbClr val="000000"/>
                </a:solidFill>
                <a:latin typeface="Times New Roman" panose="02020603050405020304" charset="0"/>
                <a:ea typeface="宋体" panose="02010600030101010101" pitchFamily="2" charset="-122"/>
              </a:rPr>
              <a:t>(interest),the video of the leaders of local tourism dancing with performers has entertained millions of netizens(</a:t>
            </a:r>
            <a:r>
              <a:rPr lang="zh-CN" sz="2800" b="0">
                <a:solidFill>
                  <a:srgbClr val="000000"/>
                </a:solidFill>
                <a:ea typeface="宋体" panose="02010600030101010101" pitchFamily="2" charset="-122"/>
              </a:rPr>
              <a:t>网民</a:t>
            </a:r>
            <a:r>
              <a:rPr lang="en-US" sz="2800" b="0">
                <a:solidFill>
                  <a:srgbClr val="000000"/>
                </a:solidFill>
                <a:latin typeface="Times New Roman" panose="02020603050405020304" charset="0"/>
                <a:ea typeface="宋体" panose="02010600030101010101" pitchFamily="2" charset="-122"/>
              </a:rPr>
              <a:t>).</a:t>
            </a:r>
            <a:endParaRPr lang="en-US" sz="2800" b="0">
              <a:solidFill>
                <a:srgbClr val="000000"/>
              </a:solidFill>
              <a:latin typeface="Times New Roman" panose="02020603050405020304" charset="0"/>
              <a:ea typeface="宋体" panose="02010600030101010101" pitchFamily="2" charset="-122"/>
            </a:endParaRPr>
          </a:p>
          <a:p>
            <a:pPr indent="292100"/>
            <a:endParaRPr lang="en-US" altLang="en-US" sz="2800" b="0">
              <a:solidFill>
                <a:srgbClr val="000000"/>
              </a:solidFill>
              <a:latin typeface="Times New Roman" panose="02020603050405020304" charset="0"/>
              <a:ea typeface="宋体" panose="02010600030101010101" pitchFamily="2" charset="-122"/>
            </a:endParaRPr>
          </a:p>
        </p:txBody>
      </p:sp>
      <p:sp>
        <p:nvSpPr>
          <p:cNvPr id="15" name="矩形 14"/>
          <p:cNvSpPr/>
          <p:nvPr>
            <p:custDataLst>
              <p:tags r:id="rId1"/>
            </p:custDataLst>
          </p:nvPr>
        </p:nvSpPr>
        <p:spPr>
          <a:xfrm>
            <a:off x="1435735" y="2632710"/>
            <a:ext cx="205549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839335" y="2632710"/>
            <a:ext cx="2923540" cy="368300"/>
          </a:xfrm>
          <a:prstGeom prst="rect">
            <a:avLst/>
          </a:prstGeom>
          <a:solidFill>
            <a:schemeClr val="accent1">
              <a:lumMod val="75000"/>
            </a:schemeClr>
          </a:solidFill>
        </p:spPr>
        <p:txBody>
          <a:bodyPr wrap="square" rtlCol="0">
            <a:spAutoFit/>
          </a:bodyPr>
          <a:p>
            <a:r>
              <a:rPr lang="en-US" altLang="zh-CN">
                <a:solidFill>
                  <a:schemeClr val="bg1"/>
                </a:solidFill>
              </a:rPr>
              <a:t>has led/ has been leadiing</a:t>
            </a:r>
            <a:endParaRPr lang="en-US" altLang="zh-CN">
              <a:solidFill>
                <a:schemeClr val="bg1"/>
              </a:solidFill>
            </a:endParaRPr>
          </a:p>
        </p:txBody>
      </p:sp>
      <p:sp>
        <p:nvSpPr>
          <p:cNvPr id="5" name="文本框 4"/>
          <p:cNvSpPr txBox="1"/>
          <p:nvPr>
            <p:custDataLst>
              <p:tags r:id="rId2"/>
            </p:custDataLst>
          </p:nvPr>
        </p:nvSpPr>
        <p:spPr>
          <a:xfrm>
            <a:off x="8991600" y="2632710"/>
            <a:ext cx="1565275" cy="368300"/>
          </a:xfrm>
          <a:prstGeom prst="rect">
            <a:avLst/>
          </a:prstGeom>
          <a:solidFill>
            <a:schemeClr val="accent1">
              <a:lumMod val="75000"/>
            </a:schemeClr>
          </a:solidFill>
        </p:spPr>
        <p:txBody>
          <a:bodyPr wrap="square" rtlCol="0">
            <a:spAutoFit/>
          </a:bodyPr>
          <a:p>
            <a:r>
              <a:rPr lang="en-US" altLang="zh-CN">
                <a:solidFill>
                  <a:schemeClr val="bg1"/>
                </a:solidFill>
              </a:rPr>
              <a:t>56. </a:t>
            </a:r>
            <a:r>
              <a:rPr lang="zh-CN" altLang="en-US">
                <a:solidFill>
                  <a:schemeClr val="bg1"/>
                </a:solidFill>
              </a:rPr>
              <a:t>谓语动词</a:t>
            </a:r>
            <a:endParaRPr lang="zh-CN" altLang="en-US">
              <a:solidFill>
                <a:schemeClr val="bg1"/>
              </a:solidFill>
            </a:endParaRPr>
          </a:p>
        </p:txBody>
      </p:sp>
      <p:sp>
        <p:nvSpPr>
          <p:cNvPr id="6" name="矩形 5"/>
          <p:cNvSpPr/>
          <p:nvPr>
            <p:custDataLst>
              <p:tags r:id="rId3"/>
            </p:custDataLst>
          </p:nvPr>
        </p:nvSpPr>
        <p:spPr>
          <a:xfrm>
            <a:off x="4690110" y="3549015"/>
            <a:ext cx="137668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4"/>
            </p:custDataLst>
          </p:nvPr>
        </p:nvSpPr>
        <p:spPr>
          <a:xfrm>
            <a:off x="6197600" y="3458845"/>
            <a:ext cx="1565275" cy="368300"/>
          </a:xfrm>
          <a:prstGeom prst="rect">
            <a:avLst/>
          </a:prstGeom>
          <a:solidFill>
            <a:schemeClr val="accent1">
              <a:lumMod val="75000"/>
            </a:schemeClr>
          </a:solidFill>
        </p:spPr>
        <p:txBody>
          <a:bodyPr wrap="square" rtlCol="0">
            <a:spAutoFit/>
          </a:bodyPr>
          <a:p>
            <a:r>
              <a:rPr lang="en-US">
                <a:solidFill>
                  <a:schemeClr val="bg1"/>
                </a:solidFill>
              </a:rPr>
              <a:t>engagement</a:t>
            </a:r>
            <a:endParaRPr lang="en-US">
              <a:solidFill>
                <a:schemeClr val="bg1"/>
              </a:solidFill>
            </a:endParaRPr>
          </a:p>
        </p:txBody>
      </p:sp>
      <p:sp>
        <p:nvSpPr>
          <p:cNvPr id="8" name="文本框 7"/>
          <p:cNvSpPr txBox="1"/>
          <p:nvPr>
            <p:custDataLst>
              <p:tags r:id="rId5"/>
            </p:custDataLst>
          </p:nvPr>
        </p:nvSpPr>
        <p:spPr>
          <a:xfrm>
            <a:off x="8991600" y="3458845"/>
            <a:ext cx="1565275" cy="368300"/>
          </a:xfrm>
          <a:prstGeom prst="rect">
            <a:avLst/>
          </a:prstGeom>
          <a:solidFill>
            <a:schemeClr val="accent1">
              <a:lumMod val="75000"/>
            </a:schemeClr>
          </a:solidFill>
        </p:spPr>
        <p:txBody>
          <a:bodyPr wrap="square" rtlCol="0">
            <a:spAutoFit/>
          </a:bodyPr>
          <a:p>
            <a:r>
              <a:rPr lang="en-US" altLang="zh-CN">
                <a:solidFill>
                  <a:schemeClr val="bg1"/>
                </a:solidFill>
              </a:rPr>
              <a:t>57. </a:t>
            </a:r>
            <a:r>
              <a:rPr lang="zh-CN" altLang="en-US">
                <a:solidFill>
                  <a:schemeClr val="bg1"/>
                </a:solidFill>
              </a:rPr>
              <a:t>词性变化</a:t>
            </a:r>
            <a:endParaRPr lang="zh-CN" altLang="en-US">
              <a:solidFill>
                <a:schemeClr val="bg1"/>
              </a:solidFill>
            </a:endParaRPr>
          </a:p>
        </p:txBody>
      </p:sp>
      <p:sp>
        <p:nvSpPr>
          <p:cNvPr id="9" name="矩形 8"/>
          <p:cNvSpPr/>
          <p:nvPr>
            <p:custDataLst>
              <p:tags r:id="rId6"/>
            </p:custDataLst>
          </p:nvPr>
        </p:nvSpPr>
        <p:spPr>
          <a:xfrm>
            <a:off x="8016875" y="3827145"/>
            <a:ext cx="29654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custDataLst>
              <p:tags r:id="rId7"/>
            </p:custDataLst>
          </p:nvPr>
        </p:nvSpPr>
        <p:spPr>
          <a:xfrm>
            <a:off x="5562600" y="3942080"/>
            <a:ext cx="1565275" cy="368300"/>
          </a:xfrm>
          <a:prstGeom prst="rect">
            <a:avLst/>
          </a:prstGeom>
          <a:solidFill>
            <a:schemeClr val="accent1">
              <a:lumMod val="75000"/>
            </a:schemeClr>
          </a:solidFill>
        </p:spPr>
        <p:txBody>
          <a:bodyPr wrap="square" rtlCol="0">
            <a:spAutoFit/>
          </a:bodyPr>
          <a:p>
            <a:r>
              <a:rPr lang="en-US">
                <a:solidFill>
                  <a:schemeClr val="bg1"/>
                </a:solidFill>
              </a:rPr>
              <a:t>interestingly</a:t>
            </a:r>
            <a:endParaRPr lang="en-US">
              <a:solidFill>
                <a:schemeClr val="bg1"/>
              </a:solidFill>
            </a:endParaRPr>
          </a:p>
        </p:txBody>
      </p:sp>
      <p:sp>
        <p:nvSpPr>
          <p:cNvPr id="11" name="文本框 10"/>
          <p:cNvSpPr txBox="1"/>
          <p:nvPr>
            <p:custDataLst>
              <p:tags r:id="rId8"/>
            </p:custDataLst>
          </p:nvPr>
        </p:nvSpPr>
        <p:spPr>
          <a:xfrm>
            <a:off x="8991600" y="3942080"/>
            <a:ext cx="1565275" cy="368300"/>
          </a:xfrm>
          <a:prstGeom prst="rect">
            <a:avLst/>
          </a:prstGeom>
          <a:solidFill>
            <a:schemeClr val="accent1">
              <a:lumMod val="75000"/>
            </a:schemeClr>
          </a:solidFill>
        </p:spPr>
        <p:txBody>
          <a:bodyPr wrap="square" rtlCol="0">
            <a:spAutoFit/>
          </a:bodyPr>
          <a:p>
            <a:r>
              <a:rPr lang="en-US" altLang="zh-CN">
                <a:solidFill>
                  <a:schemeClr val="bg1"/>
                </a:solidFill>
              </a:rPr>
              <a:t>58. </a:t>
            </a:r>
            <a:r>
              <a:rPr lang="zh-CN" altLang="en-US">
                <a:solidFill>
                  <a:schemeClr val="bg1"/>
                </a:solidFill>
              </a:rPr>
              <a:t>词性变化</a:t>
            </a:r>
            <a:endParaRPr lang="zh-CN" altLang="en-US">
              <a:solidFill>
                <a:schemeClr val="bg1"/>
              </a:solidFill>
            </a:endParaRPr>
          </a:p>
        </p:txBody>
      </p:sp>
      <p:sp>
        <p:nvSpPr>
          <p:cNvPr id="2" name="矩形标注 1"/>
          <p:cNvSpPr/>
          <p:nvPr/>
        </p:nvSpPr>
        <p:spPr>
          <a:xfrm>
            <a:off x="1615440" y="1490980"/>
            <a:ext cx="2569845" cy="847725"/>
          </a:xfrm>
          <a:prstGeom prst="wedgeRectCallout">
            <a:avLst/>
          </a:prstGeom>
          <a:solidFill>
            <a:schemeClr val="accent3">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600">
                <a:solidFill>
                  <a:schemeClr val="accent1">
                    <a:lumMod val="75000"/>
                  </a:schemeClr>
                </a:solidFill>
              </a:rPr>
              <a:t>现在完成时的标志性词语：</a:t>
            </a:r>
            <a:r>
              <a:rPr lang="en-US" altLang="zh-CN" sz="1600">
                <a:solidFill>
                  <a:schemeClr val="accent1">
                    <a:lumMod val="75000"/>
                  </a:schemeClr>
                </a:solidFill>
              </a:rPr>
              <a:t>recently,ever,already,yet,so far, </a:t>
            </a:r>
            <a:endParaRPr lang="en-US" altLang="zh-CN" sz="1600">
              <a:solidFill>
                <a:schemeClr val="accent1">
                  <a:lumMod val="75000"/>
                </a:schemeClr>
              </a:solidFill>
            </a:endParaRPr>
          </a:p>
        </p:txBody>
      </p:sp>
      <p:sp>
        <p:nvSpPr>
          <p:cNvPr id="3" name="下箭头标注 2"/>
          <p:cNvSpPr/>
          <p:nvPr/>
        </p:nvSpPr>
        <p:spPr>
          <a:xfrm>
            <a:off x="4839335" y="1773555"/>
            <a:ext cx="3806190" cy="1570355"/>
          </a:xfrm>
          <a:prstGeom prst="downArrow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10000"/>
              </a:lnSpc>
            </a:pPr>
            <a:r>
              <a:rPr lang="en-US" altLang="zh-CN" sz="1400">
                <a:solidFill>
                  <a:schemeClr val="tx1"/>
                </a:solidFill>
              </a:rPr>
              <a:t>engage</a:t>
            </a:r>
            <a:r>
              <a:rPr lang="zh-CN" altLang="en-US" sz="1400">
                <a:solidFill>
                  <a:schemeClr val="tx1"/>
                </a:solidFill>
              </a:rPr>
              <a:t>的常用词组：engage in（参与、从事）</a:t>
            </a:r>
            <a:endParaRPr lang="zh-CN" altLang="en-US" sz="1400">
              <a:solidFill>
                <a:schemeClr val="tx1"/>
              </a:solidFill>
            </a:endParaRPr>
          </a:p>
          <a:p>
            <a:pPr algn="l">
              <a:lnSpc>
                <a:spcPct val="110000"/>
              </a:lnSpc>
            </a:pPr>
            <a:r>
              <a:rPr lang="zh-CN" altLang="en-US" sz="1400">
                <a:solidFill>
                  <a:schemeClr val="tx1"/>
                </a:solidFill>
              </a:rPr>
              <a:t>engage with（与…交流、互动）</a:t>
            </a:r>
            <a:endParaRPr lang="zh-CN" altLang="en-US" sz="1400">
              <a:solidFill>
                <a:schemeClr val="tx1"/>
              </a:solidFill>
            </a:endParaRPr>
          </a:p>
          <a:p>
            <a:pPr algn="l">
              <a:lnSpc>
                <a:spcPct val="110000"/>
              </a:lnSpc>
            </a:pPr>
            <a:r>
              <a:rPr lang="zh-CN" altLang="en-US" sz="1400">
                <a:solidFill>
                  <a:schemeClr val="tx1"/>
                </a:solidFill>
              </a:rPr>
              <a:t>engage on（对…参与、讨论）</a:t>
            </a:r>
            <a:endParaRPr lang="zh-CN" altLang="en-US" sz="1400">
              <a:solidFill>
                <a:schemeClr val="tx1"/>
              </a:solidFill>
            </a:endParaRPr>
          </a:p>
          <a:p>
            <a:pPr algn="l">
              <a:lnSpc>
                <a:spcPct val="110000"/>
              </a:lnSpc>
            </a:pPr>
            <a:r>
              <a:rPr lang="zh-CN" altLang="en-US" sz="1400">
                <a:solidFill>
                  <a:schemeClr val="tx1"/>
                </a:solidFill>
              </a:rPr>
              <a:t>engage the audience（吸引观众）</a:t>
            </a:r>
            <a:endParaRPr lang="zh-CN" altLang="en-US" sz="1400">
              <a:solidFill>
                <a:schemeClr val="tx1"/>
              </a:solidFill>
            </a:endParaRPr>
          </a:p>
          <a:p>
            <a:pPr algn="l">
              <a:lnSpc>
                <a:spcPct val="70000"/>
              </a:lnSpc>
            </a:pPr>
            <a:endParaRPr lang="zh-CN" altLang="en-US" sz="1400">
              <a:solidFill>
                <a:schemeClr val="tx1"/>
              </a:solidFill>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2"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79375" y="236220"/>
            <a:ext cx="8916670" cy="2195195"/>
          </a:xfrm>
          <a:prstGeom prst="rect">
            <a:avLst/>
          </a:prstGeom>
          <a:solidFill>
            <a:schemeClr val="accent5">
              <a:lumMod val="20000"/>
              <a:lumOff val="80000"/>
            </a:schemeClr>
          </a:solidFill>
          <a:ln w="9525">
            <a:noFill/>
          </a:ln>
        </p:spPr>
        <p:txBody>
          <a:bodyPr wrap="square">
            <a:noAutofit/>
          </a:bodyPr>
          <a:p>
            <a:pPr indent="292100"/>
            <a:r>
              <a:rPr lang="en-US" altLang="en-US" sz="2800" b="0">
                <a:solidFill>
                  <a:srgbClr val="000000"/>
                </a:solidFill>
                <a:latin typeface="Times New Roman" panose="02020603050405020304" charset="0"/>
                <a:ea typeface="宋体" panose="02010600030101010101" pitchFamily="2" charset="-122"/>
              </a:rPr>
              <a:t>These diligent efforts made by Harbin </a:t>
            </a:r>
            <a:r>
              <a:rPr lang="en-US" altLang="en-US" sz="2800" b="0" u="sng">
                <a:solidFill>
                  <a:srgbClr val="000000"/>
                </a:solidFill>
                <a:latin typeface="Times New Roman" panose="02020603050405020304" charset="0"/>
                <a:ea typeface="宋体" panose="02010600030101010101" pitchFamily="2" charset="-122"/>
              </a:rPr>
              <a:t>59</a:t>
            </a:r>
            <a:r>
              <a:rPr lang="en-US" altLang="en-US" sz="2800" b="0">
                <a:solidFill>
                  <a:srgbClr val="000000"/>
                </a:solidFill>
                <a:latin typeface="Times New Roman" panose="02020603050405020304" charset="0"/>
                <a:ea typeface="宋体" panose="02010600030101010101" pitchFamily="2" charset="-122"/>
              </a:rPr>
              <a:t> (attract)tourists to the city were joined by netizens across the country,</a:t>
            </a:r>
            <a:r>
              <a:rPr lang="en-US" altLang="en-US" sz="2800" b="0" u="sng">
                <a:solidFill>
                  <a:srgbClr val="000000"/>
                </a:solidFill>
                <a:latin typeface="Times New Roman" panose="02020603050405020304" charset="0"/>
                <a:ea typeface="宋体" panose="02010600030101010101" pitchFamily="2" charset="-122"/>
              </a:rPr>
              <a:t> 60 </a:t>
            </a:r>
            <a:r>
              <a:rPr lang="en-US" altLang="en-US" sz="2800" b="0">
                <a:solidFill>
                  <a:srgbClr val="000000"/>
                </a:solidFill>
                <a:latin typeface="Times New Roman" panose="02020603050405020304" charset="0"/>
                <a:ea typeface="宋体" panose="02010600030101010101" pitchFamily="2" charset="-122"/>
              </a:rPr>
              <a:t>playfully discussed about the exceptional skills </a:t>
            </a:r>
            <a:r>
              <a:rPr lang="en-US" altLang="en-US" sz="2800" b="0" u="sng">
                <a:solidFill>
                  <a:srgbClr val="000000"/>
                </a:solidFill>
                <a:latin typeface="Times New Roman" panose="02020603050405020304" charset="0"/>
                <a:ea typeface="宋体" panose="02010600030101010101" pitchFamily="2" charset="-122"/>
              </a:rPr>
              <a:t>  61</a:t>
            </a:r>
            <a:r>
              <a:rPr lang="en-US" altLang="en-US" sz="2800" b="0">
                <a:solidFill>
                  <a:srgbClr val="000000"/>
                </a:solidFill>
                <a:latin typeface="Times New Roman" panose="02020603050405020304" charset="0"/>
                <a:ea typeface="宋体" panose="02010600030101010101" pitchFamily="2" charset="-122"/>
              </a:rPr>
              <a:t> (possess)by their own heads of tourism bureau,all to achieve similar success in their own cities.</a:t>
            </a:r>
            <a:endParaRPr lang="en-US" altLang="en-US" sz="2800" b="0">
              <a:solidFill>
                <a:srgbClr val="000000"/>
              </a:solidFill>
              <a:latin typeface="Times New Roman" panose="02020603050405020304" charset="0"/>
              <a:ea typeface="宋体" panose="02010600030101010101" pitchFamily="2" charset="-122"/>
            </a:endParaRPr>
          </a:p>
        </p:txBody>
      </p:sp>
      <p:sp>
        <p:nvSpPr>
          <p:cNvPr id="12" name="矩形 11"/>
          <p:cNvSpPr/>
          <p:nvPr>
            <p:custDataLst>
              <p:tags r:id="rId1"/>
            </p:custDataLst>
          </p:nvPr>
        </p:nvSpPr>
        <p:spPr>
          <a:xfrm>
            <a:off x="2450465" y="441325"/>
            <a:ext cx="121285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2"/>
            </p:custDataLst>
          </p:nvPr>
        </p:nvSpPr>
        <p:spPr>
          <a:xfrm>
            <a:off x="5909310" y="351155"/>
            <a:ext cx="1473200" cy="368300"/>
          </a:xfrm>
          <a:prstGeom prst="rect">
            <a:avLst/>
          </a:prstGeom>
          <a:solidFill>
            <a:schemeClr val="accent1">
              <a:lumMod val="75000"/>
            </a:schemeClr>
          </a:solidFill>
        </p:spPr>
        <p:txBody>
          <a:bodyPr wrap="square" rtlCol="0">
            <a:spAutoFit/>
          </a:bodyPr>
          <a:p>
            <a:r>
              <a:rPr lang="en-US">
                <a:solidFill>
                  <a:schemeClr val="bg1"/>
                </a:solidFill>
              </a:rPr>
              <a:t>to attract</a:t>
            </a:r>
            <a:endParaRPr lang="en-US">
              <a:solidFill>
                <a:schemeClr val="bg1"/>
              </a:solidFill>
            </a:endParaRPr>
          </a:p>
        </p:txBody>
      </p:sp>
      <p:sp>
        <p:nvSpPr>
          <p:cNvPr id="14" name="文本框 13"/>
          <p:cNvSpPr txBox="1"/>
          <p:nvPr>
            <p:custDataLst>
              <p:tags r:id="rId3"/>
            </p:custDataLst>
          </p:nvPr>
        </p:nvSpPr>
        <p:spPr>
          <a:xfrm>
            <a:off x="8713470" y="351155"/>
            <a:ext cx="1934845" cy="368300"/>
          </a:xfrm>
          <a:prstGeom prst="rect">
            <a:avLst/>
          </a:prstGeom>
          <a:solidFill>
            <a:schemeClr val="accent1">
              <a:lumMod val="75000"/>
            </a:schemeClr>
          </a:solidFill>
        </p:spPr>
        <p:txBody>
          <a:bodyPr wrap="square" rtlCol="0">
            <a:spAutoFit/>
          </a:bodyPr>
          <a:p>
            <a:r>
              <a:rPr lang="en-US" altLang="zh-CN">
                <a:solidFill>
                  <a:schemeClr val="bg1"/>
                </a:solidFill>
              </a:rPr>
              <a:t>59. </a:t>
            </a:r>
            <a:r>
              <a:rPr lang="zh-CN" altLang="en-US">
                <a:solidFill>
                  <a:schemeClr val="bg1"/>
                </a:solidFill>
              </a:rPr>
              <a:t>非谓语动词</a:t>
            </a:r>
            <a:endParaRPr lang="zh-CN" altLang="en-US">
              <a:solidFill>
                <a:schemeClr val="bg1"/>
              </a:solidFill>
            </a:endParaRPr>
          </a:p>
        </p:txBody>
      </p:sp>
      <p:sp>
        <p:nvSpPr>
          <p:cNvPr id="16" name="矩形 15"/>
          <p:cNvSpPr/>
          <p:nvPr>
            <p:custDataLst>
              <p:tags r:id="rId4"/>
            </p:custDataLst>
          </p:nvPr>
        </p:nvSpPr>
        <p:spPr>
          <a:xfrm>
            <a:off x="7563485" y="719455"/>
            <a:ext cx="29654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5"/>
            </p:custDataLst>
          </p:nvPr>
        </p:nvSpPr>
        <p:spPr>
          <a:xfrm>
            <a:off x="7860030" y="727710"/>
            <a:ext cx="835660" cy="368300"/>
          </a:xfrm>
          <a:prstGeom prst="rect">
            <a:avLst/>
          </a:prstGeom>
          <a:solidFill>
            <a:schemeClr val="accent1">
              <a:lumMod val="75000"/>
            </a:schemeClr>
          </a:solidFill>
        </p:spPr>
        <p:txBody>
          <a:bodyPr wrap="square" rtlCol="0">
            <a:spAutoFit/>
          </a:bodyPr>
          <a:p>
            <a:r>
              <a:rPr lang="en-US">
                <a:solidFill>
                  <a:schemeClr val="bg1"/>
                </a:solidFill>
              </a:rPr>
              <a:t>who</a:t>
            </a:r>
            <a:endParaRPr lang="en-US">
              <a:solidFill>
                <a:schemeClr val="bg1"/>
              </a:solidFill>
            </a:endParaRPr>
          </a:p>
        </p:txBody>
      </p:sp>
      <p:sp>
        <p:nvSpPr>
          <p:cNvPr id="18" name="文本框 17"/>
          <p:cNvSpPr txBox="1"/>
          <p:nvPr>
            <p:custDataLst>
              <p:tags r:id="rId6"/>
            </p:custDataLst>
          </p:nvPr>
        </p:nvSpPr>
        <p:spPr>
          <a:xfrm>
            <a:off x="8713470" y="822960"/>
            <a:ext cx="2555240" cy="368300"/>
          </a:xfrm>
          <a:prstGeom prst="rect">
            <a:avLst/>
          </a:prstGeom>
          <a:solidFill>
            <a:schemeClr val="accent1">
              <a:lumMod val="75000"/>
            </a:schemeClr>
          </a:solidFill>
        </p:spPr>
        <p:txBody>
          <a:bodyPr wrap="square" rtlCol="0">
            <a:spAutoFit/>
          </a:bodyPr>
          <a:p>
            <a:r>
              <a:rPr lang="en-US" altLang="zh-CN">
                <a:solidFill>
                  <a:schemeClr val="bg1"/>
                </a:solidFill>
              </a:rPr>
              <a:t>60. </a:t>
            </a:r>
            <a:r>
              <a:rPr lang="zh-CN" altLang="en-US">
                <a:solidFill>
                  <a:schemeClr val="bg1"/>
                </a:solidFill>
              </a:rPr>
              <a:t>非限定性定语从句</a:t>
            </a:r>
            <a:endParaRPr lang="zh-CN" altLang="en-US">
              <a:solidFill>
                <a:schemeClr val="bg1"/>
              </a:solidFill>
            </a:endParaRPr>
          </a:p>
        </p:txBody>
      </p:sp>
      <p:sp>
        <p:nvSpPr>
          <p:cNvPr id="19" name="矩形 18"/>
          <p:cNvSpPr/>
          <p:nvPr>
            <p:custDataLst>
              <p:tags r:id="rId7"/>
            </p:custDataLst>
          </p:nvPr>
        </p:nvSpPr>
        <p:spPr>
          <a:xfrm>
            <a:off x="1518285" y="1191260"/>
            <a:ext cx="142875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6975475" y="1191260"/>
            <a:ext cx="1473200" cy="368300"/>
          </a:xfrm>
          <a:prstGeom prst="rect">
            <a:avLst/>
          </a:prstGeom>
          <a:solidFill>
            <a:schemeClr val="accent1">
              <a:lumMod val="75000"/>
            </a:schemeClr>
          </a:solidFill>
        </p:spPr>
        <p:txBody>
          <a:bodyPr wrap="square" rtlCol="0">
            <a:spAutoFit/>
          </a:bodyPr>
          <a:p>
            <a:r>
              <a:rPr lang="en-US">
                <a:solidFill>
                  <a:schemeClr val="bg1"/>
                </a:solidFill>
              </a:rPr>
              <a:t>possessed</a:t>
            </a:r>
            <a:endParaRPr lang="en-US">
              <a:solidFill>
                <a:schemeClr val="bg1"/>
              </a:solidFill>
            </a:endParaRPr>
          </a:p>
        </p:txBody>
      </p:sp>
      <p:sp>
        <p:nvSpPr>
          <p:cNvPr id="22" name="文本框 21"/>
          <p:cNvSpPr txBox="1"/>
          <p:nvPr>
            <p:custDataLst>
              <p:tags r:id="rId9"/>
            </p:custDataLst>
          </p:nvPr>
        </p:nvSpPr>
        <p:spPr>
          <a:xfrm>
            <a:off x="8695690" y="1294765"/>
            <a:ext cx="1934845" cy="368300"/>
          </a:xfrm>
          <a:prstGeom prst="rect">
            <a:avLst/>
          </a:prstGeom>
          <a:solidFill>
            <a:schemeClr val="accent1">
              <a:lumMod val="75000"/>
            </a:schemeClr>
          </a:solidFill>
        </p:spPr>
        <p:txBody>
          <a:bodyPr wrap="square" rtlCol="0">
            <a:spAutoFit/>
          </a:bodyPr>
          <a:p>
            <a:r>
              <a:rPr lang="en-US" altLang="zh-CN">
                <a:solidFill>
                  <a:schemeClr val="bg1"/>
                </a:solidFill>
              </a:rPr>
              <a:t>61. </a:t>
            </a:r>
            <a:r>
              <a:rPr lang="zh-CN" altLang="en-US">
                <a:solidFill>
                  <a:schemeClr val="bg1"/>
                </a:solidFill>
              </a:rPr>
              <a:t>非谓语动词</a:t>
            </a:r>
            <a:endParaRPr lang="zh-CN" altLang="en-US">
              <a:solidFill>
                <a:schemeClr val="bg1"/>
              </a:solidFill>
            </a:endParaRPr>
          </a:p>
        </p:txBody>
      </p:sp>
      <p:sp>
        <p:nvSpPr>
          <p:cNvPr id="21" name="文本框 20"/>
          <p:cNvSpPr txBox="1"/>
          <p:nvPr/>
        </p:nvSpPr>
        <p:spPr>
          <a:xfrm>
            <a:off x="215900" y="2431415"/>
            <a:ext cx="10956925" cy="4246245"/>
          </a:xfrm>
          <a:prstGeom prst="rect">
            <a:avLst/>
          </a:prstGeom>
          <a:solidFill>
            <a:schemeClr val="accent3">
              <a:lumMod val="40000"/>
              <a:lumOff val="60000"/>
            </a:schemeClr>
          </a:solidFill>
        </p:spPr>
        <p:txBody>
          <a:bodyPr wrap="square" rtlCol="0">
            <a:spAutoFit/>
          </a:bodyPr>
          <a:p>
            <a:r>
              <a:rPr lang="zh-CN" altLang="en-US"/>
              <a:t>长难句分析：这句话包含了一个主句和一个非限制性定语从句。</a:t>
            </a:r>
            <a:endParaRPr lang="en-US" altLang="zh-CN"/>
          </a:p>
          <a:p>
            <a:r>
              <a:rPr lang="en-US" altLang="zh-CN"/>
              <a:t>主句：“These diligent efforts made by Harbin to attract tourists to the city were joined by netizens across the country.”</a:t>
            </a:r>
            <a:r>
              <a:rPr lang="en-US" altLang="zh-CN" b="1">
                <a:solidFill>
                  <a:schemeClr val="accent1"/>
                </a:solidFill>
              </a:rPr>
              <a:t>主语</a:t>
            </a:r>
            <a:r>
              <a:rPr lang="en-US" altLang="zh-CN"/>
              <a:t>：“These diligent efforts ”</a:t>
            </a:r>
            <a:r>
              <a:rPr lang="zh-CN" altLang="en-US"/>
              <a:t>，</a:t>
            </a:r>
            <a:r>
              <a:rPr lang="en-US" altLang="zh-CN" b="1">
                <a:solidFill>
                  <a:schemeClr val="accent1"/>
                </a:solidFill>
              </a:rPr>
              <a:t>谓语</a:t>
            </a:r>
            <a:r>
              <a:rPr lang="en-US" altLang="zh-CN"/>
              <a:t>：“were joined”（被…加入）</a:t>
            </a:r>
            <a:r>
              <a:rPr lang="en-US" altLang="zh-CN" b="1">
                <a:solidFill>
                  <a:schemeClr val="accent1"/>
                </a:solidFill>
              </a:rPr>
              <a:t>宾语</a:t>
            </a:r>
            <a:r>
              <a:rPr lang="en-US" altLang="zh-CN"/>
              <a:t>：“by netizens across the country”（被全国各地的网民）“</a:t>
            </a:r>
            <a:r>
              <a:rPr lang="en-US" altLang="zh-CN">
                <a:sym typeface="+mn-ea"/>
              </a:rPr>
              <a:t> made by Harbin</a:t>
            </a:r>
            <a:r>
              <a:rPr lang="en-US" altLang="zh-CN"/>
              <a:t>”</a:t>
            </a:r>
            <a:r>
              <a:rPr lang="zh-CN" altLang="en-US"/>
              <a:t>非谓语动词做</a:t>
            </a:r>
            <a:r>
              <a:rPr lang="en-US" altLang="zh-CN" b="1">
                <a:solidFill>
                  <a:schemeClr val="accent1"/>
                </a:solidFill>
              </a:rPr>
              <a:t>定语</a:t>
            </a:r>
            <a:r>
              <a:rPr lang="zh-CN" altLang="en-US"/>
              <a:t>修饰主语</a:t>
            </a:r>
            <a:r>
              <a:rPr lang="en-US" altLang="zh-CN"/>
              <a:t>“effort”</a:t>
            </a:r>
            <a:r>
              <a:rPr lang="zh-CN" altLang="en-US"/>
              <a:t>，</a:t>
            </a:r>
            <a:r>
              <a:rPr lang="en-US" altLang="zh-CN"/>
              <a:t>“</a:t>
            </a:r>
            <a:r>
              <a:rPr lang="en-US" altLang="zh-CN">
                <a:sym typeface="+mn-ea"/>
              </a:rPr>
              <a:t> to attract tourists to the city </a:t>
            </a:r>
            <a:r>
              <a:rPr lang="en-US" altLang="zh-CN"/>
              <a:t>”</a:t>
            </a:r>
            <a:r>
              <a:rPr lang="zh-CN" altLang="en-US"/>
              <a:t>目的</a:t>
            </a:r>
            <a:r>
              <a:rPr lang="en-US" altLang="zh-CN" b="1">
                <a:solidFill>
                  <a:schemeClr val="accent1"/>
                </a:solidFill>
              </a:rPr>
              <a:t>状语</a:t>
            </a:r>
            <a:r>
              <a:rPr lang="zh-CN" altLang="en-US"/>
              <a:t>，</a:t>
            </a:r>
            <a:r>
              <a:rPr lang="en-US" altLang="zh-CN"/>
              <a:t>“across the country”</a:t>
            </a:r>
            <a:r>
              <a:rPr lang="zh-CN" altLang="en-US"/>
              <a:t>是地点</a:t>
            </a:r>
            <a:r>
              <a:rPr lang="en-US" altLang="zh-CN" b="1">
                <a:solidFill>
                  <a:schemeClr val="accent1"/>
                </a:solidFill>
              </a:rPr>
              <a:t>状语</a:t>
            </a:r>
            <a:r>
              <a:rPr lang="zh-CN" altLang="en-US"/>
              <a:t>。</a:t>
            </a:r>
            <a:endParaRPr lang="en-US" altLang="zh-CN"/>
          </a:p>
          <a:p>
            <a:r>
              <a:rPr lang="en-US" altLang="zh-CN"/>
              <a:t>非限制性定语从句：</a:t>
            </a:r>
            <a:endParaRPr lang="en-US" altLang="zh-CN"/>
          </a:p>
          <a:p>
            <a:r>
              <a:rPr lang="en-US" altLang="zh-CN"/>
              <a:t>“who playfully discussed about the exceptional skills possessed by their own heads of tourism bureau, all to achieve similar success in their own cities”</a:t>
            </a:r>
            <a:endParaRPr lang="en-US" altLang="zh-CN"/>
          </a:p>
          <a:p>
            <a:r>
              <a:rPr lang="en-US" altLang="zh-CN" b="1">
                <a:solidFill>
                  <a:schemeClr val="accent1"/>
                </a:solidFill>
              </a:rPr>
              <a:t>引导词</a:t>
            </a:r>
            <a:r>
              <a:rPr lang="en-US" altLang="zh-CN"/>
              <a:t>：“who”（指代 netizens）</a:t>
            </a:r>
            <a:endParaRPr lang="en-US" altLang="zh-CN"/>
          </a:p>
          <a:p>
            <a:r>
              <a:rPr lang="en-US" altLang="zh-CN" b="1">
                <a:solidFill>
                  <a:schemeClr val="accent1"/>
                </a:solidFill>
              </a:rPr>
              <a:t>主语</a:t>
            </a:r>
            <a:r>
              <a:rPr lang="en-US" altLang="zh-CN"/>
              <a:t>：“who”（修饰 netizens）</a:t>
            </a:r>
            <a:endParaRPr lang="en-US" altLang="zh-CN"/>
          </a:p>
          <a:p>
            <a:r>
              <a:rPr lang="en-US" altLang="zh-CN" b="1">
                <a:solidFill>
                  <a:schemeClr val="accent1"/>
                </a:solidFill>
              </a:rPr>
              <a:t>谓语</a:t>
            </a:r>
            <a:r>
              <a:rPr lang="en-US" altLang="zh-CN"/>
              <a:t>：“discussed about ”（讨论）</a:t>
            </a:r>
            <a:endParaRPr lang="en-US" altLang="zh-CN"/>
          </a:p>
          <a:p>
            <a:r>
              <a:rPr lang="en-US" altLang="zh-CN" b="1">
                <a:solidFill>
                  <a:schemeClr val="accent1"/>
                </a:solidFill>
              </a:rPr>
              <a:t>宾语</a:t>
            </a:r>
            <a:r>
              <a:rPr lang="en-US" altLang="zh-CN"/>
              <a:t>：“the exceptional skills possessed by their own heads of tourism bureau”（关于他们自己的旅游局局长所拥有的出色技能）</a:t>
            </a:r>
            <a:endParaRPr lang="en-US" altLang="zh-CN"/>
          </a:p>
          <a:p>
            <a:r>
              <a:rPr lang="en-US" altLang="zh-CN" b="1">
                <a:solidFill>
                  <a:schemeClr val="accent1"/>
                </a:solidFill>
              </a:rPr>
              <a:t>状语</a:t>
            </a:r>
            <a:r>
              <a:rPr lang="en-US" altLang="zh-CN"/>
              <a:t>：“playfully”（轻松愉快地）</a:t>
            </a:r>
            <a:endParaRPr lang="en-US" altLang="zh-CN"/>
          </a:p>
          <a:p>
            <a:r>
              <a:rPr lang="en-US" altLang="zh-CN" b="1">
                <a:solidFill>
                  <a:schemeClr val="accent1"/>
                </a:solidFill>
              </a:rPr>
              <a:t>目的状语</a:t>
            </a:r>
            <a:r>
              <a:rPr lang="en-US" altLang="zh-CN"/>
              <a:t>：“all to achieve similar success in their own cities”（都是为了在自己的城市取得类似的成功） </a:t>
            </a:r>
            <a:endParaRPr lang="zh-CN" altLang="en-US"/>
          </a:p>
        </p:txBody>
      </p:sp>
      <p:sp>
        <p:nvSpPr>
          <p:cNvPr id="23" name="文本框 22"/>
          <p:cNvSpPr txBox="1"/>
          <p:nvPr/>
        </p:nvSpPr>
        <p:spPr>
          <a:xfrm>
            <a:off x="635" y="2431415"/>
            <a:ext cx="11583035" cy="1210945"/>
          </a:xfrm>
          <a:prstGeom prst="rect">
            <a:avLst/>
          </a:prstGeom>
          <a:solidFill>
            <a:srgbClr val="FFC000"/>
          </a:solidFill>
        </p:spPr>
        <p:txBody>
          <a:bodyPr wrap="square" rtlCol="0" anchor="t">
            <a:spAutoFit/>
          </a:bodyPr>
          <a:p>
            <a:pPr>
              <a:lnSpc>
                <a:spcPct val="130000"/>
              </a:lnSpc>
            </a:pPr>
            <a:r>
              <a:rPr lang="zh-CN" altLang="en-US" sz="2800" b="1">
                <a:solidFill>
                  <a:schemeClr val="accent1"/>
                </a:solidFill>
                <a:latin typeface="新宋体" panose="02010609030101010101" charset="-122"/>
                <a:ea typeface="新宋体" panose="02010609030101010101" charset="-122"/>
              </a:rPr>
              <a:t>哈尔滨市吸引游客的努力得到了全国网民的欢迎，他们开玩笑地讨论了自己旅游局局长的特殊技能，都是为了在自己的城市取得类似的成功。</a:t>
            </a:r>
            <a:endParaRPr lang="zh-CN" altLang="en-US" sz="2800" b="1">
              <a:solidFill>
                <a:schemeClr val="accent1"/>
              </a:solidFill>
              <a:latin typeface="新宋体" panose="02010609030101010101" charset="-122"/>
              <a:ea typeface="新宋体" panose="02010609030101010101" charset="-122"/>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6" grpId="0" bldLvl="0" animBg="1"/>
      <p:bldP spid="17" grpId="0" bldLvl="0" animBg="1"/>
      <p:bldP spid="18" grpId="0" bldLvl="0" animBg="1"/>
      <p:bldP spid="19" grpId="0" bldLvl="0" animBg="1"/>
      <p:bldP spid="20" grpId="0" bldLvl="0" animBg="1"/>
      <p:bldP spid="22" grpId="0" bldLvl="0" animBg="1"/>
      <p:bldP spid="21"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30810" y="387350"/>
            <a:ext cx="8916670" cy="3969385"/>
          </a:xfrm>
          <a:prstGeom prst="rect">
            <a:avLst/>
          </a:prstGeom>
          <a:solidFill>
            <a:schemeClr val="accent5">
              <a:lumMod val="20000"/>
              <a:lumOff val="80000"/>
            </a:schemeClr>
          </a:solidFill>
          <a:ln w="9525">
            <a:noFill/>
          </a:ln>
        </p:spPr>
        <p:txBody>
          <a:bodyPr wrap="square">
            <a:spAutoFit/>
          </a:bodyPr>
          <a:p>
            <a:pPr indent="292100"/>
            <a:r>
              <a:rPr sz="2800" b="0">
                <a:solidFill>
                  <a:srgbClr val="000000"/>
                </a:solidFill>
                <a:ea typeface="宋体" panose="02010600030101010101" pitchFamily="2" charset="-122"/>
              </a:rPr>
              <a:t>Starting from January 9th,the official account of the Department of Tourism of Henan Province has seen </a:t>
            </a:r>
            <a:r>
              <a:rPr sz="2800" b="0" u="sng">
                <a:solidFill>
                  <a:srgbClr val="000000"/>
                </a:solidFill>
                <a:ea typeface="宋体" panose="02010600030101010101" pitchFamily="2" charset="-122"/>
              </a:rPr>
              <a:t>62</a:t>
            </a:r>
            <a:r>
              <a:rPr sz="2800" b="0">
                <a:solidFill>
                  <a:srgbClr val="000000"/>
                </a:solidFill>
                <a:ea typeface="宋体" panose="02010600030101010101" pitchFamily="2" charset="-122"/>
              </a:rPr>
              <a:t> increase in the number of videos being posted,</a:t>
            </a:r>
            <a:r>
              <a:rPr sz="2800" b="0" u="sng">
                <a:solidFill>
                  <a:srgbClr val="000000"/>
                </a:solidFill>
                <a:ea typeface="宋体" panose="02010600030101010101" pitchFamily="2" charset="-122"/>
              </a:rPr>
              <a:t> 63</a:t>
            </a:r>
            <a:r>
              <a:rPr sz="2800" b="0">
                <a:solidFill>
                  <a:srgbClr val="000000"/>
                </a:solidFill>
                <a:ea typeface="宋体" panose="02010600030101010101" pitchFamily="2" charset="-122"/>
              </a:rPr>
              <a:t> more than 30 clips released per day.So the tourism authorities in Shanxi and Shandong provinces find </a:t>
            </a:r>
            <a:r>
              <a:rPr sz="2800" b="0" u="sng">
                <a:solidFill>
                  <a:srgbClr val="000000"/>
                </a:solidFill>
                <a:ea typeface="宋体" panose="02010600030101010101" pitchFamily="2" charset="-122"/>
              </a:rPr>
              <a:t>64</a:t>
            </a:r>
            <a:r>
              <a:rPr sz="2800" b="0">
                <a:solidFill>
                  <a:srgbClr val="000000"/>
                </a:solidFill>
                <a:ea typeface="宋体" panose="02010600030101010101" pitchFamily="2" charset="-122"/>
              </a:rPr>
              <a:t> a must to promote their enriched tourism resources on social media.Winter,the traditional tourism off-season,draws new tourism fever,</a:t>
            </a:r>
            <a:r>
              <a:rPr sz="2800" b="0" u="sng">
                <a:solidFill>
                  <a:srgbClr val="000000"/>
                </a:solidFill>
                <a:ea typeface="宋体" panose="02010600030101010101" pitchFamily="2" charset="-122"/>
              </a:rPr>
              <a:t> 65</a:t>
            </a:r>
            <a:r>
              <a:rPr sz="2800" b="0">
                <a:solidFill>
                  <a:srgbClr val="000000"/>
                </a:solidFill>
                <a:ea typeface="宋体" panose="02010600030101010101" pitchFamily="2" charset="-122"/>
              </a:rPr>
              <a:t> (signal)the fast tourism development in China.</a:t>
            </a:r>
            <a:endParaRPr sz="2800" b="0">
              <a:solidFill>
                <a:srgbClr val="000000"/>
              </a:solidFill>
              <a:ea typeface="宋体" panose="02010600030101010101" pitchFamily="2" charset="-122"/>
            </a:endParaRPr>
          </a:p>
        </p:txBody>
      </p:sp>
      <p:sp>
        <p:nvSpPr>
          <p:cNvPr id="4" name="文本框 3"/>
          <p:cNvSpPr txBox="1"/>
          <p:nvPr/>
        </p:nvSpPr>
        <p:spPr>
          <a:xfrm>
            <a:off x="8466455" y="859790"/>
            <a:ext cx="478790" cy="430530"/>
          </a:xfrm>
          <a:prstGeom prst="rect">
            <a:avLst/>
          </a:prstGeom>
          <a:solidFill>
            <a:schemeClr val="accent1">
              <a:lumMod val="75000"/>
            </a:schemeClr>
          </a:solidFill>
        </p:spPr>
        <p:txBody>
          <a:bodyPr wrap="square" rtlCol="0">
            <a:noAutofit/>
          </a:bodyPr>
          <a:p>
            <a:r>
              <a:rPr lang="en-US" altLang="zh-CN">
                <a:solidFill>
                  <a:schemeClr val="bg1"/>
                </a:solidFill>
              </a:rPr>
              <a:t>an</a:t>
            </a:r>
            <a:endParaRPr lang="en-US" altLang="zh-CN">
              <a:solidFill>
                <a:schemeClr val="bg1"/>
              </a:solidFill>
            </a:endParaRPr>
          </a:p>
        </p:txBody>
      </p:sp>
      <p:sp>
        <p:nvSpPr>
          <p:cNvPr id="5" name="文本框 4"/>
          <p:cNvSpPr txBox="1"/>
          <p:nvPr>
            <p:custDataLst>
              <p:tags r:id="rId1"/>
            </p:custDataLst>
          </p:nvPr>
        </p:nvSpPr>
        <p:spPr>
          <a:xfrm>
            <a:off x="9814560" y="922020"/>
            <a:ext cx="1565275" cy="368300"/>
          </a:xfrm>
          <a:prstGeom prst="rect">
            <a:avLst/>
          </a:prstGeom>
          <a:solidFill>
            <a:schemeClr val="accent1">
              <a:lumMod val="75000"/>
            </a:schemeClr>
          </a:solidFill>
        </p:spPr>
        <p:txBody>
          <a:bodyPr wrap="square" rtlCol="0">
            <a:spAutoFit/>
          </a:bodyPr>
          <a:p>
            <a:r>
              <a:rPr lang="en-US" altLang="zh-CN">
                <a:solidFill>
                  <a:schemeClr val="bg1"/>
                </a:solidFill>
              </a:rPr>
              <a:t>62. </a:t>
            </a:r>
            <a:r>
              <a:rPr lang="zh-CN" altLang="en-US">
                <a:solidFill>
                  <a:schemeClr val="bg1"/>
                </a:solidFill>
              </a:rPr>
              <a:t>冠词</a:t>
            </a:r>
            <a:endParaRPr lang="zh-CN" altLang="en-US">
              <a:solidFill>
                <a:schemeClr val="bg1"/>
              </a:solidFill>
            </a:endParaRPr>
          </a:p>
        </p:txBody>
      </p:sp>
      <p:sp>
        <p:nvSpPr>
          <p:cNvPr id="6" name="矩形 5"/>
          <p:cNvSpPr/>
          <p:nvPr>
            <p:custDataLst>
              <p:tags r:id="rId2"/>
            </p:custDataLst>
          </p:nvPr>
        </p:nvSpPr>
        <p:spPr>
          <a:xfrm>
            <a:off x="3159125" y="1859280"/>
            <a:ext cx="149987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3"/>
            </p:custDataLst>
          </p:nvPr>
        </p:nvSpPr>
        <p:spPr>
          <a:xfrm>
            <a:off x="7628890" y="1393190"/>
            <a:ext cx="837565" cy="368300"/>
          </a:xfrm>
          <a:prstGeom prst="rect">
            <a:avLst/>
          </a:prstGeom>
          <a:solidFill>
            <a:schemeClr val="accent1">
              <a:lumMod val="75000"/>
            </a:schemeClr>
          </a:solidFill>
        </p:spPr>
        <p:txBody>
          <a:bodyPr wrap="square" rtlCol="0">
            <a:spAutoFit/>
          </a:bodyPr>
          <a:p>
            <a:r>
              <a:rPr lang="en-US">
                <a:solidFill>
                  <a:schemeClr val="bg1"/>
                </a:solidFill>
              </a:rPr>
              <a:t>with</a:t>
            </a:r>
            <a:endParaRPr lang="en-US">
              <a:solidFill>
                <a:schemeClr val="bg1"/>
              </a:solidFill>
            </a:endParaRPr>
          </a:p>
        </p:txBody>
      </p:sp>
      <p:sp>
        <p:nvSpPr>
          <p:cNvPr id="8" name="文本框 7"/>
          <p:cNvSpPr txBox="1"/>
          <p:nvPr>
            <p:custDataLst>
              <p:tags r:id="rId4"/>
            </p:custDataLst>
          </p:nvPr>
        </p:nvSpPr>
        <p:spPr>
          <a:xfrm>
            <a:off x="9814560" y="1490980"/>
            <a:ext cx="1565275" cy="368300"/>
          </a:xfrm>
          <a:prstGeom prst="rect">
            <a:avLst/>
          </a:prstGeom>
          <a:solidFill>
            <a:schemeClr val="accent1">
              <a:lumMod val="75000"/>
            </a:schemeClr>
          </a:solidFill>
        </p:spPr>
        <p:txBody>
          <a:bodyPr wrap="square" rtlCol="0">
            <a:spAutoFit/>
          </a:bodyPr>
          <a:p>
            <a:r>
              <a:rPr lang="en-US" altLang="zh-CN">
                <a:solidFill>
                  <a:schemeClr val="bg1"/>
                </a:solidFill>
              </a:rPr>
              <a:t>63. </a:t>
            </a:r>
            <a:r>
              <a:rPr lang="zh-CN" altLang="en-US">
                <a:solidFill>
                  <a:schemeClr val="bg1"/>
                </a:solidFill>
              </a:rPr>
              <a:t>介词</a:t>
            </a:r>
            <a:endParaRPr lang="zh-CN" altLang="en-US">
              <a:solidFill>
                <a:schemeClr val="bg1"/>
              </a:solidFill>
            </a:endParaRPr>
          </a:p>
        </p:txBody>
      </p:sp>
      <p:sp>
        <p:nvSpPr>
          <p:cNvPr id="9" name="矩形 8"/>
          <p:cNvSpPr/>
          <p:nvPr>
            <p:custDataLst>
              <p:tags r:id="rId5"/>
            </p:custDataLst>
          </p:nvPr>
        </p:nvSpPr>
        <p:spPr>
          <a:xfrm>
            <a:off x="1133475" y="2624455"/>
            <a:ext cx="683831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custDataLst>
              <p:tags r:id="rId6"/>
            </p:custDataLst>
          </p:nvPr>
        </p:nvSpPr>
        <p:spPr>
          <a:xfrm>
            <a:off x="8162290" y="2137410"/>
            <a:ext cx="407035" cy="368300"/>
          </a:xfrm>
          <a:prstGeom prst="rect">
            <a:avLst/>
          </a:prstGeom>
          <a:solidFill>
            <a:schemeClr val="accent1">
              <a:lumMod val="75000"/>
            </a:schemeClr>
          </a:solidFill>
        </p:spPr>
        <p:txBody>
          <a:bodyPr wrap="square" rtlCol="0">
            <a:spAutoFit/>
          </a:bodyPr>
          <a:p>
            <a:r>
              <a:rPr lang="en-US">
                <a:solidFill>
                  <a:schemeClr val="bg1"/>
                </a:solidFill>
              </a:rPr>
              <a:t>it</a:t>
            </a:r>
            <a:endParaRPr lang="en-US">
              <a:solidFill>
                <a:schemeClr val="bg1"/>
              </a:solidFill>
            </a:endParaRPr>
          </a:p>
        </p:txBody>
      </p:sp>
      <p:sp>
        <p:nvSpPr>
          <p:cNvPr id="11" name="文本框 10"/>
          <p:cNvSpPr txBox="1"/>
          <p:nvPr>
            <p:custDataLst>
              <p:tags r:id="rId7"/>
            </p:custDataLst>
          </p:nvPr>
        </p:nvSpPr>
        <p:spPr>
          <a:xfrm>
            <a:off x="9814560" y="2106930"/>
            <a:ext cx="1565275" cy="368300"/>
          </a:xfrm>
          <a:prstGeom prst="rect">
            <a:avLst/>
          </a:prstGeom>
          <a:solidFill>
            <a:schemeClr val="accent1">
              <a:lumMod val="75000"/>
            </a:schemeClr>
          </a:solidFill>
        </p:spPr>
        <p:txBody>
          <a:bodyPr wrap="square" rtlCol="0">
            <a:spAutoFit/>
          </a:bodyPr>
          <a:p>
            <a:r>
              <a:rPr lang="en-US">
                <a:solidFill>
                  <a:schemeClr val="bg1"/>
                </a:solidFill>
              </a:rPr>
              <a:t>64. </a:t>
            </a:r>
            <a:r>
              <a:rPr lang="zh-CN" altLang="en-US">
                <a:solidFill>
                  <a:schemeClr val="bg1"/>
                </a:solidFill>
              </a:rPr>
              <a:t>代词</a:t>
            </a:r>
            <a:endParaRPr lang="zh-CN" altLang="en-US">
              <a:solidFill>
                <a:schemeClr val="bg1"/>
              </a:solidFill>
            </a:endParaRPr>
          </a:p>
        </p:txBody>
      </p:sp>
      <p:sp>
        <p:nvSpPr>
          <p:cNvPr id="12" name="矩形 11"/>
          <p:cNvSpPr/>
          <p:nvPr>
            <p:custDataLst>
              <p:tags r:id="rId8"/>
            </p:custDataLst>
          </p:nvPr>
        </p:nvSpPr>
        <p:spPr>
          <a:xfrm>
            <a:off x="1452245" y="3488055"/>
            <a:ext cx="10693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9"/>
            </p:custDataLst>
          </p:nvPr>
        </p:nvSpPr>
        <p:spPr>
          <a:xfrm>
            <a:off x="5431790" y="3452495"/>
            <a:ext cx="1473200" cy="368300"/>
          </a:xfrm>
          <a:prstGeom prst="rect">
            <a:avLst/>
          </a:prstGeom>
          <a:solidFill>
            <a:schemeClr val="accent1">
              <a:lumMod val="75000"/>
            </a:schemeClr>
          </a:solidFill>
        </p:spPr>
        <p:txBody>
          <a:bodyPr wrap="square" rtlCol="0">
            <a:spAutoFit/>
          </a:bodyPr>
          <a:p>
            <a:r>
              <a:rPr lang="en-US">
                <a:solidFill>
                  <a:schemeClr val="bg1"/>
                </a:solidFill>
              </a:rPr>
              <a:t>signal(l)ing</a:t>
            </a:r>
            <a:endParaRPr lang="en-US">
              <a:solidFill>
                <a:schemeClr val="bg1"/>
              </a:solidFill>
            </a:endParaRPr>
          </a:p>
        </p:txBody>
      </p:sp>
      <p:sp>
        <p:nvSpPr>
          <p:cNvPr id="14" name="文本框 13"/>
          <p:cNvSpPr txBox="1"/>
          <p:nvPr>
            <p:custDataLst>
              <p:tags r:id="rId10"/>
            </p:custDataLst>
          </p:nvPr>
        </p:nvSpPr>
        <p:spPr>
          <a:xfrm>
            <a:off x="9814560" y="3348990"/>
            <a:ext cx="1934845" cy="368300"/>
          </a:xfrm>
          <a:prstGeom prst="rect">
            <a:avLst/>
          </a:prstGeom>
          <a:solidFill>
            <a:schemeClr val="accent1">
              <a:lumMod val="75000"/>
            </a:schemeClr>
          </a:solidFill>
        </p:spPr>
        <p:txBody>
          <a:bodyPr wrap="square" rtlCol="0">
            <a:spAutoFit/>
          </a:bodyPr>
          <a:p>
            <a:r>
              <a:rPr lang="en-US" altLang="zh-CN">
                <a:solidFill>
                  <a:schemeClr val="bg1"/>
                </a:solidFill>
              </a:rPr>
              <a:t>65. </a:t>
            </a:r>
            <a:r>
              <a:rPr lang="zh-CN" altLang="en-US">
                <a:solidFill>
                  <a:schemeClr val="bg1"/>
                </a:solidFill>
              </a:rPr>
              <a:t>非谓语动词</a:t>
            </a:r>
            <a:endParaRPr lang="zh-CN" altLang="en-US">
              <a:solidFill>
                <a:schemeClr val="bg1"/>
              </a:solidFill>
            </a:endParaRPr>
          </a:p>
        </p:txBody>
      </p:sp>
      <p:pic>
        <p:nvPicPr>
          <p:cNvPr id="21" name="图片 20"/>
          <p:cNvPicPr>
            <a:picLocks noChangeAspect="1"/>
          </p:cNvPicPr>
          <p:nvPr>
            <p:custDataLst>
              <p:tags r:id="rId11"/>
            </p:custDataLst>
          </p:nvPr>
        </p:nvPicPr>
        <p:blipFill>
          <a:blip r:embed="rId12"/>
          <a:stretch>
            <a:fillRect/>
          </a:stretch>
        </p:blipFill>
        <p:spPr>
          <a:xfrm>
            <a:off x="130175" y="4468495"/>
            <a:ext cx="3580130" cy="2232025"/>
          </a:xfrm>
          <a:prstGeom prst="rect">
            <a:avLst/>
          </a:prstGeom>
        </p:spPr>
      </p:pic>
      <p:pic>
        <p:nvPicPr>
          <p:cNvPr id="23" name="图片 22"/>
          <p:cNvPicPr>
            <a:picLocks noChangeAspect="1"/>
          </p:cNvPicPr>
          <p:nvPr>
            <p:custDataLst>
              <p:tags r:id="rId13"/>
            </p:custDataLst>
          </p:nvPr>
        </p:nvPicPr>
        <p:blipFill>
          <a:blip r:embed="rId14"/>
          <a:stretch>
            <a:fillRect/>
          </a:stretch>
        </p:blipFill>
        <p:spPr>
          <a:xfrm>
            <a:off x="3907790" y="4468495"/>
            <a:ext cx="3994150" cy="2225040"/>
          </a:xfrm>
          <a:prstGeom prst="rect">
            <a:avLst/>
          </a:prstGeom>
        </p:spPr>
      </p:pic>
      <p:pic>
        <p:nvPicPr>
          <p:cNvPr id="24" name="图片 23"/>
          <p:cNvPicPr>
            <a:picLocks noChangeAspect="1"/>
          </p:cNvPicPr>
          <p:nvPr>
            <p:custDataLst>
              <p:tags r:id="rId15"/>
            </p:custDataLst>
          </p:nvPr>
        </p:nvPicPr>
        <p:blipFill>
          <a:blip r:embed="rId16"/>
          <a:stretch>
            <a:fillRect/>
          </a:stretch>
        </p:blipFill>
        <p:spPr>
          <a:xfrm>
            <a:off x="8157845" y="4468495"/>
            <a:ext cx="3685540" cy="2225040"/>
          </a:xfrm>
          <a:prstGeom prst="rect">
            <a:avLst/>
          </a:prstGeom>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513080" y="17589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619760" y="85598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041400" y="855980"/>
            <a:ext cx="5080000" cy="460375"/>
          </a:xfrm>
          <a:prstGeom prst="rect">
            <a:avLst/>
          </a:prstGeom>
          <a:noFill/>
          <a:ln w="9525">
            <a:noFill/>
          </a:ln>
        </p:spPr>
        <p:txBody>
          <a:bodyPr>
            <a:spAutoFit/>
          </a:bodyPr>
          <a:p>
            <a:pPr indent="266700"/>
            <a:r>
              <a:rPr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旅游热相关</a:t>
            </a:r>
            <a:r>
              <a:rPr sz="2400" b="1">
                <a:latin typeface="微软雅黑" panose="020B0503020204020204" pitchFamily="34" charset="-122"/>
                <a:ea typeface="微软雅黑" panose="020B0503020204020204" pitchFamily="34" charset="-122"/>
                <a:cs typeface="微软雅黑" panose="020B0503020204020204" pitchFamily="34" charset="-122"/>
              </a:rPr>
              <a:t>的语料</a:t>
            </a:r>
            <a:endParaRPr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89560" y="1294130"/>
            <a:ext cx="10500360" cy="930275"/>
          </a:xfrm>
          <a:prstGeom prst="rect">
            <a:avLst/>
          </a:prstGeom>
          <a:noFill/>
          <a:ln w="9525">
            <a:noFill/>
          </a:ln>
        </p:spPr>
        <p:txBody>
          <a:bodyPr wrap="square">
            <a:noAutofit/>
          </a:bodyPr>
          <a:p>
            <a:pPr indent="266700">
              <a:lnSpc>
                <a:spcPct val="150000"/>
              </a:lnSpc>
              <a:buClrTx/>
              <a:buSzTx/>
              <a:buNone/>
            </a:pPr>
            <a:r>
              <a:rPr b="0"/>
              <a:t>The tourism phenomenon fueled by Harbin,in Northeast China's Heilongjiang Province, shows no sign of fading</a:t>
            </a:r>
            <a:r>
              <a:rPr lang="en-US" b="0"/>
              <a:t>.</a:t>
            </a:r>
            <a:endParaRPr lang="en-US" b="0"/>
          </a:p>
          <a:p>
            <a:pPr indent="266700">
              <a:lnSpc>
                <a:spcPct val="150000"/>
              </a:lnSpc>
              <a:buClrTx/>
              <a:buSzTx/>
              <a:buNone/>
            </a:pPr>
            <a:r>
              <a:rPr lang="en-US" b="0"/>
              <a:t>中国东北黑龙江省哈尔滨引发的旅游现象没有消退的迹象</a:t>
            </a:r>
            <a:endParaRPr lang="en-US" b="0"/>
          </a:p>
          <a:p>
            <a:pPr indent="266700">
              <a:lnSpc>
                <a:spcPct val="150000"/>
              </a:lnSpc>
              <a:buClrTx/>
              <a:buSzTx/>
              <a:buNone/>
            </a:pPr>
            <a:r>
              <a:rPr lang="en-US" b="0"/>
              <a:t> fierce competition          </a:t>
            </a:r>
            <a:r>
              <a:rPr lang="zh-CN" altLang="en-US" b="0"/>
              <a:t>激烈的竞争</a:t>
            </a:r>
            <a:endParaRPr lang="zh-CN" altLang="en-US" b="0"/>
          </a:p>
          <a:p>
            <a:pPr indent="266700">
              <a:lnSpc>
                <a:spcPct val="150000"/>
              </a:lnSpc>
              <a:buClrTx/>
              <a:buSzTx/>
              <a:buNone/>
            </a:pPr>
            <a:r>
              <a:rPr lang="zh-CN" altLang="en-US" b="0"/>
              <a:t> change the Internet potential engagement into real tourist footfall</a:t>
            </a:r>
            <a:r>
              <a:rPr lang="en-US" altLang="zh-CN" b="0"/>
              <a:t>  </a:t>
            </a:r>
            <a:endParaRPr lang="en-US" altLang="zh-CN" b="0"/>
          </a:p>
          <a:p>
            <a:pPr indent="266700">
              <a:lnSpc>
                <a:spcPct val="150000"/>
              </a:lnSpc>
              <a:buClrTx/>
              <a:buSzTx/>
              <a:buNone/>
            </a:pPr>
            <a:r>
              <a:rPr lang="en-US" altLang="zh-CN" b="0"/>
              <a:t>将互联网的潜在参与转变为真正的旅游足迹</a:t>
            </a:r>
            <a:endParaRPr lang="en-US" altLang="zh-CN" b="0"/>
          </a:p>
          <a:p>
            <a:pPr indent="266700">
              <a:lnSpc>
                <a:spcPct val="150000"/>
              </a:lnSpc>
              <a:buClrTx/>
              <a:buSzTx/>
              <a:buNone/>
            </a:pPr>
            <a:endParaRPr lang="zh-CN" altLang="en-US" b="0"/>
          </a:p>
        </p:txBody>
      </p:sp>
      <p:sp>
        <p:nvSpPr>
          <p:cNvPr id="7" name="正五边形 6"/>
          <p:cNvSpPr/>
          <p:nvPr/>
        </p:nvSpPr>
        <p:spPr>
          <a:xfrm>
            <a:off x="513080" y="414782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277620" y="4147820"/>
            <a:ext cx="5080000" cy="460375"/>
          </a:xfrm>
          <a:prstGeom prst="rect">
            <a:avLst/>
          </a:prstGeom>
          <a:noFill/>
          <a:ln w="9525">
            <a:noFill/>
          </a:ln>
        </p:spPr>
        <p:txBody>
          <a:bodyPr>
            <a:spAutoFit/>
          </a:bodyPr>
          <a:p>
            <a:pPr indent="266700">
              <a:buClrTx/>
              <a:buSzTx/>
              <a:buFontTx/>
            </a:pPr>
            <a:r>
              <a:rPr lang="zh-CN" sz="2400" b="1">
                <a:latin typeface="微软雅黑" panose="020B0503020204020204" pitchFamily="34" charset="-122"/>
                <a:ea typeface="微软雅黑" panose="020B0503020204020204" pitchFamily="34" charset="-122"/>
                <a:cs typeface="微软雅黑" panose="020B0503020204020204" pitchFamily="34" charset="-122"/>
              </a:rPr>
              <a:t>网络相关的语料</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3"/>
            </p:custDataLst>
          </p:nvPr>
        </p:nvSpPr>
        <p:spPr>
          <a:xfrm>
            <a:off x="619760" y="4608195"/>
            <a:ext cx="10500360" cy="930275"/>
          </a:xfrm>
          <a:prstGeom prst="rect">
            <a:avLst/>
          </a:prstGeom>
          <a:noFill/>
          <a:ln w="9525">
            <a:noFill/>
          </a:ln>
        </p:spPr>
        <p:txBody>
          <a:bodyPr wrap="square">
            <a:noAutofit/>
          </a:bodyPr>
          <a:p>
            <a:pPr indent="266700">
              <a:lnSpc>
                <a:spcPct val="150000"/>
              </a:lnSpc>
              <a:buClrTx/>
              <a:buSzTx/>
              <a:buNone/>
            </a:pPr>
            <a:r>
              <a:rPr lang="en-US" b="0"/>
              <a:t>t</a:t>
            </a:r>
            <a:r>
              <a:rPr b="0"/>
              <a:t>he official account</a:t>
            </a:r>
            <a:r>
              <a:rPr lang="en-US" b="0"/>
              <a:t>       官方账户</a:t>
            </a:r>
            <a:endParaRPr lang="en-US" b="0"/>
          </a:p>
          <a:p>
            <a:pPr indent="266700">
              <a:lnSpc>
                <a:spcPct val="150000"/>
              </a:lnSpc>
              <a:buClrTx/>
              <a:buSzTx/>
              <a:buNone/>
            </a:pPr>
            <a:r>
              <a:rPr b="0"/>
              <a:t>clip</a:t>
            </a:r>
            <a:r>
              <a:rPr lang="en-US" b="0"/>
              <a:t>       n.                       </a:t>
            </a:r>
            <a:r>
              <a:rPr lang="zh-CN" altLang="en-US" b="0"/>
              <a:t>片段</a:t>
            </a:r>
            <a:r>
              <a:rPr b="0"/>
              <a:t> </a:t>
            </a:r>
            <a:endParaRPr b="0"/>
          </a:p>
        </p:txBody>
      </p:sp>
      <p:pic>
        <p:nvPicPr>
          <p:cNvPr id="10" name="图片 9"/>
          <p:cNvPicPr>
            <a:picLocks noChangeAspect="1"/>
          </p:cNvPicPr>
          <p:nvPr>
            <p:custDataLst>
              <p:tags r:id="rId4"/>
            </p:custDataLst>
          </p:nvPr>
        </p:nvPicPr>
        <p:blipFill>
          <a:blip r:embed="rId5"/>
          <a:stretch>
            <a:fillRect/>
          </a:stretch>
        </p:blipFill>
        <p:spPr>
          <a:xfrm>
            <a:off x="5098415" y="3429000"/>
            <a:ext cx="6316980" cy="320802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p:bldP spid="7" grpId="0" bldLvl="0" animBg="1"/>
      <p:bldP spid="9"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73025" y="1313815"/>
            <a:ext cx="11777345" cy="2651125"/>
          </a:xfrm>
          <a:prstGeom prst="rect">
            <a:avLst/>
          </a:prstGeom>
          <a:solidFill>
            <a:schemeClr val="accent3">
              <a:lumMod val="20000"/>
              <a:lumOff val="80000"/>
            </a:schemeClr>
          </a:solidFill>
          <a:ln w="9525">
            <a:noFill/>
          </a:ln>
        </p:spPr>
        <p:txBody>
          <a:bodyPr wrap="square">
            <a:spAutoFit/>
          </a:bodyPr>
          <a:p>
            <a:pPr indent="292100">
              <a:lnSpc>
                <a:spcPct val="130000"/>
              </a:lnSpc>
            </a:pPr>
            <a:r>
              <a:rPr sz="3200">
                <a:solidFill>
                  <a:srgbClr val="000000"/>
                </a:solidFill>
                <a:ea typeface="宋体" panose="02010600030101010101" pitchFamily="2" charset="-122"/>
                <a:sym typeface="+mn-ea"/>
              </a:rPr>
              <a:t>Starting from January 9th,the official account of the Department of Tourism of Henan Province has seen </a:t>
            </a:r>
            <a:r>
              <a:rPr lang="en-US" sz="3200">
                <a:solidFill>
                  <a:srgbClr val="000000"/>
                </a:solidFill>
                <a:ea typeface="宋体" panose="02010600030101010101" pitchFamily="2" charset="-122"/>
                <a:sym typeface="+mn-ea"/>
              </a:rPr>
              <a:t>an </a:t>
            </a:r>
            <a:r>
              <a:rPr sz="3200">
                <a:solidFill>
                  <a:srgbClr val="000000"/>
                </a:solidFill>
                <a:ea typeface="宋体" panose="02010600030101010101" pitchFamily="2" charset="-122"/>
                <a:sym typeface="+mn-ea"/>
              </a:rPr>
              <a:t>increase in the number of videos being posted</a:t>
            </a:r>
            <a:r>
              <a:rPr lang="en-US" sz="3200">
                <a:solidFill>
                  <a:srgbClr val="000000"/>
                </a:solidFill>
                <a:ea typeface="宋体" panose="02010600030101010101" pitchFamily="2" charset="-122"/>
                <a:sym typeface="+mn-ea"/>
              </a:rPr>
              <a:t>, with</a:t>
            </a:r>
            <a:r>
              <a:rPr sz="3200">
                <a:solidFill>
                  <a:srgbClr val="000000"/>
                </a:solidFill>
                <a:ea typeface="宋体" panose="02010600030101010101" pitchFamily="2" charset="-122"/>
                <a:sym typeface="+mn-ea"/>
              </a:rPr>
              <a:t> more than 30 clips released per day.</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13080" y="4365625"/>
            <a:ext cx="10642600" cy="1198880"/>
          </a:xfrm>
          <a:prstGeom prst="rect">
            <a:avLst/>
          </a:prstGeom>
          <a:noFill/>
        </p:spPr>
        <p:txBody>
          <a:bodyPr wrap="square" rtlCol="0" anchor="t">
            <a:spAutoFit/>
          </a:bodyPr>
          <a:p>
            <a:pPr indent="266700">
              <a:lnSpc>
                <a:spcPct val="150000"/>
              </a:lnSpc>
              <a:buClrTx/>
              <a:buSzTx/>
              <a:buNone/>
            </a:pPr>
            <a:r>
              <a:rPr sz="2400">
                <a:sym typeface="+mn-ea"/>
              </a:rPr>
              <a:t>从1月9日开始，河南省旅游部的官方账户上发布的视频数量有所增加，每天发布30多个视频片段。</a:t>
            </a:r>
            <a:endParaRPr sz="2400">
              <a:sym typeface="+mn-ea"/>
            </a:endParaRPr>
          </a:p>
        </p:txBody>
      </p:sp>
      <p:cxnSp>
        <p:nvCxnSpPr>
          <p:cNvPr id="9" name="直接连接符 8"/>
          <p:cNvCxnSpPr/>
          <p:nvPr/>
        </p:nvCxnSpPr>
        <p:spPr>
          <a:xfrm flipV="1">
            <a:off x="5433695" y="1946910"/>
            <a:ext cx="3599180" cy="1143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6326505" y="190309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7912100" y="2584450"/>
            <a:ext cx="1542415" cy="6985"/>
          </a:xfrm>
          <a:prstGeom prst="line">
            <a:avLst/>
          </a:prstGeom>
          <a:ln w="38100">
            <a:solidFill>
              <a:schemeClr val="accent3">
                <a:lumMod val="75000"/>
              </a:schemeClr>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8480425" y="2591435"/>
            <a:ext cx="770255" cy="368300"/>
          </a:xfrm>
          <a:prstGeom prst="rect">
            <a:avLst/>
          </a:prstGeom>
          <a:solidFill>
            <a:srgbClr val="FFFF00"/>
          </a:solidFill>
        </p:spPr>
        <p:txBody>
          <a:bodyPr wrap="square" rtlCol="0">
            <a:spAutoFit/>
          </a:bodyPr>
          <a:p>
            <a:pPr algn="ctr"/>
            <a:r>
              <a:rPr lang="zh-CN" altLang="en-US"/>
              <a:t>谓语</a:t>
            </a:r>
            <a:endParaRPr lang="zh-CN" altLang="en-US"/>
          </a:p>
        </p:txBody>
      </p:sp>
      <p:sp>
        <p:nvSpPr>
          <p:cNvPr id="14" name="左中括号 13"/>
          <p:cNvSpPr/>
          <p:nvPr/>
        </p:nvSpPr>
        <p:spPr>
          <a:xfrm>
            <a:off x="402590" y="145415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custDataLst>
              <p:tags r:id="rId5"/>
            </p:custDataLst>
          </p:nvPr>
        </p:nvSpPr>
        <p:spPr>
          <a:xfrm>
            <a:off x="1743075" y="1903095"/>
            <a:ext cx="1383665" cy="368300"/>
          </a:xfrm>
          <a:prstGeom prst="rect">
            <a:avLst/>
          </a:prstGeom>
          <a:solidFill>
            <a:srgbClr val="FFFF00"/>
          </a:solidFill>
        </p:spPr>
        <p:txBody>
          <a:bodyPr wrap="square" rtlCol="0">
            <a:spAutoFit/>
          </a:bodyPr>
          <a:p>
            <a:pPr algn="ctr"/>
            <a:r>
              <a:rPr lang="zh-CN" altLang="en-US"/>
              <a:t>时间状语</a:t>
            </a:r>
            <a:endParaRPr lang="zh-CN" altLang="en-US"/>
          </a:p>
        </p:txBody>
      </p:sp>
      <p:sp>
        <p:nvSpPr>
          <p:cNvPr id="21" name="右中括号 20"/>
          <p:cNvSpPr/>
          <p:nvPr>
            <p:custDataLst>
              <p:tags r:id="rId6"/>
            </p:custDataLst>
          </p:nvPr>
        </p:nvSpPr>
        <p:spPr>
          <a:xfrm>
            <a:off x="4923155" y="135255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3" name="直接连接符 22"/>
          <p:cNvCxnSpPr/>
          <p:nvPr>
            <p:custDataLst>
              <p:tags r:id="rId7"/>
            </p:custDataLst>
          </p:nvPr>
        </p:nvCxnSpPr>
        <p:spPr>
          <a:xfrm>
            <a:off x="9643110" y="2579370"/>
            <a:ext cx="2107565" cy="5080"/>
          </a:xfrm>
          <a:prstGeom prst="line">
            <a:avLst/>
          </a:prstGeom>
          <a:ln w="38100">
            <a:solidFill>
              <a:schemeClr val="accent4"/>
            </a:solidFill>
          </a:ln>
        </p:spPr>
        <p:style>
          <a:lnRef idx="2">
            <a:schemeClr val="accent1"/>
          </a:lnRef>
          <a:fillRef idx="0">
            <a:srgbClr val="FFFFFF"/>
          </a:fillRef>
          <a:effectRef idx="0">
            <a:srgbClr val="FFFFFF"/>
          </a:effectRef>
          <a:fontRef idx="minor">
            <a:schemeClr val="tx1"/>
          </a:fontRef>
        </p:style>
      </p:cxnSp>
      <p:sp>
        <p:nvSpPr>
          <p:cNvPr id="24" name="文本框 23"/>
          <p:cNvSpPr txBox="1"/>
          <p:nvPr>
            <p:custDataLst>
              <p:tags r:id="rId8"/>
            </p:custDataLst>
          </p:nvPr>
        </p:nvSpPr>
        <p:spPr>
          <a:xfrm>
            <a:off x="10122535" y="2505710"/>
            <a:ext cx="1276350" cy="368300"/>
          </a:xfrm>
          <a:prstGeom prst="rect">
            <a:avLst/>
          </a:prstGeom>
          <a:solidFill>
            <a:srgbClr val="FFFF00"/>
          </a:solidFill>
        </p:spPr>
        <p:txBody>
          <a:bodyPr wrap="square" rtlCol="0">
            <a:spAutoFit/>
          </a:bodyPr>
          <a:p>
            <a:pPr algn="ctr"/>
            <a:r>
              <a:rPr lang="zh-CN" altLang="en-US"/>
              <a:t>宾语</a:t>
            </a:r>
            <a:endParaRPr lang="zh-CN" altLang="en-US"/>
          </a:p>
        </p:txBody>
      </p:sp>
      <p:sp>
        <p:nvSpPr>
          <p:cNvPr id="25" name="左中括号 24"/>
          <p:cNvSpPr/>
          <p:nvPr>
            <p:custDataLst>
              <p:tags r:id="rId9"/>
            </p:custDataLst>
          </p:nvPr>
        </p:nvSpPr>
        <p:spPr>
          <a:xfrm>
            <a:off x="175895" y="270002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0" name="右中括号 29"/>
          <p:cNvSpPr/>
          <p:nvPr>
            <p:custDataLst>
              <p:tags r:id="rId10"/>
            </p:custDataLst>
          </p:nvPr>
        </p:nvSpPr>
        <p:spPr>
          <a:xfrm>
            <a:off x="6672580" y="265938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3" name="文本框 32"/>
          <p:cNvSpPr txBox="1"/>
          <p:nvPr>
            <p:custDataLst>
              <p:tags r:id="rId11"/>
            </p:custDataLst>
          </p:nvPr>
        </p:nvSpPr>
        <p:spPr>
          <a:xfrm>
            <a:off x="1870075" y="3134360"/>
            <a:ext cx="1451610" cy="368300"/>
          </a:xfrm>
          <a:prstGeom prst="rect">
            <a:avLst/>
          </a:prstGeom>
          <a:solidFill>
            <a:srgbClr val="FFFF00"/>
          </a:solidFill>
        </p:spPr>
        <p:txBody>
          <a:bodyPr wrap="square" rtlCol="0">
            <a:spAutoFit/>
          </a:bodyPr>
          <a:p>
            <a:pPr algn="ctr"/>
            <a:r>
              <a:rPr lang="zh-CN" altLang="en-US"/>
              <a:t>地点状语</a:t>
            </a:r>
            <a:endParaRPr lang="zh-CN" altLang="en-US"/>
          </a:p>
        </p:txBody>
      </p:sp>
      <p:sp>
        <p:nvSpPr>
          <p:cNvPr id="16" name="左中括号 15"/>
          <p:cNvSpPr/>
          <p:nvPr>
            <p:custDataLst>
              <p:tags r:id="rId12"/>
            </p:custDataLst>
          </p:nvPr>
        </p:nvSpPr>
        <p:spPr>
          <a:xfrm>
            <a:off x="6985635" y="264096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8" name="右中括号 17"/>
          <p:cNvSpPr/>
          <p:nvPr>
            <p:custDataLst>
              <p:tags r:id="rId13"/>
            </p:custDataLst>
          </p:nvPr>
        </p:nvSpPr>
        <p:spPr>
          <a:xfrm>
            <a:off x="3321685" y="329628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9" name="文本框 18"/>
          <p:cNvSpPr txBox="1"/>
          <p:nvPr>
            <p:custDataLst>
              <p:tags r:id="rId14"/>
            </p:custDataLst>
          </p:nvPr>
        </p:nvSpPr>
        <p:spPr>
          <a:xfrm>
            <a:off x="1264285" y="3820795"/>
            <a:ext cx="1194435" cy="368300"/>
          </a:xfrm>
          <a:prstGeom prst="rect">
            <a:avLst/>
          </a:prstGeom>
          <a:solidFill>
            <a:srgbClr val="FFFF00"/>
          </a:solidFill>
        </p:spPr>
        <p:txBody>
          <a:bodyPr wrap="square" rtlCol="0">
            <a:spAutoFit/>
          </a:bodyPr>
          <a:p>
            <a:pPr algn="ctr"/>
            <a:r>
              <a:rPr lang="zh-CN" altLang="en-US"/>
              <a:t>伴随状语</a:t>
            </a:r>
            <a:endParaRPr lang="zh-CN" altLang="en-US"/>
          </a:p>
        </p:txBody>
      </p:sp>
      <p:sp>
        <p:nvSpPr>
          <p:cNvPr id="26" name="圆角矩形 25"/>
          <p:cNvSpPr/>
          <p:nvPr>
            <p:custDataLst>
              <p:tags r:id="rId15"/>
            </p:custDataLst>
          </p:nvPr>
        </p:nvSpPr>
        <p:spPr>
          <a:xfrm>
            <a:off x="513080" y="195580"/>
            <a:ext cx="10857230" cy="6466840"/>
          </a:xfrm>
          <a:prstGeom prst="roundRect">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solidFill>
                  <a:srgbClr val="C00000"/>
                </a:solidFill>
              </a:rPr>
              <a:t>小知识：状语的类型</a:t>
            </a:r>
            <a:endParaRPr lang="zh-CN" altLang="en-US">
              <a:solidFill>
                <a:srgbClr val="C00000"/>
              </a:solidFill>
            </a:endParaRPr>
          </a:p>
          <a:p>
            <a:pPr algn="l"/>
            <a:r>
              <a:rPr lang="zh-CN" altLang="en-US">
                <a:solidFill>
                  <a:srgbClr val="002060"/>
                </a:solidFill>
              </a:rPr>
              <a:t>时间状语：表示动作或状态发生的时间。</a:t>
            </a:r>
            <a:endParaRPr lang="zh-CN" altLang="en-US">
              <a:solidFill>
                <a:srgbClr val="002060"/>
              </a:solidFill>
            </a:endParaRPr>
          </a:p>
          <a:p>
            <a:pPr algn="l"/>
            <a:r>
              <a:rPr lang="zh-CN" altLang="en-US" b="1">
                <a:solidFill>
                  <a:schemeClr val="accent1">
                    <a:lumMod val="75000"/>
                  </a:schemeClr>
                </a:solidFill>
              </a:rPr>
              <a:t>例如：yesterday, last week, in the morning, at 3 o’clock, during the summer, etc.</a:t>
            </a:r>
            <a:endParaRPr lang="zh-CN" altLang="en-US">
              <a:solidFill>
                <a:srgbClr val="002060"/>
              </a:solidFill>
            </a:endParaRPr>
          </a:p>
          <a:p>
            <a:pPr algn="l"/>
            <a:r>
              <a:rPr lang="zh-CN" altLang="en-US">
                <a:solidFill>
                  <a:srgbClr val="002060"/>
                </a:solidFill>
              </a:rPr>
              <a:t>地点状语：表示动作或状态发生的地点。</a:t>
            </a:r>
            <a:endParaRPr lang="zh-CN" altLang="en-US">
              <a:solidFill>
                <a:srgbClr val="002060"/>
              </a:solidFill>
            </a:endParaRPr>
          </a:p>
          <a:p>
            <a:pPr algn="l"/>
            <a:r>
              <a:rPr lang="zh-CN" altLang="en-US" b="1">
                <a:solidFill>
                  <a:schemeClr val="accent1">
                    <a:lumMod val="75000"/>
                  </a:schemeClr>
                </a:solidFill>
              </a:rPr>
              <a:t>例如：at home, in the garden, on the table, under the tree, to the park, etc.</a:t>
            </a:r>
            <a:endParaRPr lang="zh-CN" altLang="en-US" b="1">
              <a:solidFill>
                <a:schemeClr val="accent1">
                  <a:lumMod val="75000"/>
                </a:schemeClr>
              </a:solidFill>
            </a:endParaRPr>
          </a:p>
          <a:p>
            <a:pPr algn="l"/>
            <a:r>
              <a:rPr lang="zh-CN" altLang="en-US">
                <a:solidFill>
                  <a:srgbClr val="002060"/>
                </a:solidFill>
              </a:rPr>
              <a:t>方式状语：表示动作发生的方式或方法。</a:t>
            </a:r>
            <a:endParaRPr lang="zh-CN" altLang="en-US">
              <a:solidFill>
                <a:srgbClr val="002060"/>
              </a:solidFill>
            </a:endParaRPr>
          </a:p>
          <a:p>
            <a:pPr algn="l"/>
            <a:r>
              <a:rPr lang="zh-CN" altLang="en-US" b="1">
                <a:solidFill>
                  <a:schemeClr val="accent1">
                    <a:lumMod val="75000"/>
                  </a:schemeClr>
                </a:solidFill>
              </a:rPr>
              <a:t>例如：carefully, quickly, loudly, with enthusiasm, in a hurry, etc.</a:t>
            </a:r>
            <a:endParaRPr lang="zh-CN" altLang="en-US" b="1">
              <a:solidFill>
                <a:schemeClr val="accent1">
                  <a:lumMod val="75000"/>
                </a:schemeClr>
              </a:solidFill>
            </a:endParaRPr>
          </a:p>
          <a:p>
            <a:pPr algn="l"/>
            <a:r>
              <a:rPr lang="zh-CN" altLang="en-US">
                <a:solidFill>
                  <a:srgbClr val="002060"/>
                </a:solidFill>
              </a:rPr>
              <a:t>原因状语：表示引起动作或状态的原因。</a:t>
            </a:r>
            <a:endParaRPr lang="zh-CN" altLang="en-US">
              <a:solidFill>
                <a:srgbClr val="002060"/>
              </a:solidFill>
            </a:endParaRPr>
          </a:p>
          <a:p>
            <a:pPr algn="l"/>
            <a:r>
              <a:rPr lang="zh-CN" altLang="en-US" b="1">
                <a:solidFill>
                  <a:schemeClr val="accent1">
                    <a:lumMod val="75000"/>
                  </a:schemeClr>
                </a:solidFill>
              </a:rPr>
              <a:t>例如：because of, due to, as a result of, owing to, etc.</a:t>
            </a:r>
            <a:endParaRPr lang="zh-CN" altLang="en-US" b="1">
              <a:solidFill>
                <a:schemeClr val="accent1">
                  <a:lumMod val="75000"/>
                </a:schemeClr>
              </a:solidFill>
            </a:endParaRPr>
          </a:p>
          <a:p>
            <a:pPr algn="l"/>
            <a:r>
              <a:rPr lang="zh-CN" altLang="en-US">
                <a:solidFill>
                  <a:srgbClr val="002060"/>
                </a:solidFill>
              </a:rPr>
              <a:t>目的状语：表示动作的目的或目标。</a:t>
            </a:r>
            <a:endParaRPr lang="zh-CN" altLang="en-US">
              <a:solidFill>
                <a:srgbClr val="002060"/>
              </a:solidFill>
            </a:endParaRPr>
          </a:p>
          <a:p>
            <a:pPr algn="l"/>
            <a:r>
              <a:rPr lang="zh-CN" altLang="en-US" b="1">
                <a:solidFill>
                  <a:schemeClr val="accent1">
                    <a:lumMod val="75000"/>
                  </a:schemeClr>
                </a:solidFill>
              </a:rPr>
              <a:t>例如：to learn English, in order to pass the exam, so as to improve skills, etc.</a:t>
            </a:r>
            <a:endParaRPr lang="zh-CN" altLang="en-US" b="1">
              <a:solidFill>
                <a:schemeClr val="accent1">
                  <a:lumMod val="75000"/>
                </a:schemeClr>
              </a:solidFill>
            </a:endParaRPr>
          </a:p>
          <a:p>
            <a:pPr algn="l"/>
            <a:r>
              <a:rPr lang="zh-CN" altLang="en-US">
                <a:solidFill>
                  <a:srgbClr val="002060"/>
                </a:solidFill>
              </a:rPr>
              <a:t>条件状语：表示动作发生的条件。</a:t>
            </a:r>
            <a:endParaRPr lang="zh-CN" altLang="en-US">
              <a:solidFill>
                <a:srgbClr val="002060"/>
              </a:solidFill>
            </a:endParaRPr>
          </a:p>
          <a:p>
            <a:pPr algn="l"/>
            <a:r>
              <a:rPr lang="zh-CN" altLang="en-US" b="1">
                <a:solidFill>
                  <a:schemeClr val="accent1">
                    <a:lumMod val="75000"/>
                  </a:schemeClr>
                </a:solidFill>
              </a:rPr>
              <a:t>例如：if it rains, unless you study hard, provided that you finish on time, etc.</a:t>
            </a:r>
            <a:endParaRPr lang="zh-CN" altLang="en-US" b="1">
              <a:solidFill>
                <a:schemeClr val="accent1">
                  <a:lumMod val="75000"/>
                </a:schemeClr>
              </a:solidFill>
            </a:endParaRPr>
          </a:p>
          <a:p>
            <a:pPr algn="l"/>
            <a:r>
              <a:rPr lang="zh-CN" altLang="en-US">
                <a:solidFill>
                  <a:srgbClr val="002060"/>
                </a:solidFill>
              </a:rPr>
              <a:t>比较状语：表示比较级或最高级。</a:t>
            </a:r>
            <a:endParaRPr lang="zh-CN" altLang="en-US">
              <a:solidFill>
                <a:srgbClr val="002060"/>
              </a:solidFill>
            </a:endParaRPr>
          </a:p>
          <a:p>
            <a:pPr algn="l"/>
            <a:r>
              <a:rPr lang="zh-CN" altLang="en-US" b="1">
                <a:solidFill>
                  <a:schemeClr val="accent1">
                    <a:lumMod val="75000"/>
                  </a:schemeClr>
                </a:solidFill>
              </a:rPr>
              <a:t>例如：more than, less than, better than, the most beautiful, etc.</a:t>
            </a:r>
            <a:endParaRPr lang="zh-CN" altLang="en-US" b="1">
              <a:solidFill>
                <a:schemeClr val="accent1">
                  <a:lumMod val="75000"/>
                </a:schemeClr>
              </a:solidFill>
            </a:endParaRPr>
          </a:p>
          <a:p>
            <a:pPr algn="l"/>
            <a:r>
              <a:rPr lang="zh-CN" altLang="en-US">
                <a:solidFill>
                  <a:srgbClr val="002060"/>
                </a:solidFill>
              </a:rPr>
              <a:t>程度状语：表示动作或状态的程度。</a:t>
            </a:r>
            <a:endParaRPr lang="zh-CN" altLang="en-US">
              <a:solidFill>
                <a:srgbClr val="002060"/>
              </a:solidFill>
            </a:endParaRPr>
          </a:p>
          <a:p>
            <a:pPr algn="l"/>
            <a:r>
              <a:rPr lang="zh-CN" altLang="en-US" b="1">
                <a:solidFill>
                  <a:schemeClr val="accent1">
                    <a:lumMod val="75000"/>
                  </a:schemeClr>
                </a:solidFill>
              </a:rPr>
              <a:t>例如：very, extremely, quite, too, so, etc.</a:t>
            </a:r>
            <a:endParaRPr lang="zh-CN" altLang="en-US" b="1">
              <a:solidFill>
                <a:schemeClr val="accent1">
                  <a:lumMod val="75000"/>
                </a:schemeClr>
              </a:solidFill>
            </a:endParaRPr>
          </a:p>
          <a:p>
            <a:pPr algn="l"/>
            <a:r>
              <a:rPr lang="zh-CN" altLang="en-US">
                <a:solidFill>
                  <a:srgbClr val="002060"/>
                </a:solidFill>
              </a:rPr>
              <a:t>频率状语：表示动作发生的频率。</a:t>
            </a:r>
            <a:endParaRPr lang="zh-CN" altLang="en-US">
              <a:solidFill>
                <a:srgbClr val="002060"/>
              </a:solidFill>
            </a:endParaRPr>
          </a:p>
          <a:p>
            <a:pPr algn="l"/>
            <a:r>
              <a:rPr lang="zh-CN" altLang="en-US" b="1">
                <a:solidFill>
                  <a:schemeClr val="accent1">
                    <a:lumMod val="75000"/>
                  </a:schemeClr>
                </a:solidFill>
              </a:rPr>
              <a:t>例如：always, often, sometimes, rarely, never, etc.</a:t>
            </a:r>
            <a:endParaRPr lang="zh-CN" altLang="en-US" b="1">
              <a:solidFill>
                <a:schemeClr val="accent1">
                  <a:lumMod val="75000"/>
                </a:schemeClr>
              </a:solidFill>
            </a:endParaRPr>
          </a:p>
          <a:p>
            <a:pPr algn="l"/>
            <a:r>
              <a:rPr lang="zh-CN" altLang="en-US">
                <a:solidFill>
                  <a:srgbClr val="002060"/>
                </a:solidFill>
              </a:rPr>
              <a:t>伴随状语：表示动作发生时的伴随情况</a:t>
            </a:r>
            <a:endParaRPr lang="zh-CN" altLang="en-US">
              <a:solidFill>
                <a:srgbClr val="002060"/>
              </a:solidFill>
            </a:endParaRPr>
          </a:p>
          <a:p>
            <a:pPr algn="l"/>
            <a:r>
              <a:rPr lang="zh-CN" altLang="en-US" b="1">
                <a:solidFill>
                  <a:schemeClr val="accent1">
                    <a:lumMod val="75000"/>
                  </a:schemeClr>
                </a:solidFill>
              </a:rPr>
              <a:t>例如：with，along with，together with，in addition to，</a:t>
            </a:r>
            <a:r>
              <a:rPr lang="en-US" altLang="zh-CN" b="1">
                <a:solidFill>
                  <a:schemeClr val="accent1">
                    <a:lumMod val="75000"/>
                  </a:schemeClr>
                </a:solidFill>
              </a:rPr>
              <a:t>etc</a:t>
            </a:r>
            <a:endParaRPr lang="en-US" altLang="zh-CN" b="1">
              <a:solidFill>
                <a:schemeClr val="accent1">
                  <a:lumMod val="75000"/>
                </a:schemeClr>
              </a:solidFill>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22" grpId="0" bldLvl="0" animBg="1"/>
      <p:bldP spid="21" grpId="0" bldLvl="0" animBg="1"/>
      <p:bldP spid="24" grpId="0" bldLvl="0" animBg="1"/>
      <p:bldP spid="25" grpId="0" bldLvl="0" animBg="1"/>
      <p:bldP spid="30" grpId="0" bldLvl="0" animBg="1"/>
      <p:bldP spid="33" grpId="0" bldLvl="0" animBg="1"/>
      <p:bldP spid="16" grpId="0" bldLvl="0" animBg="1"/>
      <p:bldP spid="18" grpId="0" bldLvl="0" animBg="1"/>
      <p:bldP spid="19" grpId="0" bldLvl="0" animBg="1"/>
      <p:bldP spid="26"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8741410" y="1911985"/>
            <a:ext cx="550545" cy="1638300"/>
          </a:xfrm>
          <a:prstGeom prst="rect">
            <a:avLst/>
          </a:prstGeom>
          <a:solidFill>
            <a:srgbClr val="FCDED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47" name="椭圆 46"/>
          <p:cNvSpPr/>
          <p:nvPr/>
        </p:nvSpPr>
        <p:spPr>
          <a:xfrm rot="3420000">
            <a:off x="10177780" y="-513715"/>
            <a:ext cx="3291840" cy="3291840"/>
          </a:xfrm>
          <a:prstGeom prst="ellipse">
            <a:avLst/>
          </a:prstGeom>
          <a:pattFill prst="wdUpDiag">
            <a:fgClr>
              <a:srgbClr val="C5E9D7"/>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nvSpPr>
        <p:spPr>
          <a:xfrm rot="19080000">
            <a:off x="9799955" y="4461510"/>
            <a:ext cx="1229360" cy="1229360"/>
          </a:xfrm>
          <a:prstGeom prst="ellipse">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同心圆 72"/>
          <p:cNvSpPr/>
          <p:nvPr/>
        </p:nvSpPr>
        <p:spPr>
          <a:xfrm>
            <a:off x="5012055" y="-1593215"/>
            <a:ext cx="2202815" cy="2202815"/>
          </a:xfrm>
          <a:prstGeom prst="donut">
            <a:avLst>
              <a:gd name="adj" fmla="val 9853"/>
            </a:avLst>
          </a:prstGeom>
          <a:solidFill>
            <a:srgbClr val="C4EBD9">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8" name="椭圆 27"/>
          <p:cNvSpPr/>
          <p:nvPr/>
        </p:nvSpPr>
        <p:spPr>
          <a:xfrm>
            <a:off x="4072255" y="1199515"/>
            <a:ext cx="304165" cy="304165"/>
          </a:xfrm>
          <a:prstGeom prst="ellipse">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a:off x="476885" y="4462780"/>
            <a:ext cx="3084830" cy="3084830"/>
            <a:chOff x="4728" y="7870"/>
            <a:chExt cx="4858" cy="4858"/>
          </a:xfrm>
        </p:grpSpPr>
        <p:grpSp>
          <p:nvGrpSpPr>
            <p:cNvPr id="19" name="组合 18"/>
            <p:cNvGrpSpPr/>
            <p:nvPr/>
          </p:nvGrpSpPr>
          <p:grpSpPr>
            <a:xfrm>
              <a:off x="4728" y="7870"/>
              <a:ext cx="4858" cy="4858"/>
              <a:chOff x="4293" y="8029"/>
              <a:chExt cx="4858" cy="4858"/>
            </a:xfrm>
            <a:effectLst/>
          </p:grpSpPr>
          <p:sp>
            <p:nvSpPr>
              <p:cNvPr id="16" name="椭圆 15"/>
              <p:cNvSpPr/>
              <p:nvPr/>
            </p:nvSpPr>
            <p:spPr>
              <a:xfrm>
                <a:off x="4650" y="8386"/>
                <a:ext cx="4144" cy="4144"/>
              </a:xfrm>
              <a:prstGeom prst="ellipse">
                <a:avLst/>
              </a:prstGeom>
              <a:solidFill>
                <a:srgbClr val="FA8D7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同心圆 17"/>
              <p:cNvSpPr/>
              <p:nvPr/>
            </p:nvSpPr>
            <p:spPr>
              <a:xfrm>
                <a:off x="4293" y="8029"/>
                <a:ext cx="4858" cy="4858"/>
              </a:xfrm>
              <a:prstGeom prst="donut">
                <a:avLst>
                  <a:gd name="adj" fmla="val 2648"/>
                </a:avLst>
              </a:prstGeom>
              <a:solidFill>
                <a:srgbClr val="F7E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17" name="椭圆 16"/>
            <p:cNvSpPr/>
            <p:nvPr/>
          </p:nvSpPr>
          <p:spPr>
            <a:xfrm>
              <a:off x="5085" y="8022"/>
              <a:ext cx="752" cy="752"/>
            </a:xfrm>
            <a:prstGeom prst="ellipse">
              <a:avLst/>
            </a:prstGeom>
            <a:solidFill>
              <a:srgbClr val="F7E9DE"/>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6" name="椭圆 25"/>
          <p:cNvSpPr/>
          <p:nvPr/>
        </p:nvSpPr>
        <p:spPr>
          <a:xfrm>
            <a:off x="9726295" y="4810125"/>
            <a:ext cx="3093720" cy="3093720"/>
          </a:xfrm>
          <a:prstGeom prst="ellipse">
            <a:avLst/>
          </a:prstGeom>
          <a:solidFill>
            <a:srgbClr val="F7E9D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704215" y="1289685"/>
            <a:ext cx="694055" cy="694055"/>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495935" y="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同心圆 67"/>
          <p:cNvSpPr/>
          <p:nvPr/>
        </p:nvSpPr>
        <p:spPr>
          <a:xfrm>
            <a:off x="8910955" y="4957445"/>
            <a:ext cx="211455" cy="211455"/>
          </a:xfrm>
          <a:prstGeom prst="donut">
            <a:avLst>
              <a:gd name="adj" fmla="val 19230"/>
            </a:avLst>
          </a:prstGeom>
          <a:solidFill>
            <a:srgbClr val="C4EBD9"/>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b="1">
              <a:solidFill>
                <a:schemeClr val="tx1"/>
              </a:solidFill>
            </a:endParaRPr>
          </a:p>
        </p:txBody>
      </p:sp>
      <p:sp>
        <p:nvSpPr>
          <p:cNvPr id="113" name="禁止符 112"/>
          <p:cNvSpPr/>
          <p:nvPr/>
        </p:nvSpPr>
        <p:spPr>
          <a:xfrm>
            <a:off x="8023225" y="1199515"/>
            <a:ext cx="241935" cy="241935"/>
          </a:xfrm>
          <a:prstGeom prst="noSmoking">
            <a:avLst/>
          </a:prstGeom>
          <a:solidFill>
            <a:srgbClr val="FDC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椭圆 48"/>
          <p:cNvSpPr/>
          <p:nvPr/>
        </p:nvSpPr>
        <p:spPr>
          <a:xfrm>
            <a:off x="6734810" y="6384925"/>
            <a:ext cx="361315" cy="361315"/>
          </a:xfrm>
          <a:prstGeom prst="ellipse">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同心圆 49"/>
          <p:cNvSpPr/>
          <p:nvPr/>
        </p:nvSpPr>
        <p:spPr>
          <a:xfrm>
            <a:off x="3335020" y="579120"/>
            <a:ext cx="211455" cy="211455"/>
          </a:xfrm>
          <a:prstGeom prst="donut">
            <a:avLst>
              <a:gd name="adj" fmla="val 19230"/>
            </a:avLst>
          </a:prstGeom>
          <a:solidFill>
            <a:srgbClr val="FCDED8"/>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b="1">
              <a:solidFill>
                <a:schemeClr val="tx1"/>
              </a:solidFill>
            </a:endParaRPr>
          </a:p>
        </p:txBody>
      </p:sp>
      <p:sp>
        <p:nvSpPr>
          <p:cNvPr id="62" name="同心圆 61"/>
          <p:cNvSpPr/>
          <p:nvPr/>
        </p:nvSpPr>
        <p:spPr>
          <a:xfrm>
            <a:off x="4072255" y="5438140"/>
            <a:ext cx="211455" cy="211455"/>
          </a:xfrm>
          <a:prstGeom prst="donut">
            <a:avLst>
              <a:gd name="adj" fmla="val 19230"/>
            </a:avLst>
          </a:prstGeom>
          <a:solidFill>
            <a:srgbClr val="FDCB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b="1">
              <a:solidFill>
                <a:schemeClr val="tx1"/>
              </a:solidFill>
            </a:endParaRPr>
          </a:p>
        </p:txBody>
      </p:sp>
      <p:sp>
        <p:nvSpPr>
          <p:cNvPr id="87" name="文本框 86"/>
          <p:cNvSpPr txBox="1"/>
          <p:nvPr/>
        </p:nvSpPr>
        <p:spPr>
          <a:xfrm>
            <a:off x="1265555" y="1907540"/>
            <a:ext cx="9680575" cy="26460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16600" i="1">
                <a:ln>
                  <a:solidFill>
                    <a:schemeClr val="bg1"/>
                  </a:solidFill>
                </a:ln>
                <a:blipFill>
                  <a:blip r:embed="rId1"/>
                  <a:stretch>
                    <a:fillRect/>
                  </a:stretch>
                </a:blip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Thanks!</a:t>
            </a:r>
            <a:endParaRPr lang="en-US" altLang="zh-CN" sz="16600" i="1">
              <a:ln>
                <a:solidFill>
                  <a:schemeClr val="bg1"/>
                </a:solidFill>
              </a:ln>
              <a:blipFill>
                <a:blip r:embed="rId1"/>
                <a:stretch>
                  <a:fillRect/>
                </a:stretch>
              </a:blip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矩形 22"/>
          <p:cNvSpPr/>
          <p:nvPr/>
        </p:nvSpPr>
        <p:spPr>
          <a:xfrm>
            <a:off x="9264650" y="0"/>
            <a:ext cx="2927350" cy="3100070"/>
          </a:xfrm>
          <a:prstGeom prst="rect">
            <a:avLst/>
          </a:prstGeom>
          <a:solidFill>
            <a:srgbClr val="FA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任意多边形 23"/>
          <p:cNvSpPr/>
          <p:nvPr/>
        </p:nvSpPr>
        <p:spPr>
          <a:xfrm>
            <a:off x="6531610" y="3007360"/>
            <a:ext cx="2464435" cy="235204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749" h="2624">
                <a:moveTo>
                  <a:pt x="0" y="29"/>
                </a:moveTo>
                <a:cubicBezTo>
                  <a:pt x="0" y="19"/>
                  <a:pt x="0" y="9"/>
                  <a:pt x="0" y="0"/>
                </a:cubicBezTo>
                <a:lnTo>
                  <a:pt x="2749" y="0"/>
                </a:lnTo>
                <a:lnTo>
                  <a:pt x="2749" y="2620"/>
                </a:lnTo>
                <a:cubicBezTo>
                  <a:pt x="2698" y="2622"/>
                  <a:pt x="2647" y="2624"/>
                  <a:pt x="2596" y="2624"/>
                </a:cubicBezTo>
                <a:cubicBezTo>
                  <a:pt x="1162" y="2624"/>
                  <a:pt x="0" y="1462"/>
                  <a:pt x="0" y="29"/>
                </a:cubicBezTo>
                <a:close/>
              </a:path>
            </a:pathLst>
          </a:custGeom>
          <a:solidFill>
            <a:srgbClr val="FA8D7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nvGrpSpPr>
          <p:cNvPr id="29" name="组合 28"/>
          <p:cNvGrpSpPr/>
          <p:nvPr/>
        </p:nvGrpSpPr>
        <p:grpSpPr>
          <a:xfrm>
            <a:off x="7061200" y="1148715"/>
            <a:ext cx="3921125" cy="3758565"/>
            <a:chOff x="10892" y="1604"/>
            <a:chExt cx="6175" cy="5919"/>
          </a:xfrm>
        </p:grpSpPr>
        <p:sp>
          <p:nvSpPr>
            <p:cNvPr id="28" name="椭圆 27"/>
            <p:cNvSpPr/>
            <p:nvPr/>
          </p:nvSpPr>
          <p:spPr>
            <a:xfrm>
              <a:off x="11020" y="1604"/>
              <a:ext cx="5919" cy="5919"/>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0892" y="2081"/>
              <a:ext cx="6175" cy="4966"/>
            </a:xfrm>
            <a:prstGeom prst="rect">
              <a:avLst/>
            </a:prstGeom>
            <a:noFill/>
            <a:ln>
              <a:noFill/>
            </a:ln>
          </p:spPr>
          <p:txBody>
            <a:bodyPr wrap="square" rtlCol="0">
              <a:spAutoFit/>
              <a:scene3d>
                <a:camera prst="orthographicFront"/>
                <a:lightRig rig="threePt" dir="t"/>
              </a:scene3d>
            </a:bodyPr>
            <a:p>
              <a:pPr algn="ctr"/>
              <a:r>
                <a:rPr lang="en-US" altLang="zh-CN" sz="19900" b="1">
                  <a:ln>
                    <a:noFill/>
                  </a:ln>
                  <a:solidFill>
                    <a:schemeClr val="bg1"/>
                  </a:solidFill>
                  <a:effectLst>
                    <a:outerShdw blurRad="50800" dist="38100" dir="2700000" algn="tl" rotWithShape="0">
                      <a:prstClr val="black">
                        <a:alpha val="40000"/>
                      </a:prstClr>
                    </a:outerShdw>
                  </a:effectLst>
                  <a:latin typeface="汉仪刚艺体-85W" panose="00020600040101010101" charset="-122"/>
                  <a:ea typeface="汉仪刚艺体-85W" panose="00020600040101010101" charset="-122"/>
                </a:rPr>
                <a:t>02</a:t>
              </a:r>
              <a:r>
                <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阿里巴巴普惠体 2.0 65 Medium" panose="00020600040101010101" charset="-122"/>
                  <a:ea typeface="阿里巴巴普惠体 2.0 65 Medium" panose="00020600040101010101" charset="-122"/>
                </a:rPr>
                <a:t> </a:t>
              </a:r>
              <a:endParaRPr lang="en-US" altLang="zh-CN" sz="4800" b="1" i="1">
                <a:ln>
                  <a:solidFill>
                    <a:schemeClr val="tx1"/>
                  </a:solidFill>
                </a:ln>
                <a:blipFill>
                  <a:blip r:embed="rId1"/>
                  <a:stretch>
                    <a:fillRect/>
                  </a:stretch>
                </a:blipFill>
                <a:effectLst>
                  <a:outerShdw blurRad="38100" dist="19050" dir="2700000" algn="tl" rotWithShape="0">
                    <a:schemeClr val="dk1">
                      <a:alpha val="40000"/>
                    </a:schemeClr>
                  </a:outerShdw>
                </a:effectLst>
                <a:latin typeface="阿里巴巴普惠体 2.0 65 Medium" panose="00020600040101010101" charset="-122"/>
                <a:ea typeface="阿里巴巴普惠体 2.0 65 Medium" panose="00020600040101010101" charset="-122"/>
              </a:endParaRPr>
            </a:p>
          </p:txBody>
        </p:sp>
      </p:grpSp>
      <p:sp>
        <p:nvSpPr>
          <p:cNvPr id="25" name="椭圆 24"/>
          <p:cNvSpPr/>
          <p:nvPr/>
        </p:nvSpPr>
        <p:spPr>
          <a:xfrm>
            <a:off x="10033635" y="1451610"/>
            <a:ext cx="650240" cy="650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p:nvSpPr>
        <p:spPr>
          <a:xfrm>
            <a:off x="-1986280" y="4342765"/>
            <a:ext cx="5769610" cy="569468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319655" y="1723390"/>
            <a:ext cx="344233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zh-CN" altLang="en-US" sz="6000" i="1">
                <a:solidFill>
                  <a:schemeClr val="tx1">
                    <a:lumMod val="50000"/>
                    <a:lumOff val="50000"/>
                  </a:schemeClr>
                </a:solidFill>
                <a:effectLst/>
                <a:latin typeface="汉仪雅酷黑简" panose="00020600040101010101" charset="-122"/>
                <a:ea typeface="汉仪雅酷黑简" panose="00020600040101010101" charset="-122"/>
              </a:rPr>
              <a:t>阅读理解</a:t>
            </a:r>
            <a:endParaRPr lang="zh-CN" altLang="en-US" sz="6000" i="1">
              <a:solidFill>
                <a:schemeClr val="tx1">
                  <a:lumMod val="50000"/>
                  <a:lumOff val="50000"/>
                </a:schemeClr>
              </a:solidFill>
              <a:effectLst/>
              <a:latin typeface="汉仪雅酷黑简" panose="00020600040101010101" charset="-122"/>
              <a:ea typeface="汉仪雅酷黑简" panose="00020600040101010101" charset="-122"/>
            </a:endParaRPr>
          </a:p>
        </p:txBody>
      </p:sp>
      <p:grpSp>
        <p:nvGrpSpPr>
          <p:cNvPr id="52" name="组合 51"/>
          <p:cNvGrpSpPr/>
          <p:nvPr/>
        </p:nvGrpSpPr>
        <p:grpSpPr>
          <a:xfrm rot="16200000">
            <a:off x="10812780" y="5636895"/>
            <a:ext cx="1788795" cy="329565"/>
            <a:chOff x="855" y="537"/>
            <a:chExt cx="2817" cy="519"/>
          </a:xfrm>
          <a:solidFill>
            <a:srgbClr val="FA8D78"/>
          </a:solidFill>
        </p:grpSpPr>
        <p:sp>
          <p:nvSpPr>
            <p:cNvPr id="53" name="燕尾形 52"/>
            <p:cNvSpPr/>
            <p:nvPr/>
          </p:nvSpPr>
          <p:spPr>
            <a:xfrm>
              <a:off x="855"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4" name="燕尾形 53"/>
            <p:cNvSpPr/>
            <p:nvPr/>
          </p:nvSpPr>
          <p:spPr>
            <a:xfrm>
              <a:off x="1621"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5" name="燕尾形 54"/>
            <p:cNvSpPr/>
            <p:nvPr/>
          </p:nvSpPr>
          <p:spPr>
            <a:xfrm>
              <a:off x="2387" y="537"/>
              <a:ext cx="519" cy="519"/>
            </a:xfrm>
            <a:prstGeom prst="chevron">
              <a:avLst>
                <a:gd name="adj" fmla="val 57744"/>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56" name="燕尾形 55"/>
            <p:cNvSpPr/>
            <p:nvPr/>
          </p:nvSpPr>
          <p:spPr>
            <a:xfrm>
              <a:off x="3153" y="537"/>
              <a:ext cx="519" cy="519"/>
            </a:xfrm>
            <a:prstGeom prst="chevron">
              <a:avLst>
                <a:gd name="adj" fmla="val 57744"/>
              </a:avLst>
            </a:prstGeom>
            <a:solidFill>
              <a:srgbClr val="FA8D7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sp>
        <p:nvSpPr>
          <p:cNvPr id="65" name="椭圆 64"/>
          <p:cNvSpPr/>
          <p:nvPr/>
        </p:nvSpPr>
        <p:spPr>
          <a:xfrm>
            <a:off x="704215" y="1289685"/>
            <a:ext cx="694055" cy="694055"/>
          </a:xfrm>
          <a:prstGeom prst="ellipse">
            <a:avLst/>
          </a:prstGeom>
          <a:solidFill>
            <a:srgbClr val="C4E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椭圆 65"/>
          <p:cNvSpPr/>
          <p:nvPr/>
        </p:nvSpPr>
        <p:spPr>
          <a:xfrm>
            <a:off x="-495935" y="0"/>
            <a:ext cx="1199515" cy="1199515"/>
          </a:xfrm>
          <a:prstGeom prst="ellipse">
            <a:avLst/>
          </a:prstGeom>
          <a:pattFill prst="wdUpDiag">
            <a:fgClr>
              <a:srgbClr val="FCDED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7" name="组合 66"/>
          <p:cNvGrpSpPr/>
          <p:nvPr/>
        </p:nvGrpSpPr>
        <p:grpSpPr>
          <a:xfrm rot="20160000">
            <a:off x="9514403" y="5384924"/>
            <a:ext cx="935355" cy="1340485"/>
            <a:chOff x="8270" y="9897"/>
            <a:chExt cx="1473" cy="2111"/>
          </a:xfrm>
        </p:grpSpPr>
        <p:sp>
          <p:nvSpPr>
            <p:cNvPr id="107" name="圆角矩形 106"/>
            <p:cNvSpPr/>
            <p:nvPr/>
          </p:nvSpPr>
          <p:spPr>
            <a:xfrm rot="1560000">
              <a:off x="8270" y="9897"/>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圆角矩形 107"/>
            <p:cNvSpPr/>
            <p:nvPr/>
          </p:nvSpPr>
          <p:spPr>
            <a:xfrm rot="1560000">
              <a:off x="8877" y="9919"/>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圆角矩形 67"/>
            <p:cNvSpPr/>
            <p:nvPr/>
          </p:nvSpPr>
          <p:spPr>
            <a:xfrm rot="1560000">
              <a:off x="8495" y="10172"/>
              <a:ext cx="239" cy="1367"/>
            </a:xfrm>
            <a:prstGeom prst="roundRect">
              <a:avLst>
                <a:gd name="adj" fmla="val 50000"/>
              </a:avLst>
            </a:prstGeom>
            <a:solidFill>
              <a:srgbClr val="FCDE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圆角矩形 68"/>
            <p:cNvSpPr/>
            <p:nvPr/>
          </p:nvSpPr>
          <p:spPr>
            <a:xfrm rot="1560000">
              <a:off x="9480" y="10186"/>
              <a:ext cx="263" cy="1731"/>
            </a:xfrm>
            <a:prstGeom prst="roundRect">
              <a:avLst>
                <a:gd name="adj" fmla="val 50000"/>
              </a:avLst>
            </a:prstGeom>
            <a:solidFill>
              <a:srgbClr val="C4EB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圆角矩形 73"/>
            <p:cNvSpPr/>
            <p:nvPr/>
          </p:nvSpPr>
          <p:spPr>
            <a:xfrm rot="1560000">
              <a:off x="9008" y="10641"/>
              <a:ext cx="239" cy="1367"/>
            </a:xfrm>
            <a:prstGeom prst="roundRect">
              <a:avLst>
                <a:gd name="adj" fmla="val 50000"/>
              </a:avLst>
            </a:prstGeom>
            <a:solidFill>
              <a:srgbClr val="FA8D7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892550" y="3998595"/>
            <a:ext cx="7787005" cy="1753235"/>
          </a:xfrm>
          <a:prstGeom prst="rect">
            <a:avLst/>
          </a:prstGeom>
          <a:noFill/>
        </p:spPr>
        <p:txBody>
          <a:bodyPr wrap="square" rtlCol="0">
            <a:spAutoFit/>
          </a:bodyPr>
          <a:p>
            <a:pPr algn="l">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本文是Ynez图书馆的介绍。阐述了图书馆的使命和核心价值观及为访客提供的不同服务和活动，并说明了怎样接触特殊收藏。</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7" name="文本框 6"/>
          <p:cNvSpPr txBox="1"/>
          <p:nvPr/>
        </p:nvSpPr>
        <p:spPr>
          <a:xfrm>
            <a:off x="664528" y="1588135"/>
            <a:ext cx="2762885" cy="10147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buClrTx/>
              <a:buSzTx/>
              <a:buNone/>
            </a:pPr>
            <a:r>
              <a:rPr lang="en-US" altLang="zh-CN" sz="6000" i="1">
                <a:solidFill>
                  <a:schemeClr val="tx1">
                    <a:lumMod val="50000"/>
                    <a:lumOff val="50000"/>
                  </a:schemeClr>
                </a:solidFill>
                <a:latin typeface="汉仪雅酷黑简" panose="00020600040101010101" charset="-122"/>
                <a:ea typeface="汉仪雅酷黑简" panose="00020600040101010101" charset="-122"/>
              </a:rPr>
              <a:t>A </a:t>
            </a:r>
            <a:r>
              <a:rPr lang="zh-CN" altLang="en-US" sz="6000" i="1">
                <a:solidFill>
                  <a:schemeClr val="tx1">
                    <a:lumMod val="50000"/>
                    <a:lumOff val="50000"/>
                  </a:schemeClr>
                </a:solidFill>
                <a:latin typeface="汉仪雅酷黑简" panose="00020600040101010101" charset="-122"/>
                <a:ea typeface="汉仪雅酷黑简" panose="00020600040101010101" charset="-122"/>
              </a:rPr>
              <a:t>篇</a:t>
            </a:r>
            <a:r>
              <a:rPr lang="en-US" altLang="zh-CN" sz="6000" i="1">
                <a:solidFill>
                  <a:schemeClr val="tx1">
                    <a:lumMod val="50000"/>
                    <a:lumOff val="50000"/>
                  </a:schemeClr>
                </a:solidFill>
                <a:latin typeface="汉仪雅酷黑简" panose="00020600040101010101" charset="-122"/>
                <a:ea typeface="汉仪雅酷黑简" panose="00020600040101010101" charset="-122"/>
              </a:rPr>
              <a:t> </a:t>
            </a:r>
            <a:endParaRPr lang="en-US" altLang="zh-CN" sz="6000" i="1">
              <a:solidFill>
                <a:schemeClr val="bg2">
                  <a:lumMod val="50000"/>
                </a:schemeClr>
              </a:solidFill>
              <a:latin typeface="汉仪雅酷黑简" panose="00020600040101010101" charset="-122"/>
              <a:ea typeface="汉仪雅酷黑简" panose="00020600040101010101" charset="-122"/>
            </a:endParaRPr>
          </a:p>
        </p:txBody>
      </p:sp>
      <p:grpSp>
        <p:nvGrpSpPr>
          <p:cNvPr id="16" name="组合 15"/>
          <p:cNvGrpSpPr/>
          <p:nvPr/>
        </p:nvGrpSpPr>
        <p:grpSpPr>
          <a:xfrm>
            <a:off x="420370" y="3884930"/>
            <a:ext cx="3251835" cy="742315"/>
            <a:chOff x="987" y="6225"/>
            <a:chExt cx="5121" cy="1169"/>
          </a:xfrm>
        </p:grpSpPr>
        <p:sp>
          <p:nvSpPr>
            <p:cNvPr id="9" name="圆角矩形 8"/>
            <p:cNvSpPr/>
            <p:nvPr/>
          </p:nvSpPr>
          <p:spPr>
            <a:xfrm>
              <a:off x="987" y="6225"/>
              <a:ext cx="5121"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430" y="6281"/>
              <a:ext cx="4235" cy="111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dist"/>
              <a:r>
                <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rPr>
                <a:t>An introduction of the Ynez Library</a:t>
              </a:r>
              <a:endParaRPr lang="en-US" altLang="zh-CN" sz="20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100" name="图片 99"/>
          <p:cNvPicPr/>
          <p:nvPr/>
        </p:nvPicPr>
        <p:blipFill>
          <a:blip r:embed="rId1"/>
          <a:stretch>
            <a:fillRect/>
          </a:stretch>
        </p:blipFill>
        <p:spPr>
          <a:xfrm>
            <a:off x="4353560" y="358140"/>
            <a:ext cx="5760720" cy="3238500"/>
          </a:xfrm>
          <a:prstGeom prst="rect">
            <a:avLst/>
          </a:prstGeom>
          <a:noFill/>
          <a:ln w="9525">
            <a:noFill/>
          </a:ln>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13080" y="1091565"/>
            <a:ext cx="9316085" cy="922020"/>
          </a:xfrm>
          <a:prstGeom prst="rect">
            <a:avLst/>
          </a:prstGeom>
          <a:noFill/>
          <a:ln w="9525">
            <a:noFill/>
          </a:ln>
        </p:spPr>
        <p:txBody>
          <a:bodyPr wrap="square">
            <a:spAutoFit/>
          </a:bodyPr>
          <a:p>
            <a:pPr indent="292100"/>
            <a:r>
              <a:rPr lang="en-US" b="0">
                <a:solidFill>
                  <a:srgbClr val="000000"/>
                </a:solidFill>
                <a:latin typeface="Times New Roman" panose="02020603050405020304" charset="0"/>
                <a:ea typeface="等线" panose="02010600030101010101" charset="-122"/>
              </a:rPr>
              <a:t>21.What does Ynez Library highlight in the first paragraph?     A.Its new changes. </a:t>
            </a:r>
            <a:r>
              <a:rPr lang="en-US" b="0">
                <a:solidFill>
                  <a:srgbClr val="000000"/>
                </a:solidFill>
                <a:latin typeface="Times New Roman" panose="02020603050405020304" charset="0"/>
                <a:cs typeface="Times New Roman" panose="02020603050405020304" charset="0"/>
              </a:rPr>
              <a:t>					</a:t>
            </a:r>
            <a:r>
              <a:rPr lang="en-US" b="0">
                <a:solidFill>
                  <a:srgbClr val="000000"/>
                </a:solidFill>
                <a:latin typeface="Times New Roman" panose="02020603050405020304" charset="0"/>
                <a:ea typeface="等线" panose="02010600030101010101" charset="-122"/>
              </a:rPr>
              <a:t>B.Its main values.     C.Its best achievements. </a:t>
            </a:r>
            <a:r>
              <a:rPr lang="en-US" b="0">
                <a:solidFill>
                  <a:srgbClr val="000000"/>
                </a:solidFill>
                <a:latin typeface="Times New Roman" panose="02020603050405020304" charset="0"/>
                <a:cs typeface="Times New Roman" panose="02020603050405020304" charset="0"/>
              </a:rPr>
              <a:t>					</a:t>
            </a:r>
            <a:r>
              <a:rPr lang="en-US" b="0">
                <a:solidFill>
                  <a:srgbClr val="000000"/>
                </a:solidFill>
                <a:latin typeface="Times New Roman" panose="02020603050405020304" charset="0"/>
                <a:ea typeface="等线" panose="02010600030101010101" charset="-122"/>
              </a:rPr>
              <a:t>D.Its working principles.</a:t>
            </a:r>
            <a:endParaRPr lang="en-US" altLang="en-US" b="0">
              <a:solidFill>
                <a:srgbClr val="000000"/>
              </a:solidFill>
              <a:latin typeface="Times New Roman" panose="02020603050405020304" charset="0"/>
              <a:ea typeface="等线" panose="02010600030101010101" charset="-122"/>
            </a:endParaRPr>
          </a:p>
        </p:txBody>
      </p:sp>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椭圆 3"/>
          <p:cNvSpPr/>
          <p:nvPr/>
        </p:nvSpPr>
        <p:spPr>
          <a:xfrm>
            <a:off x="6882765" y="1377950"/>
            <a:ext cx="1934845"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13080" y="2010410"/>
            <a:ext cx="10020935" cy="1198880"/>
          </a:xfrm>
          <a:prstGeom prst="rect">
            <a:avLst/>
          </a:prstGeom>
          <a:solidFill>
            <a:schemeClr val="accent3">
              <a:lumMod val="40000"/>
              <a:lumOff val="60000"/>
            </a:schemeClr>
          </a:solidFill>
        </p:spPr>
        <p:txBody>
          <a:bodyPr wrap="square" rtlCol="0">
            <a:spAutoFit/>
          </a:bodyPr>
          <a:p>
            <a:r>
              <a:rPr lang="zh-CN" altLang="en-US"/>
              <a:t>第一段“At its core,our mission for nearly four centuries has been to </a:t>
            </a:r>
            <a:r>
              <a:rPr lang="zh-CN" altLang="en-US">
                <a:solidFill>
                  <a:srgbClr val="C00000"/>
                </a:solidFill>
              </a:rPr>
              <a:t>advance the learning, research, and pursuit of truth</a:t>
            </a:r>
            <a:r>
              <a:rPr lang="zh-CN" altLang="en-US"/>
              <a:t>, Our efforts are motivated and powered by</a:t>
            </a:r>
            <a:r>
              <a:rPr lang="zh-CN" altLang="en-US">
                <a:solidFill>
                  <a:srgbClr val="C00000"/>
                </a:solidFill>
              </a:rPr>
              <a:t> working collaboratively,</a:t>
            </a:r>
            <a:r>
              <a:rPr lang="zh-CN" altLang="en-US"/>
              <a:t> </a:t>
            </a:r>
            <a:r>
              <a:rPr lang="zh-CN" altLang="en-US">
                <a:solidFill>
                  <a:srgbClr val="C00000"/>
                </a:solidFill>
              </a:rPr>
              <a:t>embracing diverse perspectives, championing access</a:t>
            </a:r>
            <a:r>
              <a:rPr lang="zh-CN" altLang="en-US"/>
              <a:t>, </a:t>
            </a:r>
            <a:r>
              <a:rPr lang="zh-CN" altLang="en-US">
                <a:solidFill>
                  <a:srgbClr val="C00000"/>
                </a:solidFill>
              </a:rPr>
              <a:t>aiming for the extraordinary,and always leading with curiosity.”</a:t>
            </a:r>
            <a:endParaRPr lang="zh-CN" altLang="en-US">
              <a:solidFill>
                <a:srgbClr val="C00000"/>
              </a:solidFill>
            </a:endParaRPr>
          </a:p>
        </p:txBody>
      </p:sp>
      <p:grpSp>
        <p:nvGrpSpPr>
          <p:cNvPr id="10" name="组合 9" descr="7b0a202020202274657874626f78223a2022220a7d0a"/>
          <p:cNvGrpSpPr/>
          <p:nvPr/>
        </p:nvGrpSpPr>
        <p:grpSpPr>
          <a:xfrm>
            <a:off x="3218180" y="2157095"/>
            <a:ext cx="3622040" cy="1296670"/>
            <a:chOff x="5910" y="3275"/>
            <a:chExt cx="7372" cy="4212"/>
          </a:xfrm>
        </p:grpSpPr>
        <p:sp>
          <p:nvSpPr>
            <p:cNvPr id="2126" name="图形 2114"/>
            <p:cNvSpPr/>
            <p:nvPr>
              <p:custDataLst>
                <p:tags r:id="rId3"/>
              </p:custDataLst>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a:solidFill>
              <a:srgbClr val="FFBB00"/>
            </a:solidFill>
            <a:ln w="8678" cap="flat">
              <a:noFill/>
              <a:prstDash val="solid"/>
              <a:miter/>
            </a:ln>
          </p:spPr>
          <p:txBody>
            <a:bodyPr rtlCol="0" anchor="ctr"/>
            <a:lstStyle/>
            <a:p>
              <a:endParaRPr lang="zh-CN" altLang="en-US"/>
            </a:p>
          </p:txBody>
        </p:sp>
        <p:sp>
          <p:nvSpPr>
            <p:cNvPr id="2127" name="图形 2114"/>
            <p:cNvSpPr/>
            <p:nvPr>
              <p:custDataLst>
                <p:tags r:id="rId4"/>
              </p:custDataLst>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a:solidFill>
              <a:srgbClr val="FFBB00"/>
            </a:solidFill>
            <a:ln w="8678" cap="flat">
              <a:noFill/>
              <a:prstDash val="solid"/>
              <a:miter/>
            </a:ln>
          </p:spPr>
          <p:txBody>
            <a:bodyPr rtlCol="0" anchor="ctr"/>
            <a:lstStyle/>
            <a:p>
              <a:endParaRPr lang="zh-CN" altLang="en-US"/>
            </a:p>
          </p:txBody>
        </p:sp>
        <p:sp>
          <p:nvSpPr>
            <p:cNvPr id="2128" name="图形 2114"/>
            <p:cNvSpPr/>
            <p:nvPr>
              <p:custDataLst>
                <p:tags r:id="rId5"/>
              </p:custDataLst>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a:solidFill>
              <a:srgbClr val="FFBB00"/>
            </a:solidFill>
            <a:ln w="8678" cap="flat">
              <a:noFill/>
              <a:prstDash val="solid"/>
              <a:miter/>
            </a:ln>
          </p:spPr>
          <p:txBody>
            <a:bodyPr rtlCol="0" anchor="ctr"/>
            <a:lstStyle/>
            <a:p>
              <a:endParaRPr lang="zh-CN" altLang="en-US"/>
            </a:p>
          </p:txBody>
        </p:sp>
        <p:sp>
          <p:nvSpPr>
            <p:cNvPr id="2129" name="图形 2114"/>
            <p:cNvSpPr/>
            <p:nvPr>
              <p:custDataLst>
                <p:tags r:id="rId6"/>
              </p:custDataLst>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a:solidFill>
              <a:srgbClr val="FFFFFF"/>
            </a:solidFill>
            <a:ln w="26035" cap="flat">
              <a:solidFill>
                <a:srgbClr val="5477EC"/>
              </a:solidFill>
              <a:prstDash val="solid"/>
              <a:miter/>
            </a:ln>
          </p:spPr>
          <p:txBody>
            <a:bodyPr rtlCol="0" anchor="ctr"/>
            <a:lstStyle/>
            <a:p>
              <a:endParaRPr lang="zh-CN" altLang="en-US"/>
            </a:p>
          </p:txBody>
        </p:sp>
        <p:sp>
          <p:nvSpPr>
            <p:cNvPr id="2130" name="图形 2114"/>
            <p:cNvSpPr/>
            <p:nvPr>
              <p:custDataLst>
                <p:tags r:id="rId7"/>
              </p:custDataLst>
            </p:nvPr>
          </p:nvSpPr>
          <p:spPr>
            <a:xfrm>
              <a:off x="5962" y="3516"/>
              <a:ext cx="7306" cy="3842"/>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a:solidFill>
              <a:srgbClr val="FFFFFF"/>
            </a:solidFill>
            <a:ln w="26035" cap="flat">
              <a:solidFill>
                <a:srgbClr val="5477EC"/>
              </a:solidFill>
              <a:prstDash val="solid"/>
              <a:miter/>
            </a:ln>
          </p:spPr>
          <p:txBody>
            <a:bodyPr rtlCol="0" anchor="ctr"/>
            <a:lstStyle/>
            <a:p>
              <a:endParaRPr lang="zh-CN" altLang="en-US"/>
            </a:p>
          </p:txBody>
        </p:sp>
        <p:sp>
          <p:nvSpPr>
            <p:cNvPr id="2131" name="图形 2114"/>
            <p:cNvSpPr/>
            <p:nvPr>
              <p:custDataLst>
                <p:tags r:id="rId8"/>
              </p:custDataLst>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a:solidFill>
              <a:srgbClr val="FFBB00"/>
            </a:solidFill>
            <a:ln w="8678" cap="flat">
              <a:noFill/>
              <a:prstDash val="solid"/>
              <a:miter/>
            </a:ln>
          </p:spPr>
          <p:txBody>
            <a:bodyPr rtlCol="0" anchor="ctr"/>
            <a:lstStyle/>
            <a:p>
              <a:endParaRPr lang="zh-CN" altLang="en-US"/>
            </a:p>
          </p:txBody>
        </p:sp>
        <p:sp>
          <p:nvSpPr>
            <p:cNvPr id="2132" name="图形 2114"/>
            <p:cNvSpPr/>
            <p:nvPr>
              <p:custDataLst>
                <p:tags r:id="rId9"/>
              </p:custDataLst>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a:solidFill>
              <a:srgbClr val="FFFFFF"/>
            </a:solidFill>
            <a:ln w="26035" cap="flat">
              <a:solidFill>
                <a:srgbClr val="5477EC"/>
              </a:solidFill>
              <a:prstDash val="solid"/>
              <a:miter/>
            </a:ln>
          </p:spPr>
          <p:txBody>
            <a:bodyPr rtlCol="0" anchor="ctr"/>
            <a:lstStyle/>
            <a:p>
              <a:endParaRPr lang="zh-CN" altLang="en-US"/>
            </a:p>
          </p:txBody>
        </p:sp>
        <p:sp>
          <p:nvSpPr>
            <p:cNvPr id="2133" name="图形 2114"/>
            <p:cNvSpPr/>
            <p:nvPr>
              <p:custDataLst>
                <p:tags r:id="rId10"/>
              </p:custDataLst>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a:solidFill>
              <a:srgbClr val="FFFFFF"/>
            </a:solidFill>
            <a:ln w="26035" cap="flat">
              <a:solidFill>
                <a:srgbClr val="5477EC"/>
              </a:solidFill>
              <a:prstDash val="solid"/>
              <a:miter/>
            </a:ln>
          </p:spPr>
          <p:txBody>
            <a:bodyPr rtlCol="0" anchor="ctr"/>
            <a:lstStyle/>
            <a:p>
              <a:endParaRPr lang="zh-CN" altLang="en-US"/>
            </a:p>
          </p:txBody>
        </p:sp>
        <p:sp>
          <p:nvSpPr>
            <p:cNvPr id="2134" name="图形 2114"/>
            <p:cNvSpPr/>
            <p:nvPr>
              <p:custDataLst>
                <p:tags r:id="rId11"/>
              </p:custDataLst>
            </p:nvPr>
          </p:nvSpPr>
          <p:spPr>
            <a:xfrm>
              <a:off x="5910" y="3275"/>
              <a:ext cx="14" cy="14"/>
            </a:xfrm>
            <a:custGeom>
              <a:avLst/>
              <a:gdLst/>
              <a:ahLst/>
              <a:cxnLst/>
              <a:rect l="l" t="t" r="r" b="b"/>
              <a:pathLst>
                <a:path w="8679" h="8679"/>
              </a:pathLst>
            </a:custGeom>
            <a:noFill/>
            <a:ln w="26035" cap="flat">
              <a:solidFill>
                <a:srgbClr val="5477EC"/>
              </a:solidFill>
              <a:prstDash val="solid"/>
              <a:miter/>
            </a:ln>
          </p:spPr>
          <p:txBody>
            <a:bodyPr rtlCol="0" anchor="ctr"/>
            <a:lstStyle/>
            <a:p>
              <a:endParaRPr lang="zh-CN" altLang="en-US"/>
            </a:p>
          </p:txBody>
        </p:sp>
        <p:sp>
          <p:nvSpPr>
            <p:cNvPr id="2135" name="图形 2114"/>
            <p:cNvSpPr/>
            <p:nvPr>
              <p:custDataLst>
                <p:tags r:id="rId12"/>
              </p:custDataLst>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a:noFill/>
            <a:ln w="26035" cap="flat">
              <a:solidFill>
                <a:srgbClr val="5477EC"/>
              </a:solidFill>
              <a:prstDash val="solid"/>
              <a:miter/>
            </a:ln>
          </p:spPr>
          <p:txBody>
            <a:bodyPr rtlCol="0" anchor="ctr"/>
            <a:lstStyle/>
            <a:p>
              <a:endParaRPr lang="zh-CN" altLang="en-US"/>
            </a:p>
          </p:txBody>
        </p:sp>
        <p:sp>
          <p:nvSpPr>
            <p:cNvPr id="13" name="文本框 12"/>
            <p:cNvSpPr txBox="1"/>
            <p:nvPr>
              <p:custDataLst>
                <p:tags r:id="rId13"/>
              </p:custDataLst>
            </p:nvPr>
          </p:nvSpPr>
          <p:spPr>
            <a:xfrm>
              <a:off x="6906" y="4266"/>
              <a:ext cx="5931" cy="1537"/>
            </a:xfrm>
            <a:prstGeom prst="rect">
              <a:avLst/>
            </a:prstGeom>
            <a:noFill/>
          </p:spPr>
          <p:txBody>
            <a:bodyPr wrap="square" rtlCol="0">
              <a:noAutofit/>
            </a:bodyPr>
            <a:p>
              <a:pPr indent="457200" algn="just" fontAlgn="auto">
                <a:lnSpc>
                  <a:spcPct val="130000"/>
                </a:lnSpc>
              </a:pPr>
              <a:r>
                <a:rPr lang="zh-CN" altLang="en-US" sz="2400" spc="200">
                  <a:solidFill>
                    <a:schemeClr val="tx1"/>
                  </a:solidFill>
                  <a:uFillTx/>
                  <a:latin typeface="新宋体" panose="02010609030101010101" charset="-122"/>
                  <a:ea typeface="新宋体" panose="02010609030101010101" charset="-122"/>
                </a:rPr>
                <a:t>核心价值观</a:t>
              </a:r>
              <a:endParaRPr lang="zh-CN" altLang="en-US" sz="2400" spc="200">
                <a:solidFill>
                  <a:schemeClr val="tx1"/>
                </a:solidFill>
                <a:uFillTx/>
                <a:latin typeface="新宋体" panose="02010609030101010101" charset="-122"/>
                <a:ea typeface="新宋体" panose="02010609030101010101" charset="-122"/>
              </a:endParaRPr>
            </a:p>
          </p:txBody>
        </p:sp>
      </p:grpSp>
      <p:sp>
        <p:nvSpPr>
          <p:cNvPr id="7" name="上箭头 6"/>
          <p:cNvSpPr/>
          <p:nvPr/>
        </p:nvSpPr>
        <p:spPr>
          <a:xfrm rot="2700000">
            <a:off x="6328410" y="1452880"/>
            <a:ext cx="381000" cy="156591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444625" y="3446780"/>
            <a:ext cx="801497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对段落中的细节要进行综合分析</a:t>
            </a:r>
            <a:endParaRPr lang="zh-CN" altLang="en-US" sz="2800">
              <a:solidFill>
                <a:srgbClr val="FFFF00"/>
              </a:solidFill>
            </a:endParaRPr>
          </a:p>
        </p:txBody>
      </p:sp>
      <p:pic>
        <p:nvPicPr>
          <p:cNvPr id="15" name="图片 14"/>
          <p:cNvPicPr/>
          <p:nvPr/>
        </p:nvPicPr>
        <p:blipFill>
          <a:blip r:embed="rId14"/>
          <a:stretch>
            <a:fillRect/>
          </a:stretch>
        </p:blipFill>
        <p:spPr>
          <a:xfrm>
            <a:off x="432435" y="4094480"/>
            <a:ext cx="3629660" cy="2639695"/>
          </a:xfrm>
          <a:prstGeom prst="rect">
            <a:avLst/>
          </a:prstGeom>
          <a:noFill/>
          <a:ln w="9525">
            <a:noFill/>
          </a:ln>
        </p:spPr>
      </p:pic>
      <p:pic>
        <p:nvPicPr>
          <p:cNvPr id="103" name="图片 102"/>
          <p:cNvPicPr/>
          <p:nvPr/>
        </p:nvPicPr>
        <p:blipFill>
          <a:blip r:embed="rId15"/>
          <a:stretch>
            <a:fillRect/>
          </a:stretch>
        </p:blipFill>
        <p:spPr>
          <a:xfrm>
            <a:off x="4211320" y="4093845"/>
            <a:ext cx="3655695" cy="2654300"/>
          </a:xfrm>
          <a:prstGeom prst="rect">
            <a:avLst/>
          </a:prstGeom>
          <a:noFill/>
          <a:ln w="9525">
            <a:noFill/>
          </a:ln>
        </p:spPr>
      </p:pic>
      <p:pic>
        <p:nvPicPr>
          <p:cNvPr id="105" name="图片 104"/>
          <p:cNvPicPr/>
          <p:nvPr/>
        </p:nvPicPr>
        <p:blipFill>
          <a:blip r:embed="rId16"/>
          <a:stretch>
            <a:fillRect/>
          </a:stretch>
        </p:blipFill>
        <p:spPr>
          <a:xfrm>
            <a:off x="8016240" y="4076065"/>
            <a:ext cx="3874770" cy="2673350"/>
          </a:xfrm>
          <a:prstGeom prst="rect">
            <a:avLst/>
          </a:prstGeom>
          <a:noFill/>
          <a:ln w="9525">
            <a:noFill/>
          </a:ln>
        </p:spPr>
      </p:pic>
      <p:sp>
        <p:nvSpPr>
          <p:cNvPr id="16" name="文本框 15"/>
          <p:cNvSpPr txBox="1"/>
          <p:nvPr/>
        </p:nvSpPr>
        <p:spPr>
          <a:xfrm>
            <a:off x="9516745" y="1998345"/>
            <a:ext cx="4064000" cy="368300"/>
          </a:xfrm>
          <a:prstGeom prst="rect">
            <a:avLst/>
          </a:prstGeom>
          <a:noFill/>
        </p:spPr>
        <p:txBody>
          <a:bodyPr wrap="square" rtlCol="0">
            <a:spAutoFit/>
          </a:bodyPr>
          <a:p>
            <a:endParaRPr lang="zh-CN" altLang="en-US"/>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4" grpId="0" animBg="1"/>
      <p:bldP spid="6" grpId="0" bldLvl="0" animBg="1"/>
      <p:bldP spid="7" grpId="0" animBg="1"/>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13080" y="1091565"/>
            <a:ext cx="9316085" cy="645160"/>
          </a:xfrm>
          <a:prstGeom prst="rect">
            <a:avLst/>
          </a:prstGeom>
          <a:noFill/>
          <a:ln w="9525">
            <a:noFill/>
          </a:ln>
        </p:spPr>
        <p:txBody>
          <a:bodyPr wrap="square">
            <a:spAutoFit/>
          </a:bodyPr>
          <a:p>
            <a:pPr indent="292100"/>
            <a:r>
              <a:rPr lang="en-US">
                <a:solidFill>
                  <a:srgbClr val="000000"/>
                </a:solidFill>
                <a:latin typeface="Times New Roman" panose="02020603050405020304" charset="0"/>
                <a:sym typeface="+mn-ea"/>
              </a:rPr>
              <a:t>22.Which part should a person click on if he plans to attend a scientist's speech?</a:t>
            </a:r>
            <a:endParaRPr lang="en-US">
              <a:solidFill>
                <a:srgbClr val="000000"/>
              </a:solidFill>
              <a:latin typeface="Times New Roman" panose="02020603050405020304" charset="0"/>
              <a:sym typeface="+mn-ea"/>
            </a:endParaRPr>
          </a:p>
          <a:p>
            <a:pPr indent="292100"/>
            <a:r>
              <a:rPr lang="en-US">
                <a:solidFill>
                  <a:srgbClr val="000000"/>
                </a:solidFill>
                <a:latin typeface="Times New Roman" panose="02020603050405020304" charset="0"/>
                <a:sym typeface="+mn-ea"/>
              </a:rPr>
              <a:t>A.Visitors. 	 B.Exhibits. 	C.Tours. 	          D.Events.</a:t>
            </a:r>
            <a:endParaRPr lang="en-US">
              <a:solidFill>
                <a:srgbClr val="000000"/>
              </a:solidFill>
              <a:latin typeface="Times New Roman" panose="02020603050405020304" charset="0"/>
              <a:sym typeface="+mn-ea"/>
            </a:endParaRPr>
          </a:p>
        </p:txBody>
      </p:sp>
      <p:grpSp>
        <p:nvGrpSpPr>
          <p:cNvPr id="12" name="组合 11"/>
          <p:cNvGrpSpPr/>
          <p:nvPr/>
        </p:nvGrpSpPr>
        <p:grpSpPr>
          <a:xfrm>
            <a:off x="513080" y="48450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椭圆 3"/>
          <p:cNvSpPr/>
          <p:nvPr/>
        </p:nvSpPr>
        <p:spPr>
          <a:xfrm>
            <a:off x="5360035" y="1377950"/>
            <a:ext cx="1934845"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3"/>
          <a:stretch>
            <a:fillRect/>
          </a:stretch>
        </p:blipFill>
        <p:spPr>
          <a:xfrm>
            <a:off x="513080" y="1745615"/>
            <a:ext cx="5142230" cy="3343910"/>
          </a:xfrm>
          <a:prstGeom prst="rect">
            <a:avLst/>
          </a:prstGeom>
        </p:spPr>
      </p:pic>
      <p:cxnSp>
        <p:nvCxnSpPr>
          <p:cNvPr id="3" name="直接连接符 2"/>
          <p:cNvCxnSpPr/>
          <p:nvPr/>
        </p:nvCxnSpPr>
        <p:spPr>
          <a:xfrm>
            <a:off x="627380" y="3562350"/>
            <a:ext cx="4958715" cy="10160"/>
          </a:xfrm>
          <a:prstGeom prst="line">
            <a:avLst/>
          </a:prstGeom>
          <a:ln>
            <a:solidFill>
              <a:srgbClr val="C00000"/>
            </a:solidFill>
          </a:ln>
        </p:spPr>
        <p:style>
          <a:lnRef idx="3">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754380" y="4086860"/>
            <a:ext cx="3041650" cy="13970"/>
          </a:xfrm>
          <a:prstGeom prst="line">
            <a:avLst/>
          </a:prstGeom>
          <a:ln>
            <a:solidFill>
              <a:srgbClr val="C00000"/>
            </a:solidFill>
          </a:ln>
        </p:spPr>
        <p:style>
          <a:lnRef idx="3">
            <a:schemeClr val="accent1"/>
          </a:lnRef>
          <a:fillRef idx="0">
            <a:srgbClr val="FFFFFF"/>
          </a:fillRef>
          <a:effectRef idx="0">
            <a:srgbClr val="FFFFFF"/>
          </a:effectRef>
          <a:fontRef idx="minor">
            <a:schemeClr val="tx1"/>
          </a:fontRef>
        </p:style>
      </p:cxnSp>
      <p:sp>
        <p:nvSpPr>
          <p:cNvPr id="7" name="上箭头 6"/>
          <p:cNvSpPr/>
          <p:nvPr/>
        </p:nvSpPr>
        <p:spPr>
          <a:xfrm rot="2700000">
            <a:off x="6003925" y="1975485"/>
            <a:ext cx="381000" cy="156591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827405" y="5227955"/>
            <a:ext cx="1042162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应用文的阅读可以通过扫读的方式，节约时间并准确定位</a:t>
            </a:r>
            <a:endParaRPr lang="zh-CN" altLang="en-US" sz="2800">
              <a:solidFill>
                <a:srgbClr val="FFFF00"/>
              </a:solidFill>
            </a:endParaRPr>
          </a:p>
        </p:txBody>
      </p:sp>
      <p:pic>
        <p:nvPicPr>
          <p:cNvPr id="106" name="图片 105"/>
          <p:cNvPicPr/>
          <p:nvPr/>
        </p:nvPicPr>
        <p:blipFill>
          <a:blip r:embed="rId4"/>
          <a:stretch>
            <a:fillRect/>
          </a:stretch>
        </p:blipFill>
        <p:spPr>
          <a:xfrm>
            <a:off x="7294880" y="1785620"/>
            <a:ext cx="4055745" cy="2958465"/>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4" grpId="0" bldLvl="0" animBg="1"/>
      <p:bldP spid="7" grpId="0" bldLvl="0" animBg="1"/>
      <p:bldP spid="14"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wm#"/>
  <p:tag name="KSO_WM_TEMPLATE_CATEGORY" val="custom"/>
  <p:tag name="KSO_WM_TEMPLATE_INDEX" val="20205081"/>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wm#"/>
  <p:tag name="KSO_WM_TEMPLATE_CATEGORY" val="custom"/>
  <p:tag name="KSO_WM_TEMPLATE_INDEX" val="2020508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081"/>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081"/>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wm#"/>
  <p:tag name="KSO_WM_TEMPLATE_CATEGORY" val="custom"/>
  <p:tag name="KSO_WM_TEMPLATE_INDEX" val="2020508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205081"/>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wm#"/>
  <p:tag name="KSO_WM_TEMPLATE_CATEGORY" val="custom"/>
  <p:tag name="KSO_WM_TEMPLATE_INDEX" val="20205081"/>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05081"/>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5081"/>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wm#"/>
  <p:tag name="KSO_WM_TEMPLATE_CATEGORY" val="custom"/>
  <p:tag name="KSO_WM_TEMPLATE_INDEX" val="20205081"/>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081"/>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wm#"/>
  <p:tag name="KSO_WM_TEMPLATE_CATEGORY" val="custom"/>
  <p:tag name="KSO_WM_TEMPLATE_INDEX" val="20205081"/>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wm#"/>
  <p:tag name="KSO_WM_TEMPLATE_CATEGORY" val="custom"/>
  <p:tag name="KSO_WM_TEMPLATE_INDEX" val="20205081"/>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wm#"/>
  <p:tag name="KSO_WM_TEMPLATE_CATEGORY" val="custom"/>
  <p:tag name="KSO_WM_TEMPLATE_INDEX" val="20205081"/>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205081"/>
</p:tagLst>
</file>

<file path=ppt/tags/tag311.xml><?xml version="1.0" encoding="utf-8"?>
<p:tagLst xmlns:p="http://schemas.openxmlformats.org/presentationml/2006/main">
  <p:tag name="KSO_WM_BEAUTIFY_FLAG" val="#wm#"/>
  <p:tag name="KSO_WM_TEMPLATE_CATEGORY" val="custom"/>
  <p:tag name="KSO_WM_TEMPLATE_INDEX" val="20205081"/>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wm#"/>
  <p:tag name="KSO_WM_TEMPLATE_CATEGORY" val="custom"/>
  <p:tag name="KSO_WM_TEMPLATE_INDEX" val="20205081"/>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wm#"/>
  <p:tag name="KSO_WM_TEMPLATE_CATEGORY" val="custom"/>
  <p:tag name="KSO_WM_TEMPLATE_INDEX" val="20205081"/>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wm#"/>
  <p:tag name="KSO_WM_TEMPLATE_CATEGORY" val="custom"/>
  <p:tag name="KSO_WM_TEMPLATE_INDEX" val="20205081"/>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wm#"/>
  <p:tag name="KSO_WM_TEMPLATE_CATEGORY" val="custom"/>
  <p:tag name="KSO_WM_TEMPLATE_INDEX" val="20205081"/>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wm#"/>
  <p:tag name="KSO_WM_TEMPLATE_CATEGORY" val="custom"/>
  <p:tag name="KSO_WM_TEMPLATE_INDEX" val="20205081"/>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TABLE_ENDDRAG_ORIGIN_RECT" val="876*501"/>
  <p:tag name="TABLE_ENDDRAG_RECT" val="41*15*876*501"/>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24100</Words>
  <Application>WPS 演示</Application>
  <PresentationFormat>宽屏</PresentationFormat>
  <Paragraphs>781</Paragraphs>
  <Slides>56</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56</vt:i4>
      </vt:variant>
    </vt:vector>
  </HeadingPairs>
  <TitlesOfParts>
    <vt:vector size="75" baseType="lpstr">
      <vt:lpstr>Arial</vt:lpstr>
      <vt:lpstr>宋体</vt:lpstr>
      <vt:lpstr>Wingdings</vt:lpstr>
      <vt:lpstr>微软雅黑</vt:lpstr>
      <vt:lpstr>Wingdings</vt:lpstr>
      <vt:lpstr>汉仪雅酷黑简</vt:lpstr>
      <vt:lpstr>汉仪刚艺体-85W</vt:lpstr>
      <vt:lpstr>阿里巴巴普惠体 2.0 65 Medium</vt:lpstr>
      <vt:lpstr>华文中宋</vt:lpstr>
      <vt:lpstr>Times New Roman</vt:lpstr>
      <vt:lpstr>等线</vt:lpstr>
      <vt:lpstr>汉仪君黑-45简</vt:lpstr>
      <vt:lpstr>新宋体</vt:lpstr>
      <vt:lpstr>Arial Unicode MS</vt:lpstr>
      <vt:lpstr>Calibri</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189</cp:revision>
  <dcterms:created xsi:type="dcterms:W3CDTF">2019-06-19T02:08:00Z</dcterms:created>
  <dcterms:modified xsi:type="dcterms:W3CDTF">2024-03-14T07:55:43Z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85D40E2AFA094506B0258BEBD55488F2_13</vt:lpwstr>
  </property>
  <property fmtid="{D5CDD505-2E9C-101B-9397-08002B2CF9AE}" pid="4" name="KSOTemplateUUID">
    <vt:lpwstr>v1.0_mb_eUc6Nj5p/Ng5XM/4e1GkrA==</vt:lpwstr>
  </property>
</Properties>
</file>