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3"/>
    <p:sldId id="282" r:id="rId4"/>
    <p:sldId id="256" r:id="rId5"/>
    <p:sldId id="262" r:id="rId6"/>
    <p:sldId id="263" r:id="rId7"/>
    <p:sldId id="264" r:id="rId8"/>
    <p:sldId id="257" r:id="rId9"/>
    <p:sldId id="258" r:id="rId10"/>
    <p:sldId id="265" r:id="rId11"/>
    <p:sldId id="259" r:id="rId12"/>
    <p:sldId id="260" r:id="rId13"/>
    <p:sldId id="261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8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81C91-4060-471D-8F2F-2D5E5BEEA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DE564-A528-432C-A163-3FFC535BFAF7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1797" y="221673"/>
            <a:ext cx="4821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structures on P 80—81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66006" y="908859"/>
            <a:ext cx="11687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pleased              2. noticed       3. added       4. impressed  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taken care of           6. charged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2152" y="2108662"/>
            <a:ext cx="116876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gain admission to …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获准进入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gaining admission to Peking University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his parents very pleased.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对话气泡: 椭圆形 7"/>
          <p:cNvSpPr/>
          <p:nvPr/>
        </p:nvSpPr>
        <p:spPr>
          <a:xfrm>
            <a:off x="4416829" y="3125584"/>
            <a:ext cx="3834938" cy="1596045"/>
          </a:xfrm>
          <a:prstGeom prst="wedgeEllipseCallout">
            <a:avLst>
              <a:gd name="adj1" fmla="val -75937"/>
              <a:gd name="adj2" fmla="val -539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/>
              <a:t>动名词的复合结构做主语，“他被北京大学录取”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266006" y="4857426"/>
            <a:ext cx="11687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spices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dishes 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往菜里加点香料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5046" y="193964"/>
            <a:ext cx="11687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1. driven    2. polluted    3. packed    4. completed     5. designed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6.  reserved  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2152" y="1116217"/>
            <a:ext cx="11687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packed lunch 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自备的午餐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5046" y="1717965"/>
            <a:ext cx="11687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1. repaired     2. positioned      3.   opened     4. excited    5. cut, styled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6. surrounded   7. prepared  8. raised   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2152" y="2750600"/>
            <a:ext cx="116876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2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vt.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put somebody/something in a particular position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zh-CN" altLang="en-US" sz="2800" dirty="0"/>
              <a:t>安置；使处于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fit into …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符合某一空间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fit into the picture 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在照片中处于合适的位置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style v.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design, make or shape something in a particular way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zh-CN" altLang="en-US" sz="2800" dirty="0"/>
              <a:t>把</a:t>
            </a:r>
            <a:r>
              <a:rPr lang="en-US" altLang="zh-CN" sz="2800" dirty="0"/>
              <a:t>…</a:t>
            </a:r>
            <a:r>
              <a:rPr lang="zh-CN" altLang="en-US" sz="2800" dirty="0"/>
              <a:t>设计（或缝制、做）成某种式样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3591" y="5480173"/>
            <a:ext cx="11687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raise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vt.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 breed (= keep and produce young from) particular farm animals; to grow particular crops   </a:t>
            </a:r>
            <a:r>
              <a:rPr lang="zh-CN" altLang="en-US" sz="2800" dirty="0"/>
              <a:t>饲养；培育；种植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05046" y="193964"/>
            <a:ext cx="116876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1.  trapped    2. addicted     3. written   4. hidden    5. made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6. connected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AutoNum type="romanUcPeriod" startAt="5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excited    invited    made    received     introduced    bored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leave v.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make or allow somebody/something to remain in a particular condition, place, etc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Segoe UI" panose="020B0502040204020203" pitchFamily="34" charset="0"/>
              </a:rPr>
              <a:t>.   </a:t>
            </a:r>
            <a:r>
              <a:rPr lang="zh-CN" altLang="en-US" sz="2800" dirty="0"/>
              <a:t>使保留，让</a:t>
            </a:r>
            <a:r>
              <a:rPr lang="en-US" altLang="zh-CN" sz="2800" dirty="0"/>
              <a:t>…</a:t>
            </a:r>
            <a:r>
              <a:rPr lang="zh-CN" altLang="en-US" sz="2800" dirty="0"/>
              <a:t>处于（某种状态、某地等）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 +o. +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o.c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   spent  =( my time) that is spent (in) travelling..   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18065" y="3746269"/>
            <a:ext cx="91994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379613" y="4486102"/>
            <a:ext cx="11687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impressed  (left me impressed)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preserved   </a:t>
            </a:r>
            <a:r>
              <a:rPr lang="en-US" altLang="zh-C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advanced      ended    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88961" y="313899"/>
            <a:ext cx="196527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B2U4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83920" y="2275840"/>
            <a:ext cx="9977120" cy="230695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人教版新教材</a:t>
            </a:r>
            <a:r>
              <a:rPr lang="en-US" altLang="zh-CN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B2U4 </a:t>
            </a:r>
            <a:endParaRPr lang="en-US" altLang="zh-CN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教材答案和讲评</a:t>
            </a:r>
            <a:endParaRPr lang="zh-CN" altLang="en-US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4968" y="171451"/>
            <a:ext cx="2208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4 on P 41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9659" y="924791"/>
            <a:ext cx="1115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 as, belong to,  added to,   joined to,  broke away, keep your eyes open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4968" y="1835728"/>
            <a:ext cx="115062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1 on P 79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zh-CN" sz="2800" b="1" i="0" dirty="0">
                <a:solidFill>
                  <a:srgbClr val="00008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odd one out</a:t>
            </a:r>
            <a:endParaRPr lang="en-US" altLang="zh-CN" sz="2800" dirty="0">
              <a:solidFill>
                <a:srgbClr val="2021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 thing that is different from others or does not fit easily into a group or set  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zh-CN" altLang="en-US" sz="28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与其他不同（或合不来）的人（或物）；异类</a:t>
            </a:r>
            <a:endParaRPr lang="zh-CN" altLang="en-US" sz="2800" b="0" i="0" dirty="0">
              <a:solidFill>
                <a:srgbClr val="202124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9658" y="4651559"/>
            <a:ext cx="111546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A: Kingdom   countries, counties,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B: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positive, negative, rude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C:  pub, beer, wine,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accent 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824605" y="49531"/>
            <a:ext cx="2208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1 on P 46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5572" y="115685"/>
            <a:ext cx="1124815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achieve v. –achievement n.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locate v. —location n.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king—kingdom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defend v. –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defence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negate v.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nɪˈɡeɪt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to stop something from having any effect </a:t>
            </a:r>
            <a:r>
              <a:rPr lang="zh-CN" altLang="en-US" sz="2800" dirty="0"/>
              <a:t>取消；使无效</a:t>
            </a:r>
            <a:endParaRPr lang="en-US" altLang="zh-CN" sz="2800" dirty="0"/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negative adj.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considering only the bad side of something/somebody; having no enthusiasm or ho</a:t>
            </a:r>
            <a:r>
              <a:rPr lang="en-US" altLang="zh-CN" sz="2400" dirty="0"/>
              <a:t>pe  </a:t>
            </a:r>
            <a:r>
              <a:rPr lang="zh-CN" altLang="en-US" sz="2800" dirty="0"/>
              <a:t>消极的；负面的；缺乏热情的</a:t>
            </a:r>
            <a:endParaRPr lang="en-US" altLang="zh-CN" sz="2800" dirty="0"/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specify </a:t>
            </a:r>
            <a:r>
              <a:rPr lang="en-US" altLang="zh-CN" sz="2000" dirty="0"/>
              <a:t>/ˈ</a:t>
            </a:r>
            <a:r>
              <a:rPr lang="en-US" altLang="zh-CN" sz="2000" dirty="0" err="1"/>
              <a:t>spesɪfaɪ</a:t>
            </a:r>
            <a:r>
              <a:rPr lang="en-US" altLang="zh-CN" sz="2000" dirty="0"/>
              <a:t>/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state something, especially by giving an exact measurement, time, exact instructions, etc</a:t>
            </a:r>
            <a:r>
              <a:rPr lang="en-US" altLang="zh-CN" dirty="0"/>
              <a:t>.</a:t>
            </a:r>
            <a:r>
              <a:rPr lang="zh-CN" altLang="en-US" sz="2800" dirty="0"/>
              <a:t>具体说明；明确规定；详述；详列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adj.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spəˈsɪfɪk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and exact </a:t>
            </a:r>
            <a:r>
              <a:rPr lang="zh-CN" altLang="en-US" sz="2800" dirty="0"/>
              <a:t>明确的；具体的</a:t>
            </a:r>
            <a:endParaRPr lang="en-US" altLang="zh-CN" sz="2800" dirty="0"/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dɪˈskraɪb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  description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dɪˈskrɪpʃn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 v.  referred, referred, referring    reference  n.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/ˈ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refrəns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26967" y="292069"/>
            <a:ext cx="970926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 (make references to…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提到，谈到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refer to…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negative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description  (give a full description of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详细描述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kingdom,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defence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locations,   specific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8298" y="354677"/>
            <a:ext cx="11504815" cy="3892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 was excited to hear the trip was to visit our sister school in Boston.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 was pleased to hear you had been chosen to join a cultural camp in Greece.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Dave couldn’t find a seat in the very crowded room.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photo taken at Cardiff Castle won the first prize in the competition.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On the lab table, he found a lot of bottles marked “caution”.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5080" y="308264"/>
            <a:ext cx="2208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2 on P 79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7427" y="1108260"/>
            <a:ext cx="116222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joined to (terminal 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航站楼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belong to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military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defence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Battle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formal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former (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existed in earlier times</a:t>
            </a:r>
            <a:r>
              <a:rPr lang="zh-CN" altLang="en-US" sz="2800" dirty="0"/>
              <a:t>以前的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chief 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ancestors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ensure, positioned (v. place /put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安置；使处于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 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n.a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 or thing that is the main feature of a picture or photograph, or that a work of art is based on   </a:t>
            </a:r>
            <a:r>
              <a:rPr lang="zh-CN" altLang="en-US" sz="2800" dirty="0"/>
              <a:t>表现对象；绘画（或拍摄）题材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generous, aspect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35080" y="142009"/>
            <a:ext cx="2208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3 on P 79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7818" y="929986"/>
            <a:ext cx="1165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2. Far away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 a feast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our eyes 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Keep your eyes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  5. above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5021" y="2372591"/>
            <a:ext cx="2208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4 on P 79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41166" y="3130353"/>
            <a:ext cx="1165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I’ve been told that loud cheers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greeted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news that your new detective novel would come out soon.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714261" y="3759566"/>
            <a:ext cx="4816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i="0" dirty="0">
                <a:solidFill>
                  <a:srgbClr val="333333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这个消息引起了热烈的欢呼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对话气泡: 椭圆形 13"/>
          <p:cNvSpPr/>
          <p:nvPr/>
        </p:nvSpPr>
        <p:spPr>
          <a:xfrm>
            <a:off x="6714261" y="665229"/>
            <a:ext cx="5477739" cy="2389909"/>
          </a:xfrm>
          <a:prstGeom prst="wedgeEllipseCallout">
            <a:avLst>
              <a:gd name="adj1" fmla="val -51128"/>
              <a:gd name="adj2" fmla="val 593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react to somebody/something in a particular way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（以某种方式）对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作出反应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93961" y="4384753"/>
            <a:ext cx="7775866" cy="1395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National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Gallery</a:t>
            </a: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英国伦敦国家美术馆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legal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complications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法律的复杂性</a:t>
            </a:r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 animBg="1"/>
      <p:bldP spid="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5080" y="142009"/>
            <a:ext cx="2208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5 on P 80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7818" y="924445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landscape     deer    surrounded    rolling      description   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0218" y="1869325"/>
            <a:ext cx="1165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Behind a small cottage just outside the village lies the beautiful Twinflower Pond, whose name is a reference to a special wild flower in Scotland.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: 圆角 6"/>
          <p:cNvSpPr/>
          <p:nvPr/>
        </p:nvSpPr>
        <p:spPr>
          <a:xfrm>
            <a:off x="8373687" y="1850967"/>
            <a:ext cx="720437" cy="65947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/>
        </p:nvCxnSpPr>
        <p:spPr>
          <a:xfrm>
            <a:off x="936567" y="2371898"/>
            <a:ext cx="7259782" cy="72044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 11"/>
          <p:cNvSpPr/>
          <p:nvPr/>
        </p:nvSpPr>
        <p:spPr>
          <a:xfrm>
            <a:off x="3884813" y="3429000"/>
            <a:ext cx="5508569" cy="1143712"/>
          </a:xfrm>
          <a:prstGeom prst="borderCallout1">
            <a:avLst>
              <a:gd name="adj1" fmla="val 18750"/>
              <a:gd name="adj2" fmla="val -8333"/>
              <a:gd name="adj3" fmla="val -91619"/>
              <a:gd name="adj4" fmla="val -228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介词短语 做地点状语，放在句首</a:t>
            </a:r>
            <a:endParaRPr lang="en-US" altLang="zh-CN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400" dirty="0">
                <a:latin typeface="华文中宋" panose="02010600040101010101" pitchFamily="2" charset="-122"/>
                <a:ea typeface="华文中宋" panose="02010600040101010101" pitchFamily="2" charset="-122"/>
              </a:rPr>
              <a:t>主语带有定语从句，为了避免头重脚轻，主谓全部倒装。</a:t>
            </a:r>
            <a:endParaRPr lang="zh-CN" altLang="en-US" sz="24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76596" y="4751071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beyond description  </a:t>
            </a:r>
            <a:r>
              <a:rPr lang="zh-CN" altLang="en-US" sz="2400" dirty="0"/>
              <a:t>难以形容，</a:t>
            </a:r>
            <a:r>
              <a:rPr lang="zh-CN" altLang="en-US" sz="2400"/>
              <a:t>无法形容</a:t>
            </a:r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3925</Words>
  <Application>WPS 演示</Application>
  <PresentationFormat>宽屏</PresentationFormat>
  <Paragraphs>133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8" baseType="lpstr">
      <vt:lpstr>Arial</vt:lpstr>
      <vt:lpstr>宋体</vt:lpstr>
      <vt:lpstr>Wingdings</vt:lpstr>
      <vt:lpstr>HelveticaNeue</vt:lpstr>
      <vt:lpstr>华文新魏</vt:lpstr>
      <vt:lpstr>Times New Roman</vt:lpstr>
      <vt:lpstr>Segoe UI</vt:lpstr>
      <vt:lpstr>华文中宋</vt:lpstr>
      <vt:lpstr>Segoe Print</vt:lpstr>
      <vt:lpstr>微软雅黑</vt:lpstr>
      <vt:lpstr>Arial Unicode MS</vt:lpstr>
      <vt:lpstr>等线 Light</vt:lpstr>
      <vt:lpstr>等线</vt:lpstr>
      <vt:lpstr>Calibri</vt:lpstr>
      <vt:lpstr>华文宋体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jiang Louisa</dc:creator>
  <cp:lastModifiedBy>Administrator</cp:lastModifiedBy>
  <cp:revision>22</cp:revision>
  <dcterms:created xsi:type="dcterms:W3CDTF">2023-03-06T01:57:00Z</dcterms:created>
  <dcterms:modified xsi:type="dcterms:W3CDTF">2024-03-15T06:45:36Z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