
<file path=[Content_Types].xml><?xml version="1.0" encoding="utf-8"?>
<Types xmlns="http://schemas.openxmlformats.org/package/2006/content-types">
  <Default Extension="jpeg" ContentType="image/jpe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6" r:id="rId3"/>
    <p:sldId id="260" r:id="rId4"/>
    <p:sldId id="284" r:id="rId5"/>
    <p:sldId id="285" r:id="rId6"/>
    <p:sldId id="287" r:id="rId7"/>
    <p:sldId id="288" r:id="rId8"/>
    <p:sldId id="286" r:id="rId9"/>
    <p:sldId id="289" r:id="rId10"/>
    <p:sldId id="290" r:id="rId11"/>
    <p:sldId id="291" r:id="rId12"/>
    <p:sldId id="292" r:id="rId13"/>
    <p:sldId id="293" r:id="rId14"/>
    <p:sldId id="294" r:id="rId16"/>
    <p:sldId id="295" r:id="rId17"/>
    <p:sldId id="296" r:id="rId18"/>
    <p:sldId id="298" r:id="rId19"/>
    <p:sldId id="299" r:id="rId20"/>
    <p:sldId id="301" r:id="rId21"/>
    <p:sldId id="302" r:id="rId22"/>
    <p:sldId id="303" r:id="rId23"/>
    <p:sldId id="283" r:id="rId24"/>
    <p:sldId id="304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87" autoAdjust="0"/>
    <p:restoredTop sz="86352" autoAdjust="0"/>
  </p:normalViewPr>
  <p:slideViewPr>
    <p:cSldViewPr snapToGrid="0">
      <p:cViewPr varScale="1">
        <p:scale>
          <a:sx n="63" d="100"/>
          <a:sy n="63" d="100"/>
        </p:scale>
        <p:origin x="57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B2CC22-2E06-47D1-B283-259B6950AB1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5CA39-F52F-4EC2-8889-A7DBEFD6F8E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CA39-F52F-4EC2-8889-A7DBEFD6F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95CA39-F52F-4EC2-8889-A7DBEFD6F8E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27B7E-AEA2-4162-85A7-7C391349693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E7FF1-25CE-41FD-849D-9F5CFCFCF5C7}" type="slidenum">
              <a:rPr lang="zh-CN" altLang="en-US" smtClean="0"/>
            </a:fld>
            <a:endParaRPr lang="zh-CN" altLang="en-US"/>
          </a:p>
        </p:txBody>
      </p:sp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2.xml"/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microsoft.com/office/2007/relationships/hdphoto" Target="../media/image7.wdp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83560" y="117462"/>
            <a:ext cx="933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Underline the following phrases in the text  Reading and thinking </a:t>
            </a:r>
            <a:endParaRPr lang="zh-CN" alt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77158" y="662200"/>
            <a:ext cx="507391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帮助她度过充满艰难抉择的一生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跟随走上婚姻这一传统道路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归宿 （最终的决定）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高昂的学费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宁愿独身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被聘请为住院医师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被任命为住院主任医师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谢绝了邀请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服务祖国的妇女儿童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被任命为主任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2654" y="490192"/>
            <a:ext cx="71734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carried her through a life of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    hard choices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2.  follow the traditional path of marriage 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3. final goal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4. high tuition fees 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5. would rather stay single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6. be hired as a resident physician 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7. be named a chief resident physician 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8. reject the offer 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9. serve the women and children at home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10.  be appointed director of…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33616" y="139685"/>
            <a:ext cx="503650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开办了一家私人诊所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收取极低的费用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减免费用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提供医疗服务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起关键作用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随后的几十年间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担任重要职位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发表妇幼护理医学研究成果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对患者负责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万婴之母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64629" y="139685"/>
            <a:ext cx="633548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11.open a private clinic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12. charge very low fees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13. reduce costs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14. provide medical care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15. play a key role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16. over the next several decades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17. hold many important positions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18. publish medical research on care for women and children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19. be responsible for the patients</a:t>
            </a:r>
            <a:endParaRPr lang="en-US" altLang="zh-CN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20. mother of ten thousand babies </a:t>
            </a:r>
            <a:endParaRPr lang="zh-CN" altLang="en-US" sz="2800" b="1" dirty="0">
              <a:solidFill>
                <a:srgbClr val="7030A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9487" y="206828"/>
            <a:ext cx="15022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1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9487" y="791603"/>
            <a:ext cx="1175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To a person </a:t>
            </a:r>
            <a:r>
              <a:rPr lang="en-US" altLang="zh-C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precious than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life,..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76944" y="3215002"/>
            <a:ext cx="11756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a person their life is the most precious.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线形标注 1 5"/>
          <p:cNvSpPr/>
          <p:nvPr/>
        </p:nvSpPr>
        <p:spPr>
          <a:xfrm>
            <a:off x="3396341" y="1513114"/>
            <a:ext cx="7075716" cy="1643744"/>
          </a:xfrm>
          <a:prstGeom prst="borderCallout1">
            <a:avLst>
              <a:gd name="adj1" fmla="val 18750"/>
              <a:gd name="adj2" fmla="val -8333"/>
              <a:gd name="adj3" fmla="val -26192"/>
              <a:gd name="adj4" fmla="val 2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nothing … more precious than…</a:t>
            </a:r>
            <a:endParaRPr lang="en-US" altLang="zh-CN" sz="2800" b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否定词和比较级连用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emphatic way to show life is the most precious. 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488" y="3972624"/>
            <a:ext cx="117565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…how could I refuse that trust, _________ (say) I’m cold, hungry, or tired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6096000" y="4741392"/>
            <a:ext cx="49904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线形标注 1 11"/>
          <p:cNvSpPr/>
          <p:nvPr/>
        </p:nvSpPr>
        <p:spPr>
          <a:xfrm>
            <a:off x="6727371" y="5049842"/>
            <a:ext cx="4920343" cy="1643744"/>
          </a:xfrm>
          <a:prstGeom prst="borderCallout1">
            <a:avLst>
              <a:gd name="adj1" fmla="val 18750"/>
              <a:gd name="adj2" fmla="val -8333"/>
              <a:gd name="adj3" fmla="val -26192"/>
              <a:gd name="adj4" fmla="val 29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-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ing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短语做方式状语，补充说明拒绝的具体做法， 使得所要传达的思想更加具体。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35429" y="5410200"/>
            <a:ext cx="329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35428" y="5196800"/>
            <a:ext cx="61286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她昨天创作 音乐作品到半夜。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She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worked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deep into the night,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creating a musical composition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373906" y="3972624"/>
            <a:ext cx="1452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  <p:bldP spid="12" grpId="0" animBg="1"/>
      <p:bldP spid="14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6570" y="418199"/>
            <a:ext cx="11734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These words of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Qiaozhi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give us a look into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this amazing woman, and _________  carried her through a life of hard choices.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907971" y="849086"/>
            <a:ext cx="1393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3102429" y="895252"/>
            <a:ext cx="609600" cy="477054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26570" y="1691828"/>
            <a:ext cx="11734802" cy="954107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连接名词短语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heart of this amazing woman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和相当于名词的名词性从句，连接词在从句中充当主语，用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26570" y="2965457"/>
            <a:ext cx="11430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through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to help somebody to survive a difficult period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帮助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…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渡过难关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 determination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carried him through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ordeal.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他靠坚强的信心渡过了难关。</a:t>
            </a:r>
            <a:endParaRPr lang="en-US" altLang="zh-CN" sz="2800" b="1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2)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complete something successfully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成功完成；顺利实现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It's a difficult job but she's the person to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 it through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这是一项艰巨的工作，但她这个人是能够顺利完成的。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9487" y="206828"/>
            <a:ext cx="15022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2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487" y="3123371"/>
            <a:ext cx="11218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students complained to the teacher that there was too much homework.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487" y="1797037"/>
            <a:ext cx="5025735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 to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about/of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 to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that-clause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69866" y="1100241"/>
            <a:ext cx="135378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1…. her brother complained,  ____________  (think) of the high tuition fees. 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9487" y="4200589"/>
            <a:ext cx="11218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students complained to the teacher  _________  too much homework.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974264" y="2016143"/>
            <a:ext cx="4661212" cy="1077218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complaint n.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letter of complaint </a:t>
            </a:r>
            <a:endParaRPr lang="zh-CN" alt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对话气泡: 椭圆形 7"/>
          <p:cNvSpPr/>
          <p:nvPr/>
        </p:nvSpPr>
        <p:spPr>
          <a:xfrm>
            <a:off x="5641041" y="954741"/>
            <a:ext cx="2608730" cy="974912"/>
          </a:xfrm>
          <a:prstGeom prst="wedgeEllipseCallout">
            <a:avLst>
              <a:gd name="adj1" fmla="val 81499"/>
              <a:gd name="adj2" fmla="val -81116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955741" y="337366"/>
            <a:ext cx="30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-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ing</a:t>
            </a:r>
            <a:r>
              <a:rPr lang="zh-CN" altLang="en-US" sz="2800" b="1" dirty="0">
                <a:solidFill>
                  <a:srgbClr val="00206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短语表示原因</a:t>
            </a:r>
            <a:endParaRPr lang="zh-CN" altLang="en-US" sz="2800" b="1" dirty="0">
              <a:solidFill>
                <a:srgbClr val="00206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691718" y="4200589"/>
            <a:ext cx="16069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of/about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096000" y="1196788"/>
            <a:ext cx="1595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thinking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 animBg="1" build="p"/>
      <p:bldP spid="8" grpId="0" animBg="1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39487" y="271314"/>
            <a:ext cx="112187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She </a:t>
            </a:r>
            <a:r>
              <a:rPr lang="en-US" altLang="zh-CN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responded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“I’d rather stay single to study all my life!”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39487" y="989771"/>
            <a:ext cx="112187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respond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reply 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（口头或书面）回答，回应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never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responded to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 letter.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react 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作出反应；响应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did they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 to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news?</a:t>
            </a:r>
            <a:endParaRPr lang="zh-CN" altLang="en-US" sz="7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39487" y="3544316"/>
            <a:ext cx="53596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response n.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未作回答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make no response</a:t>
            </a:r>
            <a:endParaRPr lang="zh-CN" altLang="en-US" sz="7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9486" y="4759341"/>
            <a:ext cx="10745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I’m writing a letter _____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response to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your enquiry.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7288" y="4759341"/>
            <a:ext cx="71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0536" y="5434961"/>
            <a:ext cx="3663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response to 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753" y="0"/>
            <a:ext cx="15022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3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925" y="622414"/>
            <a:ext cx="11571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She immediately became the first woman ever  __________  (hire)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resident physician in the OB-GYN department of the PUMC Hospital.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81370" y="622414"/>
            <a:ext cx="190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hired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22876" y="2192074"/>
            <a:ext cx="11571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名词被序数词修饰，用动词不定式短语做定语，此处表示被聘用，用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hired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9486" y="3269292"/>
            <a:ext cx="119525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Within six months, she  _________ (name) a ________ resident physician, a position that usually took four years to _________. 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73464" y="3223125"/>
            <a:ext cx="21022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named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1878904" y="1163709"/>
            <a:ext cx="3482236" cy="4870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52231" y="1668854"/>
            <a:ext cx="8041710" cy="523220"/>
          </a:xfrm>
          <a:prstGeom prst="rect">
            <a:avLst/>
          </a:prstGeom>
          <a:solidFill>
            <a:srgbClr val="002060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hire v. to give somebody a job  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聘用；录用；雇用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91397" y="3223125"/>
            <a:ext cx="11899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82010" y="3683712"/>
            <a:ext cx="14404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503090" y="3269292"/>
            <a:ext cx="4307461" cy="4870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5925" y="4376210"/>
            <a:ext cx="11263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(as)…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to choose somebody for a job or position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任命；委任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363255" y="4160766"/>
            <a:ext cx="1515649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线形标注 1 16"/>
          <p:cNvSpPr/>
          <p:nvPr/>
        </p:nvSpPr>
        <p:spPr>
          <a:xfrm>
            <a:off x="3150295" y="5060515"/>
            <a:ext cx="4741102" cy="791639"/>
          </a:xfrm>
          <a:prstGeom prst="borderCallout1">
            <a:avLst>
              <a:gd name="adj1" fmla="val 18750"/>
              <a:gd name="adj2" fmla="val -8333"/>
              <a:gd name="adj3" fmla="val -110660"/>
              <a:gd name="adj4" fmla="val -48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同位语， 后接定语从句，详细说明主任医师更多信息</a:t>
            </a:r>
            <a:endParaRPr lang="zh-CN" altLang="en-US" sz="2400" b="1" dirty="0"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92753" y="0"/>
            <a:ext cx="15022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4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5925" y="622414"/>
            <a:ext cx="1157106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 became the first Chinese woman ever _____________ (appoint) director of the OB-GYN department of the PUMC Hospital…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18323" y="622414"/>
            <a:ext cx="274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be appointed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1954059" y="1163709"/>
            <a:ext cx="6626269" cy="48706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15925" y="2054288"/>
            <a:ext cx="11939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appoint </a:t>
            </a:r>
            <a:r>
              <a:rPr lang="en-US" altLang="zh-C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(as)… 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v. to choose somebody for a job or position of responsibility  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任命；委任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1"/>
          <p:cNvSpPr txBox="1"/>
          <p:nvPr/>
        </p:nvSpPr>
        <p:spPr>
          <a:xfrm>
            <a:off x="122876" y="3141831"/>
            <a:ext cx="15022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5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58573" y="3943899"/>
            <a:ext cx="1157106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1954, she __________  (elect) to the first National People’s Congress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0674" y="3943899"/>
            <a:ext cx="2041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elected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01221" y="5021117"/>
            <a:ext cx="119396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 v. </a:t>
            </a:r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choose somebody to do a particular job by voting for them</a:t>
            </a:r>
            <a:endParaRPr lang="en-US" altLang="zh-C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选举；推选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8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2876" y="98007"/>
            <a:ext cx="15022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5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79748" y="879427"/>
            <a:ext cx="11482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new People’s Republic of China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Qiaozhi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playing a key role.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237962" y="879427"/>
            <a:ext cx="651354" cy="47705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8273" y="1418035"/>
            <a:ext cx="3482236" cy="83099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personification </a:t>
            </a:r>
            <a:endParaRPr lang="en-US" altLang="zh-CN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拟人手法 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zh-CN" alt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见证</a:t>
            </a:r>
            <a:r>
              <a:rPr lang="en-US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341" y="2061142"/>
            <a:ext cx="4148203" cy="584775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see, witness ,find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7552" y="2873153"/>
            <a:ext cx="60104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Dusk found a boy crying the street.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0768" y="4128141"/>
            <a:ext cx="115343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近十年来，电商平台迅猛发展。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last decade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saw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soaring growth of e-commerce.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7012" y="240600"/>
            <a:ext cx="1202498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staff: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集体名词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the workers employed in an organization considered as a group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全体职工（或雇员）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staff are not very happy about the latest pay increase. 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98149" y="218661"/>
            <a:ext cx="1563011" cy="58477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B3U2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 descr="IMG_517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149" y="1083363"/>
            <a:ext cx="5428007" cy="5506279"/>
          </a:xfrm>
          <a:prstGeom prst="rect">
            <a:avLst/>
          </a:prstGeom>
        </p:spPr>
      </p:pic>
      <p:sp>
        <p:nvSpPr>
          <p:cNvPr id="13" name="心形 12"/>
          <p:cNvSpPr/>
          <p:nvPr/>
        </p:nvSpPr>
        <p:spPr>
          <a:xfrm>
            <a:off x="5603680" y="1934689"/>
            <a:ext cx="636105" cy="548286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84064" y="157105"/>
            <a:ext cx="579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Reading and thinking </a:t>
            </a:r>
            <a:endParaRPr lang="zh-CN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 descr="图片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821" y="3429000"/>
            <a:ext cx="6665844" cy="70421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308600" y="4352925"/>
            <a:ext cx="5518785" cy="52197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p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含 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workbook P67 </a:t>
            </a:r>
            <a:r>
              <a:rPr lang="zh-CN" altLang="en-US" sz="2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近义词词汇辨析</a:t>
            </a:r>
            <a:endParaRPr lang="zh-CN" altLang="en-US" sz="2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7147" y="1099522"/>
            <a:ext cx="11125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…she was known  _______ the “mother of ten thousand babies”,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   (deliver)  over 50, 000 babies in her lifetime.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20022" y="1002611"/>
            <a:ext cx="101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026" y="1525831"/>
            <a:ext cx="2469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having delivered</a:t>
            </a:r>
            <a:endParaRPr lang="zh-CN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6816" y="2264657"/>
            <a:ext cx="111252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=because she had delivered…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现在分词的完成时表示发生在谓语动词之前的事情，作原因状语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1"/>
          <p:cNvSpPr txBox="1"/>
          <p:nvPr/>
        </p:nvSpPr>
        <p:spPr>
          <a:xfrm>
            <a:off x="216816" y="260258"/>
            <a:ext cx="1502228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6 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203" y="3645074"/>
            <a:ext cx="11361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2…since she had no children of her own, she left her  ___________  (save) to a kindergarten and a fund for new doctors.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06006" y="3598907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</a:t>
            </a:r>
            <a:endParaRPr lang="zh-CN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8203" y="4860099"/>
            <a:ext cx="11160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savings: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that you have saved, especially in a bank, etc.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　　　储蓄金；存款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6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40000" contrast="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55" t="3963" r="3824" b="8091"/>
          <a:stretch>
            <a:fillRect/>
          </a:stretch>
        </p:blipFill>
        <p:spPr>
          <a:xfrm>
            <a:off x="325639" y="953635"/>
            <a:ext cx="11280161" cy="515598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9187193" y="1931315"/>
            <a:ext cx="214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rejected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80433" y="3082639"/>
            <a:ext cx="214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676255" y="3344249"/>
            <a:ext cx="214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complained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092517" y="4378811"/>
            <a:ext cx="214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hiring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38597" y="4723094"/>
            <a:ext cx="214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53484" y="4984704"/>
            <a:ext cx="21409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hire/appoint</a:t>
            </a:r>
            <a:endParaRPr lang="en-US" altLang="zh-C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0"/>
          <p:cNvSpPr txBox="1"/>
          <p:nvPr/>
        </p:nvSpPr>
        <p:spPr>
          <a:xfrm>
            <a:off x="-1" y="-1"/>
            <a:ext cx="3699165" cy="584775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defRPr sz="4000">
                <a:solidFill>
                  <a:srgbClr val="FFFFFF"/>
                </a:solidFill>
                <a:latin typeface="High Tower Text"/>
                <a:ea typeface="High Tower Text"/>
                <a:cs typeface="High Tower Text"/>
                <a:sym typeface="High Tower Text"/>
              </a:defRPr>
            </a:lvl1pPr>
          </a:lstStyle>
          <a:p>
            <a:r>
              <a:rPr lang="en-US" altLang="zh-CN" sz="3200" dirty="0">
                <a:latin typeface="High Tower Text" panose="02040502050506030303" pitchFamily="18" charset="0"/>
                <a:ea typeface="Cambria" panose="02040503050406030204" pitchFamily="18" charset="0"/>
              </a:rPr>
              <a:t>Post-reading</a:t>
            </a:r>
            <a:endParaRPr lang="en-US" altLang="zh-CN" sz="3200" dirty="0">
              <a:latin typeface="High Tower Text" panose="02040502050506030303" pitchFamily="18" charset="0"/>
              <a:ea typeface="Cambria" panose="02040503050406030204" pitchFamily="18" charset="0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624" y="150313"/>
            <a:ext cx="11561523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 4 on P 17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Many Americans complained about the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 in the cost of health care and health insurance recently.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   adj.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sudden and rapid, especially of a change in something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（变化）急剧的，骤然的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急剧上升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sharp rise/increase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急剧下降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sharp drop/decline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clear and definite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清楚明确的；清晰的；鲜明的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清晰的轮廓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sharp outline 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鲜明的对比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 contrast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quick to notice or understand things or to react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敏锐的；灵敏的；敏捷的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敏锐的眼睛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sharp eyes,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聪颖的女孩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girl of sharp intelligence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42658" y="1981201"/>
            <a:ext cx="44740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 study 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32855" y="3950671"/>
            <a:ext cx="9666516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Compare each pair of words (synonyms </a:t>
            </a:r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同义词</a:t>
            </a:r>
            <a:r>
              <a:rPr lang="en-US" altLang="zh-C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14299" y="174512"/>
            <a:ext cx="3635829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majority    most 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4299" y="823163"/>
            <a:ext cx="120341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majority n.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largest part of a group of people or things  </a:t>
            </a:r>
            <a:r>
              <a:rPr lang="zh-CN" altLang="en-US" sz="2800" b="1" dirty="0"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大多数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majority of…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of…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右大括号 6"/>
          <p:cNvSpPr/>
          <p:nvPr/>
        </p:nvSpPr>
        <p:spPr>
          <a:xfrm>
            <a:off x="3211286" y="1384854"/>
            <a:ext cx="293914" cy="1031052"/>
          </a:xfrm>
          <a:prstGeom prst="righ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16776" y="1384854"/>
            <a:ext cx="6955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做主语时，谓语动词的人称和数有名词决定，名词为复数时，用复数，名词为单数时，可单可复。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93914" y="2543658"/>
            <a:ext cx="117021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A/The majority of workers now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</a:t>
            </a: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five days a week. </a:t>
            </a:r>
            <a:endParaRPr lang="en-US" altLang="zh-C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The majority of the population in the country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lives/live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city.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93914" y="3960918"/>
            <a:ext cx="117021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majority  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单独使用，谓语动词可单可复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The majority </a:t>
            </a: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is/are</a:t>
            </a:r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in favor of the plan. 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14299" y="4980563"/>
            <a:ext cx="530486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 pron. adj.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大多数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,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大部分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most of the students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most students  </a:t>
            </a:r>
            <a:endParaRPr lang="en-US" altLang="zh-CN" sz="44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  most of them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001985" y="5655680"/>
            <a:ext cx="6025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most +adj. 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构成最高级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8" grpId="0"/>
      <p:bldP spid="10" grpId="0" build="p"/>
      <p:bldP spid="11" grpId="0" build="p"/>
      <p:bldP spid="12" grpId="0" build="p"/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299" y="174512"/>
            <a:ext cx="459921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illustrate    describe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7843" y="910248"/>
            <a:ext cx="1203415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illustrate v.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the meaning of something clearer by using examples, pictures, etc.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用示例、图画等）说明，解释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Here's an example to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illustrate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what I mean.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这儿有个例子可以说明我的意思。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describe v.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 what somebody/something is like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描述；形容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described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for us exactly what happened.</a:t>
            </a:r>
            <a:endParaRPr lang="en-US" altLang="zh-CN" sz="40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1193" y="39536"/>
            <a:ext cx="459921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reject, refuse 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4117" y="698928"/>
            <a:ext cx="1151708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 v. to refuse to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accept or consider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拒绝接受；不予考虑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 an argument/a plan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reject an offer/a request/an application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our suggestions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rejected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of hand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.(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不假思索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我们所有的建议都被一口拒绝了。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refuse vi/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vt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.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say or show that you </a:t>
            </a:r>
            <a:r>
              <a:rPr lang="en-US" altLang="zh-CN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do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something that somebody has asked you to do </a:t>
            </a:r>
            <a:r>
              <a: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拒绝；回绝</a:t>
            </a:r>
            <a:endParaRPr lang="en-US" altLang="zh-CN" sz="32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refuse (to do) </a:t>
            </a:r>
            <a:r>
              <a:rPr lang="en-US" altLang="zh-CN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sth</a:t>
            </a:r>
            <a:r>
              <a:rPr lang="en-US" altLang="zh-CN" sz="3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. </a:t>
            </a:r>
            <a:endParaRPr lang="zh-CN" altLang="en-US" sz="3200" b="1" u="sng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on, ask her; she can hardly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华文行楷" panose="02010800040101010101" pitchFamily="2" charset="-122"/>
                <a:cs typeface="Times New Roman" panose="02020603050405020304" pitchFamily="18" charset="0"/>
              </a:rPr>
              <a:t>去吧，去求她，她不大可能拒绝。</a:t>
            </a:r>
            <a:endParaRPr lang="zh-CN" altLang="en-US" sz="2800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 simply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 to give up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…how could I </a:t>
            </a:r>
            <a:r>
              <a:rPr lang="en-US" altLang="zh-CN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that trust, saying I’m cold ,hungry or tired?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ea typeface="华文行楷" panose="020108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1"/>
          <p:cNvSpPr txBox="1"/>
          <p:nvPr/>
        </p:nvSpPr>
        <p:spPr>
          <a:xfrm>
            <a:off x="114299" y="174512"/>
            <a:ext cx="4599215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harm; damage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940" y="759287"/>
            <a:ext cx="1152394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harm 1)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damage or injury that is caused by a person or an event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伤害；损害  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do/cause harm to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sb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.=do /cause damage to sb. /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no harm in (somebody’s) doing something </a:t>
            </a:r>
            <a:endParaRPr lang="en-US" altLang="zh-C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| It does no harm (for somebody) to do something</a:t>
            </a:r>
            <a:endParaRPr lang="en-US" altLang="zh-CN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tell somebody that something is a good idea and will not cause any problems 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做某事没有什么坏处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may say no, but </a:t>
            </a:r>
            <a:r>
              <a:rPr lang="en-US" altLang="zh-CN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there's no harm in asking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他可能拒绝，但问一问也无妨。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339" y="4303455"/>
            <a:ext cx="1152394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 </a:t>
            </a:r>
            <a:r>
              <a:rPr lang="en-US" altLang="zh-CN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u.n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physical harm caused to something which makes it less attractive, useful or valuable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（有形的）损坏，破坏，损失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v.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/cause damage to sb./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zh-C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damages:   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amount of money that a court decides should be paid to somebody by the person, company, etc. that has caused them harm or injury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（法院判定的）损害赔偿金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00" y="174512"/>
            <a:ext cx="31925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 tend, intend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40" y="872021"/>
            <a:ext cx="11979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tend v.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 to do something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be likely to do something or to happen in a particular way because this is what often or usually happens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往往会；常常就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I'm tired, I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 to make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mistakes.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我累了就容易出错。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 (to) sb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care for somebody/something </a:t>
            </a:r>
            <a:r>
              <a:rPr lang="zh-CN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照料；照管；护理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Doctors and nurses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tended (to)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injured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025" y="3549677"/>
            <a:ext cx="119790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intend v.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arenR"/>
            </a:pP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 to do </a:t>
            </a:r>
            <a:r>
              <a:rPr lang="en-US" altLang="zh-C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sth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to have a plan, result or purpose in your mind when you do something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打算；计划；想要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 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intended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to hurt </a:t>
            </a:r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  <a:endParaRPr lang="en-US" altLang="zh-CN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intended for sb.= be meant for…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打算供 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用； 想用于； 预定给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chair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intended for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4300" y="174512"/>
            <a:ext cx="3192572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per, every</a:t>
            </a:r>
            <a:endParaRPr lang="zh-CN" alt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942" y="1127342"/>
            <a:ext cx="118370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prep. used to express the cost or amount of something for each person, number used, distance travelled, etc.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每；每一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Rooms cost £50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person,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night.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房价每人每晚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英镑。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7890" y="3043825"/>
            <a:ext cx="117118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 adj. determiner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限定词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with singular nouns to refer to all the members of a group of things or people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（与单数名词连用，指整体中的）每一个，每个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knows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student in the school.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used to say how often something happens or is done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（表示发生的频率）每，每逢，每隔</a:t>
            </a:r>
            <a:endParaRPr lang="en-US" altLang="zh-CN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buses go 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minutes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公共汽车每隔 </a:t>
            </a:r>
            <a:r>
              <a:rPr lang="en-US" altLang="zh-C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zh-C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分钟发一班车。</a:t>
            </a:r>
            <a:endParaRPr lang="zh-CN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14938,&quot;width&quot;:15840}"/>
</p:tagLst>
</file>

<file path=ppt/tags/tag2.xml><?xml version="1.0" encoding="utf-8"?>
<p:tagLst xmlns:p="http://schemas.openxmlformats.org/presentationml/2006/main">
  <p:tag name="TIMING" val="|12.8|15.1|1.2|3.2|1|4|0.8|7.2|0.7"/>
</p:tagLst>
</file>

<file path=ppt/tags/tag3.xml><?xml version="1.0" encoding="utf-8"?>
<p:tagLst xmlns:p="http://schemas.openxmlformats.org/presentationml/2006/main">
  <p:tag name="TIMING" val="|98.7|22.5|36.7|29.6|11.4|29.7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7760</Words>
  <Application>WPS 演示</Application>
  <PresentationFormat>宽屏</PresentationFormat>
  <Paragraphs>329</Paragraphs>
  <Slides>22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0" baseType="lpstr">
      <vt:lpstr>Arial</vt:lpstr>
      <vt:lpstr>宋体</vt:lpstr>
      <vt:lpstr>Wingdings</vt:lpstr>
      <vt:lpstr>Times New Roman</vt:lpstr>
      <vt:lpstr>华文中宋</vt:lpstr>
      <vt:lpstr>华文行楷</vt:lpstr>
      <vt:lpstr>微软雅黑</vt:lpstr>
      <vt:lpstr>Arial Unicode MS</vt:lpstr>
      <vt:lpstr>等线 Light</vt:lpstr>
      <vt:lpstr>等线</vt:lpstr>
      <vt:lpstr>High Tower Text</vt:lpstr>
      <vt:lpstr>High Tower Text</vt:lpstr>
      <vt:lpstr>Cambria</vt:lpstr>
      <vt:lpstr>Palatino Linotype</vt:lpstr>
      <vt:lpstr>HelveticaNeue</vt:lpstr>
      <vt:lpstr>华文新魏</vt:lpstr>
      <vt:lpstr>Segoe Print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HZXL</dc:creator>
  <cp:lastModifiedBy>Administrator</cp:lastModifiedBy>
  <cp:revision>154</cp:revision>
  <dcterms:created xsi:type="dcterms:W3CDTF">2022-04-28T00:28:00Z</dcterms:created>
  <dcterms:modified xsi:type="dcterms:W3CDTF">2024-03-18T06:01:31Z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