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404" r:id="rId3"/>
    <p:sldId id="256" r:id="rId4"/>
    <p:sldId id="325" r:id="rId5"/>
    <p:sldId id="332" r:id="rId6"/>
    <p:sldId id="337" r:id="rId7"/>
    <p:sldId id="341" r:id="rId8"/>
    <p:sldId id="380" r:id="rId9"/>
    <p:sldId id="379" r:id="rId10"/>
    <p:sldId id="381" r:id="rId11"/>
    <p:sldId id="382" r:id="rId12"/>
    <p:sldId id="384" r:id="rId13"/>
    <p:sldId id="385" r:id="rId14"/>
    <p:sldId id="355" r:id="rId15"/>
    <p:sldId id="387" r:id="rId17"/>
    <p:sldId id="310" r:id="rId18"/>
    <p:sldId id="359" r:id="rId19"/>
    <p:sldId id="357" r:id="rId20"/>
    <p:sldId id="362" r:id="rId21"/>
    <p:sldId id="360" r:id="rId22"/>
    <p:sldId id="352" r:id="rId23"/>
    <p:sldId id="366" r:id="rId24"/>
    <p:sldId id="369" r:id="rId25"/>
    <p:sldId id="365" r:id="rId26"/>
    <p:sldId id="374" r:id="rId27"/>
    <p:sldId id="371" r:id="rId28"/>
    <p:sldId id="376" r:id="rId29"/>
    <p:sldId id="378" r:id="rId30"/>
    <p:sldId id="367" r:id="rId31"/>
    <p:sldId id="386" r:id="rId32"/>
    <p:sldId id="280" r:id="rId3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933FF"/>
    <a:srgbClr val="B9B93A"/>
    <a:srgbClr val="D1F9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94629"/>
  </p:normalViewPr>
  <p:slideViewPr>
    <p:cSldViewPr snapToGrid="0">
      <p:cViewPr varScale="1">
        <p:scale>
          <a:sx n="64" d="100"/>
          <a:sy n="64" d="100"/>
        </p:scale>
        <p:origin x="5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notesMaster" Target="notesMasters/notesMaster1.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C9EC9A-BA6B-41A9-AE85-22A7951B7D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A5BF4-1153-48F8-A032-A429A33C27E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CB878300-A2AD-4925-B08A-EF6935CC15A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1FA679-5653-43AB-B08A-A7C9CA454EC8}"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78300-A2AD-4925-B08A-EF6935CC15A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1FA679-5653-43AB-B08A-A7C9CA454EC8}"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果冻般的蓝色冰山上聚集着一群企鹅"/>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30" y="0"/>
            <a:ext cx="121257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66556"/>
            <a:ext cx="6818242" cy="698652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32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520070" y="188434"/>
            <a:ext cx="5953539" cy="6669565"/>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Echo2 </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215810" y="993918"/>
            <a:ext cx="4691268" cy="5078313"/>
          </a:xfrm>
          <a:prstGeom prst="rect">
            <a:avLst/>
          </a:prstGeom>
          <a:noFill/>
        </p:spPr>
        <p:txBody>
          <a:bodyPr wrap="square" rtlCol="0">
            <a:spAutoFit/>
          </a:bodyPr>
          <a:lstStyle/>
          <a:p>
            <a:r>
              <a:rPr lang="en-US" altLang="zh-CN" sz="3600" b="1" u="sng" dirty="0">
                <a:solidFill>
                  <a:srgbClr val="7030A0"/>
                </a:solidFill>
              </a:rPr>
              <a:t>Tom </a:t>
            </a:r>
            <a:r>
              <a:rPr lang="en-US" altLang="zh-CN" sz="3600" dirty="0"/>
              <a:t>quickly</a:t>
            </a:r>
            <a:r>
              <a:rPr lang="en-US" altLang="zh-CN" sz="3600" dirty="0">
                <a:solidFill>
                  <a:srgbClr val="FF0000"/>
                </a:solidFill>
              </a:rPr>
              <a:t> took action </a:t>
            </a:r>
            <a:r>
              <a:rPr lang="en-US" altLang="zh-CN" sz="3600" dirty="0"/>
              <a:t>and</a:t>
            </a:r>
            <a:r>
              <a:rPr lang="en-US" altLang="zh-CN" sz="3600" dirty="0">
                <a:solidFill>
                  <a:srgbClr val="FF0000"/>
                </a:solidFill>
              </a:rPr>
              <a:t> pushed the crowd of penguins </a:t>
            </a:r>
            <a:r>
              <a:rPr lang="en-US" altLang="zh-CN" sz="3600" dirty="0">
                <a:solidFill>
                  <a:srgbClr val="9933FF"/>
                </a:solidFill>
              </a:rPr>
              <a:t>to circle around. </a:t>
            </a:r>
            <a:r>
              <a:rPr lang="en-US" altLang="zh-CN" sz="3600" dirty="0">
                <a:solidFill>
                  <a:srgbClr val="0000FF"/>
                </a:solidFill>
              </a:rPr>
              <a:t>What amazed Mary most was that </a:t>
            </a:r>
            <a:r>
              <a:rPr lang="en-US" altLang="zh-CN" sz="3600" dirty="0">
                <a:solidFill>
                  <a:srgbClr val="FF0000"/>
                </a:solidFill>
              </a:rPr>
              <a:t>the birds did listen to Tom </a:t>
            </a:r>
            <a:r>
              <a:rPr lang="en-US" altLang="zh-CN" sz="3600" dirty="0">
                <a:solidFill>
                  <a:srgbClr val="9933FF"/>
                </a:solidFill>
              </a:rPr>
              <a:t>as if knowing exactly  what to do. </a:t>
            </a:r>
            <a:endParaRPr lang="zh-CN" altLang="en-US"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73402"/>
            <a:ext cx="6271591" cy="3539430"/>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a:t>
            </a:r>
            <a:r>
              <a:rPr lang="en-US" altLang="zh-CN" sz="32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Mary quickly sent a message to their parents' research team,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who were conducting outdoor studies. With the adults away, the kids would have to deal with the freezing conditions until help arrived.</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361042" y="198784"/>
            <a:ext cx="6072810" cy="6341164"/>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208056"/>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Echo3</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129668" y="1166842"/>
            <a:ext cx="4691268" cy="34163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dirty="0">
                <a:solidFill>
                  <a:srgbClr val="9933FF"/>
                </a:solidFill>
              </a:rPr>
              <a:t>Thanks to Mary’s message, </a:t>
            </a:r>
            <a:r>
              <a:rPr lang="en-US" altLang="zh-CN" sz="3600" dirty="0">
                <a:solidFill>
                  <a:srgbClr val="7030A0"/>
                </a:solidFill>
              </a:rPr>
              <a:t>their parents</a:t>
            </a:r>
            <a:endParaRPr lang="en-US" altLang="zh-CN" sz="3600" dirty="0">
              <a:solidFill>
                <a:srgbClr val="7030A0"/>
              </a:solidFill>
            </a:endParaRPr>
          </a:p>
          <a:p>
            <a:r>
              <a:rPr lang="en-US" altLang="zh-CN" sz="3600" dirty="0">
                <a:solidFill>
                  <a:srgbClr val="FF0000"/>
                </a:solidFill>
              </a:rPr>
              <a:t>got informed of their emergency </a:t>
            </a:r>
            <a:r>
              <a:rPr lang="en-US" altLang="zh-CN" sz="3600" dirty="0"/>
              <a:t>and </a:t>
            </a:r>
            <a:r>
              <a:rPr lang="en-US" altLang="zh-CN" sz="3600" dirty="0">
                <a:solidFill>
                  <a:srgbClr val="FF0000"/>
                </a:solidFill>
              </a:rPr>
              <a:t>came back to the lab </a:t>
            </a:r>
            <a:endParaRPr lang="en-US" altLang="zh-CN" sz="3600" dirty="0">
              <a:solidFill>
                <a:srgbClr val="FF0000"/>
              </a:solidFill>
            </a:endParaRPr>
          </a:p>
          <a:p>
            <a:r>
              <a:rPr lang="en-US" altLang="zh-CN" sz="3600" dirty="0">
                <a:solidFill>
                  <a:srgbClr val="FF0000"/>
                </a:solidFill>
              </a:rPr>
              <a:t>as soon as possible.</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29818"/>
            <a:ext cx="7017026" cy="6986528"/>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Time dragged as Mary and Tom anxiously waited. The increasing cold caused them to shake. “ I wonder what emperor penguins do in extreme cold, since they stay in the Pole all winter instead of going somewhere warmer," asked Mary. "They huddle(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a:t>
            </a:r>
            <a:r>
              <a:rPr lang="en-US" altLang="zh-CN" sz="28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They push their way towards the center, and then move back out to the edge, and struggle back again. Scientists in the  early 21st century recorded it. "</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He replied as he stared at the large crowd of the penguins in the lab.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828183" y="188434"/>
            <a:ext cx="5874026" cy="6669565"/>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Echo4</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7623312" y="1166842"/>
            <a:ext cx="4472609" cy="61863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3600" u="sng" dirty="0">
                <a:solidFill>
                  <a:srgbClr val="9933FF"/>
                </a:solidFill>
              </a:rPr>
              <a:t>Mary and Tom </a:t>
            </a:r>
            <a:r>
              <a:rPr lang="en-US" altLang="zh-CN" sz="3600" dirty="0">
                <a:solidFill>
                  <a:srgbClr val="FF0000"/>
                </a:solidFill>
              </a:rPr>
              <a:t>pushed </a:t>
            </a:r>
            <a:endParaRPr lang="en-US" altLang="zh-CN" sz="3600" dirty="0">
              <a:solidFill>
                <a:srgbClr val="FF0000"/>
              </a:solidFill>
            </a:endParaRPr>
          </a:p>
          <a:p>
            <a:r>
              <a:rPr lang="en-US" altLang="zh-CN" sz="3600" dirty="0">
                <a:solidFill>
                  <a:srgbClr val="FF0000"/>
                </a:solidFill>
              </a:rPr>
              <a:t>their way into the middle </a:t>
            </a:r>
            <a:r>
              <a:rPr lang="en-US" altLang="zh-CN" sz="3600" dirty="0">
                <a:solidFill>
                  <a:srgbClr val="9933FF"/>
                </a:solidFill>
              </a:rPr>
              <a:t>so as to keep warm. Time ticking by, </a:t>
            </a:r>
            <a:r>
              <a:rPr lang="en-US" altLang="zh-CN" sz="3600" u="sng" dirty="0">
                <a:solidFill>
                  <a:srgbClr val="FF0000"/>
                </a:solidFill>
              </a:rPr>
              <a:t>they</a:t>
            </a:r>
            <a:r>
              <a:rPr lang="en-US" altLang="zh-CN" sz="3600" dirty="0">
                <a:solidFill>
                  <a:srgbClr val="FF0000"/>
                </a:solidFill>
              </a:rPr>
              <a:t> moved back out to the edge </a:t>
            </a:r>
            <a:r>
              <a:rPr lang="en-US" altLang="zh-CN" sz="3600" dirty="0">
                <a:solidFill>
                  <a:srgbClr val="9933FF"/>
                </a:solidFill>
              </a:rPr>
              <a:t>and </a:t>
            </a:r>
            <a:r>
              <a:rPr lang="en-US" altLang="zh-CN" sz="3600" dirty="0">
                <a:solidFill>
                  <a:srgbClr val="FF0000"/>
                </a:solidFill>
              </a:rPr>
              <a:t>strived to go into the center </a:t>
            </a:r>
            <a:r>
              <a:rPr lang="en-US" altLang="zh-CN" sz="3600" dirty="0">
                <a:solidFill>
                  <a:srgbClr val="9933FF"/>
                </a:solidFill>
              </a:rPr>
              <a:t>again and again.</a:t>
            </a:r>
            <a:endParaRPr lang="en-US" altLang="zh-CN" sz="3600" dirty="0">
              <a:solidFill>
                <a:srgbClr val="9933FF"/>
              </a:solidFill>
            </a:endParaRPr>
          </a:p>
          <a:p>
            <a:r>
              <a:rPr lang="en-US" altLang="zh-CN" sz="3600" dirty="0">
                <a:solidFill>
                  <a:srgbClr val="9933FF"/>
                </a:solidFill>
              </a:rPr>
              <a:t>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021205" y="165100"/>
            <a:ext cx="7748270" cy="52197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Analysis of the story --- </a:t>
            </a:r>
            <a:r>
              <a:rPr lang="en-US" altLang="zh-CN" sz="2800" dirty="0" err="1">
                <a:solidFill>
                  <a:srgbClr val="FF0000"/>
                </a:solidFill>
                <a:latin typeface="华文彩云" panose="02010800040101010101" pitchFamily="2" charset="-122"/>
                <a:ea typeface="华文彩云" panose="02010800040101010101" pitchFamily="2" charset="-122"/>
              </a:rPr>
              <a:t>character</a:t>
            </a:r>
            <a:r>
              <a:rPr lang="en-US" altLang="zh-CN" sz="2800" dirty="0">
                <a:solidFill>
                  <a:srgbClr val="FF0000"/>
                </a:solidFill>
                <a:latin typeface="华文彩云" panose="02010800040101010101" pitchFamily="2" charset="-122"/>
                <a:ea typeface="华文彩云" panose="02010800040101010101" pitchFamily="2" charset="-122"/>
              </a:rPr>
              <a:t>  and plot</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3" name="文本框 2"/>
          <p:cNvSpPr txBox="1"/>
          <p:nvPr/>
        </p:nvSpPr>
        <p:spPr>
          <a:xfrm>
            <a:off x="1" y="2010117"/>
            <a:ext cx="11102008" cy="3539430"/>
          </a:xfrm>
          <a:prstGeom prst="rect">
            <a:avLst/>
          </a:prstGeom>
          <a:solidFill>
            <a:schemeClr val="bg1"/>
          </a:solidFill>
        </p:spPr>
        <p:txBody>
          <a:bodyPr wrap="square">
            <a:spAutoFit/>
          </a:bodyPr>
          <a:lstStyle/>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    Key role</a:t>
            </a:r>
            <a:r>
              <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rPr>
              <a:t>: Tom</a:t>
            </a:r>
            <a:r>
              <a:rPr lang="en-US" altLang="zh-CN" sz="3200" kern="100" dirty="0">
                <a:solidFill>
                  <a:srgbClr val="FF0000"/>
                </a:solidFill>
                <a:latin typeface="等线" panose="02010600030101010101" pitchFamily="2" charset="-122"/>
                <a:cs typeface="Times New Roman" panose="02020603050405020304" pitchFamily="18" charset="0"/>
              </a:rPr>
              <a:t>, Mary</a:t>
            </a:r>
            <a:endParaRPr lang="en-US" altLang="zh-CN" sz="3200" kern="100" dirty="0">
              <a:solidFill>
                <a:srgbClr val="FF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Minor role</a:t>
            </a:r>
            <a:r>
              <a:rPr lang="zh-CN" altLang="en-US" sz="3200" kern="100" dirty="0">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rPr>
              <a:t>parents ,penguins  </a:t>
            </a:r>
            <a:endParaRPr lang="en-US" altLang="zh-CN" sz="3200" kern="100" dirty="0">
              <a:solidFill>
                <a:srgbClr val="7030A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Place :     </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the south Pole Penguin Research Lab </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Cause: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the heater in the lab has broken it’s getting colder </a:t>
            </a:r>
            <a:endPar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latin typeface="等线" panose="02010600030101010101" pitchFamily="2" charset="-122"/>
                <a:ea typeface="等线" panose="02010600030101010101" pitchFamily="2" charset="-122"/>
                <a:cs typeface="Times New Roman" panose="02020603050405020304" pitchFamily="18" charset="0"/>
              </a:rPr>
              <a:t>How:       </a:t>
            </a:r>
            <a:r>
              <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rPr>
              <a:t>huddle with penguins to keep warm </a:t>
            </a:r>
            <a:endParaRPr lang="en-US" altLang="zh-CN" sz="3200" kern="100" dirty="0">
              <a:solidFill>
                <a:srgbClr val="C00000"/>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Result:  Mary and Tom saved themselves by huddling with   </a:t>
            </a:r>
            <a:endPar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solidFill>
                  <a:srgbClr val="0000FF"/>
                </a:solidFill>
                <a:latin typeface="等线" panose="02010600030101010101" pitchFamily="2" charset="-122"/>
                <a:ea typeface="等线" panose="02010600030101010101" pitchFamily="2" charset="-122"/>
                <a:cs typeface="Times New Roman" panose="02020603050405020304" pitchFamily="18" charset="0"/>
              </a:rPr>
              <a:t>             penguins  to keep themselves warm</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2862322"/>
          </a:xfrm>
          <a:prstGeom prst="rect">
            <a:avLst/>
          </a:prstGeom>
          <a:solidFill>
            <a:schemeClr val="bg1"/>
          </a:solidFill>
        </p:spPr>
        <p:txBody>
          <a:bodyPr wrap="square" rtlCol="0">
            <a:spAutoFit/>
          </a:bodyPr>
          <a:lstStyle/>
          <a:p>
            <a:r>
              <a:rPr lang="zh-CN" altLang="en-US" sz="3600" dirty="0"/>
              <a:t>在设计情节之前 ，考生要有一定的关于南极气温的了解。实验室是科学家研究企鹅的场所，</a:t>
            </a:r>
            <a:r>
              <a:rPr lang="zh-CN" altLang="en-US" sz="3600" dirty="0">
                <a:solidFill>
                  <a:srgbClr val="7030A0"/>
                </a:solidFill>
              </a:rPr>
              <a:t>加热器坏了，要进行维修，这个是本文中要解决的一个小问题</a:t>
            </a:r>
            <a:r>
              <a:rPr lang="zh-CN" altLang="en-US" sz="3600" dirty="0">
                <a:solidFill>
                  <a:srgbClr val="C00000"/>
                </a:solidFill>
              </a:rPr>
              <a:t>。关键的首要问题是 两个孩子要和企鹅一起抱团取暖，顺利度过危机，解决实际问题。</a:t>
            </a:r>
            <a:r>
              <a:rPr lang="en-US" altLang="zh-CN" sz="3600" dirty="0">
                <a:solidFill>
                  <a:srgbClr val="C00000"/>
                </a:solidFill>
              </a:rPr>
              <a:t> </a:t>
            </a:r>
            <a:endParaRPr lang="en-US" altLang="zh-CN" sz="3600" dirty="0">
              <a:solidFill>
                <a:srgbClr val="C00000"/>
              </a:solidFill>
            </a:endParaRPr>
          </a:p>
        </p:txBody>
      </p:sp>
      <p:sp>
        <p:nvSpPr>
          <p:cNvPr id="4" name="文本框 3"/>
          <p:cNvSpPr txBox="1"/>
          <p:nvPr/>
        </p:nvSpPr>
        <p:spPr>
          <a:xfrm>
            <a:off x="0" y="4217509"/>
            <a:ext cx="12115799" cy="1754326"/>
          </a:xfrm>
          <a:prstGeom prst="rect">
            <a:avLst/>
          </a:prstGeom>
          <a:solidFill>
            <a:schemeClr val="bg1"/>
          </a:solidFill>
        </p:spPr>
        <p:txBody>
          <a:bodyPr wrap="square" rtlCol="0">
            <a:spAutoFit/>
          </a:bodyPr>
          <a:lstStyle/>
          <a:p>
            <a:r>
              <a:rPr lang="zh-CN" altLang="en-US" sz="3600" dirty="0"/>
              <a:t>南极常识：：</a:t>
            </a:r>
            <a:r>
              <a:rPr lang="zh-CN" altLang="en-US" sz="3600" b="0" i="0" dirty="0">
                <a:solidFill>
                  <a:srgbClr val="0000FF"/>
                </a:solidFill>
                <a:effectLst/>
                <a:latin typeface="-apple-system"/>
              </a:rPr>
              <a:t>南极点终年被冰雪覆盖，年平均气温为零下</a:t>
            </a:r>
            <a:r>
              <a:rPr lang="en-US" altLang="zh-CN" sz="3600" b="0" i="0" dirty="0">
                <a:solidFill>
                  <a:srgbClr val="0000FF"/>
                </a:solidFill>
                <a:effectLst/>
                <a:latin typeface="-apple-system"/>
              </a:rPr>
              <a:t>48</a:t>
            </a:r>
            <a:r>
              <a:rPr lang="zh-CN" altLang="en-US" sz="3600" b="0" i="0" dirty="0">
                <a:solidFill>
                  <a:srgbClr val="0000FF"/>
                </a:solidFill>
                <a:effectLst/>
                <a:latin typeface="-apple-system"/>
              </a:rPr>
              <a:t>度，夏季平均气温为零下</a:t>
            </a:r>
            <a:r>
              <a:rPr lang="en-US" altLang="zh-CN" sz="3600" b="0" i="0" dirty="0">
                <a:solidFill>
                  <a:srgbClr val="0000FF"/>
                </a:solidFill>
                <a:effectLst/>
                <a:latin typeface="-apple-system"/>
              </a:rPr>
              <a:t>25~30</a:t>
            </a:r>
            <a:r>
              <a:rPr lang="zh-CN" altLang="en-US" sz="3600" b="0" i="0" dirty="0">
                <a:solidFill>
                  <a:srgbClr val="0000FF"/>
                </a:solidFill>
                <a:effectLst/>
                <a:latin typeface="-apple-system"/>
              </a:rPr>
              <a:t>度，冬季平均气温为零下</a:t>
            </a:r>
            <a:r>
              <a:rPr lang="en-US" altLang="zh-CN" sz="3600" b="0" i="0" dirty="0">
                <a:solidFill>
                  <a:srgbClr val="0000FF"/>
                </a:solidFill>
                <a:effectLst/>
                <a:latin typeface="-apple-system"/>
              </a:rPr>
              <a:t>55~60</a:t>
            </a:r>
            <a:r>
              <a:rPr lang="zh-CN" altLang="en-US" sz="3600" b="0" i="0" dirty="0">
                <a:solidFill>
                  <a:srgbClr val="0000FF"/>
                </a:solidFill>
                <a:effectLst/>
                <a:latin typeface="-apple-system"/>
              </a:rPr>
              <a:t>度。</a:t>
            </a:r>
            <a:r>
              <a:rPr lang="en-US" altLang="zh-CN" sz="3600" b="0" i="0" dirty="0">
                <a:solidFill>
                  <a:srgbClr val="0000FF"/>
                </a:solidFill>
                <a:effectLst/>
                <a:latin typeface="-apple-system"/>
              </a:rPr>
              <a:t>2022</a:t>
            </a:r>
            <a:r>
              <a:rPr lang="zh-CN" altLang="en-US" sz="3600" b="0" i="0" dirty="0">
                <a:solidFill>
                  <a:srgbClr val="0000FF"/>
                </a:solidFill>
                <a:effectLst/>
                <a:latin typeface="-apple-system"/>
              </a:rPr>
              <a:t>年南极年均气温为</a:t>
            </a:r>
            <a:r>
              <a:rPr lang="en-US" altLang="zh-CN" sz="3600" b="0" i="0" dirty="0">
                <a:solidFill>
                  <a:srgbClr val="0000FF"/>
                </a:solidFill>
                <a:effectLst/>
                <a:latin typeface="-apple-system"/>
              </a:rPr>
              <a:t>-12.1℃</a:t>
            </a:r>
            <a:r>
              <a:rPr lang="zh-CN" altLang="en-US" sz="3600" b="0" i="0" dirty="0">
                <a:solidFill>
                  <a:srgbClr val="0000FF"/>
                </a:solidFill>
                <a:effectLst/>
                <a:latin typeface="-apple-system"/>
              </a:rPr>
              <a:t>，较常年偏高</a:t>
            </a:r>
            <a:r>
              <a:rPr lang="en-US" altLang="zh-CN" sz="3600" b="0" i="0" dirty="0">
                <a:solidFill>
                  <a:srgbClr val="0000FF"/>
                </a:solidFill>
                <a:effectLst/>
                <a:latin typeface="-apple-system"/>
              </a:rPr>
              <a:t>1.0%</a:t>
            </a:r>
            <a:r>
              <a:rPr lang="zh-CN" altLang="en-US" sz="3600" b="0" i="0" dirty="0">
                <a:solidFill>
                  <a:srgbClr val="0000FF"/>
                </a:solidFill>
                <a:effectLst/>
                <a:latin typeface="-apple-system"/>
              </a:rPr>
              <a:t>。</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3" name="文本框 2"/>
          <p:cNvSpPr txBox="1"/>
          <p:nvPr/>
        </p:nvSpPr>
        <p:spPr>
          <a:xfrm>
            <a:off x="0" y="1060774"/>
            <a:ext cx="12191999" cy="3908762"/>
          </a:xfrm>
          <a:prstGeom prst="rect">
            <a:avLst/>
          </a:prstGeom>
          <a:solidFill>
            <a:schemeClr val="bg1"/>
          </a:solidFill>
        </p:spPr>
        <p:txBody>
          <a:bodyPr wrap="square" rtlCol="0">
            <a:spAutoFit/>
          </a:bodyPr>
          <a:lstStyle/>
          <a:p>
            <a:r>
              <a:rPr lang="en-US" altLang="zh-CN" sz="3200" dirty="0"/>
              <a:t> Para1:"I have an idea to stay warm." Tom shouted excitedly.</a:t>
            </a:r>
            <a:endParaRPr lang="zh-CN" altLang="zh-CN" sz="3200" dirty="0"/>
          </a:p>
          <a:p>
            <a:r>
              <a:rPr lang="en-US" altLang="zh-CN" dirty="0"/>
              <a:t> </a:t>
            </a:r>
            <a:endParaRPr lang="zh-CN" altLang="zh-CN" dirty="0"/>
          </a:p>
          <a:p>
            <a:r>
              <a:rPr lang="en-US" altLang="zh-CN" dirty="0"/>
              <a:t> </a:t>
            </a:r>
            <a:endParaRPr lang="zh-CN" altLang="zh-CN" dirty="0"/>
          </a:p>
          <a:p>
            <a:r>
              <a:rPr lang="zh-CN" altLang="en-US" sz="3600"/>
              <a:t>第</a:t>
            </a:r>
            <a:r>
              <a:rPr lang="zh-CN" altLang="en-US" sz="3600" dirty="0"/>
              <a:t>一段： </a:t>
            </a:r>
            <a:r>
              <a:rPr lang="zh-CN" altLang="en-US" sz="3600" dirty="0">
                <a:solidFill>
                  <a:srgbClr val="9933FF"/>
                </a:solidFill>
              </a:rPr>
              <a:t>结合原文</a:t>
            </a:r>
            <a:r>
              <a:rPr lang="en-US" altLang="zh-CN" sz="3600" dirty="0">
                <a:solidFill>
                  <a:srgbClr val="9933FF"/>
                </a:solidFill>
              </a:rPr>
              <a:t>Tom </a:t>
            </a:r>
            <a:r>
              <a:rPr lang="zh-CN" altLang="en-US" sz="3600" dirty="0">
                <a:solidFill>
                  <a:srgbClr val="9933FF"/>
                </a:solidFill>
              </a:rPr>
              <a:t>介绍企鹅是如何在野外抵御严寒的，可推知在加热器坏了的实验室里，两人会和企鹅聚集在一起共同抵御寒冷。把企鹅抵御严寒的方法，在遇到困境时，创造性地进行迁移运用。</a:t>
            </a:r>
            <a:r>
              <a:rPr lang="en-US" altLang="zh-CN" sz="3600" dirty="0">
                <a:solidFill>
                  <a:srgbClr val="FF0000"/>
                </a:solidFill>
              </a:rPr>
              <a:t>(</a:t>
            </a:r>
            <a:r>
              <a:rPr lang="zh-CN" altLang="en-US" sz="3600" dirty="0">
                <a:solidFill>
                  <a:srgbClr val="FF0000"/>
                </a:solidFill>
              </a:rPr>
              <a:t>本文与</a:t>
            </a:r>
            <a:r>
              <a:rPr lang="en-US" altLang="zh-CN" sz="3600" dirty="0">
                <a:solidFill>
                  <a:srgbClr val="FF0000"/>
                </a:solidFill>
              </a:rPr>
              <a:t>2024-1 </a:t>
            </a:r>
            <a:r>
              <a:rPr lang="zh-CN" altLang="en-US" sz="3600" dirty="0">
                <a:solidFill>
                  <a:srgbClr val="FF0000"/>
                </a:solidFill>
              </a:rPr>
              <a:t>浙江全国卷读后续写文本十分相似）</a:t>
            </a:r>
            <a:endParaRPr lang="zh-CN" altLang="en-US" sz="36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本框 3"/>
          <p:cNvSpPr txBox="1"/>
          <p:nvPr/>
        </p:nvSpPr>
        <p:spPr>
          <a:xfrm>
            <a:off x="83129" y="2026157"/>
            <a:ext cx="12045140" cy="3970318"/>
          </a:xfrm>
          <a:prstGeom prst="rect">
            <a:avLst/>
          </a:prstGeom>
          <a:solidFill>
            <a:schemeClr val="bg1"/>
          </a:solidFill>
        </p:spPr>
        <p:txBody>
          <a:bodyPr wrap="square">
            <a:spAutoFit/>
          </a:bodyPr>
          <a:lstStyle/>
          <a:p>
            <a:r>
              <a:rPr lang="en-US" altLang="zh-CN" sz="3600" dirty="0"/>
              <a:t>Para2: Two and a half hours later, </a:t>
            </a:r>
            <a:r>
              <a:rPr lang="en-US" altLang="zh-CN" sz="3600" u="sng" dirty="0">
                <a:solidFill>
                  <a:srgbClr val="0000FF"/>
                </a:solidFill>
              </a:rPr>
              <a:t>the parents </a:t>
            </a:r>
            <a:r>
              <a:rPr lang="en-US" altLang="zh-CN" sz="3600" dirty="0"/>
              <a:t>returned with </a:t>
            </a:r>
            <a:r>
              <a:rPr lang="en-US" altLang="zh-CN" sz="3600" u="sng" dirty="0">
                <a:solidFill>
                  <a:srgbClr val="9933FF"/>
                </a:solidFill>
              </a:rPr>
              <a:t>help.</a:t>
            </a:r>
            <a:endParaRPr lang="en-US" altLang="zh-CN" sz="3600" u="sng" dirty="0">
              <a:solidFill>
                <a:srgbClr val="9933FF"/>
              </a:solidFill>
            </a:endParaRPr>
          </a:p>
          <a:p>
            <a:r>
              <a:rPr lang="en-US" altLang="zh-CN" sz="3600" dirty="0">
                <a:solidFill>
                  <a:srgbClr val="9933FF"/>
                </a:solidFill>
              </a:rPr>
              <a:t>   </a:t>
            </a:r>
            <a:r>
              <a:rPr lang="zh-CN" altLang="en-US" sz="3600" dirty="0">
                <a:solidFill>
                  <a:srgbClr val="9933FF"/>
                </a:solidFill>
              </a:rPr>
              <a:t>思考： </a:t>
            </a:r>
            <a:r>
              <a:rPr lang="en-US" altLang="zh-CN" sz="3600" dirty="0">
                <a:solidFill>
                  <a:srgbClr val="9933FF"/>
                </a:solidFill>
              </a:rPr>
              <a:t>help </a:t>
            </a:r>
            <a:r>
              <a:rPr lang="zh-CN" altLang="en-US" sz="3600" dirty="0">
                <a:solidFill>
                  <a:srgbClr val="9933FF"/>
                </a:solidFill>
              </a:rPr>
              <a:t>指什么？ </a:t>
            </a:r>
            <a:endParaRPr lang="en-US" altLang="zh-CN" sz="3600" dirty="0">
              <a:solidFill>
                <a:srgbClr val="9933FF"/>
              </a:solidFill>
            </a:endParaRPr>
          </a:p>
          <a:p>
            <a:r>
              <a:rPr lang="en-US" altLang="zh-CN" sz="3600" dirty="0">
                <a:solidFill>
                  <a:srgbClr val="FFC000"/>
                </a:solidFill>
              </a:rPr>
              <a:t>   </a:t>
            </a:r>
            <a:r>
              <a:rPr lang="zh-CN" altLang="en-US" sz="3600" dirty="0">
                <a:solidFill>
                  <a:srgbClr val="7030A0"/>
                </a:solidFill>
              </a:rPr>
              <a:t>父母赶回实验室，带来了援助。父母的情绪表现如何？接下来专业的人员修好坏了的 </a:t>
            </a:r>
            <a:r>
              <a:rPr lang="en-US" altLang="zh-CN" sz="3600" dirty="0">
                <a:solidFill>
                  <a:srgbClr val="FF0000"/>
                </a:solidFill>
              </a:rPr>
              <a:t>heater (</a:t>
            </a:r>
            <a:r>
              <a:rPr lang="zh-CN" altLang="en-US" sz="3600" dirty="0">
                <a:solidFill>
                  <a:srgbClr val="FF0000"/>
                </a:solidFill>
              </a:rPr>
              <a:t>解决小问题）</a:t>
            </a:r>
            <a:r>
              <a:rPr lang="zh-CN" altLang="en-US" sz="3600" dirty="0">
                <a:solidFill>
                  <a:srgbClr val="7030A0"/>
                </a:solidFill>
              </a:rPr>
              <a:t>；父母表扬孩子反应迅速，面对突发情况，临危不乱，迅速找到解决办法。</a:t>
            </a:r>
            <a:endParaRPr lang="en-US" altLang="zh-CN" sz="3600" dirty="0">
              <a:solidFill>
                <a:srgbClr val="7030A0"/>
              </a:solidFill>
            </a:endParaRPr>
          </a:p>
        </p:txBody>
      </p:sp>
      <p:sp>
        <p:nvSpPr>
          <p:cNvPr id="5" name="文本框 4"/>
          <p:cNvSpPr txBox="1"/>
          <p:nvPr/>
        </p:nvSpPr>
        <p:spPr>
          <a:xfrm>
            <a:off x="2562490" y="228602"/>
            <a:ext cx="5368936" cy="523220"/>
          </a:xfrm>
          <a:prstGeom prst="rect">
            <a:avLst/>
          </a:prstGeom>
          <a:solidFill>
            <a:schemeClr val="bg1"/>
          </a:solidFill>
        </p:spPr>
        <p:txBody>
          <a:bodyPr wrap="square" rtlCol="0">
            <a:spAutoFit/>
          </a:bodyPr>
          <a:lstStyle/>
          <a:p>
            <a:r>
              <a:rPr lang="en-US" altLang="zh-CN" sz="2800" dirty="0"/>
              <a:t>Design plots for each paragraph</a:t>
            </a:r>
            <a:endParaRPr lang="zh-CN" altLang="en-US" sz="2800" dirty="0"/>
          </a:p>
        </p:txBody>
      </p:sp>
      <p:sp>
        <p:nvSpPr>
          <p:cNvPr id="2" name="文本框 1"/>
          <p:cNvSpPr txBox="1"/>
          <p:nvPr/>
        </p:nvSpPr>
        <p:spPr>
          <a:xfrm>
            <a:off x="5239426" y="3154014"/>
            <a:ext cx="5912278" cy="523220"/>
          </a:xfrm>
          <a:prstGeom prst="rect">
            <a:avLst/>
          </a:prstGeom>
          <a:solidFill>
            <a:schemeClr val="bg1"/>
          </a:solidFill>
        </p:spPr>
        <p:txBody>
          <a:bodyPr wrap="square" rtlCol="0">
            <a:spAutoFit/>
          </a:bodyPr>
          <a:lstStyle/>
          <a:p>
            <a:r>
              <a:rPr lang="zh-CN" altLang="en-US" sz="2800" b="1" dirty="0">
                <a:solidFill>
                  <a:srgbClr val="C00000"/>
                </a:solidFill>
              </a:rPr>
              <a:t>专业维修 </a:t>
            </a:r>
            <a:r>
              <a:rPr lang="en-US" altLang="zh-CN" sz="2800" b="1" dirty="0">
                <a:solidFill>
                  <a:srgbClr val="C00000"/>
                </a:solidFill>
              </a:rPr>
              <a:t>the heater </a:t>
            </a:r>
            <a:r>
              <a:rPr lang="zh-CN" altLang="en-US" sz="2800" b="1" dirty="0">
                <a:solidFill>
                  <a:srgbClr val="C00000"/>
                </a:solidFill>
              </a:rPr>
              <a:t>的工作人员</a:t>
            </a:r>
            <a:endParaRPr lang="zh-CN" altLang="en-US" sz="2800" b="1" dirty="0">
              <a:solidFill>
                <a:srgbClr val="C0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企鹅吃什么，附企鹅的栖息环境、繁殖习性 - 农敢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8" y="-27609"/>
            <a:ext cx="12148329" cy="71495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3754469"/>
            <a:ext cx="12045140" cy="2862322"/>
          </a:xfrm>
          <a:prstGeom prst="rect">
            <a:avLst/>
          </a:prstGeom>
          <a:solidFill>
            <a:schemeClr val="bg1"/>
          </a:solidFill>
        </p:spPr>
        <p:txBody>
          <a:bodyPr wrap="square">
            <a:spAutoFit/>
          </a:bodyPr>
          <a:lstStyle/>
          <a:p>
            <a:r>
              <a:rPr lang="en-US" altLang="zh-CN" sz="3600" dirty="0"/>
              <a:t> Para1:"I have an idea to stay warm." Tom shouted excitedly.</a:t>
            </a:r>
            <a:endParaRPr lang="en-US" altLang="zh-CN" sz="3600" dirty="0"/>
          </a:p>
          <a:p>
            <a:endParaRPr lang="en-US" altLang="zh-CN" sz="3600" dirty="0"/>
          </a:p>
          <a:p>
            <a:endParaRPr lang="en-US" altLang="zh-CN" sz="3600" dirty="0"/>
          </a:p>
          <a:p>
            <a:endParaRPr lang="en-US" altLang="zh-CN" sz="3600" dirty="0"/>
          </a:p>
          <a:p>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3" name="矩形 2"/>
          <p:cNvSpPr/>
          <p:nvPr/>
        </p:nvSpPr>
        <p:spPr>
          <a:xfrm>
            <a:off x="122588" y="4323684"/>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Link1:</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699592" y="4308467"/>
            <a:ext cx="10187608" cy="1754326"/>
          </a:xfrm>
          <a:prstGeom prst="rect">
            <a:avLst/>
          </a:prstGeom>
          <a:solidFill>
            <a:schemeClr val="accent3">
              <a:lumMod val="20000"/>
              <a:lumOff val="80000"/>
            </a:schemeClr>
          </a:solidFill>
        </p:spPr>
        <p:txBody>
          <a:bodyPr wrap="square">
            <a:spAutoFit/>
          </a:bodyPr>
          <a:lstStyle/>
          <a:p>
            <a:r>
              <a:rPr lang="en-US" altLang="zh-CN" sz="3600" b="1" dirty="0">
                <a:solidFill>
                  <a:srgbClr val="FF0000"/>
                </a:solidFill>
              </a:rPr>
              <a:t>“ </a:t>
            </a:r>
            <a:r>
              <a:rPr lang="en-US" altLang="zh-CN" sz="3600" b="1" u="sng" dirty="0">
                <a:solidFill>
                  <a:srgbClr val="9933FF"/>
                </a:solidFill>
              </a:rPr>
              <a:t>We </a:t>
            </a:r>
            <a:r>
              <a:rPr lang="en-US" altLang="zh-CN" sz="3600" b="1" dirty="0">
                <a:solidFill>
                  <a:srgbClr val="FF0000"/>
                </a:solidFill>
              </a:rPr>
              <a:t>can mimic </a:t>
            </a:r>
            <a:r>
              <a:rPr lang="en-US" altLang="zh-CN" sz="3600" b="1" dirty="0">
                <a:solidFill>
                  <a:srgbClr val="0000FF"/>
                </a:solidFill>
              </a:rPr>
              <a:t>what the emperor penguins do in the wild! </a:t>
            </a:r>
            <a:r>
              <a:rPr lang="en-US" altLang="zh-CN" sz="3600" b="1" u="sng" dirty="0">
                <a:solidFill>
                  <a:srgbClr val="9933FF"/>
                </a:solidFill>
              </a:rPr>
              <a:t>We</a:t>
            </a:r>
            <a:r>
              <a:rPr lang="en-US" altLang="zh-CN" sz="3600" b="1" dirty="0">
                <a:solidFill>
                  <a:srgbClr val="FF0000"/>
                </a:solidFill>
              </a:rPr>
              <a:t> can huddle </a:t>
            </a:r>
            <a:r>
              <a:rPr lang="en-US" altLang="zh-CN" sz="3600" b="1" dirty="0">
                <a:solidFill>
                  <a:srgbClr val="0000FF"/>
                </a:solidFill>
              </a:rPr>
              <a:t>together with the lab penguin crowd</a:t>
            </a:r>
            <a:r>
              <a:rPr lang="en-US" altLang="zh-CN" sz="3600" b="1" dirty="0">
                <a:solidFill>
                  <a:srgbClr val="FF0000"/>
                </a:solidFill>
              </a:rPr>
              <a:t> </a:t>
            </a:r>
            <a:r>
              <a:rPr lang="en-US" altLang="zh-CN" sz="3600" b="1" dirty="0">
                <a:solidFill>
                  <a:srgbClr val="9933FF"/>
                </a:solidFill>
              </a:rPr>
              <a:t>to keep warm.”</a:t>
            </a:r>
            <a:endParaRPr lang="zh-CN" altLang="en-US" sz="3600" dirty="0">
              <a:solidFill>
                <a:srgbClr val="9933FF"/>
              </a:solidFill>
            </a:endParaRPr>
          </a:p>
        </p:txBody>
      </p:sp>
      <p:sp>
        <p:nvSpPr>
          <p:cNvPr id="8" name="文本框 7"/>
          <p:cNvSpPr txBox="1"/>
          <p:nvPr/>
        </p:nvSpPr>
        <p:spPr>
          <a:xfrm>
            <a:off x="19398" y="616231"/>
            <a:ext cx="12089473" cy="30469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en-US"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企鹅吃什么，附企鹅的栖息环境、繁殖习性 - 农敢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398" y="-27609"/>
            <a:ext cx="12148329" cy="7149548"/>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621383"/>
            <a:ext cx="12192000" cy="5632311"/>
          </a:xfrm>
          <a:prstGeom prst="rect">
            <a:avLst/>
          </a:prstGeom>
          <a:solidFill>
            <a:schemeClr val="bg1"/>
          </a:solidFill>
        </p:spPr>
        <p:txBody>
          <a:bodyPr wrap="square">
            <a:spAutoFit/>
          </a:bodyPr>
          <a:lstStyle/>
          <a:p>
            <a:r>
              <a:rPr lang="en-US" altLang="zh-CN" sz="3600" dirty="0"/>
              <a:t>Para1:"I have an idea to stay warm." Tom shouted excitedly.</a:t>
            </a:r>
            <a:endParaRPr lang="zh-CN"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endParaRPr lang="en-US" altLang="zh-CN" sz="3600" dirty="0"/>
          </a:p>
          <a:p>
            <a:r>
              <a:rPr lang="en-US" altLang="zh-CN" sz="3600" dirty="0"/>
              <a:t>Para2: Two and a half hours later, the parents returned with help.</a:t>
            </a:r>
            <a:endParaRPr lang="zh-CN" altLang="zh-CN" sz="3600" dirty="0"/>
          </a:p>
        </p:txBody>
      </p:sp>
      <p:sp>
        <p:nvSpPr>
          <p:cNvPr id="4" name="矩形 3"/>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三处衔接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1</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2</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8" y="2604208"/>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Link2:</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122588" y="3250104"/>
            <a:ext cx="11993212" cy="1754326"/>
          </a:xfrm>
          <a:prstGeom prst="rect">
            <a:avLst/>
          </a:prstGeom>
          <a:solidFill>
            <a:schemeClr val="accent3">
              <a:lumMod val="20000"/>
              <a:lumOff val="80000"/>
            </a:schemeClr>
          </a:solidFill>
        </p:spPr>
        <p:txBody>
          <a:bodyPr wrap="square">
            <a:spAutoFit/>
          </a:bodyPr>
          <a:lstStyle/>
          <a:p>
            <a:r>
              <a:rPr lang="en-US" altLang="zh-CN" sz="3600" u="sng" dirty="0">
                <a:solidFill>
                  <a:srgbClr val="7030A0"/>
                </a:solidFill>
              </a:rPr>
              <a:t>Tom and Mary </a:t>
            </a:r>
            <a:r>
              <a:rPr lang="en-US" altLang="zh-CN" sz="3600" dirty="0">
                <a:solidFill>
                  <a:srgbClr val="FF0000"/>
                </a:solidFill>
              </a:rPr>
              <a:t>pushed their way into</a:t>
            </a:r>
            <a:r>
              <a:rPr lang="en-US" altLang="zh-CN" sz="3600" dirty="0"/>
              <a:t> the middle of the circle ,</a:t>
            </a:r>
            <a:r>
              <a:rPr lang="en-US" altLang="zh-CN" sz="3600" dirty="0">
                <a:solidFill>
                  <a:srgbClr val="FF0000"/>
                </a:solidFill>
              </a:rPr>
              <a:t>then came back to </a:t>
            </a:r>
            <a:r>
              <a:rPr lang="en-US" altLang="zh-CN" sz="3600" dirty="0"/>
              <a:t>the edge and </a:t>
            </a:r>
            <a:r>
              <a:rPr lang="en-US" altLang="zh-CN" sz="3600" dirty="0">
                <a:solidFill>
                  <a:srgbClr val="FF0000"/>
                </a:solidFill>
              </a:rPr>
              <a:t>strived to go back to </a:t>
            </a:r>
            <a:r>
              <a:rPr lang="en-US" altLang="zh-CN" sz="3600" dirty="0"/>
              <a:t>the center </a:t>
            </a:r>
            <a:r>
              <a:rPr lang="en-US" altLang="zh-CN" sz="3600" dirty="0">
                <a:solidFill>
                  <a:srgbClr val="9933FF"/>
                </a:solidFill>
              </a:rPr>
              <a:t>to fight against the biting / extreme cold. </a:t>
            </a:r>
            <a:endParaRPr lang="en-US" altLang="zh-CN"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1537855"/>
            <a:ext cx="12191999" cy="1200329"/>
          </a:xfrm>
          <a:prstGeom prst="rect">
            <a:avLst/>
          </a:prstGeom>
          <a:solidFill>
            <a:schemeClr val="bg1"/>
          </a:solidFill>
        </p:spPr>
        <p:txBody>
          <a:bodyPr wrap="square" rtlCol="0">
            <a:spAutoFit/>
          </a:bodyPr>
          <a:lstStyle/>
          <a:p>
            <a:r>
              <a:rPr lang="en-US" altLang="zh-CN" sz="3600" dirty="0"/>
              <a:t>Para2: Two and a half hours later, </a:t>
            </a:r>
            <a:r>
              <a:rPr lang="en-US" altLang="zh-CN" sz="3600" u="sng" dirty="0">
                <a:solidFill>
                  <a:srgbClr val="FF0000"/>
                </a:solidFill>
              </a:rPr>
              <a:t>the parents </a:t>
            </a:r>
            <a:r>
              <a:rPr lang="en-US" altLang="zh-CN" sz="3600" dirty="0"/>
              <a:t>returned with </a:t>
            </a:r>
            <a:r>
              <a:rPr lang="en-US" altLang="zh-CN" sz="3600" u="sng" dirty="0">
                <a:solidFill>
                  <a:srgbClr val="FF0000"/>
                </a:solidFill>
              </a:rPr>
              <a:t>help.</a:t>
            </a:r>
            <a:endParaRPr lang="en-US" altLang="zh-CN" sz="3600" u="sng" dirty="0">
              <a:solidFill>
                <a:srgbClr val="FF0000"/>
              </a:solidFill>
            </a:endParaRPr>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衔接处</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3</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文本框 4"/>
          <p:cNvSpPr txBox="1"/>
          <p:nvPr/>
        </p:nvSpPr>
        <p:spPr>
          <a:xfrm>
            <a:off x="66260" y="3730883"/>
            <a:ext cx="12192000" cy="2308324"/>
          </a:xfrm>
          <a:prstGeom prst="rect">
            <a:avLst/>
          </a:prstGeom>
          <a:solidFill>
            <a:schemeClr val="accent3">
              <a:lumMod val="20000"/>
              <a:lumOff val="80000"/>
            </a:schemeClr>
          </a:solidFill>
        </p:spPr>
        <p:txBody>
          <a:bodyPr wrap="square">
            <a:spAutoFit/>
          </a:bodyPr>
          <a:lstStyle/>
          <a:p>
            <a:r>
              <a:rPr lang="en-US" altLang="zh-CN" sz="3600" dirty="0">
                <a:solidFill>
                  <a:srgbClr val="9933FF"/>
                </a:solidFill>
              </a:rPr>
              <a:t>A: Thanks to Mary’s message, </a:t>
            </a:r>
            <a:r>
              <a:rPr lang="en-US" altLang="zh-CN" sz="3600" u="sng" dirty="0">
                <a:solidFill>
                  <a:srgbClr val="0000FF"/>
                </a:solidFill>
              </a:rPr>
              <a:t>their parents </a:t>
            </a:r>
            <a:r>
              <a:rPr lang="en-US" altLang="zh-CN" sz="3600" dirty="0">
                <a:solidFill>
                  <a:srgbClr val="FF0000"/>
                </a:solidFill>
              </a:rPr>
              <a:t>got informed of their emergency </a:t>
            </a:r>
            <a:r>
              <a:rPr lang="en-US" altLang="zh-CN" sz="3600" dirty="0"/>
              <a:t>and</a:t>
            </a:r>
            <a:r>
              <a:rPr lang="en-US" altLang="zh-CN" sz="3600" dirty="0">
                <a:solidFill>
                  <a:srgbClr val="FF0000"/>
                </a:solidFill>
              </a:rPr>
              <a:t> sped back. </a:t>
            </a:r>
            <a:endParaRPr lang="en-US" altLang="zh-CN" sz="3600" dirty="0">
              <a:solidFill>
                <a:srgbClr val="FF0000"/>
              </a:solidFill>
            </a:endParaRPr>
          </a:p>
          <a:p>
            <a:r>
              <a:rPr lang="en-US" altLang="zh-CN" sz="3600" dirty="0">
                <a:solidFill>
                  <a:srgbClr val="9933FF"/>
                </a:solidFill>
              </a:rPr>
              <a:t>B: With anxiety written on their face, </a:t>
            </a:r>
            <a:r>
              <a:rPr lang="en-US" altLang="zh-CN" sz="3600" b="1" u="sng" dirty="0">
                <a:solidFill>
                  <a:srgbClr val="0000FF"/>
                </a:solidFill>
              </a:rPr>
              <a:t>the parents </a:t>
            </a:r>
            <a:r>
              <a:rPr lang="en-US" altLang="zh-CN" sz="3600" dirty="0">
                <a:solidFill>
                  <a:srgbClr val="FF0000"/>
                </a:solidFill>
              </a:rPr>
              <a:t>searched for their children.</a:t>
            </a:r>
            <a:endParaRPr lang="zh-CN" altLang="en-US" sz="3600" u="sng" dirty="0">
              <a:solidFill>
                <a:srgbClr val="FF0000"/>
              </a:solidFill>
            </a:endParaRPr>
          </a:p>
        </p:txBody>
      </p:sp>
      <p:sp>
        <p:nvSpPr>
          <p:cNvPr id="6" name="矩形 5"/>
          <p:cNvSpPr/>
          <p:nvPr/>
        </p:nvSpPr>
        <p:spPr>
          <a:xfrm>
            <a:off x="122588" y="2942146"/>
            <a:ext cx="1348404"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Link3:</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帝企鹅抱团取暖时，最外层快冻死，而最里层却热晕，这是为什么？"/>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868" y="0"/>
            <a:ext cx="1255086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副标题 2"/>
          <p:cNvSpPr>
            <a:spLocks noGrp="1"/>
          </p:cNvSpPr>
          <p:nvPr>
            <p:ph type="subTitle" idx="1"/>
          </p:nvPr>
        </p:nvSpPr>
        <p:spPr>
          <a:xfrm>
            <a:off x="10207487" y="5715098"/>
            <a:ext cx="1540555" cy="554326"/>
          </a:xfrm>
          <a:solidFill>
            <a:schemeClr val="bg1"/>
          </a:solidFill>
        </p:spPr>
        <p:txBody>
          <a:bodyPr>
            <a:noAutofit/>
          </a:bodyPr>
          <a:lstStyle/>
          <a:p>
            <a:r>
              <a:rPr lang="zh-CN" altLang="en-US" sz="3600" b="1" dirty="0">
                <a:solidFill>
                  <a:srgbClr val="0000FF"/>
                </a:solidFill>
              </a:rPr>
              <a:t>傅嘉</a:t>
            </a:r>
            <a:endParaRPr lang="zh-CN" altLang="en-US" sz="3600" b="1" dirty="0">
              <a:solidFill>
                <a:srgbClr val="0000FF"/>
              </a:solidFill>
            </a:endParaRPr>
          </a:p>
        </p:txBody>
      </p:sp>
      <p:sp>
        <p:nvSpPr>
          <p:cNvPr id="7" name="矩形 6"/>
          <p:cNvSpPr/>
          <p:nvPr/>
        </p:nvSpPr>
        <p:spPr>
          <a:xfrm>
            <a:off x="1536943" y="2365513"/>
            <a:ext cx="8302796" cy="1569660"/>
          </a:xfrm>
          <a:prstGeom prst="rect">
            <a:avLst/>
          </a:prstGeom>
          <a:noFill/>
          <a:effectLst>
            <a:glow rad="228600">
              <a:schemeClr val="accent1">
                <a:satMod val="175000"/>
                <a:alpha val="40000"/>
              </a:schemeClr>
            </a:glow>
          </a:effectLst>
          <a:scene3d>
            <a:camera prst="perspectiveLeft"/>
            <a:lightRig rig="threePt" dir="t"/>
          </a:scene3d>
          <a:sp3d>
            <a:bevelT prst="angle"/>
          </a:sp3d>
        </p:spPr>
        <p:txBody>
          <a:bodyPr wrap="square" lIns="91440" tIns="45720" rIns="91440" bIns="45720">
            <a:spAutoFit/>
          </a:bodyPr>
          <a:lstStyle/>
          <a:p>
            <a:pPr algn="ctr"/>
            <a:r>
              <a:rPr lang="zh-CN" altLang="en-US" sz="9600" b="1" dirty="0">
                <a:ln w="22225">
                  <a:solidFill>
                    <a:schemeClr val="accent2"/>
                  </a:solidFill>
                  <a:prstDash val="solid"/>
                </a:ln>
                <a:solidFill>
                  <a:srgbClr val="FF0000"/>
                </a:solidFill>
                <a:latin typeface="华文行楷" panose="02010800040101010101" pitchFamily="2" charset="-122"/>
                <a:ea typeface="华文行楷" panose="02010800040101010101" pitchFamily="2" charset="-122"/>
              </a:rPr>
              <a:t>企鹅暖宝宝</a:t>
            </a:r>
            <a:endParaRPr lang="zh-CN" altLang="en-US" sz="9600" b="1" dirty="0">
              <a:ln w="22225">
                <a:solidFill>
                  <a:schemeClr val="accent2"/>
                </a:solidFill>
                <a:prstDash val="solid"/>
              </a:ln>
              <a:solidFill>
                <a:srgbClr val="FF0000"/>
              </a:solidFill>
              <a:latin typeface="华文行楷" panose="02010800040101010101" pitchFamily="2" charset="-122"/>
              <a:ea typeface="华文行楷" panose="02010800040101010101" pitchFamily="2" charset="-122"/>
            </a:endParaRPr>
          </a:p>
        </p:txBody>
      </p:sp>
      <p:sp>
        <p:nvSpPr>
          <p:cNvPr id="2" name="副标题 2"/>
          <p:cNvSpPr txBox="1"/>
          <p:nvPr/>
        </p:nvSpPr>
        <p:spPr>
          <a:xfrm>
            <a:off x="-358867" y="271778"/>
            <a:ext cx="7047902"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FFC000"/>
                </a:solidFill>
              </a:rPr>
              <a:t>2024</a:t>
            </a:r>
            <a:r>
              <a:rPr lang="zh-CN" altLang="en-US" sz="3600" b="1" dirty="0">
                <a:solidFill>
                  <a:srgbClr val="FFC000"/>
                </a:solidFill>
              </a:rPr>
              <a:t>年</a:t>
            </a:r>
            <a:r>
              <a:rPr lang="en-US" altLang="zh-CN" sz="3600" b="1" dirty="0">
                <a:solidFill>
                  <a:srgbClr val="FFC000"/>
                </a:solidFill>
              </a:rPr>
              <a:t>3</a:t>
            </a:r>
            <a:r>
              <a:rPr lang="zh-CN" altLang="en-US" sz="3600" b="1" dirty="0">
                <a:solidFill>
                  <a:srgbClr val="FFC000"/>
                </a:solidFill>
              </a:rPr>
              <a:t>月广东省一模高三英语</a:t>
            </a:r>
            <a:endParaRPr lang="zh-CN" altLang="en-US" sz="3600" b="1" dirty="0">
              <a:solidFill>
                <a:srgbClr val="FFC000"/>
              </a:solidFill>
            </a:endParaRPr>
          </a:p>
        </p:txBody>
      </p:sp>
      <p:sp>
        <p:nvSpPr>
          <p:cNvPr id="4" name="副标题 2"/>
          <p:cNvSpPr txBox="1"/>
          <p:nvPr/>
        </p:nvSpPr>
        <p:spPr>
          <a:xfrm>
            <a:off x="2951922" y="4916664"/>
            <a:ext cx="6742044" cy="5543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600" b="1" dirty="0">
                <a:solidFill>
                  <a:srgbClr val="7030A0"/>
                </a:solidFill>
              </a:rPr>
              <a:t>Problem-solution </a:t>
            </a:r>
            <a:r>
              <a:rPr lang="zh-CN" altLang="en-US" sz="3600" b="1" dirty="0">
                <a:solidFill>
                  <a:srgbClr val="7030A0"/>
                </a:solidFill>
              </a:rPr>
              <a:t>续写手法</a:t>
            </a:r>
            <a:endParaRPr lang="zh-CN" altLang="en-US" sz="3600" b="1" dirty="0">
              <a:solidFill>
                <a:srgbClr val="7030A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0" y="911694"/>
            <a:ext cx="12191999" cy="1200329"/>
          </a:xfrm>
          <a:prstGeom prst="rect">
            <a:avLst/>
          </a:prstGeom>
          <a:solidFill>
            <a:schemeClr val="bg1"/>
          </a:solidFill>
        </p:spPr>
        <p:txBody>
          <a:bodyPr wrap="square" rtlCol="0">
            <a:spAutoFit/>
          </a:bodyPr>
          <a:lstStyle/>
          <a:p>
            <a:r>
              <a:rPr lang="en-US" altLang="zh-CN" sz="3600" dirty="0"/>
              <a:t>Para2: Two and a half hours later, the parents returned with help.</a:t>
            </a:r>
            <a:endParaRPr lang="zh-CN" altLang="zh-CN" sz="3600" dirty="0"/>
          </a:p>
        </p:txBody>
      </p:sp>
      <p:sp>
        <p:nvSpPr>
          <p:cNvPr id="3" name="矩形 2"/>
          <p:cNvSpPr/>
          <p:nvPr/>
        </p:nvSpPr>
        <p:spPr>
          <a:xfrm>
            <a:off x="3210338" y="36607"/>
            <a:ext cx="3784641" cy="584775"/>
          </a:xfrm>
          <a:prstGeom prst="rect">
            <a:avLst/>
          </a:prstGeom>
          <a:solidFill>
            <a:schemeClr val="bg1"/>
          </a:solidFill>
        </p:spPr>
        <p:txBody>
          <a:bodyPr wrap="square" lIns="91440" tIns="45720" rIns="91440" bIns="45720">
            <a:spAutoFit/>
          </a:bodyPr>
          <a:lstStyle/>
          <a:p>
            <a:pPr algn="ct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结尾句</a:t>
            </a:r>
            <a:r>
              <a:rPr lang="en-US" altLang="zh-CN" sz="3200" b="1" dirty="0">
                <a:ln w="0"/>
                <a:solidFill>
                  <a:srgbClr val="006600"/>
                </a:solidFill>
                <a:effectLst>
                  <a:reflection blurRad="6350" stA="53000" endA="300" endPos="35500" dir="5400000" sy="-90000" algn="bl" rotWithShape="0"/>
                </a:effectLst>
                <a:latin typeface="Bernard MT Condensed" panose="02050806060905020404" pitchFamily="18" charset="0"/>
              </a:rPr>
              <a:t>(</a:t>
            </a:r>
            <a:r>
              <a:rPr lang="zh-CN" altLang="en-US" sz="3200" b="1" dirty="0">
                <a:ln w="0"/>
                <a:solidFill>
                  <a:srgbClr val="006600"/>
                </a:solidFill>
                <a:effectLst>
                  <a:reflection blurRad="6350" stA="53000" endA="300" endPos="35500" dir="5400000" sy="-90000" algn="bl" rotWithShape="0"/>
                </a:effectLst>
                <a:latin typeface="Bernard MT Condensed" panose="02050806060905020404" pitchFamily="18" charset="0"/>
              </a:rPr>
              <a:t>句群）处理</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5" name="矩形 4"/>
          <p:cNvSpPr/>
          <p:nvPr/>
        </p:nvSpPr>
        <p:spPr>
          <a:xfrm>
            <a:off x="122587" y="2892451"/>
            <a:ext cx="9448796" cy="584775"/>
          </a:xfrm>
          <a:prstGeom prst="rect">
            <a:avLst/>
          </a:prstGeom>
          <a:solidFill>
            <a:schemeClr val="bg1"/>
          </a:solidFill>
        </p:spPr>
        <p:txBody>
          <a:bodyPr wrap="square" lIns="91440" tIns="45720" rIns="91440" bIns="45720">
            <a:spAutoFit/>
          </a:bodyPr>
          <a:lstStyle/>
          <a:p>
            <a:pPr algn="ctr"/>
            <a:r>
              <a:rPr lang="en-US" altLang="zh-CN"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Ending sentences:  </a:t>
            </a: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（回扣原文第一段结尾处的伏笔）</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sp>
        <p:nvSpPr>
          <p:cNvPr id="6" name="文本框 5"/>
          <p:cNvSpPr txBox="1"/>
          <p:nvPr/>
        </p:nvSpPr>
        <p:spPr>
          <a:xfrm>
            <a:off x="66260" y="3711007"/>
            <a:ext cx="12192000" cy="2308324"/>
          </a:xfrm>
          <a:prstGeom prst="rect">
            <a:avLst/>
          </a:prstGeom>
          <a:solidFill>
            <a:schemeClr val="accent3">
              <a:lumMod val="20000"/>
              <a:lumOff val="80000"/>
            </a:schemeClr>
          </a:solidFill>
        </p:spPr>
        <p:txBody>
          <a:bodyPr wrap="square">
            <a:spAutoFit/>
          </a:bodyPr>
          <a:lstStyle/>
          <a:p>
            <a:r>
              <a:rPr lang="en-US" altLang="zh-CN" sz="3600" u="sng" dirty="0">
                <a:solidFill>
                  <a:srgbClr val="0000FF"/>
                </a:solidFill>
              </a:rPr>
              <a:t>Through the unique  experience </a:t>
            </a:r>
            <a:r>
              <a:rPr lang="en-US" altLang="zh-CN" sz="3600" u="sng" dirty="0">
                <a:solidFill>
                  <a:srgbClr val="9933FF"/>
                </a:solidFill>
              </a:rPr>
              <a:t>Mary and Tom </a:t>
            </a:r>
            <a:r>
              <a:rPr lang="en-US" altLang="zh-CN" sz="3600" dirty="0">
                <a:solidFill>
                  <a:srgbClr val="FF0000"/>
                </a:solidFill>
              </a:rPr>
              <a:t>realized  the meaning of their parents’ scientific work/ research-</a:t>
            </a:r>
            <a:r>
              <a:rPr lang="en-US" altLang="zh-CN" sz="3600" dirty="0">
                <a:solidFill>
                  <a:srgbClr val="7030A0"/>
                </a:solidFill>
              </a:rPr>
              <a:t>-–</a:t>
            </a:r>
            <a:r>
              <a:rPr lang="en-US" altLang="zh-CN" sz="3600" u="sng" dirty="0">
                <a:solidFill>
                  <a:srgbClr val="7030A0"/>
                </a:solidFill>
              </a:rPr>
              <a:t> Learning </a:t>
            </a:r>
            <a:r>
              <a:rPr lang="en-US" altLang="zh-CN" sz="3600" u="sng" dirty="0">
                <a:solidFill>
                  <a:srgbClr val="0000FF"/>
                </a:solidFill>
              </a:rPr>
              <a:t>how penguins adapt to the extreme temperatures</a:t>
            </a:r>
            <a:r>
              <a:rPr lang="en-US" altLang="zh-CN" sz="3600" dirty="0">
                <a:solidFill>
                  <a:srgbClr val="0000FF"/>
                </a:solidFill>
              </a:rPr>
              <a:t> </a:t>
            </a:r>
            <a:r>
              <a:rPr lang="en-US" altLang="zh-CN" sz="3600" dirty="0">
                <a:solidFill>
                  <a:srgbClr val="FF0000"/>
                </a:solidFill>
              </a:rPr>
              <a:t>did aid their survival.</a:t>
            </a:r>
            <a:r>
              <a:rPr lang="zh-CN" altLang="en-US" sz="3600" dirty="0">
                <a:solidFill>
                  <a:srgbClr val="FF0000"/>
                </a:solidFill>
              </a:rPr>
              <a:t>  </a:t>
            </a:r>
            <a:endParaRPr lang="en-US" altLang="zh-CN" sz="3600" dirty="0">
              <a:highlight>
                <a:srgbClr val="FFFF00"/>
              </a:highlight>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5016758"/>
          </a:xfrm>
          <a:prstGeom prst="rect">
            <a:avLst/>
          </a:prstGeom>
          <a:solidFill>
            <a:schemeClr val="bg1"/>
          </a:solidFill>
        </p:spPr>
        <p:txBody>
          <a:bodyPr wrap="square">
            <a:spAutoFit/>
          </a:bodyPr>
          <a:lstStyle/>
          <a:p>
            <a:r>
              <a:rPr lang="en-US" altLang="zh-CN" sz="3200" dirty="0"/>
              <a:t>Para1:"I have an idea to stay warm." Tom shouted excitedly.</a:t>
            </a:r>
            <a:endParaRPr lang="zh-CN" altLang="zh-CN" sz="3200" dirty="0"/>
          </a:p>
          <a:p>
            <a:r>
              <a:rPr lang="en-US" altLang="zh-CN" sz="3600" b="1" dirty="0">
                <a:solidFill>
                  <a:srgbClr val="FF0000"/>
                </a:solidFill>
              </a:rPr>
              <a:t>1+2</a:t>
            </a:r>
            <a:r>
              <a:rPr lang="zh-CN" altLang="en-US" sz="3600" b="1" dirty="0">
                <a:solidFill>
                  <a:srgbClr val="FF0000"/>
                </a:solidFill>
              </a:rPr>
              <a:t>：（  两个简单句 </a:t>
            </a:r>
            <a:r>
              <a:rPr lang="en-US" altLang="zh-CN" sz="3600" b="1" dirty="0">
                <a:solidFill>
                  <a:srgbClr val="0000FF"/>
                </a:solidFill>
              </a:rPr>
              <a:t>+</a:t>
            </a:r>
            <a:r>
              <a:rPr lang="zh-CN" altLang="en-US" sz="3600" b="1" dirty="0">
                <a:solidFill>
                  <a:srgbClr val="0000FF"/>
                </a:solidFill>
              </a:rPr>
              <a:t>阐述</a:t>
            </a:r>
            <a:r>
              <a:rPr lang="en-US" altLang="zh-CN" sz="3600" b="1" dirty="0">
                <a:solidFill>
                  <a:srgbClr val="0000FF"/>
                </a:solidFill>
              </a:rPr>
              <a:t>an idea </a:t>
            </a:r>
            <a:r>
              <a:rPr lang="zh-CN" altLang="en-US" sz="3600" b="1" dirty="0">
                <a:solidFill>
                  <a:srgbClr val="0000FF"/>
                </a:solidFill>
              </a:rPr>
              <a:t>）</a:t>
            </a:r>
            <a:endParaRPr lang="en-US" altLang="zh-CN" sz="3600" b="1" dirty="0">
              <a:solidFill>
                <a:srgbClr val="0000FF"/>
              </a:solidFill>
            </a:endParaRPr>
          </a:p>
          <a:p>
            <a:r>
              <a:rPr lang="en-US" altLang="zh-CN" sz="3600" u="sng" dirty="0">
                <a:solidFill>
                  <a:srgbClr val="9933FF"/>
                </a:solidFill>
              </a:rPr>
              <a:t>“We </a:t>
            </a:r>
            <a:r>
              <a:rPr lang="en-US" altLang="zh-CN" sz="3600" dirty="0">
                <a:solidFill>
                  <a:srgbClr val="FF0000"/>
                </a:solidFill>
              </a:rPr>
              <a:t>can mimic </a:t>
            </a:r>
            <a:r>
              <a:rPr lang="en-US" altLang="zh-CN" sz="3600" dirty="0">
                <a:solidFill>
                  <a:srgbClr val="0000FF"/>
                </a:solidFill>
              </a:rPr>
              <a:t>what the emperor penguins do </a:t>
            </a:r>
            <a:r>
              <a:rPr lang="en-US" altLang="zh-CN" sz="3600" dirty="0"/>
              <a:t>in the wild! </a:t>
            </a:r>
            <a:r>
              <a:rPr lang="en-US" altLang="zh-CN" sz="3600" dirty="0">
                <a:solidFill>
                  <a:srgbClr val="FF0000"/>
                </a:solidFill>
              </a:rPr>
              <a:t>Let’s huddle </a:t>
            </a:r>
            <a:r>
              <a:rPr lang="en-US" altLang="zh-CN" sz="3600" dirty="0"/>
              <a:t>together with the penguin crowd here </a:t>
            </a:r>
            <a:r>
              <a:rPr lang="en-US" altLang="zh-CN" sz="3600" dirty="0">
                <a:solidFill>
                  <a:srgbClr val="9933FF"/>
                </a:solidFill>
              </a:rPr>
              <a:t>to keep warm!” </a:t>
            </a:r>
            <a:endParaRPr lang="en-US" altLang="zh-CN" sz="3200" dirty="0"/>
          </a:p>
          <a:p>
            <a:r>
              <a:rPr lang="en-US" altLang="zh-CN" sz="3600" dirty="0">
                <a:solidFill>
                  <a:srgbClr val="FF0000"/>
                </a:solidFill>
              </a:rPr>
              <a:t>3. ( </a:t>
            </a:r>
            <a:r>
              <a:rPr lang="zh-CN" altLang="en-US" sz="3600" dirty="0">
                <a:solidFill>
                  <a:srgbClr val="FF0000"/>
                </a:solidFill>
              </a:rPr>
              <a:t>二连动</a:t>
            </a:r>
            <a:r>
              <a:rPr lang="en-US" altLang="zh-CN" sz="3600" dirty="0">
                <a:solidFill>
                  <a:srgbClr val="FF0000"/>
                </a:solidFill>
              </a:rPr>
              <a:t>+ </a:t>
            </a:r>
            <a:r>
              <a:rPr lang="zh-CN" altLang="en-US" sz="3600" dirty="0">
                <a:solidFill>
                  <a:srgbClr val="0000FF"/>
                </a:solidFill>
              </a:rPr>
              <a:t>迅速行动，形成企鹅圈</a:t>
            </a:r>
            <a:r>
              <a:rPr lang="zh-CN" altLang="en-US" sz="3600" dirty="0">
                <a:solidFill>
                  <a:srgbClr val="7030A0"/>
                </a:solidFill>
              </a:rPr>
              <a:t>） </a:t>
            </a:r>
            <a:endParaRPr lang="en-US" altLang="zh-CN" sz="3600" dirty="0">
              <a:solidFill>
                <a:srgbClr val="7030A0"/>
              </a:solidFill>
            </a:endParaRPr>
          </a:p>
          <a:p>
            <a:r>
              <a:rPr lang="en-US" altLang="zh-CN" sz="3600" u="sng" dirty="0">
                <a:solidFill>
                  <a:srgbClr val="7030A0"/>
                </a:solidFill>
              </a:rPr>
              <a:t>Tom </a:t>
            </a:r>
            <a:r>
              <a:rPr lang="en-US" altLang="zh-CN" sz="3600" dirty="0"/>
              <a:t>quickly </a:t>
            </a:r>
            <a:r>
              <a:rPr lang="en-US" altLang="zh-CN" sz="3600" dirty="0">
                <a:solidFill>
                  <a:srgbClr val="FF0000"/>
                </a:solidFill>
              </a:rPr>
              <a:t>took action and pushed the penguins </a:t>
            </a:r>
            <a:r>
              <a:rPr lang="en-US" altLang="zh-CN" sz="3600" dirty="0">
                <a:solidFill>
                  <a:srgbClr val="9933FF"/>
                </a:solidFill>
              </a:rPr>
              <a:t>to circle around. </a:t>
            </a:r>
            <a:endParaRPr lang="en-US" altLang="zh-CN" sz="3600" dirty="0">
              <a:solidFill>
                <a:srgbClr val="9933FF"/>
              </a:solidFill>
            </a:endParaRPr>
          </a:p>
          <a:p>
            <a:endParaRPr lang="en-US" altLang="zh-CN" sz="3600" dirty="0">
              <a:solidFill>
                <a:srgbClr val="9933FF"/>
              </a:solidFill>
            </a:endParaRPr>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39757" y="351189"/>
            <a:ext cx="12102548" cy="5632311"/>
          </a:xfrm>
          <a:prstGeom prst="rect">
            <a:avLst/>
          </a:prstGeom>
          <a:solidFill>
            <a:schemeClr val="bg1"/>
          </a:solidFill>
        </p:spPr>
        <p:txBody>
          <a:bodyPr wrap="square">
            <a:spAutoFit/>
          </a:bodyPr>
          <a:lstStyle/>
          <a:p>
            <a:pPr marL="742950" indent="-742950">
              <a:buAutoNum type="arabicPeriod" startAt="4"/>
            </a:pPr>
            <a:r>
              <a:rPr lang="zh-CN" altLang="en-US" sz="3600" dirty="0">
                <a:solidFill>
                  <a:srgbClr val="FF0000"/>
                </a:solidFill>
              </a:rPr>
              <a:t>（</a:t>
            </a:r>
            <a:r>
              <a:rPr lang="en-US" altLang="zh-CN" sz="3600" dirty="0">
                <a:solidFill>
                  <a:srgbClr val="FF0000"/>
                </a:solidFill>
              </a:rPr>
              <a:t>What </a:t>
            </a:r>
            <a:r>
              <a:rPr lang="zh-CN" altLang="en-US" sz="3600" dirty="0">
                <a:solidFill>
                  <a:srgbClr val="FF0000"/>
                </a:solidFill>
              </a:rPr>
              <a:t>主从 </a:t>
            </a:r>
            <a:r>
              <a:rPr lang="en-US" altLang="zh-CN" sz="3600" dirty="0">
                <a:solidFill>
                  <a:srgbClr val="FF0000"/>
                </a:solidFill>
              </a:rPr>
              <a:t>was that </a:t>
            </a:r>
            <a:r>
              <a:rPr lang="zh-CN" altLang="en-US" sz="3600" dirty="0">
                <a:solidFill>
                  <a:srgbClr val="FF0000"/>
                </a:solidFill>
              </a:rPr>
              <a:t>表从</a:t>
            </a:r>
            <a:r>
              <a:rPr lang="en-US" altLang="zh-CN" sz="3600" dirty="0">
                <a:solidFill>
                  <a:srgbClr val="FF0000"/>
                </a:solidFill>
              </a:rPr>
              <a:t>+ </a:t>
            </a:r>
            <a:r>
              <a:rPr lang="zh-CN" altLang="en-US" sz="3600" dirty="0">
                <a:solidFill>
                  <a:srgbClr val="FF0000"/>
                </a:solidFill>
              </a:rPr>
              <a:t>拟人手法</a:t>
            </a:r>
            <a:r>
              <a:rPr lang="en-US" altLang="zh-CN" sz="3600" dirty="0">
                <a:solidFill>
                  <a:srgbClr val="9933FF"/>
                </a:solidFill>
              </a:rPr>
              <a:t>+</a:t>
            </a:r>
            <a:r>
              <a:rPr lang="zh-CN" altLang="en-US" sz="3600" dirty="0">
                <a:solidFill>
                  <a:srgbClr val="0000FF"/>
                </a:solidFill>
              </a:rPr>
              <a:t>企鹅鸟顺从的表现）</a:t>
            </a:r>
            <a:r>
              <a:rPr lang="en-US" altLang="zh-CN" sz="3600" dirty="0">
                <a:solidFill>
                  <a:srgbClr val="9933FF"/>
                </a:solidFill>
              </a:rPr>
              <a:t> </a:t>
            </a:r>
            <a:endParaRPr lang="en-US" altLang="zh-CN" sz="3600" dirty="0">
              <a:solidFill>
                <a:srgbClr val="9933FF"/>
              </a:solidFill>
            </a:endParaRPr>
          </a:p>
          <a:p>
            <a:r>
              <a:rPr lang="en-US" altLang="zh-CN" sz="3600" dirty="0">
                <a:solidFill>
                  <a:srgbClr val="0000FF"/>
                </a:solidFill>
              </a:rPr>
              <a:t>What amazed Mary most was that </a:t>
            </a:r>
            <a:r>
              <a:rPr lang="en-US" altLang="zh-CN" sz="3600" u="sng" dirty="0">
                <a:solidFill>
                  <a:srgbClr val="7030A0"/>
                </a:solidFill>
              </a:rPr>
              <a:t>the birds </a:t>
            </a:r>
            <a:r>
              <a:rPr lang="en-US" altLang="zh-CN" sz="3600" dirty="0">
                <a:solidFill>
                  <a:srgbClr val="FF0000"/>
                </a:solidFill>
              </a:rPr>
              <a:t>did listen to Tom </a:t>
            </a:r>
            <a:r>
              <a:rPr lang="en-US" altLang="zh-CN" sz="3600" dirty="0">
                <a:solidFill>
                  <a:srgbClr val="9933FF"/>
                </a:solidFill>
              </a:rPr>
              <a:t>as if knowing exactly  what to do.</a:t>
            </a:r>
            <a:endParaRPr lang="en-US" altLang="zh-CN" sz="3600" dirty="0"/>
          </a:p>
          <a:p>
            <a:pPr marL="742950" indent="-742950">
              <a:buAutoNum type="arabicPeriod" startAt="5"/>
            </a:pPr>
            <a:r>
              <a:rPr lang="zh-CN" altLang="en-US" sz="3600" dirty="0">
                <a:solidFill>
                  <a:srgbClr val="FF0000"/>
                </a:solidFill>
              </a:rPr>
              <a:t>（ 夸张手法</a:t>
            </a:r>
            <a:r>
              <a:rPr lang="en-US" altLang="zh-CN" sz="3600" dirty="0">
                <a:solidFill>
                  <a:srgbClr val="FF0000"/>
                </a:solidFill>
              </a:rPr>
              <a:t>+ </a:t>
            </a:r>
            <a:r>
              <a:rPr lang="zh-CN" altLang="en-US" sz="3600" dirty="0">
                <a:solidFill>
                  <a:srgbClr val="0000FF"/>
                </a:solidFill>
              </a:rPr>
              <a:t>感叹一下</a:t>
            </a:r>
            <a:r>
              <a:rPr lang="en-US" altLang="zh-CN" sz="3600" dirty="0">
                <a:solidFill>
                  <a:srgbClr val="0000FF"/>
                </a:solidFill>
              </a:rPr>
              <a:t>Tom </a:t>
            </a:r>
            <a:r>
              <a:rPr lang="zh-CN" altLang="en-US" sz="3600" dirty="0">
                <a:solidFill>
                  <a:srgbClr val="0000FF"/>
                </a:solidFill>
              </a:rPr>
              <a:t>和企鹅窃窃私语的关键作用）</a:t>
            </a:r>
            <a:endParaRPr lang="en-US" altLang="zh-CN" sz="3600" dirty="0">
              <a:solidFill>
                <a:srgbClr val="0000FF"/>
              </a:solidFill>
            </a:endParaRPr>
          </a:p>
          <a:p>
            <a:r>
              <a:rPr lang="en-US" altLang="zh-CN" sz="3600" u="sng" dirty="0">
                <a:solidFill>
                  <a:srgbClr val="7030A0"/>
                </a:solidFill>
              </a:rPr>
              <a:t>Being a penguin whisperer </a:t>
            </a:r>
            <a:r>
              <a:rPr lang="en-US" altLang="zh-CN" sz="3600" dirty="0">
                <a:solidFill>
                  <a:srgbClr val="FF0000"/>
                </a:solidFill>
              </a:rPr>
              <a:t>played a critical role in </a:t>
            </a:r>
            <a:r>
              <a:rPr lang="en-US" altLang="zh-CN" sz="3600" dirty="0"/>
              <a:t>such a life-or-death situation!  </a:t>
            </a:r>
            <a:endParaRPr lang="en-US" altLang="zh-CN" sz="3600" dirty="0"/>
          </a:p>
          <a:p>
            <a:r>
              <a:rPr lang="en-US" altLang="zh-CN" sz="3600" b="1" dirty="0">
                <a:solidFill>
                  <a:srgbClr val="FF0000"/>
                </a:solidFill>
              </a:rPr>
              <a:t>6. </a:t>
            </a:r>
            <a:r>
              <a:rPr lang="zh-CN" altLang="en-US" sz="3600" b="1" dirty="0">
                <a:solidFill>
                  <a:srgbClr val="FF0000"/>
                </a:solidFill>
              </a:rPr>
              <a:t>（非谓语</a:t>
            </a:r>
            <a:r>
              <a:rPr lang="en-US" altLang="zh-CN" sz="3600" b="1" dirty="0">
                <a:solidFill>
                  <a:srgbClr val="FF0000"/>
                </a:solidFill>
              </a:rPr>
              <a:t>+ </a:t>
            </a:r>
            <a:r>
              <a:rPr lang="en-US" altLang="zh-CN" sz="3600" b="1" dirty="0">
                <a:solidFill>
                  <a:srgbClr val="0000FF"/>
                </a:solidFill>
              </a:rPr>
              <a:t>Mary </a:t>
            </a:r>
            <a:r>
              <a:rPr lang="zh-CN" altLang="en-US" sz="3600" b="1" dirty="0">
                <a:solidFill>
                  <a:srgbClr val="0000FF"/>
                </a:solidFill>
              </a:rPr>
              <a:t>点头赞许</a:t>
            </a:r>
            <a:r>
              <a:rPr lang="en-US" altLang="zh-CN" sz="3600" b="1" dirty="0">
                <a:solidFill>
                  <a:srgbClr val="0000FF"/>
                </a:solidFill>
              </a:rPr>
              <a:t>,</a:t>
            </a:r>
            <a:r>
              <a:rPr lang="zh-CN" altLang="en-US" sz="3600" b="1" dirty="0">
                <a:solidFill>
                  <a:srgbClr val="0000FF"/>
                </a:solidFill>
              </a:rPr>
              <a:t>钦佩</a:t>
            </a:r>
            <a:r>
              <a:rPr lang="en-US" altLang="zh-CN" sz="3600" b="1" dirty="0">
                <a:solidFill>
                  <a:srgbClr val="0000FF"/>
                </a:solidFill>
              </a:rPr>
              <a:t>Tom </a:t>
            </a:r>
            <a:r>
              <a:rPr lang="zh-CN" altLang="en-US" sz="3600" b="1" dirty="0">
                <a:solidFill>
                  <a:srgbClr val="0000FF"/>
                </a:solidFill>
              </a:rPr>
              <a:t>反应灵光） </a:t>
            </a:r>
            <a:endParaRPr lang="en-US" altLang="zh-CN" sz="3600" b="1" dirty="0">
              <a:solidFill>
                <a:srgbClr val="0000FF"/>
              </a:solidFill>
            </a:endParaRPr>
          </a:p>
          <a:p>
            <a:r>
              <a:rPr lang="en-US" altLang="zh-CN" sz="3600" b="1" u="sng" dirty="0">
                <a:solidFill>
                  <a:srgbClr val="7030A0"/>
                </a:solidFill>
              </a:rPr>
              <a:t>Mary, </a:t>
            </a:r>
            <a:r>
              <a:rPr lang="en-US" altLang="zh-CN" sz="3600" dirty="0"/>
              <a:t>i</a:t>
            </a:r>
            <a:r>
              <a:rPr lang="en-US" altLang="zh-CN" sz="3600" dirty="0">
                <a:solidFill>
                  <a:srgbClr val="9933FF"/>
                </a:solidFill>
              </a:rPr>
              <a:t>mpressed by Tom’s quick thinking,</a:t>
            </a:r>
            <a:r>
              <a:rPr lang="en-US" altLang="zh-CN" sz="3600" dirty="0"/>
              <a:t> </a:t>
            </a:r>
            <a:r>
              <a:rPr lang="en-US" altLang="zh-CN" sz="3600" dirty="0">
                <a:solidFill>
                  <a:srgbClr val="FF0000"/>
                </a:solidFill>
              </a:rPr>
              <a:t>nodded her head to show her </a:t>
            </a:r>
            <a:r>
              <a:rPr lang="en-US" altLang="zh-CN" sz="3600">
                <a:solidFill>
                  <a:srgbClr val="FF0000"/>
                </a:solidFill>
              </a:rPr>
              <a:t>approval </a:t>
            </a:r>
            <a:r>
              <a:rPr lang="en-US" altLang="zh-CN" sz="3600"/>
              <a:t>for  </a:t>
            </a:r>
            <a:r>
              <a:rPr lang="en-US" altLang="zh-CN" sz="3600" dirty="0"/>
              <a:t>this brilliant idea.</a:t>
            </a:r>
            <a:endParaRPr lang="en-US" altLang="zh-CN"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192000" cy="2862322"/>
          </a:xfrm>
          <a:prstGeom prst="rect">
            <a:avLst/>
          </a:prstGeom>
          <a:solidFill>
            <a:schemeClr val="bg1"/>
          </a:solidFill>
        </p:spPr>
        <p:txBody>
          <a:bodyPr wrap="square">
            <a:spAutoFit/>
          </a:bodyPr>
          <a:lstStyle/>
          <a:p>
            <a:r>
              <a:rPr lang="en-US" altLang="zh-CN" sz="3600" dirty="0">
                <a:solidFill>
                  <a:srgbClr val="FF0000"/>
                </a:solidFill>
              </a:rPr>
              <a:t>7. </a:t>
            </a:r>
            <a:r>
              <a:rPr lang="zh-CN" altLang="en-US" sz="3600" dirty="0">
                <a:solidFill>
                  <a:srgbClr val="FF0000"/>
                </a:solidFill>
              </a:rPr>
              <a:t>（ 三连动</a:t>
            </a:r>
            <a:r>
              <a:rPr lang="en-US" altLang="zh-CN" sz="3600" dirty="0">
                <a:solidFill>
                  <a:srgbClr val="FF0000"/>
                </a:solidFill>
              </a:rPr>
              <a:t>+ </a:t>
            </a:r>
            <a:r>
              <a:rPr lang="zh-CN" altLang="en-US" sz="3600" dirty="0">
                <a:solidFill>
                  <a:srgbClr val="0000FF"/>
                </a:solidFill>
              </a:rPr>
              <a:t>如何在实践中使用企鹅保暖的方式）</a:t>
            </a:r>
            <a:r>
              <a:rPr lang="en-US" altLang="zh-CN" sz="3600" dirty="0">
                <a:solidFill>
                  <a:srgbClr val="0000FF"/>
                </a:solidFill>
              </a:rPr>
              <a:t> </a:t>
            </a:r>
            <a:endParaRPr lang="en-US" altLang="zh-CN" sz="3600" dirty="0">
              <a:solidFill>
                <a:srgbClr val="0000FF"/>
              </a:solidFill>
            </a:endParaRPr>
          </a:p>
          <a:p>
            <a:r>
              <a:rPr lang="en-US" altLang="zh-CN" sz="3600" dirty="0">
                <a:solidFill>
                  <a:srgbClr val="0000FF"/>
                </a:solidFill>
              </a:rPr>
              <a:t> </a:t>
            </a:r>
            <a:r>
              <a:rPr lang="en-US" altLang="zh-CN" sz="3600" u="sng" dirty="0">
                <a:solidFill>
                  <a:srgbClr val="7030A0"/>
                </a:solidFill>
              </a:rPr>
              <a:t>Tom and Mary </a:t>
            </a:r>
            <a:r>
              <a:rPr lang="en-US" altLang="zh-CN" sz="3600" dirty="0">
                <a:solidFill>
                  <a:srgbClr val="FF0000"/>
                </a:solidFill>
              </a:rPr>
              <a:t>pushed their way into</a:t>
            </a:r>
            <a:r>
              <a:rPr lang="en-US" altLang="zh-CN" sz="3600" dirty="0"/>
              <a:t> the middle of the circle ,</a:t>
            </a:r>
            <a:r>
              <a:rPr lang="en-US" altLang="zh-CN" sz="3600" dirty="0">
                <a:solidFill>
                  <a:srgbClr val="FF0000"/>
                </a:solidFill>
              </a:rPr>
              <a:t>then came back to </a:t>
            </a:r>
            <a:r>
              <a:rPr lang="en-US" altLang="zh-CN" sz="3600" dirty="0"/>
              <a:t>the edge and </a:t>
            </a:r>
            <a:r>
              <a:rPr lang="en-US" altLang="zh-CN" sz="3600" dirty="0">
                <a:solidFill>
                  <a:srgbClr val="FF0000"/>
                </a:solidFill>
              </a:rPr>
              <a:t>strived to go back to </a:t>
            </a:r>
            <a:r>
              <a:rPr lang="en-US" altLang="zh-CN" sz="3600" dirty="0"/>
              <a:t>the center </a:t>
            </a:r>
            <a:r>
              <a:rPr lang="en-US" altLang="zh-CN" sz="3600" dirty="0">
                <a:solidFill>
                  <a:srgbClr val="9933FF"/>
                </a:solidFill>
              </a:rPr>
              <a:t>to fight against the biting / extreme cold, again and again. </a:t>
            </a:r>
            <a:endParaRPr lang="en-US" altLang="zh-CN" sz="3600" dirty="0">
              <a:solidFill>
                <a:srgbClr val="9933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4462760"/>
          </a:xfrm>
          <a:prstGeom prst="rect">
            <a:avLst/>
          </a:prstGeom>
          <a:solidFill>
            <a:schemeClr val="bg1"/>
          </a:solidFill>
        </p:spPr>
        <p:txBody>
          <a:bodyPr wrap="square">
            <a:spAutoFit/>
          </a:bodyPr>
          <a:lstStyle/>
          <a:p>
            <a:r>
              <a:rPr lang="en-US" altLang="zh-CN" sz="3200" dirty="0"/>
              <a:t>Para2: Two and a half hours later, the parents returned with help.</a:t>
            </a:r>
            <a:endParaRPr lang="en-US" altLang="zh-CN" sz="3200" dirty="0"/>
          </a:p>
          <a:p>
            <a:pPr marL="514350" indent="-514350">
              <a:buAutoNum type="arabicPeriod"/>
            </a:pPr>
            <a:r>
              <a:rPr lang="zh-CN" altLang="en-US" sz="3200" dirty="0">
                <a:solidFill>
                  <a:srgbClr val="FF0000"/>
                </a:solidFill>
              </a:rPr>
              <a:t>（</a:t>
            </a:r>
            <a:r>
              <a:rPr lang="en-US" altLang="zh-CN" sz="3600" dirty="0">
                <a:solidFill>
                  <a:srgbClr val="FF0000"/>
                </a:solidFill>
              </a:rPr>
              <a:t>with </a:t>
            </a:r>
            <a:r>
              <a:rPr lang="zh-CN" altLang="en-US" sz="3600" dirty="0">
                <a:solidFill>
                  <a:srgbClr val="FF0000"/>
                </a:solidFill>
              </a:rPr>
              <a:t>结构</a:t>
            </a:r>
            <a:r>
              <a:rPr lang="en-US" altLang="zh-CN" sz="3600" dirty="0">
                <a:solidFill>
                  <a:srgbClr val="FF0000"/>
                </a:solidFill>
              </a:rPr>
              <a:t>+</a:t>
            </a:r>
            <a:r>
              <a:rPr lang="zh-CN" altLang="en-US" sz="3600" dirty="0">
                <a:solidFill>
                  <a:srgbClr val="FF0000"/>
                </a:solidFill>
              </a:rPr>
              <a:t> </a:t>
            </a:r>
            <a:r>
              <a:rPr lang="zh-CN" altLang="en-US" sz="3600" dirty="0">
                <a:solidFill>
                  <a:srgbClr val="0000FF"/>
                </a:solidFill>
              </a:rPr>
              <a:t>焦急的父母找孩子们）</a:t>
            </a:r>
            <a:r>
              <a:rPr lang="en-US" altLang="zh-CN" sz="3600" dirty="0">
                <a:solidFill>
                  <a:srgbClr val="0000FF"/>
                </a:solidFill>
              </a:rPr>
              <a:t> </a:t>
            </a:r>
            <a:endParaRPr lang="en-US" altLang="zh-CN" sz="3600" dirty="0">
              <a:solidFill>
                <a:srgbClr val="0000FF"/>
              </a:solidFill>
            </a:endParaRPr>
          </a:p>
          <a:p>
            <a:r>
              <a:rPr lang="en-US" altLang="zh-CN" sz="3600" dirty="0">
                <a:solidFill>
                  <a:srgbClr val="7030A0"/>
                </a:solidFill>
              </a:rPr>
              <a:t>With anxiety written on their face, </a:t>
            </a:r>
            <a:r>
              <a:rPr lang="en-US" altLang="zh-CN" sz="3600" u="sng" dirty="0">
                <a:solidFill>
                  <a:srgbClr val="0000FF"/>
                </a:solidFill>
              </a:rPr>
              <a:t>the parents </a:t>
            </a:r>
            <a:r>
              <a:rPr lang="en-US" altLang="zh-CN" sz="3600" dirty="0">
                <a:solidFill>
                  <a:srgbClr val="FF0000"/>
                </a:solidFill>
              </a:rPr>
              <a:t>searched for their children.</a:t>
            </a:r>
            <a:endParaRPr lang="en-US" altLang="zh-CN" sz="3600" dirty="0">
              <a:solidFill>
                <a:srgbClr val="FF0000"/>
              </a:solidFill>
            </a:endParaRPr>
          </a:p>
          <a:p>
            <a:pPr marL="742950" indent="-742950">
              <a:buAutoNum type="arabicPeriod"/>
            </a:pPr>
            <a:endParaRPr lang="en-US" altLang="zh-CN" sz="3600" dirty="0">
              <a:solidFill>
                <a:srgbClr val="FF0000"/>
              </a:solidFill>
            </a:endParaRPr>
          </a:p>
          <a:p>
            <a:pPr marL="742950" indent="-742950">
              <a:buAutoNum type="arabicPeriod" startAt="2"/>
            </a:pPr>
            <a:r>
              <a:rPr lang="en-US" altLang="zh-CN" sz="3600" dirty="0">
                <a:solidFill>
                  <a:srgbClr val="FF0000"/>
                </a:solidFill>
              </a:rPr>
              <a:t>(</a:t>
            </a:r>
            <a:r>
              <a:rPr lang="zh-CN" altLang="en-US" sz="3600" dirty="0">
                <a:solidFill>
                  <a:srgbClr val="FF0000"/>
                </a:solidFill>
              </a:rPr>
              <a:t>非谓语动词</a:t>
            </a:r>
            <a:r>
              <a:rPr lang="en-US" altLang="zh-CN" sz="3600" dirty="0">
                <a:solidFill>
                  <a:srgbClr val="9933FF"/>
                </a:solidFill>
              </a:rPr>
              <a:t>+ </a:t>
            </a:r>
            <a:r>
              <a:rPr lang="zh-CN" altLang="en-US" sz="3600" dirty="0">
                <a:solidFill>
                  <a:srgbClr val="0000FF"/>
                </a:solidFill>
              </a:rPr>
              <a:t>父母感到欣慰</a:t>
            </a:r>
            <a:r>
              <a:rPr lang="zh-CN" altLang="en-US" sz="3600" dirty="0">
                <a:solidFill>
                  <a:srgbClr val="9933FF"/>
                </a:solidFill>
              </a:rPr>
              <a:t>）</a:t>
            </a:r>
            <a:endParaRPr lang="en-US" altLang="zh-CN" sz="3600" dirty="0">
              <a:solidFill>
                <a:srgbClr val="9933FF"/>
              </a:solidFill>
            </a:endParaRPr>
          </a:p>
          <a:p>
            <a:r>
              <a:rPr lang="en-US" altLang="zh-CN" sz="3600" dirty="0">
                <a:solidFill>
                  <a:srgbClr val="9933FF"/>
                </a:solidFill>
              </a:rPr>
              <a:t>Seeing Mary and Tom nestling together with the lab penguins, </a:t>
            </a:r>
            <a:r>
              <a:rPr lang="en-US" altLang="zh-CN" sz="3600" dirty="0">
                <a:solidFill>
                  <a:srgbClr val="7030A0"/>
                </a:solidFill>
              </a:rPr>
              <a:t>their parents </a:t>
            </a:r>
            <a:r>
              <a:rPr lang="en-US" altLang="zh-CN" sz="3600" dirty="0">
                <a:solidFill>
                  <a:srgbClr val="FF0000"/>
                </a:solidFill>
              </a:rPr>
              <a:t>breathed a sigh of relief</a:t>
            </a:r>
            <a:r>
              <a:rPr lang="en-US" altLang="zh-CN" sz="3600" dirty="0"/>
              <a:t>. </a:t>
            </a:r>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017107"/>
            <a:ext cx="12056165" cy="3908762"/>
          </a:xfrm>
          <a:prstGeom prst="rect">
            <a:avLst/>
          </a:prstGeom>
          <a:solidFill>
            <a:schemeClr val="bg1"/>
          </a:solidFill>
        </p:spPr>
        <p:txBody>
          <a:bodyPr wrap="square">
            <a:spAutoFit/>
          </a:bodyPr>
          <a:lstStyle/>
          <a:p>
            <a:r>
              <a:rPr lang="en-US" altLang="zh-CN" sz="3600" dirty="0">
                <a:solidFill>
                  <a:srgbClr val="FF0000"/>
                </a:solidFill>
              </a:rPr>
              <a:t>3. </a:t>
            </a:r>
            <a:r>
              <a:rPr lang="zh-CN" altLang="en-US" sz="3600" dirty="0">
                <a:solidFill>
                  <a:srgbClr val="FF0000"/>
                </a:solidFill>
              </a:rPr>
              <a:t>（非谓语</a:t>
            </a:r>
            <a:r>
              <a:rPr lang="en-US" altLang="zh-CN" sz="3600" dirty="0">
                <a:solidFill>
                  <a:srgbClr val="7030A0"/>
                </a:solidFill>
              </a:rPr>
              <a:t>+ </a:t>
            </a:r>
            <a:r>
              <a:rPr lang="zh-CN" altLang="en-US" sz="3600" dirty="0">
                <a:solidFill>
                  <a:srgbClr val="0000FF"/>
                </a:solidFill>
              </a:rPr>
              <a:t>救援队的抢修行为） </a:t>
            </a:r>
            <a:endParaRPr lang="en-US" altLang="zh-CN" sz="3600" dirty="0">
              <a:solidFill>
                <a:srgbClr val="0000FF"/>
              </a:solidFill>
            </a:endParaRPr>
          </a:p>
          <a:p>
            <a:r>
              <a:rPr lang="en-US" altLang="zh-CN" sz="3600" u="sng" dirty="0">
                <a:solidFill>
                  <a:srgbClr val="7030A0"/>
                </a:solidFill>
              </a:rPr>
              <a:t>The rescue team </a:t>
            </a:r>
            <a:r>
              <a:rPr lang="en-US" altLang="zh-CN" sz="3600" dirty="0"/>
              <a:t>quickly </a:t>
            </a:r>
            <a:r>
              <a:rPr lang="en-US" altLang="zh-CN" sz="3600" dirty="0">
                <a:solidFill>
                  <a:srgbClr val="FF0000"/>
                </a:solidFill>
              </a:rPr>
              <a:t>assessed the situation, </a:t>
            </a:r>
            <a:r>
              <a:rPr lang="en-US" altLang="zh-CN" sz="3600" dirty="0">
                <a:solidFill>
                  <a:srgbClr val="7030A0"/>
                </a:solidFill>
              </a:rPr>
              <a:t>locating the dead heater and initiating repairs. </a:t>
            </a:r>
            <a:endParaRPr lang="en-US" altLang="zh-CN" sz="3600" dirty="0">
              <a:solidFill>
                <a:srgbClr val="7030A0"/>
              </a:solidFill>
            </a:endParaRPr>
          </a:p>
          <a:p>
            <a:endParaRPr lang="en-US" altLang="zh-CN" sz="3600" dirty="0">
              <a:solidFill>
                <a:srgbClr val="7030A0"/>
              </a:solidFill>
            </a:endParaRPr>
          </a:p>
          <a:p>
            <a:r>
              <a:rPr lang="en-US" altLang="zh-CN" sz="3600" dirty="0">
                <a:solidFill>
                  <a:srgbClr val="FF0000"/>
                </a:solidFill>
              </a:rPr>
              <a:t>4. </a:t>
            </a:r>
            <a:r>
              <a:rPr lang="zh-CN" altLang="en-US" sz="3600" dirty="0">
                <a:solidFill>
                  <a:srgbClr val="FF0000"/>
                </a:solidFill>
              </a:rPr>
              <a:t>（简单句</a:t>
            </a:r>
            <a:r>
              <a:rPr lang="en-US" altLang="zh-CN" sz="3600" dirty="0">
                <a:solidFill>
                  <a:srgbClr val="FF0000"/>
                </a:solidFill>
              </a:rPr>
              <a:t>+ </a:t>
            </a:r>
            <a:r>
              <a:rPr lang="zh-CN" altLang="en-US" sz="3600" dirty="0">
                <a:solidFill>
                  <a:srgbClr val="0000FF"/>
                </a:solidFill>
              </a:rPr>
              <a:t>实验室气温回升正常水平</a:t>
            </a:r>
            <a:r>
              <a:rPr lang="zh-CN" altLang="en-US" sz="3600" dirty="0"/>
              <a:t>）</a:t>
            </a:r>
            <a:endParaRPr lang="en-US" altLang="zh-CN" sz="3600" dirty="0"/>
          </a:p>
          <a:p>
            <a:r>
              <a:rPr lang="en-US" altLang="zh-CN" sz="3600" dirty="0"/>
              <a:t>Soon </a:t>
            </a:r>
            <a:r>
              <a:rPr lang="en-US" altLang="zh-CN" sz="3600" u="sng" dirty="0">
                <a:solidFill>
                  <a:srgbClr val="7030A0"/>
                </a:solidFill>
              </a:rPr>
              <a:t>the temperature </a:t>
            </a:r>
            <a:r>
              <a:rPr lang="en-US" altLang="zh-CN" sz="3600" dirty="0">
                <a:solidFill>
                  <a:srgbClr val="FF0000"/>
                </a:solidFill>
              </a:rPr>
              <a:t>returned to norm in the lab. </a:t>
            </a:r>
            <a:endParaRPr lang="en-US" altLang="zh-CN" sz="3200" dirty="0"/>
          </a:p>
          <a:p>
            <a:endParaRPr lang="en-US" altLang="zh-CN" sz="3200" dirty="0"/>
          </a:p>
        </p:txBody>
      </p:sp>
      <p:sp>
        <p:nvSpPr>
          <p:cNvPr id="2" name="矩形 1"/>
          <p:cNvSpPr/>
          <p:nvPr/>
        </p:nvSpPr>
        <p:spPr>
          <a:xfrm>
            <a:off x="2117036" y="36607"/>
            <a:ext cx="7185990"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各段句间主语平行或交叉进行叙事</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951387"/>
            <a:ext cx="12304643" cy="3416320"/>
          </a:xfrm>
          <a:prstGeom prst="rect">
            <a:avLst/>
          </a:prstGeom>
          <a:solidFill>
            <a:schemeClr val="bg1"/>
          </a:solidFill>
        </p:spPr>
        <p:txBody>
          <a:bodyPr wrap="square">
            <a:spAutoFit/>
          </a:bodyPr>
          <a:lstStyle/>
          <a:p>
            <a:r>
              <a:rPr lang="en-US" altLang="zh-CN" sz="3600" dirty="0">
                <a:solidFill>
                  <a:srgbClr val="9933FF"/>
                </a:solidFill>
              </a:rPr>
              <a:t>5. </a:t>
            </a:r>
            <a:r>
              <a:rPr lang="zh-CN" altLang="en-US" sz="3600" dirty="0">
                <a:solidFill>
                  <a:srgbClr val="FF0000"/>
                </a:solidFill>
              </a:rPr>
              <a:t>（非谓语</a:t>
            </a:r>
            <a:r>
              <a:rPr lang="en-US" altLang="zh-CN" sz="3600" dirty="0">
                <a:solidFill>
                  <a:srgbClr val="9933FF"/>
                </a:solidFill>
              </a:rPr>
              <a:t>+ </a:t>
            </a:r>
            <a:r>
              <a:rPr lang="en-US" altLang="zh-CN" sz="3600" dirty="0" err="1">
                <a:solidFill>
                  <a:srgbClr val="0000FF"/>
                </a:solidFill>
              </a:rPr>
              <a:t>Mary+Tom</a:t>
            </a:r>
            <a:r>
              <a:rPr lang="en-US" altLang="zh-CN" sz="3600" dirty="0">
                <a:solidFill>
                  <a:srgbClr val="0000FF"/>
                </a:solidFill>
              </a:rPr>
              <a:t> </a:t>
            </a:r>
            <a:r>
              <a:rPr lang="zh-CN" altLang="en-US" sz="3600" dirty="0">
                <a:solidFill>
                  <a:srgbClr val="0000FF"/>
                </a:solidFill>
              </a:rPr>
              <a:t>心怀感恩）</a:t>
            </a:r>
            <a:r>
              <a:rPr lang="en-US" altLang="zh-CN" sz="3600" dirty="0">
                <a:solidFill>
                  <a:srgbClr val="0000FF"/>
                </a:solidFill>
              </a:rPr>
              <a:t> </a:t>
            </a:r>
            <a:endParaRPr lang="en-US" altLang="zh-CN" sz="3600" dirty="0">
              <a:solidFill>
                <a:srgbClr val="0000FF"/>
              </a:solidFill>
            </a:endParaRPr>
          </a:p>
          <a:p>
            <a:r>
              <a:rPr lang="en-US" altLang="zh-CN" sz="3600" dirty="0">
                <a:solidFill>
                  <a:srgbClr val="9933FF"/>
                </a:solidFill>
              </a:rPr>
              <a:t>Overwhelmed with an enormous sense of gratitude, </a:t>
            </a:r>
            <a:r>
              <a:rPr lang="en-US" altLang="zh-CN" sz="3600" u="sng" dirty="0">
                <a:solidFill>
                  <a:srgbClr val="7030A0"/>
                </a:solidFill>
              </a:rPr>
              <a:t>Mary and Tom </a:t>
            </a:r>
            <a:r>
              <a:rPr lang="en-US" altLang="zh-CN" sz="3600" dirty="0">
                <a:solidFill>
                  <a:srgbClr val="FF0000"/>
                </a:solidFill>
              </a:rPr>
              <a:t>treated all the penguins to their favorite fish.  </a:t>
            </a:r>
            <a:endParaRPr lang="en-US" altLang="zh-CN" sz="3600" dirty="0">
              <a:solidFill>
                <a:srgbClr val="FF0000"/>
              </a:solidFill>
            </a:endParaRPr>
          </a:p>
          <a:p>
            <a:r>
              <a:rPr lang="en-US" altLang="zh-CN" sz="3600" dirty="0">
                <a:solidFill>
                  <a:srgbClr val="FF0000"/>
                </a:solidFill>
              </a:rPr>
              <a:t>6. </a:t>
            </a:r>
            <a:r>
              <a:rPr lang="zh-CN" altLang="en-US" sz="3600" dirty="0">
                <a:solidFill>
                  <a:srgbClr val="FF0000"/>
                </a:solidFill>
              </a:rPr>
              <a:t>（简单句 </a:t>
            </a:r>
            <a:r>
              <a:rPr lang="en-US" altLang="zh-CN" sz="3600" dirty="0">
                <a:solidFill>
                  <a:srgbClr val="0000FF"/>
                </a:solidFill>
              </a:rPr>
              <a:t>+</a:t>
            </a:r>
            <a:r>
              <a:rPr lang="zh-CN" altLang="en-US" sz="3600" dirty="0">
                <a:solidFill>
                  <a:srgbClr val="0000FF"/>
                </a:solidFill>
              </a:rPr>
              <a:t>父母夸孩子们机智、临危不惧）</a:t>
            </a:r>
            <a:endParaRPr lang="en-US" altLang="zh-CN" sz="3600" dirty="0">
              <a:solidFill>
                <a:srgbClr val="0000FF"/>
              </a:solidFill>
            </a:endParaRPr>
          </a:p>
          <a:p>
            <a:r>
              <a:rPr lang="en-US" altLang="zh-CN" sz="3600" u="sng" dirty="0">
                <a:solidFill>
                  <a:srgbClr val="7030A0"/>
                </a:solidFill>
              </a:rPr>
              <a:t>Their scientist parents  </a:t>
            </a:r>
            <a:r>
              <a:rPr lang="en-US" altLang="zh-CN" sz="3600" dirty="0">
                <a:solidFill>
                  <a:srgbClr val="FF0000"/>
                </a:solidFill>
              </a:rPr>
              <a:t>thumbed up for </a:t>
            </a:r>
            <a:r>
              <a:rPr lang="en-US" altLang="zh-CN" sz="3600" dirty="0">
                <a:solidFill>
                  <a:srgbClr val="0000FF"/>
                </a:solidFill>
              </a:rPr>
              <a:t>their quick mind and bravery </a:t>
            </a:r>
            <a:r>
              <a:rPr lang="en-US" altLang="zh-CN" sz="3600" dirty="0"/>
              <a:t>in the face of adversity.</a:t>
            </a:r>
            <a:endParaRPr lang="en-US" altLang="zh-CN" sz="32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2030900"/>
            <a:ext cx="12192000" cy="2862322"/>
          </a:xfrm>
          <a:prstGeom prst="rect">
            <a:avLst/>
          </a:prstGeom>
          <a:solidFill>
            <a:schemeClr val="bg1"/>
          </a:solidFill>
        </p:spPr>
        <p:txBody>
          <a:bodyPr wrap="square">
            <a:spAutoFit/>
          </a:bodyPr>
          <a:lstStyle/>
          <a:p>
            <a:r>
              <a:rPr lang="en-US" altLang="zh-CN" sz="3600" kern="100" dirty="0">
                <a:latin typeface="等线" panose="02010600030101010101" pitchFamily="2" charset="-122"/>
                <a:cs typeface="Times New Roman" panose="02020603050405020304" pitchFamily="18" charset="0"/>
              </a:rPr>
              <a:t>7. </a:t>
            </a:r>
            <a:r>
              <a:rPr lang="zh-CN" altLang="en-US" sz="3600" kern="100" dirty="0">
                <a:latin typeface="等线" panose="02010600030101010101" pitchFamily="2" charset="-122"/>
                <a:cs typeface="Times New Roman" panose="02020603050405020304" pitchFamily="18" charset="0"/>
              </a:rPr>
              <a:t>（</a:t>
            </a:r>
            <a:r>
              <a:rPr lang="zh-CN" altLang="en-US" sz="3600" kern="100" dirty="0">
                <a:solidFill>
                  <a:srgbClr val="9933FF"/>
                </a:solidFill>
                <a:latin typeface="等线" panose="02010600030101010101" pitchFamily="2" charset="-122"/>
                <a:cs typeface="Times New Roman" panose="02020603050405020304" pitchFamily="18" charset="0"/>
              </a:rPr>
              <a:t>定语从句 </a:t>
            </a:r>
            <a:r>
              <a:rPr lang="en-US" altLang="zh-CN" sz="3600" kern="100" dirty="0">
                <a:latin typeface="等线" panose="02010600030101010101" pitchFamily="2" charset="-122"/>
                <a:cs typeface="Times New Roman" panose="02020603050405020304" pitchFamily="18" charset="0"/>
              </a:rPr>
              <a:t>+</a:t>
            </a:r>
            <a:r>
              <a:rPr lang="zh-CN" altLang="en-US" sz="3600" kern="100" dirty="0">
                <a:solidFill>
                  <a:srgbClr val="0000FF"/>
                </a:solidFill>
                <a:latin typeface="等线" panose="02010600030101010101" pitchFamily="2" charset="-122"/>
                <a:cs typeface="Times New Roman" panose="02020603050405020304" pitchFamily="18" charset="0"/>
              </a:rPr>
              <a:t>人生转折点）</a:t>
            </a:r>
            <a:endParaRPr lang="en-US" altLang="zh-CN" sz="3600" kern="100" dirty="0">
              <a:solidFill>
                <a:srgbClr val="0000FF"/>
              </a:solidFill>
              <a:latin typeface="等线" panose="02010600030101010101" pitchFamily="2" charset="-122"/>
              <a:cs typeface="Times New Roman" panose="02020603050405020304" pitchFamily="18" charset="0"/>
            </a:endParaRPr>
          </a:p>
          <a:p>
            <a:r>
              <a:rPr lang="en-US" altLang="zh-CN" sz="3600" u="sng" dirty="0">
                <a:solidFill>
                  <a:srgbClr val="0000FF"/>
                </a:solidFill>
              </a:rPr>
              <a:t>Through the unique  experience </a:t>
            </a:r>
            <a:r>
              <a:rPr lang="en-US" altLang="zh-CN" sz="3600" u="sng" dirty="0">
                <a:solidFill>
                  <a:srgbClr val="9933FF"/>
                </a:solidFill>
              </a:rPr>
              <a:t>Mary and Tom </a:t>
            </a:r>
            <a:r>
              <a:rPr lang="en-US" altLang="zh-CN" sz="3600" dirty="0">
                <a:solidFill>
                  <a:srgbClr val="FF0000"/>
                </a:solidFill>
              </a:rPr>
              <a:t>realized  the meaning of their parents’ scientific work/ research-</a:t>
            </a:r>
            <a:r>
              <a:rPr lang="en-US" altLang="zh-CN" sz="3600" dirty="0">
                <a:solidFill>
                  <a:srgbClr val="7030A0"/>
                </a:solidFill>
              </a:rPr>
              <a:t>-–</a:t>
            </a:r>
            <a:r>
              <a:rPr lang="en-US" altLang="zh-CN" sz="3600" u="sng" dirty="0">
                <a:solidFill>
                  <a:srgbClr val="7030A0"/>
                </a:solidFill>
              </a:rPr>
              <a:t> Learning </a:t>
            </a:r>
            <a:r>
              <a:rPr lang="en-US" altLang="zh-CN" sz="3600" u="sng" dirty="0">
                <a:solidFill>
                  <a:srgbClr val="0000FF"/>
                </a:solidFill>
              </a:rPr>
              <a:t>how penguins adapt to the extreme temperatures</a:t>
            </a:r>
            <a:r>
              <a:rPr lang="en-US" altLang="zh-CN" sz="3600" dirty="0">
                <a:solidFill>
                  <a:srgbClr val="0000FF"/>
                </a:solidFill>
              </a:rPr>
              <a:t> </a:t>
            </a:r>
            <a:r>
              <a:rPr lang="en-US" altLang="zh-CN" sz="3600" dirty="0">
                <a:solidFill>
                  <a:srgbClr val="FF0000"/>
                </a:solidFill>
              </a:rPr>
              <a:t>did aid their survival.</a:t>
            </a:r>
            <a:r>
              <a:rPr lang="zh-CN" altLang="en-US" sz="3600" dirty="0">
                <a:solidFill>
                  <a:srgbClr val="FF0000"/>
                </a:solidFill>
              </a:rPr>
              <a:t> </a:t>
            </a:r>
            <a:r>
              <a:rPr lang="en-US" altLang="zh-CN" sz="3600" dirty="0">
                <a:solidFill>
                  <a:srgbClr val="FF0000"/>
                </a:solidFill>
              </a:rPr>
              <a:t> </a:t>
            </a:r>
            <a:endParaRPr lang="en-US" altLang="zh-CN" sz="3600" dirty="0">
              <a:highlight>
                <a:srgbClr val="FFFF00"/>
              </a:highlight>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947534"/>
            <a:ext cx="12192000" cy="5509200"/>
          </a:xfrm>
          <a:prstGeom prst="rect">
            <a:avLst/>
          </a:prstGeom>
          <a:solidFill>
            <a:schemeClr val="bg1"/>
          </a:solidFill>
        </p:spPr>
        <p:txBody>
          <a:bodyPr wrap="square">
            <a:spAutoFit/>
          </a:bodyPr>
          <a:lstStyle/>
          <a:p>
            <a:r>
              <a:rPr lang="en-US" altLang="zh-CN" sz="3200" dirty="0"/>
              <a:t>Para1:"I have an idea to stay warm." Tom shouted excitedly.</a:t>
            </a:r>
            <a:endParaRPr lang="en-US" altLang="zh-CN" sz="3200" dirty="0"/>
          </a:p>
          <a:p>
            <a:r>
              <a:rPr lang="en-US" altLang="zh-CN" sz="3200" u="sng" dirty="0">
                <a:solidFill>
                  <a:srgbClr val="9933FF"/>
                </a:solidFill>
              </a:rPr>
              <a:t>“We </a:t>
            </a:r>
            <a:r>
              <a:rPr lang="en-US" altLang="zh-CN" sz="3200" dirty="0">
                <a:solidFill>
                  <a:srgbClr val="FF0000"/>
                </a:solidFill>
              </a:rPr>
              <a:t>can mimic </a:t>
            </a:r>
            <a:r>
              <a:rPr lang="en-US" altLang="zh-CN" sz="3200" dirty="0">
                <a:solidFill>
                  <a:srgbClr val="0000FF"/>
                </a:solidFill>
              </a:rPr>
              <a:t>what the emperor penguins do </a:t>
            </a:r>
            <a:r>
              <a:rPr lang="en-US" altLang="zh-CN" sz="3200" dirty="0"/>
              <a:t>in the wild! </a:t>
            </a:r>
            <a:r>
              <a:rPr lang="en-US" altLang="zh-CN" sz="3200" dirty="0">
                <a:solidFill>
                  <a:srgbClr val="FF0000"/>
                </a:solidFill>
              </a:rPr>
              <a:t>Let’s huddle </a:t>
            </a:r>
            <a:r>
              <a:rPr lang="en-US" altLang="zh-CN" sz="3200" dirty="0"/>
              <a:t>together with the penguin crowd here </a:t>
            </a:r>
            <a:r>
              <a:rPr lang="en-US" altLang="zh-CN" sz="3200" dirty="0">
                <a:solidFill>
                  <a:srgbClr val="9933FF"/>
                </a:solidFill>
              </a:rPr>
              <a:t>to keep warm!” </a:t>
            </a:r>
            <a:r>
              <a:rPr lang="en-US" altLang="zh-CN" sz="3200" u="sng" dirty="0">
                <a:solidFill>
                  <a:srgbClr val="7030A0"/>
                </a:solidFill>
              </a:rPr>
              <a:t>Tom </a:t>
            </a:r>
            <a:r>
              <a:rPr lang="en-US" altLang="zh-CN" sz="3200" dirty="0"/>
              <a:t>quickly </a:t>
            </a:r>
            <a:r>
              <a:rPr lang="en-US" altLang="zh-CN" sz="3200" dirty="0">
                <a:solidFill>
                  <a:srgbClr val="FF0000"/>
                </a:solidFill>
              </a:rPr>
              <a:t>took action and pushed the penguins </a:t>
            </a:r>
            <a:r>
              <a:rPr lang="en-US" altLang="zh-CN" sz="3200" dirty="0">
                <a:solidFill>
                  <a:srgbClr val="9933FF"/>
                </a:solidFill>
              </a:rPr>
              <a:t>to circle around. </a:t>
            </a:r>
            <a:r>
              <a:rPr lang="en-US" altLang="zh-CN" sz="3200" dirty="0">
                <a:solidFill>
                  <a:srgbClr val="0000FF"/>
                </a:solidFill>
              </a:rPr>
              <a:t>What amazed Mary most was that </a:t>
            </a:r>
            <a:r>
              <a:rPr lang="en-US" altLang="zh-CN" sz="3200" u="sng" dirty="0">
                <a:solidFill>
                  <a:srgbClr val="7030A0"/>
                </a:solidFill>
              </a:rPr>
              <a:t>the birds </a:t>
            </a:r>
            <a:r>
              <a:rPr lang="en-US" altLang="zh-CN" sz="3200" dirty="0">
                <a:solidFill>
                  <a:srgbClr val="FF0000"/>
                </a:solidFill>
              </a:rPr>
              <a:t>did listen to Tom </a:t>
            </a:r>
            <a:r>
              <a:rPr lang="en-US" altLang="zh-CN" sz="3200" dirty="0">
                <a:solidFill>
                  <a:srgbClr val="9933FF"/>
                </a:solidFill>
              </a:rPr>
              <a:t>as if knowing exactly  what to do.  </a:t>
            </a:r>
            <a:r>
              <a:rPr lang="en-US" altLang="zh-CN" sz="3200" u="sng" dirty="0">
                <a:solidFill>
                  <a:srgbClr val="7030A0"/>
                </a:solidFill>
              </a:rPr>
              <a:t>Being a penguin whisperer </a:t>
            </a:r>
            <a:r>
              <a:rPr lang="en-US" altLang="zh-CN" sz="3200" dirty="0">
                <a:solidFill>
                  <a:srgbClr val="FF0000"/>
                </a:solidFill>
              </a:rPr>
              <a:t>played a critical role in </a:t>
            </a:r>
            <a:r>
              <a:rPr lang="en-US" altLang="zh-CN" sz="3200" dirty="0"/>
              <a:t>such a life-or-death situation!  </a:t>
            </a:r>
            <a:r>
              <a:rPr lang="en-US" altLang="zh-CN" sz="3200" b="1" u="sng" dirty="0">
                <a:solidFill>
                  <a:srgbClr val="7030A0"/>
                </a:solidFill>
              </a:rPr>
              <a:t>Mary, </a:t>
            </a:r>
            <a:r>
              <a:rPr lang="en-US" altLang="zh-CN" sz="3200" dirty="0"/>
              <a:t>i</a:t>
            </a:r>
            <a:r>
              <a:rPr lang="en-US" altLang="zh-CN" sz="3200" dirty="0">
                <a:solidFill>
                  <a:srgbClr val="9933FF"/>
                </a:solidFill>
              </a:rPr>
              <a:t>mpressed by Tom’s quick thinking,</a:t>
            </a:r>
            <a:r>
              <a:rPr lang="en-US" altLang="zh-CN" sz="3200" dirty="0"/>
              <a:t> </a:t>
            </a:r>
            <a:r>
              <a:rPr lang="en-US" altLang="zh-CN" sz="3200" dirty="0">
                <a:solidFill>
                  <a:srgbClr val="FF0000"/>
                </a:solidFill>
              </a:rPr>
              <a:t>nodded her head to show her </a:t>
            </a:r>
            <a:r>
              <a:rPr lang="en-US" altLang="zh-CN" sz="3200">
                <a:solidFill>
                  <a:srgbClr val="FF0000"/>
                </a:solidFill>
              </a:rPr>
              <a:t>approval </a:t>
            </a:r>
            <a:r>
              <a:rPr lang="en-US" altLang="zh-CN" sz="3200"/>
              <a:t>for  </a:t>
            </a:r>
            <a:r>
              <a:rPr lang="en-US" altLang="zh-CN" sz="3200" dirty="0"/>
              <a:t>this brilliant idea. </a:t>
            </a:r>
            <a:r>
              <a:rPr lang="en-US" altLang="zh-CN" sz="3200" u="sng" dirty="0">
                <a:solidFill>
                  <a:srgbClr val="7030A0"/>
                </a:solidFill>
              </a:rPr>
              <a:t>Tom and Mary </a:t>
            </a:r>
            <a:r>
              <a:rPr lang="en-US" altLang="zh-CN" sz="3200" dirty="0">
                <a:solidFill>
                  <a:srgbClr val="FF0000"/>
                </a:solidFill>
              </a:rPr>
              <a:t>pushed their way into</a:t>
            </a:r>
            <a:r>
              <a:rPr lang="en-US" altLang="zh-CN" sz="3200" dirty="0"/>
              <a:t> the middle of the circle ,</a:t>
            </a:r>
            <a:r>
              <a:rPr lang="en-US" altLang="zh-CN" sz="3200" dirty="0">
                <a:solidFill>
                  <a:srgbClr val="FF0000"/>
                </a:solidFill>
              </a:rPr>
              <a:t>then came back to </a:t>
            </a:r>
            <a:r>
              <a:rPr lang="en-US" altLang="zh-CN" sz="3200" dirty="0"/>
              <a:t>the edge and </a:t>
            </a:r>
            <a:r>
              <a:rPr lang="en-US" altLang="zh-CN" sz="3200" dirty="0">
                <a:solidFill>
                  <a:srgbClr val="FF0000"/>
                </a:solidFill>
              </a:rPr>
              <a:t>strived to go back to </a:t>
            </a:r>
            <a:r>
              <a:rPr lang="en-US" altLang="zh-CN" sz="3200" dirty="0"/>
              <a:t>the center </a:t>
            </a:r>
            <a:r>
              <a:rPr lang="en-US" altLang="zh-CN" sz="3200" dirty="0">
                <a:solidFill>
                  <a:srgbClr val="9933FF"/>
                </a:solidFill>
              </a:rPr>
              <a:t>to fight against the extreme cold, again and again. </a:t>
            </a:r>
            <a:endParaRPr lang="en-US" altLang="zh-CN" sz="3200" dirty="0"/>
          </a:p>
        </p:txBody>
      </p:sp>
      <p:sp>
        <p:nvSpPr>
          <p:cNvPr id="2" name="矩形 1"/>
          <p:cNvSpPr/>
          <p:nvPr/>
        </p:nvSpPr>
        <p:spPr>
          <a:xfrm>
            <a:off x="3856387" y="36607"/>
            <a:ext cx="2047461" cy="584775"/>
          </a:xfrm>
          <a:prstGeom prst="rect">
            <a:avLst/>
          </a:prstGeom>
          <a:solidFill>
            <a:schemeClr val="bg1"/>
          </a:solidFill>
        </p:spPr>
        <p:txBody>
          <a:bodyPr wrap="square" lIns="91440" tIns="45720" rIns="91440" bIns="45720">
            <a:spAutoFit/>
          </a:bodyPr>
          <a:lstStyle/>
          <a:p>
            <a:pPr algn="ctr"/>
            <a:r>
              <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rPr>
              <a:t>习作欣赏</a:t>
            </a:r>
            <a:endParaRPr lang="zh-CN" altLang="en-US" sz="3200" b="1" cap="none" spc="0" dirty="0">
              <a:ln w="0"/>
              <a:solidFill>
                <a:srgbClr val="006600"/>
              </a:solidFill>
              <a:effectLst>
                <a:reflection blurRad="6350" stA="53000" endA="300" endPos="35500" dir="5400000" sy="-90000" algn="bl" rotWithShape="0"/>
              </a:effectLst>
              <a:latin typeface="Bernard MT Condensed" panose="020508060609050204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帝企鹅日记--腾讯影评"/>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4"/>
          <p:cNvSpPr txBox="1"/>
          <p:nvPr/>
        </p:nvSpPr>
        <p:spPr>
          <a:xfrm>
            <a:off x="0" y="559904"/>
            <a:ext cx="12192000" cy="6001643"/>
          </a:xfrm>
          <a:prstGeom prst="rect">
            <a:avLst/>
          </a:prstGeom>
          <a:solidFill>
            <a:schemeClr val="bg1"/>
          </a:solidFill>
        </p:spPr>
        <p:txBody>
          <a:bodyPr wrap="square">
            <a:spAutoFit/>
          </a:bodyPr>
          <a:lstStyle/>
          <a:p>
            <a:r>
              <a:rPr lang="en-US" altLang="zh-CN" sz="3200" dirty="0"/>
              <a:t>Para2: Two and a half hours later, </a:t>
            </a:r>
            <a:r>
              <a:rPr lang="en-US" altLang="zh-CN" sz="3200" u="sng" dirty="0">
                <a:solidFill>
                  <a:srgbClr val="FF0000"/>
                </a:solidFill>
              </a:rPr>
              <a:t>the parents </a:t>
            </a:r>
            <a:r>
              <a:rPr lang="en-US" altLang="zh-CN" sz="3200" dirty="0"/>
              <a:t>returned with </a:t>
            </a:r>
            <a:r>
              <a:rPr lang="en-US" altLang="zh-CN" sz="3200" u="sng" dirty="0">
                <a:solidFill>
                  <a:srgbClr val="9933FF"/>
                </a:solidFill>
              </a:rPr>
              <a:t>help.</a:t>
            </a:r>
            <a:endParaRPr lang="en-US" altLang="zh-CN" sz="3200" u="sng" dirty="0">
              <a:solidFill>
                <a:srgbClr val="9933FF"/>
              </a:solidFill>
            </a:endParaRPr>
          </a:p>
          <a:p>
            <a:r>
              <a:rPr lang="en-US" altLang="zh-CN" sz="3200" dirty="0">
                <a:solidFill>
                  <a:srgbClr val="9933FF"/>
                </a:solidFill>
              </a:rPr>
              <a:t>With anxiety written on their face, </a:t>
            </a:r>
            <a:r>
              <a:rPr lang="en-US" altLang="zh-CN" sz="3200" u="sng" dirty="0">
                <a:solidFill>
                  <a:srgbClr val="7030A0"/>
                </a:solidFill>
              </a:rPr>
              <a:t>the parents </a:t>
            </a:r>
            <a:r>
              <a:rPr lang="en-US" altLang="zh-CN" sz="3200" dirty="0">
                <a:solidFill>
                  <a:srgbClr val="FF0000"/>
                </a:solidFill>
              </a:rPr>
              <a:t>searched for their children.  </a:t>
            </a:r>
            <a:r>
              <a:rPr lang="en-US" altLang="zh-CN" sz="3200" dirty="0">
                <a:solidFill>
                  <a:srgbClr val="9933FF"/>
                </a:solidFill>
              </a:rPr>
              <a:t>Seeing Mary and Tom nestling together with the lab penguins, </a:t>
            </a:r>
            <a:r>
              <a:rPr lang="en-US" altLang="zh-CN" sz="3200" dirty="0">
                <a:solidFill>
                  <a:srgbClr val="7030A0"/>
                </a:solidFill>
              </a:rPr>
              <a:t>their parents </a:t>
            </a:r>
            <a:r>
              <a:rPr lang="en-US" altLang="zh-CN" sz="3200" dirty="0">
                <a:solidFill>
                  <a:srgbClr val="FF0000"/>
                </a:solidFill>
              </a:rPr>
              <a:t>breathed a sigh of relief</a:t>
            </a:r>
            <a:r>
              <a:rPr lang="en-US" altLang="zh-CN" sz="3200" dirty="0"/>
              <a:t>. </a:t>
            </a:r>
            <a:r>
              <a:rPr lang="en-US" altLang="zh-CN" sz="3200" u="sng" dirty="0">
                <a:solidFill>
                  <a:srgbClr val="7030A0"/>
                </a:solidFill>
              </a:rPr>
              <a:t>The rescue team </a:t>
            </a:r>
            <a:r>
              <a:rPr lang="en-US" altLang="zh-CN" sz="3200" dirty="0"/>
              <a:t>quickly </a:t>
            </a:r>
            <a:r>
              <a:rPr lang="en-US" altLang="zh-CN" sz="3200" dirty="0">
                <a:solidFill>
                  <a:srgbClr val="FF0000"/>
                </a:solidFill>
              </a:rPr>
              <a:t>assessed the situation, </a:t>
            </a:r>
            <a:r>
              <a:rPr lang="en-US" altLang="zh-CN" sz="3200" dirty="0">
                <a:solidFill>
                  <a:srgbClr val="7030A0"/>
                </a:solidFill>
              </a:rPr>
              <a:t>locating the dead heater and initiating repairs. </a:t>
            </a:r>
            <a:r>
              <a:rPr lang="en-US" altLang="zh-CN" sz="3200" dirty="0"/>
              <a:t>Soon </a:t>
            </a:r>
            <a:r>
              <a:rPr lang="en-US" altLang="zh-CN" sz="3200" u="sng" dirty="0">
                <a:solidFill>
                  <a:srgbClr val="7030A0"/>
                </a:solidFill>
              </a:rPr>
              <a:t>the temperature </a:t>
            </a:r>
            <a:r>
              <a:rPr lang="en-US" altLang="zh-CN" sz="3200" dirty="0">
                <a:solidFill>
                  <a:srgbClr val="FF0000"/>
                </a:solidFill>
              </a:rPr>
              <a:t>returned to norm in the lab. </a:t>
            </a:r>
            <a:r>
              <a:rPr lang="en-US" altLang="zh-CN" sz="3200" dirty="0">
                <a:solidFill>
                  <a:srgbClr val="9933FF"/>
                </a:solidFill>
              </a:rPr>
              <a:t>Overwhelmed with an enormous sense of gratitude, </a:t>
            </a:r>
            <a:r>
              <a:rPr lang="en-US" altLang="zh-CN" sz="3200" u="sng" dirty="0">
                <a:solidFill>
                  <a:srgbClr val="7030A0"/>
                </a:solidFill>
              </a:rPr>
              <a:t>Mary and Tom </a:t>
            </a:r>
            <a:r>
              <a:rPr lang="en-US" altLang="zh-CN" sz="3200" dirty="0">
                <a:solidFill>
                  <a:srgbClr val="FF0000"/>
                </a:solidFill>
              </a:rPr>
              <a:t>treated all the penguins to their favorite fish.  </a:t>
            </a:r>
            <a:r>
              <a:rPr lang="en-US" altLang="zh-CN" sz="3200" u="sng" dirty="0">
                <a:solidFill>
                  <a:srgbClr val="7030A0"/>
                </a:solidFill>
              </a:rPr>
              <a:t>Their scientist parents  </a:t>
            </a:r>
            <a:r>
              <a:rPr lang="en-US" altLang="zh-CN" sz="3200" dirty="0">
                <a:solidFill>
                  <a:srgbClr val="FF0000"/>
                </a:solidFill>
              </a:rPr>
              <a:t>thumbed up for </a:t>
            </a:r>
            <a:r>
              <a:rPr lang="en-US" altLang="zh-CN" sz="3200" dirty="0">
                <a:solidFill>
                  <a:srgbClr val="0000FF"/>
                </a:solidFill>
              </a:rPr>
              <a:t>their quick mind and bravery </a:t>
            </a:r>
            <a:r>
              <a:rPr lang="en-US" altLang="zh-CN" sz="3200" dirty="0"/>
              <a:t>in the face of adversity.  </a:t>
            </a:r>
            <a:r>
              <a:rPr lang="en-US" altLang="zh-CN" sz="3200" u="sng" dirty="0">
                <a:solidFill>
                  <a:srgbClr val="0000FF"/>
                </a:solidFill>
              </a:rPr>
              <a:t>Through the unique  experience </a:t>
            </a:r>
            <a:r>
              <a:rPr lang="en-US" altLang="zh-CN" sz="3200" u="sng" dirty="0">
                <a:solidFill>
                  <a:srgbClr val="9933FF"/>
                </a:solidFill>
              </a:rPr>
              <a:t>Mary and Tom </a:t>
            </a:r>
            <a:r>
              <a:rPr lang="en-US" altLang="zh-CN" sz="3200" dirty="0">
                <a:solidFill>
                  <a:srgbClr val="FF0000"/>
                </a:solidFill>
              </a:rPr>
              <a:t>realized  the meaning of their parents’ scientific work/ research-</a:t>
            </a:r>
            <a:r>
              <a:rPr lang="en-US" altLang="zh-CN" sz="3200" u="sng" dirty="0">
                <a:solidFill>
                  <a:srgbClr val="7030A0"/>
                </a:solidFill>
              </a:rPr>
              <a:t>-– Learning how </a:t>
            </a:r>
            <a:r>
              <a:rPr lang="en-US" altLang="zh-CN" sz="3200" u="sng" dirty="0">
                <a:solidFill>
                  <a:srgbClr val="9933FF"/>
                </a:solidFill>
              </a:rPr>
              <a:t>penguins adapt to </a:t>
            </a:r>
            <a:r>
              <a:rPr lang="en-US" altLang="zh-CN" sz="3200" u="sng" dirty="0">
                <a:solidFill>
                  <a:srgbClr val="7030A0"/>
                </a:solidFill>
              </a:rPr>
              <a:t>the extreme temperatures</a:t>
            </a:r>
            <a:r>
              <a:rPr lang="en-US" altLang="zh-CN" sz="3200" dirty="0"/>
              <a:t> </a:t>
            </a:r>
            <a:r>
              <a:rPr lang="en-US" altLang="zh-CN" sz="3200" dirty="0">
                <a:solidFill>
                  <a:srgbClr val="FF0000"/>
                </a:solidFill>
              </a:rPr>
              <a:t>did aid their survival. </a:t>
            </a:r>
            <a:endParaRPr lang="en-US" altLang="zh-CN" sz="3200" dirty="0">
              <a:solidFill>
                <a:srgbClr val="FF0000"/>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31816" y="35782"/>
            <a:ext cx="1618090" cy="523220"/>
          </a:xfrm>
          <a:prstGeom prst="rect">
            <a:avLst/>
          </a:prstGeom>
          <a:solidFill>
            <a:schemeClr val="bg1"/>
          </a:solidFill>
        </p:spPr>
        <p:txBody>
          <a:bodyPr wrap="square" rtlCol="0">
            <a:spAutoFit/>
          </a:bodyPr>
          <a:lstStyle/>
          <a:p>
            <a:r>
              <a:rPr lang="zh-CN" altLang="en-US" sz="2800" dirty="0">
                <a:solidFill>
                  <a:srgbClr val="FF0000"/>
                </a:solidFill>
                <a:latin typeface="华文彩云" panose="02010800040101010101" pitchFamily="2" charset="-122"/>
                <a:ea typeface="华文彩云" panose="02010800040101010101" pitchFamily="2" charset="-122"/>
              </a:rPr>
              <a:t>原文本</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5" name="文本框 4"/>
          <p:cNvSpPr txBox="1"/>
          <p:nvPr/>
        </p:nvSpPr>
        <p:spPr>
          <a:xfrm>
            <a:off x="0" y="807477"/>
            <a:ext cx="12125739" cy="5632311"/>
          </a:xfrm>
          <a:prstGeom prst="rect">
            <a:avLst/>
          </a:prstGeom>
          <a:solidFill>
            <a:schemeClr val="bg1"/>
          </a:solidFill>
        </p:spPr>
        <p:txBody>
          <a:bodyPr wrap="square">
            <a:spAutoFit/>
          </a:bodyPr>
          <a:lstStyle/>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When Mary entered the south Pole Penguin Research Lab , she saw her friend Tom gently stroking</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Mary and Tom often observed the emperor  penguins that were studied to understand how they adapted to extreme temperatures —insights that could aid human survival.</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Suddenly, an alarm rang out and red lights flashed, signaling a problem. The kids rushed over to look into it. "It's colder than before —there's ice forming on the water," noted Tom. Though always cold, Mary had never seen ice here before. She checked the habitat monitor and found that the temperature had gone down a lot. "The heater must be broken!"</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Mary quickly sent a message to their parents' research team, who were conducting outdoor studies. With the adults away, the kids would have to deal with the freezing conditions until help arrived.</a:t>
            </a:r>
            <a:endPar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Time dragged as Mary and Tom anxiously waited. The increasing cold caused them to shake. “  I wonder what emperor penguins do in extreme cold, since they stay in the Pole all winter instead of going somewhere warmer," asked Mary. "They huddle(</a:t>
            </a:r>
            <a:r>
              <a:rPr lang="zh-CN" altLang="zh-CN" sz="1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zh-CN" sz="2000" kern="100" dirty="0">
              <a:effectLst/>
              <a:latin typeface="等线" panose="02010600030101010101" pitchFamily="2" charset="-122"/>
              <a:ea typeface="等线" panose="02010600030101010101" pitchFamily="2" charset="-122"/>
              <a:cs typeface="Times New Roman" panose="02020603050405020304" pitchFamily="18" charset="0"/>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16张图让你感受动物间温情的父母之爱 | 趣闻巴士"/>
          <p:cNvPicPr>
            <a:picLocks noChangeAspect="1" noChangeArrowheads="1"/>
          </p:cNvPicPr>
          <p:nvPr/>
        </p:nvPicPr>
        <p:blipFill rotWithShape="1">
          <a:blip r:embed="rId1">
            <a:extLst>
              <a:ext uri="{28A0092B-C50C-407E-A947-70E740481C1C}">
                <a14:useLocalDpi xmlns:a14="http://schemas.microsoft.com/office/drawing/2010/main" val="0"/>
              </a:ext>
            </a:extLst>
          </a:blip>
          <a:srcRect b="3387"/>
          <a:stretch>
            <a:fillRect/>
          </a:stretch>
        </p:blipFill>
        <p:spPr bwMode="auto">
          <a:xfrm>
            <a:off x="-89452" y="0"/>
            <a:ext cx="12281451"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6186309"/>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Mary entered the south Pole Penguin Research Lab , she saw her friend Tom gently stroking</a:t>
            </a:r>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Mary and Tom often observed the emperor  penguins that were studied to understand how they adapted to extreme temperatures —insights that could aid human survival. </a:t>
            </a:r>
            <a:endPar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432276" y="188435"/>
            <a:ext cx="6033052"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115182" y="35782"/>
            <a:ext cx="3784810" cy="523220"/>
          </a:xfrm>
          <a:prstGeom prst="rect">
            <a:avLst/>
          </a:prstGeom>
          <a:solidFill>
            <a:schemeClr val="bg1"/>
          </a:solidFill>
        </p:spPr>
        <p:txBody>
          <a:bodyPr wrap="square" rtlCol="0">
            <a:spAutoFit/>
          </a:bodyPr>
          <a:lstStyle/>
          <a:p>
            <a:r>
              <a:rPr lang="en-US" altLang="zh-CN" sz="2800" dirty="0">
                <a:solidFill>
                  <a:srgbClr val="FF0000"/>
                </a:solidFill>
                <a:latin typeface="华文彩云" panose="02010800040101010101" pitchFamily="2" charset="-122"/>
                <a:ea typeface="华文彩云" panose="02010800040101010101" pitchFamily="2" charset="-122"/>
              </a:rPr>
              <a:t>Read for information </a:t>
            </a:r>
            <a:endParaRPr lang="zh-CN" altLang="en-US" sz="2800" dirty="0">
              <a:solidFill>
                <a:srgbClr val="FF0000"/>
              </a:solidFill>
              <a:latin typeface="华文彩云" panose="02010800040101010101" pitchFamily="2" charset="-122"/>
              <a:ea typeface="华文彩云" panose="02010800040101010101" pitchFamily="2" charset="-122"/>
            </a:endParaRPr>
          </a:p>
        </p:txBody>
      </p:sp>
      <p:sp>
        <p:nvSpPr>
          <p:cNvPr id="11" name="文本框 10"/>
          <p:cNvSpPr txBox="1"/>
          <p:nvPr/>
        </p:nvSpPr>
        <p:spPr>
          <a:xfrm>
            <a:off x="7255564" y="2037522"/>
            <a:ext cx="4094921" cy="1200329"/>
          </a:xfrm>
          <a:prstGeom prst="rect">
            <a:avLst/>
          </a:prstGeom>
          <a:noFill/>
        </p:spPr>
        <p:txBody>
          <a:bodyPr wrap="square" rtlCol="0">
            <a:spAutoFit/>
          </a:bodyPr>
          <a:lstStyle/>
          <a:p>
            <a:r>
              <a:rPr lang="en-US" altLang="zh-CN" sz="3600" dirty="0">
                <a:solidFill>
                  <a:srgbClr val="0000FF"/>
                </a:solidFill>
              </a:rPr>
              <a:t>Q1:   </a:t>
            </a:r>
            <a:r>
              <a:rPr lang="en-US" altLang="zh-CN" sz="3600" dirty="0"/>
              <a:t>What  was studied in the  lab?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果冻般的蓝色冰山上聚集着一群企鹅"/>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30" y="0"/>
            <a:ext cx="1212573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166556"/>
            <a:ext cx="6818242" cy="698652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"We're thirteen, Tom. It's time to grow up and stop playing with the lab penguins," said Mary as she started cleaning. "They're research animals, not pets. "</a:t>
            </a:r>
            <a:endPar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But the birds listen to me</a:t>
            </a:r>
            <a:r>
              <a:rPr lang="zh-CN" altLang="zh-CN" sz="3200" kern="100" dirty="0">
                <a:effectLst/>
                <a:latin typeface="等线" panose="02010600030101010101" pitchFamily="2" charset="-122"/>
                <a:ea typeface="等线" panose="02010600030101010101" pitchFamily="2" charset="-122"/>
                <a:cs typeface="Times New Roman" panose="02020603050405020304" pitchFamily="18" charset="0"/>
              </a:rPr>
              <a:t>！</a:t>
            </a:r>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insisted Tom, his breath forming a cloud in the freezing air. "You're just trying to be a penguin whisperer again." Mary replied, shaking her head with a gentle smile. The penguins seemed playful as they walked, dove, swam and chased their live fish for sport before eating.</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813266" y="188435"/>
            <a:ext cx="5536096"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7553738" y="2037522"/>
            <a:ext cx="4094921" cy="1754326"/>
          </a:xfrm>
          <a:prstGeom prst="rect">
            <a:avLst/>
          </a:prstGeom>
          <a:noFill/>
        </p:spPr>
        <p:txBody>
          <a:bodyPr wrap="square" rtlCol="0">
            <a:spAutoFit/>
          </a:bodyPr>
          <a:lstStyle/>
          <a:p>
            <a:r>
              <a:rPr lang="en-US" altLang="zh-CN" sz="3600" dirty="0">
                <a:solidFill>
                  <a:srgbClr val="0000FF"/>
                </a:solidFill>
              </a:rPr>
              <a:t>Q2:   </a:t>
            </a:r>
            <a:r>
              <a:rPr lang="en-US" altLang="zh-CN" sz="3600" dirty="0"/>
              <a:t>What were Tom and Mary doing in the lab?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539123"/>
            <a:ext cx="6271591" cy="5940088"/>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Suddenly, an alarm rang out and red lights flashed, signaling a problem. The kids rushed over to look into it. "It's colder than before —there's ice forming on the water," noted Tom. Though always cold, Mary had never seen ice here before. She checked the habitat monitor and found that the temperature had gone down a lot. "The heater must be broken!"</a:t>
            </a:r>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520070" y="188435"/>
            <a:ext cx="5671930"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7553738" y="2037522"/>
            <a:ext cx="4094921" cy="1200329"/>
          </a:xfrm>
          <a:prstGeom prst="rect">
            <a:avLst/>
          </a:prstGeom>
          <a:noFill/>
        </p:spPr>
        <p:txBody>
          <a:bodyPr wrap="square" rtlCol="0">
            <a:spAutoFit/>
          </a:bodyPr>
          <a:lstStyle/>
          <a:p>
            <a:r>
              <a:rPr lang="en-US" altLang="zh-CN" sz="3600" dirty="0">
                <a:solidFill>
                  <a:srgbClr val="0000FF"/>
                </a:solidFill>
              </a:rPr>
              <a:t>Q3:   </a:t>
            </a:r>
            <a:r>
              <a:rPr lang="en-US" altLang="zh-CN" sz="3600" dirty="0"/>
              <a:t>What was wrong ?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1473402"/>
            <a:ext cx="6271591" cy="3539430"/>
          </a:xfrm>
          <a:prstGeom prst="rect">
            <a:avLst/>
          </a:prstGeom>
          <a:solidFill>
            <a:schemeClr val="bg1"/>
          </a:solidFill>
        </p:spPr>
        <p:txBody>
          <a:bodyPr wrap="square">
            <a:spAutoFit/>
          </a:bodyPr>
          <a:lstStyle/>
          <a:p>
            <a:pPr indent="266700" algn="just"/>
            <a:r>
              <a:rPr lang="en-US" altLang="zh-CN" sz="3200" kern="100" dirty="0">
                <a:effectLst/>
                <a:latin typeface="等线" panose="02010600030101010101" pitchFamily="2" charset="-122"/>
                <a:ea typeface="等线" panose="02010600030101010101" pitchFamily="2" charset="-122"/>
                <a:cs typeface="Times New Roman" panose="02020603050405020304" pitchFamily="18" charset="0"/>
              </a:rPr>
              <a:t>   Mary quickly sent a message to their parents' research team, who were conducting outdoor studies. With the adults away, the kids would have to deal with the freezing conditions until help arrived.</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907697" y="1281740"/>
            <a:ext cx="5002694" cy="4224539"/>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3738" y="2037522"/>
            <a:ext cx="4094921" cy="2308324"/>
          </a:xfrm>
          <a:prstGeom prst="rect">
            <a:avLst/>
          </a:prstGeom>
          <a:noFill/>
        </p:spPr>
        <p:txBody>
          <a:bodyPr wrap="square" rtlCol="0">
            <a:spAutoFit/>
          </a:bodyPr>
          <a:lstStyle/>
          <a:p>
            <a:r>
              <a:rPr lang="en-US" altLang="zh-CN" sz="3600" dirty="0">
                <a:solidFill>
                  <a:srgbClr val="0000FF"/>
                </a:solidFill>
              </a:rPr>
              <a:t>Q4:   </a:t>
            </a:r>
            <a:r>
              <a:rPr lang="en-US" altLang="zh-CN" sz="3600" dirty="0"/>
              <a:t>What did Mary do ? </a:t>
            </a:r>
            <a:endParaRPr lang="en-US" altLang="zh-CN" sz="3600" dirty="0"/>
          </a:p>
          <a:p>
            <a:r>
              <a:rPr lang="en-US" altLang="zh-CN" sz="3600" dirty="0">
                <a:solidFill>
                  <a:srgbClr val="0000FF"/>
                </a:solidFill>
              </a:rPr>
              <a:t>Q5:  </a:t>
            </a:r>
            <a:r>
              <a:rPr lang="en-US" altLang="zh-CN" sz="3600" dirty="0"/>
              <a:t>What did their </a:t>
            </a:r>
            <a:endParaRPr lang="en-US" altLang="zh-CN" sz="3600" dirty="0"/>
          </a:p>
          <a:p>
            <a:r>
              <a:rPr lang="en-US" altLang="zh-CN" sz="3600" dirty="0"/>
              <a:t>Parents do? </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1" y="29818"/>
            <a:ext cx="7017026" cy="9571851"/>
          </a:xfrm>
          <a:prstGeom prst="rect">
            <a:avLst/>
          </a:prstGeom>
          <a:solidFill>
            <a:schemeClr val="bg1"/>
          </a:solidFill>
        </p:spPr>
        <p:txBody>
          <a:bodyPr wrap="square">
            <a:spAutoFit/>
          </a:bodyPr>
          <a:lstStyle/>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Time dragged as Mary and Tom anxiously waited. The increasing cold caused them to shake. “ I wonder what emperor penguins do in extreme cold, since they stay in the Pole all winter instead of going somewhere warmer," asked Mary. "They huddle(</a:t>
            </a:r>
            <a:r>
              <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rPr>
              <a:t>挤作 一 团</a:t>
            </a:r>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 Tom answered. " They huddle together tightly so that the birds in the middle will be warm enough. " " What about the ones on the edge?" Mary asked. "They push their way towards the center, and then move back out to the edge, and struggle back again. Scientists in the  early 21st century recorded it. " He replied as he stared at the large crowd of the penguins in the lab.</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latin typeface="等线" panose="02010600030101010101" pitchFamily="2" charset="-122"/>
              <a:ea typeface="等线" panose="02010600030101010101" pitchFamily="2" charset="-122"/>
              <a:cs typeface="Times New Roman" panose="02020603050405020304" pitchFamily="18" charset="0"/>
            </a:endParaRPr>
          </a:p>
          <a:p>
            <a:pPr indent="266700" algn="just"/>
            <a:endPar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a:p>
            <a:pPr indent="266700" algn="just"/>
            <a:r>
              <a:rPr lang="en-US" altLang="zh-CN" sz="2800" kern="100" dirty="0">
                <a:effectLst/>
                <a:latin typeface="等线" panose="02010600030101010101" pitchFamily="2" charset="-122"/>
                <a:ea typeface="等线" panose="02010600030101010101" pitchFamily="2" charset="-122"/>
                <a:cs typeface="Times New Roman" panose="02020603050405020304" pitchFamily="18" charset="0"/>
              </a:rPr>
              <a:t>  </a:t>
            </a:r>
            <a:endParaRPr lang="zh-CN" altLang="zh-CN" sz="2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977271" y="188435"/>
            <a:ext cx="5201477" cy="6481130"/>
          </a:xfrm>
          <a:prstGeom prst="verticalScroll">
            <a:avLst/>
          </a:prstGeom>
          <a:solidFill>
            <a:schemeClr val="accent1">
              <a:lumMod val="40000"/>
              <a:lumOff val="60000"/>
            </a:schemeClr>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7553738" y="2037522"/>
            <a:ext cx="4094921" cy="3416320"/>
          </a:xfrm>
          <a:prstGeom prst="rect">
            <a:avLst/>
          </a:prstGeom>
          <a:noFill/>
        </p:spPr>
        <p:txBody>
          <a:bodyPr wrap="square" rtlCol="0">
            <a:spAutoFit/>
          </a:bodyPr>
          <a:lstStyle/>
          <a:p>
            <a:r>
              <a:rPr lang="en-US" altLang="zh-CN" sz="3600" dirty="0">
                <a:solidFill>
                  <a:srgbClr val="0000FF"/>
                </a:solidFill>
              </a:rPr>
              <a:t>Q6:   </a:t>
            </a:r>
            <a:r>
              <a:rPr lang="en-US" altLang="zh-CN" sz="3600" dirty="0"/>
              <a:t>How did they feel?  </a:t>
            </a:r>
            <a:endParaRPr lang="en-US" altLang="zh-CN" sz="3600" dirty="0"/>
          </a:p>
          <a:p>
            <a:r>
              <a:rPr lang="en-US" altLang="zh-CN" sz="3600" dirty="0">
                <a:solidFill>
                  <a:srgbClr val="0000FF"/>
                </a:solidFill>
              </a:rPr>
              <a:t>Q7:  </a:t>
            </a:r>
            <a:r>
              <a:rPr lang="en-US" altLang="zh-CN" sz="3600" dirty="0"/>
              <a:t>What did the penguins do in  the extreme cold in the South Pole?</a:t>
            </a:r>
            <a:endParaRPr lang="zh-CN" altLang="en-US" sz="3600" dirty="0"/>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5万只帝企鹅齐聚南极海滩 场面震撼_频道_腾讯网"/>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0" y="628573"/>
            <a:ext cx="6626089" cy="6186309"/>
          </a:xfrm>
          <a:prstGeom prst="rect">
            <a:avLst/>
          </a:prstGeom>
          <a:solidFill>
            <a:schemeClr val="bg1"/>
          </a:solidFill>
        </p:spPr>
        <p:txBody>
          <a:bodyPr wrap="square">
            <a:spAutoFit/>
          </a:bodyPr>
          <a:lstStyle/>
          <a:p>
            <a:pPr indent="266700" algn="just"/>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  When Mary entered the south Pole Penguin Research Lab , she saw her friend Tom gently stroking</a:t>
            </a:r>
            <a:r>
              <a:rPr lang="zh-CN" altLang="zh-CN" sz="3600" kern="100" dirty="0">
                <a:effectLst/>
                <a:latin typeface="等线" panose="02010600030101010101" pitchFamily="2" charset="-122"/>
                <a:ea typeface="等线" panose="02010600030101010101" pitchFamily="2" charset="-122"/>
                <a:cs typeface="Times New Roman" panose="02020603050405020304" pitchFamily="18" charset="0"/>
              </a:rPr>
              <a:t>（轻抚）</a:t>
            </a:r>
            <a:r>
              <a:rPr lang="en-US" altLang="zh-CN" sz="3600" kern="100" dirty="0">
                <a:effectLst/>
                <a:latin typeface="等线" panose="02010600030101010101" pitchFamily="2" charset="-122"/>
                <a:ea typeface="等线" panose="02010600030101010101" pitchFamily="2" charset="-122"/>
                <a:cs typeface="Times New Roman" panose="02020603050405020304" pitchFamily="18" charset="0"/>
              </a:rPr>
              <a:t>a penguin in his arms. As children of the lab scientists , </a:t>
            </a:r>
            <a:r>
              <a:rPr lang="en-US"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Mary and Tom often observed the emperor  penguins that were studied to understand how they adapted to extreme temperatures —insights that could aid human survival. </a:t>
            </a:r>
            <a:endParaRPr lang="zh-CN"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endParaRPr>
          </a:p>
        </p:txBody>
      </p:sp>
      <p:sp>
        <p:nvSpPr>
          <p:cNvPr id="6" name="卷形: 垂直 5"/>
          <p:cNvSpPr/>
          <p:nvPr/>
        </p:nvSpPr>
        <p:spPr>
          <a:xfrm>
            <a:off x="6331226" y="188435"/>
            <a:ext cx="6211956" cy="6481130"/>
          </a:xfrm>
          <a:prstGeom prst="verticalScroll">
            <a:avLst/>
          </a:prstGeom>
          <a:solidFill>
            <a:schemeClr val="bg1"/>
          </a:solidFill>
          <a:ln>
            <a:solidFill>
              <a:schemeClr val="accent1">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sz="1800" kern="100">
                <a:effectLst/>
                <a:latin typeface="等线" panose="02010600030101010101" pitchFamily="2" charset="-122"/>
                <a:ea typeface="等线" panose="02010600030101010101" pitchFamily="2" charset="-122"/>
                <a:cs typeface="Times New Roman" panose="02020603050405020304" pitchFamily="18" charset="0"/>
              </a:rPr>
              <a:t> “ </a:t>
            </a:r>
            <a:endParaRPr lang="zh-CN" altLang="en-US"/>
          </a:p>
        </p:txBody>
      </p:sp>
      <p:sp>
        <p:nvSpPr>
          <p:cNvPr id="9" name="文本框 8"/>
          <p:cNvSpPr txBox="1"/>
          <p:nvPr/>
        </p:nvSpPr>
        <p:spPr>
          <a:xfrm>
            <a:off x="1029044" y="0"/>
            <a:ext cx="2956547"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Read for clues</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4" name="文本框 3"/>
          <p:cNvSpPr txBox="1"/>
          <p:nvPr/>
        </p:nvSpPr>
        <p:spPr>
          <a:xfrm>
            <a:off x="8533072" y="188182"/>
            <a:ext cx="1565085" cy="523220"/>
          </a:xfrm>
          <a:prstGeom prst="rect">
            <a:avLst/>
          </a:prstGeom>
          <a:solidFill>
            <a:schemeClr val="bg1"/>
          </a:solidFill>
        </p:spPr>
        <p:txBody>
          <a:bodyPr wrap="square" rtlCol="0">
            <a:spAutoFit/>
          </a:bodyPr>
          <a:lstStyle/>
          <a:p>
            <a:r>
              <a:rPr lang="en-US" altLang="zh-CN" sz="2800" dirty="0">
                <a:solidFill>
                  <a:srgbClr val="FF0000"/>
                </a:solidFill>
                <a:latin typeface="方正舒体" panose="02010601030101010101" pitchFamily="2" charset="-122"/>
                <a:ea typeface="方正舒体" panose="02010601030101010101" pitchFamily="2" charset="-122"/>
              </a:rPr>
              <a:t>Echo 1</a:t>
            </a:r>
            <a:endParaRPr lang="zh-CN" altLang="en-US" sz="2800" dirty="0">
              <a:solidFill>
                <a:srgbClr val="FF0000"/>
              </a:solidFill>
              <a:latin typeface="方正舒体" panose="02010601030101010101" pitchFamily="2" charset="-122"/>
              <a:ea typeface="方正舒体" panose="02010601030101010101" pitchFamily="2" charset="-122"/>
            </a:endParaRPr>
          </a:p>
        </p:txBody>
      </p:sp>
      <p:sp>
        <p:nvSpPr>
          <p:cNvPr id="7" name="文本框 6"/>
          <p:cNvSpPr txBox="1"/>
          <p:nvPr/>
        </p:nvSpPr>
        <p:spPr>
          <a:xfrm>
            <a:off x="7146236" y="2037522"/>
            <a:ext cx="4691268" cy="3970318"/>
          </a:xfrm>
          <a:prstGeom prst="rect">
            <a:avLst/>
          </a:prstGeom>
          <a:noFill/>
        </p:spPr>
        <p:txBody>
          <a:bodyPr wrap="square" rtlCol="0">
            <a:spAutoFit/>
          </a:bodyPr>
          <a:lstStyle/>
          <a:p>
            <a:r>
              <a:rPr lang="en-US" altLang="zh-CN" sz="3600" dirty="0">
                <a:solidFill>
                  <a:srgbClr val="7030A0"/>
                </a:solidFill>
              </a:rPr>
              <a:t>Tom’s insight </a:t>
            </a:r>
            <a:r>
              <a:rPr lang="en-US" altLang="zh-CN" sz="3600" dirty="0">
                <a:solidFill>
                  <a:srgbClr val="FF0000"/>
                </a:solidFill>
              </a:rPr>
              <a:t>aided their survival</a:t>
            </a:r>
            <a:r>
              <a:rPr lang="en-US" altLang="zh-CN" sz="3600" dirty="0">
                <a:solidFill>
                  <a:srgbClr val="0000FF"/>
                </a:solidFill>
              </a:rPr>
              <a:t> in the </a:t>
            </a:r>
            <a:endParaRPr lang="en-US" altLang="zh-CN" sz="3600" dirty="0">
              <a:solidFill>
                <a:srgbClr val="0000FF"/>
              </a:solidFill>
            </a:endParaRPr>
          </a:p>
          <a:p>
            <a:r>
              <a:rPr lang="en-US" altLang="zh-CN" sz="3600" dirty="0">
                <a:solidFill>
                  <a:srgbClr val="0000FF"/>
                </a:solidFill>
              </a:rPr>
              <a:t>   extreme cold.</a:t>
            </a:r>
            <a:endParaRPr lang="en-US" altLang="zh-CN" sz="3600" dirty="0">
              <a:solidFill>
                <a:srgbClr val="0000FF"/>
              </a:solidFill>
            </a:endParaRPr>
          </a:p>
          <a:p>
            <a:r>
              <a:rPr lang="en-US" altLang="zh-CN" sz="3600" dirty="0">
                <a:solidFill>
                  <a:srgbClr val="0000FF"/>
                </a:solidFill>
              </a:rPr>
              <a:t>// </a:t>
            </a:r>
            <a:r>
              <a:rPr lang="en-US" altLang="zh-CN" sz="3600" dirty="0">
                <a:solidFill>
                  <a:srgbClr val="FF0000"/>
                </a:solidFill>
              </a:rPr>
              <a:t>helped them to </a:t>
            </a:r>
            <a:r>
              <a:rPr lang="en-US" altLang="zh-CN" sz="3600" kern="100" dirty="0">
                <a:solidFill>
                  <a:srgbClr val="FF0000"/>
                </a:solidFill>
                <a:effectLst/>
                <a:latin typeface="等线" panose="02010600030101010101" pitchFamily="2" charset="-122"/>
                <a:ea typeface="等线" panose="02010600030101010101" pitchFamily="2" charset="-122"/>
                <a:cs typeface="Times New Roman" panose="02020603050405020304" pitchFamily="18" charset="0"/>
              </a:rPr>
              <a:t>adapt to </a:t>
            </a:r>
            <a:r>
              <a:rPr lang="en-US" altLang="zh-CN" sz="3600" kern="100" dirty="0">
                <a:solidFill>
                  <a:srgbClr val="0000FF"/>
                </a:solidFill>
                <a:effectLst/>
                <a:latin typeface="等线" panose="02010600030101010101" pitchFamily="2" charset="-122"/>
                <a:ea typeface="等线" panose="02010600030101010101" pitchFamily="2" charset="-122"/>
                <a:cs typeface="Times New Roman" panose="02020603050405020304" pitchFamily="18" charset="0"/>
              </a:rPr>
              <a:t>extreme temperatures in the lab. </a:t>
            </a:r>
            <a:endParaRPr lang="zh-CN" altLang="en-US" sz="3600" dirty="0">
              <a:solidFill>
                <a:srgbClr val="0000FF"/>
              </a:solidFill>
            </a:endParaRPr>
          </a:p>
        </p:txBody>
      </p:sp>
      <p:pic>
        <p:nvPicPr>
          <p:cNvPr id="5124" name="图片 6" descr="logo横版 png"/>
          <p:cNvPicPr>
            <a:picLocks noChangeAspect="1"/>
          </p:cNvPicPr>
          <p:nvPr/>
        </p:nvPicPr>
        <p:blipFill>
          <a:blip r:embed="rId2"/>
          <a:stretch>
            <a:fillRect/>
          </a:stretch>
        </p:blipFill>
        <p:spPr>
          <a:xfrm>
            <a:off x="11477625" y="82550"/>
            <a:ext cx="608013" cy="642938"/>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12365</Words>
  <Application>WPS 演示</Application>
  <PresentationFormat>宽屏</PresentationFormat>
  <Paragraphs>223</Paragraphs>
  <Slides>30</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宋体</vt:lpstr>
      <vt:lpstr>Wingdings</vt:lpstr>
      <vt:lpstr>HelveticaNeue</vt:lpstr>
      <vt:lpstr>华文新魏</vt:lpstr>
      <vt:lpstr>华文行楷</vt:lpstr>
      <vt:lpstr>华文彩云</vt:lpstr>
      <vt:lpstr>等线</vt:lpstr>
      <vt:lpstr>Times New Roman</vt:lpstr>
      <vt:lpstr>方正舒体</vt:lpstr>
      <vt:lpstr>Segoe Print</vt:lpstr>
      <vt:lpstr>微软雅黑</vt:lpstr>
      <vt:lpstr>Arial Unicode MS</vt:lpstr>
      <vt:lpstr>等线 Light</vt:lpstr>
      <vt:lpstr>-apple-system</vt:lpstr>
      <vt:lpstr>Bernard MT Condensed</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jiahui fu</dc:creator>
  <cp:lastModifiedBy>Administrator</cp:lastModifiedBy>
  <cp:revision>365</cp:revision>
  <dcterms:created xsi:type="dcterms:W3CDTF">2024-01-20T13:02:00Z</dcterms:created>
  <dcterms:modified xsi:type="dcterms:W3CDTF">2024-03-19T05:26:00Z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