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  <p:sldId id="256" r:id="rId4"/>
    <p:sldId id="257" r:id="rId5"/>
    <p:sldId id="258" r:id="rId6"/>
    <p:sldId id="259" r:id="rId7"/>
    <p:sldId id="260" r:id="rId8"/>
    <p:sldId id="263" r:id="rId9"/>
    <p:sldId id="261" r:id="rId10"/>
    <p:sldId id="262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C5ED-9170-4081-B48D-34A46EFFD3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1B038-7FB9-4286-BC0E-37EE029D22FC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956290" y="483235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6425"/>
          <a:stretch>
            <a:fillRect/>
          </a:stretch>
        </p:blipFill>
        <p:spPr>
          <a:xfrm>
            <a:off x="0" y="54032"/>
            <a:ext cx="12192000" cy="67346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38698" y="221673"/>
            <a:ext cx="4973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B2U4  Video Time 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12175" y="2575046"/>
            <a:ext cx="835152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Introduction to Historic London  </a:t>
            </a:r>
            <a:endParaRPr lang="zh-CN" alt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65920" y="0"/>
            <a:ext cx="282632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Pre-watching 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753" y="188422"/>
            <a:ext cx="2576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bank 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254" y="773197"/>
            <a:ext cx="115269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blending n. mixture 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混合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blend v. </a:t>
            </a:r>
            <a:r>
              <a:rPr lang="en-US" altLang="zh-CN" sz="2400" b="0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/blend/  </a:t>
            </a:r>
            <a:r>
              <a:rPr lang="en-US" altLang="zh-CN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form a mixture with something</a:t>
            </a:r>
            <a:r>
              <a:rPr lang="zh-CN" altLang="en-US" sz="2400" dirty="0">
                <a:solidFill>
                  <a:srgbClr val="002060"/>
                </a:solidFill>
              </a:rPr>
              <a:t>（和某物）混合；融合</a:t>
            </a:r>
            <a:endParaRPr lang="en-US" altLang="zh-CN" sz="2400" dirty="0">
              <a:solidFill>
                <a:srgbClr val="002060"/>
              </a:solidFill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negotiate v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nɪˈɡəʊʃieɪt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successfully get over or past a difficult part on a path or route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zh-CN" altLang="en-US" sz="2400" dirty="0">
                <a:solidFill>
                  <a:srgbClr val="002060"/>
                </a:solidFill>
              </a:rPr>
              <a:t>通过，越过（险要路段）</a:t>
            </a:r>
            <a:endParaRPr lang="en-US" altLang="zh-CN" sz="2400" dirty="0">
              <a:solidFill>
                <a:srgbClr val="002060"/>
              </a:solidFill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Parliament Building 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议会大厦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core n. </a:t>
            </a:r>
            <a:r>
              <a:rPr lang="en-US" altLang="zh-CN" sz="2400" dirty="0"/>
              <a:t>/</a:t>
            </a:r>
            <a:r>
              <a:rPr lang="en-US" altLang="zh-CN" sz="2400" dirty="0" err="1"/>
              <a:t>kɔ</a:t>
            </a:r>
            <a:r>
              <a:rPr lang="en-US" altLang="zh-CN" sz="2400" dirty="0"/>
              <a:t>ː(r)/  </a:t>
            </a:r>
            <a:r>
              <a:rPr lang="zh-CN" altLang="en-US" sz="2400" dirty="0"/>
              <a:t>核心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dock n. </a:t>
            </a:r>
            <a:r>
              <a:rPr lang="en-US" altLang="zh-CN" sz="2400" dirty="0"/>
              <a:t>/</a:t>
            </a:r>
            <a:r>
              <a:rPr lang="en-US" altLang="zh-CN" sz="2400" dirty="0" err="1"/>
              <a:t>dɒk</a:t>
            </a:r>
            <a:r>
              <a:rPr lang="en-US" altLang="zh-CN" sz="2400" dirty="0"/>
              <a:t>/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part of a port where ships are repaired, or where goods are put onto or taken off them  </a:t>
            </a:r>
            <a:r>
              <a:rPr lang="zh-CN" altLang="en-US" sz="2400" dirty="0"/>
              <a:t>船坞；船埠；码头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imprisonment n.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ɪmˈprɪznmənt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监禁，关押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armoury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altLang="zh-CN" sz="2400" dirty="0"/>
              <a:t>/ˈ</a:t>
            </a:r>
            <a:r>
              <a:rPr lang="en-US" altLang="zh-CN" sz="2400" dirty="0" err="1"/>
              <a:t>ɑːməri</a:t>
            </a:r>
            <a:r>
              <a:rPr lang="en-US" altLang="zh-CN" sz="2400" dirty="0"/>
              <a:t>/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军械库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8.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royal n.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rɔɪəl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2400" dirty="0"/>
              <a:t>皇家的；王室的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9.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residence n.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rezɪdəns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house, especially a large or impressive one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dirty="0"/>
              <a:t>住所；住房；（尤指）宅第，豪宅 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repository n.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rɪˈpɒzətri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a place where something is stored in large quantities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zh-CN" altLang="en-US" sz="2400" dirty="0"/>
              <a:t>仓库；贮藏室；存放处</a:t>
            </a:r>
            <a:endParaRPr lang="zh-CN" altLang="en-US" dirty="0"/>
          </a:p>
          <a:p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5169" y="99752"/>
            <a:ext cx="116655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crown 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kraʊn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王冠；皇冠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 spectacular adj. </a:t>
            </a:r>
            <a:r>
              <a:rPr lang="en-US" altLang="zh-CN" sz="2400" dirty="0"/>
              <a:t>/</a:t>
            </a:r>
            <a:r>
              <a:rPr lang="en-US" altLang="zh-CN" sz="2400" dirty="0" err="1"/>
              <a:t>spekˈtækjələ</a:t>
            </a:r>
            <a:r>
              <a:rPr lang="en-US" altLang="zh-CN" sz="2400" dirty="0"/>
              <a:t>(r)/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impressive  </a:t>
            </a:r>
            <a:r>
              <a:rPr lang="zh-CN" altLang="en-US" sz="2400" dirty="0"/>
              <a:t>壮观的；壮丽的；令人惊叹的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King’s Cross station 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国王十字站   中转站 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053" y="1279294"/>
            <a:ext cx="4582777" cy="25778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1671" y="1437848"/>
            <a:ext cx="73983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13"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grab v.  catch 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take or hold somebody/something with your hand suddenly or roughly  </a:t>
            </a:r>
            <a:r>
              <a:rPr lang="zh-CN" altLang="en-US" sz="2400" dirty="0"/>
              <a:t>抓住；攫取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Westminster Abbey 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威斯敏斯特教堂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funeral n.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fjuːnərəl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400" dirty="0"/>
              <a:t>葬礼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coronation 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kɒrəˈneɪʃn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000" dirty="0"/>
              <a:t>加冕；加冕典礼</a:t>
            </a:r>
            <a:endParaRPr lang="en-US" altLang="zh-CN" sz="20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sizeable adj. </a:t>
            </a:r>
            <a:r>
              <a:rPr lang="en-US" altLang="zh-CN" sz="2400" dirty="0"/>
              <a:t>/ˈ</a:t>
            </a:r>
            <a:r>
              <a:rPr lang="en-US" altLang="zh-CN" sz="2400" dirty="0" err="1"/>
              <a:t>saɪzəbl</a:t>
            </a:r>
            <a:r>
              <a:rPr lang="en-US" altLang="zh-CN" sz="3200" dirty="0"/>
              <a:t>/  </a:t>
            </a:r>
            <a:r>
              <a:rPr lang="en-US" altLang="zh-CN" sz="2400" dirty="0"/>
              <a:t>fairly large</a:t>
            </a:r>
            <a:r>
              <a:rPr lang="zh-CN" altLang="en-US" sz="2400" dirty="0"/>
              <a:t>相当大的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ornamental </a:t>
            </a:r>
            <a:r>
              <a:rPr lang="en-US" altLang="zh-CN" sz="2000" dirty="0"/>
              <a:t>/ˌ</a:t>
            </a:r>
            <a:r>
              <a:rPr lang="en-US" altLang="zh-CN" sz="2000" dirty="0" err="1"/>
              <a:t>ɔːnəˈmentl</a:t>
            </a:r>
            <a:r>
              <a:rPr lang="en-US" altLang="zh-CN" sz="2000" dirty="0"/>
              <a:t>/ </a:t>
            </a:r>
            <a:r>
              <a:rPr lang="zh-CN" altLang="en-US" sz="2400" dirty="0"/>
              <a:t>装饰性的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concentration n.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something in one place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400" dirty="0"/>
              <a:t>集中；聚集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unruffled adj. </a:t>
            </a:r>
            <a:r>
              <a:rPr lang="en-US" altLang="zh-CN" sz="2400" dirty="0"/>
              <a:t>/</a:t>
            </a:r>
            <a:r>
              <a:rPr lang="en-US" altLang="zh-CN" sz="2400" dirty="0" err="1"/>
              <a:t>ʌnˈrʌfld</a:t>
            </a:r>
            <a:r>
              <a:rPr lang="en-US" altLang="zh-CN" sz="2400" dirty="0"/>
              <a:t>/  calm</a:t>
            </a:r>
            <a:r>
              <a:rPr lang="en-US" altLang="zh-CN" dirty="0"/>
              <a:t>   </a:t>
            </a:r>
            <a:r>
              <a:rPr lang="zh-CN" altLang="en-US" sz="2400" dirty="0"/>
              <a:t>平静的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21. hub n. </a:t>
            </a:r>
            <a:r>
              <a:rPr lang="zh-CN" altLang="en-US" sz="2400" dirty="0"/>
              <a:t>（某地或活动的）中心，核心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22. monarch n. </a:t>
            </a:r>
            <a:r>
              <a:rPr lang="en-US" altLang="zh-CN" dirty="0"/>
              <a:t> /ˈ</a:t>
            </a:r>
            <a:r>
              <a:rPr lang="en-US" altLang="zh-CN" dirty="0" err="1"/>
              <a:t>mɒnək</a:t>
            </a:r>
            <a:r>
              <a:rPr lang="en-US" altLang="zh-CN" dirty="0"/>
              <a:t>/  </a:t>
            </a:r>
            <a:r>
              <a:rPr lang="zh-CN" altLang="en-US" sz="2400" dirty="0"/>
              <a:t>君主；帝王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monarchy   </a:t>
            </a:r>
            <a:r>
              <a:rPr lang="zh-CN" altLang="en-US" sz="2400" dirty="0"/>
              <a:t>君主制；君主政体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0712" y="80949"/>
            <a:ext cx="11870575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23. ascension n.  </a:t>
            </a:r>
            <a:r>
              <a:rPr lang="en-US" altLang="zh-CN" sz="2000" dirty="0"/>
              <a:t>/</a:t>
            </a:r>
            <a:r>
              <a:rPr lang="en-US" altLang="zh-CN" sz="2000" dirty="0" err="1"/>
              <a:t>əˈsenʃn</a:t>
            </a:r>
            <a:r>
              <a:rPr lang="en-US" altLang="zh-CN" sz="2000" dirty="0"/>
              <a:t>/  </a:t>
            </a:r>
            <a:r>
              <a:rPr lang="zh-CN" altLang="en-US" sz="2000" dirty="0"/>
              <a:t>登基</a:t>
            </a:r>
            <a:endParaRPr lang="en-US" altLang="zh-CN" sz="2000" dirty="0"/>
          </a:p>
          <a:p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24. 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bland </a:t>
            </a:r>
            <a:r>
              <a:rPr lang="en-US" altLang="zh-CN" sz="2400" dirty="0"/>
              <a:t>/</a:t>
            </a:r>
            <a:r>
              <a:rPr lang="en-US" altLang="zh-CN" sz="2400" dirty="0" err="1"/>
              <a:t>blænd</a:t>
            </a:r>
            <a:r>
              <a:rPr lang="en-US" altLang="zh-CN" sz="2400" dirty="0"/>
              <a:t>/  adj.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little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excitement or interest; without anything to attract attention      </a:t>
            </a:r>
            <a:r>
              <a:rPr lang="zh-CN" altLang="en-US" sz="2400" dirty="0"/>
              <a:t>平淡的；乏味的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25. assemble v. </a:t>
            </a:r>
            <a:r>
              <a:rPr lang="en-US" altLang="zh-CN" sz="2000" dirty="0"/>
              <a:t>/</a:t>
            </a:r>
            <a:r>
              <a:rPr lang="en-US" altLang="zh-CN" sz="2000" dirty="0" err="1"/>
              <a:t>əˈsembl</a:t>
            </a:r>
            <a:r>
              <a:rPr lang="en-US" altLang="zh-CN" sz="2000" dirty="0"/>
              <a:t>/  </a:t>
            </a:r>
            <a:r>
              <a:rPr lang="zh-CN" altLang="en-US" sz="2400" dirty="0"/>
              <a:t>聚集；集合</a:t>
            </a:r>
            <a:endParaRPr lang="en-US" altLang="zh-CN" sz="2000" dirty="0"/>
          </a:p>
          <a:p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26. component n. </a:t>
            </a:r>
            <a:r>
              <a:rPr lang="en-US" altLang="zh-CN" sz="2000" dirty="0"/>
              <a:t>/</a:t>
            </a:r>
            <a:r>
              <a:rPr lang="en-US" altLang="zh-CN" sz="2000" dirty="0" err="1"/>
              <a:t>kəmˈpəʊnənt</a:t>
            </a:r>
            <a:r>
              <a:rPr lang="en-US" altLang="zh-CN" sz="2000" dirty="0"/>
              <a:t>/  </a:t>
            </a:r>
            <a:r>
              <a:rPr lang="zh-CN" altLang="en-US" sz="2400" dirty="0"/>
              <a:t>组成部分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27. dominate v. </a:t>
            </a:r>
            <a:r>
              <a:rPr lang="en-US" altLang="zh-CN" sz="2000" dirty="0"/>
              <a:t>/ˈ</a:t>
            </a:r>
            <a:r>
              <a:rPr lang="en-US" altLang="zh-CN" sz="2000" dirty="0" err="1"/>
              <a:t>dɒmɪneɪt</a:t>
            </a:r>
            <a:r>
              <a:rPr lang="en-US" altLang="zh-CN" sz="2000" dirty="0"/>
              <a:t>/  </a:t>
            </a:r>
            <a:r>
              <a:rPr lang="zh-CN" altLang="en-US" sz="2400" dirty="0"/>
              <a:t>在</a:t>
            </a:r>
            <a:r>
              <a:rPr lang="en-US" altLang="zh-CN" sz="2400" dirty="0"/>
              <a:t>…</a:t>
            </a:r>
            <a:r>
              <a:rPr lang="zh-CN" altLang="en-US" sz="2400" dirty="0"/>
              <a:t>中具有最重要（或明显）的特色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28. rally n.</a:t>
            </a:r>
            <a:r>
              <a:rPr lang="en-US" altLang="zh-CN" dirty="0"/>
              <a:t> </a:t>
            </a:r>
            <a:r>
              <a:rPr lang="en-US" altLang="zh-CN" sz="2400" dirty="0"/>
              <a:t>/ˈ</a:t>
            </a:r>
            <a:r>
              <a:rPr lang="en-US" altLang="zh-CN" sz="2400" dirty="0" err="1"/>
              <a:t>ræli</a:t>
            </a:r>
            <a:r>
              <a:rPr lang="en-US" altLang="zh-CN" sz="2400" dirty="0"/>
              <a:t>/ </a:t>
            </a:r>
            <a:r>
              <a:rPr lang="zh-CN" altLang="en-US" sz="2400" dirty="0"/>
              <a:t>公众集会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29. address v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make a formal speech to a group of people  </a:t>
            </a:r>
            <a:r>
              <a:rPr lang="zh-CN" altLang="en-US" sz="2400" dirty="0"/>
              <a:t>演说；演讲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30. adjacent adj. </a:t>
            </a:r>
            <a:r>
              <a:rPr lang="en-US" altLang="zh-CN" sz="2000" dirty="0"/>
              <a:t>/</a:t>
            </a:r>
            <a:r>
              <a:rPr lang="en-US" altLang="zh-CN" sz="2000" dirty="0" err="1"/>
              <a:t>əˈdʒeɪsnt</a:t>
            </a:r>
            <a:r>
              <a:rPr lang="en-US" altLang="zh-CN" sz="2000" dirty="0"/>
              <a:t>/ </a:t>
            </a:r>
            <a:r>
              <a:rPr lang="en-US" altLang="zh-CN" sz="2400" dirty="0"/>
              <a:t>next to something </a:t>
            </a:r>
            <a:r>
              <a:rPr lang="zh-CN" altLang="en-US" sz="2000" dirty="0"/>
              <a:t>与</a:t>
            </a:r>
            <a:r>
              <a:rPr lang="en-US" altLang="zh-CN" sz="2000" dirty="0"/>
              <a:t>…</a:t>
            </a:r>
            <a:r>
              <a:rPr lang="zh-CN" altLang="en-US" sz="2000" dirty="0"/>
              <a:t>毗连的；邻近的</a:t>
            </a:r>
            <a:endParaRPr lang="en-US" altLang="zh-CN" sz="2000" dirty="0"/>
          </a:p>
          <a:p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31.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magnet n. </a:t>
            </a:r>
            <a:r>
              <a:rPr lang="en-US" altLang="zh-CN" sz="2400" dirty="0"/>
              <a:t>/ˈ</a:t>
            </a:r>
            <a:r>
              <a:rPr lang="en-US" altLang="zh-CN" sz="2400" dirty="0" err="1"/>
              <a:t>mæɡnət</a:t>
            </a:r>
            <a:r>
              <a:rPr lang="en-US" altLang="zh-CN" sz="2400" dirty="0"/>
              <a:t>/ </a:t>
            </a:r>
            <a:r>
              <a:rPr lang="zh-CN" altLang="en-US" sz="2400" dirty="0"/>
              <a:t>有吸引力的人（或地方、事物）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32. construct v. </a:t>
            </a:r>
            <a:r>
              <a:rPr lang="en-US" altLang="zh-CN" sz="2000" dirty="0"/>
              <a:t>/</a:t>
            </a:r>
            <a:r>
              <a:rPr lang="en-US" altLang="zh-CN" sz="2000" dirty="0" err="1"/>
              <a:t>kənˈstrʌkt</a:t>
            </a:r>
            <a:r>
              <a:rPr lang="en-US" altLang="zh-CN" sz="2000" dirty="0"/>
              <a:t>/ </a:t>
            </a:r>
            <a:endParaRPr lang="en-US" altLang="zh-CN" sz="2000" dirty="0"/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build or make something such as a road, building or machine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dirty="0"/>
              <a:t>建筑；修建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33. devastate v. </a:t>
            </a:r>
            <a:r>
              <a:rPr lang="en-US" altLang="zh-CN" sz="2400" dirty="0"/>
              <a:t>/ˈ</a:t>
            </a:r>
            <a:r>
              <a:rPr lang="en-US" altLang="zh-CN" sz="2400" dirty="0" err="1"/>
              <a:t>devəsteɪt</a:t>
            </a:r>
            <a:r>
              <a:rPr lang="en-US" altLang="zh-CN" sz="2400" dirty="0"/>
              <a:t>/ </a:t>
            </a:r>
            <a:endParaRPr lang="en-US" altLang="zh-CN" sz="2400" dirty="0"/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completely destroy a place or an area  </a:t>
            </a:r>
            <a:r>
              <a:rPr lang="zh-CN" altLang="en-US" sz="2400" dirty="0"/>
              <a:t>彻底破坏；摧毁；毁灭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34. pinnacle n. </a:t>
            </a:r>
            <a:r>
              <a:rPr lang="en-US" altLang="zh-CN" sz="2400" dirty="0"/>
              <a:t>/ˈ</a:t>
            </a:r>
            <a:r>
              <a:rPr lang="en-US" altLang="zh-CN" sz="2400" dirty="0" err="1"/>
              <a:t>pɪnəkl</a:t>
            </a:r>
            <a:r>
              <a:rPr lang="en-US" altLang="zh-CN" sz="2400" dirty="0"/>
              <a:t>/ </a:t>
            </a:r>
            <a:r>
              <a:rPr lang="zh-CN" altLang="en-US" sz="2400" dirty="0"/>
              <a:t>（建筑物）尖顶</a:t>
            </a:r>
            <a:endParaRPr lang="en-US" altLang="zh-CN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35. tracery n. </a:t>
            </a:r>
            <a:r>
              <a:rPr lang="en-US" altLang="zh-CN" sz="2000" dirty="0"/>
              <a:t>/ˈ</a:t>
            </a:r>
            <a:r>
              <a:rPr lang="en-US" altLang="zh-CN" sz="2000" dirty="0" err="1"/>
              <a:t>treɪsəri</a:t>
            </a:r>
            <a:r>
              <a:rPr lang="en-US" altLang="zh-CN" sz="2000" dirty="0"/>
              <a:t>/ </a:t>
            </a:r>
            <a:r>
              <a:rPr lang="zh-CN" altLang="en-US" sz="2400" dirty="0"/>
              <a:t>花色窗棂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36. vitality n.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vaɪˈtæləti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2400" dirty="0"/>
              <a:t>生命力；活力；热情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83" y="3481880"/>
            <a:ext cx="3837626" cy="32236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72888" y="4412559"/>
            <a:ext cx="327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Nelson’s Column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2066"/>
          <a:stretch>
            <a:fillRect/>
          </a:stretch>
        </p:blipFill>
        <p:spPr>
          <a:xfrm>
            <a:off x="203780" y="271549"/>
            <a:ext cx="11555957" cy="604058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4431" y="2327563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7987" y="2285999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07084" y="2285998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33410" y="2254441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4431" y="4225636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58592" y="4225636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87689" y="4225635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16786" y="4251728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850284" y="0"/>
            <a:ext cx="3241963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While-watching 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Unit4 An instruction to Historic London Video ti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0342" y="646331"/>
            <a:ext cx="11211098" cy="6066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6007" y="182880"/>
            <a:ext cx="1125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following sentences below according to the video. </a:t>
            </a:r>
            <a:endParaRPr lang="zh-CN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20" y="881148"/>
            <a:ext cx="5475317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 1. The Tower Bridge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 2. Westminster Abbey 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 3. Buckingham Palace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 4. The National Gallery 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 5. Trafalgar Square 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 6. The Houses of Parliament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 7. Big Ben 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08815" y="706100"/>
            <a:ext cx="6683432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is a symbol of the city of London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 startAt="2"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also called the Palace of Westminster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 startAt="2"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where the king or queen lives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 startAt="2"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where all royal funerals and most coronations take place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 startAt="2"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in fact the name of the bell in the tower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 startAt="2"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 a traditional place for public meetings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 startAt="2"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Contains a great art collection. 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1907" y="975996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3114" y="1489759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8054" y="2110844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3719" y="2681120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3718" y="3162835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0949" y="3707068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1552" y="4246085"/>
            <a:ext cx="2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6007" y="182880"/>
            <a:ext cx="1125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Answer the following questions. </a:t>
            </a:r>
            <a:endParaRPr lang="zh-CN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8051" y="1041862"/>
            <a:ext cx="11643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Samuel Johnson say about London?</a:t>
            </a: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makes London a great city to walk in?  </a:t>
            </a: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9119" y="1911927"/>
            <a:ext cx="1062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Samuel Johnson said that when one is tired of London, one is tired of life. 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8281" y="4558145"/>
            <a:ext cx="11263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 great city to walk in because there are no hills and many things to see. 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29" y="-23793"/>
            <a:ext cx="2880560" cy="1795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2998</Words>
  <Application>WPS 演示</Application>
  <PresentationFormat>宽屏</PresentationFormat>
  <Paragraphs>136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Times New Roman</vt:lpstr>
      <vt:lpstr>Segoe UI</vt:lpstr>
      <vt:lpstr>微软雅黑</vt:lpstr>
      <vt:lpstr>Arial Unicode MS</vt:lpstr>
      <vt:lpstr>等线 Light</vt:lpstr>
      <vt:lpstr>等线</vt:lpstr>
      <vt:lpstr>Calibri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jiang Louisa</dc:creator>
  <cp:lastModifiedBy>Administrator</cp:lastModifiedBy>
  <cp:revision>23</cp:revision>
  <dcterms:created xsi:type="dcterms:W3CDTF">2023-03-12T03:03:00Z</dcterms:created>
  <dcterms:modified xsi:type="dcterms:W3CDTF">2024-03-18T04:10:52Z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