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69" r:id="rId3"/>
    <p:sldId id="271" r:id="rId4"/>
    <p:sldId id="287" r:id="rId5"/>
    <p:sldId id="338" r:id="rId6"/>
    <p:sldId id="337" r:id="rId7"/>
    <p:sldId id="336" r:id="rId8"/>
    <p:sldId id="303" r:id="rId9"/>
    <p:sldId id="306" r:id="rId10"/>
    <p:sldId id="305" r:id="rId11"/>
    <p:sldId id="307" r:id="rId12"/>
    <p:sldId id="322" r:id="rId13"/>
    <p:sldId id="325" r:id="rId15"/>
    <p:sldId id="324" r:id="rId16"/>
    <p:sldId id="323" r:id="rId17"/>
    <p:sldId id="326" r:id="rId18"/>
    <p:sldId id="340" r:id="rId19"/>
    <p:sldId id="335" r:id="rId20"/>
    <p:sldId id="327" r:id="rId21"/>
    <p:sldId id="341" r:id="rId22"/>
    <p:sldId id="342" r:id="rId23"/>
    <p:sldId id="343" r:id="rId24"/>
    <p:sldId id="329" r:id="rId25"/>
    <p:sldId id="328" r:id="rId26"/>
    <p:sldId id="330" r:id="rId27"/>
    <p:sldId id="349" r:id="rId28"/>
    <p:sldId id="350" r:id="rId29"/>
    <p:sldId id="334" r:id="rId30"/>
    <p:sldId id="351" r:id="rId31"/>
    <p:sldId id="333" r:id="rId32"/>
    <p:sldId id="348" r:id="rId33"/>
    <p:sldId id="346" r:id="rId34"/>
    <p:sldId id="352" r:id="rId35"/>
    <p:sldId id="353" r:id="rId36"/>
    <p:sldId id="270"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FDE9-0858-468C-B524-4D08BC17C9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13961-E840-4603-8F57-C66122324A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B13961-E840-4603-8F57-C66122324AC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B13961-E840-4603-8F57-C66122324AC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B13961-E840-4603-8F57-C66122324AC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34996-8B1E-4406-A1BF-04AF3F8C3A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F537-A8BF-41FE-809B-ECCDEDA4CC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小孩和狗狗图片大全-小孩和狗狗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75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360221"/>
            <a:ext cx="12125739" cy="2062103"/>
          </a:xfrm>
          <a:prstGeom prst="rect">
            <a:avLst/>
          </a:prstGeom>
          <a:solidFill>
            <a:schemeClr val="bg1"/>
          </a:solidFill>
        </p:spPr>
        <p:txBody>
          <a:bodyPr wrap="square">
            <a:spAutoFit/>
          </a:bodyPr>
          <a:lstStyle/>
          <a:p>
            <a:pPr marL="25400" marR="12700" indent="266700" algn="just" fontAlgn="base">
              <a:spcAft>
                <a:spcPts val="0"/>
              </a:spcAft>
            </a:pP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Rufus woke up, it was late afternoon. As he was lying there, his sharp ears heard Mr. Johnson saying, "It's almost suppertime. Is Janie still roller-skating? We Johnsons didn't get where we are today by being late for supper."</a:t>
            </a:r>
            <a:endPar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98783" y="3955778"/>
            <a:ext cx="7315200" cy="954107"/>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 </a:t>
            </a:r>
            <a:endParaRPr lang="en-US" altLang="zh-CN" sz="2800" dirty="0">
              <a:solidFill>
                <a:srgbClr val="9900CC"/>
              </a:solidFill>
              <a:latin typeface="Jokerman" panose="04090605060D06020702" pitchFamily="82" charset="0"/>
            </a:endParaRPr>
          </a:p>
          <a:p>
            <a:r>
              <a:rPr lang="en-US" altLang="zh-CN" sz="2800" dirty="0">
                <a:solidFill>
                  <a:srgbClr val="9900CC"/>
                </a:solidFill>
                <a:latin typeface="Jokerman" panose="04090605060D06020702" pitchFamily="82" charset="0"/>
              </a:rPr>
              <a:t>Q8:   What would their mother do next?</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see,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there was one thing that kept Rufus from being adopted by his favorite human. And that was ... Rufus barked backward.</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Here's what he sounded like: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Wob</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-wow!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Wob</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-wow! Fra-</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fra</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fra</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Krab-</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krab</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C00000"/>
                          </a:solidFill>
                          <a:effectLst/>
                          <a:latin typeface="等线" panose="02010600030101010101" pitchFamily="2" charset="-122"/>
                          <a:ea typeface="+mn-ea"/>
                          <a:cs typeface="Times New Roman" panose="02020603050405020304" pitchFamily="18" charset="0"/>
                        </a:rPr>
                        <a:t>. </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311348" y="2378769"/>
            <a:ext cx="5675243" cy="2862322"/>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1.  Rufus never changed his barking way and still barked backward as usual and he was eventually adopted by Jannie.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52402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What he couldn't stand was that his bark kept him from living with Janie Johnson.</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Janie never laughed at Rufus when he barked. More than anything else, Rufus wanted to be her pet.</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He wanted to play catch in her yard every day and sleep at the foot of her bed each night.</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311348" y="2259501"/>
            <a:ext cx="5675243" cy="3416320"/>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2. His uniqueness didn’t stop him from living with Janie and now Rufus became her pet, playing catch in her yard each day and sleeping at the foot of her bed every night.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0" y="1341561"/>
          <a:ext cx="11986591" cy="4731548"/>
        </p:xfrm>
        <a:graphic>
          <a:graphicData uri="http://schemas.openxmlformats.org/drawingml/2006/table">
            <a:tbl>
              <a:tblPr firstRow="1" bandRow="1">
                <a:tableStyleId>{5C22544A-7EE6-4342-B048-85BDC9FD1C3A}</a:tableStyleId>
              </a:tblPr>
              <a:tblGrid>
                <a:gridCol w="5098774"/>
                <a:gridCol w="6887817"/>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indent="266700" algn="just"/>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But Janie's father, Mr. Johnson, wouldn't hear of it. "What? A dog that barks backward? We'd be the laughingstocks of Kumquat Street! We Johnsons didn't get where we are today by adopting dogs that bark backward. No, Janie. It's out of the question."</a:t>
                      </a:r>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5108714" y="2229684"/>
            <a:ext cx="6877878" cy="3970318"/>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3. The Johnsons didn’t become the laughingstocks of Kumquat Street. Instead, residents in the street tended to cast an envious look at them as they saw Rufus barking backward, saying Rufus was so smart , amazing and unique.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21922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But Rufus did worry. That evening he talked it over with his friend Bill Bulldog. "I don't think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Johnson will ever like me," Rufus said. "As long as I bark backward, he'll never let me live in his home."</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"Have you tried treatment?" asked Bill.</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Rufus said, "I've tried everything. Nothing helps. It's just the way I bark."</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311348" y="2378769"/>
            <a:ext cx="5675243" cy="3970318"/>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4. One evening , wandering along the street , Bill saw Rufus walking Janie. Bill approached him and sent congratulations to Rufus on his finding home without changing his barking way.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102704" y="1729407"/>
          <a:ext cx="11986591" cy="4670588"/>
        </p:xfrm>
        <a:graphic>
          <a:graphicData uri="http://schemas.openxmlformats.org/drawingml/2006/table">
            <a:tbl>
              <a:tblPr firstRow="1" bandRow="1">
                <a:tableStyleId>{5C22544A-7EE6-4342-B048-85BDC9FD1C3A}</a:tableStyleId>
              </a:tblPr>
              <a:tblGrid>
                <a:gridCol w="5115339"/>
                <a:gridCol w="6871252"/>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"You're a great dog Roof. Anyone can see that," said Bill. "It just takes some humans longer to figure it out, that's all. Hey, want to go with me to Succotash Street? I've heard that their garbage is fantastic."</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5218045" y="2835969"/>
            <a:ext cx="6844748" cy="3416320"/>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5. Fortunately, it didn’t take Mr. Johnson too long to figure out that Rufus was so smart and amazing.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6. One thing was for sure– Rufus would never hunt for food in garbage again.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Rufus woke up, it was late afternoon. As he was lying there, his sharp ears heard Mr. Johnson saying, "It's almost suppertime. Is Janie still roller-skating? We Johnsons didn't get where we are today by being late for supper."</a:t>
                      </a:r>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251714" y="2378769"/>
            <a:ext cx="5734878" cy="2308324"/>
          </a:xfrm>
          <a:prstGeom prst="rect">
            <a:avLst/>
          </a:prstGeom>
          <a:solidFill>
            <a:schemeClr val="bg1"/>
          </a:solidFill>
        </p:spPr>
        <p:txBody>
          <a:bodyPr wrap="square" rtlCol="0">
            <a:spAutoFit/>
          </a:bodyPr>
          <a:lstStyle/>
          <a:p>
            <a:r>
              <a:rPr lang="en-US" altLang="zh-CN" sz="3600" dirty="0">
                <a:solidFill>
                  <a:srgbClr val="FF0000"/>
                </a:solidFill>
                <a:latin typeface="Times New Roman" panose="02020603050405020304" pitchFamily="18" charset="0"/>
                <a:cs typeface="Times New Roman" panose="02020603050405020304" pitchFamily="18" charset="0"/>
              </a:rPr>
              <a:t>6. We Johnsons didn’t get where we are today by leaving Rufus homeless in </a:t>
            </a:r>
            <a:r>
              <a:rPr lang="en-US" altLang="zh-CN" sz="36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Kumquat Street.</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狐狸图片大全-狐狸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表格 7"/>
          <p:cNvGraphicFramePr>
            <a:graphicFrameLocks noGrp="1"/>
          </p:cNvGraphicFramePr>
          <p:nvPr/>
        </p:nvGraphicFramePr>
        <p:xfrm>
          <a:off x="0" y="457200"/>
          <a:ext cx="12095921" cy="6057192"/>
        </p:xfrm>
        <a:graphic>
          <a:graphicData uri="http://schemas.openxmlformats.org/drawingml/2006/table">
            <a:tbl>
              <a:tblPr firstRow="1" bandRow="1">
                <a:tableStyleId>{5C22544A-7EE6-4342-B048-85BDC9FD1C3A}</a:tableStyleId>
              </a:tblPr>
              <a:tblGrid>
                <a:gridCol w="3071191"/>
                <a:gridCol w="9024730"/>
              </a:tblGrid>
              <a:tr h="780932">
                <a:tc>
                  <a:txBody>
                    <a:bodyPr/>
                    <a:lstStyle/>
                    <a:p>
                      <a:r>
                        <a:rPr lang="en-US" altLang="zh-CN" sz="2800" dirty="0"/>
                        <a:t>      </a:t>
                      </a:r>
                      <a:endParaRPr lang="zh-CN" altLang="en-US" sz="2800" dirty="0"/>
                    </a:p>
                  </a:txBody>
                  <a:tcPr/>
                </a:tc>
                <a:tc>
                  <a:txBody>
                    <a:bodyPr/>
                    <a:lstStyle/>
                    <a:p>
                      <a:r>
                        <a:rPr lang="en-US" altLang="zh-CN" sz="2800" dirty="0"/>
                        <a:t>                          </a:t>
                      </a:r>
                      <a:endParaRPr lang="zh-CN" altLang="en-US" sz="2800" dirty="0"/>
                    </a:p>
                  </a:txBody>
                  <a:tcPr/>
                </a:tc>
              </a:tr>
              <a:tr h="780932">
                <a:tc>
                  <a:txBody>
                    <a:bodyPr/>
                    <a:lstStyle/>
                    <a:p>
                      <a:r>
                        <a:rPr lang="en-US" altLang="zh-CN" sz="2800" dirty="0">
                          <a:solidFill>
                            <a:srgbClr val="C00000"/>
                          </a:solidFill>
                        </a:rPr>
                        <a:t>who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where</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When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cause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process </a:t>
                      </a:r>
                      <a:endParaRPr lang="en-US" altLang="zh-CN" sz="2800" dirty="0">
                        <a:solidFill>
                          <a:srgbClr val="C00000"/>
                        </a:solidFill>
                      </a:endParaRPr>
                    </a:p>
                    <a:p>
                      <a:endParaRPr lang="en-US" altLang="zh-CN" sz="2800" dirty="0">
                        <a:solidFill>
                          <a:srgbClr val="C00000"/>
                        </a:solidFill>
                      </a:endParaRPr>
                    </a:p>
                    <a:p>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result</a:t>
                      </a:r>
                      <a:endParaRPr lang="zh-CN" altLang="en-US" sz="2800" dirty="0">
                        <a:solidFill>
                          <a:srgbClr val="C00000"/>
                        </a:solidFill>
                      </a:endParaRPr>
                    </a:p>
                  </a:txBody>
                  <a:tcPr/>
                </a:tc>
                <a:tc>
                  <a:txBody>
                    <a:bodyPr/>
                    <a:lstStyle/>
                    <a:p>
                      <a:endParaRPr lang="zh-CN" altLang="en-US" dirty="0"/>
                    </a:p>
                  </a:txBody>
                  <a:tcPr/>
                </a:tc>
              </a:tr>
            </a:tbl>
          </a:graphicData>
        </a:graphic>
      </p:graphicFrame>
      <p:sp>
        <p:nvSpPr>
          <p:cNvPr id="4" name="文本框 3"/>
          <p:cNvSpPr txBox="1"/>
          <p:nvPr/>
        </p:nvSpPr>
        <p:spPr>
          <a:xfrm>
            <a:off x="2494722" y="1371600"/>
            <a:ext cx="9601200" cy="523220"/>
          </a:xfrm>
          <a:prstGeom prst="rect">
            <a:avLst/>
          </a:prstGeom>
          <a:solidFill>
            <a:schemeClr val="bg1"/>
          </a:solidFill>
        </p:spPr>
        <p:txBody>
          <a:bodyPr wrap="square" rtlCol="0">
            <a:spAutoFit/>
          </a:bodyPr>
          <a:lstStyle/>
          <a:p>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Rufus </a:t>
            </a:r>
            <a:r>
              <a:rPr lang="zh-CN" altLang="en-US" sz="2800" kern="100" dirty="0">
                <a:effectLst/>
                <a:latin typeface="Verdana" panose="020B0604030504040204" pitchFamily="34" charset="0"/>
                <a:ea typeface="Verdana" panose="020B0604030504040204" pitchFamily="34" charset="0"/>
                <a:cs typeface="Times New Roman" panose="02020603050405020304" pitchFamily="18" charset="0"/>
              </a:rPr>
              <a:t>（</a:t>
            </a:r>
            <a:r>
              <a:rPr lang="zh-CN" altLang="en-US" sz="2800" kern="100" dirty="0">
                <a:latin typeface="Verdana" panose="020B0604030504040204" pitchFamily="34" charset="0"/>
                <a:ea typeface="Verdana" panose="020B0604030504040204" pitchFamily="34" charset="0"/>
                <a:cs typeface="Times New Roman" panose="02020603050405020304" pitchFamily="18" charset="0"/>
              </a:rPr>
              <a:t>流浪狗）</a:t>
            </a:r>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 </a:t>
            </a:r>
            <a:r>
              <a:rPr lang="en-US" altLang="zh-CN" sz="2800" kern="100" dirty="0">
                <a:latin typeface="Verdana" panose="020B0604030504040204" pitchFamily="34" charset="0"/>
                <a:ea typeface="Verdana" panose="020B0604030504040204" pitchFamily="34" charset="0"/>
                <a:cs typeface="Times New Roman" panose="02020603050405020304" pitchFamily="18" charset="0"/>
              </a:rPr>
              <a:t>Bill</a:t>
            </a:r>
            <a:r>
              <a:rPr lang="zh-CN" altLang="en-US" sz="2800" kern="100" dirty="0">
                <a:latin typeface="Verdana" panose="020B0604030504040204" pitchFamily="34" charset="0"/>
                <a:ea typeface="Verdana" panose="020B0604030504040204" pitchFamily="34" charset="0"/>
                <a:cs typeface="Times New Roman" panose="02020603050405020304" pitchFamily="18" charset="0"/>
              </a:rPr>
              <a:t>（流浪狗），</a:t>
            </a:r>
            <a:r>
              <a:rPr lang="en-US" altLang="zh-CN" sz="2800" kern="100" dirty="0">
                <a:latin typeface="Verdana" panose="020B0604030504040204" pitchFamily="34" charset="0"/>
                <a:ea typeface="Verdana" panose="020B0604030504040204" pitchFamily="34" charset="0"/>
                <a:cs typeface="Times New Roman" panose="02020603050405020304" pitchFamily="18" charset="0"/>
              </a:rPr>
              <a:t> Janie, </a:t>
            </a:r>
            <a:r>
              <a:rPr lang="en-US" altLang="zh-CN" sz="2800" kern="100" dirty="0" err="1">
                <a:latin typeface="Verdana" panose="020B0604030504040204" pitchFamily="34" charset="0"/>
                <a:ea typeface="Verdana" panose="020B0604030504040204" pitchFamily="34" charset="0"/>
                <a:cs typeface="Times New Roman" panose="02020603050405020304" pitchFamily="18" charset="0"/>
              </a:rPr>
              <a:t>Mr</a:t>
            </a:r>
            <a:r>
              <a:rPr lang="en-US" altLang="zh-CN" sz="2800" kern="100" dirty="0">
                <a:latin typeface="Verdana" panose="020B0604030504040204" pitchFamily="34" charset="0"/>
                <a:ea typeface="Verdana" panose="020B0604030504040204" pitchFamily="34" charset="0"/>
                <a:cs typeface="Times New Roman" panose="02020603050405020304" pitchFamily="18" charset="0"/>
              </a:rPr>
              <a:t> </a:t>
            </a:r>
            <a:r>
              <a:rPr lang="en-US" altLang="zh-CN" sz="2800" kern="100" dirty="0" err="1">
                <a:latin typeface="Verdana" panose="020B0604030504040204" pitchFamily="34" charset="0"/>
                <a:ea typeface="Verdana" panose="020B0604030504040204" pitchFamily="34" charset="0"/>
                <a:cs typeface="Times New Roman" panose="02020603050405020304" pitchFamily="18" charset="0"/>
              </a:rPr>
              <a:t>Johson</a:t>
            </a:r>
            <a:r>
              <a:rPr lang="en-US" altLang="zh-CN" sz="2800" kern="100" dirty="0">
                <a:latin typeface="Verdana" panose="020B0604030504040204" pitchFamily="34" charset="0"/>
                <a:ea typeface="Verdana" panose="020B0604030504040204" pitchFamily="34" charset="0"/>
                <a:cs typeface="Times New Roman" panose="02020603050405020304" pitchFamily="18" charset="0"/>
              </a:rPr>
              <a:t>, </a:t>
            </a:r>
            <a:endParaRPr lang="zh-CN" altLang="en-US" sz="2800" dirty="0">
              <a:solidFill>
                <a:srgbClr val="9900CC"/>
              </a:solidFill>
              <a:latin typeface="Verdana" panose="020B0604030504040204" pitchFamily="34" charset="0"/>
            </a:endParaRPr>
          </a:p>
        </p:txBody>
      </p:sp>
      <p:sp>
        <p:nvSpPr>
          <p:cNvPr id="5" name="文本框 4"/>
          <p:cNvSpPr txBox="1"/>
          <p:nvPr/>
        </p:nvSpPr>
        <p:spPr>
          <a:xfrm>
            <a:off x="3349489" y="2179979"/>
            <a:ext cx="3120886" cy="523220"/>
          </a:xfrm>
          <a:prstGeom prst="rect">
            <a:avLst/>
          </a:prstGeom>
          <a:solidFill>
            <a:schemeClr val="bg1"/>
          </a:solidFill>
        </p:spPr>
        <p:txBody>
          <a:bodyPr wrap="square" rtlCol="0">
            <a:spAutoFit/>
          </a:bodyPr>
          <a:lstStyle/>
          <a:p>
            <a:r>
              <a:rPr lang="en-US" altLang="zh-CN" sz="28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Kumquat Street</a:t>
            </a:r>
            <a:endParaRPr lang="zh-CN" altLang="en-US" sz="2800" dirty="0">
              <a:solidFill>
                <a:srgbClr val="9900CC"/>
              </a:solidFill>
              <a:latin typeface="Verdana" panose="020B0604030504040204" pitchFamily="34" charset="0"/>
            </a:endParaRPr>
          </a:p>
        </p:txBody>
      </p:sp>
      <p:sp>
        <p:nvSpPr>
          <p:cNvPr id="6" name="文本框 5"/>
          <p:cNvSpPr txBox="1"/>
          <p:nvPr/>
        </p:nvSpPr>
        <p:spPr>
          <a:xfrm>
            <a:off x="3322980" y="2925419"/>
            <a:ext cx="6596271" cy="523220"/>
          </a:xfrm>
          <a:prstGeom prst="rect">
            <a:avLst/>
          </a:prstGeom>
          <a:solidFill>
            <a:schemeClr val="bg1"/>
          </a:solidFill>
        </p:spPr>
        <p:txBody>
          <a:bodyPr wrap="square" rtlCol="0">
            <a:spAutoFit/>
          </a:bodyPr>
          <a:lstStyle/>
          <a:p>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          </a:t>
            </a:r>
            <a:r>
              <a:rPr lang="zh-CN" altLang="en-US" sz="2800" kern="100" dirty="0">
                <a:latin typeface="Verdana" panose="020B0604030504040204" pitchFamily="34" charset="0"/>
                <a:ea typeface="Verdana" panose="020B0604030504040204" pitchFamily="34" charset="0"/>
                <a:cs typeface="Times New Roman" panose="02020603050405020304" pitchFamily="18" charset="0"/>
              </a:rPr>
              <a:t>只提到：</a:t>
            </a:r>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supper time </a:t>
            </a:r>
            <a:endParaRPr lang="zh-CN" altLang="en-US" sz="2800" dirty="0">
              <a:solidFill>
                <a:srgbClr val="9900CC"/>
              </a:solidFill>
              <a:latin typeface="Verdana" panose="020B0604030504040204" pitchFamily="34" charset="0"/>
            </a:endParaRPr>
          </a:p>
        </p:txBody>
      </p:sp>
      <p:sp>
        <p:nvSpPr>
          <p:cNvPr id="7" name="文本框 6"/>
          <p:cNvSpPr txBox="1"/>
          <p:nvPr/>
        </p:nvSpPr>
        <p:spPr>
          <a:xfrm>
            <a:off x="2395330" y="3515143"/>
            <a:ext cx="9233453" cy="954107"/>
          </a:xfrm>
          <a:prstGeom prst="rect">
            <a:avLst/>
          </a:prstGeom>
          <a:solidFill>
            <a:schemeClr val="bg1"/>
          </a:solidFill>
        </p:spPr>
        <p:txBody>
          <a:bodyPr wrap="square" rtlCol="0">
            <a:spAutoFit/>
          </a:bodyPr>
          <a:lstStyle/>
          <a:p>
            <a:r>
              <a:rPr lang="en-US" altLang="zh-CN" sz="2800" kern="1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  Rufus desired to live with Janie but her father disagreed with her. </a:t>
            </a:r>
            <a:endParaRPr lang="zh-CN" altLang="en-US" sz="2800" dirty="0">
              <a:solidFill>
                <a:srgbClr val="C00000"/>
              </a:solidFill>
              <a:latin typeface="Verdana" panose="020B0604030504040204" pitchFamily="34" charset="0"/>
            </a:endParaRPr>
          </a:p>
        </p:txBody>
      </p:sp>
      <p:sp>
        <p:nvSpPr>
          <p:cNvPr id="9" name="文本框 8"/>
          <p:cNvSpPr txBox="1"/>
          <p:nvPr/>
        </p:nvSpPr>
        <p:spPr>
          <a:xfrm>
            <a:off x="3349488" y="4528928"/>
            <a:ext cx="7653130" cy="954107"/>
          </a:xfrm>
          <a:prstGeom prst="rect">
            <a:avLst/>
          </a:prstGeom>
          <a:solidFill>
            <a:schemeClr val="bg1"/>
          </a:solidFill>
        </p:spPr>
        <p:txBody>
          <a:bodyPr wrap="square" rtlCol="0">
            <a:spAutoFit/>
          </a:bodyPr>
          <a:lstStyle/>
          <a:p>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Rufus wanted to be accepted by Janie’s father , Mr. Johnson. </a:t>
            </a:r>
            <a:endParaRPr lang="zh-CN" altLang="en-US" sz="2800" dirty="0">
              <a:solidFill>
                <a:srgbClr val="9900CC"/>
              </a:solidFill>
              <a:latin typeface="Verdana" panose="020B0604030504040204" pitchFamily="34" charset="0"/>
            </a:endParaRPr>
          </a:p>
        </p:txBody>
      </p:sp>
      <p:sp>
        <p:nvSpPr>
          <p:cNvPr id="10" name="文本框 9"/>
          <p:cNvSpPr txBox="1"/>
          <p:nvPr/>
        </p:nvSpPr>
        <p:spPr>
          <a:xfrm>
            <a:off x="3488635" y="5877580"/>
            <a:ext cx="5734878" cy="523220"/>
          </a:xfrm>
          <a:prstGeom prst="rect">
            <a:avLst/>
          </a:prstGeom>
          <a:solidFill>
            <a:schemeClr val="bg1"/>
          </a:solidFill>
        </p:spPr>
        <p:txBody>
          <a:bodyPr wrap="square" rtlCol="0">
            <a:spAutoFit/>
          </a:bodyPr>
          <a:lstStyle/>
          <a:p>
            <a:r>
              <a:rPr lang="en-US" altLang="zh-CN" sz="2800" b="1" kern="100" dirty="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Where was Janie</a:t>
            </a:r>
            <a:r>
              <a:rPr lang="en-US" altLang="zh-CN" sz="2800" b="1" kern="1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 </a:t>
            </a:r>
            <a:endParaRPr lang="zh-CN" altLang="en-US" sz="2800" dirty="0">
              <a:solidFill>
                <a:srgbClr val="9900CC"/>
              </a:solidFill>
              <a:latin typeface="Verdana" panose="020B0604030504040204" pitchFamily="34" charset="0"/>
            </a:endParaRPr>
          </a:p>
        </p:txBody>
      </p:sp>
      <p:sp>
        <p:nvSpPr>
          <p:cNvPr id="3" name="文本框 2"/>
          <p:cNvSpPr txBox="1"/>
          <p:nvPr/>
        </p:nvSpPr>
        <p:spPr>
          <a:xfrm>
            <a:off x="188846" y="589733"/>
            <a:ext cx="260405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Six elements</a:t>
            </a:r>
            <a:endParaRPr lang="zh-CN" altLang="en-US" sz="2800" dirty="0">
              <a:solidFill>
                <a:srgbClr val="9900CC"/>
              </a:solidFill>
              <a:latin typeface="Jokerman" panose="04090605060D06020702" pitchFamily="82" charset="0"/>
            </a:endParaRPr>
          </a:p>
        </p:txBody>
      </p:sp>
      <p:sp>
        <p:nvSpPr>
          <p:cNvPr id="11" name="文本框 10"/>
          <p:cNvSpPr txBox="1"/>
          <p:nvPr/>
        </p:nvSpPr>
        <p:spPr>
          <a:xfrm>
            <a:off x="4515673" y="573168"/>
            <a:ext cx="6019805"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Six detailed elements of the text</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08699"/>
            <a:ext cx="12125739" cy="1384995"/>
          </a:xfrm>
          <a:prstGeom prst="rect">
            <a:avLst/>
          </a:prstGeom>
          <a:solidFill>
            <a:schemeClr val="bg1"/>
          </a:solidFill>
        </p:spPr>
        <p:txBody>
          <a:bodyPr wrap="square">
            <a:spAutoFit/>
          </a:bodyPr>
          <a:lstStyle/>
          <a:p>
            <a:pPr marR="25400" indent="317500" algn="just" fontAlgn="base"/>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Rufus woke up, it was late afternoon. As he was lying there, his sharp ears heard Mr. Johnson saying, "It's almost suppertime. Is Janie still roller-skating? We Johnsons didn't get where we are today by being late for supper."</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3254" y="3349498"/>
            <a:ext cx="12191999" cy="3416320"/>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首段衔接</a:t>
            </a:r>
            <a:r>
              <a:rPr lang="en-US" altLang="zh-CN" sz="2800" dirty="0">
                <a:solidFill>
                  <a:srgbClr val="9900CC"/>
                </a:solidFill>
                <a:latin typeface="Jokerman" panose="04090605060D06020702" pitchFamily="82" charset="0"/>
              </a:rPr>
              <a:t>1</a:t>
            </a:r>
            <a:r>
              <a:rPr lang="zh-CN" altLang="en-US" sz="2800" dirty="0">
                <a:solidFill>
                  <a:srgbClr val="9900CC"/>
                </a:solidFill>
                <a:latin typeface="Jokerman" panose="04090605060D06020702" pitchFamily="82" charset="0"/>
              </a:rPr>
              <a:t>：</a:t>
            </a:r>
            <a:r>
              <a:rPr lang="en-US" altLang="zh-CN" sz="2800" dirty="0">
                <a:solidFill>
                  <a:srgbClr val="9900CC"/>
                </a:solidFill>
                <a:latin typeface="Jokerman" panose="04090605060D06020702" pitchFamily="82" charset="0"/>
              </a:rPr>
              <a:t>A:</a:t>
            </a:r>
            <a:r>
              <a:rPr lang="zh-CN" altLang="en-US" sz="2800" dirty="0">
                <a:solidFill>
                  <a:srgbClr val="9900CC"/>
                </a:solidFill>
                <a:latin typeface="Jokerman" panose="04090605060D06020702" pitchFamily="82" charset="0"/>
              </a:rPr>
              <a:t> （主语 </a:t>
            </a:r>
            <a:r>
              <a:rPr lang="en-US" altLang="zh-CN" sz="2800" dirty="0">
                <a:solidFill>
                  <a:srgbClr val="9900CC"/>
                </a:solidFill>
                <a:latin typeface="Jokerman" panose="04090605060D06020702" pitchFamily="82" charset="0"/>
              </a:rPr>
              <a:t>Rufus</a:t>
            </a:r>
            <a:r>
              <a:rPr lang="zh-CN" altLang="en-US" sz="2800" dirty="0">
                <a:solidFill>
                  <a:srgbClr val="9900CC"/>
                </a:solidFill>
                <a:latin typeface="Jokerman" panose="04090605060D06020702" pitchFamily="82" charset="0"/>
              </a:rPr>
              <a:t>平行叙述：直奔溜冰场）</a:t>
            </a:r>
            <a:r>
              <a:rPr lang="zh-CN" altLang="en-US" sz="2800" u="sng" dirty="0">
                <a:solidFill>
                  <a:srgbClr val="9900CC"/>
                </a:solidFill>
                <a:latin typeface="Jokerman" panose="04090605060D06020702" pitchFamily="82" charset="0"/>
              </a:rPr>
              <a:t> </a:t>
            </a:r>
            <a:r>
              <a:rPr lang="en-US" altLang="zh-CN" sz="3600" u="sng"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Rufus's heart </a:t>
            </a:r>
            <a:r>
              <a:rPr lang="en-US" altLang="zh-CN"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sank/raced </a:t>
            </a:r>
            <a:r>
              <a:rPr lang="en-US" altLang="zh-CN"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with worry </a:t>
            </a:r>
            <a:r>
              <a:rPr lang="en-US" altLang="zh-CN" sz="3600" b="1"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as </a:t>
            </a:r>
            <a:r>
              <a:rPr lang="en-US" altLang="zh-CN" sz="3600" u="sng"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he</a:t>
            </a:r>
            <a:r>
              <a:rPr lang="en-US" altLang="zh-CN"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 </a:t>
            </a:r>
            <a:r>
              <a:rPr lang="en-US" altLang="zh-CN"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pounded down Kumquat Street, </a:t>
            </a:r>
            <a:r>
              <a:rPr lang="en-US" altLang="zh-CN"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his nose to the ground, </a:t>
            </a:r>
            <a:r>
              <a:rPr lang="en-US" altLang="zh-CN" sz="36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sniffing for any trace of Janie's scent. Then the skating rink/circuit/ spot </a:t>
            </a:r>
            <a:r>
              <a:rPr lang="en-US" altLang="zh-CN"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flashed across his mind. </a:t>
            </a:r>
            <a:r>
              <a:rPr lang="en-US" altLang="zh-CN" sz="3600" u="sng" dirty="0">
                <a:solidFill>
                  <a:srgbClr val="CC00FF"/>
                </a:solidFill>
                <a:latin typeface="Times New Roman" panose="02020603050405020304" pitchFamily="18" charset="0"/>
                <a:cs typeface="Times New Roman" panose="02020603050405020304" pitchFamily="18" charset="0"/>
              </a:rPr>
              <a:t>Rufus</a:t>
            </a:r>
            <a:r>
              <a:rPr lang="en-US" altLang="zh-CN" sz="3600" u="sng" dirty="0">
                <a:solidFill>
                  <a:srgbClr val="0000FF"/>
                </a:solidFill>
                <a:latin typeface="Times New Roman" panose="02020603050405020304" pitchFamily="18" charset="0"/>
                <a:cs typeface="Times New Roman" panose="02020603050405020304" pitchFamily="18" charset="0"/>
              </a:rPr>
              <a:t> </a:t>
            </a:r>
            <a:r>
              <a:rPr lang="en-US" altLang="zh-CN" sz="3600" dirty="0">
                <a:solidFill>
                  <a:srgbClr val="FF0000"/>
                </a:solidFill>
                <a:latin typeface="Times New Roman" panose="02020603050405020304" pitchFamily="18" charset="0"/>
                <a:cs typeface="Times New Roman" panose="02020603050405020304" pitchFamily="18" charset="0"/>
              </a:rPr>
              <a:t>rushed straight toward the skating rink </a:t>
            </a:r>
            <a:r>
              <a:rPr lang="en-US" altLang="zh-CN" sz="3600" dirty="0">
                <a:solidFill>
                  <a:srgbClr val="0000FF"/>
                </a:solidFill>
                <a:latin typeface="Times New Roman" panose="02020603050405020304" pitchFamily="18" charset="0"/>
                <a:cs typeface="Times New Roman" panose="02020603050405020304" pitchFamily="18" charset="0"/>
              </a:rPr>
              <a:t>where Janie often skated </a:t>
            </a:r>
            <a:r>
              <a:rPr lang="en-US" altLang="zh-CN" sz="3600" b="1" dirty="0">
                <a:solidFill>
                  <a:srgbClr val="002060"/>
                </a:solidFill>
                <a:latin typeface="Times New Roman" panose="02020603050405020304" pitchFamily="18" charset="0"/>
                <a:cs typeface="Times New Roman" panose="02020603050405020304" pitchFamily="18" charset="0"/>
              </a:rPr>
              <a:t>but</a:t>
            </a:r>
            <a:r>
              <a:rPr lang="en-US" altLang="zh-CN" sz="3600" dirty="0">
                <a:solidFill>
                  <a:srgbClr val="002060"/>
                </a:solidFill>
                <a:latin typeface="Times New Roman" panose="02020603050405020304" pitchFamily="18" charset="0"/>
                <a:cs typeface="Times New Roman" panose="02020603050405020304" pitchFamily="18" charset="0"/>
              </a:rPr>
              <a:t> </a:t>
            </a:r>
            <a:r>
              <a:rPr lang="en-US" altLang="zh-CN" sz="3600" dirty="0">
                <a:solidFill>
                  <a:srgbClr val="FF0000"/>
                </a:solidFill>
                <a:latin typeface="Times New Roman" panose="02020603050405020304" pitchFamily="18" charset="0"/>
                <a:cs typeface="Times New Roman" panose="02020603050405020304" pitchFamily="18" charset="0"/>
              </a:rPr>
              <a:t>she was not there</a:t>
            </a:r>
            <a:r>
              <a:rPr lang="en-US" altLang="zh-CN" sz="3600" dirty="0">
                <a:solidFill>
                  <a:srgbClr val="0000FF"/>
                </a:solidFill>
                <a:latin typeface="Times New Roman" panose="02020603050405020304" pitchFamily="18" charset="0"/>
                <a:cs typeface="Times New Roman" panose="02020603050405020304" pitchFamily="18" charset="0"/>
              </a:rPr>
              <a:t>! </a:t>
            </a:r>
            <a:endParaRPr lang="zh-CN" altLang="en-US" sz="36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sp>
        <p:nvSpPr>
          <p:cNvPr id="5" name="文本框 4"/>
          <p:cNvSpPr txBox="1"/>
          <p:nvPr/>
        </p:nvSpPr>
        <p:spPr>
          <a:xfrm>
            <a:off x="13254" y="2122761"/>
            <a:ext cx="12125739" cy="1077218"/>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3200" u="sng" kern="100" dirty="0">
                <a:solidFill>
                  <a:srgbClr val="CC00FF"/>
                </a:solidFill>
                <a:latin typeface="Times New Roman" panose="02020603050405020304" pitchFamily="18" charset="0"/>
                <a:cs typeface="Times New Roman" panose="02020603050405020304" pitchFamily="18" charset="0"/>
              </a:rPr>
              <a:t>Rufus </a:t>
            </a:r>
            <a:r>
              <a:rPr lang="en-US" altLang="zh-CN" sz="3200" kern="100" dirty="0">
                <a:latin typeface="Times New Roman" panose="02020603050405020304" pitchFamily="18" charset="0"/>
                <a:cs typeface="Times New Roman" panose="02020603050405020304" pitchFamily="18" charset="0"/>
              </a:rPr>
              <a:t>ran down </a:t>
            </a:r>
            <a:r>
              <a:rPr lang="en-US" altLang="zh-CN" sz="3200" u="sng" kern="100" dirty="0">
                <a:latin typeface="Times New Roman" panose="02020603050405020304" pitchFamily="18" charset="0"/>
                <a:cs typeface="Times New Roman" panose="02020603050405020304" pitchFamily="18" charset="0"/>
              </a:rPr>
              <a:t>Kumquat Street </a:t>
            </a:r>
            <a:r>
              <a:rPr lang="en-US" altLang="zh-CN" sz="3200" kern="100" dirty="0">
                <a:latin typeface="Times New Roman" panose="02020603050405020304" pitchFamily="18" charset="0"/>
                <a:cs typeface="Times New Roman" panose="02020603050405020304" pitchFamily="18" charset="0"/>
              </a:rPr>
              <a:t>to look for </a:t>
            </a:r>
            <a:r>
              <a:rPr lang="en-US" altLang="zh-CN" sz="3200" u="sng" kern="100" dirty="0">
                <a:solidFill>
                  <a:srgbClr val="CC00FF"/>
                </a:solidFill>
                <a:latin typeface="Times New Roman" panose="02020603050405020304" pitchFamily="18" charset="0"/>
                <a:cs typeface="Times New Roman" panose="02020603050405020304" pitchFamily="18" charset="0"/>
              </a:rPr>
              <a:t>Janie.</a:t>
            </a:r>
            <a:r>
              <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200" kern="100" dirty="0">
                <a:latin typeface="Times New Roman" panose="02020603050405020304" pitchFamily="18" charset="0"/>
                <a:cs typeface="Times New Roman" panose="02020603050405020304" pitchFamily="18" charset="0"/>
              </a:rPr>
              <a:t>At the sight of </a:t>
            </a:r>
            <a:r>
              <a:rPr lang="en-US" altLang="zh-CN" sz="3200" u="sng" kern="100" dirty="0">
                <a:solidFill>
                  <a:srgbClr val="CC00FF"/>
                </a:solidFill>
                <a:latin typeface="Times New Roman" panose="02020603050405020304" pitchFamily="18" charset="0"/>
                <a:cs typeface="Times New Roman" panose="02020603050405020304" pitchFamily="18" charset="0"/>
              </a:rPr>
              <a:t>Janie and Rufus</a:t>
            </a:r>
            <a:r>
              <a:rPr lang="en-US" altLang="zh-CN" sz="3200" kern="100" dirty="0">
                <a:latin typeface="Times New Roman" panose="02020603050405020304" pitchFamily="18" charset="0"/>
                <a:cs typeface="Times New Roman" panose="02020603050405020304" pitchFamily="18" charset="0"/>
              </a:rPr>
              <a:t>, </a:t>
            </a:r>
            <a:r>
              <a:rPr lang="en-US" altLang="zh-CN" sz="3200" b="1" u="sng" kern="100" dirty="0">
                <a:solidFill>
                  <a:srgbClr val="CC00FF"/>
                </a:solidFill>
                <a:latin typeface="Times New Roman" panose="02020603050405020304" pitchFamily="18" charset="0"/>
                <a:cs typeface="Times New Roman" panose="02020603050405020304" pitchFamily="18" charset="0"/>
              </a:rPr>
              <a:t>Mr. Johnson </a:t>
            </a:r>
            <a:r>
              <a:rPr lang="en-US" altLang="zh-CN" sz="3200" kern="100" dirty="0">
                <a:latin typeface="Times New Roman" panose="02020603050405020304" pitchFamily="18" charset="0"/>
                <a:cs typeface="Times New Roman" panose="02020603050405020304" pitchFamily="18" charset="0"/>
              </a:rPr>
              <a:t>ran up.</a:t>
            </a:r>
            <a:r>
              <a:rPr lang="en-US" altLang="zh-CN" sz="32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2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文本框 5"/>
          <p:cNvSpPr txBox="1"/>
          <p:nvPr/>
        </p:nvSpPr>
        <p:spPr>
          <a:xfrm>
            <a:off x="165655" y="62956"/>
            <a:ext cx="2299249" cy="523220"/>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处理衔接处：</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787601"/>
            <a:ext cx="12125739" cy="2062103"/>
          </a:xfrm>
          <a:prstGeom prst="rect">
            <a:avLst/>
          </a:prstGeom>
          <a:solidFill>
            <a:schemeClr val="bg1"/>
          </a:solidFill>
        </p:spPr>
        <p:txBody>
          <a:bodyPr wrap="square">
            <a:spAutoFit/>
          </a:bodyPr>
          <a:lstStyle/>
          <a:p>
            <a:pPr marR="25400" indent="317500" algn="just" fontAlgn="base"/>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Rufus woke up, it was late afternoon. As he was lying there, his sharp ears heard Mr. Johnson saying, "It's almost suppertime. Is Janie still roller-skating? We Johnsons didn't get where we are today by being late for supper."</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13254" y="2898005"/>
            <a:ext cx="12125739" cy="1569660"/>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3200" u="sng" kern="100" dirty="0">
                <a:solidFill>
                  <a:srgbClr val="CC00FF"/>
                </a:solidFill>
                <a:latin typeface="Times New Roman" panose="02020603050405020304" pitchFamily="18" charset="0"/>
                <a:cs typeface="Times New Roman" panose="02020603050405020304" pitchFamily="18" charset="0"/>
              </a:rPr>
              <a:t>Rufus </a:t>
            </a:r>
            <a:r>
              <a:rPr lang="en-US" altLang="zh-CN" sz="3200" kern="100" dirty="0">
                <a:latin typeface="Times New Roman" panose="02020603050405020304" pitchFamily="18" charset="0"/>
                <a:cs typeface="Times New Roman" panose="02020603050405020304" pitchFamily="18" charset="0"/>
              </a:rPr>
              <a:t>ran down </a:t>
            </a:r>
            <a:r>
              <a:rPr lang="en-US" altLang="zh-CN" sz="3200" u="sng" kern="100" dirty="0">
                <a:latin typeface="Times New Roman" panose="02020603050405020304" pitchFamily="18" charset="0"/>
                <a:cs typeface="Times New Roman" panose="02020603050405020304" pitchFamily="18" charset="0"/>
              </a:rPr>
              <a:t>Kumquat Street </a:t>
            </a:r>
            <a:r>
              <a:rPr lang="en-US" altLang="zh-CN" sz="3200" kern="100" dirty="0">
                <a:latin typeface="Times New Roman" panose="02020603050405020304" pitchFamily="18" charset="0"/>
                <a:cs typeface="Times New Roman" panose="02020603050405020304" pitchFamily="18" charset="0"/>
              </a:rPr>
              <a:t>to look for </a:t>
            </a:r>
            <a:r>
              <a:rPr lang="en-US" altLang="zh-CN" sz="3200" u="sng" kern="100" dirty="0">
                <a:solidFill>
                  <a:srgbClr val="CC00FF"/>
                </a:solidFill>
                <a:latin typeface="Times New Roman" panose="02020603050405020304" pitchFamily="18" charset="0"/>
                <a:cs typeface="Times New Roman" panose="02020603050405020304" pitchFamily="18" charset="0"/>
              </a:rPr>
              <a:t>Janie.</a:t>
            </a:r>
            <a:r>
              <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200" kern="100" dirty="0">
                <a:latin typeface="Times New Roman" panose="02020603050405020304" pitchFamily="18" charset="0"/>
                <a:cs typeface="Times New Roman" panose="02020603050405020304" pitchFamily="18" charset="0"/>
              </a:rPr>
              <a:t>At the sight of </a:t>
            </a:r>
            <a:r>
              <a:rPr lang="en-US" altLang="zh-CN" sz="3200" u="sng" kern="100" dirty="0">
                <a:solidFill>
                  <a:srgbClr val="CC00FF"/>
                </a:solidFill>
                <a:latin typeface="Times New Roman" panose="02020603050405020304" pitchFamily="18" charset="0"/>
                <a:cs typeface="Times New Roman" panose="02020603050405020304" pitchFamily="18" charset="0"/>
              </a:rPr>
              <a:t>Janie and Rufus</a:t>
            </a:r>
            <a:r>
              <a:rPr lang="en-US" altLang="zh-CN" sz="3200" kern="100" dirty="0">
                <a:latin typeface="Times New Roman" panose="02020603050405020304" pitchFamily="18" charset="0"/>
                <a:cs typeface="Times New Roman" panose="02020603050405020304" pitchFamily="18" charset="0"/>
              </a:rPr>
              <a:t>, </a:t>
            </a:r>
            <a:r>
              <a:rPr lang="en-US" altLang="zh-CN" sz="3200" b="1" u="sng" kern="100" dirty="0">
                <a:solidFill>
                  <a:srgbClr val="CC00FF"/>
                </a:solidFill>
                <a:latin typeface="Times New Roman" panose="02020603050405020304" pitchFamily="18" charset="0"/>
                <a:cs typeface="Times New Roman" panose="02020603050405020304" pitchFamily="18" charset="0"/>
              </a:rPr>
              <a:t>Mr. Johnson </a:t>
            </a:r>
            <a:r>
              <a:rPr lang="en-US" altLang="zh-CN" sz="3200" kern="100" dirty="0">
                <a:latin typeface="Times New Roman" panose="02020603050405020304" pitchFamily="18" charset="0"/>
                <a:cs typeface="Times New Roman" panose="02020603050405020304" pitchFamily="18" charset="0"/>
              </a:rPr>
              <a:t>ran up.</a:t>
            </a:r>
            <a:endParaRPr lang="zh-CN" altLang="zh-CN" sz="3200" kern="100" dirty="0">
              <a:latin typeface="Times New Roman" panose="02020603050405020304" pitchFamily="18" charset="0"/>
              <a:cs typeface="Times New Roman" panose="02020603050405020304" pitchFamily="18" charset="0"/>
            </a:endParaRPr>
          </a:p>
          <a:p>
            <a:pPr algn="just"/>
            <a:r>
              <a:rPr lang="en-US" altLang="zh-CN" sz="32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2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3309" y="4509059"/>
            <a:ext cx="12125738" cy="1754326"/>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首段衔接</a:t>
            </a:r>
            <a:r>
              <a:rPr lang="en-US" altLang="zh-CN" sz="3600" dirty="0">
                <a:solidFill>
                  <a:srgbClr val="9900CC"/>
                </a:solidFill>
                <a:latin typeface="Jokerman" panose="04090605060D06020702" pitchFamily="82" charset="0"/>
              </a:rPr>
              <a:t>1</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B: </a:t>
            </a:r>
            <a:r>
              <a:rPr lang="zh-CN" altLang="en-US" sz="3600" dirty="0">
                <a:solidFill>
                  <a:srgbClr val="9900CC"/>
                </a:solidFill>
                <a:latin typeface="Jokerman" panose="04090605060D06020702" pitchFamily="82" charset="0"/>
              </a:rPr>
              <a:t>（</a:t>
            </a:r>
            <a:r>
              <a:rPr lang="en-US" altLang="zh-CN" sz="3600" kern="100" dirty="0">
                <a:latin typeface="Times New Roman" panose="02020603050405020304" pitchFamily="18" charset="0"/>
                <a:cs typeface="Times New Roman" panose="02020603050405020304" pitchFamily="18" charset="0"/>
              </a:rPr>
              <a:t> </a:t>
            </a:r>
            <a:r>
              <a:rPr lang="zh-CN" altLang="en-US" sz="3600" kern="100" dirty="0">
                <a:latin typeface="Times New Roman" panose="02020603050405020304" pitchFamily="18" charset="0"/>
                <a:cs typeface="Times New Roman" panose="02020603050405020304" pitchFamily="18" charset="0"/>
              </a:rPr>
              <a:t>可以描述一下</a:t>
            </a:r>
            <a:r>
              <a:rPr lang="en-US" altLang="zh-CN" sz="3600" kern="100" dirty="0">
                <a:latin typeface="Times New Roman" panose="02020603050405020304" pitchFamily="18" charset="0"/>
                <a:cs typeface="Times New Roman" panose="02020603050405020304" pitchFamily="18" charset="0"/>
              </a:rPr>
              <a:t>Kumquat Street</a:t>
            </a:r>
            <a:r>
              <a:rPr lang="zh-CN" altLang="en-US" sz="3600" kern="100" dirty="0">
                <a:latin typeface="Times New Roman" panose="02020603050405020304" pitchFamily="18" charset="0"/>
                <a:cs typeface="Times New Roman" panose="02020603050405020304" pitchFamily="18" charset="0"/>
              </a:rPr>
              <a:t>） </a:t>
            </a:r>
            <a:r>
              <a:rPr lang="en-US" altLang="zh-CN" sz="3600" kern="100" dirty="0">
                <a:latin typeface="Times New Roman" panose="02020603050405020304" pitchFamily="18" charset="0"/>
                <a:cs typeface="Times New Roman" panose="02020603050405020304" pitchFamily="18" charset="0"/>
              </a:rPr>
              <a:t>In the hustling and bustling Kumquat Street</a:t>
            </a:r>
            <a:r>
              <a:rPr lang="en-US" altLang="zh-CN" sz="3600" u="sng" kern="100" dirty="0">
                <a:solidFill>
                  <a:srgbClr val="CC00FF"/>
                </a:solidFill>
                <a:latin typeface="Times New Roman" panose="02020603050405020304" pitchFamily="18" charset="0"/>
                <a:cs typeface="Times New Roman" panose="02020603050405020304" pitchFamily="18" charset="0"/>
              </a:rPr>
              <a:t>, Rufus </a:t>
            </a:r>
            <a:r>
              <a:rPr lang="en-US" altLang="zh-CN" sz="3600" kern="100" dirty="0">
                <a:solidFill>
                  <a:srgbClr val="C00000"/>
                </a:solidFill>
                <a:latin typeface="Times New Roman" panose="02020603050405020304" pitchFamily="18" charset="0"/>
                <a:cs typeface="Times New Roman" panose="02020603050405020304" pitchFamily="18" charset="0"/>
              </a:rPr>
              <a:t>ran up and down again and again, </a:t>
            </a:r>
            <a:r>
              <a:rPr lang="en-US" altLang="zh-CN" sz="3600" b="1" kern="100" dirty="0">
                <a:solidFill>
                  <a:srgbClr val="7030A0"/>
                </a:solidFill>
                <a:latin typeface="Times New Roman" panose="02020603050405020304" pitchFamily="18" charset="0"/>
                <a:cs typeface="Times New Roman" panose="02020603050405020304" pitchFamily="18" charset="0"/>
              </a:rPr>
              <a:t>hoping to find his little human friend Janie. </a:t>
            </a:r>
            <a:endParaRPr lang="zh-CN" altLang="en-US" sz="3600" b="1" dirty="0">
              <a:solidFill>
                <a:srgbClr val="7030A0"/>
              </a:solidFill>
              <a:latin typeface="HGSSoeiKakupoptai" panose="040B0A00000000000000" pitchFamily="82" charset="-128"/>
              <a:ea typeface="HGSSoeiKakupoptai" panose="040B0A00000000000000" pitchFamily="82" charset="-128"/>
            </a:endParaRPr>
          </a:p>
        </p:txBody>
      </p:sp>
      <p:sp>
        <p:nvSpPr>
          <p:cNvPr id="6" name="文本框 5"/>
          <p:cNvSpPr txBox="1"/>
          <p:nvPr/>
        </p:nvSpPr>
        <p:spPr>
          <a:xfrm>
            <a:off x="165655" y="62956"/>
            <a:ext cx="2299249" cy="523220"/>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处理衔接处：</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小女孩和宠物狗设计图__卡通设计_广告设计_设计图库_昵图网nipic.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9"/>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副标题 2"/>
          <p:cNvSpPr txBox="1"/>
          <p:nvPr/>
        </p:nvSpPr>
        <p:spPr>
          <a:xfrm>
            <a:off x="1" y="3154786"/>
            <a:ext cx="6818242" cy="969959"/>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solidFill>
                  <a:srgbClr val="0000FF"/>
                </a:solidFill>
              </a:rPr>
              <a:t>-</a:t>
            </a:r>
            <a:r>
              <a:rPr lang="zh-CN" altLang="en-US" dirty="0">
                <a:solidFill>
                  <a:srgbClr val="0000FF"/>
                </a:solidFill>
              </a:rPr>
              <a:t>流浪狗叙事角度</a:t>
            </a:r>
            <a:r>
              <a:rPr lang="en-US" altLang="zh-CN" dirty="0">
                <a:solidFill>
                  <a:srgbClr val="0000FF"/>
                </a:solidFill>
              </a:rPr>
              <a:t>+</a:t>
            </a:r>
            <a:r>
              <a:rPr lang="zh-CN" altLang="en-US" dirty="0">
                <a:solidFill>
                  <a:srgbClr val="0000FF"/>
                </a:solidFill>
              </a:rPr>
              <a:t>拟人手法</a:t>
            </a:r>
            <a:r>
              <a:rPr lang="en-US" altLang="zh-CN" dirty="0">
                <a:solidFill>
                  <a:srgbClr val="0000FF"/>
                </a:solidFill>
              </a:rPr>
              <a:t>+</a:t>
            </a:r>
            <a:r>
              <a:rPr lang="zh-CN" altLang="en-US" dirty="0">
                <a:solidFill>
                  <a:srgbClr val="0000FF"/>
                </a:solidFill>
              </a:rPr>
              <a:t>先抑后扬</a:t>
            </a:r>
            <a:endParaRPr lang="en-US" altLang="zh-CN" dirty="0">
              <a:solidFill>
                <a:srgbClr val="0000FF"/>
              </a:solidFill>
            </a:endParaRPr>
          </a:p>
          <a:p>
            <a:pPr marL="0" indent="0">
              <a:buNone/>
            </a:pPr>
            <a:r>
              <a:rPr lang="zh-CN" altLang="en-US" dirty="0">
                <a:solidFill>
                  <a:srgbClr val="0000FF"/>
                </a:solidFill>
              </a:rPr>
              <a:t>                      的叙事方式</a:t>
            </a:r>
            <a:endParaRPr lang="zh-CN" altLang="en-US" dirty="0">
              <a:solidFill>
                <a:srgbClr val="0000FF"/>
              </a:solidFill>
            </a:endParaRPr>
          </a:p>
        </p:txBody>
      </p:sp>
      <p:sp>
        <p:nvSpPr>
          <p:cNvPr id="5" name="矩形 4"/>
          <p:cNvSpPr/>
          <p:nvPr/>
        </p:nvSpPr>
        <p:spPr>
          <a:xfrm>
            <a:off x="-238538" y="353349"/>
            <a:ext cx="10386390" cy="1200329"/>
          </a:xfrm>
          <a:prstGeom prst="rect">
            <a:avLst/>
          </a:prstGeom>
          <a:noFill/>
          <a:scene3d>
            <a:camera prst="perspectiveContrastingRightFacing"/>
            <a:lightRig rig="threePt" dir="t"/>
          </a:scene3d>
        </p:spPr>
        <p:txBody>
          <a:bodyPr wrap="square" lIns="91440" tIns="45720" rIns="91440" bIns="45720">
            <a:spAutoFit/>
          </a:bodyPr>
          <a:lstStyle/>
          <a:p>
            <a:pPr algn="ctr"/>
            <a:r>
              <a:rPr lang="zh-CN" altLang="en-US" sz="7200" b="1" cap="none" spc="0" dirty="0">
                <a:ln w="22225">
                  <a:solidFill>
                    <a:schemeClr val="accent2"/>
                  </a:solidFill>
                  <a:prstDash val="solid"/>
                </a:ln>
                <a:solidFill>
                  <a:srgbClr val="CC00FF"/>
                </a:solidFill>
                <a:effectLst/>
              </a:rPr>
              <a:t>流浪狗</a:t>
            </a:r>
            <a:r>
              <a:rPr lang="en-US" altLang="zh-CN" sz="7200" b="1" cap="none" spc="0" dirty="0">
                <a:ln w="22225">
                  <a:solidFill>
                    <a:schemeClr val="accent2"/>
                  </a:solidFill>
                  <a:prstDash val="solid"/>
                </a:ln>
                <a:solidFill>
                  <a:srgbClr val="CC00FF"/>
                </a:solidFill>
                <a:effectLst/>
              </a:rPr>
              <a:t>Rufus</a:t>
            </a:r>
            <a:r>
              <a:rPr lang="zh-CN" altLang="en-US" sz="7200" b="1" cap="none" spc="0" dirty="0">
                <a:ln w="22225">
                  <a:solidFill>
                    <a:schemeClr val="accent2"/>
                  </a:solidFill>
                  <a:prstDash val="solid"/>
                </a:ln>
                <a:solidFill>
                  <a:srgbClr val="CC00FF"/>
                </a:solidFill>
                <a:effectLst/>
              </a:rPr>
              <a:t>的寻家之旅</a:t>
            </a:r>
            <a:endParaRPr lang="zh-CN" altLang="en-US" sz="7200" b="1" cap="none" spc="0" dirty="0">
              <a:ln w="22225">
                <a:solidFill>
                  <a:schemeClr val="accent2"/>
                </a:solidFill>
                <a:prstDash val="solid"/>
              </a:ln>
              <a:solidFill>
                <a:srgbClr val="CC00FF"/>
              </a:solidFill>
              <a:effectLst/>
            </a:endParaRPr>
          </a:p>
        </p:txBody>
      </p:sp>
      <p:sp>
        <p:nvSpPr>
          <p:cNvPr id="2" name="副标题 2"/>
          <p:cNvSpPr txBox="1"/>
          <p:nvPr/>
        </p:nvSpPr>
        <p:spPr>
          <a:xfrm>
            <a:off x="7719376" y="693198"/>
            <a:ext cx="4316897" cy="38022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solidFill>
                  <a:srgbClr val="0000FF"/>
                </a:solidFill>
              </a:rPr>
              <a:t>2024-3 </a:t>
            </a:r>
            <a:r>
              <a:rPr lang="zh-CN" altLang="en-US" dirty="0">
                <a:solidFill>
                  <a:srgbClr val="0000FF"/>
                </a:solidFill>
              </a:rPr>
              <a:t>浙江省宁波十校</a:t>
            </a:r>
            <a:endParaRPr lang="zh-CN" altLang="en-US" dirty="0">
              <a:solidFill>
                <a:srgbClr val="0000FF"/>
              </a:solidFill>
            </a:endParaRPr>
          </a:p>
        </p:txBody>
      </p:sp>
      <p:sp>
        <p:nvSpPr>
          <p:cNvPr id="3" name="文本框 2"/>
          <p:cNvSpPr txBox="1"/>
          <p:nvPr/>
        </p:nvSpPr>
        <p:spPr>
          <a:xfrm>
            <a:off x="9859618" y="4393095"/>
            <a:ext cx="1103243" cy="584775"/>
          </a:xfrm>
          <a:prstGeom prst="rect">
            <a:avLst/>
          </a:prstGeom>
          <a:noFill/>
        </p:spPr>
        <p:txBody>
          <a:bodyPr wrap="square" rtlCol="0">
            <a:spAutoFit/>
          </a:bodyPr>
          <a:lstStyle/>
          <a:p>
            <a:r>
              <a:rPr lang="zh-CN" altLang="en-US" sz="3200" b="1" dirty="0">
                <a:solidFill>
                  <a:srgbClr val="CC00FF"/>
                </a:solidFill>
              </a:rPr>
              <a:t>傅嘉</a:t>
            </a:r>
            <a:endParaRPr lang="zh-CN" altLang="en-US" sz="3200" b="1" dirty="0">
              <a:solidFill>
                <a:srgbClr val="CC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787601"/>
            <a:ext cx="12125739" cy="2062103"/>
          </a:xfrm>
          <a:prstGeom prst="rect">
            <a:avLst/>
          </a:prstGeom>
          <a:solidFill>
            <a:schemeClr val="bg1"/>
          </a:solidFill>
        </p:spPr>
        <p:txBody>
          <a:bodyPr wrap="square">
            <a:spAutoFit/>
          </a:bodyPr>
          <a:lstStyle/>
          <a:p>
            <a:pPr marR="25400" indent="317500" algn="just" fontAlgn="base"/>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Rufus woke up, it was late afternoon. As he was lying there,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his sharp ears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heard Mr. Johnson saying, "It's almost suppertime. Is Janie still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roller-skating</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We Johnsons didn't get where we are today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by being late for supper."</a:t>
            </a:r>
            <a:endParaRPr lang="zh-CN"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13254" y="3096791"/>
            <a:ext cx="12125739" cy="1077218"/>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3200" u="sng" kern="100" dirty="0">
                <a:solidFill>
                  <a:srgbClr val="CC00FF"/>
                </a:solidFill>
                <a:latin typeface="Times New Roman" panose="02020603050405020304" pitchFamily="18" charset="0"/>
                <a:cs typeface="Times New Roman" panose="02020603050405020304" pitchFamily="18" charset="0"/>
              </a:rPr>
              <a:t>Rufus </a:t>
            </a:r>
            <a:r>
              <a:rPr lang="en-US" altLang="zh-CN" sz="3200" kern="100" dirty="0">
                <a:latin typeface="Times New Roman" panose="02020603050405020304" pitchFamily="18" charset="0"/>
                <a:cs typeface="Times New Roman" panose="02020603050405020304" pitchFamily="18" charset="0"/>
              </a:rPr>
              <a:t>ran down </a:t>
            </a:r>
            <a:r>
              <a:rPr lang="en-US" altLang="zh-CN" sz="3200" u="sng" kern="100" dirty="0">
                <a:latin typeface="Times New Roman" panose="02020603050405020304" pitchFamily="18" charset="0"/>
                <a:cs typeface="Times New Roman" panose="02020603050405020304" pitchFamily="18" charset="0"/>
              </a:rPr>
              <a:t>Kumquat Street </a:t>
            </a:r>
            <a:r>
              <a:rPr lang="en-US" altLang="zh-CN" sz="3200" kern="100" dirty="0">
                <a:latin typeface="Times New Roman" panose="02020603050405020304" pitchFamily="18" charset="0"/>
                <a:cs typeface="Times New Roman" panose="02020603050405020304" pitchFamily="18" charset="0"/>
              </a:rPr>
              <a:t>to look for </a:t>
            </a:r>
            <a:r>
              <a:rPr lang="en-US" altLang="zh-CN" sz="3200" u="sng" kern="100" dirty="0">
                <a:solidFill>
                  <a:srgbClr val="CC00FF"/>
                </a:solidFill>
                <a:latin typeface="Times New Roman" panose="02020603050405020304" pitchFamily="18" charset="0"/>
                <a:cs typeface="Times New Roman" panose="02020603050405020304" pitchFamily="18" charset="0"/>
              </a:rPr>
              <a:t>Janie.</a:t>
            </a:r>
            <a:r>
              <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200" kern="100" dirty="0">
                <a:latin typeface="Times New Roman" panose="02020603050405020304" pitchFamily="18" charset="0"/>
                <a:cs typeface="Times New Roman" panose="02020603050405020304" pitchFamily="18" charset="0"/>
              </a:rPr>
              <a:t>At the sight of </a:t>
            </a:r>
            <a:r>
              <a:rPr lang="en-US" altLang="zh-CN" sz="3200" u="sng" kern="100" dirty="0">
                <a:solidFill>
                  <a:srgbClr val="CC00FF"/>
                </a:solidFill>
                <a:latin typeface="Times New Roman" panose="02020603050405020304" pitchFamily="18" charset="0"/>
                <a:cs typeface="Times New Roman" panose="02020603050405020304" pitchFamily="18" charset="0"/>
              </a:rPr>
              <a:t>Janie and Rufus</a:t>
            </a:r>
            <a:r>
              <a:rPr lang="en-US" altLang="zh-CN" sz="3200" kern="100" dirty="0">
                <a:latin typeface="Times New Roman" panose="02020603050405020304" pitchFamily="18" charset="0"/>
                <a:cs typeface="Times New Roman" panose="02020603050405020304" pitchFamily="18" charset="0"/>
              </a:rPr>
              <a:t>, </a:t>
            </a:r>
            <a:r>
              <a:rPr lang="en-US" altLang="zh-CN" sz="3200" b="1" u="sng" kern="100" dirty="0">
                <a:solidFill>
                  <a:srgbClr val="CC00FF"/>
                </a:solidFill>
                <a:latin typeface="Times New Roman" panose="02020603050405020304" pitchFamily="18" charset="0"/>
                <a:cs typeface="Times New Roman" panose="02020603050405020304" pitchFamily="18" charset="0"/>
              </a:rPr>
              <a:t>Mr. Johnson </a:t>
            </a:r>
            <a:r>
              <a:rPr lang="en-US" altLang="zh-CN" sz="3200" kern="100" dirty="0">
                <a:latin typeface="Times New Roman" panose="02020603050405020304" pitchFamily="18" charset="0"/>
                <a:cs typeface="Times New Roman" panose="02020603050405020304" pitchFamily="18" charset="0"/>
              </a:rPr>
              <a:t>ran up.</a:t>
            </a:r>
            <a:r>
              <a:rPr lang="en-US" altLang="zh-CN" sz="32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32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3309" y="4509059"/>
            <a:ext cx="12125738" cy="1200329"/>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首段衔接</a:t>
            </a:r>
            <a:r>
              <a:rPr lang="en-US" altLang="zh-CN" sz="3600" dirty="0">
                <a:solidFill>
                  <a:srgbClr val="9900CC"/>
                </a:solidFill>
                <a:latin typeface="Jokerman" panose="04090605060D06020702" pitchFamily="82" charset="0"/>
              </a:rPr>
              <a:t>1</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C: </a:t>
            </a:r>
            <a:r>
              <a:rPr lang="zh-CN" altLang="en-US" sz="3600" dirty="0">
                <a:solidFill>
                  <a:srgbClr val="9900CC"/>
                </a:solidFill>
                <a:latin typeface="Jokerman" panose="04090605060D06020702" pitchFamily="82" charset="0"/>
              </a:rPr>
              <a:t>（</a:t>
            </a:r>
            <a:r>
              <a:rPr lang="en-US" altLang="zh-CN" sz="3600" kern="100" dirty="0">
                <a:latin typeface="Times New Roman" panose="02020603050405020304" pitchFamily="18" charset="0"/>
                <a:cs typeface="Times New Roman" panose="02020603050405020304" pitchFamily="18" charset="0"/>
              </a:rPr>
              <a:t> Janie </a:t>
            </a:r>
            <a:r>
              <a:rPr lang="zh-CN" altLang="en-US" sz="3600" kern="100" dirty="0">
                <a:latin typeface="Times New Roman" panose="02020603050405020304" pitchFamily="18" charset="0"/>
                <a:cs typeface="Times New Roman" panose="02020603050405020304" pitchFamily="18" charset="0"/>
              </a:rPr>
              <a:t>为叙事对象） </a:t>
            </a:r>
            <a:r>
              <a:rPr lang="en-US" altLang="zh-CN" sz="3600" u="sng" kern="100" dirty="0">
                <a:solidFill>
                  <a:srgbClr val="CC00FF"/>
                </a:solidFill>
                <a:latin typeface="Times New Roman" panose="02020603050405020304" pitchFamily="18" charset="0"/>
                <a:cs typeface="Times New Roman" panose="02020603050405020304" pitchFamily="18" charset="0"/>
              </a:rPr>
              <a:t>Janie </a:t>
            </a:r>
            <a:r>
              <a:rPr lang="en-US" altLang="zh-CN" sz="3600" kern="100" dirty="0">
                <a:latin typeface="Times New Roman" panose="02020603050405020304" pitchFamily="18" charset="0"/>
                <a:cs typeface="Times New Roman" panose="02020603050405020304" pitchFamily="18" charset="0"/>
              </a:rPr>
              <a:t>was nowhere to be seen.  Where did </a:t>
            </a:r>
            <a:r>
              <a:rPr lang="en-US" altLang="zh-CN" sz="3600" u="sng" kern="100" dirty="0">
                <a:solidFill>
                  <a:srgbClr val="CC00FF"/>
                </a:solidFill>
                <a:latin typeface="Times New Roman" panose="02020603050405020304" pitchFamily="18" charset="0"/>
                <a:cs typeface="Times New Roman" panose="02020603050405020304" pitchFamily="18" charset="0"/>
              </a:rPr>
              <a:t>she </a:t>
            </a:r>
            <a:r>
              <a:rPr lang="en-US" altLang="zh-CN" sz="3600" kern="100" dirty="0">
                <a:latin typeface="Times New Roman" panose="02020603050405020304" pitchFamily="18" charset="0"/>
                <a:cs typeface="Times New Roman" panose="02020603050405020304" pitchFamily="18" charset="0"/>
              </a:rPr>
              <a:t>go?  Was </a:t>
            </a:r>
            <a:r>
              <a:rPr lang="en-US" altLang="zh-CN" sz="3600" u="sng" kern="100" dirty="0">
                <a:solidFill>
                  <a:srgbClr val="CC00FF"/>
                </a:solidFill>
                <a:latin typeface="Times New Roman" panose="02020603050405020304" pitchFamily="18" charset="0"/>
                <a:cs typeface="Times New Roman" panose="02020603050405020304" pitchFamily="18" charset="0"/>
              </a:rPr>
              <a:t>she</a:t>
            </a:r>
            <a:r>
              <a:rPr lang="en-US" altLang="zh-CN" sz="3600" kern="100" dirty="0">
                <a:latin typeface="Times New Roman" panose="02020603050405020304" pitchFamily="18" charset="0"/>
                <a:cs typeface="Times New Roman" panose="02020603050405020304" pitchFamily="18" charset="0"/>
              </a:rPr>
              <a:t> lost somewhere?   </a:t>
            </a:r>
            <a:endParaRPr lang="zh-CN" altLang="en-US" sz="3600" dirty="0">
              <a:solidFill>
                <a:srgbClr val="0000FF"/>
              </a:solidFill>
              <a:latin typeface="HGSSoeiKakupoptai" panose="040B0A00000000000000" pitchFamily="82" charset="-128"/>
              <a:ea typeface="HGSSoeiKakupoptai" panose="040B0A00000000000000" pitchFamily="82" charset="-128"/>
            </a:endParaRPr>
          </a:p>
        </p:txBody>
      </p:sp>
      <p:sp>
        <p:nvSpPr>
          <p:cNvPr id="6" name="文本框 5"/>
          <p:cNvSpPr txBox="1"/>
          <p:nvPr/>
        </p:nvSpPr>
        <p:spPr>
          <a:xfrm>
            <a:off x="165655" y="62956"/>
            <a:ext cx="2299249" cy="523220"/>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处理衔接处：</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3072" y="1828807"/>
            <a:ext cx="11973336" cy="1200329"/>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首段尾句衔接</a:t>
            </a:r>
            <a:r>
              <a:rPr lang="en-US" altLang="zh-CN" sz="3600" dirty="0">
                <a:solidFill>
                  <a:srgbClr val="9900CC"/>
                </a:solidFill>
                <a:latin typeface="Jokerman" panose="04090605060D06020702" pitchFamily="82" charset="0"/>
              </a:rPr>
              <a:t>2</a:t>
            </a:r>
            <a:r>
              <a:rPr lang="zh-CN" altLang="en-US" sz="3600" dirty="0">
                <a:solidFill>
                  <a:srgbClr val="9900CC"/>
                </a:solidFill>
                <a:latin typeface="Jokerman" panose="04090605060D06020702" pitchFamily="82" charset="0"/>
              </a:rPr>
              <a:t>：</a:t>
            </a:r>
            <a:r>
              <a:rPr lang="en-US" altLang="zh-CN" sz="3600" dirty="0">
                <a:solidFill>
                  <a:srgbClr val="9900CC"/>
                </a:solidFill>
                <a:latin typeface="Jokerman" panose="04090605060D06020702" pitchFamily="82" charset="0"/>
              </a:rPr>
              <a:t>A:  </a:t>
            </a:r>
            <a:r>
              <a:rPr lang="en-US" altLang="zh-CN" sz="3600" dirty="0">
                <a:solidFill>
                  <a:srgbClr val="9900CC"/>
                </a:solidFill>
                <a:latin typeface="Times New Roman" panose="02020603050405020304" pitchFamily="18" charset="0"/>
                <a:cs typeface="Times New Roman" panose="02020603050405020304" pitchFamily="18" charset="0"/>
              </a:rPr>
              <a:t>“ Rufus, I’m here. Can you take me home?”  Janie </a:t>
            </a:r>
            <a:r>
              <a:rPr lang="en-US" altLang="zh-CN" sz="3600" u="sng" dirty="0">
                <a:solidFill>
                  <a:srgbClr val="FF0000"/>
                </a:solidFill>
                <a:latin typeface="Times New Roman" panose="02020603050405020304" pitchFamily="18" charset="0"/>
                <a:cs typeface="Times New Roman" panose="02020603050405020304" pitchFamily="18" charset="0"/>
              </a:rPr>
              <a:t>cried out from somewhere</a:t>
            </a:r>
            <a:r>
              <a:rPr lang="en-US" altLang="zh-CN" sz="3600" dirty="0">
                <a:solidFill>
                  <a:srgbClr val="9900CC"/>
                </a:solidFill>
                <a:latin typeface="Times New Roman" panose="02020603050405020304" pitchFamily="18" charset="0"/>
                <a:cs typeface="Times New Roman" panose="02020603050405020304" pitchFamily="18" charset="0"/>
              </a:rPr>
              <a:t>. </a:t>
            </a:r>
            <a:endParaRPr lang="zh-CN" altLang="en-US"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sp>
        <p:nvSpPr>
          <p:cNvPr id="5" name="文本框 4"/>
          <p:cNvSpPr txBox="1"/>
          <p:nvPr/>
        </p:nvSpPr>
        <p:spPr>
          <a:xfrm>
            <a:off x="13254" y="403291"/>
            <a:ext cx="12125739" cy="1077218"/>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3200" u="sng" kern="100" dirty="0">
                <a:solidFill>
                  <a:srgbClr val="CC00FF"/>
                </a:solidFill>
                <a:latin typeface="Times New Roman" panose="02020603050405020304" pitchFamily="18" charset="0"/>
                <a:cs typeface="Times New Roman" panose="02020603050405020304" pitchFamily="18" charset="0"/>
              </a:rPr>
              <a:t>Rufus </a:t>
            </a:r>
            <a:r>
              <a:rPr lang="en-US" altLang="zh-CN" sz="3200" kern="100" dirty="0">
                <a:latin typeface="Times New Roman" panose="02020603050405020304" pitchFamily="18" charset="0"/>
                <a:cs typeface="Times New Roman" panose="02020603050405020304" pitchFamily="18" charset="0"/>
              </a:rPr>
              <a:t>ran down </a:t>
            </a:r>
            <a:r>
              <a:rPr lang="en-US" altLang="zh-CN" sz="3200" u="sng" kern="100" dirty="0">
                <a:latin typeface="Times New Roman" panose="02020603050405020304" pitchFamily="18" charset="0"/>
                <a:cs typeface="Times New Roman" panose="02020603050405020304" pitchFamily="18" charset="0"/>
              </a:rPr>
              <a:t>Kumquat Street </a:t>
            </a:r>
            <a:r>
              <a:rPr lang="en-US" altLang="zh-CN" sz="3200" kern="100" dirty="0">
                <a:latin typeface="Times New Roman" panose="02020603050405020304" pitchFamily="18" charset="0"/>
                <a:cs typeface="Times New Roman" panose="02020603050405020304" pitchFamily="18" charset="0"/>
              </a:rPr>
              <a:t>to look for </a:t>
            </a:r>
            <a:r>
              <a:rPr lang="en-US" altLang="zh-CN" sz="3200" u="sng" kern="100" dirty="0">
                <a:solidFill>
                  <a:srgbClr val="CC00FF"/>
                </a:solidFill>
                <a:latin typeface="Times New Roman" panose="02020603050405020304" pitchFamily="18" charset="0"/>
                <a:cs typeface="Times New Roman" panose="02020603050405020304" pitchFamily="18" charset="0"/>
              </a:rPr>
              <a:t>Janie.</a:t>
            </a:r>
            <a:r>
              <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200" kern="100" dirty="0">
                <a:latin typeface="Times New Roman" panose="02020603050405020304" pitchFamily="18" charset="0"/>
                <a:cs typeface="Times New Roman" panose="02020603050405020304" pitchFamily="18" charset="0"/>
              </a:rPr>
              <a:t>At the sight of </a:t>
            </a:r>
            <a:r>
              <a:rPr lang="en-US" altLang="zh-CN" sz="3200" u="sng" kern="100" dirty="0">
                <a:solidFill>
                  <a:srgbClr val="CC00FF"/>
                </a:solidFill>
                <a:latin typeface="Times New Roman" panose="02020603050405020304" pitchFamily="18" charset="0"/>
                <a:cs typeface="Times New Roman" panose="02020603050405020304" pitchFamily="18" charset="0"/>
              </a:rPr>
              <a:t>Janie and Rufus</a:t>
            </a:r>
            <a:r>
              <a:rPr lang="en-US" altLang="zh-CN" sz="3200" kern="100" dirty="0">
                <a:latin typeface="Times New Roman" panose="02020603050405020304" pitchFamily="18" charset="0"/>
                <a:cs typeface="Times New Roman" panose="02020603050405020304" pitchFamily="18" charset="0"/>
              </a:rPr>
              <a:t>, </a:t>
            </a:r>
            <a:r>
              <a:rPr lang="en-US" altLang="zh-CN" sz="3200" b="1" u="sng" kern="100" dirty="0">
                <a:solidFill>
                  <a:srgbClr val="CC00FF"/>
                </a:solidFill>
                <a:latin typeface="Times New Roman" panose="02020603050405020304" pitchFamily="18" charset="0"/>
                <a:cs typeface="Times New Roman" panose="02020603050405020304" pitchFamily="18" charset="0"/>
              </a:rPr>
              <a:t>Mr. Johnson </a:t>
            </a:r>
            <a:r>
              <a:rPr lang="en-US" altLang="zh-CN" sz="3200" kern="100" dirty="0">
                <a:latin typeface="Times New Roman" panose="02020603050405020304" pitchFamily="18" charset="0"/>
                <a:cs typeface="Times New Roman" panose="02020603050405020304" pitchFamily="18" charset="0"/>
              </a:rPr>
              <a:t>ran up.</a:t>
            </a:r>
            <a:endParaRPr lang="zh-CN" altLang="zh-CN" sz="3200" kern="1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309" y="3342868"/>
            <a:ext cx="12125738" cy="3416320"/>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首段尾句衔接</a:t>
            </a:r>
            <a:r>
              <a:rPr lang="en-US" altLang="zh-CN" sz="3600" dirty="0">
                <a:solidFill>
                  <a:srgbClr val="9900CC"/>
                </a:solidFill>
                <a:latin typeface="Jokerman" panose="04090605060D06020702" pitchFamily="82" charset="0"/>
              </a:rPr>
              <a:t>2</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B: </a:t>
            </a:r>
            <a:r>
              <a:rPr lang="en-US" altLang="zh-CN" sz="3600" u="sng" dirty="0">
                <a:solidFill>
                  <a:srgbClr val="CC00FF"/>
                </a:solidFill>
                <a:latin typeface="Times New Roman" panose="02020603050405020304" pitchFamily="18" charset="0"/>
                <a:cs typeface="Times New Roman" panose="02020603050405020304" pitchFamily="18" charset="0"/>
              </a:rPr>
              <a:t>Rufus</a:t>
            </a:r>
            <a:r>
              <a:rPr lang="en-US" altLang="zh-CN" sz="3600" dirty="0">
                <a:solidFill>
                  <a:srgbClr val="C00000"/>
                </a:solidFill>
                <a:latin typeface="Times New Roman" panose="02020603050405020304" pitchFamily="18" charset="0"/>
                <a:cs typeface="Times New Roman" panose="02020603050405020304" pitchFamily="18" charset="0"/>
              </a:rPr>
              <a:t> followed the faint trail of her roller skates, </a:t>
            </a:r>
            <a:r>
              <a:rPr lang="en-US" altLang="zh-CN" sz="3600" dirty="0">
                <a:solidFill>
                  <a:srgbClr val="7030A0"/>
                </a:solidFill>
                <a:latin typeface="Times New Roman" panose="02020603050405020304" pitchFamily="18" charset="0"/>
                <a:cs typeface="Times New Roman" panose="02020603050405020304" pitchFamily="18" charset="0"/>
              </a:rPr>
              <a:t>weaving through the neighborhood with determination. </a:t>
            </a:r>
            <a:r>
              <a:rPr lang="en-US" altLang="zh-CN" sz="3600" u="sng" dirty="0">
                <a:solidFill>
                  <a:srgbClr val="CC00FF"/>
                </a:solidFill>
                <a:latin typeface="Times New Roman" panose="02020603050405020304" pitchFamily="18" charset="0"/>
                <a:cs typeface="Times New Roman" panose="02020603050405020304" pitchFamily="18" charset="0"/>
              </a:rPr>
              <a:t>Rufus </a:t>
            </a:r>
            <a:r>
              <a:rPr lang="en-US" altLang="zh-CN" sz="3600" dirty="0">
                <a:solidFill>
                  <a:srgbClr val="C00000"/>
                </a:solidFill>
                <a:latin typeface="Times New Roman" panose="02020603050405020304" pitchFamily="18" charset="0"/>
                <a:cs typeface="Times New Roman" panose="02020603050405020304" pitchFamily="18" charset="0"/>
              </a:rPr>
              <a:t>knew he had to find Janie </a:t>
            </a:r>
            <a:r>
              <a:rPr lang="en-US" altLang="zh-CN" sz="3600" dirty="0">
                <a:solidFill>
                  <a:srgbClr val="0000FF"/>
                </a:solidFill>
                <a:latin typeface="Times New Roman" panose="02020603050405020304" pitchFamily="18" charset="0"/>
                <a:cs typeface="Times New Roman" panose="02020603050405020304" pitchFamily="18" charset="0"/>
              </a:rPr>
              <a:t>before something terrible happened. Fortunately, </a:t>
            </a:r>
            <a:r>
              <a:rPr lang="en-US" altLang="zh-CN" sz="3600" dirty="0">
                <a:solidFill>
                  <a:srgbClr val="FF0000"/>
                </a:solidFill>
                <a:latin typeface="Times New Roman" panose="02020603050405020304" pitchFamily="18" charset="0"/>
                <a:cs typeface="Times New Roman" panose="02020603050405020304" pitchFamily="18" charset="0"/>
              </a:rPr>
              <a:t>it didn’t take long </a:t>
            </a:r>
            <a:r>
              <a:rPr lang="en-US" altLang="zh-CN" sz="3600" b="1" dirty="0">
                <a:solidFill>
                  <a:srgbClr val="0000FF"/>
                </a:solidFill>
                <a:latin typeface="Times New Roman" panose="02020603050405020304" pitchFamily="18" charset="0"/>
                <a:cs typeface="Times New Roman" panose="02020603050405020304" pitchFamily="18" charset="0"/>
              </a:rPr>
              <a:t>before </a:t>
            </a:r>
            <a:r>
              <a:rPr lang="en-US" altLang="zh-CN" sz="3600" u="sng" dirty="0">
                <a:solidFill>
                  <a:srgbClr val="CC00FF"/>
                </a:solidFill>
                <a:latin typeface="Times New Roman" panose="02020603050405020304" pitchFamily="18" charset="0"/>
                <a:cs typeface="Times New Roman" panose="02020603050405020304" pitchFamily="18" charset="0"/>
              </a:rPr>
              <a:t>Rufus </a:t>
            </a:r>
            <a:r>
              <a:rPr lang="en-US" altLang="zh-CN" sz="3600" dirty="0">
                <a:solidFill>
                  <a:srgbClr val="FF0000"/>
                </a:solidFill>
                <a:latin typeface="Times New Roman" panose="02020603050405020304" pitchFamily="18" charset="0"/>
                <a:cs typeface="Times New Roman" panose="02020603050405020304" pitchFamily="18" charset="0"/>
              </a:rPr>
              <a:t>found the roller-skates </a:t>
            </a:r>
            <a:r>
              <a:rPr lang="en-US" altLang="zh-CN" sz="3600" dirty="0">
                <a:solidFill>
                  <a:srgbClr val="0000FF"/>
                </a:solidFill>
                <a:latin typeface="Times New Roman" panose="02020603050405020304" pitchFamily="18" charset="0"/>
                <a:cs typeface="Times New Roman" panose="02020603050405020304" pitchFamily="18" charset="0"/>
              </a:rPr>
              <a:t>dropped by Janie and </a:t>
            </a:r>
            <a:r>
              <a:rPr lang="en-US" altLang="zh-CN" sz="3600" dirty="0">
                <a:solidFill>
                  <a:srgbClr val="CC00FF"/>
                </a:solidFill>
                <a:latin typeface="Times New Roman" panose="02020603050405020304" pitchFamily="18" charset="0"/>
                <a:cs typeface="Times New Roman" panose="02020603050405020304" pitchFamily="18" charset="0"/>
              </a:rPr>
              <a:t>the sobbing / weeping Janie</a:t>
            </a:r>
            <a:r>
              <a:rPr lang="en-US" altLang="zh-CN" sz="3600" dirty="0">
                <a:solidFill>
                  <a:srgbClr val="0000FF"/>
                </a:solidFill>
                <a:latin typeface="Times New Roman" panose="02020603050405020304" pitchFamily="18" charset="0"/>
                <a:cs typeface="Times New Roman" panose="02020603050405020304" pitchFamily="18" charset="0"/>
              </a:rPr>
              <a:t>, who was not too far away from the roller-skates.</a:t>
            </a:r>
            <a:endParaRPr lang="zh-CN" altLang="en-US" sz="3600" dirty="0">
              <a:solidFill>
                <a:srgbClr val="0000FF"/>
              </a:solidFill>
              <a:latin typeface="HGSSoeiKakupoptai" panose="040B0A00000000000000" pitchFamily="82" charset="-128"/>
              <a:ea typeface="HGSSoeiKakupoptai" panose="040B0A00000000000000" pitchFamily="82" charset="-128"/>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5" y="1348858"/>
            <a:ext cx="12109174" cy="2308324"/>
          </a:xfrm>
          <a:prstGeom prst="rect">
            <a:avLst/>
          </a:prstGeom>
          <a:solidFill>
            <a:schemeClr val="bg1"/>
          </a:solidFill>
        </p:spPr>
        <p:txBody>
          <a:bodyPr wrap="square" rtlCol="0">
            <a:spAutoFit/>
          </a:bodyPr>
          <a:lstStyle/>
          <a:p>
            <a:r>
              <a:rPr lang="zh-CN" altLang="en-US" sz="3600" dirty="0">
                <a:solidFill>
                  <a:srgbClr val="9900CC"/>
                </a:solidFill>
                <a:latin typeface="Times New Roman" panose="02020603050405020304" pitchFamily="18" charset="0"/>
                <a:cs typeface="Times New Roman" panose="02020603050405020304" pitchFamily="18" charset="0"/>
              </a:rPr>
              <a:t>二段首句衔接</a:t>
            </a:r>
            <a:r>
              <a:rPr lang="en-US" altLang="zh-CN" sz="3600" dirty="0">
                <a:solidFill>
                  <a:srgbClr val="9900CC"/>
                </a:solidFill>
                <a:latin typeface="Times New Roman" panose="02020603050405020304" pitchFamily="18" charset="0"/>
                <a:cs typeface="Times New Roman" panose="02020603050405020304" pitchFamily="18" charset="0"/>
              </a:rPr>
              <a:t>3</a:t>
            </a:r>
            <a:r>
              <a:rPr lang="zh-CN" altLang="en-US" sz="3600" dirty="0">
                <a:solidFill>
                  <a:srgbClr val="9900CC"/>
                </a:solidFill>
                <a:latin typeface="Times New Roman" panose="02020603050405020304" pitchFamily="18" charset="0"/>
                <a:cs typeface="Times New Roman" panose="02020603050405020304" pitchFamily="18" charset="0"/>
              </a:rPr>
              <a:t>：</a:t>
            </a:r>
            <a:r>
              <a:rPr lang="en-US" altLang="zh-CN" sz="3600" dirty="0">
                <a:solidFill>
                  <a:srgbClr val="9900CC"/>
                </a:solidFill>
                <a:latin typeface="Times New Roman" panose="02020603050405020304" pitchFamily="18" charset="0"/>
                <a:cs typeface="Times New Roman" panose="02020603050405020304" pitchFamily="18" charset="0"/>
              </a:rPr>
              <a:t>A:</a:t>
            </a:r>
            <a:r>
              <a:rPr lang="zh-CN" altLang="en-US" sz="3600" dirty="0">
                <a:solidFill>
                  <a:srgbClr val="9900CC"/>
                </a:solidFill>
                <a:latin typeface="Times New Roman" panose="02020603050405020304" pitchFamily="18" charset="0"/>
                <a:cs typeface="Times New Roman" panose="02020603050405020304" pitchFamily="18" charset="0"/>
              </a:rPr>
              <a:t> （根据</a:t>
            </a:r>
            <a:r>
              <a:rPr lang="en-US" altLang="zh-CN" sz="3600" dirty="0">
                <a:solidFill>
                  <a:srgbClr val="9900CC"/>
                </a:solidFill>
                <a:latin typeface="Times New Roman" panose="02020603050405020304" pitchFamily="18" charset="0"/>
                <a:cs typeface="Times New Roman" panose="02020603050405020304" pitchFamily="18" charset="0"/>
              </a:rPr>
              <a:t>Para2</a:t>
            </a:r>
            <a:r>
              <a:rPr lang="zh-CN" altLang="en-US" sz="3600" dirty="0">
                <a:solidFill>
                  <a:srgbClr val="9900CC"/>
                </a:solidFill>
                <a:latin typeface="Times New Roman" panose="02020603050405020304" pitchFamily="18" charset="0"/>
                <a:cs typeface="Times New Roman" panose="02020603050405020304" pitchFamily="18" charset="0"/>
              </a:rPr>
              <a:t>主语 </a:t>
            </a:r>
            <a:r>
              <a:rPr lang="en-US" altLang="zh-CN" sz="3600" dirty="0" err="1">
                <a:solidFill>
                  <a:srgbClr val="9900CC"/>
                </a:solidFill>
                <a:latin typeface="Times New Roman" panose="02020603050405020304" pitchFamily="18" charset="0"/>
                <a:cs typeface="Times New Roman" panose="02020603050405020304" pitchFamily="18" charset="0"/>
              </a:rPr>
              <a:t>Mr.Johnson</a:t>
            </a:r>
            <a:r>
              <a:rPr lang="zh-CN" altLang="en-US" sz="3600" dirty="0">
                <a:solidFill>
                  <a:srgbClr val="9900CC"/>
                </a:solidFill>
                <a:latin typeface="Times New Roman" panose="02020603050405020304" pitchFamily="18" charset="0"/>
                <a:cs typeface="Times New Roman" panose="02020603050405020304" pitchFamily="18" charset="0"/>
              </a:rPr>
              <a:t>进行平行叙述：</a:t>
            </a:r>
            <a:r>
              <a:rPr lang="en-US" altLang="zh-CN" sz="3600" dirty="0">
                <a:solidFill>
                  <a:srgbClr val="9900CC"/>
                </a:solidFill>
                <a:latin typeface="Times New Roman" panose="02020603050405020304" pitchFamily="18" charset="0"/>
                <a:cs typeface="Times New Roman" panose="02020603050405020304" pitchFamily="18" charset="0"/>
              </a:rPr>
              <a:t>) </a:t>
            </a:r>
            <a:r>
              <a:rPr lang="en-US" altLang="zh-CN" sz="3600" dirty="0">
                <a:solidFill>
                  <a:srgbClr val="7030A0"/>
                </a:solidFill>
                <a:latin typeface="Times New Roman" panose="02020603050405020304" pitchFamily="18" charset="0"/>
                <a:cs typeface="Times New Roman" panose="02020603050405020304" pitchFamily="18" charset="0"/>
              </a:rPr>
              <a:t>Seeing Janie safe and sound, </a:t>
            </a:r>
            <a:r>
              <a:rPr lang="en-US" altLang="zh-CN" sz="3600" u="sng" dirty="0">
                <a:solidFill>
                  <a:srgbClr val="CC00FF"/>
                </a:solidFill>
                <a:latin typeface="Times New Roman" panose="02020603050405020304" pitchFamily="18" charset="0"/>
                <a:cs typeface="Times New Roman" panose="02020603050405020304" pitchFamily="18" charset="0"/>
              </a:rPr>
              <a:t>Mr. Johnson </a:t>
            </a:r>
            <a:r>
              <a:rPr lang="en-US" altLang="zh-CN" sz="3600" dirty="0">
                <a:solidFill>
                  <a:srgbClr val="FF0000"/>
                </a:solidFill>
                <a:latin typeface="Times New Roman" panose="02020603050405020304" pitchFamily="18" charset="0"/>
                <a:cs typeface="Times New Roman" panose="02020603050405020304" pitchFamily="18" charset="0"/>
              </a:rPr>
              <a:t>felt a heavy load taken off his mind.  </a:t>
            </a:r>
            <a:r>
              <a:rPr lang="en-US" altLang="zh-CN" sz="3600" u="sng" dirty="0">
                <a:solidFill>
                  <a:srgbClr val="CC00FF"/>
                </a:solidFill>
                <a:latin typeface="Times New Roman" panose="02020603050405020304" pitchFamily="18" charset="0"/>
                <a:cs typeface="Times New Roman" panose="02020603050405020304" pitchFamily="18" charset="0"/>
              </a:rPr>
              <a:t>Rufus </a:t>
            </a:r>
            <a:r>
              <a:rPr lang="en-US" altLang="zh-CN" sz="3600" dirty="0">
                <a:solidFill>
                  <a:srgbClr val="FF0000"/>
                </a:solidFill>
                <a:latin typeface="Times New Roman" panose="02020603050405020304" pitchFamily="18" charset="0"/>
                <a:cs typeface="Times New Roman" panose="02020603050405020304" pitchFamily="18" charset="0"/>
              </a:rPr>
              <a:t>barked backward </a:t>
            </a:r>
            <a:r>
              <a:rPr lang="en-US" altLang="zh-CN" sz="3600" dirty="0">
                <a:latin typeface="Times New Roman" panose="02020603050405020304" pitchFamily="18" charset="0"/>
                <a:cs typeface="Times New Roman" panose="02020603050405020304" pitchFamily="18" charset="0"/>
              </a:rPr>
              <a:t>to Janie again and again </a:t>
            </a:r>
            <a:r>
              <a:rPr lang="en-US" altLang="zh-CN" sz="3600" dirty="0">
                <a:solidFill>
                  <a:srgbClr val="7030A0"/>
                </a:solidFill>
                <a:latin typeface="Times New Roman" panose="02020603050405020304" pitchFamily="18" charset="0"/>
                <a:cs typeface="Times New Roman" panose="02020603050405020304" pitchFamily="18" charset="0"/>
              </a:rPr>
              <a:t>as if reminding Janie to follow him home</a:t>
            </a:r>
            <a:r>
              <a:rPr lang="en-US" altLang="zh-CN" sz="3600" dirty="0">
                <a:solidFill>
                  <a:srgbClr val="9900CC"/>
                </a:solidFill>
                <a:latin typeface="Times New Roman" panose="02020603050405020304" pitchFamily="18" charset="0"/>
                <a:cs typeface="Times New Roman" panose="02020603050405020304" pitchFamily="18" charset="0"/>
              </a:rPr>
              <a:t>.  </a:t>
            </a:r>
            <a:endParaRPr lang="zh-CN" altLang="en-US"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sp>
        <p:nvSpPr>
          <p:cNvPr id="5" name="文本框 4"/>
          <p:cNvSpPr txBox="1"/>
          <p:nvPr/>
        </p:nvSpPr>
        <p:spPr>
          <a:xfrm>
            <a:off x="13254" y="198634"/>
            <a:ext cx="11446563" cy="1077218"/>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3200" u="sng" kern="100" dirty="0">
                <a:solidFill>
                  <a:srgbClr val="CC00FF"/>
                </a:solidFill>
                <a:latin typeface="Times New Roman" panose="02020603050405020304" pitchFamily="18" charset="0"/>
                <a:cs typeface="Times New Roman" panose="02020603050405020304" pitchFamily="18" charset="0"/>
              </a:rPr>
              <a:t>Rufus </a:t>
            </a:r>
            <a:r>
              <a:rPr lang="en-US" altLang="zh-CN" sz="3200" kern="100" dirty="0">
                <a:latin typeface="Times New Roman" panose="02020603050405020304" pitchFamily="18" charset="0"/>
                <a:cs typeface="Times New Roman" panose="02020603050405020304" pitchFamily="18" charset="0"/>
              </a:rPr>
              <a:t>ran down </a:t>
            </a:r>
            <a:r>
              <a:rPr lang="en-US" altLang="zh-CN" sz="3200" u="sng" kern="100" dirty="0">
                <a:latin typeface="Times New Roman" panose="02020603050405020304" pitchFamily="18" charset="0"/>
                <a:cs typeface="Times New Roman" panose="02020603050405020304" pitchFamily="18" charset="0"/>
              </a:rPr>
              <a:t>Kumquat Street </a:t>
            </a:r>
            <a:r>
              <a:rPr lang="en-US" altLang="zh-CN" sz="3200" kern="100" dirty="0">
                <a:latin typeface="Times New Roman" panose="02020603050405020304" pitchFamily="18" charset="0"/>
                <a:cs typeface="Times New Roman" panose="02020603050405020304" pitchFamily="18" charset="0"/>
              </a:rPr>
              <a:t>to look for </a:t>
            </a:r>
            <a:r>
              <a:rPr lang="en-US" altLang="zh-CN" sz="3200" u="sng" kern="100" dirty="0">
                <a:solidFill>
                  <a:srgbClr val="CC00FF"/>
                </a:solidFill>
                <a:latin typeface="Times New Roman" panose="02020603050405020304" pitchFamily="18" charset="0"/>
                <a:cs typeface="Times New Roman" panose="02020603050405020304" pitchFamily="18" charset="0"/>
              </a:rPr>
              <a:t>Janie.</a:t>
            </a:r>
            <a:r>
              <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200" kern="100" dirty="0">
                <a:latin typeface="Times New Roman" panose="02020603050405020304" pitchFamily="18" charset="0"/>
                <a:cs typeface="Times New Roman" panose="02020603050405020304" pitchFamily="18" charset="0"/>
              </a:rPr>
              <a:t>At the sight of </a:t>
            </a:r>
            <a:r>
              <a:rPr lang="en-US" altLang="zh-CN" sz="3200" u="sng" kern="100" dirty="0">
                <a:solidFill>
                  <a:srgbClr val="CC00FF"/>
                </a:solidFill>
                <a:latin typeface="Times New Roman" panose="02020603050405020304" pitchFamily="18" charset="0"/>
                <a:cs typeface="Times New Roman" panose="02020603050405020304" pitchFamily="18" charset="0"/>
              </a:rPr>
              <a:t>Janie and Rufus</a:t>
            </a:r>
            <a:r>
              <a:rPr lang="en-US" altLang="zh-CN" sz="3200" kern="100" dirty="0">
                <a:latin typeface="Times New Roman" panose="02020603050405020304" pitchFamily="18" charset="0"/>
                <a:cs typeface="Times New Roman" panose="02020603050405020304" pitchFamily="18" charset="0"/>
              </a:rPr>
              <a:t>, </a:t>
            </a:r>
            <a:r>
              <a:rPr lang="en-US" altLang="zh-CN" sz="3200" b="1" u="sng" kern="100" dirty="0">
                <a:solidFill>
                  <a:srgbClr val="CC00FF"/>
                </a:solidFill>
                <a:latin typeface="Times New Roman" panose="02020603050405020304" pitchFamily="18" charset="0"/>
                <a:cs typeface="Times New Roman" panose="02020603050405020304" pitchFamily="18" charset="0"/>
              </a:rPr>
              <a:t>Mr. Johnson </a:t>
            </a:r>
            <a:r>
              <a:rPr lang="en-US" altLang="zh-CN" sz="3200" kern="100" dirty="0">
                <a:latin typeface="Times New Roman" panose="02020603050405020304" pitchFamily="18" charset="0"/>
                <a:cs typeface="Times New Roman" panose="02020603050405020304" pitchFamily="18" charset="0"/>
              </a:rPr>
              <a:t>ran up.</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3309" y="3931636"/>
            <a:ext cx="12125738" cy="2862322"/>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二段首句衔接</a:t>
            </a:r>
            <a:r>
              <a:rPr lang="en-US" altLang="zh-CN" sz="3600" dirty="0">
                <a:solidFill>
                  <a:srgbClr val="9900CC"/>
                </a:solidFill>
                <a:latin typeface="Jokerman" panose="04090605060D06020702" pitchFamily="82" charset="0"/>
              </a:rPr>
              <a:t>3</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B: </a:t>
            </a:r>
            <a:r>
              <a:rPr lang="zh-CN" altLang="en-US" sz="3600" dirty="0">
                <a:solidFill>
                  <a:srgbClr val="9900CC"/>
                </a:solidFill>
                <a:latin typeface="Jokerman" panose="04090605060D06020702" pitchFamily="82" charset="0"/>
              </a:rPr>
              <a:t>（找到了</a:t>
            </a:r>
            <a:r>
              <a:rPr lang="en-US" altLang="zh-CN" sz="3600" dirty="0">
                <a:solidFill>
                  <a:srgbClr val="9900CC"/>
                </a:solidFill>
                <a:latin typeface="Jokerman" panose="04090605060D06020702" pitchFamily="82" charset="0"/>
              </a:rPr>
              <a:t>Janie, </a:t>
            </a:r>
            <a:r>
              <a:rPr lang="zh-CN" altLang="en-US" sz="3600" dirty="0">
                <a:solidFill>
                  <a:srgbClr val="9900CC"/>
                </a:solidFill>
                <a:latin typeface="Jokerman" panose="04090605060D06020702" pitchFamily="82" charset="0"/>
              </a:rPr>
              <a:t>父亲可以松一口气了。 ）</a:t>
            </a:r>
            <a:r>
              <a:rPr lang="en-US" altLang="zh-CN" sz="3600" dirty="0">
                <a:solidFill>
                  <a:srgbClr val="CC00FF"/>
                </a:solidFill>
                <a:latin typeface="Times New Roman" panose="02020603050405020304" pitchFamily="18" charset="0"/>
                <a:cs typeface="Times New Roman" panose="02020603050405020304" pitchFamily="18" charset="0"/>
              </a:rPr>
              <a:t>Mr. Johnson </a:t>
            </a:r>
            <a:r>
              <a:rPr lang="en-US" altLang="zh-CN" sz="3600" dirty="0">
                <a:solidFill>
                  <a:srgbClr val="FF0000"/>
                </a:solidFill>
                <a:latin typeface="Times New Roman" panose="02020603050405020304" pitchFamily="18" charset="0"/>
                <a:cs typeface="Times New Roman" panose="02020603050405020304" pitchFamily="18" charset="0"/>
              </a:rPr>
              <a:t>breathed a sigh of relief , </a:t>
            </a:r>
            <a:r>
              <a:rPr lang="en-US" altLang="zh-CN" sz="3600" dirty="0">
                <a:solidFill>
                  <a:srgbClr val="9900CC"/>
                </a:solidFill>
                <a:latin typeface="Times New Roman" panose="02020603050405020304" pitchFamily="18" charset="0"/>
                <a:cs typeface="Times New Roman" panose="02020603050405020304" pitchFamily="18" charset="0"/>
              </a:rPr>
              <a:t>knowing that Rufus helped him to find his adorable daughter.   </a:t>
            </a:r>
            <a:r>
              <a:rPr lang="en-US" altLang="zh-CN" sz="3600" u="sng" dirty="0">
                <a:solidFill>
                  <a:srgbClr val="0000FF"/>
                </a:solidFill>
                <a:latin typeface="Times New Roman" panose="02020603050405020304" pitchFamily="18" charset="0"/>
                <a:cs typeface="Times New Roman" panose="02020603050405020304" pitchFamily="18" charset="0"/>
              </a:rPr>
              <a:t>What Mr. Johnson never expected </a:t>
            </a:r>
            <a:r>
              <a:rPr lang="en-US" altLang="zh-CN" sz="3600" dirty="0">
                <a:solidFill>
                  <a:srgbClr val="9900CC"/>
                </a:solidFill>
                <a:latin typeface="Times New Roman" panose="02020603050405020304" pitchFamily="18" charset="0"/>
                <a:cs typeface="Times New Roman" panose="02020603050405020304" pitchFamily="18" charset="0"/>
              </a:rPr>
              <a:t>was that Janie and Rufus </a:t>
            </a:r>
            <a:r>
              <a:rPr lang="en-US" altLang="zh-CN" sz="3600" dirty="0">
                <a:solidFill>
                  <a:srgbClr val="FF0000"/>
                </a:solidFill>
                <a:latin typeface="Times New Roman" panose="02020603050405020304" pitchFamily="18" charset="0"/>
                <a:cs typeface="Times New Roman" panose="02020603050405020304" pitchFamily="18" charset="0"/>
              </a:rPr>
              <a:t>were like peas and carrots.</a:t>
            </a:r>
            <a:endParaRPr lang="zh-CN" altLang="en-US"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3072" y="1828807"/>
            <a:ext cx="11973336" cy="646331"/>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二段尾句衔接</a:t>
            </a:r>
            <a:r>
              <a:rPr lang="en-US" altLang="zh-CN" sz="3600" dirty="0">
                <a:solidFill>
                  <a:srgbClr val="9900CC"/>
                </a:solidFill>
                <a:latin typeface="Jokerman" panose="04090605060D06020702" pitchFamily="82" charset="0"/>
              </a:rPr>
              <a:t>2</a:t>
            </a:r>
            <a:r>
              <a:rPr lang="zh-CN" altLang="en-US" sz="3600" dirty="0">
                <a:solidFill>
                  <a:srgbClr val="9900CC"/>
                </a:solidFill>
                <a:latin typeface="Jokerman" panose="04090605060D06020702" pitchFamily="82" charset="0"/>
              </a:rPr>
              <a:t>：</a:t>
            </a:r>
            <a:r>
              <a:rPr lang="en-US" altLang="zh-CN" sz="3600" dirty="0">
                <a:solidFill>
                  <a:srgbClr val="9900CC"/>
                </a:solidFill>
                <a:latin typeface="Jokerman" panose="04090605060D06020702" pitchFamily="82" charset="0"/>
              </a:rPr>
              <a:t>A:  </a:t>
            </a:r>
            <a:r>
              <a:rPr lang="en-US" altLang="zh-CN" sz="3600" dirty="0">
                <a:latin typeface="Times New Roman" panose="02020603050405020304" pitchFamily="18" charset="0"/>
                <a:cs typeface="Times New Roman" panose="02020603050405020304" pitchFamily="18" charset="0"/>
              </a:rPr>
              <a:t>Miraculously, </a:t>
            </a:r>
            <a:r>
              <a:rPr lang="en-US" altLang="zh-CN" sz="3600" dirty="0">
                <a:solidFill>
                  <a:srgbClr val="CC00FF"/>
                </a:solidFill>
                <a:latin typeface="Times New Roman" panose="02020603050405020304" pitchFamily="18" charset="0"/>
                <a:cs typeface="Times New Roman" panose="02020603050405020304" pitchFamily="18" charset="0"/>
              </a:rPr>
              <a:t>Rufus’s dream </a:t>
            </a:r>
            <a:r>
              <a:rPr lang="en-US" altLang="zh-CN" sz="3600" dirty="0">
                <a:solidFill>
                  <a:srgbClr val="FF0000"/>
                </a:solidFill>
                <a:latin typeface="Times New Roman" panose="02020603050405020304" pitchFamily="18" charset="0"/>
                <a:cs typeface="Times New Roman" panose="02020603050405020304" pitchFamily="18" charset="0"/>
              </a:rPr>
              <a:t>came true! </a:t>
            </a:r>
            <a:endParaRPr lang="zh-CN" altLang="en-US"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sp>
        <p:nvSpPr>
          <p:cNvPr id="5" name="文本框 4"/>
          <p:cNvSpPr txBox="1"/>
          <p:nvPr/>
        </p:nvSpPr>
        <p:spPr>
          <a:xfrm>
            <a:off x="13254" y="403291"/>
            <a:ext cx="12125739" cy="1200329"/>
          </a:xfrm>
          <a:prstGeom prst="rect">
            <a:avLst/>
          </a:prstGeom>
          <a:solidFill>
            <a:schemeClr val="bg1"/>
          </a:solidFill>
        </p:spPr>
        <p:txBody>
          <a:bodyPr wrap="square">
            <a:spAutoFit/>
          </a:bodyPr>
          <a:lstStyle/>
          <a:p>
            <a:pPr algn="just" fontAlgn="base"/>
            <a:r>
              <a:rPr lang="en-US" alt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3600" u="sng" kern="100" dirty="0">
                <a:solidFill>
                  <a:srgbClr val="CC00FF"/>
                </a:solidFill>
                <a:latin typeface="Times New Roman" panose="02020603050405020304" pitchFamily="18" charset="0"/>
                <a:cs typeface="Times New Roman" panose="02020603050405020304" pitchFamily="18" charset="0"/>
              </a:rPr>
              <a:t>Rufus </a:t>
            </a:r>
            <a:r>
              <a:rPr lang="en-US" altLang="zh-CN" sz="3600" kern="100" dirty="0">
                <a:latin typeface="Times New Roman" panose="02020603050405020304" pitchFamily="18" charset="0"/>
                <a:cs typeface="Times New Roman" panose="02020603050405020304" pitchFamily="18" charset="0"/>
              </a:rPr>
              <a:t>ran down </a:t>
            </a:r>
            <a:r>
              <a:rPr lang="en-US" altLang="zh-CN" sz="3600" u="sng" kern="100" dirty="0">
                <a:latin typeface="Times New Roman" panose="02020603050405020304" pitchFamily="18" charset="0"/>
                <a:cs typeface="Times New Roman" panose="02020603050405020304" pitchFamily="18" charset="0"/>
              </a:rPr>
              <a:t>Kumquat Street </a:t>
            </a:r>
            <a:r>
              <a:rPr lang="en-US" altLang="zh-CN" sz="3600" kern="100" dirty="0">
                <a:latin typeface="Times New Roman" panose="02020603050405020304" pitchFamily="18" charset="0"/>
                <a:cs typeface="Times New Roman" panose="02020603050405020304" pitchFamily="18" charset="0"/>
              </a:rPr>
              <a:t>to look for </a:t>
            </a:r>
            <a:r>
              <a:rPr lang="en-US" altLang="zh-CN" sz="3600" u="sng" kern="100" dirty="0">
                <a:solidFill>
                  <a:srgbClr val="CC00FF"/>
                </a:solidFill>
                <a:latin typeface="Times New Roman" panose="02020603050405020304" pitchFamily="18" charset="0"/>
                <a:cs typeface="Times New Roman" panose="02020603050405020304" pitchFamily="18" charset="0"/>
              </a:rPr>
              <a:t>Janie.</a:t>
            </a:r>
            <a:r>
              <a:rPr lang="en-US" altLang="zh-CN" sz="36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6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fontAlgn="base"/>
            <a:r>
              <a:rPr lang="en-US" alt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600" kern="100" dirty="0">
                <a:latin typeface="Times New Roman" panose="02020603050405020304" pitchFamily="18" charset="0"/>
                <a:cs typeface="Times New Roman" panose="02020603050405020304" pitchFamily="18" charset="0"/>
              </a:rPr>
              <a:t>At the sight of </a:t>
            </a:r>
            <a:r>
              <a:rPr lang="en-US" altLang="zh-CN" sz="3600" u="sng" kern="100" dirty="0">
                <a:solidFill>
                  <a:srgbClr val="CC00FF"/>
                </a:solidFill>
                <a:latin typeface="Times New Roman" panose="02020603050405020304" pitchFamily="18" charset="0"/>
                <a:cs typeface="Times New Roman" panose="02020603050405020304" pitchFamily="18" charset="0"/>
              </a:rPr>
              <a:t>Janie and Rufus</a:t>
            </a:r>
            <a:r>
              <a:rPr lang="en-US" altLang="zh-CN" sz="3600" kern="100" dirty="0">
                <a:latin typeface="Times New Roman" panose="02020603050405020304" pitchFamily="18" charset="0"/>
                <a:cs typeface="Times New Roman" panose="02020603050405020304" pitchFamily="18" charset="0"/>
              </a:rPr>
              <a:t>, </a:t>
            </a:r>
            <a:r>
              <a:rPr lang="en-US" altLang="zh-CN" sz="3600" b="1" u="sng" kern="100" dirty="0">
                <a:solidFill>
                  <a:srgbClr val="CC00FF"/>
                </a:solidFill>
                <a:latin typeface="Times New Roman" panose="02020603050405020304" pitchFamily="18" charset="0"/>
                <a:cs typeface="Times New Roman" panose="02020603050405020304" pitchFamily="18" charset="0"/>
              </a:rPr>
              <a:t>Mr. Johnson </a:t>
            </a:r>
            <a:r>
              <a:rPr lang="en-US" altLang="zh-CN" sz="3600" kern="100" dirty="0">
                <a:latin typeface="Times New Roman" panose="02020603050405020304" pitchFamily="18" charset="0"/>
                <a:cs typeface="Times New Roman" panose="02020603050405020304" pitchFamily="18" charset="0"/>
              </a:rPr>
              <a:t>ran up.</a:t>
            </a:r>
            <a:endParaRPr lang="zh-CN" altLang="zh-CN" sz="3600" kern="1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309" y="3511831"/>
            <a:ext cx="12125738" cy="2308324"/>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二段尾句衔接</a:t>
            </a:r>
            <a:r>
              <a:rPr lang="en-US" altLang="zh-CN" sz="3600" dirty="0">
                <a:solidFill>
                  <a:srgbClr val="9900CC"/>
                </a:solidFill>
                <a:latin typeface="Jokerman" panose="04090605060D06020702" pitchFamily="82" charset="0"/>
              </a:rPr>
              <a:t>2</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B: </a:t>
            </a:r>
            <a:r>
              <a:rPr lang="en-US" altLang="zh-CN" sz="3600" dirty="0">
                <a:solidFill>
                  <a:srgbClr val="7030A0"/>
                </a:solidFill>
                <a:latin typeface="Times New Roman" panose="02020603050405020304" pitchFamily="18" charset="0"/>
                <a:cs typeface="Times New Roman" panose="02020603050405020304" pitchFamily="18" charset="0"/>
              </a:rPr>
              <a:t>Fortunately,</a:t>
            </a:r>
            <a:r>
              <a:rPr lang="en-US" altLang="zh-CN" sz="3600" dirty="0">
                <a:solidFill>
                  <a:srgbClr val="CC00FF"/>
                </a:solidFill>
                <a:latin typeface="Times New Roman" panose="02020603050405020304" pitchFamily="18" charset="0"/>
                <a:cs typeface="Times New Roman" panose="02020603050405020304" pitchFamily="18" charset="0"/>
              </a:rPr>
              <a:t> </a:t>
            </a:r>
            <a:r>
              <a:rPr lang="en-US" altLang="zh-CN" sz="3600" u="sng" dirty="0">
                <a:solidFill>
                  <a:srgbClr val="CC00FF"/>
                </a:solidFill>
                <a:latin typeface="Times New Roman" panose="02020603050405020304" pitchFamily="18" charset="0"/>
                <a:cs typeface="Times New Roman" panose="02020603050405020304" pitchFamily="18" charset="0"/>
              </a:rPr>
              <a:t>it</a:t>
            </a:r>
            <a:r>
              <a:rPr lang="en-US" altLang="zh-CN" sz="3600" dirty="0">
                <a:solidFill>
                  <a:srgbClr val="CC00FF"/>
                </a:solidFill>
                <a:latin typeface="Times New Roman" panose="02020603050405020304" pitchFamily="18" charset="0"/>
                <a:cs typeface="Times New Roman" panose="02020603050405020304" pitchFamily="18" charset="0"/>
              </a:rPr>
              <a:t> </a:t>
            </a:r>
            <a:r>
              <a:rPr lang="en-US" altLang="zh-CN" sz="3600" dirty="0">
                <a:solidFill>
                  <a:srgbClr val="C00000"/>
                </a:solidFill>
                <a:latin typeface="Times New Roman" panose="02020603050405020304" pitchFamily="18" charset="0"/>
                <a:cs typeface="Times New Roman" panose="02020603050405020304" pitchFamily="18" charset="0"/>
              </a:rPr>
              <a:t>didn’t take too long for Rufus </a:t>
            </a:r>
            <a:r>
              <a:rPr lang="en-US" altLang="zh-CN" sz="3600" dirty="0">
                <a:solidFill>
                  <a:srgbClr val="CC00FF"/>
                </a:solidFill>
                <a:latin typeface="Times New Roman" panose="02020603050405020304" pitchFamily="18" charset="0"/>
                <a:cs typeface="Times New Roman" panose="02020603050405020304" pitchFamily="18" charset="0"/>
              </a:rPr>
              <a:t>to find home. </a:t>
            </a:r>
            <a:r>
              <a:rPr lang="en-US" altLang="zh-CN" sz="3600" dirty="0">
                <a:solidFill>
                  <a:srgbClr val="C00000"/>
                </a:solidFill>
                <a:latin typeface="Times New Roman" panose="02020603050405020304" pitchFamily="18" charset="0"/>
                <a:cs typeface="Times New Roman" panose="02020603050405020304" pitchFamily="18" charset="0"/>
              </a:rPr>
              <a:t>Now </a:t>
            </a:r>
            <a:r>
              <a:rPr lang="en-US" altLang="zh-CN" sz="3600" u="sng" dirty="0">
                <a:solidFill>
                  <a:srgbClr val="CC00FF"/>
                </a:solidFill>
                <a:latin typeface="Times New Roman" panose="02020603050405020304" pitchFamily="18" charset="0"/>
                <a:cs typeface="Times New Roman" panose="02020603050405020304" pitchFamily="18" charset="0"/>
              </a:rPr>
              <a:t>Rufus </a:t>
            </a:r>
            <a:r>
              <a:rPr lang="en-US" altLang="zh-CN" sz="3600" dirty="0">
                <a:solidFill>
                  <a:srgbClr val="C00000"/>
                </a:solidFill>
                <a:latin typeface="Times New Roman" panose="02020603050405020304" pitchFamily="18" charset="0"/>
                <a:cs typeface="Times New Roman" panose="02020603050405020304" pitchFamily="18" charset="0"/>
              </a:rPr>
              <a:t>became her pet and enjoyed living with Janie , </a:t>
            </a:r>
            <a:r>
              <a:rPr lang="en-US" altLang="zh-CN" sz="3600" dirty="0">
                <a:solidFill>
                  <a:srgbClr val="7030A0"/>
                </a:solidFill>
                <a:latin typeface="Times New Roman" panose="02020603050405020304" pitchFamily="18" charset="0"/>
                <a:cs typeface="Times New Roman" panose="02020603050405020304" pitchFamily="18" charset="0"/>
              </a:rPr>
              <a:t>playing catch in her yard each day and sleeping at the foot of her bed every night.</a:t>
            </a:r>
            <a:endParaRPr lang="zh-CN" altLang="en-US" sz="3600" dirty="0">
              <a:solidFill>
                <a:srgbClr val="7030A0"/>
              </a:solidFill>
              <a:latin typeface="HGSSoeiKakupoptai" panose="040B0A00000000000000" pitchFamily="82" charset="-128"/>
              <a:ea typeface="HGSSoeiKakupoptai" panose="040B0A00000000000000" pitchFamily="82" charset="-128"/>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556015"/>
            <a:ext cx="12125739" cy="6186309"/>
          </a:xfrm>
          <a:prstGeom prst="rect">
            <a:avLst/>
          </a:prstGeom>
          <a:solidFill>
            <a:schemeClr val="bg1"/>
          </a:solidFill>
        </p:spPr>
        <p:txBody>
          <a:bodyPr wrap="square">
            <a:spAutoFit/>
          </a:bodyPr>
          <a:lstStyle/>
          <a:p>
            <a:pPr algn="just" fontAlgn="base"/>
            <a:r>
              <a:rPr lang="en-US" altLang="zh-CN" sz="3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3600" u="sng" kern="100" dirty="0">
                <a:solidFill>
                  <a:srgbClr val="CC00FF"/>
                </a:solidFill>
                <a:latin typeface="Times New Roman" panose="02020603050405020304" pitchFamily="18" charset="0"/>
                <a:cs typeface="Times New Roman" panose="02020603050405020304" pitchFamily="18" charset="0"/>
              </a:rPr>
              <a:t>Rufus </a:t>
            </a:r>
            <a:r>
              <a:rPr lang="en-US" altLang="zh-CN" sz="3600" kern="100" dirty="0">
                <a:latin typeface="Times New Roman" panose="02020603050405020304" pitchFamily="18" charset="0"/>
                <a:cs typeface="Times New Roman" panose="02020603050405020304" pitchFamily="18" charset="0"/>
              </a:rPr>
              <a:t>ran down </a:t>
            </a:r>
            <a:r>
              <a:rPr lang="en-US" altLang="zh-CN" sz="3600" u="sng" kern="100" dirty="0">
                <a:latin typeface="Times New Roman" panose="02020603050405020304" pitchFamily="18" charset="0"/>
                <a:cs typeface="Times New Roman" panose="02020603050405020304" pitchFamily="18" charset="0"/>
              </a:rPr>
              <a:t>Kumquat Street </a:t>
            </a:r>
            <a:r>
              <a:rPr lang="en-US" altLang="zh-CN" sz="3600" kern="100" dirty="0">
                <a:latin typeface="Times New Roman" panose="02020603050405020304" pitchFamily="18" charset="0"/>
                <a:cs typeface="Times New Roman" panose="02020603050405020304" pitchFamily="18" charset="0"/>
              </a:rPr>
              <a:t>to look for </a:t>
            </a:r>
            <a:r>
              <a:rPr lang="en-US" altLang="zh-CN" sz="3600" u="sng" kern="100" dirty="0">
                <a:solidFill>
                  <a:srgbClr val="CC00FF"/>
                </a:solidFill>
                <a:latin typeface="Times New Roman" panose="02020603050405020304" pitchFamily="18" charset="0"/>
                <a:cs typeface="Times New Roman" panose="02020603050405020304" pitchFamily="18" charset="0"/>
              </a:rPr>
              <a:t>Janie.</a:t>
            </a:r>
            <a:r>
              <a:rPr lang="en-US" altLang="zh-CN" sz="3600" u="sng"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600" u="sng"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fontAlgn="base">
              <a:buAutoNum type="arabicPeriod"/>
            </a:pPr>
            <a:r>
              <a:rPr lang="zh-CN" altLang="en-US" sz="3600" dirty="0">
                <a:solidFill>
                  <a:srgbClr val="FF0000"/>
                </a:solidFill>
                <a:latin typeface="Jokerman" panose="04090605060D06020702" pitchFamily="82" charset="0"/>
              </a:rPr>
              <a:t>（时间状语从句</a:t>
            </a:r>
            <a:r>
              <a:rPr lang="en-US" altLang="zh-CN" sz="3600" dirty="0">
                <a:solidFill>
                  <a:srgbClr val="FF0000"/>
                </a:solidFill>
                <a:latin typeface="Jokerman" panose="04090605060D06020702" pitchFamily="82" charset="0"/>
              </a:rPr>
              <a:t>+</a:t>
            </a:r>
            <a:r>
              <a:rPr lang="zh-CN" altLang="en-US" sz="3600" dirty="0">
                <a:solidFill>
                  <a:srgbClr val="FF0000"/>
                </a:solidFill>
                <a:latin typeface="Jokerman" panose="04090605060D06020702" pitchFamily="82" charset="0"/>
              </a:rPr>
              <a:t>拟人手法</a:t>
            </a:r>
            <a:r>
              <a:rPr lang="en-US" altLang="zh-CN" sz="3600" dirty="0">
                <a:solidFill>
                  <a:srgbClr val="FF0000"/>
                </a:solidFill>
                <a:latin typeface="Jokerman" panose="04090605060D06020702" pitchFamily="82" charset="0"/>
              </a:rPr>
              <a:t>+</a:t>
            </a:r>
            <a:r>
              <a:rPr lang="zh-CN" altLang="en-US" sz="3600" dirty="0">
                <a:solidFill>
                  <a:srgbClr val="FF0000"/>
                </a:solidFill>
                <a:latin typeface="Jokerman" panose="04090605060D06020702" pitchFamily="82" charset="0"/>
              </a:rPr>
              <a:t>非谓语：</a:t>
            </a:r>
            <a:r>
              <a:rPr lang="en-US" altLang="zh-CN" sz="3600" dirty="0">
                <a:solidFill>
                  <a:srgbClr val="0000FF"/>
                </a:solidFill>
                <a:latin typeface="Jokerman" panose="04090605060D06020702" pitchFamily="82" charset="0"/>
              </a:rPr>
              <a:t>Rufus </a:t>
            </a:r>
            <a:r>
              <a:rPr lang="zh-CN" altLang="en-US" sz="3600" dirty="0">
                <a:solidFill>
                  <a:srgbClr val="0000FF"/>
                </a:solidFill>
                <a:latin typeface="Jokerman" panose="04090605060D06020702" pitchFamily="82" charset="0"/>
              </a:rPr>
              <a:t>很担心</a:t>
            </a:r>
            <a:r>
              <a:rPr lang="en-US" altLang="zh-CN" sz="3600" dirty="0">
                <a:solidFill>
                  <a:srgbClr val="0000FF"/>
                </a:solidFill>
                <a:latin typeface="Jokerman" panose="04090605060D06020702" pitchFamily="82" charset="0"/>
              </a:rPr>
              <a:t>+</a:t>
            </a:r>
            <a:r>
              <a:rPr lang="zh-CN" altLang="en-US" sz="3600" dirty="0">
                <a:solidFill>
                  <a:srgbClr val="0000FF"/>
                </a:solidFill>
                <a:latin typeface="Jokerman" panose="04090605060D06020702" pitchFamily="82" charset="0"/>
              </a:rPr>
              <a:t>狗的嗅觉特征：）</a:t>
            </a:r>
            <a:r>
              <a:rPr lang="en-US" altLang="zh-CN" sz="3600" u="sng"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 </a:t>
            </a:r>
            <a:endParaRPr lang="en-US" altLang="zh-CN" sz="3600" u="sng"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endParaRPr>
          </a:p>
          <a:p>
            <a:pPr algn="just" fontAlgn="base"/>
            <a:r>
              <a:rPr lang="en-US" altLang="zh-CN" sz="3600" u="sng"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Rufus's heart </a:t>
            </a:r>
            <a:r>
              <a:rPr lang="en-US" altLang="zh-CN"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sank</a:t>
            </a:r>
            <a:r>
              <a:rPr lang="en-US" altLang="zh-CN"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 with worry </a:t>
            </a:r>
            <a:r>
              <a:rPr lang="en-US" altLang="zh-CN" sz="3600" b="1"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as </a:t>
            </a:r>
            <a:r>
              <a:rPr lang="en-US" altLang="zh-CN" sz="3600" u="sng"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he</a:t>
            </a:r>
            <a:r>
              <a:rPr lang="en-US" altLang="zh-CN"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 </a:t>
            </a:r>
            <a:r>
              <a:rPr lang="en-US" altLang="zh-CN"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pounded down Kumquat Street, </a:t>
            </a:r>
            <a:r>
              <a:rPr lang="en-US" altLang="zh-CN"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his nose to the ground, </a:t>
            </a:r>
            <a:r>
              <a:rPr lang="en-US" altLang="zh-CN" sz="36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sniffing for any trace of Janie's scent. </a:t>
            </a:r>
            <a:endParaRPr lang="en-US" altLang="zh-CN" sz="3600" dirty="0">
              <a:solidFill>
                <a:srgbClr val="0000FF"/>
              </a:solidFill>
              <a:latin typeface="方正舒体" panose="02010601030101010101" pitchFamily="2" charset="-122"/>
              <a:ea typeface="方正舒体" panose="02010601030101010101" pitchFamily="2" charset="-122"/>
            </a:endParaRPr>
          </a:p>
          <a:p>
            <a:pPr algn="just" fontAlgn="base"/>
            <a:r>
              <a:rPr lang="en-US" altLang="zh-CN" sz="3600" dirty="0">
                <a:solidFill>
                  <a:srgbClr val="FF0000"/>
                </a:solidFill>
                <a:latin typeface="方正舒体" panose="02010601030101010101" pitchFamily="2" charset="-122"/>
                <a:ea typeface="方正舒体" panose="02010601030101010101" pitchFamily="2" charset="-122"/>
              </a:rPr>
              <a:t>2. ( </a:t>
            </a:r>
            <a:r>
              <a:rPr lang="zh-CN" altLang="en-US" sz="3600" dirty="0">
                <a:solidFill>
                  <a:srgbClr val="FF0000"/>
                </a:solidFill>
                <a:latin typeface="方正舒体" panose="02010601030101010101" pitchFamily="2" charset="-122"/>
                <a:ea typeface="方正舒体" panose="02010601030101010101" pitchFamily="2" charset="-122"/>
              </a:rPr>
              <a:t>无灵主语句： </a:t>
            </a:r>
            <a:r>
              <a:rPr lang="zh-CN" altLang="en-US" sz="3600" dirty="0">
                <a:solidFill>
                  <a:srgbClr val="0000FF"/>
                </a:solidFill>
                <a:latin typeface="方正舒体" panose="02010601030101010101" pitchFamily="2" charset="-122"/>
                <a:ea typeface="方正舒体" panose="02010601030101010101" pitchFamily="2" charset="-122"/>
              </a:rPr>
              <a:t>溜冰场在脑海闪现）</a:t>
            </a:r>
            <a:r>
              <a:rPr lang="en-US" altLang="zh-CN" sz="36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 </a:t>
            </a:r>
            <a:endParaRPr lang="en-US" altLang="zh-CN" sz="36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endParaRPr>
          </a:p>
          <a:p>
            <a:pPr algn="just" fontAlgn="base"/>
            <a:r>
              <a:rPr lang="en-US" altLang="zh-CN" sz="36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Then </a:t>
            </a:r>
            <a:r>
              <a:rPr lang="en-US" altLang="zh-CN" sz="3600" u="sng"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the skating rink /circuit </a:t>
            </a:r>
            <a:r>
              <a:rPr lang="en-US" altLang="zh-CN"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flashed across Rufus’s mind. </a:t>
            </a:r>
            <a:endParaRPr lang="en-US" altLang="zh-CN"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endParaRPr>
          </a:p>
          <a:p>
            <a:pPr algn="just" fontAlgn="base"/>
            <a:r>
              <a:rPr lang="en-US" altLang="zh-CN" sz="3600" dirty="0">
                <a:solidFill>
                  <a:srgbClr val="FF0000"/>
                </a:solidFill>
                <a:latin typeface="Times New Roman" panose="02020603050405020304" pitchFamily="18" charset="0"/>
                <a:cs typeface="Times New Roman" panose="02020603050405020304" pitchFamily="18" charset="0"/>
              </a:rPr>
              <a:t>3.</a:t>
            </a:r>
            <a:r>
              <a:rPr lang="zh-CN" altLang="en-US" sz="3600" dirty="0">
                <a:solidFill>
                  <a:srgbClr val="FF0000"/>
                </a:solidFill>
                <a:latin typeface="Times New Roman" panose="02020603050405020304" pitchFamily="18" charset="0"/>
                <a:cs typeface="Times New Roman" panose="02020603050405020304" pitchFamily="18" charset="0"/>
              </a:rPr>
              <a:t>（定语从句： </a:t>
            </a:r>
            <a:r>
              <a:rPr lang="zh-CN" altLang="en-US" sz="3600" dirty="0">
                <a:solidFill>
                  <a:srgbClr val="0000FF"/>
                </a:solidFill>
                <a:latin typeface="Times New Roman" panose="02020603050405020304" pitchFamily="18" charset="0"/>
                <a:cs typeface="Times New Roman" panose="02020603050405020304" pitchFamily="18" charset="0"/>
              </a:rPr>
              <a:t>直奔溜冰场但没有人影。）</a:t>
            </a:r>
            <a:endParaRPr lang="en-US" altLang="zh-CN" sz="3600" dirty="0">
              <a:solidFill>
                <a:srgbClr val="0000FF"/>
              </a:solidFill>
              <a:latin typeface="Times New Roman" panose="02020603050405020304" pitchFamily="18" charset="0"/>
              <a:cs typeface="Times New Roman" panose="02020603050405020304" pitchFamily="18" charset="0"/>
            </a:endParaRPr>
          </a:p>
          <a:p>
            <a:pPr algn="just" fontAlgn="base"/>
            <a:r>
              <a:rPr lang="en-US" altLang="zh-CN" sz="3600" u="sng" dirty="0">
                <a:solidFill>
                  <a:srgbClr val="CC00FF"/>
                </a:solidFill>
                <a:latin typeface="Times New Roman" panose="02020603050405020304" pitchFamily="18" charset="0"/>
                <a:cs typeface="Times New Roman" panose="02020603050405020304" pitchFamily="18" charset="0"/>
              </a:rPr>
              <a:t>Rufus</a:t>
            </a:r>
            <a:r>
              <a:rPr lang="en-US" altLang="zh-CN" sz="3600" u="sng" dirty="0">
                <a:solidFill>
                  <a:srgbClr val="0000FF"/>
                </a:solidFill>
                <a:latin typeface="Times New Roman" panose="02020603050405020304" pitchFamily="18" charset="0"/>
                <a:cs typeface="Times New Roman" panose="02020603050405020304" pitchFamily="18" charset="0"/>
              </a:rPr>
              <a:t> </a:t>
            </a:r>
            <a:r>
              <a:rPr lang="en-US" altLang="zh-CN" sz="3600" dirty="0">
                <a:solidFill>
                  <a:srgbClr val="FF0000"/>
                </a:solidFill>
                <a:latin typeface="Times New Roman" panose="02020603050405020304" pitchFamily="18" charset="0"/>
                <a:cs typeface="Times New Roman" panose="02020603050405020304" pitchFamily="18" charset="0"/>
              </a:rPr>
              <a:t>rushed straight toward the skating rink </a:t>
            </a:r>
            <a:r>
              <a:rPr lang="en-US" altLang="zh-CN" sz="3600" dirty="0">
                <a:solidFill>
                  <a:srgbClr val="0000FF"/>
                </a:solidFill>
                <a:latin typeface="Times New Roman" panose="02020603050405020304" pitchFamily="18" charset="0"/>
                <a:cs typeface="Times New Roman" panose="02020603050405020304" pitchFamily="18" charset="0"/>
              </a:rPr>
              <a:t>where Janie often skated </a:t>
            </a:r>
            <a:r>
              <a:rPr lang="en-US" altLang="zh-CN" sz="3600" b="1" dirty="0">
                <a:solidFill>
                  <a:srgbClr val="FF0000"/>
                </a:solidFill>
                <a:latin typeface="Times New Roman" panose="02020603050405020304" pitchFamily="18" charset="0"/>
                <a:cs typeface="Times New Roman" panose="02020603050405020304" pitchFamily="18" charset="0"/>
              </a:rPr>
              <a:t>but</a:t>
            </a:r>
            <a:r>
              <a:rPr lang="en-US" altLang="zh-CN" sz="3600" dirty="0">
                <a:solidFill>
                  <a:srgbClr val="0000FF"/>
                </a:solidFill>
                <a:latin typeface="Times New Roman" panose="02020603050405020304" pitchFamily="18" charset="0"/>
                <a:cs typeface="Times New Roman" panose="02020603050405020304" pitchFamily="18" charset="0"/>
              </a:rPr>
              <a:t> she was not there! </a:t>
            </a:r>
            <a:endParaRPr lang="zh-CN" altLang="zh-CN" sz="3600" kern="100" dirty="0">
              <a:effectLst/>
              <a:latin typeface="Berlin Sans FB" panose="020E0602020502020306" pitchFamily="34" charset="0"/>
              <a:ea typeface="等线" panose="02010600030101010101" pitchFamily="2" charset="-122"/>
              <a:cs typeface="Times New Roman" panose="02020603050405020304" pitchFamily="18" charset="0"/>
            </a:endParaRPr>
          </a:p>
        </p:txBody>
      </p:sp>
      <p:sp>
        <p:nvSpPr>
          <p:cNvPr id="3" name="文本框 2"/>
          <p:cNvSpPr txBox="1"/>
          <p:nvPr/>
        </p:nvSpPr>
        <p:spPr>
          <a:xfrm>
            <a:off x="3101009" y="49701"/>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1079152"/>
            <a:ext cx="12178745" cy="3416320"/>
          </a:xfrm>
          <a:prstGeom prst="rect">
            <a:avLst/>
          </a:prstGeom>
          <a:solidFill>
            <a:schemeClr val="bg1"/>
          </a:solidFill>
        </p:spPr>
        <p:txBody>
          <a:bodyPr wrap="square">
            <a:spAutoFit/>
          </a:bodyPr>
          <a:lstStyle/>
          <a:p>
            <a:pPr algn="just" fontAlgn="base"/>
            <a:r>
              <a:rPr lang="en-US" altLang="zh-CN" sz="3600" dirty="0">
                <a:solidFill>
                  <a:srgbClr val="FF0000"/>
                </a:solidFill>
                <a:latin typeface="华文楷体" panose="02010600040101010101" pitchFamily="2" charset="-122"/>
                <a:ea typeface="华文楷体" panose="02010600040101010101" pitchFamily="2" charset="-122"/>
              </a:rPr>
              <a:t>4. </a:t>
            </a:r>
            <a:r>
              <a:rPr lang="zh-CN" altLang="en-US" sz="3600" dirty="0">
                <a:solidFill>
                  <a:srgbClr val="FF0000"/>
                </a:solidFill>
                <a:latin typeface="华文楷体" panose="02010600040101010101" pitchFamily="2" charset="-122"/>
                <a:ea typeface="华文楷体" panose="02010600040101010101" pitchFamily="2" charset="-122"/>
              </a:rPr>
              <a:t>（时间状语从句： </a:t>
            </a:r>
            <a:r>
              <a:rPr lang="zh-CN" altLang="en-US" sz="3600" dirty="0">
                <a:solidFill>
                  <a:srgbClr val="0000FF"/>
                </a:solidFill>
                <a:latin typeface="方正舒体" panose="02010601030101010101" pitchFamily="2" charset="-122"/>
                <a:ea typeface="方正舒体" panose="02010601030101010101" pitchFamily="2" charset="-122"/>
              </a:rPr>
              <a:t>夜幕降临，越来越担心） </a:t>
            </a:r>
            <a:endParaRPr lang="en-US" altLang="zh-CN" sz="3600" dirty="0">
              <a:solidFill>
                <a:srgbClr val="0000FF"/>
              </a:solidFill>
              <a:latin typeface="方正舒体" panose="02010601030101010101" pitchFamily="2" charset="-122"/>
              <a:ea typeface="方正舒体" panose="02010601030101010101" pitchFamily="2" charset="-122"/>
            </a:endParaRPr>
          </a:p>
          <a:p>
            <a:pPr algn="just" fontAlgn="base"/>
            <a:r>
              <a:rPr lang="en-US" altLang="zh-CN" sz="3600" dirty="0">
                <a:solidFill>
                  <a:srgbClr val="0000FF"/>
                </a:solidFill>
                <a:latin typeface="Times New Roman" panose="02020603050405020304" pitchFamily="18" charset="0"/>
                <a:cs typeface="Times New Roman" panose="02020603050405020304" pitchFamily="18" charset="0"/>
              </a:rPr>
              <a:t>As the evening wore on, </a:t>
            </a:r>
            <a:r>
              <a:rPr lang="en-US" altLang="zh-CN" sz="3600" u="sng" dirty="0">
                <a:solidFill>
                  <a:srgbClr val="CC00FF"/>
                </a:solidFill>
                <a:latin typeface="Times New Roman" panose="02020603050405020304" pitchFamily="18" charset="0"/>
                <a:cs typeface="Times New Roman" panose="02020603050405020304" pitchFamily="18" charset="0"/>
              </a:rPr>
              <a:t>Rufus </a:t>
            </a:r>
            <a:r>
              <a:rPr lang="en-US" altLang="zh-CN" sz="3600" dirty="0">
                <a:solidFill>
                  <a:srgbClr val="FF0000"/>
                </a:solidFill>
                <a:latin typeface="Times New Roman" panose="02020603050405020304" pitchFamily="18" charset="0"/>
                <a:cs typeface="Times New Roman" panose="02020603050405020304" pitchFamily="18" charset="0"/>
              </a:rPr>
              <a:t>felt increasingly anxious </a:t>
            </a:r>
            <a:r>
              <a:rPr lang="en-US" altLang="zh-CN" sz="3600" dirty="0">
                <a:solidFill>
                  <a:srgbClr val="0000FF"/>
                </a:solidFill>
                <a:latin typeface="Times New Roman" panose="02020603050405020304" pitchFamily="18" charset="0"/>
                <a:cs typeface="Times New Roman" panose="02020603050405020304" pitchFamily="18" charset="0"/>
              </a:rPr>
              <a:t>about Janie, </a:t>
            </a:r>
            <a:r>
              <a:rPr lang="en-US" altLang="zh-CN" sz="3600" dirty="0">
                <a:solidFill>
                  <a:srgbClr val="7030A0"/>
                </a:solidFill>
                <a:latin typeface="Times New Roman" panose="02020603050405020304" pitchFamily="18" charset="0"/>
                <a:cs typeface="Times New Roman" panose="02020603050405020304" pitchFamily="18" charset="0"/>
              </a:rPr>
              <a:t>totally at a loss what to do. </a:t>
            </a:r>
            <a:endParaRPr lang="en-US" altLang="zh-CN" sz="3600" dirty="0">
              <a:solidFill>
                <a:srgbClr val="7030A0"/>
              </a:solidFill>
              <a:latin typeface="Times New Roman" panose="02020603050405020304" pitchFamily="18" charset="0"/>
              <a:cs typeface="Times New Roman" panose="02020603050405020304" pitchFamily="18" charset="0"/>
            </a:endParaRPr>
          </a:p>
          <a:p>
            <a:pPr marL="514350" indent="-514350" algn="just" fontAlgn="base">
              <a:buAutoNum type="arabicPeriod" startAt="5"/>
            </a:pPr>
            <a:r>
              <a:rPr lang="en-US" altLang="zh-CN" sz="3600" dirty="0">
                <a:solidFill>
                  <a:srgbClr val="FF0000"/>
                </a:solidFill>
                <a:latin typeface="Berlin Sans FB" panose="020E0602020502020306" pitchFamily="34" charset="0"/>
                <a:ea typeface="HGSSoeiKakupoptai" panose="040B0A00000000000000" pitchFamily="82" charset="-128"/>
              </a:rPr>
              <a:t>(</a:t>
            </a:r>
            <a:r>
              <a:rPr lang="zh-CN" altLang="en-US" sz="3600" dirty="0">
                <a:solidFill>
                  <a:srgbClr val="FF0000"/>
                </a:solidFill>
                <a:latin typeface="方正舒体" panose="02010601030101010101" pitchFamily="2" charset="-122"/>
                <a:ea typeface="方正舒体" panose="02010601030101010101" pitchFamily="2" charset="-122"/>
              </a:rPr>
              <a:t>简单句：</a:t>
            </a:r>
            <a:r>
              <a:rPr lang="en-US" altLang="zh-CN" sz="3600" dirty="0">
                <a:solidFill>
                  <a:srgbClr val="0000FF"/>
                </a:solidFill>
                <a:latin typeface="方正舒体" panose="02010601030101010101" pitchFamily="2" charset="-122"/>
                <a:ea typeface="方正舒体" panose="02010601030101010101" pitchFamily="2" charset="-122"/>
              </a:rPr>
              <a:t>Rufus </a:t>
            </a:r>
            <a:r>
              <a:rPr lang="zh-CN" altLang="en-US" sz="3600" dirty="0">
                <a:solidFill>
                  <a:srgbClr val="0000FF"/>
                </a:solidFill>
                <a:latin typeface="方正舒体" panose="02010601030101010101" pitchFamily="2" charset="-122"/>
                <a:ea typeface="方正舒体" panose="02010601030101010101" pitchFamily="2" charset="-122"/>
              </a:rPr>
              <a:t>的心理活动）</a:t>
            </a:r>
            <a:endParaRPr lang="en-US" altLang="zh-CN" sz="3600" dirty="0">
              <a:solidFill>
                <a:srgbClr val="0000FF"/>
              </a:solidFill>
              <a:latin typeface="方正舒体" panose="02010601030101010101" pitchFamily="2" charset="-122"/>
              <a:ea typeface="方正舒体" panose="02010601030101010101" pitchFamily="2" charset="-122"/>
            </a:endParaRPr>
          </a:p>
          <a:p>
            <a:pPr algn="just" fontAlgn="base"/>
            <a:r>
              <a:rPr lang="en-US" altLang="zh-CN" sz="3600" dirty="0">
                <a:solidFill>
                  <a:srgbClr val="0000FF"/>
                </a:solidFill>
                <a:latin typeface="Times New Roman" panose="02020603050405020304" pitchFamily="18" charset="0"/>
                <a:cs typeface="Times New Roman" panose="02020603050405020304" pitchFamily="18" charset="0"/>
              </a:rPr>
              <a:t>“ I </a:t>
            </a:r>
            <a:r>
              <a:rPr lang="en-US" altLang="zh-CN" sz="3600" dirty="0">
                <a:solidFill>
                  <a:srgbClr val="FF0000"/>
                </a:solidFill>
                <a:latin typeface="Times New Roman" panose="02020603050405020304" pitchFamily="18" charset="0"/>
                <a:cs typeface="Times New Roman" panose="02020603050405020304" pitchFamily="18" charset="0"/>
              </a:rPr>
              <a:t>can bark backward</a:t>
            </a:r>
            <a:r>
              <a:rPr lang="en-US" altLang="zh-CN" sz="3600" dirty="0">
                <a:solidFill>
                  <a:srgbClr val="0000FF"/>
                </a:solidFill>
                <a:latin typeface="Times New Roman" panose="02020603050405020304" pitchFamily="18" charset="0"/>
                <a:cs typeface="Times New Roman" panose="02020603050405020304" pitchFamily="18" charset="0"/>
              </a:rPr>
              <a:t>! My barks </a:t>
            </a:r>
            <a:r>
              <a:rPr lang="en-US" altLang="zh-CN" sz="3600" dirty="0">
                <a:solidFill>
                  <a:srgbClr val="FF0000"/>
                </a:solidFill>
                <a:latin typeface="Times New Roman" panose="02020603050405020304" pitchFamily="18" charset="0"/>
                <a:cs typeface="Times New Roman" panose="02020603050405020304" pitchFamily="18" charset="0"/>
              </a:rPr>
              <a:t>will definitely attract Janie’s attention </a:t>
            </a:r>
            <a:r>
              <a:rPr lang="en-US" altLang="zh-CN" sz="3600" dirty="0">
                <a:solidFill>
                  <a:srgbClr val="0000FF"/>
                </a:solidFill>
                <a:latin typeface="Times New Roman" panose="02020603050405020304" pitchFamily="18" charset="0"/>
                <a:cs typeface="Times New Roman" panose="02020603050405020304" pitchFamily="18" charset="0"/>
              </a:rPr>
              <a:t>! ”  Rufus  thought to himself.</a:t>
            </a:r>
            <a:endParaRPr lang="en-US" altLang="zh-CN" sz="3600" dirty="0">
              <a:solidFill>
                <a:srgbClr val="0000FF"/>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120887" y="119274"/>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1079152"/>
            <a:ext cx="12178745" cy="3970318"/>
          </a:xfrm>
          <a:prstGeom prst="rect">
            <a:avLst/>
          </a:prstGeom>
          <a:solidFill>
            <a:schemeClr val="bg1"/>
          </a:solidFill>
        </p:spPr>
        <p:txBody>
          <a:bodyPr wrap="square">
            <a:spAutoFit/>
          </a:bodyPr>
          <a:lstStyle/>
          <a:p>
            <a:pPr algn="just" fontAlgn="base"/>
            <a:r>
              <a:rPr lang="en-US" altLang="zh-CN" sz="3600" dirty="0">
                <a:solidFill>
                  <a:srgbClr val="FF0000"/>
                </a:solidFill>
                <a:latin typeface="Berlin Sans FB" panose="020E0602020502020306" pitchFamily="34" charset="0"/>
                <a:ea typeface="HGSSoeiKakupoptai" panose="040B0A00000000000000" pitchFamily="82" charset="-128"/>
              </a:rPr>
              <a:t>6. </a:t>
            </a:r>
            <a:r>
              <a:rPr lang="zh-CN" altLang="en-US" sz="3600" dirty="0">
                <a:solidFill>
                  <a:srgbClr val="FF0000"/>
                </a:solidFill>
                <a:latin typeface="Berlin Sans FB" panose="020E0602020502020306" pitchFamily="34" charset="0"/>
                <a:ea typeface="HGSSoeiKakupoptai" panose="040B0A00000000000000" pitchFamily="82" charset="-128"/>
              </a:rPr>
              <a:t>（</a:t>
            </a:r>
            <a:r>
              <a:rPr lang="en-US" altLang="zh-CN" sz="3600" dirty="0">
                <a:solidFill>
                  <a:srgbClr val="FF0000"/>
                </a:solidFill>
                <a:latin typeface="方正舒体" panose="02010601030101010101" pitchFamily="2" charset="-122"/>
                <a:ea typeface="方正舒体" panose="02010601030101010101" pitchFamily="2" charset="-122"/>
              </a:rPr>
              <a:t>doing </a:t>
            </a:r>
            <a:r>
              <a:rPr lang="zh-CN" altLang="en-US" sz="3600" dirty="0">
                <a:solidFill>
                  <a:srgbClr val="FF0000"/>
                </a:solidFill>
                <a:latin typeface="方正舒体" panose="02010601030101010101" pitchFamily="2" charset="-122"/>
                <a:ea typeface="方正舒体" panose="02010601030101010101" pitchFamily="2" charset="-122"/>
              </a:rPr>
              <a:t>非谓语：</a:t>
            </a:r>
            <a:r>
              <a:rPr lang="en-US" altLang="zh-CN" sz="3600" dirty="0">
                <a:solidFill>
                  <a:srgbClr val="0000FF"/>
                </a:solidFill>
                <a:latin typeface="方正舒体" panose="02010601030101010101" pitchFamily="2" charset="-122"/>
                <a:ea typeface="方正舒体" panose="02010601030101010101" pitchFamily="2" charset="-122"/>
              </a:rPr>
              <a:t>Rufus</a:t>
            </a:r>
            <a:r>
              <a:rPr lang="zh-CN" altLang="en-US" sz="3600" dirty="0">
                <a:solidFill>
                  <a:srgbClr val="0000FF"/>
                </a:solidFill>
                <a:latin typeface="方正舒体" panose="02010601030101010101" pitchFamily="2" charset="-122"/>
                <a:ea typeface="方正舒体" panose="02010601030101010101" pitchFamily="2" charset="-122"/>
              </a:rPr>
              <a:t>继续寻找</a:t>
            </a:r>
            <a:r>
              <a:rPr lang="en-US" altLang="zh-CN" sz="3600" dirty="0">
                <a:solidFill>
                  <a:srgbClr val="0000FF"/>
                </a:solidFill>
                <a:latin typeface="方正舒体" panose="02010601030101010101" pitchFamily="2" charset="-122"/>
                <a:ea typeface="方正舒体" panose="02010601030101010101" pitchFamily="2" charset="-122"/>
                <a:sym typeface="Wingdings" panose="05000000000000000000" pitchFamily="2" charset="2"/>
              </a:rPr>
              <a:t>)</a:t>
            </a:r>
            <a:r>
              <a:rPr lang="en-US" altLang="zh-CN" sz="3600" u="sng" dirty="0">
                <a:solidFill>
                  <a:srgbClr val="CC00FF"/>
                </a:solidFill>
                <a:latin typeface="Times New Roman" panose="02020603050405020304" pitchFamily="18" charset="0"/>
                <a:cs typeface="Times New Roman" panose="02020603050405020304" pitchFamily="18" charset="0"/>
              </a:rPr>
              <a:t> </a:t>
            </a:r>
            <a:endParaRPr lang="en-US" altLang="zh-CN" sz="3600" u="sng" dirty="0">
              <a:solidFill>
                <a:srgbClr val="CC00FF"/>
              </a:solidFill>
              <a:latin typeface="Times New Roman" panose="02020603050405020304" pitchFamily="18" charset="0"/>
              <a:cs typeface="Times New Roman" panose="02020603050405020304" pitchFamily="18" charset="0"/>
            </a:endParaRPr>
          </a:p>
          <a:p>
            <a:pPr algn="just" fontAlgn="base"/>
            <a:r>
              <a:rPr lang="en-US" altLang="zh-CN" sz="3600" u="sng" dirty="0">
                <a:solidFill>
                  <a:srgbClr val="CC00FF"/>
                </a:solidFill>
                <a:latin typeface="Times New Roman" panose="02020603050405020304" pitchFamily="18" charset="0"/>
                <a:cs typeface="Times New Roman" panose="02020603050405020304" pitchFamily="18" charset="0"/>
              </a:rPr>
              <a:t>Rufus </a:t>
            </a:r>
            <a:r>
              <a:rPr lang="en-US" altLang="zh-CN" sz="3600" dirty="0">
                <a:solidFill>
                  <a:srgbClr val="FF0000"/>
                </a:solidFill>
                <a:latin typeface="Times New Roman" panose="02020603050405020304" pitchFamily="18" charset="0"/>
                <a:cs typeface="Times New Roman" panose="02020603050405020304" pitchFamily="18" charset="0"/>
              </a:rPr>
              <a:t>continued to search </a:t>
            </a:r>
            <a:r>
              <a:rPr lang="en-US" altLang="zh-CN" sz="3600" dirty="0">
                <a:solidFill>
                  <a:srgbClr val="0000FF"/>
                </a:solidFill>
                <a:latin typeface="Times New Roman" panose="02020603050405020304" pitchFamily="18" charset="0"/>
                <a:cs typeface="Times New Roman" panose="02020603050405020304" pitchFamily="18" charset="0"/>
              </a:rPr>
              <a:t>every corner of the neighboring streets, </a:t>
            </a:r>
            <a:r>
              <a:rPr lang="en-US" altLang="zh-CN" sz="3600" dirty="0">
                <a:solidFill>
                  <a:srgbClr val="7030A0"/>
                </a:solidFill>
                <a:latin typeface="Times New Roman" panose="02020603050405020304" pitchFamily="18" charset="0"/>
                <a:cs typeface="Times New Roman" panose="02020603050405020304" pitchFamily="18" charset="0"/>
              </a:rPr>
              <a:t>barking backward again and again---</a:t>
            </a:r>
            <a:r>
              <a:rPr lang="en-US" altLang="zh-CN" sz="3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Wob</a:t>
            </a:r>
            <a:r>
              <a:rPr lang="en-US" altLang="zh-CN" sz="3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-wow! </a:t>
            </a:r>
            <a:r>
              <a:rPr lang="en-US" altLang="zh-CN" sz="36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Wob</a:t>
            </a:r>
            <a:r>
              <a:rPr lang="en-US" altLang="zh-CN" sz="3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-wow! Fra-</a:t>
            </a:r>
            <a:r>
              <a:rPr lang="en-US" altLang="zh-CN" sz="36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fra</a:t>
            </a:r>
            <a:r>
              <a:rPr lang="en-US" altLang="zh-CN" sz="3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6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fra</a:t>
            </a:r>
            <a:r>
              <a:rPr lang="en-US" altLang="zh-CN" sz="3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Krab-</a:t>
            </a:r>
            <a:r>
              <a:rPr lang="en-US" altLang="zh-CN" sz="36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krab</a:t>
            </a:r>
            <a:r>
              <a:rPr lang="en-US" altLang="zh-CN" sz="3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3600" kern="100" dirty="0">
              <a:solidFill>
                <a:srgbClr val="C00000"/>
              </a:solidFill>
              <a:latin typeface="Berlin Sans FB" panose="020E0602020502020306" pitchFamily="34" charset="0"/>
              <a:cs typeface="Times New Roman" panose="02020603050405020304" pitchFamily="18" charset="0"/>
            </a:endParaRPr>
          </a:p>
          <a:p>
            <a:pPr algn="just" fontAlgn="base"/>
            <a:r>
              <a:rPr lang="en-US" altLang="zh-CN" sz="3600" dirty="0">
                <a:solidFill>
                  <a:srgbClr val="FF0000"/>
                </a:solidFill>
                <a:latin typeface="Berlin Sans FB" panose="020E0602020502020306" pitchFamily="34" charset="0"/>
                <a:ea typeface="HGSSoeiKakupoptai" panose="040B0A00000000000000" pitchFamily="82" charset="-128"/>
              </a:rPr>
              <a:t>7. </a:t>
            </a:r>
            <a:r>
              <a:rPr lang="zh-CN" altLang="en-US" sz="3600" dirty="0">
                <a:solidFill>
                  <a:srgbClr val="FF0000"/>
                </a:solidFill>
                <a:latin typeface="方正舒体" panose="02010601030101010101" pitchFamily="2" charset="-122"/>
                <a:ea typeface="方正舒体" panose="02010601030101010101" pitchFamily="2" charset="-122"/>
              </a:rPr>
              <a:t>（无灵主语句</a:t>
            </a:r>
            <a:r>
              <a:rPr lang="en-US" altLang="zh-CN" sz="3600" dirty="0">
                <a:solidFill>
                  <a:srgbClr val="FF0000"/>
                </a:solidFill>
                <a:latin typeface="方正舒体" panose="02010601030101010101" pitchFamily="2" charset="-122"/>
                <a:ea typeface="方正舒体" panose="02010601030101010101" pitchFamily="2" charset="-122"/>
              </a:rPr>
              <a:t>+</a:t>
            </a:r>
            <a:r>
              <a:rPr lang="zh-CN" altLang="en-US" sz="3600" dirty="0">
                <a:solidFill>
                  <a:srgbClr val="FF0000"/>
                </a:solidFill>
                <a:latin typeface="方正舒体" panose="02010601030101010101" pitchFamily="2" charset="-122"/>
                <a:ea typeface="方正舒体" panose="02010601030101010101" pitchFamily="2" charset="-122"/>
              </a:rPr>
              <a:t>直接引语： </a:t>
            </a:r>
            <a:r>
              <a:rPr lang="zh-CN" altLang="en-US" sz="3600" dirty="0">
                <a:solidFill>
                  <a:srgbClr val="0000FF"/>
                </a:solidFill>
                <a:latin typeface="方正舒体" panose="02010601030101010101" pitchFamily="2" charset="-122"/>
                <a:ea typeface="方正舒体" panose="02010601030101010101" pitchFamily="2" charset="-122"/>
              </a:rPr>
              <a:t>狗叫的方法奏效</a:t>
            </a:r>
            <a:r>
              <a:rPr lang="en-US" altLang="zh-CN" sz="3600" dirty="0">
                <a:solidFill>
                  <a:srgbClr val="0000FF"/>
                </a:solidFill>
                <a:latin typeface="方正舒体" panose="02010601030101010101" pitchFamily="2" charset="-122"/>
                <a:ea typeface="方正舒体" panose="02010601030101010101" pitchFamily="2" charset="-122"/>
              </a:rPr>
              <a:t>+Janie</a:t>
            </a:r>
            <a:r>
              <a:rPr lang="zh-CN" altLang="en-US" sz="3600" dirty="0">
                <a:solidFill>
                  <a:srgbClr val="0000FF"/>
                </a:solidFill>
                <a:latin typeface="方正舒体" panose="02010601030101010101" pitchFamily="2" charset="-122"/>
                <a:ea typeface="方正舒体" panose="02010601030101010101" pitchFamily="2" charset="-122"/>
              </a:rPr>
              <a:t>叫喊）</a:t>
            </a:r>
            <a:r>
              <a:rPr lang="en-US" altLang="zh-CN" sz="3600" dirty="0">
                <a:solidFill>
                  <a:srgbClr val="0000FF"/>
                </a:solidFill>
                <a:latin typeface="方正舒体" panose="02010601030101010101" pitchFamily="2" charset="-122"/>
                <a:ea typeface="方正舒体" panose="02010601030101010101" pitchFamily="2" charset="-122"/>
              </a:rPr>
              <a:t> </a:t>
            </a:r>
            <a:endParaRPr lang="en-US" altLang="zh-CN" sz="3600" dirty="0">
              <a:solidFill>
                <a:srgbClr val="0000FF"/>
              </a:solidFill>
              <a:latin typeface="方正舒体" panose="02010601030101010101" pitchFamily="2" charset="-122"/>
              <a:ea typeface="方正舒体" panose="02010601030101010101" pitchFamily="2" charset="-122"/>
            </a:endParaRPr>
          </a:p>
          <a:p>
            <a:pPr algn="just" fontAlgn="base"/>
            <a:r>
              <a:rPr lang="en-US" altLang="zh-CN" sz="3600" dirty="0">
                <a:solidFill>
                  <a:srgbClr val="0000FF"/>
                </a:solidFill>
                <a:latin typeface="Times New Roman" panose="02020603050405020304" pitchFamily="18" charset="0"/>
                <a:cs typeface="Times New Roman" panose="02020603050405020304" pitchFamily="18" charset="0"/>
              </a:rPr>
              <a:t>Amazingly,</a:t>
            </a:r>
            <a:r>
              <a:rPr lang="en-US" altLang="zh-CN" sz="3600" u="sng" dirty="0">
                <a:solidFill>
                  <a:srgbClr val="CC00FF"/>
                </a:solidFill>
                <a:latin typeface="Times New Roman" panose="02020603050405020304" pitchFamily="18" charset="0"/>
                <a:cs typeface="Times New Roman" panose="02020603050405020304" pitchFamily="18" charset="0"/>
              </a:rPr>
              <a:t> it</a:t>
            </a:r>
            <a:r>
              <a:rPr lang="en-US" altLang="zh-CN" sz="3600" dirty="0">
                <a:solidFill>
                  <a:srgbClr val="0000FF"/>
                </a:solidFill>
                <a:latin typeface="Times New Roman" panose="02020603050405020304" pitchFamily="18" charset="0"/>
                <a:cs typeface="Times New Roman" panose="02020603050405020304" pitchFamily="18" charset="0"/>
              </a:rPr>
              <a:t> </a:t>
            </a:r>
            <a:r>
              <a:rPr lang="en-US" altLang="zh-CN" sz="3600" dirty="0">
                <a:solidFill>
                  <a:srgbClr val="FF0000"/>
                </a:solidFill>
                <a:latin typeface="Times New Roman" panose="02020603050405020304" pitchFamily="18" charset="0"/>
                <a:cs typeface="Times New Roman" panose="02020603050405020304" pitchFamily="18" charset="0"/>
              </a:rPr>
              <a:t>worked! </a:t>
            </a:r>
            <a:r>
              <a:rPr lang="en-US" altLang="zh-CN" sz="3600" dirty="0">
                <a:solidFill>
                  <a:srgbClr val="0000FF"/>
                </a:solidFill>
                <a:latin typeface="Times New Roman" panose="02020603050405020304" pitchFamily="18" charset="0"/>
                <a:cs typeface="Times New Roman" panose="02020603050405020304" pitchFamily="18" charset="0"/>
              </a:rPr>
              <a:t>“ Rufus, I</a:t>
            </a:r>
            <a:r>
              <a:rPr lang="en-US" altLang="zh-CN" sz="3600" dirty="0">
                <a:solidFill>
                  <a:srgbClr val="FF0000"/>
                </a:solidFill>
                <a:latin typeface="Times New Roman" panose="02020603050405020304" pitchFamily="18" charset="0"/>
                <a:cs typeface="Times New Roman" panose="02020603050405020304" pitchFamily="18" charset="0"/>
              </a:rPr>
              <a:t>’m here. Can</a:t>
            </a:r>
            <a:r>
              <a:rPr lang="en-US" altLang="zh-CN" sz="3600" dirty="0">
                <a:solidFill>
                  <a:srgbClr val="0000FF"/>
                </a:solidFill>
                <a:latin typeface="Times New Roman" panose="02020603050405020304" pitchFamily="18" charset="0"/>
                <a:cs typeface="Times New Roman" panose="02020603050405020304" pitchFamily="18" charset="0"/>
              </a:rPr>
              <a:t> you </a:t>
            </a:r>
            <a:r>
              <a:rPr lang="en-US" altLang="zh-CN" sz="3600" dirty="0">
                <a:solidFill>
                  <a:srgbClr val="FF0000"/>
                </a:solidFill>
                <a:latin typeface="Times New Roman" panose="02020603050405020304" pitchFamily="18" charset="0"/>
                <a:cs typeface="Times New Roman" panose="02020603050405020304" pitchFamily="18" charset="0"/>
              </a:rPr>
              <a:t>take me </a:t>
            </a:r>
            <a:r>
              <a:rPr lang="en-US" altLang="zh-CN" sz="3600" dirty="0">
                <a:solidFill>
                  <a:srgbClr val="0000FF"/>
                </a:solidFill>
                <a:latin typeface="Times New Roman" panose="02020603050405020304" pitchFamily="18" charset="0"/>
                <a:cs typeface="Times New Roman" panose="02020603050405020304" pitchFamily="18" charset="0"/>
              </a:rPr>
              <a:t>home?”  </a:t>
            </a:r>
            <a:r>
              <a:rPr lang="en-US" altLang="zh-CN" sz="3600" u="sng" dirty="0">
                <a:solidFill>
                  <a:srgbClr val="CC00FF"/>
                </a:solidFill>
                <a:latin typeface="Times New Roman" panose="02020603050405020304" pitchFamily="18" charset="0"/>
                <a:cs typeface="Times New Roman" panose="02020603050405020304" pitchFamily="18" charset="0"/>
              </a:rPr>
              <a:t>Janie </a:t>
            </a:r>
            <a:r>
              <a:rPr lang="en-US" altLang="zh-CN" sz="3600" dirty="0">
                <a:solidFill>
                  <a:srgbClr val="FF0000"/>
                </a:solidFill>
                <a:latin typeface="Times New Roman" panose="02020603050405020304" pitchFamily="18" charset="0"/>
                <a:cs typeface="Times New Roman" panose="02020603050405020304" pitchFamily="18" charset="0"/>
              </a:rPr>
              <a:t>cried out </a:t>
            </a:r>
            <a:r>
              <a:rPr lang="en-US" altLang="zh-CN" sz="3600" dirty="0">
                <a:solidFill>
                  <a:srgbClr val="0000FF"/>
                </a:solidFill>
                <a:latin typeface="Times New Roman" panose="02020603050405020304" pitchFamily="18" charset="0"/>
                <a:cs typeface="Times New Roman" panose="02020603050405020304" pitchFamily="18" charset="0"/>
              </a:rPr>
              <a:t>from somewhere. </a:t>
            </a:r>
            <a:endParaRPr lang="zh-CN" altLang="zh-CN" sz="3600" kern="100" dirty="0">
              <a:effectLst/>
              <a:latin typeface="Berlin Sans FB" panose="020E0602020502020306" pitchFamily="34" charset="0"/>
              <a:ea typeface="等线" panose="02010600030101010101" pitchFamily="2" charset="-122"/>
              <a:cs typeface="Times New Roman" panose="02020603050405020304" pitchFamily="18" charset="0"/>
            </a:endParaRPr>
          </a:p>
        </p:txBody>
      </p:sp>
      <p:sp>
        <p:nvSpPr>
          <p:cNvPr id="2" name="文本框 1"/>
          <p:cNvSpPr txBox="1"/>
          <p:nvPr/>
        </p:nvSpPr>
        <p:spPr>
          <a:xfrm>
            <a:off x="3120887" y="119274"/>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5" y="617041"/>
            <a:ext cx="12178746" cy="5632311"/>
          </a:xfrm>
          <a:prstGeom prst="rect">
            <a:avLst/>
          </a:prstGeom>
          <a:solidFill>
            <a:schemeClr val="bg1"/>
          </a:solidFill>
        </p:spPr>
        <p:txBody>
          <a:bodyPr wrap="square">
            <a:spAutoFit/>
          </a:bodyPr>
          <a:lstStyle/>
          <a:p>
            <a:pPr marR="114300" algn="just" fontAlgn="base"/>
            <a:r>
              <a:rPr lang="en-US" altLang="zh-CN" sz="3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600" kern="100" dirty="0">
                <a:latin typeface="Times New Roman" panose="02020603050405020304" pitchFamily="18" charset="0"/>
                <a:cs typeface="Times New Roman" panose="02020603050405020304" pitchFamily="18" charset="0"/>
              </a:rPr>
              <a:t>At the sight of </a:t>
            </a:r>
            <a:r>
              <a:rPr lang="en-US" altLang="zh-CN" sz="3600" u="sng" kern="100" dirty="0">
                <a:solidFill>
                  <a:srgbClr val="CC00FF"/>
                </a:solidFill>
                <a:latin typeface="Times New Roman" panose="02020603050405020304" pitchFamily="18" charset="0"/>
                <a:cs typeface="Times New Roman" panose="02020603050405020304" pitchFamily="18" charset="0"/>
              </a:rPr>
              <a:t>Janie and Rufus</a:t>
            </a:r>
            <a:r>
              <a:rPr lang="en-US" altLang="zh-CN" sz="3600" kern="100" dirty="0">
                <a:latin typeface="Times New Roman" panose="02020603050405020304" pitchFamily="18" charset="0"/>
                <a:cs typeface="Times New Roman" panose="02020603050405020304" pitchFamily="18" charset="0"/>
              </a:rPr>
              <a:t>, </a:t>
            </a:r>
            <a:r>
              <a:rPr lang="en-US" altLang="zh-CN" sz="3600" b="1" u="sng" kern="100" dirty="0">
                <a:solidFill>
                  <a:srgbClr val="CC00FF"/>
                </a:solidFill>
                <a:latin typeface="Times New Roman" panose="02020603050405020304" pitchFamily="18" charset="0"/>
                <a:cs typeface="Times New Roman" panose="02020603050405020304" pitchFamily="18" charset="0"/>
              </a:rPr>
              <a:t>Mr. Johnson </a:t>
            </a:r>
            <a:r>
              <a:rPr lang="en-US" altLang="zh-CN" sz="3600" kern="100" dirty="0">
                <a:latin typeface="Times New Roman" panose="02020603050405020304" pitchFamily="18" charset="0"/>
                <a:cs typeface="Times New Roman" panose="02020603050405020304" pitchFamily="18" charset="0"/>
              </a:rPr>
              <a:t>ran up. </a:t>
            </a:r>
            <a:endParaRPr lang="en-US" altLang="zh-CN" sz="3600" kern="100" dirty="0">
              <a:latin typeface="Times New Roman" panose="02020603050405020304" pitchFamily="18" charset="0"/>
              <a:cs typeface="Times New Roman" panose="02020603050405020304" pitchFamily="18" charset="0"/>
            </a:endParaRPr>
          </a:p>
          <a:p>
            <a:pPr marL="514350" marR="114300" indent="-514350" algn="just" fontAlgn="base">
              <a:buAutoNum type="arabicPeriod"/>
            </a:pPr>
            <a:r>
              <a:rPr lang="zh-CN" altLang="en-US" sz="3600" dirty="0">
                <a:solidFill>
                  <a:srgbClr val="FF0000"/>
                </a:solidFill>
                <a:latin typeface="方正舒体" panose="02010601030101010101" pitchFamily="2" charset="-122"/>
                <a:ea typeface="方正舒体" panose="02010601030101010101" pitchFamily="2" charset="-122"/>
              </a:rPr>
              <a:t>（</a:t>
            </a:r>
            <a:r>
              <a:rPr lang="en-US" altLang="zh-CN" sz="3600" dirty="0">
                <a:solidFill>
                  <a:srgbClr val="FF0000"/>
                </a:solidFill>
                <a:latin typeface="方正舒体" panose="02010601030101010101" pitchFamily="2" charset="-122"/>
                <a:ea typeface="方正舒体" panose="02010601030101010101" pitchFamily="2" charset="-122"/>
              </a:rPr>
              <a:t>done </a:t>
            </a:r>
            <a:r>
              <a:rPr lang="zh-CN" altLang="en-US" sz="3600" dirty="0">
                <a:solidFill>
                  <a:srgbClr val="FF0000"/>
                </a:solidFill>
                <a:latin typeface="方正舒体" panose="02010601030101010101" pitchFamily="2" charset="-122"/>
                <a:ea typeface="方正舒体" panose="02010601030101010101" pitchFamily="2" charset="-122"/>
              </a:rPr>
              <a:t>非谓语；</a:t>
            </a:r>
            <a:r>
              <a:rPr lang="zh-CN" altLang="en-US" sz="3600" dirty="0">
                <a:solidFill>
                  <a:srgbClr val="0000FF"/>
                </a:solidFill>
                <a:latin typeface="方正舒体" panose="02010601030101010101" pitchFamily="2" charset="-122"/>
                <a:ea typeface="方正舒体" panose="02010601030101010101" pitchFamily="2" charset="-122"/>
              </a:rPr>
              <a:t>先从</a:t>
            </a:r>
            <a:r>
              <a:rPr lang="en-US" altLang="zh-CN" sz="3600" dirty="0">
                <a:solidFill>
                  <a:srgbClr val="0000FF"/>
                </a:solidFill>
                <a:latin typeface="方正舒体" panose="02010601030101010101" pitchFamily="2" charset="-122"/>
                <a:ea typeface="方正舒体" panose="02010601030101010101" pitchFamily="2" charset="-122"/>
              </a:rPr>
              <a:t>Janie</a:t>
            </a:r>
            <a:r>
              <a:rPr lang="zh-CN" altLang="en-US" sz="3600" dirty="0">
                <a:solidFill>
                  <a:srgbClr val="0000FF"/>
                </a:solidFill>
                <a:latin typeface="方正舒体" panose="02010601030101010101" pitchFamily="2" charset="-122"/>
                <a:ea typeface="方正舒体" panose="02010601030101010101" pitchFamily="2" charset="-122"/>
              </a:rPr>
              <a:t>入手，描写</a:t>
            </a:r>
            <a:r>
              <a:rPr lang="en-US" altLang="zh-CN" sz="3600" dirty="0">
                <a:solidFill>
                  <a:srgbClr val="0000FF"/>
                </a:solidFill>
                <a:latin typeface="方正舒体" panose="02010601030101010101" pitchFamily="2" charset="-122"/>
                <a:ea typeface="方正舒体" panose="02010601030101010101" pitchFamily="2" charset="-122"/>
              </a:rPr>
              <a:t>Janie</a:t>
            </a:r>
            <a:r>
              <a:rPr lang="zh-CN" altLang="en-US" sz="3600" dirty="0">
                <a:solidFill>
                  <a:srgbClr val="0000FF"/>
                </a:solidFill>
                <a:latin typeface="方正舒体" panose="02010601030101010101" pitchFamily="2" charset="-122"/>
                <a:ea typeface="方正舒体" panose="02010601030101010101" pitchFamily="2" charset="-122"/>
              </a:rPr>
              <a:t>安然无恙） </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u="sng" kern="100" dirty="0">
                <a:solidFill>
                  <a:srgbClr val="CC00FF"/>
                </a:solidFill>
                <a:latin typeface="Times New Roman" panose="02020603050405020304" pitchFamily="18" charset="0"/>
                <a:cs typeface="Times New Roman" panose="02020603050405020304" pitchFamily="18" charset="0"/>
              </a:rPr>
              <a:t>Janie </a:t>
            </a:r>
            <a:r>
              <a:rPr lang="en-US" altLang="zh-CN" sz="3600" kern="100" dirty="0">
                <a:solidFill>
                  <a:srgbClr val="C00000"/>
                </a:solidFill>
                <a:latin typeface="Times New Roman" panose="02020603050405020304" pitchFamily="18" charset="0"/>
                <a:cs typeface="Times New Roman" panose="02020603050405020304" pitchFamily="18" charset="0"/>
              </a:rPr>
              <a:t>was safe and sound/ unharmed, </a:t>
            </a:r>
            <a:r>
              <a:rPr lang="en-US" altLang="zh-CN" sz="3600" kern="100" dirty="0">
                <a:solidFill>
                  <a:srgbClr val="7030A0"/>
                </a:solidFill>
                <a:latin typeface="Times New Roman" panose="02020603050405020304" pitchFamily="18" charset="0"/>
                <a:cs typeface="Times New Roman" panose="02020603050405020304" pitchFamily="18" charset="0"/>
              </a:rPr>
              <a:t>guarded by devoted </a:t>
            </a:r>
            <a:r>
              <a:rPr lang="en-US" altLang="zh-CN" sz="3600" u="sng" kern="100" dirty="0">
                <a:solidFill>
                  <a:srgbClr val="CC00FF"/>
                </a:solidFill>
                <a:latin typeface="Times New Roman" panose="02020603050405020304" pitchFamily="18" charset="0"/>
                <a:cs typeface="Times New Roman" panose="02020603050405020304" pitchFamily="18" charset="0"/>
              </a:rPr>
              <a:t>Rufus.</a:t>
            </a:r>
            <a:r>
              <a:rPr lang="en-US" altLang="zh-CN" sz="3600" kern="100" dirty="0">
                <a:solidFill>
                  <a:srgbClr val="CC00FF"/>
                </a:solidFill>
                <a:latin typeface="Times New Roman" panose="02020603050405020304" pitchFamily="18" charset="0"/>
                <a:cs typeface="Times New Roman" panose="02020603050405020304" pitchFamily="18" charset="0"/>
              </a:rPr>
              <a:t> </a:t>
            </a:r>
            <a:endParaRPr lang="en-US" altLang="zh-CN" sz="3600" kern="100" dirty="0">
              <a:solidFill>
                <a:srgbClr val="CC00FF"/>
              </a:solidFill>
              <a:latin typeface="Times New Roman" panose="02020603050405020304" pitchFamily="18" charset="0"/>
              <a:cs typeface="Times New Roman" panose="02020603050405020304" pitchFamily="18" charset="0"/>
            </a:endParaRPr>
          </a:p>
          <a:p>
            <a:pPr marR="114300" algn="just" fontAlgn="base"/>
            <a:r>
              <a:rPr lang="zh-CN" altLang="en-US" sz="3600" dirty="0">
                <a:solidFill>
                  <a:srgbClr val="FF0000"/>
                </a:solidFill>
                <a:latin typeface="方正舒体" panose="02010601030101010101" pitchFamily="2" charset="-122"/>
                <a:ea typeface="方正舒体" panose="02010601030101010101" pitchFamily="2" charset="-122"/>
              </a:rPr>
              <a:t>２</a:t>
            </a:r>
            <a:r>
              <a:rPr lang="en-US" altLang="zh-CN" sz="3600" dirty="0">
                <a:solidFill>
                  <a:srgbClr val="FF0000"/>
                </a:solidFill>
                <a:latin typeface="方正舒体" panose="02010601030101010101" pitchFamily="2" charset="-122"/>
                <a:ea typeface="方正舒体" panose="02010601030101010101" pitchFamily="2" charset="-122"/>
              </a:rPr>
              <a:t>.</a:t>
            </a:r>
            <a:r>
              <a:rPr lang="zh-CN" altLang="en-US" sz="3600" dirty="0">
                <a:solidFill>
                  <a:srgbClr val="FF0000"/>
                </a:solidFill>
                <a:latin typeface="方正舒体" panose="02010601030101010101" pitchFamily="2" charset="-122"/>
                <a:ea typeface="方正舒体" panose="02010601030101010101" pitchFamily="2" charset="-122"/>
              </a:rPr>
              <a:t>　（ 二连动＋拟人手法；</a:t>
            </a:r>
            <a:r>
              <a:rPr lang="en-US" altLang="zh-CN" sz="3600" dirty="0">
                <a:solidFill>
                  <a:srgbClr val="0000FF"/>
                </a:solidFill>
                <a:latin typeface="方正舒体" panose="02010601030101010101" pitchFamily="2" charset="-122"/>
                <a:ea typeface="方正舒体" panose="02010601030101010101" pitchFamily="2" charset="-122"/>
              </a:rPr>
              <a:t>Rufus </a:t>
            </a:r>
            <a:r>
              <a:rPr lang="zh-CN" altLang="en-US" sz="3600" dirty="0">
                <a:solidFill>
                  <a:srgbClr val="0000FF"/>
                </a:solidFill>
                <a:latin typeface="方正舒体" panose="02010601030101010101" pitchFamily="2" charset="-122"/>
                <a:ea typeface="方正舒体" panose="02010601030101010101" pitchFamily="2" charset="-122"/>
              </a:rPr>
              <a:t>驮着溜冰鞋</a:t>
            </a:r>
            <a:r>
              <a:rPr lang="en-US" altLang="zh-CN" sz="3600" dirty="0">
                <a:solidFill>
                  <a:srgbClr val="0000FF"/>
                </a:solidFill>
                <a:latin typeface="方正舒体" panose="02010601030101010101" pitchFamily="2" charset="-122"/>
                <a:ea typeface="方正舒体" panose="02010601030101010101" pitchFamily="2" charset="-122"/>
              </a:rPr>
              <a:t>+</a:t>
            </a:r>
            <a:r>
              <a:rPr lang="zh-CN" altLang="en-US" sz="3600" dirty="0">
                <a:solidFill>
                  <a:srgbClr val="0000FF"/>
                </a:solidFill>
                <a:latin typeface="方正舒体" panose="02010601030101010101" pitchFamily="2" charset="-122"/>
                <a:ea typeface="方正舒体" panose="02010601030101010101" pitchFamily="2" charset="-122"/>
              </a:rPr>
              <a:t>一遍一遍地叫）</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u="sng" kern="100" dirty="0">
                <a:solidFill>
                  <a:srgbClr val="CC00FF"/>
                </a:solidFill>
                <a:latin typeface="Times New Roman" panose="02020603050405020304" pitchFamily="18" charset="0"/>
                <a:cs typeface="Times New Roman" panose="02020603050405020304" pitchFamily="18" charset="0"/>
              </a:rPr>
              <a:t>Rufus </a:t>
            </a:r>
            <a:r>
              <a:rPr lang="en-US" altLang="zh-CN" sz="3600" kern="100" dirty="0">
                <a:solidFill>
                  <a:srgbClr val="C00000"/>
                </a:solidFill>
                <a:latin typeface="Times New Roman" panose="02020603050405020304" pitchFamily="18" charset="0"/>
                <a:cs typeface="Times New Roman" panose="02020603050405020304" pitchFamily="18" charset="0"/>
              </a:rPr>
              <a:t>carried Janie’s roller-skates </a:t>
            </a:r>
            <a:r>
              <a:rPr lang="en-US" altLang="zh-CN" sz="3600" kern="100" dirty="0">
                <a:latin typeface="Times New Roman" panose="02020603050405020304" pitchFamily="18" charset="0"/>
                <a:cs typeface="Times New Roman" panose="02020603050405020304" pitchFamily="18" charset="0"/>
              </a:rPr>
              <a:t>on his back and </a:t>
            </a:r>
            <a:r>
              <a:rPr lang="en-US" altLang="zh-CN" sz="3600" kern="100" dirty="0">
                <a:solidFill>
                  <a:srgbClr val="C00000"/>
                </a:solidFill>
                <a:latin typeface="Times New Roman" panose="02020603050405020304" pitchFamily="18" charset="0"/>
                <a:cs typeface="Times New Roman" panose="02020603050405020304" pitchFamily="18" charset="0"/>
              </a:rPr>
              <a:t>barked backward </a:t>
            </a:r>
            <a:r>
              <a:rPr lang="en-US" altLang="zh-CN" sz="3600" kern="100" dirty="0">
                <a:latin typeface="Times New Roman" panose="02020603050405020304" pitchFamily="18" charset="0"/>
                <a:cs typeface="Times New Roman" panose="02020603050405020304" pitchFamily="18" charset="0"/>
              </a:rPr>
              <a:t>again and again </a:t>
            </a:r>
            <a:r>
              <a:rPr lang="en-US" altLang="zh-CN" sz="3600" kern="100" dirty="0">
                <a:solidFill>
                  <a:srgbClr val="7030A0"/>
                </a:solidFill>
                <a:latin typeface="Times New Roman" panose="02020603050405020304" pitchFamily="18" charset="0"/>
                <a:cs typeface="Times New Roman" panose="02020603050405020304" pitchFamily="18" charset="0"/>
              </a:rPr>
              <a:t>as if reminding Janie to follow him. </a:t>
            </a:r>
            <a:endParaRPr lang="en-US" altLang="zh-CN" sz="3600" kern="100" dirty="0">
              <a:solidFill>
                <a:srgbClr val="7030A0"/>
              </a:solidFill>
              <a:latin typeface="Times New Roman" panose="02020603050405020304" pitchFamily="18" charset="0"/>
              <a:cs typeface="Times New Roman" panose="02020603050405020304" pitchFamily="18" charset="0"/>
            </a:endParaRPr>
          </a:p>
          <a:p>
            <a:pPr marL="742950" marR="114300" indent="-742950" algn="just" fontAlgn="base">
              <a:buAutoNum type="arabicPeriod" startAt="3"/>
            </a:pPr>
            <a:r>
              <a:rPr lang="en-US" altLang="zh-CN" sz="3600" dirty="0">
                <a:solidFill>
                  <a:srgbClr val="FF0000"/>
                </a:solidFill>
                <a:latin typeface="方正舒体" panose="02010601030101010101" pitchFamily="2" charset="-122"/>
                <a:ea typeface="方正舒体" panose="02010601030101010101" pitchFamily="2" charset="-122"/>
              </a:rPr>
              <a:t>( </a:t>
            </a:r>
            <a:r>
              <a:rPr lang="zh-CN" altLang="en-US" sz="3600" dirty="0">
                <a:solidFill>
                  <a:srgbClr val="FF0000"/>
                </a:solidFill>
                <a:latin typeface="方正舒体" panose="02010601030101010101" pitchFamily="2" charset="-122"/>
                <a:ea typeface="方正舒体" panose="02010601030101010101" pitchFamily="2" charset="-122"/>
              </a:rPr>
              <a:t>比喻手法</a:t>
            </a:r>
            <a:r>
              <a:rPr lang="en-US" altLang="zh-CN" sz="3600" dirty="0">
                <a:solidFill>
                  <a:srgbClr val="FF0000"/>
                </a:solidFill>
                <a:latin typeface="方正舒体" panose="02010601030101010101" pitchFamily="2" charset="-122"/>
                <a:ea typeface="方正舒体" panose="02010601030101010101" pitchFamily="2" charset="-122"/>
              </a:rPr>
              <a:t>: </a:t>
            </a:r>
            <a:r>
              <a:rPr lang="en-US" altLang="zh-CN" sz="3600" dirty="0">
                <a:solidFill>
                  <a:srgbClr val="0000FF"/>
                </a:solidFill>
                <a:latin typeface="方正舒体" panose="02010601030101010101" pitchFamily="2" charset="-122"/>
                <a:ea typeface="方正舒体" panose="02010601030101010101" pitchFamily="2" charset="-122"/>
              </a:rPr>
              <a:t> Janie </a:t>
            </a:r>
            <a:r>
              <a:rPr lang="zh-CN" altLang="en-US" sz="3600" dirty="0">
                <a:solidFill>
                  <a:srgbClr val="0000FF"/>
                </a:solidFill>
                <a:latin typeface="方正舒体" panose="02010601030101010101" pitchFamily="2" charset="-122"/>
                <a:ea typeface="方正舒体" panose="02010601030101010101" pitchFamily="2" charset="-122"/>
              </a:rPr>
              <a:t>和</a:t>
            </a:r>
            <a:r>
              <a:rPr lang="en-US" altLang="zh-CN" sz="3600" dirty="0">
                <a:solidFill>
                  <a:srgbClr val="0000FF"/>
                </a:solidFill>
                <a:latin typeface="方正舒体" panose="02010601030101010101" pitchFamily="2" charset="-122"/>
                <a:ea typeface="方正舒体" panose="02010601030101010101" pitchFamily="2" charset="-122"/>
              </a:rPr>
              <a:t>Rufus </a:t>
            </a:r>
            <a:r>
              <a:rPr lang="zh-CN" altLang="en-US" sz="3600" dirty="0">
                <a:solidFill>
                  <a:srgbClr val="0000FF"/>
                </a:solidFill>
                <a:latin typeface="方正舒体" panose="02010601030101010101" pitchFamily="2" charset="-122"/>
                <a:ea typeface="方正舒体" panose="02010601030101010101" pitchFamily="2" charset="-122"/>
              </a:rPr>
              <a:t>形影不离） </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u="sng" kern="100" dirty="0">
                <a:solidFill>
                  <a:srgbClr val="CC00FF"/>
                </a:solidFill>
                <a:latin typeface="Times New Roman" panose="02020603050405020304" pitchFamily="18" charset="0"/>
                <a:cs typeface="Times New Roman" panose="02020603050405020304" pitchFamily="18" charset="0"/>
              </a:rPr>
              <a:t>The pair </a:t>
            </a:r>
            <a:r>
              <a:rPr lang="en-US" altLang="zh-CN" sz="3600" kern="100" dirty="0">
                <a:solidFill>
                  <a:srgbClr val="FF0000"/>
                </a:solidFill>
                <a:latin typeface="Times New Roman" panose="02020603050405020304" pitchFamily="18" charset="0"/>
                <a:cs typeface="Times New Roman" panose="02020603050405020304" pitchFamily="18" charset="0"/>
              </a:rPr>
              <a:t>was just like peas and carrots, </a:t>
            </a:r>
            <a:r>
              <a:rPr lang="en-US" altLang="zh-CN" sz="3600" i="1" kern="100" dirty="0">
                <a:solidFill>
                  <a:srgbClr val="0000FF"/>
                </a:solidFill>
                <a:latin typeface="Times New Roman" panose="02020603050405020304" pitchFamily="18" charset="0"/>
                <a:cs typeface="Times New Roman" panose="02020603050405020304" pitchFamily="18" charset="0"/>
              </a:rPr>
              <a:t>which struck the chord of Mr. Johnson. </a:t>
            </a:r>
            <a:endParaRPr lang="en-US" altLang="zh-CN" sz="3600" i="1" kern="100" dirty="0">
              <a:solidFill>
                <a:srgbClr val="0000FF"/>
              </a:solidFill>
              <a:latin typeface="Times New Roman" panose="02020603050405020304" pitchFamily="18" charset="0"/>
              <a:cs typeface="Times New Roman" panose="02020603050405020304" pitchFamily="18" charset="0"/>
            </a:endParaRPr>
          </a:p>
        </p:txBody>
      </p:sp>
      <p:sp>
        <p:nvSpPr>
          <p:cNvPr id="3" name="文本框 4"/>
          <p:cNvSpPr txBox="1"/>
          <p:nvPr/>
        </p:nvSpPr>
        <p:spPr>
          <a:xfrm>
            <a:off x="2741543" y="9324"/>
            <a:ext cx="6708914"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4" y="1471805"/>
            <a:ext cx="12307955" cy="3416320"/>
          </a:xfrm>
          <a:prstGeom prst="rect">
            <a:avLst/>
          </a:prstGeom>
          <a:solidFill>
            <a:schemeClr val="bg1"/>
          </a:solidFill>
        </p:spPr>
        <p:txBody>
          <a:bodyPr wrap="square">
            <a:spAutoFit/>
          </a:bodyPr>
          <a:lstStyle/>
          <a:p>
            <a:pPr marR="114300" algn="just" fontAlgn="base"/>
            <a:r>
              <a:rPr lang="en-US" altLang="zh-CN" sz="3600" dirty="0">
                <a:solidFill>
                  <a:srgbClr val="FF0000"/>
                </a:solidFill>
                <a:latin typeface="方正舒体" panose="02010601030101010101" pitchFamily="2" charset="-122"/>
                <a:ea typeface="方正舒体" panose="02010601030101010101" pitchFamily="2" charset="-122"/>
              </a:rPr>
              <a:t>4. </a:t>
            </a:r>
            <a:r>
              <a:rPr lang="zh-CN" altLang="en-US" sz="3600" dirty="0">
                <a:solidFill>
                  <a:srgbClr val="FF0000"/>
                </a:solidFill>
                <a:latin typeface="方正舒体" panose="02010601030101010101" pitchFamily="2" charset="-122"/>
                <a:ea typeface="方正舒体" panose="02010601030101010101" pitchFamily="2" charset="-122"/>
              </a:rPr>
              <a:t>（倒装句：</a:t>
            </a:r>
            <a:r>
              <a:rPr lang="zh-CN" altLang="en-US" sz="3600" dirty="0">
                <a:solidFill>
                  <a:srgbClr val="0000FF"/>
                </a:solidFill>
                <a:latin typeface="方正舒体" panose="02010601030101010101" pitchFamily="2" charset="-122"/>
                <a:ea typeface="方正舒体" panose="02010601030101010101" pitchFamily="2" charset="-122"/>
              </a:rPr>
              <a:t>父亲见到女儿的激动）</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b="1" kern="100" dirty="0">
                <a:solidFill>
                  <a:srgbClr val="7030A0"/>
                </a:solidFill>
                <a:latin typeface="Times New Roman" panose="02020603050405020304" pitchFamily="18" charset="0"/>
                <a:cs typeface="Times New Roman" panose="02020603050405020304" pitchFamily="18" charset="0"/>
              </a:rPr>
              <a:t> No sooner </a:t>
            </a:r>
            <a:r>
              <a:rPr lang="en-US" altLang="zh-CN" sz="3600" b="1" kern="100" dirty="0">
                <a:solidFill>
                  <a:srgbClr val="FF0000"/>
                </a:solidFill>
                <a:latin typeface="Times New Roman" panose="02020603050405020304" pitchFamily="18" charset="0"/>
                <a:cs typeface="Times New Roman" panose="02020603050405020304" pitchFamily="18" charset="0"/>
              </a:rPr>
              <a:t>had </a:t>
            </a:r>
            <a:r>
              <a:rPr lang="en-US" altLang="zh-CN" sz="3600" u="sng" kern="100" dirty="0">
                <a:solidFill>
                  <a:srgbClr val="CC00FF"/>
                </a:solidFill>
                <a:latin typeface="Times New Roman" panose="02020603050405020304" pitchFamily="18" charset="0"/>
                <a:cs typeface="Times New Roman" panose="02020603050405020304" pitchFamily="18" charset="0"/>
              </a:rPr>
              <a:t>Mr. Johnson </a:t>
            </a:r>
            <a:r>
              <a:rPr lang="en-US" altLang="zh-CN" sz="3600" b="1" kern="100" dirty="0">
                <a:solidFill>
                  <a:srgbClr val="FF0000"/>
                </a:solidFill>
                <a:latin typeface="Times New Roman" panose="02020603050405020304" pitchFamily="18" charset="0"/>
                <a:cs typeface="Times New Roman" panose="02020603050405020304" pitchFamily="18" charset="0"/>
              </a:rPr>
              <a:t>approached them </a:t>
            </a:r>
            <a:r>
              <a:rPr lang="en-US" altLang="zh-CN" sz="3600" b="1" kern="100" dirty="0">
                <a:solidFill>
                  <a:srgbClr val="7030A0"/>
                </a:solidFill>
                <a:latin typeface="Times New Roman" panose="02020603050405020304" pitchFamily="18" charset="0"/>
                <a:cs typeface="Times New Roman" panose="02020603050405020304" pitchFamily="18" charset="0"/>
              </a:rPr>
              <a:t>than</a:t>
            </a:r>
            <a:r>
              <a:rPr lang="en-US" altLang="zh-CN" sz="3600" kern="100" dirty="0">
                <a:latin typeface="Times New Roman" panose="02020603050405020304" pitchFamily="18" charset="0"/>
                <a:cs typeface="Times New Roman" panose="02020603050405020304" pitchFamily="18" charset="0"/>
              </a:rPr>
              <a:t> </a:t>
            </a:r>
            <a:r>
              <a:rPr lang="en-US" altLang="zh-CN" sz="3600" u="sng" kern="100" dirty="0">
                <a:solidFill>
                  <a:srgbClr val="CC00FF"/>
                </a:solidFill>
                <a:latin typeface="Times New Roman" panose="02020603050405020304" pitchFamily="18" charset="0"/>
                <a:cs typeface="Times New Roman" panose="02020603050405020304" pitchFamily="18" charset="0"/>
              </a:rPr>
              <a:t>he </a:t>
            </a:r>
            <a:r>
              <a:rPr lang="en-US" altLang="zh-CN" sz="3600" kern="100" dirty="0">
                <a:solidFill>
                  <a:srgbClr val="FF0000"/>
                </a:solidFill>
                <a:latin typeface="Times New Roman" panose="02020603050405020304" pitchFamily="18" charset="0"/>
                <a:cs typeface="Times New Roman" panose="02020603050405020304" pitchFamily="18" charset="0"/>
              </a:rPr>
              <a:t>gathered Janie</a:t>
            </a:r>
            <a:r>
              <a:rPr lang="en-US" altLang="zh-CN" sz="3600" kern="100" dirty="0">
                <a:latin typeface="Times New Roman" panose="02020603050405020304" pitchFamily="18" charset="0"/>
                <a:cs typeface="Times New Roman" panose="02020603050405020304" pitchFamily="18" charset="0"/>
              </a:rPr>
              <a:t> in his strong arms and </a:t>
            </a:r>
            <a:r>
              <a:rPr lang="en-US" altLang="zh-CN" sz="3600" kern="100" dirty="0">
                <a:solidFill>
                  <a:srgbClr val="FF0000"/>
                </a:solidFill>
                <a:latin typeface="Times New Roman" panose="02020603050405020304" pitchFamily="18" charset="0"/>
                <a:cs typeface="Times New Roman" panose="02020603050405020304" pitchFamily="18" charset="0"/>
              </a:rPr>
              <a:t>hugged her </a:t>
            </a:r>
            <a:r>
              <a:rPr lang="en-US" altLang="zh-CN" sz="3600" kern="100" dirty="0">
                <a:latin typeface="Times New Roman" panose="02020603050405020304" pitchFamily="18" charset="0"/>
                <a:cs typeface="Times New Roman" panose="02020603050405020304" pitchFamily="18" charset="0"/>
              </a:rPr>
              <a:t>tightly. </a:t>
            </a:r>
            <a:endParaRPr lang="en-US" altLang="zh-CN" sz="3600" kern="100" dirty="0">
              <a:latin typeface="Times New Roman" panose="02020603050405020304" pitchFamily="18" charset="0"/>
              <a:cs typeface="Times New Roman" panose="02020603050405020304" pitchFamily="18" charset="0"/>
            </a:endParaRPr>
          </a:p>
          <a:p>
            <a:pPr marR="114300" algn="just" fontAlgn="base"/>
            <a:r>
              <a:rPr lang="en-US" altLang="zh-CN" sz="3600" dirty="0">
                <a:solidFill>
                  <a:srgbClr val="FF0000"/>
                </a:solidFill>
                <a:latin typeface="HGSSoeiKakupoptai" panose="040B0A00000000000000" pitchFamily="82" charset="-128"/>
                <a:ea typeface="HGSSoeiKakupoptai" panose="040B0A00000000000000" pitchFamily="82" charset="-128"/>
              </a:rPr>
              <a:t>5. </a:t>
            </a:r>
            <a:r>
              <a:rPr lang="zh-CN" altLang="en-US" sz="3600" dirty="0">
                <a:solidFill>
                  <a:srgbClr val="FF0000"/>
                </a:solidFill>
                <a:latin typeface="方正舒体" panose="02010601030101010101" pitchFamily="2" charset="-122"/>
                <a:ea typeface="方正舒体" panose="02010601030101010101" pitchFamily="2" charset="-122"/>
              </a:rPr>
              <a:t>（ 独立主格 结构</a:t>
            </a:r>
            <a:r>
              <a:rPr lang="en-US" altLang="zh-CN" sz="3600" dirty="0">
                <a:solidFill>
                  <a:srgbClr val="0000FF"/>
                </a:solidFill>
                <a:latin typeface="方正舒体" panose="02010601030101010101" pitchFamily="2" charset="-122"/>
                <a:ea typeface="方正舒体" panose="02010601030101010101" pitchFamily="2" charset="-122"/>
              </a:rPr>
              <a:t>+sb did </a:t>
            </a:r>
            <a:r>
              <a:rPr lang="en-US" altLang="zh-CN" sz="3600" dirty="0" err="1">
                <a:solidFill>
                  <a:srgbClr val="0000FF"/>
                </a:solidFill>
                <a:latin typeface="方正舒体" panose="02010601030101010101" pitchFamily="2" charset="-122"/>
                <a:ea typeface="方正舒体" panose="02010601030101010101" pitchFamily="2" charset="-122"/>
              </a:rPr>
              <a:t>sth</a:t>
            </a:r>
            <a:r>
              <a:rPr lang="en-US" altLang="zh-CN" sz="3600" dirty="0">
                <a:solidFill>
                  <a:srgbClr val="0000FF"/>
                </a:solidFill>
                <a:latin typeface="方正舒体" panose="02010601030101010101" pitchFamily="2" charset="-122"/>
                <a:ea typeface="方正舒体" panose="02010601030101010101" pitchFamily="2" charset="-122"/>
              </a:rPr>
              <a:t>, </a:t>
            </a:r>
            <a:r>
              <a:rPr lang="zh-CN" altLang="en-US" sz="3600" dirty="0">
                <a:solidFill>
                  <a:srgbClr val="0000FF"/>
                </a:solidFill>
                <a:latin typeface="方正舒体" panose="02010601030101010101" pitchFamily="2" charset="-122"/>
                <a:ea typeface="方正舒体" panose="02010601030101010101" pitchFamily="2" charset="-122"/>
              </a:rPr>
              <a:t>  父亲对</a:t>
            </a:r>
            <a:r>
              <a:rPr lang="en-US" altLang="zh-CN" sz="3600" dirty="0">
                <a:solidFill>
                  <a:srgbClr val="0000FF"/>
                </a:solidFill>
                <a:latin typeface="方正舒体" panose="02010601030101010101" pitchFamily="2" charset="-122"/>
                <a:ea typeface="方正舒体" panose="02010601030101010101" pitchFamily="2" charset="-122"/>
              </a:rPr>
              <a:t>Rufus </a:t>
            </a:r>
            <a:r>
              <a:rPr lang="zh-CN" altLang="en-US" sz="3600" dirty="0">
                <a:solidFill>
                  <a:srgbClr val="0000FF"/>
                </a:solidFill>
                <a:latin typeface="方正舒体" panose="02010601030101010101" pitchFamily="2" charset="-122"/>
                <a:ea typeface="方正舒体" panose="02010601030101010101" pitchFamily="2" charset="-122"/>
              </a:rPr>
              <a:t>的感激）</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kern="100" dirty="0">
                <a:solidFill>
                  <a:srgbClr val="7030A0"/>
                </a:solidFill>
                <a:latin typeface="Times New Roman" panose="02020603050405020304" pitchFamily="18" charset="0"/>
                <a:cs typeface="Times New Roman" panose="02020603050405020304" pitchFamily="18" charset="0"/>
              </a:rPr>
              <a:t>Tears of gratitude blurring his eyes, </a:t>
            </a:r>
            <a:r>
              <a:rPr lang="en-US" altLang="zh-CN" sz="3600" u="sng" kern="100" dirty="0">
                <a:solidFill>
                  <a:srgbClr val="CC00FF"/>
                </a:solidFill>
                <a:latin typeface="Times New Roman" panose="02020603050405020304" pitchFamily="18" charset="0"/>
                <a:cs typeface="Times New Roman" panose="02020603050405020304" pitchFamily="18" charset="0"/>
              </a:rPr>
              <a:t>Mr. Johnson </a:t>
            </a:r>
            <a:r>
              <a:rPr lang="en-US" altLang="zh-CN" sz="3600" kern="100" dirty="0">
                <a:solidFill>
                  <a:srgbClr val="FF0000"/>
                </a:solidFill>
                <a:latin typeface="Times New Roman" panose="02020603050405020304" pitchFamily="18" charset="0"/>
                <a:cs typeface="Times New Roman" panose="02020603050405020304" pitchFamily="18" charset="0"/>
              </a:rPr>
              <a:t>expressed his heartfelt thanks</a:t>
            </a:r>
            <a:r>
              <a:rPr lang="en-US" altLang="zh-CN" sz="3600" kern="100" dirty="0">
                <a:latin typeface="Times New Roman" panose="02020603050405020304" pitchFamily="18" charset="0"/>
                <a:cs typeface="Times New Roman" panose="02020603050405020304" pitchFamily="18" charset="0"/>
              </a:rPr>
              <a:t> to Rufus for his timely assistance. </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4"/>
          <p:cNvSpPr txBox="1"/>
          <p:nvPr/>
        </p:nvSpPr>
        <p:spPr>
          <a:xfrm>
            <a:off x="2741543" y="98775"/>
            <a:ext cx="6708914"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4" y="80432"/>
            <a:ext cx="12125739" cy="5632311"/>
          </a:xfrm>
          <a:prstGeom prst="rect">
            <a:avLst/>
          </a:prstGeom>
          <a:solidFill>
            <a:schemeClr val="bg1"/>
          </a:solidFill>
        </p:spPr>
        <p:txBody>
          <a:bodyPr wrap="square">
            <a:spAutoFit/>
          </a:bodyPr>
          <a:lstStyle/>
          <a:p>
            <a:pPr marR="114300" algn="just" fontAlgn="base"/>
            <a:r>
              <a:rPr lang="en-US" altLang="zh-CN" sz="3600" dirty="0">
                <a:solidFill>
                  <a:srgbClr val="0000FF"/>
                </a:solidFill>
                <a:latin typeface="HGSSoeiKakupoptai" panose="040B0A00000000000000" pitchFamily="82" charset="-128"/>
                <a:ea typeface="HGSSoeiKakupoptai" panose="040B0A00000000000000" pitchFamily="82" charset="-128"/>
              </a:rPr>
              <a:t>6. </a:t>
            </a:r>
            <a:r>
              <a:rPr lang="zh-CN" altLang="en-US" sz="3600" dirty="0">
                <a:solidFill>
                  <a:srgbClr val="FF0000"/>
                </a:solidFill>
                <a:latin typeface="方正舒体" panose="02010601030101010101" pitchFamily="2" charset="-122"/>
                <a:ea typeface="方正舒体" panose="02010601030101010101" pitchFamily="2" charset="-122"/>
              </a:rPr>
              <a:t>（ </a:t>
            </a:r>
            <a:r>
              <a:rPr lang="en-US" altLang="zh-CN" sz="3600" dirty="0">
                <a:solidFill>
                  <a:srgbClr val="FF0000"/>
                </a:solidFill>
                <a:latin typeface="方正舒体" panose="02010601030101010101" pitchFamily="2" charset="-122"/>
                <a:ea typeface="方正舒体" panose="02010601030101010101" pitchFamily="2" charset="-122"/>
              </a:rPr>
              <a:t>Doing </a:t>
            </a:r>
            <a:r>
              <a:rPr lang="en-US" altLang="zh-CN" sz="3600" dirty="0" err="1">
                <a:solidFill>
                  <a:srgbClr val="FF0000"/>
                </a:solidFill>
                <a:latin typeface="方正舒体" panose="02010601030101010101" pitchFamily="2" charset="-122"/>
                <a:ea typeface="方正舒体" panose="02010601030101010101" pitchFamily="2" charset="-122"/>
              </a:rPr>
              <a:t>sth</a:t>
            </a:r>
            <a:r>
              <a:rPr lang="en-US" altLang="zh-CN" sz="3600" dirty="0">
                <a:solidFill>
                  <a:srgbClr val="FF0000"/>
                </a:solidFill>
                <a:latin typeface="方正舒体" panose="02010601030101010101" pitchFamily="2" charset="-122"/>
                <a:ea typeface="方正舒体" panose="02010601030101010101" pitchFamily="2" charset="-122"/>
              </a:rPr>
              <a:t>, sb did </a:t>
            </a:r>
            <a:r>
              <a:rPr lang="en-US" altLang="zh-CN" sz="3600" dirty="0" err="1">
                <a:solidFill>
                  <a:srgbClr val="FF0000"/>
                </a:solidFill>
                <a:latin typeface="方正舒体" panose="02010601030101010101" pitchFamily="2" charset="-122"/>
                <a:ea typeface="方正舒体" panose="02010601030101010101" pitchFamily="2" charset="-122"/>
              </a:rPr>
              <a:t>sth</a:t>
            </a:r>
            <a:r>
              <a:rPr lang="en-US" altLang="zh-CN" sz="3600" dirty="0">
                <a:solidFill>
                  <a:srgbClr val="FF0000"/>
                </a:solidFill>
                <a:latin typeface="方正舒体" panose="02010601030101010101" pitchFamily="2" charset="-122"/>
                <a:ea typeface="方正舒体" panose="02010601030101010101" pitchFamily="2" charset="-122"/>
              </a:rPr>
              <a:t>; </a:t>
            </a:r>
            <a:r>
              <a:rPr lang="en-US" altLang="zh-CN" sz="3600" dirty="0">
                <a:solidFill>
                  <a:srgbClr val="0000FF"/>
                </a:solidFill>
                <a:latin typeface="方正舒体" panose="02010601030101010101" pitchFamily="2" charset="-122"/>
                <a:ea typeface="方正舒体" panose="02010601030101010101" pitchFamily="2" charset="-122"/>
              </a:rPr>
              <a:t>Janie</a:t>
            </a:r>
            <a:r>
              <a:rPr lang="zh-CN" altLang="en-US" sz="3600" dirty="0">
                <a:solidFill>
                  <a:srgbClr val="0000FF"/>
                </a:solidFill>
                <a:latin typeface="方正舒体" panose="02010601030101010101" pitchFamily="2" charset="-122"/>
                <a:ea typeface="方正舒体" panose="02010601030101010101" pitchFamily="2" charset="-122"/>
              </a:rPr>
              <a:t>再问父亲可否收留</a:t>
            </a:r>
            <a:r>
              <a:rPr lang="en-US" altLang="zh-CN" sz="3600" dirty="0">
                <a:solidFill>
                  <a:srgbClr val="0000FF"/>
                </a:solidFill>
                <a:latin typeface="方正舒体" panose="02010601030101010101" pitchFamily="2" charset="-122"/>
                <a:ea typeface="方正舒体" panose="02010601030101010101" pitchFamily="2" charset="-122"/>
              </a:rPr>
              <a:t>Rufus</a:t>
            </a:r>
            <a:r>
              <a:rPr lang="zh-CN" altLang="en-US" sz="3600" dirty="0">
                <a:solidFill>
                  <a:srgbClr val="0000FF"/>
                </a:solidFill>
                <a:latin typeface="方正舒体" panose="02010601030101010101" pitchFamily="2" charset="-122"/>
                <a:ea typeface="方正舒体" panose="02010601030101010101" pitchFamily="2" charset="-122"/>
              </a:rPr>
              <a:t>）</a:t>
            </a:r>
            <a:r>
              <a:rPr lang="en-US" altLang="zh-CN" sz="3600" kern="100" dirty="0">
                <a:solidFill>
                  <a:srgbClr val="0000FF"/>
                </a:solidFill>
                <a:latin typeface="Times New Roman" panose="02020603050405020304" pitchFamily="18" charset="0"/>
                <a:cs typeface="Times New Roman" panose="02020603050405020304" pitchFamily="18" charset="0"/>
              </a:rPr>
              <a:t> </a:t>
            </a:r>
            <a:endParaRPr lang="en-US" altLang="zh-CN" sz="3600" kern="100" dirty="0">
              <a:solidFill>
                <a:srgbClr val="0000FF"/>
              </a:solidFill>
              <a:latin typeface="Times New Roman" panose="02020603050405020304" pitchFamily="18" charset="0"/>
              <a:cs typeface="Times New Roman" panose="02020603050405020304" pitchFamily="18" charset="0"/>
            </a:endParaRPr>
          </a:p>
          <a:p>
            <a:pPr marR="114300" algn="just" fontAlgn="base"/>
            <a:r>
              <a:rPr lang="en-US" altLang="zh-CN" sz="3600" kern="100" dirty="0">
                <a:solidFill>
                  <a:srgbClr val="7030A0"/>
                </a:solidFill>
                <a:latin typeface="Times New Roman" panose="02020603050405020304" pitchFamily="18" charset="0"/>
                <a:cs typeface="Times New Roman" panose="02020603050405020304" pitchFamily="18" charset="0"/>
              </a:rPr>
              <a:t>Looking into his father’s eyes, </a:t>
            </a:r>
            <a:r>
              <a:rPr lang="en-US" altLang="zh-CN" sz="3600" u="sng" kern="100" dirty="0">
                <a:solidFill>
                  <a:srgbClr val="CC00FF"/>
                </a:solidFill>
                <a:latin typeface="Times New Roman" panose="02020603050405020304" pitchFamily="18" charset="0"/>
                <a:cs typeface="Times New Roman" panose="02020603050405020304" pitchFamily="18" charset="0"/>
              </a:rPr>
              <a:t>Janie </a:t>
            </a:r>
            <a:r>
              <a:rPr lang="en-US" altLang="zh-CN" sz="3600" kern="100" dirty="0">
                <a:solidFill>
                  <a:srgbClr val="FF0000"/>
                </a:solidFill>
                <a:latin typeface="Times New Roman" panose="02020603050405020304" pitchFamily="18" charset="0"/>
                <a:cs typeface="Times New Roman" panose="02020603050405020304" pitchFamily="18" charset="0"/>
              </a:rPr>
              <a:t>whispered </a:t>
            </a:r>
            <a:r>
              <a:rPr lang="en-US" altLang="zh-CN" sz="3600" kern="100" dirty="0">
                <a:latin typeface="Times New Roman" panose="02020603050405020304" pitchFamily="18" charset="0"/>
                <a:cs typeface="Times New Roman" panose="02020603050405020304" pitchFamily="18" charset="0"/>
              </a:rPr>
              <a:t>softy, “ Dad, </a:t>
            </a:r>
            <a:r>
              <a:rPr lang="en-US" altLang="zh-CN" sz="3600" kern="100" dirty="0">
                <a:solidFill>
                  <a:srgbClr val="FF0000"/>
                </a:solidFill>
                <a:latin typeface="Times New Roman" panose="02020603050405020304" pitchFamily="18" charset="0"/>
                <a:cs typeface="Times New Roman" panose="02020603050405020304" pitchFamily="18" charset="0"/>
              </a:rPr>
              <a:t>may</a:t>
            </a:r>
            <a:r>
              <a:rPr lang="en-US" altLang="zh-CN" sz="3600" kern="100" dirty="0">
                <a:latin typeface="Times New Roman" panose="02020603050405020304" pitchFamily="18" charset="0"/>
                <a:cs typeface="Times New Roman" panose="02020603050405020304" pitchFamily="18" charset="0"/>
              </a:rPr>
              <a:t> </a:t>
            </a:r>
            <a:r>
              <a:rPr lang="en-US" altLang="zh-CN" sz="3600" u="sng" kern="100" dirty="0">
                <a:solidFill>
                  <a:srgbClr val="CC00FF"/>
                </a:solidFill>
                <a:latin typeface="Times New Roman" panose="02020603050405020304" pitchFamily="18" charset="0"/>
                <a:cs typeface="Times New Roman" panose="02020603050405020304" pitchFamily="18" charset="0"/>
              </a:rPr>
              <a:t>I </a:t>
            </a:r>
            <a:r>
              <a:rPr lang="en-US" altLang="zh-CN" sz="3600" kern="100" dirty="0">
                <a:solidFill>
                  <a:srgbClr val="FF0000"/>
                </a:solidFill>
                <a:latin typeface="Times New Roman" panose="02020603050405020304" pitchFamily="18" charset="0"/>
                <a:cs typeface="Times New Roman" panose="02020603050405020304" pitchFamily="18" charset="0"/>
              </a:rPr>
              <a:t>keep </a:t>
            </a:r>
            <a:r>
              <a:rPr lang="en-US" altLang="zh-CN" sz="3600" kern="100" dirty="0">
                <a:latin typeface="Times New Roman" panose="02020603050405020304" pitchFamily="18" charset="0"/>
                <a:cs typeface="Times New Roman" panose="02020603050405020304" pitchFamily="18" charset="0"/>
              </a:rPr>
              <a:t>Rufus as my pet?” </a:t>
            </a:r>
            <a:endParaRPr lang="en-US" altLang="zh-CN" sz="3600" kern="100" dirty="0">
              <a:latin typeface="Times New Roman" panose="02020603050405020304" pitchFamily="18" charset="0"/>
              <a:cs typeface="Times New Roman" panose="02020603050405020304" pitchFamily="18" charset="0"/>
            </a:endParaRPr>
          </a:p>
          <a:p>
            <a:pPr marR="114300" algn="just" fontAlgn="base"/>
            <a:r>
              <a:rPr lang="en-US" altLang="zh-CN" sz="3600" dirty="0">
                <a:solidFill>
                  <a:srgbClr val="0000FF"/>
                </a:solidFill>
                <a:latin typeface="HGSSoeiKakupoptai" panose="040B0A00000000000000" pitchFamily="82" charset="-128"/>
                <a:ea typeface="HGSSoeiKakupoptai" panose="040B0A00000000000000" pitchFamily="82" charset="-128"/>
              </a:rPr>
              <a:t>7. </a:t>
            </a:r>
            <a:r>
              <a:rPr lang="zh-CN" altLang="en-US" sz="3600" dirty="0">
                <a:solidFill>
                  <a:srgbClr val="0000FF"/>
                </a:solidFill>
                <a:latin typeface="方正舒体" panose="02010601030101010101" pitchFamily="2" charset="-122"/>
                <a:ea typeface="方正舒体" panose="02010601030101010101" pitchFamily="2" charset="-122"/>
              </a:rPr>
              <a:t>（ </a:t>
            </a:r>
            <a:r>
              <a:rPr lang="zh-CN" altLang="en-US" sz="3600" dirty="0">
                <a:solidFill>
                  <a:srgbClr val="FF0000"/>
                </a:solidFill>
                <a:latin typeface="方正舒体" panose="02010601030101010101" pitchFamily="2" charset="-122"/>
                <a:ea typeface="方正舒体" panose="02010601030101010101" pitchFamily="2" charset="-122"/>
              </a:rPr>
              <a:t> </a:t>
            </a:r>
            <a:r>
              <a:rPr lang="en-US" altLang="zh-CN" sz="3600" dirty="0">
                <a:solidFill>
                  <a:srgbClr val="FF0000"/>
                </a:solidFill>
                <a:latin typeface="方正舒体" panose="02010601030101010101" pitchFamily="2" charset="-122"/>
                <a:ea typeface="方正舒体" panose="02010601030101010101" pitchFamily="2" charset="-122"/>
              </a:rPr>
              <a:t>Doing </a:t>
            </a:r>
            <a:r>
              <a:rPr lang="en-US" altLang="zh-CN" sz="3600" dirty="0" err="1">
                <a:solidFill>
                  <a:srgbClr val="FF0000"/>
                </a:solidFill>
                <a:latin typeface="方正舒体" panose="02010601030101010101" pitchFamily="2" charset="-122"/>
                <a:ea typeface="方正舒体" panose="02010601030101010101" pitchFamily="2" charset="-122"/>
              </a:rPr>
              <a:t>sth</a:t>
            </a:r>
            <a:r>
              <a:rPr lang="en-US" altLang="zh-CN" sz="3600" dirty="0">
                <a:solidFill>
                  <a:srgbClr val="FF0000"/>
                </a:solidFill>
                <a:latin typeface="方正舒体" panose="02010601030101010101" pitchFamily="2" charset="-122"/>
                <a:ea typeface="方正舒体" panose="02010601030101010101" pitchFamily="2" charset="-122"/>
              </a:rPr>
              <a:t>, sb did </a:t>
            </a:r>
            <a:r>
              <a:rPr lang="en-US" altLang="zh-CN" sz="3600" dirty="0" err="1">
                <a:solidFill>
                  <a:srgbClr val="FF0000"/>
                </a:solidFill>
                <a:latin typeface="方正舒体" panose="02010601030101010101" pitchFamily="2" charset="-122"/>
                <a:ea typeface="方正舒体" panose="02010601030101010101" pitchFamily="2" charset="-122"/>
              </a:rPr>
              <a:t>sth</a:t>
            </a:r>
            <a:r>
              <a:rPr lang="en-US" altLang="zh-CN" sz="3600" dirty="0">
                <a:solidFill>
                  <a:srgbClr val="FF0000"/>
                </a:solidFill>
                <a:latin typeface="方正舒体" panose="02010601030101010101" pitchFamily="2" charset="-122"/>
                <a:ea typeface="方正舒体" panose="02010601030101010101" pitchFamily="2" charset="-122"/>
              </a:rPr>
              <a:t>; </a:t>
            </a:r>
            <a:r>
              <a:rPr lang="en-US" altLang="zh-CN" sz="3600" dirty="0">
                <a:solidFill>
                  <a:srgbClr val="0000FF"/>
                </a:solidFill>
                <a:latin typeface="方正舒体" panose="02010601030101010101" pitchFamily="2" charset="-122"/>
                <a:ea typeface="方正舒体" panose="02010601030101010101" pitchFamily="2" charset="-122"/>
              </a:rPr>
              <a:t>+ </a:t>
            </a:r>
            <a:r>
              <a:rPr lang="zh-CN" altLang="en-US" sz="3600" dirty="0">
                <a:solidFill>
                  <a:srgbClr val="0000FF"/>
                </a:solidFill>
                <a:latin typeface="方正舒体" panose="02010601030101010101" pitchFamily="2" charset="-122"/>
                <a:ea typeface="方正舒体" panose="02010601030101010101" pitchFamily="2" charset="-122"/>
              </a:rPr>
              <a:t>套用父亲的口头禅</a:t>
            </a:r>
            <a:r>
              <a:rPr lang="en-US" altLang="zh-CN" sz="3600" dirty="0">
                <a:solidFill>
                  <a:srgbClr val="0000FF"/>
                </a:solidFill>
                <a:latin typeface="方正舒体" panose="02010601030101010101" pitchFamily="2" charset="-122"/>
                <a:ea typeface="方正舒体" panose="02010601030101010101" pitchFamily="2" charset="-122"/>
              </a:rPr>
              <a:t>+</a:t>
            </a:r>
            <a:r>
              <a:rPr lang="zh-CN" altLang="en-US" sz="3600" dirty="0">
                <a:solidFill>
                  <a:srgbClr val="0000FF"/>
                </a:solidFill>
                <a:latin typeface="方正舒体" panose="02010601030101010101" pitchFamily="2" charset="-122"/>
                <a:ea typeface="方正舒体" panose="02010601030101010101" pitchFamily="2" charset="-122"/>
              </a:rPr>
              <a:t>最终答应收留</a:t>
            </a:r>
            <a:r>
              <a:rPr lang="en-US" altLang="zh-CN" sz="3600" dirty="0">
                <a:solidFill>
                  <a:srgbClr val="0000FF"/>
                </a:solidFill>
                <a:latin typeface="方正舒体" panose="02010601030101010101" pitchFamily="2" charset="-122"/>
                <a:ea typeface="方正舒体" panose="02010601030101010101" pitchFamily="2" charset="-122"/>
              </a:rPr>
              <a:t>Rufus</a:t>
            </a:r>
            <a:r>
              <a:rPr lang="zh-CN" altLang="en-US" sz="3600" dirty="0">
                <a:solidFill>
                  <a:srgbClr val="0000FF"/>
                </a:solidFill>
                <a:latin typeface="方正舒体" panose="02010601030101010101" pitchFamily="2" charset="-122"/>
                <a:ea typeface="方正舒体" panose="02010601030101010101" pitchFamily="2" charset="-122"/>
              </a:rPr>
              <a:t>）</a:t>
            </a:r>
            <a:r>
              <a:rPr lang="en-US" altLang="zh-CN" sz="3600" dirty="0">
                <a:solidFill>
                  <a:srgbClr val="0000FF"/>
                </a:solidFill>
                <a:latin typeface="方正舒体" panose="02010601030101010101" pitchFamily="2" charset="-122"/>
                <a:ea typeface="方正舒体" panose="02010601030101010101" pitchFamily="2" charset="-122"/>
              </a:rPr>
              <a:t> </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kern="100" dirty="0">
                <a:solidFill>
                  <a:srgbClr val="7030A0"/>
                </a:solidFill>
                <a:latin typeface="Times New Roman" panose="02020603050405020304" pitchFamily="18" charset="0"/>
                <a:cs typeface="Times New Roman" panose="02020603050405020304" pitchFamily="18" charset="0"/>
              </a:rPr>
              <a:t>Holding Janie’s small hands, </a:t>
            </a:r>
            <a:r>
              <a:rPr lang="en-US" altLang="zh-CN" sz="3600" u="sng" kern="100" dirty="0" err="1">
                <a:solidFill>
                  <a:srgbClr val="CC00FF"/>
                </a:solidFill>
                <a:latin typeface="Times New Roman" panose="02020603050405020304" pitchFamily="18" charset="0"/>
                <a:cs typeface="Times New Roman" panose="02020603050405020304" pitchFamily="18" charset="0"/>
              </a:rPr>
              <a:t>Mr</a:t>
            </a:r>
            <a:r>
              <a:rPr lang="en-US" altLang="zh-CN" sz="3600" u="sng" kern="100" dirty="0">
                <a:solidFill>
                  <a:srgbClr val="CC00FF"/>
                </a:solidFill>
                <a:latin typeface="Times New Roman" panose="02020603050405020304" pitchFamily="18" charset="0"/>
                <a:cs typeface="Times New Roman" panose="02020603050405020304" pitchFamily="18" charset="0"/>
              </a:rPr>
              <a:t> Johnson </a:t>
            </a:r>
            <a:r>
              <a:rPr lang="en-US" altLang="zh-CN" sz="3600" kern="100" dirty="0">
                <a:solidFill>
                  <a:srgbClr val="FF0000"/>
                </a:solidFill>
                <a:latin typeface="Times New Roman" panose="02020603050405020304" pitchFamily="18" charset="0"/>
                <a:cs typeface="Times New Roman" panose="02020603050405020304" pitchFamily="18" charset="0"/>
              </a:rPr>
              <a:t>laughed </a:t>
            </a:r>
            <a:r>
              <a:rPr lang="en-US" altLang="zh-CN" sz="3600" kern="100" dirty="0">
                <a:latin typeface="Times New Roman" panose="02020603050405020304" pitchFamily="18" charset="0"/>
                <a:cs typeface="Times New Roman" panose="02020603050405020304" pitchFamily="18" charset="0"/>
              </a:rPr>
              <a:t>happily, “</a:t>
            </a:r>
            <a:r>
              <a:rPr lang="en-US" altLang="zh-CN" sz="3600" b="1" kern="100" dirty="0">
                <a:solidFill>
                  <a:srgbClr val="FF0000"/>
                </a:solidFill>
                <a:latin typeface="Times New Roman" panose="02020603050405020304" pitchFamily="18" charset="0"/>
                <a:cs typeface="Times New Roman" panose="02020603050405020304" pitchFamily="18" charset="0"/>
              </a:rPr>
              <a:t>We Johnsons didn’t get where we are today by</a:t>
            </a:r>
            <a:r>
              <a:rPr lang="en-US" altLang="zh-CN" sz="3600" kern="100" dirty="0">
                <a:latin typeface="Times New Roman" panose="02020603050405020304" pitchFamily="18" charset="0"/>
                <a:cs typeface="Times New Roman" panose="02020603050405020304" pitchFamily="18" charset="0"/>
              </a:rPr>
              <a:t> </a:t>
            </a:r>
            <a:r>
              <a:rPr lang="en-US" altLang="zh-CN" sz="3600" kern="100" dirty="0">
                <a:solidFill>
                  <a:srgbClr val="CC00FF"/>
                </a:solidFill>
                <a:latin typeface="Times New Roman" panose="02020603050405020304" pitchFamily="18" charset="0"/>
                <a:cs typeface="Times New Roman" panose="02020603050405020304" pitchFamily="18" charset="0"/>
              </a:rPr>
              <a:t>leaving Rufus homeless in Kumquat Street. </a:t>
            </a:r>
            <a:r>
              <a:rPr lang="en-US" altLang="zh-CN" sz="3600" u="sng" kern="100" dirty="0">
                <a:solidFill>
                  <a:srgbClr val="CC00FF"/>
                </a:solidFill>
                <a:latin typeface="Times New Roman" panose="02020603050405020304" pitchFamily="18" charset="0"/>
                <a:cs typeface="Times New Roman" panose="02020603050405020304" pitchFamily="18" charset="0"/>
              </a:rPr>
              <a:t>It</a:t>
            </a:r>
            <a:r>
              <a:rPr lang="en-US" altLang="zh-CN" sz="3600" kern="100" dirty="0">
                <a:solidFill>
                  <a:srgbClr val="FF0000"/>
                </a:solidFill>
                <a:latin typeface="Times New Roman" panose="02020603050405020304" pitchFamily="18" charset="0"/>
                <a:cs typeface="Times New Roman" panose="02020603050405020304" pitchFamily="18" charset="0"/>
              </a:rPr>
              <a:t>’s </a:t>
            </a:r>
            <a:r>
              <a:rPr lang="en-US" altLang="zh-CN" sz="3600" u="sng" kern="100" dirty="0">
                <a:solidFill>
                  <a:srgbClr val="FF0000"/>
                </a:solidFill>
                <a:latin typeface="Times New Roman" panose="02020603050405020304" pitchFamily="18" charset="0"/>
                <a:cs typeface="Times New Roman" panose="02020603050405020304" pitchFamily="18" charset="0"/>
              </a:rPr>
              <a:t>our of question</a:t>
            </a:r>
            <a:r>
              <a:rPr lang="en-US" altLang="zh-CN" sz="3600" kern="100" dirty="0">
                <a:solidFill>
                  <a:srgbClr val="CC00FF"/>
                </a:solidFill>
                <a:latin typeface="Times New Roman" panose="02020603050405020304" pitchFamily="18" charset="0"/>
                <a:cs typeface="Times New Roman" panose="02020603050405020304" pitchFamily="18" charset="0"/>
              </a:rPr>
              <a:t>!” </a:t>
            </a:r>
            <a:endParaRPr lang="en-US" altLang="zh-CN" sz="3600" kern="100" dirty="0">
              <a:solidFill>
                <a:srgbClr val="CC00FF"/>
              </a:solidFill>
              <a:latin typeface="Times New Roman" panose="02020603050405020304" pitchFamily="18" charset="0"/>
              <a:cs typeface="Times New Roman" panose="02020603050405020304" pitchFamily="18" charset="0"/>
            </a:endParaRPr>
          </a:p>
          <a:p>
            <a:pPr marR="114300" algn="just" fontAlgn="base"/>
            <a:r>
              <a:rPr lang="en-US" altLang="zh-CN" sz="3600"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8. ( </a:t>
            </a:r>
            <a:r>
              <a:rPr lang="zh-CN" altLang="en-US" sz="3600"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无灵主语句：</a:t>
            </a:r>
            <a:r>
              <a:rPr lang="zh-CN" altLang="en-US" sz="3600" kern="100" dirty="0">
                <a:effectLst/>
                <a:latin typeface="Times New Roman" panose="02020603050405020304" pitchFamily="18" charset="0"/>
                <a:ea typeface="等线" panose="02010600030101010101" pitchFamily="2" charset="-122"/>
                <a:cs typeface="Times New Roman" panose="02020603050405020304" pitchFamily="18" charset="0"/>
              </a:rPr>
              <a:t>美梦成真。）</a:t>
            </a:r>
            <a:endParaRPr lang="en-US" altLang="zh-CN" sz="36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R="114300" algn="just" fontAlgn="base"/>
            <a:r>
              <a:rPr lang="en-US" altLang="zh-CN" sz="3600" kern="100" dirty="0">
                <a:latin typeface="Times New Roman" panose="02020603050405020304" pitchFamily="18" charset="0"/>
                <a:cs typeface="Times New Roman" panose="02020603050405020304" pitchFamily="18" charset="0"/>
              </a:rPr>
              <a:t>Miraculously, </a:t>
            </a:r>
            <a:r>
              <a:rPr lang="en-US" altLang="zh-CN" sz="3600" u="sng" kern="100" dirty="0">
                <a:solidFill>
                  <a:srgbClr val="CC00FF"/>
                </a:solidFill>
                <a:latin typeface="Times New Roman" panose="02020603050405020304" pitchFamily="18" charset="0"/>
                <a:cs typeface="Times New Roman" panose="02020603050405020304" pitchFamily="18" charset="0"/>
              </a:rPr>
              <a:t>Rufus’s dream </a:t>
            </a:r>
            <a:r>
              <a:rPr lang="en-US" altLang="zh-CN" sz="3600" kern="100" dirty="0">
                <a:solidFill>
                  <a:srgbClr val="FF0000"/>
                </a:solidFill>
                <a:latin typeface="Times New Roman" panose="02020603050405020304" pitchFamily="18" charset="0"/>
                <a:cs typeface="Times New Roman" panose="02020603050405020304" pitchFamily="18" charset="0"/>
              </a:rPr>
              <a:t>came true! </a:t>
            </a:r>
            <a:endParaRPr lang="zh-CN" altLang="zh-CN" sz="36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小孩和狗狗图片大全-小孩和狗狗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75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sp>
        <p:nvSpPr>
          <p:cNvPr id="3" name="文本框 2"/>
          <p:cNvSpPr txBox="1"/>
          <p:nvPr/>
        </p:nvSpPr>
        <p:spPr>
          <a:xfrm>
            <a:off x="49695" y="807477"/>
            <a:ext cx="12125740" cy="5262979"/>
          </a:xfrm>
          <a:prstGeom prst="rect">
            <a:avLst/>
          </a:prstGeom>
          <a:solidFill>
            <a:schemeClr val="bg1"/>
          </a:solidFill>
        </p:spPr>
        <p:txBody>
          <a:bodyPr wrap="square">
            <a:spAutoFit/>
          </a:bodyPr>
          <a:lstStyle/>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There once was a stray dog </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（流浪狗）</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named Rufus who was the most amazing dog on Kumquat Street. He could hear a ladybug blowing its nose. He could see a pill bug eating a black licorice candy at midnight. Rufus could even smell a caterpillar that hadn't washed its feet.</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 would think that Rufus, being so amazing, was also happy. But he wasn‘t. You see, there was one thing that kept Rufus from being adopted by his favorite human. </a:t>
            </a:r>
            <a:r>
              <a:rPr lang="en-US" altLang="zh-CN" sz="2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And that was ... Rufus barked backward</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Here's what he sounded like: "</a:t>
            </a:r>
            <a:r>
              <a:rPr lang="en-US" altLang="zh-CN" sz="2400"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Wob</a:t>
            </a:r>
            <a:r>
              <a:rPr lang="en-US" altLang="zh-CN" sz="2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-wow! </a:t>
            </a:r>
            <a:r>
              <a:rPr lang="en-US" altLang="zh-CN" sz="2400"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Wob</a:t>
            </a:r>
            <a:r>
              <a:rPr lang="en-US" altLang="zh-CN" sz="2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-wow! Fra-</a:t>
            </a:r>
            <a:r>
              <a:rPr lang="en-US" altLang="zh-CN" sz="2400"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fra</a:t>
            </a:r>
            <a:r>
              <a:rPr lang="en-US" altLang="zh-CN" sz="2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fra</a:t>
            </a:r>
            <a:r>
              <a:rPr lang="en-US" altLang="zh-CN" sz="2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Krab-</a:t>
            </a:r>
            <a:r>
              <a:rPr lang="en-US" altLang="zh-CN" sz="2400"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krab</a:t>
            </a:r>
            <a:r>
              <a:rPr lang="en-US" altLang="zh-CN" sz="2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Rufus could stand being laughed at by every squirrel and cat in the neighborhood. What he couldn't stand was that his bark kept him from living with Janie Johnson.</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Janie never laughed at Rufus when he barked.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More than anything else, Rufus wanted to be her pet.</a:t>
            </a:r>
            <a:endPar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wanted to play catch in her yard every day and sleep at the foot of her bed each night.</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But Janie's father, Mr. Johnson, wouldn't hear of it. "What? A dog that barks backward? We'd be the laughingstocks of Kumquat Street! We Johnsons didn't get where we are today by adopting dogs that bark backward. No, Janie. It's out of the question."</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800859"/>
            <a:ext cx="12125739" cy="6001643"/>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3200" u="sng" kern="100" dirty="0">
                <a:solidFill>
                  <a:srgbClr val="CC00FF"/>
                </a:solidFill>
                <a:latin typeface="Times New Roman" panose="02020603050405020304" pitchFamily="18" charset="0"/>
                <a:cs typeface="Times New Roman" panose="02020603050405020304" pitchFamily="18" charset="0"/>
              </a:rPr>
              <a:t>Rufus </a:t>
            </a:r>
            <a:r>
              <a:rPr lang="en-US" altLang="zh-CN" sz="3200" kern="100" dirty="0">
                <a:latin typeface="Times New Roman" panose="02020603050405020304" pitchFamily="18" charset="0"/>
                <a:cs typeface="Times New Roman" panose="02020603050405020304" pitchFamily="18" charset="0"/>
              </a:rPr>
              <a:t>ran down </a:t>
            </a:r>
            <a:r>
              <a:rPr lang="en-US" altLang="zh-CN" sz="3200" u="sng" kern="100" dirty="0">
                <a:latin typeface="Times New Roman" panose="02020603050405020304" pitchFamily="18" charset="0"/>
                <a:cs typeface="Times New Roman" panose="02020603050405020304" pitchFamily="18" charset="0"/>
              </a:rPr>
              <a:t>Kumquat Street </a:t>
            </a:r>
            <a:r>
              <a:rPr lang="en-US" altLang="zh-CN" sz="3200" kern="100" dirty="0">
                <a:latin typeface="Times New Roman" panose="02020603050405020304" pitchFamily="18" charset="0"/>
                <a:cs typeface="Times New Roman" panose="02020603050405020304" pitchFamily="18" charset="0"/>
              </a:rPr>
              <a:t>to look for </a:t>
            </a:r>
            <a:r>
              <a:rPr lang="en-US" altLang="zh-CN" sz="3200" u="sng" kern="100" dirty="0">
                <a:solidFill>
                  <a:srgbClr val="CC00FF"/>
                </a:solidFill>
                <a:latin typeface="Times New Roman" panose="02020603050405020304" pitchFamily="18" charset="0"/>
                <a:cs typeface="Times New Roman" panose="02020603050405020304" pitchFamily="18" charset="0"/>
              </a:rPr>
              <a:t>Janie.</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u="sng"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Rufus's heart </a:t>
            </a:r>
            <a:r>
              <a:rPr lang="en-US" altLang="zh-CN" sz="32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sank</a:t>
            </a:r>
            <a:r>
              <a:rPr lang="en-US" altLang="zh-CN" sz="32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 with worry </a:t>
            </a:r>
            <a:r>
              <a:rPr lang="en-US" altLang="zh-CN" sz="3200" b="1"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as </a:t>
            </a:r>
            <a:r>
              <a:rPr lang="en-US" altLang="zh-CN" sz="3200" u="sng"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he</a:t>
            </a:r>
            <a:r>
              <a:rPr lang="en-US" altLang="zh-CN" sz="32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 </a:t>
            </a:r>
            <a:r>
              <a:rPr lang="en-US" altLang="zh-CN" sz="32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pounded down Kumquat Street, </a:t>
            </a:r>
            <a:r>
              <a:rPr lang="en-US" altLang="zh-CN" sz="32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his nose to the ground, </a:t>
            </a:r>
            <a:r>
              <a:rPr lang="en-US" altLang="zh-CN" sz="32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sniffing for any trace of Janie's scent. Then </a:t>
            </a:r>
            <a:r>
              <a:rPr lang="en-US" altLang="zh-CN" sz="3200" u="sng"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the skating rink </a:t>
            </a:r>
            <a:r>
              <a:rPr lang="en-US" altLang="zh-CN" sz="32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rPr>
              <a:t>flashed across Rufus’s mind. </a:t>
            </a:r>
            <a:r>
              <a:rPr lang="en-US" altLang="zh-CN" sz="3200" u="sng" dirty="0">
                <a:solidFill>
                  <a:srgbClr val="CC00FF"/>
                </a:solidFill>
                <a:latin typeface="Times New Roman" panose="02020603050405020304" pitchFamily="18" charset="0"/>
                <a:cs typeface="Times New Roman" panose="02020603050405020304" pitchFamily="18" charset="0"/>
              </a:rPr>
              <a:t>Rufus</a:t>
            </a:r>
            <a:r>
              <a:rPr lang="en-US" altLang="zh-CN" sz="3200" u="sng" dirty="0">
                <a:solidFill>
                  <a:srgbClr val="0000FF"/>
                </a:solidFill>
                <a:latin typeface="Times New Roman" panose="02020603050405020304" pitchFamily="18" charset="0"/>
                <a:cs typeface="Times New Roman" panose="02020603050405020304" pitchFamily="18" charset="0"/>
              </a:rPr>
              <a:t> </a:t>
            </a:r>
            <a:r>
              <a:rPr lang="en-US" altLang="zh-CN" sz="3200" dirty="0">
                <a:solidFill>
                  <a:srgbClr val="FF0000"/>
                </a:solidFill>
                <a:latin typeface="Times New Roman" panose="02020603050405020304" pitchFamily="18" charset="0"/>
                <a:cs typeface="Times New Roman" panose="02020603050405020304" pitchFamily="18" charset="0"/>
              </a:rPr>
              <a:t>rushed straight toward the skating rink </a:t>
            </a:r>
            <a:r>
              <a:rPr lang="en-US" altLang="zh-CN" sz="3200" dirty="0">
                <a:solidFill>
                  <a:srgbClr val="0000FF"/>
                </a:solidFill>
                <a:latin typeface="Times New Roman" panose="02020603050405020304" pitchFamily="18" charset="0"/>
                <a:cs typeface="Times New Roman" panose="02020603050405020304" pitchFamily="18" charset="0"/>
              </a:rPr>
              <a:t>where Janie often skated </a:t>
            </a:r>
            <a:r>
              <a:rPr lang="en-US" altLang="zh-CN" sz="3200" b="1" dirty="0">
                <a:solidFill>
                  <a:srgbClr val="FF0000"/>
                </a:solidFill>
                <a:latin typeface="Times New Roman" panose="02020603050405020304" pitchFamily="18" charset="0"/>
                <a:cs typeface="Times New Roman" panose="02020603050405020304" pitchFamily="18" charset="0"/>
              </a:rPr>
              <a:t>but</a:t>
            </a:r>
            <a:r>
              <a:rPr lang="en-US" altLang="zh-CN" sz="3200" dirty="0">
                <a:solidFill>
                  <a:srgbClr val="0000FF"/>
                </a:solidFill>
                <a:latin typeface="Times New Roman" panose="02020603050405020304" pitchFamily="18" charset="0"/>
                <a:cs typeface="Times New Roman" panose="02020603050405020304" pitchFamily="18" charset="0"/>
              </a:rPr>
              <a:t> she was not there! As the evening wore on, </a:t>
            </a:r>
            <a:r>
              <a:rPr lang="en-US" altLang="zh-CN" sz="3200" u="sng" dirty="0">
                <a:solidFill>
                  <a:srgbClr val="CC00FF"/>
                </a:solidFill>
                <a:latin typeface="Times New Roman" panose="02020603050405020304" pitchFamily="18" charset="0"/>
                <a:cs typeface="Times New Roman" panose="02020603050405020304" pitchFamily="18" charset="0"/>
              </a:rPr>
              <a:t>Rufus </a:t>
            </a:r>
            <a:r>
              <a:rPr lang="en-US" altLang="zh-CN" sz="3200" dirty="0">
                <a:solidFill>
                  <a:srgbClr val="FF0000"/>
                </a:solidFill>
                <a:latin typeface="Times New Roman" panose="02020603050405020304" pitchFamily="18" charset="0"/>
                <a:cs typeface="Times New Roman" panose="02020603050405020304" pitchFamily="18" charset="0"/>
              </a:rPr>
              <a:t>felt increasingly anxious </a:t>
            </a:r>
            <a:r>
              <a:rPr lang="en-US" altLang="zh-CN" sz="3200" dirty="0">
                <a:solidFill>
                  <a:srgbClr val="0000FF"/>
                </a:solidFill>
                <a:latin typeface="Times New Roman" panose="02020603050405020304" pitchFamily="18" charset="0"/>
                <a:cs typeface="Times New Roman" panose="02020603050405020304" pitchFamily="18" charset="0"/>
              </a:rPr>
              <a:t>about Janie, </a:t>
            </a:r>
            <a:r>
              <a:rPr lang="en-US" altLang="zh-CN" sz="3200" dirty="0">
                <a:solidFill>
                  <a:srgbClr val="7030A0"/>
                </a:solidFill>
                <a:latin typeface="Times New Roman" panose="02020603050405020304" pitchFamily="18" charset="0"/>
                <a:cs typeface="Times New Roman" panose="02020603050405020304" pitchFamily="18" charset="0"/>
              </a:rPr>
              <a:t>totally at a loss what to do.</a:t>
            </a:r>
            <a:r>
              <a:rPr lang="en-US" altLang="zh-CN" sz="3200" dirty="0">
                <a:solidFill>
                  <a:srgbClr val="0000FF"/>
                </a:solidFill>
                <a:latin typeface="Times New Roman" panose="02020603050405020304" pitchFamily="18" charset="0"/>
                <a:cs typeface="Times New Roman" panose="02020603050405020304" pitchFamily="18" charset="0"/>
              </a:rPr>
              <a:t>“ I </a:t>
            </a:r>
            <a:r>
              <a:rPr lang="en-US" altLang="zh-CN" sz="3200" dirty="0">
                <a:solidFill>
                  <a:srgbClr val="FF0000"/>
                </a:solidFill>
                <a:latin typeface="Times New Roman" panose="02020603050405020304" pitchFamily="18" charset="0"/>
                <a:cs typeface="Times New Roman" panose="02020603050405020304" pitchFamily="18" charset="0"/>
              </a:rPr>
              <a:t>can bark backward</a:t>
            </a:r>
            <a:r>
              <a:rPr lang="en-US" altLang="zh-CN" sz="3200" dirty="0">
                <a:solidFill>
                  <a:srgbClr val="0000FF"/>
                </a:solidFill>
                <a:latin typeface="Times New Roman" panose="02020603050405020304" pitchFamily="18" charset="0"/>
                <a:cs typeface="Times New Roman" panose="02020603050405020304" pitchFamily="18" charset="0"/>
              </a:rPr>
              <a:t>! My barks </a:t>
            </a:r>
            <a:r>
              <a:rPr lang="en-US" altLang="zh-CN" sz="3200" dirty="0">
                <a:solidFill>
                  <a:srgbClr val="FF0000"/>
                </a:solidFill>
                <a:latin typeface="Times New Roman" panose="02020603050405020304" pitchFamily="18" charset="0"/>
                <a:cs typeface="Times New Roman" panose="02020603050405020304" pitchFamily="18" charset="0"/>
              </a:rPr>
              <a:t>will definitely attract Janie’s attention </a:t>
            </a:r>
            <a:r>
              <a:rPr lang="en-US" altLang="zh-CN" sz="3200" dirty="0">
                <a:solidFill>
                  <a:srgbClr val="0000FF"/>
                </a:solidFill>
                <a:latin typeface="Times New Roman" panose="02020603050405020304" pitchFamily="18" charset="0"/>
                <a:cs typeface="Times New Roman" panose="02020603050405020304" pitchFamily="18" charset="0"/>
              </a:rPr>
              <a:t>! ”Rufus thought to himself.  </a:t>
            </a:r>
            <a:r>
              <a:rPr lang="en-US" altLang="zh-CN" sz="3200" u="sng" dirty="0">
                <a:solidFill>
                  <a:srgbClr val="CC00FF"/>
                </a:solidFill>
                <a:latin typeface="Times New Roman" panose="02020603050405020304" pitchFamily="18" charset="0"/>
                <a:cs typeface="Times New Roman" panose="02020603050405020304" pitchFamily="18" charset="0"/>
              </a:rPr>
              <a:t>Rufus </a:t>
            </a:r>
            <a:r>
              <a:rPr lang="en-US" altLang="zh-CN" sz="3200" dirty="0">
                <a:solidFill>
                  <a:srgbClr val="FF0000"/>
                </a:solidFill>
                <a:latin typeface="Times New Roman" panose="02020603050405020304" pitchFamily="18" charset="0"/>
                <a:cs typeface="Times New Roman" panose="02020603050405020304" pitchFamily="18" charset="0"/>
              </a:rPr>
              <a:t>continued to search </a:t>
            </a:r>
            <a:r>
              <a:rPr lang="en-US" altLang="zh-CN" sz="3200" dirty="0">
                <a:solidFill>
                  <a:srgbClr val="0000FF"/>
                </a:solidFill>
                <a:latin typeface="Times New Roman" panose="02020603050405020304" pitchFamily="18" charset="0"/>
                <a:cs typeface="Times New Roman" panose="02020603050405020304" pitchFamily="18" charset="0"/>
              </a:rPr>
              <a:t>every corner of the neighboring streets, </a:t>
            </a:r>
            <a:r>
              <a:rPr lang="en-US" altLang="zh-CN" sz="3200" dirty="0">
                <a:solidFill>
                  <a:srgbClr val="7030A0"/>
                </a:solidFill>
                <a:latin typeface="Times New Roman" panose="02020603050405020304" pitchFamily="18" charset="0"/>
                <a:cs typeface="Times New Roman" panose="02020603050405020304" pitchFamily="18" charset="0"/>
              </a:rPr>
              <a:t>barking backward again and again---</a:t>
            </a:r>
            <a:r>
              <a:rPr lang="en-US" altLang="zh-CN" sz="32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Wob</a:t>
            </a:r>
            <a:r>
              <a:rPr lang="en-US" altLang="zh-CN" sz="32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-wow! </a:t>
            </a:r>
            <a:r>
              <a:rPr lang="en-US" altLang="zh-CN" sz="32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Wob</a:t>
            </a:r>
            <a:r>
              <a:rPr lang="en-US" altLang="zh-CN" sz="32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-wow! Fra-</a:t>
            </a:r>
            <a:r>
              <a:rPr lang="en-US" altLang="zh-CN" sz="32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fra</a:t>
            </a:r>
            <a:r>
              <a:rPr lang="en-US" altLang="zh-CN" sz="32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fra</a:t>
            </a:r>
            <a:r>
              <a:rPr lang="en-US" altLang="zh-CN" sz="32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Krab-</a:t>
            </a:r>
            <a:r>
              <a:rPr lang="en-US" altLang="zh-CN" sz="3200"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krab</a:t>
            </a:r>
            <a:r>
              <a:rPr lang="en-US" altLang="zh-CN" sz="32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solidFill>
                  <a:srgbClr val="0000FF"/>
                </a:solidFill>
                <a:latin typeface="Times New Roman" panose="02020603050405020304" pitchFamily="18" charset="0"/>
                <a:cs typeface="Times New Roman" panose="02020603050405020304" pitchFamily="18" charset="0"/>
              </a:rPr>
              <a:t>Amazingly,</a:t>
            </a:r>
            <a:r>
              <a:rPr lang="en-US" altLang="zh-CN" sz="3200" u="sng" dirty="0">
                <a:solidFill>
                  <a:srgbClr val="CC00FF"/>
                </a:solidFill>
                <a:latin typeface="Times New Roman" panose="02020603050405020304" pitchFamily="18" charset="0"/>
                <a:cs typeface="Times New Roman" panose="02020603050405020304" pitchFamily="18" charset="0"/>
              </a:rPr>
              <a:t> it</a:t>
            </a:r>
            <a:r>
              <a:rPr lang="en-US" altLang="zh-CN" sz="3200" dirty="0">
                <a:solidFill>
                  <a:srgbClr val="0000FF"/>
                </a:solidFill>
                <a:latin typeface="Times New Roman" panose="02020603050405020304" pitchFamily="18" charset="0"/>
                <a:cs typeface="Times New Roman" panose="02020603050405020304" pitchFamily="18" charset="0"/>
              </a:rPr>
              <a:t> </a:t>
            </a:r>
            <a:r>
              <a:rPr lang="en-US" altLang="zh-CN" sz="3200" dirty="0">
                <a:solidFill>
                  <a:srgbClr val="FF0000"/>
                </a:solidFill>
                <a:latin typeface="Times New Roman" panose="02020603050405020304" pitchFamily="18" charset="0"/>
                <a:cs typeface="Times New Roman" panose="02020603050405020304" pitchFamily="18" charset="0"/>
              </a:rPr>
              <a:t>worked!</a:t>
            </a:r>
            <a:r>
              <a:rPr lang="en-US" altLang="zh-CN" sz="3200" dirty="0">
                <a:solidFill>
                  <a:srgbClr val="0000FF"/>
                </a:solidFill>
                <a:latin typeface="Times New Roman" panose="02020603050405020304" pitchFamily="18" charset="0"/>
                <a:cs typeface="Times New Roman" panose="02020603050405020304" pitchFamily="18" charset="0"/>
              </a:rPr>
              <a:t> “ Rufus, I</a:t>
            </a:r>
            <a:r>
              <a:rPr lang="en-US" altLang="zh-CN" sz="3200" dirty="0">
                <a:solidFill>
                  <a:srgbClr val="FF0000"/>
                </a:solidFill>
                <a:latin typeface="Times New Roman" panose="02020603050405020304" pitchFamily="18" charset="0"/>
                <a:cs typeface="Times New Roman" panose="02020603050405020304" pitchFamily="18" charset="0"/>
              </a:rPr>
              <a:t>’m here. Can</a:t>
            </a:r>
            <a:r>
              <a:rPr lang="en-US" altLang="zh-CN" sz="3200" dirty="0">
                <a:solidFill>
                  <a:srgbClr val="0000FF"/>
                </a:solidFill>
                <a:latin typeface="Times New Roman" panose="02020603050405020304" pitchFamily="18" charset="0"/>
                <a:cs typeface="Times New Roman" panose="02020603050405020304" pitchFamily="18" charset="0"/>
              </a:rPr>
              <a:t> you </a:t>
            </a:r>
            <a:r>
              <a:rPr lang="en-US" altLang="zh-CN" sz="3200" dirty="0">
                <a:solidFill>
                  <a:srgbClr val="FF0000"/>
                </a:solidFill>
                <a:latin typeface="Times New Roman" panose="02020603050405020304" pitchFamily="18" charset="0"/>
                <a:cs typeface="Times New Roman" panose="02020603050405020304" pitchFamily="18" charset="0"/>
              </a:rPr>
              <a:t>take me </a:t>
            </a:r>
            <a:r>
              <a:rPr lang="en-US" altLang="zh-CN" sz="3200" dirty="0">
                <a:solidFill>
                  <a:srgbClr val="0000FF"/>
                </a:solidFill>
                <a:latin typeface="Times New Roman" panose="02020603050405020304" pitchFamily="18" charset="0"/>
                <a:cs typeface="Times New Roman" panose="02020603050405020304" pitchFamily="18" charset="0"/>
              </a:rPr>
              <a:t>home?”  </a:t>
            </a:r>
            <a:r>
              <a:rPr lang="en-US" altLang="zh-CN" sz="3200" u="sng" dirty="0">
                <a:solidFill>
                  <a:srgbClr val="CC00FF"/>
                </a:solidFill>
                <a:latin typeface="Times New Roman" panose="02020603050405020304" pitchFamily="18" charset="0"/>
                <a:cs typeface="Times New Roman" panose="02020603050405020304" pitchFamily="18" charset="0"/>
              </a:rPr>
              <a:t>Janie </a:t>
            </a:r>
            <a:r>
              <a:rPr lang="en-US" altLang="zh-CN" sz="3200" dirty="0">
                <a:solidFill>
                  <a:srgbClr val="FF0000"/>
                </a:solidFill>
                <a:latin typeface="Times New Roman" panose="02020603050405020304" pitchFamily="18" charset="0"/>
                <a:cs typeface="Times New Roman" panose="02020603050405020304" pitchFamily="18" charset="0"/>
              </a:rPr>
              <a:t>cried out </a:t>
            </a:r>
            <a:r>
              <a:rPr lang="en-US" altLang="zh-CN" sz="3200" dirty="0">
                <a:solidFill>
                  <a:srgbClr val="0000FF"/>
                </a:solidFill>
                <a:latin typeface="Times New Roman" panose="02020603050405020304" pitchFamily="18" charset="0"/>
                <a:cs typeface="Times New Roman" panose="02020603050405020304" pitchFamily="18" charset="0"/>
              </a:rPr>
              <a:t>from somewhere. </a:t>
            </a:r>
            <a:endParaRPr lang="zh-CN" altLang="zh-CN" sz="3200" kern="100" dirty="0">
              <a:solidFill>
                <a:srgbClr val="C00000"/>
              </a:solidFill>
              <a:effectLst/>
              <a:latin typeface="Berlin Sans FB" panose="020E0602020502020306" pitchFamily="34" charset="0"/>
              <a:ea typeface="等线" panose="02010600030101010101" pitchFamily="2" charset="-122"/>
              <a:cs typeface="Times New Roman" panose="02020603050405020304" pitchFamily="18" charset="0"/>
            </a:endParaRPr>
          </a:p>
        </p:txBody>
      </p:sp>
      <p:sp>
        <p:nvSpPr>
          <p:cNvPr id="2" name="文本框 4"/>
          <p:cNvSpPr txBox="1"/>
          <p:nvPr/>
        </p:nvSpPr>
        <p:spPr>
          <a:xfrm>
            <a:off x="2741543" y="126021"/>
            <a:ext cx="1780761"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习作欣赏</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儿童节户外玩耍的女孩和小狗插画图片-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b="8208"/>
          <a:stretch>
            <a:fillRect/>
          </a:stretch>
        </p:blipFill>
        <p:spPr bwMode="auto">
          <a:xfrm>
            <a:off x="-79513" y="-44726"/>
            <a:ext cx="12271513" cy="690272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4" y="284026"/>
            <a:ext cx="12125739" cy="6001643"/>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200" kern="100" dirty="0">
                <a:latin typeface="Times New Roman" panose="02020603050405020304" pitchFamily="18" charset="0"/>
                <a:cs typeface="Times New Roman" panose="02020603050405020304" pitchFamily="18" charset="0"/>
              </a:rPr>
              <a:t>At the sight of </a:t>
            </a:r>
            <a:r>
              <a:rPr lang="en-US" altLang="zh-CN" sz="3200" u="sng" kern="100" dirty="0">
                <a:solidFill>
                  <a:srgbClr val="CC00FF"/>
                </a:solidFill>
                <a:latin typeface="Times New Roman" panose="02020603050405020304" pitchFamily="18" charset="0"/>
                <a:cs typeface="Times New Roman" panose="02020603050405020304" pitchFamily="18" charset="0"/>
              </a:rPr>
              <a:t>Janie and Rufus</a:t>
            </a:r>
            <a:r>
              <a:rPr lang="en-US" altLang="zh-CN" sz="3200" kern="100" dirty="0">
                <a:latin typeface="Times New Roman" panose="02020603050405020304" pitchFamily="18" charset="0"/>
                <a:cs typeface="Times New Roman" panose="02020603050405020304" pitchFamily="18" charset="0"/>
              </a:rPr>
              <a:t>, </a:t>
            </a:r>
            <a:r>
              <a:rPr lang="en-US" altLang="zh-CN" sz="3200" b="1" u="sng" kern="100" dirty="0">
                <a:solidFill>
                  <a:srgbClr val="CC00FF"/>
                </a:solidFill>
                <a:latin typeface="Times New Roman" panose="02020603050405020304" pitchFamily="18" charset="0"/>
                <a:cs typeface="Times New Roman" panose="02020603050405020304" pitchFamily="18" charset="0"/>
              </a:rPr>
              <a:t>Mr. Johnson </a:t>
            </a:r>
            <a:r>
              <a:rPr lang="en-US" altLang="zh-CN" sz="3200" kern="100" dirty="0">
                <a:latin typeface="Times New Roman" panose="02020603050405020304" pitchFamily="18" charset="0"/>
                <a:cs typeface="Times New Roman" panose="02020603050405020304" pitchFamily="18" charset="0"/>
              </a:rPr>
              <a:t>ran up.  </a:t>
            </a:r>
            <a:r>
              <a:rPr lang="en-US" altLang="zh-CN" sz="3200" u="sng" kern="100" dirty="0">
                <a:solidFill>
                  <a:srgbClr val="CC00FF"/>
                </a:solidFill>
                <a:latin typeface="Times New Roman" panose="02020603050405020304" pitchFamily="18" charset="0"/>
                <a:cs typeface="Times New Roman" panose="02020603050405020304" pitchFamily="18" charset="0"/>
              </a:rPr>
              <a:t>Janie </a:t>
            </a:r>
            <a:r>
              <a:rPr lang="en-US" altLang="zh-CN" sz="3200" kern="100" dirty="0">
                <a:solidFill>
                  <a:srgbClr val="C00000"/>
                </a:solidFill>
                <a:latin typeface="Times New Roman" panose="02020603050405020304" pitchFamily="18" charset="0"/>
                <a:cs typeface="Times New Roman" panose="02020603050405020304" pitchFamily="18" charset="0"/>
              </a:rPr>
              <a:t>was safe and sound, </a:t>
            </a:r>
            <a:r>
              <a:rPr lang="en-US" altLang="zh-CN" sz="3200" kern="100" dirty="0">
                <a:solidFill>
                  <a:srgbClr val="7030A0"/>
                </a:solidFill>
                <a:latin typeface="Times New Roman" panose="02020603050405020304" pitchFamily="18" charset="0"/>
                <a:cs typeface="Times New Roman" panose="02020603050405020304" pitchFamily="18" charset="0"/>
              </a:rPr>
              <a:t>guarded by devoted </a:t>
            </a:r>
            <a:r>
              <a:rPr lang="en-US" altLang="zh-CN" sz="3200" u="sng" kern="100" dirty="0">
                <a:solidFill>
                  <a:srgbClr val="CC00FF"/>
                </a:solidFill>
                <a:latin typeface="Times New Roman" panose="02020603050405020304" pitchFamily="18" charset="0"/>
                <a:cs typeface="Times New Roman" panose="02020603050405020304" pitchFamily="18" charset="0"/>
              </a:rPr>
              <a:t>Rufus.</a:t>
            </a:r>
            <a:r>
              <a:rPr lang="en-US" altLang="zh-CN" sz="3200" kern="100" dirty="0">
                <a:solidFill>
                  <a:srgbClr val="CC00FF"/>
                </a:solidFill>
                <a:latin typeface="Times New Roman" panose="02020603050405020304" pitchFamily="18" charset="0"/>
                <a:cs typeface="Times New Roman" panose="02020603050405020304" pitchFamily="18" charset="0"/>
              </a:rPr>
              <a:t> </a:t>
            </a:r>
            <a:r>
              <a:rPr lang="en-US" altLang="zh-CN" sz="3200" u="sng" kern="100" dirty="0">
                <a:solidFill>
                  <a:srgbClr val="CC00FF"/>
                </a:solidFill>
                <a:latin typeface="Times New Roman" panose="02020603050405020304" pitchFamily="18" charset="0"/>
                <a:cs typeface="Times New Roman" panose="02020603050405020304" pitchFamily="18" charset="0"/>
              </a:rPr>
              <a:t> Rufus </a:t>
            </a:r>
            <a:r>
              <a:rPr lang="en-US" altLang="zh-CN" sz="3200" kern="100" dirty="0">
                <a:solidFill>
                  <a:srgbClr val="C00000"/>
                </a:solidFill>
                <a:latin typeface="Times New Roman" panose="02020603050405020304" pitchFamily="18" charset="0"/>
                <a:cs typeface="Times New Roman" panose="02020603050405020304" pitchFamily="18" charset="0"/>
              </a:rPr>
              <a:t>carried Janie’s roller-skates </a:t>
            </a:r>
            <a:r>
              <a:rPr lang="en-US" altLang="zh-CN" sz="3200" kern="100" dirty="0">
                <a:latin typeface="Times New Roman" panose="02020603050405020304" pitchFamily="18" charset="0"/>
                <a:cs typeface="Times New Roman" panose="02020603050405020304" pitchFamily="18" charset="0"/>
              </a:rPr>
              <a:t>on his back and </a:t>
            </a:r>
            <a:r>
              <a:rPr lang="en-US" altLang="zh-CN" sz="3200" kern="100" dirty="0">
                <a:solidFill>
                  <a:srgbClr val="C00000"/>
                </a:solidFill>
                <a:latin typeface="Times New Roman" panose="02020603050405020304" pitchFamily="18" charset="0"/>
                <a:cs typeface="Times New Roman" panose="02020603050405020304" pitchFamily="18" charset="0"/>
              </a:rPr>
              <a:t>barked backward </a:t>
            </a:r>
            <a:r>
              <a:rPr lang="en-US" altLang="zh-CN" sz="3200" kern="100" dirty="0">
                <a:latin typeface="Times New Roman" panose="02020603050405020304" pitchFamily="18" charset="0"/>
                <a:cs typeface="Times New Roman" panose="02020603050405020304" pitchFamily="18" charset="0"/>
              </a:rPr>
              <a:t>again and again </a:t>
            </a:r>
            <a:r>
              <a:rPr lang="en-US" altLang="zh-CN" sz="3200" kern="100" dirty="0">
                <a:solidFill>
                  <a:srgbClr val="7030A0"/>
                </a:solidFill>
                <a:latin typeface="Times New Roman" panose="02020603050405020304" pitchFamily="18" charset="0"/>
                <a:cs typeface="Times New Roman" panose="02020603050405020304" pitchFamily="18" charset="0"/>
              </a:rPr>
              <a:t>as if reminding Janie to follow him.  </a:t>
            </a:r>
            <a:r>
              <a:rPr lang="en-US" altLang="zh-CN" sz="3200" u="sng" kern="100" dirty="0">
                <a:solidFill>
                  <a:srgbClr val="CC00FF"/>
                </a:solidFill>
                <a:latin typeface="Times New Roman" panose="02020603050405020304" pitchFamily="18" charset="0"/>
                <a:cs typeface="Times New Roman" panose="02020603050405020304" pitchFamily="18" charset="0"/>
              </a:rPr>
              <a:t>The pair </a:t>
            </a:r>
            <a:r>
              <a:rPr lang="en-US" altLang="zh-CN" sz="3200" kern="100" dirty="0">
                <a:solidFill>
                  <a:srgbClr val="FF0000"/>
                </a:solidFill>
                <a:latin typeface="Times New Roman" panose="02020603050405020304" pitchFamily="18" charset="0"/>
                <a:cs typeface="Times New Roman" panose="02020603050405020304" pitchFamily="18" charset="0"/>
              </a:rPr>
              <a:t>was just like peas and carrots, </a:t>
            </a:r>
            <a:r>
              <a:rPr lang="en-US" altLang="zh-CN" sz="3200" i="1" kern="100" dirty="0">
                <a:solidFill>
                  <a:srgbClr val="0000FF"/>
                </a:solidFill>
                <a:latin typeface="Times New Roman" panose="02020603050405020304" pitchFamily="18" charset="0"/>
                <a:cs typeface="Times New Roman" panose="02020603050405020304" pitchFamily="18" charset="0"/>
              </a:rPr>
              <a:t>which struck the chord of Mr. Johnson.  </a:t>
            </a:r>
            <a:r>
              <a:rPr lang="en-US" altLang="zh-CN" sz="3200" b="1" kern="100" dirty="0">
                <a:solidFill>
                  <a:srgbClr val="7030A0"/>
                </a:solidFill>
                <a:latin typeface="Times New Roman" panose="02020603050405020304" pitchFamily="18" charset="0"/>
                <a:cs typeface="Times New Roman" panose="02020603050405020304" pitchFamily="18" charset="0"/>
              </a:rPr>
              <a:t>No sooner </a:t>
            </a:r>
            <a:r>
              <a:rPr lang="en-US" altLang="zh-CN" sz="3200" b="1" kern="100" dirty="0">
                <a:solidFill>
                  <a:srgbClr val="FF0000"/>
                </a:solidFill>
                <a:latin typeface="Times New Roman" panose="02020603050405020304" pitchFamily="18" charset="0"/>
                <a:cs typeface="Times New Roman" panose="02020603050405020304" pitchFamily="18" charset="0"/>
              </a:rPr>
              <a:t>had </a:t>
            </a:r>
            <a:r>
              <a:rPr lang="en-US" altLang="zh-CN" sz="3200" u="sng" kern="100" dirty="0">
                <a:solidFill>
                  <a:srgbClr val="CC00FF"/>
                </a:solidFill>
                <a:latin typeface="Times New Roman" panose="02020603050405020304" pitchFamily="18" charset="0"/>
                <a:cs typeface="Times New Roman" panose="02020603050405020304" pitchFamily="18" charset="0"/>
              </a:rPr>
              <a:t>Mr. Johnson </a:t>
            </a:r>
            <a:r>
              <a:rPr lang="en-US" altLang="zh-CN" sz="3200" b="1" kern="100" dirty="0">
                <a:solidFill>
                  <a:srgbClr val="FF0000"/>
                </a:solidFill>
                <a:latin typeface="Times New Roman" panose="02020603050405020304" pitchFamily="18" charset="0"/>
                <a:cs typeface="Times New Roman" panose="02020603050405020304" pitchFamily="18" charset="0"/>
              </a:rPr>
              <a:t>approached them </a:t>
            </a:r>
            <a:r>
              <a:rPr lang="en-US" altLang="zh-CN" sz="3200" b="1" kern="100" dirty="0">
                <a:solidFill>
                  <a:srgbClr val="7030A0"/>
                </a:solidFill>
                <a:latin typeface="Times New Roman" panose="02020603050405020304" pitchFamily="18" charset="0"/>
                <a:cs typeface="Times New Roman" panose="02020603050405020304" pitchFamily="18" charset="0"/>
              </a:rPr>
              <a:t>than</a:t>
            </a:r>
            <a:r>
              <a:rPr lang="en-US" altLang="zh-CN" sz="3200" kern="100" dirty="0">
                <a:latin typeface="Times New Roman" panose="02020603050405020304" pitchFamily="18" charset="0"/>
                <a:cs typeface="Times New Roman" panose="02020603050405020304" pitchFamily="18" charset="0"/>
              </a:rPr>
              <a:t> </a:t>
            </a:r>
            <a:r>
              <a:rPr lang="en-US" altLang="zh-CN" sz="3200" u="sng" kern="100" dirty="0">
                <a:solidFill>
                  <a:srgbClr val="CC00FF"/>
                </a:solidFill>
                <a:latin typeface="Times New Roman" panose="02020603050405020304" pitchFamily="18" charset="0"/>
                <a:cs typeface="Times New Roman" panose="02020603050405020304" pitchFamily="18" charset="0"/>
              </a:rPr>
              <a:t>he </a:t>
            </a:r>
            <a:r>
              <a:rPr lang="en-US" altLang="zh-CN" sz="3200" kern="100" dirty="0">
                <a:solidFill>
                  <a:srgbClr val="FF0000"/>
                </a:solidFill>
                <a:latin typeface="Times New Roman" panose="02020603050405020304" pitchFamily="18" charset="0"/>
                <a:cs typeface="Times New Roman" panose="02020603050405020304" pitchFamily="18" charset="0"/>
              </a:rPr>
              <a:t>gathered Janie</a:t>
            </a:r>
            <a:r>
              <a:rPr lang="en-US" altLang="zh-CN" sz="3200" kern="100" dirty="0">
                <a:latin typeface="Times New Roman" panose="02020603050405020304" pitchFamily="18" charset="0"/>
                <a:cs typeface="Times New Roman" panose="02020603050405020304" pitchFamily="18" charset="0"/>
              </a:rPr>
              <a:t> in his strong arms and </a:t>
            </a:r>
            <a:r>
              <a:rPr lang="en-US" altLang="zh-CN" sz="3200" kern="100" dirty="0">
                <a:solidFill>
                  <a:srgbClr val="FF0000"/>
                </a:solidFill>
                <a:latin typeface="Times New Roman" panose="02020603050405020304" pitchFamily="18" charset="0"/>
                <a:cs typeface="Times New Roman" panose="02020603050405020304" pitchFamily="18" charset="0"/>
              </a:rPr>
              <a:t>hugged her </a:t>
            </a:r>
            <a:r>
              <a:rPr lang="en-US" altLang="zh-CN" sz="3200" kern="100" dirty="0">
                <a:latin typeface="Times New Roman" panose="02020603050405020304" pitchFamily="18" charset="0"/>
                <a:cs typeface="Times New Roman" panose="02020603050405020304" pitchFamily="18" charset="0"/>
              </a:rPr>
              <a:t>tightly.  </a:t>
            </a:r>
            <a:r>
              <a:rPr lang="en-US" altLang="zh-CN" sz="3200" kern="100" dirty="0">
                <a:solidFill>
                  <a:srgbClr val="7030A0"/>
                </a:solidFill>
                <a:latin typeface="Times New Roman" panose="02020603050405020304" pitchFamily="18" charset="0"/>
                <a:cs typeface="Times New Roman" panose="02020603050405020304" pitchFamily="18" charset="0"/>
              </a:rPr>
              <a:t>Tears of gratitude blurring his eyes, </a:t>
            </a:r>
            <a:r>
              <a:rPr lang="en-US" altLang="zh-CN" sz="3200" u="sng" kern="100" dirty="0">
                <a:solidFill>
                  <a:srgbClr val="CC00FF"/>
                </a:solidFill>
                <a:latin typeface="Times New Roman" panose="02020603050405020304" pitchFamily="18" charset="0"/>
                <a:cs typeface="Times New Roman" panose="02020603050405020304" pitchFamily="18" charset="0"/>
              </a:rPr>
              <a:t>Mr. Johnson </a:t>
            </a:r>
            <a:r>
              <a:rPr lang="en-US" altLang="zh-CN" sz="3200" kern="100" dirty="0">
                <a:solidFill>
                  <a:srgbClr val="FF0000"/>
                </a:solidFill>
                <a:latin typeface="Times New Roman" panose="02020603050405020304" pitchFamily="18" charset="0"/>
                <a:cs typeface="Times New Roman" panose="02020603050405020304" pitchFamily="18" charset="0"/>
              </a:rPr>
              <a:t>expressed his heartfelt thanks</a:t>
            </a:r>
            <a:r>
              <a:rPr lang="en-US" altLang="zh-CN" sz="3200" kern="100" dirty="0">
                <a:latin typeface="Times New Roman" panose="02020603050405020304" pitchFamily="18" charset="0"/>
                <a:cs typeface="Times New Roman" panose="02020603050405020304" pitchFamily="18" charset="0"/>
              </a:rPr>
              <a:t> to Rufus for his timely assistance. </a:t>
            </a:r>
            <a:r>
              <a:rPr lang="en-US" altLang="zh-CN" sz="3200" kern="100" dirty="0">
                <a:solidFill>
                  <a:srgbClr val="7030A0"/>
                </a:solidFill>
                <a:latin typeface="Times New Roman" panose="02020603050405020304" pitchFamily="18" charset="0"/>
                <a:cs typeface="Times New Roman" panose="02020603050405020304" pitchFamily="18" charset="0"/>
              </a:rPr>
              <a:t>Looking into his father’s eyes, </a:t>
            </a:r>
            <a:r>
              <a:rPr lang="en-US" altLang="zh-CN" sz="3200" u="sng" kern="100" dirty="0">
                <a:solidFill>
                  <a:srgbClr val="CC00FF"/>
                </a:solidFill>
                <a:latin typeface="Times New Roman" panose="02020603050405020304" pitchFamily="18" charset="0"/>
                <a:cs typeface="Times New Roman" panose="02020603050405020304" pitchFamily="18" charset="0"/>
              </a:rPr>
              <a:t>Janie </a:t>
            </a:r>
            <a:r>
              <a:rPr lang="en-US" altLang="zh-CN" sz="3200" kern="100" dirty="0">
                <a:solidFill>
                  <a:srgbClr val="FF0000"/>
                </a:solidFill>
                <a:latin typeface="Times New Roman" panose="02020603050405020304" pitchFamily="18" charset="0"/>
                <a:cs typeface="Times New Roman" panose="02020603050405020304" pitchFamily="18" charset="0"/>
              </a:rPr>
              <a:t>whispered </a:t>
            </a:r>
            <a:r>
              <a:rPr lang="en-US" altLang="zh-CN" sz="3200" kern="100" dirty="0">
                <a:latin typeface="Times New Roman" panose="02020603050405020304" pitchFamily="18" charset="0"/>
                <a:cs typeface="Times New Roman" panose="02020603050405020304" pitchFamily="18" charset="0"/>
              </a:rPr>
              <a:t>softy, “ Dad, may I keep Rufus as my pet?” </a:t>
            </a:r>
            <a:r>
              <a:rPr lang="en-US" altLang="zh-CN" sz="3200" kern="100" dirty="0">
                <a:solidFill>
                  <a:srgbClr val="7030A0"/>
                </a:solidFill>
                <a:latin typeface="Times New Roman" panose="02020603050405020304" pitchFamily="18" charset="0"/>
                <a:cs typeface="Times New Roman" panose="02020603050405020304" pitchFamily="18" charset="0"/>
              </a:rPr>
              <a:t>Holding Janie’s small hands, </a:t>
            </a:r>
            <a:r>
              <a:rPr lang="en-US" altLang="zh-CN" sz="3200" u="sng" kern="100" dirty="0" err="1">
                <a:solidFill>
                  <a:srgbClr val="CC00FF"/>
                </a:solidFill>
                <a:latin typeface="Times New Roman" panose="02020603050405020304" pitchFamily="18" charset="0"/>
                <a:cs typeface="Times New Roman" panose="02020603050405020304" pitchFamily="18" charset="0"/>
              </a:rPr>
              <a:t>Mr</a:t>
            </a:r>
            <a:r>
              <a:rPr lang="en-US" altLang="zh-CN" sz="3200" u="sng" kern="100" dirty="0">
                <a:solidFill>
                  <a:srgbClr val="CC00FF"/>
                </a:solidFill>
                <a:latin typeface="Times New Roman" panose="02020603050405020304" pitchFamily="18" charset="0"/>
                <a:cs typeface="Times New Roman" panose="02020603050405020304" pitchFamily="18" charset="0"/>
              </a:rPr>
              <a:t> Johnson </a:t>
            </a:r>
            <a:r>
              <a:rPr lang="en-US" altLang="zh-CN" sz="3200" kern="100" dirty="0">
                <a:solidFill>
                  <a:srgbClr val="FF0000"/>
                </a:solidFill>
                <a:latin typeface="Times New Roman" panose="02020603050405020304" pitchFamily="18" charset="0"/>
                <a:cs typeface="Times New Roman" panose="02020603050405020304" pitchFamily="18" charset="0"/>
              </a:rPr>
              <a:t>laughed </a:t>
            </a:r>
            <a:r>
              <a:rPr lang="en-US" altLang="zh-CN" sz="3200" kern="100" dirty="0">
                <a:latin typeface="Times New Roman" panose="02020603050405020304" pitchFamily="18" charset="0"/>
                <a:cs typeface="Times New Roman" panose="02020603050405020304" pitchFamily="18" charset="0"/>
              </a:rPr>
              <a:t>happily, “</a:t>
            </a:r>
            <a:r>
              <a:rPr lang="en-US" altLang="zh-CN" sz="3200" b="1" kern="100" dirty="0">
                <a:solidFill>
                  <a:srgbClr val="FF0000"/>
                </a:solidFill>
                <a:latin typeface="Times New Roman" panose="02020603050405020304" pitchFamily="18" charset="0"/>
                <a:cs typeface="Times New Roman" panose="02020603050405020304" pitchFamily="18" charset="0"/>
              </a:rPr>
              <a:t>We Johnsons didn’t get where we are today by</a:t>
            </a:r>
            <a:r>
              <a:rPr lang="en-US" altLang="zh-CN" sz="3200" kern="100" dirty="0">
                <a:latin typeface="Times New Roman" panose="02020603050405020304" pitchFamily="18" charset="0"/>
                <a:cs typeface="Times New Roman" panose="02020603050405020304" pitchFamily="18" charset="0"/>
              </a:rPr>
              <a:t> </a:t>
            </a:r>
            <a:r>
              <a:rPr lang="en-US" altLang="zh-CN" sz="3200" kern="100" dirty="0">
                <a:solidFill>
                  <a:srgbClr val="CC00FF"/>
                </a:solidFill>
                <a:latin typeface="Times New Roman" panose="02020603050405020304" pitchFamily="18" charset="0"/>
                <a:cs typeface="Times New Roman" panose="02020603050405020304" pitchFamily="18" charset="0"/>
              </a:rPr>
              <a:t>leaving Rufus homeless in Kumquat Street. </a:t>
            </a:r>
            <a:r>
              <a:rPr lang="en-US" altLang="zh-CN" sz="3200" u="sng" kern="100" dirty="0">
                <a:solidFill>
                  <a:srgbClr val="CC00FF"/>
                </a:solidFill>
                <a:latin typeface="Times New Roman" panose="02020603050405020304" pitchFamily="18" charset="0"/>
                <a:cs typeface="Times New Roman" panose="02020603050405020304" pitchFamily="18" charset="0"/>
              </a:rPr>
              <a:t>It</a:t>
            </a:r>
            <a:r>
              <a:rPr lang="en-US" altLang="zh-CN" sz="3200" kern="100" dirty="0">
                <a:solidFill>
                  <a:srgbClr val="FF0000"/>
                </a:solidFill>
                <a:latin typeface="Times New Roman" panose="02020603050405020304" pitchFamily="18" charset="0"/>
                <a:cs typeface="Times New Roman" panose="02020603050405020304" pitchFamily="18" charset="0"/>
              </a:rPr>
              <a:t>’s </a:t>
            </a:r>
            <a:r>
              <a:rPr lang="en-US" altLang="zh-CN" sz="3200" u="sng" kern="100" dirty="0">
                <a:solidFill>
                  <a:srgbClr val="FF0000"/>
                </a:solidFill>
                <a:latin typeface="Times New Roman" panose="02020603050405020304" pitchFamily="18" charset="0"/>
                <a:cs typeface="Times New Roman" panose="02020603050405020304" pitchFamily="18" charset="0"/>
              </a:rPr>
              <a:t>our of question</a:t>
            </a:r>
            <a:r>
              <a:rPr lang="en-US" altLang="zh-CN" sz="3200" kern="100" dirty="0">
                <a:solidFill>
                  <a:srgbClr val="CC00FF"/>
                </a:solidFill>
                <a:latin typeface="Times New Roman" panose="02020603050405020304" pitchFamily="18" charset="0"/>
                <a:cs typeface="Times New Roman" panose="02020603050405020304" pitchFamily="18" charset="0"/>
              </a:rPr>
              <a:t>!” </a:t>
            </a:r>
            <a:r>
              <a:rPr lang="en-US" altLang="zh-CN" sz="3200" kern="100" dirty="0">
                <a:latin typeface="Times New Roman" panose="02020603050405020304" pitchFamily="18" charset="0"/>
                <a:cs typeface="Times New Roman" panose="02020603050405020304" pitchFamily="18" charset="0"/>
              </a:rPr>
              <a:t>Miraculously, </a:t>
            </a:r>
            <a:r>
              <a:rPr lang="en-US" altLang="zh-CN" sz="3200" u="sng" kern="100" dirty="0">
                <a:solidFill>
                  <a:srgbClr val="CC00FF"/>
                </a:solidFill>
                <a:latin typeface="Times New Roman" panose="02020603050405020304" pitchFamily="18" charset="0"/>
                <a:cs typeface="Times New Roman" panose="02020603050405020304" pitchFamily="18" charset="0"/>
              </a:rPr>
              <a:t>Rufus’s dream </a:t>
            </a:r>
            <a:r>
              <a:rPr lang="en-US" altLang="zh-CN" sz="3200" kern="100" dirty="0">
                <a:solidFill>
                  <a:srgbClr val="FF0000"/>
                </a:solidFill>
                <a:latin typeface="Times New Roman" panose="02020603050405020304" pitchFamily="18" charset="0"/>
                <a:cs typeface="Times New Roman" panose="02020603050405020304" pitchFamily="18" charset="0"/>
              </a:rPr>
              <a:t>came true! </a:t>
            </a:r>
            <a:endParaRPr lang="zh-CN" altLang="zh-CN" sz="3200" kern="100"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女孩和狗狗|插画|儿童插画|果茶沙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052" y="377688"/>
            <a:ext cx="11797748" cy="6001643"/>
          </a:xfrm>
          <a:prstGeom prst="rect">
            <a:avLst/>
          </a:prstGeom>
          <a:solidFill>
            <a:schemeClr val="bg1"/>
          </a:solidFill>
        </p:spPr>
        <p:txBody>
          <a:bodyPr wrap="square" rtlCol="0">
            <a:spAutoFit/>
          </a:bodyPr>
          <a:lstStyle/>
          <a:p>
            <a:r>
              <a:rPr lang="zh-CN" altLang="en-US" sz="3200" dirty="0"/>
              <a:t>                                       狗的行为特征语料库 </a:t>
            </a:r>
            <a:endParaRPr lang="en-US" altLang="zh-CN" sz="3200" dirty="0"/>
          </a:p>
          <a:p>
            <a:pPr marL="342900" indent="-342900">
              <a:buAutoNum type="arabicPeriod"/>
            </a:pPr>
            <a:r>
              <a:rPr lang="en-US" altLang="zh-CN" sz="3200" b="1" u="sng" dirty="0">
                <a:solidFill>
                  <a:srgbClr val="CC00FF"/>
                </a:solidFill>
              </a:rPr>
              <a:t>The dog </a:t>
            </a:r>
            <a:r>
              <a:rPr lang="en-US" altLang="zh-CN" sz="3200" dirty="0">
                <a:solidFill>
                  <a:srgbClr val="FF0000"/>
                </a:solidFill>
              </a:rPr>
              <a:t>jumped into</a:t>
            </a:r>
            <a:r>
              <a:rPr lang="en-US" altLang="zh-CN" sz="3200" dirty="0"/>
              <a:t> my father’s familiar arms, </a:t>
            </a:r>
            <a:r>
              <a:rPr lang="en-US" altLang="zh-CN" sz="3200" dirty="0">
                <a:solidFill>
                  <a:srgbClr val="CC00FF"/>
                </a:solidFill>
              </a:rPr>
              <a:t>licking his face gently </a:t>
            </a:r>
            <a:r>
              <a:rPr lang="en-US" altLang="zh-CN" sz="3200" dirty="0">
                <a:solidFill>
                  <a:srgbClr val="7030A0"/>
                </a:solidFill>
              </a:rPr>
              <a:t>as if showing how much he missed my father.    </a:t>
            </a:r>
            <a:r>
              <a:rPr lang="en-US" altLang="zh-CN" sz="3200" dirty="0"/>
              <a:t>2024-3</a:t>
            </a:r>
            <a:r>
              <a:rPr lang="zh-CN" altLang="en-US" sz="3200" dirty="0"/>
              <a:t>强基联盟</a:t>
            </a:r>
            <a:r>
              <a:rPr lang="en-US" altLang="zh-CN" sz="3200" dirty="0"/>
              <a:t>《</a:t>
            </a:r>
            <a:r>
              <a:rPr lang="zh-CN" altLang="en-US" sz="3200" dirty="0"/>
              <a:t>漫长的重逢</a:t>
            </a:r>
            <a:r>
              <a:rPr lang="en-US" altLang="zh-CN" sz="3200" dirty="0"/>
              <a:t>》</a:t>
            </a:r>
            <a:endParaRPr lang="en-US" altLang="zh-CN" sz="3200" dirty="0"/>
          </a:p>
          <a:p>
            <a:pPr marL="342900" indent="-342900">
              <a:buAutoNum type="arabicPeriod"/>
            </a:pPr>
            <a:r>
              <a:rPr lang="en-US" altLang="zh-CN" sz="3200" dirty="0"/>
              <a:t> </a:t>
            </a:r>
            <a:r>
              <a:rPr lang="en-US" altLang="zh-CN" sz="3200" b="1" u="sng" dirty="0">
                <a:solidFill>
                  <a:srgbClr val="CC00FF"/>
                </a:solidFill>
              </a:rPr>
              <a:t>Rufus</a:t>
            </a:r>
            <a:r>
              <a:rPr lang="en-US" altLang="zh-CN" sz="3200" dirty="0"/>
              <a:t> </a:t>
            </a:r>
            <a:r>
              <a:rPr lang="en-US" altLang="zh-CN" sz="3200" dirty="0">
                <a:solidFill>
                  <a:srgbClr val="FF0000"/>
                </a:solidFill>
              </a:rPr>
              <a:t>raced down the street </a:t>
            </a:r>
            <a:r>
              <a:rPr lang="en-US" altLang="zh-CN" sz="3200" dirty="0"/>
              <a:t>with worry , </a:t>
            </a:r>
            <a:r>
              <a:rPr lang="en-US" altLang="zh-CN" sz="3200" dirty="0">
                <a:solidFill>
                  <a:srgbClr val="CC00FF"/>
                </a:solidFill>
              </a:rPr>
              <a:t>sniffing any trace of Janie’s scent. </a:t>
            </a:r>
            <a:endParaRPr lang="en-US" altLang="zh-CN" sz="3200" dirty="0">
              <a:solidFill>
                <a:srgbClr val="CC00FF"/>
              </a:solidFill>
            </a:endParaRPr>
          </a:p>
          <a:p>
            <a:pPr marL="342900" indent="-342900">
              <a:buAutoNum type="arabicPeriod"/>
            </a:pPr>
            <a:r>
              <a:rPr lang="en-US" altLang="zh-CN" sz="3200" dirty="0"/>
              <a:t> </a:t>
            </a:r>
            <a:r>
              <a:rPr lang="en-US" altLang="zh-CN" sz="3200" dirty="0">
                <a:solidFill>
                  <a:srgbClr val="C00000"/>
                </a:solidFill>
              </a:rPr>
              <a:t>Seeing her young master come back home, </a:t>
            </a:r>
            <a:r>
              <a:rPr lang="en-US" altLang="zh-CN" sz="3200" b="1" u="sng" dirty="0">
                <a:solidFill>
                  <a:srgbClr val="CC00FF"/>
                </a:solidFill>
              </a:rPr>
              <a:t>Poppy </a:t>
            </a:r>
            <a:r>
              <a:rPr lang="en-US" altLang="zh-CN" sz="3200" dirty="0">
                <a:solidFill>
                  <a:srgbClr val="FF0000"/>
                </a:solidFill>
              </a:rPr>
              <a:t>barked excitedly,</a:t>
            </a:r>
            <a:r>
              <a:rPr lang="en-US" altLang="zh-CN" sz="3200" dirty="0"/>
              <a:t> </a:t>
            </a:r>
            <a:r>
              <a:rPr lang="en-US" altLang="zh-CN" sz="3200" b="1" dirty="0">
                <a:solidFill>
                  <a:srgbClr val="CC00FF"/>
                </a:solidFill>
              </a:rPr>
              <a:t>wagging her tail cheerfully.  </a:t>
            </a:r>
            <a:r>
              <a:rPr lang="en-US" altLang="zh-CN" sz="3200" dirty="0"/>
              <a:t>《</a:t>
            </a:r>
            <a:r>
              <a:rPr lang="zh-CN" altLang="en-US" sz="3200" dirty="0"/>
              <a:t>浙江高考真题</a:t>
            </a:r>
            <a:r>
              <a:rPr lang="en-US" altLang="zh-CN" sz="3200" dirty="0"/>
              <a:t>Poppy</a:t>
            </a:r>
            <a:r>
              <a:rPr lang="zh-CN" altLang="en-US" sz="3200" dirty="0"/>
              <a:t>的小狗</a:t>
            </a:r>
            <a:r>
              <a:rPr lang="en-US" altLang="zh-CN" sz="3200" dirty="0"/>
              <a:t>》</a:t>
            </a:r>
            <a:endParaRPr lang="en-US" altLang="zh-CN" sz="3200" dirty="0"/>
          </a:p>
          <a:p>
            <a:pPr marL="342900" indent="-342900">
              <a:buAutoNum type="arabicPeriod"/>
            </a:pPr>
            <a:r>
              <a:rPr lang="en-US" altLang="zh-CN" sz="3200" dirty="0"/>
              <a:t> </a:t>
            </a:r>
            <a:r>
              <a:rPr lang="en-US" altLang="zh-CN" sz="3200" u="sng" dirty="0">
                <a:solidFill>
                  <a:srgbClr val="CC00FF"/>
                </a:solidFill>
              </a:rPr>
              <a:t>The small adorable dog </a:t>
            </a:r>
            <a:r>
              <a:rPr lang="en-US" altLang="zh-CN" sz="3200" dirty="0">
                <a:solidFill>
                  <a:srgbClr val="FF0000"/>
                </a:solidFill>
              </a:rPr>
              <a:t>snuggled with </a:t>
            </a:r>
            <a:r>
              <a:rPr lang="en-US" altLang="zh-CN" sz="3200" dirty="0"/>
              <a:t>my 13-month-old baby boy as if </a:t>
            </a:r>
            <a:r>
              <a:rPr lang="en-US" altLang="zh-CN" sz="3200" b="1" dirty="0">
                <a:solidFill>
                  <a:srgbClr val="CC00FF"/>
                </a:solidFill>
              </a:rPr>
              <a:t>safeguarding him  all the time.</a:t>
            </a:r>
            <a:endParaRPr lang="en-US" altLang="zh-CN" sz="3200" b="1" dirty="0">
              <a:solidFill>
                <a:srgbClr val="CC00FF"/>
              </a:solidFill>
            </a:endParaRPr>
          </a:p>
          <a:p>
            <a:r>
              <a:rPr lang="en-US" altLang="zh-CN" sz="3200" dirty="0"/>
              <a:t>( 2023-5 Z20 A Four-legged Guardian Angel)</a:t>
            </a:r>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女孩和狗狗|插画|儿童插画|果茶沙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052" y="2812776"/>
            <a:ext cx="11797748" cy="3046988"/>
          </a:xfrm>
          <a:prstGeom prst="rect">
            <a:avLst/>
          </a:prstGeom>
          <a:solidFill>
            <a:schemeClr val="bg1"/>
          </a:solidFill>
        </p:spPr>
        <p:txBody>
          <a:bodyPr wrap="square" rtlCol="0">
            <a:spAutoFit/>
          </a:bodyPr>
          <a:lstStyle/>
          <a:p>
            <a:r>
              <a:rPr lang="zh-CN" altLang="en-US" sz="3200" dirty="0"/>
              <a:t>                                       狗的行为特征语料库 </a:t>
            </a:r>
            <a:endParaRPr lang="en-US" altLang="zh-CN" sz="3200" dirty="0"/>
          </a:p>
          <a:p>
            <a:pPr marL="514350" indent="-514350">
              <a:buAutoNum type="arabicPeriod" startAt="4"/>
            </a:pPr>
            <a:r>
              <a:rPr lang="en-US" altLang="zh-CN" sz="3200" u="sng" dirty="0">
                <a:solidFill>
                  <a:srgbClr val="CC00FF"/>
                </a:solidFill>
              </a:rPr>
              <a:t>Rufus</a:t>
            </a:r>
            <a:r>
              <a:rPr lang="en-US" altLang="zh-CN" sz="3200" dirty="0"/>
              <a:t> </a:t>
            </a:r>
            <a:r>
              <a:rPr lang="en-US" altLang="zh-CN" sz="3200" dirty="0">
                <a:solidFill>
                  <a:srgbClr val="C00000"/>
                </a:solidFill>
              </a:rPr>
              <a:t>pricked/ strained up his ears </a:t>
            </a:r>
            <a:r>
              <a:rPr lang="en-US" altLang="zh-CN" sz="3200" dirty="0"/>
              <a:t>for any voice from Janice but </a:t>
            </a:r>
            <a:r>
              <a:rPr lang="en-US" altLang="zh-CN" sz="3200" u="sng" dirty="0">
                <a:solidFill>
                  <a:srgbClr val="CC00FF"/>
                </a:solidFill>
              </a:rPr>
              <a:t>nothing</a:t>
            </a:r>
            <a:r>
              <a:rPr lang="en-US" altLang="zh-CN" sz="3200" dirty="0">
                <a:solidFill>
                  <a:srgbClr val="FF0000"/>
                </a:solidFill>
              </a:rPr>
              <a:t> came into his ears. </a:t>
            </a:r>
            <a:endParaRPr lang="en-US" altLang="zh-CN" sz="3200" dirty="0">
              <a:solidFill>
                <a:srgbClr val="FF0000"/>
              </a:solidFill>
            </a:endParaRPr>
          </a:p>
          <a:p>
            <a:pPr marL="514350" indent="-514350">
              <a:buAutoNum type="arabicPeriod" startAt="4"/>
            </a:pPr>
            <a:endParaRPr lang="en-US" altLang="zh-CN" sz="3200" dirty="0"/>
          </a:p>
          <a:p>
            <a:r>
              <a:rPr lang="en-US" altLang="zh-CN" sz="3200" dirty="0"/>
              <a:t>5.  Rufus </a:t>
            </a:r>
            <a:r>
              <a:rPr lang="en-US" altLang="zh-CN" sz="3200" dirty="0">
                <a:solidFill>
                  <a:srgbClr val="FF0000"/>
                </a:solidFill>
              </a:rPr>
              <a:t>curled up </a:t>
            </a:r>
            <a:r>
              <a:rPr lang="en-US" altLang="zh-CN" sz="3200" dirty="0"/>
              <a:t>under Janie’s bed, </a:t>
            </a:r>
            <a:r>
              <a:rPr lang="en-US" altLang="zh-CN" sz="3200" dirty="0">
                <a:solidFill>
                  <a:srgbClr val="7030A0"/>
                </a:solidFill>
              </a:rPr>
              <a:t>enjoying having his human friend at last.</a:t>
            </a:r>
            <a:endParaRPr lang="zh-CN" altLang="en-US" sz="3200"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女孩和狗狗|插画|儿童插画|果茶沙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小孩和狗狗图片大全-小孩和狗狗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75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sp>
        <p:nvSpPr>
          <p:cNvPr id="3" name="文本框 2"/>
          <p:cNvSpPr txBox="1"/>
          <p:nvPr/>
        </p:nvSpPr>
        <p:spPr>
          <a:xfrm>
            <a:off x="49696" y="807477"/>
            <a:ext cx="12056166" cy="6001643"/>
          </a:xfrm>
          <a:prstGeom prst="rect">
            <a:avLst/>
          </a:prstGeom>
          <a:solidFill>
            <a:schemeClr val="bg1"/>
          </a:solidFill>
        </p:spPr>
        <p:txBody>
          <a:bodyPr wrap="square">
            <a:spAutoFit/>
          </a:bodyPr>
          <a:lstStyle/>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"I'm sorry," Janie told Rufus one morning as they sat on her front porch. "I keep telling Daddy how great you are. He just won't listen."</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"Krab-</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krab</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said Rufus.</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"Yes, sometimes he is bad-tempered," said Janie "I'll keep trying, though. Don't worry."</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But Rufus did worry. That evening he talked it over with his friend Bill Bulldog. "I don't think </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Mr</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Johnson will ever like me," Rufus said. "As long as I bark backward, he'll never let me live in his home."</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"Have you tried treatment?" asked Bill.</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Rufus said, "I've tried everything. Nothing helps. It's just the way I bark."</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"You're a great dog Roof. Anyone can see that," said Bill. "It just takes some humans longer to figure it out, that's all. Hey, want to go with me to Succotash Street? I've heard that their garbage is fantastic."</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Rufus yawned. "No, thanks," he said. "I'll take a nap."</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Rufus woke up, it was late afternoon. As he was lying there, his sharp ears heard Mr. Johnson saying, "It's almost suppertime. Is Janie still roller-skating? We Johnsons didn't get where we are today by being late for supper."</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小孩和狗狗图片大全-小孩和狗狗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75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95715"/>
            <a:ext cx="12125739" cy="4031873"/>
          </a:xfrm>
          <a:prstGeom prst="rect">
            <a:avLst/>
          </a:prstGeom>
          <a:solidFill>
            <a:schemeClr val="bg1"/>
          </a:solidFill>
        </p:spPr>
        <p:txBody>
          <a:bodyPr wrap="square">
            <a:spAutoFit/>
          </a:bodyPr>
          <a:lstStyle/>
          <a:p>
            <a:pPr marL="25400" marR="12700" indent="266700" algn="just" fontAlgn="base">
              <a:spcAft>
                <a:spcPts val="0"/>
              </a:spcAft>
            </a:pP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There once was a stray dog </a:t>
            </a:r>
            <a:r>
              <a:rPr lang="zh-CN" altLang="en-US"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（流浪狗）</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named Rufus who was the most amazing dog on Kumquat Street. He could hear a ladybug blowing its nose. He could see a pill bug eating a black licorice candy at midnight. Rufus could even smell a caterpillar that hadn't washed its feet.</a:t>
            </a:r>
            <a:endPar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You would think that Rufus, being so amazing, was also happy. But he wasn't. You see, there was one thing that kept Rufus from being adopted by his favorite human. And that was ... Rufus barked backward. Here's what he sounded like: "</a:t>
            </a:r>
            <a:r>
              <a:rPr lang="en-US" altLang="zh-CN" sz="32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Wob</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-wow! </a:t>
            </a:r>
            <a:r>
              <a:rPr lang="en-US" altLang="zh-CN" sz="32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Wob</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-wow! Fra-</a:t>
            </a:r>
            <a:r>
              <a:rPr lang="en-US" altLang="zh-CN" sz="32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fra</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fra</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Krab-</a:t>
            </a:r>
            <a:r>
              <a:rPr lang="en-US" altLang="zh-CN" sz="32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krab</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1" y="5247871"/>
            <a:ext cx="7742572" cy="954107"/>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Q1</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What was Rufus  like ?  </a:t>
            </a:r>
            <a:endParaRPr lang="en-US" altLang="zh-CN" sz="2800" dirty="0">
              <a:solidFill>
                <a:srgbClr val="9900CC"/>
              </a:solidFill>
              <a:latin typeface="Jokerman" panose="04090605060D06020702" pitchFamily="82" charset="0"/>
            </a:endParaRPr>
          </a:p>
          <a:p>
            <a:r>
              <a:rPr lang="en-US" altLang="zh-CN" sz="2800" dirty="0">
                <a:solidFill>
                  <a:srgbClr val="9900CC"/>
                </a:solidFill>
                <a:latin typeface="Jokerman" panose="04090605060D06020702" pitchFamily="82" charset="0"/>
              </a:rPr>
              <a:t>Q2:   What was Rufus’s worry?  And Why?</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10" y="49714"/>
            <a:ext cx="272331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plot</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小孩和狗狗图片大全-小孩和狗狗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75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145410"/>
            <a:ext cx="12125739" cy="3539430"/>
          </a:xfrm>
          <a:prstGeom prst="rect">
            <a:avLst/>
          </a:prstGeom>
          <a:solidFill>
            <a:schemeClr val="bg1"/>
          </a:solidFill>
        </p:spPr>
        <p:txBody>
          <a:bodyPr wrap="square">
            <a:spAutoFit/>
          </a:bodyPr>
          <a:lstStyle/>
          <a:p>
            <a:pPr marL="25400" marR="12700" indent="266700" algn="just" fontAlgn="base">
              <a:spcAft>
                <a:spcPts val="0"/>
              </a:spcAft>
            </a:pP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Rufus could stand being laughed at by every squirrel and cat in the neighborhood. What he couldn't stand was that his bark kept him from living with Janie Johnson.</a:t>
            </a:r>
            <a:endPar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Janie never laughed at Rufus when he barked. More than anything else, Rufus wanted to be her pet.</a:t>
            </a:r>
            <a:endPar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He wanted to play catch in her yard every day and sleep at the foot of her bed each night.</a:t>
            </a:r>
            <a:endPar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1" y="5247871"/>
            <a:ext cx="103168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Q3</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Whom did Rufus want to live with? And why?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10" y="49714"/>
            <a:ext cx="272331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plot</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小孩和狗狗图片大全-小孩和狗狗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75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145410"/>
            <a:ext cx="12125739" cy="2062103"/>
          </a:xfrm>
          <a:prstGeom prst="rect">
            <a:avLst/>
          </a:prstGeom>
          <a:solidFill>
            <a:schemeClr val="bg1"/>
          </a:solidFill>
        </p:spPr>
        <p:txBody>
          <a:bodyPr wrap="square">
            <a:spAutoFit/>
          </a:bodyPr>
          <a:lstStyle/>
          <a:p>
            <a:pPr marL="25400" marR="12700" indent="266700" algn="just" fontAlgn="base">
              <a:spcAft>
                <a:spcPts val="0"/>
              </a:spcAft>
            </a:pP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But Janie's father, Mr. Johnson, wouldn't hear of it. "What? A dog that barks backward? We'd be the laughingstocks of Kumquat Street! We Johnsons didn't get where we are today by adopting dogs that bark backward. No, Janie. It's out of the question."</a:t>
            </a:r>
            <a:endPar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1" y="5247871"/>
            <a:ext cx="10316806" cy="954107"/>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Q4</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Why did Mr. Johnson refuse to adopt Rufus?</a:t>
            </a:r>
            <a:endParaRPr lang="en-US" altLang="zh-CN" sz="2800" dirty="0">
              <a:solidFill>
                <a:srgbClr val="9900CC"/>
              </a:solidFill>
              <a:latin typeface="Jokerman" panose="04090605060D06020702" pitchFamily="82" charset="0"/>
            </a:endParaRPr>
          </a:p>
          <a:p>
            <a:r>
              <a:rPr lang="en-US" altLang="zh-CN" sz="2800" dirty="0">
                <a:solidFill>
                  <a:srgbClr val="9900CC"/>
                </a:solidFill>
                <a:latin typeface="Jokerman" panose="04090605060D06020702" pitchFamily="82" charset="0"/>
              </a:rPr>
              <a:t> Q5</a:t>
            </a:r>
            <a:r>
              <a:rPr lang="zh-CN" altLang="en-US" sz="2800" dirty="0">
                <a:solidFill>
                  <a:srgbClr val="9900CC"/>
                </a:solidFill>
                <a:latin typeface="Jokerman" panose="04090605060D06020702" pitchFamily="82" charset="0"/>
              </a:rPr>
              <a:t>：</a:t>
            </a:r>
            <a:r>
              <a:rPr lang="en-US" altLang="zh-CN" sz="2800" dirty="0">
                <a:solidFill>
                  <a:srgbClr val="9900CC"/>
                </a:solidFill>
                <a:latin typeface="Jokerman" panose="04090605060D06020702" pitchFamily="82" charset="0"/>
              </a:rPr>
              <a:t> What does “out of the </a:t>
            </a:r>
            <a:r>
              <a:rPr lang="en-US" altLang="zh-CN" sz="2800" dirty="0" err="1">
                <a:solidFill>
                  <a:srgbClr val="9900CC"/>
                </a:solidFill>
                <a:latin typeface="Jokerman" panose="04090605060D06020702" pitchFamily="82" charset="0"/>
              </a:rPr>
              <a:t>question”mean</a:t>
            </a:r>
            <a:r>
              <a:rPr lang="en-US" altLang="zh-CN" sz="2800" dirty="0">
                <a:solidFill>
                  <a:srgbClr val="9900CC"/>
                </a:solidFill>
                <a:latin typeface="Jokerman" panose="04090605060D06020702" pitchFamily="82" charset="0"/>
              </a:rPr>
              <a:t>?</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10" y="49714"/>
            <a:ext cx="272331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plot</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小孩和狗狗图片大全-小孩和狗狗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75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489431"/>
            <a:ext cx="12125739" cy="2246769"/>
          </a:xfrm>
          <a:prstGeom prst="rect">
            <a:avLst/>
          </a:prstGeom>
          <a:solidFill>
            <a:schemeClr val="bg1"/>
          </a:solidFill>
        </p:spPr>
        <p:txBody>
          <a:bodyPr wrap="square">
            <a:spAutoFit/>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"I'm sorry," Janie told Rufus one morning as they sat on her front porch. "I keep telling Daddy how great you are. He just won't listen."</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"Krab-</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krab</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said Rufus.</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"Yes, sometimes he is bad-tempered," said Janie "I'll keep trying, though. Don't worry."</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1" y="4432857"/>
            <a:ext cx="7543790"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Q6:</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What did Janie do to comfort Rufus?</a:t>
            </a:r>
            <a:endParaRPr lang="en-US" altLang="zh-CN"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小孩和狗狗图片大全-小孩和狗狗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75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360221"/>
            <a:ext cx="12125739" cy="4401205"/>
          </a:xfrm>
          <a:prstGeom prst="rect">
            <a:avLst/>
          </a:prstGeom>
          <a:solidFill>
            <a:schemeClr val="bg1"/>
          </a:solidFill>
        </p:spPr>
        <p:txBody>
          <a:bodyPr wrap="square">
            <a:spAutoFit/>
          </a:bodyPr>
          <a:lstStyle/>
          <a:p>
            <a:pPr marL="25400" marR="12700" indent="266700" algn="just" fontAlgn="base">
              <a:spcAft>
                <a:spcPts val="0"/>
              </a:spcAft>
            </a:pP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But Rufus did worry. That evening he talked it over with his friend Bill Bulldog. "I don't think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Johnson will ever like me," Rufus said. "As long as I bark backward, he'll never let me live in his home."</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"Have you tried treatment?" asked Bill.</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Rufus said, "I've tried everything. Nothing helps. It's just the way I bark."</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"You're a great dog Roof. Anyone can see that," said Bill. "It just takes some humans longer to figure it out, that's all. Hey, want to go with me to Succotash Street? I've heard that their garbage is fantastic."</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Rufus yawned. "No, thanks," he said. "I'll take a nap."</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25400" indent="304800" algn="just" fontAlgn="base">
              <a:spcAft>
                <a:spcPts val="0"/>
              </a:spcAft>
            </a:pP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98783" y="4999387"/>
            <a:ext cx="8179904"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Q7: What did his friend do to comfort Rufus?</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15785</Words>
  <Application>WPS 演示</Application>
  <PresentationFormat>宽屏</PresentationFormat>
  <Paragraphs>326</Paragraphs>
  <Slides>34</Slides>
  <Notes>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34</vt:i4>
      </vt:variant>
    </vt:vector>
  </HeadingPairs>
  <TitlesOfParts>
    <vt:vector size="55" baseType="lpstr">
      <vt:lpstr>Arial</vt:lpstr>
      <vt:lpstr>宋体</vt:lpstr>
      <vt:lpstr>Wingdings</vt:lpstr>
      <vt:lpstr>华文彩云</vt:lpstr>
      <vt:lpstr>Times New Roman</vt:lpstr>
      <vt:lpstr>Jokerman</vt:lpstr>
      <vt:lpstr>等线</vt:lpstr>
      <vt:lpstr>微软雅黑</vt:lpstr>
      <vt:lpstr>Arial Unicode MS</vt:lpstr>
      <vt:lpstr>等线 Light</vt:lpstr>
      <vt:lpstr>Verdana</vt:lpstr>
      <vt:lpstr>HGSSoeiKakupoptai</vt:lpstr>
      <vt:lpstr>方正舒体</vt:lpstr>
      <vt:lpstr>Berlin Sans FB</vt:lpstr>
      <vt:lpstr>华文楷体</vt:lpstr>
      <vt:lpstr>Gabriola</vt:lpstr>
      <vt:lpstr>HelveticaNeue</vt:lpstr>
      <vt:lpstr>华文新魏</vt:lpstr>
      <vt:lpstr>Segoe Print</vt:lpstr>
      <vt:lpstr>Yu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318</cp:revision>
  <dcterms:created xsi:type="dcterms:W3CDTF">2024-02-29T09:49:00Z</dcterms:created>
  <dcterms:modified xsi:type="dcterms:W3CDTF">2024-03-20T06:01:03Z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