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08" r:id="rId3"/>
    <p:sldId id="256" r:id="rId4"/>
    <p:sldId id="257" r:id="rId5"/>
    <p:sldId id="317" r:id="rId6"/>
    <p:sldId id="375" r:id="rId7"/>
    <p:sldId id="299" r:id="rId8"/>
    <p:sldId id="302" r:id="rId9"/>
    <p:sldId id="330" r:id="rId10"/>
    <p:sldId id="331" r:id="rId11"/>
    <p:sldId id="333" r:id="rId12"/>
    <p:sldId id="337" r:id="rId13"/>
    <p:sldId id="334" r:id="rId14"/>
    <p:sldId id="338" r:id="rId15"/>
    <p:sldId id="335" r:id="rId16"/>
    <p:sldId id="376" r:id="rId17"/>
    <p:sldId id="336" r:id="rId18"/>
    <p:sldId id="340" r:id="rId19"/>
    <p:sldId id="332" r:id="rId20"/>
    <p:sldId id="360" r:id="rId21"/>
    <p:sldId id="358" r:id="rId22"/>
    <p:sldId id="361" r:id="rId23"/>
    <p:sldId id="362" r:id="rId24"/>
    <p:sldId id="363" r:id="rId25"/>
    <p:sldId id="372" r:id="rId26"/>
    <p:sldId id="373" r:id="rId27"/>
    <p:sldId id="364" r:id="rId28"/>
    <p:sldId id="374" r:id="rId29"/>
    <p:sldId id="357" r:id="rId30"/>
    <p:sldId id="366" r:id="rId31"/>
    <p:sldId id="367" r:id="rId32"/>
    <p:sldId id="368" r:id="rId33"/>
    <p:sldId id="369" r:id="rId34"/>
    <p:sldId id="370" r:id="rId35"/>
    <p:sldId id="371" r:id="rId36"/>
    <p:sldId id="351" r:id="rId37"/>
    <p:sldId id="350" r:id="rId38"/>
    <p:sldId id="296"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9900CC"/>
    <a:srgbClr val="0000FF"/>
    <a:srgbClr val="800080"/>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50" autoAdjust="0"/>
  </p:normalViewPr>
  <p:slideViewPr>
    <p:cSldViewPr snapToGrid="0">
      <p:cViewPr varScale="1">
        <p:scale>
          <a:sx n="62" d="100"/>
          <a:sy n="62" d="100"/>
        </p:scale>
        <p:origin x="8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BA63D-A2F1-4E6C-858F-C1FFD0415E2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27B1B-87B5-4778-B93C-4F54597BB6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0.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秋日龙脊梯田摄影图片】广西龙胜风光摄影_日神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18636"/>
            <a:ext cx="12125739" cy="2677656"/>
          </a:xfrm>
          <a:prstGeom prst="rect">
            <a:avLst/>
          </a:prstGeom>
          <a:solidFill>
            <a:schemeClr val="bg1"/>
          </a:solidFill>
        </p:spPr>
        <p:txBody>
          <a:bodyPr wrap="square">
            <a:spAutoFit/>
          </a:bodyPr>
          <a:lstStyle/>
          <a:p>
            <a:pPr indent="266700" algn="just"/>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Alia was disappointed to find herself in the drawing studio.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She had been sick with the flu during the week when everyone else got to pick their classes. She had hoped for Astronomy or Marine Biology, but they were full by the time she got to choose. She loved everything about science, from the way it used facts and formulas to how it revealed the basic nature of things. But</a:t>
            </a:r>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art was so . . un-scientific.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462391" y="3429000"/>
            <a:ext cx="4058290" cy="539969"/>
          </a:xfrm>
          <a:prstGeom prst="rect">
            <a:avLst/>
          </a:prstGeom>
          <a:solidFill>
            <a:schemeClr val="bg1"/>
          </a:solidFill>
        </p:spPr>
        <p:txBody>
          <a:bodyPr wrap="square" rtlCol="0">
            <a:spAutoFit/>
          </a:bodyPr>
          <a:lstStyle/>
          <a:p>
            <a:r>
              <a:rPr lang="en-US" altLang="zh-CN" sz="2800" dirty="0">
                <a:solidFill>
                  <a:srgbClr val="9900CC"/>
                </a:solidFill>
              </a:rPr>
              <a:t>       clues and echoes </a:t>
            </a:r>
            <a:endParaRPr lang="zh-CN" altLang="en-US" sz="2800" dirty="0">
              <a:solidFill>
                <a:srgbClr val="9900CC"/>
              </a:solidFill>
            </a:endParaRPr>
          </a:p>
        </p:txBody>
      </p:sp>
      <p:sp>
        <p:nvSpPr>
          <p:cNvPr id="6" name="箭头: 下 5"/>
          <p:cNvSpPr/>
          <p:nvPr/>
        </p:nvSpPr>
        <p:spPr>
          <a:xfrm>
            <a:off x="5324769" y="4118426"/>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0" y="4684616"/>
            <a:ext cx="12051587" cy="2062103"/>
          </a:xfrm>
          <a:prstGeom prst="rect">
            <a:avLst/>
          </a:prstGeom>
          <a:solidFill>
            <a:schemeClr val="accent4">
              <a:lumMod val="20000"/>
              <a:lumOff val="80000"/>
            </a:schemeClr>
          </a:solidFill>
        </p:spPr>
        <p:txBody>
          <a:bodyPr wrap="square">
            <a:spAutoFit/>
          </a:bodyPr>
          <a:lstStyle/>
          <a:p>
            <a:r>
              <a:rPr lang="en-US" altLang="zh-CN" sz="3200" b="1" dirty="0">
                <a:solidFill>
                  <a:srgbClr val="FF0000"/>
                </a:solidFill>
                <a:effectLst/>
                <a:ea typeface="等线" panose="02010600030101010101" pitchFamily="2" charset="-122"/>
                <a:cs typeface="Times New Roman" panose="02020603050405020304" pitchFamily="18" charset="0"/>
              </a:rPr>
              <a:t>Echo1:  Alia even felt blessed to find herself in the drawing studio.  Without the flu, she couldn’t have chosen art.  Thanks to the forced/ compelled choice, she had a chance to experience art and ended up in falling in love with it. </a:t>
            </a:r>
            <a:endParaRPr lang="zh-CN" altLang="en-US"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秋日龙脊梯田摄影图片】广西龙胜风光摄影_日神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18636"/>
            <a:ext cx="12125739" cy="2677656"/>
          </a:xfrm>
          <a:prstGeom prst="rect">
            <a:avLst/>
          </a:prstGeom>
          <a:solidFill>
            <a:schemeClr val="bg1"/>
          </a:solidFill>
        </p:spPr>
        <p:txBody>
          <a:bodyPr wrap="square">
            <a:spAutoFit/>
          </a:bodyPr>
          <a:lstStyle/>
          <a:p>
            <a:pPr indent="266700" algn="just"/>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Alia was disappointed to find herself in the drawing studio. She had been sick with the flu during the week when everyone else got to pick their classes. She had hoped for Astronomy or Marine Biology, but they were full by the time she got to choose. She loved everything about science, from the way it used facts and formulas to how it revealed the basic nature of things. </a:t>
            </a:r>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But art was so . . un-scientific. </a:t>
            </a:r>
            <a:endParaRPr lang="zh-CN"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462391" y="3429000"/>
            <a:ext cx="4058290" cy="539969"/>
          </a:xfrm>
          <a:prstGeom prst="rect">
            <a:avLst/>
          </a:prstGeom>
          <a:solidFill>
            <a:schemeClr val="bg1"/>
          </a:solidFill>
        </p:spPr>
        <p:txBody>
          <a:bodyPr wrap="square" rtlCol="0">
            <a:spAutoFit/>
          </a:bodyPr>
          <a:lstStyle/>
          <a:p>
            <a:r>
              <a:rPr lang="en-US" altLang="zh-CN" sz="2800" dirty="0">
                <a:solidFill>
                  <a:srgbClr val="9900CC"/>
                </a:solidFill>
              </a:rPr>
              <a:t>       clues and echoes </a:t>
            </a:r>
            <a:endParaRPr lang="zh-CN" altLang="en-US" sz="2800" dirty="0">
              <a:solidFill>
                <a:srgbClr val="9900CC"/>
              </a:solidFill>
            </a:endParaRPr>
          </a:p>
        </p:txBody>
      </p:sp>
      <p:sp>
        <p:nvSpPr>
          <p:cNvPr id="6" name="箭头: 下 5"/>
          <p:cNvSpPr/>
          <p:nvPr/>
        </p:nvSpPr>
        <p:spPr>
          <a:xfrm>
            <a:off x="5324769" y="4118426"/>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0" y="4684616"/>
            <a:ext cx="12051587" cy="1569660"/>
          </a:xfrm>
          <a:prstGeom prst="rect">
            <a:avLst/>
          </a:prstGeom>
          <a:solidFill>
            <a:schemeClr val="accent4">
              <a:lumMod val="20000"/>
              <a:lumOff val="80000"/>
            </a:schemeClr>
          </a:solidFill>
        </p:spPr>
        <p:txBody>
          <a:bodyPr wrap="square">
            <a:spAutoFit/>
          </a:bodyPr>
          <a:lstStyle/>
          <a:p>
            <a:r>
              <a:rPr lang="en-US" altLang="zh-CN" sz="3200" b="1" dirty="0">
                <a:solidFill>
                  <a:srgbClr val="FF0000"/>
                </a:solidFill>
                <a:effectLst/>
                <a:ea typeface="等线" panose="02010600030101010101" pitchFamily="2" charset="-122"/>
                <a:cs typeface="Times New Roman" panose="02020603050405020304" pitchFamily="18" charset="0"/>
              </a:rPr>
              <a:t>Echo2:   Alia slowly changed her initial opinion about art. Art </a:t>
            </a:r>
            <a:r>
              <a:rPr lang="en-US" altLang="zh-CN" sz="3200" b="1" dirty="0">
                <a:solidFill>
                  <a:srgbClr val="FF0000"/>
                </a:solidFill>
                <a:ea typeface="等线" panose="02010600030101010101" pitchFamily="2" charset="-122"/>
                <a:cs typeface="Times New Roman" panose="02020603050405020304" pitchFamily="18" charset="0"/>
              </a:rPr>
              <a:t>is involved in science and needs to be as precise as science, with which Alia was fascinated. </a:t>
            </a:r>
            <a:endParaRPr lang="zh-CN" altLang="en-US"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秋日龙脊梯田摄影图片】广西龙胜风光摄影_日神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289863"/>
            <a:ext cx="12125739" cy="2677656"/>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The first class project was self-portraits. Some students were drawing self-portraits using mirrors. Others were working from photographs. Alia glanced at the incomplete sketches, </a:t>
            </a:r>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feeling like a cat in a dog show.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But she had no choice. Hesitantly, she lifted a pencil, only to pause before the canvas. Confusion and reluctance were evidently written on her face; she had no idea how to proceed with her strokes.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箭头: 下 5"/>
          <p:cNvSpPr/>
          <p:nvPr/>
        </p:nvSpPr>
        <p:spPr>
          <a:xfrm>
            <a:off x="5251175" y="4087729"/>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4630761"/>
            <a:ext cx="11959119" cy="1569660"/>
          </a:xfrm>
          <a:prstGeom prst="rect">
            <a:avLst/>
          </a:prstGeom>
          <a:solidFill>
            <a:schemeClr val="accent4">
              <a:lumMod val="20000"/>
              <a:lumOff val="80000"/>
            </a:schemeClr>
          </a:solidFill>
        </p:spPr>
        <p:txBody>
          <a:bodyPr wrap="square">
            <a:spAutoFit/>
          </a:bodyPr>
          <a:lstStyle/>
          <a:p>
            <a:r>
              <a:rPr lang="en-US" altLang="zh-CN" sz="3200" b="1" dirty="0">
                <a:solidFill>
                  <a:srgbClr val="FF0000"/>
                </a:solidFill>
                <a:effectLst/>
                <a:ea typeface="等线" panose="02010600030101010101" pitchFamily="2" charset="-122"/>
                <a:cs typeface="Times New Roman" panose="02020603050405020304" pitchFamily="18" charset="0"/>
              </a:rPr>
              <a:t>Echo3:  </a:t>
            </a:r>
            <a:r>
              <a:rPr lang="en-US" altLang="zh-CN" sz="3200" b="1"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①</a:t>
            </a:r>
            <a:r>
              <a:rPr lang="en-US" altLang="zh-CN" sz="3200" b="1" dirty="0">
                <a:solidFill>
                  <a:srgbClr val="FF0000"/>
                </a:solidFill>
                <a:effectLst/>
                <a:ea typeface="等线" panose="02010600030101010101" pitchFamily="2" charset="-122"/>
                <a:cs typeface="Times New Roman" panose="02020603050405020304" pitchFamily="18" charset="0"/>
              </a:rPr>
              <a:t> Alia , sitting in th</a:t>
            </a:r>
            <a:r>
              <a:rPr lang="en-US" altLang="zh-CN" sz="3200" b="1" dirty="0">
                <a:solidFill>
                  <a:srgbClr val="FF0000"/>
                </a:solidFill>
                <a:ea typeface="等线" panose="02010600030101010101" pitchFamily="2" charset="-122"/>
                <a:cs typeface="Times New Roman" panose="02020603050405020304" pitchFamily="18" charset="0"/>
              </a:rPr>
              <a:t>e studio , felt like a fish in water.</a:t>
            </a:r>
            <a:endParaRPr lang="en-US" altLang="zh-CN" sz="3200" b="1" dirty="0">
              <a:solidFill>
                <a:srgbClr val="FF0000"/>
              </a:solidFill>
              <a:latin typeface="等线" panose="02010600030101010101" pitchFamily="2" charset="-122"/>
              <a:cs typeface="Times New Roman" panose="02020603050405020304" pitchFamily="18" charset="0"/>
            </a:endParaRPr>
          </a:p>
          <a:p>
            <a:r>
              <a:rPr lang="en-US" altLang="zh-CN" sz="3200" b="1" dirty="0">
                <a:solidFill>
                  <a:srgbClr val="FF0000"/>
                </a:solidFill>
                <a:latin typeface="等线" panose="02010600030101010101" pitchFamily="2" charset="-122"/>
                <a:cs typeface="Times New Roman" panose="02020603050405020304" pitchFamily="18" charset="0"/>
              </a:rPr>
              <a:t>②</a:t>
            </a:r>
            <a:r>
              <a:rPr lang="en-US" altLang="zh-CN" sz="3200" b="1" dirty="0">
                <a:solidFill>
                  <a:srgbClr val="FF0000"/>
                </a:solidFill>
                <a:ea typeface="等线" panose="02010600030101010101" pitchFamily="2" charset="-122"/>
                <a:cs typeface="Times New Roman" panose="02020603050405020304" pitchFamily="18" charset="0"/>
              </a:rPr>
              <a:t>Sitting in the drawing studio, Alia no longer felt like a cat in a dog show. Instead, she took to art like a duck to water.  </a:t>
            </a:r>
            <a:endParaRPr lang="zh-CN" altLang="en-US" sz="3200" dirty="0">
              <a:solidFill>
                <a:srgbClr val="FF0000"/>
              </a:solidFill>
            </a:endParaRPr>
          </a:p>
        </p:txBody>
      </p:sp>
      <p:sp>
        <p:nvSpPr>
          <p:cNvPr id="4" name="文本框 3"/>
          <p:cNvSpPr txBox="1"/>
          <p:nvPr/>
        </p:nvSpPr>
        <p:spPr>
          <a:xfrm>
            <a:off x="3462391" y="3429000"/>
            <a:ext cx="4058290" cy="539969"/>
          </a:xfrm>
          <a:prstGeom prst="rect">
            <a:avLst/>
          </a:prstGeom>
          <a:solidFill>
            <a:schemeClr val="bg1"/>
          </a:solidFill>
        </p:spPr>
        <p:txBody>
          <a:bodyPr wrap="square" rtlCol="0">
            <a:spAutoFit/>
          </a:bodyPr>
          <a:lstStyle/>
          <a:p>
            <a:r>
              <a:rPr lang="en-US" altLang="zh-CN" sz="2800" dirty="0">
                <a:solidFill>
                  <a:srgbClr val="9900CC"/>
                </a:solidFill>
              </a:rPr>
              <a:t>       clues and echoes </a:t>
            </a:r>
            <a:endParaRPr lang="zh-CN" altLang="en-US" sz="28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秋日龙脊梯田摄影图片】广西龙胜风光摄影_日神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7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289863"/>
            <a:ext cx="12125739" cy="2677656"/>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The first class project was self-portraits. Some students were drawing self-portraits using mirrors. Others were working from photographs. Alia glanced at the incomplete sketches, feeling like a cat in a dog show. But she had no choice. Hesitantly, </a:t>
            </a:r>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she lifted a pencil, only to pause before the canvas. Confusion and reluctance were evidently written on her face; she had no idea how to proceed with her strokes. </a:t>
            </a:r>
            <a:endParaRPr lang="zh-CN"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箭头: 下 5"/>
          <p:cNvSpPr/>
          <p:nvPr/>
        </p:nvSpPr>
        <p:spPr>
          <a:xfrm>
            <a:off x="5251175" y="3604842"/>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4199251"/>
            <a:ext cx="12125739" cy="2554545"/>
          </a:xfrm>
          <a:prstGeom prst="rect">
            <a:avLst/>
          </a:prstGeom>
          <a:solidFill>
            <a:schemeClr val="accent4">
              <a:lumMod val="20000"/>
              <a:lumOff val="80000"/>
            </a:schemeClr>
          </a:solidFill>
        </p:spPr>
        <p:txBody>
          <a:bodyPr wrap="square">
            <a:spAutoFit/>
          </a:bodyPr>
          <a:lstStyle/>
          <a:p>
            <a:r>
              <a:rPr lang="en-US" altLang="zh-CN" sz="3200" b="1" dirty="0">
                <a:solidFill>
                  <a:srgbClr val="FF0000"/>
                </a:solidFill>
                <a:effectLst/>
                <a:ea typeface="等线" panose="02010600030101010101" pitchFamily="2" charset="-122"/>
                <a:cs typeface="Times New Roman" panose="02020603050405020304" pitchFamily="18" charset="0"/>
              </a:rPr>
              <a:t>Echo4:   ①Alia got accustomed to using her pencil to proceed with her strokes, just as her teacher demonstrated.  </a:t>
            </a:r>
            <a:r>
              <a:rPr lang="en-US" altLang="zh-CN" sz="3200" b="1" dirty="0">
                <a:solidFill>
                  <a:srgbClr val="FF0000"/>
                </a:solidFill>
                <a:ea typeface="等线" panose="02010600030101010101" pitchFamily="2" charset="-122"/>
                <a:cs typeface="Times New Roman" panose="02020603050405020304" pitchFamily="18" charset="0"/>
              </a:rPr>
              <a:t> </a:t>
            </a:r>
            <a:endParaRPr lang="en-US" altLang="zh-CN" sz="3200" b="1" dirty="0">
              <a:solidFill>
                <a:srgbClr val="FF0000"/>
              </a:solidFill>
              <a:ea typeface="等线" panose="02010600030101010101" pitchFamily="2" charset="-122"/>
              <a:cs typeface="Times New Roman" panose="02020603050405020304" pitchFamily="18" charset="0"/>
            </a:endParaRPr>
          </a:p>
          <a:p>
            <a:r>
              <a:rPr lang="en-US" altLang="zh-CN" sz="3200" b="1" dirty="0">
                <a:solidFill>
                  <a:srgbClr val="FF0000"/>
                </a:solidFill>
                <a:cs typeface="Times New Roman" panose="02020603050405020304" pitchFamily="18" charset="0"/>
              </a:rPr>
              <a:t>②</a:t>
            </a:r>
            <a:r>
              <a:rPr lang="en-US" altLang="zh-CN" sz="3200" b="1" u="sng" dirty="0">
                <a:solidFill>
                  <a:srgbClr val="CC00CC"/>
                </a:solidFill>
                <a:cs typeface="Times New Roman" panose="02020603050405020304" pitchFamily="18" charset="0"/>
              </a:rPr>
              <a:t>Delight and excitement </a:t>
            </a:r>
            <a:r>
              <a:rPr lang="en-US" altLang="zh-CN" sz="3200" b="1" dirty="0">
                <a:solidFill>
                  <a:srgbClr val="FF0000"/>
                </a:solidFill>
                <a:cs typeface="Times New Roman" panose="02020603050405020304" pitchFamily="18" charset="0"/>
              </a:rPr>
              <a:t>were apparently / evidently written on her face</a:t>
            </a:r>
            <a:r>
              <a:rPr lang="en-US" altLang="zh-CN" sz="3200" b="1" dirty="0">
                <a:solidFill>
                  <a:srgbClr val="9900CC"/>
                </a:solidFill>
                <a:cs typeface="Times New Roman" panose="02020603050405020304" pitchFamily="18" charset="0"/>
              </a:rPr>
              <a:t> </a:t>
            </a:r>
            <a:r>
              <a:rPr lang="en-US" altLang="zh-CN" sz="3200" b="1" dirty="0">
                <a:solidFill>
                  <a:srgbClr val="0000FF"/>
                </a:solidFill>
                <a:cs typeface="Times New Roman" panose="02020603050405020304" pitchFamily="18" charset="0"/>
              </a:rPr>
              <a:t>as she found increasing confidence in proceeding with every stroke. </a:t>
            </a:r>
            <a:endParaRPr lang="zh-CN" altLang="en-US" sz="3200" dirty="0">
              <a:solidFill>
                <a:srgbClr val="FF0000"/>
              </a:solidFill>
            </a:endParaRPr>
          </a:p>
        </p:txBody>
      </p:sp>
      <p:sp>
        <p:nvSpPr>
          <p:cNvPr id="4" name="文本框 3"/>
          <p:cNvSpPr txBox="1"/>
          <p:nvPr/>
        </p:nvSpPr>
        <p:spPr>
          <a:xfrm>
            <a:off x="3462391" y="3018039"/>
            <a:ext cx="4058290" cy="539969"/>
          </a:xfrm>
          <a:prstGeom prst="rect">
            <a:avLst/>
          </a:prstGeom>
          <a:solidFill>
            <a:schemeClr val="bg1"/>
          </a:solidFill>
        </p:spPr>
        <p:txBody>
          <a:bodyPr wrap="square" rtlCol="0">
            <a:spAutoFit/>
          </a:bodyPr>
          <a:lstStyle/>
          <a:p>
            <a:r>
              <a:rPr lang="en-US" altLang="zh-CN" sz="2800" dirty="0">
                <a:solidFill>
                  <a:srgbClr val="9900CC"/>
                </a:solidFill>
              </a:rPr>
              <a:t>       clues and echoes </a:t>
            </a:r>
            <a:endParaRPr lang="zh-CN" altLang="en-US" sz="28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秋日龙脊梯田摄影图片】广西龙胜风光摄影_日神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0548" y="125479"/>
            <a:ext cx="12125739" cy="4401205"/>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The teacher came up to Alia's easel</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（画架）</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 Seemingly having noticed her trouble, he sat next to her.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"Every portrait begins with a circle, " he said. "Then you create a series of lines.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To demonstrate, he drew a group of small, quick portraits. He began each one with a circle, some straight lines, and a triangle to determine where the eyes, nose, and chin should go. To Alia's amazement, each portrait on the paper took form.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Alia had never thought about it, but the features of everyone's face were in the same spots. "Go ahead and give it a try. </a:t>
            </a:r>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The teacher handed the pencil back to her.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箭头: 下 5"/>
          <p:cNvSpPr/>
          <p:nvPr/>
        </p:nvSpPr>
        <p:spPr>
          <a:xfrm>
            <a:off x="5251175" y="5166514"/>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0548" y="5270643"/>
            <a:ext cx="12125739" cy="1569660"/>
          </a:xfrm>
          <a:prstGeom prst="rect">
            <a:avLst/>
          </a:prstGeom>
          <a:solidFill>
            <a:schemeClr val="accent4">
              <a:lumMod val="20000"/>
              <a:lumOff val="80000"/>
            </a:schemeClr>
          </a:solidFill>
        </p:spPr>
        <p:txBody>
          <a:bodyPr wrap="square">
            <a:spAutoFit/>
          </a:bodyPr>
          <a:lstStyle/>
          <a:p>
            <a:r>
              <a:rPr lang="en-US" altLang="zh-CN" sz="3200" b="1" dirty="0">
                <a:solidFill>
                  <a:srgbClr val="FF0000"/>
                </a:solidFill>
                <a:ea typeface="等线" panose="02010600030101010101" pitchFamily="2" charset="-122"/>
                <a:cs typeface="Times New Roman" panose="02020603050405020304" pitchFamily="18" charset="0"/>
              </a:rPr>
              <a:t>Echo5:  A circle , some straight lines and a triangle composed a self-portrait in a magic way, which aroused Alia’s interest in drawing.  </a:t>
            </a:r>
            <a:endParaRPr lang="zh-CN" altLang="en-US" sz="3200" dirty="0">
              <a:solidFill>
                <a:srgbClr val="FF0000"/>
              </a:solidFill>
            </a:endParaRPr>
          </a:p>
        </p:txBody>
      </p:sp>
      <p:sp>
        <p:nvSpPr>
          <p:cNvPr id="4" name="文本框 3"/>
          <p:cNvSpPr txBox="1"/>
          <p:nvPr/>
        </p:nvSpPr>
        <p:spPr>
          <a:xfrm>
            <a:off x="3462391" y="4589982"/>
            <a:ext cx="4058290" cy="539969"/>
          </a:xfrm>
          <a:prstGeom prst="rect">
            <a:avLst/>
          </a:prstGeom>
          <a:solidFill>
            <a:schemeClr val="bg1"/>
          </a:solidFill>
        </p:spPr>
        <p:txBody>
          <a:bodyPr wrap="square" rtlCol="0">
            <a:spAutoFit/>
          </a:bodyPr>
          <a:lstStyle/>
          <a:p>
            <a:r>
              <a:rPr lang="en-US" altLang="zh-CN" sz="2800" dirty="0">
                <a:solidFill>
                  <a:srgbClr val="9900CC"/>
                </a:solidFill>
              </a:rPr>
              <a:t>       clues and echoes </a:t>
            </a:r>
            <a:endParaRPr lang="zh-CN" altLang="en-US" sz="28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秋日龙脊梯田摄影图片】广西龙胜风光摄影_日神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0548" y="125479"/>
            <a:ext cx="12125739" cy="2677656"/>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To demonstrate, he drew a group of small, quick portraits. He began each one with a circle, some straight lines, and a triangle to determine where the eyes, nose, and chin should go. To Alia's amazement, each portrait on the paper took form. Alia had never thought about it, but the features of everyone's face were in the same spots. "</a:t>
            </a:r>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Go ahead and give it a try. "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The teacher handed the pencil back to her.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箭头: 下 5"/>
          <p:cNvSpPr/>
          <p:nvPr/>
        </p:nvSpPr>
        <p:spPr>
          <a:xfrm>
            <a:off x="5251175" y="3358268"/>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0548" y="4150762"/>
            <a:ext cx="12125739" cy="1569660"/>
          </a:xfrm>
          <a:prstGeom prst="rect">
            <a:avLst/>
          </a:prstGeom>
          <a:solidFill>
            <a:schemeClr val="accent4">
              <a:lumMod val="20000"/>
              <a:lumOff val="80000"/>
            </a:schemeClr>
          </a:solidFill>
        </p:spPr>
        <p:txBody>
          <a:bodyPr wrap="square">
            <a:spAutoFit/>
          </a:bodyPr>
          <a:lstStyle/>
          <a:p>
            <a:r>
              <a:rPr lang="en-US" altLang="zh-CN" sz="3200" b="1" dirty="0">
                <a:solidFill>
                  <a:srgbClr val="FF0000"/>
                </a:solidFill>
                <a:ea typeface="等线" panose="02010600030101010101" pitchFamily="2" charset="-122"/>
                <a:cs typeface="Times New Roman" panose="02020603050405020304" pitchFamily="18" charset="0"/>
              </a:rPr>
              <a:t>Echo6:  </a:t>
            </a:r>
            <a:r>
              <a:rPr lang="en-US" altLang="zh-CN" sz="3200" b="1" dirty="0">
                <a:solidFill>
                  <a:srgbClr val="0000FF"/>
                </a:solidFill>
                <a:cs typeface="Times New Roman" panose="02020603050405020304" pitchFamily="18" charset="0"/>
              </a:rPr>
              <a:t>Whenever she encountered an opportunity that she seemed unwilling to take, </a:t>
            </a:r>
            <a:r>
              <a:rPr lang="en-US" altLang="zh-CN" sz="3200" b="1" u="sng" dirty="0">
                <a:solidFill>
                  <a:srgbClr val="CC00CC"/>
                </a:solidFill>
                <a:cs typeface="Times New Roman" panose="02020603050405020304" pitchFamily="18" charset="0"/>
              </a:rPr>
              <a:t>her teacher’s words </a:t>
            </a:r>
            <a:r>
              <a:rPr lang="en-US" altLang="zh-CN" sz="3200" b="1" dirty="0">
                <a:solidFill>
                  <a:srgbClr val="FF0000"/>
                </a:solidFill>
                <a:cs typeface="Times New Roman" panose="02020603050405020304" pitchFamily="18" charset="0"/>
              </a:rPr>
              <a:t>would echo </a:t>
            </a:r>
            <a:r>
              <a:rPr lang="en-US" altLang="zh-CN" sz="3200" b="1" dirty="0">
                <a:cs typeface="Times New Roman" panose="02020603050405020304" pitchFamily="18" charset="0"/>
              </a:rPr>
              <a:t>in her ears</a:t>
            </a:r>
            <a:r>
              <a:rPr lang="en-US" altLang="zh-CN" sz="3200" b="1" dirty="0">
                <a:solidFill>
                  <a:srgbClr val="FF0000"/>
                </a:solidFill>
                <a:cs typeface="Times New Roman" panose="02020603050405020304" pitchFamily="18" charset="0"/>
              </a:rPr>
              <a:t> ---</a:t>
            </a:r>
            <a:r>
              <a:rPr lang="en-US" altLang="zh-CN" sz="3200" b="1" dirty="0">
                <a:solidFill>
                  <a:srgbClr val="C00000"/>
                </a:solidFill>
                <a:cs typeface="Times New Roman" panose="02020603050405020304" pitchFamily="18" charset="0"/>
              </a:rPr>
              <a:t>Go ahead and give it a try</a:t>
            </a:r>
            <a:r>
              <a:rPr lang="en-US" altLang="zh-CN" sz="3200" b="1" dirty="0">
                <a:solidFill>
                  <a:srgbClr val="0000FF"/>
                </a:solidFill>
                <a:cs typeface="Times New Roman" panose="02020603050405020304" pitchFamily="18" charset="0"/>
              </a:rPr>
              <a:t>.</a:t>
            </a:r>
            <a:endParaRPr lang="zh-CN" altLang="en-US" sz="3200" dirty="0">
              <a:solidFill>
                <a:srgbClr val="FF0000"/>
              </a:solidFill>
            </a:endParaRPr>
          </a:p>
        </p:txBody>
      </p:sp>
      <p:sp>
        <p:nvSpPr>
          <p:cNvPr id="4" name="文本框 3"/>
          <p:cNvSpPr txBox="1"/>
          <p:nvPr/>
        </p:nvSpPr>
        <p:spPr>
          <a:xfrm>
            <a:off x="3462391" y="2987216"/>
            <a:ext cx="4058290" cy="539969"/>
          </a:xfrm>
          <a:prstGeom prst="rect">
            <a:avLst/>
          </a:prstGeom>
          <a:solidFill>
            <a:schemeClr val="bg1"/>
          </a:solidFill>
        </p:spPr>
        <p:txBody>
          <a:bodyPr wrap="square" rtlCol="0">
            <a:spAutoFit/>
          </a:bodyPr>
          <a:lstStyle/>
          <a:p>
            <a:r>
              <a:rPr lang="en-US" altLang="zh-CN" sz="2800" dirty="0">
                <a:solidFill>
                  <a:srgbClr val="9900CC"/>
                </a:solidFill>
              </a:rPr>
              <a:t>       clues and echoes </a:t>
            </a:r>
            <a:endParaRPr lang="zh-CN" altLang="en-US" sz="28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秋日龙脊梯田摄影图片】广西龙胜风光摄影_日神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0548" y="125479"/>
            <a:ext cx="12125739" cy="3046988"/>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Taking a deep breath, Alia began her own self-portrait. She drew the basic form of a head, the way she had been shown. From there, she used lines to plot the features of her face. She had to take note of each detail, </a:t>
            </a:r>
            <a:r>
              <a:rPr lang="en-US"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with each stroke, line and curve demanding her close attention.</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One wrong measurement could throw off the whole portrait. </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箭头: 下 5"/>
          <p:cNvSpPr/>
          <p:nvPr/>
        </p:nvSpPr>
        <p:spPr>
          <a:xfrm>
            <a:off x="5407053" y="3774148"/>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4274888"/>
            <a:ext cx="12191999" cy="2554545"/>
          </a:xfrm>
          <a:prstGeom prst="rect">
            <a:avLst/>
          </a:prstGeom>
          <a:solidFill>
            <a:schemeClr val="accent4">
              <a:lumMod val="20000"/>
              <a:lumOff val="80000"/>
            </a:schemeClr>
          </a:solidFill>
        </p:spPr>
        <p:txBody>
          <a:bodyPr wrap="square">
            <a:spAutoFit/>
          </a:bodyPr>
          <a:lstStyle/>
          <a:p>
            <a:r>
              <a:rPr lang="en-US" altLang="zh-CN" sz="3200" b="1" dirty="0">
                <a:solidFill>
                  <a:srgbClr val="FF0000"/>
                </a:solidFill>
                <a:ea typeface="等线" panose="02010600030101010101" pitchFamily="2" charset="-122"/>
                <a:cs typeface="Times New Roman" panose="02020603050405020304" pitchFamily="18" charset="0"/>
              </a:rPr>
              <a:t>Echo7: </a:t>
            </a:r>
            <a:r>
              <a:rPr lang="en-US" altLang="zh-CN" sz="3200" b="1" dirty="0">
                <a:solidFill>
                  <a:srgbClr val="9900CC"/>
                </a:solidFill>
                <a:cs typeface="Times New Roman" panose="02020603050405020304" pitchFamily="18" charset="0"/>
              </a:rPr>
              <a:t>Put together on the canvas, </a:t>
            </a:r>
            <a:r>
              <a:rPr lang="en-US" altLang="zh-CN" sz="3200" b="1" u="sng" dirty="0">
                <a:solidFill>
                  <a:srgbClr val="9900CC"/>
                </a:solidFill>
                <a:cs typeface="Times New Roman" panose="02020603050405020304" pitchFamily="18" charset="0"/>
              </a:rPr>
              <a:t>every stroke,  line and curve </a:t>
            </a:r>
            <a:r>
              <a:rPr lang="en-US" altLang="zh-CN" sz="3200" b="1" dirty="0">
                <a:solidFill>
                  <a:srgbClr val="FF0000"/>
                </a:solidFill>
                <a:cs typeface="Times New Roman" panose="02020603050405020304" pitchFamily="18" charset="0"/>
              </a:rPr>
              <a:t>composed the outline of her self-portrait. </a:t>
            </a:r>
            <a:r>
              <a:rPr lang="en-US" altLang="zh-CN" sz="3200" b="1" dirty="0">
                <a:solidFill>
                  <a:srgbClr val="9900CC"/>
                </a:solidFill>
                <a:cs typeface="Times New Roman" panose="02020603050405020304" pitchFamily="18" charset="0"/>
              </a:rPr>
              <a:t>With details added</a:t>
            </a:r>
            <a:r>
              <a:rPr lang="en-US" altLang="zh-CN" sz="3200" b="1" u="sng" dirty="0">
                <a:solidFill>
                  <a:srgbClr val="CC00CC"/>
                </a:solidFill>
                <a:cs typeface="Times New Roman" panose="02020603050405020304" pitchFamily="18" charset="0"/>
              </a:rPr>
              <a:t>, a</a:t>
            </a:r>
            <a:r>
              <a:rPr lang="en-US" altLang="zh-CN" sz="3200" b="1" dirty="0">
                <a:solidFill>
                  <a:srgbClr val="FF0000"/>
                </a:solidFill>
                <a:cs typeface="Times New Roman" panose="02020603050405020304" pitchFamily="18" charset="0"/>
              </a:rPr>
              <a:t> </a:t>
            </a:r>
            <a:r>
              <a:rPr lang="en-US" altLang="zh-CN" sz="3200" b="1" u="sng" dirty="0">
                <a:solidFill>
                  <a:srgbClr val="CC00CC"/>
                </a:solidFill>
                <a:cs typeface="Times New Roman" panose="02020603050405020304" pitchFamily="18" charset="0"/>
              </a:rPr>
              <a:t>lifelike drawing/ sketch of her own image</a:t>
            </a:r>
            <a:r>
              <a:rPr lang="en-US" altLang="zh-CN" sz="3200" b="1" dirty="0">
                <a:solidFill>
                  <a:srgbClr val="FF0000"/>
                </a:solidFill>
                <a:cs typeface="Times New Roman" panose="02020603050405020304" pitchFamily="18" charset="0"/>
              </a:rPr>
              <a:t> took form/ appeared </a:t>
            </a:r>
            <a:r>
              <a:rPr lang="en-US" altLang="zh-CN" sz="3200" b="1" dirty="0">
                <a:cs typeface="Times New Roman" panose="02020603050405020304" pitchFamily="18" charset="0"/>
              </a:rPr>
              <a:t>on the canvas just before her eyes.  </a:t>
            </a:r>
            <a:r>
              <a:rPr lang="en-US" altLang="zh-CN" sz="3200" b="1" u="sng" dirty="0">
                <a:solidFill>
                  <a:srgbClr val="CC00CC"/>
                </a:solidFill>
                <a:cs typeface="Times New Roman" panose="02020603050405020304" pitchFamily="18" charset="0"/>
              </a:rPr>
              <a:t>It</a:t>
            </a:r>
            <a:r>
              <a:rPr lang="en-US" altLang="zh-CN" sz="3200" b="1" dirty="0">
                <a:solidFill>
                  <a:srgbClr val="FF0000"/>
                </a:solidFill>
                <a:cs typeface="Times New Roman" panose="02020603050405020304" pitchFamily="18" charset="0"/>
              </a:rPr>
              <a:t> was just unbelievable/ incredible. </a:t>
            </a:r>
            <a:endParaRPr lang="zh-CN" altLang="en-US" sz="3200" dirty="0">
              <a:solidFill>
                <a:srgbClr val="FF0000"/>
              </a:solidFill>
            </a:endParaRPr>
          </a:p>
        </p:txBody>
      </p:sp>
      <p:sp>
        <p:nvSpPr>
          <p:cNvPr id="4" name="文本框 3"/>
          <p:cNvSpPr txBox="1"/>
          <p:nvPr/>
        </p:nvSpPr>
        <p:spPr>
          <a:xfrm>
            <a:off x="3462391" y="3202972"/>
            <a:ext cx="4058290" cy="539969"/>
          </a:xfrm>
          <a:prstGeom prst="rect">
            <a:avLst/>
          </a:prstGeom>
          <a:solidFill>
            <a:schemeClr val="bg1"/>
          </a:solidFill>
        </p:spPr>
        <p:txBody>
          <a:bodyPr wrap="square" rtlCol="0">
            <a:spAutoFit/>
          </a:bodyPr>
          <a:lstStyle/>
          <a:p>
            <a:r>
              <a:rPr lang="en-US" altLang="zh-CN" sz="2800" dirty="0">
                <a:solidFill>
                  <a:srgbClr val="9900CC"/>
                </a:solidFill>
              </a:rPr>
              <a:t>       clues and echoes </a:t>
            </a:r>
            <a:endParaRPr lang="zh-CN" altLang="en-US" sz="28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秋日龙脊梯田摄影图片】广西龙胜风光摄影_日神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a:spLocks noGrp="1"/>
          </p:cNvSpPr>
          <p:nvPr>
            <p:ph type="title"/>
          </p:nvPr>
        </p:nvSpPr>
        <p:spPr>
          <a:xfrm flipH="1">
            <a:off x="143837" y="117941"/>
            <a:ext cx="4315146" cy="765635"/>
          </a:xfrm>
          <a:solidFill>
            <a:schemeClr val="bg1"/>
          </a:solidFill>
        </p:spPr>
        <p:txBody>
          <a:bodyPr>
            <a:noAutofit/>
          </a:bodyPr>
          <a:lstStyle/>
          <a:p>
            <a:r>
              <a:rPr lang="zh-CN" altLang="en-US" sz="4000" b="1" dirty="0">
                <a:solidFill>
                  <a:srgbClr val="C00000"/>
                </a:solidFill>
              </a:rPr>
              <a:t>原文本叙事特征：</a:t>
            </a:r>
            <a:endParaRPr lang="zh-CN" altLang="en-US" sz="4000" b="1" dirty="0">
              <a:solidFill>
                <a:srgbClr val="C00000"/>
              </a:solidFill>
            </a:endParaRPr>
          </a:p>
        </p:txBody>
      </p:sp>
      <p:sp>
        <p:nvSpPr>
          <p:cNvPr id="2" name="文本框 1"/>
          <p:cNvSpPr txBox="1"/>
          <p:nvPr/>
        </p:nvSpPr>
        <p:spPr>
          <a:xfrm>
            <a:off x="82194" y="1273999"/>
            <a:ext cx="12048162" cy="5078313"/>
          </a:xfrm>
          <a:prstGeom prst="rect">
            <a:avLst/>
          </a:prstGeom>
          <a:solidFill>
            <a:schemeClr val="bg2"/>
          </a:solidFill>
        </p:spPr>
        <p:txBody>
          <a:bodyPr wrap="square" rtlCol="0">
            <a:spAutoFit/>
          </a:bodyPr>
          <a:lstStyle/>
          <a:p>
            <a:r>
              <a:rPr lang="zh-CN" altLang="en-US" sz="3600" dirty="0">
                <a:solidFill>
                  <a:srgbClr val="0000FF"/>
                </a:solidFill>
                <a:latin typeface="宋体" panose="02010600030101010101" pitchFamily="2" charset="-122"/>
                <a:ea typeface="宋体" panose="02010600030101010101" pitchFamily="2" charset="-122"/>
              </a:rPr>
              <a:t>背景：</a:t>
            </a:r>
            <a:r>
              <a:rPr lang="zh-CN" altLang="en-US" sz="3600" b="0" i="0" dirty="0">
                <a:solidFill>
                  <a:srgbClr val="0000FF"/>
                </a:solidFill>
                <a:effectLst/>
                <a:latin typeface="宋体" panose="02010600030101010101" pitchFamily="2" charset="-122"/>
                <a:ea typeface="宋体" panose="02010600030101010101" pitchFamily="2" charset="-122"/>
              </a:rPr>
              <a:t>故事主角</a:t>
            </a:r>
            <a:r>
              <a:rPr lang="en-US" altLang="zh-CN" sz="3600" b="0" i="0" dirty="0">
                <a:solidFill>
                  <a:srgbClr val="0000FF"/>
                </a:solidFill>
                <a:effectLst/>
                <a:latin typeface="宋体" panose="02010600030101010101" pitchFamily="2" charset="-122"/>
                <a:ea typeface="宋体" panose="02010600030101010101" pitchFamily="2" charset="-122"/>
              </a:rPr>
              <a:t>Alia</a:t>
            </a:r>
            <a:r>
              <a:rPr lang="zh-CN" altLang="en-US" sz="3600" b="0" i="0" dirty="0">
                <a:solidFill>
                  <a:srgbClr val="0000FF"/>
                </a:solidFill>
                <a:effectLst/>
                <a:latin typeface="宋体" panose="02010600030101010101" pitchFamily="2" charset="-122"/>
                <a:ea typeface="宋体" panose="02010600030101010101" pitchFamily="2" charset="-122"/>
              </a:rPr>
              <a:t>因流感失去选科学课的机会，被逼无奈选了画画课。</a:t>
            </a:r>
            <a:endParaRPr lang="en-US" altLang="zh-CN" sz="3600" b="0" i="0" dirty="0">
              <a:solidFill>
                <a:srgbClr val="0000FF"/>
              </a:solidFill>
              <a:effectLst/>
              <a:latin typeface="宋体" panose="02010600030101010101" pitchFamily="2" charset="-122"/>
              <a:ea typeface="宋体" panose="02010600030101010101" pitchFamily="2" charset="-122"/>
            </a:endParaRPr>
          </a:p>
          <a:p>
            <a:r>
              <a:rPr lang="zh-CN" altLang="en-US" sz="3600" b="0" i="0" dirty="0">
                <a:solidFill>
                  <a:srgbClr val="FF0000"/>
                </a:solidFill>
                <a:effectLst/>
                <a:latin typeface="宋体" panose="02010600030101010101" pitchFamily="2" charset="-122"/>
                <a:ea typeface="宋体" panose="02010600030101010101" pitchFamily="2" charset="-122"/>
              </a:rPr>
              <a:t>冲突：</a:t>
            </a:r>
            <a:r>
              <a:rPr lang="zh-CN" altLang="en-US" sz="3600" b="0" i="0" dirty="0">
                <a:solidFill>
                  <a:srgbClr val="000000"/>
                </a:solidFill>
                <a:effectLst/>
                <a:latin typeface="宋体" panose="02010600030101010101" pitchFamily="2" charset="-122"/>
                <a:ea typeface="宋体" panose="02010600030101010101" pitchFamily="2" charset="-122"/>
              </a:rPr>
              <a:t>作者在第一段就</a:t>
            </a:r>
            <a:r>
              <a:rPr lang="zh-CN" altLang="en-US" sz="3600" b="0" i="0" dirty="0">
                <a:solidFill>
                  <a:srgbClr val="FF0000"/>
                </a:solidFill>
                <a:effectLst/>
                <a:latin typeface="宋体" panose="02010600030101010101" pitchFamily="2" charset="-122"/>
                <a:ea typeface="宋体" panose="02010600030101010101" pitchFamily="2" charset="-122"/>
              </a:rPr>
              <a:t>呈现</a:t>
            </a:r>
            <a:r>
              <a:rPr lang="en-US" altLang="zh-CN" sz="3600" b="0" i="0" dirty="0">
                <a:solidFill>
                  <a:srgbClr val="FF0000"/>
                </a:solidFill>
                <a:effectLst/>
                <a:latin typeface="宋体" panose="02010600030101010101" pitchFamily="2" charset="-122"/>
                <a:ea typeface="宋体" panose="02010600030101010101" pitchFamily="2" charset="-122"/>
              </a:rPr>
              <a:t>Alia</a:t>
            </a:r>
            <a:r>
              <a:rPr lang="zh-CN" altLang="en-US" sz="3600" b="0" i="0" dirty="0">
                <a:solidFill>
                  <a:srgbClr val="FF0000"/>
                </a:solidFill>
                <a:effectLst/>
                <a:latin typeface="宋体" panose="02010600030101010101" pitchFamily="2" charset="-122"/>
                <a:ea typeface="宋体" panose="02010600030101010101" pitchFamily="2" charset="-122"/>
              </a:rPr>
              <a:t>失望的情绪</a:t>
            </a:r>
            <a:r>
              <a:rPr lang="zh-CN" altLang="en-US" sz="3600" b="0" i="0" dirty="0">
                <a:solidFill>
                  <a:srgbClr val="000000"/>
                </a:solidFill>
                <a:effectLst/>
                <a:latin typeface="宋体" panose="02010600030101010101" pitchFamily="2" charset="-122"/>
                <a:ea typeface="宋体" panose="02010600030101010101" pitchFamily="2" charset="-122"/>
              </a:rPr>
              <a:t>。此类文本在设计的时候，重点</a:t>
            </a:r>
            <a:r>
              <a:rPr lang="zh-CN" altLang="en-US" sz="3600" b="0" i="0" dirty="0">
                <a:solidFill>
                  <a:srgbClr val="FF0000"/>
                </a:solidFill>
                <a:effectLst/>
                <a:latin typeface="宋体" panose="02010600030101010101" pitchFamily="2" charset="-122"/>
                <a:ea typeface="宋体" panose="02010600030101010101" pitchFamily="2" charset="-122"/>
              </a:rPr>
              <a:t>突出主角的内心冲突。</a:t>
            </a:r>
            <a:endParaRPr lang="en-US" altLang="zh-CN" sz="3600" b="0" i="0" dirty="0">
              <a:solidFill>
                <a:srgbClr val="FF0000"/>
              </a:solidFill>
              <a:effectLst/>
              <a:latin typeface="宋体" panose="02010600030101010101" pitchFamily="2" charset="-122"/>
              <a:ea typeface="宋体" panose="02010600030101010101" pitchFamily="2" charset="-122"/>
            </a:endParaRPr>
          </a:p>
          <a:p>
            <a:r>
              <a:rPr lang="zh-CN" altLang="en-US" sz="3600" b="0" i="0" dirty="0">
                <a:solidFill>
                  <a:srgbClr val="CC00CC"/>
                </a:solidFill>
                <a:effectLst/>
                <a:latin typeface="宋体" panose="02010600030101010101" pitchFamily="2" charset="-122"/>
                <a:ea typeface="宋体" panose="02010600030101010101" pitchFamily="2" charset="-122"/>
              </a:rPr>
              <a:t>体验：</a:t>
            </a:r>
            <a:r>
              <a:rPr lang="zh-CN" altLang="en-US" sz="3600" b="0" i="0" dirty="0">
                <a:solidFill>
                  <a:srgbClr val="000000"/>
                </a:solidFill>
                <a:effectLst/>
                <a:latin typeface="宋体" panose="02010600030101010101" pitchFamily="2" charset="-122"/>
                <a:ea typeface="宋体" panose="02010600030101010101" pitchFamily="2" charset="-122"/>
              </a:rPr>
              <a:t>然后主角带着内心的冲突，去体验画画课，</a:t>
            </a:r>
            <a:r>
              <a:rPr lang="zh-CN" altLang="en-US" sz="3600" b="0" i="0" dirty="0">
                <a:solidFill>
                  <a:srgbClr val="CC00CC"/>
                </a:solidFill>
                <a:effectLst/>
                <a:latin typeface="宋体" panose="02010600030101010101" pitchFamily="2" charset="-122"/>
                <a:ea typeface="宋体" panose="02010600030101010101" pitchFamily="2" charset="-122"/>
              </a:rPr>
              <a:t>体验到了和科学与艺术看似截然不同的无关的两个学科，竟然都需要耐心，精确（严谨）。</a:t>
            </a:r>
            <a:endParaRPr lang="en-US" altLang="zh-CN" sz="3600" b="0" i="0" dirty="0">
              <a:solidFill>
                <a:srgbClr val="CC00CC"/>
              </a:solidFill>
              <a:effectLst/>
              <a:latin typeface="宋体" panose="02010600030101010101" pitchFamily="2" charset="-122"/>
              <a:ea typeface="宋体" panose="02010600030101010101" pitchFamily="2" charset="-122"/>
            </a:endParaRPr>
          </a:p>
          <a:p>
            <a:r>
              <a:rPr lang="zh-CN" altLang="en-US" sz="3600" dirty="0">
                <a:solidFill>
                  <a:srgbClr val="9900CC"/>
                </a:solidFill>
                <a:latin typeface="宋体" panose="02010600030101010101" pitchFamily="2" charset="-122"/>
                <a:ea typeface="宋体" panose="02010600030101010101" pitchFamily="2" charset="-122"/>
              </a:rPr>
              <a:t>解决：通过体验，解决了内心冲突。</a:t>
            </a:r>
            <a:r>
              <a:rPr lang="zh-CN" altLang="en-US" sz="3600" dirty="0">
                <a:solidFill>
                  <a:srgbClr val="000000"/>
                </a:solidFill>
                <a:latin typeface="宋体" panose="02010600030101010101" pitchFamily="2" charset="-122"/>
                <a:ea typeface="宋体" panose="02010600030101010101" pitchFamily="2" charset="-122"/>
              </a:rPr>
              <a:t>主角的认知又促使了</a:t>
            </a:r>
            <a:r>
              <a:rPr lang="zh-CN" altLang="en-US" sz="3600" dirty="0">
                <a:solidFill>
                  <a:srgbClr val="9900CC"/>
                </a:solidFill>
                <a:latin typeface="宋体" panose="02010600030101010101" pitchFamily="2" charset="-122"/>
                <a:ea typeface="宋体" panose="02010600030101010101" pitchFamily="2" charset="-122"/>
              </a:rPr>
              <a:t>自己新的成长。</a:t>
            </a:r>
            <a:endParaRPr lang="zh-CN" altLang="en-US" sz="36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秋日龙脊梯田摄影图片】广西龙胜风光摄影_日神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a:spLocks noGrp="1"/>
          </p:cNvSpPr>
          <p:nvPr>
            <p:ph type="title"/>
          </p:nvPr>
        </p:nvSpPr>
        <p:spPr>
          <a:xfrm flipH="1">
            <a:off x="82189" y="25475"/>
            <a:ext cx="12048163" cy="1289617"/>
          </a:xfrm>
          <a:solidFill>
            <a:schemeClr val="bg1"/>
          </a:solidFill>
        </p:spPr>
        <p:txBody>
          <a:bodyPr>
            <a:noAutofit/>
          </a:bodyPr>
          <a:lstStyle/>
          <a:p>
            <a:r>
              <a:rPr lang="zh-CN" altLang="en-US" sz="2800" b="1" dirty="0">
                <a:solidFill>
                  <a:srgbClr val="C00000"/>
                </a:solidFill>
              </a:rPr>
              <a:t>体验绘画，绘画过程中探究艺术与科学的相似性 并最终得出体验绘画后的感悟</a:t>
            </a:r>
            <a:r>
              <a:rPr lang="en-US" altLang="zh-CN" sz="2800" b="1" dirty="0">
                <a:solidFill>
                  <a:srgbClr val="C00000"/>
                </a:solidFill>
              </a:rPr>
              <a:t>---</a:t>
            </a:r>
            <a:r>
              <a:rPr lang="zh-CN" altLang="en-US" sz="2800" b="1" dirty="0">
                <a:solidFill>
                  <a:srgbClr val="C00000"/>
                </a:solidFill>
              </a:rPr>
              <a:t>被逼无奈的选择正是自己的最爱。同时也说明，凡事不尝试，就不能武断地说不喜欢。</a:t>
            </a:r>
            <a:endParaRPr lang="zh-CN" altLang="en-US" sz="2800" b="1" dirty="0">
              <a:solidFill>
                <a:srgbClr val="C00000"/>
              </a:solidFill>
            </a:endParaRPr>
          </a:p>
        </p:txBody>
      </p:sp>
      <p:sp>
        <p:nvSpPr>
          <p:cNvPr id="2" name="文本框 1"/>
          <p:cNvSpPr txBox="1"/>
          <p:nvPr/>
        </p:nvSpPr>
        <p:spPr>
          <a:xfrm>
            <a:off x="0" y="1592495"/>
            <a:ext cx="12192000" cy="5262979"/>
          </a:xfrm>
          <a:prstGeom prst="rect">
            <a:avLst/>
          </a:prstGeom>
          <a:solidFill>
            <a:schemeClr val="bg2"/>
          </a:solidFill>
        </p:spPr>
        <p:txBody>
          <a:bodyPr wrap="square" rtlCol="0">
            <a:spAutoFit/>
          </a:bodyPr>
          <a:lstStyle/>
          <a:p>
            <a:r>
              <a:rPr lang="zh-CN" altLang="en-US" sz="2800" b="0" i="0" dirty="0">
                <a:solidFill>
                  <a:srgbClr val="CC00CC"/>
                </a:solidFill>
                <a:effectLst/>
                <a:latin typeface="宋体" panose="02010600030101010101" pitchFamily="2" charset="-122"/>
                <a:ea typeface="宋体" panose="02010600030101010101" pitchFamily="2" charset="-122"/>
              </a:rPr>
              <a:t>在续写部分中， 可以强调 </a:t>
            </a:r>
            <a:r>
              <a:rPr lang="en-US" altLang="zh-CN" sz="2800" b="0" i="0" dirty="0">
                <a:solidFill>
                  <a:srgbClr val="CC00CC"/>
                </a:solidFill>
                <a:effectLst/>
                <a:latin typeface="TimesNewRomanPSMT"/>
              </a:rPr>
              <a:t>Alia </a:t>
            </a:r>
            <a:r>
              <a:rPr lang="zh-CN" altLang="en-US" sz="2800" b="0" i="0" dirty="0">
                <a:solidFill>
                  <a:srgbClr val="CC00CC"/>
                </a:solidFill>
                <a:effectLst/>
                <a:latin typeface="宋体" panose="02010600030101010101" pitchFamily="2" charset="-122"/>
                <a:ea typeface="宋体" panose="02010600030101010101" pitchFamily="2" charset="-122"/>
              </a:rPr>
              <a:t>在学习绘画过程中的转变和成长。</a:t>
            </a:r>
            <a:br>
              <a:rPr lang="zh-CN" altLang="en-US" sz="2800" b="0" i="0" dirty="0">
                <a:solidFill>
                  <a:srgbClr val="000000"/>
                </a:solidFill>
                <a:effectLst/>
                <a:latin typeface="宋体" panose="02010600030101010101" pitchFamily="2" charset="-122"/>
                <a:ea typeface="宋体" panose="02010600030101010101" pitchFamily="2" charset="-122"/>
              </a:rPr>
            </a:br>
            <a:r>
              <a:rPr lang="en-US" altLang="zh-CN" sz="2800" b="0" i="0" dirty="0">
                <a:solidFill>
                  <a:srgbClr val="000000"/>
                </a:solidFill>
                <a:effectLst/>
                <a:latin typeface="TimesNewRomanPSMT"/>
              </a:rPr>
              <a:t>1. </a:t>
            </a:r>
            <a:r>
              <a:rPr lang="zh-CN" altLang="en-US" sz="2800" b="0" i="0" dirty="0">
                <a:solidFill>
                  <a:srgbClr val="000000"/>
                </a:solidFill>
                <a:effectLst/>
                <a:latin typeface="宋体" panose="02010600030101010101" pitchFamily="2" charset="-122"/>
                <a:ea typeface="宋体" panose="02010600030101010101" pitchFamily="2" charset="-122"/>
              </a:rPr>
              <a:t>描述 </a:t>
            </a:r>
            <a:r>
              <a:rPr lang="en-US" altLang="zh-CN" sz="2800" b="0" i="0" dirty="0">
                <a:solidFill>
                  <a:srgbClr val="000000"/>
                </a:solidFill>
                <a:effectLst/>
                <a:latin typeface="TimesNewRomanPSMT"/>
              </a:rPr>
              <a:t>Alia </a:t>
            </a:r>
            <a:r>
              <a:rPr lang="zh-CN" altLang="en-US" sz="2800" b="0" i="0" dirty="0">
                <a:solidFill>
                  <a:srgbClr val="000000"/>
                </a:solidFill>
                <a:effectLst/>
                <a:latin typeface="宋体" panose="02010600030101010101" pitchFamily="2" charset="-122"/>
                <a:ea typeface="宋体" panose="02010600030101010101" pitchFamily="2" charset="-122"/>
              </a:rPr>
              <a:t>的学习过程：在续写中， </a:t>
            </a:r>
            <a:r>
              <a:rPr lang="zh-CN" altLang="en-US" sz="2800" b="0" i="0" dirty="0">
                <a:solidFill>
                  <a:srgbClr val="CC00CC"/>
                </a:solidFill>
                <a:effectLst/>
                <a:latin typeface="宋体" panose="02010600030101010101" pitchFamily="2" charset="-122"/>
                <a:ea typeface="宋体" panose="02010600030101010101" pitchFamily="2" charset="-122"/>
              </a:rPr>
              <a:t>描述 </a:t>
            </a:r>
            <a:r>
              <a:rPr lang="en-US" altLang="zh-CN" sz="2800" b="0" i="0" dirty="0">
                <a:solidFill>
                  <a:srgbClr val="CC00CC"/>
                </a:solidFill>
                <a:effectLst/>
                <a:latin typeface="TimesNewRomanPSMT"/>
              </a:rPr>
              <a:t>Alia </a:t>
            </a:r>
            <a:r>
              <a:rPr lang="zh-CN" altLang="en-US" sz="2800" b="0" i="0" dirty="0">
                <a:solidFill>
                  <a:srgbClr val="CC00CC"/>
                </a:solidFill>
                <a:effectLst/>
                <a:latin typeface="宋体" panose="02010600030101010101" pitchFamily="2" charset="-122"/>
                <a:ea typeface="宋体" panose="02010600030101010101" pitchFamily="2" charset="-122"/>
              </a:rPr>
              <a:t>通过老师的指导逐渐掌握绘画的基本技巧和方法。她开始从画圆圈和简单的线条开始，逐渐添加细节。</a:t>
            </a:r>
            <a:br>
              <a:rPr lang="zh-CN" altLang="en-US" sz="2800" b="0" i="0" dirty="0">
                <a:solidFill>
                  <a:srgbClr val="CC00CC"/>
                </a:solidFill>
                <a:effectLst/>
                <a:latin typeface="宋体" panose="02010600030101010101" pitchFamily="2" charset="-122"/>
                <a:ea typeface="宋体" panose="02010600030101010101" pitchFamily="2" charset="-122"/>
              </a:rPr>
            </a:br>
            <a:r>
              <a:rPr lang="en-US" altLang="zh-CN" sz="2800" b="0" i="0" dirty="0">
                <a:solidFill>
                  <a:srgbClr val="000000"/>
                </a:solidFill>
                <a:effectLst/>
                <a:latin typeface="TimesNewRomanPSMT"/>
              </a:rPr>
              <a:t>2. </a:t>
            </a:r>
            <a:r>
              <a:rPr lang="zh-CN" altLang="en-US" sz="2800" b="0" i="0" dirty="0">
                <a:solidFill>
                  <a:srgbClr val="000000"/>
                </a:solidFill>
                <a:effectLst/>
                <a:latin typeface="宋体" panose="02010600030101010101" pitchFamily="2" charset="-122"/>
                <a:ea typeface="宋体" panose="02010600030101010101" pitchFamily="2" charset="-122"/>
              </a:rPr>
              <a:t>强调 </a:t>
            </a:r>
            <a:r>
              <a:rPr lang="en-US" altLang="zh-CN" sz="2800" b="0" i="0" dirty="0">
                <a:solidFill>
                  <a:srgbClr val="000000"/>
                </a:solidFill>
                <a:effectLst/>
                <a:latin typeface="TimesNewRomanPSMT"/>
              </a:rPr>
              <a:t>patience </a:t>
            </a:r>
            <a:r>
              <a:rPr lang="zh-CN" altLang="en-US" sz="2800" b="0" i="0" dirty="0">
                <a:solidFill>
                  <a:srgbClr val="000000"/>
                </a:solidFill>
                <a:effectLst/>
                <a:latin typeface="宋体" panose="02010600030101010101" pitchFamily="2" charset="-122"/>
                <a:ea typeface="宋体" panose="02010600030101010101" pitchFamily="2" charset="-122"/>
              </a:rPr>
              <a:t>和 </a:t>
            </a:r>
            <a:r>
              <a:rPr lang="en-US" altLang="zh-CN" sz="2800" b="0" i="0" dirty="0">
                <a:solidFill>
                  <a:srgbClr val="000000"/>
                </a:solidFill>
                <a:effectLst/>
                <a:latin typeface="TimesNewRomanPSMT"/>
              </a:rPr>
              <a:t>precision</a:t>
            </a:r>
            <a:r>
              <a:rPr lang="zh-CN" altLang="en-US" sz="2800" b="0" i="0" dirty="0">
                <a:solidFill>
                  <a:srgbClr val="000000"/>
                </a:solidFill>
                <a:effectLst/>
                <a:latin typeface="宋体" panose="02010600030101010101" pitchFamily="2" charset="-122"/>
                <a:ea typeface="宋体" panose="02010600030101010101" pitchFamily="2" charset="-122"/>
              </a:rPr>
              <a:t>： </a:t>
            </a:r>
            <a:r>
              <a:rPr lang="zh-CN" altLang="en-US" sz="2800" b="0" i="0" dirty="0">
                <a:solidFill>
                  <a:srgbClr val="FF0000"/>
                </a:solidFill>
                <a:effectLst/>
                <a:latin typeface="宋体" panose="02010600030101010101" pitchFamily="2" charset="-122"/>
                <a:ea typeface="宋体" panose="02010600030101010101" pitchFamily="2" charset="-122"/>
              </a:rPr>
              <a:t>强调绘画过程需要耐心和精确度</a:t>
            </a:r>
            <a:r>
              <a:rPr lang="zh-CN" altLang="en-US" sz="2800" b="0" i="0" dirty="0">
                <a:solidFill>
                  <a:srgbClr val="000000"/>
                </a:solidFill>
                <a:effectLst/>
                <a:latin typeface="宋体" panose="02010600030101010101" pitchFamily="2" charset="-122"/>
                <a:ea typeface="宋体" panose="02010600030101010101" pitchFamily="2" charset="-122"/>
              </a:rPr>
              <a:t>。 </a:t>
            </a:r>
            <a:r>
              <a:rPr lang="en-US" altLang="zh-CN" sz="2800" b="0" i="0" dirty="0">
                <a:solidFill>
                  <a:srgbClr val="000000"/>
                </a:solidFill>
                <a:effectLst/>
                <a:latin typeface="TimesNewRomanPSMT"/>
              </a:rPr>
              <a:t>Alia </a:t>
            </a:r>
            <a:r>
              <a:rPr lang="zh-CN" altLang="en-US" sz="2800" b="0" i="0" dirty="0">
                <a:solidFill>
                  <a:srgbClr val="CC00CC"/>
                </a:solidFill>
                <a:effectLst/>
                <a:latin typeface="宋体" panose="02010600030101010101" pitchFamily="2" charset="-122"/>
                <a:ea typeface="宋体" panose="02010600030101010101" pitchFamily="2" charset="-122"/>
              </a:rPr>
              <a:t>学会了在绘画过程中 耐心地观察和思考， 精确地表达自己的想法和感受。</a:t>
            </a:r>
            <a:br>
              <a:rPr lang="zh-CN" altLang="en-US" sz="2800" b="0" i="0" dirty="0">
                <a:solidFill>
                  <a:srgbClr val="000000"/>
                </a:solidFill>
                <a:effectLst/>
                <a:latin typeface="宋体" panose="02010600030101010101" pitchFamily="2" charset="-122"/>
                <a:ea typeface="宋体" panose="02010600030101010101" pitchFamily="2" charset="-122"/>
              </a:rPr>
            </a:br>
            <a:r>
              <a:rPr lang="en-US" altLang="zh-CN" sz="2800" b="0" i="0" dirty="0">
                <a:solidFill>
                  <a:srgbClr val="000000"/>
                </a:solidFill>
                <a:effectLst/>
                <a:latin typeface="TimesNewRomanPSMT"/>
              </a:rPr>
              <a:t>3. </a:t>
            </a:r>
            <a:r>
              <a:rPr lang="zh-CN" altLang="en-US" sz="2800" b="0" i="0" dirty="0">
                <a:solidFill>
                  <a:srgbClr val="000000"/>
                </a:solidFill>
                <a:effectLst/>
                <a:latin typeface="宋体" panose="02010600030101010101" pitchFamily="2" charset="-122"/>
                <a:ea typeface="宋体" panose="02010600030101010101" pitchFamily="2" charset="-122"/>
              </a:rPr>
              <a:t>呼应 </a:t>
            </a:r>
            <a:r>
              <a:rPr lang="en-US" altLang="zh-CN" sz="2800" b="0" i="0" dirty="0">
                <a:solidFill>
                  <a:srgbClr val="000000"/>
                </a:solidFill>
                <a:effectLst/>
                <a:latin typeface="TimesNewRomanPSMT"/>
              </a:rPr>
              <a:t>scientific </a:t>
            </a:r>
            <a:r>
              <a:rPr lang="zh-CN" altLang="en-US" sz="2800" b="0" i="0" dirty="0">
                <a:solidFill>
                  <a:srgbClr val="000000"/>
                </a:solidFill>
                <a:effectLst/>
                <a:latin typeface="宋体" panose="02010600030101010101" pitchFamily="2" charset="-122"/>
                <a:ea typeface="宋体" panose="02010600030101010101" pitchFamily="2" charset="-122"/>
              </a:rPr>
              <a:t>的特点： </a:t>
            </a:r>
            <a:r>
              <a:rPr lang="zh-CN" altLang="en-US" sz="2800" b="0" i="0" dirty="0">
                <a:solidFill>
                  <a:srgbClr val="FF0000"/>
                </a:solidFill>
                <a:effectLst/>
                <a:latin typeface="宋体" panose="02010600030101010101" pitchFamily="2" charset="-122"/>
                <a:ea typeface="宋体" panose="02010600030101010101" pitchFamily="2" charset="-122"/>
              </a:rPr>
              <a:t>尽管艺术和科学看起来截然不同， 但在细节处理和表达方面，它们都需要精确性和系统性。 </a:t>
            </a:r>
            <a:r>
              <a:rPr lang="zh-CN" altLang="en-US" sz="2800" b="0" i="0" dirty="0">
                <a:solidFill>
                  <a:srgbClr val="000000"/>
                </a:solidFill>
                <a:effectLst/>
                <a:latin typeface="宋体" panose="02010600030101010101" pitchFamily="2" charset="-122"/>
                <a:ea typeface="宋体" panose="02010600030101010101" pitchFamily="2" charset="-122"/>
              </a:rPr>
              <a:t>在续写中， 可以强调 </a:t>
            </a:r>
            <a:r>
              <a:rPr lang="en-US" altLang="zh-CN" sz="2800" b="0" i="0" dirty="0">
                <a:solidFill>
                  <a:srgbClr val="000000"/>
                </a:solidFill>
                <a:effectLst/>
                <a:latin typeface="TimesNewRomanPSMT"/>
              </a:rPr>
              <a:t>Alia </a:t>
            </a:r>
            <a:r>
              <a:rPr lang="zh-CN" altLang="en-US" sz="2800" b="0" i="0" dirty="0">
                <a:solidFill>
                  <a:srgbClr val="000000"/>
                </a:solidFill>
                <a:effectLst/>
                <a:latin typeface="宋体" panose="02010600030101010101" pitchFamily="2" charset="-122"/>
                <a:ea typeface="宋体" panose="02010600030101010101" pitchFamily="2" charset="-122"/>
              </a:rPr>
              <a:t>通过绘画发现了科学和艺术之间的</a:t>
            </a:r>
            <a:r>
              <a:rPr lang="zh-CN" altLang="en-US" sz="2800" b="0" i="0" dirty="0">
                <a:solidFill>
                  <a:srgbClr val="FF0000"/>
                </a:solidFill>
                <a:effectLst/>
                <a:latin typeface="宋体" panose="02010600030101010101" pitchFamily="2" charset="-122"/>
                <a:ea typeface="宋体" panose="02010600030101010101" pitchFamily="2" charset="-122"/>
              </a:rPr>
              <a:t>联系和共同点</a:t>
            </a:r>
            <a:r>
              <a:rPr lang="zh-CN" altLang="en-US" sz="2800" b="0" i="0" dirty="0">
                <a:solidFill>
                  <a:srgbClr val="000000"/>
                </a:solidFill>
                <a:effectLst/>
                <a:latin typeface="宋体" panose="02010600030101010101" pitchFamily="2" charset="-122"/>
                <a:ea typeface="宋体" panose="02010600030101010101" pitchFamily="2" charset="-122"/>
              </a:rPr>
              <a:t>， 体验到了他们之间的互补性和丰富性。</a:t>
            </a:r>
            <a:br>
              <a:rPr lang="zh-CN" altLang="en-US" sz="2800" b="0" i="0" dirty="0">
                <a:solidFill>
                  <a:srgbClr val="000000"/>
                </a:solidFill>
                <a:effectLst/>
                <a:latin typeface="宋体" panose="02010600030101010101" pitchFamily="2" charset="-122"/>
                <a:ea typeface="宋体" panose="02010600030101010101" pitchFamily="2" charset="-122"/>
              </a:rPr>
            </a:br>
            <a:r>
              <a:rPr lang="en-US" altLang="zh-CN" sz="2800" b="0" i="0" dirty="0">
                <a:solidFill>
                  <a:srgbClr val="000000"/>
                </a:solidFill>
                <a:effectLst/>
                <a:latin typeface="TimesNewRomanPSMT"/>
              </a:rPr>
              <a:t>4. </a:t>
            </a:r>
            <a:r>
              <a:rPr lang="zh-CN" altLang="en-US" sz="2800" b="0" i="0" dirty="0">
                <a:solidFill>
                  <a:srgbClr val="000000"/>
                </a:solidFill>
                <a:effectLst/>
                <a:latin typeface="宋体" panose="02010600030101010101" pitchFamily="2" charset="-122"/>
                <a:ea typeface="宋体" panose="02010600030101010101" pitchFamily="2" charset="-122"/>
              </a:rPr>
              <a:t>突出 </a:t>
            </a:r>
            <a:r>
              <a:rPr lang="en-US" altLang="zh-CN" sz="2800" b="0" i="0" dirty="0">
                <a:solidFill>
                  <a:srgbClr val="000000"/>
                </a:solidFill>
                <a:effectLst/>
                <a:latin typeface="TimesNewRomanPSMT"/>
              </a:rPr>
              <a:t>Alia </a:t>
            </a:r>
            <a:r>
              <a:rPr lang="zh-CN" altLang="en-US" sz="2800" b="0" i="0" dirty="0">
                <a:solidFill>
                  <a:srgbClr val="000000"/>
                </a:solidFill>
                <a:effectLst/>
                <a:latin typeface="宋体" panose="02010600030101010101" pitchFamily="2" charset="-122"/>
                <a:ea typeface="宋体" panose="02010600030101010101" pitchFamily="2" charset="-122"/>
              </a:rPr>
              <a:t>的转变和发现： 在续写部分的结尾， 突出 </a:t>
            </a:r>
            <a:r>
              <a:rPr lang="en-US" altLang="zh-CN" sz="2800" b="0" i="0" dirty="0">
                <a:solidFill>
                  <a:srgbClr val="FF0000"/>
                </a:solidFill>
                <a:effectLst/>
                <a:latin typeface="TimesNewRomanPSMT"/>
              </a:rPr>
              <a:t>Alia </a:t>
            </a:r>
            <a:r>
              <a:rPr lang="zh-CN" altLang="en-US" sz="2800" b="0" i="0" dirty="0">
                <a:solidFill>
                  <a:srgbClr val="FF0000"/>
                </a:solidFill>
                <a:effectLst/>
                <a:latin typeface="宋体" panose="02010600030101010101" pitchFamily="2" charset="-122"/>
                <a:ea typeface="宋体" panose="02010600030101010101" pitchFamily="2" charset="-122"/>
              </a:rPr>
              <a:t>对自己作品的欣赏和对绘画的新认识。 她意识到绘画不仅是一种艺术形式， 更是一种表达自己想法和感受的方式，这与科学所追求的客观性和逻辑性相辅相成</a:t>
            </a:r>
            <a:r>
              <a:rPr lang="zh-CN" altLang="en-US" sz="2800" dirty="0">
                <a:solidFill>
                  <a:srgbClr val="FF0000"/>
                </a:solidFill>
              </a:rPr>
              <a:t> 。</a:t>
            </a:r>
            <a:endParaRPr lang="zh-CN" altLang="en-US" sz="28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2837359"/>
            <a:ext cx="12191999" cy="3933308"/>
          </a:xfrm>
          <a:solidFill>
            <a:schemeClr val="bg1"/>
          </a:solidFill>
        </p:spPr>
        <p:txBody>
          <a:bodyPr>
            <a:noAutofit/>
          </a:bodyPr>
          <a:lstStyle/>
          <a:p>
            <a:pPr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sz="28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process</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took </a:t>
            </a:r>
            <a:r>
              <a:rPr lang="en-US" altLang="zh-CN" sz="28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patience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28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precision. </a:t>
            </a:r>
            <a:endParaRPr lang="en-US" altLang="zh-CN" sz="28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u="sng"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28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Para2: Admiring</a:t>
            </a:r>
            <a:r>
              <a:rPr lang="en-US" altLang="zh-CN" sz="28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her work</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u="sng"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Alia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suddenly realized </a:t>
            </a:r>
            <a:r>
              <a:rPr lang="en-US" altLang="zh-CN" sz="28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drawing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was just what she had hoped for.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20548" y="3677549"/>
            <a:ext cx="12051587" cy="1569660"/>
          </a:xfrm>
          <a:prstGeom prst="rect">
            <a:avLst/>
          </a:prstGeom>
          <a:solidFill>
            <a:schemeClr val="bg1"/>
          </a:solidFill>
        </p:spPr>
        <p:txBody>
          <a:bodyPr wrap="square" rtlCol="0">
            <a:spAutoFit/>
          </a:bodyPr>
          <a:lstStyle/>
          <a:p>
            <a:r>
              <a:rPr lang="zh-CN" altLang="en-US" sz="2400" dirty="0">
                <a:solidFill>
                  <a:srgbClr val="9900CC"/>
                </a:solidFill>
              </a:rPr>
              <a:t>首段情节设计：描述</a:t>
            </a:r>
            <a:r>
              <a:rPr lang="en-US" altLang="zh-CN" sz="2400" dirty="0">
                <a:solidFill>
                  <a:srgbClr val="9900CC"/>
                </a:solidFill>
              </a:rPr>
              <a:t>Alia</a:t>
            </a:r>
            <a:r>
              <a:rPr lang="zh-CN" altLang="en-US" sz="2400" dirty="0">
                <a:solidFill>
                  <a:srgbClr val="9900CC"/>
                </a:solidFill>
              </a:rPr>
              <a:t> 学画的过程，借用原文本</a:t>
            </a:r>
            <a:r>
              <a:rPr lang="en-US" altLang="zh-CN" sz="2400" dirty="0">
                <a:solidFill>
                  <a:srgbClr val="9900CC"/>
                </a:solidFill>
              </a:rPr>
              <a:t>P4-P5</a:t>
            </a:r>
            <a:r>
              <a:rPr lang="zh-CN" altLang="en-US" sz="2400" dirty="0">
                <a:solidFill>
                  <a:srgbClr val="9900CC"/>
                </a:solidFill>
              </a:rPr>
              <a:t>两段的绘画细节，进行创造性改写，增强与原文的协同性。根据</a:t>
            </a:r>
            <a:r>
              <a:rPr lang="en-US" altLang="zh-CN" sz="2400" dirty="0">
                <a:solidFill>
                  <a:srgbClr val="9900CC"/>
                </a:solidFill>
              </a:rPr>
              <a:t>Patience and precision , </a:t>
            </a:r>
            <a:r>
              <a:rPr lang="zh-CN" altLang="en-US" sz="2400" dirty="0">
                <a:solidFill>
                  <a:srgbClr val="9900CC"/>
                </a:solidFill>
              </a:rPr>
              <a:t>重点描述一下</a:t>
            </a:r>
            <a:r>
              <a:rPr lang="en-US" altLang="zh-CN" sz="2400" dirty="0">
                <a:solidFill>
                  <a:srgbClr val="9900CC"/>
                </a:solidFill>
              </a:rPr>
              <a:t>Alia </a:t>
            </a:r>
            <a:r>
              <a:rPr lang="zh-CN" altLang="en-US" sz="2400" dirty="0">
                <a:solidFill>
                  <a:srgbClr val="9900CC"/>
                </a:solidFill>
              </a:rPr>
              <a:t>沉浸在画画的世界，对于艺术和科学的共性产生了新认识。结合二段首句，可知该课结尾</a:t>
            </a:r>
            <a:r>
              <a:rPr lang="en-US" altLang="zh-CN" sz="2400" dirty="0">
                <a:solidFill>
                  <a:srgbClr val="9900CC"/>
                </a:solidFill>
              </a:rPr>
              <a:t>Alia </a:t>
            </a:r>
            <a:r>
              <a:rPr lang="zh-CN" altLang="en-US" sz="2400" dirty="0">
                <a:solidFill>
                  <a:srgbClr val="9900CC"/>
                </a:solidFill>
              </a:rPr>
              <a:t>努力或耐心得到了回报。她画出了自己的自画像！ </a:t>
            </a:r>
            <a:endParaRPr lang="zh-CN" altLang="en-US" sz="2400" dirty="0">
              <a:solidFill>
                <a:srgbClr val="9900CC"/>
              </a:solidFill>
            </a:endParaRPr>
          </a:p>
        </p:txBody>
      </p:sp>
      <p:sp>
        <p:nvSpPr>
          <p:cNvPr id="8" name="文本框 7"/>
          <p:cNvSpPr txBox="1"/>
          <p:nvPr/>
        </p:nvSpPr>
        <p:spPr>
          <a:xfrm>
            <a:off x="3780897" y="-8083"/>
            <a:ext cx="3010328" cy="523220"/>
          </a:xfrm>
          <a:prstGeom prst="rect">
            <a:avLst/>
          </a:prstGeom>
          <a:solidFill>
            <a:schemeClr val="bg1"/>
          </a:solidFill>
        </p:spPr>
        <p:txBody>
          <a:bodyPr wrap="square">
            <a:spAutoFit/>
          </a:bodyPr>
          <a:lstStyle/>
          <a:p>
            <a:pPr indent="266700" algn="just"/>
            <a:r>
              <a:rPr lang="zh-CN" altLang="en-US"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rPr>
              <a:t>各段情节设计</a:t>
            </a:r>
            <a:endParaRPr lang="en-US" altLang="zh-CN"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2" name="文本框 1"/>
          <p:cNvSpPr txBox="1"/>
          <p:nvPr/>
        </p:nvSpPr>
        <p:spPr>
          <a:xfrm>
            <a:off x="20547" y="596380"/>
            <a:ext cx="12298168" cy="2246769"/>
          </a:xfrm>
          <a:prstGeom prst="rect">
            <a:avLst/>
          </a:prstGeom>
          <a:solidFill>
            <a:schemeClr val="bg1"/>
          </a:solidFill>
        </p:spPr>
        <p:txBody>
          <a:bodyPr wrap="square">
            <a:spAutoFit/>
          </a:bodyPr>
          <a:lstStyle/>
          <a:p>
            <a:pPr indent="266700" algn="just"/>
            <a:r>
              <a:rPr lang="zh-CN" altLang="en-US"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rPr>
              <a:t>本文难点：</a:t>
            </a:r>
            <a:r>
              <a:rPr lang="en-US" altLang="zh-CN"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rPr>
              <a:t>1. </a:t>
            </a:r>
            <a:r>
              <a:rPr lang="zh-CN" altLang="en-US"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rPr>
              <a:t>文本内容比较难懂，词汇的要求很高。</a:t>
            </a:r>
            <a:r>
              <a:rPr lang="en-US" altLang="zh-CN" sz="2800" kern="100" dirty="0">
                <a:solidFill>
                  <a:srgbClr val="CC00CC"/>
                </a:solidFill>
                <a:latin typeface="华文行楷" panose="02010800040101010101" pitchFamily="2" charset="-122"/>
                <a:ea typeface="华文行楷" panose="02010800040101010101" pitchFamily="2" charset="-122"/>
                <a:cs typeface="Times New Roman" panose="02020603050405020304" pitchFamily="18" charset="0"/>
              </a:rPr>
              <a:t>     2.  </a:t>
            </a:r>
            <a:r>
              <a:rPr lang="zh-CN" altLang="en-US" sz="2800" kern="100" dirty="0">
                <a:solidFill>
                  <a:srgbClr val="CC00CC"/>
                </a:solidFill>
                <a:latin typeface="华文行楷" panose="02010800040101010101" pitchFamily="2" charset="-122"/>
                <a:ea typeface="华文行楷" panose="02010800040101010101" pitchFamily="2" charset="-122"/>
                <a:cs typeface="Times New Roman" panose="02020603050405020304" pitchFamily="18" charset="0"/>
              </a:rPr>
              <a:t>要解决的冲突与明显的问题和困境不同，是内心的挣扎与纠结形成了冲突，关键是如何克服这种内心的冲突。  </a:t>
            </a:r>
            <a:r>
              <a:rPr lang="en-US" altLang="zh-CN"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rPr>
              <a:t>3. </a:t>
            </a:r>
            <a:r>
              <a:rPr lang="zh-CN" altLang="en-US"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rPr>
              <a:t>原文已经给出了如何克服内心冲突的方法</a:t>
            </a:r>
            <a:r>
              <a:rPr lang="en-US" altLang="zh-CN"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rPr>
              <a:t>---</a:t>
            </a:r>
            <a:r>
              <a:rPr lang="zh-CN" altLang="en-US"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rPr>
              <a:t>通过体验来解决内心冲突，并获得个人成长与感悟。由此判断，主角主动通过体验去解决内心冲突。所以老师只是帮助她如何进行体验，只起到间接作用。</a:t>
            </a:r>
            <a:endParaRPr lang="en-US" altLang="zh-CN"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15178" y="0"/>
            <a:ext cx="846590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267777" y="232563"/>
            <a:ext cx="6195317" cy="584775"/>
          </a:xfrm>
          <a:prstGeom prst="rect">
            <a:avLst/>
          </a:prstGeom>
          <a:noFill/>
        </p:spPr>
        <p:txBody>
          <a:bodyPr wrap="square" rtlCol="0">
            <a:spAutoFit/>
          </a:bodyPr>
          <a:lstStyle/>
          <a:p>
            <a:r>
              <a:rPr lang="en-US" altLang="zh-CN" sz="3200" dirty="0">
                <a:solidFill>
                  <a:srgbClr val="FF0000"/>
                </a:solidFill>
              </a:rPr>
              <a:t>2024-3 </a:t>
            </a:r>
            <a:r>
              <a:rPr lang="zh-CN" altLang="en-US" sz="3200" dirty="0">
                <a:solidFill>
                  <a:srgbClr val="FF0000"/>
                </a:solidFill>
              </a:rPr>
              <a:t>天域全国名校协作体</a:t>
            </a:r>
            <a:endParaRPr lang="zh-CN" altLang="en-US" sz="3200" dirty="0">
              <a:solidFill>
                <a:srgbClr val="FF0000"/>
              </a:solidFill>
            </a:endParaRPr>
          </a:p>
        </p:txBody>
      </p:sp>
      <p:sp>
        <p:nvSpPr>
          <p:cNvPr id="6" name="文本框 5"/>
          <p:cNvSpPr txBox="1"/>
          <p:nvPr/>
        </p:nvSpPr>
        <p:spPr>
          <a:xfrm>
            <a:off x="154111" y="5525784"/>
            <a:ext cx="9976207" cy="646331"/>
          </a:xfrm>
          <a:prstGeom prst="rect">
            <a:avLst/>
          </a:prstGeom>
          <a:noFill/>
        </p:spPr>
        <p:txBody>
          <a:bodyPr wrap="square" rtlCol="0">
            <a:spAutoFit/>
          </a:bodyPr>
          <a:lstStyle/>
          <a:p>
            <a:r>
              <a:rPr lang="en-US" altLang="zh-CN" sz="3600" b="1" dirty="0">
                <a:solidFill>
                  <a:srgbClr val="0000FF"/>
                </a:solidFill>
              </a:rPr>
              <a:t>Inner conflict-experience-solution</a:t>
            </a:r>
            <a:r>
              <a:rPr lang="zh-CN" altLang="en-US" sz="3600" b="1" dirty="0">
                <a:solidFill>
                  <a:srgbClr val="0000FF"/>
                </a:solidFill>
              </a:rPr>
              <a:t>读后续写</a:t>
            </a:r>
            <a:endParaRPr lang="zh-CN" altLang="en-US" sz="3600" b="1" dirty="0">
              <a:solidFill>
                <a:srgbClr val="0000FF"/>
              </a:solidFill>
            </a:endParaRPr>
          </a:p>
        </p:txBody>
      </p:sp>
      <p:sp>
        <p:nvSpPr>
          <p:cNvPr id="12" name="文本框 11"/>
          <p:cNvSpPr txBox="1"/>
          <p:nvPr/>
        </p:nvSpPr>
        <p:spPr>
          <a:xfrm>
            <a:off x="10527591" y="6089150"/>
            <a:ext cx="1462350" cy="707886"/>
          </a:xfrm>
          <a:prstGeom prst="rect">
            <a:avLst/>
          </a:prstGeom>
          <a:noFill/>
        </p:spPr>
        <p:txBody>
          <a:bodyPr wrap="square" rtlCol="0">
            <a:spAutoFit/>
          </a:bodyPr>
          <a:lstStyle/>
          <a:p>
            <a:r>
              <a:rPr lang="zh-CN" altLang="en-US" sz="4000" dirty="0">
                <a:solidFill>
                  <a:srgbClr val="FF0000"/>
                </a:solidFill>
              </a:rPr>
              <a:t>傅嘉</a:t>
            </a:r>
            <a:endParaRPr lang="zh-CN" altLang="en-US" sz="4000" dirty="0">
              <a:solidFill>
                <a:srgbClr val="FF0000"/>
              </a:solidFill>
            </a:endParaRPr>
          </a:p>
        </p:txBody>
      </p:sp>
      <p:sp>
        <p:nvSpPr>
          <p:cNvPr id="13" name="矩形 12"/>
          <p:cNvSpPr/>
          <p:nvPr/>
        </p:nvSpPr>
        <p:spPr>
          <a:xfrm>
            <a:off x="473010" y="1025527"/>
            <a:ext cx="1627205" cy="1446550"/>
          </a:xfrm>
          <a:prstGeom prst="rect">
            <a:avLst/>
          </a:prstGeom>
          <a:noFill/>
        </p:spPr>
        <p:txBody>
          <a:bodyPr wrap="square" lIns="91440" tIns="45720" rIns="91440" bIns="45720">
            <a:spAutoFit/>
          </a:bodyPr>
          <a:lstStyle/>
          <a:p>
            <a:pPr algn="ctr"/>
            <a:r>
              <a:rPr lang="zh-CN" altLang="en-US" sz="8800" b="1" dirty="0">
                <a:ln w="12700">
                  <a:solidFill>
                    <a:schemeClr val="accent1"/>
                  </a:solidFill>
                  <a:prstDash val="solid"/>
                </a:ln>
                <a:solidFill>
                  <a:srgbClr val="FF0000"/>
                </a:solidFill>
                <a:effectLst>
                  <a:outerShdw dist="38100" dir="2640000" algn="bl" rotWithShape="0">
                    <a:schemeClr val="accent1"/>
                  </a:outerShdw>
                </a:effectLst>
                <a:latin typeface="华文彩云" panose="02010800040101010101" pitchFamily="2" charset="-122"/>
                <a:ea typeface="华文彩云" panose="02010800040101010101" pitchFamily="2" charset="-122"/>
              </a:rPr>
              <a:t>自</a:t>
            </a:r>
            <a:endParaRPr lang="zh-CN" altLang="en-US" sz="8800" b="1" cap="none" spc="0" dirty="0">
              <a:ln w="12700">
                <a:solidFill>
                  <a:schemeClr val="accent1"/>
                </a:solidFill>
                <a:prstDash val="solid"/>
              </a:ln>
              <a:solidFill>
                <a:srgbClr val="FF0000"/>
              </a:solidFill>
              <a:effectLst>
                <a:outerShdw dist="38100" dir="2640000" algn="bl" rotWithShape="0">
                  <a:schemeClr val="accent1"/>
                </a:outerShdw>
              </a:effectLst>
              <a:latin typeface="华文彩云" panose="02010800040101010101" pitchFamily="2" charset="-122"/>
              <a:ea typeface="华文彩云" panose="02010800040101010101" pitchFamily="2" charset="-122"/>
            </a:endParaRPr>
          </a:p>
        </p:txBody>
      </p:sp>
      <p:sp>
        <p:nvSpPr>
          <p:cNvPr id="14" name="矩形 13"/>
          <p:cNvSpPr/>
          <p:nvPr/>
        </p:nvSpPr>
        <p:spPr>
          <a:xfrm>
            <a:off x="1591177" y="2421098"/>
            <a:ext cx="1627205" cy="1446550"/>
          </a:xfrm>
          <a:prstGeom prst="rect">
            <a:avLst/>
          </a:prstGeom>
          <a:noFill/>
        </p:spPr>
        <p:txBody>
          <a:bodyPr wrap="square" lIns="91440" tIns="45720" rIns="91440" bIns="45720">
            <a:spAutoFit/>
          </a:bodyPr>
          <a:lstStyle/>
          <a:p>
            <a:pPr algn="ctr"/>
            <a:r>
              <a:rPr lang="zh-CN" altLang="en-US" sz="8800" b="1" dirty="0">
                <a:ln w="12700">
                  <a:solidFill>
                    <a:schemeClr val="accent1"/>
                  </a:solidFill>
                  <a:prstDash val="solid"/>
                </a:ln>
                <a:solidFill>
                  <a:srgbClr val="FFCC00"/>
                </a:solidFill>
                <a:effectLst>
                  <a:outerShdw dist="38100" dir="2640000" algn="bl" rotWithShape="0">
                    <a:schemeClr val="accent1"/>
                  </a:outerShdw>
                </a:effectLst>
                <a:latin typeface="华文彩云" panose="02010800040101010101" pitchFamily="2" charset="-122"/>
                <a:ea typeface="华文彩云" panose="02010800040101010101" pitchFamily="2" charset="-122"/>
              </a:rPr>
              <a:t>画</a:t>
            </a:r>
            <a:endParaRPr lang="zh-CN" altLang="en-US" sz="8800" b="1" cap="none" spc="0" dirty="0">
              <a:ln w="12700">
                <a:solidFill>
                  <a:schemeClr val="accent1"/>
                </a:solidFill>
                <a:prstDash val="solid"/>
              </a:ln>
              <a:solidFill>
                <a:srgbClr val="FFCC00"/>
              </a:solidFill>
              <a:effectLst>
                <a:outerShdw dist="38100" dir="2640000" algn="bl" rotWithShape="0">
                  <a:schemeClr val="accent1"/>
                </a:outerShdw>
              </a:effectLst>
              <a:latin typeface="华文彩云" panose="02010800040101010101" pitchFamily="2" charset="-122"/>
              <a:ea typeface="华文彩云" panose="02010800040101010101" pitchFamily="2" charset="-122"/>
            </a:endParaRPr>
          </a:p>
        </p:txBody>
      </p:sp>
      <p:sp>
        <p:nvSpPr>
          <p:cNvPr id="15" name="矩形 14"/>
          <p:cNvSpPr/>
          <p:nvPr/>
        </p:nvSpPr>
        <p:spPr>
          <a:xfrm>
            <a:off x="2966192" y="3642006"/>
            <a:ext cx="1627205" cy="1446550"/>
          </a:xfrm>
          <a:prstGeom prst="rect">
            <a:avLst/>
          </a:prstGeom>
          <a:noFill/>
        </p:spPr>
        <p:txBody>
          <a:bodyPr wrap="square" lIns="91440" tIns="45720" rIns="91440" bIns="45720">
            <a:spAutoFit/>
          </a:bodyPr>
          <a:lstStyle/>
          <a:p>
            <a:pPr algn="ctr"/>
            <a:r>
              <a:rPr lang="zh-CN" altLang="en-US" sz="8800" b="1" dirty="0">
                <a:ln w="12700">
                  <a:solidFill>
                    <a:schemeClr val="accent1"/>
                  </a:solidFill>
                  <a:prstDash val="solid"/>
                </a:ln>
                <a:solidFill>
                  <a:srgbClr val="9900CC"/>
                </a:solidFill>
                <a:effectLst>
                  <a:outerShdw dist="38100" dir="2640000" algn="bl" rotWithShape="0">
                    <a:schemeClr val="accent1"/>
                  </a:outerShdw>
                </a:effectLst>
                <a:latin typeface="华文彩云" panose="02010800040101010101" pitchFamily="2" charset="-122"/>
                <a:ea typeface="华文彩云" panose="02010800040101010101" pitchFamily="2" charset="-122"/>
              </a:rPr>
              <a:t>像</a:t>
            </a:r>
            <a:endParaRPr lang="zh-CN" altLang="en-US" sz="8800" b="1" cap="none" spc="0" dirty="0">
              <a:ln w="12700">
                <a:solidFill>
                  <a:schemeClr val="accent1"/>
                </a:solidFill>
                <a:prstDash val="solid"/>
              </a:ln>
              <a:solidFill>
                <a:srgbClr val="9900CC"/>
              </a:solidFill>
              <a:effectLst>
                <a:outerShdw dist="38100" dir="2640000" algn="bl" rotWithShape="0">
                  <a:schemeClr val="accent1"/>
                </a:outerShdw>
              </a:effectLst>
              <a:latin typeface="华文彩云" panose="02010800040101010101" pitchFamily="2" charset="-122"/>
              <a:ea typeface="华文彩云" panose="020108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1027308"/>
            <a:ext cx="12191999" cy="1613155"/>
          </a:xfrm>
          <a:solidFill>
            <a:schemeClr val="bg1"/>
          </a:solidFill>
        </p:spPr>
        <p:txBody>
          <a:bodyPr>
            <a:noAutofit/>
          </a:bodyPr>
          <a:lstStyle/>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process</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took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patience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precision. </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Para2: Admiring</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her work</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u="sng"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Alia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suddenly realized </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drawing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was just what she had hoped for. </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20548" y="2783704"/>
            <a:ext cx="12328989" cy="3046988"/>
          </a:xfrm>
          <a:prstGeom prst="rect">
            <a:avLst/>
          </a:prstGeom>
          <a:solidFill>
            <a:schemeClr val="bg1"/>
          </a:solidFill>
        </p:spPr>
        <p:txBody>
          <a:bodyPr wrap="square" rtlCol="0">
            <a:spAutoFit/>
          </a:bodyPr>
          <a:lstStyle/>
          <a:p>
            <a:r>
              <a:rPr lang="zh-CN" altLang="en-US" sz="3200" dirty="0">
                <a:solidFill>
                  <a:srgbClr val="9900CC"/>
                </a:solidFill>
              </a:rPr>
              <a:t>二段内容设计：</a:t>
            </a:r>
            <a:endParaRPr lang="en-US" altLang="zh-CN" sz="3200" dirty="0">
              <a:solidFill>
                <a:srgbClr val="9900CC"/>
              </a:solidFill>
            </a:endParaRPr>
          </a:p>
          <a:p>
            <a:pPr marL="514350" indent="-514350">
              <a:buAutoNum type="arabicPeriod"/>
            </a:pPr>
            <a:r>
              <a:rPr lang="zh-CN" altLang="en-US" sz="3200" dirty="0">
                <a:solidFill>
                  <a:srgbClr val="9900CC"/>
                </a:solidFill>
              </a:rPr>
              <a:t>回扣第一段，描写肖像画完成后的内心的改变</a:t>
            </a:r>
            <a:r>
              <a:rPr lang="en-US" altLang="zh-CN" sz="3200" dirty="0">
                <a:solidFill>
                  <a:srgbClr val="9900CC"/>
                </a:solidFill>
              </a:rPr>
              <a:t>—</a:t>
            </a:r>
            <a:r>
              <a:rPr lang="zh-CN" altLang="en-US" sz="3200" dirty="0">
                <a:solidFill>
                  <a:srgbClr val="9900CC"/>
                </a:solidFill>
              </a:rPr>
              <a:t>内心冲突的化解</a:t>
            </a:r>
            <a:r>
              <a:rPr lang="en-US" altLang="zh-CN" sz="3200" dirty="0">
                <a:solidFill>
                  <a:srgbClr val="9900CC"/>
                </a:solidFill>
              </a:rPr>
              <a:t>—</a:t>
            </a:r>
            <a:r>
              <a:rPr lang="zh-CN" altLang="en-US" sz="3200" dirty="0">
                <a:solidFill>
                  <a:srgbClr val="9900CC"/>
                </a:solidFill>
              </a:rPr>
              <a:t>爱科学的同时，爱上了画画（艺术）；</a:t>
            </a:r>
            <a:endParaRPr lang="en-US" altLang="zh-CN" sz="3200" dirty="0">
              <a:solidFill>
                <a:srgbClr val="9900CC"/>
              </a:solidFill>
            </a:endParaRPr>
          </a:p>
          <a:p>
            <a:pPr marL="514350" indent="-514350">
              <a:buAutoNum type="arabicPeriod"/>
            </a:pPr>
            <a:r>
              <a:rPr lang="zh-CN" altLang="en-US" sz="3200" dirty="0">
                <a:solidFill>
                  <a:srgbClr val="9900CC"/>
                </a:solidFill>
              </a:rPr>
              <a:t>通过画肖像画的体验过程，感受到科学与艺术的相似之处，借用所给段落首句关键词</a:t>
            </a:r>
            <a:r>
              <a:rPr lang="en-US" altLang="zh-CN" sz="3200" dirty="0">
                <a:solidFill>
                  <a:srgbClr val="9900CC"/>
                </a:solidFill>
              </a:rPr>
              <a:t>patience and precision </a:t>
            </a:r>
            <a:r>
              <a:rPr lang="zh-CN" altLang="en-US" sz="3200" dirty="0">
                <a:solidFill>
                  <a:srgbClr val="9900CC"/>
                </a:solidFill>
              </a:rPr>
              <a:t>进行回扣；</a:t>
            </a:r>
            <a:endParaRPr lang="en-US" altLang="zh-CN" sz="3200" dirty="0">
              <a:solidFill>
                <a:srgbClr val="9900CC"/>
              </a:solidFill>
            </a:endParaRPr>
          </a:p>
          <a:p>
            <a:pPr marL="514350" indent="-514350">
              <a:buAutoNum type="arabicPeriod"/>
            </a:pPr>
            <a:r>
              <a:rPr lang="en-US" altLang="zh-CN" sz="3200" dirty="0">
                <a:solidFill>
                  <a:srgbClr val="9900CC"/>
                </a:solidFill>
              </a:rPr>
              <a:t> </a:t>
            </a:r>
            <a:r>
              <a:rPr lang="zh-CN" altLang="en-US" sz="3200" dirty="0">
                <a:solidFill>
                  <a:srgbClr val="9900CC"/>
                </a:solidFill>
              </a:rPr>
              <a:t>成长</a:t>
            </a:r>
            <a:r>
              <a:rPr lang="en-US" altLang="zh-CN" sz="3200" dirty="0">
                <a:solidFill>
                  <a:srgbClr val="9900CC"/>
                </a:solidFill>
              </a:rPr>
              <a:t>---</a:t>
            </a:r>
            <a:r>
              <a:rPr lang="zh-CN" altLang="en-US" sz="3200" dirty="0">
                <a:solidFill>
                  <a:srgbClr val="9900CC"/>
                </a:solidFill>
              </a:rPr>
              <a:t>体验中成长与体验后的成长。 </a:t>
            </a:r>
            <a:endParaRPr lang="zh-CN" altLang="en-US" sz="32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13" y="3175"/>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20548" y="4548270"/>
            <a:ext cx="12171452" cy="1873075"/>
          </a:xfrm>
          <a:solidFill>
            <a:schemeClr val="bg1"/>
          </a:solidFill>
        </p:spPr>
        <p:txBody>
          <a:bodyPr>
            <a:normAutofit fontScale="92500"/>
          </a:bodyPr>
          <a:lstStyle/>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process</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took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patience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precision. </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600" dirty="0"/>
              <a:t>Link1: </a:t>
            </a:r>
            <a:r>
              <a:rPr lang="en-US" altLang="zh-CN" sz="3600" b="1" dirty="0">
                <a:solidFill>
                  <a:srgbClr val="0000FF"/>
                </a:solidFill>
                <a:effectLst/>
                <a:ea typeface="等线" panose="02010600030101010101" pitchFamily="2" charset="-122"/>
                <a:cs typeface="Times New Roman" panose="02020603050405020304" pitchFamily="18" charset="0"/>
              </a:rPr>
              <a:t>When dealing with each </a:t>
            </a:r>
            <a:r>
              <a:rPr lang="en-US" altLang="zh-CN" sz="3600" b="1" u="sng" dirty="0">
                <a:solidFill>
                  <a:srgbClr val="0000FF"/>
                </a:solidFill>
                <a:effectLst/>
                <a:ea typeface="等线" panose="02010600030101010101" pitchFamily="2" charset="-122"/>
                <a:cs typeface="Times New Roman" panose="02020603050405020304" pitchFamily="18" charset="0"/>
              </a:rPr>
              <a:t>delicate stroke </a:t>
            </a:r>
            <a:r>
              <a:rPr lang="en-US" altLang="zh-CN" sz="3600" b="1" dirty="0">
                <a:solidFill>
                  <a:srgbClr val="0000FF"/>
                </a:solidFill>
                <a:effectLst/>
                <a:ea typeface="等线" panose="02010600030101010101" pitchFamily="2" charset="-122"/>
                <a:cs typeface="Times New Roman" panose="02020603050405020304" pitchFamily="18" charset="0"/>
              </a:rPr>
              <a:t>on the canvas, </a:t>
            </a:r>
            <a:r>
              <a:rPr lang="en-US" altLang="zh-CN" sz="3600" b="1" u="sng" dirty="0">
                <a:solidFill>
                  <a:srgbClr val="CC00CC"/>
                </a:solidFill>
                <a:effectLst/>
                <a:ea typeface="等线" panose="02010600030101010101" pitchFamily="2" charset="-122"/>
                <a:cs typeface="Times New Roman" panose="02020603050405020304" pitchFamily="18" charset="0"/>
              </a:rPr>
              <a:t>Alia</a:t>
            </a:r>
            <a:r>
              <a:rPr lang="en-US" altLang="zh-CN" sz="3600" b="1" dirty="0">
                <a:solidFill>
                  <a:srgbClr val="FF0000"/>
                </a:solidFill>
                <a:effectLst/>
                <a:ea typeface="等线" panose="02010600030101010101" pitchFamily="2" charset="-122"/>
                <a:cs typeface="Times New Roman" panose="02020603050405020304" pitchFamily="18" charset="0"/>
              </a:rPr>
              <a:t> </a:t>
            </a:r>
            <a:r>
              <a:rPr lang="en-US" altLang="zh-CN" sz="3600" b="1" u="sng" dirty="0">
                <a:solidFill>
                  <a:srgbClr val="FF0000"/>
                </a:solidFill>
                <a:effectLst/>
                <a:ea typeface="等线" panose="02010600030101010101" pitchFamily="2" charset="-122"/>
                <a:cs typeface="Times New Roman" panose="02020603050405020304" pitchFamily="18" charset="0"/>
              </a:rPr>
              <a:t>focused her eyes on every detail </a:t>
            </a:r>
            <a:r>
              <a:rPr lang="en-US" altLang="zh-CN" sz="3600" b="1" dirty="0">
                <a:effectLst/>
                <a:ea typeface="等线" panose="02010600030101010101" pitchFamily="2" charset="-122"/>
                <a:cs typeface="Times New Roman" panose="02020603050405020304" pitchFamily="18" charset="0"/>
              </a:rPr>
              <a:t>of herself in the mirror. </a:t>
            </a:r>
            <a:endParaRPr lang="en-US" altLang="zh-CN" sz="3600" b="1" dirty="0">
              <a:effectLst/>
              <a:ea typeface="等线" panose="02010600030101010101" pitchFamily="2" charset="-122"/>
              <a:cs typeface="Times New Roman" panose="02020603050405020304" pitchFamily="18" charset="0"/>
            </a:endParaRPr>
          </a:p>
          <a:p>
            <a:pPr algn="just"/>
            <a:endParaRPr lang="zh-CN" altLang="en-US" sz="3600" dirty="0"/>
          </a:p>
        </p:txBody>
      </p:sp>
      <p:sp>
        <p:nvSpPr>
          <p:cNvPr id="3" name="文本框 2"/>
          <p:cNvSpPr txBox="1"/>
          <p:nvPr/>
        </p:nvSpPr>
        <p:spPr>
          <a:xfrm>
            <a:off x="-10274" y="1276181"/>
            <a:ext cx="12125739" cy="3046988"/>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Taking a deep breath, Alia began her own self-portrait. She drew the basic form of a head, the way she had been shown. From there, she used lines to plot the features of her face. She had to take note of each detail, </a:t>
            </a:r>
            <a:r>
              <a:rPr lang="en-US"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with each stroke, line and curve demanding her close attention.</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One wrong measurement could throw off the whole portrait. </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cxnSp>
        <p:nvCxnSpPr>
          <p:cNvPr id="5" name="直接箭头连接符 4"/>
          <p:cNvCxnSpPr/>
          <p:nvPr/>
        </p:nvCxnSpPr>
        <p:spPr>
          <a:xfrm flipH="1" flipV="1">
            <a:off x="7089169" y="3236359"/>
            <a:ext cx="1263721" cy="20137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7" name="直接箭头连接符 6"/>
          <p:cNvCxnSpPr/>
          <p:nvPr/>
        </p:nvCxnSpPr>
        <p:spPr>
          <a:xfrm flipH="1" flipV="1">
            <a:off x="1705510" y="3678149"/>
            <a:ext cx="852755" cy="173633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文本框 10"/>
          <p:cNvSpPr txBox="1"/>
          <p:nvPr/>
        </p:nvSpPr>
        <p:spPr>
          <a:xfrm>
            <a:off x="678094" y="256856"/>
            <a:ext cx="11311848" cy="584775"/>
          </a:xfrm>
          <a:prstGeom prst="rect">
            <a:avLst/>
          </a:prstGeom>
          <a:noFill/>
        </p:spPr>
        <p:txBody>
          <a:bodyPr wrap="square" rtlCol="0">
            <a:spAutoFit/>
          </a:bodyPr>
          <a:lstStyle/>
          <a:p>
            <a:r>
              <a:rPr lang="en-US" altLang="zh-CN" sz="3200" dirty="0">
                <a:solidFill>
                  <a:schemeClr val="bg1"/>
                </a:solidFill>
                <a:latin typeface="Aharoni" panose="02010803020104030203" pitchFamily="2" charset="-79"/>
                <a:ea typeface="华文行楷" panose="02010800040101010101" pitchFamily="2" charset="-122"/>
                <a:cs typeface="Aharoni" panose="02010803020104030203" pitchFamily="2" charset="-79"/>
              </a:rPr>
              <a:t>Deal with three links and the ending of the continuation </a:t>
            </a:r>
            <a:endParaRPr lang="zh-CN" altLang="en-US" sz="3200" dirty="0">
              <a:solidFill>
                <a:schemeClr val="bg1"/>
              </a:solidFill>
              <a:latin typeface="Aharoni" panose="02010803020104030203" pitchFamily="2" charset="-79"/>
              <a:ea typeface="华文行楷" panose="02010800040101010101" pitchFamily="2" charset="-122"/>
              <a:cs typeface="Aharoni" panose="02010803020104030203" pitchFamily="2" charset="-79"/>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20548" y="842481"/>
            <a:ext cx="12171452" cy="5414481"/>
          </a:xfrm>
          <a:solidFill>
            <a:schemeClr val="bg1"/>
          </a:solidFill>
        </p:spPr>
        <p:txBody>
          <a:bodyPr>
            <a:noAutofit/>
          </a:bodyPr>
          <a:lstStyle/>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process</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took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patience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precision. </a:t>
            </a:r>
            <a:endPar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Link2:  </a:t>
            </a:r>
            <a:r>
              <a:rPr lang="en-US" altLang="zh-CN" sz="3600" b="1" dirty="0">
                <a:solidFill>
                  <a:srgbClr val="9900CC"/>
                </a:solidFill>
                <a:ea typeface="等线" panose="02010600030101010101" pitchFamily="2" charset="-122"/>
                <a:cs typeface="Times New Roman" panose="02020603050405020304" pitchFamily="18" charset="0"/>
              </a:rPr>
              <a:t>With details added, </a:t>
            </a:r>
            <a:r>
              <a:rPr lang="en-US" altLang="zh-CN" sz="3600" b="1" u="sng" dirty="0">
                <a:solidFill>
                  <a:srgbClr val="CC00CC"/>
                </a:solidFill>
                <a:ea typeface="等线" panose="02010600030101010101" pitchFamily="2" charset="-122"/>
                <a:cs typeface="Times New Roman" panose="02020603050405020304" pitchFamily="18" charset="0"/>
              </a:rPr>
              <a:t>a lifelike drawing/ sketch </a:t>
            </a:r>
            <a:r>
              <a:rPr lang="en-US" altLang="zh-CN" sz="3600" b="1" dirty="0">
                <a:solidFill>
                  <a:srgbClr val="CC00CC"/>
                </a:solidFill>
                <a:ea typeface="等线" panose="02010600030101010101" pitchFamily="2" charset="-122"/>
                <a:cs typeface="Times New Roman" panose="02020603050405020304" pitchFamily="18" charset="0"/>
              </a:rPr>
              <a:t>of </a:t>
            </a:r>
            <a:r>
              <a:rPr lang="en-US" altLang="zh-CN" sz="3600" b="1" u="sng" dirty="0">
                <a:solidFill>
                  <a:srgbClr val="CC00CC"/>
                </a:solidFill>
                <a:ea typeface="等线" panose="02010600030101010101" pitchFamily="2" charset="-122"/>
                <a:cs typeface="Times New Roman" panose="02020603050405020304" pitchFamily="18" charset="0"/>
              </a:rPr>
              <a:t>herself/ a self-</a:t>
            </a:r>
            <a:r>
              <a:rPr lang="en-US" altLang="zh-CN" sz="3600" b="1" u="sng" dirty="0" err="1">
                <a:solidFill>
                  <a:srgbClr val="CC00CC"/>
                </a:solidFill>
                <a:ea typeface="等线" panose="02010600030101010101" pitchFamily="2" charset="-122"/>
                <a:cs typeface="Times New Roman" panose="02020603050405020304" pitchFamily="18" charset="0"/>
              </a:rPr>
              <a:t>portait</a:t>
            </a:r>
            <a:r>
              <a:rPr lang="en-US" altLang="zh-CN" sz="3600" b="1" u="sng" dirty="0">
                <a:solidFill>
                  <a:srgbClr val="CC00CC"/>
                </a:solidFill>
                <a:ea typeface="等线" panose="02010600030101010101" pitchFamily="2" charset="-122"/>
                <a:cs typeface="Times New Roman" panose="02020603050405020304" pitchFamily="18" charset="0"/>
              </a:rPr>
              <a:t> </a:t>
            </a:r>
            <a:r>
              <a:rPr lang="en-US" altLang="zh-CN" sz="3600" b="1" dirty="0">
                <a:solidFill>
                  <a:srgbClr val="FF0000"/>
                </a:solidFill>
                <a:ea typeface="等线" panose="02010600030101010101" pitchFamily="2" charset="-122"/>
                <a:cs typeface="Times New Roman" panose="02020603050405020304" pitchFamily="18" charset="0"/>
              </a:rPr>
              <a:t>took form/ appeared </a:t>
            </a:r>
            <a:r>
              <a:rPr lang="en-US" altLang="zh-CN" sz="3600" b="1" dirty="0">
                <a:cs typeface="Times New Roman" panose="02020603050405020304" pitchFamily="18" charset="0"/>
              </a:rPr>
              <a:t>on the canvas just before her eyes.  </a:t>
            </a:r>
            <a:r>
              <a:rPr lang="en-US" altLang="zh-CN" sz="3600" b="1" u="sng" dirty="0">
                <a:solidFill>
                  <a:srgbClr val="CC00CC"/>
                </a:solidFill>
                <a:cs typeface="Times New Roman" panose="02020603050405020304" pitchFamily="18" charset="0"/>
              </a:rPr>
              <a:t>It </a:t>
            </a:r>
            <a:r>
              <a:rPr lang="en-US" altLang="zh-CN" sz="3600" b="1" dirty="0">
                <a:solidFill>
                  <a:srgbClr val="FF0000"/>
                </a:solidFill>
                <a:cs typeface="Times New Roman" panose="02020603050405020304" pitchFamily="18" charset="0"/>
              </a:rPr>
              <a:t>was just unbelievable/ incredible. </a:t>
            </a:r>
            <a:r>
              <a:rPr lang="en-US" altLang="zh-CN" sz="3600" b="1" u="sng" dirty="0">
                <a:solidFill>
                  <a:srgbClr val="CC00CC"/>
                </a:solidFill>
                <a:cs typeface="Times New Roman" panose="02020603050405020304" pitchFamily="18" charset="0"/>
              </a:rPr>
              <a:t>Her patience </a:t>
            </a:r>
            <a:r>
              <a:rPr lang="en-US" altLang="zh-CN" sz="3600" b="1" dirty="0">
                <a:solidFill>
                  <a:srgbClr val="FF0000"/>
                </a:solidFill>
                <a:cs typeface="Times New Roman" panose="02020603050405020304" pitchFamily="18" charset="0"/>
              </a:rPr>
              <a:t>paid off! </a:t>
            </a:r>
            <a:endPar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Para2: </a:t>
            </a:r>
            <a:r>
              <a:rPr lang="en-US" altLang="zh-CN" sz="3600" b="1"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Admiring</a:t>
            </a:r>
            <a:r>
              <a:rPr lang="en-US" altLang="zh-CN" sz="3600" b="1" u="sng"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her work</a:t>
            </a:r>
            <a:r>
              <a:rPr lang="en-US" altLang="zh-CN" sz="3600"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u="sng"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Alia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suddenly </a:t>
            </a:r>
            <a:r>
              <a:rPr lang="en-US" altLang="zh-CN" sz="36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realized</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drawing</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was just what she had hoped for. </a:t>
            </a:r>
            <a:endParaRPr lang="zh-CN" altLang="en-US" sz="3600" dirty="0"/>
          </a:p>
        </p:txBody>
      </p:sp>
      <p:cxnSp>
        <p:nvCxnSpPr>
          <p:cNvPr id="4" name="直接箭头连接符 3"/>
          <p:cNvCxnSpPr/>
          <p:nvPr/>
        </p:nvCxnSpPr>
        <p:spPr>
          <a:xfrm flipV="1">
            <a:off x="5126804" y="2619910"/>
            <a:ext cx="2013735" cy="170551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9" name="直接箭头连接符 8"/>
          <p:cNvCxnSpPr/>
          <p:nvPr/>
        </p:nvCxnSpPr>
        <p:spPr>
          <a:xfrm flipH="1" flipV="1">
            <a:off x="10108058" y="2619910"/>
            <a:ext cx="844194" cy="173804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20548" y="410969"/>
            <a:ext cx="12171452" cy="6082298"/>
          </a:xfrm>
          <a:solidFill>
            <a:schemeClr val="bg1"/>
          </a:solidFill>
        </p:spPr>
        <p:txBody>
          <a:bodyPr>
            <a:noAutofit/>
          </a:bodyPr>
          <a:lstStyle/>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process</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took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patience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precision. </a:t>
            </a:r>
            <a:endPar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Para2: </a:t>
            </a:r>
            <a:r>
              <a:rPr lang="en-US" altLang="zh-CN" sz="3600" b="1"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Admiring</a:t>
            </a:r>
            <a:r>
              <a:rPr lang="en-US" altLang="zh-CN" sz="3600" b="1" u="sng"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her work</a:t>
            </a:r>
            <a:r>
              <a:rPr lang="en-US" altLang="zh-CN" sz="3600"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u="sng"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Alia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suddenly </a:t>
            </a:r>
            <a:r>
              <a:rPr lang="en-US" altLang="zh-CN" sz="36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realized</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drawing</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was just what she had hoped for. </a:t>
            </a:r>
            <a:endPar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kern="100" dirty="0">
                <a:latin typeface="等线" panose="02010600030101010101" pitchFamily="2" charset="-122"/>
                <a:cs typeface="Times New Roman" panose="02020603050405020304" pitchFamily="18" charset="0"/>
              </a:rPr>
              <a:t>Link3: </a:t>
            </a:r>
            <a:endParaRPr lang="en-US" altLang="zh-CN" sz="3600" kern="100" dirty="0">
              <a:latin typeface="等线" panose="02010600030101010101" pitchFamily="2" charset="-122"/>
              <a:cs typeface="Times New Roman" panose="02020603050405020304" pitchFamily="18" charset="0"/>
            </a:endParaRPr>
          </a:p>
          <a:p>
            <a:pPr marL="0" indent="0">
              <a:buNone/>
            </a:pP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①</a:t>
            </a:r>
            <a:r>
              <a:rPr lang="en-US" altLang="zh-CN" sz="3600" b="1" dirty="0">
                <a:solidFill>
                  <a:srgbClr val="9900CC"/>
                </a:solidFill>
                <a:cs typeface="Times New Roman" panose="02020603050405020304" pitchFamily="18" charset="0"/>
              </a:rPr>
              <a:t>Sitting in the drawing studio</a:t>
            </a:r>
            <a:r>
              <a:rPr lang="en-US" altLang="zh-CN" sz="3600" b="1" dirty="0">
                <a:solidFill>
                  <a:srgbClr val="FF0000"/>
                </a:solidFill>
                <a:cs typeface="Times New Roman" panose="02020603050405020304" pitchFamily="18" charset="0"/>
              </a:rPr>
              <a:t>, </a:t>
            </a:r>
            <a:r>
              <a:rPr lang="en-US" altLang="zh-CN" sz="3600" b="1" u="sng" dirty="0">
                <a:solidFill>
                  <a:srgbClr val="CC00CC"/>
                </a:solidFill>
                <a:cs typeface="Times New Roman" panose="02020603050405020304" pitchFamily="18" charset="0"/>
              </a:rPr>
              <a:t>Alia</a:t>
            </a:r>
            <a:r>
              <a:rPr lang="en-US" altLang="zh-CN" sz="3600" b="1" dirty="0">
                <a:solidFill>
                  <a:srgbClr val="FF0000"/>
                </a:solidFill>
                <a:cs typeface="Times New Roman" panose="02020603050405020304" pitchFamily="18" charset="0"/>
              </a:rPr>
              <a:t> </a:t>
            </a:r>
            <a:r>
              <a:rPr lang="en-US" altLang="zh-CN" sz="3600" b="1" dirty="0">
                <a:cs typeface="Times New Roman" panose="02020603050405020304" pitchFamily="18" charset="0"/>
              </a:rPr>
              <a:t>no longer </a:t>
            </a:r>
            <a:r>
              <a:rPr lang="en-US" altLang="zh-CN" sz="3600" b="1" dirty="0">
                <a:solidFill>
                  <a:srgbClr val="FF0000"/>
                </a:solidFill>
                <a:cs typeface="Times New Roman" panose="02020603050405020304" pitchFamily="18" charset="0"/>
              </a:rPr>
              <a:t>felt like </a:t>
            </a:r>
            <a:r>
              <a:rPr lang="en-US" altLang="zh-CN" sz="3600" b="1" dirty="0">
                <a:solidFill>
                  <a:srgbClr val="0000FF"/>
                </a:solidFill>
                <a:cs typeface="Times New Roman" panose="02020603050405020304" pitchFamily="18" charset="0"/>
              </a:rPr>
              <a:t>a cat in a dog show.</a:t>
            </a:r>
            <a:r>
              <a:rPr lang="en-US" altLang="zh-CN" sz="3600" b="1" dirty="0">
                <a:solidFill>
                  <a:srgbClr val="FF0000"/>
                </a:solidFill>
                <a:cs typeface="Times New Roman" panose="02020603050405020304" pitchFamily="18" charset="0"/>
              </a:rPr>
              <a:t> </a:t>
            </a:r>
            <a:r>
              <a:rPr lang="en-US" altLang="zh-CN" sz="3600" b="1" dirty="0">
                <a:cs typeface="Times New Roman" panose="02020603050405020304" pitchFamily="18" charset="0"/>
              </a:rPr>
              <a:t>Instead, </a:t>
            </a:r>
            <a:r>
              <a:rPr lang="en-US" altLang="zh-CN" sz="3600" b="1" u="sng" dirty="0">
                <a:solidFill>
                  <a:srgbClr val="CC00CC"/>
                </a:solidFill>
                <a:cs typeface="Times New Roman" panose="02020603050405020304" pitchFamily="18" charset="0"/>
              </a:rPr>
              <a:t>she </a:t>
            </a:r>
            <a:r>
              <a:rPr lang="en-US" altLang="zh-CN" sz="3600" b="1" dirty="0">
                <a:solidFill>
                  <a:srgbClr val="FF0000"/>
                </a:solidFill>
                <a:cs typeface="Times New Roman" panose="02020603050405020304" pitchFamily="18" charset="0"/>
              </a:rPr>
              <a:t>took to art </a:t>
            </a:r>
            <a:r>
              <a:rPr lang="en-US" altLang="zh-CN" sz="3600" b="1" dirty="0">
                <a:solidFill>
                  <a:srgbClr val="0000FF"/>
                </a:solidFill>
                <a:cs typeface="Times New Roman" panose="02020603050405020304" pitchFamily="18" charset="0"/>
              </a:rPr>
              <a:t>like a duck to water. </a:t>
            </a:r>
            <a:endParaRPr lang="en-US" altLang="zh-CN" sz="3600" b="1" dirty="0">
              <a:solidFill>
                <a:srgbClr val="0000FF"/>
              </a:solidFill>
              <a:cs typeface="Times New Roman" panose="02020603050405020304" pitchFamily="18" charset="0"/>
            </a:endParaRPr>
          </a:p>
          <a:p>
            <a:pPr marL="0" indent="0">
              <a:buNone/>
            </a:pPr>
            <a:r>
              <a:rPr lang="en-US" altLang="zh-CN" sz="3600" kern="100" dirty="0">
                <a:latin typeface="等线" panose="02010600030101010101" pitchFamily="2" charset="-122"/>
                <a:cs typeface="Times New Roman" panose="02020603050405020304" pitchFamily="18" charset="0"/>
              </a:rPr>
              <a:t>② </a:t>
            </a:r>
            <a:r>
              <a:rPr lang="en-US" altLang="zh-CN" sz="3600" b="1" kern="100" dirty="0">
                <a:solidFill>
                  <a:srgbClr val="FF0000"/>
                </a:solidFill>
                <a:latin typeface="等线" panose="02010600030101010101" pitchFamily="2" charset="-122"/>
                <a:cs typeface="Times New Roman" panose="02020603050405020304" pitchFamily="18" charset="0"/>
              </a:rPr>
              <a:t>Never had Alia imagined that </a:t>
            </a:r>
            <a:r>
              <a:rPr lang="en-US" altLang="zh-CN" sz="3600" u="sng" kern="100" dirty="0">
                <a:solidFill>
                  <a:srgbClr val="9900CC"/>
                </a:solidFill>
                <a:latin typeface="等线" panose="02010600030101010101" pitchFamily="2" charset="-122"/>
                <a:cs typeface="Times New Roman" panose="02020603050405020304" pitchFamily="18" charset="0"/>
              </a:rPr>
              <a:t>simple elements </a:t>
            </a:r>
            <a:r>
              <a:rPr lang="en-US" altLang="zh-CN" sz="3600" kern="100" dirty="0">
                <a:latin typeface="等线" panose="02010600030101010101" pitchFamily="2" charset="-122"/>
                <a:cs typeface="Times New Roman" panose="02020603050405020304" pitchFamily="18" charset="0"/>
              </a:rPr>
              <a:t>like lines, triangles, curves </a:t>
            </a:r>
            <a:r>
              <a:rPr lang="en-US" altLang="zh-CN" sz="3600" kern="100" dirty="0">
                <a:solidFill>
                  <a:srgbClr val="FF0000"/>
                </a:solidFill>
                <a:latin typeface="等线" panose="02010600030101010101" pitchFamily="2" charset="-122"/>
                <a:cs typeface="Times New Roman" panose="02020603050405020304" pitchFamily="18" charset="0"/>
              </a:rPr>
              <a:t>could form </a:t>
            </a:r>
            <a:r>
              <a:rPr lang="en-US" altLang="zh-CN" sz="3600" b="1" u="sng" kern="100" dirty="0">
                <a:solidFill>
                  <a:srgbClr val="9900CC"/>
                </a:solidFill>
                <a:latin typeface="等线" panose="02010600030101010101" pitchFamily="2" charset="-122"/>
                <a:cs typeface="Times New Roman" panose="02020603050405020304" pitchFamily="18" charset="0"/>
              </a:rPr>
              <a:t>a drawing</a:t>
            </a:r>
            <a:r>
              <a:rPr lang="en-US" altLang="zh-CN" sz="3600" kern="100" dirty="0">
                <a:solidFill>
                  <a:srgbClr val="FF0000"/>
                </a:solidFill>
                <a:latin typeface="等线" panose="02010600030101010101" pitchFamily="2" charset="-122"/>
                <a:cs typeface="Times New Roman" panose="02020603050405020304" pitchFamily="18" charset="0"/>
              </a:rPr>
              <a:t> </a:t>
            </a:r>
            <a:r>
              <a:rPr lang="en-US" altLang="zh-CN" sz="3600" i="1" kern="100" dirty="0">
                <a:solidFill>
                  <a:srgbClr val="0000FF"/>
                </a:solidFill>
                <a:latin typeface="等线" panose="02010600030101010101" pitchFamily="2" charset="-122"/>
                <a:cs typeface="Times New Roman" panose="02020603050405020304" pitchFamily="18" charset="0"/>
              </a:rPr>
              <a:t>reflecting all her facial features. </a:t>
            </a:r>
            <a:endParaRPr lang="en-US" altLang="zh-CN" sz="3600" b="1" i="1" dirty="0">
              <a:solidFill>
                <a:srgbClr val="0000FF"/>
              </a:solidFill>
              <a:cs typeface="Times New Roman" panose="02020603050405020304" pitchFamily="18" charset="0"/>
            </a:endParaRPr>
          </a:p>
          <a:p>
            <a:pPr marL="0" indent="0">
              <a:buNone/>
            </a:pPr>
            <a:endParaRPr lang="en-US" altLang="zh-CN" sz="3600" b="1" dirty="0">
              <a:solidFill>
                <a:srgbClr val="0000FF"/>
              </a:solidFill>
              <a:cs typeface="Times New Roman" panose="02020603050405020304" pitchFamily="18" charset="0"/>
            </a:endParaRPr>
          </a:p>
          <a:p>
            <a:pPr marL="0" indent="0">
              <a:buNone/>
            </a:pPr>
            <a:endParaRPr lang="zh-CN" altLang="en-US" sz="3600" dirty="0"/>
          </a:p>
        </p:txBody>
      </p:sp>
      <p:cxnSp>
        <p:nvCxnSpPr>
          <p:cNvPr id="3" name="直接箭头连接符 2"/>
          <p:cNvCxnSpPr/>
          <p:nvPr/>
        </p:nvCxnSpPr>
        <p:spPr>
          <a:xfrm flipH="1" flipV="1">
            <a:off x="6174769" y="2054831"/>
            <a:ext cx="965770" cy="137416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7" name="直接箭头连接符 6"/>
          <p:cNvCxnSpPr/>
          <p:nvPr/>
        </p:nvCxnSpPr>
        <p:spPr>
          <a:xfrm flipV="1">
            <a:off x="6811766" y="2219218"/>
            <a:ext cx="3945277" cy="338019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20548" y="410969"/>
            <a:ext cx="12171452" cy="6082298"/>
          </a:xfrm>
          <a:solidFill>
            <a:schemeClr val="bg1"/>
          </a:solidFill>
        </p:spPr>
        <p:txBody>
          <a:bodyPr>
            <a:noAutofit/>
          </a:bodyPr>
          <a:lstStyle/>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process</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took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patience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precision. </a:t>
            </a:r>
            <a:endPar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Para2: </a:t>
            </a:r>
            <a:r>
              <a:rPr lang="en-US" altLang="zh-CN" sz="3600" b="1"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Admiring</a:t>
            </a:r>
            <a:r>
              <a:rPr lang="en-US" altLang="zh-CN" sz="3600" b="1" u="sng"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her work</a:t>
            </a:r>
            <a:r>
              <a:rPr lang="en-US" altLang="zh-CN" sz="3600"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u="sng"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Alia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suddenly </a:t>
            </a:r>
            <a:r>
              <a:rPr lang="en-US" altLang="zh-CN" sz="36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realized</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drawing</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was just what she had hoped for. </a:t>
            </a:r>
            <a:endPar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kern="100" dirty="0">
                <a:latin typeface="等线" panose="02010600030101010101" pitchFamily="2" charset="-122"/>
                <a:cs typeface="Times New Roman" panose="02020603050405020304" pitchFamily="18" charset="0"/>
              </a:rPr>
              <a:t>Link3: </a:t>
            </a:r>
            <a:endParaRPr lang="en-US" altLang="zh-CN" sz="3600" kern="100" dirty="0">
              <a:latin typeface="等线" panose="02010600030101010101" pitchFamily="2" charset="-122"/>
              <a:cs typeface="Times New Roman" panose="02020603050405020304" pitchFamily="18" charset="0"/>
            </a:endParaRPr>
          </a:p>
          <a:p>
            <a:pPr marL="0" indent="0">
              <a:buNone/>
            </a:pP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③</a:t>
            </a:r>
            <a:r>
              <a:rPr lang="en-US" altLang="zh-CN" sz="3600" b="1" dirty="0">
                <a:solidFill>
                  <a:srgbClr val="9900CC"/>
                </a:solidFill>
                <a:cs typeface="Times New Roman" panose="02020603050405020304" pitchFamily="18" charset="0"/>
              </a:rPr>
              <a:t> </a:t>
            </a:r>
            <a:r>
              <a:rPr lang="zh-CN" altLang="en-US" sz="3600" b="1" dirty="0">
                <a:solidFill>
                  <a:srgbClr val="9900CC"/>
                </a:solidFill>
                <a:cs typeface="Times New Roman" panose="02020603050405020304" pitchFamily="18" charset="0"/>
              </a:rPr>
              <a:t>（主语切换到老师：</a:t>
            </a:r>
            <a:r>
              <a:rPr lang="zh-CN" altLang="en-US" sz="3600" b="1" dirty="0">
                <a:solidFill>
                  <a:srgbClr val="0000FF"/>
                </a:solidFill>
                <a:cs typeface="Times New Roman" panose="02020603050405020304" pitchFamily="18" charset="0"/>
              </a:rPr>
              <a:t>回扣一下第三段开头句</a:t>
            </a:r>
            <a:r>
              <a:rPr lang="en-US" altLang="zh-CN" sz="3600" b="1" dirty="0">
                <a:solidFill>
                  <a:srgbClr val="0000FF"/>
                </a:solidFill>
                <a:cs typeface="Times New Roman" panose="02020603050405020304" pitchFamily="18" charset="0"/>
              </a:rPr>
              <a:t>—</a:t>
            </a:r>
            <a:r>
              <a:rPr lang="zh-CN" altLang="en-US" sz="3600" b="1" dirty="0">
                <a:solidFill>
                  <a:srgbClr val="0000FF"/>
                </a:solidFill>
                <a:cs typeface="Times New Roman" panose="02020603050405020304" pitchFamily="18" charset="0"/>
              </a:rPr>
              <a:t>这一次老师很震惊</a:t>
            </a:r>
            <a:r>
              <a:rPr lang="en-US" altLang="zh-CN" sz="3600" b="1" dirty="0">
                <a:solidFill>
                  <a:srgbClr val="0000FF"/>
                </a:solidFill>
                <a:cs typeface="Times New Roman" panose="02020603050405020304" pitchFamily="18" charset="0"/>
              </a:rPr>
              <a:t>---Alia </a:t>
            </a:r>
            <a:r>
              <a:rPr lang="zh-CN" altLang="en-US" sz="3600" b="1" dirty="0">
                <a:solidFill>
                  <a:srgbClr val="0000FF"/>
                </a:solidFill>
                <a:cs typeface="Times New Roman" panose="02020603050405020304" pitchFamily="18" charset="0"/>
              </a:rPr>
              <a:t>一点就通，夸张一下她的天赋） </a:t>
            </a:r>
            <a:r>
              <a:rPr lang="en-US" altLang="zh-CN" sz="3600" b="1" u="sng" dirty="0">
                <a:solidFill>
                  <a:srgbClr val="9900CC"/>
                </a:solidFill>
                <a:cs typeface="Times New Roman" panose="02020603050405020304" pitchFamily="18" charset="0"/>
              </a:rPr>
              <a:t>Her teacher </a:t>
            </a:r>
            <a:r>
              <a:rPr lang="en-US" altLang="zh-CN" sz="3600" b="1" dirty="0">
                <a:solidFill>
                  <a:srgbClr val="FF0000"/>
                </a:solidFill>
                <a:cs typeface="Times New Roman" panose="02020603050405020304" pitchFamily="18" charset="0"/>
              </a:rPr>
              <a:t>happened to come </a:t>
            </a:r>
            <a:r>
              <a:rPr lang="en-US" altLang="zh-CN" sz="3600" kern="100" dirty="0">
                <a:solidFill>
                  <a:srgbClr val="FF0000"/>
                </a:solidFill>
                <a:latin typeface="等线" panose="02010600030101010101" pitchFamily="2" charset="-122"/>
                <a:cs typeface="Times New Roman" panose="02020603050405020304" pitchFamily="18" charset="0"/>
              </a:rPr>
              <a:t>up to</a:t>
            </a:r>
            <a:r>
              <a:rPr lang="en-US" altLang="zh-CN" sz="3600" kern="100" dirty="0">
                <a:latin typeface="等线" panose="02010600030101010101" pitchFamily="2" charset="-122"/>
                <a:cs typeface="Times New Roman" panose="02020603050405020304" pitchFamily="18" charset="0"/>
              </a:rPr>
              <a:t> Alia's easel</a:t>
            </a:r>
            <a:r>
              <a:rPr lang="zh-CN" altLang="en-US" sz="3600" kern="100" dirty="0">
                <a:latin typeface="等线" panose="02010600030101010101" pitchFamily="2" charset="-122"/>
                <a:cs typeface="Times New Roman" panose="02020603050405020304" pitchFamily="18" charset="0"/>
              </a:rPr>
              <a:t>（画架） </a:t>
            </a:r>
            <a:r>
              <a:rPr lang="en-US" altLang="zh-CN" sz="3600" kern="100" dirty="0">
                <a:latin typeface="等线" panose="02010600030101010101" pitchFamily="2" charset="-122"/>
                <a:cs typeface="Times New Roman" panose="02020603050405020304" pitchFamily="18" charset="0"/>
              </a:rPr>
              <a:t>// </a:t>
            </a:r>
            <a:r>
              <a:rPr lang="en-US" altLang="zh-CN" sz="3600" kern="100" dirty="0">
                <a:solidFill>
                  <a:srgbClr val="FF0000"/>
                </a:solidFill>
                <a:latin typeface="等线" panose="02010600030101010101" pitchFamily="2" charset="-122"/>
                <a:cs typeface="Times New Roman" panose="02020603050405020304" pitchFamily="18" charset="0"/>
              </a:rPr>
              <a:t>happened to </a:t>
            </a:r>
            <a:r>
              <a:rPr lang="en-US" altLang="zh-CN" sz="3600" b="1" dirty="0">
                <a:solidFill>
                  <a:srgbClr val="FF0000"/>
                </a:solidFill>
                <a:cs typeface="Times New Roman" panose="02020603050405020304" pitchFamily="18" charset="0"/>
              </a:rPr>
              <a:t>stop by </a:t>
            </a:r>
            <a:r>
              <a:rPr lang="en-US" altLang="zh-CN" sz="3600" b="1" dirty="0">
                <a:solidFill>
                  <a:srgbClr val="9900CC"/>
                </a:solidFill>
                <a:cs typeface="Times New Roman" panose="02020603050405020304" pitchFamily="18" charset="0"/>
              </a:rPr>
              <a:t>her easel, stunned to see Alia’s gift for art! </a:t>
            </a:r>
            <a:endParaRPr lang="en-US" altLang="zh-CN" sz="3600" b="1" i="1" dirty="0">
              <a:solidFill>
                <a:srgbClr val="0000FF"/>
              </a:solidFill>
              <a:cs typeface="Times New Roman" panose="02020603050405020304" pitchFamily="18" charset="0"/>
            </a:endParaRPr>
          </a:p>
          <a:p>
            <a:pPr marL="0" indent="0">
              <a:buNone/>
            </a:pPr>
            <a:endParaRPr lang="en-US" altLang="zh-CN" sz="3600" b="1" dirty="0">
              <a:solidFill>
                <a:srgbClr val="0000FF"/>
              </a:solidFill>
              <a:cs typeface="Times New Roman" panose="02020603050405020304" pitchFamily="18" charset="0"/>
            </a:endParaRPr>
          </a:p>
          <a:p>
            <a:pPr marL="0" indent="0">
              <a:buNone/>
            </a:pPr>
            <a:endParaRPr lang="zh-CN" altLang="en-US" sz="3600" dirty="0"/>
          </a:p>
        </p:txBody>
      </p:sp>
      <p:cxnSp>
        <p:nvCxnSpPr>
          <p:cNvPr id="3" name="直接箭头连接符 2"/>
          <p:cNvCxnSpPr/>
          <p:nvPr/>
        </p:nvCxnSpPr>
        <p:spPr>
          <a:xfrm flipH="1" flipV="1">
            <a:off x="2304836" y="2129319"/>
            <a:ext cx="5976135" cy="305913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20548" y="410969"/>
            <a:ext cx="12171452" cy="6082298"/>
          </a:xfrm>
          <a:solidFill>
            <a:schemeClr val="bg1"/>
          </a:solidFill>
        </p:spPr>
        <p:txBody>
          <a:bodyPr>
            <a:noAutofit/>
          </a:bodyPr>
          <a:lstStyle/>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process</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took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patience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precision. </a:t>
            </a:r>
            <a:endPar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Para2: </a:t>
            </a:r>
            <a:r>
              <a:rPr lang="en-US" altLang="zh-CN" sz="3600" b="1"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Admiring</a:t>
            </a:r>
            <a:r>
              <a:rPr lang="en-US" altLang="zh-CN" sz="3600" b="1" u="sng"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her work</a:t>
            </a:r>
            <a:r>
              <a:rPr lang="en-US" altLang="zh-CN" sz="3600"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u="sng"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Alia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suddenly </a:t>
            </a:r>
            <a:r>
              <a:rPr lang="en-US" altLang="zh-CN" sz="36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realized</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drawing</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was just what she had hoped for. </a:t>
            </a:r>
            <a:endPar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kern="100" dirty="0">
                <a:latin typeface="等线" panose="02010600030101010101" pitchFamily="2" charset="-122"/>
                <a:cs typeface="Times New Roman" panose="02020603050405020304" pitchFamily="18" charset="0"/>
              </a:rPr>
              <a:t>Link3: </a:t>
            </a:r>
            <a:endParaRPr lang="en-US" altLang="zh-CN" sz="3600" kern="100" dirty="0">
              <a:latin typeface="等线" panose="02010600030101010101" pitchFamily="2" charset="-122"/>
              <a:cs typeface="Times New Roman" panose="02020603050405020304" pitchFamily="18" charset="0"/>
            </a:endParaRPr>
          </a:p>
          <a:p>
            <a:pPr marL="0" indent="0">
              <a:buNone/>
            </a:pP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④</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（利用</a:t>
            </a: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Admiring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来回扣原第二段</a:t>
            </a: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Confusion and reluctance ) </a:t>
            </a:r>
            <a:r>
              <a:rPr lang="en-US" altLang="zh-CN" sz="3600" b="1" dirty="0">
                <a:solidFill>
                  <a:srgbClr val="9900CC"/>
                </a:solidFill>
                <a:cs typeface="Times New Roman" panose="02020603050405020304" pitchFamily="18" charset="0"/>
              </a:rPr>
              <a:t> </a:t>
            </a:r>
            <a:endParaRPr lang="en-US" altLang="zh-CN" sz="3600" b="1" dirty="0">
              <a:solidFill>
                <a:srgbClr val="9900CC"/>
              </a:solidFill>
              <a:cs typeface="Times New Roman" panose="02020603050405020304" pitchFamily="18" charset="0"/>
            </a:endParaRPr>
          </a:p>
          <a:p>
            <a:pPr marL="0" indent="0">
              <a:buNone/>
            </a:pPr>
            <a:r>
              <a:rPr lang="en-US" altLang="zh-CN" sz="3600" b="1" dirty="0">
                <a:solidFill>
                  <a:srgbClr val="9900CC"/>
                </a:solidFill>
                <a:cs typeface="Times New Roman" panose="02020603050405020304" pitchFamily="18" charset="0"/>
              </a:rPr>
              <a:t> </a:t>
            </a:r>
            <a:r>
              <a:rPr lang="en-US" altLang="zh-CN" sz="3600" b="1" u="sng" dirty="0">
                <a:solidFill>
                  <a:srgbClr val="CC00CC"/>
                </a:solidFill>
                <a:cs typeface="Times New Roman" panose="02020603050405020304" pitchFamily="18" charset="0"/>
              </a:rPr>
              <a:t>Delight and excitement </a:t>
            </a:r>
            <a:r>
              <a:rPr lang="en-US" altLang="zh-CN" sz="3600" b="1" dirty="0">
                <a:solidFill>
                  <a:srgbClr val="FF0000"/>
                </a:solidFill>
                <a:cs typeface="Times New Roman" panose="02020603050405020304" pitchFamily="18" charset="0"/>
              </a:rPr>
              <a:t>were apparently / evidently written on her face</a:t>
            </a:r>
            <a:r>
              <a:rPr lang="en-US" altLang="zh-CN" sz="3600" b="1" dirty="0">
                <a:solidFill>
                  <a:srgbClr val="9900CC"/>
                </a:solidFill>
                <a:cs typeface="Times New Roman" panose="02020603050405020304" pitchFamily="18" charset="0"/>
              </a:rPr>
              <a:t> </a:t>
            </a:r>
            <a:r>
              <a:rPr lang="en-US" altLang="zh-CN" sz="3600" b="1" dirty="0">
                <a:solidFill>
                  <a:srgbClr val="0000FF"/>
                </a:solidFill>
                <a:cs typeface="Times New Roman" panose="02020603050405020304" pitchFamily="18" charset="0"/>
              </a:rPr>
              <a:t>as she found increasing confidence in proceeding with every stroke. </a:t>
            </a:r>
            <a:endParaRPr lang="en-US" altLang="zh-CN" sz="3600" b="1" dirty="0">
              <a:solidFill>
                <a:srgbClr val="0000FF"/>
              </a:solidFill>
              <a:cs typeface="Times New Roman" panose="02020603050405020304" pitchFamily="18" charset="0"/>
            </a:endParaRPr>
          </a:p>
          <a:p>
            <a:pPr marL="0" indent="0">
              <a:buNone/>
            </a:pPr>
            <a:endParaRPr lang="en-US" altLang="zh-CN" sz="3600" b="1" dirty="0">
              <a:solidFill>
                <a:srgbClr val="0000FF"/>
              </a:solidFill>
              <a:cs typeface="Times New Roman" panose="02020603050405020304" pitchFamily="18" charset="0"/>
            </a:endParaRPr>
          </a:p>
          <a:p>
            <a:pPr marL="0" indent="0">
              <a:buNone/>
            </a:pPr>
            <a:endParaRPr lang="zh-CN" altLang="en-US" sz="3600" dirty="0"/>
          </a:p>
        </p:txBody>
      </p:sp>
      <p:cxnSp>
        <p:nvCxnSpPr>
          <p:cNvPr id="3" name="直接箭头连接符 2"/>
          <p:cNvCxnSpPr/>
          <p:nvPr/>
        </p:nvCxnSpPr>
        <p:spPr>
          <a:xfrm flipH="1" flipV="1">
            <a:off x="2722652" y="2077949"/>
            <a:ext cx="1633591" cy="264816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20548" y="308228"/>
            <a:ext cx="12171452" cy="5589138"/>
          </a:xfrm>
          <a:solidFill>
            <a:schemeClr val="bg1"/>
          </a:solidFill>
        </p:spPr>
        <p:txBody>
          <a:bodyPr>
            <a:noAutofit/>
          </a:bodyPr>
          <a:lstStyle/>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process</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took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patience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precision. </a:t>
            </a:r>
            <a:endPar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Para2: </a:t>
            </a:r>
            <a:r>
              <a:rPr lang="en-US" altLang="zh-CN" sz="3600" b="1"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Admiring</a:t>
            </a:r>
            <a:r>
              <a:rPr lang="en-US" altLang="zh-CN" sz="3600" b="1" u="sng"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her work</a:t>
            </a:r>
            <a:r>
              <a:rPr lang="en-US" altLang="zh-CN" sz="3600"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u="sng"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Alia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suddenly </a:t>
            </a:r>
            <a:r>
              <a:rPr lang="en-US" altLang="zh-CN" sz="36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realized</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drawing</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kern="100" dirty="0">
                <a:solidFill>
                  <a:srgbClr val="CC00CC"/>
                </a:solidFill>
                <a:effectLst/>
                <a:latin typeface="等线" panose="02010600030101010101" pitchFamily="2" charset="-122"/>
                <a:ea typeface="等线" panose="02010600030101010101" pitchFamily="2" charset="-122"/>
                <a:cs typeface="Times New Roman" panose="02020603050405020304" pitchFamily="18" charset="0"/>
              </a:rPr>
              <a:t>was just what she had hoped for. </a:t>
            </a:r>
            <a:endParaRPr lang="en-US" altLang="zh-CN" sz="3600" b="1" kern="100" dirty="0">
              <a:solidFill>
                <a:srgbClr val="CC00CC"/>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endPar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kern="100" dirty="0">
                <a:latin typeface="等线" panose="02010600030101010101" pitchFamily="2" charset="-122"/>
                <a:cs typeface="Times New Roman" panose="02020603050405020304" pitchFamily="18" charset="0"/>
              </a:rPr>
              <a:t>Ending: ①</a:t>
            </a:r>
            <a:r>
              <a:rPr lang="en-US" altLang="zh-CN" sz="3600" b="1" dirty="0">
                <a:cs typeface="Times New Roman" panose="02020603050405020304" pitchFamily="18" charset="0"/>
              </a:rPr>
              <a:t>Thanks to the forced/ compelled choice, </a:t>
            </a:r>
            <a:r>
              <a:rPr lang="en-US" altLang="zh-CN" sz="3600" b="1" u="sng" dirty="0">
                <a:solidFill>
                  <a:srgbClr val="CC00CC"/>
                </a:solidFill>
                <a:cs typeface="Times New Roman" panose="02020603050405020304" pitchFamily="18" charset="0"/>
              </a:rPr>
              <a:t>Alia </a:t>
            </a:r>
            <a:r>
              <a:rPr lang="en-US" altLang="zh-CN" sz="3600" b="1" dirty="0">
                <a:solidFill>
                  <a:srgbClr val="FF0000"/>
                </a:solidFill>
                <a:cs typeface="Times New Roman" panose="02020603050405020304" pitchFamily="18" charset="0"/>
              </a:rPr>
              <a:t>had a chance </a:t>
            </a:r>
            <a:r>
              <a:rPr lang="en-US" altLang="zh-CN" sz="3600" b="1" dirty="0">
                <a:solidFill>
                  <a:srgbClr val="9900CC"/>
                </a:solidFill>
                <a:cs typeface="Times New Roman" panose="02020603050405020304" pitchFamily="18" charset="0"/>
              </a:rPr>
              <a:t>to experience art</a:t>
            </a:r>
            <a:r>
              <a:rPr lang="en-US" altLang="zh-CN" sz="3600" b="1" dirty="0">
                <a:solidFill>
                  <a:srgbClr val="FF0000"/>
                </a:solidFill>
                <a:cs typeface="Times New Roman" panose="02020603050405020304" pitchFamily="18" charset="0"/>
              </a:rPr>
              <a:t> </a:t>
            </a:r>
            <a:r>
              <a:rPr lang="en-US" altLang="zh-CN" sz="3600" b="1" dirty="0">
                <a:solidFill>
                  <a:srgbClr val="0000FF"/>
                </a:solidFill>
                <a:cs typeface="Times New Roman" panose="02020603050405020304" pitchFamily="18" charset="0"/>
              </a:rPr>
              <a:t>and</a:t>
            </a:r>
            <a:r>
              <a:rPr lang="en-US" altLang="zh-CN" sz="3600" b="1" dirty="0">
                <a:solidFill>
                  <a:srgbClr val="FF0000"/>
                </a:solidFill>
                <a:cs typeface="Times New Roman" panose="02020603050405020304" pitchFamily="18" charset="0"/>
              </a:rPr>
              <a:t> </a:t>
            </a:r>
            <a:r>
              <a:rPr lang="en-US" altLang="zh-CN" sz="3600" b="1" u="sng" dirty="0">
                <a:solidFill>
                  <a:srgbClr val="FF0000"/>
                </a:solidFill>
                <a:cs typeface="Times New Roman" panose="02020603050405020304" pitchFamily="18" charset="0"/>
              </a:rPr>
              <a:t>ended up </a:t>
            </a:r>
            <a:r>
              <a:rPr lang="en-US" altLang="zh-CN" sz="3600" b="1" u="sng" dirty="0">
                <a:solidFill>
                  <a:srgbClr val="CC00CC"/>
                </a:solidFill>
                <a:cs typeface="Times New Roman" panose="02020603050405020304" pitchFamily="18" charset="0"/>
              </a:rPr>
              <a:t>in falling in love with</a:t>
            </a:r>
            <a:r>
              <a:rPr lang="en-US" altLang="zh-CN" sz="3600" b="1" u="sng" dirty="0">
                <a:solidFill>
                  <a:srgbClr val="FF0000"/>
                </a:solidFill>
                <a:cs typeface="Times New Roman" panose="02020603050405020304" pitchFamily="18" charset="0"/>
              </a:rPr>
              <a:t> </a:t>
            </a:r>
            <a:r>
              <a:rPr lang="en-US" altLang="zh-CN" sz="3600" b="1" u="sng" dirty="0">
                <a:solidFill>
                  <a:srgbClr val="CC00CC"/>
                </a:solidFill>
                <a:cs typeface="Times New Roman" panose="02020603050405020304" pitchFamily="18" charset="0"/>
              </a:rPr>
              <a:t>it. </a:t>
            </a:r>
            <a:r>
              <a:rPr lang="en-US" altLang="zh-CN" sz="3600" b="1" dirty="0">
                <a:solidFill>
                  <a:srgbClr val="FF0000"/>
                </a:solidFill>
                <a:cs typeface="Times New Roman" panose="02020603050405020304" pitchFamily="18" charset="0"/>
              </a:rPr>
              <a:t>  </a:t>
            </a:r>
            <a:r>
              <a:rPr lang="en-US" altLang="zh-CN" sz="3600" b="1" u="sng" dirty="0">
                <a:solidFill>
                  <a:srgbClr val="CC00CC"/>
                </a:solidFill>
                <a:cs typeface="Times New Roman" panose="02020603050405020304" pitchFamily="18" charset="0"/>
              </a:rPr>
              <a:t>The art class </a:t>
            </a:r>
            <a:r>
              <a:rPr lang="en-US" altLang="zh-CN" sz="3600" b="1" dirty="0">
                <a:cs typeface="Times New Roman" panose="02020603050405020304" pitchFamily="18" charset="0"/>
              </a:rPr>
              <a:t>also </a:t>
            </a:r>
            <a:r>
              <a:rPr lang="en-US" altLang="zh-CN" sz="3600" b="1" dirty="0">
                <a:solidFill>
                  <a:srgbClr val="FF0000"/>
                </a:solidFill>
                <a:cs typeface="Times New Roman" panose="02020603050405020304" pitchFamily="18" charset="0"/>
              </a:rPr>
              <a:t>taught Alia a valuable lesson ---</a:t>
            </a:r>
            <a:r>
              <a:rPr lang="en-US" altLang="zh-CN" sz="3600" b="1" dirty="0">
                <a:solidFill>
                  <a:srgbClr val="C00000"/>
                </a:solidFill>
                <a:cs typeface="Times New Roman" panose="02020603050405020304" pitchFamily="18" charset="0"/>
              </a:rPr>
              <a:t>Don’t assume </a:t>
            </a:r>
            <a:r>
              <a:rPr lang="en-US" altLang="zh-CN" sz="3600" b="1" dirty="0">
                <a:solidFill>
                  <a:srgbClr val="FF0000"/>
                </a:solidFill>
                <a:cs typeface="Times New Roman" panose="02020603050405020304" pitchFamily="18" charset="0"/>
              </a:rPr>
              <a:t>you won’t like something </a:t>
            </a:r>
            <a:r>
              <a:rPr lang="en-US" altLang="zh-CN" sz="3600" b="1" dirty="0">
                <a:solidFill>
                  <a:srgbClr val="0000FF"/>
                </a:solidFill>
                <a:cs typeface="Times New Roman" panose="02020603050405020304" pitchFamily="18" charset="0"/>
              </a:rPr>
              <a:t>before you try it/ experience it.</a:t>
            </a:r>
            <a:endParaRPr lang="zh-CN" altLang="en-US" sz="3600" dirty="0">
              <a:solidFill>
                <a:srgbClr val="0000FF"/>
              </a:solidFill>
            </a:endParaRPr>
          </a:p>
          <a:p>
            <a:pPr marL="0" indent="0">
              <a:buNone/>
            </a:pPr>
            <a:endParaRPr lang="en-US" altLang="zh-CN" sz="3600" b="1" dirty="0">
              <a:solidFill>
                <a:srgbClr val="0000FF"/>
              </a:solidFill>
              <a:cs typeface="Times New Roman" panose="02020603050405020304" pitchFamily="18" charset="0"/>
            </a:endParaRPr>
          </a:p>
          <a:p>
            <a:pPr marL="0" indent="0">
              <a:buNone/>
            </a:pPr>
            <a:endParaRPr lang="zh-CN" altLang="en-US" sz="3600" dirty="0"/>
          </a:p>
        </p:txBody>
      </p:sp>
      <p:cxnSp>
        <p:nvCxnSpPr>
          <p:cNvPr id="3" name="直接箭头连接符 2"/>
          <p:cNvCxnSpPr/>
          <p:nvPr/>
        </p:nvCxnSpPr>
        <p:spPr>
          <a:xfrm flipH="1" flipV="1">
            <a:off x="6339156" y="2537716"/>
            <a:ext cx="2301410" cy="140756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6" name="直接箭头连接符 5"/>
          <p:cNvCxnSpPr/>
          <p:nvPr/>
        </p:nvCxnSpPr>
        <p:spPr>
          <a:xfrm flipH="1" flipV="1">
            <a:off x="4099389" y="2537716"/>
            <a:ext cx="1520575" cy="227059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20548" y="308228"/>
            <a:ext cx="12171452" cy="5589138"/>
          </a:xfrm>
          <a:solidFill>
            <a:schemeClr val="bg1"/>
          </a:solidFill>
        </p:spPr>
        <p:txBody>
          <a:bodyPr>
            <a:noAutofit/>
          </a:bodyPr>
          <a:lstStyle/>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process</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took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patience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precision. </a:t>
            </a:r>
            <a:endPar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Para2: </a:t>
            </a:r>
            <a:r>
              <a:rPr lang="en-US" altLang="zh-CN" sz="3600" b="1"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Admiring</a:t>
            </a:r>
            <a:r>
              <a:rPr lang="en-US" altLang="zh-CN" sz="3600" b="1" u="sng"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her work</a:t>
            </a:r>
            <a:r>
              <a:rPr lang="en-US" altLang="zh-CN" sz="3600"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u="sng"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Alia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suddenly </a:t>
            </a:r>
            <a:r>
              <a:rPr lang="en-US" altLang="zh-CN" sz="36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realized</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drawing</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b="1" kern="100" dirty="0">
                <a:solidFill>
                  <a:srgbClr val="CC00CC"/>
                </a:solidFill>
                <a:effectLst/>
                <a:latin typeface="等线" panose="02010600030101010101" pitchFamily="2" charset="-122"/>
                <a:ea typeface="等线" panose="02010600030101010101" pitchFamily="2" charset="-122"/>
                <a:cs typeface="Times New Roman" panose="02020603050405020304" pitchFamily="18" charset="0"/>
              </a:rPr>
              <a:t>was just what she had hoped for. </a:t>
            </a:r>
            <a:endParaRPr lang="en-US" altLang="zh-CN" sz="3600" b="1" kern="100" dirty="0">
              <a:solidFill>
                <a:srgbClr val="CC00CC"/>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endPar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kern="100" dirty="0">
                <a:latin typeface="等线" panose="02010600030101010101" pitchFamily="2" charset="-122"/>
                <a:cs typeface="Times New Roman" panose="02020603050405020304" pitchFamily="18" charset="0"/>
              </a:rPr>
              <a:t>Ending:② </a:t>
            </a:r>
            <a:r>
              <a:rPr lang="en-US" altLang="zh-CN" sz="3600" b="1" dirty="0">
                <a:solidFill>
                  <a:srgbClr val="CC00CC"/>
                </a:solidFill>
                <a:cs typeface="Times New Roman" panose="02020603050405020304" pitchFamily="18" charset="0"/>
              </a:rPr>
              <a:t>The valuable experience </a:t>
            </a:r>
            <a:r>
              <a:rPr lang="en-US" altLang="zh-CN" sz="3600" b="1" dirty="0">
                <a:solidFill>
                  <a:srgbClr val="FF0000"/>
                </a:solidFill>
                <a:cs typeface="Times New Roman" panose="02020603050405020304" pitchFamily="18" charset="0"/>
              </a:rPr>
              <a:t>was engraved in Alia’s heart</a:t>
            </a:r>
            <a:r>
              <a:rPr lang="en-US" altLang="zh-CN" sz="3600" b="1" dirty="0">
                <a:cs typeface="Times New Roman" panose="02020603050405020304" pitchFamily="18" charset="0"/>
              </a:rPr>
              <a:t> for ever. </a:t>
            </a:r>
            <a:r>
              <a:rPr lang="en-US" altLang="zh-CN" sz="3600" b="1" dirty="0">
                <a:solidFill>
                  <a:srgbClr val="0000FF"/>
                </a:solidFill>
                <a:cs typeface="Times New Roman" panose="02020603050405020304" pitchFamily="18" charset="0"/>
              </a:rPr>
              <a:t>Whenever she encountered an opportunity that she seemed unwilling to take, </a:t>
            </a:r>
            <a:r>
              <a:rPr lang="en-US" altLang="zh-CN" sz="3600" b="1" u="sng" dirty="0">
                <a:solidFill>
                  <a:srgbClr val="CC00CC"/>
                </a:solidFill>
                <a:cs typeface="Times New Roman" panose="02020603050405020304" pitchFamily="18" charset="0"/>
              </a:rPr>
              <a:t>her teacher’s words </a:t>
            </a:r>
            <a:r>
              <a:rPr lang="en-US" altLang="zh-CN" sz="3600" b="1" dirty="0">
                <a:solidFill>
                  <a:srgbClr val="FF0000"/>
                </a:solidFill>
                <a:cs typeface="Times New Roman" panose="02020603050405020304" pitchFamily="18" charset="0"/>
              </a:rPr>
              <a:t>would echo </a:t>
            </a:r>
            <a:r>
              <a:rPr lang="en-US" altLang="zh-CN" sz="3600" b="1" dirty="0">
                <a:cs typeface="Times New Roman" panose="02020603050405020304" pitchFamily="18" charset="0"/>
              </a:rPr>
              <a:t>in her ears</a:t>
            </a:r>
            <a:r>
              <a:rPr lang="en-US" altLang="zh-CN" sz="3600" b="1" dirty="0">
                <a:solidFill>
                  <a:srgbClr val="FF0000"/>
                </a:solidFill>
                <a:cs typeface="Times New Roman" panose="02020603050405020304" pitchFamily="18" charset="0"/>
              </a:rPr>
              <a:t> ---</a:t>
            </a:r>
            <a:r>
              <a:rPr lang="en-US" altLang="zh-CN" sz="3600" b="1" dirty="0">
                <a:solidFill>
                  <a:srgbClr val="C00000"/>
                </a:solidFill>
                <a:cs typeface="Times New Roman" panose="02020603050405020304" pitchFamily="18" charset="0"/>
              </a:rPr>
              <a:t>Go ahead and give it a try</a:t>
            </a:r>
            <a:r>
              <a:rPr lang="en-US" altLang="zh-CN" sz="3600" b="1" dirty="0">
                <a:solidFill>
                  <a:srgbClr val="0000FF"/>
                </a:solidFill>
                <a:cs typeface="Times New Roman" panose="02020603050405020304" pitchFamily="18" charset="0"/>
              </a:rPr>
              <a:t>.</a:t>
            </a:r>
            <a:endParaRPr lang="zh-CN" altLang="en-US" sz="3600" dirty="0">
              <a:solidFill>
                <a:srgbClr val="0000FF"/>
              </a:solidFill>
            </a:endParaRPr>
          </a:p>
          <a:p>
            <a:pPr marL="0" indent="0">
              <a:buNone/>
            </a:pPr>
            <a:endParaRPr lang="en-US" altLang="zh-CN" sz="3600" b="1" dirty="0">
              <a:solidFill>
                <a:srgbClr val="0000FF"/>
              </a:solidFill>
              <a:cs typeface="Times New Roman" panose="02020603050405020304" pitchFamily="18" charset="0"/>
            </a:endParaRPr>
          </a:p>
          <a:p>
            <a:pPr marL="0" indent="0">
              <a:buNone/>
            </a:pP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1825624"/>
            <a:ext cx="12192000" cy="4829241"/>
          </a:xfrm>
          <a:solidFill>
            <a:schemeClr val="bg1"/>
          </a:solidFill>
        </p:spPr>
        <p:txBody>
          <a:bodyPr>
            <a:normAutofit fontScale="92500" lnSpcReduction="10000"/>
          </a:bodyPr>
          <a:lstStyle/>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sz="3600"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process</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took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patience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precision. </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marL="742950" indent="-742950">
              <a:buAutoNum type="arabicPeriod"/>
            </a:pPr>
            <a:r>
              <a:rPr lang="en-US" altLang="zh-CN" sz="3600" b="1" dirty="0">
                <a:solidFill>
                  <a:srgbClr val="FF0000"/>
                </a:solidFill>
                <a:effectLst/>
                <a:ea typeface="等线" panose="02010600030101010101" pitchFamily="2" charset="-122"/>
                <a:cs typeface="Times New Roman" panose="02020603050405020304" pitchFamily="18" charset="0"/>
              </a:rPr>
              <a:t>(When-</a:t>
            </a:r>
            <a:r>
              <a:rPr lang="zh-CN" altLang="en-US" sz="3600" b="1" dirty="0">
                <a:solidFill>
                  <a:srgbClr val="FF0000"/>
                </a:solidFill>
                <a:effectLst/>
                <a:ea typeface="等线" panose="02010600030101010101" pitchFamily="2" charset="-122"/>
                <a:cs typeface="Times New Roman" panose="02020603050405020304" pitchFamily="18" charset="0"/>
              </a:rPr>
              <a:t>从句简化</a:t>
            </a:r>
            <a:r>
              <a:rPr lang="en-US" altLang="zh-CN" sz="3600" b="1" dirty="0">
                <a:solidFill>
                  <a:srgbClr val="CC00CC"/>
                </a:solidFill>
                <a:effectLst/>
                <a:ea typeface="等线" panose="02010600030101010101" pitchFamily="2" charset="-122"/>
                <a:cs typeface="Times New Roman" panose="02020603050405020304" pitchFamily="18" charset="0"/>
              </a:rPr>
              <a:t>: </a:t>
            </a:r>
            <a:r>
              <a:rPr lang="zh-CN" altLang="en-US" sz="3600" b="1" dirty="0">
                <a:solidFill>
                  <a:srgbClr val="CC00CC"/>
                </a:solidFill>
                <a:effectLst/>
                <a:ea typeface="等线" panose="02010600030101010101" pitchFamily="2" charset="-122"/>
                <a:cs typeface="Times New Roman" panose="02020603050405020304" pitchFamily="18" charset="0"/>
              </a:rPr>
              <a:t>呼应</a:t>
            </a:r>
            <a:r>
              <a:rPr lang="en-US" altLang="zh-CN" sz="3600" b="1" dirty="0">
                <a:solidFill>
                  <a:srgbClr val="CC00CC"/>
                </a:solidFill>
                <a:effectLst/>
                <a:ea typeface="等线" panose="02010600030101010101" pitchFamily="2" charset="-122"/>
                <a:cs typeface="Times New Roman" panose="02020603050405020304" pitchFamily="18" charset="0"/>
              </a:rPr>
              <a:t>process+</a:t>
            </a:r>
            <a:r>
              <a:rPr lang="zh-CN" altLang="en-US" sz="3600" b="1" dirty="0">
                <a:solidFill>
                  <a:srgbClr val="CC00CC"/>
                </a:solidFill>
                <a:effectLst/>
                <a:ea typeface="等线" panose="02010600030101010101" pitchFamily="2" charset="-122"/>
                <a:cs typeface="Times New Roman" panose="02020603050405020304" pitchFamily="18" charset="0"/>
              </a:rPr>
              <a:t>回扣原文尾段</a:t>
            </a:r>
            <a:r>
              <a:rPr lang="en-US" altLang="zh-CN" sz="3600" b="1" dirty="0">
                <a:solidFill>
                  <a:srgbClr val="CC00CC"/>
                </a:solidFill>
                <a:effectLst/>
                <a:ea typeface="等线" panose="02010600030101010101" pitchFamily="2" charset="-122"/>
                <a:cs typeface="Times New Roman" panose="02020603050405020304" pitchFamily="18" charset="0"/>
              </a:rPr>
              <a:t>close attention )  </a:t>
            </a:r>
            <a:endParaRPr lang="en-US" altLang="zh-CN" sz="3600" b="1" dirty="0">
              <a:solidFill>
                <a:srgbClr val="CC00CC"/>
              </a:solidFill>
              <a:effectLst/>
              <a:ea typeface="等线" panose="02010600030101010101" pitchFamily="2" charset="-122"/>
              <a:cs typeface="Times New Roman" panose="02020603050405020304" pitchFamily="18" charset="0"/>
            </a:endParaRPr>
          </a:p>
          <a:p>
            <a:pPr marL="0" indent="0">
              <a:buNone/>
            </a:pPr>
            <a:r>
              <a:rPr lang="en-US" altLang="zh-CN" sz="3600" b="1" dirty="0">
                <a:solidFill>
                  <a:srgbClr val="0000FF"/>
                </a:solidFill>
                <a:effectLst/>
                <a:ea typeface="等线" panose="02010600030101010101" pitchFamily="2" charset="-122"/>
                <a:cs typeface="Times New Roman" panose="02020603050405020304" pitchFamily="18" charset="0"/>
              </a:rPr>
              <a:t>When dealing with each delicate stroke on the canvas, </a:t>
            </a:r>
            <a:r>
              <a:rPr lang="en-US" altLang="zh-CN" sz="3600" b="1" u="sng" dirty="0">
                <a:solidFill>
                  <a:srgbClr val="CC00CC"/>
                </a:solidFill>
                <a:effectLst/>
                <a:ea typeface="等线" panose="02010600030101010101" pitchFamily="2" charset="-122"/>
                <a:cs typeface="Times New Roman" panose="02020603050405020304" pitchFamily="18" charset="0"/>
              </a:rPr>
              <a:t>Alia</a:t>
            </a:r>
            <a:r>
              <a:rPr lang="en-US" altLang="zh-CN" sz="3600" b="1" dirty="0">
                <a:solidFill>
                  <a:srgbClr val="FF0000"/>
                </a:solidFill>
                <a:effectLst/>
                <a:ea typeface="等线" panose="02010600030101010101" pitchFamily="2" charset="-122"/>
                <a:cs typeface="Times New Roman" panose="02020603050405020304" pitchFamily="18" charset="0"/>
              </a:rPr>
              <a:t> focused her eyes on every detail </a:t>
            </a:r>
            <a:r>
              <a:rPr lang="en-US" altLang="zh-CN" sz="3600" b="1" dirty="0">
                <a:effectLst/>
                <a:ea typeface="等线" panose="02010600030101010101" pitchFamily="2" charset="-122"/>
                <a:cs typeface="Times New Roman" panose="02020603050405020304" pitchFamily="18" charset="0"/>
              </a:rPr>
              <a:t>of herself in the mirror. </a:t>
            </a:r>
            <a:endParaRPr lang="en-US" altLang="zh-CN" sz="3600" b="1" dirty="0">
              <a:effectLst/>
              <a:ea typeface="等线" panose="02010600030101010101" pitchFamily="2" charset="-122"/>
              <a:cs typeface="Times New Roman" panose="02020603050405020304" pitchFamily="18" charset="0"/>
            </a:endParaRPr>
          </a:p>
          <a:p>
            <a:pPr marL="0" indent="0">
              <a:buNone/>
            </a:pPr>
            <a:r>
              <a:rPr lang="en-US" altLang="zh-CN" sz="3600" b="1" dirty="0">
                <a:solidFill>
                  <a:srgbClr val="FF0000"/>
                </a:solidFill>
                <a:effectLst/>
                <a:ea typeface="等线" panose="02010600030101010101" pitchFamily="2" charset="-122"/>
                <a:cs typeface="Times New Roman" panose="02020603050405020304" pitchFamily="18" charset="0"/>
              </a:rPr>
              <a:t>2</a:t>
            </a:r>
            <a:r>
              <a:rPr lang="en-US" altLang="zh-CN" sz="3600" b="1" dirty="0">
                <a:solidFill>
                  <a:srgbClr val="FF0000"/>
                </a:solidFill>
                <a:ea typeface="等线" panose="02010600030101010101" pitchFamily="2" charset="-122"/>
                <a:cs typeface="Times New Roman" panose="02020603050405020304" pitchFamily="18" charset="0"/>
              </a:rPr>
              <a:t>.</a:t>
            </a:r>
            <a:r>
              <a:rPr lang="en-US" altLang="zh-CN" sz="3600" b="1" dirty="0">
                <a:solidFill>
                  <a:srgbClr val="FF0000"/>
                </a:solidFill>
                <a:effectLst/>
                <a:ea typeface="等线" panose="02010600030101010101" pitchFamily="2" charset="-122"/>
                <a:cs typeface="Times New Roman" panose="02020603050405020304" pitchFamily="18" charset="0"/>
              </a:rPr>
              <a:t> (</a:t>
            </a:r>
            <a:r>
              <a:rPr lang="zh-CN" altLang="en-US" sz="3600" b="1" dirty="0">
                <a:solidFill>
                  <a:srgbClr val="FF0000"/>
                </a:solidFill>
                <a:effectLst/>
                <a:ea typeface="等线" panose="02010600030101010101" pitchFamily="2" charset="-122"/>
                <a:cs typeface="Times New Roman" panose="02020603050405020304" pitchFamily="18" charset="0"/>
              </a:rPr>
              <a:t>非谓语：</a:t>
            </a:r>
            <a:r>
              <a:rPr lang="zh-CN" altLang="en-US" sz="3600" b="1" dirty="0">
                <a:solidFill>
                  <a:srgbClr val="9900CC"/>
                </a:solidFill>
                <a:effectLst/>
                <a:ea typeface="等线" panose="02010600030101010101" pitchFamily="2" charset="-122"/>
                <a:cs typeface="Times New Roman" panose="02020603050405020304" pitchFamily="18" charset="0"/>
              </a:rPr>
              <a:t>细致描写专心画自画像的场景）</a:t>
            </a:r>
            <a:endParaRPr lang="en-US" altLang="zh-CN" sz="3600" b="1" dirty="0">
              <a:solidFill>
                <a:srgbClr val="9900CC"/>
              </a:solidFill>
              <a:effectLst/>
              <a:ea typeface="等线" panose="02010600030101010101" pitchFamily="2" charset="-122"/>
              <a:cs typeface="Times New Roman" panose="02020603050405020304" pitchFamily="18" charset="0"/>
            </a:endParaRPr>
          </a:p>
          <a:p>
            <a:pPr marL="0" indent="0">
              <a:buNone/>
            </a:pPr>
            <a:r>
              <a:rPr lang="en-US" altLang="zh-CN" sz="3600" b="1" dirty="0">
                <a:solidFill>
                  <a:srgbClr val="9900CC"/>
                </a:solidFill>
                <a:effectLst/>
                <a:ea typeface="等线" panose="02010600030101010101" pitchFamily="2" charset="-122"/>
                <a:cs typeface="Times New Roman" panose="02020603050405020304" pitchFamily="18" charset="0"/>
              </a:rPr>
              <a:t>To ensure </a:t>
            </a:r>
            <a:r>
              <a:rPr lang="en-US" altLang="zh-CN" sz="3600" b="1" dirty="0">
                <a:solidFill>
                  <a:srgbClr val="0000FF"/>
                </a:solidFill>
                <a:effectLst/>
                <a:ea typeface="等线" panose="02010600030101010101" pitchFamily="2" charset="-122"/>
                <a:cs typeface="Times New Roman" panose="02020603050405020304" pitchFamily="18" charset="0"/>
              </a:rPr>
              <a:t>that every stroke could capture/ represent the features of her own image,</a:t>
            </a:r>
            <a:r>
              <a:rPr lang="en-US" altLang="zh-CN" sz="3600" b="1" u="sng" dirty="0">
                <a:solidFill>
                  <a:srgbClr val="CC00CC"/>
                </a:solidFill>
                <a:effectLst/>
                <a:ea typeface="等线" panose="02010600030101010101" pitchFamily="2" charset="-122"/>
                <a:cs typeface="Times New Roman" panose="02020603050405020304" pitchFamily="18" charset="0"/>
              </a:rPr>
              <a:t> she </a:t>
            </a:r>
            <a:r>
              <a:rPr lang="en-US" altLang="zh-CN" sz="3600" b="1" dirty="0">
                <a:solidFill>
                  <a:srgbClr val="FF0000"/>
                </a:solidFill>
                <a:effectLst/>
                <a:ea typeface="等线" panose="02010600030101010101" pitchFamily="2" charset="-122"/>
                <a:cs typeface="Times New Roman" panose="02020603050405020304" pitchFamily="18" charset="0"/>
              </a:rPr>
              <a:t>carefully outlined her self- portrait </a:t>
            </a:r>
            <a:r>
              <a:rPr lang="en-US" altLang="zh-CN" sz="3600" b="1" dirty="0">
                <a:solidFill>
                  <a:srgbClr val="9900CC"/>
                </a:solidFill>
                <a:effectLst/>
                <a:ea typeface="等线" panose="02010600030101010101" pitchFamily="2" charset="-122"/>
                <a:cs typeface="Times New Roman" panose="02020603050405020304" pitchFamily="18" charset="0"/>
              </a:rPr>
              <a:t>by measuring the angles, the  lines and the distance between and</a:t>
            </a:r>
            <a:r>
              <a:rPr lang="en-US" altLang="zh-CN" sz="3600" b="1" dirty="0">
                <a:solidFill>
                  <a:srgbClr val="9900CC"/>
                </a:solidFill>
                <a:ea typeface="等线" panose="02010600030101010101" pitchFamily="2" charset="-122"/>
                <a:cs typeface="Times New Roman" panose="02020603050405020304" pitchFamily="18" charset="0"/>
              </a:rPr>
              <a:t> </a:t>
            </a:r>
            <a:r>
              <a:rPr lang="en-US" altLang="zh-CN" sz="3600" b="1" dirty="0">
                <a:solidFill>
                  <a:srgbClr val="9900CC"/>
                </a:solidFill>
                <a:effectLst/>
                <a:ea typeface="等线" panose="02010600030101010101" pitchFamily="2" charset="-122"/>
                <a:cs typeface="Times New Roman" panose="02020603050405020304" pitchFamily="18" charset="0"/>
              </a:rPr>
              <a:t>curves.  </a:t>
            </a:r>
            <a:endParaRPr lang="en-US" altLang="zh-CN" sz="3600" b="1" dirty="0">
              <a:solidFill>
                <a:srgbClr val="9900CC"/>
              </a:solidFill>
              <a:effectLst/>
              <a:ea typeface="等线" panose="02010600030101010101" pitchFamily="2" charset="-122"/>
              <a:cs typeface="Times New Roman" panose="02020603050405020304" pitchFamily="18" charset="0"/>
            </a:endParaRPr>
          </a:p>
          <a:p>
            <a:endParaRPr lang="zh-CN" altLang="en-US" sz="3600" dirty="0"/>
          </a:p>
        </p:txBody>
      </p:sp>
      <p:sp>
        <p:nvSpPr>
          <p:cNvPr id="4" name="文本框 3"/>
          <p:cNvSpPr txBox="1"/>
          <p:nvPr/>
        </p:nvSpPr>
        <p:spPr>
          <a:xfrm>
            <a:off x="1062597" y="203135"/>
            <a:ext cx="9849679" cy="830997"/>
          </a:xfrm>
          <a:prstGeom prst="rect">
            <a:avLst/>
          </a:prstGeom>
          <a:solidFill>
            <a:schemeClr val="bg1"/>
          </a:solidFill>
        </p:spPr>
        <p:txBody>
          <a:bodyPr wrap="square" rtlCol="0">
            <a:spAutoFit/>
          </a:bodyPr>
          <a:lstStyle/>
          <a:p>
            <a:r>
              <a:rPr lang="en-US" altLang="zh-CN" sz="2400" dirty="0">
                <a:solidFill>
                  <a:srgbClr val="9900CC"/>
                </a:solidFill>
              </a:rPr>
              <a:t>1. </a:t>
            </a:r>
            <a:r>
              <a:rPr lang="zh-CN" altLang="en-US" sz="2400" dirty="0">
                <a:solidFill>
                  <a:srgbClr val="9900CC"/>
                </a:solidFill>
              </a:rPr>
              <a:t>平行衔接 （叙事对象一致</a:t>
            </a:r>
            <a:r>
              <a:rPr lang="en-US" altLang="zh-CN" sz="2400" dirty="0">
                <a:solidFill>
                  <a:srgbClr val="9900CC"/>
                </a:solidFill>
              </a:rPr>
              <a:t>+</a:t>
            </a:r>
            <a:r>
              <a:rPr lang="zh-CN" altLang="en-US" sz="2400" dirty="0">
                <a:solidFill>
                  <a:srgbClr val="9900CC"/>
                </a:solidFill>
              </a:rPr>
              <a:t> 同一个角色的各种动作，情感体验等）</a:t>
            </a:r>
            <a:endParaRPr lang="en-US" altLang="zh-CN" sz="2400" dirty="0">
              <a:solidFill>
                <a:srgbClr val="9900CC"/>
              </a:solidFill>
            </a:endParaRPr>
          </a:p>
          <a:p>
            <a:r>
              <a:rPr lang="en-US" altLang="zh-CN" sz="2400" dirty="0">
                <a:solidFill>
                  <a:srgbClr val="9900CC"/>
                </a:solidFill>
              </a:rPr>
              <a:t>2. </a:t>
            </a:r>
            <a:r>
              <a:rPr lang="zh-CN" altLang="en-US" sz="2400" dirty="0">
                <a:solidFill>
                  <a:srgbClr val="9900CC"/>
                </a:solidFill>
              </a:rPr>
              <a:t>交叉衔接   </a:t>
            </a:r>
            <a:r>
              <a:rPr lang="en-US" altLang="zh-CN" sz="2400" dirty="0">
                <a:solidFill>
                  <a:srgbClr val="9900CC"/>
                </a:solidFill>
              </a:rPr>
              <a:t>(</a:t>
            </a:r>
            <a:r>
              <a:rPr lang="zh-CN" altLang="en-US" sz="2400" dirty="0">
                <a:solidFill>
                  <a:srgbClr val="9900CC"/>
                </a:solidFill>
              </a:rPr>
              <a:t>叙事对象交叉</a:t>
            </a:r>
            <a:r>
              <a:rPr lang="en-US" altLang="zh-CN" sz="2400" dirty="0">
                <a:solidFill>
                  <a:srgbClr val="9900CC"/>
                </a:solidFill>
              </a:rPr>
              <a:t>+</a:t>
            </a:r>
            <a:r>
              <a:rPr lang="zh-CN" altLang="en-US" sz="2400" dirty="0">
                <a:solidFill>
                  <a:srgbClr val="9900CC"/>
                </a:solidFill>
              </a:rPr>
              <a:t>原故事出现的可以出场的角色言行与情感）</a:t>
            </a:r>
            <a:endParaRPr lang="zh-CN" altLang="en-US" sz="2400" dirty="0">
              <a:solidFill>
                <a:srgbClr val="9900CC"/>
              </a:solidFill>
            </a:endParaRPr>
          </a:p>
        </p:txBody>
      </p:sp>
      <p:sp>
        <p:nvSpPr>
          <p:cNvPr id="5" name="文本框 4"/>
          <p:cNvSpPr txBox="1"/>
          <p:nvPr/>
        </p:nvSpPr>
        <p:spPr>
          <a:xfrm>
            <a:off x="3061699" y="1125862"/>
            <a:ext cx="3708971" cy="523220"/>
          </a:xfrm>
          <a:prstGeom prst="rect">
            <a:avLst/>
          </a:prstGeom>
          <a:solidFill>
            <a:schemeClr val="bg1"/>
          </a:solidFill>
        </p:spPr>
        <p:txBody>
          <a:bodyPr wrap="square">
            <a:spAutoFit/>
          </a:bodyPr>
          <a:lstStyle/>
          <a:p>
            <a:pPr indent="266700" algn="just"/>
            <a:r>
              <a:rPr lang="en-US" altLang="zh-CN" sz="2800" kern="100" dirty="0">
                <a:effectLst/>
                <a:latin typeface="华文琥珀" panose="02010800040101010101" pitchFamily="2" charset="-122"/>
                <a:ea typeface="华文琥珀" panose="02010800040101010101" pitchFamily="2" charset="-122"/>
                <a:cs typeface="Times New Roman" panose="02020603050405020304" pitchFamily="18" charset="0"/>
              </a:rPr>
              <a:t>  </a:t>
            </a:r>
            <a:r>
              <a:rPr lang="zh-CN" altLang="en-US" sz="2800" kern="100" dirty="0">
                <a:latin typeface="华文琥珀" panose="02010800040101010101" pitchFamily="2" charset="-122"/>
                <a:ea typeface="华文琥珀" panose="02010800040101010101" pitchFamily="2" charset="-122"/>
                <a:cs typeface="Times New Roman" panose="02020603050405020304" pitchFamily="18" charset="0"/>
              </a:rPr>
              <a:t>首段叙事逻辑处理</a:t>
            </a:r>
            <a:endParaRPr lang="zh-CN" altLang="zh-CN" sz="2800" kern="100" dirty="0">
              <a:effectLst/>
              <a:latin typeface="华文琥珀" panose="02010800040101010101" pitchFamily="2" charset="-122"/>
              <a:ea typeface="华文琥珀" panose="0201080004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2193" y="1404388"/>
            <a:ext cx="12109807" cy="4351338"/>
          </a:xfrm>
          <a:solidFill>
            <a:schemeClr val="bg1"/>
          </a:solidFill>
        </p:spPr>
        <p:txBody>
          <a:bodyPr>
            <a:normAutofit lnSpcReduction="10000"/>
          </a:bodyPr>
          <a:lstStyle/>
          <a:p>
            <a:pPr marL="0" indent="0">
              <a:buNone/>
            </a:pPr>
            <a:r>
              <a:rPr lang="en-US" altLang="zh-CN" sz="3600" b="1" dirty="0">
                <a:solidFill>
                  <a:srgbClr val="FF0000"/>
                </a:solidFill>
                <a:effectLst/>
                <a:ea typeface="等线" panose="02010600030101010101" pitchFamily="2" charset="-122"/>
                <a:cs typeface="Times New Roman" panose="02020603050405020304" pitchFamily="18" charset="0"/>
              </a:rPr>
              <a:t>3. </a:t>
            </a:r>
            <a:r>
              <a:rPr lang="zh-CN" altLang="en-US" sz="3600" b="1" dirty="0">
                <a:solidFill>
                  <a:srgbClr val="FF0000"/>
                </a:solidFill>
                <a:effectLst/>
                <a:ea typeface="等线" panose="02010600030101010101" pitchFamily="2" charset="-122"/>
                <a:cs typeface="Times New Roman" panose="02020603050405020304" pitchFamily="18" charset="0"/>
              </a:rPr>
              <a:t>（ </a:t>
            </a:r>
            <a:r>
              <a:rPr lang="en-US" altLang="zh-CN" sz="3600" b="1" dirty="0">
                <a:solidFill>
                  <a:srgbClr val="FF0000"/>
                </a:solidFill>
                <a:effectLst/>
                <a:ea typeface="等线" panose="02010600030101010101" pitchFamily="2" charset="-122"/>
                <a:cs typeface="Times New Roman" panose="02020603050405020304" pitchFamily="18" charset="0"/>
              </a:rPr>
              <a:t>As </a:t>
            </a:r>
            <a:r>
              <a:rPr lang="zh-CN" altLang="en-US" sz="3600" b="1" dirty="0">
                <a:solidFill>
                  <a:srgbClr val="FF0000"/>
                </a:solidFill>
                <a:effectLst/>
                <a:ea typeface="等线" panose="02010600030101010101" pitchFamily="2" charset="-122"/>
                <a:cs typeface="Times New Roman" panose="02020603050405020304" pitchFamily="18" charset="0"/>
              </a:rPr>
              <a:t>时间状语从句： </a:t>
            </a:r>
            <a:r>
              <a:rPr lang="zh-CN" altLang="en-US" sz="3600" b="1" dirty="0">
                <a:solidFill>
                  <a:srgbClr val="9900CC"/>
                </a:solidFill>
                <a:effectLst/>
                <a:ea typeface="等线" panose="02010600030101010101" pitchFamily="2" charset="-122"/>
                <a:cs typeface="Times New Roman" panose="02020603050405020304" pitchFamily="18" charset="0"/>
              </a:rPr>
              <a:t>耐心专注带来的心理感受）</a:t>
            </a:r>
            <a:endParaRPr lang="en-US" altLang="zh-CN" sz="3600" b="1" dirty="0">
              <a:solidFill>
                <a:srgbClr val="9900CC"/>
              </a:solidFill>
              <a:effectLst/>
              <a:ea typeface="等线" panose="02010600030101010101" pitchFamily="2" charset="-122"/>
              <a:cs typeface="Times New Roman" panose="02020603050405020304" pitchFamily="18" charset="0"/>
            </a:endParaRPr>
          </a:p>
          <a:p>
            <a:pPr marL="0" indent="0">
              <a:buNone/>
            </a:pPr>
            <a:r>
              <a:rPr lang="en-US" altLang="zh-CN" sz="3600" b="1" u="sng" dirty="0">
                <a:solidFill>
                  <a:srgbClr val="CC00CC"/>
                </a:solidFill>
                <a:effectLst/>
                <a:ea typeface="等线" panose="02010600030101010101" pitchFamily="2" charset="-122"/>
                <a:cs typeface="Times New Roman" panose="02020603050405020304" pitchFamily="18" charset="0"/>
              </a:rPr>
              <a:t>Time</a:t>
            </a:r>
            <a:r>
              <a:rPr lang="en-US" altLang="zh-CN" sz="3600" b="1" dirty="0">
                <a:solidFill>
                  <a:srgbClr val="FF0000"/>
                </a:solidFill>
                <a:effectLst/>
                <a:ea typeface="等线" panose="02010600030101010101" pitchFamily="2" charset="-122"/>
                <a:cs typeface="Times New Roman" panose="02020603050405020304" pitchFamily="18" charset="0"/>
              </a:rPr>
              <a:t> seemed to slow down </a:t>
            </a:r>
            <a:r>
              <a:rPr lang="en-US" altLang="zh-CN" sz="3600" b="1" dirty="0">
                <a:effectLst/>
                <a:ea typeface="等线" panose="02010600030101010101" pitchFamily="2" charset="-122"/>
                <a:cs typeface="Times New Roman" panose="02020603050405020304" pitchFamily="18" charset="0"/>
              </a:rPr>
              <a:t>as</a:t>
            </a:r>
            <a:r>
              <a:rPr lang="en-US" altLang="zh-CN" sz="3600" b="1" dirty="0">
                <a:solidFill>
                  <a:srgbClr val="FF0000"/>
                </a:solidFill>
                <a:effectLst/>
                <a:ea typeface="等线" panose="02010600030101010101" pitchFamily="2" charset="-122"/>
                <a:cs typeface="Times New Roman" panose="02020603050405020304" pitchFamily="18" charset="0"/>
              </a:rPr>
              <a:t> </a:t>
            </a:r>
            <a:r>
              <a:rPr lang="en-US" altLang="zh-CN" sz="3600" b="1" u="sng" dirty="0">
                <a:solidFill>
                  <a:srgbClr val="9900CC"/>
                </a:solidFill>
                <a:effectLst/>
                <a:ea typeface="等线" panose="02010600030101010101" pitchFamily="2" charset="-122"/>
                <a:cs typeface="Times New Roman" panose="02020603050405020304" pitchFamily="18" charset="0"/>
              </a:rPr>
              <a:t>Alia </a:t>
            </a:r>
            <a:r>
              <a:rPr lang="en-US" altLang="zh-CN" sz="3600" b="1" dirty="0">
                <a:solidFill>
                  <a:srgbClr val="FF0000"/>
                </a:solidFill>
                <a:effectLst/>
                <a:ea typeface="等线" panose="02010600030101010101" pitchFamily="2" charset="-122"/>
                <a:cs typeface="Times New Roman" panose="02020603050405020304" pitchFamily="18" charset="0"/>
              </a:rPr>
              <a:t>immersed herself in </a:t>
            </a:r>
            <a:r>
              <a:rPr lang="en-US" altLang="zh-CN" sz="3600" b="1" dirty="0">
                <a:solidFill>
                  <a:srgbClr val="0000FF"/>
                </a:solidFill>
                <a:effectLst/>
                <a:ea typeface="等线" panose="02010600030101010101" pitchFamily="2" charset="-122"/>
                <a:cs typeface="Times New Roman" panose="02020603050405020304" pitchFamily="18" charset="0"/>
              </a:rPr>
              <a:t>the dance between pencil and canvas.</a:t>
            </a:r>
            <a:endParaRPr lang="en-US" altLang="zh-CN" sz="3600" b="1" dirty="0">
              <a:solidFill>
                <a:srgbClr val="0000FF"/>
              </a:solidFill>
              <a:effectLst/>
              <a:ea typeface="等线" panose="02010600030101010101" pitchFamily="2" charset="-122"/>
              <a:cs typeface="Times New Roman" panose="02020603050405020304" pitchFamily="18" charset="0"/>
            </a:endParaRPr>
          </a:p>
          <a:p>
            <a:pPr marL="0" indent="0">
              <a:buNone/>
            </a:pPr>
            <a:r>
              <a:rPr lang="en-US" altLang="zh-CN" sz="3600" b="1" dirty="0">
                <a:solidFill>
                  <a:srgbClr val="FF0000"/>
                </a:solidFill>
                <a:ea typeface="等线" panose="02010600030101010101" pitchFamily="2" charset="-122"/>
                <a:cs typeface="Times New Roman" panose="02020603050405020304" pitchFamily="18" charset="0"/>
              </a:rPr>
              <a:t>4. </a:t>
            </a:r>
            <a:r>
              <a:rPr lang="zh-CN" altLang="en-US" sz="3600" b="1" dirty="0">
                <a:solidFill>
                  <a:srgbClr val="FF0000"/>
                </a:solidFill>
                <a:ea typeface="等线" panose="02010600030101010101" pitchFamily="2" charset="-122"/>
                <a:cs typeface="Times New Roman" panose="02020603050405020304" pitchFamily="18" charset="0"/>
              </a:rPr>
              <a:t>（</a:t>
            </a:r>
            <a:r>
              <a:rPr lang="en-US" altLang="zh-CN" sz="3600" b="1" dirty="0">
                <a:solidFill>
                  <a:srgbClr val="FF0000"/>
                </a:solidFill>
                <a:ea typeface="等线" panose="02010600030101010101" pitchFamily="2" charset="-122"/>
                <a:cs typeface="Times New Roman" panose="02020603050405020304" pitchFamily="18" charset="0"/>
              </a:rPr>
              <a:t>As </a:t>
            </a:r>
            <a:r>
              <a:rPr lang="zh-CN" altLang="en-US" sz="3600" b="1" dirty="0">
                <a:solidFill>
                  <a:srgbClr val="FF0000"/>
                </a:solidFill>
                <a:ea typeface="等线" panose="02010600030101010101" pitchFamily="2" charset="-122"/>
                <a:cs typeface="Times New Roman" panose="02020603050405020304" pitchFamily="18" charset="0"/>
              </a:rPr>
              <a:t>方式状语从句：</a:t>
            </a:r>
            <a:r>
              <a:rPr lang="en-US" altLang="zh-CN" sz="3600" b="1" dirty="0">
                <a:solidFill>
                  <a:srgbClr val="CC00CC"/>
                </a:solidFill>
                <a:ea typeface="等线" panose="02010600030101010101" pitchFamily="2" charset="-122"/>
                <a:cs typeface="Times New Roman" panose="02020603050405020304" pitchFamily="18" charset="0"/>
              </a:rPr>
              <a:t>Alia </a:t>
            </a:r>
            <a:r>
              <a:rPr lang="zh-CN" altLang="en-US" sz="3600" b="1" dirty="0">
                <a:solidFill>
                  <a:srgbClr val="CC00CC"/>
                </a:solidFill>
                <a:ea typeface="等线" panose="02010600030101010101" pitchFamily="2" charset="-122"/>
                <a:cs typeface="Times New Roman" panose="02020603050405020304" pitchFamily="18" charset="0"/>
              </a:rPr>
              <a:t>的对于笔画处理的变化</a:t>
            </a:r>
            <a:r>
              <a:rPr lang="en-US" altLang="zh-CN" sz="3600" b="1" dirty="0">
                <a:solidFill>
                  <a:srgbClr val="CC00CC"/>
                </a:solidFill>
                <a:ea typeface="等线" panose="02010600030101010101" pitchFamily="2" charset="-122"/>
                <a:cs typeface="Times New Roman" panose="02020603050405020304" pitchFamily="18" charset="0"/>
              </a:rPr>
              <a:t>+</a:t>
            </a:r>
            <a:r>
              <a:rPr lang="zh-CN" altLang="en-US" sz="3600" b="1" dirty="0">
                <a:solidFill>
                  <a:srgbClr val="CC00CC"/>
                </a:solidFill>
                <a:ea typeface="等线" panose="02010600030101010101" pitchFamily="2" charset="-122"/>
                <a:cs typeface="Times New Roman" panose="02020603050405020304" pitchFamily="18" charset="0"/>
              </a:rPr>
              <a:t>回扣老师的示范成果）</a:t>
            </a:r>
            <a:endParaRPr lang="en-US" altLang="zh-CN" sz="3600" b="1" dirty="0">
              <a:solidFill>
                <a:srgbClr val="CC00CC"/>
              </a:solidFill>
              <a:ea typeface="等线" panose="02010600030101010101" pitchFamily="2" charset="-122"/>
              <a:cs typeface="Times New Roman" panose="02020603050405020304" pitchFamily="18" charset="0"/>
            </a:endParaRPr>
          </a:p>
          <a:p>
            <a:pPr marL="0" indent="0">
              <a:buNone/>
            </a:pPr>
            <a:r>
              <a:rPr lang="en-US" altLang="zh-CN" sz="3600" b="1" dirty="0">
                <a:solidFill>
                  <a:srgbClr val="CC00CC"/>
                </a:solidFill>
                <a:effectLst/>
                <a:ea typeface="等线" panose="02010600030101010101" pitchFamily="2" charset="-122"/>
                <a:cs typeface="Times New Roman" panose="02020603050405020304" pitchFamily="18" charset="0"/>
              </a:rPr>
              <a:t> </a:t>
            </a:r>
            <a:r>
              <a:rPr lang="en-US" altLang="zh-CN" sz="3600" b="1" dirty="0">
                <a:effectLst/>
                <a:ea typeface="等线" panose="02010600030101010101" pitchFamily="2" charset="-122"/>
                <a:cs typeface="Times New Roman" panose="02020603050405020304" pitchFamily="18" charset="0"/>
              </a:rPr>
              <a:t>Gradually,</a:t>
            </a:r>
            <a:r>
              <a:rPr lang="en-US" altLang="zh-CN" sz="3600" b="1" u="sng" dirty="0">
                <a:solidFill>
                  <a:srgbClr val="CC00CC"/>
                </a:solidFill>
                <a:effectLst/>
                <a:ea typeface="等线" panose="02010600030101010101" pitchFamily="2" charset="-122"/>
                <a:cs typeface="Times New Roman" panose="02020603050405020304" pitchFamily="18" charset="0"/>
              </a:rPr>
              <a:t> Alia </a:t>
            </a:r>
            <a:r>
              <a:rPr lang="en-US" altLang="zh-CN" sz="3600" b="1" dirty="0">
                <a:solidFill>
                  <a:srgbClr val="FF0000"/>
                </a:solidFill>
                <a:effectLst/>
                <a:ea typeface="等线" panose="02010600030101010101" pitchFamily="2" charset="-122"/>
                <a:cs typeface="Times New Roman" panose="02020603050405020304" pitchFamily="18" charset="0"/>
              </a:rPr>
              <a:t>got accustomed to using her pencil </a:t>
            </a:r>
            <a:r>
              <a:rPr lang="en-US" altLang="zh-CN" sz="3600" b="1" dirty="0">
                <a:solidFill>
                  <a:srgbClr val="9900CC"/>
                </a:solidFill>
                <a:effectLst/>
                <a:ea typeface="等线" panose="02010600030101010101" pitchFamily="2" charset="-122"/>
                <a:cs typeface="Times New Roman" panose="02020603050405020304" pitchFamily="18" charset="0"/>
              </a:rPr>
              <a:t>to proceed with her strokes, </a:t>
            </a:r>
            <a:r>
              <a:rPr lang="en-US" altLang="zh-CN" sz="3600" b="1" dirty="0">
                <a:solidFill>
                  <a:srgbClr val="0000FF"/>
                </a:solidFill>
                <a:effectLst/>
                <a:ea typeface="等线" panose="02010600030101010101" pitchFamily="2" charset="-122"/>
                <a:cs typeface="Times New Roman" panose="02020603050405020304" pitchFamily="18" charset="0"/>
              </a:rPr>
              <a:t>just as her teacher previously demonstrated.</a:t>
            </a:r>
            <a:r>
              <a:rPr lang="en-US" altLang="zh-CN" sz="3600" b="1" dirty="0">
                <a:solidFill>
                  <a:srgbClr val="0000FF"/>
                </a:solidFill>
                <a:ea typeface="等线" panose="02010600030101010101" pitchFamily="2" charset="-122"/>
                <a:cs typeface="Times New Roman" panose="02020603050405020304" pitchFamily="18" charset="0"/>
              </a:rPr>
              <a:t> </a:t>
            </a:r>
            <a:endParaRPr lang="en-US" altLang="zh-CN" sz="3600" b="1" dirty="0">
              <a:solidFill>
                <a:srgbClr val="0000FF"/>
              </a:solidFill>
              <a:ea typeface="等线" panose="02010600030101010101" pitchFamily="2" charset="-122"/>
              <a:cs typeface="Times New Roman" panose="02020603050405020304" pitchFamily="18" charset="0"/>
            </a:endParaRPr>
          </a:p>
          <a:p>
            <a:pPr marL="0" indent="0">
              <a:buNone/>
            </a:pPr>
            <a:endParaRPr lang="en-US" altLang="zh-CN" sz="3600" b="1" dirty="0">
              <a:solidFill>
                <a:srgbClr val="0000FF"/>
              </a:solidFill>
              <a:effectLst/>
              <a:ea typeface="等线" panose="02010600030101010101" pitchFamily="2" charset="-122"/>
              <a:cs typeface="Times New Roman" panose="02020603050405020304" pitchFamily="18" charset="0"/>
            </a:endParaRPr>
          </a:p>
          <a:p>
            <a:pPr marL="0" indent="0">
              <a:buNone/>
            </a:pPr>
            <a:endParaRPr lang="en-US" altLang="zh-CN" sz="3600" b="1" dirty="0">
              <a:solidFill>
                <a:srgbClr val="9900CC"/>
              </a:solidFill>
              <a:effectLst/>
              <a:ea typeface="等线" panose="02010600030101010101" pitchFamily="2" charset="-122"/>
              <a:cs typeface="Times New Roman" panose="02020603050405020304" pitchFamily="18" charset="0"/>
            </a:endParaRPr>
          </a:p>
          <a:p>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807477"/>
            <a:ext cx="12125739" cy="5970865"/>
          </a:xfrm>
          <a:prstGeom prst="rect">
            <a:avLst/>
          </a:prstGeom>
          <a:solidFill>
            <a:schemeClr val="bg1"/>
          </a:solidFill>
        </p:spPr>
        <p:txBody>
          <a:bodyPr wrap="square">
            <a:spAutoFit/>
          </a:bodyPr>
          <a:lstStyle/>
          <a:p>
            <a:pPr indent="2266950"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Self-Portrait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Alia was disappointed to find herself in the drawing studio. She had been sick with the flu during the week when everyone else got to pick their classes. She had hoped for Astronomy or Marine Biology, but they were full by the time she got to choose. She loved everything about science, from the way it used facts and formulas to how it revealed the basic nature of things. But art was so . . un-scientific.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13335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first class project was self-portraits. Some students were drawing self-portraits using mirrors. Others were working from photographs. Alia glanced at the incomplete sketches, feeling like a cat in a dog show. But she had no choice. Hesitantly, she lifted a pencil, only to pause before the canvas. Confusion and reluctance were evidently written on her face; she had no idea how to proceed with her strokes.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The teacher came up to Alia's easel</a:t>
            </a:r>
            <a:r>
              <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rPr>
              <a:t>（画架） </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Seemingly having noticed her trouble, he sat next to her. </a:t>
            </a: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"Every portrait begins with a circle, " he said. "Then you create a series of lines. "</a:t>
            </a: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To demonstrate, he drew a group of small, quick portraits. He began each one with a circle, some straight lines, and a triangle to determine where the eyes, nose, and chin should go. To Alia's amazement, each portrait on the paper took form. Alia had never thought about it, but the features of everyone's face were in the same spots. "Go ahead and give it a try. " The teacher handed the pencil back to her. </a:t>
            </a: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Taking a deep breath, Alia began her own self-portrait. She drew the basic form of a head, the way she had been shown. From there, she used lines to plot the features of her face. She had to take note of each detail, with each stroke, line and curve demanding her close attention. One wrong measurement could throw off the whole portrait. </a:t>
            </a: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993421"/>
            <a:ext cx="12192000" cy="4351338"/>
          </a:xfrm>
          <a:solidFill>
            <a:schemeClr val="bg1"/>
          </a:solidFill>
        </p:spPr>
        <p:txBody>
          <a:bodyPr>
            <a:normAutofit lnSpcReduction="10000"/>
          </a:bodyPr>
          <a:lstStyle/>
          <a:p>
            <a:pPr marL="0" indent="0">
              <a:buNone/>
            </a:pPr>
            <a:r>
              <a:rPr lang="en-US" altLang="zh-CN" sz="3600" b="1" dirty="0">
                <a:solidFill>
                  <a:srgbClr val="FF0000"/>
                </a:solidFill>
                <a:cs typeface="Times New Roman" panose="02020603050405020304" pitchFamily="18" charset="0"/>
              </a:rPr>
              <a:t>5. </a:t>
            </a:r>
            <a:r>
              <a:rPr lang="en-US" altLang="zh-CN" sz="3600" b="1" dirty="0">
                <a:solidFill>
                  <a:srgbClr val="FF0000"/>
                </a:solidFill>
                <a:latin typeface="等线" panose="02010600030101010101" pitchFamily="2" charset="-122"/>
                <a:ea typeface="等线" panose="02010600030101010101" pitchFamily="2" charset="-122"/>
                <a:cs typeface="Times New Roman" panose="02020603050405020304" pitchFamily="18" charset="0"/>
              </a:rPr>
              <a:t>①</a:t>
            </a:r>
            <a:r>
              <a:rPr lang="zh-CN" altLang="en-US" sz="3600" b="1" dirty="0">
                <a:solidFill>
                  <a:srgbClr val="FF0000"/>
                </a:solidFill>
                <a:latin typeface="等线" panose="02010600030101010101" pitchFamily="2" charset="-122"/>
                <a:ea typeface="等线" panose="02010600030101010101" pitchFamily="2" charset="-122"/>
                <a:cs typeface="Times New Roman" panose="02020603050405020304" pitchFamily="18" charset="0"/>
              </a:rPr>
              <a:t>（非谓语</a:t>
            </a:r>
            <a:r>
              <a:rPr lang="en-US" altLang="zh-CN" sz="3600" b="1" dirty="0">
                <a:solidFill>
                  <a:srgbClr val="FF0000"/>
                </a:solidFill>
                <a:latin typeface="等线" panose="02010600030101010101" pitchFamily="2" charset="-122"/>
                <a:ea typeface="等线" panose="02010600030101010101" pitchFamily="2" charset="-122"/>
                <a:cs typeface="Times New Roman" panose="02020603050405020304" pitchFamily="18" charset="0"/>
              </a:rPr>
              <a:t>Done </a:t>
            </a:r>
            <a:r>
              <a:rPr lang="zh-CN" altLang="en-US" sz="3600" b="1" dirty="0">
                <a:solidFill>
                  <a:srgbClr val="FF0000"/>
                </a:solidFill>
                <a:latin typeface="等线" panose="02010600030101010101" pitchFamily="2" charset="-122"/>
                <a:ea typeface="等线" panose="02010600030101010101" pitchFamily="2" charset="-122"/>
                <a:cs typeface="Times New Roman" panose="02020603050405020304" pitchFamily="18" charset="0"/>
              </a:rPr>
              <a:t>短语</a:t>
            </a:r>
            <a:r>
              <a:rPr lang="zh-CN" altLang="en-US" sz="3600" b="1" dirty="0">
                <a:solidFill>
                  <a:srgbClr val="CC00CC"/>
                </a:solidFill>
                <a:latin typeface="等线" panose="02010600030101010101" pitchFamily="2" charset="-122"/>
                <a:ea typeface="等线" panose="02010600030101010101" pitchFamily="2" charset="-122"/>
                <a:cs typeface="Times New Roman" panose="02020603050405020304" pitchFamily="18" charset="0"/>
              </a:rPr>
              <a:t>：</a:t>
            </a:r>
            <a:r>
              <a:rPr lang="en-US" altLang="zh-CN" sz="3600" b="1" dirty="0">
                <a:solidFill>
                  <a:srgbClr val="CC00CC"/>
                </a:solidFill>
                <a:latin typeface="等线" panose="02010600030101010101" pitchFamily="2" charset="-122"/>
                <a:ea typeface="等线" panose="02010600030101010101" pitchFamily="2" charset="-122"/>
                <a:cs typeface="Times New Roman" panose="02020603050405020304" pitchFamily="18" charset="0"/>
              </a:rPr>
              <a:t>+ </a:t>
            </a:r>
            <a:r>
              <a:rPr lang="zh-CN" altLang="en-US" sz="3600" b="1" dirty="0">
                <a:solidFill>
                  <a:srgbClr val="0000FF"/>
                </a:solidFill>
                <a:latin typeface="等线" panose="02010600030101010101" pitchFamily="2" charset="-122"/>
                <a:ea typeface="等线" panose="02010600030101010101" pitchFamily="2" charset="-122"/>
                <a:cs typeface="Times New Roman" panose="02020603050405020304" pitchFamily="18" charset="0"/>
              </a:rPr>
              <a:t>回扣前一句</a:t>
            </a:r>
            <a:r>
              <a:rPr lang="en-US" altLang="zh-CN" sz="3600" b="1" dirty="0">
                <a:solidFill>
                  <a:srgbClr val="0000FF"/>
                </a:solidFill>
                <a:latin typeface="等线" panose="02010600030101010101" pitchFamily="2" charset="-122"/>
                <a:ea typeface="等线" panose="02010600030101010101" pitchFamily="2" charset="-122"/>
                <a:cs typeface="Times New Roman" panose="02020603050405020304" pitchFamily="18" charset="0"/>
              </a:rPr>
              <a:t>every stroke </a:t>
            </a:r>
            <a:r>
              <a:rPr lang="zh-CN" altLang="en-US" sz="3600" b="1" dirty="0">
                <a:solidFill>
                  <a:srgbClr val="0000FF"/>
                </a:solidFill>
                <a:latin typeface="等线" panose="02010600030101010101" pitchFamily="2" charset="-122"/>
                <a:ea typeface="等线" panose="02010600030101010101" pitchFamily="2" charset="-122"/>
                <a:cs typeface="Times New Roman" panose="02020603050405020304" pitchFamily="18" charset="0"/>
              </a:rPr>
              <a:t>的功效</a:t>
            </a:r>
            <a:r>
              <a:rPr lang="en-US" altLang="zh-CN" sz="3600" b="1" dirty="0">
                <a:solidFill>
                  <a:srgbClr val="0000FF"/>
                </a:solidFill>
                <a:latin typeface="等线" panose="02010600030101010101" pitchFamily="2" charset="-122"/>
                <a:ea typeface="等线" panose="02010600030101010101" pitchFamily="2" charset="-122"/>
                <a:cs typeface="Times New Roman" panose="02020603050405020304" pitchFamily="18" charset="0"/>
              </a:rPr>
              <a:t>—</a:t>
            </a:r>
            <a:r>
              <a:rPr lang="zh-CN" altLang="en-US" sz="3600" b="1" dirty="0">
                <a:solidFill>
                  <a:srgbClr val="0000FF"/>
                </a:solidFill>
                <a:latin typeface="等线" panose="02010600030101010101" pitchFamily="2" charset="-122"/>
                <a:ea typeface="等线" panose="02010600030101010101" pitchFamily="2" charset="-122"/>
                <a:cs typeface="Times New Roman" panose="02020603050405020304" pitchFamily="18" charset="0"/>
              </a:rPr>
              <a:t>构成了自画像）</a:t>
            </a:r>
            <a:endParaRPr lang="en-US" altLang="zh-CN" sz="3600" b="1"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b="1" dirty="0">
                <a:solidFill>
                  <a:srgbClr val="800080"/>
                </a:solidFill>
                <a:cs typeface="Times New Roman" panose="02020603050405020304" pitchFamily="18" charset="0"/>
              </a:rPr>
              <a:t>Put together on the canvas, </a:t>
            </a:r>
            <a:r>
              <a:rPr lang="en-US" altLang="zh-CN" sz="3600" b="1" u="sng" dirty="0">
                <a:solidFill>
                  <a:srgbClr val="CC00CC"/>
                </a:solidFill>
                <a:cs typeface="Times New Roman" panose="02020603050405020304" pitchFamily="18" charset="0"/>
              </a:rPr>
              <a:t>e</a:t>
            </a:r>
            <a:r>
              <a:rPr lang="en-US" altLang="zh-CN" sz="3600" b="1" u="sng" dirty="0">
                <a:solidFill>
                  <a:srgbClr val="CC00CC"/>
                </a:solidFill>
                <a:ea typeface="等线" panose="02010600030101010101" pitchFamily="2" charset="-122"/>
                <a:cs typeface="Times New Roman" panose="02020603050405020304" pitchFamily="18" charset="0"/>
              </a:rPr>
              <a:t>very stroke,  line and curve </a:t>
            </a:r>
            <a:r>
              <a:rPr lang="en-US" altLang="zh-CN" sz="3600" b="1" dirty="0">
                <a:solidFill>
                  <a:srgbClr val="FF0000"/>
                </a:solidFill>
                <a:ea typeface="等线" panose="02010600030101010101" pitchFamily="2" charset="-122"/>
                <a:cs typeface="Times New Roman" panose="02020603050405020304" pitchFamily="18" charset="0"/>
              </a:rPr>
              <a:t>composed the her self portrait. </a:t>
            </a:r>
            <a:endParaRPr lang="en-US" altLang="zh-CN" sz="3600" b="1" dirty="0">
              <a:solidFill>
                <a:srgbClr val="FF0000"/>
              </a:solidFill>
              <a:ea typeface="等线" panose="02010600030101010101" pitchFamily="2" charset="-122"/>
              <a:cs typeface="Times New Roman" panose="02020603050405020304" pitchFamily="18" charset="0"/>
            </a:endParaRPr>
          </a:p>
          <a:p>
            <a:pPr marL="0" indent="0">
              <a:buNone/>
            </a:pPr>
            <a:r>
              <a:rPr lang="en-US" altLang="zh-CN" sz="3600" b="1" dirty="0">
                <a:solidFill>
                  <a:srgbClr val="FF0000"/>
                </a:solidFill>
                <a:latin typeface="等线" panose="02010600030101010101" pitchFamily="2" charset="-122"/>
                <a:cs typeface="Times New Roman" panose="02020603050405020304" pitchFamily="18" charset="0"/>
              </a:rPr>
              <a:t>②</a:t>
            </a:r>
            <a:r>
              <a:rPr lang="zh-CN" altLang="en-US" sz="3600" b="1" dirty="0">
                <a:solidFill>
                  <a:srgbClr val="FF0000"/>
                </a:solidFill>
                <a:latin typeface="等线" panose="02010600030101010101" pitchFamily="2" charset="-122"/>
                <a:cs typeface="Times New Roman" panose="02020603050405020304" pitchFamily="18" charset="0"/>
              </a:rPr>
              <a:t>（定从：</a:t>
            </a:r>
            <a:r>
              <a:rPr lang="en-US" altLang="zh-CN" sz="3600" b="1" dirty="0">
                <a:solidFill>
                  <a:srgbClr val="FF0000"/>
                </a:solidFill>
                <a:latin typeface="等线" panose="02010600030101010101" pitchFamily="2" charset="-122"/>
                <a:cs typeface="Times New Roman" panose="02020603050405020304" pitchFamily="18" charset="0"/>
              </a:rPr>
              <a:t>+</a:t>
            </a:r>
            <a:r>
              <a:rPr lang="zh-CN" altLang="en-US" sz="3600" b="1" dirty="0">
                <a:solidFill>
                  <a:srgbClr val="0000FF"/>
                </a:solidFill>
                <a:latin typeface="等线" panose="02010600030101010101" pitchFamily="2" charset="-122"/>
                <a:cs typeface="Times New Roman" panose="02020603050405020304" pitchFamily="18" charset="0"/>
              </a:rPr>
              <a:t>回扣第四句） </a:t>
            </a:r>
            <a:endParaRPr lang="en-US" altLang="zh-CN" sz="3600" b="1" dirty="0">
              <a:solidFill>
                <a:srgbClr val="0000FF"/>
              </a:solidFill>
              <a:latin typeface="等线" panose="02010600030101010101" pitchFamily="2" charset="-122"/>
              <a:cs typeface="Times New Roman" panose="02020603050405020304" pitchFamily="18" charset="0"/>
            </a:endParaRPr>
          </a:p>
          <a:p>
            <a:pPr marL="0" indent="0">
              <a:buNone/>
            </a:pPr>
            <a:r>
              <a:rPr lang="en-US" altLang="zh-CN" sz="3600" b="1" dirty="0">
                <a:solidFill>
                  <a:srgbClr val="CC00CC"/>
                </a:solidFill>
                <a:ea typeface="等线" panose="02010600030101010101" pitchFamily="2" charset="-122"/>
                <a:cs typeface="Times New Roman" panose="02020603050405020304" pitchFamily="18" charset="0"/>
              </a:rPr>
              <a:t>A circle , some straight lines and a triangle </a:t>
            </a:r>
            <a:r>
              <a:rPr lang="en-US" altLang="zh-CN" sz="3600" b="1" dirty="0">
                <a:solidFill>
                  <a:srgbClr val="FF0000"/>
                </a:solidFill>
                <a:ea typeface="等线" panose="02010600030101010101" pitchFamily="2" charset="-122"/>
                <a:cs typeface="Times New Roman" panose="02020603050405020304" pitchFamily="18" charset="0"/>
              </a:rPr>
              <a:t>composed a self-portrait </a:t>
            </a:r>
            <a:r>
              <a:rPr lang="en-US" altLang="zh-CN" sz="3600" b="1" dirty="0">
                <a:ea typeface="等线" panose="02010600030101010101" pitchFamily="2" charset="-122"/>
                <a:cs typeface="Times New Roman" panose="02020603050405020304" pitchFamily="18" charset="0"/>
              </a:rPr>
              <a:t>in a magic way, </a:t>
            </a:r>
            <a:r>
              <a:rPr lang="en-US" altLang="zh-CN" sz="3600" b="1" dirty="0">
                <a:solidFill>
                  <a:srgbClr val="0000FF"/>
                </a:solidFill>
                <a:ea typeface="等线" panose="02010600030101010101" pitchFamily="2" charset="-122"/>
                <a:cs typeface="Times New Roman" panose="02020603050405020304" pitchFamily="18" charset="0"/>
              </a:rPr>
              <a:t>which aroused Alia’s interest in drawing. </a:t>
            </a:r>
            <a:endParaRPr lang="en-US" altLang="zh-CN" sz="3600" b="1" dirty="0">
              <a:solidFill>
                <a:srgbClr val="0000FF"/>
              </a:solidFill>
              <a:ea typeface="等线" panose="02010600030101010101" pitchFamily="2" charset="-122"/>
              <a:cs typeface="Times New Roman" panose="02020603050405020304" pitchFamily="18" charset="0"/>
            </a:endParaRPr>
          </a:p>
          <a:p>
            <a:pPr marL="0" indent="0">
              <a:buNone/>
            </a:pPr>
            <a:endParaRPr lang="en-US" altLang="zh-CN" sz="3600" b="1" dirty="0">
              <a:solidFill>
                <a:srgbClr val="0000FF"/>
              </a:solidFill>
              <a:effectLst/>
              <a:ea typeface="等线" panose="02010600030101010101" pitchFamily="2" charset="-122"/>
              <a:cs typeface="Times New Roman" panose="02020603050405020304" pitchFamily="18" charset="0"/>
            </a:endParaRPr>
          </a:p>
          <a:p>
            <a:pPr marL="0" indent="0">
              <a:buNone/>
            </a:pPr>
            <a:endParaRPr lang="en-US" altLang="zh-CN" sz="3600" b="1" dirty="0">
              <a:solidFill>
                <a:srgbClr val="9900CC"/>
              </a:solidFill>
              <a:effectLst/>
              <a:ea typeface="等线" panose="02010600030101010101" pitchFamily="2" charset="-122"/>
              <a:cs typeface="Times New Roman" panose="02020603050405020304" pitchFamily="18" charset="0"/>
            </a:endParaRPr>
          </a:p>
          <a:p>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904126"/>
            <a:ext cx="12192000" cy="4985165"/>
          </a:xfrm>
          <a:solidFill>
            <a:schemeClr val="bg1"/>
          </a:solidFill>
        </p:spPr>
        <p:txBody>
          <a:bodyPr>
            <a:normAutofit fontScale="92500"/>
          </a:bodyPr>
          <a:lstStyle/>
          <a:p>
            <a:pPr marL="0" indent="0">
              <a:buNone/>
            </a:pPr>
            <a:r>
              <a:rPr lang="en-US" altLang="zh-CN" sz="3600" b="1" dirty="0">
                <a:solidFill>
                  <a:srgbClr val="FF0000"/>
                </a:solidFill>
                <a:cs typeface="Times New Roman" panose="02020603050405020304" pitchFamily="18" charset="0"/>
              </a:rPr>
              <a:t>6. </a:t>
            </a:r>
            <a:r>
              <a:rPr lang="zh-CN" altLang="en-US" sz="3600" b="1" dirty="0">
                <a:solidFill>
                  <a:srgbClr val="FF0000"/>
                </a:solidFill>
                <a:cs typeface="Times New Roman" panose="02020603050405020304" pitchFamily="18" charset="0"/>
              </a:rPr>
              <a:t>（比较级：</a:t>
            </a:r>
            <a:r>
              <a:rPr lang="zh-CN" altLang="en-US" sz="3600" b="1" dirty="0">
                <a:solidFill>
                  <a:srgbClr val="0000FF"/>
                </a:solidFill>
                <a:cs typeface="Times New Roman" panose="02020603050405020304" pitchFamily="18" charset="0"/>
              </a:rPr>
              <a:t>专心致志时的惊叹！</a:t>
            </a:r>
            <a:r>
              <a:rPr lang="en-US" altLang="zh-CN" sz="3600" b="1" dirty="0">
                <a:solidFill>
                  <a:srgbClr val="0000FF"/>
                </a:solidFill>
                <a:cs typeface="Times New Roman" panose="02020603050405020304" pitchFamily="18" charset="0"/>
              </a:rPr>
              <a:t>---</a:t>
            </a:r>
            <a:r>
              <a:rPr lang="zh-CN" altLang="en-US" sz="3600" b="1" dirty="0">
                <a:solidFill>
                  <a:srgbClr val="0000FF"/>
                </a:solidFill>
                <a:cs typeface="Times New Roman" panose="02020603050405020304" pitchFamily="18" charset="0"/>
              </a:rPr>
              <a:t>艺术与科学同样精妙）</a:t>
            </a:r>
            <a:endParaRPr lang="en-US" altLang="zh-CN" sz="3600" b="1" dirty="0">
              <a:solidFill>
                <a:srgbClr val="0000FF"/>
              </a:solidFill>
              <a:cs typeface="Times New Roman" panose="02020603050405020304" pitchFamily="18" charset="0"/>
            </a:endParaRPr>
          </a:p>
          <a:p>
            <a:pPr marL="0" indent="0">
              <a:buNone/>
            </a:pPr>
            <a:r>
              <a:rPr lang="en-US" altLang="zh-CN" sz="3600" b="1" dirty="0">
                <a:solidFill>
                  <a:srgbClr val="FF0000"/>
                </a:solidFill>
                <a:cs typeface="Times New Roman" panose="02020603050405020304" pitchFamily="18" charset="0"/>
              </a:rPr>
              <a:t>“</a:t>
            </a:r>
            <a:r>
              <a:rPr lang="en-US" altLang="zh-CN" sz="3600" b="1" u="sng" dirty="0">
                <a:solidFill>
                  <a:srgbClr val="CC00CC"/>
                </a:solidFill>
                <a:cs typeface="Times New Roman" panose="02020603050405020304" pitchFamily="18" charset="0"/>
              </a:rPr>
              <a:t>Art </a:t>
            </a:r>
            <a:r>
              <a:rPr lang="en-US" altLang="zh-CN" sz="3600" b="1" dirty="0">
                <a:solidFill>
                  <a:srgbClr val="FF0000"/>
                </a:solidFill>
                <a:cs typeface="Times New Roman" panose="02020603050405020304" pitchFamily="18" charset="0"/>
              </a:rPr>
              <a:t>needs </a:t>
            </a:r>
            <a:r>
              <a:rPr lang="en-US" altLang="zh-CN" sz="3600" b="1" dirty="0">
                <a:solidFill>
                  <a:srgbClr val="0000FF"/>
                </a:solidFill>
                <a:cs typeface="Times New Roman" panose="02020603050405020304" pitchFamily="18" charset="0"/>
              </a:rPr>
              <a:t>as much </a:t>
            </a:r>
            <a:r>
              <a:rPr lang="en-US" altLang="zh-CN" sz="3600" b="1" dirty="0">
                <a:solidFill>
                  <a:srgbClr val="FF0000"/>
                </a:solidFill>
                <a:cs typeface="Times New Roman" panose="02020603050405020304" pitchFamily="18" charset="0"/>
              </a:rPr>
              <a:t>precision , patience and focus / concentration  </a:t>
            </a:r>
            <a:r>
              <a:rPr lang="en-US" altLang="zh-CN" sz="3600" b="1" u="sng" dirty="0">
                <a:solidFill>
                  <a:srgbClr val="0000FF"/>
                </a:solidFill>
                <a:cs typeface="Times New Roman" panose="02020603050405020304" pitchFamily="18" charset="0"/>
              </a:rPr>
              <a:t>as science!”</a:t>
            </a:r>
            <a:r>
              <a:rPr lang="en-US" altLang="zh-CN" sz="3600" b="1" dirty="0">
                <a:solidFill>
                  <a:srgbClr val="FF0000"/>
                </a:solidFill>
                <a:cs typeface="Times New Roman" panose="02020603050405020304" pitchFamily="18" charset="0"/>
              </a:rPr>
              <a:t> </a:t>
            </a:r>
            <a:r>
              <a:rPr lang="en-US" altLang="zh-CN" sz="3600" b="1" u="sng" dirty="0">
                <a:solidFill>
                  <a:srgbClr val="CC00CC"/>
                </a:solidFill>
                <a:cs typeface="Times New Roman" panose="02020603050405020304" pitchFamily="18" charset="0"/>
              </a:rPr>
              <a:t>she </a:t>
            </a:r>
            <a:r>
              <a:rPr lang="en-US" altLang="zh-CN" sz="3600" b="1" dirty="0">
                <a:cs typeface="Times New Roman" panose="02020603050405020304" pitchFamily="18" charset="0"/>
              </a:rPr>
              <a:t>suddenly</a:t>
            </a:r>
            <a:r>
              <a:rPr lang="en-US" altLang="zh-CN" sz="3600" b="1" dirty="0">
                <a:solidFill>
                  <a:srgbClr val="FF0000"/>
                </a:solidFill>
                <a:cs typeface="Times New Roman" panose="02020603050405020304" pitchFamily="18" charset="0"/>
              </a:rPr>
              <a:t> exclaimed </a:t>
            </a:r>
            <a:r>
              <a:rPr lang="en-US" altLang="zh-CN" sz="3600" b="1" dirty="0">
                <a:cs typeface="Times New Roman" panose="02020603050405020304" pitchFamily="18" charset="0"/>
              </a:rPr>
              <a:t>excitedly .</a:t>
            </a:r>
            <a:endParaRPr lang="en-US" altLang="zh-CN" sz="3600" b="1" dirty="0">
              <a:ea typeface="等线" panose="02010600030101010101" pitchFamily="2" charset="-122"/>
              <a:cs typeface="Times New Roman" panose="02020603050405020304" pitchFamily="18" charset="0"/>
            </a:endParaRPr>
          </a:p>
          <a:p>
            <a:pPr marL="0" indent="0">
              <a:buNone/>
            </a:pPr>
            <a:r>
              <a:rPr lang="en-US" altLang="zh-CN" sz="3600" b="1" dirty="0">
                <a:solidFill>
                  <a:srgbClr val="FF0000"/>
                </a:solidFill>
                <a:ea typeface="等线" panose="02010600030101010101" pitchFamily="2" charset="-122"/>
                <a:cs typeface="Times New Roman" panose="02020603050405020304" pitchFamily="18" charset="0"/>
              </a:rPr>
              <a:t>7. </a:t>
            </a:r>
            <a:r>
              <a:rPr lang="zh-CN" altLang="en-US" sz="3600" b="1" dirty="0">
                <a:solidFill>
                  <a:srgbClr val="FF0000"/>
                </a:solidFill>
                <a:ea typeface="等线" panose="02010600030101010101" pitchFamily="2" charset="-122"/>
                <a:cs typeface="Times New Roman" panose="02020603050405020304" pitchFamily="18" charset="0"/>
              </a:rPr>
              <a:t>（</a:t>
            </a:r>
            <a:r>
              <a:rPr lang="en-US" altLang="zh-CN" sz="3600" b="1" dirty="0">
                <a:solidFill>
                  <a:srgbClr val="FF0000"/>
                </a:solidFill>
                <a:ea typeface="等线" panose="02010600030101010101" pitchFamily="2" charset="-122"/>
                <a:cs typeface="Times New Roman" panose="02020603050405020304" pitchFamily="18" charset="0"/>
              </a:rPr>
              <a:t>With </a:t>
            </a:r>
            <a:r>
              <a:rPr lang="zh-CN" altLang="en-US" sz="3600" b="1" dirty="0">
                <a:solidFill>
                  <a:srgbClr val="FF0000"/>
                </a:solidFill>
                <a:ea typeface="等线" panose="02010600030101010101" pitchFamily="2" charset="-122"/>
                <a:cs typeface="Times New Roman" panose="02020603050405020304" pitchFamily="18" charset="0"/>
              </a:rPr>
              <a:t>结构</a:t>
            </a:r>
            <a:r>
              <a:rPr lang="en-US" altLang="zh-CN" sz="3600" b="1" dirty="0">
                <a:solidFill>
                  <a:srgbClr val="FF0000"/>
                </a:solidFill>
                <a:ea typeface="等线" panose="02010600030101010101" pitchFamily="2" charset="-122"/>
                <a:cs typeface="Times New Roman" panose="02020603050405020304" pitchFamily="18" charset="0"/>
              </a:rPr>
              <a:t>+</a:t>
            </a:r>
            <a:r>
              <a:rPr lang="zh-CN" altLang="en-US" sz="3600" b="1" dirty="0">
                <a:solidFill>
                  <a:srgbClr val="FF0000"/>
                </a:solidFill>
                <a:ea typeface="等线" panose="02010600030101010101" pitchFamily="2" charset="-122"/>
                <a:cs typeface="Times New Roman" panose="02020603050405020304" pitchFamily="18" charset="0"/>
              </a:rPr>
              <a:t>无灵主语句</a:t>
            </a:r>
            <a:r>
              <a:rPr lang="zh-CN" altLang="en-US" sz="3600" b="1" dirty="0">
                <a:solidFill>
                  <a:srgbClr val="9900CC"/>
                </a:solidFill>
                <a:ea typeface="等线" panose="02010600030101010101" pitchFamily="2" charset="-122"/>
                <a:cs typeface="Times New Roman" panose="02020603050405020304" pitchFamily="18" charset="0"/>
              </a:rPr>
              <a:t>：</a:t>
            </a:r>
            <a:r>
              <a:rPr lang="zh-CN" altLang="en-US" sz="3600" b="1" dirty="0">
                <a:solidFill>
                  <a:srgbClr val="0000FF"/>
                </a:solidFill>
                <a:ea typeface="等线" panose="02010600030101010101" pitchFamily="2" charset="-122"/>
                <a:cs typeface="Times New Roman" panose="02020603050405020304" pitchFamily="18" charset="0"/>
              </a:rPr>
              <a:t>自画像在细节添加后，跃然纸上）</a:t>
            </a:r>
            <a:endParaRPr lang="en-US" altLang="zh-CN" sz="3600" b="1" dirty="0">
              <a:solidFill>
                <a:srgbClr val="0000FF"/>
              </a:solidFill>
              <a:ea typeface="等线" panose="02010600030101010101" pitchFamily="2" charset="-122"/>
              <a:cs typeface="Times New Roman" panose="02020603050405020304" pitchFamily="18" charset="0"/>
            </a:endParaRPr>
          </a:p>
          <a:p>
            <a:pPr marL="0" indent="0">
              <a:buNone/>
            </a:pPr>
            <a:r>
              <a:rPr lang="en-US" altLang="zh-CN" sz="3600" b="1" dirty="0">
                <a:solidFill>
                  <a:srgbClr val="9900CC"/>
                </a:solidFill>
                <a:ea typeface="等线" panose="02010600030101010101" pitchFamily="2" charset="-122"/>
                <a:cs typeface="Times New Roman" panose="02020603050405020304" pitchFamily="18" charset="0"/>
              </a:rPr>
              <a:t>With details added, </a:t>
            </a:r>
            <a:r>
              <a:rPr lang="en-US" altLang="zh-CN" sz="3600" b="1" u="sng" dirty="0">
                <a:solidFill>
                  <a:srgbClr val="CC00CC"/>
                </a:solidFill>
                <a:ea typeface="等线" panose="02010600030101010101" pitchFamily="2" charset="-122"/>
                <a:cs typeface="Times New Roman" panose="02020603050405020304" pitchFamily="18" charset="0"/>
              </a:rPr>
              <a:t>a lifelike drawing/ sketch </a:t>
            </a:r>
            <a:r>
              <a:rPr lang="en-US" altLang="zh-CN" sz="3600" b="1" dirty="0">
                <a:solidFill>
                  <a:srgbClr val="CC00CC"/>
                </a:solidFill>
                <a:ea typeface="等线" panose="02010600030101010101" pitchFamily="2" charset="-122"/>
                <a:cs typeface="Times New Roman" panose="02020603050405020304" pitchFamily="18" charset="0"/>
              </a:rPr>
              <a:t>of herself </a:t>
            </a:r>
            <a:r>
              <a:rPr lang="en-US" altLang="zh-CN" sz="3600" b="1" dirty="0">
                <a:solidFill>
                  <a:srgbClr val="FF0000"/>
                </a:solidFill>
                <a:ea typeface="等线" panose="02010600030101010101" pitchFamily="2" charset="-122"/>
                <a:cs typeface="Times New Roman" panose="02020603050405020304" pitchFamily="18" charset="0"/>
              </a:rPr>
              <a:t>took form/ appeared </a:t>
            </a:r>
            <a:r>
              <a:rPr lang="en-US" altLang="zh-CN" sz="3600" b="1" dirty="0">
                <a:cs typeface="Times New Roman" panose="02020603050405020304" pitchFamily="18" charset="0"/>
              </a:rPr>
              <a:t>on the canvas just before her eyes. </a:t>
            </a:r>
            <a:endParaRPr lang="en-US" altLang="zh-CN" sz="3600" b="1" dirty="0">
              <a:cs typeface="Times New Roman" panose="02020603050405020304" pitchFamily="18" charset="0"/>
            </a:endParaRPr>
          </a:p>
          <a:p>
            <a:pPr marL="742950" indent="-742950">
              <a:buAutoNum type="arabicPeriod" startAt="8"/>
            </a:pPr>
            <a:r>
              <a:rPr lang="zh-CN" altLang="en-US" sz="3600" b="1" dirty="0">
                <a:solidFill>
                  <a:srgbClr val="FF0000"/>
                </a:solidFill>
                <a:cs typeface="Times New Roman" panose="02020603050405020304" pitchFamily="18" charset="0"/>
              </a:rPr>
              <a:t>（无灵主语句： </a:t>
            </a:r>
            <a:r>
              <a:rPr lang="zh-CN" altLang="en-US" sz="3600" b="1" dirty="0">
                <a:solidFill>
                  <a:srgbClr val="0000FF"/>
                </a:solidFill>
                <a:cs typeface="Times New Roman" panose="02020603050405020304" pitchFamily="18" charset="0"/>
              </a:rPr>
              <a:t>耐心终有回报） </a:t>
            </a:r>
            <a:endParaRPr lang="en-US" altLang="zh-CN" sz="3600" b="1" dirty="0">
              <a:solidFill>
                <a:srgbClr val="0000FF"/>
              </a:solidFill>
              <a:cs typeface="Times New Roman" panose="02020603050405020304" pitchFamily="18" charset="0"/>
            </a:endParaRPr>
          </a:p>
          <a:p>
            <a:pPr marL="0" indent="0">
              <a:buNone/>
            </a:pPr>
            <a:r>
              <a:rPr lang="en-US" altLang="zh-CN" sz="3600" b="1" u="sng" dirty="0">
                <a:solidFill>
                  <a:srgbClr val="CC00CC"/>
                </a:solidFill>
                <a:cs typeface="Times New Roman" panose="02020603050405020304" pitchFamily="18" charset="0"/>
              </a:rPr>
              <a:t>It </a:t>
            </a:r>
            <a:r>
              <a:rPr lang="en-US" altLang="zh-CN" sz="3600" b="1" dirty="0">
                <a:solidFill>
                  <a:srgbClr val="FF0000"/>
                </a:solidFill>
                <a:cs typeface="Times New Roman" panose="02020603050405020304" pitchFamily="18" charset="0"/>
              </a:rPr>
              <a:t>was just unbelievable/ incredible. </a:t>
            </a:r>
            <a:r>
              <a:rPr lang="en-US" altLang="zh-CN" sz="3600" b="1" u="sng" dirty="0">
                <a:solidFill>
                  <a:srgbClr val="CC00CC"/>
                </a:solidFill>
                <a:cs typeface="Times New Roman" panose="02020603050405020304" pitchFamily="18" charset="0"/>
              </a:rPr>
              <a:t>Her patience </a:t>
            </a:r>
            <a:r>
              <a:rPr lang="en-US" altLang="zh-CN" sz="3600" b="1" dirty="0">
                <a:solidFill>
                  <a:srgbClr val="FF0000"/>
                </a:solidFill>
                <a:cs typeface="Times New Roman" panose="02020603050405020304" pitchFamily="18" charset="0"/>
              </a:rPr>
              <a:t>paid off! </a:t>
            </a:r>
            <a:endParaRPr lang="zh-CN" altLang="en-US" sz="3600" dirty="0"/>
          </a:p>
          <a:p>
            <a:pPr marL="0" indent="0">
              <a:buNone/>
            </a:pPr>
            <a:endParaRPr lang="en-US" altLang="zh-CN" sz="3600" b="1" dirty="0">
              <a:solidFill>
                <a:srgbClr val="0000FF"/>
              </a:solidFill>
              <a:effectLst/>
              <a:ea typeface="等线" panose="02010600030101010101" pitchFamily="2" charset="-122"/>
              <a:cs typeface="Times New Roman" panose="02020603050405020304" pitchFamily="18" charset="0"/>
            </a:endParaRPr>
          </a:p>
          <a:p>
            <a:pPr marL="0" indent="0">
              <a:buNone/>
            </a:pPr>
            <a:endParaRPr lang="en-US" altLang="zh-CN" sz="3600" b="1" dirty="0">
              <a:solidFill>
                <a:srgbClr val="9900CC"/>
              </a:solidFill>
              <a:effectLst/>
              <a:ea typeface="等线" panose="02010600030101010101" pitchFamily="2" charset="-122"/>
              <a:cs typeface="Times New Roman" panose="02020603050405020304" pitchFamily="18" charset="0"/>
            </a:endParaRPr>
          </a:p>
          <a:p>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1825624"/>
            <a:ext cx="12192000" cy="4719013"/>
          </a:xfrm>
          <a:solidFill>
            <a:schemeClr val="bg1"/>
          </a:solidFill>
        </p:spPr>
        <p:txBody>
          <a:bodyPr>
            <a:normAutofit lnSpcReduction="10000"/>
          </a:bodyPr>
          <a:lstStyle/>
          <a:p>
            <a:pPr algn="just"/>
            <a:r>
              <a:rPr lang="en-US" altLang="zh-CN" sz="3600" kern="100" dirty="0">
                <a:latin typeface="等线" panose="02010600030101010101" pitchFamily="2" charset="-122"/>
                <a:cs typeface="Times New Roman" panose="02020603050405020304" pitchFamily="18" charset="0"/>
              </a:rPr>
              <a:t>Para2: Admiring</a:t>
            </a:r>
            <a:r>
              <a:rPr lang="en-US" altLang="zh-CN" sz="3600" u="sng" kern="100" dirty="0">
                <a:solidFill>
                  <a:srgbClr val="FF0000"/>
                </a:solidFill>
                <a:latin typeface="等线" panose="02010600030101010101" pitchFamily="2" charset="-122"/>
                <a:cs typeface="Times New Roman" panose="02020603050405020304" pitchFamily="18" charset="0"/>
              </a:rPr>
              <a:t> her work</a:t>
            </a:r>
            <a:r>
              <a:rPr lang="en-US" altLang="zh-CN" sz="3600" kern="100" dirty="0">
                <a:latin typeface="等线" panose="02010600030101010101" pitchFamily="2" charset="-122"/>
                <a:cs typeface="Times New Roman" panose="02020603050405020304" pitchFamily="18" charset="0"/>
              </a:rPr>
              <a:t>, </a:t>
            </a:r>
            <a:r>
              <a:rPr lang="en-US" altLang="zh-CN" sz="3600" u="sng" kern="100" dirty="0">
                <a:solidFill>
                  <a:srgbClr val="CC00FF"/>
                </a:solidFill>
                <a:latin typeface="等线" panose="02010600030101010101" pitchFamily="2" charset="-122"/>
                <a:cs typeface="Times New Roman" panose="02020603050405020304" pitchFamily="18" charset="0"/>
              </a:rPr>
              <a:t>Alia </a:t>
            </a:r>
            <a:r>
              <a:rPr lang="en-US" altLang="zh-CN" sz="3600" kern="100" dirty="0">
                <a:latin typeface="等线" panose="02010600030101010101" pitchFamily="2" charset="-122"/>
                <a:cs typeface="Times New Roman" panose="02020603050405020304" pitchFamily="18" charset="0"/>
              </a:rPr>
              <a:t>suddenly realized </a:t>
            </a:r>
            <a:r>
              <a:rPr lang="en-US" altLang="zh-CN" sz="3600" u="sng" kern="100" dirty="0">
                <a:solidFill>
                  <a:srgbClr val="FF0000"/>
                </a:solidFill>
                <a:latin typeface="等线" panose="02010600030101010101" pitchFamily="2" charset="-122"/>
                <a:cs typeface="Times New Roman" panose="02020603050405020304" pitchFamily="18" charset="0"/>
              </a:rPr>
              <a:t>drawing </a:t>
            </a:r>
            <a:r>
              <a:rPr lang="en-US" altLang="zh-CN" sz="3600" kern="100" dirty="0">
                <a:latin typeface="等线" panose="02010600030101010101" pitchFamily="2" charset="-122"/>
                <a:cs typeface="Times New Roman" panose="02020603050405020304" pitchFamily="18" charset="0"/>
              </a:rPr>
              <a:t>was just what she had hoped for. </a:t>
            </a:r>
            <a:endParaRPr lang="zh-CN" altLang="zh-CN" sz="3600" kern="100" dirty="0">
              <a:latin typeface="等线" panose="02010600030101010101" pitchFamily="2" charset="-122"/>
              <a:cs typeface="Times New Roman" panose="02020603050405020304" pitchFamily="18" charset="0"/>
            </a:endParaRPr>
          </a:p>
          <a:p>
            <a:pPr marL="0" indent="0">
              <a:buNone/>
            </a:pPr>
            <a:r>
              <a:rPr lang="en-US" altLang="zh-CN" sz="3600" b="1" dirty="0">
                <a:solidFill>
                  <a:srgbClr val="FF0000"/>
                </a:solidFill>
                <a:cs typeface="Times New Roman" panose="02020603050405020304" pitchFamily="18" charset="0"/>
              </a:rPr>
              <a:t>1+2. </a:t>
            </a:r>
            <a:r>
              <a:rPr lang="zh-CN" altLang="en-US" sz="3600" b="1" dirty="0">
                <a:solidFill>
                  <a:srgbClr val="FF0000"/>
                </a:solidFill>
                <a:cs typeface="Times New Roman" panose="02020603050405020304" pitchFamily="18" charset="0"/>
              </a:rPr>
              <a:t>（</a:t>
            </a:r>
            <a:r>
              <a:rPr lang="en-US" altLang="zh-CN" sz="3600" b="1" dirty="0">
                <a:solidFill>
                  <a:srgbClr val="FF0000"/>
                </a:solidFill>
                <a:cs typeface="Times New Roman" panose="02020603050405020304" pitchFamily="18" charset="0"/>
              </a:rPr>
              <a:t>Doing </a:t>
            </a:r>
            <a:r>
              <a:rPr lang="zh-CN" altLang="en-US" sz="3600" b="1" dirty="0">
                <a:solidFill>
                  <a:srgbClr val="FF0000"/>
                </a:solidFill>
                <a:cs typeface="Times New Roman" panose="02020603050405020304" pitchFamily="18" charset="0"/>
              </a:rPr>
              <a:t>非谓语：</a:t>
            </a:r>
            <a:r>
              <a:rPr lang="zh-CN" altLang="en-US" sz="3600" b="1" dirty="0">
                <a:solidFill>
                  <a:srgbClr val="0000FF"/>
                </a:solidFill>
                <a:cs typeface="Times New Roman" panose="02020603050405020304" pitchFamily="18" charset="0"/>
              </a:rPr>
              <a:t>回扣原文第一段进行逆向创作）</a:t>
            </a:r>
            <a:endParaRPr lang="en-US" altLang="zh-CN" sz="3600" b="1" dirty="0">
              <a:solidFill>
                <a:srgbClr val="0000FF"/>
              </a:solidFill>
              <a:cs typeface="Times New Roman" panose="02020603050405020304" pitchFamily="18" charset="0"/>
            </a:endParaRPr>
          </a:p>
          <a:p>
            <a:pPr marL="0" indent="0">
              <a:buNone/>
            </a:pPr>
            <a:r>
              <a:rPr lang="en-US" altLang="zh-CN" sz="3600" b="1" dirty="0">
                <a:solidFill>
                  <a:srgbClr val="0000FF"/>
                </a:solidFill>
                <a:cs typeface="Times New Roman" panose="02020603050405020304" pitchFamily="18" charset="0"/>
              </a:rPr>
              <a:t> </a:t>
            </a:r>
            <a:r>
              <a:rPr lang="en-US" altLang="zh-CN" sz="3600" b="1" dirty="0">
                <a:solidFill>
                  <a:srgbClr val="9900CC"/>
                </a:solidFill>
                <a:cs typeface="Times New Roman" panose="02020603050405020304" pitchFamily="18" charset="0"/>
              </a:rPr>
              <a:t>Sitting in the drawing studio</a:t>
            </a:r>
            <a:r>
              <a:rPr lang="en-US" altLang="zh-CN" sz="3600" b="1" dirty="0">
                <a:solidFill>
                  <a:srgbClr val="FF0000"/>
                </a:solidFill>
                <a:cs typeface="Times New Roman" panose="02020603050405020304" pitchFamily="18" charset="0"/>
              </a:rPr>
              <a:t>, </a:t>
            </a:r>
            <a:r>
              <a:rPr lang="en-US" altLang="zh-CN" sz="3600" b="1" u="sng" dirty="0">
                <a:solidFill>
                  <a:srgbClr val="CC00CC"/>
                </a:solidFill>
                <a:cs typeface="Times New Roman" panose="02020603050405020304" pitchFamily="18" charset="0"/>
              </a:rPr>
              <a:t>Alia</a:t>
            </a:r>
            <a:r>
              <a:rPr lang="en-US" altLang="zh-CN" sz="3600" b="1" dirty="0">
                <a:solidFill>
                  <a:srgbClr val="FF0000"/>
                </a:solidFill>
                <a:cs typeface="Times New Roman" panose="02020603050405020304" pitchFamily="18" charset="0"/>
              </a:rPr>
              <a:t> </a:t>
            </a:r>
            <a:r>
              <a:rPr lang="en-US" altLang="zh-CN" sz="3600" b="1" dirty="0">
                <a:cs typeface="Times New Roman" panose="02020603050405020304" pitchFamily="18" charset="0"/>
              </a:rPr>
              <a:t>no longer </a:t>
            </a:r>
            <a:r>
              <a:rPr lang="en-US" altLang="zh-CN" sz="3600" b="1" dirty="0">
                <a:solidFill>
                  <a:srgbClr val="FF0000"/>
                </a:solidFill>
                <a:cs typeface="Times New Roman" panose="02020603050405020304" pitchFamily="18" charset="0"/>
              </a:rPr>
              <a:t>felt like </a:t>
            </a:r>
            <a:r>
              <a:rPr lang="en-US" altLang="zh-CN" sz="3600" b="1" dirty="0">
                <a:solidFill>
                  <a:srgbClr val="0000FF"/>
                </a:solidFill>
                <a:cs typeface="Times New Roman" panose="02020603050405020304" pitchFamily="18" charset="0"/>
              </a:rPr>
              <a:t>a cat in a dog show.</a:t>
            </a:r>
            <a:r>
              <a:rPr lang="en-US" altLang="zh-CN" sz="3600" b="1" dirty="0">
                <a:solidFill>
                  <a:srgbClr val="FF0000"/>
                </a:solidFill>
                <a:cs typeface="Times New Roman" panose="02020603050405020304" pitchFamily="18" charset="0"/>
              </a:rPr>
              <a:t> </a:t>
            </a:r>
            <a:r>
              <a:rPr lang="en-US" altLang="zh-CN" sz="3600" b="1" dirty="0">
                <a:cs typeface="Times New Roman" panose="02020603050405020304" pitchFamily="18" charset="0"/>
              </a:rPr>
              <a:t>Instead, </a:t>
            </a:r>
            <a:r>
              <a:rPr lang="en-US" altLang="zh-CN" sz="3600" b="1" u="sng" dirty="0">
                <a:solidFill>
                  <a:srgbClr val="CC00CC"/>
                </a:solidFill>
                <a:cs typeface="Times New Roman" panose="02020603050405020304" pitchFamily="18" charset="0"/>
              </a:rPr>
              <a:t>she </a:t>
            </a:r>
            <a:r>
              <a:rPr lang="en-US" altLang="zh-CN" sz="3600" b="1" dirty="0">
                <a:solidFill>
                  <a:srgbClr val="FF0000"/>
                </a:solidFill>
                <a:cs typeface="Times New Roman" panose="02020603050405020304" pitchFamily="18" charset="0"/>
              </a:rPr>
              <a:t>took to art </a:t>
            </a:r>
            <a:r>
              <a:rPr lang="en-US" altLang="zh-CN" sz="3600" b="1" dirty="0">
                <a:solidFill>
                  <a:srgbClr val="0000FF"/>
                </a:solidFill>
                <a:cs typeface="Times New Roman" panose="02020603050405020304" pitchFamily="18" charset="0"/>
              </a:rPr>
              <a:t>like a duck to water. </a:t>
            </a:r>
            <a:endParaRPr lang="en-US" altLang="zh-CN" sz="3600" b="1" dirty="0">
              <a:solidFill>
                <a:srgbClr val="0000FF"/>
              </a:solidFill>
              <a:cs typeface="Times New Roman" panose="02020603050405020304" pitchFamily="18" charset="0"/>
            </a:endParaRPr>
          </a:p>
          <a:p>
            <a:pPr marL="0" indent="0">
              <a:buNone/>
            </a:pPr>
            <a:r>
              <a:rPr lang="en-US" altLang="zh-CN" sz="3600" b="1" dirty="0">
                <a:solidFill>
                  <a:srgbClr val="FF0000"/>
                </a:solidFill>
                <a:cs typeface="Times New Roman" panose="02020603050405020304" pitchFamily="18" charset="0"/>
              </a:rPr>
              <a:t>3. </a:t>
            </a:r>
            <a:r>
              <a:rPr lang="zh-CN" altLang="en-US" sz="3600" b="1" dirty="0">
                <a:solidFill>
                  <a:srgbClr val="FF0000"/>
                </a:solidFill>
                <a:cs typeface="Times New Roman" panose="02020603050405020304" pitchFamily="18" charset="0"/>
              </a:rPr>
              <a:t>（简单句：</a:t>
            </a:r>
            <a:r>
              <a:rPr lang="zh-CN" altLang="en-US" sz="3600" b="1" dirty="0">
                <a:solidFill>
                  <a:srgbClr val="0000FF"/>
                </a:solidFill>
                <a:cs typeface="Times New Roman" panose="02020603050405020304" pitchFamily="18" charset="0"/>
              </a:rPr>
              <a:t>平行主语</a:t>
            </a:r>
            <a:r>
              <a:rPr lang="en-US" altLang="zh-CN" sz="3600" b="1" dirty="0">
                <a:solidFill>
                  <a:srgbClr val="0000FF"/>
                </a:solidFill>
                <a:cs typeface="Times New Roman" panose="02020603050405020304" pitchFamily="18" charset="0"/>
              </a:rPr>
              <a:t>Alia </a:t>
            </a:r>
            <a:r>
              <a:rPr lang="zh-CN" altLang="en-US" sz="3600" b="1" dirty="0">
                <a:solidFill>
                  <a:srgbClr val="0000FF"/>
                </a:solidFill>
                <a:cs typeface="Times New Roman" panose="02020603050405020304" pitchFamily="18" charset="0"/>
              </a:rPr>
              <a:t>改变了对画画的最初看法）</a:t>
            </a:r>
            <a:r>
              <a:rPr lang="en-US" altLang="zh-CN" sz="3600" b="1" dirty="0">
                <a:solidFill>
                  <a:srgbClr val="0000FF"/>
                </a:solidFill>
                <a:cs typeface="Times New Roman" panose="02020603050405020304" pitchFamily="18" charset="0"/>
              </a:rPr>
              <a:t> </a:t>
            </a:r>
            <a:endParaRPr lang="en-US" altLang="zh-CN" sz="3600" b="1" dirty="0">
              <a:solidFill>
                <a:srgbClr val="0000FF"/>
              </a:solidFill>
              <a:cs typeface="Times New Roman" panose="02020603050405020304" pitchFamily="18" charset="0"/>
            </a:endParaRPr>
          </a:p>
          <a:p>
            <a:pPr marL="0" indent="0">
              <a:buNone/>
            </a:pPr>
            <a:r>
              <a:rPr lang="en-US" altLang="zh-CN" sz="3600" b="1" dirty="0">
                <a:cs typeface="Times New Roman" panose="02020603050405020304" pitchFamily="18" charset="0"/>
              </a:rPr>
              <a:t>Now</a:t>
            </a:r>
            <a:r>
              <a:rPr lang="en-US" altLang="zh-CN" sz="3600" b="1" dirty="0">
                <a:solidFill>
                  <a:srgbClr val="FF0000"/>
                </a:solidFill>
                <a:cs typeface="Times New Roman" panose="02020603050405020304" pitchFamily="18" charset="0"/>
              </a:rPr>
              <a:t> </a:t>
            </a:r>
            <a:r>
              <a:rPr lang="en-US" altLang="zh-CN" sz="3600" b="1" u="sng" dirty="0">
                <a:solidFill>
                  <a:srgbClr val="CC00CC"/>
                </a:solidFill>
                <a:cs typeface="Times New Roman" panose="02020603050405020304" pitchFamily="18" charset="0"/>
              </a:rPr>
              <a:t>Alia </a:t>
            </a:r>
            <a:r>
              <a:rPr lang="en-US" altLang="zh-CN" sz="3600" b="1" dirty="0">
                <a:cs typeface="Times New Roman" panose="02020603050405020304" pitchFamily="18" charset="0"/>
              </a:rPr>
              <a:t>completely</a:t>
            </a:r>
            <a:r>
              <a:rPr lang="en-US" altLang="zh-CN" sz="3600" b="1" dirty="0">
                <a:solidFill>
                  <a:srgbClr val="FF0000"/>
                </a:solidFill>
                <a:cs typeface="Times New Roman" panose="02020603050405020304" pitchFamily="18" charset="0"/>
              </a:rPr>
              <a:t> changed her initial opinion about art. </a:t>
            </a:r>
            <a:endParaRPr lang="en-US" altLang="zh-CN" sz="3600" b="1" dirty="0">
              <a:solidFill>
                <a:srgbClr val="FF0000"/>
              </a:solidFill>
              <a:cs typeface="Times New Roman" panose="02020603050405020304" pitchFamily="18" charset="0"/>
            </a:endParaRPr>
          </a:p>
          <a:p>
            <a:endParaRPr lang="zh-CN" altLang="en-US" sz="3600" dirty="0"/>
          </a:p>
        </p:txBody>
      </p:sp>
      <p:sp>
        <p:nvSpPr>
          <p:cNvPr id="4" name="文本框 3"/>
          <p:cNvSpPr txBox="1"/>
          <p:nvPr/>
        </p:nvSpPr>
        <p:spPr>
          <a:xfrm>
            <a:off x="1062597" y="203135"/>
            <a:ext cx="9849679" cy="830997"/>
          </a:xfrm>
          <a:prstGeom prst="rect">
            <a:avLst/>
          </a:prstGeom>
          <a:solidFill>
            <a:schemeClr val="bg1"/>
          </a:solidFill>
        </p:spPr>
        <p:txBody>
          <a:bodyPr wrap="square" rtlCol="0">
            <a:spAutoFit/>
          </a:bodyPr>
          <a:lstStyle/>
          <a:p>
            <a:r>
              <a:rPr lang="en-US" altLang="zh-CN" sz="2400" dirty="0">
                <a:solidFill>
                  <a:srgbClr val="9900CC"/>
                </a:solidFill>
              </a:rPr>
              <a:t>1. </a:t>
            </a:r>
            <a:r>
              <a:rPr lang="zh-CN" altLang="en-US" sz="2400" dirty="0">
                <a:solidFill>
                  <a:srgbClr val="9900CC"/>
                </a:solidFill>
              </a:rPr>
              <a:t>平行衔接 （叙事对象一致</a:t>
            </a:r>
            <a:r>
              <a:rPr lang="en-US" altLang="zh-CN" sz="2400" dirty="0">
                <a:solidFill>
                  <a:srgbClr val="9900CC"/>
                </a:solidFill>
              </a:rPr>
              <a:t>+</a:t>
            </a:r>
            <a:r>
              <a:rPr lang="zh-CN" altLang="en-US" sz="2400" dirty="0">
                <a:solidFill>
                  <a:srgbClr val="9900CC"/>
                </a:solidFill>
              </a:rPr>
              <a:t> 同一个角色的各种动作，情感体验等）</a:t>
            </a:r>
            <a:endParaRPr lang="en-US" altLang="zh-CN" sz="2400" dirty="0">
              <a:solidFill>
                <a:srgbClr val="9900CC"/>
              </a:solidFill>
            </a:endParaRPr>
          </a:p>
          <a:p>
            <a:r>
              <a:rPr lang="en-US" altLang="zh-CN" sz="2400" dirty="0">
                <a:solidFill>
                  <a:srgbClr val="9900CC"/>
                </a:solidFill>
              </a:rPr>
              <a:t>2. </a:t>
            </a:r>
            <a:r>
              <a:rPr lang="zh-CN" altLang="en-US" sz="2400" dirty="0">
                <a:solidFill>
                  <a:srgbClr val="9900CC"/>
                </a:solidFill>
              </a:rPr>
              <a:t>交叉衔接   </a:t>
            </a:r>
            <a:r>
              <a:rPr lang="en-US" altLang="zh-CN" sz="2400" dirty="0">
                <a:solidFill>
                  <a:srgbClr val="9900CC"/>
                </a:solidFill>
              </a:rPr>
              <a:t>(</a:t>
            </a:r>
            <a:r>
              <a:rPr lang="zh-CN" altLang="en-US" sz="2400" dirty="0">
                <a:solidFill>
                  <a:srgbClr val="9900CC"/>
                </a:solidFill>
              </a:rPr>
              <a:t>叙事对象交叉</a:t>
            </a:r>
            <a:r>
              <a:rPr lang="en-US" altLang="zh-CN" sz="2400" dirty="0">
                <a:solidFill>
                  <a:srgbClr val="9900CC"/>
                </a:solidFill>
              </a:rPr>
              <a:t>+</a:t>
            </a:r>
            <a:r>
              <a:rPr lang="zh-CN" altLang="en-US" sz="2400" dirty="0">
                <a:solidFill>
                  <a:srgbClr val="9900CC"/>
                </a:solidFill>
              </a:rPr>
              <a:t>原故事出现的可以出场的角色言行与情感）</a:t>
            </a:r>
            <a:endParaRPr lang="zh-CN" altLang="en-US" sz="2400" dirty="0">
              <a:solidFill>
                <a:srgbClr val="9900CC"/>
              </a:solidFill>
            </a:endParaRPr>
          </a:p>
        </p:txBody>
      </p:sp>
      <p:sp>
        <p:nvSpPr>
          <p:cNvPr id="5" name="文本框 4"/>
          <p:cNvSpPr txBox="1"/>
          <p:nvPr/>
        </p:nvSpPr>
        <p:spPr>
          <a:xfrm>
            <a:off x="3061699" y="1125862"/>
            <a:ext cx="3708971" cy="523220"/>
          </a:xfrm>
          <a:prstGeom prst="rect">
            <a:avLst/>
          </a:prstGeom>
          <a:solidFill>
            <a:schemeClr val="bg1"/>
          </a:solidFill>
        </p:spPr>
        <p:txBody>
          <a:bodyPr wrap="square">
            <a:spAutoFit/>
          </a:bodyPr>
          <a:lstStyle/>
          <a:p>
            <a:pPr indent="266700" algn="just"/>
            <a:r>
              <a:rPr lang="en-US" altLang="zh-CN" sz="2800" kern="100" dirty="0">
                <a:effectLst/>
                <a:latin typeface="华文琥珀" panose="02010800040101010101" pitchFamily="2" charset="-122"/>
                <a:ea typeface="华文琥珀" panose="02010800040101010101" pitchFamily="2" charset="-122"/>
                <a:cs typeface="Times New Roman" panose="02020603050405020304" pitchFamily="18" charset="0"/>
              </a:rPr>
              <a:t>  </a:t>
            </a:r>
            <a:r>
              <a:rPr lang="zh-CN" altLang="en-US" sz="2800" kern="100" dirty="0">
                <a:latin typeface="华文琥珀" panose="02010800040101010101" pitchFamily="2" charset="-122"/>
                <a:ea typeface="华文琥珀" panose="02010800040101010101" pitchFamily="2" charset="-122"/>
                <a:cs typeface="Times New Roman" panose="02020603050405020304" pitchFamily="18" charset="0"/>
              </a:rPr>
              <a:t>二段叙事逻辑处理</a:t>
            </a:r>
            <a:endParaRPr lang="zh-CN" altLang="zh-CN" sz="2800" kern="100" dirty="0">
              <a:effectLst/>
              <a:latin typeface="华文琥珀" panose="02010800040101010101" pitchFamily="2" charset="-122"/>
              <a:ea typeface="华文琥珀" panose="0201080004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1209184"/>
            <a:ext cx="12192000" cy="5314906"/>
          </a:xfrm>
          <a:solidFill>
            <a:schemeClr val="bg1"/>
          </a:solidFill>
        </p:spPr>
        <p:txBody>
          <a:bodyPr>
            <a:noAutofit/>
          </a:bodyPr>
          <a:lstStyle/>
          <a:p>
            <a:pPr marL="0" indent="0">
              <a:buNone/>
            </a:pPr>
            <a:r>
              <a:rPr lang="en-US" altLang="zh-CN" sz="3600" b="1" dirty="0">
                <a:solidFill>
                  <a:srgbClr val="FF0000"/>
                </a:solidFill>
                <a:cs typeface="Times New Roman" panose="02020603050405020304" pitchFamily="18" charset="0"/>
              </a:rPr>
              <a:t>4. </a:t>
            </a:r>
            <a:r>
              <a:rPr lang="zh-CN" altLang="en-US" sz="3600" b="1" dirty="0">
                <a:solidFill>
                  <a:srgbClr val="FF0000"/>
                </a:solidFill>
                <a:cs typeface="Times New Roman" panose="02020603050405020304" pitchFamily="18" charset="0"/>
              </a:rPr>
              <a:t>（</a:t>
            </a:r>
            <a:r>
              <a:rPr lang="en-US" altLang="zh-CN" sz="3600" b="1" dirty="0">
                <a:solidFill>
                  <a:srgbClr val="FF0000"/>
                </a:solidFill>
                <a:cs typeface="Times New Roman" panose="02020603050405020304" pitchFamily="18" charset="0"/>
              </a:rPr>
              <a:t>What </a:t>
            </a:r>
            <a:r>
              <a:rPr lang="zh-CN" altLang="en-US" sz="3600" b="1" dirty="0">
                <a:solidFill>
                  <a:srgbClr val="FF0000"/>
                </a:solidFill>
                <a:cs typeface="Times New Roman" panose="02020603050405020304" pitchFamily="18" charset="0"/>
              </a:rPr>
              <a:t>主从 </a:t>
            </a:r>
            <a:r>
              <a:rPr lang="en-US" altLang="zh-CN" sz="3600" b="1" dirty="0">
                <a:solidFill>
                  <a:srgbClr val="FF0000"/>
                </a:solidFill>
                <a:cs typeface="Times New Roman" panose="02020603050405020304" pitchFamily="18" charset="0"/>
              </a:rPr>
              <a:t>+that </a:t>
            </a:r>
            <a:r>
              <a:rPr lang="zh-CN" altLang="en-US" sz="3600" b="1" dirty="0">
                <a:solidFill>
                  <a:srgbClr val="FF0000"/>
                </a:solidFill>
                <a:cs typeface="Times New Roman" panose="02020603050405020304" pitchFamily="18" charset="0"/>
              </a:rPr>
              <a:t>表从</a:t>
            </a:r>
            <a:r>
              <a:rPr lang="en-US" altLang="zh-CN" sz="3600" b="1" dirty="0">
                <a:solidFill>
                  <a:srgbClr val="FF0000"/>
                </a:solidFill>
                <a:cs typeface="Times New Roman" panose="02020603050405020304" pitchFamily="18" charset="0"/>
              </a:rPr>
              <a:t>+</a:t>
            </a:r>
            <a:r>
              <a:rPr lang="zh-CN" altLang="en-US" sz="3600" b="1" dirty="0">
                <a:solidFill>
                  <a:srgbClr val="FF0000"/>
                </a:solidFill>
                <a:cs typeface="Times New Roman" panose="02020603050405020304" pitchFamily="18" charset="0"/>
              </a:rPr>
              <a:t>定从：</a:t>
            </a:r>
            <a:r>
              <a:rPr lang="zh-CN" altLang="en-US" sz="3600" b="1" dirty="0">
                <a:solidFill>
                  <a:srgbClr val="0000FF"/>
                </a:solidFill>
                <a:cs typeface="Times New Roman" panose="02020603050405020304" pitchFamily="18" charset="0"/>
              </a:rPr>
              <a:t>描述体验完成自画像后的心理感受）</a:t>
            </a:r>
            <a:endParaRPr lang="en-US" altLang="zh-CN" sz="3600" b="1" dirty="0">
              <a:solidFill>
                <a:srgbClr val="0000FF"/>
              </a:solidFill>
              <a:cs typeface="Times New Roman" panose="02020603050405020304" pitchFamily="18" charset="0"/>
            </a:endParaRPr>
          </a:p>
          <a:p>
            <a:pPr marL="0" indent="0">
              <a:buNone/>
            </a:pPr>
            <a:r>
              <a:rPr lang="en-US" altLang="zh-CN" sz="3600" b="1" dirty="0">
                <a:solidFill>
                  <a:srgbClr val="0000FF"/>
                </a:solidFill>
                <a:cs typeface="Times New Roman" panose="02020603050405020304" pitchFamily="18" charset="0"/>
              </a:rPr>
              <a:t>What she never expected </a:t>
            </a:r>
            <a:r>
              <a:rPr lang="en-US" altLang="zh-CN" sz="3600" b="1" dirty="0">
                <a:cs typeface="Times New Roman" panose="02020603050405020304" pitchFamily="18" charset="0"/>
              </a:rPr>
              <a:t>was that </a:t>
            </a:r>
            <a:r>
              <a:rPr lang="en-US" altLang="zh-CN" sz="3600" b="1" u="sng" dirty="0">
                <a:solidFill>
                  <a:srgbClr val="CC00CC"/>
                </a:solidFill>
                <a:cs typeface="Times New Roman" panose="02020603050405020304" pitchFamily="18" charset="0"/>
              </a:rPr>
              <a:t>art </a:t>
            </a:r>
            <a:r>
              <a:rPr lang="en-US" altLang="zh-CN" sz="3600" b="1" dirty="0">
                <a:solidFill>
                  <a:srgbClr val="FF0000"/>
                </a:solidFill>
                <a:cs typeface="Times New Roman" panose="02020603050405020304" pitchFamily="18" charset="0"/>
              </a:rPr>
              <a:t>is involved in science </a:t>
            </a:r>
            <a:r>
              <a:rPr lang="en-US" altLang="zh-CN" sz="3600" b="1" dirty="0">
                <a:cs typeface="Times New Roman" panose="02020603050405020304" pitchFamily="18" charset="0"/>
              </a:rPr>
              <a:t>and</a:t>
            </a:r>
            <a:r>
              <a:rPr lang="en-US" altLang="zh-CN" sz="3600" b="1" dirty="0">
                <a:solidFill>
                  <a:srgbClr val="FF0000"/>
                </a:solidFill>
                <a:cs typeface="Times New Roman" panose="02020603050405020304" pitchFamily="18" charset="0"/>
              </a:rPr>
              <a:t> needs to be as precise as science, </a:t>
            </a:r>
            <a:r>
              <a:rPr lang="en-US" altLang="zh-CN" sz="3600" b="1" dirty="0">
                <a:solidFill>
                  <a:srgbClr val="0000FF"/>
                </a:solidFill>
                <a:cs typeface="Times New Roman" panose="02020603050405020304" pitchFamily="18" charset="0"/>
              </a:rPr>
              <a:t>with which Alia was fascinated. </a:t>
            </a:r>
            <a:endParaRPr lang="en-US" altLang="zh-CN" sz="3600" b="1" dirty="0">
              <a:solidFill>
                <a:srgbClr val="0000FF"/>
              </a:solidFill>
              <a:cs typeface="Times New Roman" panose="02020603050405020304" pitchFamily="18" charset="0"/>
            </a:endParaRPr>
          </a:p>
          <a:p>
            <a:pPr marL="0" indent="0">
              <a:buNone/>
            </a:pPr>
            <a:r>
              <a:rPr lang="en-US" altLang="zh-CN" sz="3600" b="1" dirty="0">
                <a:solidFill>
                  <a:srgbClr val="FF0000"/>
                </a:solidFill>
                <a:cs typeface="Times New Roman" panose="02020603050405020304" pitchFamily="18" charset="0"/>
              </a:rPr>
              <a:t>5+6. </a:t>
            </a:r>
            <a:r>
              <a:rPr lang="zh-CN" altLang="en-US" sz="3600" b="1" dirty="0">
                <a:solidFill>
                  <a:srgbClr val="FF0000"/>
                </a:solidFill>
                <a:cs typeface="Times New Roman" panose="02020603050405020304" pitchFamily="18" charset="0"/>
              </a:rPr>
              <a:t>（虚拟语气： </a:t>
            </a:r>
            <a:r>
              <a:rPr lang="zh-CN" altLang="en-US" sz="3600" b="1" dirty="0">
                <a:solidFill>
                  <a:srgbClr val="0000FF"/>
                </a:solidFill>
                <a:cs typeface="Times New Roman" panose="02020603050405020304" pitchFamily="18" charset="0"/>
              </a:rPr>
              <a:t>回扣原文第一段进行逆向创作</a:t>
            </a:r>
            <a:r>
              <a:rPr lang="en-US" altLang="zh-CN" sz="3600" b="1" dirty="0">
                <a:solidFill>
                  <a:srgbClr val="0000FF"/>
                </a:solidFill>
                <a:cs typeface="Times New Roman" panose="02020603050405020304" pitchFamily="18" charset="0"/>
              </a:rPr>
              <a:t>---</a:t>
            </a:r>
            <a:r>
              <a:rPr lang="zh-CN" altLang="en-US" sz="3600" b="1" dirty="0">
                <a:solidFill>
                  <a:srgbClr val="0000FF"/>
                </a:solidFill>
                <a:cs typeface="Times New Roman" panose="02020603050405020304" pitchFamily="18" charset="0"/>
              </a:rPr>
              <a:t>流感反而让她有机会发现自己真正热爱的东西。）</a:t>
            </a:r>
            <a:endParaRPr lang="en-US" altLang="zh-CN" sz="3600" b="1" dirty="0">
              <a:solidFill>
                <a:srgbClr val="0000FF"/>
              </a:solidFill>
              <a:cs typeface="Times New Roman" panose="02020603050405020304" pitchFamily="18" charset="0"/>
            </a:endParaRPr>
          </a:p>
          <a:p>
            <a:pPr marL="0" indent="0">
              <a:buNone/>
            </a:pPr>
            <a:r>
              <a:rPr lang="en-US" altLang="zh-CN" sz="3600" b="1" u="sng" dirty="0">
                <a:solidFill>
                  <a:srgbClr val="CC00CC"/>
                </a:solidFill>
                <a:cs typeface="Times New Roman" panose="02020603050405020304" pitchFamily="18" charset="0"/>
              </a:rPr>
              <a:t>Alia </a:t>
            </a:r>
            <a:r>
              <a:rPr lang="en-US" altLang="zh-CN" sz="3600" b="1" dirty="0">
                <a:solidFill>
                  <a:srgbClr val="FF0000"/>
                </a:solidFill>
                <a:cs typeface="Times New Roman" panose="02020603050405020304" pitchFamily="18" charset="0"/>
              </a:rPr>
              <a:t>even felt blessed </a:t>
            </a:r>
            <a:r>
              <a:rPr lang="en-US" altLang="zh-CN" sz="3600" b="1" dirty="0">
                <a:solidFill>
                  <a:srgbClr val="9900CC"/>
                </a:solidFill>
                <a:cs typeface="Times New Roman" panose="02020603050405020304" pitchFamily="18" charset="0"/>
              </a:rPr>
              <a:t>to find herself </a:t>
            </a:r>
            <a:r>
              <a:rPr lang="en-US" altLang="zh-CN" sz="3600" b="1" dirty="0">
                <a:cs typeface="Times New Roman" panose="02020603050405020304" pitchFamily="18" charset="0"/>
              </a:rPr>
              <a:t>in the drawing studio.  </a:t>
            </a:r>
            <a:r>
              <a:rPr lang="en-US" altLang="zh-CN" sz="3600" b="1" dirty="0">
                <a:solidFill>
                  <a:srgbClr val="0000FF"/>
                </a:solidFill>
                <a:cs typeface="Times New Roman" panose="02020603050405020304" pitchFamily="18" charset="0"/>
              </a:rPr>
              <a:t>Without the flu, </a:t>
            </a:r>
            <a:r>
              <a:rPr lang="en-US" altLang="zh-CN" sz="3600" b="1" u="sng" dirty="0">
                <a:solidFill>
                  <a:srgbClr val="CC00CC"/>
                </a:solidFill>
                <a:cs typeface="Times New Roman" panose="02020603050405020304" pitchFamily="18" charset="0"/>
              </a:rPr>
              <a:t>she</a:t>
            </a:r>
            <a:r>
              <a:rPr lang="en-US" altLang="zh-CN" sz="3600" b="1" dirty="0">
                <a:solidFill>
                  <a:srgbClr val="FF0000"/>
                </a:solidFill>
                <a:cs typeface="Times New Roman" panose="02020603050405020304" pitchFamily="18" charset="0"/>
              </a:rPr>
              <a:t> couldn’t have chosen art. </a:t>
            </a:r>
            <a:endParaRPr lang="en-US" altLang="zh-CN" sz="3600" b="1" dirty="0">
              <a:solidFill>
                <a:srgbClr val="FF0000"/>
              </a:solidFill>
              <a:cs typeface="Times New Roman" panose="02020603050405020304" pitchFamily="18" charset="0"/>
            </a:endParaRPr>
          </a:p>
          <a:p>
            <a:pPr marL="0" indent="0">
              <a:buNone/>
            </a:pPr>
            <a:endParaRPr lang="en-US" altLang="zh-CN" sz="3600" b="1" dirty="0">
              <a:solidFill>
                <a:srgbClr val="0000FF"/>
              </a:solidFill>
              <a:cs typeface="Times New Roman" panose="02020603050405020304" pitchFamily="18" charset="0"/>
            </a:endParaRPr>
          </a:p>
          <a:p>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1209184"/>
            <a:ext cx="12192000" cy="5314906"/>
          </a:xfrm>
          <a:solidFill>
            <a:schemeClr val="bg1"/>
          </a:solidFill>
        </p:spPr>
        <p:txBody>
          <a:bodyPr>
            <a:noAutofit/>
          </a:bodyPr>
          <a:lstStyle/>
          <a:p>
            <a:pPr marL="0" indent="0">
              <a:buNone/>
            </a:pPr>
            <a:r>
              <a:rPr lang="en-US" altLang="zh-CN" sz="3600" b="1" dirty="0">
                <a:solidFill>
                  <a:srgbClr val="FF0000"/>
                </a:solidFill>
                <a:cs typeface="Times New Roman" panose="02020603050405020304" pitchFamily="18" charset="0"/>
              </a:rPr>
              <a:t>7. </a:t>
            </a:r>
            <a:r>
              <a:rPr lang="zh-CN" altLang="en-US" sz="3600" b="1" dirty="0">
                <a:solidFill>
                  <a:srgbClr val="FF0000"/>
                </a:solidFill>
                <a:cs typeface="Times New Roman" panose="02020603050405020304" pitchFamily="18" charset="0"/>
              </a:rPr>
              <a:t>（介词短语</a:t>
            </a:r>
            <a:r>
              <a:rPr lang="en-US" altLang="zh-CN" sz="3600" b="1" dirty="0">
                <a:solidFill>
                  <a:srgbClr val="FF0000"/>
                </a:solidFill>
                <a:cs typeface="Times New Roman" panose="02020603050405020304" pitchFamily="18" charset="0"/>
              </a:rPr>
              <a:t>+</a:t>
            </a:r>
            <a:r>
              <a:rPr lang="zh-CN" altLang="en-US" sz="3600" b="1" dirty="0">
                <a:solidFill>
                  <a:srgbClr val="FF0000"/>
                </a:solidFill>
                <a:cs typeface="Times New Roman" panose="02020603050405020304" pitchFamily="18" charset="0"/>
              </a:rPr>
              <a:t>二连动：</a:t>
            </a:r>
            <a:r>
              <a:rPr lang="zh-CN" altLang="en-US" sz="3600" b="1" dirty="0">
                <a:solidFill>
                  <a:srgbClr val="0000FF"/>
                </a:solidFill>
                <a:cs typeface="Times New Roman" panose="02020603050405020304" pitchFamily="18" charset="0"/>
              </a:rPr>
              <a:t>有幸体验画画并爱上它）</a:t>
            </a:r>
            <a:endParaRPr lang="en-US" altLang="zh-CN" sz="3600" b="1" dirty="0">
              <a:solidFill>
                <a:srgbClr val="0000FF"/>
              </a:solidFill>
              <a:cs typeface="Times New Roman" panose="02020603050405020304" pitchFamily="18" charset="0"/>
            </a:endParaRPr>
          </a:p>
          <a:p>
            <a:pPr marL="0" indent="0">
              <a:buNone/>
            </a:pPr>
            <a:r>
              <a:rPr lang="en-US" altLang="zh-CN" sz="3600" b="1" dirty="0">
                <a:solidFill>
                  <a:srgbClr val="0000FF"/>
                </a:solidFill>
                <a:cs typeface="Times New Roman" panose="02020603050405020304" pitchFamily="18" charset="0"/>
              </a:rPr>
              <a:t>Thanks </a:t>
            </a:r>
            <a:r>
              <a:rPr lang="en-US" altLang="zh-CN" sz="3600" b="1" dirty="0">
                <a:cs typeface="Times New Roman" panose="02020603050405020304" pitchFamily="18" charset="0"/>
              </a:rPr>
              <a:t>to the forced/ compelled choice, </a:t>
            </a:r>
            <a:r>
              <a:rPr lang="en-US" altLang="zh-CN" sz="3600" b="1" u="sng" dirty="0">
                <a:solidFill>
                  <a:srgbClr val="CC00CC"/>
                </a:solidFill>
                <a:cs typeface="Times New Roman" panose="02020603050405020304" pitchFamily="18" charset="0"/>
              </a:rPr>
              <a:t>Alia </a:t>
            </a:r>
            <a:r>
              <a:rPr lang="en-US" altLang="zh-CN" sz="3600" b="1" dirty="0">
                <a:solidFill>
                  <a:srgbClr val="FF0000"/>
                </a:solidFill>
                <a:cs typeface="Times New Roman" panose="02020603050405020304" pitchFamily="18" charset="0"/>
              </a:rPr>
              <a:t>had a chance </a:t>
            </a:r>
            <a:r>
              <a:rPr lang="en-US" altLang="zh-CN" sz="3600" b="1" dirty="0">
                <a:solidFill>
                  <a:srgbClr val="9900CC"/>
                </a:solidFill>
                <a:cs typeface="Times New Roman" panose="02020603050405020304" pitchFamily="18" charset="0"/>
              </a:rPr>
              <a:t>to experience art</a:t>
            </a:r>
            <a:r>
              <a:rPr lang="en-US" altLang="zh-CN" sz="3600" b="1" dirty="0">
                <a:solidFill>
                  <a:srgbClr val="FF0000"/>
                </a:solidFill>
                <a:cs typeface="Times New Roman" panose="02020603050405020304" pitchFamily="18" charset="0"/>
              </a:rPr>
              <a:t> </a:t>
            </a:r>
            <a:r>
              <a:rPr lang="en-US" altLang="zh-CN" sz="3600" b="1" dirty="0">
                <a:solidFill>
                  <a:srgbClr val="0000FF"/>
                </a:solidFill>
                <a:cs typeface="Times New Roman" panose="02020603050405020304" pitchFamily="18" charset="0"/>
              </a:rPr>
              <a:t>and</a:t>
            </a:r>
            <a:r>
              <a:rPr lang="en-US" altLang="zh-CN" sz="3600" b="1" dirty="0">
                <a:solidFill>
                  <a:srgbClr val="FF0000"/>
                </a:solidFill>
                <a:cs typeface="Times New Roman" panose="02020603050405020304" pitchFamily="18" charset="0"/>
              </a:rPr>
              <a:t> ended up in falling in love with </a:t>
            </a:r>
            <a:r>
              <a:rPr lang="en-US" altLang="zh-CN" sz="3600" b="1" u="sng" dirty="0">
                <a:solidFill>
                  <a:srgbClr val="CC00CC"/>
                </a:solidFill>
                <a:cs typeface="Times New Roman" panose="02020603050405020304" pitchFamily="18" charset="0"/>
              </a:rPr>
              <a:t>it. </a:t>
            </a:r>
            <a:endParaRPr lang="en-US" altLang="zh-CN" sz="3600" b="1" u="sng" dirty="0">
              <a:solidFill>
                <a:srgbClr val="CC00CC"/>
              </a:solidFill>
              <a:cs typeface="Times New Roman" panose="02020603050405020304" pitchFamily="18" charset="0"/>
            </a:endParaRPr>
          </a:p>
          <a:p>
            <a:pPr marL="742950" indent="-742950">
              <a:buAutoNum type="arabicPeriod" startAt="8"/>
            </a:pPr>
            <a:r>
              <a:rPr lang="zh-CN" altLang="en-US" sz="3600" b="1" dirty="0">
                <a:solidFill>
                  <a:srgbClr val="FF0000"/>
                </a:solidFill>
                <a:cs typeface="Times New Roman" panose="02020603050405020304" pitchFamily="18" charset="0"/>
              </a:rPr>
              <a:t>（无灵主语句：</a:t>
            </a:r>
            <a:r>
              <a:rPr lang="zh-CN" altLang="en-US" sz="3600" b="1" dirty="0">
                <a:solidFill>
                  <a:srgbClr val="0000FF"/>
                </a:solidFill>
                <a:cs typeface="Times New Roman" panose="02020603050405020304" pitchFamily="18" charset="0"/>
              </a:rPr>
              <a:t>画画课教了</a:t>
            </a:r>
            <a:r>
              <a:rPr lang="en-US" altLang="zh-CN" sz="3600" b="1" dirty="0">
                <a:solidFill>
                  <a:srgbClr val="0000FF"/>
                </a:solidFill>
                <a:cs typeface="Times New Roman" panose="02020603050405020304" pitchFamily="18" charset="0"/>
              </a:rPr>
              <a:t>Alia </a:t>
            </a:r>
            <a:r>
              <a:rPr lang="zh-CN" altLang="en-US" sz="3600" b="1" dirty="0">
                <a:solidFill>
                  <a:srgbClr val="0000FF"/>
                </a:solidFill>
                <a:cs typeface="Times New Roman" panose="02020603050405020304" pitchFamily="18" charset="0"/>
              </a:rPr>
              <a:t>宝贵的一课）</a:t>
            </a:r>
            <a:endParaRPr lang="en-US" altLang="zh-CN" sz="3600" b="1" dirty="0">
              <a:solidFill>
                <a:srgbClr val="0000FF"/>
              </a:solidFill>
              <a:cs typeface="Times New Roman" panose="02020603050405020304" pitchFamily="18" charset="0"/>
            </a:endParaRPr>
          </a:p>
          <a:p>
            <a:pPr marL="0" indent="0">
              <a:buNone/>
            </a:pPr>
            <a:r>
              <a:rPr lang="en-US" altLang="zh-CN" sz="3600" b="1" u="sng" dirty="0">
                <a:solidFill>
                  <a:srgbClr val="CC00CC"/>
                </a:solidFill>
                <a:cs typeface="Times New Roman" panose="02020603050405020304" pitchFamily="18" charset="0"/>
              </a:rPr>
              <a:t>The art class </a:t>
            </a:r>
            <a:r>
              <a:rPr lang="en-US" altLang="zh-CN" sz="3600" b="1" dirty="0">
                <a:cs typeface="Times New Roman" panose="02020603050405020304" pitchFamily="18" charset="0"/>
              </a:rPr>
              <a:t>also </a:t>
            </a:r>
            <a:r>
              <a:rPr lang="en-US" altLang="zh-CN" sz="3600" b="1" dirty="0">
                <a:solidFill>
                  <a:srgbClr val="FF0000"/>
                </a:solidFill>
                <a:cs typeface="Times New Roman" panose="02020603050405020304" pitchFamily="18" charset="0"/>
              </a:rPr>
              <a:t>taught Alia a valuable lesson ---</a:t>
            </a:r>
            <a:r>
              <a:rPr lang="en-US" altLang="zh-CN" sz="3600" b="1" dirty="0">
                <a:solidFill>
                  <a:srgbClr val="C00000"/>
                </a:solidFill>
                <a:cs typeface="Times New Roman" panose="02020603050405020304" pitchFamily="18" charset="0"/>
              </a:rPr>
              <a:t>Don’t assume </a:t>
            </a:r>
            <a:r>
              <a:rPr lang="en-US" altLang="zh-CN" sz="3600" b="1" dirty="0">
                <a:solidFill>
                  <a:srgbClr val="FF0000"/>
                </a:solidFill>
                <a:cs typeface="Times New Roman" panose="02020603050405020304" pitchFamily="18" charset="0"/>
              </a:rPr>
              <a:t>you won’t like something </a:t>
            </a:r>
            <a:r>
              <a:rPr lang="en-US" altLang="zh-CN" sz="3600" b="1" dirty="0">
                <a:solidFill>
                  <a:srgbClr val="0000FF"/>
                </a:solidFill>
                <a:cs typeface="Times New Roman" panose="02020603050405020304" pitchFamily="18" charset="0"/>
              </a:rPr>
              <a:t>before you try it/ experience it. </a:t>
            </a:r>
            <a:endParaRPr lang="zh-CN" altLang="en-US" sz="3600" dirty="0">
              <a:solidFill>
                <a:srgbClr val="0000FF"/>
              </a:solidFill>
            </a:endParaRPr>
          </a:p>
          <a:p>
            <a:pPr marL="0" indent="0">
              <a:buNone/>
            </a:pPr>
            <a:endParaRPr lang="en-US" altLang="zh-CN" sz="3600" b="1" dirty="0">
              <a:solidFill>
                <a:srgbClr val="FF0000"/>
              </a:solidFill>
              <a:cs typeface="Times New Roman" panose="02020603050405020304" pitchFamily="18" charset="0"/>
            </a:endParaRPr>
          </a:p>
          <a:p>
            <a:pPr marL="0" indent="0">
              <a:buNone/>
            </a:pPr>
            <a:endParaRPr lang="en-US" altLang="zh-CN" sz="3600" b="1" dirty="0">
              <a:solidFill>
                <a:srgbClr val="0000FF"/>
              </a:solidFill>
              <a:cs typeface="Times New Roman" panose="02020603050405020304" pitchFamily="18" charset="0"/>
            </a:endParaRPr>
          </a:p>
          <a:p>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193" y="513709"/>
            <a:ext cx="11979668" cy="6143946"/>
          </a:xfrm>
        </p:spPr>
        <p:txBody>
          <a:bodyPr>
            <a:noAutofit/>
          </a:bodyPr>
          <a:lstStyle/>
          <a:p>
            <a:pPr marL="0" indent="0" algn="just">
              <a:lnSpc>
                <a:spcPct val="100000"/>
              </a:lnSpc>
              <a:buNone/>
            </a:pPr>
            <a:r>
              <a:rPr lang="en-US" altLang="zh-CN" sz="3200" b="1" dirty="0">
                <a:solidFill>
                  <a:srgbClr val="FF0000"/>
                </a:solidFill>
                <a:effectLst/>
                <a:ea typeface="等线" panose="02010600030101010101" pitchFamily="2" charset="-122"/>
                <a:cs typeface="Times New Roman" panose="02020603050405020304" pitchFamily="18" charset="0"/>
              </a:rPr>
              <a:t>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process</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took </a:t>
            </a:r>
            <a:r>
              <a:rPr lang="en-US" altLang="zh-CN"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patience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precision. </a:t>
            </a:r>
            <a:r>
              <a:rPr lang="en-US" altLang="zh-CN" b="1" dirty="0">
                <a:solidFill>
                  <a:srgbClr val="0000FF"/>
                </a:solidFill>
                <a:effectLst/>
                <a:ea typeface="等线" panose="02010600030101010101" pitchFamily="2" charset="-122"/>
                <a:cs typeface="Times New Roman" panose="02020603050405020304" pitchFamily="18" charset="0"/>
              </a:rPr>
              <a:t>When dealing with each delicate stroke on the canvas, </a:t>
            </a:r>
            <a:r>
              <a:rPr lang="en-US" altLang="zh-CN" b="1" u="sng" dirty="0">
                <a:solidFill>
                  <a:srgbClr val="CC00CC"/>
                </a:solidFill>
                <a:effectLst/>
                <a:ea typeface="等线" panose="02010600030101010101" pitchFamily="2" charset="-122"/>
                <a:cs typeface="Times New Roman" panose="02020603050405020304" pitchFamily="18" charset="0"/>
              </a:rPr>
              <a:t>Alia</a:t>
            </a:r>
            <a:r>
              <a:rPr lang="en-US" altLang="zh-CN" b="1" dirty="0">
                <a:solidFill>
                  <a:srgbClr val="FF0000"/>
                </a:solidFill>
                <a:effectLst/>
                <a:ea typeface="等线" panose="02010600030101010101" pitchFamily="2" charset="-122"/>
                <a:cs typeface="Times New Roman" panose="02020603050405020304" pitchFamily="18" charset="0"/>
              </a:rPr>
              <a:t> focused her eyes on every detail </a:t>
            </a:r>
            <a:r>
              <a:rPr lang="en-US" altLang="zh-CN" b="1" dirty="0">
                <a:effectLst/>
                <a:ea typeface="等线" panose="02010600030101010101" pitchFamily="2" charset="-122"/>
                <a:cs typeface="Times New Roman" panose="02020603050405020304" pitchFamily="18" charset="0"/>
              </a:rPr>
              <a:t>of herself in the mirror. </a:t>
            </a:r>
            <a:r>
              <a:rPr lang="en-US" altLang="zh-CN" b="1" dirty="0">
                <a:solidFill>
                  <a:srgbClr val="9900CC"/>
                </a:solidFill>
                <a:effectLst/>
                <a:ea typeface="等线" panose="02010600030101010101" pitchFamily="2" charset="-122"/>
                <a:cs typeface="Times New Roman" panose="02020603050405020304" pitchFamily="18" charset="0"/>
              </a:rPr>
              <a:t>To ensure </a:t>
            </a:r>
            <a:r>
              <a:rPr lang="en-US" altLang="zh-CN" b="1" dirty="0">
                <a:solidFill>
                  <a:srgbClr val="0000FF"/>
                </a:solidFill>
                <a:effectLst/>
                <a:ea typeface="等线" panose="02010600030101010101" pitchFamily="2" charset="-122"/>
                <a:cs typeface="Times New Roman" panose="02020603050405020304" pitchFamily="18" charset="0"/>
              </a:rPr>
              <a:t>that </a:t>
            </a:r>
            <a:r>
              <a:rPr lang="en-US" altLang="zh-CN" b="1" u="sng" dirty="0">
                <a:solidFill>
                  <a:srgbClr val="CC00CC"/>
                </a:solidFill>
                <a:effectLst/>
                <a:ea typeface="等线" panose="02010600030101010101" pitchFamily="2" charset="-122"/>
                <a:cs typeface="Times New Roman" panose="02020603050405020304" pitchFamily="18" charset="0"/>
              </a:rPr>
              <a:t>every stroke </a:t>
            </a:r>
            <a:r>
              <a:rPr lang="en-US" altLang="zh-CN" b="1" dirty="0">
                <a:solidFill>
                  <a:srgbClr val="0000FF"/>
                </a:solidFill>
                <a:effectLst/>
                <a:ea typeface="等线" panose="02010600030101010101" pitchFamily="2" charset="-122"/>
                <a:cs typeface="Times New Roman" panose="02020603050405020304" pitchFamily="18" charset="0"/>
              </a:rPr>
              <a:t>could capture  the features of her own image,</a:t>
            </a:r>
            <a:r>
              <a:rPr lang="en-US" altLang="zh-CN" b="1" u="sng" dirty="0">
                <a:solidFill>
                  <a:srgbClr val="CC00CC"/>
                </a:solidFill>
                <a:effectLst/>
                <a:ea typeface="等线" panose="02010600030101010101" pitchFamily="2" charset="-122"/>
                <a:cs typeface="Times New Roman" panose="02020603050405020304" pitchFamily="18" charset="0"/>
              </a:rPr>
              <a:t> she </a:t>
            </a:r>
            <a:r>
              <a:rPr lang="en-US" altLang="zh-CN" b="1" dirty="0">
                <a:solidFill>
                  <a:srgbClr val="FF0000"/>
                </a:solidFill>
                <a:effectLst/>
                <a:ea typeface="等线" panose="02010600030101010101" pitchFamily="2" charset="-122"/>
                <a:cs typeface="Times New Roman" panose="02020603050405020304" pitchFamily="18" charset="0"/>
              </a:rPr>
              <a:t>carefully outlined her self-portrait </a:t>
            </a:r>
            <a:r>
              <a:rPr lang="en-US" altLang="zh-CN" b="1" dirty="0">
                <a:solidFill>
                  <a:srgbClr val="9900CC"/>
                </a:solidFill>
                <a:effectLst/>
                <a:ea typeface="等线" panose="02010600030101010101" pitchFamily="2" charset="-122"/>
                <a:cs typeface="Times New Roman" panose="02020603050405020304" pitchFamily="18" charset="0"/>
              </a:rPr>
              <a:t>by measuring the angles, the lines and the distance between lines, curves.  </a:t>
            </a:r>
            <a:r>
              <a:rPr lang="en-US" altLang="zh-CN" b="1" u="sng" dirty="0">
                <a:solidFill>
                  <a:srgbClr val="CC00CC"/>
                </a:solidFill>
                <a:effectLst/>
                <a:ea typeface="等线" panose="02010600030101010101" pitchFamily="2" charset="-122"/>
                <a:cs typeface="Times New Roman" panose="02020603050405020304" pitchFamily="18" charset="0"/>
              </a:rPr>
              <a:t>Time</a:t>
            </a:r>
            <a:r>
              <a:rPr lang="en-US" altLang="zh-CN" b="1" dirty="0">
                <a:solidFill>
                  <a:srgbClr val="FF0000"/>
                </a:solidFill>
                <a:effectLst/>
                <a:ea typeface="等线" panose="02010600030101010101" pitchFamily="2" charset="-122"/>
                <a:cs typeface="Times New Roman" panose="02020603050405020304" pitchFamily="18" charset="0"/>
              </a:rPr>
              <a:t> seemed to slow down </a:t>
            </a:r>
            <a:r>
              <a:rPr lang="en-US" altLang="zh-CN" b="1" dirty="0">
                <a:effectLst/>
                <a:ea typeface="等线" panose="02010600030101010101" pitchFamily="2" charset="-122"/>
                <a:cs typeface="Times New Roman" panose="02020603050405020304" pitchFamily="18" charset="0"/>
              </a:rPr>
              <a:t>as</a:t>
            </a:r>
            <a:r>
              <a:rPr lang="en-US" altLang="zh-CN" b="1" dirty="0">
                <a:solidFill>
                  <a:srgbClr val="FF0000"/>
                </a:solidFill>
                <a:effectLst/>
                <a:ea typeface="等线" panose="02010600030101010101" pitchFamily="2" charset="-122"/>
                <a:cs typeface="Times New Roman" panose="02020603050405020304" pitchFamily="18" charset="0"/>
              </a:rPr>
              <a:t> </a:t>
            </a:r>
            <a:r>
              <a:rPr lang="en-US" altLang="zh-CN" b="1" dirty="0">
                <a:solidFill>
                  <a:srgbClr val="0000FF"/>
                </a:solidFill>
                <a:effectLst/>
                <a:ea typeface="等线" panose="02010600030101010101" pitchFamily="2" charset="-122"/>
                <a:cs typeface="Times New Roman" panose="02020603050405020304" pitchFamily="18" charset="0"/>
              </a:rPr>
              <a:t>Alia immersed herself in the dance between pencil and </a:t>
            </a:r>
            <a:r>
              <a:rPr lang="en-US" altLang="zh-CN" b="1" dirty="0" err="1">
                <a:solidFill>
                  <a:srgbClr val="0000FF"/>
                </a:solidFill>
                <a:effectLst/>
                <a:ea typeface="等线" panose="02010600030101010101" pitchFamily="2" charset="-122"/>
                <a:cs typeface="Times New Roman" panose="02020603050405020304" pitchFamily="18" charset="0"/>
              </a:rPr>
              <a:t>canvas.</a:t>
            </a:r>
            <a:r>
              <a:rPr lang="en-US" altLang="zh-CN" b="1" dirty="0" err="1">
                <a:effectLst/>
                <a:ea typeface="等线" panose="02010600030101010101" pitchFamily="2" charset="-122"/>
                <a:cs typeface="Times New Roman" panose="02020603050405020304" pitchFamily="18" charset="0"/>
              </a:rPr>
              <a:t>Gradually</a:t>
            </a:r>
            <a:r>
              <a:rPr lang="en-US" altLang="zh-CN" b="1" dirty="0">
                <a:effectLst/>
                <a:ea typeface="等线" panose="02010600030101010101" pitchFamily="2" charset="-122"/>
                <a:cs typeface="Times New Roman" panose="02020603050405020304" pitchFamily="18" charset="0"/>
              </a:rPr>
              <a:t>,</a:t>
            </a:r>
            <a:r>
              <a:rPr lang="en-US" altLang="zh-CN" b="1" u="sng" dirty="0">
                <a:solidFill>
                  <a:srgbClr val="CC00CC"/>
                </a:solidFill>
                <a:effectLst/>
                <a:ea typeface="等线" panose="02010600030101010101" pitchFamily="2" charset="-122"/>
                <a:cs typeface="Times New Roman" panose="02020603050405020304" pitchFamily="18" charset="0"/>
              </a:rPr>
              <a:t> Alia </a:t>
            </a:r>
            <a:r>
              <a:rPr lang="en-US" altLang="zh-CN" b="1" dirty="0">
                <a:solidFill>
                  <a:srgbClr val="FF0000"/>
                </a:solidFill>
                <a:effectLst/>
                <a:ea typeface="等线" panose="02010600030101010101" pitchFamily="2" charset="-122"/>
                <a:cs typeface="Times New Roman" panose="02020603050405020304" pitchFamily="18" charset="0"/>
              </a:rPr>
              <a:t>got accustomed to using her pencil </a:t>
            </a:r>
            <a:r>
              <a:rPr lang="en-US" altLang="zh-CN" b="1" dirty="0">
                <a:solidFill>
                  <a:srgbClr val="9900CC"/>
                </a:solidFill>
                <a:effectLst/>
                <a:ea typeface="等线" panose="02010600030101010101" pitchFamily="2" charset="-122"/>
                <a:cs typeface="Times New Roman" panose="02020603050405020304" pitchFamily="18" charset="0"/>
              </a:rPr>
              <a:t>to proceed with her strokes, </a:t>
            </a:r>
            <a:r>
              <a:rPr lang="en-US" altLang="zh-CN" b="1" dirty="0">
                <a:solidFill>
                  <a:srgbClr val="0000FF"/>
                </a:solidFill>
                <a:effectLst/>
                <a:ea typeface="等线" panose="02010600030101010101" pitchFamily="2" charset="-122"/>
                <a:cs typeface="Times New Roman" panose="02020603050405020304" pitchFamily="18" charset="0"/>
              </a:rPr>
              <a:t>just as her teacher previously demonstrated.</a:t>
            </a:r>
            <a:r>
              <a:rPr lang="en-US" altLang="zh-CN" b="1" dirty="0">
                <a:solidFill>
                  <a:srgbClr val="0000FF"/>
                </a:solidFill>
                <a:ea typeface="等线" panose="02010600030101010101" pitchFamily="2" charset="-122"/>
                <a:cs typeface="Times New Roman" panose="02020603050405020304" pitchFamily="18" charset="0"/>
              </a:rPr>
              <a:t> </a:t>
            </a:r>
            <a:r>
              <a:rPr lang="en-US" altLang="zh-CN" b="1" dirty="0">
                <a:solidFill>
                  <a:srgbClr val="CC00CC"/>
                </a:solidFill>
                <a:ea typeface="等线" panose="02010600030101010101" pitchFamily="2" charset="-122"/>
                <a:cs typeface="Times New Roman" panose="02020603050405020304" pitchFamily="18" charset="0"/>
              </a:rPr>
              <a:t>A circle , some straight lines and a triangle </a:t>
            </a:r>
            <a:r>
              <a:rPr lang="en-US" altLang="zh-CN" b="1" dirty="0">
                <a:solidFill>
                  <a:srgbClr val="FF0000"/>
                </a:solidFill>
                <a:ea typeface="等线" panose="02010600030101010101" pitchFamily="2" charset="-122"/>
                <a:cs typeface="Times New Roman" panose="02020603050405020304" pitchFamily="18" charset="0"/>
              </a:rPr>
              <a:t>composed a self-portrait </a:t>
            </a:r>
            <a:r>
              <a:rPr lang="en-US" altLang="zh-CN" b="1" dirty="0">
                <a:ea typeface="等线" panose="02010600030101010101" pitchFamily="2" charset="-122"/>
                <a:cs typeface="Times New Roman" panose="02020603050405020304" pitchFamily="18" charset="0"/>
              </a:rPr>
              <a:t>in a magic way, </a:t>
            </a:r>
            <a:r>
              <a:rPr lang="en-US" altLang="zh-CN" b="1" dirty="0">
                <a:solidFill>
                  <a:srgbClr val="0000FF"/>
                </a:solidFill>
                <a:ea typeface="等线" panose="02010600030101010101" pitchFamily="2" charset="-122"/>
                <a:cs typeface="Times New Roman" panose="02020603050405020304" pitchFamily="18" charset="0"/>
              </a:rPr>
              <a:t>which aroused Alia’s interest in drawing. </a:t>
            </a:r>
            <a:r>
              <a:rPr lang="en-US" altLang="zh-CN" b="1" dirty="0">
                <a:solidFill>
                  <a:srgbClr val="FF0000"/>
                </a:solidFill>
                <a:cs typeface="Times New Roman" panose="02020603050405020304" pitchFamily="18" charset="0"/>
              </a:rPr>
              <a:t>“</a:t>
            </a:r>
            <a:r>
              <a:rPr lang="en-US" altLang="zh-CN" b="1" u="sng" dirty="0">
                <a:solidFill>
                  <a:srgbClr val="CC00CC"/>
                </a:solidFill>
                <a:cs typeface="Times New Roman" panose="02020603050405020304" pitchFamily="18" charset="0"/>
              </a:rPr>
              <a:t>Art </a:t>
            </a:r>
            <a:r>
              <a:rPr lang="en-US" altLang="zh-CN" b="1" dirty="0">
                <a:solidFill>
                  <a:srgbClr val="FF0000"/>
                </a:solidFill>
                <a:cs typeface="Times New Roman" panose="02020603050405020304" pitchFamily="18" charset="0"/>
              </a:rPr>
              <a:t>needs </a:t>
            </a:r>
            <a:r>
              <a:rPr lang="en-US" altLang="zh-CN" b="1" dirty="0">
                <a:solidFill>
                  <a:srgbClr val="0000FF"/>
                </a:solidFill>
                <a:cs typeface="Times New Roman" panose="02020603050405020304" pitchFamily="18" charset="0"/>
              </a:rPr>
              <a:t>as much </a:t>
            </a:r>
            <a:r>
              <a:rPr lang="en-US" altLang="zh-CN" b="1" dirty="0">
                <a:solidFill>
                  <a:srgbClr val="FF0000"/>
                </a:solidFill>
                <a:cs typeface="Times New Roman" panose="02020603050405020304" pitchFamily="18" charset="0"/>
              </a:rPr>
              <a:t>precision , patience and concentration  </a:t>
            </a:r>
            <a:r>
              <a:rPr lang="en-US" altLang="zh-CN" b="1" u="sng" dirty="0">
                <a:solidFill>
                  <a:srgbClr val="0000FF"/>
                </a:solidFill>
                <a:cs typeface="Times New Roman" panose="02020603050405020304" pitchFamily="18" charset="0"/>
              </a:rPr>
              <a:t>as science!”</a:t>
            </a:r>
            <a:r>
              <a:rPr lang="en-US" altLang="zh-CN" b="1" dirty="0">
                <a:solidFill>
                  <a:srgbClr val="FF0000"/>
                </a:solidFill>
                <a:cs typeface="Times New Roman" panose="02020603050405020304" pitchFamily="18" charset="0"/>
              </a:rPr>
              <a:t> </a:t>
            </a:r>
            <a:r>
              <a:rPr lang="en-US" altLang="zh-CN" b="1" u="sng" dirty="0">
                <a:solidFill>
                  <a:srgbClr val="CC00CC"/>
                </a:solidFill>
                <a:cs typeface="Times New Roman" panose="02020603050405020304" pitchFamily="18" charset="0"/>
              </a:rPr>
              <a:t>she </a:t>
            </a:r>
            <a:r>
              <a:rPr lang="en-US" altLang="zh-CN" b="1" dirty="0">
                <a:cs typeface="Times New Roman" panose="02020603050405020304" pitchFamily="18" charset="0"/>
              </a:rPr>
              <a:t>suddenly</a:t>
            </a:r>
            <a:r>
              <a:rPr lang="en-US" altLang="zh-CN" b="1" dirty="0">
                <a:solidFill>
                  <a:srgbClr val="FF0000"/>
                </a:solidFill>
                <a:cs typeface="Times New Roman" panose="02020603050405020304" pitchFamily="18" charset="0"/>
              </a:rPr>
              <a:t> exclaimed </a:t>
            </a:r>
            <a:r>
              <a:rPr lang="en-US" altLang="zh-CN" b="1" dirty="0">
                <a:cs typeface="Times New Roman" panose="02020603050405020304" pitchFamily="18" charset="0"/>
              </a:rPr>
              <a:t>excitedly .</a:t>
            </a:r>
            <a:r>
              <a:rPr lang="en-US" altLang="zh-CN" b="1" dirty="0">
                <a:solidFill>
                  <a:srgbClr val="9900CC"/>
                </a:solidFill>
                <a:ea typeface="等线" panose="02010600030101010101" pitchFamily="2" charset="-122"/>
                <a:cs typeface="Times New Roman" panose="02020603050405020304" pitchFamily="18" charset="0"/>
              </a:rPr>
              <a:t>With details added, </a:t>
            </a:r>
            <a:r>
              <a:rPr lang="en-US" altLang="zh-CN" b="1" u="sng" dirty="0">
                <a:solidFill>
                  <a:srgbClr val="CC00CC"/>
                </a:solidFill>
                <a:ea typeface="等线" panose="02010600030101010101" pitchFamily="2" charset="-122"/>
                <a:cs typeface="Times New Roman" panose="02020603050405020304" pitchFamily="18" charset="0"/>
              </a:rPr>
              <a:t>a lifelike drawing </a:t>
            </a:r>
            <a:r>
              <a:rPr lang="en-US" altLang="zh-CN" b="1" dirty="0">
                <a:solidFill>
                  <a:srgbClr val="CC00CC"/>
                </a:solidFill>
                <a:ea typeface="等线" panose="02010600030101010101" pitchFamily="2" charset="-122"/>
                <a:cs typeface="Times New Roman" panose="02020603050405020304" pitchFamily="18" charset="0"/>
              </a:rPr>
              <a:t>of herself </a:t>
            </a:r>
            <a:r>
              <a:rPr lang="en-US" altLang="zh-CN" b="1" dirty="0">
                <a:solidFill>
                  <a:srgbClr val="FF0000"/>
                </a:solidFill>
                <a:ea typeface="等线" panose="02010600030101010101" pitchFamily="2" charset="-122"/>
                <a:cs typeface="Times New Roman" panose="02020603050405020304" pitchFamily="18" charset="0"/>
              </a:rPr>
              <a:t>took form </a:t>
            </a:r>
            <a:r>
              <a:rPr lang="en-US" altLang="zh-CN" b="1" dirty="0">
                <a:cs typeface="Times New Roman" panose="02020603050405020304" pitchFamily="18" charset="0"/>
              </a:rPr>
              <a:t>on the canvas just before her eyes. </a:t>
            </a:r>
            <a:r>
              <a:rPr lang="en-US" altLang="zh-CN" sz="2800" b="1" u="sng" dirty="0">
                <a:solidFill>
                  <a:srgbClr val="CC00CC"/>
                </a:solidFill>
                <a:cs typeface="Times New Roman" panose="02020603050405020304" pitchFamily="18" charset="0"/>
              </a:rPr>
              <a:t>It </a:t>
            </a:r>
            <a:r>
              <a:rPr lang="en-US" altLang="zh-CN" sz="2800" b="1" dirty="0">
                <a:solidFill>
                  <a:srgbClr val="FF0000"/>
                </a:solidFill>
                <a:cs typeface="Times New Roman" panose="02020603050405020304" pitchFamily="18" charset="0"/>
              </a:rPr>
              <a:t>was just unbelievable/ incredible. </a:t>
            </a:r>
            <a:r>
              <a:rPr lang="en-US" altLang="zh-CN" sz="2800" b="1" u="sng" dirty="0">
                <a:solidFill>
                  <a:srgbClr val="CC00CC"/>
                </a:solidFill>
                <a:cs typeface="Times New Roman" panose="02020603050405020304" pitchFamily="18" charset="0"/>
              </a:rPr>
              <a:t>Her patience </a:t>
            </a:r>
            <a:r>
              <a:rPr lang="en-US" altLang="zh-CN" sz="2800" b="1" dirty="0">
                <a:solidFill>
                  <a:srgbClr val="FF0000"/>
                </a:solidFill>
                <a:cs typeface="Times New Roman" panose="02020603050405020304" pitchFamily="18" charset="0"/>
              </a:rPr>
              <a:t>paid off! </a:t>
            </a:r>
            <a:endParaRPr lang="zh-CN" altLang="en-US" dirty="0"/>
          </a:p>
        </p:txBody>
      </p:sp>
      <p:sp>
        <p:nvSpPr>
          <p:cNvPr id="6" name="文本框 5"/>
          <p:cNvSpPr txBox="1"/>
          <p:nvPr/>
        </p:nvSpPr>
        <p:spPr>
          <a:xfrm>
            <a:off x="3935002" y="57352"/>
            <a:ext cx="2794571" cy="523220"/>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en-US" sz="2800" kern="100" dirty="0">
                <a:solidFill>
                  <a:srgbClr val="CC00CC"/>
                </a:solidFill>
                <a:effectLst/>
                <a:latin typeface="等线" panose="02010600030101010101" pitchFamily="2" charset="-122"/>
                <a:ea typeface="等线" panose="02010600030101010101" pitchFamily="2" charset="-122"/>
                <a:cs typeface="Times New Roman" panose="02020603050405020304" pitchFamily="18" charset="0"/>
              </a:rPr>
              <a:t>习作欣赏</a:t>
            </a:r>
            <a:endParaRPr lang="zh-CN" altLang="zh-CN" sz="2800" kern="100" dirty="0">
              <a:solidFill>
                <a:srgbClr val="CC00CC"/>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3290" y="256853"/>
            <a:ext cx="11938571" cy="6494085"/>
          </a:xfrm>
          <a:prstGeom prst="rect">
            <a:avLst/>
          </a:prstGeom>
          <a:solidFill>
            <a:schemeClr val="bg1"/>
          </a:solidFill>
        </p:spPr>
        <p:txBody>
          <a:bodyPr wrap="square">
            <a:spAutoFit/>
          </a:bodyPr>
          <a:lstStyle/>
          <a:p>
            <a:pPr algn="just"/>
            <a:r>
              <a:rPr lang="en-US" altLang="zh-CN" sz="3200" b="1" dirty="0">
                <a:solidFill>
                  <a:srgbClr val="FF0000"/>
                </a:solidFill>
                <a:ea typeface="等线" panose="02010600030101010101" pitchFamily="2" charset="-122"/>
                <a:cs typeface="Times New Roman" panose="02020603050405020304" pitchFamily="18" charset="0"/>
              </a:rPr>
              <a:t> </a:t>
            </a:r>
            <a:r>
              <a:rPr lang="en-US" altLang="zh-CN" sz="3200" kern="100" dirty="0">
                <a:latin typeface="等线" panose="02010600030101010101" pitchFamily="2" charset="-122"/>
                <a:cs typeface="Times New Roman" panose="02020603050405020304" pitchFamily="18" charset="0"/>
              </a:rPr>
              <a:t>Para2: Admiring</a:t>
            </a:r>
            <a:r>
              <a:rPr lang="en-US" altLang="zh-CN" sz="3200" u="sng" kern="100" dirty="0">
                <a:solidFill>
                  <a:srgbClr val="FF0000"/>
                </a:solidFill>
                <a:latin typeface="等线" panose="02010600030101010101" pitchFamily="2" charset="-122"/>
                <a:cs typeface="Times New Roman" panose="02020603050405020304" pitchFamily="18" charset="0"/>
              </a:rPr>
              <a:t> her work</a:t>
            </a:r>
            <a:r>
              <a:rPr lang="en-US" altLang="zh-CN" sz="3200" kern="100" dirty="0">
                <a:latin typeface="等线" panose="02010600030101010101" pitchFamily="2" charset="-122"/>
                <a:cs typeface="Times New Roman" panose="02020603050405020304" pitchFamily="18" charset="0"/>
              </a:rPr>
              <a:t>, </a:t>
            </a:r>
            <a:r>
              <a:rPr lang="en-US" altLang="zh-CN" sz="3200" u="sng" kern="100" dirty="0">
                <a:solidFill>
                  <a:srgbClr val="CC00FF"/>
                </a:solidFill>
                <a:latin typeface="等线" panose="02010600030101010101" pitchFamily="2" charset="-122"/>
                <a:cs typeface="Times New Roman" panose="02020603050405020304" pitchFamily="18" charset="0"/>
              </a:rPr>
              <a:t>Alia </a:t>
            </a:r>
            <a:r>
              <a:rPr lang="en-US" altLang="zh-CN" sz="3200" kern="100" dirty="0">
                <a:latin typeface="等线" panose="02010600030101010101" pitchFamily="2" charset="-122"/>
                <a:cs typeface="Times New Roman" panose="02020603050405020304" pitchFamily="18" charset="0"/>
              </a:rPr>
              <a:t>suddenly realized </a:t>
            </a:r>
            <a:r>
              <a:rPr lang="en-US" altLang="zh-CN" sz="3200" u="sng" kern="100" dirty="0">
                <a:solidFill>
                  <a:srgbClr val="FF0000"/>
                </a:solidFill>
                <a:latin typeface="等线" panose="02010600030101010101" pitchFamily="2" charset="-122"/>
                <a:cs typeface="Times New Roman" panose="02020603050405020304" pitchFamily="18" charset="0"/>
              </a:rPr>
              <a:t>drawing </a:t>
            </a:r>
            <a:r>
              <a:rPr lang="en-US" altLang="zh-CN" sz="3200" kern="100" dirty="0">
                <a:latin typeface="等线" panose="02010600030101010101" pitchFamily="2" charset="-122"/>
                <a:cs typeface="Times New Roman" panose="02020603050405020304" pitchFamily="18" charset="0"/>
              </a:rPr>
              <a:t>was just what she had hoped for. </a:t>
            </a:r>
            <a:r>
              <a:rPr lang="en-US" altLang="zh-CN" sz="3200" b="1" dirty="0">
                <a:solidFill>
                  <a:srgbClr val="9900CC"/>
                </a:solidFill>
                <a:ea typeface="等线" panose="02010600030101010101" pitchFamily="2" charset="-122"/>
                <a:cs typeface="Times New Roman" panose="02020603050405020304" pitchFamily="18" charset="0"/>
              </a:rPr>
              <a:t>Sitting in the drawing studio</a:t>
            </a:r>
            <a:r>
              <a:rPr lang="en-US" altLang="zh-CN" sz="3200" b="1" dirty="0">
                <a:solidFill>
                  <a:srgbClr val="FF0000"/>
                </a:solidFill>
                <a:ea typeface="等线" panose="02010600030101010101" pitchFamily="2" charset="-122"/>
                <a:cs typeface="Times New Roman" panose="02020603050405020304" pitchFamily="18" charset="0"/>
              </a:rPr>
              <a:t>, </a:t>
            </a:r>
            <a:r>
              <a:rPr lang="en-US" altLang="zh-CN" sz="3200" b="1" u="sng" dirty="0">
                <a:solidFill>
                  <a:srgbClr val="CC00CC"/>
                </a:solidFill>
                <a:ea typeface="等线" panose="02010600030101010101" pitchFamily="2" charset="-122"/>
                <a:cs typeface="Times New Roman" panose="02020603050405020304" pitchFamily="18" charset="0"/>
              </a:rPr>
              <a:t>Alia</a:t>
            </a:r>
            <a:r>
              <a:rPr lang="en-US" altLang="zh-CN" sz="3200" b="1" dirty="0">
                <a:solidFill>
                  <a:srgbClr val="FF0000"/>
                </a:solidFill>
                <a:ea typeface="等线" panose="02010600030101010101" pitchFamily="2" charset="-122"/>
                <a:cs typeface="Times New Roman" panose="02020603050405020304" pitchFamily="18" charset="0"/>
              </a:rPr>
              <a:t> </a:t>
            </a:r>
            <a:r>
              <a:rPr lang="en-US" altLang="zh-CN" sz="3200" b="1" dirty="0">
                <a:ea typeface="等线" panose="02010600030101010101" pitchFamily="2" charset="-122"/>
                <a:cs typeface="Times New Roman" panose="02020603050405020304" pitchFamily="18" charset="0"/>
              </a:rPr>
              <a:t>no longer </a:t>
            </a:r>
            <a:r>
              <a:rPr lang="en-US" altLang="zh-CN" sz="3200" b="1" dirty="0">
                <a:solidFill>
                  <a:srgbClr val="FF0000"/>
                </a:solidFill>
                <a:ea typeface="等线" panose="02010600030101010101" pitchFamily="2" charset="-122"/>
                <a:cs typeface="Times New Roman" panose="02020603050405020304" pitchFamily="18" charset="0"/>
              </a:rPr>
              <a:t>felt like </a:t>
            </a:r>
            <a:r>
              <a:rPr lang="en-US" altLang="zh-CN" sz="3200" b="1" dirty="0">
                <a:solidFill>
                  <a:srgbClr val="0000FF"/>
                </a:solidFill>
                <a:ea typeface="等线" panose="02010600030101010101" pitchFamily="2" charset="-122"/>
                <a:cs typeface="Times New Roman" panose="02020603050405020304" pitchFamily="18" charset="0"/>
              </a:rPr>
              <a:t>a cat in a dog show.</a:t>
            </a:r>
            <a:r>
              <a:rPr lang="en-US" altLang="zh-CN" sz="3200" b="1" dirty="0">
                <a:solidFill>
                  <a:srgbClr val="FF0000"/>
                </a:solidFill>
                <a:ea typeface="等线" panose="02010600030101010101" pitchFamily="2" charset="-122"/>
                <a:cs typeface="Times New Roman" panose="02020603050405020304" pitchFamily="18" charset="0"/>
              </a:rPr>
              <a:t> </a:t>
            </a:r>
            <a:r>
              <a:rPr lang="en-US" altLang="zh-CN" sz="3200" b="1" dirty="0">
                <a:ea typeface="等线" panose="02010600030101010101" pitchFamily="2" charset="-122"/>
                <a:cs typeface="Times New Roman" panose="02020603050405020304" pitchFamily="18" charset="0"/>
              </a:rPr>
              <a:t>Instead, </a:t>
            </a:r>
            <a:r>
              <a:rPr lang="en-US" altLang="zh-CN" sz="3200" b="1" u="sng" dirty="0">
                <a:solidFill>
                  <a:srgbClr val="CC00CC"/>
                </a:solidFill>
                <a:ea typeface="等线" panose="02010600030101010101" pitchFamily="2" charset="-122"/>
                <a:cs typeface="Times New Roman" panose="02020603050405020304" pitchFamily="18" charset="0"/>
              </a:rPr>
              <a:t>she </a:t>
            </a:r>
            <a:r>
              <a:rPr lang="en-US" altLang="zh-CN" sz="3200" b="1" dirty="0">
                <a:solidFill>
                  <a:srgbClr val="FF0000"/>
                </a:solidFill>
                <a:ea typeface="等线" panose="02010600030101010101" pitchFamily="2" charset="-122"/>
                <a:cs typeface="Times New Roman" panose="02020603050405020304" pitchFamily="18" charset="0"/>
              </a:rPr>
              <a:t>took to art </a:t>
            </a:r>
            <a:r>
              <a:rPr lang="en-US" altLang="zh-CN" sz="3200" b="1" dirty="0">
                <a:solidFill>
                  <a:srgbClr val="0000FF"/>
                </a:solidFill>
                <a:ea typeface="等线" panose="02010600030101010101" pitchFamily="2" charset="-122"/>
                <a:cs typeface="Times New Roman" panose="02020603050405020304" pitchFamily="18" charset="0"/>
              </a:rPr>
              <a:t>like a duck to water. </a:t>
            </a:r>
            <a:r>
              <a:rPr lang="en-US" altLang="zh-CN" sz="3200" b="1" dirty="0">
                <a:solidFill>
                  <a:srgbClr val="FF0000"/>
                </a:solidFill>
                <a:ea typeface="等线" panose="02010600030101010101" pitchFamily="2" charset="-122"/>
                <a:cs typeface="Times New Roman" panose="02020603050405020304" pitchFamily="18" charset="0"/>
              </a:rPr>
              <a:t> </a:t>
            </a:r>
            <a:r>
              <a:rPr lang="en-US" altLang="zh-CN" sz="3200" b="1" dirty="0">
                <a:ea typeface="等线" panose="02010600030101010101" pitchFamily="2" charset="-122"/>
                <a:cs typeface="Times New Roman" panose="02020603050405020304" pitchFamily="18" charset="0"/>
              </a:rPr>
              <a:t>Now</a:t>
            </a:r>
            <a:r>
              <a:rPr lang="en-US" altLang="zh-CN" sz="3200" b="1" dirty="0">
                <a:solidFill>
                  <a:srgbClr val="FF0000"/>
                </a:solidFill>
                <a:ea typeface="等线" panose="02010600030101010101" pitchFamily="2" charset="-122"/>
                <a:cs typeface="Times New Roman" panose="02020603050405020304" pitchFamily="18" charset="0"/>
              </a:rPr>
              <a:t> </a:t>
            </a:r>
            <a:r>
              <a:rPr lang="en-US" altLang="zh-CN" sz="3200" b="1" u="sng" dirty="0">
                <a:solidFill>
                  <a:srgbClr val="CC00CC"/>
                </a:solidFill>
                <a:effectLst/>
                <a:ea typeface="等线" panose="02010600030101010101" pitchFamily="2" charset="-122"/>
                <a:cs typeface="Times New Roman" panose="02020603050405020304" pitchFamily="18" charset="0"/>
              </a:rPr>
              <a:t>Alia </a:t>
            </a:r>
            <a:r>
              <a:rPr lang="en-US" altLang="zh-CN" sz="3200" b="1" dirty="0">
                <a:effectLst/>
                <a:ea typeface="等线" panose="02010600030101010101" pitchFamily="2" charset="-122"/>
                <a:cs typeface="Times New Roman" panose="02020603050405020304" pitchFamily="18" charset="0"/>
              </a:rPr>
              <a:t>completely</a:t>
            </a:r>
            <a:r>
              <a:rPr lang="en-US" altLang="zh-CN" sz="3200" b="1" dirty="0">
                <a:solidFill>
                  <a:srgbClr val="FF0000"/>
                </a:solidFill>
                <a:effectLst/>
                <a:ea typeface="等线" panose="02010600030101010101" pitchFamily="2" charset="-122"/>
                <a:cs typeface="Times New Roman" panose="02020603050405020304" pitchFamily="18" charset="0"/>
              </a:rPr>
              <a:t> changed her initial opinion about art.  </a:t>
            </a:r>
            <a:r>
              <a:rPr lang="en-US" altLang="zh-CN" sz="3200" b="1" dirty="0">
                <a:solidFill>
                  <a:srgbClr val="0000FF"/>
                </a:solidFill>
                <a:effectLst/>
                <a:ea typeface="等线" panose="02010600030101010101" pitchFamily="2" charset="-122"/>
                <a:cs typeface="Times New Roman" panose="02020603050405020304" pitchFamily="18" charset="0"/>
              </a:rPr>
              <a:t>What she never expected </a:t>
            </a:r>
            <a:r>
              <a:rPr lang="en-US" altLang="zh-CN" sz="3200" b="1" dirty="0">
                <a:effectLst/>
                <a:ea typeface="等线" panose="02010600030101010101" pitchFamily="2" charset="-122"/>
                <a:cs typeface="Times New Roman" panose="02020603050405020304" pitchFamily="18" charset="0"/>
              </a:rPr>
              <a:t>was that </a:t>
            </a:r>
            <a:r>
              <a:rPr lang="en-US" altLang="zh-CN" sz="3200" b="1" u="sng" dirty="0">
                <a:solidFill>
                  <a:srgbClr val="CC00CC"/>
                </a:solidFill>
                <a:effectLst/>
                <a:ea typeface="等线" panose="02010600030101010101" pitchFamily="2" charset="-122"/>
                <a:cs typeface="Times New Roman" panose="02020603050405020304" pitchFamily="18" charset="0"/>
              </a:rPr>
              <a:t>art </a:t>
            </a:r>
            <a:r>
              <a:rPr lang="en-US" altLang="zh-CN" sz="3200" b="1" dirty="0">
                <a:solidFill>
                  <a:srgbClr val="FF0000"/>
                </a:solidFill>
                <a:ea typeface="等线" panose="02010600030101010101" pitchFamily="2" charset="-122"/>
                <a:cs typeface="Times New Roman" panose="02020603050405020304" pitchFamily="18" charset="0"/>
              </a:rPr>
              <a:t>is involved in science </a:t>
            </a:r>
            <a:r>
              <a:rPr lang="en-US" altLang="zh-CN" sz="3200" b="1" dirty="0">
                <a:ea typeface="等线" panose="02010600030101010101" pitchFamily="2" charset="-122"/>
                <a:cs typeface="Times New Roman" panose="02020603050405020304" pitchFamily="18" charset="0"/>
              </a:rPr>
              <a:t>and</a:t>
            </a:r>
            <a:r>
              <a:rPr lang="en-US" altLang="zh-CN" sz="3200" b="1" dirty="0">
                <a:solidFill>
                  <a:srgbClr val="FF0000"/>
                </a:solidFill>
                <a:ea typeface="等线" panose="02010600030101010101" pitchFamily="2" charset="-122"/>
                <a:cs typeface="Times New Roman" panose="02020603050405020304" pitchFamily="18" charset="0"/>
              </a:rPr>
              <a:t> needs to be as precise as science, </a:t>
            </a:r>
            <a:r>
              <a:rPr lang="en-US" altLang="zh-CN" sz="3200" b="1" dirty="0">
                <a:solidFill>
                  <a:srgbClr val="0000FF"/>
                </a:solidFill>
                <a:ea typeface="等线" panose="02010600030101010101" pitchFamily="2" charset="-122"/>
                <a:cs typeface="Times New Roman" panose="02020603050405020304" pitchFamily="18" charset="0"/>
              </a:rPr>
              <a:t>with which Alia was fascinated. </a:t>
            </a:r>
            <a:r>
              <a:rPr lang="en-US" altLang="zh-CN" sz="3200" b="1" dirty="0">
                <a:solidFill>
                  <a:srgbClr val="FF0000"/>
                </a:solidFill>
                <a:effectLst/>
                <a:ea typeface="等线" panose="02010600030101010101" pitchFamily="2" charset="-122"/>
                <a:cs typeface="Times New Roman" panose="02020603050405020304" pitchFamily="18" charset="0"/>
              </a:rPr>
              <a:t> </a:t>
            </a:r>
            <a:r>
              <a:rPr lang="en-US" altLang="zh-CN" sz="3200" b="1" u="sng" dirty="0">
                <a:solidFill>
                  <a:srgbClr val="CC00CC"/>
                </a:solidFill>
                <a:effectLst/>
                <a:ea typeface="等线" panose="02010600030101010101" pitchFamily="2" charset="-122"/>
                <a:cs typeface="Times New Roman" panose="02020603050405020304" pitchFamily="18" charset="0"/>
              </a:rPr>
              <a:t>Alia </a:t>
            </a:r>
            <a:r>
              <a:rPr lang="en-US" altLang="zh-CN" sz="3200" b="1" dirty="0">
                <a:solidFill>
                  <a:srgbClr val="FF0000"/>
                </a:solidFill>
                <a:effectLst/>
                <a:ea typeface="等线" panose="02010600030101010101" pitchFamily="2" charset="-122"/>
                <a:cs typeface="Times New Roman" panose="02020603050405020304" pitchFamily="18" charset="0"/>
              </a:rPr>
              <a:t>even felt blessed </a:t>
            </a:r>
            <a:r>
              <a:rPr lang="en-US" altLang="zh-CN" sz="3200" b="1" dirty="0">
                <a:solidFill>
                  <a:srgbClr val="9900CC"/>
                </a:solidFill>
                <a:effectLst/>
                <a:ea typeface="等线" panose="02010600030101010101" pitchFamily="2" charset="-122"/>
                <a:cs typeface="Times New Roman" panose="02020603050405020304" pitchFamily="18" charset="0"/>
              </a:rPr>
              <a:t>to find herself </a:t>
            </a:r>
            <a:r>
              <a:rPr lang="en-US" altLang="zh-CN" sz="3200" b="1" dirty="0">
                <a:effectLst/>
                <a:ea typeface="等线" panose="02010600030101010101" pitchFamily="2" charset="-122"/>
                <a:cs typeface="Times New Roman" panose="02020603050405020304" pitchFamily="18" charset="0"/>
              </a:rPr>
              <a:t>in the drawing studio.  </a:t>
            </a:r>
            <a:r>
              <a:rPr lang="en-US" altLang="zh-CN" sz="3200" b="1" dirty="0">
                <a:solidFill>
                  <a:srgbClr val="0000FF"/>
                </a:solidFill>
                <a:effectLst/>
                <a:ea typeface="等线" panose="02010600030101010101" pitchFamily="2" charset="-122"/>
                <a:cs typeface="Times New Roman" panose="02020603050405020304" pitchFamily="18" charset="0"/>
              </a:rPr>
              <a:t>Without the flu, </a:t>
            </a:r>
            <a:r>
              <a:rPr lang="en-US" altLang="zh-CN" sz="3200" b="1" u="sng" dirty="0">
                <a:solidFill>
                  <a:srgbClr val="CC00CC"/>
                </a:solidFill>
                <a:effectLst/>
                <a:ea typeface="等线" panose="02010600030101010101" pitchFamily="2" charset="-122"/>
                <a:cs typeface="Times New Roman" panose="02020603050405020304" pitchFamily="18" charset="0"/>
              </a:rPr>
              <a:t>she</a:t>
            </a:r>
            <a:r>
              <a:rPr lang="en-US" altLang="zh-CN" sz="3200" b="1" dirty="0">
                <a:solidFill>
                  <a:srgbClr val="FF0000"/>
                </a:solidFill>
                <a:effectLst/>
                <a:ea typeface="等线" panose="02010600030101010101" pitchFamily="2" charset="-122"/>
                <a:cs typeface="Times New Roman" panose="02020603050405020304" pitchFamily="18" charset="0"/>
              </a:rPr>
              <a:t> couldn’t have chosen art. </a:t>
            </a:r>
            <a:r>
              <a:rPr lang="en-US" altLang="zh-CN" sz="3200" b="1" dirty="0">
                <a:effectLst/>
                <a:ea typeface="等线" panose="02010600030101010101" pitchFamily="2" charset="-122"/>
                <a:cs typeface="Times New Roman" panose="02020603050405020304" pitchFamily="18" charset="0"/>
              </a:rPr>
              <a:t>Thanks to the forced/ compelled choice, </a:t>
            </a:r>
            <a:r>
              <a:rPr lang="en-US" altLang="zh-CN" sz="3200" b="1" u="sng" dirty="0">
                <a:solidFill>
                  <a:srgbClr val="CC00CC"/>
                </a:solidFill>
                <a:effectLst/>
                <a:ea typeface="等线" panose="02010600030101010101" pitchFamily="2" charset="-122"/>
                <a:cs typeface="Times New Roman" panose="02020603050405020304" pitchFamily="18" charset="0"/>
              </a:rPr>
              <a:t>Alia </a:t>
            </a:r>
            <a:r>
              <a:rPr lang="en-US" altLang="zh-CN" sz="3200" b="1" dirty="0">
                <a:solidFill>
                  <a:srgbClr val="FF0000"/>
                </a:solidFill>
                <a:effectLst/>
                <a:ea typeface="等线" panose="02010600030101010101" pitchFamily="2" charset="-122"/>
                <a:cs typeface="Times New Roman" panose="02020603050405020304" pitchFamily="18" charset="0"/>
              </a:rPr>
              <a:t>had a chance </a:t>
            </a:r>
            <a:r>
              <a:rPr lang="en-US" altLang="zh-CN" sz="3200" b="1" dirty="0">
                <a:solidFill>
                  <a:srgbClr val="9900CC"/>
                </a:solidFill>
                <a:effectLst/>
                <a:ea typeface="等线" panose="02010600030101010101" pitchFamily="2" charset="-122"/>
                <a:cs typeface="Times New Roman" panose="02020603050405020304" pitchFamily="18" charset="0"/>
              </a:rPr>
              <a:t>to experience art</a:t>
            </a:r>
            <a:r>
              <a:rPr lang="en-US" altLang="zh-CN" sz="3200" b="1" dirty="0">
                <a:solidFill>
                  <a:srgbClr val="FF0000"/>
                </a:solidFill>
                <a:effectLst/>
                <a:ea typeface="等线" panose="02010600030101010101" pitchFamily="2" charset="-122"/>
                <a:cs typeface="Times New Roman" panose="02020603050405020304" pitchFamily="18" charset="0"/>
              </a:rPr>
              <a:t> </a:t>
            </a:r>
            <a:r>
              <a:rPr lang="en-US" altLang="zh-CN" sz="3200" b="1" dirty="0">
                <a:solidFill>
                  <a:srgbClr val="0000FF"/>
                </a:solidFill>
                <a:effectLst/>
                <a:ea typeface="等线" panose="02010600030101010101" pitchFamily="2" charset="-122"/>
                <a:cs typeface="Times New Roman" panose="02020603050405020304" pitchFamily="18" charset="0"/>
              </a:rPr>
              <a:t>and</a:t>
            </a:r>
            <a:r>
              <a:rPr lang="en-US" altLang="zh-CN" sz="3200" b="1" dirty="0">
                <a:solidFill>
                  <a:srgbClr val="FF0000"/>
                </a:solidFill>
                <a:effectLst/>
                <a:ea typeface="等线" panose="02010600030101010101" pitchFamily="2" charset="-122"/>
                <a:cs typeface="Times New Roman" panose="02020603050405020304" pitchFamily="18" charset="0"/>
              </a:rPr>
              <a:t> ended up in falling in love with </a:t>
            </a:r>
            <a:r>
              <a:rPr lang="en-US" altLang="zh-CN" sz="3200" b="1" u="sng" dirty="0">
                <a:solidFill>
                  <a:srgbClr val="CC00CC"/>
                </a:solidFill>
                <a:effectLst/>
                <a:ea typeface="等线" panose="02010600030101010101" pitchFamily="2" charset="-122"/>
                <a:cs typeface="Times New Roman" panose="02020603050405020304" pitchFamily="18" charset="0"/>
              </a:rPr>
              <a:t>it. </a:t>
            </a:r>
            <a:endParaRPr lang="en-US" altLang="zh-CN" sz="3200" b="1" u="sng" dirty="0">
              <a:solidFill>
                <a:srgbClr val="CC00CC"/>
              </a:solidFill>
              <a:effectLst/>
              <a:ea typeface="等线" panose="02010600030101010101" pitchFamily="2" charset="-122"/>
              <a:cs typeface="Times New Roman" panose="02020603050405020304" pitchFamily="18" charset="0"/>
            </a:endParaRPr>
          </a:p>
          <a:p>
            <a:pPr algn="just"/>
            <a:r>
              <a:rPr lang="en-US" altLang="zh-CN" sz="3200" b="1" dirty="0">
                <a:solidFill>
                  <a:srgbClr val="FF0000"/>
                </a:solidFill>
                <a:ea typeface="等线" panose="02010600030101010101" pitchFamily="2" charset="-122"/>
                <a:cs typeface="Times New Roman" panose="02020603050405020304" pitchFamily="18" charset="0"/>
              </a:rPr>
              <a:t> </a:t>
            </a:r>
            <a:r>
              <a:rPr lang="en-US" altLang="zh-CN" sz="3200" b="1" u="sng" dirty="0">
                <a:solidFill>
                  <a:srgbClr val="CC00CC"/>
                </a:solidFill>
                <a:effectLst/>
                <a:ea typeface="等线" panose="02010600030101010101" pitchFamily="2" charset="-122"/>
                <a:cs typeface="Times New Roman" panose="02020603050405020304" pitchFamily="18" charset="0"/>
              </a:rPr>
              <a:t>The </a:t>
            </a:r>
            <a:r>
              <a:rPr lang="en-US" altLang="zh-CN" sz="3200" b="1" u="sng" dirty="0">
                <a:solidFill>
                  <a:srgbClr val="CC00CC"/>
                </a:solidFill>
                <a:ea typeface="等线" panose="02010600030101010101" pitchFamily="2" charset="-122"/>
                <a:cs typeface="Times New Roman" panose="02020603050405020304" pitchFamily="18" charset="0"/>
              </a:rPr>
              <a:t>art class </a:t>
            </a:r>
            <a:r>
              <a:rPr lang="en-US" altLang="zh-CN" sz="3200" b="1" dirty="0">
                <a:ea typeface="等线" panose="02010600030101010101" pitchFamily="2" charset="-122"/>
                <a:cs typeface="Times New Roman" panose="02020603050405020304" pitchFamily="18" charset="0"/>
              </a:rPr>
              <a:t>also </a:t>
            </a:r>
            <a:r>
              <a:rPr lang="en-US" altLang="zh-CN" sz="3200" b="1" dirty="0">
                <a:solidFill>
                  <a:srgbClr val="FF0000"/>
                </a:solidFill>
                <a:ea typeface="等线" panose="02010600030101010101" pitchFamily="2" charset="-122"/>
                <a:cs typeface="Times New Roman" panose="02020603050405020304" pitchFamily="18" charset="0"/>
              </a:rPr>
              <a:t>taught Alia a valuable lesson ---</a:t>
            </a:r>
            <a:r>
              <a:rPr lang="en-US" altLang="zh-CN" sz="3200" b="1" dirty="0">
                <a:solidFill>
                  <a:srgbClr val="C00000"/>
                </a:solidFill>
                <a:effectLst/>
                <a:ea typeface="等线" panose="02010600030101010101" pitchFamily="2" charset="-122"/>
                <a:cs typeface="Times New Roman" panose="02020603050405020304" pitchFamily="18" charset="0"/>
              </a:rPr>
              <a:t>Don’t assume </a:t>
            </a:r>
            <a:r>
              <a:rPr lang="en-US" altLang="zh-CN" sz="3200" b="1" dirty="0">
                <a:solidFill>
                  <a:srgbClr val="FF0000"/>
                </a:solidFill>
                <a:effectLst/>
                <a:ea typeface="等线" panose="02010600030101010101" pitchFamily="2" charset="-122"/>
                <a:cs typeface="Times New Roman" panose="02020603050405020304" pitchFamily="18" charset="0"/>
              </a:rPr>
              <a:t>you won’t like something </a:t>
            </a:r>
            <a:r>
              <a:rPr lang="en-US" altLang="zh-CN" sz="3200" b="1" dirty="0">
                <a:solidFill>
                  <a:srgbClr val="0000FF"/>
                </a:solidFill>
                <a:effectLst/>
                <a:ea typeface="等线" panose="02010600030101010101" pitchFamily="2" charset="-122"/>
                <a:cs typeface="Times New Roman" panose="02020603050405020304" pitchFamily="18" charset="0"/>
              </a:rPr>
              <a:t>before you try it/ experience it. </a:t>
            </a:r>
            <a:r>
              <a:rPr lang="zh-CN" altLang="en-US" sz="3200" b="1" dirty="0">
                <a:solidFill>
                  <a:srgbClr val="0000FF"/>
                </a:solidFill>
                <a:effectLst/>
                <a:ea typeface="等线" panose="02010600030101010101" pitchFamily="2" charset="-122"/>
                <a:cs typeface="Times New Roman" panose="02020603050405020304" pitchFamily="18" charset="0"/>
              </a:rPr>
              <a:t>或者</a:t>
            </a:r>
            <a:r>
              <a:rPr lang="en-US" altLang="zh-CN" sz="3200" b="1" dirty="0">
                <a:solidFill>
                  <a:srgbClr val="0000FF"/>
                </a:solidFill>
                <a:effectLst/>
                <a:ea typeface="等线" panose="02010600030101010101" pitchFamily="2" charset="-122"/>
                <a:cs typeface="Times New Roman" panose="02020603050405020304" pitchFamily="18" charset="0"/>
              </a:rPr>
              <a:t>---</a:t>
            </a:r>
            <a:r>
              <a:rPr lang="en-US" altLang="zh-CN" sz="3200" b="1" dirty="0">
                <a:solidFill>
                  <a:srgbClr val="FF0000"/>
                </a:solidFill>
                <a:effectLst/>
                <a:ea typeface="等线" panose="02010600030101010101" pitchFamily="2" charset="-122"/>
                <a:cs typeface="Times New Roman" panose="02020603050405020304" pitchFamily="18" charset="0"/>
              </a:rPr>
              <a:t>Go ahead and give it a try. </a:t>
            </a:r>
            <a:endParaRPr lang="zh-CN" altLang="en-US" sz="3200"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自画像一张|插画|创作习作|buou886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23291" y="4222678"/>
            <a:ext cx="11476234" cy="646331"/>
          </a:xfrm>
          <a:prstGeom prst="rect">
            <a:avLst/>
          </a:prstGeom>
          <a:solidFill>
            <a:srgbClr val="92D050"/>
          </a:solidFill>
        </p:spPr>
        <p:txBody>
          <a:bodyPr wrap="square" rtlCol="0">
            <a:spAutoFit/>
          </a:bodyPr>
          <a:lstStyle/>
          <a:p>
            <a:r>
              <a:rPr lang="en-US" altLang="zh-CN" sz="3600" dirty="0">
                <a:solidFill>
                  <a:srgbClr val="CC00CC"/>
                </a:solidFill>
              </a:rPr>
              <a:t>Don’t assume you don’t like something before  you try it.</a:t>
            </a:r>
            <a:endParaRPr lang="zh-CN" altLang="en-US" sz="3600" dirty="0">
              <a:solidFill>
                <a:srgbClr val="CC00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自然图片阳光,太阳自然图片,阳光图片_大山谷图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2673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3061699" y="595900"/>
            <a:ext cx="9205645" cy="6262100"/>
          </a:xfrm>
          <a:solidFill>
            <a:schemeClr val="bg1"/>
          </a:solidFill>
        </p:spPr>
        <p:txBody>
          <a:bodyPr>
            <a:normAutofit/>
          </a:bodyPr>
          <a:lstStyle/>
          <a:p>
            <a:pPr marL="0" indent="0" algn="just">
              <a:buNone/>
            </a:pPr>
            <a:r>
              <a:rPr lang="zh-CN" altLang="en-US" kern="100" dirty="0">
                <a:latin typeface="等线" panose="02010600030101010101" pitchFamily="2" charset="-122"/>
                <a:ea typeface="等线" panose="02010600030101010101" pitchFamily="2" charset="-122"/>
                <a:cs typeface="Times New Roman" panose="02020603050405020304" pitchFamily="18" charset="0"/>
              </a:rPr>
              <a:t>                                         本文生词：</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self-portrait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自画像；肖像 </a:t>
            </a:r>
            <a:endParaRPr lang="en-US" altLang="zh-CN" sz="3600" kern="100" dirty="0">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The drawing studio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画室</a:t>
            </a:r>
            <a:endParaRPr lang="en-US" altLang="zh-CN" sz="3600" kern="100" dirty="0">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formulas    </a:t>
            </a: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n.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公式；方程式；</a:t>
            </a:r>
            <a:endParaRPr lang="en-US" altLang="zh-CN" sz="3600" kern="100" dirty="0">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nature of things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事物本质</a:t>
            </a:r>
            <a:endParaRPr lang="en-US" altLang="zh-CN" sz="3600" kern="100" dirty="0">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sketch   </a:t>
            </a: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n.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素描</a:t>
            </a:r>
            <a:r>
              <a:rPr lang="zh-CN" altLang="en-US" sz="3600" kern="100" dirty="0">
                <a:latin typeface="等线" panose="02010600030101010101" pitchFamily="2" charset="-122"/>
                <a:cs typeface="Times New Roman" panose="02020603050405020304" pitchFamily="18" charset="0"/>
              </a:rPr>
              <a:t>；速写；草图</a:t>
            </a:r>
            <a:endParaRPr lang="en-US" altLang="zh-CN" sz="3600" kern="100" dirty="0">
              <a:latin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cs typeface="Times New Roman" panose="02020603050405020304" pitchFamily="18" charset="0"/>
              </a:rPr>
              <a:t> reluctance  </a:t>
            </a:r>
            <a:r>
              <a:rPr lang="en-US" altLang="zh-CN" sz="3600" kern="100" dirty="0">
                <a:latin typeface="等线" panose="02010600030101010101" pitchFamily="2" charset="-122"/>
                <a:cs typeface="Times New Roman" panose="02020603050405020304" pitchFamily="18" charset="0"/>
              </a:rPr>
              <a:t>n. </a:t>
            </a:r>
            <a:r>
              <a:rPr lang="zh-CN" altLang="en-US" sz="3600" kern="100" dirty="0">
                <a:latin typeface="等线" panose="02010600030101010101" pitchFamily="2" charset="-122"/>
                <a:cs typeface="Times New Roman" panose="02020603050405020304" pitchFamily="18" charset="0"/>
              </a:rPr>
              <a:t>勉强</a:t>
            </a:r>
            <a:endParaRPr lang="en-US" altLang="zh-CN" sz="3600" kern="100" dirty="0">
              <a:latin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cs typeface="Times New Roman" panose="02020603050405020304" pitchFamily="18" charset="0"/>
              </a:rPr>
              <a:t> evidently    </a:t>
            </a:r>
            <a:r>
              <a:rPr lang="en-US" altLang="zh-CN" sz="3600" kern="100" dirty="0">
                <a:latin typeface="等线" panose="02010600030101010101" pitchFamily="2" charset="-122"/>
                <a:cs typeface="Times New Roman" panose="02020603050405020304" pitchFamily="18" charset="0"/>
              </a:rPr>
              <a:t>adj. </a:t>
            </a:r>
            <a:r>
              <a:rPr lang="zh-CN" altLang="en-US" sz="3600" kern="100" dirty="0">
                <a:latin typeface="等线" panose="02010600030101010101" pitchFamily="2" charset="-122"/>
                <a:cs typeface="Times New Roman" panose="02020603050405020304" pitchFamily="18" charset="0"/>
              </a:rPr>
              <a:t>明显的；</a:t>
            </a:r>
            <a:endParaRPr lang="en-US" altLang="zh-CN" sz="3600" kern="100" dirty="0">
              <a:latin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cs typeface="Times New Roman" panose="02020603050405020304" pitchFamily="18" charset="0"/>
              </a:rPr>
              <a:t> proceed with  </a:t>
            </a:r>
            <a:r>
              <a:rPr lang="zh-CN" altLang="en-US" sz="3600" kern="100" dirty="0">
                <a:latin typeface="等线" panose="02010600030101010101" pitchFamily="2" charset="-122"/>
                <a:cs typeface="Times New Roman" panose="02020603050405020304" pitchFamily="18" charset="0"/>
              </a:rPr>
              <a:t>开始进行</a:t>
            </a:r>
            <a:endParaRPr lang="en-US" altLang="zh-CN" sz="3600" kern="100" dirty="0">
              <a:latin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cs typeface="Times New Roman" panose="02020603050405020304" pitchFamily="18" charset="0"/>
              </a:rPr>
              <a:t> canvas    </a:t>
            </a:r>
            <a:r>
              <a:rPr lang="en-US" altLang="zh-CN" sz="3600" kern="100" dirty="0">
                <a:latin typeface="等线" panose="02010600030101010101" pitchFamily="2" charset="-122"/>
                <a:cs typeface="Times New Roman" panose="02020603050405020304" pitchFamily="18" charset="0"/>
              </a:rPr>
              <a:t>n. </a:t>
            </a:r>
            <a:r>
              <a:rPr lang="zh-CN" altLang="en-US" sz="3600" kern="100" dirty="0">
                <a:latin typeface="等线" panose="02010600030101010101" pitchFamily="2" charset="-122"/>
                <a:cs typeface="Times New Roman" panose="02020603050405020304" pitchFamily="18" charset="0"/>
              </a:rPr>
              <a:t>画布</a:t>
            </a:r>
            <a:endParaRPr lang="en-US" altLang="zh-CN" sz="3600" kern="100" dirty="0">
              <a:latin typeface="等线" panose="02010600030101010101" pitchFamily="2" charset="-122"/>
              <a:cs typeface="Times New Roman" panose="02020603050405020304" pitchFamily="18" charset="0"/>
            </a:endParaRPr>
          </a:p>
          <a:p>
            <a:pPr marL="514350" indent="-514350" algn="just">
              <a:buAutoNum type="arabicPeriod"/>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AutoNum type="arabicPeriod"/>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自然图片阳光,太阳自然图片,阳光图片_大山谷图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75345" y="801381"/>
            <a:ext cx="12192000" cy="5198724"/>
          </a:xfrm>
          <a:solidFill>
            <a:schemeClr val="bg1"/>
          </a:solidFill>
        </p:spPr>
        <p:txBody>
          <a:bodyPr>
            <a:normAutofit lnSpcReduction="10000"/>
          </a:bodyPr>
          <a:lstStyle/>
          <a:p>
            <a:pPr marL="0" indent="0" algn="just">
              <a:buNone/>
            </a:pP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                                         本文生词：</a:t>
            </a:r>
            <a:endParaRPr lang="en-US" altLang="zh-CN" sz="3600" kern="100" dirty="0">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3600" kern="100" dirty="0">
                <a:latin typeface="等线" panose="02010600030101010101" pitchFamily="2" charset="-122"/>
                <a:cs typeface="Times New Roman" panose="02020603050405020304" pitchFamily="18" charset="0"/>
              </a:rPr>
              <a:t>10. </a:t>
            </a:r>
            <a:r>
              <a:rPr lang="en-US" altLang="zh-CN" sz="3600" kern="100" dirty="0">
                <a:solidFill>
                  <a:srgbClr val="FF0000"/>
                </a:solidFill>
                <a:latin typeface="等线" panose="02010600030101010101" pitchFamily="2" charset="-122"/>
                <a:cs typeface="Times New Roman" panose="02020603050405020304" pitchFamily="18" charset="0"/>
              </a:rPr>
              <a:t>stroke </a:t>
            </a:r>
            <a:r>
              <a:rPr lang="en-US" altLang="zh-CN" sz="3600" kern="100" dirty="0">
                <a:latin typeface="等线" panose="02010600030101010101" pitchFamily="2" charset="-122"/>
                <a:cs typeface="Times New Roman" panose="02020603050405020304" pitchFamily="18" charset="0"/>
              </a:rPr>
              <a:t>  n. </a:t>
            </a:r>
            <a:r>
              <a:rPr lang="zh-CN" altLang="en-US" sz="3600" kern="100" dirty="0">
                <a:latin typeface="等线" panose="02010600030101010101" pitchFamily="2" charset="-122"/>
                <a:cs typeface="Times New Roman" panose="02020603050405020304" pitchFamily="18" charset="0"/>
              </a:rPr>
              <a:t>笔画，笔划；（游泳）划水； 中风   </a:t>
            </a:r>
            <a:r>
              <a:rPr lang="en-US" altLang="zh-CN" sz="3600" kern="100" dirty="0" err="1">
                <a:latin typeface="等线" panose="02010600030101010101" pitchFamily="2" charset="-122"/>
                <a:cs typeface="Times New Roman" panose="02020603050405020304" pitchFamily="18" charset="0"/>
              </a:rPr>
              <a:t>vt</a:t>
            </a:r>
            <a:r>
              <a:rPr lang="en-US" altLang="zh-CN" sz="3600" kern="100" dirty="0">
                <a:latin typeface="等线" panose="02010600030101010101" pitchFamily="2" charset="-122"/>
                <a:cs typeface="Times New Roman" panose="02020603050405020304" pitchFamily="18" charset="0"/>
              </a:rPr>
              <a:t>  </a:t>
            </a:r>
            <a:r>
              <a:rPr lang="zh-CN" altLang="en-US" sz="3600" kern="100" dirty="0">
                <a:latin typeface="等线" panose="02010600030101010101" pitchFamily="2" charset="-122"/>
                <a:cs typeface="Times New Roman" panose="02020603050405020304" pitchFamily="18" charset="0"/>
              </a:rPr>
              <a:t>抚摸 </a:t>
            </a:r>
            <a:endParaRPr lang="en-US" altLang="zh-CN" sz="3600" kern="100" dirty="0">
              <a:latin typeface="等线" panose="02010600030101010101" pitchFamily="2" charset="-122"/>
              <a:cs typeface="Times New Roman" panose="02020603050405020304" pitchFamily="18" charset="0"/>
            </a:endParaRPr>
          </a:p>
          <a:p>
            <a:pPr marL="0" indent="0" algn="just">
              <a:buNone/>
            </a:pPr>
            <a:r>
              <a:rPr lang="en-US" altLang="zh-CN" sz="3600" kern="100" dirty="0">
                <a:latin typeface="等线" panose="02010600030101010101" pitchFamily="2" charset="-122"/>
                <a:cs typeface="Times New Roman" panose="02020603050405020304" pitchFamily="18" charset="0"/>
              </a:rPr>
              <a:t>11.  </a:t>
            </a:r>
            <a:r>
              <a:rPr lang="en-US" altLang="zh-CN" sz="3600" kern="100" dirty="0">
                <a:solidFill>
                  <a:srgbClr val="FF0000"/>
                </a:solidFill>
                <a:latin typeface="等线" panose="02010600030101010101" pitchFamily="2" charset="-122"/>
                <a:cs typeface="Times New Roman" panose="02020603050405020304" pitchFamily="18" charset="0"/>
              </a:rPr>
              <a:t>demonstrate </a:t>
            </a:r>
            <a:r>
              <a:rPr lang="en-US" altLang="zh-CN" sz="3600" kern="100" dirty="0">
                <a:latin typeface="等线" panose="02010600030101010101" pitchFamily="2" charset="-122"/>
                <a:cs typeface="Times New Roman" panose="02020603050405020304" pitchFamily="18" charset="0"/>
              </a:rPr>
              <a:t>  </a:t>
            </a:r>
            <a:r>
              <a:rPr lang="en-US" altLang="zh-CN" sz="3600" kern="100" dirty="0" err="1">
                <a:latin typeface="等线" panose="02010600030101010101" pitchFamily="2" charset="-122"/>
                <a:cs typeface="Times New Roman" panose="02020603050405020304" pitchFamily="18" charset="0"/>
              </a:rPr>
              <a:t>vt.</a:t>
            </a:r>
            <a:r>
              <a:rPr lang="en-US" altLang="zh-CN" sz="3600" kern="100" dirty="0">
                <a:latin typeface="等线" panose="02010600030101010101" pitchFamily="2" charset="-122"/>
                <a:cs typeface="Times New Roman" panose="02020603050405020304" pitchFamily="18" charset="0"/>
              </a:rPr>
              <a:t> </a:t>
            </a:r>
            <a:r>
              <a:rPr lang="zh-CN" altLang="en-US" sz="3600" kern="100" dirty="0">
                <a:latin typeface="等线" panose="02010600030101010101" pitchFamily="2" charset="-122"/>
                <a:cs typeface="Times New Roman" panose="02020603050405020304" pitchFamily="18" charset="0"/>
              </a:rPr>
              <a:t>展示</a:t>
            </a:r>
            <a:endParaRPr lang="en-US" altLang="zh-CN" sz="3600" kern="100" dirty="0">
              <a:latin typeface="等线" panose="02010600030101010101" pitchFamily="2" charset="-122"/>
              <a:cs typeface="Times New Roman" panose="02020603050405020304" pitchFamily="18" charset="0"/>
            </a:endParaRPr>
          </a:p>
          <a:p>
            <a:pPr marL="0" indent="0" algn="just">
              <a:buNone/>
            </a:pPr>
            <a:r>
              <a:rPr lang="en-US" altLang="zh-CN" sz="3600" kern="100" dirty="0">
                <a:latin typeface="等线" panose="02010600030101010101" pitchFamily="2" charset="-122"/>
                <a:cs typeface="Times New Roman" panose="02020603050405020304" pitchFamily="18" charset="0"/>
              </a:rPr>
              <a:t>12.  </a:t>
            </a:r>
            <a:r>
              <a:rPr lang="en-US" altLang="zh-CN" sz="3600" kern="100" dirty="0">
                <a:solidFill>
                  <a:srgbClr val="FF0000"/>
                </a:solidFill>
                <a:latin typeface="等线" panose="02010600030101010101" pitchFamily="2" charset="-122"/>
                <a:cs typeface="Times New Roman" panose="02020603050405020304" pitchFamily="18" charset="0"/>
              </a:rPr>
              <a:t> triangle   </a:t>
            </a:r>
            <a:r>
              <a:rPr lang="en-US" altLang="zh-CN" sz="3600" kern="100" dirty="0">
                <a:latin typeface="等线" panose="02010600030101010101" pitchFamily="2" charset="-122"/>
                <a:cs typeface="Times New Roman" panose="02020603050405020304" pitchFamily="18" charset="0"/>
              </a:rPr>
              <a:t>n. </a:t>
            </a:r>
            <a:r>
              <a:rPr lang="zh-CN" altLang="en-US" sz="3600" kern="100" dirty="0">
                <a:latin typeface="等线" panose="02010600030101010101" pitchFamily="2" charset="-122"/>
                <a:cs typeface="Times New Roman" panose="02020603050405020304" pitchFamily="18" charset="0"/>
              </a:rPr>
              <a:t>三角形</a:t>
            </a:r>
            <a:endParaRPr lang="en-US" altLang="zh-CN" sz="3600" kern="100" dirty="0">
              <a:latin typeface="等线" panose="02010600030101010101" pitchFamily="2" charset="-122"/>
              <a:cs typeface="Times New Roman" panose="02020603050405020304" pitchFamily="18" charset="0"/>
            </a:endParaRPr>
          </a:p>
          <a:p>
            <a:pPr marL="0" indent="0" algn="just">
              <a:buNone/>
            </a:pPr>
            <a:r>
              <a:rPr lang="en-US" altLang="zh-CN" sz="3600" kern="100" dirty="0">
                <a:latin typeface="等线" panose="02010600030101010101" pitchFamily="2" charset="-122"/>
                <a:cs typeface="Times New Roman" panose="02020603050405020304" pitchFamily="18" charset="0"/>
              </a:rPr>
              <a:t>13.   </a:t>
            </a:r>
            <a:r>
              <a:rPr lang="en-US" altLang="zh-CN" sz="3600" kern="100" dirty="0">
                <a:solidFill>
                  <a:srgbClr val="FF0000"/>
                </a:solidFill>
                <a:latin typeface="等线" panose="02010600030101010101" pitchFamily="2" charset="-122"/>
                <a:cs typeface="Times New Roman" panose="02020603050405020304" pitchFamily="18" charset="0"/>
              </a:rPr>
              <a:t>form </a:t>
            </a:r>
            <a:r>
              <a:rPr lang="en-US" altLang="zh-CN" sz="3600" kern="100" dirty="0">
                <a:latin typeface="等线" panose="02010600030101010101" pitchFamily="2" charset="-122"/>
                <a:cs typeface="Times New Roman" panose="02020603050405020304" pitchFamily="18" charset="0"/>
              </a:rPr>
              <a:t> n. </a:t>
            </a:r>
            <a:r>
              <a:rPr lang="zh-CN" altLang="en-US" sz="3600" kern="100" dirty="0">
                <a:latin typeface="等线" panose="02010600030101010101" pitchFamily="2" charset="-122"/>
                <a:cs typeface="Times New Roman" panose="02020603050405020304" pitchFamily="18" charset="0"/>
              </a:rPr>
              <a:t>形状</a:t>
            </a:r>
            <a:endParaRPr lang="en-US" altLang="zh-CN" sz="3600" kern="100" dirty="0">
              <a:latin typeface="等线" panose="02010600030101010101" pitchFamily="2" charset="-122"/>
              <a:cs typeface="Times New Roman" panose="02020603050405020304" pitchFamily="18" charset="0"/>
            </a:endParaRPr>
          </a:p>
          <a:p>
            <a:pPr marL="0" indent="0" algn="just">
              <a:buNone/>
            </a:pPr>
            <a:r>
              <a:rPr lang="en-US" altLang="zh-CN" sz="3600" kern="100" dirty="0">
                <a:latin typeface="等线" panose="02010600030101010101" pitchFamily="2" charset="-122"/>
                <a:cs typeface="Times New Roman" panose="02020603050405020304" pitchFamily="18" charset="0"/>
              </a:rPr>
              <a:t>14.   </a:t>
            </a:r>
            <a:r>
              <a:rPr lang="en-US" altLang="zh-CN" sz="3600" kern="100" dirty="0">
                <a:solidFill>
                  <a:srgbClr val="FF0000"/>
                </a:solidFill>
                <a:latin typeface="等线" panose="02010600030101010101" pitchFamily="2" charset="-122"/>
                <a:cs typeface="Times New Roman" panose="02020603050405020304" pitchFamily="18" charset="0"/>
              </a:rPr>
              <a:t>took form </a:t>
            </a:r>
            <a:r>
              <a:rPr lang="zh-CN" altLang="en-US" sz="3600" kern="100" dirty="0">
                <a:latin typeface="等线" panose="02010600030101010101" pitchFamily="2" charset="-122"/>
                <a:cs typeface="Times New Roman" panose="02020603050405020304" pitchFamily="18" charset="0"/>
              </a:rPr>
              <a:t>成形；出现；显现</a:t>
            </a:r>
            <a:endParaRPr lang="en-US" altLang="zh-CN" sz="3600" kern="100" dirty="0">
              <a:latin typeface="等线" panose="02010600030101010101" pitchFamily="2" charset="-122"/>
              <a:cs typeface="Times New Roman" panose="02020603050405020304" pitchFamily="18" charset="0"/>
            </a:endParaRPr>
          </a:p>
          <a:p>
            <a:pPr marL="0" indent="0" algn="just">
              <a:buNone/>
            </a:pPr>
            <a:r>
              <a:rPr lang="en-US" altLang="zh-CN" sz="3600" kern="100" dirty="0">
                <a:latin typeface="等线" panose="02010600030101010101" pitchFamily="2" charset="-122"/>
                <a:cs typeface="Times New Roman" panose="02020603050405020304" pitchFamily="18" charset="0"/>
              </a:rPr>
              <a:t>15.   </a:t>
            </a:r>
            <a:r>
              <a:rPr lang="en-US" altLang="zh-CN" sz="3600" kern="100" dirty="0">
                <a:solidFill>
                  <a:srgbClr val="FF0000"/>
                </a:solidFill>
                <a:latin typeface="等线" panose="02010600030101010101" pitchFamily="2" charset="-122"/>
                <a:cs typeface="Times New Roman" panose="02020603050405020304" pitchFamily="18" charset="0"/>
              </a:rPr>
              <a:t>curve</a:t>
            </a:r>
            <a:r>
              <a:rPr lang="en-US" altLang="zh-CN" sz="3600" kern="100" dirty="0">
                <a:latin typeface="等线" panose="02010600030101010101" pitchFamily="2" charset="-122"/>
                <a:cs typeface="Times New Roman" panose="02020603050405020304" pitchFamily="18" charset="0"/>
              </a:rPr>
              <a:t>    n. </a:t>
            </a:r>
            <a:r>
              <a:rPr lang="zh-CN" altLang="en-US" sz="3600" kern="100" dirty="0">
                <a:latin typeface="等线" panose="02010600030101010101" pitchFamily="2" charset="-122"/>
                <a:cs typeface="Times New Roman" panose="02020603050405020304" pitchFamily="18" charset="0"/>
              </a:rPr>
              <a:t>曲线；弧线</a:t>
            </a:r>
            <a:endParaRPr lang="en-US" altLang="zh-CN" sz="3600" kern="100" dirty="0">
              <a:latin typeface="等线" panose="02010600030101010101" pitchFamily="2" charset="-122"/>
              <a:cs typeface="Times New Roman" panose="02020603050405020304" pitchFamily="18" charset="0"/>
            </a:endParaRPr>
          </a:p>
          <a:p>
            <a:pPr marL="742950" indent="-742950" algn="just">
              <a:buAutoNum type="arabicPeriod" startAt="16"/>
            </a:pPr>
            <a:r>
              <a:rPr lang="en-US" altLang="zh-CN" sz="3600" kern="100" dirty="0">
                <a:solidFill>
                  <a:srgbClr val="FF0000"/>
                </a:solidFill>
                <a:latin typeface="等线" panose="02010600030101010101" pitchFamily="2" charset="-122"/>
                <a:cs typeface="Times New Roman" panose="02020603050405020304" pitchFamily="18" charset="0"/>
              </a:rPr>
              <a:t>plot her features : </a:t>
            </a:r>
            <a:r>
              <a:rPr lang="zh-CN" altLang="en-US" sz="3600" kern="100" dirty="0">
                <a:latin typeface="等线" panose="02010600030101010101" pitchFamily="2" charset="-122"/>
                <a:cs typeface="Times New Roman" panose="02020603050405020304" pitchFamily="18" charset="0"/>
              </a:rPr>
              <a:t>勾勒出她的特点</a:t>
            </a:r>
            <a:endParaRPr lang="en-US" altLang="zh-CN" sz="3600" kern="100" dirty="0">
              <a:latin typeface="等线" panose="02010600030101010101" pitchFamily="2" charset="-122"/>
              <a:cs typeface="Times New Roman" panose="02020603050405020304" pitchFamily="18" charset="0"/>
            </a:endParaRPr>
          </a:p>
          <a:p>
            <a:pPr marL="0" indent="0" algn="just">
              <a:buNone/>
            </a:pPr>
            <a:r>
              <a:rPr lang="en-US" altLang="zh-CN" sz="3600" kern="100" dirty="0">
                <a:latin typeface="等线" panose="02010600030101010101" pitchFamily="2" charset="-122"/>
                <a:cs typeface="Times New Roman" panose="02020603050405020304" pitchFamily="18" charset="0"/>
              </a:rPr>
              <a:t>      </a:t>
            </a:r>
            <a:r>
              <a:rPr lang="zh-CN" altLang="en-US" sz="3600" kern="100" dirty="0">
                <a:latin typeface="等线" panose="02010600030101010101" pitchFamily="2" charset="-122"/>
                <a:cs typeface="Times New Roman" panose="02020603050405020304" pitchFamily="18" charset="0"/>
              </a:rPr>
              <a:t>（</a:t>
            </a:r>
            <a:r>
              <a:rPr lang="zh-CN" altLang="en-US" sz="3600" kern="100" dirty="0">
                <a:solidFill>
                  <a:srgbClr val="FF0000"/>
                </a:solidFill>
                <a:latin typeface="等线" panose="02010600030101010101" pitchFamily="2" charset="-122"/>
                <a:cs typeface="Times New Roman" panose="02020603050405020304" pitchFamily="18" charset="0"/>
              </a:rPr>
              <a:t> </a:t>
            </a:r>
            <a:r>
              <a:rPr lang="en-US" altLang="zh-CN" sz="3600" kern="100" dirty="0">
                <a:solidFill>
                  <a:srgbClr val="FF0000"/>
                </a:solidFill>
                <a:latin typeface="等线" panose="02010600030101010101" pitchFamily="2" charset="-122"/>
                <a:cs typeface="Times New Roman" panose="02020603050405020304" pitchFamily="18" charset="0"/>
              </a:rPr>
              <a:t>plot     </a:t>
            </a:r>
            <a:r>
              <a:rPr lang="en-US" altLang="zh-CN" sz="3600" kern="100" dirty="0">
                <a:latin typeface="等线" panose="02010600030101010101" pitchFamily="2" charset="-122"/>
                <a:cs typeface="Times New Roman" panose="02020603050405020304" pitchFamily="18" charset="0"/>
              </a:rPr>
              <a:t>n. </a:t>
            </a:r>
            <a:r>
              <a:rPr lang="zh-CN" altLang="en-US" sz="3600" kern="100" dirty="0">
                <a:latin typeface="等线" panose="02010600030101010101" pitchFamily="2" charset="-122"/>
                <a:cs typeface="Times New Roman" panose="02020603050405020304" pitchFamily="18" charset="0"/>
              </a:rPr>
              <a:t>情节）</a:t>
            </a:r>
            <a:endParaRPr lang="en-US" altLang="zh-CN" sz="3600" kern="100" dirty="0">
              <a:latin typeface="等线" panose="02010600030101010101" pitchFamily="2" charset="-122"/>
              <a:cs typeface="Times New Roman" panose="02020603050405020304" pitchFamily="18" charset="0"/>
            </a:endParaRPr>
          </a:p>
          <a:p>
            <a:pPr marL="514350" indent="-514350" algn="just">
              <a:buAutoNum type="arabicPeriod"/>
            </a:pPr>
            <a:endParaRPr lang="en-US" altLang="zh-CN" sz="3600" kern="100" dirty="0">
              <a:latin typeface="等线" panose="02010600030101010101" pitchFamily="2" charset="-122"/>
              <a:cs typeface="Times New Roman" panose="02020603050405020304" pitchFamily="18" charset="0"/>
            </a:endParaRPr>
          </a:p>
          <a:p>
            <a:pPr marL="0" indent="0" algn="just">
              <a:buNone/>
            </a:pPr>
            <a:endParaRPr lang="en-US" altLang="zh-CN" sz="3600"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田野油菜花图片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18636"/>
            <a:ext cx="12125739" cy="2677656"/>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Alia was disappointed to find herself in the drawing studio. She had been sick with the flu during the week when everyone else got to pick their classes. She had hoped for Astronomy or Marine Biology, but they were full by the time she got to choose. She loved everything about science, from the way it used facts and formulas to how it revealed the basic nature of things. But art was so . . un-scientific.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2589088" y="3445749"/>
            <a:ext cx="6051477" cy="523220"/>
          </a:xfrm>
          <a:prstGeom prst="rect">
            <a:avLst/>
          </a:prstGeom>
          <a:solidFill>
            <a:schemeClr val="bg1"/>
          </a:solidFill>
        </p:spPr>
        <p:txBody>
          <a:bodyPr wrap="square" rtlCol="0">
            <a:spAutoFit/>
          </a:bodyPr>
          <a:lstStyle/>
          <a:p>
            <a:r>
              <a:rPr lang="en-US" altLang="zh-CN" sz="2800" dirty="0">
                <a:solidFill>
                  <a:srgbClr val="9900CC"/>
                </a:solidFill>
              </a:rPr>
              <a:t>       Questions for</a:t>
            </a:r>
            <a:r>
              <a:rPr lang="zh-CN" altLang="en-US" sz="2800" dirty="0">
                <a:solidFill>
                  <a:srgbClr val="9900CC"/>
                </a:solidFill>
              </a:rPr>
              <a:t> </a:t>
            </a:r>
            <a:r>
              <a:rPr lang="en-US" altLang="zh-CN" sz="2800" dirty="0">
                <a:solidFill>
                  <a:srgbClr val="9900CC"/>
                </a:solidFill>
              </a:rPr>
              <a:t>information</a:t>
            </a:r>
            <a:r>
              <a:rPr lang="zh-CN" altLang="en-US" sz="2800" dirty="0">
                <a:solidFill>
                  <a:srgbClr val="9900CC"/>
                </a:solidFill>
              </a:rPr>
              <a:t> </a:t>
            </a:r>
            <a:endParaRPr lang="zh-CN" altLang="en-US" sz="2800" dirty="0">
              <a:solidFill>
                <a:srgbClr val="9900CC"/>
              </a:solidFill>
            </a:endParaRPr>
          </a:p>
        </p:txBody>
      </p:sp>
      <p:sp>
        <p:nvSpPr>
          <p:cNvPr id="6" name="箭头: 下 5"/>
          <p:cNvSpPr/>
          <p:nvPr/>
        </p:nvSpPr>
        <p:spPr>
          <a:xfrm>
            <a:off x="5324769" y="4118426"/>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2912275" y="4684616"/>
            <a:ext cx="5713437" cy="584775"/>
          </a:xfrm>
          <a:prstGeom prst="rect">
            <a:avLst/>
          </a:prstGeom>
          <a:solidFill>
            <a:schemeClr val="accent4">
              <a:lumMod val="20000"/>
              <a:lumOff val="80000"/>
            </a:schemeClr>
          </a:solidFill>
        </p:spPr>
        <p:txBody>
          <a:bodyPr wrap="square">
            <a:spAutoFit/>
          </a:bodyPr>
          <a:lstStyle/>
          <a:p>
            <a:r>
              <a:rPr lang="en-US" altLang="zh-CN" sz="3200" b="1" dirty="0">
                <a:solidFill>
                  <a:srgbClr val="FF0000"/>
                </a:solidFill>
                <a:effectLst/>
                <a:ea typeface="等线" panose="02010600030101010101" pitchFamily="2" charset="-122"/>
                <a:cs typeface="Times New Roman" panose="02020603050405020304" pitchFamily="18" charset="0"/>
              </a:rPr>
              <a:t>Why was Alia disappointed?   </a:t>
            </a:r>
            <a:endParaRPr lang="zh-CN" altLang="en-US"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田野油菜花图片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289863"/>
            <a:ext cx="12125739" cy="2677656"/>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The first class project was self-portraits. Some students were drawing self-portraits using mirrors. Others were working from photographs. Alia glanced at the incomplete sketches, feeling like a cat in a dog show. But she had no choice. Hesitantly, she lifted a pencil, only to pause before the canvas. Confusion and reluctance were evidently written on her face; she had no idea how to proceed with her strokes.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箭头: 下 5"/>
          <p:cNvSpPr/>
          <p:nvPr/>
        </p:nvSpPr>
        <p:spPr>
          <a:xfrm>
            <a:off x="5251175" y="4087729"/>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285999" y="4675567"/>
            <a:ext cx="6758609" cy="584775"/>
          </a:xfrm>
          <a:prstGeom prst="rect">
            <a:avLst/>
          </a:prstGeom>
          <a:solidFill>
            <a:schemeClr val="accent4">
              <a:lumMod val="20000"/>
              <a:lumOff val="80000"/>
            </a:schemeClr>
          </a:solidFill>
        </p:spPr>
        <p:txBody>
          <a:bodyPr wrap="square">
            <a:spAutoFit/>
          </a:bodyPr>
          <a:lstStyle/>
          <a:p>
            <a:r>
              <a:rPr lang="en-US" altLang="zh-CN" sz="3200" b="1" dirty="0">
                <a:solidFill>
                  <a:srgbClr val="FF0000"/>
                </a:solidFill>
                <a:effectLst/>
                <a:ea typeface="等线" panose="02010600030101010101" pitchFamily="2" charset="-122"/>
                <a:cs typeface="Times New Roman" panose="02020603050405020304" pitchFamily="18" charset="0"/>
              </a:rPr>
              <a:t>How did she feel in the first class?</a:t>
            </a:r>
            <a:endParaRPr lang="zh-CN" altLang="en-US" sz="3200" dirty="0">
              <a:solidFill>
                <a:srgbClr val="FF0000"/>
              </a:solidFill>
            </a:endParaRPr>
          </a:p>
        </p:txBody>
      </p:sp>
      <p:sp>
        <p:nvSpPr>
          <p:cNvPr id="8" name="文本框 7"/>
          <p:cNvSpPr txBox="1"/>
          <p:nvPr/>
        </p:nvSpPr>
        <p:spPr>
          <a:xfrm>
            <a:off x="2589088" y="3445749"/>
            <a:ext cx="6051477" cy="523220"/>
          </a:xfrm>
          <a:prstGeom prst="rect">
            <a:avLst/>
          </a:prstGeom>
          <a:solidFill>
            <a:schemeClr val="bg1"/>
          </a:solidFill>
        </p:spPr>
        <p:txBody>
          <a:bodyPr wrap="square" rtlCol="0">
            <a:spAutoFit/>
          </a:bodyPr>
          <a:lstStyle/>
          <a:p>
            <a:r>
              <a:rPr lang="en-US" altLang="zh-CN" sz="2800" dirty="0">
                <a:solidFill>
                  <a:srgbClr val="9900CC"/>
                </a:solidFill>
              </a:rPr>
              <a:t>       Questions for</a:t>
            </a:r>
            <a:r>
              <a:rPr lang="zh-CN" altLang="en-US" sz="2800" dirty="0">
                <a:solidFill>
                  <a:srgbClr val="9900CC"/>
                </a:solidFill>
              </a:rPr>
              <a:t> </a:t>
            </a:r>
            <a:r>
              <a:rPr lang="en-US" altLang="zh-CN" sz="2800" dirty="0">
                <a:solidFill>
                  <a:srgbClr val="9900CC"/>
                </a:solidFill>
              </a:rPr>
              <a:t>information</a:t>
            </a:r>
            <a:r>
              <a:rPr lang="zh-CN" altLang="en-US" sz="2800" dirty="0">
                <a:solidFill>
                  <a:srgbClr val="9900CC"/>
                </a:solidFill>
              </a:rPr>
              <a:t> </a:t>
            </a:r>
            <a:endParaRPr lang="zh-CN" altLang="en-US" sz="28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田野油菜花图片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0548" y="125479"/>
            <a:ext cx="12125739" cy="4401205"/>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The teacher came up to Alia's easel</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（画架）</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 Seemingly having noticed her trouble, he sat next to her.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"Every portrait begins with a circle, " he said. "Then you create a series of lines.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To demonstrate, he drew a group of small, quick portraits. He began each one with a circle, some straight lines, and a triangle to determine where the eyes, nose, and chin should go. To Alia's amazement, each portrait on the paper took form. Alia had never thought about it, but the features of everyone's face were in the same spots. "</a:t>
            </a:r>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Go ahead and give it a try. "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The teacher handed the pencil back to her.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箭头: 下 5"/>
          <p:cNvSpPr/>
          <p:nvPr/>
        </p:nvSpPr>
        <p:spPr>
          <a:xfrm>
            <a:off x="5251175" y="5166514"/>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285999" y="5744080"/>
            <a:ext cx="7217597" cy="584775"/>
          </a:xfrm>
          <a:prstGeom prst="rect">
            <a:avLst/>
          </a:prstGeom>
          <a:solidFill>
            <a:schemeClr val="accent4">
              <a:lumMod val="20000"/>
              <a:lumOff val="80000"/>
            </a:schemeClr>
          </a:solidFill>
        </p:spPr>
        <p:txBody>
          <a:bodyPr wrap="square">
            <a:spAutoFit/>
          </a:bodyPr>
          <a:lstStyle/>
          <a:p>
            <a:r>
              <a:rPr lang="en-US" altLang="zh-CN" sz="3200" b="1" dirty="0">
                <a:solidFill>
                  <a:srgbClr val="FF0000"/>
                </a:solidFill>
                <a:ea typeface="等线" panose="02010600030101010101" pitchFamily="2" charset="-122"/>
                <a:cs typeface="Times New Roman" panose="02020603050405020304" pitchFamily="18" charset="0"/>
              </a:rPr>
              <a:t>What did her teacher do to help her</a:t>
            </a:r>
            <a:r>
              <a:rPr lang="en-US" altLang="zh-CN" sz="3200" b="1" dirty="0">
                <a:solidFill>
                  <a:srgbClr val="FF0000"/>
                </a:solidFill>
                <a:effectLst/>
                <a:ea typeface="等线" panose="02010600030101010101" pitchFamily="2" charset="-122"/>
                <a:cs typeface="Times New Roman" panose="02020603050405020304" pitchFamily="18" charset="0"/>
              </a:rPr>
              <a:t>?</a:t>
            </a:r>
            <a:endParaRPr lang="zh-CN" altLang="en-US" sz="3200" dirty="0">
              <a:solidFill>
                <a:srgbClr val="FF0000"/>
              </a:solidFill>
            </a:endParaRPr>
          </a:p>
        </p:txBody>
      </p:sp>
      <p:sp>
        <p:nvSpPr>
          <p:cNvPr id="8" name="文本框 7"/>
          <p:cNvSpPr txBox="1"/>
          <p:nvPr/>
        </p:nvSpPr>
        <p:spPr>
          <a:xfrm>
            <a:off x="2589088" y="4647825"/>
            <a:ext cx="6051477" cy="523220"/>
          </a:xfrm>
          <a:prstGeom prst="rect">
            <a:avLst/>
          </a:prstGeom>
          <a:solidFill>
            <a:schemeClr val="bg1"/>
          </a:solidFill>
        </p:spPr>
        <p:txBody>
          <a:bodyPr wrap="square" rtlCol="0">
            <a:spAutoFit/>
          </a:bodyPr>
          <a:lstStyle/>
          <a:p>
            <a:r>
              <a:rPr lang="en-US" altLang="zh-CN" sz="2800" dirty="0">
                <a:solidFill>
                  <a:srgbClr val="9900CC"/>
                </a:solidFill>
              </a:rPr>
              <a:t>       Questions for</a:t>
            </a:r>
            <a:r>
              <a:rPr lang="zh-CN" altLang="en-US" sz="2800" dirty="0">
                <a:solidFill>
                  <a:srgbClr val="9900CC"/>
                </a:solidFill>
              </a:rPr>
              <a:t> </a:t>
            </a:r>
            <a:r>
              <a:rPr lang="en-US" altLang="zh-CN" sz="2800" dirty="0">
                <a:solidFill>
                  <a:srgbClr val="9900CC"/>
                </a:solidFill>
              </a:rPr>
              <a:t>information</a:t>
            </a:r>
            <a:r>
              <a:rPr lang="zh-CN" altLang="en-US" sz="2800" dirty="0">
                <a:solidFill>
                  <a:srgbClr val="9900CC"/>
                </a:solidFill>
              </a:rPr>
              <a:t> </a:t>
            </a:r>
            <a:endParaRPr lang="zh-CN" altLang="en-US" sz="28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田野油菜花图片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0548" y="125479"/>
            <a:ext cx="12125739" cy="3046988"/>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Taking a deep breath, Alia began her own self-portrait. She drew the basic form of a head, the way she had been shown. From there, she used lines to plot the features of her face. She had to take note of each detail, with each stroke, line and curve demanding her close attention. One wrong measurement could throw off the whole portrait. </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箭头: 下 5"/>
          <p:cNvSpPr/>
          <p:nvPr/>
        </p:nvSpPr>
        <p:spPr>
          <a:xfrm>
            <a:off x="5364191" y="4517704"/>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530849" y="5168732"/>
            <a:ext cx="9976207" cy="584775"/>
          </a:xfrm>
          <a:prstGeom prst="rect">
            <a:avLst/>
          </a:prstGeom>
          <a:solidFill>
            <a:schemeClr val="accent4">
              <a:lumMod val="20000"/>
              <a:lumOff val="80000"/>
            </a:schemeClr>
          </a:solidFill>
        </p:spPr>
        <p:txBody>
          <a:bodyPr wrap="square">
            <a:spAutoFit/>
          </a:bodyPr>
          <a:lstStyle/>
          <a:p>
            <a:r>
              <a:rPr lang="en-US" altLang="zh-CN" sz="3200" b="1" dirty="0">
                <a:solidFill>
                  <a:srgbClr val="FF0000"/>
                </a:solidFill>
                <a:ea typeface="等线" panose="02010600030101010101" pitchFamily="2" charset="-122"/>
                <a:cs typeface="Times New Roman" panose="02020603050405020304" pitchFamily="18" charset="0"/>
              </a:rPr>
              <a:t>What did Alia do after being shown by her teacher</a:t>
            </a:r>
            <a:r>
              <a:rPr lang="en-US" altLang="zh-CN" sz="3200" b="1" dirty="0">
                <a:solidFill>
                  <a:srgbClr val="FF0000"/>
                </a:solidFill>
                <a:effectLst/>
                <a:ea typeface="等线" panose="02010600030101010101" pitchFamily="2" charset="-122"/>
                <a:cs typeface="Times New Roman" panose="02020603050405020304" pitchFamily="18" charset="0"/>
              </a:rPr>
              <a:t>?</a:t>
            </a:r>
            <a:endParaRPr lang="zh-CN" altLang="en-US" sz="3200" dirty="0">
              <a:solidFill>
                <a:srgbClr val="FF0000"/>
              </a:solidFill>
            </a:endParaRPr>
          </a:p>
        </p:txBody>
      </p:sp>
      <p:sp>
        <p:nvSpPr>
          <p:cNvPr id="8" name="文本框 7"/>
          <p:cNvSpPr txBox="1"/>
          <p:nvPr/>
        </p:nvSpPr>
        <p:spPr>
          <a:xfrm>
            <a:off x="2589088" y="3887542"/>
            <a:ext cx="6051477" cy="523220"/>
          </a:xfrm>
          <a:prstGeom prst="rect">
            <a:avLst/>
          </a:prstGeom>
          <a:solidFill>
            <a:schemeClr val="bg1"/>
          </a:solidFill>
        </p:spPr>
        <p:txBody>
          <a:bodyPr wrap="square" rtlCol="0">
            <a:spAutoFit/>
          </a:bodyPr>
          <a:lstStyle/>
          <a:p>
            <a:r>
              <a:rPr lang="en-US" altLang="zh-CN" sz="2800" dirty="0">
                <a:solidFill>
                  <a:srgbClr val="9900CC"/>
                </a:solidFill>
              </a:rPr>
              <a:t>       Questions for</a:t>
            </a:r>
            <a:r>
              <a:rPr lang="zh-CN" altLang="en-US" sz="2800" dirty="0">
                <a:solidFill>
                  <a:srgbClr val="9900CC"/>
                </a:solidFill>
              </a:rPr>
              <a:t> </a:t>
            </a:r>
            <a:r>
              <a:rPr lang="en-US" altLang="zh-CN" sz="2800" dirty="0">
                <a:solidFill>
                  <a:srgbClr val="9900CC"/>
                </a:solidFill>
              </a:rPr>
              <a:t>information</a:t>
            </a:r>
            <a:r>
              <a:rPr lang="zh-CN" altLang="en-US" sz="2800" dirty="0">
                <a:solidFill>
                  <a:srgbClr val="9900CC"/>
                </a:solidFill>
              </a:rPr>
              <a:t> </a:t>
            </a:r>
            <a:endParaRPr lang="zh-CN" altLang="en-US" sz="28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17458</Words>
  <Application>WPS 演示</Application>
  <PresentationFormat>宽屏</PresentationFormat>
  <Paragraphs>289</Paragraphs>
  <Slides>37</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37</vt:i4>
      </vt:variant>
    </vt:vector>
  </HeadingPairs>
  <TitlesOfParts>
    <vt:vector size="56" baseType="lpstr">
      <vt:lpstr>Arial</vt:lpstr>
      <vt:lpstr>宋体</vt:lpstr>
      <vt:lpstr>Wingdings</vt:lpstr>
      <vt:lpstr>华文彩云</vt:lpstr>
      <vt:lpstr>等线</vt:lpstr>
      <vt:lpstr>Times New Roman</vt:lpstr>
      <vt:lpstr>微软雅黑</vt:lpstr>
      <vt:lpstr>Arial Unicode MS</vt:lpstr>
      <vt:lpstr>等线 Light</vt:lpstr>
      <vt:lpstr>Calibri</vt:lpstr>
      <vt:lpstr>TimesNewRomanPSMT</vt:lpstr>
      <vt:lpstr>华文行楷</vt:lpstr>
      <vt:lpstr>Aharoni</vt:lpstr>
      <vt:lpstr>华文琥珀</vt:lpstr>
      <vt:lpstr>HelveticaNeue</vt:lpstr>
      <vt:lpstr>华文新魏</vt:lpstr>
      <vt:lpstr>Segoe Print</vt:lpstr>
      <vt:lpstr>Yu Gothic UI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原文本叙事特征：</vt:lpstr>
      <vt:lpstr>体验绘画，绘画过程中探究艺术与科学的相似性 并最终得出体验绘画后的感悟---被逼无奈的选择正是自己的最爱。同时也说明，凡事不尝试，就不能武断地说不喜欢。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紧急救援保险箱中的男孩</dc:title>
  <dc:creator>ＦＵ　ＪＩＡＨＵＩ</dc:creator>
  <cp:lastModifiedBy>Administrator</cp:lastModifiedBy>
  <cp:revision>404</cp:revision>
  <dcterms:created xsi:type="dcterms:W3CDTF">2024-02-27T09:44:00Z</dcterms:created>
  <dcterms:modified xsi:type="dcterms:W3CDTF">2024-03-22T06:19:29Z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