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478" r:id="rId3"/>
    <p:sldId id="438" r:id="rId4"/>
    <p:sldId id="258" r:id="rId5"/>
    <p:sldId id="442" r:id="rId6"/>
    <p:sldId id="444" r:id="rId7"/>
    <p:sldId id="445" r:id="rId8"/>
    <p:sldId id="448" r:id="rId9"/>
    <p:sldId id="449" r:id="rId11"/>
    <p:sldId id="450" r:id="rId12"/>
    <p:sldId id="451" r:id="rId13"/>
    <p:sldId id="452" r:id="rId14"/>
    <p:sldId id="453" r:id="rId15"/>
    <p:sldId id="454" r:id="rId16"/>
    <p:sldId id="455" r:id="rId17"/>
    <p:sldId id="457" r:id="rId18"/>
    <p:sldId id="458" r:id="rId19"/>
    <p:sldId id="459" r:id="rId20"/>
    <p:sldId id="460" r:id="rId21"/>
    <p:sldId id="462" r:id="rId22"/>
    <p:sldId id="463" r:id="rId23"/>
    <p:sldId id="465" r:id="rId24"/>
    <p:sldId id="466" r:id="rId25"/>
    <p:sldId id="467" r:id="rId26"/>
    <p:sldId id="469" r:id="rId27"/>
    <p:sldId id="468" r:id="rId28"/>
    <p:sldId id="470" r:id="rId29"/>
    <p:sldId id="464" r:id="rId30"/>
    <p:sldId id="471" r:id="rId31"/>
    <p:sldId id="472" r:id="rId32"/>
    <p:sldId id="473" r:id="rId33"/>
    <p:sldId id="474" r:id="rId34"/>
    <p:sldId id="275"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CCFE"/>
    <a:srgbClr val="D5DCEA"/>
    <a:srgbClr val="4F81BD"/>
    <a:srgbClr val="A1AF4D"/>
    <a:srgbClr val="9EA94B"/>
    <a:srgbClr val="F4F4F4"/>
    <a:srgbClr val="BC7D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38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CD426-840C-4A80-A589-FD0C38EFDDB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FEE76-F6A2-48D6-8C56-BDBF8576F5E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91FEE76-F6A2-48D6-8C56-BDBF8576F5E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8" y="182034"/>
            <a:ext cx="3407833" cy="3902076"/>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pic>
        <p:nvPicPr>
          <p:cNvPr id="5124" name="图片 6" descr="logo横版 png"/>
          <p:cNvPicPr>
            <a:picLocks noChangeAspect="1"/>
          </p:cNvPicPr>
          <p:nvPr userDrawn="1"/>
        </p:nvPicPr>
        <p:blipFill>
          <a:blip r:embed="rId12"/>
          <a:stretch>
            <a:fillRect/>
          </a:stretch>
        </p:blipFill>
        <p:spPr>
          <a:xfrm>
            <a:off x="11139170" y="301625"/>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4.png"/><Relationship Id="rId7" Type="http://schemas.microsoft.com/office/2007/relationships/media" Target="../media/media1.mp4"/><Relationship Id="rId6" Type="http://schemas.openxmlformats.org/officeDocument/2006/relationships/video" Target="../media/media1.mp4"/><Relationship Id="rId5" Type="http://schemas.openxmlformats.org/officeDocument/2006/relationships/image" Target="../media/image12.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2.png"/><Relationship Id="rId3" Type="http://schemas.openxmlformats.org/officeDocument/2006/relationships/image" Target="../media/image25.png"/><Relationship Id="rId2" Type="http://schemas.microsoft.com/office/2007/relationships/media" Target="../media/media2.mp4"/><Relationship Id="rId1" Type="http://schemas.openxmlformats.org/officeDocument/2006/relationships/video" Target="../media/media2.mp4"/></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8.pn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jpeg"/><Relationship Id="rId1"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0.png"/><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2.png"/><Relationship Id="rId3" Type="http://schemas.microsoft.com/office/2007/relationships/media" Target="../media/media4.mp4"/><Relationship Id="rId2" Type="http://schemas.openxmlformats.org/officeDocument/2006/relationships/video" Target="../media/media4.mp4"/><Relationship Id="rId1"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7.png"/><Relationship Id="rId4" Type="http://schemas.microsoft.com/office/2007/relationships/media" Target="../media/media5.mp4"/><Relationship Id="rId3" Type="http://schemas.openxmlformats.org/officeDocument/2006/relationships/video" Target="../media/media5.mp4"/><Relationship Id="rId2" Type="http://schemas.openxmlformats.org/officeDocument/2006/relationships/image" Target="../media/image46.jpeg"/><Relationship Id="rId1"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jpe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 Id="rId3" Type="http://schemas.openxmlformats.org/officeDocument/2006/relationships/image" Target="../media/image9.jpeg"/><Relationship Id="rId2" Type="http://schemas.microsoft.com/office/2007/relationships/hdphoto" Target="../media/image8.wdp"/><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2.png"/><Relationship Id="rId2" Type="http://schemas.microsoft.com/office/2007/relationships/hdphoto" Target="../media/image8.wdp"/><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7445827" y="344651"/>
            <a:ext cx="4637318" cy="2554545"/>
          </a:xfrm>
          <a:prstGeom prst="rect">
            <a:avLst/>
          </a:prstGeom>
          <a:noFill/>
          <a:ln w="19050">
            <a:solidFill>
              <a:schemeClr val="tx1"/>
            </a:solidFill>
          </a:ln>
        </p:spPr>
        <p:txBody>
          <a:bodyPr wrap="square">
            <a:spAutoFit/>
          </a:bodyPr>
          <a:lstStyle/>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24. Why are </a:t>
            </a:r>
            <a:r>
              <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pictograms</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sometimes </a:t>
            </a:r>
            <a:r>
              <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not practical </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for use in a writing system?</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They are only available for shopping.</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They are too complex for people to learn.</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They cannot convey abstract ideas very well.</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They are quite complicated and difficult to write.</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文本框 23"/>
          <p:cNvSpPr txBox="1"/>
          <p:nvPr/>
        </p:nvSpPr>
        <p:spPr>
          <a:xfrm>
            <a:off x="43541" y="164393"/>
            <a:ext cx="7369629" cy="6740307"/>
          </a:xfrm>
          <a:prstGeom prst="rect">
            <a:avLst/>
          </a:prstGeom>
          <a:noFill/>
        </p:spPr>
        <p:txBody>
          <a:bodyPr wrap="square">
            <a:spAutoFit/>
          </a:bodyPr>
          <a:lstStyle/>
          <a:p>
            <a:pPr marL="0" marR="0" lvl="0" indent="266700" algn="just" defTabSz="914400" rtl="0" eaLnBrk="1" fontAlgn="auto" latinLnBrk="0" hangingPunct="1">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One of the earliest forms of writing which is still being used today is Chinese characters, or </a:t>
            </a:r>
            <a:r>
              <a:rPr kumimoji="0" lang="en-US" altLang="zh-CN" sz="2400" b="0" i="0" u="none" strike="noStrike" kern="1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hanzi</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The image that many people have of Chinese characters is that they are all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pictograms</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mn-cs"/>
              </a:rPr>
              <a:t>but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this </a:t>
            </a:r>
            <a:r>
              <a:rPr kumimoji="0" lang="en-US" altLang="zh-CN" sz="2400" b="0" i="0" u="none" strike="noStrike" kern="1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mn-cs"/>
              </a:rPr>
              <a:t>is far from the case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because pictograms have very limited use. Simple pictograms might be practical</a:t>
            </a:r>
            <a:r>
              <a:rPr kumimoji="0" lang="en-US" altLang="zh-CN" sz="2400" b="0" i="0" u="none" strike="noStrike" kern="100" cap="none" spc="0" normalizeH="0" baseline="0" noProof="0" dirty="0">
                <a:ln>
                  <a:noFill/>
                </a:ln>
                <a:solidFill>
                  <a:prstClr val="black"/>
                </a:solidFill>
                <a:effectLst/>
                <a:highlight>
                  <a:srgbClr val="FF00FF"/>
                </a:highlight>
                <a:uLnTx/>
                <a:uFillTx/>
                <a:latin typeface="Times New Roman" panose="02020603050405020304" pitchFamily="18" charset="0"/>
                <a:ea typeface="宋体" panose="02010600030101010101" pitchFamily="2" charset="-122"/>
                <a:cs typeface="+mn-cs"/>
              </a:rPr>
              <a:t>, for example</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if one is making a shopping list of items to buy at the store, </a:t>
            </a:r>
            <a:r>
              <a:rPr kumimoji="0" lang="en-US" altLang="zh-CN" sz="2400" b="0" i="0" u="none" strike="noStrike" kern="1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mn-cs"/>
              </a:rPr>
              <a:t>but</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they are fairly useless if one is writing something more complex or abstract. </a:t>
            </a:r>
            <a:r>
              <a:rPr kumimoji="0" lang="en-US" altLang="zh-CN" sz="2400" b="0" i="0" u="none" strike="noStrike" kern="1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mn-cs"/>
              </a:rPr>
              <a:t>So</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it is a mistake to assume that written Chinese is a “picture language”.</a:t>
            </a:r>
            <a:endPar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spcBef>
                <a:spcPts val="0"/>
              </a:spcBef>
              <a:spcAft>
                <a:spcPts val="0"/>
              </a:spcAft>
              <a:buClrTx/>
              <a:buSzTx/>
              <a:buFontTx/>
              <a:buNone/>
              <a:defRPr/>
            </a:pPr>
            <a:endPar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Next we have a common category of </a:t>
            </a:r>
            <a:r>
              <a:rPr kumimoji="0" lang="en-US" altLang="zh-CN" sz="2400" b="0" i="0" u="none" strike="noStrike" kern="1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hanzi</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compound characters.</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These are where elements of two or more characters are combined in one character for a new meaning. Some of these are easy to understand. In many cases, </a:t>
            </a:r>
            <a:r>
              <a:rPr kumimoji="0" lang="en-US" altLang="zh-CN" sz="2400" b="0" i="0" u="none" strike="noStrike" kern="1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mn-cs"/>
              </a:rPr>
              <a:t>however,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the meanings of compound characters are more difficult to work out.</a:t>
            </a:r>
            <a:endPar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spcBef>
                <a:spcPts val="0"/>
              </a:spcBef>
              <a:spcAft>
                <a:spcPts val="0"/>
              </a:spcAft>
              <a:buClrTx/>
              <a:buSzTx/>
              <a:buFontTx/>
              <a:buNone/>
              <a:defRPr/>
            </a:pPr>
            <a:endParaRPr kumimoji="0" lang="zh-CN"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25" name="矩形 24"/>
          <p:cNvSpPr/>
          <p:nvPr/>
        </p:nvSpPr>
        <p:spPr bwMode="auto">
          <a:xfrm>
            <a:off x="119741" y="2754086"/>
            <a:ext cx="7293429" cy="42454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26" name="矩形 25"/>
          <p:cNvSpPr/>
          <p:nvPr/>
        </p:nvSpPr>
        <p:spPr bwMode="auto">
          <a:xfrm>
            <a:off x="6183086" y="2329543"/>
            <a:ext cx="1230084" cy="42454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27" name="矩形 26"/>
          <p:cNvSpPr/>
          <p:nvPr/>
        </p:nvSpPr>
        <p:spPr bwMode="auto">
          <a:xfrm>
            <a:off x="119742" y="3178629"/>
            <a:ext cx="1066800" cy="32657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28" name="文本框 27"/>
          <p:cNvSpPr txBox="1"/>
          <p:nvPr/>
        </p:nvSpPr>
        <p:spPr>
          <a:xfrm>
            <a:off x="7445826" y="3331024"/>
            <a:ext cx="4637318" cy="3170099"/>
          </a:xfrm>
          <a:prstGeom prst="rect">
            <a:avLst/>
          </a:prstGeom>
          <a:noFill/>
          <a:ln w="19050">
            <a:solidFill>
              <a:schemeClr val="tx1"/>
            </a:solidFill>
          </a:ln>
        </p:spPr>
        <p:txBody>
          <a:bodyPr wrap="square">
            <a:spAutoFit/>
          </a:bodyPr>
          <a:lstStyle/>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25. What do we know about </a:t>
            </a:r>
            <a:r>
              <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compound characters</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according to the passage?</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They are drawings of objects used in a writing system.</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They are characters which use elements of two or more characters.</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They are characters used in a writing system to convey abstract concepts.</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They are characters which give clues to both the meaning and pronunciation.</a:t>
            </a: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矩形 28"/>
          <p:cNvSpPr/>
          <p:nvPr/>
        </p:nvSpPr>
        <p:spPr bwMode="auto">
          <a:xfrm>
            <a:off x="1545771" y="4568135"/>
            <a:ext cx="5829298" cy="42454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30" name="矩形 29"/>
          <p:cNvSpPr/>
          <p:nvPr/>
        </p:nvSpPr>
        <p:spPr bwMode="auto">
          <a:xfrm>
            <a:off x="108855" y="4988813"/>
            <a:ext cx="7266213" cy="42454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31" name="矩形 30"/>
          <p:cNvSpPr/>
          <p:nvPr/>
        </p:nvSpPr>
        <p:spPr bwMode="auto">
          <a:xfrm>
            <a:off x="119742" y="5409491"/>
            <a:ext cx="1273630" cy="35883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pic>
        <p:nvPicPr>
          <p:cNvPr id="32" name="图片 31"/>
          <p:cNvPicPr>
            <a:picLocks noChangeAspect="1"/>
          </p:cNvPicPr>
          <p:nvPr/>
        </p:nvPicPr>
        <p:blipFill>
          <a:blip r:embed="rId1" cstate="screen"/>
          <a:stretch>
            <a:fillRect/>
          </a:stretch>
        </p:blipFill>
        <p:spPr>
          <a:xfrm>
            <a:off x="7298868" y="1494119"/>
            <a:ext cx="561704" cy="561704"/>
          </a:xfrm>
          <a:prstGeom prst="rect">
            <a:avLst/>
          </a:prstGeom>
        </p:spPr>
      </p:pic>
      <p:pic>
        <p:nvPicPr>
          <p:cNvPr id="33" name="图片 32"/>
          <p:cNvPicPr>
            <a:picLocks noChangeAspect="1"/>
          </p:cNvPicPr>
          <p:nvPr/>
        </p:nvPicPr>
        <p:blipFill>
          <a:blip r:embed="rId1" cstate="screen"/>
          <a:stretch>
            <a:fillRect/>
          </a:stretch>
        </p:blipFill>
        <p:spPr>
          <a:xfrm>
            <a:off x="7298868" y="4427109"/>
            <a:ext cx="561704" cy="561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9" grpId="0" animBg="1"/>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79959" y="233077"/>
            <a:ext cx="9432081" cy="1200329"/>
          </a:xfrm>
          <a:prstGeom prst="rect">
            <a:avLst/>
          </a:prstGeom>
          <a:no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26. Which of the following categories does the character “</a:t>
            </a:r>
            <a:r>
              <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模”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belong to?</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Pictograms.		B. Phonetic loan characters.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Ideograms.		D. Phonetic-semantic characters.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675791" y="1699069"/>
            <a:ext cx="2001717" cy="652245"/>
          </a:xfrm>
          <a:prstGeom prst="rect">
            <a:avLst/>
          </a:prstGeom>
        </p:spPr>
      </p:pic>
      <p:pic>
        <p:nvPicPr>
          <p:cNvPr id="8" name="图片 7"/>
          <p:cNvPicPr>
            <a:picLocks noChangeAspect="1"/>
          </p:cNvPicPr>
          <p:nvPr/>
        </p:nvPicPr>
        <p:blipFill>
          <a:blip r:embed="rId2"/>
          <a:stretch>
            <a:fillRect/>
          </a:stretch>
        </p:blipFill>
        <p:spPr>
          <a:xfrm>
            <a:off x="675791" y="2549459"/>
            <a:ext cx="1989342" cy="652244"/>
          </a:xfrm>
          <a:prstGeom prst="rect">
            <a:avLst/>
          </a:prstGeom>
        </p:spPr>
      </p:pic>
      <p:pic>
        <p:nvPicPr>
          <p:cNvPr id="10" name="图片 9"/>
          <p:cNvPicPr>
            <a:picLocks noChangeAspect="1"/>
          </p:cNvPicPr>
          <p:nvPr/>
        </p:nvPicPr>
        <p:blipFill>
          <a:blip r:embed="rId3"/>
          <a:stretch>
            <a:fillRect/>
          </a:stretch>
        </p:blipFill>
        <p:spPr>
          <a:xfrm>
            <a:off x="675791" y="4405355"/>
            <a:ext cx="1989342" cy="695502"/>
          </a:xfrm>
          <a:prstGeom prst="rect">
            <a:avLst/>
          </a:prstGeom>
        </p:spPr>
      </p:pic>
      <p:sp>
        <p:nvSpPr>
          <p:cNvPr id="12" name="文本框 11"/>
          <p:cNvSpPr txBox="1"/>
          <p:nvPr/>
        </p:nvSpPr>
        <p:spPr>
          <a:xfrm>
            <a:off x="2677508" y="1850222"/>
            <a:ext cx="6096000" cy="400110"/>
          </a:xfrm>
          <a:prstGeom prst="rect">
            <a:avLst/>
          </a:prstGeom>
          <a:noFill/>
          <a:ln>
            <a:solidFill>
              <a:schemeClr val="tx1">
                <a:lumMod val="75000"/>
                <a:lumOff val="25000"/>
              </a:schemeClr>
            </a:solidFill>
          </a:ln>
        </p:spPr>
        <p:txBody>
          <a:bodyPr wrap="square">
            <a:spAutoFit/>
          </a:bodyPr>
          <a:lstStyle/>
          <a:p>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characters which provide an abstract picture of an idea</a:t>
            </a:r>
            <a:endParaRPr lang="zh-CN" altLang="en-US" dirty="0"/>
          </a:p>
        </p:txBody>
      </p:sp>
      <p:sp>
        <p:nvSpPr>
          <p:cNvPr id="14" name="文本框 13"/>
          <p:cNvSpPr txBox="1"/>
          <p:nvPr/>
        </p:nvSpPr>
        <p:spPr>
          <a:xfrm>
            <a:off x="2677508" y="2533024"/>
            <a:ext cx="6096000" cy="707886"/>
          </a:xfrm>
          <a:prstGeom prst="rect">
            <a:avLst/>
          </a:prstGeom>
          <a:noFill/>
          <a:ln>
            <a:solidFill>
              <a:schemeClr val="tx1">
                <a:lumMod val="75000"/>
                <a:lumOff val="25000"/>
              </a:schemeClr>
            </a:solidFill>
          </a:ln>
        </p:spPr>
        <p:txBody>
          <a:bodyPr wrap="square">
            <a:spAutoFit/>
          </a:bodyPr>
          <a:lstStyle/>
          <a:p>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elements of two or more characters are combined in one character for a new meaning</a:t>
            </a:r>
            <a:endParaRPr lang="zh-CN" altLang="en-US" dirty="0"/>
          </a:p>
        </p:txBody>
      </p:sp>
      <p:sp>
        <p:nvSpPr>
          <p:cNvPr id="16" name="文本框 15"/>
          <p:cNvSpPr txBox="1"/>
          <p:nvPr/>
        </p:nvSpPr>
        <p:spPr>
          <a:xfrm>
            <a:off x="2677508" y="3315301"/>
            <a:ext cx="6096000" cy="1015663"/>
          </a:xfrm>
          <a:prstGeom prst="rect">
            <a:avLst/>
          </a:prstGeom>
          <a:noFill/>
          <a:ln>
            <a:solidFill>
              <a:schemeClr val="tx1">
                <a:lumMod val="75000"/>
                <a:lumOff val="25000"/>
              </a:schemeClr>
            </a:solidFill>
          </a:ln>
        </p:spPr>
        <p:txBody>
          <a:bodyPr wrap="square">
            <a:spAutoFit/>
          </a:bodyPr>
          <a:lstStyle/>
          <a:p>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the characters which started out as pictograms. </a:t>
            </a:r>
            <a:r>
              <a:rPr kumimoji="0" lang="en-US" altLang="zh-CN" sz="2000" b="0" i="0" u="none" strike="noStrike" kern="1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mn-cs"/>
              </a:rPr>
              <a:t>However, </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they were often used to mean other words that had the same pronunciation</a:t>
            </a:r>
            <a:endParaRPr lang="zh-CN" altLang="en-US" dirty="0"/>
          </a:p>
        </p:txBody>
      </p:sp>
      <p:sp>
        <p:nvSpPr>
          <p:cNvPr id="19" name="文本框 18"/>
          <p:cNvSpPr txBox="1"/>
          <p:nvPr/>
        </p:nvSpPr>
        <p:spPr>
          <a:xfrm>
            <a:off x="675791" y="3449586"/>
            <a:ext cx="1989342" cy="707886"/>
          </a:xfrm>
          <a:prstGeom prst="rect">
            <a:avLst/>
          </a:prstGeom>
          <a:solidFill>
            <a:srgbClr val="D5DCEA"/>
          </a:solidFill>
        </p:spPr>
        <p:txBody>
          <a:bodyPr wrap="square">
            <a:spAutoFit/>
          </a:bodyPr>
          <a:lstStyle/>
          <a:p>
            <a:pPr algn="ctr"/>
            <a:r>
              <a:rPr lang="en-US" altLang="zh-CN" sz="2000" dirty="0">
                <a:solidFill>
                  <a:srgbClr val="FF0000"/>
                </a:solidFill>
                <a:latin typeface="Times New Roman" panose="02020603050405020304" pitchFamily="18" charset="0"/>
                <a:cs typeface="Times New Roman" panose="02020603050405020304" pitchFamily="18" charset="0"/>
              </a:rPr>
              <a:t>Phonetic loan characters </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23" name="文本框 22"/>
          <p:cNvSpPr txBox="1"/>
          <p:nvPr/>
        </p:nvSpPr>
        <p:spPr>
          <a:xfrm>
            <a:off x="2677508" y="4405355"/>
            <a:ext cx="6096000" cy="707886"/>
          </a:xfrm>
          <a:prstGeom prst="rect">
            <a:avLst/>
          </a:prstGeom>
          <a:noFill/>
          <a:ln>
            <a:solidFill>
              <a:schemeClr val="tx1">
                <a:lumMod val="75000"/>
                <a:lumOff val="25000"/>
              </a:schemeClr>
            </a:solidFill>
          </a:ln>
        </p:spPr>
        <p:txBody>
          <a:bodyPr wrap="square">
            <a:spAutoFit/>
          </a:bodyPr>
          <a:lstStyle/>
          <a:p>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one element of each character gives a clue to the pronunciation, while the other gives a clue to the meaning.</a:t>
            </a:r>
            <a:endParaRPr lang="zh-CN" altLang="en-US" dirty="0"/>
          </a:p>
        </p:txBody>
      </p:sp>
      <p:sp>
        <p:nvSpPr>
          <p:cNvPr id="24" name="文本框 23"/>
          <p:cNvSpPr txBox="1"/>
          <p:nvPr/>
        </p:nvSpPr>
        <p:spPr>
          <a:xfrm>
            <a:off x="8773508" y="1872564"/>
            <a:ext cx="1578806" cy="400110"/>
          </a:xfrm>
          <a:prstGeom prst="rect">
            <a:avLst/>
          </a:prstGeom>
          <a:solidFill>
            <a:srgbClr val="D5DCEA"/>
          </a:solidFill>
        </p:spPr>
        <p:txBody>
          <a:bodyPr wrap="square">
            <a:spAutoFit/>
          </a:bodyPr>
          <a:lstStyle/>
          <a:p>
            <a:pPr algn="ctr"/>
            <a:r>
              <a:rPr lang="zh-CN" altLang="en-US" sz="2000" dirty="0">
                <a:solidFill>
                  <a:srgbClr val="FF0000"/>
                </a:solidFill>
                <a:latin typeface="Times New Roman" panose="02020603050405020304" pitchFamily="18" charset="0"/>
                <a:cs typeface="Times New Roman" panose="02020603050405020304" pitchFamily="18" charset="0"/>
              </a:rPr>
              <a:t>表意字</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25" name="文本框 24"/>
          <p:cNvSpPr txBox="1"/>
          <p:nvPr/>
        </p:nvSpPr>
        <p:spPr>
          <a:xfrm>
            <a:off x="8773508" y="2675526"/>
            <a:ext cx="1578806" cy="400110"/>
          </a:xfrm>
          <a:prstGeom prst="rect">
            <a:avLst/>
          </a:prstGeom>
          <a:solidFill>
            <a:srgbClr val="D5DCEA"/>
          </a:solidFill>
        </p:spPr>
        <p:txBody>
          <a:bodyPr wrap="square">
            <a:spAutoFit/>
          </a:bodyPr>
          <a:lstStyle/>
          <a:p>
            <a:pPr algn="ctr"/>
            <a:r>
              <a:rPr lang="zh-CN" altLang="en-US" sz="2000" dirty="0">
                <a:solidFill>
                  <a:srgbClr val="FF0000"/>
                </a:solidFill>
                <a:latin typeface="Times New Roman" panose="02020603050405020304" pitchFamily="18" charset="0"/>
                <a:cs typeface="Times New Roman" panose="02020603050405020304" pitchFamily="18" charset="0"/>
              </a:rPr>
              <a:t>复合字</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26" name="文本框 25"/>
          <p:cNvSpPr txBox="1"/>
          <p:nvPr/>
        </p:nvSpPr>
        <p:spPr>
          <a:xfrm>
            <a:off x="8785883" y="3623077"/>
            <a:ext cx="1578806" cy="400110"/>
          </a:xfrm>
          <a:prstGeom prst="rect">
            <a:avLst/>
          </a:prstGeom>
          <a:solidFill>
            <a:srgbClr val="D5DCEA"/>
          </a:solidFill>
        </p:spPr>
        <p:txBody>
          <a:bodyPr wrap="square">
            <a:spAutoFit/>
          </a:bodyPr>
          <a:lstStyle/>
          <a:p>
            <a:pPr algn="ctr"/>
            <a:r>
              <a:rPr lang="zh-CN" altLang="en-US" sz="2000" dirty="0">
                <a:solidFill>
                  <a:srgbClr val="FF0000"/>
                </a:solidFill>
                <a:latin typeface="Times New Roman" panose="02020603050405020304" pitchFamily="18" charset="0"/>
                <a:cs typeface="Times New Roman" panose="02020603050405020304" pitchFamily="18" charset="0"/>
              </a:rPr>
              <a:t>借音字</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27" name="文本框 26"/>
          <p:cNvSpPr txBox="1"/>
          <p:nvPr/>
        </p:nvSpPr>
        <p:spPr>
          <a:xfrm>
            <a:off x="8785883" y="4553051"/>
            <a:ext cx="1578806" cy="400110"/>
          </a:xfrm>
          <a:prstGeom prst="rect">
            <a:avLst/>
          </a:prstGeom>
          <a:solidFill>
            <a:srgbClr val="D5DCEA"/>
          </a:solidFill>
        </p:spPr>
        <p:txBody>
          <a:bodyPr wrap="square">
            <a:spAutoFit/>
          </a:bodyPr>
          <a:lstStyle/>
          <a:p>
            <a:pPr algn="ctr"/>
            <a:r>
              <a:rPr lang="zh-CN" altLang="en-US" sz="2000" dirty="0">
                <a:solidFill>
                  <a:srgbClr val="FF0000"/>
                </a:solidFill>
                <a:latin typeface="Times New Roman" panose="02020603050405020304" pitchFamily="18" charset="0"/>
                <a:cs typeface="Times New Roman" panose="02020603050405020304" pitchFamily="18" charset="0"/>
              </a:rPr>
              <a:t>形声字</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28" name="文本框 27"/>
          <p:cNvSpPr txBox="1"/>
          <p:nvPr/>
        </p:nvSpPr>
        <p:spPr>
          <a:xfrm>
            <a:off x="10352314" y="1871994"/>
            <a:ext cx="836711" cy="400110"/>
          </a:xfrm>
          <a:prstGeom prst="rect">
            <a:avLst/>
          </a:prstGeom>
          <a:solidFill>
            <a:schemeClr val="accent6">
              <a:lumMod val="20000"/>
              <a:lumOff val="80000"/>
            </a:schemeClr>
          </a:solidFill>
        </p:spPr>
        <p:txBody>
          <a:bodyPr wrap="square">
            <a:spAutoFit/>
          </a:bodyPr>
          <a:lstStyle/>
          <a:p>
            <a:pPr algn="ctr"/>
            <a:r>
              <a:rPr lang="zh-CN" altLang="en-US" sz="2000" b="1" dirty="0">
                <a:latin typeface="Times New Roman" panose="02020603050405020304" pitchFamily="18" charset="0"/>
                <a:cs typeface="Times New Roman" panose="02020603050405020304" pitchFamily="18" charset="0"/>
              </a:rPr>
              <a:t>上 下</a:t>
            </a:r>
            <a:endParaRPr lang="zh-CN" altLang="en-US" sz="2000" b="1" dirty="0">
              <a:latin typeface="Times New Roman" panose="02020603050405020304" pitchFamily="18" charset="0"/>
              <a:cs typeface="Times New Roman" panose="02020603050405020304" pitchFamily="18" charset="0"/>
            </a:endParaRPr>
          </a:p>
        </p:txBody>
      </p:sp>
      <p:sp>
        <p:nvSpPr>
          <p:cNvPr id="29" name="文本框 28"/>
          <p:cNvSpPr txBox="1"/>
          <p:nvPr/>
        </p:nvSpPr>
        <p:spPr>
          <a:xfrm>
            <a:off x="10352313" y="2667148"/>
            <a:ext cx="836711" cy="400110"/>
          </a:xfrm>
          <a:prstGeom prst="rect">
            <a:avLst/>
          </a:prstGeom>
          <a:solidFill>
            <a:schemeClr val="accent6">
              <a:lumMod val="20000"/>
              <a:lumOff val="80000"/>
            </a:schemeClr>
          </a:solidFill>
        </p:spPr>
        <p:txBody>
          <a:bodyPr wrap="square">
            <a:spAutoFit/>
          </a:bodyPr>
          <a:lstStyle/>
          <a:p>
            <a:pPr algn="ctr"/>
            <a:r>
              <a:rPr lang="zh-CN" altLang="en-US" sz="2000" b="1" dirty="0">
                <a:latin typeface="Times New Roman" panose="02020603050405020304" pitchFamily="18" charset="0"/>
                <a:cs typeface="Times New Roman" panose="02020603050405020304" pitchFamily="18" charset="0"/>
              </a:rPr>
              <a:t>囍 鑫</a:t>
            </a:r>
            <a:endParaRPr lang="zh-CN" altLang="en-US" sz="2000" b="1" dirty="0">
              <a:latin typeface="Times New Roman" panose="02020603050405020304" pitchFamily="18" charset="0"/>
              <a:cs typeface="Times New Roman" panose="02020603050405020304" pitchFamily="18" charset="0"/>
            </a:endParaRPr>
          </a:p>
        </p:txBody>
      </p:sp>
      <p:sp>
        <p:nvSpPr>
          <p:cNvPr id="30" name="文本框 29"/>
          <p:cNvSpPr txBox="1"/>
          <p:nvPr/>
        </p:nvSpPr>
        <p:spPr>
          <a:xfrm>
            <a:off x="10352313" y="3625245"/>
            <a:ext cx="836711" cy="400110"/>
          </a:xfrm>
          <a:prstGeom prst="rect">
            <a:avLst/>
          </a:prstGeom>
          <a:solidFill>
            <a:schemeClr val="accent6">
              <a:lumMod val="20000"/>
              <a:lumOff val="80000"/>
            </a:schemeClr>
          </a:solidFill>
        </p:spPr>
        <p:txBody>
          <a:bodyPr wrap="square">
            <a:spAutoFit/>
          </a:bodyPr>
          <a:lstStyle/>
          <a:p>
            <a:pPr algn="ctr"/>
            <a:r>
              <a:rPr lang="zh-CN" altLang="en-US" sz="2000" b="1" dirty="0">
                <a:latin typeface="Times New Roman" panose="02020603050405020304" pitchFamily="18" charset="0"/>
                <a:cs typeface="Times New Roman" panose="02020603050405020304" pitchFamily="18" charset="0"/>
              </a:rPr>
              <a:t>胃 闻</a:t>
            </a:r>
            <a:endParaRPr lang="zh-CN" altLang="en-US" sz="2000" b="1" dirty="0">
              <a:latin typeface="Times New Roman" panose="02020603050405020304" pitchFamily="18" charset="0"/>
              <a:cs typeface="Times New Roman" panose="02020603050405020304" pitchFamily="18" charset="0"/>
            </a:endParaRPr>
          </a:p>
        </p:txBody>
      </p:sp>
      <p:sp>
        <p:nvSpPr>
          <p:cNvPr id="31" name="文本框 30"/>
          <p:cNvSpPr txBox="1"/>
          <p:nvPr/>
        </p:nvSpPr>
        <p:spPr>
          <a:xfrm>
            <a:off x="10364689" y="4550883"/>
            <a:ext cx="836711" cy="400110"/>
          </a:xfrm>
          <a:prstGeom prst="rect">
            <a:avLst/>
          </a:prstGeom>
          <a:solidFill>
            <a:schemeClr val="accent6">
              <a:lumMod val="20000"/>
              <a:lumOff val="80000"/>
            </a:schemeClr>
          </a:solidFill>
        </p:spPr>
        <p:txBody>
          <a:bodyPr wrap="square">
            <a:spAutoFit/>
          </a:bodyPr>
          <a:lstStyle/>
          <a:p>
            <a:pPr algn="ctr"/>
            <a:r>
              <a:rPr lang="zh-CN" altLang="en-US" sz="2000" b="1" dirty="0">
                <a:latin typeface="Times New Roman" panose="02020603050405020304" pitchFamily="18" charset="0"/>
                <a:cs typeface="Times New Roman" panose="02020603050405020304" pitchFamily="18" charset="0"/>
              </a:rPr>
              <a:t>清 露</a:t>
            </a:r>
            <a:endParaRPr lang="zh-CN" altLang="en-US" sz="2000" b="1" dirty="0">
              <a:latin typeface="Times New Roman" panose="02020603050405020304" pitchFamily="18" charset="0"/>
              <a:cs typeface="Times New Roman" panose="02020603050405020304" pitchFamily="18" charset="0"/>
            </a:endParaRPr>
          </a:p>
        </p:txBody>
      </p:sp>
      <p:pic>
        <p:nvPicPr>
          <p:cNvPr id="33" name="图片 32"/>
          <p:cNvPicPr>
            <a:picLocks noChangeAspect="1"/>
          </p:cNvPicPr>
          <p:nvPr/>
        </p:nvPicPr>
        <p:blipFill>
          <a:blip r:embed="rId4" cstate="screen"/>
          <a:stretch>
            <a:fillRect/>
          </a:stretch>
        </p:blipFill>
        <p:spPr>
          <a:xfrm>
            <a:off x="2644850" y="1525287"/>
            <a:ext cx="6421851" cy="3848597"/>
          </a:xfrm>
          <a:prstGeom prst="rect">
            <a:avLst/>
          </a:prstGeom>
          <a:ln>
            <a:noFill/>
          </a:ln>
          <a:effectLst>
            <a:outerShdw blurRad="292100" dist="139700" dir="2700000" algn="tl" rotWithShape="0">
              <a:srgbClr val="333333">
                <a:alpha val="65000"/>
              </a:srgbClr>
            </a:outerShdw>
          </a:effectLst>
        </p:spPr>
      </p:pic>
      <p:sp>
        <p:nvSpPr>
          <p:cNvPr id="35" name="文本框 34"/>
          <p:cNvSpPr txBox="1"/>
          <p:nvPr/>
        </p:nvSpPr>
        <p:spPr>
          <a:xfrm>
            <a:off x="646954" y="5475364"/>
            <a:ext cx="10554446" cy="1200329"/>
          </a:xfrm>
          <a:prstGeom prst="rect">
            <a:avLst/>
          </a:prstGeom>
          <a:solidFill>
            <a:schemeClr val="accent3">
              <a:lumMod val="40000"/>
              <a:lumOff val="60000"/>
            </a:schemeClr>
          </a:solidFill>
          <a:effectLst>
            <a:outerShdw blurRad="50800" dist="38100" dir="5400000" algn="t" rotWithShape="0">
              <a:prstClr val="black">
                <a:alpha val="40000"/>
              </a:prstClr>
            </a:outerShdw>
          </a:effectLst>
        </p:spPr>
        <p:txBody>
          <a:bodyPr wrap="square">
            <a:spAutoFit/>
          </a:bodyPr>
          <a:lstStyle/>
          <a:p>
            <a:pPr algn="ctr"/>
            <a:r>
              <a:rPr lang="zh-CN" altLang="en-US" b="1" i="0" dirty="0">
                <a:solidFill>
                  <a:srgbClr val="333333"/>
                </a:solidFill>
                <a:effectLst/>
                <a:latin typeface="PingFang SC"/>
              </a:rPr>
              <a:t>汉字有六种</a:t>
            </a:r>
            <a:r>
              <a:rPr lang="zh-CN" altLang="en-US" b="0" i="0" dirty="0">
                <a:solidFill>
                  <a:srgbClr val="333333"/>
                </a:solidFill>
                <a:effectLst/>
                <a:latin typeface="PingFang SC"/>
              </a:rPr>
              <a:t>：</a:t>
            </a:r>
            <a:r>
              <a:rPr lang="zh-CN" altLang="en-US" b="1" i="0" dirty="0">
                <a:solidFill>
                  <a:srgbClr val="333333"/>
                </a:solidFill>
                <a:effectLst/>
                <a:latin typeface="PingFang SC"/>
              </a:rPr>
              <a:t>象形，指物，会意，形声，转注，假借</a:t>
            </a:r>
            <a:r>
              <a:rPr lang="zh-CN" altLang="en-US" b="0" i="0" dirty="0">
                <a:solidFill>
                  <a:srgbClr val="333333"/>
                </a:solidFill>
                <a:effectLst/>
                <a:latin typeface="PingFang SC"/>
              </a:rPr>
              <a:t> 。</a:t>
            </a:r>
            <a:endParaRPr lang="en-US" altLang="zh-CN" b="0" i="0" dirty="0">
              <a:solidFill>
                <a:srgbClr val="333333"/>
              </a:solidFill>
              <a:effectLst/>
              <a:latin typeface="PingFang SC"/>
            </a:endParaRPr>
          </a:p>
          <a:p>
            <a:r>
              <a:rPr lang="zh-CN" altLang="en-US" b="0" i="0" dirty="0">
                <a:solidFill>
                  <a:srgbClr val="333333"/>
                </a:solidFill>
                <a:effectLst/>
                <a:latin typeface="PingFang SC"/>
              </a:rPr>
              <a:t>象形：组合笔画形成物体的形状；指物：利用笔画的位置关系表示抽象概念；会意：既有的象形文字或指事文字；形声：事物类型的意符和表示发音的声符组合；转注：某字借用作音韵相同</a:t>
            </a:r>
            <a:r>
              <a:rPr lang="en-US" altLang="zh-CN" b="0" i="0" dirty="0">
                <a:solidFill>
                  <a:srgbClr val="333333"/>
                </a:solidFill>
                <a:effectLst/>
                <a:latin typeface="PingFang SC"/>
              </a:rPr>
              <a:t>,</a:t>
            </a:r>
            <a:r>
              <a:rPr lang="zh-CN" altLang="en-US" b="0" i="0" dirty="0">
                <a:solidFill>
                  <a:srgbClr val="333333"/>
                </a:solidFill>
                <a:effectLst/>
                <a:latin typeface="PingFang SC"/>
              </a:rPr>
              <a:t>字形相同或者字义相同的另一字；假借：没有此意思的文字</a:t>
            </a:r>
            <a:r>
              <a:rPr lang="en-US" altLang="zh-CN" b="0" i="0" dirty="0">
                <a:solidFill>
                  <a:srgbClr val="333333"/>
                </a:solidFill>
                <a:effectLst/>
                <a:latin typeface="PingFang SC"/>
              </a:rPr>
              <a:t>,</a:t>
            </a:r>
            <a:r>
              <a:rPr lang="zh-CN" altLang="en-US" b="0" i="0" dirty="0">
                <a:solidFill>
                  <a:srgbClr val="333333"/>
                </a:solidFill>
                <a:effectLst/>
                <a:latin typeface="PingFang SC"/>
              </a:rPr>
              <a:t>借用同音或音近字。</a:t>
            </a:r>
            <a:endParaRPr lang="zh-CN" altLang="en-US" dirty="0"/>
          </a:p>
        </p:txBody>
      </p:sp>
      <p:pic>
        <p:nvPicPr>
          <p:cNvPr id="36" name="图片 35"/>
          <p:cNvPicPr>
            <a:picLocks noChangeAspect="1"/>
          </p:cNvPicPr>
          <p:nvPr/>
        </p:nvPicPr>
        <p:blipFill>
          <a:blip r:embed="rId5" cstate="screen"/>
          <a:stretch>
            <a:fillRect/>
          </a:stretch>
        </p:blipFill>
        <p:spPr>
          <a:xfrm>
            <a:off x="4936668" y="910720"/>
            <a:ext cx="561704" cy="561704"/>
          </a:xfrm>
          <a:prstGeom prst="rect">
            <a:avLst/>
          </a:prstGeom>
        </p:spPr>
      </p:pic>
      <p:pic>
        <p:nvPicPr>
          <p:cNvPr id="37" name="1.启蒙上 第四课 趣说汉字（下）(Av757451509,P1)">
            <a:hlinkClick r:id="" action="ppaction://media"/>
          </p:cNvPr>
          <p:cNvPicPr>
            <a:picLocks noChangeAspect="1"/>
          </p:cNvPicPr>
          <p:nvPr>
            <a:videoFile r:link="rId6"/>
            <p:extLst>
              <p:ext uri="{DAA4B4D4-6D71-4841-9C94-3DE7FCFB9230}">
                <p14:media xmlns:p14="http://schemas.microsoft.com/office/powerpoint/2010/main" r:embed="rId7"/>
              </p:ext>
            </p:extLst>
          </p:nvPr>
        </p:nvPicPr>
        <p:blipFill>
          <a:blip r:embed="rId8"/>
          <a:stretch>
            <a:fillRect/>
          </a:stretch>
        </p:blipFill>
        <p:spPr>
          <a:xfrm>
            <a:off x="2461162" y="1573033"/>
            <a:ext cx="6789226" cy="38249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anim calcmode="lin" valueType="num">
                                      <p:cBhvr>
                                        <p:cTn id="57" dur="1000" fill="hold"/>
                                        <p:tgtEl>
                                          <p:spTgt spid="37"/>
                                        </p:tgtEl>
                                        <p:attrNameLst>
                                          <p:attrName>ppt_x</p:attrName>
                                        </p:attrNameLst>
                                      </p:cBhvr>
                                      <p:tavLst>
                                        <p:tav tm="0">
                                          <p:val>
                                            <p:strVal val="#ppt_x"/>
                                          </p:val>
                                        </p:tav>
                                        <p:tav tm="100000">
                                          <p:val>
                                            <p:strVal val="#ppt_x"/>
                                          </p:val>
                                        </p:tav>
                                      </p:tavLst>
                                    </p:anim>
                                    <p:anim calcmode="lin" valueType="num">
                                      <p:cBhvr>
                                        <p:cTn id="58" dur="900" decel="100000" fill="hold"/>
                                        <p:tgtEl>
                                          <p:spTgt spid="37"/>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60" fill="hold" display="0">
                  <p:stCondLst>
                    <p:cond delay="indefinite"/>
                  </p:stCondLst>
                </p:cTn>
                <p:tgtEl>
                  <p:spTgt spid="37"/>
                </p:tgtEl>
              </p:cMediaNode>
            </p:video>
            <p:seq concurrent="1" nextAc="seek">
              <p:cTn id="61" restart="whenNotActive" fill="hold" evtFilter="cancelBubble" nodeType="interactiveSeq">
                <p:stCondLst>
                  <p:cond evt="onClick" delay="0">
                    <p:tgtEl>
                      <p:spTgt spid="37"/>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37"/>
                                        </p:tgtEl>
                                      </p:cBhvr>
                                    </p:cmd>
                                  </p:childTnLst>
                                </p:cTn>
                              </p:par>
                            </p:childTnLst>
                          </p:cTn>
                        </p:par>
                      </p:childTnLst>
                    </p:cTn>
                  </p:par>
                </p:childTnLst>
              </p:cTn>
              <p:nextCondLst>
                <p:cond evt="onClick" delay="0">
                  <p:tgtEl>
                    <p:spTgt spid="37"/>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5428" y="431182"/>
            <a:ext cx="6792686" cy="2677656"/>
          </a:xfrm>
          <a:prstGeom prst="rect">
            <a:avLst/>
          </a:prstGeom>
          <a:noFill/>
        </p:spPr>
        <p:txBody>
          <a:bodyPr wrap="square">
            <a:spAutoFit/>
          </a:bodyPr>
          <a:lstStyle/>
          <a:p>
            <a:pPr algn="just"/>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Over the centuries, Chinese characters have continually been developed, with a trend towards the simple and more abstract. It was thought that the complexity of some Chinese characters was keeping people from being able to learn them. </a:t>
            </a:r>
            <a:r>
              <a:rPr kumimoji="0" lang="en-US" altLang="zh-CN" sz="2400" b="0" i="0" u="none" strike="noStrike" kern="1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mn-cs"/>
              </a:rPr>
              <a:t>Thus</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during the 1950s and 1960s, the Chinese government </a:t>
            </a:r>
            <a:r>
              <a:rPr kumimoji="0" lang="en-US" altLang="zh-CN" sz="2400" b="0" i="0" u="none" strike="noStrike" kern="1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mn-cs"/>
              </a:rPr>
              <a:t>rolled out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simplified Chinese characters</a:t>
            </a:r>
            <a:endParaRPr lang="zh-CN" altLang="en-US" sz="2400" dirty="0"/>
          </a:p>
        </p:txBody>
      </p:sp>
      <p:sp>
        <p:nvSpPr>
          <p:cNvPr id="4" name="文本框 3"/>
          <p:cNvSpPr txBox="1"/>
          <p:nvPr/>
        </p:nvSpPr>
        <p:spPr>
          <a:xfrm>
            <a:off x="435428" y="3749162"/>
            <a:ext cx="6792685" cy="2308324"/>
          </a:xfrm>
          <a:prstGeom prst="rect">
            <a:avLst/>
          </a:prstGeom>
          <a:no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27. What would be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the benefit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of simplifying Chinese characters according to the passage?</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Creating</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 standard character set for China.</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Visualizing</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the image of Chinese characters.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Popularizing</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the use of Chinese characters.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 Reproducing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high-grade character for calligraphy.</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bwMode="auto">
          <a:xfrm>
            <a:off x="506184" y="1654630"/>
            <a:ext cx="6651172" cy="1328056"/>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6" name="矩形 5"/>
          <p:cNvSpPr/>
          <p:nvPr/>
        </p:nvSpPr>
        <p:spPr>
          <a:xfrm>
            <a:off x="506184" y="3108838"/>
            <a:ext cx="2215245" cy="32016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noFill/>
              </a:rPr>
              <a:t>推出、推广或展开</a:t>
            </a:r>
            <a:endParaRPr lang="zh-CN" altLang="en-US" dirty="0">
              <a:ln>
                <a:solidFill>
                  <a:srgbClr val="00B050"/>
                </a:solidFill>
              </a:ln>
              <a:noFill/>
            </a:endParaRPr>
          </a:p>
        </p:txBody>
      </p:sp>
      <p:pic>
        <p:nvPicPr>
          <p:cNvPr id="7" name="1.汉字为什么要简化(Av29343339,P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404037" y="477872"/>
            <a:ext cx="4592474" cy="2584276"/>
          </a:xfrm>
          <a:prstGeom prst="rect">
            <a:avLst/>
          </a:prstGeom>
        </p:spPr>
      </p:pic>
      <p:pic>
        <p:nvPicPr>
          <p:cNvPr id="8" name="图片 7"/>
          <p:cNvPicPr>
            <a:picLocks noChangeAspect="1"/>
          </p:cNvPicPr>
          <p:nvPr/>
        </p:nvPicPr>
        <p:blipFill>
          <a:blip r:embed="rId4" cstate="screen"/>
          <a:stretch>
            <a:fillRect/>
          </a:stretch>
        </p:blipFill>
        <p:spPr>
          <a:xfrm>
            <a:off x="332011" y="5203370"/>
            <a:ext cx="561704" cy="561704"/>
          </a:xfrm>
          <a:prstGeom prst="rect">
            <a:avLst/>
          </a:prstGeom>
        </p:spPr>
      </p:pic>
      <p:pic>
        <p:nvPicPr>
          <p:cNvPr id="7170" name="Picture 2"/>
          <p:cNvPicPr>
            <a:picLocks noChangeAspect="1" noChangeArrowheads="1"/>
          </p:cNvPicPr>
          <p:nvPr/>
        </p:nvPicPr>
        <p:blipFill>
          <a:blip r:embed="rId5"/>
          <a:srcRect/>
          <a:stretch>
            <a:fillRect/>
          </a:stretch>
        </p:blipFill>
        <p:spPr bwMode="auto">
          <a:xfrm>
            <a:off x="7425809" y="3377963"/>
            <a:ext cx="4592474" cy="30507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030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7"/>
                </p:tgtEl>
              </p:cMediaNode>
            </p:vide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screen"/>
          <a:stretch>
            <a:fillRect/>
          </a:stretch>
        </p:blipFill>
        <p:spPr>
          <a:xfrm>
            <a:off x="1055305" y="420197"/>
            <a:ext cx="1224136" cy="1221373"/>
          </a:xfrm>
          <a:prstGeom prst="rect">
            <a:avLst/>
          </a:prstGeom>
        </p:spPr>
      </p:pic>
      <p:pic>
        <p:nvPicPr>
          <p:cNvPr id="3" name="图片 2"/>
          <p:cNvPicPr>
            <a:picLocks noChangeAspect="1"/>
          </p:cNvPicPr>
          <p:nvPr/>
        </p:nvPicPr>
        <p:blipFill>
          <a:blip r:embed="rId2"/>
          <a:stretch>
            <a:fillRect/>
          </a:stretch>
        </p:blipFill>
        <p:spPr>
          <a:xfrm>
            <a:off x="277972" y="1641570"/>
            <a:ext cx="11636055" cy="6858000"/>
          </a:xfrm>
          <a:prstGeom prst="rect">
            <a:avLst/>
          </a:prstGeom>
          <a:ln>
            <a:noFill/>
          </a:ln>
          <a:effectLst>
            <a:outerShdw blurRad="292100" dist="139700" dir="2700000" algn="tl" rotWithShape="0">
              <a:srgbClr val="333333">
                <a:alpha val="65000"/>
              </a:srgbClr>
            </a:outerShdw>
          </a:effectLst>
        </p:spPr>
      </p:pic>
      <p:sp>
        <p:nvSpPr>
          <p:cNvPr id="5" name="文本框 4"/>
          <p:cNvSpPr txBox="1"/>
          <p:nvPr/>
        </p:nvSpPr>
        <p:spPr>
          <a:xfrm>
            <a:off x="2279441" y="591882"/>
            <a:ext cx="8991213" cy="707886"/>
          </a:xfrm>
          <a:prstGeom prst="rect">
            <a:avLst/>
          </a:prstGeom>
          <a:noFill/>
        </p:spPr>
        <p:txBody>
          <a:bodyPr wrap="square">
            <a:spAutoFit/>
          </a:bodyPr>
          <a:lstStyle/>
          <a:p>
            <a:r>
              <a:rPr lang="en-US" altLang="zh-CN" sz="4000" kern="100" dirty="0">
                <a:effectLst/>
                <a:latin typeface="Times New Roman" panose="02020603050405020304" pitchFamily="18" charset="0"/>
                <a:ea typeface="宋体" panose="02010600030101010101" pitchFamily="2" charset="-122"/>
              </a:rPr>
              <a:t>“Green roofs”                 “</a:t>
            </a:r>
            <a:r>
              <a:rPr kumimoji="0" lang="en-US" altLang="zh-CN" sz="4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Green Buildings</a:t>
            </a:r>
            <a:r>
              <a:rPr lang="en-US" altLang="zh-CN" sz="4000" kern="100" dirty="0">
                <a:effectLst/>
                <a:latin typeface="Times New Roman" panose="02020603050405020304" pitchFamily="18" charset="0"/>
                <a:ea typeface="宋体" panose="02010600030101010101" pitchFamily="2" charset="-122"/>
              </a:rPr>
              <a:t>”</a:t>
            </a:r>
            <a:endParaRPr lang="zh-CN" altLang="en-US" sz="4000" dirty="0"/>
          </a:p>
        </p:txBody>
      </p:sp>
      <p:sp>
        <p:nvSpPr>
          <p:cNvPr id="6" name="箭头: 右 5"/>
          <p:cNvSpPr/>
          <p:nvPr/>
        </p:nvSpPr>
        <p:spPr>
          <a:xfrm>
            <a:off x="5483931" y="670420"/>
            <a:ext cx="1798612" cy="564031"/>
          </a:xfrm>
          <a:prstGeom prst="rightArrow">
            <a:avLst/>
          </a:prstGeom>
          <a:solidFill>
            <a:srgbClr val="A1AF4D"/>
          </a:solidFill>
          <a:ln>
            <a:solidFill>
              <a:srgbClr val="9EA94B"/>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48343" y="151179"/>
            <a:ext cx="11495314" cy="6555641"/>
          </a:xfrm>
          <a:prstGeom prst="rect">
            <a:avLst/>
          </a:prstGeom>
          <a:noFill/>
        </p:spPr>
        <p:txBody>
          <a:bodyPr wrap="square">
            <a:spAutoFit/>
          </a:bodyPr>
          <a:lstStyle/>
          <a:p>
            <a:pPr indent="266700" algn="ctr">
              <a:lnSpc>
                <a:spcPts val="2100"/>
              </a:lnSpc>
            </a:pPr>
            <a:r>
              <a:rPr lang="en-US" altLang="zh-CN" sz="2000" b="1" kern="100" dirty="0">
                <a:effectLst/>
                <a:latin typeface="Times New Roman" panose="02020603050405020304" pitchFamily="18" charset="0"/>
                <a:ea typeface="宋体" panose="02010600030101010101" pitchFamily="2" charset="-122"/>
              </a:rPr>
              <a:t>C</a:t>
            </a:r>
            <a:endParaRPr lang="en-US" altLang="zh-CN" sz="2000" b="1" kern="100" dirty="0">
              <a:effectLst/>
              <a:latin typeface="Times New Roman" panose="02020603050405020304" pitchFamily="18" charset="0"/>
              <a:ea typeface="宋体" panose="02010600030101010101" pitchFamily="2" charset="-122"/>
            </a:endParaRPr>
          </a:p>
          <a:p>
            <a:pPr indent="266700" algn="just">
              <a:lnSpc>
                <a:spcPts val="2100"/>
              </a:lnSpc>
            </a:pPr>
            <a:r>
              <a:rPr lang="en-US" altLang="zh-CN" sz="2100" kern="100" dirty="0">
                <a:effectLst/>
                <a:latin typeface="Times New Roman" panose="02020603050405020304" pitchFamily="18" charset="0"/>
                <a:ea typeface="宋体" panose="02010600030101010101" pitchFamily="2" charset="-122"/>
              </a:rPr>
              <a:t>Students at the Calhoun School in New York City have much more than a roof over their heads. They have a rooftop garden, with lush grass, colorful flowers and fragrant herbs. </a:t>
            </a:r>
            <a:r>
              <a:rPr lang="en-US" altLang="zh-CN" sz="2100" kern="100" dirty="0">
                <a:solidFill>
                  <a:srgbClr val="FF0000"/>
                </a:solidFill>
                <a:effectLst/>
                <a:latin typeface="Times New Roman" panose="02020603050405020304" pitchFamily="18" charset="0"/>
                <a:ea typeface="宋体" panose="02010600030101010101" pitchFamily="2" charset="-122"/>
              </a:rPr>
              <a:t>“Green roofs” </a:t>
            </a:r>
            <a:r>
              <a:rPr lang="en-US" altLang="zh-CN" sz="2100" kern="100" dirty="0">
                <a:effectLst/>
                <a:latin typeface="Times New Roman" panose="02020603050405020304" pitchFamily="18" charset="0"/>
                <a:ea typeface="宋体" panose="02010600030101010101" pitchFamily="2" charset="-122"/>
              </a:rPr>
              <a:t>are sprouting up all over, from schools to city skyscrapers. And roofs aren’t the only things going green. Architects are finding all sorts of new ways to build buildings that are easier on the environment. These schools, homes, and offices are called </a:t>
            </a:r>
            <a:r>
              <a:rPr lang="en-US" altLang="zh-CN" sz="2100" kern="100" dirty="0">
                <a:solidFill>
                  <a:srgbClr val="FF0000"/>
                </a:solidFill>
                <a:effectLst/>
                <a:latin typeface="Times New Roman" panose="02020603050405020304" pitchFamily="18" charset="0"/>
                <a:ea typeface="宋体" panose="02010600030101010101" pitchFamily="2" charset="-122"/>
              </a:rPr>
              <a:t>“green buildings</a:t>
            </a:r>
            <a:r>
              <a:rPr lang="en-US" altLang="zh-CN" sz="2100" kern="100" dirty="0">
                <a:effectLst/>
                <a:latin typeface="Times New Roman" panose="02020603050405020304" pitchFamily="18" charset="0"/>
                <a:ea typeface="宋体" panose="02010600030101010101" pitchFamily="2" charset="-122"/>
              </a:rPr>
              <a:t>”.</a:t>
            </a:r>
            <a:endParaRPr lang="zh-CN" altLang="zh-CN" sz="2100" kern="100" dirty="0">
              <a:effectLst/>
              <a:latin typeface="Times New Roman" panose="02020603050405020304" pitchFamily="18" charset="0"/>
              <a:ea typeface="宋体" panose="02010600030101010101" pitchFamily="2" charset="-122"/>
            </a:endParaRPr>
          </a:p>
          <a:p>
            <a:pPr indent="266700" algn="just">
              <a:lnSpc>
                <a:spcPts val="2100"/>
              </a:lnSpc>
            </a:pPr>
            <a:r>
              <a:rPr lang="en-US" altLang="zh-CN" sz="2100" kern="100" dirty="0">
                <a:effectLst/>
                <a:latin typeface="Times New Roman" panose="02020603050405020304" pitchFamily="18" charset="0"/>
                <a:ea typeface="宋体" panose="02010600030101010101" pitchFamily="2" charset="-122"/>
              </a:rPr>
              <a:t>Normally it takes a lot of energy to run appliances. Too often, that energy comes from burning fossil fuels. </a:t>
            </a:r>
            <a:r>
              <a:rPr lang="en-US" altLang="zh-CN" sz="2100" kern="100" dirty="0">
                <a:effectLst/>
                <a:highlight>
                  <a:srgbClr val="00FFFF"/>
                </a:highlight>
                <a:latin typeface="Times New Roman" panose="02020603050405020304" pitchFamily="18" charset="0"/>
                <a:ea typeface="宋体" panose="02010600030101010101" pitchFamily="2" charset="-122"/>
              </a:rPr>
              <a:t>So</a:t>
            </a:r>
            <a:r>
              <a:rPr lang="en-US" altLang="zh-CN" sz="2100" kern="100" dirty="0">
                <a:effectLst/>
                <a:latin typeface="Times New Roman" panose="02020603050405020304" pitchFamily="18" charset="0"/>
                <a:ea typeface="宋体" panose="02010600030101010101" pitchFamily="2" charset="-122"/>
              </a:rPr>
              <a:t> </a:t>
            </a:r>
            <a:r>
              <a:rPr lang="en-US" altLang="zh-CN" sz="2100" kern="100" dirty="0">
                <a:solidFill>
                  <a:srgbClr val="FF0000"/>
                </a:solidFill>
                <a:effectLst/>
                <a:latin typeface="Times New Roman" panose="02020603050405020304" pitchFamily="18" charset="0"/>
                <a:ea typeface="宋体" panose="02010600030101010101" pitchFamily="2" charset="-122"/>
              </a:rPr>
              <a:t>green buildings </a:t>
            </a:r>
            <a:r>
              <a:rPr lang="en-US" altLang="zh-CN" sz="2100" kern="100" dirty="0">
                <a:effectLst/>
                <a:latin typeface="Times New Roman" panose="02020603050405020304" pitchFamily="18" charset="0"/>
                <a:ea typeface="宋体" panose="02010600030101010101" pitchFamily="2" charset="-122"/>
              </a:rPr>
              <a:t>are designed to do all these things with much less energy. An energy-smart </a:t>
            </a:r>
            <a:r>
              <a:rPr lang="en-US" altLang="zh-CN" sz="2100" kern="100" dirty="0">
                <a:solidFill>
                  <a:srgbClr val="FF0000"/>
                </a:solidFill>
                <a:effectLst/>
                <a:latin typeface="Times New Roman" panose="02020603050405020304" pitchFamily="18" charset="0"/>
                <a:ea typeface="宋体" panose="02010600030101010101" pitchFamily="2" charset="-122"/>
              </a:rPr>
              <a:t>building</a:t>
            </a:r>
            <a:r>
              <a:rPr lang="en-US" altLang="zh-CN" sz="2100" kern="100" dirty="0">
                <a:effectLst/>
                <a:latin typeface="Times New Roman" panose="02020603050405020304" pitchFamily="18" charset="0"/>
                <a:ea typeface="宋体" panose="02010600030101010101" pitchFamily="2" charset="-122"/>
              </a:rPr>
              <a:t> </a:t>
            </a:r>
            <a:r>
              <a:rPr lang="en-US" altLang="zh-CN" sz="2100" kern="100" dirty="0">
                <a:effectLst/>
                <a:highlight>
                  <a:srgbClr val="FFFF00"/>
                </a:highlight>
                <a:latin typeface="Times New Roman" panose="02020603050405020304" pitchFamily="18" charset="0"/>
                <a:ea typeface="宋体" panose="02010600030101010101" pitchFamily="2" charset="-122"/>
              </a:rPr>
              <a:t>starts with </a:t>
            </a:r>
            <a:r>
              <a:rPr lang="en-US" altLang="zh-CN" sz="2100" kern="100" dirty="0">
                <a:effectLst/>
                <a:latin typeface="Times New Roman" panose="02020603050405020304" pitchFamily="18" charset="0"/>
                <a:ea typeface="宋体" panose="02010600030101010101" pitchFamily="2" charset="-122"/>
              </a:rPr>
              <a:t>thick walls. A layer of insulation</a:t>
            </a:r>
            <a:r>
              <a:rPr lang="en-US" altLang="zh-CN" sz="2100" kern="100" dirty="0">
                <a:effectLst/>
                <a:latin typeface="宋体" panose="02010600030101010101" pitchFamily="2" charset="-122"/>
                <a:ea typeface="宋体" panose="02010600030101010101" pitchFamily="2" charset="-122"/>
              </a:rPr>
              <a:t>(</a:t>
            </a:r>
            <a:r>
              <a:rPr lang="zh-CN" altLang="zh-CN" sz="2100" kern="100" dirty="0">
                <a:effectLst/>
                <a:latin typeface="Times New Roman" panose="02020603050405020304" pitchFamily="18" charset="0"/>
                <a:ea typeface="宋体" panose="02010600030101010101" pitchFamily="2" charset="-122"/>
              </a:rPr>
              <a:t>隔热材料</a:t>
            </a:r>
            <a:r>
              <a:rPr lang="en-US" altLang="zh-CN" sz="2100" kern="100" dirty="0">
                <a:effectLst/>
                <a:latin typeface="Times New Roman" panose="02020603050405020304" pitchFamily="18" charset="0"/>
                <a:ea typeface="宋体" panose="02010600030101010101" pitchFamily="2" charset="-122"/>
              </a:rPr>
              <a:t>) traps air to stop heat from passing through. That keeps heat inside in the winter, and keeps heat outside in the summer. This saves energy for heating and cooling. </a:t>
            </a:r>
            <a:endParaRPr lang="zh-CN" altLang="zh-CN" sz="2100" kern="100" dirty="0">
              <a:effectLst/>
              <a:latin typeface="Times New Roman" panose="02020603050405020304" pitchFamily="18" charset="0"/>
              <a:ea typeface="宋体" panose="02010600030101010101" pitchFamily="2" charset="-122"/>
            </a:endParaRPr>
          </a:p>
          <a:p>
            <a:pPr indent="266700" algn="just">
              <a:lnSpc>
                <a:spcPts val="2100"/>
              </a:lnSpc>
            </a:pPr>
            <a:r>
              <a:rPr lang="en-US" altLang="zh-CN" sz="2100" kern="100" dirty="0">
                <a:effectLst/>
                <a:latin typeface="Times New Roman" panose="02020603050405020304" pitchFamily="18" charset="0"/>
                <a:ea typeface="宋体" panose="02010600030101010101" pitchFamily="2" charset="-122"/>
              </a:rPr>
              <a:t>Heat pumps are </a:t>
            </a:r>
            <a:r>
              <a:rPr lang="en-US" altLang="zh-CN" sz="2100" kern="100" dirty="0">
                <a:effectLst/>
                <a:highlight>
                  <a:srgbClr val="FFFF00"/>
                </a:highlight>
                <a:latin typeface="Times New Roman" panose="02020603050405020304" pitchFamily="18" charset="0"/>
                <a:ea typeface="宋体" panose="02010600030101010101" pitchFamily="2" charset="-122"/>
              </a:rPr>
              <a:t>another</a:t>
            </a:r>
            <a:r>
              <a:rPr lang="en-US" altLang="zh-CN" sz="2100" kern="100" dirty="0">
                <a:effectLst/>
                <a:latin typeface="Times New Roman" panose="02020603050405020304" pitchFamily="18" charset="0"/>
                <a:ea typeface="宋体" panose="02010600030101010101" pitchFamily="2" charset="-122"/>
              </a:rPr>
              <a:t> power-saving way to stay comfortable. A ground heat pump moves heat through pipes that run through the ground next to </a:t>
            </a:r>
            <a:r>
              <a:rPr lang="en-US" altLang="zh-CN" sz="2100" kern="100" dirty="0">
                <a:solidFill>
                  <a:srgbClr val="FF0000"/>
                </a:solidFill>
                <a:effectLst/>
                <a:latin typeface="Times New Roman" panose="02020603050405020304" pitchFamily="18" charset="0"/>
                <a:ea typeface="宋体" panose="02010600030101010101" pitchFamily="2" charset="-122"/>
              </a:rPr>
              <a:t>the building</a:t>
            </a:r>
            <a:r>
              <a:rPr lang="en-US" altLang="zh-CN" sz="2100" kern="100" dirty="0">
                <a:effectLst/>
                <a:latin typeface="Times New Roman" panose="02020603050405020304" pitchFamily="18" charset="0"/>
                <a:ea typeface="宋体" panose="02010600030101010101" pitchFamily="2" charset="-122"/>
              </a:rPr>
              <a:t>. A few feet under the ground, the temperature stays around 10℃ all year round. Water flowing around the pipes helps heat </a:t>
            </a:r>
            <a:r>
              <a:rPr lang="en-US" altLang="zh-CN" sz="2100" kern="100" dirty="0">
                <a:solidFill>
                  <a:srgbClr val="FF0000"/>
                </a:solidFill>
                <a:effectLst/>
                <a:latin typeface="Times New Roman" panose="02020603050405020304" pitchFamily="18" charset="0"/>
                <a:ea typeface="宋体" panose="02010600030101010101" pitchFamily="2" charset="-122"/>
              </a:rPr>
              <a:t>the building </a:t>
            </a:r>
            <a:r>
              <a:rPr lang="en-US" altLang="zh-CN" sz="2100" kern="100" dirty="0">
                <a:effectLst/>
                <a:latin typeface="Times New Roman" panose="02020603050405020304" pitchFamily="18" charset="0"/>
                <a:ea typeface="宋体" panose="02010600030101010101" pitchFamily="2" charset="-122"/>
              </a:rPr>
              <a:t>in winter and cool it in summer.</a:t>
            </a:r>
            <a:endParaRPr lang="zh-CN" altLang="zh-CN" sz="2100" kern="100" dirty="0">
              <a:effectLst/>
              <a:latin typeface="Times New Roman" panose="02020603050405020304" pitchFamily="18" charset="0"/>
              <a:ea typeface="宋体" panose="02010600030101010101" pitchFamily="2" charset="-122"/>
            </a:endParaRPr>
          </a:p>
          <a:p>
            <a:pPr indent="266700" algn="just">
              <a:lnSpc>
                <a:spcPts val="2100"/>
              </a:lnSpc>
            </a:pPr>
            <a:r>
              <a:rPr lang="en-US" altLang="zh-CN" sz="2100" kern="100" dirty="0">
                <a:effectLst/>
                <a:highlight>
                  <a:srgbClr val="FFFF00"/>
                </a:highlight>
                <a:latin typeface="Times New Roman" panose="02020603050405020304" pitchFamily="18" charset="0"/>
                <a:ea typeface="宋体" panose="02010600030101010101" pitchFamily="2" charset="-122"/>
              </a:rPr>
              <a:t>Another way </a:t>
            </a:r>
            <a:r>
              <a:rPr lang="en-US" altLang="zh-CN" sz="2100" kern="100" dirty="0">
                <a:effectLst/>
                <a:latin typeface="Times New Roman" panose="02020603050405020304" pitchFamily="18" charset="0"/>
                <a:ea typeface="宋体" panose="02010600030101010101" pitchFamily="2" charset="-122"/>
              </a:rPr>
              <a:t>to </a:t>
            </a:r>
            <a:r>
              <a:rPr lang="en-US" altLang="zh-CN" sz="2100" kern="100" dirty="0">
                <a:solidFill>
                  <a:srgbClr val="FF0000"/>
                </a:solidFill>
                <a:effectLst/>
                <a:latin typeface="Times New Roman" panose="02020603050405020304" pitchFamily="18" charset="0"/>
                <a:ea typeface="宋体" panose="02010600030101010101" pitchFamily="2" charset="-122"/>
              </a:rPr>
              <a:t>build green </a:t>
            </a:r>
            <a:r>
              <a:rPr lang="en-US" altLang="zh-CN" sz="2100" kern="100" dirty="0">
                <a:effectLst/>
                <a:latin typeface="Times New Roman" panose="02020603050405020304" pitchFamily="18" charset="0"/>
                <a:ea typeface="宋体" panose="02010600030101010101" pitchFamily="2" charset="-122"/>
              </a:rPr>
              <a:t>is to use recycled materials. That saves the cost and pollution of manufacturing something new. In the Chicago Center for Green Technology, the ceiling tiles</a:t>
            </a:r>
            <a:r>
              <a:rPr lang="en-US" altLang="zh-CN" sz="2100" kern="100" dirty="0">
                <a:effectLst/>
                <a:latin typeface="宋体" panose="02010600030101010101" pitchFamily="2" charset="-122"/>
                <a:ea typeface="宋体" panose="02010600030101010101" pitchFamily="2" charset="-122"/>
              </a:rPr>
              <a:t>(</a:t>
            </a:r>
            <a:r>
              <a:rPr lang="zh-CN" altLang="zh-CN" sz="2100" kern="100" dirty="0">
                <a:effectLst/>
                <a:latin typeface="Times New Roman" panose="02020603050405020304" pitchFamily="18" charset="0"/>
                <a:ea typeface="宋体" panose="02010600030101010101" pitchFamily="2" charset="-122"/>
              </a:rPr>
              <a:t>瓷砖</a:t>
            </a:r>
            <a:r>
              <a:rPr lang="en-US" altLang="zh-CN" sz="2100" kern="100" dirty="0">
                <a:effectLst/>
                <a:latin typeface="Times New Roman" panose="02020603050405020304" pitchFamily="18" charset="0"/>
                <a:ea typeface="宋体" panose="02010600030101010101" pitchFamily="2" charset="-122"/>
              </a:rPr>
              <a:t>)are made of pressed newspaper. The bathroom floors are tiled with recycled glass, and the stall walls are recycled plastic. Builders have found many creative ways to re-use old materials. </a:t>
            </a:r>
            <a:endParaRPr lang="zh-CN" altLang="zh-CN" sz="2100" kern="100" dirty="0">
              <a:effectLst/>
              <a:latin typeface="Times New Roman" panose="02020603050405020304" pitchFamily="18" charset="0"/>
              <a:ea typeface="宋体" panose="02010600030101010101" pitchFamily="2" charset="-122"/>
            </a:endParaRPr>
          </a:p>
          <a:p>
            <a:pPr indent="266700" algn="just">
              <a:lnSpc>
                <a:spcPts val="2100"/>
              </a:lnSpc>
            </a:pPr>
            <a:r>
              <a:rPr lang="en-US" altLang="zh-CN" sz="2100" kern="100" dirty="0">
                <a:effectLst/>
                <a:latin typeface="Times New Roman" panose="02020603050405020304" pitchFamily="18" charset="0"/>
                <a:ea typeface="宋体" panose="02010600030101010101" pitchFamily="2" charset="-122"/>
              </a:rPr>
              <a:t>As more people become concerned about climate change, more </a:t>
            </a:r>
            <a:r>
              <a:rPr lang="en-US" altLang="zh-CN" sz="2100" kern="100" dirty="0">
                <a:solidFill>
                  <a:srgbClr val="FF0000"/>
                </a:solidFill>
                <a:effectLst/>
                <a:latin typeface="Times New Roman" panose="02020603050405020304" pitchFamily="18" charset="0"/>
                <a:ea typeface="宋体" panose="02010600030101010101" pitchFamily="2" charset="-122"/>
              </a:rPr>
              <a:t>buildings</a:t>
            </a:r>
            <a:r>
              <a:rPr lang="en-US" altLang="zh-CN" sz="2100" kern="100" dirty="0">
                <a:effectLst/>
                <a:latin typeface="Times New Roman" panose="02020603050405020304" pitchFamily="18" charset="0"/>
                <a:ea typeface="宋体" panose="02010600030101010101" pitchFamily="2" charset="-122"/>
              </a:rPr>
              <a:t> are going green. </a:t>
            </a:r>
            <a:r>
              <a:rPr lang="en-US" altLang="zh-CN" sz="2100" kern="100" dirty="0">
                <a:solidFill>
                  <a:srgbClr val="FF0000"/>
                </a:solidFill>
                <a:effectLst/>
                <a:latin typeface="Times New Roman" panose="02020603050405020304" pitchFamily="18" charset="0"/>
                <a:ea typeface="宋体" panose="02010600030101010101" pitchFamily="2" charset="-122"/>
              </a:rPr>
              <a:t>Green buildings</a:t>
            </a:r>
            <a:r>
              <a:rPr lang="en-US" altLang="zh-CN" sz="2100" kern="100" dirty="0">
                <a:effectLst/>
                <a:latin typeface="Times New Roman" panose="02020603050405020304" pitchFamily="18" charset="0"/>
                <a:ea typeface="宋体" panose="02010600030101010101" pitchFamily="2" charset="-122"/>
              </a:rPr>
              <a:t> produce less of the gases that warm the planet. City planners like </a:t>
            </a:r>
            <a:r>
              <a:rPr lang="en-US" altLang="zh-CN" sz="2100" kern="100" dirty="0">
                <a:solidFill>
                  <a:srgbClr val="FF0000"/>
                </a:solidFill>
                <a:effectLst/>
                <a:latin typeface="Times New Roman" panose="02020603050405020304" pitchFamily="18" charset="0"/>
                <a:ea typeface="宋体" panose="02010600030101010101" pitchFamily="2" charset="-122"/>
              </a:rPr>
              <a:t>green buildings </a:t>
            </a:r>
            <a:r>
              <a:rPr lang="en-US" altLang="zh-CN" sz="2100" kern="100" dirty="0">
                <a:effectLst/>
                <a:latin typeface="Times New Roman" panose="02020603050405020304" pitchFamily="18" charset="0"/>
                <a:ea typeface="宋体" panose="02010600030101010101" pitchFamily="2" charset="-122"/>
              </a:rPr>
              <a:t>because they save money. And they are healthier for the people who work and live inside. </a:t>
            </a:r>
            <a:r>
              <a:rPr lang="en-US" altLang="zh-CN" sz="2100" kern="100" dirty="0">
                <a:effectLst/>
                <a:highlight>
                  <a:srgbClr val="00FFFF"/>
                </a:highlight>
                <a:latin typeface="Times New Roman" panose="02020603050405020304" pitchFamily="18" charset="0"/>
                <a:ea typeface="宋体" panose="02010600030101010101" pitchFamily="2" charset="-122"/>
              </a:rPr>
              <a:t>But </a:t>
            </a:r>
            <a:r>
              <a:rPr lang="en-US" altLang="zh-CN" sz="2100" kern="100" dirty="0">
                <a:effectLst/>
                <a:latin typeface="Times New Roman" panose="02020603050405020304" pitchFamily="18" charset="0"/>
                <a:ea typeface="宋体" panose="02010600030101010101" pitchFamily="2" charset="-122"/>
              </a:rPr>
              <a:t>you don’t need to build a whole new building. Simple changes like shading windows and planting trees can make any home greener—and a better Earth home for us all. </a:t>
            </a:r>
            <a:endParaRPr lang="zh-CN" altLang="zh-CN" sz="2100" kern="100" dirty="0">
              <a:effectLst/>
              <a:latin typeface="Times New Roman" panose="02020603050405020304" pitchFamily="18" charset="0"/>
              <a:ea typeface="宋体" panose="02010600030101010101" pitchFamily="2" charset="-122"/>
            </a:endParaRPr>
          </a:p>
        </p:txBody>
      </p:sp>
      <p:pic>
        <p:nvPicPr>
          <p:cNvPr id="9" name="图片 8"/>
          <p:cNvPicPr>
            <a:picLocks noChangeAspect="1"/>
          </p:cNvPicPr>
          <p:nvPr/>
        </p:nvPicPr>
        <p:blipFill>
          <a:blip r:embed="rId1"/>
          <a:stretch>
            <a:fillRect/>
          </a:stretch>
        </p:blipFill>
        <p:spPr>
          <a:xfrm>
            <a:off x="2072701" y="1112802"/>
            <a:ext cx="7698254" cy="4784795"/>
          </a:xfrm>
          <a:prstGeom prst="rect">
            <a:avLst/>
          </a:prstGeom>
        </p:spPr>
      </p:pic>
      <p:sp>
        <p:nvSpPr>
          <p:cNvPr id="10" name="椭圆 9"/>
          <p:cNvSpPr/>
          <p:nvPr/>
        </p:nvSpPr>
        <p:spPr>
          <a:xfrm>
            <a:off x="8577943" y="4082143"/>
            <a:ext cx="914400" cy="9144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FF0000"/>
                </a:solidFill>
              </a:rPr>
              <a:t>31</a:t>
            </a:r>
            <a:endParaRPr lang="zh-CN" altLang="en-US"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89857" y="284179"/>
            <a:ext cx="11310257" cy="4154984"/>
          </a:xfrm>
          <a:prstGeom prst="rect">
            <a:avLst/>
          </a:prstGeom>
          <a:noFill/>
        </p:spPr>
        <p:txBody>
          <a:bodyPr wrap="square">
            <a:spAutoFit/>
          </a:bodyPr>
          <a:lstStyle/>
          <a:p>
            <a:pPr marL="0" marR="0" lvl="0" indent="266700" algn="just" defTabSz="914400" rtl="0" eaLnBrk="1" fontAlgn="auto" latinLnBrk="0" hangingPunct="1">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Students at the Calhoun School in New York City have much more than a roof over their heads. They have a rooftop garden, with lush grass, colorful flowers and fragrant herbs.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“Green roofs”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are </a:t>
            </a:r>
            <a:r>
              <a:rPr kumimoji="0" lang="en-US" altLang="zh-CN" sz="2400" b="0" i="0" u="none" strike="noStrike" kern="1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mn-cs"/>
              </a:rPr>
              <a:t>sprouting up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all over, from schools to city skyscrapers. And roofs aren’t the only things going green. Architects are finding all sorts of new ways to build buildings that are easier on the environment. These schools, homes, and offices are called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“green buildings</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t>
            </a:r>
            <a:endParaRPr kumimoji="0" lang="zh-CN"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Normally it takes a lot of energy to run appliances. Too often, that energy comes from burning fossil fuels. </a:t>
            </a:r>
            <a:r>
              <a:rPr kumimoji="0" lang="en-US" altLang="zh-CN" sz="2400" b="0" i="0" u="none" strike="noStrike" kern="1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mn-cs"/>
              </a:rPr>
              <a:t>So</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green buildings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are designed to do all these things with much less energy. An energy-smart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building</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mn-cs"/>
              </a:rPr>
              <a:t>starts with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thick walls. A layer of insulation</a:t>
            </a:r>
            <a:r>
              <a:rPr kumimoji="0" lang="en-US" altLang="zh-CN" sz="2400" b="0"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a:t>
            </a:r>
            <a:r>
              <a:rPr kumimoji="0" lang="zh-CN"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隔热材料</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traps air to stop heat from passing through. That keeps heat inside in the winter, and keeps heat outside in the summer. This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saves energy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for heating and cooling. </a:t>
            </a:r>
            <a:endParaRPr kumimoji="0" lang="zh-CN"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4" name="文本框 3"/>
          <p:cNvSpPr txBox="1"/>
          <p:nvPr/>
        </p:nvSpPr>
        <p:spPr>
          <a:xfrm>
            <a:off x="1281988" y="4532934"/>
            <a:ext cx="9432081" cy="1938992"/>
          </a:xfrm>
          <a:prstGeom prst="rect">
            <a:avLst/>
          </a:prstGeom>
          <a:no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28. How are green buildings designed to keep warm in the winter?</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defTabSz="1219200">
              <a:buAutoNum type="alphaUcPeriod"/>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By burning fossil fuels.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By using thick walls with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insulators</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By running heating devices.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By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equip</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ping buildings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with</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appliances.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bwMode="auto">
          <a:xfrm>
            <a:off x="3412671" y="2906487"/>
            <a:ext cx="8289472" cy="37011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6" name="矩形 5"/>
          <p:cNvSpPr/>
          <p:nvPr/>
        </p:nvSpPr>
        <p:spPr bwMode="auto">
          <a:xfrm>
            <a:off x="570138" y="3291824"/>
            <a:ext cx="11149694" cy="975374"/>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7" name="矩形 6"/>
          <p:cNvSpPr/>
          <p:nvPr/>
        </p:nvSpPr>
        <p:spPr>
          <a:xfrm>
            <a:off x="6308270" y="5342349"/>
            <a:ext cx="2215245" cy="32016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noFill/>
              </a:rPr>
              <a:t>绝缘体</a:t>
            </a:r>
            <a:endParaRPr lang="zh-CN" altLang="en-US" dirty="0">
              <a:ln>
                <a:solidFill>
                  <a:srgbClr val="00B050"/>
                </a:solidFill>
              </a:ln>
              <a:noFill/>
            </a:endParaRPr>
          </a:p>
        </p:txBody>
      </p:sp>
      <p:sp>
        <p:nvSpPr>
          <p:cNvPr id="8" name="矩形 7"/>
          <p:cNvSpPr/>
          <p:nvPr/>
        </p:nvSpPr>
        <p:spPr>
          <a:xfrm>
            <a:off x="2694214" y="803006"/>
            <a:ext cx="1790702" cy="274680"/>
          </a:xfrm>
          <a:prstGeom prst="rect">
            <a:avLst/>
          </a:prstGeom>
          <a:solidFill>
            <a:schemeClr val="bg1">
              <a:lumMod val="95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noFill/>
              </a:rPr>
              <a:t>涌现</a:t>
            </a:r>
            <a:endParaRPr lang="zh-CN" altLang="en-US" dirty="0">
              <a:ln>
                <a:solidFill>
                  <a:srgbClr val="00B050"/>
                </a:solidFill>
              </a:ln>
              <a:noFill/>
            </a:endParaRPr>
          </a:p>
        </p:txBody>
      </p:sp>
      <p:pic>
        <p:nvPicPr>
          <p:cNvPr id="9" name="图片 8"/>
          <p:cNvPicPr>
            <a:picLocks noChangeAspect="1"/>
          </p:cNvPicPr>
          <p:nvPr/>
        </p:nvPicPr>
        <p:blipFill>
          <a:blip r:embed="rId1" cstate="screen"/>
          <a:stretch>
            <a:fillRect/>
          </a:stretch>
        </p:blipFill>
        <p:spPr>
          <a:xfrm>
            <a:off x="1197079" y="5221578"/>
            <a:ext cx="561704" cy="561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9986" y="4356889"/>
            <a:ext cx="11332028" cy="2308324"/>
          </a:xfrm>
          <a:prstGeom prst="rect">
            <a:avLst/>
          </a:prstGeom>
          <a:no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29. According to the passage, the advantages of green buildings include the following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EXCEPT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__________  .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saving</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water   			B. using recycled materials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using less energy		D. reducing greenhouse gas emissions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30. In which section of a magazine can we read the text?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Education.	B. Culture.	C. Economy.	D. Technology.</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87085" y="76202"/>
            <a:ext cx="11854543" cy="4154984"/>
          </a:xfrm>
          <a:prstGeom prst="rect">
            <a:avLst/>
          </a:prstGeom>
          <a:noFill/>
        </p:spPr>
        <p:txBody>
          <a:bodyPr wrap="square">
            <a:spAutoFit/>
          </a:bodyPr>
          <a:lstStyle/>
          <a:p>
            <a:pPr marL="0" marR="0" lvl="0" indent="266700" algn="just" defTabSz="914400" rtl="0" eaLnBrk="1" fontAlgn="auto" latinLnBrk="0" hangingPunct="1">
              <a:spcBef>
                <a:spcPts val="0"/>
              </a:spcBef>
              <a:spcAft>
                <a:spcPts val="0"/>
              </a:spcAft>
              <a:buClrTx/>
              <a:buSzTx/>
              <a:buFontTx/>
              <a:buNone/>
              <a:defRPr/>
            </a:pPr>
            <a:r>
              <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…….This </a:t>
            </a:r>
            <a:r>
              <a:rPr kumimoji="0" lang="en-US" altLang="zh-CN" sz="22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saves energy </a:t>
            </a:r>
            <a:r>
              <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for heating and cooling.</a:t>
            </a:r>
            <a:endPar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spcBef>
                <a:spcPts val="0"/>
              </a:spcBef>
              <a:spcAft>
                <a:spcPts val="0"/>
              </a:spcAft>
              <a:buClrTx/>
              <a:buSzTx/>
              <a:buFontTx/>
              <a:buNone/>
              <a:defRPr/>
            </a:pPr>
            <a:r>
              <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Heat pumps are </a:t>
            </a:r>
            <a:r>
              <a:rPr kumimoji="0" lang="en-US" altLang="zh-CN" sz="2200" b="0" i="0" u="none" strike="noStrike" kern="1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mn-cs"/>
              </a:rPr>
              <a:t>another</a:t>
            </a:r>
            <a:r>
              <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power-saving way to stay comfortable. A ground heat pump moves heat through pipes that run through the ground next to </a:t>
            </a:r>
            <a:r>
              <a:rPr kumimoji="0" lang="en-US" altLang="zh-CN" sz="22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rPr>
              <a:t>the building. A few feet under the ground, the temperature stays around 10℃ all year round. Water flowing around the pipes helps heat the building in winter and cool it in summer.</a:t>
            </a:r>
            <a:endParaRPr kumimoji="0" lang="zh-CN" altLang="zh-CN" sz="22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spcBef>
                <a:spcPts val="0"/>
              </a:spcBef>
              <a:spcAft>
                <a:spcPts val="0"/>
              </a:spcAft>
              <a:buClrTx/>
              <a:buSzTx/>
              <a:buFontTx/>
              <a:buNone/>
              <a:defRPr/>
            </a:pPr>
            <a:r>
              <a:rPr kumimoji="0" lang="en-US" altLang="zh-CN" sz="2200" b="0" i="0" u="none" strike="noStrike" kern="1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mn-cs"/>
              </a:rPr>
              <a:t>Another way </a:t>
            </a:r>
            <a:r>
              <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to </a:t>
            </a:r>
            <a:r>
              <a:rPr kumimoji="0" lang="en-US" altLang="zh-CN" sz="22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rPr>
              <a:t>build green is </a:t>
            </a:r>
            <a:r>
              <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to use recycled materials. That saves the cost and pollution of manufacturing something new. In the Chicago Center for Green Technology, the ceiling tiles</a:t>
            </a:r>
            <a:r>
              <a:rPr kumimoji="0" lang="en-US" altLang="zh-CN" sz="2200" b="0"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a:t>
            </a:r>
            <a:r>
              <a:rPr kumimoji="0" lang="zh-CN"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瓷砖</a:t>
            </a:r>
            <a:r>
              <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)are made of pressed newspaper. The bathroom floors </a:t>
            </a:r>
            <a:r>
              <a:rPr kumimoji="0" lang="en-US" altLang="zh-CN" sz="2200" b="0" i="0" u="none" strike="noStrike" kern="1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mn-cs"/>
              </a:rPr>
              <a:t>are tiled with </a:t>
            </a:r>
            <a:r>
              <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recycled glass, and the stall walls are recycled plastic. Builders have found many creative ways to re-use old materials. </a:t>
            </a:r>
            <a:endParaRPr kumimoji="0" lang="en-US" altLang="zh-CN" sz="2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266700" algn="just" defTabSz="914400" rtl="0" eaLnBrk="1" fontAlgn="auto" latinLnBrk="0" hangingPunct="1">
              <a:spcBef>
                <a:spcPts val="0"/>
              </a:spcBef>
              <a:spcAft>
                <a:spcPts val="0"/>
              </a:spcAft>
              <a:buClrTx/>
              <a:buSzTx/>
              <a:buFontTx/>
              <a:buNone/>
              <a:defRPr/>
            </a:pPr>
            <a:r>
              <a:rPr lang="en-US" altLang="zh-CN" sz="2200" dirty="0">
                <a:latin typeface="Times New Roman" panose="02020603050405020304" pitchFamily="18" charset="0"/>
                <a:cs typeface="Times New Roman" panose="02020603050405020304" pitchFamily="18" charset="0"/>
              </a:rPr>
              <a:t>As more people become concerned about climate change, more buildings are going green. Green buildings produce less of the gases that warm the planet. City planners like green buildings because they save money. </a:t>
            </a:r>
            <a:endParaRPr lang="zh-CN" altLang="en-US" sz="2200" dirty="0">
              <a:latin typeface="Times New Roman" panose="02020603050405020304" pitchFamily="18" charset="0"/>
              <a:cs typeface="Times New Roman" panose="02020603050405020304" pitchFamily="18" charset="0"/>
            </a:endParaRPr>
          </a:p>
        </p:txBody>
      </p:sp>
      <p:sp>
        <p:nvSpPr>
          <p:cNvPr id="5" name="矩形 4"/>
          <p:cNvSpPr/>
          <p:nvPr/>
        </p:nvSpPr>
        <p:spPr bwMode="auto">
          <a:xfrm>
            <a:off x="1311728" y="3469190"/>
            <a:ext cx="3042558" cy="380998"/>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6" name="矩形 5"/>
          <p:cNvSpPr/>
          <p:nvPr/>
        </p:nvSpPr>
        <p:spPr bwMode="auto">
          <a:xfrm>
            <a:off x="3869870" y="1772696"/>
            <a:ext cx="3445330" cy="380998"/>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7" name="矩形 6"/>
          <p:cNvSpPr/>
          <p:nvPr/>
        </p:nvSpPr>
        <p:spPr bwMode="auto">
          <a:xfrm>
            <a:off x="1094013" y="116388"/>
            <a:ext cx="4751615" cy="340812"/>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pic>
        <p:nvPicPr>
          <p:cNvPr id="8" name="图片 7"/>
          <p:cNvPicPr>
            <a:picLocks noChangeAspect="1"/>
          </p:cNvPicPr>
          <p:nvPr/>
        </p:nvPicPr>
        <p:blipFill>
          <a:blip r:embed="rId1" cstate="screen"/>
          <a:stretch>
            <a:fillRect/>
          </a:stretch>
        </p:blipFill>
        <p:spPr>
          <a:xfrm>
            <a:off x="321125" y="5072742"/>
            <a:ext cx="561704" cy="561704"/>
          </a:xfrm>
          <a:prstGeom prst="rect">
            <a:avLst/>
          </a:prstGeom>
        </p:spPr>
      </p:pic>
      <p:pic>
        <p:nvPicPr>
          <p:cNvPr id="9" name="图片 8"/>
          <p:cNvPicPr>
            <a:picLocks noChangeAspect="1"/>
          </p:cNvPicPr>
          <p:nvPr/>
        </p:nvPicPr>
        <p:blipFill>
          <a:blip r:embed="rId1" cstate="screen"/>
          <a:stretch>
            <a:fillRect/>
          </a:stretch>
        </p:blipFill>
        <p:spPr>
          <a:xfrm>
            <a:off x="7690754" y="6103509"/>
            <a:ext cx="561704" cy="561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screen"/>
          <a:stretch>
            <a:fillRect/>
          </a:stretch>
        </p:blipFill>
        <p:spPr>
          <a:xfrm>
            <a:off x="-170783" y="254914"/>
            <a:ext cx="1636965" cy="1380186"/>
          </a:xfrm>
          <a:prstGeom prst="rect">
            <a:avLst/>
          </a:prstGeom>
        </p:spPr>
      </p:pic>
      <p:pic>
        <p:nvPicPr>
          <p:cNvPr id="10242" name="Picture 2" descr="Child Obesity In The United States And How To Fight It"/>
          <p:cNvPicPr>
            <a:picLocks noChangeAspect="1" noChangeArrowheads="1"/>
          </p:cNvPicPr>
          <p:nvPr/>
        </p:nvPicPr>
        <p:blipFill>
          <a:blip r:embed="rId2"/>
          <a:srcRect/>
          <a:stretch>
            <a:fillRect/>
          </a:stretch>
        </p:blipFill>
        <p:spPr bwMode="auto">
          <a:xfrm>
            <a:off x="5241471" y="0"/>
            <a:ext cx="647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1006929" y="391333"/>
            <a:ext cx="3880757" cy="2308324"/>
          </a:xfrm>
          <a:prstGeom prst="rect">
            <a:avLst/>
          </a:prstGeom>
          <a:noFill/>
        </p:spPr>
        <p:txBody>
          <a:bodyPr wrap="square">
            <a:spAutoFit/>
          </a:bodyPr>
          <a:lstStyle/>
          <a:p>
            <a:pPr algn="r"/>
            <a:r>
              <a:rPr lang="en-US" altLang="zh-CN" sz="3200" kern="100" dirty="0">
                <a:effectLst/>
                <a:latin typeface="Times New Roman" panose="02020603050405020304" pitchFamily="18" charset="0"/>
                <a:ea typeface="宋体" panose="02010600030101010101" pitchFamily="2" charset="-122"/>
              </a:rPr>
              <a:t>The rate of childhood obesity in the U.S. has </a:t>
            </a:r>
            <a:r>
              <a:rPr lang="en-US" altLang="zh-CN" sz="4800" b="1" kern="100" dirty="0">
                <a:solidFill>
                  <a:srgbClr val="FF0000"/>
                </a:solidFill>
                <a:effectLst/>
                <a:latin typeface="Times New Roman" panose="02020603050405020304" pitchFamily="18" charset="0"/>
                <a:ea typeface="宋体" panose="02010600030101010101" pitchFamily="2" charset="-122"/>
              </a:rPr>
              <a:t>triple</a:t>
            </a:r>
            <a:r>
              <a:rPr lang="en-US" altLang="zh-CN" sz="3200" kern="100" dirty="0">
                <a:effectLst/>
                <a:latin typeface="Times New Roman" panose="02020603050405020304" pitchFamily="18" charset="0"/>
                <a:ea typeface="宋体" panose="02010600030101010101" pitchFamily="2" charset="-122"/>
              </a:rPr>
              <a:t>d over the past 50 years.</a:t>
            </a:r>
            <a:endParaRPr lang="zh-CN" altLang="en-US" sz="3200" dirty="0"/>
          </a:p>
        </p:txBody>
      </p:sp>
      <p:pic>
        <p:nvPicPr>
          <p:cNvPr id="10244" name="Picture 4" descr="Childhood Obesity Rates By Individual States - Information and Data ..."/>
          <p:cNvPicPr>
            <a:picLocks noChangeAspect="1" noChangeArrowheads="1"/>
          </p:cNvPicPr>
          <p:nvPr/>
        </p:nvPicPr>
        <p:blipFill>
          <a:blip r:embed="rId3" cstate="screen"/>
          <a:srcRect/>
          <a:stretch>
            <a:fillRect/>
          </a:stretch>
        </p:blipFill>
        <p:spPr bwMode="auto">
          <a:xfrm>
            <a:off x="373517" y="3218356"/>
            <a:ext cx="4514169" cy="3639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071" y="420484"/>
            <a:ext cx="11919857" cy="6017032"/>
          </a:xfrm>
          <a:prstGeom prst="rect">
            <a:avLst/>
          </a:prstGeom>
          <a:noFill/>
        </p:spPr>
        <p:txBody>
          <a:bodyPr wrap="square">
            <a:spAutoFit/>
          </a:bodyPr>
          <a:lstStyle/>
          <a:p>
            <a:pPr indent="266700" algn="just">
              <a:lnSpc>
                <a:spcPts val="2200"/>
              </a:lnSpc>
            </a:pPr>
            <a:r>
              <a:rPr lang="en-US" altLang="zh-CN" sz="2000" kern="100" dirty="0">
                <a:effectLst/>
                <a:latin typeface="Times New Roman" panose="02020603050405020304" pitchFamily="18" charset="0"/>
                <a:ea typeface="宋体" panose="02010600030101010101" pitchFamily="2" charset="-122"/>
              </a:rPr>
              <a:t>The rate of childhood obesity in the U.S. has tripled over the past 50 years. The American Academy of Pediatrics (AAP) made waves this year by recommending that doctors put obese kids as young as two years old on intensive, family-oriented lifestyle and behavior plans. It </a:t>
            </a:r>
            <a:r>
              <a:rPr lang="en-US" altLang="zh-CN" sz="2000" kern="100" dirty="0">
                <a:effectLst/>
                <a:highlight>
                  <a:srgbClr val="00FFFF"/>
                </a:highlight>
                <a:latin typeface="Times New Roman" panose="02020603050405020304" pitchFamily="18" charset="0"/>
                <a:ea typeface="宋体" panose="02010600030101010101" pitchFamily="2" charset="-122"/>
              </a:rPr>
              <a:t>also</a:t>
            </a:r>
            <a:r>
              <a:rPr lang="en-US" altLang="zh-CN" sz="2000" kern="100" dirty="0">
                <a:effectLst/>
                <a:latin typeface="Times New Roman" panose="02020603050405020304" pitchFamily="18" charset="0"/>
                <a:ea typeface="宋体" panose="02010600030101010101" pitchFamily="2" charset="-122"/>
              </a:rPr>
              <a:t> suggested prescribing weight-loss drugs to children 12 and older and surgery to teens 13 and older. </a:t>
            </a:r>
            <a:r>
              <a:rPr lang="en-US" altLang="zh-CN" sz="2000" kern="100" dirty="0">
                <a:solidFill>
                  <a:srgbClr val="FF0000"/>
                </a:solidFill>
                <a:effectLst/>
                <a:latin typeface="Times New Roman" panose="02020603050405020304" pitchFamily="18" charset="0"/>
                <a:ea typeface="宋体" panose="02010600030101010101" pitchFamily="2" charset="-122"/>
              </a:rPr>
              <a:t>This advice reflects the organization’s adoption of a more active position on childhood obesity. </a:t>
            </a:r>
            <a:endParaRPr lang="zh-CN" altLang="zh-CN" sz="2000" kern="100" dirty="0">
              <a:solidFill>
                <a:srgbClr val="FF0000"/>
              </a:solidFill>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highlight>
                  <a:srgbClr val="00FFFF"/>
                </a:highlight>
                <a:latin typeface="Times New Roman" panose="02020603050405020304" pitchFamily="18" charset="0"/>
                <a:ea typeface="宋体" panose="02010600030101010101" pitchFamily="2" charset="-122"/>
              </a:rPr>
              <a:t>Yet </a:t>
            </a:r>
            <a:r>
              <a:rPr lang="en-US" altLang="zh-CN" sz="2000" kern="100" dirty="0">
                <a:solidFill>
                  <a:srgbClr val="FF0000"/>
                </a:solidFill>
                <a:effectLst/>
                <a:latin typeface="Times New Roman" panose="02020603050405020304" pitchFamily="18" charset="0"/>
                <a:ea typeface="宋体" panose="02010600030101010101" pitchFamily="2" charset="-122"/>
              </a:rPr>
              <a:t>the lifestyle programs the AAP recommends are expensive, inaccessible to most children and hard to maintain. </a:t>
            </a:r>
            <a:r>
              <a:rPr lang="en-US" altLang="zh-CN" sz="2000" kern="100" dirty="0">
                <a:effectLst/>
                <a:latin typeface="Times New Roman" panose="02020603050405020304" pitchFamily="18" charset="0"/>
                <a:ea typeface="宋体" panose="02010600030101010101" pitchFamily="2" charset="-122"/>
              </a:rPr>
              <a:t>Few weight-loss drugs have been approved for children. And surgery has potential risks and few long-term safety data. </a:t>
            </a:r>
            <a:r>
              <a:rPr lang="en-US" altLang="zh-CN" sz="2000" kern="100" dirty="0">
                <a:effectLst/>
                <a:highlight>
                  <a:srgbClr val="00FFFF"/>
                </a:highlight>
                <a:latin typeface="Times New Roman" panose="02020603050405020304" pitchFamily="18" charset="0"/>
                <a:ea typeface="宋体" panose="02010600030101010101" pitchFamily="2" charset="-122"/>
              </a:rPr>
              <a:t>Furthermore</a:t>
            </a:r>
            <a:r>
              <a:rPr lang="en-US" altLang="zh-CN" sz="2000" kern="100" dirty="0">
                <a:effectLst/>
                <a:latin typeface="Times New Roman" panose="02020603050405020304" pitchFamily="18" charset="0"/>
                <a:ea typeface="宋体" panose="02010600030101010101" pitchFamily="2" charset="-122"/>
              </a:rPr>
              <a:t>, it’s not clear whether interventions in youngsters help to improve health or merely add to the psychological burden overweight kids face from the society.</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highlight>
                  <a:srgbClr val="00FFFF"/>
                </a:highlight>
                <a:latin typeface="Times New Roman" panose="02020603050405020304" pitchFamily="18" charset="0"/>
                <a:ea typeface="宋体" panose="02010600030101010101" pitchFamily="2" charset="-122"/>
              </a:rPr>
              <a:t>Rather than </a:t>
            </a:r>
            <a:r>
              <a:rPr lang="en-US" altLang="zh-CN" sz="2000" kern="100" dirty="0">
                <a:effectLst/>
                <a:latin typeface="Times New Roman" panose="02020603050405020304" pitchFamily="18" charset="0"/>
                <a:ea typeface="宋体" panose="02010600030101010101" pitchFamily="2" charset="-122"/>
              </a:rPr>
              <a:t>paying close attention to numbers on a scale, </a:t>
            </a:r>
            <a:r>
              <a:rPr lang="en-US" altLang="zh-CN" sz="2000" kern="100" dirty="0">
                <a:solidFill>
                  <a:srgbClr val="FF0000"/>
                </a:solidFill>
                <a:effectLst/>
                <a:latin typeface="Times New Roman" panose="02020603050405020304" pitchFamily="18" charset="0"/>
                <a:ea typeface="宋体" panose="02010600030101010101" pitchFamily="2" charset="-122"/>
              </a:rPr>
              <a:t>the U.S. and countries with similar trends should focus on an underlying truth: we need to invest in more and safer places for children to play </a:t>
            </a:r>
            <a:r>
              <a:rPr lang="en-US" altLang="zh-CN" sz="2000" kern="100" dirty="0">
                <a:effectLst/>
                <a:latin typeface="Times New Roman" panose="02020603050405020304" pitchFamily="18" charset="0"/>
                <a:ea typeface="宋体" panose="02010600030101010101" pitchFamily="2" charset="-122"/>
              </a:rPr>
              <a:t>where they can move and run around, climb and jump, ride and skate.</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highlight>
                  <a:srgbClr val="FFFF00"/>
                </a:highlight>
                <a:latin typeface="Times New Roman" panose="02020603050405020304" pitchFamily="18" charset="0"/>
                <a:ea typeface="宋体" panose="02010600030101010101" pitchFamily="2" charset="-122"/>
              </a:rPr>
              <a:t>Why</a:t>
            </a:r>
            <a:r>
              <a:rPr lang="en-US" altLang="zh-CN" sz="2000" kern="100" dirty="0">
                <a:effectLst/>
                <a:latin typeface="Times New Roman" panose="02020603050405020304" pitchFamily="18" charset="0"/>
                <a:ea typeface="宋体" panose="02010600030101010101" pitchFamily="2" charset="-122"/>
              </a:rPr>
              <a:t> is it so hard to get kids moving? </a:t>
            </a:r>
            <a:r>
              <a:rPr lang="en-US" altLang="zh-CN" sz="2000" kern="100" dirty="0">
                <a:solidFill>
                  <a:srgbClr val="FF0000"/>
                </a:solidFill>
                <a:effectLst/>
                <a:latin typeface="Times New Roman" panose="02020603050405020304" pitchFamily="18" charset="0"/>
                <a:ea typeface="宋体" panose="02010600030101010101" pitchFamily="2" charset="-122"/>
              </a:rPr>
              <a:t>Experts blame the problem on the privatization of sports</a:t>
            </a:r>
            <a:r>
              <a:rPr lang="en-US" altLang="zh-CN" sz="2000" kern="100" dirty="0">
                <a:effectLst/>
                <a:latin typeface="Times New Roman" panose="02020603050405020304" pitchFamily="18" charset="0"/>
                <a:ea typeface="宋体" panose="02010600030101010101" pitchFamily="2" charset="-122"/>
              </a:rPr>
              <a:t>—as public investment in school-based athletics </a:t>
            </a:r>
            <a:r>
              <a:rPr lang="en-US" altLang="zh-CN" sz="2000" u="sng" kern="100" dirty="0">
                <a:effectLst/>
                <a:latin typeface="Times New Roman" panose="02020603050405020304" pitchFamily="18" charset="0"/>
                <a:ea typeface="宋体" panose="02010600030101010101" pitchFamily="2" charset="-122"/>
              </a:rPr>
              <a:t>dwindles</a:t>
            </a:r>
            <a:r>
              <a:rPr lang="en-US" altLang="zh-CN" sz="2000" kern="100" dirty="0">
                <a:effectLst/>
                <a:latin typeface="Times New Roman" panose="02020603050405020304" pitchFamily="18" charset="0"/>
                <a:ea typeface="宋体" panose="02010600030101010101" pitchFamily="2" charset="-122"/>
              </a:rPr>
              <a:t>, expensive private leagues have grown, leaving many kids out. </a:t>
            </a:r>
            <a:r>
              <a:rPr lang="en-US" altLang="zh-CN" sz="2000" kern="100" dirty="0">
                <a:effectLst/>
                <a:highlight>
                  <a:srgbClr val="00FFFF"/>
                </a:highlight>
                <a:latin typeface="Times New Roman" panose="02020603050405020304" pitchFamily="18" charset="0"/>
                <a:ea typeface="宋体" panose="02010600030101010101" pitchFamily="2" charset="-122"/>
              </a:rPr>
              <a:t>In addition</a:t>
            </a:r>
            <a:r>
              <a:rPr lang="en-US" altLang="zh-CN" sz="2000" kern="100" dirty="0">
                <a:effectLst/>
                <a:latin typeface="Times New Roman" panose="02020603050405020304" pitchFamily="18" charset="0"/>
                <a:ea typeface="宋体" panose="02010600030101010101" pitchFamily="2" charset="-122"/>
              </a:rPr>
              <a:t> to fewer opportunities at school, researchers cite increased screen time and a lack of safe places for them to play outside the home. New York City, </a:t>
            </a:r>
            <a:r>
              <a:rPr lang="en-US" altLang="zh-CN" sz="2000" kern="100" dirty="0">
                <a:effectLst/>
                <a:highlight>
                  <a:srgbClr val="FF00FF"/>
                </a:highlight>
                <a:latin typeface="Times New Roman" panose="02020603050405020304" pitchFamily="18" charset="0"/>
                <a:ea typeface="宋体" panose="02010600030101010101" pitchFamily="2" charset="-122"/>
              </a:rPr>
              <a:t>for example</a:t>
            </a:r>
            <a:r>
              <a:rPr lang="en-US" altLang="zh-CN" sz="2000" kern="100" dirty="0">
                <a:effectLst/>
                <a:latin typeface="Times New Roman" panose="02020603050405020304" pitchFamily="18" charset="0"/>
                <a:ea typeface="宋体" panose="02010600030101010101" pitchFamily="2" charset="-122"/>
              </a:rPr>
              <a:t>, had 2,067 public playgrounds as of 2019—a very small amount for its large population. In Los Angeles in 2015, only 33 percent of youths lived within walking distance of a park.</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latin typeface="Times New Roman" panose="02020603050405020304" pitchFamily="18" charset="0"/>
                <a:ea typeface="宋体" panose="02010600030101010101" pitchFamily="2" charset="-122"/>
              </a:rPr>
              <a:t>Kids everywhere need more places to play. </a:t>
            </a:r>
            <a:r>
              <a:rPr lang="en-US" altLang="zh-CN" sz="2000" kern="100" dirty="0">
                <a:solidFill>
                  <a:srgbClr val="FF0000"/>
                </a:solidFill>
                <a:effectLst/>
                <a:latin typeface="Times New Roman" panose="02020603050405020304" pitchFamily="18" charset="0"/>
                <a:ea typeface="宋体" panose="02010600030101010101" pitchFamily="2" charset="-122"/>
              </a:rPr>
              <a:t>Public funding to build and keep up these areas </a:t>
            </a:r>
            <a:r>
              <a:rPr lang="en-US" altLang="zh-CN" sz="2000" kern="100" dirty="0">
                <a:effectLst/>
                <a:latin typeface="Times New Roman" panose="02020603050405020304" pitchFamily="18" charset="0"/>
                <a:ea typeface="宋体" panose="02010600030101010101" pitchFamily="2" charset="-122"/>
              </a:rPr>
              <a:t>is crucial, </a:t>
            </a:r>
            <a:r>
              <a:rPr lang="en-US" altLang="zh-CN" sz="2000" kern="100" dirty="0">
                <a:effectLst/>
                <a:highlight>
                  <a:srgbClr val="00FFFF"/>
                </a:highlight>
                <a:latin typeface="Times New Roman" panose="02020603050405020304" pitchFamily="18" charset="0"/>
                <a:ea typeface="宋体" panose="02010600030101010101" pitchFamily="2" charset="-122"/>
              </a:rPr>
              <a:t>but</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solidFill>
                  <a:srgbClr val="FF0000"/>
                </a:solidFill>
                <a:effectLst/>
                <a:latin typeface="Times New Roman" panose="02020603050405020304" pitchFamily="18" charset="0"/>
                <a:ea typeface="宋体" panose="02010600030101010101" pitchFamily="2" charset="-122"/>
              </a:rPr>
              <a:t>other options</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effectLst/>
                <a:highlight>
                  <a:srgbClr val="FF00FF"/>
                </a:highlight>
                <a:latin typeface="Times New Roman" panose="02020603050405020304" pitchFamily="18" charset="0"/>
                <a:ea typeface="宋体" panose="02010600030101010101" pitchFamily="2" charset="-122"/>
              </a:rPr>
              <a:t>such as </a:t>
            </a:r>
            <a:r>
              <a:rPr lang="en-US" altLang="zh-CN" sz="2000" kern="100" dirty="0">
                <a:solidFill>
                  <a:srgbClr val="FF0000"/>
                </a:solidFill>
                <a:effectLst/>
                <a:latin typeface="Times New Roman" panose="02020603050405020304" pitchFamily="18" charset="0"/>
                <a:ea typeface="宋体" panose="02010600030101010101" pitchFamily="2" charset="-122"/>
              </a:rPr>
              <a:t>shared-use agreements can make unused spaces available to the public</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solidFill>
                  <a:srgbClr val="FF0000"/>
                </a:solidFill>
                <a:effectLst/>
                <a:latin typeface="Times New Roman" panose="02020603050405020304" pitchFamily="18" charset="0"/>
                <a:ea typeface="宋体" panose="02010600030101010101" pitchFamily="2" charset="-122"/>
              </a:rPr>
              <a:t>These opportunities </a:t>
            </a:r>
            <a:r>
              <a:rPr lang="en-US" altLang="zh-CN" sz="2000" kern="100" dirty="0">
                <a:effectLst/>
                <a:latin typeface="Times New Roman" panose="02020603050405020304" pitchFamily="18" charset="0"/>
                <a:ea typeface="宋体" panose="02010600030101010101" pitchFamily="2" charset="-122"/>
              </a:rPr>
              <a:t>aren’t primarily about changing children’s waistlines—they’re how we keep childhood healthy and fun.</a:t>
            </a:r>
            <a:endParaRPr lang="zh-CN" altLang="zh-CN" sz="2000" kern="100" dirty="0">
              <a:effectLst/>
              <a:latin typeface="Times New Roman" panose="02020603050405020304" pitchFamily="18" charset="0"/>
              <a:ea typeface="宋体" panose="02010600030101010101" pitchFamily="2" charset="-122"/>
            </a:endParaRPr>
          </a:p>
        </p:txBody>
      </p:sp>
      <p:pic>
        <p:nvPicPr>
          <p:cNvPr id="5" name="图片 4"/>
          <p:cNvPicPr>
            <a:picLocks noChangeAspect="1"/>
          </p:cNvPicPr>
          <p:nvPr/>
        </p:nvPicPr>
        <p:blipFill>
          <a:blip r:embed="rId1"/>
          <a:stretch>
            <a:fillRect/>
          </a:stretch>
        </p:blipFill>
        <p:spPr>
          <a:xfrm>
            <a:off x="3366822" y="683162"/>
            <a:ext cx="5458353" cy="5121715"/>
          </a:xfrm>
          <a:prstGeom prst="rect">
            <a:avLst/>
          </a:prstGeom>
        </p:spPr>
      </p:pic>
      <p:sp>
        <p:nvSpPr>
          <p:cNvPr id="6" name="文本框 5"/>
          <p:cNvSpPr txBox="1"/>
          <p:nvPr/>
        </p:nvSpPr>
        <p:spPr>
          <a:xfrm>
            <a:off x="7445829" y="4971460"/>
            <a:ext cx="1001485" cy="707886"/>
          </a:xfrm>
          <a:prstGeom prst="rect">
            <a:avLst/>
          </a:prstGeom>
          <a:noFill/>
        </p:spPr>
        <p:txBody>
          <a:bodyPr wrap="square">
            <a:spAutoFit/>
          </a:bodyPr>
          <a:lstStyle/>
          <a:p>
            <a:r>
              <a:rPr kumimoji="0" lang="en-US" altLang="zh-CN" sz="40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B √</a:t>
            </a:r>
            <a:endParaRPr lang="zh-CN" altLang="en-US" dirty="0"/>
          </a:p>
        </p:txBody>
      </p:sp>
      <p:sp>
        <p:nvSpPr>
          <p:cNvPr id="7" name="文本框 6"/>
          <p:cNvSpPr txBox="1"/>
          <p:nvPr/>
        </p:nvSpPr>
        <p:spPr>
          <a:xfrm>
            <a:off x="7445829" y="2304460"/>
            <a:ext cx="1001485" cy="707886"/>
          </a:xfrm>
          <a:prstGeom prst="rect">
            <a:avLst/>
          </a:prstGeom>
          <a:noFill/>
        </p:spPr>
        <p:txBody>
          <a:bodyPr wrap="square">
            <a:spAutoFit/>
          </a:bodyPr>
          <a:lstStyle/>
          <a:p>
            <a:r>
              <a:rPr kumimoji="0" lang="en-US" altLang="zh-CN" sz="40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A </a:t>
            </a:r>
            <a:r>
              <a:rPr kumimoji="0" lang="el-GR" altLang="zh-CN" sz="40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Χ</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4043" y="86382"/>
            <a:ext cx="11723914" cy="4154984"/>
          </a:xfrm>
          <a:prstGeom prst="rect">
            <a:avLst/>
          </a:prstGeom>
          <a:noFill/>
        </p:spPr>
        <p:txBody>
          <a:bodyPr wrap="square">
            <a:spAutoFit/>
          </a:bodyPr>
          <a:lstStyle/>
          <a:p>
            <a:pPr indent="266700" algn="just"/>
            <a:r>
              <a:rPr lang="en-US" altLang="zh-CN" sz="2400" kern="100" dirty="0">
                <a:effectLst/>
                <a:latin typeface="Times New Roman" panose="02020603050405020304" pitchFamily="18" charset="0"/>
                <a:ea typeface="宋体" panose="02010600030101010101" pitchFamily="2" charset="-122"/>
              </a:rPr>
              <a:t>The rate of childhood obesity in the U.S. has </a:t>
            </a:r>
            <a:r>
              <a:rPr lang="en-US" altLang="zh-CN" sz="2400" b="1" kern="100" dirty="0">
                <a:solidFill>
                  <a:srgbClr val="00B050"/>
                </a:solidFill>
                <a:effectLst/>
                <a:latin typeface="Times New Roman" panose="02020603050405020304" pitchFamily="18" charset="0"/>
                <a:ea typeface="宋体" panose="02010600030101010101" pitchFamily="2" charset="-122"/>
              </a:rPr>
              <a:t>triple</a:t>
            </a:r>
            <a:r>
              <a:rPr lang="en-US" altLang="zh-CN" sz="2400" kern="100" dirty="0">
                <a:effectLst/>
                <a:latin typeface="Times New Roman" panose="02020603050405020304" pitchFamily="18" charset="0"/>
                <a:ea typeface="宋体" panose="02010600030101010101" pitchFamily="2" charset="-122"/>
              </a:rPr>
              <a:t>d over the past 50 years. The American Academy of Pediatrics (AAP) </a:t>
            </a:r>
            <a:r>
              <a:rPr lang="en-US" altLang="zh-CN" sz="2400" kern="100" dirty="0">
                <a:solidFill>
                  <a:srgbClr val="00B050"/>
                </a:solidFill>
                <a:effectLst/>
                <a:latin typeface="Times New Roman" panose="02020603050405020304" pitchFamily="18" charset="0"/>
                <a:ea typeface="宋体" panose="02010600030101010101" pitchFamily="2" charset="-122"/>
              </a:rPr>
              <a:t>made waves </a:t>
            </a:r>
            <a:r>
              <a:rPr lang="en-US" altLang="zh-CN" sz="2400" kern="100" dirty="0">
                <a:effectLst/>
                <a:latin typeface="Times New Roman" panose="02020603050405020304" pitchFamily="18" charset="0"/>
                <a:ea typeface="宋体" panose="02010600030101010101" pitchFamily="2" charset="-122"/>
              </a:rPr>
              <a:t>this year by recommending that doctors put obese kids as young as two years old on intensive, family-oriented lifestyle and behavior plans. It </a:t>
            </a:r>
            <a:r>
              <a:rPr lang="en-US" altLang="zh-CN" sz="2400" kern="100" dirty="0">
                <a:effectLst/>
                <a:highlight>
                  <a:srgbClr val="00FFFF"/>
                </a:highlight>
                <a:latin typeface="Times New Roman" panose="02020603050405020304" pitchFamily="18" charset="0"/>
                <a:ea typeface="宋体" panose="02010600030101010101" pitchFamily="2" charset="-122"/>
              </a:rPr>
              <a:t>also</a:t>
            </a:r>
            <a:r>
              <a:rPr lang="en-US" altLang="zh-CN" sz="2400" kern="100" dirty="0">
                <a:effectLst/>
                <a:latin typeface="Times New Roman" panose="02020603050405020304" pitchFamily="18" charset="0"/>
                <a:ea typeface="宋体" panose="02010600030101010101" pitchFamily="2" charset="-122"/>
              </a:rPr>
              <a:t> suggested prescribing weight-loss drugs to children 12 and older and surgery to teens 13 and older. </a:t>
            </a:r>
            <a:r>
              <a:rPr lang="en-US" altLang="zh-CN" sz="2400" kern="100" dirty="0">
                <a:solidFill>
                  <a:srgbClr val="FF0000"/>
                </a:solidFill>
                <a:effectLst/>
                <a:latin typeface="Times New Roman" panose="02020603050405020304" pitchFamily="18" charset="0"/>
                <a:ea typeface="宋体" panose="02010600030101010101" pitchFamily="2" charset="-122"/>
              </a:rPr>
              <a:t>This advice reflects the organization’s adoption of a more active position on childhood obesity. </a:t>
            </a:r>
            <a:endParaRPr lang="zh-CN" altLang="zh-CN" sz="2400" kern="100" dirty="0">
              <a:solidFill>
                <a:srgbClr val="FF0000"/>
              </a:solidFill>
              <a:effectLst/>
              <a:latin typeface="Times New Roman" panose="02020603050405020304" pitchFamily="18" charset="0"/>
              <a:ea typeface="宋体" panose="02010600030101010101" pitchFamily="2" charset="-122"/>
            </a:endParaRPr>
          </a:p>
          <a:p>
            <a:pPr indent="266700" algn="just"/>
            <a:r>
              <a:rPr lang="en-US" altLang="zh-CN" sz="2400" kern="100" dirty="0">
                <a:effectLst/>
                <a:highlight>
                  <a:srgbClr val="00FFFF"/>
                </a:highlight>
                <a:latin typeface="Times New Roman" panose="02020603050405020304" pitchFamily="18" charset="0"/>
                <a:ea typeface="宋体" panose="02010600030101010101" pitchFamily="2" charset="-122"/>
              </a:rPr>
              <a:t>Yet </a:t>
            </a:r>
            <a:r>
              <a:rPr lang="en-US" altLang="zh-CN" sz="2400" kern="100" dirty="0">
                <a:solidFill>
                  <a:srgbClr val="FF0000"/>
                </a:solidFill>
                <a:effectLst/>
                <a:latin typeface="Times New Roman" panose="02020603050405020304" pitchFamily="18" charset="0"/>
                <a:ea typeface="宋体" panose="02010600030101010101" pitchFamily="2" charset="-122"/>
              </a:rPr>
              <a:t>the lifestyle programs the AAP recommends are expensive, inaccessible to most children and hard to maintain. </a:t>
            </a:r>
            <a:r>
              <a:rPr lang="en-US" altLang="zh-CN" sz="2400" kern="100" dirty="0">
                <a:effectLst/>
                <a:latin typeface="Times New Roman" panose="02020603050405020304" pitchFamily="18" charset="0"/>
                <a:ea typeface="宋体" panose="02010600030101010101" pitchFamily="2" charset="-122"/>
              </a:rPr>
              <a:t>Few weight-loss drugs have been approved for children. And surgery has </a:t>
            </a:r>
            <a:r>
              <a:rPr lang="en-US" altLang="zh-CN" sz="2400" kern="100" dirty="0">
                <a:solidFill>
                  <a:srgbClr val="00B050"/>
                </a:solidFill>
                <a:effectLst/>
                <a:latin typeface="Times New Roman" panose="02020603050405020304" pitchFamily="18" charset="0"/>
                <a:ea typeface="宋体" panose="02010600030101010101" pitchFamily="2" charset="-122"/>
              </a:rPr>
              <a:t>potential risks </a:t>
            </a:r>
            <a:r>
              <a:rPr lang="en-US" altLang="zh-CN" sz="2400" kern="100" dirty="0">
                <a:effectLst/>
                <a:latin typeface="Times New Roman" panose="02020603050405020304" pitchFamily="18" charset="0"/>
                <a:ea typeface="宋体" panose="02010600030101010101" pitchFamily="2" charset="-122"/>
              </a:rPr>
              <a:t>and few long-term safety data. </a:t>
            </a:r>
            <a:r>
              <a:rPr lang="en-US" altLang="zh-CN" sz="2400" kern="100" dirty="0">
                <a:effectLst/>
                <a:highlight>
                  <a:srgbClr val="00FFFF"/>
                </a:highlight>
                <a:latin typeface="Times New Roman" panose="02020603050405020304" pitchFamily="18" charset="0"/>
                <a:ea typeface="宋体" panose="02010600030101010101" pitchFamily="2" charset="-122"/>
              </a:rPr>
              <a:t>Furthermore</a:t>
            </a:r>
            <a:r>
              <a:rPr lang="en-US" altLang="zh-CN" sz="2400" kern="100" dirty="0">
                <a:effectLst/>
                <a:latin typeface="Times New Roman" panose="02020603050405020304" pitchFamily="18" charset="0"/>
                <a:ea typeface="宋体" panose="02010600030101010101" pitchFamily="2" charset="-122"/>
              </a:rPr>
              <a:t>, it’s not clear </a:t>
            </a:r>
            <a:r>
              <a:rPr lang="en-US" altLang="zh-CN" sz="2400" kern="100" dirty="0">
                <a:solidFill>
                  <a:srgbClr val="00B050"/>
                </a:solidFill>
                <a:effectLst/>
                <a:latin typeface="Times New Roman" panose="02020603050405020304" pitchFamily="18" charset="0"/>
                <a:ea typeface="宋体" panose="02010600030101010101" pitchFamily="2" charset="-122"/>
              </a:rPr>
              <a:t>whethe</a:t>
            </a:r>
            <a:r>
              <a:rPr lang="en-US" altLang="zh-CN" sz="2400" kern="100" dirty="0">
                <a:effectLst/>
                <a:latin typeface="Times New Roman" panose="02020603050405020304" pitchFamily="18" charset="0"/>
                <a:ea typeface="宋体" panose="02010600030101010101" pitchFamily="2" charset="-122"/>
              </a:rPr>
              <a:t>r interventions in youngsters help to improve health </a:t>
            </a:r>
            <a:r>
              <a:rPr lang="en-US" altLang="zh-CN" sz="2400" kern="100" dirty="0">
                <a:solidFill>
                  <a:srgbClr val="00B050"/>
                </a:solidFill>
                <a:effectLst/>
                <a:latin typeface="Times New Roman" panose="02020603050405020304" pitchFamily="18" charset="0"/>
                <a:ea typeface="宋体" panose="02010600030101010101" pitchFamily="2" charset="-122"/>
              </a:rPr>
              <a:t>or </a:t>
            </a:r>
            <a:r>
              <a:rPr lang="en-US" altLang="zh-CN" sz="2400" kern="100" dirty="0">
                <a:effectLst/>
                <a:latin typeface="Times New Roman" panose="02020603050405020304" pitchFamily="18" charset="0"/>
                <a:ea typeface="宋体" panose="02010600030101010101" pitchFamily="2" charset="-122"/>
              </a:rPr>
              <a:t>merely add to the </a:t>
            </a:r>
            <a:r>
              <a:rPr lang="en-US" altLang="zh-CN" sz="2400" kern="100" dirty="0">
                <a:solidFill>
                  <a:srgbClr val="00B050"/>
                </a:solidFill>
                <a:effectLst/>
                <a:latin typeface="Times New Roman" panose="02020603050405020304" pitchFamily="18" charset="0"/>
                <a:ea typeface="宋体" panose="02010600030101010101" pitchFamily="2" charset="-122"/>
              </a:rPr>
              <a:t>psychological burden </a:t>
            </a:r>
            <a:r>
              <a:rPr lang="en-US" altLang="zh-CN" sz="2400" kern="100" dirty="0">
                <a:effectLst/>
                <a:latin typeface="Times New Roman" panose="02020603050405020304" pitchFamily="18" charset="0"/>
                <a:ea typeface="宋体" panose="02010600030101010101" pitchFamily="2" charset="-122"/>
              </a:rPr>
              <a:t>overweight kids face from the society.</a:t>
            </a:r>
            <a:endParaRPr lang="zh-CN" altLang="zh-CN" sz="2400" kern="100" dirty="0">
              <a:effectLst/>
              <a:latin typeface="Times New Roman" panose="02020603050405020304" pitchFamily="18" charset="0"/>
              <a:ea typeface="宋体" panose="02010600030101010101" pitchFamily="2" charset="-122"/>
            </a:endParaRPr>
          </a:p>
        </p:txBody>
      </p:sp>
      <p:sp>
        <p:nvSpPr>
          <p:cNvPr id="4" name="文本框 3"/>
          <p:cNvSpPr txBox="1"/>
          <p:nvPr/>
        </p:nvSpPr>
        <p:spPr>
          <a:xfrm>
            <a:off x="310601" y="4445849"/>
            <a:ext cx="9432081" cy="1938992"/>
          </a:xfrm>
          <a:prstGeom prst="rect">
            <a:avLst/>
          </a:prstGeom>
          <a:no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32. What can we learn from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the first two paragraphs</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Childhood obesity is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well</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under control in recent years.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Weight-loss surgery are recommended to children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12</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and older.</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AAP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plays a more active role in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fighting against childhood obesity.</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Expensive as it is, lifestyle programs are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practical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for most children.</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bwMode="auto">
          <a:xfrm>
            <a:off x="1736269" y="1609410"/>
            <a:ext cx="10221687" cy="382675"/>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6" name="矩形 5"/>
          <p:cNvSpPr/>
          <p:nvPr/>
        </p:nvSpPr>
        <p:spPr bwMode="auto">
          <a:xfrm>
            <a:off x="310601" y="1992085"/>
            <a:ext cx="2345513" cy="363126"/>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pic>
        <p:nvPicPr>
          <p:cNvPr id="8" name="图片 7"/>
          <p:cNvPicPr>
            <a:picLocks noChangeAspect="1"/>
          </p:cNvPicPr>
          <p:nvPr/>
        </p:nvPicPr>
        <p:blipFill>
          <a:blip r:embed="rId1" cstate="screen"/>
          <a:stretch>
            <a:fillRect/>
          </a:stretch>
        </p:blipFill>
        <p:spPr>
          <a:xfrm>
            <a:off x="9823629" y="4136571"/>
            <a:ext cx="2134327" cy="2248270"/>
          </a:xfrm>
          <a:prstGeom prst="rect">
            <a:avLst/>
          </a:prstGeom>
        </p:spPr>
      </p:pic>
      <p:sp>
        <p:nvSpPr>
          <p:cNvPr id="9" name="矩形 8"/>
          <p:cNvSpPr/>
          <p:nvPr/>
        </p:nvSpPr>
        <p:spPr>
          <a:xfrm>
            <a:off x="4000500" y="274681"/>
            <a:ext cx="1790702" cy="274680"/>
          </a:xfrm>
          <a:prstGeom prst="rect">
            <a:avLst/>
          </a:prstGeom>
          <a:solidFill>
            <a:schemeClr val="bg1">
              <a:lumMod val="95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noFill/>
              </a:rPr>
              <a:t>打破现状</a:t>
            </a:r>
            <a:endParaRPr lang="zh-CN" altLang="en-US" dirty="0">
              <a:ln>
                <a:solidFill>
                  <a:srgbClr val="00B050"/>
                </a:solidFill>
              </a:ln>
              <a:no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119257" y="2880125"/>
            <a:ext cx="6679776" cy="0"/>
          </a:xfrm>
          <a:prstGeom prst="line">
            <a:avLst/>
          </a:prstGeom>
          <a:ln w="19050" cap="flat">
            <a:solidFill>
              <a:srgbClr val="1B1A14"/>
            </a:solidFill>
            <a:prstDash val="solid"/>
            <a:headEnd type="none" w="sm" len="sm"/>
            <a:tailEnd type="none" w="sm" len="sm"/>
          </a:ln>
        </p:spPr>
      </p:sp>
      <p:grpSp>
        <p:nvGrpSpPr>
          <p:cNvPr id="5" name="Group 5"/>
          <p:cNvGrpSpPr/>
          <p:nvPr/>
        </p:nvGrpSpPr>
        <p:grpSpPr>
          <a:xfrm>
            <a:off x="10991267" y="382028"/>
            <a:ext cx="692624" cy="233889"/>
            <a:chOff x="0" y="0"/>
            <a:chExt cx="1385248" cy="467778"/>
          </a:xfrm>
        </p:grpSpPr>
        <p:sp>
          <p:nvSpPr>
            <p:cNvPr id="6" name="Freeform 6"/>
            <p:cNvSpPr/>
            <p:nvPr/>
          </p:nvSpPr>
          <p:spPr>
            <a:xfrm>
              <a:off x="0" y="0"/>
              <a:ext cx="467778" cy="467778"/>
            </a:xfrm>
            <a:custGeom>
              <a:avLst/>
              <a:gdLst/>
              <a:ahLst/>
              <a:cxnLst/>
              <a:rect l="l" t="t" r="r" b="b"/>
              <a:pathLst>
                <a:path w="467778" h="467778">
                  <a:moveTo>
                    <a:pt x="0" y="0"/>
                  </a:moveTo>
                  <a:lnTo>
                    <a:pt x="467778" y="0"/>
                  </a:lnTo>
                  <a:lnTo>
                    <a:pt x="467778" y="467778"/>
                  </a:lnTo>
                  <a:lnTo>
                    <a:pt x="0" y="467778"/>
                  </a:lnTo>
                  <a:lnTo>
                    <a:pt x="0" y="0"/>
                  </a:lnTo>
                  <a:close/>
                </a:path>
              </a:pathLst>
            </a:custGeom>
            <a:blipFill>
              <a:blip r:embed="rId1" cstate="screen"/>
              <a:stretch>
                <a:fillRect/>
              </a:stretch>
            </a:blipFill>
          </p:spPr>
        </p:sp>
        <p:sp>
          <p:nvSpPr>
            <p:cNvPr id="7" name="Freeform 7"/>
            <p:cNvSpPr/>
            <p:nvPr/>
          </p:nvSpPr>
          <p:spPr>
            <a:xfrm>
              <a:off x="458735" y="0"/>
              <a:ext cx="467778" cy="467778"/>
            </a:xfrm>
            <a:custGeom>
              <a:avLst/>
              <a:gdLst/>
              <a:ahLst/>
              <a:cxnLst/>
              <a:rect l="l" t="t" r="r" b="b"/>
              <a:pathLst>
                <a:path w="467778" h="467778">
                  <a:moveTo>
                    <a:pt x="0" y="0"/>
                  </a:moveTo>
                  <a:lnTo>
                    <a:pt x="467778" y="0"/>
                  </a:lnTo>
                  <a:lnTo>
                    <a:pt x="467778" y="467778"/>
                  </a:lnTo>
                  <a:lnTo>
                    <a:pt x="0" y="467778"/>
                  </a:lnTo>
                  <a:lnTo>
                    <a:pt x="0" y="0"/>
                  </a:lnTo>
                  <a:close/>
                </a:path>
              </a:pathLst>
            </a:custGeom>
            <a:blipFill>
              <a:blip r:embed="rId1" cstate="screen"/>
              <a:stretch>
                <a:fillRect/>
              </a:stretch>
            </a:blipFill>
          </p:spPr>
        </p:sp>
        <p:sp>
          <p:nvSpPr>
            <p:cNvPr id="8" name="Freeform 8"/>
            <p:cNvSpPr/>
            <p:nvPr/>
          </p:nvSpPr>
          <p:spPr>
            <a:xfrm>
              <a:off x="917469" y="0"/>
              <a:ext cx="467778" cy="467778"/>
            </a:xfrm>
            <a:custGeom>
              <a:avLst/>
              <a:gdLst/>
              <a:ahLst/>
              <a:cxnLst/>
              <a:rect l="l" t="t" r="r" b="b"/>
              <a:pathLst>
                <a:path w="467778" h="467778">
                  <a:moveTo>
                    <a:pt x="0" y="0"/>
                  </a:moveTo>
                  <a:lnTo>
                    <a:pt x="467779" y="0"/>
                  </a:lnTo>
                  <a:lnTo>
                    <a:pt x="467779" y="467778"/>
                  </a:lnTo>
                  <a:lnTo>
                    <a:pt x="0" y="467778"/>
                  </a:lnTo>
                  <a:lnTo>
                    <a:pt x="0" y="0"/>
                  </a:lnTo>
                  <a:close/>
                </a:path>
              </a:pathLst>
            </a:custGeom>
            <a:blipFill>
              <a:blip r:embed="rId1" cstate="screen"/>
              <a:stretch>
                <a:fillRect/>
              </a:stretch>
            </a:blipFill>
          </p:spPr>
        </p:sp>
      </p:grpSp>
      <p:sp>
        <p:nvSpPr>
          <p:cNvPr id="9" name="TextBox 9"/>
          <p:cNvSpPr txBox="1"/>
          <p:nvPr/>
        </p:nvSpPr>
        <p:spPr>
          <a:xfrm>
            <a:off x="9651985" y="1081333"/>
            <a:ext cx="3371188" cy="648126"/>
          </a:xfrm>
          <a:prstGeom prst="rect">
            <a:avLst/>
          </a:prstGeom>
        </p:spPr>
        <p:txBody>
          <a:bodyPr lIns="0" tIns="0" rIns="0" bIns="0" rtlCol="0" anchor="t">
            <a:spAutoFit/>
          </a:bodyPr>
          <a:lstStyle/>
          <a:p>
            <a:pPr defTabSz="609600">
              <a:lnSpc>
                <a:spcPts val="5835"/>
              </a:lnSpc>
            </a:pPr>
            <a:r>
              <a:rPr lang="en-US" sz="2665" dirty="0">
                <a:solidFill>
                  <a:srgbClr val="1E1E1E"/>
                </a:solidFill>
                <a:latin typeface="Calibri" panose="020F0502020204030204"/>
                <a:ea typeface="思源黑体 1 Bold"/>
              </a:rPr>
              <a:t>2024.03</a:t>
            </a:r>
            <a:endParaRPr lang="en-US" sz="2665" dirty="0">
              <a:solidFill>
                <a:srgbClr val="1E1E1E"/>
              </a:solidFill>
              <a:latin typeface="Calibri" panose="020F0502020204030204"/>
              <a:ea typeface="思源黑体 1 Bold"/>
            </a:endParaRPr>
          </a:p>
        </p:txBody>
      </p:sp>
      <p:sp>
        <p:nvSpPr>
          <p:cNvPr id="10" name="TextBox 10"/>
          <p:cNvSpPr txBox="1"/>
          <p:nvPr/>
        </p:nvSpPr>
        <p:spPr>
          <a:xfrm>
            <a:off x="431371" y="581718"/>
            <a:ext cx="9518172" cy="1526380"/>
          </a:xfrm>
          <a:prstGeom prst="rect">
            <a:avLst/>
          </a:prstGeom>
        </p:spPr>
        <p:txBody>
          <a:bodyPr wrap="square" lIns="0" tIns="0" rIns="0" bIns="0" rtlCol="0" anchor="t">
            <a:spAutoFit/>
          </a:bodyPr>
          <a:lstStyle/>
          <a:p>
            <a:pPr defTabSz="609600">
              <a:lnSpc>
                <a:spcPts val="13030"/>
              </a:lnSpc>
            </a:pPr>
            <a:r>
              <a:rPr lang="zh-CN" altLang="en-US" sz="8800" b="1" spc="217" dirty="0">
                <a:solidFill>
                  <a:srgbClr val="000000"/>
                </a:solidFill>
                <a:latin typeface="Ahsing"/>
                <a:ea typeface="宋体" panose="02010600030101010101" pitchFamily="2" charset="-122"/>
              </a:rPr>
              <a:t>高三宁波十校英语</a:t>
            </a:r>
            <a:endParaRPr lang="en-US" sz="8800" b="1" spc="217" dirty="0">
              <a:solidFill>
                <a:srgbClr val="000000"/>
              </a:solidFill>
              <a:latin typeface="Ahsing"/>
            </a:endParaRPr>
          </a:p>
        </p:txBody>
      </p:sp>
      <p:sp>
        <p:nvSpPr>
          <p:cNvPr id="11" name="TextBox 11"/>
          <p:cNvSpPr txBox="1"/>
          <p:nvPr/>
        </p:nvSpPr>
        <p:spPr>
          <a:xfrm>
            <a:off x="508110" y="2693189"/>
            <a:ext cx="2707569" cy="324063"/>
          </a:xfrm>
          <a:prstGeom prst="rect">
            <a:avLst/>
          </a:prstGeom>
        </p:spPr>
        <p:txBody>
          <a:bodyPr wrap="square" lIns="0" tIns="0" rIns="0" bIns="0" rtlCol="0" anchor="t">
            <a:spAutoFit/>
          </a:bodyPr>
          <a:lstStyle/>
          <a:p>
            <a:pPr defTabSz="609600">
              <a:lnSpc>
                <a:spcPts val="2465"/>
              </a:lnSpc>
            </a:pPr>
            <a:r>
              <a:rPr lang="zh-CN" altLang="en-US" sz="2665" dirty="0">
                <a:solidFill>
                  <a:srgbClr val="1E1E1E"/>
                </a:solidFill>
                <a:latin typeface="Aderet MF"/>
                <a:ea typeface="宋体" panose="02010600030101010101" pitchFamily="2" charset="-122"/>
              </a:rPr>
              <a:t>客 观 题 解 析</a:t>
            </a:r>
            <a:endParaRPr lang="en-US" sz="2665" dirty="0">
              <a:solidFill>
                <a:srgbClr val="1E1E1E"/>
              </a:solidFill>
              <a:latin typeface="Aderet MF"/>
            </a:endParaRPr>
          </a:p>
        </p:txBody>
      </p:sp>
      <p:sp>
        <p:nvSpPr>
          <p:cNvPr id="12" name="TextBox 12"/>
          <p:cNvSpPr txBox="1"/>
          <p:nvPr/>
        </p:nvSpPr>
        <p:spPr>
          <a:xfrm>
            <a:off x="9345403" y="2730511"/>
            <a:ext cx="2338488" cy="323807"/>
          </a:xfrm>
          <a:prstGeom prst="rect">
            <a:avLst/>
          </a:prstGeom>
        </p:spPr>
        <p:txBody>
          <a:bodyPr lIns="0" tIns="0" rIns="0" bIns="0" rtlCol="0" anchor="t">
            <a:spAutoFit/>
          </a:bodyPr>
          <a:lstStyle/>
          <a:p>
            <a:pPr algn="r" defTabSz="609600">
              <a:lnSpc>
                <a:spcPts val="2240"/>
              </a:lnSpc>
            </a:pPr>
            <a:r>
              <a:rPr lang="en-US" sz="3735" dirty="0">
                <a:solidFill>
                  <a:srgbClr val="1E1E1E"/>
                </a:solidFill>
                <a:latin typeface="Times New Roman" panose="02020603050405020304" pitchFamily="18" charset="0"/>
                <a:ea typeface="思源黑体 1 Medium"/>
                <a:cs typeface="Times New Roman" panose="02020603050405020304" pitchFamily="18" charset="0"/>
              </a:rPr>
              <a:t>F</a:t>
            </a:r>
            <a:r>
              <a:rPr lang="en-US" altLang="zh-CN" sz="3735" dirty="0">
                <a:solidFill>
                  <a:srgbClr val="1E1E1E"/>
                </a:solidFill>
                <a:latin typeface="Times New Roman" panose="02020603050405020304" pitchFamily="18" charset="0"/>
                <a:ea typeface="思源黑体 1 Medium"/>
                <a:cs typeface="Times New Roman" panose="02020603050405020304" pitchFamily="18" charset="0"/>
              </a:rPr>
              <a:t>ay</a:t>
            </a:r>
            <a:endParaRPr lang="en-US" sz="3735" dirty="0">
              <a:solidFill>
                <a:srgbClr val="1E1E1E"/>
              </a:solidFill>
              <a:latin typeface="Times New Roman" panose="02020603050405020304" pitchFamily="18" charset="0"/>
              <a:ea typeface="思源黑体 1 Medium"/>
              <a:cs typeface="Times New Roman" panose="02020603050405020304" pitchFamily="18" charset="0"/>
            </a:endParaRPr>
          </a:p>
        </p:txBody>
      </p:sp>
      <p:sp>
        <p:nvSpPr>
          <p:cNvPr id="13" name="文本框 12"/>
          <p:cNvSpPr txBox="1"/>
          <p:nvPr/>
        </p:nvSpPr>
        <p:spPr>
          <a:xfrm>
            <a:off x="3431705" y="2462356"/>
            <a:ext cx="7309757"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Spring is the season of promises and anticipation.</a:t>
            </a:r>
            <a:endParaRPr lang="zh-CN" altLang="en-US" sz="2400" dirty="0">
              <a:latin typeface="Times New Roman" panose="02020603050405020304" pitchFamily="18" charset="0"/>
              <a:cs typeface="Times New Roman" panose="02020603050405020304" pitchFamily="18" charset="0"/>
            </a:endParaRPr>
          </a:p>
        </p:txBody>
      </p:sp>
      <p:pic>
        <p:nvPicPr>
          <p:cNvPr id="15" name="图片 14"/>
          <p:cNvPicPr>
            <a:picLocks noChangeAspect="1"/>
          </p:cNvPicPr>
          <p:nvPr/>
        </p:nvPicPr>
        <p:blipFill>
          <a:blip r:embed="rId2"/>
          <a:stretch>
            <a:fillRect/>
          </a:stretch>
        </p:blipFill>
        <p:spPr>
          <a:xfrm>
            <a:off x="508109" y="3203932"/>
            <a:ext cx="11270234" cy="334926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4542" y="359230"/>
            <a:ext cx="11430000" cy="2677656"/>
          </a:xfrm>
          <a:prstGeom prst="rect">
            <a:avLst/>
          </a:prstGeom>
          <a:noFill/>
        </p:spPr>
        <p:txBody>
          <a:bodyPr wrap="square">
            <a:spAutoFit/>
          </a:bodyPr>
          <a:lstStyle/>
          <a:p>
            <a:pPr marL="0" marR="0" lvl="0" indent="266700" algn="just" defTabSz="914400" rtl="0" eaLnBrk="1" fontAlgn="auto" latinLnBrk="0" hangingPunct="1">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mn-cs"/>
              </a:rPr>
              <a:t>Why</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is it so hard to get kids moving?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Experts blame the problem on the privatization of sports</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—as public investment in school-based athletics </a:t>
            </a:r>
            <a:r>
              <a:rPr kumimoji="0" lang="en-US" altLang="zh-CN" sz="2400" b="0" i="0" u="sng"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dwindles</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expensive private leagues have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grow</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n,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leaving</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many kids </a:t>
            </a:r>
            <a:r>
              <a:rPr kumimoji="0" lang="en-US" altLang="zh-CN" sz="24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out.</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mn-cs"/>
              </a:rPr>
              <a:t>In addition to </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fewer opportunities at school, researchers cite increased screen time and a lack of safe places for them to play outside the home. New York City, </a:t>
            </a:r>
            <a:r>
              <a:rPr kumimoji="0" lang="en-US" altLang="zh-CN" sz="2400" b="0" i="0" u="none" strike="noStrike" kern="100" cap="none" spc="0" normalizeH="0" baseline="0" noProof="0" dirty="0">
                <a:ln>
                  <a:noFill/>
                </a:ln>
                <a:solidFill>
                  <a:prstClr val="black"/>
                </a:solidFill>
                <a:effectLst/>
                <a:highlight>
                  <a:srgbClr val="FF00FF"/>
                </a:highlight>
                <a:uLnTx/>
                <a:uFillTx/>
                <a:latin typeface="Times New Roman" panose="02020603050405020304" pitchFamily="18" charset="0"/>
                <a:ea typeface="宋体" panose="02010600030101010101" pitchFamily="2" charset="-122"/>
                <a:cs typeface="+mn-cs"/>
              </a:rPr>
              <a:t>for example</a:t>
            </a: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had 2,067 public playgrounds as of 2019—a very small amount for its large population. In Los Angeles in 2015, only 33 percent of youths lived within walking distance of a park.</a:t>
            </a:r>
            <a:endParaRPr kumimoji="0" lang="zh-CN"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4" name="文本框 3"/>
          <p:cNvSpPr txBox="1"/>
          <p:nvPr/>
        </p:nvSpPr>
        <p:spPr>
          <a:xfrm>
            <a:off x="536299" y="3047772"/>
            <a:ext cx="11206485" cy="3416320"/>
          </a:xfrm>
          <a:prstGeom prst="rect">
            <a:avLst/>
          </a:prstGeom>
          <a:no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33. The underlined word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dwindle</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closest in meaning to __________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defTabSz="1219200">
              <a:buAutoNum type="alphaUcPeriod"/>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decline 	  B. quit		 C. increase		D. develop</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defTabSz="1219200">
              <a:buAutoNum type="alphaUcPeriod"/>
            </a:pP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34. In the author’s opinion, what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measures</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should be taken to create more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safe areas</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defTabSz="1219200">
              <a:buAutoNum type="alphaUcPeriod"/>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Prepare fitness equipment at home.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Live within walking distance of a park.</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Promote investment in private athletics.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Open up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playgrounds when school’s out.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bwMode="auto">
          <a:xfrm>
            <a:off x="5573486" y="466410"/>
            <a:ext cx="6281056" cy="33913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6" name="矩形 5"/>
          <p:cNvSpPr/>
          <p:nvPr/>
        </p:nvSpPr>
        <p:spPr bwMode="auto">
          <a:xfrm>
            <a:off x="536298" y="816429"/>
            <a:ext cx="11318243" cy="31614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7" name="矩形 6"/>
          <p:cNvSpPr/>
          <p:nvPr/>
        </p:nvSpPr>
        <p:spPr bwMode="auto">
          <a:xfrm>
            <a:off x="536297" y="1132572"/>
            <a:ext cx="4438473" cy="31614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9" name="文本框 8"/>
          <p:cNvSpPr txBox="1"/>
          <p:nvPr/>
        </p:nvSpPr>
        <p:spPr>
          <a:xfrm>
            <a:off x="579839" y="3872936"/>
            <a:ext cx="11119404" cy="646331"/>
          </a:xfrm>
          <a:prstGeom prst="rect">
            <a:avLst/>
          </a:prstGeom>
          <a:noFill/>
        </p:spPr>
        <p:txBody>
          <a:bodyPr wrap="square">
            <a:spAutoFit/>
          </a:bodyPr>
          <a:lstStyle/>
          <a:p>
            <a:pPr algn="just"/>
            <a:r>
              <a:rPr lang="zh-CN" altLang="zh-CN" kern="100" dirty="0">
                <a:effectLst/>
                <a:latin typeface="+mn-ea"/>
                <a:cs typeface="Times New Roman" panose="02020603050405020304" pitchFamily="18" charset="0"/>
              </a:rPr>
              <a:t>为什么让孩子动起来这么难？专家们将问题归咎于体育的私有化</a:t>
            </a:r>
            <a:r>
              <a:rPr lang="en-US" altLang="zh-CN" kern="100" dirty="0">
                <a:effectLst/>
                <a:latin typeface="+mn-ea"/>
                <a:cs typeface="Times New Roman" panose="02020603050405020304" pitchFamily="18" charset="0"/>
              </a:rPr>
              <a:t>——</a:t>
            </a:r>
            <a:r>
              <a:rPr lang="zh-CN" altLang="zh-CN" kern="100" dirty="0">
                <a:effectLst/>
                <a:latin typeface="+mn-ea"/>
                <a:cs typeface="Times New Roman" panose="02020603050405020304" pitchFamily="18" charset="0"/>
              </a:rPr>
              <a:t>随着对学校体育运动的公共投资</a:t>
            </a:r>
            <a:r>
              <a:rPr lang="en-US" altLang="zh-CN" kern="100" dirty="0">
                <a:latin typeface="+mn-ea"/>
                <a:cs typeface="Times New Roman" panose="02020603050405020304" pitchFamily="18" charset="0"/>
              </a:rPr>
              <a:t>______</a:t>
            </a:r>
            <a:r>
              <a:rPr lang="zh-CN" altLang="zh-CN" kern="100" dirty="0">
                <a:effectLst/>
                <a:latin typeface="+mn-ea"/>
                <a:cs typeface="Times New Roman" panose="02020603050405020304" pitchFamily="18" charset="0"/>
              </a:rPr>
              <a:t>，昂贵的私人联赛不断</a:t>
            </a:r>
            <a:r>
              <a:rPr lang="zh-CN" altLang="zh-CN" kern="100" dirty="0">
                <a:solidFill>
                  <a:srgbClr val="FF0000"/>
                </a:solidFill>
                <a:effectLst/>
                <a:latin typeface="+mn-ea"/>
                <a:cs typeface="Times New Roman" panose="02020603050405020304" pitchFamily="18" charset="0"/>
              </a:rPr>
              <a:t>增长</a:t>
            </a:r>
            <a:r>
              <a:rPr lang="zh-CN" altLang="zh-CN" kern="100" dirty="0">
                <a:effectLst/>
                <a:latin typeface="+mn-ea"/>
                <a:cs typeface="Times New Roman" panose="02020603050405020304" pitchFamily="18" charset="0"/>
              </a:rPr>
              <a:t>，将许多孩子</a:t>
            </a:r>
            <a:r>
              <a:rPr lang="zh-CN" altLang="zh-CN" kern="100" dirty="0">
                <a:solidFill>
                  <a:srgbClr val="FF0000"/>
                </a:solidFill>
                <a:effectLst/>
                <a:latin typeface="+mn-ea"/>
                <a:cs typeface="Times New Roman" panose="02020603050405020304" pitchFamily="18" charset="0"/>
              </a:rPr>
              <a:t>排除在外</a:t>
            </a:r>
            <a:r>
              <a:rPr lang="zh-CN" altLang="zh-CN" kern="100" dirty="0">
                <a:effectLst/>
                <a:latin typeface="+mn-ea"/>
                <a:cs typeface="Times New Roman" panose="02020603050405020304" pitchFamily="18" charset="0"/>
              </a:rPr>
              <a:t>。 </a:t>
            </a:r>
            <a:endParaRPr lang="zh-CN" altLang="zh-CN" kern="100" dirty="0">
              <a:effectLst/>
              <a:latin typeface="+mn-ea"/>
              <a:cs typeface="Times New Roman" panose="02020603050405020304" pitchFamily="18" charset="0"/>
            </a:endParaRPr>
          </a:p>
        </p:txBody>
      </p:sp>
      <p:sp>
        <p:nvSpPr>
          <p:cNvPr id="10" name="矩形 9"/>
          <p:cNvSpPr/>
          <p:nvPr/>
        </p:nvSpPr>
        <p:spPr bwMode="auto">
          <a:xfrm>
            <a:off x="4321628" y="1528491"/>
            <a:ext cx="6814457" cy="37742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2" name="文本框 11"/>
          <p:cNvSpPr txBox="1"/>
          <p:nvPr/>
        </p:nvSpPr>
        <p:spPr>
          <a:xfrm>
            <a:off x="6150428" y="4977081"/>
            <a:ext cx="5475514" cy="1323439"/>
          </a:xfrm>
          <a:prstGeom prst="rect">
            <a:avLst/>
          </a:prstGeom>
          <a:noFill/>
          <a:ln w="19050">
            <a:solidFill>
              <a:srgbClr val="C00000"/>
            </a:solidFill>
          </a:ln>
        </p:spPr>
        <p:txBody>
          <a:bodyPr wrap="square">
            <a:spAutoFit/>
          </a:bodyPr>
          <a:lstStyle/>
          <a:p>
            <a:pPr algn="just"/>
            <a:r>
              <a:rPr kumimoji="0" lang="en-US" altLang="zh-CN" sz="20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rPr>
              <a:t>Kids everywhere need more places to play. Public funding to build and keep up these areas is crucial, </a:t>
            </a:r>
            <a:r>
              <a:rPr kumimoji="0" lang="en-US" altLang="zh-CN" sz="2000" b="0" i="0" u="none" strike="noStrike" kern="100" cap="none" spc="0" normalizeH="0" baseline="0" noProof="0" dirty="0">
                <a:ln>
                  <a:noFill/>
                </a:ln>
                <a:effectLst/>
                <a:highlight>
                  <a:srgbClr val="00FFFF"/>
                </a:highlight>
                <a:uLnTx/>
                <a:uFillTx/>
                <a:latin typeface="Times New Roman" panose="02020603050405020304" pitchFamily="18" charset="0"/>
                <a:ea typeface="宋体" panose="02010600030101010101" pitchFamily="2" charset="-122"/>
                <a:cs typeface="+mn-cs"/>
              </a:rPr>
              <a:t>but</a:t>
            </a:r>
            <a:r>
              <a:rPr kumimoji="0" lang="en-US" altLang="zh-CN" sz="20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rPr>
              <a:t> other options such as shared-use agreements can </a:t>
            </a:r>
            <a:r>
              <a:rPr kumimoji="0" lang="en-US" altLang="zh-CN" sz="20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make unused spaces available to the public</a:t>
            </a:r>
            <a:r>
              <a:rPr kumimoji="0" lang="en-US" altLang="zh-CN" sz="20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rPr>
              <a:t>. </a:t>
            </a:r>
            <a:endParaRPr lang="zh-CN" altLang="en-US" dirty="0"/>
          </a:p>
        </p:txBody>
      </p:sp>
      <p:pic>
        <p:nvPicPr>
          <p:cNvPr id="13" name="图片 12"/>
          <p:cNvPicPr>
            <a:picLocks noChangeAspect="1"/>
          </p:cNvPicPr>
          <p:nvPr/>
        </p:nvPicPr>
        <p:blipFill>
          <a:blip r:embed="rId1" cstate="screen"/>
          <a:stretch>
            <a:fillRect/>
          </a:stretch>
        </p:blipFill>
        <p:spPr>
          <a:xfrm>
            <a:off x="449216" y="3353029"/>
            <a:ext cx="561704" cy="561704"/>
          </a:xfrm>
          <a:prstGeom prst="rect">
            <a:avLst/>
          </a:prstGeom>
        </p:spPr>
      </p:pic>
      <p:pic>
        <p:nvPicPr>
          <p:cNvPr id="14" name="图片 13"/>
          <p:cNvPicPr>
            <a:picLocks noChangeAspect="1"/>
          </p:cNvPicPr>
          <p:nvPr/>
        </p:nvPicPr>
        <p:blipFill>
          <a:blip r:embed="rId1" cstate="screen"/>
          <a:stretch>
            <a:fillRect/>
          </a:stretch>
        </p:blipFill>
        <p:spPr>
          <a:xfrm>
            <a:off x="424542" y="5902388"/>
            <a:ext cx="561704" cy="561704"/>
          </a:xfrm>
          <a:prstGeom prst="rect">
            <a:avLst/>
          </a:prstGeom>
        </p:spPr>
      </p:pic>
      <p:sp>
        <p:nvSpPr>
          <p:cNvPr id="15" name="文本框 14"/>
          <p:cNvSpPr txBox="1"/>
          <p:nvPr/>
        </p:nvSpPr>
        <p:spPr>
          <a:xfrm>
            <a:off x="560973" y="466410"/>
            <a:ext cx="11206485" cy="1938992"/>
          </a:xfrm>
          <a:prstGeom prst="rect">
            <a:avLst/>
          </a:prstGeom>
          <a:solidFill>
            <a:schemeClr val="bg1"/>
          </a:solid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35. What’s the main idea of the text?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Sports play an important role in children’s growth.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More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safe areas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for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outdoor</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fun are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in urgent need</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Family-oriented lifestyles are crucial to children’s health.</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Medical intervention is important to ease psychological burden.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p:cNvSpPr txBox="1"/>
          <p:nvPr/>
        </p:nvSpPr>
        <p:spPr>
          <a:xfrm>
            <a:off x="8305798" y="466410"/>
            <a:ext cx="3393443" cy="707886"/>
          </a:xfrm>
          <a:prstGeom prst="rect">
            <a:avLst/>
          </a:prstGeom>
          <a:solidFill>
            <a:srgbClr val="4F81BD"/>
          </a:solidFill>
        </p:spPr>
        <p:txBody>
          <a:bodyPr wrap="square" rtlCol="0">
            <a:spAutoFit/>
          </a:bodyPr>
          <a:lstStyle/>
          <a:p>
            <a:pPr algn="ctr"/>
            <a:r>
              <a:rPr lang="en-US" altLang="zh-CN" sz="4000" dirty="0">
                <a:solidFill>
                  <a:schemeClr val="bg1"/>
                </a:solidFill>
              </a:rPr>
              <a:t>Advice   	B </a:t>
            </a:r>
            <a:r>
              <a:rPr lang="en-US" altLang="zh-CN" sz="4000" dirty="0">
                <a:solidFill>
                  <a:srgbClr val="FF0000"/>
                </a:solidFill>
              </a:rPr>
              <a:t>√</a:t>
            </a:r>
            <a:endParaRPr lang="zh-CN" altLang="en-US" sz="2800" i="1" dirty="0">
              <a:solidFill>
                <a:srgbClr val="FF0000"/>
              </a:solidFill>
            </a:endParaRPr>
          </a:p>
        </p:txBody>
      </p:sp>
      <p:sp>
        <p:nvSpPr>
          <p:cNvPr id="18" name="文本框 17"/>
          <p:cNvSpPr txBox="1"/>
          <p:nvPr/>
        </p:nvSpPr>
        <p:spPr>
          <a:xfrm>
            <a:off x="8305798" y="1197523"/>
            <a:ext cx="3393443" cy="1133002"/>
          </a:xfrm>
          <a:prstGeom prst="rect">
            <a:avLst/>
          </a:prstGeom>
          <a:solidFill>
            <a:schemeClr val="bg1">
              <a:lumMod val="95000"/>
            </a:schemeClr>
          </a:solidFill>
        </p:spPr>
        <p:txBody>
          <a:bodyPr wrap="square">
            <a:spAutoFit/>
          </a:bodyPr>
          <a:lstStyle/>
          <a:p>
            <a:pPr marL="342900" indent="-342900" algn="just">
              <a:lnSpc>
                <a:spcPts val="1600"/>
              </a:lnSpc>
              <a:buFont typeface="Wingdings" panose="05000000000000000000" pitchFamily="2" charset="2"/>
              <a:buChar char="l"/>
            </a:pPr>
            <a:r>
              <a:rPr kumimoji="0" lang="en-US" altLang="zh-CN" sz="20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we need to invest in more and safer places for children to play </a:t>
            </a:r>
            <a:endParaRPr kumimoji="0" lang="en-US" altLang="zh-CN" sz="2000" b="0"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endParaRPr>
          </a:p>
          <a:p>
            <a:pPr marL="342900" indent="-342900" algn="just">
              <a:lnSpc>
                <a:spcPts val="1600"/>
              </a:lnSpc>
              <a:buFont typeface="Wingdings" panose="05000000000000000000" pitchFamily="2" charset="2"/>
              <a:buChar char="l"/>
            </a:pPr>
            <a:r>
              <a:rPr kumimoji="0" lang="en-US" altLang="zh-CN" sz="20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rPr>
              <a:t>make unused spaces available to the public</a:t>
            </a:r>
            <a:endParaRPr lang="zh-CN" altLang="en-US" dirty="0"/>
          </a:p>
        </p:txBody>
      </p:sp>
      <p:pic>
        <p:nvPicPr>
          <p:cNvPr id="20" name="图片 19"/>
          <p:cNvPicPr>
            <a:picLocks noChangeAspect="1"/>
          </p:cNvPicPr>
          <p:nvPr/>
        </p:nvPicPr>
        <p:blipFill>
          <a:blip r:embed="rId2"/>
          <a:stretch>
            <a:fillRect/>
          </a:stretch>
        </p:blipFill>
        <p:spPr>
          <a:xfrm>
            <a:off x="449213" y="466410"/>
            <a:ext cx="7856585" cy="6032360"/>
          </a:xfrm>
          <a:prstGeom prst="rect">
            <a:avLst/>
          </a:prstGeom>
          <a:ln>
            <a:noFill/>
          </a:ln>
          <a:effectLst>
            <a:softEdge rad="112500"/>
          </a:effectLst>
        </p:spPr>
      </p:pic>
      <p:pic>
        <p:nvPicPr>
          <p:cNvPr id="21" name="图片 20"/>
          <p:cNvPicPr>
            <a:picLocks noChangeAspect="1"/>
          </p:cNvPicPr>
          <p:nvPr/>
        </p:nvPicPr>
        <p:blipFill>
          <a:blip r:embed="rId1" cstate="screen"/>
          <a:stretch>
            <a:fillRect/>
          </a:stretch>
        </p:blipFill>
        <p:spPr>
          <a:xfrm>
            <a:off x="449213" y="1153987"/>
            <a:ext cx="561704" cy="561704"/>
          </a:xfrm>
          <a:prstGeom prst="rect">
            <a:avLst/>
          </a:prstGeom>
        </p:spPr>
      </p:pic>
      <p:sp>
        <p:nvSpPr>
          <p:cNvPr id="22" name="箭头: 左弧形 21"/>
          <p:cNvSpPr/>
          <p:nvPr/>
        </p:nvSpPr>
        <p:spPr>
          <a:xfrm rot="18257705">
            <a:off x="2266842" y="1926195"/>
            <a:ext cx="479784" cy="1136858"/>
          </a:xfrm>
          <a:prstGeom prst="curved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箭头: 左弧形 22"/>
          <p:cNvSpPr/>
          <p:nvPr/>
        </p:nvSpPr>
        <p:spPr>
          <a:xfrm>
            <a:off x="2941829" y="2640652"/>
            <a:ext cx="538457" cy="1050471"/>
          </a:xfrm>
          <a:prstGeom prst="curved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箭头: 左弧形 23"/>
          <p:cNvSpPr/>
          <p:nvPr/>
        </p:nvSpPr>
        <p:spPr>
          <a:xfrm rot="3822720">
            <a:off x="2150954" y="3176503"/>
            <a:ext cx="442830" cy="1228434"/>
          </a:xfrm>
          <a:prstGeom prst="curved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箭头: 左弧形 24"/>
          <p:cNvSpPr/>
          <p:nvPr/>
        </p:nvSpPr>
        <p:spPr>
          <a:xfrm rot="17670538">
            <a:off x="2441758" y="4506929"/>
            <a:ext cx="627548" cy="1377787"/>
          </a:xfrm>
          <a:prstGeom prst="curved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矩形 25"/>
          <p:cNvSpPr/>
          <p:nvPr/>
        </p:nvSpPr>
        <p:spPr bwMode="auto">
          <a:xfrm>
            <a:off x="1632857" y="1726577"/>
            <a:ext cx="808443" cy="27489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27" name="矩形 26"/>
          <p:cNvSpPr/>
          <p:nvPr/>
        </p:nvSpPr>
        <p:spPr bwMode="auto">
          <a:xfrm>
            <a:off x="2941258" y="2296903"/>
            <a:ext cx="808443" cy="27489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28" name="矩形 27"/>
          <p:cNvSpPr/>
          <p:nvPr/>
        </p:nvSpPr>
        <p:spPr bwMode="auto">
          <a:xfrm>
            <a:off x="2925375" y="3688477"/>
            <a:ext cx="808443" cy="27489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29" name="矩形 28"/>
          <p:cNvSpPr/>
          <p:nvPr/>
        </p:nvSpPr>
        <p:spPr bwMode="auto">
          <a:xfrm>
            <a:off x="1594323" y="4330691"/>
            <a:ext cx="808443" cy="27489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30" name="矩形 29"/>
          <p:cNvSpPr/>
          <p:nvPr/>
        </p:nvSpPr>
        <p:spPr bwMode="auto">
          <a:xfrm>
            <a:off x="3212506" y="4798338"/>
            <a:ext cx="808443" cy="27489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down)">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circle(in)">
                                      <p:cBhvr>
                                        <p:cTn id="66" dur="2000"/>
                                        <p:tgtEl>
                                          <p:spTgt spid="22"/>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circle(in)">
                                      <p:cBhvr>
                                        <p:cTn id="69" dur="2000"/>
                                        <p:tgtEl>
                                          <p:spTgt spid="23"/>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circle(in)">
                                      <p:cBhvr>
                                        <p:cTn id="72" dur="2000"/>
                                        <p:tgtEl>
                                          <p:spTgt spid="24"/>
                                        </p:tgtEl>
                                      </p:cBhvr>
                                    </p:animEffect>
                                  </p:childTnLst>
                                </p:cTn>
                              </p:par>
                              <p:par>
                                <p:cTn id="73" presetID="6" presetClass="entr" presetSubtype="16"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circle(in)">
                                      <p:cBhvr>
                                        <p:cTn id="75" dur="2000"/>
                                        <p:tgtEl>
                                          <p:spTgt spid="25"/>
                                        </p:tgtEl>
                                      </p:cBhvr>
                                    </p:animEffect>
                                  </p:childTnLst>
                                </p:cTn>
                              </p:par>
                            </p:childTnLst>
                          </p:cTn>
                        </p:par>
                        <p:par>
                          <p:cTn id="76" fill="hold">
                            <p:stCondLst>
                              <p:cond delay="2000"/>
                            </p:stCondLst>
                            <p:childTnLst>
                              <p:par>
                                <p:cTn id="77" presetID="16" presetClass="entr" presetSubtype="21"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barn(inVertical)">
                                      <p:cBhvr>
                                        <p:cTn id="79" dur="500"/>
                                        <p:tgtEl>
                                          <p:spTgt spid="26"/>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barn(inVertical)">
                                      <p:cBhvr>
                                        <p:cTn id="82" dur="500"/>
                                        <p:tgtEl>
                                          <p:spTgt spid="27"/>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barn(inVertical)">
                                      <p:cBhvr>
                                        <p:cTn id="85" dur="500"/>
                                        <p:tgtEl>
                                          <p:spTgt spid="28"/>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barn(inVertical)">
                                      <p:cBhvr>
                                        <p:cTn id="88" dur="500"/>
                                        <p:tgtEl>
                                          <p:spTgt spid="29"/>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barn(inVertical)">
                                      <p:cBhvr>
                                        <p:cTn id="9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0" grpId="0" animBg="1"/>
      <p:bldP spid="12" grpId="0" animBg="1"/>
      <p:bldP spid="15" grpId="0" animBg="1"/>
      <p:bldP spid="16" grpId="0" animBg="1"/>
      <p:bldP spid="18"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ules of healthy sleep. bedtime routine for good sleep at night ..."/>
          <p:cNvPicPr>
            <a:picLocks noChangeAspect="1" noChangeArrowheads="1"/>
          </p:cNvPicPr>
          <p:nvPr/>
        </p:nvPicPr>
        <p:blipFill>
          <a:blip r:embed="rId1"/>
          <a:srcRect/>
          <a:stretch>
            <a:fillRect/>
          </a:stretch>
        </p:blipFill>
        <p:spPr bwMode="auto">
          <a:xfrm>
            <a:off x="4316275" y="669470"/>
            <a:ext cx="7979054" cy="5622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0" y="2275342"/>
            <a:ext cx="3886200" cy="2062103"/>
          </a:xfrm>
          <a:prstGeom prst="rect">
            <a:avLst/>
          </a:prstGeom>
          <a:noFill/>
        </p:spPr>
        <p:txBody>
          <a:bodyPr wrap="square">
            <a:spAutoFit/>
          </a:bodyPr>
          <a:lstStyle/>
          <a:p>
            <a:pPr algn="r"/>
            <a:r>
              <a:rPr lang="en-US" altLang="zh-CN" sz="3200" kern="100" dirty="0">
                <a:effectLst/>
                <a:latin typeface="Times New Roman" panose="02020603050405020304" pitchFamily="18" charset="0"/>
                <a:ea typeface="宋体" panose="02010600030101010101" pitchFamily="2" charset="-122"/>
              </a:rPr>
              <a:t>Here are three simple “first-aid” </a:t>
            </a:r>
            <a:r>
              <a:rPr lang="en-US" altLang="zh-CN" sz="3200" kern="100" dirty="0">
                <a:solidFill>
                  <a:srgbClr val="C00000"/>
                </a:solidFill>
                <a:effectLst/>
                <a:latin typeface="Times New Roman" panose="02020603050405020304" pitchFamily="18" charset="0"/>
                <a:ea typeface="宋体" panose="02010600030101010101" pitchFamily="2" charset="-122"/>
              </a:rPr>
              <a:t>technique</a:t>
            </a:r>
            <a:r>
              <a:rPr lang="en-US" altLang="zh-CN" sz="3200" kern="100" dirty="0">
                <a:effectLst/>
                <a:latin typeface="Times New Roman" panose="02020603050405020304" pitchFamily="18" charset="0"/>
                <a:ea typeface="宋体" panose="02010600030101010101" pitchFamily="2" charset="-122"/>
              </a:rPr>
              <a:t>s   that could </a:t>
            </a:r>
            <a:r>
              <a:rPr lang="en-US" altLang="zh-CN" sz="3200" kern="100" dirty="0">
                <a:solidFill>
                  <a:srgbClr val="C00000"/>
                </a:solidFill>
                <a:effectLst/>
                <a:latin typeface="Times New Roman" panose="02020603050405020304" pitchFamily="18" charset="0"/>
                <a:ea typeface="宋体" panose="02010600030101010101" pitchFamily="2" charset="-122"/>
              </a:rPr>
              <a:t>make a difference.</a:t>
            </a:r>
            <a:endParaRPr lang="zh-CN" altLang="en-US" sz="3200" dirty="0">
              <a:solidFill>
                <a:srgbClr val="C00000"/>
              </a:solidFill>
            </a:endParaRPr>
          </a:p>
        </p:txBody>
      </p:sp>
      <p:sp>
        <p:nvSpPr>
          <p:cNvPr id="3" name="TextBox 8"/>
          <p:cNvSpPr txBox="1"/>
          <p:nvPr/>
        </p:nvSpPr>
        <p:spPr>
          <a:xfrm>
            <a:off x="-1714942" y="921631"/>
            <a:ext cx="7316083" cy="1231106"/>
          </a:xfrm>
          <a:prstGeom prst="rect">
            <a:avLst/>
          </a:prstGeom>
        </p:spPr>
        <p:txBody>
          <a:bodyPr wrap="square" lIns="0" tIns="0" rIns="0" bIns="0" rtlCol="0" anchor="t">
            <a:spAutoFit/>
          </a:bodyPr>
          <a:lstStyle/>
          <a:p>
            <a:pPr algn="ctr" defTabSz="1219200" fontAlgn="base">
              <a:spcBef>
                <a:spcPct val="0"/>
              </a:spcBef>
              <a:spcAft>
                <a:spcPct val="0"/>
              </a:spcAft>
              <a:defRPr/>
            </a:pPr>
            <a:r>
              <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rPr>
              <a:t>七选五</a:t>
            </a:r>
            <a:endPar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endParaRPr>
          </a:p>
        </p:txBody>
      </p:sp>
      <p:pic>
        <p:nvPicPr>
          <p:cNvPr id="13316" name="Picture 4" descr="Five Answers to “How Can I Get a Good Night’s Sleep?” – Vibrant Life"/>
          <p:cNvPicPr>
            <a:picLocks noChangeAspect="1" noChangeArrowheads="1"/>
          </p:cNvPicPr>
          <p:nvPr/>
        </p:nvPicPr>
        <p:blipFill>
          <a:blip r:embed="rId2" cstate="screen"/>
          <a:srcRect/>
          <a:stretch>
            <a:fillRect/>
          </a:stretch>
        </p:blipFill>
        <p:spPr bwMode="auto">
          <a:xfrm>
            <a:off x="215038" y="4460051"/>
            <a:ext cx="3886200" cy="18317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7150" y="84073"/>
            <a:ext cx="11993880" cy="5209118"/>
          </a:xfrm>
          <a:prstGeom prst="rect">
            <a:avLst/>
          </a:prstGeom>
          <a:noFill/>
        </p:spPr>
        <p:txBody>
          <a:bodyPr wrap="square">
            <a:spAutoFit/>
          </a:bodyPr>
          <a:lstStyle/>
          <a:p>
            <a:pPr indent="266700" algn="just">
              <a:lnSpc>
                <a:spcPts val="1900"/>
              </a:lnSpc>
              <a:tabLst>
                <a:tab pos="3780790" algn="l"/>
              </a:tabLst>
            </a:pPr>
            <a:r>
              <a:rPr lang="en-US" altLang="zh-CN" sz="2000" kern="100" dirty="0">
                <a:effectLst/>
                <a:latin typeface="Times New Roman" panose="02020603050405020304" pitchFamily="18" charset="0"/>
                <a:ea typeface="宋体" panose="02010600030101010101" pitchFamily="2" charset="-122"/>
              </a:rPr>
              <a:t>Do you have sweaty palms when you are sitting in the exam hall? Do worrying thoughts keep you awake at night? You may have experienced </a:t>
            </a:r>
            <a:r>
              <a:rPr lang="en-US" altLang="zh-CN" sz="2000" kern="100" dirty="0">
                <a:solidFill>
                  <a:srgbClr val="FF0000"/>
                </a:solidFill>
                <a:effectLst/>
                <a:latin typeface="Times New Roman" panose="02020603050405020304" pitchFamily="18" charset="0"/>
                <a:ea typeface="宋体" panose="02010600030101010101" pitchFamily="2" charset="-122"/>
              </a:rPr>
              <a:t>one of these on certain occasions</a:t>
            </a:r>
            <a:r>
              <a:rPr lang="en-US" altLang="zh-CN" sz="2000" kern="100" dirty="0">
                <a:effectLst/>
                <a:latin typeface="Times New Roman" panose="02020603050405020304" pitchFamily="18" charset="0"/>
                <a:ea typeface="宋体" panose="02010600030101010101" pitchFamily="2" charset="-122"/>
              </a:rPr>
              <a:t>. </a:t>
            </a:r>
            <a:r>
              <a:rPr lang="en-US" altLang="zh-CN" sz="2000" u="sng" kern="100" spc="-10" dirty="0">
                <a:effectLst/>
                <a:latin typeface="Times New Roman" panose="02020603050405020304" pitchFamily="18" charset="0"/>
                <a:ea typeface="宋体" panose="02010600030101010101" pitchFamily="2" charset="-122"/>
              </a:rPr>
              <a:t>  36  </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solidFill>
                  <a:srgbClr val="FF0000"/>
                </a:solidFill>
                <a:effectLst/>
                <a:latin typeface="Times New Roman" panose="02020603050405020304" pitchFamily="18" charset="0"/>
                <a:ea typeface="宋体" panose="02010600030101010101" pitchFamily="2" charset="-122"/>
              </a:rPr>
              <a:t>Here are three simple “first-aid” techniques </a:t>
            </a:r>
            <a:r>
              <a:rPr lang="en-US" altLang="zh-CN" sz="2000" kern="100" dirty="0">
                <a:effectLst/>
                <a:latin typeface="Times New Roman" panose="02020603050405020304" pitchFamily="18" charset="0"/>
                <a:ea typeface="宋体" panose="02010600030101010101" pitchFamily="2" charset="-122"/>
              </a:rPr>
              <a:t>that could make a difference.</a:t>
            </a:r>
            <a:endParaRPr lang="zh-CN" altLang="zh-CN" sz="2000" kern="100" dirty="0">
              <a:effectLst/>
              <a:latin typeface="Times New Roman" panose="02020603050405020304" pitchFamily="18" charset="0"/>
              <a:ea typeface="宋体" panose="02010600030101010101" pitchFamily="2" charset="-122"/>
            </a:endParaRPr>
          </a:p>
          <a:p>
            <a:pPr indent="267970" algn="just">
              <a:lnSpc>
                <a:spcPts val="1900"/>
              </a:lnSpc>
              <a:tabLst>
                <a:tab pos="3780790" algn="l"/>
              </a:tabLst>
            </a:pPr>
            <a:r>
              <a:rPr lang="en-US" altLang="zh-CN" sz="2000" b="1" kern="100" dirty="0">
                <a:effectLst/>
                <a:latin typeface="Times New Roman" panose="02020603050405020304" pitchFamily="18" charset="0"/>
                <a:ea typeface="宋体" panose="02010600030101010101" pitchFamily="2" charset="-122"/>
              </a:rPr>
              <a:t>Sit at your bed</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1900"/>
              </a:lnSpc>
              <a:tabLst>
                <a:tab pos="3780790" algn="l"/>
              </a:tabLst>
            </a:pPr>
            <a:r>
              <a:rPr lang="en-US" altLang="zh-CN" sz="2000" kern="100" dirty="0">
                <a:effectLst/>
                <a:latin typeface="Times New Roman" panose="02020603050405020304" pitchFamily="18" charset="0"/>
                <a:ea typeface="宋体" panose="02010600030101010101" pitchFamily="2" charset="-122"/>
              </a:rPr>
              <a:t>Do you jump out of bed the moment the alarm rings every morning? Perhaps the next time you get up in the morning, you can try this. </a:t>
            </a:r>
            <a:r>
              <a:rPr lang="en-US" altLang="zh-CN" sz="2000" kern="100" dirty="0">
                <a:solidFill>
                  <a:srgbClr val="FF0000"/>
                </a:solidFill>
                <a:effectLst/>
                <a:latin typeface="Times New Roman" panose="02020603050405020304" pitchFamily="18" charset="0"/>
                <a:ea typeface="宋体" panose="02010600030101010101" pitchFamily="2" charset="-122"/>
              </a:rPr>
              <a:t>Slowly get up and sit at your bed for a few minutes</a:t>
            </a:r>
            <a:r>
              <a:rPr lang="en-US" altLang="zh-CN" sz="2000" kern="100" dirty="0">
                <a:effectLst/>
                <a:latin typeface="Times New Roman" panose="02020603050405020304" pitchFamily="18" charset="0"/>
                <a:ea typeface="宋体" panose="02010600030101010101" pitchFamily="2" charset="-122"/>
              </a:rPr>
              <a:t>. </a:t>
            </a:r>
            <a:r>
              <a:rPr lang="en-US" altLang="zh-CN" sz="2000" u="sng" kern="100" spc="-10" dirty="0">
                <a:effectLst/>
                <a:latin typeface="Times New Roman" panose="02020603050405020304" pitchFamily="18" charset="0"/>
                <a:ea typeface="宋体" panose="02010600030101010101" pitchFamily="2" charset="-122"/>
              </a:rPr>
              <a:t>  37  </a:t>
            </a:r>
            <a:r>
              <a:rPr lang="en-US" altLang="zh-CN" sz="2000" kern="100" dirty="0">
                <a:effectLst/>
                <a:latin typeface="Times New Roman" panose="02020603050405020304" pitchFamily="18" charset="0"/>
                <a:ea typeface="宋体" panose="02010600030101010101" pitchFamily="2" charset="-122"/>
              </a:rPr>
              <a:t> The important thing is </a:t>
            </a:r>
            <a:r>
              <a:rPr lang="en-US" altLang="zh-CN" sz="2000" kern="100" dirty="0">
                <a:solidFill>
                  <a:srgbClr val="FF0000"/>
                </a:solidFill>
                <a:effectLst/>
                <a:latin typeface="Times New Roman" panose="02020603050405020304" pitchFamily="18" charset="0"/>
                <a:ea typeface="宋体" panose="02010600030101010101" pitchFamily="2" charset="-122"/>
              </a:rPr>
              <a:t>not to let any hurried thoughts clutter your mind</a:t>
            </a:r>
            <a:r>
              <a:rPr lang="en-US" altLang="zh-CN" sz="2000" kern="100" dirty="0">
                <a:effectLst/>
                <a:latin typeface="Times New Roman" panose="02020603050405020304" pitchFamily="18" charset="0"/>
                <a:ea typeface="宋体" panose="02010600030101010101" pitchFamily="2" charset="-122"/>
              </a:rPr>
              <a:t>. In these few quiet minutes to yourself, you will be able to </a:t>
            </a:r>
            <a:r>
              <a:rPr lang="en-US" altLang="zh-CN" sz="2000" kern="100" dirty="0">
                <a:solidFill>
                  <a:srgbClr val="FF0000"/>
                </a:solidFill>
                <a:effectLst/>
                <a:latin typeface="Times New Roman" panose="02020603050405020304" pitchFamily="18" charset="0"/>
                <a:ea typeface="宋体" panose="02010600030101010101" pitchFamily="2" charset="-122"/>
              </a:rPr>
              <a:t>feel refreshed</a:t>
            </a:r>
            <a:r>
              <a:rPr lang="en-US" altLang="zh-CN" sz="2000" kern="100" dirty="0">
                <a:effectLst/>
                <a:latin typeface="Times New Roman" panose="02020603050405020304" pitchFamily="18" charset="0"/>
                <a:ea typeface="宋体" panose="02010600030101010101" pitchFamily="2" charset="-122"/>
              </a:rPr>
              <a:t>.</a:t>
            </a:r>
            <a:endParaRPr lang="zh-CN" altLang="zh-CN" sz="2000" kern="100" dirty="0">
              <a:effectLst/>
              <a:latin typeface="Times New Roman" panose="02020603050405020304" pitchFamily="18" charset="0"/>
              <a:ea typeface="宋体" panose="02010600030101010101" pitchFamily="2" charset="-122"/>
            </a:endParaRPr>
          </a:p>
          <a:p>
            <a:pPr indent="261620" algn="just">
              <a:lnSpc>
                <a:spcPts val="1900"/>
              </a:lnSpc>
              <a:tabLst>
                <a:tab pos="3780790" algn="l"/>
              </a:tabLst>
            </a:pPr>
            <a:r>
              <a:rPr lang="en-US" altLang="zh-CN" sz="2000" u="sng" kern="100" spc="-10" dirty="0">
                <a:effectLst/>
                <a:latin typeface="Times New Roman" panose="02020603050405020304" pitchFamily="18" charset="0"/>
                <a:ea typeface="宋体" panose="02010600030101010101" pitchFamily="2" charset="-122"/>
              </a:rPr>
              <a:t>  38  </a:t>
            </a:r>
            <a:r>
              <a:rPr lang="en-US" altLang="zh-CN" sz="2000" b="1" kern="100" dirty="0">
                <a:effectLst/>
                <a:latin typeface="Times New Roman" panose="02020603050405020304" pitchFamily="18" charset="0"/>
                <a:ea typeface="宋体" panose="02010600030101010101" pitchFamily="2" charset="-122"/>
              </a:rPr>
              <a:t> </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1900"/>
              </a:lnSpc>
              <a:tabLst>
                <a:tab pos="3780790" algn="l"/>
              </a:tabLst>
            </a:pPr>
            <a:r>
              <a:rPr lang="en-US" altLang="zh-CN" sz="2000" kern="100" dirty="0">
                <a:effectLst/>
                <a:latin typeface="Times New Roman" panose="02020603050405020304" pitchFamily="18" charset="0"/>
                <a:ea typeface="宋体" panose="02010600030101010101" pitchFamily="2" charset="-122"/>
              </a:rPr>
              <a:t>On many occasions, we have our handphones right next to the served food, and our eyes are busy with the world within these tiny devices. Such actions seem to be the perfect recipe for an overworked brain.</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1900"/>
              </a:lnSpc>
              <a:tabLst>
                <a:tab pos="3780790" algn="l"/>
              </a:tabLst>
            </a:pPr>
            <a:r>
              <a:rPr lang="en-US" altLang="zh-CN" sz="2000" kern="100" dirty="0">
                <a:solidFill>
                  <a:srgbClr val="FF0000"/>
                </a:solidFill>
                <a:effectLst/>
                <a:highlight>
                  <a:srgbClr val="00FFFF"/>
                </a:highlight>
                <a:latin typeface="Times New Roman" panose="02020603050405020304" pitchFamily="18" charset="0"/>
                <a:ea typeface="宋体" panose="02010600030101010101" pitchFamily="2" charset="-122"/>
              </a:rPr>
              <a:t>Instead</a:t>
            </a:r>
            <a:r>
              <a:rPr lang="en-US" altLang="zh-CN" sz="2000" kern="100" dirty="0">
                <a:effectLst/>
                <a:latin typeface="Times New Roman" panose="02020603050405020304" pitchFamily="18" charset="0"/>
                <a:ea typeface="宋体" panose="02010600030101010101" pitchFamily="2" charset="-122"/>
              </a:rPr>
              <a:t>, take mealtime as a time to </a:t>
            </a:r>
            <a:r>
              <a:rPr lang="en-US" altLang="zh-CN" sz="2000" kern="100" dirty="0">
                <a:solidFill>
                  <a:srgbClr val="FF0000"/>
                </a:solidFill>
                <a:effectLst/>
                <a:latin typeface="Times New Roman" panose="02020603050405020304" pitchFamily="18" charset="0"/>
                <a:ea typeface="宋体" panose="02010600030101010101" pitchFamily="2" charset="-122"/>
              </a:rPr>
              <a:t>enjoy your food</a:t>
            </a:r>
            <a:r>
              <a:rPr lang="en-US" altLang="zh-CN" sz="2000" kern="100" dirty="0">
                <a:effectLst/>
                <a:latin typeface="Times New Roman" panose="02020603050405020304" pitchFamily="18" charset="0"/>
                <a:ea typeface="宋体" panose="02010600030101010101" pitchFamily="2" charset="-122"/>
              </a:rPr>
              <a:t>. Slow down and let your eyes feast on the different colors, and </a:t>
            </a:r>
            <a:r>
              <a:rPr lang="en-US" altLang="zh-CN" sz="2000" kern="100" dirty="0">
                <a:solidFill>
                  <a:srgbClr val="FF0000"/>
                </a:solidFill>
                <a:effectLst/>
                <a:latin typeface="Times New Roman" panose="02020603050405020304" pitchFamily="18" charset="0"/>
                <a:ea typeface="宋体" panose="02010600030101010101" pitchFamily="2" charset="-122"/>
              </a:rPr>
              <a:t>allow your tongue to taste the variety of flavors</a:t>
            </a:r>
            <a:r>
              <a:rPr lang="en-US" altLang="zh-CN" sz="2000" kern="100" dirty="0">
                <a:effectLst/>
                <a:latin typeface="Times New Roman" panose="02020603050405020304" pitchFamily="18" charset="0"/>
                <a:ea typeface="宋体" panose="02010600030101010101" pitchFamily="2" charset="-122"/>
              </a:rPr>
              <a:t>. </a:t>
            </a:r>
            <a:r>
              <a:rPr lang="en-US" altLang="zh-CN" sz="2000" u="sng" kern="100" spc="-10" dirty="0">
                <a:effectLst/>
                <a:latin typeface="Times New Roman" panose="02020603050405020304" pitchFamily="18" charset="0"/>
                <a:ea typeface="宋体" panose="02010600030101010101" pitchFamily="2" charset="-122"/>
              </a:rPr>
              <a:t>  39  </a:t>
            </a:r>
            <a:r>
              <a:rPr lang="en-US" altLang="zh-CN" sz="2000" kern="100" dirty="0">
                <a:effectLst/>
                <a:latin typeface="Times New Roman" panose="02020603050405020304" pitchFamily="18" charset="0"/>
                <a:ea typeface="宋体" panose="02010600030101010101" pitchFamily="2" charset="-122"/>
              </a:rPr>
              <a:t> It </a:t>
            </a:r>
            <a:r>
              <a:rPr lang="en-US" altLang="zh-CN" sz="2000" kern="100" dirty="0">
                <a:effectLst/>
                <a:highlight>
                  <a:srgbClr val="00FFFF"/>
                </a:highlight>
                <a:latin typeface="Times New Roman" panose="02020603050405020304" pitchFamily="18" charset="0"/>
                <a:ea typeface="宋体" panose="02010600030101010101" pitchFamily="2" charset="-122"/>
              </a:rPr>
              <a:t>also</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solidFill>
                  <a:srgbClr val="FF0000"/>
                </a:solidFill>
                <a:effectLst/>
                <a:latin typeface="Times New Roman" panose="02020603050405020304" pitchFamily="18" charset="0"/>
                <a:ea typeface="宋体" panose="02010600030101010101" pitchFamily="2" charset="-122"/>
              </a:rPr>
              <a:t>helps</a:t>
            </a:r>
            <a:r>
              <a:rPr lang="en-US" altLang="zh-CN" sz="2000" kern="100" dirty="0">
                <a:effectLst/>
                <a:latin typeface="Times New Roman" panose="02020603050405020304" pitchFamily="18" charset="0"/>
                <a:ea typeface="宋体" panose="02010600030101010101" pitchFamily="2" charset="-122"/>
              </a:rPr>
              <a:t> you to feel more relaxed.</a:t>
            </a:r>
            <a:endParaRPr lang="zh-CN" altLang="zh-CN" sz="2000" kern="100" dirty="0">
              <a:effectLst/>
              <a:latin typeface="Times New Roman" panose="02020603050405020304" pitchFamily="18" charset="0"/>
              <a:ea typeface="宋体" panose="02010600030101010101" pitchFamily="2" charset="-122"/>
            </a:endParaRPr>
          </a:p>
          <a:p>
            <a:pPr indent="267970" algn="just">
              <a:lnSpc>
                <a:spcPts val="1900"/>
              </a:lnSpc>
              <a:tabLst>
                <a:tab pos="3780790" algn="l"/>
              </a:tabLst>
            </a:pPr>
            <a:r>
              <a:rPr lang="en-US" altLang="zh-CN" sz="2000" b="1" kern="100" dirty="0">
                <a:solidFill>
                  <a:srgbClr val="FF0000"/>
                </a:solidFill>
                <a:effectLst/>
                <a:latin typeface="Times New Roman" panose="02020603050405020304" pitchFamily="18" charset="0"/>
                <a:ea typeface="宋体" panose="02010600030101010101" pitchFamily="2" charset="-122"/>
              </a:rPr>
              <a:t>Get moving</a:t>
            </a:r>
            <a:endParaRPr lang="zh-CN" altLang="zh-CN" sz="2000" kern="100" dirty="0">
              <a:solidFill>
                <a:srgbClr val="FF0000"/>
              </a:solidFill>
              <a:effectLst/>
              <a:latin typeface="Times New Roman" panose="02020603050405020304" pitchFamily="18" charset="0"/>
              <a:ea typeface="宋体" panose="02010600030101010101" pitchFamily="2" charset="-122"/>
            </a:endParaRPr>
          </a:p>
          <a:p>
            <a:pPr indent="266700" algn="just">
              <a:lnSpc>
                <a:spcPts val="1900"/>
              </a:lnSpc>
              <a:tabLst>
                <a:tab pos="3780790" algn="l"/>
              </a:tabLst>
            </a:pPr>
            <a:r>
              <a:rPr lang="en-US" altLang="zh-CN" sz="2000" kern="100" dirty="0">
                <a:solidFill>
                  <a:srgbClr val="FF0000"/>
                </a:solidFill>
                <a:effectLst/>
                <a:latin typeface="Times New Roman" panose="02020603050405020304" pitchFamily="18" charset="0"/>
                <a:ea typeface="宋体" panose="02010600030101010101" pitchFamily="2" charset="-122"/>
              </a:rPr>
              <a:t>Playing sports </a:t>
            </a:r>
            <a:r>
              <a:rPr lang="en-US" altLang="zh-CN" sz="2000" kern="100" dirty="0">
                <a:effectLst/>
                <a:latin typeface="Times New Roman" panose="02020603050405020304" pitchFamily="18" charset="0"/>
                <a:ea typeface="宋体" panose="02010600030101010101" pitchFamily="2" charset="-122"/>
              </a:rPr>
              <a:t>such as basketball, soccer or simply going for a run helps reduce the body’s stress hormones and instead stimulates the production of endorphins that </a:t>
            </a:r>
            <a:r>
              <a:rPr lang="en-US" altLang="zh-CN" sz="2000" kern="100" dirty="0">
                <a:solidFill>
                  <a:srgbClr val="FF0000"/>
                </a:solidFill>
                <a:effectLst/>
                <a:latin typeface="Times New Roman" panose="02020603050405020304" pitchFamily="18" charset="0"/>
                <a:ea typeface="宋体" panose="02010600030101010101" pitchFamily="2" charset="-122"/>
              </a:rPr>
              <a:t>lift your mood</a:t>
            </a:r>
            <a:r>
              <a:rPr lang="en-US" altLang="zh-CN" sz="2000" kern="100" dirty="0">
                <a:effectLst/>
                <a:latin typeface="Times New Roman" panose="02020603050405020304" pitchFamily="18" charset="0"/>
                <a:ea typeface="宋体" panose="02010600030101010101" pitchFamily="2" charset="-122"/>
              </a:rPr>
              <a:t>. </a:t>
            </a:r>
            <a:r>
              <a:rPr lang="en-US" altLang="zh-CN" sz="2000" u="sng" kern="100" spc="-10" dirty="0">
                <a:effectLst/>
                <a:latin typeface="Times New Roman" panose="02020603050405020304" pitchFamily="18" charset="0"/>
                <a:ea typeface="宋体" panose="02010600030101010101" pitchFamily="2" charset="-122"/>
              </a:rPr>
              <a:t>  40  </a:t>
            </a:r>
            <a:r>
              <a:rPr lang="en-US" altLang="zh-CN" sz="2000" kern="100" dirty="0">
                <a:effectLst/>
                <a:latin typeface="Times New Roman" panose="02020603050405020304" pitchFamily="18" charset="0"/>
                <a:ea typeface="宋体" panose="02010600030101010101" pitchFamily="2" charset="-122"/>
              </a:rPr>
              <a:t> All you have to do is to </a:t>
            </a:r>
            <a:r>
              <a:rPr lang="en-US" altLang="zh-CN" sz="2000" kern="100" dirty="0">
                <a:solidFill>
                  <a:srgbClr val="FF0000"/>
                </a:solidFill>
                <a:effectLst/>
                <a:latin typeface="Times New Roman" panose="02020603050405020304" pitchFamily="18" charset="0"/>
                <a:ea typeface="宋体" panose="02010600030101010101" pitchFamily="2" charset="-122"/>
              </a:rPr>
              <a:t>ensure you incorporate a regular routine of exercise of low to moderate intensity</a:t>
            </a:r>
            <a:r>
              <a:rPr lang="en-US" altLang="zh-CN" sz="2000" kern="100" dirty="0">
                <a:effectLst/>
                <a:latin typeface="Times New Roman" panose="02020603050405020304" pitchFamily="18" charset="0"/>
                <a:ea typeface="宋体" panose="02010600030101010101" pitchFamily="2" charset="-122"/>
              </a:rPr>
              <a:t>. This will also help you feel more energized and healthy, besides ridding you of stress and anxiety.</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1900"/>
              </a:lnSpc>
              <a:tabLst>
                <a:tab pos="3780790" algn="l"/>
              </a:tabLst>
            </a:pPr>
            <a:r>
              <a:rPr lang="en-US" altLang="zh-CN" sz="2000" kern="100" dirty="0">
                <a:effectLst/>
                <a:latin typeface="Times New Roman" panose="02020603050405020304" pitchFamily="18" charset="0"/>
                <a:ea typeface="宋体" panose="02010600030101010101" pitchFamily="2" charset="-122"/>
              </a:rPr>
              <a:t>These are the ways you can achieve harmony with your body and mind, and feel less anxious and stressed. Give them a try. Your mind will thank you for it.</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1900"/>
              </a:lnSpc>
              <a:tabLst>
                <a:tab pos="3780790" algn="l"/>
              </a:tabLst>
            </a:pPr>
            <a:r>
              <a:rPr lang="en-US" altLang="zh-CN" sz="2000" kern="100" dirty="0">
                <a:effectLst/>
                <a:latin typeface="Times New Roman" panose="02020603050405020304" pitchFamily="18" charset="0"/>
                <a:ea typeface="宋体" panose="02010600030101010101" pitchFamily="2" charset="-122"/>
              </a:rPr>
              <a:t>These are the ways you can achieve harmony with your body and mind, and feel less anxious and stressed. Give them a try. Your mind will thank you for it.</a:t>
            </a:r>
            <a:endParaRPr lang="zh-CN" altLang="zh-CN" sz="2000" kern="100" dirty="0">
              <a:effectLst/>
              <a:latin typeface="Times New Roman" panose="02020603050405020304" pitchFamily="18" charset="0"/>
              <a:ea typeface="宋体" panose="02010600030101010101" pitchFamily="2" charset="-122"/>
            </a:endParaRPr>
          </a:p>
        </p:txBody>
      </p:sp>
      <p:sp>
        <p:nvSpPr>
          <p:cNvPr id="4" name="文本框 3"/>
          <p:cNvSpPr txBox="1"/>
          <p:nvPr/>
        </p:nvSpPr>
        <p:spPr>
          <a:xfrm>
            <a:off x="3350981" y="5242482"/>
            <a:ext cx="8604799" cy="1531445"/>
          </a:xfrm>
          <a:prstGeom prst="rect">
            <a:avLst/>
          </a:prstGeom>
          <a:noFill/>
          <a:ln w="19050">
            <a:solidFill>
              <a:schemeClr val="tx1"/>
            </a:solidFill>
          </a:ln>
        </p:spPr>
        <p:txBody>
          <a:bodyPr wrap="square">
            <a:spAutoFit/>
          </a:bodyPr>
          <a:lstStyle/>
          <a:p>
            <a:pPr defTabSz="1219200">
              <a:lnSpc>
                <a:spcPts val="1600"/>
              </a:lnSpc>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Eat mindfully</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1600"/>
              </a:lnSpc>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Exercise regularly</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1600"/>
              </a:lnSpc>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Let the </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body</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and </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mind</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feel the peace</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1600"/>
              </a:lnSpc>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There is </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no</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need</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for you to become </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 gym rat</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1600"/>
              </a:lnSpc>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E. It helps you to be conscious of the food you put in your mouth.	</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1600"/>
              </a:lnSpc>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 This, in turn, has the effect of bringing your body into a state of deep relaxation.</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1600"/>
              </a:lnSpc>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 It is a sign that</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anxiety </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is creeping up on you, and your brain is </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nudging you for help</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a:xfrm>
            <a:off x="4263388" y="594720"/>
            <a:ext cx="5886452" cy="331109"/>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G</a:t>
            </a:r>
            <a:r>
              <a:rPr lang="zh-CN" altLang="en-US" dirty="0">
                <a:ln>
                  <a:solidFill>
                    <a:srgbClr val="00B050"/>
                  </a:solidFill>
                </a:ln>
                <a:solidFill>
                  <a:srgbClr val="FFC000"/>
                </a:solidFill>
              </a:rPr>
              <a:t>：承上启下</a:t>
            </a:r>
            <a:r>
              <a:rPr lang="en-US" altLang="zh-CN" dirty="0">
                <a:ln>
                  <a:solidFill>
                    <a:srgbClr val="00B050"/>
                  </a:solidFill>
                </a:ln>
                <a:solidFill>
                  <a:srgbClr val="FFC000"/>
                </a:solidFill>
              </a:rPr>
              <a:t>—</a:t>
            </a:r>
            <a:r>
              <a:rPr lang="zh-CN" altLang="en-US" dirty="0">
                <a:ln>
                  <a:solidFill>
                    <a:srgbClr val="00B050"/>
                  </a:solidFill>
                </a:ln>
                <a:solidFill>
                  <a:srgbClr val="FFC000"/>
                </a:solidFill>
              </a:rPr>
              <a:t>上文的问题下文的解决方式</a:t>
            </a:r>
            <a:endParaRPr lang="zh-CN" altLang="en-US" dirty="0">
              <a:ln>
                <a:solidFill>
                  <a:srgbClr val="00B050"/>
                </a:solidFill>
              </a:ln>
              <a:solidFill>
                <a:srgbClr val="FFC000"/>
              </a:solidFill>
            </a:endParaRPr>
          </a:p>
        </p:txBody>
      </p:sp>
      <p:sp>
        <p:nvSpPr>
          <p:cNvPr id="6" name="矩形 5"/>
          <p:cNvSpPr/>
          <p:nvPr/>
        </p:nvSpPr>
        <p:spPr>
          <a:xfrm>
            <a:off x="4263388" y="1564809"/>
            <a:ext cx="5886452" cy="331109"/>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C</a:t>
            </a:r>
            <a:r>
              <a:rPr lang="zh-CN" altLang="en-US" dirty="0">
                <a:ln>
                  <a:solidFill>
                    <a:srgbClr val="00B050"/>
                  </a:solidFill>
                </a:ln>
                <a:solidFill>
                  <a:srgbClr val="FFC000"/>
                </a:solidFill>
              </a:rPr>
              <a:t>：承上启下</a:t>
            </a:r>
            <a:r>
              <a:rPr lang="en-US" altLang="zh-CN" dirty="0">
                <a:ln>
                  <a:solidFill>
                    <a:srgbClr val="00B050"/>
                  </a:solidFill>
                </a:ln>
                <a:solidFill>
                  <a:srgbClr val="FFC000"/>
                </a:solidFill>
              </a:rPr>
              <a:t>—</a:t>
            </a:r>
            <a:r>
              <a:rPr lang="zh-CN" altLang="en-US" dirty="0">
                <a:ln>
                  <a:solidFill>
                    <a:srgbClr val="00B050"/>
                  </a:solidFill>
                </a:ln>
                <a:solidFill>
                  <a:srgbClr val="FFC000"/>
                </a:solidFill>
              </a:rPr>
              <a:t>上文身体行为 下文精神平和</a:t>
            </a:r>
            <a:endParaRPr lang="zh-CN" altLang="en-US" dirty="0">
              <a:ln>
                <a:solidFill>
                  <a:srgbClr val="00B050"/>
                </a:solidFill>
              </a:ln>
              <a:solidFill>
                <a:srgbClr val="FFC000"/>
              </a:solidFill>
            </a:endParaRPr>
          </a:p>
        </p:txBody>
      </p:sp>
      <p:sp>
        <p:nvSpPr>
          <p:cNvPr id="7" name="矩形 6"/>
          <p:cNvSpPr/>
          <p:nvPr/>
        </p:nvSpPr>
        <p:spPr>
          <a:xfrm>
            <a:off x="883918" y="1730363"/>
            <a:ext cx="1847852" cy="331109"/>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A</a:t>
            </a:r>
            <a:r>
              <a:rPr lang="zh-CN" altLang="en-US" dirty="0">
                <a:ln>
                  <a:solidFill>
                    <a:srgbClr val="00B050"/>
                  </a:solidFill>
                </a:ln>
                <a:solidFill>
                  <a:srgbClr val="FFC000"/>
                </a:solidFill>
              </a:rPr>
              <a:t>：总结观点</a:t>
            </a:r>
            <a:endParaRPr lang="zh-CN" altLang="en-US" dirty="0">
              <a:ln>
                <a:solidFill>
                  <a:srgbClr val="00B050"/>
                </a:solidFill>
              </a:ln>
              <a:solidFill>
                <a:srgbClr val="FFC000"/>
              </a:solidFill>
            </a:endParaRPr>
          </a:p>
        </p:txBody>
      </p:sp>
      <p:sp>
        <p:nvSpPr>
          <p:cNvPr id="8" name="矩形 7"/>
          <p:cNvSpPr/>
          <p:nvPr/>
        </p:nvSpPr>
        <p:spPr>
          <a:xfrm>
            <a:off x="5947410" y="2369401"/>
            <a:ext cx="5886452" cy="331109"/>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E</a:t>
            </a:r>
            <a:r>
              <a:rPr lang="zh-CN" altLang="en-US" dirty="0">
                <a:ln>
                  <a:solidFill>
                    <a:srgbClr val="00B050"/>
                  </a:solidFill>
                </a:ln>
                <a:solidFill>
                  <a:srgbClr val="FFC000"/>
                </a:solidFill>
              </a:rPr>
              <a:t>：承上启下</a:t>
            </a:r>
            <a:r>
              <a:rPr lang="en-US" altLang="zh-CN" dirty="0">
                <a:ln>
                  <a:solidFill>
                    <a:srgbClr val="00B050"/>
                  </a:solidFill>
                </a:ln>
                <a:solidFill>
                  <a:srgbClr val="FFC000"/>
                </a:solidFill>
              </a:rPr>
              <a:t>—</a:t>
            </a:r>
            <a:r>
              <a:rPr lang="zh-CN" altLang="en-US" dirty="0">
                <a:ln>
                  <a:solidFill>
                    <a:srgbClr val="00B050"/>
                  </a:solidFill>
                </a:ln>
                <a:solidFill>
                  <a:srgbClr val="FFC000"/>
                </a:solidFill>
              </a:rPr>
              <a:t>上文关于进食 下文并列另一个益处</a:t>
            </a:r>
            <a:endParaRPr lang="zh-CN" altLang="en-US" dirty="0">
              <a:ln>
                <a:solidFill>
                  <a:srgbClr val="00B050"/>
                </a:solidFill>
              </a:ln>
              <a:solidFill>
                <a:srgbClr val="FFC000"/>
              </a:solidFill>
            </a:endParaRPr>
          </a:p>
        </p:txBody>
      </p:sp>
      <p:sp>
        <p:nvSpPr>
          <p:cNvPr id="9" name="矩形 8"/>
          <p:cNvSpPr/>
          <p:nvPr/>
        </p:nvSpPr>
        <p:spPr>
          <a:xfrm>
            <a:off x="5947410" y="3136692"/>
            <a:ext cx="5886452" cy="331109"/>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D</a:t>
            </a:r>
            <a:r>
              <a:rPr lang="zh-CN" altLang="en-US" dirty="0">
                <a:ln>
                  <a:solidFill>
                    <a:srgbClr val="00B050"/>
                  </a:solidFill>
                </a:ln>
                <a:solidFill>
                  <a:srgbClr val="FFC000"/>
                </a:solidFill>
              </a:rPr>
              <a:t>：承上启下</a:t>
            </a:r>
            <a:r>
              <a:rPr lang="en-US" altLang="zh-CN" dirty="0">
                <a:ln>
                  <a:solidFill>
                    <a:srgbClr val="00B050"/>
                  </a:solidFill>
                </a:ln>
                <a:solidFill>
                  <a:srgbClr val="FFC000"/>
                </a:solidFill>
              </a:rPr>
              <a:t>—</a:t>
            </a:r>
            <a:r>
              <a:rPr lang="zh-CN" altLang="en-US" dirty="0">
                <a:ln>
                  <a:solidFill>
                    <a:srgbClr val="00B050"/>
                  </a:solidFill>
                </a:ln>
                <a:solidFill>
                  <a:srgbClr val="FFC000"/>
                </a:solidFill>
              </a:rPr>
              <a:t>上文关于运动 下文强调运动强度不用太高</a:t>
            </a:r>
            <a:endParaRPr lang="zh-CN" altLang="en-US" dirty="0">
              <a:ln>
                <a:solidFill>
                  <a:srgbClr val="00B050"/>
                </a:solidFill>
              </a:ln>
              <a:solidFill>
                <a:srgbClr val="FFC000"/>
              </a:solidFill>
            </a:endParaRPr>
          </a:p>
        </p:txBody>
      </p:sp>
      <p:sp>
        <p:nvSpPr>
          <p:cNvPr id="10" name="矩形 9"/>
          <p:cNvSpPr/>
          <p:nvPr/>
        </p:nvSpPr>
        <p:spPr>
          <a:xfrm>
            <a:off x="7985760" y="5735327"/>
            <a:ext cx="2164080" cy="330018"/>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A gym rat </a:t>
            </a:r>
            <a:r>
              <a:rPr lang="zh-CN" altLang="en-US" dirty="0">
                <a:ln>
                  <a:solidFill>
                    <a:srgbClr val="00B050"/>
                  </a:solidFill>
                </a:ln>
                <a:solidFill>
                  <a:srgbClr val="FFC000"/>
                </a:solidFill>
              </a:rPr>
              <a:t>健身狂</a:t>
            </a:r>
            <a:endParaRPr lang="zh-CN" altLang="en-US" dirty="0">
              <a:ln>
                <a:solidFill>
                  <a:srgbClr val="00B050"/>
                </a:solidFill>
              </a:ln>
              <a:solidFill>
                <a:srgbClr val="FFC000"/>
              </a:solidFill>
            </a:endParaRPr>
          </a:p>
        </p:txBody>
      </p:sp>
      <p:pic>
        <p:nvPicPr>
          <p:cNvPr id="17410" name="Picture 2" descr="Cute Child Sleeping, HD Cute, 4k Wallpapers, Images, Backgrounds ..."/>
          <p:cNvPicPr>
            <a:picLocks noChangeAspect="1" noChangeArrowheads="1"/>
          </p:cNvPicPr>
          <p:nvPr/>
        </p:nvPicPr>
        <p:blipFill>
          <a:blip r:embed="rId1" cstate="screen"/>
          <a:srcRect/>
          <a:stretch>
            <a:fillRect/>
          </a:stretch>
        </p:blipFill>
        <p:spPr bwMode="auto">
          <a:xfrm>
            <a:off x="236220" y="5242482"/>
            <a:ext cx="2628900" cy="14787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69472" y="94514"/>
            <a:ext cx="11853055" cy="6668972"/>
          </a:xfrm>
          <a:prstGeom prst="rect">
            <a:avLst/>
          </a:prstGeom>
        </p:spPr>
      </p:pic>
      <p:grpSp>
        <p:nvGrpSpPr>
          <p:cNvPr id="3" name="组合 2"/>
          <p:cNvGrpSpPr/>
          <p:nvPr/>
        </p:nvGrpSpPr>
        <p:grpSpPr>
          <a:xfrm>
            <a:off x="5426530" y="2235492"/>
            <a:ext cx="7480686" cy="2362689"/>
            <a:chOff x="5067301" y="2247657"/>
            <a:chExt cx="7480686" cy="2362689"/>
          </a:xfrm>
        </p:grpSpPr>
        <p:grpSp>
          <p:nvGrpSpPr>
            <p:cNvPr id="4" name="Group 4"/>
            <p:cNvGrpSpPr/>
            <p:nvPr/>
          </p:nvGrpSpPr>
          <p:grpSpPr>
            <a:xfrm>
              <a:off x="5067301" y="2247657"/>
              <a:ext cx="6616591" cy="2362689"/>
              <a:chOff x="0" y="0"/>
              <a:chExt cx="2613961" cy="933408"/>
            </a:xfrm>
          </p:grpSpPr>
          <p:sp>
            <p:nvSpPr>
              <p:cNvPr id="7" name="Freeform 5"/>
              <p:cNvSpPr/>
              <p:nvPr/>
            </p:nvSpPr>
            <p:spPr>
              <a:xfrm>
                <a:off x="0" y="0"/>
                <a:ext cx="2613961" cy="933408"/>
              </a:xfrm>
              <a:custGeom>
                <a:avLst/>
                <a:gdLst/>
                <a:ahLst/>
                <a:cxnLst/>
                <a:rect l="l" t="t" r="r" b="b"/>
                <a:pathLst>
                  <a:path w="2613961" h="933408">
                    <a:moveTo>
                      <a:pt x="0" y="0"/>
                    </a:moveTo>
                    <a:lnTo>
                      <a:pt x="2613961" y="0"/>
                    </a:lnTo>
                    <a:lnTo>
                      <a:pt x="2613961" y="933408"/>
                    </a:lnTo>
                    <a:lnTo>
                      <a:pt x="0" y="933408"/>
                    </a:lnTo>
                    <a:close/>
                  </a:path>
                </a:pathLst>
              </a:custGeom>
              <a:solidFill>
                <a:srgbClr val="FFFFFF">
                  <a:alpha val="87000"/>
                </a:srgbClr>
              </a:solidFill>
            </p:spPr>
          </p:sp>
          <p:sp>
            <p:nvSpPr>
              <p:cNvPr id="8" name="TextBox 6"/>
              <p:cNvSpPr txBox="1"/>
              <p:nvPr/>
            </p:nvSpPr>
            <p:spPr>
              <a:xfrm>
                <a:off x="0" y="-9525"/>
                <a:ext cx="2613961" cy="942933"/>
              </a:xfrm>
              <a:prstGeom prst="rect">
                <a:avLst/>
              </a:prstGeom>
            </p:spPr>
            <p:txBody>
              <a:bodyPr lIns="33867" tIns="33867" rIns="33867" bIns="33867" rtlCol="0" anchor="ctr"/>
              <a:lstStyle/>
              <a:p>
                <a:pPr algn="ctr" defTabSz="609600">
                  <a:lnSpc>
                    <a:spcPts val="1230"/>
                  </a:lnSpc>
                </a:pPr>
                <a:endParaRPr sz="1200">
                  <a:solidFill>
                    <a:prstClr val="black"/>
                  </a:solidFill>
                  <a:latin typeface="Calibri" panose="020F0502020204030204"/>
                </a:endParaRPr>
              </a:p>
            </p:txBody>
          </p:sp>
        </p:grpSp>
        <p:sp>
          <p:nvSpPr>
            <p:cNvPr id="5" name="TextBox 7"/>
            <p:cNvSpPr txBox="1"/>
            <p:nvPr/>
          </p:nvSpPr>
          <p:spPr>
            <a:xfrm>
              <a:off x="8889945" y="3662519"/>
              <a:ext cx="3564953" cy="574453"/>
            </a:xfrm>
            <a:prstGeom prst="rect">
              <a:avLst/>
            </a:prstGeom>
          </p:spPr>
          <p:txBody>
            <a:bodyPr lIns="0" tIns="0" rIns="0" bIns="0" rtlCol="0" anchor="t">
              <a:spAutoFit/>
            </a:bodyPr>
            <a:lstStyle/>
            <a:p>
              <a:pPr algn="ctr" defTabSz="1219200" fontAlgn="base">
                <a:spcBef>
                  <a:spcPct val="0"/>
                </a:spcBef>
                <a:spcAft>
                  <a:spcPct val="0"/>
                </a:spcAft>
                <a:defRPr/>
              </a:pPr>
              <a:r>
                <a:rPr lang="en-US" altLang="zh-CN" sz="3735" b="1" dirty="0">
                  <a:solidFill>
                    <a:prstClr val="black"/>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C l o z e</a:t>
              </a:r>
              <a:endParaRPr lang="zh-CN" altLang="en-US" sz="3735" b="1" dirty="0">
                <a:solidFill>
                  <a:prstClr val="black"/>
                </a:solidFill>
                <a:latin typeface="Calibri" panose="020F0502020204030204" pitchFamily="34" charset="0"/>
                <a:ea typeface="宋体" panose="02010600030101010101" pitchFamily="2" charset="-122"/>
                <a:sym typeface="宋体" panose="02010600030101010101" pitchFamily="2" charset="-122"/>
              </a:endParaRPr>
            </a:p>
          </p:txBody>
        </p:sp>
        <p:sp>
          <p:nvSpPr>
            <p:cNvPr id="6" name="TextBox 8"/>
            <p:cNvSpPr txBox="1"/>
            <p:nvPr/>
          </p:nvSpPr>
          <p:spPr>
            <a:xfrm>
              <a:off x="5231904" y="2283625"/>
              <a:ext cx="7316083" cy="1231106"/>
            </a:xfrm>
            <a:prstGeom prst="rect">
              <a:avLst/>
            </a:prstGeom>
          </p:spPr>
          <p:txBody>
            <a:bodyPr wrap="square" lIns="0" tIns="0" rIns="0" bIns="0" rtlCol="0" anchor="t">
              <a:spAutoFit/>
            </a:bodyPr>
            <a:lstStyle/>
            <a:p>
              <a:pPr algn="ctr" defTabSz="1219200" fontAlgn="base">
                <a:spcBef>
                  <a:spcPct val="0"/>
                </a:spcBef>
                <a:spcAft>
                  <a:spcPct val="0"/>
                </a:spcAft>
                <a:defRPr/>
              </a:pPr>
              <a:r>
                <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rPr>
                <a:t>完 形 填 空</a:t>
              </a:r>
              <a:endPar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endParaRPr>
            </a:p>
          </p:txBody>
        </p:sp>
      </p:grpSp>
      <p:pic>
        <p:nvPicPr>
          <p:cNvPr id="19" name="1.最爱莲花孔雀_印度米彩地画（Kolam或Rangoli）(Av8578783,P1)">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643743" y="94514"/>
            <a:ext cx="8124264" cy="6499411"/>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9"/>
                                        </p:tgtEl>
                                      </p:cBhvr>
                                    </p:cmd>
                                  </p:childTnLst>
                                </p:cTn>
                              </p:par>
                            </p:childTnLst>
                          </p:cTn>
                        </p:par>
                      </p:childTnLst>
                    </p:cTn>
                  </p:par>
                </p:childTnLst>
              </p:cTn>
              <p:nextCondLst>
                <p:cond evt="onClick" delay="0">
                  <p:tgtEl>
                    <p:spTgt spid="19"/>
                  </p:tgtEl>
                </p:cond>
              </p:nextCondLst>
            </p:seq>
            <p:video>
              <p:cMediaNode vol="80000">
                <p:cTn id="15" fill="hold" display="0">
                  <p:stCondLst>
                    <p:cond delay="indefinite"/>
                  </p:stCondLst>
                </p:cTn>
                <p:tgtEl>
                  <p:spTgt spid="19"/>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2401" y="152401"/>
            <a:ext cx="11680371" cy="6863417"/>
          </a:xfrm>
          <a:prstGeom prst="rect">
            <a:avLst/>
          </a:prstGeom>
          <a:noFill/>
        </p:spPr>
        <p:txBody>
          <a:bodyPr wrap="square">
            <a:spAutoFit/>
          </a:bodyPr>
          <a:lstStyle/>
          <a:p>
            <a:pPr indent="266700" algn="just">
              <a:tabLst>
                <a:tab pos="3780790" algn="l"/>
              </a:tabLst>
            </a:pPr>
            <a:r>
              <a:rPr lang="en-US" altLang="zh-CN" sz="2200" kern="100" dirty="0">
                <a:effectLst/>
                <a:latin typeface="Times New Roman" panose="02020603050405020304" pitchFamily="18" charset="0"/>
                <a:ea typeface="宋体" panose="02010600030101010101" pitchFamily="2" charset="-122"/>
              </a:rPr>
              <a:t>The rangoli </a:t>
            </a:r>
            <a:r>
              <a:rPr lang="en-US" altLang="zh-CN" sz="2200" kern="100" dirty="0">
                <a:effectLst/>
                <a:latin typeface="宋体" panose="02010600030101010101" pitchFamily="2" charset="-122"/>
                <a:ea typeface="宋体" panose="02010600030101010101" pitchFamily="2" charset="-122"/>
              </a:rPr>
              <a:t>(</a:t>
            </a:r>
            <a:r>
              <a:rPr lang="zh-CN" altLang="zh-CN" sz="2200" kern="100" dirty="0">
                <a:effectLst/>
                <a:latin typeface="Times New Roman" panose="02020603050405020304" pitchFamily="18" charset="0"/>
                <a:ea typeface="宋体" panose="02010600030101010101" pitchFamily="2" charset="-122"/>
              </a:rPr>
              <a:t>印度传统地画艺术</a:t>
            </a:r>
            <a:r>
              <a:rPr lang="en-US" altLang="zh-CN" sz="2200" kern="100" dirty="0">
                <a:effectLst/>
                <a:latin typeface="Times New Roman" panose="02020603050405020304" pitchFamily="18" charset="0"/>
                <a:ea typeface="宋体" panose="02010600030101010101" pitchFamily="2" charset="-122"/>
              </a:rPr>
              <a:t>) was a giant good-luck charm. Grandma used to make one for the start of the new year. First, she would draw on the floor with chalk. Then, she would fill the drawing with uncooked </a:t>
            </a:r>
            <a:r>
              <a:rPr lang="en-US" altLang="zh-CN" sz="2200" u="sng" kern="100" spc="-10" dirty="0">
                <a:effectLst/>
                <a:latin typeface="Times New Roman" panose="02020603050405020304" pitchFamily="18" charset="0"/>
                <a:ea typeface="宋体" panose="02010600030101010101" pitchFamily="2" charset="-122"/>
              </a:rPr>
              <a:t> </a:t>
            </a:r>
            <a:r>
              <a:rPr lang="en-US" altLang="zh-CN" sz="2200" u="sng" kern="100" spc="-10" dirty="0">
                <a:solidFill>
                  <a:srgbClr val="0070C0"/>
                </a:solidFill>
                <a:effectLst/>
                <a:highlight>
                  <a:srgbClr val="71CCFE"/>
                </a:highlight>
                <a:latin typeface="Times New Roman" panose="02020603050405020304" pitchFamily="18" charset="0"/>
                <a:ea typeface="宋体" panose="02010600030101010101" pitchFamily="2" charset="-122"/>
              </a:rPr>
              <a:t> 41  </a:t>
            </a:r>
            <a:r>
              <a:rPr lang="en-US" altLang="zh-CN" sz="2200" kern="100" dirty="0">
                <a:solidFill>
                  <a:srgbClr val="0070C0"/>
                </a:solidFill>
                <a:effectLst/>
                <a:highlight>
                  <a:srgbClr val="71CCFE"/>
                </a:highlight>
                <a:latin typeface="Times New Roman" panose="02020603050405020304" pitchFamily="18" charset="0"/>
                <a:ea typeface="宋体" panose="02010600030101010101" pitchFamily="2" charset="-122"/>
              </a:rPr>
              <a:t> </a:t>
            </a:r>
            <a:r>
              <a:rPr lang="en-US" altLang="zh-CN" sz="2200" kern="100" dirty="0">
                <a:solidFill>
                  <a:srgbClr val="0070C0"/>
                </a:solidFill>
                <a:effectLst/>
                <a:latin typeface="Times New Roman" panose="02020603050405020304" pitchFamily="18" charset="0"/>
                <a:ea typeface="宋体" panose="02010600030101010101" pitchFamily="2" charset="-122"/>
              </a:rPr>
              <a:t>rice</a:t>
            </a:r>
            <a:r>
              <a:rPr lang="en-US" altLang="zh-CN" sz="2200" kern="100" dirty="0">
                <a:effectLst/>
                <a:latin typeface="Times New Roman" panose="02020603050405020304" pitchFamily="18" charset="0"/>
                <a:ea typeface="宋体" panose="02010600030101010101" pitchFamily="2" charset="-122"/>
              </a:rPr>
              <a:t>. </a:t>
            </a:r>
            <a:endParaRPr lang="zh-CN" altLang="zh-CN" sz="2200" kern="10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200" kern="100" dirty="0">
                <a:effectLst/>
                <a:latin typeface="Times New Roman" panose="02020603050405020304" pitchFamily="18" charset="0"/>
                <a:ea typeface="宋体" panose="02010600030101010101" pitchFamily="2" charset="-122"/>
              </a:rPr>
              <a:t>This year, Manju was old enough to help. He </a:t>
            </a:r>
            <a:r>
              <a:rPr lang="en-US" altLang="zh-CN" sz="2200" u="sng" kern="100" spc="-10" dirty="0">
                <a:effectLst/>
                <a:latin typeface="Times New Roman" panose="02020603050405020304" pitchFamily="18" charset="0"/>
                <a:ea typeface="宋体" panose="02010600030101010101" pitchFamily="2" charset="-122"/>
              </a:rPr>
              <a:t>  42  </a:t>
            </a:r>
            <a:r>
              <a:rPr lang="en-US" altLang="zh-CN" sz="2200" kern="100" dirty="0">
                <a:effectLst/>
                <a:latin typeface="Times New Roman" panose="02020603050405020304" pitchFamily="18" charset="0"/>
                <a:ea typeface="宋体" panose="02010600030101010101" pitchFamily="2" charset="-122"/>
              </a:rPr>
              <a:t> paper into a cone </a:t>
            </a:r>
            <a:r>
              <a:rPr lang="en-US" altLang="zh-CN" sz="2200" kern="100" dirty="0">
                <a:effectLst/>
                <a:latin typeface="宋体" panose="02010600030101010101" pitchFamily="2" charset="-122"/>
                <a:ea typeface="宋体" panose="02010600030101010101" pitchFamily="2" charset="-122"/>
              </a:rPr>
              <a:t>(</a:t>
            </a:r>
            <a:r>
              <a:rPr lang="zh-CN" altLang="zh-CN" sz="2200" kern="100" dirty="0">
                <a:effectLst/>
                <a:latin typeface="Times New Roman" panose="02020603050405020304" pitchFamily="18" charset="0"/>
                <a:ea typeface="宋体" panose="02010600030101010101" pitchFamily="2" charset="-122"/>
              </a:rPr>
              <a:t>圆锥体</a:t>
            </a:r>
            <a:r>
              <a:rPr lang="en-US" altLang="zh-CN" sz="2200" kern="100" dirty="0">
                <a:effectLst/>
                <a:latin typeface="Times New Roman" panose="02020603050405020304" pitchFamily="18" charset="0"/>
                <a:ea typeface="宋体" panose="02010600030101010101" pitchFamily="2" charset="-122"/>
              </a:rPr>
              <a:t>) and filled it with rice. Side by side, he placed rice across the drawing together with Grandma. Sometimes his rice skittered outside the drawing, sometimes he used the </a:t>
            </a:r>
            <a:r>
              <a:rPr lang="en-US" altLang="zh-CN" sz="2200" u="sng" kern="100" spc="-10" dirty="0">
                <a:effectLst/>
                <a:latin typeface="Times New Roman" panose="02020603050405020304" pitchFamily="18" charset="0"/>
                <a:ea typeface="宋体" panose="02010600030101010101" pitchFamily="2" charset="-122"/>
              </a:rPr>
              <a:t>  43  </a:t>
            </a:r>
            <a:r>
              <a:rPr lang="en-US" altLang="zh-CN" sz="2200" kern="100" dirty="0">
                <a:effectLst/>
                <a:latin typeface="Times New Roman" panose="02020603050405020304" pitchFamily="18" charset="0"/>
                <a:ea typeface="宋体" panose="02010600030101010101" pitchFamily="2" charset="-122"/>
              </a:rPr>
              <a:t> </a:t>
            </a:r>
            <a:r>
              <a:rPr lang="en-US" altLang="zh-CN" sz="2200" kern="100" dirty="0">
                <a:solidFill>
                  <a:srgbClr val="00B0F0"/>
                </a:solidFill>
                <a:effectLst/>
                <a:latin typeface="Times New Roman" panose="02020603050405020304" pitchFamily="18" charset="0"/>
                <a:ea typeface="宋体" panose="02010600030101010101" pitchFamily="2" charset="-122"/>
              </a:rPr>
              <a:t>color</a:t>
            </a:r>
            <a:r>
              <a:rPr lang="en-US" altLang="zh-CN" sz="2200" kern="100" dirty="0">
                <a:effectLst/>
                <a:latin typeface="Times New Roman" panose="02020603050405020304" pitchFamily="18" charset="0"/>
                <a:ea typeface="宋体" panose="02010600030101010101" pitchFamily="2" charset="-122"/>
              </a:rPr>
              <a:t>. </a:t>
            </a:r>
            <a:r>
              <a:rPr lang="en-US" altLang="zh-CN" sz="2200" kern="100" dirty="0">
                <a:effectLst/>
                <a:highlight>
                  <a:srgbClr val="00FFFF"/>
                </a:highlight>
                <a:latin typeface="Times New Roman" panose="02020603050405020304" pitchFamily="18" charset="0"/>
                <a:ea typeface="宋体" panose="02010600030101010101" pitchFamily="2" charset="-122"/>
              </a:rPr>
              <a:t>And</a:t>
            </a:r>
            <a:r>
              <a:rPr lang="en-US" altLang="zh-CN" sz="2200" kern="100" dirty="0">
                <a:effectLst/>
                <a:latin typeface="Times New Roman" panose="02020603050405020304" pitchFamily="18" charset="0"/>
                <a:ea typeface="宋体" panose="02010600030101010101" pitchFamily="2" charset="-122"/>
              </a:rPr>
              <a:t> sometimes he rubbed away the </a:t>
            </a:r>
            <a:r>
              <a:rPr lang="en-US" altLang="zh-CN" sz="2200" u="sng" kern="100" spc="-10" dirty="0">
                <a:effectLst/>
                <a:latin typeface="Times New Roman" panose="02020603050405020304" pitchFamily="18" charset="0"/>
                <a:ea typeface="宋体" panose="02010600030101010101" pitchFamily="2" charset="-122"/>
              </a:rPr>
              <a:t>  44  </a:t>
            </a:r>
            <a:r>
              <a:rPr lang="en-US" altLang="zh-CN" sz="2200" kern="100" dirty="0">
                <a:effectLst/>
                <a:latin typeface="Times New Roman" panose="02020603050405020304" pitchFamily="18" charset="0"/>
                <a:ea typeface="宋体" panose="02010600030101010101" pitchFamily="2" charset="-122"/>
              </a:rPr>
              <a:t>, </a:t>
            </a:r>
            <a:r>
              <a:rPr lang="en-US" altLang="zh-CN" sz="2200" kern="100" dirty="0">
                <a:effectLst/>
                <a:highlight>
                  <a:srgbClr val="00FFFF"/>
                </a:highlight>
                <a:latin typeface="Times New Roman" panose="02020603050405020304" pitchFamily="18" charset="0"/>
                <a:ea typeface="宋体" panose="02010600030101010101" pitchFamily="2" charset="-122"/>
              </a:rPr>
              <a:t>so</a:t>
            </a:r>
            <a:r>
              <a:rPr lang="en-US" altLang="zh-CN" sz="2200" kern="100" dirty="0">
                <a:effectLst/>
                <a:latin typeface="Times New Roman" panose="02020603050405020304" pitchFamily="18" charset="0"/>
                <a:ea typeface="宋体" panose="02010600030101010101" pitchFamily="2" charset="-122"/>
              </a:rPr>
              <a:t> Grandma had to redraw it. </a:t>
            </a:r>
            <a:r>
              <a:rPr lang="en-US" altLang="zh-CN" sz="2200" kern="100" dirty="0">
                <a:effectLst/>
                <a:highlight>
                  <a:srgbClr val="00FFFF"/>
                </a:highlight>
                <a:latin typeface="Times New Roman" panose="02020603050405020304" pitchFamily="18" charset="0"/>
                <a:ea typeface="宋体" panose="02010600030101010101" pitchFamily="2" charset="-122"/>
              </a:rPr>
              <a:t>But</a:t>
            </a:r>
            <a:r>
              <a:rPr lang="en-US" altLang="zh-CN" sz="2200" kern="100" dirty="0">
                <a:effectLst/>
                <a:latin typeface="Times New Roman" panose="02020603050405020304" pitchFamily="18" charset="0"/>
                <a:ea typeface="宋体" panose="02010600030101010101" pitchFamily="2" charset="-122"/>
              </a:rPr>
              <a:t> </a:t>
            </a:r>
            <a:r>
              <a:rPr lang="en-US" altLang="zh-CN" sz="2200" u="sng" kern="100" spc="-10" dirty="0">
                <a:effectLst/>
                <a:latin typeface="Times New Roman" panose="02020603050405020304" pitchFamily="18" charset="0"/>
                <a:ea typeface="宋体" panose="02010600030101010101" pitchFamily="2" charset="-122"/>
              </a:rPr>
              <a:t>  45  </a:t>
            </a:r>
            <a:r>
              <a:rPr lang="en-US" altLang="zh-CN" sz="2200" kern="100" dirty="0">
                <a:effectLst/>
                <a:latin typeface="Times New Roman" panose="02020603050405020304" pitchFamily="18" charset="0"/>
                <a:ea typeface="宋体" panose="02010600030101010101" pitchFamily="2" charset="-122"/>
              </a:rPr>
              <a:t>, the bright swirls of rice transformed into a beautiful peacock. </a:t>
            </a:r>
            <a:r>
              <a:rPr lang="en-US" altLang="zh-CN" sz="2200" kern="100" spc="-10" dirty="0">
                <a:effectLst/>
                <a:latin typeface="Times New Roman" panose="02020603050405020304" pitchFamily="18" charset="0"/>
                <a:ea typeface="宋体" panose="02010600030101010101" pitchFamily="2" charset="-122"/>
              </a:rPr>
              <a:t>When Manju admired the peacock, he </a:t>
            </a:r>
            <a:r>
              <a:rPr lang="en-US" altLang="zh-CN" sz="2200" u="sng" kern="100" spc="-10" dirty="0">
                <a:effectLst/>
                <a:latin typeface="Times New Roman" panose="02020603050405020304" pitchFamily="18" charset="0"/>
                <a:ea typeface="宋体" panose="02010600030101010101" pitchFamily="2" charset="-122"/>
              </a:rPr>
              <a:t> </a:t>
            </a:r>
            <a:r>
              <a:rPr lang="en-US" altLang="zh-CN" sz="2200" u="sng" kern="100" spc="-10" dirty="0">
                <a:effectLst/>
                <a:highlight>
                  <a:srgbClr val="00FF00"/>
                </a:highlight>
                <a:latin typeface="Times New Roman" panose="02020603050405020304" pitchFamily="18" charset="0"/>
                <a:ea typeface="宋体" panose="02010600030101010101" pitchFamily="2" charset="-122"/>
              </a:rPr>
              <a:t> </a:t>
            </a:r>
            <a:r>
              <a:rPr lang="en-US" altLang="zh-CN" sz="2200" u="sng" kern="100" spc="-10" dirty="0">
                <a:solidFill>
                  <a:srgbClr val="00B050"/>
                </a:solidFill>
                <a:effectLst/>
                <a:highlight>
                  <a:srgbClr val="00FF00"/>
                </a:highlight>
                <a:latin typeface="Times New Roman" panose="02020603050405020304" pitchFamily="18" charset="0"/>
                <a:ea typeface="宋体" panose="02010600030101010101" pitchFamily="2" charset="-122"/>
              </a:rPr>
              <a:t>46  </a:t>
            </a:r>
            <a:r>
              <a:rPr lang="en-US" altLang="zh-CN" sz="2200" kern="100" dirty="0">
                <a:effectLst/>
                <a:highlight>
                  <a:srgbClr val="00FF00"/>
                </a:highlight>
                <a:latin typeface="Times New Roman" panose="02020603050405020304" pitchFamily="18" charset="0"/>
                <a:ea typeface="宋体" panose="02010600030101010101" pitchFamily="2" charset="-122"/>
              </a:rPr>
              <a:t> </a:t>
            </a:r>
            <a:r>
              <a:rPr lang="en-US" altLang="zh-CN" sz="2200" kern="100" spc="-10" dirty="0">
                <a:effectLst/>
                <a:latin typeface="Times New Roman" panose="02020603050405020304" pitchFamily="18" charset="0"/>
                <a:ea typeface="宋体" panose="02010600030101010101" pitchFamily="2" charset="-122"/>
              </a:rPr>
              <a:t>a small piece of tile</a:t>
            </a:r>
            <a:r>
              <a:rPr lang="en-US" altLang="zh-CN" sz="2200" kern="100" spc="-10" dirty="0">
                <a:effectLst/>
                <a:latin typeface="宋体" panose="02010600030101010101" pitchFamily="2" charset="-122"/>
                <a:ea typeface="宋体" panose="02010600030101010101" pitchFamily="2" charset="-122"/>
              </a:rPr>
              <a:t>(</a:t>
            </a:r>
            <a:r>
              <a:rPr lang="zh-CN" altLang="zh-CN" sz="2200" kern="100" spc="-10" dirty="0">
                <a:effectLst/>
                <a:latin typeface="Times New Roman" panose="02020603050405020304" pitchFamily="18" charset="0"/>
                <a:ea typeface="宋体" panose="02010600030101010101" pitchFamily="2" charset="-122"/>
              </a:rPr>
              <a:t>瓷砖</a:t>
            </a:r>
            <a:r>
              <a:rPr lang="en-US" altLang="zh-CN" sz="2200" kern="100" spc="-10" dirty="0">
                <a:effectLst/>
                <a:latin typeface="Times New Roman" panose="02020603050405020304" pitchFamily="18" charset="0"/>
                <a:ea typeface="宋体" panose="02010600030101010101" pitchFamily="2" charset="-122"/>
              </a:rPr>
              <a:t>) peeking through on Grandma’s side.</a:t>
            </a:r>
            <a:endParaRPr lang="en-US" altLang="zh-CN" sz="2200" kern="100" spc="-1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200" kern="100" dirty="0">
                <a:solidFill>
                  <a:srgbClr val="FF0000"/>
                </a:solidFill>
                <a:effectLst/>
                <a:latin typeface="Times New Roman" panose="02020603050405020304" pitchFamily="18" charset="0"/>
                <a:ea typeface="宋体" panose="02010600030101010101" pitchFamily="2" charset="-122"/>
              </a:rPr>
              <a:t>A  </a:t>
            </a:r>
            <a:r>
              <a:rPr lang="en-US" altLang="zh-CN" sz="2200" u="sng" kern="100" dirty="0">
                <a:solidFill>
                  <a:srgbClr val="FF0000"/>
                </a:solidFill>
                <a:effectLst/>
                <a:latin typeface="Times New Roman" panose="02020603050405020304" pitchFamily="18" charset="0"/>
                <a:ea typeface="宋体" panose="02010600030101010101" pitchFamily="2" charset="-122"/>
              </a:rPr>
              <a:t> </a:t>
            </a:r>
            <a:r>
              <a:rPr lang="en-US" altLang="zh-CN" sz="2200" u="sng" kern="100" dirty="0">
                <a:effectLst/>
                <a:highlight>
                  <a:srgbClr val="FF0000"/>
                </a:highlight>
                <a:latin typeface="Times New Roman" panose="02020603050405020304" pitchFamily="18" charset="0"/>
                <a:ea typeface="宋体" panose="02010600030101010101" pitchFamily="2" charset="-122"/>
              </a:rPr>
              <a:t>47 </a:t>
            </a:r>
            <a:r>
              <a:rPr lang="en-US" altLang="zh-CN" sz="2200" u="sng" kern="100" dirty="0">
                <a:solidFill>
                  <a:srgbClr val="FF0000"/>
                </a:solidFill>
                <a:effectLst/>
                <a:latin typeface="Times New Roman" panose="02020603050405020304" pitchFamily="18" charset="0"/>
                <a:ea typeface="宋体" panose="02010600030101010101" pitchFamily="2" charset="-122"/>
              </a:rPr>
              <a:t> </a:t>
            </a:r>
            <a:r>
              <a:rPr lang="en-US" altLang="zh-CN" sz="2200" kern="100" dirty="0">
                <a:effectLst/>
                <a:latin typeface="Times New Roman" panose="02020603050405020304" pitchFamily="18" charset="0"/>
                <a:ea typeface="宋体" panose="02010600030101010101" pitchFamily="2" charset="-122"/>
              </a:rPr>
              <a:t>? </a:t>
            </a:r>
            <a:r>
              <a:rPr lang="en-US" altLang="zh-CN" sz="2200" kern="100" dirty="0">
                <a:effectLst/>
                <a:highlight>
                  <a:srgbClr val="00FFFF"/>
                </a:highlight>
                <a:latin typeface="Times New Roman" panose="02020603050405020304" pitchFamily="18" charset="0"/>
                <a:ea typeface="宋体" panose="02010600030101010101" pitchFamily="2" charset="-122"/>
              </a:rPr>
              <a:t>But </a:t>
            </a:r>
            <a:r>
              <a:rPr lang="en-US" altLang="zh-CN" sz="2200" kern="100" dirty="0">
                <a:effectLst/>
                <a:latin typeface="Times New Roman" panose="02020603050405020304" pitchFamily="18" charset="0"/>
                <a:ea typeface="宋体" panose="02010600030101010101" pitchFamily="2" charset="-122"/>
              </a:rPr>
              <a:t>Grandma was away to answer the telephone. Should he fix it?</a:t>
            </a:r>
            <a:endParaRPr lang="en-US" altLang="zh-CN" sz="2200" kern="10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200" kern="100" dirty="0">
                <a:effectLst/>
                <a:latin typeface="Times New Roman" panose="02020603050405020304" pitchFamily="18" charset="0"/>
                <a:ea typeface="宋体" panose="02010600030101010101" pitchFamily="2" charset="-122"/>
              </a:rPr>
              <a:t>“I’ll surprise Grandma!” He decided. He </a:t>
            </a:r>
            <a:r>
              <a:rPr lang="en-US" altLang="zh-CN" sz="2200" u="sng" kern="100" dirty="0">
                <a:effectLst/>
                <a:latin typeface="Times New Roman" panose="02020603050405020304" pitchFamily="18" charset="0"/>
                <a:ea typeface="宋体" panose="02010600030101010101" pitchFamily="2" charset="-122"/>
              </a:rPr>
              <a:t>  48   </a:t>
            </a:r>
            <a:r>
              <a:rPr lang="en-US" altLang="zh-CN" sz="2200" kern="100" dirty="0">
                <a:effectLst/>
                <a:latin typeface="Times New Roman" panose="02020603050405020304" pitchFamily="18" charset="0"/>
                <a:ea typeface="宋体" panose="02010600030101010101" pitchFamily="2" charset="-122"/>
              </a:rPr>
              <a:t>across, trying to reach </a:t>
            </a:r>
            <a:r>
              <a:rPr lang="en-US" altLang="zh-CN" sz="2200" kern="100" dirty="0">
                <a:solidFill>
                  <a:srgbClr val="FF0000"/>
                </a:solidFill>
                <a:effectLst/>
                <a:latin typeface="Times New Roman" panose="02020603050405020304" pitchFamily="18" charset="0"/>
                <a:ea typeface="宋体" panose="02010600030101010101" pitchFamily="2" charset="-122"/>
              </a:rPr>
              <a:t>the gap</a:t>
            </a:r>
            <a:r>
              <a:rPr lang="en-US" altLang="zh-CN" sz="2200" kern="100" dirty="0">
                <a:effectLst/>
                <a:latin typeface="Times New Roman" panose="02020603050405020304" pitchFamily="18" charset="0"/>
                <a:ea typeface="宋体" panose="02010600030101010101" pitchFamily="2" charset="-122"/>
              </a:rPr>
              <a:t>. Almost. His left leg inched up. There! Suddenly, Manju began to  </a:t>
            </a:r>
            <a:r>
              <a:rPr lang="en-US" altLang="zh-CN" sz="2200" u="sng" kern="100" dirty="0">
                <a:effectLst/>
                <a:latin typeface="Times New Roman" panose="02020603050405020304" pitchFamily="18" charset="0"/>
                <a:ea typeface="宋体" panose="02010600030101010101" pitchFamily="2" charset="-122"/>
              </a:rPr>
              <a:t> 49  </a:t>
            </a:r>
            <a:r>
              <a:rPr lang="en-US" altLang="zh-CN" sz="2200" kern="100" dirty="0">
                <a:effectLst/>
                <a:latin typeface="Times New Roman" panose="02020603050405020304" pitchFamily="18" charset="0"/>
                <a:ea typeface="宋体" panose="02010600030101010101" pitchFamily="2" charset="-122"/>
              </a:rPr>
              <a:t>. His proud smile vanished. “No!” He crashed down onto the rangoli, scattering rice  </a:t>
            </a:r>
            <a:r>
              <a:rPr lang="en-US" altLang="zh-CN" sz="2200" u="sng" kern="100" dirty="0">
                <a:effectLst/>
                <a:latin typeface="Times New Roman" panose="02020603050405020304" pitchFamily="18" charset="0"/>
                <a:ea typeface="宋体" panose="02010600030101010101" pitchFamily="2" charset="-122"/>
              </a:rPr>
              <a:t> 50  . </a:t>
            </a:r>
            <a:endParaRPr lang="en-US" altLang="zh-CN" sz="2200" u="sng" kern="10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200" kern="100" dirty="0">
                <a:effectLst/>
                <a:latin typeface="Times New Roman" panose="02020603050405020304" pitchFamily="18" charset="0"/>
                <a:ea typeface="宋体" panose="02010600030101010101" pitchFamily="2" charset="-122"/>
              </a:rPr>
              <a:t>Manju rose to his feet and pushed the rice back. </a:t>
            </a:r>
            <a:r>
              <a:rPr lang="en-US" altLang="zh-CN" sz="2200" kern="100" dirty="0">
                <a:effectLst/>
                <a:highlight>
                  <a:srgbClr val="00FFFF"/>
                </a:highlight>
                <a:latin typeface="Times New Roman" panose="02020603050405020304" pitchFamily="18" charset="0"/>
                <a:ea typeface="宋体" panose="02010600030101010101" pitchFamily="2" charset="-122"/>
              </a:rPr>
              <a:t>But </a:t>
            </a:r>
            <a:r>
              <a:rPr lang="en-US" altLang="zh-CN" sz="2200" kern="100" dirty="0">
                <a:effectLst/>
                <a:latin typeface="Times New Roman" panose="02020603050405020304" pitchFamily="18" charset="0"/>
                <a:ea typeface="宋体" panose="02010600030101010101" pitchFamily="2" charset="-122"/>
              </a:rPr>
              <a:t>the colors were  </a:t>
            </a:r>
            <a:r>
              <a:rPr lang="en-US" altLang="zh-CN" sz="2200" u="sng" kern="100" dirty="0">
                <a:effectLst/>
                <a:latin typeface="Times New Roman" panose="02020603050405020304" pitchFamily="18" charset="0"/>
                <a:ea typeface="宋体" panose="02010600030101010101" pitchFamily="2" charset="-122"/>
              </a:rPr>
              <a:t> 51  </a:t>
            </a:r>
            <a:r>
              <a:rPr lang="en-US" altLang="zh-CN" sz="2200" kern="100" dirty="0">
                <a:effectLst/>
                <a:latin typeface="Times New Roman" panose="02020603050405020304" pitchFamily="18" charset="0"/>
                <a:ea typeface="宋体" panose="02010600030101010101" pitchFamily="2" charset="-122"/>
              </a:rPr>
              <a:t>. When Grandma came back, Manju  </a:t>
            </a:r>
            <a:r>
              <a:rPr lang="en-US" altLang="zh-CN" sz="2200" u="sng" kern="100" dirty="0">
                <a:effectLst/>
                <a:latin typeface="Times New Roman" panose="02020603050405020304" pitchFamily="18" charset="0"/>
                <a:ea typeface="宋体" panose="02010600030101010101" pitchFamily="2" charset="-122"/>
              </a:rPr>
              <a:t> 52  </a:t>
            </a:r>
            <a:r>
              <a:rPr lang="en-US" altLang="zh-CN" sz="2200" kern="100" dirty="0">
                <a:effectLst/>
                <a:latin typeface="Times New Roman" panose="02020603050405020304" pitchFamily="18" charset="0"/>
                <a:ea typeface="宋体" panose="02010600030101010101" pitchFamily="2" charset="-122"/>
              </a:rPr>
              <a:t>. He said, “I’m sorry. I should have waited for you.” Grandma shook her head. “You </a:t>
            </a:r>
            <a:r>
              <a:rPr lang="en-US" altLang="zh-CN" sz="2200" kern="100" dirty="0">
                <a:solidFill>
                  <a:srgbClr val="00B050"/>
                </a:solidFill>
                <a:effectLst/>
                <a:latin typeface="Times New Roman" panose="02020603050405020304" pitchFamily="18" charset="0"/>
                <a:ea typeface="宋体" panose="02010600030101010101" pitchFamily="2" charset="-122"/>
              </a:rPr>
              <a:t>saw</a:t>
            </a:r>
            <a:r>
              <a:rPr lang="en-US" altLang="zh-CN" sz="2200" kern="100" dirty="0">
                <a:effectLst/>
                <a:latin typeface="Times New Roman" panose="02020603050405020304" pitchFamily="18" charset="0"/>
                <a:ea typeface="宋体" panose="02010600030101010101" pitchFamily="2" charset="-122"/>
              </a:rPr>
              <a:t> a  </a:t>
            </a:r>
            <a:r>
              <a:rPr lang="en-US" altLang="zh-CN" sz="2200" u="sng" kern="100" dirty="0">
                <a:solidFill>
                  <a:srgbClr val="FF0000"/>
                </a:solidFill>
                <a:effectLst/>
                <a:latin typeface="Times New Roman" panose="02020603050405020304" pitchFamily="18" charset="0"/>
                <a:ea typeface="宋体" panose="02010600030101010101" pitchFamily="2" charset="-122"/>
              </a:rPr>
              <a:t> 53   </a:t>
            </a:r>
            <a:r>
              <a:rPr lang="en-US" altLang="zh-CN" sz="2200" kern="100" dirty="0">
                <a:effectLst/>
                <a:latin typeface="Times New Roman" panose="02020603050405020304" pitchFamily="18" charset="0"/>
                <a:ea typeface="宋体" panose="02010600030101010101" pitchFamily="2" charset="-122"/>
              </a:rPr>
              <a:t>and tried to </a:t>
            </a:r>
            <a:r>
              <a:rPr lang="en-US" altLang="zh-CN" sz="2200" kern="100" dirty="0">
                <a:effectLst/>
                <a:highlight>
                  <a:srgbClr val="FFFF00"/>
                </a:highlight>
                <a:latin typeface="Times New Roman" panose="02020603050405020304" pitchFamily="18" charset="0"/>
                <a:ea typeface="宋体" panose="02010600030101010101" pitchFamily="2" charset="-122"/>
              </a:rPr>
              <a:t>fix</a:t>
            </a:r>
            <a:r>
              <a:rPr lang="en-US" altLang="zh-CN" sz="2200" kern="100" dirty="0">
                <a:effectLst/>
                <a:latin typeface="Times New Roman" panose="02020603050405020304" pitchFamily="18" charset="0"/>
                <a:ea typeface="宋体" panose="02010600030101010101" pitchFamily="2" charset="-122"/>
              </a:rPr>
              <a:t> it. I’m proud of you.” They picked up the rice,  </a:t>
            </a:r>
            <a:r>
              <a:rPr lang="en-US" altLang="zh-CN" sz="2200" u="sng" kern="100" dirty="0">
                <a:effectLst/>
                <a:latin typeface="Times New Roman" panose="02020603050405020304" pitchFamily="18" charset="0"/>
                <a:ea typeface="宋体" panose="02010600030101010101" pitchFamily="2" charset="-122"/>
              </a:rPr>
              <a:t> 54   </a:t>
            </a:r>
            <a:r>
              <a:rPr lang="en-US" altLang="zh-CN" sz="2200" kern="100" dirty="0">
                <a:solidFill>
                  <a:srgbClr val="0070C0"/>
                </a:solidFill>
                <a:effectLst/>
                <a:latin typeface="Times New Roman" panose="02020603050405020304" pitchFamily="18" charset="0"/>
                <a:ea typeface="宋体" panose="02010600030101010101" pitchFamily="2" charset="-122"/>
              </a:rPr>
              <a:t>each grain by color</a:t>
            </a:r>
            <a:r>
              <a:rPr lang="en-US" altLang="zh-CN" sz="2200" kern="100" dirty="0">
                <a:effectLst/>
                <a:latin typeface="Times New Roman" panose="02020603050405020304" pitchFamily="18" charset="0"/>
                <a:ea typeface="宋体" panose="02010600030101010101" pitchFamily="2" charset="-122"/>
              </a:rPr>
              <a:t>. Just before nightfall, they finished </a:t>
            </a:r>
            <a:r>
              <a:rPr lang="en-US" altLang="zh-CN" sz="2200" kern="100" dirty="0">
                <a:effectLst/>
                <a:highlight>
                  <a:srgbClr val="FFFF00"/>
                </a:highlight>
                <a:latin typeface="Times New Roman" panose="02020603050405020304" pitchFamily="18" charset="0"/>
                <a:ea typeface="宋体" panose="02010600030101010101" pitchFamily="2" charset="-122"/>
              </a:rPr>
              <a:t>fix</a:t>
            </a:r>
            <a:r>
              <a:rPr lang="en-US" altLang="zh-CN" sz="2200" kern="100" dirty="0">
                <a:effectLst/>
                <a:latin typeface="Times New Roman" panose="02020603050405020304" pitchFamily="18" charset="0"/>
                <a:ea typeface="宋体" panose="02010600030101010101" pitchFamily="2" charset="-122"/>
              </a:rPr>
              <a:t>ing the rangoli.</a:t>
            </a:r>
            <a:endParaRPr lang="en-US" altLang="zh-CN" sz="2200" kern="10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200" kern="100" dirty="0">
                <a:effectLst/>
                <a:latin typeface="Times New Roman" panose="02020603050405020304" pitchFamily="18" charset="0"/>
                <a:ea typeface="宋体" panose="02010600030101010101" pitchFamily="2" charset="-122"/>
              </a:rPr>
              <a:t>Grandma lit candles around the rangoli. In the flickering light, the peacock seemed   </a:t>
            </a:r>
            <a:r>
              <a:rPr lang="en-US" altLang="zh-CN" sz="2200" u="sng" kern="100" dirty="0">
                <a:effectLst/>
                <a:latin typeface="Times New Roman" panose="02020603050405020304" pitchFamily="18" charset="0"/>
                <a:ea typeface="宋体" panose="02010600030101010101" pitchFamily="2" charset="-122"/>
              </a:rPr>
              <a:t>55   </a:t>
            </a:r>
            <a:r>
              <a:rPr lang="en-US" altLang="zh-CN" sz="2200" kern="100" dirty="0">
                <a:effectLst/>
                <a:latin typeface="Times New Roman" panose="02020603050405020304" pitchFamily="18" charset="0"/>
                <a:ea typeface="宋体" panose="02010600030101010101" pitchFamily="2" charset="-122"/>
              </a:rPr>
              <a:t>with mystical powers. Manju smiled. The new year felt full of good luck, thanks to Grandma—and him.</a:t>
            </a:r>
            <a:endParaRPr lang="en-US" altLang="zh-CN" sz="2200" kern="100" dirty="0">
              <a:effectLst/>
              <a:latin typeface="Times New Roman" panose="02020603050405020304" pitchFamily="18" charset="0"/>
              <a:ea typeface="宋体" panose="02010600030101010101" pitchFamily="2" charset="-122"/>
            </a:endParaRPr>
          </a:p>
          <a:p>
            <a:pPr indent="266700" algn="just">
              <a:tabLst>
                <a:tab pos="3780790" algn="l"/>
              </a:tabLst>
            </a:pPr>
            <a:endParaRPr lang="zh-CN" altLang="zh-CN" sz="2200" kern="100" dirty="0">
              <a:effectLst/>
              <a:latin typeface="Times New Roman" panose="02020603050405020304" pitchFamily="18" charset="0"/>
              <a:ea typeface="宋体" panose="02010600030101010101" pitchFamily="2" charset="-122"/>
            </a:endParaRPr>
          </a:p>
        </p:txBody>
      </p:sp>
      <p:sp>
        <p:nvSpPr>
          <p:cNvPr id="3" name="矩形 2"/>
          <p:cNvSpPr/>
          <p:nvPr/>
        </p:nvSpPr>
        <p:spPr bwMode="auto">
          <a:xfrm>
            <a:off x="1611087" y="1208314"/>
            <a:ext cx="3624942" cy="36041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4" name="矩形 3"/>
          <p:cNvSpPr/>
          <p:nvPr/>
        </p:nvSpPr>
        <p:spPr bwMode="auto">
          <a:xfrm>
            <a:off x="1007288" y="3584109"/>
            <a:ext cx="2073370" cy="36041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5" name="矩形 4"/>
          <p:cNvSpPr/>
          <p:nvPr/>
        </p:nvSpPr>
        <p:spPr bwMode="auto">
          <a:xfrm>
            <a:off x="5992586" y="3893995"/>
            <a:ext cx="2933700" cy="36041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6" name="矩形 5"/>
          <p:cNvSpPr/>
          <p:nvPr/>
        </p:nvSpPr>
        <p:spPr bwMode="auto">
          <a:xfrm>
            <a:off x="3500115" y="4876800"/>
            <a:ext cx="4468228" cy="36041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7" name="矩形 6"/>
          <p:cNvSpPr/>
          <p:nvPr/>
        </p:nvSpPr>
        <p:spPr bwMode="auto">
          <a:xfrm>
            <a:off x="3647073" y="5237217"/>
            <a:ext cx="2345513" cy="363126"/>
          </a:xfrm>
          <a:prstGeom prst="rect">
            <a:avLst/>
          </a:prstGeom>
          <a:solidFill>
            <a:srgbClr val="00B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8" name="矩形 7"/>
          <p:cNvSpPr/>
          <p:nvPr/>
        </p:nvSpPr>
        <p:spPr bwMode="auto">
          <a:xfrm>
            <a:off x="2139401" y="6241409"/>
            <a:ext cx="1746799" cy="36041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9" name="矩形 8"/>
          <p:cNvSpPr/>
          <p:nvPr/>
        </p:nvSpPr>
        <p:spPr bwMode="auto">
          <a:xfrm>
            <a:off x="2043973" y="3210098"/>
            <a:ext cx="2345513" cy="363126"/>
          </a:xfrm>
          <a:prstGeom prst="rect">
            <a:avLst/>
          </a:prstGeom>
          <a:solidFill>
            <a:srgbClr val="00B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0" name="矩形 9"/>
          <p:cNvSpPr/>
          <p:nvPr/>
        </p:nvSpPr>
        <p:spPr bwMode="auto">
          <a:xfrm>
            <a:off x="9252857" y="4513674"/>
            <a:ext cx="2579915" cy="360417"/>
          </a:xfrm>
          <a:prstGeom prst="rect">
            <a:avLst/>
          </a:prstGeom>
          <a:solidFill>
            <a:srgbClr val="00B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1" name="矩形 10"/>
          <p:cNvSpPr/>
          <p:nvPr/>
        </p:nvSpPr>
        <p:spPr bwMode="auto">
          <a:xfrm>
            <a:off x="4577802" y="2511890"/>
            <a:ext cx="4577083" cy="36041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2" name="矩形 11"/>
          <p:cNvSpPr/>
          <p:nvPr/>
        </p:nvSpPr>
        <p:spPr bwMode="auto">
          <a:xfrm>
            <a:off x="152401" y="2208211"/>
            <a:ext cx="3091542" cy="360417"/>
          </a:xfrm>
          <a:prstGeom prst="rect">
            <a:avLst/>
          </a:prstGeom>
          <a:solidFill>
            <a:srgbClr val="00B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3287" y="239487"/>
            <a:ext cx="11680371" cy="3416320"/>
          </a:xfrm>
          <a:prstGeom prst="rect">
            <a:avLst/>
          </a:prstGeom>
          <a:noFill/>
        </p:spPr>
        <p:txBody>
          <a:bodyPr wrap="square">
            <a:spAutoFit/>
          </a:bodyPr>
          <a:lstStyle/>
          <a:p>
            <a:pPr indent="266700" algn="just">
              <a:tabLst>
                <a:tab pos="3780790" algn="l"/>
              </a:tabLst>
            </a:pPr>
            <a:r>
              <a:rPr lang="en-US" altLang="zh-CN" sz="2400" kern="100" dirty="0">
                <a:effectLst/>
                <a:latin typeface="Times New Roman" panose="02020603050405020304" pitchFamily="18" charset="0"/>
                <a:ea typeface="宋体" panose="02010600030101010101" pitchFamily="2" charset="-122"/>
              </a:rPr>
              <a:t>The rangoli </a:t>
            </a:r>
            <a:r>
              <a:rPr lang="en-US" altLang="zh-CN" sz="2400" kern="100" dirty="0">
                <a:effectLst/>
                <a:latin typeface="宋体" panose="02010600030101010101" pitchFamily="2" charset="-122"/>
                <a:ea typeface="宋体" panose="02010600030101010101" pitchFamily="2" charset="-122"/>
              </a:rPr>
              <a:t>(</a:t>
            </a:r>
            <a:r>
              <a:rPr lang="zh-CN" altLang="zh-CN" sz="2400" kern="100" dirty="0">
                <a:effectLst/>
                <a:latin typeface="Times New Roman" panose="02020603050405020304" pitchFamily="18" charset="0"/>
                <a:ea typeface="宋体" panose="02010600030101010101" pitchFamily="2" charset="-122"/>
              </a:rPr>
              <a:t>印度传统地画艺术</a:t>
            </a:r>
            <a:r>
              <a:rPr lang="en-US" altLang="zh-CN" sz="2400" kern="100" dirty="0">
                <a:effectLst/>
                <a:latin typeface="Times New Roman" panose="02020603050405020304" pitchFamily="18" charset="0"/>
                <a:ea typeface="宋体" panose="02010600030101010101" pitchFamily="2" charset="-122"/>
              </a:rPr>
              <a:t>) was a giant good-luck charm. Grandma used to make one for the start of the new year. First, she would draw on the floor with chalk. Then, she would fill the drawing with uncooked </a:t>
            </a:r>
            <a:r>
              <a:rPr lang="en-US" altLang="zh-CN" sz="2400" u="sng" kern="100" spc="-10" dirty="0">
                <a:effectLst/>
                <a:latin typeface="Times New Roman" panose="02020603050405020304" pitchFamily="18" charset="0"/>
                <a:ea typeface="宋体" panose="02010600030101010101" pitchFamily="2" charset="-122"/>
              </a:rPr>
              <a:t>  41  </a:t>
            </a:r>
            <a:r>
              <a:rPr lang="en-US" altLang="zh-CN" sz="2400" kern="100" dirty="0">
                <a:effectLst/>
                <a:latin typeface="Times New Roman" panose="02020603050405020304" pitchFamily="18" charset="0"/>
                <a:ea typeface="宋体" panose="02010600030101010101" pitchFamily="2" charset="-122"/>
              </a:rPr>
              <a:t> rice. </a:t>
            </a:r>
            <a:endParaRPr lang="zh-CN" altLang="zh-CN" sz="2400" kern="10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400" kern="100" dirty="0">
                <a:effectLst/>
                <a:latin typeface="Times New Roman" panose="02020603050405020304" pitchFamily="18" charset="0"/>
                <a:ea typeface="宋体" panose="02010600030101010101" pitchFamily="2" charset="-122"/>
              </a:rPr>
              <a:t>This year, Manju was old enough to help. He </a:t>
            </a:r>
            <a:r>
              <a:rPr lang="en-US" altLang="zh-CN" sz="2400" u="sng" kern="100" spc="-10" dirty="0">
                <a:effectLst/>
                <a:latin typeface="Times New Roman" panose="02020603050405020304" pitchFamily="18" charset="0"/>
                <a:ea typeface="宋体" panose="02010600030101010101" pitchFamily="2" charset="-122"/>
              </a:rPr>
              <a:t>  42  </a:t>
            </a:r>
            <a:r>
              <a:rPr lang="en-US" altLang="zh-CN" sz="2400" kern="100" dirty="0">
                <a:effectLst/>
                <a:latin typeface="Times New Roman" panose="02020603050405020304" pitchFamily="18" charset="0"/>
                <a:ea typeface="宋体" panose="02010600030101010101" pitchFamily="2" charset="-122"/>
              </a:rPr>
              <a:t> paper into a cone </a:t>
            </a:r>
            <a:r>
              <a:rPr lang="en-US" altLang="zh-CN" sz="2400" kern="100" dirty="0">
                <a:effectLst/>
                <a:latin typeface="宋体" panose="02010600030101010101" pitchFamily="2" charset="-122"/>
                <a:ea typeface="宋体" panose="02010600030101010101" pitchFamily="2" charset="-122"/>
              </a:rPr>
              <a:t>(</a:t>
            </a:r>
            <a:r>
              <a:rPr lang="zh-CN" altLang="zh-CN" sz="2400" kern="100" dirty="0">
                <a:effectLst/>
                <a:latin typeface="Times New Roman" panose="02020603050405020304" pitchFamily="18" charset="0"/>
                <a:ea typeface="宋体" panose="02010600030101010101" pitchFamily="2" charset="-122"/>
              </a:rPr>
              <a:t>圆锥体</a:t>
            </a:r>
            <a:r>
              <a:rPr lang="en-US" altLang="zh-CN" sz="2400" kern="100" dirty="0">
                <a:effectLst/>
                <a:latin typeface="Times New Roman" panose="02020603050405020304" pitchFamily="18" charset="0"/>
                <a:ea typeface="宋体" panose="02010600030101010101" pitchFamily="2" charset="-122"/>
              </a:rPr>
              <a:t>) and filled it with rice. Side by side, he placed rice across the drawing together with Grandma. Sometimes his rice skittered outside the drawing, sometimes he used the </a:t>
            </a:r>
            <a:r>
              <a:rPr lang="en-US" altLang="zh-CN" sz="2400" u="sng" kern="100" spc="-10" dirty="0">
                <a:effectLst/>
                <a:latin typeface="Times New Roman" panose="02020603050405020304" pitchFamily="18" charset="0"/>
                <a:ea typeface="宋体" panose="02010600030101010101" pitchFamily="2" charset="-122"/>
              </a:rPr>
              <a:t>  43  </a:t>
            </a:r>
            <a:r>
              <a:rPr lang="en-US" altLang="zh-CN" sz="2400" kern="100" dirty="0">
                <a:effectLst/>
                <a:latin typeface="Times New Roman" panose="02020603050405020304" pitchFamily="18" charset="0"/>
                <a:ea typeface="宋体" panose="02010600030101010101" pitchFamily="2" charset="-122"/>
              </a:rPr>
              <a:t> color. And sometimes he rubbed away the </a:t>
            </a:r>
            <a:r>
              <a:rPr lang="en-US" altLang="zh-CN" sz="2400" u="sng" kern="100" spc="-10" dirty="0">
                <a:effectLst/>
                <a:latin typeface="Times New Roman" panose="02020603050405020304" pitchFamily="18" charset="0"/>
                <a:ea typeface="宋体" panose="02010600030101010101" pitchFamily="2" charset="-122"/>
              </a:rPr>
              <a:t>  44  </a:t>
            </a:r>
            <a:r>
              <a:rPr lang="en-US" altLang="zh-CN" sz="2400" kern="100" dirty="0">
                <a:effectLst/>
                <a:latin typeface="Times New Roman" panose="02020603050405020304" pitchFamily="18" charset="0"/>
                <a:ea typeface="宋体" panose="02010600030101010101" pitchFamily="2" charset="-122"/>
              </a:rPr>
              <a:t>, so Grandma had to </a:t>
            </a:r>
            <a:r>
              <a:rPr lang="en-US" altLang="zh-CN" sz="2400" kern="100" dirty="0">
                <a:solidFill>
                  <a:srgbClr val="FF0000"/>
                </a:solidFill>
                <a:effectLst/>
                <a:latin typeface="Times New Roman" panose="02020603050405020304" pitchFamily="18" charset="0"/>
                <a:ea typeface="宋体" panose="02010600030101010101" pitchFamily="2" charset="-122"/>
              </a:rPr>
              <a:t>redraw</a:t>
            </a:r>
            <a:r>
              <a:rPr lang="en-US" altLang="zh-CN" sz="2400" kern="100" dirty="0">
                <a:effectLst/>
                <a:latin typeface="Times New Roman" panose="02020603050405020304" pitchFamily="18" charset="0"/>
                <a:ea typeface="宋体" panose="02010600030101010101" pitchFamily="2" charset="-122"/>
              </a:rPr>
              <a:t> it. But </a:t>
            </a:r>
            <a:r>
              <a:rPr lang="en-US" altLang="zh-CN" sz="2400" u="sng" kern="100" spc="-10" dirty="0">
                <a:effectLst/>
                <a:latin typeface="Times New Roman" panose="02020603050405020304" pitchFamily="18" charset="0"/>
                <a:ea typeface="宋体" panose="02010600030101010101" pitchFamily="2" charset="-122"/>
              </a:rPr>
              <a:t>  45  </a:t>
            </a:r>
            <a:r>
              <a:rPr lang="en-US" altLang="zh-CN" sz="2400" kern="100" dirty="0">
                <a:effectLst/>
                <a:latin typeface="Times New Roman" panose="02020603050405020304" pitchFamily="18" charset="0"/>
                <a:ea typeface="宋体" panose="02010600030101010101" pitchFamily="2" charset="-122"/>
              </a:rPr>
              <a:t>, the bright swirls of rice transformed into a beautiful peacock. </a:t>
            </a:r>
            <a:r>
              <a:rPr lang="en-US" altLang="zh-CN" sz="2400" kern="100" spc="-10" dirty="0">
                <a:effectLst/>
                <a:latin typeface="Times New Roman" panose="02020603050405020304" pitchFamily="18" charset="0"/>
                <a:ea typeface="宋体" panose="02010600030101010101" pitchFamily="2" charset="-122"/>
              </a:rPr>
              <a:t>When Manju admired the peacock, he </a:t>
            </a:r>
            <a:r>
              <a:rPr lang="en-US" altLang="zh-CN" sz="2400" u="sng" kern="100" spc="-10" dirty="0">
                <a:effectLst/>
                <a:latin typeface="Times New Roman" panose="02020603050405020304" pitchFamily="18" charset="0"/>
                <a:ea typeface="宋体" panose="02010600030101010101" pitchFamily="2" charset="-122"/>
              </a:rPr>
              <a:t>  46  </a:t>
            </a:r>
            <a:r>
              <a:rPr lang="en-US" altLang="zh-CN" sz="2400" kern="100" dirty="0">
                <a:effectLst/>
                <a:latin typeface="Times New Roman" panose="02020603050405020304" pitchFamily="18" charset="0"/>
                <a:ea typeface="宋体" panose="02010600030101010101" pitchFamily="2" charset="-122"/>
              </a:rPr>
              <a:t> </a:t>
            </a:r>
            <a:r>
              <a:rPr lang="en-US" altLang="zh-CN" sz="2400" kern="100" spc="-10" dirty="0">
                <a:effectLst/>
                <a:latin typeface="Times New Roman" panose="02020603050405020304" pitchFamily="18" charset="0"/>
                <a:ea typeface="宋体" panose="02010600030101010101" pitchFamily="2" charset="-122"/>
              </a:rPr>
              <a:t>a small piece of tile</a:t>
            </a:r>
            <a:r>
              <a:rPr lang="en-US" altLang="zh-CN" sz="2400" kern="100" spc="-10" dirty="0">
                <a:effectLst/>
                <a:latin typeface="宋体" panose="02010600030101010101" pitchFamily="2" charset="-122"/>
                <a:ea typeface="宋体" panose="02010600030101010101" pitchFamily="2" charset="-122"/>
              </a:rPr>
              <a:t>(</a:t>
            </a:r>
            <a:r>
              <a:rPr lang="zh-CN" altLang="zh-CN" sz="2400" kern="100" spc="-10" dirty="0">
                <a:effectLst/>
                <a:latin typeface="Times New Roman" panose="02020603050405020304" pitchFamily="18" charset="0"/>
                <a:ea typeface="宋体" panose="02010600030101010101" pitchFamily="2" charset="-122"/>
              </a:rPr>
              <a:t>瓷砖</a:t>
            </a:r>
            <a:r>
              <a:rPr lang="en-US" altLang="zh-CN" sz="2400" kern="100" spc="-10" dirty="0">
                <a:effectLst/>
                <a:latin typeface="Times New Roman" panose="02020603050405020304" pitchFamily="18" charset="0"/>
                <a:ea typeface="宋体" panose="02010600030101010101" pitchFamily="2" charset="-122"/>
              </a:rPr>
              <a:t>) peeking through on Grandma’s side.</a:t>
            </a:r>
            <a:endParaRPr lang="zh-CN" altLang="zh-CN" sz="2400" kern="100" dirty="0">
              <a:effectLst/>
              <a:latin typeface="Times New Roman" panose="02020603050405020304" pitchFamily="18" charset="0"/>
              <a:ea typeface="宋体" panose="02010600030101010101" pitchFamily="2" charset="-122"/>
            </a:endParaRPr>
          </a:p>
        </p:txBody>
      </p:sp>
      <p:sp>
        <p:nvSpPr>
          <p:cNvPr id="5" name="文本框 4"/>
          <p:cNvSpPr txBox="1"/>
          <p:nvPr/>
        </p:nvSpPr>
        <p:spPr>
          <a:xfrm>
            <a:off x="707570" y="3917179"/>
            <a:ext cx="10776859" cy="2308324"/>
          </a:xfrm>
          <a:prstGeom prst="rect">
            <a:avLst/>
          </a:prstGeom>
          <a:noFill/>
          <a:ln w="28575">
            <a:solidFill>
              <a:schemeClr val="tx1"/>
            </a:solidFill>
          </a:ln>
        </p:spPr>
        <p:txBody>
          <a:bodyPr wrap="square">
            <a:spAutoFit/>
          </a:bodyPr>
          <a:lstStyle/>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41. A. burst	B. marked			C.</a:t>
            </a:r>
            <a:r>
              <a:rPr lang="en-US" altLang="zh-CN" sz="2400" kern="100" dirty="0">
                <a:solidFill>
                  <a:srgbClr val="FF0000"/>
                </a:solidFill>
                <a:effectLst/>
                <a:latin typeface="Times New Roman" panose="02020603050405020304" pitchFamily="18" charset="0"/>
                <a:ea typeface="宋体" panose="02010600030101010101" pitchFamily="2" charset="-122"/>
              </a:rPr>
              <a:t> colored</a:t>
            </a:r>
            <a:r>
              <a:rPr lang="en-US" altLang="zh-CN" sz="2400" kern="100" dirty="0">
                <a:effectLst/>
                <a:latin typeface="Times New Roman" panose="02020603050405020304" pitchFamily="18" charset="0"/>
                <a:ea typeface="宋体" panose="02010600030101010101" pitchFamily="2" charset="-122"/>
              </a:rPr>
              <a:t>		D. carried</a:t>
            </a:r>
            <a:endParaRPr lang="zh-CN" altLang="zh-CN" sz="2400" kern="100" dirty="0">
              <a:effectLst/>
              <a:latin typeface="Times New Roman" panose="02020603050405020304" pitchFamily="18" charset="0"/>
              <a:ea typeface="宋体" panose="02010600030101010101" pitchFamily="2" charset="-122"/>
            </a:endParaRPr>
          </a:p>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42. A. </a:t>
            </a:r>
            <a:r>
              <a:rPr lang="en-US" altLang="zh-CN" sz="2400" kern="100" dirty="0">
                <a:solidFill>
                  <a:srgbClr val="FF0000"/>
                </a:solidFill>
                <a:effectLst/>
                <a:latin typeface="Times New Roman" panose="02020603050405020304" pitchFamily="18" charset="0"/>
                <a:ea typeface="宋体" panose="02010600030101010101" pitchFamily="2" charset="-122"/>
              </a:rPr>
              <a:t>rolled</a:t>
            </a:r>
            <a:r>
              <a:rPr lang="en-US" altLang="zh-CN" sz="2400" kern="100" dirty="0">
                <a:effectLst/>
                <a:latin typeface="Times New Roman" panose="02020603050405020304" pitchFamily="18" charset="0"/>
                <a:ea typeface="宋体" panose="02010600030101010101" pitchFamily="2" charset="-122"/>
              </a:rPr>
              <a:t>	B. brought			C. slid			D. sank</a:t>
            </a:r>
            <a:endParaRPr lang="zh-CN" altLang="zh-CN" sz="2400" kern="100" dirty="0">
              <a:effectLst/>
              <a:latin typeface="Times New Roman" panose="02020603050405020304" pitchFamily="18" charset="0"/>
              <a:ea typeface="宋体" panose="02010600030101010101" pitchFamily="2" charset="-122"/>
            </a:endParaRPr>
          </a:p>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43. A. pale	B. </a:t>
            </a:r>
            <a:r>
              <a:rPr lang="en-US" altLang="zh-CN" sz="2400" kern="100" dirty="0">
                <a:solidFill>
                  <a:srgbClr val="FF0000"/>
                </a:solidFill>
                <a:effectLst/>
                <a:latin typeface="Times New Roman" panose="02020603050405020304" pitchFamily="18" charset="0"/>
                <a:ea typeface="宋体" panose="02010600030101010101" pitchFamily="2" charset="-122"/>
              </a:rPr>
              <a:t>wrong</a:t>
            </a:r>
            <a:r>
              <a:rPr lang="en-US" altLang="zh-CN" sz="2400" kern="100" dirty="0">
                <a:effectLst/>
                <a:latin typeface="Times New Roman" panose="02020603050405020304" pitchFamily="18" charset="0"/>
                <a:ea typeface="宋体" panose="02010600030101010101" pitchFamily="2" charset="-122"/>
              </a:rPr>
              <a:t>			C. fresh		D. bright</a:t>
            </a:r>
            <a:endParaRPr lang="zh-CN" altLang="zh-CN" sz="2400" kern="100" dirty="0">
              <a:effectLst/>
              <a:latin typeface="Times New Roman" panose="02020603050405020304" pitchFamily="18" charset="0"/>
              <a:ea typeface="宋体" panose="02010600030101010101" pitchFamily="2" charset="-122"/>
            </a:endParaRPr>
          </a:p>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44. A. viewpoint	B. </a:t>
            </a:r>
            <a:r>
              <a:rPr lang="en-US" altLang="zh-CN" sz="2400" kern="100" dirty="0">
                <a:solidFill>
                  <a:srgbClr val="FF0000"/>
                </a:solidFill>
                <a:effectLst/>
                <a:latin typeface="Times New Roman" panose="02020603050405020304" pitchFamily="18" charset="0"/>
                <a:ea typeface="宋体" panose="02010600030101010101" pitchFamily="2" charset="-122"/>
              </a:rPr>
              <a:t>outline</a:t>
            </a:r>
            <a:r>
              <a:rPr lang="en-US" altLang="zh-CN" sz="2400" kern="100" dirty="0">
                <a:effectLst/>
                <a:latin typeface="Times New Roman" panose="02020603050405020304" pitchFamily="18" charset="0"/>
                <a:ea typeface="宋体" panose="02010600030101010101" pitchFamily="2" charset="-122"/>
              </a:rPr>
              <a:t>			C. proposal		D. case</a:t>
            </a:r>
            <a:endParaRPr lang="zh-CN" altLang="zh-CN" sz="2400" kern="100" dirty="0">
              <a:effectLst/>
              <a:latin typeface="Times New Roman" panose="02020603050405020304" pitchFamily="18" charset="0"/>
              <a:ea typeface="宋体" panose="02010600030101010101" pitchFamily="2" charset="-122"/>
            </a:endParaRPr>
          </a:p>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45. A. </a:t>
            </a:r>
            <a:r>
              <a:rPr lang="en-US" altLang="zh-CN" sz="2400" kern="100" dirty="0">
                <a:solidFill>
                  <a:srgbClr val="FF0000"/>
                </a:solidFill>
                <a:effectLst/>
                <a:latin typeface="Times New Roman" panose="02020603050405020304" pitchFamily="18" charset="0"/>
                <a:ea typeface="宋体" panose="02010600030101010101" pitchFamily="2" charset="-122"/>
              </a:rPr>
              <a:t>slowly</a:t>
            </a:r>
            <a:r>
              <a:rPr lang="en-US" altLang="zh-CN" sz="2400" kern="100" dirty="0">
                <a:effectLst/>
                <a:latin typeface="Times New Roman" panose="02020603050405020304" pitchFamily="18" charset="0"/>
                <a:ea typeface="宋体" panose="02010600030101010101" pitchFamily="2" charset="-122"/>
              </a:rPr>
              <a:t>	B. fluently			C. passively		D. instantly</a:t>
            </a:r>
            <a:endParaRPr lang="zh-CN" altLang="zh-CN" sz="2400" kern="100" dirty="0">
              <a:effectLst/>
              <a:latin typeface="Times New Roman" panose="02020603050405020304" pitchFamily="18" charset="0"/>
              <a:ea typeface="宋体" panose="02010600030101010101" pitchFamily="2" charset="-122"/>
            </a:endParaRPr>
          </a:p>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46. A. imagined	B. </a:t>
            </a:r>
            <a:r>
              <a:rPr lang="en-US" altLang="zh-CN" sz="2400" kern="100" dirty="0">
                <a:solidFill>
                  <a:srgbClr val="FF0000"/>
                </a:solidFill>
                <a:effectLst/>
                <a:latin typeface="Times New Roman" panose="02020603050405020304" pitchFamily="18" charset="0"/>
                <a:ea typeface="宋体" panose="02010600030101010101" pitchFamily="2" charset="-122"/>
              </a:rPr>
              <a:t>spotted</a:t>
            </a:r>
            <a:r>
              <a:rPr lang="en-US" altLang="zh-CN" sz="2400" kern="100" dirty="0">
                <a:effectLst/>
                <a:latin typeface="Times New Roman" panose="02020603050405020304" pitchFamily="18" charset="0"/>
                <a:ea typeface="宋体" panose="02010600030101010101" pitchFamily="2" charset="-122"/>
              </a:rPr>
              <a:t>			C. witnessed		D. missed</a:t>
            </a:r>
            <a:endParaRPr lang="zh-CN" altLang="zh-CN" sz="2400" kern="100" dirty="0">
              <a:effectLst/>
              <a:latin typeface="Times New Roman" panose="02020603050405020304" pitchFamily="18" charset="0"/>
              <a:ea typeface="宋体" panose="02010600030101010101" pitchFamily="2" charset="-122"/>
            </a:endParaRPr>
          </a:p>
        </p:txBody>
      </p:sp>
      <p:sp>
        <p:nvSpPr>
          <p:cNvPr id="6" name="矩形 5"/>
          <p:cNvSpPr/>
          <p:nvPr/>
        </p:nvSpPr>
        <p:spPr>
          <a:xfrm>
            <a:off x="7616188" y="3997308"/>
            <a:ext cx="1190355" cy="31343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下文</a:t>
            </a:r>
            <a:endParaRPr lang="zh-CN" altLang="en-US" dirty="0">
              <a:ln>
                <a:solidFill>
                  <a:srgbClr val="00B050"/>
                </a:solidFill>
              </a:ln>
              <a:solidFill>
                <a:srgbClr val="FFC000"/>
              </a:solidFill>
            </a:endParaRPr>
          </a:p>
        </p:txBody>
      </p:sp>
      <p:sp>
        <p:nvSpPr>
          <p:cNvPr id="7" name="矩形 6"/>
          <p:cNvSpPr/>
          <p:nvPr/>
        </p:nvSpPr>
        <p:spPr bwMode="auto">
          <a:xfrm>
            <a:off x="6172200" y="1360714"/>
            <a:ext cx="5671457" cy="33745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8" name="矩形 7"/>
          <p:cNvSpPr/>
          <p:nvPr/>
        </p:nvSpPr>
        <p:spPr bwMode="auto">
          <a:xfrm>
            <a:off x="163287" y="1778918"/>
            <a:ext cx="5671457" cy="33745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9" name="矩形 8"/>
          <p:cNvSpPr/>
          <p:nvPr/>
        </p:nvSpPr>
        <p:spPr>
          <a:xfrm>
            <a:off x="2403837" y="4410965"/>
            <a:ext cx="1190355" cy="31343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动作逻辑</a:t>
            </a:r>
            <a:endParaRPr lang="zh-CN" altLang="en-US" dirty="0">
              <a:ln>
                <a:solidFill>
                  <a:srgbClr val="00B050"/>
                </a:solidFill>
              </a:ln>
              <a:solidFill>
                <a:srgbClr val="FFC000"/>
              </a:solidFill>
            </a:endParaRPr>
          </a:p>
        </p:txBody>
      </p:sp>
      <p:sp>
        <p:nvSpPr>
          <p:cNvPr id="10" name="矩形 9"/>
          <p:cNvSpPr/>
          <p:nvPr/>
        </p:nvSpPr>
        <p:spPr bwMode="auto">
          <a:xfrm>
            <a:off x="10395857" y="1790814"/>
            <a:ext cx="1447799" cy="32556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1" name="矩形 10"/>
          <p:cNvSpPr/>
          <p:nvPr/>
        </p:nvSpPr>
        <p:spPr bwMode="auto">
          <a:xfrm>
            <a:off x="4942114" y="2188647"/>
            <a:ext cx="1447799" cy="32556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2" name="矩形 11"/>
          <p:cNvSpPr/>
          <p:nvPr/>
        </p:nvSpPr>
        <p:spPr bwMode="auto">
          <a:xfrm>
            <a:off x="10036630" y="2188646"/>
            <a:ext cx="1447799" cy="32556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3" name="矩形 12"/>
          <p:cNvSpPr/>
          <p:nvPr/>
        </p:nvSpPr>
        <p:spPr>
          <a:xfrm>
            <a:off x="4813117" y="4752739"/>
            <a:ext cx="1190355" cy="64657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问题</a:t>
            </a:r>
            <a:endParaRPr lang="en-US" altLang="zh-CN" dirty="0">
              <a:ln>
                <a:solidFill>
                  <a:srgbClr val="00B050"/>
                </a:solidFill>
              </a:ln>
              <a:solidFill>
                <a:srgbClr val="FFC000"/>
              </a:solidFill>
            </a:endParaRPr>
          </a:p>
          <a:p>
            <a:pPr algn="ctr"/>
            <a:r>
              <a:rPr lang="zh-CN" altLang="en-US" dirty="0">
                <a:ln>
                  <a:solidFill>
                    <a:srgbClr val="00B050"/>
                  </a:solidFill>
                </a:ln>
                <a:solidFill>
                  <a:srgbClr val="FFC000"/>
                </a:solidFill>
              </a:rPr>
              <a:t>列举</a:t>
            </a:r>
            <a:endParaRPr lang="zh-CN" altLang="en-US" dirty="0">
              <a:ln>
                <a:solidFill>
                  <a:srgbClr val="00B050"/>
                </a:solidFill>
              </a:ln>
              <a:solidFill>
                <a:srgbClr val="FFC000"/>
              </a:solidFill>
            </a:endParaRPr>
          </a:p>
        </p:txBody>
      </p:sp>
      <p:sp>
        <p:nvSpPr>
          <p:cNvPr id="15" name="矩形 14"/>
          <p:cNvSpPr/>
          <p:nvPr/>
        </p:nvSpPr>
        <p:spPr>
          <a:xfrm>
            <a:off x="2403837" y="5458246"/>
            <a:ext cx="1068707" cy="31343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上文</a:t>
            </a:r>
            <a:endParaRPr lang="zh-CN" altLang="en-US" dirty="0">
              <a:ln>
                <a:solidFill>
                  <a:srgbClr val="00B050"/>
                </a:solidFill>
              </a:ln>
              <a:solidFill>
                <a:srgbClr val="FFC000"/>
              </a:solidFill>
            </a:endParaRPr>
          </a:p>
        </p:txBody>
      </p:sp>
      <p:sp>
        <p:nvSpPr>
          <p:cNvPr id="16" name="矩形 15"/>
          <p:cNvSpPr/>
          <p:nvPr/>
        </p:nvSpPr>
        <p:spPr>
          <a:xfrm>
            <a:off x="4813117" y="5836997"/>
            <a:ext cx="1068707" cy="31343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下文</a:t>
            </a:r>
            <a:endParaRPr lang="zh-CN" altLang="en-US" dirty="0">
              <a:ln>
                <a:solidFill>
                  <a:srgbClr val="00B050"/>
                </a:solidFill>
              </a:ln>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3031" y="91670"/>
            <a:ext cx="11506200" cy="3170099"/>
          </a:xfrm>
          <a:prstGeom prst="rect">
            <a:avLst/>
          </a:prstGeom>
          <a:noFill/>
        </p:spPr>
        <p:txBody>
          <a:bodyPr wrap="square">
            <a:spAutoFit/>
          </a:bodyPr>
          <a:lstStyle/>
          <a:p>
            <a:pPr indent="266700" algn="just">
              <a:tabLst>
                <a:tab pos="3780790" algn="l"/>
              </a:tabLst>
            </a:pPr>
            <a:r>
              <a:rPr lang="en-US" altLang="zh-CN" sz="2000" kern="100" dirty="0">
                <a:effectLst/>
                <a:latin typeface="Times New Roman" panose="02020603050405020304" pitchFamily="18" charset="0"/>
                <a:ea typeface="宋体" panose="02010600030101010101" pitchFamily="2" charset="-122"/>
              </a:rPr>
              <a:t>A </a:t>
            </a:r>
            <a:r>
              <a:rPr lang="en-US" altLang="zh-CN" sz="2000" u="sng" kern="100" spc="-10" dirty="0">
                <a:effectLst/>
                <a:latin typeface="Times New Roman" panose="02020603050405020304" pitchFamily="18" charset="0"/>
                <a:ea typeface="宋体" panose="02010600030101010101" pitchFamily="2" charset="-122"/>
              </a:rPr>
              <a:t> </a:t>
            </a:r>
            <a:r>
              <a:rPr lang="en-US" altLang="zh-CN" sz="2000" u="sng" kern="100" spc="-10" dirty="0">
                <a:effectLst/>
                <a:highlight>
                  <a:srgbClr val="FFFF00"/>
                </a:highlight>
                <a:latin typeface="Times New Roman" panose="02020603050405020304" pitchFamily="18" charset="0"/>
                <a:ea typeface="宋体" panose="02010600030101010101" pitchFamily="2" charset="-122"/>
              </a:rPr>
              <a:t> 47  </a:t>
            </a:r>
            <a:r>
              <a:rPr lang="en-US" altLang="zh-CN" sz="2000" kern="100" dirty="0">
                <a:effectLst/>
                <a:latin typeface="Times New Roman" panose="02020603050405020304" pitchFamily="18" charset="0"/>
                <a:ea typeface="宋体" panose="02010600030101010101" pitchFamily="2" charset="-122"/>
              </a:rPr>
              <a:t>? But Grandma was away to answer the telephone. Should he fix it?</a:t>
            </a:r>
            <a:endParaRPr lang="zh-CN" altLang="zh-CN" sz="2000" kern="10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000" kern="100" dirty="0">
                <a:effectLst/>
                <a:latin typeface="Times New Roman" panose="02020603050405020304" pitchFamily="18" charset="0"/>
                <a:ea typeface="宋体" panose="02010600030101010101" pitchFamily="2" charset="-122"/>
              </a:rPr>
              <a:t>“I’ll surprise Grandma!” He decided. He </a:t>
            </a:r>
            <a:r>
              <a:rPr lang="en-US" altLang="zh-CN" sz="2000" u="sng" kern="100" spc="-10" dirty="0">
                <a:effectLst/>
                <a:latin typeface="Times New Roman" panose="02020603050405020304" pitchFamily="18" charset="0"/>
                <a:ea typeface="宋体" panose="02010600030101010101" pitchFamily="2" charset="-122"/>
              </a:rPr>
              <a:t>  48  </a:t>
            </a:r>
            <a:r>
              <a:rPr lang="en-US" altLang="zh-CN" sz="2000" kern="100" dirty="0">
                <a:effectLst/>
                <a:latin typeface="Times New Roman" panose="02020603050405020304" pitchFamily="18" charset="0"/>
                <a:ea typeface="宋体" panose="02010600030101010101" pitchFamily="2" charset="-122"/>
              </a:rPr>
              <a:t> across, trying to reach </a:t>
            </a:r>
            <a:r>
              <a:rPr lang="en-US" altLang="zh-CN" sz="2000" kern="100" dirty="0">
                <a:effectLst/>
                <a:highlight>
                  <a:srgbClr val="FFFF00"/>
                </a:highlight>
                <a:latin typeface="Times New Roman" panose="02020603050405020304" pitchFamily="18" charset="0"/>
                <a:ea typeface="宋体" panose="02010600030101010101" pitchFamily="2" charset="-122"/>
              </a:rPr>
              <a:t>the gap</a:t>
            </a:r>
            <a:r>
              <a:rPr lang="en-US" altLang="zh-CN" sz="2000" kern="100" dirty="0">
                <a:effectLst/>
                <a:latin typeface="Times New Roman" panose="02020603050405020304" pitchFamily="18" charset="0"/>
                <a:ea typeface="宋体" panose="02010600030101010101" pitchFamily="2" charset="-122"/>
              </a:rPr>
              <a:t>. Almost. His left leg inched up. There! Suddenly, Manju began to </a:t>
            </a:r>
            <a:r>
              <a:rPr lang="en-US" altLang="zh-CN" sz="2000" u="sng" kern="100" spc="-10" dirty="0">
                <a:effectLst/>
                <a:latin typeface="Times New Roman" panose="02020603050405020304" pitchFamily="18" charset="0"/>
                <a:ea typeface="宋体" panose="02010600030101010101" pitchFamily="2" charset="-122"/>
              </a:rPr>
              <a:t>  49  </a:t>
            </a:r>
            <a:r>
              <a:rPr lang="en-US" altLang="zh-CN" sz="2000" kern="100" dirty="0">
                <a:effectLst/>
                <a:latin typeface="Times New Roman" panose="02020603050405020304" pitchFamily="18" charset="0"/>
                <a:ea typeface="宋体" panose="02010600030101010101" pitchFamily="2" charset="-122"/>
              </a:rPr>
              <a:t>. His proud smile vanished. “No!” He crashed down onto the rangoli, scattering rice </a:t>
            </a:r>
            <a:r>
              <a:rPr lang="en-US" altLang="zh-CN" sz="2000" u="sng" kern="100" spc="-10" dirty="0">
                <a:effectLst/>
                <a:latin typeface="Times New Roman" panose="02020603050405020304" pitchFamily="18" charset="0"/>
                <a:ea typeface="宋体" panose="02010600030101010101" pitchFamily="2" charset="-122"/>
              </a:rPr>
              <a:t>  50  </a:t>
            </a:r>
            <a:r>
              <a:rPr lang="en-US" altLang="zh-CN" sz="2000" kern="100" dirty="0">
                <a:effectLst/>
                <a:latin typeface="Times New Roman" panose="02020603050405020304" pitchFamily="18" charset="0"/>
                <a:ea typeface="宋体" panose="02010600030101010101" pitchFamily="2" charset="-122"/>
              </a:rPr>
              <a:t>. </a:t>
            </a:r>
            <a:endParaRPr lang="zh-CN" altLang="zh-CN" sz="2000" kern="10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000" kern="100" dirty="0">
                <a:effectLst/>
                <a:latin typeface="Times New Roman" panose="02020603050405020304" pitchFamily="18" charset="0"/>
                <a:ea typeface="宋体" panose="02010600030101010101" pitchFamily="2" charset="-122"/>
              </a:rPr>
              <a:t>Manju rose to his feet and pushed the rice back. But the colors were </a:t>
            </a:r>
            <a:r>
              <a:rPr lang="en-US" altLang="zh-CN" sz="2000" u="sng" kern="100" spc="-10" dirty="0">
                <a:effectLst/>
                <a:latin typeface="Times New Roman" panose="02020603050405020304" pitchFamily="18" charset="0"/>
                <a:ea typeface="宋体" panose="02010600030101010101" pitchFamily="2" charset="-122"/>
              </a:rPr>
              <a:t>  51  </a:t>
            </a:r>
            <a:r>
              <a:rPr lang="en-US" altLang="zh-CN" sz="2000" kern="100" dirty="0">
                <a:effectLst/>
                <a:latin typeface="Times New Roman" panose="02020603050405020304" pitchFamily="18" charset="0"/>
                <a:ea typeface="宋体" panose="02010600030101010101" pitchFamily="2" charset="-122"/>
              </a:rPr>
              <a:t>. When Grandma came back, Manju </a:t>
            </a:r>
            <a:r>
              <a:rPr lang="en-US" altLang="zh-CN" sz="2000" u="sng" kern="100" spc="-10" dirty="0">
                <a:effectLst/>
                <a:latin typeface="Times New Roman" panose="02020603050405020304" pitchFamily="18" charset="0"/>
                <a:ea typeface="宋体" panose="02010600030101010101" pitchFamily="2" charset="-122"/>
              </a:rPr>
              <a:t>  52  </a:t>
            </a:r>
            <a:r>
              <a:rPr lang="en-US" altLang="zh-CN" sz="2000" kern="100" dirty="0">
                <a:effectLst/>
                <a:latin typeface="Times New Roman" panose="02020603050405020304" pitchFamily="18" charset="0"/>
                <a:ea typeface="宋体" panose="02010600030101010101" pitchFamily="2" charset="-122"/>
              </a:rPr>
              <a:t>. He said, “I’m sorry. I should have waited for you.” Grandma shook her head. “You saw </a:t>
            </a:r>
            <a:r>
              <a:rPr lang="en-US" altLang="zh-CN" sz="2000" kern="100" dirty="0">
                <a:effectLst/>
                <a:highlight>
                  <a:srgbClr val="FFFF00"/>
                </a:highlight>
                <a:latin typeface="Times New Roman" panose="02020603050405020304" pitchFamily="18" charset="0"/>
                <a:ea typeface="宋体" panose="02010600030101010101" pitchFamily="2" charset="-122"/>
              </a:rPr>
              <a:t>a </a:t>
            </a:r>
            <a:r>
              <a:rPr lang="en-US" altLang="zh-CN" sz="2000" u="sng" kern="100" spc="-10" dirty="0">
                <a:effectLst/>
                <a:highlight>
                  <a:srgbClr val="FFFF00"/>
                </a:highlight>
                <a:latin typeface="Times New Roman" panose="02020603050405020304" pitchFamily="18" charset="0"/>
                <a:ea typeface="宋体" panose="02010600030101010101" pitchFamily="2" charset="-122"/>
              </a:rPr>
              <a:t>  53  </a:t>
            </a:r>
            <a:r>
              <a:rPr lang="en-US" altLang="zh-CN" sz="2000" kern="100" dirty="0">
                <a:effectLst/>
                <a:highlight>
                  <a:srgbClr val="FFFF00"/>
                </a:highlight>
                <a:latin typeface="Times New Roman" panose="02020603050405020304" pitchFamily="18" charset="0"/>
                <a:ea typeface="宋体" panose="02010600030101010101" pitchFamily="2" charset="-122"/>
              </a:rPr>
              <a:t> </a:t>
            </a:r>
            <a:r>
              <a:rPr lang="en-US" altLang="zh-CN" sz="2000" kern="100" dirty="0">
                <a:effectLst/>
                <a:latin typeface="Times New Roman" panose="02020603050405020304" pitchFamily="18" charset="0"/>
                <a:ea typeface="宋体" panose="02010600030101010101" pitchFamily="2" charset="-122"/>
              </a:rPr>
              <a:t>and tried to fix it. I’m proud of you.” They picked up the rice, </a:t>
            </a:r>
            <a:r>
              <a:rPr lang="en-US" altLang="zh-CN" sz="2000" u="sng" kern="100" spc="-10" dirty="0">
                <a:effectLst/>
                <a:latin typeface="Times New Roman" panose="02020603050405020304" pitchFamily="18" charset="0"/>
                <a:ea typeface="宋体" panose="02010600030101010101" pitchFamily="2" charset="-122"/>
              </a:rPr>
              <a:t>  54  </a:t>
            </a:r>
            <a:r>
              <a:rPr lang="en-US" altLang="zh-CN" sz="2000" kern="100" dirty="0">
                <a:effectLst/>
                <a:latin typeface="Times New Roman" panose="02020603050405020304" pitchFamily="18" charset="0"/>
                <a:ea typeface="宋体" panose="02010600030101010101" pitchFamily="2" charset="-122"/>
              </a:rPr>
              <a:t> each grain by color. Just before nightfall, they finished fixing the rangoli.</a:t>
            </a:r>
            <a:endParaRPr lang="zh-CN" altLang="zh-CN" sz="2000" kern="100" dirty="0">
              <a:effectLst/>
              <a:latin typeface="Times New Roman" panose="02020603050405020304" pitchFamily="18" charset="0"/>
              <a:ea typeface="宋体" panose="02010600030101010101" pitchFamily="2" charset="-122"/>
            </a:endParaRPr>
          </a:p>
          <a:p>
            <a:pPr indent="266700" algn="just">
              <a:tabLst>
                <a:tab pos="3780790" algn="l"/>
              </a:tabLst>
            </a:pPr>
            <a:r>
              <a:rPr lang="en-US" altLang="zh-CN" sz="2000" kern="100" dirty="0">
                <a:effectLst/>
                <a:latin typeface="Times New Roman" panose="02020603050405020304" pitchFamily="18" charset="0"/>
                <a:ea typeface="宋体" panose="02010600030101010101" pitchFamily="2" charset="-122"/>
              </a:rPr>
              <a:t>Grandma lit candles around the rangoli. In the flickering light, the peacock seemed </a:t>
            </a:r>
            <a:r>
              <a:rPr lang="en-US" altLang="zh-CN" sz="2000" u="sng" kern="100" spc="-10" dirty="0">
                <a:effectLst/>
                <a:latin typeface="Times New Roman" panose="02020603050405020304" pitchFamily="18" charset="0"/>
                <a:ea typeface="宋体" panose="02010600030101010101" pitchFamily="2" charset="-122"/>
              </a:rPr>
              <a:t>  55  </a:t>
            </a:r>
            <a:r>
              <a:rPr lang="en-US" altLang="zh-CN" sz="2000" kern="100" dirty="0">
                <a:effectLst/>
                <a:latin typeface="Times New Roman" panose="02020603050405020304" pitchFamily="18" charset="0"/>
                <a:ea typeface="宋体" panose="02010600030101010101" pitchFamily="2" charset="-122"/>
              </a:rPr>
              <a:t> with mystical powers. Manju smiled. The new year felt full of good luck, thanks to Grandma—and him.</a:t>
            </a:r>
            <a:endParaRPr lang="zh-CN" altLang="zh-CN" sz="2000" kern="100" dirty="0">
              <a:effectLst/>
              <a:latin typeface="Times New Roman" panose="02020603050405020304" pitchFamily="18" charset="0"/>
              <a:ea typeface="宋体" panose="02010600030101010101" pitchFamily="2" charset="-122"/>
            </a:endParaRPr>
          </a:p>
        </p:txBody>
      </p:sp>
      <p:sp>
        <p:nvSpPr>
          <p:cNvPr id="5" name="文本框 4"/>
          <p:cNvSpPr txBox="1"/>
          <p:nvPr/>
        </p:nvSpPr>
        <p:spPr>
          <a:xfrm>
            <a:off x="783771" y="3509144"/>
            <a:ext cx="11408229" cy="3416320"/>
          </a:xfrm>
          <a:prstGeom prst="rect">
            <a:avLst/>
          </a:prstGeom>
          <a:noFill/>
        </p:spPr>
        <p:txBody>
          <a:bodyPr wrap="square">
            <a:spAutoFit/>
          </a:bodyPr>
          <a:lstStyle/>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47. A. cone	B. rice			C. chalk		D</a:t>
            </a:r>
            <a:r>
              <a:rPr lang="en-US" altLang="zh-CN" sz="2400" kern="100" dirty="0">
                <a:solidFill>
                  <a:srgbClr val="FF0000"/>
                </a:solidFill>
                <a:effectLst/>
                <a:latin typeface="Times New Roman" panose="02020603050405020304" pitchFamily="18" charset="0"/>
                <a:ea typeface="宋体" panose="02010600030101010101" pitchFamily="2" charset="-122"/>
              </a:rPr>
              <a:t>. gap</a:t>
            </a:r>
            <a:endParaRPr lang="zh-CN" altLang="zh-CN" sz="2400" kern="100" dirty="0">
              <a:solidFill>
                <a:srgbClr val="FF0000"/>
              </a:solidFill>
              <a:effectLst/>
              <a:latin typeface="Times New Roman" panose="02020603050405020304" pitchFamily="18" charset="0"/>
              <a:ea typeface="宋体" panose="02010600030101010101" pitchFamily="2" charset="-122"/>
            </a:endParaRPr>
          </a:p>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48. A. extended	B. expanded		C. </a:t>
            </a:r>
            <a:r>
              <a:rPr lang="en-US" altLang="zh-CN" sz="2400" kern="100" dirty="0">
                <a:solidFill>
                  <a:srgbClr val="FF0000"/>
                </a:solidFill>
                <a:effectLst/>
                <a:latin typeface="Times New Roman" panose="02020603050405020304" pitchFamily="18" charset="0"/>
                <a:ea typeface="宋体" panose="02010600030101010101" pitchFamily="2" charset="-122"/>
              </a:rPr>
              <a:t>stretched</a:t>
            </a:r>
            <a:r>
              <a:rPr lang="en-US" altLang="zh-CN" sz="2400" kern="100" dirty="0">
                <a:effectLst/>
                <a:latin typeface="Times New Roman" panose="02020603050405020304" pitchFamily="18" charset="0"/>
                <a:ea typeface="宋体" panose="02010600030101010101" pitchFamily="2" charset="-122"/>
              </a:rPr>
              <a:t>		D. spread</a:t>
            </a:r>
            <a:endParaRPr lang="zh-CN" altLang="zh-CN" sz="2400" kern="100" dirty="0">
              <a:effectLst/>
              <a:latin typeface="Times New Roman" panose="02020603050405020304" pitchFamily="18" charset="0"/>
              <a:ea typeface="宋体" panose="02010600030101010101" pitchFamily="2" charset="-122"/>
            </a:endParaRPr>
          </a:p>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49. A. swell	B. lift			C.</a:t>
            </a:r>
            <a:r>
              <a:rPr lang="en-US" altLang="zh-CN" sz="2400" kern="100" dirty="0">
                <a:solidFill>
                  <a:srgbClr val="FF0000"/>
                </a:solidFill>
                <a:effectLst/>
                <a:latin typeface="Times New Roman" panose="02020603050405020304" pitchFamily="18" charset="0"/>
                <a:ea typeface="宋体" panose="02010600030101010101" pitchFamily="2" charset="-122"/>
              </a:rPr>
              <a:t> shake</a:t>
            </a:r>
            <a:r>
              <a:rPr lang="en-US" altLang="zh-CN" sz="2400" kern="100" dirty="0">
                <a:effectLst/>
                <a:latin typeface="Times New Roman" panose="02020603050405020304" pitchFamily="18" charset="0"/>
                <a:ea typeface="宋体" panose="02010600030101010101" pitchFamily="2" charset="-122"/>
              </a:rPr>
              <a:t>		D. rest</a:t>
            </a:r>
            <a:endParaRPr lang="zh-CN" altLang="zh-CN" sz="2400" kern="100" dirty="0">
              <a:effectLst/>
              <a:latin typeface="Times New Roman" panose="02020603050405020304" pitchFamily="18" charset="0"/>
              <a:ea typeface="宋体" panose="02010600030101010101" pitchFamily="2" charset="-122"/>
            </a:endParaRPr>
          </a:p>
          <a:p>
            <a:pPr algn="just">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50. A. somewhere	B.</a:t>
            </a:r>
            <a:r>
              <a:rPr lang="en-US" altLang="zh-CN" sz="2400" kern="100" dirty="0">
                <a:solidFill>
                  <a:srgbClr val="FF0000"/>
                </a:solidFill>
                <a:effectLst/>
                <a:latin typeface="Times New Roman" panose="02020603050405020304" pitchFamily="18" charset="0"/>
                <a:ea typeface="宋体" panose="02010600030101010101" pitchFamily="2" charset="-122"/>
              </a:rPr>
              <a:t> everywhere</a:t>
            </a:r>
            <a:r>
              <a:rPr lang="en-US" altLang="zh-CN" sz="2400" kern="100" dirty="0">
                <a:effectLst/>
                <a:latin typeface="Times New Roman" panose="02020603050405020304" pitchFamily="18" charset="0"/>
                <a:ea typeface="宋体" panose="02010600030101010101" pitchFamily="2" charset="-122"/>
              </a:rPr>
              <a:t>		C. anywhere		D. nowhere</a:t>
            </a:r>
            <a:endParaRPr lang="zh-CN" altLang="zh-CN" sz="2400" kern="100" dirty="0">
              <a:effectLst/>
              <a:latin typeface="Times New Roman" panose="02020603050405020304" pitchFamily="18" charset="0"/>
              <a:ea typeface="宋体" panose="02010600030101010101" pitchFamily="2" charset="-122"/>
            </a:endParaRPr>
          </a:p>
          <a:p>
            <a:pPr algn="l">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51. A. </a:t>
            </a:r>
            <a:r>
              <a:rPr lang="en-US" altLang="zh-CN" sz="2400" kern="100" dirty="0">
                <a:solidFill>
                  <a:srgbClr val="FF0000"/>
                </a:solidFill>
                <a:effectLst/>
                <a:highlight>
                  <a:srgbClr val="FFFF00"/>
                </a:highlight>
                <a:latin typeface="Times New Roman" panose="02020603050405020304" pitchFamily="18" charset="0"/>
                <a:ea typeface="宋体" panose="02010600030101010101" pitchFamily="2" charset="-122"/>
              </a:rPr>
              <a:t>mixed</a:t>
            </a:r>
            <a:r>
              <a:rPr lang="en-US" altLang="zh-CN" sz="2400" kern="100" dirty="0">
                <a:effectLst/>
                <a:latin typeface="Times New Roman" panose="02020603050405020304" pitchFamily="18" charset="0"/>
                <a:ea typeface="宋体" panose="02010600030101010101" pitchFamily="2" charset="-122"/>
              </a:rPr>
              <a:t>	B. removed		C. classified		D. displayed</a:t>
            </a:r>
            <a:endParaRPr lang="zh-CN" altLang="zh-CN" sz="2400" kern="100" dirty="0">
              <a:effectLst/>
              <a:latin typeface="Times New Roman" panose="02020603050405020304" pitchFamily="18" charset="0"/>
              <a:ea typeface="宋体" panose="02010600030101010101" pitchFamily="2" charset="-122"/>
            </a:endParaRPr>
          </a:p>
          <a:p>
            <a:pPr algn="l">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52. A. looked into	B. looked through	C. looked out		D. </a:t>
            </a:r>
            <a:r>
              <a:rPr lang="en-US" altLang="zh-CN" sz="2400" kern="100" dirty="0">
                <a:solidFill>
                  <a:srgbClr val="FF0000"/>
                </a:solidFill>
                <a:effectLst/>
                <a:latin typeface="Times New Roman" panose="02020603050405020304" pitchFamily="18" charset="0"/>
                <a:ea typeface="宋体" panose="02010600030101010101" pitchFamily="2" charset="-122"/>
              </a:rPr>
              <a:t>looked down</a:t>
            </a:r>
            <a:endParaRPr lang="zh-CN" altLang="zh-CN" sz="2400" kern="100" dirty="0">
              <a:solidFill>
                <a:srgbClr val="FF0000"/>
              </a:solidFill>
              <a:effectLst/>
              <a:latin typeface="Times New Roman" panose="02020603050405020304" pitchFamily="18" charset="0"/>
              <a:ea typeface="宋体" panose="02010600030101010101" pitchFamily="2" charset="-122"/>
            </a:endParaRPr>
          </a:p>
          <a:p>
            <a:pPr algn="l">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53. A. </a:t>
            </a:r>
            <a:r>
              <a:rPr lang="en-US" altLang="zh-CN" sz="2400" kern="100" dirty="0">
                <a:solidFill>
                  <a:srgbClr val="FF0000"/>
                </a:solidFill>
                <a:effectLst/>
                <a:latin typeface="Times New Roman" panose="02020603050405020304" pitchFamily="18" charset="0"/>
                <a:ea typeface="宋体" panose="02010600030101010101" pitchFamily="2" charset="-122"/>
              </a:rPr>
              <a:t>problem</a:t>
            </a:r>
            <a:r>
              <a:rPr lang="en-US" altLang="zh-CN" sz="2400" kern="100" dirty="0">
                <a:effectLst/>
                <a:latin typeface="Times New Roman" panose="02020603050405020304" pitchFamily="18" charset="0"/>
                <a:ea typeface="宋体" panose="02010600030101010101" pitchFamily="2" charset="-122"/>
              </a:rPr>
              <a:t>	B. puzzle			C. selection		D. collection</a:t>
            </a:r>
            <a:endParaRPr lang="zh-CN" altLang="zh-CN" sz="2400" kern="100" dirty="0">
              <a:effectLst/>
              <a:latin typeface="Times New Roman" panose="02020603050405020304" pitchFamily="18" charset="0"/>
              <a:ea typeface="宋体" panose="02010600030101010101" pitchFamily="2" charset="-122"/>
            </a:endParaRPr>
          </a:p>
          <a:p>
            <a:pPr algn="l">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54. A. analyzing	B. searching		C. </a:t>
            </a:r>
            <a:r>
              <a:rPr lang="en-US" altLang="zh-CN" sz="2400" kern="100" dirty="0">
                <a:solidFill>
                  <a:srgbClr val="FF0000"/>
                </a:solidFill>
                <a:effectLst/>
                <a:highlight>
                  <a:srgbClr val="FFFF00"/>
                </a:highlight>
                <a:latin typeface="Times New Roman" panose="02020603050405020304" pitchFamily="18" charset="0"/>
                <a:ea typeface="宋体" panose="02010600030101010101" pitchFamily="2" charset="-122"/>
              </a:rPr>
              <a:t>sorting</a:t>
            </a:r>
            <a:r>
              <a:rPr lang="en-US" altLang="zh-CN" sz="2400" kern="100" dirty="0">
                <a:effectLst/>
                <a:latin typeface="Times New Roman" panose="02020603050405020304" pitchFamily="18" charset="0"/>
                <a:ea typeface="宋体" panose="02010600030101010101" pitchFamily="2" charset="-122"/>
              </a:rPr>
              <a:t>		D. checking</a:t>
            </a:r>
            <a:endParaRPr lang="zh-CN" altLang="zh-CN" sz="2400" kern="100" dirty="0">
              <a:effectLst/>
              <a:latin typeface="Times New Roman" panose="02020603050405020304" pitchFamily="18" charset="0"/>
              <a:ea typeface="宋体" panose="02010600030101010101" pitchFamily="2" charset="-122"/>
            </a:endParaRPr>
          </a:p>
          <a:p>
            <a:pPr algn="l">
              <a:tabLst>
                <a:tab pos="2700655" algn="l"/>
                <a:tab pos="4050665" algn="l"/>
              </a:tabLst>
            </a:pPr>
            <a:r>
              <a:rPr lang="en-US" altLang="zh-CN" sz="2400" kern="100" dirty="0">
                <a:effectLst/>
                <a:latin typeface="Times New Roman" panose="02020603050405020304" pitchFamily="18" charset="0"/>
                <a:ea typeface="宋体" panose="02010600030101010101" pitchFamily="2" charset="-122"/>
              </a:rPr>
              <a:t>55. A. lovely	B. living			C. live			D. </a:t>
            </a:r>
            <a:r>
              <a:rPr lang="en-US" altLang="zh-CN" sz="2400" kern="100" dirty="0">
                <a:solidFill>
                  <a:srgbClr val="FF0000"/>
                </a:solidFill>
                <a:effectLst/>
                <a:latin typeface="Times New Roman" panose="02020603050405020304" pitchFamily="18" charset="0"/>
                <a:ea typeface="宋体" panose="02010600030101010101" pitchFamily="2" charset="-122"/>
              </a:rPr>
              <a:t>alive</a:t>
            </a:r>
            <a:endParaRPr lang="zh-CN" altLang="zh-CN" sz="2400" kern="100" dirty="0">
              <a:solidFill>
                <a:srgbClr val="FF0000"/>
              </a:solidFill>
              <a:effectLst/>
              <a:latin typeface="Times New Roman" panose="02020603050405020304" pitchFamily="18" charset="0"/>
              <a:ea typeface="宋体" panose="02010600030101010101" pitchFamily="2" charset="-122"/>
            </a:endParaRPr>
          </a:p>
        </p:txBody>
      </p:sp>
      <p:pic>
        <p:nvPicPr>
          <p:cNvPr id="7" name="图片 6"/>
          <p:cNvPicPr>
            <a:picLocks noChangeAspect="1"/>
          </p:cNvPicPr>
          <p:nvPr/>
        </p:nvPicPr>
        <p:blipFill>
          <a:blip r:embed="rId1"/>
          <a:stretch>
            <a:fillRect/>
          </a:stretch>
        </p:blipFill>
        <p:spPr>
          <a:xfrm>
            <a:off x="0" y="3403287"/>
            <a:ext cx="12192000" cy="160288"/>
          </a:xfrm>
          <a:prstGeom prst="rect">
            <a:avLst/>
          </a:prstGeom>
          <a:ln>
            <a:noFill/>
          </a:ln>
          <a:effectLst>
            <a:outerShdw blurRad="190500" algn="tl" rotWithShape="0">
              <a:srgbClr val="000000">
                <a:alpha val="70000"/>
              </a:srgbClr>
            </a:outerShdw>
          </a:effectLst>
        </p:spPr>
      </p:pic>
      <p:sp>
        <p:nvSpPr>
          <p:cNvPr id="8" name="矩形 7"/>
          <p:cNvSpPr/>
          <p:nvPr/>
        </p:nvSpPr>
        <p:spPr bwMode="auto">
          <a:xfrm>
            <a:off x="283032" y="751115"/>
            <a:ext cx="11375568" cy="326572"/>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9" name="矩形 8"/>
          <p:cNvSpPr/>
          <p:nvPr/>
        </p:nvSpPr>
        <p:spPr>
          <a:xfrm>
            <a:off x="3710123" y="1077687"/>
            <a:ext cx="3572420" cy="31343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事故发生，笑容消失</a:t>
            </a:r>
            <a:r>
              <a:rPr lang="en-US" altLang="zh-CN" dirty="0">
                <a:ln>
                  <a:solidFill>
                    <a:srgbClr val="00B050"/>
                  </a:solidFill>
                </a:ln>
                <a:solidFill>
                  <a:srgbClr val="FFC000"/>
                </a:solidFill>
              </a:rPr>
              <a:t>-----</a:t>
            </a:r>
            <a:r>
              <a:rPr lang="zh-CN" altLang="en-US" dirty="0">
                <a:ln>
                  <a:solidFill>
                    <a:srgbClr val="00B050"/>
                  </a:solidFill>
                </a:ln>
                <a:solidFill>
                  <a:srgbClr val="FFC000"/>
                </a:solidFill>
              </a:rPr>
              <a:t>米粒四散</a:t>
            </a:r>
            <a:endParaRPr lang="zh-CN" altLang="en-US" dirty="0">
              <a:ln>
                <a:solidFill>
                  <a:srgbClr val="00B050"/>
                </a:solidFill>
              </a:ln>
              <a:solidFill>
                <a:srgbClr val="FFC000"/>
              </a:solidFill>
            </a:endParaRPr>
          </a:p>
        </p:txBody>
      </p:sp>
      <p:sp>
        <p:nvSpPr>
          <p:cNvPr id="10" name="矩形 9"/>
          <p:cNvSpPr/>
          <p:nvPr/>
        </p:nvSpPr>
        <p:spPr bwMode="auto">
          <a:xfrm>
            <a:off x="283032" y="1077687"/>
            <a:ext cx="2242454" cy="313435"/>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1" name="矩形 10"/>
          <p:cNvSpPr/>
          <p:nvPr/>
        </p:nvSpPr>
        <p:spPr>
          <a:xfrm>
            <a:off x="61503" y="4332515"/>
            <a:ext cx="722268" cy="1023256"/>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故事逻辑链</a:t>
            </a:r>
            <a:endParaRPr lang="zh-CN" altLang="en-US" dirty="0">
              <a:ln>
                <a:solidFill>
                  <a:srgbClr val="00B050"/>
                </a:solidFill>
              </a:ln>
              <a:solidFill>
                <a:srgbClr val="FFC000"/>
              </a:solidFill>
            </a:endParaRPr>
          </a:p>
        </p:txBody>
      </p:sp>
      <p:sp>
        <p:nvSpPr>
          <p:cNvPr id="12" name="矩形 11"/>
          <p:cNvSpPr/>
          <p:nvPr/>
        </p:nvSpPr>
        <p:spPr bwMode="auto">
          <a:xfrm>
            <a:off x="5802089" y="1391122"/>
            <a:ext cx="2906482" cy="313435"/>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3" name="矩形 12"/>
          <p:cNvSpPr/>
          <p:nvPr/>
        </p:nvSpPr>
        <p:spPr bwMode="auto">
          <a:xfrm>
            <a:off x="422637" y="1676719"/>
            <a:ext cx="2242454" cy="313435"/>
          </a:xfrm>
          <a:prstGeom prst="rect">
            <a:avLst/>
          </a:prstGeom>
          <a:solidFill>
            <a:srgbClr val="00B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4" name="矩形 13"/>
          <p:cNvSpPr/>
          <p:nvPr/>
        </p:nvSpPr>
        <p:spPr bwMode="auto">
          <a:xfrm>
            <a:off x="4865913" y="1999108"/>
            <a:ext cx="3690258" cy="313435"/>
          </a:xfrm>
          <a:prstGeom prst="rect">
            <a:avLst/>
          </a:prstGeom>
          <a:solidFill>
            <a:srgbClr val="00B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5" name="矩形 14"/>
          <p:cNvSpPr/>
          <p:nvPr/>
        </p:nvSpPr>
        <p:spPr>
          <a:xfrm>
            <a:off x="72389" y="5475511"/>
            <a:ext cx="722268" cy="1023256"/>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情绪动作</a:t>
            </a:r>
            <a:endParaRPr lang="zh-CN" altLang="en-US" dirty="0">
              <a:ln>
                <a:solidFill>
                  <a:srgbClr val="00B050"/>
                </a:solidFill>
              </a:ln>
              <a:solidFill>
                <a:srgbClr val="FFC000"/>
              </a:solidFill>
            </a:endParaRPr>
          </a:p>
        </p:txBody>
      </p:sp>
      <p:sp>
        <p:nvSpPr>
          <p:cNvPr id="16" name="矩形 15"/>
          <p:cNvSpPr/>
          <p:nvPr/>
        </p:nvSpPr>
        <p:spPr>
          <a:xfrm>
            <a:off x="3884293" y="2297343"/>
            <a:ext cx="5150849" cy="337004"/>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承认错误，弥补过失</a:t>
            </a:r>
            <a:r>
              <a:rPr lang="en-US" altLang="zh-CN" dirty="0">
                <a:ln>
                  <a:solidFill>
                    <a:srgbClr val="00B050"/>
                  </a:solidFill>
                </a:ln>
                <a:solidFill>
                  <a:srgbClr val="FFC000"/>
                </a:solidFill>
              </a:rPr>
              <a:t>----</a:t>
            </a:r>
            <a:r>
              <a:rPr lang="zh-CN" altLang="en-US" dirty="0">
                <a:ln>
                  <a:solidFill>
                    <a:srgbClr val="00B050"/>
                  </a:solidFill>
                </a:ln>
                <a:solidFill>
                  <a:srgbClr val="FFC000"/>
                </a:solidFill>
              </a:rPr>
              <a:t>米粒分类，修改画作</a:t>
            </a:r>
            <a:endParaRPr lang="zh-CN" altLang="en-US" dirty="0">
              <a:ln>
                <a:solidFill>
                  <a:srgbClr val="00B050"/>
                </a:solidFill>
              </a:ln>
              <a:solidFill>
                <a:srgbClr val="FFC000"/>
              </a:solidFill>
            </a:endParaRPr>
          </a:p>
        </p:txBody>
      </p:sp>
      <p:sp>
        <p:nvSpPr>
          <p:cNvPr id="17" name="矩形 16"/>
          <p:cNvSpPr/>
          <p:nvPr/>
        </p:nvSpPr>
        <p:spPr>
          <a:xfrm>
            <a:off x="7498350" y="3197269"/>
            <a:ext cx="3278507" cy="389932"/>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一起修改成功，栩栩如生</a:t>
            </a:r>
            <a:endParaRPr lang="zh-CN" altLang="en-US" dirty="0">
              <a:ln>
                <a:solidFill>
                  <a:srgbClr val="00B050"/>
                </a:solidFill>
              </a:ln>
              <a:solidFill>
                <a:srgbClr val="FFC000"/>
              </a:solidFill>
            </a:endParaRPr>
          </a:p>
        </p:txBody>
      </p:sp>
      <p:pic>
        <p:nvPicPr>
          <p:cNvPr id="18" name="1.1246(Av641026275,P1)">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7084184" y="3693058"/>
            <a:ext cx="4898571" cy="27597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18"/>
                </p:tgtEl>
              </p:cMediaNode>
            </p:video>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8"/>
                                        </p:tgtEl>
                                      </p:cBhvr>
                                    </p:cmd>
                                  </p:childTnLst>
                                </p:cTn>
                              </p:par>
                            </p:childTnLst>
                          </p:cTn>
                        </p:par>
                      </p:childTnLst>
                    </p:cTn>
                  </p:par>
                </p:childTnLst>
              </p:cTn>
              <p:nextCondLst>
                <p:cond evt="onClick" delay="0">
                  <p:tgtEl>
                    <p:spTgt spid="18"/>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181537" y="87086"/>
            <a:ext cx="11781864" cy="6619536"/>
          </a:xfrm>
          <a:prstGeom prst="rect">
            <a:avLst/>
          </a:prstGeom>
        </p:spPr>
      </p:pic>
      <p:grpSp>
        <p:nvGrpSpPr>
          <p:cNvPr id="3" name="组合 2"/>
          <p:cNvGrpSpPr/>
          <p:nvPr/>
        </p:nvGrpSpPr>
        <p:grpSpPr>
          <a:xfrm>
            <a:off x="5426530" y="2235492"/>
            <a:ext cx="7458915" cy="2362689"/>
            <a:chOff x="5067301" y="2247657"/>
            <a:chExt cx="7458915" cy="2362689"/>
          </a:xfrm>
        </p:grpSpPr>
        <p:grpSp>
          <p:nvGrpSpPr>
            <p:cNvPr id="4" name="Group 4"/>
            <p:cNvGrpSpPr/>
            <p:nvPr/>
          </p:nvGrpSpPr>
          <p:grpSpPr>
            <a:xfrm>
              <a:off x="5067301" y="2247657"/>
              <a:ext cx="6616591" cy="2362689"/>
              <a:chOff x="0" y="0"/>
              <a:chExt cx="2613961" cy="933408"/>
            </a:xfrm>
          </p:grpSpPr>
          <p:sp>
            <p:nvSpPr>
              <p:cNvPr id="7" name="Freeform 5"/>
              <p:cNvSpPr/>
              <p:nvPr/>
            </p:nvSpPr>
            <p:spPr>
              <a:xfrm>
                <a:off x="0" y="0"/>
                <a:ext cx="2613961" cy="933408"/>
              </a:xfrm>
              <a:custGeom>
                <a:avLst/>
                <a:gdLst/>
                <a:ahLst/>
                <a:cxnLst/>
                <a:rect l="l" t="t" r="r" b="b"/>
                <a:pathLst>
                  <a:path w="2613961" h="933408">
                    <a:moveTo>
                      <a:pt x="0" y="0"/>
                    </a:moveTo>
                    <a:lnTo>
                      <a:pt x="2613961" y="0"/>
                    </a:lnTo>
                    <a:lnTo>
                      <a:pt x="2613961" y="933408"/>
                    </a:lnTo>
                    <a:lnTo>
                      <a:pt x="0" y="933408"/>
                    </a:lnTo>
                    <a:close/>
                  </a:path>
                </a:pathLst>
              </a:custGeom>
              <a:solidFill>
                <a:srgbClr val="FFFFFF">
                  <a:alpha val="87000"/>
                </a:srgbClr>
              </a:solidFill>
            </p:spPr>
          </p:sp>
          <p:sp>
            <p:nvSpPr>
              <p:cNvPr id="8" name="TextBox 6"/>
              <p:cNvSpPr txBox="1"/>
              <p:nvPr/>
            </p:nvSpPr>
            <p:spPr>
              <a:xfrm>
                <a:off x="0" y="-9525"/>
                <a:ext cx="2613961" cy="942933"/>
              </a:xfrm>
              <a:prstGeom prst="rect">
                <a:avLst/>
              </a:prstGeom>
            </p:spPr>
            <p:txBody>
              <a:bodyPr lIns="33867" tIns="33867" rIns="33867" bIns="33867" rtlCol="0" anchor="ctr"/>
              <a:lstStyle/>
              <a:p>
                <a:pPr algn="ctr" defTabSz="609600">
                  <a:lnSpc>
                    <a:spcPts val="1230"/>
                  </a:lnSpc>
                </a:pPr>
                <a:endParaRPr sz="1200">
                  <a:solidFill>
                    <a:prstClr val="black"/>
                  </a:solidFill>
                  <a:latin typeface="Calibri" panose="020F0502020204030204"/>
                </a:endParaRPr>
              </a:p>
            </p:txBody>
          </p:sp>
        </p:grpSp>
        <p:sp>
          <p:nvSpPr>
            <p:cNvPr id="5" name="TextBox 7"/>
            <p:cNvSpPr txBox="1"/>
            <p:nvPr/>
          </p:nvSpPr>
          <p:spPr>
            <a:xfrm>
              <a:off x="8222725" y="3717032"/>
              <a:ext cx="3564953" cy="574453"/>
            </a:xfrm>
            <a:prstGeom prst="rect">
              <a:avLst/>
            </a:prstGeom>
          </p:spPr>
          <p:txBody>
            <a:bodyPr lIns="0" tIns="0" rIns="0" bIns="0" rtlCol="0" anchor="t">
              <a:spAutoFit/>
            </a:bodyPr>
            <a:lstStyle/>
            <a:p>
              <a:pPr algn="ctr" defTabSz="1219200" fontAlgn="base">
                <a:spcBef>
                  <a:spcPct val="0"/>
                </a:spcBef>
                <a:spcAft>
                  <a:spcPct val="0"/>
                </a:spcAft>
                <a:defRPr/>
              </a:pPr>
              <a:endParaRPr lang="zh-CN" altLang="en-US" sz="3735" b="1" dirty="0">
                <a:solidFill>
                  <a:prstClr val="black"/>
                </a:solidFill>
                <a:latin typeface="Calibri" panose="020F0502020204030204" pitchFamily="34" charset="0"/>
                <a:ea typeface="宋体" panose="02010600030101010101" pitchFamily="2" charset="-122"/>
                <a:sym typeface="宋体" panose="02010600030101010101" pitchFamily="2" charset="-122"/>
              </a:endParaRPr>
            </a:p>
          </p:txBody>
        </p:sp>
        <p:sp>
          <p:nvSpPr>
            <p:cNvPr id="6" name="TextBox 8"/>
            <p:cNvSpPr txBox="1"/>
            <p:nvPr/>
          </p:nvSpPr>
          <p:spPr>
            <a:xfrm>
              <a:off x="5210133" y="2604257"/>
              <a:ext cx="7316083" cy="1231106"/>
            </a:xfrm>
            <a:prstGeom prst="rect">
              <a:avLst/>
            </a:prstGeom>
          </p:spPr>
          <p:txBody>
            <a:bodyPr wrap="square" lIns="0" tIns="0" rIns="0" bIns="0" rtlCol="0" anchor="t">
              <a:spAutoFit/>
            </a:bodyPr>
            <a:lstStyle/>
            <a:p>
              <a:pPr algn="ctr" defTabSz="1219200" fontAlgn="base">
                <a:spcBef>
                  <a:spcPct val="0"/>
                </a:spcBef>
                <a:spcAft>
                  <a:spcPct val="0"/>
                </a:spcAft>
                <a:defRPr/>
              </a:pPr>
              <a:r>
                <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rPr>
                <a:t>语 法 填 空</a:t>
              </a:r>
              <a:endPar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0371" y="-61297"/>
            <a:ext cx="11473543" cy="5262979"/>
          </a:xfrm>
          <a:prstGeom prst="rect">
            <a:avLst/>
          </a:prstGeom>
          <a:noFill/>
        </p:spPr>
        <p:txBody>
          <a:bodyPr wrap="square">
            <a:spAutoFit/>
          </a:bodyPr>
          <a:lstStyle/>
          <a:p>
            <a:pPr indent="266700" algn="just"/>
            <a:r>
              <a:rPr lang="en-US" altLang="zh-CN" sz="2400" kern="100" dirty="0">
                <a:effectLst/>
                <a:latin typeface="Times New Roman" panose="02020603050405020304" pitchFamily="18" charset="0"/>
                <a:ea typeface="宋体" panose="02010600030101010101" pitchFamily="2" charset="-122"/>
              </a:rPr>
              <a:t>One of the most endangered animals in the world is the Siberian tiger, </a:t>
            </a:r>
            <a:r>
              <a:rPr lang="en-US" altLang="zh-CN" sz="2400" u="sng" kern="100" spc="-10" dirty="0">
                <a:effectLst/>
                <a:latin typeface="Times New Roman" panose="02020603050405020304" pitchFamily="18" charset="0"/>
                <a:ea typeface="宋体" panose="02010600030101010101" pitchFamily="2" charset="-122"/>
              </a:rPr>
              <a:t>  56  </a:t>
            </a:r>
            <a:r>
              <a:rPr lang="en-US" altLang="zh-CN" sz="2400" kern="100" spc="-10" dirty="0">
                <a:effectLst/>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(know) </a:t>
            </a:r>
            <a:r>
              <a:rPr lang="en-US" altLang="zh-CN" sz="2400" kern="100" dirty="0">
                <a:solidFill>
                  <a:srgbClr val="FF0000"/>
                </a:solidFill>
                <a:effectLst/>
                <a:latin typeface="Times New Roman" panose="02020603050405020304" pitchFamily="18" charset="0"/>
                <a:ea typeface="宋体" panose="02010600030101010101" pitchFamily="2" charset="-122"/>
              </a:rPr>
              <a:t>as</a:t>
            </a:r>
            <a:r>
              <a:rPr lang="en-US" altLang="zh-CN" sz="2400" kern="100" dirty="0">
                <a:effectLst/>
                <a:latin typeface="Times New Roman" panose="02020603050405020304" pitchFamily="18" charset="0"/>
                <a:ea typeface="宋体" panose="02010600030101010101" pitchFamily="2" charset="-122"/>
              </a:rPr>
              <a:t> the Northeast Tiger in China. There are less than 500 of these beautiful animals still living in the wild. The Siberian tiger is the largest of all tigers. </a:t>
            </a:r>
            <a:r>
              <a:rPr lang="en-US" altLang="zh-CN" sz="2400" u="sng" kern="100" spc="-10" dirty="0">
                <a:effectLst/>
                <a:latin typeface="Times New Roman" panose="02020603050405020304" pitchFamily="18" charset="0"/>
                <a:ea typeface="宋体" panose="02010600030101010101" pitchFamily="2" charset="-122"/>
              </a:rPr>
              <a:t>  57  </a:t>
            </a:r>
            <a:r>
              <a:rPr lang="en-US" altLang="zh-CN" sz="2400" kern="100" dirty="0">
                <a:effectLst/>
                <a:latin typeface="Times New Roman" panose="02020603050405020304" pitchFamily="18" charset="0"/>
                <a:ea typeface="宋体" panose="02010600030101010101" pitchFamily="2" charset="-122"/>
              </a:rPr>
              <a:t> adult male can grow up to 3.3 meters in </a:t>
            </a:r>
            <a:r>
              <a:rPr lang="en-US" altLang="zh-CN" sz="2400" u="sng" kern="100" spc="-10" dirty="0">
                <a:effectLst/>
                <a:latin typeface="Times New Roman" panose="02020603050405020304" pitchFamily="18" charset="0"/>
                <a:ea typeface="宋体" panose="02010600030101010101" pitchFamily="2" charset="-122"/>
              </a:rPr>
              <a:t>  58  </a:t>
            </a:r>
            <a:r>
              <a:rPr lang="en-US" altLang="zh-CN" sz="2400" kern="100" dirty="0">
                <a:effectLst/>
                <a:latin typeface="Times New Roman" panose="02020603050405020304" pitchFamily="18" charset="0"/>
                <a:ea typeface="宋体" panose="02010600030101010101" pitchFamily="2" charset="-122"/>
              </a:rPr>
              <a:t> (long) and weigh as much as 300 kilograms. </a:t>
            </a:r>
            <a:endParaRPr lang="zh-CN" altLang="zh-CN" sz="2400" kern="100" dirty="0">
              <a:effectLst/>
              <a:latin typeface="Times New Roman" panose="02020603050405020304" pitchFamily="18" charset="0"/>
              <a:ea typeface="宋体" panose="02010600030101010101" pitchFamily="2" charset="-122"/>
            </a:endParaRPr>
          </a:p>
          <a:p>
            <a:pPr indent="266700" algn="just"/>
            <a:r>
              <a:rPr lang="en-US" altLang="zh-CN" sz="2400" kern="100" dirty="0">
                <a:effectLst/>
                <a:latin typeface="Times New Roman" panose="02020603050405020304" pitchFamily="18" charset="0"/>
                <a:ea typeface="宋体" panose="02010600030101010101" pitchFamily="2" charset="-122"/>
              </a:rPr>
              <a:t>Long ago, Siberian tigers were all over Northeast Asia and Russian Far East. </a:t>
            </a:r>
            <a:r>
              <a:rPr lang="en-US" altLang="zh-CN" sz="2400" u="sng" kern="100" spc="-10" dirty="0">
                <a:effectLst/>
                <a:latin typeface="Times New Roman" panose="02020603050405020304" pitchFamily="18" charset="0"/>
                <a:ea typeface="宋体" panose="02010600030101010101" pitchFamily="2" charset="-122"/>
              </a:rPr>
              <a:t>  59  </a:t>
            </a:r>
            <a:r>
              <a:rPr lang="en-US" altLang="zh-CN" sz="2400" kern="100" dirty="0">
                <a:effectLst/>
                <a:latin typeface="Times New Roman" panose="02020603050405020304" pitchFamily="18" charset="0"/>
                <a:ea typeface="宋体" panose="02010600030101010101" pitchFamily="2" charset="-122"/>
              </a:rPr>
              <a:t>, today they are found mainly along the Chinese-Russian border </a:t>
            </a:r>
            <a:r>
              <a:rPr lang="en-US" altLang="zh-CN" sz="2400" kern="100" dirty="0">
                <a:solidFill>
                  <a:srgbClr val="FF0000"/>
                </a:solidFill>
                <a:effectLst/>
                <a:latin typeface="Times New Roman" panose="02020603050405020304" pitchFamily="18" charset="0"/>
                <a:ea typeface="宋体" panose="02010600030101010101" pitchFamily="2" charset="-122"/>
              </a:rPr>
              <a:t>and</a:t>
            </a:r>
            <a:r>
              <a:rPr lang="en-US" altLang="zh-CN" sz="2400" kern="100" dirty="0">
                <a:effectLst/>
                <a:latin typeface="Times New Roman" panose="02020603050405020304" pitchFamily="18" charset="0"/>
                <a:ea typeface="宋体" panose="02010600030101010101" pitchFamily="2" charset="-122"/>
              </a:rPr>
              <a:t> </a:t>
            </a:r>
            <a:r>
              <a:rPr lang="en-US" altLang="zh-CN" sz="2400" u="sng" kern="100" spc="-10" dirty="0">
                <a:effectLst/>
                <a:latin typeface="Times New Roman" panose="02020603050405020304" pitchFamily="18" charset="0"/>
                <a:ea typeface="宋体" panose="02010600030101010101" pitchFamily="2" charset="-122"/>
              </a:rPr>
              <a:t>  60  </a:t>
            </a:r>
            <a:r>
              <a:rPr lang="en-US" altLang="zh-CN" sz="2400" kern="100" spc="-10" dirty="0">
                <a:effectLst/>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(possible) in North Korea. The main reason for their decrease in numbers is the disappearance of their natural habitat. Fortunately, steps </a:t>
            </a:r>
            <a:r>
              <a:rPr lang="en-US" altLang="zh-CN" sz="2400" u="sng" kern="100" spc="-10" dirty="0">
                <a:effectLst/>
                <a:latin typeface="Times New Roman" panose="02020603050405020304" pitchFamily="18" charset="0"/>
                <a:ea typeface="宋体" panose="02010600030101010101" pitchFamily="2" charset="-122"/>
              </a:rPr>
              <a:t>  61  </a:t>
            </a:r>
            <a:r>
              <a:rPr lang="en-US" altLang="zh-CN" sz="2400" kern="100" spc="-10" dirty="0">
                <a:effectLst/>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(take) to save this magnificent creature </a:t>
            </a:r>
            <a:r>
              <a:rPr lang="en-US" altLang="zh-CN" sz="2400" kern="100" dirty="0">
                <a:solidFill>
                  <a:srgbClr val="FF0000"/>
                </a:solidFill>
                <a:effectLst/>
                <a:latin typeface="Times New Roman" panose="02020603050405020304" pitchFamily="18" charset="0"/>
                <a:ea typeface="宋体" panose="02010600030101010101" pitchFamily="2" charset="-122"/>
              </a:rPr>
              <a:t>in recent years </a:t>
            </a:r>
            <a:r>
              <a:rPr lang="en-US" altLang="zh-CN" sz="2400" kern="100" dirty="0">
                <a:effectLst/>
                <a:latin typeface="Times New Roman" panose="02020603050405020304" pitchFamily="18" charset="0"/>
                <a:ea typeface="宋体" panose="02010600030101010101" pitchFamily="2" charset="-122"/>
              </a:rPr>
              <a:t>and </a:t>
            </a:r>
            <a:r>
              <a:rPr lang="en-US" altLang="zh-CN" sz="2400" kern="100" dirty="0">
                <a:solidFill>
                  <a:srgbClr val="00B050"/>
                </a:solidFill>
                <a:effectLst/>
                <a:latin typeface="Times New Roman" panose="02020603050405020304" pitchFamily="18" charset="0"/>
                <a:ea typeface="宋体" panose="02010600030101010101" pitchFamily="2" charset="-122"/>
              </a:rPr>
              <a:t>as a consequence </a:t>
            </a:r>
            <a:r>
              <a:rPr lang="en-US" altLang="zh-CN" sz="2400" kern="100" dirty="0">
                <a:effectLst/>
                <a:latin typeface="Times New Roman" panose="02020603050405020304" pitchFamily="18" charset="0"/>
                <a:ea typeface="宋体" panose="02010600030101010101" pitchFamily="2" charset="-122"/>
              </a:rPr>
              <a:t>numbers are </a:t>
            </a:r>
            <a:r>
              <a:rPr lang="en-US" altLang="zh-CN" sz="2400" u="sng" kern="100" spc="-10" dirty="0">
                <a:effectLst/>
                <a:latin typeface="Times New Roman" panose="02020603050405020304" pitchFamily="18" charset="0"/>
                <a:ea typeface="宋体" panose="02010600030101010101" pitchFamily="2" charset="-122"/>
              </a:rPr>
              <a:t>  62  </a:t>
            </a:r>
            <a:r>
              <a:rPr lang="en-US" altLang="zh-CN" sz="2400" kern="100" dirty="0">
                <a:effectLst/>
                <a:latin typeface="Times New Roman" panose="02020603050405020304" pitchFamily="18" charset="0"/>
                <a:ea typeface="宋体" panose="02010600030101010101" pitchFamily="2" charset="-122"/>
              </a:rPr>
              <a:t> the rise.</a:t>
            </a:r>
            <a:endParaRPr lang="zh-CN" altLang="zh-CN" sz="2400" kern="100" dirty="0">
              <a:effectLst/>
              <a:latin typeface="Times New Roman" panose="02020603050405020304" pitchFamily="18" charset="0"/>
              <a:ea typeface="宋体" panose="02010600030101010101" pitchFamily="2" charset="-122"/>
            </a:endParaRPr>
          </a:p>
          <a:p>
            <a:pPr indent="266700" algn="just"/>
            <a:r>
              <a:rPr lang="en-US" altLang="zh-CN" sz="2400" kern="100" dirty="0">
                <a:effectLst/>
                <a:latin typeface="Times New Roman" panose="02020603050405020304" pitchFamily="18" charset="0"/>
                <a:ea typeface="宋体" panose="02010600030101010101" pitchFamily="2" charset="-122"/>
              </a:rPr>
              <a:t>There is also a fairly large population of Siberian tigers in zoos, </a:t>
            </a:r>
            <a:r>
              <a:rPr lang="en-US" altLang="zh-CN" sz="2400" kern="100" dirty="0">
                <a:solidFill>
                  <a:srgbClr val="FF0000"/>
                </a:solidFill>
                <a:effectLst/>
                <a:latin typeface="Times New Roman" panose="02020603050405020304" pitchFamily="18" charset="0"/>
                <a:ea typeface="宋体" panose="02010600030101010101" pitchFamily="2" charset="-122"/>
              </a:rPr>
              <a:t>some of </a:t>
            </a:r>
            <a:r>
              <a:rPr lang="en-US" altLang="zh-CN" sz="2400" u="sng" kern="100" spc="-10" dirty="0">
                <a:solidFill>
                  <a:srgbClr val="FF0000"/>
                </a:solidFill>
                <a:effectLst/>
                <a:latin typeface="Times New Roman" panose="02020603050405020304" pitchFamily="18" charset="0"/>
                <a:ea typeface="宋体" panose="02010600030101010101" pitchFamily="2" charset="-122"/>
              </a:rPr>
              <a:t>  </a:t>
            </a:r>
            <a:r>
              <a:rPr lang="en-US" altLang="zh-CN" sz="2400" u="sng" kern="100" spc="-10" dirty="0">
                <a:effectLst/>
                <a:latin typeface="Times New Roman" panose="02020603050405020304" pitchFamily="18" charset="0"/>
                <a:ea typeface="宋体" panose="02010600030101010101" pitchFamily="2" charset="-122"/>
              </a:rPr>
              <a:t>63  </a:t>
            </a:r>
            <a:r>
              <a:rPr lang="en-US" altLang="zh-CN" sz="2400" kern="100" dirty="0">
                <a:effectLst/>
                <a:latin typeface="Times New Roman" panose="02020603050405020304" pitchFamily="18" charset="0"/>
                <a:ea typeface="宋体" panose="02010600030101010101" pitchFamily="2" charset="-122"/>
              </a:rPr>
              <a:t> are expected to be reintroduced to the wild. Of course, they would need to learn how to hunt and take care of </a:t>
            </a:r>
            <a:r>
              <a:rPr lang="en-US" altLang="zh-CN" sz="2400" u="sng" kern="100" spc="-10" dirty="0">
                <a:effectLst/>
                <a:latin typeface="Times New Roman" panose="02020603050405020304" pitchFamily="18" charset="0"/>
                <a:ea typeface="宋体" panose="02010600030101010101" pitchFamily="2" charset="-122"/>
              </a:rPr>
              <a:t>  64  </a:t>
            </a:r>
            <a:r>
              <a:rPr lang="en-US" altLang="zh-CN" sz="2400" kern="100" dirty="0">
                <a:effectLst/>
                <a:latin typeface="Times New Roman" panose="02020603050405020304" pitchFamily="18" charset="0"/>
                <a:ea typeface="宋体" panose="02010600030101010101" pitchFamily="2" charset="-122"/>
              </a:rPr>
              <a:t> </a:t>
            </a:r>
            <a:r>
              <a:rPr lang="en-US" altLang="zh-CN" sz="2400" u="sng" kern="100" dirty="0">
                <a:effectLst/>
                <a:latin typeface="Times New Roman" panose="02020603050405020304" pitchFamily="18" charset="0"/>
                <a:ea typeface="宋体" panose="02010600030101010101" pitchFamily="2" charset="-122"/>
              </a:rPr>
              <a:t>(</a:t>
            </a:r>
            <a:r>
              <a:rPr lang="en-US" altLang="zh-CN" sz="2400" kern="100" dirty="0">
                <a:effectLst/>
                <a:latin typeface="Times New Roman" panose="02020603050405020304" pitchFamily="18" charset="0"/>
                <a:ea typeface="宋体" panose="02010600030101010101" pitchFamily="2" charset="-122"/>
              </a:rPr>
              <a:t>they), and this is easier said than done. Another big issue is the problem of space. At present, there just is not enough </a:t>
            </a:r>
            <a:r>
              <a:rPr lang="en-US" altLang="zh-CN" sz="2400" u="sng" kern="100" spc="-10" dirty="0">
                <a:effectLst/>
                <a:latin typeface="Times New Roman" panose="02020603050405020304" pitchFamily="18" charset="0"/>
                <a:ea typeface="宋体" panose="02010600030101010101" pitchFamily="2" charset="-122"/>
              </a:rPr>
              <a:t>  65  </a:t>
            </a:r>
            <a:r>
              <a:rPr lang="en-US" altLang="zh-CN" sz="2400" kern="100" dirty="0">
                <a:effectLst/>
                <a:latin typeface="Times New Roman" panose="02020603050405020304" pitchFamily="18" charset="0"/>
                <a:ea typeface="宋体" panose="02010600030101010101" pitchFamily="2" charset="-122"/>
              </a:rPr>
              <a:t> (spoil) forest available to support reintroducing many Siberian tigers into the wild.</a:t>
            </a:r>
            <a:endParaRPr lang="zh-CN" altLang="zh-CN" sz="2400" kern="100" dirty="0">
              <a:effectLst/>
              <a:latin typeface="Times New Roman" panose="02020603050405020304" pitchFamily="18" charset="0"/>
              <a:ea typeface="宋体" panose="02010600030101010101" pitchFamily="2" charset="-122"/>
            </a:endParaRPr>
          </a:p>
        </p:txBody>
      </p:sp>
      <p:sp>
        <p:nvSpPr>
          <p:cNvPr id="4" name="矩形 3"/>
          <p:cNvSpPr/>
          <p:nvPr/>
        </p:nvSpPr>
        <p:spPr>
          <a:xfrm>
            <a:off x="6343512" y="0"/>
            <a:ext cx="2941049" cy="400520"/>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56.known </a:t>
            </a:r>
            <a:r>
              <a:rPr lang="zh-CN" altLang="en-US" dirty="0">
                <a:ln>
                  <a:solidFill>
                    <a:srgbClr val="00B050"/>
                  </a:solidFill>
                </a:ln>
                <a:solidFill>
                  <a:srgbClr val="FFC000"/>
                </a:solidFill>
              </a:rPr>
              <a:t>考查非谓语</a:t>
            </a:r>
            <a:endParaRPr lang="zh-CN" altLang="en-US" dirty="0">
              <a:ln>
                <a:solidFill>
                  <a:srgbClr val="00B050"/>
                </a:solidFill>
              </a:ln>
              <a:solidFill>
                <a:srgbClr val="FFC000"/>
              </a:solidFill>
            </a:endParaRPr>
          </a:p>
        </p:txBody>
      </p:sp>
      <p:sp>
        <p:nvSpPr>
          <p:cNvPr id="5" name="矩形 4"/>
          <p:cNvSpPr/>
          <p:nvPr/>
        </p:nvSpPr>
        <p:spPr>
          <a:xfrm>
            <a:off x="7587346" y="678103"/>
            <a:ext cx="2941049" cy="400520"/>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57.An </a:t>
            </a:r>
            <a:r>
              <a:rPr lang="zh-CN" altLang="en-US" dirty="0">
                <a:ln>
                  <a:solidFill>
                    <a:srgbClr val="00B050"/>
                  </a:solidFill>
                </a:ln>
                <a:solidFill>
                  <a:srgbClr val="FFC000"/>
                </a:solidFill>
              </a:rPr>
              <a:t>考查冠词</a:t>
            </a:r>
            <a:endParaRPr lang="zh-CN" altLang="en-US" dirty="0">
              <a:ln>
                <a:solidFill>
                  <a:srgbClr val="00B050"/>
                </a:solidFill>
              </a:ln>
              <a:solidFill>
                <a:srgbClr val="FFC000"/>
              </a:solidFill>
            </a:endParaRPr>
          </a:p>
        </p:txBody>
      </p:sp>
      <p:sp>
        <p:nvSpPr>
          <p:cNvPr id="6" name="矩形 5"/>
          <p:cNvSpPr/>
          <p:nvPr/>
        </p:nvSpPr>
        <p:spPr>
          <a:xfrm>
            <a:off x="653143" y="761990"/>
            <a:ext cx="3918856" cy="400520"/>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58.length </a:t>
            </a:r>
            <a:r>
              <a:rPr lang="zh-CN" altLang="en-US" dirty="0">
                <a:ln>
                  <a:solidFill>
                    <a:srgbClr val="00B050"/>
                  </a:solidFill>
                </a:ln>
                <a:solidFill>
                  <a:srgbClr val="FFC000"/>
                </a:solidFill>
              </a:rPr>
              <a:t>考查词形变化（介宾结构）</a:t>
            </a:r>
            <a:endParaRPr lang="zh-CN" altLang="en-US" dirty="0">
              <a:ln>
                <a:solidFill>
                  <a:srgbClr val="00B050"/>
                </a:solidFill>
              </a:ln>
              <a:solidFill>
                <a:srgbClr val="FFC000"/>
              </a:solidFill>
            </a:endParaRPr>
          </a:p>
        </p:txBody>
      </p:sp>
      <p:sp>
        <p:nvSpPr>
          <p:cNvPr id="7" name="矩形 6"/>
          <p:cNvSpPr/>
          <p:nvPr/>
        </p:nvSpPr>
        <p:spPr>
          <a:xfrm>
            <a:off x="6534013" y="1341296"/>
            <a:ext cx="3605077" cy="400520"/>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59.However  </a:t>
            </a:r>
            <a:r>
              <a:rPr lang="zh-CN" altLang="en-US" dirty="0">
                <a:ln>
                  <a:solidFill>
                    <a:srgbClr val="00B050"/>
                  </a:solidFill>
                </a:ln>
                <a:solidFill>
                  <a:srgbClr val="FFC000"/>
                </a:solidFill>
              </a:rPr>
              <a:t>考查逻辑关系</a:t>
            </a:r>
            <a:r>
              <a:rPr lang="en-US" altLang="zh-CN" dirty="0">
                <a:ln>
                  <a:solidFill>
                    <a:srgbClr val="00B050"/>
                  </a:solidFill>
                </a:ln>
                <a:solidFill>
                  <a:srgbClr val="FFC000"/>
                </a:solidFill>
              </a:rPr>
              <a:t>—</a:t>
            </a:r>
            <a:r>
              <a:rPr lang="zh-CN" altLang="en-US" dirty="0">
                <a:ln>
                  <a:solidFill>
                    <a:srgbClr val="00B050"/>
                  </a:solidFill>
                </a:ln>
                <a:solidFill>
                  <a:srgbClr val="FFC000"/>
                </a:solidFill>
              </a:rPr>
              <a:t>转折</a:t>
            </a:r>
            <a:endParaRPr lang="zh-CN" altLang="en-US" dirty="0">
              <a:ln>
                <a:solidFill>
                  <a:srgbClr val="00B050"/>
                </a:solidFill>
              </a:ln>
              <a:solidFill>
                <a:srgbClr val="FFC000"/>
              </a:solidFill>
            </a:endParaRPr>
          </a:p>
        </p:txBody>
      </p:sp>
      <p:sp>
        <p:nvSpPr>
          <p:cNvPr id="8" name="矩形 7"/>
          <p:cNvSpPr/>
          <p:nvPr/>
        </p:nvSpPr>
        <p:spPr>
          <a:xfrm>
            <a:off x="1957521" y="2169671"/>
            <a:ext cx="4486821" cy="400521"/>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61.have been taken </a:t>
            </a:r>
            <a:r>
              <a:rPr lang="zh-CN" altLang="en-US" dirty="0">
                <a:ln>
                  <a:solidFill>
                    <a:srgbClr val="00B050"/>
                  </a:solidFill>
                </a:ln>
                <a:solidFill>
                  <a:srgbClr val="FFC000"/>
                </a:solidFill>
              </a:rPr>
              <a:t>考查谓语动词时态语态</a:t>
            </a:r>
            <a:endParaRPr lang="zh-CN" altLang="en-US" dirty="0">
              <a:ln>
                <a:solidFill>
                  <a:srgbClr val="00B050"/>
                </a:solidFill>
              </a:ln>
              <a:solidFill>
                <a:srgbClr val="FFC000"/>
              </a:solidFill>
            </a:endParaRPr>
          </a:p>
        </p:txBody>
      </p:sp>
      <p:sp>
        <p:nvSpPr>
          <p:cNvPr id="9" name="矩形 8"/>
          <p:cNvSpPr/>
          <p:nvPr/>
        </p:nvSpPr>
        <p:spPr>
          <a:xfrm>
            <a:off x="5266779" y="2935101"/>
            <a:ext cx="5640707" cy="400520"/>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62.on</a:t>
            </a:r>
            <a:r>
              <a:rPr lang="zh-CN" altLang="en-US" dirty="0">
                <a:ln>
                  <a:solidFill>
                    <a:srgbClr val="00B050"/>
                  </a:solidFill>
                </a:ln>
                <a:solidFill>
                  <a:srgbClr val="FFC000"/>
                </a:solidFill>
              </a:rPr>
              <a:t>考查介词</a:t>
            </a:r>
            <a:r>
              <a:rPr lang="en-US" altLang="zh-CN" dirty="0">
                <a:ln>
                  <a:solidFill>
                    <a:srgbClr val="00B050"/>
                  </a:solidFill>
                </a:ln>
                <a:solidFill>
                  <a:srgbClr val="FFC000"/>
                </a:solidFill>
              </a:rPr>
              <a:t>—</a:t>
            </a:r>
            <a:r>
              <a:rPr lang="zh-CN" altLang="en-US" dirty="0">
                <a:ln>
                  <a:solidFill>
                    <a:srgbClr val="00B050"/>
                  </a:solidFill>
                </a:ln>
                <a:solidFill>
                  <a:srgbClr val="FFC000"/>
                </a:solidFill>
              </a:rPr>
              <a:t>固定搭配 </a:t>
            </a:r>
            <a:r>
              <a:rPr lang="en-US" altLang="zh-CN" dirty="0">
                <a:ln>
                  <a:solidFill>
                    <a:srgbClr val="00B050"/>
                  </a:solidFill>
                </a:ln>
                <a:solidFill>
                  <a:srgbClr val="FFC000"/>
                </a:solidFill>
              </a:rPr>
              <a:t>on the rise</a:t>
            </a:r>
            <a:r>
              <a:rPr lang="zh-CN" altLang="en-US" dirty="0">
                <a:ln>
                  <a:solidFill>
                    <a:srgbClr val="00B050"/>
                  </a:solidFill>
                </a:ln>
                <a:solidFill>
                  <a:srgbClr val="FFC000"/>
                </a:solidFill>
              </a:rPr>
              <a:t>在增加；在上涨</a:t>
            </a:r>
            <a:endParaRPr lang="zh-CN" altLang="en-US" dirty="0">
              <a:ln>
                <a:solidFill>
                  <a:srgbClr val="00B050"/>
                </a:solidFill>
              </a:ln>
              <a:solidFill>
                <a:srgbClr val="FFC000"/>
              </a:solidFill>
            </a:endParaRPr>
          </a:p>
        </p:txBody>
      </p:sp>
      <p:sp>
        <p:nvSpPr>
          <p:cNvPr id="10" name="矩形 9"/>
          <p:cNvSpPr/>
          <p:nvPr/>
        </p:nvSpPr>
        <p:spPr>
          <a:xfrm>
            <a:off x="8218714" y="3649427"/>
            <a:ext cx="3418115" cy="31728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63.which</a:t>
            </a:r>
            <a:r>
              <a:rPr lang="zh-CN" altLang="en-US" dirty="0">
                <a:ln>
                  <a:solidFill>
                    <a:srgbClr val="00B050"/>
                  </a:solidFill>
                </a:ln>
                <a:solidFill>
                  <a:srgbClr val="FFC000"/>
                </a:solidFill>
              </a:rPr>
              <a:t>考查定语从句</a:t>
            </a:r>
            <a:endParaRPr lang="zh-CN" altLang="en-US" dirty="0">
              <a:ln>
                <a:solidFill>
                  <a:srgbClr val="00B050"/>
                </a:solidFill>
              </a:ln>
              <a:solidFill>
                <a:srgbClr val="FFC000"/>
              </a:solidFill>
            </a:endParaRPr>
          </a:p>
        </p:txBody>
      </p:sp>
      <p:sp>
        <p:nvSpPr>
          <p:cNvPr id="11" name="矩形 10"/>
          <p:cNvSpPr/>
          <p:nvPr/>
        </p:nvSpPr>
        <p:spPr>
          <a:xfrm>
            <a:off x="1153884" y="4464825"/>
            <a:ext cx="3418115" cy="317285"/>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64.themselves</a:t>
            </a:r>
            <a:r>
              <a:rPr lang="zh-CN" altLang="en-US" dirty="0">
                <a:ln>
                  <a:solidFill>
                    <a:srgbClr val="00B050"/>
                  </a:solidFill>
                </a:ln>
                <a:solidFill>
                  <a:srgbClr val="FFC000"/>
                </a:solidFill>
              </a:rPr>
              <a:t>考查代词</a:t>
            </a:r>
            <a:endParaRPr lang="zh-CN" altLang="en-US" dirty="0">
              <a:ln>
                <a:solidFill>
                  <a:srgbClr val="00B050"/>
                </a:solidFill>
              </a:ln>
              <a:solidFill>
                <a:srgbClr val="FFC000"/>
              </a:solidFill>
            </a:endParaRPr>
          </a:p>
        </p:txBody>
      </p:sp>
      <p:sp>
        <p:nvSpPr>
          <p:cNvPr id="12" name="矩形 11"/>
          <p:cNvSpPr/>
          <p:nvPr/>
        </p:nvSpPr>
        <p:spPr>
          <a:xfrm>
            <a:off x="6892565" y="4706712"/>
            <a:ext cx="3635830" cy="400520"/>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65.unspoiled</a:t>
            </a:r>
            <a:r>
              <a:rPr lang="zh-CN" altLang="en-US" dirty="0">
                <a:ln>
                  <a:solidFill>
                    <a:srgbClr val="00B050"/>
                  </a:solidFill>
                </a:ln>
                <a:solidFill>
                  <a:srgbClr val="FFC000"/>
                </a:solidFill>
              </a:rPr>
              <a:t>考查过去分词做定语</a:t>
            </a:r>
            <a:endParaRPr lang="zh-CN" altLang="en-US" dirty="0">
              <a:ln>
                <a:solidFill>
                  <a:srgbClr val="00B050"/>
                </a:solidFill>
              </a:ln>
              <a:solidFill>
                <a:srgbClr val="FFC000"/>
              </a:solidFill>
            </a:endParaRPr>
          </a:p>
        </p:txBody>
      </p:sp>
      <p:sp>
        <p:nvSpPr>
          <p:cNvPr id="13" name="文本框 12"/>
          <p:cNvSpPr txBox="1"/>
          <p:nvPr/>
        </p:nvSpPr>
        <p:spPr>
          <a:xfrm>
            <a:off x="598712" y="5107748"/>
            <a:ext cx="10776859" cy="1631216"/>
          </a:xfrm>
          <a:prstGeom prst="rect">
            <a:avLst/>
          </a:prstGeom>
          <a:noFill/>
          <a:ln w="28575">
            <a:solidFill>
              <a:schemeClr val="tx1"/>
            </a:solidFill>
          </a:ln>
        </p:spPr>
        <p:txBody>
          <a:bodyPr wrap="square">
            <a:spAutoFit/>
          </a:bodyPr>
          <a:lstStyle/>
          <a:p>
            <a:pPr algn="just">
              <a:tabLst>
                <a:tab pos="2700655" algn="l"/>
                <a:tab pos="4050665" algn="l"/>
              </a:tabLst>
            </a:pPr>
            <a:r>
              <a:rPr lang="zh-CN" altLang="en-US" sz="2000" kern="100" dirty="0">
                <a:effectLst/>
                <a:latin typeface="Times New Roman" panose="02020603050405020304" pitchFamily="18" charset="0"/>
                <a:ea typeface="宋体" panose="02010600030101010101" pitchFamily="2" charset="-122"/>
              </a:rPr>
              <a:t>易错点：</a:t>
            </a:r>
            <a:endParaRPr lang="en-US" altLang="zh-CN" sz="2000" kern="100" dirty="0">
              <a:effectLst/>
              <a:latin typeface="Times New Roman" panose="02020603050405020304" pitchFamily="18" charset="0"/>
              <a:ea typeface="宋体" panose="02010600030101010101" pitchFamily="2" charset="-122"/>
            </a:endParaRPr>
          </a:p>
          <a:p>
            <a:pPr marL="342900" indent="-342900" algn="just">
              <a:buFont typeface="Wingdings" panose="05000000000000000000" pitchFamily="2" charset="2"/>
              <a:buChar char="u"/>
              <a:tabLst>
                <a:tab pos="2700655" algn="l"/>
                <a:tab pos="4050665" algn="l"/>
              </a:tabLst>
            </a:pPr>
            <a:r>
              <a:rPr lang="zh-CN" altLang="en-US" sz="2000" kern="100" dirty="0">
                <a:latin typeface="Times New Roman" panose="02020603050405020304" pitchFamily="18" charset="0"/>
                <a:ea typeface="宋体" panose="02010600030101010101" pitchFamily="2" charset="-122"/>
              </a:rPr>
              <a:t>卷面书写：</a:t>
            </a:r>
            <a:r>
              <a:rPr lang="zh-CN" altLang="en-US" sz="2000" kern="100" dirty="0">
                <a:latin typeface="等线" panose="02010600030101010101" charset="-122"/>
                <a:ea typeface="等线" panose="02010600030101010101" charset="-122"/>
              </a:rPr>
              <a:t>①</a:t>
            </a:r>
            <a:r>
              <a:rPr lang="zh-CN" altLang="en-US" sz="2000" kern="100" dirty="0">
                <a:latin typeface="Times New Roman" panose="02020603050405020304" pitchFamily="18" charset="0"/>
                <a:ea typeface="宋体" panose="02010600030101010101" pitchFamily="2" charset="-122"/>
              </a:rPr>
              <a:t>首字母必须大写</a:t>
            </a:r>
            <a:r>
              <a:rPr lang="en-US" altLang="zh-CN" sz="2000" kern="100" dirty="0">
                <a:solidFill>
                  <a:srgbClr val="FF0000"/>
                </a:solidFill>
                <a:latin typeface="Times New Roman" panose="02020603050405020304" pitchFamily="18" charset="0"/>
                <a:ea typeface="宋体" panose="02010600030101010101" pitchFamily="2" charset="-122"/>
              </a:rPr>
              <a:t>H</a:t>
            </a:r>
            <a:r>
              <a:rPr lang="en-US" altLang="zh-CN" sz="2000" kern="100" dirty="0">
                <a:latin typeface="Times New Roman" panose="02020603050405020304" pitchFamily="18" charset="0"/>
                <a:ea typeface="宋体" panose="02010600030101010101" pitchFamily="2" charset="-122"/>
              </a:rPr>
              <a:t>owever, </a:t>
            </a:r>
            <a:r>
              <a:rPr lang="en-US" altLang="zh-CN" sz="2000" kern="100" dirty="0">
                <a:solidFill>
                  <a:srgbClr val="FF0000"/>
                </a:solidFill>
                <a:latin typeface="Times New Roman" panose="02020603050405020304" pitchFamily="18" charset="0"/>
                <a:ea typeface="宋体" panose="02010600030101010101" pitchFamily="2" charset="-122"/>
              </a:rPr>
              <a:t>A</a:t>
            </a:r>
            <a:r>
              <a:rPr lang="en-US" altLang="zh-CN" sz="2000" kern="100" dirty="0">
                <a:latin typeface="Times New Roman" panose="02020603050405020304" pitchFamily="18" charset="0"/>
                <a:ea typeface="宋体" panose="02010600030101010101" pitchFamily="2" charset="-122"/>
              </a:rPr>
              <a:t>n    </a:t>
            </a:r>
            <a:r>
              <a:rPr lang="en-US" altLang="zh-CN" sz="2000" kern="100" dirty="0">
                <a:latin typeface="等线" panose="02010600030101010101" charset="-122"/>
                <a:ea typeface="等线" panose="02010600030101010101" charset="-122"/>
              </a:rPr>
              <a:t>②</a:t>
            </a:r>
            <a:r>
              <a:rPr lang="en-US" altLang="zh-CN" sz="2000" kern="100" dirty="0">
                <a:solidFill>
                  <a:srgbClr val="FF0000"/>
                </a:solidFill>
                <a:latin typeface="Times New Roman" panose="02020603050405020304" pitchFamily="18" charset="0"/>
                <a:ea typeface="宋体" panose="02010600030101010101" pitchFamily="2" charset="-122"/>
              </a:rPr>
              <a:t>K</a:t>
            </a:r>
            <a:r>
              <a:rPr lang="en-US" altLang="zh-CN" sz="2000" kern="100" dirty="0">
                <a:latin typeface="Times New Roman" panose="02020603050405020304" pitchFamily="18" charset="0"/>
                <a:ea typeface="宋体" panose="02010600030101010101" pitchFamily="2" charset="-122"/>
              </a:rPr>
              <a:t>nown</a:t>
            </a:r>
            <a:r>
              <a:rPr lang="zh-CN" altLang="en-US" sz="2000" kern="100" dirty="0">
                <a:latin typeface="Times New Roman" panose="02020603050405020304" pitchFamily="18" charset="0"/>
                <a:ea typeface="宋体" panose="02010600030101010101" pitchFamily="2" charset="-122"/>
              </a:rPr>
              <a:t>书写首字母太大 </a:t>
            </a:r>
            <a:r>
              <a:rPr lang="zh-CN" altLang="en-US" sz="2000" kern="100" dirty="0">
                <a:latin typeface="等线" panose="02010600030101010101" charset="-122"/>
                <a:ea typeface="等线" panose="02010600030101010101" charset="-122"/>
              </a:rPr>
              <a:t>③</a:t>
            </a:r>
            <a:r>
              <a:rPr lang="en-US" altLang="zh-CN" sz="2000" kern="100" dirty="0">
                <a:latin typeface="等线" panose="02010600030101010101" charset="-122"/>
                <a:ea typeface="等线" panose="02010600030101010101" charset="-122"/>
              </a:rPr>
              <a:t>possib</a:t>
            </a:r>
            <a:r>
              <a:rPr lang="en-US" altLang="zh-CN" sz="2000" kern="100" dirty="0">
                <a:solidFill>
                  <a:srgbClr val="FF0000"/>
                </a:solidFill>
                <a:latin typeface="等线" panose="02010600030101010101" charset="-122"/>
                <a:ea typeface="等线" panose="02010600030101010101" charset="-122"/>
              </a:rPr>
              <a:t>l</a:t>
            </a:r>
            <a:r>
              <a:rPr lang="en-US" altLang="zh-CN" sz="2000" kern="100" dirty="0">
                <a:latin typeface="等线" panose="02010600030101010101" charset="-122"/>
                <a:ea typeface="等线" panose="02010600030101010101" charset="-122"/>
              </a:rPr>
              <a:t>y l</a:t>
            </a:r>
            <a:r>
              <a:rPr lang="zh-CN" altLang="en-US" sz="2000" kern="100" dirty="0">
                <a:latin typeface="等线" panose="02010600030101010101" charset="-122"/>
                <a:ea typeface="等线" panose="02010600030101010101" charset="-122"/>
              </a:rPr>
              <a:t>双写</a:t>
            </a:r>
            <a:endParaRPr lang="en-US" altLang="zh-CN" sz="2000" kern="100" dirty="0">
              <a:latin typeface="Times New Roman" panose="02020603050405020304" pitchFamily="18" charset="0"/>
              <a:ea typeface="宋体" panose="02010600030101010101" pitchFamily="2" charset="-122"/>
            </a:endParaRPr>
          </a:p>
          <a:p>
            <a:pPr marL="342900" indent="-342900" algn="just">
              <a:buFont typeface="Wingdings" panose="05000000000000000000" pitchFamily="2" charset="2"/>
              <a:buChar char="u"/>
              <a:tabLst>
                <a:tab pos="2700655" algn="l"/>
                <a:tab pos="4050665" algn="l"/>
              </a:tabLst>
            </a:pPr>
            <a:r>
              <a:rPr lang="zh-CN" altLang="en-US" sz="2000" kern="100" dirty="0">
                <a:effectLst/>
                <a:latin typeface="Times New Roman" panose="02020603050405020304" pitchFamily="18" charset="0"/>
                <a:ea typeface="宋体" panose="02010600030101010101" pitchFamily="2" charset="-122"/>
              </a:rPr>
              <a:t>词形变化：熟练掌握常见词形变化，积累巩固</a:t>
            </a:r>
            <a:endParaRPr lang="en-US" altLang="zh-CN" sz="2000" kern="100" dirty="0">
              <a:effectLst/>
              <a:latin typeface="Times New Roman" panose="02020603050405020304" pitchFamily="18" charset="0"/>
              <a:ea typeface="宋体" panose="02010600030101010101" pitchFamily="2" charset="-122"/>
            </a:endParaRPr>
          </a:p>
          <a:p>
            <a:pPr marL="342900" indent="-342900" algn="just">
              <a:buFont typeface="Wingdings" panose="05000000000000000000" pitchFamily="2" charset="2"/>
              <a:buChar char="u"/>
              <a:tabLst>
                <a:tab pos="2700655" algn="l"/>
                <a:tab pos="4050665" algn="l"/>
              </a:tabLst>
            </a:pPr>
            <a:r>
              <a:rPr lang="zh-CN" altLang="en-US" sz="2000" kern="100" dirty="0">
                <a:effectLst/>
                <a:latin typeface="Times New Roman" panose="02020603050405020304" pitchFamily="18" charset="0"/>
                <a:ea typeface="宋体" panose="02010600030101010101" pitchFamily="2" charset="-122"/>
              </a:rPr>
              <a:t>时态语态：加强谓语动词时态语态双叠加练习，关注句子主干分析</a:t>
            </a:r>
            <a:endParaRPr lang="en-US" altLang="zh-CN" sz="2000" kern="100" dirty="0">
              <a:effectLst/>
              <a:latin typeface="Times New Roman" panose="02020603050405020304" pitchFamily="18" charset="0"/>
              <a:ea typeface="宋体" panose="02010600030101010101" pitchFamily="2" charset="-122"/>
            </a:endParaRPr>
          </a:p>
          <a:p>
            <a:pPr marL="342900" indent="-342900" algn="just">
              <a:buFont typeface="Wingdings" panose="05000000000000000000" pitchFamily="2" charset="2"/>
              <a:buChar char="u"/>
              <a:tabLst>
                <a:tab pos="2700655" algn="l"/>
                <a:tab pos="4050665" algn="l"/>
              </a:tabLst>
            </a:pPr>
            <a:r>
              <a:rPr lang="zh-CN" altLang="en-US" sz="2000" kern="100" dirty="0">
                <a:latin typeface="Times New Roman" panose="02020603050405020304" pitchFamily="18" charset="0"/>
                <a:ea typeface="宋体" panose="02010600030101010101" pitchFamily="2" charset="-122"/>
              </a:rPr>
              <a:t>从句难点：先行词有限定修饰词无法识出别从句</a:t>
            </a:r>
            <a:r>
              <a:rPr lang="en-US" altLang="zh-CN" sz="2000" kern="100" dirty="0">
                <a:solidFill>
                  <a:srgbClr val="FF0000"/>
                </a:solidFill>
                <a:latin typeface="Times New Roman" panose="02020603050405020304" pitchFamily="18" charset="0"/>
                <a:ea typeface="宋体" panose="02010600030101010101" pitchFamily="2" charset="-122"/>
              </a:rPr>
              <a:t>some of</a:t>
            </a:r>
            <a:r>
              <a:rPr lang="en-US" altLang="zh-CN" sz="2000" kern="100" dirty="0">
                <a:latin typeface="Times New Roman" panose="02020603050405020304" pitchFamily="18" charset="0"/>
                <a:ea typeface="宋体" panose="02010600030101010101" pitchFamily="2" charset="-122"/>
              </a:rPr>
              <a:t>______</a:t>
            </a:r>
            <a:endParaRPr lang="zh-CN" altLang="zh-CN" sz="2000" kern="100" dirty="0">
              <a:effectLst/>
              <a:latin typeface="Times New Roman" panose="02020603050405020304" pitchFamily="18" charset="0"/>
              <a:ea typeface="宋体" panose="02010600030101010101" pitchFamily="2" charset="-122"/>
            </a:endParaRPr>
          </a:p>
        </p:txBody>
      </p:sp>
      <p:sp>
        <p:nvSpPr>
          <p:cNvPr id="17" name="文本框 16"/>
          <p:cNvSpPr txBox="1"/>
          <p:nvPr/>
        </p:nvSpPr>
        <p:spPr>
          <a:xfrm>
            <a:off x="9329057" y="5656020"/>
            <a:ext cx="2046514" cy="1077218"/>
          </a:xfrm>
          <a:prstGeom prst="rect">
            <a:avLst/>
          </a:prstGeom>
          <a:noFill/>
        </p:spPr>
        <p:txBody>
          <a:bodyPr wrap="square">
            <a:spAutoFit/>
          </a:bodyPr>
          <a:lstStyle/>
          <a:p>
            <a:r>
              <a:rPr lang="zh-CN" altLang="en-US" sz="3200" kern="100" dirty="0">
                <a:solidFill>
                  <a:srgbClr val="FF0000"/>
                </a:solidFill>
                <a:latin typeface="Times New Roman" panose="02020603050405020304" pitchFamily="18" charset="0"/>
                <a:ea typeface="宋体" panose="02010600030101010101" pitchFamily="2" charset="-122"/>
              </a:rPr>
              <a:t>失分最多</a:t>
            </a:r>
            <a:endParaRPr lang="en-US" altLang="zh-CN" sz="3200" kern="100" dirty="0">
              <a:solidFill>
                <a:srgbClr val="FF0000"/>
              </a:solidFill>
              <a:latin typeface="Times New Roman" panose="02020603050405020304" pitchFamily="18" charset="0"/>
              <a:ea typeface="宋体" panose="02010600030101010101" pitchFamily="2" charset="-122"/>
            </a:endParaRPr>
          </a:p>
          <a:p>
            <a:r>
              <a:rPr lang="en-US" altLang="zh-CN" sz="3200" kern="100" dirty="0">
                <a:solidFill>
                  <a:srgbClr val="FF0000"/>
                </a:solidFill>
                <a:latin typeface="Times New Roman" panose="02020603050405020304" pitchFamily="18" charset="0"/>
                <a:ea typeface="宋体" panose="02010600030101010101" pitchFamily="2" charset="-122"/>
              </a:rPr>
              <a:t>unspoiled</a:t>
            </a:r>
            <a:endParaRPr lang="zh-CN" altLang="en-US" sz="3200" dirty="0"/>
          </a:p>
        </p:txBody>
      </p:sp>
      <p:sp>
        <p:nvSpPr>
          <p:cNvPr id="2" name="矩形 1"/>
          <p:cNvSpPr/>
          <p:nvPr/>
        </p:nvSpPr>
        <p:spPr>
          <a:xfrm>
            <a:off x="7587346" y="2169671"/>
            <a:ext cx="3712025" cy="363793"/>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60.posiibly </a:t>
            </a:r>
            <a:r>
              <a:rPr lang="zh-CN" altLang="en-US" dirty="0">
                <a:ln>
                  <a:solidFill>
                    <a:srgbClr val="00B050"/>
                  </a:solidFill>
                </a:ln>
                <a:solidFill>
                  <a:srgbClr val="FFC000"/>
                </a:solidFill>
              </a:rPr>
              <a:t>前后并列＋修饰介宾</a:t>
            </a:r>
            <a:endParaRPr lang="zh-CN" altLang="en-US" dirty="0">
              <a:ln>
                <a:solidFill>
                  <a:srgbClr val="00B050"/>
                </a:solidFill>
              </a:ln>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7"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8111" y="505446"/>
            <a:ext cx="11175780" cy="5847111"/>
            <a:chOff x="0" y="0"/>
            <a:chExt cx="6094604" cy="3188666"/>
          </a:xfrm>
        </p:grpSpPr>
        <p:sp>
          <p:nvSpPr>
            <p:cNvPr id="3" name="Freeform 3"/>
            <p:cNvSpPr/>
            <p:nvPr/>
          </p:nvSpPr>
          <p:spPr>
            <a:xfrm>
              <a:off x="0" y="0"/>
              <a:ext cx="6094604" cy="3188728"/>
            </a:xfrm>
            <a:custGeom>
              <a:avLst/>
              <a:gdLst/>
              <a:ahLst/>
              <a:cxnLst/>
              <a:rect l="l" t="t" r="r" b="b"/>
              <a:pathLst>
                <a:path w="6094604" h="3188728">
                  <a:moveTo>
                    <a:pt x="0" y="0"/>
                  </a:moveTo>
                  <a:lnTo>
                    <a:pt x="6094604" y="0"/>
                  </a:lnTo>
                  <a:lnTo>
                    <a:pt x="6094604" y="3188728"/>
                  </a:lnTo>
                  <a:lnTo>
                    <a:pt x="0" y="3188728"/>
                  </a:lnTo>
                </a:path>
              </a:pathLst>
            </a:custGeom>
            <a:blipFill>
              <a:blip r:embed="rId1" cstate="screen"/>
              <a:stretch>
                <a:fillRect/>
              </a:stretch>
            </a:blipFill>
          </p:spPr>
        </p:sp>
      </p:grpSp>
      <p:grpSp>
        <p:nvGrpSpPr>
          <p:cNvPr id="4" name="Group 4"/>
          <p:cNvGrpSpPr/>
          <p:nvPr/>
        </p:nvGrpSpPr>
        <p:grpSpPr>
          <a:xfrm>
            <a:off x="5067301" y="2247657"/>
            <a:ext cx="6616591" cy="2362689"/>
            <a:chOff x="0" y="0"/>
            <a:chExt cx="2613961" cy="933408"/>
          </a:xfrm>
        </p:grpSpPr>
        <p:sp>
          <p:nvSpPr>
            <p:cNvPr id="5" name="Freeform 5"/>
            <p:cNvSpPr/>
            <p:nvPr/>
          </p:nvSpPr>
          <p:spPr>
            <a:xfrm>
              <a:off x="0" y="0"/>
              <a:ext cx="2613961" cy="933408"/>
            </a:xfrm>
            <a:custGeom>
              <a:avLst/>
              <a:gdLst/>
              <a:ahLst/>
              <a:cxnLst/>
              <a:rect l="l" t="t" r="r" b="b"/>
              <a:pathLst>
                <a:path w="2613961" h="933408">
                  <a:moveTo>
                    <a:pt x="0" y="0"/>
                  </a:moveTo>
                  <a:lnTo>
                    <a:pt x="2613961" y="0"/>
                  </a:lnTo>
                  <a:lnTo>
                    <a:pt x="2613961" y="933408"/>
                  </a:lnTo>
                  <a:lnTo>
                    <a:pt x="0" y="933408"/>
                  </a:lnTo>
                  <a:close/>
                </a:path>
              </a:pathLst>
            </a:custGeom>
            <a:solidFill>
              <a:srgbClr val="FFFFFF"/>
            </a:solidFill>
          </p:spPr>
        </p:sp>
        <p:sp>
          <p:nvSpPr>
            <p:cNvPr id="6" name="TextBox 6"/>
            <p:cNvSpPr txBox="1"/>
            <p:nvPr/>
          </p:nvSpPr>
          <p:spPr>
            <a:xfrm>
              <a:off x="0" y="-9525"/>
              <a:ext cx="2613961" cy="942933"/>
            </a:xfrm>
            <a:prstGeom prst="rect">
              <a:avLst/>
            </a:prstGeom>
          </p:spPr>
          <p:txBody>
            <a:bodyPr lIns="33867" tIns="33867" rIns="33867" bIns="33867" rtlCol="0" anchor="ctr"/>
            <a:lstStyle/>
            <a:p>
              <a:pPr algn="ctr" defTabSz="609600">
                <a:lnSpc>
                  <a:spcPts val="1230"/>
                </a:lnSpc>
                <a:defRPr/>
              </a:pPr>
              <a:endParaRPr sz="1200">
                <a:solidFill>
                  <a:prstClr val="black"/>
                </a:solidFill>
                <a:latin typeface="Calibri" panose="020F0502020204030204"/>
              </a:endParaRPr>
            </a:p>
          </p:txBody>
        </p:sp>
      </p:grpSp>
      <p:sp>
        <p:nvSpPr>
          <p:cNvPr id="7" name="TextBox 7"/>
          <p:cNvSpPr txBox="1"/>
          <p:nvPr/>
        </p:nvSpPr>
        <p:spPr>
          <a:xfrm>
            <a:off x="8375596" y="3650727"/>
            <a:ext cx="3564953" cy="574453"/>
          </a:xfrm>
          <a:prstGeom prst="rect">
            <a:avLst/>
          </a:prstGeom>
        </p:spPr>
        <p:txBody>
          <a:bodyPr lIns="0" tIns="0" rIns="0" bIns="0" rtlCol="0" anchor="t">
            <a:spAutoFit/>
          </a:bodyPr>
          <a:lstStyle/>
          <a:p>
            <a:pPr algn="ctr" defTabSz="1219200" fontAlgn="base">
              <a:spcBef>
                <a:spcPct val="0"/>
              </a:spcBef>
              <a:spcAft>
                <a:spcPct val="0"/>
              </a:spcAft>
              <a:defRPr/>
            </a:pPr>
            <a:r>
              <a:rPr lang="en-US" altLang="zh-CN" sz="3735" b="1" dirty="0">
                <a:solidFill>
                  <a:prstClr val="black"/>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comprehension</a:t>
            </a:r>
            <a:endParaRPr lang="zh-CN" altLang="en-US" sz="3735" b="1" dirty="0">
              <a:solidFill>
                <a:prstClr val="black"/>
              </a:solidFill>
              <a:latin typeface="Calibri" panose="020F0502020204030204" pitchFamily="34" charset="0"/>
              <a:ea typeface="宋体" panose="02010600030101010101" pitchFamily="2" charset="-122"/>
              <a:sym typeface="宋体" panose="02010600030101010101" pitchFamily="2" charset="-122"/>
            </a:endParaRPr>
          </a:p>
        </p:txBody>
      </p:sp>
      <p:sp>
        <p:nvSpPr>
          <p:cNvPr id="9" name="TextBox 10"/>
          <p:cNvSpPr txBox="1"/>
          <p:nvPr/>
        </p:nvSpPr>
        <p:spPr>
          <a:xfrm>
            <a:off x="5999990" y="2144497"/>
            <a:ext cx="9150669" cy="1501245"/>
          </a:xfrm>
          <a:prstGeom prst="rect">
            <a:avLst/>
          </a:prstGeom>
        </p:spPr>
        <p:txBody>
          <a:bodyPr lIns="0" tIns="0" rIns="0" bIns="0" rtlCol="0" anchor="t">
            <a:spAutoFit/>
          </a:bodyPr>
          <a:lstStyle/>
          <a:p>
            <a:pPr defTabSz="609600">
              <a:lnSpc>
                <a:spcPts val="13030"/>
              </a:lnSpc>
            </a:pPr>
            <a:r>
              <a:rPr lang="zh-CN" altLang="en-US" sz="8000" spc="217" dirty="0">
                <a:solidFill>
                  <a:srgbClr val="000000"/>
                </a:solidFill>
                <a:latin typeface="Ahsing"/>
                <a:ea typeface="宋体" panose="02010600030101010101" pitchFamily="2" charset="-122"/>
              </a:rPr>
              <a:t>重  点  词  汇</a:t>
            </a:r>
            <a:endParaRPr lang="en-US" sz="8000" spc="217" dirty="0">
              <a:solidFill>
                <a:srgbClr val="000000"/>
              </a:solidFill>
              <a:latin typeface="Ahsing"/>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07985" y="141518"/>
            <a:ext cx="11920727" cy="6550638"/>
          </a:xfrm>
          <a:prstGeom prst="rect">
            <a:avLst/>
          </a:prstGeom>
          <a:ln>
            <a:noFill/>
          </a:ln>
          <a:effectLst>
            <a:outerShdw blurRad="292100" dist="139700" dir="2700000" algn="tl" rotWithShape="0">
              <a:srgbClr val="333333">
                <a:alpha val="65000"/>
              </a:srgbClr>
            </a:outerShdw>
          </a:effectLst>
        </p:spPr>
      </p:pic>
      <p:grpSp>
        <p:nvGrpSpPr>
          <p:cNvPr id="10" name="组合 9"/>
          <p:cNvGrpSpPr/>
          <p:nvPr/>
        </p:nvGrpSpPr>
        <p:grpSpPr>
          <a:xfrm>
            <a:off x="5426530" y="2235492"/>
            <a:ext cx="7480686" cy="2362689"/>
            <a:chOff x="5067301" y="2247657"/>
            <a:chExt cx="7480686" cy="2362689"/>
          </a:xfrm>
        </p:grpSpPr>
        <p:grpSp>
          <p:nvGrpSpPr>
            <p:cNvPr id="4" name="Group 4"/>
            <p:cNvGrpSpPr/>
            <p:nvPr/>
          </p:nvGrpSpPr>
          <p:grpSpPr>
            <a:xfrm>
              <a:off x="5067301" y="2247657"/>
              <a:ext cx="6616591" cy="2362689"/>
              <a:chOff x="0" y="0"/>
              <a:chExt cx="2613961" cy="933408"/>
            </a:xfrm>
          </p:grpSpPr>
          <p:sp>
            <p:nvSpPr>
              <p:cNvPr id="5" name="Freeform 5"/>
              <p:cNvSpPr/>
              <p:nvPr/>
            </p:nvSpPr>
            <p:spPr>
              <a:xfrm>
                <a:off x="0" y="0"/>
                <a:ext cx="2613961" cy="933408"/>
              </a:xfrm>
              <a:custGeom>
                <a:avLst/>
                <a:gdLst/>
                <a:ahLst/>
                <a:cxnLst/>
                <a:rect l="l" t="t" r="r" b="b"/>
                <a:pathLst>
                  <a:path w="2613961" h="933408">
                    <a:moveTo>
                      <a:pt x="0" y="0"/>
                    </a:moveTo>
                    <a:lnTo>
                      <a:pt x="2613961" y="0"/>
                    </a:lnTo>
                    <a:lnTo>
                      <a:pt x="2613961" y="933408"/>
                    </a:lnTo>
                    <a:lnTo>
                      <a:pt x="0" y="933408"/>
                    </a:lnTo>
                    <a:close/>
                  </a:path>
                </a:pathLst>
              </a:custGeom>
              <a:solidFill>
                <a:srgbClr val="FFFFFF">
                  <a:alpha val="87000"/>
                </a:srgbClr>
              </a:solidFill>
            </p:spPr>
          </p:sp>
          <p:sp>
            <p:nvSpPr>
              <p:cNvPr id="6" name="TextBox 6"/>
              <p:cNvSpPr txBox="1"/>
              <p:nvPr/>
            </p:nvSpPr>
            <p:spPr>
              <a:xfrm>
                <a:off x="0" y="-9525"/>
                <a:ext cx="2613961" cy="942933"/>
              </a:xfrm>
              <a:prstGeom prst="rect">
                <a:avLst/>
              </a:prstGeom>
            </p:spPr>
            <p:txBody>
              <a:bodyPr lIns="33867" tIns="33867" rIns="33867" bIns="33867" rtlCol="0" anchor="ctr"/>
              <a:lstStyle/>
              <a:p>
                <a:pPr algn="ctr" defTabSz="609600">
                  <a:lnSpc>
                    <a:spcPts val="1230"/>
                  </a:lnSpc>
                </a:pPr>
                <a:endParaRPr sz="1200">
                  <a:solidFill>
                    <a:prstClr val="black"/>
                  </a:solidFill>
                  <a:latin typeface="Calibri" panose="020F0502020204030204"/>
                </a:endParaRPr>
              </a:p>
            </p:txBody>
          </p:sp>
        </p:grpSp>
        <p:sp>
          <p:nvSpPr>
            <p:cNvPr id="7" name="TextBox 7"/>
            <p:cNvSpPr txBox="1"/>
            <p:nvPr/>
          </p:nvSpPr>
          <p:spPr>
            <a:xfrm>
              <a:off x="8222725" y="3717032"/>
              <a:ext cx="3564953" cy="574453"/>
            </a:xfrm>
            <a:prstGeom prst="rect">
              <a:avLst/>
            </a:prstGeom>
          </p:spPr>
          <p:txBody>
            <a:bodyPr lIns="0" tIns="0" rIns="0" bIns="0" rtlCol="0" anchor="t">
              <a:spAutoFit/>
            </a:bodyPr>
            <a:lstStyle/>
            <a:p>
              <a:pPr algn="ctr" defTabSz="1219200" fontAlgn="base">
                <a:spcBef>
                  <a:spcPct val="0"/>
                </a:spcBef>
                <a:spcAft>
                  <a:spcPct val="0"/>
                </a:spcAft>
                <a:defRPr/>
              </a:pPr>
              <a:r>
                <a:rPr lang="en-US" altLang="zh-CN" sz="3735" b="1" dirty="0">
                  <a:solidFill>
                    <a:prstClr val="black"/>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comprehension</a:t>
              </a:r>
              <a:endParaRPr lang="zh-CN" altLang="en-US" sz="3735" b="1" dirty="0">
                <a:solidFill>
                  <a:prstClr val="black"/>
                </a:solidFill>
                <a:latin typeface="Calibri" panose="020F0502020204030204" pitchFamily="34" charset="0"/>
                <a:ea typeface="宋体" panose="02010600030101010101" pitchFamily="2" charset="-122"/>
                <a:sym typeface="宋体" panose="02010600030101010101" pitchFamily="2" charset="-122"/>
              </a:endParaRPr>
            </a:p>
          </p:txBody>
        </p:sp>
        <p:sp>
          <p:nvSpPr>
            <p:cNvPr id="8" name="TextBox 8"/>
            <p:cNvSpPr txBox="1"/>
            <p:nvPr/>
          </p:nvSpPr>
          <p:spPr>
            <a:xfrm>
              <a:off x="5231904" y="2283625"/>
              <a:ext cx="7316083" cy="1231106"/>
            </a:xfrm>
            <a:prstGeom prst="rect">
              <a:avLst/>
            </a:prstGeom>
          </p:spPr>
          <p:txBody>
            <a:bodyPr wrap="square" lIns="0" tIns="0" rIns="0" bIns="0" rtlCol="0" anchor="t">
              <a:spAutoFit/>
            </a:bodyPr>
            <a:lstStyle/>
            <a:p>
              <a:pPr algn="ctr" defTabSz="1219200" fontAlgn="base">
                <a:spcBef>
                  <a:spcPct val="0"/>
                </a:spcBef>
                <a:spcAft>
                  <a:spcPct val="0"/>
                </a:spcAft>
                <a:defRPr/>
              </a:pPr>
              <a:r>
                <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rPr>
                <a:t>阅 读 理 解</a:t>
              </a:r>
              <a:endPar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3465504" y="1252155"/>
            <a:ext cx="1424364" cy="3785652"/>
          </a:xfrm>
          <a:prstGeom prst="rect">
            <a:avLst/>
          </a:prstGeom>
          <a:noFill/>
        </p:spPr>
        <p:txBody>
          <a:bodyPr wrap="none" rtlCol="0">
            <a:spAutoFit/>
          </a:bodyPr>
          <a:lstStyle/>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Border</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Dive</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Fairly</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Shade</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Inch</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Root</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zh-CN" altLang="en-US" sz="2400" dirty="0">
              <a:solidFill>
                <a:prstClr val="black"/>
              </a:solidFill>
              <a:latin typeface="Calibri" panose="020F0502020204030204"/>
              <a:ea typeface="宋体" panose="02010600030101010101" pitchFamily="2" charset="-122"/>
            </a:endParaRPr>
          </a:p>
        </p:txBody>
      </p:sp>
      <p:sp>
        <p:nvSpPr>
          <p:cNvPr id="13" name="文本框 12"/>
          <p:cNvSpPr txBox="1"/>
          <p:nvPr/>
        </p:nvSpPr>
        <p:spPr>
          <a:xfrm>
            <a:off x="431371" y="1156145"/>
            <a:ext cx="2129942" cy="7848302"/>
          </a:xfrm>
          <a:prstGeom prst="rect">
            <a:avLst/>
          </a:prstGeom>
          <a:noFill/>
        </p:spPr>
        <p:txBody>
          <a:bodyPr wrap="none" rtlCol="0">
            <a:spAutoFit/>
          </a:bodyPr>
          <a:lstStyle/>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Tender</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Complex</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Abstract</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Category</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Complicated</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Triple</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Invest</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Option</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Waistline</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Clutter</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Swirl</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Vanish</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Spoil ……</a:t>
            </a:r>
            <a:endParaRPr lang="en-US" altLang="zh-CN" sz="2400" dirty="0">
              <a:solidFill>
                <a:prstClr val="black"/>
              </a:solidFill>
              <a:latin typeface="Calibri" panose="020F0502020204030204"/>
              <a:ea typeface="宋体" panose="02010600030101010101" pitchFamily="2" charset="-122"/>
            </a:endParaRPr>
          </a:p>
          <a:p>
            <a:pPr defTabSz="1219200"/>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p:txBody>
      </p:sp>
      <p:sp>
        <p:nvSpPr>
          <p:cNvPr id="14" name="文本框 13"/>
          <p:cNvSpPr txBox="1"/>
          <p:nvPr/>
        </p:nvSpPr>
        <p:spPr>
          <a:xfrm>
            <a:off x="6384032" y="1156145"/>
            <a:ext cx="2219647" cy="8217634"/>
          </a:xfrm>
          <a:prstGeom prst="rect">
            <a:avLst/>
          </a:prstGeom>
          <a:noFill/>
        </p:spPr>
        <p:txBody>
          <a:bodyPr wrap="none" rtlCol="0">
            <a:spAutoFit/>
          </a:bodyPr>
          <a:lstStyle/>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Recognizable</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Complexity</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Emission</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Intensive</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intensity</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Inaccessible</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Psychological</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Privatization</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Primarily</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Practical</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Growth</a:t>
            </a: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solidFill>
                  <a:prstClr val="black"/>
                </a:solidFill>
                <a:latin typeface="Calibri" panose="020F0502020204030204"/>
                <a:ea typeface="宋体" panose="02010600030101010101" pitchFamily="2" charset="-122"/>
              </a:rPr>
              <a:t>Investment</a:t>
            </a:r>
            <a:endParaRPr lang="en-US" altLang="zh-CN" sz="2400" dirty="0">
              <a:solidFill>
                <a:prstClr val="black"/>
              </a:solidFill>
              <a:latin typeface="Calibri" panose="020F0502020204030204"/>
              <a:ea typeface="宋体" panose="02010600030101010101" pitchFamily="2" charset="-122"/>
            </a:endParaRPr>
          </a:p>
          <a:p>
            <a:pPr defTabSz="1219200"/>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srgbClr val="FF0000"/>
              </a:solidFill>
              <a:latin typeface="Calibri" panose="020F0502020204030204"/>
              <a:ea typeface="宋体" panose="02010600030101010101" pitchFamily="2" charset="-122"/>
            </a:endParaRPr>
          </a:p>
          <a:p>
            <a:pPr defTabSz="1219200"/>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zh-CN" altLang="en-US" sz="2400" dirty="0">
              <a:solidFill>
                <a:prstClr val="black"/>
              </a:solidFill>
              <a:latin typeface="Calibri" panose="020F0502020204030204"/>
              <a:ea typeface="宋体" panose="02010600030101010101" pitchFamily="2" charset="-122"/>
            </a:endParaRPr>
          </a:p>
        </p:txBody>
      </p:sp>
      <p:sp>
        <p:nvSpPr>
          <p:cNvPr id="15" name="文本框 14"/>
          <p:cNvSpPr txBox="1"/>
          <p:nvPr/>
        </p:nvSpPr>
        <p:spPr>
          <a:xfrm>
            <a:off x="9309496" y="1156145"/>
            <a:ext cx="2416174" cy="7109639"/>
          </a:xfrm>
          <a:prstGeom prst="rect">
            <a:avLst/>
          </a:prstGeom>
          <a:noFill/>
        </p:spPr>
        <p:txBody>
          <a:bodyPr wrap="none" rtlCol="0">
            <a:spAutoFit/>
          </a:bodyPr>
          <a:lstStyle/>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Uncooked</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Unspoiled</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Disappearance</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Magnificent</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Mystical </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Combination</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Simplify</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Simplified</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r>
              <a:rPr lang="en-US" altLang="zh-CN" sz="2400" dirty="0">
                <a:latin typeface="Calibri" panose="020F0502020204030204"/>
                <a:ea typeface="宋体" panose="02010600030101010101" pitchFamily="2" charset="-122"/>
              </a:rPr>
              <a:t>……</a:t>
            </a: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defTabSz="1219200"/>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en-US" altLang="zh-CN" sz="2400" dirty="0">
              <a:solidFill>
                <a:prstClr val="black"/>
              </a:solidFill>
              <a:latin typeface="Calibri" panose="020F0502020204030204"/>
              <a:ea typeface="宋体" panose="02010600030101010101" pitchFamily="2" charset="-122"/>
            </a:endParaRPr>
          </a:p>
          <a:p>
            <a:pPr marL="381000" indent="-381000" defTabSz="1219200">
              <a:buFont typeface="Wingdings" panose="05000000000000000000" pitchFamily="2" charset="2"/>
              <a:buChar char="u"/>
            </a:pPr>
            <a:endParaRPr lang="zh-CN" altLang="en-US" sz="2400" dirty="0">
              <a:solidFill>
                <a:prstClr val="black"/>
              </a:solidFill>
              <a:latin typeface="Calibri" panose="020F0502020204030204"/>
              <a:ea typeface="宋体" panose="02010600030101010101" pitchFamily="2" charset="-122"/>
            </a:endParaRPr>
          </a:p>
        </p:txBody>
      </p:sp>
      <p:sp>
        <p:nvSpPr>
          <p:cNvPr id="16" name="文本框 15"/>
          <p:cNvSpPr txBox="1"/>
          <p:nvPr/>
        </p:nvSpPr>
        <p:spPr>
          <a:xfrm>
            <a:off x="344015" y="683147"/>
            <a:ext cx="2775655" cy="486159"/>
          </a:xfrm>
          <a:prstGeom prst="rect">
            <a:avLst/>
          </a:prstGeom>
          <a:solidFill>
            <a:srgbClr val="92D050"/>
          </a:solidFill>
          <a:effectLst>
            <a:outerShdw blurRad="50800" dist="38100" algn="l" rotWithShape="0">
              <a:prstClr val="black">
                <a:alpha val="40000"/>
              </a:prstClr>
            </a:outerShdw>
          </a:effectLst>
        </p:spPr>
        <p:txBody>
          <a:bodyPr wrap="square">
            <a:spAutoFit/>
          </a:bodyPr>
          <a:lstStyle/>
          <a:p>
            <a:pPr indent="101600" algn="ctr" defTabSz="1219200">
              <a:lnSpc>
                <a:spcPct val="115000"/>
              </a:lnSpc>
            </a:pPr>
            <a:r>
              <a:rPr lang="zh-CN" altLang="en-US"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部分词汇</a:t>
            </a:r>
            <a:endParaRPr lang="zh-CN" altLang="zh-CN" sz="1865" b="1" kern="100" dirty="0">
              <a:solidFill>
                <a:srgbClr val="000000"/>
              </a:solidFill>
              <a:latin typeface="Calibri" panose="020F0502020204030204"/>
              <a:ea typeface="宋体" panose="02010600030101010101" pitchFamily="2" charset="-122"/>
              <a:cs typeface="Times New Roman" panose="02020603050405020304" pitchFamily="18" charset="0"/>
            </a:endParaRPr>
          </a:p>
        </p:txBody>
      </p:sp>
      <p:sp>
        <p:nvSpPr>
          <p:cNvPr id="17" name="文本框 16"/>
          <p:cNvSpPr txBox="1"/>
          <p:nvPr/>
        </p:nvSpPr>
        <p:spPr>
          <a:xfrm>
            <a:off x="3128325" y="653402"/>
            <a:ext cx="2775655" cy="486159"/>
          </a:xfrm>
          <a:prstGeom prst="rect">
            <a:avLst/>
          </a:prstGeom>
          <a:solidFill>
            <a:srgbClr val="CCE097"/>
          </a:solidFill>
          <a:effectLst>
            <a:outerShdw blurRad="50800" dist="38100" algn="l" rotWithShape="0">
              <a:prstClr val="black">
                <a:alpha val="40000"/>
              </a:prstClr>
            </a:outerShdw>
          </a:effectLst>
        </p:spPr>
        <p:txBody>
          <a:bodyPr wrap="square">
            <a:spAutoFit/>
          </a:bodyPr>
          <a:lstStyle/>
          <a:p>
            <a:pPr indent="101600" algn="ctr" defTabSz="1219200">
              <a:lnSpc>
                <a:spcPct val="115000"/>
              </a:lnSpc>
            </a:pPr>
            <a:r>
              <a:rPr lang="zh-CN" altLang="en-US"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熟词生义</a:t>
            </a:r>
            <a:endParaRPr lang="zh-CN" altLang="zh-CN" sz="1865" b="1" kern="100" dirty="0">
              <a:solidFill>
                <a:srgbClr val="000000"/>
              </a:solidFill>
              <a:latin typeface="Calibri" panose="020F0502020204030204"/>
              <a:ea typeface="宋体" panose="02010600030101010101" pitchFamily="2" charset="-122"/>
              <a:cs typeface="Times New Roman" panose="02020603050405020304" pitchFamily="18" charset="0"/>
            </a:endParaRPr>
          </a:p>
        </p:txBody>
      </p:sp>
      <p:sp>
        <p:nvSpPr>
          <p:cNvPr id="18" name="文本框 17"/>
          <p:cNvSpPr txBox="1"/>
          <p:nvPr/>
        </p:nvSpPr>
        <p:spPr>
          <a:xfrm>
            <a:off x="5903979" y="644691"/>
            <a:ext cx="6048672" cy="486159"/>
          </a:xfrm>
          <a:prstGeom prst="rect">
            <a:avLst/>
          </a:prstGeom>
          <a:solidFill>
            <a:srgbClr val="E3DC79"/>
          </a:solidFill>
          <a:effectLst>
            <a:outerShdw blurRad="50800" dist="38100" algn="l" rotWithShape="0">
              <a:prstClr val="black">
                <a:alpha val="40000"/>
              </a:prstClr>
            </a:outerShdw>
          </a:effectLst>
        </p:spPr>
        <p:txBody>
          <a:bodyPr wrap="square">
            <a:spAutoFit/>
          </a:bodyPr>
          <a:lstStyle/>
          <a:p>
            <a:pPr indent="101600" algn="ctr" defTabSz="1219200">
              <a:lnSpc>
                <a:spcPct val="115000"/>
              </a:lnSpc>
            </a:pPr>
            <a:r>
              <a:rPr lang="zh-CN" altLang="en-US"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词形变化</a:t>
            </a:r>
            <a:endParaRPr lang="zh-CN" altLang="zh-CN" sz="1865" b="1" kern="100" dirty="0">
              <a:solidFill>
                <a:srgbClr val="000000"/>
              </a:solidFill>
              <a:latin typeface="Calibri" panose="020F0502020204030204"/>
              <a:ea typeface="宋体" panose="02010600030101010101" pitchFamily="2" charset="-122"/>
              <a:cs typeface="Times New Roman" panose="02020603050405020304" pitchFamily="18" charset="0"/>
            </a:endParaRPr>
          </a:p>
        </p:txBody>
      </p:sp>
      <p:grpSp>
        <p:nvGrpSpPr>
          <p:cNvPr id="19" name="Group 3"/>
          <p:cNvGrpSpPr/>
          <p:nvPr/>
        </p:nvGrpSpPr>
        <p:grpSpPr>
          <a:xfrm>
            <a:off x="344015" y="5925278"/>
            <a:ext cx="11608636" cy="3345135"/>
            <a:chOff x="0" y="-19825"/>
            <a:chExt cx="6094604" cy="1740297"/>
          </a:xfrm>
        </p:grpSpPr>
        <p:sp>
          <p:nvSpPr>
            <p:cNvPr id="20" name="Freeform 4"/>
            <p:cNvSpPr/>
            <p:nvPr/>
          </p:nvSpPr>
          <p:spPr>
            <a:xfrm>
              <a:off x="0" y="-19825"/>
              <a:ext cx="6094604" cy="1740297"/>
            </a:xfrm>
            <a:custGeom>
              <a:avLst/>
              <a:gdLst/>
              <a:ahLst/>
              <a:cxnLst/>
              <a:rect l="l" t="t" r="r" b="b"/>
              <a:pathLst>
                <a:path w="6094604" h="1740297">
                  <a:moveTo>
                    <a:pt x="0" y="0"/>
                  </a:moveTo>
                  <a:lnTo>
                    <a:pt x="6094604" y="0"/>
                  </a:lnTo>
                  <a:lnTo>
                    <a:pt x="6094604" y="1740297"/>
                  </a:lnTo>
                  <a:lnTo>
                    <a:pt x="0" y="1740297"/>
                  </a:lnTo>
                </a:path>
              </a:pathLst>
            </a:custGeom>
            <a:blipFill>
              <a:blip r:embed="rId1" cstate="screen"/>
              <a:stretch>
                <a:fillRect/>
              </a:stretch>
            </a:blipFill>
          </p:spPr>
          <p:txBody>
            <a:bodyPr/>
            <a:lstStyle/>
            <a:p>
              <a:pPr defTabSz="1219200"/>
              <a:endParaRPr lang="zh-CN" altLang="en-US" sz="2400" dirty="0">
                <a:solidFill>
                  <a:prstClr val="black"/>
                </a:solidFill>
                <a:latin typeface="Calibri" panose="020F0502020204030204"/>
                <a:ea typeface="宋体" panose="02010600030101010101" pitchFamily="2" charset="-122"/>
              </a:endParaRPr>
            </a:p>
          </p:txBody>
        </p:sp>
      </p:grpSp>
      <p:grpSp>
        <p:nvGrpSpPr>
          <p:cNvPr id="2" name="Group 3"/>
          <p:cNvGrpSpPr/>
          <p:nvPr/>
        </p:nvGrpSpPr>
        <p:grpSpPr>
          <a:xfrm>
            <a:off x="335360" y="-2523661"/>
            <a:ext cx="11617291" cy="3191097"/>
            <a:chOff x="0" y="0"/>
            <a:chExt cx="6094604" cy="1740234"/>
          </a:xfrm>
        </p:grpSpPr>
        <p:sp>
          <p:nvSpPr>
            <p:cNvPr id="3" name="Freeform 4"/>
            <p:cNvSpPr/>
            <p:nvPr/>
          </p:nvSpPr>
          <p:spPr>
            <a:xfrm>
              <a:off x="0" y="0"/>
              <a:ext cx="6094604" cy="1740297"/>
            </a:xfrm>
            <a:custGeom>
              <a:avLst/>
              <a:gdLst/>
              <a:ahLst/>
              <a:cxnLst/>
              <a:rect l="l" t="t" r="r" b="b"/>
              <a:pathLst>
                <a:path w="6094604" h="1740297">
                  <a:moveTo>
                    <a:pt x="0" y="0"/>
                  </a:moveTo>
                  <a:lnTo>
                    <a:pt x="6094604" y="0"/>
                  </a:lnTo>
                  <a:lnTo>
                    <a:pt x="6094604" y="1740297"/>
                  </a:lnTo>
                  <a:lnTo>
                    <a:pt x="0" y="1740297"/>
                  </a:lnTo>
                </a:path>
              </a:pathLst>
            </a:custGeom>
            <a:blipFill>
              <a:blip r:embed="rId2" cstate="screen"/>
              <a:stretch>
                <a:fillRect/>
              </a:stretch>
            </a:blipFill>
          </p:spPr>
        </p:sp>
      </p:grpSp>
      <p:pic>
        <p:nvPicPr>
          <p:cNvPr id="5" name="【英语思维训练】'Spoil' _ 为什么他们不能愉快的打球？_ Peppa Pig - 1.2. Spoil_done(Av713431693,P1)">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3207026" y="1137959"/>
            <a:ext cx="8721825" cy="47889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5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8" presetClass="exit" presetSubtype="32" fill="hold" nodeType="clickEffect">
                                  <p:stCondLst>
                                    <p:cond delay="0"/>
                                  </p:stCondLst>
                                  <p:childTnLst>
                                    <p:animEffect transition="out" filter="diamond(out)">
                                      <p:cBhvr>
                                        <p:cTn id="10" dur="2000"/>
                                        <p:tgtEl>
                                          <p:spTgt spid="5"/>
                                        </p:tgtEl>
                                      </p:cBhvr>
                                    </p:animEffect>
                                    <p:set>
                                      <p:cBhvr>
                                        <p:cTn id="11" dur="1" fill="hold">
                                          <p:stCondLst>
                                            <p:cond delay="1999"/>
                                          </p:stCondLst>
                                        </p:cTn>
                                        <p:tgtEl>
                                          <p:spTgt spid="5"/>
                                        </p:tgtEl>
                                        <p:attrNameLst>
                                          <p:attrName>style.visibility</p:attrName>
                                        </p:attrNameLst>
                                      </p:cBhvr>
                                      <p:to>
                                        <p:strVal val="hidden"/>
                                      </p:to>
                                    </p:set>
                                    <p:cmd type="call" cmd="stop">
                                      <p:cBhvr>
                                        <p:cTn id="12" dur="1">
                                          <p:stCondLst>
                                            <p:cond delay="1999"/>
                                          </p:stCondLst>
                                        </p:cTn>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39349" y="946274"/>
            <a:ext cx="11608636" cy="5944384"/>
          </a:xfrm>
          <a:prstGeom prst="rect">
            <a:avLst/>
          </a:prstGeom>
          <a:noFill/>
        </p:spPr>
        <p:txBody>
          <a:bodyPr wrap="square" rtlCol="0">
            <a:spAutoFit/>
          </a:bodyPr>
          <a:lstStyle/>
          <a:p>
            <a:pPr marL="381000" indent="-381000" algn="just" defTabSz="1219200">
              <a:buFont typeface="Wingdings" panose="05000000000000000000" pitchFamily="2" charset="2"/>
              <a:buChar char="u"/>
              <a:defRPr/>
            </a:pPr>
            <a:r>
              <a:rPr lang="en-US" altLang="zh-CN" sz="2400" dirty="0">
                <a:solidFill>
                  <a:prstClr val="black"/>
                </a:solidFill>
                <a:latin typeface="Calibri" panose="020F0502020204030204"/>
                <a:ea typeface="宋体" panose="02010600030101010101" pitchFamily="2" charset="-122"/>
              </a:rPr>
              <a:t>The world </a:t>
            </a:r>
            <a:r>
              <a:rPr lang="en-US" altLang="zh-CN" sz="2400" dirty="0">
                <a:solidFill>
                  <a:srgbClr val="FF0000"/>
                </a:solidFill>
                <a:latin typeface="Calibri" panose="020F0502020204030204"/>
                <a:ea typeface="宋体" panose="02010600030101010101" pitchFamily="2" charset="-122"/>
              </a:rPr>
              <a:t>awaits.</a:t>
            </a:r>
            <a:endParaRPr lang="en-US" altLang="zh-CN" sz="2400" dirty="0">
              <a:solidFill>
                <a:srgbClr val="FF0000"/>
              </a:solidFill>
              <a:latin typeface="Calibri" panose="020F0502020204030204"/>
              <a:ea typeface="宋体" panose="02010600030101010101" pitchFamily="2" charset="-122"/>
            </a:endParaRPr>
          </a:p>
          <a:p>
            <a:pPr marL="381000" indent="-381000" algn="just" defTabSz="1219200">
              <a:buFont typeface="Wingdings" panose="05000000000000000000" pitchFamily="2" charset="2"/>
              <a:buChar char="u"/>
              <a:defRPr/>
            </a:pPr>
            <a:r>
              <a:rPr lang="en-US" altLang="zh-CN" sz="2400" dirty="0">
                <a:solidFill>
                  <a:srgbClr val="FF0000"/>
                </a:solidFill>
                <a:latin typeface="Calibri" panose="020F0502020204030204"/>
                <a:ea typeface="宋体" panose="02010600030101010101" pitchFamily="2" charset="-122"/>
              </a:rPr>
              <a:t>Grab</a:t>
            </a:r>
            <a:r>
              <a:rPr lang="en-US" altLang="zh-CN" sz="2400" dirty="0">
                <a:solidFill>
                  <a:prstClr val="black"/>
                </a:solidFill>
                <a:latin typeface="Calibri" panose="020F0502020204030204"/>
                <a:ea typeface="宋体" panose="02010600030101010101" pitchFamily="2" charset="-122"/>
              </a:rPr>
              <a:t> your bags and go!</a:t>
            </a:r>
            <a:endParaRPr lang="en-US" altLang="zh-CN" sz="2400" dirty="0">
              <a:solidFill>
                <a:prstClr val="black"/>
              </a:solidFill>
              <a:latin typeface="Calibri" panose="020F0502020204030204"/>
              <a:ea typeface="宋体" panose="02010600030101010101" pitchFamily="2" charset="-122"/>
            </a:endParaRPr>
          </a:p>
          <a:p>
            <a:pPr marL="381000" indent="-381000" algn="just" defTabSz="1219200">
              <a:buFont typeface="Wingdings" panose="05000000000000000000" pitchFamily="2" charset="2"/>
              <a:buChar char="u"/>
              <a:defRPr/>
            </a:pPr>
            <a:r>
              <a:rPr lang="en-US" altLang="zh-CN" sz="2400" dirty="0">
                <a:solidFill>
                  <a:srgbClr val="FF0000"/>
                </a:solidFill>
                <a:latin typeface="Calibri" panose="020F0502020204030204"/>
                <a:ea typeface="宋体" panose="02010600030101010101" pitchFamily="2" charset="-122"/>
              </a:rPr>
              <a:t>It was thought that </a:t>
            </a:r>
            <a:r>
              <a:rPr lang="en-US" altLang="zh-CN" sz="2400" dirty="0">
                <a:solidFill>
                  <a:prstClr val="black"/>
                </a:solidFill>
                <a:latin typeface="Calibri" panose="020F0502020204030204"/>
                <a:ea typeface="宋体" panose="02010600030101010101" pitchFamily="2" charset="-122"/>
              </a:rPr>
              <a:t>the complexity of some Chinese characters </a:t>
            </a:r>
            <a:r>
              <a:rPr lang="en-US" altLang="zh-CN" sz="2400" dirty="0">
                <a:solidFill>
                  <a:srgbClr val="FF0000"/>
                </a:solidFill>
                <a:latin typeface="Calibri" panose="020F0502020204030204"/>
                <a:ea typeface="宋体" panose="02010600030101010101" pitchFamily="2" charset="-122"/>
              </a:rPr>
              <a:t>was keeping </a:t>
            </a:r>
            <a:r>
              <a:rPr lang="en-US" altLang="zh-CN" sz="2400" dirty="0">
                <a:solidFill>
                  <a:prstClr val="black"/>
                </a:solidFill>
                <a:latin typeface="Calibri" panose="020F0502020204030204"/>
                <a:ea typeface="宋体" panose="02010600030101010101" pitchFamily="2" charset="-122"/>
              </a:rPr>
              <a:t>people </a:t>
            </a:r>
            <a:r>
              <a:rPr lang="en-US" altLang="zh-CN" sz="2400" dirty="0">
                <a:solidFill>
                  <a:srgbClr val="FF0000"/>
                </a:solidFill>
                <a:latin typeface="Calibri" panose="020F0502020204030204"/>
                <a:ea typeface="宋体" panose="02010600030101010101" pitchFamily="2" charset="-122"/>
              </a:rPr>
              <a:t>from </a:t>
            </a:r>
            <a:r>
              <a:rPr lang="en-US" altLang="zh-CN" sz="2400" dirty="0">
                <a:solidFill>
                  <a:prstClr val="black"/>
                </a:solidFill>
                <a:latin typeface="Calibri" panose="020F0502020204030204"/>
                <a:ea typeface="宋体" panose="02010600030101010101" pitchFamily="2" charset="-122"/>
              </a:rPr>
              <a:t>being able to learn them.</a:t>
            </a:r>
            <a:endParaRPr lang="en-US" altLang="zh-CN" sz="2400" dirty="0">
              <a:solidFill>
                <a:prstClr val="black"/>
              </a:solidFill>
              <a:latin typeface="Calibri" panose="020F0502020204030204"/>
              <a:ea typeface="宋体" panose="02010600030101010101" pitchFamily="2" charset="-122"/>
            </a:endParaRPr>
          </a:p>
          <a:p>
            <a:pPr marL="381000" indent="-381000" algn="just" defTabSz="1219200">
              <a:buFont typeface="Wingdings" panose="05000000000000000000" pitchFamily="2" charset="2"/>
              <a:buChar char="u"/>
              <a:defRPr/>
            </a:pPr>
            <a:r>
              <a:rPr lang="en-US" altLang="zh-CN" sz="2400" dirty="0">
                <a:solidFill>
                  <a:prstClr val="black"/>
                </a:solidFill>
                <a:latin typeface="Calibri" panose="020F0502020204030204"/>
                <a:ea typeface="宋体" panose="02010600030101010101" pitchFamily="2" charset="-122"/>
              </a:rPr>
              <a:t>Simple changes </a:t>
            </a:r>
            <a:r>
              <a:rPr lang="en-US" altLang="zh-CN" sz="2400" dirty="0">
                <a:solidFill>
                  <a:srgbClr val="FF0000"/>
                </a:solidFill>
                <a:latin typeface="Calibri" panose="020F0502020204030204"/>
                <a:ea typeface="宋体" panose="02010600030101010101" pitchFamily="2" charset="-122"/>
              </a:rPr>
              <a:t>like</a:t>
            </a:r>
            <a:r>
              <a:rPr lang="en-US" altLang="zh-CN" sz="2400" dirty="0">
                <a:solidFill>
                  <a:prstClr val="black"/>
                </a:solidFill>
                <a:latin typeface="Calibri" panose="020F0502020204030204"/>
                <a:ea typeface="宋体" panose="02010600030101010101" pitchFamily="2" charset="-122"/>
              </a:rPr>
              <a:t> shading windows and planting trees can make any home greener—and a better Earth home for us all. </a:t>
            </a:r>
            <a:endParaRPr lang="en-US" altLang="zh-CN" sz="2400" dirty="0">
              <a:solidFill>
                <a:prstClr val="black"/>
              </a:solidFill>
              <a:latin typeface="Calibri" panose="020F0502020204030204"/>
              <a:ea typeface="宋体" panose="02010600030101010101" pitchFamily="2" charset="-122"/>
            </a:endParaRPr>
          </a:p>
          <a:p>
            <a:pPr marL="381000" indent="-381000" algn="just" defTabSz="1219200">
              <a:buFont typeface="Wingdings" panose="05000000000000000000" pitchFamily="2" charset="2"/>
              <a:buChar char="u"/>
              <a:defRPr/>
            </a:pPr>
            <a:r>
              <a:rPr lang="en-US" altLang="zh-CN" sz="2400" dirty="0">
                <a:solidFill>
                  <a:srgbClr val="FF0000"/>
                </a:solidFill>
                <a:latin typeface="Calibri" panose="020F0502020204030204"/>
                <a:ea typeface="宋体" panose="02010600030101010101" pitchFamily="2" charset="-122"/>
              </a:rPr>
              <a:t>Rather than </a:t>
            </a:r>
            <a:r>
              <a:rPr lang="en-US" altLang="zh-CN" sz="2400" dirty="0">
                <a:solidFill>
                  <a:prstClr val="black"/>
                </a:solidFill>
                <a:latin typeface="Calibri" panose="020F0502020204030204"/>
                <a:ea typeface="宋体" panose="02010600030101010101" pitchFamily="2" charset="-122"/>
              </a:rPr>
              <a:t>paying close attention to numbers on a scale, the U.S. and countries with similar trends should </a:t>
            </a:r>
            <a:r>
              <a:rPr lang="en-US" altLang="zh-CN" sz="2400" dirty="0">
                <a:solidFill>
                  <a:srgbClr val="FF0000"/>
                </a:solidFill>
                <a:latin typeface="Calibri" panose="020F0502020204030204"/>
                <a:ea typeface="宋体" panose="02010600030101010101" pitchFamily="2" charset="-122"/>
              </a:rPr>
              <a:t>focus on </a:t>
            </a:r>
            <a:r>
              <a:rPr lang="en-US" altLang="zh-CN" sz="2400" dirty="0">
                <a:solidFill>
                  <a:prstClr val="black"/>
                </a:solidFill>
                <a:latin typeface="Calibri" panose="020F0502020204030204"/>
                <a:ea typeface="宋体" panose="02010600030101010101" pitchFamily="2" charset="-122"/>
              </a:rPr>
              <a:t>an underlying truth.</a:t>
            </a:r>
            <a:endParaRPr lang="en-US" altLang="zh-CN" sz="2400" dirty="0">
              <a:solidFill>
                <a:prstClr val="black"/>
              </a:solidFill>
              <a:latin typeface="Calibri" panose="020F0502020204030204"/>
              <a:ea typeface="宋体" panose="02010600030101010101" pitchFamily="2" charset="-122"/>
            </a:endParaRPr>
          </a:p>
          <a:p>
            <a:pPr marL="381000" indent="-381000" algn="just" defTabSz="1219200">
              <a:buFont typeface="Wingdings" panose="05000000000000000000" pitchFamily="2" charset="2"/>
              <a:buChar char="u"/>
              <a:defRPr/>
            </a:pPr>
            <a:r>
              <a:rPr lang="en-US" altLang="zh-CN" sz="2400" dirty="0">
                <a:solidFill>
                  <a:prstClr val="black"/>
                </a:solidFill>
                <a:latin typeface="Calibri" panose="020F0502020204030204"/>
                <a:ea typeface="宋体" panose="02010600030101010101" pitchFamily="2" charset="-122"/>
              </a:rPr>
              <a:t>These are the ways you can </a:t>
            </a:r>
            <a:r>
              <a:rPr lang="en-US" altLang="zh-CN" sz="2400" dirty="0">
                <a:solidFill>
                  <a:srgbClr val="FF0000"/>
                </a:solidFill>
                <a:latin typeface="Calibri" panose="020F0502020204030204"/>
                <a:ea typeface="宋体" panose="02010600030101010101" pitchFamily="2" charset="-122"/>
              </a:rPr>
              <a:t>achieve harmony with your body and mind</a:t>
            </a:r>
            <a:r>
              <a:rPr lang="en-US" altLang="zh-CN" sz="2400" dirty="0">
                <a:solidFill>
                  <a:prstClr val="black"/>
                </a:solidFill>
                <a:latin typeface="Calibri" panose="020F0502020204030204"/>
                <a:ea typeface="宋体" panose="02010600030101010101" pitchFamily="2" charset="-122"/>
              </a:rPr>
              <a:t>, and feel less anxious and stressed. Give them a try.</a:t>
            </a:r>
            <a:endParaRPr lang="en-US" altLang="zh-CN" sz="2400" dirty="0">
              <a:solidFill>
                <a:prstClr val="black"/>
              </a:solidFill>
              <a:latin typeface="Calibri" panose="020F0502020204030204"/>
              <a:ea typeface="宋体" panose="02010600030101010101" pitchFamily="2" charset="-122"/>
            </a:endParaRPr>
          </a:p>
          <a:p>
            <a:pPr marL="381000" indent="-381000" algn="just" defTabSz="1219200">
              <a:buFont typeface="Wingdings" panose="05000000000000000000" pitchFamily="2" charset="2"/>
              <a:buChar char="u"/>
              <a:defRPr/>
            </a:pPr>
            <a:r>
              <a:rPr lang="en-US" altLang="zh-CN" sz="2400" dirty="0">
                <a:solidFill>
                  <a:prstClr val="black"/>
                </a:solidFill>
                <a:latin typeface="Calibri" panose="020F0502020204030204"/>
                <a:ea typeface="宋体" panose="02010600030101010101" pitchFamily="2" charset="-122"/>
              </a:rPr>
              <a:t> </a:t>
            </a:r>
            <a:r>
              <a:rPr lang="en-US" altLang="zh-CN" sz="2400" dirty="0">
                <a:solidFill>
                  <a:srgbClr val="FF0000"/>
                </a:solidFill>
                <a:latin typeface="Calibri" panose="020F0502020204030204"/>
                <a:ea typeface="宋体" panose="02010600030101010101" pitchFamily="2" charset="-122"/>
              </a:rPr>
              <a:t>Sometimes</a:t>
            </a:r>
            <a:r>
              <a:rPr lang="en-US" altLang="zh-CN" sz="2400" dirty="0">
                <a:solidFill>
                  <a:prstClr val="black"/>
                </a:solidFill>
                <a:latin typeface="Calibri" panose="020F0502020204030204"/>
                <a:ea typeface="宋体" panose="02010600030101010101" pitchFamily="2" charset="-122"/>
              </a:rPr>
              <a:t> his rice skittered outside the drawing, </a:t>
            </a:r>
            <a:r>
              <a:rPr lang="en-US" altLang="zh-CN" sz="2400" dirty="0">
                <a:solidFill>
                  <a:srgbClr val="FF0000"/>
                </a:solidFill>
                <a:latin typeface="Calibri" panose="020F0502020204030204"/>
                <a:ea typeface="宋体" panose="02010600030101010101" pitchFamily="2" charset="-122"/>
              </a:rPr>
              <a:t>sometimes</a:t>
            </a:r>
            <a:r>
              <a:rPr lang="en-US" altLang="zh-CN" sz="2400" dirty="0">
                <a:solidFill>
                  <a:prstClr val="black"/>
                </a:solidFill>
                <a:latin typeface="Calibri" panose="020F0502020204030204"/>
                <a:ea typeface="宋体" panose="02010600030101010101" pitchFamily="2" charset="-122"/>
              </a:rPr>
              <a:t> he used the wrong color. And </a:t>
            </a:r>
            <a:r>
              <a:rPr lang="en-US" altLang="zh-CN" sz="2400" dirty="0">
                <a:solidFill>
                  <a:srgbClr val="FF0000"/>
                </a:solidFill>
                <a:latin typeface="Calibri" panose="020F0502020204030204"/>
                <a:ea typeface="宋体" panose="02010600030101010101" pitchFamily="2" charset="-122"/>
              </a:rPr>
              <a:t>sometimes</a:t>
            </a:r>
            <a:r>
              <a:rPr lang="en-US" altLang="zh-CN" sz="2400" dirty="0">
                <a:solidFill>
                  <a:prstClr val="black"/>
                </a:solidFill>
                <a:latin typeface="Calibri" panose="020F0502020204030204"/>
                <a:ea typeface="宋体" panose="02010600030101010101" pitchFamily="2" charset="-122"/>
              </a:rPr>
              <a:t> he rubbed away the outline, so Grandma had to redraw it.</a:t>
            </a:r>
            <a:endParaRPr lang="en-US" altLang="zh-CN" sz="2400" dirty="0">
              <a:solidFill>
                <a:prstClr val="black"/>
              </a:solidFill>
              <a:latin typeface="Calibri" panose="020F0502020204030204"/>
              <a:ea typeface="宋体" panose="02010600030101010101" pitchFamily="2" charset="-122"/>
            </a:endParaRPr>
          </a:p>
          <a:p>
            <a:pPr marL="381000" indent="-381000" algn="just" defTabSz="1219200">
              <a:buFont typeface="Wingdings" panose="05000000000000000000" pitchFamily="2" charset="2"/>
              <a:buChar char="u"/>
              <a:defRPr/>
            </a:pPr>
            <a:r>
              <a:rPr lang="en-US" altLang="zh-CN" sz="2400" dirty="0">
                <a:solidFill>
                  <a:prstClr val="black"/>
                </a:solidFill>
                <a:latin typeface="Calibri" panose="020F0502020204030204"/>
                <a:ea typeface="宋体" panose="02010600030101010101" pitchFamily="2" charset="-122"/>
              </a:rPr>
              <a:t>His proud </a:t>
            </a:r>
            <a:r>
              <a:rPr lang="en-US" altLang="zh-CN" sz="2400" dirty="0">
                <a:solidFill>
                  <a:srgbClr val="FF0000"/>
                </a:solidFill>
                <a:latin typeface="Calibri" panose="020F0502020204030204"/>
                <a:ea typeface="宋体" panose="02010600030101010101" pitchFamily="2" charset="-122"/>
              </a:rPr>
              <a:t>smile vanished</a:t>
            </a:r>
            <a:r>
              <a:rPr lang="en-US" altLang="zh-CN" sz="2400" dirty="0">
                <a:solidFill>
                  <a:prstClr val="black"/>
                </a:solidFill>
                <a:latin typeface="Calibri" panose="020F0502020204030204"/>
                <a:ea typeface="宋体" panose="02010600030101010101" pitchFamily="2" charset="-122"/>
              </a:rPr>
              <a:t>.</a:t>
            </a:r>
            <a:endParaRPr lang="en-US" altLang="zh-CN" sz="2400" dirty="0">
              <a:solidFill>
                <a:prstClr val="black"/>
              </a:solidFill>
              <a:latin typeface="Calibri" panose="020F0502020204030204"/>
              <a:ea typeface="宋体" panose="02010600030101010101" pitchFamily="2" charset="-122"/>
            </a:endParaRPr>
          </a:p>
          <a:p>
            <a:pPr marL="381000" indent="-381000" algn="just" defTabSz="1219200">
              <a:buFont typeface="Wingdings" panose="05000000000000000000" pitchFamily="2" charset="2"/>
              <a:buChar char="u"/>
              <a:defRPr/>
            </a:pPr>
            <a:r>
              <a:rPr lang="en-US" altLang="zh-CN" sz="2400" dirty="0">
                <a:solidFill>
                  <a:prstClr val="black"/>
                </a:solidFill>
                <a:latin typeface="Calibri" panose="020F0502020204030204"/>
                <a:ea typeface="宋体" panose="02010600030101010101" pitchFamily="2" charset="-122"/>
              </a:rPr>
              <a:t>In the flickering light, the peacock seemed alive with mystical powers. Manju smiled. The new year felt full of good luck, thanks to Grandma—and him.</a:t>
            </a:r>
            <a:endParaRPr lang="en-US" altLang="zh-CN" sz="2400" dirty="0">
              <a:solidFill>
                <a:prstClr val="black"/>
              </a:solidFill>
              <a:latin typeface="Calibri" panose="020F0502020204030204"/>
              <a:ea typeface="宋体" panose="02010600030101010101" pitchFamily="2" charset="-122"/>
            </a:endParaRPr>
          </a:p>
          <a:p>
            <a:pPr marL="381000" indent="-381000" defTabSz="1219200">
              <a:lnSpc>
                <a:spcPts val="2400"/>
              </a:lnSpc>
              <a:buFont typeface="Wingdings" panose="05000000000000000000" pitchFamily="2" charset="2"/>
              <a:buChar char="u"/>
              <a:defRPr/>
            </a:pPr>
            <a:endParaRPr lang="en-US" altLang="zh-CN" sz="2400" dirty="0">
              <a:solidFill>
                <a:prstClr val="black"/>
              </a:solidFill>
              <a:latin typeface="Calibri" panose="020F0502020204030204"/>
              <a:ea typeface="宋体" panose="02010600030101010101" pitchFamily="2" charset="-122"/>
            </a:endParaRPr>
          </a:p>
        </p:txBody>
      </p:sp>
      <p:sp>
        <p:nvSpPr>
          <p:cNvPr id="18" name="文本框 17"/>
          <p:cNvSpPr txBox="1"/>
          <p:nvPr/>
        </p:nvSpPr>
        <p:spPr>
          <a:xfrm>
            <a:off x="344015" y="547505"/>
            <a:ext cx="11608636" cy="486159"/>
          </a:xfrm>
          <a:prstGeom prst="rect">
            <a:avLst/>
          </a:prstGeom>
          <a:solidFill>
            <a:srgbClr val="E3DC79"/>
          </a:solidFill>
          <a:effectLst>
            <a:outerShdw blurRad="50800" dist="38100" algn="l" rotWithShape="0">
              <a:prstClr val="black">
                <a:alpha val="40000"/>
              </a:prstClr>
            </a:outerShdw>
          </a:effectLst>
        </p:spPr>
        <p:txBody>
          <a:bodyPr wrap="square">
            <a:spAutoFit/>
          </a:bodyPr>
          <a:lstStyle/>
          <a:p>
            <a:pPr indent="101600" algn="ctr" defTabSz="1219200">
              <a:lnSpc>
                <a:spcPct val="115000"/>
              </a:lnSpc>
              <a:defRPr/>
            </a:pPr>
            <a:r>
              <a:rPr lang="zh-CN" altLang="en-US"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好 句 摘 录</a:t>
            </a:r>
            <a:endParaRPr lang="zh-CN" altLang="zh-CN" sz="1865" b="1" kern="100" dirty="0">
              <a:solidFill>
                <a:srgbClr val="000000"/>
              </a:solidFill>
              <a:latin typeface="Calibri" panose="020F0502020204030204"/>
              <a:ea typeface="宋体" panose="02010600030101010101" pitchFamily="2" charset="-122"/>
              <a:cs typeface="Times New Roman" panose="02020603050405020304" pitchFamily="18" charset="0"/>
            </a:endParaRPr>
          </a:p>
        </p:txBody>
      </p:sp>
      <p:grpSp>
        <p:nvGrpSpPr>
          <p:cNvPr id="19" name="Group 3"/>
          <p:cNvGrpSpPr/>
          <p:nvPr/>
        </p:nvGrpSpPr>
        <p:grpSpPr>
          <a:xfrm>
            <a:off x="291682" y="6448874"/>
            <a:ext cx="11608636" cy="3345135"/>
            <a:chOff x="0" y="-19825"/>
            <a:chExt cx="6094604" cy="1740297"/>
          </a:xfrm>
        </p:grpSpPr>
        <p:sp>
          <p:nvSpPr>
            <p:cNvPr id="20" name="Freeform 4"/>
            <p:cNvSpPr/>
            <p:nvPr/>
          </p:nvSpPr>
          <p:spPr>
            <a:xfrm>
              <a:off x="0" y="-19825"/>
              <a:ext cx="6094604" cy="1740297"/>
            </a:xfrm>
            <a:custGeom>
              <a:avLst/>
              <a:gdLst/>
              <a:ahLst/>
              <a:cxnLst/>
              <a:rect l="l" t="t" r="r" b="b"/>
              <a:pathLst>
                <a:path w="6094604" h="1740297">
                  <a:moveTo>
                    <a:pt x="0" y="0"/>
                  </a:moveTo>
                  <a:lnTo>
                    <a:pt x="6094604" y="0"/>
                  </a:lnTo>
                  <a:lnTo>
                    <a:pt x="6094604" y="1740297"/>
                  </a:lnTo>
                  <a:lnTo>
                    <a:pt x="0" y="1740297"/>
                  </a:lnTo>
                </a:path>
              </a:pathLst>
            </a:custGeom>
            <a:blipFill>
              <a:blip r:embed="rId1" cstate="screen"/>
              <a:stretch>
                <a:fillRect/>
              </a:stretch>
            </a:blipFill>
          </p:spPr>
          <p:txBody>
            <a:bodyPr/>
            <a:lstStyle/>
            <a:p>
              <a:pPr defTabSz="1219200">
                <a:defRPr/>
              </a:pPr>
              <a:endParaRPr lang="zh-CN" altLang="en-US" sz="2400" dirty="0">
                <a:solidFill>
                  <a:prstClr val="black"/>
                </a:solidFill>
                <a:latin typeface="Calibri" panose="020F0502020204030204"/>
                <a:ea typeface="宋体" panose="02010600030101010101" pitchFamily="2" charset="-122"/>
              </a:endParaRPr>
            </a:p>
          </p:txBody>
        </p:sp>
      </p:grpSp>
      <p:grpSp>
        <p:nvGrpSpPr>
          <p:cNvPr id="2" name="Group 3"/>
          <p:cNvGrpSpPr/>
          <p:nvPr/>
        </p:nvGrpSpPr>
        <p:grpSpPr>
          <a:xfrm>
            <a:off x="335360" y="-2523661"/>
            <a:ext cx="11617291" cy="3191097"/>
            <a:chOff x="0" y="0"/>
            <a:chExt cx="6094604" cy="1740234"/>
          </a:xfrm>
        </p:grpSpPr>
        <p:sp>
          <p:nvSpPr>
            <p:cNvPr id="3" name="Freeform 4"/>
            <p:cNvSpPr/>
            <p:nvPr/>
          </p:nvSpPr>
          <p:spPr>
            <a:xfrm>
              <a:off x="0" y="0"/>
              <a:ext cx="6094604" cy="1740297"/>
            </a:xfrm>
            <a:custGeom>
              <a:avLst/>
              <a:gdLst/>
              <a:ahLst/>
              <a:cxnLst/>
              <a:rect l="l" t="t" r="r" b="b"/>
              <a:pathLst>
                <a:path w="6094604" h="1740297">
                  <a:moveTo>
                    <a:pt x="0" y="0"/>
                  </a:moveTo>
                  <a:lnTo>
                    <a:pt x="6094604" y="0"/>
                  </a:lnTo>
                  <a:lnTo>
                    <a:pt x="6094604" y="1740297"/>
                  </a:lnTo>
                  <a:lnTo>
                    <a:pt x="0" y="1740297"/>
                  </a:lnTo>
                </a:path>
              </a:pathLst>
            </a:custGeom>
            <a:blipFill>
              <a:blip r:embed="rId2" cstate="screen"/>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119257" y="2880125"/>
            <a:ext cx="6679776" cy="0"/>
          </a:xfrm>
          <a:prstGeom prst="line">
            <a:avLst/>
          </a:prstGeom>
          <a:ln w="19050" cap="flat">
            <a:solidFill>
              <a:srgbClr val="1B1A14"/>
            </a:solidFill>
            <a:prstDash val="solid"/>
            <a:headEnd type="none" w="sm" len="sm"/>
            <a:tailEnd type="none" w="sm" len="sm"/>
          </a:ln>
        </p:spPr>
      </p:sp>
      <p:grpSp>
        <p:nvGrpSpPr>
          <p:cNvPr id="5" name="Group 5"/>
          <p:cNvGrpSpPr/>
          <p:nvPr/>
        </p:nvGrpSpPr>
        <p:grpSpPr>
          <a:xfrm>
            <a:off x="10991267" y="382028"/>
            <a:ext cx="692624" cy="233889"/>
            <a:chOff x="0" y="0"/>
            <a:chExt cx="1385248" cy="467778"/>
          </a:xfrm>
        </p:grpSpPr>
        <p:sp>
          <p:nvSpPr>
            <p:cNvPr id="6" name="Freeform 6"/>
            <p:cNvSpPr/>
            <p:nvPr/>
          </p:nvSpPr>
          <p:spPr>
            <a:xfrm>
              <a:off x="0" y="0"/>
              <a:ext cx="467778" cy="467778"/>
            </a:xfrm>
            <a:custGeom>
              <a:avLst/>
              <a:gdLst/>
              <a:ahLst/>
              <a:cxnLst/>
              <a:rect l="l" t="t" r="r" b="b"/>
              <a:pathLst>
                <a:path w="467778" h="467778">
                  <a:moveTo>
                    <a:pt x="0" y="0"/>
                  </a:moveTo>
                  <a:lnTo>
                    <a:pt x="467778" y="0"/>
                  </a:lnTo>
                  <a:lnTo>
                    <a:pt x="467778" y="467778"/>
                  </a:lnTo>
                  <a:lnTo>
                    <a:pt x="0" y="467778"/>
                  </a:lnTo>
                  <a:lnTo>
                    <a:pt x="0" y="0"/>
                  </a:lnTo>
                  <a:close/>
                </a:path>
              </a:pathLst>
            </a:custGeom>
            <a:blipFill>
              <a:blip r:embed="rId1" cstate="screen"/>
              <a:stretch>
                <a:fillRect/>
              </a:stretch>
            </a:blipFill>
          </p:spPr>
        </p:sp>
        <p:sp>
          <p:nvSpPr>
            <p:cNvPr id="7" name="Freeform 7"/>
            <p:cNvSpPr/>
            <p:nvPr/>
          </p:nvSpPr>
          <p:spPr>
            <a:xfrm>
              <a:off x="458735" y="0"/>
              <a:ext cx="467778" cy="467778"/>
            </a:xfrm>
            <a:custGeom>
              <a:avLst/>
              <a:gdLst/>
              <a:ahLst/>
              <a:cxnLst/>
              <a:rect l="l" t="t" r="r" b="b"/>
              <a:pathLst>
                <a:path w="467778" h="467778">
                  <a:moveTo>
                    <a:pt x="0" y="0"/>
                  </a:moveTo>
                  <a:lnTo>
                    <a:pt x="467778" y="0"/>
                  </a:lnTo>
                  <a:lnTo>
                    <a:pt x="467778" y="467778"/>
                  </a:lnTo>
                  <a:lnTo>
                    <a:pt x="0" y="467778"/>
                  </a:lnTo>
                  <a:lnTo>
                    <a:pt x="0" y="0"/>
                  </a:lnTo>
                  <a:close/>
                </a:path>
              </a:pathLst>
            </a:custGeom>
            <a:blipFill>
              <a:blip r:embed="rId1" cstate="screen"/>
              <a:stretch>
                <a:fillRect/>
              </a:stretch>
            </a:blipFill>
          </p:spPr>
        </p:sp>
        <p:sp>
          <p:nvSpPr>
            <p:cNvPr id="8" name="Freeform 8"/>
            <p:cNvSpPr/>
            <p:nvPr/>
          </p:nvSpPr>
          <p:spPr>
            <a:xfrm>
              <a:off x="917469" y="0"/>
              <a:ext cx="467778" cy="467778"/>
            </a:xfrm>
            <a:custGeom>
              <a:avLst/>
              <a:gdLst/>
              <a:ahLst/>
              <a:cxnLst/>
              <a:rect l="l" t="t" r="r" b="b"/>
              <a:pathLst>
                <a:path w="467778" h="467778">
                  <a:moveTo>
                    <a:pt x="0" y="0"/>
                  </a:moveTo>
                  <a:lnTo>
                    <a:pt x="467779" y="0"/>
                  </a:lnTo>
                  <a:lnTo>
                    <a:pt x="467779" y="467778"/>
                  </a:lnTo>
                  <a:lnTo>
                    <a:pt x="0" y="467778"/>
                  </a:lnTo>
                  <a:lnTo>
                    <a:pt x="0" y="0"/>
                  </a:lnTo>
                  <a:close/>
                </a:path>
              </a:pathLst>
            </a:custGeom>
            <a:blipFill>
              <a:blip r:embed="rId1" cstate="screen"/>
              <a:stretch>
                <a:fillRect/>
              </a:stretch>
            </a:blipFill>
          </p:spPr>
        </p:sp>
      </p:grpSp>
      <p:sp>
        <p:nvSpPr>
          <p:cNvPr id="9" name="TextBox 9"/>
          <p:cNvSpPr txBox="1"/>
          <p:nvPr/>
        </p:nvSpPr>
        <p:spPr>
          <a:xfrm>
            <a:off x="7440150" y="832201"/>
            <a:ext cx="3371188" cy="1517851"/>
          </a:xfrm>
          <a:prstGeom prst="rect">
            <a:avLst/>
          </a:prstGeom>
        </p:spPr>
        <p:txBody>
          <a:bodyPr lIns="0" tIns="0" rIns="0" bIns="0" rtlCol="0" anchor="t">
            <a:spAutoFit/>
          </a:bodyPr>
          <a:lstStyle/>
          <a:p>
            <a:pPr algn="r" defTabSz="609600">
              <a:lnSpc>
                <a:spcPts val="5835"/>
              </a:lnSpc>
            </a:pPr>
            <a:r>
              <a:rPr lang="en-US" sz="6400" dirty="0">
                <a:solidFill>
                  <a:srgbClr val="1E1E1E"/>
                </a:solidFill>
                <a:latin typeface="Arial Black" panose="020B0A04020102020204" pitchFamily="34" charset="0"/>
                <a:ea typeface="思源黑体 1 Bold"/>
              </a:rPr>
              <a:t>THANK YOU</a:t>
            </a:r>
            <a:endParaRPr lang="en-US" sz="6400" dirty="0">
              <a:solidFill>
                <a:srgbClr val="1E1E1E"/>
              </a:solidFill>
              <a:latin typeface="Arial Black" panose="020B0A04020102020204" pitchFamily="34" charset="0"/>
              <a:ea typeface="思源黑体 1 Bold"/>
            </a:endParaRPr>
          </a:p>
        </p:txBody>
      </p:sp>
      <p:sp>
        <p:nvSpPr>
          <p:cNvPr id="10" name="TextBox 10"/>
          <p:cNvSpPr txBox="1"/>
          <p:nvPr/>
        </p:nvSpPr>
        <p:spPr>
          <a:xfrm>
            <a:off x="785602" y="615917"/>
            <a:ext cx="10501231" cy="2084097"/>
          </a:xfrm>
          <a:prstGeom prst="rect">
            <a:avLst/>
          </a:prstGeom>
        </p:spPr>
        <p:txBody>
          <a:bodyPr wrap="square" lIns="0" tIns="0" rIns="0" bIns="0" rtlCol="0" anchor="t">
            <a:spAutoFit/>
          </a:bodyPr>
          <a:lstStyle/>
          <a:p>
            <a:pPr defTabSz="609600">
              <a:lnSpc>
                <a:spcPts val="5500"/>
              </a:lnSpc>
            </a:pPr>
            <a:r>
              <a:rPr lang="en-US" altLang="zh-CN" sz="4265" spc="217" dirty="0">
                <a:solidFill>
                  <a:srgbClr val="000000"/>
                </a:solidFill>
                <a:latin typeface="Calibri" panose="020F0502020204030204"/>
                <a:ea typeface="宋体" panose="02010600030101010101" pitchFamily="2" charset="-122"/>
              </a:rPr>
              <a:t>Flowers are the language </a:t>
            </a:r>
            <a:endParaRPr lang="en-US" altLang="zh-CN" sz="4265" spc="217" dirty="0">
              <a:solidFill>
                <a:srgbClr val="000000"/>
              </a:solidFill>
              <a:latin typeface="Calibri" panose="020F0502020204030204"/>
              <a:ea typeface="宋体" panose="02010600030101010101" pitchFamily="2" charset="-122"/>
            </a:endParaRPr>
          </a:p>
          <a:p>
            <a:pPr defTabSz="609600">
              <a:lnSpc>
                <a:spcPts val="5500"/>
              </a:lnSpc>
            </a:pPr>
            <a:r>
              <a:rPr lang="en-US" altLang="zh-CN" sz="4265" spc="217" dirty="0">
                <a:solidFill>
                  <a:srgbClr val="000000"/>
                </a:solidFill>
                <a:latin typeface="Calibri" panose="020F0502020204030204"/>
                <a:ea typeface="宋体" panose="02010600030101010101" pitchFamily="2" charset="-122"/>
              </a:rPr>
              <a:t>of the heart; </a:t>
            </a:r>
            <a:endParaRPr lang="en-US" altLang="zh-CN" sz="4265" spc="217" dirty="0">
              <a:solidFill>
                <a:srgbClr val="000000"/>
              </a:solidFill>
              <a:latin typeface="Calibri" panose="020F0502020204030204"/>
              <a:ea typeface="宋体" panose="02010600030101010101" pitchFamily="2" charset="-122"/>
            </a:endParaRPr>
          </a:p>
          <a:p>
            <a:pPr defTabSz="609600">
              <a:lnSpc>
                <a:spcPts val="5500"/>
              </a:lnSpc>
            </a:pPr>
            <a:r>
              <a:rPr lang="en-US" altLang="zh-CN" sz="4265" spc="217" dirty="0">
                <a:solidFill>
                  <a:srgbClr val="000000"/>
                </a:solidFill>
                <a:latin typeface="Calibri" panose="020F0502020204030204"/>
                <a:ea typeface="宋体" panose="02010600030101010101" pitchFamily="2" charset="-122"/>
              </a:rPr>
              <a:t>they speak volumes without saying a word.</a:t>
            </a:r>
            <a:endParaRPr lang="en-US" sz="4265" spc="217" dirty="0">
              <a:solidFill>
                <a:srgbClr val="000000"/>
              </a:solidFill>
              <a:latin typeface="Calibri" panose="020F0502020204030204"/>
            </a:endParaRPr>
          </a:p>
        </p:txBody>
      </p:sp>
      <p:sp>
        <p:nvSpPr>
          <p:cNvPr id="12" name="TextBox 12"/>
          <p:cNvSpPr txBox="1"/>
          <p:nvPr/>
        </p:nvSpPr>
        <p:spPr>
          <a:xfrm>
            <a:off x="9345403" y="2730511"/>
            <a:ext cx="2338488" cy="282129"/>
          </a:xfrm>
          <a:prstGeom prst="rect">
            <a:avLst/>
          </a:prstGeom>
        </p:spPr>
        <p:txBody>
          <a:bodyPr lIns="0" tIns="0" rIns="0" bIns="0" rtlCol="0" anchor="t">
            <a:spAutoFit/>
          </a:bodyPr>
          <a:lstStyle/>
          <a:p>
            <a:pPr algn="r" defTabSz="609600">
              <a:lnSpc>
                <a:spcPts val="2240"/>
              </a:lnSpc>
            </a:pPr>
            <a:r>
              <a:rPr lang="en-US" sz="1865" dirty="0">
                <a:solidFill>
                  <a:srgbClr val="1E1E1E"/>
                </a:solidFill>
                <a:latin typeface="Calibri" panose="020F0502020204030204"/>
                <a:ea typeface="思源黑体 1 Medium"/>
              </a:rPr>
              <a:t>FAY</a:t>
            </a:r>
            <a:endParaRPr lang="en-US" sz="1865" dirty="0">
              <a:solidFill>
                <a:srgbClr val="1E1E1E"/>
              </a:solidFill>
              <a:latin typeface="Calibri" panose="020F0502020204030204"/>
              <a:ea typeface="思源黑体 1 Medium"/>
            </a:endParaRPr>
          </a:p>
        </p:txBody>
      </p:sp>
      <p:pic>
        <p:nvPicPr>
          <p:cNvPr id="13" name="图片 12"/>
          <p:cNvPicPr>
            <a:picLocks noChangeAspect="1"/>
          </p:cNvPicPr>
          <p:nvPr/>
        </p:nvPicPr>
        <p:blipFill>
          <a:blip r:embed="rId2" cstate="screen"/>
          <a:stretch>
            <a:fillRect/>
          </a:stretch>
        </p:blipFill>
        <p:spPr>
          <a:xfrm>
            <a:off x="537083" y="3200262"/>
            <a:ext cx="11117834" cy="47347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3D Golang Programming Language Logo 12697296 PNG"/>
          <p:cNvPicPr>
            <a:picLocks noChangeAspect="1" noChangeArrowheads="1"/>
          </p:cNvPicPr>
          <p:nvPr/>
        </p:nvPicPr>
        <p:blipFill>
          <a:blip r:embed="rId1" cstate="screen">
            <a:extLst>
              <a:ext uri="{BEBA8EAE-BF5A-486C-A8C5-ECC9F3942E4B}">
                <a14:imgProps xmlns:a14="http://schemas.microsoft.com/office/drawing/2010/main">
                  <a14:imgLayer r:embed="rId2">
                    <a14:imgEffect>
                      <a14:saturation sat="200000"/>
                    </a14:imgEffect>
                  </a14:imgLayer>
                </a14:imgProps>
              </a:ext>
            </a:extLst>
          </a:blip>
          <a:srcRect/>
          <a:stretch>
            <a:fillRect/>
          </a:stretch>
        </p:blipFill>
        <p:spPr bwMode="auto">
          <a:xfrm>
            <a:off x="8513127" y="1080871"/>
            <a:ext cx="2241960" cy="22419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5 Amazing Destinations Worldwide (Our Favorite Places from 20+ Years ..."/>
          <p:cNvPicPr>
            <a:picLocks noChangeAspect="1" noChangeArrowheads="1"/>
          </p:cNvPicPr>
          <p:nvPr/>
        </p:nvPicPr>
        <p:blipFill>
          <a:blip r:embed="rId3"/>
          <a:srcRect/>
          <a:stretch>
            <a:fillRect/>
          </a:stretch>
        </p:blipFill>
        <p:spPr bwMode="auto">
          <a:xfrm>
            <a:off x="0" y="2710543"/>
            <a:ext cx="12192000" cy="812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HISTORIAS DE LA HISTORIA: Los Mayas | VIVA RADIO"/>
          <p:cNvPicPr>
            <a:picLocks noChangeAspect="1" noChangeArrowheads="1"/>
          </p:cNvPicPr>
          <p:nvPr/>
        </p:nvPicPr>
        <p:blipFill>
          <a:blip r:embed="rId4"/>
          <a:srcRect/>
          <a:stretch>
            <a:fillRect/>
          </a:stretch>
        </p:blipFill>
        <p:spPr bwMode="auto">
          <a:xfrm>
            <a:off x="-1" y="2710542"/>
            <a:ext cx="6083477" cy="40603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5" cstate="screen"/>
          <a:stretch>
            <a:fillRect/>
          </a:stretch>
        </p:blipFill>
        <p:spPr>
          <a:xfrm>
            <a:off x="274917" y="424309"/>
            <a:ext cx="1769705" cy="1784331"/>
          </a:xfrm>
          <a:prstGeom prst="rect">
            <a:avLst/>
          </a:prstGeom>
        </p:spPr>
      </p:pic>
      <p:sp>
        <p:nvSpPr>
          <p:cNvPr id="3" name="文本框 2"/>
          <p:cNvSpPr txBox="1"/>
          <p:nvPr/>
        </p:nvSpPr>
        <p:spPr>
          <a:xfrm>
            <a:off x="2044622" y="87087"/>
            <a:ext cx="8939064" cy="2241960"/>
          </a:xfrm>
          <a:prstGeom prst="rect">
            <a:avLst/>
          </a:prstGeom>
          <a:noFill/>
        </p:spPr>
        <p:txBody>
          <a:bodyPr wrap="square">
            <a:spAutoFit/>
          </a:bodyPr>
          <a:lstStyle/>
          <a:p>
            <a:pPr>
              <a:lnSpc>
                <a:spcPct val="150000"/>
              </a:lnSpc>
            </a:pPr>
            <a:r>
              <a:rPr lang="en-US" altLang="zh-CN" sz="2400" dirty="0">
                <a:latin typeface="Times New Roman" panose="02020603050405020304" pitchFamily="18" charset="0"/>
                <a:cs typeface="Times New Roman" panose="02020603050405020304" pitchFamily="18" charset="0"/>
              </a:rPr>
              <a:t>The world </a:t>
            </a:r>
            <a:r>
              <a:rPr lang="en-US" altLang="zh-CN" sz="2400" b="1" dirty="0">
                <a:latin typeface="Times New Roman" panose="02020603050405020304" pitchFamily="18" charset="0"/>
                <a:cs typeface="Times New Roman" panose="02020603050405020304" pitchFamily="18" charset="0"/>
              </a:rPr>
              <a:t>a</a:t>
            </a:r>
            <a:r>
              <a:rPr lang="en-US" altLang="zh-CN" sz="2400" b="1" dirty="0">
                <a:solidFill>
                  <a:srgbClr val="71CCFE"/>
                </a:solidFill>
                <a:latin typeface="Times New Roman" panose="02020603050405020304" pitchFamily="18" charset="0"/>
                <a:cs typeface="Times New Roman" panose="02020603050405020304" pitchFamily="18" charset="0"/>
              </a:rPr>
              <a:t>w</a:t>
            </a:r>
            <a:r>
              <a:rPr lang="en-US" altLang="zh-CN" sz="2400" b="1" dirty="0">
                <a:latin typeface="Times New Roman" panose="02020603050405020304" pitchFamily="18" charset="0"/>
                <a:cs typeface="Times New Roman" panose="02020603050405020304" pitchFamily="18" charset="0"/>
              </a:rPr>
              <a:t>ai</a:t>
            </a:r>
            <a:r>
              <a:rPr lang="en-US" altLang="zh-CN" sz="2400" b="1" dirty="0">
                <a:solidFill>
                  <a:srgbClr val="BC7D4A"/>
                </a:solidFill>
                <a:latin typeface="Times New Roman" panose="02020603050405020304" pitchFamily="18" charset="0"/>
                <a:cs typeface="Times New Roman" panose="02020603050405020304" pitchFamily="18" charset="0"/>
              </a:rPr>
              <a:t>t</a:t>
            </a:r>
            <a:r>
              <a:rPr lang="en-US" altLang="zh-CN" sz="2400" b="1" dirty="0">
                <a:latin typeface="Times New Roman" panose="02020603050405020304" pitchFamily="18" charset="0"/>
                <a:cs typeface="Times New Roman" panose="02020603050405020304" pitchFamily="18" charset="0"/>
              </a:rPr>
              <a:t>s</a:t>
            </a:r>
            <a:r>
              <a:rPr lang="en-US" altLang="zh-CN"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pPr>
              <a:lnSpc>
                <a:spcPct val="150000"/>
              </a:lnSpc>
            </a:pPr>
            <a:r>
              <a:rPr lang="en-US" altLang="zh-CN" sz="2400" dirty="0">
                <a:latin typeface="Times New Roman" panose="02020603050405020304" pitchFamily="18" charset="0"/>
                <a:cs typeface="Times New Roman" panose="02020603050405020304" pitchFamily="18" charset="0"/>
              </a:rPr>
              <a:t>Where will you go next? </a:t>
            </a:r>
            <a:endParaRPr lang="en-US" altLang="zh-CN" sz="2400" dirty="0">
              <a:latin typeface="Times New Roman" panose="02020603050405020304" pitchFamily="18" charset="0"/>
              <a:cs typeface="Times New Roman" panose="02020603050405020304" pitchFamily="18" charset="0"/>
            </a:endParaRPr>
          </a:p>
          <a:p>
            <a:pPr>
              <a:lnSpc>
                <a:spcPct val="150000"/>
              </a:lnSpc>
            </a:pPr>
            <a:r>
              <a:rPr lang="en-US" altLang="zh-CN" sz="2400" dirty="0">
                <a:latin typeface="Times New Roman" panose="02020603050405020304" pitchFamily="18" charset="0"/>
                <a:cs typeface="Times New Roman" panose="02020603050405020304" pitchFamily="18" charset="0"/>
              </a:rPr>
              <a:t>The following are among </a:t>
            </a:r>
            <a:r>
              <a:rPr lang="en-US" altLang="zh-CN" sz="2400" b="1" dirty="0">
                <a:latin typeface="Times New Roman" panose="02020603050405020304" pitchFamily="18" charset="0"/>
                <a:cs typeface="Times New Roman" panose="02020603050405020304" pitchFamily="18" charset="0"/>
              </a:rPr>
              <a:t>the most exciting destinations </a:t>
            </a:r>
            <a:r>
              <a:rPr lang="en-US" altLang="zh-CN" sz="2400" dirty="0">
                <a:latin typeface="Times New Roman" panose="02020603050405020304" pitchFamily="18" charset="0"/>
                <a:cs typeface="Times New Roman" panose="02020603050405020304" pitchFamily="18" charset="0"/>
              </a:rPr>
              <a:t>to visit. </a:t>
            </a:r>
            <a:endParaRPr lang="en-US" altLang="zh-CN" sz="2400" dirty="0">
              <a:latin typeface="Times New Roman" panose="02020603050405020304" pitchFamily="18" charset="0"/>
              <a:cs typeface="Times New Roman" panose="02020603050405020304" pitchFamily="18" charset="0"/>
            </a:endParaRPr>
          </a:p>
          <a:p>
            <a:pPr algn="ctr">
              <a:lnSpc>
                <a:spcPct val="150000"/>
              </a:lnSpc>
            </a:pPr>
            <a:r>
              <a:rPr lang="en-US" altLang="zh-CN" sz="2400" b="1" dirty="0">
                <a:latin typeface="Times New Roman" panose="02020603050405020304" pitchFamily="18" charset="0"/>
                <a:cs typeface="Times New Roman" panose="02020603050405020304" pitchFamily="18" charset="0"/>
              </a:rPr>
              <a:t>Grab your bags and go!</a:t>
            </a:r>
            <a:endParaRPr lang="zh-CN" alt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9350" y="1"/>
            <a:ext cx="11713300" cy="3416320"/>
          </a:xfrm>
          <a:prstGeom prst="rect">
            <a:avLst/>
          </a:prstGeom>
          <a:noFill/>
        </p:spPr>
        <p:txBody>
          <a:bodyPr wrap="square">
            <a:spAutoFit/>
          </a:bodyPr>
          <a:lstStyle/>
          <a:p>
            <a:pPr algn="ctr" defTabSz="1219200">
              <a:defRP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      </a:t>
            </a:r>
            <a:endPar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defRPr/>
            </a:pPr>
            <a:r>
              <a:rPr lang="en-US" altLang="zh-CN" sz="24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Puebla, Mexico</a:t>
            </a:r>
            <a:endParaRPr lang="en-US" altLang="zh-CN" sz="24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defRP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Founded in 1931, the Mexico’s fourth-largest city is a stronghold of Baroque architecture. In Puebla’s city center, a UNESCO World Heritage Site, there are a large number of gorgeous 17th- and 18th-century Baroque buildings. Many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are decorated with </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colored titles, the use of which illustrates the combination of Puebla’s local and European colonial styles. In 2017, an earthquake shook the area, leading to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restorations </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of facilities throughout the city afterward. Despite that, Puebla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remains rooted </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in tradition.</a:t>
            </a:r>
            <a:endPar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defRP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400" dirty="0">
              <a:solidFill>
                <a:prstClr val="black"/>
              </a:solidFill>
              <a:latin typeface="Calibri" panose="020F0502020204030204"/>
              <a:ea typeface="宋体" panose="02010600030101010101" pitchFamily="2" charset="-122"/>
            </a:endParaRPr>
          </a:p>
        </p:txBody>
      </p:sp>
      <p:sp>
        <p:nvSpPr>
          <p:cNvPr id="7" name="文本框 6"/>
          <p:cNvSpPr txBox="1"/>
          <p:nvPr/>
        </p:nvSpPr>
        <p:spPr>
          <a:xfrm>
            <a:off x="5878284" y="3355016"/>
            <a:ext cx="5961043" cy="3126818"/>
          </a:xfrm>
          <a:prstGeom prst="rect">
            <a:avLst/>
          </a:prstGeom>
          <a:noFill/>
          <a:ln w="19050">
            <a:solidFill>
              <a:schemeClr val="tx1"/>
            </a:solidFill>
          </a:ln>
        </p:spPr>
        <p:txBody>
          <a:bodyPr wrap="square">
            <a:spAutoFit/>
          </a:bodyPr>
          <a:lstStyle/>
          <a:p>
            <a:pPr defTabSz="1219200">
              <a:lnSpc>
                <a:spcPts val="3200"/>
              </a:lnSpc>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21. Where can tourists enjoy architecture exhibiting a combination of native and foreign styles?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defTabSz="1219200">
              <a:lnSpc>
                <a:spcPts val="3600"/>
              </a:lnSpc>
              <a:buAutoNum type="alphaUcPeriod"/>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Guatemala.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3600"/>
              </a:lnSpc>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a:t>
            </a:r>
            <a:r>
              <a:rPr lang="en-US" altLang="zh-CN" sz="2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Göbekli</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Tepe</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Turkey.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3600"/>
              </a:lnSpc>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Puebla, Mexico.	</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lnSpc>
                <a:spcPts val="3600"/>
              </a:lnSpc>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a:t>
            </a:r>
            <a:r>
              <a:rPr lang="en-US" altLang="zh-CN" sz="2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Telč</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Czech Republic.</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p:cNvSpPr/>
          <p:nvPr/>
        </p:nvSpPr>
        <p:spPr bwMode="auto">
          <a:xfrm>
            <a:off x="254697" y="1476745"/>
            <a:ext cx="5394989" cy="46283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pic>
        <p:nvPicPr>
          <p:cNvPr id="9" name="图片 8"/>
          <p:cNvPicPr>
            <a:picLocks noChangeAspect="1"/>
          </p:cNvPicPr>
          <p:nvPr/>
        </p:nvPicPr>
        <p:blipFill>
          <a:blip r:embed="rId1" cstate="screen"/>
          <a:stretch>
            <a:fillRect/>
          </a:stretch>
        </p:blipFill>
        <p:spPr>
          <a:xfrm>
            <a:off x="5878284" y="5445368"/>
            <a:ext cx="561704" cy="561704"/>
          </a:xfrm>
          <a:prstGeom prst="rect">
            <a:avLst/>
          </a:prstGeom>
        </p:spPr>
      </p:pic>
      <p:sp>
        <p:nvSpPr>
          <p:cNvPr id="4" name="矩形 3"/>
          <p:cNvSpPr/>
          <p:nvPr/>
        </p:nvSpPr>
        <p:spPr bwMode="auto">
          <a:xfrm>
            <a:off x="7156241" y="1106631"/>
            <a:ext cx="4715746" cy="46283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5" name="矩形 4"/>
          <p:cNvSpPr/>
          <p:nvPr/>
        </p:nvSpPr>
        <p:spPr bwMode="auto">
          <a:xfrm>
            <a:off x="3738126" y="2197829"/>
            <a:ext cx="8133859" cy="46283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pic>
        <p:nvPicPr>
          <p:cNvPr id="10" name="图片 9"/>
          <p:cNvPicPr>
            <a:picLocks noChangeAspect="1"/>
          </p:cNvPicPr>
          <p:nvPr/>
        </p:nvPicPr>
        <p:blipFill>
          <a:blip r:embed="rId2" cstate="screen"/>
          <a:stretch>
            <a:fillRect/>
          </a:stretch>
        </p:blipFill>
        <p:spPr>
          <a:xfrm>
            <a:off x="320015" y="3355016"/>
            <a:ext cx="5220814" cy="3158501"/>
          </a:xfrm>
          <a:prstGeom prst="rect">
            <a:avLst/>
          </a:prstGeom>
          <a:ln>
            <a:noFill/>
          </a:ln>
          <a:effectLst>
            <a:outerShdw blurRad="292100" dist="139700" dir="2700000" algn="tl" rotWithShape="0">
              <a:srgbClr val="333333">
                <a:alpha val="65000"/>
              </a:srgbClr>
            </a:outerShdw>
          </a:effectLst>
        </p:spPr>
      </p:pic>
      <p:sp>
        <p:nvSpPr>
          <p:cNvPr id="11" name="矩形 10"/>
          <p:cNvSpPr/>
          <p:nvPr/>
        </p:nvSpPr>
        <p:spPr>
          <a:xfrm>
            <a:off x="2569029" y="2971800"/>
            <a:ext cx="2275114" cy="317227"/>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noFill/>
              </a:rPr>
              <a:t>一成不变；始终如一</a:t>
            </a:r>
            <a:endParaRPr lang="zh-CN" altLang="en-US" dirty="0">
              <a:ln>
                <a:solidFill>
                  <a:srgbClr val="00B050"/>
                </a:solidFill>
              </a:ln>
              <a:no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cstate="screen"/>
          <a:srcRect/>
          <a:stretch>
            <a:fillRect/>
          </a:stretch>
        </p:blipFill>
        <p:spPr bwMode="auto">
          <a:xfrm>
            <a:off x="8120669" y="2603021"/>
            <a:ext cx="4071332" cy="407133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39350" y="-228599"/>
            <a:ext cx="11713300" cy="3046988"/>
          </a:xfrm>
          <a:prstGeom prst="rect">
            <a:avLst/>
          </a:prstGeom>
          <a:noFill/>
        </p:spPr>
        <p:txBody>
          <a:bodyPr wrap="square">
            <a:spAutoFit/>
          </a:bodyPr>
          <a:lstStyle/>
          <a:p>
            <a:pPr algn="ctr" defTabSz="1219200">
              <a:defRPr/>
            </a:pPr>
            <a:endPar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defRPr/>
            </a:pPr>
            <a:r>
              <a:rPr lang="en-US" altLang="zh-CN" sz="24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Guatemala</a:t>
            </a:r>
            <a:endParaRPr lang="en-US" altLang="zh-CN" sz="24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defRP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Archaeologists have found long-hidden ruins of an extensive pre-Columbian civilization here, confirming that Guatemala is the place to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dive into </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Mayan culture</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 then and now</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Ancient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root</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 run particularly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deep</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in the northernmost Petén region. In modern, multicultural Guatemala, people with Mayan origin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make up </a:t>
            </a: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about half the population, making the country the only one in Central America with </a:t>
            </a:r>
            <a:r>
              <a:rPr lang="en-US" altLang="zh-CN" sz="2400" dirty="0">
                <a:solidFill>
                  <a:srgbClr val="FFC000"/>
                </a:solidFill>
                <a:latin typeface="Times New Roman" panose="02020603050405020304" pitchFamily="18" charset="0"/>
                <a:ea typeface="宋体" panose="02010600030101010101" pitchFamily="2" charset="-122"/>
                <a:cs typeface="Times New Roman" panose="02020603050405020304" pitchFamily="18" charset="0"/>
              </a:rPr>
              <a:t>a native cultural majority.</a:t>
            </a:r>
            <a:endParaRPr lang="en-US" altLang="zh-CN" sz="2400" dirty="0">
              <a:solidFill>
                <a:srgbClr val="FFC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defRPr/>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400" dirty="0">
              <a:solidFill>
                <a:prstClr val="black"/>
              </a:solidFill>
              <a:latin typeface="Calibri" panose="020F0502020204030204"/>
              <a:ea typeface="宋体" panose="02010600030101010101" pitchFamily="2" charset="-122"/>
            </a:endParaRPr>
          </a:p>
        </p:txBody>
      </p:sp>
      <p:sp>
        <p:nvSpPr>
          <p:cNvPr id="5" name="文本框 4"/>
          <p:cNvSpPr txBox="1"/>
          <p:nvPr/>
        </p:nvSpPr>
        <p:spPr>
          <a:xfrm>
            <a:off x="332371" y="2590801"/>
            <a:ext cx="7821029" cy="1938992"/>
          </a:xfrm>
          <a:prstGeom prst="rect">
            <a:avLst/>
          </a:prstGeom>
          <a:no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22. What has made Guatemala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special</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The long-hidden ruins.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The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deeply rooted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Mayan culture.</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The modern and multicultural society.</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The only Central American country with </a:t>
            </a:r>
            <a:r>
              <a:rPr lang="en-US" altLang="zh-CN" sz="2400" dirty="0">
                <a:solidFill>
                  <a:srgbClr val="FFC000"/>
                </a:solidFill>
                <a:latin typeface="Times New Roman" panose="02020603050405020304" pitchFamily="18" charset="0"/>
                <a:ea typeface="宋体" panose="02010600030101010101" pitchFamily="2" charset="-122"/>
                <a:cs typeface="Times New Roman" panose="02020603050405020304" pitchFamily="18" charset="0"/>
              </a:rPr>
              <a:t>Mayan population</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矩形 5"/>
          <p:cNvSpPr/>
          <p:nvPr/>
        </p:nvSpPr>
        <p:spPr bwMode="auto">
          <a:xfrm>
            <a:off x="239350" y="879397"/>
            <a:ext cx="11713300" cy="46283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7" name="矩形 6"/>
          <p:cNvSpPr/>
          <p:nvPr/>
        </p:nvSpPr>
        <p:spPr bwMode="auto">
          <a:xfrm>
            <a:off x="250100" y="1342228"/>
            <a:ext cx="8262393" cy="39287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pic>
        <p:nvPicPr>
          <p:cNvPr id="9" name="图片 8"/>
          <p:cNvPicPr>
            <a:picLocks noChangeAspect="1"/>
          </p:cNvPicPr>
          <p:nvPr/>
        </p:nvPicPr>
        <p:blipFill>
          <a:blip r:embed="rId2"/>
          <a:stretch>
            <a:fillRect/>
          </a:stretch>
        </p:blipFill>
        <p:spPr>
          <a:xfrm>
            <a:off x="341240" y="4712102"/>
            <a:ext cx="7821029" cy="1962251"/>
          </a:xfrm>
          <a:prstGeom prst="rect">
            <a:avLst/>
          </a:prstGeom>
        </p:spPr>
      </p:pic>
      <p:pic>
        <p:nvPicPr>
          <p:cNvPr id="10" name="图片 9"/>
          <p:cNvPicPr>
            <a:picLocks noChangeAspect="1"/>
          </p:cNvPicPr>
          <p:nvPr/>
        </p:nvPicPr>
        <p:blipFill>
          <a:blip r:embed="rId3" cstate="screen"/>
          <a:stretch>
            <a:fillRect/>
          </a:stretch>
        </p:blipFill>
        <p:spPr>
          <a:xfrm>
            <a:off x="195671" y="3235941"/>
            <a:ext cx="561704" cy="561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3D Golang Programming Language Logo 12697296 PNG"/>
          <p:cNvPicPr>
            <a:picLocks noChangeAspect="1" noChangeArrowheads="1"/>
          </p:cNvPicPr>
          <p:nvPr/>
        </p:nvPicPr>
        <p:blipFill>
          <a:blip r:embed="rId1" cstate="screen">
            <a:extLst>
              <a:ext uri="{BEBA8EAE-BF5A-486C-A8C5-ECC9F3942E4B}">
                <a14:imgProps xmlns:a14="http://schemas.microsoft.com/office/drawing/2010/main">
                  <a14:imgLayer r:embed="rId2">
                    <a14:imgEffect>
                      <a14:saturation sat="200000"/>
                    </a14:imgEffect>
                  </a14:imgLayer>
                </a14:imgProps>
              </a:ext>
            </a:extLst>
          </a:blip>
          <a:srcRect/>
          <a:stretch>
            <a:fillRect/>
          </a:stretch>
        </p:blipFill>
        <p:spPr bwMode="auto">
          <a:xfrm>
            <a:off x="9775870" y="4736986"/>
            <a:ext cx="2241960" cy="224196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0750" y="-261256"/>
            <a:ext cx="12181250" cy="5778505"/>
          </a:xfrm>
          <a:prstGeom prst="rect">
            <a:avLst/>
          </a:prstGeom>
          <a:noFill/>
        </p:spPr>
        <p:txBody>
          <a:bodyPr wrap="square">
            <a:spAutoFit/>
          </a:bodyPr>
          <a:lstStyle/>
          <a:p>
            <a:pPr algn="ctr" defTabSz="1219200">
              <a:defRPr/>
            </a:pP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lnSpc>
                <a:spcPts val="1900"/>
              </a:lnSpc>
              <a:defRPr/>
            </a:pPr>
            <a:r>
              <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Puebla, Mexico</a:t>
            </a:r>
            <a:endPar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lnSpc>
                <a:spcPts val="1900"/>
              </a:lnSpc>
              <a:defRPr/>
            </a:pP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Founded in 1931, the Mexico’s fourth-largest city is a stronghold of Baroque architecture. In Puebla’s city center,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 UNESCO World Heritage Site, </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there are a large number of gorgeous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17th- and 18th-century Baroque buildings</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Many are decorated with colored titles, the use of which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illustrates the combination of Puebla’s local and European colonial styles</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In 2017, an earthquake shook the area, leading to restorations of facilities throughout the city afterward. Despite that, Puebla remains rooted in tradition.</a:t>
            </a:r>
            <a:endPar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lnSpc>
                <a:spcPts val="1900"/>
              </a:lnSpc>
              <a:defRPr/>
            </a:pPr>
            <a:r>
              <a:rPr lang="en-US" altLang="zh-CN" sz="1900"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Telč</a:t>
            </a:r>
            <a:r>
              <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Czech Republic</a:t>
            </a:r>
            <a:endPar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lnSpc>
                <a:spcPts val="1900"/>
              </a:lnSpc>
              <a:defRPr/>
            </a:pP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 storybook town was probably founded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in the mid-14th century</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Stone walls and a system of man-made ponds help protect </a:t>
            </a:r>
            <a:r>
              <a:rPr lang="en-US" altLang="zh-CN" sz="190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Telč</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historic town center,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 UNESCO World Heritage Site</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The triangular market square </a:t>
            </a:r>
            <a:r>
              <a:rPr lang="en-US" altLang="zh-CN" sz="19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is bordered by </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 rainbow of light-colored houses, which were originally built of wood and rebuilt in stone after a fire in the late 14th century.</a:t>
            </a:r>
            <a:endPar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lnSpc>
                <a:spcPts val="1900"/>
              </a:lnSpc>
              <a:defRPr/>
            </a:pPr>
            <a:r>
              <a:rPr lang="en-US" altLang="zh-CN" sz="1900"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Göbekli</a:t>
            </a:r>
            <a:r>
              <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900"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Tepe</a:t>
            </a:r>
            <a:r>
              <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Turkey</a:t>
            </a:r>
            <a:endPar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lnSpc>
                <a:spcPts val="1900"/>
              </a:lnSpc>
              <a:defRPr/>
            </a:pP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Estimated to date back to the 10th-9th millennia B.C.E, the monumental limestone pillars at </a:t>
            </a:r>
            <a:r>
              <a:rPr lang="en-US" altLang="zh-CN" sz="190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Göbekli</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90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Tepe</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had been hiding in plain sight for several thousand years. The detailed exploration of these giant stones only began in the 1990s. What have been revealed—primarily massive stones decorated with bas-reliefs (</a:t>
            </a:r>
            <a:r>
              <a:rPr lang="zh-CN" altLang="en-US"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浅浮雕</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of animal—</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comprise the world’s oldest known temple complex. The extraordinary discoveries made here have rewritten the story of how the first civilizations began.</a:t>
            </a:r>
            <a:endPar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lnSpc>
                <a:spcPts val="1900"/>
              </a:lnSpc>
              <a:defRPr/>
            </a:pPr>
            <a:r>
              <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Guatemala</a:t>
            </a:r>
            <a:endParaRPr lang="en-US" altLang="zh-CN" sz="1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lnSpc>
                <a:spcPts val="1900"/>
              </a:lnSpc>
              <a:defRPr/>
            </a:pP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Archaeologists have found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long-hidden ruins of an extensive pre-Columbian civilization here</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confirming that Guatemala is the place to dive into Mayan culture, then and now.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Ancient roots </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run particularly deep in the northernmost Petén region. In modern, multicultural Guatemala, people with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Mayan origin </a:t>
            </a:r>
            <a:r>
              <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make up about half the population, making the country the only one in Central America with a native cultural majority.</a:t>
            </a:r>
            <a:endParaRPr lang="en-US" altLang="zh-CN" sz="1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219200">
              <a:defRPr/>
            </a:pPr>
            <a:r>
              <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dirty="0">
              <a:solidFill>
                <a:prstClr val="black"/>
              </a:solidFill>
              <a:latin typeface="Calibri" panose="020F0502020204030204"/>
              <a:ea typeface="宋体" panose="02010600030101010101" pitchFamily="2" charset="-122"/>
            </a:endParaRPr>
          </a:p>
        </p:txBody>
      </p:sp>
      <p:sp>
        <p:nvSpPr>
          <p:cNvPr id="3" name="文本框 2"/>
          <p:cNvSpPr txBox="1"/>
          <p:nvPr/>
        </p:nvSpPr>
        <p:spPr>
          <a:xfrm>
            <a:off x="626286" y="5257802"/>
            <a:ext cx="10694857" cy="1200329"/>
          </a:xfrm>
          <a:prstGeom prst="rect">
            <a:avLst/>
          </a:prstGeom>
          <a:noFill/>
          <a:ln w="19050">
            <a:solidFill>
              <a:schemeClr val="tx1"/>
            </a:solidFill>
          </a:ln>
        </p:spPr>
        <p:txBody>
          <a:bodyPr wrap="square">
            <a:spAutoFit/>
          </a:bodyPr>
          <a:lstStyle/>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23. According to the text, what do the above destinations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have in common</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They have </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historic</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sites.		B. They are in Central America.</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They were once destroyed by fire.	D. They were discovered in recent decades.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3" cstate="screen"/>
          <a:stretch>
            <a:fillRect/>
          </a:stretch>
        </p:blipFill>
        <p:spPr>
          <a:xfrm>
            <a:off x="590005" y="5577114"/>
            <a:ext cx="561704" cy="561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srcRect/>
          <a:stretch>
            <a:fillRect/>
          </a:stretch>
        </p:blipFill>
        <p:spPr bwMode="auto">
          <a:xfrm>
            <a:off x="7563939" y="1689055"/>
            <a:ext cx="6096000" cy="4067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720090" y="1388156"/>
            <a:ext cx="8763000" cy="4924425"/>
            <a:chOff x="3429000" y="1249816"/>
            <a:chExt cx="8763000" cy="4924425"/>
          </a:xfrm>
        </p:grpSpPr>
        <p:pic>
          <p:nvPicPr>
            <p:cNvPr id="2" name="图片 1"/>
            <p:cNvPicPr>
              <a:picLocks noChangeAspect="1"/>
            </p:cNvPicPr>
            <p:nvPr/>
          </p:nvPicPr>
          <p:blipFill>
            <a:blip r:embed="rId2"/>
            <a:stretch>
              <a:fillRect/>
            </a:stretch>
          </p:blipFill>
          <p:spPr>
            <a:xfrm>
              <a:off x="3429000" y="1249816"/>
              <a:ext cx="8763000" cy="4924425"/>
            </a:xfrm>
            <a:prstGeom prst="rect">
              <a:avLst/>
            </a:prstGeom>
            <a:ln>
              <a:noFill/>
            </a:ln>
            <a:effectLst>
              <a:outerShdw blurRad="292100" dist="139700" dir="2700000" algn="tl" rotWithShape="0">
                <a:srgbClr val="333333">
                  <a:alpha val="65000"/>
                </a:srgbClr>
              </a:outerShdw>
            </a:effectLst>
          </p:spPr>
        </p:pic>
        <p:sp>
          <p:nvSpPr>
            <p:cNvPr id="3" name="矩形 2"/>
            <p:cNvSpPr/>
            <p:nvPr/>
          </p:nvSpPr>
          <p:spPr>
            <a:xfrm>
              <a:off x="5998029" y="4310743"/>
              <a:ext cx="4027714" cy="642257"/>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4"/>
          <p:cNvPicPr>
            <a:picLocks noChangeAspect="1"/>
          </p:cNvPicPr>
          <p:nvPr/>
        </p:nvPicPr>
        <p:blipFill>
          <a:blip r:embed="rId3" cstate="screen"/>
          <a:stretch>
            <a:fillRect/>
          </a:stretch>
        </p:blipFill>
        <p:spPr>
          <a:xfrm>
            <a:off x="423180" y="132333"/>
            <a:ext cx="1080120" cy="1106119"/>
          </a:xfrm>
          <a:prstGeom prst="rect">
            <a:avLst/>
          </a:prstGeom>
        </p:spPr>
      </p:pic>
      <p:sp>
        <p:nvSpPr>
          <p:cNvPr id="7" name="文本框 6"/>
          <p:cNvSpPr txBox="1"/>
          <p:nvPr/>
        </p:nvSpPr>
        <p:spPr>
          <a:xfrm>
            <a:off x="1503300" y="496161"/>
            <a:ext cx="10378440" cy="400110"/>
          </a:xfrm>
          <a:prstGeom prst="rect">
            <a:avLst/>
          </a:prstGeom>
          <a:noFill/>
        </p:spPr>
        <p:txBody>
          <a:bodyPr wrap="square">
            <a:spAutoFit/>
          </a:bodyPr>
          <a:lstStyle/>
          <a:p>
            <a:r>
              <a:rPr lang="en-US" altLang="zh-CN" sz="2000" kern="100" dirty="0">
                <a:effectLst/>
                <a:latin typeface="Times New Roman" panose="02020603050405020304" pitchFamily="18" charset="0"/>
                <a:ea typeface="宋体" panose="02010600030101010101" pitchFamily="2" charset="-122"/>
              </a:rPr>
              <a:t>One of the earliest forms of writing which is still being used today is </a:t>
            </a:r>
            <a:r>
              <a:rPr lang="en-US" altLang="zh-CN" sz="2000" b="1" kern="100" dirty="0">
                <a:effectLst/>
                <a:latin typeface="Times New Roman" panose="02020603050405020304" pitchFamily="18" charset="0"/>
                <a:ea typeface="宋体" panose="02010600030101010101" pitchFamily="2" charset="-122"/>
              </a:rPr>
              <a:t>Chinese characters</a:t>
            </a:r>
            <a:r>
              <a:rPr lang="en-US" altLang="zh-CN" sz="2000" kern="100" dirty="0">
                <a:effectLst/>
                <a:latin typeface="Times New Roman" panose="02020603050405020304" pitchFamily="18" charset="0"/>
                <a:ea typeface="宋体" panose="02010600030101010101" pitchFamily="2" charset="-122"/>
              </a:rPr>
              <a:t>, or </a:t>
            </a:r>
            <a:r>
              <a:rPr lang="en-US" altLang="zh-CN" sz="2000" kern="100" dirty="0" err="1">
                <a:effectLst/>
                <a:latin typeface="Times New Roman" panose="02020603050405020304" pitchFamily="18" charset="0"/>
                <a:ea typeface="宋体" panose="02010600030101010101" pitchFamily="2" charset="-122"/>
              </a:rPr>
              <a:t>hanzi</a:t>
            </a:r>
            <a:r>
              <a:rPr lang="en-US" altLang="zh-CN" sz="2000" kern="100" dirty="0">
                <a:effectLst/>
                <a:latin typeface="Times New Roman" panose="02020603050405020304" pitchFamily="18" charset="0"/>
                <a:ea typeface="宋体" panose="02010600030101010101" pitchFamily="2" charset="-122"/>
              </a:rPr>
              <a:t>.</a:t>
            </a:r>
            <a:endParaRPr lang="zh-CN" alt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1450" y="-288"/>
            <a:ext cx="11849099" cy="6858288"/>
          </a:xfrm>
          <a:prstGeom prst="rect">
            <a:avLst/>
          </a:prstGeom>
          <a:noFill/>
        </p:spPr>
        <p:txBody>
          <a:bodyPr wrap="square">
            <a:spAutoFit/>
          </a:bodyPr>
          <a:lstStyle/>
          <a:p>
            <a:pPr algn="ctr"/>
            <a:r>
              <a:rPr lang="en-US" altLang="zh-CN" b="1" kern="100" dirty="0">
                <a:effectLst/>
                <a:latin typeface="Times New Roman" panose="02020603050405020304" pitchFamily="18" charset="0"/>
                <a:ea typeface="宋体" panose="02010600030101010101" pitchFamily="2" charset="-122"/>
              </a:rPr>
              <a:t>B</a:t>
            </a:r>
            <a:endParaRPr lang="zh-CN" altLang="zh-CN"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latin typeface="Times New Roman" panose="02020603050405020304" pitchFamily="18" charset="0"/>
                <a:ea typeface="宋体" panose="02010600030101010101" pitchFamily="2" charset="-122"/>
              </a:rPr>
              <a:t>One of the earliest forms of writing which is still being used today is Chinese characters, or </a:t>
            </a:r>
            <a:r>
              <a:rPr lang="en-US" altLang="zh-CN" sz="2000" kern="100" dirty="0" err="1">
                <a:effectLst/>
                <a:latin typeface="Times New Roman" panose="02020603050405020304" pitchFamily="18" charset="0"/>
                <a:ea typeface="宋体" panose="02010600030101010101" pitchFamily="2" charset="-122"/>
              </a:rPr>
              <a:t>hanzi</a:t>
            </a:r>
            <a:r>
              <a:rPr lang="en-US" altLang="zh-CN" sz="2000" kern="100" dirty="0">
                <a:effectLst/>
                <a:latin typeface="Times New Roman" panose="02020603050405020304" pitchFamily="18" charset="0"/>
                <a:ea typeface="宋体" panose="02010600030101010101" pitchFamily="2" charset="-122"/>
              </a:rPr>
              <a:t>. The image that many people have of Chinese characters is that they are all </a:t>
            </a:r>
            <a:r>
              <a:rPr lang="en-US" altLang="zh-CN" sz="2000" kern="100" dirty="0">
                <a:solidFill>
                  <a:srgbClr val="FF0000"/>
                </a:solidFill>
                <a:effectLst/>
                <a:latin typeface="Times New Roman" panose="02020603050405020304" pitchFamily="18" charset="0"/>
                <a:ea typeface="宋体" panose="02010600030101010101" pitchFamily="2" charset="-122"/>
              </a:rPr>
              <a:t>pictograms</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effectLst/>
                <a:highlight>
                  <a:srgbClr val="00FFFF"/>
                </a:highlight>
                <a:latin typeface="Times New Roman" panose="02020603050405020304" pitchFamily="18" charset="0"/>
                <a:ea typeface="宋体" panose="02010600030101010101" pitchFamily="2" charset="-122"/>
              </a:rPr>
              <a:t>but </a:t>
            </a:r>
            <a:r>
              <a:rPr lang="en-US" altLang="zh-CN" sz="2000" kern="100" dirty="0">
                <a:effectLst/>
                <a:latin typeface="Times New Roman" panose="02020603050405020304" pitchFamily="18" charset="0"/>
                <a:ea typeface="宋体" panose="02010600030101010101" pitchFamily="2" charset="-122"/>
              </a:rPr>
              <a:t>this is far from the case because pictograms have very limited use. Simple pictograms might be practical</a:t>
            </a:r>
            <a:r>
              <a:rPr lang="en-US" altLang="zh-CN" sz="2000" kern="100" dirty="0">
                <a:effectLst/>
                <a:highlight>
                  <a:srgbClr val="FF00FF"/>
                </a:highlight>
                <a:latin typeface="Times New Roman" panose="02020603050405020304" pitchFamily="18" charset="0"/>
                <a:ea typeface="宋体" panose="02010600030101010101" pitchFamily="2" charset="-122"/>
              </a:rPr>
              <a:t>, for example</a:t>
            </a:r>
            <a:r>
              <a:rPr lang="en-US" altLang="zh-CN" sz="2000" kern="100" dirty="0">
                <a:effectLst/>
                <a:latin typeface="Times New Roman" panose="02020603050405020304" pitchFamily="18" charset="0"/>
                <a:ea typeface="宋体" panose="02010600030101010101" pitchFamily="2" charset="-122"/>
              </a:rPr>
              <a:t>, if one is making a shopping list of items to buy at the store, </a:t>
            </a:r>
            <a:r>
              <a:rPr lang="en-US" altLang="zh-CN" sz="2000" kern="100" dirty="0">
                <a:effectLst/>
                <a:highlight>
                  <a:srgbClr val="00FFFF"/>
                </a:highlight>
                <a:latin typeface="Times New Roman" panose="02020603050405020304" pitchFamily="18" charset="0"/>
                <a:ea typeface="宋体" panose="02010600030101010101" pitchFamily="2" charset="-122"/>
              </a:rPr>
              <a:t>but</a:t>
            </a:r>
            <a:r>
              <a:rPr lang="en-US" altLang="zh-CN" sz="2000" kern="100" dirty="0">
                <a:effectLst/>
                <a:latin typeface="Times New Roman" panose="02020603050405020304" pitchFamily="18" charset="0"/>
                <a:ea typeface="宋体" panose="02010600030101010101" pitchFamily="2" charset="-122"/>
              </a:rPr>
              <a:t> they are fairly useless if one is writing something more complex or abstract. </a:t>
            </a:r>
            <a:r>
              <a:rPr lang="en-US" altLang="zh-CN" sz="2000" kern="100" dirty="0">
                <a:effectLst/>
                <a:highlight>
                  <a:srgbClr val="00FFFF"/>
                </a:highlight>
                <a:latin typeface="Times New Roman" panose="02020603050405020304" pitchFamily="18" charset="0"/>
                <a:ea typeface="宋体" panose="02010600030101010101" pitchFamily="2" charset="-122"/>
              </a:rPr>
              <a:t>So</a:t>
            </a:r>
            <a:r>
              <a:rPr lang="en-US" altLang="zh-CN" sz="2000" kern="100" dirty="0">
                <a:effectLst/>
                <a:latin typeface="Times New Roman" panose="02020603050405020304" pitchFamily="18" charset="0"/>
                <a:ea typeface="宋体" panose="02010600030101010101" pitchFamily="2" charset="-122"/>
              </a:rPr>
              <a:t> it is a mistake to assume that written Chinese is a “picture language”.</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highlight>
                  <a:srgbClr val="FFFF00"/>
                </a:highlight>
                <a:latin typeface="Times New Roman" panose="02020603050405020304" pitchFamily="18" charset="0"/>
                <a:ea typeface="宋体" panose="02010600030101010101" pitchFamily="2" charset="-122"/>
              </a:rPr>
              <a:t>Besides</a:t>
            </a:r>
            <a:r>
              <a:rPr lang="en-US" altLang="zh-CN" sz="2000" kern="100" dirty="0">
                <a:effectLst/>
                <a:latin typeface="Times New Roman" panose="02020603050405020304" pitchFamily="18" charset="0"/>
                <a:ea typeface="宋体" panose="02010600030101010101" pitchFamily="2" charset="-122"/>
              </a:rPr>
              <a:t> pictograms, there are simple </a:t>
            </a:r>
            <a:r>
              <a:rPr lang="en-US" altLang="zh-CN" sz="2000" kern="100" dirty="0">
                <a:solidFill>
                  <a:srgbClr val="FF0000"/>
                </a:solidFill>
                <a:effectLst/>
                <a:latin typeface="Times New Roman" panose="02020603050405020304" pitchFamily="18" charset="0"/>
                <a:ea typeface="宋体" panose="02010600030101010101" pitchFamily="2" charset="-122"/>
              </a:rPr>
              <a:t>ideograms</a:t>
            </a:r>
            <a:r>
              <a:rPr lang="en-US" altLang="zh-CN" sz="2000" kern="100" dirty="0">
                <a:effectLst/>
                <a:latin typeface="Times New Roman" panose="02020603050405020304" pitchFamily="18" charset="0"/>
                <a:ea typeface="宋体" panose="02010600030101010101" pitchFamily="2" charset="-122"/>
              </a:rPr>
              <a:t>. These are characters which provide an abstract picture of an idea, </a:t>
            </a:r>
            <a:r>
              <a:rPr lang="en-US" altLang="zh-CN" sz="2000" kern="100" dirty="0">
                <a:effectLst/>
                <a:highlight>
                  <a:srgbClr val="00FFFF"/>
                </a:highlight>
                <a:latin typeface="Times New Roman" panose="02020603050405020304" pitchFamily="18" charset="0"/>
                <a:ea typeface="宋体" panose="02010600030101010101" pitchFamily="2" charset="-122"/>
              </a:rPr>
              <a:t>but</a:t>
            </a:r>
            <a:r>
              <a:rPr lang="en-US" altLang="zh-CN" sz="2000" kern="100" dirty="0">
                <a:effectLst/>
                <a:latin typeface="Times New Roman" panose="02020603050405020304" pitchFamily="18" charset="0"/>
                <a:ea typeface="宋体" panose="02010600030101010101" pitchFamily="2" charset="-122"/>
              </a:rPr>
              <a:t> in an often easily recognizable form. </a:t>
            </a:r>
            <a:r>
              <a:rPr lang="en-US" altLang="zh-CN" sz="2000" kern="100" dirty="0">
                <a:effectLst/>
                <a:highlight>
                  <a:srgbClr val="FF00FF"/>
                </a:highlight>
                <a:latin typeface="Times New Roman" panose="02020603050405020304" pitchFamily="18" charset="0"/>
                <a:ea typeface="宋体" panose="02010600030101010101" pitchFamily="2" charset="-122"/>
              </a:rPr>
              <a:t>For example</a:t>
            </a:r>
            <a:r>
              <a:rPr lang="en-US" altLang="zh-CN" sz="2000" kern="100" dirty="0">
                <a:effectLst/>
                <a:latin typeface="Times New Roman" panose="02020603050405020304" pitchFamily="18" charset="0"/>
                <a:ea typeface="宋体" panose="02010600030101010101" pitchFamily="2" charset="-122"/>
              </a:rPr>
              <a:t>, “up” is “</a:t>
            </a:r>
            <a:r>
              <a:rPr lang="zh-CN" altLang="zh-CN" sz="2000" kern="100" dirty="0">
                <a:effectLst/>
                <a:latin typeface="Times New Roman" panose="02020603050405020304" pitchFamily="18" charset="0"/>
                <a:ea typeface="宋体" panose="02010600030101010101" pitchFamily="2" charset="-122"/>
              </a:rPr>
              <a:t>上</a:t>
            </a:r>
            <a:r>
              <a:rPr lang="en-US" altLang="zh-CN" sz="2000" kern="100" dirty="0">
                <a:effectLst/>
                <a:latin typeface="Times New Roman" panose="02020603050405020304" pitchFamily="18" charset="0"/>
                <a:ea typeface="宋体" panose="02010600030101010101" pitchFamily="2" charset="-122"/>
              </a:rPr>
              <a:t>” while “down” is “</a:t>
            </a:r>
            <a:r>
              <a:rPr lang="zh-CN" altLang="zh-CN" sz="2000" kern="100" dirty="0">
                <a:effectLst/>
                <a:latin typeface="Times New Roman" panose="02020603050405020304" pitchFamily="18" charset="0"/>
                <a:ea typeface="宋体" panose="02010600030101010101" pitchFamily="2" charset="-122"/>
              </a:rPr>
              <a:t>下</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effectLst/>
                <a:highlight>
                  <a:srgbClr val="00FFFF"/>
                </a:highlight>
                <a:latin typeface="Times New Roman" panose="02020603050405020304" pitchFamily="18" charset="0"/>
                <a:ea typeface="宋体" panose="02010600030101010101" pitchFamily="2" charset="-122"/>
              </a:rPr>
              <a:t>While</a:t>
            </a:r>
            <a:r>
              <a:rPr lang="en-US" altLang="zh-CN" sz="2000" kern="100" dirty="0">
                <a:effectLst/>
                <a:latin typeface="Times New Roman" panose="02020603050405020304" pitchFamily="18" charset="0"/>
                <a:ea typeface="宋体" panose="02010600030101010101" pitchFamily="2" charset="-122"/>
              </a:rPr>
              <a:t> the meanings of many ideograms are not this easy to work out, they tend to be simple, easy-to-remember characters which are commonly used.</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highlight>
                  <a:srgbClr val="FFFF00"/>
                </a:highlight>
                <a:latin typeface="Times New Roman" panose="02020603050405020304" pitchFamily="18" charset="0"/>
                <a:ea typeface="宋体" panose="02010600030101010101" pitchFamily="2" charset="-122"/>
              </a:rPr>
              <a:t>Next </a:t>
            </a:r>
            <a:r>
              <a:rPr lang="en-US" altLang="zh-CN" sz="2000" kern="100" dirty="0">
                <a:effectLst/>
                <a:latin typeface="Times New Roman" panose="02020603050405020304" pitchFamily="18" charset="0"/>
                <a:ea typeface="宋体" panose="02010600030101010101" pitchFamily="2" charset="-122"/>
              </a:rPr>
              <a:t>we have a common category of </a:t>
            </a:r>
            <a:r>
              <a:rPr lang="en-US" altLang="zh-CN" sz="2000" kern="100" dirty="0" err="1">
                <a:effectLst/>
                <a:latin typeface="Times New Roman" panose="02020603050405020304" pitchFamily="18" charset="0"/>
                <a:ea typeface="宋体" panose="02010600030101010101" pitchFamily="2" charset="-122"/>
              </a:rPr>
              <a:t>hanzi</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solidFill>
                  <a:srgbClr val="FF0000"/>
                </a:solidFill>
                <a:effectLst/>
                <a:latin typeface="Times New Roman" panose="02020603050405020304" pitchFamily="18" charset="0"/>
                <a:ea typeface="宋体" panose="02010600030101010101" pitchFamily="2" charset="-122"/>
              </a:rPr>
              <a:t>compound characters</a:t>
            </a:r>
            <a:r>
              <a:rPr lang="en-US" altLang="zh-CN" sz="2000" kern="100" dirty="0">
                <a:effectLst/>
                <a:latin typeface="Times New Roman" panose="02020603050405020304" pitchFamily="18" charset="0"/>
                <a:ea typeface="宋体" panose="02010600030101010101" pitchFamily="2" charset="-122"/>
              </a:rPr>
              <a:t>. These are where elements of two or more characters are combined in one character for a new meaning. Some of these are easy to understand. In many cases, </a:t>
            </a:r>
            <a:r>
              <a:rPr lang="en-US" altLang="zh-CN" sz="2000" kern="100" dirty="0">
                <a:effectLst/>
                <a:highlight>
                  <a:srgbClr val="00FFFF"/>
                </a:highlight>
                <a:latin typeface="Times New Roman" panose="02020603050405020304" pitchFamily="18" charset="0"/>
                <a:ea typeface="宋体" panose="02010600030101010101" pitchFamily="2" charset="-122"/>
              </a:rPr>
              <a:t>however</a:t>
            </a:r>
            <a:r>
              <a:rPr lang="en-US" altLang="zh-CN" sz="2000" kern="100" dirty="0">
                <a:effectLst/>
                <a:latin typeface="Times New Roman" panose="02020603050405020304" pitchFamily="18" charset="0"/>
                <a:ea typeface="宋体" panose="02010600030101010101" pitchFamily="2" charset="-122"/>
              </a:rPr>
              <a:t>, the meanings of compound characters are more difficult to work out.</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solidFill>
                  <a:srgbClr val="FF0000"/>
                </a:solidFill>
                <a:effectLst/>
                <a:latin typeface="Times New Roman" panose="02020603050405020304" pitchFamily="18" charset="0"/>
                <a:ea typeface="宋体" panose="02010600030101010101" pitchFamily="2" charset="-122"/>
              </a:rPr>
              <a:t>Phonetic loan characters </a:t>
            </a:r>
            <a:r>
              <a:rPr lang="en-US" altLang="zh-CN" sz="2000" kern="100" dirty="0">
                <a:effectLst/>
                <a:latin typeface="Times New Roman" panose="02020603050405020304" pitchFamily="18" charset="0"/>
                <a:ea typeface="宋体" panose="02010600030101010101" pitchFamily="2" charset="-122"/>
              </a:rPr>
              <a:t>are the characters which started out as pictograms. </a:t>
            </a:r>
            <a:r>
              <a:rPr lang="en-US" altLang="zh-CN" sz="2000" kern="100" dirty="0">
                <a:effectLst/>
                <a:highlight>
                  <a:srgbClr val="00FFFF"/>
                </a:highlight>
                <a:latin typeface="Times New Roman" panose="02020603050405020304" pitchFamily="18" charset="0"/>
                <a:ea typeface="宋体" panose="02010600030101010101" pitchFamily="2" charset="-122"/>
              </a:rPr>
              <a:t>However, </a:t>
            </a:r>
            <a:r>
              <a:rPr lang="en-US" altLang="zh-CN" sz="2000" kern="100" dirty="0">
                <a:effectLst/>
                <a:latin typeface="Times New Roman" panose="02020603050405020304" pitchFamily="18" charset="0"/>
                <a:ea typeface="宋体" panose="02010600030101010101" pitchFamily="2" charset="-122"/>
              </a:rPr>
              <a:t>they were often used to mean other words that had the same pronunciation. </a:t>
            </a:r>
            <a:r>
              <a:rPr lang="en-US" altLang="zh-CN" sz="2000" kern="100" dirty="0">
                <a:effectLst/>
                <a:highlight>
                  <a:srgbClr val="FF00FF"/>
                </a:highlight>
                <a:latin typeface="Times New Roman" panose="02020603050405020304" pitchFamily="18" charset="0"/>
                <a:ea typeface="宋体" panose="02010600030101010101" pitchFamily="2" charset="-122"/>
              </a:rPr>
              <a:t>A good example </a:t>
            </a:r>
            <a:r>
              <a:rPr lang="en-US" altLang="zh-CN" sz="2000" kern="100" dirty="0">
                <a:effectLst/>
                <a:latin typeface="Times New Roman" panose="02020603050405020304" pitchFamily="18" charset="0"/>
                <a:ea typeface="宋体" panose="02010600030101010101" pitchFamily="2" charset="-122"/>
              </a:rPr>
              <a:t>of this is “</a:t>
            </a:r>
            <a:r>
              <a:rPr lang="zh-CN" altLang="zh-CN" sz="2000" kern="100" dirty="0">
                <a:effectLst/>
                <a:latin typeface="Times New Roman" panose="02020603050405020304" pitchFamily="18" charset="0"/>
                <a:ea typeface="宋体" panose="02010600030101010101" pitchFamily="2" charset="-122"/>
              </a:rPr>
              <a:t>目</a:t>
            </a:r>
            <a:r>
              <a:rPr lang="en-US" altLang="zh-CN" sz="2000" kern="100" dirty="0">
                <a:effectLst/>
                <a:latin typeface="Times New Roman" panose="02020603050405020304" pitchFamily="18" charset="0"/>
                <a:ea typeface="宋体" panose="02010600030101010101" pitchFamily="2" charset="-122"/>
              </a:rPr>
              <a:t>”. </a:t>
            </a:r>
            <a:r>
              <a:rPr lang="en-US" altLang="zh-CN" sz="2000" kern="100" dirty="0">
                <a:effectLst/>
                <a:highlight>
                  <a:srgbClr val="00FFFF"/>
                </a:highlight>
                <a:latin typeface="Times New Roman" panose="02020603050405020304" pitchFamily="18" charset="0"/>
                <a:ea typeface="宋体" panose="02010600030101010101" pitchFamily="2" charset="-122"/>
              </a:rPr>
              <a:t>While</a:t>
            </a:r>
            <a:r>
              <a:rPr lang="en-US" altLang="zh-CN" sz="2000" kern="100" dirty="0">
                <a:effectLst/>
                <a:latin typeface="Times New Roman" panose="02020603050405020304" pitchFamily="18" charset="0"/>
                <a:ea typeface="宋体" panose="02010600030101010101" pitchFamily="2" charset="-122"/>
              </a:rPr>
              <a:t> it can be used in modern Chinese with the meaning “eye”, it is most often used to mean “an item on a list”. The reason was that Chinese had a word for “an item on a list” but lacked a character for it, so the word took the character “</a:t>
            </a:r>
            <a:r>
              <a:rPr lang="zh-CN" altLang="zh-CN" sz="2000" kern="100" dirty="0">
                <a:effectLst/>
                <a:latin typeface="Times New Roman" panose="02020603050405020304" pitchFamily="18" charset="0"/>
                <a:ea typeface="宋体" panose="02010600030101010101" pitchFamily="2" charset="-122"/>
              </a:rPr>
              <a:t>目</a:t>
            </a:r>
            <a:r>
              <a:rPr lang="en-US" altLang="zh-CN" sz="2000" kern="100" dirty="0">
                <a:effectLst/>
                <a:latin typeface="Times New Roman" panose="02020603050405020304" pitchFamily="18" charset="0"/>
                <a:ea typeface="宋体" panose="02010600030101010101" pitchFamily="2" charset="-122"/>
              </a:rPr>
              <a:t>”, a character with the same pronunciation.</a:t>
            </a:r>
            <a:endParaRPr lang="zh-CN" altLang="zh-CN" sz="2000"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latin typeface="Times New Roman" panose="02020603050405020304" pitchFamily="18" charset="0"/>
                <a:ea typeface="宋体" panose="02010600030101010101" pitchFamily="2" charset="-122"/>
              </a:rPr>
              <a:t>A </a:t>
            </a:r>
            <a:r>
              <a:rPr lang="en-US" altLang="zh-CN" sz="2000" kern="100" dirty="0">
                <a:effectLst/>
                <a:highlight>
                  <a:srgbClr val="FFFF00"/>
                </a:highlight>
                <a:latin typeface="Times New Roman" panose="02020603050405020304" pitchFamily="18" charset="0"/>
                <a:ea typeface="宋体" panose="02010600030101010101" pitchFamily="2" charset="-122"/>
              </a:rPr>
              <a:t>final</a:t>
            </a:r>
            <a:r>
              <a:rPr lang="en-US" altLang="zh-CN" sz="2000" kern="100" dirty="0">
                <a:effectLst/>
                <a:latin typeface="Times New Roman" panose="02020603050405020304" pitchFamily="18" charset="0"/>
                <a:ea typeface="宋体" panose="02010600030101010101" pitchFamily="2" charset="-122"/>
              </a:rPr>
              <a:t> category of Chinese characters is by far the most common. These are </a:t>
            </a:r>
            <a:r>
              <a:rPr lang="en-US" altLang="zh-CN" sz="2000" kern="100" dirty="0">
                <a:solidFill>
                  <a:srgbClr val="FF0000"/>
                </a:solidFill>
                <a:effectLst/>
                <a:latin typeface="Times New Roman" panose="02020603050405020304" pitchFamily="18" charset="0"/>
                <a:ea typeface="宋体" panose="02010600030101010101" pitchFamily="2" charset="-122"/>
              </a:rPr>
              <a:t>phonetic-semantic characters</a:t>
            </a:r>
            <a:r>
              <a:rPr lang="en-US" altLang="zh-CN" sz="2000" kern="100" dirty="0">
                <a:effectLst/>
                <a:latin typeface="Times New Roman" panose="02020603050405020304" pitchFamily="18" charset="0"/>
                <a:ea typeface="宋体" panose="02010600030101010101" pitchFamily="2" charset="-122"/>
              </a:rPr>
              <a:t>. With phonetic-semantic characters, one element of each character gives a clue to the pronunciation, while the other gives a clue to the meaning.</a:t>
            </a:r>
            <a:endParaRPr lang="en-US" altLang="zh-CN" sz="2000" kern="100" dirty="0">
              <a:effectLst/>
              <a:latin typeface="Times New Roman" panose="02020603050405020304" pitchFamily="18" charset="0"/>
              <a:ea typeface="宋体" panose="02010600030101010101" pitchFamily="2" charset="-122"/>
            </a:endParaRPr>
          </a:p>
          <a:p>
            <a:pPr indent="266700" algn="just">
              <a:lnSpc>
                <a:spcPts val="2200"/>
              </a:lnSpc>
            </a:pPr>
            <a:r>
              <a:rPr lang="en-US" altLang="zh-CN" sz="2000" kern="100" dirty="0">
                <a:effectLst/>
                <a:latin typeface="Times New Roman" panose="02020603050405020304" pitchFamily="18" charset="0"/>
                <a:ea typeface="宋体" panose="02010600030101010101" pitchFamily="2" charset="-122"/>
              </a:rPr>
              <a:t>Over the centuries, Chinese characters have continually been developed, with a trend towards the simple and more abstract. It was thought that the complexity of some Chinese characters was keeping people from being able to learn them. </a:t>
            </a:r>
            <a:r>
              <a:rPr lang="en-US" altLang="zh-CN" sz="2000" kern="100" dirty="0">
                <a:effectLst/>
                <a:highlight>
                  <a:srgbClr val="00FFFF"/>
                </a:highlight>
                <a:latin typeface="Times New Roman" panose="02020603050405020304" pitchFamily="18" charset="0"/>
                <a:ea typeface="宋体" panose="02010600030101010101" pitchFamily="2" charset="-122"/>
              </a:rPr>
              <a:t>Thus</a:t>
            </a:r>
            <a:r>
              <a:rPr lang="en-US" altLang="zh-CN" sz="2000" kern="100" dirty="0">
                <a:effectLst/>
                <a:latin typeface="Times New Roman" panose="02020603050405020304" pitchFamily="18" charset="0"/>
                <a:ea typeface="宋体" panose="02010600030101010101" pitchFamily="2" charset="-122"/>
              </a:rPr>
              <a:t>, during the 1950s and 1960s, the Chinese government rolled out simplified Chinese characters. </a:t>
            </a:r>
            <a:endParaRPr lang="zh-CN" altLang="zh-CN" sz="2000" kern="100" dirty="0">
              <a:effectLst/>
              <a:latin typeface="Times New Roman" panose="02020603050405020304" pitchFamily="18" charset="0"/>
              <a:ea typeface="宋体" panose="02010600030101010101" pitchFamily="2" charset="-122"/>
            </a:endParaRPr>
          </a:p>
        </p:txBody>
      </p:sp>
      <p:pic>
        <p:nvPicPr>
          <p:cNvPr id="7" name="图片 6"/>
          <p:cNvPicPr>
            <a:picLocks noChangeAspect="1"/>
          </p:cNvPicPr>
          <p:nvPr/>
        </p:nvPicPr>
        <p:blipFill>
          <a:blip r:embed="rId1"/>
          <a:stretch>
            <a:fillRect/>
          </a:stretch>
        </p:blipFill>
        <p:spPr>
          <a:xfrm>
            <a:off x="1839687" y="1142738"/>
            <a:ext cx="8689309" cy="43656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27324</Words>
  <Application>WPS 演示</Application>
  <PresentationFormat>宽屏</PresentationFormat>
  <Paragraphs>454</Paragraphs>
  <Slides>32</Slides>
  <Notes>1</Notes>
  <HiddenSlides>0</HiddenSlides>
  <MMClips>5</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32</vt:i4>
      </vt:variant>
    </vt:vector>
  </HeadingPairs>
  <TitlesOfParts>
    <vt:vector size="53" baseType="lpstr">
      <vt:lpstr>Arial</vt:lpstr>
      <vt:lpstr>宋体</vt:lpstr>
      <vt:lpstr>Wingdings</vt:lpstr>
      <vt:lpstr>Calibri</vt:lpstr>
      <vt:lpstr>思源黑体 1 Bold</vt:lpstr>
      <vt:lpstr>Ahsing</vt:lpstr>
      <vt:lpstr>Aderet MF</vt:lpstr>
      <vt:lpstr>Times New Roman</vt:lpstr>
      <vt:lpstr>思源黑体 1 Medium</vt:lpstr>
      <vt:lpstr>Calibri</vt:lpstr>
      <vt:lpstr>方正小标宋简体</vt:lpstr>
      <vt:lpstr>PingFang SC</vt:lpstr>
      <vt:lpstr>Segoe Print</vt:lpstr>
      <vt:lpstr>微软雅黑</vt:lpstr>
      <vt:lpstr>Arial Unicode MS</vt:lpstr>
      <vt:lpstr>等线</vt:lpstr>
      <vt:lpstr>Arial Black</vt:lpstr>
      <vt:lpstr>HelveticaNeue</vt:lpstr>
      <vt:lpstr>华文新魏</vt:lpstr>
      <vt:lpstr>黑体</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fang fay</dc:creator>
  <cp:lastModifiedBy>Administrator</cp:lastModifiedBy>
  <cp:revision>31</cp:revision>
  <dcterms:created xsi:type="dcterms:W3CDTF">2024-03-19T10:26:00Z</dcterms:created>
  <dcterms:modified xsi:type="dcterms:W3CDTF">2024-03-22T05:55:31Z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