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405" r:id="rId3"/>
    <p:sldId id="271" r:id="rId4"/>
    <p:sldId id="357" r:id="rId5"/>
    <p:sldId id="337" r:id="rId6"/>
    <p:sldId id="336" r:id="rId7"/>
    <p:sldId id="303" r:id="rId8"/>
    <p:sldId id="356" r:id="rId9"/>
    <p:sldId id="365" r:id="rId10"/>
    <p:sldId id="363" r:id="rId11"/>
    <p:sldId id="366" r:id="rId12"/>
    <p:sldId id="362" r:id="rId13"/>
    <p:sldId id="361" r:id="rId14"/>
    <p:sldId id="355" r:id="rId15"/>
    <p:sldId id="310" r:id="rId16"/>
    <p:sldId id="359" r:id="rId17"/>
    <p:sldId id="327" r:id="rId18"/>
    <p:sldId id="378" r:id="rId19"/>
    <p:sldId id="343" r:id="rId20"/>
    <p:sldId id="329" r:id="rId21"/>
    <p:sldId id="328" r:id="rId22"/>
    <p:sldId id="385" r:id="rId23"/>
    <p:sldId id="330" r:id="rId24"/>
    <p:sldId id="384" r:id="rId25"/>
    <p:sldId id="349" r:id="rId26"/>
    <p:sldId id="350" r:id="rId27"/>
    <p:sldId id="334" r:id="rId28"/>
    <p:sldId id="351" r:id="rId30"/>
    <p:sldId id="333" r:id="rId31"/>
    <p:sldId id="377" r:id="rId32"/>
    <p:sldId id="376" r:id="rId33"/>
    <p:sldId id="348" r:id="rId34"/>
    <p:sldId id="367" r:id="rId35"/>
    <p:sldId id="371" r:id="rId36"/>
    <p:sldId id="369" r:id="rId37"/>
    <p:sldId id="368" r:id="rId38"/>
    <p:sldId id="373" r:id="rId39"/>
    <p:sldId id="374" r:id="rId40"/>
    <p:sldId id="375" r:id="rId41"/>
    <p:sldId id="370" r:id="rId42"/>
    <p:sldId id="270"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9" autoAdjust="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FDE9-0858-468C-B524-4D08BC17C9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13961-E840-4603-8F57-C66122324A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B13961-E840-4603-8F57-C66122324AC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DB13961-E840-4603-8F57-C66122324AC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03634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Ollie hopped off his skateboards to get a closer look. “You’re right,” he agreed. “I think my favorite theme ever was ‘Superheroes’. I loved my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Super-Force Flying Eagles costume </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 much, I kept that thing hanging in my closet for years!”</a:t>
                      </a:r>
                      <a:endPar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favorite theme was ‘Farm Animals’.” I giggled. “Remember how you insisted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on being a Stegosaurus(</a:t>
                      </a:r>
                      <a:r>
                        <a:rPr lang="zh-CN" altLang="en-US"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剑龙</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I was five,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dinosaurs</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were my world.” Ollie laughed. “I would have loved to see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 Stegosaurus </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grazing with the cows.”</a:t>
                      </a:r>
                      <a:endPar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3970318"/>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3.Others dressed up as Superman, Batman or Spiderman--- various Superheroes in their mind.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4. A Stegosaurus grazed with cows in the park, just as Ollie did at the age of 5. Incredible!</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15826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“Now that’s the creative spirit we need for this challenge!” I said. “Maybe, since we don’t know exactly what we want to be yet, we should start by choosing some cool costume-making materials.”</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“I’ve got it!” Ollie said, scooping up a bunch of fallen leaves.</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“Really?” I said. “You’re going to make an entire costume out of leaves?”</a:t>
                      </a:r>
                      <a:endPar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2862322"/>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5.  Colorful fallen leaves were genuinely ideal  costume-making materials, which was not only free but also environment- friendly.</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102704" y="1103242"/>
          <a:ext cx="11986591" cy="570690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“Why not?” he said, scooping up some more.</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“They’re totally free, and I can guarantee, no one will be a tree as great as me.”</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“Don’t you mean, a tree as great as we?” I grinned.</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“Um, first, that grammar doesn’t sound right,” said Ollie. “And second, no way! Think of your own creative ideas.”</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“Aw, come on,” I said. “You should be flattered that I like your idea so much. Plus, I just thought of the perfect way to make branches.”</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Finally, Ollie said OK.</a:t>
                      </a:r>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235774"/>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159574"/>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2862322"/>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6. We grinned from ear to ear when hearing the announcement</a:t>
            </a:r>
            <a:r>
              <a:rPr lang="zh-CN" altLang="en-US" sz="3600" dirty="0">
                <a:solidFill>
                  <a:srgbClr val="C00000"/>
                </a:solidFill>
                <a:latin typeface="Times New Roman" panose="02020603050405020304" pitchFamily="18" charset="0"/>
                <a:cs typeface="Times New Roman" panose="02020603050405020304" pitchFamily="18" charset="0"/>
              </a:rPr>
              <a:t>“</a:t>
            </a:r>
            <a:r>
              <a:rPr lang="en-US" altLang="zh-CN" sz="3600" dirty="0">
                <a:solidFill>
                  <a:srgbClr val="C00000"/>
                </a:solidFill>
                <a:latin typeface="Times New Roman" panose="02020603050405020304" pitchFamily="18" charset="0"/>
                <a:cs typeface="Times New Roman" panose="02020603050405020304" pitchFamily="18" charset="0"/>
              </a:rPr>
              <a:t>The first place goes to the costume made of tree </a:t>
            </a:r>
            <a:r>
              <a:rPr lang="en-US" altLang="zh-CN" sz="3600">
                <a:solidFill>
                  <a:srgbClr val="C00000"/>
                </a:solidFill>
                <a:latin typeface="Times New Roman" panose="02020603050405020304" pitchFamily="18" charset="0"/>
                <a:cs typeface="Times New Roman" panose="02020603050405020304" pitchFamily="18" charset="0"/>
              </a:rPr>
              <a:t>leaves .</a:t>
            </a:r>
            <a:r>
              <a:rPr lang="zh-CN" altLang="en-US" sz="3600">
                <a:solidFill>
                  <a:srgbClr val="C00000"/>
                </a:solidFill>
                <a:latin typeface="Times New Roman" panose="02020603050405020304" pitchFamily="18" charset="0"/>
                <a:cs typeface="Times New Roman" panose="02020603050405020304" pitchFamily="18" charset="0"/>
              </a:rPr>
              <a:t>”</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484784" y="164989"/>
            <a:ext cx="6679096"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Analysis of the story --- </a:t>
            </a:r>
            <a:r>
              <a:rPr lang="en-US" altLang="zh-CN" sz="2800" dirty="0" err="1">
                <a:solidFill>
                  <a:srgbClr val="FF0000"/>
                </a:solidFill>
                <a:latin typeface="华文彩云" panose="02010800040101010101" pitchFamily="2" charset="-122"/>
                <a:ea typeface="华文彩云" panose="02010800040101010101" pitchFamily="2" charset="-122"/>
              </a:rPr>
              <a:t>charater</a:t>
            </a:r>
            <a:r>
              <a:rPr lang="en-US" altLang="zh-CN" sz="2800" dirty="0">
                <a:solidFill>
                  <a:srgbClr val="FF0000"/>
                </a:solidFill>
                <a:latin typeface="华文彩云" panose="02010800040101010101" pitchFamily="2" charset="-122"/>
                <a:ea typeface="华文彩云" panose="02010800040101010101" pitchFamily="2" charset="-122"/>
              </a:rPr>
              <a:t>  and plot</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1" y="718030"/>
            <a:ext cx="12085982" cy="6186309"/>
          </a:xfrm>
          <a:prstGeom prst="rect">
            <a:avLst/>
          </a:prstGeom>
          <a:solidFill>
            <a:schemeClr val="bg1"/>
          </a:solidFill>
        </p:spPr>
        <p:txBody>
          <a:bodyPr wrap="square">
            <a:spAutoFit/>
          </a:bodyPr>
          <a:lstStyle/>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Key role</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Ollie   &amp;  I   ---</a:t>
            </a:r>
            <a:r>
              <a:rPr lang="zh-CN" altLang="en-US"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从两人谈话的语气推测是孩子</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Minor role</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600" kern="100" dirty="0">
                <a:solidFill>
                  <a:srgbClr val="FF0000"/>
                </a:solidFill>
                <a:latin typeface="等线" panose="02010600030101010101" pitchFamily="2" charset="-122"/>
                <a:cs typeface="Times New Roman" panose="02020603050405020304" pitchFamily="18" charset="0"/>
              </a:rPr>
              <a:t>contestants/ opponents / judges/ audience </a:t>
            </a:r>
            <a:br>
              <a:rPr lang="en-US" altLang="zh-CN" sz="3600" kern="100" dirty="0">
                <a:solidFill>
                  <a:srgbClr val="FF0000"/>
                </a:solidFill>
                <a:latin typeface="等线" panose="02010600030101010101" pitchFamily="2" charset="-122"/>
                <a:cs typeface="Times New Roman" panose="02020603050405020304" pitchFamily="18" charset="0"/>
              </a:rPr>
            </a:br>
            <a:r>
              <a:rPr lang="en-US" altLang="zh-CN" sz="3600" kern="100" dirty="0">
                <a:solidFill>
                  <a:srgbClr val="FF0000"/>
                </a:solidFill>
                <a:latin typeface="等线" panose="02010600030101010101" pitchFamily="2" charset="-122"/>
                <a:cs typeface="Times New Roman" panose="02020603050405020304" pitchFamily="18" charset="0"/>
              </a:rPr>
              <a:t> (</a:t>
            </a:r>
            <a:r>
              <a:rPr lang="zh-CN" altLang="en-US" sz="3600" kern="100" dirty="0">
                <a:solidFill>
                  <a:srgbClr val="FF0000"/>
                </a:solidFill>
                <a:latin typeface="等线" panose="02010600030101010101" pitchFamily="2" charset="-122"/>
                <a:cs typeface="Times New Roman" panose="02020603050405020304" pitchFamily="18" charset="0"/>
              </a:rPr>
              <a:t>这些人物可能在第二段会出场，但续写一般不增加人物，具体请重新阅读</a:t>
            </a:r>
            <a:r>
              <a:rPr lang="en-US" altLang="zh-CN" sz="3600" kern="100" dirty="0">
                <a:solidFill>
                  <a:srgbClr val="FF0000"/>
                </a:solidFill>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电梯惊魂</a:t>
            </a:r>
            <a:r>
              <a:rPr lang="en-US" altLang="zh-CN" sz="3600" kern="100" dirty="0">
                <a:solidFill>
                  <a:srgbClr val="FF0000"/>
                </a:solidFill>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a:t>
            </a:r>
            <a:endParaRPr lang="en-US" altLang="zh-CN" sz="3600" kern="100" dirty="0">
              <a:solidFill>
                <a:srgbClr val="FF0000"/>
              </a:solidFill>
              <a:latin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Place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zh-CN" altLang="en-US"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制作服装在家里比较合理；参赛地点可以是公园，</a:t>
            </a:r>
            <a:r>
              <a:rPr lang="zh-CN" altLang="en-US" sz="36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可以是社区的</a:t>
            </a:r>
            <a:r>
              <a:rPr lang="en-US" altLang="zh-CN" sz="36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auditorium </a:t>
            </a:r>
            <a:endParaRPr lang="en-US" altLang="zh-CN" sz="36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Cause:    </a:t>
            </a:r>
            <a:r>
              <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join in Halloween Costume Contest in October</a:t>
            </a:r>
            <a:endPar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How:      1.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first make a costume with fallen trees</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2. </a:t>
            </a:r>
            <a:r>
              <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show/ display their elegantly-made work</a:t>
            </a:r>
            <a:endPar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Result:    Won over other contestants</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 the first place</a:t>
            </a:r>
            <a:endPar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Reflection </a:t>
            </a:r>
            <a:r>
              <a:rPr lang="zh-CN" altLang="en-US"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turn waste into wealth// environment-friendly</a:t>
            </a:r>
            <a:endParaRPr lang="zh-CN"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4149854"/>
          </a:xfrm>
          <a:prstGeom prst="rect">
            <a:avLst/>
          </a:prstGeom>
          <a:solidFill>
            <a:schemeClr val="bg1"/>
          </a:solidFill>
        </p:spPr>
        <p:txBody>
          <a:bodyPr wrap="square" rtlCol="0">
            <a:spAutoFit/>
          </a:bodyPr>
          <a:lstStyle/>
          <a:p>
            <a:pPr indent="80010"/>
            <a:r>
              <a:rPr lang="en-US" altLang="zh-CN" sz="3200" dirty="0"/>
              <a:t> </a:t>
            </a:r>
            <a:r>
              <a:rPr lang="en-US" altLang="zh-CN" sz="3600" kern="100" dirty="0">
                <a:latin typeface="Times New Roman" panose="02020603050405020304" pitchFamily="18" charset="0"/>
                <a:ea typeface="宋体" panose="02010600030101010101" pitchFamily="2" charset="-122"/>
              </a:rPr>
              <a:t>Para1: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latin typeface="Times New Roman" panose="02020603050405020304" pitchFamily="18" charset="0"/>
                <a:ea typeface="宋体" panose="02010600030101010101" pitchFamily="2" charset="-122"/>
              </a:rPr>
              <a:t>ended up filling </a:t>
            </a:r>
            <a:r>
              <a:rPr lang="en-US" altLang="zh-CN" sz="3600" u="sng" kern="100" dirty="0">
                <a:latin typeface="Times New Roman" panose="02020603050405020304" pitchFamily="18" charset="0"/>
                <a:ea typeface="宋体" panose="02010600030101010101" pitchFamily="2" charset="-122"/>
              </a:rPr>
              <a:t>two jumbo bags </a:t>
            </a:r>
            <a:r>
              <a:rPr lang="en-US" altLang="zh-CN" sz="3600" kern="100" dirty="0">
                <a:latin typeface="Times New Roman" panose="02020603050405020304" pitchFamily="18" charset="0"/>
                <a:ea typeface="宋体" panose="02010600030101010101" pitchFamily="2" charset="-122"/>
              </a:rPr>
              <a:t>with </a:t>
            </a:r>
            <a:r>
              <a:rPr lang="en-US" altLang="zh-CN" sz="3600" u="sng" kern="100" dirty="0">
                <a:solidFill>
                  <a:srgbClr val="CC00FF"/>
                </a:solidFill>
                <a:latin typeface="Times New Roman" panose="02020603050405020304" pitchFamily="18" charset="0"/>
                <a:ea typeface="宋体" panose="02010600030101010101" pitchFamily="2" charset="-122"/>
              </a:rPr>
              <a:t>different  kinds of leaves.</a:t>
            </a:r>
            <a:endParaRPr lang="en-US" altLang="zh-CN" sz="3600" u="sng" kern="100" dirty="0">
              <a:solidFill>
                <a:srgbClr val="CC00FF"/>
              </a:solidFill>
              <a:latin typeface="Times New Roman" panose="02020603050405020304" pitchFamily="18" charset="0"/>
              <a:ea typeface="宋体" panose="02010600030101010101" pitchFamily="2" charset="-122"/>
            </a:endParaRPr>
          </a:p>
          <a:p>
            <a:pPr indent="80010">
              <a:lnSpc>
                <a:spcPts val="1400"/>
              </a:lnSpc>
            </a:pPr>
            <a:endParaRPr lang="zh-CN" altLang="zh-CN" sz="3600" kern="100" dirty="0">
              <a:latin typeface="Times New Roman" panose="02020603050405020304" pitchFamily="18" charset="0"/>
              <a:ea typeface="宋体" panose="02010600030101010101" pitchFamily="2" charset="-122"/>
            </a:endParaRPr>
          </a:p>
          <a:p>
            <a:endParaRPr lang="zh-CN" altLang="zh-CN" sz="3600" dirty="0">
              <a:solidFill>
                <a:srgbClr val="0000FF"/>
              </a:solidFill>
            </a:endParaRPr>
          </a:p>
          <a:p>
            <a:r>
              <a:rPr lang="zh-CN" altLang="en-US" sz="3600" dirty="0"/>
              <a:t>第一段： </a:t>
            </a:r>
            <a:r>
              <a:rPr lang="zh-CN" altLang="en-US" sz="3600" dirty="0">
                <a:solidFill>
                  <a:srgbClr val="9933FF"/>
                </a:solidFill>
              </a:rPr>
              <a:t>侧重于描述我和</a:t>
            </a:r>
            <a:r>
              <a:rPr lang="en-US" altLang="zh-CN" sz="3600" dirty="0">
                <a:solidFill>
                  <a:srgbClr val="9933FF"/>
                </a:solidFill>
              </a:rPr>
              <a:t>Ollie </a:t>
            </a:r>
            <a:r>
              <a:rPr lang="zh-CN" altLang="en-US" sz="3600" dirty="0">
                <a:solidFill>
                  <a:srgbClr val="9933FF"/>
                </a:solidFill>
              </a:rPr>
              <a:t>一起制作万圣节服饰</a:t>
            </a:r>
            <a:r>
              <a:rPr lang="en-US" altLang="zh-CN" sz="3600" dirty="0">
                <a:solidFill>
                  <a:srgbClr val="9933FF"/>
                </a:solidFill>
              </a:rPr>
              <a:t>---</a:t>
            </a:r>
            <a:endParaRPr lang="en-US" altLang="zh-CN" sz="3600" dirty="0">
              <a:solidFill>
                <a:srgbClr val="9933FF"/>
              </a:solidFill>
            </a:endParaRPr>
          </a:p>
          <a:p>
            <a:r>
              <a:rPr lang="zh-CN" altLang="en-US" sz="3600" dirty="0">
                <a:solidFill>
                  <a:srgbClr val="9933FF"/>
                </a:solidFill>
              </a:rPr>
              <a:t>（把两袋树叶拖回家</a:t>
            </a:r>
            <a:r>
              <a:rPr lang="en-US" altLang="zh-CN" sz="3600" dirty="0">
                <a:solidFill>
                  <a:srgbClr val="9933FF"/>
                </a:solidFill>
              </a:rPr>
              <a:t>---</a:t>
            </a:r>
            <a:r>
              <a:rPr lang="zh-CN" altLang="en-US" sz="3600" dirty="0">
                <a:solidFill>
                  <a:srgbClr val="9933FF"/>
                </a:solidFill>
              </a:rPr>
              <a:t>倒出叶子</a:t>
            </a:r>
            <a:r>
              <a:rPr lang="en-US" altLang="zh-CN" sz="3600" dirty="0">
                <a:solidFill>
                  <a:srgbClr val="9933FF"/>
                </a:solidFill>
              </a:rPr>
              <a:t>---</a:t>
            </a:r>
            <a:r>
              <a:rPr lang="zh-CN" altLang="en-US" sz="3600" dirty="0">
                <a:solidFill>
                  <a:srgbClr val="9933FF"/>
                </a:solidFill>
              </a:rPr>
              <a:t>准备其他材料</a:t>
            </a:r>
            <a:r>
              <a:rPr lang="en-US" altLang="zh-CN" sz="3600" dirty="0">
                <a:solidFill>
                  <a:srgbClr val="9933FF"/>
                </a:solidFill>
              </a:rPr>
              <a:t>—</a:t>
            </a:r>
            <a:r>
              <a:rPr lang="zh-CN" altLang="en-US" sz="3600">
                <a:solidFill>
                  <a:srgbClr val="9933FF"/>
                </a:solidFill>
              </a:rPr>
              <a:t>开始浩大的制作服装的工程</a:t>
            </a:r>
            <a:r>
              <a:rPr lang="en-US" altLang="zh-CN" sz="3600" dirty="0">
                <a:solidFill>
                  <a:srgbClr val="9933FF"/>
                </a:solidFill>
              </a:rPr>
              <a:t>---</a:t>
            </a:r>
            <a:r>
              <a:rPr lang="zh-CN" altLang="en-US" sz="3600" dirty="0">
                <a:solidFill>
                  <a:srgbClr val="9933FF"/>
                </a:solidFill>
              </a:rPr>
              <a:t>完成服装</a:t>
            </a:r>
            <a:r>
              <a:rPr lang="en-US" altLang="zh-CN" sz="3600" dirty="0">
                <a:solidFill>
                  <a:srgbClr val="9933FF"/>
                </a:solidFill>
              </a:rPr>
              <a:t>---</a:t>
            </a:r>
            <a:r>
              <a:rPr lang="zh-CN" altLang="en-US" sz="3600" dirty="0">
                <a:solidFill>
                  <a:srgbClr val="9933FF"/>
                </a:solidFill>
              </a:rPr>
              <a:t>欣赏作品</a:t>
            </a:r>
            <a:r>
              <a:rPr lang="en-US" altLang="zh-CN" sz="3600" dirty="0">
                <a:solidFill>
                  <a:srgbClr val="9933FF"/>
                </a:solidFill>
              </a:rPr>
              <a:t>---</a:t>
            </a:r>
            <a:r>
              <a:rPr lang="zh-CN" altLang="en-US" sz="3600" dirty="0">
                <a:solidFill>
                  <a:srgbClr val="9933FF"/>
                </a:solidFill>
              </a:rPr>
              <a:t>坚信作品会脱颖而出。）</a:t>
            </a:r>
            <a:endParaRPr lang="zh-CN" altLang="en-US" sz="3600" dirty="0">
              <a:solidFill>
                <a:srgbClr val="FF0000"/>
              </a:solidFill>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绿叶壁纸-壁纸图片大全"/>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3129" y="2026157"/>
            <a:ext cx="12045140" cy="3221395"/>
          </a:xfrm>
          <a:prstGeom prst="rect">
            <a:avLst/>
          </a:prstGeom>
          <a:solidFill>
            <a:schemeClr val="bg1"/>
          </a:solidFill>
        </p:spPr>
        <p:txBody>
          <a:bodyPr wrap="square">
            <a:spAutoFit/>
          </a:bodyPr>
          <a:lstStyle/>
          <a:p>
            <a:pPr indent="80010">
              <a:lnSpc>
                <a:spcPts val="1400"/>
              </a:lnSpc>
            </a:pPr>
            <a:endParaRPr lang="zh-CN" altLang="zh-CN" sz="3600" kern="100" dirty="0">
              <a:latin typeface="Times New Roman" panose="02020603050405020304" pitchFamily="18" charset="0"/>
              <a:ea typeface="宋体" panose="02010600030101010101" pitchFamily="2" charset="-122"/>
            </a:endParaRPr>
          </a:p>
          <a:p>
            <a:pPr indent="80010" algn="just">
              <a:lnSpc>
                <a:spcPts val="1400"/>
              </a:lnSpc>
            </a:pPr>
            <a:r>
              <a:rPr lang="en-US" altLang="zh-CN" sz="3600" kern="100" dirty="0">
                <a:latin typeface="Times New Roman" panose="02020603050405020304" pitchFamily="18" charset="0"/>
                <a:ea typeface="宋体" panose="02010600030101010101" pitchFamily="2" charset="-122"/>
              </a:rPr>
              <a:t>Para2: Then </a:t>
            </a:r>
            <a:r>
              <a:rPr lang="en-US" altLang="zh-CN" sz="3600" u="sng" kern="100" dirty="0">
                <a:solidFill>
                  <a:srgbClr val="CC00FF"/>
                </a:solidFill>
                <a:latin typeface="Times New Roman" panose="02020603050405020304" pitchFamily="18" charset="0"/>
                <a:ea typeface="宋体" panose="02010600030101010101" pitchFamily="2" charset="-122"/>
              </a:rPr>
              <a:t>the big moment </a:t>
            </a:r>
            <a:r>
              <a:rPr lang="en-US" altLang="zh-CN" sz="3600" kern="100" dirty="0">
                <a:latin typeface="Times New Roman" panose="02020603050405020304" pitchFamily="18" charset="0"/>
                <a:ea typeface="宋体" panose="02010600030101010101" pitchFamily="2" charset="-122"/>
              </a:rPr>
              <a:t>came</a:t>
            </a:r>
            <a:r>
              <a:rPr lang="en-US" altLang="zh-CN" kern="100" dirty="0">
                <a:latin typeface="Times New Roman" panose="02020603050405020304" pitchFamily="18" charset="0"/>
                <a:ea typeface="宋体" panose="02010600030101010101" pitchFamily="2" charset="-122"/>
              </a:rPr>
              <a:t>.</a:t>
            </a:r>
            <a:endParaRPr lang="en-US" altLang="zh-CN" kern="100" dirty="0">
              <a:latin typeface="Times New Roman" panose="02020603050405020304" pitchFamily="18" charset="0"/>
              <a:ea typeface="宋体" panose="02010600030101010101" pitchFamily="2" charset="-122"/>
            </a:endParaRPr>
          </a:p>
          <a:p>
            <a:r>
              <a:rPr lang="en-US" altLang="zh-CN" sz="3600" dirty="0">
                <a:solidFill>
                  <a:srgbClr val="FFC000"/>
                </a:solidFill>
              </a:rPr>
              <a:t>   </a:t>
            </a:r>
            <a:r>
              <a:rPr lang="en-US" altLang="zh-CN" sz="3600" dirty="0">
                <a:solidFill>
                  <a:srgbClr val="7030A0"/>
                </a:solidFill>
              </a:rPr>
              <a:t> </a:t>
            </a:r>
            <a:r>
              <a:rPr lang="zh-CN" altLang="en-US" sz="3600" dirty="0">
                <a:solidFill>
                  <a:srgbClr val="7030A0"/>
                </a:solidFill>
              </a:rPr>
              <a:t>第二段：穿上作品飞奔去参赛</a:t>
            </a:r>
            <a:r>
              <a:rPr lang="en-US" altLang="zh-CN" sz="3600" dirty="0">
                <a:solidFill>
                  <a:srgbClr val="7030A0"/>
                </a:solidFill>
              </a:rPr>
              <a:t>---</a:t>
            </a:r>
            <a:r>
              <a:rPr lang="zh-CN" altLang="en-US" sz="3600" dirty="0">
                <a:solidFill>
                  <a:srgbClr val="7030A0"/>
                </a:solidFill>
              </a:rPr>
              <a:t>赛会上所见所闻所感所说</a:t>
            </a:r>
            <a:r>
              <a:rPr lang="en-US" altLang="zh-CN" sz="3600" dirty="0">
                <a:solidFill>
                  <a:srgbClr val="7030A0"/>
                </a:solidFill>
              </a:rPr>
              <a:t>---</a:t>
            </a:r>
            <a:r>
              <a:rPr lang="zh-CN" altLang="en-US" sz="3600" dirty="0">
                <a:solidFill>
                  <a:srgbClr val="7030A0"/>
                </a:solidFill>
              </a:rPr>
              <a:t>我们展示树叶服装（联想一下模特时装秀场景）</a:t>
            </a:r>
            <a:r>
              <a:rPr lang="en-US" altLang="zh-CN" sz="3600" dirty="0">
                <a:solidFill>
                  <a:srgbClr val="7030A0"/>
                </a:solidFill>
              </a:rPr>
              <a:t>--</a:t>
            </a:r>
            <a:r>
              <a:rPr lang="zh-CN" altLang="en-US" sz="3600" dirty="0">
                <a:solidFill>
                  <a:srgbClr val="7030A0"/>
                </a:solidFill>
              </a:rPr>
              <a:t>喝彩与掌声雷动</a:t>
            </a:r>
            <a:r>
              <a:rPr lang="en-US" altLang="zh-CN" sz="3600" dirty="0">
                <a:solidFill>
                  <a:srgbClr val="7030A0"/>
                </a:solidFill>
              </a:rPr>
              <a:t>-</a:t>
            </a:r>
            <a:r>
              <a:rPr lang="zh-CN" altLang="en-US" sz="3600" dirty="0">
                <a:solidFill>
                  <a:srgbClr val="7030A0"/>
                </a:solidFill>
              </a:rPr>
              <a:t>比赛结果（可以直接以比赛结果结束）</a:t>
            </a:r>
            <a:r>
              <a:rPr lang="en-US" altLang="zh-CN" sz="3600" dirty="0">
                <a:solidFill>
                  <a:srgbClr val="7030A0"/>
                </a:solidFill>
              </a:rPr>
              <a:t>---</a:t>
            </a:r>
            <a:r>
              <a:rPr lang="zh-CN" altLang="en-US" sz="3600" dirty="0">
                <a:solidFill>
                  <a:srgbClr val="7030A0"/>
                </a:solidFill>
              </a:rPr>
              <a:t>比赛结束后去穿着万圣节服装进行传统的要糖果活动。（设计一个穿服装去要糖果的细节来体现考生文化素养。）</a:t>
            </a:r>
            <a:endParaRPr lang="en-US" altLang="zh-CN" sz="3600" dirty="0">
              <a:solidFill>
                <a:srgbClr val="7030A0"/>
              </a:solidFill>
            </a:endParaRPr>
          </a:p>
        </p:txBody>
      </p:sp>
      <p:sp>
        <p:nvSpPr>
          <p:cNvPr id="5" name="文本框 4"/>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08699"/>
            <a:ext cx="12125739" cy="2062103"/>
          </a:xfrm>
          <a:prstGeom prst="rect">
            <a:avLst/>
          </a:prstGeom>
          <a:solidFill>
            <a:schemeClr val="bg1"/>
          </a:solidFill>
        </p:spPr>
        <p:txBody>
          <a:bodyPr wrap="square">
            <a:spAutoFit/>
          </a:bodyPr>
          <a:lstStyle/>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“I’ve got it!” Ollie said, scooping up a bunch of fallen leaves.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“Really?” I said. “You’re going to make an entire costume out of leaves?”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“Why not?” he said, scooping up some more.</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“They’re totally free, and I can guarantee, no one will be a tree as great as me.”</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“Don’t you mean, a tree as great as we?” I grinned.</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“Um, first, that grammar doesn’t sound right,” said Ollie. “And second, no way! Think of your own creative ideas.”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“Aw, come on,” I said. “You should be flattered that I like your idea so much. Plus, I just thought of the perfect way to make branches.”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Finally, Ollie said OK.</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3254" y="4025361"/>
            <a:ext cx="12191999" cy="1077218"/>
          </a:xfrm>
          <a:prstGeom prst="rect">
            <a:avLst/>
          </a:prstGeom>
          <a:solidFill>
            <a:schemeClr val="bg1"/>
          </a:solidFill>
        </p:spPr>
        <p:txBody>
          <a:bodyPr wrap="square" rtlCol="0">
            <a:spAutoFit/>
          </a:bodyPr>
          <a:lstStyle/>
          <a:p>
            <a:r>
              <a:rPr lang="zh-CN" altLang="en-US" sz="3200" dirty="0">
                <a:solidFill>
                  <a:srgbClr val="9900CC"/>
                </a:solidFill>
                <a:latin typeface="Jokerman" panose="04090605060D06020702" pitchFamily="82" charset="0"/>
              </a:rPr>
              <a:t>首段衔接</a:t>
            </a:r>
            <a:r>
              <a:rPr lang="en-US" altLang="zh-CN" sz="3200" dirty="0">
                <a:solidFill>
                  <a:srgbClr val="9900CC"/>
                </a:solidFill>
                <a:latin typeface="Jokerman" panose="04090605060D06020702" pitchFamily="82" charset="0"/>
              </a:rPr>
              <a:t>1</a:t>
            </a:r>
            <a:r>
              <a:rPr lang="zh-CN" altLang="en-US" sz="3200" dirty="0">
                <a:solidFill>
                  <a:srgbClr val="9900CC"/>
                </a:solidFill>
                <a:latin typeface="Jokerman" panose="04090605060D06020702" pitchFamily="82" charset="0"/>
              </a:rPr>
              <a:t>：</a:t>
            </a:r>
            <a:r>
              <a:rPr lang="en-US" altLang="zh-CN" sz="3200" dirty="0">
                <a:solidFill>
                  <a:srgbClr val="9900CC"/>
                </a:solidFill>
                <a:latin typeface="Jokerman" panose="04090605060D06020702" pitchFamily="82" charset="0"/>
              </a:rPr>
              <a:t>A:</a:t>
            </a:r>
            <a:r>
              <a:rPr lang="zh-CN" altLang="en-US" sz="3200" dirty="0">
                <a:solidFill>
                  <a:srgbClr val="9900CC"/>
                </a:solidFill>
                <a:latin typeface="Jokerman" panose="04090605060D06020702" pitchFamily="82" charset="0"/>
              </a:rPr>
              <a:t> </a:t>
            </a:r>
            <a:r>
              <a:rPr lang="en-US" altLang="zh-CN" sz="3200" u="sng" kern="100" dirty="0">
                <a:solidFill>
                  <a:srgbClr val="CC00FF"/>
                </a:solidFill>
                <a:latin typeface="Times New Roman" panose="02020603050405020304" pitchFamily="18" charset="0"/>
                <a:ea typeface="宋体" panose="02010600030101010101" pitchFamily="2" charset="-122"/>
              </a:rPr>
              <a:t> Various trees </a:t>
            </a:r>
            <a:r>
              <a:rPr lang="en-US" altLang="zh-CN" sz="3200" kern="100" dirty="0">
                <a:solidFill>
                  <a:srgbClr val="FF0000"/>
                </a:solidFill>
                <a:latin typeface="Times New Roman" panose="02020603050405020304" pitchFamily="18" charset="0"/>
                <a:ea typeface="宋体" panose="02010600030101010101" pitchFamily="2" charset="-122"/>
              </a:rPr>
              <a:t>grew </a:t>
            </a:r>
            <a:r>
              <a:rPr lang="en-US" altLang="zh-CN" sz="3200" kern="100" dirty="0">
                <a:latin typeface="Times New Roman" panose="02020603050405020304" pitchFamily="18" charset="0"/>
                <a:ea typeface="宋体" panose="02010600030101010101" pitchFamily="2" charset="-122"/>
              </a:rPr>
              <a:t>in the park, </a:t>
            </a:r>
            <a:r>
              <a:rPr lang="en-US" altLang="zh-CN" sz="3200" b="1" kern="100" dirty="0">
                <a:latin typeface="Times New Roman" panose="02020603050405020304" pitchFamily="18" charset="0"/>
                <a:ea typeface="宋体" panose="02010600030101010101" pitchFamily="2" charset="-122"/>
              </a:rPr>
              <a:t>so</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these fallen leaves of many sizes </a:t>
            </a:r>
            <a:r>
              <a:rPr lang="en-US" altLang="zh-CN" sz="3200" kern="100" dirty="0">
                <a:solidFill>
                  <a:srgbClr val="FF0000"/>
                </a:solidFill>
                <a:latin typeface="Times New Roman" panose="02020603050405020304" pitchFamily="18" charset="0"/>
                <a:ea typeface="宋体" panose="02010600030101010101" pitchFamily="2" charset="-122"/>
              </a:rPr>
              <a:t>had rich colors</a:t>
            </a:r>
            <a:r>
              <a:rPr lang="en-US" altLang="zh-CN" sz="3200" kern="100" dirty="0">
                <a:solidFill>
                  <a:srgbClr val="CC00FF"/>
                </a:solidFill>
                <a:latin typeface="Times New Roman" panose="02020603050405020304" pitchFamily="18" charset="0"/>
                <a:ea typeface="宋体" panose="02010600030101010101" pitchFamily="2" charset="-122"/>
              </a:rPr>
              <a:t>. </a:t>
            </a:r>
            <a:endParaRPr lang="zh-CN" altLang="en-US" sz="3200" dirty="0">
              <a:solidFill>
                <a:srgbClr val="CC00FF"/>
              </a:solidFill>
              <a:latin typeface="华文仿宋" panose="02010600040101010101" pitchFamily="2" charset="-122"/>
              <a:ea typeface="华文仿宋" panose="02010600040101010101" pitchFamily="2" charset="-122"/>
              <a:cs typeface="Times New Roman" panose="02020603050405020304" pitchFamily="18" charset="0"/>
            </a:endParaRPr>
          </a:p>
        </p:txBody>
      </p:sp>
      <p:sp>
        <p:nvSpPr>
          <p:cNvPr id="5" name="文本框 4"/>
          <p:cNvSpPr txBox="1"/>
          <p:nvPr/>
        </p:nvSpPr>
        <p:spPr>
          <a:xfrm>
            <a:off x="-79513" y="2858259"/>
            <a:ext cx="12284765" cy="995144"/>
          </a:xfrm>
          <a:prstGeom prst="rect">
            <a:avLst/>
          </a:prstGeom>
          <a:solidFill>
            <a:schemeClr val="bg1"/>
          </a:solidFill>
        </p:spPr>
        <p:txBody>
          <a:bodyPr wrap="square">
            <a:spAutoFit/>
          </a:bodyPr>
          <a:lstStyle/>
          <a:p>
            <a:pPr indent="80010" algn="l"/>
            <a:r>
              <a:rPr lang="en-US" altLang="zh-CN" sz="3200" kern="100" dirty="0">
                <a:effectLst/>
                <a:latin typeface="Times New Roman" panose="02020603050405020304" pitchFamily="18" charset="0"/>
                <a:ea typeface="宋体" panose="02010600030101010101" pitchFamily="2" charset="-122"/>
              </a:rPr>
              <a:t>Para1: </a:t>
            </a:r>
            <a:r>
              <a:rPr lang="en-US" altLang="zh-CN" sz="3200" u="sng" kern="100" dirty="0">
                <a:solidFill>
                  <a:srgbClr val="CC00FF"/>
                </a:solidFill>
                <a:effectLst/>
                <a:latin typeface="Times New Roman" panose="02020603050405020304" pitchFamily="18" charset="0"/>
                <a:ea typeface="宋体" panose="02010600030101010101" pitchFamily="2" charset="-122"/>
              </a:rPr>
              <a:t>We </a:t>
            </a:r>
            <a:r>
              <a:rPr lang="en-US" altLang="zh-CN" sz="3200" kern="100" dirty="0">
                <a:effectLst/>
                <a:latin typeface="Times New Roman" panose="02020603050405020304" pitchFamily="18" charset="0"/>
                <a:ea typeface="宋体" panose="02010600030101010101" pitchFamily="2" charset="-122"/>
              </a:rPr>
              <a:t>ended up filling </a:t>
            </a:r>
            <a:r>
              <a:rPr lang="en-US" altLang="zh-CN" sz="3200" u="sng" kern="100" dirty="0">
                <a:effectLst/>
                <a:latin typeface="Times New Roman" panose="02020603050405020304" pitchFamily="18" charset="0"/>
                <a:ea typeface="宋体" panose="02010600030101010101" pitchFamily="2" charset="-122"/>
              </a:rPr>
              <a:t>two jumbo bags </a:t>
            </a:r>
            <a:r>
              <a:rPr lang="en-US" altLang="zh-CN" sz="3200" kern="100" dirty="0">
                <a:effectLst/>
                <a:latin typeface="Times New Roman" panose="02020603050405020304" pitchFamily="18" charset="0"/>
                <a:ea typeface="宋体" panose="02010600030101010101" pitchFamily="2" charset="-122"/>
              </a:rPr>
              <a:t>with </a:t>
            </a:r>
            <a:r>
              <a:rPr lang="en-US" altLang="zh-CN" sz="3200" u="sng" kern="100" dirty="0">
                <a:solidFill>
                  <a:srgbClr val="CC00FF"/>
                </a:solidFill>
                <a:effectLst/>
                <a:latin typeface="Times New Roman" panose="02020603050405020304" pitchFamily="18" charset="0"/>
                <a:ea typeface="宋体" panose="02010600030101010101" pitchFamily="2" charset="-122"/>
              </a:rPr>
              <a:t>different  kinds of leaves.</a:t>
            </a:r>
            <a:endParaRPr lang="en-US" altLang="zh-CN" sz="3200" u="sng" kern="100" dirty="0">
              <a:solidFill>
                <a:srgbClr val="CC00FF"/>
              </a:solidFill>
              <a:effectLst/>
              <a:latin typeface="Times New Roman" panose="02020603050405020304" pitchFamily="18" charset="0"/>
              <a:ea typeface="宋体" panose="02010600030101010101" pitchFamily="2" charset="-122"/>
            </a:endParaRPr>
          </a:p>
          <a:p>
            <a:pPr indent="80010" algn="l">
              <a:lnSpc>
                <a:spcPts val="1400"/>
              </a:lnSpc>
            </a:pPr>
            <a:endParaRPr lang="zh-CN" altLang="zh-CN" sz="32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200" kern="100" dirty="0">
                <a:effectLst/>
                <a:latin typeface="Times New Roman" panose="02020603050405020304" pitchFamily="18" charset="0"/>
                <a:ea typeface="宋体" panose="02010600030101010101" pitchFamily="2" charset="-122"/>
              </a:rPr>
              <a:t>Para2: Then </a:t>
            </a:r>
            <a:r>
              <a:rPr lang="en-US" altLang="zh-CN" sz="32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200" kern="100" dirty="0">
                <a:effectLst/>
                <a:latin typeface="Times New Roman" panose="02020603050405020304" pitchFamily="18" charset="0"/>
                <a:ea typeface="宋体" panose="02010600030101010101" pitchFamily="2" charset="-122"/>
              </a:rPr>
              <a:t>came</a:t>
            </a:r>
            <a:r>
              <a:rPr lang="en-US" altLang="zh-CN" sz="1600" kern="100" dirty="0">
                <a:effectLst/>
                <a:latin typeface="Times New Roman" panose="02020603050405020304" pitchFamily="18" charset="0"/>
                <a:ea typeface="宋体" panose="02010600030101010101" pitchFamily="2" charset="-122"/>
              </a:rPr>
              <a:t>.</a:t>
            </a:r>
            <a:endParaRPr lang="en-US" altLang="zh-CN" sz="1600" kern="100" dirty="0">
              <a:effectLst/>
              <a:latin typeface="Times New Roman" panose="02020603050405020304" pitchFamily="18" charset="0"/>
              <a:ea typeface="宋体" panose="02010600030101010101" pitchFamily="2" charset="-122"/>
            </a:endParaRPr>
          </a:p>
        </p:txBody>
      </p:sp>
      <p:sp>
        <p:nvSpPr>
          <p:cNvPr id="6" name="文本框 5"/>
          <p:cNvSpPr txBox="1"/>
          <p:nvPr/>
        </p:nvSpPr>
        <p:spPr>
          <a:xfrm>
            <a:off x="165654" y="62956"/>
            <a:ext cx="5459893"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r>
              <a:rPr lang="en-US" altLang="zh-CN" sz="2800" dirty="0">
                <a:solidFill>
                  <a:srgbClr val="9900CC"/>
                </a:solidFill>
                <a:latin typeface="Jokerman" panose="04090605060D06020702" pitchFamily="82" charset="0"/>
              </a:rPr>
              <a:t>+ </a:t>
            </a:r>
            <a:r>
              <a:rPr lang="zh-CN" altLang="en-US" sz="2800" kern="100" dirty="0">
                <a:solidFill>
                  <a:srgbClr val="FF0000"/>
                </a:solidFill>
                <a:latin typeface="等线" panose="02010600030101010101" pitchFamily="2" charset="-122"/>
                <a:cs typeface="Times New Roman" panose="02020603050405020304" pitchFamily="18" charset="0"/>
              </a:rPr>
              <a:t>结合原文</a:t>
            </a:r>
            <a:r>
              <a:rPr lang="en-US" altLang="zh-CN" sz="2800" kern="100" dirty="0">
                <a:solidFill>
                  <a:srgbClr val="FF0000"/>
                </a:solidFill>
                <a:latin typeface="等线" panose="02010600030101010101" pitchFamily="2" charset="-122"/>
                <a:cs typeface="Times New Roman" panose="02020603050405020304" pitchFamily="18" charset="0"/>
              </a:rPr>
              <a:t>part 3: </a:t>
            </a:r>
            <a:endParaRPr lang="zh-CN" altLang="en-US" sz="2800" dirty="0">
              <a:solidFill>
                <a:srgbClr val="FF0000"/>
              </a:solidFill>
              <a:latin typeface="HGSSoeiKakupoptai" panose="040B0A00000000000000" pitchFamily="82" charset="-128"/>
              <a:ea typeface="HGSSoeiKakupoptai" panose="040B0A00000000000000" pitchFamily="82" charset="-128"/>
            </a:endParaRPr>
          </a:p>
        </p:txBody>
      </p:sp>
      <p:sp>
        <p:nvSpPr>
          <p:cNvPr id="7" name="文本框 6"/>
          <p:cNvSpPr txBox="1"/>
          <p:nvPr/>
        </p:nvSpPr>
        <p:spPr>
          <a:xfrm>
            <a:off x="86142" y="5420153"/>
            <a:ext cx="12191999" cy="1077218"/>
          </a:xfrm>
          <a:prstGeom prst="rect">
            <a:avLst/>
          </a:prstGeom>
          <a:solidFill>
            <a:schemeClr val="bg1"/>
          </a:solidFill>
        </p:spPr>
        <p:txBody>
          <a:bodyPr wrap="square" rtlCol="0">
            <a:spAutoFit/>
          </a:bodyPr>
          <a:lstStyle/>
          <a:p>
            <a:r>
              <a:rPr lang="zh-CN" altLang="en-US" sz="3200" dirty="0">
                <a:solidFill>
                  <a:srgbClr val="9900CC"/>
                </a:solidFill>
                <a:latin typeface="Jokerman" panose="04090605060D06020702" pitchFamily="82" charset="0"/>
              </a:rPr>
              <a:t>首段衔接</a:t>
            </a:r>
            <a:r>
              <a:rPr lang="en-US" altLang="zh-CN" sz="3200" dirty="0">
                <a:solidFill>
                  <a:srgbClr val="9900CC"/>
                </a:solidFill>
                <a:latin typeface="Jokerman" panose="04090605060D06020702" pitchFamily="82" charset="0"/>
              </a:rPr>
              <a:t>1</a:t>
            </a:r>
            <a:r>
              <a:rPr lang="zh-CN" altLang="en-US" sz="3200" dirty="0">
                <a:solidFill>
                  <a:srgbClr val="9900CC"/>
                </a:solidFill>
                <a:latin typeface="Jokerman" panose="04090605060D06020702" pitchFamily="82" charset="0"/>
              </a:rPr>
              <a:t>：</a:t>
            </a:r>
            <a:r>
              <a:rPr lang="en-US" altLang="zh-CN" sz="3200" dirty="0">
                <a:solidFill>
                  <a:srgbClr val="9900CC"/>
                </a:solidFill>
                <a:latin typeface="Jokerman" panose="04090605060D06020702" pitchFamily="82" charset="0"/>
              </a:rPr>
              <a:t>B:</a:t>
            </a:r>
            <a:r>
              <a:rPr lang="zh-CN" altLang="en-US" sz="3200" dirty="0">
                <a:solidFill>
                  <a:srgbClr val="9900CC"/>
                </a:solidFill>
                <a:latin typeface="Jokerman" panose="04090605060D06020702" pitchFamily="82" charset="0"/>
              </a:rPr>
              <a:t> </a:t>
            </a:r>
            <a:r>
              <a:rPr lang="en-US" altLang="zh-CN" sz="3200" kern="100" dirty="0">
                <a:solidFill>
                  <a:srgbClr val="990099"/>
                </a:solidFill>
                <a:latin typeface="Times New Roman" panose="02020603050405020304" pitchFamily="18" charset="0"/>
                <a:ea typeface="宋体" panose="02010600030101010101" pitchFamily="2" charset="-122"/>
              </a:rPr>
              <a:t>Thrilled and delighted, </a:t>
            </a:r>
            <a:r>
              <a:rPr lang="en-US" altLang="zh-CN" sz="3200" u="sng" kern="100" dirty="0">
                <a:solidFill>
                  <a:srgbClr val="CC00FF"/>
                </a:solidFill>
                <a:latin typeface="Times New Roman" panose="02020603050405020304" pitchFamily="18" charset="0"/>
                <a:ea typeface="宋体" panose="02010600030101010101" pitchFamily="2" charset="-122"/>
              </a:rPr>
              <a:t>we </a:t>
            </a:r>
            <a:r>
              <a:rPr lang="en-US" altLang="zh-CN" sz="3200" kern="100" dirty="0">
                <a:solidFill>
                  <a:srgbClr val="FF0000"/>
                </a:solidFill>
                <a:latin typeface="Times New Roman" panose="02020603050405020304" pitchFamily="18" charset="0"/>
                <a:ea typeface="宋体" panose="02010600030101010101" pitchFamily="2" charset="-122"/>
              </a:rPr>
              <a:t>grinned from ear to ear, </a:t>
            </a:r>
            <a:r>
              <a:rPr lang="en-US" altLang="zh-CN" sz="3200" kern="100" dirty="0">
                <a:solidFill>
                  <a:srgbClr val="990099"/>
                </a:solidFill>
                <a:latin typeface="Times New Roman" panose="02020603050405020304" pitchFamily="18" charset="0"/>
                <a:ea typeface="宋体" panose="02010600030101010101" pitchFamily="2" charset="-122"/>
              </a:rPr>
              <a:t>staring at the two bags and imagining the creative design. </a:t>
            </a:r>
            <a:endParaRPr lang="zh-CN" altLang="en-US" sz="3200" dirty="0">
              <a:solidFill>
                <a:srgbClr val="990099"/>
              </a:solidFill>
              <a:latin typeface="华文仿宋" panose="02010600040101010101" pitchFamily="2" charset="-122"/>
              <a:ea typeface="华文仿宋" panose="02010600040101010101" pitchFamily="2" charset="-122"/>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08699"/>
            <a:ext cx="12125739" cy="2062103"/>
          </a:xfrm>
          <a:prstGeom prst="rect">
            <a:avLst/>
          </a:prstGeom>
          <a:solidFill>
            <a:schemeClr val="bg1"/>
          </a:solidFill>
        </p:spPr>
        <p:txBody>
          <a:bodyPr wrap="square">
            <a:spAutoFit/>
          </a:bodyPr>
          <a:lstStyle/>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“I’ve got it!” Ollie said, scooping up a bunch of fallen leaves.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“Really?” I said. “You’re going to make an entire costume out of leaves?”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“Why not?” he said, scooping up some more.</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“They’re totally free, and I can guarantee, no one will be a tree as great as me.”</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“Don’t you mean, a tree as great as we?” I grinned.</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“Um, first, that grammar doesn’t sound right,” said Ollie. “And second, no way! Think of your own creative ideas.”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“Aw, come on,” I said. “You should be flattered that I like your idea so much. Plus, I just thought of the perfect way to make branches.”</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rPr>
              <a:t>Finally, Ollie said OK.</a:t>
            </a:r>
            <a:endParaRPr lang="en-US"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79513" y="2858259"/>
            <a:ext cx="12284765" cy="995144"/>
          </a:xfrm>
          <a:prstGeom prst="rect">
            <a:avLst/>
          </a:prstGeom>
          <a:solidFill>
            <a:schemeClr val="bg1"/>
          </a:solidFill>
        </p:spPr>
        <p:txBody>
          <a:bodyPr wrap="square">
            <a:spAutoFit/>
          </a:bodyPr>
          <a:lstStyle/>
          <a:p>
            <a:pPr indent="80010" algn="l"/>
            <a:r>
              <a:rPr lang="en-US" altLang="zh-CN" sz="3200" kern="100" dirty="0">
                <a:effectLst/>
                <a:latin typeface="Times New Roman" panose="02020603050405020304" pitchFamily="18" charset="0"/>
                <a:ea typeface="宋体" panose="02010600030101010101" pitchFamily="2" charset="-122"/>
              </a:rPr>
              <a:t>Para1: </a:t>
            </a:r>
            <a:r>
              <a:rPr lang="en-US" altLang="zh-CN" sz="3200" u="sng" kern="100" dirty="0">
                <a:solidFill>
                  <a:srgbClr val="CC00FF"/>
                </a:solidFill>
                <a:effectLst/>
                <a:latin typeface="Times New Roman" panose="02020603050405020304" pitchFamily="18" charset="0"/>
                <a:ea typeface="宋体" panose="02010600030101010101" pitchFamily="2" charset="-122"/>
              </a:rPr>
              <a:t>We </a:t>
            </a:r>
            <a:r>
              <a:rPr lang="en-US" altLang="zh-CN" sz="3200" kern="100" dirty="0">
                <a:effectLst/>
                <a:latin typeface="Times New Roman" panose="02020603050405020304" pitchFamily="18" charset="0"/>
                <a:ea typeface="宋体" panose="02010600030101010101" pitchFamily="2" charset="-122"/>
              </a:rPr>
              <a:t>ended up filling </a:t>
            </a:r>
            <a:r>
              <a:rPr lang="en-US" altLang="zh-CN" sz="3200" u="sng" kern="100" dirty="0">
                <a:effectLst/>
                <a:latin typeface="Times New Roman" panose="02020603050405020304" pitchFamily="18" charset="0"/>
                <a:ea typeface="宋体" panose="02010600030101010101" pitchFamily="2" charset="-122"/>
              </a:rPr>
              <a:t>two jumbo bags </a:t>
            </a:r>
            <a:r>
              <a:rPr lang="en-US" altLang="zh-CN" sz="3200" kern="100" dirty="0">
                <a:effectLst/>
                <a:latin typeface="Times New Roman" panose="02020603050405020304" pitchFamily="18" charset="0"/>
                <a:ea typeface="宋体" panose="02010600030101010101" pitchFamily="2" charset="-122"/>
              </a:rPr>
              <a:t>with </a:t>
            </a:r>
            <a:r>
              <a:rPr lang="en-US" altLang="zh-CN" sz="3200" u="sng" kern="100" dirty="0">
                <a:solidFill>
                  <a:srgbClr val="CC00FF"/>
                </a:solidFill>
                <a:effectLst/>
                <a:latin typeface="Times New Roman" panose="02020603050405020304" pitchFamily="18" charset="0"/>
                <a:ea typeface="宋体" panose="02010600030101010101" pitchFamily="2" charset="-122"/>
              </a:rPr>
              <a:t>different  kinds of leaves.</a:t>
            </a:r>
            <a:endParaRPr lang="en-US" altLang="zh-CN" sz="3200" u="sng" kern="100" dirty="0">
              <a:solidFill>
                <a:srgbClr val="CC00FF"/>
              </a:solidFill>
              <a:effectLst/>
              <a:latin typeface="Times New Roman" panose="02020603050405020304" pitchFamily="18" charset="0"/>
              <a:ea typeface="宋体" panose="02010600030101010101" pitchFamily="2" charset="-122"/>
            </a:endParaRPr>
          </a:p>
          <a:p>
            <a:pPr indent="80010" algn="l">
              <a:lnSpc>
                <a:spcPts val="1400"/>
              </a:lnSpc>
            </a:pPr>
            <a:endParaRPr lang="zh-CN" altLang="zh-CN" sz="32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200" kern="100" dirty="0">
                <a:effectLst/>
                <a:latin typeface="Times New Roman" panose="02020603050405020304" pitchFamily="18" charset="0"/>
                <a:ea typeface="宋体" panose="02010600030101010101" pitchFamily="2" charset="-122"/>
              </a:rPr>
              <a:t>Para2: Then </a:t>
            </a:r>
            <a:r>
              <a:rPr lang="en-US" altLang="zh-CN" sz="32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200" kern="100" dirty="0">
                <a:effectLst/>
                <a:latin typeface="Times New Roman" panose="02020603050405020304" pitchFamily="18" charset="0"/>
                <a:ea typeface="宋体" panose="02010600030101010101" pitchFamily="2" charset="-122"/>
              </a:rPr>
              <a:t>came</a:t>
            </a:r>
            <a:r>
              <a:rPr lang="en-US" altLang="zh-CN" sz="1600" kern="100" dirty="0">
                <a:effectLst/>
                <a:latin typeface="Times New Roman" panose="02020603050405020304" pitchFamily="18" charset="0"/>
                <a:ea typeface="宋体" panose="02010600030101010101" pitchFamily="2" charset="-122"/>
              </a:rPr>
              <a:t>.</a:t>
            </a:r>
            <a:endParaRPr lang="en-US" altLang="zh-CN" sz="1600" kern="100" dirty="0">
              <a:effectLst/>
              <a:latin typeface="Times New Roman" panose="02020603050405020304" pitchFamily="18" charset="0"/>
              <a:ea typeface="宋体" panose="02010600030101010101" pitchFamily="2" charset="-122"/>
            </a:endParaRPr>
          </a:p>
        </p:txBody>
      </p:sp>
      <p:sp>
        <p:nvSpPr>
          <p:cNvPr id="6" name="文本框 5"/>
          <p:cNvSpPr txBox="1"/>
          <p:nvPr/>
        </p:nvSpPr>
        <p:spPr>
          <a:xfrm>
            <a:off x="165654" y="62956"/>
            <a:ext cx="5459893"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r>
              <a:rPr lang="en-US" altLang="zh-CN" sz="2800" dirty="0">
                <a:solidFill>
                  <a:srgbClr val="9900CC"/>
                </a:solidFill>
                <a:latin typeface="Jokerman" panose="04090605060D06020702" pitchFamily="82" charset="0"/>
              </a:rPr>
              <a:t>+ </a:t>
            </a:r>
            <a:r>
              <a:rPr lang="zh-CN" altLang="en-US" sz="2800" kern="100" dirty="0">
                <a:solidFill>
                  <a:srgbClr val="FF0000"/>
                </a:solidFill>
                <a:latin typeface="等线" panose="02010600030101010101" pitchFamily="2" charset="-122"/>
                <a:cs typeface="Times New Roman" panose="02020603050405020304" pitchFamily="18" charset="0"/>
              </a:rPr>
              <a:t>结合原文</a:t>
            </a:r>
            <a:r>
              <a:rPr lang="en-US" altLang="zh-CN" sz="2800" kern="100" dirty="0">
                <a:solidFill>
                  <a:srgbClr val="FF0000"/>
                </a:solidFill>
                <a:latin typeface="等线" panose="02010600030101010101" pitchFamily="2" charset="-122"/>
                <a:cs typeface="Times New Roman" panose="02020603050405020304" pitchFamily="18" charset="0"/>
              </a:rPr>
              <a:t>part 3: </a:t>
            </a:r>
            <a:endParaRPr lang="zh-CN" altLang="en-US" sz="2800" dirty="0">
              <a:solidFill>
                <a:srgbClr val="FF0000"/>
              </a:solidFill>
              <a:latin typeface="HGSSoeiKakupoptai" panose="040B0A00000000000000" pitchFamily="82" charset="-128"/>
              <a:ea typeface="HGSSoeiKakupoptai" panose="040B0A00000000000000" pitchFamily="82" charset="-128"/>
            </a:endParaRPr>
          </a:p>
        </p:txBody>
      </p:sp>
      <p:sp>
        <p:nvSpPr>
          <p:cNvPr id="2" name="文本框 1"/>
          <p:cNvSpPr txBox="1"/>
          <p:nvPr/>
        </p:nvSpPr>
        <p:spPr>
          <a:xfrm>
            <a:off x="-3309" y="4509059"/>
            <a:ext cx="12125738" cy="1200329"/>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首段衔接</a:t>
            </a:r>
            <a:r>
              <a:rPr lang="en-US" altLang="zh-CN" sz="3600" dirty="0">
                <a:solidFill>
                  <a:srgbClr val="9900CC"/>
                </a:solidFill>
                <a:latin typeface="Jokerman" panose="04090605060D06020702" pitchFamily="82" charset="0"/>
              </a:rPr>
              <a:t>1</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C:  </a:t>
            </a:r>
            <a:r>
              <a:rPr lang="en-US" altLang="zh-CN" sz="3600" kern="100" dirty="0">
                <a:solidFill>
                  <a:srgbClr val="FF0000"/>
                </a:solidFill>
                <a:latin typeface="Times New Roman" panose="02020603050405020304" pitchFamily="18" charset="0"/>
                <a:ea typeface="宋体" panose="02010600030101010101" pitchFamily="2" charset="-122"/>
              </a:rPr>
              <a:t>Thrilled and delighted, </a:t>
            </a:r>
            <a:r>
              <a:rPr lang="en-US" altLang="zh-CN" sz="3600" u="sng" kern="100" dirty="0">
                <a:solidFill>
                  <a:srgbClr val="CC00FF"/>
                </a:solidFill>
                <a:latin typeface="Times New Roman" panose="02020603050405020304" pitchFamily="18" charset="0"/>
                <a:ea typeface="宋体" panose="02010600030101010101" pitchFamily="2" charset="-122"/>
              </a:rPr>
              <a:t>we</a:t>
            </a:r>
            <a:r>
              <a:rPr lang="en-US" altLang="zh-CN" sz="3600" kern="100" dirty="0">
                <a:solidFill>
                  <a:srgbClr val="CC00FF"/>
                </a:solidFill>
                <a:latin typeface="Times New Roman" panose="02020603050405020304" pitchFamily="18" charset="0"/>
                <a:ea typeface="宋体" panose="02010600030101010101" pitchFamily="2" charset="-122"/>
              </a:rPr>
              <a:t> two </a:t>
            </a:r>
            <a:r>
              <a:rPr lang="en-US" altLang="zh-CN" sz="3600" kern="100" dirty="0">
                <a:solidFill>
                  <a:srgbClr val="FF0000"/>
                </a:solidFill>
                <a:latin typeface="Times New Roman" panose="02020603050405020304" pitchFamily="18" charset="0"/>
                <a:ea typeface="宋体" panose="02010600030101010101" pitchFamily="2" charset="-122"/>
              </a:rPr>
              <a:t>dragged the two jumbo bags back</a:t>
            </a:r>
            <a:r>
              <a:rPr lang="en-US" altLang="zh-CN" sz="3600" kern="100" dirty="0">
                <a:solidFill>
                  <a:srgbClr val="990099"/>
                </a:solidFill>
                <a:latin typeface="Times New Roman" panose="02020603050405020304" pitchFamily="18" charset="0"/>
                <a:ea typeface="宋体" panose="02010600030101010101" pitchFamily="2" charset="-122"/>
              </a:rPr>
              <a:t> </a:t>
            </a:r>
            <a:r>
              <a:rPr lang="en-US" altLang="zh-CN" sz="3600" kern="100" dirty="0">
                <a:latin typeface="Times New Roman" panose="02020603050405020304" pitchFamily="18" charset="0"/>
                <a:ea typeface="宋体" panose="02010600030101010101" pitchFamily="2" charset="-122"/>
              </a:rPr>
              <a:t>to Ollie’s yard.</a:t>
            </a:r>
            <a:endParaRPr lang="zh-CN" altLang="en-US" sz="3600" dirty="0">
              <a:solidFill>
                <a:srgbClr val="0000FF"/>
              </a:solidFill>
              <a:latin typeface="HGSSoeiKakupoptai" panose="040B0A00000000000000" pitchFamily="82" charset="-128"/>
              <a:ea typeface="HGSSoeiKakupoptai" panose="040B0A00000000000000" pitchFamily="82" charset="-128"/>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072" y="1828807"/>
            <a:ext cx="11973336" cy="1754326"/>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a:t>
            </a:r>
            <a:r>
              <a:rPr lang="en-US" altLang="zh-CN" sz="3600" dirty="0">
                <a:solidFill>
                  <a:srgbClr val="9900CC"/>
                </a:solidFill>
                <a:latin typeface="Jokerman" panose="04090605060D06020702" pitchFamily="82" charset="0"/>
              </a:rPr>
              <a:t>A: </a:t>
            </a:r>
            <a:r>
              <a:rPr lang="en-US" altLang="zh-CN" sz="3600" kern="100" dirty="0">
                <a:solidFill>
                  <a:srgbClr val="0000FF"/>
                </a:solidFill>
                <a:latin typeface="Times New Roman" panose="02020603050405020304" pitchFamily="18" charset="0"/>
                <a:ea typeface="宋体" panose="02010600030101010101" pitchFamily="2" charset="-122"/>
              </a:rPr>
              <a:t>After what seemed like centuries, </a:t>
            </a:r>
            <a:r>
              <a:rPr lang="en-US" altLang="zh-CN" sz="3600" u="sng" kern="100" dirty="0">
                <a:solidFill>
                  <a:srgbClr val="CC00FF"/>
                </a:solidFill>
                <a:latin typeface="Times New Roman" panose="02020603050405020304" pitchFamily="18" charset="0"/>
                <a:ea typeface="宋体" panose="02010600030101010101" pitchFamily="2" charset="-122"/>
              </a:rPr>
              <a:t>a shining colorful Halloween costume </a:t>
            </a:r>
            <a:r>
              <a:rPr lang="en-US" altLang="zh-CN" sz="3600" kern="100" dirty="0">
                <a:solidFill>
                  <a:srgbClr val="FF0000"/>
                </a:solidFill>
                <a:latin typeface="Times New Roman" panose="02020603050405020304" pitchFamily="18" charset="0"/>
                <a:ea typeface="宋体" panose="02010600030101010101" pitchFamily="2" charset="-122"/>
              </a:rPr>
              <a:t>took form/ appeared/ turned up </a:t>
            </a:r>
            <a:r>
              <a:rPr lang="en-US" altLang="zh-CN" sz="3600" kern="100" dirty="0">
                <a:latin typeface="Times New Roman" panose="02020603050405020304" pitchFamily="18" charset="0"/>
                <a:ea typeface="宋体" panose="02010600030101010101" pitchFamily="2" charset="-122"/>
              </a:rPr>
              <a:t>before our eyes. </a:t>
            </a:r>
            <a:r>
              <a:rPr lang="en-US" altLang="zh-CN" sz="3600" u="sng" kern="100" dirty="0">
                <a:solidFill>
                  <a:srgbClr val="CC00FF"/>
                </a:solidFill>
                <a:latin typeface="Times New Roman" panose="02020603050405020304" pitchFamily="18" charset="0"/>
                <a:ea typeface="宋体" panose="02010600030101010101" pitchFamily="2" charset="-122"/>
              </a:rPr>
              <a:t>Our joint efforts </a:t>
            </a:r>
            <a:r>
              <a:rPr lang="en-US" altLang="zh-CN" sz="3600" kern="100" dirty="0">
                <a:solidFill>
                  <a:srgbClr val="FF0000"/>
                </a:solidFill>
                <a:latin typeface="Times New Roman" panose="02020603050405020304" pitchFamily="18" charset="0"/>
                <a:ea typeface="宋体" panose="02010600030101010101" pitchFamily="2" charset="-122"/>
              </a:rPr>
              <a:t>paid off. </a:t>
            </a:r>
            <a:endParaRPr lang="zh-CN" altLang="en-US"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79512" y="403291"/>
            <a:ext cx="12218506" cy="1174681"/>
          </a:xfrm>
          <a:prstGeom prst="rect">
            <a:avLst/>
          </a:prstGeom>
          <a:solidFill>
            <a:schemeClr val="bg1"/>
          </a:solidFill>
        </p:spPr>
        <p:txBody>
          <a:bodyPr wrap="square">
            <a:spAutoFit/>
          </a:bodyPr>
          <a:lstStyle/>
          <a:p>
            <a:pPr indent="80010" algn="l"/>
            <a:r>
              <a:rPr lang="en-US" altLang="zh-CN" sz="3200" kern="100" dirty="0">
                <a:effectLst/>
                <a:latin typeface="Times New Roman" panose="02020603050405020304" pitchFamily="18" charset="0"/>
                <a:ea typeface="宋体" panose="02010600030101010101" pitchFamily="2" charset="-122"/>
              </a:rPr>
              <a:t>Para1: </a:t>
            </a:r>
            <a:r>
              <a:rPr lang="en-US" altLang="zh-CN" sz="3200" u="sng" kern="100" dirty="0">
                <a:solidFill>
                  <a:srgbClr val="CC00FF"/>
                </a:solidFill>
                <a:effectLst/>
                <a:latin typeface="Times New Roman" panose="02020603050405020304" pitchFamily="18" charset="0"/>
                <a:ea typeface="宋体" panose="02010600030101010101" pitchFamily="2" charset="-122"/>
              </a:rPr>
              <a:t>We </a:t>
            </a:r>
            <a:r>
              <a:rPr lang="en-US" altLang="zh-CN" sz="3200" kern="100" dirty="0">
                <a:effectLst/>
                <a:latin typeface="Times New Roman" panose="02020603050405020304" pitchFamily="18" charset="0"/>
                <a:ea typeface="宋体" panose="02010600030101010101" pitchFamily="2" charset="-122"/>
              </a:rPr>
              <a:t>ended up filling </a:t>
            </a:r>
            <a:r>
              <a:rPr lang="en-US" altLang="zh-CN" sz="3200" u="sng" kern="100" dirty="0">
                <a:effectLst/>
                <a:latin typeface="Times New Roman" panose="02020603050405020304" pitchFamily="18" charset="0"/>
                <a:ea typeface="宋体" panose="02010600030101010101" pitchFamily="2" charset="-122"/>
              </a:rPr>
              <a:t>two jumbo bags </a:t>
            </a:r>
            <a:r>
              <a:rPr lang="en-US" altLang="zh-CN" sz="3200" kern="100" dirty="0">
                <a:effectLst/>
                <a:latin typeface="Times New Roman" panose="02020603050405020304" pitchFamily="18" charset="0"/>
                <a:ea typeface="宋体" panose="02010600030101010101" pitchFamily="2" charset="-122"/>
              </a:rPr>
              <a:t>with </a:t>
            </a:r>
            <a:r>
              <a:rPr lang="en-US" altLang="zh-CN" sz="3200" u="sng" kern="100" dirty="0">
                <a:solidFill>
                  <a:srgbClr val="CC00FF"/>
                </a:solidFill>
                <a:effectLst/>
                <a:latin typeface="Times New Roman" panose="02020603050405020304" pitchFamily="18" charset="0"/>
                <a:ea typeface="宋体" panose="02010600030101010101" pitchFamily="2" charset="-122"/>
              </a:rPr>
              <a:t>different kinds of leaves.</a:t>
            </a:r>
            <a:endParaRPr lang="en-US" altLang="zh-CN" sz="3200" u="sng" kern="100" dirty="0">
              <a:solidFill>
                <a:srgbClr val="CC00FF"/>
              </a:solidFill>
              <a:effectLst/>
              <a:latin typeface="Times New Roman" panose="02020603050405020304" pitchFamily="18" charset="0"/>
              <a:ea typeface="宋体" panose="02010600030101010101" pitchFamily="2" charset="-122"/>
            </a:endParaRPr>
          </a:p>
          <a:p>
            <a:pPr indent="80010" algn="l">
              <a:lnSpc>
                <a:spcPts val="1400"/>
              </a:lnSpc>
            </a:pPr>
            <a:endParaRPr lang="zh-CN" altLang="zh-CN" sz="3200" kern="100" dirty="0">
              <a:effectLst/>
              <a:latin typeface="Times New Roman" panose="02020603050405020304" pitchFamily="18" charset="0"/>
              <a:ea typeface="宋体" panose="02010600030101010101" pitchFamily="2" charset="-122"/>
            </a:endParaRPr>
          </a:p>
          <a:p>
            <a:pPr indent="80010" algn="l">
              <a:lnSpc>
                <a:spcPts val="1400"/>
              </a:lnSpc>
            </a:pPr>
            <a:endParaRPr lang="zh-CN" altLang="zh-CN" sz="32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200" kern="100" dirty="0">
                <a:effectLst/>
                <a:latin typeface="Times New Roman" panose="02020603050405020304" pitchFamily="18" charset="0"/>
                <a:ea typeface="宋体" panose="02010600030101010101" pitchFamily="2" charset="-122"/>
              </a:rPr>
              <a:t>Para2: Then </a:t>
            </a:r>
            <a:r>
              <a:rPr lang="en-US" altLang="zh-CN" sz="32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200" kern="100" dirty="0">
                <a:effectLst/>
                <a:latin typeface="Times New Roman" panose="02020603050405020304" pitchFamily="18" charset="0"/>
                <a:ea typeface="宋体" panose="02010600030101010101" pitchFamily="2" charset="-122"/>
              </a:rPr>
              <a:t>came</a:t>
            </a:r>
            <a:r>
              <a:rPr lang="en-US" altLang="zh-CN" sz="1600" kern="100" dirty="0">
                <a:effectLst/>
                <a:latin typeface="Times New Roman" panose="02020603050405020304" pitchFamily="18" charset="0"/>
                <a:ea typeface="宋体" panose="02010600030101010101" pitchFamily="2" charset="-122"/>
              </a:rPr>
              <a:t>.</a:t>
            </a:r>
            <a:endParaRPr lang="en-US" altLang="zh-CN" sz="1600" kern="100" dirty="0">
              <a:effectLst/>
              <a:latin typeface="Times New Roman" panose="02020603050405020304" pitchFamily="18" charset="0"/>
              <a:ea typeface="宋体" panose="02010600030101010101" pitchFamily="2" charset="-122"/>
            </a:endParaRPr>
          </a:p>
        </p:txBody>
      </p:sp>
      <p:sp>
        <p:nvSpPr>
          <p:cNvPr id="7" name="文本框 6"/>
          <p:cNvSpPr txBox="1"/>
          <p:nvPr/>
        </p:nvSpPr>
        <p:spPr>
          <a:xfrm>
            <a:off x="-3309" y="4137999"/>
            <a:ext cx="12125738" cy="1200329"/>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首段尾句衔接</a:t>
            </a:r>
            <a:r>
              <a:rPr lang="en-US" altLang="zh-CN" sz="3600" dirty="0">
                <a:solidFill>
                  <a:srgbClr val="9900CC"/>
                </a:solidFill>
                <a:latin typeface="Jokerman" panose="04090605060D06020702" pitchFamily="82" charset="0"/>
              </a:rPr>
              <a:t>2</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en-US" altLang="zh-CN" sz="3600" u="sng" kern="100" dirty="0">
                <a:solidFill>
                  <a:srgbClr val="CC00FF"/>
                </a:solidFill>
                <a:latin typeface="Times New Roman" panose="02020603050405020304" pitchFamily="18" charset="0"/>
                <a:ea typeface="宋体" panose="02010600030101010101" pitchFamily="2" charset="-122"/>
              </a:rPr>
              <a:t>Our costume </a:t>
            </a:r>
            <a:r>
              <a:rPr lang="en-US" altLang="zh-CN" sz="3600" kern="100" dirty="0">
                <a:solidFill>
                  <a:srgbClr val="FF0000"/>
                </a:solidFill>
                <a:latin typeface="Times New Roman" panose="02020603050405020304" pitchFamily="18" charset="0"/>
                <a:ea typeface="宋体" panose="02010600030101010101" pitchFamily="2" charset="-122"/>
              </a:rPr>
              <a:t>would stand out </a:t>
            </a:r>
            <a:r>
              <a:rPr lang="en-US" altLang="zh-CN" sz="3600" kern="100" dirty="0">
                <a:latin typeface="Times New Roman" panose="02020603050405020304" pitchFamily="18" charset="0"/>
                <a:ea typeface="宋体" panose="02010600030101010101" pitchFamily="2" charset="-122"/>
              </a:rPr>
              <a:t>in the coming Halloween costume contest.</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Absolutely!</a:t>
            </a:r>
            <a:r>
              <a:rPr lang="en-US" altLang="zh-CN" sz="3600" u="sng" kern="100" dirty="0">
                <a:solidFill>
                  <a:srgbClr val="0000FF"/>
                </a:solidFill>
                <a:latin typeface="Times New Roman" panose="02020603050405020304" pitchFamily="18" charset="0"/>
                <a:ea typeface="宋体" panose="02010600030101010101" pitchFamily="2" charset="-122"/>
              </a:rPr>
              <a:t> </a:t>
            </a:r>
            <a:endParaRPr lang="zh-CN" altLang="en-US" sz="3600" dirty="0">
              <a:solidFill>
                <a:srgbClr val="0000FF"/>
              </a:solidFill>
              <a:latin typeface="HGSSoeiKakupoptai" panose="040B0A00000000000000" pitchFamily="82" charset="-128"/>
              <a:ea typeface="HGSSoeiKakupoptai" panose="040B0A00000000000000" pitchFamily="82" charset="-128"/>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5" y="1348858"/>
            <a:ext cx="12109174" cy="1200329"/>
          </a:xfrm>
          <a:prstGeom prst="rect">
            <a:avLst/>
          </a:prstGeom>
          <a:solidFill>
            <a:schemeClr val="bg1"/>
          </a:solidFill>
        </p:spPr>
        <p:txBody>
          <a:bodyPr wrap="square" rtlCol="0">
            <a:spAutoFit/>
          </a:bodyPr>
          <a:lstStyle/>
          <a:p>
            <a:r>
              <a:rPr lang="zh-CN" altLang="en-US" sz="3600" dirty="0">
                <a:solidFill>
                  <a:srgbClr val="9900CC"/>
                </a:solidFill>
                <a:latin typeface="Times New Roman" panose="02020603050405020304" pitchFamily="18" charset="0"/>
                <a:cs typeface="Times New Roman" panose="02020603050405020304" pitchFamily="18" charset="0"/>
              </a:rPr>
              <a:t>二段首句衔接</a:t>
            </a:r>
            <a:r>
              <a:rPr lang="en-US" altLang="zh-CN" sz="3600" dirty="0">
                <a:solidFill>
                  <a:srgbClr val="9900CC"/>
                </a:solidFill>
                <a:latin typeface="Times New Roman" panose="02020603050405020304" pitchFamily="18" charset="0"/>
                <a:cs typeface="Times New Roman" panose="02020603050405020304" pitchFamily="18" charset="0"/>
              </a:rPr>
              <a:t>3</a:t>
            </a:r>
            <a:r>
              <a:rPr lang="zh-CN" altLang="en-US" sz="3600" dirty="0">
                <a:solidFill>
                  <a:srgbClr val="9900CC"/>
                </a:solidFill>
                <a:latin typeface="Times New Roman" panose="02020603050405020304" pitchFamily="18" charset="0"/>
                <a:cs typeface="Times New Roman" panose="02020603050405020304" pitchFamily="18" charset="0"/>
              </a:rPr>
              <a:t>：</a:t>
            </a:r>
            <a:r>
              <a:rPr lang="en-US" altLang="zh-CN" sz="3600" dirty="0">
                <a:solidFill>
                  <a:srgbClr val="9900CC"/>
                </a:solidFill>
                <a:latin typeface="Times New Roman" panose="02020603050405020304" pitchFamily="18" charset="0"/>
                <a:cs typeface="Times New Roman" panose="02020603050405020304" pitchFamily="18" charset="0"/>
              </a:rPr>
              <a:t>A:</a:t>
            </a:r>
            <a:r>
              <a:rPr lang="zh-CN" altLang="en-US" sz="3600" dirty="0">
                <a:solidFill>
                  <a:srgbClr val="9900CC"/>
                </a:solidFill>
                <a:latin typeface="Times New Roman" panose="02020603050405020304" pitchFamily="18" charset="0"/>
                <a:cs typeface="Times New Roman" panose="02020603050405020304" pitchFamily="18" charset="0"/>
              </a:rPr>
              <a:t> </a:t>
            </a:r>
            <a:r>
              <a:rPr lang="en-US" altLang="zh-CN" sz="3600" u="sng" kern="100" dirty="0">
                <a:solidFill>
                  <a:srgbClr val="CC00FF"/>
                </a:solidFill>
                <a:latin typeface="Times New Roman" panose="02020603050405020304" pitchFamily="18" charset="0"/>
                <a:ea typeface="宋体" panose="02010600030101010101" pitchFamily="2" charset="-122"/>
              </a:rPr>
              <a:t>The Halloween costume contest </a:t>
            </a:r>
            <a:r>
              <a:rPr lang="en-US" altLang="zh-CN" sz="3600" kern="100" dirty="0">
                <a:solidFill>
                  <a:srgbClr val="FF0000"/>
                </a:solidFill>
                <a:latin typeface="Times New Roman" panose="02020603050405020304" pitchFamily="18" charset="0"/>
                <a:ea typeface="宋体" panose="02010600030101010101" pitchFamily="2" charset="-122"/>
              </a:rPr>
              <a:t>was held </a:t>
            </a:r>
            <a:r>
              <a:rPr lang="en-US" altLang="zh-CN" sz="3600" kern="100" dirty="0">
                <a:latin typeface="Times New Roman" panose="02020603050405020304" pitchFamily="18" charset="0"/>
                <a:ea typeface="宋体" panose="02010600030101010101" pitchFamily="2" charset="-122"/>
              </a:rPr>
              <a:t>in the park</a:t>
            </a:r>
            <a:r>
              <a:rPr lang="en-US" altLang="zh-CN" sz="3600" kern="100" dirty="0">
                <a:solidFill>
                  <a:srgbClr val="FF0000"/>
                </a:solidFill>
                <a:latin typeface="Times New Roman" panose="02020603050405020304" pitchFamily="18" charset="0"/>
                <a:ea typeface="宋体" panose="02010600030101010101" pitchFamily="2" charset="-122"/>
              </a:rPr>
              <a:t> as scheduled. </a:t>
            </a:r>
            <a:endParaRPr lang="zh-CN" altLang="en-US"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198634"/>
            <a:ext cx="11446563" cy="943848"/>
          </a:xfrm>
          <a:prstGeom prst="rect">
            <a:avLst/>
          </a:prstGeom>
          <a:solidFill>
            <a:schemeClr val="bg1"/>
          </a:solidFill>
        </p:spPr>
        <p:txBody>
          <a:bodyPr wrap="square">
            <a:spAutoFit/>
          </a:bodyPr>
          <a:lstStyle/>
          <a:p>
            <a:pPr indent="80010" algn="l">
              <a:lnSpc>
                <a:spcPts val="1400"/>
              </a:lnSpc>
            </a:pPr>
            <a:endParaRPr lang="zh-CN" altLang="zh-CN" sz="32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200" kern="100" dirty="0">
                <a:effectLst/>
                <a:latin typeface="Times New Roman" panose="02020603050405020304" pitchFamily="18" charset="0"/>
                <a:ea typeface="宋体" panose="02010600030101010101" pitchFamily="2" charset="-122"/>
              </a:rPr>
              <a:t>Para2: Then </a:t>
            </a:r>
            <a:r>
              <a:rPr lang="en-US" altLang="zh-CN" sz="32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200" kern="100" dirty="0">
                <a:effectLst/>
                <a:latin typeface="Times New Roman" panose="02020603050405020304" pitchFamily="18" charset="0"/>
                <a:ea typeface="宋体" panose="02010600030101010101" pitchFamily="2" charset="-122"/>
              </a:rPr>
              <a:t>came</a:t>
            </a:r>
            <a:r>
              <a:rPr lang="en-US" altLang="zh-CN" sz="1600" kern="100" dirty="0">
                <a:effectLst/>
                <a:latin typeface="Times New Roman" panose="02020603050405020304" pitchFamily="18" charset="0"/>
                <a:ea typeface="宋体" panose="02010600030101010101" pitchFamily="2" charset="-122"/>
              </a:rPr>
              <a:t>.</a:t>
            </a:r>
            <a:endParaRPr lang="en-US" altLang="zh-CN" sz="1600" kern="100" dirty="0">
              <a:effectLst/>
              <a:latin typeface="Times New Roman" panose="02020603050405020304" pitchFamily="18" charset="0"/>
              <a:ea typeface="宋体" panose="02010600030101010101" pitchFamily="2" charset="-122"/>
            </a:endParaRPr>
          </a:p>
          <a:p>
            <a:pPr algn="just" fontAlgn="base"/>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3309" y="3931636"/>
            <a:ext cx="12125738" cy="1754326"/>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二段首句衔接</a:t>
            </a:r>
            <a:r>
              <a:rPr lang="en-US" altLang="zh-CN" sz="3600" dirty="0">
                <a:solidFill>
                  <a:srgbClr val="9900CC"/>
                </a:solidFill>
                <a:latin typeface="Jokerman" panose="04090605060D06020702" pitchFamily="82" charset="0"/>
              </a:rPr>
              <a:t>3</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en-US" altLang="zh-CN" sz="3600" u="sng" kern="100" dirty="0">
                <a:solidFill>
                  <a:srgbClr val="CC00FF"/>
                </a:solidFill>
                <a:latin typeface="Times New Roman" panose="02020603050405020304" pitchFamily="18" charset="0"/>
                <a:ea typeface="宋体" panose="02010600030101010101" pitchFamily="2" charset="-122"/>
              </a:rPr>
              <a:t>Ollie and I , </a:t>
            </a:r>
            <a:r>
              <a:rPr lang="en-US" altLang="zh-CN" sz="3600" kern="100" dirty="0">
                <a:solidFill>
                  <a:srgbClr val="990099"/>
                </a:solidFill>
                <a:latin typeface="Times New Roman" panose="02020603050405020304" pitchFamily="18" charset="0"/>
                <a:ea typeface="宋体" panose="02010600030101010101" pitchFamily="2" charset="-122"/>
              </a:rPr>
              <a:t>dressed in our carefully- crafted/ beautifully-made costume,</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raced to the park</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where the grand annual Halloween costume contest was held. </a:t>
            </a:r>
            <a:endParaRPr lang="zh-CN" altLang="en-US" sz="3600"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513" y="1"/>
            <a:ext cx="12351025" cy="7716492"/>
          </a:xfrm>
          <a:prstGeom prst="rect">
            <a:avLst/>
          </a:prstGeom>
          <a:noFill/>
          <a:extLst>
            <a:ext uri="{909E8E84-426E-40DD-AFC4-6F175D3DCCD1}">
              <a14:hiddenFill xmlns:a14="http://schemas.microsoft.com/office/drawing/2010/main">
                <a:solidFill>
                  <a:srgbClr val="FFFFFF"/>
                </a:solidFill>
              </a14:hiddenFill>
            </a:ext>
          </a:extLst>
        </p:spPr>
      </p:pic>
      <p:sp>
        <p:nvSpPr>
          <p:cNvPr id="4" name="副标题 2"/>
          <p:cNvSpPr txBox="1"/>
          <p:nvPr/>
        </p:nvSpPr>
        <p:spPr>
          <a:xfrm>
            <a:off x="1" y="3985590"/>
            <a:ext cx="9959008" cy="74543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600" dirty="0">
                <a:solidFill>
                  <a:srgbClr val="CC00FF"/>
                </a:solidFill>
              </a:rPr>
              <a:t>Motive---Action---Result/Reflection </a:t>
            </a:r>
            <a:r>
              <a:rPr lang="zh-CN" altLang="en-US" sz="3600" dirty="0">
                <a:solidFill>
                  <a:srgbClr val="CC00FF"/>
                </a:solidFill>
              </a:rPr>
              <a:t>续写手法</a:t>
            </a:r>
            <a:endParaRPr lang="zh-CN" altLang="en-US" sz="3600" dirty="0">
              <a:solidFill>
                <a:srgbClr val="CC00FF"/>
              </a:solidFill>
            </a:endParaRPr>
          </a:p>
        </p:txBody>
      </p:sp>
      <p:sp>
        <p:nvSpPr>
          <p:cNvPr id="5" name="矩形 4"/>
          <p:cNvSpPr/>
          <p:nvPr/>
        </p:nvSpPr>
        <p:spPr>
          <a:xfrm>
            <a:off x="-238538" y="353349"/>
            <a:ext cx="10386390" cy="1200329"/>
          </a:xfrm>
          <a:prstGeom prst="rect">
            <a:avLst/>
          </a:prstGeom>
          <a:solidFill>
            <a:schemeClr val="bg2">
              <a:lumMod val="90000"/>
            </a:schemeClr>
          </a:solidFill>
          <a:effectLst>
            <a:glow rad="139700">
              <a:schemeClr val="accent5">
                <a:satMod val="175000"/>
                <a:alpha val="40000"/>
              </a:schemeClr>
            </a:glow>
          </a:effectLst>
          <a:scene3d>
            <a:camera prst="perspectiveContrastingRightFacing"/>
            <a:lightRig rig="threePt" dir="t"/>
          </a:scene3d>
          <a:sp3d>
            <a:bevelT prst="convex"/>
          </a:sp3d>
        </p:spPr>
        <p:txBody>
          <a:bodyPr wrap="square" lIns="91440" tIns="45720" rIns="91440" bIns="45720">
            <a:spAutoFit/>
          </a:bodyPr>
          <a:lstStyle/>
          <a:p>
            <a:pPr algn="ctr"/>
            <a:r>
              <a:rPr lang="zh-CN" altLang="en-US" sz="7200" b="1" cap="none" spc="0" dirty="0">
                <a:ln w="22225">
                  <a:solidFill>
                    <a:schemeClr val="accent2"/>
                  </a:solidFill>
                  <a:prstDash val="solid"/>
                </a:ln>
                <a:solidFill>
                  <a:srgbClr val="FFC000"/>
                </a:solidFill>
                <a:effectLst/>
              </a:rPr>
              <a:t>万圣节之秋叶魔法服</a:t>
            </a:r>
            <a:endParaRPr lang="zh-CN" altLang="en-US" sz="7200" b="1" cap="none" spc="0" dirty="0">
              <a:ln w="22225">
                <a:solidFill>
                  <a:schemeClr val="accent2"/>
                </a:solidFill>
                <a:prstDash val="solid"/>
              </a:ln>
              <a:solidFill>
                <a:srgbClr val="FFC000"/>
              </a:solidFill>
              <a:effectLst/>
            </a:endParaRPr>
          </a:p>
        </p:txBody>
      </p:sp>
      <p:sp>
        <p:nvSpPr>
          <p:cNvPr id="2" name="副标题 2"/>
          <p:cNvSpPr txBox="1"/>
          <p:nvPr/>
        </p:nvSpPr>
        <p:spPr>
          <a:xfrm>
            <a:off x="7878404" y="754109"/>
            <a:ext cx="3551598"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2024-3 </a:t>
            </a:r>
            <a:r>
              <a:rPr lang="zh-CN" altLang="en-US" dirty="0">
                <a:solidFill>
                  <a:srgbClr val="0000FF"/>
                </a:solidFill>
              </a:rPr>
              <a:t>金丽衢十二校</a:t>
            </a:r>
            <a:endParaRPr lang="zh-CN" altLang="en-US" dirty="0">
              <a:solidFill>
                <a:srgbClr val="0000FF"/>
              </a:solidFill>
            </a:endParaRPr>
          </a:p>
        </p:txBody>
      </p:sp>
      <p:sp>
        <p:nvSpPr>
          <p:cNvPr id="3" name="文本框 2"/>
          <p:cNvSpPr txBox="1"/>
          <p:nvPr/>
        </p:nvSpPr>
        <p:spPr>
          <a:xfrm>
            <a:off x="9859618" y="5327373"/>
            <a:ext cx="1103243" cy="584775"/>
          </a:xfrm>
          <a:prstGeom prst="rect">
            <a:avLst/>
          </a:prstGeom>
          <a:solidFill>
            <a:schemeClr val="bg1"/>
          </a:solidFill>
        </p:spPr>
        <p:txBody>
          <a:bodyPr wrap="square" rtlCol="0">
            <a:spAutoFit/>
          </a:bodyPr>
          <a:lstStyle/>
          <a:p>
            <a:r>
              <a:rPr lang="zh-CN" altLang="en-US" sz="3200" b="1" dirty="0">
                <a:solidFill>
                  <a:srgbClr val="CC00FF"/>
                </a:solidFill>
              </a:rPr>
              <a:t>傅嘉</a:t>
            </a:r>
            <a:endParaRPr lang="zh-CN" altLang="en-US" sz="3200" b="1" dirty="0">
              <a:solidFill>
                <a:srgbClr val="CC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072" y="1411364"/>
            <a:ext cx="11973336" cy="1754326"/>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二段尾句衔接</a:t>
            </a:r>
            <a:r>
              <a:rPr lang="en-US" altLang="zh-CN" sz="3600" dirty="0">
                <a:solidFill>
                  <a:srgbClr val="9900CC"/>
                </a:solidFill>
                <a:latin typeface="Jokerman" panose="04090605060D06020702" pitchFamily="82" charset="0"/>
              </a:rPr>
              <a:t>4</a:t>
            </a:r>
            <a:r>
              <a:rPr lang="zh-CN" altLang="en-US" sz="3600" dirty="0">
                <a:solidFill>
                  <a:srgbClr val="9900CC"/>
                </a:solidFill>
                <a:latin typeface="Jokerman" panose="04090605060D06020702" pitchFamily="82" charset="0"/>
              </a:rPr>
              <a:t>：</a:t>
            </a:r>
            <a:r>
              <a:rPr lang="en-US" altLang="zh-CN" sz="3600" dirty="0">
                <a:solidFill>
                  <a:srgbClr val="9900CC"/>
                </a:solidFill>
                <a:latin typeface="Jokerman" panose="04090605060D06020702" pitchFamily="82" charset="0"/>
              </a:rPr>
              <a:t>A: </a:t>
            </a:r>
            <a:r>
              <a:rPr lang="en-US" altLang="zh-CN" sz="3600" kern="100" dirty="0">
                <a:latin typeface="Times New Roman" panose="02020603050405020304" pitchFamily="18" charset="0"/>
                <a:ea typeface="宋体" panose="02010600030101010101" pitchFamily="2" charset="-122"/>
              </a:rPr>
              <a:t>In the end, </a:t>
            </a:r>
            <a:r>
              <a:rPr lang="en-US" altLang="zh-CN" sz="3600" u="sng" kern="100" dirty="0">
                <a:solidFill>
                  <a:srgbClr val="CC00FF"/>
                </a:solidFill>
                <a:latin typeface="Times New Roman" panose="02020603050405020304" pitchFamily="18" charset="0"/>
                <a:ea typeface="宋体" panose="02010600030101010101" pitchFamily="2" charset="-122"/>
              </a:rPr>
              <a:t>our leaf costume </a:t>
            </a:r>
            <a:r>
              <a:rPr lang="en-US" altLang="zh-CN" sz="3600" kern="100" dirty="0">
                <a:solidFill>
                  <a:srgbClr val="FF0000"/>
                </a:solidFill>
                <a:latin typeface="Times New Roman" panose="02020603050405020304" pitchFamily="18" charset="0"/>
                <a:ea typeface="宋体" panose="02010600030101010101" pitchFamily="2" charset="-122"/>
              </a:rPr>
              <a:t>was awarded the first place </a:t>
            </a:r>
            <a:r>
              <a:rPr lang="en-US" altLang="zh-CN" sz="3600" kern="100" dirty="0">
                <a:solidFill>
                  <a:srgbClr val="0000FF"/>
                </a:solidFill>
                <a:latin typeface="Times New Roman" panose="02020603050405020304" pitchFamily="18" charset="0"/>
                <a:ea typeface="宋体" panose="02010600030101010101" pitchFamily="2" charset="-122"/>
              </a:rPr>
              <a:t>because of its uniqueness , creativity and above all its environmentally friendly material. </a:t>
            </a:r>
            <a:endParaRPr lang="zh-CN" altLang="en-US"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403291"/>
            <a:ext cx="12125739" cy="514693"/>
          </a:xfrm>
          <a:prstGeom prst="rect">
            <a:avLst/>
          </a:prstGeom>
          <a:solidFill>
            <a:schemeClr val="bg1"/>
          </a:solidFill>
        </p:spPr>
        <p:txBody>
          <a:bodyPr wrap="square">
            <a:spAutoFit/>
          </a:bodyPr>
          <a:lstStyle/>
          <a:p>
            <a:pPr indent="80010" algn="l">
              <a:lnSpc>
                <a:spcPts val="1400"/>
              </a:lnSpc>
            </a:pPr>
            <a:endParaRPr lang="zh-CN" altLang="zh-CN" sz="36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600" kern="100" dirty="0">
                <a:effectLst/>
                <a:latin typeface="Times New Roman" panose="02020603050405020304" pitchFamily="18" charset="0"/>
                <a:ea typeface="宋体" panose="02010600030101010101" pitchFamily="2" charset="-122"/>
              </a:rPr>
              <a:t>Para2: Then </a:t>
            </a:r>
            <a:r>
              <a:rPr lang="en-US" altLang="zh-CN" sz="36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600" kern="100" dirty="0">
                <a:effectLst/>
                <a:latin typeface="Times New Roman" panose="02020603050405020304" pitchFamily="18" charset="0"/>
                <a:ea typeface="宋体" panose="02010600030101010101" pitchFamily="2" charset="-122"/>
              </a:rPr>
              <a:t>came</a:t>
            </a:r>
            <a:r>
              <a:rPr lang="en-US" altLang="zh-CN" sz="1800" kern="100" dirty="0">
                <a:effectLst/>
                <a:latin typeface="Times New Roman" panose="02020603050405020304" pitchFamily="18" charset="0"/>
                <a:ea typeface="宋体" panose="02010600030101010101" pitchFamily="2" charset="-122"/>
              </a:rPr>
              <a:t>.</a:t>
            </a:r>
            <a:endParaRPr lang="en-US" altLang="zh-CN" sz="1800" kern="100" dirty="0">
              <a:effectLst/>
              <a:latin typeface="Times New Roman" panose="02020603050405020304" pitchFamily="18" charset="0"/>
              <a:ea typeface="宋体" panose="02010600030101010101" pitchFamily="2" charset="-122"/>
            </a:endParaRPr>
          </a:p>
        </p:txBody>
      </p:sp>
      <p:sp>
        <p:nvSpPr>
          <p:cNvPr id="7" name="文本框 6"/>
          <p:cNvSpPr txBox="1"/>
          <p:nvPr/>
        </p:nvSpPr>
        <p:spPr>
          <a:xfrm>
            <a:off x="-3309" y="3511831"/>
            <a:ext cx="12125738" cy="2308324"/>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二段尾句衔接</a:t>
            </a:r>
            <a:r>
              <a:rPr lang="en-US" altLang="zh-CN" sz="3600" dirty="0">
                <a:solidFill>
                  <a:srgbClr val="9900CC"/>
                </a:solidFill>
                <a:latin typeface="Jokerman" panose="04090605060D06020702" pitchFamily="82" charset="0"/>
              </a:rPr>
              <a:t>4</a:t>
            </a:r>
            <a:r>
              <a:rPr lang="zh-CN" altLang="en-US" sz="3600" dirty="0">
                <a:solidFill>
                  <a:srgbClr val="9900CC"/>
                </a:solidFill>
                <a:latin typeface="Jokerman" panose="04090605060D06020702" pitchFamily="82" charset="0"/>
              </a:rPr>
              <a:t>： </a:t>
            </a:r>
            <a:r>
              <a:rPr lang="en-US" altLang="zh-CN" sz="3600" dirty="0">
                <a:solidFill>
                  <a:srgbClr val="9900CC"/>
                </a:solidFill>
                <a:latin typeface="Jokerman" panose="04090605060D06020702" pitchFamily="82" charset="0"/>
              </a:rPr>
              <a:t>B: </a:t>
            </a:r>
            <a:r>
              <a:rPr lang="en-US" altLang="zh-CN" sz="3600" dirty="0">
                <a:solidFill>
                  <a:srgbClr val="0000FF"/>
                </a:solidFill>
                <a:latin typeface="Times New Roman" panose="02020603050405020304" pitchFamily="18" charset="0"/>
                <a:cs typeface="Times New Roman" panose="02020603050405020304" pitchFamily="18" charset="0"/>
              </a:rPr>
              <a:t>As evening wore on, </a:t>
            </a:r>
            <a:r>
              <a:rPr lang="en-US" altLang="zh-CN" sz="3600" u="sng" dirty="0">
                <a:solidFill>
                  <a:srgbClr val="CC00FF"/>
                </a:solidFill>
                <a:latin typeface="Times New Roman" panose="02020603050405020304" pitchFamily="18" charset="0"/>
                <a:cs typeface="Times New Roman" panose="02020603050405020304" pitchFamily="18" charset="0"/>
              </a:rPr>
              <a:t>Ollie and I , </a:t>
            </a:r>
            <a:r>
              <a:rPr lang="en-US" altLang="zh-CN" sz="3600" dirty="0">
                <a:solidFill>
                  <a:srgbClr val="990099"/>
                </a:solidFill>
                <a:latin typeface="Times New Roman" panose="02020603050405020304" pitchFamily="18" charset="0"/>
                <a:cs typeface="Times New Roman" panose="02020603050405020304" pitchFamily="18" charset="0"/>
              </a:rPr>
              <a:t>dressed like two moving trees, </a:t>
            </a:r>
            <a:r>
              <a:rPr lang="en-US" altLang="zh-CN" sz="3600" dirty="0">
                <a:latin typeface="Times New Roman" panose="02020603050405020304" pitchFamily="18" charset="0"/>
                <a:cs typeface="Times New Roman" panose="02020603050405020304" pitchFamily="18" charset="0"/>
              </a:rPr>
              <a:t>together with other excited kids, </a:t>
            </a:r>
            <a:r>
              <a:rPr lang="en-US" altLang="zh-CN" sz="3600" dirty="0">
                <a:solidFill>
                  <a:srgbClr val="C00000"/>
                </a:solidFill>
                <a:latin typeface="Times New Roman" panose="02020603050405020304" pitchFamily="18" charset="0"/>
                <a:cs typeface="Times New Roman" panose="02020603050405020304" pitchFamily="18" charset="0"/>
              </a:rPr>
              <a:t>went from door to door, </a:t>
            </a:r>
            <a:r>
              <a:rPr lang="en-US" altLang="zh-CN" sz="3600" dirty="0">
                <a:solidFill>
                  <a:srgbClr val="990099"/>
                </a:solidFill>
                <a:latin typeface="Times New Roman" panose="02020603050405020304" pitchFamily="18" charset="0"/>
                <a:cs typeface="Times New Roman" panose="02020603050405020304" pitchFamily="18" charset="0"/>
              </a:rPr>
              <a:t>playing trick or treat and enjoying that fun and kind of terrifying night. </a:t>
            </a:r>
            <a:endParaRPr lang="zh-CN" altLang="en-US" sz="3600" dirty="0">
              <a:solidFill>
                <a:srgbClr val="990099"/>
              </a:solidFill>
              <a:latin typeface="HGSSoeiKakupoptai" panose="040B0A00000000000000" pitchFamily="82" charset="-128"/>
              <a:ea typeface="HGSSoeiKakupoptai" panose="040B0A00000000000000" pitchFamily="82" charset="-128"/>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3072" y="1411364"/>
            <a:ext cx="11973336" cy="2862322"/>
          </a:xfrm>
          <a:prstGeom prst="rect">
            <a:avLst/>
          </a:prstGeom>
          <a:solidFill>
            <a:schemeClr val="bg1"/>
          </a:solidFill>
        </p:spPr>
        <p:txBody>
          <a:bodyPr wrap="square" rtlCol="0">
            <a:spAutoFit/>
          </a:bodyPr>
          <a:lstStyle/>
          <a:p>
            <a:r>
              <a:rPr lang="zh-CN" altLang="en-US" sz="3600" dirty="0">
                <a:solidFill>
                  <a:srgbClr val="9900CC"/>
                </a:solidFill>
                <a:latin typeface="Jokerman" panose="04090605060D06020702" pitchFamily="82" charset="0"/>
              </a:rPr>
              <a:t>二段尾句衔接</a:t>
            </a:r>
            <a:r>
              <a:rPr lang="en-US" altLang="zh-CN" sz="3600" dirty="0">
                <a:solidFill>
                  <a:srgbClr val="9900CC"/>
                </a:solidFill>
                <a:latin typeface="Jokerman" panose="04090605060D06020702" pitchFamily="82" charset="0"/>
              </a:rPr>
              <a:t>4</a:t>
            </a:r>
            <a:r>
              <a:rPr lang="zh-CN" altLang="en-US" sz="3600" dirty="0">
                <a:solidFill>
                  <a:srgbClr val="9900CC"/>
                </a:solidFill>
                <a:latin typeface="Jokerman" panose="04090605060D06020702" pitchFamily="82" charset="0"/>
              </a:rPr>
              <a:t>：</a:t>
            </a:r>
            <a:r>
              <a:rPr lang="en-US" altLang="zh-CN" sz="3600" dirty="0">
                <a:solidFill>
                  <a:srgbClr val="9900CC"/>
                </a:solidFill>
                <a:latin typeface="Jokerman" panose="04090605060D06020702" pitchFamily="82" charset="0"/>
              </a:rPr>
              <a:t>C: </a:t>
            </a:r>
            <a:r>
              <a:rPr lang="en-US" altLang="zh-CN" sz="3600" kern="100" dirty="0">
                <a:latin typeface="Times New Roman" panose="02020603050405020304" pitchFamily="18" charset="0"/>
                <a:ea typeface="宋体" panose="02010600030101010101" pitchFamily="2" charset="-122"/>
              </a:rPr>
              <a:t>In the end, </a:t>
            </a:r>
            <a:r>
              <a:rPr lang="en-US" altLang="zh-CN" sz="3600" u="sng" kern="100" dirty="0">
                <a:solidFill>
                  <a:srgbClr val="CC00FF"/>
                </a:solidFill>
                <a:latin typeface="Times New Roman" panose="02020603050405020304" pitchFamily="18" charset="0"/>
                <a:ea typeface="宋体" panose="02010600030101010101" pitchFamily="2" charset="-122"/>
              </a:rPr>
              <a:t>our leaf costume </a:t>
            </a:r>
            <a:r>
              <a:rPr lang="en-US" altLang="zh-CN" sz="3600" kern="100" dirty="0">
                <a:solidFill>
                  <a:srgbClr val="FF0000"/>
                </a:solidFill>
                <a:latin typeface="Times New Roman" panose="02020603050405020304" pitchFamily="18" charset="0"/>
                <a:ea typeface="宋体" panose="02010600030101010101" pitchFamily="2" charset="-122"/>
              </a:rPr>
              <a:t>was awarded the first place </a:t>
            </a:r>
            <a:r>
              <a:rPr lang="en-US" altLang="zh-CN" sz="3600" kern="100" dirty="0">
                <a:solidFill>
                  <a:srgbClr val="0000FF"/>
                </a:solidFill>
                <a:latin typeface="Times New Roman" panose="02020603050405020304" pitchFamily="18" charset="0"/>
                <a:ea typeface="宋体" panose="02010600030101010101" pitchFamily="2" charset="-122"/>
              </a:rPr>
              <a:t>because of its uniqueness , creativity and above all its environmentally friendly material.   </a:t>
            </a:r>
            <a:r>
              <a:rPr lang="en-US" altLang="zh-CN" sz="3600" u="sng" kern="100" dirty="0">
                <a:solidFill>
                  <a:srgbClr val="CC00FF"/>
                </a:solidFill>
                <a:latin typeface="Times New Roman" panose="02020603050405020304" pitchFamily="18" charset="0"/>
                <a:ea typeface="宋体" panose="02010600030101010101" pitchFamily="2" charset="-122"/>
              </a:rPr>
              <a:t>The memorable experience </a:t>
            </a:r>
            <a:r>
              <a:rPr lang="en-US" altLang="zh-CN" sz="3600" kern="100" dirty="0">
                <a:solidFill>
                  <a:srgbClr val="FF0000"/>
                </a:solidFill>
                <a:latin typeface="Times New Roman" panose="02020603050405020304" pitchFamily="18" charset="0"/>
                <a:ea typeface="宋体" panose="02010600030101010101" pitchFamily="2" charset="-122"/>
              </a:rPr>
              <a:t>taught us a valuable lesson </a:t>
            </a:r>
            <a:r>
              <a:rPr lang="en-US" altLang="zh-CN" sz="3600" kern="100" dirty="0">
                <a:solidFill>
                  <a:srgbClr val="0000FF"/>
                </a:solidFill>
                <a:latin typeface="Times New Roman" panose="02020603050405020304" pitchFamily="18" charset="0"/>
                <a:ea typeface="宋体" panose="02010600030101010101" pitchFamily="2" charset="-122"/>
              </a:rPr>
              <a:t>---creativity </a:t>
            </a:r>
            <a:r>
              <a:rPr lang="en-US" altLang="zh-CN" sz="3600" kern="100" dirty="0">
                <a:solidFill>
                  <a:srgbClr val="FF0000"/>
                </a:solidFill>
                <a:latin typeface="Times New Roman" panose="02020603050405020304" pitchFamily="18" charset="0"/>
                <a:ea typeface="宋体" panose="02010600030101010101" pitchFamily="2" charset="-122"/>
              </a:rPr>
              <a:t>comes from nature </a:t>
            </a:r>
            <a:r>
              <a:rPr lang="en-US" altLang="zh-CN" sz="3600" b="1" kern="100" dirty="0">
                <a:latin typeface="Times New Roman" panose="02020603050405020304" pitchFamily="18" charset="0"/>
                <a:ea typeface="宋体" panose="02010600030101010101" pitchFamily="2" charset="-122"/>
              </a:rPr>
              <a:t>and </a:t>
            </a:r>
            <a:r>
              <a:rPr lang="en-US" altLang="zh-CN" sz="3600" kern="100" dirty="0">
                <a:solidFill>
                  <a:srgbClr val="0000FF"/>
                </a:solidFill>
                <a:latin typeface="Times New Roman" panose="02020603050405020304" pitchFamily="18" charset="0"/>
                <a:ea typeface="宋体" panose="02010600030101010101" pitchFamily="2" charset="-122"/>
              </a:rPr>
              <a:t>we </a:t>
            </a:r>
            <a:r>
              <a:rPr lang="en-US" altLang="zh-CN" sz="3600" kern="100" dirty="0">
                <a:solidFill>
                  <a:srgbClr val="FF0000"/>
                </a:solidFill>
                <a:latin typeface="Times New Roman" panose="02020603050405020304" pitchFamily="18" charset="0"/>
                <a:ea typeface="宋体" panose="02010600030101010101" pitchFamily="2" charset="-122"/>
              </a:rPr>
              <a:t>can turn waste into </a:t>
            </a:r>
            <a:r>
              <a:rPr lang="en-US" altLang="zh-CN" sz="3600" kern="100" dirty="0">
                <a:solidFill>
                  <a:srgbClr val="0000FF"/>
                </a:solidFill>
                <a:latin typeface="Times New Roman" panose="02020603050405020304" pitchFamily="18" charset="0"/>
                <a:ea typeface="宋体" panose="02010600030101010101" pitchFamily="2" charset="-122"/>
              </a:rPr>
              <a:t>wealth/ treasure. </a:t>
            </a:r>
            <a:endParaRPr lang="zh-CN" altLang="en-US" sz="3600" dirty="0">
              <a:solidFill>
                <a:srgbClr val="FF0000"/>
              </a:solidFill>
              <a:latin typeface="Times New Roman" panose="02020603050405020304" pitchFamily="18" charset="0"/>
              <a:ea typeface="HGSSoeiKakupoptai" panose="040B0A00000000000000" pitchFamily="82" charset="-128"/>
              <a:cs typeface="Times New Roman" panose="02020603050405020304" pitchFamily="18" charset="0"/>
            </a:endParaRPr>
          </a:p>
        </p:txBody>
      </p:sp>
      <p:sp>
        <p:nvSpPr>
          <p:cNvPr id="5" name="文本框 4"/>
          <p:cNvSpPr txBox="1"/>
          <p:nvPr/>
        </p:nvSpPr>
        <p:spPr>
          <a:xfrm>
            <a:off x="13254" y="403291"/>
            <a:ext cx="12125739" cy="514693"/>
          </a:xfrm>
          <a:prstGeom prst="rect">
            <a:avLst/>
          </a:prstGeom>
          <a:solidFill>
            <a:schemeClr val="bg1"/>
          </a:solidFill>
        </p:spPr>
        <p:txBody>
          <a:bodyPr wrap="square">
            <a:spAutoFit/>
          </a:bodyPr>
          <a:lstStyle/>
          <a:p>
            <a:pPr indent="80010" algn="l">
              <a:lnSpc>
                <a:spcPts val="1400"/>
              </a:lnSpc>
            </a:pPr>
            <a:endParaRPr lang="zh-CN" altLang="zh-CN" sz="3600" kern="100" dirty="0">
              <a:effectLst/>
              <a:latin typeface="Times New Roman" panose="02020603050405020304" pitchFamily="18" charset="0"/>
              <a:ea typeface="宋体" panose="02010600030101010101" pitchFamily="2" charset="-122"/>
            </a:endParaRPr>
          </a:p>
          <a:p>
            <a:pPr indent="80010" algn="just">
              <a:lnSpc>
                <a:spcPts val="1400"/>
              </a:lnSpc>
            </a:pPr>
            <a:r>
              <a:rPr lang="en-US" altLang="zh-CN" sz="3600" kern="100" dirty="0">
                <a:effectLst/>
                <a:latin typeface="Times New Roman" panose="02020603050405020304" pitchFamily="18" charset="0"/>
                <a:ea typeface="宋体" panose="02010600030101010101" pitchFamily="2" charset="-122"/>
              </a:rPr>
              <a:t>Para2: Then </a:t>
            </a:r>
            <a:r>
              <a:rPr lang="en-US" altLang="zh-CN" sz="3600" u="sng" kern="100" dirty="0">
                <a:solidFill>
                  <a:srgbClr val="CC00FF"/>
                </a:solidFill>
                <a:effectLst/>
                <a:latin typeface="Times New Roman" panose="02020603050405020304" pitchFamily="18" charset="0"/>
                <a:ea typeface="宋体" panose="02010600030101010101" pitchFamily="2" charset="-122"/>
              </a:rPr>
              <a:t>the big moment </a:t>
            </a:r>
            <a:r>
              <a:rPr lang="en-US" altLang="zh-CN" sz="3600" kern="100" dirty="0">
                <a:effectLst/>
                <a:latin typeface="Times New Roman" panose="02020603050405020304" pitchFamily="18" charset="0"/>
                <a:ea typeface="宋体" panose="02010600030101010101" pitchFamily="2" charset="-122"/>
              </a:rPr>
              <a:t>came</a:t>
            </a:r>
            <a:r>
              <a:rPr lang="en-US" altLang="zh-CN" sz="1800" kern="100" dirty="0">
                <a:effectLst/>
                <a:latin typeface="Times New Roman" panose="02020603050405020304" pitchFamily="18" charset="0"/>
                <a:ea typeface="宋体" panose="02010600030101010101" pitchFamily="2" charset="-122"/>
              </a:rPr>
              <a:t>.</a:t>
            </a:r>
            <a:endParaRPr lang="en-US" altLang="zh-CN" sz="1800" kern="100" dirty="0">
              <a:effectLst/>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556015"/>
            <a:ext cx="12125739" cy="5257850"/>
          </a:xfrm>
          <a:prstGeom prst="rect">
            <a:avLst/>
          </a:prstGeom>
          <a:solidFill>
            <a:schemeClr val="bg1"/>
          </a:solidFill>
        </p:spPr>
        <p:txBody>
          <a:bodyPr wrap="square">
            <a:spAutoFit/>
          </a:bodyPr>
          <a:lstStyle/>
          <a:p>
            <a:pPr indent="80010"/>
            <a:r>
              <a:rPr lang="en-US" altLang="zh-CN" sz="3600" kern="100" dirty="0">
                <a:latin typeface="Times New Roman" panose="02020603050405020304" pitchFamily="18" charset="0"/>
                <a:ea typeface="宋体" panose="02010600030101010101" pitchFamily="2" charset="-122"/>
              </a:rPr>
              <a:t>Para1: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latin typeface="Times New Roman" panose="02020603050405020304" pitchFamily="18" charset="0"/>
                <a:ea typeface="宋体" panose="02010600030101010101" pitchFamily="2" charset="-122"/>
              </a:rPr>
              <a:t>ended up filling </a:t>
            </a:r>
            <a:r>
              <a:rPr lang="en-US" altLang="zh-CN" sz="3600" u="sng" kern="100" dirty="0">
                <a:latin typeface="Times New Roman" panose="02020603050405020304" pitchFamily="18" charset="0"/>
                <a:ea typeface="宋体" panose="02010600030101010101" pitchFamily="2" charset="-122"/>
              </a:rPr>
              <a:t>two jumbo bags </a:t>
            </a:r>
            <a:r>
              <a:rPr lang="en-US" altLang="zh-CN" sz="3600" kern="100" dirty="0">
                <a:latin typeface="Times New Roman" panose="02020603050405020304" pitchFamily="18" charset="0"/>
                <a:ea typeface="宋体" panose="02010600030101010101" pitchFamily="2" charset="-122"/>
              </a:rPr>
              <a:t>with </a:t>
            </a:r>
            <a:r>
              <a:rPr lang="en-US" altLang="zh-CN" sz="3600" u="sng" kern="100" dirty="0">
                <a:solidFill>
                  <a:srgbClr val="CC00FF"/>
                </a:solidFill>
                <a:latin typeface="Times New Roman" panose="02020603050405020304" pitchFamily="18" charset="0"/>
                <a:ea typeface="宋体" panose="02010600030101010101" pitchFamily="2" charset="-122"/>
              </a:rPr>
              <a:t>different kinds of leaves.</a:t>
            </a:r>
            <a:endParaRPr lang="en-US" altLang="zh-CN" sz="3600" u="sng" kern="100" dirty="0">
              <a:solidFill>
                <a:srgbClr val="CC00FF"/>
              </a:solidFill>
              <a:latin typeface="Times New Roman" panose="02020603050405020304" pitchFamily="18" charset="0"/>
              <a:ea typeface="宋体" panose="02010600030101010101" pitchFamily="2" charset="-122"/>
            </a:endParaRPr>
          </a:p>
          <a:p>
            <a:pPr indent="80010">
              <a:lnSpc>
                <a:spcPts val="1400"/>
              </a:lnSpc>
            </a:pPr>
            <a:endParaRPr lang="zh-CN" altLang="zh-CN" sz="3600" kern="100" dirty="0">
              <a:latin typeface="Times New Roman" panose="02020603050405020304" pitchFamily="18" charset="0"/>
              <a:ea typeface="宋体" panose="02010600030101010101" pitchFamily="2" charset="-122"/>
            </a:endParaRPr>
          </a:p>
          <a:p>
            <a:pPr marL="514350" indent="-514350" algn="just" fontAlgn="base">
              <a:buAutoNum type="arabicPeriod"/>
            </a:pPr>
            <a:r>
              <a:rPr lang="zh-CN" altLang="en-US" sz="3600" dirty="0">
                <a:solidFill>
                  <a:srgbClr val="FF0000"/>
                </a:solidFill>
                <a:latin typeface="Jokerman" panose="04090605060D06020702" pitchFamily="82" charset="0"/>
              </a:rPr>
              <a:t>（二连形： </a:t>
            </a:r>
            <a:r>
              <a:rPr lang="zh-CN" altLang="en-US" sz="3600" dirty="0">
                <a:solidFill>
                  <a:srgbClr val="0000FF"/>
                </a:solidFill>
                <a:latin typeface="Jokerman" panose="04090605060D06020702" pitchFamily="82" charset="0"/>
              </a:rPr>
              <a:t>把装有树叶的袋子拖回家）</a:t>
            </a:r>
            <a:r>
              <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rPr>
              <a:t> </a:t>
            </a:r>
            <a:endParaRPr lang="en-US" altLang="zh-CN" sz="3600" u="sng" dirty="0">
              <a:solidFill>
                <a:srgbClr val="0000FF"/>
              </a:solidFill>
              <a:latin typeface="Times New Roman" panose="02020603050405020304" pitchFamily="18" charset="0"/>
              <a:ea typeface="HGSSoeiKakupoptai" panose="040B0A00000000000000" pitchFamily="82" charset="-128"/>
              <a:cs typeface="Times New Roman" panose="02020603050405020304" pitchFamily="18" charset="0"/>
            </a:endParaRPr>
          </a:p>
          <a:p>
            <a:pPr indent="80010"/>
            <a:r>
              <a:rPr lang="en-US" altLang="zh-CN" sz="3600" kern="100" dirty="0">
                <a:solidFill>
                  <a:srgbClr val="FF0000"/>
                </a:solidFill>
                <a:latin typeface="Times New Roman" panose="02020603050405020304" pitchFamily="18" charset="0"/>
                <a:ea typeface="宋体" panose="02010600030101010101" pitchFamily="2" charset="-122"/>
              </a:rPr>
              <a:t>Thrilled and delighted, </a:t>
            </a:r>
            <a:r>
              <a:rPr lang="en-US" altLang="zh-CN" sz="3600" kern="100" dirty="0">
                <a:solidFill>
                  <a:srgbClr val="CC00FF"/>
                </a:solidFill>
                <a:latin typeface="Times New Roman" panose="02020603050405020304" pitchFamily="18" charset="0"/>
                <a:ea typeface="宋体" panose="02010600030101010101" pitchFamily="2" charset="-122"/>
              </a:rPr>
              <a:t>we two </a:t>
            </a:r>
            <a:r>
              <a:rPr lang="en-US" altLang="zh-CN" sz="3600" kern="100" dirty="0">
                <a:solidFill>
                  <a:srgbClr val="FF0000"/>
                </a:solidFill>
                <a:latin typeface="Times New Roman" panose="02020603050405020304" pitchFamily="18" charset="0"/>
                <a:ea typeface="宋体" panose="02010600030101010101" pitchFamily="2" charset="-122"/>
              </a:rPr>
              <a:t>dragged the two jumbo bags back</a:t>
            </a:r>
            <a:r>
              <a:rPr lang="en-US" altLang="zh-CN" sz="3600" kern="100" dirty="0">
                <a:solidFill>
                  <a:srgbClr val="990099"/>
                </a:solidFill>
                <a:latin typeface="Times New Roman" panose="02020603050405020304" pitchFamily="18" charset="0"/>
                <a:ea typeface="宋体" panose="02010600030101010101" pitchFamily="2" charset="-122"/>
              </a:rPr>
              <a:t> </a:t>
            </a:r>
            <a:r>
              <a:rPr lang="en-US" altLang="zh-CN" sz="3600" kern="100" dirty="0">
                <a:latin typeface="Times New Roman" panose="02020603050405020304" pitchFamily="18" charset="0"/>
                <a:ea typeface="宋体" panose="02010600030101010101" pitchFamily="2" charset="-122"/>
              </a:rPr>
              <a:t>to Ollie’s yard. </a:t>
            </a:r>
            <a:endParaRPr lang="en-US" altLang="zh-CN" sz="3600" kern="100" dirty="0">
              <a:latin typeface="Times New Roman" panose="02020603050405020304" pitchFamily="18" charset="0"/>
              <a:ea typeface="宋体" panose="02010600030101010101" pitchFamily="2" charset="-122"/>
            </a:endParaRPr>
          </a:p>
          <a:p>
            <a:pPr algn="just" fontAlgn="base"/>
            <a:r>
              <a:rPr lang="en-US" altLang="zh-CN" sz="3600" dirty="0">
                <a:solidFill>
                  <a:srgbClr val="FF0000"/>
                </a:solidFill>
                <a:latin typeface="方正舒体" panose="02010601030101010101" pitchFamily="2" charset="-122"/>
                <a:ea typeface="方正舒体" panose="02010601030101010101" pitchFamily="2" charset="-122"/>
              </a:rPr>
              <a:t>2. ( </a:t>
            </a:r>
            <a:r>
              <a:rPr lang="zh-CN" altLang="en-US" sz="3600" dirty="0">
                <a:solidFill>
                  <a:srgbClr val="FF0000"/>
                </a:solidFill>
                <a:latin typeface="方正舒体" panose="02010601030101010101" pitchFamily="2" charset="-122"/>
                <a:ea typeface="方正舒体" panose="02010601030101010101" pitchFamily="2" charset="-122"/>
              </a:rPr>
              <a:t>倒装句： </a:t>
            </a:r>
            <a:r>
              <a:rPr lang="zh-CN" altLang="en-US" sz="3600" dirty="0">
                <a:solidFill>
                  <a:srgbClr val="0000FF"/>
                </a:solidFill>
                <a:latin typeface="方正舒体" panose="02010601030101010101" pitchFamily="2" charset="-122"/>
                <a:ea typeface="方正舒体" panose="02010601030101010101" pitchFamily="2" charset="-122"/>
              </a:rPr>
              <a:t>急切地准备开始，行动力杠杠滴！）</a:t>
            </a:r>
            <a:r>
              <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rPr>
              <a:t> </a:t>
            </a:r>
            <a:endParaRPr lang="en-US" altLang="zh-CN" sz="3600" dirty="0">
              <a:solidFill>
                <a:srgbClr val="CC00FF"/>
              </a:solidFill>
              <a:latin typeface="Times New Roman" panose="02020603050405020304" pitchFamily="18" charset="0"/>
              <a:ea typeface="HGSSoeiKakupoptai" panose="040B0A00000000000000" pitchFamily="82" charset="-128"/>
              <a:cs typeface="Times New Roman" panose="02020603050405020304" pitchFamily="18" charset="0"/>
            </a:endParaRPr>
          </a:p>
          <a:p>
            <a:pPr indent="80010"/>
            <a:r>
              <a:rPr lang="en-US" altLang="zh-CN" sz="3600" kern="100" dirty="0">
                <a:solidFill>
                  <a:srgbClr val="0000FF"/>
                </a:solidFill>
                <a:latin typeface="Times New Roman" panose="02020603050405020304" pitchFamily="18" charset="0"/>
                <a:ea typeface="宋体" panose="02010600030101010101" pitchFamily="2" charset="-122"/>
              </a:rPr>
              <a:t>No sooner </a:t>
            </a:r>
            <a:r>
              <a:rPr lang="en-US" altLang="zh-CN" sz="3600" kern="100" dirty="0">
                <a:solidFill>
                  <a:srgbClr val="FF0000"/>
                </a:solidFill>
                <a:latin typeface="Times New Roman" panose="02020603050405020304" pitchFamily="18" charset="0"/>
                <a:ea typeface="宋体" panose="02010600030101010101" pitchFamily="2" charset="-122"/>
              </a:rPr>
              <a:t>had </a:t>
            </a:r>
            <a:r>
              <a:rPr lang="en-US" altLang="zh-CN" sz="3600" u="sng" kern="100" dirty="0">
                <a:solidFill>
                  <a:srgbClr val="FF0000"/>
                </a:solidFill>
                <a:latin typeface="Times New Roman" panose="02020603050405020304" pitchFamily="18" charset="0"/>
                <a:ea typeface="宋体" panose="02010600030101010101" pitchFamily="2" charset="-122"/>
              </a:rPr>
              <a:t>we</a:t>
            </a:r>
            <a:r>
              <a:rPr lang="en-US" altLang="zh-CN" sz="3600" kern="100" dirty="0">
                <a:solidFill>
                  <a:srgbClr val="FF0000"/>
                </a:solidFill>
                <a:latin typeface="Times New Roman" panose="02020603050405020304" pitchFamily="18" charset="0"/>
                <a:ea typeface="宋体" panose="02010600030101010101" pitchFamily="2" charset="-122"/>
              </a:rPr>
              <a:t> returned home </a:t>
            </a:r>
            <a:r>
              <a:rPr lang="en-US" altLang="zh-CN" sz="3600" kern="100" dirty="0">
                <a:solidFill>
                  <a:srgbClr val="0000FF"/>
                </a:solidFill>
                <a:latin typeface="Times New Roman" panose="02020603050405020304" pitchFamily="18" charset="0"/>
                <a:ea typeface="宋体" panose="02010600030101010101" pitchFamily="2" charset="-122"/>
              </a:rPr>
              <a:t>than</a:t>
            </a:r>
            <a:r>
              <a:rPr lang="en-US" altLang="zh-CN" sz="3600" kern="100" dirty="0">
                <a:solidFill>
                  <a:srgbClr val="990099"/>
                </a:solidFill>
                <a:latin typeface="Times New Roman" panose="02020603050405020304" pitchFamily="18" charset="0"/>
                <a:ea typeface="宋体" panose="02010600030101010101" pitchFamily="2" charset="-122"/>
              </a:rPr>
              <a:t>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solidFill>
                  <a:srgbClr val="FF0000"/>
                </a:solidFill>
                <a:latin typeface="Times New Roman" panose="02020603050405020304" pitchFamily="18" charset="0"/>
                <a:ea typeface="宋体" panose="02010600030101010101" pitchFamily="2" charset="-122"/>
              </a:rPr>
              <a:t>poured out all the leaves. </a:t>
            </a:r>
            <a:endParaRPr lang="en-US" altLang="zh-CN" sz="3600" kern="100" dirty="0">
              <a:solidFill>
                <a:srgbClr val="FF0000"/>
              </a:solidFill>
              <a:latin typeface="Times New Roman" panose="02020603050405020304" pitchFamily="18" charset="0"/>
              <a:ea typeface="宋体" panose="02010600030101010101" pitchFamily="2" charset="-122"/>
            </a:endParaRPr>
          </a:p>
          <a:p>
            <a:pPr algn="just" fontAlgn="base"/>
            <a:endParaRPr lang="en-US" altLang="zh-CN" sz="36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101009" y="49701"/>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556015"/>
            <a:ext cx="12125739" cy="5811847"/>
          </a:xfrm>
          <a:prstGeom prst="rect">
            <a:avLst/>
          </a:prstGeom>
          <a:solidFill>
            <a:schemeClr val="bg1"/>
          </a:solidFill>
        </p:spPr>
        <p:txBody>
          <a:bodyPr wrap="square">
            <a:spAutoFit/>
          </a:bodyPr>
          <a:lstStyle/>
          <a:p>
            <a:pPr indent="80010"/>
            <a:r>
              <a:rPr lang="en-US" altLang="zh-CN" sz="3600" kern="100" dirty="0">
                <a:latin typeface="Times New Roman" panose="02020603050405020304" pitchFamily="18" charset="0"/>
                <a:ea typeface="宋体" panose="02010600030101010101" pitchFamily="2" charset="-122"/>
              </a:rPr>
              <a:t>Para1: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latin typeface="Times New Roman" panose="02020603050405020304" pitchFamily="18" charset="0"/>
                <a:ea typeface="宋体" panose="02010600030101010101" pitchFamily="2" charset="-122"/>
              </a:rPr>
              <a:t>ended up filling </a:t>
            </a:r>
            <a:r>
              <a:rPr lang="en-US" altLang="zh-CN" sz="3600" u="sng" kern="100" dirty="0">
                <a:latin typeface="Times New Roman" panose="02020603050405020304" pitchFamily="18" charset="0"/>
                <a:ea typeface="宋体" panose="02010600030101010101" pitchFamily="2" charset="-122"/>
              </a:rPr>
              <a:t>two jumbo bags </a:t>
            </a:r>
            <a:r>
              <a:rPr lang="en-US" altLang="zh-CN" sz="3600" kern="100" dirty="0">
                <a:latin typeface="Times New Roman" panose="02020603050405020304" pitchFamily="18" charset="0"/>
                <a:ea typeface="宋体" panose="02010600030101010101" pitchFamily="2" charset="-122"/>
              </a:rPr>
              <a:t>with </a:t>
            </a:r>
            <a:r>
              <a:rPr lang="en-US" altLang="zh-CN" sz="3600" u="sng" kern="100" dirty="0">
                <a:solidFill>
                  <a:srgbClr val="CC00FF"/>
                </a:solidFill>
                <a:latin typeface="Times New Roman" panose="02020603050405020304" pitchFamily="18" charset="0"/>
                <a:ea typeface="宋体" panose="02010600030101010101" pitchFamily="2" charset="-122"/>
              </a:rPr>
              <a:t>different kinds of leaves.</a:t>
            </a:r>
            <a:endParaRPr lang="en-US" altLang="zh-CN" sz="3600" u="sng" kern="100" dirty="0">
              <a:solidFill>
                <a:srgbClr val="CC00FF"/>
              </a:solidFill>
              <a:latin typeface="Times New Roman" panose="02020603050405020304" pitchFamily="18" charset="0"/>
              <a:ea typeface="宋体" panose="02010600030101010101" pitchFamily="2" charset="-122"/>
            </a:endParaRPr>
          </a:p>
          <a:p>
            <a:pPr indent="80010">
              <a:lnSpc>
                <a:spcPts val="1400"/>
              </a:lnSpc>
            </a:pPr>
            <a:endParaRPr lang="zh-CN" altLang="zh-CN" sz="3600" kern="100" dirty="0">
              <a:latin typeface="Times New Roman" panose="02020603050405020304" pitchFamily="18" charset="0"/>
              <a:ea typeface="宋体" panose="02010600030101010101" pitchFamily="2" charset="-122"/>
            </a:endParaRPr>
          </a:p>
          <a:p>
            <a:pPr indent="80010"/>
            <a:r>
              <a:rPr lang="en-US" altLang="zh-CN" sz="3600" dirty="0">
                <a:solidFill>
                  <a:srgbClr val="FF0000"/>
                </a:solidFill>
                <a:latin typeface="Times New Roman" panose="02020603050405020304" pitchFamily="18" charset="0"/>
                <a:cs typeface="Times New Roman" panose="02020603050405020304" pitchFamily="18" charset="0"/>
              </a:rPr>
              <a:t>3.</a:t>
            </a:r>
            <a:r>
              <a:rPr lang="zh-CN" altLang="en-US" sz="3600" dirty="0">
                <a:solidFill>
                  <a:srgbClr val="FF0000"/>
                </a:solidFill>
                <a:latin typeface="Times New Roman" panose="02020603050405020304" pitchFamily="18" charset="0"/>
                <a:cs typeface="Times New Roman" panose="02020603050405020304" pitchFamily="18" charset="0"/>
              </a:rPr>
              <a:t>（无灵主语句： </a:t>
            </a:r>
            <a:r>
              <a:rPr lang="zh-CN" altLang="en-US" sz="3600" dirty="0">
                <a:solidFill>
                  <a:srgbClr val="0000FF"/>
                </a:solidFill>
                <a:latin typeface="Times New Roman" panose="02020603050405020304" pitchFamily="18" charset="0"/>
                <a:cs typeface="Times New Roman" panose="02020603050405020304" pitchFamily="18" charset="0"/>
              </a:rPr>
              <a:t>颜色绚丽，大小形状各异的树叶，美！）</a:t>
            </a:r>
            <a:endParaRPr lang="en-US" altLang="zh-CN" sz="3600" dirty="0">
              <a:solidFill>
                <a:srgbClr val="0000FF"/>
              </a:solidFill>
              <a:latin typeface="Times New Roman" panose="02020603050405020304" pitchFamily="18" charset="0"/>
              <a:cs typeface="Times New Roman" panose="02020603050405020304" pitchFamily="18" charset="0"/>
            </a:endParaRPr>
          </a:p>
          <a:p>
            <a:pPr indent="80010"/>
            <a:r>
              <a:rPr lang="en-US" altLang="zh-CN" sz="3600" u="sng" kern="100" dirty="0">
                <a:solidFill>
                  <a:srgbClr val="CC00FF"/>
                </a:solidFill>
                <a:latin typeface="Times New Roman" panose="02020603050405020304" pitchFamily="18" charset="0"/>
                <a:ea typeface="宋体" panose="02010600030101010101" pitchFamily="2" charset="-122"/>
              </a:rPr>
              <a:t>Various brightly-colored leaves of sizes and shapes </a:t>
            </a:r>
            <a:r>
              <a:rPr lang="en-US" altLang="zh-CN" sz="3600" kern="100" dirty="0">
                <a:solidFill>
                  <a:srgbClr val="FF0000"/>
                </a:solidFill>
                <a:latin typeface="Times New Roman" panose="02020603050405020304" pitchFamily="18" charset="0"/>
                <a:ea typeface="宋体" panose="02010600030101010101" pitchFamily="2" charset="-122"/>
              </a:rPr>
              <a:t>shone brilliantly </a:t>
            </a:r>
            <a:r>
              <a:rPr lang="en-US" altLang="zh-CN" sz="3600" kern="100" dirty="0">
                <a:latin typeface="Times New Roman" panose="02020603050405020304" pitchFamily="18" charset="0"/>
                <a:ea typeface="宋体" panose="02010600030101010101" pitchFamily="2" charset="-122"/>
              </a:rPr>
              <a:t>in the sunshine. </a:t>
            </a:r>
            <a:endParaRPr lang="en-US" altLang="zh-CN" sz="3600" kern="100" dirty="0">
              <a:latin typeface="Times New Roman" panose="02020603050405020304" pitchFamily="18" charset="0"/>
              <a:ea typeface="宋体" panose="02010600030101010101" pitchFamily="2" charset="-122"/>
            </a:endParaRPr>
          </a:p>
          <a:p>
            <a:pPr algn="just" fontAlgn="base"/>
            <a:r>
              <a:rPr lang="en-US" altLang="zh-CN" sz="3600" dirty="0">
                <a:solidFill>
                  <a:srgbClr val="FF0000"/>
                </a:solidFill>
                <a:latin typeface="华文楷体" panose="02010600040101010101" pitchFamily="2" charset="-122"/>
                <a:ea typeface="华文楷体" panose="02010600040101010101" pitchFamily="2" charset="-122"/>
              </a:rPr>
              <a:t>4. </a:t>
            </a:r>
            <a:r>
              <a:rPr lang="zh-CN" altLang="en-US" sz="3600" dirty="0">
                <a:solidFill>
                  <a:srgbClr val="FF0000"/>
                </a:solidFill>
                <a:latin typeface="华文楷体" panose="02010600040101010101" pitchFamily="2" charset="-122"/>
                <a:ea typeface="华文楷体" panose="02010600040101010101" pitchFamily="2" charset="-122"/>
              </a:rPr>
              <a:t>（</a:t>
            </a:r>
            <a:r>
              <a:rPr lang="en-US" altLang="zh-CN" sz="3600" dirty="0">
                <a:solidFill>
                  <a:srgbClr val="FF0000"/>
                </a:solidFill>
                <a:latin typeface="华文楷体" panose="02010600040101010101" pitchFamily="2" charset="-122"/>
                <a:ea typeface="华文楷体" panose="02010600040101010101" pitchFamily="2" charset="-122"/>
              </a:rPr>
              <a:t>After doing </a:t>
            </a:r>
            <a:r>
              <a:rPr lang="en-US" altLang="zh-CN" sz="3600" dirty="0" err="1">
                <a:solidFill>
                  <a:srgbClr val="FF0000"/>
                </a:solidFill>
                <a:latin typeface="华文楷体" panose="02010600040101010101" pitchFamily="2" charset="-122"/>
                <a:ea typeface="华文楷体" panose="02010600040101010101" pitchFamily="2" charset="-122"/>
              </a:rPr>
              <a:t>sth</a:t>
            </a:r>
            <a:r>
              <a:rPr lang="en-US" altLang="zh-CN" sz="3600" dirty="0">
                <a:solidFill>
                  <a:srgbClr val="FF0000"/>
                </a:solidFill>
                <a:latin typeface="华文楷体" panose="02010600040101010101" pitchFamily="2" charset="-122"/>
                <a:ea typeface="华文楷体" panose="02010600040101010101" pitchFamily="2" charset="-122"/>
              </a:rPr>
              <a:t> </a:t>
            </a:r>
            <a:r>
              <a:rPr lang="zh-CN" altLang="en-US" sz="3600" dirty="0">
                <a:solidFill>
                  <a:srgbClr val="FF0000"/>
                </a:solidFill>
                <a:latin typeface="华文楷体" panose="02010600040101010101" pitchFamily="2" charset="-122"/>
                <a:ea typeface="华文楷体" panose="02010600040101010101" pitchFamily="2" charset="-122"/>
              </a:rPr>
              <a:t>： </a:t>
            </a:r>
            <a:r>
              <a:rPr lang="zh-CN" altLang="en-US" sz="3600" dirty="0">
                <a:solidFill>
                  <a:srgbClr val="0000FF"/>
                </a:solidFill>
                <a:latin typeface="宋体" panose="02010600030101010101" pitchFamily="2" charset="-122"/>
                <a:ea typeface="宋体" panose="02010600030101010101" pitchFamily="2" charset="-122"/>
              </a:rPr>
              <a:t>备好所有备用材料，开启浩大工程） </a:t>
            </a:r>
            <a:endParaRPr lang="en-US" altLang="zh-CN" sz="3600" dirty="0">
              <a:solidFill>
                <a:srgbClr val="0000FF"/>
              </a:solidFill>
              <a:latin typeface="宋体" panose="02010600030101010101" pitchFamily="2" charset="-122"/>
              <a:ea typeface="宋体" panose="02010600030101010101" pitchFamily="2" charset="-122"/>
            </a:endParaRPr>
          </a:p>
          <a:p>
            <a:pPr algn="just" fontAlgn="base"/>
            <a:r>
              <a:rPr lang="en-US" altLang="zh-CN" sz="3600" kern="100" dirty="0">
                <a:solidFill>
                  <a:srgbClr val="990099"/>
                </a:solidFill>
                <a:latin typeface="Times New Roman" panose="02020603050405020304" pitchFamily="18" charset="0"/>
                <a:ea typeface="宋体" panose="02010600030101010101" pitchFamily="2" charset="-122"/>
              </a:rPr>
              <a:t>After preparing other necessary materials like old clothes, thread and needles, glue sticks and scissors,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solidFill>
                  <a:srgbClr val="FF0000"/>
                </a:solidFill>
                <a:latin typeface="Times New Roman" panose="02020603050405020304" pitchFamily="18" charset="0"/>
                <a:ea typeface="宋体" panose="02010600030101010101" pitchFamily="2" charset="-122"/>
              </a:rPr>
              <a:t>initiated/ launched our project.</a:t>
            </a:r>
            <a:endParaRPr lang="en-US" altLang="zh-CN" sz="3600" kern="100" dirty="0">
              <a:latin typeface="Times New Roman" panose="02020603050405020304" pitchFamily="18" charset="0"/>
              <a:ea typeface="宋体" panose="02010600030101010101" pitchFamily="2" charset="-122"/>
            </a:endParaRPr>
          </a:p>
          <a:p>
            <a:pPr algn="just" fontAlgn="base"/>
            <a:endParaRPr lang="en-US" altLang="zh-CN" sz="36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101009" y="49701"/>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78745" cy="3970318"/>
          </a:xfrm>
          <a:prstGeom prst="rect">
            <a:avLst/>
          </a:prstGeom>
          <a:solidFill>
            <a:schemeClr val="bg1"/>
          </a:solidFill>
        </p:spPr>
        <p:txBody>
          <a:bodyPr wrap="square">
            <a:spAutoFit/>
          </a:bodyPr>
          <a:lstStyle/>
          <a:p>
            <a:pPr algn="just" fontAlgn="base"/>
            <a:r>
              <a:rPr lang="en-US" altLang="zh-CN" sz="3600" dirty="0">
                <a:solidFill>
                  <a:srgbClr val="FF0000"/>
                </a:solidFill>
                <a:latin typeface="Berlin Sans FB" panose="020E0602020502020306" pitchFamily="34" charset="0"/>
                <a:ea typeface="HGSSoeiKakupoptai" panose="040B0A00000000000000" pitchFamily="82" charset="-128"/>
              </a:rPr>
              <a:t>5. (</a:t>
            </a:r>
            <a:r>
              <a:rPr lang="zh-CN" altLang="en-US" sz="3600" dirty="0">
                <a:solidFill>
                  <a:srgbClr val="FF0000"/>
                </a:solidFill>
                <a:latin typeface="Berlin Sans FB" panose="020E0602020502020306" pitchFamily="34" charset="0"/>
                <a:ea typeface="HGSSoeiKakupoptai" panose="040B0A00000000000000" pitchFamily="82" charset="-128"/>
              </a:rPr>
              <a:t>夸张手法</a:t>
            </a:r>
            <a:r>
              <a:rPr lang="zh-CN" altLang="en-US" sz="3600" dirty="0">
                <a:solidFill>
                  <a:srgbClr val="FF0000"/>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看似不可能的任务终于完成了！）</a:t>
            </a:r>
            <a:endParaRPr lang="en-US" altLang="zh-CN" sz="3600" dirty="0">
              <a:solidFill>
                <a:srgbClr val="0000FF"/>
              </a:solidFill>
              <a:latin typeface="方正舒体" panose="02010601030101010101" pitchFamily="2" charset="-122"/>
              <a:ea typeface="方正舒体" panose="02010601030101010101" pitchFamily="2" charset="-122"/>
            </a:endParaRPr>
          </a:p>
          <a:p>
            <a:pPr indent="80010"/>
            <a:r>
              <a:rPr lang="en-US" altLang="zh-CN" sz="3600" kern="100" dirty="0">
                <a:solidFill>
                  <a:srgbClr val="0000FF"/>
                </a:solidFill>
                <a:latin typeface="Times New Roman" panose="02020603050405020304" pitchFamily="18" charset="0"/>
                <a:ea typeface="宋体" panose="02010600030101010101" pitchFamily="2" charset="-122"/>
              </a:rPr>
              <a:t>After what seemed like centuries, </a:t>
            </a:r>
            <a:r>
              <a:rPr lang="en-US" altLang="zh-CN" sz="3600" u="sng" kern="100" dirty="0">
                <a:solidFill>
                  <a:srgbClr val="CC00FF"/>
                </a:solidFill>
                <a:latin typeface="Times New Roman" panose="02020603050405020304" pitchFamily="18" charset="0"/>
                <a:ea typeface="宋体" panose="02010600030101010101" pitchFamily="2" charset="-122"/>
              </a:rPr>
              <a:t>the seemingly impossible mission </a:t>
            </a:r>
            <a:r>
              <a:rPr lang="en-US" altLang="zh-CN" sz="3600" kern="100" dirty="0">
                <a:solidFill>
                  <a:srgbClr val="FF0000"/>
                </a:solidFill>
                <a:latin typeface="Times New Roman" panose="02020603050405020304" pitchFamily="18" charset="0"/>
                <a:ea typeface="宋体" panose="02010600030101010101" pitchFamily="2" charset="-122"/>
              </a:rPr>
              <a:t>was completed</a:t>
            </a:r>
            <a:r>
              <a:rPr lang="en-US" altLang="zh-CN" sz="3600" kern="100" dirty="0">
                <a:solidFill>
                  <a:srgbClr val="CC00FF"/>
                </a:solidFill>
                <a:latin typeface="Times New Roman" panose="02020603050405020304" pitchFamily="18" charset="0"/>
                <a:ea typeface="宋体" panose="02010600030101010101" pitchFamily="2" charset="-122"/>
              </a:rPr>
              <a:t>!  </a:t>
            </a:r>
            <a:endParaRPr lang="en-US" altLang="zh-CN" sz="3600" kern="100" dirty="0">
              <a:solidFill>
                <a:srgbClr val="CC00FF"/>
              </a:solidFill>
              <a:latin typeface="Times New Roman" panose="02020603050405020304" pitchFamily="18" charset="0"/>
              <a:ea typeface="宋体" panose="02010600030101010101" pitchFamily="2" charset="-122"/>
            </a:endParaRPr>
          </a:p>
          <a:p>
            <a:pPr indent="80010"/>
            <a:r>
              <a:rPr lang="en-US" altLang="zh-CN" sz="3600" dirty="0">
                <a:solidFill>
                  <a:srgbClr val="FF0000"/>
                </a:solidFill>
                <a:latin typeface="Berlin Sans FB" panose="020E0602020502020306" pitchFamily="34" charset="0"/>
                <a:ea typeface="HGSSoeiKakupoptai" panose="040B0A00000000000000" pitchFamily="82" charset="-128"/>
              </a:rPr>
              <a:t>6. </a:t>
            </a:r>
            <a:r>
              <a:rPr lang="zh-CN" altLang="en-US" sz="3600" dirty="0">
                <a:solidFill>
                  <a:srgbClr val="FF0000"/>
                </a:solidFill>
                <a:latin typeface="Berlin Sans FB" panose="020E0602020502020306" pitchFamily="34" charset="0"/>
                <a:ea typeface="HGSSoeiKakupoptai" panose="040B0A00000000000000" pitchFamily="82" charset="-128"/>
              </a:rPr>
              <a:t>（</a:t>
            </a:r>
            <a:r>
              <a:rPr lang="en-US" altLang="zh-CN" sz="3600" dirty="0">
                <a:solidFill>
                  <a:srgbClr val="FF0000"/>
                </a:solidFill>
                <a:latin typeface="方正舒体" panose="02010601030101010101" pitchFamily="2" charset="-122"/>
                <a:ea typeface="方正舒体" panose="02010601030101010101" pitchFamily="2" charset="-122"/>
              </a:rPr>
              <a:t>doing </a:t>
            </a:r>
            <a:r>
              <a:rPr lang="zh-CN" altLang="en-US" sz="3600" dirty="0">
                <a:solidFill>
                  <a:srgbClr val="FF0000"/>
                </a:solidFill>
                <a:latin typeface="方正舒体" panose="02010601030101010101" pitchFamily="2" charset="-122"/>
                <a:ea typeface="方正舒体" panose="02010601030101010101" pitchFamily="2" charset="-122"/>
              </a:rPr>
              <a:t>非谓语：</a:t>
            </a:r>
            <a:r>
              <a:rPr lang="zh-CN" altLang="en-US" sz="3600" dirty="0">
                <a:solidFill>
                  <a:srgbClr val="0000FF"/>
                </a:solidFill>
                <a:latin typeface="方正舒体" panose="02010601030101010101" pitchFamily="2" charset="-122"/>
                <a:ea typeface="方正舒体" panose="02010601030101010101" pitchFamily="2" charset="-122"/>
              </a:rPr>
              <a:t>欣赏自己作品时的自豪感油然而生！</a:t>
            </a:r>
            <a:r>
              <a:rPr lang="en-US" altLang="zh-CN" sz="3600" dirty="0">
                <a:solidFill>
                  <a:srgbClr val="0000FF"/>
                </a:solidFill>
                <a:latin typeface="方正舒体" panose="02010601030101010101" pitchFamily="2" charset="-122"/>
                <a:ea typeface="方正舒体" panose="02010601030101010101" pitchFamily="2" charset="-122"/>
                <a:sym typeface="Wingdings" panose="05000000000000000000" pitchFamily="2" charset="2"/>
              </a:rPr>
              <a:t>)</a:t>
            </a:r>
            <a:endParaRPr lang="en-US" altLang="zh-CN" sz="3600" dirty="0">
              <a:solidFill>
                <a:srgbClr val="0000FF"/>
              </a:solidFill>
              <a:latin typeface="方正舒体" panose="02010601030101010101" pitchFamily="2" charset="-122"/>
              <a:ea typeface="方正舒体" panose="02010601030101010101" pitchFamily="2" charset="-122"/>
              <a:sym typeface="Wingdings" panose="05000000000000000000" pitchFamily="2" charset="2"/>
            </a:endParaRPr>
          </a:p>
          <a:p>
            <a:pPr indent="80010"/>
            <a:r>
              <a:rPr lang="en-US" altLang="zh-CN" sz="3600" kern="100" dirty="0">
                <a:solidFill>
                  <a:srgbClr val="990099"/>
                </a:solidFill>
                <a:latin typeface="Times New Roman" panose="02020603050405020304" pitchFamily="18" charset="0"/>
                <a:ea typeface="宋体" panose="02010600030101010101" pitchFamily="2" charset="-122"/>
              </a:rPr>
              <a:t>Admiring the amazing masterpiece full of vigor, </a:t>
            </a:r>
            <a:r>
              <a:rPr lang="en-US" altLang="zh-CN" sz="3600" u="sng" kern="100" dirty="0">
                <a:solidFill>
                  <a:srgbClr val="CC00FF"/>
                </a:solidFill>
                <a:latin typeface="Times New Roman" panose="02020603050405020304" pitchFamily="18" charset="0"/>
                <a:ea typeface="宋体" panose="02010600030101010101" pitchFamily="2" charset="-122"/>
              </a:rPr>
              <a:t>we </a:t>
            </a:r>
            <a:r>
              <a:rPr lang="en-US" altLang="zh-CN" sz="3600" kern="100" dirty="0">
                <a:solidFill>
                  <a:srgbClr val="FF0000"/>
                </a:solidFill>
                <a:latin typeface="Times New Roman" panose="02020603050405020304" pitchFamily="18" charset="0"/>
                <a:ea typeface="宋体" panose="02010600030101010101" pitchFamily="2" charset="-122"/>
              </a:rPr>
              <a:t>were overwhelmed with </a:t>
            </a:r>
            <a:r>
              <a:rPr lang="en-US" altLang="zh-CN" sz="3600" kern="100" dirty="0">
                <a:solidFill>
                  <a:srgbClr val="CC00FF"/>
                </a:solidFill>
                <a:latin typeface="Times New Roman" panose="02020603050405020304" pitchFamily="18" charset="0"/>
                <a:ea typeface="宋体" panose="02010600030101010101" pitchFamily="2" charset="-122"/>
              </a:rPr>
              <a:t>an enormous sense of pride. </a:t>
            </a:r>
            <a:endParaRPr lang="en-US" altLang="zh-CN" sz="3600" kern="100" dirty="0">
              <a:solidFill>
                <a:srgbClr val="CC00FF"/>
              </a:solidFill>
              <a:latin typeface="Times New Roman" panose="02020603050405020304" pitchFamily="18" charset="0"/>
              <a:ea typeface="宋体" panose="02010600030101010101" pitchFamily="2" charset="-122"/>
            </a:endParaRPr>
          </a:p>
          <a:p>
            <a:pPr indent="80010"/>
            <a:endParaRPr lang="en-US" altLang="zh-CN" sz="3600" kern="100" dirty="0">
              <a:solidFill>
                <a:srgbClr val="CC00FF"/>
              </a:solidFill>
              <a:latin typeface="Times New Roman" panose="02020603050405020304" pitchFamily="18" charset="0"/>
              <a:ea typeface="宋体" panose="02010600030101010101" pitchFamily="2" charset="-122"/>
            </a:endParaRPr>
          </a:p>
        </p:txBody>
      </p:sp>
      <p:sp>
        <p:nvSpPr>
          <p:cNvPr id="2" name="文本框 1"/>
          <p:cNvSpPr txBox="1"/>
          <p:nvPr/>
        </p:nvSpPr>
        <p:spPr>
          <a:xfrm>
            <a:off x="3120887" y="11927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2719108"/>
            <a:ext cx="12178745" cy="1754326"/>
          </a:xfrm>
          <a:prstGeom prst="rect">
            <a:avLst/>
          </a:prstGeom>
          <a:solidFill>
            <a:schemeClr val="bg1"/>
          </a:solidFill>
        </p:spPr>
        <p:txBody>
          <a:bodyPr wrap="square">
            <a:spAutoFit/>
          </a:bodyPr>
          <a:lstStyle/>
          <a:p>
            <a:pPr algn="just" fontAlgn="base"/>
            <a:r>
              <a:rPr lang="en-US" altLang="zh-CN" sz="3600" dirty="0">
                <a:solidFill>
                  <a:srgbClr val="FF0000"/>
                </a:solidFill>
                <a:latin typeface="Berlin Sans FB" panose="020E0602020502020306" pitchFamily="34" charset="0"/>
                <a:ea typeface="HGSSoeiKakupoptai" panose="040B0A00000000000000" pitchFamily="82" charset="-128"/>
              </a:rPr>
              <a:t>7. </a:t>
            </a:r>
            <a:r>
              <a:rPr lang="zh-CN" altLang="en-US" sz="3600" dirty="0">
                <a:solidFill>
                  <a:srgbClr val="FF0000"/>
                </a:solidFill>
                <a:latin typeface="方正舒体" panose="02010601030101010101" pitchFamily="2" charset="-122"/>
                <a:ea typeface="方正舒体" panose="02010601030101010101" pitchFamily="2" charset="-122"/>
              </a:rPr>
              <a:t>（无灵主语句： </a:t>
            </a:r>
            <a:r>
              <a:rPr lang="zh-CN" altLang="en-US" sz="3600" dirty="0">
                <a:solidFill>
                  <a:srgbClr val="0000FF"/>
                </a:solidFill>
                <a:latin typeface="方正舒体" panose="02010601030101010101" pitchFamily="2" charset="-122"/>
                <a:ea typeface="方正舒体" panose="02010601030101010101" pitchFamily="2" charset="-122"/>
              </a:rPr>
              <a:t>自信自己的作品一定会脱颖而出！）</a:t>
            </a:r>
            <a:r>
              <a:rPr lang="en-US" altLang="zh-CN" sz="3600" dirty="0">
                <a:solidFill>
                  <a:srgbClr val="0000FF"/>
                </a:solidFill>
                <a:latin typeface="方正舒体" panose="02010601030101010101" pitchFamily="2" charset="-122"/>
                <a:ea typeface="方正舒体" panose="02010601030101010101" pitchFamily="2" charset="-122"/>
              </a:rPr>
              <a:t> </a:t>
            </a:r>
            <a:endParaRPr lang="en-US" altLang="zh-CN" sz="3600" dirty="0">
              <a:solidFill>
                <a:srgbClr val="0000FF"/>
              </a:solidFill>
              <a:latin typeface="方正舒体" panose="02010601030101010101" pitchFamily="2" charset="-122"/>
              <a:ea typeface="方正舒体" panose="02010601030101010101" pitchFamily="2" charset="-122"/>
            </a:endParaRPr>
          </a:p>
          <a:p>
            <a:pPr algn="just" fontAlgn="base"/>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u="sng" kern="100" dirty="0">
                <a:solidFill>
                  <a:srgbClr val="CC00FF"/>
                </a:solidFill>
                <a:latin typeface="Times New Roman" panose="02020603050405020304" pitchFamily="18" charset="0"/>
                <a:ea typeface="宋体" panose="02010600030101010101" pitchFamily="2" charset="-122"/>
              </a:rPr>
              <a:t>Our costume </a:t>
            </a:r>
            <a:r>
              <a:rPr lang="en-US" altLang="zh-CN" sz="3600" kern="100" dirty="0">
                <a:solidFill>
                  <a:srgbClr val="FF0000"/>
                </a:solidFill>
                <a:latin typeface="Times New Roman" panose="02020603050405020304" pitchFamily="18" charset="0"/>
                <a:ea typeface="宋体" panose="02010600030101010101" pitchFamily="2" charset="-122"/>
              </a:rPr>
              <a:t>would stand out </a:t>
            </a:r>
            <a:r>
              <a:rPr lang="en-US" altLang="zh-CN" sz="3600" kern="100" dirty="0">
                <a:latin typeface="Times New Roman" panose="02020603050405020304" pitchFamily="18" charset="0"/>
                <a:ea typeface="宋体" panose="02010600030101010101" pitchFamily="2" charset="-122"/>
              </a:rPr>
              <a:t>in the coming Halloween costume contest.</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Absolutely!</a:t>
            </a:r>
            <a:endParaRPr lang="zh-CN" altLang="zh-CN" sz="3600" kern="100" dirty="0">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2" name="文本框 1"/>
          <p:cNvSpPr txBox="1"/>
          <p:nvPr/>
        </p:nvSpPr>
        <p:spPr>
          <a:xfrm>
            <a:off x="3120887" y="11927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5" y="617041"/>
            <a:ext cx="12178746" cy="5437386"/>
          </a:xfrm>
          <a:prstGeom prst="rect">
            <a:avLst/>
          </a:prstGeom>
          <a:solidFill>
            <a:schemeClr val="bg1"/>
          </a:solidFill>
        </p:spPr>
        <p:txBody>
          <a:bodyPr wrap="square">
            <a:spAutoFit/>
          </a:bodyPr>
          <a:lstStyle/>
          <a:p>
            <a:pPr indent="80010">
              <a:lnSpc>
                <a:spcPts val="1400"/>
              </a:lnSpc>
            </a:pPr>
            <a:endParaRPr lang="zh-CN" altLang="zh-CN" sz="3600" kern="100" dirty="0">
              <a:latin typeface="Times New Roman" panose="02020603050405020304" pitchFamily="18" charset="0"/>
              <a:ea typeface="宋体" panose="02010600030101010101" pitchFamily="2" charset="-122"/>
            </a:endParaRPr>
          </a:p>
          <a:p>
            <a:pPr indent="80010" algn="just">
              <a:lnSpc>
                <a:spcPts val="1400"/>
              </a:lnSpc>
            </a:pPr>
            <a:r>
              <a:rPr lang="en-US" altLang="zh-CN" sz="3600" kern="100" dirty="0">
                <a:latin typeface="Times New Roman" panose="02020603050405020304" pitchFamily="18" charset="0"/>
                <a:ea typeface="宋体" panose="02010600030101010101" pitchFamily="2" charset="-122"/>
              </a:rPr>
              <a:t>Para2: Then </a:t>
            </a:r>
            <a:r>
              <a:rPr lang="en-US" altLang="zh-CN" sz="3600" u="sng" kern="100" dirty="0">
                <a:solidFill>
                  <a:srgbClr val="CC00FF"/>
                </a:solidFill>
                <a:latin typeface="Times New Roman" panose="02020603050405020304" pitchFamily="18" charset="0"/>
                <a:ea typeface="宋体" panose="02010600030101010101" pitchFamily="2" charset="-122"/>
              </a:rPr>
              <a:t>the big moment </a:t>
            </a:r>
            <a:r>
              <a:rPr lang="en-US" altLang="zh-CN" sz="3600" kern="100" dirty="0">
                <a:latin typeface="Times New Roman" panose="02020603050405020304" pitchFamily="18" charset="0"/>
                <a:ea typeface="宋体" panose="02010600030101010101" pitchFamily="2" charset="-122"/>
              </a:rPr>
              <a:t>came</a:t>
            </a:r>
            <a:r>
              <a:rPr lang="en-US" altLang="zh-CN" kern="100" dirty="0">
                <a:latin typeface="Times New Roman" panose="02020603050405020304" pitchFamily="18" charset="0"/>
                <a:ea typeface="宋体" panose="02010600030101010101" pitchFamily="2" charset="-122"/>
              </a:rPr>
              <a:t>.</a:t>
            </a:r>
            <a:endParaRPr lang="en-US" altLang="zh-CN" kern="100" dirty="0">
              <a:latin typeface="Times New Roman" panose="02020603050405020304" pitchFamily="18" charset="0"/>
              <a:ea typeface="宋体" panose="02010600030101010101" pitchFamily="2" charset="-122"/>
            </a:endParaRPr>
          </a:p>
          <a:p>
            <a:pPr marL="514350" marR="114300" indent="-514350" algn="just" fontAlgn="base">
              <a:buAutoNum type="arabicPeriod"/>
            </a:pPr>
            <a:r>
              <a:rPr lang="zh-CN" altLang="en-US" sz="3600" dirty="0">
                <a:solidFill>
                  <a:srgbClr val="FF0000"/>
                </a:solidFill>
                <a:latin typeface="方正舒体" panose="02010601030101010101" pitchFamily="2" charset="-122"/>
                <a:ea typeface="方正舒体" panose="02010601030101010101" pitchFamily="2" charset="-122"/>
              </a:rPr>
              <a:t>（</a:t>
            </a:r>
            <a:r>
              <a:rPr lang="en-US" altLang="zh-CN" sz="3600" dirty="0">
                <a:solidFill>
                  <a:srgbClr val="FF0000"/>
                </a:solidFill>
                <a:latin typeface="方正舒体" panose="02010601030101010101" pitchFamily="2" charset="-122"/>
                <a:ea typeface="方正舒体" panose="02010601030101010101" pitchFamily="2" charset="-122"/>
              </a:rPr>
              <a:t>done </a:t>
            </a:r>
            <a:r>
              <a:rPr lang="zh-CN" altLang="en-US" sz="3600" dirty="0">
                <a:solidFill>
                  <a:srgbClr val="FF0000"/>
                </a:solidFill>
                <a:latin typeface="方正舒体" panose="02010601030101010101" pitchFamily="2" charset="-122"/>
                <a:ea typeface="方正舒体" panose="02010601030101010101" pitchFamily="2" charset="-122"/>
              </a:rPr>
              <a:t>非谓语</a:t>
            </a:r>
            <a:r>
              <a:rPr lang="en-US" altLang="zh-CN" sz="3600" dirty="0">
                <a:solidFill>
                  <a:srgbClr val="FF0000"/>
                </a:solidFill>
                <a:latin typeface="方正舒体" panose="02010601030101010101" pitchFamily="2" charset="-122"/>
                <a:ea typeface="方正舒体" panose="02010601030101010101" pitchFamily="2" charset="-122"/>
              </a:rPr>
              <a:t>+</a:t>
            </a:r>
            <a:r>
              <a:rPr lang="zh-CN" altLang="en-US" sz="3600" dirty="0">
                <a:solidFill>
                  <a:srgbClr val="FF0000"/>
                </a:solidFill>
                <a:latin typeface="方正舒体" panose="02010601030101010101" pitchFamily="2" charset="-122"/>
                <a:ea typeface="方正舒体" panose="02010601030101010101" pitchFamily="2" charset="-122"/>
              </a:rPr>
              <a:t>定语从句；</a:t>
            </a:r>
            <a:r>
              <a:rPr lang="zh-CN" altLang="en-US" sz="3600" dirty="0">
                <a:solidFill>
                  <a:srgbClr val="0000FF"/>
                </a:solidFill>
                <a:latin typeface="方正舒体" panose="02010601030101010101" pitchFamily="2" charset="-122"/>
                <a:ea typeface="方正舒体" panose="02010601030101010101" pitchFamily="2" charset="-122"/>
              </a:rPr>
              <a:t>我俩飞奔去比赛场地！） </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ea typeface="宋体" panose="02010600030101010101" pitchFamily="2" charset="-122"/>
              </a:rPr>
              <a:t>Ollie and I , </a:t>
            </a:r>
            <a:r>
              <a:rPr lang="en-US" altLang="zh-CN" sz="3600" kern="100" dirty="0">
                <a:solidFill>
                  <a:srgbClr val="990099"/>
                </a:solidFill>
                <a:latin typeface="Times New Roman" panose="02020603050405020304" pitchFamily="18" charset="0"/>
                <a:ea typeface="宋体" panose="02010600030101010101" pitchFamily="2" charset="-122"/>
              </a:rPr>
              <a:t>dressed in our carefully- crafted costume,</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raced to the park</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where the grand annual Halloween costume contest was held. </a:t>
            </a:r>
            <a:endParaRPr lang="en-US" altLang="zh-CN" sz="3600" kern="100" dirty="0">
              <a:solidFill>
                <a:srgbClr val="0000FF"/>
              </a:solidFill>
              <a:latin typeface="Times New Roman" panose="02020603050405020304" pitchFamily="18" charset="0"/>
              <a:ea typeface="宋体" panose="02010600030101010101" pitchFamily="2" charset="-122"/>
            </a:endParaRPr>
          </a:p>
          <a:p>
            <a:pPr marR="114300" algn="just" fontAlgn="base"/>
            <a:r>
              <a:rPr lang="zh-CN" altLang="en-US" sz="3600" dirty="0">
                <a:solidFill>
                  <a:srgbClr val="FF0000"/>
                </a:solidFill>
                <a:latin typeface="方正舒体" panose="02010601030101010101" pitchFamily="2" charset="-122"/>
                <a:ea typeface="方正舒体" panose="02010601030101010101" pitchFamily="2" charset="-122"/>
              </a:rPr>
              <a:t>２</a:t>
            </a:r>
            <a:r>
              <a:rPr lang="en-US" altLang="zh-CN" sz="3600" dirty="0">
                <a:solidFill>
                  <a:srgbClr val="FF0000"/>
                </a:solidFill>
                <a:latin typeface="方正舒体" panose="02010601030101010101" pitchFamily="2" charset="-122"/>
                <a:ea typeface="方正舒体" panose="02010601030101010101" pitchFamily="2" charset="-122"/>
              </a:rPr>
              <a:t>.</a:t>
            </a:r>
            <a:r>
              <a:rPr lang="zh-CN" altLang="en-US" sz="3600" dirty="0">
                <a:solidFill>
                  <a:srgbClr val="FF0000"/>
                </a:solidFill>
                <a:latin typeface="方正舒体" panose="02010601030101010101" pitchFamily="2" charset="-122"/>
                <a:ea typeface="方正舒体" panose="02010601030101010101" pitchFamily="2" charset="-122"/>
              </a:rPr>
              <a:t>　（ 简单句；</a:t>
            </a:r>
            <a:r>
              <a:rPr lang="zh-CN" altLang="en-US" sz="3600" dirty="0">
                <a:solidFill>
                  <a:srgbClr val="0000FF"/>
                </a:solidFill>
                <a:latin typeface="方正舒体" panose="02010601030101010101" pitchFamily="2" charset="-122"/>
                <a:ea typeface="方正舒体" panose="02010601030101010101" pitchFamily="2" charset="-122"/>
              </a:rPr>
              <a:t>渲染一下公园的万圣节气氛哦！）</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ea typeface="宋体" panose="02010600030101010101" pitchFamily="2" charset="-122"/>
              </a:rPr>
              <a:t>The crowded park </a:t>
            </a:r>
            <a:r>
              <a:rPr lang="en-US" altLang="zh-CN" sz="3600" kern="100" dirty="0">
                <a:solidFill>
                  <a:srgbClr val="FF0000"/>
                </a:solidFill>
                <a:latin typeface="Times New Roman" panose="02020603050405020304" pitchFamily="18" charset="0"/>
                <a:ea typeface="宋体" panose="02010600030101010101" pitchFamily="2" charset="-122"/>
              </a:rPr>
              <a:t>was</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beautifully decorated with </a:t>
            </a:r>
            <a:r>
              <a:rPr lang="en-US" altLang="zh-CN" sz="3600" kern="100" dirty="0">
                <a:solidFill>
                  <a:srgbClr val="CC00FF"/>
                </a:solidFill>
                <a:latin typeface="Times New Roman" panose="02020603050405020304" pitchFamily="18" charset="0"/>
                <a:ea typeface="宋体" panose="02010600030101010101" pitchFamily="2" charset="-122"/>
              </a:rPr>
              <a:t>many jack-o-lanterns!</a:t>
            </a:r>
            <a:endParaRPr lang="en-US" altLang="zh-CN" sz="3600" kern="100" dirty="0">
              <a:solidFill>
                <a:srgbClr val="CC00FF"/>
              </a:solidFill>
              <a:latin typeface="Times New Roman" panose="02020603050405020304" pitchFamily="18" charset="0"/>
              <a:ea typeface="宋体" panose="02010600030101010101" pitchFamily="2" charset="-122"/>
            </a:endParaRPr>
          </a:p>
          <a:p>
            <a:pPr marR="114300" algn="just" fontAlgn="base"/>
            <a:r>
              <a:rPr lang="en-US" altLang="zh-CN" sz="3600" dirty="0">
                <a:solidFill>
                  <a:srgbClr val="FF0000"/>
                </a:solidFill>
                <a:latin typeface="方正舒体" panose="02010601030101010101" pitchFamily="2" charset="-122"/>
                <a:ea typeface="方正舒体" panose="02010601030101010101" pitchFamily="2" charset="-122"/>
              </a:rPr>
              <a:t>3. ( </a:t>
            </a:r>
            <a:r>
              <a:rPr lang="zh-CN" altLang="en-US" sz="3600" dirty="0">
                <a:solidFill>
                  <a:srgbClr val="FF0000"/>
                </a:solidFill>
                <a:latin typeface="方正舒体" panose="02010601030101010101" pitchFamily="2" charset="-122"/>
                <a:ea typeface="方正舒体" panose="02010601030101010101" pitchFamily="2" charset="-122"/>
              </a:rPr>
              <a:t>夸张手法</a:t>
            </a:r>
            <a:r>
              <a:rPr lang="en-US" altLang="zh-CN" sz="3600" dirty="0">
                <a:solidFill>
                  <a:srgbClr val="FF0000"/>
                </a:solidFill>
                <a:latin typeface="方正舒体" panose="02010601030101010101" pitchFamily="2" charset="-122"/>
                <a:ea typeface="方正舒体" panose="02010601030101010101" pitchFamily="2" charset="-122"/>
              </a:rPr>
              <a:t>: </a:t>
            </a:r>
            <a:r>
              <a:rPr lang="en-US" altLang="zh-CN" sz="3600" dirty="0">
                <a:solidFill>
                  <a:srgbClr val="0000FF"/>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所见令人震惊！） </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ea typeface="宋体" panose="02010600030101010101" pitchFamily="2" charset="-122"/>
              </a:rPr>
              <a:t>What we saw on the spot </a:t>
            </a:r>
            <a:r>
              <a:rPr lang="en-US" altLang="zh-CN" sz="3600" kern="100" dirty="0">
                <a:solidFill>
                  <a:srgbClr val="FF0000"/>
                </a:solidFill>
                <a:latin typeface="Times New Roman" panose="02020603050405020304" pitchFamily="18" charset="0"/>
                <a:ea typeface="宋体" panose="02010600030101010101" pitchFamily="2" charset="-122"/>
              </a:rPr>
              <a:t>shocked us deeply</a:t>
            </a:r>
            <a:r>
              <a:rPr lang="en-US" altLang="zh-CN" sz="3600" kern="100" dirty="0">
                <a:solidFill>
                  <a:srgbClr val="CC00FF"/>
                </a:solidFill>
                <a:latin typeface="Times New Roman" panose="02020603050405020304" pitchFamily="18" charset="0"/>
                <a:ea typeface="宋体" panose="02010600030101010101" pitchFamily="2" charset="-122"/>
              </a:rPr>
              <a:t>!</a:t>
            </a:r>
            <a:endParaRPr lang="en-US" altLang="zh-CN" sz="3600" i="1" kern="100" dirty="0">
              <a:solidFill>
                <a:srgbClr val="0000FF"/>
              </a:solidFill>
              <a:latin typeface="Times New Roman" panose="02020603050405020304" pitchFamily="18" charset="0"/>
              <a:cs typeface="Times New Roman" panose="02020603050405020304" pitchFamily="18" charset="0"/>
            </a:endParaRPr>
          </a:p>
        </p:txBody>
      </p:sp>
      <p:sp>
        <p:nvSpPr>
          <p:cNvPr id="3" name="文本框 4"/>
          <p:cNvSpPr txBox="1"/>
          <p:nvPr/>
        </p:nvSpPr>
        <p:spPr>
          <a:xfrm>
            <a:off x="2741543" y="9324"/>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1471805"/>
            <a:ext cx="12307955" cy="3970318"/>
          </a:xfrm>
          <a:prstGeom prst="rect">
            <a:avLst/>
          </a:prstGeom>
          <a:solidFill>
            <a:schemeClr val="bg1"/>
          </a:solidFill>
        </p:spPr>
        <p:txBody>
          <a:bodyPr wrap="square">
            <a:spAutoFit/>
          </a:bodyPr>
          <a:lstStyle/>
          <a:p>
            <a:pPr marR="114300" algn="just" fontAlgn="base"/>
            <a:r>
              <a:rPr lang="en-US" altLang="zh-CN" sz="3600" dirty="0">
                <a:solidFill>
                  <a:srgbClr val="FF0000"/>
                </a:solidFill>
                <a:latin typeface="方正舒体" panose="02010601030101010101" pitchFamily="2" charset="-122"/>
                <a:ea typeface="方正舒体" panose="02010601030101010101" pitchFamily="2" charset="-122"/>
              </a:rPr>
              <a:t>4. </a:t>
            </a:r>
            <a:r>
              <a:rPr lang="zh-CN" altLang="en-US" sz="3600" dirty="0">
                <a:solidFill>
                  <a:srgbClr val="FF0000"/>
                </a:solidFill>
                <a:latin typeface="方正舒体" panose="02010601030101010101" pitchFamily="2" charset="-122"/>
                <a:ea typeface="方正舒体" panose="02010601030101010101" pitchFamily="2" charset="-122"/>
              </a:rPr>
              <a:t>（两个简单句：</a:t>
            </a:r>
            <a:r>
              <a:rPr lang="zh-CN" altLang="en-US" sz="3600" dirty="0">
                <a:solidFill>
                  <a:srgbClr val="0000FF"/>
                </a:solidFill>
                <a:latin typeface="方正舒体" panose="02010601030101010101" pitchFamily="2" charset="-122"/>
                <a:ea typeface="方正舒体" panose="02010601030101010101" pitchFamily="2" charset="-122"/>
              </a:rPr>
              <a:t>所有孩子都全力以赴，竞争异常激烈！）</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b="1" kern="100" dirty="0">
                <a:solidFill>
                  <a:srgbClr val="7030A0"/>
                </a:solidFill>
                <a:latin typeface="Times New Roman" panose="02020603050405020304" pitchFamily="18" charset="0"/>
                <a:cs typeface="Times New Roman" panose="02020603050405020304" pitchFamily="18" charset="0"/>
              </a:rPr>
              <a:t> </a:t>
            </a:r>
            <a:r>
              <a:rPr lang="en-US" altLang="zh-CN" sz="3600" u="sng" kern="100" dirty="0">
                <a:solidFill>
                  <a:srgbClr val="CC00FF"/>
                </a:solidFill>
                <a:latin typeface="Times New Roman" panose="02020603050405020304" pitchFamily="18" charset="0"/>
                <a:ea typeface="宋体" panose="02010600030101010101" pitchFamily="2" charset="-122"/>
              </a:rPr>
              <a:t>All kids </a:t>
            </a:r>
            <a:r>
              <a:rPr lang="en-US" altLang="zh-CN" sz="3600" kern="100" dirty="0">
                <a:solidFill>
                  <a:srgbClr val="FF0000"/>
                </a:solidFill>
                <a:latin typeface="Times New Roman" panose="02020603050405020304" pitchFamily="18" charset="0"/>
                <a:ea typeface="宋体" panose="02010600030101010101" pitchFamily="2" charset="-122"/>
              </a:rPr>
              <a:t>went all out </a:t>
            </a:r>
            <a:r>
              <a:rPr lang="en-US" altLang="zh-CN" sz="3600" kern="100" dirty="0">
                <a:solidFill>
                  <a:srgbClr val="990099"/>
                </a:solidFill>
                <a:latin typeface="Times New Roman" panose="02020603050405020304" pitchFamily="18" charset="0"/>
                <a:ea typeface="宋体" panose="02010600030101010101" pitchFamily="2" charset="-122"/>
              </a:rPr>
              <a:t>to design and create their Halloween costumes. </a:t>
            </a:r>
            <a:r>
              <a:rPr lang="en-US" altLang="zh-CN" sz="3600" u="sng" kern="100" dirty="0">
                <a:solidFill>
                  <a:srgbClr val="CC00FF"/>
                </a:solidFill>
                <a:latin typeface="Times New Roman" panose="02020603050405020304" pitchFamily="18" charset="0"/>
                <a:ea typeface="宋体" panose="02010600030101010101" pitchFamily="2" charset="-122"/>
              </a:rPr>
              <a:t>The competition </a:t>
            </a:r>
            <a:r>
              <a:rPr lang="en-US" altLang="zh-CN" sz="3600" kern="100" dirty="0">
                <a:solidFill>
                  <a:srgbClr val="FF0000"/>
                </a:solidFill>
                <a:latin typeface="Times New Roman" panose="02020603050405020304" pitchFamily="18" charset="0"/>
                <a:ea typeface="宋体" panose="02010600030101010101" pitchFamily="2" charset="-122"/>
              </a:rPr>
              <a:t>was obviously intense! </a:t>
            </a:r>
            <a:endParaRPr lang="en-US" altLang="zh-CN" sz="3600" kern="100" dirty="0">
              <a:solidFill>
                <a:srgbClr val="FF0000"/>
              </a:solidFill>
              <a:latin typeface="Times New Roman" panose="02020603050405020304" pitchFamily="18" charset="0"/>
              <a:ea typeface="宋体" panose="02010600030101010101" pitchFamily="2" charset="-122"/>
            </a:endParaRPr>
          </a:p>
          <a:p>
            <a:pPr marR="114300" algn="just" fontAlgn="base"/>
            <a:r>
              <a:rPr lang="en-US" altLang="zh-CN" sz="3600" dirty="0">
                <a:solidFill>
                  <a:srgbClr val="FF0000"/>
                </a:solidFill>
                <a:latin typeface="HGSSoeiKakupoptai" panose="040B0A00000000000000" pitchFamily="82" charset="-128"/>
                <a:ea typeface="HGSSoeiKakupoptai" panose="040B0A00000000000000" pitchFamily="82" charset="-128"/>
              </a:rPr>
              <a:t>5. </a:t>
            </a:r>
            <a:r>
              <a:rPr lang="zh-CN" altLang="en-US" sz="3600" dirty="0">
                <a:solidFill>
                  <a:srgbClr val="FF0000"/>
                </a:solidFill>
                <a:latin typeface="方正舒体" panose="02010601030101010101" pitchFamily="2" charset="-122"/>
                <a:ea typeface="方正舒体" panose="02010601030101010101" pitchFamily="2" charset="-122"/>
              </a:rPr>
              <a:t>（两个简单句：</a:t>
            </a:r>
            <a:r>
              <a:rPr lang="zh-CN" altLang="en-US" sz="3600" dirty="0">
                <a:solidFill>
                  <a:srgbClr val="0000FF"/>
                </a:solidFill>
                <a:latin typeface="方正舒体" panose="02010601030101010101" pitchFamily="2" charset="-122"/>
                <a:ea typeface="方正舒体" panose="02010601030101010101" pitchFamily="2" charset="-122"/>
              </a:rPr>
              <a:t>轮到我们上台展示</a:t>
            </a:r>
            <a:r>
              <a:rPr lang="en-US" altLang="zh-CN" sz="3600" dirty="0">
                <a:solidFill>
                  <a:srgbClr val="0000FF"/>
                </a:solidFill>
                <a:latin typeface="方正舒体" panose="02010601030101010101" pitchFamily="2" charset="-122"/>
                <a:ea typeface="方正舒体" panose="02010601030101010101" pitchFamily="2" charset="-122"/>
              </a:rPr>
              <a:t>,</a:t>
            </a:r>
            <a:r>
              <a:rPr lang="zh-CN" altLang="en-US" sz="3600" dirty="0">
                <a:solidFill>
                  <a:srgbClr val="0000FF"/>
                </a:solidFill>
                <a:latin typeface="方正舒体" panose="02010601030101010101" pitchFamily="2" charset="-122"/>
                <a:ea typeface="方正舒体" panose="02010601030101010101" pitchFamily="2" charset="-122"/>
              </a:rPr>
              <a:t>自信的我们）</a:t>
            </a:r>
            <a:endParaRPr lang="en-US" altLang="zh-CN" sz="3600" dirty="0">
              <a:solidFill>
                <a:srgbClr val="0000FF"/>
              </a:solidFill>
              <a:latin typeface="方正舒体" panose="02010601030101010101" pitchFamily="2" charset="-122"/>
              <a:ea typeface="方正舒体" panose="02010601030101010101" pitchFamily="2" charset="-122"/>
            </a:endParaRPr>
          </a:p>
          <a:p>
            <a:pPr marR="114300" algn="just" fontAlgn="base"/>
            <a:r>
              <a:rPr lang="en-US" altLang="zh-CN" sz="3600" u="sng" kern="100" dirty="0">
                <a:solidFill>
                  <a:srgbClr val="CC00FF"/>
                </a:solidFill>
                <a:latin typeface="Times New Roman" panose="02020603050405020304" pitchFamily="18" charset="0"/>
                <a:ea typeface="宋体" panose="02010600030101010101" pitchFamily="2" charset="-122"/>
              </a:rPr>
              <a:t>Our show</a:t>
            </a:r>
            <a:r>
              <a:rPr lang="en-US" altLang="zh-CN" sz="3600" kern="100" dirty="0">
                <a:solidFill>
                  <a:srgbClr val="CC00FF"/>
                </a:solidFill>
                <a:latin typeface="Times New Roman" panose="02020603050405020304" pitchFamily="18" charset="0"/>
                <a:ea typeface="宋体" panose="02010600030101010101" pitchFamily="2" charset="-122"/>
              </a:rPr>
              <a:t>t</a:t>
            </a:r>
            <a:r>
              <a:rPr lang="en-US" altLang="zh-CN" sz="3600" u="sng" kern="100" dirty="0">
                <a:solidFill>
                  <a:srgbClr val="CC00FF"/>
                </a:solidFill>
                <a:latin typeface="Times New Roman" panose="02020603050405020304" pitchFamily="18" charset="0"/>
                <a:ea typeface="宋体" panose="02010600030101010101" pitchFamily="2" charset="-122"/>
              </a:rPr>
              <a:t>ime</a:t>
            </a:r>
            <a:r>
              <a:rPr lang="en-US" altLang="zh-CN" sz="3600" kern="100" dirty="0">
                <a:solidFill>
                  <a:srgbClr val="CC00FF"/>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was up ! </a:t>
            </a:r>
            <a:r>
              <a:rPr lang="en-US" altLang="zh-CN" sz="3600" dirty="0">
                <a:solidFill>
                  <a:srgbClr val="FF0000"/>
                </a:solidFill>
                <a:latin typeface="Times New Roman" panose="02020603050405020304" pitchFamily="18" charset="0"/>
                <a:cs typeface="Times New Roman" panose="02020603050405020304" pitchFamily="18" charset="0"/>
              </a:rPr>
              <a:t> With confidence written on our face, </a:t>
            </a:r>
            <a:r>
              <a:rPr lang="en-US" altLang="zh-CN" sz="3600" u="sng" dirty="0">
                <a:solidFill>
                  <a:srgbClr val="CC00FF"/>
                </a:solidFill>
                <a:latin typeface="Times New Roman" panose="02020603050405020304" pitchFamily="18" charset="0"/>
                <a:cs typeface="Times New Roman" panose="02020603050405020304" pitchFamily="18" charset="0"/>
              </a:rPr>
              <a:t>Ollie and I</a:t>
            </a:r>
            <a:r>
              <a:rPr lang="zh-CN" altLang="en-US" sz="3600" dirty="0">
                <a:solidFill>
                  <a:srgbClr val="CC00FF"/>
                </a:solidFill>
                <a:latin typeface="Times New Roman" panose="02020603050405020304" pitchFamily="18" charset="0"/>
                <a:cs typeface="Times New Roman" panose="02020603050405020304" pitchFamily="18" charset="0"/>
              </a:rPr>
              <a:t>，</a:t>
            </a:r>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a:solidFill>
                  <a:srgbClr val="CC00FF"/>
                </a:solidFill>
                <a:latin typeface="Times New Roman" panose="02020603050405020304" pitchFamily="18" charset="0"/>
                <a:cs typeface="Times New Roman" panose="02020603050405020304" pitchFamily="18" charset="0"/>
              </a:rPr>
              <a:t>two moving trees, </a:t>
            </a:r>
            <a:r>
              <a:rPr lang="en-US" altLang="zh-CN" sz="3600" dirty="0">
                <a:solidFill>
                  <a:srgbClr val="C00000"/>
                </a:solidFill>
                <a:latin typeface="Times New Roman" panose="02020603050405020304" pitchFamily="18" charset="0"/>
                <a:cs typeface="Times New Roman" panose="02020603050405020304" pitchFamily="18" charset="0"/>
              </a:rPr>
              <a:t>walked on the stage </a:t>
            </a:r>
            <a:r>
              <a:rPr lang="en-US" altLang="zh-CN" sz="3600" dirty="0">
                <a:solidFill>
                  <a:srgbClr val="0000FF"/>
                </a:solidFill>
                <a:latin typeface="Times New Roman" panose="02020603050405020304" pitchFamily="18" charset="0"/>
                <a:cs typeface="Times New Roman" panose="02020603050405020304" pitchFamily="18" charset="0"/>
              </a:rPr>
              <a:t>like professional fashion models. </a:t>
            </a:r>
            <a:endParaRPr lang="zh-CN"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4"/>
          <p:cNvSpPr txBox="1"/>
          <p:nvPr/>
        </p:nvSpPr>
        <p:spPr>
          <a:xfrm>
            <a:off x="2741543" y="98775"/>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80432"/>
            <a:ext cx="12125739" cy="4524315"/>
          </a:xfrm>
          <a:prstGeom prst="rect">
            <a:avLst/>
          </a:prstGeom>
          <a:solidFill>
            <a:schemeClr val="bg1"/>
          </a:solidFill>
        </p:spPr>
        <p:txBody>
          <a:bodyPr wrap="square">
            <a:spAutoFit/>
          </a:bodyPr>
          <a:lstStyle/>
          <a:p>
            <a:pPr marR="114300" algn="just" fontAlgn="base"/>
            <a:r>
              <a:rPr lang="en-US" altLang="zh-CN" sz="3600" dirty="0">
                <a:solidFill>
                  <a:srgbClr val="0000FF"/>
                </a:solidFill>
                <a:latin typeface="HGSSoeiKakupoptai" panose="040B0A00000000000000" pitchFamily="82" charset="-128"/>
                <a:ea typeface="HGSSoeiKakupoptai" panose="040B0A00000000000000" pitchFamily="82" charset="-128"/>
              </a:rPr>
              <a:t>6. </a:t>
            </a:r>
            <a:r>
              <a:rPr lang="zh-CN" altLang="en-US" sz="3600" dirty="0">
                <a:solidFill>
                  <a:srgbClr val="FF0000"/>
                </a:solidFill>
                <a:latin typeface="方正舒体" panose="02010601030101010101" pitchFamily="2" charset="-122"/>
                <a:ea typeface="方正舒体" panose="02010601030101010101" pitchFamily="2" charset="-122"/>
              </a:rPr>
              <a:t>（ 无灵主语句</a:t>
            </a:r>
            <a:r>
              <a:rPr lang="en-US" altLang="zh-CN" sz="3600" dirty="0">
                <a:solidFill>
                  <a:srgbClr val="FF0000"/>
                </a:solidFill>
                <a:latin typeface="方正舒体" panose="02010601030101010101" pitchFamily="2" charset="-122"/>
                <a:ea typeface="方正舒体" panose="02010601030101010101" pitchFamily="2" charset="-122"/>
              </a:rPr>
              <a:t>+</a:t>
            </a:r>
            <a:r>
              <a:rPr lang="zh-CN" altLang="en-US" sz="3600" dirty="0">
                <a:solidFill>
                  <a:srgbClr val="FF0000"/>
                </a:solidFill>
                <a:latin typeface="方正舒体" panose="02010601030101010101" pitchFamily="2" charset="-122"/>
                <a:ea typeface="方正舒体" panose="02010601030101010101" pitchFamily="2" charset="-122"/>
              </a:rPr>
              <a:t>感叹句</a:t>
            </a:r>
            <a:r>
              <a:rPr lang="en-US" altLang="zh-CN" sz="3600" dirty="0">
                <a:solidFill>
                  <a:srgbClr val="FF0000"/>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我们勇夺第一。）</a:t>
            </a:r>
            <a:r>
              <a:rPr lang="en-US" altLang="zh-CN" sz="3600" kern="100" dirty="0">
                <a:solidFill>
                  <a:srgbClr val="0000FF"/>
                </a:solidFill>
                <a:latin typeface="Times New Roman" panose="02020603050405020304" pitchFamily="18" charset="0"/>
                <a:cs typeface="Times New Roman" panose="02020603050405020304" pitchFamily="18" charset="0"/>
              </a:rPr>
              <a:t> </a:t>
            </a:r>
            <a:endParaRPr lang="en-US" altLang="zh-CN" sz="3600" kern="100" dirty="0">
              <a:solidFill>
                <a:srgbClr val="0000FF"/>
              </a:solidFill>
              <a:latin typeface="Times New Roman" panose="02020603050405020304" pitchFamily="18" charset="0"/>
              <a:cs typeface="Times New Roman" panose="02020603050405020304" pitchFamily="18" charset="0"/>
            </a:endParaRPr>
          </a:p>
          <a:p>
            <a:pPr marR="114300" algn="just" fontAlgn="base"/>
            <a:r>
              <a:rPr lang="en-US" altLang="zh-CN" sz="3600" u="sng" dirty="0">
                <a:solidFill>
                  <a:srgbClr val="CC00FF"/>
                </a:solidFill>
                <a:latin typeface="Times New Roman" panose="02020603050405020304" pitchFamily="18" charset="0"/>
                <a:cs typeface="Times New Roman" panose="02020603050405020304" pitchFamily="18" charset="0"/>
              </a:rPr>
              <a:t>Cheers and applauses </a:t>
            </a:r>
            <a:r>
              <a:rPr lang="en-US" altLang="zh-CN" sz="3600" dirty="0">
                <a:solidFill>
                  <a:srgbClr val="C00000"/>
                </a:solidFill>
                <a:latin typeface="Times New Roman" panose="02020603050405020304" pitchFamily="18" charset="0"/>
                <a:cs typeface="Times New Roman" panose="02020603050405020304" pitchFamily="18" charset="0"/>
              </a:rPr>
              <a:t>exploded in the air. </a:t>
            </a:r>
            <a:r>
              <a:rPr lang="en-US" altLang="zh-CN" sz="3600" u="sng" dirty="0">
                <a:solidFill>
                  <a:srgbClr val="CC00FF"/>
                </a:solidFill>
                <a:latin typeface="Times New Roman" panose="02020603050405020304" pitchFamily="18" charset="0"/>
                <a:cs typeface="Times New Roman" panose="02020603050405020304" pitchFamily="18" charset="0"/>
              </a:rPr>
              <a:t>We </a:t>
            </a:r>
            <a:r>
              <a:rPr lang="en-US" altLang="zh-CN" sz="3600" dirty="0">
                <a:solidFill>
                  <a:srgbClr val="C00000"/>
                </a:solidFill>
                <a:latin typeface="Times New Roman" panose="02020603050405020304" pitchFamily="18" charset="0"/>
                <a:cs typeface="Times New Roman" panose="02020603050405020304" pitchFamily="18" charset="0"/>
              </a:rPr>
              <a:t>won the first prize </a:t>
            </a:r>
            <a:r>
              <a:rPr lang="en-US" altLang="zh-CN" sz="3600" dirty="0">
                <a:latin typeface="Times New Roman" panose="02020603050405020304" pitchFamily="18" charset="0"/>
                <a:cs typeface="Times New Roman" panose="02020603050405020304" pitchFamily="18" charset="0"/>
              </a:rPr>
              <a:t>for our unique creativity.</a:t>
            </a:r>
            <a:r>
              <a:rPr lang="en-US" altLang="zh-CN" sz="3600" dirty="0">
                <a:solidFill>
                  <a:srgbClr val="C00000"/>
                </a:solidFill>
                <a:latin typeface="Times New Roman" panose="02020603050405020304" pitchFamily="18" charset="0"/>
                <a:cs typeface="Times New Roman" panose="02020603050405020304" pitchFamily="18" charset="0"/>
              </a:rPr>
              <a:t> What a thrill!</a:t>
            </a:r>
            <a:endParaRPr lang="en-US" altLang="zh-CN" sz="3600" dirty="0">
              <a:solidFill>
                <a:srgbClr val="C00000"/>
              </a:solidFill>
              <a:latin typeface="Times New Roman" panose="02020603050405020304" pitchFamily="18" charset="0"/>
              <a:cs typeface="Times New Roman" panose="02020603050405020304" pitchFamily="18" charset="0"/>
            </a:endParaRPr>
          </a:p>
          <a:p>
            <a:pPr marR="114300" algn="just" fontAlgn="base"/>
            <a:r>
              <a:rPr lang="en-US" altLang="zh-CN" sz="3600" dirty="0">
                <a:solidFill>
                  <a:srgbClr val="0000FF"/>
                </a:solidFill>
                <a:latin typeface="HGSSoeiKakupoptai" panose="040B0A00000000000000" pitchFamily="82" charset="-128"/>
                <a:ea typeface="HGSSoeiKakupoptai" panose="040B0A00000000000000" pitchFamily="82" charset="-128"/>
              </a:rPr>
              <a:t>7</a:t>
            </a:r>
            <a:r>
              <a:rPr lang="en-US" altLang="zh-CN" sz="3600" dirty="0">
                <a:solidFill>
                  <a:srgbClr val="FF0000"/>
                </a:solidFill>
                <a:latin typeface="HGSSoeiKakupoptai" panose="040B0A00000000000000" pitchFamily="82" charset="-128"/>
                <a:ea typeface="HGSSoeiKakupoptai" panose="040B0A00000000000000" pitchFamily="82" charset="-128"/>
              </a:rPr>
              <a:t>. (</a:t>
            </a:r>
            <a:r>
              <a:rPr lang="en-US" altLang="zh-CN" sz="3600" dirty="0">
                <a:solidFill>
                  <a:srgbClr val="FF0000"/>
                </a:solidFill>
                <a:latin typeface="方正舒体" panose="02010601030101010101" pitchFamily="2" charset="-122"/>
                <a:ea typeface="方正舒体" panose="02010601030101010101" pitchFamily="2" charset="-122"/>
              </a:rPr>
              <a:t>As </a:t>
            </a:r>
            <a:r>
              <a:rPr lang="zh-CN" altLang="en-US" sz="3600" dirty="0">
                <a:solidFill>
                  <a:srgbClr val="FF0000"/>
                </a:solidFill>
                <a:latin typeface="方正舒体" panose="02010601030101010101" pitchFamily="2" charset="-122"/>
                <a:ea typeface="方正舒体" panose="02010601030101010101" pitchFamily="2" charset="-122"/>
              </a:rPr>
              <a:t>时间状语从句，</a:t>
            </a:r>
            <a:r>
              <a:rPr lang="en-US" altLang="zh-CN" sz="3600" dirty="0">
                <a:solidFill>
                  <a:srgbClr val="FF0000"/>
                </a:solidFill>
                <a:latin typeface="方正舒体" panose="02010601030101010101" pitchFamily="2" charset="-122"/>
                <a:ea typeface="方正舒体" panose="02010601030101010101" pitchFamily="2" charset="-122"/>
              </a:rPr>
              <a:t>doing </a:t>
            </a:r>
            <a:r>
              <a:rPr lang="en-US" altLang="zh-CN" sz="3600" dirty="0" err="1">
                <a:solidFill>
                  <a:srgbClr val="FF0000"/>
                </a:solidFill>
                <a:latin typeface="方正舒体" panose="02010601030101010101" pitchFamily="2" charset="-122"/>
                <a:ea typeface="方正舒体" panose="02010601030101010101" pitchFamily="2" charset="-122"/>
              </a:rPr>
              <a:t>sth</a:t>
            </a:r>
            <a:r>
              <a:rPr lang="en-US" altLang="zh-CN" sz="3600" dirty="0">
                <a:solidFill>
                  <a:srgbClr val="FF0000"/>
                </a:solidFill>
                <a:latin typeface="方正舒体" panose="02010601030101010101" pitchFamily="2" charset="-122"/>
                <a:ea typeface="方正舒体" panose="02010601030101010101" pitchFamily="2" charset="-122"/>
              </a:rPr>
              <a:t> ; </a:t>
            </a:r>
            <a:r>
              <a:rPr lang="en-US" altLang="zh-CN" sz="3600" dirty="0">
                <a:solidFill>
                  <a:srgbClr val="0000FF"/>
                </a:solidFill>
                <a:latin typeface="方正舒体" panose="02010601030101010101" pitchFamily="2" charset="-122"/>
                <a:ea typeface="方正舒体" panose="02010601030101010101" pitchFamily="2" charset="-122"/>
              </a:rPr>
              <a:t>+ </a:t>
            </a:r>
            <a:r>
              <a:rPr lang="zh-CN" altLang="en-US" sz="3600" dirty="0">
                <a:solidFill>
                  <a:srgbClr val="0000FF"/>
                </a:solidFill>
                <a:latin typeface="方正舒体" panose="02010601030101010101" pitchFamily="2" charset="-122"/>
                <a:ea typeface="方正舒体" panose="02010601030101010101" pitchFamily="2" charset="-122"/>
              </a:rPr>
              <a:t>夜幕降临，穿着万圣节服装，挨家挨户去要糖果。）</a:t>
            </a:r>
            <a:r>
              <a:rPr lang="en-US" altLang="zh-CN" sz="3600" dirty="0">
                <a:solidFill>
                  <a:srgbClr val="0000FF"/>
                </a:solidFill>
                <a:latin typeface="方正舒体" panose="02010601030101010101" pitchFamily="2" charset="-122"/>
                <a:ea typeface="方正舒体" panose="02010601030101010101" pitchFamily="2" charset="-122"/>
              </a:rPr>
              <a:t> </a:t>
            </a:r>
            <a:endParaRPr lang="en-US" altLang="zh-CN" sz="3600" dirty="0">
              <a:solidFill>
                <a:srgbClr val="0000FF"/>
              </a:solidFill>
              <a:latin typeface="方正舒体" panose="02010601030101010101" pitchFamily="2" charset="-122"/>
              <a:ea typeface="方正舒体" panose="02010601030101010101" pitchFamily="2" charset="-122"/>
            </a:endParaRPr>
          </a:p>
          <a:p>
            <a:r>
              <a:rPr lang="en-US" altLang="zh-CN" sz="3600" dirty="0">
                <a:solidFill>
                  <a:srgbClr val="0000FF"/>
                </a:solidFill>
                <a:latin typeface="Times New Roman" panose="02020603050405020304" pitchFamily="18" charset="0"/>
                <a:cs typeface="Times New Roman" panose="02020603050405020304" pitchFamily="18" charset="0"/>
              </a:rPr>
              <a:t>As evening wore on, </a:t>
            </a:r>
            <a:r>
              <a:rPr lang="en-US" altLang="zh-CN" sz="3600" u="sng" dirty="0">
                <a:solidFill>
                  <a:srgbClr val="CC00FF"/>
                </a:solidFill>
                <a:latin typeface="Times New Roman" panose="02020603050405020304" pitchFamily="18" charset="0"/>
                <a:cs typeface="Times New Roman" panose="02020603050405020304" pitchFamily="18" charset="0"/>
              </a:rPr>
              <a:t>Ollie and I </a:t>
            </a:r>
            <a:r>
              <a:rPr lang="en-US" altLang="zh-CN" sz="3600" dirty="0">
                <a:solidFill>
                  <a:srgbClr val="CC00FF"/>
                </a:solidFill>
                <a:latin typeface="Times New Roman" panose="02020603050405020304" pitchFamily="18" charset="0"/>
                <a:cs typeface="Times New Roman" panose="02020603050405020304" pitchFamily="18" charset="0"/>
              </a:rPr>
              <a:t>, </a:t>
            </a:r>
            <a:r>
              <a:rPr lang="en-US" altLang="zh-CN" sz="3600" dirty="0">
                <a:solidFill>
                  <a:srgbClr val="990099"/>
                </a:solidFill>
                <a:latin typeface="Times New Roman" panose="02020603050405020304" pitchFamily="18" charset="0"/>
                <a:cs typeface="Times New Roman" panose="02020603050405020304" pitchFamily="18" charset="0"/>
              </a:rPr>
              <a:t>in our leaf costumes, </a:t>
            </a:r>
            <a:r>
              <a:rPr lang="en-US" altLang="zh-CN" sz="3600" dirty="0">
                <a:solidFill>
                  <a:srgbClr val="C00000"/>
                </a:solidFill>
                <a:latin typeface="Times New Roman" panose="02020603050405020304" pitchFamily="18" charset="0"/>
                <a:cs typeface="Times New Roman" panose="02020603050405020304" pitchFamily="18" charset="0"/>
              </a:rPr>
              <a:t>went from door to door, </a:t>
            </a:r>
            <a:r>
              <a:rPr lang="en-US" altLang="zh-CN" sz="3600" dirty="0">
                <a:solidFill>
                  <a:srgbClr val="990099"/>
                </a:solidFill>
                <a:latin typeface="Times New Roman" panose="02020603050405020304" pitchFamily="18" charset="0"/>
                <a:cs typeface="Times New Roman" panose="02020603050405020304" pitchFamily="18" charset="0"/>
              </a:rPr>
              <a:t>playing trick or treat and enjoying that fun and kind of terrifying night. </a:t>
            </a:r>
            <a:endParaRPr lang="zh-CN" altLang="zh-CN" sz="3600" kern="100" dirty="0">
              <a:solidFill>
                <a:srgbClr val="0000FF"/>
              </a:solidFill>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800859"/>
            <a:ext cx="12178746" cy="5509200"/>
          </a:xfrm>
          <a:prstGeom prst="rect">
            <a:avLst/>
          </a:prstGeom>
          <a:solidFill>
            <a:schemeClr val="bg1"/>
          </a:solidFill>
        </p:spPr>
        <p:txBody>
          <a:bodyPr wrap="square">
            <a:spAutoFit/>
          </a:bodyPr>
          <a:lstStyle/>
          <a:p>
            <a:pPr indent="80010"/>
            <a:r>
              <a:rPr lang="en-US" altLang="zh-CN" sz="3200" kern="100" dirty="0">
                <a:effectLst/>
                <a:latin typeface="Times New Roman" panose="02020603050405020304" pitchFamily="18" charset="0"/>
                <a:ea typeface="宋体" panose="02010600030101010101" pitchFamily="2" charset="-122"/>
              </a:rPr>
              <a:t>Para1: </a:t>
            </a:r>
            <a:r>
              <a:rPr lang="en-US" altLang="zh-CN" sz="3200" u="sng" kern="100" dirty="0">
                <a:solidFill>
                  <a:srgbClr val="CC00FF"/>
                </a:solidFill>
                <a:effectLst/>
                <a:latin typeface="Times New Roman" panose="02020603050405020304" pitchFamily="18" charset="0"/>
                <a:ea typeface="宋体" panose="02010600030101010101" pitchFamily="2" charset="-122"/>
              </a:rPr>
              <a:t>We </a:t>
            </a:r>
            <a:r>
              <a:rPr lang="en-US" altLang="zh-CN" sz="3200" kern="100" dirty="0">
                <a:effectLst/>
                <a:latin typeface="Times New Roman" panose="02020603050405020304" pitchFamily="18" charset="0"/>
                <a:ea typeface="宋体" panose="02010600030101010101" pitchFamily="2" charset="-122"/>
              </a:rPr>
              <a:t>ended up filling </a:t>
            </a:r>
            <a:r>
              <a:rPr lang="en-US" altLang="zh-CN" sz="3200" u="sng" kern="100" dirty="0">
                <a:effectLst/>
                <a:latin typeface="Times New Roman" panose="02020603050405020304" pitchFamily="18" charset="0"/>
                <a:ea typeface="宋体" panose="02010600030101010101" pitchFamily="2" charset="-122"/>
              </a:rPr>
              <a:t>two jumbo bags </a:t>
            </a:r>
            <a:r>
              <a:rPr lang="en-US" altLang="zh-CN" sz="3200" kern="100" dirty="0">
                <a:effectLst/>
                <a:latin typeface="Times New Roman" panose="02020603050405020304" pitchFamily="18" charset="0"/>
                <a:ea typeface="宋体" panose="02010600030101010101" pitchFamily="2" charset="-122"/>
              </a:rPr>
              <a:t>with </a:t>
            </a:r>
            <a:r>
              <a:rPr lang="en-US" altLang="zh-CN" sz="3200" u="sng" kern="100" dirty="0">
                <a:solidFill>
                  <a:srgbClr val="CC00FF"/>
                </a:solidFill>
                <a:effectLst/>
                <a:latin typeface="Times New Roman" panose="02020603050405020304" pitchFamily="18" charset="0"/>
                <a:ea typeface="宋体" panose="02010600030101010101" pitchFamily="2" charset="-122"/>
              </a:rPr>
              <a:t>different kinds of leaves. </a:t>
            </a:r>
            <a:r>
              <a:rPr lang="en-US" altLang="zh-CN" sz="3200" kern="100" dirty="0">
                <a:solidFill>
                  <a:srgbClr val="FF0000"/>
                </a:solidFill>
                <a:latin typeface="Times New Roman" panose="02020603050405020304" pitchFamily="18" charset="0"/>
                <a:ea typeface="宋体" panose="02010600030101010101" pitchFamily="2" charset="-122"/>
              </a:rPr>
              <a:t>Thrilled and delighted, </a:t>
            </a:r>
            <a:r>
              <a:rPr lang="en-US" altLang="zh-CN" sz="3200" kern="100" dirty="0">
                <a:solidFill>
                  <a:srgbClr val="CC00FF"/>
                </a:solidFill>
                <a:latin typeface="Times New Roman" panose="02020603050405020304" pitchFamily="18" charset="0"/>
                <a:ea typeface="宋体" panose="02010600030101010101" pitchFamily="2" charset="-122"/>
              </a:rPr>
              <a:t>we two </a:t>
            </a:r>
            <a:r>
              <a:rPr lang="en-US" altLang="zh-CN" sz="3200" kern="100" dirty="0">
                <a:solidFill>
                  <a:srgbClr val="FF0000"/>
                </a:solidFill>
                <a:latin typeface="Times New Roman" panose="02020603050405020304" pitchFamily="18" charset="0"/>
                <a:ea typeface="宋体" panose="02010600030101010101" pitchFamily="2" charset="-122"/>
              </a:rPr>
              <a:t>dragged t</a:t>
            </a:r>
            <a:r>
              <a:rPr lang="en-US" altLang="zh-CN" sz="3200" kern="100" dirty="0">
                <a:solidFill>
                  <a:srgbClr val="FF0000"/>
                </a:solidFill>
                <a:effectLst/>
                <a:latin typeface="Times New Roman" panose="02020603050405020304" pitchFamily="18" charset="0"/>
                <a:ea typeface="宋体" panose="02010600030101010101" pitchFamily="2" charset="-122"/>
              </a:rPr>
              <a:t>he two jumbo </a:t>
            </a:r>
            <a:r>
              <a:rPr lang="en-US" altLang="zh-CN" sz="3200" kern="100" dirty="0">
                <a:solidFill>
                  <a:srgbClr val="FF0000"/>
                </a:solidFill>
                <a:latin typeface="Times New Roman" panose="02020603050405020304" pitchFamily="18" charset="0"/>
                <a:ea typeface="宋体" panose="02010600030101010101" pitchFamily="2" charset="-122"/>
              </a:rPr>
              <a:t>bags back</a:t>
            </a:r>
            <a:r>
              <a:rPr lang="en-US" altLang="zh-CN" sz="3200" kern="100" dirty="0">
                <a:solidFill>
                  <a:srgbClr val="990099"/>
                </a:solidFill>
                <a:latin typeface="Times New Roman" panose="02020603050405020304" pitchFamily="18" charset="0"/>
                <a:ea typeface="宋体" panose="02010600030101010101" pitchFamily="2" charset="-122"/>
              </a:rPr>
              <a:t> </a:t>
            </a:r>
            <a:r>
              <a:rPr lang="en-US" altLang="zh-CN" sz="3200" kern="100" dirty="0">
                <a:latin typeface="Times New Roman" panose="02020603050405020304" pitchFamily="18" charset="0"/>
                <a:ea typeface="宋体" panose="02010600030101010101" pitchFamily="2" charset="-122"/>
              </a:rPr>
              <a:t>to Ollie’s yard. </a:t>
            </a:r>
            <a:r>
              <a:rPr lang="en-US" altLang="zh-CN" sz="3200" kern="100" dirty="0">
                <a:solidFill>
                  <a:srgbClr val="0000FF"/>
                </a:solidFill>
                <a:latin typeface="Times New Roman" panose="02020603050405020304" pitchFamily="18" charset="0"/>
                <a:ea typeface="宋体" panose="02010600030101010101" pitchFamily="2" charset="-122"/>
              </a:rPr>
              <a:t>No sooner </a:t>
            </a:r>
            <a:r>
              <a:rPr lang="en-US" altLang="zh-CN" sz="3200" kern="100" dirty="0">
                <a:solidFill>
                  <a:srgbClr val="FF0000"/>
                </a:solidFill>
                <a:latin typeface="Times New Roman" panose="02020603050405020304" pitchFamily="18" charset="0"/>
                <a:ea typeface="宋体" panose="02010600030101010101" pitchFamily="2" charset="-122"/>
              </a:rPr>
              <a:t>had </a:t>
            </a:r>
            <a:r>
              <a:rPr lang="en-US" altLang="zh-CN" sz="3200" u="sng" kern="100" dirty="0">
                <a:solidFill>
                  <a:srgbClr val="FF0000"/>
                </a:solidFill>
                <a:latin typeface="Times New Roman" panose="02020603050405020304" pitchFamily="18" charset="0"/>
                <a:ea typeface="宋体" panose="02010600030101010101" pitchFamily="2" charset="-122"/>
              </a:rPr>
              <a:t>we</a:t>
            </a:r>
            <a:r>
              <a:rPr lang="en-US" altLang="zh-CN" sz="3200" kern="100" dirty="0">
                <a:solidFill>
                  <a:srgbClr val="FF0000"/>
                </a:solidFill>
                <a:latin typeface="Times New Roman" panose="02020603050405020304" pitchFamily="18" charset="0"/>
                <a:ea typeface="宋体" panose="02010600030101010101" pitchFamily="2" charset="-122"/>
              </a:rPr>
              <a:t> returned home </a:t>
            </a:r>
            <a:r>
              <a:rPr lang="en-US" altLang="zh-CN" sz="3200" kern="100" dirty="0">
                <a:solidFill>
                  <a:srgbClr val="0000FF"/>
                </a:solidFill>
                <a:latin typeface="Times New Roman" panose="02020603050405020304" pitchFamily="18" charset="0"/>
                <a:ea typeface="宋体" panose="02010600030101010101" pitchFamily="2" charset="-122"/>
              </a:rPr>
              <a:t>than</a:t>
            </a:r>
            <a:r>
              <a:rPr lang="en-US" altLang="zh-CN" sz="3200" kern="100" dirty="0">
                <a:solidFill>
                  <a:srgbClr val="990099"/>
                </a:solidFill>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we </a:t>
            </a:r>
            <a:r>
              <a:rPr lang="en-US" altLang="zh-CN" sz="3200" kern="100" dirty="0">
                <a:solidFill>
                  <a:srgbClr val="FF0000"/>
                </a:solidFill>
                <a:latin typeface="Times New Roman" panose="02020603050405020304" pitchFamily="18" charset="0"/>
                <a:ea typeface="宋体" panose="02010600030101010101" pitchFamily="2" charset="-122"/>
              </a:rPr>
              <a:t>poured out all the leaves. </a:t>
            </a:r>
            <a:r>
              <a:rPr lang="en-US" altLang="zh-CN" sz="3200" u="sng" kern="100" dirty="0">
                <a:solidFill>
                  <a:srgbClr val="CC00FF"/>
                </a:solidFill>
                <a:latin typeface="Times New Roman" panose="02020603050405020304" pitchFamily="18" charset="0"/>
                <a:ea typeface="宋体" panose="02010600030101010101" pitchFamily="2" charset="-122"/>
              </a:rPr>
              <a:t>Various brightly-colored leaves of sizes and shapes </a:t>
            </a:r>
            <a:r>
              <a:rPr lang="en-US" altLang="zh-CN" sz="3200" kern="100" dirty="0">
                <a:solidFill>
                  <a:srgbClr val="FF0000"/>
                </a:solidFill>
                <a:latin typeface="Times New Roman" panose="02020603050405020304" pitchFamily="18" charset="0"/>
                <a:ea typeface="宋体" panose="02010600030101010101" pitchFamily="2" charset="-122"/>
              </a:rPr>
              <a:t>shone brilliantly </a:t>
            </a:r>
            <a:r>
              <a:rPr lang="en-US" altLang="zh-CN" sz="3200" kern="100" dirty="0">
                <a:latin typeface="Times New Roman" panose="02020603050405020304" pitchFamily="18" charset="0"/>
                <a:ea typeface="宋体" panose="02010600030101010101" pitchFamily="2" charset="-122"/>
              </a:rPr>
              <a:t>in the sunshine.  </a:t>
            </a:r>
            <a:r>
              <a:rPr lang="en-US" altLang="zh-CN" sz="3200" kern="100" dirty="0">
                <a:solidFill>
                  <a:srgbClr val="990099"/>
                </a:solidFill>
                <a:latin typeface="Times New Roman" panose="02020603050405020304" pitchFamily="18" charset="0"/>
                <a:ea typeface="宋体" panose="02010600030101010101" pitchFamily="2" charset="-122"/>
              </a:rPr>
              <a:t>After preparing other necessary materials like old clothes, thread and needles, glue sticks and scissors, </a:t>
            </a:r>
            <a:r>
              <a:rPr lang="en-US" altLang="zh-CN" sz="3200" u="sng" kern="100" dirty="0">
                <a:solidFill>
                  <a:srgbClr val="CC00FF"/>
                </a:solidFill>
                <a:latin typeface="Times New Roman" panose="02020603050405020304" pitchFamily="18" charset="0"/>
                <a:ea typeface="宋体" panose="02010600030101010101" pitchFamily="2" charset="-122"/>
              </a:rPr>
              <a:t>we </a:t>
            </a:r>
            <a:r>
              <a:rPr lang="en-US" altLang="zh-CN" sz="3200" kern="100" dirty="0">
                <a:solidFill>
                  <a:srgbClr val="FF0000"/>
                </a:solidFill>
                <a:latin typeface="Times New Roman" panose="02020603050405020304" pitchFamily="18" charset="0"/>
                <a:ea typeface="宋体" panose="02010600030101010101" pitchFamily="2" charset="-122"/>
              </a:rPr>
              <a:t>initiated/ launched our project.</a:t>
            </a:r>
            <a:r>
              <a:rPr lang="en-US" altLang="zh-CN" sz="3200" kern="100" dirty="0">
                <a:solidFill>
                  <a:srgbClr val="990099"/>
                </a:solidFill>
                <a:latin typeface="Times New Roman" panose="02020603050405020304" pitchFamily="18" charset="0"/>
                <a:ea typeface="宋体" panose="02010600030101010101" pitchFamily="2" charset="-122"/>
              </a:rPr>
              <a:t>  </a:t>
            </a:r>
            <a:r>
              <a:rPr lang="en-US" altLang="zh-CN" sz="3200" kern="100" dirty="0">
                <a:latin typeface="Times New Roman" panose="02020603050405020304" pitchFamily="18" charset="0"/>
                <a:ea typeface="宋体" panose="02010600030101010101" pitchFamily="2" charset="-122"/>
              </a:rPr>
              <a:t> </a:t>
            </a:r>
            <a:r>
              <a:rPr lang="en-US" altLang="zh-CN" sz="3200" kern="100" dirty="0">
                <a:solidFill>
                  <a:srgbClr val="0000FF"/>
                </a:solidFill>
                <a:latin typeface="Times New Roman" panose="02020603050405020304" pitchFamily="18" charset="0"/>
                <a:ea typeface="宋体" panose="02010600030101010101" pitchFamily="2" charset="-122"/>
              </a:rPr>
              <a:t>After what seemed like centuries, </a:t>
            </a:r>
            <a:r>
              <a:rPr lang="en-US" altLang="zh-CN" sz="3200" u="sng" kern="100" dirty="0">
                <a:solidFill>
                  <a:srgbClr val="CC00FF"/>
                </a:solidFill>
                <a:latin typeface="Times New Roman" panose="02020603050405020304" pitchFamily="18" charset="0"/>
                <a:ea typeface="宋体" panose="02010600030101010101" pitchFamily="2" charset="-122"/>
              </a:rPr>
              <a:t>the seemingly impossible mission </a:t>
            </a:r>
            <a:r>
              <a:rPr lang="en-US" altLang="zh-CN" sz="3200" kern="100" dirty="0">
                <a:solidFill>
                  <a:srgbClr val="FF0000"/>
                </a:solidFill>
                <a:latin typeface="Times New Roman" panose="02020603050405020304" pitchFamily="18" charset="0"/>
                <a:ea typeface="宋体" panose="02010600030101010101" pitchFamily="2" charset="-122"/>
              </a:rPr>
              <a:t>was completed</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990099"/>
                </a:solidFill>
                <a:latin typeface="Times New Roman" panose="02020603050405020304" pitchFamily="18" charset="0"/>
                <a:ea typeface="宋体" panose="02010600030101010101" pitchFamily="2" charset="-122"/>
              </a:rPr>
              <a:t>Admiring the amazing masterpiece full of vigor, </a:t>
            </a:r>
            <a:r>
              <a:rPr lang="en-US" altLang="zh-CN" sz="3200" u="sng" kern="100" dirty="0">
                <a:solidFill>
                  <a:srgbClr val="CC00FF"/>
                </a:solidFill>
                <a:latin typeface="Times New Roman" panose="02020603050405020304" pitchFamily="18" charset="0"/>
                <a:ea typeface="宋体" panose="02010600030101010101" pitchFamily="2" charset="-122"/>
              </a:rPr>
              <a:t>we </a:t>
            </a:r>
            <a:r>
              <a:rPr lang="en-US" altLang="zh-CN" sz="3200" kern="100" dirty="0">
                <a:solidFill>
                  <a:srgbClr val="FF0000"/>
                </a:solidFill>
                <a:latin typeface="Times New Roman" panose="02020603050405020304" pitchFamily="18" charset="0"/>
                <a:ea typeface="宋体" panose="02010600030101010101" pitchFamily="2" charset="-122"/>
              </a:rPr>
              <a:t>were overwhelmed with </a:t>
            </a:r>
            <a:r>
              <a:rPr lang="en-US" altLang="zh-CN" sz="3200" kern="100" dirty="0">
                <a:solidFill>
                  <a:srgbClr val="CC00FF"/>
                </a:solidFill>
                <a:latin typeface="Times New Roman" panose="02020603050405020304" pitchFamily="18" charset="0"/>
                <a:ea typeface="宋体" panose="02010600030101010101" pitchFamily="2" charset="-122"/>
              </a:rPr>
              <a:t>an enormous sense of pride. </a:t>
            </a:r>
            <a:r>
              <a:rPr lang="en-US" altLang="zh-CN" sz="3200" u="sng" kern="100" dirty="0">
                <a:solidFill>
                  <a:srgbClr val="CC00FF"/>
                </a:solidFill>
                <a:latin typeface="Times New Roman" panose="02020603050405020304" pitchFamily="18" charset="0"/>
                <a:ea typeface="宋体" panose="02010600030101010101" pitchFamily="2" charset="-122"/>
              </a:rPr>
              <a:t>Our costume </a:t>
            </a:r>
            <a:r>
              <a:rPr lang="en-US" altLang="zh-CN" sz="3200" kern="100" dirty="0">
                <a:solidFill>
                  <a:srgbClr val="FF0000"/>
                </a:solidFill>
                <a:latin typeface="Times New Roman" panose="02020603050405020304" pitchFamily="18" charset="0"/>
                <a:ea typeface="宋体" panose="02010600030101010101" pitchFamily="2" charset="-122"/>
              </a:rPr>
              <a:t>would stand out </a:t>
            </a:r>
            <a:r>
              <a:rPr lang="en-US" altLang="zh-CN" sz="3200" kern="100" dirty="0">
                <a:latin typeface="Times New Roman" panose="02020603050405020304" pitchFamily="18" charset="0"/>
                <a:ea typeface="宋体" panose="02010600030101010101" pitchFamily="2" charset="-122"/>
              </a:rPr>
              <a:t>in the coming Halloween costume contest.</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0000FF"/>
                </a:solidFill>
                <a:latin typeface="Times New Roman" panose="02020603050405020304" pitchFamily="18" charset="0"/>
                <a:ea typeface="宋体" panose="02010600030101010101" pitchFamily="2" charset="-122"/>
              </a:rPr>
              <a:t>Absolutely!</a:t>
            </a:r>
            <a:r>
              <a:rPr lang="en-US" altLang="zh-CN" sz="3200" u="sng" kern="100" dirty="0">
                <a:solidFill>
                  <a:srgbClr val="0000FF"/>
                </a:solidFill>
                <a:latin typeface="Times New Roman" panose="02020603050405020304" pitchFamily="18" charset="0"/>
                <a:ea typeface="宋体" panose="02010600030101010101" pitchFamily="2" charset="-122"/>
              </a:rPr>
              <a:t> </a:t>
            </a:r>
            <a:r>
              <a:rPr lang="en-US" altLang="zh-CN" sz="3200" kern="100" dirty="0">
                <a:solidFill>
                  <a:srgbClr val="0000FF"/>
                </a:solidFill>
                <a:latin typeface="Times New Roman" panose="02020603050405020304" pitchFamily="18" charset="0"/>
                <a:ea typeface="宋体" panose="02010600030101010101" pitchFamily="2" charset="-122"/>
              </a:rPr>
              <a:t>  </a:t>
            </a:r>
            <a:endParaRPr lang="en-US" altLang="zh-CN" sz="3200" kern="100" dirty="0">
              <a:solidFill>
                <a:srgbClr val="0000FF"/>
              </a:solidFill>
              <a:effectLst/>
              <a:latin typeface="Times New Roman" panose="02020603050405020304" pitchFamily="18" charset="0"/>
              <a:ea typeface="宋体" panose="02010600030101010101" pitchFamily="2" charset="-122"/>
            </a:endParaRPr>
          </a:p>
        </p:txBody>
      </p:sp>
      <p:sp>
        <p:nvSpPr>
          <p:cNvPr id="2" name="文本框 4"/>
          <p:cNvSpPr txBox="1"/>
          <p:nvPr/>
        </p:nvSpPr>
        <p:spPr>
          <a:xfrm>
            <a:off x="2741543" y="126021"/>
            <a:ext cx="2536135"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习作欣赏一</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1816" y="797510"/>
            <a:ext cx="11984592" cy="5632311"/>
          </a:xfrm>
          <a:prstGeom prst="rect">
            <a:avLst/>
          </a:prstGeom>
          <a:solidFill>
            <a:schemeClr val="bg1"/>
          </a:solidFill>
        </p:spPr>
        <p:txBody>
          <a:bodyPr wrap="square">
            <a:spAutoFit/>
          </a:bodyPr>
          <a:lstStyle/>
          <a:p>
            <a:pPr indent="266700" algn="just"/>
            <a:r>
              <a:rPr lang="en-US" altLang="zh-CN" sz="1800" kern="100" dirty="0">
                <a:effectLst/>
                <a:latin typeface="Times New Roman" panose="02020603050405020304" pitchFamily="18" charset="0"/>
                <a:ea typeface="宋体" panose="02010600030101010101" pitchFamily="2" charset="-122"/>
              </a:rPr>
              <a:t>Every October, my neighborhood has a Halloween costume contest. And every October, my neighbor Ollie and I race to the announcement board in the park to find out the theme. One year, the theme was “Dress up as your favorite book character.” Another year, it was “Be something scary.” But this year, the theme was kind of, well, themeless.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“Be creative?” I said, reading the announcement board. “That’s not really a theme, is it?”</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Ollie hopped off his skateboards to get a closer look. “You’re right,” he agreed. “I think my favorite theme ever was ‘Superheroes’. I loved my Super-Force Flying Eagles costume so much, I kept that thing hanging in my closet for years!”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“My favorite theme was ‘Farm Animals’.” I giggled. “Remember how you insisted on being a Stegosaurus(</a:t>
            </a:r>
            <a:r>
              <a:rPr lang="zh-CN" altLang="zh-CN" sz="1800" kern="100" dirty="0">
                <a:effectLst/>
                <a:latin typeface="Times New Roman" panose="02020603050405020304" pitchFamily="18" charset="0"/>
                <a:ea typeface="宋体" panose="02010600030101010101" pitchFamily="2" charset="-122"/>
              </a:rPr>
              <a:t>剑龙</a:t>
            </a:r>
            <a:r>
              <a:rPr lang="en-US" altLang="zh-CN" sz="1800" kern="100" dirty="0">
                <a:effectLst/>
                <a:latin typeface="Times New Roman" panose="02020603050405020304" pitchFamily="18" charset="0"/>
                <a:ea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“When I was five, dinosaurs were my world.” Ollie laughed. “I would have loved to see a Stegosaurus out grazing with the cows.”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“Now that’s the creative spirit we need for this challenge!” I said. “Maybe, since we don’t know exactly what we want to be yet, we should start by choosing some cool costume-making materials.”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“I’ve got it!” Ollie said, scooping up a bunch of fallen leaves.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“Really?” I said. “You’re going to make an entire costume out of leaves?”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“Why not?” he said, scooping up some more.</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“They’re totally free, and I can guarantee, no one will be a tree as great as me.”</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“Don’t you mean, a tree as great as we?” I grinned.</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“Um, first, that grammar doesn’t sound right,” said Ollie. “And second, no way! Think of your own creative ideas.”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“Aw, come on,” I said. “You should be flattered that I like your idea so much. Plus, I just thought of the perfect way to make branches.”</a:t>
            </a:r>
            <a:endParaRPr lang="zh-CN"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Finally, Ollie said OK. </a:t>
            </a:r>
            <a:endParaRPr lang="zh-CN" altLang="zh-CN" sz="1800" kern="100" dirty="0">
              <a:effectLst/>
              <a:latin typeface="Times New Roman" panose="02020603050405020304" pitchFamily="18" charset="0"/>
              <a:ea typeface="宋体" panose="02010600030101010101" pitchFamily="2" charset="-122"/>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9817" y="447264"/>
            <a:ext cx="12076043" cy="5509200"/>
          </a:xfrm>
          <a:prstGeom prst="rect">
            <a:avLst/>
          </a:prstGeom>
          <a:solidFill>
            <a:schemeClr val="bg1"/>
          </a:solidFill>
        </p:spPr>
        <p:txBody>
          <a:bodyPr wrap="square">
            <a:spAutoFit/>
          </a:bodyPr>
          <a:lstStyle/>
          <a:p>
            <a:r>
              <a:rPr lang="en-US" altLang="zh-CN" sz="3200" kern="100" dirty="0">
                <a:effectLst/>
                <a:latin typeface="Times New Roman" panose="02020603050405020304" pitchFamily="18" charset="0"/>
                <a:ea typeface="宋体" panose="02010600030101010101" pitchFamily="2" charset="-122"/>
              </a:rPr>
              <a:t>Para2: Then</a:t>
            </a:r>
            <a:r>
              <a:rPr lang="en-US" altLang="zh-CN" sz="3200" u="sng" kern="100" dirty="0">
                <a:solidFill>
                  <a:srgbClr val="CC00FF"/>
                </a:solidFill>
                <a:effectLst/>
                <a:latin typeface="Times New Roman" panose="02020603050405020304" pitchFamily="18" charset="0"/>
                <a:ea typeface="宋体" panose="02010600030101010101" pitchFamily="2" charset="-122"/>
              </a:rPr>
              <a:t> the big moment </a:t>
            </a:r>
            <a:r>
              <a:rPr lang="en-US" altLang="zh-CN" sz="3200" kern="100" dirty="0">
                <a:solidFill>
                  <a:srgbClr val="FF0000"/>
                </a:solidFill>
                <a:effectLst/>
                <a:latin typeface="Times New Roman" panose="02020603050405020304" pitchFamily="18" charset="0"/>
                <a:ea typeface="宋体" panose="02010600030101010101" pitchFamily="2" charset="-122"/>
              </a:rPr>
              <a:t>came. </a:t>
            </a:r>
            <a:r>
              <a:rPr lang="en-US" altLang="zh-CN" sz="3200" u="sng" kern="100" dirty="0">
                <a:solidFill>
                  <a:srgbClr val="CC00FF"/>
                </a:solidFill>
                <a:latin typeface="Times New Roman" panose="02020603050405020304" pitchFamily="18" charset="0"/>
                <a:ea typeface="宋体" panose="02010600030101010101" pitchFamily="2" charset="-122"/>
              </a:rPr>
              <a:t>Ollie and I , </a:t>
            </a:r>
            <a:r>
              <a:rPr lang="en-US" altLang="zh-CN" sz="3200" kern="100" dirty="0">
                <a:solidFill>
                  <a:srgbClr val="990099"/>
                </a:solidFill>
                <a:latin typeface="Times New Roman" panose="02020603050405020304" pitchFamily="18" charset="0"/>
                <a:ea typeface="宋体" panose="02010600030101010101" pitchFamily="2" charset="-122"/>
              </a:rPr>
              <a:t>dressed in our carefully- crafted/ beautifully-made costume,</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FF0000"/>
                </a:solidFill>
                <a:latin typeface="Times New Roman" panose="02020603050405020304" pitchFamily="18" charset="0"/>
                <a:ea typeface="宋体" panose="02010600030101010101" pitchFamily="2" charset="-122"/>
              </a:rPr>
              <a:t>raced to the park</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0000FF"/>
                </a:solidFill>
                <a:latin typeface="Times New Roman" panose="02020603050405020304" pitchFamily="18" charset="0"/>
                <a:ea typeface="宋体" panose="02010600030101010101" pitchFamily="2" charset="-122"/>
              </a:rPr>
              <a:t>where the grand annual Halloween costume contest was held. </a:t>
            </a:r>
            <a:r>
              <a:rPr lang="en-US" altLang="zh-CN" sz="3200" u="sng" kern="100" dirty="0">
                <a:solidFill>
                  <a:srgbClr val="CC00FF"/>
                </a:solidFill>
                <a:latin typeface="Times New Roman" panose="02020603050405020304" pitchFamily="18" charset="0"/>
                <a:ea typeface="宋体" panose="02010600030101010101" pitchFamily="2" charset="-122"/>
              </a:rPr>
              <a:t>The crowded park </a:t>
            </a:r>
            <a:r>
              <a:rPr lang="en-US" altLang="zh-CN" sz="3200" kern="100" dirty="0">
                <a:solidFill>
                  <a:srgbClr val="FF0000"/>
                </a:solidFill>
                <a:latin typeface="Times New Roman" panose="02020603050405020304" pitchFamily="18" charset="0"/>
                <a:ea typeface="宋体" panose="02010600030101010101" pitchFamily="2" charset="-122"/>
              </a:rPr>
              <a:t>was</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FF0000"/>
                </a:solidFill>
                <a:latin typeface="Times New Roman" panose="02020603050405020304" pitchFamily="18" charset="0"/>
                <a:ea typeface="宋体" panose="02010600030101010101" pitchFamily="2" charset="-122"/>
              </a:rPr>
              <a:t>beautifully decorated with </a:t>
            </a:r>
            <a:r>
              <a:rPr lang="en-US" altLang="zh-CN" sz="3200" kern="100" dirty="0">
                <a:solidFill>
                  <a:srgbClr val="CC00FF"/>
                </a:solidFill>
                <a:latin typeface="Times New Roman" panose="02020603050405020304" pitchFamily="18" charset="0"/>
                <a:ea typeface="宋体" panose="02010600030101010101" pitchFamily="2" charset="-122"/>
              </a:rPr>
              <a:t>many jack-o-lanterns! </a:t>
            </a:r>
            <a:r>
              <a:rPr lang="en-US" altLang="zh-CN" sz="3200" u="sng" kern="100" dirty="0">
                <a:solidFill>
                  <a:srgbClr val="CC00FF"/>
                </a:solidFill>
                <a:latin typeface="Times New Roman" panose="02020603050405020304" pitchFamily="18" charset="0"/>
                <a:ea typeface="宋体" panose="02010600030101010101" pitchFamily="2" charset="-122"/>
              </a:rPr>
              <a:t>What we saw on the spot </a:t>
            </a:r>
            <a:r>
              <a:rPr lang="en-US" altLang="zh-CN" sz="3200" kern="100" dirty="0">
                <a:solidFill>
                  <a:srgbClr val="FF0000"/>
                </a:solidFill>
                <a:latin typeface="Times New Roman" panose="02020603050405020304" pitchFamily="18" charset="0"/>
                <a:ea typeface="宋体" panose="02010600030101010101" pitchFamily="2" charset="-122"/>
              </a:rPr>
              <a:t>shocked us deeply</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All kids </a:t>
            </a:r>
            <a:r>
              <a:rPr lang="en-US" altLang="zh-CN" sz="3200" kern="100" dirty="0">
                <a:solidFill>
                  <a:srgbClr val="FF0000"/>
                </a:solidFill>
                <a:latin typeface="Times New Roman" panose="02020603050405020304" pitchFamily="18" charset="0"/>
                <a:ea typeface="宋体" panose="02010600030101010101" pitchFamily="2" charset="-122"/>
              </a:rPr>
              <a:t>went all out </a:t>
            </a:r>
            <a:r>
              <a:rPr lang="en-US" altLang="zh-CN" sz="3200" kern="100" dirty="0">
                <a:solidFill>
                  <a:srgbClr val="990099"/>
                </a:solidFill>
                <a:latin typeface="Times New Roman" panose="02020603050405020304" pitchFamily="18" charset="0"/>
                <a:ea typeface="宋体" panose="02010600030101010101" pitchFamily="2" charset="-122"/>
              </a:rPr>
              <a:t>to design and create their Halloween costumes. </a:t>
            </a:r>
            <a:r>
              <a:rPr lang="en-US" altLang="zh-CN" sz="3200" u="sng" kern="100" dirty="0">
                <a:solidFill>
                  <a:srgbClr val="CC00FF"/>
                </a:solidFill>
                <a:latin typeface="Times New Roman" panose="02020603050405020304" pitchFamily="18" charset="0"/>
                <a:ea typeface="宋体" panose="02010600030101010101" pitchFamily="2" charset="-122"/>
              </a:rPr>
              <a:t>The competition </a:t>
            </a:r>
            <a:r>
              <a:rPr lang="en-US" altLang="zh-CN" sz="3200" kern="100" dirty="0">
                <a:solidFill>
                  <a:srgbClr val="FF0000"/>
                </a:solidFill>
                <a:latin typeface="Times New Roman" panose="02020603050405020304" pitchFamily="18" charset="0"/>
                <a:ea typeface="宋体" panose="02010600030101010101" pitchFamily="2" charset="-122"/>
              </a:rPr>
              <a:t>was apparently intense!  </a:t>
            </a:r>
            <a:r>
              <a:rPr lang="en-US" altLang="zh-CN" sz="3200" u="sng" kern="100" dirty="0">
                <a:solidFill>
                  <a:srgbClr val="CC00FF"/>
                </a:solidFill>
                <a:latin typeface="Times New Roman" panose="02020603050405020304" pitchFamily="18" charset="0"/>
                <a:ea typeface="宋体" panose="02010600030101010101" pitchFamily="2" charset="-122"/>
              </a:rPr>
              <a:t>Our show </a:t>
            </a:r>
            <a:r>
              <a:rPr lang="en-US" altLang="zh-CN" sz="3200" kern="100" dirty="0">
                <a:solidFill>
                  <a:srgbClr val="CC00FF"/>
                </a:solidFill>
                <a:latin typeface="Times New Roman" panose="02020603050405020304" pitchFamily="18" charset="0"/>
                <a:ea typeface="宋体" panose="02010600030101010101" pitchFamily="2" charset="-122"/>
              </a:rPr>
              <a:t>t</a:t>
            </a:r>
            <a:r>
              <a:rPr lang="en-US" altLang="zh-CN" sz="3200" u="sng" kern="100" dirty="0">
                <a:solidFill>
                  <a:srgbClr val="CC00FF"/>
                </a:solidFill>
                <a:latin typeface="Times New Roman" panose="02020603050405020304" pitchFamily="18" charset="0"/>
                <a:ea typeface="宋体" panose="02010600030101010101" pitchFamily="2" charset="-122"/>
              </a:rPr>
              <a:t>ime</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FF0000"/>
                </a:solidFill>
                <a:latin typeface="Times New Roman" panose="02020603050405020304" pitchFamily="18" charset="0"/>
                <a:ea typeface="宋体" panose="02010600030101010101" pitchFamily="2" charset="-122"/>
              </a:rPr>
              <a:t>was up ! </a:t>
            </a:r>
            <a:r>
              <a:rPr lang="en-US" altLang="zh-CN" sz="3200" u="sng" dirty="0">
                <a:solidFill>
                  <a:srgbClr val="CC00FF"/>
                </a:solidFill>
                <a:latin typeface="Times New Roman" panose="02020603050405020304" pitchFamily="18" charset="0"/>
                <a:cs typeface="Times New Roman" panose="02020603050405020304" pitchFamily="18" charset="0"/>
              </a:rPr>
              <a:t>Ollie and I</a:t>
            </a:r>
            <a:r>
              <a:rPr lang="zh-CN" altLang="en-US" sz="3200" dirty="0">
                <a:solidFill>
                  <a:srgbClr val="CC00FF"/>
                </a:solidFill>
                <a:latin typeface="Times New Roman" panose="02020603050405020304" pitchFamily="18" charset="0"/>
                <a:cs typeface="Times New Roman" panose="02020603050405020304" pitchFamily="18" charset="0"/>
              </a:rPr>
              <a:t>，</a:t>
            </a:r>
            <a:r>
              <a:rPr lang="en-US" altLang="zh-CN" sz="3200" dirty="0">
                <a:solidFill>
                  <a:srgbClr val="C00000"/>
                </a:solidFill>
                <a:latin typeface="Times New Roman" panose="02020603050405020304" pitchFamily="18" charset="0"/>
                <a:cs typeface="Times New Roman" panose="02020603050405020304" pitchFamily="18" charset="0"/>
              </a:rPr>
              <a:t> </a:t>
            </a:r>
            <a:r>
              <a:rPr lang="en-US" altLang="zh-CN" sz="3200" dirty="0">
                <a:solidFill>
                  <a:srgbClr val="CC00FF"/>
                </a:solidFill>
                <a:latin typeface="Times New Roman" panose="02020603050405020304" pitchFamily="18" charset="0"/>
                <a:cs typeface="Times New Roman" panose="02020603050405020304" pitchFamily="18" charset="0"/>
              </a:rPr>
              <a:t>two moving trees, </a:t>
            </a:r>
            <a:r>
              <a:rPr lang="en-US" altLang="zh-CN" sz="3200" dirty="0">
                <a:solidFill>
                  <a:srgbClr val="C00000"/>
                </a:solidFill>
                <a:latin typeface="Times New Roman" panose="02020603050405020304" pitchFamily="18" charset="0"/>
                <a:cs typeface="Times New Roman" panose="02020603050405020304" pitchFamily="18" charset="0"/>
              </a:rPr>
              <a:t>walked on the stage </a:t>
            </a:r>
            <a:r>
              <a:rPr lang="en-US" altLang="zh-CN" sz="3200" dirty="0">
                <a:solidFill>
                  <a:srgbClr val="0000FF"/>
                </a:solidFill>
                <a:latin typeface="Times New Roman" panose="02020603050405020304" pitchFamily="18" charset="0"/>
                <a:cs typeface="Times New Roman" panose="02020603050405020304" pitchFamily="18" charset="0"/>
              </a:rPr>
              <a:t>like professional fashion models. </a:t>
            </a:r>
            <a:r>
              <a:rPr lang="en-US" altLang="zh-CN" sz="3200" u="sng" dirty="0">
                <a:solidFill>
                  <a:srgbClr val="CC00FF"/>
                </a:solidFill>
                <a:latin typeface="Times New Roman" panose="02020603050405020304" pitchFamily="18" charset="0"/>
                <a:cs typeface="Times New Roman" panose="02020603050405020304" pitchFamily="18" charset="0"/>
              </a:rPr>
              <a:t>We </a:t>
            </a:r>
            <a:r>
              <a:rPr lang="en-US" altLang="zh-CN" sz="3200" dirty="0">
                <a:solidFill>
                  <a:srgbClr val="C00000"/>
                </a:solidFill>
                <a:latin typeface="Times New Roman" panose="02020603050405020304" pitchFamily="18" charset="0"/>
                <a:cs typeface="Times New Roman" panose="02020603050405020304" pitchFamily="18" charset="0"/>
              </a:rPr>
              <a:t>won the first prize </a:t>
            </a:r>
            <a:r>
              <a:rPr lang="en-US" altLang="zh-CN" sz="3200" dirty="0">
                <a:latin typeface="Times New Roman" panose="02020603050405020304" pitchFamily="18" charset="0"/>
                <a:cs typeface="Times New Roman" panose="02020603050405020304" pitchFamily="18" charset="0"/>
              </a:rPr>
              <a:t>for our unique creativity.</a:t>
            </a:r>
            <a:r>
              <a:rPr lang="en-US" altLang="zh-CN" sz="3200" dirty="0">
                <a:solidFill>
                  <a:srgbClr val="C00000"/>
                </a:solidFill>
                <a:latin typeface="Times New Roman" panose="02020603050405020304" pitchFamily="18" charset="0"/>
                <a:cs typeface="Times New Roman" panose="02020603050405020304" pitchFamily="18" charset="0"/>
              </a:rPr>
              <a:t> What a thrill! </a:t>
            </a:r>
            <a:r>
              <a:rPr lang="en-US" altLang="zh-CN" sz="3200" dirty="0">
                <a:solidFill>
                  <a:srgbClr val="0000FF"/>
                </a:solidFill>
                <a:latin typeface="Times New Roman" panose="02020603050405020304" pitchFamily="18" charset="0"/>
                <a:cs typeface="Times New Roman" panose="02020603050405020304" pitchFamily="18" charset="0"/>
              </a:rPr>
              <a:t>As evening wore on, </a:t>
            </a:r>
            <a:r>
              <a:rPr lang="en-US" altLang="zh-CN" sz="3200" u="sng" dirty="0">
                <a:solidFill>
                  <a:srgbClr val="CC00FF"/>
                </a:solidFill>
                <a:latin typeface="Times New Roman" panose="02020603050405020304" pitchFamily="18" charset="0"/>
                <a:cs typeface="Times New Roman" panose="02020603050405020304" pitchFamily="18" charset="0"/>
              </a:rPr>
              <a:t>Ollie and I </a:t>
            </a:r>
            <a:r>
              <a:rPr lang="en-US" altLang="zh-CN" sz="3200" dirty="0">
                <a:solidFill>
                  <a:srgbClr val="CC00FF"/>
                </a:solidFill>
                <a:latin typeface="Times New Roman" panose="02020603050405020304" pitchFamily="18" charset="0"/>
                <a:cs typeface="Times New Roman" panose="02020603050405020304" pitchFamily="18" charset="0"/>
              </a:rPr>
              <a:t>, </a:t>
            </a:r>
            <a:r>
              <a:rPr lang="en-US" altLang="zh-CN" sz="3200" dirty="0">
                <a:solidFill>
                  <a:srgbClr val="990099"/>
                </a:solidFill>
                <a:latin typeface="Times New Roman" panose="02020603050405020304" pitchFamily="18" charset="0"/>
                <a:cs typeface="Times New Roman" panose="02020603050405020304" pitchFamily="18" charset="0"/>
              </a:rPr>
              <a:t>in our </a:t>
            </a:r>
            <a:r>
              <a:rPr lang="en-US" altLang="zh-CN" sz="3200">
                <a:solidFill>
                  <a:srgbClr val="990099"/>
                </a:solidFill>
                <a:latin typeface="Times New Roman" panose="02020603050405020304" pitchFamily="18" charset="0"/>
                <a:cs typeface="Times New Roman" panose="02020603050405020304" pitchFamily="18" charset="0"/>
              </a:rPr>
              <a:t>leaf costumes , </a:t>
            </a:r>
            <a:r>
              <a:rPr lang="en-US" altLang="zh-CN" sz="3200" dirty="0">
                <a:solidFill>
                  <a:srgbClr val="C00000"/>
                </a:solidFill>
                <a:latin typeface="Times New Roman" panose="02020603050405020304" pitchFamily="18" charset="0"/>
                <a:cs typeface="Times New Roman" panose="02020603050405020304" pitchFamily="18" charset="0"/>
              </a:rPr>
              <a:t>went from door to door, </a:t>
            </a:r>
            <a:r>
              <a:rPr lang="en-US" altLang="zh-CN" sz="3200" dirty="0">
                <a:solidFill>
                  <a:srgbClr val="990099"/>
                </a:solidFill>
                <a:latin typeface="Times New Roman" panose="02020603050405020304" pitchFamily="18" charset="0"/>
                <a:cs typeface="Times New Roman" panose="02020603050405020304" pitchFamily="18" charset="0"/>
              </a:rPr>
              <a:t>playing trick or treat and enjoying that fun and kind of terrifying night. </a:t>
            </a:r>
            <a:endParaRPr lang="zh-CN" altLang="zh-CN" sz="3200" kern="100" dirty="0">
              <a:solidFill>
                <a:srgbClr val="0000FF"/>
              </a:solidFill>
              <a:effectLst/>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800859"/>
            <a:ext cx="12178746" cy="5509200"/>
          </a:xfrm>
          <a:prstGeom prst="rect">
            <a:avLst/>
          </a:prstGeom>
          <a:solidFill>
            <a:schemeClr val="bg1"/>
          </a:solidFill>
        </p:spPr>
        <p:txBody>
          <a:bodyPr wrap="square">
            <a:spAutoFit/>
          </a:bodyPr>
          <a:lstStyle/>
          <a:p>
            <a:pPr indent="80010" algn="l"/>
            <a:r>
              <a:rPr lang="en-US" altLang="zh-CN" sz="3200" kern="100" dirty="0">
                <a:effectLst/>
                <a:latin typeface="Times New Roman" panose="02020603050405020304" pitchFamily="18" charset="0"/>
                <a:ea typeface="宋体" panose="02010600030101010101" pitchFamily="2" charset="-122"/>
              </a:rPr>
              <a:t>Para1: </a:t>
            </a:r>
            <a:r>
              <a:rPr lang="en-US" altLang="zh-CN" sz="3200" u="sng" kern="100" dirty="0">
                <a:solidFill>
                  <a:srgbClr val="CC00FF"/>
                </a:solidFill>
                <a:effectLst/>
                <a:latin typeface="Times New Roman" panose="02020603050405020304" pitchFamily="18" charset="0"/>
                <a:ea typeface="宋体" panose="02010600030101010101" pitchFamily="2" charset="-122"/>
              </a:rPr>
              <a:t>We </a:t>
            </a:r>
            <a:r>
              <a:rPr lang="en-US" altLang="zh-CN" sz="3200" kern="100" dirty="0">
                <a:effectLst/>
                <a:latin typeface="Times New Roman" panose="02020603050405020304" pitchFamily="18" charset="0"/>
                <a:ea typeface="宋体" panose="02010600030101010101" pitchFamily="2" charset="-122"/>
              </a:rPr>
              <a:t>ended up filling </a:t>
            </a:r>
            <a:r>
              <a:rPr lang="en-US" altLang="zh-CN" sz="3200" u="sng" kern="100" dirty="0">
                <a:effectLst/>
                <a:latin typeface="Times New Roman" panose="02020603050405020304" pitchFamily="18" charset="0"/>
                <a:ea typeface="宋体" panose="02010600030101010101" pitchFamily="2" charset="-122"/>
              </a:rPr>
              <a:t>two jumbo bags </a:t>
            </a:r>
            <a:r>
              <a:rPr lang="en-US" altLang="zh-CN" sz="3200" kern="100" dirty="0">
                <a:effectLst/>
                <a:latin typeface="Times New Roman" panose="02020603050405020304" pitchFamily="18" charset="0"/>
                <a:ea typeface="宋体" panose="02010600030101010101" pitchFamily="2" charset="-122"/>
              </a:rPr>
              <a:t>with </a:t>
            </a:r>
            <a:r>
              <a:rPr lang="en-US" altLang="zh-CN" sz="3200" u="sng" kern="100" dirty="0">
                <a:solidFill>
                  <a:srgbClr val="CC00FF"/>
                </a:solidFill>
                <a:effectLst/>
                <a:latin typeface="Times New Roman" panose="02020603050405020304" pitchFamily="18" charset="0"/>
                <a:ea typeface="宋体" panose="02010600030101010101" pitchFamily="2" charset="-122"/>
              </a:rPr>
              <a:t>different kinds of leaves. </a:t>
            </a:r>
            <a:r>
              <a:rPr lang="en-US" altLang="zh-CN" sz="3200" kern="100" dirty="0">
                <a:solidFill>
                  <a:srgbClr val="CC00FF"/>
                </a:solidFill>
                <a:effectLst/>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V</a:t>
            </a:r>
            <a:r>
              <a:rPr lang="en-US" altLang="zh-CN" sz="3200" u="sng" kern="100" dirty="0">
                <a:solidFill>
                  <a:srgbClr val="CC00FF"/>
                </a:solidFill>
                <a:effectLst/>
                <a:latin typeface="Times New Roman" panose="02020603050405020304" pitchFamily="18" charset="0"/>
                <a:ea typeface="宋体" panose="02010600030101010101" pitchFamily="2" charset="-122"/>
              </a:rPr>
              <a:t>arious trees </a:t>
            </a:r>
            <a:r>
              <a:rPr lang="en-US" altLang="zh-CN" sz="3200" kern="100" dirty="0">
                <a:solidFill>
                  <a:srgbClr val="FF0000"/>
                </a:solidFill>
                <a:effectLst/>
                <a:latin typeface="Times New Roman" panose="02020603050405020304" pitchFamily="18" charset="0"/>
                <a:ea typeface="宋体" panose="02010600030101010101" pitchFamily="2" charset="-122"/>
              </a:rPr>
              <a:t>grew </a:t>
            </a:r>
            <a:r>
              <a:rPr lang="en-US" altLang="zh-CN" sz="3200" kern="100" dirty="0">
                <a:effectLst/>
                <a:latin typeface="Times New Roman" panose="02020603050405020304" pitchFamily="18" charset="0"/>
                <a:ea typeface="宋体" panose="02010600030101010101" pitchFamily="2" charset="-122"/>
              </a:rPr>
              <a:t>in the park, </a:t>
            </a:r>
            <a:r>
              <a:rPr lang="en-US" altLang="zh-CN" sz="3200" b="1" kern="100" dirty="0">
                <a:effectLst/>
                <a:latin typeface="Times New Roman" panose="02020603050405020304" pitchFamily="18" charset="0"/>
                <a:ea typeface="宋体" panose="02010600030101010101" pitchFamily="2" charset="-122"/>
              </a:rPr>
              <a:t>so</a:t>
            </a:r>
            <a:r>
              <a:rPr lang="en-US" altLang="zh-CN" sz="3200" kern="100" dirty="0">
                <a:solidFill>
                  <a:srgbClr val="CC00FF"/>
                </a:solidFill>
                <a:effectLst/>
                <a:latin typeface="Times New Roman" panose="02020603050405020304" pitchFamily="18" charset="0"/>
                <a:ea typeface="宋体" panose="02010600030101010101" pitchFamily="2" charset="-122"/>
              </a:rPr>
              <a:t> </a:t>
            </a:r>
            <a:r>
              <a:rPr lang="en-US" altLang="zh-CN" sz="3200" u="sng" kern="100" dirty="0">
                <a:solidFill>
                  <a:srgbClr val="CC00FF"/>
                </a:solidFill>
                <a:effectLst/>
                <a:latin typeface="Times New Roman" panose="02020603050405020304" pitchFamily="18" charset="0"/>
                <a:ea typeface="宋体" panose="02010600030101010101" pitchFamily="2" charset="-122"/>
              </a:rPr>
              <a:t>these fallen leaves of many sizes </a:t>
            </a:r>
            <a:r>
              <a:rPr lang="en-US" altLang="zh-CN" sz="3200" kern="100" dirty="0">
                <a:solidFill>
                  <a:srgbClr val="FF0000"/>
                </a:solidFill>
                <a:effectLst/>
                <a:latin typeface="Times New Roman" panose="02020603050405020304" pitchFamily="18" charset="0"/>
                <a:ea typeface="宋体" panose="02010600030101010101" pitchFamily="2" charset="-122"/>
              </a:rPr>
              <a:t>had rich colors</a:t>
            </a:r>
            <a:r>
              <a:rPr lang="en-US" altLang="zh-CN" sz="3200" kern="100" dirty="0">
                <a:solidFill>
                  <a:srgbClr val="CC00FF"/>
                </a:solidFill>
                <a:effectLst/>
                <a:latin typeface="Times New Roman" panose="02020603050405020304" pitchFamily="18" charset="0"/>
                <a:ea typeface="宋体" panose="02010600030101010101" pitchFamily="2" charset="-122"/>
              </a:rPr>
              <a:t>. </a:t>
            </a:r>
            <a:r>
              <a:rPr lang="en-US" altLang="zh-CN" sz="3200" u="sng" kern="100" dirty="0">
                <a:solidFill>
                  <a:srgbClr val="CC00FF"/>
                </a:solidFill>
                <a:effectLst/>
                <a:latin typeface="Times New Roman" panose="02020603050405020304" pitchFamily="18" charset="0"/>
                <a:ea typeface="宋体" panose="02010600030101010101" pitchFamily="2" charset="-122"/>
              </a:rPr>
              <a:t>Oak leaves </a:t>
            </a:r>
            <a:r>
              <a:rPr lang="en-US" altLang="zh-CN" sz="3200" kern="100" dirty="0">
                <a:solidFill>
                  <a:srgbClr val="FF0000"/>
                </a:solidFill>
                <a:effectLst/>
                <a:latin typeface="Times New Roman" panose="02020603050405020304" pitchFamily="18" charset="0"/>
                <a:ea typeface="宋体" panose="02010600030101010101" pitchFamily="2" charset="-122"/>
              </a:rPr>
              <a:t>bore gold yellow </a:t>
            </a:r>
            <a:r>
              <a:rPr lang="en-US" altLang="zh-CN" sz="3200" kern="100" dirty="0">
                <a:solidFill>
                  <a:srgbClr val="CC00FF"/>
                </a:solidFill>
                <a:effectLst/>
                <a:latin typeface="Times New Roman" panose="02020603050405020304" pitchFamily="18" charset="0"/>
                <a:ea typeface="宋体" panose="02010600030101010101" pitchFamily="2" charset="-122"/>
              </a:rPr>
              <a:t>while </a:t>
            </a:r>
            <a:r>
              <a:rPr lang="en-US" altLang="zh-CN" sz="3200" u="sng" kern="100" dirty="0">
                <a:solidFill>
                  <a:srgbClr val="CC00FF"/>
                </a:solidFill>
                <a:effectLst/>
                <a:latin typeface="Times New Roman" panose="02020603050405020304" pitchFamily="18" charset="0"/>
                <a:ea typeface="宋体" panose="02010600030101010101" pitchFamily="2" charset="-122"/>
              </a:rPr>
              <a:t>maple leaves </a:t>
            </a:r>
            <a:r>
              <a:rPr lang="en-US" altLang="zh-CN" sz="3200" kern="100" dirty="0">
                <a:solidFill>
                  <a:srgbClr val="FF0000"/>
                </a:solidFill>
                <a:effectLst/>
                <a:latin typeface="Times New Roman" panose="02020603050405020304" pitchFamily="18" charset="0"/>
                <a:ea typeface="宋体" panose="02010600030101010101" pitchFamily="2" charset="-122"/>
              </a:rPr>
              <a:t>took on bright red. </a:t>
            </a:r>
            <a:r>
              <a:rPr lang="en-US" altLang="zh-CN" sz="3200" kern="100" dirty="0">
                <a:solidFill>
                  <a:srgbClr val="CC00FF"/>
                </a:solidFill>
                <a:effectLst/>
                <a:latin typeface="Times New Roman" panose="02020603050405020304" pitchFamily="18" charset="0"/>
                <a:ea typeface="宋体" panose="02010600030101010101" pitchFamily="2" charset="-122"/>
              </a:rPr>
              <a:t> </a:t>
            </a:r>
            <a:r>
              <a:rPr lang="en-US" altLang="zh-CN" sz="3200" kern="100" dirty="0">
                <a:solidFill>
                  <a:srgbClr val="990099"/>
                </a:solidFill>
                <a:effectLst/>
                <a:latin typeface="Times New Roman" panose="02020603050405020304" pitchFamily="18" charset="0"/>
                <a:ea typeface="宋体" panose="02010600030101010101" pitchFamily="2" charset="-122"/>
              </a:rPr>
              <a:t>After finishing collecting fallen leaves in the park, </a:t>
            </a:r>
            <a:r>
              <a:rPr lang="en-US" altLang="zh-CN" sz="3200" u="sng" kern="100" dirty="0">
                <a:solidFill>
                  <a:srgbClr val="CC00FF"/>
                </a:solidFill>
                <a:effectLst/>
                <a:latin typeface="Times New Roman" panose="02020603050405020304" pitchFamily="18" charset="0"/>
                <a:ea typeface="宋体" panose="02010600030101010101" pitchFamily="2" charset="-122"/>
              </a:rPr>
              <a:t>Ollie and I </a:t>
            </a:r>
            <a:endParaRPr lang="en-US" altLang="zh-CN" sz="3200" u="sng" kern="100" dirty="0">
              <a:solidFill>
                <a:srgbClr val="CC00FF"/>
              </a:solidFill>
              <a:effectLst/>
              <a:latin typeface="Times New Roman" panose="02020603050405020304" pitchFamily="18" charset="0"/>
              <a:ea typeface="宋体" panose="02010600030101010101" pitchFamily="2" charset="-122"/>
            </a:endParaRPr>
          </a:p>
          <a:p>
            <a:pPr indent="80010" algn="l"/>
            <a:r>
              <a:rPr lang="en-US" altLang="zh-CN" sz="3200" kern="100" dirty="0">
                <a:solidFill>
                  <a:srgbClr val="FF0000"/>
                </a:solidFill>
                <a:latin typeface="Times New Roman" panose="02020603050405020304" pitchFamily="18" charset="0"/>
                <a:ea typeface="宋体" panose="02010600030101010101" pitchFamily="2" charset="-122"/>
              </a:rPr>
              <a:t>dragged the two jumbo bags back </a:t>
            </a:r>
            <a:r>
              <a:rPr lang="en-US" altLang="zh-CN" sz="3200" kern="100" dirty="0">
                <a:solidFill>
                  <a:srgbClr val="CC00FF"/>
                </a:solidFill>
                <a:latin typeface="Times New Roman" panose="02020603050405020304" pitchFamily="18" charset="0"/>
                <a:ea typeface="宋体" panose="02010600030101010101" pitchFamily="2" charset="-122"/>
              </a:rPr>
              <a:t>to the garage of Ollie’s house.  Seeing us two excited kids, </a:t>
            </a:r>
            <a:r>
              <a:rPr lang="en-US" altLang="zh-CN" sz="3200" u="sng" kern="100" dirty="0">
                <a:solidFill>
                  <a:srgbClr val="CC00FF"/>
                </a:solidFill>
                <a:latin typeface="Times New Roman" panose="02020603050405020304" pitchFamily="18" charset="0"/>
                <a:ea typeface="宋体" panose="02010600030101010101" pitchFamily="2" charset="-122"/>
              </a:rPr>
              <a:t>Ollie’s parents </a:t>
            </a:r>
            <a:r>
              <a:rPr lang="en-US" altLang="zh-CN" sz="3200" kern="100" dirty="0">
                <a:solidFill>
                  <a:srgbClr val="FF0000"/>
                </a:solidFill>
                <a:latin typeface="Times New Roman" panose="02020603050405020304" pitchFamily="18" charset="0"/>
                <a:ea typeface="宋体" panose="02010600030101010101" pitchFamily="2" charset="-122"/>
              </a:rPr>
              <a:t>cast us a curious look, </a:t>
            </a:r>
            <a:r>
              <a:rPr lang="en-US" altLang="zh-CN" sz="3200" kern="100" dirty="0">
                <a:solidFill>
                  <a:srgbClr val="990099"/>
                </a:solidFill>
                <a:latin typeface="Times New Roman" panose="02020603050405020304" pitchFamily="18" charset="0"/>
                <a:ea typeface="宋体" panose="02010600030101010101" pitchFamily="2" charset="-122"/>
              </a:rPr>
              <a:t>wondering what we were doing.</a:t>
            </a:r>
            <a:r>
              <a:rPr lang="en-US" altLang="zh-CN" sz="3200" kern="100" dirty="0">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Ollie and I </a:t>
            </a:r>
            <a:r>
              <a:rPr lang="en-US" altLang="zh-CN" sz="3200" kern="100" dirty="0">
                <a:solidFill>
                  <a:srgbClr val="FF0000"/>
                </a:solidFill>
                <a:latin typeface="Times New Roman" panose="02020603050405020304" pitchFamily="18" charset="0"/>
                <a:ea typeface="宋体" panose="02010600030101010101" pitchFamily="2" charset="-122"/>
              </a:rPr>
              <a:t>exchanged a meaningful look</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990099"/>
                </a:solidFill>
                <a:latin typeface="Times New Roman" panose="02020603050405020304" pitchFamily="18" charset="0"/>
                <a:ea typeface="宋体" panose="02010600030101010101" pitchFamily="2" charset="-122"/>
              </a:rPr>
              <a:t>smiling</a:t>
            </a:r>
            <a:r>
              <a:rPr lang="zh-CN" altLang="en-US" sz="3200" kern="100" dirty="0">
                <a:solidFill>
                  <a:srgbClr val="990099"/>
                </a:solidFill>
                <a:latin typeface="Times New Roman" panose="02020603050405020304" pitchFamily="18" charset="0"/>
                <a:ea typeface="宋体" panose="02010600030101010101" pitchFamily="2" charset="-122"/>
              </a:rPr>
              <a:t>“ </a:t>
            </a:r>
            <a:r>
              <a:rPr lang="en-US" altLang="zh-CN" sz="3200" kern="100" dirty="0">
                <a:solidFill>
                  <a:srgbClr val="990099"/>
                </a:solidFill>
                <a:latin typeface="Times New Roman" panose="02020603050405020304" pitchFamily="18" charset="0"/>
                <a:ea typeface="宋体" panose="02010600030101010101" pitchFamily="2" charset="-122"/>
              </a:rPr>
              <a:t>It’s a secret.”   </a:t>
            </a:r>
            <a:r>
              <a:rPr lang="en-US" altLang="zh-CN" sz="3200" kern="100" dirty="0">
                <a:latin typeface="Times New Roman" panose="02020603050405020304" pitchFamily="18" charset="0"/>
                <a:ea typeface="宋体" panose="02010600030101010101" pitchFamily="2" charset="-122"/>
              </a:rPr>
              <a:t>Then</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we</a:t>
            </a:r>
            <a:r>
              <a:rPr lang="en-US" altLang="zh-CN" sz="3200" kern="100" dirty="0">
                <a:solidFill>
                  <a:srgbClr val="CC00FF"/>
                </a:solidFill>
                <a:latin typeface="Times New Roman" panose="02020603050405020304" pitchFamily="18" charset="0"/>
                <a:ea typeface="宋体" panose="02010600030101010101" pitchFamily="2" charset="-122"/>
              </a:rPr>
              <a:t> </a:t>
            </a:r>
            <a:r>
              <a:rPr lang="en-US" altLang="zh-CN" sz="3200" kern="100" dirty="0">
                <a:solidFill>
                  <a:srgbClr val="FF0000"/>
                </a:solidFill>
                <a:latin typeface="Times New Roman" panose="02020603050405020304" pitchFamily="18" charset="0"/>
                <a:ea typeface="宋体" panose="02010600030101010101" pitchFamily="2" charset="-122"/>
              </a:rPr>
              <a:t>embarked on the journey </a:t>
            </a:r>
            <a:r>
              <a:rPr lang="en-US" altLang="zh-CN" sz="3200" kern="100" dirty="0">
                <a:solidFill>
                  <a:srgbClr val="CC00FF"/>
                </a:solidFill>
                <a:latin typeface="Times New Roman" panose="02020603050405020304" pitchFamily="18" charset="0"/>
                <a:ea typeface="宋体" panose="02010600030101010101" pitchFamily="2" charset="-122"/>
              </a:rPr>
              <a:t>of making those two bags of leaves into a unique and creative costume. </a:t>
            </a:r>
            <a:r>
              <a:rPr lang="en-US" altLang="zh-CN" sz="3200" kern="100" dirty="0">
                <a:solidFill>
                  <a:srgbClr val="0000FF"/>
                </a:solidFill>
                <a:latin typeface="Times New Roman" panose="02020603050405020304" pitchFamily="18" charset="0"/>
                <a:ea typeface="宋体" panose="02010600030101010101" pitchFamily="2" charset="-122"/>
              </a:rPr>
              <a:t>After what seemed like centuries, </a:t>
            </a:r>
            <a:r>
              <a:rPr lang="en-US" altLang="zh-CN" sz="3200" u="sng" kern="100" dirty="0">
                <a:solidFill>
                  <a:srgbClr val="CC00FF"/>
                </a:solidFill>
                <a:latin typeface="Times New Roman" panose="02020603050405020304" pitchFamily="18" charset="0"/>
                <a:ea typeface="宋体" panose="02010600030101010101" pitchFamily="2" charset="-122"/>
              </a:rPr>
              <a:t>a shining colorful Halloween costume </a:t>
            </a:r>
            <a:r>
              <a:rPr lang="en-US" altLang="zh-CN" sz="3200" kern="100" dirty="0">
                <a:solidFill>
                  <a:srgbClr val="FF0000"/>
                </a:solidFill>
                <a:latin typeface="Times New Roman" panose="02020603050405020304" pitchFamily="18" charset="0"/>
                <a:ea typeface="宋体" panose="02010600030101010101" pitchFamily="2" charset="-122"/>
              </a:rPr>
              <a:t>took form/ appeared/ turned up </a:t>
            </a:r>
            <a:r>
              <a:rPr lang="en-US" altLang="zh-CN" sz="3200" kern="100" dirty="0">
                <a:latin typeface="Times New Roman" panose="02020603050405020304" pitchFamily="18" charset="0"/>
                <a:ea typeface="宋体" panose="02010600030101010101" pitchFamily="2" charset="-122"/>
              </a:rPr>
              <a:t>before our eyes. </a:t>
            </a:r>
            <a:r>
              <a:rPr lang="en-US" altLang="zh-CN" sz="3200" u="sng" kern="100" dirty="0">
                <a:solidFill>
                  <a:srgbClr val="CC00FF"/>
                </a:solidFill>
                <a:latin typeface="Times New Roman" panose="02020603050405020304" pitchFamily="18" charset="0"/>
                <a:ea typeface="宋体" panose="02010600030101010101" pitchFamily="2" charset="-122"/>
              </a:rPr>
              <a:t>Our joint efforts </a:t>
            </a:r>
            <a:r>
              <a:rPr lang="en-US" altLang="zh-CN" sz="3200" kern="100" dirty="0">
                <a:solidFill>
                  <a:srgbClr val="FF0000"/>
                </a:solidFill>
                <a:latin typeface="Times New Roman" panose="02020603050405020304" pitchFamily="18" charset="0"/>
                <a:ea typeface="宋体" panose="02010600030101010101" pitchFamily="2" charset="-122"/>
              </a:rPr>
              <a:t>paid off.  </a:t>
            </a:r>
            <a:endParaRPr lang="en-US" altLang="zh-CN" sz="3200" kern="100" dirty="0">
              <a:solidFill>
                <a:srgbClr val="FF0000"/>
              </a:solidFill>
              <a:effectLst/>
              <a:latin typeface="Times New Roman" panose="02020603050405020304" pitchFamily="18" charset="0"/>
              <a:ea typeface="宋体" panose="02010600030101010101" pitchFamily="2" charset="-122"/>
            </a:endParaRPr>
          </a:p>
        </p:txBody>
      </p:sp>
      <p:sp>
        <p:nvSpPr>
          <p:cNvPr id="2" name="文本框 4"/>
          <p:cNvSpPr txBox="1"/>
          <p:nvPr/>
        </p:nvSpPr>
        <p:spPr>
          <a:xfrm>
            <a:off x="2741543" y="126021"/>
            <a:ext cx="2595770"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习作欣赏二</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饰（一）|空间|展陈设计|阿月AYUE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09" y="0"/>
            <a:ext cx="121953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9817" y="785196"/>
            <a:ext cx="12076043" cy="5016758"/>
          </a:xfrm>
          <a:prstGeom prst="rect">
            <a:avLst/>
          </a:prstGeom>
          <a:solidFill>
            <a:schemeClr val="bg1"/>
          </a:solidFill>
        </p:spPr>
        <p:txBody>
          <a:bodyPr wrap="square">
            <a:spAutoFit/>
          </a:bodyPr>
          <a:lstStyle/>
          <a:p>
            <a:pPr indent="80010" algn="l"/>
            <a:r>
              <a:rPr lang="en-US" altLang="zh-CN" sz="3200" kern="100" dirty="0">
                <a:effectLst/>
                <a:latin typeface="Times New Roman" panose="02020603050405020304" pitchFamily="18" charset="0"/>
                <a:ea typeface="宋体" panose="02010600030101010101" pitchFamily="2" charset="-122"/>
              </a:rPr>
              <a:t>Para2: Then</a:t>
            </a:r>
            <a:r>
              <a:rPr lang="en-US" altLang="zh-CN" sz="3200" u="sng" kern="100" dirty="0">
                <a:solidFill>
                  <a:srgbClr val="CC00FF"/>
                </a:solidFill>
                <a:effectLst/>
                <a:latin typeface="Times New Roman" panose="02020603050405020304" pitchFamily="18" charset="0"/>
                <a:ea typeface="宋体" panose="02010600030101010101" pitchFamily="2" charset="-122"/>
              </a:rPr>
              <a:t> the big moment </a:t>
            </a:r>
            <a:r>
              <a:rPr lang="en-US" altLang="zh-CN" sz="3200" kern="100" dirty="0">
                <a:solidFill>
                  <a:srgbClr val="FF0000"/>
                </a:solidFill>
                <a:effectLst/>
                <a:latin typeface="Times New Roman" panose="02020603050405020304" pitchFamily="18" charset="0"/>
                <a:ea typeface="宋体" panose="02010600030101010101" pitchFamily="2" charset="-122"/>
              </a:rPr>
              <a:t>came.   </a:t>
            </a:r>
            <a:r>
              <a:rPr lang="en-US" altLang="zh-CN" sz="3200" u="sng" kern="100" dirty="0">
                <a:solidFill>
                  <a:srgbClr val="CC00FF"/>
                </a:solidFill>
                <a:latin typeface="Times New Roman" panose="02020603050405020304" pitchFamily="18" charset="0"/>
                <a:ea typeface="宋体" panose="02010600030101010101" pitchFamily="2" charset="-122"/>
              </a:rPr>
              <a:t>The Halloween costume contest </a:t>
            </a:r>
            <a:r>
              <a:rPr lang="en-US" altLang="zh-CN" sz="3200" kern="100" dirty="0">
                <a:solidFill>
                  <a:srgbClr val="FF0000"/>
                </a:solidFill>
                <a:latin typeface="Times New Roman" panose="02020603050405020304" pitchFamily="18" charset="0"/>
                <a:ea typeface="宋体" panose="02010600030101010101" pitchFamily="2" charset="-122"/>
              </a:rPr>
              <a:t>was held </a:t>
            </a:r>
            <a:r>
              <a:rPr lang="en-US" altLang="zh-CN" sz="3200" kern="100" dirty="0">
                <a:latin typeface="Times New Roman" panose="02020603050405020304" pitchFamily="18" charset="0"/>
                <a:ea typeface="宋体" panose="02010600030101010101" pitchFamily="2" charset="-122"/>
              </a:rPr>
              <a:t>in the park</a:t>
            </a:r>
            <a:r>
              <a:rPr lang="en-US" altLang="zh-CN" sz="3200" kern="100" dirty="0">
                <a:solidFill>
                  <a:srgbClr val="FF0000"/>
                </a:solidFill>
                <a:latin typeface="Times New Roman" panose="02020603050405020304" pitchFamily="18" charset="0"/>
                <a:ea typeface="宋体" panose="02010600030101010101" pitchFamily="2" charset="-122"/>
              </a:rPr>
              <a:t> as scheduled.  </a:t>
            </a:r>
            <a:r>
              <a:rPr lang="en-US" altLang="zh-CN" sz="3200" kern="100" dirty="0">
                <a:solidFill>
                  <a:srgbClr val="990099"/>
                </a:solidFill>
                <a:latin typeface="Times New Roman" panose="02020603050405020304" pitchFamily="18" charset="0"/>
                <a:ea typeface="宋体" panose="02010600030101010101" pitchFamily="2" charset="-122"/>
              </a:rPr>
              <a:t>Overwhelmed with an enormous sense of excitement mingled with joy, </a:t>
            </a:r>
            <a:r>
              <a:rPr lang="en-US" altLang="zh-CN" sz="3200" u="sng" kern="100" dirty="0">
                <a:solidFill>
                  <a:srgbClr val="CC00FF"/>
                </a:solidFill>
                <a:latin typeface="Times New Roman" panose="02020603050405020304" pitchFamily="18" charset="0"/>
                <a:ea typeface="宋体" panose="02010600030101010101" pitchFamily="2" charset="-122"/>
              </a:rPr>
              <a:t>Ollie and I </a:t>
            </a:r>
            <a:r>
              <a:rPr lang="en-US" altLang="zh-CN" sz="3200" kern="100" dirty="0">
                <a:solidFill>
                  <a:srgbClr val="FF0000"/>
                </a:solidFill>
                <a:latin typeface="Times New Roman" panose="02020603050405020304" pitchFamily="18" charset="0"/>
                <a:ea typeface="宋体" panose="02010600030101010101" pitchFamily="2" charset="-122"/>
              </a:rPr>
              <a:t>dressed up in our elaborate leaf costume </a:t>
            </a:r>
            <a:r>
              <a:rPr lang="en-US" altLang="zh-CN" sz="3200" b="1" kern="100" dirty="0">
                <a:latin typeface="Times New Roman" panose="02020603050405020304" pitchFamily="18" charset="0"/>
                <a:ea typeface="宋体" panose="02010600030101010101" pitchFamily="2" charset="-122"/>
              </a:rPr>
              <a:t>and </a:t>
            </a:r>
            <a:r>
              <a:rPr lang="en-US" altLang="zh-CN" sz="3200" kern="100" dirty="0">
                <a:solidFill>
                  <a:srgbClr val="FF0000"/>
                </a:solidFill>
                <a:latin typeface="Times New Roman" panose="02020603050405020304" pitchFamily="18" charset="0"/>
                <a:ea typeface="宋体" panose="02010600030101010101" pitchFamily="2" charset="-122"/>
              </a:rPr>
              <a:t>raced to the park. </a:t>
            </a:r>
            <a:r>
              <a:rPr lang="en-US" altLang="zh-CN" sz="3200" kern="100" dirty="0">
                <a:latin typeface="Times New Roman" panose="02020603050405020304" pitchFamily="18" charset="0"/>
                <a:ea typeface="宋体" panose="02010600030101010101" pitchFamily="2" charset="-122"/>
              </a:rPr>
              <a:t>Never in our wildest dream </a:t>
            </a:r>
            <a:r>
              <a:rPr lang="en-US" altLang="zh-CN" sz="3200" kern="100" dirty="0">
                <a:solidFill>
                  <a:srgbClr val="FF0000"/>
                </a:solidFill>
                <a:latin typeface="Times New Roman" panose="02020603050405020304" pitchFamily="18" charset="0"/>
                <a:ea typeface="宋体" panose="02010600030101010101" pitchFamily="2" charset="-122"/>
              </a:rPr>
              <a:t>had </a:t>
            </a:r>
            <a:r>
              <a:rPr lang="en-US" altLang="zh-CN" sz="3200" u="sng" kern="100" dirty="0">
                <a:solidFill>
                  <a:srgbClr val="CC00FF"/>
                </a:solidFill>
                <a:latin typeface="Times New Roman" panose="02020603050405020304" pitchFamily="18" charset="0"/>
                <a:ea typeface="宋体" panose="02010600030101010101" pitchFamily="2" charset="-122"/>
              </a:rPr>
              <a:t>we</a:t>
            </a:r>
            <a:r>
              <a:rPr lang="en-US" altLang="zh-CN" sz="3200" kern="100" dirty="0">
                <a:solidFill>
                  <a:srgbClr val="FF0000"/>
                </a:solidFill>
                <a:latin typeface="Times New Roman" panose="02020603050405020304" pitchFamily="18" charset="0"/>
                <a:ea typeface="宋体" panose="02010600030101010101" pitchFamily="2" charset="-122"/>
              </a:rPr>
              <a:t> imagined </a:t>
            </a:r>
            <a:r>
              <a:rPr lang="en-US" altLang="zh-CN" sz="3200" kern="100" dirty="0">
                <a:solidFill>
                  <a:srgbClr val="0000FF"/>
                </a:solidFill>
                <a:latin typeface="Times New Roman" panose="02020603050405020304" pitchFamily="18" charset="0"/>
                <a:ea typeface="宋体" panose="02010600030101010101" pitchFamily="2" charset="-122"/>
              </a:rPr>
              <a:t>that </a:t>
            </a:r>
            <a:r>
              <a:rPr lang="en-US" altLang="zh-CN" sz="3200" u="sng" kern="100" dirty="0">
                <a:solidFill>
                  <a:srgbClr val="CC00FF"/>
                </a:solidFill>
                <a:latin typeface="Times New Roman" panose="02020603050405020304" pitchFamily="18" charset="0"/>
                <a:ea typeface="宋体" panose="02010600030101010101" pitchFamily="2" charset="-122"/>
              </a:rPr>
              <a:t>our costume </a:t>
            </a:r>
            <a:r>
              <a:rPr lang="en-US" altLang="zh-CN" sz="3200" kern="100" dirty="0">
                <a:solidFill>
                  <a:srgbClr val="0000FF"/>
                </a:solidFill>
                <a:latin typeface="Times New Roman" panose="02020603050405020304" pitchFamily="18" charset="0"/>
                <a:ea typeface="宋体" panose="02010600030101010101" pitchFamily="2" charset="-122"/>
              </a:rPr>
              <a:t>attracted so much attention from the audience, judges and other contestants.</a:t>
            </a:r>
            <a:r>
              <a:rPr lang="en-US" altLang="zh-CN" sz="3200" kern="100" dirty="0">
                <a:solidFill>
                  <a:srgbClr val="FF0000"/>
                </a:solidFill>
                <a:latin typeface="Times New Roman" panose="02020603050405020304" pitchFamily="18" charset="0"/>
                <a:ea typeface="宋体" panose="02010600030101010101" pitchFamily="2" charset="-122"/>
              </a:rPr>
              <a:t>  </a:t>
            </a:r>
            <a:r>
              <a:rPr lang="en-US" altLang="zh-CN" sz="3200" u="sng" kern="100" dirty="0">
                <a:solidFill>
                  <a:srgbClr val="CC00FF"/>
                </a:solidFill>
                <a:latin typeface="Times New Roman" panose="02020603050405020304" pitchFamily="18" charset="0"/>
                <a:ea typeface="宋体" panose="02010600030101010101" pitchFamily="2" charset="-122"/>
              </a:rPr>
              <a:t>The contest </a:t>
            </a:r>
            <a:r>
              <a:rPr lang="en-US" altLang="zh-CN" sz="3200" kern="100" dirty="0">
                <a:solidFill>
                  <a:srgbClr val="FF0000"/>
                </a:solidFill>
                <a:latin typeface="Times New Roman" panose="02020603050405020304" pitchFamily="18" charset="0"/>
                <a:ea typeface="宋体" panose="02010600030101010101" pitchFamily="2" charset="-122"/>
              </a:rPr>
              <a:t>was not that serious. </a:t>
            </a:r>
            <a:r>
              <a:rPr lang="en-US" altLang="zh-CN" sz="3200" kern="100" dirty="0">
                <a:latin typeface="Times New Roman" panose="02020603050405020304" pitchFamily="18" charset="0"/>
                <a:ea typeface="宋体" panose="02010600030101010101" pitchFamily="2" charset="-122"/>
              </a:rPr>
              <a:t>Instead, </a:t>
            </a:r>
            <a:r>
              <a:rPr lang="en-US" altLang="zh-CN" sz="3200" u="sng" kern="100" dirty="0">
                <a:solidFill>
                  <a:srgbClr val="CC00FF"/>
                </a:solidFill>
                <a:latin typeface="Times New Roman" panose="02020603050405020304" pitchFamily="18" charset="0"/>
                <a:ea typeface="宋体" panose="02010600030101010101" pitchFamily="2" charset="-122"/>
              </a:rPr>
              <a:t>it </a:t>
            </a:r>
            <a:r>
              <a:rPr lang="en-US" altLang="zh-CN" sz="3200" kern="100" dirty="0">
                <a:solidFill>
                  <a:srgbClr val="FF0000"/>
                </a:solidFill>
                <a:latin typeface="Times New Roman" panose="02020603050405020304" pitchFamily="18" charset="0"/>
                <a:ea typeface="宋体" panose="02010600030101010101" pitchFamily="2" charset="-122"/>
              </a:rPr>
              <a:t>was a fun activity. </a:t>
            </a:r>
            <a:r>
              <a:rPr lang="en-US" altLang="zh-CN" sz="3200" u="sng" kern="100" dirty="0">
                <a:solidFill>
                  <a:srgbClr val="CC00FF"/>
                </a:solidFill>
                <a:latin typeface="Times New Roman" panose="02020603050405020304" pitchFamily="18" charset="0"/>
                <a:ea typeface="宋体" panose="02010600030101010101" pitchFamily="2" charset="-122"/>
              </a:rPr>
              <a:t>Kids</a:t>
            </a:r>
            <a:r>
              <a:rPr lang="en-US" altLang="zh-CN" sz="3200" kern="100" dirty="0">
                <a:solidFill>
                  <a:srgbClr val="FF0000"/>
                </a:solidFill>
                <a:latin typeface="Times New Roman" panose="02020603050405020304" pitchFamily="18" charset="0"/>
                <a:ea typeface="宋体" panose="02010600030101010101" pitchFamily="2" charset="-122"/>
              </a:rPr>
              <a:t> </a:t>
            </a:r>
            <a:r>
              <a:rPr lang="en-US" altLang="zh-CN" sz="3200" kern="100" dirty="0">
                <a:latin typeface="Times New Roman" panose="02020603050405020304" pitchFamily="18" charset="0"/>
                <a:ea typeface="宋体" panose="02010600030101010101" pitchFamily="2" charset="-122"/>
              </a:rPr>
              <a:t>in various costumes </a:t>
            </a:r>
            <a:r>
              <a:rPr lang="en-US" altLang="zh-CN" sz="3200" kern="100" dirty="0">
                <a:solidFill>
                  <a:srgbClr val="FF0000"/>
                </a:solidFill>
                <a:latin typeface="Times New Roman" panose="02020603050405020304" pitchFamily="18" charset="0"/>
                <a:ea typeface="宋体" panose="02010600030101010101" pitchFamily="2" charset="-122"/>
              </a:rPr>
              <a:t>showed up </a:t>
            </a:r>
            <a:r>
              <a:rPr lang="en-US" altLang="zh-CN" sz="3200" kern="100" dirty="0">
                <a:latin typeface="Times New Roman" panose="02020603050405020304" pitchFamily="18" charset="0"/>
                <a:ea typeface="宋体" panose="02010600030101010101" pitchFamily="2" charset="-122"/>
              </a:rPr>
              <a:t>on the stage in turns like fashion models. In the end, </a:t>
            </a:r>
            <a:r>
              <a:rPr lang="en-US" altLang="zh-CN" sz="3200" u="sng" kern="100" dirty="0">
                <a:solidFill>
                  <a:srgbClr val="CC00FF"/>
                </a:solidFill>
                <a:latin typeface="Times New Roman" panose="02020603050405020304" pitchFamily="18" charset="0"/>
                <a:ea typeface="宋体" panose="02010600030101010101" pitchFamily="2" charset="-122"/>
              </a:rPr>
              <a:t>our leaf costume </a:t>
            </a:r>
            <a:r>
              <a:rPr lang="en-US" altLang="zh-CN" sz="3200" kern="100" dirty="0">
                <a:solidFill>
                  <a:srgbClr val="FF0000"/>
                </a:solidFill>
                <a:latin typeface="Times New Roman" panose="02020603050405020304" pitchFamily="18" charset="0"/>
                <a:ea typeface="宋体" panose="02010600030101010101" pitchFamily="2" charset="-122"/>
              </a:rPr>
              <a:t>was awarded the first place </a:t>
            </a:r>
            <a:r>
              <a:rPr lang="en-US" altLang="zh-CN" sz="3200" kern="100" dirty="0">
                <a:solidFill>
                  <a:srgbClr val="0000FF"/>
                </a:solidFill>
                <a:latin typeface="Times New Roman" panose="02020603050405020304" pitchFamily="18" charset="0"/>
                <a:ea typeface="宋体" panose="02010600030101010101" pitchFamily="2" charset="-122"/>
              </a:rPr>
              <a:t>because of its uniqueness , creativity and above all its environmentally friendly material. </a:t>
            </a:r>
            <a:endParaRPr lang="zh-CN" altLang="zh-CN" sz="3200" kern="100" dirty="0">
              <a:solidFill>
                <a:srgbClr val="0000FF"/>
              </a:solidFill>
              <a:effectLst/>
              <a:latin typeface="Times New Roman" panose="02020603050405020304" pitchFamily="18" charset="0"/>
              <a:ea typeface="宋体" panose="02010600030101010101" pitchFamily="2" charset="-122"/>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descr="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036287" cy="6963142"/>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3"/>
          <p:cNvSpPr/>
          <p:nvPr>
            <p:ph idx="1"/>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088" y="-54377"/>
            <a:ext cx="12341087" cy="6768547"/>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5456589" y="2683566"/>
            <a:ext cx="3568141" cy="646331"/>
          </a:xfrm>
          <a:prstGeom prst="rect">
            <a:avLst/>
          </a:prstGeom>
          <a:solidFill>
            <a:schemeClr val="bg2">
              <a:lumMod val="25000"/>
            </a:schemeClr>
          </a:solidFill>
        </p:spPr>
        <p:txBody>
          <a:bodyPr wrap="square" rtlCol="0">
            <a:spAutoFit/>
          </a:bodyPr>
          <a:lstStyle/>
          <a:p>
            <a:r>
              <a:rPr lang="en-US" altLang="zh-CN" sz="3600" b="1" dirty="0">
                <a:solidFill>
                  <a:srgbClr val="FFFF00"/>
                </a:solidFill>
              </a:rPr>
              <a:t>jack-o'-lanterns</a:t>
            </a:r>
            <a:endParaRPr lang="zh-CN" altLang="en-US" sz="3600" b="1" dirty="0">
              <a:solidFill>
                <a:srgbClr val="FFFF00"/>
              </a:solidFill>
            </a:endParaRPr>
          </a:p>
        </p:txBody>
      </p:sp>
      <p:sp>
        <p:nvSpPr>
          <p:cNvPr id="2" name="文本框 1"/>
          <p:cNvSpPr txBox="1"/>
          <p:nvPr/>
        </p:nvSpPr>
        <p:spPr>
          <a:xfrm>
            <a:off x="2345635" y="824948"/>
            <a:ext cx="8368748" cy="707886"/>
          </a:xfrm>
          <a:prstGeom prst="rect">
            <a:avLst/>
          </a:prstGeom>
          <a:solidFill>
            <a:schemeClr val="bg1"/>
          </a:solidFill>
        </p:spPr>
        <p:txBody>
          <a:bodyPr wrap="square" rtlCol="0">
            <a:spAutoFit/>
          </a:bodyPr>
          <a:lstStyle/>
          <a:p>
            <a:r>
              <a:rPr lang="en-US" altLang="zh-CN" sz="4000" b="1" dirty="0">
                <a:solidFill>
                  <a:srgbClr val="00B0F0"/>
                </a:solidFill>
                <a:latin typeface="Bradley Hand ITC" panose="03070402050302030203" pitchFamily="66" charset="0"/>
              </a:rPr>
              <a:t>  Brief  introduction  to Halloween </a:t>
            </a:r>
            <a:endParaRPr lang="zh-CN" altLang="en-US" sz="4000" b="1" dirty="0">
              <a:solidFill>
                <a:srgbClr val="00B0F0"/>
              </a:solidFill>
              <a:latin typeface="Bradley Hand ITC" panose="03070402050302030203"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6"/>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2056"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5250" y="-435"/>
            <a:ext cx="12967250" cy="6977901"/>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536713" y="21681"/>
            <a:ext cx="7384774" cy="6186309"/>
          </a:xfrm>
          <a:prstGeom prst="rect">
            <a:avLst/>
          </a:prstGeom>
          <a:solidFill>
            <a:schemeClr val="bg1"/>
          </a:solidFill>
        </p:spPr>
        <p:txBody>
          <a:bodyPr wrap="square">
            <a:spAutoFit/>
          </a:bodyPr>
          <a:lstStyle/>
          <a:p>
            <a:pPr algn="l"/>
            <a:r>
              <a:rPr lang="en-US" altLang="zh-CN" sz="3600" b="0" i="0" dirty="0">
                <a:solidFill>
                  <a:srgbClr val="007AAA"/>
                </a:solidFill>
                <a:effectLst/>
                <a:latin typeface="system-ui"/>
              </a:rPr>
              <a:t>Jack-o-lantern</a:t>
            </a:r>
            <a:r>
              <a:rPr lang="en-US" altLang="zh-CN" sz="3600" b="0" i="0" dirty="0">
                <a:effectLst/>
                <a:latin typeface="system-ui"/>
              </a:rPr>
              <a:t>: </a:t>
            </a:r>
            <a:r>
              <a:rPr lang="zh-CN" altLang="en-US" sz="3600" b="0" i="0" dirty="0">
                <a:effectLst/>
                <a:latin typeface="system-ui"/>
              </a:rPr>
              <a:t>万圣节南瓜灯</a:t>
            </a:r>
            <a:br>
              <a:rPr lang="zh-CN" altLang="en-US" sz="3600" b="0" i="0" dirty="0">
                <a:effectLst/>
                <a:latin typeface="system-ui"/>
              </a:rPr>
            </a:br>
            <a:r>
              <a:rPr lang="en-US" altLang="zh-CN" sz="3600" b="0" i="0" dirty="0">
                <a:effectLst/>
                <a:latin typeface="system-ui"/>
              </a:rPr>
              <a:t>Pick pumpkins in a</a:t>
            </a:r>
            <a:r>
              <a:rPr lang="en-US" altLang="zh-CN" sz="3600" b="0" i="0" dirty="0">
                <a:solidFill>
                  <a:srgbClr val="007AAA"/>
                </a:solidFill>
                <a:effectLst/>
                <a:latin typeface="system-ui"/>
              </a:rPr>
              <a:t> pumpkin patch</a:t>
            </a:r>
            <a:r>
              <a:rPr lang="en-US" altLang="zh-CN" sz="3600" b="0" i="0" dirty="0">
                <a:effectLst/>
                <a:latin typeface="system-ui"/>
              </a:rPr>
              <a:t>: </a:t>
            </a:r>
            <a:r>
              <a:rPr lang="zh-CN" altLang="en-US" sz="3600" b="0" i="0" dirty="0">
                <a:effectLst/>
                <a:latin typeface="system-ui"/>
              </a:rPr>
              <a:t>去南瓜地买南瓜</a:t>
            </a:r>
            <a:br>
              <a:rPr lang="zh-CN" altLang="en-US" sz="3600" b="0" i="0" dirty="0">
                <a:effectLst/>
                <a:latin typeface="system-ui"/>
              </a:rPr>
            </a:br>
            <a:r>
              <a:rPr lang="en-US" altLang="zh-CN" sz="3600" b="0" i="0" dirty="0">
                <a:solidFill>
                  <a:srgbClr val="007AAA"/>
                </a:solidFill>
                <a:effectLst/>
                <a:latin typeface="system-ui"/>
              </a:rPr>
              <a:t>Carve </a:t>
            </a:r>
            <a:r>
              <a:rPr lang="en-US" altLang="zh-CN" sz="3600" b="0" i="0" dirty="0">
                <a:effectLst/>
                <a:latin typeface="system-ui"/>
              </a:rPr>
              <a:t>them into jack-o’-lanterns: </a:t>
            </a:r>
            <a:r>
              <a:rPr lang="zh-CN" altLang="en-US" sz="3600" b="0" i="0" dirty="0">
                <a:effectLst/>
                <a:latin typeface="system-ui"/>
              </a:rPr>
              <a:t>雕刻成南瓜灯</a:t>
            </a:r>
            <a:endParaRPr lang="en-US" altLang="zh-CN" sz="3600" b="0" i="0" dirty="0">
              <a:effectLst/>
              <a:latin typeface="system-ui"/>
            </a:endParaRPr>
          </a:p>
          <a:p>
            <a:pPr algn="l"/>
            <a:r>
              <a:rPr lang="en-US" altLang="zh-CN" sz="3600" b="0" i="0" dirty="0">
                <a:effectLst/>
                <a:latin typeface="system-ui"/>
              </a:rPr>
              <a:t>Dress up in fun costumes:  </a:t>
            </a:r>
            <a:r>
              <a:rPr lang="zh-CN" altLang="en-US" sz="3600" b="0" i="0" dirty="0">
                <a:effectLst/>
                <a:latin typeface="system-ui"/>
              </a:rPr>
              <a:t>穿好玩儿的道具服</a:t>
            </a:r>
            <a:endParaRPr lang="zh-CN" altLang="en-US" sz="3600" b="0" i="0" dirty="0">
              <a:effectLst/>
              <a:latin typeface="system-ui"/>
            </a:endParaRPr>
          </a:p>
          <a:p>
            <a:pPr algn="l"/>
            <a:r>
              <a:rPr lang="en-US" altLang="zh-CN" sz="3600" dirty="0">
                <a:latin typeface="system-ui"/>
              </a:rPr>
              <a:t>Go from door to door asking for candy and playing trick or treat</a:t>
            </a:r>
            <a:br>
              <a:rPr lang="zh-CN" altLang="en-US" sz="3600" b="0" i="0" dirty="0">
                <a:effectLst/>
                <a:latin typeface="system-ui"/>
              </a:rPr>
            </a:br>
            <a:r>
              <a:rPr lang="en-US" altLang="zh-CN" sz="3600" b="0" i="0" dirty="0">
                <a:effectLst/>
                <a:latin typeface="system-ui"/>
              </a:rPr>
              <a:t>It’s just a </a:t>
            </a:r>
            <a:r>
              <a:rPr lang="en-US" altLang="zh-CN" sz="3600" b="0" i="0" dirty="0">
                <a:solidFill>
                  <a:srgbClr val="007AAA"/>
                </a:solidFill>
                <a:effectLst/>
                <a:latin typeface="system-ui"/>
              </a:rPr>
              <a:t>fun tradition</a:t>
            </a:r>
            <a:r>
              <a:rPr lang="en-US" altLang="zh-CN" sz="3600" b="0" i="0" dirty="0">
                <a:effectLst/>
                <a:latin typeface="system-ui"/>
              </a:rPr>
              <a:t>: </a:t>
            </a:r>
            <a:r>
              <a:rPr lang="zh-CN" altLang="en-US" sz="3600" b="0" i="0" dirty="0">
                <a:effectLst/>
                <a:latin typeface="system-ui"/>
              </a:rPr>
              <a:t>很好玩儿的传统</a:t>
            </a:r>
            <a:endParaRPr lang="zh-CN" altLang="en-US" sz="3600" b="0" i="0" dirty="0">
              <a:effectLst/>
              <a:latin typeface="system-ui"/>
            </a:endParaRPr>
          </a:p>
        </p:txBody>
      </p:sp>
      <p:pic>
        <p:nvPicPr>
          <p:cNvPr id="1026" name="Picture 2" descr="在万圣节前夜的庆祝活动中，孩子们穿着万圣节服装试图恐吓照片摄影图片_ID:409557099-Veer图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281" y="57022"/>
            <a:ext cx="4862719" cy="70487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图片 1"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万圣节“捣蛋”派对】KOKUA可酷娃37城热力覆盖 开启大人与孩子的奇幻骑行之旅_大燕网天津站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939252"/>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775252" y="1490871"/>
            <a:ext cx="10578548" cy="3150704"/>
          </a:xfrm>
          <a:solidFill>
            <a:schemeClr val="bg1"/>
          </a:solidFill>
        </p:spPr>
        <p:txBody>
          <a:bodyPr>
            <a:normAutofit fontScale="90000"/>
          </a:bodyPr>
          <a:lstStyle/>
          <a:p>
            <a:pPr algn="just"/>
            <a:r>
              <a:rPr lang="en-US" altLang="zh-CN" sz="3600" b="0" i="0" dirty="0">
                <a:effectLst/>
                <a:latin typeface="system-ui"/>
              </a:rPr>
              <a:t>Halloween is a fun holiday for both</a:t>
            </a:r>
            <a:r>
              <a:rPr lang="en-US" altLang="zh-CN" sz="3600" b="0" i="0" dirty="0">
                <a:solidFill>
                  <a:srgbClr val="007AAA"/>
                </a:solidFill>
                <a:effectLst/>
                <a:latin typeface="system-ui"/>
              </a:rPr>
              <a:t> kids and adults</a:t>
            </a:r>
            <a:r>
              <a:rPr lang="en-US" altLang="zh-CN" sz="3600" b="0" i="0" dirty="0">
                <a:effectLst/>
                <a:latin typeface="system-ui"/>
              </a:rPr>
              <a:t>: </a:t>
            </a:r>
            <a:r>
              <a:rPr lang="zh-CN" altLang="en-US" sz="3600" b="0" i="0" dirty="0">
                <a:effectLst/>
                <a:latin typeface="system-ui"/>
              </a:rPr>
              <a:t>万圣节对孩子、大人来说，都很好玩儿</a:t>
            </a:r>
            <a:endParaRPr lang="zh-CN" altLang="en-US" sz="3600" b="0" i="0" dirty="0">
              <a:effectLst/>
              <a:latin typeface="system-ui"/>
            </a:endParaRPr>
          </a:p>
          <a:p>
            <a:pPr algn="just"/>
            <a:r>
              <a:rPr lang="en-US" altLang="zh-CN" sz="3600" b="0" i="0" dirty="0">
                <a:effectLst/>
                <a:latin typeface="system-ui"/>
              </a:rPr>
              <a:t>It's not so </a:t>
            </a:r>
            <a:r>
              <a:rPr lang="en-US" altLang="zh-CN" sz="3600" b="0" i="0" dirty="0">
                <a:solidFill>
                  <a:srgbClr val="007AAA"/>
                </a:solidFill>
                <a:effectLst/>
                <a:latin typeface="system-ui"/>
              </a:rPr>
              <a:t>serious or sacred:</a:t>
            </a:r>
            <a:r>
              <a:rPr lang="en-US" altLang="zh-CN" sz="3600" b="0" i="0" dirty="0">
                <a:effectLst/>
                <a:latin typeface="system-ui"/>
              </a:rPr>
              <a:t> </a:t>
            </a:r>
            <a:r>
              <a:rPr lang="zh-CN" altLang="en-US" sz="3600" b="0" i="0" dirty="0">
                <a:effectLst/>
                <a:latin typeface="system-ui"/>
              </a:rPr>
              <a:t>不是那么严肃、神圣</a:t>
            </a:r>
            <a:endParaRPr lang="zh-CN" altLang="en-US" sz="3600" b="0" i="0" dirty="0">
              <a:effectLst/>
              <a:latin typeface="system-ui"/>
            </a:endParaRPr>
          </a:p>
          <a:p>
            <a:pPr algn="just"/>
            <a:r>
              <a:rPr lang="en-US" altLang="zh-CN" sz="3600" b="0" i="0" dirty="0">
                <a:effectLst/>
                <a:latin typeface="system-ui"/>
              </a:rPr>
              <a:t>It's a </a:t>
            </a:r>
            <a:r>
              <a:rPr lang="en-US" altLang="zh-CN" sz="3600" b="0" i="0" dirty="0">
                <a:solidFill>
                  <a:srgbClr val="007AAA"/>
                </a:solidFill>
                <a:effectLst/>
                <a:latin typeface="system-ui"/>
              </a:rPr>
              <a:t>no-pressure</a:t>
            </a:r>
            <a:r>
              <a:rPr lang="en-US" altLang="zh-CN" sz="3600" b="0" i="0" dirty="0">
                <a:effectLst/>
                <a:latin typeface="system-ui"/>
              </a:rPr>
              <a:t> holiday: </a:t>
            </a:r>
            <a:r>
              <a:rPr lang="zh-CN" altLang="en-US" sz="3600" b="0" i="0" dirty="0">
                <a:effectLst/>
                <a:latin typeface="system-ui"/>
              </a:rPr>
              <a:t>是个没有压力的节日</a:t>
            </a:r>
            <a:endParaRPr lang="zh-CN" altLang="en-US" sz="3600" b="0" i="0" dirty="0">
              <a:effectLst/>
              <a:latin typeface="system-ui"/>
            </a:endParaRPr>
          </a:p>
          <a:p>
            <a:pPr algn="just"/>
            <a:r>
              <a:rPr lang="en-US" altLang="zh-CN" sz="3600" b="0" i="0" dirty="0">
                <a:effectLst/>
                <a:latin typeface="system-ui"/>
              </a:rPr>
              <a:t>It is  a big and fun party: </a:t>
            </a:r>
            <a:r>
              <a:rPr lang="zh-CN" altLang="en-US" sz="3600" b="0" i="0" dirty="0">
                <a:effectLst/>
                <a:latin typeface="system-ui"/>
              </a:rPr>
              <a:t>基本上就是一个大派对</a:t>
            </a:r>
            <a:endParaRPr lang="zh-CN" altLang="en-US" sz="3600" b="0" i="0" dirty="0">
              <a:effectLst/>
              <a:latin typeface="system-ui"/>
            </a:endParaRPr>
          </a:p>
          <a:p>
            <a:endParaRPr lang="zh-CN" altLang="en-US" sz="3600"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alloween南瓜彩绘派对_妈妈网同城活动_广州同城活动_妈妈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92762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图片"/>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文本框 6"/>
          <p:cNvSpPr txBox="1"/>
          <p:nvPr/>
        </p:nvSpPr>
        <p:spPr>
          <a:xfrm>
            <a:off x="208723" y="731682"/>
            <a:ext cx="11251094" cy="5262979"/>
          </a:xfrm>
          <a:prstGeom prst="rect">
            <a:avLst/>
          </a:prstGeom>
          <a:solidFill>
            <a:schemeClr val="bg1"/>
          </a:solidFill>
        </p:spPr>
        <p:txBody>
          <a:bodyPr wrap="square">
            <a:spAutoFit/>
          </a:bodyPr>
          <a:lstStyle/>
          <a:p>
            <a:pPr algn="ctr"/>
            <a:r>
              <a:rPr lang="en-US" altLang="zh-CN" sz="2800" b="1" i="0" dirty="0">
                <a:solidFill>
                  <a:srgbClr val="888888"/>
                </a:solidFill>
                <a:effectLst/>
                <a:latin typeface="system-ui"/>
              </a:rPr>
              <a:t>Costume categories | </a:t>
            </a:r>
            <a:r>
              <a:rPr lang="zh-CN" altLang="en-US" sz="2800" b="1" i="0" dirty="0">
                <a:solidFill>
                  <a:srgbClr val="888888"/>
                </a:solidFill>
                <a:effectLst/>
                <a:latin typeface="system-ui"/>
              </a:rPr>
              <a:t>装扮流派</a:t>
            </a:r>
            <a:endParaRPr lang="zh-CN" altLang="en-US" sz="2800" b="0" i="0" dirty="0">
              <a:effectLst/>
              <a:latin typeface="system-ui"/>
            </a:endParaRPr>
          </a:p>
          <a:p>
            <a:pPr algn="just"/>
            <a:r>
              <a:rPr lang="en-US" altLang="zh-CN" sz="2800" b="0" i="0" dirty="0">
                <a:effectLst/>
                <a:latin typeface="system-ui"/>
              </a:rPr>
              <a:t>Different costume</a:t>
            </a:r>
            <a:r>
              <a:rPr lang="en-US" altLang="zh-CN" sz="2800" b="0" i="0" dirty="0">
                <a:solidFill>
                  <a:srgbClr val="007AAA"/>
                </a:solidFill>
                <a:effectLst/>
                <a:latin typeface="system-ui"/>
              </a:rPr>
              <a:t> categories</a:t>
            </a:r>
            <a:r>
              <a:rPr lang="en-US" altLang="zh-CN" sz="2800" b="0" i="0" dirty="0">
                <a:effectLst/>
                <a:latin typeface="system-ui"/>
              </a:rPr>
              <a:t>: </a:t>
            </a:r>
            <a:r>
              <a:rPr lang="zh-CN" altLang="en-US" sz="2800" b="0" i="0" dirty="0">
                <a:effectLst/>
                <a:latin typeface="system-ui"/>
              </a:rPr>
              <a:t>道具服、装扮的几个大类</a:t>
            </a:r>
            <a:endParaRPr lang="zh-CN" altLang="en-US" sz="2800" b="0" i="0" dirty="0">
              <a:effectLst/>
              <a:latin typeface="system-ui"/>
            </a:endParaRPr>
          </a:p>
          <a:p>
            <a:pPr algn="just"/>
            <a:r>
              <a:rPr lang="en-US" altLang="zh-CN" sz="2800" b="0" i="0" dirty="0">
                <a:effectLst/>
                <a:latin typeface="system-ui"/>
              </a:rPr>
              <a:t>Boys often dress up as </a:t>
            </a:r>
            <a:r>
              <a:rPr lang="en-US" altLang="zh-CN" sz="2800" b="0" i="0" dirty="0">
                <a:solidFill>
                  <a:srgbClr val="007AAA"/>
                </a:solidFill>
                <a:effectLst/>
                <a:latin typeface="system-ui"/>
              </a:rPr>
              <a:t>superheroes</a:t>
            </a:r>
            <a:r>
              <a:rPr lang="en-US" altLang="zh-CN" sz="2800" b="0" i="0" dirty="0">
                <a:solidFill>
                  <a:srgbClr val="000000"/>
                </a:solidFill>
                <a:effectLst/>
                <a:latin typeface="system-ui"/>
              </a:rPr>
              <a:t>:</a:t>
            </a:r>
            <a:r>
              <a:rPr lang="zh-CN" altLang="en-US" sz="2800" b="0" i="0" dirty="0">
                <a:effectLst/>
                <a:latin typeface="system-ui"/>
              </a:rPr>
              <a:t>小男孩儿最爱超级英雄，如超人、蜘蛛侠</a:t>
            </a:r>
            <a:endParaRPr lang="en-US" altLang="zh-CN" sz="2800" b="0" i="0" dirty="0">
              <a:effectLst/>
              <a:latin typeface="system-ui"/>
            </a:endParaRPr>
          </a:p>
          <a:p>
            <a:pPr algn="just"/>
            <a:r>
              <a:rPr lang="en-US" altLang="zh-CN" sz="2800" b="0" i="0" dirty="0">
                <a:effectLst/>
                <a:latin typeface="system-ui"/>
              </a:rPr>
              <a:t>Or </a:t>
            </a:r>
            <a:r>
              <a:rPr lang="en-US" altLang="zh-CN" sz="2800" b="0" i="0" dirty="0">
                <a:solidFill>
                  <a:srgbClr val="007AAA"/>
                </a:solidFill>
                <a:effectLst/>
                <a:latin typeface="system-ui"/>
              </a:rPr>
              <a:t>monsters, goblins, ghouls</a:t>
            </a:r>
            <a:r>
              <a:rPr lang="en-US" altLang="zh-CN" sz="2800" b="0" i="0" dirty="0">
                <a:effectLst/>
                <a:latin typeface="system-ui"/>
              </a:rPr>
              <a:t>:  (</a:t>
            </a:r>
            <a:r>
              <a:rPr lang="zh-CN" altLang="en-US" sz="2800" b="0" i="0" dirty="0">
                <a:effectLst/>
                <a:latin typeface="system-ui"/>
              </a:rPr>
              <a:t>魔鬼，妖怪，僵尸）</a:t>
            </a:r>
            <a:endParaRPr lang="en-US" altLang="zh-CN" sz="2800" b="0" i="0" dirty="0">
              <a:effectLst/>
              <a:latin typeface="system-ui"/>
            </a:endParaRPr>
          </a:p>
          <a:p>
            <a:pPr algn="just"/>
            <a:r>
              <a:rPr lang="en-US" altLang="zh-CN" sz="2800" b="0" i="0" dirty="0">
                <a:effectLst/>
                <a:latin typeface="system-ui"/>
              </a:rPr>
              <a:t>Little girls often dress up as </a:t>
            </a:r>
            <a:r>
              <a:rPr lang="en-US" altLang="zh-CN" sz="2800" b="0" i="0" dirty="0">
                <a:solidFill>
                  <a:srgbClr val="007AAA"/>
                </a:solidFill>
                <a:effectLst/>
                <a:latin typeface="system-ui"/>
              </a:rPr>
              <a:t>princesses or witches</a:t>
            </a:r>
            <a:r>
              <a:rPr lang="en-US" altLang="zh-CN" sz="2800" b="0" i="0" dirty="0">
                <a:effectLst/>
                <a:latin typeface="system-ui"/>
              </a:rPr>
              <a:t>: </a:t>
            </a:r>
            <a:r>
              <a:rPr lang="zh-CN" altLang="en-US" sz="2800" b="0" i="0" dirty="0">
                <a:effectLst/>
                <a:latin typeface="system-ui"/>
              </a:rPr>
              <a:t>小女孩儿最喜欢打扮成小公主或者小女巫</a:t>
            </a:r>
            <a:endParaRPr lang="en-US" altLang="zh-CN" sz="2800" b="0" i="0" dirty="0">
              <a:effectLst/>
              <a:latin typeface="system-ui"/>
            </a:endParaRPr>
          </a:p>
          <a:p>
            <a:pPr algn="just"/>
            <a:r>
              <a:rPr lang="en-US" altLang="zh-CN" sz="2800" dirty="0"/>
              <a:t>You can either go for the dark side or the bright side: </a:t>
            </a:r>
            <a:r>
              <a:rPr lang="zh-CN" altLang="en-US" sz="2800" dirty="0"/>
              <a:t>装扮可以选择黑暗形象或者正面形象</a:t>
            </a:r>
            <a:endParaRPr lang="en-US" altLang="zh-CN" sz="2800" dirty="0"/>
          </a:p>
          <a:p>
            <a:pPr algn="just"/>
            <a:r>
              <a:rPr lang="en-US" altLang="zh-CN" sz="2800" b="0" i="0" dirty="0">
                <a:solidFill>
                  <a:srgbClr val="007AAA"/>
                </a:solidFill>
                <a:effectLst/>
                <a:latin typeface="system-ui"/>
              </a:rPr>
              <a:t>Themed </a:t>
            </a:r>
            <a:r>
              <a:rPr lang="en-US" altLang="zh-CN" sz="2800" b="0" i="0" dirty="0">
                <a:solidFill>
                  <a:srgbClr val="000000"/>
                </a:solidFill>
                <a:effectLst/>
                <a:latin typeface="system-ui"/>
              </a:rPr>
              <a:t>costume parties on Halloween: </a:t>
            </a:r>
            <a:r>
              <a:rPr lang="zh-CN" altLang="en-US" sz="2800" b="0" i="0" dirty="0">
                <a:effectLst/>
                <a:latin typeface="system-ui"/>
              </a:rPr>
              <a:t>还有主题装扮派对，去的人一定要打扮成和主题相关的样子。比如美剧主题、还有上图这种美食主题，把自己打扮成甜甜圈、肯德基、酱油</a:t>
            </a:r>
            <a:endParaRPr lang="zh-CN" altLang="en-US" sz="2800" b="0" i="0" dirty="0">
              <a:effectLst/>
              <a:latin typeface="system-ui"/>
            </a:endParaRPr>
          </a:p>
        </p:txBody>
      </p:sp>
      <p:sp>
        <p:nvSpPr>
          <p:cNvPr id="8" name="AutoShape 6" descr="图片"/>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宝安壹方城·亲子】万圣奇妙派对来啦！9.9元抢原价100元乐只村万圣节专场1大1小亲子门票！快带上孩子来“捣蛋”吧！ | 深圳活动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875"/>
            <a:ext cx="12192000" cy="6847125"/>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496957" y="586406"/>
            <a:ext cx="10843591" cy="5108713"/>
          </a:xfrm>
          <a:solidFill>
            <a:schemeClr val="bg1"/>
          </a:solidFill>
        </p:spPr>
        <p:txBody>
          <a:bodyPr>
            <a:noAutofit/>
          </a:bodyPr>
          <a:lstStyle/>
          <a:p>
            <a:pPr>
              <a:lnSpc>
                <a:spcPct val="100000"/>
              </a:lnSpc>
            </a:pPr>
            <a:r>
              <a:rPr lang="en-US" altLang="zh-CN" dirty="0"/>
              <a:t>Creative, funny, topical </a:t>
            </a:r>
            <a:r>
              <a:rPr lang="zh-CN" altLang="en-US" dirty="0"/>
              <a:t>｜ 创意、搞笑、热点</a:t>
            </a:r>
            <a:endParaRPr lang="zh-CN" altLang="en-US" dirty="0"/>
          </a:p>
          <a:p>
            <a:pPr>
              <a:lnSpc>
                <a:spcPct val="100000"/>
              </a:lnSpc>
            </a:pPr>
            <a:r>
              <a:rPr lang="en-US" altLang="zh-CN" dirty="0"/>
              <a:t>For adults, dressing up as superheroes or monsters is too old, been there, done that: </a:t>
            </a:r>
            <a:r>
              <a:rPr lang="zh-CN" altLang="en-US" dirty="0"/>
              <a:t>对大人来说，打扮成超级英雄、或者鬼怪已经没有创意了  </a:t>
            </a:r>
            <a:r>
              <a:rPr lang="en-US" altLang="zh-CN" dirty="0"/>
              <a:t>Tons of people will dress up as politicians like US President --- Joe Biden </a:t>
            </a:r>
            <a:endParaRPr lang="zh-CN" altLang="en-US" dirty="0"/>
          </a:p>
          <a:p>
            <a:pPr>
              <a:lnSpc>
                <a:spcPct val="100000"/>
              </a:lnSpc>
            </a:pPr>
            <a:r>
              <a:rPr lang="en-US" altLang="zh-CN" dirty="0"/>
              <a:t>You can go for the creative and surprise factor: </a:t>
            </a:r>
            <a:r>
              <a:rPr lang="zh-CN" altLang="en-US" dirty="0"/>
              <a:t>可以走创意、意想不到的路线</a:t>
            </a:r>
            <a:endParaRPr lang="zh-CN" altLang="en-US" dirty="0"/>
          </a:p>
          <a:p>
            <a:pPr>
              <a:lnSpc>
                <a:spcPct val="100000"/>
              </a:lnSpc>
            </a:pPr>
            <a:r>
              <a:rPr lang="en-US" altLang="zh-CN" dirty="0"/>
              <a:t>People in the news are often inspiration for costumes: </a:t>
            </a:r>
            <a:r>
              <a:rPr lang="zh-CN" altLang="en-US" dirty="0"/>
              <a:t>新闻人物通常是很多人的灵感来源</a:t>
            </a:r>
            <a:endParaRPr lang="zh-CN" altLang="en-US" dirty="0"/>
          </a:p>
          <a:p>
            <a:pPr>
              <a:lnSpc>
                <a:spcPct val="100000"/>
              </a:lnSpc>
            </a:pPr>
            <a:r>
              <a:rPr lang="en-US" altLang="zh-CN" dirty="0"/>
              <a:t>There’s also a lot of crossdressing: </a:t>
            </a:r>
            <a:r>
              <a:rPr lang="zh-CN" altLang="en-US" dirty="0"/>
              <a:t>也可以男扮女装、女扮男装</a:t>
            </a:r>
            <a:endParaRPr lang="zh-CN" altLang="en-US"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史上最全：世界奇特万圣节习俗大搜集！- 设计学院 - Canva 中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087" y="0"/>
            <a:ext cx="12042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675861" y="487017"/>
            <a:ext cx="10677939" cy="5689946"/>
          </a:xfrm>
          <a:solidFill>
            <a:schemeClr val="bg1"/>
          </a:solidFill>
        </p:spPr>
        <p:txBody>
          <a:bodyPr>
            <a:normAutofit/>
          </a:bodyPr>
          <a:lstStyle/>
          <a:p>
            <a:r>
              <a:rPr lang="en-US" altLang="zh-CN" dirty="0"/>
              <a:t>Kids love trick-or-treating: </a:t>
            </a:r>
            <a:r>
              <a:rPr lang="zh-CN" altLang="en-US" dirty="0"/>
              <a:t>小朋友最喜欢“不给糖，就捣蛋”了</a:t>
            </a:r>
            <a:endParaRPr lang="zh-CN" altLang="en-US" dirty="0"/>
          </a:p>
          <a:p>
            <a:endParaRPr lang="zh-CN" altLang="en-US" dirty="0"/>
          </a:p>
          <a:p>
            <a:r>
              <a:rPr lang="en-US" altLang="zh-CN" dirty="0"/>
              <a:t>Kids dress up in a costume and knock on neighbor’s doors: </a:t>
            </a:r>
            <a:r>
              <a:rPr lang="zh-CN" altLang="en-US" dirty="0"/>
              <a:t>穿上万圣节道具服，挨家挨户敲门讨糖</a:t>
            </a:r>
            <a:endParaRPr lang="zh-CN" altLang="en-US" dirty="0"/>
          </a:p>
          <a:p>
            <a:endParaRPr lang="zh-CN" altLang="en-US" dirty="0"/>
          </a:p>
          <a:p>
            <a:r>
              <a:rPr lang="en-US" altLang="zh-CN" dirty="0"/>
              <a:t>Kids will say “Trick or treat!” to ask for candy: </a:t>
            </a:r>
            <a:r>
              <a:rPr lang="zh-CN" altLang="en-US" dirty="0"/>
              <a:t>小朋友会大声说“</a:t>
            </a:r>
            <a:r>
              <a:rPr lang="en-US" altLang="zh-CN" dirty="0"/>
              <a:t>Trick or Treat!"</a:t>
            </a:r>
            <a:endParaRPr lang="en-US" altLang="zh-CN" dirty="0"/>
          </a:p>
          <a:p>
            <a:endParaRPr lang="en-US" altLang="zh-CN" dirty="0"/>
          </a:p>
          <a:p>
            <a:r>
              <a:rPr lang="en-US" altLang="zh-CN" dirty="0"/>
              <a:t>A treat is a candy: “treat"</a:t>
            </a:r>
            <a:r>
              <a:rPr lang="zh-CN" altLang="en-US" dirty="0"/>
              <a:t>这里指的就是糖果</a:t>
            </a:r>
            <a:endParaRPr lang="zh-CN" altLang="en-US" dirty="0"/>
          </a:p>
          <a:p>
            <a:r>
              <a:rPr lang="en-US" altLang="zh-CN" dirty="0"/>
              <a:t>If you don’t give out candy, kids might play a trick on you: </a:t>
            </a:r>
            <a:r>
              <a:rPr lang="zh-CN" altLang="en-US" dirty="0"/>
              <a:t>如果你不给糖，小朋友也许会搞个恶作剧</a:t>
            </a:r>
            <a:endParaRPr lang="en-US" altLang="zh-CN" dirty="0"/>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95715"/>
            <a:ext cx="12125739" cy="3539430"/>
          </a:xfrm>
          <a:prstGeom prst="rect">
            <a:avLst/>
          </a:prstGeom>
          <a:solidFill>
            <a:schemeClr val="bg1"/>
          </a:solidFill>
        </p:spPr>
        <p:txBody>
          <a:bodyPr wrap="square">
            <a:spAutoFit/>
          </a:bodyPr>
          <a:lstStyle/>
          <a:p>
            <a:pPr indent="266700" algn="just"/>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rPr>
              <a:t>Every October, my neighborhood has a Halloween costume contest. And every October, my neighbor Ollie and I race to the announcement board in the park to find out the theme. One year, the theme was “Dress up as your favorite book character.” Another year, it was “Be something scary.” But this year, the theme was kind of, well, themeless.</a:t>
            </a:r>
            <a:endParaRPr lang="zh-CN" altLang="zh-CN" sz="3200" kern="100" dirty="0">
              <a:effectLst/>
              <a:latin typeface="Times New Roman" panose="02020603050405020304" pitchFamily="18" charset="0"/>
              <a:ea typeface="宋体" panose="02010600030101010101" pitchFamily="2" charset="-122"/>
            </a:endParaRPr>
          </a:p>
          <a:p>
            <a:pPr indent="266700" algn="just"/>
            <a:r>
              <a:rPr lang="en-US" altLang="zh-CN" sz="3200" kern="100" dirty="0">
                <a:effectLst/>
                <a:latin typeface="Times New Roman" panose="02020603050405020304" pitchFamily="18" charset="0"/>
                <a:ea typeface="宋体" panose="02010600030101010101" pitchFamily="2" charset="-122"/>
              </a:rPr>
              <a:t>“Be creative?” I said, reading the announcement board. “That’s not really a theme, is it?”</a:t>
            </a:r>
            <a:endParaRPr lang="zh-CN" altLang="zh-CN" sz="3200" kern="100" dirty="0">
              <a:effectLst/>
              <a:latin typeface="Times New Roman" panose="02020603050405020304" pitchFamily="18" charset="0"/>
              <a:ea typeface="宋体" panose="02010600030101010101" pitchFamily="2" charset="-122"/>
            </a:endParaRPr>
          </a:p>
        </p:txBody>
      </p:sp>
      <p:sp>
        <p:nvSpPr>
          <p:cNvPr id="4" name="文本框 3"/>
          <p:cNvSpPr txBox="1"/>
          <p:nvPr/>
        </p:nvSpPr>
        <p:spPr>
          <a:xfrm>
            <a:off x="11" y="5247871"/>
            <a:ext cx="11648650"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 Q1:  What is the theme of the coming Halloween costume contest?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3896129"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information</a:t>
            </a:r>
            <a:endParaRPr lang="zh-CN" altLang="en-US" sz="2800" dirty="0">
              <a:solidFill>
                <a:srgbClr val="9900CC"/>
              </a:solidFill>
              <a:latin typeface="Jokerman" panose="04090605060D06020702" pitchFamily="82"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儿童服装灰姑娘长袖公主裙女童秋冰雪奇缘表演服连衣裙-阿里巴巴"/>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451"/>
            <a:ext cx="12192000" cy="6833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45410"/>
            <a:ext cx="12125739" cy="4031873"/>
          </a:xfrm>
          <a:prstGeom prst="rect">
            <a:avLst/>
          </a:prstGeom>
          <a:solidFill>
            <a:schemeClr val="bg1"/>
          </a:solidFill>
        </p:spPr>
        <p:txBody>
          <a:bodyPr wrap="square">
            <a:spAutoFit/>
          </a:bodyPr>
          <a:lstStyle/>
          <a:p>
            <a:pPr indent="266700" algn="just"/>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effectLst/>
                <a:latin typeface="Times New Roman" panose="02020603050405020304" pitchFamily="18" charset="0"/>
                <a:ea typeface="宋体" panose="02010600030101010101" pitchFamily="2" charset="-122"/>
              </a:rPr>
              <a:t>Ollie hopped off his skateboards to get a closer look. “You’re right,” he agreed. “I think my favorite theme ever was ‘Superheroes’. I loved my Super-Force Flying Eagles costume so much, I kept that thing hanging in my closet for years!”</a:t>
            </a:r>
            <a:endParaRPr lang="zh-CN" altLang="zh-CN" sz="3200" kern="100" dirty="0">
              <a:effectLst/>
              <a:latin typeface="Times New Roman" panose="02020603050405020304" pitchFamily="18" charset="0"/>
              <a:ea typeface="宋体" panose="02010600030101010101" pitchFamily="2" charset="-122"/>
            </a:endParaRPr>
          </a:p>
          <a:p>
            <a:pPr indent="266700" algn="just"/>
            <a:r>
              <a:rPr lang="en-US" altLang="zh-CN" sz="3200" kern="100" dirty="0">
                <a:effectLst/>
                <a:latin typeface="Times New Roman" panose="02020603050405020304" pitchFamily="18" charset="0"/>
                <a:ea typeface="宋体" panose="02010600030101010101" pitchFamily="2" charset="-122"/>
              </a:rPr>
              <a:t>“My favorite theme was ‘Farm Animals’.” I giggled. “Remember how you insisted on being a Stegosaurus(</a:t>
            </a:r>
            <a:r>
              <a:rPr lang="zh-CN" altLang="zh-CN" sz="3200" kern="100" dirty="0">
                <a:effectLst/>
                <a:latin typeface="Times New Roman" panose="02020603050405020304" pitchFamily="18" charset="0"/>
                <a:ea typeface="宋体" panose="02010600030101010101" pitchFamily="2" charset="-122"/>
              </a:rPr>
              <a:t>剑龙</a:t>
            </a:r>
            <a:r>
              <a:rPr lang="en-US" altLang="zh-CN" sz="3200" kern="100" dirty="0">
                <a:effectLst/>
                <a:latin typeface="Times New Roman" panose="02020603050405020304" pitchFamily="18" charset="0"/>
                <a:ea typeface="宋体" panose="02010600030101010101" pitchFamily="2" charset="-122"/>
              </a:rPr>
              <a:t>)?”</a:t>
            </a:r>
            <a:endParaRPr lang="zh-CN" altLang="zh-CN" sz="3200" kern="100" dirty="0">
              <a:effectLst/>
              <a:latin typeface="Times New Roman" panose="02020603050405020304" pitchFamily="18" charset="0"/>
              <a:ea typeface="宋体" panose="02010600030101010101" pitchFamily="2" charset="-122"/>
            </a:endParaRPr>
          </a:p>
          <a:p>
            <a:pPr indent="266700" algn="just"/>
            <a:r>
              <a:rPr lang="en-US" altLang="zh-CN" sz="3200" kern="100" dirty="0">
                <a:effectLst/>
                <a:latin typeface="Times New Roman" panose="02020603050405020304" pitchFamily="18" charset="0"/>
                <a:ea typeface="宋体" panose="02010600030101010101" pitchFamily="2" charset="-122"/>
              </a:rPr>
              <a:t>“When I was five, dinosaurs were my world.” Ollie laughed. “I would have loved to see a Stegosaurus out grazing with the cows.”</a:t>
            </a:r>
            <a:endParaRPr lang="zh-CN" altLang="zh-CN" sz="3200" kern="100" dirty="0">
              <a:effectLst/>
              <a:latin typeface="Times New Roman" panose="02020603050405020304" pitchFamily="18" charset="0"/>
              <a:ea typeface="宋体" panose="02010600030101010101" pitchFamily="2" charset="-122"/>
            </a:endParaRPr>
          </a:p>
        </p:txBody>
      </p:sp>
      <p:sp>
        <p:nvSpPr>
          <p:cNvPr id="4" name="文本框 3"/>
          <p:cNvSpPr txBox="1"/>
          <p:nvPr/>
        </p:nvSpPr>
        <p:spPr>
          <a:xfrm>
            <a:off x="11" y="5247871"/>
            <a:ext cx="704683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Q2</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did Olie and I talk about </a:t>
            </a:r>
            <a:r>
              <a:rPr lang="zh-CN" altLang="en-US" sz="2800" dirty="0">
                <a:solidFill>
                  <a:srgbClr val="9900CC"/>
                </a:solidFill>
                <a:latin typeface="Jokerman" panose="04090605060D06020702" pitchFamily="82" charset="0"/>
              </a:rPr>
              <a:t>？</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398558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information</a:t>
            </a:r>
            <a:endParaRPr lang="zh-CN" altLang="en-US" sz="2800" dirty="0">
              <a:solidFill>
                <a:srgbClr val="9900CC"/>
              </a:solidFill>
              <a:latin typeface="Jokerman" panose="04090605060D06020702" pitchFamily="82"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5"/>
            <a:ext cx="12125739" cy="4893647"/>
          </a:xfrm>
          <a:prstGeom prst="rect">
            <a:avLst/>
          </a:prstGeom>
          <a:solidFill>
            <a:schemeClr val="bg1"/>
          </a:solidFill>
        </p:spPr>
        <p:txBody>
          <a:bodyPr wrap="square">
            <a:spAutoFit/>
          </a:bodyPr>
          <a:lstStyle/>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effectLst/>
                <a:latin typeface="Times New Roman" panose="02020603050405020304" pitchFamily="18" charset="0"/>
                <a:ea typeface="宋体" panose="02010600030101010101" pitchFamily="2" charset="-122"/>
              </a:rPr>
              <a:t>“Now that’s the creative spirit we need for this challenge!” I said. “Maybe, since we don’t know exactly what we want to be yet, we should start by choosing some cool costume-making materials.”</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“I’ve got it!” Ollie said, scooping up a bunch of fallen leaves.</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“Really?” I said. “You’re going to make an entire costume out of leaves?”</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“Why not?” he said, scooping up some more.</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“They’re totally free, and I can guarantee, no one will be a tree as great as me.”</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“Don’t you mean, a tree as great as we?” I grinned.</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“Um, first, that grammar doesn’t sound right,” said Ollie. “And second, no way! Think of your own creative ideas.”</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“Aw, come on,” I said. “You should be flattered that I like your idea so much. Plus, I just thought of the perfect way to make branches.”</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Finally, Ollie said OK.</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1" y="5804459"/>
            <a:ext cx="103168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Q3</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 What was their creative idea for their costume?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4750894"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information</a:t>
            </a:r>
            <a:endParaRPr lang="zh-CN" altLang="en-US" sz="2800" dirty="0">
              <a:solidFill>
                <a:srgbClr val="9900CC"/>
              </a:solidFill>
              <a:latin typeface="Jokerman" panose="04090605060D06020702" pitchFamily="82"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34114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266700" algn="just"/>
                      <a:r>
                        <a:rPr lang="en-US" altLang="zh-CN" sz="2400" kern="100" dirty="0">
                          <a:effectLst/>
                          <a:latin typeface="等线" panose="02010600030101010101" pitchFamily="2" charset="-122"/>
                          <a:ea typeface="+mn-ea"/>
                          <a:cs typeface="Times New Roman" panose="02020603050405020304" pitchFamily="18" charset="0"/>
                        </a:rPr>
                        <a:t>Every October, my neighborhood has a Halloween costume contest. And every October, my neighbor Ollie and I race to the announcement board in the park to find out the theme. One year, the theme was “Dress up as your favorite book character.” Another year, it was “Be something scary.” But this year, the theme was kind of, well, themeless.</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r>
                        <a:rPr lang="en-US" altLang="zh-CN" sz="2400" kern="100" dirty="0">
                          <a:effectLst/>
                          <a:latin typeface="等线" panose="02010600030101010101" pitchFamily="2" charset="-122"/>
                          <a:ea typeface="+mn-ea"/>
                          <a:cs typeface="Times New Roman" panose="02020603050405020304" pitchFamily="18" charset="0"/>
                        </a:rPr>
                        <a:t>“Be creative?” I said, reading the announcement board. “That’s not really a theme, is it?”</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3416320"/>
          </a:xfrm>
          <a:prstGeom prst="rect">
            <a:avLst/>
          </a:prstGeom>
          <a:solidFill>
            <a:schemeClr val="bg1"/>
          </a:solidFill>
        </p:spPr>
        <p:txBody>
          <a:bodyPr wrap="square" rtlCol="0">
            <a:spAutoFit/>
          </a:bodyPr>
          <a:lstStyle/>
          <a:p>
            <a:pPr marL="742950" indent="-742950">
              <a:buAutoNum type="arabicPeriod"/>
            </a:pPr>
            <a:r>
              <a:rPr lang="en-US" altLang="zh-CN" sz="3600" dirty="0">
                <a:solidFill>
                  <a:srgbClr val="C00000"/>
                </a:solidFill>
                <a:latin typeface="Times New Roman" panose="02020603050405020304" pitchFamily="18" charset="0"/>
                <a:cs typeface="Times New Roman" panose="02020603050405020304" pitchFamily="18" charset="0"/>
              </a:rPr>
              <a:t>Ollie and I raced to the park, where the grand Halloween costume contest was held as scheduled.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34114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266700" algn="just"/>
                      <a:r>
                        <a:rPr lang="en-US" altLang="zh-CN" sz="2400" kern="100" dirty="0">
                          <a:effectLst/>
                          <a:latin typeface="等线" panose="02010600030101010101" pitchFamily="2" charset="-122"/>
                          <a:ea typeface="+mn-ea"/>
                          <a:cs typeface="Times New Roman" panose="02020603050405020304" pitchFamily="18" charset="0"/>
                        </a:rPr>
                        <a:t>Every October, my neighborhood has a Halloween costume contest. And every October, my neighbor Ollie and I race to the announcement board in the park to find out the theme. One year, the theme was “Dress up as your favorite book character.” Another year, it was “Be something scary.” But this year, the theme was kind of, well, themeless.</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r>
                        <a:rPr lang="en-US" altLang="zh-CN" sz="2400" kern="100" dirty="0">
                          <a:effectLst/>
                          <a:latin typeface="等线" panose="02010600030101010101" pitchFamily="2" charset="-122"/>
                          <a:ea typeface="+mn-ea"/>
                          <a:cs typeface="Times New Roman" panose="02020603050405020304" pitchFamily="18" charset="0"/>
                        </a:rPr>
                        <a:t>“Be creative?” I said, reading the announcement board. “That’s not really a theme, is it?”</a:t>
                      </a:r>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3970318"/>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2. Some kids dressed up as witches or wizard, carrying a broken broom with them.</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3. Some dressed up as caterpillar, which attracted much attention from the audience.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万圣节装扮的卡通儿童矢量图片(图片ID:670795)_-万圣节-节日素材-矢量素材_ 素材宝 scbao.com"/>
          <p:cNvPicPr>
            <a:picLocks noChangeAspect="1" noChangeArrowheads="1"/>
          </p:cNvPicPr>
          <p:nvPr/>
        </p:nvPicPr>
        <p:blipFill rotWithShape="1">
          <a:blip r:embed="rId1">
            <a:extLst>
              <a:ext uri="{28A0092B-C50C-407E-A947-70E740481C1C}">
                <a14:useLocalDpi xmlns:a14="http://schemas.microsoft.com/office/drawing/2010/main" val="0"/>
              </a:ext>
            </a:extLst>
          </a:blip>
          <a:srcRect b="4944"/>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03634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Ollie hopped off his skateboards to get a closer look. “You’re right,” he agreed. “I think my favorite theme ever was ‘Superheroes’. I loved my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Super-Force Flying Eagles costume </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so much, I kept that thing hanging in my closet for years!”</a:t>
                      </a:r>
                      <a:endPar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favorite theme was ‘Farm Animals’.” I giggled. “Remember how you insisted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on being a Stegosaurus(</a:t>
                      </a:r>
                      <a:r>
                        <a:rPr lang="zh-CN" altLang="en-US"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剑龙</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5400" marR="12700" indent="266700" algn="just" fontAlgn="base">
                        <a:spcAft>
                          <a:spcPts val="0"/>
                        </a:spcAft>
                      </a:pP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I was five,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dinosaurs</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were my world.” Ollie laughed. “I would have loved to see </a:t>
                      </a:r>
                      <a:r>
                        <a:rPr lang="en-US" altLang="zh-CN" sz="2000" kern="100" dirty="0">
                          <a:solidFill>
                            <a:srgbClr val="CC00FF"/>
                          </a:solidFill>
                          <a:effectLst/>
                          <a:latin typeface="Times New Roman" panose="02020603050405020304" pitchFamily="18" charset="0"/>
                          <a:ea typeface="宋体" panose="02010600030101010101" pitchFamily="2" charset="-122"/>
                          <a:cs typeface="Times New Roman" panose="02020603050405020304" pitchFamily="18" charset="0"/>
                        </a:rPr>
                        <a:t>a Stegosaurus </a:t>
                      </a:r>
                      <a:r>
                        <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out grazing with the cows.”</a:t>
                      </a:r>
                      <a:endParaRPr lang="en-US" altLang="zh-CN" sz="20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2" name="文本框 1"/>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3" name="文本框 2"/>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6311348" y="2378769"/>
            <a:ext cx="5675243" cy="2862322"/>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 </a:t>
            </a:r>
            <a:r>
              <a:rPr lang="zh-CN" altLang="en-US" sz="3600" dirty="0">
                <a:solidFill>
                  <a:srgbClr val="C00000"/>
                </a:solidFill>
                <a:latin typeface="Times New Roman" panose="02020603050405020304" pitchFamily="18" charset="0"/>
                <a:cs typeface="Times New Roman" panose="02020603050405020304" pitchFamily="18" charset="0"/>
              </a:rPr>
              <a:t>其他参赛选手的作品描述可以对</a:t>
            </a:r>
            <a:r>
              <a:rPr lang="en-US" altLang="zh-CN" sz="3600" dirty="0">
                <a:solidFill>
                  <a:srgbClr val="C00000"/>
                </a:solidFill>
                <a:latin typeface="Times New Roman" panose="02020603050405020304" pitchFamily="18" charset="0"/>
                <a:cs typeface="Times New Roman" panose="02020603050405020304" pitchFamily="18" charset="0"/>
              </a:rPr>
              <a:t>Part2 </a:t>
            </a:r>
            <a:r>
              <a:rPr lang="zh-CN" altLang="en-US" sz="3600" dirty="0">
                <a:solidFill>
                  <a:srgbClr val="C00000"/>
                </a:solidFill>
                <a:latin typeface="Times New Roman" panose="02020603050405020304" pitchFamily="18" charset="0"/>
                <a:cs typeface="Times New Roman" panose="02020603050405020304" pitchFamily="18" charset="0"/>
              </a:rPr>
              <a:t>进行回扣，理由：仍然会有五岁孩子对万圣节的一些喜欢的东西进行展示。</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6" name="图片 1"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2189" y="8937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17963</Words>
  <Application>WPS 演示</Application>
  <PresentationFormat>宽屏</PresentationFormat>
  <Paragraphs>359</Paragraphs>
  <Slides>40</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40</vt:i4>
      </vt:variant>
    </vt:vector>
  </HeadingPairs>
  <TitlesOfParts>
    <vt:vector size="63" baseType="lpstr">
      <vt:lpstr>Arial</vt:lpstr>
      <vt:lpstr>宋体</vt:lpstr>
      <vt:lpstr>Wingdings</vt:lpstr>
      <vt:lpstr>Times New Roman</vt:lpstr>
      <vt:lpstr>华文彩云</vt:lpstr>
      <vt:lpstr>Jokerman</vt:lpstr>
      <vt:lpstr>等线</vt:lpstr>
      <vt:lpstr>微软雅黑</vt:lpstr>
      <vt:lpstr>Arial Unicode MS</vt:lpstr>
      <vt:lpstr>等线 Light</vt:lpstr>
      <vt:lpstr>华文仿宋</vt:lpstr>
      <vt:lpstr>HGSSoeiKakupoptai</vt:lpstr>
      <vt:lpstr>方正舒体</vt:lpstr>
      <vt:lpstr>华文楷体</vt:lpstr>
      <vt:lpstr>Berlin Sans FB</vt:lpstr>
      <vt:lpstr>Bradley Hand ITC</vt:lpstr>
      <vt:lpstr>system-ui</vt:lpstr>
      <vt:lpstr>Tempus Sans ITC</vt:lpstr>
      <vt:lpstr>Yu Gothic</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Wiesen</cp:lastModifiedBy>
  <cp:revision>412</cp:revision>
  <dcterms:created xsi:type="dcterms:W3CDTF">2024-02-29T09:49:00Z</dcterms:created>
  <dcterms:modified xsi:type="dcterms:W3CDTF">2024-03-26T05:38:43Z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