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435" r:id="rId3"/>
    <p:sldId id="256" r:id="rId4"/>
    <p:sldId id="325" r:id="rId5"/>
    <p:sldId id="385" r:id="rId6"/>
    <p:sldId id="384" r:id="rId7"/>
    <p:sldId id="383" r:id="rId8"/>
    <p:sldId id="402" r:id="rId9"/>
    <p:sldId id="382" r:id="rId10"/>
    <p:sldId id="406" r:id="rId11"/>
    <p:sldId id="386" r:id="rId12"/>
    <p:sldId id="387" r:id="rId13"/>
    <p:sldId id="388" r:id="rId14"/>
    <p:sldId id="389" r:id="rId15"/>
    <p:sldId id="355" r:id="rId16"/>
    <p:sldId id="310" r:id="rId17"/>
    <p:sldId id="359" r:id="rId18"/>
    <p:sldId id="357" r:id="rId19"/>
    <p:sldId id="401" r:id="rId20"/>
    <p:sldId id="362" r:id="rId21"/>
    <p:sldId id="398" r:id="rId22"/>
    <p:sldId id="399" r:id="rId23"/>
    <p:sldId id="400" r:id="rId24"/>
    <p:sldId id="360" r:id="rId25"/>
    <p:sldId id="352" r:id="rId26"/>
    <p:sldId id="366" r:id="rId27"/>
    <p:sldId id="368" r:id="rId28"/>
    <p:sldId id="369" r:id="rId29"/>
    <p:sldId id="365" r:id="rId30"/>
    <p:sldId id="374" r:id="rId31"/>
    <p:sldId id="371" r:id="rId32"/>
    <p:sldId id="376" r:id="rId33"/>
    <p:sldId id="378" r:id="rId34"/>
    <p:sldId id="397" r:id="rId35"/>
    <p:sldId id="396" r:id="rId36"/>
    <p:sldId id="280" r:id="rId37"/>
    <p:sldId id="380"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notesMaster" Target="notesMasters/notesMaster1.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C9A-BA6B-41A9-AE85-22A7951B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A5BF4-1153-48F8-A032-A429A33C27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8300-A2AD-4925-B08A-EF6935CC15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FA679-5653-43AB-B08A-A7C9CA454E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1741"/>
            <a:ext cx="12125739" cy="5740033"/>
          </a:xfrm>
          <a:prstGeom prst="rect">
            <a:avLst/>
          </a:prstGeom>
          <a:solidFill>
            <a:schemeClr val="bg1"/>
          </a:solidFill>
        </p:spPr>
        <p:txBody>
          <a:bodyPr wrap="square">
            <a:spAutoFit/>
          </a:bodyPr>
          <a:lstStyle/>
          <a:p>
            <a:pPr indent="292100" algn="just" eaLnBrk="1" fontAlgn="auto">
              <a:lnSpc>
                <a:spcPts val="3400"/>
              </a:lnSpc>
            </a:pPr>
            <a:r>
              <a:rPr lang="en-US" altLang="zh-CN" sz="3200" kern="100" dirty="0">
                <a:solidFill>
                  <a:srgbClr val="000000"/>
                </a:solidFill>
                <a:effectLst/>
                <a:latin typeface="Times New Roman" panose="02020603050405020304" pitchFamily="18" charset="0"/>
                <a:ea typeface="宋体" panose="02010600030101010101" pitchFamily="2" charset="-122"/>
              </a:rPr>
              <a:t>    Our school holds an annual book fair each January, where new and used books are available for students to purchase. Our librarian, Mr. Egan, is the school sponsor(</a:t>
            </a:r>
            <a:r>
              <a:rPr lang="zh-CN"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主办者</a:t>
            </a:r>
            <a:r>
              <a:rPr lang="en-US" altLang="zh-CN" sz="3200" kern="100" dirty="0">
                <a:solidFill>
                  <a:srgbClr val="000000"/>
                </a:solidFill>
                <a:effectLst/>
                <a:latin typeface="Times New Roman" panose="02020603050405020304" pitchFamily="18" charset="0"/>
                <a:ea typeface="宋体" panose="02010600030101010101" pitchFamily="2" charset="-122"/>
              </a:rPr>
              <a:t>)for it. Traditionally, the tenth-grade students are responsible for the planning, set-up, and selling at the fair. I am sure that Mr. Egan consulted our teacher, Ms. Cates, for suggestions as to who would be the student directors, and </a:t>
            </a:r>
            <a:r>
              <a:rPr lang="en-US" altLang="zh-CN" sz="3200" kern="100" dirty="0">
                <a:solidFill>
                  <a:srgbClr val="FF0000"/>
                </a:solidFill>
                <a:effectLst/>
                <a:latin typeface="Times New Roman" panose="02020603050405020304" pitchFamily="18" charset="0"/>
                <a:ea typeface="宋体" panose="02010600030101010101" pitchFamily="2" charset="-122"/>
              </a:rPr>
              <a:t>I was pleasantly surprised when he approached me to be one of the students in charge. I was even more surprised when he told me that the student I would be working with was Charlie Lyons.</a:t>
            </a:r>
            <a:endParaRPr lang="zh-CN" altLang="zh-CN" sz="3200" dirty="0">
              <a:solidFill>
                <a:srgbClr val="FF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697357" y="4094923"/>
            <a:ext cx="3935896" cy="646331"/>
          </a:xfrm>
          <a:prstGeom prst="rect">
            <a:avLst/>
          </a:prstGeom>
          <a:solidFill>
            <a:schemeClr val="bg1"/>
          </a:solidFill>
        </p:spPr>
        <p:txBody>
          <a:bodyPr wrap="square" rtlCol="0">
            <a:spAutoFit/>
          </a:bodyPr>
          <a:lstStyle/>
          <a:p>
            <a:r>
              <a:rPr lang="en-US" altLang="zh-CN" sz="3600" dirty="0">
                <a:solidFill>
                  <a:srgbClr val="9900CC"/>
                </a:solidFill>
              </a:rPr>
              <a:t>echo1: </a:t>
            </a:r>
            <a:endParaRPr lang="zh-CN" altLang="en-US" sz="3600" dirty="0">
              <a:solidFill>
                <a:srgbClr val="9900CC"/>
              </a:solidFill>
            </a:endParaRPr>
          </a:p>
        </p:txBody>
      </p:sp>
      <p:sp>
        <p:nvSpPr>
          <p:cNvPr id="5" name="箭头: 下 4"/>
          <p:cNvSpPr/>
          <p:nvPr/>
        </p:nvSpPr>
        <p:spPr>
          <a:xfrm>
            <a:off x="5546033" y="3555693"/>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35" y="5063197"/>
            <a:ext cx="11837504" cy="1200329"/>
          </a:xfrm>
          <a:prstGeom prst="rect">
            <a:avLst/>
          </a:prstGeom>
          <a:solidFill>
            <a:schemeClr val="bg2"/>
          </a:solidFill>
        </p:spPr>
        <p:txBody>
          <a:bodyPr wrap="square">
            <a:spAutoFit/>
          </a:bodyPr>
          <a:lstStyle/>
          <a:p>
            <a:r>
              <a:rPr lang="en-US" altLang="zh-CN" sz="3600" b="1" dirty="0">
                <a:solidFill>
                  <a:srgbClr val="9933FF"/>
                </a:solidFill>
                <a:effectLst/>
                <a:ea typeface="等线" panose="02010600030101010101" pitchFamily="2" charset="-122"/>
                <a:cs typeface="Times New Roman" panose="02020603050405020304" pitchFamily="18" charset="0"/>
              </a:rPr>
              <a:t>  As a student director, I should have kept track of his work progress.  </a:t>
            </a:r>
            <a:endParaRPr lang="zh-CN" altLang="en-US"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9695" y="260824"/>
            <a:ext cx="12125739" cy="6093976"/>
          </a:xfrm>
          <a:prstGeom prst="rect">
            <a:avLst/>
          </a:prstGeom>
          <a:solidFill>
            <a:schemeClr val="bg1"/>
          </a:solidFill>
        </p:spPr>
        <p:txBody>
          <a:bodyPr wrap="square">
            <a:spAutoFit/>
          </a:bodyPr>
          <a:lstStyle/>
          <a:p>
            <a:pPr indent="292100" algn="just" eaLnBrk="1" fontAlgn="auto">
              <a:lnSpc>
                <a:spcPts val="3000"/>
              </a:lnSpc>
            </a:pPr>
            <a:r>
              <a:rPr lang="en-US" altLang="zh-CN" sz="3200" kern="100" dirty="0">
                <a:solidFill>
                  <a:srgbClr val="000000"/>
                </a:solidFill>
                <a:effectLst/>
                <a:latin typeface="Times New Roman" panose="02020603050405020304" pitchFamily="18" charset="0"/>
                <a:ea typeface="宋体" panose="02010600030101010101" pitchFamily="2" charset="-122"/>
              </a:rPr>
              <a:t>    Charlie and I have known each other since kindergarten but have never been close. Ever since we were partners for the science project last year, there is very little we choose to say to each other. Needless to say, the science project fell short of our expectations. In light of that event, I was shocked that Mr. Egan and Ms. Cates found us a suitable match. At the meeting with Mr. Egan, we divided the responsibilities between us. I would be in charge of setting up the room and getting the volunteers to work the sale for all three days. </a:t>
            </a:r>
            <a:r>
              <a:rPr lang="en-US" altLang="zh-CN" sz="3200" kern="100" dirty="0">
                <a:solidFill>
                  <a:srgbClr val="FF0000"/>
                </a:solidFill>
                <a:effectLst/>
                <a:latin typeface="Times New Roman" panose="02020603050405020304" pitchFamily="18" charset="0"/>
                <a:ea typeface="宋体" panose="02010600030101010101" pitchFamily="2" charset="-122"/>
              </a:rPr>
              <a:t>Charlie would be in charge of all the books. We were both quite satisfied with our jobs, and even more satisfied that there would be little contact between us.</a:t>
            </a:r>
            <a:endParaRPr lang="zh-CN" altLang="zh-CN" sz="3200" dirty="0">
              <a:solidFill>
                <a:srgbClr val="FF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955771" y="4373220"/>
            <a:ext cx="3935896" cy="646331"/>
          </a:xfrm>
          <a:prstGeom prst="rect">
            <a:avLst/>
          </a:prstGeom>
          <a:solidFill>
            <a:schemeClr val="bg1"/>
          </a:solidFill>
        </p:spPr>
        <p:txBody>
          <a:bodyPr wrap="square" rtlCol="0">
            <a:spAutoFit/>
          </a:bodyPr>
          <a:lstStyle/>
          <a:p>
            <a:r>
              <a:rPr lang="en-US" altLang="zh-CN" sz="3600" dirty="0">
                <a:solidFill>
                  <a:srgbClr val="9900CC"/>
                </a:solidFill>
              </a:rPr>
              <a:t>       echo2</a:t>
            </a:r>
            <a:endParaRPr lang="zh-CN" altLang="en-US" sz="3600" dirty="0">
              <a:solidFill>
                <a:srgbClr val="9900CC"/>
              </a:solidFill>
            </a:endParaRPr>
          </a:p>
        </p:txBody>
      </p:sp>
      <p:sp>
        <p:nvSpPr>
          <p:cNvPr id="5" name="箭头: 下 4"/>
          <p:cNvSpPr/>
          <p:nvPr/>
        </p:nvSpPr>
        <p:spPr>
          <a:xfrm>
            <a:off x="5665305" y="4084698"/>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88235" y="5083078"/>
            <a:ext cx="11854070" cy="1754326"/>
          </a:xfrm>
          <a:prstGeom prst="rect">
            <a:avLst/>
          </a:prstGeom>
          <a:solidFill>
            <a:schemeClr val="bg2"/>
          </a:solidFill>
        </p:spPr>
        <p:txBody>
          <a:bodyPr wrap="square">
            <a:spAutoFit/>
          </a:bodyPr>
          <a:lstStyle/>
          <a:p>
            <a:r>
              <a:rPr lang="en-US" altLang="zh-CN" sz="3600" b="1" dirty="0">
                <a:solidFill>
                  <a:srgbClr val="9933FF"/>
                </a:solidFill>
                <a:effectLst/>
                <a:ea typeface="等线" panose="02010600030101010101" pitchFamily="2" charset="-122"/>
                <a:cs typeface="Times New Roman" panose="02020603050405020304" pitchFamily="18" charset="0"/>
              </a:rPr>
              <a:t>  My friends and I eventually helped Charlie sort out all the books into different categories and put them into their sections.</a:t>
            </a:r>
            <a:endParaRPr lang="zh-CN" altLang="en-US"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95106"/>
            <a:ext cx="12125739" cy="4921860"/>
          </a:xfrm>
          <a:prstGeom prst="rect">
            <a:avLst/>
          </a:prstGeom>
          <a:solidFill>
            <a:schemeClr val="bg1"/>
          </a:solidFill>
        </p:spPr>
        <p:txBody>
          <a:bodyPr wrap="square">
            <a:spAutoFit/>
          </a:bodyPr>
          <a:lstStyle/>
          <a:p>
            <a:pPr indent="292100" algn="just" eaLnBrk="1" fontAlgn="auto">
              <a:lnSpc>
                <a:spcPts val="3500"/>
              </a:lnSpc>
            </a:pPr>
            <a:r>
              <a:rPr lang="en-US" altLang="zh-CN" sz="3600" kern="100" dirty="0">
                <a:solidFill>
                  <a:srgbClr val="000000"/>
                </a:solidFill>
                <a:effectLst/>
                <a:latin typeface="Times New Roman" panose="02020603050405020304" pitchFamily="18" charset="0"/>
                <a:ea typeface="宋体" panose="02010600030101010101" pitchFamily="2" charset="-122"/>
              </a:rPr>
              <a:t>With only two weeks to plan, I knew I could not waste time. I asked John and Rachel to help me with the set-up and twelve other classmates to work at the fair. I figured that, between Mr. Egan, the friends who volunteered to help, and me, we would be just fine.</a:t>
            </a:r>
            <a:endParaRPr lang="zh-CN" altLang="zh-CN" sz="3600" dirty="0">
              <a:solidFill>
                <a:srgbClr val="00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697357" y="4144620"/>
            <a:ext cx="3935896" cy="646331"/>
          </a:xfrm>
          <a:prstGeom prst="rect">
            <a:avLst/>
          </a:prstGeom>
          <a:solidFill>
            <a:schemeClr val="bg1"/>
          </a:solidFill>
        </p:spPr>
        <p:txBody>
          <a:bodyPr wrap="square" rtlCol="0">
            <a:spAutoFit/>
          </a:bodyPr>
          <a:lstStyle/>
          <a:p>
            <a:r>
              <a:rPr lang="en-US" altLang="zh-CN" sz="3600" dirty="0">
                <a:solidFill>
                  <a:srgbClr val="9900CC"/>
                </a:solidFill>
              </a:rPr>
              <a:t>       echo3</a:t>
            </a:r>
            <a:endParaRPr lang="zh-CN" altLang="en-US" sz="3600" dirty="0">
              <a:solidFill>
                <a:srgbClr val="9900CC"/>
              </a:solidFill>
            </a:endParaRPr>
          </a:p>
        </p:txBody>
      </p:sp>
      <p:sp>
        <p:nvSpPr>
          <p:cNvPr id="5" name="箭头: 下 4"/>
          <p:cNvSpPr/>
          <p:nvPr/>
        </p:nvSpPr>
        <p:spPr>
          <a:xfrm>
            <a:off x="5580822" y="3542516"/>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491406" y="5043321"/>
            <a:ext cx="7248939" cy="646331"/>
          </a:xfrm>
          <a:prstGeom prst="rect">
            <a:avLst/>
          </a:prstGeom>
          <a:solidFill>
            <a:schemeClr val="bg2"/>
          </a:solidFill>
        </p:spPr>
        <p:txBody>
          <a:bodyPr wrap="square">
            <a:spAutoFit/>
          </a:bodyPr>
          <a:lstStyle/>
          <a:p>
            <a:r>
              <a:rPr lang="en-US" altLang="zh-CN" sz="3600" b="1" dirty="0">
                <a:solidFill>
                  <a:srgbClr val="9933FF"/>
                </a:solidFill>
                <a:effectLst/>
                <a:ea typeface="等线" panose="02010600030101010101" pitchFamily="2" charset="-122"/>
                <a:cs typeface="Times New Roman" panose="02020603050405020304" pitchFamily="18" charset="0"/>
              </a:rPr>
              <a:t> My job went smoothly.</a:t>
            </a:r>
            <a:endParaRPr lang="zh-CN" altLang="en-US"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419853"/>
            <a:ext cx="12125739" cy="5447645"/>
          </a:xfrm>
          <a:prstGeom prst="rect">
            <a:avLst/>
          </a:prstGeom>
          <a:solidFill>
            <a:schemeClr val="bg1"/>
          </a:solidFill>
        </p:spPr>
        <p:txBody>
          <a:bodyPr wrap="square">
            <a:spAutoFit/>
          </a:bodyPr>
          <a:lstStyle/>
          <a:p>
            <a:pPr indent="292100" algn="just" eaLnBrk="1" fontAlgn="auto">
              <a:lnSpc>
                <a:spcPts val="3600"/>
              </a:lnSpc>
            </a:pPr>
            <a:r>
              <a:rPr lang="en-US" altLang="zh-CN" sz="3600" kern="100" dirty="0">
                <a:solidFill>
                  <a:srgbClr val="000000"/>
                </a:solidFill>
                <a:effectLst/>
                <a:latin typeface="Times New Roman" panose="02020603050405020304" pitchFamily="18" charset="0"/>
                <a:ea typeface="宋体" panose="02010600030101010101" pitchFamily="2" charset="-122"/>
              </a:rPr>
              <a:t>    Meanwhile, I tried on two separate occasions to start a conversation with Charlie about the progress he was making, but each time his response was, "Everything's cool."</a:t>
            </a:r>
            <a:endParaRPr lang="zh-CN" altLang="zh-CN" sz="3600" dirty="0">
              <a:solidFill>
                <a:srgbClr val="000000"/>
              </a:solidFill>
              <a:effectLst/>
              <a:latin typeface="Arial" panose="020B0604020202020204" pitchFamily="34" charset="0"/>
              <a:ea typeface="Arial" panose="020B0604020202020204" pitchFamily="34" charset="0"/>
            </a:endParaRPr>
          </a:p>
          <a:p>
            <a:pPr indent="292100" algn="just" eaLnBrk="1" fontAlgn="auto">
              <a:lnSpc>
                <a:spcPts val="3600"/>
              </a:lnSpc>
            </a:pPr>
            <a:r>
              <a:rPr lang="en-US" altLang="zh-CN" sz="3600" kern="100" dirty="0">
                <a:solidFill>
                  <a:srgbClr val="000000"/>
                </a:solidFill>
                <a:effectLst/>
                <a:latin typeface="Times New Roman" panose="02020603050405020304" pitchFamily="18" charset="0"/>
                <a:ea typeface="宋体" panose="02010600030101010101" pitchFamily="2" charset="-122"/>
              </a:rPr>
              <a:t>   On the day of the set-up, my friends and I arrived, only to find Charlie with his head in his hands, surrounded by a million boxes of books. I asked him, "Charlie, what's wrong?"</a:t>
            </a:r>
            <a:endParaRPr lang="zh-CN" altLang="zh-CN" sz="3600" dirty="0">
              <a:solidFill>
                <a:srgbClr val="00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697357" y="3677479"/>
            <a:ext cx="3935896" cy="646331"/>
          </a:xfrm>
          <a:prstGeom prst="rect">
            <a:avLst/>
          </a:prstGeom>
          <a:solidFill>
            <a:schemeClr val="bg1"/>
          </a:solidFill>
        </p:spPr>
        <p:txBody>
          <a:bodyPr wrap="square" rtlCol="0">
            <a:spAutoFit/>
          </a:bodyPr>
          <a:lstStyle/>
          <a:p>
            <a:r>
              <a:rPr lang="en-US" altLang="zh-CN" sz="3600" dirty="0">
                <a:solidFill>
                  <a:srgbClr val="9900CC"/>
                </a:solidFill>
              </a:rPr>
              <a:t>       main   idea </a:t>
            </a:r>
            <a:endParaRPr lang="zh-CN" altLang="en-US" sz="3600" dirty="0">
              <a:solidFill>
                <a:srgbClr val="9900CC"/>
              </a:solidFill>
            </a:endParaRPr>
          </a:p>
        </p:txBody>
      </p:sp>
      <p:sp>
        <p:nvSpPr>
          <p:cNvPr id="5" name="箭头: 下 4"/>
          <p:cNvSpPr/>
          <p:nvPr/>
        </p:nvSpPr>
        <p:spPr>
          <a:xfrm>
            <a:off x="5546033" y="3148190"/>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57809" y="4675576"/>
            <a:ext cx="11439939" cy="1754326"/>
          </a:xfrm>
          <a:prstGeom prst="rect">
            <a:avLst/>
          </a:prstGeom>
          <a:solidFill>
            <a:schemeClr val="bg2"/>
          </a:solidFill>
        </p:spPr>
        <p:txBody>
          <a:bodyPr wrap="square">
            <a:spAutoFit/>
          </a:bodyPr>
          <a:lstStyle/>
          <a:p>
            <a:r>
              <a:rPr lang="en-US" altLang="zh-CN" sz="3600" b="1" dirty="0">
                <a:solidFill>
                  <a:srgbClr val="9933FF"/>
                </a:solidFill>
                <a:effectLst/>
                <a:ea typeface="等线" panose="02010600030101010101" pitchFamily="2" charset="-122"/>
                <a:cs typeface="Times New Roman" panose="02020603050405020304" pitchFamily="18" charset="0"/>
              </a:rPr>
              <a:t>  Charlie was overconfident and didn’t expect that he had so many books to handle.  I lent him  a hand together with my friends.</a:t>
            </a:r>
            <a:endParaRPr lang="zh-CN" altLang="en-US"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484784" y="164989"/>
            <a:ext cx="6679096"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Analysis of the story --- </a:t>
            </a:r>
            <a:r>
              <a:rPr lang="en-US" altLang="zh-CN" sz="2800" dirty="0" err="1">
                <a:solidFill>
                  <a:srgbClr val="FF0000"/>
                </a:solidFill>
                <a:latin typeface="华文彩云" panose="02010800040101010101" pitchFamily="2" charset="-122"/>
                <a:ea typeface="华文彩云" panose="02010800040101010101" pitchFamily="2" charset="-122"/>
              </a:rPr>
              <a:t>charater</a:t>
            </a:r>
            <a:r>
              <a:rPr lang="en-US" altLang="zh-CN" sz="2800" dirty="0">
                <a:solidFill>
                  <a:srgbClr val="FF0000"/>
                </a:solidFill>
                <a:latin typeface="华文彩云" panose="02010800040101010101" pitchFamily="2" charset="-122"/>
                <a:ea typeface="华文彩云" panose="02010800040101010101" pitchFamily="2" charset="-122"/>
              </a:rPr>
              <a:t>  and plot</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0" y="1473405"/>
            <a:ext cx="12125739" cy="5016758"/>
          </a:xfrm>
          <a:prstGeom prst="rect">
            <a:avLst/>
          </a:prstGeom>
          <a:solidFill>
            <a:schemeClr val="bg1"/>
          </a:solidFill>
        </p:spPr>
        <p:txBody>
          <a:bodyPr wrap="square">
            <a:spAutoFit/>
          </a:bodyPr>
          <a:lstStyle/>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Key role</a:t>
            </a:r>
            <a:r>
              <a:rPr lang="zh-CN" altLang="en-US"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I  </a:t>
            </a:r>
            <a:endPar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Minor role</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1. </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Charlie </a:t>
            </a:r>
            <a:endPar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2. Mr. Egan and Mrs. Cates</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3. John, Rachel and  my friends </a:t>
            </a:r>
            <a:endPar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Time</a:t>
            </a:r>
            <a:r>
              <a:rPr lang="zh-CN" altLang="en-US"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January</a:t>
            </a: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Cause: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our school holds an annual book fair</a:t>
            </a:r>
            <a:endPar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How:       </a:t>
            </a:r>
            <a:r>
              <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Charlie and I are responsible for the planning  set-up and selling </a:t>
            </a:r>
            <a:endParaRPr lang="en-US" altLang="zh-CN" sz="28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Where:       in our school</a:t>
            </a: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Problem:    Charlie didn’t do his job                 </a:t>
            </a: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Result:         </a:t>
            </a:r>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the book fair was a big success due to our cooperation</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3" name="文本框 2"/>
          <p:cNvSpPr txBox="1"/>
          <p:nvPr/>
        </p:nvSpPr>
        <p:spPr>
          <a:xfrm>
            <a:off x="0" y="1060774"/>
            <a:ext cx="12191999" cy="3970318"/>
          </a:xfrm>
          <a:prstGeom prst="rect">
            <a:avLst/>
          </a:prstGeom>
          <a:solidFill>
            <a:schemeClr val="bg1"/>
          </a:solidFill>
        </p:spPr>
        <p:txBody>
          <a:bodyPr wrap="square" rtlCol="0">
            <a:spAutoFit/>
          </a:bodyPr>
          <a:lstStyle/>
          <a:p>
            <a:pPr indent="292100" algn="just"/>
            <a:r>
              <a:rPr lang="en-US" altLang="zh-CN" sz="3600" dirty="0"/>
              <a:t> </a:t>
            </a:r>
            <a:r>
              <a:rPr lang="en-US" altLang="zh-CN" sz="3600" kern="100" dirty="0">
                <a:solidFill>
                  <a:srgbClr val="000000"/>
                </a:solidFill>
                <a:latin typeface="Times New Roman" panose="02020603050405020304" pitchFamily="18" charset="0"/>
                <a:ea typeface="宋体" panose="02010600030101010101" pitchFamily="2" charset="-122"/>
              </a:rPr>
              <a:t>Para 1: </a:t>
            </a:r>
            <a:r>
              <a:rPr lang="en-US" altLang="zh-CN" sz="3600" u="sng" kern="100" dirty="0">
                <a:solidFill>
                  <a:srgbClr val="9933FF"/>
                </a:solidFill>
                <a:latin typeface="Times New Roman" panose="02020603050405020304" pitchFamily="18" charset="0"/>
                <a:ea typeface="宋体" panose="02010600030101010101" pitchFamily="2" charset="-122"/>
              </a:rPr>
              <a:t>He </a:t>
            </a:r>
            <a:r>
              <a:rPr lang="en-US" altLang="zh-CN" sz="3600" kern="100" dirty="0">
                <a:solidFill>
                  <a:srgbClr val="FF0000"/>
                </a:solidFill>
                <a:latin typeface="Times New Roman" panose="02020603050405020304" pitchFamily="18" charset="0"/>
                <a:ea typeface="宋体" panose="02010600030101010101" pitchFamily="2" charset="-122"/>
              </a:rPr>
              <a:t>responded</a:t>
            </a:r>
            <a:r>
              <a:rPr lang="en-US" altLang="zh-CN" sz="3600" kern="100" dirty="0">
                <a:solidFill>
                  <a:srgbClr val="000000"/>
                </a:solidFill>
                <a:latin typeface="Times New Roman" panose="02020603050405020304" pitchFamily="18" charset="0"/>
                <a:ea typeface="宋体" panose="02010600030101010101" pitchFamily="2" charset="-122"/>
              </a:rPr>
              <a:t> in despair, "There are a lot more books here than I expected." </a:t>
            </a:r>
            <a:endParaRPr lang="zh-CN" altLang="zh-CN" sz="3600" dirty="0">
              <a:solidFill>
                <a:srgbClr val="000000"/>
              </a:solidFill>
              <a:latin typeface="Arial" panose="020B0604020202020204" pitchFamily="34" charset="0"/>
              <a:ea typeface="Arial" panose="020B0604020202020204" pitchFamily="34" charset="0"/>
            </a:endParaRPr>
          </a:p>
          <a:p>
            <a:endParaRPr lang="zh-CN" altLang="zh-CN" sz="3600" dirty="0">
              <a:solidFill>
                <a:srgbClr val="0000FF"/>
              </a:solidFill>
            </a:endParaRPr>
          </a:p>
          <a:p>
            <a:r>
              <a:rPr lang="zh-CN" altLang="en-US" sz="3600" dirty="0"/>
              <a:t>第一段： </a:t>
            </a:r>
            <a:r>
              <a:rPr lang="en-US" altLang="zh-CN" sz="3600" dirty="0"/>
              <a:t>Charlie</a:t>
            </a:r>
            <a:r>
              <a:rPr lang="zh-CN" altLang="en-US" sz="3600" dirty="0"/>
              <a:t>竟然啥都没做－－－我的情绪－－－安慰他－－－我以及我朋友帮</a:t>
            </a:r>
            <a:r>
              <a:rPr lang="en-US" altLang="zh-CN" sz="3600" dirty="0"/>
              <a:t>Charlie </a:t>
            </a:r>
            <a:r>
              <a:rPr lang="zh-CN" altLang="en-US" sz="3600" dirty="0"/>
              <a:t>整理书展需要的书籍</a:t>
            </a:r>
            <a:r>
              <a:rPr lang="en-US" altLang="zh-CN" sz="3600" dirty="0"/>
              <a:t>---Charlie </a:t>
            </a:r>
            <a:r>
              <a:rPr lang="zh-CN" altLang="en-US" sz="3600" dirty="0"/>
              <a:t>指挥我们</a:t>
            </a:r>
            <a:r>
              <a:rPr lang="en-US" altLang="zh-CN" sz="3600" dirty="0"/>
              <a:t>---</a:t>
            </a:r>
            <a:r>
              <a:rPr lang="zh-CN" altLang="en-US" sz="3600" dirty="0"/>
              <a:t>还是非常有专业性</a:t>
            </a:r>
            <a:r>
              <a:rPr lang="en-US" altLang="zh-CN" sz="3600" dirty="0"/>
              <a:t>---Charlie </a:t>
            </a:r>
            <a:r>
              <a:rPr lang="zh-CN" altLang="en-US" sz="3600" dirty="0"/>
              <a:t>其实做了不少功课</a:t>
            </a:r>
            <a:r>
              <a:rPr lang="en-US" altLang="zh-CN" sz="3600" dirty="0"/>
              <a:t>---</a:t>
            </a:r>
            <a:r>
              <a:rPr lang="zh-CN" altLang="en-US" sz="3600" dirty="0"/>
              <a:t>合作显成效，书展大获成功。</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3129" y="2026157"/>
            <a:ext cx="12045140" cy="3416320"/>
          </a:xfrm>
          <a:prstGeom prst="rect">
            <a:avLst/>
          </a:prstGeom>
          <a:solidFill>
            <a:schemeClr val="bg1"/>
          </a:solidFill>
        </p:spPr>
        <p:txBody>
          <a:bodyPr wrap="square">
            <a:spAutoFit/>
          </a:bodyPr>
          <a:lstStyle/>
          <a:p>
            <a:pPr indent="292100" algn="just"/>
            <a:r>
              <a:rPr lang="en-US" altLang="zh-CN" sz="3600" kern="100" dirty="0">
                <a:solidFill>
                  <a:srgbClr val="000000"/>
                </a:solidFill>
                <a:latin typeface="Times New Roman" panose="02020603050405020304" pitchFamily="18" charset="0"/>
                <a:ea typeface="宋体" panose="02010600030101010101" pitchFamily="2" charset="-122"/>
              </a:rPr>
              <a:t>Para 2: After </a:t>
            </a:r>
            <a:r>
              <a:rPr lang="en-US" altLang="zh-CN" sz="3600" u="sng" kern="100" dirty="0">
                <a:solidFill>
                  <a:srgbClr val="9933FF"/>
                </a:solidFill>
                <a:latin typeface="Times New Roman" panose="02020603050405020304" pitchFamily="18" charset="0"/>
                <a:ea typeface="宋体" panose="02010600030101010101" pitchFamily="2" charset="-122"/>
              </a:rPr>
              <a:t>the book fair </a:t>
            </a:r>
            <a:r>
              <a:rPr lang="en-US" altLang="zh-CN" sz="3600" kern="100" dirty="0">
                <a:solidFill>
                  <a:srgbClr val="FF0000"/>
                </a:solidFill>
                <a:latin typeface="Times New Roman" panose="02020603050405020304" pitchFamily="18" charset="0"/>
                <a:ea typeface="宋体" panose="02010600030101010101" pitchFamily="2" charset="-122"/>
              </a:rPr>
              <a:t>was over</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9933FF"/>
                </a:solidFill>
                <a:latin typeface="Times New Roman" panose="02020603050405020304" pitchFamily="18" charset="0"/>
                <a:ea typeface="宋体" panose="02010600030101010101" pitchFamily="2" charset="-122"/>
              </a:rPr>
              <a:t>I </a:t>
            </a:r>
            <a:r>
              <a:rPr lang="en-US" altLang="zh-CN" sz="3600" kern="100" dirty="0">
                <a:solidFill>
                  <a:srgbClr val="FF0000"/>
                </a:solidFill>
                <a:latin typeface="Times New Roman" panose="02020603050405020304" pitchFamily="18" charset="0"/>
                <a:ea typeface="宋体" panose="02010600030101010101" pitchFamily="2" charset="-122"/>
              </a:rPr>
              <a:t>couldn't stop wondering </a:t>
            </a:r>
            <a:r>
              <a:rPr lang="en-US" altLang="zh-CN" sz="3600" kern="100" dirty="0">
                <a:solidFill>
                  <a:srgbClr val="000000"/>
                </a:solidFill>
                <a:latin typeface="Times New Roman" panose="02020603050405020304" pitchFamily="18" charset="0"/>
                <a:ea typeface="宋体" panose="02010600030101010101" pitchFamily="2" charset="-122"/>
              </a:rPr>
              <a:t>why </a:t>
            </a:r>
            <a:r>
              <a:rPr lang="en-US" altLang="zh-CN" sz="3600" u="sng" kern="100" dirty="0">
                <a:solidFill>
                  <a:srgbClr val="9933FF"/>
                </a:solidFill>
                <a:latin typeface="Times New Roman" panose="02020603050405020304" pitchFamily="18" charset="0"/>
                <a:ea typeface="宋体" panose="02010600030101010101" pitchFamily="2" charset="-122"/>
              </a:rPr>
              <a:t>Mr. Egan </a:t>
            </a:r>
            <a:r>
              <a:rPr lang="en-US" altLang="zh-CN" sz="3600" kern="100" dirty="0">
                <a:solidFill>
                  <a:srgbClr val="000000"/>
                </a:solidFill>
                <a:latin typeface="Times New Roman" panose="02020603050405020304" pitchFamily="18" charset="0"/>
                <a:ea typeface="宋体" panose="02010600030101010101" pitchFamily="2" charset="-122"/>
              </a:rPr>
              <a:t>put us together. </a:t>
            </a:r>
            <a:endParaRPr lang="zh-CN" altLang="zh-CN" sz="3600" dirty="0">
              <a:solidFill>
                <a:srgbClr val="000000"/>
              </a:solidFill>
              <a:latin typeface="Arial" panose="020B0604020202020204" pitchFamily="34" charset="0"/>
              <a:ea typeface="Arial" panose="020B0604020202020204" pitchFamily="34" charset="0"/>
            </a:endParaRPr>
          </a:p>
          <a:p>
            <a:r>
              <a:rPr lang="en-US" altLang="zh-CN" sz="3600" dirty="0"/>
              <a:t> </a:t>
            </a:r>
            <a:r>
              <a:rPr lang="zh-CN" altLang="en-US" sz="3600" dirty="0"/>
              <a:t>第二段：首次成功合作</a:t>
            </a:r>
            <a:r>
              <a:rPr lang="en-US" altLang="zh-CN" sz="3600" dirty="0"/>
              <a:t>---</a:t>
            </a:r>
            <a:r>
              <a:rPr lang="zh-CN" altLang="en-US" sz="3600" dirty="0"/>
              <a:t>虽有波折，但还算圆满完成任务</a:t>
            </a:r>
            <a:r>
              <a:rPr lang="en-US" altLang="zh-CN" sz="3600" dirty="0"/>
              <a:t>—</a:t>
            </a:r>
            <a:r>
              <a:rPr lang="zh-CN" altLang="en-US" sz="3600" dirty="0"/>
              <a:t>带着疑惑去找</a:t>
            </a:r>
            <a:r>
              <a:rPr lang="en-US" altLang="zh-CN" sz="3600" dirty="0"/>
              <a:t>Mr. Egan---</a:t>
            </a:r>
            <a:r>
              <a:rPr lang="zh-CN" altLang="en-US" sz="3600" dirty="0"/>
              <a:t>解惑</a:t>
            </a:r>
            <a:r>
              <a:rPr lang="en-US" altLang="zh-CN" sz="3600" dirty="0"/>
              <a:t>---Mrs. Cates </a:t>
            </a:r>
            <a:r>
              <a:rPr lang="zh-CN" altLang="en-US" sz="3600" dirty="0"/>
              <a:t>殷殷希望</a:t>
            </a:r>
            <a:r>
              <a:rPr lang="en-US" altLang="zh-CN" sz="3600" dirty="0"/>
              <a:t>---</a:t>
            </a:r>
            <a:r>
              <a:rPr lang="zh-CN" altLang="en-US" sz="3600" dirty="0"/>
              <a:t>我的反思</a:t>
            </a:r>
            <a:r>
              <a:rPr lang="en-US" altLang="zh-CN" sz="3600" dirty="0"/>
              <a:t>---Science Project </a:t>
            </a:r>
            <a:r>
              <a:rPr lang="zh-CN" altLang="en-US" sz="3600" dirty="0"/>
              <a:t>失败缘由</a:t>
            </a:r>
            <a:r>
              <a:rPr lang="en-US" altLang="zh-CN" sz="3600" dirty="0"/>
              <a:t>---book fair </a:t>
            </a:r>
            <a:r>
              <a:rPr lang="zh-CN" altLang="en-US" sz="3600" dirty="0"/>
              <a:t>带给我的感悟，凸显成长</a:t>
            </a:r>
            <a:r>
              <a:rPr lang="en-US" altLang="zh-CN" sz="3600" dirty="0"/>
              <a:t>---</a:t>
            </a:r>
            <a:r>
              <a:rPr lang="zh-CN" altLang="en-US" sz="3600" dirty="0"/>
              <a:t>团队精神的意义。</a:t>
            </a:r>
            <a:endParaRPr lang="en-US" altLang="zh-CN" sz="3600" dirty="0"/>
          </a:p>
        </p:txBody>
      </p:sp>
      <p:sp>
        <p:nvSpPr>
          <p:cNvPr id="5" name="文本框 4"/>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3129" y="2930618"/>
            <a:ext cx="12045140" cy="3416320"/>
          </a:xfrm>
          <a:prstGeom prst="rect">
            <a:avLst/>
          </a:prstGeom>
          <a:solidFill>
            <a:schemeClr val="bg1"/>
          </a:solidFill>
        </p:spPr>
        <p:txBody>
          <a:bodyPr wrap="square">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1: </a:t>
            </a:r>
            <a:r>
              <a:rPr lang="en-US" altLang="zh-CN" sz="3600" u="sng" kern="100" dirty="0">
                <a:solidFill>
                  <a:srgbClr val="9933FF"/>
                </a:solidFill>
                <a:effectLst/>
                <a:latin typeface="Times New Roman" panose="02020603050405020304" pitchFamily="18" charset="0"/>
                <a:ea typeface="宋体" panose="02010600030101010101" pitchFamily="2" charset="-122"/>
              </a:rPr>
              <a:t>He </a:t>
            </a:r>
            <a:r>
              <a:rPr lang="en-US" altLang="zh-CN" sz="3600" kern="100" dirty="0">
                <a:solidFill>
                  <a:srgbClr val="FF0000"/>
                </a:solidFill>
                <a:effectLst/>
                <a:latin typeface="Times New Roman" panose="02020603050405020304" pitchFamily="18" charset="0"/>
                <a:ea typeface="宋体" panose="02010600030101010101" pitchFamily="2" charset="-122"/>
              </a:rPr>
              <a:t>responded</a:t>
            </a:r>
            <a:r>
              <a:rPr lang="en-US" altLang="zh-CN" sz="3600" kern="100" dirty="0">
                <a:solidFill>
                  <a:srgbClr val="000000"/>
                </a:solidFill>
                <a:effectLst/>
                <a:latin typeface="Times New Roman" panose="02020603050405020304" pitchFamily="18" charset="0"/>
                <a:ea typeface="宋体" panose="02010600030101010101" pitchFamily="2" charset="-122"/>
              </a:rPr>
              <a:t> in despair, "There are a lot more books here than I expected." </a:t>
            </a:r>
            <a:endParaRPr lang="zh-CN" altLang="zh-CN" sz="3600" dirty="0">
              <a:solidFill>
                <a:srgbClr val="000000"/>
              </a:solidFill>
              <a:effectLst/>
              <a:latin typeface="Arial" panose="020B0604020202020204" pitchFamily="34" charset="0"/>
              <a:ea typeface="Arial" panose="020B0604020202020204" pitchFamily="34" charset="0"/>
            </a:endParaRPr>
          </a:p>
          <a:p>
            <a:endParaRPr lang="en-US" altLang="zh-CN" sz="3600" dirty="0"/>
          </a:p>
          <a:p>
            <a:endParaRPr lang="en-US" altLang="zh-CN" sz="3600" dirty="0"/>
          </a:p>
          <a:p>
            <a:endParaRPr lang="en-US" altLang="zh-CN" sz="3600" dirty="0"/>
          </a:p>
          <a:p>
            <a:endParaRPr lang="zh-CN"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矩形 2"/>
          <p:cNvSpPr/>
          <p:nvPr/>
        </p:nvSpPr>
        <p:spPr>
          <a:xfrm>
            <a:off x="122588" y="4323684"/>
            <a:ext cx="1348404" cy="1569660"/>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首段首句</a:t>
            </a: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Link1:</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699592" y="4308467"/>
            <a:ext cx="10187608" cy="2308324"/>
          </a:xfrm>
          <a:prstGeom prst="rect">
            <a:avLst/>
          </a:prstGeom>
          <a:solidFill>
            <a:schemeClr val="accent3">
              <a:lumMod val="20000"/>
              <a:lumOff val="80000"/>
            </a:schemeClr>
          </a:solidFill>
        </p:spPr>
        <p:txBody>
          <a:bodyPr wrap="square">
            <a:spAutoFit/>
          </a:bodyPr>
          <a:lstStyle/>
          <a:p>
            <a:pPr indent="292100" algn="just"/>
            <a:r>
              <a:rPr lang="en-US" altLang="zh-CN" sz="3600" kern="100" dirty="0">
                <a:solidFill>
                  <a:srgbClr val="9933FF"/>
                </a:solidFill>
                <a:latin typeface="Times New Roman" panose="02020603050405020304" pitchFamily="18" charset="0"/>
                <a:ea typeface="宋体" panose="02010600030101010101" pitchFamily="2" charset="-122"/>
              </a:rPr>
              <a:t>A : </a:t>
            </a:r>
            <a:r>
              <a:rPr lang="en-US" altLang="zh-CN" sz="3600" kern="100" dirty="0">
                <a:solidFill>
                  <a:srgbClr val="0000FF"/>
                </a:solidFill>
                <a:latin typeface="Times New Roman" panose="02020603050405020304" pitchFamily="18" charset="0"/>
                <a:ea typeface="宋体" panose="02010600030101010101" pitchFamily="2" charset="-122"/>
              </a:rPr>
              <a:t>When I heard his answer/ response/ reply</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9933FF"/>
                </a:solidFill>
                <a:latin typeface="Times New Roman" panose="02020603050405020304" pitchFamily="18" charset="0"/>
                <a:ea typeface="宋体" panose="02010600030101010101" pitchFamily="2" charset="-122"/>
              </a:rPr>
              <a:t>an overwhelming panic </a:t>
            </a:r>
            <a:r>
              <a:rPr lang="en-US" altLang="zh-CN" sz="3600" kern="100" dirty="0">
                <a:solidFill>
                  <a:srgbClr val="FF0000"/>
                </a:solidFill>
                <a:latin typeface="Times New Roman" panose="02020603050405020304" pitchFamily="18" charset="0"/>
                <a:ea typeface="宋体" panose="02010600030101010101" pitchFamily="2" charset="-122"/>
              </a:rPr>
              <a:t>seized me. </a:t>
            </a:r>
            <a:endParaRPr lang="en-US" altLang="zh-CN" sz="3600" i="1" kern="100" dirty="0">
              <a:solidFill>
                <a:srgbClr val="0000FF"/>
              </a:solidFill>
              <a:latin typeface="Times New Roman" panose="02020603050405020304" pitchFamily="18" charset="0"/>
              <a:ea typeface="宋体" panose="02010600030101010101" pitchFamily="2" charset="-122"/>
            </a:endParaRPr>
          </a:p>
          <a:p>
            <a:pPr indent="292100" algn="just"/>
            <a:r>
              <a:rPr lang="en-US" altLang="zh-CN" sz="3600" kern="100" dirty="0">
                <a:solidFill>
                  <a:srgbClr val="9933FF"/>
                </a:solidFill>
                <a:latin typeface="Times New Roman" panose="02020603050405020304" pitchFamily="18" charset="0"/>
                <a:ea typeface="宋体" panose="02010600030101010101" pitchFamily="2" charset="-122"/>
              </a:rPr>
              <a:t>B: </a:t>
            </a:r>
            <a:r>
              <a:rPr lang="en-US" altLang="zh-CN" sz="3600" kern="100" dirty="0">
                <a:solidFill>
                  <a:srgbClr val="0000FF"/>
                </a:solidFill>
                <a:latin typeface="Times New Roman" panose="02020603050405020304" pitchFamily="18" charset="0"/>
                <a:ea typeface="宋体" panose="02010600030101010101" pitchFamily="2" charset="-122"/>
              </a:rPr>
              <a:t>When I heard his answer/ response/ reply</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9933FF"/>
                </a:solidFill>
                <a:latin typeface="Times New Roman" panose="02020603050405020304" pitchFamily="18" charset="0"/>
                <a:ea typeface="宋体" panose="02010600030101010101" pitchFamily="2" charset="-122"/>
              </a:rPr>
              <a:t>my heart </a:t>
            </a:r>
            <a:r>
              <a:rPr lang="en-US" altLang="zh-CN" sz="3600" kern="100" dirty="0">
                <a:solidFill>
                  <a:srgbClr val="FF0000"/>
                </a:solidFill>
                <a:latin typeface="Times New Roman" panose="02020603050405020304" pitchFamily="18" charset="0"/>
                <a:ea typeface="宋体" panose="02010600030101010101" pitchFamily="2" charset="-122"/>
              </a:rPr>
              <a:t>almost froze in my chest. </a:t>
            </a:r>
            <a:endParaRPr lang="en-US" altLang="zh-CN" sz="3600" kern="100" dirty="0">
              <a:solidFill>
                <a:srgbClr val="FF0000"/>
              </a:solidFill>
              <a:latin typeface="Times New Roman" panose="02020603050405020304" pitchFamily="18" charset="0"/>
              <a:ea typeface="宋体" panose="02010600030101010101" pitchFamily="2" charset="-122"/>
            </a:endParaRPr>
          </a:p>
        </p:txBody>
      </p:sp>
      <p:sp>
        <p:nvSpPr>
          <p:cNvPr id="8" name="文本框 7"/>
          <p:cNvSpPr txBox="1"/>
          <p:nvPr/>
        </p:nvSpPr>
        <p:spPr>
          <a:xfrm>
            <a:off x="19398" y="795133"/>
            <a:ext cx="12089473" cy="1754326"/>
          </a:xfrm>
          <a:prstGeom prst="rect">
            <a:avLst/>
          </a:prstGeom>
          <a:solidFill>
            <a:schemeClr val="bg1"/>
          </a:solidFill>
        </p:spPr>
        <p:txBody>
          <a:bodyPr wrap="square">
            <a:spAutoFit/>
          </a:bodyPr>
          <a:lstStyle/>
          <a:p>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solidFill>
                  <a:srgbClr val="000000"/>
                </a:solidFill>
                <a:effectLst/>
                <a:latin typeface="Times New Roman" panose="02020603050405020304" pitchFamily="18" charset="0"/>
                <a:ea typeface="宋体" panose="02010600030101010101" pitchFamily="2" charset="-122"/>
              </a:rPr>
              <a:t>On the day of the set-up, my friends and I arrived, only to find Charlie with his head in his hands, surrounded by a million boxes of books. I asked him, "Charlie, what's wrong?"</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3129" y="2930618"/>
            <a:ext cx="12045140" cy="3416320"/>
          </a:xfrm>
          <a:prstGeom prst="rect">
            <a:avLst/>
          </a:prstGeom>
          <a:solidFill>
            <a:schemeClr val="bg1"/>
          </a:solidFill>
        </p:spPr>
        <p:txBody>
          <a:bodyPr wrap="square">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1: </a:t>
            </a:r>
            <a:r>
              <a:rPr lang="en-US" altLang="zh-CN" sz="3600" u="sng" kern="100" dirty="0">
                <a:solidFill>
                  <a:srgbClr val="9933FF"/>
                </a:solidFill>
                <a:effectLst/>
                <a:latin typeface="Times New Roman" panose="02020603050405020304" pitchFamily="18" charset="0"/>
                <a:ea typeface="宋体" panose="02010600030101010101" pitchFamily="2" charset="-122"/>
              </a:rPr>
              <a:t>He </a:t>
            </a:r>
            <a:r>
              <a:rPr lang="en-US" altLang="zh-CN" sz="3600" kern="100" dirty="0">
                <a:solidFill>
                  <a:srgbClr val="FF0000"/>
                </a:solidFill>
                <a:effectLst/>
                <a:latin typeface="Times New Roman" panose="02020603050405020304" pitchFamily="18" charset="0"/>
                <a:ea typeface="宋体" panose="02010600030101010101" pitchFamily="2" charset="-122"/>
              </a:rPr>
              <a:t>responded</a:t>
            </a:r>
            <a:r>
              <a:rPr lang="en-US" altLang="zh-CN" sz="3600" kern="100" dirty="0">
                <a:solidFill>
                  <a:srgbClr val="000000"/>
                </a:solidFill>
                <a:effectLst/>
                <a:latin typeface="Times New Roman" panose="02020603050405020304" pitchFamily="18" charset="0"/>
                <a:ea typeface="宋体" panose="02010600030101010101" pitchFamily="2" charset="-122"/>
              </a:rPr>
              <a:t> in despair, "There are a lot more books here than I expected." </a:t>
            </a:r>
            <a:endParaRPr lang="zh-CN" altLang="zh-CN" sz="3600" dirty="0">
              <a:solidFill>
                <a:srgbClr val="000000"/>
              </a:solidFill>
              <a:effectLst/>
              <a:latin typeface="Arial" panose="020B0604020202020204" pitchFamily="34" charset="0"/>
              <a:ea typeface="Arial" panose="020B0604020202020204" pitchFamily="34" charset="0"/>
            </a:endParaRPr>
          </a:p>
          <a:p>
            <a:endParaRPr lang="en-US" altLang="zh-CN" sz="3600" dirty="0"/>
          </a:p>
          <a:p>
            <a:endParaRPr lang="en-US" altLang="zh-CN" sz="3600" dirty="0"/>
          </a:p>
          <a:p>
            <a:endParaRPr lang="en-US" altLang="zh-CN" sz="3600" dirty="0"/>
          </a:p>
          <a:p>
            <a:endParaRPr lang="zh-CN"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矩形 2"/>
          <p:cNvSpPr/>
          <p:nvPr/>
        </p:nvSpPr>
        <p:spPr>
          <a:xfrm>
            <a:off x="122588" y="4323684"/>
            <a:ext cx="1348404" cy="1569660"/>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首段首句</a:t>
            </a: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Link1:</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699592" y="4308467"/>
            <a:ext cx="10187608" cy="1200329"/>
          </a:xfrm>
          <a:prstGeom prst="rect">
            <a:avLst/>
          </a:prstGeom>
          <a:solidFill>
            <a:schemeClr val="accent3">
              <a:lumMod val="20000"/>
              <a:lumOff val="80000"/>
            </a:schemeClr>
          </a:solidFill>
        </p:spPr>
        <p:txBody>
          <a:bodyPr wrap="square">
            <a:spAutoFit/>
          </a:bodyPr>
          <a:lstStyle/>
          <a:p>
            <a:pPr indent="292100" algn="just"/>
            <a:r>
              <a:rPr lang="en-US" altLang="zh-CN" sz="3600" kern="100" dirty="0">
                <a:solidFill>
                  <a:srgbClr val="9933FF"/>
                </a:solidFill>
                <a:latin typeface="Times New Roman" panose="02020603050405020304" pitchFamily="18" charset="0"/>
                <a:ea typeface="宋体" panose="02010600030101010101" pitchFamily="2" charset="-122"/>
              </a:rPr>
              <a:t>C : </a:t>
            </a:r>
            <a:r>
              <a:rPr lang="en-US" altLang="zh-CN" sz="3600" kern="100" dirty="0">
                <a:solidFill>
                  <a:srgbClr val="0000FF"/>
                </a:solidFill>
                <a:latin typeface="Times New Roman" panose="02020603050405020304" pitchFamily="18" charset="0"/>
                <a:ea typeface="宋体" panose="02010600030101010101" pitchFamily="2" charset="-122"/>
              </a:rPr>
              <a:t> </a:t>
            </a:r>
            <a:r>
              <a:rPr lang="en-US" altLang="zh-CN" sz="3600" kern="100" dirty="0">
                <a:solidFill>
                  <a:srgbClr val="7030A0"/>
                </a:solidFill>
                <a:latin typeface="Times New Roman" panose="02020603050405020304" pitchFamily="18" charset="0"/>
                <a:ea typeface="宋体" panose="02010600030101010101" pitchFamily="2" charset="-122"/>
              </a:rPr>
              <a:t>Hearing this unexpected response, </a:t>
            </a:r>
            <a:r>
              <a:rPr lang="en-US" altLang="zh-CN" sz="3600" u="sng" kern="100" dirty="0">
                <a:solidFill>
                  <a:srgbClr val="9933FF"/>
                </a:solidFill>
                <a:latin typeface="Times New Roman" panose="02020603050405020304" pitchFamily="18" charset="0"/>
                <a:ea typeface="宋体" panose="02010600030101010101" pitchFamily="2" charset="-122"/>
              </a:rPr>
              <a:t>I </a:t>
            </a:r>
            <a:r>
              <a:rPr lang="en-US" altLang="zh-CN" sz="3600" kern="100" dirty="0">
                <a:solidFill>
                  <a:srgbClr val="FF0000"/>
                </a:solidFill>
                <a:latin typeface="Times New Roman" panose="02020603050405020304" pitchFamily="18" charset="0"/>
                <a:ea typeface="宋体" panose="02010600030101010101" pitchFamily="2" charset="-122"/>
              </a:rPr>
              <a:t>was literally dumbfounded!</a:t>
            </a:r>
            <a:endParaRPr lang="en-US" altLang="zh-CN" sz="3600" kern="100" dirty="0">
              <a:solidFill>
                <a:srgbClr val="FF0000"/>
              </a:solidFill>
              <a:latin typeface="Times New Roman" panose="02020603050405020304" pitchFamily="18" charset="0"/>
              <a:ea typeface="宋体" panose="02010600030101010101" pitchFamily="2" charset="-122"/>
            </a:endParaRPr>
          </a:p>
        </p:txBody>
      </p:sp>
      <p:sp>
        <p:nvSpPr>
          <p:cNvPr id="8" name="文本框 7"/>
          <p:cNvSpPr txBox="1"/>
          <p:nvPr/>
        </p:nvSpPr>
        <p:spPr>
          <a:xfrm>
            <a:off x="19398" y="795133"/>
            <a:ext cx="12089473" cy="1754326"/>
          </a:xfrm>
          <a:prstGeom prst="rect">
            <a:avLst/>
          </a:prstGeom>
          <a:solidFill>
            <a:schemeClr val="bg1"/>
          </a:solidFill>
        </p:spPr>
        <p:txBody>
          <a:bodyPr wrap="square">
            <a:spAutoFit/>
          </a:bodyPr>
          <a:lstStyle/>
          <a:p>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600" kern="100" dirty="0">
                <a:solidFill>
                  <a:srgbClr val="000000"/>
                </a:solidFill>
                <a:effectLst/>
                <a:latin typeface="Times New Roman" panose="02020603050405020304" pitchFamily="18" charset="0"/>
                <a:ea typeface="宋体" panose="02010600030101010101" pitchFamily="2" charset="-122"/>
              </a:rPr>
              <a:t>On the day of the set-up, my friends and I arrived, only to find Charlie with his head in his hands, surrounded by a million boxes of books. I asked him, "Charlie, what's wrong?"</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621383"/>
            <a:ext cx="12192000" cy="6186309"/>
          </a:xfrm>
          <a:prstGeom prst="rect">
            <a:avLst/>
          </a:prstGeom>
          <a:solidFill>
            <a:schemeClr val="bg1"/>
          </a:solidFill>
        </p:spPr>
        <p:txBody>
          <a:bodyPr wrap="square">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1: </a:t>
            </a:r>
            <a:r>
              <a:rPr lang="en-US" altLang="zh-CN" sz="3600" u="sng" kern="100" dirty="0">
                <a:solidFill>
                  <a:srgbClr val="9933FF"/>
                </a:solidFill>
                <a:effectLst/>
                <a:latin typeface="Times New Roman" panose="02020603050405020304" pitchFamily="18" charset="0"/>
                <a:ea typeface="宋体" panose="02010600030101010101" pitchFamily="2" charset="-122"/>
              </a:rPr>
              <a:t>He </a:t>
            </a:r>
            <a:r>
              <a:rPr lang="en-US" altLang="zh-CN" sz="3600" kern="100" dirty="0">
                <a:solidFill>
                  <a:srgbClr val="FF0000"/>
                </a:solidFill>
                <a:effectLst/>
                <a:latin typeface="Times New Roman" panose="02020603050405020304" pitchFamily="18" charset="0"/>
                <a:ea typeface="宋体" panose="02010600030101010101" pitchFamily="2" charset="-122"/>
              </a:rPr>
              <a:t>responded</a:t>
            </a:r>
            <a:r>
              <a:rPr lang="en-US" altLang="zh-CN" sz="3600" kern="100" dirty="0">
                <a:solidFill>
                  <a:srgbClr val="000000"/>
                </a:solidFill>
                <a:effectLst/>
                <a:latin typeface="Times New Roman" panose="02020603050405020304" pitchFamily="18" charset="0"/>
                <a:ea typeface="宋体" panose="02010600030101010101" pitchFamily="2" charset="-122"/>
              </a:rPr>
              <a:t> in despair, "There are a lot more books here than I expected." </a:t>
            </a:r>
            <a:endParaRPr lang="en-US" altLang="zh-CN" sz="3600" kern="100" dirty="0">
              <a:solidFill>
                <a:srgbClr val="000000"/>
              </a:solidFill>
              <a:effectLst/>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2: After </a:t>
            </a:r>
            <a:r>
              <a:rPr lang="en-US" altLang="zh-CN" sz="3600" u="sng" kern="100" dirty="0">
                <a:solidFill>
                  <a:srgbClr val="9933FF"/>
                </a:solidFill>
                <a:effectLst/>
                <a:latin typeface="Times New Roman" panose="02020603050405020304" pitchFamily="18" charset="0"/>
                <a:ea typeface="宋体" panose="02010600030101010101" pitchFamily="2" charset="-122"/>
              </a:rPr>
              <a:t>the book fair </a:t>
            </a:r>
            <a:r>
              <a:rPr lang="en-US" altLang="zh-CN" sz="3600" kern="100" dirty="0">
                <a:solidFill>
                  <a:srgbClr val="FF0000"/>
                </a:solidFill>
                <a:effectLst/>
                <a:latin typeface="Times New Roman" panose="02020603050405020304" pitchFamily="18" charset="0"/>
                <a:ea typeface="宋体" panose="02010600030101010101" pitchFamily="2" charset="-122"/>
              </a:rPr>
              <a:t>was over</a:t>
            </a:r>
            <a:r>
              <a:rPr lang="en-US" altLang="zh-CN" sz="3600" kern="100" dirty="0">
                <a:solidFill>
                  <a:srgbClr val="000000"/>
                </a:solidFill>
                <a:effectLst/>
                <a:latin typeface="Times New Roman" panose="02020603050405020304" pitchFamily="18" charset="0"/>
                <a:ea typeface="宋体" panose="02010600030101010101" pitchFamily="2" charset="-122"/>
              </a:rPr>
              <a:t>, </a:t>
            </a:r>
            <a:r>
              <a:rPr lang="en-US" altLang="zh-CN" sz="3600" u="sng" kern="100" dirty="0">
                <a:solidFill>
                  <a:srgbClr val="9933FF"/>
                </a:solidFill>
                <a:effectLst/>
                <a:latin typeface="Times New Roman" panose="02020603050405020304" pitchFamily="18" charset="0"/>
                <a:ea typeface="宋体" panose="02010600030101010101" pitchFamily="2" charset="-122"/>
              </a:rPr>
              <a:t>I </a:t>
            </a:r>
            <a:r>
              <a:rPr lang="en-US" altLang="zh-CN" sz="3600" kern="100" dirty="0">
                <a:solidFill>
                  <a:srgbClr val="FF0000"/>
                </a:solidFill>
                <a:effectLst/>
                <a:latin typeface="Times New Roman" panose="02020603050405020304" pitchFamily="18" charset="0"/>
                <a:ea typeface="宋体" panose="02010600030101010101" pitchFamily="2" charset="-122"/>
              </a:rPr>
              <a:t>couldn't stop wondering </a:t>
            </a:r>
            <a:r>
              <a:rPr lang="en-US" altLang="zh-CN" sz="3600" kern="100" dirty="0">
                <a:solidFill>
                  <a:srgbClr val="000000"/>
                </a:solidFill>
                <a:effectLst/>
                <a:latin typeface="Times New Roman" panose="02020603050405020304" pitchFamily="18" charset="0"/>
                <a:ea typeface="宋体" panose="02010600030101010101" pitchFamily="2" charset="-122"/>
              </a:rPr>
              <a:t>why </a:t>
            </a:r>
            <a:r>
              <a:rPr lang="en-US" altLang="zh-CN" sz="3600" u="sng" kern="100" dirty="0">
                <a:solidFill>
                  <a:srgbClr val="9933FF"/>
                </a:solidFill>
                <a:effectLst/>
                <a:latin typeface="Times New Roman" panose="02020603050405020304" pitchFamily="18" charset="0"/>
                <a:ea typeface="宋体" panose="02010600030101010101" pitchFamily="2" charset="-122"/>
              </a:rPr>
              <a:t>Mr. Egan </a:t>
            </a:r>
            <a:r>
              <a:rPr lang="en-US" altLang="zh-CN" sz="3600" kern="100" dirty="0">
                <a:solidFill>
                  <a:srgbClr val="000000"/>
                </a:solidFill>
                <a:effectLst/>
                <a:latin typeface="Times New Roman" panose="02020603050405020304" pitchFamily="18" charset="0"/>
                <a:ea typeface="宋体" panose="02010600030101010101" pitchFamily="2" charset="-122"/>
              </a:rPr>
              <a:t>put us together. </a:t>
            </a:r>
            <a:endParaRPr lang="en-US"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7" y="1938293"/>
            <a:ext cx="4608439"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首段尾句</a:t>
            </a: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Link2:   A  </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22588" y="2623934"/>
            <a:ext cx="11993212" cy="2308324"/>
          </a:xfrm>
          <a:prstGeom prst="rect">
            <a:avLst/>
          </a:prstGeom>
          <a:solidFill>
            <a:schemeClr val="accent3">
              <a:lumMod val="20000"/>
              <a:lumOff val="80000"/>
            </a:schemeClr>
          </a:solidFill>
        </p:spPr>
        <p:txBody>
          <a:bodyPr wrap="square">
            <a:spAutoFit/>
          </a:bodyPr>
          <a:lstStyle/>
          <a:p>
            <a:r>
              <a:rPr lang="en-US" altLang="zh-CN" sz="3600" kern="100" dirty="0">
                <a:solidFill>
                  <a:srgbClr val="000000"/>
                </a:solidFill>
                <a:latin typeface="Times New Roman" panose="02020603050405020304" pitchFamily="18" charset="0"/>
                <a:ea typeface="宋体" panose="02010600030101010101" pitchFamily="2" charset="-122"/>
              </a:rPr>
              <a:t>Amazingly, </a:t>
            </a:r>
            <a:r>
              <a:rPr lang="en-US" altLang="zh-CN" sz="3600" u="sng" kern="100" dirty="0">
                <a:solidFill>
                  <a:srgbClr val="9933FF"/>
                </a:solidFill>
                <a:latin typeface="Times New Roman" panose="02020603050405020304" pitchFamily="18" charset="0"/>
                <a:ea typeface="宋体" panose="02010600030101010101" pitchFamily="2" charset="-122"/>
              </a:rPr>
              <a:t>Charlie</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was </a:t>
            </a:r>
            <a:r>
              <a:rPr lang="en-US" altLang="zh-CN" sz="3600" b="1" kern="100" dirty="0">
                <a:solidFill>
                  <a:srgbClr val="000000"/>
                </a:solidFill>
                <a:latin typeface="Times New Roman" panose="02020603050405020304" pitchFamily="18" charset="0"/>
                <a:ea typeface="宋体" panose="02010600030101010101" pitchFamily="2" charset="-122"/>
              </a:rPr>
              <a:t>so </a:t>
            </a:r>
            <a:r>
              <a:rPr lang="en-US" altLang="zh-CN" sz="3600" kern="100" dirty="0">
                <a:solidFill>
                  <a:srgbClr val="FF0000"/>
                </a:solidFill>
                <a:latin typeface="Times New Roman" panose="02020603050405020304" pitchFamily="18" charset="0"/>
                <a:ea typeface="宋体" panose="02010600030101010101" pitchFamily="2" charset="-122"/>
              </a:rPr>
              <a:t>organized</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b="1" kern="100" dirty="0">
                <a:solidFill>
                  <a:srgbClr val="000000"/>
                </a:solidFill>
                <a:latin typeface="Times New Roman" panose="02020603050405020304" pitchFamily="18" charset="0"/>
                <a:ea typeface="宋体" panose="02010600030101010101" pitchFamily="2" charset="-122"/>
              </a:rPr>
              <a:t>that</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0000FF"/>
                </a:solidFill>
                <a:latin typeface="Times New Roman" panose="02020603050405020304" pitchFamily="18" charset="0"/>
                <a:ea typeface="宋体" panose="02010600030101010101" pitchFamily="2" charset="-122"/>
              </a:rPr>
              <a:t>everything went smoothly under his guidance.  </a:t>
            </a:r>
            <a:r>
              <a:rPr lang="en-US" altLang="zh-CN" sz="3600" u="sng" kern="100" dirty="0">
                <a:solidFill>
                  <a:srgbClr val="9933FF"/>
                </a:solidFill>
                <a:latin typeface="Times New Roman" panose="02020603050405020304" pitchFamily="18" charset="0"/>
                <a:ea typeface="宋体" panose="02010600030101010101" pitchFamily="2" charset="-122"/>
              </a:rPr>
              <a:t>The book fair, </a:t>
            </a:r>
            <a:r>
              <a:rPr lang="en-US" altLang="zh-CN" sz="3600" kern="100" dirty="0">
                <a:solidFill>
                  <a:srgbClr val="7030A0"/>
                </a:solidFill>
                <a:latin typeface="Times New Roman" panose="02020603050405020304" pitchFamily="18" charset="0"/>
                <a:ea typeface="宋体" panose="02010600030101010101" pitchFamily="2" charset="-122"/>
              </a:rPr>
              <a:t>attracting numerous readers, </a:t>
            </a:r>
            <a:r>
              <a:rPr lang="en-US" altLang="zh-CN" sz="3600" kern="100" dirty="0">
                <a:solidFill>
                  <a:srgbClr val="FF0000"/>
                </a:solidFill>
                <a:latin typeface="Times New Roman" panose="02020603050405020304" pitchFamily="18" charset="0"/>
                <a:ea typeface="宋体" panose="02010600030101010101" pitchFamily="2" charset="-122"/>
              </a:rPr>
              <a:t>was a great success </a:t>
            </a:r>
            <a:r>
              <a:rPr lang="en-US" altLang="zh-CN" sz="3600" kern="100" dirty="0">
                <a:solidFill>
                  <a:srgbClr val="000000"/>
                </a:solidFill>
                <a:latin typeface="Times New Roman" panose="02020603050405020304" pitchFamily="18" charset="0"/>
                <a:ea typeface="宋体" panose="02010600030101010101" pitchFamily="2" charset="-122"/>
              </a:rPr>
              <a:t>thanks to our perfect cooperation / collaboration.</a:t>
            </a:r>
            <a:endParaRPr lang="zh-CN" altLang="en-US" sz="3600" u="sng"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cholastic Book Fair - Sunday, May 3, 2015, 9 a.m. to 1 p.m. | San Diego Read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6643"/>
            <a:ext cx="12191999" cy="6764714"/>
          </a:xfrm>
          <a:prstGeom prst="rect">
            <a:avLst/>
          </a:prstGeom>
          <a:noFill/>
          <a:extLst>
            <a:ext uri="{909E8E84-426E-40DD-AFC4-6F175D3DCCD1}">
              <a14:hiddenFill xmlns:a14="http://schemas.microsoft.com/office/drawing/2010/main">
                <a:solidFill>
                  <a:srgbClr val="FFFFFF"/>
                </a:solidFill>
              </a14:hiddenFill>
            </a:ext>
          </a:extLst>
        </p:spPr>
      </p:pic>
      <p:sp>
        <p:nvSpPr>
          <p:cNvPr id="3" name="副标题 2"/>
          <p:cNvSpPr>
            <a:spLocks noGrp="1"/>
          </p:cNvSpPr>
          <p:nvPr>
            <p:ph type="subTitle" idx="1"/>
          </p:nvPr>
        </p:nvSpPr>
        <p:spPr>
          <a:xfrm>
            <a:off x="10207487" y="5715098"/>
            <a:ext cx="1540555" cy="554326"/>
          </a:xfrm>
          <a:solidFill>
            <a:schemeClr val="bg1"/>
          </a:solidFill>
        </p:spPr>
        <p:txBody>
          <a:bodyPr>
            <a:noAutofit/>
          </a:bodyPr>
          <a:lstStyle/>
          <a:p>
            <a:r>
              <a:rPr lang="zh-CN" altLang="en-US" sz="3600" b="1" dirty="0">
                <a:solidFill>
                  <a:srgbClr val="0000FF"/>
                </a:solidFill>
              </a:rPr>
              <a:t>傅嘉</a:t>
            </a:r>
            <a:endParaRPr lang="zh-CN" altLang="en-US" sz="3600" b="1" dirty="0">
              <a:solidFill>
                <a:srgbClr val="0000FF"/>
              </a:solidFill>
            </a:endParaRPr>
          </a:p>
        </p:txBody>
      </p:sp>
      <p:sp>
        <p:nvSpPr>
          <p:cNvPr id="7" name="矩形 6"/>
          <p:cNvSpPr/>
          <p:nvPr/>
        </p:nvSpPr>
        <p:spPr>
          <a:xfrm>
            <a:off x="256808" y="1666855"/>
            <a:ext cx="5706670" cy="1200329"/>
          </a:xfrm>
          <a:prstGeom prst="rect">
            <a:avLst/>
          </a:prstGeom>
          <a:solidFill>
            <a:schemeClr val="bg2"/>
          </a:solidFill>
          <a:scene3d>
            <a:camera prst="isometricOffAxis1Right"/>
            <a:lightRig rig="threePt" dir="t"/>
          </a:scene3d>
        </p:spPr>
        <p:txBody>
          <a:bodyPr wrap="square" lIns="91440" tIns="45720" rIns="91440" bIns="45720">
            <a:spAutoFit/>
          </a:bodyPr>
          <a:lstStyle/>
          <a:p>
            <a:pPr algn="ctr"/>
            <a:r>
              <a:rPr lang="zh-CN" altLang="en-US" sz="7200" b="1" dirty="0">
                <a:ln w="22225">
                  <a:solidFill>
                    <a:schemeClr val="accent2"/>
                  </a:solidFill>
                  <a:prstDash val="solid"/>
                </a:ln>
                <a:solidFill>
                  <a:srgbClr val="FF0000"/>
                </a:solidFill>
              </a:rPr>
              <a:t>校园书展搭档</a:t>
            </a:r>
            <a:endParaRPr lang="zh-CN" altLang="en-US" sz="7200" b="1" dirty="0">
              <a:ln w="22225">
                <a:solidFill>
                  <a:schemeClr val="accent2"/>
                </a:solidFill>
                <a:prstDash val="solid"/>
              </a:ln>
              <a:solidFill>
                <a:srgbClr val="FF0000"/>
              </a:solidFill>
            </a:endParaRPr>
          </a:p>
        </p:txBody>
      </p:sp>
      <p:sp>
        <p:nvSpPr>
          <p:cNvPr id="2" name="副标题 2"/>
          <p:cNvSpPr txBox="1"/>
          <p:nvPr/>
        </p:nvSpPr>
        <p:spPr>
          <a:xfrm>
            <a:off x="1567081" y="271778"/>
            <a:ext cx="7974485"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0000FF"/>
                </a:solidFill>
              </a:rPr>
              <a:t>2024</a:t>
            </a:r>
            <a:r>
              <a:rPr lang="zh-CN" altLang="en-US" sz="3600" b="1" dirty="0">
                <a:solidFill>
                  <a:srgbClr val="0000FF"/>
                </a:solidFill>
              </a:rPr>
              <a:t>年</a:t>
            </a:r>
            <a:r>
              <a:rPr lang="en-US" altLang="zh-CN" sz="3600" b="1" dirty="0">
                <a:solidFill>
                  <a:srgbClr val="0000FF"/>
                </a:solidFill>
              </a:rPr>
              <a:t>3</a:t>
            </a:r>
            <a:r>
              <a:rPr lang="zh-CN" altLang="en-US" sz="3600" b="1" dirty="0">
                <a:solidFill>
                  <a:srgbClr val="0000FF"/>
                </a:solidFill>
              </a:rPr>
              <a:t>月浙江省五校联考</a:t>
            </a:r>
            <a:endParaRPr lang="zh-CN" altLang="en-US" sz="3600" b="1" dirty="0">
              <a:solidFill>
                <a:srgbClr val="0000FF"/>
              </a:solidFill>
            </a:endParaRPr>
          </a:p>
        </p:txBody>
      </p:sp>
      <p:sp>
        <p:nvSpPr>
          <p:cNvPr id="4" name="副标题 2"/>
          <p:cNvSpPr txBox="1"/>
          <p:nvPr/>
        </p:nvSpPr>
        <p:spPr>
          <a:xfrm>
            <a:off x="616225" y="5373864"/>
            <a:ext cx="7318515"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0000FF"/>
                </a:solidFill>
              </a:rPr>
              <a:t>Experience+</a:t>
            </a:r>
            <a:r>
              <a:rPr lang="zh-CN" altLang="en-US" sz="3600" b="1" dirty="0">
                <a:solidFill>
                  <a:srgbClr val="0000FF"/>
                </a:solidFill>
              </a:rPr>
              <a:t> </a:t>
            </a:r>
            <a:r>
              <a:rPr lang="en-US" altLang="zh-CN" sz="3600" b="1" dirty="0">
                <a:solidFill>
                  <a:srgbClr val="0000FF"/>
                </a:solidFill>
              </a:rPr>
              <a:t>Reflection </a:t>
            </a:r>
            <a:r>
              <a:rPr lang="zh-CN" altLang="en-US" sz="3600" b="1" dirty="0">
                <a:solidFill>
                  <a:srgbClr val="0000FF"/>
                </a:solidFill>
              </a:rPr>
              <a:t>续写手法</a:t>
            </a:r>
            <a:endParaRPr lang="zh-CN" altLang="en-US" sz="3600" b="1"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661139"/>
            <a:ext cx="12192000" cy="5078313"/>
          </a:xfrm>
          <a:prstGeom prst="rect">
            <a:avLst/>
          </a:prstGeom>
          <a:solidFill>
            <a:schemeClr val="bg1"/>
          </a:solidFill>
        </p:spPr>
        <p:txBody>
          <a:bodyPr wrap="square">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1: </a:t>
            </a:r>
            <a:r>
              <a:rPr lang="en-US" altLang="zh-CN" sz="3600" u="sng" kern="100" dirty="0">
                <a:solidFill>
                  <a:srgbClr val="9933FF"/>
                </a:solidFill>
                <a:effectLst/>
                <a:latin typeface="Times New Roman" panose="02020603050405020304" pitchFamily="18" charset="0"/>
                <a:ea typeface="宋体" panose="02010600030101010101" pitchFamily="2" charset="-122"/>
              </a:rPr>
              <a:t>He </a:t>
            </a:r>
            <a:r>
              <a:rPr lang="en-US" altLang="zh-CN" sz="3600" kern="100" dirty="0">
                <a:solidFill>
                  <a:srgbClr val="FF0000"/>
                </a:solidFill>
                <a:effectLst/>
                <a:latin typeface="Times New Roman" panose="02020603050405020304" pitchFamily="18" charset="0"/>
                <a:ea typeface="宋体" panose="02010600030101010101" pitchFamily="2" charset="-122"/>
              </a:rPr>
              <a:t>responded</a:t>
            </a:r>
            <a:r>
              <a:rPr lang="en-US" altLang="zh-CN" sz="3600" kern="100" dirty="0">
                <a:solidFill>
                  <a:srgbClr val="000000"/>
                </a:solidFill>
                <a:effectLst/>
                <a:latin typeface="Times New Roman" panose="02020603050405020304" pitchFamily="18" charset="0"/>
                <a:ea typeface="宋体" panose="02010600030101010101" pitchFamily="2" charset="-122"/>
              </a:rPr>
              <a:t> in despair, "There are a lot more books here than I expected." </a:t>
            </a:r>
            <a:endParaRPr lang="en-US" altLang="zh-CN" sz="3600" kern="100" dirty="0">
              <a:solidFill>
                <a:srgbClr val="000000"/>
              </a:solidFill>
              <a:effectLst/>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8" y="1938293"/>
            <a:ext cx="3872942"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首段尾句</a:t>
            </a: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Link2:  B</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22588" y="2623934"/>
            <a:ext cx="11993212" cy="3970318"/>
          </a:xfrm>
          <a:prstGeom prst="rect">
            <a:avLst/>
          </a:prstGeom>
          <a:solidFill>
            <a:schemeClr val="accent3">
              <a:lumMod val="20000"/>
              <a:lumOff val="80000"/>
            </a:schemeClr>
          </a:solidFill>
        </p:spPr>
        <p:txBody>
          <a:bodyPr wrap="square">
            <a:spAutoFit/>
          </a:bodyPr>
          <a:lstStyle/>
          <a:p>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9933FF"/>
                </a:solidFill>
                <a:latin typeface="Times New Roman" panose="02020603050405020304" pitchFamily="18" charset="0"/>
                <a:ea typeface="宋体" panose="02010600030101010101" pitchFamily="2" charset="-122"/>
              </a:rPr>
              <a:t>Charlie</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guided us </a:t>
            </a:r>
            <a:r>
              <a:rPr lang="en-US" altLang="zh-CN" sz="3600" kern="100" dirty="0">
                <a:solidFill>
                  <a:srgbClr val="7030A0"/>
                </a:solidFill>
                <a:latin typeface="Times New Roman" panose="02020603050405020304" pitchFamily="18" charset="0"/>
                <a:ea typeface="宋体" panose="02010600030101010101" pitchFamily="2" charset="-122"/>
              </a:rPr>
              <a:t>to sort out all the books into different categories</a:t>
            </a:r>
            <a:r>
              <a:rPr lang="en-US" altLang="zh-CN" sz="3600" kern="100" dirty="0">
                <a:solidFill>
                  <a:srgbClr val="000000"/>
                </a:solidFill>
                <a:latin typeface="Times New Roman" panose="02020603050405020304" pitchFamily="18" charset="0"/>
                <a:ea typeface="宋体" panose="02010600030101010101" pitchFamily="2" charset="-122"/>
              </a:rPr>
              <a:t> efficiently and professionally. Obviously, </a:t>
            </a:r>
            <a:r>
              <a:rPr lang="en-US" altLang="zh-CN" sz="3600" u="sng" kern="100" dirty="0">
                <a:solidFill>
                  <a:srgbClr val="9933FF"/>
                </a:solidFill>
                <a:latin typeface="Times New Roman" panose="02020603050405020304" pitchFamily="18" charset="0"/>
                <a:ea typeface="宋体" panose="02010600030101010101" pitchFamily="2" charset="-122"/>
              </a:rPr>
              <a:t>he</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devoted much time to doing research </a:t>
            </a:r>
            <a:r>
              <a:rPr lang="en-US" altLang="zh-CN" sz="3600" kern="100" dirty="0">
                <a:solidFill>
                  <a:srgbClr val="000000"/>
                </a:solidFill>
                <a:latin typeface="Times New Roman" panose="02020603050405020304" pitchFamily="18" charset="0"/>
                <a:ea typeface="宋体" panose="02010600030101010101" pitchFamily="2" charset="-122"/>
              </a:rPr>
              <a:t>into this unfamiliar field.  </a:t>
            </a:r>
            <a:r>
              <a:rPr lang="en-US" altLang="zh-CN" sz="3600" kern="100" dirty="0">
                <a:solidFill>
                  <a:srgbClr val="0000FF"/>
                </a:solidFill>
                <a:latin typeface="Times New Roman" panose="02020603050405020304" pitchFamily="18" charset="0"/>
                <a:ea typeface="宋体" panose="02010600030101010101" pitchFamily="2" charset="-122"/>
              </a:rPr>
              <a:t>Thanks to his expertise and our perfect cooperation </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9933FF"/>
                </a:solidFill>
                <a:latin typeface="Times New Roman" panose="02020603050405020304" pitchFamily="18" charset="0"/>
                <a:ea typeface="宋体" panose="02010600030101010101" pitchFamily="2" charset="-122"/>
              </a:rPr>
              <a:t>the book fair </a:t>
            </a:r>
            <a:r>
              <a:rPr lang="en-US" altLang="zh-CN" sz="3600" kern="100" dirty="0">
                <a:solidFill>
                  <a:srgbClr val="FF0000"/>
                </a:solidFill>
                <a:latin typeface="Times New Roman" panose="02020603050405020304" pitchFamily="18" charset="0"/>
                <a:ea typeface="宋体" panose="02010600030101010101" pitchFamily="2" charset="-122"/>
              </a:rPr>
              <a:t>was held</a:t>
            </a:r>
            <a:r>
              <a:rPr lang="en-US" altLang="zh-CN" sz="3600" kern="100" dirty="0">
                <a:solidFill>
                  <a:srgbClr val="000000"/>
                </a:solidFill>
                <a:latin typeface="Times New Roman" panose="02020603050405020304" pitchFamily="18" charset="0"/>
                <a:ea typeface="宋体" panose="02010600030101010101" pitchFamily="2" charset="-122"/>
              </a:rPr>
              <a:t> as scheduled </a:t>
            </a:r>
            <a:r>
              <a:rPr lang="en-US" altLang="zh-CN" sz="3600" b="1" kern="100" dirty="0">
                <a:solidFill>
                  <a:srgbClr val="000000"/>
                </a:solidFill>
                <a:latin typeface="Times New Roman" panose="02020603050405020304" pitchFamily="18" charset="0"/>
                <a:ea typeface="宋体" panose="02010600030101010101" pitchFamily="2" charset="-122"/>
              </a:rPr>
              <a:t>and</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was well received  </a:t>
            </a:r>
            <a:r>
              <a:rPr lang="en-US" altLang="zh-CN" sz="3600" kern="100" dirty="0">
                <a:solidFill>
                  <a:srgbClr val="000000"/>
                </a:solidFill>
                <a:latin typeface="Times New Roman" panose="02020603050405020304" pitchFamily="18" charset="0"/>
                <a:ea typeface="宋体" panose="02010600030101010101" pitchFamily="2" charset="-122"/>
              </a:rPr>
              <a:t>by teachers and students. </a:t>
            </a:r>
            <a:endParaRPr lang="en-US" altLang="zh-CN" sz="3600" kern="100" dirty="0">
              <a:solidFill>
                <a:srgbClr val="000000"/>
              </a:solidFill>
              <a:latin typeface="Times New Roman" panose="02020603050405020304" pitchFamily="18" charset="0"/>
              <a:ea typeface="宋体" panose="02010600030101010101" pitchFamily="2" charset="-122"/>
            </a:endParaRPr>
          </a:p>
          <a:p>
            <a:endParaRPr lang="zh-CN" altLang="en-US" sz="3600" u="sng"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621383"/>
            <a:ext cx="12192000" cy="6186309"/>
          </a:xfrm>
          <a:prstGeom prst="rect">
            <a:avLst/>
          </a:prstGeom>
          <a:solidFill>
            <a:schemeClr val="bg1"/>
          </a:solidFill>
        </p:spPr>
        <p:txBody>
          <a:bodyPr wrap="square">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1: </a:t>
            </a:r>
            <a:r>
              <a:rPr lang="en-US" altLang="zh-CN" sz="3600" u="sng" kern="100" dirty="0">
                <a:solidFill>
                  <a:srgbClr val="9933FF"/>
                </a:solidFill>
                <a:effectLst/>
                <a:latin typeface="Times New Roman" panose="02020603050405020304" pitchFamily="18" charset="0"/>
                <a:ea typeface="宋体" panose="02010600030101010101" pitchFamily="2" charset="-122"/>
              </a:rPr>
              <a:t>He </a:t>
            </a:r>
            <a:r>
              <a:rPr lang="en-US" altLang="zh-CN" sz="3600" kern="100" dirty="0">
                <a:solidFill>
                  <a:srgbClr val="FF0000"/>
                </a:solidFill>
                <a:effectLst/>
                <a:latin typeface="Times New Roman" panose="02020603050405020304" pitchFamily="18" charset="0"/>
                <a:ea typeface="宋体" panose="02010600030101010101" pitchFamily="2" charset="-122"/>
              </a:rPr>
              <a:t>responded</a:t>
            </a:r>
            <a:r>
              <a:rPr lang="en-US" altLang="zh-CN" sz="3600" kern="100" dirty="0">
                <a:solidFill>
                  <a:srgbClr val="000000"/>
                </a:solidFill>
                <a:effectLst/>
                <a:latin typeface="Times New Roman" panose="02020603050405020304" pitchFamily="18" charset="0"/>
                <a:ea typeface="宋体" panose="02010600030101010101" pitchFamily="2" charset="-122"/>
              </a:rPr>
              <a:t> in despair, "There are a lot more books here than I expected." </a:t>
            </a:r>
            <a:endParaRPr lang="en-US" altLang="zh-CN" sz="3600" kern="100" dirty="0">
              <a:solidFill>
                <a:srgbClr val="000000"/>
              </a:solidFill>
              <a:effectLst/>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2: After </a:t>
            </a:r>
            <a:r>
              <a:rPr lang="en-US" altLang="zh-CN" sz="3600" u="sng" kern="100" dirty="0">
                <a:solidFill>
                  <a:srgbClr val="9933FF"/>
                </a:solidFill>
                <a:effectLst/>
                <a:latin typeface="Times New Roman" panose="02020603050405020304" pitchFamily="18" charset="0"/>
                <a:ea typeface="宋体" panose="02010600030101010101" pitchFamily="2" charset="-122"/>
              </a:rPr>
              <a:t>the book fair </a:t>
            </a:r>
            <a:r>
              <a:rPr lang="en-US" altLang="zh-CN" sz="3600" kern="100" dirty="0">
                <a:solidFill>
                  <a:srgbClr val="FF0000"/>
                </a:solidFill>
                <a:effectLst/>
                <a:latin typeface="Times New Roman" panose="02020603050405020304" pitchFamily="18" charset="0"/>
                <a:ea typeface="宋体" panose="02010600030101010101" pitchFamily="2" charset="-122"/>
              </a:rPr>
              <a:t>was over</a:t>
            </a:r>
            <a:r>
              <a:rPr lang="en-US" altLang="zh-CN" sz="3600" kern="100" dirty="0">
                <a:solidFill>
                  <a:srgbClr val="000000"/>
                </a:solidFill>
                <a:effectLst/>
                <a:latin typeface="Times New Roman" panose="02020603050405020304" pitchFamily="18" charset="0"/>
                <a:ea typeface="宋体" panose="02010600030101010101" pitchFamily="2" charset="-122"/>
              </a:rPr>
              <a:t>, </a:t>
            </a:r>
            <a:r>
              <a:rPr lang="en-US" altLang="zh-CN" sz="3600" u="sng" kern="100" dirty="0">
                <a:solidFill>
                  <a:srgbClr val="9933FF"/>
                </a:solidFill>
                <a:effectLst/>
                <a:latin typeface="Times New Roman" panose="02020603050405020304" pitchFamily="18" charset="0"/>
                <a:ea typeface="宋体" panose="02010600030101010101" pitchFamily="2" charset="-122"/>
              </a:rPr>
              <a:t>I </a:t>
            </a:r>
            <a:r>
              <a:rPr lang="en-US" altLang="zh-CN" sz="3600" kern="100" dirty="0">
                <a:solidFill>
                  <a:srgbClr val="FF0000"/>
                </a:solidFill>
                <a:effectLst/>
                <a:latin typeface="Times New Roman" panose="02020603050405020304" pitchFamily="18" charset="0"/>
                <a:ea typeface="宋体" panose="02010600030101010101" pitchFamily="2" charset="-122"/>
              </a:rPr>
              <a:t>couldn't stop wondering </a:t>
            </a:r>
            <a:r>
              <a:rPr lang="en-US" altLang="zh-CN" sz="3600" kern="100" dirty="0">
                <a:solidFill>
                  <a:srgbClr val="000000"/>
                </a:solidFill>
                <a:effectLst/>
                <a:latin typeface="Times New Roman" panose="02020603050405020304" pitchFamily="18" charset="0"/>
                <a:ea typeface="宋体" panose="02010600030101010101" pitchFamily="2" charset="-122"/>
              </a:rPr>
              <a:t>why </a:t>
            </a:r>
            <a:r>
              <a:rPr lang="en-US" altLang="zh-CN" sz="3600" u="sng" kern="100" dirty="0">
                <a:solidFill>
                  <a:srgbClr val="9933FF"/>
                </a:solidFill>
                <a:effectLst/>
                <a:latin typeface="Times New Roman" panose="02020603050405020304" pitchFamily="18" charset="0"/>
                <a:ea typeface="宋体" panose="02010600030101010101" pitchFamily="2" charset="-122"/>
              </a:rPr>
              <a:t>Mr. Egan </a:t>
            </a:r>
            <a:r>
              <a:rPr lang="en-US" altLang="zh-CN" sz="3600" kern="100" dirty="0">
                <a:solidFill>
                  <a:srgbClr val="000000"/>
                </a:solidFill>
                <a:effectLst/>
                <a:latin typeface="Times New Roman" panose="02020603050405020304" pitchFamily="18" charset="0"/>
                <a:ea typeface="宋体" panose="02010600030101010101" pitchFamily="2" charset="-122"/>
              </a:rPr>
              <a:t>put us together. </a:t>
            </a:r>
            <a:endParaRPr lang="en-US"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22588" y="2623934"/>
            <a:ext cx="11993212" cy="2308324"/>
          </a:xfrm>
          <a:prstGeom prst="rect">
            <a:avLst/>
          </a:prstGeom>
          <a:solidFill>
            <a:schemeClr val="accent3">
              <a:lumMod val="20000"/>
              <a:lumOff val="80000"/>
            </a:schemeClr>
          </a:solidFill>
        </p:spPr>
        <p:txBody>
          <a:bodyPr wrap="square">
            <a:spAutoFit/>
          </a:bodyPr>
          <a:lstStyle/>
          <a:p>
            <a:r>
              <a:rPr lang="en-US" altLang="zh-CN" sz="3600" kern="100" dirty="0">
                <a:solidFill>
                  <a:srgbClr val="0000FF"/>
                </a:solidFill>
                <a:latin typeface="Times New Roman" panose="02020603050405020304" pitchFamily="18" charset="0"/>
                <a:ea typeface="宋体" panose="02010600030101010101" pitchFamily="2" charset="-122"/>
              </a:rPr>
              <a:t>After what seemed like centuries, </a:t>
            </a:r>
            <a:r>
              <a:rPr lang="en-US" altLang="zh-CN" sz="3600" u="sng" kern="100" dirty="0">
                <a:solidFill>
                  <a:srgbClr val="9933FF"/>
                </a:solidFill>
                <a:latin typeface="Times New Roman" panose="02020603050405020304" pitchFamily="18" charset="0"/>
                <a:ea typeface="宋体" panose="02010600030101010101" pitchFamily="2" charset="-122"/>
              </a:rPr>
              <a:t>all the books </a:t>
            </a:r>
            <a:r>
              <a:rPr lang="en-US" altLang="zh-CN" sz="3600" kern="100" dirty="0">
                <a:solidFill>
                  <a:srgbClr val="FF0000"/>
                </a:solidFill>
                <a:latin typeface="Times New Roman" panose="02020603050405020304" pitchFamily="18" charset="0"/>
                <a:ea typeface="宋体" panose="02010600030101010101" pitchFamily="2" charset="-122"/>
              </a:rPr>
              <a:t>were categorized and put into different sections of the room. </a:t>
            </a:r>
            <a:r>
              <a:rPr lang="en-US" altLang="zh-CN" sz="3600" kern="100" dirty="0">
                <a:solidFill>
                  <a:srgbClr val="7030A0"/>
                </a:solidFill>
                <a:latin typeface="Times New Roman" panose="02020603050405020304" pitchFamily="18" charset="0"/>
                <a:ea typeface="宋体" panose="02010600030101010101" pitchFamily="2" charset="-122"/>
              </a:rPr>
              <a:t>Everything being perfect </a:t>
            </a:r>
            <a:r>
              <a:rPr lang="zh-CN" altLang="en-US" sz="3600" kern="100" dirty="0">
                <a:solidFill>
                  <a:srgbClr val="000000"/>
                </a:solidFill>
                <a:latin typeface="Times New Roman" panose="02020603050405020304" pitchFamily="18" charset="0"/>
                <a:ea typeface="宋体" panose="02010600030101010101" pitchFamily="2" charset="-122"/>
              </a:rPr>
              <a:t>，</a:t>
            </a:r>
            <a:r>
              <a:rPr lang="en-US" altLang="zh-CN" sz="3600" u="sng" kern="100" dirty="0">
                <a:solidFill>
                  <a:srgbClr val="9933FF"/>
                </a:solidFill>
                <a:latin typeface="Times New Roman" panose="02020603050405020304" pitchFamily="18" charset="0"/>
                <a:ea typeface="宋体" panose="02010600030101010101" pitchFamily="2" charset="-122"/>
              </a:rPr>
              <a:t>the book fair </a:t>
            </a:r>
            <a:r>
              <a:rPr lang="en-US" altLang="zh-CN" sz="3600" kern="100" dirty="0">
                <a:solidFill>
                  <a:srgbClr val="FF0000"/>
                </a:solidFill>
                <a:latin typeface="Times New Roman" panose="02020603050405020304" pitchFamily="18" charset="0"/>
                <a:ea typeface="宋体" panose="02010600030101010101" pitchFamily="2" charset="-122"/>
              </a:rPr>
              <a:t>was really a big success</a:t>
            </a:r>
            <a:r>
              <a:rPr lang="zh-CN" altLang="en-US" sz="3600" kern="100" dirty="0">
                <a:solidFill>
                  <a:srgbClr val="FF0000"/>
                </a:solidFill>
                <a:latin typeface="Times New Roman" panose="02020603050405020304" pitchFamily="18" charset="0"/>
                <a:ea typeface="宋体" panose="02010600030101010101" pitchFamily="2" charset="-122"/>
              </a:rPr>
              <a:t>， </a:t>
            </a:r>
            <a:r>
              <a:rPr lang="en-US" altLang="zh-CN" sz="3600" kern="100" dirty="0">
                <a:solidFill>
                  <a:srgbClr val="7030A0"/>
                </a:solidFill>
                <a:latin typeface="Times New Roman" panose="02020603050405020304" pitchFamily="18" charset="0"/>
                <a:ea typeface="宋体" panose="02010600030101010101" pitchFamily="2" charset="-122"/>
              </a:rPr>
              <a:t>attracting much attention from young readers.</a:t>
            </a:r>
            <a:endParaRPr lang="zh-CN" altLang="en-US" sz="3600" u="sng" dirty="0">
              <a:solidFill>
                <a:srgbClr val="7030A0"/>
              </a:solidFill>
            </a:endParaRPr>
          </a:p>
        </p:txBody>
      </p:sp>
      <p:sp>
        <p:nvSpPr>
          <p:cNvPr id="7" name="矩形 6"/>
          <p:cNvSpPr/>
          <p:nvPr/>
        </p:nvSpPr>
        <p:spPr>
          <a:xfrm>
            <a:off x="122588" y="1938293"/>
            <a:ext cx="3872942"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首段尾句</a:t>
            </a: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Link2:  C</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1537855"/>
            <a:ext cx="12191999" cy="1754326"/>
          </a:xfrm>
          <a:prstGeom prst="rect">
            <a:avLst/>
          </a:prstGeom>
          <a:solidFill>
            <a:schemeClr val="bg1"/>
          </a:solidFill>
        </p:spPr>
        <p:txBody>
          <a:bodyPr wrap="square" rtlCol="0">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2: After </a:t>
            </a:r>
            <a:r>
              <a:rPr lang="en-US" altLang="zh-CN" sz="3600" u="sng" kern="100" dirty="0">
                <a:solidFill>
                  <a:srgbClr val="9933FF"/>
                </a:solidFill>
                <a:effectLst/>
                <a:latin typeface="Times New Roman" panose="02020603050405020304" pitchFamily="18" charset="0"/>
                <a:ea typeface="宋体" panose="02010600030101010101" pitchFamily="2" charset="-122"/>
              </a:rPr>
              <a:t>the book fair </a:t>
            </a:r>
            <a:r>
              <a:rPr lang="en-US" altLang="zh-CN" sz="3600" kern="100" dirty="0">
                <a:solidFill>
                  <a:srgbClr val="FF0000"/>
                </a:solidFill>
                <a:effectLst/>
                <a:latin typeface="Times New Roman" panose="02020603050405020304" pitchFamily="18" charset="0"/>
                <a:ea typeface="宋体" panose="02010600030101010101" pitchFamily="2" charset="-122"/>
              </a:rPr>
              <a:t>was over</a:t>
            </a:r>
            <a:r>
              <a:rPr lang="en-US" altLang="zh-CN" sz="3600" kern="100" dirty="0">
                <a:solidFill>
                  <a:srgbClr val="000000"/>
                </a:solidFill>
                <a:effectLst/>
                <a:latin typeface="Times New Roman" panose="02020603050405020304" pitchFamily="18" charset="0"/>
                <a:ea typeface="宋体" panose="02010600030101010101" pitchFamily="2" charset="-122"/>
              </a:rPr>
              <a:t>, </a:t>
            </a:r>
            <a:r>
              <a:rPr lang="en-US" altLang="zh-CN" sz="3600" u="sng" kern="100" dirty="0">
                <a:solidFill>
                  <a:srgbClr val="9933FF"/>
                </a:solidFill>
                <a:effectLst/>
                <a:latin typeface="Times New Roman" panose="02020603050405020304" pitchFamily="18" charset="0"/>
                <a:ea typeface="宋体" panose="02010600030101010101" pitchFamily="2" charset="-122"/>
              </a:rPr>
              <a:t>I </a:t>
            </a:r>
            <a:r>
              <a:rPr lang="en-US" altLang="zh-CN" sz="3600" kern="100" dirty="0">
                <a:solidFill>
                  <a:srgbClr val="FF0000"/>
                </a:solidFill>
                <a:effectLst/>
                <a:latin typeface="Times New Roman" panose="02020603050405020304" pitchFamily="18" charset="0"/>
                <a:ea typeface="宋体" panose="02010600030101010101" pitchFamily="2" charset="-122"/>
              </a:rPr>
              <a:t>couldn't stop wondering </a:t>
            </a:r>
            <a:r>
              <a:rPr lang="en-US" altLang="zh-CN" sz="3600" kern="100" dirty="0">
                <a:solidFill>
                  <a:srgbClr val="000000"/>
                </a:solidFill>
                <a:effectLst/>
                <a:latin typeface="Times New Roman" panose="02020603050405020304" pitchFamily="18" charset="0"/>
                <a:ea typeface="宋体" panose="02010600030101010101" pitchFamily="2" charset="-122"/>
              </a:rPr>
              <a:t>why </a:t>
            </a:r>
            <a:r>
              <a:rPr lang="en-US" altLang="zh-CN" sz="3600" u="sng" kern="100" dirty="0">
                <a:solidFill>
                  <a:srgbClr val="9933FF"/>
                </a:solidFill>
                <a:effectLst/>
                <a:latin typeface="Times New Roman" panose="02020603050405020304" pitchFamily="18" charset="0"/>
                <a:ea typeface="宋体" panose="02010600030101010101" pitchFamily="2" charset="-122"/>
              </a:rPr>
              <a:t>Mr. Egan </a:t>
            </a:r>
            <a:r>
              <a:rPr lang="en-US" altLang="zh-CN" sz="3600" kern="100" dirty="0">
                <a:solidFill>
                  <a:srgbClr val="000000"/>
                </a:solidFill>
                <a:effectLst/>
                <a:latin typeface="Times New Roman" panose="02020603050405020304" pitchFamily="18" charset="0"/>
                <a:ea typeface="宋体" panose="02010600030101010101" pitchFamily="2" charset="-122"/>
              </a:rPr>
              <a:t>put us together. </a:t>
            </a:r>
            <a:endParaRPr lang="zh-CN" altLang="zh-CN" sz="3600" dirty="0">
              <a:solidFill>
                <a:srgbClr val="000000"/>
              </a:solidFill>
              <a:effectLst/>
              <a:latin typeface="Arial" panose="020B0604020202020204" pitchFamily="34" charset="0"/>
              <a:ea typeface="Arial" panose="020B0604020202020204" pitchFamily="34" charset="0"/>
            </a:endParaRPr>
          </a:p>
          <a:p>
            <a:endParaRPr lang="zh-CN" altLang="zh-CN" sz="3600" dirty="0"/>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衔接处</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3</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文本框 4"/>
          <p:cNvSpPr txBox="1"/>
          <p:nvPr/>
        </p:nvSpPr>
        <p:spPr>
          <a:xfrm>
            <a:off x="66260" y="3730883"/>
            <a:ext cx="12192000" cy="1200329"/>
          </a:xfrm>
          <a:prstGeom prst="rect">
            <a:avLst/>
          </a:prstGeom>
          <a:solidFill>
            <a:schemeClr val="accent3">
              <a:lumMod val="20000"/>
              <a:lumOff val="80000"/>
            </a:schemeClr>
          </a:solidFill>
        </p:spPr>
        <p:txBody>
          <a:bodyPr wrap="square">
            <a:spAutoFit/>
          </a:bodyPr>
          <a:lstStyle/>
          <a:p>
            <a:pPr lvl="0"/>
            <a:r>
              <a:rPr lang="en-US" altLang="zh-CN" sz="3600" u="sng" dirty="0">
                <a:solidFill>
                  <a:srgbClr val="9933FF"/>
                </a:solidFill>
              </a:rPr>
              <a:t>This</a:t>
            </a:r>
            <a:r>
              <a:rPr lang="en-US" altLang="zh-CN" sz="3600" dirty="0"/>
              <a:t> </a:t>
            </a:r>
            <a:r>
              <a:rPr lang="en-US" altLang="zh-CN" sz="3600" dirty="0">
                <a:solidFill>
                  <a:srgbClr val="FF0000"/>
                </a:solidFill>
              </a:rPr>
              <a:t>was the first time </a:t>
            </a:r>
            <a:r>
              <a:rPr lang="en-US" altLang="zh-CN" sz="3600" b="1" dirty="0">
                <a:solidFill>
                  <a:srgbClr val="0000FF"/>
                </a:solidFill>
              </a:rPr>
              <a:t>that </a:t>
            </a:r>
            <a:r>
              <a:rPr lang="en-US" altLang="zh-CN" sz="3600" u="sng" dirty="0">
                <a:solidFill>
                  <a:srgbClr val="9933FF"/>
                </a:solidFill>
              </a:rPr>
              <a:t>the co-work </a:t>
            </a:r>
            <a:r>
              <a:rPr lang="en-US" altLang="zh-CN" sz="3600" dirty="0"/>
              <a:t>between Charlie and me </a:t>
            </a:r>
            <a:r>
              <a:rPr lang="en-US" altLang="zh-CN" sz="3600" dirty="0">
                <a:solidFill>
                  <a:srgbClr val="FF0000"/>
                </a:solidFill>
              </a:rPr>
              <a:t>paid off. </a:t>
            </a:r>
            <a:endParaRPr lang="zh-CN" altLang="zh-CN" sz="3600" dirty="0">
              <a:solidFill>
                <a:srgbClr val="FF0000"/>
              </a:solidFill>
            </a:endParaRPr>
          </a:p>
        </p:txBody>
      </p:sp>
      <p:sp>
        <p:nvSpPr>
          <p:cNvPr id="6" name="矩形 5"/>
          <p:cNvSpPr/>
          <p:nvPr/>
        </p:nvSpPr>
        <p:spPr>
          <a:xfrm>
            <a:off x="122587" y="2942146"/>
            <a:ext cx="412142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二段首句</a:t>
            </a: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Link3:   A</a:t>
            </a: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 </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1537855"/>
            <a:ext cx="12191999" cy="1754326"/>
          </a:xfrm>
          <a:prstGeom prst="rect">
            <a:avLst/>
          </a:prstGeom>
          <a:solidFill>
            <a:schemeClr val="bg1"/>
          </a:solidFill>
        </p:spPr>
        <p:txBody>
          <a:bodyPr wrap="square" rtlCol="0">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2: After </a:t>
            </a:r>
            <a:r>
              <a:rPr lang="en-US" altLang="zh-CN" sz="3600" u="sng" kern="100" dirty="0">
                <a:solidFill>
                  <a:srgbClr val="9933FF"/>
                </a:solidFill>
                <a:effectLst/>
                <a:latin typeface="Times New Roman" panose="02020603050405020304" pitchFamily="18" charset="0"/>
                <a:ea typeface="宋体" panose="02010600030101010101" pitchFamily="2" charset="-122"/>
              </a:rPr>
              <a:t>the book fair </a:t>
            </a:r>
            <a:r>
              <a:rPr lang="en-US" altLang="zh-CN" sz="3600" kern="100" dirty="0">
                <a:solidFill>
                  <a:srgbClr val="FF0000"/>
                </a:solidFill>
                <a:effectLst/>
                <a:latin typeface="Times New Roman" panose="02020603050405020304" pitchFamily="18" charset="0"/>
                <a:ea typeface="宋体" panose="02010600030101010101" pitchFamily="2" charset="-122"/>
              </a:rPr>
              <a:t>was over</a:t>
            </a:r>
            <a:r>
              <a:rPr lang="en-US" altLang="zh-CN" sz="3600" kern="100" dirty="0">
                <a:solidFill>
                  <a:srgbClr val="000000"/>
                </a:solidFill>
                <a:effectLst/>
                <a:latin typeface="Times New Roman" panose="02020603050405020304" pitchFamily="18" charset="0"/>
                <a:ea typeface="宋体" panose="02010600030101010101" pitchFamily="2" charset="-122"/>
              </a:rPr>
              <a:t>, </a:t>
            </a:r>
            <a:r>
              <a:rPr lang="en-US" altLang="zh-CN" sz="3600" u="sng" kern="100" dirty="0">
                <a:solidFill>
                  <a:srgbClr val="9933FF"/>
                </a:solidFill>
                <a:effectLst/>
                <a:latin typeface="Times New Roman" panose="02020603050405020304" pitchFamily="18" charset="0"/>
                <a:ea typeface="宋体" panose="02010600030101010101" pitchFamily="2" charset="-122"/>
              </a:rPr>
              <a:t>I </a:t>
            </a:r>
            <a:r>
              <a:rPr lang="en-US" altLang="zh-CN" sz="3600" kern="100" dirty="0">
                <a:solidFill>
                  <a:srgbClr val="FF0000"/>
                </a:solidFill>
                <a:effectLst/>
                <a:latin typeface="Times New Roman" panose="02020603050405020304" pitchFamily="18" charset="0"/>
                <a:ea typeface="宋体" panose="02010600030101010101" pitchFamily="2" charset="-122"/>
              </a:rPr>
              <a:t>couldn't stop wondering </a:t>
            </a:r>
            <a:r>
              <a:rPr lang="en-US" altLang="zh-CN" sz="3600" kern="100" dirty="0">
                <a:solidFill>
                  <a:srgbClr val="000000"/>
                </a:solidFill>
                <a:effectLst/>
                <a:latin typeface="Times New Roman" panose="02020603050405020304" pitchFamily="18" charset="0"/>
                <a:ea typeface="宋体" panose="02010600030101010101" pitchFamily="2" charset="-122"/>
              </a:rPr>
              <a:t>why </a:t>
            </a:r>
            <a:r>
              <a:rPr lang="en-US" altLang="zh-CN" sz="3600" u="sng" kern="100" dirty="0">
                <a:solidFill>
                  <a:srgbClr val="9933FF"/>
                </a:solidFill>
                <a:effectLst/>
                <a:latin typeface="Times New Roman" panose="02020603050405020304" pitchFamily="18" charset="0"/>
                <a:ea typeface="宋体" panose="02010600030101010101" pitchFamily="2" charset="-122"/>
              </a:rPr>
              <a:t>Mr. Egan </a:t>
            </a:r>
            <a:r>
              <a:rPr lang="en-US" altLang="zh-CN" sz="3600" kern="100" dirty="0">
                <a:solidFill>
                  <a:srgbClr val="000000"/>
                </a:solidFill>
                <a:effectLst/>
                <a:latin typeface="Times New Roman" panose="02020603050405020304" pitchFamily="18" charset="0"/>
                <a:ea typeface="宋体" panose="02010600030101010101" pitchFamily="2" charset="-122"/>
              </a:rPr>
              <a:t>put us together. </a:t>
            </a:r>
            <a:endParaRPr lang="zh-CN" altLang="zh-CN" sz="3600" dirty="0">
              <a:solidFill>
                <a:srgbClr val="000000"/>
              </a:solidFill>
              <a:effectLst/>
              <a:latin typeface="Arial" panose="020B0604020202020204" pitchFamily="34" charset="0"/>
              <a:ea typeface="Arial" panose="020B0604020202020204" pitchFamily="34" charset="0"/>
            </a:endParaRPr>
          </a:p>
          <a:p>
            <a:endParaRPr lang="zh-CN" altLang="zh-CN" sz="3600" dirty="0"/>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衔接处</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3</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文本框 4"/>
          <p:cNvSpPr txBox="1"/>
          <p:nvPr/>
        </p:nvSpPr>
        <p:spPr>
          <a:xfrm>
            <a:off x="66260" y="3730883"/>
            <a:ext cx="12192000" cy="1200329"/>
          </a:xfrm>
          <a:prstGeom prst="rect">
            <a:avLst/>
          </a:prstGeom>
          <a:solidFill>
            <a:schemeClr val="accent3">
              <a:lumMod val="20000"/>
              <a:lumOff val="80000"/>
            </a:schemeClr>
          </a:solidFill>
        </p:spPr>
        <p:txBody>
          <a:bodyPr wrap="square">
            <a:spAutoFit/>
          </a:bodyPr>
          <a:lstStyle/>
          <a:p>
            <a:pPr lvl="0"/>
            <a:r>
              <a:rPr lang="en-US" altLang="zh-CN" sz="3600" u="sng" dirty="0">
                <a:solidFill>
                  <a:srgbClr val="9933FF"/>
                </a:solidFill>
              </a:rPr>
              <a:t>  I </a:t>
            </a:r>
            <a:r>
              <a:rPr lang="en-US" altLang="zh-CN" sz="3600" dirty="0"/>
              <a:t>still</a:t>
            </a:r>
            <a:r>
              <a:rPr lang="en-US" altLang="zh-CN" sz="3600" dirty="0">
                <a:solidFill>
                  <a:srgbClr val="9933FF"/>
                </a:solidFill>
              </a:rPr>
              <a:t> </a:t>
            </a:r>
            <a:r>
              <a:rPr lang="en-US" altLang="zh-CN" sz="3600" dirty="0">
                <a:solidFill>
                  <a:srgbClr val="FF0000"/>
                </a:solidFill>
              </a:rPr>
              <a:t>remembered </a:t>
            </a:r>
            <a:r>
              <a:rPr lang="en-US" altLang="zh-CN" sz="3600" u="sng" dirty="0">
                <a:solidFill>
                  <a:srgbClr val="9933FF"/>
                </a:solidFill>
              </a:rPr>
              <a:t>Mr. Egan and </a:t>
            </a:r>
            <a:r>
              <a:rPr lang="en-US" altLang="zh-CN" sz="3600" u="sng" dirty="0" err="1">
                <a:solidFill>
                  <a:srgbClr val="9933FF"/>
                </a:solidFill>
              </a:rPr>
              <a:t>Mrs</a:t>
            </a:r>
            <a:r>
              <a:rPr lang="en-US" altLang="zh-CN" sz="3600" u="sng" dirty="0">
                <a:solidFill>
                  <a:srgbClr val="9933FF"/>
                </a:solidFill>
              </a:rPr>
              <a:t> Cate </a:t>
            </a:r>
            <a:r>
              <a:rPr lang="en-US" altLang="zh-CN" sz="3600" dirty="0">
                <a:solidFill>
                  <a:srgbClr val="FF0000"/>
                </a:solidFill>
              </a:rPr>
              <a:t>thumbed up </a:t>
            </a:r>
            <a:r>
              <a:rPr lang="en-US" altLang="zh-CN" sz="3600" dirty="0">
                <a:solidFill>
                  <a:srgbClr val="9933FF"/>
                </a:solidFill>
              </a:rPr>
              <a:t>for</a:t>
            </a:r>
            <a:r>
              <a:rPr lang="en-US" altLang="zh-CN" sz="3600" u="sng" dirty="0">
                <a:solidFill>
                  <a:srgbClr val="9933FF"/>
                </a:solidFill>
              </a:rPr>
              <a:t> </a:t>
            </a:r>
            <a:r>
              <a:rPr lang="en-US" altLang="zh-CN" sz="3600" dirty="0">
                <a:solidFill>
                  <a:srgbClr val="9933FF"/>
                </a:solidFill>
              </a:rPr>
              <a:t>our joint efforts </a:t>
            </a:r>
            <a:r>
              <a:rPr lang="en-US" altLang="zh-CN" sz="3600" dirty="0">
                <a:solidFill>
                  <a:srgbClr val="7030A0"/>
                </a:solidFill>
              </a:rPr>
              <a:t>to make the book fair so wonderful. </a:t>
            </a:r>
            <a:endParaRPr lang="zh-CN" altLang="zh-CN" sz="3600" dirty="0">
              <a:solidFill>
                <a:srgbClr val="7030A0"/>
              </a:solidFill>
            </a:endParaRPr>
          </a:p>
        </p:txBody>
      </p:sp>
      <p:sp>
        <p:nvSpPr>
          <p:cNvPr id="6" name="矩形 5"/>
          <p:cNvSpPr/>
          <p:nvPr/>
        </p:nvSpPr>
        <p:spPr>
          <a:xfrm>
            <a:off x="122588" y="2942146"/>
            <a:ext cx="3992212"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二段首句</a:t>
            </a: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Link3:  B</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911694"/>
            <a:ext cx="12191999" cy="1200329"/>
          </a:xfrm>
          <a:prstGeom prst="rect">
            <a:avLst/>
          </a:prstGeom>
          <a:solidFill>
            <a:schemeClr val="bg1"/>
          </a:solidFill>
        </p:spPr>
        <p:txBody>
          <a:bodyPr wrap="square" rtlCol="0">
            <a:spAutoFit/>
          </a:bodyPr>
          <a:lstStyle/>
          <a:p>
            <a:pPr indent="292100" algn="just" eaLnBrk="1" fontAlgn="auto"/>
            <a:r>
              <a:rPr lang="en-US" altLang="zh-CN" sz="3600" kern="100" dirty="0">
                <a:solidFill>
                  <a:srgbClr val="000000"/>
                </a:solidFill>
                <a:effectLst/>
                <a:latin typeface="Times New Roman" panose="02020603050405020304" pitchFamily="18" charset="0"/>
                <a:ea typeface="宋体" panose="02010600030101010101" pitchFamily="2" charset="-122"/>
              </a:rPr>
              <a:t>Para 2: After </a:t>
            </a:r>
            <a:r>
              <a:rPr lang="en-US" altLang="zh-CN" sz="3600" u="sng" kern="100" dirty="0">
                <a:solidFill>
                  <a:srgbClr val="9933FF"/>
                </a:solidFill>
                <a:effectLst/>
                <a:latin typeface="Times New Roman" panose="02020603050405020304" pitchFamily="18" charset="0"/>
                <a:ea typeface="宋体" panose="02010600030101010101" pitchFamily="2" charset="-122"/>
              </a:rPr>
              <a:t>the book fair </a:t>
            </a:r>
            <a:r>
              <a:rPr lang="en-US" altLang="zh-CN" sz="3600" kern="100" dirty="0">
                <a:solidFill>
                  <a:srgbClr val="FF0000"/>
                </a:solidFill>
                <a:effectLst/>
                <a:latin typeface="Times New Roman" panose="02020603050405020304" pitchFamily="18" charset="0"/>
                <a:ea typeface="宋体" panose="02010600030101010101" pitchFamily="2" charset="-122"/>
              </a:rPr>
              <a:t>was over</a:t>
            </a:r>
            <a:r>
              <a:rPr lang="en-US" altLang="zh-CN" sz="3600" kern="100" dirty="0">
                <a:solidFill>
                  <a:srgbClr val="000000"/>
                </a:solidFill>
                <a:effectLst/>
                <a:latin typeface="Times New Roman" panose="02020603050405020304" pitchFamily="18" charset="0"/>
                <a:ea typeface="宋体" panose="02010600030101010101" pitchFamily="2" charset="-122"/>
              </a:rPr>
              <a:t>, </a:t>
            </a:r>
            <a:r>
              <a:rPr lang="en-US" altLang="zh-CN" sz="3600" u="sng" kern="100" dirty="0">
                <a:solidFill>
                  <a:srgbClr val="9933FF"/>
                </a:solidFill>
                <a:effectLst/>
                <a:latin typeface="Times New Roman" panose="02020603050405020304" pitchFamily="18" charset="0"/>
                <a:ea typeface="宋体" panose="02010600030101010101" pitchFamily="2" charset="-122"/>
              </a:rPr>
              <a:t>I </a:t>
            </a:r>
            <a:r>
              <a:rPr lang="en-US" altLang="zh-CN" sz="3600" kern="100" dirty="0">
                <a:solidFill>
                  <a:srgbClr val="FF0000"/>
                </a:solidFill>
                <a:effectLst/>
                <a:latin typeface="Times New Roman" panose="02020603050405020304" pitchFamily="18" charset="0"/>
                <a:ea typeface="宋体" panose="02010600030101010101" pitchFamily="2" charset="-122"/>
              </a:rPr>
              <a:t>couldn't stop wondering </a:t>
            </a:r>
            <a:r>
              <a:rPr lang="en-US" altLang="zh-CN" sz="3600" kern="100" dirty="0">
                <a:solidFill>
                  <a:srgbClr val="000000"/>
                </a:solidFill>
                <a:effectLst/>
                <a:latin typeface="Times New Roman" panose="02020603050405020304" pitchFamily="18" charset="0"/>
                <a:ea typeface="宋体" panose="02010600030101010101" pitchFamily="2" charset="-122"/>
              </a:rPr>
              <a:t>why </a:t>
            </a:r>
            <a:r>
              <a:rPr lang="en-US" altLang="zh-CN" sz="3600" u="sng" kern="100" dirty="0">
                <a:solidFill>
                  <a:srgbClr val="9933FF"/>
                </a:solidFill>
                <a:effectLst/>
                <a:latin typeface="Times New Roman" panose="02020603050405020304" pitchFamily="18" charset="0"/>
                <a:ea typeface="宋体" panose="02010600030101010101" pitchFamily="2" charset="-122"/>
              </a:rPr>
              <a:t>Mr. Egan </a:t>
            </a:r>
            <a:r>
              <a:rPr lang="en-US" altLang="zh-CN" sz="3600" kern="100" dirty="0">
                <a:solidFill>
                  <a:srgbClr val="000000"/>
                </a:solidFill>
                <a:effectLst/>
                <a:latin typeface="Times New Roman" panose="02020603050405020304" pitchFamily="18" charset="0"/>
                <a:ea typeface="宋体" panose="02010600030101010101" pitchFamily="2" charset="-122"/>
              </a:rPr>
              <a:t>put us together. </a:t>
            </a:r>
            <a:endParaRPr lang="zh-CN" altLang="zh-CN" sz="3600" dirty="0">
              <a:solidFill>
                <a:srgbClr val="000000"/>
              </a:solidFill>
              <a:effectLst/>
              <a:latin typeface="Arial" panose="020B0604020202020204" pitchFamily="34" charset="0"/>
              <a:ea typeface="Arial" panose="020B0604020202020204" pitchFamily="34" charset="0"/>
            </a:endParaRPr>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结尾句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7" y="2276225"/>
            <a:ext cx="3087751"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Ending sentences:</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66260" y="3005328"/>
            <a:ext cx="12009783" cy="2308324"/>
          </a:xfrm>
          <a:prstGeom prst="rect">
            <a:avLst/>
          </a:prstGeom>
          <a:solidFill>
            <a:schemeClr val="accent3">
              <a:lumMod val="20000"/>
              <a:lumOff val="80000"/>
            </a:schemeClr>
          </a:solidFill>
        </p:spPr>
        <p:txBody>
          <a:bodyPr wrap="square">
            <a:spAutoFit/>
          </a:bodyPr>
          <a:lstStyle/>
          <a:p>
            <a:pPr indent="292100" algn="just"/>
            <a:r>
              <a:rPr lang="en-US" altLang="zh-CN" sz="3600" b="1" u="sng" dirty="0">
                <a:solidFill>
                  <a:srgbClr val="9933FF"/>
                </a:solidFill>
              </a:rPr>
              <a:t>I </a:t>
            </a:r>
            <a:r>
              <a:rPr lang="en-US" altLang="zh-CN" sz="3600" b="1" dirty="0">
                <a:solidFill>
                  <a:srgbClr val="FF0000"/>
                </a:solidFill>
              </a:rPr>
              <a:t>did owe my gratitude </a:t>
            </a:r>
            <a:r>
              <a:rPr lang="en-US" altLang="zh-CN" sz="3600" b="1" dirty="0"/>
              <a:t>to Mr. Egan and Mrs. Cates because </a:t>
            </a:r>
            <a:r>
              <a:rPr lang="en-US" altLang="zh-CN" sz="3600" b="1" u="sng" dirty="0">
                <a:solidFill>
                  <a:srgbClr val="9933FF"/>
                </a:solidFill>
              </a:rPr>
              <a:t>they </a:t>
            </a:r>
            <a:r>
              <a:rPr lang="en-US" altLang="zh-CN" sz="3600" b="1" dirty="0">
                <a:solidFill>
                  <a:srgbClr val="FF0000"/>
                </a:solidFill>
              </a:rPr>
              <a:t>revealed /demonstrated </a:t>
            </a:r>
            <a:r>
              <a:rPr lang="en-US" altLang="zh-CN" sz="3600" b="1" dirty="0">
                <a:solidFill>
                  <a:srgbClr val="0000FF"/>
                </a:solidFill>
              </a:rPr>
              <a:t>that </a:t>
            </a:r>
            <a:r>
              <a:rPr lang="en-US" altLang="zh-CN" sz="3600" b="1" u="sng" dirty="0">
                <a:solidFill>
                  <a:srgbClr val="9933FF"/>
                </a:solidFill>
              </a:rPr>
              <a:t>strong teamwork spirits </a:t>
            </a:r>
            <a:r>
              <a:rPr lang="en-US" altLang="zh-CN" sz="3600" b="1" dirty="0">
                <a:solidFill>
                  <a:srgbClr val="0000FF"/>
                </a:solidFill>
              </a:rPr>
              <a:t>do play a critical role in cooperation projects </a:t>
            </a:r>
            <a:r>
              <a:rPr lang="en-US" altLang="zh-CN" sz="3600" b="1" dirty="0"/>
              <a:t>and </a:t>
            </a:r>
            <a:r>
              <a:rPr lang="en-US" altLang="zh-CN" sz="3600" b="1" u="sng" dirty="0">
                <a:solidFill>
                  <a:srgbClr val="9933FF"/>
                </a:solidFill>
              </a:rPr>
              <a:t>individualism</a:t>
            </a:r>
            <a:r>
              <a:rPr lang="en-US" altLang="zh-CN" sz="3600" b="1" dirty="0"/>
              <a:t> </a:t>
            </a:r>
            <a:r>
              <a:rPr lang="en-US" altLang="zh-CN" sz="3600" b="1" dirty="0">
                <a:solidFill>
                  <a:srgbClr val="FF0000"/>
                </a:solidFill>
              </a:rPr>
              <a:t>makes little sense. </a:t>
            </a:r>
            <a:r>
              <a:rPr lang="en-US" altLang="zh-CN" sz="3600" b="1" dirty="0"/>
              <a:t> </a:t>
            </a:r>
            <a:endParaRPr lang="zh-CN" altLang="zh-CN" sz="3600" b="1"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4401205"/>
          </a:xfrm>
          <a:prstGeom prst="rect">
            <a:avLst/>
          </a:prstGeom>
          <a:solidFill>
            <a:schemeClr val="bg1"/>
          </a:solidFill>
        </p:spPr>
        <p:txBody>
          <a:bodyPr wrap="square">
            <a:spAutoFit/>
          </a:bodyPr>
          <a:lstStyle/>
          <a:p>
            <a:pPr indent="292100" algn="just"/>
            <a:r>
              <a:rPr lang="en-US" altLang="zh-CN" sz="3200" kern="100" dirty="0">
                <a:solidFill>
                  <a:srgbClr val="000000"/>
                </a:solidFill>
                <a:latin typeface="Times New Roman" panose="02020603050405020304" pitchFamily="18" charset="0"/>
                <a:ea typeface="宋体" panose="02010600030101010101" pitchFamily="2" charset="-122"/>
              </a:rPr>
              <a:t>Para 1: </a:t>
            </a:r>
            <a:r>
              <a:rPr lang="en-US" altLang="zh-CN" sz="3200" u="sng" kern="100" dirty="0">
                <a:solidFill>
                  <a:srgbClr val="9933FF"/>
                </a:solidFill>
                <a:latin typeface="Times New Roman" panose="02020603050405020304" pitchFamily="18" charset="0"/>
                <a:ea typeface="宋体" panose="02010600030101010101" pitchFamily="2" charset="-122"/>
              </a:rPr>
              <a:t>He </a:t>
            </a:r>
            <a:r>
              <a:rPr lang="en-US" altLang="zh-CN" sz="3200" kern="100" dirty="0">
                <a:solidFill>
                  <a:srgbClr val="FF0000"/>
                </a:solidFill>
                <a:latin typeface="Times New Roman" panose="02020603050405020304" pitchFamily="18" charset="0"/>
                <a:ea typeface="宋体" panose="02010600030101010101" pitchFamily="2" charset="-122"/>
              </a:rPr>
              <a:t>responded</a:t>
            </a:r>
            <a:r>
              <a:rPr lang="en-US" altLang="zh-CN" sz="3200" kern="100" dirty="0">
                <a:solidFill>
                  <a:srgbClr val="000000"/>
                </a:solidFill>
                <a:latin typeface="Times New Roman" panose="02020603050405020304" pitchFamily="18" charset="0"/>
                <a:ea typeface="宋体" panose="02010600030101010101" pitchFamily="2" charset="-122"/>
              </a:rPr>
              <a:t> in despair, "There are a lot more books here than I expected." </a:t>
            </a:r>
            <a:endParaRPr lang="zh-CN" altLang="zh-CN" sz="3200" dirty="0">
              <a:solidFill>
                <a:srgbClr val="000000"/>
              </a:solidFill>
              <a:latin typeface="Arial" panose="020B0604020202020204" pitchFamily="34" charset="0"/>
              <a:ea typeface="Arial" panose="020B0604020202020204" pitchFamily="34" charset="0"/>
            </a:endParaRPr>
          </a:p>
          <a:p>
            <a:pPr marL="742950" indent="-742950">
              <a:buAutoNum type="arabicPeriod"/>
            </a:pPr>
            <a:r>
              <a:rPr lang="zh-CN" altLang="en-US" sz="3600" b="1" dirty="0">
                <a:solidFill>
                  <a:srgbClr val="FF0000"/>
                </a:solidFill>
              </a:rPr>
              <a:t>（ 时间状语从句</a:t>
            </a:r>
            <a:r>
              <a:rPr lang="zh-CN" altLang="en-US" sz="3600" b="1" dirty="0">
                <a:solidFill>
                  <a:srgbClr val="9933FF"/>
                </a:solidFill>
              </a:rPr>
              <a:t>：</a:t>
            </a:r>
            <a:r>
              <a:rPr lang="en-US" altLang="zh-CN" sz="3600" b="1" dirty="0">
                <a:solidFill>
                  <a:srgbClr val="0000FF"/>
                </a:solidFill>
              </a:rPr>
              <a:t>+</a:t>
            </a:r>
            <a:r>
              <a:rPr lang="zh-CN" altLang="en-US" sz="3600" b="1" dirty="0">
                <a:solidFill>
                  <a:srgbClr val="0000FF"/>
                </a:solidFill>
              </a:rPr>
              <a:t>情绪描写：惊慌）</a:t>
            </a:r>
            <a:endParaRPr lang="en-US" altLang="zh-CN" sz="3600" b="1" dirty="0">
              <a:solidFill>
                <a:srgbClr val="0000FF"/>
              </a:solidFill>
            </a:endParaRPr>
          </a:p>
          <a:p>
            <a:r>
              <a:rPr lang="en-US" altLang="zh-CN" sz="3600" kern="100" dirty="0">
                <a:solidFill>
                  <a:srgbClr val="0000FF"/>
                </a:solidFill>
                <a:latin typeface="Times New Roman" panose="02020603050405020304" pitchFamily="18" charset="0"/>
                <a:ea typeface="宋体" panose="02010600030101010101" pitchFamily="2" charset="-122"/>
              </a:rPr>
              <a:t>When I heard his answer/ response/ reply</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9933FF"/>
                </a:solidFill>
                <a:latin typeface="Times New Roman" panose="02020603050405020304" pitchFamily="18" charset="0"/>
                <a:ea typeface="宋体" panose="02010600030101010101" pitchFamily="2" charset="-122"/>
              </a:rPr>
              <a:t>an overwhelming panic </a:t>
            </a:r>
            <a:r>
              <a:rPr lang="en-US" altLang="zh-CN" sz="3600" kern="100" dirty="0">
                <a:solidFill>
                  <a:srgbClr val="FF0000"/>
                </a:solidFill>
                <a:latin typeface="Times New Roman" panose="02020603050405020304" pitchFamily="18" charset="0"/>
                <a:ea typeface="宋体" panose="02010600030101010101" pitchFamily="2" charset="-122"/>
              </a:rPr>
              <a:t>seized me. </a:t>
            </a:r>
            <a:endParaRPr lang="en-US" altLang="zh-CN" sz="3600" kern="100" dirty="0">
              <a:solidFill>
                <a:srgbClr val="FF0000"/>
              </a:solidFill>
              <a:latin typeface="Times New Roman" panose="02020603050405020304" pitchFamily="18" charset="0"/>
              <a:ea typeface="宋体" panose="02010600030101010101" pitchFamily="2" charset="-122"/>
            </a:endParaRPr>
          </a:p>
          <a:p>
            <a:r>
              <a:rPr lang="en-US" altLang="zh-CN" sz="3600" dirty="0">
                <a:solidFill>
                  <a:srgbClr val="FF0000"/>
                </a:solidFill>
              </a:rPr>
              <a:t>2. </a:t>
            </a:r>
            <a:r>
              <a:rPr lang="zh-CN" altLang="en-US" sz="3600" dirty="0">
                <a:solidFill>
                  <a:srgbClr val="FF0000"/>
                </a:solidFill>
              </a:rPr>
              <a:t>（非谓语：</a:t>
            </a:r>
            <a:r>
              <a:rPr lang="zh-CN" altLang="en-US" sz="3600" dirty="0">
                <a:solidFill>
                  <a:srgbClr val="0000FF"/>
                </a:solidFill>
              </a:rPr>
              <a:t>我的自责）</a:t>
            </a:r>
            <a:endParaRPr lang="en-US" altLang="zh-CN" sz="3600" dirty="0">
              <a:solidFill>
                <a:srgbClr val="0000FF"/>
              </a:solidFill>
            </a:endParaRPr>
          </a:p>
          <a:p>
            <a:r>
              <a:rPr lang="en-US" altLang="zh-CN" sz="3600" kern="100" dirty="0">
                <a:solidFill>
                  <a:srgbClr val="7030A0"/>
                </a:solidFill>
                <a:latin typeface="Times New Roman" panose="02020603050405020304" pitchFamily="18" charset="0"/>
                <a:ea typeface="宋体" panose="02010600030101010101" pitchFamily="2" charset="-122"/>
              </a:rPr>
              <a:t>Being his partner/ teammate, </a:t>
            </a:r>
            <a:r>
              <a:rPr lang="en-US" altLang="zh-CN" sz="3600" i="1" kern="100" dirty="0">
                <a:solidFill>
                  <a:srgbClr val="9933FF"/>
                </a:solidFill>
                <a:latin typeface="Times New Roman" panose="02020603050405020304" pitchFamily="18" charset="0"/>
                <a:ea typeface="宋体" panose="02010600030101010101" pitchFamily="2" charset="-122"/>
              </a:rPr>
              <a:t>I </a:t>
            </a:r>
            <a:r>
              <a:rPr lang="en-US" altLang="zh-CN" sz="3600" kern="100" dirty="0">
                <a:solidFill>
                  <a:srgbClr val="FF0000"/>
                </a:solidFill>
                <a:latin typeface="Times New Roman" panose="02020603050405020304" pitchFamily="18" charset="0"/>
                <a:ea typeface="宋体" panose="02010600030101010101" pitchFamily="2" charset="-122"/>
              </a:rPr>
              <a:t>should have kept track of his progress </a:t>
            </a:r>
            <a:r>
              <a:rPr lang="en-US" altLang="zh-CN" sz="3600" kern="100" dirty="0">
                <a:solidFill>
                  <a:srgbClr val="7030A0"/>
                </a:solidFill>
                <a:latin typeface="Times New Roman" panose="02020603050405020304" pitchFamily="18" charset="0"/>
                <a:ea typeface="宋体" panose="02010600030101010101" pitchFamily="2" charset="-122"/>
              </a:rPr>
              <a:t>instead of just asking about it.</a:t>
            </a:r>
            <a:endParaRPr lang="en-US" altLang="zh-CN" sz="3600" dirty="0">
              <a:solidFill>
                <a:srgbClr val="FF0000"/>
              </a:solidFill>
            </a:endParaRPr>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3416320"/>
          </a:xfrm>
          <a:prstGeom prst="rect">
            <a:avLst/>
          </a:prstGeom>
          <a:solidFill>
            <a:schemeClr val="bg1"/>
          </a:solidFill>
        </p:spPr>
        <p:txBody>
          <a:bodyPr wrap="square">
            <a:spAutoFit/>
          </a:bodyPr>
          <a:lstStyle/>
          <a:p>
            <a:r>
              <a:rPr lang="en-US" altLang="zh-CN" sz="3600" dirty="0">
                <a:solidFill>
                  <a:srgbClr val="FF0000"/>
                </a:solidFill>
              </a:rPr>
              <a:t>3. </a:t>
            </a:r>
            <a:r>
              <a:rPr lang="zh-CN" altLang="en-US" sz="3600" dirty="0">
                <a:solidFill>
                  <a:srgbClr val="FF0000"/>
                </a:solidFill>
              </a:rPr>
              <a:t>（</a:t>
            </a:r>
            <a:r>
              <a:rPr lang="en-US" altLang="zh-CN" sz="3600" dirty="0">
                <a:solidFill>
                  <a:srgbClr val="FF0000"/>
                </a:solidFill>
              </a:rPr>
              <a:t>It </a:t>
            </a:r>
            <a:r>
              <a:rPr lang="zh-CN" altLang="en-US" sz="3600" dirty="0">
                <a:solidFill>
                  <a:srgbClr val="FF0000"/>
                </a:solidFill>
              </a:rPr>
              <a:t>句型： </a:t>
            </a:r>
            <a:r>
              <a:rPr lang="zh-CN" altLang="en-US" sz="3600" dirty="0">
                <a:solidFill>
                  <a:srgbClr val="0000FF"/>
                </a:solidFill>
              </a:rPr>
              <a:t>埋怨没有意义</a:t>
            </a:r>
            <a:r>
              <a:rPr lang="en-US" altLang="zh-CN" sz="3600" dirty="0">
                <a:solidFill>
                  <a:srgbClr val="0000FF"/>
                </a:solidFill>
              </a:rPr>
              <a:t>)</a:t>
            </a:r>
            <a:endParaRPr lang="en-US" altLang="zh-CN" sz="3600" dirty="0">
              <a:solidFill>
                <a:srgbClr val="0000FF"/>
              </a:solidFill>
            </a:endParaRPr>
          </a:p>
          <a:p>
            <a:r>
              <a:rPr lang="en-US" altLang="zh-CN" sz="3600" kern="100" dirty="0">
                <a:solidFill>
                  <a:srgbClr val="000000"/>
                </a:solidFill>
                <a:latin typeface="Times New Roman" panose="02020603050405020304" pitchFamily="18" charset="0"/>
                <a:ea typeface="宋体" panose="02010600030101010101" pitchFamily="2" charset="-122"/>
              </a:rPr>
              <a:t>  However, </a:t>
            </a:r>
            <a:r>
              <a:rPr lang="en-US" altLang="zh-CN" sz="3600" u="sng" kern="100" dirty="0">
                <a:solidFill>
                  <a:srgbClr val="9933FF"/>
                </a:solidFill>
                <a:latin typeface="Times New Roman" panose="02020603050405020304" pitchFamily="18" charset="0"/>
                <a:ea typeface="宋体" panose="02010600030101010101" pitchFamily="2" charset="-122"/>
              </a:rPr>
              <a:t>it</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was useless </a:t>
            </a:r>
            <a:r>
              <a:rPr lang="en-US" altLang="zh-CN" sz="3600" kern="100" dirty="0">
                <a:solidFill>
                  <a:srgbClr val="7030A0"/>
                </a:solidFill>
                <a:latin typeface="Times New Roman" panose="02020603050405020304" pitchFamily="18" charset="0"/>
                <a:ea typeface="宋体" panose="02010600030101010101" pitchFamily="2" charset="-122"/>
              </a:rPr>
              <a:t>complaining about his overconfidence.</a:t>
            </a:r>
            <a:endParaRPr lang="en-US" altLang="zh-CN" sz="3600" kern="100" dirty="0">
              <a:solidFill>
                <a:srgbClr val="7030A0"/>
              </a:solidFill>
              <a:latin typeface="Times New Roman" panose="02020603050405020304" pitchFamily="18" charset="0"/>
              <a:ea typeface="宋体" panose="02010600030101010101" pitchFamily="2" charset="-122"/>
            </a:endParaRPr>
          </a:p>
          <a:p>
            <a:r>
              <a:rPr lang="en-US" altLang="zh-CN" sz="3600" kern="100" dirty="0">
                <a:solidFill>
                  <a:srgbClr val="FF0000"/>
                </a:solidFill>
                <a:latin typeface="Times New Roman" panose="02020603050405020304" pitchFamily="18" charset="0"/>
                <a:ea typeface="宋体" panose="02010600030101010101" pitchFamily="2" charset="-122"/>
              </a:rPr>
              <a:t>4. </a:t>
            </a:r>
            <a:r>
              <a:rPr lang="en-US" altLang="zh-CN" sz="3600" dirty="0">
                <a:solidFill>
                  <a:srgbClr val="FF0000"/>
                </a:solidFill>
              </a:rPr>
              <a:t>(</a:t>
            </a:r>
            <a:r>
              <a:rPr lang="zh-CN" altLang="en-US" sz="3600" dirty="0">
                <a:solidFill>
                  <a:srgbClr val="FF0000"/>
                </a:solidFill>
              </a:rPr>
              <a:t>二连动：</a:t>
            </a:r>
            <a:r>
              <a:rPr lang="zh-CN" altLang="en-US" sz="3600" dirty="0">
                <a:solidFill>
                  <a:srgbClr val="0000FF"/>
                </a:solidFill>
              </a:rPr>
              <a:t>赶紧补救，体现我作为负责人的领导力）</a:t>
            </a:r>
            <a:endParaRPr lang="en-US" altLang="zh-CN" sz="3600" dirty="0">
              <a:solidFill>
                <a:srgbClr val="0000FF"/>
              </a:solidFill>
            </a:endParaRPr>
          </a:p>
          <a:p>
            <a:pPr indent="292100" algn="just"/>
            <a:r>
              <a:rPr lang="en-US" altLang="zh-CN" sz="3600" kern="100" dirty="0">
                <a:solidFill>
                  <a:srgbClr val="000000"/>
                </a:solidFill>
                <a:latin typeface="Times New Roman" panose="02020603050405020304" pitchFamily="18" charset="0"/>
                <a:ea typeface="宋体" panose="02010600030101010101" pitchFamily="2" charset="-122"/>
              </a:rPr>
              <a:t>  I </a:t>
            </a:r>
            <a:r>
              <a:rPr lang="en-US" altLang="zh-CN" sz="3600" kern="100" dirty="0">
                <a:solidFill>
                  <a:srgbClr val="FF0000"/>
                </a:solidFill>
                <a:latin typeface="Times New Roman" panose="02020603050405020304" pitchFamily="18" charset="0"/>
                <a:ea typeface="宋体" panose="02010600030101010101" pitchFamily="2" charset="-122"/>
              </a:rPr>
              <a:t>took a glance at </a:t>
            </a:r>
            <a:r>
              <a:rPr lang="en-US" altLang="zh-CN" sz="3600" kern="100" dirty="0">
                <a:solidFill>
                  <a:srgbClr val="000000"/>
                </a:solidFill>
                <a:latin typeface="Times New Roman" panose="02020603050405020304" pitchFamily="18" charset="0"/>
                <a:ea typeface="宋体" panose="02010600030101010101" pitchFamily="2" charset="-122"/>
              </a:rPr>
              <a:t>the million boxes of books in the room and </a:t>
            </a:r>
            <a:r>
              <a:rPr lang="en-US" altLang="zh-CN" sz="3600" kern="100" dirty="0">
                <a:solidFill>
                  <a:srgbClr val="FF0000"/>
                </a:solidFill>
                <a:latin typeface="Times New Roman" panose="02020603050405020304" pitchFamily="18" charset="0"/>
                <a:ea typeface="宋体" panose="02010600030101010101" pitchFamily="2" charset="-122"/>
              </a:rPr>
              <a:t>assessed the time </a:t>
            </a:r>
            <a:r>
              <a:rPr lang="en-US" altLang="zh-CN" sz="3600" kern="100" dirty="0">
                <a:solidFill>
                  <a:srgbClr val="0000FF"/>
                </a:solidFill>
                <a:latin typeface="Times New Roman" panose="02020603050405020304" pitchFamily="18" charset="0"/>
                <a:ea typeface="宋体" panose="02010600030101010101" pitchFamily="2" charset="-122"/>
              </a:rPr>
              <a:t>that we would spend in sorting out all the books. </a:t>
            </a:r>
            <a:endParaRPr lang="en-US" altLang="zh-CN" sz="3600" kern="100" dirty="0">
              <a:solidFill>
                <a:srgbClr val="0000FF"/>
              </a:solidFill>
              <a:latin typeface="Times New Roman" panose="02020603050405020304" pitchFamily="18" charset="0"/>
              <a:ea typeface="宋体" panose="02010600030101010101" pitchFamily="2" charset="-122"/>
            </a:endParaRPr>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192000" cy="4524315"/>
          </a:xfrm>
          <a:prstGeom prst="rect">
            <a:avLst/>
          </a:prstGeom>
          <a:solidFill>
            <a:schemeClr val="bg1"/>
          </a:solidFill>
        </p:spPr>
        <p:txBody>
          <a:bodyPr wrap="square">
            <a:spAutoFit/>
          </a:bodyPr>
          <a:lstStyle/>
          <a:p>
            <a:r>
              <a:rPr lang="en-US" altLang="zh-CN" sz="3600" b="1" dirty="0">
                <a:solidFill>
                  <a:srgbClr val="FF0000"/>
                </a:solidFill>
              </a:rPr>
              <a:t>5. </a:t>
            </a:r>
            <a:r>
              <a:rPr lang="zh-CN" altLang="en-US" sz="3600" b="1" dirty="0">
                <a:solidFill>
                  <a:srgbClr val="FF0000"/>
                </a:solidFill>
              </a:rPr>
              <a:t>（简单句</a:t>
            </a:r>
            <a:r>
              <a:rPr lang="en-US" altLang="zh-CN" sz="3600" b="1" dirty="0">
                <a:solidFill>
                  <a:srgbClr val="FF0000"/>
                </a:solidFill>
              </a:rPr>
              <a:t>+doing </a:t>
            </a:r>
            <a:r>
              <a:rPr lang="en-US" altLang="zh-CN" sz="3600" b="1" dirty="0" err="1">
                <a:solidFill>
                  <a:srgbClr val="FF0000"/>
                </a:solidFill>
              </a:rPr>
              <a:t>sth</a:t>
            </a:r>
            <a:r>
              <a:rPr lang="en-US" altLang="zh-CN" sz="3600" b="1" dirty="0">
                <a:solidFill>
                  <a:srgbClr val="FF0000"/>
                </a:solidFill>
              </a:rPr>
              <a:t>: </a:t>
            </a:r>
            <a:r>
              <a:rPr lang="zh-CN" altLang="en-US" sz="3600" b="1" dirty="0">
                <a:solidFill>
                  <a:srgbClr val="0000FF"/>
                </a:solidFill>
              </a:rPr>
              <a:t>使</a:t>
            </a:r>
            <a:r>
              <a:rPr lang="en-US" altLang="zh-CN" sz="3600" b="1" dirty="0">
                <a:solidFill>
                  <a:srgbClr val="0000FF"/>
                </a:solidFill>
              </a:rPr>
              <a:t>Charlie</a:t>
            </a:r>
            <a:r>
              <a:rPr lang="zh-CN" altLang="en-US" sz="3600" b="1" dirty="0">
                <a:solidFill>
                  <a:srgbClr val="0000FF"/>
                </a:solidFill>
              </a:rPr>
              <a:t>振作）</a:t>
            </a:r>
            <a:r>
              <a:rPr lang="en-US" altLang="zh-CN" sz="3600" b="1" dirty="0">
                <a:solidFill>
                  <a:srgbClr val="0000FF"/>
                </a:solidFill>
              </a:rPr>
              <a:t> </a:t>
            </a:r>
            <a:endParaRPr lang="en-US" altLang="zh-CN" sz="3600" b="1" dirty="0">
              <a:solidFill>
                <a:srgbClr val="0000FF"/>
              </a:solidFill>
            </a:endParaRPr>
          </a:p>
          <a:p>
            <a:r>
              <a:rPr lang="en-US" altLang="zh-CN" sz="3600" kern="100" dirty="0">
                <a:solidFill>
                  <a:srgbClr val="000000"/>
                </a:solidFill>
                <a:latin typeface="Times New Roman" panose="02020603050405020304" pitchFamily="18" charset="0"/>
                <a:ea typeface="宋体" panose="02010600030101010101" pitchFamily="2" charset="-122"/>
              </a:rPr>
              <a:t>  “Come on. </a:t>
            </a:r>
            <a:r>
              <a:rPr lang="en-US" altLang="zh-CN" sz="3600" u="sng" kern="100" dirty="0">
                <a:solidFill>
                  <a:srgbClr val="9933FF"/>
                </a:solidFill>
                <a:latin typeface="Times New Roman" panose="02020603050405020304" pitchFamily="18" charset="0"/>
                <a:ea typeface="宋体" panose="02010600030101010101" pitchFamily="2" charset="-122"/>
              </a:rPr>
              <a:t>My friends and I </a:t>
            </a:r>
            <a:r>
              <a:rPr lang="en-US" altLang="zh-CN" sz="3600" kern="100" dirty="0">
                <a:solidFill>
                  <a:srgbClr val="000000"/>
                </a:solidFill>
                <a:latin typeface="Times New Roman" panose="02020603050405020304" pitchFamily="18" charset="0"/>
                <a:ea typeface="宋体" panose="02010600030101010101" pitchFamily="2" charset="-122"/>
              </a:rPr>
              <a:t>will lend you a hand. Tell us </a:t>
            </a:r>
            <a:r>
              <a:rPr lang="en-US" altLang="zh-CN" sz="3600" kern="100" dirty="0">
                <a:solidFill>
                  <a:srgbClr val="0000FF"/>
                </a:solidFill>
                <a:latin typeface="Times New Roman" panose="02020603050405020304" pitchFamily="18" charset="0"/>
                <a:ea typeface="宋体" panose="02010600030101010101" pitchFamily="2" charset="-122"/>
              </a:rPr>
              <a:t>how to launch the mission.” </a:t>
            </a:r>
            <a:r>
              <a:rPr lang="en-US" altLang="zh-CN" sz="3600" u="sng" kern="100" dirty="0">
                <a:solidFill>
                  <a:srgbClr val="9933FF"/>
                </a:solidFill>
                <a:latin typeface="Times New Roman" panose="02020603050405020304" pitchFamily="18" charset="0"/>
                <a:ea typeface="宋体" panose="02010600030101010101" pitchFamily="2" charset="-122"/>
              </a:rPr>
              <a:t>I</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cheered him up, </a:t>
            </a:r>
            <a:r>
              <a:rPr lang="en-US" altLang="zh-CN" sz="3600" kern="100" dirty="0">
                <a:solidFill>
                  <a:srgbClr val="7030A0"/>
                </a:solidFill>
                <a:latin typeface="Times New Roman" panose="02020603050405020304" pitchFamily="18" charset="0"/>
                <a:ea typeface="宋体" panose="02010600030101010101" pitchFamily="2" charset="-122"/>
              </a:rPr>
              <a:t>smiling. </a:t>
            </a:r>
            <a:endParaRPr lang="en-US" altLang="zh-CN" sz="3600" kern="100" dirty="0">
              <a:solidFill>
                <a:srgbClr val="7030A0"/>
              </a:solidFill>
              <a:latin typeface="Times New Roman" panose="02020603050405020304" pitchFamily="18" charset="0"/>
              <a:ea typeface="宋体" panose="02010600030101010101" pitchFamily="2" charset="-122"/>
            </a:endParaRPr>
          </a:p>
          <a:p>
            <a:endParaRPr lang="en-US" altLang="zh-CN" sz="3600" b="1" i="1" dirty="0">
              <a:solidFill>
                <a:srgbClr val="0000FF"/>
              </a:solidFill>
            </a:endParaRPr>
          </a:p>
          <a:p>
            <a:r>
              <a:rPr lang="en-US" altLang="zh-CN" sz="3600" b="1" i="1" dirty="0">
                <a:solidFill>
                  <a:srgbClr val="FF0000"/>
                </a:solidFill>
              </a:rPr>
              <a:t>6. </a:t>
            </a:r>
            <a:r>
              <a:rPr lang="zh-CN" altLang="en-US" sz="3600" b="1" dirty="0">
                <a:solidFill>
                  <a:srgbClr val="FF0000"/>
                </a:solidFill>
              </a:rPr>
              <a:t>（非谓语</a:t>
            </a:r>
            <a:r>
              <a:rPr lang="en-US" altLang="zh-CN" sz="3600" b="1" dirty="0">
                <a:solidFill>
                  <a:srgbClr val="FF0000"/>
                </a:solidFill>
              </a:rPr>
              <a:t>doing </a:t>
            </a:r>
            <a:r>
              <a:rPr lang="en-US" altLang="zh-CN" sz="3600" b="1" dirty="0" err="1">
                <a:solidFill>
                  <a:srgbClr val="FF0000"/>
                </a:solidFill>
              </a:rPr>
              <a:t>sth</a:t>
            </a:r>
            <a:r>
              <a:rPr lang="en-US" altLang="zh-CN" sz="3600" b="1" dirty="0">
                <a:solidFill>
                  <a:srgbClr val="FF0000"/>
                </a:solidFill>
              </a:rPr>
              <a:t> + </a:t>
            </a:r>
            <a:r>
              <a:rPr lang="zh-CN" altLang="en-US" sz="3600" b="1" dirty="0">
                <a:solidFill>
                  <a:srgbClr val="FF0000"/>
                </a:solidFill>
              </a:rPr>
              <a:t>二连动：</a:t>
            </a:r>
            <a:r>
              <a:rPr lang="en-US" altLang="zh-CN" sz="3600" b="1" dirty="0">
                <a:solidFill>
                  <a:srgbClr val="0000FF"/>
                </a:solidFill>
              </a:rPr>
              <a:t>Charlie </a:t>
            </a:r>
            <a:r>
              <a:rPr lang="zh-CN" altLang="en-US" sz="3600" b="1" dirty="0">
                <a:solidFill>
                  <a:srgbClr val="0000FF"/>
                </a:solidFill>
              </a:rPr>
              <a:t>的行动力） </a:t>
            </a:r>
            <a:r>
              <a:rPr lang="en-US" altLang="zh-CN" sz="3600" b="1" dirty="0">
                <a:solidFill>
                  <a:srgbClr val="0000FF"/>
                </a:solidFill>
              </a:rPr>
              <a:t> </a:t>
            </a:r>
            <a:endParaRPr lang="en-US" altLang="zh-CN" sz="3600" b="1" dirty="0">
              <a:solidFill>
                <a:srgbClr val="0000FF"/>
              </a:solidFill>
            </a:endParaRPr>
          </a:p>
          <a:p>
            <a:pPr indent="292100" algn="just"/>
            <a:r>
              <a:rPr lang="en-US" altLang="zh-CN" sz="3600" kern="100" dirty="0">
                <a:solidFill>
                  <a:srgbClr val="7030A0"/>
                </a:solidFill>
                <a:latin typeface="Times New Roman" panose="02020603050405020304" pitchFamily="18" charset="0"/>
                <a:ea typeface="宋体" panose="02010600030101010101" pitchFamily="2" charset="-122"/>
              </a:rPr>
              <a:t>  Hearing that, </a:t>
            </a:r>
            <a:r>
              <a:rPr lang="en-US" altLang="zh-CN" sz="3600" u="sng" kern="100" dirty="0">
                <a:solidFill>
                  <a:srgbClr val="9933FF"/>
                </a:solidFill>
                <a:latin typeface="Times New Roman" panose="02020603050405020304" pitchFamily="18" charset="0"/>
                <a:ea typeface="宋体" panose="02010600030101010101" pitchFamily="2" charset="-122"/>
              </a:rPr>
              <a:t>Charlie </a:t>
            </a:r>
            <a:r>
              <a:rPr lang="en-US" altLang="zh-CN" sz="3600" kern="100" dirty="0">
                <a:solidFill>
                  <a:srgbClr val="9933FF"/>
                </a:solidFill>
                <a:latin typeface="Times New Roman" panose="02020603050405020304" pitchFamily="18" charset="0"/>
                <a:ea typeface="宋体" panose="02010600030101010101" pitchFamily="2" charset="-122"/>
              </a:rPr>
              <a:t>cast me a grateful look </a:t>
            </a:r>
            <a:r>
              <a:rPr lang="en-US" altLang="zh-CN" sz="3600" b="1" kern="100" dirty="0">
                <a:solidFill>
                  <a:srgbClr val="000000"/>
                </a:solidFill>
                <a:latin typeface="Times New Roman" panose="02020603050405020304" pitchFamily="18" charset="0"/>
                <a:ea typeface="宋体" panose="02010600030101010101" pitchFamily="2" charset="-122"/>
              </a:rPr>
              <a:t>and</a:t>
            </a:r>
            <a:r>
              <a:rPr lang="en-US" altLang="zh-CN" sz="3600" kern="100" dirty="0">
                <a:solidFill>
                  <a:srgbClr val="000000"/>
                </a:solidFill>
                <a:latin typeface="Times New Roman" panose="02020603050405020304" pitchFamily="18" charset="0"/>
                <a:ea typeface="宋体" panose="02010600030101010101" pitchFamily="2" charset="-122"/>
              </a:rPr>
              <a:t> quickly </a:t>
            </a:r>
            <a:r>
              <a:rPr lang="en-US" altLang="zh-CN" sz="3600" kern="100" dirty="0">
                <a:solidFill>
                  <a:srgbClr val="FF0000"/>
                </a:solidFill>
                <a:latin typeface="Times New Roman" panose="02020603050405020304" pitchFamily="18" charset="0"/>
                <a:ea typeface="宋体" panose="02010600030101010101" pitchFamily="2" charset="-122"/>
              </a:rPr>
              <a:t>assigned my friends and me different tasks </a:t>
            </a:r>
            <a:r>
              <a:rPr lang="en-US" altLang="zh-CN" sz="3600" kern="100" dirty="0">
                <a:solidFill>
                  <a:srgbClr val="000000"/>
                </a:solidFill>
                <a:latin typeface="Times New Roman" panose="02020603050405020304" pitchFamily="18" charset="0"/>
                <a:ea typeface="宋体" panose="02010600030101010101" pitchFamily="2" charset="-122"/>
              </a:rPr>
              <a:t>of arranging all the books. </a:t>
            </a:r>
            <a:endParaRPr lang="en-US" altLang="zh-CN" sz="3600" kern="100" dirty="0">
              <a:solidFill>
                <a:srgbClr val="000000"/>
              </a:solidFill>
              <a:latin typeface="Times New Roman" panose="02020603050405020304" pitchFamily="18" charset="0"/>
              <a:ea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192000" cy="3416320"/>
          </a:xfrm>
          <a:prstGeom prst="rect">
            <a:avLst/>
          </a:prstGeom>
          <a:solidFill>
            <a:schemeClr val="bg1"/>
          </a:solidFill>
        </p:spPr>
        <p:txBody>
          <a:bodyPr wrap="square">
            <a:spAutoFit/>
          </a:bodyPr>
          <a:lstStyle/>
          <a:p>
            <a:pPr marL="742950" indent="-742950">
              <a:buAutoNum type="arabicPeriod" startAt="7"/>
            </a:pPr>
            <a:r>
              <a:rPr lang="zh-CN" altLang="en-US" sz="3600" b="1" dirty="0">
                <a:solidFill>
                  <a:srgbClr val="FF0000"/>
                </a:solidFill>
              </a:rPr>
              <a:t>（状语从句：</a:t>
            </a:r>
            <a:r>
              <a:rPr lang="en-US" altLang="zh-CN" sz="3600" b="1" dirty="0">
                <a:solidFill>
                  <a:srgbClr val="0000FF"/>
                </a:solidFill>
              </a:rPr>
              <a:t> </a:t>
            </a:r>
            <a:r>
              <a:rPr lang="zh-CN" altLang="en-US" sz="3600" b="1" dirty="0">
                <a:solidFill>
                  <a:srgbClr val="0000FF"/>
                </a:solidFill>
              </a:rPr>
              <a:t>一切紧张顺利）</a:t>
            </a:r>
            <a:endParaRPr lang="en-US" altLang="zh-CN" sz="3600" b="1" dirty="0">
              <a:solidFill>
                <a:srgbClr val="0000FF"/>
              </a:solidFill>
            </a:endParaRPr>
          </a:p>
          <a:p>
            <a:r>
              <a:rPr lang="en-US" altLang="zh-CN" sz="3600" kern="100" dirty="0">
                <a:solidFill>
                  <a:srgbClr val="000000"/>
                </a:solidFill>
                <a:latin typeface="Times New Roman" panose="02020603050405020304" pitchFamily="18" charset="0"/>
                <a:ea typeface="宋体" panose="02010600030101010101" pitchFamily="2" charset="-122"/>
              </a:rPr>
              <a:t>Amazingly, </a:t>
            </a:r>
            <a:r>
              <a:rPr lang="en-US" altLang="zh-CN" sz="3600" u="sng" kern="100" dirty="0">
                <a:solidFill>
                  <a:srgbClr val="9933FF"/>
                </a:solidFill>
                <a:latin typeface="Times New Roman" panose="02020603050405020304" pitchFamily="18" charset="0"/>
                <a:ea typeface="宋体" panose="02010600030101010101" pitchFamily="2" charset="-122"/>
              </a:rPr>
              <a:t>Charlie</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FF0000"/>
                </a:solidFill>
                <a:latin typeface="Times New Roman" panose="02020603050405020304" pitchFamily="18" charset="0"/>
                <a:ea typeface="宋体" panose="02010600030101010101" pitchFamily="2" charset="-122"/>
              </a:rPr>
              <a:t>was </a:t>
            </a:r>
            <a:r>
              <a:rPr lang="en-US" altLang="zh-CN" sz="3600" b="1" kern="100" dirty="0">
                <a:solidFill>
                  <a:srgbClr val="000000"/>
                </a:solidFill>
                <a:latin typeface="Times New Roman" panose="02020603050405020304" pitchFamily="18" charset="0"/>
                <a:ea typeface="宋体" panose="02010600030101010101" pitchFamily="2" charset="-122"/>
              </a:rPr>
              <a:t>so </a:t>
            </a:r>
            <a:r>
              <a:rPr lang="en-US" altLang="zh-CN" sz="3600" kern="100" dirty="0">
                <a:solidFill>
                  <a:srgbClr val="FF0000"/>
                </a:solidFill>
                <a:latin typeface="Times New Roman" panose="02020603050405020304" pitchFamily="18" charset="0"/>
                <a:ea typeface="宋体" panose="02010600030101010101" pitchFamily="2" charset="-122"/>
              </a:rPr>
              <a:t>organized</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b="1" kern="100" dirty="0">
                <a:solidFill>
                  <a:srgbClr val="000000"/>
                </a:solidFill>
                <a:latin typeface="Times New Roman" panose="02020603050405020304" pitchFamily="18" charset="0"/>
                <a:ea typeface="宋体" panose="02010600030101010101" pitchFamily="2" charset="-122"/>
              </a:rPr>
              <a:t>that</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0000FF"/>
                </a:solidFill>
                <a:latin typeface="Times New Roman" panose="02020603050405020304" pitchFamily="18" charset="0"/>
                <a:ea typeface="宋体" panose="02010600030101010101" pitchFamily="2" charset="-122"/>
              </a:rPr>
              <a:t>everything went smoothly under his guidance. </a:t>
            </a:r>
            <a:endParaRPr lang="en-US" altLang="zh-CN" sz="3600" kern="100" dirty="0">
              <a:solidFill>
                <a:srgbClr val="0000FF"/>
              </a:solidFill>
              <a:latin typeface="Times New Roman" panose="02020603050405020304" pitchFamily="18" charset="0"/>
              <a:ea typeface="宋体" panose="02010600030101010101" pitchFamily="2" charset="-122"/>
            </a:endParaRPr>
          </a:p>
          <a:p>
            <a:pPr marL="742950" indent="-742950">
              <a:buAutoNum type="arabicPeriod" startAt="8"/>
            </a:pPr>
            <a:r>
              <a:rPr lang="zh-CN" altLang="en-US" sz="3600" kern="100" dirty="0">
                <a:solidFill>
                  <a:srgbClr val="FF0000"/>
                </a:solidFill>
                <a:latin typeface="Times New Roman" panose="02020603050405020304" pitchFamily="18" charset="0"/>
                <a:ea typeface="宋体" panose="02010600030101010101" pitchFamily="2" charset="-122"/>
              </a:rPr>
              <a:t>（ 非谓语：</a:t>
            </a:r>
            <a:r>
              <a:rPr lang="zh-CN" altLang="en-US" sz="3600" kern="100" dirty="0">
                <a:solidFill>
                  <a:srgbClr val="0000FF"/>
                </a:solidFill>
                <a:latin typeface="Times New Roman" panose="02020603050405020304" pitchFamily="18" charset="0"/>
                <a:ea typeface="宋体" panose="02010600030101010101" pitchFamily="2" charset="-122"/>
              </a:rPr>
              <a:t>书展非常成功，合作很完美）</a:t>
            </a:r>
            <a:r>
              <a:rPr lang="en-US" altLang="zh-CN" sz="3600" kern="100" dirty="0">
                <a:solidFill>
                  <a:srgbClr val="0000FF"/>
                </a:solidFill>
                <a:latin typeface="Times New Roman" panose="02020603050405020304" pitchFamily="18" charset="0"/>
                <a:ea typeface="宋体" panose="02010600030101010101" pitchFamily="2" charset="-122"/>
              </a:rPr>
              <a:t> </a:t>
            </a:r>
            <a:endParaRPr lang="en-US" altLang="zh-CN" sz="3600" kern="100" dirty="0">
              <a:solidFill>
                <a:srgbClr val="0000FF"/>
              </a:solidFill>
              <a:latin typeface="Times New Roman" panose="02020603050405020304" pitchFamily="18" charset="0"/>
              <a:ea typeface="宋体" panose="02010600030101010101" pitchFamily="2" charset="-122"/>
            </a:endParaRPr>
          </a:p>
          <a:p>
            <a:r>
              <a:rPr lang="en-US" altLang="zh-CN" sz="3600" u="sng" kern="100" dirty="0">
                <a:solidFill>
                  <a:srgbClr val="9933FF"/>
                </a:solidFill>
                <a:latin typeface="Times New Roman" panose="02020603050405020304" pitchFamily="18" charset="0"/>
                <a:ea typeface="宋体" panose="02010600030101010101" pitchFamily="2" charset="-122"/>
              </a:rPr>
              <a:t>The book fair, </a:t>
            </a:r>
            <a:r>
              <a:rPr lang="en-US" altLang="zh-CN" sz="3600" kern="100" dirty="0">
                <a:solidFill>
                  <a:srgbClr val="7030A0"/>
                </a:solidFill>
                <a:latin typeface="Times New Roman" panose="02020603050405020304" pitchFamily="18" charset="0"/>
                <a:ea typeface="宋体" panose="02010600030101010101" pitchFamily="2" charset="-122"/>
              </a:rPr>
              <a:t>attracting numerous readers, </a:t>
            </a:r>
            <a:r>
              <a:rPr lang="en-US" altLang="zh-CN" sz="3600" kern="100" dirty="0">
                <a:solidFill>
                  <a:srgbClr val="FF0000"/>
                </a:solidFill>
                <a:latin typeface="Times New Roman" panose="02020603050405020304" pitchFamily="18" charset="0"/>
                <a:ea typeface="宋体" panose="02010600030101010101" pitchFamily="2" charset="-122"/>
              </a:rPr>
              <a:t>was a great success </a:t>
            </a:r>
            <a:r>
              <a:rPr lang="en-US" altLang="zh-CN" sz="3600" kern="100" dirty="0">
                <a:solidFill>
                  <a:srgbClr val="000000"/>
                </a:solidFill>
                <a:latin typeface="Times New Roman" panose="02020603050405020304" pitchFamily="18" charset="0"/>
                <a:ea typeface="宋体" panose="02010600030101010101" pitchFamily="2" charset="-122"/>
              </a:rPr>
              <a:t>thanks to our perfect cooperation / collaboration.</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9512" y="1017107"/>
            <a:ext cx="12056165" cy="4955203"/>
          </a:xfrm>
          <a:prstGeom prst="rect">
            <a:avLst/>
          </a:prstGeom>
          <a:solidFill>
            <a:schemeClr val="bg1"/>
          </a:solidFill>
        </p:spPr>
        <p:txBody>
          <a:bodyPr wrap="square">
            <a:spAutoFit/>
          </a:bodyPr>
          <a:lstStyle/>
          <a:p>
            <a:pPr indent="292100" algn="just"/>
            <a:r>
              <a:rPr lang="en-US" altLang="zh-CN" sz="3200" kern="100" dirty="0">
                <a:solidFill>
                  <a:srgbClr val="000000"/>
                </a:solidFill>
                <a:latin typeface="Times New Roman" panose="02020603050405020304" pitchFamily="18" charset="0"/>
                <a:ea typeface="宋体" panose="02010600030101010101" pitchFamily="2" charset="-122"/>
              </a:rPr>
              <a:t>Para 2: After </a:t>
            </a:r>
            <a:r>
              <a:rPr lang="en-US" altLang="zh-CN" sz="3200" u="sng" kern="100" dirty="0">
                <a:solidFill>
                  <a:srgbClr val="9933FF"/>
                </a:solidFill>
                <a:latin typeface="Times New Roman" panose="02020603050405020304" pitchFamily="18" charset="0"/>
                <a:ea typeface="宋体" panose="02010600030101010101" pitchFamily="2" charset="-122"/>
              </a:rPr>
              <a:t>the book fair </a:t>
            </a:r>
            <a:r>
              <a:rPr lang="en-US" altLang="zh-CN" sz="3200" kern="100" dirty="0">
                <a:solidFill>
                  <a:srgbClr val="FF0000"/>
                </a:solidFill>
                <a:latin typeface="Times New Roman" panose="02020603050405020304" pitchFamily="18" charset="0"/>
                <a:ea typeface="宋体" panose="02010600030101010101" pitchFamily="2" charset="-122"/>
              </a:rPr>
              <a:t>was over</a:t>
            </a:r>
            <a:r>
              <a:rPr lang="en-US" altLang="zh-CN" sz="3200" kern="100" dirty="0">
                <a:solidFill>
                  <a:srgbClr val="000000"/>
                </a:solidFill>
                <a:latin typeface="Times New Roman" panose="02020603050405020304" pitchFamily="18" charset="0"/>
                <a:ea typeface="宋体" panose="02010600030101010101" pitchFamily="2" charset="-122"/>
              </a:rPr>
              <a:t>, </a:t>
            </a:r>
            <a:r>
              <a:rPr lang="en-US" altLang="zh-CN" sz="3200" u="sng" kern="100" dirty="0">
                <a:solidFill>
                  <a:srgbClr val="9933FF"/>
                </a:solidFill>
                <a:latin typeface="Times New Roman" panose="02020603050405020304" pitchFamily="18" charset="0"/>
                <a:ea typeface="宋体" panose="02010600030101010101" pitchFamily="2" charset="-122"/>
              </a:rPr>
              <a:t>I </a:t>
            </a:r>
            <a:r>
              <a:rPr lang="en-US" altLang="zh-CN" sz="3200" kern="100" dirty="0">
                <a:solidFill>
                  <a:srgbClr val="FF0000"/>
                </a:solidFill>
                <a:latin typeface="Times New Roman" panose="02020603050405020304" pitchFamily="18" charset="0"/>
                <a:ea typeface="宋体" panose="02010600030101010101" pitchFamily="2" charset="-122"/>
              </a:rPr>
              <a:t>couldn't stop wondering </a:t>
            </a:r>
            <a:r>
              <a:rPr lang="en-US" altLang="zh-CN" sz="3200" kern="100" dirty="0">
                <a:solidFill>
                  <a:srgbClr val="000000"/>
                </a:solidFill>
                <a:latin typeface="Times New Roman" panose="02020603050405020304" pitchFamily="18" charset="0"/>
                <a:ea typeface="宋体" panose="02010600030101010101" pitchFamily="2" charset="-122"/>
              </a:rPr>
              <a:t>why </a:t>
            </a:r>
            <a:r>
              <a:rPr lang="en-US" altLang="zh-CN" sz="3200" u="sng" kern="100" dirty="0">
                <a:solidFill>
                  <a:srgbClr val="9933FF"/>
                </a:solidFill>
                <a:latin typeface="Times New Roman" panose="02020603050405020304" pitchFamily="18" charset="0"/>
                <a:ea typeface="宋体" panose="02010600030101010101" pitchFamily="2" charset="-122"/>
              </a:rPr>
              <a:t>Mr. Egan </a:t>
            </a:r>
            <a:r>
              <a:rPr lang="en-US" altLang="zh-CN" sz="3200" kern="100" dirty="0">
                <a:solidFill>
                  <a:srgbClr val="000000"/>
                </a:solidFill>
                <a:latin typeface="Times New Roman" panose="02020603050405020304" pitchFamily="18" charset="0"/>
                <a:ea typeface="宋体" panose="02010600030101010101" pitchFamily="2" charset="-122"/>
              </a:rPr>
              <a:t>put us together. </a:t>
            </a:r>
            <a:endParaRPr lang="zh-CN" altLang="zh-CN" sz="3200" dirty="0">
              <a:solidFill>
                <a:srgbClr val="000000"/>
              </a:solidFill>
              <a:latin typeface="Arial" panose="020B0604020202020204" pitchFamily="34" charset="0"/>
              <a:ea typeface="Arial" panose="020B0604020202020204" pitchFamily="34" charset="0"/>
            </a:endParaRPr>
          </a:p>
          <a:p>
            <a:r>
              <a:rPr lang="en-US" altLang="zh-CN" sz="3200" dirty="0">
                <a:solidFill>
                  <a:srgbClr val="FF0000"/>
                </a:solidFill>
              </a:rPr>
              <a:t>1. </a:t>
            </a:r>
            <a:r>
              <a:rPr lang="zh-CN" altLang="en-US" sz="3200" dirty="0">
                <a:solidFill>
                  <a:srgbClr val="FF0000"/>
                </a:solidFill>
              </a:rPr>
              <a:t>（</a:t>
            </a:r>
            <a:r>
              <a:rPr lang="zh-CN" altLang="en-US" sz="3600" dirty="0">
                <a:solidFill>
                  <a:srgbClr val="FF0000"/>
                </a:solidFill>
              </a:rPr>
              <a:t>定语从句 ：</a:t>
            </a:r>
            <a:r>
              <a:rPr lang="zh-CN" altLang="en-US" sz="3600" dirty="0">
                <a:solidFill>
                  <a:srgbClr val="0000FF"/>
                </a:solidFill>
              </a:rPr>
              <a:t>第一次合作有了成效）</a:t>
            </a:r>
            <a:r>
              <a:rPr lang="en-US" altLang="zh-CN" sz="3600" dirty="0">
                <a:solidFill>
                  <a:srgbClr val="0000FF"/>
                </a:solidFill>
              </a:rPr>
              <a:t> </a:t>
            </a:r>
            <a:endParaRPr lang="en-US" altLang="zh-CN" sz="3600" dirty="0">
              <a:solidFill>
                <a:srgbClr val="0000FF"/>
              </a:solidFill>
            </a:endParaRPr>
          </a:p>
          <a:p>
            <a:pPr lvl="0"/>
            <a:r>
              <a:rPr lang="en-US" altLang="zh-CN" sz="3600" u="sng" dirty="0">
                <a:solidFill>
                  <a:srgbClr val="9933FF"/>
                </a:solidFill>
              </a:rPr>
              <a:t>This</a:t>
            </a:r>
            <a:r>
              <a:rPr lang="en-US" altLang="zh-CN" sz="3600" dirty="0"/>
              <a:t> </a:t>
            </a:r>
            <a:r>
              <a:rPr lang="en-US" altLang="zh-CN" sz="3600" dirty="0">
                <a:solidFill>
                  <a:srgbClr val="FF0000"/>
                </a:solidFill>
              </a:rPr>
              <a:t>was the first time </a:t>
            </a:r>
            <a:r>
              <a:rPr lang="en-US" altLang="zh-CN" sz="3600" b="1" dirty="0">
                <a:solidFill>
                  <a:srgbClr val="0000FF"/>
                </a:solidFill>
              </a:rPr>
              <a:t>that </a:t>
            </a:r>
            <a:r>
              <a:rPr lang="en-US" altLang="zh-CN" sz="3600" u="sng" dirty="0">
                <a:solidFill>
                  <a:srgbClr val="9933FF"/>
                </a:solidFill>
              </a:rPr>
              <a:t>the co-work </a:t>
            </a:r>
            <a:r>
              <a:rPr lang="en-US" altLang="zh-CN" sz="3600" dirty="0"/>
              <a:t>between Charlie and me </a:t>
            </a:r>
            <a:r>
              <a:rPr lang="en-US" altLang="zh-CN" sz="3600" dirty="0">
                <a:solidFill>
                  <a:srgbClr val="FF0000"/>
                </a:solidFill>
              </a:rPr>
              <a:t>paid off. </a:t>
            </a:r>
            <a:endParaRPr lang="zh-CN" altLang="zh-CN" sz="3600" dirty="0">
              <a:solidFill>
                <a:srgbClr val="FF0000"/>
              </a:solidFill>
            </a:endParaRPr>
          </a:p>
          <a:p>
            <a:r>
              <a:rPr lang="en-US" altLang="zh-CN" sz="3600" dirty="0">
                <a:solidFill>
                  <a:srgbClr val="FF0000"/>
                </a:solidFill>
              </a:rPr>
              <a:t>2.  (</a:t>
            </a:r>
            <a:r>
              <a:rPr lang="zh-CN" altLang="en-US" sz="3600" dirty="0">
                <a:solidFill>
                  <a:srgbClr val="FF0000"/>
                </a:solidFill>
              </a:rPr>
              <a:t>介词短语表让步：</a:t>
            </a:r>
            <a:r>
              <a:rPr lang="zh-CN" altLang="en-US" sz="3600" dirty="0">
                <a:solidFill>
                  <a:srgbClr val="0000FF"/>
                </a:solidFill>
              </a:rPr>
              <a:t>齐心协力完成任务）</a:t>
            </a:r>
            <a:endParaRPr lang="en-US" altLang="zh-CN" sz="3600" dirty="0">
              <a:solidFill>
                <a:srgbClr val="0000FF"/>
              </a:solidFill>
            </a:endParaRPr>
          </a:p>
          <a:p>
            <a:pPr lvl="0"/>
            <a:r>
              <a:rPr lang="en-US" altLang="zh-CN" sz="3600" b="1" dirty="0"/>
              <a:t>In spite of </a:t>
            </a:r>
            <a:r>
              <a:rPr lang="en-US" altLang="zh-CN" sz="3600" dirty="0"/>
              <a:t>an unexpected episode of the book fair, </a:t>
            </a:r>
            <a:r>
              <a:rPr lang="en-US" altLang="zh-CN" sz="3600" u="sng" dirty="0">
                <a:solidFill>
                  <a:srgbClr val="9933FF"/>
                </a:solidFill>
              </a:rPr>
              <a:t>Charlie and I, </a:t>
            </a:r>
            <a:r>
              <a:rPr lang="en-US" altLang="zh-CN" sz="3600" dirty="0"/>
              <a:t>with my friends’ help, </a:t>
            </a:r>
            <a:r>
              <a:rPr lang="en-US" altLang="zh-CN" sz="3600" dirty="0">
                <a:solidFill>
                  <a:srgbClr val="FF0000"/>
                </a:solidFill>
              </a:rPr>
              <a:t>accomplished the seemingly impossible task. </a:t>
            </a:r>
            <a:endParaRPr lang="en-US" altLang="zh-CN" sz="3200" dirty="0"/>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429" y="0"/>
            <a:ext cx="12219429" cy="682221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FF0000"/>
                </a:solidFill>
                <a:latin typeface="华文彩云" panose="02010800040101010101" pitchFamily="2" charset="-122"/>
                <a:ea typeface="华文彩云" panose="02010800040101010101" pitchFamily="2" charset="-122"/>
              </a:rPr>
              <a:t>原文本</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5" name="文本框 4"/>
          <p:cNvSpPr txBox="1"/>
          <p:nvPr/>
        </p:nvSpPr>
        <p:spPr>
          <a:xfrm>
            <a:off x="0" y="499366"/>
            <a:ext cx="12219429" cy="6668492"/>
          </a:xfrm>
          <a:prstGeom prst="rect">
            <a:avLst/>
          </a:prstGeom>
          <a:solidFill>
            <a:schemeClr val="bg1"/>
          </a:solidFill>
        </p:spPr>
        <p:txBody>
          <a:bodyPr wrap="square">
            <a:spAutoFit/>
          </a:bodyPr>
          <a:lstStyle/>
          <a:p>
            <a:pPr indent="292100" algn="just" eaLnBrk="1" fontAlgn="auto">
              <a:lnSpc>
                <a:spcPts val="2200"/>
              </a:lnSpc>
            </a:pPr>
            <a:r>
              <a:rPr lang="en-US" altLang="zh-CN" sz="2400" kern="100" dirty="0">
                <a:solidFill>
                  <a:srgbClr val="000000"/>
                </a:solidFill>
                <a:effectLst/>
                <a:latin typeface="Times New Roman" panose="02020603050405020304" pitchFamily="18" charset="0"/>
                <a:ea typeface="宋体" panose="02010600030101010101" pitchFamily="2" charset="-122"/>
              </a:rPr>
              <a:t>Our school holds an annual book fair each January, where new and used books are available for students to purchase. Our librarian, Mr. Egan, is the school sponsor(</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主办者</a:t>
            </a:r>
            <a:r>
              <a:rPr lang="en-US" altLang="zh-CN" sz="2400" kern="100" dirty="0">
                <a:solidFill>
                  <a:srgbClr val="000000"/>
                </a:solidFill>
                <a:effectLst/>
                <a:latin typeface="Times New Roman" panose="02020603050405020304" pitchFamily="18" charset="0"/>
                <a:ea typeface="宋体" panose="02010600030101010101" pitchFamily="2" charset="-122"/>
              </a:rPr>
              <a:t>)for it. Traditionally, the tenth-grade students are responsible for the planning, set-up, and selling at the fair. I am sure that Mr. Egan consulted our teacher, Ms. Cates, for suggestions as to who would be the student directors, and I was pleasantly surprised when he approached me to be one of the students in charge. I was even more surprised when he told me that the student I would be working with was Charlie Lyons.</a:t>
            </a:r>
            <a:endParaRPr lang="zh-CN" altLang="zh-CN" sz="2400" dirty="0">
              <a:solidFill>
                <a:srgbClr val="000000"/>
              </a:solidFill>
              <a:effectLst/>
              <a:latin typeface="Arial" panose="020B0604020202020204" pitchFamily="34" charset="0"/>
              <a:ea typeface="Arial" panose="020B0604020202020204" pitchFamily="34" charset="0"/>
            </a:endParaRPr>
          </a:p>
          <a:p>
            <a:pPr indent="292100" algn="just" eaLnBrk="1" fontAlgn="auto">
              <a:lnSpc>
                <a:spcPts val="2200"/>
              </a:lnSpc>
            </a:pPr>
            <a:r>
              <a:rPr lang="en-US" altLang="zh-CN" sz="2400" kern="100" dirty="0">
                <a:solidFill>
                  <a:srgbClr val="000000"/>
                </a:solidFill>
                <a:effectLst/>
                <a:latin typeface="Times New Roman" panose="02020603050405020304" pitchFamily="18" charset="0"/>
                <a:ea typeface="宋体" panose="02010600030101010101" pitchFamily="2" charset="-122"/>
              </a:rPr>
              <a:t>Charlie and I have known each other since kindergarten but have never been close. Ever since we were partners for the science project last year, there is very little we choose to say to each other. Needless to say, the science project fell short of our expectations. In light of that event, I was shocked that Mr. Egan and Ms. Cates found us a suitable match. At the meeting with Mr. Egan, we divided the responsibilities between us. I would be in charge of setting up the room and getting the volunteers to work the sale for all three days. Charlie would be in charge of all the books. We were both quite satisfied with our jobs, and even more satisfied that there would be little contact between us.</a:t>
            </a:r>
            <a:endParaRPr lang="zh-CN" altLang="zh-CN" sz="2400" dirty="0">
              <a:solidFill>
                <a:srgbClr val="000000"/>
              </a:solidFill>
              <a:effectLst/>
              <a:latin typeface="Arial" panose="020B0604020202020204" pitchFamily="34" charset="0"/>
              <a:ea typeface="Arial" panose="020B0604020202020204" pitchFamily="34" charset="0"/>
            </a:endParaRPr>
          </a:p>
          <a:p>
            <a:pPr indent="292100" algn="just" eaLnBrk="1" fontAlgn="auto">
              <a:lnSpc>
                <a:spcPts val="2200"/>
              </a:lnSpc>
            </a:pPr>
            <a:r>
              <a:rPr lang="en-US" altLang="zh-CN" sz="2400" kern="100" dirty="0">
                <a:solidFill>
                  <a:srgbClr val="000000"/>
                </a:solidFill>
                <a:effectLst/>
                <a:latin typeface="Times New Roman" panose="02020603050405020304" pitchFamily="18" charset="0"/>
                <a:ea typeface="宋体" panose="02010600030101010101" pitchFamily="2" charset="-122"/>
              </a:rPr>
              <a:t>With only two weeks to plan, I knew I could not waste time. I asked John and Rachel to help me with the set-up and twelve other classmates to work at the fair. I figured that, between Mr. Egan, the friends who volunteered to help, and me, we would be just fine.</a:t>
            </a:r>
            <a:endParaRPr lang="zh-CN" altLang="zh-CN" sz="2400" dirty="0">
              <a:solidFill>
                <a:srgbClr val="000000"/>
              </a:solidFill>
              <a:effectLst/>
              <a:latin typeface="Arial" panose="020B0604020202020204" pitchFamily="34" charset="0"/>
              <a:ea typeface="Arial" panose="020B0604020202020204" pitchFamily="34" charset="0"/>
            </a:endParaRPr>
          </a:p>
          <a:p>
            <a:pPr indent="292100" algn="just" eaLnBrk="1" fontAlgn="auto">
              <a:lnSpc>
                <a:spcPts val="2200"/>
              </a:lnSpc>
            </a:pPr>
            <a:r>
              <a:rPr lang="en-US" altLang="zh-CN" sz="2400" kern="100" dirty="0">
                <a:solidFill>
                  <a:srgbClr val="000000"/>
                </a:solidFill>
                <a:effectLst/>
                <a:latin typeface="Times New Roman" panose="02020603050405020304" pitchFamily="18" charset="0"/>
                <a:ea typeface="宋体" panose="02010600030101010101" pitchFamily="2" charset="-122"/>
              </a:rPr>
              <a:t>Meanwhile, I tried on two separate occasions to start a conversation with Charlie about the progress he was making, but each time his response was, "Everything's cool."</a:t>
            </a:r>
            <a:endParaRPr lang="zh-CN" altLang="zh-CN" sz="2400" dirty="0">
              <a:solidFill>
                <a:srgbClr val="000000"/>
              </a:solidFill>
              <a:effectLst/>
              <a:latin typeface="Arial" panose="020B0604020202020204" pitchFamily="34" charset="0"/>
              <a:ea typeface="Arial" panose="020B0604020202020204" pitchFamily="34" charset="0"/>
            </a:endParaRPr>
          </a:p>
          <a:p>
            <a:pPr indent="292100" algn="just" eaLnBrk="1" fontAlgn="auto">
              <a:lnSpc>
                <a:spcPts val="2200"/>
              </a:lnSpc>
            </a:pPr>
            <a:r>
              <a:rPr lang="en-US" altLang="zh-CN" sz="2400" kern="100" dirty="0">
                <a:solidFill>
                  <a:srgbClr val="000000"/>
                </a:solidFill>
                <a:effectLst/>
                <a:latin typeface="Times New Roman" panose="02020603050405020304" pitchFamily="18" charset="0"/>
                <a:ea typeface="宋体" panose="02010600030101010101" pitchFamily="2" charset="-122"/>
              </a:rPr>
              <a:t>On the day of the set-up, my friends and I arrived, only to find Charlie with his head in his hands, surrounded by a million boxes of books. I asked him, "Charlie, what's wrong?"</a:t>
            </a:r>
            <a:endParaRPr lang="zh-CN" altLang="zh-CN" sz="2400" dirty="0">
              <a:solidFill>
                <a:srgbClr val="000000"/>
              </a:solidFill>
              <a:effectLst/>
              <a:latin typeface="Arial" panose="020B0604020202020204" pitchFamily="34" charset="0"/>
              <a:ea typeface="Arial" panose="020B0604020202020204" pitchFamily="34" charset="0"/>
            </a:endParaRPr>
          </a:p>
          <a:p>
            <a:pPr indent="266700" algn="just"/>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5570756"/>
          </a:xfrm>
          <a:prstGeom prst="rect">
            <a:avLst/>
          </a:prstGeom>
          <a:solidFill>
            <a:schemeClr val="bg1"/>
          </a:solidFill>
        </p:spPr>
        <p:txBody>
          <a:bodyPr wrap="square">
            <a:spAutoFit/>
          </a:bodyPr>
          <a:lstStyle/>
          <a:p>
            <a:pPr indent="292100" algn="just"/>
            <a:r>
              <a:rPr lang="en-US" altLang="zh-CN" sz="3600" kern="100" dirty="0">
                <a:solidFill>
                  <a:srgbClr val="000000"/>
                </a:solidFill>
                <a:latin typeface="Times New Roman" panose="02020603050405020304" pitchFamily="18" charset="0"/>
                <a:ea typeface="宋体" panose="02010600030101010101" pitchFamily="2" charset="-122"/>
              </a:rPr>
              <a:t>Para 2: After </a:t>
            </a:r>
            <a:r>
              <a:rPr lang="en-US" altLang="zh-CN" sz="3600" u="sng" kern="100" dirty="0">
                <a:solidFill>
                  <a:srgbClr val="9933FF"/>
                </a:solidFill>
                <a:latin typeface="Times New Roman" panose="02020603050405020304" pitchFamily="18" charset="0"/>
                <a:ea typeface="宋体" panose="02010600030101010101" pitchFamily="2" charset="-122"/>
              </a:rPr>
              <a:t>the book fair </a:t>
            </a:r>
            <a:r>
              <a:rPr lang="en-US" altLang="zh-CN" sz="3600" kern="100" dirty="0">
                <a:solidFill>
                  <a:srgbClr val="FF0000"/>
                </a:solidFill>
                <a:latin typeface="Times New Roman" panose="02020603050405020304" pitchFamily="18" charset="0"/>
                <a:ea typeface="宋体" panose="02010600030101010101" pitchFamily="2" charset="-122"/>
              </a:rPr>
              <a:t>was over</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9933FF"/>
                </a:solidFill>
                <a:latin typeface="Times New Roman" panose="02020603050405020304" pitchFamily="18" charset="0"/>
                <a:ea typeface="宋体" panose="02010600030101010101" pitchFamily="2" charset="-122"/>
              </a:rPr>
              <a:t>I </a:t>
            </a:r>
            <a:r>
              <a:rPr lang="en-US" altLang="zh-CN" sz="3600" kern="100" dirty="0">
                <a:solidFill>
                  <a:srgbClr val="FF0000"/>
                </a:solidFill>
                <a:latin typeface="Times New Roman" panose="02020603050405020304" pitchFamily="18" charset="0"/>
                <a:ea typeface="宋体" panose="02010600030101010101" pitchFamily="2" charset="-122"/>
              </a:rPr>
              <a:t>couldn't stop wondering </a:t>
            </a:r>
            <a:r>
              <a:rPr lang="en-US" altLang="zh-CN" sz="3600" kern="100" dirty="0">
                <a:solidFill>
                  <a:srgbClr val="000000"/>
                </a:solidFill>
                <a:latin typeface="Times New Roman" panose="02020603050405020304" pitchFamily="18" charset="0"/>
                <a:ea typeface="宋体" panose="02010600030101010101" pitchFamily="2" charset="-122"/>
              </a:rPr>
              <a:t>why </a:t>
            </a:r>
            <a:r>
              <a:rPr lang="en-US" altLang="zh-CN" sz="3600" u="sng" kern="100" dirty="0">
                <a:solidFill>
                  <a:srgbClr val="9933FF"/>
                </a:solidFill>
                <a:latin typeface="Times New Roman" panose="02020603050405020304" pitchFamily="18" charset="0"/>
                <a:ea typeface="宋体" panose="02010600030101010101" pitchFamily="2" charset="-122"/>
              </a:rPr>
              <a:t>Mr. Egan </a:t>
            </a:r>
            <a:r>
              <a:rPr lang="en-US" altLang="zh-CN" sz="3600" kern="100" dirty="0">
                <a:solidFill>
                  <a:srgbClr val="000000"/>
                </a:solidFill>
                <a:latin typeface="Times New Roman" panose="02020603050405020304" pitchFamily="18" charset="0"/>
                <a:ea typeface="宋体" panose="02010600030101010101" pitchFamily="2" charset="-122"/>
              </a:rPr>
              <a:t>put us together. </a:t>
            </a:r>
            <a:endParaRPr lang="en-US" altLang="zh-CN" sz="3600" kern="100" dirty="0">
              <a:solidFill>
                <a:srgbClr val="000000"/>
              </a:solidFill>
              <a:latin typeface="Times New Roman" panose="02020603050405020304" pitchFamily="18" charset="0"/>
              <a:ea typeface="宋体" panose="02010600030101010101" pitchFamily="2" charset="-122"/>
            </a:endParaRPr>
          </a:p>
          <a:p>
            <a:pPr indent="292100" algn="just"/>
            <a:endParaRPr lang="zh-CN" altLang="zh-CN" sz="3600" dirty="0">
              <a:solidFill>
                <a:srgbClr val="000000"/>
              </a:solidFill>
              <a:latin typeface="Arial" panose="020B0604020202020204" pitchFamily="34" charset="0"/>
              <a:ea typeface="Arial" panose="020B0604020202020204" pitchFamily="34" charset="0"/>
            </a:endParaRPr>
          </a:p>
          <a:p>
            <a:pPr marL="514350" indent="-514350">
              <a:buAutoNum type="arabicPeriod" startAt="3"/>
            </a:pPr>
            <a:r>
              <a:rPr lang="zh-CN" altLang="en-US" sz="3600" dirty="0">
                <a:solidFill>
                  <a:srgbClr val="FF0000"/>
                </a:solidFill>
              </a:rPr>
              <a:t>（倒装句</a:t>
            </a:r>
            <a:r>
              <a:rPr lang="zh-CN" altLang="en-US" sz="3600" dirty="0">
                <a:solidFill>
                  <a:srgbClr val="9933FF"/>
                </a:solidFill>
              </a:rPr>
              <a:t>：</a:t>
            </a:r>
            <a:r>
              <a:rPr lang="en-US" altLang="zh-CN" sz="3600" dirty="0">
                <a:solidFill>
                  <a:srgbClr val="0000FF"/>
                </a:solidFill>
              </a:rPr>
              <a:t>+ </a:t>
            </a:r>
            <a:r>
              <a:rPr lang="zh-CN" altLang="en-US" sz="3600" dirty="0">
                <a:solidFill>
                  <a:srgbClr val="0000FF"/>
                </a:solidFill>
              </a:rPr>
              <a:t>带着困惑找</a:t>
            </a:r>
            <a:r>
              <a:rPr lang="en-US" altLang="zh-CN" sz="3600" dirty="0">
                <a:solidFill>
                  <a:srgbClr val="0000FF"/>
                </a:solidFill>
              </a:rPr>
              <a:t>Mr. Egan</a:t>
            </a:r>
            <a:r>
              <a:rPr lang="zh-CN" altLang="en-US" sz="3600" dirty="0">
                <a:solidFill>
                  <a:srgbClr val="0000FF"/>
                </a:solidFill>
              </a:rPr>
              <a:t>）</a:t>
            </a:r>
            <a:endParaRPr lang="en-US" altLang="zh-CN" sz="3600" dirty="0">
              <a:solidFill>
                <a:srgbClr val="0000FF"/>
              </a:solidFill>
            </a:endParaRPr>
          </a:p>
          <a:p>
            <a:pPr lvl="0"/>
            <a:r>
              <a:rPr lang="en-US" altLang="zh-CN" sz="3600" b="1" dirty="0">
                <a:solidFill>
                  <a:srgbClr val="0000FF"/>
                </a:solidFill>
              </a:rPr>
              <a:t>No sooner </a:t>
            </a:r>
            <a:r>
              <a:rPr lang="en-US" altLang="zh-CN" sz="3600" dirty="0">
                <a:solidFill>
                  <a:srgbClr val="FF0000"/>
                </a:solidFill>
              </a:rPr>
              <a:t>had</a:t>
            </a:r>
            <a:r>
              <a:rPr lang="en-US" altLang="zh-CN" sz="3600" dirty="0"/>
              <a:t> </a:t>
            </a:r>
            <a:r>
              <a:rPr lang="en-US" altLang="zh-CN" sz="3600" u="sng" dirty="0">
                <a:solidFill>
                  <a:srgbClr val="9933FF"/>
                </a:solidFill>
              </a:rPr>
              <a:t>the book fair </a:t>
            </a:r>
            <a:r>
              <a:rPr lang="en-US" altLang="zh-CN" sz="3600" dirty="0">
                <a:solidFill>
                  <a:srgbClr val="FF0000"/>
                </a:solidFill>
              </a:rPr>
              <a:t>ended</a:t>
            </a:r>
            <a:r>
              <a:rPr lang="en-US" altLang="zh-CN" sz="3600" dirty="0"/>
              <a:t> </a:t>
            </a:r>
            <a:r>
              <a:rPr lang="en-US" altLang="zh-CN" sz="3600" b="1" dirty="0">
                <a:solidFill>
                  <a:srgbClr val="0000FF"/>
                </a:solidFill>
              </a:rPr>
              <a:t>than</a:t>
            </a:r>
            <a:r>
              <a:rPr lang="en-US" altLang="zh-CN" sz="3600" dirty="0"/>
              <a:t> </a:t>
            </a:r>
            <a:r>
              <a:rPr lang="en-US" altLang="zh-CN" sz="3600" u="sng" dirty="0">
                <a:solidFill>
                  <a:srgbClr val="9933FF"/>
                </a:solidFill>
              </a:rPr>
              <a:t>I </a:t>
            </a:r>
            <a:r>
              <a:rPr lang="en-US" altLang="zh-CN" sz="3600" dirty="0">
                <a:solidFill>
                  <a:srgbClr val="FF0000"/>
                </a:solidFill>
              </a:rPr>
              <a:t>approached</a:t>
            </a:r>
            <a:r>
              <a:rPr lang="en-US" altLang="zh-CN" sz="3600" dirty="0"/>
              <a:t> </a:t>
            </a:r>
            <a:r>
              <a:rPr lang="en-US" altLang="zh-CN" sz="3600" dirty="0">
                <a:solidFill>
                  <a:srgbClr val="FF0000"/>
                </a:solidFill>
              </a:rPr>
              <a:t>Mr. Egan </a:t>
            </a:r>
            <a:r>
              <a:rPr lang="en-US" altLang="zh-CN" sz="3600" dirty="0">
                <a:solidFill>
                  <a:srgbClr val="7030A0"/>
                </a:solidFill>
              </a:rPr>
              <a:t>with my confusion/ puzzle. </a:t>
            </a:r>
            <a:endParaRPr lang="zh-CN" altLang="zh-CN" sz="3600" dirty="0">
              <a:solidFill>
                <a:srgbClr val="7030A0"/>
              </a:solidFill>
            </a:endParaRPr>
          </a:p>
          <a:p>
            <a:r>
              <a:rPr lang="en-US" altLang="zh-CN" sz="3600" dirty="0">
                <a:solidFill>
                  <a:srgbClr val="FF0000"/>
                </a:solidFill>
              </a:rPr>
              <a:t>4. </a:t>
            </a:r>
            <a:r>
              <a:rPr lang="zh-CN" altLang="en-US" sz="3600" dirty="0">
                <a:solidFill>
                  <a:srgbClr val="FF0000"/>
                </a:solidFill>
              </a:rPr>
              <a:t>（非谓语：</a:t>
            </a:r>
            <a:r>
              <a:rPr lang="en-US" altLang="zh-CN" sz="3600" dirty="0">
                <a:solidFill>
                  <a:srgbClr val="0000FF"/>
                </a:solidFill>
              </a:rPr>
              <a:t>Mr. Egan </a:t>
            </a:r>
            <a:r>
              <a:rPr lang="zh-CN" altLang="en-US" sz="3600" dirty="0">
                <a:solidFill>
                  <a:srgbClr val="0000FF"/>
                </a:solidFill>
              </a:rPr>
              <a:t>解惑）</a:t>
            </a:r>
            <a:r>
              <a:rPr lang="en-US" altLang="zh-CN" sz="3600" dirty="0">
                <a:solidFill>
                  <a:srgbClr val="0000FF"/>
                </a:solidFill>
              </a:rPr>
              <a:t> </a:t>
            </a:r>
            <a:endParaRPr lang="en-US" altLang="zh-CN" sz="3600" dirty="0">
              <a:solidFill>
                <a:srgbClr val="0000FF"/>
              </a:solidFill>
            </a:endParaRPr>
          </a:p>
          <a:p>
            <a:pPr lvl="0"/>
            <a:r>
              <a:rPr lang="en-US" altLang="zh-CN" sz="3600" dirty="0">
                <a:solidFill>
                  <a:srgbClr val="7030A0"/>
                </a:solidFill>
              </a:rPr>
              <a:t>Smiling gently at me, </a:t>
            </a:r>
            <a:r>
              <a:rPr lang="en-US" altLang="zh-CN" sz="3600" u="sng" dirty="0">
                <a:solidFill>
                  <a:srgbClr val="9933FF"/>
                </a:solidFill>
              </a:rPr>
              <a:t>Mr. Egan </a:t>
            </a:r>
            <a:r>
              <a:rPr lang="en-US" altLang="zh-CN" sz="3600" dirty="0">
                <a:solidFill>
                  <a:srgbClr val="FF0000"/>
                </a:solidFill>
              </a:rPr>
              <a:t>said</a:t>
            </a:r>
            <a:r>
              <a:rPr lang="en-US" altLang="zh-CN" sz="3600" dirty="0"/>
              <a:t> </a:t>
            </a:r>
            <a:r>
              <a:rPr lang="en-US" altLang="zh-CN" sz="3600" b="1" dirty="0">
                <a:solidFill>
                  <a:srgbClr val="0000FF"/>
                </a:solidFill>
              </a:rPr>
              <a:t>that </a:t>
            </a:r>
            <a:r>
              <a:rPr lang="en-US" altLang="zh-CN" sz="3600" u="sng" dirty="0">
                <a:solidFill>
                  <a:srgbClr val="9933FF"/>
                </a:solidFill>
              </a:rPr>
              <a:t>Mrs. Cates </a:t>
            </a:r>
            <a:r>
              <a:rPr lang="en-US" altLang="zh-CN" sz="3600" dirty="0">
                <a:solidFill>
                  <a:srgbClr val="0000FF"/>
                </a:solidFill>
              </a:rPr>
              <a:t>told him about something about our failed science project. </a:t>
            </a:r>
            <a:endParaRPr lang="zh-CN" altLang="zh-CN" sz="3600" dirty="0">
              <a:solidFill>
                <a:srgbClr val="0000FF"/>
              </a:solidFill>
            </a:endParaRPr>
          </a:p>
          <a:p>
            <a:endParaRPr lang="en-US" altLang="zh-CN" sz="3200" dirty="0"/>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182223"/>
            <a:ext cx="12304643" cy="5078313"/>
          </a:xfrm>
          <a:prstGeom prst="rect">
            <a:avLst/>
          </a:prstGeom>
          <a:solidFill>
            <a:schemeClr val="bg1"/>
          </a:solidFill>
        </p:spPr>
        <p:txBody>
          <a:bodyPr wrap="square">
            <a:spAutoFit/>
          </a:bodyPr>
          <a:lstStyle/>
          <a:p>
            <a:r>
              <a:rPr lang="en-US" altLang="zh-CN" sz="3600" kern="100" dirty="0">
                <a:solidFill>
                  <a:srgbClr val="FF0000"/>
                </a:solidFill>
                <a:latin typeface="等线" panose="02010600030101010101" pitchFamily="2" charset="-122"/>
                <a:cs typeface="Times New Roman" panose="02020603050405020304" pitchFamily="18" charset="0"/>
              </a:rPr>
              <a:t>5. </a:t>
            </a:r>
            <a:r>
              <a:rPr lang="zh-CN" altLang="en-US" sz="3600" kern="100" dirty="0">
                <a:solidFill>
                  <a:srgbClr val="FF0000"/>
                </a:solidFill>
                <a:latin typeface="等线" panose="02010600030101010101" pitchFamily="2" charset="-122"/>
                <a:cs typeface="Times New Roman" panose="02020603050405020304" pitchFamily="18" charset="0"/>
              </a:rPr>
              <a:t>（被动语态</a:t>
            </a:r>
            <a:r>
              <a:rPr lang="en-US" altLang="zh-CN" sz="3600" kern="100" dirty="0">
                <a:solidFill>
                  <a:srgbClr val="FF0000"/>
                </a:solidFill>
                <a:latin typeface="等线" panose="02010600030101010101" pitchFamily="2" charset="-122"/>
                <a:cs typeface="Times New Roman" panose="02020603050405020304" pitchFamily="18" charset="0"/>
              </a:rPr>
              <a:t>+</a:t>
            </a:r>
            <a:r>
              <a:rPr lang="zh-CN" altLang="en-US" sz="3600" kern="100" dirty="0">
                <a:solidFill>
                  <a:srgbClr val="FF0000"/>
                </a:solidFill>
                <a:latin typeface="等线" panose="02010600030101010101" pitchFamily="2" charset="-122"/>
                <a:cs typeface="Times New Roman" panose="02020603050405020304" pitchFamily="18" charset="0"/>
              </a:rPr>
              <a:t>宾语从句：</a:t>
            </a:r>
            <a:r>
              <a:rPr lang="en-US" altLang="zh-CN" sz="3600" kern="100" dirty="0" err="1">
                <a:solidFill>
                  <a:srgbClr val="0000FF"/>
                </a:solidFill>
                <a:latin typeface="等线" panose="02010600030101010101" pitchFamily="2" charset="-122"/>
                <a:cs typeface="Times New Roman" panose="02020603050405020304" pitchFamily="18" charset="0"/>
              </a:rPr>
              <a:t>Mrs</a:t>
            </a:r>
            <a:r>
              <a:rPr lang="en-US" altLang="zh-CN" sz="3600" kern="100" dirty="0">
                <a:solidFill>
                  <a:srgbClr val="0000FF"/>
                </a:solidFill>
                <a:latin typeface="等线" panose="02010600030101010101" pitchFamily="2" charset="-122"/>
                <a:cs typeface="Times New Roman" panose="02020603050405020304" pitchFamily="18" charset="0"/>
              </a:rPr>
              <a:t> Cates </a:t>
            </a:r>
            <a:r>
              <a:rPr lang="zh-CN" altLang="en-US" sz="3600" kern="100" dirty="0">
                <a:solidFill>
                  <a:srgbClr val="0000FF"/>
                </a:solidFill>
                <a:latin typeface="等线" panose="02010600030101010101" pitchFamily="2" charset="-122"/>
                <a:cs typeface="Times New Roman" panose="02020603050405020304" pitchFamily="18" charset="0"/>
              </a:rPr>
              <a:t>对我殷切希望）</a:t>
            </a:r>
            <a:r>
              <a:rPr lang="en-US" altLang="zh-CN" sz="3600" kern="100" dirty="0">
                <a:solidFill>
                  <a:srgbClr val="0000FF"/>
                </a:solidFill>
                <a:latin typeface="等线" panose="02010600030101010101" pitchFamily="2" charset="-122"/>
                <a:cs typeface="Times New Roman" panose="02020603050405020304" pitchFamily="18" charset="0"/>
              </a:rPr>
              <a:t> </a:t>
            </a:r>
            <a:endParaRPr lang="en-US" altLang="zh-CN" sz="3600" kern="100" dirty="0">
              <a:solidFill>
                <a:srgbClr val="0000FF"/>
              </a:solidFill>
              <a:latin typeface="等线" panose="02010600030101010101" pitchFamily="2" charset="-122"/>
              <a:cs typeface="Times New Roman" panose="02020603050405020304" pitchFamily="18" charset="0"/>
            </a:endParaRPr>
          </a:p>
          <a:p>
            <a:pPr lvl="0"/>
            <a:r>
              <a:rPr lang="en-US" altLang="zh-CN" sz="3600" b="1" dirty="0"/>
              <a:t>Beyond that, </a:t>
            </a:r>
            <a:r>
              <a:rPr lang="en-US" altLang="zh-CN" sz="3600" u="sng" dirty="0">
                <a:solidFill>
                  <a:srgbClr val="9933FF"/>
                </a:solidFill>
              </a:rPr>
              <a:t>I </a:t>
            </a:r>
            <a:r>
              <a:rPr lang="en-US" altLang="zh-CN" sz="3600" dirty="0">
                <a:solidFill>
                  <a:srgbClr val="FF0000"/>
                </a:solidFill>
              </a:rPr>
              <a:t>was also told </a:t>
            </a:r>
            <a:r>
              <a:rPr lang="en-US" altLang="zh-CN" sz="3600" b="1" dirty="0">
                <a:solidFill>
                  <a:srgbClr val="0000FF"/>
                </a:solidFill>
              </a:rPr>
              <a:t>that</a:t>
            </a:r>
            <a:r>
              <a:rPr lang="en-US" altLang="zh-CN" sz="3600" dirty="0"/>
              <a:t> </a:t>
            </a:r>
            <a:r>
              <a:rPr lang="en-US" altLang="zh-CN" sz="3600" u="sng" dirty="0">
                <a:solidFill>
                  <a:srgbClr val="9933FF"/>
                </a:solidFill>
              </a:rPr>
              <a:t>Mrs. Cates </a:t>
            </a:r>
            <a:r>
              <a:rPr lang="en-US" altLang="zh-CN" sz="3600" dirty="0">
                <a:solidFill>
                  <a:srgbClr val="0000FF"/>
                </a:solidFill>
              </a:rPr>
              <a:t>hoped that </a:t>
            </a:r>
            <a:r>
              <a:rPr lang="en-US" altLang="zh-CN" sz="3600" u="sng" dirty="0">
                <a:solidFill>
                  <a:srgbClr val="9933FF"/>
                </a:solidFill>
              </a:rPr>
              <a:t>the book fair </a:t>
            </a:r>
            <a:r>
              <a:rPr lang="en-US" altLang="zh-CN" sz="3600" dirty="0">
                <a:solidFill>
                  <a:srgbClr val="0000FF"/>
                </a:solidFill>
              </a:rPr>
              <a:t>could make a difference to me. </a:t>
            </a:r>
            <a:endParaRPr lang="zh-CN" altLang="zh-CN" sz="3600" dirty="0">
              <a:solidFill>
                <a:srgbClr val="0000FF"/>
              </a:solidFill>
            </a:endParaRPr>
          </a:p>
          <a:p>
            <a:r>
              <a:rPr lang="en-US" altLang="zh-CN" sz="3600" kern="100" dirty="0">
                <a:solidFill>
                  <a:srgbClr val="FF0000"/>
                </a:solidFill>
                <a:latin typeface="等线" panose="02010600030101010101" pitchFamily="2" charset="-122"/>
                <a:cs typeface="Times New Roman" panose="02020603050405020304" pitchFamily="18" charset="0"/>
              </a:rPr>
              <a:t>6. </a:t>
            </a:r>
            <a:r>
              <a:rPr lang="zh-CN" altLang="en-US" sz="3600" kern="100" dirty="0">
                <a:solidFill>
                  <a:srgbClr val="FF0000"/>
                </a:solidFill>
                <a:latin typeface="等线" panose="02010600030101010101" pitchFamily="2" charset="-122"/>
                <a:cs typeface="Times New Roman" panose="02020603050405020304" pitchFamily="18" charset="0"/>
              </a:rPr>
              <a:t>（</a:t>
            </a:r>
            <a:r>
              <a:rPr lang="en-US" altLang="zh-CN" sz="3600" kern="100" dirty="0">
                <a:solidFill>
                  <a:srgbClr val="FF0000"/>
                </a:solidFill>
                <a:latin typeface="等线" panose="02010600030101010101" pitchFamily="2" charset="-122"/>
                <a:cs typeface="Times New Roman" panose="02020603050405020304" pitchFamily="18" charset="0"/>
              </a:rPr>
              <a:t>doing </a:t>
            </a:r>
            <a:r>
              <a:rPr lang="en-US" altLang="zh-CN" sz="3600" kern="100" dirty="0" err="1">
                <a:solidFill>
                  <a:srgbClr val="FF0000"/>
                </a:solidFill>
                <a:latin typeface="等线" panose="02010600030101010101" pitchFamily="2" charset="-122"/>
                <a:cs typeface="Times New Roman" panose="02020603050405020304" pitchFamily="18" charset="0"/>
              </a:rPr>
              <a:t>sth</a:t>
            </a:r>
            <a:r>
              <a:rPr lang="en-US" altLang="zh-CN" sz="3600" kern="100" dirty="0">
                <a:solidFill>
                  <a:srgbClr val="FF0000"/>
                </a:solidFill>
                <a:latin typeface="等线" panose="02010600030101010101" pitchFamily="2" charset="-122"/>
                <a:cs typeface="Times New Roman" panose="02020603050405020304" pitchFamily="18" charset="0"/>
              </a:rPr>
              <a:t> +</a:t>
            </a:r>
            <a:r>
              <a:rPr lang="zh-CN" altLang="en-US" sz="3600" kern="100" dirty="0">
                <a:solidFill>
                  <a:srgbClr val="FF0000"/>
                </a:solidFill>
                <a:latin typeface="等线" panose="02010600030101010101" pitchFamily="2" charset="-122"/>
                <a:cs typeface="Times New Roman" panose="02020603050405020304" pitchFamily="18" charset="0"/>
              </a:rPr>
              <a:t>定语从句</a:t>
            </a:r>
            <a:r>
              <a:rPr lang="en-US" altLang="zh-CN" sz="3600" kern="100" dirty="0">
                <a:solidFill>
                  <a:srgbClr val="FF0000"/>
                </a:solidFill>
                <a:latin typeface="等线" panose="02010600030101010101" pitchFamily="2" charset="-122"/>
                <a:cs typeface="Times New Roman" panose="02020603050405020304" pitchFamily="18" charset="0"/>
              </a:rPr>
              <a:t>+</a:t>
            </a:r>
            <a:r>
              <a:rPr lang="zh-CN" altLang="en-US" sz="3600" kern="100" dirty="0">
                <a:solidFill>
                  <a:srgbClr val="FF0000"/>
                </a:solidFill>
                <a:latin typeface="等线" panose="02010600030101010101" pitchFamily="2" charset="-122"/>
                <a:cs typeface="Times New Roman" panose="02020603050405020304" pitchFamily="18" charset="0"/>
              </a:rPr>
              <a:t>表语从句：</a:t>
            </a:r>
            <a:r>
              <a:rPr lang="zh-CN" altLang="en-US" sz="3600" kern="100" dirty="0">
                <a:solidFill>
                  <a:srgbClr val="0000FF"/>
                </a:solidFill>
                <a:latin typeface="等线" panose="02010600030101010101" pitchFamily="2" charset="-122"/>
                <a:cs typeface="Times New Roman" panose="02020603050405020304" pitchFamily="18" charset="0"/>
              </a:rPr>
              <a:t>反思去年科学课题合作失败的缘由）</a:t>
            </a:r>
            <a:endParaRPr lang="en-US" altLang="zh-CN" sz="3600" kern="100" dirty="0">
              <a:solidFill>
                <a:srgbClr val="0000FF"/>
              </a:solidFill>
              <a:latin typeface="等线" panose="02010600030101010101" pitchFamily="2" charset="-122"/>
              <a:cs typeface="Times New Roman" panose="02020603050405020304" pitchFamily="18" charset="0"/>
            </a:endParaRPr>
          </a:p>
          <a:p>
            <a:pPr lvl="0"/>
            <a:r>
              <a:rPr lang="en-US" altLang="zh-CN" sz="3600" dirty="0">
                <a:solidFill>
                  <a:srgbClr val="7030A0"/>
                </a:solidFill>
              </a:rPr>
              <a:t>Looking back on last year’s science project, </a:t>
            </a:r>
            <a:r>
              <a:rPr lang="en-US" altLang="zh-CN" sz="3600" u="sng" dirty="0">
                <a:solidFill>
                  <a:srgbClr val="9933FF"/>
                </a:solidFill>
              </a:rPr>
              <a:t>I</a:t>
            </a:r>
            <a:r>
              <a:rPr lang="en-US" altLang="zh-CN" sz="3600" dirty="0"/>
              <a:t> </a:t>
            </a:r>
            <a:r>
              <a:rPr lang="en-US" altLang="zh-CN" sz="3600" dirty="0">
                <a:solidFill>
                  <a:srgbClr val="FF0000"/>
                </a:solidFill>
              </a:rPr>
              <a:t>realized</a:t>
            </a:r>
            <a:r>
              <a:rPr lang="en-US" altLang="zh-CN" sz="3600" dirty="0"/>
              <a:t> </a:t>
            </a:r>
            <a:r>
              <a:rPr lang="en-US" altLang="zh-CN" sz="3600" b="1" dirty="0"/>
              <a:t>that</a:t>
            </a:r>
            <a:r>
              <a:rPr lang="en-US" altLang="zh-CN" sz="3600" dirty="0"/>
              <a:t> </a:t>
            </a:r>
            <a:r>
              <a:rPr lang="en-US" altLang="zh-CN" sz="3600" u="sng" dirty="0">
                <a:solidFill>
                  <a:srgbClr val="9933FF"/>
                </a:solidFill>
              </a:rPr>
              <a:t>the reason </a:t>
            </a:r>
            <a:r>
              <a:rPr lang="en-US" altLang="zh-CN" sz="3600" dirty="0">
                <a:solidFill>
                  <a:srgbClr val="0000FF"/>
                </a:solidFill>
              </a:rPr>
              <a:t>why our first cooperation in science project ended in failure </a:t>
            </a:r>
            <a:r>
              <a:rPr lang="en-US" altLang="zh-CN" sz="3600" b="1" dirty="0">
                <a:solidFill>
                  <a:srgbClr val="FF0000"/>
                </a:solidFill>
              </a:rPr>
              <a:t>was that </a:t>
            </a:r>
            <a:r>
              <a:rPr lang="en-US" altLang="zh-CN" sz="3600" u="sng" dirty="0">
                <a:solidFill>
                  <a:srgbClr val="9933FF"/>
                </a:solidFill>
              </a:rPr>
              <a:t>we</a:t>
            </a:r>
            <a:r>
              <a:rPr lang="en-US" altLang="zh-CN" sz="3600" dirty="0"/>
              <a:t> </a:t>
            </a:r>
            <a:r>
              <a:rPr lang="en-US" altLang="zh-CN" sz="3600" dirty="0">
                <a:solidFill>
                  <a:srgbClr val="0000FF"/>
                </a:solidFill>
              </a:rPr>
              <a:t>lacked necessary communication and teamwork.</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2030900"/>
            <a:ext cx="12192000" cy="3416320"/>
          </a:xfrm>
          <a:prstGeom prst="rect">
            <a:avLst/>
          </a:prstGeom>
          <a:solidFill>
            <a:schemeClr val="bg1"/>
          </a:solidFill>
        </p:spPr>
        <p:txBody>
          <a:bodyPr wrap="square">
            <a:spAutoFit/>
          </a:bodyPr>
          <a:lstStyle/>
          <a:p>
            <a:r>
              <a:rPr lang="en-US" altLang="zh-CN" sz="3600" kern="100" dirty="0">
                <a:solidFill>
                  <a:srgbClr val="FF0000"/>
                </a:solidFill>
                <a:latin typeface="等线" panose="02010600030101010101" pitchFamily="2" charset="-122"/>
                <a:cs typeface="Times New Roman" panose="02020603050405020304" pitchFamily="18" charset="0"/>
              </a:rPr>
              <a:t>7. </a:t>
            </a:r>
            <a:r>
              <a:rPr lang="zh-CN" altLang="en-US" sz="3600" kern="100" dirty="0">
                <a:solidFill>
                  <a:srgbClr val="FF0000"/>
                </a:solidFill>
                <a:latin typeface="等线" panose="02010600030101010101" pitchFamily="2" charset="-122"/>
                <a:cs typeface="Times New Roman" panose="02020603050405020304" pitchFamily="18" charset="0"/>
              </a:rPr>
              <a:t>（原因状语从句</a:t>
            </a:r>
            <a:r>
              <a:rPr lang="en-US" altLang="zh-CN" sz="3600" kern="100" dirty="0">
                <a:solidFill>
                  <a:srgbClr val="FF0000"/>
                </a:solidFill>
                <a:latin typeface="等线" panose="02010600030101010101" pitchFamily="2" charset="-122"/>
                <a:cs typeface="Times New Roman" panose="02020603050405020304" pitchFamily="18" charset="0"/>
              </a:rPr>
              <a:t>+</a:t>
            </a:r>
            <a:r>
              <a:rPr lang="zh-CN" altLang="en-US" sz="3600" kern="100" dirty="0">
                <a:solidFill>
                  <a:srgbClr val="FF0000"/>
                </a:solidFill>
                <a:latin typeface="等线" panose="02010600030101010101" pitchFamily="2" charset="-122"/>
                <a:cs typeface="Times New Roman" panose="02020603050405020304" pitchFamily="18" charset="0"/>
              </a:rPr>
              <a:t>宾语从句：</a:t>
            </a:r>
            <a:r>
              <a:rPr lang="zh-CN" altLang="en-US" sz="3600" kern="100" dirty="0">
                <a:solidFill>
                  <a:srgbClr val="0000FF"/>
                </a:solidFill>
                <a:latin typeface="等线" panose="02010600030101010101" pitchFamily="2" charset="-122"/>
                <a:cs typeface="Times New Roman" panose="02020603050405020304" pitchFamily="18" charset="0"/>
              </a:rPr>
              <a:t>感恩老师让我感悟</a:t>
            </a:r>
            <a:r>
              <a:rPr lang="en-US" altLang="zh-CN" sz="3600" kern="100" dirty="0">
                <a:solidFill>
                  <a:srgbClr val="0000FF"/>
                </a:solidFill>
                <a:latin typeface="等线" panose="02010600030101010101" pitchFamily="2" charset="-122"/>
                <a:cs typeface="Times New Roman" panose="02020603050405020304" pitchFamily="18" charset="0"/>
              </a:rPr>
              <a:t>+</a:t>
            </a:r>
            <a:r>
              <a:rPr lang="zh-CN" altLang="en-US" sz="3600" kern="100" dirty="0">
                <a:solidFill>
                  <a:srgbClr val="0000FF"/>
                </a:solidFill>
                <a:latin typeface="等线" panose="02010600030101010101" pitchFamily="2" charset="-122"/>
                <a:cs typeface="Times New Roman" panose="02020603050405020304" pitchFamily="18" charset="0"/>
              </a:rPr>
              <a:t>成长） </a:t>
            </a:r>
            <a:endParaRPr lang="en-US" altLang="zh-CN" sz="3600" kern="100" dirty="0">
              <a:solidFill>
                <a:srgbClr val="0000FF"/>
              </a:solidFill>
              <a:latin typeface="等线" panose="02010600030101010101" pitchFamily="2" charset="-122"/>
              <a:cs typeface="Times New Roman" panose="02020603050405020304" pitchFamily="18" charset="0"/>
            </a:endParaRPr>
          </a:p>
          <a:p>
            <a:pPr lvl="0"/>
            <a:r>
              <a:rPr lang="en-US" altLang="zh-CN" sz="3600" u="sng" dirty="0">
                <a:solidFill>
                  <a:srgbClr val="9933FF"/>
                </a:solidFill>
              </a:rPr>
              <a:t>I </a:t>
            </a:r>
            <a:r>
              <a:rPr lang="en-US" altLang="zh-CN" sz="3600" dirty="0">
                <a:solidFill>
                  <a:srgbClr val="FF0000"/>
                </a:solidFill>
              </a:rPr>
              <a:t>did owe my gratitude to </a:t>
            </a:r>
            <a:r>
              <a:rPr lang="en-US" altLang="zh-CN" sz="3600" dirty="0"/>
              <a:t>Mr. Egan and Mrs. Cates </a:t>
            </a:r>
            <a:r>
              <a:rPr lang="en-US" altLang="zh-CN" sz="3600" b="1" dirty="0"/>
              <a:t>because</a:t>
            </a:r>
            <a:r>
              <a:rPr lang="en-US" altLang="zh-CN" sz="3600" dirty="0"/>
              <a:t> </a:t>
            </a:r>
            <a:r>
              <a:rPr lang="en-US" altLang="zh-CN" sz="3600" u="sng" dirty="0">
                <a:solidFill>
                  <a:srgbClr val="9933FF"/>
                </a:solidFill>
              </a:rPr>
              <a:t>they </a:t>
            </a:r>
            <a:r>
              <a:rPr lang="en-US" altLang="zh-CN" sz="3600" dirty="0">
                <a:solidFill>
                  <a:srgbClr val="FF0000"/>
                </a:solidFill>
              </a:rPr>
              <a:t>revealed me </a:t>
            </a:r>
            <a:r>
              <a:rPr lang="en-US" altLang="zh-CN" sz="3600" dirty="0">
                <a:solidFill>
                  <a:srgbClr val="0000FF"/>
                </a:solidFill>
              </a:rPr>
              <a:t>that </a:t>
            </a:r>
            <a:r>
              <a:rPr lang="en-US" altLang="zh-CN" sz="3600" u="sng" dirty="0">
                <a:solidFill>
                  <a:srgbClr val="9933FF"/>
                </a:solidFill>
              </a:rPr>
              <a:t>strong teamwork spirits </a:t>
            </a:r>
            <a:r>
              <a:rPr lang="en-US" altLang="zh-CN" sz="3600" dirty="0">
                <a:solidFill>
                  <a:srgbClr val="0000FF"/>
                </a:solidFill>
              </a:rPr>
              <a:t>do play a critical role in cooperation projects </a:t>
            </a:r>
            <a:r>
              <a:rPr lang="en-US" altLang="zh-CN" sz="3600" b="1" dirty="0"/>
              <a:t>and</a:t>
            </a:r>
            <a:r>
              <a:rPr lang="en-US" altLang="zh-CN" sz="3600" dirty="0"/>
              <a:t> </a:t>
            </a:r>
            <a:r>
              <a:rPr lang="en-US" altLang="zh-CN" sz="3600" u="sng" dirty="0">
                <a:solidFill>
                  <a:srgbClr val="9933FF"/>
                </a:solidFill>
              </a:rPr>
              <a:t>individualism</a:t>
            </a:r>
            <a:r>
              <a:rPr lang="en-US" altLang="zh-CN" sz="3600" dirty="0"/>
              <a:t> </a:t>
            </a:r>
            <a:r>
              <a:rPr lang="en-US" altLang="zh-CN" sz="3600" dirty="0">
                <a:solidFill>
                  <a:srgbClr val="FF0000"/>
                </a:solidFill>
              </a:rPr>
              <a:t>makes little sense. </a:t>
            </a:r>
            <a:endParaRPr lang="zh-CN" altLang="zh-CN" sz="3600" dirty="0">
              <a:solidFill>
                <a:srgbClr val="FF0000"/>
              </a:solidFill>
            </a:endParaRPr>
          </a:p>
          <a:p>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OOK FAIR November 16th-20th | Happy Valley School East Camp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856387" y="-191991"/>
            <a:ext cx="2047461"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习作欣赏</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4" name="文本框 3"/>
          <p:cNvSpPr txBox="1"/>
          <p:nvPr/>
        </p:nvSpPr>
        <p:spPr>
          <a:xfrm>
            <a:off x="0" y="599667"/>
            <a:ext cx="12192000" cy="5927264"/>
          </a:xfrm>
          <a:prstGeom prst="rect">
            <a:avLst/>
          </a:prstGeom>
          <a:solidFill>
            <a:schemeClr val="bg1"/>
          </a:solidFill>
        </p:spPr>
        <p:txBody>
          <a:bodyPr wrap="square">
            <a:spAutoFit/>
          </a:bodyPr>
          <a:lstStyle/>
          <a:p>
            <a:pPr indent="292100" algn="just" eaLnBrk="1" fontAlgn="auto">
              <a:lnSpc>
                <a:spcPts val="3500"/>
              </a:lnSpc>
            </a:pPr>
            <a:r>
              <a:rPr lang="en-US" altLang="zh-CN" sz="3200" kern="100" dirty="0">
                <a:solidFill>
                  <a:srgbClr val="000000"/>
                </a:solidFill>
                <a:effectLst/>
                <a:latin typeface="Times New Roman" panose="02020603050405020304" pitchFamily="18" charset="0"/>
                <a:ea typeface="宋体" panose="02010600030101010101" pitchFamily="2" charset="-122"/>
              </a:rPr>
              <a:t>Para 1: </a:t>
            </a:r>
            <a:r>
              <a:rPr lang="en-US" altLang="zh-CN" sz="3200" u="sng" kern="100" dirty="0">
                <a:solidFill>
                  <a:srgbClr val="9933FF"/>
                </a:solidFill>
                <a:effectLst/>
                <a:latin typeface="Times New Roman" panose="02020603050405020304" pitchFamily="18" charset="0"/>
                <a:ea typeface="宋体" panose="02010600030101010101" pitchFamily="2" charset="-122"/>
              </a:rPr>
              <a:t>He </a:t>
            </a:r>
            <a:r>
              <a:rPr lang="en-US" altLang="zh-CN" sz="3200" kern="100" dirty="0">
                <a:solidFill>
                  <a:srgbClr val="FF0000"/>
                </a:solidFill>
                <a:effectLst/>
                <a:latin typeface="Times New Roman" panose="02020603050405020304" pitchFamily="18" charset="0"/>
                <a:ea typeface="宋体" panose="02010600030101010101" pitchFamily="2" charset="-122"/>
              </a:rPr>
              <a:t>responded</a:t>
            </a:r>
            <a:r>
              <a:rPr lang="en-US" altLang="zh-CN" sz="3200" kern="100" dirty="0">
                <a:solidFill>
                  <a:srgbClr val="000000"/>
                </a:solidFill>
                <a:effectLst/>
                <a:latin typeface="Times New Roman" panose="02020603050405020304" pitchFamily="18" charset="0"/>
                <a:ea typeface="宋体" panose="02010600030101010101" pitchFamily="2" charset="-122"/>
              </a:rPr>
              <a:t> in despair, "There are a lot more books here than I expected."   </a:t>
            </a:r>
            <a:r>
              <a:rPr lang="en-US" altLang="zh-CN" sz="3200" kern="100" dirty="0">
                <a:solidFill>
                  <a:srgbClr val="0000FF"/>
                </a:solidFill>
                <a:effectLst/>
                <a:latin typeface="Times New Roman" panose="02020603050405020304" pitchFamily="18" charset="0"/>
                <a:ea typeface="宋体" panose="02010600030101010101" pitchFamily="2" charset="-122"/>
              </a:rPr>
              <a:t>When I heard his answer/ response/ reply</a:t>
            </a:r>
            <a:r>
              <a:rPr lang="en-US" altLang="zh-CN" sz="3200" kern="100" dirty="0">
                <a:solidFill>
                  <a:srgbClr val="000000"/>
                </a:solidFill>
                <a:effectLst/>
                <a:latin typeface="Times New Roman" panose="02020603050405020304" pitchFamily="18" charset="0"/>
                <a:ea typeface="宋体" panose="02010600030101010101" pitchFamily="2" charset="-122"/>
              </a:rPr>
              <a:t>, </a:t>
            </a:r>
            <a:r>
              <a:rPr lang="en-US" altLang="zh-CN" sz="3200" u="sng" kern="100" dirty="0">
                <a:solidFill>
                  <a:srgbClr val="9933FF"/>
                </a:solidFill>
                <a:effectLst/>
                <a:latin typeface="Times New Roman" panose="02020603050405020304" pitchFamily="18" charset="0"/>
                <a:ea typeface="宋体" panose="02010600030101010101" pitchFamily="2" charset="-122"/>
              </a:rPr>
              <a:t>an overwhelming panic </a:t>
            </a:r>
            <a:r>
              <a:rPr lang="en-US" altLang="zh-CN" sz="3200" kern="100" dirty="0">
                <a:solidFill>
                  <a:srgbClr val="FF0000"/>
                </a:solidFill>
                <a:effectLst/>
                <a:latin typeface="Times New Roman" panose="02020603050405020304" pitchFamily="18" charset="0"/>
                <a:ea typeface="宋体" panose="02010600030101010101" pitchFamily="2" charset="-122"/>
              </a:rPr>
              <a:t>seized me.   </a:t>
            </a:r>
            <a:r>
              <a:rPr lang="en-US" altLang="zh-CN" sz="3200" kern="100" dirty="0">
                <a:solidFill>
                  <a:srgbClr val="7030A0"/>
                </a:solidFill>
                <a:effectLst/>
                <a:latin typeface="Times New Roman" panose="02020603050405020304" pitchFamily="18" charset="0"/>
                <a:ea typeface="宋体" panose="02010600030101010101" pitchFamily="2" charset="-122"/>
              </a:rPr>
              <a:t>Being his partner/ teammate, </a:t>
            </a:r>
            <a:r>
              <a:rPr lang="en-US" altLang="zh-CN" sz="3200" u="sng" kern="100" dirty="0">
                <a:solidFill>
                  <a:srgbClr val="9933FF"/>
                </a:solidFill>
                <a:effectLst/>
                <a:latin typeface="Times New Roman" panose="02020603050405020304" pitchFamily="18" charset="0"/>
                <a:ea typeface="宋体" panose="02010600030101010101" pitchFamily="2" charset="-122"/>
              </a:rPr>
              <a:t>I </a:t>
            </a:r>
            <a:r>
              <a:rPr lang="en-US" altLang="zh-CN" sz="3200" kern="100" dirty="0">
                <a:solidFill>
                  <a:srgbClr val="FF0000"/>
                </a:solidFill>
                <a:effectLst/>
                <a:latin typeface="Times New Roman" panose="02020603050405020304" pitchFamily="18" charset="0"/>
                <a:ea typeface="宋体" panose="02010600030101010101" pitchFamily="2" charset="-122"/>
              </a:rPr>
              <a:t>should have kept track of his progress </a:t>
            </a:r>
            <a:r>
              <a:rPr lang="en-US" altLang="zh-CN" sz="3200" kern="100" dirty="0">
                <a:solidFill>
                  <a:srgbClr val="7030A0"/>
                </a:solidFill>
                <a:effectLst/>
                <a:latin typeface="Times New Roman" panose="02020603050405020304" pitchFamily="18" charset="0"/>
                <a:ea typeface="宋体" panose="02010600030101010101" pitchFamily="2" charset="-122"/>
              </a:rPr>
              <a:t>instead of just asking about it. </a:t>
            </a:r>
            <a:r>
              <a:rPr lang="en-US" altLang="zh-CN" sz="3200" kern="100" dirty="0">
                <a:solidFill>
                  <a:srgbClr val="000000"/>
                </a:solidFill>
                <a:effectLst/>
                <a:latin typeface="Times New Roman" panose="02020603050405020304" pitchFamily="18" charset="0"/>
                <a:ea typeface="宋体" panose="02010600030101010101" pitchFamily="2" charset="-122"/>
              </a:rPr>
              <a:t>  However, </a:t>
            </a:r>
            <a:r>
              <a:rPr lang="en-US" altLang="zh-CN" sz="3200" u="sng" kern="100" dirty="0">
                <a:solidFill>
                  <a:srgbClr val="9933FF"/>
                </a:solidFill>
                <a:effectLst/>
                <a:latin typeface="Times New Roman" panose="02020603050405020304" pitchFamily="18" charset="0"/>
                <a:ea typeface="宋体" panose="02010600030101010101" pitchFamily="2" charset="-122"/>
              </a:rPr>
              <a:t>it</a:t>
            </a:r>
            <a:r>
              <a:rPr lang="en-US" altLang="zh-CN" sz="3200" kern="100" dirty="0">
                <a:solidFill>
                  <a:srgbClr val="000000"/>
                </a:solidFill>
                <a:effectLst/>
                <a:latin typeface="Times New Roman" panose="02020603050405020304" pitchFamily="18" charset="0"/>
                <a:ea typeface="宋体" panose="02010600030101010101" pitchFamily="2" charset="-122"/>
              </a:rPr>
              <a:t> </a:t>
            </a:r>
            <a:r>
              <a:rPr lang="en-US" altLang="zh-CN" sz="3200" kern="100" dirty="0">
                <a:solidFill>
                  <a:srgbClr val="FF0000"/>
                </a:solidFill>
                <a:effectLst/>
                <a:latin typeface="Times New Roman" panose="02020603050405020304" pitchFamily="18" charset="0"/>
                <a:ea typeface="宋体" panose="02010600030101010101" pitchFamily="2" charset="-122"/>
              </a:rPr>
              <a:t>was useless </a:t>
            </a:r>
            <a:r>
              <a:rPr lang="en-US" altLang="zh-CN" sz="3200" kern="100" dirty="0">
                <a:solidFill>
                  <a:srgbClr val="7030A0"/>
                </a:solidFill>
                <a:effectLst/>
                <a:latin typeface="Times New Roman" panose="02020603050405020304" pitchFamily="18" charset="0"/>
                <a:ea typeface="宋体" panose="02010600030101010101" pitchFamily="2" charset="-122"/>
              </a:rPr>
              <a:t>complaining about his overconfidence. </a:t>
            </a:r>
            <a:r>
              <a:rPr lang="en-US" altLang="zh-CN" sz="3200" kern="100" dirty="0">
                <a:solidFill>
                  <a:srgbClr val="000000"/>
                </a:solidFill>
                <a:effectLst/>
                <a:latin typeface="Times New Roman" panose="02020603050405020304" pitchFamily="18" charset="0"/>
                <a:ea typeface="宋体" panose="02010600030101010101" pitchFamily="2" charset="-122"/>
              </a:rPr>
              <a:t>  I </a:t>
            </a:r>
            <a:r>
              <a:rPr lang="en-US" altLang="zh-CN" sz="3200" kern="100" dirty="0">
                <a:solidFill>
                  <a:srgbClr val="FF0000"/>
                </a:solidFill>
                <a:effectLst/>
                <a:latin typeface="Times New Roman" panose="02020603050405020304" pitchFamily="18" charset="0"/>
                <a:ea typeface="宋体" panose="02010600030101010101" pitchFamily="2" charset="-122"/>
              </a:rPr>
              <a:t>took a glance at </a:t>
            </a:r>
            <a:r>
              <a:rPr lang="en-US" altLang="zh-CN" sz="3200" kern="100" dirty="0">
                <a:solidFill>
                  <a:srgbClr val="000000"/>
                </a:solidFill>
                <a:effectLst/>
                <a:latin typeface="Times New Roman" panose="02020603050405020304" pitchFamily="18" charset="0"/>
                <a:ea typeface="宋体" panose="02010600030101010101" pitchFamily="2" charset="-122"/>
              </a:rPr>
              <a:t>the million boxes of books in the room and </a:t>
            </a:r>
            <a:r>
              <a:rPr lang="en-US" altLang="zh-CN" sz="3200" kern="100" dirty="0">
                <a:solidFill>
                  <a:srgbClr val="FF0000"/>
                </a:solidFill>
                <a:effectLst/>
                <a:latin typeface="Times New Roman" panose="02020603050405020304" pitchFamily="18" charset="0"/>
                <a:ea typeface="宋体" panose="02010600030101010101" pitchFamily="2" charset="-122"/>
              </a:rPr>
              <a:t>assessed the time </a:t>
            </a:r>
            <a:r>
              <a:rPr lang="en-US" altLang="zh-CN" sz="3200" kern="100" dirty="0">
                <a:solidFill>
                  <a:srgbClr val="0000FF"/>
                </a:solidFill>
                <a:effectLst/>
                <a:latin typeface="Times New Roman" panose="02020603050405020304" pitchFamily="18" charset="0"/>
                <a:ea typeface="宋体" panose="02010600030101010101" pitchFamily="2" charset="-122"/>
              </a:rPr>
              <a:t>that we would spend in sorting out all the books. </a:t>
            </a:r>
            <a:r>
              <a:rPr lang="en-US" altLang="zh-CN" sz="3200" kern="100" dirty="0">
                <a:solidFill>
                  <a:srgbClr val="000000"/>
                </a:solidFill>
                <a:effectLst/>
                <a:latin typeface="Times New Roman" panose="02020603050405020304" pitchFamily="18" charset="0"/>
                <a:ea typeface="宋体" panose="02010600030101010101" pitchFamily="2" charset="-122"/>
              </a:rPr>
              <a:t>  “Come on. </a:t>
            </a:r>
            <a:r>
              <a:rPr lang="en-US" altLang="zh-CN" sz="3200" u="sng" kern="100" dirty="0">
                <a:solidFill>
                  <a:srgbClr val="9933FF"/>
                </a:solidFill>
                <a:effectLst/>
                <a:latin typeface="Times New Roman" panose="02020603050405020304" pitchFamily="18" charset="0"/>
                <a:ea typeface="宋体" panose="02010600030101010101" pitchFamily="2" charset="-122"/>
              </a:rPr>
              <a:t>My friends and I </a:t>
            </a:r>
            <a:r>
              <a:rPr lang="en-US" altLang="zh-CN" sz="3200" kern="100" dirty="0">
                <a:solidFill>
                  <a:srgbClr val="000000"/>
                </a:solidFill>
                <a:effectLst/>
                <a:latin typeface="Times New Roman" panose="02020603050405020304" pitchFamily="18" charset="0"/>
                <a:ea typeface="宋体" panose="02010600030101010101" pitchFamily="2" charset="-122"/>
              </a:rPr>
              <a:t>will lend you a hand. Tell us </a:t>
            </a:r>
            <a:r>
              <a:rPr lang="en-US" altLang="zh-CN" sz="3200" kern="100" dirty="0">
                <a:solidFill>
                  <a:srgbClr val="0000FF"/>
                </a:solidFill>
                <a:effectLst/>
                <a:latin typeface="Times New Roman" panose="02020603050405020304" pitchFamily="18" charset="0"/>
                <a:ea typeface="宋体" panose="02010600030101010101" pitchFamily="2" charset="-122"/>
              </a:rPr>
              <a:t>how to launch the mission.” </a:t>
            </a:r>
            <a:r>
              <a:rPr lang="en-US" altLang="zh-CN" sz="3200" u="sng" kern="100" dirty="0">
                <a:solidFill>
                  <a:srgbClr val="9933FF"/>
                </a:solidFill>
                <a:effectLst/>
                <a:latin typeface="Times New Roman" panose="02020603050405020304" pitchFamily="18" charset="0"/>
                <a:ea typeface="宋体" panose="02010600030101010101" pitchFamily="2" charset="-122"/>
              </a:rPr>
              <a:t>I</a:t>
            </a:r>
            <a:r>
              <a:rPr lang="en-US" altLang="zh-CN" sz="3200" kern="100" dirty="0">
                <a:solidFill>
                  <a:srgbClr val="000000"/>
                </a:solidFill>
                <a:effectLst/>
                <a:latin typeface="Times New Roman" panose="02020603050405020304" pitchFamily="18" charset="0"/>
                <a:ea typeface="宋体" panose="02010600030101010101" pitchFamily="2" charset="-122"/>
              </a:rPr>
              <a:t> </a:t>
            </a:r>
            <a:r>
              <a:rPr lang="en-US" altLang="zh-CN" sz="3200" kern="100" dirty="0">
                <a:solidFill>
                  <a:srgbClr val="FF0000"/>
                </a:solidFill>
                <a:effectLst/>
                <a:latin typeface="Times New Roman" panose="02020603050405020304" pitchFamily="18" charset="0"/>
                <a:ea typeface="宋体" panose="02010600030101010101" pitchFamily="2" charset="-122"/>
              </a:rPr>
              <a:t>cheered him up, </a:t>
            </a:r>
            <a:r>
              <a:rPr lang="en-US" altLang="zh-CN" sz="3200" kern="100" dirty="0">
                <a:solidFill>
                  <a:srgbClr val="7030A0"/>
                </a:solidFill>
                <a:effectLst/>
                <a:latin typeface="Times New Roman" panose="02020603050405020304" pitchFamily="18" charset="0"/>
                <a:ea typeface="宋体" panose="02010600030101010101" pitchFamily="2" charset="-122"/>
              </a:rPr>
              <a:t>smiling.   Hearing that, </a:t>
            </a:r>
            <a:r>
              <a:rPr lang="en-US" altLang="zh-CN" sz="3200" u="sng" kern="100" dirty="0">
                <a:solidFill>
                  <a:srgbClr val="9933FF"/>
                </a:solidFill>
                <a:effectLst/>
                <a:latin typeface="Times New Roman" panose="02020603050405020304" pitchFamily="18" charset="0"/>
                <a:ea typeface="宋体" panose="02010600030101010101" pitchFamily="2" charset="-122"/>
              </a:rPr>
              <a:t>Charlie </a:t>
            </a:r>
            <a:r>
              <a:rPr lang="en-US" altLang="zh-CN" sz="3200" kern="100" dirty="0">
                <a:solidFill>
                  <a:srgbClr val="9933FF"/>
                </a:solidFill>
                <a:effectLst/>
                <a:latin typeface="Times New Roman" panose="02020603050405020304" pitchFamily="18" charset="0"/>
                <a:ea typeface="宋体" panose="02010600030101010101" pitchFamily="2" charset="-122"/>
              </a:rPr>
              <a:t>cast me a grateful look </a:t>
            </a:r>
            <a:r>
              <a:rPr lang="en-US" altLang="zh-CN" sz="3200" b="1" kern="100" dirty="0">
                <a:solidFill>
                  <a:srgbClr val="000000"/>
                </a:solidFill>
                <a:effectLst/>
                <a:latin typeface="Times New Roman" panose="02020603050405020304" pitchFamily="18" charset="0"/>
                <a:ea typeface="宋体" panose="02010600030101010101" pitchFamily="2" charset="-122"/>
              </a:rPr>
              <a:t>and</a:t>
            </a:r>
            <a:r>
              <a:rPr lang="en-US" altLang="zh-CN" sz="3200" kern="100" dirty="0">
                <a:solidFill>
                  <a:srgbClr val="000000"/>
                </a:solidFill>
                <a:effectLst/>
                <a:latin typeface="Times New Roman" panose="02020603050405020304" pitchFamily="18" charset="0"/>
                <a:ea typeface="宋体" panose="02010600030101010101" pitchFamily="2" charset="-122"/>
              </a:rPr>
              <a:t> quickly </a:t>
            </a:r>
            <a:r>
              <a:rPr lang="en-US" altLang="zh-CN" sz="3200" kern="100" dirty="0">
                <a:solidFill>
                  <a:srgbClr val="FF0000"/>
                </a:solidFill>
                <a:effectLst/>
                <a:latin typeface="Times New Roman" panose="02020603050405020304" pitchFamily="18" charset="0"/>
                <a:ea typeface="宋体" panose="02010600030101010101" pitchFamily="2" charset="-122"/>
              </a:rPr>
              <a:t>assigned my friends and me different tasks </a:t>
            </a:r>
            <a:r>
              <a:rPr lang="en-US" altLang="zh-CN" sz="3200" kern="100" dirty="0">
                <a:solidFill>
                  <a:srgbClr val="000000"/>
                </a:solidFill>
                <a:effectLst/>
                <a:latin typeface="Times New Roman" panose="02020603050405020304" pitchFamily="18" charset="0"/>
                <a:ea typeface="宋体" panose="02010600030101010101" pitchFamily="2" charset="-122"/>
              </a:rPr>
              <a:t>of arranging all the books.  Amazingly, </a:t>
            </a:r>
            <a:r>
              <a:rPr lang="en-US" altLang="zh-CN" sz="3200" u="sng" kern="100" dirty="0">
                <a:solidFill>
                  <a:srgbClr val="9933FF"/>
                </a:solidFill>
                <a:effectLst/>
                <a:latin typeface="Times New Roman" panose="02020603050405020304" pitchFamily="18" charset="0"/>
                <a:ea typeface="宋体" panose="02010600030101010101" pitchFamily="2" charset="-122"/>
              </a:rPr>
              <a:t>Charlie</a:t>
            </a:r>
            <a:r>
              <a:rPr lang="en-US" altLang="zh-CN" sz="3200" kern="100" dirty="0">
                <a:solidFill>
                  <a:srgbClr val="000000"/>
                </a:solidFill>
                <a:effectLst/>
                <a:latin typeface="Times New Roman" panose="02020603050405020304" pitchFamily="18" charset="0"/>
                <a:ea typeface="宋体" panose="02010600030101010101" pitchFamily="2" charset="-122"/>
              </a:rPr>
              <a:t> </a:t>
            </a:r>
            <a:r>
              <a:rPr lang="en-US" altLang="zh-CN" sz="3200" kern="100" dirty="0">
                <a:solidFill>
                  <a:srgbClr val="FF0000"/>
                </a:solidFill>
                <a:effectLst/>
                <a:latin typeface="Times New Roman" panose="02020603050405020304" pitchFamily="18" charset="0"/>
                <a:ea typeface="宋体" panose="02010600030101010101" pitchFamily="2" charset="-122"/>
              </a:rPr>
              <a:t>was </a:t>
            </a:r>
            <a:r>
              <a:rPr lang="en-US" altLang="zh-CN" sz="3200" b="1" kern="100" dirty="0">
                <a:solidFill>
                  <a:srgbClr val="000000"/>
                </a:solidFill>
                <a:effectLst/>
                <a:latin typeface="Times New Roman" panose="02020603050405020304" pitchFamily="18" charset="0"/>
                <a:ea typeface="宋体" panose="02010600030101010101" pitchFamily="2" charset="-122"/>
              </a:rPr>
              <a:t>so </a:t>
            </a:r>
            <a:r>
              <a:rPr lang="en-US" altLang="zh-CN" sz="3200" kern="100" dirty="0">
                <a:solidFill>
                  <a:srgbClr val="FF0000"/>
                </a:solidFill>
                <a:effectLst/>
                <a:latin typeface="Times New Roman" panose="02020603050405020304" pitchFamily="18" charset="0"/>
                <a:ea typeface="宋体" panose="02010600030101010101" pitchFamily="2" charset="-122"/>
              </a:rPr>
              <a:t>organized</a:t>
            </a:r>
            <a:r>
              <a:rPr lang="en-US" altLang="zh-CN" sz="3200" kern="100" dirty="0">
                <a:solidFill>
                  <a:srgbClr val="000000"/>
                </a:solidFill>
                <a:effectLst/>
                <a:latin typeface="Times New Roman" panose="02020603050405020304" pitchFamily="18" charset="0"/>
                <a:ea typeface="宋体" panose="02010600030101010101" pitchFamily="2" charset="-122"/>
              </a:rPr>
              <a:t> </a:t>
            </a:r>
            <a:r>
              <a:rPr lang="en-US" altLang="zh-CN" sz="3200" b="1" kern="100" dirty="0">
                <a:solidFill>
                  <a:srgbClr val="000000"/>
                </a:solidFill>
                <a:effectLst/>
                <a:latin typeface="Times New Roman" panose="02020603050405020304" pitchFamily="18" charset="0"/>
                <a:ea typeface="宋体" panose="02010600030101010101" pitchFamily="2" charset="-122"/>
              </a:rPr>
              <a:t>that</a:t>
            </a:r>
            <a:r>
              <a:rPr lang="en-US" altLang="zh-CN" sz="3200" kern="100" dirty="0">
                <a:solidFill>
                  <a:srgbClr val="000000"/>
                </a:solidFill>
                <a:effectLst/>
                <a:latin typeface="Times New Roman" panose="02020603050405020304" pitchFamily="18" charset="0"/>
                <a:ea typeface="宋体" panose="02010600030101010101" pitchFamily="2" charset="-122"/>
              </a:rPr>
              <a:t> </a:t>
            </a:r>
            <a:r>
              <a:rPr lang="en-US" altLang="zh-CN" sz="3200" kern="100" dirty="0">
                <a:solidFill>
                  <a:srgbClr val="0000FF"/>
                </a:solidFill>
                <a:effectLst/>
                <a:latin typeface="Times New Roman" panose="02020603050405020304" pitchFamily="18" charset="0"/>
                <a:ea typeface="宋体" panose="02010600030101010101" pitchFamily="2" charset="-122"/>
              </a:rPr>
              <a:t>everything went smoothly under his guidance. </a:t>
            </a:r>
            <a:r>
              <a:rPr lang="en-US" altLang="zh-CN" sz="3200" u="sng" kern="100" dirty="0">
                <a:solidFill>
                  <a:srgbClr val="9933FF"/>
                </a:solidFill>
                <a:effectLst/>
                <a:latin typeface="Times New Roman" panose="02020603050405020304" pitchFamily="18" charset="0"/>
                <a:ea typeface="宋体" panose="02010600030101010101" pitchFamily="2" charset="-122"/>
              </a:rPr>
              <a:t>The book fair, </a:t>
            </a:r>
            <a:r>
              <a:rPr lang="en-US" altLang="zh-CN" sz="3200" kern="100" dirty="0">
                <a:solidFill>
                  <a:srgbClr val="7030A0"/>
                </a:solidFill>
                <a:effectLst/>
                <a:latin typeface="Times New Roman" panose="02020603050405020304" pitchFamily="18" charset="0"/>
                <a:ea typeface="宋体" panose="02010600030101010101" pitchFamily="2" charset="-122"/>
              </a:rPr>
              <a:t>attracting </a:t>
            </a:r>
            <a:r>
              <a:rPr lang="en-US" altLang="zh-CN" sz="3200" kern="100" dirty="0">
                <a:solidFill>
                  <a:srgbClr val="7030A0"/>
                </a:solidFill>
                <a:latin typeface="Times New Roman" panose="02020603050405020304" pitchFamily="18" charset="0"/>
                <a:ea typeface="宋体" panose="02010600030101010101" pitchFamily="2" charset="-122"/>
              </a:rPr>
              <a:t>numerous readers, </a:t>
            </a:r>
            <a:r>
              <a:rPr lang="en-US" altLang="zh-CN" sz="3200" kern="100" dirty="0">
                <a:solidFill>
                  <a:srgbClr val="FF0000"/>
                </a:solidFill>
                <a:effectLst/>
                <a:latin typeface="Times New Roman" panose="02020603050405020304" pitchFamily="18" charset="0"/>
                <a:ea typeface="宋体" panose="02010600030101010101" pitchFamily="2" charset="-122"/>
              </a:rPr>
              <a:t>was a great success </a:t>
            </a:r>
            <a:r>
              <a:rPr lang="en-US" altLang="zh-CN" sz="3200" kern="100" dirty="0">
                <a:solidFill>
                  <a:srgbClr val="000000"/>
                </a:solidFill>
                <a:effectLst/>
                <a:latin typeface="Times New Roman" panose="02020603050405020304" pitchFamily="18" charset="0"/>
                <a:ea typeface="宋体" panose="02010600030101010101" pitchFamily="2" charset="-122"/>
              </a:rPr>
              <a:t>thanks to our perfect cooperation / collaboration. </a:t>
            </a:r>
            <a:endParaRPr lang="en-US" altLang="zh-CN" sz="3200" kern="100" dirty="0">
              <a:solidFill>
                <a:srgbClr val="000000"/>
              </a:solidFill>
              <a:effectLst/>
              <a:latin typeface="Times New Roman" panose="02020603050405020304" pitchFamily="18" charset="0"/>
              <a:ea typeface="宋体" panose="02010600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241856"/>
            <a:ext cx="12192000" cy="6124754"/>
          </a:xfrm>
          <a:prstGeom prst="rect">
            <a:avLst/>
          </a:prstGeom>
          <a:solidFill>
            <a:schemeClr val="bg1"/>
          </a:solidFill>
        </p:spPr>
        <p:txBody>
          <a:bodyPr wrap="square">
            <a:spAutoFit/>
          </a:bodyPr>
          <a:lstStyle/>
          <a:p>
            <a:pPr indent="292100" algn="just"/>
            <a:r>
              <a:rPr lang="en-US" altLang="zh-CN" sz="2800" b="1" kern="100" dirty="0">
                <a:solidFill>
                  <a:srgbClr val="000000"/>
                </a:solidFill>
                <a:latin typeface="Times New Roman" panose="02020603050405020304" pitchFamily="18" charset="0"/>
                <a:ea typeface="宋体" panose="02010600030101010101" pitchFamily="2" charset="-122"/>
              </a:rPr>
              <a:t>Para 2: After </a:t>
            </a:r>
            <a:r>
              <a:rPr lang="en-US" altLang="zh-CN" sz="2800" b="1" u="sng" kern="100" dirty="0">
                <a:solidFill>
                  <a:srgbClr val="9933FF"/>
                </a:solidFill>
                <a:latin typeface="Times New Roman" panose="02020603050405020304" pitchFamily="18" charset="0"/>
                <a:ea typeface="宋体" panose="02010600030101010101" pitchFamily="2" charset="-122"/>
              </a:rPr>
              <a:t>the book fair </a:t>
            </a:r>
            <a:r>
              <a:rPr lang="en-US" altLang="zh-CN" sz="2800" b="1" kern="100" dirty="0">
                <a:solidFill>
                  <a:srgbClr val="FF0000"/>
                </a:solidFill>
                <a:latin typeface="Times New Roman" panose="02020603050405020304" pitchFamily="18" charset="0"/>
                <a:ea typeface="宋体" panose="02010600030101010101" pitchFamily="2" charset="-122"/>
              </a:rPr>
              <a:t>was over</a:t>
            </a:r>
            <a:r>
              <a:rPr lang="en-US" altLang="zh-CN" sz="2800" b="1" kern="100" dirty="0">
                <a:solidFill>
                  <a:srgbClr val="000000"/>
                </a:solidFill>
                <a:latin typeface="Times New Roman" panose="02020603050405020304" pitchFamily="18" charset="0"/>
                <a:ea typeface="宋体" panose="02010600030101010101" pitchFamily="2" charset="-122"/>
              </a:rPr>
              <a:t>, </a:t>
            </a:r>
            <a:r>
              <a:rPr lang="en-US" altLang="zh-CN" sz="2800" b="1" u="sng" kern="100" dirty="0">
                <a:solidFill>
                  <a:srgbClr val="9933FF"/>
                </a:solidFill>
                <a:latin typeface="Times New Roman" panose="02020603050405020304" pitchFamily="18" charset="0"/>
                <a:ea typeface="宋体" panose="02010600030101010101" pitchFamily="2" charset="-122"/>
              </a:rPr>
              <a:t>I </a:t>
            </a:r>
            <a:r>
              <a:rPr lang="en-US" altLang="zh-CN" sz="2800" b="1" kern="100" dirty="0">
                <a:solidFill>
                  <a:srgbClr val="FF0000"/>
                </a:solidFill>
                <a:latin typeface="Times New Roman" panose="02020603050405020304" pitchFamily="18" charset="0"/>
                <a:ea typeface="宋体" panose="02010600030101010101" pitchFamily="2" charset="-122"/>
              </a:rPr>
              <a:t>couldn't stop wondering </a:t>
            </a:r>
            <a:r>
              <a:rPr lang="en-US" altLang="zh-CN" sz="2800" b="1" kern="100" dirty="0">
                <a:solidFill>
                  <a:srgbClr val="000000"/>
                </a:solidFill>
                <a:latin typeface="Times New Roman" panose="02020603050405020304" pitchFamily="18" charset="0"/>
                <a:ea typeface="宋体" panose="02010600030101010101" pitchFamily="2" charset="-122"/>
              </a:rPr>
              <a:t>why </a:t>
            </a:r>
            <a:r>
              <a:rPr lang="en-US" altLang="zh-CN" sz="2800" b="1" u="sng" kern="100" dirty="0">
                <a:solidFill>
                  <a:srgbClr val="9933FF"/>
                </a:solidFill>
                <a:latin typeface="Times New Roman" panose="02020603050405020304" pitchFamily="18" charset="0"/>
                <a:ea typeface="宋体" panose="02010600030101010101" pitchFamily="2" charset="-122"/>
              </a:rPr>
              <a:t>Mr. Egan </a:t>
            </a:r>
            <a:r>
              <a:rPr lang="en-US" altLang="zh-CN" sz="2800" b="1" kern="100" dirty="0">
                <a:solidFill>
                  <a:srgbClr val="000000"/>
                </a:solidFill>
                <a:latin typeface="Times New Roman" panose="02020603050405020304" pitchFamily="18" charset="0"/>
                <a:ea typeface="宋体" panose="02010600030101010101" pitchFamily="2" charset="-122"/>
              </a:rPr>
              <a:t>put us together. </a:t>
            </a:r>
            <a:r>
              <a:rPr lang="en-US" altLang="zh-CN" sz="2800" b="1" u="sng" dirty="0">
                <a:solidFill>
                  <a:srgbClr val="9933FF"/>
                </a:solidFill>
              </a:rPr>
              <a:t>This</a:t>
            </a:r>
            <a:r>
              <a:rPr lang="en-US" altLang="zh-CN" sz="2800" b="1" dirty="0"/>
              <a:t> </a:t>
            </a:r>
            <a:r>
              <a:rPr lang="en-US" altLang="zh-CN" sz="2800" b="1" dirty="0">
                <a:solidFill>
                  <a:srgbClr val="FF0000"/>
                </a:solidFill>
              </a:rPr>
              <a:t>was the first time </a:t>
            </a:r>
            <a:r>
              <a:rPr lang="en-US" altLang="zh-CN" sz="2800" b="1" dirty="0">
                <a:solidFill>
                  <a:srgbClr val="0000FF"/>
                </a:solidFill>
              </a:rPr>
              <a:t>that </a:t>
            </a:r>
            <a:r>
              <a:rPr lang="en-US" altLang="zh-CN" sz="2800" b="1" u="sng" dirty="0">
                <a:solidFill>
                  <a:srgbClr val="9933FF"/>
                </a:solidFill>
              </a:rPr>
              <a:t>the co-work </a:t>
            </a:r>
            <a:r>
              <a:rPr lang="en-US" altLang="zh-CN" sz="2800" b="1" dirty="0"/>
              <a:t>between Charlie and I </a:t>
            </a:r>
            <a:r>
              <a:rPr lang="en-US" altLang="zh-CN" sz="2800" b="1" dirty="0">
                <a:solidFill>
                  <a:srgbClr val="FF0000"/>
                </a:solidFill>
              </a:rPr>
              <a:t>paid off. </a:t>
            </a:r>
            <a:r>
              <a:rPr lang="en-US" altLang="zh-CN" sz="2800" b="1" dirty="0"/>
              <a:t>In spite of an unexpected episode of the book fair, </a:t>
            </a:r>
            <a:r>
              <a:rPr lang="en-US" altLang="zh-CN" sz="2800" b="1" u="sng" dirty="0">
                <a:solidFill>
                  <a:srgbClr val="9933FF"/>
                </a:solidFill>
              </a:rPr>
              <a:t>Charlie and me, </a:t>
            </a:r>
            <a:r>
              <a:rPr lang="en-US" altLang="zh-CN" sz="2800" b="1" dirty="0"/>
              <a:t>with my friends’ help, </a:t>
            </a:r>
            <a:r>
              <a:rPr lang="en-US" altLang="zh-CN" sz="2800" b="1" dirty="0">
                <a:solidFill>
                  <a:srgbClr val="FF0000"/>
                </a:solidFill>
              </a:rPr>
              <a:t>accomplished the seemingly impossible task. </a:t>
            </a:r>
            <a:r>
              <a:rPr lang="en-US" altLang="zh-CN" sz="2800" b="1" dirty="0">
                <a:solidFill>
                  <a:srgbClr val="0000FF"/>
                </a:solidFill>
              </a:rPr>
              <a:t>No sooner </a:t>
            </a:r>
            <a:r>
              <a:rPr lang="en-US" altLang="zh-CN" sz="2800" b="1" dirty="0">
                <a:solidFill>
                  <a:srgbClr val="FF0000"/>
                </a:solidFill>
              </a:rPr>
              <a:t>had</a:t>
            </a:r>
            <a:r>
              <a:rPr lang="en-US" altLang="zh-CN" sz="2800" b="1" dirty="0"/>
              <a:t> </a:t>
            </a:r>
            <a:r>
              <a:rPr lang="en-US" altLang="zh-CN" sz="2800" b="1" u="sng" dirty="0">
                <a:solidFill>
                  <a:srgbClr val="9933FF"/>
                </a:solidFill>
              </a:rPr>
              <a:t>the book fair </a:t>
            </a:r>
            <a:r>
              <a:rPr lang="en-US" altLang="zh-CN" sz="2800" b="1" dirty="0">
                <a:solidFill>
                  <a:srgbClr val="FF0000"/>
                </a:solidFill>
              </a:rPr>
              <a:t>ended</a:t>
            </a:r>
            <a:r>
              <a:rPr lang="en-US" altLang="zh-CN" sz="2800" b="1" dirty="0"/>
              <a:t> </a:t>
            </a:r>
            <a:r>
              <a:rPr lang="en-US" altLang="zh-CN" sz="2800" b="1" dirty="0">
                <a:solidFill>
                  <a:srgbClr val="0000FF"/>
                </a:solidFill>
              </a:rPr>
              <a:t>than</a:t>
            </a:r>
            <a:r>
              <a:rPr lang="en-US" altLang="zh-CN" sz="2800" b="1" dirty="0"/>
              <a:t> </a:t>
            </a:r>
            <a:r>
              <a:rPr lang="en-US" altLang="zh-CN" sz="2800" b="1" u="sng" dirty="0">
                <a:solidFill>
                  <a:srgbClr val="9933FF"/>
                </a:solidFill>
              </a:rPr>
              <a:t>I </a:t>
            </a:r>
            <a:r>
              <a:rPr lang="en-US" altLang="zh-CN" sz="2800" b="1" dirty="0">
                <a:solidFill>
                  <a:srgbClr val="FF0000"/>
                </a:solidFill>
              </a:rPr>
              <a:t>approached</a:t>
            </a:r>
            <a:r>
              <a:rPr lang="en-US" altLang="zh-CN" sz="2800" b="1" dirty="0"/>
              <a:t> </a:t>
            </a:r>
            <a:r>
              <a:rPr lang="en-US" altLang="zh-CN" sz="2800" b="1" dirty="0">
                <a:solidFill>
                  <a:srgbClr val="FF0000"/>
                </a:solidFill>
              </a:rPr>
              <a:t>Mr. Egan </a:t>
            </a:r>
            <a:r>
              <a:rPr lang="en-US" altLang="zh-CN" sz="2800" b="1" dirty="0">
                <a:solidFill>
                  <a:srgbClr val="7030A0"/>
                </a:solidFill>
              </a:rPr>
              <a:t>with my confusion. Smiling gently at me, </a:t>
            </a:r>
            <a:r>
              <a:rPr lang="en-US" altLang="zh-CN" sz="2800" b="1" u="sng" dirty="0">
                <a:solidFill>
                  <a:srgbClr val="9933FF"/>
                </a:solidFill>
              </a:rPr>
              <a:t>Mr. Egan </a:t>
            </a:r>
            <a:r>
              <a:rPr lang="en-US" altLang="zh-CN" sz="2800" b="1" dirty="0">
                <a:solidFill>
                  <a:srgbClr val="FF0000"/>
                </a:solidFill>
              </a:rPr>
              <a:t>said</a:t>
            </a:r>
            <a:r>
              <a:rPr lang="en-US" altLang="zh-CN" sz="2800" b="1" dirty="0"/>
              <a:t> </a:t>
            </a:r>
            <a:r>
              <a:rPr lang="en-US" altLang="zh-CN" sz="2800" b="1" dirty="0">
                <a:solidFill>
                  <a:srgbClr val="0000FF"/>
                </a:solidFill>
              </a:rPr>
              <a:t>that </a:t>
            </a:r>
            <a:r>
              <a:rPr lang="en-US" altLang="zh-CN" sz="2800" b="1" u="sng" dirty="0">
                <a:solidFill>
                  <a:srgbClr val="9933FF"/>
                </a:solidFill>
              </a:rPr>
              <a:t>Mrs. Cates </a:t>
            </a:r>
            <a:r>
              <a:rPr lang="en-US" altLang="zh-CN" sz="2800" b="1" dirty="0">
                <a:solidFill>
                  <a:srgbClr val="0000FF"/>
                </a:solidFill>
              </a:rPr>
              <a:t>told him about something about our failed science project. </a:t>
            </a:r>
            <a:r>
              <a:rPr lang="en-US" altLang="zh-CN" sz="2800" b="1" dirty="0"/>
              <a:t>Beyond that, </a:t>
            </a:r>
            <a:r>
              <a:rPr lang="en-US" altLang="zh-CN" sz="2800" b="1" u="sng" dirty="0">
                <a:solidFill>
                  <a:srgbClr val="9933FF"/>
                </a:solidFill>
              </a:rPr>
              <a:t>I </a:t>
            </a:r>
            <a:r>
              <a:rPr lang="en-US" altLang="zh-CN" sz="2800" b="1" dirty="0">
                <a:solidFill>
                  <a:srgbClr val="FF0000"/>
                </a:solidFill>
              </a:rPr>
              <a:t>was also told </a:t>
            </a:r>
            <a:r>
              <a:rPr lang="en-US" altLang="zh-CN" sz="2800" b="1" dirty="0">
                <a:solidFill>
                  <a:srgbClr val="0000FF"/>
                </a:solidFill>
              </a:rPr>
              <a:t>that</a:t>
            </a:r>
            <a:r>
              <a:rPr lang="en-US" altLang="zh-CN" sz="2800" b="1" dirty="0"/>
              <a:t> </a:t>
            </a:r>
            <a:r>
              <a:rPr lang="en-US" altLang="zh-CN" sz="2800" b="1" u="sng" dirty="0">
                <a:solidFill>
                  <a:srgbClr val="9933FF"/>
                </a:solidFill>
              </a:rPr>
              <a:t>Mrs. Cates </a:t>
            </a:r>
            <a:r>
              <a:rPr lang="en-US" altLang="zh-CN" sz="2800" b="1" dirty="0">
                <a:solidFill>
                  <a:srgbClr val="0000FF"/>
                </a:solidFill>
              </a:rPr>
              <a:t>hoped that </a:t>
            </a:r>
            <a:r>
              <a:rPr lang="en-US" altLang="zh-CN" sz="2800" b="1" u="sng" dirty="0">
                <a:solidFill>
                  <a:srgbClr val="9933FF"/>
                </a:solidFill>
              </a:rPr>
              <a:t>the book fair </a:t>
            </a:r>
            <a:r>
              <a:rPr lang="en-US" altLang="zh-CN" sz="2800" b="1" dirty="0">
                <a:solidFill>
                  <a:srgbClr val="0000FF"/>
                </a:solidFill>
              </a:rPr>
              <a:t>could make a difference to me. </a:t>
            </a:r>
            <a:r>
              <a:rPr lang="en-US" altLang="zh-CN" sz="2800" b="1" dirty="0">
                <a:solidFill>
                  <a:srgbClr val="7030A0"/>
                </a:solidFill>
              </a:rPr>
              <a:t>Looking back on last year’s science project, </a:t>
            </a:r>
            <a:r>
              <a:rPr lang="en-US" altLang="zh-CN" sz="2800" b="1" u="sng" dirty="0">
                <a:solidFill>
                  <a:srgbClr val="9933FF"/>
                </a:solidFill>
              </a:rPr>
              <a:t>I</a:t>
            </a:r>
            <a:r>
              <a:rPr lang="en-US" altLang="zh-CN" sz="2800" b="1" dirty="0"/>
              <a:t> </a:t>
            </a:r>
            <a:r>
              <a:rPr lang="en-US" altLang="zh-CN" sz="2800" b="1" dirty="0">
                <a:solidFill>
                  <a:srgbClr val="FF0000"/>
                </a:solidFill>
              </a:rPr>
              <a:t>realized</a:t>
            </a:r>
            <a:r>
              <a:rPr lang="en-US" altLang="zh-CN" sz="2800" b="1" dirty="0"/>
              <a:t> that </a:t>
            </a:r>
            <a:r>
              <a:rPr lang="en-US" altLang="zh-CN" sz="2800" b="1" u="sng" dirty="0">
                <a:solidFill>
                  <a:srgbClr val="9933FF"/>
                </a:solidFill>
              </a:rPr>
              <a:t>the reason </a:t>
            </a:r>
            <a:r>
              <a:rPr lang="en-US" altLang="zh-CN" sz="2800" b="1" dirty="0">
                <a:solidFill>
                  <a:srgbClr val="0000FF"/>
                </a:solidFill>
              </a:rPr>
              <a:t>why our first cooperation in science project ended in failure </a:t>
            </a:r>
            <a:r>
              <a:rPr lang="en-US" altLang="zh-CN" sz="2800" b="1" dirty="0">
                <a:solidFill>
                  <a:srgbClr val="FF0000"/>
                </a:solidFill>
              </a:rPr>
              <a:t>was that </a:t>
            </a:r>
            <a:r>
              <a:rPr lang="en-US" altLang="zh-CN" sz="2800" b="1" u="sng" dirty="0">
                <a:solidFill>
                  <a:srgbClr val="9933FF"/>
                </a:solidFill>
              </a:rPr>
              <a:t>we</a:t>
            </a:r>
            <a:r>
              <a:rPr lang="en-US" altLang="zh-CN" sz="2800" b="1" dirty="0"/>
              <a:t> </a:t>
            </a:r>
            <a:r>
              <a:rPr lang="en-US" altLang="zh-CN" sz="2800" b="1" dirty="0">
                <a:solidFill>
                  <a:srgbClr val="0000FF"/>
                </a:solidFill>
              </a:rPr>
              <a:t>lacked necessary communication and teamwork.</a:t>
            </a:r>
            <a:r>
              <a:rPr lang="en-US" altLang="zh-CN" sz="2800" b="1" dirty="0"/>
              <a:t> </a:t>
            </a:r>
            <a:r>
              <a:rPr lang="en-US" altLang="zh-CN" sz="2800" b="1" u="sng" dirty="0">
                <a:solidFill>
                  <a:srgbClr val="9933FF"/>
                </a:solidFill>
              </a:rPr>
              <a:t>I </a:t>
            </a:r>
            <a:r>
              <a:rPr lang="en-US" altLang="zh-CN" sz="2800" b="1" dirty="0">
                <a:solidFill>
                  <a:srgbClr val="FF0000"/>
                </a:solidFill>
              </a:rPr>
              <a:t>did owe my gratitude to</a:t>
            </a:r>
            <a:r>
              <a:rPr lang="en-US" altLang="zh-CN" sz="2800" b="1" dirty="0"/>
              <a:t> Mr. Egan and Mrs. Cate because </a:t>
            </a:r>
            <a:r>
              <a:rPr lang="en-US" altLang="zh-CN" sz="2800" b="1" u="sng" dirty="0">
                <a:solidFill>
                  <a:srgbClr val="9933FF"/>
                </a:solidFill>
              </a:rPr>
              <a:t>they </a:t>
            </a:r>
            <a:r>
              <a:rPr lang="en-US" altLang="zh-CN" sz="2800" b="1" dirty="0">
                <a:solidFill>
                  <a:srgbClr val="FF0000"/>
                </a:solidFill>
              </a:rPr>
              <a:t>revealed to me </a:t>
            </a:r>
            <a:r>
              <a:rPr lang="en-US" altLang="zh-CN" sz="2800" b="1" dirty="0">
                <a:solidFill>
                  <a:srgbClr val="0000FF"/>
                </a:solidFill>
              </a:rPr>
              <a:t>that </a:t>
            </a:r>
            <a:r>
              <a:rPr lang="en-US" altLang="zh-CN" sz="2800" b="1" u="sng" dirty="0">
                <a:solidFill>
                  <a:srgbClr val="9933FF"/>
                </a:solidFill>
              </a:rPr>
              <a:t>strong teamwork spirits </a:t>
            </a:r>
            <a:r>
              <a:rPr lang="en-US" altLang="zh-CN" sz="2800" b="1" dirty="0">
                <a:solidFill>
                  <a:srgbClr val="0000FF"/>
                </a:solidFill>
              </a:rPr>
              <a:t>do play a critical role in cooperation projects </a:t>
            </a:r>
            <a:r>
              <a:rPr lang="en-US" altLang="zh-CN" sz="2800" b="1" dirty="0"/>
              <a:t>and </a:t>
            </a:r>
            <a:r>
              <a:rPr lang="en-US" altLang="zh-CN" sz="2800" b="1" u="sng" dirty="0">
                <a:solidFill>
                  <a:srgbClr val="9933FF"/>
                </a:solidFill>
              </a:rPr>
              <a:t>individualism</a:t>
            </a:r>
            <a:r>
              <a:rPr lang="en-US" altLang="zh-CN" sz="2800" b="1" dirty="0"/>
              <a:t> </a:t>
            </a:r>
            <a:r>
              <a:rPr lang="en-US" altLang="zh-CN" sz="2800" b="1" dirty="0">
                <a:solidFill>
                  <a:srgbClr val="FF0000"/>
                </a:solidFill>
              </a:rPr>
              <a:t>makes little sense. </a:t>
            </a:r>
            <a:r>
              <a:rPr lang="en-US" altLang="zh-CN" sz="2800" b="1" dirty="0"/>
              <a:t> </a:t>
            </a:r>
            <a:endParaRPr lang="zh-CN" altLang="zh-CN" sz="2800" b="1"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卷形: 水平 1"/>
          <p:cNvSpPr/>
          <p:nvPr/>
        </p:nvSpPr>
        <p:spPr>
          <a:xfrm>
            <a:off x="894522" y="5148470"/>
            <a:ext cx="10605052" cy="1470991"/>
          </a:xfrm>
          <a:prstGeom prst="horizontalScroll">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p:nvSpPr>
        <p:spPr>
          <a:xfrm>
            <a:off x="2902224" y="5237922"/>
            <a:ext cx="7941366" cy="1200329"/>
          </a:xfrm>
          <a:prstGeom prst="rect">
            <a:avLst/>
          </a:prstGeom>
          <a:noFill/>
        </p:spPr>
        <p:txBody>
          <a:bodyPr wrap="square" rtlCol="0">
            <a:spAutoFit/>
          </a:bodyPr>
          <a:lstStyle/>
          <a:p>
            <a:r>
              <a:rPr lang="en-US" altLang="zh-CN" sz="3600" b="1" dirty="0">
                <a:solidFill>
                  <a:srgbClr val="0000FF"/>
                </a:solidFill>
              </a:rPr>
              <a:t>Brief Introduction to BOOK FAIR  </a:t>
            </a:r>
            <a:endParaRPr lang="en-US" altLang="zh-CN" sz="3600" b="1" dirty="0">
              <a:solidFill>
                <a:srgbClr val="0000FF"/>
              </a:solidFill>
            </a:endParaRPr>
          </a:p>
          <a:p>
            <a:r>
              <a:rPr lang="en-US" altLang="zh-CN" sz="3600" b="1" dirty="0">
                <a:solidFill>
                  <a:srgbClr val="0000FF"/>
                </a:solidFill>
              </a:rPr>
              <a:t>---Refer to the teaching plan   </a:t>
            </a:r>
            <a:endParaRPr lang="zh-CN" altLang="en-US" sz="3600" b="1" dirty="0">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ook Fair - Carden Conejo Sch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1741"/>
            <a:ext cx="12125739" cy="5740033"/>
          </a:xfrm>
          <a:prstGeom prst="rect">
            <a:avLst/>
          </a:prstGeom>
          <a:solidFill>
            <a:schemeClr val="bg1"/>
          </a:solidFill>
        </p:spPr>
        <p:txBody>
          <a:bodyPr wrap="square">
            <a:spAutoFit/>
          </a:bodyPr>
          <a:lstStyle/>
          <a:p>
            <a:pPr indent="292100" algn="just" eaLnBrk="1" fontAlgn="auto">
              <a:lnSpc>
                <a:spcPts val="3400"/>
              </a:lnSpc>
            </a:pPr>
            <a:r>
              <a:rPr lang="en-US" altLang="zh-CN" sz="3200" kern="100" dirty="0">
                <a:solidFill>
                  <a:srgbClr val="000000"/>
                </a:solidFill>
                <a:effectLst/>
                <a:latin typeface="Times New Roman" panose="02020603050405020304" pitchFamily="18" charset="0"/>
                <a:ea typeface="宋体" panose="02010600030101010101" pitchFamily="2" charset="-122"/>
              </a:rPr>
              <a:t>    Our school holds an annual book fair each January, where new and used books are available for students to purchase. Our librarian, Mr. Egan, is the school sponsor(</a:t>
            </a:r>
            <a:r>
              <a:rPr lang="zh-CN"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主办者</a:t>
            </a:r>
            <a:r>
              <a:rPr lang="en-US" altLang="zh-CN" sz="3200" kern="100" dirty="0">
                <a:solidFill>
                  <a:srgbClr val="000000"/>
                </a:solidFill>
                <a:effectLst/>
                <a:latin typeface="Times New Roman" panose="02020603050405020304" pitchFamily="18" charset="0"/>
                <a:ea typeface="宋体" panose="02010600030101010101" pitchFamily="2" charset="-122"/>
              </a:rPr>
              <a:t>)for it. Traditionally, the tenth-grade students are responsible for the planning, set-up, and selling at the fair. I am sure that Mr. Egan consulted our teacher, Ms. Cates, for suggestions as to who would be the student directors, and I was pleasantly surprised when he approached me to be one of the students in charge. I was even more surprised when he told me that the student I would be working with was Charlie Lyons.</a:t>
            </a:r>
            <a:endParaRPr lang="zh-CN" altLang="zh-CN" sz="3200" dirty="0">
              <a:solidFill>
                <a:srgbClr val="00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697357" y="4094923"/>
            <a:ext cx="3935896" cy="646331"/>
          </a:xfrm>
          <a:prstGeom prst="rect">
            <a:avLst/>
          </a:prstGeom>
          <a:solidFill>
            <a:schemeClr val="bg1"/>
          </a:solidFill>
        </p:spPr>
        <p:txBody>
          <a:bodyPr wrap="square" rtlCol="0">
            <a:spAutoFit/>
          </a:bodyPr>
          <a:lstStyle/>
          <a:p>
            <a:r>
              <a:rPr lang="en-US" altLang="zh-CN" sz="3600" dirty="0">
                <a:solidFill>
                  <a:srgbClr val="9900CC"/>
                </a:solidFill>
              </a:rPr>
              <a:t>       main   idea </a:t>
            </a:r>
            <a:endParaRPr lang="zh-CN" altLang="en-US" sz="3600" dirty="0">
              <a:solidFill>
                <a:srgbClr val="9900CC"/>
              </a:solidFill>
            </a:endParaRPr>
          </a:p>
        </p:txBody>
      </p:sp>
      <p:sp>
        <p:nvSpPr>
          <p:cNvPr id="5" name="箭头: 下 4"/>
          <p:cNvSpPr/>
          <p:nvPr/>
        </p:nvSpPr>
        <p:spPr>
          <a:xfrm>
            <a:off x="5546033" y="3555693"/>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749287" y="5063197"/>
            <a:ext cx="8895521" cy="1200329"/>
          </a:xfrm>
          <a:prstGeom prst="rect">
            <a:avLst/>
          </a:prstGeom>
          <a:solidFill>
            <a:schemeClr val="bg2"/>
          </a:solidFill>
        </p:spPr>
        <p:txBody>
          <a:bodyPr wrap="square">
            <a:spAutoFit/>
          </a:bodyPr>
          <a:lstStyle/>
          <a:p>
            <a:r>
              <a:rPr lang="en-US" altLang="zh-CN" sz="3600" b="1" dirty="0">
                <a:solidFill>
                  <a:srgbClr val="FF0000"/>
                </a:solidFill>
                <a:effectLst/>
                <a:ea typeface="等线" panose="02010600030101010101" pitchFamily="2" charset="-122"/>
                <a:cs typeface="Times New Roman" panose="02020603050405020304" pitchFamily="18" charset="0"/>
              </a:rPr>
              <a:t>  Brief introduction to our school book fair and my position as well as my partner </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9695" y="260824"/>
            <a:ext cx="12125739" cy="6093976"/>
          </a:xfrm>
          <a:prstGeom prst="rect">
            <a:avLst/>
          </a:prstGeom>
          <a:solidFill>
            <a:schemeClr val="bg1"/>
          </a:solidFill>
        </p:spPr>
        <p:txBody>
          <a:bodyPr wrap="square">
            <a:spAutoFit/>
          </a:bodyPr>
          <a:lstStyle/>
          <a:p>
            <a:pPr indent="292100" algn="just" eaLnBrk="1" fontAlgn="auto">
              <a:lnSpc>
                <a:spcPts val="3000"/>
              </a:lnSpc>
            </a:pPr>
            <a:r>
              <a:rPr lang="en-US" altLang="zh-CN" sz="3200" kern="100" dirty="0">
                <a:solidFill>
                  <a:srgbClr val="000000"/>
                </a:solidFill>
                <a:effectLst/>
                <a:latin typeface="Times New Roman" panose="02020603050405020304" pitchFamily="18" charset="0"/>
                <a:ea typeface="宋体" panose="02010600030101010101" pitchFamily="2" charset="-122"/>
              </a:rPr>
              <a:t>    Charlie and I have known each other since kindergarten but have never been close. Ever since we were partners for the science project last year, there is very little we choose to say to each other. Needless to say, the science project fell short of our expectations. In light of that event, I was shocked that Mr. Egan and Ms. Cates found us a suitable match. At the meeting with Mr. Egan, we divided the responsibilities between us. I would be in charge of setting up the room and getting the volunteers to work the sale for all three days. Charlie would be in charge of all the books. We were both quite satisfied with our jobs, and even more satisfied that there would be little contact between us.</a:t>
            </a:r>
            <a:endParaRPr lang="zh-CN" altLang="zh-CN" sz="3200" dirty="0">
              <a:solidFill>
                <a:srgbClr val="00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737113" y="4472610"/>
            <a:ext cx="3935896" cy="646331"/>
          </a:xfrm>
          <a:prstGeom prst="rect">
            <a:avLst/>
          </a:prstGeom>
          <a:solidFill>
            <a:schemeClr val="bg1"/>
          </a:solidFill>
        </p:spPr>
        <p:txBody>
          <a:bodyPr wrap="square" rtlCol="0">
            <a:spAutoFit/>
          </a:bodyPr>
          <a:lstStyle/>
          <a:p>
            <a:r>
              <a:rPr lang="en-US" altLang="zh-CN" sz="3600" dirty="0">
                <a:solidFill>
                  <a:srgbClr val="9900CC"/>
                </a:solidFill>
              </a:rPr>
              <a:t>       main   idea </a:t>
            </a:r>
            <a:endParaRPr lang="zh-CN" altLang="en-US" sz="3600" dirty="0">
              <a:solidFill>
                <a:srgbClr val="9900CC"/>
              </a:solidFill>
            </a:endParaRPr>
          </a:p>
        </p:txBody>
      </p:sp>
      <p:sp>
        <p:nvSpPr>
          <p:cNvPr id="5" name="箭头: 下 4"/>
          <p:cNvSpPr/>
          <p:nvPr/>
        </p:nvSpPr>
        <p:spPr>
          <a:xfrm>
            <a:off x="5665305" y="4084698"/>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05409" y="5261980"/>
            <a:ext cx="11830876" cy="1200329"/>
          </a:xfrm>
          <a:prstGeom prst="rect">
            <a:avLst/>
          </a:prstGeom>
          <a:solidFill>
            <a:schemeClr val="bg2"/>
          </a:solidFill>
        </p:spPr>
        <p:txBody>
          <a:bodyPr wrap="square">
            <a:spAutoFit/>
          </a:bodyPr>
          <a:lstStyle/>
          <a:p>
            <a:r>
              <a:rPr lang="en-US" altLang="zh-CN" sz="3600" b="1" dirty="0">
                <a:solidFill>
                  <a:srgbClr val="FF0000"/>
                </a:solidFill>
                <a:effectLst/>
                <a:ea typeface="等线" panose="02010600030101010101" pitchFamily="2" charset="-122"/>
                <a:cs typeface="Times New Roman" panose="02020603050405020304" pitchFamily="18" charset="0"/>
              </a:rPr>
              <a:t>  </a:t>
            </a:r>
            <a:r>
              <a:rPr lang="en-US" altLang="zh-CN" sz="3600" b="1" dirty="0">
                <a:solidFill>
                  <a:srgbClr val="FF0000"/>
                </a:solidFill>
                <a:ea typeface="等线" panose="02010600030101010101" pitchFamily="2" charset="-122"/>
                <a:cs typeface="Times New Roman" panose="02020603050405020304" pitchFamily="18" charset="0"/>
              </a:rPr>
              <a:t>relation between us + the first failed science project</a:t>
            </a:r>
            <a:endParaRPr lang="en-US" altLang="zh-CN" sz="3600" b="1" dirty="0">
              <a:solidFill>
                <a:srgbClr val="FF0000"/>
              </a:solidFill>
              <a:ea typeface="等线" panose="02010600030101010101" pitchFamily="2" charset="-122"/>
              <a:cs typeface="Times New Roman" panose="02020603050405020304" pitchFamily="18" charset="0"/>
            </a:endParaRPr>
          </a:p>
          <a:p>
            <a:r>
              <a:rPr lang="en-US" altLang="zh-CN" sz="3600" b="1" dirty="0">
                <a:solidFill>
                  <a:srgbClr val="FF0000"/>
                </a:solidFill>
                <a:ea typeface="等线" panose="02010600030101010101" pitchFamily="2" charset="-122"/>
                <a:cs typeface="Times New Roman" panose="02020603050405020304" pitchFamily="18" charset="0"/>
              </a:rPr>
              <a:t>+ our separate tasks for the book fair </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95106"/>
            <a:ext cx="12125739" cy="4921860"/>
          </a:xfrm>
          <a:prstGeom prst="rect">
            <a:avLst/>
          </a:prstGeom>
          <a:solidFill>
            <a:schemeClr val="bg1"/>
          </a:solidFill>
        </p:spPr>
        <p:txBody>
          <a:bodyPr wrap="square">
            <a:spAutoFit/>
          </a:bodyPr>
          <a:lstStyle/>
          <a:p>
            <a:pPr indent="292100" algn="just" eaLnBrk="1" fontAlgn="auto">
              <a:lnSpc>
                <a:spcPts val="3500"/>
              </a:lnSpc>
            </a:pPr>
            <a:r>
              <a:rPr lang="en-US" altLang="zh-CN" sz="3600" kern="100" dirty="0">
                <a:solidFill>
                  <a:srgbClr val="000000"/>
                </a:solidFill>
                <a:effectLst/>
                <a:latin typeface="Times New Roman" panose="02020603050405020304" pitchFamily="18" charset="0"/>
                <a:ea typeface="宋体" panose="02010600030101010101" pitchFamily="2" charset="-122"/>
              </a:rPr>
              <a:t>With only two weeks to plan, I knew I could not waste time. I asked John and Rachel to help me with the set-up and twelve other classmates to work at the fair. I figured that, between Mr. Egan, the friends who volunteered to help, and me, we would be just fine.</a:t>
            </a:r>
            <a:endParaRPr lang="zh-CN" altLang="zh-CN" sz="3600" dirty="0">
              <a:solidFill>
                <a:srgbClr val="00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697357" y="4144620"/>
            <a:ext cx="3935896" cy="646331"/>
          </a:xfrm>
          <a:prstGeom prst="rect">
            <a:avLst/>
          </a:prstGeom>
          <a:solidFill>
            <a:schemeClr val="bg1"/>
          </a:solidFill>
        </p:spPr>
        <p:txBody>
          <a:bodyPr wrap="square" rtlCol="0">
            <a:spAutoFit/>
          </a:bodyPr>
          <a:lstStyle/>
          <a:p>
            <a:r>
              <a:rPr lang="en-US" altLang="zh-CN" sz="3600" dirty="0">
                <a:solidFill>
                  <a:srgbClr val="9900CC"/>
                </a:solidFill>
              </a:rPr>
              <a:t>       main   idea </a:t>
            </a:r>
            <a:endParaRPr lang="zh-CN" altLang="en-US" sz="3600" dirty="0">
              <a:solidFill>
                <a:srgbClr val="9900CC"/>
              </a:solidFill>
            </a:endParaRPr>
          </a:p>
        </p:txBody>
      </p:sp>
      <p:sp>
        <p:nvSpPr>
          <p:cNvPr id="5" name="箭头: 下 4"/>
          <p:cNvSpPr/>
          <p:nvPr/>
        </p:nvSpPr>
        <p:spPr>
          <a:xfrm>
            <a:off x="5580822" y="3542516"/>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23729" y="5043321"/>
            <a:ext cx="10416209" cy="646331"/>
          </a:xfrm>
          <a:prstGeom prst="rect">
            <a:avLst/>
          </a:prstGeom>
          <a:solidFill>
            <a:schemeClr val="bg2"/>
          </a:solidFill>
        </p:spPr>
        <p:txBody>
          <a:bodyPr wrap="square">
            <a:spAutoFit/>
          </a:bodyPr>
          <a:lstStyle/>
          <a:p>
            <a:r>
              <a:rPr lang="en-US" altLang="zh-CN" sz="3600" b="1" dirty="0">
                <a:solidFill>
                  <a:srgbClr val="FF0000"/>
                </a:solidFill>
                <a:effectLst/>
                <a:ea typeface="等线" panose="02010600030101010101" pitchFamily="2" charset="-122"/>
                <a:cs typeface="Times New Roman" panose="02020603050405020304" pitchFamily="18" charset="0"/>
              </a:rPr>
              <a:t>  I got help from my friends and did my job fine.</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419853"/>
            <a:ext cx="12125739" cy="4524315"/>
          </a:xfrm>
          <a:prstGeom prst="rect">
            <a:avLst/>
          </a:prstGeom>
          <a:solidFill>
            <a:schemeClr val="bg1"/>
          </a:solidFill>
        </p:spPr>
        <p:txBody>
          <a:bodyPr wrap="square">
            <a:spAutoFit/>
          </a:bodyPr>
          <a:lstStyle/>
          <a:p>
            <a:pPr indent="292100" algn="just" eaLnBrk="1" fontAlgn="auto">
              <a:lnSpc>
                <a:spcPts val="3600"/>
              </a:lnSpc>
            </a:pPr>
            <a:r>
              <a:rPr lang="en-US" altLang="zh-CN" sz="3600" kern="100" dirty="0">
                <a:solidFill>
                  <a:srgbClr val="000000"/>
                </a:solidFill>
                <a:effectLst/>
                <a:latin typeface="Times New Roman" panose="02020603050405020304" pitchFamily="18" charset="0"/>
                <a:ea typeface="宋体" panose="02010600030101010101" pitchFamily="2" charset="-122"/>
              </a:rPr>
              <a:t>    Meanwhile, I tried on two separate occasions to start a conversation with Charlie about the progress he was making, but each time his response was, "Everything's cool."</a:t>
            </a:r>
            <a:endParaRPr lang="zh-CN" altLang="zh-CN" sz="3600" dirty="0">
              <a:solidFill>
                <a:srgbClr val="000000"/>
              </a:solidFill>
              <a:effectLst/>
              <a:latin typeface="Arial" panose="020B0604020202020204" pitchFamily="34" charset="0"/>
              <a:ea typeface="Arial" panose="020B0604020202020204" pitchFamily="34" charset="0"/>
            </a:endParaRPr>
          </a:p>
          <a:p>
            <a:pPr indent="292100" algn="just" eaLnBrk="1" fontAlgn="auto">
              <a:lnSpc>
                <a:spcPts val="3600"/>
              </a:lnSpc>
            </a:pPr>
            <a:r>
              <a:rPr lang="en-US" altLang="zh-CN" sz="3600" kern="100" dirty="0">
                <a:solidFill>
                  <a:srgbClr val="000000"/>
                </a:solidFill>
                <a:effectLst/>
                <a:latin typeface="Times New Roman" panose="02020603050405020304" pitchFamily="18" charset="0"/>
                <a:ea typeface="宋体" panose="02010600030101010101" pitchFamily="2" charset="-122"/>
              </a:rPr>
              <a:t>    </a:t>
            </a:r>
            <a:endParaRPr lang="zh-CN" altLang="zh-CN" sz="3600" dirty="0">
              <a:solidFill>
                <a:srgbClr val="00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697357" y="3677479"/>
            <a:ext cx="3935896" cy="646331"/>
          </a:xfrm>
          <a:prstGeom prst="rect">
            <a:avLst/>
          </a:prstGeom>
          <a:solidFill>
            <a:schemeClr val="bg1"/>
          </a:solidFill>
        </p:spPr>
        <p:txBody>
          <a:bodyPr wrap="square" rtlCol="0">
            <a:spAutoFit/>
          </a:bodyPr>
          <a:lstStyle/>
          <a:p>
            <a:r>
              <a:rPr lang="en-US" altLang="zh-CN" sz="3600" dirty="0">
                <a:solidFill>
                  <a:srgbClr val="9900CC"/>
                </a:solidFill>
              </a:rPr>
              <a:t>       main   idea </a:t>
            </a:r>
            <a:endParaRPr lang="zh-CN" altLang="en-US" sz="3600" dirty="0">
              <a:solidFill>
                <a:srgbClr val="9900CC"/>
              </a:solidFill>
            </a:endParaRPr>
          </a:p>
        </p:txBody>
      </p:sp>
      <p:sp>
        <p:nvSpPr>
          <p:cNvPr id="5" name="箭头: 下 4"/>
          <p:cNvSpPr/>
          <p:nvPr/>
        </p:nvSpPr>
        <p:spPr>
          <a:xfrm>
            <a:off x="5546033" y="3148190"/>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491406" y="4864417"/>
            <a:ext cx="7248939" cy="646331"/>
          </a:xfrm>
          <a:prstGeom prst="rect">
            <a:avLst/>
          </a:prstGeom>
          <a:solidFill>
            <a:schemeClr val="bg2"/>
          </a:solidFill>
        </p:spPr>
        <p:txBody>
          <a:bodyPr wrap="square">
            <a:spAutoFit/>
          </a:bodyPr>
          <a:lstStyle/>
          <a:p>
            <a:r>
              <a:rPr lang="en-US" altLang="zh-CN" sz="3600" b="1" dirty="0">
                <a:solidFill>
                  <a:srgbClr val="FF0000"/>
                </a:solidFill>
                <a:effectLst/>
                <a:ea typeface="等线" panose="02010600030101010101" pitchFamily="2" charset="-122"/>
                <a:cs typeface="Times New Roman" panose="02020603050405020304" pitchFamily="18" charset="0"/>
              </a:rPr>
              <a:t>  Charlies was quite confident.</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119865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419853"/>
            <a:ext cx="12125739" cy="4524315"/>
          </a:xfrm>
          <a:prstGeom prst="rect">
            <a:avLst/>
          </a:prstGeom>
          <a:solidFill>
            <a:schemeClr val="bg1"/>
          </a:solidFill>
        </p:spPr>
        <p:txBody>
          <a:bodyPr wrap="square">
            <a:spAutoFit/>
          </a:bodyPr>
          <a:lstStyle/>
          <a:p>
            <a:pPr indent="292100" algn="just" eaLnBrk="1" fontAlgn="auto">
              <a:lnSpc>
                <a:spcPts val="3600"/>
              </a:lnSpc>
            </a:pPr>
            <a:r>
              <a:rPr lang="en-US" altLang="zh-CN" sz="3600" kern="100" dirty="0">
                <a:solidFill>
                  <a:srgbClr val="000000"/>
                </a:solidFill>
                <a:effectLst/>
                <a:latin typeface="Times New Roman" panose="02020603050405020304" pitchFamily="18" charset="0"/>
                <a:ea typeface="宋体" panose="02010600030101010101" pitchFamily="2" charset="-122"/>
              </a:rPr>
              <a:t>     </a:t>
            </a:r>
            <a:endParaRPr lang="zh-CN" altLang="zh-CN" sz="3600" dirty="0">
              <a:solidFill>
                <a:srgbClr val="000000"/>
              </a:solidFill>
              <a:effectLst/>
              <a:latin typeface="Arial" panose="020B0604020202020204" pitchFamily="34" charset="0"/>
              <a:ea typeface="Arial" panose="020B0604020202020204" pitchFamily="34" charset="0"/>
            </a:endParaRPr>
          </a:p>
          <a:p>
            <a:pPr indent="292100" algn="just" eaLnBrk="1" fontAlgn="auto">
              <a:lnSpc>
                <a:spcPts val="3600"/>
              </a:lnSpc>
            </a:pPr>
            <a:r>
              <a:rPr lang="en-US" altLang="zh-CN" sz="3600" kern="100" dirty="0">
                <a:solidFill>
                  <a:srgbClr val="000000"/>
                </a:solidFill>
                <a:effectLst/>
                <a:latin typeface="Times New Roman" panose="02020603050405020304" pitchFamily="18" charset="0"/>
                <a:ea typeface="宋体" panose="02010600030101010101" pitchFamily="2" charset="-122"/>
              </a:rPr>
              <a:t>   On the day of the set-up, my friends and I arrived, only to find Charlie with his head in his hands, surrounded by a million boxes of books. I asked him, "Charlie, what's wrong?"</a:t>
            </a:r>
            <a:endParaRPr lang="zh-CN" altLang="zh-CN" sz="3600" dirty="0">
              <a:solidFill>
                <a:srgbClr val="000000"/>
              </a:solidFill>
              <a:effectLst/>
              <a:latin typeface="Arial" panose="020B0604020202020204" pitchFamily="34" charset="0"/>
              <a:ea typeface="Arial" panose="020B0604020202020204" pitchFamily="34"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3697357" y="3677479"/>
            <a:ext cx="3935896" cy="646331"/>
          </a:xfrm>
          <a:prstGeom prst="rect">
            <a:avLst/>
          </a:prstGeom>
          <a:solidFill>
            <a:schemeClr val="bg1"/>
          </a:solidFill>
        </p:spPr>
        <p:txBody>
          <a:bodyPr wrap="square" rtlCol="0">
            <a:spAutoFit/>
          </a:bodyPr>
          <a:lstStyle/>
          <a:p>
            <a:r>
              <a:rPr lang="en-US" altLang="zh-CN" sz="3600" dirty="0">
                <a:solidFill>
                  <a:srgbClr val="9900CC"/>
                </a:solidFill>
              </a:rPr>
              <a:t>       main   idea </a:t>
            </a:r>
            <a:endParaRPr lang="zh-CN" altLang="en-US" sz="3600" dirty="0">
              <a:solidFill>
                <a:srgbClr val="9900CC"/>
              </a:solidFill>
            </a:endParaRPr>
          </a:p>
        </p:txBody>
      </p:sp>
      <p:sp>
        <p:nvSpPr>
          <p:cNvPr id="5" name="箭头: 下 4"/>
          <p:cNvSpPr/>
          <p:nvPr/>
        </p:nvSpPr>
        <p:spPr>
          <a:xfrm>
            <a:off x="5546033" y="3148190"/>
            <a:ext cx="168966" cy="497529"/>
          </a:xfrm>
          <a:prstGeom prst="downArrow">
            <a:avLst/>
          </a:prstGeom>
          <a:solidFill>
            <a:schemeClr val="accent6">
              <a:lumMod val="75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96958" y="4864417"/>
            <a:ext cx="11350486" cy="646331"/>
          </a:xfrm>
          <a:prstGeom prst="rect">
            <a:avLst/>
          </a:prstGeom>
          <a:solidFill>
            <a:schemeClr val="bg2"/>
          </a:solidFill>
        </p:spPr>
        <p:txBody>
          <a:bodyPr wrap="square">
            <a:spAutoFit/>
          </a:bodyPr>
          <a:lstStyle/>
          <a:p>
            <a:r>
              <a:rPr lang="en-US" altLang="zh-CN" sz="3600" b="1" dirty="0">
                <a:solidFill>
                  <a:srgbClr val="FF0000"/>
                </a:solidFill>
                <a:effectLst/>
                <a:ea typeface="等线" panose="02010600030101010101" pitchFamily="2" charset="-122"/>
                <a:cs typeface="Times New Roman" panose="02020603050405020304" pitchFamily="18" charset="0"/>
              </a:rPr>
              <a:t>  Charlie was at loss what to do with numerous books.</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ook Fair - Carden Conejo Sch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421297" y="2474843"/>
            <a:ext cx="8984974" cy="1015663"/>
          </a:xfrm>
          <a:prstGeom prst="rect">
            <a:avLst/>
          </a:prstGeom>
          <a:solidFill>
            <a:schemeClr val="bg1"/>
          </a:solidFill>
        </p:spPr>
        <p:txBody>
          <a:bodyPr wrap="square" rtlCol="0">
            <a:spAutoFit/>
          </a:bodyPr>
          <a:lstStyle/>
          <a:p>
            <a:r>
              <a:rPr lang="en-US" altLang="zh-CN" sz="6000" dirty="0">
                <a:solidFill>
                  <a:srgbClr val="9933FF"/>
                </a:solidFill>
              </a:rPr>
              <a:t>Read for hints and echoes</a:t>
            </a:r>
            <a:endParaRPr lang="zh-CN" altLang="en-US" sz="6000" dirty="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14820</Words>
  <Application>WPS 演示</Application>
  <PresentationFormat>宽屏</PresentationFormat>
  <Paragraphs>321</Paragraphs>
  <Slides>36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36</vt:i4>
      </vt:variant>
    </vt:vector>
  </HeadingPairs>
  <TitlesOfParts>
    <vt:vector size="50" baseType="lpstr">
      <vt:lpstr>Arial</vt:lpstr>
      <vt:lpstr>宋体</vt:lpstr>
      <vt:lpstr>Wingdings</vt:lpstr>
      <vt:lpstr>华文彩云</vt:lpstr>
      <vt:lpstr>Times New Roman</vt:lpstr>
      <vt:lpstr>等线</vt:lpstr>
      <vt:lpstr>微软雅黑</vt:lpstr>
      <vt:lpstr>Arial Unicode MS</vt:lpstr>
      <vt:lpstr>等线 Light</vt:lpstr>
      <vt:lpstr>Bernard MT Condensed</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301</cp:revision>
  <dcterms:created xsi:type="dcterms:W3CDTF">2024-01-20T13:02:00Z</dcterms:created>
  <dcterms:modified xsi:type="dcterms:W3CDTF">2024-03-28T05:27:10Z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