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85" r:id="rId3"/>
    <p:sldId id="286" r:id="rId4"/>
    <p:sldId id="278" r:id="rId5"/>
    <p:sldId id="280" r:id="rId6"/>
    <p:sldId id="256" r:id="rId7"/>
    <p:sldId id="266" r:id="rId8"/>
    <p:sldId id="267" r:id="rId9"/>
    <p:sldId id="279" r:id="rId10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28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8A44E-3DC5-4DA4-9626-9054D47D3DE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FF736-87B3-4AC7-B9C9-666285F8661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8A44E-3DC5-4DA4-9626-9054D47D3DE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FF736-87B3-4AC7-B9C9-666285F8661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8A44E-3DC5-4DA4-9626-9054D47D3DE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FF736-87B3-4AC7-B9C9-666285F8661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8A44E-3DC5-4DA4-9626-9054D47D3DE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FF736-87B3-4AC7-B9C9-666285F8661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8A44E-3DC5-4DA4-9626-9054D47D3DE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FF736-87B3-4AC7-B9C9-666285F8661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8A44E-3DC5-4DA4-9626-9054D47D3DE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FF736-87B3-4AC7-B9C9-666285F8661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8A44E-3DC5-4DA4-9626-9054D47D3DE0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FF736-87B3-4AC7-B9C9-666285F8661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8A44E-3DC5-4DA4-9626-9054D47D3DE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FF736-87B3-4AC7-B9C9-666285F8661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8A44E-3DC5-4DA4-9626-9054D47D3DE0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FF736-87B3-4AC7-B9C9-666285F8661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8A44E-3DC5-4DA4-9626-9054D47D3DE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FF736-87B3-4AC7-B9C9-666285F8661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8A44E-3DC5-4DA4-9626-9054D47D3DE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FF736-87B3-4AC7-B9C9-666285F8661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38A44E-3DC5-4DA4-9626-9054D47D3DE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AFF736-87B3-4AC7-B9C9-666285F8661D}" type="slidenum">
              <a:rPr lang="zh-CN" altLang="en-US" smtClean="0"/>
            </a:fld>
            <a:endParaRPr lang="zh-CN" altLang="en-US"/>
          </a:p>
        </p:txBody>
      </p:sp>
      <p:pic>
        <p:nvPicPr>
          <p:cNvPr id="5124" name="图片 6" descr="logo横版 png"/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11477625" y="82550"/>
            <a:ext cx="608013" cy="642938"/>
          </a:xfrm>
          <a:prstGeom prst="rect">
            <a:avLst/>
          </a:prstGeom>
          <a:noFill/>
          <a:ln w="9525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jpeg"/><Relationship Id="rId1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1" name="矩形 1"/>
          <p:cNvSpPr/>
          <p:nvPr/>
        </p:nvSpPr>
        <p:spPr>
          <a:xfrm>
            <a:off x="762000" y="1246188"/>
            <a:ext cx="6538913" cy="501650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zh-CN" altLang="en-US" sz="4000" b="1">
                <a:solidFill>
                  <a:srgbClr val="FF0000"/>
                </a:solidFill>
                <a:latin typeface="HelveticaNeue" pitchFamily="2" charset="0"/>
                <a:ea typeface="宋体" panose="02010600030101010101" pitchFamily="2" charset="-122"/>
              </a:rPr>
              <a:t>感恩遇见，相互成就，本课件资料仅供您个人参考、教学使用，严禁自行在网络传播，违者依知识产权法追究法律责任。</a:t>
            </a:r>
            <a:endParaRPr lang="en-US" altLang="zh-CN" sz="4000" b="1">
              <a:solidFill>
                <a:srgbClr val="FF0000"/>
              </a:solidFill>
              <a:latin typeface="HelveticaNeue" pitchFamily="2" charset="0"/>
              <a:ea typeface="宋体" panose="02010600030101010101" pitchFamily="2" charset="-122"/>
            </a:endParaRPr>
          </a:p>
          <a:p>
            <a:endParaRPr lang="en-US" altLang="zh-CN" sz="4000" b="1">
              <a:solidFill>
                <a:srgbClr val="FF0000"/>
              </a:solidFill>
              <a:latin typeface="HelveticaNeue" pitchFamily="2" charset="0"/>
              <a:ea typeface="宋体" panose="02010600030101010101" pitchFamily="2" charset="-122"/>
            </a:endParaRPr>
          </a:p>
          <a:p>
            <a:r>
              <a:rPr lang="zh-CN" altLang="en-US" sz="4000" b="1">
                <a:solidFill>
                  <a:srgbClr val="FF0000"/>
                </a:solidFill>
                <a:latin typeface="HelveticaNeue" pitchFamily="2" charset="0"/>
                <a:ea typeface="宋体" panose="02010600030101010101" pitchFamily="2" charset="-122"/>
              </a:rPr>
              <a:t>更多教学资源请关注</a:t>
            </a:r>
            <a:endParaRPr lang="en-US" altLang="zh-CN" sz="4000" b="1">
              <a:solidFill>
                <a:srgbClr val="FF0000"/>
              </a:solidFill>
              <a:latin typeface="HelveticaNeue" pitchFamily="2" charset="0"/>
              <a:ea typeface="宋体" panose="02010600030101010101" pitchFamily="2" charset="-122"/>
            </a:endParaRPr>
          </a:p>
          <a:p>
            <a:r>
              <a:rPr lang="zh-CN" altLang="en-US" sz="4000" b="1">
                <a:solidFill>
                  <a:srgbClr val="FF0000"/>
                </a:solidFill>
                <a:latin typeface="HelveticaNeue" pitchFamily="2" charset="0"/>
                <a:ea typeface="宋体" panose="02010600030101010101" pitchFamily="2" charset="-122"/>
              </a:rPr>
              <a:t>公众号：溯恩英语</a:t>
            </a:r>
            <a:endParaRPr lang="zh-CN" altLang="en-US" sz="4000" b="1">
              <a:solidFill>
                <a:srgbClr val="FF0000"/>
              </a:solidFill>
              <a:latin typeface="HelveticaNeue" pitchFamily="2" charset="0"/>
              <a:ea typeface="宋体" panose="02010600030101010101" pitchFamily="2" charset="-122"/>
            </a:endParaRPr>
          </a:p>
        </p:txBody>
      </p:sp>
      <p:sp>
        <p:nvSpPr>
          <p:cNvPr id="5122" name="矩形 3"/>
          <p:cNvSpPr/>
          <p:nvPr/>
        </p:nvSpPr>
        <p:spPr>
          <a:xfrm>
            <a:off x="7835900" y="2009775"/>
            <a:ext cx="3603625" cy="70802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zh-CN" altLang="en-US" sz="4000" b="1">
                <a:latin typeface="华文新魏" pitchFamily="2" charset="-122"/>
                <a:ea typeface="宋体" panose="02010600030101010101" pitchFamily="2" charset="-122"/>
              </a:rPr>
              <a:t>知识产权声明</a:t>
            </a:r>
            <a:endParaRPr lang="zh-CN" altLang="en-US" sz="4000" b="1">
              <a:latin typeface="华文新魏" pitchFamily="2" charset="-122"/>
              <a:ea typeface="宋体" panose="02010600030101010101" pitchFamily="2" charset="-122"/>
            </a:endParaRPr>
          </a:p>
        </p:txBody>
      </p:sp>
      <p:pic>
        <p:nvPicPr>
          <p:cNvPr id="5123" name="图片 11" descr="水印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186613" y="63500"/>
            <a:ext cx="4902200" cy="15875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5125" name="图片 1" descr="qrcode_for_gh_3a435f224ccf_128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27975" y="2717800"/>
            <a:ext cx="3109913" cy="310832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2"/>
          <p:cNvSpPr txBox="1"/>
          <p:nvPr/>
        </p:nvSpPr>
        <p:spPr>
          <a:xfrm>
            <a:off x="388961" y="313899"/>
            <a:ext cx="1965278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B3U2</a:t>
            </a:r>
            <a:endParaRPr lang="zh-CN" alt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883920" y="2275840"/>
            <a:ext cx="9977120" cy="2306955"/>
          </a:xfrm>
          <a:prstGeom prst="rect">
            <a:avLst/>
          </a:prstGeom>
          <a:noFill/>
          <a:ln>
            <a:noFill/>
          </a:ln>
        </p:spPr>
        <p:txBody>
          <a:bodyPr wrap="square" rtlCol="0" anchor="t">
            <a:spAutoFit/>
          </a:bodyPr>
          <a:p>
            <a:pPr algn="ctr"/>
            <a:r>
              <a:rPr lang="zh-CN" altLang="en-US" sz="7200" b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人教版新教材</a:t>
            </a:r>
            <a:r>
              <a:rPr lang="en-US" altLang="zh-CN" sz="7200" b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B3U2 </a:t>
            </a:r>
            <a:endParaRPr lang="en-US" altLang="zh-CN" sz="7200" b="1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  <a:p>
            <a:pPr algn="ctr"/>
            <a:r>
              <a:rPr lang="zh-CN" altLang="en-US" sz="7200" b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教材答案和讲评</a:t>
            </a:r>
            <a:endParaRPr lang="zh-CN" altLang="en-US" sz="7200" b="1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191911"/>
            <a:ext cx="1163884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 2 on P 18</a:t>
            </a:r>
            <a:endParaRPr lang="en-US" altLang="zh-CN" sz="2800" b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1. Hearing    2. worrying    3. wanting     4. knocking     5. Facing </a:t>
            </a:r>
            <a:endParaRPr lang="en-US" altLang="zh-CN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6. Returning    7. smiling     8. Feeling</a:t>
            </a:r>
            <a:endParaRPr lang="en-US" altLang="zh-CN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III. </a:t>
            </a:r>
            <a:endParaRPr lang="en-US" altLang="zh-CN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decided – deciding      2. after he heard– after hearing </a:t>
            </a:r>
            <a:endParaRPr lang="en-US" altLang="zh-CN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He helped to organize …taught doctors… and showed…</a:t>
            </a:r>
            <a:endParaRPr lang="en-US" altLang="zh-CN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1)  Helping to organize…, he taught doctors and showed…</a:t>
            </a:r>
            <a:endParaRPr lang="en-US" altLang="zh-CN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2) He helped to organize…, teaching doctors …and showing people…</a:t>
            </a:r>
            <a:endParaRPr lang="en-US" altLang="zh-CN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… in which he praised Dr. Bethune..</a:t>
            </a:r>
            <a:endParaRPr lang="en-US" altLang="zh-CN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-- praising…</a:t>
            </a:r>
            <a:endParaRPr lang="zh-CN" altLang="en-US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417443" y="337930"/>
            <a:ext cx="52677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Assessing your  progress on P 22</a:t>
            </a:r>
            <a:endParaRPr lang="zh-CN" altLang="en-US" sz="2400" b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98782" y="1282148"/>
            <a:ext cx="11847443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1. forgetting     2. Seeing    3. awarded    4. asked    </a:t>
            </a:r>
            <a:endParaRPr lang="en-US" altLang="zh-CN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5. talking, thinking    6. Impressed </a:t>
            </a:r>
            <a:endParaRPr lang="en-US" altLang="zh-CN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lnSpc>
                <a:spcPct val="150000"/>
              </a:lnSpc>
              <a:buAutoNum type="romanUcPeriod" startAt="2"/>
            </a:pPr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majority    physician  clinics   staff    response </a:t>
            </a:r>
            <a:r>
              <a:rPr lang="zh-CN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response to…</a:t>
            </a:r>
            <a:r>
              <a:rPr lang="zh-CN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）</a:t>
            </a:r>
            <a:endParaRPr lang="en-US" altLang="zh-CN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complained   harmed</a:t>
            </a:r>
            <a:endParaRPr lang="en-US" altLang="zh-CN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zh-CN" altLang="en-US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1194474" y="8665"/>
            <a:ext cx="121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 67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16379" y="270275"/>
            <a:ext cx="11770821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1. marriage    2. decade   3. kindergarten    4. savings     5. principle</a:t>
            </a:r>
            <a:endParaRPr lang="en-US" altLang="zh-CN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6. energetic    7. midnight    8. lap    9. whisper    10. pole</a:t>
            </a:r>
            <a:endParaRPr lang="en-US" altLang="zh-CN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endParaRPr lang="en-US" altLang="zh-CN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1. tuition fees               2. health insurance            3. precious stone    </a:t>
            </a:r>
            <a:endParaRPr lang="en-US" altLang="zh-CN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4. heart operation       5. island chain (</a:t>
            </a:r>
            <a:r>
              <a:rPr lang="zh-CN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岛链， 列岛</a:t>
            </a:r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        6. maple tree </a:t>
            </a:r>
            <a:endParaRPr lang="en-US" altLang="zh-CN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7. resident physician    8. court case ( </a:t>
            </a:r>
            <a:r>
              <a:rPr lang="zh-CN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诉讼案</a:t>
            </a:r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    9. coffee pot</a:t>
            </a:r>
            <a:endParaRPr lang="en-US" altLang="zh-CN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10. flexible income </a:t>
            </a:r>
            <a:endParaRPr lang="en-US" altLang="zh-CN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zh-CN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buAutoNum type="romanUcPeriod" startAt="3"/>
            </a:pPr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majority        2. most          3. illustrate         4. describe      </a:t>
            </a:r>
            <a:endParaRPr lang="en-US" altLang="zh-CN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5.  rejected      6. refused       </a:t>
            </a:r>
            <a:endParaRPr lang="en-US" altLang="zh-CN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7. harm (There’s no harm in doing </a:t>
            </a:r>
            <a:r>
              <a:rPr lang="en-US" altLang="zh-CN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sth</a:t>
            </a:r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.) </a:t>
            </a:r>
            <a:endParaRPr lang="en-US" altLang="zh-CN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8. damage/harm       </a:t>
            </a:r>
            <a:endParaRPr lang="en-US" altLang="zh-CN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9. tend  (pressure v.</a:t>
            </a:r>
            <a:r>
              <a:rPr lang="zh-CN" altLang="en-US" sz="2800" b="0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逼迫；使迫不得已   </a:t>
            </a:r>
            <a:r>
              <a:rPr lang="en-US" altLang="zh-CN" sz="2800" b="1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pressure sb to do </a:t>
            </a:r>
            <a:r>
              <a:rPr lang="en-US" altLang="zh-CN" sz="2800" b="1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sth</a:t>
            </a:r>
            <a:r>
              <a:rPr lang="en-US" altLang="zh-CN" sz="2800" b="0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 </a:t>
            </a:r>
            <a:endParaRPr lang="en-US" altLang="zh-CN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10. intend    11. per   12. every  </a:t>
            </a:r>
            <a:endParaRPr lang="en-US" altLang="zh-CN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zh-CN" altLang="en-US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238540" y="0"/>
            <a:ext cx="11757990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IV.  1. precious    2 principle   3 majority    4 reject </a:t>
            </a:r>
            <a:endParaRPr lang="en-US" altLang="zh-CN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5 complain     6 chains     7 might    8 elsewhere </a:t>
            </a:r>
            <a:endParaRPr lang="en-US" altLang="zh-CN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en-US" altLang="zh-CN" sz="2400" b="1" dirty="0">
                <a:solidFill>
                  <a:srgbClr val="002060"/>
                </a:solidFill>
                <a:latin typeface="Times New Roman" panose="02020603050405020304" pitchFamily="18" charset="0"/>
                <a:ea typeface="华文中宋" panose="02010600040101010101" pitchFamily="2" charset="-122"/>
                <a:cs typeface="Times New Roman" panose="02020603050405020304" pitchFamily="18" charset="0"/>
              </a:rPr>
              <a:t>. </a:t>
            </a:r>
            <a:r>
              <a:rPr lang="zh-CN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ea typeface="华文中宋" panose="02010600040101010101" pitchFamily="2" charset="-122"/>
                <a:cs typeface="Times New Roman" panose="02020603050405020304" pitchFamily="18" charset="0"/>
              </a:rPr>
              <a:t>朋友是最宝贵的财产</a:t>
            </a:r>
            <a:r>
              <a:rPr lang="en-US" altLang="zh-CN" sz="2400" b="1" dirty="0">
                <a:solidFill>
                  <a:srgbClr val="002060"/>
                </a:solidFill>
                <a:latin typeface="Times New Roman" panose="02020603050405020304" pitchFamily="18" charset="0"/>
                <a:ea typeface="华文中宋" panose="02010600040101010101" pitchFamily="2" charset="-122"/>
                <a:cs typeface="Times New Roman" panose="02020603050405020304" pitchFamily="18" charset="0"/>
              </a:rPr>
              <a:t>—</a:t>
            </a:r>
            <a:r>
              <a:rPr lang="zh-CN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ea typeface="华文中宋" panose="02010600040101010101" pitchFamily="2" charset="-122"/>
                <a:cs typeface="Times New Roman" panose="02020603050405020304" pitchFamily="18" charset="0"/>
              </a:rPr>
              <a:t>希罗多德 （希腊历史学家）</a:t>
            </a:r>
            <a:endParaRPr lang="en-US" altLang="zh-CN" sz="2400" b="1" dirty="0">
              <a:solidFill>
                <a:srgbClr val="002060"/>
              </a:solidFill>
              <a:latin typeface="Times New Roman" panose="02020603050405020304" pitchFamily="18" charset="0"/>
              <a:ea typeface="华文中宋" panose="02010600040101010101" pitchFamily="2" charset="-122"/>
              <a:cs typeface="Times New Roman" panose="02020603050405020304" pitchFamily="18" charset="0"/>
            </a:endParaRPr>
          </a:p>
          <a:p>
            <a:r>
              <a:rPr lang="en-US" altLang="zh-CN" sz="2400" b="1" dirty="0">
                <a:solidFill>
                  <a:srgbClr val="002060"/>
                </a:solidFill>
                <a:latin typeface="Times New Roman" panose="02020603050405020304" pitchFamily="18" charset="0"/>
                <a:ea typeface="华文中宋" panose="02010600040101010101" pitchFamily="2" charset="-122"/>
                <a:cs typeface="Times New Roman" panose="02020603050405020304" pitchFamily="18" charset="0"/>
              </a:rPr>
              <a:t> 2. </a:t>
            </a:r>
            <a:r>
              <a:rPr lang="zh-CN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ea typeface="华文中宋" panose="02010600040101010101" pitchFamily="2" charset="-122"/>
                <a:cs typeface="Times New Roman" panose="02020603050405020304" pitchFamily="18" charset="0"/>
              </a:rPr>
              <a:t>成长过程中最强原则在于人的选择</a:t>
            </a:r>
            <a:r>
              <a:rPr lang="en-US" altLang="zh-CN" sz="2400" b="1" dirty="0">
                <a:solidFill>
                  <a:srgbClr val="002060"/>
                </a:solidFill>
                <a:latin typeface="Times New Roman" panose="02020603050405020304" pitchFamily="18" charset="0"/>
                <a:ea typeface="华文中宋" panose="02010600040101010101" pitchFamily="2" charset="-122"/>
                <a:cs typeface="Times New Roman" panose="02020603050405020304" pitchFamily="18" charset="0"/>
              </a:rPr>
              <a:t>– </a:t>
            </a:r>
            <a:r>
              <a:rPr lang="zh-CN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ea typeface="华文中宋" panose="02010600040101010101" pitchFamily="2" charset="-122"/>
                <a:cs typeface="Times New Roman" panose="02020603050405020304" pitchFamily="18" charset="0"/>
              </a:rPr>
              <a:t>乔治 </a:t>
            </a:r>
            <a:r>
              <a:rPr lang="en-US" altLang="zh-CN" sz="2400" b="1" dirty="0">
                <a:solidFill>
                  <a:srgbClr val="002060"/>
                </a:solidFill>
                <a:latin typeface="Times New Roman" panose="02020603050405020304" pitchFamily="18" charset="0"/>
                <a:ea typeface="华文中宋" panose="02010600040101010101" pitchFamily="2" charset="-122"/>
                <a:cs typeface="Times New Roman" panose="02020603050405020304" pitchFamily="18" charset="0"/>
              </a:rPr>
              <a:t>·</a:t>
            </a:r>
            <a:r>
              <a:rPr lang="zh-CN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ea typeface="华文中宋" panose="02010600040101010101" pitchFamily="2" charset="-122"/>
                <a:cs typeface="Times New Roman" panose="02020603050405020304" pitchFamily="18" charset="0"/>
              </a:rPr>
              <a:t>艾略特 （美国作家）</a:t>
            </a:r>
            <a:endParaRPr lang="en-US" altLang="zh-CN" sz="2400" b="1" dirty="0">
              <a:solidFill>
                <a:srgbClr val="002060"/>
              </a:solidFill>
              <a:latin typeface="Times New Roman" panose="02020603050405020304" pitchFamily="18" charset="0"/>
              <a:ea typeface="华文中宋" panose="02010600040101010101" pitchFamily="2" charset="-122"/>
              <a:cs typeface="Times New Roman" panose="02020603050405020304" pitchFamily="18" charset="0"/>
            </a:endParaRPr>
          </a:p>
          <a:p>
            <a:r>
              <a:rPr lang="en-US" altLang="zh-CN" sz="2400" b="1" dirty="0">
                <a:solidFill>
                  <a:srgbClr val="002060"/>
                </a:solidFill>
                <a:latin typeface="Times New Roman" panose="02020603050405020304" pitchFamily="18" charset="0"/>
                <a:ea typeface="华文中宋" panose="02010600040101010101" pitchFamily="2" charset="-122"/>
                <a:cs typeface="Times New Roman" panose="02020603050405020304" pitchFamily="18" charset="0"/>
              </a:rPr>
              <a:t> 3. </a:t>
            </a:r>
            <a:r>
              <a:rPr lang="zh-CN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ea typeface="华文中宋" panose="02010600040101010101" pitchFamily="2" charset="-122"/>
                <a:cs typeface="Times New Roman" panose="02020603050405020304" pitchFamily="18" charset="0"/>
              </a:rPr>
              <a:t>每当你发现自己和大多数人站在一边的时候，你就该停下来反思一下</a:t>
            </a:r>
            <a:r>
              <a:rPr lang="en-US" altLang="zh-CN" sz="2400" b="1" dirty="0">
                <a:solidFill>
                  <a:srgbClr val="002060"/>
                </a:solidFill>
                <a:latin typeface="Times New Roman" panose="02020603050405020304" pitchFamily="18" charset="0"/>
                <a:ea typeface="华文中宋" panose="02010600040101010101" pitchFamily="2" charset="-122"/>
                <a:cs typeface="Times New Roman" panose="02020603050405020304" pitchFamily="18" charset="0"/>
              </a:rPr>
              <a:t>– </a:t>
            </a:r>
            <a:r>
              <a:rPr lang="zh-CN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ea typeface="华文中宋" panose="02010600040101010101" pitchFamily="2" charset="-122"/>
                <a:cs typeface="Times New Roman" panose="02020603050405020304" pitchFamily="18" charset="0"/>
              </a:rPr>
              <a:t>马克</a:t>
            </a:r>
            <a:r>
              <a:rPr lang="en-US" altLang="zh-CN" sz="2400" b="1" dirty="0">
                <a:solidFill>
                  <a:srgbClr val="002060"/>
                </a:solidFill>
                <a:latin typeface="Times New Roman" panose="02020603050405020304" pitchFamily="18" charset="0"/>
                <a:ea typeface="华文中宋" panose="02010600040101010101" pitchFamily="2" charset="-122"/>
                <a:cs typeface="Times New Roman" panose="02020603050405020304" pitchFamily="18" charset="0"/>
              </a:rPr>
              <a:t>·</a:t>
            </a:r>
            <a:r>
              <a:rPr lang="zh-CN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ea typeface="华文中宋" panose="02010600040101010101" pitchFamily="2" charset="-122"/>
                <a:cs typeface="Times New Roman" panose="02020603050405020304" pitchFamily="18" charset="0"/>
              </a:rPr>
              <a:t>吐温（美国作家）</a:t>
            </a:r>
            <a:endParaRPr lang="en-US" altLang="zh-CN" sz="2400" b="1" dirty="0">
              <a:solidFill>
                <a:srgbClr val="002060"/>
              </a:solidFill>
              <a:latin typeface="Times New Roman" panose="02020603050405020304" pitchFamily="18" charset="0"/>
              <a:ea typeface="华文中宋" panose="02010600040101010101" pitchFamily="2" charset="-122"/>
              <a:cs typeface="Times New Roman" panose="02020603050405020304" pitchFamily="18" charset="0"/>
            </a:endParaRPr>
          </a:p>
          <a:p>
            <a:r>
              <a:rPr lang="en-US" altLang="zh-CN" sz="2400" b="1" dirty="0">
                <a:solidFill>
                  <a:srgbClr val="002060"/>
                </a:solidFill>
                <a:latin typeface="Times New Roman" panose="02020603050405020304" pitchFamily="18" charset="0"/>
                <a:ea typeface="华文中宋" panose="02010600040101010101" pitchFamily="2" charset="-122"/>
                <a:cs typeface="Times New Roman" panose="02020603050405020304" pitchFamily="18" charset="0"/>
              </a:rPr>
              <a:t>4. </a:t>
            </a:r>
            <a:r>
              <a:rPr lang="zh-CN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ea typeface="华文中宋" panose="02010600040101010101" pitchFamily="2" charset="-122"/>
                <a:cs typeface="Times New Roman" panose="02020603050405020304" pitchFamily="18" charset="0"/>
              </a:rPr>
              <a:t>最高形式的无知就是拒绝你完全不了解的东西。</a:t>
            </a:r>
            <a:r>
              <a:rPr lang="en-US" altLang="zh-CN" sz="2400" b="1" dirty="0">
                <a:solidFill>
                  <a:srgbClr val="002060"/>
                </a:solidFill>
                <a:latin typeface="Times New Roman" panose="02020603050405020304" pitchFamily="18" charset="0"/>
                <a:ea typeface="华文中宋" panose="02010600040101010101" pitchFamily="2" charset="-122"/>
                <a:cs typeface="Times New Roman" panose="02020603050405020304" pitchFamily="18" charset="0"/>
              </a:rPr>
              <a:t>--</a:t>
            </a:r>
            <a:r>
              <a:rPr lang="zh-CN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ea typeface="华文中宋" panose="02010600040101010101" pitchFamily="2" charset="-122"/>
                <a:cs typeface="Times New Roman" panose="02020603050405020304" pitchFamily="18" charset="0"/>
              </a:rPr>
              <a:t>韦恩</a:t>
            </a:r>
            <a:r>
              <a:rPr lang="en-US" altLang="zh-CN" sz="2400" b="1" dirty="0">
                <a:solidFill>
                  <a:srgbClr val="002060"/>
                </a:solidFill>
                <a:latin typeface="Times New Roman" panose="02020603050405020304" pitchFamily="18" charset="0"/>
                <a:ea typeface="华文中宋" panose="02010600040101010101" pitchFamily="2" charset="-122"/>
                <a:cs typeface="Times New Roman" panose="02020603050405020304" pitchFamily="18" charset="0"/>
              </a:rPr>
              <a:t>·</a:t>
            </a:r>
            <a:r>
              <a:rPr lang="zh-CN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ea typeface="华文中宋" panose="02010600040101010101" pitchFamily="2" charset="-122"/>
                <a:cs typeface="Times New Roman" panose="02020603050405020304" pitchFamily="18" charset="0"/>
              </a:rPr>
              <a:t>戴尔（美国作家）</a:t>
            </a:r>
            <a:endParaRPr lang="en-US" altLang="zh-CN" sz="2400" b="1" dirty="0">
              <a:solidFill>
                <a:srgbClr val="002060"/>
              </a:solidFill>
              <a:latin typeface="Times New Roman" panose="02020603050405020304" pitchFamily="18" charset="0"/>
              <a:ea typeface="华文中宋" panose="02010600040101010101" pitchFamily="2" charset="-122"/>
              <a:cs typeface="Times New Roman" panose="02020603050405020304" pitchFamily="18" charset="0"/>
            </a:endParaRPr>
          </a:p>
          <a:p>
            <a:r>
              <a:rPr lang="en-US" altLang="zh-CN" sz="2400" b="1" dirty="0">
                <a:solidFill>
                  <a:srgbClr val="002060"/>
                </a:solidFill>
                <a:latin typeface="Times New Roman" panose="02020603050405020304" pitchFamily="18" charset="0"/>
                <a:ea typeface="华文中宋" panose="02010600040101010101" pitchFamily="2" charset="-122"/>
                <a:cs typeface="Times New Roman" panose="02020603050405020304" pitchFamily="18" charset="0"/>
              </a:rPr>
              <a:t>5. </a:t>
            </a:r>
            <a:r>
              <a:rPr lang="zh-CN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ea typeface="华文中宋" panose="02010600040101010101" pitchFamily="2" charset="-122"/>
                <a:cs typeface="Times New Roman" panose="02020603050405020304" pitchFamily="18" charset="0"/>
              </a:rPr>
              <a:t>任何不懂得充分利用自身幸运的人，当幸运擦身而过时，他无权抱怨。</a:t>
            </a:r>
            <a:r>
              <a:rPr lang="en-US" altLang="zh-CN" sz="2400" b="1" dirty="0">
                <a:solidFill>
                  <a:srgbClr val="002060"/>
                </a:solidFill>
                <a:latin typeface="Times New Roman" panose="02020603050405020304" pitchFamily="18" charset="0"/>
                <a:ea typeface="华文中宋" panose="02010600040101010101" pitchFamily="2" charset="-122"/>
                <a:cs typeface="Times New Roman" panose="02020603050405020304" pitchFamily="18" charset="0"/>
              </a:rPr>
              <a:t>-- </a:t>
            </a:r>
            <a:r>
              <a:rPr lang="zh-CN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ea typeface="华文中宋" panose="02010600040101010101" pitchFamily="2" charset="-122"/>
                <a:cs typeface="Times New Roman" panose="02020603050405020304" pitchFamily="18" charset="0"/>
              </a:rPr>
              <a:t>米格尔</a:t>
            </a:r>
            <a:r>
              <a:rPr lang="en-US" altLang="zh-CN" sz="2400" b="1" dirty="0">
                <a:solidFill>
                  <a:srgbClr val="002060"/>
                </a:solidFill>
                <a:latin typeface="Times New Roman" panose="02020603050405020304" pitchFamily="18" charset="0"/>
                <a:ea typeface="华文中宋" panose="02010600040101010101" pitchFamily="2" charset="-122"/>
                <a:cs typeface="Times New Roman" panose="02020603050405020304" pitchFamily="18" charset="0"/>
              </a:rPr>
              <a:t>·</a:t>
            </a:r>
            <a:r>
              <a:rPr lang="zh-CN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ea typeface="华文中宋" panose="02010600040101010101" pitchFamily="2" charset="-122"/>
                <a:cs typeface="Times New Roman" panose="02020603050405020304" pitchFamily="18" charset="0"/>
              </a:rPr>
              <a:t>德</a:t>
            </a:r>
            <a:r>
              <a:rPr lang="en-US" altLang="zh-CN" sz="2400" b="1" dirty="0">
                <a:solidFill>
                  <a:srgbClr val="002060"/>
                </a:solidFill>
                <a:latin typeface="Times New Roman" panose="02020603050405020304" pitchFamily="18" charset="0"/>
                <a:ea typeface="华文中宋" panose="02010600040101010101" pitchFamily="2" charset="-122"/>
                <a:cs typeface="Times New Roman" panose="02020603050405020304" pitchFamily="18" charset="0"/>
              </a:rPr>
              <a:t>·</a:t>
            </a:r>
            <a:r>
              <a:rPr lang="zh-CN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ea typeface="华文中宋" panose="02010600040101010101" pitchFamily="2" charset="-122"/>
                <a:cs typeface="Times New Roman" panose="02020603050405020304" pitchFamily="18" charset="0"/>
              </a:rPr>
              <a:t>塞万提斯（西班牙作家）</a:t>
            </a:r>
            <a:endParaRPr lang="en-US" altLang="zh-CN" sz="2400" b="1" dirty="0">
              <a:solidFill>
                <a:srgbClr val="002060"/>
              </a:solidFill>
              <a:latin typeface="Times New Roman" panose="02020603050405020304" pitchFamily="18" charset="0"/>
              <a:ea typeface="华文中宋" panose="02010600040101010101" pitchFamily="2" charset="-122"/>
              <a:cs typeface="Times New Roman" panose="02020603050405020304" pitchFamily="18" charset="0"/>
            </a:endParaRPr>
          </a:p>
          <a:p>
            <a:r>
              <a:rPr lang="en-US" altLang="zh-CN" sz="2400" b="1" dirty="0">
                <a:solidFill>
                  <a:srgbClr val="002060"/>
                </a:solidFill>
                <a:latin typeface="Times New Roman" panose="02020603050405020304" pitchFamily="18" charset="0"/>
                <a:ea typeface="华文中宋" panose="02010600040101010101" pitchFamily="2" charset="-122"/>
                <a:cs typeface="Times New Roman" panose="02020603050405020304" pitchFamily="18" charset="0"/>
              </a:rPr>
              <a:t>6. </a:t>
            </a:r>
            <a:r>
              <a:rPr lang="zh-CN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ea typeface="华文中宋" panose="02010600040101010101" pitchFamily="2" charset="-122"/>
                <a:cs typeface="Times New Roman" panose="02020603050405020304" pitchFamily="18" charset="0"/>
              </a:rPr>
              <a:t>人生而自由</a:t>
            </a:r>
            <a:r>
              <a:rPr lang="zh-CN" altLang="en-US" sz="2400" b="1">
                <a:solidFill>
                  <a:srgbClr val="002060"/>
                </a:solidFill>
                <a:latin typeface="Times New Roman" panose="02020603050405020304" pitchFamily="18" charset="0"/>
                <a:ea typeface="华文中宋" panose="02010600040101010101" pitchFamily="2" charset="-122"/>
                <a:cs typeface="Times New Roman" panose="02020603050405020304" pitchFamily="18" charset="0"/>
              </a:rPr>
              <a:t>，却无往不在枷锁之中。</a:t>
            </a:r>
            <a:r>
              <a:rPr lang="en-US" altLang="zh-CN" sz="2400" b="1" dirty="0">
                <a:solidFill>
                  <a:srgbClr val="002060"/>
                </a:solidFill>
                <a:latin typeface="Times New Roman" panose="02020603050405020304" pitchFamily="18" charset="0"/>
                <a:ea typeface="华文中宋" panose="02010600040101010101" pitchFamily="2" charset="-122"/>
                <a:cs typeface="Times New Roman" panose="02020603050405020304" pitchFamily="18" charset="0"/>
              </a:rPr>
              <a:t>--</a:t>
            </a:r>
            <a:r>
              <a:rPr lang="zh-CN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ea typeface="华文中宋" panose="02010600040101010101" pitchFamily="2" charset="-122"/>
                <a:cs typeface="Times New Roman" panose="02020603050405020304" pitchFamily="18" charset="0"/>
              </a:rPr>
              <a:t>让</a:t>
            </a:r>
            <a:r>
              <a:rPr lang="en-US" altLang="zh-CN" sz="2400" b="1" dirty="0">
                <a:solidFill>
                  <a:srgbClr val="002060"/>
                </a:solidFill>
                <a:latin typeface="Times New Roman" panose="02020603050405020304" pitchFamily="18" charset="0"/>
                <a:ea typeface="华文中宋" panose="02010600040101010101" pitchFamily="2" charset="-122"/>
                <a:cs typeface="Times New Roman" panose="02020603050405020304" pitchFamily="18" charset="0"/>
              </a:rPr>
              <a:t>·</a:t>
            </a:r>
            <a:r>
              <a:rPr lang="zh-CN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ea typeface="华文中宋" panose="02010600040101010101" pitchFamily="2" charset="-122"/>
                <a:cs typeface="Times New Roman" panose="02020603050405020304" pitchFamily="18" charset="0"/>
              </a:rPr>
              <a:t>雅克</a:t>
            </a:r>
            <a:r>
              <a:rPr lang="en-US" altLang="zh-CN" sz="2400" b="1" dirty="0">
                <a:solidFill>
                  <a:srgbClr val="002060"/>
                </a:solidFill>
                <a:latin typeface="Times New Roman" panose="02020603050405020304" pitchFamily="18" charset="0"/>
                <a:ea typeface="华文中宋" panose="02010600040101010101" pitchFamily="2" charset="-122"/>
                <a:cs typeface="Times New Roman" panose="02020603050405020304" pitchFamily="18" charset="0"/>
              </a:rPr>
              <a:t>·</a:t>
            </a:r>
            <a:r>
              <a:rPr lang="zh-CN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ea typeface="华文中宋" panose="02010600040101010101" pitchFamily="2" charset="-122"/>
                <a:cs typeface="Times New Roman" panose="02020603050405020304" pitchFamily="18" charset="0"/>
              </a:rPr>
              <a:t>卢梭（法国哲学家）</a:t>
            </a:r>
            <a:endParaRPr lang="en-US" altLang="zh-CN" sz="2400" b="1" dirty="0">
              <a:solidFill>
                <a:srgbClr val="002060"/>
              </a:solidFill>
              <a:latin typeface="Times New Roman" panose="02020603050405020304" pitchFamily="18" charset="0"/>
              <a:ea typeface="华文中宋" panose="02010600040101010101" pitchFamily="2" charset="-122"/>
              <a:cs typeface="Times New Roman" panose="02020603050405020304" pitchFamily="18" charset="0"/>
            </a:endParaRPr>
          </a:p>
          <a:p>
            <a:r>
              <a:rPr lang="en-US" altLang="zh-CN" sz="2400" b="1" dirty="0">
                <a:solidFill>
                  <a:srgbClr val="002060"/>
                </a:solidFill>
                <a:latin typeface="Times New Roman" panose="02020603050405020304" pitchFamily="18" charset="0"/>
                <a:ea typeface="华文中宋" panose="02010600040101010101" pitchFamily="2" charset="-122"/>
                <a:cs typeface="Times New Roman" panose="02020603050405020304" pitchFamily="18" charset="0"/>
              </a:rPr>
              <a:t>7. </a:t>
            </a:r>
            <a:r>
              <a:rPr lang="zh-CN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ea typeface="华文中宋" panose="02010600040101010101" pitchFamily="2" charset="-122"/>
                <a:cs typeface="Times New Roman" panose="02020603050405020304" pitchFamily="18" charset="0"/>
              </a:rPr>
              <a:t>无论做何事，都要全力以赴。</a:t>
            </a:r>
            <a:r>
              <a:rPr lang="en-US" altLang="zh-CN" sz="2400" b="1" dirty="0">
                <a:solidFill>
                  <a:srgbClr val="002060"/>
                </a:solidFill>
                <a:latin typeface="Times New Roman" panose="02020603050405020304" pitchFamily="18" charset="0"/>
                <a:ea typeface="华文中宋" panose="02010600040101010101" pitchFamily="2" charset="-122"/>
                <a:cs typeface="Times New Roman" panose="02020603050405020304" pitchFamily="18" charset="0"/>
              </a:rPr>
              <a:t>-- </a:t>
            </a:r>
            <a:r>
              <a:rPr lang="zh-CN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ea typeface="华文中宋" panose="02010600040101010101" pitchFamily="2" charset="-122"/>
                <a:cs typeface="Times New Roman" panose="02020603050405020304" pitchFamily="18" charset="0"/>
              </a:rPr>
              <a:t>马库斯</a:t>
            </a:r>
            <a:r>
              <a:rPr lang="en-US" altLang="zh-CN" sz="2400" b="1" dirty="0">
                <a:solidFill>
                  <a:srgbClr val="002060"/>
                </a:solidFill>
                <a:latin typeface="Times New Roman" panose="02020603050405020304" pitchFamily="18" charset="0"/>
                <a:ea typeface="华文中宋" panose="02010600040101010101" pitchFamily="2" charset="-122"/>
                <a:cs typeface="Times New Roman" panose="02020603050405020304" pitchFamily="18" charset="0"/>
              </a:rPr>
              <a:t>·</a:t>
            </a:r>
            <a:r>
              <a:rPr lang="zh-CN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ea typeface="华文中宋" panose="02010600040101010101" pitchFamily="2" charset="-122"/>
                <a:cs typeface="Times New Roman" panose="02020603050405020304" pitchFamily="18" charset="0"/>
              </a:rPr>
              <a:t>图留斯</a:t>
            </a:r>
            <a:r>
              <a:rPr lang="en-US" altLang="zh-CN" sz="2400" b="1" dirty="0">
                <a:solidFill>
                  <a:srgbClr val="002060"/>
                </a:solidFill>
                <a:latin typeface="Times New Roman" panose="02020603050405020304" pitchFamily="18" charset="0"/>
                <a:ea typeface="华文中宋" panose="02010600040101010101" pitchFamily="2" charset="-122"/>
                <a:cs typeface="Times New Roman" panose="02020603050405020304" pitchFamily="18" charset="0"/>
              </a:rPr>
              <a:t>·</a:t>
            </a:r>
            <a:r>
              <a:rPr lang="zh-CN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ea typeface="华文中宋" panose="02010600040101010101" pitchFamily="2" charset="-122"/>
                <a:cs typeface="Times New Roman" panose="02020603050405020304" pitchFamily="18" charset="0"/>
              </a:rPr>
              <a:t>西塞罗 （古罗马政治家）</a:t>
            </a:r>
            <a:endParaRPr lang="en-US" altLang="zh-CN" sz="2400" b="1" dirty="0">
              <a:solidFill>
                <a:srgbClr val="002060"/>
              </a:solidFill>
              <a:latin typeface="Times New Roman" panose="02020603050405020304" pitchFamily="18" charset="0"/>
              <a:ea typeface="华文中宋" panose="02010600040101010101" pitchFamily="2" charset="-122"/>
              <a:cs typeface="Times New Roman" panose="02020603050405020304" pitchFamily="18" charset="0"/>
            </a:endParaRPr>
          </a:p>
          <a:p>
            <a:r>
              <a:rPr lang="en-US" altLang="zh-CN" sz="2400" b="1" dirty="0">
                <a:solidFill>
                  <a:srgbClr val="002060"/>
                </a:solidFill>
                <a:latin typeface="Times New Roman" panose="02020603050405020304" pitchFamily="18" charset="0"/>
                <a:ea typeface="华文中宋" panose="02010600040101010101" pitchFamily="2" charset="-122"/>
                <a:cs typeface="Times New Roman" panose="02020603050405020304" pitchFamily="18" charset="0"/>
              </a:rPr>
              <a:t>8. </a:t>
            </a:r>
            <a:r>
              <a:rPr lang="zh-CN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ea typeface="华文中宋" panose="02010600040101010101" pitchFamily="2" charset="-122"/>
                <a:cs typeface="Times New Roman" panose="02020603050405020304" pitchFamily="18" charset="0"/>
              </a:rPr>
              <a:t>如果我们在自己内心找不到宁静，到别处去找是徒劳的。</a:t>
            </a:r>
            <a:r>
              <a:rPr lang="en-US" altLang="zh-CN" sz="2400" b="1" dirty="0">
                <a:solidFill>
                  <a:srgbClr val="002060"/>
                </a:solidFill>
                <a:latin typeface="Times New Roman" panose="02020603050405020304" pitchFamily="18" charset="0"/>
                <a:ea typeface="华文中宋" panose="02010600040101010101" pitchFamily="2" charset="-122"/>
                <a:cs typeface="Times New Roman" panose="02020603050405020304" pitchFamily="18" charset="0"/>
              </a:rPr>
              <a:t>--</a:t>
            </a:r>
            <a:r>
              <a:rPr lang="zh-CN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ea typeface="华文中宋" panose="02010600040101010101" pitchFamily="2" charset="-122"/>
                <a:cs typeface="Times New Roman" panose="02020603050405020304" pitchFamily="18" charset="0"/>
              </a:rPr>
              <a:t>法兰索瓦</a:t>
            </a:r>
            <a:r>
              <a:rPr lang="en-US" altLang="zh-CN" sz="2400" b="1" dirty="0">
                <a:solidFill>
                  <a:srgbClr val="002060"/>
                </a:solidFill>
                <a:latin typeface="Times New Roman" panose="02020603050405020304" pitchFamily="18" charset="0"/>
                <a:ea typeface="华文中宋" panose="02010600040101010101" pitchFamily="2" charset="-122"/>
                <a:cs typeface="Times New Roman" panose="02020603050405020304" pitchFamily="18" charset="0"/>
              </a:rPr>
              <a:t>·</a:t>
            </a:r>
            <a:r>
              <a:rPr lang="zh-CN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ea typeface="华文中宋" panose="02010600040101010101" pitchFamily="2" charset="-122"/>
                <a:cs typeface="Times New Roman" panose="02020603050405020304" pitchFamily="18" charset="0"/>
              </a:rPr>
              <a:t>德</a:t>
            </a:r>
            <a:r>
              <a:rPr lang="en-US" altLang="zh-CN" sz="2400" b="1" dirty="0">
                <a:solidFill>
                  <a:srgbClr val="002060"/>
                </a:solidFill>
                <a:latin typeface="Times New Roman" panose="02020603050405020304" pitchFamily="18" charset="0"/>
                <a:ea typeface="华文中宋" panose="02010600040101010101" pitchFamily="2" charset="-122"/>
                <a:cs typeface="Times New Roman" panose="02020603050405020304" pitchFamily="18" charset="0"/>
              </a:rPr>
              <a:t>·</a:t>
            </a:r>
            <a:r>
              <a:rPr lang="zh-CN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ea typeface="华文中宋" panose="02010600040101010101" pitchFamily="2" charset="-122"/>
                <a:cs typeface="Times New Roman" panose="02020603050405020304" pitchFamily="18" charset="0"/>
              </a:rPr>
              <a:t>拉罗什富科</a:t>
            </a:r>
            <a:r>
              <a:rPr lang="en-US" altLang="zh-CN" sz="2400" b="1" dirty="0">
                <a:solidFill>
                  <a:srgbClr val="002060"/>
                </a:solidFill>
                <a:latin typeface="Times New Roman" panose="02020603050405020304" pitchFamily="18" charset="0"/>
                <a:ea typeface="华文中宋" panose="02010600040101010101" pitchFamily="2" charset="-122"/>
                <a:cs typeface="Times New Roman" panose="02020603050405020304" pitchFamily="18" charset="0"/>
              </a:rPr>
              <a:t>(</a:t>
            </a:r>
            <a:r>
              <a:rPr lang="zh-CN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ea typeface="华文中宋" panose="02010600040101010101" pitchFamily="2" charset="-122"/>
                <a:cs typeface="Times New Roman" panose="02020603050405020304" pitchFamily="18" charset="0"/>
              </a:rPr>
              <a:t>法国作家</a:t>
            </a:r>
            <a:r>
              <a:rPr lang="en-US" altLang="zh-CN" sz="2400" b="1" dirty="0">
                <a:solidFill>
                  <a:srgbClr val="002060"/>
                </a:solidFill>
                <a:latin typeface="Times New Roman" panose="02020603050405020304" pitchFamily="18" charset="0"/>
                <a:ea typeface="华文中宋" panose="02010600040101010101" pitchFamily="2" charset="-122"/>
                <a:cs typeface="Times New Roman" panose="02020603050405020304" pitchFamily="18" charset="0"/>
              </a:rPr>
              <a:t>)</a:t>
            </a:r>
            <a:endParaRPr lang="en-US" altLang="zh-CN" sz="2400" b="1" dirty="0">
              <a:solidFill>
                <a:srgbClr val="002060"/>
              </a:solidFill>
              <a:latin typeface="Times New Roman" panose="02020603050405020304" pitchFamily="18" charset="0"/>
              <a:ea typeface="华文中宋" panose="02010600040101010101" pitchFamily="2" charset="-122"/>
              <a:cs typeface="Times New Roman" panose="02020603050405020304" pitchFamily="18" charset="0"/>
            </a:endParaRPr>
          </a:p>
          <a:p>
            <a:r>
              <a:rPr lang="en-US" altLang="zh-CN" sz="2400" b="1" dirty="0">
                <a:solidFill>
                  <a:srgbClr val="002060"/>
                </a:solidFill>
                <a:latin typeface="Times New Roman" panose="02020603050405020304" pitchFamily="18" charset="0"/>
                <a:ea typeface="华文行楷" panose="02010800040101010101" pitchFamily="2" charset="-122"/>
                <a:cs typeface="Times New Roman" panose="02020603050405020304" pitchFamily="18" charset="0"/>
              </a:rPr>
              <a:t> Now words</a:t>
            </a:r>
            <a:endParaRPr lang="en-US" altLang="zh-CN" sz="2400" b="1" dirty="0">
              <a:solidFill>
                <a:srgbClr val="002060"/>
              </a:solidFill>
              <a:latin typeface="Times New Roman" panose="02020603050405020304" pitchFamily="18" charset="0"/>
              <a:ea typeface="华文行楷" panose="02010800040101010101" pitchFamily="2" charset="-122"/>
              <a:cs typeface="Times New Roman" panose="02020603050405020304" pitchFamily="18" charset="0"/>
            </a:endParaRPr>
          </a:p>
          <a:p>
            <a:r>
              <a:rPr lang="en-US" altLang="zh-CN" sz="2400" b="1" dirty="0">
                <a:solidFill>
                  <a:srgbClr val="002060"/>
                </a:solidFill>
                <a:latin typeface="Times New Roman" panose="02020603050405020304" pitchFamily="18" charset="0"/>
                <a:ea typeface="华文行楷" panose="02010800040101010101" pitchFamily="2" charset="-122"/>
                <a:cs typeface="Times New Roman" panose="02020603050405020304" pitchFamily="18" charset="0"/>
              </a:rPr>
              <a:t>4. ignorance n. 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/ˈ</a:t>
            </a:r>
            <a:r>
              <a:rPr lang="en-US" altLang="zh-C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ɪɡnərəns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 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无知</a:t>
            </a:r>
            <a:endParaRPr lang="en-US" altLang="zh-CN" sz="24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sz="2400" b="1" dirty="0">
                <a:solidFill>
                  <a:srgbClr val="00206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8. tranquility </a:t>
            </a:r>
            <a:r>
              <a:rPr lang="en-US" altLang="zh-C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altLang="zh-C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træŋˈkwɪləti</a:t>
            </a:r>
            <a:r>
              <a:rPr lang="en-US" altLang="zh-CN" sz="3200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/ </a:t>
            </a:r>
            <a:r>
              <a:rPr lang="en-US" altLang="zh-CN" sz="2800" b="1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n.</a:t>
            </a:r>
            <a:r>
              <a:rPr lang="en-US" altLang="zh-CN" sz="3200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平静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;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安静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</a:rPr>
              <a:t>;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安宁</a:t>
            </a:r>
            <a:endParaRPr lang="zh-CN" altLang="en-US" sz="2400" b="1" dirty="0">
              <a:solidFill>
                <a:srgbClr val="002060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89451" y="208721"/>
            <a:ext cx="11883888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V. 1) After winning a scholarship, he felt less pressure about paying tuition fees. </a:t>
            </a:r>
            <a:endParaRPr lang="en-US" altLang="zh-CN" sz="2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2) After he won a scholarship, he felt the pressure of paying tuition fees relieved. </a:t>
            </a:r>
            <a:endParaRPr lang="en-US" altLang="zh-CN" sz="2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1) He has sharp eyes and can quickly tell the differences between those twins.  </a:t>
            </a:r>
            <a:endParaRPr lang="en-US" altLang="zh-CN" sz="2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2) He can tell the twins apart with his sharp eyes.</a:t>
            </a:r>
            <a:endParaRPr lang="en-US" altLang="zh-CN" sz="2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Before moving (in)to our new home, my mother had the house redecorated and the floor replaced. </a:t>
            </a:r>
            <a:endParaRPr lang="en-US" altLang="zh-CN" sz="2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They hired a lawyer for the court case in order to save time and trouble . </a:t>
            </a:r>
            <a:endParaRPr lang="en-US" altLang="zh-CN" sz="2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save 1) not waste  </a:t>
            </a:r>
            <a:r>
              <a:rPr lang="zh-CN" altLang="en-US" sz="2600" b="1" dirty="0">
                <a:latin typeface="Times New Roman" panose="02020603050405020304" pitchFamily="18" charset="0"/>
                <a:ea typeface="华文中宋" panose="02010600040101010101" pitchFamily="2" charset="-122"/>
                <a:cs typeface="Times New Roman" panose="02020603050405020304" pitchFamily="18" charset="0"/>
              </a:rPr>
              <a:t>节省；节约    </a:t>
            </a:r>
            <a:r>
              <a:rPr lang="en-US" altLang="zh-CN" sz="2600" b="1" dirty="0">
                <a:latin typeface="Times New Roman" panose="02020603050405020304" pitchFamily="18" charset="0"/>
                <a:ea typeface="华文中宋" panose="02010600040101010101" pitchFamily="2" charset="-122"/>
                <a:cs typeface="Times New Roman" panose="02020603050405020304" pitchFamily="18" charset="0"/>
              </a:rPr>
              <a:t>2) </a:t>
            </a:r>
            <a:r>
              <a:rPr lang="en-US" altLang="zh-CN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avoid something bad  </a:t>
            </a:r>
            <a:r>
              <a:rPr lang="zh-CN" altLang="en-US" sz="2600" b="1" dirty="0">
                <a:latin typeface="Times New Roman" panose="02020603050405020304" pitchFamily="18" charset="0"/>
                <a:ea typeface="华文行楷" panose="02010800040101010101" pitchFamily="2" charset="-122"/>
                <a:cs typeface="Times New Roman" panose="02020603050405020304" pitchFamily="18" charset="0"/>
              </a:rPr>
              <a:t>避免坏事</a:t>
            </a:r>
            <a:endParaRPr lang="zh-CN" altLang="en-US" sz="2600" b="1" dirty="0">
              <a:latin typeface="Times New Roman" panose="02020603050405020304" pitchFamily="18" charset="0"/>
              <a:ea typeface="华文行楷" panose="02010800040101010101" pitchFamily="2" charset="-122"/>
              <a:cs typeface="Times New Roman" panose="02020603050405020304" pitchFamily="18" charset="0"/>
            </a:endParaRPr>
          </a:p>
          <a:p>
            <a:r>
              <a:rPr lang="en-US" altLang="zh-CN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Thanks for sending that letter for me—it </a:t>
            </a:r>
            <a:r>
              <a:rPr lang="en-US" altLang="zh-CN" sz="26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saved</a:t>
            </a:r>
            <a:r>
              <a:rPr lang="en-US" altLang="zh-CN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 a trip.</a:t>
            </a:r>
            <a:endParaRPr lang="en-US" altLang="zh-CN" sz="2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zh-CN" altLang="en-US" sz="2600" b="1" dirty="0">
                <a:solidFill>
                  <a:srgbClr val="002060"/>
                </a:solidFill>
                <a:latin typeface="Times New Roman" panose="02020603050405020304" pitchFamily="18" charset="0"/>
                <a:ea typeface="华文中宋" panose="02010600040101010101" pitchFamily="2" charset="-122"/>
                <a:cs typeface="Times New Roman" panose="02020603050405020304" pitchFamily="18" charset="0"/>
              </a:rPr>
              <a:t>多谢你替我把那封信寄了，省得我跑一趟。</a:t>
            </a:r>
            <a:endParaRPr lang="en-US" altLang="zh-CN" sz="2600" b="1" dirty="0">
              <a:solidFill>
                <a:srgbClr val="002060"/>
              </a:solidFill>
              <a:latin typeface="Times New Roman" panose="02020603050405020304" pitchFamily="18" charset="0"/>
              <a:ea typeface="华文中宋" panose="02010600040101010101" pitchFamily="2" charset="-122"/>
              <a:cs typeface="Times New Roman" panose="02020603050405020304" pitchFamily="18" charset="0"/>
            </a:endParaRPr>
          </a:p>
          <a:p>
            <a:r>
              <a:rPr lang="en-US" altLang="zh-CN" sz="2600" b="1" dirty="0">
                <a:solidFill>
                  <a:srgbClr val="002060"/>
                </a:solidFill>
                <a:latin typeface="Times New Roman" panose="02020603050405020304" pitchFamily="18" charset="0"/>
                <a:ea typeface="华文中宋" panose="02010600040101010101" pitchFamily="2" charset="-122"/>
                <a:cs typeface="Times New Roman" panose="02020603050405020304" pitchFamily="18" charset="0"/>
              </a:rPr>
              <a:t>5. 1) While hiking in the mountains, he was bitten on the leg by a snake. </a:t>
            </a:r>
            <a:endParaRPr lang="en-US" altLang="zh-CN" sz="2600" b="1" dirty="0">
              <a:solidFill>
                <a:srgbClr val="002060"/>
              </a:solidFill>
              <a:latin typeface="Times New Roman" panose="02020603050405020304" pitchFamily="18" charset="0"/>
              <a:ea typeface="华文中宋" panose="02010600040101010101" pitchFamily="2" charset="-122"/>
              <a:cs typeface="Times New Roman" panose="02020603050405020304" pitchFamily="18" charset="0"/>
            </a:endParaRPr>
          </a:p>
          <a:p>
            <a:r>
              <a:rPr lang="en-US" altLang="zh-CN" sz="2600" b="1" dirty="0">
                <a:solidFill>
                  <a:srgbClr val="002060"/>
                </a:solidFill>
                <a:latin typeface="Times New Roman" panose="02020603050405020304" pitchFamily="18" charset="0"/>
                <a:ea typeface="华文中宋" panose="02010600040101010101" pitchFamily="2" charset="-122"/>
                <a:cs typeface="Times New Roman" panose="02020603050405020304" pitchFamily="18" charset="0"/>
              </a:rPr>
              <a:t>    2) While hiking in the mountain, he had his leg bitten by a snake.</a:t>
            </a:r>
            <a:endParaRPr lang="en-US" altLang="zh-CN" sz="2600" b="1" dirty="0">
              <a:solidFill>
                <a:srgbClr val="002060"/>
              </a:solidFill>
              <a:latin typeface="Times New Roman" panose="02020603050405020304" pitchFamily="18" charset="0"/>
              <a:ea typeface="华文中宋" panose="02010600040101010101" pitchFamily="2" charset="-122"/>
              <a:cs typeface="Times New Roman" panose="02020603050405020304" pitchFamily="18" charset="0"/>
            </a:endParaRPr>
          </a:p>
          <a:p>
            <a:r>
              <a:rPr lang="en-US" altLang="zh-CN" sz="2600" b="1" dirty="0">
                <a:solidFill>
                  <a:srgbClr val="002060"/>
                </a:solidFill>
                <a:latin typeface="Times New Roman" panose="02020603050405020304" pitchFamily="18" charset="0"/>
                <a:ea typeface="华文中宋" panose="02010600040101010101" pitchFamily="2" charset="-122"/>
                <a:cs typeface="Times New Roman" panose="02020603050405020304" pitchFamily="18" charset="0"/>
              </a:rPr>
              <a:t>    3) While he was hiking in the mountain,  his leg  was bitten by a snake.</a:t>
            </a:r>
            <a:endParaRPr lang="en-US" altLang="zh-CN" sz="2600" b="1" dirty="0">
              <a:solidFill>
                <a:srgbClr val="002060"/>
              </a:solidFill>
              <a:latin typeface="Times New Roman" panose="02020603050405020304" pitchFamily="18" charset="0"/>
              <a:ea typeface="华文中宋" panose="02010600040101010101" pitchFamily="2" charset="-122"/>
              <a:cs typeface="Times New Roman" panose="02020603050405020304" pitchFamily="18" charset="0"/>
            </a:endParaRPr>
          </a:p>
          <a:p>
            <a:r>
              <a:rPr lang="en-US" altLang="zh-CN" sz="2600" b="1" dirty="0">
                <a:solidFill>
                  <a:srgbClr val="002060"/>
                </a:solidFill>
                <a:latin typeface="Times New Roman" panose="02020603050405020304" pitchFamily="18" charset="0"/>
                <a:ea typeface="华文中宋" panose="02010600040101010101" pitchFamily="2" charset="-122"/>
                <a:cs typeface="Times New Roman" panose="02020603050405020304" pitchFamily="18" charset="0"/>
              </a:rPr>
              <a:t>     bite—bit—bitten </a:t>
            </a:r>
            <a:r>
              <a:rPr lang="en-US" altLang="zh-CN" sz="2400" b="1" dirty="0">
                <a:solidFill>
                  <a:srgbClr val="002060"/>
                </a:solidFill>
                <a:latin typeface="Times New Roman" panose="02020603050405020304" pitchFamily="18" charset="0"/>
                <a:ea typeface="华文中宋" panose="02010600040101010101" pitchFamily="2" charset="-122"/>
                <a:cs typeface="Times New Roman" panose="02020603050405020304" pitchFamily="18" charset="0"/>
              </a:rPr>
              <a:t>(</a:t>
            </a:r>
            <a:r>
              <a:rPr lang="en-US" altLang="zh-CN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/ˈ</a:t>
            </a:r>
            <a:r>
              <a:rPr lang="en-US" altLang="zh-CN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bɪtn</a:t>
            </a:r>
            <a:r>
              <a:rPr lang="en-US" altLang="zh-CN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altLang="zh-CN" sz="2400" b="1" dirty="0">
                <a:solidFill>
                  <a:srgbClr val="002060"/>
                </a:solidFill>
                <a:latin typeface="Times New Roman" panose="02020603050405020304" pitchFamily="18" charset="0"/>
                <a:ea typeface="华文中宋" panose="02010600040101010101" pitchFamily="2" charset="-122"/>
                <a:cs typeface="Times New Roman" panose="02020603050405020304" pitchFamily="18" charset="0"/>
              </a:rPr>
              <a:t>) </a:t>
            </a:r>
            <a:r>
              <a:rPr lang="en-US" altLang="zh-CN" sz="2600" b="1" dirty="0">
                <a:solidFill>
                  <a:srgbClr val="002060"/>
                </a:solidFill>
                <a:latin typeface="Times New Roman" panose="02020603050405020304" pitchFamily="18" charset="0"/>
                <a:ea typeface="华文中宋" panose="02010600040101010101" pitchFamily="2" charset="-122"/>
                <a:cs typeface="Times New Roman" panose="02020603050405020304" pitchFamily="18" charset="0"/>
              </a:rPr>
              <a:t>–biting </a:t>
            </a:r>
            <a:r>
              <a:rPr lang="en-US" altLang="zh-CN" sz="2400" b="1" dirty="0">
                <a:solidFill>
                  <a:srgbClr val="002060"/>
                </a:solidFill>
                <a:latin typeface="Times New Roman" panose="02020603050405020304" pitchFamily="18" charset="0"/>
                <a:ea typeface="华文中宋" panose="02010600040101010101" pitchFamily="2" charset="-122"/>
                <a:cs typeface="Times New Roman" panose="02020603050405020304" pitchFamily="18" charset="0"/>
              </a:rPr>
              <a:t>(</a:t>
            </a:r>
            <a:r>
              <a:rPr lang="en-US" altLang="zh-CN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/ˈ</a:t>
            </a:r>
            <a:r>
              <a:rPr lang="en-US" altLang="zh-CN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baɪtɪŋ</a:t>
            </a:r>
            <a:r>
              <a:rPr lang="en-US" altLang="zh-CN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altLang="zh-CN" sz="2400" b="1" dirty="0">
                <a:solidFill>
                  <a:srgbClr val="002060"/>
                </a:solidFill>
                <a:latin typeface="Times New Roman" panose="02020603050405020304" pitchFamily="18" charset="0"/>
                <a:ea typeface="华文中宋" panose="02010600040101010101" pitchFamily="2" charset="-122"/>
                <a:cs typeface="Times New Roman" panose="02020603050405020304" pitchFamily="18" charset="0"/>
              </a:rPr>
              <a:t>)</a:t>
            </a:r>
            <a:endParaRPr lang="zh-CN" altLang="en-US" sz="2400" b="1" dirty="0">
              <a:solidFill>
                <a:srgbClr val="002060"/>
              </a:solidFill>
              <a:latin typeface="Times New Roman" panose="02020603050405020304" pitchFamily="18" charset="0"/>
              <a:ea typeface="华文中宋" panose="0201060004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/>
        </p:nvSpPr>
        <p:spPr>
          <a:xfrm>
            <a:off x="220992" y="0"/>
            <a:ext cx="53331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Using structures on P 68   </a:t>
            </a:r>
            <a:endParaRPr lang="zh-CN" altLang="en-US" sz="3200" b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0992" y="584775"/>
            <a:ext cx="11740445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AutoNum type="romanUcPeriod"/>
            </a:pPr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tired    tiring    2. shocking   3. listening    4. playing    </a:t>
            </a:r>
            <a:endParaRPr lang="en-US" altLang="zh-CN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5. interesting , interested       6.  coming    shouting    lying</a:t>
            </a:r>
            <a:endParaRPr lang="en-US" altLang="zh-CN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1. As she was frightened – Frightened </a:t>
            </a:r>
            <a:endParaRPr lang="en-US" altLang="zh-CN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2. While they were driving.. – While driving </a:t>
            </a:r>
            <a:endParaRPr lang="en-US" altLang="zh-CN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3. After we watched – After watching </a:t>
            </a:r>
            <a:endParaRPr lang="en-US" altLang="zh-CN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4. As I came out of ..– Coming out of</a:t>
            </a:r>
            <a:endParaRPr lang="en-US" altLang="zh-CN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5. After she  turned…--- After turning </a:t>
            </a:r>
            <a:endParaRPr lang="en-US" altLang="zh-CN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6. Because she didn’t want to …--- Not wanting to be late..</a:t>
            </a:r>
            <a:endParaRPr lang="en-US" altLang="zh-CN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7. Tim was feeling tired, so he went to bed..</a:t>
            </a:r>
            <a:endParaRPr lang="en-US" altLang="zh-CN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-- Feeling tired, he went to bed..</a:t>
            </a:r>
            <a:endParaRPr lang="en-US" altLang="zh-CN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III. 1. hearing   2. excited    3. getting     4. holding   5. admiring </a:t>
            </a:r>
            <a:endParaRPr lang="en-US" altLang="zh-CN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6. singing     7. </a:t>
            </a:r>
            <a:r>
              <a:rPr lang="en-US" altLang="zh-CN" sz="28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dancing </a:t>
            </a:r>
            <a:endParaRPr lang="zh-CN" altLang="en-US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3508</Words>
  <Application>WPS 演示</Application>
  <PresentationFormat>宽屏</PresentationFormat>
  <Paragraphs>92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23" baseType="lpstr">
      <vt:lpstr>Arial</vt:lpstr>
      <vt:lpstr>宋体</vt:lpstr>
      <vt:lpstr>Wingdings</vt:lpstr>
      <vt:lpstr>Times New Roman</vt:lpstr>
      <vt:lpstr>华文中宋</vt:lpstr>
      <vt:lpstr>华文行楷</vt:lpstr>
      <vt:lpstr>微软雅黑</vt:lpstr>
      <vt:lpstr>Arial Unicode MS</vt:lpstr>
      <vt:lpstr>等线 Light</vt:lpstr>
      <vt:lpstr>等线</vt:lpstr>
      <vt:lpstr>Calibri</vt:lpstr>
      <vt:lpstr>HelveticaNeue</vt:lpstr>
      <vt:lpstr>华文新魏</vt:lpstr>
      <vt:lpstr>Segoe Print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jiang Louisa</dc:creator>
  <cp:lastModifiedBy>Administrator</cp:lastModifiedBy>
  <cp:revision>17</cp:revision>
  <dcterms:created xsi:type="dcterms:W3CDTF">2023-05-04T07:53:00Z</dcterms:created>
  <dcterms:modified xsi:type="dcterms:W3CDTF">2024-04-01T03:45:49Z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2052-11.8.2.7978</vt:lpwstr>
  </property>
</Properties>
</file>