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3459" r:id="rId3"/>
    <p:sldId id="258" r:id="rId4"/>
    <p:sldId id="3449" r:id="rId5"/>
    <p:sldId id="3450" r:id="rId6"/>
    <p:sldId id="3437" r:id="rId7"/>
    <p:sldId id="3441" r:id="rId8"/>
    <p:sldId id="3442" r:id="rId9"/>
    <p:sldId id="3443" r:id="rId10"/>
    <p:sldId id="3444" r:id="rId11"/>
    <p:sldId id="3445" r:id="rId12"/>
    <p:sldId id="3446" r:id="rId13"/>
    <p:sldId id="3447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0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42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EE463-CD6D-4850-B4BF-69CF874E692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C4F4AA-0283-42F4-8566-0AF490F59EA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01784-6665-4F80-92D9-041D0F2EAF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A1913-BE1F-43FD-8F2D-12C15D5935B2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sound://_purchase__uss_2.mp3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5122" name="矩形 3"/>
          <p:cNvSpPr/>
          <p:nvPr/>
        </p:nvSpPr>
        <p:spPr>
          <a:xfrm>
            <a:off x="7835900" y="20097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5123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975" y="2717800"/>
            <a:ext cx="3109913" cy="3108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82054" y="218365"/>
            <a:ext cx="116278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Finally, most clients wanted paintings that were beautiful and interesting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to look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28800" y="649252"/>
            <a:ext cx="115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750627" y="1172472"/>
            <a:ext cx="1412543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任意多边形: 形状 6"/>
          <p:cNvSpPr/>
          <p:nvPr/>
        </p:nvSpPr>
        <p:spPr>
          <a:xfrm>
            <a:off x="2033516" y="683003"/>
            <a:ext cx="3249927" cy="932357"/>
          </a:xfrm>
          <a:custGeom>
            <a:avLst/>
            <a:gdLst>
              <a:gd name="connsiteX0" fmla="*/ 0 w 3249927"/>
              <a:gd name="connsiteY0" fmla="*/ 790955 h 932357"/>
              <a:gd name="connsiteX1" fmla="*/ 2217762 w 3249927"/>
              <a:gd name="connsiteY1" fmla="*/ 879666 h 932357"/>
              <a:gd name="connsiteX2" fmla="*/ 3104866 w 3249927"/>
              <a:gd name="connsiteY2" fmla="*/ 81272 h 932357"/>
              <a:gd name="connsiteX3" fmla="*/ 3248168 w 3249927"/>
              <a:gd name="connsiteY3" fmla="*/ 26681 h 932357"/>
              <a:gd name="connsiteX4" fmla="*/ 3248168 w 3249927"/>
              <a:gd name="connsiteY4" fmla="*/ 26681 h 932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9927" h="932357">
                <a:moveTo>
                  <a:pt x="0" y="790955"/>
                </a:moveTo>
                <a:cubicBezTo>
                  <a:pt x="850142" y="894451"/>
                  <a:pt x="1700284" y="997947"/>
                  <a:pt x="2217762" y="879666"/>
                </a:cubicBezTo>
                <a:cubicBezTo>
                  <a:pt x="2735240" y="761385"/>
                  <a:pt x="2933132" y="223436"/>
                  <a:pt x="3104866" y="81272"/>
                </a:cubicBezTo>
                <a:cubicBezTo>
                  <a:pt x="3276600" y="-60892"/>
                  <a:pt x="3248168" y="26681"/>
                  <a:pt x="3248168" y="26681"/>
                </a:cubicBezTo>
                <a:lnTo>
                  <a:pt x="3248168" y="26681"/>
                </a:lnTo>
              </a:path>
            </a:pathLst>
          </a:cu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4181126" y="1615360"/>
            <a:ext cx="4770412" cy="89255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和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paintings</a:t>
            </a:r>
            <a:r>
              <a:rPr lang="en-US" altLang="zh-CN" sz="24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有逻辑上的动宾关系 </a:t>
            </a:r>
            <a:endParaRPr lang="en-US" altLang="zh-CN" sz="24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look at the paintings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52735" y="2844224"/>
            <a:ext cx="5711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chair is comfortable to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 in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59559" y="3594888"/>
            <a:ext cx="5711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pen is smooth to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with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 animBg="1"/>
      <p:bldP spid="8" grpId="0" animBg="1" build="p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2483" y="232012"/>
            <a:ext cx="1412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 6 </a:t>
            </a:r>
            <a:endParaRPr lang="zh-CN" altLang="en-US" sz="2800" b="1" dirty="0">
              <a:solidFill>
                <a:srgbClr val="00206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2483" y="755232"/>
            <a:ext cx="116278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After that, paintings were no longer needed to preserve ___________ people and the world looked like.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836925" y="755232"/>
            <a:ext cx="1276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510586" y="1975469"/>
            <a:ext cx="4899546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v. to keep something in its original state in good condition</a:t>
            </a:r>
            <a:endParaRPr lang="en-US" altLang="zh-CN" sz="28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维持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的原状；保存；保养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对话气泡: 圆角矩形 6"/>
          <p:cNvSpPr/>
          <p:nvPr/>
        </p:nvSpPr>
        <p:spPr>
          <a:xfrm>
            <a:off x="7287906" y="780309"/>
            <a:ext cx="1364776" cy="661917"/>
          </a:xfrm>
          <a:prstGeom prst="wedgeRoundRectCallout">
            <a:avLst>
              <a:gd name="adj1" fmla="val -78854"/>
              <a:gd name="adj2" fmla="val 140851"/>
              <a:gd name="adj3" fmla="val 16667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710" y="94953"/>
            <a:ext cx="1412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 6 </a:t>
            </a:r>
            <a:endParaRPr lang="zh-CN" altLang="en-US" sz="2800" b="1" dirty="0">
              <a:solidFill>
                <a:srgbClr val="00206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258704" y="356563"/>
            <a:ext cx="11627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From this, Impressionism emerged in France.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44355" y="2935411"/>
            <a:ext cx="1828800" cy="1146412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 v.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45558" y="1036569"/>
            <a:ext cx="3425588" cy="193899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move out of or away from something and become possible to see 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zh-CN" altLang="en-US" sz="2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从隐蔽处或暗处）出现，浮现，露出</a:t>
            </a:r>
            <a:endParaRPr lang="zh-CN" altLang="en-US" sz="24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 flipV="1">
            <a:off x="1596789" y="2009611"/>
            <a:ext cx="1194179" cy="105770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6359858" y="975017"/>
            <a:ext cx="55614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游泳者从湖水中浮出来。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swimmer emerged from the lake.</a:t>
            </a:r>
            <a:endParaRPr lang="zh-CN" altLang="en-US" sz="2800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>
            <a:off x="1873155" y="3569564"/>
            <a:ext cx="1357951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6590731" y="2024358"/>
            <a:ext cx="5329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我们来到明媚的阳光下。 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We emerged into bright sunlight.</a:t>
            </a:r>
            <a:endParaRPr lang="zh-CN" altLang="en-US" sz="2400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310721" y="3097610"/>
            <a:ext cx="2995684" cy="156966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(of facts, ideas, etc.</a:t>
            </a:r>
            <a:r>
              <a:rPr lang="zh-CN" altLang="en-US" sz="24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事实、意见等</a:t>
            </a:r>
            <a:r>
              <a:rPr lang="en-US" altLang="zh-CN" sz="24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 to become known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暴露；露出真相；被知晓</a:t>
            </a:r>
            <a:endParaRPr lang="zh-CN" alt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590731" y="3067313"/>
            <a:ext cx="4462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调查过程中未发现新证据。 </a:t>
            </a:r>
            <a:endParaRPr lang="en-US" altLang="zh-CN" sz="24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 new evidence emerged during the investigation.</a:t>
            </a:r>
            <a:endParaRPr lang="zh-CN" alt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070746" y="4844564"/>
            <a:ext cx="3268639" cy="120032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start to exist; to appear or become known</a:t>
            </a:r>
            <a:endParaRPr lang="en-US" altLang="zh-CN" sz="2400" b="0" i="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露头；显现；显露</a:t>
            </a:r>
            <a:endParaRPr lang="zh-CN" alt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直接箭头连接符 16"/>
          <p:cNvCxnSpPr/>
          <p:nvPr/>
        </p:nvCxnSpPr>
        <p:spPr>
          <a:xfrm>
            <a:off x="1585983" y="3974425"/>
            <a:ext cx="1345442" cy="138568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6590731" y="4479600"/>
            <a:ext cx="46646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他已初露头角，成为这个项目的主要人物。 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lang="en-US" altLang="zh-CN" sz="24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 emerged as a key figure in the  project.</a:t>
            </a:r>
            <a:endParaRPr lang="zh-CN" altLang="en-US" sz="2400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4" grpId="0" animBg="1"/>
      <p:bldP spid="7" grpId="0" build="p"/>
      <p:bldP spid="13" grpId="0" build="p"/>
      <p:bldP spid="14" grpId="0" animBg="1"/>
      <p:bldP spid="15" grpId="0" build="p"/>
      <p:bldP spid="16" grpId="0" animBg="1"/>
      <p:bldP spid="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83219" y="757224"/>
            <a:ext cx="3740434" cy="84183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B6 U1</a:t>
            </a:r>
            <a:r>
              <a:rPr lang="en-US" altLang="zh-CN" sz="3600" b="1" kern="1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</a:t>
            </a:r>
            <a:r>
              <a:rPr lang="en-US" altLang="zh-CN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ART</a:t>
            </a:r>
            <a:endParaRPr lang="zh-CN" alt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126" y="85353"/>
            <a:ext cx="7283671" cy="5056722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382137" y="2300997"/>
            <a:ext cx="41966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Reading and thinking</a:t>
            </a:r>
            <a:endParaRPr lang="en-US" altLang="zh-C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language study </a:t>
            </a:r>
            <a:endParaRPr lang="zh-CN" alt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826155" y="5483199"/>
            <a:ext cx="41966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study </a:t>
            </a:r>
            <a:endParaRPr lang="zh-CN" alt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2011" y="218364"/>
            <a:ext cx="5786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Derivative Words from the text  </a:t>
            </a:r>
            <a:endParaRPr lang="zh-CN" altLang="en-US" sz="28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1970" y="945770"/>
            <a:ext cx="616651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精确的 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adj. ____ adv.____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维度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n. _______ adj. 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宗教 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n. ______ adj. 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情感，情绪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n. ______ adj. 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人类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____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人文的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___ 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人性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影响  </a:t>
            </a:r>
            <a:r>
              <a:rPr lang="en-US" altLang="zh-CN" sz="2800" b="1" dirty="0" err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n.v.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_______ adj. ______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7.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创新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v. _____ n.____ adj._____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高的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adj. _____ n. 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9.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强调 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v. ______ n. ______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10.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准确的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adj. ______ n. _______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11.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神话故事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_____ 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神话学 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______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53118" y="730326"/>
            <a:ext cx="555691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12.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给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留下印象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v._____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印象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______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印象主义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_______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印象主义者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________ 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13.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主题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n. ____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主观的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14.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照片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____,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摄影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摄影师 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______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15.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给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遮挡光线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v. 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阴影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n._____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16.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温暖的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____ n. ____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17.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随后的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_____ adv. ____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18.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分析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v. ____ n. _____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zh-CN" altLang="en-US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66047" y="631871"/>
            <a:ext cx="616651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精确的 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precise, precisely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维度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dimension dimensional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宗教 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religion religious 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情感，情绪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emotion, emotional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人类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human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人文的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humanistic  humanity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影响 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influence  influential 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7.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创新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innovate, innovation, 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innovative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高的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high, height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9.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强调 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emphasize, emphasis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10.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准确的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accurate, accuracy 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11.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神话故事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myth 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神话学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mythology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53118" y="200984"/>
            <a:ext cx="5556912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12.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给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留下印象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impress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印象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impression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印象主义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impressionism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印象主义者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impressionist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13.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主题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subject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主观的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subjective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14.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照片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photograph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摄影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photography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摄影师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photographer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15.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给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遮挡光线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shade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阴影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shadow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16.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温暖的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warm , warmth 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17.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随后的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subsequent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endParaRPr lang="en-US" altLang="zh-CN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  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subsequently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18. 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分析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analyze v. analysis n.</a:t>
            </a:r>
            <a:r>
              <a:rPr lang="zh-CN" altLang="en-US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8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zh-CN" altLang="en-US" sz="28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2483" y="232012"/>
            <a:ext cx="1412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 1 </a:t>
            </a:r>
            <a:endParaRPr lang="zh-CN" altLang="en-US" sz="2800" b="1" dirty="0">
              <a:solidFill>
                <a:srgbClr val="00206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1194" y="1078173"/>
            <a:ext cx="110069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As there _______________(be) so many different styles  of western art, it is impossible to describe them all in a short text.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38234" y="1093561"/>
            <a:ext cx="2251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been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1193" y="2185916"/>
            <a:ext cx="11723428" cy="138499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there be 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句型的现在完成时态，表示历史上曾经有过的 </a:t>
            </a:r>
            <a:endParaRPr lang="en-US" altLang="zh-CN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本段下文的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over the centuries) 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 因为名词是复数：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styles, 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所以用复数新式：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have been 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: 圆角 6"/>
          <p:cNvSpPr/>
          <p:nvPr/>
        </p:nvSpPr>
        <p:spPr>
          <a:xfrm>
            <a:off x="5820770" y="1003110"/>
            <a:ext cx="3002508" cy="613671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466298" y="3462964"/>
            <a:ext cx="1100691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1) 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近期雨水很多。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been 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lot of rain lately.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在过去的几十年里， 我们的城市变化很大。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past few decades, there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been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 changes in the city.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 startAt="3"/>
            </a:pP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下午将会有两场会议。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There 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going to be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meetings this afternoon.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There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be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meetings this afternoon.  </a:t>
            </a:r>
            <a:endParaRPr lang="zh-CN" alt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7" grpId="0" animBg="1"/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2483" y="232012"/>
            <a:ext cx="1412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 2 </a:t>
            </a:r>
            <a:endParaRPr lang="zh-CN" altLang="en-US" sz="2800" b="1" dirty="0">
              <a:solidFill>
                <a:srgbClr val="00206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1194" y="1078173"/>
            <a:ext cx="116347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_____________ his paintings still had religious themes, they showed real people in a real environment.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30154" y="714289"/>
            <a:ext cx="2688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While/Although/Though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52483" y="2150673"/>
            <a:ext cx="116347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4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 painters as early as Da Vinci had used oil, his technique reached its height with  Rembrandt who gained ….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9944" y="2396164"/>
            <a:ext cx="2688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While/Although/Though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66048" y="3781159"/>
            <a:ext cx="10636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while  conj. (</a:t>
            </a:r>
            <a:r>
              <a:rPr lang="zh-CN" altLang="en-US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用于句首</a:t>
            </a:r>
            <a:r>
              <a:rPr lang="en-US" altLang="zh-CN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 although; despite the fact that…</a:t>
            </a:r>
            <a:r>
              <a:rPr lang="zh-CN" altLang="en-US" sz="2800" b="1" dirty="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虽然；尽管</a:t>
            </a:r>
            <a:endParaRPr lang="zh-CN" altLang="en-US" sz="2800" b="1" dirty="0">
              <a:solidFill>
                <a:srgbClr val="002060"/>
              </a:solidFill>
              <a:highlight>
                <a:srgbClr val="FFFF00"/>
              </a:highlight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66048" y="4365709"/>
            <a:ext cx="116347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7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 many Impressionists painted scenes of nature or daily life, others, such as Renoir (1841--1919), focused on people.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91236" y="4581152"/>
            <a:ext cx="2688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While/Although/Though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2484" y="259308"/>
            <a:ext cx="116278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______ particular, his paintings are set _______  from other paintings by their realistic human faces and deep emotional impact.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46161" y="213141"/>
            <a:ext cx="9280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50376" y="1151720"/>
            <a:ext cx="9423779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1) in particular:  especially or particularly  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尤其；特别；格外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25439" y="1747140"/>
            <a:ext cx="94237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他特别喜爱科幻小说。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 loves science fiction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 particular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9904" y="2641799"/>
            <a:ext cx="112116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adj. very definite about what you like and careful about what you choose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讲究；挑剔  </a:t>
            </a:r>
            <a:r>
              <a:rPr lang="en-US" altLang="zh-CN" sz="2800" dirty="0"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be particular about…</a:t>
            </a:r>
            <a:endParaRPr lang="zh-CN" altLang="en-US" sz="2800" dirty="0">
              <a:highlight>
                <a:srgbClr val="FFFF00"/>
              </a:highlight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0461" y="3595906"/>
            <a:ext cx="1143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她对衣着特别挑剔。 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She's very particular about her clothes.  </a:t>
            </a:r>
            <a:endParaRPr lang="zh-CN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363268" y="205721"/>
            <a:ext cx="12180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apart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691117" y="3518962"/>
            <a:ext cx="6409902" cy="181588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 …apart from…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altLang="zh-CN" sz="2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make …different from or better than others    </a:t>
            </a:r>
            <a:endParaRPr lang="en-US" altLang="zh-CN" sz="2800" b="1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zh-CN" altLang="en-US" sz="2400" b="1" i="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使与众不同；使突出；使优于</a:t>
            </a:r>
            <a:r>
              <a:rPr lang="en-US" altLang="zh-CN" sz="2400" b="0" i="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2484" y="5198452"/>
            <a:ext cx="79839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她的高雅风格使她与其他记者截然不同。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Her elegant style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sets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apart from 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other journalists.</a:t>
            </a:r>
            <a:endParaRPr lang="en-US" altLang="zh-CN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build="p"/>
      <p:bldP spid="6" grpId="0"/>
      <p:bldP spid="7" grpId="0" build="p"/>
      <p:bldP spid="9" grpId="0" animBg="1" build="p"/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2483" y="232012"/>
            <a:ext cx="1412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 5 </a:t>
            </a:r>
            <a:endParaRPr lang="zh-CN" altLang="en-US" sz="2800" b="1" dirty="0">
              <a:solidFill>
                <a:srgbClr val="00206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66130" y="893929"/>
            <a:ext cx="116278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Kings, nobles, and people ______ high rank wanted to purchase accurate pictures of themselves and the people they loved. 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88006" y="893929"/>
            <a:ext cx="736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对话气泡: 圆角矩形 5"/>
          <p:cNvSpPr/>
          <p:nvPr/>
        </p:nvSpPr>
        <p:spPr>
          <a:xfrm>
            <a:off x="4531057" y="755232"/>
            <a:ext cx="2552131" cy="661917"/>
          </a:xfrm>
          <a:prstGeom prst="wedgeRoundRectCallout">
            <a:avLst>
              <a:gd name="adj1" fmla="val 81574"/>
              <a:gd name="adj2" fmla="val -59149"/>
              <a:gd name="adj3" fmla="val 16667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833814" y="464784"/>
            <a:ext cx="3794077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=who were of high rank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2137" y="1936901"/>
            <a:ext cx="10952328" cy="95410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ank  1) n. the position, especially a high position, that somebody has in a particular organization, society, etc.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尤指较高的）地位，级别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67434" y="2907899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她不习惯和社会地位很高的人交往。 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She was not used to mixing with people </a:t>
            </a:r>
            <a:r>
              <a:rPr lang="en-US" altLang="zh-CN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of high social rank</a:t>
            </a:r>
            <a:r>
              <a:rPr lang="en-US" altLang="zh-CN" sz="3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149153" y="2675276"/>
            <a:ext cx="4660710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一流的画家</a:t>
            </a:r>
            <a:endParaRPr lang="en-US" altLang="zh-CN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painter </a:t>
            </a:r>
            <a:r>
              <a:rPr lang="en-US" altLang="zh-CN" sz="2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 the first rank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67434" y="4111190"/>
            <a:ext cx="10931859" cy="83099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to give somebody/something a particular position on a scale according to quality, importance, success, etc.; to have a position of this kind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把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分等级；属于某等级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59558" y="5010245"/>
            <a:ext cx="99492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在工程学领域，这所大学位居本国第一。 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university is ranked number one in the country for engineering.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build="p"/>
      <p:bldP spid="10" grpId="0" animBg="1" build="p"/>
      <p:bldP spid="11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59307" y="2593075"/>
            <a:ext cx="2210937" cy="1146412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purchase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v.n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 flipV="1">
            <a:off x="1603612" y="1310185"/>
            <a:ext cx="2081284" cy="128289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3684896" y="485366"/>
            <a:ext cx="3459707" cy="95410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v. to buy something</a:t>
            </a:r>
            <a:endParaRPr lang="en-US" altLang="zh-CN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买；购买；采购</a:t>
            </a:r>
            <a:endParaRPr lang="zh-CN" altLang="en-US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2470244" y="3166281"/>
            <a:ext cx="1446663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3947612" y="2354492"/>
            <a:ext cx="3209500" cy="138499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act or process of buying something 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购买；采购</a:t>
            </a:r>
            <a:endParaRPr lang="zh-CN" altLang="en-US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698468" y="485366"/>
            <a:ext cx="39237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a purchase=buy 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采购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324289" y="2169827"/>
            <a:ext cx="4672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这家公司刚刚宣布以 </a:t>
            </a:r>
            <a:r>
              <a:rPr lang="en-US" altLang="zh-CN" sz="24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2 700 </a:t>
            </a:r>
            <a:r>
              <a:rPr lang="zh-CN" altLang="en-US" sz="24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万英镑买下了帕克酒店。 </a:t>
            </a:r>
            <a:endParaRPr lang="en-US" altLang="zh-CN" sz="24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company has just announced its £27 million </a:t>
            </a:r>
            <a:r>
              <a:rPr lang="en-US" altLang="zh-CN" sz="2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purchase</a:t>
            </a:r>
            <a:r>
              <a:rPr lang="en-US" altLang="zh-CN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of Park Hotel.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530213" y="4203509"/>
            <a:ext cx="3133312" cy="138499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something that you have bought</a:t>
            </a:r>
            <a:endParaRPr lang="en-US" altLang="zh-CN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购买的东西</a:t>
            </a:r>
            <a:endParaRPr lang="zh-CN" altLang="en-US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1744629" y="3745972"/>
            <a:ext cx="1785584" cy="1057701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6663526" y="4203509"/>
            <a:ext cx="5528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所购之物若不合意，我们将全额退款。</a:t>
            </a:r>
            <a:br>
              <a:rPr lang="zh-CN" altLang="en-US" sz="2400" b="1" i="0" u="none" strike="noStrike" dirty="0">
                <a:solidFill>
                  <a:srgbClr val="006699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hlinkClick r:id="rId1" tooltip="sentence pronunciation&#10;                    American"/>
              </a:rPr>
            </a:br>
            <a:r>
              <a:rPr lang="en-US" altLang="zh-CN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you are not satisfied with your </a:t>
            </a:r>
            <a:r>
              <a:rPr lang="en-US" altLang="zh-CN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purchase</a:t>
            </a:r>
            <a:r>
              <a:rPr lang="en-US" altLang="zh-CN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we will give you a full refund.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build="p"/>
      <p:bldP spid="12" grpId="0"/>
      <p:bldP spid="14" grpId="0" animBg="1"/>
      <p:bldP spid="17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4715</Words>
  <Application>WPS 演示</Application>
  <PresentationFormat>宽屏</PresentationFormat>
  <Paragraphs>220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宋体</vt:lpstr>
      <vt:lpstr>Wingdings</vt:lpstr>
      <vt:lpstr>Times New Roman</vt:lpstr>
      <vt:lpstr>微软雅黑</vt:lpstr>
      <vt:lpstr>Arial Unicode MS</vt:lpstr>
      <vt:lpstr>等线 Light</vt:lpstr>
      <vt:lpstr>等线</vt:lpstr>
      <vt:lpstr>HelveticaNeue</vt:lpstr>
      <vt:lpstr>华文新魏</vt:lpstr>
      <vt:lpstr>Segoe Print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Louisa jiang</dc:creator>
  <cp:lastModifiedBy>Administrator</cp:lastModifiedBy>
  <cp:revision>62</cp:revision>
  <dcterms:created xsi:type="dcterms:W3CDTF">2024-03-12T10:56:00Z</dcterms:created>
  <dcterms:modified xsi:type="dcterms:W3CDTF">2024-04-01T03:50:10Z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