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9" r:id="rId3"/>
    <p:sldId id="256" r:id="rId4"/>
    <p:sldId id="278" r:id="rId5"/>
    <p:sldId id="257" r:id="rId6"/>
    <p:sldId id="258" r:id="rId7"/>
    <p:sldId id="262" r:id="rId8"/>
    <p:sldId id="261" r:id="rId9"/>
    <p:sldId id="272" r:id="rId10"/>
    <p:sldId id="259" r:id="rId11"/>
    <p:sldId id="269" r:id="rId12"/>
    <p:sldId id="260" r:id="rId13"/>
    <p:sldId id="270" r:id="rId14"/>
    <p:sldId id="273"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10F8"/>
    <a:srgbClr val="3829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5124" name="图片 6" descr="logo横版 png"/>
          <p:cNvPicPr>
            <a:picLocks noChangeAspect="1"/>
          </p:cNvPicPr>
          <p:nvPr userDrawn="1"/>
        </p:nvPicPr>
        <p:blipFill>
          <a:blip r:embed="rId12"/>
          <a:stretch>
            <a:fillRect/>
          </a:stretch>
        </p:blipFill>
        <p:spPr>
          <a:xfrm>
            <a:off x="11353800" y="212725"/>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slide" Target="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slide" Target="slide6.xml"/><Relationship Id="rId6" Type="http://schemas.openxmlformats.org/officeDocument/2006/relationships/image" Target="../media/image6.jpeg"/><Relationship Id="rId5" Type="http://schemas.openxmlformats.org/officeDocument/2006/relationships/tags" Target="../tags/tag1.xml"/><Relationship Id="rId4" Type="http://schemas.openxmlformats.org/officeDocument/2006/relationships/slide" Target="slide11.xml"/><Relationship Id="rId3" Type="http://schemas.openxmlformats.org/officeDocument/2006/relationships/image" Target="../media/image5.jpeg"/><Relationship Id="rId2" Type="http://schemas.openxmlformats.org/officeDocument/2006/relationships/slide" Target="slide9.xml"/><Relationship Id="rId1" Type="http://schemas.openxmlformats.org/officeDocument/2006/relationships/slide" Target="slide10.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jpeg"/><Relationship Id="rId1" Type="http://schemas.openxmlformats.org/officeDocument/2006/relationships/slide" Target="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 Target="slide1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239395" y="864870"/>
            <a:ext cx="11861800" cy="2676525"/>
          </a:xfrm>
          <a:prstGeom prst="rect">
            <a:avLst/>
          </a:prstGeom>
          <a:noFill/>
        </p:spPr>
        <p:txBody>
          <a:bodyPr wrap="square" rtlCol="0">
            <a:spAutoFit/>
          </a:bodyPr>
          <a:p>
            <a:r>
              <a:rPr lang="en-US" altLang="zh-CN" sz="2800" b="1"/>
              <a:t>“Why do you do that? Don’t you know how hard to clean it?”</a:t>
            </a:r>
            <a:endParaRPr lang="en-US" altLang="zh-CN" sz="2800" b="1"/>
          </a:p>
          <a:p>
            <a:r>
              <a:rPr lang="en-US" altLang="zh-CN" sz="2800" b="1"/>
              <a:t>“Why do you always bother me, even on my anniversary?”</a:t>
            </a:r>
            <a:endParaRPr lang="en-US" altLang="zh-CN" sz="2800" b="1"/>
          </a:p>
          <a:p>
            <a:endParaRPr lang="en-US" altLang="zh-CN" sz="2800" b="1"/>
          </a:p>
          <a:p>
            <a:r>
              <a:rPr lang="en-US" altLang="zh-CN" sz="2800" b="1"/>
              <a:t>“What have you done? Cindy!” Mom’s voice was </a:t>
            </a:r>
            <a:r>
              <a:rPr lang="en-US" altLang="zh-CN" sz="2800" b="1">
                <a:solidFill>
                  <a:srgbClr val="FF0000"/>
                </a:solidFill>
              </a:rPr>
              <a:t>shaking</a:t>
            </a:r>
            <a:r>
              <a:rPr lang="en-US" altLang="zh-CN" sz="2800" b="1"/>
              <a:t>/She said </a:t>
            </a:r>
            <a:r>
              <a:rPr lang="en-US" altLang="zh-CN" sz="2800" b="1">
                <a:solidFill>
                  <a:srgbClr val="FF0000"/>
                </a:solidFill>
              </a:rPr>
              <a:t>in fury</a:t>
            </a:r>
            <a:r>
              <a:rPr lang="en-US" altLang="zh-CN" sz="2800" b="1"/>
              <a:t>,  </a:t>
            </a:r>
            <a:r>
              <a:rPr lang="en-US" altLang="zh-CN" sz="2800" b="1">
                <a:solidFill>
                  <a:srgbClr val="FF0000"/>
                </a:solidFill>
                <a:sym typeface="+mn-ea"/>
              </a:rPr>
              <a:t>frowning </a:t>
            </a:r>
            <a:r>
              <a:rPr lang="en-US" altLang="zh-CN" sz="2800" b="1">
                <a:solidFill>
                  <a:srgbClr val="FF0000"/>
                </a:solidFill>
              </a:rPr>
              <a:t>and </a:t>
            </a:r>
            <a:r>
              <a:rPr lang="en-US" altLang="zh-CN" sz="2800" b="1">
                <a:solidFill>
                  <a:srgbClr val="FF0000"/>
                </a:solidFill>
                <a:sym typeface="+mn-ea"/>
              </a:rPr>
              <a:t>pulling a long face</a:t>
            </a:r>
            <a:r>
              <a:rPr lang="en-US" altLang="zh-CN" sz="2800" b="1"/>
              <a:t>. </a:t>
            </a:r>
            <a:endParaRPr lang="en-US" altLang="zh-CN" sz="2800" b="1"/>
          </a:p>
          <a:p>
            <a:endParaRPr lang="zh-CN" altLang="en-US" sz="2800" b="1"/>
          </a:p>
        </p:txBody>
      </p:sp>
      <p:sp>
        <p:nvSpPr>
          <p:cNvPr id="4" name="文本框 3"/>
          <p:cNvSpPr txBox="1"/>
          <p:nvPr/>
        </p:nvSpPr>
        <p:spPr>
          <a:xfrm>
            <a:off x="411480" y="3168650"/>
            <a:ext cx="4444365" cy="521970"/>
          </a:xfrm>
          <a:prstGeom prst="rect">
            <a:avLst/>
          </a:prstGeom>
          <a:noFill/>
        </p:spPr>
        <p:txBody>
          <a:bodyPr wrap="square" rtlCol="0">
            <a:spAutoFit/>
          </a:bodyPr>
          <a:p>
            <a:r>
              <a:rPr lang="zh-CN" altLang="en-US" sz="2800" b="1">
                <a:solidFill>
                  <a:srgbClr val="FF0000"/>
                </a:solidFill>
                <a:highlight>
                  <a:srgbClr val="FFFF00"/>
                </a:highlight>
                <a:sym typeface="+mn-ea"/>
              </a:rPr>
              <a:t>【直接引语要简练扼要！】</a:t>
            </a:r>
            <a:endParaRPr lang="zh-CN" altLang="en-US" sz="2800" b="1">
              <a:solidFill>
                <a:srgbClr val="FF0000"/>
              </a:solidFill>
              <a:highlight>
                <a:srgbClr val="FFFF00"/>
              </a:highlight>
              <a:sym typeface="+mn-ea"/>
            </a:endParaRPr>
          </a:p>
        </p:txBody>
      </p:sp>
      <p:sp>
        <p:nvSpPr>
          <p:cNvPr id="6" name="心形 5">
            <a:hlinkClick r:id="rId1" action="ppaction://hlinksldjump"/>
          </p:cNvPr>
          <p:cNvSpPr/>
          <p:nvPr>
            <p:custDataLst>
              <p:tags r:id="rId2"/>
            </p:custDataLst>
          </p:nvPr>
        </p:nvSpPr>
        <p:spPr>
          <a:xfrm>
            <a:off x="10832465" y="5850890"/>
            <a:ext cx="935990" cy="709930"/>
          </a:xfrm>
          <a:prstGeom prst="hear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圆角矩形 12"/>
          <p:cNvSpPr/>
          <p:nvPr/>
        </p:nvSpPr>
        <p:spPr>
          <a:xfrm>
            <a:off x="7569835" y="2246630"/>
            <a:ext cx="1098550" cy="3327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 name="圆角矩形 2"/>
          <p:cNvSpPr/>
          <p:nvPr/>
        </p:nvSpPr>
        <p:spPr>
          <a:xfrm>
            <a:off x="290830" y="2706370"/>
            <a:ext cx="1379855" cy="3327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7" name="圆角矩形 6"/>
          <p:cNvSpPr/>
          <p:nvPr/>
        </p:nvSpPr>
        <p:spPr>
          <a:xfrm>
            <a:off x="2385695" y="2706370"/>
            <a:ext cx="2654300" cy="3327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wipe(down)">
                                      <p:cBhvr>
                                        <p:cTn id="7" dur="5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0" nodeType="clickEffect">
                                  <p:stCondLst>
                                    <p:cond delay="0"/>
                                  </p:stCondLst>
                                  <p:childTnLst>
                                    <p:animEffect transition="out" filter="wipe(down)">
                                      <p:cBhvr>
                                        <p:cTn id="11" dur="500"/>
                                        <p:tgtEl>
                                          <p:spTgt spid="13"/>
                                        </p:tgtEl>
                                      </p:cBhvr>
                                    </p:animEffect>
                                    <p:set>
                                      <p:cBhvr>
                                        <p:cTn id="12" dur="1" fill="hold">
                                          <p:stCondLst>
                                            <p:cond delay="499"/>
                                          </p:stCondLst>
                                        </p:cTn>
                                        <p:tgtEl>
                                          <p:spTgt spid="1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4" fill="hold" grpId="0" nodeType="clickEffect">
                                  <p:stCondLst>
                                    <p:cond delay="0"/>
                                  </p:stCondLst>
                                  <p:childTnLst>
                                    <p:animEffect transition="out" filter="wipe(down)">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4" fill="hold" grpId="0" nodeType="clickEffect">
                                  <p:stCondLst>
                                    <p:cond delay="0"/>
                                  </p:stCondLst>
                                  <p:childTnLst>
                                    <p:animEffect transition="out" filter="wipe(down)">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down)">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3" grpId="0" bldLvl="0" animBg="1"/>
      <p:bldP spid="13" grpId="1" animBg="1"/>
      <p:bldP spid="3" grpId="0" bldLvl="0" animBg="1"/>
      <p:bldP spid="3" grpId="1" animBg="1"/>
      <p:bldP spid="7" grpId="0" bldLvl="0" animBg="1"/>
      <p:bldP spid="7"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306070" y="125095"/>
            <a:ext cx="11678920" cy="4831080"/>
          </a:xfrm>
          <a:prstGeom prst="rect">
            <a:avLst/>
          </a:prstGeom>
          <a:noFill/>
        </p:spPr>
        <p:txBody>
          <a:bodyPr wrap="square" rtlCol="0">
            <a:spAutoFit/>
          </a:bodyPr>
          <a:p>
            <a:pPr marL="457200" indent="-457200">
              <a:buFont typeface="Wingdings" panose="05000000000000000000" charset="0"/>
              <a:buChar char="Ø"/>
            </a:pPr>
            <a:r>
              <a:rPr lang="zh-CN" altLang="en-US" sz="2800" b="1"/>
              <a:t>感到</a:t>
            </a:r>
            <a:r>
              <a:rPr lang="zh-CN" altLang="en-US" sz="2800" b="1">
                <a:solidFill>
                  <a:srgbClr val="FF0000"/>
                </a:solidFill>
              </a:rPr>
              <a:t>失望</a:t>
            </a:r>
            <a:r>
              <a:rPr lang="zh-CN" altLang="en-US" sz="2800" b="1"/>
              <a:t>：</a:t>
            </a:r>
            <a:endParaRPr lang="en-US" altLang="zh-CN" sz="2800" b="1"/>
          </a:p>
          <a:p>
            <a:r>
              <a:rPr lang="en-US" altLang="zh-CN" sz="2800" b="1"/>
              <a:t>1. Cindy </a:t>
            </a:r>
            <a:r>
              <a:rPr lang="en-US" altLang="zh-CN" sz="2800" b="1">
                <a:solidFill>
                  <a:srgbClr val="FF0000"/>
                </a:solidFill>
              </a:rPr>
              <a:t>was rooted to the ground</a:t>
            </a:r>
            <a:r>
              <a:rPr lang="en-US" altLang="zh-CN" sz="2800" b="1"/>
              <a:t>. Her previous excitement and expectations all </a:t>
            </a:r>
            <a:r>
              <a:rPr lang="en-US" altLang="zh-CN" sz="2800" b="1">
                <a:solidFill>
                  <a:srgbClr val="FF0000"/>
                </a:solidFill>
              </a:rPr>
              <a:t>vanished</a:t>
            </a:r>
            <a:r>
              <a:rPr lang="en-US" altLang="zh-CN" sz="2800" b="1"/>
              <a:t>, which </a:t>
            </a:r>
            <a:r>
              <a:rPr lang="en-US" altLang="zh-CN" sz="2800" b="1">
                <a:solidFill>
                  <a:srgbClr val="FF0000"/>
                </a:solidFill>
              </a:rPr>
              <a:t>was replaced by/ gave way to</a:t>
            </a:r>
            <a:r>
              <a:rPr lang="en-US" altLang="zh-CN" sz="2800" b="1"/>
              <a:t> a sense of </a:t>
            </a:r>
            <a:r>
              <a:rPr lang="en-US" altLang="zh-CN" sz="2800" b="1">
                <a:solidFill>
                  <a:srgbClr val="FF0000"/>
                </a:solidFill>
              </a:rPr>
              <a:t>bitter</a:t>
            </a:r>
            <a:r>
              <a:rPr lang="en-US" altLang="zh-CN" sz="2800" b="1"/>
              <a:t> disappointment.</a:t>
            </a:r>
            <a:r>
              <a:rPr lang="zh-CN" altLang="en-US" sz="2800" b="1"/>
              <a:t>（</a:t>
            </a:r>
            <a:r>
              <a:rPr lang="zh-CN" altLang="en-US" sz="2800" b="1">
                <a:sym typeface="+mn-ea"/>
              </a:rPr>
              <a:t>情绪转变</a:t>
            </a:r>
            <a:r>
              <a:rPr lang="zh-CN" altLang="en-US" sz="2800" b="1"/>
              <a:t>）</a:t>
            </a:r>
            <a:endParaRPr lang="en-US" altLang="zh-CN" sz="2800" b="1"/>
          </a:p>
          <a:p>
            <a:r>
              <a:rPr lang="en-US" altLang="zh-CN" sz="2800" b="1"/>
              <a:t>2. Cindy felt </a:t>
            </a:r>
            <a:r>
              <a:rPr lang="en-US" altLang="zh-CN" sz="2800" b="1">
                <a:solidFill>
                  <a:srgbClr val="FF0000"/>
                </a:solidFill>
              </a:rPr>
              <a:t>a pang of disappointment</a:t>
            </a:r>
            <a:r>
              <a:rPr lang="en-US" altLang="zh-CN" sz="2800" b="1"/>
              <a:t> and </a:t>
            </a:r>
            <a:r>
              <a:rPr lang="en-US" altLang="zh-CN" sz="2800" b="1">
                <a:solidFill>
                  <a:srgbClr val="FF0000"/>
                </a:solidFill>
              </a:rPr>
              <a:t>a sharp tug at her heartstrings</a:t>
            </a:r>
            <a:r>
              <a:rPr lang="en-US" altLang="zh-CN" sz="2800" b="1"/>
              <a:t>, </a:t>
            </a:r>
            <a:r>
              <a:rPr lang="en-US" altLang="zh-CN" sz="2800" b="1">
                <a:solidFill>
                  <a:srgbClr val="FF0000"/>
                </a:solidFill>
              </a:rPr>
              <a:t>tears blurring/misting her eyes.</a:t>
            </a:r>
            <a:endParaRPr lang="en-US" altLang="zh-CN" sz="2800" b="1"/>
          </a:p>
          <a:p>
            <a:r>
              <a:rPr lang="en-US" altLang="zh-CN" sz="2800" b="1"/>
              <a:t>3. </a:t>
            </a:r>
            <a:r>
              <a:rPr lang="en-US" altLang="zh-CN" sz="2800" b="1">
                <a:solidFill>
                  <a:srgbClr val="FF0000"/>
                </a:solidFill>
              </a:rPr>
              <a:t>Her heart sank to the bottom.</a:t>
            </a:r>
            <a:endParaRPr lang="en-US" altLang="zh-CN" sz="2800" b="1">
              <a:solidFill>
                <a:srgbClr val="FF0000"/>
              </a:solidFill>
            </a:endParaRPr>
          </a:p>
          <a:p>
            <a:endParaRPr lang="en-US" altLang="zh-CN" sz="2800" b="1"/>
          </a:p>
          <a:p>
            <a:pPr marL="457200" indent="-457200">
              <a:buFont typeface="Wingdings" panose="05000000000000000000" charset="0"/>
              <a:buChar char="Ø"/>
            </a:pPr>
            <a:r>
              <a:rPr lang="zh-CN" altLang="en-US" sz="2800" b="1">
                <a:solidFill>
                  <a:srgbClr val="FF0000"/>
                </a:solidFill>
              </a:rPr>
              <a:t>沉默</a:t>
            </a:r>
            <a:r>
              <a:rPr lang="en-US" altLang="zh-CN" sz="2800" b="1">
                <a:solidFill>
                  <a:srgbClr val="FF0000"/>
                </a:solidFill>
              </a:rPr>
              <a:t>/</a:t>
            </a:r>
            <a:r>
              <a:rPr lang="zh-CN" altLang="en-US" sz="2800" b="1">
                <a:solidFill>
                  <a:srgbClr val="FF0000"/>
                </a:solidFill>
              </a:rPr>
              <a:t>死寂</a:t>
            </a:r>
            <a:r>
              <a:rPr lang="zh-CN" altLang="en-US" sz="2800" b="1"/>
              <a:t>：</a:t>
            </a:r>
            <a:endParaRPr lang="zh-CN" altLang="en-US" sz="2800" b="1"/>
          </a:p>
          <a:p>
            <a:r>
              <a:rPr lang="en-US" altLang="zh-CN" sz="2800" b="1"/>
              <a:t>1. </a:t>
            </a:r>
            <a:r>
              <a:rPr lang="zh-CN" altLang="en-US" sz="2800" b="1"/>
              <a:t>The house </a:t>
            </a:r>
            <a:r>
              <a:rPr lang="zh-CN" altLang="en-US" sz="2800" b="1">
                <a:solidFill>
                  <a:srgbClr val="FF0000"/>
                </a:solidFill>
              </a:rPr>
              <a:t>was engulfed in total silence</a:t>
            </a:r>
            <a:r>
              <a:rPr lang="zh-CN" altLang="en-US" sz="2800" b="1"/>
              <a:t>.</a:t>
            </a:r>
            <a:endParaRPr lang="zh-CN" altLang="en-US" sz="2800" b="1"/>
          </a:p>
          <a:p>
            <a:r>
              <a:rPr lang="en-US" altLang="zh-CN" sz="2800" b="1"/>
              <a:t>2. </a:t>
            </a:r>
            <a:r>
              <a:rPr lang="en-US" altLang="zh-CN" sz="2800" b="1">
                <a:solidFill>
                  <a:srgbClr val="FF0000"/>
                </a:solidFill>
              </a:rPr>
              <a:t>Dead s</a:t>
            </a:r>
            <a:r>
              <a:rPr lang="zh-CN" altLang="en-US" sz="2800" b="1">
                <a:solidFill>
                  <a:srgbClr val="FF0000"/>
                </a:solidFill>
              </a:rPr>
              <a:t>ilence</a:t>
            </a:r>
            <a:r>
              <a:rPr lang="zh-CN" altLang="en-US" sz="2800" b="1"/>
              <a:t> </a:t>
            </a:r>
            <a:r>
              <a:rPr lang="zh-CN" altLang="en-US" sz="2800" b="1">
                <a:solidFill>
                  <a:srgbClr val="FF0000"/>
                </a:solidFill>
                <a:sym typeface="+mn-ea"/>
              </a:rPr>
              <a:t>descended upon</a:t>
            </a:r>
            <a:r>
              <a:rPr lang="zh-CN" altLang="en-US" sz="2800" b="1"/>
              <a:t> the house.</a:t>
            </a:r>
            <a:endParaRPr lang="en-US" altLang="zh-CN" sz="2800" b="1"/>
          </a:p>
        </p:txBody>
      </p:sp>
      <p:sp>
        <p:nvSpPr>
          <p:cNvPr id="6" name="心形 5">
            <a:hlinkClick r:id="rId1" action="ppaction://hlinksldjump"/>
          </p:cNvPr>
          <p:cNvSpPr/>
          <p:nvPr>
            <p:custDataLst>
              <p:tags r:id="rId2"/>
            </p:custDataLst>
          </p:nvPr>
        </p:nvSpPr>
        <p:spPr>
          <a:xfrm>
            <a:off x="10832465" y="5850890"/>
            <a:ext cx="935990" cy="709930"/>
          </a:xfrm>
          <a:prstGeom prst="hear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圆角矩形 1"/>
          <p:cNvSpPr/>
          <p:nvPr/>
        </p:nvSpPr>
        <p:spPr>
          <a:xfrm>
            <a:off x="770255" y="1096010"/>
            <a:ext cx="1363980" cy="3327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 name="圆角矩形 2"/>
          <p:cNvSpPr/>
          <p:nvPr/>
        </p:nvSpPr>
        <p:spPr>
          <a:xfrm>
            <a:off x="1659890" y="668020"/>
            <a:ext cx="3766185" cy="3327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800"/>
              <a:t>站在原地一动不动</a:t>
            </a:r>
            <a:endParaRPr lang="zh-CN" altLang="en-US" sz="2800"/>
          </a:p>
        </p:txBody>
      </p:sp>
      <p:sp>
        <p:nvSpPr>
          <p:cNvPr id="5" name="圆角矩形 4"/>
          <p:cNvSpPr/>
          <p:nvPr/>
        </p:nvSpPr>
        <p:spPr>
          <a:xfrm>
            <a:off x="3249295" y="1096010"/>
            <a:ext cx="4399915" cy="3327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7" name="圆角矩形 6"/>
          <p:cNvSpPr/>
          <p:nvPr/>
        </p:nvSpPr>
        <p:spPr>
          <a:xfrm>
            <a:off x="6753860" y="1934210"/>
            <a:ext cx="4476750" cy="3327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800"/>
              <a:t>伤心</a:t>
            </a:r>
            <a:endParaRPr lang="zh-CN" altLang="en-US" sz="2800"/>
          </a:p>
        </p:txBody>
      </p:sp>
      <p:sp>
        <p:nvSpPr>
          <p:cNvPr id="8" name="圆角矩形 7"/>
          <p:cNvSpPr/>
          <p:nvPr/>
        </p:nvSpPr>
        <p:spPr>
          <a:xfrm>
            <a:off x="1178560" y="2360295"/>
            <a:ext cx="3792855" cy="3327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圆角矩形 8"/>
          <p:cNvSpPr/>
          <p:nvPr/>
        </p:nvSpPr>
        <p:spPr>
          <a:xfrm>
            <a:off x="2239010" y="2804795"/>
            <a:ext cx="2835275" cy="3327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0" name="圆角矩形 9"/>
          <p:cNvSpPr/>
          <p:nvPr/>
        </p:nvSpPr>
        <p:spPr>
          <a:xfrm>
            <a:off x="2353945" y="4052570"/>
            <a:ext cx="4202430" cy="38354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500"/>
                                        <p:tgtEl>
                                          <p:spTgt spid="4">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down)">
                                      <p:cBhvr>
                                        <p:cTn id="10" dur="500"/>
                                        <p:tgtEl>
                                          <p:spTgt spid="4">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wipe(down)">
                                      <p:cBhvr>
                                        <p:cTn id="13" dur="500"/>
                                        <p:tgtEl>
                                          <p:spTgt spid="4">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xit" presetSubtype="4" fill="hold" grpId="0" nodeType="clickEffect">
                                  <p:stCondLst>
                                    <p:cond delay="0"/>
                                  </p:stCondLst>
                                  <p:childTnLst>
                                    <p:animEffect transition="out" filter="wipe(down)">
                                      <p:cBhvr>
                                        <p:cTn id="17" dur="500"/>
                                        <p:tgtEl>
                                          <p:spTgt spid="3"/>
                                        </p:tgtEl>
                                      </p:cBhvr>
                                    </p:animEffect>
                                    <p:set>
                                      <p:cBhvr>
                                        <p:cTn id="18" dur="1" fill="hold">
                                          <p:stCondLst>
                                            <p:cond delay="499"/>
                                          </p:stCondLst>
                                        </p:cTn>
                                        <p:tgtEl>
                                          <p:spTgt spid="3"/>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22" presetClass="exit" presetSubtype="4" fill="hold" grpId="0" nodeType="clickEffect">
                                  <p:stCondLst>
                                    <p:cond delay="0"/>
                                  </p:stCondLst>
                                  <p:childTnLst>
                                    <p:animEffect transition="out" filter="wipe(down)">
                                      <p:cBhvr>
                                        <p:cTn id="22" dur="500"/>
                                        <p:tgtEl>
                                          <p:spTgt spid="2"/>
                                        </p:tgtEl>
                                      </p:cBhvr>
                                    </p:animEffect>
                                    <p:set>
                                      <p:cBhvr>
                                        <p:cTn id="23" dur="1" fill="hold">
                                          <p:stCondLst>
                                            <p:cond delay="499"/>
                                          </p:stCondLst>
                                        </p:cTn>
                                        <p:tgtEl>
                                          <p:spTgt spid="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xit" presetSubtype="4" fill="hold" grpId="0" nodeType="clickEffect">
                                  <p:stCondLst>
                                    <p:cond delay="0"/>
                                  </p:stCondLst>
                                  <p:childTnLst>
                                    <p:animEffect transition="out" filter="wipe(down)">
                                      <p:cBhvr>
                                        <p:cTn id="27" dur="500"/>
                                        <p:tgtEl>
                                          <p:spTgt spid="5"/>
                                        </p:tgtEl>
                                      </p:cBhvr>
                                    </p:animEffect>
                                    <p:set>
                                      <p:cBhvr>
                                        <p:cTn id="28" dur="1" fill="hold">
                                          <p:stCondLst>
                                            <p:cond delay="499"/>
                                          </p:stCondLst>
                                        </p:cTn>
                                        <p:tgtEl>
                                          <p:spTgt spid="5"/>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xit" presetSubtype="4" fill="hold" grpId="0" nodeType="clickEffect">
                                  <p:stCondLst>
                                    <p:cond delay="0"/>
                                  </p:stCondLst>
                                  <p:childTnLst>
                                    <p:animEffect transition="out" filter="wipe(down)">
                                      <p:cBhvr>
                                        <p:cTn id="32" dur="500"/>
                                        <p:tgtEl>
                                          <p:spTgt spid="7"/>
                                        </p:tgtEl>
                                      </p:cBhvr>
                                    </p:animEffect>
                                    <p:set>
                                      <p:cBhvr>
                                        <p:cTn id="33" dur="1" fill="hold">
                                          <p:stCondLst>
                                            <p:cond delay="499"/>
                                          </p:stCondLst>
                                        </p:cTn>
                                        <p:tgtEl>
                                          <p:spTgt spid="7"/>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2" presetClass="exit" presetSubtype="4" fill="hold" grpId="0" nodeType="clickEffect">
                                  <p:stCondLst>
                                    <p:cond delay="0"/>
                                  </p:stCondLst>
                                  <p:childTnLst>
                                    <p:animEffect transition="out" filter="wipe(down)">
                                      <p:cBhvr>
                                        <p:cTn id="37" dur="500"/>
                                        <p:tgtEl>
                                          <p:spTgt spid="8"/>
                                        </p:tgtEl>
                                      </p:cBhvr>
                                    </p:animEffect>
                                    <p:set>
                                      <p:cBhvr>
                                        <p:cTn id="38" dur="1" fill="hold">
                                          <p:stCondLst>
                                            <p:cond delay="499"/>
                                          </p:stCondLst>
                                        </p:cTn>
                                        <p:tgtEl>
                                          <p:spTgt spid="8"/>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xit" presetSubtype="4" fill="hold" grpId="0" nodeType="clickEffect">
                                  <p:stCondLst>
                                    <p:cond delay="0"/>
                                  </p:stCondLst>
                                  <p:childTnLst>
                                    <p:animEffect transition="out" filter="wipe(down)">
                                      <p:cBhvr>
                                        <p:cTn id="42" dur="500"/>
                                        <p:tgtEl>
                                          <p:spTgt spid="9"/>
                                        </p:tgtEl>
                                      </p:cBhvr>
                                    </p:animEffect>
                                    <p:set>
                                      <p:cBhvr>
                                        <p:cTn id="43" dur="1" fill="hold">
                                          <p:stCondLst>
                                            <p:cond delay="499"/>
                                          </p:stCondLst>
                                        </p:cTn>
                                        <p:tgtEl>
                                          <p:spTgt spid="9"/>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nodeType="clickEffect">
                                  <p:stCondLst>
                                    <p:cond delay="0"/>
                                  </p:stCondLst>
                                  <p:childTnLst>
                                    <p:set>
                                      <p:cBhvr>
                                        <p:cTn id="47" dur="1" fill="hold">
                                          <p:stCondLst>
                                            <p:cond delay="0"/>
                                          </p:stCondLst>
                                        </p:cTn>
                                        <p:tgtEl>
                                          <p:spTgt spid="4">
                                            <p:txEl>
                                              <p:pRg st="5" end="5"/>
                                            </p:txEl>
                                          </p:spTgt>
                                        </p:tgtEl>
                                        <p:attrNameLst>
                                          <p:attrName>style.visibility</p:attrName>
                                        </p:attrNameLst>
                                      </p:cBhvr>
                                      <p:to>
                                        <p:strVal val="visible"/>
                                      </p:to>
                                    </p:set>
                                    <p:animEffect transition="in" filter="wipe(down)">
                                      <p:cBhvr>
                                        <p:cTn id="48" dur="500"/>
                                        <p:tgtEl>
                                          <p:spTgt spid="4">
                                            <p:txEl>
                                              <p:pRg st="5" end="5"/>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nodeType="clickEffect">
                                  <p:stCondLst>
                                    <p:cond delay="0"/>
                                  </p:stCondLst>
                                  <p:childTnLst>
                                    <p:set>
                                      <p:cBhvr>
                                        <p:cTn id="52" dur="1" fill="hold">
                                          <p:stCondLst>
                                            <p:cond delay="0"/>
                                          </p:stCondLst>
                                        </p:cTn>
                                        <p:tgtEl>
                                          <p:spTgt spid="4">
                                            <p:txEl>
                                              <p:pRg st="6" end="6"/>
                                            </p:txEl>
                                          </p:spTgt>
                                        </p:tgtEl>
                                        <p:attrNameLst>
                                          <p:attrName>style.visibility</p:attrName>
                                        </p:attrNameLst>
                                      </p:cBhvr>
                                      <p:to>
                                        <p:strVal val="visible"/>
                                      </p:to>
                                    </p:set>
                                    <p:animEffect transition="in" filter="wipe(down)">
                                      <p:cBhvr>
                                        <p:cTn id="53" dur="500"/>
                                        <p:tgtEl>
                                          <p:spTgt spid="4">
                                            <p:txEl>
                                              <p:pRg st="6" end="6"/>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xit" presetSubtype="4" fill="hold" grpId="0" nodeType="clickEffect">
                                  <p:stCondLst>
                                    <p:cond delay="0"/>
                                  </p:stCondLst>
                                  <p:childTnLst>
                                    <p:animEffect transition="out" filter="wipe(down)">
                                      <p:cBhvr>
                                        <p:cTn id="57" dur="500"/>
                                        <p:tgtEl>
                                          <p:spTgt spid="10"/>
                                        </p:tgtEl>
                                      </p:cBhvr>
                                    </p:animEffect>
                                    <p:set>
                                      <p:cBhvr>
                                        <p:cTn id="58" dur="1" fill="hold">
                                          <p:stCondLst>
                                            <p:cond delay="499"/>
                                          </p:stCondLst>
                                        </p:cTn>
                                        <p:tgtEl>
                                          <p:spTgt spid="10"/>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nodeType="clickEffect">
                                  <p:stCondLst>
                                    <p:cond delay="0"/>
                                  </p:stCondLst>
                                  <p:childTnLst>
                                    <p:set>
                                      <p:cBhvr>
                                        <p:cTn id="62" dur="1" fill="hold">
                                          <p:stCondLst>
                                            <p:cond delay="0"/>
                                          </p:stCondLst>
                                        </p:cTn>
                                        <p:tgtEl>
                                          <p:spTgt spid="4">
                                            <p:txEl>
                                              <p:pRg st="7" end="7"/>
                                            </p:txEl>
                                          </p:spTgt>
                                        </p:tgtEl>
                                        <p:attrNameLst>
                                          <p:attrName>style.visibility</p:attrName>
                                        </p:attrNameLst>
                                      </p:cBhvr>
                                      <p:to>
                                        <p:strVal val="visible"/>
                                      </p:to>
                                    </p:set>
                                    <p:animEffect transition="in" filter="wipe(down)">
                                      <p:cBhvr>
                                        <p:cTn id="63"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 grpId="1" animBg="1"/>
      <p:bldP spid="3" grpId="0" bldLvl="0" animBg="1"/>
      <p:bldP spid="3" grpId="1" animBg="1"/>
      <p:bldP spid="5" grpId="0" bldLvl="0" animBg="1"/>
      <p:bldP spid="5" grpId="1" animBg="1"/>
      <p:bldP spid="7" grpId="0" bldLvl="0" animBg="1"/>
      <p:bldP spid="7" grpId="1" animBg="1"/>
      <p:bldP spid="8" grpId="0" bldLvl="0" animBg="1"/>
      <p:bldP spid="8" grpId="1" animBg="1"/>
      <p:bldP spid="9" grpId="0" bldLvl="0" animBg="1"/>
      <p:bldP spid="9" grpId="1" animBg="1"/>
      <p:bldP spid="10" grpId="0" bldLvl="0" animBg="1"/>
      <p:bldP spid="10"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云形 4"/>
          <p:cNvSpPr/>
          <p:nvPr/>
        </p:nvSpPr>
        <p:spPr>
          <a:xfrm>
            <a:off x="493395" y="1767840"/>
            <a:ext cx="10865485" cy="2934970"/>
          </a:xfrm>
          <a:prstGeom prst="cloud">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文本框 3"/>
          <p:cNvSpPr txBox="1"/>
          <p:nvPr/>
        </p:nvSpPr>
        <p:spPr>
          <a:xfrm>
            <a:off x="1763395" y="2853690"/>
            <a:ext cx="10033000" cy="706755"/>
          </a:xfrm>
          <a:prstGeom prst="rect">
            <a:avLst/>
          </a:prstGeom>
          <a:solidFill>
            <a:schemeClr val="accent5">
              <a:lumMod val="20000"/>
              <a:lumOff val="80000"/>
            </a:schemeClr>
          </a:solidFill>
        </p:spPr>
        <p:txBody>
          <a:bodyPr wrap="square" rtlCol="0">
            <a:spAutoFit/>
          </a:bodyPr>
          <a:p>
            <a:r>
              <a:rPr lang="en-US" altLang="zh-CN" sz="4000" b="1"/>
              <a:t>Appreciate the possible versions!!!</a:t>
            </a:r>
            <a:endParaRPr lang="en-US" altLang="zh-CN" sz="4000"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 name="文本框 100"/>
          <p:cNvSpPr txBox="1"/>
          <p:nvPr/>
        </p:nvSpPr>
        <p:spPr>
          <a:xfrm>
            <a:off x="0" y="76835"/>
            <a:ext cx="12105640" cy="6631305"/>
          </a:xfrm>
          <a:prstGeom prst="rect">
            <a:avLst/>
          </a:prstGeom>
          <a:noFill/>
          <a:ln w="9525">
            <a:noFill/>
          </a:ln>
        </p:spPr>
        <p:txBody>
          <a:bodyPr wrap="square">
            <a:spAutoFit/>
          </a:bodyPr>
          <a:p>
            <a:pPr indent="0"/>
            <a:r>
              <a:rPr lang="zh-CN" sz="2500" b="0">
                <a:ea typeface="宋体" panose="02010600030101010101" pitchFamily="2" charset="-122"/>
              </a:rPr>
              <a:t>【</a:t>
            </a:r>
            <a:r>
              <a:rPr lang="en-US" sz="2500" b="1">
                <a:latin typeface="Times New Roman" panose="02020603050405020304" charset="0"/>
                <a:ea typeface="宋体" panose="02010600030101010101" pitchFamily="2" charset="-122"/>
              </a:rPr>
              <a:t>Possible</a:t>
            </a:r>
            <a:r>
              <a:rPr lang="en-US" sz="2500" b="0">
                <a:latin typeface="Times New Roman" panose="02020603050405020304" charset="0"/>
                <a:ea typeface="宋体" panose="02010600030101010101" pitchFamily="2" charset="-122"/>
                <a:cs typeface="Times New Roman" panose="02020603050405020304" charset="0"/>
              </a:rPr>
              <a:t> </a:t>
            </a:r>
            <a:r>
              <a:rPr lang="en-US" sz="2500" b="1">
                <a:latin typeface="Times New Roman" panose="02020603050405020304" charset="0"/>
                <a:ea typeface="宋体" panose="02010600030101010101" pitchFamily="2" charset="-122"/>
              </a:rPr>
              <a:t>version</a:t>
            </a:r>
            <a:r>
              <a:rPr lang="zh-CN" sz="2500" b="0">
                <a:ea typeface="宋体" panose="02010600030101010101" pitchFamily="2" charset="-122"/>
              </a:rPr>
              <a:t>】</a:t>
            </a:r>
            <a:endParaRPr lang="en-US" sz="2500" b="1" i="1">
              <a:latin typeface="Times New Roman" panose="02020603050405020304" charset="0"/>
              <a:ea typeface="宋体" panose="02010600030101010101" pitchFamily="2" charset="-122"/>
            </a:endParaRPr>
          </a:p>
          <a:p>
            <a:pPr indent="0"/>
            <a:r>
              <a:rPr lang="en-US" sz="2500" b="1" i="1" u="sng">
                <a:latin typeface="Times New Roman" panose="02020603050405020304" charset="0"/>
                <a:ea typeface="宋体" panose="02010600030101010101" pitchFamily="2" charset="-122"/>
              </a:rPr>
              <a:t>But her mother’s eyes never made it all the way to the cake.</a:t>
            </a:r>
            <a:r>
              <a:rPr lang="en-US" sz="2500" b="0">
                <a:latin typeface="Times New Roman" panose="02020603050405020304" charset="0"/>
                <a:ea typeface="宋体" panose="02010600030101010101" pitchFamily="2" charset="-122"/>
                <a:cs typeface="Times New Roman" panose="02020603050405020304" charset="0"/>
              </a:rPr>
              <a:t> </a:t>
            </a:r>
            <a:r>
              <a:rPr lang="en-US" sz="2500" b="0">
                <a:latin typeface="Times New Roman" panose="02020603050405020304" charset="0"/>
                <a:ea typeface="宋体" panose="02010600030101010101" pitchFamily="2" charset="-122"/>
              </a:rPr>
              <a:t>Instead, they </a:t>
            </a:r>
            <a:r>
              <a:rPr lang="en-US" sz="2500" b="1">
                <a:solidFill>
                  <a:srgbClr val="FF0000"/>
                </a:solidFill>
                <a:latin typeface="Times New Roman" panose="02020603050405020304" charset="0"/>
                <a:ea typeface="宋体" panose="02010600030101010101" pitchFamily="2" charset="-122"/>
              </a:rPr>
              <a:t>landed on</a:t>
            </a:r>
            <a:r>
              <a:rPr lang="en-US" sz="2500" b="0">
                <a:latin typeface="Times New Roman" panose="02020603050405020304" charset="0"/>
                <a:ea typeface="宋体" panose="02010600030101010101" pitchFamily="2" charset="-122"/>
              </a:rPr>
              <a:t> the chaos in the kitchen. Flour </a:t>
            </a:r>
            <a:r>
              <a:rPr lang="en-US" sz="2500" b="1">
                <a:solidFill>
                  <a:srgbClr val="FF0000"/>
                </a:solidFill>
                <a:latin typeface="Times New Roman" panose="02020603050405020304" charset="0"/>
                <a:ea typeface="宋体" panose="02010600030101010101" pitchFamily="2" charset="-122"/>
              </a:rPr>
              <a:t>was</a:t>
            </a:r>
            <a:r>
              <a:rPr lang="en-US" sz="2500" b="0">
                <a:latin typeface="Times New Roman" panose="02020603050405020304" charset="0"/>
                <a:ea typeface="宋体" panose="02010600030101010101" pitchFamily="2" charset="-122"/>
              </a:rPr>
              <a:t> </a:t>
            </a:r>
            <a:r>
              <a:rPr lang="en-US" sz="2500" b="1">
                <a:solidFill>
                  <a:srgbClr val="FF0000"/>
                </a:solidFill>
                <a:latin typeface="Times New Roman" panose="02020603050405020304" charset="0"/>
                <a:ea typeface="宋体" panose="02010600030101010101" pitchFamily="2" charset="-122"/>
              </a:rPr>
              <a:t>scattered</a:t>
            </a:r>
            <a:r>
              <a:rPr lang="en-US" sz="2500" b="0">
                <a:latin typeface="Times New Roman" panose="02020603050405020304" charset="0"/>
                <a:ea typeface="宋体" panose="02010600030101010101" pitchFamily="2" charset="-122"/>
              </a:rPr>
              <a:t> like snow </a:t>
            </a:r>
            <a:r>
              <a:rPr lang="en-US" sz="2500" b="1">
                <a:solidFill>
                  <a:srgbClr val="FF0000"/>
                </a:solidFill>
                <a:latin typeface="Times New Roman" panose="02020603050405020304" charset="0"/>
                <a:ea typeface="宋体" panose="02010600030101010101" pitchFamily="2" charset="-122"/>
              </a:rPr>
              <a:t>over</a:t>
            </a:r>
            <a:r>
              <a:rPr lang="en-US" sz="2500" b="0">
                <a:latin typeface="Times New Roman" panose="02020603050405020304" charset="0"/>
                <a:ea typeface="宋体" panose="02010600030101010101" pitchFamily="2" charset="-122"/>
              </a:rPr>
              <a:t> the countertops, and chocolate fingerprints </a:t>
            </a:r>
            <a:r>
              <a:rPr lang="en-US" sz="2500" b="1">
                <a:solidFill>
                  <a:srgbClr val="FF0000"/>
                </a:solidFill>
                <a:latin typeface="Times New Roman" panose="02020603050405020304" charset="0"/>
                <a:ea typeface="宋体" panose="02010600030101010101" pitchFamily="2" charset="-122"/>
              </a:rPr>
              <a:t>were stamped across the tiles(</a:t>
            </a:r>
            <a:r>
              <a:rPr lang="zh-CN" altLang="en-US" sz="2500" b="1">
                <a:solidFill>
                  <a:srgbClr val="FF0000"/>
                </a:solidFill>
                <a:latin typeface="Times New Roman" panose="02020603050405020304" charset="0"/>
                <a:ea typeface="宋体" panose="02010600030101010101" pitchFamily="2" charset="-122"/>
              </a:rPr>
              <a:t>瓷砖</a:t>
            </a:r>
            <a:r>
              <a:rPr lang="en-US" sz="2500" b="1">
                <a:solidFill>
                  <a:srgbClr val="FF0000"/>
                </a:solidFill>
                <a:latin typeface="Times New Roman" panose="02020603050405020304" charset="0"/>
                <a:ea typeface="宋体" panose="02010600030101010101" pitchFamily="2" charset="-122"/>
              </a:rPr>
              <a:t>)</a:t>
            </a:r>
            <a:r>
              <a:rPr lang="en-US" sz="2500" b="0">
                <a:latin typeface="Times New Roman" panose="02020603050405020304" charset="0"/>
                <a:ea typeface="宋体" panose="02010600030101010101" pitchFamily="2" charset="-122"/>
              </a:rPr>
              <a:t>. Amid this chaos, Cindy stood, a nervous smile </a:t>
            </a:r>
            <a:r>
              <a:rPr lang="en-US" sz="2500" b="1">
                <a:solidFill>
                  <a:srgbClr val="FF0000"/>
                </a:solidFill>
                <a:latin typeface="Times New Roman" panose="02020603050405020304" charset="0"/>
                <a:ea typeface="宋体" panose="02010600030101010101" pitchFamily="2" charset="-122"/>
              </a:rPr>
              <a:t>flickering</a:t>
            </a:r>
            <a:r>
              <a:rPr lang="en-US" sz="2500" b="0">
                <a:latin typeface="Times New Roman" panose="02020603050405020304" charset="0"/>
                <a:ea typeface="宋体" panose="02010600030101010101" pitchFamily="2" charset="-122"/>
              </a:rPr>
              <a:t>(</a:t>
            </a:r>
            <a:r>
              <a:rPr lang="zh-CN" altLang="en-US" sz="2500" b="0">
                <a:latin typeface="Times New Roman" panose="02020603050405020304" charset="0"/>
                <a:ea typeface="宋体" panose="02010600030101010101" pitchFamily="2" charset="-122"/>
              </a:rPr>
              <a:t>一闪而过</a:t>
            </a:r>
            <a:r>
              <a:rPr lang="en-US" sz="2500" b="0">
                <a:latin typeface="Times New Roman" panose="02020603050405020304" charset="0"/>
                <a:ea typeface="宋体" panose="02010600030101010101" pitchFamily="2" charset="-122"/>
              </a:rPr>
              <a:t>) on her face, </a:t>
            </a:r>
            <a:r>
              <a:rPr lang="en-US" sz="2500" b="1">
                <a:solidFill>
                  <a:srgbClr val="FF0000"/>
                </a:solidFill>
                <a:latin typeface="Times New Roman" panose="02020603050405020304" charset="0"/>
                <a:ea typeface="宋体" panose="02010600030101010101" pitchFamily="2" charset="-122"/>
              </a:rPr>
              <a:t>her hands coated in a mix of sugar and flour</a:t>
            </a:r>
            <a:r>
              <a:rPr lang="en-US" sz="2500" b="0">
                <a:latin typeface="Times New Roman" panose="02020603050405020304" charset="0"/>
                <a:ea typeface="宋体" panose="02010600030101010101" pitchFamily="2" charset="-122"/>
              </a:rPr>
              <a:t>. “W-What have you done, Cindy?!”</a:t>
            </a:r>
            <a:r>
              <a:rPr lang="en-US" sz="2500" b="0">
                <a:latin typeface="Times New Roman" panose="02020603050405020304" charset="0"/>
                <a:ea typeface="宋体" panose="02010600030101010101" pitchFamily="2" charset="-122"/>
                <a:cs typeface="Times New Roman" panose="02020603050405020304" charset="0"/>
              </a:rPr>
              <a:t> </a:t>
            </a:r>
            <a:r>
              <a:rPr lang="en-US" sz="2500" b="0">
                <a:latin typeface="Times New Roman" panose="02020603050405020304" charset="0"/>
                <a:ea typeface="宋体" panose="02010600030101010101" pitchFamily="2" charset="-122"/>
              </a:rPr>
              <a:t>her mother asked, her </a:t>
            </a:r>
            <a:r>
              <a:rPr lang="en-US" sz="2500" b="1">
                <a:solidFill>
                  <a:srgbClr val="FF0000"/>
                </a:solidFill>
                <a:latin typeface="Times New Roman" panose="02020603050405020304" charset="0"/>
                <a:ea typeface="宋体" panose="02010600030101010101" pitchFamily="2" charset="-122"/>
              </a:rPr>
              <a:t>trembling</a:t>
            </a:r>
            <a:r>
              <a:rPr lang="en-US" sz="2500" b="0">
                <a:latin typeface="Times New Roman" panose="02020603050405020304" charset="0"/>
                <a:ea typeface="宋体" panose="02010600030101010101" pitchFamily="2" charset="-122"/>
              </a:rPr>
              <a:t> voice filled with noticeable anger. </a:t>
            </a:r>
            <a:r>
              <a:rPr lang="en-US" sz="2500" b="1">
                <a:solidFill>
                  <a:srgbClr val="FF0000"/>
                </a:solidFill>
                <a:latin typeface="Times New Roman" panose="02020603050405020304" charset="0"/>
                <a:ea typeface="宋体" panose="02010600030101010101" pitchFamily="2" charset="-122"/>
              </a:rPr>
              <a:t>Cindy’s heart sank</a:t>
            </a:r>
            <a:r>
              <a:rPr lang="en-US" sz="2500" b="0">
                <a:latin typeface="Times New Roman" panose="02020603050405020304" charset="0"/>
                <a:ea typeface="宋体" panose="02010600030101010101" pitchFamily="2" charset="-122"/>
              </a:rPr>
              <a:t>. All her efforts to prepare the cake seemed to have just </a:t>
            </a:r>
            <a:r>
              <a:rPr lang="en-US" sz="2500" b="1">
                <a:solidFill>
                  <a:srgbClr val="FF0000"/>
                </a:solidFill>
                <a:latin typeface="Times New Roman" panose="02020603050405020304" charset="0"/>
                <a:ea typeface="宋体" panose="02010600030101010101" pitchFamily="2" charset="-122"/>
              </a:rPr>
              <a:t>backfired(</a:t>
            </a:r>
            <a:r>
              <a:rPr lang="zh-CN" altLang="en-US" sz="2500" b="1">
                <a:solidFill>
                  <a:srgbClr val="FF0000"/>
                </a:solidFill>
                <a:latin typeface="Times New Roman" panose="02020603050405020304" charset="0"/>
                <a:ea typeface="宋体" panose="02010600030101010101" pitchFamily="2" charset="-122"/>
              </a:rPr>
              <a:t>适得其反</a:t>
            </a:r>
            <a:r>
              <a:rPr lang="en-US" sz="2500" b="1">
                <a:solidFill>
                  <a:srgbClr val="FF0000"/>
                </a:solidFill>
                <a:latin typeface="Times New Roman" panose="02020603050405020304" charset="0"/>
                <a:ea typeface="宋体" panose="02010600030101010101" pitchFamily="2" charset="-122"/>
              </a:rPr>
              <a:t>)</a:t>
            </a:r>
            <a:r>
              <a:rPr lang="en-US" sz="2500" b="0">
                <a:latin typeface="Times New Roman" panose="02020603050405020304" charset="0"/>
                <a:ea typeface="宋体" panose="02010600030101010101" pitchFamily="2" charset="-122"/>
              </a:rPr>
              <a:t>. She </a:t>
            </a:r>
            <a:r>
              <a:rPr lang="en-US" sz="2500" b="1">
                <a:solidFill>
                  <a:srgbClr val="FF0000"/>
                </a:solidFill>
                <a:latin typeface="Times New Roman" panose="02020603050405020304" charset="0"/>
                <a:ea typeface="宋体" panose="02010600030101010101" pitchFamily="2" charset="-122"/>
              </a:rPr>
              <a:t>stammered</a:t>
            </a:r>
            <a:r>
              <a:rPr lang="en-US" sz="2500" b="0">
                <a:latin typeface="Times New Roman" panose="02020603050405020304" charset="0"/>
                <a:ea typeface="宋体" panose="02010600030101010101" pitchFamily="2" charset="-122"/>
              </a:rPr>
              <a:t> to explain herself but words failed her, </a:t>
            </a:r>
            <a:r>
              <a:rPr lang="en-US" sz="2500" b="1">
                <a:solidFill>
                  <a:srgbClr val="FF0000"/>
                </a:solidFill>
                <a:latin typeface="Times New Roman" panose="02020603050405020304" charset="0"/>
                <a:ea typeface="宋体" panose="02010600030101010101" pitchFamily="2" charset="-122"/>
              </a:rPr>
              <a:t>her mind in a total blank.</a:t>
            </a:r>
            <a:r>
              <a:rPr lang="en-US" sz="2500" b="0">
                <a:latin typeface="Times New Roman" panose="02020603050405020304" charset="0"/>
                <a:ea typeface="宋体" panose="02010600030101010101" pitchFamily="2" charset="-122"/>
              </a:rPr>
              <a:t> Cindy looked up at her father as if asking for help. </a:t>
            </a:r>
            <a:endParaRPr lang="en-US" sz="2500" b="1" i="1">
              <a:latin typeface="Times New Roman" panose="02020603050405020304" charset="0"/>
              <a:ea typeface="宋体" panose="02010600030101010101" pitchFamily="2" charset="-122"/>
            </a:endParaRPr>
          </a:p>
          <a:p>
            <a:pPr indent="0"/>
            <a:r>
              <a:rPr lang="en-US" sz="2500" b="1" i="1" u="sng">
                <a:latin typeface="Times New Roman" panose="02020603050405020304" charset="0"/>
                <a:ea typeface="宋体" panose="02010600030101010101" pitchFamily="2" charset="-122"/>
              </a:rPr>
              <a:t>“Wow, look at the beautiful cake!”</a:t>
            </a:r>
            <a:r>
              <a:rPr lang="en-US" sz="2500" b="1" i="1" u="sng">
                <a:latin typeface="Times New Roman" panose="02020603050405020304" charset="0"/>
                <a:ea typeface="宋体" panose="02010600030101010101" pitchFamily="2" charset="-122"/>
                <a:cs typeface="Times New Roman" panose="02020603050405020304" charset="0"/>
              </a:rPr>
              <a:t> </a:t>
            </a:r>
            <a:r>
              <a:rPr lang="en-US" sz="2500" b="1" i="1" u="sng">
                <a:latin typeface="Times New Roman" panose="02020603050405020304" charset="0"/>
                <a:ea typeface="宋体" panose="02010600030101010101" pitchFamily="2" charset="-122"/>
              </a:rPr>
              <a:t>her father exclaimed.</a:t>
            </a:r>
            <a:r>
              <a:rPr lang="en-US" sz="2500" b="0">
                <a:latin typeface="Times New Roman" panose="02020603050405020304" charset="0"/>
                <a:ea typeface="宋体" panose="02010600030101010101" pitchFamily="2" charset="-122"/>
                <a:cs typeface="Times New Roman" panose="02020603050405020304" charset="0"/>
              </a:rPr>
              <a:t> </a:t>
            </a:r>
            <a:r>
              <a:rPr lang="en-US" sz="2500" b="0">
                <a:latin typeface="Times New Roman" panose="02020603050405020304" charset="0"/>
                <a:ea typeface="宋体" panose="02010600030101010101" pitchFamily="2" charset="-122"/>
              </a:rPr>
              <a:t>He came over and </a:t>
            </a:r>
            <a:r>
              <a:rPr lang="en-US" sz="2500" b="1">
                <a:solidFill>
                  <a:srgbClr val="FF0000"/>
                </a:solidFill>
                <a:latin typeface="Times New Roman" panose="02020603050405020304" charset="0"/>
                <a:ea typeface="宋体" panose="02010600030101010101" pitchFamily="2" charset="-122"/>
              </a:rPr>
              <a:t>rubbed her head affectionately</a:t>
            </a:r>
            <a:r>
              <a:rPr lang="en-US" sz="2500" b="0">
                <a:latin typeface="Times New Roman" panose="02020603050405020304" charset="0"/>
                <a:ea typeface="宋体" panose="02010600030101010101" pitchFamily="2" charset="-122"/>
              </a:rPr>
              <a:t>. Cindy </a:t>
            </a:r>
            <a:r>
              <a:rPr lang="en-US" sz="2500" b="1">
                <a:solidFill>
                  <a:srgbClr val="FF0000"/>
                </a:solidFill>
                <a:latin typeface="Times New Roman" panose="02020603050405020304" charset="0"/>
                <a:ea typeface="宋体" panose="02010600030101010101" pitchFamily="2" charset="-122"/>
              </a:rPr>
              <a:t>was reduced to tears</a:t>
            </a:r>
            <a:r>
              <a:rPr lang="en-US" sz="2500" b="0">
                <a:latin typeface="Times New Roman" panose="02020603050405020304" charset="0"/>
                <a:ea typeface="宋体" panose="02010600030101010101" pitchFamily="2" charset="-122"/>
              </a:rPr>
              <a:t>. </a:t>
            </a:r>
            <a:r>
              <a:rPr lang="en-US" sz="2500" b="1">
                <a:solidFill>
                  <a:srgbClr val="FF0000"/>
                </a:solidFill>
                <a:latin typeface="Times New Roman" panose="02020603050405020304" charset="0"/>
                <a:ea typeface="宋体" panose="02010600030101010101" pitchFamily="2" charset="-122"/>
              </a:rPr>
              <a:t>Between sobs</a:t>
            </a:r>
            <a:r>
              <a:rPr lang="en-US" sz="2500" b="0">
                <a:latin typeface="Times New Roman" panose="02020603050405020304" charset="0"/>
                <a:ea typeface="宋体" panose="02010600030101010101" pitchFamily="2" charset="-122"/>
              </a:rPr>
              <a:t>, she</a:t>
            </a:r>
            <a:r>
              <a:rPr lang="en-US" sz="2500" b="1">
                <a:solidFill>
                  <a:srgbClr val="FF0000"/>
                </a:solidFill>
                <a:latin typeface="Times New Roman" panose="02020603050405020304" charset="0"/>
                <a:ea typeface="宋体" panose="02010600030101010101" pitchFamily="2" charset="-122"/>
              </a:rPr>
              <a:t> poured out everything</a:t>
            </a:r>
            <a:r>
              <a:rPr lang="en-US" sz="2500" b="0">
                <a:latin typeface="Times New Roman" panose="02020603050405020304" charset="0"/>
                <a:ea typeface="宋体" panose="02010600030101010101" pitchFamily="2" charset="-122"/>
              </a:rPr>
              <a:t>. Her mother’s</a:t>
            </a:r>
            <a:r>
              <a:rPr lang="en-US" sz="2500" b="1">
                <a:solidFill>
                  <a:srgbClr val="FF0000"/>
                </a:solidFill>
                <a:latin typeface="Times New Roman" panose="02020603050405020304" charset="0"/>
                <a:ea typeface="宋体" panose="02010600030101010101" pitchFamily="2" charset="-122"/>
              </a:rPr>
              <a:t> stern</a:t>
            </a:r>
            <a:r>
              <a:rPr lang="en-US" sz="2500" b="0">
                <a:latin typeface="Times New Roman" panose="02020603050405020304" charset="0"/>
                <a:ea typeface="宋体" panose="02010600030101010101" pitchFamily="2" charset="-122"/>
              </a:rPr>
              <a:t> expression </a:t>
            </a:r>
            <a:r>
              <a:rPr lang="en-US" sz="2500" b="1">
                <a:solidFill>
                  <a:srgbClr val="FF0000"/>
                </a:solidFill>
                <a:latin typeface="Times New Roman" panose="02020603050405020304" charset="0"/>
                <a:ea typeface="宋体" panose="02010600030101010101" pitchFamily="2" charset="-122"/>
              </a:rPr>
              <a:t>softened</a:t>
            </a:r>
            <a:r>
              <a:rPr lang="en-US" sz="2500" b="0">
                <a:latin typeface="Times New Roman" panose="02020603050405020304" charset="0"/>
                <a:ea typeface="宋体" panose="02010600030101010101" pitchFamily="2" charset="-122"/>
              </a:rPr>
              <a:t> as she realized all Cindy had done was to give them an anniversary surprise. “I’m sorry, honey.”</a:t>
            </a:r>
            <a:r>
              <a:rPr lang="en-US" sz="2500" b="0">
                <a:latin typeface="Times New Roman" panose="02020603050405020304" charset="0"/>
                <a:ea typeface="宋体" panose="02010600030101010101" pitchFamily="2" charset="-122"/>
                <a:cs typeface="Times New Roman" panose="02020603050405020304" charset="0"/>
              </a:rPr>
              <a:t> </a:t>
            </a:r>
            <a:r>
              <a:rPr lang="en-US" sz="2500" b="0">
                <a:latin typeface="Times New Roman" panose="02020603050405020304" charset="0"/>
                <a:ea typeface="宋体" panose="02010600030101010101" pitchFamily="2" charset="-122"/>
              </a:rPr>
              <a:t>She gently </a:t>
            </a:r>
            <a:r>
              <a:rPr lang="en-US" sz="2500" b="1">
                <a:solidFill>
                  <a:srgbClr val="FF0000"/>
                </a:solidFill>
                <a:latin typeface="Times New Roman" panose="02020603050405020304" charset="0"/>
                <a:ea typeface="宋体" panose="02010600030101010101" pitchFamily="2" charset="-122"/>
              </a:rPr>
              <a:t>wiped her tears away</a:t>
            </a:r>
            <a:r>
              <a:rPr lang="en-US" sz="2500" b="0">
                <a:latin typeface="Times New Roman" panose="02020603050405020304" charset="0"/>
                <a:ea typeface="宋体" panose="02010600030101010101" pitchFamily="2" charset="-122"/>
              </a:rPr>
              <a:t> and </a:t>
            </a:r>
            <a:r>
              <a:rPr lang="en-US" sz="2500" b="1">
                <a:solidFill>
                  <a:srgbClr val="FF0000"/>
                </a:solidFill>
                <a:latin typeface="Times New Roman" panose="02020603050405020304" charset="0"/>
                <a:ea typeface="宋体" panose="02010600030101010101" pitchFamily="2" charset="-122"/>
              </a:rPr>
              <a:t>the next second Cindy was in a tight embrace</a:t>
            </a:r>
            <a:r>
              <a:rPr lang="en-US" sz="2500" b="0">
                <a:latin typeface="Times New Roman" panose="02020603050405020304" charset="0"/>
                <a:ea typeface="宋体" panose="02010600030101010101" pitchFamily="2" charset="-122"/>
              </a:rPr>
              <a:t>. “Let’s clean the kitchen together!”</a:t>
            </a:r>
            <a:r>
              <a:rPr lang="en-US" sz="2500" b="0">
                <a:latin typeface="Times New Roman" panose="02020603050405020304" charset="0"/>
                <a:ea typeface="宋体" panose="02010600030101010101" pitchFamily="2" charset="-122"/>
                <a:cs typeface="Times New Roman" panose="02020603050405020304" charset="0"/>
              </a:rPr>
              <a:t> </a:t>
            </a:r>
            <a:r>
              <a:rPr lang="en-US" sz="2500" b="0">
                <a:latin typeface="Times New Roman" panose="02020603050405020304" charset="0"/>
                <a:ea typeface="宋体" panose="02010600030101010101" pitchFamily="2" charset="-122"/>
              </a:rPr>
              <a:t>suggested her father. Soon everything </a:t>
            </a:r>
            <a:r>
              <a:rPr lang="en-US" sz="2500" b="1">
                <a:solidFill>
                  <a:srgbClr val="FF0000"/>
                </a:solidFill>
                <a:latin typeface="Times New Roman" panose="02020603050405020304" charset="0"/>
                <a:ea typeface="宋体" panose="02010600030101010101" pitchFamily="2" charset="-122"/>
              </a:rPr>
              <a:t>was back in place</a:t>
            </a:r>
            <a:r>
              <a:rPr lang="en-US" sz="2500" b="0">
                <a:latin typeface="Times New Roman" panose="02020603050405020304" charset="0"/>
                <a:ea typeface="宋体" panose="02010600030101010101" pitchFamily="2" charset="-122"/>
              </a:rPr>
              <a:t> and they sat around the table for the cake. </a:t>
            </a:r>
            <a:r>
              <a:rPr lang="en-US" sz="2500" b="1">
                <a:solidFill>
                  <a:srgbClr val="FF0000"/>
                </a:solidFill>
                <a:latin typeface="Times New Roman" panose="02020603050405020304" charset="0"/>
                <a:ea typeface="宋体" panose="02010600030101010101" pitchFamily="2" charset="-122"/>
              </a:rPr>
              <a:t>Slightly off-balanced and bitter as it was</a:t>
            </a:r>
            <a:r>
              <a:rPr lang="en-US" sz="2500" b="0">
                <a:latin typeface="Times New Roman" panose="02020603050405020304" charset="0"/>
                <a:ea typeface="宋体" panose="02010600030101010101" pitchFamily="2" charset="-122"/>
              </a:rPr>
              <a:t>, it tasted surprisingly delicious for them. The </a:t>
            </a:r>
            <a:r>
              <a:rPr lang="en-US" sz="2500" b="1">
                <a:solidFill>
                  <a:srgbClr val="FF0000"/>
                </a:solidFill>
                <a:highlight>
                  <a:srgbClr val="FFFF00"/>
                </a:highlight>
                <a:latin typeface="Times New Roman" panose="02020603050405020304" charset="0"/>
                <a:ea typeface="宋体" panose="02010600030101010101" pitchFamily="2" charset="-122"/>
              </a:rPr>
              <a:t>imperfect</a:t>
            </a:r>
            <a:r>
              <a:rPr lang="en-US" sz="2500" b="0">
                <a:latin typeface="Times New Roman" panose="02020603050405020304" charset="0"/>
                <a:ea typeface="宋体" panose="02010600030101010101" pitchFamily="2" charset="-122"/>
              </a:rPr>
              <a:t> cake was just </a:t>
            </a:r>
            <a:r>
              <a:rPr lang="en-US" sz="2500" b="1">
                <a:solidFill>
                  <a:srgbClr val="FF0000"/>
                </a:solidFill>
                <a:highlight>
                  <a:srgbClr val="FFFF00"/>
                </a:highlight>
                <a:latin typeface="Times New Roman" panose="02020603050405020304" charset="0"/>
                <a:ea typeface="宋体" panose="02010600030101010101" pitchFamily="2" charset="-122"/>
              </a:rPr>
              <a:t>perfect</a:t>
            </a:r>
            <a:r>
              <a:rPr lang="en-US" sz="2500" b="0">
                <a:latin typeface="Times New Roman" panose="02020603050405020304" charset="0"/>
                <a:ea typeface="宋体" panose="02010600030101010101" pitchFamily="2" charset="-122"/>
              </a:rPr>
              <a:t> for the celebration as a family.</a:t>
            </a:r>
            <a:endParaRPr lang="en-US" altLang="en-US" sz="2500" b="0">
              <a:latin typeface="Times New Roman" panose="02020603050405020304" charset="0"/>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1" name="图片 100"/>
          <p:cNvPicPr/>
          <p:nvPr/>
        </p:nvPicPr>
        <p:blipFill>
          <a:blip r:embed="rId1"/>
          <a:stretch>
            <a:fillRect/>
          </a:stretch>
        </p:blipFill>
        <p:spPr>
          <a:xfrm>
            <a:off x="0" y="0"/>
            <a:ext cx="6858000" cy="6858000"/>
          </a:xfrm>
          <a:prstGeom prst="rect">
            <a:avLst/>
          </a:prstGeom>
          <a:noFill/>
          <a:ln w="9525">
            <a:noFill/>
          </a:ln>
        </p:spPr>
      </p:pic>
      <p:sp>
        <p:nvSpPr>
          <p:cNvPr id="4" name="文本框 3"/>
          <p:cNvSpPr txBox="1"/>
          <p:nvPr/>
        </p:nvSpPr>
        <p:spPr>
          <a:xfrm>
            <a:off x="6833235" y="1739900"/>
            <a:ext cx="5358765" cy="1445260"/>
          </a:xfrm>
          <a:prstGeom prst="rect">
            <a:avLst/>
          </a:prstGeom>
          <a:solidFill>
            <a:schemeClr val="bg1">
              <a:lumMod val="95000"/>
            </a:schemeClr>
          </a:solidFill>
        </p:spPr>
        <p:txBody>
          <a:bodyPr wrap="square" rtlCol="0">
            <a:spAutoFit/>
          </a:bodyPr>
          <a:p>
            <a:pPr algn="ctr"/>
            <a:r>
              <a:rPr lang="en-US" altLang="zh-CN" sz="4400" b="1"/>
              <a:t>A </a:t>
            </a:r>
            <a:r>
              <a:rPr lang="en-US" altLang="zh-CN" sz="4400" b="1">
                <a:solidFill>
                  <a:srgbClr val="1010F8"/>
                </a:solidFill>
              </a:rPr>
              <a:t>Lumpy</a:t>
            </a:r>
            <a:r>
              <a:rPr lang="en-US" altLang="zh-CN" sz="4400" b="1"/>
              <a:t>, but </a:t>
            </a:r>
            <a:r>
              <a:rPr lang="en-US" altLang="zh-CN" sz="4400" b="1">
                <a:solidFill>
                  <a:srgbClr val="FF0000"/>
                </a:solidFill>
              </a:rPr>
              <a:t>Loving</a:t>
            </a:r>
            <a:r>
              <a:rPr lang="en-US" altLang="zh-CN" sz="4400" b="1"/>
              <a:t> Chocolate Cake</a:t>
            </a:r>
            <a:endParaRPr lang="en-US" altLang="zh-CN" sz="4400" b="1"/>
          </a:p>
        </p:txBody>
      </p:sp>
      <p:sp>
        <p:nvSpPr>
          <p:cNvPr id="2" name="文本框 1"/>
          <p:cNvSpPr txBox="1"/>
          <p:nvPr/>
        </p:nvSpPr>
        <p:spPr>
          <a:xfrm>
            <a:off x="7310755" y="3480435"/>
            <a:ext cx="4556125" cy="1383665"/>
          </a:xfrm>
          <a:prstGeom prst="rect">
            <a:avLst/>
          </a:prstGeom>
          <a:solidFill>
            <a:srgbClr val="38292E"/>
          </a:solidFill>
        </p:spPr>
        <p:txBody>
          <a:bodyPr wrap="square" rtlCol="0" anchor="t">
            <a:spAutoFit/>
          </a:bodyPr>
          <a:p>
            <a:r>
              <a:rPr lang="zh-CN" altLang="en-US" sz="2800" b="1">
                <a:solidFill>
                  <a:schemeClr val="bg1"/>
                </a:solidFill>
                <a:latin typeface="宋体" panose="02010600030101010101" pitchFamily="2" charset="-122"/>
                <a:ea typeface="宋体" panose="02010600030101010101" pitchFamily="2" charset="-122"/>
              </a:rPr>
              <a:t>＊</a:t>
            </a:r>
            <a:r>
              <a:rPr lang="zh-CN" altLang="en-US" sz="2800" b="1">
                <a:solidFill>
                  <a:schemeClr val="bg1"/>
                </a:solidFill>
              </a:rPr>
              <a:t>Something that is </a:t>
            </a:r>
            <a:r>
              <a:rPr lang="zh-CN" altLang="en-US" sz="2800" b="1">
                <a:solidFill>
                  <a:srgbClr val="FFFF00"/>
                </a:solidFill>
              </a:rPr>
              <a:t>lumpy </a:t>
            </a:r>
            <a:r>
              <a:rPr lang="zh-CN" altLang="en-US" sz="2800" b="1">
                <a:solidFill>
                  <a:schemeClr val="bg1"/>
                </a:solidFill>
              </a:rPr>
              <a:t>contains </a:t>
            </a:r>
            <a:r>
              <a:rPr lang="zh-CN" altLang="en-US" sz="2800" b="1">
                <a:solidFill>
                  <a:srgbClr val="FFFF00"/>
                </a:solidFill>
              </a:rPr>
              <a:t>lump</a:t>
            </a:r>
            <a:r>
              <a:rPr lang="zh-CN" altLang="en-US" sz="2800" b="1">
                <a:solidFill>
                  <a:schemeClr val="bg1"/>
                </a:solidFill>
              </a:rPr>
              <a:t>s or is covered with </a:t>
            </a:r>
            <a:r>
              <a:rPr lang="zh-CN" altLang="en-US" sz="2800" b="1">
                <a:solidFill>
                  <a:srgbClr val="FFFF00"/>
                </a:solidFill>
              </a:rPr>
              <a:t>lump</a:t>
            </a:r>
            <a:r>
              <a:rPr lang="zh-CN" altLang="en-US" sz="2800" b="1">
                <a:solidFill>
                  <a:schemeClr val="bg1"/>
                </a:solidFill>
              </a:rPr>
              <a:t>s.</a:t>
            </a:r>
            <a:endParaRPr lang="zh-CN" altLang="en-US" sz="28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0" y="150495"/>
            <a:ext cx="12071350" cy="6554470"/>
          </a:xfrm>
          <a:prstGeom prst="rect">
            <a:avLst/>
          </a:prstGeom>
          <a:noFill/>
          <a:ln w="9525">
            <a:noFill/>
          </a:ln>
        </p:spPr>
        <p:txBody>
          <a:bodyPr wrap="square">
            <a:spAutoFit/>
          </a:bodyPr>
          <a:p>
            <a:pPr indent="0"/>
            <a:r>
              <a:rPr lang="zh-CN" sz="2000" b="0" u="sng">
                <a:ea typeface="宋体" panose="02010600030101010101" pitchFamily="2" charset="-122"/>
              </a:rPr>
              <a:t>【续写原文】</a:t>
            </a:r>
            <a:r>
              <a:rPr lang="en-US" sz="2000" b="0">
                <a:latin typeface="Times New Roman" panose="02020603050405020304" charset="0"/>
                <a:ea typeface="宋体" panose="02010600030101010101" pitchFamily="2" charset="-122"/>
              </a:rPr>
              <a:t>    Cindy nervously glanced at the clock on the kitchen wall. Five minutes before midnight. Her parents were still out there celebrating their 15th anniversary.    “They should be home any time now,” she thought as she put the finishing touches on the chocolate cake. It was the first time in her 12 years she had tried to make a cake from zero, and to be honest, it wasn't exactly an artistic success. The cake was... well, lumpy. And the coating was bitter, as if she had run out of sugar or something. Which, of course, she had.</a:t>
            </a:r>
            <a:endParaRPr lang="zh-CN" sz="2000" b="0">
              <a:ea typeface="宋体" panose="02010600030101010101" pitchFamily="2" charset="-122"/>
            </a:endParaRPr>
          </a:p>
          <a:p>
            <a:pPr indent="0"/>
            <a:r>
              <a:rPr lang="en-US" altLang="zh-CN" sz="2000" b="0">
                <a:ea typeface="宋体" panose="02010600030101010101" pitchFamily="2" charset="-122"/>
              </a:rPr>
              <a:t>    </a:t>
            </a:r>
            <a:r>
              <a:rPr lang="zh-CN" sz="2000" b="0">
                <a:ea typeface="宋体" panose="02010600030101010101" pitchFamily="2" charset="-122"/>
              </a:rPr>
              <a:t>And then there was the way the kitchen looked. Imagine a huge blender (食物搅拌器) filled with all the stuff needed for chocolate cake - including the bowls, plates and tools. Now imagine that the blender is turned on. High speed. With the cover off.</a:t>
            </a:r>
            <a:r>
              <a:rPr lang="en-US" sz="2000" b="0">
                <a:latin typeface="Times New Roman" panose="02020603050405020304" charset="0"/>
                <a:ea typeface="宋体" panose="02010600030101010101" pitchFamily="2" charset="-122"/>
              </a:rPr>
              <a:t>    Do you get the idea?    But Cindy wasn't thinking about the mess. She was anxious for her parents to return home from their date. So she could present her anniversary gift to them. Picturing her parents' surprised faces when they saw the cake, she could feel a wave of excitement washing over her. She turned off the kitchen lights and waited excitedly in the darkness, hoping to give her parents a big surprise. Time seemed to her to be crawling with feet of lead while she anxiously awaited her parents' arrival.  </a:t>
            </a:r>
            <a:endParaRPr lang="en-US" sz="2000" b="0">
              <a:latin typeface="Times New Roman" panose="02020603050405020304" charset="0"/>
              <a:ea typeface="宋体" panose="02010600030101010101" pitchFamily="2" charset="-122"/>
            </a:endParaRPr>
          </a:p>
          <a:p>
            <a:pPr indent="0"/>
            <a:r>
              <a:rPr lang="en-US" sz="2000" b="0">
                <a:latin typeface="Times New Roman" panose="02020603050405020304" charset="0"/>
                <a:ea typeface="宋体" panose="02010600030101010101" pitchFamily="2" charset="-122"/>
              </a:rPr>
              <a:t>     When at last she saw the flash of the car headlights, she positioned herself in the kitchen doorway, her heart thumping like a drum. By the time she heard the key sliding into the front door, she was THIS CLOSE to exploding.      Assuming Cindy was already sound asleep, her parents tried to steal in quietly, but Cindy would have none of that. She turned on the lights dramatically and trumpeted "Ta-daaa!" She gestured grandly toward the kitchen table, where a slightly off-balance chocolate cake awaited their inspection.</a:t>
            </a:r>
            <a:endParaRPr lang="en-US" altLang="en-US" sz="2000" b="0">
              <a:latin typeface="Times New Roman" panose="02020603050405020304" charset="0"/>
              <a:ea typeface="宋体"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0" y="291"/>
            <a:ext cx="12192000" cy="6831965"/>
          </a:xfrm>
          <a:prstGeom prst="rect">
            <a:avLst/>
          </a:prstGeom>
        </p:spPr>
        <p:txBody>
          <a:bodyPr wrap="square">
            <a:spAutoFit/>
          </a:bodyPr>
          <a:p>
            <a:pPr indent="0" fontAlgn="auto">
              <a:lnSpc>
                <a:spcPts val="2920"/>
              </a:lnSpc>
              <a:buFont typeface="Wingdings" panose="05000000000000000000" charset="0"/>
              <a:buNone/>
            </a:pPr>
            <a:r>
              <a:rPr lang="en-US" altLang="zh-CN" sz="2600" b="1" dirty="0">
                <a:solidFill>
                  <a:srgbClr val="3516FF"/>
                </a:solidFill>
                <a:effectLst>
                  <a:outerShdw blurRad="38100" dist="38100" dir="2700000" algn="tl">
                    <a:srgbClr val="000000">
                      <a:alpha val="43137"/>
                    </a:srgbClr>
                  </a:outerShdw>
                </a:effectLst>
                <a:highlight>
                  <a:srgbClr val="C0C0C0"/>
                </a:highlight>
                <a:latin typeface="Calibri" panose="020F0502020204030204" charset="0"/>
                <a:cs typeface="Calibri" panose="020F0502020204030204" charset="0"/>
              </a:rPr>
              <a:t>Step 1: Read for the basic information.</a:t>
            </a:r>
            <a:endParaRPr lang="en-US" altLang="zh-CN" sz="2600" b="1" dirty="0">
              <a:solidFill>
                <a:srgbClr val="3516FF"/>
              </a:solidFill>
              <a:effectLst>
                <a:outerShdw blurRad="38100" dist="38100" dir="2700000" algn="tl">
                  <a:srgbClr val="000000">
                    <a:alpha val="43137"/>
                  </a:srgbClr>
                </a:outerShdw>
              </a:effectLst>
              <a:highlight>
                <a:srgbClr val="C0C0C0"/>
              </a:highlight>
              <a:latin typeface="Calibri" panose="020F0502020204030204" charset="0"/>
              <a:cs typeface="Calibri" panose="020F0502020204030204" charset="0"/>
            </a:endParaRPr>
          </a:p>
          <a:p>
            <a:pPr indent="0" fontAlgn="auto">
              <a:lnSpc>
                <a:spcPts val="2920"/>
              </a:lnSpc>
              <a:buFont typeface="Wingdings" panose="05000000000000000000" charset="0"/>
              <a:buNone/>
            </a:pPr>
            <a:r>
              <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rPr>
              <a:t>      Who: </a:t>
            </a:r>
            <a:endPar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endParaRPr>
          </a:p>
          <a:p>
            <a:pPr fontAlgn="auto">
              <a:lnSpc>
                <a:spcPts val="2920"/>
              </a:lnSpc>
            </a:pPr>
            <a:r>
              <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rPr>
              <a:t>      When:     </a:t>
            </a:r>
            <a:endPar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endParaRPr>
          </a:p>
          <a:p>
            <a:pPr fontAlgn="auto">
              <a:lnSpc>
                <a:spcPts val="2920"/>
              </a:lnSpc>
            </a:pPr>
            <a:r>
              <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rPr>
              <a:t>      Where: </a:t>
            </a:r>
            <a:endPar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endParaRPr>
          </a:p>
          <a:p>
            <a:pPr fontAlgn="auto">
              <a:lnSpc>
                <a:spcPts val="2920"/>
              </a:lnSpc>
            </a:pPr>
            <a:r>
              <a:rPr lang="en-US" altLang="zh-CN" sz="2600" i="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rPr>
              <a:t>      </a:t>
            </a:r>
            <a:r>
              <a:rPr lang="en-US" altLang="zh-CN" sz="2600" i="1" dirty="0">
                <a:solidFill>
                  <a:schemeClr val="tx1"/>
                </a:solidFill>
                <a:effectLst/>
                <a:latin typeface="Calibri" panose="020F0502020204030204" charset="0"/>
                <a:cs typeface="Calibri" panose="020F0502020204030204" charset="0"/>
                <a:sym typeface="+mn-ea"/>
              </a:rPr>
              <a:t>....When at last she saw the flash of the car headlights, she </a:t>
            </a:r>
            <a:r>
              <a:rPr lang="en-US" altLang="zh-CN" sz="2600" i="1" dirty="0">
                <a:solidFill>
                  <a:srgbClr val="FF0000"/>
                </a:solidFill>
                <a:effectLst/>
                <a:latin typeface="Calibri" panose="020F0502020204030204" charset="0"/>
                <a:cs typeface="Calibri" panose="020F0502020204030204" charset="0"/>
                <a:sym typeface="+mn-ea"/>
              </a:rPr>
              <a:t>positioned herself in the kitchen doorway.</a:t>
            </a:r>
            <a:endParaRPr lang="en-US" altLang="zh-CN" sz="2600" i="1" dirty="0">
              <a:solidFill>
                <a:srgbClr val="FF0000"/>
              </a:solidFill>
              <a:effectLst/>
              <a:latin typeface="Calibri" panose="020F0502020204030204" charset="0"/>
              <a:cs typeface="Calibri" panose="020F0502020204030204" charset="0"/>
              <a:sym typeface="+mn-ea"/>
            </a:endParaRPr>
          </a:p>
          <a:p>
            <a:pPr fontAlgn="auto">
              <a:lnSpc>
                <a:spcPts val="2920"/>
              </a:lnSpc>
            </a:pPr>
            <a:r>
              <a:rPr lang="en-US" altLang="zh-CN" sz="2600" i="1" dirty="0">
                <a:solidFill>
                  <a:schemeClr val="tx1"/>
                </a:solidFill>
                <a:effectLst/>
                <a:latin typeface="Calibri" panose="020F0502020204030204" charset="0"/>
                <a:cs typeface="Calibri" panose="020F0502020204030204" charset="0"/>
                <a:sym typeface="+mn-ea"/>
              </a:rPr>
              <a:t>       ...Assuming Cindy was already sound asleep, her parents tried to </a:t>
            </a:r>
            <a:r>
              <a:rPr lang="en-US" altLang="zh-CN" sz="2600" i="1" dirty="0">
                <a:solidFill>
                  <a:srgbClr val="FF0000"/>
                </a:solidFill>
                <a:effectLst/>
                <a:latin typeface="Calibri" panose="020F0502020204030204" charset="0"/>
                <a:cs typeface="Calibri" panose="020F0502020204030204" charset="0"/>
                <a:sym typeface="+mn-ea"/>
              </a:rPr>
              <a:t>steal in</a:t>
            </a:r>
            <a:r>
              <a:rPr lang="en-US" altLang="zh-CN" sz="2600" i="1" dirty="0">
                <a:solidFill>
                  <a:schemeClr val="tx1"/>
                </a:solidFill>
                <a:effectLst/>
                <a:latin typeface="Calibri" panose="020F0502020204030204" charset="0"/>
                <a:cs typeface="Calibri" panose="020F0502020204030204" charset="0"/>
                <a:sym typeface="+mn-ea"/>
              </a:rPr>
              <a:t> quietly.</a:t>
            </a:r>
            <a:endParaRPr lang="en-US" altLang="zh-CN" sz="2600" i="1" dirty="0">
              <a:solidFill>
                <a:schemeClr val="tx1"/>
              </a:solidFill>
              <a:effectLst/>
              <a:latin typeface="Calibri" panose="020F0502020204030204" charset="0"/>
              <a:cs typeface="Calibri" panose="020F0502020204030204" charset="0"/>
              <a:sym typeface="+mn-ea"/>
            </a:endParaRPr>
          </a:p>
          <a:p>
            <a:pPr fontAlgn="auto">
              <a:lnSpc>
                <a:spcPts val="2920"/>
              </a:lnSpc>
            </a:pPr>
            <a:r>
              <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     How did Cindy feel?</a:t>
            </a:r>
            <a:endPar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a:p>
            <a:pPr fontAlgn="auto">
              <a:lnSpc>
                <a:spcPts val="2920"/>
              </a:lnSpc>
            </a:pPr>
            <a:r>
              <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       </a:t>
            </a:r>
            <a:r>
              <a:rPr lang="en-US" altLang="zh-CN" sz="26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excited&amp;anxious&amp;nervous</a:t>
            </a:r>
            <a:endPar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a:p>
            <a:pPr fontAlgn="auto">
              <a:lnSpc>
                <a:spcPts val="2920"/>
              </a:lnSpc>
            </a:pPr>
            <a:r>
              <a:rPr lang="en-US" altLang="zh-CN" sz="2600" i="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      </a:t>
            </a:r>
            <a:r>
              <a:rPr lang="en-US" altLang="zh-CN" sz="2600" i="1" dirty="0">
                <a:solidFill>
                  <a:schemeClr val="tx1"/>
                </a:solidFill>
                <a:effectLst/>
                <a:latin typeface="Calibri" panose="020F0502020204030204" charset="0"/>
                <a:cs typeface="Calibri" panose="020F0502020204030204" charset="0"/>
                <a:sym typeface="+mn-ea"/>
              </a:rPr>
              <a:t> 1. She turned off the kitchen lights and waited </a:t>
            </a:r>
            <a:r>
              <a:rPr lang="en-US" altLang="zh-CN" sz="2600" i="1" dirty="0">
                <a:solidFill>
                  <a:srgbClr val="FF0000"/>
                </a:solidFill>
                <a:effectLst/>
                <a:latin typeface="Calibri" panose="020F0502020204030204" charset="0"/>
                <a:cs typeface="Calibri" panose="020F0502020204030204" charset="0"/>
                <a:sym typeface="+mn-ea"/>
              </a:rPr>
              <a:t>excitedly</a:t>
            </a:r>
            <a:r>
              <a:rPr lang="en-US" altLang="zh-CN" sz="2600" i="1" dirty="0">
                <a:solidFill>
                  <a:schemeClr val="tx1"/>
                </a:solidFill>
                <a:effectLst/>
                <a:latin typeface="Calibri" panose="020F0502020204030204" charset="0"/>
                <a:cs typeface="Calibri" panose="020F0502020204030204" charset="0"/>
                <a:sym typeface="+mn-ea"/>
              </a:rPr>
              <a:t> in the darkness, hoping to give her parents a big surprise.</a:t>
            </a:r>
            <a:endParaRPr lang="en-US" altLang="zh-CN" sz="2600" i="1" dirty="0">
              <a:solidFill>
                <a:schemeClr val="tx1"/>
              </a:solidFill>
              <a:effectLst/>
              <a:latin typeface="Calibri" panose="020F0502020204030204" charset="0"/>
              <a:cs typeface="Calibri" panose="020F0502020204030204" charset="0"/>
              <a:sym typeface="+mn-ea"/>
            </a:endParaRPr>
          </a:p>
          <a:p>
            <a:pPr fontAlgn="auto">
              <a:lnSpc>
                <a:spcPts val="2920"/>
              </a:lnSpc>
            </a:pPr>
            <a:r>
              <a:rPr lang="en-US" altLang="zh-CN" sz="2600" i="1" dirty="0">
                <a:solidFill>
                  <a:schemeClr val="tx1"/>
                </a:solidFill>
                <a:effectLst/>
                <a:latin typeface="Calibri" panose="020F0502020204030204" charset="0"/>
                <a:cs typeface="Calibri" panose="020F0502020204030204" charset="0"/>
                <a:sym typeface="+mn-ea"/>
              </a:rPr>
              <a:t>       2. </a:t>
            </a:r>
            <a:r>
              <a:rPr lang="en-US" altLang="zh-CN" sz="2600" i="1" dirty="0">
                <a:solidFill>
                  <a:srgbClr val="FF0000"/>
                </a:solidFill>
                <a:effectLst/>
                <a:latin typeface="Calibri" panose="020F0502020204030204" charset="0"/>
                <a:cs typeface="Calibri" panose="020F0502020204030204" charset="0"/>
                <a:sym typeface="+mn-ea"/>
              </a:rPr>
              <a:t>Time seemed to her to be crawling with feet of lead</a:t>
            </a:r>
            <a:r>
              <a:rPr lang="en-US" altLang="zh-CN" sz="2600" i="1" dirty="0">
                <a:solidFill>
                  <a:schemeClr val="tx1"/>
                </a:solidFill>
                <a:effectLst/>
                <a:latin typeface="Calibri" panose="020F0502020204030204" charset="0"/>
                <a:cs typeface="Calibri" panose="020F0502020204030204" charset="0"/>
                <a:sym typeface="+mn-ea"/>
              </a:rPr>
              <a:t> while she </a:t>
            </a:r>
            <a:r>
              <a:rPr lang="en-US" altLang="zh-CN" sz="2600" i="1" dirty="0">
                <a:solidFill>
                  <a:srgbClr val="FF0000"/>
                </a:solidFill>
                <a:effectLst/>
                <a:latin typeface="Calibri" panose="020F0502020204030204" charset="0"/>
                <a:cs typeface="Calibri" panose="020F0502020204030204" charset="0"/>
                <a:sym typeface="+mn-ea"/>
              </a:rPr>
              <a:t>anxiously</a:t>
            </a:r>
            <a:r>
              <a:rPr lang="en-US" altLang="zh-CN" sz="2600" i="1" dirty="0">
                <a:solidFill>
                  <a:schemeClr val="tx1"/>
                </a:solidFill>
                <a:effectLst/>
                <a:latin typeface="Calibri" panose="020F0502020204030204" charset="0"/>
                <a:cs typeface="Calibri" panose="020F0502020204030204" charset="0"/>
                <a:sym typeface="+mn-ea"/>
              </a:rPr>
              <a:t> awaited her parents’ arrival.</a:t>
            </a:r>
            <a:endParaRPr lang="en-US" altLang="zh-CN" sz="2600" i="1" dirty="0">
              <a:solidFill>
                <a:schemeClr val="tx1"/>
              </a:solidFill>
              <a:effectLst/>
              <a:latin typeface="Calibri" panose="020F0502020204030204" charset="0"/>
              <a:cs typeface="Calibri" panose="020F0502020204030204" charset="0"/>
              <a:sym typeface="+mn-ea"/>
            </a:endParaRPr>
          </a:p>
          <a:p>
            <a:pPr fontAlgn="auto">
              <a:lnSpc>
                <a:spcPts val="2920"/>
              </a:lnSpc>
            </a:pPr>
            <a:r>
              <a:rPr lang="en-US" altLang="zh-CN" sz="2600" b="1" dirty="0">
                <a:solidFill>
                  <a:schemeClr val="tx1"/>
                </a:solidFill>
                <a:effectLst/>
                <a:latin typeface="Calibri" panose="020F0502020204030204" charset="0"/>
                <a:cs typeface="Calibri" panose="020F0502020204030204" charset="0"/>
                <a:sym typeface="+mn-ea"/>
              </a:rPr>
              <a:t>       </a:t>
            </a:r>
            <a:r>
              <a:rPr lang="en-US" altLang="zh-CN" sz="2600" i="1" dirty="0">
                <a:solidFill>
                  <a:schemeClr val="tx1"/>
                </a:solidFill>
                <a:effectLst/>
                <a:latin typeface="Calibri" panose="020F0502020204030204" charset="0"/>
                <a:cs typeface="Calibri" panose="020F0502020204030204" charset="0"/>
                <a:sym typeface="+mn-ea"/>
              </a:rPr>
              <a:t>3. </a:t>
            </a:r>
            <a:r>
              <a:rPr lang="en-US" altLang="zh-CN" sz="2600" i="1" dirty="0">
                <a:solidFill>
                  <a:srgbClr val="FF0000"/>
                </a:solidFill>
                <a:effectLst/>
                <a:latin typeface="Calibri" panose="020F0502020204030204" charset="0"/>
                <a:cs typeface="Calibri" panose="020F0502020204030204" charset="0"/>
                <a:sym typeface="+mn-ea"/>
              </a:rPr>
              <a:t>...her heart thumping like a drum</a:t>
            </a:r>
            <a:endParaRPr lang="en-US" altLang="zh-CN" sz="2600" i="1" dirty="0">
              <a:solidFill>
                <a:schemeClr val="tx1"/>
              </a:solidFill>
              <a:effectLst/>
              <a:latin typeface="Calibri" panose="020F0502020204030204" charset="0"/>
              <a:cs typeface="Calibri" panose="020F0502020204030204" charset="0"/>
              <a:sym typeface="+mn-ea"/>
            </a:endParaRPr>
          </a:p>
          <a:p>
            <a:pPr fontAlgn="auto">
              <a:lnSpc>
                <a:spcPts val="2920"/>
              </a:lnSpc>
            </a:pPr>
            <a:r>
              <a:rPr lang="en-US" altLang="zh-CN" sz="2600" i="1" dirty="0">
                <a:solidFill>
                  <a:schemeClr val="tx1"/>
                </a:solidFill>
                <a:effectLst/>
                <a:latin typeface="Calibri" panose="020F0502020204030204" charset="0"/>
                <a:cs typeface="Calibri" panose="020F0502020204030204" charset="0"/>
                <a:sym typeface="+mn-ea"/>
              </a:rPr>
              <a:t>       4. By the time she heard the key sliding into the front door, </a:t>
            </a:r>
            <a:r>
              <a:rPr lang="en-US" altLang="zh-CN" sz="2600" i="1" dirty="0">
                <a:solidFill>
                  <a:srgbClr val="FF0000"/>
                </a:solidFill>
                <a:effectLst/>
                <a:latin typeface="Calibri" panose="020F0502020204030204" charset="0"/>
                <a:cs typeface="Calibri" panose="020F0502020204030204" charset="0"/>
                <a:sym typeface="+mn-ea"/>
              </a:rPr>
              <a:t>she was THIS ClOSE to exploding.</a:t>
            </a:r>
            <a:endParaRPr lang="en-US" altLang="zh-CN" sz="2600" i="1" dirty="0">
              <a:solidFill>
                <a:srgbClr val="FF0000"/>
              </a:solidFill>
              <a:effectLst/>
              <a:latin typeface="Calibri" panose="020F0502020204030204" charset="0"/>
              <a:cs typeface="Calibri" panose="020F0502020204030204" charset="0"/>
            </a:endParaRPr>
          </a:p>
          <a:p>
            <a:pPr fontAlgn="auto">
              <a:lnSpc>
                <a:spcPts val="2920"/>
              </a:lnSpc>
            </a:pPr>
            <a:r>
              <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rPr>
              <a:t>     Why did Cindy feel excited and anxious?</a:t>
            </a:r>
            <a:endPar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endParaRPr>
          </a:p>
          <a:p>
            <a:pPr fontAlgn="auto">
              <a:lnSpc>
                <a:spcPts val="2920"/>
              </a:lnSpc>
            </a:pPr>
            <a:r>
              <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rPr>
              <a:t> </a:t>
            </a:r>
            <a:endParaRPr lang="en-US" altLang="zh-CN" sz="2600" b="1" i="1" u="sng"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endParaRPr>
          </a:p>
        </p:txBody>
      </p:sp>
      <p:sp>
        <p:nvSpPr>
          <p:cNvPr id="5" name="文本框 4"/>
          <p:cNvSpPr txBox="1"/>
          <p:nvPr/>
        </p:nvSpPr>
        <p:spPr>
          <a:xfrm>
            <a:off x="1401445" y="318135"/>
            <a:ext cx="4891405" cy="521970"/>
          </a:xfrm>
          <a:prstGeom prst="rect">
            <a:avLst/>
          </a:prstGeom>
          <a:noFill/>
        </p:spPr>
        <p:txBody>
          <a:bodyPr wrap="square" rtlCol="0">
            <a:spAutoFit/>
          </a:bodyPr>
          <a:p>
            <a:r>
              <a:rPr lang="en-US" altLang="zh-CN" sz="2800" b="1">
                <a:solidFill>
                  <a:srgbClr val="FF0000"/>
                </a:solidFill>
              </a:rPr>
              <a:t>Cindy; her mother; her father</a:t>
            </a:r>
            <a:endParaRPr lang="en-US" altLang="zh-CN" sz="2800" b="1">
              <a:solidFill>
                <a:srgbClr val="FF0000"/>
              </a:solidFill>
            </a:endParaRPr>
          </a:p>
        </p:txBody>
      </p:sp>
      <p:sp>
        <p:nvSpPr>
          <p:cNvPr id="6" name="文本框 5"/>
          <p:cNvSpPr txBox="1"/>
          <p:nvPr/>
        </p:nvSpPr>
        <p:spPr>
          <a:xfrm>
            <a:off x="6035675" y="318135"/>
            <a:ext cx="1779270" cy="521970"/>
          </a:xfrm>
          <a:prstGeom prst="rect">
            <a:avLst/>
          </a:prstGeom>
          <a:noFill/>
        </p:spPr>
        <p:txBody>
          <a:bodyPr wrap="square" rtlCol="0">
            <a:spAutoFit/>
          </a:bodyPr>
          <a:p>
            <a:r>
              <a:rPr lang="zh-CN" altLang="en-US" sz="2800" b="1">
                <a:solidFill>
                  <a:srgbClr val="FF0000"/>
                </a:solidFill>
                <a:highlight>
                  <a:srgbClr val="FFFF00"/>
                </a:highlight>
              </a:rPr>
              <a:t>注意人称</a:t>
            </a:r>
            <a:endParaRPr lang="zh-CN" altLang="en-US" sz="2800" b="1">
              <a:solidFill>
                <a:srgbClr val="FF0000"/>
              </a:solidFill>
              <a:highlight>
                <a:srgbClr val="FFFF00"/>
              </a:highlight>
            </a:endParaRPr>
          </a:p>
        </p:txBody>
      </p:sp>
      <p:sp>
        <p:nvSpPr>
          <p:cNvPr id="7" name="文本框 6"/>
          <p:cNvSpPr txBox="1"/>
          <p:nvPr/>
        </p:nvSpPr>
        <p:spPr>
          <a:xfrm>
            <a:off x="1528445" y="667385"/>
            <a:ext cx="2138680" cy="521970"/>
          </a:xfrm>
          <a:prstGeom prst="rect">
            <a:avLst/>
          </a:prstGeom>
          <a:noFill/>
        </p:spPr>
        <p:txBody>
          <a:bodyPr wrap="square" rtlCol="0">
            <a:spAutoFit/>
          </a:bodyPr>
          <a:p>
            <a:r>
              <a:rPr lang="en-US" altLang="zh-CN" sz="2800" b="1">
                <a:solidFill>
                  <a:srgbClr val="FF0000"/>
                </a:solidFill>
              </a:rPr>
              <a:t>at midnight</a:t>
            </a:r>
            <a:endParaRPr lang="en-US" altLang="zh-CN" sz="2800" b="1">
              <a:solidFill>
                <a:srgbClr val="FF0000"/>
              </a:solidFill>
            </a:endParaRPr>
          </a:p>
        </p:txBody>
      </p:sp>
      <p:sp>
        <p:nvSpPr>
          <p:cNvPr id="8" name="文本框 7"/>
          <p:cNvSpPr txBox="1"/>
          <p:nvPr/>
        </p:nvSpPr>
        <p:spPr>
          <a:xfrm>
            <a:off x="1605280" y="1068070"/>
            <a:ext cx="3421380" cy="521970"/>
          </a:xfrm>
          <a:prstGeom prst="rect">
            <a:avLst/>
          </a:prstGeom>
          <a:noFill/>
        </p:spPr>
        <p:txBody>
          <a:bodyPr wrap="square" rtlCol="0">
            <a:spAutoFit/>
          </a:bodyPr>
          <a:p>
            <a:r>
              <a:rPr lang="en-US" altLang="zh-CN" sz="2800" b="1">
                <a:solidFill>
                  <a:srgbClr val="FF0000"/>
                </a:solidFill>
              </a:rPr>
              <a:t>outside the kitchen</a:t>
            </a:r>
            <a:endParaRPr lang="en-US" altLang="zh-CN" sz="2800" b="1">
              <a:solidFill>
                <a:srgbClr val="FF0000"/>
              </a:solidFill>
            </a:endParaRPr>
          </a:p>
        </p:txBody>
      </p:sp>
      <p:sp>
        <p:nvSpPr>
          <p:cNvPr id="9" name="文本框 8"/>
          <p:cNvSpPr txBox="1"/>
          <p:nvPr/>
        </p:nvSpPr>
        <p:spPr>
          <a:xfrm>
            <a:off x="0" y="3705860"/>
            <a:ext cx="4359910" cy="491490"/>
          </a:xfrm>
          <a:prstGeom prst="rect">
            <a:avLst/>
          </a:prstGeom>
          <a:noFill/>
        </p:spPr>
        <p:txBody>
          <a:bodyPr wrap="square" rtlCol="0" anchor="t">
            <a:spAutoFit/>
          </a:bodyPr>
          <a:p>
            <a:r>
              <a:rPr lang="en-US" altLang="zh-CN" sz="2600" b="1" dirty="0">
                <a:solidFill>
                  <a:srgbClr val="FF0000"/>
                </a:solidFill>
                <a:effectLst/>
                <a:highlight>
                  <a:srgbClr val="FFFF00"/>
                </a:highlight>
                <a:latin typeface="Calibri" panose="020F0502020204030204" charset="0"/>
                <a:cs typeface="Calibri" panose="020F0502020204030204" charset="0"/>
                <a:sym typeface="+mn-ea"/>
              </a:rPr>
              <a:t>give her parents a big surprise.</a:t>
            </a:r>
            <a:endParaRPr lang="en-US" altLang="zh-CN" sz="2600" b="1" dirty="0">
              <a:solidFill>
                <a:srgbClr val="FF0000"/>
              </a:solidFill>
              <a:effectLst/>
              <a:highlight>
                <a:srgbClr val="FFFF00"/>
              </a:highlight>
              <a:latin typeface="Calibri" panose="020F0502020204030204" charset="0"/>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down)">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wipe(down)">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wipe(down)">
                                      <p:cBhvr>
                                        <p:cTn id="37" dur="500"/>
                                        <p:tgtEl>
                                          <p:spTgt spid="4">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Effect transition="in" filter="wipe(down)">
                                      <p:cBhvr>
                                        <p:cTn id="42" dur="500"/>
                                        <p:tgtEl>
                                          <p:spTgt spid="4">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4">
                                            <p:txEl>
                                              <p:pRg st="9" end="9"/>
                                            </p:txEl>
                                          </p:spTgt>
                                        </p:tgtEl>
                                        <p:attrNameLst>
                                          <p:attrName>style.visibility</p:attrName>
                                        </p:attrNameLst>
                                      </p:cBhvr>
                                      <p:to>
                                        <p:strVal val="visible"/>
                                      </p:to>
                                    </p:set>
                                    <p:animEffect transition="in" filter="wipe(down)">
                                      <p:cBhvr>
                                        <p:cTn id="47" dur="500"/>
                                        <p:tgtEl>
                                          <p:spTgt spid="4">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4">
                                            <p:txEl>
                                              <p:pRg st="10" end="10"/>
                                            </p:txEl>
                                          </p:spTgt>
                                        </p:tgtEl>
                                        <p:attrNameLst>
                                          <p:attrName>style.visibility</p:attrName>
                                        </p:attrNameLst>
                                      </p:cBhvr>
                                      <p:to>
                                        <p:strVal val="visible"/>
                                      </p:to>
                                    </p:set>
                                    <p:animEffect transition="in" filter="wipe(down)">
                                      <p:cBhvr>
                                        <p:cTn id="52" dur="500"/>
                                        <p:tgtEl>
                                          <p:spTgt spid="4">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4">
                                            <p:txEl>
                                              <p:pRg st="11" end="11"/>
                                            </p:txEl>
                                          </p:spTgt>
                                        </p:tgtEl>
                                        <p:attrNameLst>
                                          <p:attrName>style.visibility</p:attrName>
                                        </p:attrNameLst>
                                      </p:cBhvr>
                                      <p:to>
                                        <p:strVal val="visible"/>
                                      </p:to>
                                    </p:set>
                                    <p:animEffect transition="in" filter="wipe(down)">
                                      <p:cBhvr>
                                        <p:cTn id="57" dur="500"/>
                                        <p:tgtEl>
                                          <p:spTgt spid="4">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
                                            <p:txEl>
                                              <p:pRg st="12" end="12"/>
                                            </p:txEl>
                                          </p:spTgt>
                                        </p:tgtEl>
                                        <p:attrNameLst>
                                          <p:attrName>style.visibility</p:attrName>
                                        </p:attrNameLst>
                                      </p:cBhvr>
                                      <p:to>
                                        <p:strVal val="visible"/>
                                      </p:to>
                                    </p:set>
                                    <p:animEffect transition="in" filter="wipe(down)">
                                      <p:cBhvr>
                                        <p:cTn id="62" dur="500"/>
                                        <p:tgtEl>
                                          <p:spTgt spid="4">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wipe(down)">
                                      <p:cBhvr>
                                        <p:cTn id="6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7" grpId="0"/>
      <p:bldP spid="7" grpId="1"/>
      <p:bldP spid="6" grpId="0"/>
      <p:bldP spid="6" grpId="1"/>
      <p:bldP spid="8" grpId="0"/>
      <p:bldP spid="8" grpId="1"/>
      <p:bldP spid="9" grpId="0"/>
      <p:bldP spid="9"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0" y="1240155"/>
            <a:ext cx="11160125" cy="840105"/>
          </a:xfrm>
          <a:prstGeom prst="rect">
            <a:avLst/>
          </a:prstGeom>
          <a:noFill/>
        </p:spPr>
        <p:txBody>
          <a:bodyPr wrap="square" rtlCol="0" anchor="t">
            <a:spAutoFit/>
          </a:bodyPr>
          <a:p>
            <a:pPr fontAlgn="auto">
              <a:lnSpc>
                <a:spcPts val="2920"/>
              </a:lnSpc>
            </a:pPr>
            <a:r>
              <a:rPr lang="en-US" altLang="zh-CN" sz="2600" b="1" dirty="0">
                <a:solidFill>
                  <a:srgbClr val="3516FF"/>
                </a:solidFill>
                <a:effectLst>
                  <a:outerShdw blurRad="38100" dist="38100" dir="2700000" algn="tl">
                    <a:srgbClr val="000000">
                      <a:alpha val="43137"/>
                    </a:srgbClr>
                  </a:outerShdw>
                </a:effectLst>
                <a:highlight>
                  <a:srgbClr val="C0C0C0"/>
                </a:highlight>
                <a:latin typeface="Calibri" panose="020F0502020204030204" charset="0"/>
                <a:cs typeface="Calibri" panose="020F0502020204030204" charset="0"/>
                <a:sym typeface="+mn-ea"/>
              </a:rPr>
              <a:t>Step 2: Read for the problem/conflict/change :</a:t>
            </a:r>
            <a:endParaRPr lang="en-US" altLang="zh-CN" sz="2600" b="1" dirty="0">
              <a:solidFill>
                <a:srgbClr val="3516FF"/>
              </a:solidFill>
              <a:effectLst>
                <a:outerShdw blurRad="38100" dist="38100" dir="2700000" algn="tl">
                  <a:srgbClr val="000000">
                    <a:alpha val="43137"/>
                  </a:srgbClr>
                </a:outerShdw>
              </a:effectLst>
              <a:highlight>
                <a:srgbClr val="C0C0C0"/>
              </a:highlight>
              <a:latin typeface="Calibri" panose="020F0502020204030204" charset="0"/>
              <a:cs typeface="Calibri" panose="020F0502020204030204" charset="0"/>
            </a:endParaRPr>
          </a:p>
          <a:p>
            <a:pPr fontAlgn="auto">
              <a:lnSpc>
                <a:spcPts val="2920"/>
              </a:lnSpc>
            </a:pPr>
            <a:r>
              <a:rPr lang="en-US" altLang="zh-CN" sz="2600" b="1" dirty="0">
                <a:solidFill>
                  <a:srgbClr val="3516FF"/>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 </a:t>
            </a:r>
            <a:r>
              <a:rPr lang="en-US" altLang="zh-CN" sz="2600" b="1" dirty="0">
                <a:latin typeface="Calibri" panose="020F0502020204030204" charset="0"/>
                <a:cs typeface="Calibri" panose="020F0502020204030204" charset="0"/>
                <a:sym typeface="+mn-ea"/>
              </a:rPr>
              <a:t>Para.1: </a:t>
            </a:r>
            <a:r>
              <a:rPr lang="en-US" altLang="zh-CN" sz="2600" b="1" i="1" u="sng" dirty="0">
                <a:latin typeface="Calibri" panose="020F0502020204030204" charset="0"/>
                <a:cs typeface="Calibri" panose="020F0502020204030204" charset="0"/>
                <a:sym typeface="+mn-ea"/>
              </a:rPr>
              <a:t>But her mother’s eyes never made it all the way to the cake.</a:t>
            </a:r>
            <a:r>
              <a:rPr lang="en-US" altLang="zh-CN" sz="2600" b="1" dirty="0">
                <a:solidFill>
                  <a:srgbClr val="3516FF"/>
                </a:solidFill>
                <a:latin typeface="Calibri" panose="020F0502020204030204" charset="0"/>
                <a:cs typeface="Calibri" panose="020F0502020204030204" charset="0"/>
                <a:sym typeface="+mn-ea"/>
              </a:rPr>
              <a:t> </a:t>
            </a:r>
            <a:endParaRPr lang="en-US" altLang="zh-CN" sz="2600" b="1" dirty="0">
              <a:solidFill>
                <a:srgbClr val="3516FF"/>
              </a:solidFill>
              <a:latin typeface="Calibri" panose="020F0502020204030204" charset="0"/>
              <a:cs typeface="Calibri" panose="020F0502020204030204" charset="0"/>
              <a:sym typeface="+mn-ea"/>
            </a:endParaRPr>
          </a:p>
        </p:txBody>
      </p:sp>
      <p:sp>
        <p:nvSpPr>
          <p:cNvPr id="5" name="文本框 4"/>
          <p:cNvSpPr txBox="1"/>
          <p:nvPr/>
        </p:nvSpPr>
        <p:spPr>
          <a:xfrm>
            <a:off x="121285" y="-24765"/>
            <a:ext cx="11989435" cy="1383665"/>
          </a:xfrm>
          <a:prstGeom prst="rect">
            <a:avLst/>
          </a:prstGeom>
          <a:noFill/>
        </p:spPr>
        <p:txBody>
          <a:bodyPr wrap="square" rtlCol="0" anchor="t">
            <a:spAutoFit/>
          </a:bodyPr>
          <a:p>
            <a:pPr indent="0" fontAlgn="auto">
              <a:lnSpc>
                <a:spcPts val="2520"/>
              </a:lnSpc>
            </a:pPr>
            <a:r>
              <a:rPr lang="en-US" altLang="zh-CN" sz="2600" dirty="0">
                <a:latin typeface="Calibri" panose="020F0502020204030204" charset="0"/>
                <a:cs typeface="Calibri" panose="020F0502020204030204" charset="0"/>
                <a:sym typeface="+mn-ea"/>
              </a:rPr>
              <a:t>    </a:t>
            </a:r>
            <a:r>
              <a:rPr lang="en-US" altLang="zh-CN" sz="2600" i="1" dirty="0">
                <a:latin typeface="Calibri" panose="020F0502020204030204" charset="0"/>
                <a:cs typeface="Calibri" panose="020F0502020204030204" charset="0"/>
                <a:sym typeface="+mn-ea"/>
              </a:rPr>
              <a:t>Assuming Cindy was already sound sleep, her parents tried to steal in quietly, but Cindy would have none of that. She turned on the lights dramatically and trumpeted “Ta-daaa!” She gestured grandly toward the kitchen table, where a slightly off-balance chocolate cake awaited their inspection.</a:t>
            </a:r>
            <a:endParaRPr lang="en-US" altLang="zh-CN" sz="2600" i="1" dirty="0">
              <a:latin typeface="Calibri" panose="020F0502020204030204" charset="0"/>
              <a:cs typeface="Calibri" panose="020F0502020204030204" charset="0"/>
              <a:sym typeface="+mn-ea"/>
            </a:endParaRPr>
          </a:p>
        </p:txBody>
      </p:sp>
      <p:sp>
        <p:nvSpPr>
          <p:cNvPr id="6" name="文本框 5"/>
          <p:cNvSpPr txBox="1"/>
          <p:nvPr/>
        </p:nvSpPr>
        <p:spPr>
          <a:xfrm>
            <a:off x="225425" y="1964690"/>
            <a:ext cx="9737090" cy="491490"/>
          </a:xfrm>
          <a:prstGeom prst="rect">
            <a:avLst/>
          </a:prstGeom>
          <a:noFill/>
        </p:spPr>
        <p:txBody>
          <a:bodyPr wrap="square" rtlCol="0">
            <a:spAutoFit/>
          </a:bodyPr>
          <a:p>
            <a:r>
              <a:rPr lang="en-US" altLang="zh-CN" sz="2600" b="1">
                <a:solidFill>
                  <a:srgbClr val="1010F8"/>
                </a:solidFill>
              </a:rPr>
              <a:t>What did her mother look towards? What did she see?</a:t>
            </a:r>
            <a:endParaRPr lang="en-US" altLang="zh-CN" sz="2600" b="1">
              <a:solidFill>
                <a:srgbClr val="1010F8"/>
              </a:solidFill>
            </a:endParaRPr>
          </a:p>
        </p:txBody>
      </p:sp>
      <p:sp>
        <p:nvSpPr>
          <p:cNvPr id="3" name="文本框 2"/>
          <p:cNvSpPr txBox="1"/>
          <p:nvPr/>
        </p:nvSpPr>
        <p:spPr>
          <a:xfrm>
            <a:off x="2212975" y="558165"/>
            <a:ext cx="5933440" cy="491490"/>
          </a:xfrm>
          <a:prstGeom prst="rect">
            <a:avLst/>
          </a:prstGeom>
          <a:noFill/>
        </p:spPr>
        <p:txBody>
          <a:bodyPr wrap="square" rtlCol="0" anchor="t">
            <a:spAutoFit/>
          </a:bodyPr>
          <a:p>
            <a:r>
              <a:rPr lang="en-US" altLang="zh-CN" sz="2600" dirty="0">
                <a:highlight>
                  <a:srgbClr val="FFFF00"/>
                </a:highlight>
                <a:latin typeface="Calibri" panose="020F0502020204030204" charset="0"/>
                <a:cs typeface="Calibri" panose="020F0502020204030204" charset="0"/>
                <a:sym typeface="+mn-ea"/>
              </a:rPr>
              <a:t>gestured grandly toward the kitchen table,</a:t>
            </a:r>
            <a:endParaRPr lang="en-US" altLang="zh-CN" sz="2600" dirty="0">
              <a:highlight>
                <a:srgbClr val="FFFF00"/>
              </a:highlight>
              <a:latin typeface="Calibri" panose="020F0502020204030204" charset="0"/>
              <a:cs typeface="Calibri" panose="020F0502020204030204" charset="0"/>
              <a:sym typeface="+mn-ea"/>
            </a:endParaRPr>
          </a:p>
        </p:txBody>
      </p:sp>
      <p:sp>
        <p:nvSpPr>
          <p:cNvPr id="7" name="文本框 6"/>
          <p:cNvSpPr txBox="1"/>
          <p:nvPr/>
        </p:nvSpPr>
        <p:spPr>
          <a:xfrm>
            <a:off x="534035" y="2313305"/>
            <a:ext cx="4422140" cy="491490"/>
          </a:xfrm>
          <a:prstGeom prst="rect">
            <a:avLst/>
          </a:prstGeom>
          <a:noFill/>
        </p:spPr>
        <p:txBody>
          <a:bodyPr wrap="square" rtlCol="0">
            <a:spAutoFit/>
          </a:bodyPr>
          <a:p>
            <a:r>
              <a:rPr lang="en-US" altLang="zh-CN" sz="2600" b="1">
                <a:solidFill>
                  <a:srgbClr val="FF0000"/>
                </a:solidFill>
              </a:rPr>
              <a:t>Look towards the kitchen</a:t>
            </a:r>
            <a:endParaRPr lang="en-US" altLang="zh-CN" sz="2600" b="1">
              <a:solidFill>
                <a:srgbClr val="FF0000"/>
              </a:solidFill>
            </a:endParaRPr>
          </a:p>
        </p:txBody>
      </p:sp>
      <p:sp>
        <p:nvSpPr>
          <p:cNvPr id="8" name="文本框 7"/>
          <p:cNvSpPr txBox="1"/>
          <p:nvPr/>
        </p:nvSpPr>
        <p:spPr>
          <a:xfrm>
            <a:off x="121285" y="2689225"/>
            <a:ext cx="11884660" cy="1176020"/>
          </a:xfrm>
          <a:prstGeom prst="rect">
            <a:avLst/>
          </a:prstGeom>
          <a:noFill/>
        </p:spPr>
        <p:txBody>
          <a:bodyPr wrap="square" rtlCol="0">
            <a:spAutoFit/>
          </a:bodyPr>
          <a:p>
            <a:pPr indent="0" fontAlgn="auto">
              <a:lnSpc>
                <a:spcPts val="2820"/>
              </a:lnSpc>
            </a:pPr>
            <a:r>
              <a:rPr lang="en-US" altLang="zh-CN" sz="2600" b="1" i="1"/>
              <a:t>Para. 4:</a:t>
            </a:r>
            <a:r>
              <a:rPr lang="en-US" altLang="zh-CN" sz="2600" i="1"/>
              <a:t> And then there was the way the kitchen looked. Imagine </a:t>
            </a:r>
            <a:r>
              <a:rPr lang="en-US" altLang="zh-CN" sz="2600" b="1" i="1"/>
              <a:t>a huge blender filled with all the stuff needed for chocolate--including the bowls, plates and tools. Now imagine that the blender is turned on. High speed. With the cover off.</a:t>
            </a:r>
            <a:endParaRPr lang="en-US" altLang="zh-CN" sz="2600" b="1" i="1"/>
          </a:p>
        </p:txBody>
      </p:sp>
      <p:sp>
        <p:nvSpPr>
          <p:cNvPr id="9" name="文本框 8"/>
          <p:cNvSpPr txBox="1"/>
          <p:nvPr/>
        </p:nvSpPr>
        <p:spPr>
          <a:xfrm>
            <a:off x="190500" y="4210685"/>
            <a:ext cx="11388725" cy="2245360"/>
          </a:xfrm>
          <a:prstGeom prst="rect">
            <a:avLst/>
          </a:prstGeom>
          <a:noFill/>
          <a:ln w="19050">
            <a:solidFill>
              <a:schemeClr val="accent1"/>
            </a:solidFill>
          </a:ln>
        </p:spPr>
        <p:txBody>
          <a:bodyPr wrap="square" rtlCol="0">
            <a:spAutoFit/>
          </a:bodyPr>
          <a:p>
            <a:r>
              <a:rPr lang="en-US" altLang="zh-CN" sz="2800" b="1"/>
              <a:t>Scene 1:</a:t>
            </a:r>
            <a:r>
              <a:rPr lang="en-US" altLang="zh-CN" sz="2800"/>
              <a:t>     </a:t>
            </a:r>
            <a:endParaRPr lang="en-US" altLang="zh-CN" sz="2800"/>
          </a:p>
          <a:p>
            <a:endParaRPr lang="en-US" altLang="zh-CN" sz="2800"/>
          </a:p>
          <a:p>
            <a:r>
              <a:rPr lang="en-US" altLang="zh-CN" sz="2800" b="1"/>
              <a:t>Scene 2:</a:t>
            </a:r>
            <a:r>
              <a:rPr lang="en-US" altLang="zh-CN" sz="2800"/>
              <a:t>            </a:t>
            </a:r>
            <a:endParaRPr lang="en-US" altLang="zh-CN" sz="2800" b="1"/>
          </a:p>
          <a:p>
            <a:r>
              <a:rPr lang="en-US" altLang="zh-CN" sz="2800" b="1"/>
              <a:t>Scene 3:</a:t>
            </a:r>
            <a:r>
              <a:rPr lang="en-US" altLang="zh-CN" sz="2800"/>
              <a:t> </a:t>
            </a:r>
            <a:endParaRPr lang="en-US" altLang="zh-CN" sz="2800"/>
          </a:p>
          <a:p>
            <a:endParaRPr lang="en-US" altLang="zh-CN" sz="2800"/>
          </a:p>
        </p:txBody>
      </p:sp>
      <p:sp>
        <p:nvSpPr>
          <p:cNvPr id="10" name="文本框 9"/>
          <p:cNvSpPr txBox="1"/>
          <p:nvPr/>
        </p:nvSpPr>
        <p:spPr>
          <a:xfrm>
            <a:off x="1594485" y="4622165"/>
            <a:ext cx="1170940" cy="521970"/>
          </a:xfrm>
          <a:prstGeom prst="rect">
            <a:avLst/>
          </a:prstGeom>
          <a:noFill/>
        </p:spPr>
        <p:txBody>
          <a:bodyPr wrap="square" rtlCol="0">
            <a:spAutoFit/>
          </a:bodyPr>
          <a:p>
            <a:r>
              <a:rPr lang="en-US" altLang="zh-CN" sz="2800" b="1">
                <a:solidFill>
                  <a:srgbClr val="FF0000"/>
                </a:solidFill>
                <a:highlight>
                  <a:srgbClr val="FFFF00"/>
                </a:highlight>
                <a:sym typeface="+mn-ea"/>
                <a:hlinkClick r:id="rId1" action="ppaction://hlinksldjump"/>
              </a:rPr>
              <a:t>angry</a:t>
            </a:r>
            <a:endParaRPr lang="en-US" altLang="zh-CN" sz="2800" b="1">
              <a:solidFill>
                <a:srgbClr val="FF0000"/>
              </a:solidFill>
              <a:highlight>
                <a:srgbClr val="FFFF00"/>
              </a:highlight>
              <a:sym typeface="+mn-ea"/>
            </a:endParaRPr>
          </a:p>
        </p:txBody>
      </p:sp>
      <p:sp>
        <p:nvSpPr>
          <p:cNvPr id="11" name="文本框 10"/>
          <p:cNvSpPr txBox="1"/>
          <p:nvPr/>
        </p:nvSpPr>
        <p:spPr>
          <a:xfrm>
            <a:off x="1542415" y="4210685"/>
            <a:ext cx="8960485" cy="521970"/>
          </a:xfrm>
          <a:prstGeom prst="rect">
            <a:avLst/>
          </a:prstGeom>
          <a:noFill/>
        </p:spPr>
        <p:txBody>
          <a:bodyPr wrap="square" rtlCol="0">
            <a:spAutoFit/>
          </a:bodyPr>
          <a:p>
            <a:r>
              <a:rPr lang="en-US" altLang="zh-CN" sz="2800" b="1">
                <a:solidFill>
                  <a:srgbClr val="FF0000"/>
                </a:solidFill>
                <a:sym typeface="+mn-ea"/>
                <a:hlinkClick r:id="rId2" action="ppaction://hlinksldjump"/>
              </a:rPr>
              <a:t>The mess</a:t>
            </a:r>
            <a:r>
              <a:rPr lang="en-US" altLang="zh-CN" sz="2800" b="1">
                <a:solidFill>
                  <a:srgbClr val="FF0000"/>
                </a:solidFill>
                <a:sym typeface="+mn-ea"/>
              </a:rPr>
              <a:t> in the kitchen her mother saw and her reaction.</a:t>
            </a:r>
            <a:endParaRPr lang="en-US" altLang="zh-CN" sz="2800" b="1">
              <a:solidFill>
                <a:srgbClr val="FF0000"/>
              </a:solidFill>
              <a:sym typeface="+mn-ea"/>
            </a:endParaRPr>
          </a:p>
        </p:txBody>
      </p:sp>
      <p:pic>
        <p:nvPicPr>
          <p:cNvPr id="102" name="图片 101"/>
          <p:cNvPicPr/>
          <p:nvPr/>
        </p:nvPicPr>
        <p:blipFill>
          <a:blip r:embed="rId3">
            <a:clrChange>
              <a:clrFrom>
                <a:srgbClr val="FFFFFF">
                  <a:alpha val="100000"/>
                </a:srgbClr>
              </a:clrFrom>
              <a:clrTo>
                <a:srgbClr val="FFFFFF">
                  <a:alpha val="100000"/>
                  <a:alpha val="0"/>
                </a:srgbClr>
              </a:clrTo>
            </a:clrChange>
          </a:blip>
          <a:stretch>
            <a:fillRect/>
          </a:stretch>
        </p:blipFill>
        <p:spPr>
          <a:xfrm>
            <a:off x="10511790" y="4703445"/>
            <a:ext cx="2188845" cy="2154555"/>
          </a:xfrm>
          <a:prstGeom prst="rect">
            <a:avLst/>
          </a:prstGeom>
          <a:noFill/>
          <a:ln w="9525">
            <a:noFill/>
          </a:ln>
        </p:spPr>
      </p:pic>
      <p:sp>
        <p:nvSpPr>
          <p:cNvPr id="12" name="文本框 11"/>
          <p:cNvSpPr txBox="1"/>
          <p:nvPr/>
        </p:nvSpPr>
        <p:spPr>
          <a:xfrm>
            <a:off x="1542415" y="5072380"/>
            <a:ext cx="2606675" cy="521970"/>
          </a:xfrm>
          <a:prstGeom prst="rect">
            <a:avLst/>
          </a:prstGeom>
          <a:noFill/>
        </p:spPr>
        <p:txBody>
          <a:bodyPr wrap="square" rtlCol="0">
            <a:spAutoFit/>
          </a:bodyPr>
          <a:p>
            <a:r>
              <a:rPr lang="en-US" altLang="zh-CN" sz="2800" b="1">
                <a:solidFill>
                  <a:srgbClr val="FF0000"/>
                </a:solidFill>
                <a:sym typeface="+mn-ea"/>
              </a:rPr>
              <a:t>Cindy’s reaction.</a:t>
            </a:r>
            <a:endParaRPr lang="en-US" altLang="zh-CN" sz="2800" b="1">
              <a:solidFill>
                <a:srgbClr val="FF0000"/>
              </a:solidFill>
              <a:sym typeface="+mn-ea"/>
            </a:endParaRPr>
          </a:p>
        </p:txBody>
      </p:sp>
      <p:sp>
        <p:nvSpPr>
          <p:cNvPr id="13" name="文本框 12"/>
          <p:cNvSpPr txBox="1"/>
          <p:nvPr/>
        </p:nvSpPr>
        <p:spPr>
          <a:xfrm>
            <a:off x="4149090" y="5072380"/>
            <a:ext cx="5581650" cy="521970"/>
          </a:xfrm>
          <a:prstGeom prst="rect">
            <a:avLst/>
          </a:prstGeom>
          <a:noFill/>
        </p:spPr>
        <p:txBody>
          <a:bodyPr wrap="square" rtlCol="0">
            <a:spAutoFit/>
          </a:bodyPr>
          <a:p>
            <a:r>
              <a:rPr lang="en-US" altLang="zh-CN" sz="2800" b="1">
                <a:solidFill>
                  <a:srgbClr val="FF0000"/>
                </a:solidFill>
                <a:highlight>
                  <a:srgbClr val="FFFF00"/>
                </a:highlight>
                <a:sym typeface="+mn-ea"/>
                <a:hlinkClick r:id="rId4" action="ppaction://hlinksldjump"/>
              </a:rPr>
              <a:t>sad/disappointed</a:t>
            </a:r>
            <a:r>
              <a:rPr lang="en-US" altLang="zh-CN" sz="2800" b="1">
                <a:solidFill>
                  <a:srgbClr val="FF0000"/>
                </a:solidFill>
                <a:highlight>
                  <a:srgbClr val="FFFF00"/>
                </a:highlight>
                <a:sym typeface="+mn-ea"/>
              </a:rPr>
              <a:t>&amp;</a:t>
            </a:r>
            <a:r>
              <a:rPr lang="en-US" altLang="zh-CN" sz="2800" b="1">
                <a:solidFill>
                  <a:srgbClr val="1010F8"/>
                </a:solidFill>
                <a:highlight>
                  <a:srgbClr val="FFFF00"/>
                </a:highlight>
                <a:sym typeface="+mn-ea"/>
              </a:rPr>
              <a:t>embarrassed</a:t>
            </a:r>
            <a:endParaRPr lang="en-US" altLang="zh-CN" sz="2800" b="1">
              <a:solidFill>
                <a:srgbClr val="1010F8"/>
              </a:solidFill>
              <a:highlight>
                <a:srgbClr val="FFFF00"/>
              </a:highlight>
              <a:sym typeface="+mn-ea"/>
            </a:endParaRPr>
          </a:p>
        </p:txBody>
      </p:sp>
      <p:sp>
        <p:nvSpPr>
          <p:cNvPr id="14" name="文本框 13"/>
          <p:cNvSpPr txBox="1"/>
          <p:nvPr/>
        </p:nvSpPr>
        <p:spPr>
          <a:xfrm>
            <a:off x="1594485" y="5520055"/>
            <a:ext cx="9200515" cy="953135"/>
          </a:xfrm>
          <a:prstGeom prst="rect">
            <a:avLst/>
          </a:prstGeom>
          <a:noFill/>
        </p:spPr>
        <p:txBody>
          <a:bodyPr wrap="square" rtlCol="0">
            <a:spAutoFit/>
          </a:bodyPr>
          <a:p>
            <a:r>
              <a:rPr lang="en-US" altLang="zh-CN" sz="2800" b="1">
                <a:solidFill>
                  <a:srgbClr val="FF0000"/>
                </a:solidFill>
                <a:sym typeface="+mn-ea"/>
                <a:hlinkClick r:id="rId4" action="ppaction://hlinksldjump"/>
              </a:rPr>
              <a:t>The atmosphere</a:t>
            </a:r>
            <a:r>
              <a:rPr lang="en-US" altLang="zh-CN" sz="2800" b="1">
                <a:solidFill>
                  <a:srgbClr val="FF0000"/>
                </a:solidFill>
                <a:sym typeface="+mn-ea"/>
              </a:rPr>
              <a:t> in the house &amp; Cindy’s father saw something special on the kitchen table.</a:t>
            </a:r>
            <a:endParaRPr lang="en-US" altLang="zh-CN" sz="2800" b="1">
              <a:solidFill>
                <a:srgbClr val="FF0000"/>
              </a:solidFill>
              <a:sym typeface="+mn-ea"/>
            </a:endParaRPr>
          </a:p>
        </p:txBody>
      </p:sp>
      <p:sp>
        <p:nvSpPr>
          <p:cNvPr id="15" name="文本框 14"/>
          <p:cNvSpPr txBox="1"/>
          <p:nvPr/>
        </p:nvSpPr>
        <p:spPr>
          <a:xfrm>
            <a:off x="4073525" y="1240155"/>
            <a:ext cx="1332865" cy="491490"/>
          </a:xfrm>
          <a:prstGeom prst="rect">
            <a:avLst/>
          </a:prstGeom>
          <a:noFill/>
        </p:spPr>
        <p:txBody>
          <a:bodyPr wrap="square" rtlCol="0" anchor="t">
            <a:spAutoFit/>
          </a:bodyPr>
          <a:p>
            <a:r>
              <a:rPr lang="en-US" altLang="zh-CN" sz="2600" b="1" dirty="0">
                <a:solidFill>
                  <a:srgbClr val="3516FF"/>
                </a:solidFill>
                <a:effectLst>
                  <a:outerShdw blurRad="38100" dist="38100" dir="2700000" algn="tl">
                    <a:srgbClr val="000000">
                      <a:alpha val="43137"/>
                    </a:srgbClr>
                  </a:outerShdw>
                </a:effectLst>
                <a:highlight>
                  <a:srgbClr val="FFFF00"/>
                </a:highlight>
                <a:latin typeface="Calibri" panose="020F0502020204030204" charset="0"/>
                <a:cs typeface="Calibri" panose="020F0502020204030204" charset="0"/>
                <a:sym typeface="+mn-ea"/>
              </a:rPr>
              <a:t>conflict</a:t>
            </a:r>
            <a:endParaRPr lang="en-US" altLang="zh-CN" sz="2600" b="1" dirty="0">
              <a:solidFill>
                <a:srgbClr val="3516FF"/>
              </a:solidFill>
              <a:effectLst>
                <a:outerShdw blurRad="38100" dist="38100" dir="2700000" algn="tl">
                  <a:srgbClr val="000000">
                    <a:alpha val="43137"/>
                  </a:srgbClr>
                </a:outerShdw>
              </a:effectLst>
              <a:highlight>
                <a:srgbClr val="FFFF00"/>
              </a:highlight>
              <a:latin typeface="Calibri" panose="020F0502020204030204" charset="0"/>
              <a:cs typeface="Calibri" panose="020F0502020204030204" charset="0"/>
              <a:sym typeface="+mn-ea"/>
            </a:endParaRPr>
          </a:p>
        </p:txBody>
      </p:sp>
      <p:sp>
        <p:nvSpPr>
          <p:cNvPr id="16" name="文本框 15"/>
          <p:cNvSpPr txBox="1"/>
          <p:nvPr/>
        </p:nvSpPr>
        <p:spPr>
          <a:xfrm>
            <a:off x="6485255" y="1240155"/>
            <a:ext cx="4540250" cy="491490"/>
          </a:xfrm>
          <a:prstGeom prst="rect">
            <a:avLst/>
          </a:prstGeom>
          <a:noFill/>
        </p:spPr>
        <p:txBody>
          <a:bodyPr wrap="square" rtlCol="0" anchor="t">
            <a:spAutoFit/>
          </a:bodyPr>
          <a:p>
            <a:r>
              <a:rPr lang="en-US" altLang="zh-CN" sz="2600" b="1" dirty="0">
                <a:solidFill>
                  <a:srgbClr val="3516FF"/>
                </a:solidFill>
                <a:effectLst>
                  <a:outerShdw blurRad="38100" dist="38100" dir="2700000" algn="tl">
                    <a:srgbClr val="000000">
                      <a:alpha val="43137"/>
                    </a:srgbClr>
                  </a:outerShdw>
                </a:effectLst>
                <a:highlight>
                  <a:srgbClr val="FFFF00"/>
                </a:highlight>
                <a:latin typeface="Calibri" panose="020F0502020204030204" charset="0"/>
                <a:cs typeface="Calibri" panose="020F0502020204030204" charset="0"/>
                <a:sym typeface="+mn-ea"/>
              </a:rPr>
              <a:t>between Cindy and her mother</a:t>
            </a:r>
            <a:endParaRPr lang="en-US" altLang="zh-CN" sz="2600" b="1" dirty="0">
              <a:solidFill>
                <a:srgbClr val="3516FF"/>
              </a:solidFill>
              <a:effectLst>
                <a:outerShdw blurRad="38100" dist="38100" dir="2700000" algn="tl">
                  <a:srgbClr val="000000">
                    <a:alpha val="43137"/>
                  </a:srgbClr>
                </a:outerShdw>
              </a:effectLst>
              <a:highlight>
                <a:srgbClr val="FFFF00"/>
              </a:highlight>
              <a:latin typeface="Calibri" panose="020F0502020204030204" charset="0"/>
              <a:cs typeface="Calibri" panose="020F0502020204030204" charset="0"/>
              <a:sym typeface="+mn-ea"/>
            </a:endParaRPr>
          </a:p>
        </p:txBody>
      </p:sp>
      <p:sp>
        <p:nvSpPr>
          <p:cNvPr id="17" name="文本框 16"/>
          <p:cNvSpPr txBox="1"/>
          <p:nvPr/>
        </p:nvSpPr>
        <p:spPr>
          <a:xfrm>
            <a:off x="10219690" y="1689735"/>
            <a:ext cx="1972310" cy="521970"/>
          </a:xfrm>
          <a:prstGeom prst="rect">
            <a:avLst/>
          </a:prstGeom>
          <a:noFill/>
        </p:spPr>
        <p:txBody>
          <a:bodyPr wrap="square" rtlCol="0" anchor="t">
            <a:spAutoFit/>
          </a:bodyPr>
          <a:p>
            <a:r>
              <a:rPr lang="en-US" altLang="zh-CN" sz="2800" b="1" dirty="0">
                <a:solidFill>
                  <a:srgbClr val="FF0000"/>
                </a:solidFill>
                <a:effectLst>
                  <a:outerShdw blurRad="38100" dist="38100" dir="2700000" algn="tl">
                    <a:srgbClr val="000000">
                      <a:alpha val="43137"/>
                    </a:srgbClr>
                  </a:outerShdw>
                </a:effectLst>
                <a:highlight>
                  <a:srgbClr val="FFFF00"/>
                </a:highlight>
                <a:latin typeface="Calibri" panose="020F0502020204030204" charset="0"/>
                <a:cs typeface="Calibri" panose="020F0502020204030204" charset="0"/>
                <a:sym typeface="+mn-ea"/>
              </a:rPr>
              <a:t>her father</a:t>
            </a:r>
            <a:endParaRPr lang="en-US" altLang="zh-CN" sz="2800" b="1" dirty="0">
              <a:solidFill>
                <a:srgbClr val="FF0000"/>
              </a:solidFill>
              <a:effectLst>
                <a:outerShdw blurRad="38100" dist="38100" dir="2700000" algn="tl">
                  <a:srgbClr val="000000">
                    <a:alpha val="43137"/>
                  </a:srgbClr>
                </a:outerShdw>
              </a:effectLst>
              <a:highlight>
                <a:srgbClr val="FFFF00"/>
              </a:highlight>
              <a:latin typeface="Calibri" panose="020F0502020204030204" charset="0"/>
              <a:cs typeface="Calibri" panose="020F0502020204030204" charset="0"/>
              <a:sym typeface="+mn-ea"/>
            </a:endParaRPr>
          </a:p>
        </p:txBody>
      </p:sp>
      <p:sp>
        <p:nvSpPr>
          <p:cNvPr id="2" name="文本框 1"/>
          <p:cNvSpPr txBox="1"/>
          <p:nvPr>
            <p:custDataLst>
              <p:tags r:id="rId5"/>
            </p:custDataLst>
          </p:nvPr>
        </p:nvSpPr>
        <p:spPr>
          <a:xfrm>
            <a:off x="5406390" y="2313305"/>
            <a:ext cx="1763395" cy="521970"/>
          </a:xfrm>
          <a:prstGeom prst="rect">
            <a:avLst/>
          </a:prstGeom>
          <a:noFill/>
        </p:spPr>
        <p:txBody>
          <a:bodyPr wrap="square" rtlCol="0">
            <a:spAutoFit/>
          </a:bodyPr>
          <a:p>
            <a:r>
              <a:rPr lang="en-US" altLang="zh-CN" sz="2800" b="1">
                <a:solidFill>
                  <a:srgbClr val="FF0000"/>
                </a:solidFill>
              </a:rPr>
              <a:t>The mess</a:t>
            </a:r>
            <a:endParaRPr lang="zh-CN" altLang="en-US" sz="2800" b="1">
              <a:solidFill>
                <a:srgbClr val="FF0000"/>
              </a:solidFill>
            </a:endParaRPr>
          </a:p>
        </p:txBody>
      </p:sp>
      <p:sp>
        <p:nvSpPr>
          <p:cNvPr id="18" name="文本框 17"/>
          <p:cNvSpPr txBox="1"/>
          <p:nvPr/>
        </p:nvSpPr>
        <p:spPr>
          <a:xfrm>
            <a:off x="9889490" y="3379470"/>
            <a:ext cx="900430" cy="491490"/>
          </a:xfrm>
          <a:prstGeom prst="rect">
            <a:avLst/>
          </a:prstGeom>
          <a:noFill/>
        </p:spPr>
        <p:txBody>
          <a:bodyPr wrap="square" rtlCol="0" anchor="t">
            <a:spAutoFit/>
          </a:bodyPr>
          <a:p>
            <a:r>
              <a:rPr lang="zh-CN" altLang="en-US" sz="2600" b="1" dirty="0">
                <a:solidFill>
                  <a:srgbClr val="FF0000"/>
                </a:solidFill>
                <a:effectLst>
                  <a:outerShdw blurRad="38100" dist="38100" dir="2700000" algn="tl">
                    <a:srgbClr val="000000">
                      <a:alpha val="43137"/>
                    </a:srgbClr>
                  </a:outerShdw>
                </a:effectLst>
                <a:highlight>
                  <a:srgbClr val="FFFF00"/>
                </a:highlight>
                <a:latin typeface="Calibri" panose="020F0502020204030204" charset="0"/>
                <a:cs typeface="Calibri" panose="020F0502020204030204" charset="0"/>
                <a:sym typeface="+mn-ea"/>
              </a:rPr>
              <a:t>伏笔</a:t>
            </a:r>
            <a:endParaRPr lang="zh-CN" altLang="en-US" sz="2600" b="1" dirty="0">
              <a:solidFill>
                <a:srgbClr val="FF0000"/>
              </a:solidFill>
              <a:effectLst>
                <a:outerShdw blurRad="38100" dist="38100" dir="2700000" algn="tl">
                  <a:srgbClr val="000000">
                    <a:alpha val="43137"/>
                  </a:srgbClr>
                </a:outerShdw>
              </a:effectLst>
              <a:highlight>
                <a:srgbClr val="FFFF00"/>
              </a:highlight>
              <a:latin typeface="Calibri" panose="020F0502020204030204" charset="0"/>
              <a:cs typeface="Calibri" panose="020F0502020204030204" charset="0"/>
              <a:sym typeface="+mn-ea"/>
            </a:endParaRPr>
          </a:p>
        </p:txBody>
      </p:sp>
      <p:sp>
        <p:nvSpPr>
          <p:cNvPr id="19" name="文本框 18"/>
          <p:cNvSpPr txBox="1"/>
          <p:nvPr/>
        </p:nvSpPr>
        <p:spPr>
          <a:xfrm>
            <a:off x="0" y="6367780"/>
            <a:ext cx="11931015" cy="521970"/>
          </a:xfrm>
          <a:prstGeom prst="rect">
            <a:avLst/>
          </a:prstGeom>
        </p:spPr>
        <p:txBody>
          <a:bodyPr wrap="square">
            <a:spAutoFit/>
          </a:bodyPr>
          <a:p>
            <a:r>
              <a:rPr lang="en-US" altLang="zh-CN" sz="2800" b="1">
                <a:latin typeface="Calibri" panose="020F0502020204030204" charset="0"/>
                <a:ea typeface="微软雅黑" panose="020B0503020204020204" charset="-122"/>
                <a:cs typeface="Calibri" panose="020F0502020204030204" charset="0"/>
              </a:rPr>
              <a:t>Para.2:</a:t>
            </a:r>
            <a:r>
              <a:rPr lang="en-US" altLang="zh-CN" sz="2800">
                <a:latin typeface="Calibri" panose="020F0502020204030204" charset="0"/>
                <a:ea typeface="微软雅黑" panose="020B0503020204020204" charset="-122"/>
                <a:cs typeface="Calibri" panose="020F0502020204030204" charset="0"/>
              </a:rPr>
              <a:t> </a:t>
            </a:r>
            <a:r>
              <a:rPr lang="en-US" altLang="zh-CN" sz="2800" b="1" i="1" u="sng">
                <a:latin typeface="Calibri" panose="020F0502020204030204" charset="0"/>
                <a:ea typeface="微软雅黑" panose="020B0503020204020204" charset="-122"/>
                <a:cs typeface="Calibri" panose="020F0502020204030204" charset="0"/>
              </a:rPr>
              <a:t>“Wow, look at the beautiful chocolate cake,” her father exclaimed.</a:t>
            </a:r>
            <a:endParaRPr lang="en-US" altLang="zh-CN" sz="2800" b="1" i="1" u="sng">
              <a:latin typeface="Calibri" panose="020F0502020204030204" charset="0"/>
              <a:ea typeface="微软雅黑" panose="020B0503020204020204" charset="-122"/>
              <a:cs typeface="Calibri" panose="020F0502020204030204" charset="0"/>
            </a:endParaRPr>
          </a:p>
        </p:txBody>
      </p:sp>
      <p:sp>
        <p:nvSpPr>
          <p:cNvPr id="20" name="圆角矩形 19"/>
          <p:cNvSpPr/>
          <p:nvPr/>
        </p:nvSpPr>
        <p:spPr>
          <a:xfrm>
            <a:off x="3522980" y="1682115"/>
            <a:ext cx="692150" cy="307975"/>
          </a:xfrm>
          <a:prstGeom prst="roundRect">
            <a:avLst/>
          </a:prstGeom>
          <a:noFill/>
          <a:ln w="381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1" name="圆角矩形 20"/>
          <p:cNvSpPr/>
          <p:nvPr/>
        </p:nvSpPr>
        <p:spPr>
          <a:xfrm>
            <a:off x="1372235" y="6457315"/>
            <a:ext cx="760730" cy="389255"/>
          </a:xfrm>
          <a:prstGeom prst="roundRect">
            <a:avLst/>
          </a:prstGeom>
          <a:noFill/>
          <a:ln w="381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2" name="圆角矩形 21"/>
          <p:cNvSpPr/>
          <p:nvPr/>
        </p:nvSpPr>
        <p:spPr>
          <a:xfrm>
            <a:off x="7787640" y="6471285"/>
            <a:ext cx="1580515" cy="372745"/>
          </a:xfrm>
          <a:prstGeom prst="roundRect">
            <a:avLst/>
          </a:prstGeom>
          <a:noFill/>
          <a:ln w="381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pic>
        <p:nvPicPr>
          <p:cNvPr id="101" name="图片 100"/>
          <p:cNvPicPr/>
          <p:nvPr/>
        </p:nvPicPr>
        <p:blipFill>
          <a:blip r:embed="rId6">
            <a:clrChange>
              <a:clrFrom>
                <a:srgbClr val="FDFDFD">
                  <a:alpha val="100000"/>
                </a:srgbClr>
              </a:clrFrom>
              <a:clrTo>
                <a:srgbClr val="FDFDFD">
                  <a:alpha val="100000"/>
                  <a:alpha val="0"/>
                </a:srgbClr>
              </a:clrTo>
            </a:clrChange>
          </a:blip>
          <a:stretch>
            <a:fillRect/>
          </a:stretch>
        </p:blipFill>
        <p:spPr>
          <a:xfrm>
            <a:off x="9684385" y="1693545"/>
            <a:ext cx="535305" cy="512445"/>
          </a:xfrm>
          <a:prstGeom prst="rect">
            <a:avLst/>
          </a:prstGeom>
          <a:noFill/>
          <a:ln w="9525">
            <a:noFill/>
          </a:ln>
        </p:spPr>
      </p:pic>
      <p:sp>
        <p:nvSpPr>
          <p:cNvPr id="23" name="文本框 22"/>
          <p:cNvSpPr txBox="1"/>
          <p:nvPr/>
        </p:nvSpPr>
        <p:spPr>
          <a:xfrm>
            <a:off x="3506470" y="1243965"/>
            <a:ext cx="2872740" cy="491490"/>
          </a:xfrm>
          <a:prstGeom prst="rect">
            <a:avLst/>
          </a:prstGeom>
          <a:noFill/>
        </p:spPr>
        <p:txBody>
          <a:bodyPr wrap="square" rtlCol="0" anchor="t">
            <a:spAutoFit/>
          </a:bodyPr>
          <a:p>
            <a:r>
              <a:rPr lang="en-US" altLang="zh-CN" sz="2600" b="1" dirty="0">
                <a:solidFill>
                  <a:schemeClr val="bg1"/>
                </a:solidFill>
                <a:effectLst>
                  <a:outerShdw blurRad="38100" dist="38100" dir="2700000" algn="tl">
                    <a:srgbClr val="000000">
                      <a:alpha val="43137"/>
                    </a:srgbClr>
                  </a:outerShdw>
                </a:effectLst>
                <a:highlight>
                  <a:srgbClr val="800000"/>
                </a:highlight>
                <a:latin typeface="Calibri" panose="020F0502020204030204" charset="0"/>
                <a:cs typeface="Calibri" panose="020F0502020204030204" charset="0"/>
                <a:sym typeface="+mn-ea"/>
              </a:rPr>
              <a:t>misunderstanding</a:t>
            </a:r>
            <a:endParaRPr lang="en-US" altLang="zh-CN" sz="2600" b="1" dirty="0">
              <a:solidFill>
                <a:schemeClr val="bg1"/>
              </a:solidFill>
              <a:effectLst>
                <a:outerShdw blurRad="38100" dist="38100" dir="2700000" algn="tl">
                  <a:srgbClr val="000000">
                    <a:alpha val="43137"/>
                  </a:srgbClr>
                </a:outerShdw>
              </a:effectLst>
              <a:highlight>
                <a:srgbClr val="800000"/>
              </a:highlight>
              <a:latin typeface="Calibri" panose="020F0502020204030204" charset="0"/>
              <a:cs typeface="Calibri" panose="020F0502020204030204" charset="0"/>
              <a:sym typeface="+mn-ea"/>
            </a:endParaRPr>
          </a:p>
        </p:txBody>
      </p:sp>
      <p:sp>
        <p:nvSpPr>
          <p:cNvPr id="24" name="圆角矩形 23"/>
          <p:cNvSpPr/>
          <p:nvPr/>
        </p:nvSpPr>
        <p:spPr>
          <a:xfrm>
            <a:off x="9368155" y="6464300"/>
            <a:ext cx="1573530" cy="389255"/>
          </a:xfrm>
          <a:prstGeom prst="roundRect">
            <a:avLst/>
          </a:prstGeom>
          <a:noFill/>
          <a:ln w="381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5" name="文本框 24"/>
          <p:cNvSpPr txBox="1"/>
          <p:nvPr/>
        </p:nvSpPr>
        <p:spPr>
          <a:xfrm>
            <a:off x="70485" y="3703955"/>
            <a:ext cx="8644890" cy="491490"/>
          </a:xfrm>
          <a:prstGeom prst="rect">
            <a:avLst/>
          </a:prstGeom>
          <a:noFill/>
        </p:spPr>
        <p:txBody>
          <a:bodyPr wrap="square" rtlCol="0" anchor="t">
            <a:spAutoFit/>
          </a:bodyPr>
          <a:p>
            <a:r>
              <a:rPr lang="en-US" altLang="zh-CN" sz="2600" b="1" dirty="0">
                <a:solidFill>
                  <a:srgbClr val="3516FF"/>
                </a:solidFill>
                <a:effectLst>
                  <a:outerShdw blurRad="38100" dist="38100" dir="2700000" algn="tl">
                    <a:srgbClr val="000000">
                      <a:alpha val="43137"/>
                    </a:srgbClr>
                  </a:outerShdw>
                </a:effectLst>
                <a:highlight>
                  <a:srgbClr val="C0C0C0"/>
                </a:highlight>
                <a:latin typeface="Calibri" panose="020F0502020204030204" charset="0"/>
                <a:cs typeface="Calibri" panose="020F0502020204030204" charset="0"/>
                <a:sym typeface="+mn-ea"/>
              </a:rPr>
              <a:t>Step 3: Infer </a:t>
            </a:r>
            <a:r>
              <a:rPr lang="en-US" altLang="zh-CN" sz="2600" b="1" dirty="0">
                <a:solidFill>
                  <a:srgbClr val="3516FF"/>
                </a:solidFill>
                <a:effectLst>
                  <a:outerShdw blurRad="38100" dist="38100" dir="2700000" algn="tl">
                    <a:srgbClr val="000000">
                      <a:alpha val="43137"/>
                    </a:srgbClr>
                  </a:outerShdw>
                </a:effectLst>
                <a:highlight>
                  <a:srgbClr val="C0C0C0"/>
                </a:highlight>
                <a:latin typeface="Calibri" panose="020F0502020204030204" charset="0"/>
                <a:cs typeface="Calibri" panose="020F0502020204030204" charset="0"/>
                <a:sym typeface="+mn-ea"/>
                <a:hlinkClick r:id="rId7" action="ppaction://hlinksldjump"/>
              </a:rPr>
              <a:t>the proper plot</a:t>
            </a:r>
            <a:r>
              <a:rPr lang="en-US" altLang="zh-CN" sz="2600" b="1" dirty="0">
                <a:solidFill>
                  <a:srgbClr val="3516FF"/>
                </a:solidFill>
                <a:effectLst>
                  <a:outerShdw blurRad="38100" dist="38100" dir="2700000" algn="tl">
                    <a:srgbClr val="000000">
                      <a:alpha val="43137"/>
                    </a:srgbClr>
                  </a:outerShdw>
                </a:effectLst>
                <a:highlight>
                  <a:srgbClr val="C0C0C0"/>
                </a:highlight>
                <a:latin typeface="Calibri" panose="020F0502020204030204" charset="0"/>
                <a:cs typeface="Calibri" panose="020F0502020204030204" charset="0"/>
                <a:sym typeface="+mn-ea"/>
              </a:rPr>
              <a:t> and think of relevant expressions </a:t>
            </a:r>
            <a:endParaRPr lang="en-US" altLang="zh-CN" sz="2600" b="1" dirty="0">
              <a:solidFill>
                <a:srgbClr val="3516FF"/>
              </a:solidFill>
              <a:effectLst>
                <a:outerShdw blurRad="38100" dist="38100" dir="2700000" algn="tl">
                  <a:srgbClr val="000000">
                    <a:alpha val="43137"/>
                  </a:srgbClr>
                </a:outerShdw>
              </a:effectLst>
              <a:highlight>
                <a:srgbClr val="C0C0C0"/>
              </a:highlight>
              <a:latin typeface="Calibri" panose="020F0502020204030204" charset="0"/>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wipe(down)">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wipe(down)">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down)">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down)">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down)">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down)">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wipe(down)">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wipe(down)">
                                      <p:cBhvr>
                                        <p:cTn id="62" dur="5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wipe(down)">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101"/>
                                        </p:tgtEl>
                                        <p:attrNameLst>
                                          <p:attrName>style.visibility</p:attrName>
                                        </p:attrNameLst>
                                      </p:cBhvr>
                                      <p:to>
                                        <p:strVal val="visible"/>
                                      </p:to>
                                    </p:set>
                                    <p:animEffect transition="in" filter="wipe(down)">
                                      <p:cBhvr>
                                        <p:cTn id="72" dur="500"/>
                                        <p:tgtEl>
                                          <p:spTgt spid="101"/>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wipe(down)">
                                      <p:cBhvr>
                                        <p:cTn id="77" dur="500"/>
                                        <p:tgtEl>
                                          <p:spTgt spid="22"/>
                                        </p:tgtEl>
                                      </p:cBhvr>
                                    </p:animEffect>
                                  </p:childTnLst>
                                </p:cTn>
                              </p:par>
                              <p:par>
                                <p:cTn id="78" presetID="22" presetClass="entr" presetSubtype="4" fill="hold" grpId="0" nodeType="with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wipe(down)">
                                      <p:cBhvr>
                                        <p:cTn id="80" dur="500"/>
                                        <p:tgtEl>
                                          <p:spTgt spid="21"/>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24"/>
                                        </p:tgtEl>
                                        <p:attrNameLst>
                                          <p:attrName>style.visibility</p:attrName>
                                        </p:attrNameLst>
                                      </p:cBhvr>
                                      <p:to>
                                        <p:strVal val="visible"/>
                                      </p:to>
                                    </p:set>
                                    <p:animEffect transition="in" filter="wipe(down)">
                                      <p:cBhvr>
                                        <p:cTn id="85" dur="500"/>
                                        <p:tgtEl>
                                          <p:spTgt spid="24"/>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grpId="0" nodeType="clickEffect">
                                  <p:stCondLst>
                                    <p:cond delay="0"/>
                                  </p:stCondLst>
                                  <p:childTnLst>
                                    <p:set>
                                      <p:cBhvr>
                                        <p:cTn id="89" dur="1" fill="hold">
                                          <p:stCondLst>
                                            <p:cond delay="0"/>
                                          </p:stCondLst>
                                        </p:cTn>
                                        <p:tgtEl>
                                          <p:spTgt spid="17"/>
                                        </p:tgtEl>
                                        <p:attrNameLst>
                                          <p:attrName>style.visibility</p:attrName>
                                        </p:attrNameLst>
                                      </p:cBhvr>
                                      <p:to>
                                        <p:strVal val="visible"/>
                                      </p:to>
                                    </p:set>
                                    <p:animEffect transition="in" filter="wipe(down)">
                                      <p:cBhvr>
                                        <p:cTn id="90" dur="500"/>
                                        <p:tgtEl>
                                          <p:spTgt spid="17"/>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25"/>
                                        </p:tgtEl>
                                        <p:attrNameLst>
                                          <p:attrName>style.visibility</p:attrName>
                                        </p:attrNameLst>
                                      </p:cBhvr>
                                      <p:to>
                                        <p:strVal val="visible"/>
                                      </p:to>
                                    </p:set>
                                    <p:animEffect transition="in" filter="wipe(down)">
                                      <p:cBhvr>
                                        <p:cTn id="95" dur="500"/>
                                        <p:tgtEl>
                                          <p:spTgt spid="25"/>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4" fill="hold" grpId="0" nodeType="clickEffect">
                                  <p:stCondLst>
                                    <p:cond delay="0"/>
                                  </p:stCondLst>
                                  <p:childTnLst>
                                    <p:set>
                                      <p:cBhvr>
                                        <p:cTn id="99" dur="1" fill="hold">
                                          <p:stCondLst>
                                            <p:cond delay="0"/>
                                          </p:stCondLst>
                                        </p:cTn>
                                        <p:tgtEl>
                                          <p:spTgt spid="12"/>
                                        </p:tgtEl>
                                        <p:attrNameLst>
                                          <p:attrName>style.visibility</p:attrName>
                                        </p:attrNameLst>
                                      </p:cBhvr>
                                      <p:to>
                                        <p:strVal val="visible"/>
                                      </p:to>
                                    </p:set>
                                    <p:animEffect transition="in" filter="wipe(down)">
                                      <p:cBhvr>
                                        <p:cTn id="100" dur="500"/>
                                        <p:tgtEl>
                                          <p:spTgt spid="12"/>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4" fill="hold" grpId="0" nodeType="clickEffect">
                                  <p:stCondLst>
                                    <p:cond delay="0"/>
                                  </p:stCondLst>
                                  <p:childTnLst>
                                    <p:set>
                                      <p:cBhvr>
                                        <p:cTn id="104" dur="1" fill="hold">
                                          <p:stCondLst>
                                            <p:cond delay="0"/>
                                          </p:stCondLst>
                                        </p:cTn>
                                        <p:tgtEl>
                                          <p:spTgt spid="13"/>
                                        </p:tgtEl>
                                        <p:attrNameLst>
                                          <p:attrName>style.visibility</p:attrName>
                                        </p:attrNameLst>
                                      </p:cBhvr>
                                      <p:to>
                                        <p:strVal val="visible"/>
                                      </p:to>
                                    </p:set>
                                    <p:animEffect transition="in" filter="wipe(down)">
                                      <p:cBhvr>
                                        <p:cTn id="105" dur="500"/>
                                        <p:tgtEl>
                                          <p:spTgt spid="13"/>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ntr" presetSubtype="4" fill="hold" grpId="0" nodeType="clickEffect">
                                  <p:stCondLst>
                                    <p:cond delay="0"/>
                                  </p:stCondLst>
                                  <p:childTnLst>
                                    <p:set>
                                      <p:cBhvr>
                                        <p:cTn id="109" dur="1" fill="hold">
                                          <p:stCondLst>
                                            <p:cond delay="0"/>
                                          </p:stCondLst>
                                        </p:cTn>
                                        <p:tgtEl>
                                          <p:spTgt spid="14"/>
                                        </p:tgtEl>
                                        <p:attrNameLst>
                                          <p:attrName>style.visibility</p:attrName>
                                        </p:attrNameLst>
                                      </p:cBhvr>
                                      <p:to>
                                        <p:strVal val="visible"/>
                                      </p:to>
                                    </p:set>
                                    <p:animEffect transition="in" filter="wipe(down)">
                                      <p:cBhvr>
                                        <p:cTn id="11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3" grpId="0"/>
      <p:bldP spid="3" grpId="1"/>
      <p:bldP spid="7" grpId="0"/>
      <p:bldP spid="7" grpId="1"/>
      <p:bldP spid="2" grpId="0"/>
      <p:bldP spid="2" grpId="1"/>
      <p:bldP spid="8" grpId="0"/>
      <p:bldP spid="8" grpId="1"/>
      <p:bldP spid="18" grpId="0"/>
      <p:bldP spid="11" grpId="0"/>
      <p:bldP spid="11" grpId="1"/>
      <p:bldP spid="10" grpId="0"/>
      <p:bldP spid="10" grpId="1"/>
      <p:bldP spid="15" grpId="0"/>
      <p:bldP spid="15" grpId="1"/>
      <p:bldP spid="16" grpId="0"/>
      <p:bldP spid="16" grpId="1"/>
      <p:bldP spid="17" grpId="0"/>
      <p:bldP spid="17" grpId="1"/>
      <p:bldP spid="12" grpId="0"/>
      <p:bldP spid="12" grpId="1"/>
      <p:bldP spid="13" grpId="0"/>
      <p:bldP spid="13" grpId="1"/>
      <p:bldP spid="14" grpId="0"/>
      <p:bldP spid="14" grpId="1"/>
      <p:bldP spid="20" grpId="0" animBg="1"/>
      <p:bldP spid="20" grpId="1" animBg="1"/>
      <p:bldP spid="23" grpId="0"/>
      <p:bldP spid="23" grpId="1"/>
      <p:bldP spid="21" grpId="0" bldLvl="0" animBg="1"/>
      <p:bldP spid="21" grpId="1" animBg="1"/>
      <p:bldP spid="22" grpId="0" bldLvl="0" animBg="1"/>
      <p:bldP spid="22" grpId="1" animBg="1"/>
      <p:bldP spid="24" grpId="0" bldLvl="0" animBg="1"/>
      <p:bldP spid="24" grpId="1" animBg="1"/>
      <p:bldP spid="25" grpId="0"/>
      <p:bldP spid="25"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72085" y="208915"/>
            <a:ext cx="11828145" cy="4615815"/>
          </a:xfrm>
          <a:prstGeom prst="rect">
            <a:avLst/>
          </a:prstGeom>
          <a:noFill/>
        </p:spPr>
        <p:txBody>
          <a:bodyPr wrap="square" rtlCol="0">
            <a:spAutoFit/>
          </a:bodyPr>
          <a:p>
            <a:pPr indent="0" fontAlgn="auto">
              <a:lnSpc>
                <a:spcPct val="150000"/>
              </a:lnSpc>
            </a:pPr>
            <a:r>
              <a:rPr lang="en-US" altLang="zh-CN" sz="2800" b="1"/>
              <a:t>The plots you wrote</a:t>
            </a:r>
            <a:r>
              <a:rPr lang="zh-CN" altLang="en-US" sz="2800" b="1"/>
              <a:t>：</a:t>
            </a:r>
            <a:endParaRPr lang="en-US" altLang="zh-CN" sz="2800" b="1"/>
          </a:p>
          <a:p>
            <a:pPr indent="0" fontAlgn="auto">
              <a:lnSpc>
                <a:spcPct val="150000"/>
              </a:lnSpc>
            </a:pPr>
            <a:r>
              <a:rPr lang="en-US" altLang="zh-CN" sz="2800" b="1"/>
              <a:t>     1. </a:t>
            </a:r>
            <a:r>
              <a:rPr lang="zh-CN" altLang="en-US" sz="2800" b="1">
                <a:sym typeface="+mn-ea"/>
              </a:rPr>
              <a:t>妈妈看到一片凌乱但是不生气，还关心我手受伤没；</a:t>
            </a:r>
            <a:endParaRPr lang="zh-CN" altLang="en-US" sz="2800" b="1">
              <a:sym typeface="+mn-ea"/>
            </a:endParaRPr>
          </a:p>
          <a:p>
            <a:pPr indent="0" fontAlgn="auto">
              <a:lnSpc>
                <a:spcPct val="150000"/>
              </a:lnSpc>
            </a:pPr>
            <a:r>
              <a:rPr lang="en-US" altLang="zh-CN" sz="2800" b="1"/>
              <a:t>     2. </a:t>
            </a:r>
            <a:r>
              <a:rPr lang="en-US" altLang="zh-CN" sz="2800" b="1">
                <a:sym typeface="+mn-ea"/>
              </a:rPr>
              <a:t> </a:t>
            </a:r>
            <a:r>
              <a:rPr lang="zh-CN" altLang="en-US" sz="2800" b="1">
                <a:sym typeface="+mn-ea"/>
              </a:rPr>
              <a:t>妈妈看到一片狼藉后，就去睡觉了，爸爸很生气；</a:t>
            </a:r>
            <a:endParaRPr lang="zh-CN" altLang="en-US" sz="2800" b="1"/>
          </a:p>
          <a:p>
            <a:pPr indent="0" fontAlgn="auto">
              <a:lnSpc>
                <a:spcPct val="150000"/>
              </a:lnSpc>
            </a:pPr>
            <a:r>
              <a:rPr lang="en-US" altLang="zh-CN" sz="2800" b="1"/>
              <a:t>     3. </a:t>
            </a:r>
            <a:r>
              <a:rPr lang="zh-CN" altLang="en-US" sz="2800" b="1">
                <a:sym typeface="+mn-ea"/>
              </a:rPr>
              <a:t>妈妈生气因为我半夜还没上床睡觉；</a:t>
            </a:r>
            <a:endParaRPr lang="zh-CN" altLang="en-US" sz="2800" b="1"/>
          </a:p>
          <a:p>
            <a:pPr indent="0" fontAlgn="auto">
              <a:lnSpc>
                <a:spcPct val="150000"/>
              </a:lnSpc>
            </a:pPr>
            <a:r>
              <a:rPr lang="en-US" altLang="zh-CN" sz="2800" b="1"/>
              <a:t>     4. </a:t>
            </a:r>
            <a:r>
              <a:rPr lang="zh-CN" altLang="en-US" sz="2800" b="1">
                <a:sym typeface="+mn-ea"/>
              </a:rPr>
              <a:t>第一段就向妈妈解释蛋糕的事情；</a:t>
            </a:r>
            <a:r>
              <a:rPr lang="en-US" altLang="zh-CN" sz="2800" b="1"/>
              <a:t>     </a:t>
            </a:r>
            <a:endParaRPr lang="en-US" altLang="zh-CN" sz="2800" b="1"/>
          </a:p>
          <a:p>
            <a:pPr indent="0" fontAlgn="auto">
              <a:lnSpc>
                <a:spcPct val="150000"/>
              </a:lnSpc>
            </a:pPr>
            <a:r>
              <a:rPr lang="en-US" altLang="zh-CN" sz="2800" b="1"/>
              <a:t>     5. </a:t>
            </a:r>
            <a:r>
              <a:rPr lang="zh-CN" altLang="en-US" sz="2800" b="1">
                <a:sym typeface="+mn-ea"/>
              </a:rPr>
              <a:t>爸爸在外面停车，第一段结尾才走进来；</a:t>
            </a:r>
            <a:r>
              <a:rPr lang="en-US" altLang="zh-CN" sz="2800" b="1"/>
              <a:t>  </a:t>
            </a:r>
            <a:endParaRPr lang="en-US" altLang="zh-CN" sz="2800" b="1"/>
          </a:p>
          <a:p>
            <a:pPr indent="0" fontAlgn="auto">
              <a:lnSpc>
                <a:spcPct val="150000"/>
              </a:lnSpc>
            </a:pPr>
            <a:r>
              <a:rPr lang="en-US" altLang="zh-CN" sz="2800" b="1"/>
              <a:t>    </a:t>
            </a:r>
            <a:endParaRPr lang="en-US" altLang="zh-CN" sz="2800" b="1">
              <a:sym typeface="+mn-ea"/>
            </a:endParaRPr>
          </a:p>
        </p:txBody>
      </p:sp>
      <p:sp>
        <p:nvSpPr>
          <p:cNvPr id="2" name="文本框 1"/>
          <p:cNvSpPr txBox="1"/>
          <p:nvPr/>
        </p:nvSpPr>
        <p:spPr>
          <a:xfrm>
            <a:off x="3028950" y="5052695"/>
            <a:ext cx="5217160" cy="706755"/>
          </a:xfrm>
          <a:prstGeom prst="rect">
            <a:avLst/>
          </a:prstGeom>
          <a:noFill/>
        </p:spPr>
        <p:txBody>
          <a:bodyPr wrap="square" rtlCol="0">
            <a:spAutoFit/>
          </a:bodyPr>
          <a:p>
            <a:r>
              <a:rPr lang="en-US" altLang="zh-CN" sz="4000" b="1">
                <a:solidFill>
                  <a:srgbClr val="1010F8"/>
                </a:solidFill>
              </a:rPr>
              <a:t>Are they proper? </a:t>
            </a:r>
            <a:endParaRPr lang="en-US" altLang="zh-CN" sz="4000" b="1">
              <a:solidFill>
                <a:srgbClr val="1010F8"/>
              </a:solidFill>
            </a:endParaRPr>
          </a:p>
        </p:txBody>
      </p:sp>
      <p:pic>
        <p:nvPicPr>
          <p:cNvPr id="100" name="图片 99">
            <a:hlinkClick r:id="rId1" action="ppaction://hlinksldjump"/>
          </p:cNvPr>
          <p:cNvPicPr/>
          <p:nvPr/>
        </p:nvPicPr>
        <p:blipFill>
          <a:blip r:embed="rId2">
            <a:clrChange>
              <a:clrFrom>
                <a:srgbClr val="FFFFFF">
                  <a:alpha val="100000"/>
                </a:srgbClr>
              </a:clrFrom>
              <a:clrTo>
                <a:srgbClr val="FFFFFF">
                  <a:alpha val="100000"/>
                  <a:alpha val="0"/>
                </a:srgbClr>
              </a:clrTo>
            </a:clrChange>
          </a:blip>
          <a:stretch>
            <a:fillRect/>
          </a:stretch>
        </p:blipFill>
        <p:spPr>
          <a:xfrm>
            <a:off x="7578090" y="3179445"/>
            <a:ext cx="3537585" cy="355854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down)">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down)">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down)">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wipe(down)">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wipe(down)">
                                      <p:cBhvr>
                                        <p:cTn id="32" dur="5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down)">
                                      <p:cBhvr>
                                        <p:cTn id="37" dur="500"/>
                                        <p:tgtEl>
                                          <p:spTgt spid="2"/>
                                        </p:tgtEl>
                                      </p:cBhvr>
                                    </p:animEffect>
                                  </p:childTnLst>
                                </p:cTn>
                              </p:par>
                              <p:par>
                                <p:cTn id="38" presetID="22" presetClass="entr" presetSubtype="4" fill="hold" nodeType="withEffect">
                                  <p:stCondLst>
                                    <p:cond delay="0"/>
                                  </p:stCondLst>
                                  <p:childTnLst>
                                    <p:set>
                                      <p:cBhvr>
                                        <p:cTn id="39" dur="1" fill="hold">
                                          <p:stCondLst>
                                            <p:cond delay="0"/>
                                          </p:stCondLst>
                                        </p:cTn>
                                        <p:tgtEl>
                                          <p:spTgt spid="100"/>
                                        </p:tgtEl>
                                        <p:attrNameLst>
                                          <p:attrName>style.visibility</p:attrName>
                                        </p:attrNameLst>
                                      </p:cBhvr>
                                      <p:to>
                                        <p:strVal val="visible"/>
                                      </p:to>
                                    </p:set>
                                    <p:animEffect transition="in" filter="wipe(down)">
                                      <p:cBhvr>
                                        <p:cTn id="40"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63195" y="96520"/>
            <a:ext cx="11931015" cy="521970"/>
          </a:xfrm>
          <a:prstGeom prst="rect">
            <a:avLst/>
          </a:prstGeom>
        </p:spPr>
        <p:txBody>
          <a:bodyPr wrap="square">
            <a:spAutoFit/>
          </a:bodyPr>
          <a:p>
            <a:pPr algn="l"/>
            <a:r>
              <a:rPr lang="en-US" altLang="zh-CN" sz="2800">
                <a:latin typeface="Calibri" panose="020F0502020204030204" charset="0"/>
                <a:ea typeface="微软雅黑" panose="020B0503020204020204" charset="-122"/>
                <a:cs typeface="Calibri" panose="020F0502020204030204" charset="0"/>
              </a:rPr>
              <a:t>Para. 2: </a:t>
            </a:r>
            <a:r>
              <a:rPr lang="en-US" altLang="zh-CN" sz="2800" b="1" i="1" u="sng">
                <a:latin typeface="Calibri" panose="020F0502020204030204" charset="0"/>
                <a:ea typeface="微软雅黑" panose="020B0503020204020204" charset="-122"/>
                <a:cs typeface="Calibri" panose="020F0502020204030204" charset="0"/>
              </a:rPr>
              <a:t>“Wow, look at the beautiful chocolate cake,” her father exclaimed.</a:t>
            </a:r>
            <a:endParaRPr lang="en-US" altLang="zh-CN" sz="2800" b="1" i="1" u="sng">
              <a:latin typeface="Calibri" panose="020F0502020204030204" charset="0"/>
              <a:ea typeface="微软雅黑" panose="020B0503020204020204" charset="-122"/>
              <a:cs typeface="Calibri" panose="020F0502020204030204" charset="0"/>
            </a:endParaRPr>
          </a:p>
        </p:txBody>
      </p:sp>
      <p:sp>
        <p:nvSpPr>
          <p:cNvPr id="5" name="文本框 4"/>
          <p:cNvSpPr txBox="1"/>
          <p:nvPr/>
        </p:nvSpPr>
        <p:spPr>
          <a:xfrm>
            <a:off x="163195" y="687070"/>
            <a:ext cx="11930380" cy="891540"/>
          </a:xfrm>
          <a:prstGeom prst="rect">
            <a:avLst/>
          </a:prstGeom>
          <a:noFill/>
        </p:spPr>
        <p:txBody>
          <a:bodyPr wrap="square" rtlCol="0">
            <a:spAutoFit/>
          </a:bodyPr>
          <a:p>
            <a:r>
              <a:rPr lang="en-US" altLang="zh-CN" sz="2600"/>
              <a:t>               </a:t>
            </a:r>
            <a:r>
              <a:rPr lang="en-US" altLang="zh-CN" sz="2600" b="1">
                <a:solidFill>
                  <a:srgbClr val="1010F8"/>
                </a:solidFill>
              </a:rPr>
              <a:t>Cindy’s mother saw the </a:t>
            </a:r>
            <a:r>
              <a:rPr lang="en-US" altLang="zh-CN" sz="2600" b="1" u="sng">
                <a:solidFill>
                  <a:srgbClr val="1010F8"/>
                </a:solidFill>
              </a:rPr>
              <a:t>                                                               </a:t>
            </a:r>
            <a:r>
              <a:rPr lang="en-US" altLang="zh-CN" sz="2600" b="1">
                <a:solidFill>
                  <a:srgbClr val="1010F8"/>
                </a:solidFill>
              </a:rPr>
              <a:t>cake and understand everything/Cindy poured out everything. </a:t>
            </a:r>
            <a:r>
              <a:rPr lang="en-US" altLang="zh-CN" sz="2600"/>
              <a:t>     </a:t>
            </a:r>
            <a:endParaRPr lang="en-US" altLang="zh-CN" sz="2600"/>
          </a:p>
        </p:txBody>
      </p:sp>
      <p:sp>
        <p:nvSpPr>
          <p:cNvPr id="6" name="文本框 5"/>
          <p:cNvSpPr txBox="1"/>
          <p:nvPr/>
        </p:nvSpPr>
        <p:spPr>
          <a:xfrm>
            <a:off x="7617460" y="1087120"/>
            <a:ext cx="2296795" cy="491490"/>
          </a:xfrm>
          <a:prstGeom prst="rect">
            <a:avLst/>
          </a:prstGeom>
          <a:noFill/>
        </p:spPr>
        <p:txBody>
          <a:bodyPr wrap="square" rtlCol="0">
            <a:spAutoFit/>
          </a:bodyPr>
          <a:p>
            <a:r>
              <a:rPr lang="en-US" altLang="zh-CN" sz="2600" b="1">
                <a:solidFill>
                  <a:srgbClr val="FF0000"/>
                </a:solidFill>
                <a:highlight>
                  <a:srgbClr val="FFFF00"/>
                </a:highlight>
              </a:rPr>
              <a:t>mother :  guilty</a:t>
            </a:r>
            <a:endParaRPr lang="en-US" altLang="zh-CN" sz="2600" b="1">
              <a:solidFill>
                <a:srgbClr val="FF0000"/>
              </a:solidFill>
              <a:highlight>
                <a:srgbClr val="FFFF00"/>
              </a:highlight>
            </a:endParaRPr>
          </a:p>
        </p:txBody>
      </p:sp>
      <p:sp>
        <p:nvSpPr>
          <p:cNvPr id="7" name="文本框 6"/>
          <p:cNvSpPr txBox="1"/>
          <p:nvPr/>
        </p:nvSpPr>
        <p:spPr>
          <a:xfrm>
            <a:off x="1424940" y="4781550"/>
            <a:ext cx="11817350" cy="491490"/>
          </a:xfrm>
          <a:prstGeom prst="rect">
            <a:avLst/>
          </a:prstGeom>
          <a:noFill/>
        </p:spPr>
        <p:txBody>
          <a:bodyPr wrap="square" rtlCol="0">
            <a:spAutoFit/>
          </a:bodyPr>
          <a:p>
            <a:r>
              <a:rPr lang="en-US" altLang="zh-CN" sz="2600" b="1">
                <a:solidFill>
                  <a:srgbClr val="1010F8"/>
                </a:solidFill>
                <a:sym typeface="+mn-ea"/>
              </a:rPr>
              <a:t>Cindy’s mother </a:t>
            </a:r>
            <a:r>
              <a:rPr lang="en-US" altLang="zh-CN" sz="2600" b="1">
                <a:solidFill>
                  <a:srgbClr val="FF0000"/>
                </a:solidFill>
              </a:rPr>
              <a:t>apologized</a:t>
            </a:r>
            <a:r>
              <a:rPr lang="en-US" altLang="zh-CN" sz="2600" b="1">
                <a:solidFill>
                  <a:srgbClr val="1010F8"/>
                </a:solidFill>
              </a:rPr>
              <a:t> to Cindy and Cindy </a:t>
            </a:r>
            <a:r>
              <a:rPr lang="en-US" altLang="zh-CN" sz="2600" b="1">
                <a:solidFill>
                  <a:srgbClr val="1010F8"/>
                </a:solidFill>
                <a:sym typeface="+mn-ea"/>
              </a:rPr>
              <a:t>’</a:t>
            </a:r>
            <a:r>
              <a:rPr lang="en-US" altLang="zh-CN" sz="2600" b="1">
                <a:solidFill>
                  <a:srgbClr val="1010F8"/>
                </a:solidFill>
              </a:rPr>
              <a:t>s reaction </a:t>
            </a:r>
            <a:endParaRPr lang="en-US" altLang="zh-CN" sz="2600" b="1">
              <a:solidFill>
                <a:srgbClr val="1010F8"/>
              </a:solidFill>
            </a:endParaRPr>
          </a:p>
        </p:txBody>
      </p:sp>
      <p:sp>
        <p:nvSpPr>
          <p:cNvPr id="8" name="文本框 7"/>
          <p:cNvSpPr txBox="1"/>
          <p:nvPr/>
        </p:nvSpPr>
        <p:spPr>
          <a:xfrm>
            <a:off x="1424940" y="6200140"/>
            <a:ext cx="11536045" cy="491490"/>
          </a:xfrm>
          <a:prstGeom prst="rect">
            <a:avLst/>
          </a:prstGeom>
          <a:noFill/>
        </p:spPr>
        <p:txBody>
          <a:bodyPr wrap="square" rtlCol="0">
            <a:spAutoFit/>
          </a:bodyPr>
          <a:p>
            <a:r>
              <a:rPr lang="en-US" altLang="zh-CN" sz="2600" b="1">
                <a:solidFill>
                  <a:srgbClr val="1010F8"/>
                </a:solidFill>
              </a:rPr>
              <a:t> Ending : </a:t>
            </a:r>
            <a:r>
              <a:rPr lang="en-US" altLang="zh-CN" sz="2600" b="1">
                <a:solidFill>
                  <a:srgbClr val="1010F8"/>
                </a:solidFill>
                <a:sym typeface="+mn-ea"/>
              </a:rPr>
              <a:t>Enjoyed the loving cake.</a:t>
            </a:r>
            <a:endParaRPr lang="en-US" altLang="zh-CN" sz="2600" b="1">
              <a:solidFill>
                <a:srgbClr val="1010F8"/>
              </a:solidFill>
              <a:sym typeface="+mn-ea"/>
            </a:endParaRPr>
          </a:p>
        </p:txBody>
      </p:sp>
      <p:sp>
        <p:nvSpPr>
          <p:cNvPr id="9" name="文本框 8"/>
          <p:cNvSpPr txBox="1"/>
          <p:nvPr/>
        </p:nvSpPr>
        <p:spPr>
          <a:xfrm>
            <a:off x="6148070" y="6200140"/>
            <a:ext cx="3282950" cy="521970"/>
          </a:xfrm>
          <a:prstGeom prst="rect">
            <a:avLst/>
          </a:prstGeom>
          <a:noFill/>
        </p:spPr>
        <p:txBody>
          <a:bodyPr wrap="square" rtlCol="0">
            <a:spAutoFit/>
          </a:bodyPr>
          <a:p>
            <a:r>
              <a:rPr lang="en-US" altLang="zh-CN" sz="2800" b="1">
                <a:solidFill>
                  <a:srgbClr val="FF0000"/>
                </a:solidFill>
                <a:effectLst/>
                <a:highlight>
                  <a:srgbClr val="FFFF00"/>
                </a:highlight>
              </a:rPr>
              <a:t>a harmonious scene</a:t>
            </a:r>
            <a:endParaRPr lang="en-US" altLang="zh-CN" sz="2800" b="1">
              <a:solidFill>
                <a:srgbClr val="FF0000"/>
              </a:solidFill>
              <a:effectLst/>
              <a:highlight>
                <a:srgbClr val="FFFF00"/>
              </a:highlight>
            </a:endParaRPr>
          </a:p>
        </p:txBody>
      </p:sp>
      <p:sp>
        <p:nvSpPr>
          <p:cNvPr id="10" name="文本框 9"/>
          <p:cNvSpPr txBox="1"/>
          <p:nvPr/>
        </p:nvSpPr>
        <p:spPr>
          <a:xfrm>
            <a:off x="163830" y="684530"/>
            <a:ext cx="1293495" cy="491490"/>
          </a:xfrm>
          <a:prstGeom prst="rect">
            <a:avLst/>
          </a:prstGeom>
          <a:noFill/>
        </p:spPr>
        <p:txBody>
          <a:bodyPr wrap="square" rtlCol="0">
            <a:spAutoFit/>
          </a:bodyPr>
          <a:p>
            <a:r>
              <a:rPr lang="en-US" altLang="zh-CN" sz="2600" b="1">
                <a:sym typeface="+mn-ea"/>
              </a:rPr>
              <a:t>Scene1</a:t>
            </a:r>
            <a:r>
              <a:rPr lang="en-US" altLang="zh-CN" sz="2600">
                <a:sym typeface="+mn-ea"/>
              </a:rPr>
              <a:t>:</a:t>
            </a:r>
            <a:endParaRPr lang="en-US" altLang="zh-CN" sz="2600"/>
          </a:p>
        </p:txBody>
      </p:sp>
      <p:sp>
        <p:nvSpPr>
          <p:cNvPr id="2" name="文本框 1"/>
          <p:cNvSpPr txBox="1"/>
          <p:nvPr/>
        </p:nvSpPr>
        <p:spPr>
          <a:xfrm>
            <a:off x="138430" y="4781550"/>
            <a:ext cx="1318895" cy="491490"/>
          </a:xfrm>
          <a:prstGeom prst="rect">
            <a:avLst/>
          </a:prstGeom>
          <a:noFill/>
        </p:spPr>
        <p:txBody>
          <a:bodyPr wrap="square" rtlCol="0">
            <a:spAutoFit/>
          </a:bodyPr>
          <a:p>
            <a:r>
              <a:rPr lang="en-US" altLang="zh-CN" sz="2600" b="1">
                <a:sym typeface="+mn-ea"/>
              </a:rPr>
              <a:t>Scene 2: </a:t>
            </a:r>
            <a:endParaRPr lang="en-US" altLang="zh-CN" sz="2600" b="1">
              <a:sym typeface="+mn-ea"/>
            </a:endParaRPr>
          </a:p>
        </p:txBody>
      </p:sp>
      <p:sp>
        <p:nvSpPr>
          <p:cNvPr id="3" name="文本框 2"/>
          <p:cNvSpPr txBox="1"/>
          <p:nvPr/>
        </p:nvSpPr>
        <p:spPr>
          <a:xfrm>
            <a:off x="163195" y="6181725"/>
            <a:ext cx="1362075" cy="491490"/>
          </a:xfrm>
          <a:prstGeom prst="rect">
            <a:avLst/>
          </a:prstGeom>
          <a:noFill/>
        </p:spPr>
        <p:txBody>
          <a:bodyPr wrap="square" rtlCol="0">
            <a:spAutoFit/>
          </a:bodyPr>
          <a:p>
            <a:r>
              <a:rPr lang="en-US" altLang="zh-CN" sz="2600" b="1">
                <a:sym typeface="+mn-ea"/>
              </a:rPr>
              <a:t>Scene 3:</a:t>
            </a:r>
            <a:endParaRPr lang="en-US" altLang="zh-CN" sz="2600" b="1">
              <a:sym typeface="+mn-ea"/>
            </a:endParaRPr>
          </a:p>
        </p:txBody>
      </p:sp>
      <p:sp>
        <p:nvSpPr>
          <p:cNvPr id="11" name="文本框 10"/>
          <p:cNvSpPr txBox="1"/>
          <p:nvPr/>
        </p:nvSpPr>
        <p:spPr>
          <a:xfrm>
            <a:off x="4660900" y="654050"/>
            <a:ext cx="5426710" cy="521970"/>
          </a:xfrm>
          <a:prstGeom prst="rect">
            <a:avLst/>
          </a:prstGeom>
          <a:noFill/>
        </p:spPr>
        <p:txBody>
          <a:bodyPr wrap="square" rtlCol="0">
            <a:spAutoFit/>
          </a:bodyPr>
          <a:p>
            <a:r>
              <a:rPr lang="en-US" altLang="zh-CN" sz="2800" b="1">
                <a:solidFill>
                  <a:srgbClr val="FF0000"/>
                </a:solidFill>
              </a:rPr>
              <a:t>lumpy and slightly off-balance</a:t>
            </a:r>
            <a:endParaRPr lang="en-US" altLang="zh-CN" sz="2800" b="1">
              <a:solidFill>
                <a:srgbClr val="FF0000"/>
              </a:solidFill>
            </a:endParaRPr>
          </a:p>
        </p:txBody>
      </p:sp>
      <p:sp>
        <p:nvSpPr>
          <p:cNvPr id="12" name="文本框 11"/>
          <p:cNvSpPr txBox="1"/>
          <p:nvPr/>
        </p:nvSpPr>
        <p:spPr>
          <a:xfrm>
            <a:off x="55245" y="1578610"/>
            <a:ext cx="12136120" cy="2245360"/>
          </a:xfrm>
          <a:prstGeom prst="rect">
            <a:avLst/>
          </a:prstGeom>
          <a:solidFill>
            <a:schemeClr val="accent6">
              <a:lumMod val="20000"/>
              <a:lumOff val="80000"/>
            </a:schemeClr>
          </a:solidFill>
        </p:spPr>
        <p:txBody>
          <a:bodyPr wrap="square" rtlCol="0" anchor="t">
            <a:spAutoFit/>
          </a:bodyPr>
          <a:p>
            <a:pPr marL="457200" indent="-457200">
              <a:buFont typeface="Wingdings" panose="05000000000000000000" charset="0"/>
              <a:buChar char="Ø"/>
            </a:pPr>
            <a:r>
              <a:rPr lang="zh-CN" altLang="en-US" sz="2800">
                <a:sym typeface="+mn-ea"/>
              </a:rPr>
              <a:t>妈妈</a:t>
            </a:r>
            <a:r>
              <a:rPr lang="zh-CN" altLang="en-US" sz="2800" b="1">
                <a:solidFill>
                  <a:srgbClr val="FF0000"/>
                </a:solidFill>
                <a:sym typeface="+mn-ea"/>
              </a:rPr>
              <a:t>瞬间明白一切</a:t>
            </a:r>
            <a:endParaRPr lang="en-US" altLang="zh-CN" sz="2800">
              <a:sym typeface="+mn-ea"/>
            </a:endParaRPr>
          </a:p>
          <a:p>
            <a:r>
              <a:rPr lang="en-US" altLang="zh-CN" sz="2800" b="1">
                <a:sym typeface="+mn-ea"/>
              </a:rPr>
              <a:t>1. </a:t>
            </a:r>
            <a:r>
              <a:rPr lang="en-US" altLang="zh-CN" sz="2800" b="1">
                <a:solidFill>
                  <a:srgbClr val="FF0000"/>
                </a:solidFill>
                <a:sym typeface="+mn-ea"/>
              </a:rPr>
              <a:t>Suddenly</a:t>
            </a:r>
            <a:r>
              <a:rPr lang="en-US" altLang="zh-CN" sz="2800" b="1">
                <a:sym typeface="+mn-ea"/>
              </a:rPr>
              <a:t>, it all clicked into place.(</a:t>
            </a:r>
            <a:r>
              <a:rPr lang="zh-CN" altLang="en-US" sz="2800" b="1">
                <a:sym typeface="+mn-ea"/>
              </a:rPr>
              <a:t>一切豁然开朗</a:t>
            </a:r>
            <a:r>
              <a:rPr lang="en-US" altLang="zh-CN" sz="2800" b="1">
                <a:sym typeface="+mn-ea"/>
              </a:rPr>
              <a:t>)</a:t>
            </a:r>
            <a:endParaRPr lang="en-US" altLang="zh-CN" sz="2800" b="1"/>
          </a:p>
          <a:p>
            <a:r>
              <a:rPr lang="en-US" altLang="zh-CN" sz="2800" b="1">
                <a:sym typeface="+mn-ea"/>
              </a:rPr>
              <a:t>2. It was a </a:t>
            </a:r>
            <a:r>
              <a:rPr lang="en-US" altLang="zh-CN" sz="2800" b="1">
                <a:solidFill>
                  <a:srgbClr val="FF0000"/>
                </a:solidFill>
                <a:sym typeface="+mn-ea"/>
              </a:rPr>
              <a:t>sudden</a:t>
            </a:r>
            <a:r>
              <a:rPr lang="en-US" altLang="zh-CN" sz="2800" b="1">
                <a:sym typeface="+mn-ea"/>
              </a:rPr>
              <a:t> moment of clarity for her mother.</a:t>
            </a:r>
            <a:endParaRPr lang="en-US" altLang="zh-CN" sz="2800" b="1"/>
          </a:p>
          <a:p>
            <a:r>
              <a:rPr lang="en-US" altLang="zh-CN" sz="2800" b="1">
                <a:sym typeface="+mn-ea"/>
              </a:rPr>
              <a:t>4. </a:t>
            </a:r>
            <a:r>
              <a:rPr lang="en-US" altLang="zh-CN" sz="2800" b="1">
                <a:solidFill>
                  <a:srgbClr val="FF0000"/>
                </a:solidFill>
                <a:sym typeface="+mn-ea"/>
              </a:rPr>
              <a:t>In a flash/In the blink of an eye/In a split second</a:t>
            </a:r>
            <a:r>
              <a:rPr lang="en-US" altLang="zh-CN" sz="2800" b="1">
                <a:sym typeface="+mn-ea"/>
              </a:rPr>
              <a:t>, the realization dawned on her mother.</a:t>
            </a:r>
            <a:endParaRPr lang="en-US" altLang="zh-CN" sz="2800" b="1">
              <a:sym typeface="+mn-ea"/>
            </a:endParaRPr>
          </a:p>
        </p:txBody>
      </p:sp>
      <p:sp>
        <p:nvSpPr>
          <p:cNvPr id="14" name="文本框 13"/>
          <p:cNvSpPr txBox="1"/>
          <p:nvPr/>
        </p:nvSpPr>
        <p:spPr>
          <a:xfrm>
            <a:off x="9431020" y="4751070"/>
            <a:ext cx="1162685" cy="521970"/>
          </a:xfrm>
          <a:prstGeom prst="rect">
            <a:avLst/>
          </a:prstGeom>
          <a:noFill/>
        </p:spPr>
        <p:txBody>
          <a:bodyPr wrap="square" rtlCol="0">
            <a:spAutoFit/>
          </a:bodyPr>
          <a:p>
            <a:r>
              <a:rPr lang="en-US" altLang="zh-CN" sz="2800" b="1">
                <a:solidFill>
                  <a:srgbClr val="FF0000"/>
                </a:solidFill>
                <a:effectLst/>
                <a:highlight>
                  <a:srgbClr val="FFFF00"/>
                </a:highlight>
              </a:rPr>
              <a:t>happy</a:t>
            </a:r>
            <a:endParaRPr lang="en-US" altLang="zh-CN" sz="2800" b="1">
              <a:solidFill>
                <a:srgbClr val="FF0000"/>
              </a:solidFill>
              <a:effectLst/>
              <a:highlight>
                <a:srgbClr val="FFFF00"/>
              </a:highlight>
            </a:endParaRPr>
          </a:p>
        </p:txBody>
      </p:sp>
      <p:sp>
        <p:nvSpPr>
          <p:cNvPr id="15" name="文本框 14"/>
          <p:cNvSpPr txBox="1"/>
          <p:nvPr/>
        </p:nvSpPr>
        <p:spPr>
          <a:xfrm>
            <a:off x="55245" y="5308600"/>
            <a:ext cx="12065635" cy="891540"/>
          </a:xfrm>
          <a:prstGeom prst="rect">
            <a:avLst/>
          </a:prstGeom>
          <a:solidFill>
            <a:schemeClr val="accent2">
              <a:lumMod val="20000"/>
              <a:lumOff val="80000"/>
            </a:schemeClr>
          </a:solidFill>
        </p:spPr>
        <p:txBody>
          <a:bodyPr wrap="square" rtlCol="0" anchor="t">
            <a:spAutoFit/>
          </a:bodyPr>
          <a:p>
            <a:pPr marL="457200" indent="-457200">
              <a:buFont typeface="Wingdings" panose="05000000000000000000" charset="0"/>
              <a:buChar char="Ø"/>
            </a:pPr>
            <a:r>
              <a:rPr lang="zh-CN" altLang="en-US" sz="2600" b="1">
                <a:solidFill>
                  <a:srgbClr val="FF0000"/>
                </a:solidFill>
                <a:sym typeface="+mn-ea"/>
              </a:rPr>
              <a:t>开心：</a:t>
            </a:r>
            <a:r>
              <a:rPr lang="en-US" altLang="zh-CN" sz="2600" b="1">
                <a:sym typeface="+mn-ea"/>
              </a:rPr>
              <a:t>1. </a:t>
            </a:r>
            <a:r>
              <a:rPr lang="en-US" altLang="zh-CN" sz="2600" b="1">
                <a:solidFill>
                  <a:srgbClr val="FF0000"/>
                </a:solidFill>
                <a:sym typeface="+mn-ea"/>
              </a:rPr>
              <a:t>Sustained</a:t>
            </a:r>
            <a:r>
              <a:rPr lang="en-US" altLang="zh-CN" sz="2600" b="1">
                <a:sym typeface="+mn-ea"/>
              </a:rPr>
              <a:t> ripples of rapture </a:t>
            </a:r>
            <a:r>
              <a:rPr lang="en-US" altLang="zh-CN" sz="2600" b="1">
                <a:solidFill>
                  <a:srgbClr val="FF0000"/>
                </a:solidFill>
                <a:sym typeface="+mn-ea"/>
              </a:rPr>
              <a:t>interwoven with</a:t>
            </a:r>
            <a:r>
              <a:rPr lang="en-US" altLang="zh-CN" sz="2600" b="1">
                <a:sym typeface="+mn-ea"/>
              </a:rPr>
              <a:t> undisguised excitement </a:t>
            </a:r>
            <a:r>
              <a:rPr lang="en-US" altLang="zh-CN" sz="2600" b="1">
                <a:solidFill>
                  <a:srgbClr val="FF0000"/>
                </a:solidFill>
                <a:sym typeface="+mn-ea"/>
              </a:rPr>
              <a:t>surged through Cindy’s entire being.</a:t>
            </a:r>
            <a:r>
              <a:rPr lang="en-US" altLang="zh-CN" sz="2600" b="1">
                <a:sym typeface="+mn-ea"/>
              </a:rPr>
              <a:t>    2. Cindy’s </a:t>
            </a:r>
            <a:r>
              <a:rPr lang="en-US" altLang="zh-CN" sz="2600" b="1">
                <a:solidFill>
                  <a:srgbClr val="FF0000"/>
                </a:solidFill>
                <a:sym typeface="+mn-ea"/>
              </a:rPr>
              <a:t>face lit up with a radiant smile</a:t>
            </a:r>
            <a:r>
              <a:rPr lang="en-US" altLang="zh-CN" sz="2600" b="1">
                <a:sym typeface="+mn-ea"/>
              </a:rPr>
              <a:t>.</a:t>
            </a:r>
            <a:endParaRPr lang="en-US" altLang="zh-CN" sz="2600" b="1">
              <a:sym typeface="+mn-ea"/>
            </a:endParaRPr>
          </a:p>
        </p:txBody>
      </p:sp>
      <p:sp>
        <p:nvSpPr>
          <p:cNvPr id="16" name="圆角矩形 15"/>
          <p:cNvSpPr/>
          <p:nvPr/>
        </p:nvSpPr>
        <p:spPr>
          <a:xfrm>
            <a:off x="503555" y="2923540"/>
            <a:ext cx="7113905" cy="42735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3" name="文本框 12"/>
          <p:cNvSpPr txBox="1"/>
          <p:nvPr/>
        </p:nvSpPr>
        <p:spPr>
          <a:xfrm>
            <a:off x="55245" y="3080385"/>
            <a:ext cx="12099925" cy="1814830"/>
          </a:xfrm>
          <a:prstGeom prst="rect">
            <a:avLst/>
          </a:prstGeom>
          <a:solidFill>
            <a:schemeClr val="accent3">
              <a:lumMod val="20000"/>
              <a:lumOff val="80000"/>
            </a:schemeClr>
          </a:solidFill>
        </p:spPr>
        <p:txBody>
          <a:bodyPr wrap="square" rtlCol="0" anchor="t">
            <a:spAutoFit/>
          </a:bodyPr>
          <a:p>
            <a:pPr marL="457200" indent="-457200">
              <a:buFont typeface="Wingdings" panose="05000000000000000000" charset="0"/>
              <a:buChar char="Ø"/>
            </a:pPr>
            <a:r>
              <a:rPr lang="zh-CN" altLang="en-US" sz="2800" b="1">
                <a:sym typeface="+mn-ea"/>
              </a:rPr>
              <a:t>感到</a:t>
            </a:r>
            <a:r>
              <a:rPr lang="zh-CN" altLang="en-US" sz="2800" b="1">
                <a:solidFill>
                  <a:srgbClr val="FF0000"/>
                </a:solidFill>
                <a:sym typeface="+mn-ea"/>
              </a:rPr>
              <a:t>愧疚</a:t>
            </a:r>
            <a:endParaRPr lang="zh-CN" altLang="en-US" sz="2800" b="1"/>
          </a:p>
          <a:p>
            <a:r>
              <a:rPr lang="en-US" altLang="zh-CN" sz="2800" b="1">
                <a:sym typeface="+mn-ea"/>
              </a:rPr>
              <a:t>1. </a:t>
            </a:r>
            <a:r>
              <a:rPr lang="en-US" altLang="zh-CN" sz="2800" b="1">
                <a:solidFill>
                  <a:srgbClr val="FF0000"/>
                </a:solidFill>
                <a:sym typeface="+mn-ea"/>
              </a:rPr>
              <a:t>At the thought of</a:t>
            </a:r>
            <a:r>
              <a:rPr lang="en-US" altLang="zh-CN" sz="2800" b="1">
                <a:sym typeface="+mn-ea"/>
              </a:rPr>
              <a:t> her harsh words and fierce anger at her loving daughter, </a:t>
            </a:r>
            <a:r>
              <a:rPr lang="en-US" altLang="zh-CN" sz="2800" b="1">
                <a:solidFill>
                  <a:srgbClr val="FF0000"/>
                </a:solidFill>
                <a:sym typeface="+mn-ea"/>
              </a:rPr>
              <a:t>she was seized by a pang of conscience.</a:t>
            </a:r>
            <a:r>
              <a:rPr lang="en-US" altLang="zh-CN" sz="2800" b="1">
                <a:sym typeface="+mn-ea"/>
              </a:rPr>
              <a:t> </a:t>
            </a:r>
            <a:endParaRPr lang="en-US" altLang="zh-CN" sz="2800" b="1"/>
          </a:p>
          <a:p>
            <a:r>
              <a:rPr lang="en-US" altLang="zh-CN" sz="2800" b="1">
                <a:sym typeface="+mn-ea"/>
              </a:rPr>
              <a:t>2.</a:t>
            </a:r>
            <a:r>
              <a:rPr lang="en-US" altLang="zh-CN" sz="2800" b="1">
                <a:solidFill>
                  <a:srgbClr val="FF0000"/>
                </a:solidFill>
                <a:sym typeface="+mn-ea"/>
              </a:rPr>
              <a:t> A strong sense of guilt crept up on her heart.</a:t>
            </a:r>
            <a:endParaRPr lang="en-US" altLang="zh-CN" sz="2800" b="1">
              <a:solidFill>
                <a:srgbClr val="FF0000"/>
              </a:solidFill>
              <a:sym typeface="+mn-ea"/>
            </a:endParaRPr>
          </a:p>
        </p:txBody>
      </p:sp>
      <p:sp>
        <p:nvSpPr>
          <p:cNvPr id="17" name="圆角矩形 16"/>
          <p:cNvSpPr/>
          <p:nvPr/>
        </p:nvSpPr>
        <p:spPr>
          <a:xfrm>
            <a:off x="503555" y="3663315"/>
            <a:ext cx="2547620" cy="30035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8" name="圆角矩形 17"/>
          <p:cNvSpPr/>
          <p:nvPr/>
        </p:nvSpPr>
        <p:spPr>
          <a:xfrm>
            <a:off x="2238375" y="4008120"/>
            <a:ext cx="3059430" cy="42735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9" name="圆角矩形 18"/>
          <p:cNvSpPr/>
          <p:nvPr/>
        </p:nvSpPr>
        <p:spPr>
          <a:xfrm>
            <a:off x="503555" y="4444365"/>
            <a:ext cx="6548120" cy="42735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800"/>
              <a:t>愧疚感涌上心头</a:t>
            </a:r>
            <a:endParaRPr lang="zh-CN" alt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wipe(down)">
                                      <p:cBhvr>
                                        <p:cTn id="17" dur="5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2">
                                            <p:txEl>
                                              <p:pRg st="1" end="1"/>
                                            </p:txEl>
                                          </p:spTgt>
                                        </p:tgtEl>
                                        <p:attrNameLst>
                                          <p:attrName>style.visibility</p:attrName>
                                        </p:attrNameLst>
                                      </p:cBhvr>
                                      <p:to>
                                        <p:strVal val="visible"/>
                                      </p:to>
                                    </p:set>
                                    <p:animEffect transition="in" filter="wipe(down)">
                                      <p:cBhvr>
                                        <p:cTn id="22" dur="500"/>
                                        <p:tgtEl>
                                          <p:spTgt spid="1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2">
                                            <p:txEl>
                                              <p:pRg st="2" end="2"/>
                                            </p:txEl>
                                          </p:spTgt>
                                        </p:tgtEl>
                                        <p:attrNameLst>
                                          <p:attrName>style.visibility</p:attrName>
                                        </p:attrNameLst>
                                      </p:cBhvr>
                                      <p:to>
                                        <p:strVal val="visible"/>
                                      </p:to>
                                    </p:set>
                                    <p:animEffect transition="in" filter="wipe(down)">
                                      <p:cBhvr>
                                        <p:cTn id="27" dur="500"/>
                                        <p:tgtEl>
                                          <p:spTgt spid="1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2">
                                            <p:txEl>
                                              <p:pRg st="3" end="3"/>
                                            </p:txEl>
                                          </p:spTgt>
                                        </p:tgtEl>
                                        <p:attrNameLst>
                                          <p:attrName>style.visibility</p:attrName>
                                        </p:attrNameLst>
                                      </p:cBhvr>
                                      <p:to>
                                        <p:strVal val="visible"/>
                                      </p:to>
                                    </p:set>
                                    <p:animEffect transition="in" filter="wipe(down)">
                                      <p:cBhvr>
                                        <p:cTn id="32" dur="500"/>
                                        <p:tgtEl>
                                          <p:spTgt spid="1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xit" presetSubtype="4" fill="hold" grpId="0" nodeType="clickEffect">
                                  <p:stCondLst>
                                    <p:cond delay="0"/>
                                  </p:stCondLst>
                                  <p:childTnLst>
                                    <p:animEffect transition="out" filter="wipe(down)">
                                      <p:cBhvr>
                                        <p:cTn id="36" dur="500"/>
                                        <p:tgtEl>
                                          <p:spTgt spid="16"/>
                                        </p:tgtEl>
                                      </p:cBhvr>
                                    </p:animEffect>
                                    <p:set>
                                      <p:cBhvr>
                                        <p:cTn id="37" dur="1" fill="hold">
                                          <p:stCondLst>
                                            <p:cond delay="499"/>
                                          </p:stCondLst>
                                        </p:cTn>
                                        <p:tgtEl>
                                          <p:spTgt spid="1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xit" presetSubtype="4" fill="hold" grpId="0" nodeType="clickEffect">
                                  <p:stCondLst>
                                    <p:cond delay="0"/>
                                  </p:stCondLst>
                                  <p:childTnLst>
                                    <p:animEffect transition="out" filter="wipe(down)">
                                      <p:cBhvr>
                                        <p:cTn id="51" dur="500"/>
                                        <p:tgtEl>
                                          <p:spTgt spid="17"/>
                                        </p:tgtEl>
                                      </p:cBhvr>
                                    </p:animEffect>
                                    <p:set>
                                      <p:cBhvr>
                                        <p:cTn id="52" dur="1" fill="hold">
                                          <p:stCondLst>
                                            <p:cond delay="499"/>
                                          </p:stCondLst>
                                        </p:cTn>
                                        <p:tgtEl>
                                          <p:spTgt spid="17"/>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xit" presetSubtype="4" fill="hold" grpId="0" nodeType="clickEffect">
                                  <p:stCondLst>
                                    <p:cond delay="0"/>
                                  </p:stCondLst>
                                  <p:childTnLst>
                                    <p:animEffect transition="out" filter="wipe(down)">
                                      <p:cBhvr>
                                        <p:cTn id="56" dur="500"/>
                                        <p:tgtEl>
                                          <p:spTgt spid="18"/>
                                        </p:tgtEl>
                                      </p:cBhvr>
                                    </p:animEffect>
                                    <p:set>
                                      <p:cBhvr>
                                        <p:cTn id="57" dur="1" fill="hold">
                                          <p:stCondLst>
                                            <p:cond delay="499"/>
                                          </p:stCondLst>
                                        </p:cTn>
                                        <p:tgtEl>
                                          <p:spTgt spid="18"/>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xit" presetSubtype="4" fill="hold" grpId="0" nodeType="clickEffect">
                                  <p:stCondLst>
                                    <p:cond delay="0"/>
                                  </p:stCondLst>
                                  <p:childTnLst>
                                    <p:animEffect transition="out" filter="wipe(down)">
                                      <p:cBhvr>
                                        <p:cTn id="61" dur="500"/>
                                        <p:tgtEl>
                                          <p:spTgt spid="19"/>
                                        </p:tgtEl>
                                      </p:cBhvr>
                                    </p:animEffect>
                                    <p:set>
                                      <p:cBhvr>
                                        <p:cTn id="62" dur="1" fill="hold">
                                          <p:stCondLst>
                                            <p:cond delay="499"/>
                                          </p:stCondLst>
                                        </p:cTn>
                                        <p:tgtEl>
                                          <p:spTgt spid="19"/>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wipe(down)">
                                      <p:cBhvr>
                                        <p:cTn id="67" dur="500"/>
                                        <p:tgtEl>
                                          <p:spTgt spid="7"/>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wipe(down)">
                                      <p:cBhvr>
                                        <p:cTn id="72" dur="500"/>
                                        <p:tgtEl>
                                          <p:spTgt spid="14"/>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wipe(down)">
                                      <p:cBhvr>
                                        <p:cTn id="77" dur="500"/>
                                        <p:tgtEl>
                                          <p:spTgt spid="15"/>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8"/>
                                        </p:tgtEl>
                                        <p:attrNameLst>
                                          <p:attrName>style.visibility</p:attrName>
                                        </p:attrNameLst>
                                      </p:cBhvr>
                                      <p:to>
                                        <p:strVal val="visible"/>
                                      </p:to>
                                    </p:set>
                                    <p:animEffect transition="in" filter="wipe(down)">
                                      <p:cBhvr>
                                        <p:cTn id="82" dur="500"/>
                                        <p:tgtEl>
                                          <p:spTgt spid="8"/>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9"/>
                                        </p:tgtEl>
                                        <p:attrNameLst>
                                          <p:attrName>style.visibility</p:attrName>
                                        </p:attrNameLst>
                                      </p:cBhvr>
                                      <p:to>
                                        <p:strVal val="visible"/>
                                      </p:to>
                                    </p:set>
                                    <p:animEffect transition="in" filter="wipe(down)">
                                      <p:cBhvr>
                                        <p:cTn id="8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5" grpId="0"/>
      <p:bldP spid="5" grpId="1"/>
      <p:bldP spid="6" grpId="0"/>
      <p:bldP spid="6" grpId="1"/>
      <p:bldP spid="13" grpId="0" bldLvl="0" animBg="1"/>
      <p:bldP spid="13" grpId="1" animBg="1"/>
      <p:bldP spid="7" grpId="0"/>
      <p:bldP spid="7" grpId="1"/>
      <p:bldP spid="14" grpId="0"/>
      <p:bldP spid="14" grpId="1"/>
      <p:bldP spid="15" grpId="0" bldLvl="0" animBg="1"/>
      <p:bldP spid="15" grpId="1" animBg="1"/>
      <p:bldP spid="8" grpId="0"/>
      <p:bldP spid="8" grpId="1"/>
      <p:bldP spid="9" grpId="0"/>
      <p:bldP spid="9" grpId="1"/>
      <p:bldP spid="16" grpId="0" animBg="1"/>
      <p:bldP spid="16" grpId="1" animBg="1"/>
      <p:bldP spid="17" grpId="0" bldLvl="0" animBg="1"/>
      <p:bldP spid="17" grpId="1" animBg="1"/>
      <p:bldP spid="18" grpId="0" bldLvl="0" animBg="1"/>
      <p:bldP spid="18" grpId="1" animBg="1"/>
      <p:bldP spid="19" grpId="0" bldLvl="0" animBg="1"/>
      <p:bldP spid="19"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39065" y="158750"/>
            <a:ext cx="11911330" cy="4907280"/>
          </a:xfrm>
          <a:prstGeom prst="rect">
            <a:avLst/>
          </a:prstGeom>
          <a:noFill/>
        </p:spPr>
        <p:txBody>
          <a:bodyPr wrap="square" rtlCol="0" anchor="t">
            <a:noAutofit/>
          </a:bodyPr>
          <a:p>
            <a:r>
              <a:rPr lang="en-US" altLang="zh-CN" sz="2800" b="1">
                <a:solidFill>
                  <a:srgbClr val="FF0000"/>
                </a:solidFill>
                <a:highlight>
                  <a:srgbClr val="FFFF00"/>
                </a:highlight>
              </a:rPr>
              <a:t>Ending:</a:t>
            </a:r>
            <a:endParaRPr lang="en-US" altLang="zh-CN" sz="2800" b="1">
              <a:solidFill>
                <a:srgbClr val="FF0000"/>
              </a:solidFill>
              <a:highlight>
                <a:srgbClr val="FFFF00"/>
              </a:highlight>
            </a:endParaRPr>
          </a:p>
          <a:p>
            <a:r>
              <a:rPr lang="zh-CN" altLang="en-US" sz="2800" b="1">
                <a:sym typeface="+mn-ea"/>
              </a:rPr>
              <a:t>【画面定格】</a:t>
            </a:r>
            <a:r>
              <a:rPr lang="en-US" altLang="zh-CN" sz="2800" b="1">
                <a:sym typeface="+mn-ea"/>
              </a:rPr>
              <a:t>T</a:t>
            </a:r>
            <a:r>
              <a:rPr lang="zh-CN" altLang="en-US" sz="2800" b="1">
                <a:sym typeface="+mn-ea"/>
              </a:rPr>
              <a:t>he </a:t>
            </a:r>
            <a:r>
              <a:rPr lang="zh-CN" altLang="en-US" sz="2800" b="1">
                <a:solidFill>
                  <a:srgbClr val="FF0000"/>
                </a:solidFill>
                <a:sym typeface="+mn-ea"/>
              </a:rPr>
              <a:t>bright</a:t>
            </a:r>
            <a:r>
              <a:rPr lang="zh-CN" altLang="en-US" sz="2800" b="1">
                <a:sym typeface="+mn-ea"/>
              </a:rPr>
              <a:t> moon </a:t>
            </a:r>
            <a:r>
              <a:rPr lang="en-US" altLang="zh-CN" sz="2800" b="1">
                <a:solidFill>
                  <a:srgbClr val="FF0000"/>
                </a:solidFill>
                <a:sym typeface="+mn-ea"/>
              </a:rPr>
              <a:t>held</a:t>
            </a:r>
            <a:r>
              <a:rPr lang="zh-CN" altLang="en-US" sz="2800" b="1">
                <a:solidFill>
                  <a:srgbClr val="FF0000"/>
                </a:solidFill>
                <a:sym typeface="+mn-ea"/>
              </a:rPr>
              <a:t> above </a:t>
            </a:r>
            <a:r>
              <a:rPr lang="en-US" altLang="zh-CN" sz="2800" b="1">
                <a:solidFill>
                  <a:srgbClr val="FF0000"/>
                </a:solidFill>
                <a:sym typeface="+mn-ea"/>
              </a:rPr>
              <a:t>in </a:t>
            </a:r>
            <a:r>
              <a:rPr lang="zh-CN" altLang="en-US" sz="2800" b="1">
                <a:solidFill>
                  <a:srgbClr val="FF0000"/>
                </a:solidFill>
                <a:sym typeface="+mn-ea"/>
              </a:rPr>
              <a:t>the </a:t>
            </a:r>
            <a:r>
              <a:rPr lang="en-US" altLang="zh-CN" sz="2800" b="1">
                <a:solidFill>
                  <a:srgbClr val="FF0000"/>
                </a:solidFill>
                <a:sym typeface="+mn-ea"/>
              </a:rPr>
              <a:t>starry </a:t>
            </a:r>
            <a:r>
              <a:rPr lang="zh-CN" altLang="en-US" sz="2800" b="1">
                <a:solidFill>
                  <a:srgbClr val="FF0000"/>
                </a:solidFill>
                <a:sym typeface="+mn-ea"/>
              </a:rPr>
              <a:t>sky</a:t>
            </a:r>
            <a:r>
              <a:rPr lang="zh-CN" altLang="en-US" sz="2800" b="1">
                <a:sym typeface="+mn-ea"/>
              </a:rPr>
              <a:t>, the </a:t>
            </a:r>
            <a:r>
              <a:rPr lang="zh-CN" altLang="en-US" sz="2800" b="1">
                <a:solidFill>
                  <a:srgbClr val="FF0000"/>
                </a:solidFill>
                <a:sym typeface="+mn-ea"/>
              </a:rPr>
              <a:t>elaborately prepared</a:t>
            </a:r>
            <a:r>
              <a:rPr lang="zh-CN" altLang="en-US" sz="2800" b="1">
                <a:sym typeface="+mn-ea"/>
              </a:rPr>
              <a:t> cake </a:t>
            </a:r>
            <a:r>
              <a:rPr lang="en-US" altLang="zh-CN" sz="2800" b="1">
                <a:solidFill>
                  <a:srgbClr val="FF0000"/>
                </a:solidFill>
                <a:sym typeface="+mn-ea"/>
              </a:rPr>
              <a:t>flavored</a:t>
            </a:r>
            <a:r>
              <a:rPr lang="en-US" altLang="zh-CN" sz="2800" b="1">
                <a:sym typeface="+mn-ea"/>
              </a:rPr>
              <a:t> </a:t>
            </a:r>
            <a:r>
              <a:rPr lang="zh-CN" altLang="en-US" sz="2800" b="1">
                <a:sym typeface="+mn-ea"/>
              </a:rPr>
              <a:t>with deep love, the </a:t>
            </a:r>
            <a:r>
              <a:rPr lang="en-US" altLang="zh-CN" sz="2800" b="1">
                <a:solidFill>
                  <a:srgbClr val="FF0000"/>
                </a:solidFill>
                <a:sym typeface="+mn-ea"/>
              </a:rPr>
              <a:t>broad</a:t>
            </a:r>
            <a:r>
              <a:rPr lang="zh-CN" altLang="en-US" sz="2800" b="1">
                <a:sym typeface="+mn-ea"/>
              </a:rPr>
              <a:t> smiles </a:t>
            </a:r>
            <a:r>
              <a:rPr lang="zh-CN" altLang="en-US" sz="2800" b="1">
                <a:solidFill>
                  <a:srgbClr val="FF0000"/>
                </a:solidFill>
                <a:sym typeface="+mn-ea"/>
              </a:rPr>
              <a:t>illuminating their faces</a:t>
            </a:r>
            <a:r>
              <a:rPr lang="zh-CN" altLang="en-US" sz="2800" b="1">
                <a:sym typeface="+mn-ea"/>
              </a:rPr>
              <a:t> blended to be a </a:t>
            </a:r>
            <a:r>
              <a:rPr lang="zh-CN" altLang="en-US" sz="2800" b="1">
                <a:solidFill>
                  <a:srgbClr val="FF0000"/>
                </a:solidFill>
                <a:sym typeface="+mn-ea"/>
              </a:rPr>
              <a:t>harmonious</a:t>
            </a:r>
            <a:r>
              <a:rPr lang="zh-CN" altLang="en-US" sz="2800" b="1">
                <a:sym typeface="+mn-ea"/>
              </a:rPr>
              <a:t> scene</a:t>
            </a:r>
            <a:r>
              <a:rPr lang="en-US" altLang="zh-CN" sz="2800" b="1">
                <a:sym typeface="+mn-ea"/>
              </a:rPr>
              <a:t>.</a:t>
            </a:r>
            <a:endParaRPr lang="en-US" altLang="zh-CN" sz="2800" b="1">
              <a:sym typeface="+mn-ea"/>
            </a:endParaRPr>
          </a:p>
          <a:p>
            <a:endParaRPr lang="en-US" altLang="zh-CN" sz="2800" b="1"/>
          </a:p>
          <a:p>
            <a:r>
              <a:rPr lang="zh-CN" altLang="en-US" sz="2800" b="1"/>
              <a:t>【自然情节】</a:t>
            </a:r>
            <a:r>
              <a:rPr lang="en-US" altLang="zh-CN" sz="2800" b="1">
                <a:sym typeface="+mn-ea"/>
              </a:rPr>
              <a:t> They gathered around the table, and amid </a:t>
            </a:r>
            <a:r>
              <a:rPr lang="en-US" altLang="zh-CN" sz="2800" b="1">
                <a:solidFill>
                  <a:srgbClr val="FF0000"/>
                </a:solidFill>
                <a:sym typeface="+mn-ea"/>
              </a:rPr>
              <a:t>laughter and stories</a:t>
            </a:r>
            <a:r>
              <a:rPr lang="en-US" altLang="zh-CN" sz="2800" b="1">
                <a:sym typeface="+mn-ea"/>
              </a:rPr>
              <a:t>, they enjoyed the cake together, </a:t>
            </a:r>
            <a:r>
              <a:rPr lang="en-US" altLang="zh-CN" sz="2800" b="1">
                <a:solidFill>
                  <a:srgbClr val="FF0000"/>
                </a:solidFill>
                <a:sym typeface="+mn-ea"/>
              </a:rPr>
              <a:t>savor</a:t>
            </a:r>
            <a:r>
              <a:rPr lang="en-US" altLang="zh-CN" sz="2800" b="1">
                <a:sym typeface="+mn-ea"/>
              </a:rPr>
              <a:t>ing each </a:t>
            </a:r>
            <a:r>
              <a:rPr lang="en-US" altLang="zh-CN" sz="2800" b="1">
                <a:solidFill>
                  <a:srgbClr val="FF0000"/>
                </a:solidFill>
                <a:sym typeface="+mn-ea"/>
              </a:rPr>
              <a:t>sweet and bitter</a:t>
            </a:r>
            <a:r>
              <a:rPr lang="en-US" altLang="zh-CN" sz="2800" b="1">
                <a:sym typeface="+mn-ea"/>
              </a:rPr>
              <a:t> bite </a:t>
            </a:r>
            <a:r>
              <a:rPr lang="en-US" altLang="zh-CN" sz="2800" b="1">
                <a:solidFill>
                  <a:srgbClr val="FF0000"/>
                </a:solidFill>
                <a:sym typeface="+mn-ea"/>
              </a:rPr>
              <a:t>as a cherished memory in the making</a:t>
            </a:r>
            <a:r>
              <a:rPr lang="en-US" altLang="zh-CN" sz="2800" b="1">
                <a:sym typeface="+mn-ea"/>
              </a:rPr>
              <a:t>. </a:t>
            </a:r>
            <a:r>
              <a:rPr lang="zh-CN" altLang="en-US" sz="2800" b="1">
                <a:sym typeface="+mn-ea"/>
              </a:rPr>
              <a:t> </a:t>
            </a:r>
            <a:r>
              <a:rPr lang="en-US" altLang="zh-CN" sz="2800" b="1"/>
              <a:t> </a:t>
            </a:r>
            <a:r>
              <a:rPr lang="en-US" altLang="zh-CN" sz="2800"/>
              <a:t> </a:t>
            </a:r>
            <a:endParaRPr lang="en-US" altLang="zh-CN" sz="2800"/>
          </a:p>
          <a:p>
            <a:r>
              <a:rPr lang="en-US" altLang="zh-CN" sz="2800"/>
              <a:t>                     </a:t>
            </a:r>
            <a:endParaRPr lang="zh-CN" altLang="en-US" sz="2800"/>
          </a:p>
          <a:p>
            <a:r>
              <a:rPr lang="en-US" altLang="zh-CN" sz="2800" b="1"/>
              <a:t> </a:t>
            </a:r>
            <a:r>
              <a:rPr lang="zh-CN" altLang="en-US" sz="2800" b="1">
                <a:sym typeface="+mn-ea"/>
              </a:rPr>
              <a:t>【主题升华】</a:t>
            </a:r>
            <a:r>
              <a:rPr lang="en-US" altLang="zh-CN" sz="2800" b="1">
                <a:sym typeface="+mn-ea"/>
              </a:rPr>
              <a:t> Love is a magician----not only can it </a:t>
            </a:r>
            <a:r>
              <a:rPr lang="en-US" altLang="zh-CN" sz="2800" b="1">
                <a:solidFill>
                  <a:srgbClr val="FF0000"/>
                </a:solidFill>
                <a:sym typeface="+mn-ea"/>
              </a:rPr>
              <a:t>sweeten</a:t>
            </a:r>
            <a:r>
              <a:rPr lang="en-US" altLang="zh-CN" sz="2800" b="1">
                <a:sym typeface="+mn-ea"/>
              </a:rPr>
              <a:t> the </a:t>
            </a:r>
            <a:r>
              <a:rPr lang="en-US" altLang="zh-CN" sz="2800" b="1">
                <a:solidFill>
                  <a:srgbClr val="FF0000"/>
                </a:solidFill>
                <a:sym typeface="+mn-ea"/>
              </a:rPr>
              <a:t>bitter</a:t>
            </a:r>
            <a:r>
              <a:rPr lang="en-US" altLang="zh-CN" sz="2800" b="1">
                <a:sym typeface="+mn-ea"/>
              </a:rPr>
              <a:t> cake, but also</a:t>
            </a:r>
            <a:r>
              <a:rPr lang="en-US" altLang="zh-CN" sz="2800" b="1">
                <a:solidFill>
                  <a:schemeClr val="tx1"/>
                </a:solidFill>
                <a:sym typeface="+mn-ea"/>
              </a:rPr>
              <a:t> make the </a:t>
            </a:r>
            <a:r>
              <a:rPr lang="en-US" altLang="zh-CN" sz="2800" b="1">
                <a:solidFill>
                  <a:srgbClr val="FF0000"/>
                </a:solidFill>
                <a:sym typeface="+mn-ea"/>
              </a:rPr>
              <a:t>imperfect</a:t>
            </a:r>
            <a:r>
              <a:rPr lang="en-US" altLang="zh-CN" sz="2800" b="1">
                <a:solidFill>
                  <a:schemeClr val="tx1"/>
                </a:solidFill>
                <a:sym typeface="+mn-ea"/>
              </a:rPr>
              <a:t> cake </a:t>
            </a:r>
            <a:r>
              <a:rPr lang="en-US" altLang="zh-CN" sz="2800" b="1">
                <a:solidFill>
                  <a:srgbClr val="FF0000"/>
                </a:solidFill>
                <a:sym typeface="+mn-ea"/>
              </a:rPr>
              <a:t>perfect</a:t>
            </a:r>
            <a:r>
              <a:rPr lang="en-US" altLang="zh-CN" sz="2800" b="1">
                <a:solidFill>
                  <a:schemeClr val="tx1"/>
                </a:solidFill>
                <a:sym typeface="+mn-ea"/>
              </a:rPr>
              <a:t> for the family celebration. </a:t>
            </a:r>
            <a:endParaRPr lang="en-US" altLang="zh-CN" sz="2800" b="1"/>
          </a:p>
          <a:p>
            <a:endParaRPr lang="en-US" altLang="zh-CN" sz="2800" b="1"/>
          </a:p>
        </p:txBody>
      </p:sp>
      <p:sp>
        <p:nvSpPr>
          <p:cNvPr id="7" name="圆角矩形 6"/>
          <p:cNvSpPr/>
          <p:nvPr/>
        </p:nvSpPr>
        <p:spPr>
          <a:xfrm>
            <a:off x="2995295" y="716280"/>
            <a:ext cx="91503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圆角矩形 4"/>
          <p:cNvSpPr/>
          <p:nvPr/>
        </p:nvSpPr>
        <p:spPr>
          <a:xfrm>
            <a:off x="4874895" y="716280"/>
            <a:ext cx="4069080"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6" name="圆角矩形 5"/>
          <p:cNvSpPr/>
          <p:nvPr/>
        </p:nvSpPr>
        <p:spPr>
          <a:xfrm>
            <a:off x="9729470" y="716280"/>
            <a:ext cx="165798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圆角矩形 7"/>
          <p:cNvSpPr/>
          <p:nvPr/>
        </p:nvSpPr>
        <p:spPr>
          <a:xfrm>
            <a:off x="219075" y="1141730"/>
            <a:ext cx="136715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圆角矩形 8"/>
          <p:cNvSpPr/>
          <p:nvPr/>
        </p:nvSpPr>
        <p:spPr>
          <a:xfrm>
            <a:off x="2364105" y="1141730"/>
            <a:ext cx="122999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0" name="圆角矩形 9"/>
          <p:cNvSpPr/>
          <p:nvPr/>
        </p:nvSpPr>
        <p:spPr>
          <a:xfrm>
            <a:off x="6646545" y="1141730"/>
            <a:ext cx="88836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1" name="圆角矩形 10"/>
          <p:cNvSpPr/>
          <p:nvPr/>
        </p:nvSpPr>
        <p:spPr>
          <a:xfrm>
            <a:off x="8577580" y="1141730"/>
            <a:ext cx="261556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2" name="圆角矩形 11"/>
          <p:cNvSpPr/>
          <p:nvPr/>
        </p:nvSpPr>
        <p:spPr>
          <a:xfrm>
            <a:off x="219075" y="1567180"/>
            <a:ext cx="786130"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3" name="圆角矩形 12"/>
          <p:cNvSpPr/>
          <p:nvPr/>
        </p:nvSpPr>
        <p:spPr>
          <a:xfrm>
            <a:off x="3449955" y="1567180"/>
            <a:ext cx="178625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6" name="太阳形 15">
            <a:hlinkClick r:id="rId1" action="ppaction://hlinksldjump"/>
          </p:cNvPr>
          <p:cNvSpPr/>
          <p:nvPr/>
        </p:nvSpPr>
        <p:spPr>
          <a:xfrm>
            <a:off x="11193145" y="5867400"/>
            <a:ext cx="702945" cy="668020"/>
          </a:xfrm>
          <a:prstGeom prst="sun">
            <a:avLst/>
          </a:prstGeom>
          <a:solidFill>
            <a:schemeClr val="accent3">
              <a:lumMod val="60000"/>
              <a:lumOff val="40000"/>
            </a:schemeClr>
          </a:solidFill>
          <a:ln>
            <a:solidFill>
              <a:schemeClr val="accent3">
                <a:lumMod val="60000"/>
                <a:lumOff val="4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0" nodeType="clickEffect">
                                  <p:stCondLst>
                                    <p:cond delay="0"/>
                                  </p:stCondLst>
                                  <p:childTnLst>
                                    <p:animEffect transition="out" filter="wipe(down)">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4" fill="hold" grpId="0" nodeType="clickEffect">
                                  <p:stCondLst>
                                    <p:cond delay="0"/>
                                  </p:stCondLst>
                                  <p:childTnLst>
                                    <p:animEffect transition="out" filter="wipe(down)">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4" fill="hold" grpId="0" nodeType="clickEffect">
                                  <p:stCondLst>
                                    <p:cond delay="0"/>
                                  </p:stCondLst>
                                  <p:childTnLst>
                                    <p:animEffect transition="out" filter="wipe(down)">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4" fill="hold" grpId="0" nodeType="clickEffect">
                                  <p:stCondLst>
                                    <p:cond delay="0"/>
                                  </p:stCondLst>
                                  <p:childTnLst>
                                    <p:animEffect transition="out" filter="wipe(down)">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4" fill="hold" grpId="0" nodeType="clickEffect">
                                  <p:stCondLst>
                                    <p:cond delay="0"/>
                                  </p:stCondLst>
                                  <p:childTnLst>
                                    <p:animEffect transition="out" filter="wipe(down)">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4" fill="hold" grpId="0" nodeType="clickEffect">
                                  <p:stCondLst>
                                    <p:cond delay="0"/>
                                  </p:stCondLst>
                                  <p:childTnLst>
                                    <p:animEffect transition="out" filter="wipe(down)">
                                      <p:cBhvr>
                                        <p:cTn id="36" dur="500"/>
                                        <p:tgtEl>
                                          <p:spTgt spid="10"/>
                                        </p:tgtEl>
                                      </p:cBhvr>
                                    </p:animEffect>
                                    <p:set>
                                      <p:cBhvr>
                                        <p:cTn id="37" dur="1" fill="hold">
                                          <p:stCondLst>
                                            <p:cond delay="499"/>
                                          </p:stCondLst>
                                        </p:cTn>
                                        <p:tgtEl>
                                          <p:spTgt spid="10"/>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4" fill="hold" grpId="0" nodeType="clickEffect">
                                  <p:stCondLst>
                                    <p:cond delay="0"/>
                                  </p:stCondLst>
                                  <p:childTnLst>
                                    <p:animEffect transition="out" filter="wipe(down)">
                                      <p:cBhvr>
                                        <p:cTn id="41" dur="500"/>
                                        <p:tgtEl>
                                          <p:spTgt spid="11"/>
                                        </p:tgtEl>
                                      </p:cBhvr>
                                    </p:animEffect>
                                    <p:set>
                                      <p:cBhvr>
                                        <p:cTn id="42" dur="1" fill="hold">
                                          <p:stCondLst>
                                            <p:cond delay="499"/>
                                          </p:stCondLst>
                                        </p:cTn>
                                        <p:tgtEl>
                                          <p:spTgt spid="11"/>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4" fill="hold" grpId="0" nodeType="clickEffect">
                                  <p:stCondLst>
                                    <p:cond delay="0"/>
                                  </p:stCondLst>
                                  <p:childTnLst>
                                    <p:animEffect transition="out" filter="wipe(down)">
                                      <p:cBhvr>
                                        <p:cTn id="46" dur="500"/>
                                        <p:tgtEl>
                                          <p:spTgt spid="12"/>
                                        </p:tgtEl>
                                      </p:cBhvr>
                                    </p:animEffect>
                                    <p:set>
                                      <p:cBhvr>
                                        <p:cTn id="47" dur="1" fill="hold">
                                          <p:stCondLst>
                                            <p:cond delay="499"/>
                                          </p:stCondLst>
                                        </p:cTn>
                                        <p:tgtEl>
                                          <p:spTgt spid="12"/>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4" fill="hold" grpId="0" nodeType="clickEffect">
                                  <p:stCondLst>
                                    <p:cond delay="0"/>
                                  </p:stCondLst>
                                  <p:childTnLst>
                                    <p:animEffect transition="out" filter="wipe(down)">
                                      <p:cBhvr>
                                        <p:cTn id="51" dur="500"/>
                                        <p:tgtEl>
                                          <p:spTgt spid="13"/>
                                        </p:tgtEl>
                                      </p:cBhvr>
                                    </p:animEffect>
                                    <p:set>
                                      <p:cBhvr>
                                        <p:cTn id="52" dur="1" fill="hold">
                                          <p:stCondLst>
                                            <p:cond delay="499"/>
                                          </p:stCondLst>
                                        </p:cTn>
                                        <p:tgtEl>
                                          <p:spTgt spid="13"/>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animEffect transition="in" filter="wipe(down)">
                                      <p:cBhvr>
                                        <p:cTn id="57" dur="500"/>
                                        <p:tgtEl>
                                          <p:spTgt spid="4">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
                                            <p:txEl>
                                              <p:pRg st="5" end="5"/>
                                            </p:txEl>
                                          </p:spTgt>
                                        </p:tgtEl>
                                        <p:attrNameLst>
                                          <p:attrName>style.visibility</p:attrName>
                                        </p:attrNameLst>
                                      </p:cBhvr>
                                      <p:to>
                                        <p:strVal val="visible"/>
                                      </p:to>
                                    </p:set>
                                    <p:animEffect transition="in" filter="wipe(down)">
                                      <p:cBhvr>
                                        <p:cTn id="6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7" grpId="1" animBg="1"/>
      <p:bldP spid="5" grpId="0" bldLvl="0" animBg="1"/>
      <p:bldP spid="5" grpId="1" animBg="1"/>
      <p:bldP spid="6" grpId="0" bldLvl="0" animBg="1"/>
      <p:bldP spid="6" grpId="1" animBg="1"/>
      <p:bldP spid="8" grpId="0" bldLvl="0" animBg="1"/>
      <p:bldP spid="8" grpId="1" animBg="1"/>
      <p:bldP spid="9" grpId="0" bldLvl="0" animBg="1"/>
      <p:bldP spid="9" grpId="1" animBg="1"/>
      <p:bldP spid="10" grpId="0" bldLvl="0" animBg="1"/>
      <p:bldP spid="10" grpId="1" animBg="1"/>
      <p:bldP spid="11" grpId="0" bldLvl="0" animBg="1"/>
      <p:bldP spid="11" grpId="1" animBg="1"/>
      <p:bldP spid="12" grpId="0" bldLvl="0" animBg="1"/>
      <p:bldP spid="12" grpId="1" animBg="1"/>
      <p:bldP spid="13" grpId="0" bldLvl="0" animBg="1"/>
      <p:bldP spid="1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00330" y="198755"/>
            <a:ext cx="12011660" cy="4831080"/>
          </a:xfrm>
          <a:prstGeom prst="rect">
            <a:avLst/>
          </a:prstGeom>
          <a:noFill/>
        </p:spPr>
        <p:txBody>
          <a:bodyPr wrap="square" rtlCol="0" anchor="t">
            <a:spAutoFit/>
          </a:bodyPr>
          <a:p>
            <a:pPr marL="457200" indent="-457200">
              <a:buFont typeface="Wingdings" panose="05000000000000000000" charset="0"/>
              <a:buChar char="Ø"/>
            </a:pPr>
            <a:r>
              <a:rPr lang="zh-CN" altLang="en-US" sz="2800" b="1">
                <a:sym typeface="+mn-ea"/>
              </a:rPr>
              <a:t>妈妈</a:t>
            </a:r>
            <a:r>
              <a:rPr lang="zh-CN" altLang="en-US" sz="2800" b="1">
                <a:solidFill>
                  <a:srgbClr val="FF0000"/>
                </a:solidFill>
                <a:sym typeface="+mn-ea"/>
              </a:rPr>
              <a:t>看到的是</a:t>
            </a:r>
            <a:r>
              <a:rPr lang="en-US" altLang="zh-CN" sz="2800" b="1">
                <a:solidFill>
                  <a:srgbClr val="FF0000"/>
                </a:solidFill>
                <a:sym typeface="+mn-ea"/>
              </a:rPr>
              <a:t>...</a:t>
            </a:r>
            <a:endParaRPr lang="en-US" altLang="zh-CN" sz="2800" b="1">
              <a:solidFill>
                <a:srgbClr val="FF0000"/>
              </a:solidFill>
            </a:endParaRPr>
          </a:p>
          <a:p>
            <a:r>
              <a:rPr lang="en-US" altLang="zh-CN" sz="2800" b="1">
                <a:solidFill>
                  <a:schemeClr val="tx1"/>
                </a:solidFill>
                <a:sym typeface="+mn-ea"/>
              </a:rPr>
              <a:t>1. Her mother's </a:t>
            </a:r>
            <a:r>
              <a:rPr lang="en-US" altLang="zh-CN" sz="2800" b="1">
                <a:solidFill>
                  <a:srgbClr val="FF0000"/>
                </a:solidFill>
                <a:sym typeface="+mn-ea"/>
              </a:rPr>
              <a:t>eyes landed/fell/descended upon</a:t>
            </a:r>
            <a:r>
              <a:rPr lang="en-US" altLang="zh-CN" sz="2800" b="1">
                <a:solidFill>
                  <a:schemeClr val="tx1"/>
                </a:solidFill>
                <a:sym typeface="+mn-ea"/>
              </a:rPr>
              <a:t> the complete mess.</a:t>
            </a:r>
            <a:endParaRPr lang="en-US" altLang="zh-CN" sz="2800" b="1">
              <a:solidFill>
                <a:schemeClr val="tx1"/>
              </a:solidFill>
            </a:endParaRPr>
          </a:p>
          <a:p>
            <a:r>
              <a:rPr lang="en-US" altLang="zh-CN" sz="2800" b="1">
                <a:solidFill>
                  <a:schemeClr val="tx1"/>
                </a:solidFill>
                <a:sym typeface="+mn-ea"/>
              </a:rPr>
              <a:t>2. What </a:t>
            </a:r>
            <a:r>
              <a:rPr lang="en-US" altLang="zh-CN" sz="2800" b="1">
                <a:solidFill>
                  <a:srgbClr val="FF0000"/>
                </a:solidFill>
                <a:sym typeface="+mn-ea"/>
              </a:rPr>
              <a:t>caught her mother’s eye</a:t>
            </a:r>
            <a:r>
              <a:rPr lang="en-US" altLang="zh-CN" sz="2800" b="1">
                <a:solidFill>
                  <a:schemeClr val="tx1"/>
                </a:solidFill>
                <a:sym typeface="+mn-ea"/>
              </a:rPr>
              <a:t> was the utter chaos.</a:t>
            </a:r>
            <a:endParaRPr lang="en-US" altLang="zh-CN" sz="2800" b="1">
              <a:solidFill>
                <a:schemeClr val="tx1"/>
              </a:solidFill>
              <a:sym typeface="+mn-ea"/>
            </a:endParaRPr>
          </a:p>
          <a:p>
            <a:r>
              <a:rPr lang="en-US" altLang="zh-CN" sz="2800" b="1">
                <a:solidFill>
                  <a:schemeClr val="tx1"/>
                </a:solidFill>
                <a:sym typeface="+mn-ea"/>
              </a:rPr>
              <a:t>3. The image that </a:t>
            </a:r>
            <a:r>
              <a:rPr lang="en-US" altLang="zh-CN" sz="2800" b="1">
                <a:solidFill>
                  <a:srgbClr val="FF0000"/>
                </a:solidFill>
                <a:sym typeface="+mn-ea"/>
              </a:rPr>
              <a:t>unfolded before her mother’s eyes</a:t>
            </a:r>
            <a:r>
              <a:rPr lang="en-US" altLang="zh-CN" sz="2800" b="1">
                <a:solidFill>
                  <a:schemeClr val="tx1"/>
                </a:solidFill>
                <a:sym typeface="+mn-ea"/>
              </a:rPr>
              <a:t> was...</a:t>
            </a:r>
            <a:endParaRPr lang="en-US" altLang="zh-CN" sz="2800" b="1">
              <a:solidFill>
                <a:schemeClr val="tx1"/>
              </a:solidFill>
              <a:sym typeface="+mn-ea"/>
            </a:endParaRPr>
          </a:p>
          <a:p>
            <a:endParaRPr lang="en-US" altLang="zh-CN" sz="2800" b="1">
              <a:solidFill>
                <a:schemeClr val="tx1"/>
              </a:solidFill>
            </a:endParaRPr>
          </a:p>
          <a:p>
            <a:pPr marL="457200" indent="-457200">
              <a:buFont typeface="Wingdings" panose="05000000000000000000" charset="0"/>
              <a:buChar char="Ø"/>
            </a:pPr>
            <a:r>
              <a:rPr lang="zh-CN" altLang="en-US" sz="2800" b="1"/>
              <a:t>厨房的</a:t>
            </a:r>
            <a:r>
              <a:rPr lang="zh-CN" altLang="en-US" sz="2800" b="1">
                <a:solidFill>
                  <a:srgbClr val="FF0000"/>
                </a:solidFill>
              </a:rPr>
              <a:t>混乱场景</a:t>
            </a:r>
            <a:endParaRPr lang="zh-CN" altLang="en-US" sz="2800" b="1"/>
          </a:p>
          <a:p>
            <a:r>
              <a:rPr lang="en-US" altLang="zh-CN" sz="2800" b="1"/>
              <a:t>1. </a:t>
            </a:r>
            <a:r>
              <a:rPr lang="zh-CN" altLang="en-US" sz="2800" b="1"/>
              <a:t>The kitchen had </a:t>
            </a:r>
            <a:r>
              <a:rPr lang="zh-CN" altLang="en-US" sz="2800" b="1">
                <a:solidFill>
                  <a:srgbClr val="FF0000"/>
                </a:solidFill>
              </a:rPr>
              <a:t>become a battlefield</a:t>
            </a:r>
            <a:r>
              <a:rPr lang="zh-CN" altLang="en-US" sz="2800" b="1"/>
              <a:t> in a war </a:t>
            </a:r>
            <a:r>
              <a:rPr lang="en-US" sz="2800" b="1"/>
              <a:t>started </a:t>
            </a:r>
            <a:r>
              <a:rPr lang="zh-CN" altLang="en-US" sz="2800" b="1"/>
              <a:t>by chocolate</a:t>
            </a:r>
            <a:r>
              <a:rPr lang="en-US" altLang="zh-CN" sz="2800" b="1"/>
              <a:t> — </a:t>
            </a:r>
            <a:r>
              <a:rPr lang="en-US" altLang="zh-CN" sz="2800" b="1">
                <a:sym typeface="+mn-ea"/>
              </a:rPr>
              <a:t>chocolate fingerprints </a:t>
            </a:r>
            <a:r>
              <a:rPr lang="en-US" altLang="zh-CN" sz="2800" b="1">
                <a:solidFill>
                  <a:srgbClr val="FF0000"/>
                </a:solidFill>
                <a:sym typeface="+mn-ea"/>
              </a:rPr>
              <a:t>were stamped on</a:t>
            </a:r>
            <a:r>
              <a:rPr lang="en-US" altLang="zh-CN" sz="2800" b="1">
                <a:sym typeface="+mn-ea"/>
              </a:rPr>
              <a:t> the </a:t>
            </a:r>
            <a:r>
              <a:rPr lang="en-US" altLang="zh-CN" sz="2800" b="1">
                <a:solidFill>
                  <a:srgbClr val="FF0000"/>
                </a:solidFill>
                <a:sym typeface="+mn-ea"/>
              </a:rPr>
              <a:t>white</a:t>
            </a:r>
            <a:r>
              <a:rPr lang="en-US" altLang="zh-CN" sz="2800" b="1">
                <a:sym typeface="+mn-ea"/>
              </a:rPr>
              <a:t> </a:t>
            </a:r>
            <a:r>
              <a:rPr lang="en-US" sz="2800" b="1">
                <a:highlight>
                  <a:srgbClr val="FFFF00"/>
                </a:highlight>
                <a:sym typeface="+mn-ea"/>
              </a:rPr>
              <a:t>walls</a:t>
            </a:r>
            <a:r>
              <a:rPr lang="en-US" altLang="zh-CN" sz="2800" b="1"/>
              <a:t>, </a:t>
            </a:r>
            <a:r>
              <a:rPr lang="en-US" altLang="zh-CN" sz="2800" b="1">
                <a:sym typeface="+mn-ea"/>
              </a:rPr>
              <a:t>bowls, plates and tools with chocolate-colored goo(</a:t>
            </a:r>
            <a:r>
              <a:rPr lang="zh-CN" altLang="en-US" sz="2800" b="1">
                <a:sym typeface="+mn-ea"/>
              </a:rPr>
              <a:t>粘稠物质</a:t>
            </a:r>
            <a:r>
              <a:rPr lang="en-US" altLang="zh-CN" sz="2800" b="1">
                <a:sym typeface="+mn-ea"/>
              </a:rPr>
              <a:t>) </a:t>
            </a:r>
            <a:r>
              <a:rPr lang="en-US" sz="2800" b="1">
                <a:solidFill>
                  <a:srgbClr val="FF0000"/>
                </a:solidFill>
                <a:sym typeface="+mn-ea"/>
              </a:rPr>
              <a:t>were scattered over</a:t>
            </a:r>
            <a:r>
              <a:rPr lang="en-US" sz="2800" b="1">
                <a:sym typeface="+mn-ea"/>
              </a:rPr>
              <a:t> the </a:t>
            </a:r>
            <a:r>
              <a:rPr lang="en-US" sz="2800" b="1">
                <a:solidFill>
                  <a:srgbClr val="FF0000"/>
                </a:solidFill>
                <a:sym typeface="+mn-ea"/>
              </a:rPr>
              <a:t>marble</a:t>
            </a:r>
            <a:r>
              <a:rPr lang="en-US" sz="2800" b="1">
                <a:sym typeface="+mn-ea"/>
              </a:rPr>
              <a:t> </a:t>
            </a:r>
            <a:r>
              <a:rPr lang="zh-CN" altLang="en-US" sz="2800" b="1">
                <a:highlight>
                  <a:srgbClr val="FFFF00"/>
                </a:highlight>
                <a:sym typeface="+mn-ea"/>
              </a:rPr>
              <a:t>countertops</a:t>
            </a:r>
            <a:r>
              <a:rPr lang="en-US" altLang="zh-CN" sz="2800" b="1">
                <a:highlight>
                  <a:srgbClr val="FFFF00"/>
                </a:highlight>
                <a:sym typeface="+mn-ea"/>
              </a:rPr>
              <a:t>(</a:t>
            </a:r>
            <a:r>
              <a:rPr lang="zh-CN" altLang="en-US" sz="2800" b="1">
                <a:highlight>
                  <a:srgbClr val="FFFF00"/>
                </a:highlight>
                <a:sym typeface="+mn-ea"/>
              </a:rPr>
              <a:t>厨房台面</a:t>
            </a:r>
            <a:r>
              <a:rPr lang="en-US" altLang="zh-CN" sz="2800" b="1">
                <a:highlight>
                  <a:srgbClr val="FFFF00"/>
                </a:highlight>
                <a:sym typeface="+mn-ea"/>
              </a:rPr>
              <a:t>)</a:t>
            </a:r>
            <a:r>
              <a:rPr lang="zh-CN" altLang="en-US" sz="2800" b="1">
                <a:sym typeface="+mn-ea"/>
              </a:rPr>
              <a:t>, and</a:t>
            </a:r>
            <a:r>
              <a:rPr lang="en-US" altLang="zh-CN" sz="2800" b="1">
                <a:sym typeface="+mn-ea"/>
              </a:rPr>
              <a:t>  </a:t>
            </a:r>
            <a:r>
              <a:rPr lang="en-US" sz="2800" b="1">
                <a:sym typeface="+mn-ea"/>
              </a:rPr>
              <a:t>cocoa powder </a:t>
            </a:r>
            <a:r>
              <a:rPr lang="en-US" altLang="zh-CN" sz="2800" b="1">
                <a:solidFill>
                  <a:srgbClr val="FF0000"/>
                </a:solidFill>
                <a:sym typeface="+mn-ea"/>
              </a:rPr>
              <a:t>was sprinkled like snow over</a:t>
            </a:r>
            <a:r>
              <a:rPr lang="en-US" altLang="zh-CN" sz="2800" b="1">
                <a:solidFill>
                  <a:schemeClr val="tx1"/>
                </a:solidFill>
                <a:sym typeface="+mn-ea"/>
              </a:rPr>
              <a:t> the</a:t>
            </a:r>
            <a:r>
              <a:rPr lang="en-US" altLang="zh-CN" sz="2800" b="1">
                <a:solidFill>
                  <a:srgbClr val="FF0000"/>
                </a:solidFill>
                <a:sym typeface="+mn-ea"/>
              </a:rPr>
              <a:t> smooth </a:t>
            </a:r>
            <a:r>
              <a:rPr lang="en-US" altLang="zh-CN" sz="2800" b="1">
                <a:solidFill>
                  <a:schemeClr val="tx1"/>
                </a:solidFill>
                <a:highlight>
                  <a:srgbClr val="FFFF00"/>
                </a:highlight>
                <a:sym typeface="+mn-ea"/>
              </a:rPr>
              <a:t>tiles</a:t>
            </a:r>
            <a:r>
              <a:rPr lang="en-US" altLang="zh-CN" sz="2800" b="1">
                <a:solidFill>
                  <a:schemeClr val="tx1"/>
                </a:solidFill>
                <a:sym typeface="+mn-ea"/>
              </a:rPr>
              <a:t>.</a:t>
            </a:r>
            <a:endParaRPr lang="en-US" altLang="zh-CN" sz="2800" b="1">
              <a:solidFill>
                <a:schemeClr val="tx1"/>
              </a:solidFill>
              <a:sym typeface="+mn-ea"/>
            </a:endParaRPr>
          </a:p>
        </p:txBody>
      </p:sp>
      <p:sp>
        <p:nvSpPr>
          <p:cNvPr id="2" name="心形 1">
            <a:hlinkClick r:id="rId1" action="ppaction://hlinksldjump"/>
          </p:cNvPr>
          <p:cNvSpPr/>
          <p:nvPr/>
        </p:nvSpPr>
        <p:spPr>
          <a:xfrm>
            <a:off x="10832465" y="5850890"/>
            <a:ext cx="935990" cy="709930"/>
          </a:xfrm>
          <a:prstGeom prst="hear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圆角矩形 2"/>
          <p:cNvSpPr/>
          <p:nvPr/>
        </p:nvSpPr>
        <p:spPr>
          <a:xfrm>
            <a:off x="3320415" y="701040"/>
            <a:ext cx="4236085" cy="38417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圆角矩形 4"/>
          <p:cNvSpPr/>
          <p:nvPr/>
        </p:nvSpPr>
        <p:spPr>
          <a:xfrm>
            <a:off x="1406525" y="1179195"/>
            <a:ext cx="1036320"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6" name="圆角矩形 5"/>
          <p:cNvSpPr/>
          <p:nvPr/>
        </p:nvSpPr>
        <p:spPr>
          <a:xfrm>
            <a:off x="2833370" y="1613535"/>
            <a:ext cx="132651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7" name="圆角矩形 6"/>
          <p:cNvSpPr/>
          <p:nvPr/>
        </p:nvSpPr>
        <p:spPr>
          <a:xfrm>
            <a:off x="4500880" y="2862580"/>
            <a:ext cx="150558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圆角矩形 7"/>
          <p:cNvSpPr/>
          <p:nvPr/>
        </p:nvSpPr>
        <p:spPr>
          <a:xfrm>
            <a:off x="3481705" y="3313430"/>
            <a:ext cx="2613660"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圆角矩形 8"/>
          <p:cNvSpPr/>
          <p:nvPr/>
        </p:nvSpPr>
        <p:spPr>
          <a:xfrm>
            <a:off x="6737985" y="3313430"/>
            <a:ext cx="819150"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0" name="圆角矩形 9"/>
          <p:cNvSpPr/>
          <p:nvPr/>
        </p:nvSpPr>
        <p:spPr>
          <a:xfrm>
            <a:off x="5920740" y="3764280"/>
            <a:ext cx="2954020"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1" name="圆角矩形 10"/>
          <p:cNvSpPr/>
          <p:nvPr/>
        </p:nvSpPr>
        <p:spPr>
          <a:xfrm>
            <a:off x="9477375" y="3728720"/>
            <a:ext cx="1072515"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2" name="圆角矩形 11"/>
          <p:cNvSpPr/>
          <p:nvPr/>
        </p:nvSpPr>
        <p:spPr>
          <a:xfrm>
            <a:off x="6661150" y="4165600"/>
            <a:ext cx="4236720"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3" name="圆角矩形 12"/>
          <p:cNvSpPr/>
          <p:nvPr/>
        </p:nvSpPr>
        <p:spPr>
          <a:xfrm>
            <a:off x="198755" y="4581525"/>
            <a:ext cx="1106170" cy="323850"/>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500"/>
                                        <p:tgtEl>
                                          <p:spTgt spid="4">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down)">
                                      <p:cBhvr>
                                        <p:cTn id="10" dur="500"/>
                                        <p:tgtEl>
                                          <p:spTgt spid="4">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wipe(down)">
                                      <p:cBhvr>
                                        <p:cTn id="13" dur="500"/>
                                        <p:tgtEl>
                                          <p:spTgt spid="4">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xit" presetSubtype="4" fill="hold" grpId="0" nodeType="clickEffect">
                                  <p:stCondLst>
                                    <p:cond delay="0"/>
                                  </p:stCondLst>
                                  <p:childTnLst>
                                    <p:animEffect transition="out" filter="wipe(down)">
                                      <p:cBhvr>
                                        <p:cTn id="17" dur="500"/>
                                        <p:tgtEl>
                                          <p:spTgt spid="3"/>
                                        </p:tgtEl>
                                      </p:cBhvr>
                                    </p:animEffect>
                                    <p:set>
                                      <p:cBhvr>
                                        <p:cTn id="18" dur="1" fill="hold">
                                          <p:stCondLst>
                                            <p:cond delay="499"/>
                                          </p:stCondLst>
                                        </p:cTn>
                                        <p:tgtEl>
                                          <p:spTgt spid="3"/>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22" presetClass="exit" presetSubtype="4" fill="hold" grpId="0" nodeType="clickEffect">
                                  <p:stCondLst>
                                    <p:cond delay="0"/>
                                  </p:stCondLst>
                                  <p:childTnLst>
                                    <p:animEffect transition="out" filter="wipe(down)">
                                      <p:cBhvr>
                                        <p:cTn id="22" dur="500"/>
                                        <p:tgtEl>
                                          <p:spTgt spid="5"/>
                                        </p:tgtEl>
                                      </p:cBhvr>
                                    </p:animEffect>
                                    <p:set>
                                      <p:cBhvr>
                                        <p:cTn id="23" dur="1" fill="hold">
                                          <p:stCondLst>
                                            <p:cond delay="499"/>
                                          </p:stCondLst>
                                        </p:cTn>
                                        <p:tgtEl>
                                          <p:spTgt spid="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xit" presetSubtype="4" fill="hold" grpId="0" nodeType="clickEffect">
                                  <p:stCondLst>
                                    <p:cond delay="0"/>
                                  </p:stCondLst>
                                  <p:childTnLst>
                                    <p:animEffect transition="out" filter="wipe(down)">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Effect transition="in" filter="wipe(down)">
                                      <p:cBhvr>
                                        <p:cTn id="33" dur="500"/>
                                        <p:tgtEl>
                                          <p:spTgt spid="4">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4">
                                            <p:txEl>
                                              <p:pRg st="6" end="6"/>
                                            </p:txEl>
                                          </p:spTgt>
                                        </p:tgtEl>
                                        <p:attrNameLst>
                                          <p:attrName>style.visibility</p:attrName>
                                        </p:attrNameLst>
                                      </p:cBhvr>
                                      <p:to>
                                        <p:strVal val="visible"/>
                                      </p:to>
                                    </p:set>
                                    <p:animEffect transition="in" filter="wipe(down)">
                                      <p:cBhvr>
                                        <p:cTn id="38" dur="500"/>
                                        <p:tgtEl>
                                          <p:spTgt spid="4">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xit" presetSubtype="4" fill="hold" grpId="0" nodeType="clickEffect">
                                  <p:stCondLst>
                                    <p:cond delay="0"/>
                                  </p:stCondLst>
                                  <p:childTnLst>
                                    <p:animEffect transition="out" filter="wipe(down)">
                                      <p:cBhvr>
                                        <p:cTn id="42" dur="500"/>
                                        <p:tgtEl>
                                          <p:spTgt spid="7"/>
                                        </p:tgtEl>
                                      </p:cBhvr>
                                    </p:animEffect>
                                    <p:set>
                                      <p:cBhvr>
                                        <p:cTn id="43" dur="1" fill="hold">
                                          <p:stCondLst>
                                            <p:cond delay="499"/>
                                          </p:stCondLst>
                                        </p:cTn>
                                        <p:tgtEl>
                                          <p:spTgt spid="7"/>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2" presetClass="exit" presetSubtype="4" fill="hold" grpId="0" nodeType="clickEffect">
                                  <p:stCondLst>
                                    <p:cond delay="0"/>
                                  </p:stCondLst>
                                  <p:childTnLst>
                                    <p:animEffect transition="out" filter="wipe(down)">
                                      <p:cBhvr>
                                        <p:cTn id="47" dur="500"/>
                                        <p:tgtEl>
                                          <p:spTgt spid="8"/>
                                        </p:tgtEl>
                                      </p:cBhvr>
                                    </p:animEffect>
                                    <p:set>
                                      <p:cBhvr>
                                        <p:cTn id="48" dur="1" fill="hold">
                                          <p:stCondLst>
                                            <p:cond delay="499"/>
                                          </p:stCondLst>
                                        </p:cTn>
                                        <p:tgtEl>
                                          <p:spTgt spid="8"/>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2" presetClass="exit" presetSubtype="4" fill="hold" grpId="0" nodeType="clickEffect">
                                  <p:stCondLst>
                                    <p:cond delay="0"/>
                                  </p:stCondLst>
                                  <p:childTnLst>
                                    <p:animEffect transition="out" filter="wipe(down)">
                                      <p:cBhvr>
                                        <p:cTn id="52" dur="500"/>
                                        <p:tgtEl>
                                          <p:spTgt spid="9"/>
                                        </p:tgtEl>
                                      </p:cBhvr>
                                    </p:animEffect>
                                    <p:set>
                                      <p:cBhvr>
                                        <p:cTn id="53" dur="1" fill="hold">
                                          <p:stCondLst>
                                            <p:cond delay="499"/>
                                          </p:stCondLst>
                                        </p:cTn>
                                        <p:tgtEl>
                                          <p:spTgt spid="9"/>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xit" presetSubtype="4" fill="hold" grpId="0" nodeType="clickEffect">
                                  <p:stCondLst>
                                    <p:cond delay="0"/>
                                  </p:stCondLst>
                                  <p:childTnLst>
                                    <p:animEffect transition="out" filter="wipe(down)">
                                      <p:cBhvr>
                                        <p:cTn id="57" dur="500"/>
                                        <p:tgtEl>
                                          <p:spTgt spid="10"/>
                                        </p:tgtEl>
                                      </p:cBhvr>
                                    </p:animEffect>
                                    <p:set>
                                      <p:cBhvr>
                                        <p:cTn id="58" dur="1" fill="hold">
                                          <p:stCondLst>
                                            <p:cond delay="499"/>
                                          </p:stCondLst>
                                        </p:cTn>
                                        <p:tgtEl>
                                          <p:spTgt spid="10"/>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xit" presetSubtype="4" fill="hold" grpId="0" nodeType="clickEffect">
                                  <p:stCondLst>
                                    <p:cond delay="0"/>
                                  </p:stCondLst>
                                  <p:childTnLst>
                                    <p:animEffect transition="out" filter="wipe(down)">
                                      <p:cBhvr>
                                        <p:cTn id="62" dur="500"/>
                                        <p:tgtEl>
                                          <p:spTgt spid="11"/>
                                        </p:tgtEl>
                                      </p:cBhvr>
                                    </p:animEffect>
                                    <p:set>
                                      <p:cBhvr>
                                        <p:cTn id="63" dur="1" fill="hold">
                                          <p:stCondLst>
                                            <p:cond delay="499"/>
                                          </p:stCondLst>
                                        </p:cTn>
                                        <p:tgtEl>
                                          <p:spTgt spid="11"/>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22" presetClass="exit" presetSubtype="4" fill="hold" grpId="0" nodeType="clickEffect">
                                  <p:stCondLst>
                                    <p:cond delay="0"/>
                                  </p:stCondLst>
                                  <p:childTnLst>
                                    <p:animEffect transition="out" filter="wipe(down)">
                                      <p:cBhvr>
                                        <p:cTn id="67" dur="500"/>
                                        <p:tgtEl>
                                          <p:spTgt spid="12"/>
                                        </p:tgtEl>
                                      </p:cBhvr>
                                    </p:animEffect>
                                    <p:set>
                                      <p:cBhvr>
                                        <p:cTn id="68" dur="1" fill="hold">
                                          <p:stCondLst>
                                            <p:cond delay="499"/>
                                          </p:stCondLst>
                                        </p:cTn>
                                        <p:tgtEl>
                                          <p:spTgt spid="12"/>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2" presetClass="exit" presetSubtype="4" fill="hold" grpId="0" nodeType="clickEffect">
                                  <p:stCondLst>
                                    <p:cond delay="0"/>
                                  </p:stCondLst>
                                  <p:childTnLst>
                                    <p:animEffect transition="out" filter="wipe(down)">
                                      <p:cBhvr>
                                        <p:cTn id="72" dur="500"/>
                                        <p:tgtEl>
                                          <p:spTgt spid="13"/>
                                        </p:tgtEl>
                                      </p:cBhvr>
                                    </p:animEffect>
                                    <p:set>
                                      <p:cBhvr>
                                        <p:cTn id="73"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animBg="1"/>
      <p:bldP spid="6" grpId="0" animBg="1"/>
      <p:bldP spid="7" grpId="0" animBg="1"/>
      <p:bldP spid="8" grpId="0" animBg="1"/>
      <p:bldP spid="9" grpId="0" animBg="1"/>
      <p:bldP spid="10" grpId="0" bldLvl="0" animBg="1"/>
      <p:bldP spid="11" grpId="0" bldLvl="0" animBg="1"/>
      <p:bldP spid="12" grpId="0" bldLvl="0" animBg="1"/>
      <p:bldP spid="13" grpId="0" bldLvl="0" animBg="1"/>
      <p:bldP spid="3" grpId="1" animBg="1"/>
      <p:bldP spid="5" grpId="1" animBg="1"/>
      <p:bldP spid="6" grpId="1" animBg="1"/>
      <p:bldP spid="7" grpId="1" animBg="1"/>
      <p:bldP spid="8" grpId="1" animBg="1"/>
      <p:bldP spid="9" grpId="1" animBg="1"/>
      <p:bldP spid="10" grpId="1" animBg="1"/>
      <p:bldP spid="11" grpId="1" animBg="1"/>
      <p:bldP spid="12" grpId="1" animBg="1"/>
      <p:bldP spid="13" grpId="1" animBg="1"/>
    </p:bldLst>
  </p:timing>
</p:sld>
</file>

<file path=ppt/tags/tag1.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8291</Words>
  <Application>WPS 演示</Application>
  <PresentationFormat>宽屏</PresentationFormat>
  <Paragraphs>178</Paragraphs>
  <Slides>13</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13</vt:i4>
      </vt:variant>
    </vt:vector>
  </HeadingPairs>
  <TitlesOfParts>
    <vt:vector size="25" baseType="lpstr">
      <vt:lpstr>Arial</vt:lpstr>
      <vt:lpstr>宋体</vt:lpstr>
      <vt:lpstr>Wingdings</vt:lpstr>
      <vt:lpstr>Times New Roman</vt:lpstr>
      <vt:lpstr>Wingdings</vt:lpstr>
      <vt:lpstr>Calibri</vt:lpstr>
      <vt:lpstr>微软雅黑</vt:lpstr>
      <vt:lpstr>Arial Unicode MS</vt:lpstr>
      <vt:lpstr>HelveticaNeue</vt:lpstr>
      <vt:lpstr>华文新魏</vt:lpstr>
      <vt:lpstr>Segoe Print</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Administrator</cp:lastModifiedBy>
  <cp:revision>53</cp:revision>
  <dcterms:created xsi:type="dcterms:W3CDTF">2023-08-09T12:44:00Z</dcterms:created>
  <dcterms:modified xsi:type="dcterms:W3CDTF">2024-03-21T05:44:22Z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3B0086CAF875411CACBDA13AB9801EF4_13</vt:lpwstr>
  </property>
  <property fmtid="{D5CDD505-2E9C-101B-9397-08002B2CF9AE}" pid="3" name="KSOProductBuildVer">
    <vt:lpwstr>2052-11.8.2.7978</vt:lpwstr>
  </property>
</Properties>
</file>