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3" r:id="rId3"/>
    <p:sldId id="272" r:id="rId4"/>
    <p:sldId id="257" r:id="rId5"/>
    <p:sldId id="258" r:id="rId6"/>
    <p:sldId id="267" r:id="rId7"/>
    <p:sldId id="268" r:id="rId8"/>
    <p:sldId id="269" r:id="rId9"/>
    <p:sldId id="266" r:id="rId10"/>
    <p:sldId id="271" r:id="rId11"/>
    <p:sldId id="262" r:id="rId12"/>
    <p:sldId id="263" r:id="rId13"/>
    <p:sldId id="282"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9DAF4"/>
    <a:srgbClr val="BFE6D3"/>
    <a:srgbClr val="DCEFE3"/>
    <a:srgbClr val="FFFF00"/>
    <a:srgbClr val="FFFFFF"/>
    <a:srgbClr val="DCDCDC"/>
    <a:srgbClr val="F0F0F0"/>
    <a:srgbClr val="E6E6E6"/>
    <a:srgbClr val="C8C8C8"/>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54"/>
        <p:guide pos="3793"/>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4-03-27T08:32:35.827" idx="1">
    <p:pos x="7700" y="16"/>
    <p:text/>
  </p:cm>
</p:cmLst>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jpe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5124" name="图片 6" descr="logo横版 png"/>
          <p:cNvPicPr>
            <a:picLocks noChangeAspect="1"/>
          </p:cNvPicPr>
          <p:nvPr userDrawn="1"/>
        </p:nvPicPr>
        <p:blipFill>
          <a:blip r:embed="rId17"/>
          <a:stretch>
            <a:fillRect/>
          </a:stretch>
        </p:blipFill>
        <p:spPr>
          <a:xfrm>
            <a:off x="11412855" y="156845"/>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2.xml"/><Relationship Id="rId2" Type="http://schemas.openxmlformats.org/officeDocument/2006/relationships/image" Target="../media/image3.jpe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2.xml.rels><?xml version="1.0" encoding="UTF-8" standalone="yes"?>
<Relationships xmlns="http://schemas.openxmlformats.org/package/2006/relationships"><Relationship Id="rId4" Type="http://schemas.openxmlformats.org/officeDocument/2006/relationships/comments" Target="../comments/comment1.xml"/><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9" Type="http://schemas.openxmlformats.org/officeDocument/2006/relationships/image" Target="../media/image14.png"/><Relationship Id="rId8" Type="http://schemas.openxmlformats.org/officeDocument/2006/relationships/image" Target="../media/image13.png"/><Relationship Id="rId7" Type="http://schemas.openxmlformats.org/officeDocument/2006/relationships/image" Target="../media/image12.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1" Type="http://schemas.openxmlformats.org/officeDocument/2006/relationships/slideLayout" Target="../slideLayouts/slideLayout2.xml"/><Relationship Id="rId10" Type="http://schemas.openxmlformats.org/officeDocument/2006/relationships/image" Target="../media/image15.png"/><Relationship Id="rId1" Type="http://schemas.openxmlformats.org/officeDocument/2006/relationships/tags" Target="../tags/tag6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 name="文本框 9"/>
          <p:cNvSpPr txBox="1"/>
          <p:nvPr/>
        </p:nvSpPr>
        <p:spPr>
          <a:xfrm>
            <a:off x="309245" y="6057900"/>
            <a:ext cx="5100320" cy="460375"/>
          </a:xfrm>
          <a:prstGeom prst="rect">
            <a:avLst/>
          </a:prstGeom>
          <a:noFill/>
        </p:spPr>
        <p:txBody>
          <a:bodyPr wrap="square" rtlCol="0">
            <a:spAutoFit/>
          </a:bodyPr>
          <a:p>
            <a:r>
              <a:rPr lang="en-US" altLang="zh-CN" sz="2400">
                <a:highlight>
                  <a:srgbClr val="FFFF00"/>
                </a:highlight>
                <a:latin typeface="Times New Roman" panose="02020603050405020304" charset="0"/>
                <a:cs typeface="Times New Roman" panose="02020603050405020304" charset="0"/>
              </a:rPr>
              <a:t>(Why it?- Not Limited To The Activity.)</a:t>
            </a:r>
            <a:endParaRPr lang="en-US" altLang="zh-CN" sz="2400">
              <a:highlight>
                <a:srgbClr val="FFFF00"/>
              </a:highlight>
              <a:latin typeface="Times New Roman" panose="02020603050405020304" charset="0"/>
              <a:cs typeface="Times New Roman" panose="02020603050405020304" charset="0"/>
            </a:endParaRPr>
          </a:p>
        </p:txBody>
      </p:sp>
      <p:sp>
        <p:nvSpPr>
          <p:cNvPr id="11" name="圆角矩形 10"/>
          <p:cNvSpPr/>
          <p:nvPr/>
        </p:nvSpPr>
        <p:spPr>
          <a:xfrm>
            <a:off x="5165725" y="448945"/>
            <a:ext cx="6871335" cy="6256020"/>
          </a:xfrm>
          <a:prstGeom prst="round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圆角矩形 13"/>
          <p:cNvSpPr/>
          <p:nvPr/>
        </p:nvSpPr>
        <p:spPr>
          <a:xfrm>
            <a:off x="9496425" y="1386840"/>
            <a:ext cx="242189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圆角矩形 14"/>
          <p:cNvSpPr/>
          <p:nvPr/>
        </p:nvSpPr>
        <p:spPr>
          <a:xfrm>
            <a:off x="5408930" y="1752600"/>
            <a:ext cx="651002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燕尾形箭头 7"/>
          <p:cNvSpPr/>
          <p:nvPr/>
        </p:nvSpPr>
        <p:spPr>
          <a:xfrm>
            <a:off x="93980" y="5136515"/>
            <a:ext cx="3229610" cy="93599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燕尾形箭头 6"/>
          <p:cNvSpPr/>
          <p:nvPr/>
        </p:nvSpPr>
        <p:spPr>
          <a:xfrm>
            <a:off x="93980" y="1812290"/>
            <a:ext cx="3229610" cy="93599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燕尾形箭头 5"/>
          <p:cNvSpPr/>
          <p:nvPr/>
        </p:nvSpPr>
        <p:spPr>
          <a:xfrm>
            <a:off x="93980" y="735330"/>
            <a:ext cx="3229610" cy="93599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08610" y="970915"/>
            <a:ext cx="4713605" cy="5486400"/>
          </a:xfrm>
          <a:prstGeom prst="rect">
            <a:avLst/>
          </a:prstGeom>
          <a:noFill/>
        </p:spPr>
        <p:txBody>
          <a:bodyPr wrap="square" rtlCol="0">
            <a:noAutofit/>
          </a:bodyPr>
          <a:p>
            <a:pPr marL="342900" indent="-342900">
              <a:buFont typeface="Wingdings" panose="05000000000000000000" charset="0"/>
              <a:buChar char="ü"/>
            </a:pPr>
            <a:r>
              <a:rPr lang="en-US" altLang="zh-CN" sz="2400">
                <a:latin typeface="Times New Roman" panose="02020603050405020304" charset="0"/>
                <a:cs typeface="Times New Roman" panose="02020603050405020304" charset="0"/>
              </a:rPr>
              <a:t>Introduce the topic</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r>
              <a:rPr lang="en-US" altLang="zh-CN" sz="2400">
                <a:latin typeface="Times New Roman" panose="02020603050405020304" charset="0"/>
                <a:cs typeface="Times New Roman" panose="02020603050405020304" charset="0"/>
              </a:rPr>
              <a:t>Details:</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participants/ process/ contents/ highlight...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r>
              <a:rPr lang="en-US" altLang="zh-CN" sz="2400">
                <a:latin typeface="Times New Roman" panose="02020603050405020304" charset="0"/>
                <a:cs typeface="Times New Roman" panose="02020603050405020304" charset="0"/>
              </a:rPr>
              <a:t>Feeling/ Reflection</a:t>
            </a:r>
            <a:endParaRPr lang="en-US" altLang="zh-CN" sz="2400">
              <a:latin typeface="Times New Roman" panose="02020603050405020304" charset="0"/>
              <a:cs typeface="Times New Roman" panose="02020603050405020304" charset="0"/>
            </a:endParaRPr>
          </a:p>
        </p:txBody>
      </p:sp>
      <p:sp>
        <p:nvSpPr>
          <p:cNvPr id="16" name="圆角矩形 15"/>
          <p:cNvSpPr/>
          <p:nvPr/>
        </p:nvSpPr>
        <p:spPr>
          <a:xfrm>
            <a:off x="5820410" y="2118360"/>
            <a:ext cx="398399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圆角矩形 16"/>
          <p:cNvSpPr/>
          <p:nvPr/>
        </p:nvSpPr>
        <p:spPr>
          <a:xfrm>
            <a:off x="5408930" y="2849880"/>
            <a:ext cx="188341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圆角矩形 17"/>
          <p:cNvSpPr/>
          <p:nvPr/>
        </p:nvSpPr>
        <p:spPr>
          <a:xfrm>
            <a:off x="6826250" y="3192780"/>
            <a:ext cx="2310765" cy="33147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圆角矩形 18"/>
          <p:cNvSpPr/>
          <p:nvPr/>
        </p:nvSpPr>
        <p:spPr>
          <a:xfrm>
            <a:off x="9137015" y="3559810"/>
            <a:ext cx="144462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圆角矩形 19"/>
          <p:cNvSpPr/>
          <p:nvPr/>
        </p:nvSpPr>
        <p:spPr>
          <a:xfrm>
            <a:off x="6723380" y="3947160"/>
            <a:ext cx="168148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圆角矩形 20"/>
          <p:cNvSpPr/>
          <p:nvPr/>
        </p:nvSpPr>
        <p:spPr>
          <a:xfrm>
            <a:off x="11661775" y="2473325"/>
            <a:ext cx="25717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圆角矩形 21"/>
          <p:cNvSpPr/>
          <p:nvPr/>
        </p:nvSpPr>
        <p:spPr>
          <a:xfrm>
            <a:off x="11148060" y="3947160"/>
            <a:ext cx="25717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角矩形 22"/>
          <p:cNvSpPr/>
          <p:nvPr/>
        </p:nvSpPr>
        <p:spPr>
          <a:xfrm>
            <a:off x="9496425" y="4678045"/>
            <a:ext cx="242252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角矩形 23"/>
          <p:cNvSpPr/>
          <p:nvPr/>
        </p:nvSpPr>
        <p:spPr>
          <a:xfrm>
            <a:off x="7823200" y="5412740"/>
            <a:ext cx="383857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角矩形 24"/>
          <p:cNvSpPr/>
          <p:nvPr/>
        </p:nvSpPr>
        <p:spPr>
          <a:xfrm>
            <a:off x="7141210" y="5758180"/>
            <a:ext cx="217932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5319395" y="561340"/>
            <a:ext cx="6658610" cy="6050280"/>
          </a:xfrm>
          <a:prstGeom prst="rect">
            <a:avLst/>
          </a:prstGeom>
          <a:noFill/>
          <a:ln w="9525">
            <a:noFill/>
          </a:ln>
        </p:spPr>
        <p:txBody>
          <a:bodyPr>
            <a:noAutofit/>
          </a:bodyPr>
          <a:p>
            <a:pPr indent="0" algn="ctr"/>
            <a:r>
              <a:rPr lang="en-US" sz="2400" b="1">
                <a:latin typeface="Times New Roman" panose="02020603050405020304" charset="0"/>
                <a:ea typeface="宋体" panose="02010600030101010101" pitchFamily="2" charset="-122"/>
              </a:rPr>
              <a:t>An Unforgettable Activity in High School</a:t>
            </a:r>
            <a:endParaRPr lang="en-US" sz="2400" b="1">
              <a:latin typeface="Times New Roman" panose="02020603050405020304" charset="0"/>
              <a:ea typeface="宋体" panose="02010600030101010101" pitchFamily="2" charset="-122"/>
            </a:endParaRPr>
          </a:p>
          <a:p>
            <a:pPr indent="0" algn="just"/>
            <a:r>
              <a:rPr lang="en-US" sz="2400" b="0">
                <a:latin typeface="Times New Roman" panose="02020603050405020304" charset="0"/>
                <a:ea typeface="宋体" panose="02010600030101010101" pitchFamily="2" charset="-122"/>
              </a:rPr>
              <a:t>      My high school has witnessed many colorful activities in the past 3 years, among which the coming-of-age ceremony is especially unforgettable.      Present at the ceremony were all we students from Grade 3, along with our parents and teachers. It kicked off with an inspiring speech delivered by our president, which conveyed congratulations and anticipations about our future. Then came a series of activities, ranging from expressing gratitude to our parents and teachers to making a promise of being responsible for the adulthood. The highlight was when we walked through the coming-of-age gate.      The ceremony will be rooted in my mind as a reminder that I should shoulder my responsibility as an adult.</a:t>
            </a:r>
            <a:endParaRPr lang="en-US" altLang="en-US" sz="2400" b="0">
              <a:latin typeface="Times New Roman" panose="02020603050405020304" charset="0"/>
              <a:ea typeface="宋体" panose="02010600030101010101" pitchFamily="2" charset="-122"/>
            </a:endParaRPr>
          </a:p>
        </p:txBody>
      </p:sp>
      <p:sp>
        <p:nvSpPr>
          <p:cNvPr id="26" name="文本框 25"/>
          <p:cNvSpPr txBox="1"/>
          <p:nvPr/>
        </p:nvSpPr>
        <p:spPr>
          <a:xfrm>
            <a:off x="309245" y="3668395"/>
            <a:ext cx="4712970" cy="460375"/>
          </a:xfrm>
          <a:prstGeom prst="rect">
            <a:avLst/>
          </a:prstGeom>
          <a:noFill/>
        </p:spPr>
        <p:txBody>
          <a:bodyPr wrap="square" rtlCol="0">
            <a:spAutoFit/>
          </a:bodyPr>
          <a:p>
            <a:r>
              <a:rPr lang="en-US" altLang="zh-CN" sz="2400">
                <a:highlight>
                  <a:srgbClr val="FFFF00"/>
                </a:highlight>
                <a:latin typeface="Times New Roman" panose="02020603050405020304" charset="0"/>
                <a:cs typeface="Times New Roman" panose="02020603050405020304" charset="0"/>
              </a:rPr>
              <a:t>(Be Concrete&amp; Various Expressions)</a:t>
            </a:r>
            <a:endParaRPr lang="en-US" altLang="zh-CN" sz="2400">
              <a:highlight>
                <a:srgbClr val="FFFF00"/>
              </a:highlight>
              <a:latin typeface="Times New Roman" panose="02020603050405020304" charset="0"/>
              <a:cs typeface="Times New Roman" panose="02020603050405020304" charset="0"/>
            </a:endParaRPr>
          </a:p>
        </p:txBody>
      </p:sp>
      <p:sp>
        <p:nvSpPr>
          <p:cNvPr id="27" name="文本框 26"/>
          <p:cNvSpPr txBox="1"/>
          <p:nvPr/>
        </p:nvSpPr>
        <p:spPr>
          <a:xfrm>
            <a:off x="93980" y="41910"/>
            <a:ext cx="5066665" cy="645160"/>
          </a:xfrm>
          <a:prstGeom prst="rect">
            <a:avLst/>
          </a:prstGeom>
          <a:noFill/>
        </p:spPr>
        <p:txBody>
          <a:bodyPr wrap="square" rtlCol="0">
            <a:spAutoFit/>
            <a:scene3d>
              <a:camera prst="orthographicFront"/>
              <a:lightRig rig="threePt" dir="t"/>
            </a:scene3d>
          </a:bodyPr>
          <a:p>
            <a:r>
              <a:rPr lang="en-US" altLang="zh-CN" sz="36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“OFFICIAL VERSION”</a:t>
            </a:r>
            <a:endParaRPr lang="en-US" altLang="zh-CN" sz="36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randombar(horizontal)">
                                      <p:cBhvr>
                                        <p:cTn id="7" dur="500"/>
                                        <p:tgtEl>
                                          <p:spTgt spid="2">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0" dur="500"/>
                                        <p:tgtEl>
                                          <p:spTgt spid="2">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randombar(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randombar(horizontal)">
                                      <p:cBhvr>
                                        <p:cTn id="28" dur="500"/>
                                        <p:tgtEl>
                                          <p:spTgt spid="8"/>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31" dur="500"/>
                                        <p:tgtEl>
                                          <p:spTgt spid="2">
                                            <p:txEl>
                                              <p:pRg st="11" end="1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randombar(horizontal)">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randombar(horizontal)">
                                      <p:cBhvr>
                                        <p:cTn id="41" dur="500"/>
                                        <p:tgtEl>
                                          <p:spTgt spid="14"/>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randombar(horizontal)">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randombar(horizontal)">
                                      <p:cBhvr>
                                        <p:cTn id="49" dur="500"/>
                                        <p:tgtEl>
                                          <p:spTgt spid="16"/>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randombar(horizontal)">
                                      <p:cBhvr>
                                        <p:cTn id="54" dur="500"/>
                                        <p:tgtEl>
                                          <p:spTgt spid="21"/>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randombar(horizontal)">
                                      <p:cBhvr>
                                        <p:cTn id="57" dur="500"/>
                                        <p:tgtEl>
                                          <p:spTgt spid="17"/>
                                        </p:tgtEl>
                                      </p:cBhvr>
                                    </p:animEffect>
                                  </p:childTnLst>
                                </p:cTn>
                              </p:par>
                              <p:par>
                                <p:cTn id="58" presetID="14" presetClass="entr" presetSubtype="10"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randombar(horizontal)">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randombar(horizontal)">
                                      <p:cBhvr>
                                        <p:cTn id="65" dur="500"/>
                                        <p:tgtEl>
                                          <p:spTgt spid="18"/>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randombar(horizontal)">
                                      <p:cBhvr>
                                        <p:cTn id="68" dur="500"/>
                                        <p:tgtEl>
                                          <p:spTgt spid="20"/>
                                        </p:tgtEl>
                                      </p:cBhvr>
                                    </p:animEffect>
                                  </p:childTnLst>
                                </p:cTn>
                              </p:par>
                              <p:par>
                                <p:cTn id="69" presetID="14" presetClass="entr" presetSubtype="10" fill="hold" grpId="0" nodeType="with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randombar(horizontal)">
                                      <p:cBhvr>
                                        <p:cTn id="71" dur="500"/>
                                        <p:tgtEl>
                                          <p:spTgt spid="22"/>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randombar(horizontal)">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randombar(horizontal)">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4"/>
                                        </p:tgtEl>
                                        <p:attrNameLst>
                                          <p:attrName>style.visibility</p:attrName>
                                        </p:attrNameLst>
                                      </p:cBhvr>
                                      <p:to>
                                        <p:strVal val="visible"/>
                                      </p:to>
                                    </p:set>
                                    <p:animEffect transition="in" filter="randombar(horizontal)">
                                      <p:cBhvr>
                                        <p:cTn id="86" dur="500"/>
                                        <p:tgtEl>
                                          <p:spTgt spid="24"/>
                                        </p:tgtEl>
                                      </p:cBhvr>
                                    </p:animEffect>
                                  </p:childTnLst>
                                </p:cTn>
                              </p:par>
                              <p:par>
                                <p:cTn id="87" presetID="14" presetClass="entr" presetSubtype="1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randombar(horizontal)">
                                      <p:cBhvr>
                                        <p:cTn id="8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6" grpId="0" bldLvl="0" animBg="1"/>
      <p:bldP spid="7" grpId="0" bldLvl="0" animBg="1"/>
      <p:bldP spid="8" grpId="0" bldLvl="0" animBg="1"/>
      <p:bldP spid="10" grpId="0"/>
      <p:bldP spid="14" grpId="0" bldLvl="0" animBg="1"/>
      <p:bldP spid="15" grpId="0" bldLvl="0" animBg="1"/>
      <p:bldP spid="16" grpId="0" bldLvl="0" animBg="1"/>
      <p:bldP spid="21" grpId="0" bldLvl="0" animBg="1"/>
      <p:bldP spid="17" grpId="0" bldLvl="0" animBg="1"/>
      <p:bldP spid="19" grpId="0" bldLvl="0" animBg="1"/>
      <p:bldP spid="18" grpId="0" bldLvl="0" animBg="1"/>
      <p:bldP spid="20" grpId="0" bldLvl="0" animBg="1"/>
      <p:bldP spid="22" grpId="0" bldLvl="0" animBg="1"/>
      <p:bldP spid="23" grpId="0" bldLvl="0" animBg="1"/>
      <p:bldP spid="24" grpId="0" bldLvl="0" animBg="1"/>
      <p:bldP spid="25" grpId="0" bldLvl="0" animBg="1"/>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111125" y="300990"/>
            <a:ext cx="7203440" cy="6256020"/>
          </a:xfrm>
          <a:prstGeom prst="roundRect">
            <a:avLst>
              <a:gd name="adj" fmla="val 10749"/>
            </a:avLst>
          </a:prstGeom>
          <a:solidFill>
            <a:srgbClr val="E9DAF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6496685" y="0"/>
            <a:ext cx="5695315" cy="645160"/>
          </a:xfrm>
          <a:prstGeom prst="rect">
            <a:avLst/>
          </a:prstGeom>
          <a:noFill/>
        </p:spPr>
        <p:txBody>
          <a:bodyPr wrap="square" rtlCol="0">
            <a:spAutoFit/>
            <a:scene3d>
              <a:camera prst="orthographicFront"/>
              <a:lightRig rig="threePt" dir="t"/>
            </a:scene3d>
          </a:bodyPr>
          <a:p>
            <a:r>
              <a:rPr lang="en-US" altLang="zh-CN" sz="36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“TEACHER’S VERSION”</a:t>
            </a:r>
            <a:endParaRPr lang="en-US" altLang="zh-CN" sz="36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sp>
        <p:nvSpPr>
          <p:cNvPr id="23" name="圆角矩形 22"/>
          <p:cNvSpPr/>
          <p:nvPr/>
        </p:nvSpPr>
        <p:spPr>
          <a:xfrm>
            <a:off x="4404995" y="3420745"/>
            <a:ext cx="130238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圆角矩形 4"/>
          <p:cNvSpPr/>
          <p:nvPr/>
        </p:nvSpPr>
        <p:spPr>
          <a:xfrm>
            <a:off x="3816985" y="3819525"/>
            <a:ext cx="77216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圆角矩形 5"/>
          <p:cNvSpPr/>
          <p:nvPr/>
        </p:nvSpPr>
        <p:spPr>
          <a:xfrm>
            <a:off x="5036820" y="5286375"/>
            <a:ext cx="227774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圆角矩形 6"/>
          <p:cNvSpPr/>
          <p:nvPr/>
        </p:nvSpPr>
        <p:spPr>
          <a:xfrm>
            <a:off x="2978785" y="5631180"/>
            <a:ext cx="193103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圆角矩形 7"/>
          <p:cNvSpPr/>
          <p:nvPr/>
        </p:nvSpPr>
        <p:spPr>
          <a:xfrm>
            <a:off x="291465" y="6013450"/>
            <a:ext cx="396494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nvSpPr>
        <p:spPr>
          <a:xfrm>
            <a:off x="796290" y="1612265"/>
            <a:ext cx="896620"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圆角矩形 9"/>
          <p:cNvSpPr/>
          <p:nvPr/>
        </p:nvSpPr>
        <p:spPr>
          <a:xfrm>
            <a:off x="6012180" y="1612265"/>
            <a:ext cx="69913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圆角矩形 11"/>
          <p:cNvSpPr/>
          <p:nvPr/>
        </p:nvSpPr>
        <p:spPr>
          <a:xfrm>
            <a:off x="2682875" y="2352040"/>
            <a:ext cx="130238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燕尾形箭头 14"/>
          <p:cNvSpPr/>
          <p:nvPr/>
        </p:nvSpPr>
        <p:spPr>
          <a:xfrm rot="10800000">
            <a:off x="7404100" y="627380"/>
            <a:ext cx="4314190" cy="80010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燕尾形箭头 15"/>
          <p:cNvSpPr/>
          <p:nvPr/>
        </p:nvSpPr>
        <p:spPr>
          <a:xfrm rot="10800000">
            <a:off x="7404100" y="1427480"/>
            <a:ext cx="4314190" cy="80010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燕尾形箭头 16"/>
          <p:cNvSpPr/>
          <p:nvPr/>
        </p:nvSpPr>
        <p:spPr>
          <a:xfrm rot="10800000">
            <a:off x="7478395" y="4662170"/>
            <a:ext cx="4239895" cy="80010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7479030" y="3198495"/>
            <a:ext cx="4712970" cy="460375"/>
          </a:xfrm>
          <a:prstGeom prst="rect">
            <a:avLst/>
          </a:prstGeom>
          <a:noFill/>
        </p:spPr>
        <p:txBody>
          <a:bodyPr wrap="square" rtlCol="0">
            <a:spAutoFit/>
          </a:bodyPr>
          <a:p>
            <a:r>
              <a:rPr lang="en-US" altLang="zh-CN" sz="2400">
                <a:highlight>
                  <a:srgbClr val="FFFF00"/>
                </a:highlight>
                <a:latin typeface="Times New Roman" panose="02020603050405020304" charset="0"/>
                <a:cs typeface="Times New Roman" panose="02020603050405020304" charset="0"/>
              </a:rPr>
              <a:t>(Be Concise&amp; Immersing)</a:t>
            </a:r>
            <a:endParaRPr lang="en-US" altLang="zh-CN" sz="2400">
              <a:highlight>
                <a:srgbClr val="FFFF00"/>
              </a:highlight>
              <a:latin typeface="Times New Roman" panose="02020603050405020304" charset="0"/>
              <a:cs typeface="Times New Roman" panose="02020603050405020304" charset="0"/>
            </a:endParaRPr>
          </a:p>
        </p:txBody>
      </p:sp>
      <p:sp>
        <p:nvSpPr>
          <p:cNvPr id="18" name="圆角矩形 17"/>
          <p:cNvSpPr/>
          <p:nvPr/>
        </p:nvSpPr>
        <p:spPr>
          <a:xfrm>
            <a:off x="6012815" y="2738120"/>
            <a:ext cx="121856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7478395" y="835660"/>
            <a:ext cx="4713605" cy="5486400"/>
          </a:xfrm>
          <a:prstGeom prst="rect">
            <a:avLst/>
          </a:prstGeom>
          <a:noFill/>
        </p:spPr>
        <p:txBody>
          <a:bodyPr wrap="square" rtlCol="0">
            <a:noAutofit/>
          </a:bodyPr>
          <a:p>
            <a:pPr marL="342900" indent="-342900">
              <a:buFont typeface="Wingdings" panose="05000000000000000000" charset="0"/>
              <a:buChar char="ü"/>
            </a:pPr>
            <a:r>
              <a:rPr lang="en-US" altLang="zh-CN" sz="2400">
                <a:latin typeface="Times New Roman" panose="02020603050405020304" charset="0"/>
                <a:cs typeface="Times New Roman" panose="02020603050405020304" charset="0"/>
              </a:rPr>
              <a:t>Introduce the topic</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a:t>
            </a:r>
            <a:r>
              <a:rPr lang="en-US" altLang="zh-CN" sz="2400">
                <a:highlight>
                  <a:srgbClr val="FFFF00"/>
                </a:highlight>
                <a:latin typeface="Times New Roman" panose="02020603050405020304" charset="0"/>
                <a:cs typeface="Times New Roman" panose="02020603050405020304" charset="0"/>
              </a:rPr>
              <a:t>brief&amp; to the point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r>
              <a:rPr lang="en-US" altLang="zh-CN" sz="2400">
                <a:latin typeface="Times New Roman" panose="02020603050405020304" charset="0"/>
                <a:cs typeface="Times New Roman" panose="02020603050405020304" charset="0"/>
              </a:rPr>
              <a:t>Details:</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time/ participants/ process/ highlight/ details...</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ü"/>
            </a:pPr>
            <a:r>
              <a:rPr lang="en-US" altLang="zh-CN" sz="2400">
                <a:latin typeface="Times New Roman" panose="02020603050405020304" charset="0"/>
                <a:cs typeface="Times New Roman" panose="02020603050405020304" charset="0"/>
              </a:rPr>
              <a:t>Feelings/ Significance&amp; Gain </a:t>
            </a:r>
            <a:r>
              <a:rPr lang="en-US" altLang="zh-CN" sz="2400">
                <a:highlight>
                  <a:srgbClr val="FFFF00"/>
                </a:highlight>
                <a:latin typeface="Times New Roman" panose="02020603050405020304" charset="0"/>
                <a:cs typeface="Times New Roman" panose="02020603050405020304" charset="0"/>
              </a:rPr>
              <a:t>(Why?Self and More)</a:t>
            </a:r>
            <a:endParaRPr lang="en-US" altLang="zh-CN" sz="2400">
              <a:highlight>
                <a:srgbClr val="FFFF00"/>
              </a:highlight>
              <a:latin typeface="Times New Roman" panose="02020603050405020304" charset="0"/>
              <a:cs typeface="Times New Roman" panose="02020603050405020304" charset="0"/>
            </a:endParaRPr>
          </a:p>
        </p:txBody>
      </p:sp>
      <p:sp>
        <p:nvSpPr>
          <p:cNvPr id="19" name="圆角矩形 18"/>
          <p:cNvSpPr/>
          <p:nvPr/>
        </p:nvSpPr>
        <p:spPr>
          <a:xfrm>
            <a:off x="3985260" y="882650"/>
            <a:ext cx="2726055" cy="30861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文本框 99"/>
          <p:cNvSpPr txBox="1"/>
          <p:nvPr/>
        </p:nvSpPr>
        <p:spPr>
          <a:xfrm>
            <a:off x="197485" y="428625"/>
            <a:ext cx="7117080" cy="6000750"/>
          </a:xfrm>
          <a:prstGeom prst="rect">
            <a:avLst/>
          </a:prstGeom>
          <a:noFill/>
          <a:ln w="9525">
            <a:noFill/>
          </a:ln>
        </p:spPr>
        <p:txBody>
          <a:bodyPr wrap="square">
            <a:spAutoFit/>
          </a:bodyPr>
          <a:p>
            <a:pPr indent="0" algn="ctr"/>
            <a:r>
              <a:rPr lang="en-US" sz="2400" b="1">
                <a:latin typeface="Times New Roman" panose="02020603050405020304" charset="0"/>
                <a:ea typeface="宋体" panose="02010600030101010101" pitchFamily="2" charset="-122"/>
                <a:sym typeface="+mn-ea"/>
              </a:rPr>
              <a:t>An Unforgettable Activity in High School</a:t>
            </a:r>
            <a:endParaRPr lang="en-US" sz="2400" b="1">
              <a:latin typeface="Times New Roman" panose="02020603050405020304" charset="0"/>
              <a:ea typeface="宋体" panose="02010600030101010101" pitchFamily="2" charset="-122"/>
            </a:endParaRPr>
          </a:p>
          <a:p>
            <a:pPr indent="609600" algn="just" fontAlgn="auto">
              <a:extLst>
                <a:ext uri="{35155182-B16C-46BC-9424-99874614C6A1}">
                  <wpsdc:indentchars xmlns:wpsdc="http://www.wps.cn/officeDocument/2017/drawingmlCustomData" val="200" checksum="4158780845"/>
                </a:ext>
              </a:extLst>
            </a:pPr>
            <a:r>
              <a:rPr lang="en-US" sz="2400" b="0">
                <a:latin typeface="Times New Roman" panose="02020603050405020304" charset="0"/>
                <a:ea typeface="宋体" panose="02010600030101010101" pitchFamily="2" charset="-122"/>
              </a:rPr>
              <a:t>If there is one event that my high school heart will always remember, it is the annual Fire Safety Drill.        It was an ordinary weekday morning until the resounding blare of the fire alarm echoed through the school corridors, signaling the start of the activity. Recalling what the firefighter instructed in previous lecture, we students all evacuating in an orderly manner, sticking to the safety principles. The twist was a mock fire extinguishing operation, where students volunteered and cooperated with peers</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to deal with fires with proper tools like extinguisher and rescue pretend victims.       Feelings of responsibility, teamwork</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and selflessness flooded throughout this event. It prepared us for unexpected situations</a:t>
            </a:r>
            <a:r>
              <a:rPr lang="en-US" sz="2400" b="0">
                <a:latin typeface="Times New Roman" panose="02020603050405020304" charset="0"/>
                <a:ea typeface="宋体" panose="02010600030101010101" pitchFamily="2" charset="-122"/>
                <a:cs typeface="Times New Roman" panose="02020603050405020304" charset="0"/>
              </a:rPr>
              <a:t> </a:t>
            </a:r>
            <a:r>
              <a:rPr lang="en-US" sz="2400" b="0">
                <a:latin typeface="Times New Roman" panose="02020603050405020304" charset="0"/>
                <a:ea typeface="宋体" panose="02010600030101010101" pitchFamily="2" charset="-122"/>
              </a:rPr>
              <a:t>and symbolized our unity in crises. An unforgettable lesson indeed!</a:t>
            </a:r>
            <a:endParaRPr lang="en-US" altLang="en-US" sz="2400" b="0">
              <a:latin typeface="Times New Roman" panose="0202060305040502030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xEl>
                                              <p:pRg st="1" end="1"/>
                                            </p:txEl>
                                          </p:spTgt>
                                        </p:tgtEl>
                                        <p:attrNameLst>
                                          <p:attrName>style.visibility</p:attrName>
                                        </p:attrNameLst>
                                      </p:cBhvr>
                                      <p:to>
                                        <p:strVal val="visible"/>
                                      </p:to>
                                    </p:set>
                                    <p:animEffect transition="in" filter="randombar(horizontal)">
                                      <p:cBhvr>
                                        <p:cTn id="20" dur="500"/>
                                        <p:tgtEl>
                                          <p:spTgt spid="1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13">
                                            <p:txEl>
                                              <p:pRg st="2" end="2"/>
                                            </p:txEl>
                                          </p:spTgt>
                                        </p:tgtEl>
                                        <p:attrNameLst>
                                          <p:attrName>style.visibility</p:attrName>
                                        </p:attrNameLst>
                                      </p:cBhvr>
                                      <p:to>
                                        <p:strVal val="visible"/>
                                      </p:to>
                                    </p:set>
                                    <p:animEffect transition="in" filter="randombar(horizontal)">
                                      <p:cBhvr>
                                        <p:cTn id="25" dur="500"/>
                                        <p:tgtEl>
                                          <p:spTgt spid="13">
                                            <p:txEl>
                                              <p:pRg st="2" end="2"/>
                                            </p:txEl>
                                          </p:spTgt>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randombar(horizontal)">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13">
                                            <p:txEl>
                                              <p:pRg st="4" end="4"/>
                                            </p:txEl>
                                          </p:spTgt>
                                        </p:tgtEl>
                                        <p:attrNameLst>
                                          <p:attrName>style.visibility</p:attrName>
                                        </p:attrNameLst>
                                      </p:cBhvr>
                                      <p:to>
                                        <p:strVal val="visible"/>
                                      </p:to>
                                    </p:set>
                                    <p:animEffect transition="in" filter="randombar(horizontal)">
                                      <p:cBhvr>
                                        <p:cTn id="33" dur="500"/>
                                        <p:tgtEl>
                                          <p:spTgt spid="1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randombar(horizontal)">
                                      <p:cBhvr>
                                        <p:cTn id="38" dur="500"/>
                                        <p:tgtEl>
                                          <p:spTgt spid="9"/>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randombar(horizont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randombar(horizontal)">
                                      <p:cBhvr>
                                        <p:cTn id="46" dur="500"/>
                                        <p:tgtEl>
                                          <p:spTgt spid="23"/>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randombar(horizont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randombar(horizontal)">
                                      <p:cBhvr>
                                        <p:cTn id="54" dur="500"/>
                                        <p:tgtEl>
                                          <p:spTgt spid="12"/>
                                        </p:tgtEl>
                                      </p:cBhvr>
                                    </p:animEffect>
                                  </p:childTnLst>
                                </p:cTn>
                              </p:par>
                              <p:par>
                                <p:cTn id="55" presetID="14" presetClass="entr" presetSubtype="1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randombar(horizontal)">
                                      <p:cBhvr>
                                        <p:cTn id="57" dur="500"/>
                                        <p:tgtEl>
                                          <p:spTgt spid="18"/>
                                        </p:tgtEl>
                                      </p:cBhvr>
                                    </p:animEffec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randombar(horizontal)">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4" presetClass="entr" presetSubtype="10" fill="hold" grpId="0" nodeType="clickEffect">
                                  <p:stCondLst>
                                    <p:cond delay="0"/>
                                  </p:stCondLst>
                                  <p:childTnLst>
                                    <p:set>
                                      <p:cBhvr>
                                        <p:cTn id="66" dur="1" fill="hold">
                                          <p:stCondLst>
                                            <p:cond delay="0"/>
                                          </p:stCondLst>
                                        </p:cTn>
                                        <p:tgtEl>
                                          <p:spTgt spid="17"/>
                                        </p:tgtEl>
                                        <p:attrNameLst>
                                          <p:attrName>style.visibility</p:attrName>
                                        </p:attrNameLst>
                                      </p:cBhvr>
                                      <p:to>
                                        <p:strVal val="visible"/>
                                      </p:to>
                                    </p:set>
                                    <p:animEffect transition="in" filter="randombar(horizontal)">
                                      <p:cBhvr>
                                        <p:cTn id="67" dur="500"/>
                                        <p:tgtEl>
                                          <p:spTgt spid="17"/>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3">
                                            <p:txEl>
                                              <p:pRg st="10" end="10"/>
                                            </p:txEl>
                                          </p:spTgt>
                                        </p:tgtEl>
                                        <p:attrNameLst>
                                          <p:attrName>style.visibility</p:attrName>
                                        </p:attrNameLst>
                                      </p:cBhvr>
                                      <p:to>
                                        <p:strVal val="visible"/>
                                      </p:to>
                                    </p:set>
                                    <p:animEffect transition="in" filter="randombar(horizontal)">
                                      <p:cBhvr>
                                        <p:cTn id="70" dur="500"/>
                                        <p:tgtEl>
                                          <p:spTgt spid="13">
                                            <p:txEl>
                                              <p:pRg st="10" end="1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randombar(horizontal)">
                                      <p:cBhvr>
                                        <p:cTn id="75" dur="500"/>
                                        <p:tgtEl>
                                          <p:spTgt spid="6"/>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7"/>
                                        </p:tgtEl>
                                        <p:attrNameLst>
                                          <p:attrName>style.visibility</p:attrName>
                                        </p:attrNameLst>
                                      </p:cBhvr>
                                      <p:to>
                                        <p:strVal val="visible"/>
                                      </p:to>
                                    </p:set>
                                    <p:animEffect transition="in" filter="randombar(horizontal)">
                                      <p:cBhvr>
                                        <p:cTn id="78" dur="500"/>
                                        <p:tgtEl>
                                          <p:spTgt spid="7"/>
                                        </p:tgtEl>
                                      </p:cBhvr>
                                    </p:animEffect>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grpId="0" nodeType="click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randombar(horizontal)">
                                      <p:cBhvr>
                                        <p:cTn id="8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ldLvl="0" animBg="1"/>
      <p:bldP spid="5" grpId="0" bldLvl="0" animBg="1"/>
      <p:bldP spid="6" grpId="0" bldLvl="0" animBg="1"/>
      <p:bldP spid="7" grpId="0" bldLvl="0" animBg="1"/>
      <p:bldP spid="8" grpId="0" bldLvl="0" animBg="1"/>
      <p:bldP spid="9" grpId="0" bldLvl="0" animBg="1"/>
      <p:bldP spid="10" grpId="0" bldLvl="0" animBg="1"/>
      <p:bldP spid="12" grpId="0" bldLvl="0" animBg="1"/>
      <p:bldP spid="13" grpId="0" uiExpand="1" build="p"/>
      <p:bldP spid="15" grpId="0" bldLvl="0" animBg="1"/>
      <p:bldP spid="16" grpId="0" bldLvl="0" animBg="1"/>
      <p:bldP spid="17" grpId="0" bldLvl="0" animBg="1"/>
      <p:bldP spid="26" grpId="0"/>
      <p:bldP spid="18" grpId="0" bldLvl="0" animBg="1"/>
      <p:bldP spid="19"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燕尾形箭头 6"/>
          <p:cNvSpPr/>
          <p:nvPr/>
        </p:nvSpPr>
        <p:spPr>
          <a:xfrm>
            <a:off x="93980" y="3705225"/>
            <a:ext cx="8035925" cy="225425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645795" y="4311650"/>
            <a:ext cx="7216140" cy="1076325"/>
          </a:xfrm>
          <a:prstGeom prst="rect">
            <a:avLst/>
          </a:prstGeom>
          <a:noFill/>
        </p:spPr>
        <p:txBody>
          <a:bodyPr wrap="square" rtlCol="0">
            <a:spAutoFit/>
            <a:scene3d>
              <a:camera prst="orthographicFront"/>
              <a:lightRig rig="threePt" dir="t"/>
            </a:scene3d>
          </a:bodyPr>
          <a:p>
            <a:pPr algn="l"/>
            <a:r>
              <a:rPr lang="en-US" altLang="zh-CN" sz="3200" b="1" i="1">
                <a:solidFill>
                  <a:schemeClr val="accent1"/>
                </a:solidFill>
                <a:effectLst>
                  <a:outerShdw blurRad="38100" dist="25400" dir="5400000" algn="ctr" rotWithShape="0">
                    <a:srgbClr val="6E747A">
                      <a:alpha val="43000"/>
                    </a:srgbClr>
                  </a:outerShdw>
                </a:effectLst>
              </a:rPr>
              <a:t>How about adapting it into a report?</a:t>
            </a:r>
            <a:endParaRPr lang="en-US" altLang="zh-CN" sz="3200" b="1" i="1">
              <a:solidFill>
                <a:schemeClr val="accent1"/>
              </a:solidFill>
              <a:effectLst>
                <a:outerShdw blurRad="38100" dist="25400" dir="5400000" algn="ctr" rotWithShape="0">
                  <a:srgbClr val="6E747A">
                    <a:alpha val="43000"/>
                  </a:srgbClr>
                </a:outerShdw>
              </a:effectLst>
            </a:endParaRPr>
          </a:p>
          <a:p>
            <a:pPr algn="l"/>
            <a:r>
              <a:rPr lang="en-US" altLang="zh-CN" sz="3200" b="1" i="1">
                <a:solidFill>
                  <a:schemeClr val="accent1"/>
                </a:solidFill>
                <a:effectLst>
                  <a:outerShdw blurRad="38100" dist="25400" dir="5400000" algn="ctr" rotWithShape="0">
                    <a:srgbClr val="6E747A">
                      <a:alpha val="43000"/>
                    </a:srgbClr>
                  </a:outerShdw>
                </a:effectLst>
              </a:rPr>
              <a:t>What should we pay attention to?</a:t>
            </a:r>
            <a:endParaRPr lang="en-US" altLang="zh-CN" sz="3200" b="1" i="1">
              <a:solidFill>
                <a:schemeClr val="accent1"/>
              </a:solidFill>
              <a:effectLst>
                <a:outerShdw blurRad="38100" dist="25400" dir="5400000" algn="ctr" rotWithShape="0">
                  <a:srgbClr val="6E747A">
                    <a:alpha val="43000"/>
                  </a:srgbClr>
                </a:outerShdw>
              </a:effectLst>
            </a:endParaRPr>
          </a:p>
        </p:txBody>
      </p:sp>
      <p:sp>
        <p:nvSpPr>
          <p:cNvPr id="4" name="椭圆 3"/>
          <p:cNvSpPr/>
          <p:nvPr/>
        </p:nvSpPr>
        <p:spPr>
          <a:xfrm>
            <a:off x="3943350" y="-312420"/>
            <a:ext cx="8873490" cy="4017645"/>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标题 4"/>
          <p:cNvSpPr>
            <a:spLocks noGrp="1"/>
          </p:cNvSpPr>
          <p:nvPr>
            <p:ph type="title"/>
          </p:nvPr>
        </p:nvSpPr>
        <p:spPr>
          <a:xfrm>
            <a:off x="4701540" y="237490"/>
            <a:ext cx="7445375" cy="2918460"/>
          </a:xfrm>
        </p:spPr>
        <p:txBody>
          <a:bodyPr>
            <a:noAutofit/>
          </a:bodyPr>
          <a:p>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假定你是李华，毕业在即，你校英文报举办了以“An Unforgettable Activity in High School”为主题的征文活动。请你写一篇英文短文投稿，分享一次你参加过的校园活动。内容包括：</a:t>
            </a:r>
            <a:b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br>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1.活动内容。2.活动感受。</a:t>
            </a:r>
            <a:b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br>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注意：1.写作词数应为80左右；</a:t>
            </a:r>
            <a:b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br>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2.请按如下格式在答题卡的相应位置作答。</a:t>
            </a:r>
            <a:endPar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endParaRPr>
          </a:p>
        </p:txBody>
      </p:sp>
      <p:sp>
        <p:nvSpPr>
          <p:cNvPr id="27" name="文本框 26"/>
          <p:cNvSpPr txBox="1"/>
          <p:nvPr/>
        </p:nvSpPr>
        <p:spPr>
          <a:xfrm>
            <a:off x="93980" y="41910"/>
            <a:ext cx="5066665" cy="645160"/>
          </a:xfrm>
          <a:prstGeom prst="rect">
            <a:avLst/>
          </a:prstGeom>
          <a:noFill/>
        </p:spPr>
        <p:txBody>
          <a:bodyPr wrap="square" rtlCol="0">
            <a:spAutoFit/>
            <a:scene3d>
              <a:camera prst="orthographicFront"/>
              <a:lightRig rig="threePt" dir="t"/>
            </a:scene3d>
          </a:bodyPr>
          <a:p>
            <a:r>
              <a:rPr lang="en-US" altLang="zh-CN" sz="36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“AFTER WRITING”</a:t>
            </a:r>
            <a:endParaRPr lang="en-US" altLang="zh-CN" sz="36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endParaRPr>
          </a:p>
        </p:txBody>
      </p:sp>
      <p:pic>
        <p:nvPicPr>
          <p:cNvPr id="6" name="图片 5" descr="1"/>
          <p:cNvPicPr>
            <a:picLocks noChangeAspect="1"/>
          </p:cNvPicPr>
          <p:nvPr/>
        </p:nvPicPr>
        <p:blipFill>
          <a:blip r:embed="rId1"/>
          <a:stretch>
            <a:fillRect/>
          </a:stretch>
        </p:blipFill>
        <p:spPr>
          <a:xfrm>
            <a:off x="7861935" y="3753485"/>
            <a:ext cx="2555875" cy="2602865"/>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0" y="8890"/>
            <a:ext cx="12207240" cy="6849110"/>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9000"/>
          </a:schemeClr>
        </a:solidFill>
        <a:effectLst/>
      </p:bgPr>
    </p:bg>
    <p:spTree>
      <p:nvGrpSpPr>
        <p:cNvPr id="1" name=""/>
        <p:cNvGrpSpPr/>
        <p:nvPr/>
      </p:nvGrpSpPr>
      <p:grpSpPr/>
      <p:cxnSp>
        <p:nvCxnSpPr>
          <p:cNvPr id="6" name="直接连接符 5"/>
          <p:cNvCxnSpPr/>
          <p:nvPr/>
        </p:nvCxnSpPr>
        <p:spPr>
          <a:xfrm>
            <a:off x="1872615" y="365125"/>
            <a:ext cx="8136255" cy="0"/>
          </a:xfrm>
          <a:prstGeom prst="line">
            <a:avLst/>
          </a:prstGeom>
          <a:ln w="317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872615" y="812800"/>
            <a:ext cx="8136255" cy="0"/>
          </a:xfrm>
          <a:prstGeom prst="line">
            <a:avLst/>
          </a:prstGeom>
          <a:ln w="317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p:nvGrpSpPr>
        <p:grpSpPr>
          <a:xfrm>
            <a:off x="319405" y="857885"/>
            <a:ext cx="345440" cy="4635500"/>
            <a:chOff x="503" y="1351"/>
            <a:chExt cx="544" cy="7300"/>
          </a:xfrm>
        </p:grpSpPr>
        <p:cxnSp>
          <p:nvCxnSpPr>
            <p:cNvPr id="12" name="直接连接符 11"/>
            <p:cNvCxnSpPr/>
            <p:nvPr/>
          </p:nvCxnSpPr>
          <p:spPr>
            <a:xfrm>
              <a:off x="756" y="1351"/>
              <a:ext cx="39" cy="7300"/>
            </a:xfrm>
            <a:prstGeom prst="line">
              <a:avLst/>
            </a:prstGeom>
            <a:ln w="28575" cmpd="sng">
              <a:solidFill>
                <a:schemeClr val="accent2">
                  <a:lumMod val="60000"/>
                  <a:lumOff val="40000"/>
                </a:schemeClr>
              </a:solidFill>
              <a:prstDash val="dashDot"/>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503" y="1526"/>
              <a:ext cx="544" cy="641"/>
            </a:xfrm>
            <a:prstGeom prst="ellips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503" y="3199"/>
              <a:ext cx="544" cy="641"/>
            </a:xfrm>
            <a:prstGeom prst="ellips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503" y="5022"/>
              <a:ext cx="544" cy="641"/>
            </a:xfrm>
            <a:prstGeom prst="ellips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503" y="7613"/>
              <a:ext cx="544" cy="641"/>
            </a:xfrm>
            <a:prstGeom prst="ellipse">
              <a:avLst/>
            </a:prstGeom>
            <a:solidFill>
              <a:schemeClr val="accent2">
                <a:lumMod val="60000"/>
                <a:lumOff val="4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6" name="文本框 25"/>
          <p:cNvSpPr txBox="1"/>
          <p:nvPr/>
        </p:nvSpPr>
        <p:spPr>
          <a:xfrm>
            <a:off x="826770" y="1457960"/>
            <a:ext cx="4712970" cy="460375"/>
          </a:xfrm>
          <a:prstGeom prst="rect">
            <a:avLst/>
          </a:prstGeom>
          <a:noFill/>
        </p:spPr>
        <p:txBody>
          <a:bodyPr wrap="square" rtlCol="0">
            <a:spAutoFit/>
          </a:bodyPr>
          <a:p>
            <a:r>
              <a:rPr lang="en-US" altLang="zh-CN" sz="2400" b="1">
                <a:highlight>
                  <a:srgbClr val="FFFF00"/>
                </a:highlight>
                <a:latin typeface="Times New Roman" panose="02020603050405020304" charset="0"/>
                <a:cs typeface="Times New Roman" panose="02020603050405020304" charset="0"/>
              </a:rPr>
              <a:t>Just listed ones?</a:t>
            </a:r>
            <a:endParaRPr lang="en-US" altLang="zh-CN" sz="2400" b="1">
              <a:highlight>
                <a:srgbClr val="FFFF00"/>
              </a:highlight>
              <a:latin typeface="Times New Roman" panose="02020603050405020304" charset="0"/>
              <a:cs typeface="Times New Roman" panose="02020603050405020304" charset="0"/>
            </a:endParaRPr>
          </a:p>
        </p:txBody>
      </p:sp>
      <p:sp>
        <p:nvSpPr>
          <p:cNvPr id="13" name="文本框 12"/>
          <p:cNvSpPr txBox="1"/>
          <p:nvPr/>
        </p:nvSpPr>
        <p:spPr>
          <a:xfrm>
            <a:off x="826770" y="2563495"/>
            <a:ext cx="10846435" cy="460375"/>
          </a:xfrm>
          <a:prstGeom prst="rect">
            <a:avLst/>
          </a:prstGeom>
          <a:noFill/>
        </p:spPr>
        <p:txBody>
          <a:bodyPr wrap="square" rtlCol="0">
            <a:spAutoFit/>
          </a:bodyPr>
          <a:p>
            <a:r>
              <a:rPr lang="en-US" altLang="zh-CN" sz="2400" b="1">
                <a:highlight>
                  <a:srgbClr val="FFFF00"/>
                </a:highlight>
                <a:latin typeface="Times New Roman" panose="02020603050405020304" charset="0"/>
                <a:cs typeface="Times New Roman" panose="02020603050405020304" charset="0"/>
              </a:rPr>
              <a:t>A single subject? All simple sentence? Diversity of expression can be realized by?</a:t>
            </a:r>
            <a:endParaRPr lang="en-US" altLang="zh-CN" sz="2400" b="1">
              <a:highlight>
                <a:srgbClr val="FFFF00"/>
              </a:highlight>
              <a:latin typeface="Times New Roman" panose="02020603050405020304" charset="0"/>
              <a:cs typeface="Times New Roman" panose="02020603050405020304" charset="0"/>
            </a:endParaRPr>
          </a:p>
        </p:txBody>
      </p:sp>
      <p:sp>
        <p:nvSpPr>
          <p:cNvPr id="14" name="文本框 13"/>
          <p:cNvSpPr txBox="1"/>
          <p:nvPr/>
        </p:nvSpPr>
        <p:spPr>
          <a:xfrm>
            <a:off x="826770" y="4182110"/>
            <a:ext cx="6069330" cy="460375"/>
          </a:xfrm>
          <a:prstGeom prst="rect">
            <a:avLst/>
          </a:prstGeom>
          <a:noFill/>
        </p:spPr>
        <p:txBody>
          <a:bodyPr wrap="square" rtlCol="0">
            <a:spAutoFit/>
          </a:bodyPr>
          <a:p>
            <a:r>
              <a:rPr lang="en-US" altLang="zh-CN" sz="2400" b="1">
                <a:highlight>
                  <a:srgbClr val="FFFF00"/>
                </a:highlight>
                <a:latin typeface="Times New Roman" panose="02020603050405020304" charset="0"/>
                <a:cs typeface="Times New Roman" panose="02020603050405020304" charset="0"/>
              </a:rPr>
              <a:t>What dominate the accuracy of expressions?</a:t>
            </a:r>
            <a:endParaRPr lang="en-US" altLang="zh-CN" sz="2400" b="1">
              <a:highlight>
                <a:srgbClr val="FFFF00"/>
              </a:highlight>
              <a:latin typeface="Times New Roman" panose="02020603050405020304" charset="0"/>
              <a:cs typeface="Times New Roman" panose="02020603050405020304" charset="0"/>
            </a:endParaRPr>
          </a:p>
        </p:txBody>
      </p:sp>
      <p:sp>
        <p:nvSpPr>
          <p:cNvPr id="15" name="文本框 14"/>
          <p:cNvSpPr txBox="1"/>
          <p:nvPr/>
        </p:nvSpPr>
        <p:spPr>
          <a:xfrm>
            <a:off x="826770" y="5270500"/>
            <a:ext cx="5059045" cy="460375"/>
          </a:xfrm>
          <a:prstGeom prst="rect">
            <a:avLst/>
          </a:prstGeom>
          <a:noFill/>
        </p:spPr>
        <p:txBody>
          <a:bodyPr wrap="square" rtlCol="0">
            <a:spAutoFit/>
          </a:bodyPr>
          <a:p>
            <a:r>
              <a:rPr lang="en-US" altLang="zh-CN" sz="2400" b="1">
                <a:highlight>
                  <a:srgbClr val="FFFF00"/>
                </a:highlight>
                <a:latin typeface="Times New Roman" panose="02020603050405020304" charset="0"/>
                <a:cs typeface="Times New Roman" panose="02020603050405020304" charset="0"/>
              </a:rPr>
              <a:t>Linking words+ Contents/ Structure</a:t>
            </a:r>
            <a:endParaRPr lang="en-US" altLang="zh-CN" sz="2400" b="1">
              <a:highlight>
                <a:srgbClr val="FFFF00"/>
              </a:highlight>
              <a:latin typeface="Times New Roman" panose="02020603050405020304" charset="0"/>
              <a:cs typeface="Times New Roman" panose="02020603050405020304" charset="0"/>
            </a:endParaRPr>
          </a:p>
        </p:txBody>
      </p:sp>
      <p:sp>
        <p:nvSpPr>
          <p:cNvPr id="4" name="文本框 3"/>
          <p:cNvSpPr txBox="1"/>
          <p:nvPr/>
        </p:nvSpPr>
        <p:spPr>
          <a:xfrm>
            <a:off x="256540" y="133985"/>
            <a:ext cx="11584305" cy="5600700"/>
          </a:xfrm>
          <a:prstGeom prst="rect">
            <a:avLst/>
          </a:prstGeom>
          <a:noFill/>
        </p:spPr>
        <p:txBody>
          <a:bodyPr wrap="square" rtlCol="0" anchor="t">
            <a:noAutofit/>
          </a:bodyPr>
          <a:p>
            <a:pPr algn="ctr">
              <a:lnSpc>
                <a:spcPct val="150000"/>
              </a:lnSpc>
            </a:pPr>
            <a:r>
              <a:rPr lang="en-US" altLang="zh-CN" sz="2800" b="1">
                <a:latin typeface="Times New Roman" panose="02020603050405020304" charset="0"/>
                <a:cs typeface="Times New Roman" panose="02020603050405020304" charset="0"/>
                <a:sym typeface="+mn-ea"/>
              </a:rPr>
              <a:t>The Evaluation Standards Of NEMT</a:t>
            </a:r>
            <a:r>
              <a:rPr lang="zh-CN" altLang="en-US" sz="2800" b="1">
                <a:latin typeface="Times New Roman" panose="02020603050405020304" charset="0"/>
                <a:cs typeface="Times New Roman" panose="02020603050405020304" charset="0"/>
              </a:rPr>
              <a:t>（</a:t>
            </a:r>
            <a:r>
              <a:rPr lang="en-US" altLang="zh-CN" sz="2800" b="1">
                <a:latin typeface="Times New Roman" panose="02020603050405020304" charset="0"/>
                <a:cs typeface="Times New Roman" panose="02020603050405020304" charset="0"/>
              </a:rPr>
              <a:t>Score:</a:t>
            </a:r>
            <a:r>
              <a:rPr lang="zh-CN" altLang="en-US" sz="2800" b="1">
                <a:latin typeface="Times New Roman" panose="02020603050405020304" charset="0"/>
                <a:cs typeface="Times New Roman" panose="02020603050405020304" charset="0"/>
              </a:rPr>
              <a:t>13-15）</a:t>
            </a:r>
            <a:endParaRPr lang="zh-CN" altLang="en-US" sz="2800" b="1">
              <a:latin typeface="Times New Roman" panose="02020603050405020304" charset="0"/>
              <a:cs typeface="Times New Roman" panose="02020603050405020304" charset="0"/>
            </a:endParaRPr>
          </a:p>
          <a:p>
            <a:pPr algn="l">
              <a:lnSpc>
                <a:spcPct val="150000"/>
              </a:lnSpc>
            </a:pPr>
            <a:r>
              <a:rPr lang="zh-CN" altLang="en-US" sz="2400">
                <a:latin typeface="Times New Roman" panose="02020603050405020304" charset="0"/>
                <a:cs typeface="Times New Roman" panose="02020603050405020304" charset="0"/>
              </a:rPr>
              <a:t>01</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覆盖了所有内容要点。</a:t>
            </a:r>
            <a:endParaRPr lang="zh-CN" altLang="en-US" sz="2400">
              <a:latin typeface="Times New Roman" panose="02020603050405020304" charset="0"/>
              <a:cs typeface="Times New Roman" panose="02020603050405020304" charset="0"/>
            </a:endParaRPr>
          </a:p>
          <a:p>
            <a:pPr algn="l">
              <a:lnSpc>
                <a:spcPct val="150000"/>
              </a:lnSpc>
            </a:pPr>
            <a:endParaRPr lang="zh-CN" altLang="en-US" sz="2400">
              <a:latin typeface="Times New Roman" panose="02020603050405020304" charset="0"/>
              <a:cs typeface="Times New Roman" panose="02020603050405020304" charset="0"/>
            </a:endParaRPr>
          </a:p>
          <a:p>
            <a:pPr>
              <a:lnSpc>
                <a:spcPct val="150000"/>
              </a:lnSpc>
            </a:pPr>
            <a:r>
              <a:rPr lang="zh-CN" altLang="en-US" sz="2400">
                <a:latin typeface="Times New Roman" panose="02020603050405020304" charset="0"/>
                <a:cs typeface="Times New Roman" panose="02020603050405020304" charset="0"/>
              </a:rPr>
              <a:t>02</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语法结构与词汇丰富性；应用了较多的语法结构和词汇；</a:t>
            </a:r>
            <a:endParaRPr lang="zh-CN" altLang="en-US" sz="2400">
              <a:latin typeface="Times New Roman" panose="02020603050405020304" charset="0"/>
              <a:cs typeface="Times New Roman" panose="02020603050405020304" charset="0"/>
            </a:endParaRPr>
          </a:p>
          <a:p>
            <a:pPr>
              <a:lnSpc>
                <a:spcPct val="150000"/>
              </a:lnSpc>
            </a:pPr>
            <a:endParaRPr lang="zh-CN" altLang="en-US" sz="2400">
              <a:latin typeface="Times New Roman" panose="02020603050405020304" charset="0"/>
              <a:cs typeface="Times New Roman" panose="02020603050405020304" charset="0"/>
            </a:endParaRPr>
          </a:p>
          <a:p>
            <a:pPr>
              <a:lnSpc>
                <a:spcPct val="150000"/>
              </a:lnSpc>
            </a:pPr>
            <a:r>
              <a:rPr lang="zh-CN" altLang="en-US" sz="2400">
                <a:latin typeface="Times New Roman" panose="02020603050405020304" charset="0"/>
                <a:cs typeface="Times New Roman" panose="02020603050405020304" charset="0"/>
              </a:rPr>
              <a:t>03</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语法结构与词汇的准确性；有些许错误，但为尽力使用较复杂结构或较高级词汇所致；具备较强的语言运用能力。</a:t>
            </a:r>
            <a:endParaRPr lang="zh-CN" altLang="en-US" sz="2400">
              <a:latin typeface="Times New Roman" panose="02020603050405020304" charset="0"/>
              <a:cs typeface="Times New Roman" panose="02020603050405020304" charset="0"/>
            </a:endParaRPr>
          </a:p>
          <a:p>
            <a:pPr>
              <a:lnSpc>
                <a:spcPct val="150000"/>
              </a:lnSpc>
            </a:pPr>
            <a:endParaRPr lang="zh-CN" altLang="en-US" sz="2400">
              <a:latin typeface="Times New Roman" panose="02020603050405020304" charset="0"/>
              <a:cs typeface="Times New Roman" panose="02020603050405020304" charset="0"/>
            </a:endParaRPr>
          </a:p>
          <a:p>
            <a:pPr>
              <a:lnSpc>
                <a:spcPct val="150000"/>
              </a:lnSpc>
            </a:pPr>
            <a:r>
              <a:rPr lang="zh-CN" altLang="en-US" sz="2400">
                <a:latin typeface="Times New Roman" panose="02020603050405020304" charset="0"/>
                <a:cs typeface="Times New Roman" panose="02020603050405020304" charset="0"/>
              </a:rPr>
              <a:t>04</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上下文的连贯性；有效地使用了语句间的衔接手段，使全文结构紧凑。</a:t>
            </a:r>
            <a:endParaRPr lang="zh-CN" altLang="en-US" sz="2400">
              <a:latin typeface="Times New Roman" panose="02020603050405020304" charset="0"/>
              <a:cs typeface="Times New Roman" panose="02020603050405020304" charset="0"/>
            </a:endParaRPr>
          </a:p>
          <a:p>
            <a:endParaRPr lang="zh-CN" altLang="en-US"/>
          </a:p>
          <a:p>
            <a:endParaRPr lang="zh-CN" altLang="en-US"/>
          </a:p>
        </p:txBody>
      </p:sp>
      <p:grpSp>
        <p:nvGrpSpPr>
          <p:cNvPr id="21" name="组合 20"/>
          <p:cNvGrpSpPr/>
          <p:nvPr/>
        </p:nvGrpSpPr>
        <p:grpSpPr>
          <a:xfrm>
            <a:off x="9057005" y="5066030"/>
            <a:ext cx="2616200" cy="1544955"/>
            <a:chOff x="12946" y="8250"/>
            <a:chExt cx="4120" cy="2433"/>
          </a:xfrm>
        </p:grpSpPr>
        <p:sp>
          <p:nvSpPr>
            <p:cNvPr id="17" name="椭圆 16"/>
            <p:cNvSpPr/>
            <p:nvPr/>
          </p:nvSpPr>
          <p:spPr>
            <a:xfrm>
              <a:off x="12946" y="8535"/>
              <a:ext cx="2291" cy="2148"/>
            </a:xfrm>
            <a:prstGeom prst="ellipse">
              <a:avLst/>
            </a:prstGeom>
            <a:solidFill>
              <a:schemeClr val="accent2">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solidFill>
                    <a:srgbClr val="0070C0"/>
                  </a:solidFill>
                </a:rPr>
                <a:t>颜</a:t>
              </a:r>
              <a:endParaRPr lang="zh-CN" altLang="en-US" sz="4000" b="1">
                <a:solidFill>
                  <a:srgbClr val="0070C0"/>
                </a:solidFill>
              </a:endParaRPr>
            </a:p>
          </p:txBody>
        </p:sp>
        <p:sp>
          <p:nvSpPr>
            <p:cNvPr id="19" name="椭圆 18"/>
            <p:cNvSpPr/>
            <p:nvPr/>
          </p:nvSpPr>
          <p:spPr>
            <a:xfrm>
              <a:off x="14562" y="8250"/>
              <a:ext cx="2505" cy="2374"/>
            </a:xfrm>
            <a:prstGeom prst="ellipse">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4000" b="1">
                  <a:solidFill>
                    <a:srgbClr val="0070C0"/>
                  </a:solidFill>
                </a:rPr>
                <a:t>言</a:t>
              </a:r>
              <a:endParaRPr lang="zh-CN" altLang="en-US" sz="4000" b="1">
                <a:solidFill>
                  <a:srgbClr val="0070C0"/>
                </a:solidFill>
              </a:endParaRPr>
            </a:p>
          </p:txBody>
        </p:sp>
        <p:sp>
          <p:nvSpPr>
            <p:cNvPr id="20" name="文本框 19"/>
            <p:cNvSpPr txBox="1"/>
            <p:nvPr/>
          </p:nvSpPr>
          <p:spPr>
            <a:xfrm>
              <a:off x="14562" y="8832"/>
              <a:ext cx="971" cy="1210"/>
            </a:xfrm>
            <a:prstGeom prst="rect">
              <a:avLst/>
            </a:prstGeom>
            <a:noFill/>
          </p:spPr>
          <p:txBody>
            <a:bodyPr wrap="square" rtlCol="0">
              <a:spAutoFit/>
            </a:bodyPr>
            <a:p>
              <a:r>
                <a:rPr lang="en-US" altLang="zh-CN" sz="4400" b="1">
                  <a:solidFill>
                    <a:srgbClr val="0070C0"/>
                  </a:solidFill>
                </a:rPr>
                <a:t>+</a:t>
              </a:r>
              <a:endParaRPr lang="en-US" altLang="zh-CN" sz="4400" b="1">
                <a:solidFill>
                  <a:srgbClr val="0070C0"/>
                </a:solidFill>
              </a:endParaRPr>
            </a:p>
          </p:txBody>
        </p:sp>
      </p:grpSp>
      <p:grpSp>
        <p:nvGrpSpPr>
          <p:cNvPr id="24" name="组合 23"/>
          <p:cNvGrpSpPr/>
          <p:nvPr/>
        </p:nvGrpSpPr>
        <p:grpSpPr>
          <a:xfrm>
            <a:off x="826770" y="5850890"/>
            <a:ext cx="5059045" cy="706120"/>
            <a:chOff x="1302" y="9214"/>
            <a:chExt cx="7967" cy="1112"/>
          </a:xfrm>
        </p:grpSpPr>
        <p:sp>
          <p:nvSpPr>
            <p:cNvPr id="22" name="燕尾形箭头 21"/>
            <p:cNvSpPr/>
            <p:nvPr/>
          </p:nvSpPr>
          <p:spPr>
            <a:xfrm>
              <a:off x="1302" y="9450"/>
              <a:ext cx="1785" cy="582"/>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3087" y="9214"/>
              <a:ext cx="6182" cy="1113"/>
            </a:xfrm>
            <a:prstGeom prst="rect">
              <a:avLst/>
            </a:prstGeom>
            <a:noFill/>
          </p:spPr>
          <p:txBody>
            <a:bodyPr wrap="square" rtlCol="0" anchor="t">
              <a:spAutoFit/>
              <a:scene3d>
                <a:camera prst="orthographicFront"/>
                <a:lightRig rig="threePt" dir="t"/>
              </a:scene3d>
            </a:bodyPr>
            <a:p>
              <a:r>
                <a:rPr lang="en-US" altLang="zh-CN" sz="40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How to realize it?</a:t>
              </a:r>
              <a:endParaRPr lang="en-US" altLang="zh-CN" sz="4000" b="1" i="1">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grpSp>
      <p:pic>
        <p:nvPicPr>
          <p:cNvPr id="2" name="图片 1" descr="high-standard-stamp-vector-16625237"/>
          <p:cNvPicPr>
            <a:picLocks noChangeAspect="1"/>
          </p:cNvPicPr>
          <p:nvPr/>
        </p:nvPicPr>
        <p:blipFill>
          <a:blip r:embed="rId1">
            <a:clrChange>
              <a:clrFrom>
                <a:srgbClr val="FFFFFF">
                  <a:alpha val="100000"/>
                </a:srgbClr>
              </a:clrFrom>
              <a:clrTo>
                <a:srgbClr val="FFFFFF">
                  <a:alpha val="100000"/>
                  <a:alpha val="0"/>
                </a:srgbClr>
              </a:clrTo>
            </a:clrChange>
          </a:blip>
          <a:srcRect b="9954"/>
          <a:stretch>
            <a:fillRect/>
          </a:stretch>
        </p:blipFill>
        <p:spPr>
          <a:xfrm>
            <a:off x="973455" y="66040"/>
            <a:ext cx="899160" cy="7467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randombar(horizont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randombar(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randombar(horizontal)">
                                      <p:cBhvr>
                                        <p:cTn id="3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3943350" y="-312420"/>
            <a:ext cx="8873490" cy="4017645"/>
          </a:xfrm>
          <a:prstGeom prst="ellipse">
            <a:avLst/>
          </a:prstGeom>
          <a:solidFill>
            <a:schemeClr val="accent1">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4701540" y="237490"/>
            <a:ext cx="7445375" cy="2918460"/>
          </a:xfrm>
        </p:spPr>
        <p:txBody>
          <a:bodyPr>
            <a:noAutofit/>
          </a:bodyPr>
          <a:p>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假定你是李华，毕业在即，你校英文报举办了以“An Unforgettable Activity in High School”为主题的征文活动。请你写一篇英文短文投稿，分享一次你参加过的校园活动。内容包括：</a:t>
            </a:r>
            <a:b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br>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1.活动内容。2.活动感受。</a:t>
            </a:r>
            <a:b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br>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注意：1.写作词数应为80左右；</a:t>
            </a:r>
            <a:b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br>
            <a:r>
              <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rPr>
              <a:t>2.请按如下格式在答题卡的相应位置作答。</a:t>
            </a:r>
            <a:endParaRPr lang="zh-CN" altLang="en-US" sz="2400" b="0">
              <a:solidFill>
                <a:schemeClr val="accent2">
                  <a:lumMod val="50000"/>
                </a:schemeClr>
              </a:solidFill>
              <a:latin typeface="Times New Roman" panose="02020603050405020304" charset="0"/>
              <a:ea typeface="微软雅黑" panose="020B0503020204020204" charset="-122"/>
              <a:cs typeface="Times New Roman" panose="02020603050405020304" charset="0"/>
            </a:endParaRPr>
          </a:p>
        </p:txBody>
      </p:sp>
      <p:sp>
        <p:nvSpPr>
          <p:cNvPr id="4" name="文本框 3"/>
          <p:cNvSpPr txBox="1"/>
          <p:nvPr/>
        </p:nvSpPr>
        <p:spPr>
          <a:xfrm>
            <a:off x="499110" y="5207000"/>
            <a:ext cx="11428730" cy="1445260"/>
          </a:xfrm>
          <a:prstGeom prst="rect">
            <a:avLst/>
          </a:prstGeom>
          <a:solidFill>
            <a:schemeClr val="accent6">
              <a:lumMod val="20000"/>
              <a:lumOff val="80000"/>
              <a:alpha val="56000"/>
            </a:schemeClr>
          </a:solidFill>
          <a:ln w="15875">
            <a:solidFill>
              <a:srgbClr val="C00000"/>
            </a:solidFill>
            <a:prstDash val="dash"/>
          </a:ln>
        </p:spPr>
        <p:txBody>
          <a:bodyPr wrap="square" rtlCol="0">
            <a:noAutofit/>
          </a:bodyPr>
          <a:p>
            <a:r>
              <a:rPr lang="en-US" altLang="zh-CN" sz="2800" b="1" i="1">
                <a:solidFill>
                  <a:schemeClr val="tx1"/>
                </a:solidFill>
                <a:latin typeface="Times New Roman" panose="02020603050405020304" charset="0"/>
                <a:cs typeface="Times New Roman" panose="02020603050405020304" charset="0"/>
              </a:rPr>
              <a:t>Realistic school life is</a:t>
            </a:r>
            <a:r>
              <a:rPr lang="en-US" altLang="zh-CN" sz="2800" b="1" i="1">
                <a:solidFill>
                  <a:srgbClr val="C00000"/>
                </a:solidFill>
                <a:latin typeface="Times New Roman" panose="02020603050405020304" charset="0"/>
                <a:cs typeface="Times New Roman" panose="02020603050405020304" charset="0"/>
              </a:rPr>
              <a:t> MONOTONOUS</a:t>
            </a:r>
            <a:r>
              <a:rPr lang="en-US" altLang="zh-CN" sz="2800" b="1" i="1">
                <a:solidFill>
                  <a:schemeClr val="tx1"/>
                </a:solidFill>
                <a:latin typeface="Times New Roman" panose="02020603050405020304" charset="0"/>
                <a:cs typeface="Times New Roman" panose="02020603050405020304" charset="0"/>
              </a:rPr>
              <a:t>...</a:t>
            </a:r>
            <a:r>
              <a:rPr lang="en-US" altLang="zh-CN" sz="2800" b="1" i="1">
                <a:solidFill>
                  <a:srgbClr val="C00000"/>
                </a:solidFill>
                <a:latin typeface="Times New Roman" panose="02020603050405020304" charset="0"/>
                <a:cs typeface="Times New Roman" panose="02020603050405020304" charset="0"/>
              </a:rPr>
              <a:t> </a:t>
            </a:r>
            <a:endParaRPr lang="en-US" altLang="zh-CN" sz="2800" b="1" i="1">
              <a:solidFill>
                <a:srgbClr val="C00000"/>
              </a:solidFill>
              <a:latin typeface="Times New Roman" panose="02020603050405020304" charset="0"/>
              <a:cs typeface="Times New Roman" panose="02020603050405020304" charset="0"/>
            </a:endParaRPr>
          </a:p>
          <a:p>
            <a:r>
              <a:rPr lang="en-US" altLang="zh-CN" sz="2800" b="1" i="1">
                <a:solidFill>
                  <a:schemeClr val="tx1"/>
                </a:solidFill>
                <a:latin typeface="Times New Roman" panose="02020603050405020304" charset="0"/>
                <a:cs typeface="Times New Roman" panose="02020603050405020304" charset="0"/>
              </a:rPr>
              <a:t>Have</a:t>
            </a:r>
            <a:r>
              <a:rPr lang="en-US" altLang="zh-CN" sz="2800" b="1" i="1">
                <a:solidFill>
                  <a:srgbClr val="C00000"/>
                </a:solidFill>
                <a:latin typeface="Times New Roman" panose="02020603050405020304" charset="0"/>
                <a:cs typeface="Times New Roman" panose="02020603050405020304" charset="0"/>
              </a:rPr>
              <a:t> NO </a:t>
            </a:r>
            <a:r>
              <a:rPr lang="en-US" altLang="zh-CN" sz="2800" b="1" i="1">
                <a:solidFill>
                  <a:schemeClr val="tx1"/>
                </a:solidFill>
                <a:latin typeface="Times New Roman" panose="02020603050405020304" charset="0"/>
                <a:cs typeface="Times New Roman" panose="02020603050405020304" charset="0"/>
              </a:rPr>
              <a:t>idea about the activities....</a:t>
            </a:r>
            <a:endParaRPr lang="en-US" altLang="zh-CN" sz="2800" b="1" i="1">
              <a:solidFill>
                <a:schemeClr val="tx1"/>
              </a:solidFill>
              <a:latin typeface="Times New Roman" panose="02020603050405020304" charset="0"/>
              <a:cs typeface="Times New Roman" panose="02020603050405020304" charset="0"/>
            </a:endParaRPr>
          </a:p>
          <a:p>
            <a:pPr algn="ctr"/>
            <a:r>
              <a:rPr lang="en-US" altLang="zh-CN" sz="2800" b="1" i="1">
                <a:solidFill>
                  <a:srgbClr val="C00000"/>
                </a:solidFill>
                <a:latin typeface="Times New Roman" panose="02020603050405020304" charset="0"/>
                <a:cs typeface="Times New Roman" panose="02020603050405020304" charset="0"/>
              </a:rPr>
              <a:t>--What could be the solutions?</a:t>
            </a:r>
            <a:endParaRPr lang="en-US" altLang="zh-CN" sz="2800" b="1" i="1">
              <a:solidFill>
                <a:srgbClr val="C00000"/>
              </a:solidFill>
              <a:latin typeface="Times New Roman" panose="02020603050405020304" charset="0"/>
              <a:cs typeface="Times New Roman" panose="02020603050405020304" charset="0"/>
            </a:endParaRPr>
          </a:p>
        </p:txBody>
      </p:sp>
      <p:sp>
        <p:nvSpPr>
          <p:cNvPr id="5" name="文本框 4"/>
          <p:cNvSpPr txBox="1"/>
          <p:nvPr/>
        </p:nvSpPr>
        <p:spPr>
          <a:xfrm>
            <a:off x="74295" y="76835"/>
            <a:ext cx="3290570" cy="3441065"/>
          </a:xfrm>
          <a:prstGeom prst="rect">
            <a:avLst/>
          </a:prstGeom>
          <a:noFill/>
        </p:spPr>
        <p:txBody>
          <a:bodyPr wrap="square" rtlCol="0">
            <a:noAutofit/>
          </a:bodyPr>
          <a:p>
            <a:pPr fontAlgn="auto">
              <a:lnSpc>
                <a:spcPct val="100000"/>
              </a:lnSpc>
              <a:spcAft>
                <a:spcPts val="500"/>
              </a:spcAft>
            </a:pPr>
            <a:r>
              <a:rPr lang="en-US" altLang="zh-CN" sz="2800" b="1" i="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Question Review:</a:t>
            </a:r>
            <a:endParaRPr lang="zh-CN" altLang="en-US" sz="2400" b="1" i="1" u="sng">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1. Genre:</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2. Tense</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3. Person</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4. Voice</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a:t>
            </a: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5. Points</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t>
            </a:r>
            <a:endPar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zh-CN" altLang="en-US"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a:p>
            <a:pPr fontAlgn="auto">
              <a:lnSpc>
                <a:spcPct val="100000"/>
              </a:lnSpc>
              <a:spcAft>
                <a:spcPts val="500"/>
              </a:spcAft>
            </a:pP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rPr>
              <a:t>6. Structure</a:t>
            </a:r>
            <a:r>
              <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t>
            </a:r>
            <a:endPar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a:p>
            <a:pPr fontAlgn="auto">
              <a:lnSpc>
                <a:spcPct val="100000"/>
              </a:lnSpc>
              <a:spcAft>
                <a:spcPts val="500"/>
              </a:spcAft>
            </a:pPr>
            <a:endParaRPr lang="en-US" altLang="zh-CN" sz="2400" b="1">
              <a:solidFill>
                <a:schemeClr val="tx1"/>
              </a:solidFill>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endParaRPr>
          </a:p>
        </p:txBody>
      </p:sp>
      <p:sp>
        <p:nvSpPr>
          <p:cNvPr id="10" name="文本框 9"/>
          <p:cNvSpPr txBox="1"/>
          <p:nvPr/>
        </p:nvSpPr>
        <p:spPr>
          <a:xfrm>
            <a:off x="405765" y="2695575"/>
            <a:ext cx="2799080" cy="460375"/>
          </a:xfrm>
          <a:prstGeom prst="rect">
            <a:avLst/>
          </a:prstGeom>
          <a:noFill/>
        </p:spPr>
        <p:txBody>
          <a:bodyPr wrap="square" rtlCol="0" anchor="t">
            <a:spAutoFit/>
          </a:bodyPr>
          <a:p>
            <a:pPr fontAlgn="auto">
              <a:spcAft>
                <a:spcPts val="500"/>
              </a:spcAft>
            </a:pPr>
            <a:r>
              <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Any HIDDEN one?</a:t>
            </a:r>
            <a:endPar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sp>
        <p:nvSpPr>
          <p:cNvPr id="6" name="文本框 5"/>
          <p:cNvSpPr txBox="1"/>
          <p:nvPr/>
        </p:nvSpPr>
        <p:spPr>
          <a:xfrm>
            <a:off x="1247775" y="1873250"/>
            <a:ext cx="1957705" cy="460375"/>
          </a:xfrm>
          <a:prstGeom prst="rect">
            <a:avLst/>
          </a:prstGeom>
          <a:noFill/>
        </p:spPr>
        <p:txBody>
          <a:bodyPr wrap="square" rtlCol="0" anchor="t">
            <a:spAutoFit/>
          </a:bodyPr>
          <a:p>
            <a:pPr fontAlgn="auto">
              <a:spcAft>
                <a:spcPts val="500"/>
              </a:spcAft>
            </a:pPr>
            <a:r>
              <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ACCURACY!</a:t>
            </a:r>
            <a:endPar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sp>
        <p:nvSpPr>
          <p:cNvPr id="7" name="椭圆 6"/>
          <p:cNvSpPr/>
          <p:nvPr/>
        </p:nvSpPr>
        <p:spPr>
          <a:xfrm>
            <a:off x="10958195" y="1076325"/>
            <a:ext cx="71501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6031230" y="1462405"/>
            <a:ext cx="184785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947035" y="2695575"/>
            <a:ext cx="1619250" cy="460375"/>
          </a:xfrm>
          <a:prstGeom prst="rect">
            <a:avLst/>
          </a:prstGeom>
          <a:noFill/>
        </p:spPr>
        <p:txBody>
          <a:bodyPr wrap="square" rtlCol="0" anchor="t">
            <a:spAutoFit/>
          </a:bodyPr>
          <a:p>
            <a:pPr fontAlgn="auto">
              <a:spcAft>
                <a:spcPts val="500"/>
              </a:spcAft>
            </a:pPr>
            <a:r>
              <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rPr>
              <a:t>--WHY IT?</a:t>
            </a:r>
            <a:endParaRPr lang="en-US" altLang="zh-CN" sz="2400" b="1" i="1">
              <a:solidFill>
                <a:srgbClr val="C00000"/>
              </a:solidFill>
              <a:effectLst>
                <a:outerShdw blurRad="38100" dist="38100" dir="2700000" algn="tl">
                  <a:srgbClr val="000000">
                    <a:alpha val="43137"/>
                  </a:srgbClr>
                </a:outerShdw>
              </a:effectLst>
              <a:highlight>
                <a:srgbClr val="FFFF00"/>
              </a:highlight>
              <a:latin typeface="Times New Roman" panose="02020603050405020304" charset="0"/>
              <a:cs typeface="Times New Roman" panose="02020603050405020304" charset="0"/>
              <a:sym typeface="+mn-ea"/>
            </a:endParaRPr>
          </a:p>
        </p:txBody>
      </p:sp>
      <p:sp>
        <p:nvSpPr>
          <p:cNvPr id="11" name="文本框 10"/>
          <p:cNvSpPr txBox="1"/>
          <p:nvPr/>
        </p:nvSpPr>
        <p:spPr>
          <a:xfrm>
            <a:off x="405765" y="3517900"/>
            <a:ext cx="4815205" cy="1327150"/>
          </a:xfrm>
          <a:prstGeom prst="rect">
            <a:avLst/>
          </a:prstGeom>
          <a:noFill/>
        </p:spPr>
        <p:txBody>
          <a:bodyPr wrap="square" rtlCol="0" anchor="t">
            <a:spAutoFit/>
          </a:bodyPr>
          <a:p>
            <a:pPr fontAlgn="auto">
              <a:spcAft>
                <a:spcPts val="500"/>
              </a:spcAft>
            </a:pPr>
            <a:r>
              <a:rPr lang="zh-CN" altLang="en-US" sz="2400" b="1">
                <a:solidFill>
                  <a:schemeClr val="tx1"/>
                </a:solidFill>
                <a:latin typeface="Times New Roman" panose="02020603050405020304" charset="0"/>
                <a:cs typeface="Times New Roman" panose="02020603050405020304" charset="0"/>
                <a:sym typeface="+mn-ea"/>
              </a:rPr>
              <a:t>①</a:t>
            </a:r>
            <a:r>
              <a:rPr lang="en-US" altLang="zh-CN" sz="2400" b="1">
                <a:solidFill>
                  <a:schemeClr val="tx1"/>
                </a:solidFill>
                <a:latin typeface="Times New Roman" panose="02020603050405020304" charset="0"/>
                <a:cs typeface="Times New Roman" panose="02020603050405020304" charset="0"/>
                <a:sym typeface="+mn-ea"/>
              </a:rPr>
              <a:t>Introduction</a:t>
            </a:r>
            <a:endParaRPr lang="en-US" altLang="zh-CN" sz="2400" b="1">
              <a:solidFill>
                <a:schemeClr val="tx1"/>
              </a:solidFill>
              <a:latin typeface="Times New Roman" panose="02020603050405020304" charset="0"/>
              <a:cs typeface="Times New Roman" panose="02020603050405020304" charset="0"/>
            </a:endParaRPr>
          </a:p>
          <a:p>
            <a:pPr fontAlgn="auto">
              <a:spcAft>
                <a:spcPts val="500"/>
              </a:spcAft>
            </a:pPr>
            <a:r>
              <a:rPr lang="en-US" altLang="zh-CN" sz="2400" b="1">
                <a:solidFill>
                  <a:schemeClr val="tx1"/>
                </a:solidFill>
                <a:latin typeface="Times New Roman" panose="02020603050405020304" charset="0"/>
                <a:cs typeface="Times New Roman" panose="02020603050405020304" charset="0"/>
                <a:sym typeface="+mn-ea"/>
              </a:rPr>
              <a:t>②About the activity</a:t>
            </a:r>
            <a:endParaRPr lang="en-US" altLang="zh-CN" sz="2400" b="1">
              <a:solidFill>
                <a:schemeClr val="tx1"/>
              </a:solidFill>
              <a:latin typeface="Times New Roman" panose="02020603050405020304" charset="0"/>
              <a:cs typeface="Times New Roman" panose="02020603050405020304" charset="0"/>
              <a:sym typeface="+mn-ea"/>
            </a:endParaRPr>
          </a:p>
          <a:p>
            <a:pPr fontAlgn="auto">
              <a:spcAft>
                <a:spcPts val="500"/>
              </a:spcAft>
            </a:pPr>
            <a:r>
              <a:rPr lang="en-US" altLang="zh-CN" sz="2400" b="1">
                <a:solidFill>
                  <a:schemeClr val="tx1"/>
                </a:solidFill>
                <a:latin typeface="Times New Roman" panose="02020603050405020304" charset="0"/>
                <a:cs typeface="Times New Roman" panose="02020603050405020304" charset="0"/>
                <a:sym typeface="+mn-ea"/>
              </a:rPr>
              <a:t>③ Feelings (Why it?/Conclusion)</a:t>
            </a:r>
            <a:endParaRPr lang="en-US" altLang="zh-CN" sz="2400" b="1">
              <a:solidFill>
                <a:schemeClr val="tx1"/>
              </a:solidFill>
              <a:latin typeface="Times New Roman" panose="02020603050405020304" charset="0"/>
              <a:cs typeface="Times New Roman" panose="02020603050405020304" charset="0"/>
              <a:sym typeface="+mn-ea"/>
            </a:endParaRPr>
          </a:p>
        </p:txBody>
      </p:sp>
      <p:pic>
        <p:nvPicPr>
          <p:cNvPr id="12" name="图片 1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9822180" y="3760470"/>
            <a:ext cx="2105660" cy="2184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4">
                                            <p:bg/>
                                          </p:spTgt>
                                        </p:tgtEl>
                                        <p:attrNameLst>
                                          <p:attrName>style.visibility</p:attrName>
                                        </p:attrNameLst>
                                      </p:cBhvr>
                                      <p:to>
                                        <p:strVal val="visible"/>
                                      </p:to>
                                    </p:set>
                                    <p:animEffect transition="in" filter="randombar(horizontal)">
                                      <p:cBhvr>
                                        <p:cTn id="37" dur="500"/>
                                        <p:tgtEl>
                                          <p:spTgt spid="4">
                                            <p:bg/>
                                          </p:spTgt>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40" dur="500"/>
                                        <p:tgtEl>
                                          <p:spTgt spid="4">
                                            <p:txEl>
                                              <p:pRg st="0" end="0"/>
                                            </p:txEl>
                                          </p:spTgt>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randombar(horizontal)">
                                      <p:cBhvr>
                                        <p:cTn id="48" dur="500"/>
                                        <p:tgtEl>
                                          <p:spTgt spid="12"/>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4">
                                            <p:txEl>
                                              <p:pRg st="2" end="2"/>
                                            </p:txEl>
                                          </p:spTgt>
                                        </p:tgtEl>
                                        <p:attrNameLst>
                                          <p:attrName>style.visibility</p:attrName>
                                        </p:attrNameLst>
                                      </p:cBhvr>
                                      <p:to>
                                        <p:strVal val="visible"/>
                                      </p:to>
                                    </p:set>
                                    <p:animEffect transition="in" filter="randombar(horizontal)">
                                      <p:cBhvr>
                                        <p:cTn id="5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10" grpId="0"/>
      <p:bldP spid="10" grpId="1"/>
      <p:bldP spid="6" grpId="0"/>
      <p:bldP spid="6" grpId="1"/>
      <p:bldP spid="9" grpId="0"/>
      <p:bldP spid="9" grpId="1"/>
      <p:bldP spid="11" grpId="0"/>
      <p:bldP spid="11" grpId="1"/>
      <p:bldP spid="7" grpId="0" animBg="1"/>
      <p:bldP spid="8" grpId="0" animBg="1"/>
      <p:bldP spid="4" grpId="0" animBg="1"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燕尾形箭头 5"/>
          <p:cNvSpPr/>
          <p:nvPr/>
        </p:nvSpPr>
        <p:spPr>
          <a:xfrm>
            <a:off x="0" y="-151130"/>
            <a:ext cx="10935970" cy="105918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75260" y="43180"/>
            <a:ext cx="10563860" cy="705485"/>
          </a:xfrm>
        </p:spPr>
        <p:txBody>
          <a:bodyPr/>
          <a:p>
            <a:r>
              <a:rPr lang="en-US" altLang="zh-CN" sz="2800">
                <a:latin typeface="Times New Roman" panose="02020603050405020304" charset="0"/>
                <a:cs typeface="Times New Roman" panose="02020603050405020304" charset="0"/>
              </a:rPr>
              <a:t>BORROWING THE ACTIVITIES FROM TEXTBOOKS</a:t>
            </a:r>
            <a:endParaRPr lang="en-US" altLang="zh-CN" sz="2800">
              <a:latin typeface="Times New Roman" panose="02020603050405020304" charset="0"/>
              <a:cs typeface="Times New Roman" panose="02020603050405020304" charset="0"/>
            </a:endParaRPr>
          </a:p>
        </p:txBody>
      </p:sp>
      <p:pic>
        <p:nvPicPr>
          <p:cNvPr id="3" name="图片 2"/>
          <p:cNvPicPr>
            <a:picLocks noChangeAspect="1"/>
          </p:cNvPicPr>
          <p:nvPr>
            <p:custDataLst>
              <p:tags r:id="rId1"/>
            </p:custDataLst>
          </p:nvPr>
        </p:nvPicPr>
        <p:blipFill>
          <a:blip r:embed="rId2"/>
          <a:stretch>
            <a:fillRect/>
          </a:stretch>
        </p:blipFill>
        <p:spPr>
          <a:xfrm>
            <a:off x="0" y="683260"/>
            <a:ext cx="4997450" cy="6174740"/>
          </a:xfrm>
          <a:prstGeom prst="rect">
            <a:avLst/>
          </a:prstGeom>
        </p:spPr>
      </p:pic>
      <p:pic>
        <p:nvPicPr>
          <p:cNvPr id="5" name="图片 4"/>
          <p:cNvPicPr>
            <a:picLocks noChangeAspect="1"/>
          </p:cNvPicPr>
          <p:nvPr/>
        </p:nvPicPr>
        <p:blipFill>
          <a:blip r:embed="rId3"/>
          <a:srcRect r="5838"/>
          <a:stretch>
            <a:fillRect/>
          </a:stretch>
        </p:blipFill>
        <p:spPr>
          <a:xfrm>
            <a:off x="0" y="4676775"/>
            <a:ext cx="4977765" cy="2181225"/>
          </a:xfrm>
          <a:prstGeom prst="rect">
            <a:avLst/>
          </a:prstGeom>
        </p:spPr>
      </p:pic>
      <p:pic>
        <p:nvPicPr>
          <p:cNvPr id="7" name="图片 6"/>
          <p:cNvPicPr>
            <a:picLocks noChangeAspect="1"/>
          </p:cNvPicPr>
          <p:nvPr/>
        </p:nvPicPr>
        <p:blipFill>
          <a:blip r:embed="rId4"/>
          <a:stretch>
            <a:fillRect/>
          </a:stretch>
        </p:blipFill>
        <p:spPr>
          <a:xfrm>
            <a:off x="5074920" y="683260"/>
            <a:ext cx="5000625" cy="4505325"/>
          </a:xfrm>
          <a:prstGeom prst="rect">
            <a:avLst/>
          </a:prstGeom>
        </p:spPr>
      </p:pic>
      <p:pic>
        <p:nvPicPr>
          <p:cNvPr id="8" name="图片 7"/>
          <p:cNvPicPr>
            <a:picLocks noChangeAspect="1"/>
          </p:cNvPicPr>
          <p:nvPr/>
        </p:nvPicPr>
        <p:blipFill>
          <a:blip r:embed="rId5"/>
          <a:stretch>
            <a:fillRect/>
          </a:stretch>
        </p:blipFill>
        <p:spPr>
          <a:xfrm>
            <a:off x="4977765" y="3171825"/>
            <a:ext cx="4837430" cy="3686175"/>
          </a:xfrm>
          <a:prstGeom prst="rect">
            <a:avLst/>
          </a:prstGeom>
        </p:spPr>
      </p:pic>
      <p:pic>
        <p:nvPicPr>
          <p:cNvPr id="9" name="图片 8"/>
          <p:cNvPicPr>
            <a:picLocks noChangeAspect="1"/>
          </p:cNvPicPr>
          <p:nvPr/>
        </p:nvPicPr>
        <p:blipFill>
          <a:blip r:embed="rId6"/>
          <a:stretch>
            <a:fillRect/>
          </a:stretch>
        </p:blipFill>
        <p:spPr>
          <a:xfrm>
            <a:off x="7439025" y="1866900"/>
            <a:ext cx="4752975" cy="4991100"/>
          </a:xfrm>
          <a:prstGeom prst="rect">
            <a:avLst/>
          </a:prstGeom>
        </p:spPr>
      </p:pic>
      <p:pic>
        <p:nvPicPr>
          <p:cNvPr id="10" name="图片 9"/>
          <p:cNvPicPr>
            <a:picLocks noChangeAspect="1"/>
          </p:cNvPicPr>
          <p:nvPr/>
        </p:nvPicPr>
        <p:blipFill>
          <a:blip r:embed="rId7"/>
          <a:stretch>
            <a:fillRect/>
          </a:stretch>
        </p:blipFill>
        <p:spPr>
          <a:xfrm>
            <a:off x="7233920" y="748665"/>
            <a:ext cx="4781550" cy="2476500"/>
          </a:xfrm>
          <a:prstGeom prst="rect">
            <a:avLst/>
          </a:prstGeom>
        </p:spPr>
      </p:pic>
      <p:pic>
        <p:nvPicPr>
          <p:cNvPr id="11" name="图片 10"/>
          <p:cNvPicPr>
            <a:picLocks noChangeAspect="1"/>
          </p:cNvPicPr>
          <p:nvPr/>
        </p:nvPicPr>
        <p:blipFill>
          <a:blip r:embed="rId8"/>
          <a:stretch>
            <a:fillRect/>
          </a:stretch>
        </p:blipFill>
        <p:spPr>
          <a:xfrm>
            <a:off x="36195" y="683260"/>
            <a:ext cx="4905375" cy="3752850"/>
          </a:xfrm>
          <a:prstGeom prst="rect">
            <a:avLst/>
          </a:prstGeom>
        </p:spPr>
      </p:pic>
      <p:pic>
        <p:nvPicPr>
          <p:cNvPr id="12" name="图片 11"/>
          <p:cNvPicPr>
            <a:picLocks noChangeAspect="1"/>
          </p:cNvPicPr>
          <p:nvPr/>
        </p:nvPicPr>
        <p:blipFill>
          <a:blip r:embed="rId9"/>
          <a:stretch>
            <a:fillRect/>
          </a:stretch>
        </p:blipFill>
        <p:spPr>
          <a:xfrm>
            <a:off x="7098665" y="3225165"/>
            <a:ext cx="5229225" cy="2438400"/>
          </a:xfrm>
          <a:prstGeom prst="rect">
            <a:avLst/>
          </a:prstGeom>
        </p:spPr>
      </p:pic>
      <p:pic>
        <p:nvPicPr>
          <p:cNvPr id="13" name="图片 12"/>
          <p:cNvPicPr>
            <a:picLocks noChangeAspect="1"/>
          </p:cNvPicPr>
          <p:nvPr/>
        </p:nvPicPr>
        <p:blipFill>
          <a:blip r:embed="rId10"/>
          <a:stretch>
            <a:fillRect/>
          </a:stretch>
        </p:blipFill>
        <p:spPr>
          <a:xfrm>
            <a:off x="2951480" y="683260"/>
            <a:ext cx="4638675" cy="6260465"/>
          </a:xfrm>
          <a:prstGeom prst="rect">
            <a:avLst/>
          </a:prstGeom>
        </p:spPr>
      </p:pic>
      <p:grpSp>
        <p:nvGrpSpPr>
          <p:cNvPr id="16" name="组合 15"/>
          <p:cNvGrpSpPr/>
          <p:nvPr/>
        </p:nvGrpSpPr>
        <p:grpSpPr>
          <a:xfrm>
            <a:off x="7098665" y="5506720"/>
            <a:ext cx="4400550" cy="521970"/>
            <a:chOff x="11179" y="8672"/>
            <a:chExt cx="6930" cy="822"/>
          </a:xfrm>
        </p:grpSpPr>
        <p:sp>
          <p:nvSpPr>
            <p:cNvPr id="15" name="圆角矩形 14"/>
            <p:cNvSpPr/>
            <p:nvPr/>
          </p:nvSpPr>
          <p:spPr>
            <a:xfrm>
              <a:off x="11179" y="8748"/>
              <a:ext cx="6929" cy="736"/>
            </a:xfrm>
            <a:prstGeom prst="roundRect">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11179" y="8672"/>
              <a:ext cx="6930" cy="822"/>
            </a:xfrm>
            <a:prstGeom prst="rect">
              <a:avLst/>
            </a:prstGeom>
            <a:noFill/>
          </p:spPr>
          <p:txBody>
            <a:bodyPr wrap="square" rtlCol="0">
              <a:spAutoFit/>
            </a:bodyPr>
            <a:p>
              <a:r>
                <a:rPr lang="en-US" altLang="zh-CN" sz="2800" b="1" i="1">
                  <a:solidFill>
                    <a:srgbClr val="0070C0"/>
                  </a:solidFill>
                  <a:latin typeface="Times New Roman" panose="02020603050405020304" charset="0"/>
                  <a:cs typeface="Times New Roman" panose="02020603050405020304" charset="0"/>
                </a:rPr>
                <a:t>More to be recalled by you...</a:t>
              </a:r>
              <a:endParaRPr lang="en-US" altLang="zh-CN" sz="2800" b="1" i="1">
                <a:solidFill>
                  <a:srgbClr val="0070C0"/>
                </a:solidFill>
                <a:latin typeface="Times New Roman" panose="02020603050405020304" charset="0"/>
                <a:cs typeface="Times New Roman" panose="0202060305040502030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randombar(horizont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randombar(horizont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randombar(horizont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randombar(horizontal)">
                                      <p:cBhvr>
                                        <p:cTn id="50" dur="500"/>
                                        <p:tgtEl>
                                          <p:spTgt spid="13"/>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randombar(horizontal)">
                                      <p:cBhvr>
                                        <p:cTn id="5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66040" y="953135"/>
            <a:ext cx="11976100" cy="5469255"/>
          </a:xfrm>
          <a:prstGeom prst="roundRect">
            <a:avLst>
              <a:gd name="adj" fmla="val 6989"/>
            </a:avLst>
          </a:prstGeom>
          <a:solidFill>
            <a:schemeClr val="tx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燕尾形箭头 5"/>
          <p:cNvSpPr/>
          <p:nvPr/>
        </p:nvSpPr>
        <p:spPr>
          <a:xfrm>
            <a:off x="0" y="-151130"/>
            <a:ext cx="9592310" cy="105918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75260" y="43180"/>
            <a:ext cx="9195435" cy="705485"/>
          </a:xfrm>
        </p:spPr>
        <p:txBody>
          <a:bodyPr/>
          <a:p>
            <a:r>
              <a:rPr lang="en-US" altLang="zh-CN" sz="2800">
                <a:latin typeface="Times New Roman" panose="02020603050405020304" charset="0"/>
                <a:cs typeface="Times New Roman" panose="02020603050405020304" charset="0"/>
              </a:rPr>
              <a:t>BORROWING THE ACTIVITIES FROM NEMT</a:t>
            </a:r>
            <a:endParaRPr lang="en-US" altLang="zh-CN" sz="2800">
              <a:latin typeface="Times New Roman" panose="02020603050405020304" charset="0"/>
              <a:cs typeface="Times New Roman" panose="02020603050405020304" charset="0"/>
            </a:endParaRPr>
          </a:p>
        </p:txBody>
      </p:sp>
      <p:sp>
        <p:nvSpPr>
          <p:cNvPr id="3" name="文本框 2"/>
          <p:cNvSpPr txBox="1"/>
          <p:nvPr/>
        </p:nvSpPr>
        <p:spPr>
          <a:xfrm>
            <a:off x="65405" y="1146810"/>
            <a:ext cx="11976735" cy="5036185"/>
          </a:xfrm>
          <a:prstGeom prst="rect">
            <a:avLst/>
          </a:prstGeom>
          <a:noFill/>
        </p:spPr>
        <p:txBody>
          <a:bodyPr wrap="square" rtlCol="0" anchor="t">
            <a:spAutoFit/>
          </a:bodyPr>
          <a:p>
            <a:pPr marL="212090" indent="-212090" fontAlgn="auto">
              <a:spcAft>
                <a:spcPts val="1000"/>
              </a:spcAft>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【2023浙江卷1月】上周末你参加了校学生会组织的“认识我们身边的植物”活动。请为校英文报写篇报道，内容包括：1. 活动的过程；2. 收获与感想。</a:t>
            </a:r>
            <a:endParaRPr lang="zh-CN" altLang="en-US" sz="2400">
              <a:latin typeface="微软雅黑" panose="020B0503020204020204" charset="-122"/>
              <a:ea typeface="微软雅黑" panose="020B0503020204020204" charset="-122"/>
              <a:cs typeface="微软雅黑" panose="020B0503020204020204" charset="-122"/>
            </a:endParaRPr>
          </a:p>
          <a:p>
            <a:pPr marL="212090" indent="-212090" fontAlgn="auto">
              <a:spcAft>
                <a:spcPts val="1000"/>
              </a:spcAft>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【2022浙江1月卷】假定你是李华，在“中国——爱尔兰文化节”活动中结识了爱尔兰朋友Chris，现在他已回国，请你给他写一封邮件，内容包括：1. 回忆活动经历；2. 分享个人收获；3. 希望保持联系。</a:t>
            </a:r>
            <a:endParaRPr lang="zh-CN" altLang="en-US" sz="2400">
              <a:latin typeface="微软雅黑" panose="020B0503020204020204" charset="-122"/>
              <a:ea typeface="微软雅黑" panose="020B0503020204020204" charset="-122"/>
              <a:cs typeface="微软雅黑" panose="020B0503020204020204" charset="-122"/>
            </a:endParaRPr>
          </a:p>
          <a:p>
            <a:pPr marL="212090" indent="-212090" fontAlgn="auto">
              <a:spcAft>
                <a:spcPts val="1000"/>
              </a:spcAft>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【20</a:t>
            </a:r>
            <a:r>
              <a:rPr lang="en-US" altLang="zh-CN" sz="2400">
                <a:latin typeface="微软雅黑" panose="020B0503020204020204" charset="-122"/>
                <a:ea typeface="微软雅黑" panose="020B0503020204020204" charset="-122"/>
                <a:cs typeface="微软雅黑" panose="020B0503020204020204" charset="-122"/>
                <a:sym typeface="+mn-ea"/>
              </a:rPr>
              <a:t>22</a:t>
            </a:r>
            <a:r>
              <a:rPr lang="zh-CN" altLang="en-US" sz="2400">
                <a:latin typeface="微软雅黑" panose="020B0503020204020204" charset="-122"/>
                <a:ea typeface="微软雅黑" panose="020B0503020204020204" charset="-122"/>
                <a:cs typeface="微软雅黑" panose="020B0503020204020204" charset="-122"/>
                <a:sym typeface="+mn-ea"/>
              </a:rPr>
              <a:t>新高考卷I】假定你是校广播站英语节目“Talk and Talk”的负责人李华，请给外教Caroline写邮件邀请她做一次访谈。内容包括：1.节目介绍；2.访谈的时间和话题。</a:t>
            </a:r>
            <a:endParaRPr lang="zh-CN" altLang="en-US" sz="2400">
              <a:latin typeface="微软雅黑" panose="020B0503020204020204" charset="-122"/>
              <a:ea typeface="微软雅黑" panose="020B0503020204020204" charset="-122"/>
              <a:cs typeface="微软雅黑" panose="020B0503020204020204" charset="-122"/>
              <a:sym typeface="+mn-ea"/>
            </a:endParaRPr>
          </a:p>
          <a:p>
            <a:pPr marL="212090" indent="-212090" fontAlgn="auto">
              <a:spcAft>
                <a:spcPts val="1000"/>
              </a:spcAft>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【2020新高考卷I】 假定你是李华，上周日你校举办了5公里越野赛跑活动。请你为校英文报写一篇报道，内容包括：1. 参加人员；2. 跑步路线：从校门口到南山脚下；3. 活动反响。</a:t>
            </a:r>
            <a:endParaRPr lang="zh-CN" altLang="en-US" sz="2400">
              <a:latin typeface="微软雅黑" panose="020B0503020204020204" charset="-122"/>
              <a:ea typeface="微软雅黑" panose="020B0503020204020204" charset="-122"/>
              <a:cs typeface="微软雅黑" panose="020B0503020204020204" charset="-122"/>
            </a:endParaRPr>
          </a:p>
          <a:p>
            <a:pPr marL="212090" indent="-212090" fontAlgn="auto">
              <a:spcAft>
                <a:spcPts val="1000"/>
              </a:spcAft>
              <a:buFont typeface="Arial" panose="020B0604020202020204" pitchFamily="34" charset="0"/>
              <a:buChar char="•"/>
            </a:pPr>
            <a:r>
              <a:rPr lang="zh-CN" altLang="en-US" sz="2400">
                <a:latin typeface="微软雅黑" panose="020B0503020204020204" charset="-122"/>
                <a:ea typeface="微软雅黑" panose="020B0503020204020204" charset="-122"/>
                <a:cs typeface="微软雅黑" panose="020B0503020204020204" charset="-122"/>
                <a:sym typeface="+mn-ea"/>
              </a:rPr>
              <a:t>【2017年全国II卷】假定你是李华，想邀请外教Henry一起参观中国剪纸（paper-cutting）艺术展。请给他写封邮件，内容包括：1. 展览时间、地点；2. 展览内容。</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
        <p:nvSpPr>
          <p:cNvPr id="7" name="椭圆 6"/>
          <p:cNvSpPr/>
          <p:nvPr/>
        </p:nvSpPr>
        <p:spPr>
          <a:xfrm>
            <a:off x="7506335" y="1146810"/>
            <a:ext cx="311912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7999730" y="2013585"/>
            <a:ext cx="109728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5360670" y="3194685"/>
            <a:ext cx="373634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7642225" y="4047490"/>
            <a:ext cx="269875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1675130" y="5714365"/>
            <a:ext cx="98552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flat-people-doing-outdoor-activities_23-2149006458"/>
          <p:cNvPicPr>
            <a:picLocks noChangeAspect="1"/>
          </p:cNvPicPr>
          <p:nvPr/>
        </p:nvPicPr>
        <p:blipFill>
          <a:blip r:embed="rId1">
            <a:clrChange>
              <a:clrFrom>
                <a:srgbClr val="FFFFFF">
                  <a:alpha val="100000"/>
                </a:srgbClr>
              </a:clrFrom>
              <a:clrTo>
                <a:srgbClr val="FFFFFF">
                  <a:alpha val="100000"/>
                  <a:alpha val="0"/>
                </a:srgbClr>
              </a:clrTo>
            </a:clrChange>
          </a:blip>
          <a:srcRect l="48594" b="52839"/>
          <a:stretch>
            <a:fillRect/>
          </a:stretch>
        </p:blipFill>
        <p:spPr>
          <a:xfrm>
            <a:off x="4866640" y="5972175"/>
            <a:ext cx="1698625" cy="9734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randombar(horizont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5" grpId="0" animBg="1"/>
      <p:bldP spid="8"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 name="圆角矩形 10"/>
          <p:cNvSpPr/>
          <p:nvPr/>
        </p:nvSpPr>
        <p:spPr>
          <a:xfrm>
            <a:off x="66040" y="953135"/>
            <a:ext cx="11976100" cy="5073015"/>
          </a:xfrm>
          <a:prstGeom prst="roundRect">
            <a:avLst>
              <a:gd name="adj" fmla="val 6989"/>
            </a:avLst>
          </a:prstGeom>
          <a:solidFill>
            <a:srgbClr val="BFE6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燕尾形箭头 5"/>
          <p:cNvSpPr/>
          <p:nvPr/>
        </p:nvSpPr>
        <p:spPr>
          <a:xfrm>
            <a:off x="0" y="-151130"/>
            <a:ext cx="12094210" cy="1059180"/>
          </a:xfrm>
          <a:prstGeom prst="notchedRightArrow">
            <a:avLst/>
          </a:prstGeom>
          <a:solidFill>
            <a:schemeClr val="accent2">
              <a:lumMod val="40000"/>
              <a:lumOff val="6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a:xfrm>
            <a:off x="175260" y="43180"/>
            <a:ext cx="11747500" cy="705485"/>
          </a:xfrm>
        </p:spPr>
        <p:txBody>
          <a:bodyPr>
            <a:normAutofit/>
          </a:bodyPr>
          <a:p>
            <a:r>
              <a:rPr lang="en-US" altLang="zh-CN" sz="2800">
                <a:latin typeface="Times New Roman" panose="02020603050405020304" charset="0"/>
                <a:cs typeface="Times New Roman" panose="02020603050405020304" charset="0"/>
              </a:rPr>
              <a:t>BORROWING THE ACTIVITIES FROM PRACTICE EXAMS</a:t>
            </a:r>
            <a:endParaRPr lang="en-US" altLang="zh-CN" sz="2800">
              <a:latin typeface="Times New Roman" panose="02020603050405020304" charset="0"/>
              <a:cs typeface="Times New Roman" panose="02020603050405020304" charset="0"/>
            </a:endParaRPr>
          </a:p>
        </p:txBody>
      </p:sp>
      <p:sp>
        <p:nvSpPr>
          <p:cNvPr id="3" name="文本框 2"/>
          <p:cNvSpPr txBox="1"/>
          <p:nvPr/>
        </p:nvSpPr>
        <p:spPr>
          <a:xfrm>
            <a:off x="88900" y="1122680"/>
            <a:ext cx="11746865" cy="4843780"/>
          </a:xfrm>
          <a:prstGeom prst="rect">
            <a:avLst/>
          </a:prstGeom>
          <a:noFill/>
        </p:spPr>
        <p:txBody>
          <a:bodyPr wrap="square" rtlCol="0" anchor="t">
            <a:noAutofit/>
          </a:bodyPr>
          <a:p>
            <a:pPr marL="198120" indent="-198120" fontAlgn="auto">
              <a:spcAft>
                <a:spcPts val="1000"/>
              </a:spcAft>
              <a:buFont typeface="Arial" panose="020B0604020202020204" pitchFamily="34" charset="0"/>
              <a:buChar char="•"/>
            </a:pPr>
            <a:r>
              <a:rPr lang="zh-CN" altLang="en-US" sz="2200">
                <a:sym typeface="+mn-ea"/>
              </a:rPr>
              <a:t>【2024年九省联考】</a:t>
            </a:r>
            <a:r>
              <a:rPr lang="en-US" altLang="zh-CN" sz="2200">
                <a:sym typeface="+mn-ea"/>
              </a:rPr>
              <a:t>你校英文报计划举办主题为“携手行动，节约粮食”的作文比赛，请你写一则活动通知，内容包括：1. 介绍活动目的；2. 说明参赛要求。</a:t>
            </a:r>
            <a:endParaRPr lang="en-US" altLang="zh-CN" sz="2200">
              <a:sym typeface="+mn-ea"/>
            </a:endParaRPr>
          </a:p>
          <a:p>
            <a:pPr marL="198120" indent="-198120" fontAlgn="auto">
              <a:spcAft>
                <a:spcPts val="1000"/>
              </a:spcAft>
              <a:buFont typeface="Arial" panose="020B0604020202020204" pitchFamily="34" charset="0"/>
              <a:buChar char="•"/>
            </a:pPr>
            <a:r>
              <a:rPr lang="zh-CN" altLang="en-US" sz="2200">
                <a:sym typeface="+mn-ea"/>
              </a:rPr>
              <a:t>【</a:t>
            </a:r>
            <a:r>
              <a:rPr lang="en-US" altLang="zh-CN" sz="2200">
                <a:sym typeface="+mn-ea"/>
              </a:rPr>
              <a:t>2023</a:t>
            </a:r>
            <a:r>
              <a:rPr lang="zh-CN" altLang="en-US" sz="2200">
                <a:sym typeface="+mn-ea"/>
              </a:rPr>
              <a:t>年</a:t>
            </a:r>
            <a:r>
              <a:rPr lang="en-US" altLang="zh-CN" sz="2200">
                <a:sym typeface="+mn-ea"/>
              </a:rPr>
              <a:t>Z20名校联盟</a:t>
            </a:r>
            <a:r>
              <a:rPr lang="zh-CN" altLang="en-US" sz="2200">
                <a:sym typeface="+mn-ea"/>
              </a:rPr>
              <a:t>】假定你是李华</a:t>
            </a:r>
            <a:r>
              <a:rPr lang="en-US" altLang="zh-CN" sz="2200">
                <a:sym typeface="+mn-ea"/>
              </a:rPr>
              <a:t>,</a:t>
            </a:r>
            <a:r>
              <a:rPr lang="zh-CN" altLang="en-US" sz="2200">
                <a:sym typeface="+mn-ea"/>
              </a:rPr>
              <a:t>上周末你参加了学校组织的市科技馆研学活动。请你在校英文论坛发表一篇帖子</a:t>
            </a:r>
            <a:r>
              <a:rPr lang="en-US" altLang="zh-CN" sz="2200">
                <a:sym typeface="+mn-ea"/>
              </a:rPr>
              <a:t>,</a:t>
            </a:r>
            <a:r>
              <a:rPr lang="zh-CN" altLang="en-US" sz="2200">
                <a:sym typeface="+mn-ea"/>
              </a:rPr>
              <a:t>分享此次经历</a:t>
            </a:r>
            <a:r>
              <a:rPr lang="en-US" altLang="zh-CN" sz="2200">
                <a:sym typeface="+mn-ea"/>
              </a:rPr>
              <a:t>,</a:t>
            </a:r>
            <a:r>
              <a:rPr lang="zh-CN" altLang="en-US" sz="2200">
                <a:sym typeface="+mn-ea"/>
              </a:rPr>
              <a:t>内容包括</a:t>
            </a:r>
            <a:r>
              <a:rPr lang="en-US" altLang="zh-CN" sz="2200">
                <a:sym typeface="+mn-ea"/>
              </a:rPr>
              <a:t>:</a:t>
            </a:r>
            <a:r>
              <a:rPr lang="zh-CN" altLang="en-US" sz="2200">
                <a:sym typeface="+mn-ea"/>
              </a:rPr>
              <a:t>1</a:t>
            </a:r>
            <a:r>
              <a:rPr lang="en-US" altLang="zh-CN" sz="2200">
                <a:sym typeface="+mn-ea"/>
              </a:rPr>
              <a:t>.</a:t>
            </a:r>
            <a:r>
              <a:rPr lang="zh-CN" altLang="en-US" sz="2200">
                <a:sym typeface="+mn-ea"/>
              </a:rPr>
              <a:t>活动过程</a:t>
            </a:r>
            <a:r>
              <a:rPr lang="en-US" altLang="zh-CN" sz="2200">
                <a:sym typeface="+mn-ea"/>
              </a:rPr>
              <a:t>; </a:t>
            </a:r>
            <a:r>
              <a:rPr lang="zh-CN" altLang="en-US" sz="2200">
                <a:sym typeface="+mn-ea"/>
              </a:rPr>
              <a:t>2</a:t>
            </a:r>
            <a:r>
              <a:rPr lang="en-US" altLang="zh-CN" sz="2200">
                <a:sym typeface="+mn-ea"/>
              </a:rPr>
              <a:t>.</a:t>
            </a:r>
            <a:r>
              <a:rPr lang="zh-CN" altLang="en-US" sz="2200">
                <a:sym typeface="+mn-ea"/>
              </a:rPr>
              <a:t>个人感悟</a:t>
            </a:r>
            <a:r>
              <a:rPr lang="en-US" altLang="zh-CN" sz="2200">
                <a:sym typeface="+mn-ea"/>
              </a:rPr>
              <a:t>; </a:t>
            </a:r>
            <a:r>
              <a:rPr lang="zh-CN" altLang="en-US" sz="2200">
                <a:sym typeface="+mn-ea"/>
              </a:rPr>
              <a:t>3</a:t>
            </a:r>
            <a:r>
              <a:rPr lang="en-US" altLang="zh-CN" sz="2200">
                <a:sym typeface="+mn-ea"/>
              </a:rPr>
              <a:t>.</a:t>
            </a:r>
            <a:r>
              <a:rPr lang="zh-CN" altLang="en-US" sz="2200">
                <a:sym typeface="+mn-ea"/>
              </a:rPr>
              <a:t>期待评论。</a:t>
            </a:r>
            <a:endParaRPr lang="zh-CN" altLang="en-US" sz="2200">
              <a:sym typeface="+mn-ea"/>
            </a:endParaRPr>
          </a:p>
          <a:p>
            <a:pPr marL="198120" indent="-198120" fontAlgn="auto">
              <a:spcAft>
                <a:spcPts val="1000"/>
              </a:spcAft>
              <a:buFont typeface="Arial" panose="020B0604020202020204" pitchFamily="34" charset="0"/>
              <a:buChar char="•"/>
            </a:pPr>
            <a:r>
              <a:rPr lang="zh-CN" altLang="en-US" sz="2200">
                <a:sym typeface="+mn-ea"/>
              </a:rPr>
              <a:t>【</a:t>
            </a:r>
            <a:r>
              <a:rPr lang="en-US" altLang="zh-CN" sz="2200">
                <a:sym typeface="+mn-ea"/>
              </a:rPr>
              <a:t>2023</a:t>
            </a:r>
            <a:r>
              <a:rPr lang="zh-CN" altLang="en-US" sz="2200">
                <a:sym typeface="+mn-ea"/>
              </a:rPr>
              <a:t>年湖北圆创联盟】假定你是李华，你校于上周五举行了趣味运动会，你的新西兰朋友Terry很想了解该活动，请你给他写一封邮件</a:t>
            </a:r>
            <a:r>
              <a:rPr lang="en-US" altLang="zh-CN" sz="2200">
                <a:sym typeface="+mn-ea"/>
              </a:rPr>
              <a:t>,</a:t>
            </a:r>
            <a:r>
              <a:rPr lang="zh-CN" altLang="en-US" sz="2200">
                <a:sym typeface="+mn-ea"/>
              </a:rPr>
              <a:t>内容包括</a:t>
            </a:r>
            <a:r>
              <a:rPr lang="en-US" altLang="zh-CN" sz="2200">
                <a:sym typeface="+mn-ea"/>
              </a:rPr>
              <a:t>:</a:t>
            </a:r>
            <a:r>
              <a:rPr lang="zh-CN" altLang="en-US" sz="2200">
                <a:sym typeface="+mn-ea"/>
              </a:rPr>
              <a:t>1.趣味运动会情况；2.你的感受和收获。</a:t>
            </a:r>
            <a:endParaRPr lang="zh-CN" altLang="en-US" sz="2200">
              <a:sym typeface="+mn-ea"/>
            </a:endParaRPr>
          </a:p>
          <a:p>
            <a:pPr marL="198120" indent="-198120" fontAlgn="auto">
              <a:spcAft>
                <a:spcPts val="1000"/>
              </a:spcAft>
              <a:buFont typeface="Arial" panose="020B0604020202020204" pitchFamily="34" charset="0"/>
              <a:buChar char="•"/>
            </a:pPr>
            <a:r>
              <a:rPr lang="zh-CN" altLang="en-US" sz="2200">
                <a:sym typeface="+mn-ea"/>
              </a:rPr>
              <a:t>【2023四省联考】你刚观看了你校与英国一所友好学校联合在线上举办的音乐会。请在线上留言板上写一则评论</a:t>
            </a:r>
            <a:r>
              <a:rPr lang="en-US" altLang="zh-CN" sz="2200">
                <a:sym typeface="+mn-ea"/>
              </a:rPr>
              <a:t>,</a:t>
            </a:r>
            <a:r>
              <a:rPr lang="zh-CN" altLang="en-US" sz="2200">
                <a:sym typeface="+mn-ea"/>
              </a:rPr>
              <a:t>内容包括</a:t>
            </a:r>
            <a:r>
              <a:rPr lang="en-US" altLang="zh-CN" sz="2200">
                <a:sym typeface="+mn-ea"/>
              </a:rPr>
              <a:t>:</a:t>
            </a:r>
            <a:r>
              <a:rPr lang="zh-CN" altLang="en-US" sz="2200">
                <a:sym typeface="+mn-ea"/>
              </a:rPr>
              <a:t>1. 音乐会特点；2. 观看感受；3. 意见建议。</a:t>
            </a:r>
            <a:endParaRPr lang="zh-CN" altLang="en-US" sz="2200"/>
          </a:p>
          <a:p>
            <a:pPr marL="198120" indent="-198120" fontAlgn="auto">
              <a:spcAft>
                <a:spcPts val="1000"/>
              </a:spcAft>
              <a:buFont typeface="Arial" panose="020B0604020202020204" pitchFamily="34" charset="0"/>
              <a:buChar char="•"/>
            </a:pPr>
            <a:r>
              <a:rPr lang="zh-CN" altLang="en-US" sz="2200">
                <a:sym typeface="+mn-ea"/>
              </a:rPr>
              <a:t>【2023温州二模】假定你是学校官网英语版学生编辑李华，校学生会将举行送你一朵花（A Flower for You）活动</a:t>
            </a:r>
            <a:r>
              <a:rPr lang="en-US" altLang="zh-CN" sz="2200">
                <a:sym typeface="+mn-ea"/>
              </a:rPr>
              <a:t>,</a:t>
            </a:r>
            <a:r>
              <a:rPr lang="zh-CN" altLang="en-US" sz="2200">
                <a:sym typeface="+mn-ea"/>
              </a:rPr>
              <a:t>请你写一则倡议</a:t>
            </a:r>
            <a:r>
              <a:rPr lang="en-US" altLang="zh-CN" sz="2200">
                <a:sym typeface="+mn-ea"/>
              </a:rPr>
              <a:t>,</a:t>
            </a:r>
            <a:r>
              <a:rPr lang="zh-CN" altLang="en-US" sz="2200">
                <a:sym typeface="+mn-ea"/>
              </a:rPr>
              <a:t>内容包括</a:t>
            </a:r>
            <a:r>
              <a:rPr lang="en-US" altLang="zh-CN" sz="2200">
                <a:sym typeface="+mn-ea"/>
              </a:rPr>
              <a:t>:</a:t>
            </a:r>
            <a:r>
              <a:rPr lang="zh-CN" altLang="en-US" sz="2200">
                <a:sym typeface="+mn-ea"/>
              </a:rPr>
              <a:t>1. 活动目的；2. 活动内容；3. 呼吁参加。</a:t>
            </a:r>
            <a:endParaRPr lang="zh-CN" altLang="en-US" sz="2200"/>
          </a:p>
          <a:p>
            <a:pPr marL="198120" indent="-198120" fontAlgn="auto">
              <a:spcAft>
                <a:spcPts val="1000"/>
              </a:spcAft>
              <a:buFont typeface="Arial" panose="020B0604020202020204" pitchFamily="34" charset="0"/>
              <a:buChar char="•"/>
            </a:pPr>
            <a:r>
              <a:rPr lang="zh-CN" altLang="en-US" sz="2200">
                <a:sym typeface="+mn-ea"/>
              </a:rPr>
              <a:t>【2023金华十校】假定你是某国际学校的学生会主席李华</a:t>
            </a:r>
            <a:r>
              <a:rPr lang="en-US" altLang="zh-CN" sz="2200">
                <a:sym typeface="+mn-ea"/>
              </a:rPr>
              <a:t>,</a:t>
            </a:r>
            <a:r>
              <a:rPr lang="zh-CN" altLang="en-US" sz="2200">
                <a:sym typeface="+mn-ea"/>
              </a:rPr>
              <a:t>你校即将组织急救演练</a:t>
            </a:r>
            <a:r>
              <a:rPr lang="en-US" altLang="zh-CN" sz="2200">
                <a:sym typeface="+mn-ea"/>
              </a:rPr>
              <a:t>,</a:t>
            </a:r>
            <a:r>
              <a:rPr lang="zh-CN" altLang="en-US" sz="2200">
                <a:sym typeface="+mn-ea"/>
              </a:rPr>
              <a:t>请你用英文写一则书面通知</a:t>
            </a:r>
            <a:r>
              <a:rPr lang="en-US" altLang="zh-CN" sz="2200">
                <a:sym typeface="+mn-ea"/>
              </a:rPr>
              <a:t>,</a:t>
            </a:r>
            <a:r>
              <a:rPr lang="zh-CN" altLang="en-US" sz="2200">
                <a:sym typeface="+mn-ea"/>
              </a:rPr>
              <a:t>内容需包括演练的时间、地点及参与人员</a:t>
            </a:r>
            <a:r>
              <a:rPr lang="en-US" altLang="zh-CN" sz="2200">
                <a:sym typeface="+mn-ea"/>
              </a:rPr>
              <a:t>,</a:t>
            </a:r>
            <a:r>
              <a:rPr lang="zh-CN" altLang="en-US" sz="2200">
                <a:sym typeface="+mn-ea"/>
              </a:rPr>
              <a:t>演练的具体内容以及注意事项等</a:t>
            </a:r>
            <a:endParaRPr lang="zh-CN" altLang="en-US" sz="2200">
              <a:sym typeface="+mn-ea"/>
            </a:endParaRPr>
          </a:p>
        </p:txBody>
      </p:sp>
      <p:sp>
        <p:nvSpPr>
          <p:cNvPr id="7" name="椭圆 6"/>
          <p:cNvSpPr/>
          <p:nvPr/>
        </p:nvSpPr>
        <p:spPr>
          <a:xfrm>
            <a:off x="9220200" y="1122680"/>
            <a:ext cx="1245235"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8505190" y="1890395"/>
            <a:ext cx="231775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7888605" y="2658110"/>
            <a:ext cx="1577975"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7962265" y="3500755"/>
            <a:ext cx="2280285"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9109075" y="5111115"/>
            <a:ext cx="1245235"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椭圆 11"/>
          <p:cNvSpPr/>
          <p:nvPr/>
        </p:nvSpPr>
        <p:spPr>
          <a:xfrm>
            <a:off x="9639300" y="4305935"/>
            <a:ext cx="1527810" cy="46863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flat-people-doing-outdoor-activities_23-2149006458"/>
          <p:cNvPicPr>
            <a:picLocks noChangeAspect="1"/>
          </p:cNvPicPr>
          <p:nvPr/>
        </p:nvPicPr>
        <p:blipFill>
          <a:blip r:embed="rId1">
            <a:clrChange>
              <a:clrFrom>
                <a:srgbClr val="FFFFFF">
                  <a:alpha val="100000"/>
                </a:srgbClr>
              </a:clrFrom>
              <a:clrTo>
                <a:srgbClr val="FFFFFF">
                  <a:alpha val="100000"/>
                  <a:alpha val="0"/>
                </a:srgbClr>
              </a:clrTo>
            </a:clrChange>
          </a:blip>
          <a:srcRect t="51168" r="52311" b="-358"/>
          <a:stretch>
            <a:fillRect/>
          </a:stretch>
        </p:blipFill>
        <p:spPr>
          <a:xfrm>
            <a:off x="133985" y="5812790"/>
            <a:ext cx="1993265" cy="1283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randombar(horizontal)">
                                      <p:cBhvr>
                                        <p:cTn id="18" dur="500"/>
                                        <p:tgtEl>
                                          <p:spTgt spid="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randombar(horizontal)">
                                      <p:cBhvr>
                                        <p:cTn id="21" dur="500"/>
                                        <p:tgtEl>
                                          <p:spTgt spid="9"/>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randombar(horizontal)">
                                      <p:cBhvr>
                                        <p:cTn id="24" dur="500"/>
                                        <p:tgtEl>
                                          <p:spTgt spid="12"/>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randombar(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animBg="1"/>
      <p:bldP spid="5" grpId="0" animBg="1"/>
      <p:bldP spid="8" grpId="0" animBg="1"/>
      <p:bldP spid="9" grpId="0" animBg="1"/>
      <p:bldP spid="12"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 name="文本框 16"/>
          <p:cNvSpPr txBox="1"/>
          <p:nvPr/>
        </p:nvSpPr>
        <p:spPr>
          <a:xfrm>
            <a:off x="353060" y="218440"/>
            <a:ext cx="3587750" cy="4499610"/>
          </a:xfrm>
          <a:prstGeom prst="rect">
            <a:avLst/>
          </a:prstGeom>
          <a:solidFill>
            <a:schemeClr val="accent1">
              <a:lumMod val="20000"/>
              <a:lumOff val="80000"/>
              <a:alpha val="86000"/>
            </a:schemeClr>
          </a:solidFill>
        </p:spPr>
        <p:txBody>
          <a:bodyPr wrap="square" rtlCol="0">
            <a:noAutofit/>
          </a:bodyPr>
          <a:p>
            <a:pPr indent="0" fontAlgn="auto">
              <a:lnSpc>
                <a:spcPct val="150000"/>
              </a:lnSpc>
              <a:buFont typeface="Arial" panose="020B0604020202020204" pitchFamily="34" charset="0"/>
              <a:buNone/>
            </a:pPr>
            <a:r>
              <a:rPr lang="en-US" altLang="zh-CN" sz="2400" b="1" i="1" u="sng">
                <a:solidFill>
                  <a:schemeClr val="accent2">
                    <a:lumMod val="50000"/>
                  </a:schemeClr>
                </a:solidFill>
                <a:latin typeface="Times New Roman" panose="02020603050405020304" charset="0"/>
                <a:cs typeface="Times New Roman" panose="02020603050405020304" charset="0"/>
              </a:rPr>
              <a:t>SORTING THEM OUT:</a:t>
            </a:r>
            <a:endParaRPr lang="en-US" altLang="zh-CN" sz="2400" b="1" i="1">
              <a:solidFill>
                <a:schemeClr val="accent2">
                  <a:lumMod val="50000"/>
                </a:schemeClr>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Club Activites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Talent Show</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Adventures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Sports&amp; Music</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Practical Activities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Cultural Communication</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endParaRPr lang="en-US" altLang="zh-CN" sz="2400" b="1" i="1">
              <a:solidFill>
                <a:srgbClr val="0070C0"/>
              </a:solidFill>
              <a:latin typeface="Times New Roman" panose="02020603050405020304" charset="0"/>
              <a:cs typeface="Times New Roman" panose="02020603050405020304" charset="0"/>
            </a:endParaRPr>
          </a:p>
        </p:txBody>
      </p:sp>
      <p:sp>
        <p:nvSpPr>
          <p:cNvPr id="7" name="文本框 6"/>
          <p:cNvSpPr txBox="1"/>
          <p:nvPr/>
        </p:nvSpPr>
        <p:spPr>
          <a:xfrm>
            <a:off x="4227830" y="218440"/>
            <a:ext cx="3587750" cy="4499610"/>
          </a:xfrm>
          <a:prstGeom prst="rect">
            <a:avLst/>
          </a:prstGeom>
          <a:solidFill>
            <a:schemeClr val="accent1">
              <a:lumMod val="20000"/>
              <a:lumOff val="80000"/>
              <a:alpha val="86000"/>
            </a:schemeClr>
          </a:solidFill>
        </p:spPr>
        <p:txBody>
          <a:bodyPr wrap="square" rtlCol="0">
            <a:noAutofit/>
          </a:bodyPr>
          <a:p>
            <a:pPr indent="0" fontAlgn="auto">
              <a:lnSpc>
                <a:spcPct val="150000"/>
              </a:lnSpc>
              <a:buFont typeface="Arial" panose="020B0604020202020204" pitchFamily="34" charset="0"/>
              <a:buNone/>
            </a:pPr>
            <a:r>
              <a:rPr lang="en-US" altLang="zh-CN" sz="2400" b="1" i="1" u="sng">
                <a:solidFill>
                  <a:schemeClr val="accent2">
                    <a:lumMod val="50000"/>
                  </a:schemeClr>
                </a:solidFill>
                <a:latin typeface="Times New Roman" panose="02020603050405020304" charset="0"/>
                <a:cs typeface="Times New Roman" panose="02020603050405020304" charset="0"/>
              </a:rPr>
              <a:t>ABOUT THE ACTIVITY:</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Time</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Location</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Participants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Process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Highlight(s)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Characteristics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endParaRPr lang="en-US" altLang="zh-CN" sz="2400" b="1" i="1">
              <a:solidFill>
                <a:srgbClr val="0070C0"/>
              </a:solidFill>
              <a:latin typeface="Times New Roman" panose="02020603050405020304" charset="0"/>
              <a:cs typeface="Times New Roman" panose="02020603050405020304" charset="0"/>
            </a:endParaRPr>
          </a:p>
        </p:txBody>
      </p:sp>
      <p:sp>
        <p:nvSpPr>
          <p:cNvPr id="8" name="文本框 7"/>
          <p:cNvSpPr txBox="1"/>
          <p:nvPr/>
        </p:nvSpPr>
        <p:spPr>
          <a:xfrm>
            <a:off x="8102600" y="218440"/>
            <a:ext cx="3698240" cy="4499610"/>
          </a:xfrm>
          <a:prstGeom prst="rect">
            <a:avLst/>
          </a:prstGeom>
          <a:solidFill>
            <a:schemeClr val="accent1">
              <a:lumMod val="20000"/>
              <a:lumOff val="80000"/>
              <a:alpha val="86000"/>
            </a:schemeClr>
          </a:solidFill>
        </p:spPr>
        <p:txBody>
          <a:bodyPr wrap="square" rtlCol="0">
            <a:noAutofit/>
          </a:bodyPr>
          <a:p>
            <a:pPr indent="0" fontAlgn="auto">
              <a:lnSpc>
                <a:spcPct val="150000"/>
              </a:lnSpc>
              <a:buFont typeface="Arial" panose="020B0604020202020204" pitchFamily="34" charset="0"/>
              <a:buNone/>
            </a:pPr>
            <a:r>
              <a:rPr lang="en-US" altLang="zh-CN" sz="2400" b="1" i="1" u="sng">
                <a:solidFill>
                  <a:schemeClr val="accent2">
                    <a:lumMod val="50000"/>
                  </a:schemeClr>
                </a:solidFill>
                <a:latin typeface="Times New Roman" panose="02020603050405020304" charset="0"/>
                <a:cs typeface="Times New Roman" panose="02020603050405020304" charset="0"/>
              </a:rPr>
              <a:t>FEELINGS RELATED TO:</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Experiences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Gains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Personal</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Collective</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More significant</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50000"/>
              </a:lnSpc>
              <a:buFont typeface="Arial" panose="020B0604020202020204" pitchFamily="34" charset="0"/>
              <a:buChar char="•"/>
            </a:pPr>
            <a:endParaRPr lang="en-US" altLang="zh-CN" sz="2400" b="1" i="1">
              <a:solidFill>
                <a:srgbClr val="0070C0"/>
              </a:solidFill>
              <a:latin typeface="Times New Roman" panose="02020603050405020304" charset="0"/>
              <a:cs typeface="Times New Roman" panose="02020603050405020304" charset="0"/>
            </a:endParaRPr>
          </a:p>
        </p:txBody>
      </p:sp>
      <p:grpSp>
        <p:nvGrpSpPr>
          <p:cNvPr id="11" name="组合 10"/>
          <p:cNvGrpSpPr/>
          <p:nvPr/>
        </p:nvGrpSpPr>
        <p:grpSpPr>
          <a:xfrm>
            <a:off x="758825" y="4610100"/>
            <a:ext cx="8996680" cy="2145030"/>
            <a:chOff x="2924" y="7078"/>
            <a:chExt cx="14168" cy="3378"/>
          </a:xfrm>
        </p:grpSpPr>
        <p:sp>
          <p:nvSpPr>
            <p:cNvPr id="10" name="椭圆 9"/>
            <p:cNvSpPr/>
            <p:nvPr/>
          </p:nvSpPr>
          <p:spPr>
            <a:xfrm>
              <a:off x="2925" y="7078"/>
              <a:ext cx="13983" cy="3378"/>
            </a:xfrm>
            <a:prstGeom prst="ellipse">
              <a:avLst/>
            </a:prstGeom>
            <a:solidFill>
              <a:schemeClr val="accent2">
                <a:lumMod val="20000"/>
                <a:lumOff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文本框 8"/>
            <p:cNvSpPr txBox="1"/>
            <p:nvPr/>
          </p:nvSpPr>
          <p:spPr>
            <a:xfrm>
              <a:off x="2924" y="7249"/>
              <a:ext cx="14168" cy="2761"/>
            </a:xfrm>
            <a:prstGeom prst="rect">
              <a:avLst/>
            </a:prstGeom>
            <a:noFill/>
          </p:spPr>
          <p:txBody>
            <a:bodyPr wrap="square" rtlCol="0">
              <a:spAutoFit/>
              <a:scene3d>
                <a:camera prst="orthographicFront"/>
                <a:lightRig rig="threePt" dir="t"/>
              </a:scene3d>
            </a:bodyPr>
            <a:p>
              <a:pPr algn="ctr"/>
              <a:r>
                <a:rPr lang="en-US" altLang="zh-CN" sz="3600" b="1" i="1">
                  <a:ln w="22225">
                    <a:solidFill>
                      <a:schemeClr val="accent2"/>
                    </a:solidFill>
                    <a:prstDash val="solid"/>
                  </a:ln>
                  <a:solidFill>
                    <a:schemeClr val="accent2">
                      <a:lumMod val="40000"/>
                      <a:lumOff val="60000"/>
                    </a:schemeClr>
                  </a:solidFill>
                  <a:effectLst/>
                </a:rPr>
                <a:t>“DRAFTING THE ESSAY </a:t>
              </a:r>
              <a:endParaRPr lang="en-US" altLang="zh-CN" sz="3600" b="1" i="1">
                <a:ln w="22225">
                  <a:solidFill>
                    <a:schemeClr val="accent2"/>
                  </a:solidFill>
                  <a:prstDash val="solid"/>
                </a:ln>
                <a:solidFill>
                  <a:schemeClr val="accent2">
                    <a:lumMod val="40000"/>
                    <a:lumOff val="60000"/>
                  </a:schemeClr>
                </a:solidFill>
                <a:effectLst/>
              </a:endParaRPr>
            </a:p>
            <a:p>
              <a:pPr algn="ctr"/>
              <a:r>
                <a:rPr lang="en-US" altLang="zh-CN" sz="3600" b="1" i="1">
                  <a:ln w="22225">
                    <a:solidFill>
                      <a:schemeClr val="accent2"/>
                    </a:solidFill>
                    <a:prstDash val="solid"/>
                  </a:ln>
                  <a:solidFill>
                    <a:schemeClr val="accent2">
                      <a:lumMod val="40000"/>
                      <a:lumOff val="60000"/>
                    </a:schemeClr>
                  </a:solidFill>
                  <a:effectLst/>
                </a:rPr>
                <a:t>by </a:t>
              </a:r>
              <a:endParaRPr lang="en-US" altLang="zh-CN" sz="3600" b="1" i="1">
                <a:ln w="22225">
                  <a:solidFill>
                    <a:schemeClr val="accent2"/>
                  </a:solidFill>
                  <a:prstDash val="solid"/>
                </a:ln>
                <a:solidFill>
                  <a:schemeClr val="accent2">
                    <a:lumMod val="40000"/>
                    <a:lumOff val="60000"/>
                  </a:schemeClr>
                </a:solidFill>
                <a:effectLst/>
              </a:endParaRPr>
            </a:p>
            <a:p>
              <a:pPr algn="ctr"/>
              <a:r>
                <a:rPr lang="en-US" altLang="zh-CN" sz="3600" b="1" i="1">
                  <a:ln w="22225">
                    <a:solidFill>
                      <a:schemeClr val="accent2"/>
                    </a:solidFill>
                    <a:prstDash val="solid"/>
                  </a:ln>
                  <a:solidFill>
                    <a:schemeClr val="accent2">
                      <a:lumMod val="40000"/>
                      <a:lumOff val="60000"/>
                    </a:schemeClr>
                  </a:solidFill>
                  <a:effectLst/>
                </a:rPr>
                <a:t>STICKING TO THE REQUIREMENT”</a:t>
              </a:r>
              <a:endParaRPr lang="en-US" altLang="zh-CN" sz="3600" b="1" i="1">
                <a:ln w="22225">
                  <a:solidFill>
                    <a:schemeClr val="accent2"/>
                  </a:solidFill>
                  <a:prstDash val="solid"/>
                </a:ln>
                <a:solidFill>
                  <a:schemeClr val="accent2">
                    <a:lumMod val="40000"/>
                    <a:lumOff val="60000"/>
                  </a:schemeClr>
                </a:solidFill>
                <a:effectLst/>
              </a:endParaRPr>
            </a:p>
          </p:txBody>
        </p:sp>
      </p:grpSp>
      <p:sp>
        <p:nvSpPr>
          <p:cNvPr id="12" name="文本框 11"/>
          <p:cNvSpPr txBox="1"/>
          <p:nvPr/>
        </p:nvSpPr>
        <p:spPr>
          <a:xfrm>
            <a:off x="1166495" y="6621145"/>
            <a:ext cx="4064000" cy="368300"/>
          </a:xfrm>
          <a:prstGeom prst="rect">
            <a:avLst/>
          </a:prstGeom>
          <a:noFill/>
        </p:spPr>
        <p:txBody>
          <a:bodyPr wrap="square" rtlCol="0">
            <a:spAutoFit/>
          </a:bodyPr>
          <a:p>
            <a:endParaRPr lang="zh-CN" altLang="en-US"/>
          </a:p>
        </p:txBody>
      </p:sp>
      <p:pic>
        <p:nvPicPr>
          <p:cNvPr id="2" name="图片 1" descr="flat-people-doing-outdoor-activities_23-2149006458"/>
          <p:cNvPicPr>
            <a:picLocks noChangeAspect="1"/>
          </p:cNvPicPr>
          <p:nvPr/>
        </p:nvPicPr>
        <p:blipFill>
          <a:blip r:embed="rId1">
            <a:clrChange>
              <a:clrFrom>
                <a:srgbClr val="FFFFFF">
                  <a:alpha val="100000"/>
                </a:srgbClr>
              </a:clrFrom>
              <a:clrTo>
                <a:srgbClr val="FFFFFF">
                  <a:alpha val="100000"/>
                  <a:alpha val="0"/>
                </a:srgbClr>
              </a:clrTo>
            </a:clrChange>
          </a:blip>
          <a:srcRect l="54860" t="51168" r="-88" b="-358"/>
          <a:stretch>
            <a:fillRect/>
          </a:stretch>
        </p:blipFill>
        <p:spPr>
          <a:xfrm>
            <a:off x="9070340" y="5705475"/>
            <a:ext cx="1890395" cy="1283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randombar(horizontal)">
                                      <p:cBhvr>
                                        <p:cTn id="7" dur="500"/>
                                        <p:tgtEl>
                                          <p:spTgt spid="17">
                                            <p:txEl>
                                              <p:pRg st="1" end="1"/>
                                            </p:tx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randombar(horizontal)">
                                      <p:cBhvr>
                                        <p:cTn id="10" dur="500"/>
                                        <p:tgtEl>
                                          <p:spTgt spid="17">
                                            <p:txEl>
                                              <p:pRg st="2" end="2"/>
                                            </p:txEl>
                                          </p:spTgt>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xEl>
                                              <p:pRg st="3" end="3"/>
                                            </p:txEl>
                                          </p:spTgt>
                                        </p:tgtEl>
                                        <p:attrNameLst>
                                          <p:attrName>style.visibility</p:attrName>
                                        </p:attrNameLst>
                                      </p:cBhvr>
                                      <p:to>
                                        <p:strVal val="visible"/>
                                      </p:to>
                                    </p:set>
                                    <p:animEffect transition="in" filter="randombar(horizontal)">
                                      <p:cBhvr>
                                        <p:cTn id="13" dur="500"/>
                                        <p:tgtEl>
                                          <p:spTgt spid="17">
                                            <p:txEl>
                                              <p:pRg st="3" end="3"/>
                                            </p:txEl>
                                          </p:spTgt>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7">
                                            <p:txEl>
                                              <p:pRg st="4" end="4"/>
                                            </p:txEl>
                                          </p:spTgt>
                                        </p:tgtEl>
                                        <p:attrNameLst>
                                          <p:attrName>style.visibility</p:attrName>
                                        </p:attrNameLst>
                                      </p:cBhvr>
                                      <p:to>
                                        <p:strVal val="visible"/>
                                      </p:to>
                                    </p:set>
                                    <p:animEffect transition="in" filter="randombar(horizontal)">
                                      <p:cBhvr>
                                        <p:cTn id="16" dur="500"/>
                                        <p:tgtEl>
                                          <p:spTgt spid="17">
                                            <p:txEl>
                                              <p:pRg st="4" end="4"/>
                                            </p:txEl>
                                          </p:spTgt>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17">
                                            <p:txEl>
                                              <p:pRg st="5" end="5"/>
                                            </p:txEl>
                                          </p:spTgt>
                                        </p:tgtEl>
                                        <p:attrNameLst>
                                          <p:attrName>style.visibility</p:attrName>
                                        </p:attrNameLst>
                                      </p:cBhvr>
                                      <p:to>
                                        <p:strVal val="visible"/>
                                      </p:to>
                                    </p:set>
                                    <p:animEffect transition="in" filter="randombar(horizontal)">
                                      <p:cBhvr>
                                        <p:cTn id="19" dur="500"/>
                                        <p:tgtEl>
                                          <p:spTgt spid="17">
                                            <p:txEl>
                                              <p:pRg st="5" end="5"/>
                                            </p:txEl>
                                          </p:spTgt>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17">
                                            <p:txEl>
                                              <p:pRg st="6" end="6"/>
                                            </p:txEl>
                                          </p:spTgt>
                                        </p:tgtEl>
                                        <p:attrNameLst>
                                          <p:attrName>style.visibility</p:attrName>
                                        </p:attrNameLst>
                                      </p:cBhvr>
                                      <p:to>
                                        <p:strVal val="visible"/>
                                      </p:to>
                                    </p:set>
                                    <p:animEffect transition="in" filter="randombar(horizontal)">
                                      <p:cBhvr>
                                        <p:cTn id="22" dur="500"/>
                                        <p:tgtEl>
                                          <p:spTgt spid="17">
                                            <p:txEl>
                                              <p:pRg st="6" end="6"/>
                                            </p:txEl>
                                          </p:spTgt>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7">
                                            <p:txEl>
                                              <p:pRg st="7" end="7"/>
                                            </p:txEl>
                                          </p:spTgt>
                                        </p:tgtEl>
                                        <p:attrNameLst>
                                          <p:attrName>style.visibility</p:attrName>
                                        </p:attrNameLst>
                                      </p:cBhvr>
                                      <p:to>
                                        <p:strVal val="visible"/>
                                      </p:to>
                                    </p:set>
                                    <p:animEffect transition="in" filter="randombar(horizontal)">
                                      <p:cBhvr>
                                        <p:cTn id="25" dur="500"/>
                                        <p:tgtEl>
                                          <p:spTgt spid="17">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7">
                                            <p:bg/>
                                          </p:spTgt>
                                        </p:tgtEl>
                                        <p:attrNameLst>
                                          <p:attrName>style.visibility</p:attrName>
                                        </p:attrNameLst>
                                      </p:cBhvr>
                                      <p:to>
                                        <p:strVal val="visible"/>
                                      </p:to>
                                    </p:set>
                                    <p:animEffect transition="in" filter="randombar(horizontal)">
                                      <p:cBhvr>
                                        <p:cTn id="30" dur="500"/>
                                        <p:tgtEl>
                                          <p:spTgt spid="7">
                                            <p:bg/>
                                          </p:spTgt>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randombar(horizontal)">
                                      <p:cBhvr>
                                        <p:cTn id="33" dur="500"/>
                                        <p:tgtEl>
                                          <p:spTgt spid="7">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7">
                                            <p:txEl>
                                              <p:pRg st="1" end="1"/>
                                            </p:txEl>
                                          </p:spTgt>
                                        </p:tgtEl>
                                        <p:attrNameLst>
                                          <p:attrName>style.visibility</p:attrName>
                                        </p:attrNameLst>
                                      </p:cBhvr>
                                      <p:to>
                                        <p:strVal val="visible"/>
                                      </p:to>
                                    </p:set>
                                    <p:animEffect transition="in" filter="randombar(horizontal)">
                                      <p:cBhvr>
                                        <p:cTn id="38" dur="500"/>
                                        <p:tgtEl>
                                          <p:spTgt spid="7">
                                            <p:txEl>
                                              <p:pRg st="1" end="1"/>
                                            </p:txEl>
                                          </p:spTgt>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randombar(horizontal)">
                                      <p:cBhvr>
                                        <p:cTn id="41" dur="500"/>
                                        <p:tgtEl>
                                          <p:spTgt spid="7">
                                            <p:txEl>
                                              <p:pRg st="2" end="2"/>
                                            </p:txEl>
                                          </p:spTgt>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7">
                                            <p:txEl>
                                              <p:pRg st="3" end="3"/>
                                            </p:txEl>
                                          </p:spTgt>
                                        </p:tgtEl>
                                        <p:attrNameLst>
                                          <p:attrName>style.visibility</p:attrName>
                                        </p:attrNameLst>
                                      </p:cBhvr>
                                      <p:to>
                                        <p:strVal val="visible"/>
                                      </p:to>
                                    </p:set>
                                    <p:animEffect transition="in" filter="randombar(horizontal)">
                                      <p:cBhvr>
                                        <p:cTn id="44" dur="500"/>
                                        <p:tgtEl>
                                          <p:spTgt spid="7">
                                            <p:txEl>
                                              <p:pRg st="3" end="3"/>
                                            </p:txEl>
                                          </p:spTgt>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randombar(horizontal)">
                                      <p:cBhvr>
                                        <p:cTn id="47" dur="500"/>
                                        <p:tgtEl>
                                          <p:spTgt spid="7">
                                            <p:txEl>
                                              <p:pRg st="4" end="4"/>
                                            </p:tx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7">
                                            <p:txEl>
                                              <p:pRg st="5" end="5"/>
                                            </p:txEl>
                                          </p:spTgt>
                                        </p:tgtEl>
                                        <p:attrNameLst>
                                          <p:attrName>style.visibility</p:attrName>
                                        </p:attrNameLst>
                                      </p:cBhvr>
                                      <p:to>
                                        <p:strVal val="visible"/>
                                      </p:to>
                                    </p:set>
                                    <p:animEffect transition="in" filter="randombar(horizontal)">
                                      <p:cBhvr>
                                        <p:cTn id="50" dur="500"/>
                                        <p:tgtEl>
                                          <p:spTgt spid="7">
                                            <p:txEl>
                                              <p:pRg st="5" end="5"/>
                                            </p:txEl>
                                          </p:spTgt>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7">
                                            <p:txEl>
                                              <p:pRg st="6" end="6"/>
                                            </p:txEl>
                                          </p:spTgt>
                                        </p:tgtEl>
                                        <p:attrNameLst>
                                          <p:attrName>style.visibility</p:attrName>
                                        </p:attrNameLst>
                                      </p:cBhvr>
                                      <p:to>
                                        <p:strVal val="visible"/>
                                      </p:to>
                                    </p:set>
                                    <p:animEffect transition="in" filter="randombar(horizontal)">
                                      <p:cBhvr>
                                        <p:cTn id="53" dur="500"/>
                                        <p:tgtEl>
                                          <p:spTgt spid="7">
                                            <p:txEl>
                                              <p:pRg st="6" end="6"/>
                                            </p:txEl>
                                          </p:spTgt>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
                                            <p:txEl>
                                              <p:pRg st="7" end="7"/>
                                            </p:txEl>
                                          </p:spTgt>
                                        </p:tgtEl>
                                        <p:attrNameLst>
                                          <p:attrName>style.visibility</p:attrName>
                                        </p:attrNameLst>
                                      </p:cBhvr>
                                      <p:to>
                                        <p:strVal val="visible"/>
                                      </p:to>
                                    </p:set>
                                    <p:animEffect transition="in" filter="randombar(horizontal)">
                                      <p:cBhvr>
                                        <p:cTn id="56" dur="500"/>
                                        <p:tgtEl>
                                          <p:spTgt spid="7">
                                            <p:txEl>
                                              <p:pRg st="7" end="7"/>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8">
                                            <p:bg/>
                                          </p:spTgt>
                                        </p:tgtEl>
                                        <p:attrNameLst>
                                          <p:attrName>style.visibility</p:attrName>
                                        </p:attrNameLst>
                                      </p:cBhvr>
                                      <p:to>
                                        <p:strVal val="visible"/>
                                      </p:to>
                                    </p:set>
                                    <p:animEffect transition="in" filter="randombar(horizontal)">
                                      <p:cBhvr>
                                        <p:cTn id="61" dur="500"/>
                                        <p:tgtEl>
                                          <p:spTgt spid="8">
                                            <p:bg/>
                                          </p:spTgt>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
                                            <p:txEl>
                                              <p:pRg st="0" end="0"/>
                                            </p:txEl>
                                          </p:spTgt>
                                        </p:tgtEl>
                                        <p:attrNameLst>
                                          <p:attrName>style.visibility</p:attrName>
                                        </p:attrNameLst>
                                      </p:cBhvr>
                                      <p:to>
                                        <p:strVal val="visible"/>
                                      </p:to>
                                    </p:set>
                                    <p:animEffect transition="in" filter="randombar(horizontal)">
                                      <p:cBhvr>
                                        <p:cTn id="64" dur="500"/>
                                        <p:tgtEl>
                                          <p:spTgt spid="8">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8">
                                            <p:txEl>
                                              <p:pRg st="1" end="1"/>
                                            </p:txEl>
                                          </p:spTgt>
                                        </p:tgtEl>
                                        <p:attrNameLst>
                                          <p:attrName>style.visibility</p:attrName>
                                        </p:attrNameLst>
                                      </p:cBhvr>
                                      <p:to>
                                        <p:strVal val="visible"/>
                                      </p:to>
                                    </p:set>
                                    <p:animEffect transition="in" filter="randombar(horizontal)">
                                      <p:cBhvr>
                                        <p:cTn id="69" dur="500"/>
                                        <p:tgtEl>
                                          <p:spTgt spid="8">
                                            <p:txEl>
                                              <p:pRg st="1" end="1"/>
                                            </p:txEl>
                                          </p:spTgt>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72" dur="500"/>
                                        <p:tgtEl>
                                          <p:spTgt spid="8">
                                            <p:txEl>
                                              <p:pRg st="2" end="2"/>
                                            </p:txEl>
                                          </p:spTgt>
                                        </p:tgtEl>
                                      </p:cBhvr>
                                    </p:animEffect>
                                  </p:childTnLst>
                                </p:cTn>
                              </p:par>
                              <p:par>
                                <p:cTn id="73" presetID="14" presetClass="entr" presetSubtype="10" fill="hold" grpId="0" nodeType="withEffect">
                                  <p:stCondLst>
                                    <p:cond delay="0"/>
                                  </p:stCondLst>
                                  <p:childTnLst>
                                    <p:set>
                                      <p:cBhvr>
                                        <p:cTn id="74" dur="1" fill="hold">
                                          <p:stCondLst>
                                            <p:cond delay="0"/>
                                          </p:stCondLst>
                                        </p:cTn>
                                        <p:tgtEl>
                                          <p:spTgt spid="8">
                                            <p:txEl>
                                              <p:pRg st="3" end="3"/>
                                            </p:txEl>
                                          </p:spTgt>
                                        </p:tgtEl>
                                        <p:attrNameLst>
                                          <p:attrName>style.visibility</p:attrName>
                                        </p:attrNameLst>
                                      </p:cBhvr>
                                      <p:to>
                                        <p:strVal val="visible"/>
                                      </p:to>
                                    </p:set>
                                    <p:animEffect transition="in" filter="randombar(horizontal)">
                                      <p:cBhvr>
                                        <p:cTn id="75" dur="500"/>
                                        <p:tgtEl>
                                          <p:spTgt spid="8">
                                            <p:txEl>
                                              <p:pRg st="3" end="3"/>
                                            </p:txEl>
                                          </p:spTgt>
                                        </p:tgtEl>
                                      </p:cBhvr>
                                    </p:animEffect>
                                  </p:childTnLst>
                                </p:cTn>
                              </p:par>
                              <p:par>
                                <p:cTn id="76" presetID="14" presetClass="entr" presetSubtype="10" fill="hold" grpId="0" nodeType="withEffect">
                                  <p:stCondLst>
                                    <p:cond delay="0"/>
                                  </p:stCondLst>
                                  <p:childTnLst>
                                    <p:set>
                                      <p:cBhvr>
                                        <p:cTn id="77" dur="1" fill="hold">
                                          <p:stCondLst>
                                            <p:cond delay="0"/>
                                          </p:stCondLst>
                                        </p:cTn>
                                        <p:tgtEl>
                                          <p:spTgt spid="8">
                                            <p:txEl>
                                              <p:pRg st="4" end="4"/>
                                            </p:txEl>
                                          </p:spTgt>
                                        </p:tgtEl>
                                        <p:attrNameLst>
                                          <p:attrName>style.visibility</p:attrName>
                                        </p:attrNameLst>
                                      </p:cBhvr>
                                      <p:to>
                                        <p:strVal val="visible"/>
                                      </p:to>
                                    </p:set>
                                    <p:animEffect transition="in" filter="randombar(horizontal)">
                                      <p:cBhvr>
                                        <p:cTn id="78" dur="500"/>
                                        <p:tgtEl>
                                          <p:spTgt spid="8">
                                            <p:txEl>
                                              <p:pRg st="4" end="4"/>
                                            </p:txEl>
                                          </p:spTgt>
                                        </p:tgtEl>
                                      </p:cBhvr>
                                    </p:animEffect>
                                  </p:childTnLst>
                                </p:cTn>
                              </p:par>
                              <p:par>
                                <p:cTn id="79" presetID="14" presetClass="entr" presetSubtype="10" fill="hold" grpId="0" nodeType="withEffect">
                                  <p:stCondLst>
                                    <p:cond delay="0"/>
                                  </p:stCondLst>
                                  <p:childTnLst>
                                    <p:set>
                                      <p:cBhvr>
                                        <p:cTn id="80" dur="1" fill="hold">
                                          <p:stCondLst>
                                            <p:cond delay="0"/>
                                          </p:stCondLst>
                                        </p:cTn>
                                        <p:tgtEl>
                                          <p:spTgt spid="8">
                                            <p:txEl>
                                              <p:pRg st="5" end="5"/>
                                            </p:txEl>
                                          </p:spTgt>
                                        </p:tgtEl>
                                        <p:attrNameLst>
                                          <p:attrName>style.visibility</p:attrName>
                                        </p:attrNameLst>
                                      </p:cBhvr>
                                      <p:to>
                                        <p:strVal val="visible"/>
                                      </p:to>
                                    </p:set>
                                    <p:animEffect transition="in" filter="randombar(horizontal)">
                                      <p:cBhvr>
                                        <p:cTn id="81" dur="500"/>
                                        <p:tgtEl>
                                          <p:spTgt spid="8">
                                            <p:txEl>
                                              <p:pRg st="5" end="5"/>
                                            </p:txEl>
                                          </p:spTgt>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8">
                                            <p:txEl>
                                              <p:pRg st="6" end="6"/>
                                            </p:txEl>
                                          </p:spTgt>
                                        </p:tgtEl>
                                        <p:attrNameLst>
                                          <p:attrName>style.visibility</p:attrName>
                                        </p:attrNameLst>
                                      </p:cBhvr>
                                      <p:to>
                                        <p:strVal val="visible"/>
                                      </p:to>
                                    </p:set>
                                    <p:animEffect transition="in" filter="randombar(horizontal)">
                                      <p:cBhvr>
                                        <p:cTn id="84" dur="500"/>
                                        <p:tgtEl>
                                          <p:spTgt spid="8">
                                            <p:txEl>
                                              <p:pRg st="6" end="6"/>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nodeType="clickEffect">
                                  <p:stCondLst>
                                    <p:cond delay="0"/>
                                  </p:stCondLst>
                                  <p:childTnLst>
                                    <p:set>
                                      <p:cBhvr>
                                        <p:cTn id="88" dur="1" fill="hold">
                                          <p:stCondLst>
                                            <p:cond delay="0"/>
                                          </p:stCondLst>
                                        </p:cTn>
                                        <p:tgtEl>
                                          <p:spTgt spid="11"/>
                                        </p:tgtEl>
                                        <p:attrNameLst>
                                          <p:attrName>style.visibility</p:attrName>
                                        </p:attrNameLst>
                                      </p:cBhvr>
                                      <p:to>
                                        <p:strVal val="visible"/>
                                      </p:to>
                                    </p:set>
                                    <p:animEffect transition="in" filter="randombar(horizontal)">
                                      <p:cBhvr>
                                        <p:cTn id="8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uiExpand="1" build="p"/>
      <p:bldP spid="7" grpId="0" animBg="1" uiExpand="1" build="p"/>
      <p:bldP spid="8"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61000"/>
          </a:schemeClr>
        </a:solidFill>
        <a:effectLst/>
      </p:bgPr>
    </p:bg>
    <p:spTree>
      <p:nvGrpSpPr>
        <p:cNvPr id="1" name=""/>
        <p:cNvGrpSpPr/>
        <p:nvPr/>
      </p:nvGrpSpPr>
      <p:grpSpPr/>
      <p:sp>
        <p:nvSpPr>
          <p:cNvPr id="27" name="文本框 26"/>
          <p:cNvSpPr txBox="1"/>
          <p:nvPr/>
        </p:nvSpPr>
        <p:spPr>
          <a:xfrm>
            <a:off x="459105" y="0"/>
            <a:ext cx="11058525" cy="645160"/>
          </a:xfrm>
          <a:prstGeom prst="rect">
            <a:avLst/>
          </a:prstGeom>
          <a:noFill/>
        </p:spPr>
        <p:txBody>
          <a:bodyPr wrap="square" rtlCol="0">
            <a:spAutoFit/>
            <a:scene3d>
              <a:camera prst="orthographicFront"/>
              <a:lightRig rig="threePt" dir="t"/>
            </a:scene3d>
          </a:bodyPr>
          <a:p>
            <a:pPr algn="ctr"/>
            <a:r>
              <a:rPr lang="en-US" altLang="zh-CN" sz="3600" b="1" i="1">
                <a:ln w="22225">
                  <a:solidFill>
                    <a:schemeClr val="accent2"/>
                  </a:solidFill>
                  <a:prstDash val="solid"/>
                </a:ln>
                <a:solidFill>
                  <a:schemeClr val="accent2">
                    <a:lumMod val="40000"/>
                    <a:lumOff val="60000"/>
                  </a:schemeClr>
                </a:solidFill>
                <a:effectLst/>
              </a:rPr>
              <a:t>“SENTENCE PATTERNS&amp; LINKING WORDS”</a:t>
            </a:r>
            <a:endParaRPr lang="en-US" altLang="zh-CN" sz="3600" b="1" i="1">
              <a:ln w="22225">
                <a:solidFill>
                  <a:schemeClr val="accent2"/>
                </a:solidFill>
                <a:prstDash val="solid"/>
              </a:ln>
              <a:solidFill>
                <a:schemeClr val="accent2">
                  <a:lumMod val="40000"/>
                  <a:lumOff val="60000"/>
                </a:schemeClr>
              </a:solidFill>
              <a:effectLst/>
            </a:endParaRPr>
          </a:p>
        </p:txBody>
      </p:sp>
      <p:sp>
        <p:nvSpPr>
          <p:cNvPr id="2" name="文本框 1"/>
          <p:cNvSpPr txBox="1"/>
          <p:nvPr/>
        </p:nvSpPr>
        <p:spPr>
          <a:xfrm>
            <a:off x="125730" y="664845"/>
            <a:ext cx="7095490" cy="5832475"/>
          </a:xfrm>
          <a:prstGeom prst="rect">
            <a:avLst/>
          </a:prstGeom>
          <a:noFill/>
        </p:spPr>
        <p:txBody>
          <a:bodyPr wrap="square" rtlCol="0" anchor="t">
            <a:spAutoFit/>
          </a:bodyPr>
          <a:p>
            <a:r>
              <a:rPr lang="en-US" altLang="zh-CN" sz="2400" b="1" i="1" u="sng">
                <a:solidFill>
                  <a:schemeClr val="accent2">
                    <a:lumMod val="50000"/>
                  </a:schemeClr>
                </a:solidFill>
                <a:latin typeface="Times New Roman" panose="02020603050405020304" charset="0"/>
                <a:cs typeface="Times New Roman" panose="02020603050405020304" charset="0"/>
              </a:rPr>
              <a:t>Introduce the topic:</a:t>
            </a:r>
            <a:endParaRPr lang="en-US" altLang="zh-CN" sz="2400" b="1" i="1" u="sng">
              <a:solidFill>
                <a:schemeClr val="accent2">
                  <a:lumMod val="50000"/>
                </a:schemeClr>
              </a:solidFill>
              <a:latin typeface="Times New Roman" panose="02020603050405020304" charset="0"/>
              <a:cs typeface="Times New Roman" panose="02020603050405020304" charset="0"/>
            </a:endParaRPr>
          </a:p>
          <a:p>
            <a:pPr marL="198120" indent="-198120" fontAlgn="auto">
              <a:lnSpc>
                <a:spcPct val="90000"/>
              </a:lnSpc>
              <a:buFont typeface="Arial" panose="020B0604020202020204" pitchFamily="34" charset="0"/>
              <a:buChar char="•"/>
            </a:pPr>
            <a:r>
              <a:rPr lang="zh-CN" altLang="en-US" sz="2200">
                <a:latin typeface="Times New Roman" panose="02020603050405020304" charset="0"/>
                <a:cs typeface="Times New Roman" panose="02020603050405020304" charset="0"/>
              </a:rPr>
              <a:t>Looking back at our exciting high school days,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rPr>
              <a:t>it's hard to forget</a:t>
            </a:r>
            <a:r>
              <a:rPr lang="zh-CN" altLang="en-US" sz="2200">
                <a:latin typeface="Times New Roman" panose="02020603050405020304" charset="0"/>
                <a:cs typeface="Times New Roman" panose="02020603050405020304" charset="0"/>
              </a:rPr>
              <a:t> that extraordinary...</a:t>
            </a:r>
            <a:endParaRPr lang="zh-CN" altLang="en-US" sz="2200">
              <a:latin typeface="Times New Roman" panose="02020603050405020304" charset="0"/>
              <a:cs typeface="Times New Roman" panose="02020603050405020304" charset="0"/>
            </a:endParaRPr>
          </a:p>
          <a:p>
            <a:pPr marL="198120" indent="-198120" fontAlgn="auto">
              <a:lnSpc>
                <a:spcPct val="90000"/>
              </a:lnSpc>
              <a:buFont typeface="Arial" panose="020B0604020202020204" pitchFamily="34" charset="0"/>
              <a:buChar char="•"/>
            </a:pPr>
            <a:r>
              <a:rPr lang="zh-CN" altLang="en-US" sz="2200">
                <a:latin typeface="Times New Roman" panose="02020603050405020304" charset="0"/>
                <a:cs typeface="Times New Roman" panose="02020603050405020304" charset="0"/>
                <a:sym typeface="+mn-ea"/>
              </a:rPr>
              <a:t>High school, the stage where confidence meets curiosity.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One of our biggest leaps was</a:t>
            </a:r>
            <a:r>
              <a:rPr lang="zh-CN" altLang="en-US" sz="2200">
                <a:latin typeface="Times New Roman" panose="02020603050405020304" charset="0"/>
                <a:cs typeface="Times New Roman" panose="02020603050405020304" charset="0"/>
                <a:sym typeface="+mn-ea"/>
              </a:rPr>
              <a:t>...</a:t>
            </a:r>
            <a:endParaRPr lang="zh-CN" altLang="en-US" sz="22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a:p>
            <a:r>
              <a:rPr lang="en-US" altLang="zh-CN" sz="2400" b="1" i="1" u="sng">
                <a:solidFill>
                  <a:schemeClr val="accent2">
                    <a:lumMod val="50000"/>
                  </a:schemeClr>
                </a:solidFill>
                <a:latin typeface="Times New Roman" panose="02020603050405020304" charset="0"/>
                <a:cs typeface="Times New Roman" panose="02020603050405020304" charset="0"/>
              </a:rPr>
              <a:t>About the activity:</a:t>
            </a:r>
            <a:endParaRPr lang="en-US" altLang="zh-CN" sz="2400" b="1" i="1" u="sng">
              <a:solidFill>
                <a:schemeClr val="accent2">
                  <a:lumMod val="50000"/>
                </a:schemeClr>
              </a:solidFill>
              <a:latin typeface="Times New Roman" panose="02020603050405020304" charset="0"/>
              <a:cs typeface="Times New Roman" panose="02020603050405020304" charset="0"/>
            </a:endParaRPr>
          </a:p>
          <a:p>
            <a:pPr marL="198120" indent="-198120" fontAlgn="auto">
              <a:lnSpc>
                <a:spcPct val="90000"/>
              </a:lnSpc>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Merely Basic Info.?</a:t>
            </a:r>
            <a:endParaRPr lang="en-US" altLang="zh-CN" sz="2200">
              <a:latin typeface="Times New Roman" panose="02020603050405020304" charset="0"/>
              <a:cs typeface="Times New Roman" panose="02020603050405020304" charset="0"/>
              <a:sym typeface="+mn-ea"/>
            </a:endParaRPr>
          </a:p>
          <a:p>
            <a:pPr marL="198120" indent="-198120" fontAlgn="auto">
              <a:lnSpc>
                <a:spcPct val="90000"/>
              </a:lnSpc>
              <a:buFont typeface="Arial" panose="020B0604020202020204" pitchFamily="34" charset="0"/>
              <a:buChar char="•"/>
            </a:pP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 was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 celebration</a:t>
            </a:r>
            <a:r>
              <a:rPr lang="zh-CN" altLang="en-US" sz="2200">
                <a:latin typeface="Times New Roman" panose="02020603050405020304" charset="0"/>
                <a:cs typeface="Times New Roman" panose="02020603050405020304" charset="0"/>
                <a:sym typeface="+mn-ea"/>
              </a:rPr>
              <a:t> of </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 which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brought out the best in</a:t>
            </a:r>
            <a:r>
              <a:rPr lang="zh-CN" altLang="en-US" sz="2200">
                <a:latin typeface="Times New Roman" panose="02020603050405020304" charset="0"/>
                <a:cs typeface="Times New Roman" panose="02020603050405020304" charset="0"/>
                <a:sym typeface="+mn-ea"/>
              </a:rPr>
              <a:t> us.</a:t>
            </a:r>
            <a:endParaRPr lang="zh-CN" altLang="en-US" sz="2200">
              <a:latin typeface="Times New Roman" panose="02020603050405020304" charset="0"/>
              <a:cs typeface="Times New Roman" panose="02020603050405020304" charset="0"/>
              <a:sym typeface="+mn-ea"/>
            </a:endParaRPr>
          </a:p>
          <a:p>
            <a:pPr marL="198120" indent="-198120" fontAlgn="auto">
              <a:lnSpc>
                <a:spcPct val="90000"/>
              </a:lnSpc>
              <a:buFont typeface="Arial" panose="020B0604020202020204" pitchFamily="34" charset="0"/>
              <a:buChar char="•"/>
            </a:pPr>
            <a:r>
              <a:rPr lang="zh-CN" altLang="en-US" sz="2200">
                <a:latin typeface="Times New Roman" panose="02020603050405020304" charset="0"/>
                <a:cs typeface="Times New Roman" panose="02020603050405020304" charset="0"/>
                <a:sym typeface="+mn-ea"/>
              </a:rPr>
              <a:t>The day of </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was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 showcase</a:t>
            </a:r>
            <a:r>
              <a:rPr lang="zh-CN" altLang="en-US" sz="2200">
                <a:latin typeface="Times New Roman" panose="02020603050405020304" charset="0"/>
                <a:cs typeface="Times New Roman" panose="02020603050405020304" charset="0"/>
                <a:sym typeface="+mn-ea"/>
              </a:rPr>
              <a:t> of </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which was</a:t>
            </a:r>
            <a:r>
              <a:rPr lang="zh-CN" altLang="en-US" sz="2200">
                <a:latin typeface="Times New Roman" panose="02020603050405020304" charset="0"/>
                <a:cs typeface="Times New Roman" panose="02020603050405020304" charset="0"/>
                <a:sym typeface="+mn-ea"/>
              </a:rPr>
              <a:t>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an </a:t>
            </a:r>
            <a:r>
              <a:rPr lang="en-US" altLang="zh-CN"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symbol</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 of </a:t>
            </a:r>
            <a:r>
              <a:rPr lang="zh-CN" altLang="en-US" sz="2200">
                <a:latin typeface="Times New Roman" panose="02020603050405020304" charset="0"/>
                <a:cs typeface="Times New Roman" panose="02020603050405020304" charset="0"/>
                <a:sym typeface="+mn-ea"/>
              </a:rPr>
              <a:t>our hard work and dedication.</a:t>
            </a:r>
            <a:endParaRPr lang="zh-CN" altLang="en-US" sz="2200">
              <a:latin typeface="Times New Roman" panose="02020603050405020304" charset="0"/>
              <a:cs typeface="Times New Roman" panose="02020603050405020304" charset="0"/>
              <a:sym typeface="+mn-ea"/>
            </a:endParaRPr>
          </a:p>
          <a:p>
            <a:pPr marL="198120" indent="-198120" fontAlgn="auto">
              <a:lnSpc>
                <a:spcPct val="90000"/>
              </a:lnSpc>
              <a:buFont typeface="Arial" panose="020B0604020202020204" pitchFamily="34" charset="0"/>
              <a:buChar char="•"/>
            </a:pP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The journey</a:t>
            </a:r>
            <a:r>
              <a:rPr lang="zh-CN" altLang="en-US" sz="2200">
                <a:latin typeface="Times New Roman" panose="02020603050405020304" charset="0"/>
                <a:cs typeface="Times New Roman" panose="02020603050405020304" charset="0"/>
                <a:sym typeface="+mn-ea"/>
              </a:rPr>
              <a:t> through</a:t>
            </a:r>
            <a:r>
              <a:rPr lang="en-US" altLang="zh-CN" sz="2200">
                <a:latin typeface="Times New Roman" panose="02020603050405020304" charset="0"/>
                <a:cs typeface="Times New Roman" panose="02020603050405020304" charset="0"/>
                <a:sym typeface="+mn-ea"/>
              </a:rPr>
              <a:t> ...</a:t>
            </a:r>
            <a:r>
              <a:rPr lang="zh-CN" altLang="en-US" sz="2200" b="1" i="1">
                <a:solidFill>
                  <a:schemeClr val="tx1"/>
                </a:solidFill>
                <a:latin typeface="Times New Roman" panose="02020603050405020304" charset="0"/>
                <a:cs typeface="Times New Roman" panose="02020603050405020304" charset="0"/>
                <a:sym typeface="+mn-ea"/>
              </a:rPr>
              <a:t>was paved with</a:t>
            </a:r>
            <a:r>
              <a:rPr lang="zh-CN" altLang="en-US" sz="2200">
                <a:latin typeface="Times New Roman" panose="02020603050405020304" charset="0"/>
                <a:cs typeface="Times New Roman" panose="02020603050405020304" charset="0"/>
                <a:sym typeface="+mn-ea"/>
              </a:rPr>
              <a:t> </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each leaving us with</a:t>
            </a:r>
            <a:r>
              <a:rPr lang="zh-CN" altLang="en-US" sz="2200">
                <a:latin typeface="Times New Roman" panose="02020603050405020304" charset="0"/>
                <a:cs typeface="Times New Roman" panose="02020603050405020304" charset="0"/>
                <a:sym typeface="+mn-ea"/>
              </a:rPr>
              <a:t> newfound insights and cherished memories</a:t>
            </a:r>
            <a:r>
              <a:rPr lang="en-US" altLang="zh-CN" sz="2200">
                <a:latin typeface="Times New Roman" panose="02020603050405020304" charset="0"/>
                <a:cs typeface="Times New Roman" panose="02020603050405020304" charset="0"/>
                <a:sym typeface="+mn-ea"/>
              </a:rPr>
              <a:t>.</a:t>
            </a:r>
            <a:endParaRPr lang="en-US" altLang="zh-CN" sz="2200">
              <a:latin typeface="Times New Roman" panose="02020603050405020304" charset="0"/>
              <a:cs typeface="Times New Roman" panose="02020603050405020304" charset="0"/>
              <a:sym typeface="+mn-ea"/>
            </a:endParaRPr>
          </a:p>
          <a:p>
            <a:pPr marL="198120" indent="-198120" fontAlgn="auto">
              <a:lnSpc>
                <a:spcPct val="90000"/>
              </a:lnSpc>
              <a:buFont typeface="Arial" panose="020B0604020202020204" pitchFamily="34" charset="0"/>
              <a:buChar char="•"/>
            </a:pPr>
            <a:endParaRPr lang="zh-CN" altLang="en-US" sz="2200">
              <a:latin typeface="Times New Roman" panose="02020603050405020304" charset="0"/>
              <a:cs typeface="Times New Roman" panose="02020603050405020304" charset="0"/>
              <a:sym typeface="+mn-ea"/>
            </a:endParaRPr>
          </a:p>
          <a:p>
            <a:r>
              <a:rPr lang="en-US" altLang="zh-CN" sz="2400" b="1" i="1" u="sng">
                <a:solidFill>
                  <a:schemeClr val="accent2">
                    <a:lumMod val="50000"/>
                  </a:schemeClr>
                </a:solidFill>
                <a:latin typeface="Times New Roman" panose="02020603050405020304" charset="0"/>
                <a:cs typeface="Times New Roman" panose="02020603050405020304" charset="0"/>
              </a:rPr>
              <a:t>Conclusion:</a:t>
            </a:r>
            <a:endParaRPr lang="zh-CN" altLang="en-US" sz="2400">
              <a:solidFill>
                <a:schemeClr val="accent2">
                  <a:lumMod val="50000"/>
                </a:schemeClr>
              </a:solidFill>
              <a:latin typeface="Times New Roman" panose="02020603050405020304" charset="0"/>
              <a:cs typeface="Times New Roman" panose="02020603050405020304" charset="0"/>
            </a:endParaRPr>
          </a:p>
          <a:p>
            <a:pPr marL="198120" indent="-198120" fontAlgn="auto">
              <a:lnSpc>
                <a:spcPct val="90000"/>
              </a:lnSpc>
              <a:buFont typeface="Arial" panose="020B0604020202020204" pitchFamily="34" charset="0"/>
              <a:buChar char="•"/>
            </a:pPr>
            <a:r>
              <a:rPr lang="en-US" sz="2200">
                <a:latin typeface="Times New Roman" panose="02020603050405020304" charset="0"/>
                <a:cs typeface="Times New Roman" panose="02020603050405020304" charset="0"/>
                <a:sym typeface="+mn-ea"/>
              </a:rPr>
              <a:t>I</a:t>
            </a:r>
            <a:r>
              <a:rPr lang="zh-CN" altLang="en-US" sz="2200">
                <a:latin typeface="Times New Roman" panose="02020603050405020304" charset="0"/>
                <a:cs typeface="Times New Roman" panose="02020603050405020304" charset="0"/>
                <a:sym typeface="+mn-ea"/>
              </a:rPr>
              <a:t>t</a:t>
            </a:r>
            <a:r>
              <a:rPr lang="en-US" altLang="zh-CN" sz="2200">
                <a:latin typeface="Times New Roman" panose="02020603050405020304" charset="0"/>
                <a:cs typeface="Times New Roman" panose="02020603050405020304" charset="0"/>
                <a:sym typeface="+mn-ea"/>
              </a:rPr>
              <a:t>’</a:t>
            </a:r>
            <a:r>
              <a:rPr lang="zh-CN" altLang="en-US" sz="2200">
                <a:latin typeface="Times New Roman" panose="02020603050405020304" charset="0"/>
                <a:cs typeface="Times New Roman" panose="02020603050405020304" charset="0"/>
                <a:sym typeface="+mn-ea"/>
              </a:rPr>
              <a:t>s</a:t>
            </a:r>
            <a:r>
              <a:rPr lang="en-US" altLang="zh-CN" sz="2200">
                <a:latin typeface="Times New Roman" panose="02020603050405020304" charset="0"/>
                <a:cs typeface="Times New Roman" panose="02020603050405020304" charset="0"/>
                <a:sym typeface="+mn-ea"/>
              </a:rPr>
              <a:t> obviously</a:t>
            </a:r>
            <a:r>
              <a:rPr lang="zh-CN" altLang="en-US" sz="2200">
                <a:latin typeface="Times New Roman" panose="02020603050405020304" charset="0"/>
                <a:cs typeface="Times New Roman" panose="02020603050405020304" charset="0"/>
                <a:sym typeface="+mn-ea"/>
              </a:rPr>
              <a:t> that </a:t>
            </a:r>
            <a:r>
              <a:rPr lang="en-US" altLang="zh-CN" sz="2200">
                <a:latin typeface="Times New Roman" panose="02020603050405020304" charset="0"/>
                <a:cs typeface="Times New Roman" panose="02020603050405020304" charset="0"/>
                <a:sym typeface="+mn-ea"/>
              </a:rPr>
              <a:t>the activity</a:t>
            </a:r>
            <a:r>
              <a:rPr lang="zh-CN" altLang="en-US" sz="2200">
                <a:latin typeface="Times New Roman" panose="02020603050405020304" charset="0"/>
                <a:cs typeface="Times New Roman" panose="02020603050405020304" charset="0"/>
                <a:sym typeface="+mn-ea"/>
              </a:rPr>
              <a:t> was more than just a high school event; it was </a:t>
            </a:r>
            <a:r>
              <a:rPr lang="zh-CN" altLang="en-US" sz="2200" b="1" i="1">
                <a:effectLst>
                  <a:outerShdw blurRad="38100" dist="38100" dir="2700000" algn="tl">
                    <a:srgbClr val="000000">
                      <a:alpha val="43137"/>
                    </a:srgbClr>
                  </a:outerShdw>
                </a:effectLst>
                <a:latin typeface="Times New Roman" panose="02020603050405020304" charset="0"/>
                <a:cs typeface="Times New Roman" panose="02020603050405020304" charset="0"/>
                <a:sym typeface="+mn-ea"/>
              </a:rPr>
              <a:t>a remarkable chapter in our coming-of-age story</a:t>
            </a:r>
            <a:r>
              <a:rPr lang="zh-CN" altLang="en-US" sz="2200">
                <a:latin typeface="Times New Roman" panose="02020603050405020304" charset="0"/>
                <a:cs typeface="Times New Roman" panose="02020603050405020304" charset="0"/>
                <a:sym typeface="+mn-ea"/>
              </a:rPr>
              <a:t>.</a:t>
            </a:r>
            <a:endParaRPr lang="zh-CN" altLang="en-US" sz="2200">
              <a:latin typeface="Times New Roman" panose="02020603050405020304" charset="0"/>
              <a:cs typeface="Times New Roman" panose="02020603050405020304" charset="0"/>
            </a:endParaRPr>
          </a:p>
        </p:txBody>
      </p:sp>
      <p:sp>
        <p:nvSpPr>
          <p:cNvPr id="3" name="文本框 2"/>
          <p:cNvSpPr txBox="1"/>
          <p:nvPr/>
        </p:nvSpPr>
        <p:spPr>
          <a:xfrm>
            <a:off x="8148955" y="4999990"/>
            <a:ext cx="3712845" cy="1614170"/>
          </a:xfrm>
          <a:prstGeom prst="rect">
            <a:avLst/>
          </a:prstGeom>
          <a:noFill/>
          <a:ln w="15875">
            <a:solidFill>
              <a:schemeClr val="accent1"/>
            </a:solidFill>
            <a:prstDash val="dash"/>
          </a:ln>
        </p:spPr>
        <p:txBody>
          <a:bodyPr wrap="square" rtlCol="0" anchor="t">
            <a:spAutoFit/>
          </a:bodyPr>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g</a:t>
            </a:r>
            <a:r>
              <a:rPr lang="zh-CN" altLang="en-US" sz="2200">
                <a:solidFill>
                  <a:srgbClr val="0070C0"/>
                </a:solidFill>
                <a:latin typeface="Times New Roman" panose="02020603050405020304" charset="0"/>
                <a:cs typeface="Times New Roman" panose="02020603050405020304" charset="0"/>
              </a:rPr>
              <a:t>rowth and </a:t>
            </a:r>
            <a:r>
              <a:rPr lang="en-US" altLang="zh-CN" sz="2200">
                <a:solidFill>
                  <a:srgbClr val="0070C0"/>
                </a:solidFill>
                <a:latin typeface="Times New Roman" panose="02020603050405020304" charset="0"/>
                <a:cs typeface="Times New Roman" panose="02020603050405020304" charset="0"/>
              </a:rPr>
              <a:t>l</a:t>
            </a:r>
            <a:r>
              <a:rPr lang="zh-CN" altLang="en-US" sz="2200">
                <a:solidFill>
                  <a:srgbClr val="0070C0"/>
                </a:solidFill>
                <a:latin typeface="Times New Roman" panose="02020603050405020304" charset="0"/>
                <a:cs typeface="Times New Roman" panose="02020603050405020304" charset="0"/>
              </a:rPr>
              <a:t>earning</a:t>
            </a:r>
            <a:r>
              <a:rPr lang="en-US" altLang="zh-CN" sz="2200">
                <a:solidFill>
                  <a:srgbClr val="0070C0"/>
                </a:solidFill>
                <a:latin typeface="Times New Roman" panose="02020603050405020304" charset="0"/>
                <a:cs typeface="Times New Roman" panose="02020603050405020304" charset="0"/>
              </a:rPr>
              <a:t> about...</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l</a:t>
            </a:r>
            <a:r>
              <a:rPr lang="zh-CN" altLang="en-US" sz="2200">
                <a:solidFill>
                  <a:srgbClr val="0070C0"/>
                </a:solidFill>
                <a:latin typeface="Times New Roman" panose="02020603050405020304" charset="0"/>
                <a:cs typeface="Times New Roman" panose="02020603050405020304" charset="0"/>
              </a:rPr>
              <a:t>eaving an </a:t>
            </a:r>
            <a:r>
              <a:rPr lang="en-US" altLang="zh-CN" sz="2200">
                <a:solidFill>
                  <a:srgbClr val="0070C0"/>
                </a:solidFill>
                <a:latin typeface="Times New Roman" panose="02020603050405020304" charset="0"/>
                <a:cs typeface="Times New Roman" panose="02020603050405020304" charset="0"/>
              </a:rPr>
              <a:t>i</a:t>
            </a:r>
            <a:r>
              <a:rPr lang="zh-CN" altLang="en-US" sz="2200">
                <a:solidFill>
                  <a:srgbClr val="0070C0"/>
                </a:solidFill>
                <a:latin typeface="Times New Roman" panose="02020603050405020304" charset="0"/>
                <a:cs typeface="Times New Roman" panose="02020603050405020304" charset="0"/>
              </a:rPr>
              <a:t>mprint</a:t>
            </a:r>
            <a:r>
              <a:rPr lang="en-US" altLang="zh-CN" sz="2200">
                <a:solidFill>
                  <a:srgbClr val="0070C0"/>
                </a:solidFill>
                <a:latin typeface="Times New Roman" panose="02020603050405020304" charset="0"/>
                <a:cs typeface="Times New Roman" panose="02020603050405020304" charset="0"/>
              </a:rPr>
              <a:t> in...</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e</a:t>
            </a:r>
            <a:r>
              <a:rPr lang="zh-CN" altLang="en-US" sz="2200">
                <a:solidFill>
                  <a:srgbClr val="0070C0"/>
                </a:solidFill>
                <a:latin typeface="Times New Roman" panose="02020603050405020304" charset="0"/>
                <a:cs typeface="Times New Roman" panose="02020603050405020304" charset="0"/>
              </a:rPr>
              <a:t>nduring </a:t>
            </a:r>
            <a:r>
              <a:rPr lang="en-US" altLang="zh-CN" sz="2200">
                <a:solidFill>
                  <a:srgbClr val="0070C0"/>
                </a:solidFill>
                <a:latin typeface="Times New Roman" panose="02020603050405020304" charset="0"/>
                <a:cs typeface="Times New Roman" panose="02020603050405020304" charset="0"/>
              </a:rPr>
              <a:t>i</a:t>
            </a:r>
            <a:r>
              <a:rPr lang="zh-CN" altLang="en-US" sz="2200">
                <a:solidFill>
                  <a:srgbClr val="0070C0"/>
                </a:solidFill>
                <a:latin typeface="Times New Roman" panose="02020603050405020304" charset="0"/>
                <a:cs typeface="Times New Roman" panose="02020603050405020304" charset="0"/>
              </a:rPr>
              <a:t>mpact</a:t>
            </a:r>
            <a:r>
              <a:rPr lang="en-US" altLang="zh-CN" sz="2200">
                <a:solidFill>
                  <a:srgbClr val="0070C0"/>
                </a:solidFill>
                <a:latin typeface="Times New Roman" panose="02020603050405020304" charset="0"/>
                <a:cs typeface="Times New Roman" panose="02020603050405020304" charset="0"/>
              </a:rPr>
              <a:t> on...</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a</a:t>
            </a:r>
            <a:r>
              <a:rPr lang="zh-CN" altLang="en-US" sz="2200">
                <a:solidFill>
                  <a:srgbClr val="0070C0"/>
                </a:solidFill>
                <a:latin typeface="Times New Roman" panose="02020603050405020304" charset="0"/>
                <a:cs typeface="Times New Roman" panose="02020603050405020304" charset="0"/>
              </a:rPr>
              <a:t> </a:t>
            </a:r>
            <a:r>
              <a:rPr lang="en-US" altLang="zh-CN" sz="2200">
                <a:solidFill>
                  <a:srgbClr val="0070C0"/>
                </a:solidFill>
                <a:latin typeface="Times New Roman" panose="02020603050405020304" charset="0"/>
                <a:cs typeface="Times New Roman" panose="02020603050405020304" charset="0"/>
              </a:rPr>
              <a:t>s</a:t>
            </a:r>
            <a:r>
              <a:rPr lang="zh-CN" altLang="en-US" sz="2200">
                <a:solidFill>
                  <a:srgbClr val="0070C0"/>
                </a:solidFill>
                <a:latin typeface="Times New Roman" panose="02020603050405020304" charset="0"/>
                <a:cs typeface="Times New Roman" panose="02020603050405020304" charset="0"/>
              </a:rPr>
              <a:t>tepping </a:t>
            </a:r>
            <a:r>
              <a:rPr lang="en-US" altLang="zh-CN" sz="2200">
                <a:solidFill>
                  <a:srgbClr val="0070C0"/>
                </a:solidFill>
                <a:latin typeface="Times New Roman" panose="02020603050405020304" charset="0"/>
                <a:cs typeface="Times New Roman" panose="02020603050405020304" charset="0"/>
              </a:rPr>
              <a:t>s</a:t>
            </a:r>
            <a:r>
              <a:rPr lang="zh-CN" altLang="en-US" sz="2200">
                <a:solidFill>
                  <a:srgbClr val="0070C0"/>
                </a:solidFill>
                <a:latin typeface="Times New Roman" panose="02020603050405020304" charset="0"/>
                <a:cs typeface="Times New Roman" panose="02020603050405020304" charset="0"/>
              </a:rPr>
              <a:t>tone</a:t>
            </a:r>
            <a:r>
              <a:rPr lang="en-US" altLang="zh-CN" sz="2200">
                <a:solidFill>
                  <a:srgbClr val="0070C0"/>
                </a:solidFill>
                <a:latin typeface="Times New Roman" panose="02020603050405020304" charset="0"/>
                <a:cs typeface="Times New Roman" panose="02020603050405020304" charset="0"/>
              </a:rPr>
              <a:t> to...</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t</a:t>
            </a:r>
            <a:r>
              <a:rPr lang="zh-CN" altLang="en-US" sz="2200">
                <a:solidFill>
                  <a:srgbClr val="0070C0"/>
                </a:solidFill>
                <a:latin typeface="Times New Roman" panose="02020603050405020304" charset="0"/>
                <a:cs typeface="Times New Roman" panose="02020603050405020304" charset="0"/>
              </a:rPr>
              <a:t>he </a:t>
            </a:r>
            <a:r>
              <a:rPr lang="en-US" altLang="zh-CN" sz="2200">
                <a:solidFill>
                  <a:srgbClr val="0070C0"/>
                </a:solidFill>
                <a:latin typeface="Times New Roman" panose="02020603050405020304" charset="0"/>
                <a:cs typeface="Times New Roman" panose="02020603050405020304" charset="0"/>
              </a:rPr>
              <a:t>f</a:t>
            </a:r>
            <a:r>
              <a:rPr lang="zh-CN" altLang="en-US" sz="2200">
                <a:solidFill>
                  <a:srgbClr val="0070C0"/>
                </a:solidFill>
                <a:latin typeface="Times New Roman" panose="02020603050405020304" charset="0"/>
                <a:cs typeface="Times New Roman" panose="02020603050405020304" charset="0"/>
              </a:rPr>
              <a:t>arewell </a:t>
            </a:r>
            <a:r>
              <a:rPr lang="en-US" altLang="zh-CN" sz="2200">
                <a:solidFill>
                  <a:srgbClr val="0070C0"/>
                </a:solidFill>
                <a:latin typeface="Times New Roman" panose="02020603050405020304" charset="0"/>
                <a:cs typeface="Times New Roman" panose="02020603050405020304" charset="0"/>
              </a:rPr>
              <a:t>n</a:t>
            </a:r>
            <a:r>
              <a:rPr lang="zh-CN" altLang="en-US" sz="2200">
                <a:solidFill>
                  <a:srgbClr val="0070C0"/>
                </a:solidFill>
                <a:latin typeface="Times New Roman" panose="02020603050405020304" charset="0"/>
                <a:cs typeface="Times New Roman" panose="02020603050405020304" charset="0"/>
              </a:rPr>
              <a:t>ote</a:t>
            </a:r>
            <a:r>
              <a:rPr lang="en-US" altLang="zh-CN" sz="2200">
                <a:solidFill>
                  <a:srgbClr val="0070C0"/>
                </a:solidFill>
                <a:latin typeface="Times New Roman" panose="02020603050405020304" charset="0"/>
                <a:cs typeface="Times New Roman" panose="02020603050405020304" charset="0"/>
              </a:rPr>
              <a:t> of...</a:t>
            </a:r>
            <a:endParaRPr lang="en-US" altLang="zh-CN" sz="2200">
              <a:solidFill>
                <a:srgbClr val="0070C0"/>
              </a:solidFill>
              <a:latin typeface="Times New Roman" panose="02020603050405020304" charset="0"/>
              <a:cs typeface="Times New Roman" panose="02020603050405020304" charset="0"/>
            </a:endParaRPr>
          </a:p>
        </p:txBody>
      </p:sp>
      <p:sp>
        <p:nvSpPr>
          <p:cNvPr id="4" name="文本框 3"/>
          <p:cNvSpPr txBox="1"/>
          <p:nvPr/>
        </p:nvSpPr>
        <p:spPr>
          <a:xfrm>
            <a:off x="8148955" y="2684145"/>
            <a:ext cx="3575050" cy="700405"/>
          </a:xfrm>
          <a:prstGeom prst="rect">
            <a:avLst/>
          </a:prstGeom>
          <a:noFill/>
          <a:ln w="15875">
            <a:solidFill>
              <a:schemeClr val="accent1"/>
            </a:solidFill>
            <a:prstDash val="dash"/>
          </a:ln>
        </p:spPr>
        <p:txBody>
          <a:bodyPr wrap="square" rtlCol="0" anchor="t">
            <a:spAutoFit/>
          </a:bodyPr>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More Than An Activity</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Can you brainstorm more?</a:t>
            </a:r>
            <a:endParaRPr lang="en-US" altLang="zh-CN" sz="2200">
              <a:solidFill>
                <a:srgbClr val="0070C0"/>
              </a:solidFill>
              <a:latin typeface="Times New Roman" panose="02020603050405020304" charset="0"/>
              <a:cs typeface="Times New Roman" panose="02020603050405020304" charset="0"/>
            </a:endParaRPr>
          </a:p>
        </p:txBody>
      </p:sp>
      <p:sp>
        <p:nvSpPr>
          <p:cNvPr id="5" name="文本框 4"/>
          <p:cNvSpPr txBox="1"/>
          <p:nvPr/>
        </p:nvSpPr>
        <p:spPr>
          <a:xfrm>
            <a:off x="8148320" y="1025525"/>
            <a:ext cx="3575050" cy="1004570"/>
          </a:xfrm>
          <a:prstGeom prst="rect">
            <a:avLst/>
          </a:prstGeom>
          <a:noFill/>
          <a:ln w="15875">
            <a:solidFill>
              <a:schemeClr val="accent1"/>
            </a:solidFill>
            <a:prstDash val="dash"/>
          </a:ln>
        </p:spPr>
        <p:txBody>
          <a:bodyPr wrap="square" rtlCol="0" anchor="t">
            <a:spAutoFit/>
          </a:bodyPr>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sym typeface="+mn-ea"/>
              </a:rPr>
              <a:t>D</a:t>
            </a:r>
            <a:r>
              <a:rPr lang="zh-CN" altLang="en-US" sz="2200">
                <a:solidFill>
                  <a:srgbClr val="0070C0"/>
                </a:solidFill>
                <a:latin typeface="Times New Roman" panose="02020603050405020304" charset="0"/>
                <a:cs typeface="Times New Roman" panose="02020603050405020304" charset="0"/>
                <a:sym typeface="+mn-ea"/>
              </a:rPr>
              <a:t>raw </a:t>
            </a:r>
            <a:r>
              <a:rPr lang="en-US" altLang="zh-CN" sz="2200">
                <a:solidFill>
                  <a:srgbClr val="0070C0"/>
                </a:solidFill>
                <a:latin typeface="Times New Roman" panose="02020603050405020304" charset="0"/>
                <a:cs typeface="Times New Roman" panose="02020603050405020304" charset="0"/>
                <a:sym typeface="+mn-ea"/>
              </a:rPr>
              <a:t>A</a:t>
            </a:r>
            <a:r>
              <a:rPr lang="zh-CN" altLang="en-US" sz="2200">
                <a:solidFill>
                  <a:srgbClr val="0070C0"/>
                </a:solidFill>
                <a:latin typeface="Times New Roman" panose="02020603050405020304" charset="0"/>
                <a:cs typeface="Times New Roman" panose="02020603050405020304" charset="0"/>
                <a:sym typeface="+mn-ea"/>
              </a:rPr>
              <a:t>ttention</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A</a:t>
            </a:r>
            <a:r>
              <a:rPr lang="zh-CN" altLang="en-US" sz="2200">
                <a:solidFill>
                  <a:srgbClr val="0070C0"/>
                </a:solidFill>
                <a:latin typeface="Times New Roman" panose="02020603050405020304" charset="0"/>
                <a:cs typeface="Times New Roman" panose="02020603050405020304" charset="0"/>
              </a:rPr>
              <a:t>dd </a:t>
            </a:r>
            <a:r>
              <a:rPr lang="en-US" altLang="zh-CN" sz="2200">
                <a:solidFill>
                  <a:srgbClr val="0070C0"/>
                </a:solidFill>
                <a:latin typeface="Times New Roman" panose="02020603050405020304" charset="0"/>
                <a:cs typeface="Times New Roman" panose="02020603050405020304" charset="0"/>
              </a:rPr>
              <a:t>I</a:t>
            </a:r>
            <a:r>
              <a:rPr lang="zh-CN" altLang="en-US" sz="2200">
                <a:solidFill>
                  <a:srgbClr val="0070C0"/>
                </a:solidFill>
                <a:latin typeface="Times New Roman" panose="02020603050405020304" charset="0"/>
                <a:cs typeface="Times New Roman" panose="02020603050405020304" charset="0"/>
              </a:rPr>
              <a:t>ntrigue</a:t>
            </a:r>
            <a:endParaRPr lang="zh-CN" altLang="en-US" sz="2200">
              <a:solidFill>
                <a:srgbClr val="0070C0"/>
              </a:solidFill>
              <a:latin typeface="Times New Roman" panose="02020603050405020304" charset="0"/>
              <a:cs typeface="Times New Roman" panose="02020603050405020304" charset="0"/>
            </a:endParaRPr>
          </a:p>
          <a:p>
            <a:pPr marL="342900" indent="-342900" fontAlgn="auto">
              <a:lnSpc>
                <a:spcPct val="90000"/>
              </a:lnSpc>
              <a:buFont typeface="Wingdings" panose="05000000000000000000" charset="0"/>
              <a:buChar char="ü"/>
            </a:pPr>
            <a:r>
              <a:rPr lang="en-US" altLang="zh-CN" sz="2200">
                <a:solidFill>
                  <a:srgbClr val="0070C0"/>
                </a:solidFill>
                <a:latin typeface="Times New Roman" panose="02020603050405020304" charset="0"/>
                <a:cs typeface="Times New Roman" panose="02020603050405020304" charset="0"/>
              </a:rPr>
              <a:t>S</a:t>
            </a:r>
            <a:r>
              <a:rPr lang="zh-CN" altLang="en-US" sz="2200">
                <a:solidFill>
                  <a:srgbClr val="0070C0"/>
                </a:solidFill>
                <a:latin typeface="Times New Roman" panose="02020603050405020304" charset="0"/>
                <a:cs typeface="Times New Roman" panose="02020603050405020304" charset="0"/>
              </a:rPr>
              <a:t>et </a:t>
            </a:r>
            <a:r>
              <a:rPr lang="en-US" altLang="zh-CN" sz="2200">
                <a:solidFill>
                  <a:srgbClr val="0070C0"/>
                </a:solidFill>
                <a:latin typeface="Times New Roman" panose="02020603050405020304" charset="0"/>
                <a:cs typeface="Times New Roman" panose="02020603050405020304" charset="0"/>
              </a:rPr>
              <a:t>T</a:t>
            </a:r>
            <a:r>
              <a:rPr lang="zh-CN" altLang="en-US" sz="2200">
                <a:solidFill>
                  <a:srgbClr val="0070C0"/>
                </a:solidFill>
                <a:latin typeface="Times New Roman" panose="02020603050405020304" charset="0"/>
                <a:cs typeface="Times New Roman" panose="02020603050405020304" charset="0"/>
              </a:rPr>
              <a:t>he </a:t>
            </a:r>
            <a:r>
              <a:rPr lang="en-US" altLang="zh-CN" sz="2200">
                <a:solidFill>
                  <a:srgbClr val="0070C0"/>
                </a:solidFill>
                <a:latin typeface="Times New Roman" panose="02020603050405020304" charset="0"/>
                <a:cs typeface="Times New Roman" panose="02020603050405020304" charset="0"/>
              </a:rPr>
              <a:t>T</a:t>
            </a:r>
            <a:r>
              <a:rPr lang="zh-CN" altLang="en-US" sz="2200">
                <a:solidFill>
                  <a:srgbClr val="0070C0"/>
                </a:solidFill>
                <a:latin typeface="Times New Roman" panose="02020603050405020304" charset="0"/>
                <a:cs typeface="Times New Roman" panose="02020603050405020304" charset="0"/>
              </a:rPr>
              <a:t>one</a:t>
            </a:r>
            <a:endParaRPr lang="zh-CN" altLang="en-US" sz="2200">
              <a:solidFill>
                <a:srgbClr val="0070C0"/>
              </a:solidFill>
              <a:latin typeface="Times New Roman" panose="02020603050405020304" charset="0"/>
              <a:cs typeface="Times New Roman" panose="02020603050405020304" charset="0"/>
            </a:endParaRPr>
          </a:p>
        </p:txBody>
      </p:sp>
      <p:grpSp>
        <p:nvGrpSpPr>
          <p:cNvPr id="8" name="组合 7"/>
          <p:cNvGrpSpPr/>
          <p:nvPr/>
        </p:nvGrpSpPr>
        <p:grpSpPr>
          <a:xfrm>
            <a:off x="7566025" y="457835"/>
            <a:ext cx="4575175" cy="6276975"/>
            <a:chOff x="11915" y="721"/>
            <a:chExt cx="7205" cy="9885"/>
          </a:xfrm>
        </p:grpSpPr>
        <p:sp>
          <p:nvSpPr>
            <p:cNvPr id="6" name="文本框 5"/>
            <p:cNvSpPr txBox="1"/>
            <p:nvPr/>
          </p:nvSpPr>
          <p:spPr>
            <a:xfrm>
              <a:off x="11915" y="1452"/>
              <a:ext cx="6852" cy="9155"/>
            </a:xfrm>
            <a:prstGeom prst="rect">
              <a:avLst/>
            </a:prstGeom>
            <a:solidFill>
              <a:schemeClr val="accent1">
                <a:lumMod val="20000"/>
                <a:lumOff val="80000"/>
                <a:alpha val="86000"/>
              </a:schemeClr>
            </a:solidFill>
            <a:effectLst>
              <a:outerShdw blurRad="50800" dist="38100" dir="18900000" algn="bl" rotWithShape="0">
                <a:prstClr val="black">
                  <a:alpha val="40000"/>
                </a:prstClr>
              </a:outerShdw>
            </a:effectLst>
          </p:spPr>
          <p:txBody>
            <a:bodyPr wrap="square" rtlCol="0">
              <a:noAutofit/>
            </a:bodyPr>
            <a:p>
              <a:pPr indent="0" fontAlgn="auto">
                <a:lnSpc>
                  <a:spcPct val="150000"/>
                </a:lnSpc>
                <a:buFont typeface="Arial" panose="020B0604020202020204" pitchFamily="34" charset="0"/>
                <a:buNone/>
              </a:pPr>
              <a:r>
                <a:rPr lang="en-US" altLang="zh-CN" sz="2400" b="1" i="1" u="sng">
                  <a:solidFill>
                    <a:schemeClr val="accent2">
                      <a:lumMod val="50000"/>
                    </a:schemeClr>
                  </a:solidFill>
                  <a:latin typeface="Times New Roman" panose="02020603050405020304" charset="0"/>
                  <a:cs typeface="Times New Roman" panose="02020603050405020304" charset="0"/>
                </a:rPr>
                <a:t>Linking Words:</a:t>
              </a:r>
              <a:endParaRPr lang="en-US" altLang="zh-CN" sz="2400" b="1" i="1">
                <a:solidFill>
                  <a:schemeClr val="accent2">
                    <a:lumMod val="50000"/>
                  </a:schemeClr>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As we know...</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start with</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in turn</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For one thing.... For another...</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Furthermore/ Morover/ Plus/ Better still,....</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For instance,.../ like....</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Similarly/Likewise...</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Following this,...</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Briefly Speaking</a:t>
              </a:r>
              <a:endParaRPr lang="en-US" altLang="zh-CN" sz="2400" b="1" i="1">
                <a:solidFill>
                  <a:srgbClr val="0070C0"/>
                </a:solidFill>
                <a:latin typeface="Times New Roman" panose="02020603050405020304" charset="0"/>
                <a:cs typeface="Times New Roman" panose="02020603050405020304" charset="0"/>
              </a:endParaRPr>
            </a:p>
            <a:p>
              <a:pPr marL="212090" indent="-212090" fontAlgn="auto">
                <a:lnSpc>
                  <a:spcPct val="125000"/>
                </a:lnSpc>
                <a:spcBef>
                  <a:spcPts val="0"/>
                </a:spcBef>
                <a:spcAft>
                  <a:spcPts val="0"/>
                </a:spcAft>
                <a:buFont typeface="Arial" panose="020B0604020202020204" pitchFamily="34" charset="0"/>
                <a:buChar char="•"/>
              </a:pPr>
              <a:r>
                <a:rPr lang="en-US" altLang="zh-CN" sz="2400" b="1" i="1">
                  <a:solidFill>
                    <a:srgbClr val="0070C0"/>
                  </a:solidFill>
                  <a:latin typeface="Times New Roman" panose="02020603050405020304" charset="0"/>
                  <a:cs typeface="Times New Roman" panose="02020603050405020304" charset="0"/>
                </a:rPr>
                <a:t>...</a:t>
              </a:r>
              <a:endParaRPr lang="en-US" altLang="zh-CN" sz="2400" b="1" i="1">
                <a:solidFill>
                  <a:srgbClr val="0070C0"/>
                </a:solidFill>
                <a:latin typeface="Times New Roman" panose="02020603050405020304" charset="0"/>
                <a:cs typeface="Times New Roman" panose="02020603050405020304" charset="0"/>
              </a:endParaRPr>
            </a:p>
          </p:txBody>
        </p:sp>
        <p:pic>
          <p:nvPicPr>
            <p:cNvPr id="7" name="图片 6" descr="41I-4Y8vB2S"/>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rot="20400000">
              <a:off x="17248" y="721"/>
              <a:ext cx="1872" cy="1872"/>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bg/>
                                          </p:spTgt>
                                        </p:tgtEl>
                                        <p:attrNameLst>
                                          <p:attrName>style.visibility</p:attrName>
                                        </p:attrNameLst>
                                      </p:cBhvr>
                                      <p:to>
                                        <p:strVal val="visible"/>
                                      </p:to>
                                    </p:set>
                                    <p:animEffect transition="in" filter="randombar(horizontal)">
                                      <p:cBhvr>
                                        <p:cTn id="27" dur="500"/>
                                        <p:tgtEl>
                                          <p:spTgt spid="4">
                                            <p:bg/>
                                          </p:spTgt>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randombar(horizont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35" dur="500"/>
                                        <p:tgtEl>
                                          <p:spTgt spid="2">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40" dur="500"/>
                                        <p:tgtEl>
                                          <p:spTgt spid="4">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45" dur="500"/>
                                        <p:tgtEl>
                                          <p:spTgt spid="2">
                                            <p:txEl>
                                              <p:pRg st="7" end="7"/>
                                            </p:txEl>
                                          </p:spTgt>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48" dur="500"/>
                                        <p:tgtEl>
                                          <p:spTgt spid="2">
                                            <p:txEl>
                                              <p:pRg st="8" end="8"/>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53" dur="500"/>
                                        <p:tgtEl>
                                          <p:spTgt spid="2">
                                            <p:txEl>
                                              <p:pRg st="11" end="1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grpId="0"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14" presetClass="entr" presetSubtype="10"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randombar(horizontal)">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5" grpId="0" animBg="1"/>
      <p:bldP spid="4" grpId="0" animBg="1" uiExpand="1" build="p"/>
      <p:bldP spid="3"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3.xml><?xml version="1.0" encoding="utf-8"?>
<p:tagLst xmlns:p="http://schemas.openxmlformats.org/presentationml/2006/main">
  <p:tag name="KSO_WM_BEAUTIFY_FLAG" val="#wm#"/>
  <p:tag name="KSO_WM_TEMPLATE_CATEGORY" val="custom"/>
  <p:tag name="KSO_WM_TEMPLATE_INDEX" val="20205081"/>
</p:tagLst>
</file>

<file path=ppt/tags/tag64.xml><?xml version="1.0" encoding="utf-8"?>
<p:tagLst xmlns:p="http://schemas.openxmlformats.org/presentationml/2006/main">
  <p:tag name="KSO_WM_UNIT_PLACING_PICTURE_USER_VIEWPORT" val="{&quot;height&quot;:10545,&quot;width&quot;:853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5610</Words>
  <Application>WPS 演示</Application>
  <PresentationFormat>宽屏</PresentationFormat>
  <Paragraphs>208</Paragraphs>
  <Slides>12</Slides>
  <Notes>4</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12</vt:i4>
      </vt:variant>
    </vt:vector>
  </HeadingPairs>
  <TitlesOfParts>
    <vt:vector size="24" baseType="lpstr">
      <vt:lpstr>Arial</vt:lpstr>
      <vt:lpstr>宋体</vt:lpstr>
      <vt:lpstr>Wingdings</vt:lpstr>
      <vt:lpstr>Wingdings</vt:lpstr>
      <vt:lpstr>Times New Roman</vt:lpstr>
      <vt:lpstr>微软雅黑</vt:lpstr>
      <vt:lpstr>Arial Unicode MS</vt:lpstr>
      <vt:lpstr>Calibri</vt:lpstr>
      <vt:lpstr>HelveticaNeue</vt:lpstr>
      <vt:lpstr>华文新魏</vt:lpstr>
      <vt:lpstr>Segoe Print</vt:lpstr>
      <vt:lpstr>WPS</vt:lpstr>
      <vt:lpstr>PowerPoint 演示文稿</vt:lpstr>
      <vt:lpstr>PowerPoint 演示文稿</vt:lpstr>
      <vt:lpstr>PowerPoint 演示文稿</vt:lpstr>
      <vt:lpstr>假定你是李华，毕业在即，你校英文报举办了以“An Unforgettable Activity in High School”为主题的征文活动。请你写一篇英文短文投稿，分享一次你参加过的校园活动。内容包括： 1.活动内容。2.活动感受。 注意：1.写作词数应为80左右； 2.请按如下格式在答题卡的相应位置作答。</vt:lpstr>
      <vt:lpstr>BORROWING THE ACTIVITIES FROM TEXTBOOKS</vt:lpstr>
      <vt:lpstr>BORROWING THE ACTIVITIES FROM NEMT</vt:lpstr>
      <vt:lpstr>BORROWING THE ACTIVITIES FROM PRACTICE EXAMS</vt:lpstr>
      <vt:lpstr>PowerPoint 演示文稿</vt:lpstr>
      <vt:lpstr>PowerPoint 演示文稿</vt:lpstr>
      <vt:lpstr>PowerPoint 演示文稿</vt:lpstr>
      <vt:lpstr>PowerPoint 演示文稿</vt:lpstr>
      <vt:lpstr>假定你是李华，毕业在即，你校英文报举办了以“An Unforgettable Activity in High School”为主题的征文活动。请你写一篇英文短文投稿，分享一次你参加过的校园活动。内容包括： 1.活动内容。2.活动感受。 注意：1.写作词数应为80左右； 2.请按如下格式在答题卡的相应位置作答。</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Administrator</cp:lastModifiedBy>
  <cp:revision>183</cp:revision>
  <dcterms:created xsi:type="dcterms:W3CDTF">2019-06-19T02:08:00Z</dcterms:created>
  <dcterms:modified xsi:type="dcterms:W3CDTF">2024-04-01T07:48:55Z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y fmtid="{D5CDD505-2E9C-101B-9397-08002B2CF9AE}" pid="3" name="ICV">
    <vt:lpwstr>4DD9E8B50EE14B2A80FA918BC5F69E62</vt:lpwstr>
  </property>
</Properties>
</file>