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90" r:id="rId3"/>
    <p:sldId id="356" r:id="rId4"/>
    <p:sldId id="278" r:id="rId5"/>
    <p:sldId id="308" r:id="rId6"/>
    <p:sldId id="311" r:id="rId7"/>
    <p:sldId id="310" r:id="rId8"/>
    <p:sldId id="309" r:id="rId9"/>
    <p:sldId id="322" r:id="rId10"/>
    <p:sldId id="324" r:id="rId11"/>
    <p:sldId id="323" r:id="rId12"/>
    <p:sldId id="341" r:id="rId13"/>
    <p:sldId id="342" r:id="rId14"/>
    <p:sldId id="343" r:id="rId15"/>
    <p:sldId id="344" r:id="rId16"/>
    <p:sldId id="268" r:id="rId17"/>
    <p:sldId id="345" r:id="rId18"/>
    <p:sldId id="346" r:id="rId19"/>
    <p:sldId id="257" r:id="rId20"/>
    <p:sldId id="350" r:id="rId21"/>
    <p:sldId id="267" r:id="rId22"/>
    <p:sldId id="354" r:id="rId23"/>
    <p:sldId id="355" r:id="rId24"/>
    <p:sldId id="263" r:id="rId25"/>
    <p:sldId id="347" r:id="rId26"/>
    <p:sldId id="265" r:id="rId27"/>
    <p:sldId id="261" r:id="rId28"/>
    <p:sldId id="348" r:id="rId29"/>
    <p:sldId id="262" r:id="rId30"/>
    <p:sldId id="349" r:id="rId31"/>
    <p:sldId id="260" r:id="rId32"/>
    <p:sldId id="259" r:id="rId33"/>
    <p:sldId id="358" r:id="rId34"/>
    <p:sldId id="360" r:id="rId35"/>
    <p:sldId id="359" r:id="rId36"/>
    <p:sldId id="35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8BA8E56-B027-4269-94CE-4D1C805C774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44DA68-3A26-4AC2-9B3E-E66D2D585B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A8E56-B027-4269-94CE-4D1C805C774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4DA68-3A26-4AC2-9B3E-E66D2D585B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9.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0" y="1490868"/>
          <a:ext cx="11986591" cy="4472609"/>
        </p:xfrm>
        <a:graphic>
          <a:graphicData uri="http://schemas.openxmlformats.org/drawingml/2006/table">
            <a:tbl>
              <a:tblPr firstRow="1" bandRow="1">
                <a:tableStyleId>{5C22544A-7EE6-4342-B048-85BDC9FD1C3A}</a:tableStyleId>
              </a:tblPr>
              <a:tblGrid>
                <a:gridCol w="5317435"/>
                <a:gridCol w="6669156"/>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He grabbed a flashlight and, still dressed in his pajamas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睡衣</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ran out the door. “Any firefighter would have done what I did,” he told Newsday. “We’re always on duty .”</a:t>
                      </a:r>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5396948" y="2289318"/>
            <a:ext cx="6589644" cy="1569660"/>
          </a:xfrm>
          <a:prstGeom prst="rect">
            <a:avLst/>
          </a:prstGeom>
          <a:solidFill>
            <a:schemeClr val="bg1"/>
          </a:solidFill>
        </p:spPr>
        <p:txBody>
          <a:bodyPr wrap="square" rtlCol="0">
            <a:spAutoFit/>
          </a:bodyPr>
          <a:lstStyle/>
          <a:p>
            <a:r>
              <a:rPr lang="en-US" altLang="zh-CN" sz="3200" dirty="0">
                <a:solidFill>
                  <a:srgbClr val="C00000"/>
                </a:solidFill>
                <a:latin typeface="Times New Roman" panose="02020603050405020304" pitchFamily="18" charset="0"/>
                <a:cs typeface="Times New Roman" panose="02020603050405020304" pitchFamily="18" charset="0"/>
              </a:rPr>
              <a:t>4. He shone the flashlight into the car and found Janice was stuck behind the wheel, almost unconscious. </a:t>
            </a:r>
            <a:endParaRPr lang="zh-CN"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476460" y="4061798"/>
            <a:ext cx="6589644" cy="1754326"/>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5 He was awarded the title “ A Hero In </a:t>
            </a:r>
            <a:r>
              <a:rPr lang="en-US" altLang="zh-CN" sz="3600" dirty="0" err="1">
                <a:solidFill>
                  <a:srgbClr val="C00000"/>
                </a:solidFill>
                <a:latin typeface="Times New Roman" panose="02020603050405020304" pitchFamily="18" charset="0"/>
                <a:cs typeface="Times New Roman" panose="02020603050405020304" pitchFamily="18" charset="0"/>
              </a:rPr>
              <a:t>Pajams</a:t>
            </a:r>
            <a:r>
              <a:rPr lang="en-US" altLang="zh-CN" sz="3600" dirty="0">
                <a:solidFill>
                  <a:srgbClr val="C00000"/>
                </a:solidFill>
                <a:latin typeface="Times New Roman" panose="02020603050405020304" pitchFamily="18" charset="0"/>
                <a:cs typeface="Times New Roman" panose="02020603050405020304" pitchFamily="18" charset="0"/>
              </a:rPr>
              <a:t>” by their mayor for his heroic deed.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p:cNvGraphicFramePr>
            <a:graphicFrameLocks noGrp="1"/>
          </p:cNvGraphicFramePr>
          <p:nvPr/>
        </p:nvGraphicFramePr>
        <p:xfrm>
          <a:off x="96079" y="131094"/>
          <a:ext cx="12095921" cy="6555567"/>
        </p:xfrm>
        <a:graphic>
          <a:graphicData uri="http://schemas.openxmlformats.org/drawingml/2006/table">
            <a:tbl>
              <a:tblPr firstRow="1" bandRow="1">
                <a:tableStyleId>{5C22544A-7EE6-4342-B048-85BDC9FD1C3A}</a:tableStyleId>
              </a:tblPr>
              <a:tblGrid>
                <a:gridCol w="2796208"/>
                <a:gridCol w="9299713"/>
              </a:tblGrid>
              <a:tr h="780932">
                <a:tc>
                  <a:txBody>
                    <a:bodyPr/>
                    <a:lstStyle/>
                    <a:p>
                      <a:r>
                        <a:rPr lang="en-US" altLang="zh-CN" sz="2800" dirty="0"/>
                        <a:t>      </a:t>
                      </a:r>
                      <a:endParaRPr lang="zh-CN" altLang="en-US" sz="2800" dirty="0"/>
                    </a:p>
                  </a:txBody>
                  <a:tcPr/>
                </a:tc>
                <a:tc>
                  <a:txBody>
                    <a:bodyPr/>
                    <a:lstStyle/>
                    <a:p>
                      <a:r>
                        <a:rPr lang="en-US" altLang="zh-CN" sz="2800" dirty="0"/>
                        <a:t>                          </a:t>
                      </a:r>
                      <a:endParaRPr lang="zh-CN" altLang="en-US" sz="2800" dirty="0"/>
                    </a:p>
                  </a:txBody>
                  <a:tcPr/>
                </a:tc>
              </a:tr>
              <a:tr h="780932">
                <a:tc>
                  <a:txBody>
                    <a:bodyPr/>
                    <a:lstStyle/>
                    <a:p>
                      <a:r>
                        <a:rPr lang="en-US" altLang="zh-CN" sz="2800" dirty="0">
                          <a:solidFill>
                            <a:srgbClr val="C00000"/>
                          </a:solidFill>
                        </a:rPr>
                        <a:t>who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where</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When </a:t>
                      </a:r>
                      <a:endParaRPr lang="zh-CN" altLang="en-US" sz="2800" dirty="0">
                        <a:solidFill>
                          <a:srgbClr val="C00000"/>
                        </a:solidFill>
                      </a:endParaRPr>
                    </a:p>
                  </a:txBody>
                  <a:tcPr/>
                </a:tc>
                <a:tc>
                  <a:txBody>
                    <a:bodyPr/>
                    <a:lstStyle/>
                    <a:p>
                      <a:endParaRPr lang="zh-CN" altLang="en-US" dirty="0"/>
                    </a:p>
                  </a:txBody>
                  <a:tcPr/>
                </a:tc>
              </a:tr>
              <a:tr h="1279307">
                <a:tc>
                  <a:txBody>
                    <a:bodyPr/>
                    <a:lstStyle/>
                    <a:p>
                      <a:r>
                        <a:rPr lang="en-US" altLang="zh-CN" sz="2800" dirty="0">
                          <a:solidFill>
                            <a:srgbClr val="C00000"/>
                          </a:solidFill>
                        </a:rPr>
                        <a:t>The cause </a:t>
                      </a:r>
                      <a:endParaRPr lang="zh-CN" altLang="en-US" sz="2800" dirty="0">
                        <a:solidFill>
                          <a:srgbClr val="C00000"/>
                        </a:solidFill>
                      </a:endParaRPr>
                    </a:p>
                  </a:txBody>
                  <a:tcPr/>
                </a:tc>
                <a:tc>
                  <a:txBody>
                    <a:bodyPr/>
                    <a:lstStyle/>
                    <a:p>
                      <a:endParaRPr lang="zh-CN" altLang="en-US" dirty="0"/>
                    </a:p>
                  </a:txBody>
                  <a:tcPr/>
                </a:tc>
              </a:tr>
              <a:tr h="0">
                <a:tc>
                  <a:txBody>
                    <a:bodyPr/>
                    <a:lstStyle/>
                    <a:p>
                      <a:r>
                        <a:rPr lang="en-US" altLang="zh-CN" sz="2800" dirty="0">
                          <a:solidFill>
                            <a:srgbClr val="C00000"/>
                          </a:solidFill>
                        </a:rPr>
                        <a:t>The process </a:t>
                      </a:r>
                      <a:endParaRPr lang="en-US" altLang="zh-CN" sz="2800" dirty="0">
                        <a:solidFill>
                          <a:srgbClr val="C00000"/>
                        </a:solidFill>
                      </a:endParaRPr>
                    </a:p>
                    <a:p>
                      <a:endParaRPr lang="en-US" altLang="zh-CN" sz="2800" dirty="0">
                        <a:solidFill>
                          <a:srgbClr val="C00000"/>
                        </a:solidFill>
                      </a:endParaRPr>
                    </a:p>
                    <a:p>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result</a:t>
                      </a:r>
                      <a:endParaRPr lang="zh-CN" altLang="en-US" sz="2800" dirty="0">
                        <a:solidFill>
                          <a:srgbClr val="C00000"/>
                        </a:solidFill>
                      </a:endParaRPr>
                    </a:p>
                  </a:txBody>
                  <a:tcPr/>
                </a:tc>
                <a:tc>
                  <a:txBody>
                    <a:bodyPr/>
                    <a:lstStyle/>
                    <a:p>
                      <a:endParaRPr lang="zh-CN" altLang="en-US" dirty="0"/>
                    </a:p>
                  </a:txBody>
                  <a:tcPr/>
                </a:tc>
              </a:tr>
            </a:tbl>
          </a:graphicData>
        </a:graphic>
      </p:graphicFrame>
      <p:sp>
        <p:nvSpPr>
          <p:cNvPr id="3" name="文本框 2"/>
          <p:cNvSpPr txBox="1"/>
          <p:nvPr/>
        </p:nvSpPr>
        <p:spPr>
          <a:xfrm>
            <a:off x="188846" y="351196"/>
            <a:ext cx="260405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Six elements</a:t>
            </a:r>
            <a:endParaRPr lang="zh-CN" altLang="en-US" sz="2800" dirty="0">
              <a:solidFill>
                <a:srgbClr val="9900CC"/>
              </a:solidFill>
              <a:latin typeface="Jokerman" panose="04090605060D06020702" pitchFamily="82" charset="0"/>
            </a:endParaRPr>
          </a:p>
        </p:txBody>
      </p:sp>
      <p:sp>
        <p:nvSpPr>
          <p:cNvPr id="4" name="文本框 3"/>
          <p:cNvSpPr txBox="1"/>
          <p:nvPr/>
        </p:nvSpPr>
        <p:spPr>
          <a:xfrm>
            <a:off x="4515673" y="265057"/>
            <a:ext cx="6019805"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Six detailed elements of the text</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3349488" y="1033671"/>
            <a:ext cx="8746434" cy="523220"/>
          </a:xfrm>
          <a:prstGeom prst="rect">
            <a:avLst/>
          </a:prstGeom>
          <a:solidFill>
            <a:schemeClr val="bg1"/>
          </a:solidFill>
        </p:spPr>
        <p:txBody>
          <a:bodyPr wrap="square" rtlCol="0">
            <a:spAutoFit/>
          </a:bodyPr>
          <a:lstStyle/>
          <a:p>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Janice Esposito</a:t>
            </a:r>
            <a:r>
              <a:rPr lang="zh-CN" altLang="en-US"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a:t>
            </a:r>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 Pete DiPinto</a:t>
            </a:r>
            <a:r>
              <a:rPr lang="zh-CN" altLang="en-US"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 </a:t>
            </a:r>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a volunteer firefighter)</a:t>
            </a:r>
            <a:endParaRPr lang="zh-CN" altLang="en-US" sz="2800" b="1" dirty="0">
              <a:solidFill>
                <a:srgbClr val="0000FF"/>
              </a:solidFill>
              <a:latin typeface="Tempus Sans ITC" panose="04020404030D07020202" pitchFamily="82" charset="0"/>
            </a:endParaRPr>
          </a:p>
        </p:txBody>
      </p:sp>
      <p:sp>
        <p:nvSpPr>
          <p:cNvPr id="6" name="文本框 5"/>
          <p:cNvSpPr txBox="1"/>
          <p:nvPr/>
        </p:nvSpPr>
        <p:spPr>
          <a:xfrm>
            <a:off x="3342864" y="1832115"/>
            <a:ext cx="3515136" cy="584775"/>
          </a:xfrm>
          <a:prstGeom prst="rect">
            <a:avLst/>
          </a:prstGeom>
          <a:solidFill>
            <a:schemeClr val="bg1"/>
          </a:solidFill>
        </p:spPr>
        <p:txBody>
          <a:bodyPr wrap="square" rtlCol="0">
            <a:spAutoFit/>
          </a:bodyPr>
          <a:lstStyle/>
          <a:p>
            <a:r>
              <a:rPr lang="en-US" altLang="zh-CN" sz="32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the railroad tracks.</a:t>
            </a:r>
            <a:endParaRPr lang="zh-CN" altLang="en-US" sz="3200" b="1" dirty="0">
              <a:solidFill>
                <a:srgbClr val="0000FF"/>
              </a:solidFill>
              <a:latin typeface="Tempus Sans ITC" panose="04020404030D07020202" pitchFamily="82" charset="0"/>
            </a:endParaRPr>
          </a:p>
        </p:txBody>
      </p:sp>
      <p:sp>
        <p:nvSpPr>
          <p:cNvPr id="7" name="文本框 6"/>
          <p:cNvSpPr txBox="1"/>
          <p:nvPr/>
        </p:nvSpPr>
        <p:spPr>
          <a:xfrm>
            <a:off x="3372679" y="2637183"/>
            <a:ext cx="4697895" cy="523220"/>
          </a:xfrm>
          <a:prstGeom prst="rect">
            <a:avLst/>
          </a:prstGeom>
          <a:solidFill>
            <a:schemeClr val="bg1"/>
          </a:solidFill>
        </p:spPr>
        <p:txBody>
          <a:bodyPr wrap="square" rtlCol="0">
            <a:spAutoFit/>
          </a:bodyPr>
          <a:lstStyle/>
          <a:p>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 It was late, about 10:15 p.m.</a:t>
            </a:r>
            <a:endParaRPr lang="zh-CN" altLang="en-US" sz="2800" b="1" dirty="0">
              <a:solidFill>
                <a:srgbClr val="0000FF"/>
              </a:solidFill>
              <a:latin typeface="Tempus Sans ITC" panose="04020404030D07020202" pitchFamily="82" charset="0"/>
            </a:endParaRPr>
          </a:p>
        </p:txBody>
      </p:sp>
      <p:sp>
        <p:nvSpPr>
          <p:cNvPr id="8" name="文本框 7"/>
          <p:cNvSpPr txBox="1"/>
          <p:nvPr/>
        </p:nvSpPr>
        <p:spPr>
          <a:xfrm>
            <a:off x="3203716" y="3283226"/>
            <a:ext cx="8746434" cy="954107"/>
          </a:xfrm>
          <a:prstGeom prst="rect">
            <a:avLst/>
          </a:prstGeom>
          <a:solidFill>
            <a:schemeClr val="bg1"/>
          </a:solidFill>
        </p:spPr>
        <p:txBody>
          <a:bodyPr wrap="square" rtlCol="0">
            <a:spAutoFit/>
          </a:bodyPr>
          <a:lstStyle/>
          <a:p>
            <a:r>
              <a:rPr lang="en-US" altLang="zh-CN" sz="2800" b="1" kern="100" dirty="0">
                <a:solidFill>
                  <a:srgbClr val="0000FF"/>
                </a:solidFill>
                <a:latin typeface="Tempus Sans ITC" panose="04020404030D07020202" pitchFamily="82" charset="0"/>
                <a:ea typeface="Verdana" panose="020B0604030504040204" pitchFamily="34" charset="0"/>
                <a:cs typeface="Times New Roman" panose="02020603050405020304" pitchFamily="18" charset="0"/>
              </a:rPr>
              <a:t>a car T-boned Esposito’s minivan, pushing her van  onto the railroad track. </a:t>
            </a:r>
            <a:endParaRPr lang="zh-CN" altLang="en-US" sz="2800" b="1" dirty="0">
              <a:solidFill>
                <a:srgbClr val="0000FF"/>
              </a:solidFill>
              <a:latin typeface="Tempus Sans ITC" panose="04020404030D07020202" pitchFamily="82" charset="0"/>
            </a:endParaRPr>
          </a:p>
        </p:txBody>
      </p:sp>
      <p:sp>
        <p:nvSpPr>
          <p:cNvPr id="9" name="文本框 8"/>
          <p:cNvSpPr txBox="1"/>
          <p:nvPr/>
        </p:nvSpPr>
        <p:spPr>
          <a:xfrm>
            <a:off x="3243468" y="4714458"/>
            <a:ext cx="8746434" cy="954107"/>
          </a:xfrm>
          <a:prstGeom prst="rect">
            <a:avLst/>
          </a:prstGeom>
          <a:solidFill>
            <a:schemeClr val="bg1"/>
          </a:solidFill>
        </p:spPr>
        <p:txBody>
          <a:bodyPr wrap="square" rtlCol="0">
            <a:spAutoFit/>
          </a:bodyPr>
          <a:lstStyle/>
          <a:p>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Pete DiPinto rushed to the spot and the train was travelling </a:t>
            </a:r>
            <a:r>
              <a:rPr lang="en-US" altLang="zh-CN" sz="2800" b="1" kern="100" dirty="0">
                <a:solidFill>
                  <a:srgbClr val="0000FF"/>
                </a:solidFill>
                <a:latin typeface="Tempus Sans ITC" panose="04020404030D07020202" pitchFamily="82" charset="0"/>
                <a:ea typeface="宋体" panose="02010600030101010101" pitchFamily="2" charset="-122"/>
                <a:cs typeface="Times New Roman" panose="02020603050405020304" pitchFamily="18" charset="0"/>
              </a:rPr>
              <a:t>fast towards the minivan.</a:t>
            </a:r>
            <a:endParaRPr lang="zh-CN" altLang="en-US" sz="2800" b="1" dirty="0">
              <a:solidFill>
                <a:srgbClr val="0000FF"/>
              </a:solidFill>
              <a:latin typeface="Tempus Sans ITC" panose="04020404030D07020202" pitchFamily="82" charset="0"/>
            </a:endParaRPr>
          </a:p>
        </p:txBody>
      </p:sp>
      <p:sp>
        <p:nvSpPr>
          <p:cNvPr id="10" name="文本框 9"/>
          <p:cNvSpPr txBox="1"/>
          <p:nvPr/>
        </p:nvSpPr>
        <p:spPr>
          <a:xfrm>
            <a:off x="3183837" y="5976719"/>
            <a:ext cx="8514520" cy="523220"/>
          </a:xfrm>
          <a:prstGeom prst="rect">
            <a:avLst/>
          </a:prstGeom>
          <a:solidFill>
            <a:schemeClr val="bg1"/>
          </a:solidFill>
        </p:spPr>
        <p:txBody>
          <a:bodyPr wrap="square" rtlCol="0">
            <a:spAutoFit/>
          </a:bodyPr>
          <a:lstStyle/>
          <a:p>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Janice Esposito would be rescued</a:t>
            </a:r>
            <a:r>
              <a:rPr lang="zh-CN" altLang="en-US"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a:t>
            </a:r>
            <a:r>
              <a:rPr lang="en-US" altLang="zh-CN"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Her van was crashed.</a:t>
            </a:r>
            <a:r>
              <a:rPr lang="zh-CN" altLang="en-US" sz="2800" b="1" kern="100" dirty="0">
                <a:solidFill>
                  <a:srgbClr val="0000FF"/>
                </a:solidFill>
                <a:effectLst/>
                <a:latin typeface="Tempus Sans ITC" panose="04020404030D07020202" pitchFamily="82" charset="0"/>
                <a:ea typeface="宋体" panose="02010600030101010101" pitchFamily="2" charset="-122"/>
                <a:cs typeface="Times New Roman" panose="02020603050405020304" pitchFamily="18" charset="0"/>
              </a:rPr>
              <a:t>  </a:t>
            </a:r>
            <a:endParaRPr lang="zh-CN" altLang="en-US" sz="2800" b="1" dirty="0">
              <a:solidFill>
                <a:srgbClr val="0000FF"/>
              </a:solidFill>
              <a:latin typeface="Tempus Sans ITC" panose="04020404030D070202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49714"/>
            <a:ext cx="417442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Characters Analysis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1" y="755392"/>
            <a:ext cx="12191989" cy="1077218"/>
          </a:xfrm>
          <a:prstGeom prst="rect">
            <a:avLst/>
          </a:prstGeom>
          <a:solidFill>
            <a:schemeClr val="bg1"/>
          </a:solidFill>
        </p:spPr>
        <p:txBody>
          <a:bodyPr wrap="square" rtlCol="0">
            <a:spAutoFit/>
          </a:bodyPr>
          <a:lstStyle/>
          <a:p>
            <a:r>
              <a:rPr lang="zh-CN" altLang="en-US" sz="3200" dirty="0">
                <a:solidFill>
                  <a:srgbClr val="9900CC"/>
                </a:solidFill>
                <a:latin typeface="Jokerman" panose="04090605060D06020702" pitchFamily="82" charset="0"/>
              </a:rPr>
              <a:t>本文提到的人物不少，但哪些人物可以在续写的两个段落里出现并有利于设计情节，需要思考。</a:t>
            </a:r>
            <a:endParaRPr lang="zh-CN" altLang="en-US" sz="3200" dirty="0">
              <a:solidFill>
                <a:srgbClr val="9900CC"/>
              </a:solidFill>
              <a:latin typeface="Jokerman" panose="04090605060D06020702" pitchFamily="82" charset="0"/>
            </a:endParaRPr>
          </a:p>
        </p:txBody>
      </p:sp>
      <p:sp>
        <p:nvSpPr>
          <p:cNvPr id="4" name="文本框 3"/>
          <p:cNvSpPr txBox="1"/>
          <p:nvPr/>
        </p:nvSpPr>
        <p:spPr>
          <a:xfrm>
            <a:off x="0" y="2457378"/>
            <a:ext cx="12125739" cy="3539430"/>
          </a:xfrm>
          <a:prstGeom prst="rect">
            <a:avLst/>
          </a:prstGeom>
          <a:solidFill>
            <a:schemeClr val="bg1"/>
          </a:solidFill>
        </p:spPr>
        <p:txBody>
          <a:bodyPr wrap="square">
            <a:spAutoFit/>
          </a:bodyPr>
          <a:lstStyle/>
          <a:p>
            <a:pPr indent="200025" algn="just"/>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Pete DiPinto  </a:t>
            </a:r>
            <a:r>
              <a:rPr lang="zh-CN" altLang="en-US"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主角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身份</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volunteer firefighter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说明</a:t>
            </a:r>
            <a:r>
              <a:rPr lang="zh-CN" altLang="en-US" sz="3200" b="1"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救人经验丰富</a:t>
            </a:r>
            <a:r>
              <a:rPr lang="zh-CN" altLang="en-US"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接续救人情节基本他是主要描述的对象</a:t>
            </a:r>
            <a:r>
              <a:rPr lang="zh-CN" altLang="en-US"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00025" algn="just"/>
            <a:r>
              <a:rPr lang="en-US" altLang="zh-CN" sz="3200" kern="100" dirty="0">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rPr>
              <a:t>Janice Esposito </a:t>
            </a:r>
            <a:r>
              <a:rPr lang="zh-CN" altLang="en-US" sz="3200" kern="100" dirty="0">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rPr>
              <a:t>配角</a:t>
            </a:r>
            <a:endParaRPr lang="en-US" altLang="zh-CN" sz="3200" kern="100" dirty="0">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00025"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the driver </a:t>
            </a:r>
            <a:r>
              <a:rPr lang="zh-CN" altLang="en-US" sz="3200" kern="100" dirty="0">
                <a:solidFill>
                  <a:schemeClr val="accent1">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（撞车司机 估计没他什么事）</a:t>
            </a:r>
            <a:endParaRPr lang="en-US" altLang="zh-CN" sz="3200" kern="100" dirty="0">
              <a:solidFill>
                <a:schemeClr val="accent1">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00025" algn="just"/>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Her mother , her husband and seven-year-old </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Janice </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家人，均为配角</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但如果设计</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Janice</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被送到医院救治，还可以描写家人对</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Pete DiPinto </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深表谢意。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506914"/>
            <a:ext cx="417442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Time &amp;</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Place</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 Analysis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1" y="1699608"/>
            <a:ext cx="12125728" cy="1569660"/>
          </a:xfrm>
          <a:prstGeom prst="rect">
            <a:avLst/>
          </a:prstGeom>
          <a:solidFill>
            <a:schemeClr val="bg1"/>
          </a:solidFill>
        </p:spPr>
        <p:txBody>
          <a:bodyPr wrap="square" rtlCol="0">
            <a:spAutoFit/>
          </a:bodyPr>
          <a:lstStyle/>
          <a:p>
            <a:r>
              <a:rPr lang="zh-CN" altLang="en-US" sz="3200" dirty="0">
                <a:solidFill>
                  <a:srgbClr val="9900CC"/>
                </a:solidFill>
                <a:latin typeface="Times New Roman" panose="02020603050405020304" pitchFamily="18" charset="0"/>
                <a:cs typeface="Times New Roman" panose="02020603050405020304" pitchFamily="18" charset="0"/>
              </a:rPr>
              <a:t> </a:t>
            </a:r>
            <a:r>
              <a:rPr lang="en-US" altLang="zh-CN" sz="3200" dirty="0">
                <a:solidFill>
                  <a:srgbClr val="9900CC"/>
                </a:solidFill>
                <a:latin typeface="Times New Roman" panose="02020603050405020304" pitchFamily="18" charset="0"/>
                <a:cs typeface="Times New Roman" panose="02020603050405020304" pitchFamily="18" charset="0"/>
              </a:rPr>
              <a:t>It was late, 10:25 p.m.  </a:t>
            </a:r>
            <a:r>
              <a:rPr lang="zh-CN" altLang="en-US" sz="3200" dirty="0">
                <a:solidFill>
                  <a:srgbClr val="0000FF"/>
                </a:solidFill>
                <a:latin typeface="华文行楷" panose="02010800040101010101" pitchFamily="2" charset="-122"/>
                <a:ea typeface="华文行楷" panose="02010800040101010101" pitchFamily="2" charset="-122"/>
              </a:rPr>
              <a:t>说明深夜。夜色很浓，能见度不好（</a:t>
            </a:r>
            <a:r>
              <a:rPr lang="zh-CN" altLang="en-US" sz="3200" dirty="0">
                <a:solidFill>
                  <a:srgbClr val="CC00FF"/>
                </a:solidFill>
                <a:latin typeface="华文行楷" panose="02010800040101010101" pitchFamily="2" charset="-122"/>
                <a:ea typeface="华文行楷" panose="02010800040101010101" pitchFamily="2" charset="-122"/>
              </a:rPr>
              <a:t>后面设计续写内容是可以考虑渲染一下环境特征哦。</a:t>
            </a:r>
            <a:r>
              <a:rPr lang="zh-CN" altLang="en-US" sz="3200" dirty="0">
                <a:solidFill>
                  <a:srgbClr val="0000FF"/>
                </a:solidFill>
                <a:latin typeface="华文行楷" panose="02010800040101010101" pitchFamily="2" charset="-122"/>
                <a:ea typeface="华文行楷" panose="02010800040101010101" pitchFamily="2" charset="-122"/>
              </a:rPr>
              <a:t>）（所以</a:t>
            </a:r>
            <a:r>
              <a:rPr lang="en-US" altLang="zh-CN" sz="3200" dirty="0">
                <a:solidFill>
                  <a:srgbClr val="FF0000"/>
                </a:solidFill>
                <a:latin typeface="Times New Roman" panose="02020603050405020304" pitchFamily="18" charset="0"/>
                <a:cs typeface="Times New Roman" panose="02020603050405020304" pitchFamily="18" charset="0"/>
              </a:rPr>
              <a:t>flashlight</a:t>
            </a:r>
            <a:r>
              <a:rPr lang="en-US" altLang="zh-CN" sz="3200" dirty="0">
                <a:solidFill>
                  <a:srgbClr val="9900CC"/>
                </a:solidFill>
                <a:latin typeface="Times New Roman" panose="02020603050405020304" pitchFamily="18" charset="0"/>
                <a:cs typeface="Times New Roman" panose="02020603050405020304" pitchFamily="18" charset="0"/>
              </a:rPr>
              <a:t> </a:t>
            </a:r>
            <a:r>
              <a:rPr lang="zh-CN" altLang="en-US" sz="3200" dirty="0">
                <a:solidFill>
                  <a:srgbClr val="0000FF"/>
                </a:solidFill>
                <a:latin typeface="华文行楷" panose="02010800040101010101" pitchFamily="2" charset="-122"/>
                <a:ea typeface="华文行楷" panose="02010800040101010101" pitchFamily="2" charset="-122"/>
              </a:rPr>
              <a:t>可以派上用场。 时间可以再延长一下，方便构思。</a:t>
            </a:r>
            <a:endParaRPr lang="zh-CN" altLang="en-US" sz="3200" dirty="0">
              <a:solidFill>
                <a:srgbClr val="0000FF"/>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0" y="3799162"/>
            <a:ext cx="12125739" cy="1569660"/>
          </a:xfrm>
          <a:prstGeom prst="rect">
            <a:avLst/>
          </a:prstGeom>
          <a:solidFill>
            <a:schemeClr val="bg1"/>
          </a:solidFill>
        </p:spPr>
        <p:txBody>
          <a:bodyPr wrap="square">
            <a:spAutoFit/>
          </a:bodyPr>
          <a:lstStyle/>
          <a:p>
            <a:pPr indent="200025" algn="just"/>
            <a:r>
              <a:rPr lang="en-US" altLang="zh-CN" sz="32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the railroad tracks ,  the oncoming train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说明情况危急，必须反应迅速，立即行动，立刻救人。</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indent="200025" algn="just"/>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救人后一般伤员要送医院，思考：如何设计情节？</a:t>
            </a:r>
            <a:endParaRPr lang="zh-CN" altLang="zh-CN"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506914"/>
            <a:ext cx="3369355"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Conflict Analysis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0" y="1699608"/>
            <a:ext cx="12191989" cy="1938992"/>
          </a:xfrm>
          <a:prstGeom prst="rect">
            <a:avLst/>
          </a:prstGeom>
          <a:solidFill>
            <a:schemeClr val="bg1"/>
          </a:solidFill>
        </p:spPr>
        <p:txBody>
          <a:bodyPr wrap="square" rtlCol="0">
            <a:spAutoFit/>
          </a:bodyPr>
          <a:lstStyle/>
          <a:p>
            <a:r>
              <a:rPr lang="zh-CN" altLang="en-US" sz="4000" dirty="0">
                <a:solidFill>
                  <a:srgbClr val="9900CC"/>
                </a:solidFill>
                <a:latin typeface="Times New Roman" panose="02020603050405020304" pitchFamily="18" charset="0"/>
                <a:cs typeface="Times New Roman" panose="02020603050405020304" pitchFamily="18" charset="0"/>
              </a:rPr>
              <a:t> </a:t>
            </a:r>
            <a:r>
              <a:rPr lang="en-US" altLang="zh-CN" sz="4000" dirty="0">
                <a:solidFill>
                  <a:srgbClr val="9900CC"/>
                </a:solidFill>
                <a:latin typeface="Times New Roman" panose="02020603050405020304" pitchFamily="18" charset="0"/>
                <a:cs typeface="Times New Roman" panose="02020603050405020304" pitchFamily="18" charset="0"/>
              </a:rPr>
              <a:t>1.</a:t>
            </a:r>
            <a:r>
              <a:rPr lang="en-US" altLang="zh-CN" sz="4000" dirty="0">
                <a:solidFill>
                  <a:srgbClr val="0000FF"/>
                </a:solidFill>
                <a:latin typeface="Times New Roman" panose="02020603050405020304" pitchFamily="18" charset="0"/>
                <a:cs typeface="Times New Roman" panose="02020603050405020304" pitchFamily="18" charset="0"/>
              </a:rPr>
              <a:t>Pete </a:t>
            </a:r>
            <a:r>
              <a:rPr lang="en-US" altLang="zh-CN" sz="4000" dirty="0" err="1">
                <a:solidFill>
                  <a:srgbClr val="0000FF"/>
                </a:solidFill>
                <a:latin typeface="Times New Roman" panose="02020603050405020304" pitchFamily="18" charset="0"/>
                <a:cs typeface="Times New Roman" panose="02020603050405020304" pitchFamily="18" charset="0"/>
              </a:rPr>
              <a:t>DiPinto</a:t>
            </a:r>
            <a:r>
              <a:rPr lang="en-US" altLang="zh-CN" sz="4000" dirty="0">
                <a:solidFill>
                  <a:srgbClr val="0000FF"/>
                </a:solidFill>
                <a:latin typeface="Times New Roman" panose="02020603050405020304" pitchFamily="18" charset="0"/>
                <a:cs typeface="Times New Roman" panose="02020603050405020304" pitchFamily="18" charset="0"/>
              </a:rPr>
              <a:t>  came to Janice Esposito’s rescue.   </a:t>
            </a:r>
            <a:endParaRPr lang="en-US" altLang="zh-CN" sz="4000" dirty="0">
              <a:solidFill>
                <a:srgbClr val="0000FF"/>
              </a:solidFill>
              <a:latin typeface="Times New Roman" panose="02020603050405020304" pitchFamily="18" charset="0"/>
              <a:cs typeface="Times New Roman" panose="02020603050405020304" pitchFamily="18" charset="0"/>
            </a:endParaRPr>
          </a:p>
          <a:p>
            <a:r>
              <a:rPr lang="en-US" altLang="zh-CN" sz="4000" dirty="0">
                <a:solidFill>
                  <a:srgbClr val="0000FF"/>
                </a:solidFill>
                <a:latin typeface="Times New Roman" panose="02020603050405020304" pitchFamily="18" charset="0"/>
                <a:cs typeface="Times New Roman" panose="02020603050405020304" pitchFamily="18" charset="0"/>
              </a:rPr>
              <a:t> 2.</a:t>
            </a:r>
            <a:r>
              <a:rPr lang="en-US" altLang="zh-CN" sz="4000" dirty="0">
                <a:solidFill>
                  <a:srgbClr val="CC00FF"/>
                </a:solidFill>
                <a:latin typeface="Times New Roman" panose="02020603050405020304" pitchFamily="18" charset="0"/>
                <a:cs typeface="Times New Roman" panose="02020603050405020304" pitchFamily="18" charset="0"/>
              </a:rPr>
              <a:t>The result  should be positive.  </a:t>
            </a:r>
            <a:endParaRPr lang="en-US" altLang="zh-CN" sz="4000" dirty="0">
              <a:solidFill>
                <a:srgbClr val="CC00FF"/>
              </a:solidFill>
              <a:latin typeface="Times New Roman" panose="02020603050405020304" pitchFamily="18" charset="0"/>
              <a:cs typeface="Times New Roman" panose="02020603050405020304" pitchFamily="18" charset="0"/>
            </a:endParaRPr>
          </a:p>
          <a:p>
            <a:r>
              <a:rPr lang="en-US" altLang="zh-CN" sz="4000" dirty="0">
                <a:solidFill>
                  <a:srgbClr val="FF0000"/>
                </a:solidFill>
                <a:latin typeface="Times New Roman" panose="02020603050405020304" pitchFamily="18" charset="0"/>
                <a:cs typeface="Times New Roman" panose="02020603050405020304" pitchFamily="18" charset="0"/>
              </a:rPr>
              <a:t> 3. The result  is that Janice had a near brush with death.</a:t>
            </a:r>
            <a:endParaRPr lang="zh-CN" altLang="en-US" sz="4000" dirty="0">
              <a:solidFill>
                <a:srgbClr val="FF0000"/>
              </a:solidFill>
              <a:latin typeface="Times New Roman" panose="02020603050405020304" pitchFamily="18" charset="0"/>
              <a:ea typeface="华文行楷" panose="0201080004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3376787"/>
            <a:ext cx="12192000" cy="1384995"/>
          </a:xfrm>
          <a:prstGeom prst="rect">
            <a:avLst/>
          </a:prstGeom>
          <a:solidFill>
            <a:schemeClr val="bg1"/>
          </a:solidFill>
        </p:spPr>
        <p:txBody>
          <a:bodyPr wrap="square">
            <a:spAutoFit/>
          </a:bodyPr>
          <a:lstStyle/>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Para1. And then</a:t>
            </a:r>
            <a:r>
              <a:rPr lang="en-US" altLang="zh-CN" sz="2800" b="1"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he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heard </a:t>
            </a:r>
            <a:r>
              <a:rPr lang="en-US" altLang="zh-CN" sz="28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 terrible sound: </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the bells signaling </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 oncoming train.</a:t>
            </a:r>
            <a:endParaRPr lang="en-US" altLang="zh-CN" sz="28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Para2. The heavy diesel train, traveling at 65 miles per hour, crashed into the minivan.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10" y="268378"/>
            <a:ext cx="12191990" cy="2985433"/>
          </a:xfrm>
          <a:prstGeom prst="rect">
            <a:avLst/>
          </a:prstGeom>
          <a:solidFill>
            <a:schemeClr val="bg1"/>
          </a:solidFill>
        </p:spPr>
        <p:txBody>
          <a:bodyPr wrap="square" rtlCol="0">
            <a:spAutoFit/>
          </a:bodyPr>
          <a:lstStyle/>
          <a:p>
            <a:r>
              <a:rPr lang="zh-CN" altLang="en-US" sz="4800" dirty="0">
                <a:solidFill>
                  <a:srgbClr val="FF0000"/>
                </a:solidFill>
                <a:latin typeface="华文行楷" panose="02010800040101010101" pitchFamily="2" charset="-122"/>
                <a:ea typeface="华文行楷" panose="02010800040101010101" pitchFamily="2" charset="-122"/>
              </a:rPr>
              <a:t>三处衔接的处理：</a:t>
            </a:r>
            <a:endParaRPr lang="en-US" altLang="zh-CN" sz="4800" dirty="0">
              <a:solidFill>
                <a:srgbClr val="FF0000"/>
              </a:solidFill>
              <a:latin typeface="华文行楷" panose="02010800040101010101" pitchFamily="2" charset="-122"/>
              <a:ea typeface="华文行楷" panose="02010800040101010101" pitchFamily="2" charset="-122"/>
            </a:endParaRPr>
          </a:p>
          <a:p>
            <a:r>
              <a:rPr lang="en-US" altLang="zh-CN" sz="2800" dirty="0">
                <a:solidFill>
                  <a:srgbClr val="9900CC"/>
                </a:solidFill>
                <a:latin typeface="华文行楷" panose="02010800040101010101" pitchFamily="2" charset="-122"/>
                <a:ea typeface="华文行楷" panose="02010800040101010101" pitchFamily="2" charset="-122"/>
              </a:rPr>
              <a:t>1. </a:t>
            </a:r>
            <a:r>
              <a:rPr lang="zh-CN" altLang="en-US" sz="2800" dirty="0">
                <a:solidFill>
                  <a:srgbClr val="9900CC"/>
                </a:solidFill>
                <a:latin typeface="华文行楷" panose="02010800040101010101" pitchFamily="2" charset="-122"/>
                <a:ea typeface="华文行楷" panose="02010800040101010101" pitchFamily="2" charset="-122"/>
              </a:rPr>
              <a:t>结合</a:t>
            </a:r>
            <a:r>
              <a:rPr lang="en-US" altLang="zh-CN" sz="2800" dirty="0">
                <a:solidFill>
                  <a:srgbClr val="9900CC"/>
                </a:solidFill>
                <a:latin typeface="华文行楷" panose="02010800040101010101" pitchFamily="2" charset="-122"/>
                <a:ea typeface="华文行楷" panose="02010800040101010101" pitchFamily="2" charset="-122"/>
              </a:rPr>
              <a:t>P1+P2 </a:t>
            </a:r>
            <a:r>
              <a:rPr lang="zh-CN" altLang="en-US" sz="2800" dirty="0">
                <a:solidFill>
                  <a:srgbClr val="9900CC"/>
                </a:solidFill>
                <a:latin typeface="华文行楷" panose="02010800040101010101" pitchFamily="2" charset="-122"/>
                <a:ea typeface="华文行楷" panose="02010800040101010101" pitchFamily="2" charset="-122"/>
              </a:rPr>
              <a:t>所给句</a:t>
            </a:r>
            <a:r>
              <a:rPr lang="en-US" altLang="zh-CN" sz="2800" dirty="0">
                <a:solidFill>
                  <a:srgbClr val="9900CC"/>
                </a:solidFill>
                <a:latin typeface="华文行楷" panose="02010800040101010101" pitchFamily="2" charset="-122"/>
                <a:ea typeface="华文行楷" panose="02010800040101010101" pitchFamily="2" charset="-122"/>
              </a:rPr>
              <a:t>+</a:t>
            </a:r>
            <a:r>
              <a:rPr lang="zh-CN" altLang="en-US" sz="2800" dirty="0">
                <a:solidFill>
                  <a:srgbClr val="9900CC"/>
                </a:solidFill>
                <a:latin typeface="华文行楷" panose="02010800040101010101" pitchFamily="2" charset="-122"/>
                <a:ea typeface="华文行楷" panose="02010800040101010101" pitchFamily="2" charset="-122"/>
              </a:rPr>
              <a:t>解决原文冲突 设计</a:t>
            </a:r>
            <a:r>
              <a:rPr lang="en-US" altLang="zh-CN" sz="2800" dirty="0">
                <a:solidFill>
                  <a:srgbClr val="9900CC"/>
                </a:solidFill>
                <a:latin typeface="华文行楷" panose="02010800040101010101" pitchFamily="2" charset="-122"/>
                <a:ea typeface="华文行楷" panose="02010800040101010101" pitchFamily="2" charset="-122"/>
              </a:rPr>
              <a:t>P1 </a:t>
            </a:r>
            <a:r>
              <a:rPr lang="zh-CN" altLang="en-US" sz="2800" b="1" dirty="0">
                <a:solidFill>
                  <a:srgbClr val="C00000"/>
                </a:solidFill>
                <a:latin typeface="华文行楷" panose="02010800040101010101" pitchFamily="2" charset="-122"/>
                <a:ea typeface="华文行楷" panose="02010800040101010101" pitchFamily="2" charset="-122"/>
              </a:rPr>
              <a:t>衔接处</a:t>
            </a:r>
            <a:r>
              <a:rPr lang="en-US" altLang="zh-CN" sz="2800" b="1" dirty="0">
                <a:solidFill>
                  <a:srgbClr val="C00000"/>
                </a:solidFill>
                <a:latin typeface="华文行楷" panose="02010800040101010101" pitchFamily="2" charset="-122"/>
                <a:ea typeface="华文行楷" panose="02010800040101010101" pitchFamily="2" charset="-122"/>
              </a:rPr>
              <a:t>1</a:t>
            </a:r>
            <a:r>
              <a:rPr lang="zh-CN" altLang="en-US" sz="2800" b="1" dirty="0">
                <a:solidFill>
                  <a:srgbClr val="0000FF"/>
                </a:solidFill>
                <a:latin typeface="华文行楷" panose="02010800040101010101" pitchFamily="2" charset="-122"/>
                <a:ea typeface="华文行楷" panose="02010800040101010101" pitchFamily="2" charset="-122"/>
              </a:rPr>
              <a:t>（即一段首句）</a:t>
            </a:r>
            <a:r>
              <a:rPr lang="zh-CN" altLang="en-US" sz="2800" b="1" dirty="0">
                <a:solidFill>
                  <a:srgbClr val="C00000"/>
                </a:solidFill>
                <a:latin typeface="华文行楷" panose="02010800040101010101" pitchFamily="2" charset="-122"/>
                <a:ea typeface="华文行楷" panose="02010800040101010101" pitchFamily="2" charset="-122"/>
              </a:rPr>
              <a:t>：</a:t>
            </a:r>
            <a:r>
              <a:rPr lang="zh-CN" altLang="en-US" sz="2800" dirty="0">
                <a:solidFill>
                  <a:srgbClr val="9900CC"/>
                </a:solidFill>
                <a:latin typeface="华文行楷" panose="02010800040101010101" pitchFamily="2" charset="-122"/>
                <a:ea typeface="华文行楷" panose="02010800040101010101" pitchFamily="2" charset="-122"/>
              </a:rPr>
              <a:t>（先考虑主语是</a:t>
            </a:r>
            <a:r>
              <a:rPr lang="en-US" altLang="zh-CN" sz="2800" dirty="0">
                <a:solidFill>
                  <a:srgbClr val="C00000"/>
                </a:solidFill>
                <a:latin typeface="方正舒体" panose="02010601030101010101" pitchFamily="2" charset="-122"/>
                <a:ea typeface="方正舒体" panose="02010601030101010101" pitchFamily="2" charset="-122"/>
              </a:rPr>
              <a:t>he</a:t>
            </a:r>
            <a:r>
              <a:rPr lang="en-US" altLang="zh-CN" sz="2800" dirty="0">
                <a:solidFill>
                  <a:srgbClr val="C00000"/>
                </a:solidFill>
                <a:latin typeface="华文行楷" panose="02010800040101010101" pitchFamily="2" charset="-122"/>
                <a:ea typeface="华文行楷" panose="02010800040101010101" pitchFamily="2" charset="-122"/>
              </a:rPr>
              <a:t> </a:t>
            </a:r>
            <a:r>
              <a:rPr lang="zh-CN" altLang="en-US" sz="2800" dirty="0">
                <a:solidFill>
                  <a:srgbClr val="9900CC"/>
                </a:solidFill>
                <a:latin typeface="华文行楷" panose="02010800040101010101" pitchFamily="2" charset="-122"/>
                <a:ea typeface="华文行楷" panose="02010800040101010101" pitchFamily="2" charset="-122"/>
              </a:rPr>
              <a:t>或 </a:t>
            </a:r>
            <a:r>
              <a:rPr lang="en-US" altLang="zh-CN" sz="2800" dirty="0">
                <a:solidFill>
                  <a:srgbClr val="C00000"/>
                </a:solidFill>
                <a:latin typeface="方正舒体" panose="02010601030101010101" pitchFamily="2" charset="-122"/>
                <a:ea typeface="方正舒体" panose="02010601030101010101" pitchFamily="2" charset="-122"/>
              </a:rPr>
              <a:t>the train  </a:t>
            </a:r>
            <a:r>
              <a:rPr lang="zh-CN" altLang="en-US" sz="2800" dirty="0">
                <a:solidFill>
                  <a:srgbClr val="9900CC"/>
                </a:solidFill>
                <a:latin typeface="华文行楷" panose="02010800040101010101" pitchFamily="2" charset="-122"/>
                <a:ea typeface="华文行楷" panose="02010800040101010101" pitchFamily="2" charset="-122"/>
              </a:rPr>
              <a:t>或 </a:t>
            </a:r>
            <a:r>
              <a:rPr lang="en-US" altLang="zh-CN" sz="2800" dirty="0">
                <a:solidFill>
                  <a:srgbClr val="C00000"/>
                </a:solidFill>
                <a:latin typeface="方正舒体" panose="02010601030101010101" pitchFamily="2" charset="-122"/>
                <a:ea typeface="方正舒体" panose="02010601030101010101" pitchFamily="2" charset="-122"/>
              </a:rPr>
              <a:t>Janice</a:t>
            </a:r>
            <a:r>
              <a:rPr lang="en-US" altLang="zh-CN" sz="2800" dirty="0">
                <a:solidFill>
                  <a:srgbClr val="9900CC"/>
                </a:solidFill>
                <a:latin typeface="华文行楷" panose="02010800040101010101" pitchFamily="2" charset="-122"/>
                <a:ea typeface="华文行楷" panose="02010800040101010101" pitchFamily="2" charset="-122"/>
              </a:rPr>
              <a:t> </a:t>
            </a:r>
            <a:r>
              <a:rPr lang="zh-CN" altLang="en-US" sz="2800" dirty="0">
                <a:solidFill>
                  <a:srgbClr val="9900CC"/>
                </a:solidFill>
                <a:latin typeface="华文行楷" panose="02010800040101010101" pitchFamily="2" charset="-122"/>
                <a:ea typeface="华文行楷" panose="02010800040101010101" pitchFamily="2" charset="-122"/>
              </a:rPr>
              <a:t>） </a:t>
            </a:r>
            <a:r>
              <a:rPr lang="en-US" altLang="zh-CN" sz="2800" dirty="0">
                <a:solidFill>
                  <a:srgbClr val="9900CC"/>
                </a:solidFill>
                <a:latin typeface="华文行楷" panose="02010800040101010101" pitchFamily="2" charset="-122"/>
                <a:ea typeface="华文行楷" panose="02010800040101010101" pitchFamily="2" charset="-122"/>
              </a:rPr>
              <a:t>(</a:t>
            </a:r>
            <a:r>
              <a:rPr lang="zh-CN" altLang="en-US" sz="2800" dirty="0">
                <a:solidFill>
                  <a:srgbClr val="9900CC"/>
                </a:solidFill>
                <a:latin typeface="华文行楷" panose="02010800040101010101" pitchFamily="2" charset="-122"/>
                <a:ea typeface="华文行楷" panose="02010800040101010101" pitchFamily="2" charset="-122"/>
              </a:rPr>
              <a:t>确定主语，方便句子产出。）</a:t>
            </a:r>
            <a:endParaRPr lang="en-US" altLang="zh-CN" sz="2800" dirty="0">
              <a:solidFill>
                <a:srgbClr val="9900CC"/>
              </a:solidFill>
              <a:latin typeface="华文行楷" panose="02010800040101010101" pitchFamily="2" charset="-122"/>
              <a:ea typeface="华文行楷" panose="02010800040101010101" pitchFamily="2" charset="-122"/>
            </a:endParaRPr>
          </a:p>
          <a:p>
            <a:r>
              <a:rPr lang="en-US" altLang="zh-CN" sz="2800" dirty="0">
                <a:solidFill>
                  <a:srgbClr val="9900CC"/>
                </a:solidFill>
                <a:latin typeface="华文行楷" panose="02010800040101010101" pitchFamily="2" charset="-122"/>
                <a:ea typeface="华文行楷" panose="02010800040101010101" pitchFamily="2" charset="-122"/>
              </a:rPr>
              <a:t>2. </a:t>
            </a:r>
            <a:r>
              <a:rPr lang="zh-CN" altLang="en-US" sz="2800" dirty="0">
                <a:solidFill>
                  <a:srgbClr val="9900CC"/>
                </a:solidFill>
                <a:latin typeface="华文行楷" panose="02010800040101010101" pitchFamily="2" charset="-122"/>
                <a:ea typeface="华文行楷" panose="02010800040101010101" pitchFamily="2" charset="-122"/>
              </a:rPr>
              <a:t>结合</a:t>
            </a:r>
            <a:r>
              <a:rPr lang="en-US" altLang="zh-CN" sz="2800" dirty="0">
                <a:solidFill>
                  <a:srgbClr val="9900CC"/>
                </a:solidFill>
                <a:latin typeface="华文行楷" panose="02010800040101010101" pitchFamily="2" charset="-122"/>
                <a:ea typeface="华文行楷" panose="02010800040101010101" pitchFamily="2" charset="-122"/>
              </a:rPr>
              <a:t>P2</a:t>
            </a:r>
            <a:r>
              <a:rPr lang="zh-CN" altLang="en-US" sz="2800" dirty="0">
                <a:solidFill>
                  <a:srgbClr val="9900CC"/>
                </a:solidFill>
                <a:latin typeface="华文行楷" panose="02010800040101010101" pitchFamily="2" charset="-122"/>
                <a:ea typeface="华文行楷" panose="02010800040101010101" pitchFamily="2" charset="-122"/>
              </a:rPr>
              <a:t>所给句 设计</a:t>
            </a:r>
            <a:r>
              <a:rPr lang="en-US" altLang="zh-CN" sz="2800" dirty="0">
                <a:solidFill>
                  <a:srgbClr val="9900CC"/>
                </a:solidFill>
                <a:latin typeface="华文行楷" panose="02010800040101010101" pitchFamily="2" charset="-122"/>
                <a:ea typeface="华文行楷" panose="02010800040101010101" pitchFamily="2" charset="-122"/>
              </a:rPr>
              <a:t>P1 </a:t>
            </a:r>
            <a:r>
              <a:rPr lang="zh-CN" altLang="en-US" sz="2800" dirty="0">
                <a:solidFill>
                  <a:srgbClr val="9900CC"/>
                </a:solidFill>
                <a:latin typeface="华文行楷" panose="02010800040101010101" pitchFamily="2" charset="-122"/>
                <a:ea typeface="华文行楷" panose="02010800040101010101" pitchFamily="2" charset="-122"/>
              </a:rPr>
              <a:t>衔接处</a:t>
            </a:r>
            <a:r>
              <a:rPr lang="en-US" altLang="zh-CN" sz="2800" dirty="0">
                <a:solidFill>
                  <a:srgbClr val="9900CC"/>
                </a:solidFill>
                <a:latin typeface="华文行楷" panose="02010800040101010101" pitchFamily="2" charset="-122"/>
                <a:ea typeface="华文行楷" panose="02010800040101010101" pitchFamily="2" charset="-122"/>
              </a:rPr>
              <a:t>2</a:t>
            </a:r>
            <a:r>
              <a:rPr lang="zh-CN" altLang="en-US" sz="2800" dirty="0">
                <a:solidFill>
                  <a:srgbClr val="0000FF"/>
                </a:solidFill>
                <a:latin typeface="华文行楷" panose="02010800040101010101" pitchFamily="2" charset="-122"/>
                <a:ea typeface="华文行楷" panose="02010800040101010101" pitchFamily="2" charset="-122"/>
              </a:rPr>
              <a:t>（即一段尾句）</a:t>
            </a:r>
            <a:r>
              <a:rPr lang="zh-CN" altLang="en-US" sz="2800" dirty="0">
                <a:solidFill>
                  <a:srgbClr val="9900CC"/>
                </a:solidFill>
                <a:latin typeface="华文行楷" panose="02010800040101010101" pitchFamily="2" charset="-122"/>
                <a:ea typeface="华文行楷" panose="02010800040101010101" pitchFamily="2" charset="-122"/>
              </a:rPr>
              <a:t>：</a:t>
            </a:r>
            <a:endParaRPr lang="en-US" altLang="zh-CN" sz="2800" dirty="0">
              <a:solidFill>
                <a:srgbClr val="9900CC"/>
              </a:solidFill>
              <a:latin typeface="华文行楷" panose="02010800040101010101" pitchFamily="2" charset="-122"/>
              <a:ea typeface="华文行楷" panose="02010800040101010101" pitchFamily="2" charset="-122"/>
            </a:endParaRPr>
          </a:p>
          <a:p>
            <a:r>
              <a:rPr lang="en-US" altLang="zh-CN" sz="2800" dirty="0">
                <a:solidFill>
                  <a:srgbClr val="9900CC"/>
                </a:solidFill>
                <a:latin typeface="华文行楷" panose="02010800040101010101" pitchFamily="2" charset="-122"/>
                <a:ea typeface="华文行楷" panose="02010800040101010101" pitchFamily="2" charset="-122"/>
              </a:rPr>
              <a:t>3.</a:t>
            </a:r>
            <a:r>
              <a:rPr lang="zh-CN" altLang="en-US" sz="2800" dirty="0">
                <a:solidFill>
                  <a:srgbClr val="9900CC"/>
                </a:solidFill>
                <a:latin typeface="华文行楷" panose="02010800040101010101" pitchFamily="2" charset="-122"/>
                <a:ea typeface="华文行楷" panose="02010800040101010101" pitchFamily="2" charset="-122"/>
              </a:rPr>
              <a:t>结合 </a:t>
            </a:r>
            <a:r>
              <a:rPr lang="en-US" altLang="zh-CN" sz="2800" dirty="0">
                <a:solidFill>
                  <a:srgbClr val="9900CC"/>
                </a:solidFill>
                <a:latin typeface="华文行楷" panose="02010800040101010101" pitchFamily="2" charset="-122"/>
                <a:ea typeface="华文行楷" panose="02010800040101010101" pitchFamily="2" charset="-122"/>
              </a:rPr>
              <a:t>P 1</a:t>
            </a:r>
            <a:r>
              <a:rPr lang="zh-CN" altLang="en-US" sz="2800" dirty="0">
                <a:solidFill>
                  <a:srgbClr val="9900CC"/>
                </a:solidFill>
                <a:latin typeface="华文行楷" panose="02010800040101010101" pitchFamily="2" charset="-122"/>
                <a:ea typeface="华文行楷" panose="02010800040101010101" pitchFamily="2" charset="-122"/>
              </a:rPr>
              <a:t>衔接处</a:t>
            </a:r>
            <a:r>
              <a:rPr lang="en-US" altLang="zh-CN" sz="2800" dirty="0">
                <a:solidFill>
                  <a:srgbClr val="9900CC"/>
                </a:solidFill>
                <a:latin typeface="华文行楷" panose="02010800040101010101" pitchFamily="2" charset="-122"/>
                <a:ea typeface="华文行楷" panose="02010800040101010101" pitchFamily="2" charset="-122"/>
              </a:rPr>
              <a:t>2+P2 </a:t>
            </a:r>
            <a:r>
              <a:rPr lang="zh-CN" altLang="en-US" sz="2800" dirty="0">
                <a:solidFill>
                  <a:srgbClr val="9900CC"/>
                </a:solidFill>
                <a:latin typeface="华文行楷" panose="02010800040101010101" pitchFamily="2" charset="-122"/>
                <a:ea typeface="华文行楷" panose="02010800040101010101" pitchFamily="2" charset="-122"/>
              </a:rPr>
              <a:t>所给句，设计衔接处</a:t>
            </a:r>
            <a:r>
              <a:rPr lang="en-US" altLang="zh-CN" sz="2800" dirty="0">
                <a:solidFill>
                  <a:srgbClr val="9900CC"/>
                </a:solidFill>
                <a:latin typeface="华文行楷" panose="02010800040101010101" pitchFamily="2" charset="-122"/>
                <a:ea typeface="华文行楷" panose="02010800040101010101" pitchFamily="2" charset="-122"/>
              </a:rPr>
              <a:t>3 </a:t>
            </a:r>
            <a:r>
              <a:rPr lang="zh-CN" altLang="en-US" sz="2800" b="1" dirty="0">
                <a:solidFill>
                  <a:srgbClr val="0000FF"/>
                </a:solidFill>
                <a:latin typeface="华文行楷" panose="02010800040101010101" pitchFamily="2" charset="-122"/>
                <a:ea typeface="华文行楷" panose="02010800040101010101" pitchFamily="2" charset="-122"/>
              </a:rPr>
              <a:t>（即二段首句） </a:t>
            </a:r>
            <a:r>
              <a:rPr lang="zh-CN" altLang="en-US" sz="2800" dirty="0">
                <a:solidFill>
                  <a:srgbClr val="9900CC"/>
                </a:solidFill>
                <a:latin typeface="华文行楷" panose="02010800040101010101" pitchFamily="2" charset="-122"/>
                <a:ea typeface="华文行楷" panose="02010800040101010101" pitchFamily="2" charset="-122"/>
              </a:rPr>
              <a:t>：</a:t>
            </a:r>
            <a:endParaRPr lang="en-US" altLang="zh-CN" sz="2800" dirty="0">
              <a:solidFill>
                <a:srgbClr val="9900CC"/>
              </a:solidFill>
              <a:latin typeface="华文行楷" panose="02010800040101010101" pitchFamily="2" charset="-122"/>
              <a:ea typeface="华文行楷" panose="02010800040101010101" pitchFamily="2" charset="-122"/>
            </a:endParaRPr>
          </a:p>
          <a:p>
            <a:r>
              <a:rPr lang="zh-CN" altLang="en-US" sz="2800" dirty="0">
                <a:solidFill>
                  <a:srgbClr val="9900CC"/>
                </a:solidFill>
                <a:latin typeface="华文行楷" panose="02010800040101010101" pitchFamily="2" charset="-122"/>
                <a:ea typeface="华文行楷" panose="02010800040101010101" pitchFamily="2" charset="-122"/>
              </a:rPr>
              <a:t>  然后预判各段的主要内容，进行情节设计，人物处理，地点是否需要切换；</a:t>
            </a:r>
            <a:endParaRPr lang="zh-CN" altLang="en-US" sz="2800" dirty="0">
              <a:solidFill>
                <a:srgbClr val="9900CC"/>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26491" y="4992769"/>
            <a:ext cx="12191990" cy="1692771"/>
          </a:xfrm>
          <a:prstGeom prst="rect">
            <a:avLst/>
          </a:prstGeom>
          <a:solidFill>
            <a:schemeClr val="bg1"/>
          </a:solidFill>
        </p:spPr>
        <p:txBody>
          <a:bodyPr wrap="square" rtlCol="0">
            <a:spAutoFit/>
          </a:bodyPr>
          <a:lstStyle/>
          <a:p>
            <a:r>
              <a:rPr lang="zh-CN" altLang="en-US" sz="4800" dirty="0">
                <a:solidFill>
                  <a:srgbClr val="FF0000"/>
                </a:solidFill>
                <a:latin typeface="华文行楷" panose="02010800040101010101" pitchFamily="2" charset="-122"/>
                <a:ea typeface="华文行楷" panose="02010800040101010101" pitchFamily="2" charset="-122"/>
              </a:rPr>
              <a:t>续写结尾句处理：</a:t>
            </a:r>
            <a:endParaRPr lang="en-US" altLang="zh-CN" sz="4800" dirty="0">
              <a:solidFill>
                <a:srgbClr val="FF0000"/>
              </a:solidFill>
              <a:latin typeface="华文行楷" panose="02010800040101010101" pitchFamily="2" charset="-122"/>
              <a:ea typeface="华文行楷" panose="02010800040101010101" pitchFamily="2" charset="-122"/>
            </a:endParaRPr>
          </a:p>
          <a:p>
            <a:r>
              <a:rPr lang="en-US" altLang="zh-CN" sz="2800" dirty="0">
                <a:solidFill>
                  <a:srgbClr val="9900CC"/>
                </a:solidFill>
                <a:latin typeface="华文行楷" panose="02010800040101010101" pitchFamily="2" charset="-122"/>
                <a:ea typeface="华文行楷" panose="02010800040101010101" pitchFamily="2" charset="-122"/>
              </a:rPr>
              <a:t>1. </a:t>
            </a:r>
            <a:r>
              <a:rPr lang="zh-CN" altLang="en-US" sz="2800" dirty="0">
                <a:solidFill>
                  <a:srgbClr val="9900CC"/>
                </a:solidFill>
                <a:latin typeface="华文行楷" panose="02010800040101010101" pitchFamily="2" charset="-122"/>
                <a:ea typeface="华文行楷" panose="02010800040101010101" pitchFamily="2" charset="-122"/>
              </a:rPr>
              <a:t>根据 三个大类：人与自然；人与自我；人与社会 来判定是否文本有主题意义； 如有，是否可以升华式结尾。</a:t>
            </a:r>
            <a:endParaRPr lang="zh-CN" altLang="en-US" sz="2800" dirty="0">
              <a:solidFill>
                <a:srgbClr val="9900CC"/>
              </a:solidFill>
              <a:latin typeface="华文行楷" panose="02010800040101010101" pitchFamily="2" charset="-122"/>
              <a:ea typeface="华文行楷"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26491" y="2180001"/>
            <a:ext cx="12191990" cy="1815882"/>
          </a:xfrm>
          <a:prstGeom prst="rect">
            <a:avLst/>
          </a:prstGeom>
          <a:solidFill>
            <a:schemeClr val="bg1"/>
          </a:solidFill>
        </p:spPr>
        <p:txBody>
          <a:bodyPr wrap="square" rtlCol="0">
            <a:spAutoFit/>
          </a:bodyPr>
          <a:lstStyle/>
          <a:p>
            <a:r>
              <a:rPr lang="en-US" altLang="zh-CN" sz="2800" dirty="0">
                <a:solidFill>
                  <a:srgbClr val="9900CC"/>
                </a:solidFill>
                <a:latin typeface="华文行楷" panose="02010800040101010101" pitchFamily="2" charset="-122"/>
                <a:ea typeface="华文行楷" panose="02010800040101010101" pitchFamily="2" charset="-122"/>
              </a:rPr>
              <a:t>1. </a:t>
            </a:r>
            <a:r>
              <a:rPr lang="zh-CN" altLang="en-US" sz="2800" dirty="0">
                <a:solidFill>
                  <a:srgbClr val="9900CC"/>
                </a:solidFill>
                <a:latin typeface="华文行楷" panose="02010800040101010101" pitchFamily="2" charset="-122"/>
                <a:ea typeface="华文行楷" panose="02010800040101010101" pitchFamily="2" charset="-122"/>
              </a:rPr>
              <a:t>根据 三个大类：人与自然、人与社会、人与自我， 来判定是否文本有主题意义； 如有，是否可以升华式结尾。</a:t>
            </a:r>
            <a:r>
              <a:rPr lang="zh-CN" altLang="en-US" sz="2800" dirty="0">
                <a:solidFill>
                  <a:srgbClr val="C00000"/>
                </a:solidFill>
                <a:latin typeface="华文行楷" panose="02010800040101010101" pitchFamily="2" charset="-122"/>
                <a:ea typeface="华文行楷" panose="02010800040101010101" pitchFamily="2" charset="-122"/>
              </a:rPr>
              <a:t>例如：</a:t>
            </a:r>
            <a:r>
              <a:rPr lang="en-US" altLang="zh-CN" sz="2800" dirty="0">
                <a:solidFill>
                  <a:srgbClr val="FF0000"/>
                </a:solidFill>
                <a:latin typeface="Comic Sans MS" panose="030F0702030302020204" pitchFamily="66" charset="0"/>
                <a:ea typeface="华文行楷" panose="02010800040101010101" pitchFamily="2" charset="-122"/>
              </a:rPr>
              <a:t>The successful rescue </a:t>
            </a:r>
            <a:r>
              <a:rPr lang="en-US" altLang="zh-CN" sz="2800" dirty="0">
                <a:solidFill>
                  <a:srgbClr val="CC00FF"/>
                </a:solidFill>
                <a:latin typeface="Comic Sans MS" panose="030F0702030302020204" pitchFamily="66" charset="0"/>
                <a:ea typeface="华文行楷" panose="02010800040101010101" pitchFamily="2" charset="-122"/>
              </a:rPr>
              <a:t>not only </a:t>
            </a:r>
            <a:r>
              <a:rPr lang="en-US" altLang="zh-CN" sz="2800" dirty="0">
                <a:solidFill>
                  <a:srgbClr val="FF0000"/>
                </a:solidFill>
                <a:latin typeface="Comic Sans MS" panose="030F0702030302020204" pitchFamily="66" charset="0"/>
                <a:ea typeface="华文行楷" panose="02010800040101010101" pitchFamily="2" charset="-122"/>
              </a:rPr>
              <a:t>saved Janice’s life </a:t>
            </a:r>
            <a:r>
              <a:rPr lang="en-US" altLang="zh-CN" sz="2800" dirty="0">
                <a:solidFill>
                  <a:srgbClr val="CC00FF"/>
                </a:solidFill>
                <a:latin typeface="Comic Sans MS" panose="030F0702030302020204" pitchFamily="66" charset="0"/>
                <a:ea typeface="华文行楷" panose="02010800040101010101" pitchFamily="2" charset="-122"/>
              </a:rPr>
              <a:t>but also </a:t>
            </a:r>
            <a:r>
              <a:rPr lang="en-US" altLang="zh-CN" sz="2800" dirty="0">
                <a:solidFill>
                  <a:srgbClr val="FF0000"/>
                </a:solidFill>
                <a:latin typeface="Comic Sans MS" panose="030F0702030302020204" pitchFamily="66" charset="0"/>
                <a:ea typeface="华文行楷" panose="02010800040101010101" pitchFamily="2" charset="-122"/>
              </a:rPr>
              <a:t>revealed the meaning of his volunteer job as a firefighter, </a:t>
            </a:r>
            <a:r>
              <a:rPr lang="en-US" altLang="zh-CN" sz="2800" dirty="0">
                <a:solidFill>
                  <a:srgbClr val="0000FF"/>
                </a:solidFill>
                <a:latin typeface="Comic Sans MS" panose="030F0702030302020204" pitchFamily="66" charset="0"/>
                <a:ea typeface="华文行楷" panose="02010800040101010101" pitchFamily="2" charset="-122"/>
              </a:rPr>
              <a:t>which filled  </a:t>
            </a:r>
            <a:r>
              <a:rPr lang="en-US" altLang="zh-CN" sz="2800" dirty="0" err="1">
                <a:solidFill>
                  <a:srgbClr val="0000FF"/>
                </a:solidFill>
                <a:latin typeface="Comic Sans MS" panose="030F0702030302020204" pitchFamily="66" charset="0"/>
                <a:ea typeface="华文行楷" panose="02010800040101010101" pitchFamily="2" charset="-122"/>
              </a:rPr>
              <a:t>DiPinto’s</a:t>
            </a:r>
            <a:r>
              <a:rPr lang="en-US" altLang="zh-CN" sz="2800" dirty="0">
                <a:solidFill>
                  <a:srgbClr val="0000FF"/>
                </a:solidFill>
                <a:latin typeface="Comic Sans MS" panose="030F0702030302020204" pitchFamily="66" charset="0"/>
                <a:ea typeface="华文行楷" panose="02010800040101010101" pitchFamily="2" charset="-122"/>
              </a:rPr>
              <a:t> heart with overwhelming pride.</a:t>
            </a:r>
            <a:endParaRPr lang="zh-CN" altLang="en-US" sz="2800" dirty="0">
              <a:solidFill>
                <a:srgbClr val="0000FF"/>
              </a:solidFill>
              <a:latin typeface="Comic Sans MS" panose="030F0702030302020204" pitchFamily="66" charset="0"/>
              <a:ea typeface="华文行楷" panose="02010800040101010101" pitchFamily="2" charset="-122"/>
            </a:endParaRPr>
          </a:p>
        </p:txBody>
      </p:sp>
      <p:sp>
        <p:nvSpPr>
          <p:cNvPr id="2" name="文本框 1"/>
          <p:cNvSpPr txBox="1"/>
          <p:nvPr/>
        </p:nvSpPr>
        <p:spPr>
          <a:xfrm>
            <a:off x="125909" y="106038"/>
            <a:ext cx="3014856" cy="523220"/>
          </a:xfrm>
          <a:prstGeom prst="rect">
            <a:avLst/>
          </a:prstGeom>
          <a:solidFill>
            <a:schemeClr val="bg1"/>
          </a:solidFill>
        </p:spPr>
        <p:txBody>
          <a:bodyPr wrap="square" rtlCol="0">
            <a:spAutoFit/>
          </a:bodyPr>
          <a:lstStyle/>
          <a:p>
            <a:r>
              <a:rPr lang="zh-CN" altLang="en-US" sz="2800" dirty="0">
                <a:solidFill>
                  <a:srgbClr val="9900CC"/>
                </a:solidFill>
                <a:latin typeface="华文行楷" panose="02010800040101010101" pitchFamily="2" charset="-122"/>
                <a:ea typeface="华文行楷" panose="02010800040101010101" pitchFamily="2" charset="-122"/>
              </a:rPr>
              <a:t>结尾句处理方式：</a:t>
            </a:r>
            <a:endParaRPr lang="zh-CN" altLang="en-US" sz="2800" dirty="0">
              <a:solidFill>
                <a:srgbClr val="9900CC"/>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13239" y="4777429"/>
            <a:ext cx="12205239" cy="1384995"/>
          </a:xfrm>
          <a:prstGeom prst="rect">
            <a:avLst/>
          </a:prstGeom>
          <a:solidFill>
            <a:schemeClr val="bg1"/>
          </a:solidFill>
        </p:spPr>
        <p:txBody>
          <a:bodyPr wrap="square" rtlCol="0">
            <a:spAutoFit/>
          </a:bodyPr>
          <a:lstStyle/>
          <a:p>
            <a:r>
              <a:rPr lang="en-US" altLang="zh-CN" sz="2800" dirty="0">
                <a:solidFill>
                  <a:srgbClr val="9900CC"/>
                </a:solidFill>
                <a:latin typeface="华文行楷" panose="02010800040101010101" pitchFamily="2" charset="-122"/>
                <a:ea typeface="华文行楷" panose="02010800040101010101" pitchFamily="2" charset="-122"/>
              </a:rPr>
              <a:t>2. </a:t>
            </a:r>
            <a:r>
              <a:rPr lang="zh-CN" altLang="en-US" sz="2800" dirty="0">
                <a:solidFill>
                  <a:srgbClr val="9900CC"/>
                </a:solidFill>
                <a:latin typeface="华文行楷" panose="02010800040101010101" pitchFamily="2" charset="-122"/>
                <a:ea typeface="华文行楷" panose="02010800040101010101" pitchFamily="2" charset="-122"/>
              </a:rPr>
              <a:t>情景式结尾。以一个场景或画面来结尾。</a:t>
            </a:r>
            <a:r>
              <a:rPr lang="zh-CN" altLang="en-US" sz="2800" dirty="0">
                <a:solidFill>
                  <a:srgbClr val="C00000"/>
                </a:solidFill>
                <a:latin typeface="华文行楷" panose="02010800040101010101" pitchFamily="2" charset="-122"/>
                <a:ea typeface="华文行楷" panose="02010800040101010101" pitchFamily="2" charset="-122"/>
              </a:rPr>
              <a:t>例如： </a:t>
            </a:r>
            <a:r>
              <a:rPr lang="en-US" altLang="zh-CN" sz="2800" dirty="0">
                <a:solidFill>
                  <a:srgbClr val="CC00FF"/>
                </a:solidFill>
                <a:latin typeface="Comic Sans MS" panose="030F0702030302020204" pitchFamily="66" charset="0"/>
                <a:ea typeface="华文行楷" panose="02010800040101010101" pitchFamily="2" charset="-122"/>
              </a:rPr>
              <a:t>The ambulance speeding for hospital in the darkness ,</a:t>
            </a:r>
            <a:r>
              <a:rPr lang="en-US" altLang="zh-CN" sz="2800" dirty="0">
                <a:solidFill>
                  <a:srgbClr val="FF0000"/>
                </a:solidFill>
                <a:latin typeface="Comic Sans MS" panose="030F0702030302020204" pitchFamily="66" charset="0"/>
                <a:ea typeface="华文行楷" panose="02010800040101010101" pitchFamily="2" charset="-122"/>
              </a:rPr>
              <a:t> a smile bloomed across </a:t>
            </a:r>
            <a:r>
              <a:rPr lang="en-US" altLang="zh-CN" sz="2800" dirty="0" err="1">
                <a:solidFill>
                  <a:srgbClr val="FF0000"/>
                </a:solidFill>
                <a:latin typeface="Comic Sans MS" panose="030F0702030302020204" pitchFamily="66" charset="0"/>
                <a:ea typeface="华文行楷" panose="02010800040101010101" pitchFamily="2" charset="-122"/>
              </a:rPr>
              <a:t>DiPinto’s</a:t>
            </a:r>
            <a:r>
              <a:rPr lang="en-US" altLang="zh-CN" sz="2800" dirty="0">
                <a:solidFill>
                  <a:srgbClr val="FF0000"/>
                </a:solidFill>
                <a:latin typeface="Comic Sans MS" panose="030F0702030302020204" pitchFamily="66" charset="0"/>
                <a:ea typeface="华文行楷" panose="02010800040101010101" pitchFamily="2" charset="-122"/>
              </a:rPr>
              <a:t> face-</a:t>
            </a:r>
            <a:r>
              <a:rPr lang="en-US" altLang="zh-CN" sz="2800" dirty="0">
                <a:solidFill>
                  <a:srgbClr val="9900CC"/>
                </a:solidFill>
                <a:latin typeface="Comic Sans MS" panose="030F0702030302020204" pitchFamily="66" charset="0"/>
                <a:ea typeface="华文行楷" panose="02010800040101010101" pitchFamily="2" charset="-122"/>
              </a:rPr>
              <a:t>--</a:t>
            </a:r>
            <a:r>
              <a:rPr lang="en-US" altLang="zh-CN" sz="2800" dirty="0">
                <a:solidFill>
                  <a:srgbClr val="0000FF"/>
                </a:solidFill>
                <a:latin typeface="Comic Sans MS" panose="030F0702030302020204" pitchFamily="66" charset="0"/>
                <a:ea typeface="华文行楷" panose="02010800040101010101" pitchFamily="2" charset="-122"/>
              </a:rPr>
              <a:t>He saved another life tonight.</a:t>
            </a:r>
            <a:r>
              <a:rPr lang="en-US" altLang="zh-CN" sz="2800" dirty="0">
                <a:solidFill>
                  <a:srgbClr val="9900CC"/>
                </a:solidFill>
                <a:latin typeface="Comic Sans MS" panose="030F0702030302020204" pitchFamily="66" charset="0"/>
                <a:ea typeface="华文行楷" panose="02010800040101010101" pitchFamily="2" charset="-122"/>
              </a:rPr>
              <a:t> “ It’s time to go to sleep” , he yawned. </a:t>
            </a:r>
            <a:endParaRPr lang="zh-CN" altLang="en-US" sz="2800" dirty="0">
              <a:solidFill>
                <a:srgbClr val="9900CC"/>
              </a:solidFill>
              <a:latin typeface="Comic Sans MS" panose="030F0702030302020204" pitchFamily="66" charset="0"/>
              <a:ea typeface="华文行楷"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832" y="0"/>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5909" y="106038"/>
            <a:ext cx="3014856" cy="523220"/>
          </a:xfrm>
          <a:prstGeom prst="rect">
            <a:avLst/>
          </a:prstGeom>
          <a:solidFill>
            <a:schemeClr val="bg1"/>
          </a:solidFill>
        </p:spPr>
        <p:txBody>
          <a:bodyPr wrap="square" rtlCol="0">
            <a:spAutoFit/>
          </a:bodyPr>
          <a:lstStyle/>
          <a:p>
            <a:r>
              <a:rPr lang="zh-CN" altLang="en-US" sz="2800" dirty="0">
                <a:solidFill>
                  <a:srgbClr val="9900CC"/>
                </a:solidFill>
                <a:latin typeface="华文行楷" panose="02010800040101010101" pitchFamily="2" charset="-122"/>
                <a:ea typeface="华文行楷" panose="02010800040101010101" pitchFamily="2" charset="-122"/>
              </a:rPr>
              <a:t>结尾句处理方式：</a:t>
            </a:r>
            <a:endParaRPr lang="zh-CN" altLang="en-US" sz="2800" dirty="0">
              <a:solidFill>
                <a:srgbClr val="9900CC"/>
              </a:solidFill>
              <a:latin typeface="华文行楷" panose="02010800040101010101" pitchFamily="2" charset="-122"/>
              <a:ea typeface="华文行楷" panose="02010800040101010101" pitchFamily="2" charset="-122"/>
            </a:endParaRPr>
          </a:p>
        </p:txBody>
      </p:sp>
      <p:sp>
        <p:nvSpPr>
          <p:cNvPr id="4" name="文本框 3"/>
          <p:cNvSpPr txBox="1"/>
          <p:nvPr/>
        </p:nvSpPr>
        <p:spPr>
          <a:xfrm>
            <a:off x="29832" y="874661"/>
            <a:ext cx="12056151" cy="2062103"/>
          </a:xfrm>
          <a:prstGeom prst="rect">
            <a:avLst/>
          </a:prstGeom>
          <a:solidFill>
            <a:schemeClr val="bg1"/>
          </a:solidFill>
        </p:spPr>
        <p:txBody>
          <a:bodyPr wrap="square" rtlCol="0">
            <a:spAutoFit/>
          </a:bodyPr>
          <a:lstStyle/>
          <a:p>
            <a:r>
              <a:rPr lang="en-US" altLang="zh-CN" sz="3200" dirty="0">
                <a:solidFill>
                  <a:srgbClr val="9900CC"/>
                </a:solidFill>
                <a:latin typeface="华文行楷" panose="02010800040101010101" pitchFamily="2" charset="-122"/>
                <a:ea typeface="华文行楷" panose="02010800040101010101" pitchFamily="2" charset="-122"/>
              </a:rPr>
              <a:t>3. </a:t>
            </a:r>
            <a:r>
              <a:rPr lang="zh-CN" altLang="en-US" sz="3200" dirty="0">
                <a:solidFill>
                  <a:srgbClr val="9900CC"/>
                </a:solidFill>
                <a:latin typeface="华文行楷" panose="02010800040101010101" pitchFamily="2" charset="-122"/>
                <a:ea typeface="华文行楷" panose="02010800040101010101" pitchFamily="2" charset="-122"/>
              </a:rPr>
              <a:t>感悟式结尾。从中感悟到什么道理。</a:t>
            </a:r>
            <a:r>
              <a:rPr lang="zh-CN" altLang="en-US" sz="3200" dirty="0">
                <a:solidFill>
                  <a:srgbClr val="FF0000"/>
                </a:solidFill>
                <a:latin typeface="华文行楷" panose="02010800040101010101" pitchFamily="2" charset="-122"/>
                <a:ea typeface="华文行楷" panose="02010800040101010101" pitchFamily="2" charset="-122"/>
              </a:rPr>
              <a:t>例</a:t>
            </a:r>
            <a:r>
              <a:rPr lang="en-US" altLang="zh-CN" sz="3200" b="1" dirty="0">
                <a:solidFill>
                  <a:srgbClr val="0000FF"/>
                </a:solidFill>
                <a:latin typeface="方正舒体" panose="02010601030101010101" pitchFamily="2" charset="-122"/>
                <a:ea typeface="方正舒体" panose="02010601030101010101" pitchFamily="2" charset="-122"/>
              </a:rPr>
              <a:t>A:</a:t>
            </a:r>
            <a:r>
              <a:rPr lang="en-US" altLang="zh-CN" sz="3200" dirty="0">
                <a:solidFill>
                  <a:srgbClr val="FF0000"/>
                </a:solidFill>
                <a:latin typeface="Comic Sans MS" panose="030F0702030302020204" pitchFamily="66" charset="0"/>
                <a:ea typeface="华文行楷" panose="02010800040101010101" pitchFamily="2" charset="-122"/>
              </a:rPr>
              <a:t>The unforgettable experience would be engraved in </a:t>
            </a:r>
            <a:r>
              <a:rPr lang="en-US" altLang="zh-CN" sz="3200" dirty="0" err="1">
                <a:solidFill>
                  <a:srgbClr val="FF0000"/>
                </a:solidFill>
                <a:latin typeface="Comic Sans MS" panose="030F0702030302020204" pitchFamily="66" charset="0"/>
                <a:ea typeface="华文行楷" panose="02010800040101010101" pitchFamily="2" charset="-122"/>
              </a:rPr>
              <a:t>DiPinto’s</a:t>
            </a:r>
            <a:r>
              <a:rPr lang="en-US" altLang="zh-CN" sz="3200" dirty="0">
                <a:solidFill>
                  <a:srgbClr val="FF0000"/>
                </a:solidFill>
                <a:latin typeface="Comic Sans MS" panose="030F0702030302020204" pitchFamily="66" charset="0"/>
                <a:ea typeface="华文行楷" panose="02010800040101010101" pitchFamily="2" charset="-122"/>
              </a:rPr>
              <a:t> heart for ever, </a:t>
            </a:r>
            <a:r>
              <a:rPr lang="en-US" altLang="zh-CN" sz="3200" dirty="0">
                <a:solidFill>
                  <a:srgbClr val="0000FF"/>
                </a:solidFill>
                <a:latin typeface="Comic Sans MS" panose="030F0702030302020204" pitchFamily="66" charset="0"/>
                <a:ea typeface="华文行楷" panose="02010800040101010101" pitchFamily="2" charset="-122"/>
              </a:rPr>
              <a:t>which taught him</a:t>
            </a:r>
            <a:r>
              <a:rPr lang="zh-CN" altLang="en-US" sz="3200" dirty="0">
                <a:solidFill>
                  <a:srgbClr val="0000FF"/>
                </a:solidFill>
                <a:latin typeface="Comic Sans MS" panose="030F0702030302020204" pitchFamily="66" charset="0"/>
                <a:ea typeface="华文行楷" panose="02010800040101010101" pitchFamily="2" charset="-122"/>
              </a:rPr>
              <a:t> </a:t>
            </a:r>
            <a:r>
              <a:rPr lang="en-US" altLang="zh-CN" sz="3200" dirty="0">
                <a:solidFill>
                  <a:srgbClr val="0000FF"/>
                </a:solidFill>
                <a:latin typeface="Comic Sans MS" panose="030F0702030302020204" pitchFamily="66" charset="0"/>
                <a:ea typeface="华文行楷" panose="02010800040101010101" pitchFamily="2" charset="-122"/>
              </a:rPr>
              <a:t>a valuable lesson </a:t>
            </a:r>
            <a:r>
              <a:rPr lang="en-US" altLang="zh-CN" sz="3200" dirty="0">
                <a:solidFill>
                  <a:srgbClr val="FF0000"/>
                </a:solidFill>
                <a:latin typeface="Comic Sans MS" panose="030F0702030302020204" pitchFamily="66" charset="0"/>
                <a:ea typeface="华文行楷" panose="02010800040101010101" pitchFamily="2" charset="-122"/>
              </a:rPr>
              <a:t>–--</a:t>
            </a:r>
            <a:r>
              <a:rPr lang="en-US" altLang="zh-CN" sz="3200" b="1" dirty="0">
                <a:solidFill>
                  <a:srgbClr val="CC00FF"/>
                </a:solidFill>
                <a:latin typeface="Comic Sans MS" panose="030F0702030302020204" pitchFamily="66" charset="0"/>
                <a:ea typeface="华文行楷" panose="02010800040101010101" pitchFamily="2" charset="-122"/>
              </a:rPr>
              <a:t>It </a:t>
            </a:r>
            <a:r>
              <a:rPr lang="en-US" altLang="zh-CN" sz="3200" dirty="0">
                <a:solidFill>
                  <a:srgbClr val="FF0000"/>
                </a:solidFill>
                <a:latin typeface="Comic Sans MS" panose="030F0702030302020204" pitchFamily="66" charset="0"/>
                <a:ea typeface="华文行楷" panose="02010800040101010101" pitchFamily="2" charset="-122"/>
              </a:rPr>
              <a:t>takes professional skills , quick mind and bravery </a:t>
            </a:r>
            <a:r>
              <a:rPr lang="en-US" altLang="zh-CN" sz="3200" dirty="0">
                <a:solidFill>
                  <a:srgbClr val="CC00FF"/>
                </a:solidFill>
                <a:latin typeface="Comic Sans MS" panose="030F0702030302020204" pitchFamily="66" charset="0"/>
                <a:ea typeface="华文行楷" panose="02010800040101010101" pitchFamily="2" charset="-122"/>
              </a:rPr>
              <a:t>to rescue people out of danger.</a:t>
            </a:r>
            <a:endParaRPr lang="zh-CN" altLang="en-US" sz="3200" dirty="0">
              <a:solidFill>
                <a:srgbClr val="CC00FF"/>
              </a:solidFill>
              <a:latin typeface="Comic Sans MS" panose="030F0702030302020204" pitchFamily="66" charset="0"/>
              <a:ea typeface="华文行楷" panose="02010800040101010101" pitchFamily="2" charset="-122"/>
            </a:endParaRPr>
          </a:p>
        </p:txBody>
      </p:sp>
      <p:sp>
        <p:nvSpPr>
          <p:cNvPr id="6" name="文本框 5"/>
          <p:cNvSpPr txBox="1"/>
          <p:nvPr/>
        </p:nvSpPr>
        <p:spPr>
          <a:xfrm>
            <a:off x="29832" y="3559362"/>
            <a:ext cx="12056151" cy="2308324"/>
          </a:xfrm>
          <a:prstGeom prst="rect">
            <a:avLst/>
          </a:prstGeom>
          <a:solidFill>
            <a:schemeClr val="bg1"/>
          </a:solidFill>
        </p:spPr>
        <p:txBody>
          <a:bodyPr wrap="square">
            <a:spAutoFit/>
          </a:bodyPr>
          <a:lstStyle/>
          <a:p>
            <a:r>
              <a:rPr lang="zh-CN" altLang="en-US" sz="3600" dirty="0">
                <a:solidFill>
                  <a:srgbClr val="FF0000"/>
                </a:solidFill>
                <a:latin typeface="华文行楷" panose="02010800040101010101" pitchFamily="2" charset="-122"/>
                <a:ea typeface="华文行楷" panose="02010800040101010101" pitchFamily="2" charset="-122"/>
              </a:rPr>
              <a:t>例</a:t>
            </a:r>
            <a:r>
              <a:rPr lang="en-US" altLang="zh-CN" sz="3600" b="1" dirty="0">
                <a:solidFill>
                  <a:srgbClr val="0000FF"/>
                </a:solidFill>
                <a:latin typeface="方正舒体" panose="02010601030101010101" pitchFamily="2" charset="-122"/>
                <a:ea typeface="方正舒体" panose="02010601030101010101" pitchFamily="2" charset="-122"/>
              </a:rPr>
              <a:t>B: </a:t>
            </a:r>
            <a:r>
              <a:rPr lang="en-US" altLang="zh-CN" sz="3600" dirty="0">
                <a:solidFill>
                  <a:srgbClr val="FF0000"/>
                </a:solidFill>
                <a:latin typeface="Comic Sans MS" panose="030F0702030302020204" pitchFamily="66" charset="0"/>
                <a:ea typeface="华文行楷" panose="02010800040101010101" pitchFamily="2" charset="-122"/>
              </a:rPr>
              <a:t>The successful rescue </a:t>
            </a:r>
            <a:r>
              <a:rPr lang="en-US" altLang="zh-CN" sz="3600" dirty="0">
                <a:solidFill>
                  <a:srgbClr val="CC00FF"/>
                </a:solidFill>
                <a:latin typeface="Comic Sans MS" panose="030F0702030302020204" pitchFamily="66" charset="0"/>
                <a:ea typeface="华文行楷" panose="02010800040101010101" pitchFamily="2" charset="-122"/>
              </a:rPr>
              <a:t>not only </a:t>
            </a:r>
            <a:r>
              <a:rPr lang="en-US" altLang="zh-CN" sz="3600" dirty="0">
                <a:solidFill>
                  <a:srgbClr val="FF0000"/>
                </a:solidFill>
                <a:latin typeface="Comic Sans MS" panose="030F0702030302020204" pitchFamily="66" charset="0"/>
                <a:ea typeface="华文行楷" panose="02010800040101010101" pitchFamily="2" charset="-122"/>
              </a:rPr>
              <a:t>saved Janice’s life </a:t>
            </a:r>
            <a:r>
              <a:rPr lang="en-US" altLang="zh-CN" sz="3600" dirty="0">
                <a:solidFill>
                  <a:srgbClr val="CC00FF"/>
                </a:solidFill>
                <a:latin typeface="Comic Sans MS" panose="030F0702030302020204" pitchFamily="66" charset="0"/>
                <a:ea typeface="华文行楷" panose="02010800040101010101" pitchFamily="2" charset="-122"/>
              </a:rPr>
              <a:t>but also </a:t>
            </a:r>
            <a:r>
              <a:rPr lang="en-US" altLang="zh-CN" sz="3600" dirty="0">
                <a:solidFill>
                  <a:srgbClr val="FF0000"/>
                </a:solidFill>
                <a:latin typeface="Comic Sans MS" panose="030F0702030302020204" pitchFamily="66" charset="0"/>
                <a:ea typeface="华文行楷" panose="02010800040101010101" pitchFamily="2" charset="-122"/>
              </a:rPr>
              <a:t>revealed the meaning of his volunteer job as a firefighter, </a:t>
            </a:r>
            <a:r>
              <a:rPr lang="en-US" altLang="zh-CN" sz="3600" dirty="0">
                <a:solidFill>
                  <a:srgbClr val="0000FF"/>
                </a:solidFill>
                <a:latin typeface="Comic Sans MS" panose="030F0702030302020204" pitchFamily="66" charset="0"/>
                <a:ea typeface="华文行楷" panose="02010800040101010101" pitchFamily="2" charset="-122"/>
              </a:rPr>
              <a:t>which filled  </a:t>
            </a:r>
            <a:r>
              <a:rPr lang="en-US" altLang="zh-CN" sz="3600" dirty="0" err="1">
                <a:solidFill>
                  <a:srgbClr val="0000FF"/>
                </a:solidFill>
                <a:latin typeface="Comic Sans MS" panose="030F0702030302020204" pitchFamily="66" charset="0"/>
                <a:ea typeface="华文行楷" panose="02010800040101010101" pitchFamily="2" charset="-122"/>
              </a:rPr>
              <a:t>DiPinto’s</a:t>
            </a:r>
            <a:r>
              <a:rPr lang="en-US" altLang="zh-CN" sz="3600" dirty="0">
                <a:solidFill>
                  <a:srgbClr val="0000FF"/>
                </a:solidFill>
                <a:latin typeface="Comic Sans MS" panose="030F0702030302020204" pitchFamily="66" charset="0"/>
                <a:ea typeface="华文行楷" panose="02010800040101010101" pitchFamily="2" charset="-122"/>
              </a:rPr>
              <a:t> heart with overwhelming pride.</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120607"/>
            <a:ext cx="12192000" cy="5509200"/>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Para1. And then </a:t>
            </a:r>
            <a:r>
              <a:rPr lang="en-US" altLang="zh-CN" sz="3200" b="1"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he</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heard </a:t>
            </a:r>
            <a:r>
              <a:rPr lang="en-US" altLang="zh-CN" sz="3200" b="1" u="sng" kern="100" dirty="0">
                <a:effectLst/>
                <a:latin typeface="Times New Roman" panose="02020603050405020304" pitchFamily="18" charset="0"/>
                <a:ea typeface="宋体" panose="02010600030101010101" pitchFamily="2" charset="-122"/>
                <a:cs typeface="Times New Roman" panose="02020603050405020304" pitchFamily="18" charset="0"/>
              </a:rPr>
              <a:t>a terrible sound: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the bells signaling an </a:t>
            </a:r>
            <a:r>
              <a:rPr lang="en-US" altLang="zh-CN" sz="3200" b="1"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oncoming train.</a:t>
            </a:r>
            <a:endParaRPr lang="zh-CN" altLang="zh-CN" sz="3200" b="1" u="sng" kern="100" dirty="0">
              <a:solidFill>
                <a:srgbClr val="CC00FF"/>
              </a:solidFill>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zh-CN" altLang="en-US" sz="3200" b="1"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首段衔接</a:t>
            </a:r>
            <a:r>
              <a:rPr lang="en-US" altLang="zh-CN" sz="3200" b="1"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1 </a:t>
            </a:r>
            <a:r>
              <a:rPr lang="zh-CN" altLang="en-US" sz="3200" b="1"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首句</a:t>
            </a: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u="sng"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DiPinto's heart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froze in his chest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realized the upcoming danger. </a:t>
            </a: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zh-CN" altLang="en-US" sz="3200" b="1"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首段衔接</a:t>
            </a:r>
            <a:r>
              <a:rPr lang="en-US" altLang="zh-CN" sz="3200" b="1"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2</a:t>
            </a:r>
            <a:r>
              <a:rPr lang="zh-CN" altLang="en-US" sz="3200" b="1"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首</a:t>
            </a:r>
            <a:r>
              <a:rPr lang="zh-CN" altLang="en-US" sz="3200" b="1"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句：</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B: </a:t>
            </a:r>
            <a:r>
              <a:rPr lang="zh-CN" altLang="en-US"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T</a:t>
            </a:r>
            <a:r>
              <a:rPr lang="en-US" altLang="zh-CN" sz="3200" b="1" u="sng" kern="100" dirty="0">
                <a:effectLst/>
                <a:latin typeface="等线" panose="02010600030101010101" pitchFamily="2" charset="-122"/>
                <a:ea typeface="等线" panose="02010600030101010101" pitchFamily="2" charset="-122"/>
                <a:cs typeface="Times New Roman" panose="02020603050405020304" pitchFamily="18" charset="0"/>
              </a:rPr>
              <a:t>he </a:t>
            </a:r>
            <a:r>
              <a:rPr lang="en-US" altLang="zh-CN" sz="3200" b="1" u="sng" kern="100" dirty="0">
                <a:latin typeface="Times New Roman" panose="02020603050405020304" pitchFamily="18" charset="0"/>
                <a:ea typeface="宋体" panose="02010600030101010101" pitchFamily="2" charset="-122"/>
                <a:cs typeface="Times New Roman" panose="02020603050405020304" pitchFamily="18" charset="0"/>
              </a:rPr>
              <a:t>terrible sound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 brought </a:t>
            </a:r>
            <a:r>
              <a:rPr lang="en-US" altLang="zh-CN" sz="3200" kern="100" dirty="0" err="1">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DiPinto’s</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 heart into his mouth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but </a:t>
            </a:r>
            <a:r>
              <a:rPr lang="en-US" altLang="zh-CN" sz="3200"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his mind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was racing fast---he was trying to find a solution to save the driver </a:t>
            </a:r>
            <a:r>
              <a:rPr lang="en-US" altLang="zh-CN" sz="3200" i="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trapped on the railroad tracks.! </a:t>
            </a:r>
            <a:endParaRPr lang="en-US" altLang="zh-CN" sz="3200" i="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Para2. The heavy train, traveling at 65 miles per hour, crashed into the minivan.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357809" y="228602"/>
            <a:ext cx="11834191" cy="646331"/>
          </a:xfrm>
          <a:prstGeom prst="rect">
            <a:avLst/>
          </a:prstGeom>
          <a:solidFill>
            <a:schemeClr val="bg1"/>
          </a:solidFill>
        </p:spPr>
        <p:txBody>
          <a:bodyPr wrap="square" rtlCol="0">
            <a:spAutoFit/>
          </a:bodyPr>
          <a:lstStyle/>
          <a:p>
            <a:r>
              <a:rPr lang="en-US" altLang="zh-CN" sz="2800" dirty="0">
                <a:solidFill>
                  <a:srgbClr val="7030A0"/>
                </a:solidFill>
                <a:latin typeface="华文行楷" panose="02010800040101010101" pitchFamily="2" charset="-122"/>
                <a:ea typeface="华文行楷" panose="02010800040101010101" pitchFamily="2" charset="-122"/>
              </a:rPr>
              <a:t> </a:t>
            </a:r>
            <a:r>
              <a:rPr lang="zh-CN" altLang="en-US" sz="2800" dirty="0">
                <a:solidFill>
                  <a:srgbClr val="7030A0"/>
                </a:solidFill>
                <a:latin typeface="华文行楷" panose="02010800040101010101" pitchFamily="2" charset="-122"/>
                <a:ea typeface="华文行楷" panose="02010800040101010101" pitchFamily="2" charset="-122"/>
              </a:rPr>
              <a:t>三处衔接句  （结合</a:t>
            </a:r>
            <a:r>
              <a:rPr lang="zh-CN" altLang="en-US" sz="3600" dirty="0">
                <a:solidFill>
                  <a:srgbClr val="FF0000"/>
                </a:solidFill>
                <a:latin typeface="华文行楷" panose="02010800040101010101" pitchFamily="2" charset="-122"/>
                <a:ea typeface="华文行楷" panose="02010800040101010101" pitchFamily="2" charset="-122"/>
              </a:rPr>
              <a:t>各段所给句的人或物 </a:t>
            </a:r>
            <a:r>
              <a:rPr lang="zh-CN" altLang="en-US" sz="2800" dirty="0">
                <a:solidFill>
                  <a:srgbClr val="7030A0"/>
                </a:solidFill>
                <a:latin typeface="华文行楷" panose="02010800040101010101" pitchFamily="2" charset="-122"/>
                <a:ea typeface="华文行楷" panose="02010800040101010101" pitchFamily="2" charset="-122"/>
              </a:rPr>
              <a:t>平行叙事 或交叉叙事） </a:t>
            </a:r>
            <a:endParaRPr lang="zh-CN" altLang="en-US" sz="2800" dirty="0">
              <a:solidFill>
                <a:srgbClr val="7030A0"/>
              </a:solidFill>
              <a:latin typeface="华文行楷" panose="02010800040101010101" pitchFamily="2" charset="-122"/>
              <a:ea typeface="华文行楷"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120607"/>
            <a:ext cx="12192000" cy="5509200"/>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Para1. And then </a:t>
            </a:r>
            <a:r>
              <a:rPr lang="en-US" altLang="zh-CN" sz="3200" b="1"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he</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heard a terrible sound: the bells signaling an </a:t>
            </a:r>
            <a:r>
              <a:rPr lang="en-US" altLang="zh-CN" sz="3200" b="1"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oncoming train.</a:t>
            </a:r>
            <a:endParaRPr lang="zh-CN" altLang="zh-CN" sz="3200" b="1" u="sng" kern="100" dirty="0">
              <a:solidFill>
                <a:srgbClr val="CC00FF"/>
              </a:solidFill>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zh-CN" altLang="en-US"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首段衔接</a:t>
            </a:r>
            <a:r>
              <a:rPr lang="en-US" altLang="zh-CN"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2 </a:t>
            </a:r>
            <a:r>
              <a:rPr lang="zh-CN" altLang="en-US" sz="3200" b="1" kern="100" dirty="0">
                <a:solidFill>
                  <a:srgbClr val="7030A0"/>
                </a:solidFill>
                <a:latin typeface="华文行楷" panose="02010800040101010101" pitchFamily="2" charset="-122"/>
                <a:ea typeface="华文行楷" panose="02010800040101010101" pitchFamily="2" charset="-122"/>
                <a:cs typeface="Times New Roman" panose="02020603050405020304" pitchFamily="18" charset="0"/>
              </a:rPr>
              <a:t>尾</a:t>
            </a:r>
            <a:r>
              <a:rPr lang="zh-CN" altLang="en-US"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句</a:t>
            </a:r>
            <a:r>
              <a:rPr lang="zh-CN" altLang="en-US" sz="32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u="sng" kern="100" dirty="0">
                <a:latin typeface="Times New Roman" panose="02020603050405020304" pitchFamily="18" charset="0"/>
                <a:ea typeface="宋体" panose="02010600030101010101" pitchFamily="2" charset="-122"/>
                <a:cs typeface="Times New Roman" panose="02020603050405020304" pitchFamily="18" charset="0"/>
              </a:rPr>
              <a:t> The heavy diesel train</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rumbling like thunders in the darkness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 was approaching the minivan. </a:t>
            </a: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zh-CN" altLang="en-US"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首段衔接</a:t>
            </a:r>
            <a:r>
              <a:rPr lang="en-US" altLang="zh-CN"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2 </a:t>
            </a:r>
            <a:r>
              <a:rPr lang="zh-CN" altLang="en-US"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尾句</a:t>
            </a:r>
            <a:r>
              <a:rPr lang="zh-CN" altLang="en-US" sz="3200" b="1"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B:</a:t>
            </a:r>
            <a:r>
              <a:rPr lang="zh-CN" altLang="en-US" sz="3200" b="1"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The speeding train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was roaring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towards the minivan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like a monster,   adding to a touch of terror.</a:t>
            </a:r>
            <a:endPar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The heavy train,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traveling at 65 miles per hour, crashed into the minivan.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357809" y="228602"/>
            <a:ext cx="11834191" cy="646331"/>
          </a:xfrm>
          <a:prstGeom prst="rect">
            <a:avLst/>
          </a:prstGeom>
          <a:solidFill>
            <a:schemeClr val="bg1"/>
          </a:solidFill>
        </p:spPr>
        <p:txBody>
          <a:bodyPr wrap="square" rtlCol="0">
            <a:spAutoFit/>
          </a:bodyPr>
          <a:lstStyle/>
          <a:p>
            <a:r>
              <a:rPr lang="en-US" altLang="zh-CN" sz="2800" dirty="0">
                <a:solidFill>
                  <a:srgbClr val="7030A0"/>
                </a:solidFill>
                <a:latin typeface="华文行楷" panose="02010800040101010101" pitchFamily="2" charset="-122"/>
                <a:ea typeface="华文行楷" panose="02010800040101010101" pitchFamily="2" charset="-122"/>
              </a:rPr>
              <a:t> </a:t>
            </a:r>
            <a:r>
              <a:rPr lang="zh-CN" altLang="en-US" sz="2800" dirty="0">
                <a:solidFill>
                  <a:srgbClr val="7030A0"/>
                </a:solidFill>
                <a:latin typeface="华文行楷" panose="02010800040101010101" pitchFamily="2" charset="-122"/>
                <a:ea typeface="华文行楷" panose="02010800040101010101" pitchFamily="2" charset="-122"/>
              </a:rPr>
              <a:t>三处衔接句  （结合</a:t>
            </a:r>
            <a:r>
              <a:rPr lang="zh-CN" altLang="en-US" sz="3600" dirty="0">
                <a:solidFill>
                  <a:srgbClr val="FF0000"/>
                </a:solidFill>
                <a:latin typeface="华文行楷" panose="02010800040101010101" pitchFamily="2" charset="-122"/>
                <a:ea typeface="华文行楷" panose="02010800040101010101" pitchFamily="2" charset="-122"/>
              </a:rPr>
              <a:t>各段所给句的人或物 </a:t>
            </a:r>
            <a:r>
              <a:rPr lang="zh-CN" altLang="en-US" sz="2800" dirty="0">
                <a:solidFill>
                  <a:srgbClr val="7030A0"/>
                </a:solidFill>
                <a:latin typeface="华文行楷" panose="02010800040101010101" pitchFamily="2" charset="-122"/>
                <a:ea typeface="华文行楷" panose="02010800040101010101" pitchFamily="2" charset="-122"/>
              </a:rPr>
              <a:t>平行叙事 或交叉叙事） </a:t>
            </a:r>
            <a:endParaRPr lang="zh-CN" altLang="en-US" sz="2800" dirty="0">
              <a:solidFill>
                <a:srgbClr val="7030A0"/>
              </a:solidFill>
              <a:latin typeface="华文行楷" panose="02010800040101010101" pitchFamily="2" charset="-122"/>
              <a:ea typeface="华文行楷"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火车出行(风景静态壁纸) - 静态壁纸下载 - 元气壁纸"/>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6416" t="38059" r="14270" b="27861"/>
          <a:stretch>
            <a:fillRect/>
          </a:stretch>
        </p:blipFill>
        <p:spPr>
          <a:xfrm>
            <a:off x="3220277" y="2584174"/>
            <a:ext cx="6470373" cy="2136913"/>
          </a:xfrm>
          <a:prstGeom prst="rect">
            <a:avLst/>
          </a:prstGeom>
        </p:spPr>
      </p:pic>
      <p:pic>
        <p:nvPicPr>
          <p:cNvPr id="4" name="Picture 12" descr="《穿条纹睡衣的男孩》观后感 - 知乎"/>
          <p:cNvPicPr>
            <a:picLocks noChangeAspect="1" noChangeArrowheads="1"/>
          </p:cNvPicPr>
          <p:nvPr/>
        </p:nvPicPr>
        <p:blipFill rotWithShape="1">
          <a:blip r:embed="rId3">
            <a:extLst>
              <a:ext uri="{28A0092B-C50C-407E-A947-70E740481C1C}">
                <a14:useLocalDpi xmlns:a14="http://schemas.microsoft.com/office/drawing/2010/main" val="0"/>
              </a:ext>
            </a:extLst>
          </a:blip>
          <a:srcRect l="29109" t="11499" r="27577" b="6832"/>
          <a:stretch>
            <a:fillRect/>
          </a:stretch>
        </p:blipFill>
        <p:spPr bwMode="auto">
          <a:xfrm>
            <a:off x="0" y="0"/>
            <a:ext cx="309107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379019"/>
            <a:ext cx="12192000" cy="5016758"/>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Para2. </a:t>
            </a:r>
            <a:r>
              <a:rPr lang="en-US" altLang="zh-CN" sz="3200" b="1"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The heavy train, </a:t>
            </a:r>
            <a:r>
              <a:rPr lang="en-US" altLang="zh-CN" sz="3200" b="1" u="sng" kern="100" dirty="0">
                <a:effectLst/>
                <a:latin typeface="Times New Roman" panose="02020603050405020304" pitchFamily="18" charset="0"/>
                <a:ea typeface="宋体" panose="02010600030101010101" pitchFamily="2" charset="-122"/>
                <a:cs typeface="Times New Roman" panose="02020603050405020304" pitchFamily="18" charset="0"/>
              </a:rPr>
              <a:t>traveling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at 65 miles per hour, crashed into </a:t>
            </a:r>
            <a:r>
              <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二段衔接</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3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首句：</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 </a:t>
            </a:r>
            <a:r>
              <a:rPr lang="en-US" altLang="zh-CN" sz="3200" b="1"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train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smashed </a:t>
            </a: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minivan into pieces ruthlessly, </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speeding into the vast darkness. </a:t>
            </a:r>
            <a:endParaRPr lang="en-US" altLang="zh-CN" sz="32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二段衔接</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3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首句</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32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With a loud / tremendous  bang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broke into pieces.  </a:t>
            </a:r>
            <a:endPar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续写结</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尾句：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Afterward, </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was awarded a title “ A Hero In Pajamas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by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the Mayor of their city </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to honor his</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courageous , fearless and selfless actions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357809" y="228602"/>
            <a:ext cx="11834191" cy="646331"/>
          </a:xfrm>
          <a:prstGeom prst="rect">
            <a:avLst/>
          </a:prstGeom>
          <a:solidFill>
            <a:schemeClr val="bg1"/>
          </a:solidFill>
        </p:spPr>
        <p:txBody>
          <a:bodyPr wrap="square" rtlCol="0">
            <a:spAutoFit/>
          </a:bodyPr>
          <a:lstStyle/>
          <a:p>
            <a:r>
              <a:rPr lang="en-US" altLang="zh-CN" sz="2800" dirty="0">
                <a:solidFill>
                  <a:srgbClr val="7030A0"/>
                </a:solidFill>
                <a:latin typeface="华文行楷" panose="02010800040101010101" pitchFamily="2" charset="-122"/>
                <a:ea typeface="华文行楷" panose="02010800040101010101" pitchFamily="2" charset="-122"/>
              </a:rPr>
              <a:t> </a:t>
            </a:r>
            <a:r>
              <a:rPr lang="zh-CN" altLang="en-US" sz="2800" dirty="0">
                <a:solidFill>
                  <a:srgbClr val="7030A0"/>
                </a:solidFill>
                <a:latin typeface="华文行楷" panose="02010800040101010101" pitchFamily="2" charset="-122"/>
                <a:ea typeface="华文行楷" panose="02010800040101010101" pitchFamily="2" charset="-122"/>
              </a:rPr>
              <a:t>三处衔接句  （结合</a:t>
            </a:r>
            <a:r>
              <a:rPr lang="zh-CN" altLang="en-US" sz="3600" dirty="0">
                <a:solidFill>
                  <a:srgbClr val="FF0000"/>
                </a:solidFill>
                <a:latin typeface="华文行楷" panose="02010800040101010101" pitchFamily="2" charset="-122"/>
                <a:ea typeface="华文行楷" panose="02010800040101010101" pitchFamily="2" charset="-122"/>
              </a:rPr>
              <a:t>各段所给句的人或物 </a:t>
            </a:r>
            <a:r>
              <a:rPr lang="zh-CN" altLang="en-US" sz="2800" dirty="0">
                <a:solidFill>
                  <a:srgbClr val="7030A0"/>
                </a:solidFill>
                <a:latin typeface="华文行楷" panose="02010800040101010101" pitchFamily="2" charset="-122"/>
                <a:ea typeface="华文行楷" panose="02010800040101010101" pitchFamily="2" charset="-122"/>
              </a:rPr>
              <a:t>平行叙事 或交叉叙事） </a:t>
            </a:r>
            <a:endParaRPr lang="zh-CN" altLang="en-US" sz="2800" dirty="0">
              <a:solidFill>
                <a:srgbClr val="7030A0"/>
              </a:solidFill>
              <a:latin typeface="华文行楷" panose="02010800040101010101" pitchFamily="2" charset="-122"/>
              <a:ea typeface="华文行楷"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971520"/>
            <a:ext cx="12192000" cy="2554545"/>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Para2. </a:t>
            </a:r>
            <a:r>
              <a:rPr lang="en-US" altLang="zh-CN" sz="3200" b="1"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The heavy train, </a:t>
            </a:r>
            <a:r>
              <a:rPr lang="en-US" altLang="zh-CN" sz="3200" b="1" u="sng" kern="100" dirty="0">
                <a:effectLst/>
                <a:latin typeface="Times New Roman" panose="02020603050405020304" pitchFamily="18" charset="0"/>
                <a:ea typeface="宋体" panose="02010600030101010101" pitchFamily="2" charset="-122"/>
                <a:cs typeface="Times New Roman" panose="02020603050405020304" pitchFamily="18" charset="0"/>
              </a:rPr>
              <a:t>traveling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at 65 miles per hour, crashed into </a:t>
            </a:r>
            <a:r>
              <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续写结</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尾句</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Afterward, </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was awarded a title “ A Hero In Pajamas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by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the Mayor of their city </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to honor his</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courageous , fearless and selfless actions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1" y="109334"/>
            <a:ext cx="12192000" cy="646331"/>
          </a:xfrm>
          <a:prstGeom prst="rect">
            <a:avLst/>
          </a:prstGeom>
          <a:solidFill>
            <a:schemeClr val="bg1"/>
          </a:solidFill>
        </p:spPr>
        <p:txBody>
          <a:bodyPr wrap="square" rtlCol="0">
            <a:spAutoFit/>
          </a:bodyPr>
          <a:lstStyle/>
          <a:p>
            <a:r>
              <a:rPr lang="zh-CN" altLang="en-US" sz="2800" dirty="0">
                <a:solidFill>
                  <a:srgbClr val="7030A0"/>
                </a:solidFill>
                <a:latin typeface="华文行楷" panose="02010800040101010101" pitchFamily="2" charset="-122"/>
                <a:ea typeface="华文行楷" panose="02010800040101010101" pitchFamily="2" charset="-122"/>
              </a:rPr>
              <a:t>二段结尾句  （结合</a:t>
            </a:r>
            <a:r>
              <a:rPr lang="zh-CN" altLang="en-US" sz="3600" dirty="0">
                <a:solidFill>
                  <a:srgbClr val="FF0000"/>
                </a:solidFill>
                <a:latin typeface="华文行楷" panose="02010800040101010101" pitchFamily="2" charset="-122"/>
                <a:ea typeface="华文行楷" panose="02010800040101010101" pitchFamily="2" charset="-122"/>
              </a:rPr>
              <a:t>文章主旨或体现的道理 或经验教训 设计结尾</a:t>
            </a:r>
            <a:r>
              <a:rPr lang="zh-CN" altLang="en-US" sz="2800" dirty="0">
                <a:solidFill>
                  <a:srgbClr val="7030A0"/>
                </a:solidFill>
                <a:latin typeface="华文行楷" panose="02010800040101010101" pitchFamily="2" charset="-122"/>
                <a:ea typeface="华文行楷" panose="02010800040101010101" pitchFamily="2" charset="-122"/>
              </a:rPr>
              <a:t>） </a:t>
            </a:r>
            <a:endParaRPr lang="zh-CN" altLang="en-US" sz="2800" dirty="0">
              <a:solidFill>
                <a:srgbClr val="7030A0"/>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6614" y="3839838"/>
            <a:ext cx="12191990" cy="1384995"/>
          </a:xfrm>
          <a:prstGeom prst="rect">
            <a:avLst/>
          </a:prstGeom>
          <a:solidFill>
            <a:schemeClr val="bg1"/>
          </a:solidFill>
        </p:spPr>
        <p:txBody>
          <a:bodyPr wrap="square" rtlCol="0">
            <a:spAutoFit/>
          </a:bodyPr>
          <a:lstStyle/>
          <a:p>
            <a:r>
              <a:rPr lang="zh-CN" altLang="en-US" sz="28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续写结尾句</a:t>
            </a:r>
            <a:r>
              <a:rPr lang="en-US" altLang="zh-CN" sz="2800" dirty="0">
                <a:solidFill>
                  <a:srgbClr val="9900CC"/>
                </a:solidFill>
                <a:latin typeface="华文行楷" panose="02010800040101010101" pitchFamily="2" charset="-122"/>
                <a:ea typeface="华文行楷" panose="02010800040101010101" pitchFamily="2" charset="-122"/>
              </a:rPr>
              <a:t>2. </a:t>
            </a:r>
            <a:r>
              <a:rPr lang="en-US" altLang="zh-CN" sz="2800" dirty="0">
                <a:solidFill>
                  <a:srgbClr val="FF0000"/>
                </a:solidFill>
                <a:latin typeface="Comic Sans MS" panose="030F0702030302020204" pitchFamily="66" charset="0"/>
                <a:ea typeface="华文行楷" panose="02010800040101010101" pitchFamily="2" charset="-122"/>
              </a:rPr>
              <a:t>The successful rescue </a:t>
            </a:r>
            <a:r>
              <a:rPr lang="en-US" altLang="zh-CN" sz="2800" dirty="0">
                <a:solidFill>
                  <a:srgbClr val="CC00FF"/>
                </a:solidFill>
                <a:latin typeface="Comic Sans MS" panose="030F0702030302020204" pitchFamily="66" charset="0"/>
                <a:ea typeface="华文行楷" panose="02010800040101010101" pitchFamily="2" charset="-122"/>
              </a:rPr>
              <a:t>not only </a:t>
            </a:r>
            <a:r>
              <a:rPr lang="en-US" altLang="zh-CN" sz="2800" dirty="0">
                <a:solidFill>
                  <a:srgbClr val="FF0000"/>
                </a:solidFill>
                <a:latin typeface="Comic Sans MS" panose="030F0702030302020204" pitchFamily="66" charset="0"/>
                <a:ea typeface="华文行楷" panose="02010800040101010101" pitchFamily="2" charset="-122"/>
              </a:rPr>
              <a:t>saved Janice’s life </a:t>
            </a:r>
            <a:r>
              <a:rPr lang="en-US" altLang="zh-CN" sz="2800" dirty="0">
                <a:solidFill>
                  <a:srgbClr val="CC00FF"/>
                </a:solidFill>
                <a:latin typeface="Comic Sans MS" panose="030F0702030302020204" pitchFamily="66" charset="0"/>
                <a:ea typeface="华文行楷" panose="02010800040101010101" pitchFamily="2" charset="-122"/>
              </a:rPr>
              <a:t>but also </a:t>
            </a:r>
            <a:r>
              <a:rPr lang="en-US" altLang="zh-CN" sz="2800" dirty="0">
                <a:solidFill>
                  <a:srgbClr val="FF0000"/>
                </a:solidFill>
                <a:latin typeface="Comic Sans MS" panose="030F0702030302020204" pitchFamily="66" charset="0"/>
                <a:ea typeface="华文行楷" panose="02010800040101010101" pitchFamily="2" charset="-122"/>
              </a:rPr>
              <a:t>revealed the meaning of his volunteer job as a firefighter, </a:t>
            </a:r>
            <a:r>
              <a:rPr lang="en-US" altLang="zh-CN" sz="2800" dirty="0">
                <a:solidFill>
                  <a:srgbClr val="0000FF"/>
                </a:solidFill>
                <a:latin typeface="Comic Sans MS" panose="030F0702030302020204" pitchFamily="66" charset="0"/>
                <a:ea typeface="华文行楷" panose="02010800040101010101" pitchFamily="2" charset="-122"/>
              </a:rPr>
              <a:t>which filled  </a:t>
            </a:r>
            <a:r>
              <a:rPr lang="en-US" altLang="zh-CN" sz="2800" dirty="0" err="1">
                <a:solidFill>
                  <a:srgbClr val="0000FF"/>
                </a:solidFill>
                <a:latin typeface="Comic Sans MS" panose="030F0702030302020204" pitchFamily="66" charset="0"/>
                <a:ea typeface="华文行楷" panose="02010800040101010101" pitchFamily="2" charset="-122"/>
              </a:rPr>
              <a:t>DiPinto’s</a:t>
            </a:r>
            <a:r>
              <a:rPr lang="en-US" altLang="zh-CN" sz="2800" dirty="0">
                <a:solidFill>
                  <a:srgbClr val="0000FF"/>
                </a:solidFill>
                <a:latin typeface="Comic Sans MS" panose="030F0702030302020204" pitchFamily="66" charset="0"/>
                <a:ea typeface="华文行楷" panose="02010800040101010101" pitchFamily="2" charset="-122"/>
              </a:rPr>
              <a:t> heart with overwhelming pride.</a:t>
            </a:r>
            <a:endParaRPr lang="zh-CN" altLang="en-US" sz="2800" dirty="0">
              <a:solidFill>
                <a:srgbClr val="0000FF"/>
              </a:solidFill>
              <a:latin typeface="Comic Sans MS" panose="030F0702030302020204" pitchFamily="66" charset="0"/>
              <a:ea typeface="华文行楷" panose="0201080004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日落时的铁路和小站图片-阳光下的铁轨素材-高清图片-摄影照片-寻图免费打包下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59"/>
            <a:ext cx="12192000" cy="683746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971520"/>
            <a:ext cx="12192000" cy="1077218"/>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Para2. </a:t>
            </a:r>
            <a:r>
              <a:rPr lang="en-US" altLang="zh-CN" sz="3200" b="1"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The heavy diesel train, </a:t>
            </a:r>
            <a:r>
              <a:rPr lang="en-US" altLang="zh-CN" sz="3200" b="1" u="sng" kern="100" dirty="0">
                <a:effectLst/>
                <a:latin typeface="Times New Roman" panose="02020603050405020304" pitchFamily="18" charset="0"/>
                <a:ea typeface="宋体" panose="02010600030101010101" pitchFamily="2" charset="-122"/>
                <a:cs typeface="Times New Roman" panose="02020603050405020304" pitchFamily="18" charset="0"/>
              </a:rPr>
              <a:t>traveling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at 65 miles per hour, crashed into </a:t>
            </a:r>
            <a:r>
              <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u="sng"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 y="109334"/>
            <a:ext cx="12192000" cy="646331"/>
          </a:xfrm>
          <a:prstGeom prst="rect">
            <a:avLst/>
          </a:prstGeom>
          <a:solidFill>
            <a:schemeClr val="bg1"/>
          </a:solidFill>
        </p:spPr>
        <p:txBody>
          <a:bodyPr wrap="square" rtlCol="0">
            <a:spAutoFit/>
          </a:bodyPr>
          <a:lstStyle/>
          <a:p>
            <a:r>
              <a:rPr lang="zh-CN" altLang="en-US" sz="2800" dirty="0">
                <a:solidFill>
                  <a:srgbClr val="7030A0"/>
                </a:solidFill>
                <a:latin typeface="华文行楷" panose="02010800040101010101" pitchFamily="2" charset="-122"/>
                <a:ea typeface="华文行楷" panose="02010800040101010101" pitchFamily="2" charset="-122"/>
              </a:rPr>
              <a:t>二段结尾句  （结合</a:t>
            </a:r>
            <a:r>
              <a:rPr lang="zh-CN" altLang="en-US" sz="3600" dirty="0">
                <a:solidFill>
                  <a:srgbClr val="FF0000"/>
                </a:solidFill>
                <a:latin typeface="华文行楷" panose="02010800040101010101" pitchFamily="2" charset="-122"/>
                <a:ea typeface="华文行楷" panose="02010800040101010101" pitchFamily="2" charset="-122"/>
              </a:rPr>
              <a:t>文章主旨或体现的道理 或经验教训 设计结尾</a:t>
            </a:r>
            <a:r>
              <a:rPr lang="zh-CN" altLang="en-US" sz="2800" dirty="0">
                <a:solidFill>
                  <a:srgbClr val="7030A0"/>
                </a:solidFill>
                <a:latin typeface="华文行楷" panose="02010800040101010101" pitchFamily="2" charset="-122"/>
                <a:ea typeface="华文行楷" panose="02010800040101010101" pitchFamily="2" charset="-122"/>
              </a:rPr>
              <a:t>） </a:t>
            </a:r>
            <a:endParaRPr lang="zh-CN" altLang="en-US" sz="2800" dirty="0">
              <a:solidFill>
                <a:srgbClr val="7030A0"/>
              </a:solidFill>
              <a:latin typeface="华文行楷" panose="02010800040101010101" pitchFamily="2" charset="-122"/>
              <a:ea typeface="华文行楷" panose="02010800040101010101" pitchFamily="2" charset="-122"/>
            </a:endParaRPr>
          </a:p>
        </p:txBody>
      </p:sp>
      <p:sp>
        <p:nvSpPr>
          <p:cNvPr id="4" name="文本框 2"/>
          <p:cNvSpPr txBox="1"/>
          <p:nvPr/>
        </p:nvSpPr>
        <p:spPr>
          <a:xfrm>
            <a:off x="-6620" y="2299182"/>
            <a:ext cx="12205239" cy="1815882"/>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9900CC"/>
                </a:solidFill>
                <a:latin typeface="华文行楷" panose="02010800040101010101" pitchFamily="2" charset="-122"/>
                <a:ea typeface="华文行楷" panose="02010800040101010101" pitchFamily="2" charset="-122"/>
              </a:rPr>
              <a:t>情景式结尾</a:t>
            </a:r>
            <a:r>
              <a:rPr lang="en-US" altLang="zh-CN" sz="2800" dirty="0">
                <a:solidFill>
                  <a:srgbClr val="9900CC"/>
                </a:solidFill>
                <a:latin typeface="华文行楷" panose="02010800040101010101" pitchFamily="2" charset="-122"/>
                <a:ea typeface="华文行楷" panose="02010800040101010101" pitchFamily="2" charset="-122"/>
              </a:rPr>
              <a:t>3. </a:t>
            </a:r>
            <a:r>
              <a:rPr lang="zh-CN" altLang="en-US" sz="2800" dirty="0">
                <a:solidFill>
                  <a:srgbClr val="9900CC"/>
                </a:solidFill>
                <a:latin typeface="华文行楷" panose="02010800040101010101" pitchFamily="2" charset="-122"/>
                <a:ea typeface="华文行楷" panose="02010800040101010101" pitchFamily="2" charset="-122"/>
              </a:rPr>
              <a:t>（呼应原文中 </a:t>
            </a:r>
            <a:r>
              <a:rPr lang="en-US" altLang="zh-CN" sz="2800" dirty="0" err="1">
                <a:solidFill>
                  <a:srgbClr val="9900CC"/>
                </a:solidFill>
                <a:latin typeface="华文行楷" panose="02010800040101010101" pitchFamily="2" charset="-122"/>
                <a:ea typeface="华文行楷" panose="02010800040101010101" pitchFamily="2" charset="-122"/>
              </a:rPr>
              <a:t>DiPinto</a:t>
            </a:r>
            <a:r>
              <a:rPr lang="en-US" altLang="zh-CN" sz="2800" dirty="0">
                <a:solidFill>
                  <a:srgbClr val="9900CC"/>
                </a:solidFill>
                <a:latin typeface="华文行楷" panose="02010800040101010101" pitchFamily="2" charset="-122"/>
                <a:ea typeface="华文行楷" panose="02010800040101010101" pitchFamily="2" charset="-122"/>
              </a:rPr>
              <a:t> </a:t>
            </a:r>
            <a:r>
              <a:rPr lang="zh-CN" altLang="en-US" sz="2800" dirty="0">
                <a:solidFill>
                  <a:srgbClr val="9900CC"/>
                </a:solidFill>
                <a:latin typeface="华文行楷" panose="02010800040101010101" pitchFamily="2" charset="-122"/>
                <a:ea typeface="华文行楷" panose="02010800040101010101" pitchFamily="2" charset="-122"/>
              </a:rPr>
              <a:t>正要睡觉的场景。也很妙！）</a:t>
            </a:r>
            <a:r>
              <a:rPr lang="en-US" altLang="zh-CN" sz="2800" dirty="0">
                <a:solidFill>
                  <a:srgbClr val="CC00FF"/>
                </a:solidFill>
                <a:latin typeface="Comic Sans MS" panose="030F0702030302020204" pitchFamily="66" charset="0"/>
                <a:ea typeface="华文行楷" panose="02010800040101010101" pitchFamily="2" charset="-122"/>
              </a:rPr>
              <a:t>The ambulance speeding for hospital in the darkness ,</a:t>
            </a:r>
            <a:r>
              <a:rPr lang="en-US" altLang="zh-CN" sz="2800" dirty="0">
                <a:solidFill>
                  <a:srgbClr val="FF0000"/>
                </a:solidFill>
                <a:latin typeface="Comic Sans MS" panose="030F0702030302020204" pitchFamily="66" charset="0"/>
                <a:ea typeface="华文行楷" panose="02010800040101010101" pitchFamily="2" charset="-122"/>
              </a:rPr>
              <a:t> a smile bloomed across </a:t>
            </a:r>
            <a:r>
              <a:rPr lang="en-US" altLang="zh-CN" sz="2800" dirty="0" err="1">
                <a:solidFill>
                  <a:srgbClr val="FF0000"/>
                </a:solidFill>
                <a:latin typeface="Comic Sans MS" panose="030F0702030302020204" pitchFamily="66" charset="0"/>
                <a:ea typeface="华文行楷" panose="02010800040101010101" pitchFamily="2" charset="-122"/>
              </a:rPr>
              <a:t>DiPinto’s</a:t>
            </a:r>
            <a:r>
              <a:rPr lang="en-US" altLang="zh-CN" sz="2800" dirty="0">
                <a:solidFill>
                  <a:srgbClr val="FF0000"/>
                </a:solidFill>
                <a:latin typeface="Comic Sans MS" panose="030F0702030302020204" pitchFamily="66" charset="0"/>
                <a:ea typeface="华文行楷" panose="02010800040101010101" pitchFamily="2" charset="-122"/>
              </a:rPr>
              <a:t> face-</a:t>
            </a:r>
            <a:r>
              <a:rPr lang="en-US" altLang="zh-CN" sz="2800" dirty="0">
                <a:solidFill>
                  <a:srgbClr val="9900CC"/>
                </a:solidFill>
                <a:latin typeface="Comic Sans MS" panose="030F0702030302020204" pitchFamily="66" charset="0"/>
                <a:ea typeface="华文行楷" panose="02010800040101010101" pitchFamily="2" charset="-122"/>
              </a:rPr>
              <a:t>--</a:t>
            </a:r>
            <a:r>
              <a:rPr lang="en-US" altLang="zh-CN" sz="2800" dirty="0">
                <a:solidFill>
                  <a:srgbClr val="0000FF"/>
                </a:solidFill>
                <a:latin typeface="Comic Sans MS" panose="030F0702030302020204" pitchFamily="66" charset="0"/>
                <a:ea typeface="华文行楷" panose="02010800040101010101" pitchFamily="2" charset="-122"/>
              </a:rPr>
              <a:t>He saved another life tonight.</a:t>
            </a:r>
            <a:r>
              <a:rPr lang="en-US" altLang="zh-CN" sz="2800" dirty="0">
                <a:solidFill>
                  <a:srgbClr val="9900CC"/>
                </a:solidFill>
                <a:latin typeface="Comic Sans MS" panose="030F0702030302020204" pitchFamily="66" charset="0"/>
                <a:ea typeface="华文行楷" panose="02010800040101010101" pitchFamily="2" charset="-122"/>
              </a:rPr>
              <a:t> “ It’s time to go to sleep” , he yawned. </a:t>
            </a:r>
            <a:endParaRPr lang="zh-CN" altLang="en-US" sz="2800" dirty="0">
              <a:solidFill>
                <a:srgbClr val="9900CC"/>
              </a:solidFill>
              <a:latin typeface="Comic Sans MS" panose="030F0702030302020204" pitchFamily="66" charset="0"/>
              <a:ea typeface="华文行楷" panose="02010800040101010101" pitchFamily="2" charset="-122"/>
            </a:endParaRPr>
          </a:p>
        </p:txBody>
      </p:sp>
      <p:sp>
        <p:nvSpPr>
          <p:cNvPr id="6" name="文本框 5"/>
          <p:cNvSpPr txBox="1"/>
          <p:nvPr/>
        </p:nvSpPr>
        <p:spPr>
          <a:xfrm>
            <a:off x="13253" y="4344198"/>
            <a:ext cx="12192000" cy="2062103"/>
          </a:xfrm>
          <a:prstGeom prst="rect">
            <a:avLst/>
          </a:prstGeom>
          <a:solidFill>
            <a:schemeClr val="bg1"/>
          </a:solidFill>
        </p:spPr>
        <p:txBody>
          <a:bodyPr wrap="square">
            <a:spAutoFit/>
          </a:bodyPr>
          <a:lstStyle/>
          <a:p>
            <a:pPr algn="just"/>
            <a:r>
              <a:rPr lang="zh-CN" altLang="en-US" sz="3200" dirty="0">
                <a:solidFill>
                  <a:srgbClr val="9900CC"/>
                </a:solidFill>
                <a:latin typeface="华文行楷" panose="02010800040101010101" pitchFamily="2" charset="-122"/>
                <a:ea typeface="华文行楷" panose="02010800040101010101" pitchFamily="2" charset="-122"/>
              </a:rPr>
              <a:t>情景式结尾</a:t>
            </a:r>
            <a:r>
              <a:rPr lang="en-US" altLang="zh-CN" sz="3200" dirty="0">
                <a:solidFill>
                  <a:srgbClr val="9900CC"/>
                </a:solidFill>
                <a:latin typeface="华文行楷" panose="02010800040101010101" pitchFamily="2" charset="-122"/>
                <a:ea typeface="华文行楷" panose="02010800040101010101" pitchFamily="2" charset="-122"/>
              </a:rPr>
              <a:t>4.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英雄一般要宣传，会有媒体采访。设计一家你熟悉的媒体，想想被采访的，要说啥？）</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It was a life –or- death struggle.”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said </a:t>
            </a:r>
            <a:r>
              <a:rPr lang="en-US" altLang="zh-CN" sz="3200" b="1" u="sng" kern="100" dirty="0" err="1">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when interviewed by China Daily,</a:t>
            </a:r>
            <a:r>
              <a:rPr lang="zh-CN" altLang="en-US"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But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made it</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I’m proud of what I did</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140485"/>
            <a:ext cx="12192000" cy="4031873"/>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Para1. And then he heard a terrible sound: the bells signaling an oncoming train.</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buAutoNum type="arabicPeriod"/>
            </a:pP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无灵主语句</a:t>
            </a:r>
            <a:r>
              <a:rPr lang="en-US" altLang="zh-CN"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时间状语从句</a:t>
            </a: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a:t>
            </a:r>
            <a:r>
              <a:rPr lang="en-US" altLang="zh-CN" sz="3200" kern="100" dirty="0" err="1">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DiPinto</a:t>
            </a: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意识到即将到来的危险</a:t>
            </a:r>
            <a:r>
              <a:rPr lang="zh-CN" altLang="en-US"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rPr>
              <a:t>）</a:t>
            </a:r>
            <a:endParaRPr lang="en-US" altLang="zh-CN" sz="3200" b="1" kern="100" dirty="0">
              <a:solidFill>
                <a:srgbClr val="7030A0"/>
              </a:solidFill>
              <a:effectLst/>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b="1" u="sng" kern="100" dirty="0" err="1">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DiPinto's</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heart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froze in his chest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realized the upcoming danger. </a:t>
            </a: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2.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无灵主语句。</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两个并列短句，显示出紧急紧迫）</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u="sng" kern="100" dirty="0">
                <a:solidFill>
                  <a:srgbClr val="7030A0"/>
                </a:solidFill>
                <a:latin typeface="等线" panose="02010600030101010101" pitchFamily="2" charset="-122"/>
                <a:cs typeface="Times New Roman" panose="02020603050405020304" pitchFamily="18" charset="0"/>
              </a:rPr>
              <a:t>Every second </a:t>
            </a:r>
            <a:r>
              <a:rPr lang="en-US" altLang="zh-CN" sz="3200" kern="100" dirty="0">
                <a:solidFill>
                  <a:srgbClr val="FF0000"/>
                </a:solidFill>
                <a:latin typeface="等线" panose="02010600030101010101" pitchFamily="2" charset="-122"/>
                <a:cs typeface="Times New Roman" panose="02020603050405020304" pitchFamily="18" charset="0"/>
              </a:rPr>
              <a:t>counted!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He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had to race against time</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140485"/>
            <a:ext cx="12192000" cy="5016758"/>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Para1. And then he heard a terrible sound: the bells signaling an oncoming train.</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buAutoNum type="arabicPeriod" startAt="3"/>
            </a:pPr>
            <a:r>
              <a:rPr lang="zh-CN" altLang="en-US"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（定语从句：</a:t>
            </a: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毫不犹豫冲向</a:t>
            </a:r>
            <a:r>
              <a:rPr lang="en-US" altLang="zh-CN"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minivan) </a:t>
            </a:r>
            <a:endParaRPr lang="en-US" altLang="zh-CN"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Without hesitation,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sprinted / dashed/ rushed towards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Janice ‘s minivan,  </a:t>
            </a:r>
            <a:r>
              <a:rPr lang="en-US" altLang="zh-CN" sz="3200" i="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which was stuck  firmly on the railway tracks.</a:t>
            </a:r>
            <a:endParaRPr lang="en-US" altLang="zh-CN" sz="3200" i="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4.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时间状语从句，主句二连动：</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他到了车旁，手电筒照进车内发现女车主几近昏迷）</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As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approached the vehicle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 </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shone his flashlight </a:t>
            </a:r>
            <a:r>
              <a:rPr lang="en-US" altLang="zh-CN" sz="3200" b="1"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into the minivan and</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saw</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Janice </a:t>
            </a:r>
            <a:r>
              <a:rPr lang="en-US" altLang="zh-CN" sz="3200" kern="100" dirty="0">
                <a:solidFill>
                  <a:srgbClr val="CC00FF"/>
                </a:solidFill>
                <a:latin typeface="等线" panose="02010600030101010101" pitchFamily="2" charset="-122"/>
                <a:ea typeface="等线" panose="02010600030101010101" pitchFamily="2" charset="-122"/>
                <a:cs typeface="Times New Roman" panose="02020603050405020304" pitchFamily="18" charset="0"/>
              </a:rPr>
              <a:t>trapped/ stuck behind the wheel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almost un</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conscious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160367"/>
            <a:ext cx="12192000" cy="5016758"/>
          </a:xfrm>
          <a:prstGeom prst="rect">
            <a:avLst/>
          </a:prstGeom>
          <a:solidFill>
            <a:schemeClr val="bg1"/>
          </a:solidFill>
        </p:spPr>
        <p:txBody>
          <a:bodyPr wrap="square">
            <a:spAutoFit/>
          </a:bodyPr>
          <a:lstStyle/>
          <a:p>
            <a:pPr algn="just"/>
            <a:r>
              <a:rPr lang="en-US" altLang="zh-CN" sz="3200" kern="100" dirty="0">
                <a:effectLst/>
                <a:latin typeface="华文行楷" panose="02010800040101010101" pitchFamily="2" charset="-122"/>
                <a:ea typeface="华文行楷" panose="02010800040101010101" pitchFamily="2" charset="-122"/>
                <a:cs typeface="Times New Roman" panose="02020603050405020304" pitchFamily="18" charset="0"/>
              </a:rPr>
              <a:t>5. </a:t>
            </a:r>
            <a:r>
              <a:rPr lang="zh-CN" altLang="en-US"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（二连动：</a:t>
            </a: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评估情况，火速展开救援）</a:t>
            </a:r>
            <a:endParaRPr lang="en-US" altLang="zh-CN"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u="sng" kern="100" dirty="0" err="1">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DiPinto</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quickly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assessed the situation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kicked off  his rescue operation. </a:t>
            </a:r>
            <a:endPar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200" kern="100" dirty="0">
                <a:latin typeface="华文行楷" panose="02010800040101010101" pitchFamily="2" charset="-122"/>
                <a:ea typeface="华文行楷" panose="02010800040101010101" pitchFamily="2" charset="-122"/>
                <a:cs typeface="Times New Roman" panose="02020603050405020304" pitchFamily="18" charset="0"/>
              </a:rPr>
              <a:t>6.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（三连动：</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具体表现为砸窗，开车门，把人拉出来）</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Despite the huge potential risk,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swiftly smashed open the minivan window , swung open the door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with all his might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pulled her out of the vehicle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before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it was too late. </a:t>
            </a:r>
            <a:endPar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3200" kern="100" dirty="0">
                <a:latin typeface="华文行楷" panose="02010800040101010101" pitchFamily="2" charset="-122"/>
                <a:ea typeface="华文行楷" panose="02010800040101010101" pitchFamily="2" charset="-122"/>
                <a:cs typeface="Times New Roman" panose="02020603050405020304" pitchFamily="18" charset="0"/>
              </a:rPr>
              <a:t>7</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（拟人手法</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en-US" altLang="zh-CN" sz="32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with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结构：</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飞速行驶的列车像个恶魔，有恐怖感）</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The speeding train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was roaring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towards the minivan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like a monster,   </a:t>
            </a:r>
            <a:r>
              <a:rPr lang="en-US" altLang="zh-CN" sz="3200" kern="100" dirty="0">
                <a:solidFill>
                  <a:srgbClr val="CC00FF"/>
                </a:solidFill>
                <a:effectLst/>
                <a:latin typeface="等线" panose="02010600030101010101" pitchFamily="2" charset="-122"/>
                <a:ea typeface="等线" panose="02010600030101010101" pitchFamily="2" charset="-122"/>
                <a:cs typeface="Times New Roman" panose="02020603050405020304" pitchFamily="18" charset="0"/>
              </a:rPr>
              <a:t>with darkness adding to a touch of terror. </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488353"/>
            <a:ext cx="12192000" cy="5016758"/>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heavy train,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traveling at 65 miles per hour, crashed into </a:t>
            </a:r>
            <a:r>
              <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minivan. </a:t>
            </a:r>
            <a:endParaRPr lang="en-US" altLang="zh-CN" sz="3200" u="sng"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buAutoNum type="arabicPeriod"/>
            </a:pPr>
            <a:r>
              <a:rPr lang="en-US" altLang="zh-CN"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a:t>
            </a:r>
            <a:r>
              <a:rPr lang="en-US" altLang="zh-CN" sz="3200" kern="100" dirty="0">
                <a:solidFill>
                  <a:srgbClr val="FF0000"/>
                </a:solidFill>
                <a:effectLst/>
                <a:latin typeface="方正舒体" panose="02010601030101010101" pitchFamily="2" charset="-122"/>
                <a:ea typeface="方正舒体" panose="02010601030101010101" pitchFamily="2" charset="-122"/>
                <a:cs typeface="Times New Roman" panose="02020603050405020304" pitchFamily="18" charset="0"/>
              </a:rPr>
              <a:t> with </a:t>
            </a:r>
            <a:r>
              <a:rPr lang="zh-CN" altLang="en-US"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结构： </a:t>
            </a:r>
            <a:r>
              <a:rPr lang="zh-CN" altLang="en-US"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rPr>
              <a:t>描述火车撞击卡车的瞬间情景）</a:t>
            </a:r>
            <a:endParaRPr lang="en-US" altLang="zh-CN" sz="3200" kern="100" dirty="0">
              <a:solidFill>
                <a:srgbClr val="0000FF"/>
              </a:solidFill>
              <a:effectLst/>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With a loud / tremendous  bang ,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broke into pieces.  </a:t>
            </a:r>
            <a:endPar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solidFill>
                  <a:srgbClr val="FF0000"/>
                </a:solidFill>
                <a:effectLst/>
                <a:latin typeface="华文行楷" panose="02010800040101010101" pitchFamily="2" charset="-122"/>
                <a:ea typeface="华文行楷" panose="02010800040101010101" pitchFamily="2" charset="-122"/>
                <a:cs typeface="Times New Roman" panose="02020603050405020304" pitchFamily="18" charset="0"/>
              </a:rPr>
              <a:t>2</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独立主格结构</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句子</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en-US" altLang="zh-CN" sz="32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doing</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短语：</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描写碎片乱飞时，</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Dipinto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用自己身体护住女司机）</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Flying debris/ pieces of the minivan shooting in all directions,, </a:t>
            </a:r>
            <a:r>
              <a:rPr lang="en-US" altLang="zh-CN" sz="3200" u="sng" kern="100" dirty="0" err="1">
                <a:solidFill>
                  <a:srgbClr val="7030A0"/>
                </a:solidFill>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shielded Janice as best as he could, </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using his own body to protect her from being hurt by the pieces. </a:t>
            </a:r>
            <a:endPar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170305"/>
            <a:ext cx="12192000" cy="5509200"/>
          </a:xfrm>
          <a:prstGeom prst="rect">
            <a:avLst/>
          </a:prstGeom>
          <a:solidFill>
            <a:schemeClr val="bg1"/>
          </a:solidFill>
        </p:spPr>
        <p:txBody>
          <a:bodyPr wrap="square">
            <a:spAutoFit/>
          </a:bodyPr>
          <a:lstStyle/>
          <a:p>
            <a:pPr algn="just"/>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buAutoNum type="arabicPeriod" startAt="3"/>
            </a:pP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（副词性状语</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感叹句：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两人都没被碎片伤到</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endPar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Miraculously, </a:t>
            </a:r>
            <a:r>
              <a:rPr lang="en-US" altLang="zh-CN" sz="3200" b="1"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both of them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escaped the harm by the flying debris</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What a relief! </a:t>
            </a:r>
            <a:endParaRPr lang="en-US" altLang="zh-CN" sz="3200" b="1"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4.  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en-US" altLang="zh-CN" sz="32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No sooner had sb done </a:t>
            </a:r>
            <a:r>
              <a:rPr lang="en-US" altLang="zh-CN" sz="3200" kern="100" dirty="0" err="1">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sth</a:t>
            </a:r>
            <a:r>
              <a:rPr lang="en-US" altLang="zh-CN" sz="32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 than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从句：</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火车驶离，</a:t>
            </a:r>
            <a:r>
              <a:rPr lang="en-US" altLang="zh-CN" sz="3200" kern="100" dirty="0" err="1">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DiPinto</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赶紧掏出手机拨打</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911</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No sooner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had </a:t>
            </a:r>
            <a:r>
              <a:rPr lang="en-US" altLang="zh-CN" sz="3200" b="1"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the train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passed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by </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than</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u="sng" kern="100" dirty="0" err="1">
                <a:solidFill>
                  <a:srgbClr val="7030A0"/>
                </a:solidFill>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b="1"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produced</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his cellphone out of his pajamas </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and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dialed 911</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zh-CN" altLang="zh-CN" sz="3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1309447"/>
            <a:ext cx="12192000" cy="5016758"/>
          </a:xfrm>
          <a:prstGeom prst="rect">
            <a:avLst/>
          </a:prstGeom>
          <a:solidFill>
            <a:schemeClr val="bg1"/>
          </a:solidFill>
        </p:spPr>
        <p:txBody>
          <a:bodyPr wrap="square">
            <a:spAutoFit/>
          </a:bodyPr>
          <a:lstStyle/>
          <a:p>
            <a:pPr marL="514350" indent="-514350" algn="just">
              <a:buAutoNum type="arabicPeriod" startAt="5"/>
            </a:pPr>
            <a:endParaRPr lang="en-US" altLang="zh-CN" sz="32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5.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 </a:t>
            </a:r>
            <a:r>
              <a:rPr lang="en-US" altLang="zh-CN" sz="3200" kern="100" dirty="0">
                <a:solidFill>
                  <a:srgbClr val="FF0000"/>
                </a:solidFill>
                <a:latin typeface="方正舒体" panose="02010601030101010101" pitchFamily="2" charset="-122"/>
                <a:ea typeface="方正舒体" panose="02010601030101010101" pitchFamily="2" charset="-122"/>
                <a:cs typeface="Times New Roman" panose="02020603050405020304" pitchFamily="18" charset="0"/>
              </a:rPr>
              <a:t>It …before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句型：</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急救人员反应迅速）</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didn’t take long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before</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emergency responders </a:t>
            </a:r>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arrived at the scene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to assess the situation and rushed her to the hospital for timely medical assistance. </a:t>
            </a:r>
            <a:endPar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6.</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（介词短语</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夸张手法：</a:t>
            </a:r>
            <a:r>
              <a:rPr lang="en-US" altLang="zh-CN" sz="3200" kern="100" dirty="0">
                <a:solidFill>
                  <a:srgbClr val="0000FF"/>
                </a:solidFill>
                <a:latin typeface="方正舒体" panose="02010601030101010101" pitchFamily="2" charset="-122"/>
                <a:ea typeface="方正舒体" panose="02010601030101010101" pitchFamily="2" charset="-122"/>
                <a:cs typeface="Times New Roman" panose="02020603050405020304" pitchFamily="18" charset="0"/>
              </a:rPr>
              <a:t>Janice </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与死神擦肩而过）</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Thanks to </a:t>
            </a:r>
            <a:r>
              <a:rPr lang="en-US" altLang="zh-CN" sz="3200"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DiPinto‘s</a:t>
            </a: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heroic and timely rescue, </a:t>
            </a:r>
            <a:r>
              <a:rPr lang="en-US" altLang="zh-CN" sz="3200"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Janice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had a near brush with death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Janice</a:t>
            </a:r>
            <a:r>
              <a:rPr lang="zh-CN" altLang="en-US"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had</a:t>
            </a:r>
            <a:r>
              <a:rPr lang="zh-CN" altLang="en-US"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narrow</a:t>
            </a:r>
            <a:r>
              <a:rPr lang="zh-CN" altLang="en-US"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escape.</a:t>
            </a:r>
            <a:endPar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573960"/>
            <a:ext cx="12192000" cy="2062103"/>
          </a:xfrm>
          <a:prstGeom prst="rect">
            <a:avLst/>
          </a:prstGeom>
          <a:solidFill>
            <a:schemeClr val="bg1"/>
          </a:solidFill>
        </p:spPr>
        <p:txBody>
          <a:bodyPr wrap="square">
            <a:spAutoFit/>
          </a:bodyPr>
          <a:lstStyle/>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7.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（三连形：结尾</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1</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渲染他的英勇行为）</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 </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Afterward, </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was awarded a title “ A Hero In Pajamas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by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the Mayor of their city </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to honor his</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courageous , fearless and selfless actions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3101009" y="19884"/>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0" y="2690988"/>
            <a:ext cx="12192000" cy="2062103"/>
          </a:xfrm>
          <a:prstGeom prst="rect">
            <a:avLst/>
          </a:prstGeom>
          <a:solidFill>
            <a:schemeClr val="bg1"/>
          </a:solidFill>
        </p:spPr>
        <p:txBody>
          <a:bodyPr wrap="square">
            <a:spAutoFit/>
          </a:bodyPr>
          <a:lstStyle/>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7.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（无灵主语句：结尾</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2</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升华到职业的高度）</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 </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The good news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abou</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t Janice</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infused the heart of </a:t>
            </a:r>
            <a:r>
              <a:rPr lang="en-US" altLang="zh-CN" sz="3200" kern="1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with an overwhelming sense of pride . </a:t>
            </a:r>
            <a:r>
              <a:rPr lang="en-US" altLang="zh-CN" sz="3200"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Being a volunteer firefighter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does make a difference to those in need. </a:t>
            </a:r>
            <a:endParaRPr lang="zh-CN" altLang="zh-CN" sz="3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36442" y="4841151"/>
            <a:ext cx="12192000" cy="1569660"/>
          </a:xfrm>
          <a:prstGeom prst="rect">
            <a:avLst/>
          </a:prstGeom>
          <a:solidFill>
            <a:schemeClr val="bg1"/>
          </a:solidFill>
        </p:spPr>
        <p:txBody>
          <a:bodyPr wrap="square">
            <a:spAutoFit/>
          </a:bodyPr>
          <a:lstStyle/>
          <a:p>
            <a:pPr algn="just"/>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7. </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（夸张手法</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接受媒体采访：结尾</a:t>
            </a:r>
            <a:r>
              <a:rPr lang="en-US" altLang="zh-CN"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3</a:t>
            </a:r>
            <a:r>
              <a:rPr lang="zh-CN" altLang="en-US" sz="3200" kern="100" dirty="0">
                <a:solidFill>
                  <a:srgbClr val="FF0000"/>
                </a:solidFill>
                <a:latin typeface="华文行楷" panose="02010800040101010101" pitchFamily="2" charset="-122"/>
                <a:ea typeface="华文行楷" panose="02010800040101010101" pitchFamily="2" charset="-122"/>
                <a:cs typeface="Times New Roman" panose="02020603050405020304" pitchFamily="18" charset="0"/>
              </a:rPr>
              <a:t>：</a:t>
            </a:r>
            <a:r>
              <a:rPr lang="zh-CN" altLang="en-US"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生与死之争，但成功了）</a:t>
            </a:r>
            <a:r>
              <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rPr>
              <a:t> </a:t>
            </a:r>
            <a:endParaRPr lang="en-US" altLang="zh-CN" sz="3200" kern="100" dirty="0">
              <a:solidFill>
                <a:srgbClr val="0000FF"/>
              </a:solidFill>
              <a:latin typeface="华文行楷" panose="02010800040101010101" pitchFamily="2" charset="-122"/>
              <a:ea typeface="华文行楷" panose="02010800040101010101" pitchFamily="2" charset="-122"/>
              <a:cs typeface="Times New Roman" panose="02020603050405020304" pitchFamily="18" charset="0"/>
            </a:endParaRPr>
          </a:p>
          <a:p>
            <a:pPr algn="just"/>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It was a life –or- death struggle.”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said </a:t>
            </a:r>
            <a:r>
              <a:rPr lang="en-US" altLang="zh-CN" sz="3200" b="1" u="sng" kern="100" dirty="0" err="1">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when interviewed by China Daily,</a:t>
            </a:r>
            <a:r>
              <a:rPr lang="zh-CN" altLang="en-US"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But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made it</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I’m proud of what I did</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4" name="文本框 3"/>
          <p:cNvSpPr txBox="1"/>
          <p:nvPr/>
        </p:nvSpPr>
        <p:spPr>
          <a:xfrm>
            <a:off x="0" y="698148"/>
            <a:ext cx="12192000" cy="6001643"/>
          </a:xfrm>
          <a:prstGeom prst="rect">
            <a:avLst/>
          </a:prstGeom>
          <a:solidFill>
            <a:schemeClr val="bg1"/>
          </a:solidFill>
        </p:spPr>
        <p:txBody>
          <a:bodyPr wrap="square">
            <a:spAutoFit/>
          </a:bodyPr>
          <a:lstStyle/>
          <a:p>
            <a:pPr indent="200025"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It was late, about 10:15 p.m., when Janice Esposito arrived at the Bellport train station; she jumped into her Honda Odyssey and began the 20-minute drive home to her husband and seven-year-old son. She’d just returned from visiting her mother and had traveled the route many times before. She practically drove on autopilot: a left onto Station Road, then a left on Montauk Highway, and then—wham!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Out of nowhere a car T-boned Esposito’s minivan, pushing her to move backward some 100 feet onto the railroad tracks. She sat in the minivan, bruised (</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撞伤</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but mostly just knocked out by the impact and the airbags.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As it happened, Pete DiPinto was getting ready for bed. He’d just closed his book and was getting under the covers when he heard the sound of metal on metal and breaking glass coming from not far outside his bedroom window. A volunteer firefighter and retired teacher, DiPinto, 64, never stopped to think. He grabbed a flashlight and, still dressed in his pajamas  (</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睡衣</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ran out the door. “Any firefighter would have done what I did,” he told Newsday. “We’re always on duty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The first car he came upon, 2,000 feet from his front yard, was the one that had hit Esposito. Once DiPinto concluded the driver was OK, he looked around and sprinted to Esposito’s minivan positioned on the railroad tracks.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494447"/>
            <a:ext cx="12192000" cy="6494085"/>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Para1. And then he heard a terrible sound: the bells signaling an oncoming train. </a:t>
            </a:r>
            <a:r>
              <a:rPr lang="en-US" altLang="zh-CN" sz="3200" b="1" u="sng" kern="100" dirty="0" err="1">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DiPinto's</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heart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froze in his chest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realized the upcoming danger. </a:t>
            </a:r>
            <a:r>
              <a:rPr lang="en-US" altLang="zh-CN" sz="3200" u="sng" kern="100" dirty="0">
                <a:solidFill>
                  <a:srgbClr val="7030A0"/>
                </a:solidFill>
                <a:latin typeface="等线" panose="02010600030101010101" pitchFamily="2" charset="-122"/>
                <a:cs typeface="Times New Roman" panose="02020603050405020304" pitchFamily="18" charset="0"/>
              </a:rPr>
              <a:t>Every second </a:t>
            </a:r>
            <a:r>
              <a:rPr lang="en-US" altLang="zh-CN" sz="3200" kern="100" dirty="0">
                <a:solidFill>
                  <a:srgbClr val="FF0000"/>
                </a:solidFill>
                <a:latin typeface="等线" panose="02010600030101010101" pitchFamily="2" charset="-122"/>
                <a:cs typeface="Times New Roman" panose="02020603050405020304" pitchFamily="18" charset="0"/>
              </a:rPr>
              <a:t>counted!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He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had to race against time</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Without hesitation,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sprinted / dashed/ rushed towards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Janice ‘s minivan,  </a:t>
            </a:r>
            <a:r>
              <a:rPr lang="en-US" altLang="zh-CN" sz="3200" i="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which was stuck  firmly on the railway </a:t>
            </a:r>
            <a:r>
              <a:rPr lang="en-US" altLang="zh-CN" sz="3200" i="1" kern="100" dirty="0" err="1">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tracks.</a:t>
            </a:r>
            <a:r>
              <a:rPr lang="en-US" altLang="zh-CN" sz="3200" kern="100" dirty="0" err="1">
                <a:effectLst/>
                <a:latin typeface="等线" panose="02010600030101010101" pitchFamily="2" charset="-122"/>
                <a:ea typeface="等线" panose="02010600030101010101" pitchFamily="2" charset="-122"/>
                <a:cs typeface="Times New Roman" panose="02020603050405020304" pitchFamily="18" charset="0"/>
              </a:rPr>
              <a:t>As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a:t>
            </a:r>
            <a:r>
              <a:rPr lang="en-US" altLang="zh-CN" sz="3200"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approached the vehicle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 </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shone his flashlight </a:t>
            </a:r>
            <a:r>
              <a:rPr lang="en-US" altLang="zh-CN" sz="3200" b="1"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into the minivan and</a:t>
            </a:r>
            <a:r>
              <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saw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Janice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trapped behind the wheel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almost un</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conscious</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DiPinto</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quickly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assessed the situation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kicked off  his rescue operation.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Despite the huge potential risk,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he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swiftly</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smashed open the minivan window , swung open the door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and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with all his might </a:t>
            </a:r>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pulled her out of the vehicle </a:t>
            </a:r>
            <a:r>
              <a:rPr lang="en-US" altLang="zh-CN" sz="3200" b="1" kern="100" dirty="0">
                <a:effectLst/>
                <a:latin typeface="等线" panose="02010600030101010101" pitchFamily="2" charset="-122"/>
                <a:ea typeface="等线" panose="02010600030101010101" pitchFamily="2" charset="-122"/>
                <a:cs typeface="Times New Roman" panose="02020603050405020304" pitchFamily="18" charset="0"/>
              </a:rPr>
              <a:t>before</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it was too late. </a:t>
            </a:r>
            <a:r>
              <a:rPr lang="en-US" altLang="zh-CN" sz="3200" b="1" u="sng"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The speeding train </a:t>
            </a:r>
            <a:r>
              <a:rPr lang="en-US" altLang="zh-CN" sz="32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was roaring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towards the minivan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like a monster,  with darkness </a:t>
            </a:r>
            <a:r>
              <a:rPr lang="en-US" altLang="zh-CN" sz="3200" kern="100" dirty="0">
                <a:solidFill>
                  <a:srgbClr val="7030A0"/>
                </a:solidFill>
                <a:effectLst/>
                <a:latin typeface="等线" panose="02010600030101010101" pitchFamily="2" charset="-122"/>
                <a:ea typeface="等线" panose="02010600030101010101" pitchFamily="2" charset="-122"/>
                <a:cs typeface="Times New Roman" panose="02020603050405020304" pitchFamily="18" charset="0"/>
              </a:rPr>
              <a:t>adding to a touch of terror.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3101009" y="9945"/>
            <a:ext cx="1918252"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 </a:t>
            </a:r>
            <a:r>
              <a:rPr lang="zh-CN" altLang="en-US" sz="2800" b="1" dirty="0">
                <a:solidFill>
                  <a:srgbClr val="C00000"/>
                </a:solidFill>
                <a:latin typeface="方正舒体" panose="02010601030101010101" pitchFamily="2" charset="-122"/>
                <a:ea typeface="方正舒体" panose="02010601030101010101" pitchFamily="2" charset="-122"/>
              </a:rPr>
              <a:t>欣赏</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图片素材 铁轨设计素材 铁轨摄影作品 铁轨源文件下载 铁轨图片素材下载 铁轨背景素材 铁轨模板下载 - 搜索中心"/>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038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544140"/>
            <a:ext cx="12192000" cy="6494085"/>
          </a:xfrm>
          <a:prstGeom prst="rect">
            <a:avLst/>
          </a:prstGeom>
          <a:solidFill>
            <a:schemeClr val="bg1"/>
          </a:solidFill>
        </p:spPr>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Para2. The heavy train, traveling at 65 miles per hour, crashed into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With a loud / tremendous  bang ,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the minivan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broke into pieces.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Flying debris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shooting in all directions,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shielded Janice as best as he could,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using his own body to protect her from being hurt again by the pieces.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Miraculously, </a:t>
            </a:r>
            <a:r>
              <a:rPr lang="en-US" altLang="zh-CN" sz="3200" b="1"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both of them </a:t>
            </a:r>
            <a:r>
              <a:rPr lang="en-US" altLang="zh-CN" sz="32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escaped the harm by the flying debris</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What a relief! </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No sooner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had </a:t>
            </a:r>
            <a:r>
              <a:rPr lang="en-US" altLang="zh-CN" sz="3200" b="1"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the train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passed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by </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than</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DiPinto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produced</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his cellphone out of his pajamas </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and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dialed 911</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It</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didn’t take long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before</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emergency responders </a:t>
            </a:r>
            <a:r>
              <a:rPr lang="en-US" altLang="zh-CN"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arrived at the scene </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to assess the situation and rushed her to hospital for professional medical assistance. </a:t>
            </a: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Thanks to </a:t>
            </a:r>
            <a:r>
              <a:rPr lang="en-US" altLang="zh-CN" sz="3200"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DiPinto's</a:t>
            </a: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heroic and timely rescue, </a:t>
            </a:r>
            <a:r>
              <a:rPr lang="en-US" altLang="zh-CN" sz="3200"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Janice </a:t>
            </a:r>
            <a:r>
              <a:rPr lang="en-US" altLang="zh-CN"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had a near brush with death.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Afterward, </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DiPinto</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was awarded a title “ A Hero In Pajamas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by </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the Mayor of their city </a:t>
            </a:r>
            <a:r>
              <a:rPr lang="en-US" altLang="zh-CN" sz="32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to honor his</a:t>
            </a:r>
            <a:r>
              <a:rPr lang="en-US" altLang="zh-CN" sz="32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 courageous, fearless and selfless actions</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4412969" y="19884"/>
            <a:ext cx="1918252"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 </a:t>
            </a:r>
            <a:r>
              <a:rPr lang="zh-CN" altLang="en-US" sz="2800" b="1" dirty="0">
                <a:solidFill>
                  <a:srgbClr val="C00000"/>
                </a:solidFill>
                <a:latin typeface="方正舒体" panose="02010601030101010101" pitchFamily="2" charset="-122"/>
                <a:ea typeface="方正舒体" panose="02010601030101010101" pitchFamily="2" charset="-122"/>
              </a:rPr>
              <a:t>欣赏</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精美的花边边框矢量图矢量图__花边花纹_底纹边框_矢量图库_昵图网nipic.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5191" y="-208722"/>
            <a:ext cx="13835269" cy="742453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843" y="79512"/>
            <a:ext cx="9392479" cy="6778487"/>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花边花纹图片素材免费下载 - 觅知网"/>
          <p:cNvPicPr>
            <a:picLocks noChangeAspect="1" noChangeArrowheads="1"/>
          </p:cNvPicPr>
          <p:nvPr/>
        </p:nvPicPr>
        <p:blipFill rotWithShape="1">
          <a:blip r:embed="rId1">
            <a:extLst>
              <a:ext uri="{28A0092B-C50C-407E-A947-70E740481C1C}">
                <a14:useLocalDpi xmlns:a14="http://schemas.microsoft.com/office/drawing/2010/main" val="0"/>
              </a:ext>
            </a:extLst>
          </a:blip>
          <a:srcRect l="15072" t="15073" r="11595" b="10448"/>
          <a:stretch>
            <a:fillRect/>
          </a:stretch>
        </p:blipFill>
        <p:spPr bwMode="auto">
          <a:xfrm>
            <a:off x="0" y="0"/>
            <a:ext cx="5029201" cy="6748669"/>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9424373" y="139149"/>
            <a:ext cx="2601975" cy="6555641"/>
          </a:xfrm>
          <a:prstGeom prst="rect">
            <a:avLst/>
          </a:prstGeom>
          <a:noFill/>
        </p:spPr>
        <p:txBody>
          <a:bodyPr wrap="square" rtlCol="0">
            <a:spAutoFit/>
          </a:bodyPr>
          <a:lstStyle/>
          <a:p>
            <a:r>
              <a:rPr lang="zh-CN" altLang="en-US" sz="2800" dirty="0"/>
              <a:t>学生习作</a:t>
            </a:r>
            <a:r>
              <a:rPr lang="en-US" altLang="zh-CN" sz="2800" dirty="0"/>
              <a:t>:</a:t>
            </a:r>
            <a:endParaRPr lang="en-US" altLang="zh-CN" sz="2800" dirty="0"/>
          </a:p>
          <a:p>
            <a:r>
              <a:rPr lang="zh-CN" altLang="en-US" sz="2800" dirty="0"/>
              <a:t>该生第一段情节构建符合逻辑，动作，情绪，人物的处理都比较到位。拼写错误  </a:t>
            </a:r>
            <a:r>
              <a:rPr lang="en-US" altLang="zh-CN" sz="2800" dirty="0"/>
              <a:t>grabbed  </a:t>
            </a:r>
            <a:endParaRPr lang="en-US" altLang="zh-CN" sz="2800" dirty="0"/>
          </a:p>
          <a:p>
            <a:r>
              <a:rPr lang="en-US" altLang="zh-CN" sz="2800" dirty="0"/>
              <a:t>went to thank </a:t>
            </a:r>
            <a:endParaRPr lang="en-US" altLang="zh-CN" sz="2800" dirty="0"/>
          </a:p>
          <a:p>
            <a:r>
              <a:rPr lang="zh-CN" altLang="en-US" sz="2800" dirty="0"/>
              <a:t>等。</a:t>
            </a:r>
            <a:endParaRPr lang="en-US" altLang="zh-CN" sz="2800" dirty="0"/>
          </a:p>
          <a:p>
            <a:r>
              <a:rPr lang="zh-CN" altLang="en-US" sz="2800"/>
              <a:t>考虑到前面客观题比较难，能有这样的发挥已经很不错了。</a:t>
            </a:r>
            <a:endParaRPr lang="zh-CN" altLang="en-US" sz="2800" dirty="0"/>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9420" r="12609"/>
          <a:stretch>
            <a:fillRect/>
          </a:stretch>
        </p:blipFill>
        <p:spPr>
          <a:xfrm rot="5400000">
            <a:off x="2351719" y="371604"/>
            <a:ext cx="6825954" cy="6082748"/>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玫瑰花花边图片素材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6225" y="0"/>
            <a:ext cx="136265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209" y="0"/>
            <a:ext cx="6809789" cy="6858000"/>
          </a:xfrm>
          <a:prstGeom prst="rect">
            <a:avLst/>
          </a:prstGeom>
        </p:spPr>
      </p:pic>
      <p:sp>
        <p:nvSpPr>
          <p:cNvPr id="6" name="文本框 5"/>
          <p:cNvSpPr txBox="1"/>
          <p:nvPr/>
        </p:nvSpPr>
        <p:spPr>
          <a:xfrm>
            <a:off x="9094305" y="606287"/>
            <a:ext cx="2932044" cy="5693866"/>
          </a:xfrm>
          <a:prstGeom prst="rect">
            <a:avLst/>
          </a:prstGeom>
          <a:noFill/>
        </p:spPr>
        <p:txBody>
          <a:bodyPr wrap="square" rtlCol="0">
            <a:spAutoFit/>
          </a:bodyPr>
          <a:lstStyle/>
          <a:p>
            <a:r>
              <a:rPr lang="zh-CN" altLang="en-US" sz="2800" dirty="0"/>
              <a:t>学生习作</a:t>
            </a:r>
            <a:r>
              <a:rPr lang="en-US" altLang="zh-CN" sz="2800" dirty="0"/>
              <a:t>:</a:t>
            </a:r>
            <a:endParaRPr lang="en-US" altLang="zh-CN" sz="2800" dirty="0"/>
          </a:p>
          <a:p>
            <a:r>
              <a:rPr lang="zh-CN" altLang="en-US" sz="2800" dirty="0"/>
              <a:t>该生描写细腻，第一段有时态，拼写错误几处。第二段比一段出彩。故事看懂且所给句的第二句</a:t>
            </a:r>
            <a:r>
              <a:rPr lang="en-US" altLang="zh-CN" sz="2800" dirty="0"/>
              <a:t>crashed into the minivan </a:t>
            </a:r>
            <a:r>
              <a:rPr lang="zh-CN" altLang="en-US" sz="2800" dirty="0"/>
              <a:t>也理解了。构建情节能力还是不错的。</a:t>
            </a:r>
            <a:r>
              <a:rPr lang="en-US" altLang="zh-CN" sz="2800" dirty="0"/>
              <a:t>Call 120 </a:t>
            </a:r>
            <a:r>
              <a:rPr lang="zh-CN" altLang="en-US" sz="2800" dirty="0"/>
              <a:t>体现缺少文化意识：</a:t>
            </a:r>
            <a:r>
              <a:rPr lang="en-US" altLang="zh-CN" sz="2800" dirty="0"/>
              <a:t>call 911. </a:t>
            </a:r>
            <a:endParaRPr lang="zh-CN" altLang="en-US" sz="2800" dirty="0"/>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descr="行驶在斯里兰卡高山茶园的火车高清图片下载-正版图片500670840-摄图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1" y="5247871"/>
            <a:ext cx="12016398" cy="584775"/>
          </a:xfrm>
          <a:prstGeom prst="rect">
            <a:avLst/>
          </a:prstGeom>
          <a:solidFill>
            <a:schemeClr val="bg1"/>
          </a:solidFill>
        </p:spPr>
        <p:txBody>
          <a:bodyPr wrap="square" rtlCol="0">
            <a:spAutoFit/>
          </a:bodyPr>
          <a:lstStyle/>
          <a:p>
            <a:r>
              <a:rPr lang="en-US" altLang="zh-CN" sz="3200" dirty="0">
                <a:solidFill>
                  <a:srgbClr val="9900CC"/>
                </a:solidFill>
                <a:latin typeface="Meiryo UI" panose="020B0604030504040204" pitchFamily="34" charset="-128"/>
                <a:ea typeface="Meiryo UI" panose="020B0604030504040204" pitchFamily="34" charset="-128"/>
              </a:rPr>
              <a:t>Q1</a:t>
            </a:r>
            <a:r>
              <a:rPr lang="zh-CN" altLang="en-US" sz="3200" dirty="0">
                <a:solidFill>
                  <a:srgbClr val="9900CC"/>
                </a:solidFill>
                <a:latin typeface="Meiryo UI" panose="020B0604030504040204" pitchFamily="34" charset="-128"/>
                <a:ea typeface="Meiryo UI" panose="020B0604030504040204" pitchFamily="34" charset="-128"/>
              </a:rPr>
              <a:t>： </a:t>
            </a:r>
            <a:r>
              <a:rPr lang="en-US" altLang="zh-CN" sz="3200" dirty="0">
                <a:solidFill>
                  <a:srgbClr val="9900CC"/>
                </a:solidFill>
                <a:latin typeface="Meiryo UI" panose="020B0604030504040204" pitchFamily="34" charset="-128"/>
                <a:ea typeface="Meiryo UI" panose="020B0604030504040204" pitchFamily="34" charset="-128"/>
              </a:rPr>
              <a:t>What was Janice Esposito doing?  When was the time?</a:t>
            </a:r>
            <a:endParaRPr lang="zh-CN" altLang="en-US" sz="3200" dirty="0">
              <a:solidFill>
                <a:srgbClr val="9900CC"/>
              </a:solidFill>
              <a:latin typeface="Meiryo UI" panose="020B0604030504040204" pitchFamily="34" charset="-128"/>
              <a:ea typeface="Meiryo UI" panose="020B0604030504040204" pitchFamily="34" charset="-128"/>
            </a:endParaRPr>
          </a:p>
        </p:txBody>
      </p:sp>
      <p:sp>
        <p:nvSpPr>
          <p:cNvPr id="4" name="文本框 3"/>
          <p:cNvSpPr txBox="1"/>
          <p:nvPr/>
        </p:nvSpPr>
        <p:spPr>
          <a:xfrm>
            <a:off x="0" y="1145410"/>
            <a:ext cx="12125739" cy="3046988"/>
          </a:xfrm>
          <a:prstGeom prst="rect">
            <a:avLst/>
          </a:prstGeom>
          <a:solidFill>
            <a:schemeClr val="bg1"/>
          </a:solidFill>
        </p:spPr>
        <p:txBody>
          <a:bodyPr wrap="square">
            <a:spAutoFit/>
          </a:bodyPr>
          <a:lstStyle/>
          <a:p>
            <a:pPr indent="200025"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It was late, about 10:15 p.m., when Janice Esposito arrived at the Bellport train station; she jumped into her Honda Odyssey and began the 20-minute drive home to her husband and seven-year-old son. She’d just returned from visiting her mother and had traveled the route many times before. She practically drove on autopilot: a left onto Station Road, then a left on Montauk Highway, and then—wham!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71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1" y="5247871"/>
            <a:ext cx="10316806" cy="584775"/>
          </a:xfrm>
          <a:prstGeom prst="rect">
            <a:avLst/>
          </a:prstGeom>
          <a:solidFill>
            <a:schemeClr val="bg1"/>
          </a:solidFill>
        </p:spPr>
        <p:txBody>
          <a:bodyPr wrap="square" rtlCol="0">
            <a:spAutoFit/>
          </a:bodyPr>
          <a:lstStyle/>
          <a:p>
            <a:r>
              <a:rPr lang="en-US" altLang="zh-CN" sz="3200" dirty="0">
                <a:solidFill>
                  <a:srgbClr val="9900CC"/>
                </a:solidFill>
                <a:latin typeface="Meiryo UI" panose="020B0604030504040204" pitchFamily="34" charset="-128"/>
                <a:ea typeface="Meiryo UI" panose="020B0604030504040204" pitchFamily="34" charset="-128"/>
              </a:rPr>
              <a:t>Q2</a:t>
            </a:r>
            <a:r>
              <a:rPr lang="zh-CN" altLang="en-US" sz="3200" dirty="0">
                <a:solidFill>
                  <a:srgbClr val="9900CC"/>
                </a:solidFill>
                <a:latin typeface="Meiryo UI" panose="020B0604030504040204" pitchFamily="34" charset="-128"/>
                <a:ea typeface="Meiryo UI" panose="020B0604030504040204" pitchFamily="34" charset="-128"/>
              </a:rPr>
              <a:t>： </a:t>
            </a:r>
            <a:r>
              <a:rPr lang="en-US" altLang="zh-CN" sz="3200" dirty="0">
                <a:solidFill>
                  <a:srgbClr val="9900CC"/>
                </a:solidFill>
                <a:latin typeface="Meiryo UI" panose="020B0604030504040204" pitchFamily="34" charset="-128"/>
                <a:ea typeface="Meiryo UI" panose="020B0604030504040204" pitchFamily="34" charset="-128"/>
              </a:rPr>
              <a:t>What happened?       What was</a:t>
            </a:r>
            <a:r>
              <a:rPr lang="zh-CN" altLang="en-US" sz="3200" dirty="0">
                <a:solidFill>
                  <a:srgbClr val="9900CC"/>
                </a:solidFill>
                <a:latin typeface="Meiryo UI" panose="020B0604030504040204" pitchFamily="34" charset="-128"/>
                <a:ea typeface="Meiryo UI" panose="020B0604030504040204" pitchFamily="34" charset="-128"/>
              </a:rPr>
              <a:t> </a:t>
            </a:r>
            <a:r>
              <a:rPr lang="en-US" altLang="zh-CN" sz="3200" dirty="0">
                <a:solidFill>
                  <a:srgbClr val="9900CC"/>
                </a:solidFill>
                <a:latin typeface="Meiryo UI" panose="020B0604030504040204" pitchFamily="34" charset="-128"/>
                <a:ea typeface="Meiryo UI" panose="020B0604030504040204" pitchFamily="34" charset="-128"/>
              </a:rPr>
              <a:t>the</a:t>
            </a:r>
            <a:r>
              <a:rPr lang="zh-CN" altLang="en-US" sz="3200" dirty="0">
                <a:solidFill>
                  <a:srgbClr val="9900CC"/>
                </a:solidFill>
                <a:latin typeface="Meiryo UI" panose="020B0604030504040204" pitchFamily="34" charset="-128"/>
                <a:ea typeface="Meiryo UI" panose="020B0604030504040204" pitchFamily="34" charset="-128"/>
              </a:rPr>
              <a:t> </a:t>
            </a:r>
            <a:r>
              <a:rPr lang="en-US" altLang="zh-CN" sz="3200" dirty="0">
                <a:solidFill>
                  <a:srgbClr val="9900CC"/>
                </a:solidFill>
                <a:latin typeface="Meiryo UI" panose="020B0604030504040204" pitchFamily="34" charset="-128"/>
                <a:ea typeface="Meiryo UI" panose="020B0604030504040204" pitchFamily="34" charset="-128"/>
              </a:rPr>
              <a:t>result?</a:t>
            </a:r>
            <a:endParaRPr lang="zh-CN" altLang="en-US" sz="3200" dirty="0">
              <a:solidFill>
                <a:srgbClr val="9900CC"/>
              </a:solidFill>
              <a:latin typeface="Meiryo UI" panose="020B0604030504040204" pitchFamily="34" charset="-128"/>
              <a:ea typeface="Meiryo UI" panose="020B0604030504040204" pitchFamily="34" charset="-128"/>
            </a:endParaRPr>
          </a:p>
        </p:txBody>
      </p:sp>
      <p:sp>
        <p:nvSpPr>
          <p:cNvPr id="4" name="文本框 3"/>
          <p:cNvSpPr txBox="1"/>
          <p:nvPr/>
        </p:nvSpPr>
        <p:spPr>
          <a:xfrm>
            <a:off x="0" y="1702004"/>
            <a:ext cx="12125739" cy="2308324"/>
          </a:xfrm>
          <a:prstGeom prst="rect">
            <a:avLst/>
          </a:prstGeom>
          <a:solidFill>
            <a:schemeClr val="bg1"/>
          </a:solidFill>
        </p:spPr>
        <p:txBody>
          <a:bodyPr wrap="square">
            <a:spAutoFit/>
          </a:bodyPr>
          <a:lstStyle/>
          <a:p>
            <a:pPr indent="200025"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Out of nowhere a car T-boned Esposito’s minivan, pushing her to move backward some 100 feet onto the railroad tracks. She sat in the minivan, bruised (</a:t>
            </a:r>
            <a:r>
              <a:rPr lang="zh-CN" altLang="en-US" sz="3600" kern="100" dirty="0">
                <a:effectLst/>
                <a:latin typeface="Times New Roman" panose="02020603050405020304" pitchFamily="18" charset="0"/>
                <a:ea typeface="宋体" panose="02010600030101010101" pitchFamily="2" charset="-122"/>
                <a:cs typeface="Times New Roman" panose="02020603050405020304" pitchFamily="18" charset="0"/>
              </a:rPr>
              <a:t>撞伤</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 but mostly just knocked out by the impact and the airbags.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0" y="5118664"/>
            <a:ext cx="12125729" cy="1569660"/>
          </a:xfrm>
          <a:prstGeom prst="rect">
            <a:avLst/>
          </a:prstGeom>
          <a:solidFill>
            <a:schemeClr val="bg1"/>
          </a:solidFill>
        </p:spPr>
        <p:txBody>
          <a:bodyPr wrap="square" rtlCol="0">
            <a:spAutoFit/>
          </a:bodyPr>
          <a:lstStyle/>
          <a:p>
            <a:r>
              <a:rPr lang="en-US" altLang="zh-CN" sz="3200" dirty="0">
                <a:solidFill>
                  <a:srgbClr val="9900CC"/>
                </a:solidFill>
                <a:latin typeface="Meiryo UI" panose="020B0604030504040204" pitchFamily="34" charset="-128"/>
                <a:ea typeface="Meiryo UI" panose="020B0604030504040204" pitchFamily="34" charset="-128"/>
              </a:rPr>
              <a:t>Q3</a:t>
            </a:r>
            <a:r>
              <a:rPr lang="zh-CN" altLang="en-US" sz="3200" dirty="0">
                <a:solidFill>
                  <a:srgbClr val="9900CC"/>
                </a:solidFill>
                <a:latin typeface="Meiryo UI" panose="020B0604030504040204" pitchFamily="34" charset="-128"/>
                <a:ea typeface="Meiryo UI" panose="020B0604030504040204" pitchFamily="34" charset="-128"/>
              </a:rPr>
              <a:t>： </a:t>
            </a:r>
            <a:r>
              <a:rPr lang="en-US" altLang="zh-CN" sz="3200" dirty="0">
                <a:solidFill>
                  <a:srgbClr val="9900CC"/>
                </a:solidFill>
                <a:latin typeface="Meiryo UI" panose="020B0604030504040204" pitchFamily="34" charset="-128"/>
                <a:ea typeface="Meiryo UI" panose="020B0604030504040204" pitchFamily="34" charset="-128"/>
              </a:rPr>
              <a:t>What was Pete DiPinto doing?  Where did he always hide?</a:t>
            </a:r>
            <a:endParaRPr lang="en-US" altLang="zh-CN" sz="3200" dirty="0">
              <a:solidFill>
                <a:srgbClr val="9900CC"/>
              </a:solidFill>
              <a:latin typeface="Meiryo UI" panose="020B0604030504040204" pitchFamily="34" charset="-128"/>
              <a:ea typeface="Meiryo UI" panose="020B0604030504040204" pitchFamily="34" charset="-128"/>
            </a:endParaRPr>
          </a:p>
          <a:p>
            <a:r>
              <a:rPr lang="en-US" altLang="zh-CN" sz="3200" dirty="0">
                <a:solidFill>
                  <a:srgbClr val="9900CC"/>
                </a:solidFill>
                <a:latin typeface="Meiryo UI" panose="020B0604030504040204" pitchFamily="34" charset="-128"/>
                <a:ea typeface="Meiryo UI" panose="020B0604030504040204" pitchFamily="34" charset="-128"/>
              </a:rPr>
              <a:t>Q4:   What did he take?  What was he dressed in ?</a:t>
            </a:r>
            <a:endParaRPr lang="zh-CN" altLang="en-US" sz="3200" dirty="0">
              <a:solidFill>
                <a:srgbClr val="9900CC"/>
              </a:solidFill>
              <a:latin typeface="Meiryo UI" panose="020B0604030504040204" pitchFamily="34" charset="-128"/>
              <a:ea typeface="Meiryo UI" panose="020B0604030504040204" pitchFamily="34" charset="-128"/>
            </a:endParaRPr>
          </a:p>
        </p:txBody>
      </p:sp>
      <p:sp>
        <p:nvSpPr>
          <p:cNvPr id="4" name="文本框 3"/>
          <p:cNvSpPr txBox="1"/>
          <p:nvPr/>
        </p:nvSpPr>
        <p:spPr>
          <a:xfrm>
            <a:off x="0" y="1145410"/>
            <a:ext cx="12125739" cy="3539430"/>
          </a:xfrm>
          <a:prstGeom prst="rect">
            <a:avLst/>
          </a:prstGeom>
          <a:solidFill>
            <a:schemeClr val="bg1"/>
          </a:solidFill>
        </p:spPr>
        <p:txBody>
          <a:bodyPr wrap="square">
            <a:spAutoFit/>
          </a:bodyPr>
          <a:lstStyle/>
          <a:p>
            <a:pPr indent="200025"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As it happened, Pete DiPinto was getting ready for bed. He’d just closed his book and was getting under the covers when he heard the sound of metal on metal and breaking glass coming from not far outside his bedroom window. A volunteer firefighter and retired teacher, DiPinto, 64, never stopped to think. He grabbed a flashlight and, still dressed in his pajamas  (</a:t>
            </a:r>
            <a:r>
              <a:rPr lang="zh-CN"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睡衣</a:t>
            </a: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ran out of the door. “Any firefighter would have done what I did,” he told Newsday. “We’re always on duty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11" y="5247871"/>
            <a:ext cx="10624919" cy="584775"/>
          </a:xfrm>
          <a:prstGeom prst="rect">
            <a:avLst/>
          </a:prstGeom>
          <a:solidFill>
            <a:schemeClr val="bg1"/>
          </a:solidFill>
        </p:spPr>
        <p:txBody>
          <a:bodyPr wrap="square" rtlCol="0">
            <a:spAutoFit/>
          </a:bodyPr>
          <a:lstStyle/>
          <a:p>
            <a:r>
              <a:rPr lang="en-US" altLang="zh-CN" sz="3200" dirty="0">
                <a:solidFill>
                  <a:srgbClr val="9900CC"/>
                </a:solidFill>
                <a:latin typeface="Meiryo UI" panose="020B0604030504040204" pitchFamily="34" charset="-128"/>
                <a:ea typeface="Meiryo UI" panose="020B0604030504040204" pitchFamily="34" charset="-128"/>
              </a:rPr>
              <a:t>Q5</a:t>
            </a:r>
            <a:r>
              <a:rPr lang="zh-CN" altLang="en-US" sz="3200" dirty="0">
                <a:solidFill>
                  <a:srgbClr val="9900CC"/>
                </a:solidFill>
                <a:latin typeface="Meiryo UI" panose="020B0604030504040204" pitchFamily="34" charset="-128"/>
                <a:ea typeface="Meiryo UI" panose="020B0604030504040204" pitchFamily="34" charset="-128"/>
              </a:rPr>
              <a:t>： </a:t>
            </a:r>
            <a:r>
              <a:rPr lang="en-US" altLang="zh-CN" sz="3200" dirty="0">
                <a:solidFill>
                  <a:srgbClr val="9900CC"/>
                </a:solidFill>
                <a:latin typeface="Meiryo UI" panose="020B0604030504040204" pitchFamily="34" charset="-128"/>
                <a:ea typeface="Meiryo UI" panose="020B0604030504040204" pitchFamily="34" charset="-128"/>
              </a:rPr>
              <a:t>What did he see first?   What did he do next? </a:t>
            </a:r>
            <a:endParaRPr lang="zh-CN" altLang="en-US" sz="3200" dirty="0">
              <a:solidFill>
                <a:srgbClr val="9900CC"/>
              </a:solidFill>
              <a:latin typeface="Meiryo UI" panose="020B0604030504040204" pitchFamily="34" charset="-128"/>
              <a:ea typeface="Meiryo UI" panose="020B0604030504040204" pitchFamily="34" charset="-128"/>
            </a:endParaRPr>
          </a:p>
        </p:txBody>
      </p:sp>
      <p:sp>
        <p:nvSpPr>
          <p:cNvPr id="4" name="文本框 3"/>
          <p:cNvSpPr txBox="1"/>
          <p:nvPr/>
        </p:nvSpPr>
        <p:spPr>
          <a:xfrm>
            <a:off x="0" y="1145410"/>
            <a:ext cx="12125739" cy="2062103"/>
          </a:xfrm>
          <a:prstGeom prst="rect">
            <a:avLst/>
          </a:prstGeom>
          <a:solidFill>
            <a:schemeClr val="bg1"/>
          </a:solidFill>
        </p:spPr>
        <p:txBody>
          <a:bodyPr wrap="square">
            <a:spAutoFit/>
          </a:bodyPr>
          <a:lstStyle/>
          <a:p>
            <a:pPr indent="200025"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      The first car he came upon, 2,000 feet from his front yard, was the one that had hit Esposito. Once DiPinto concluded the driver was OK, he looked around and sprinted to Esposito’s minivan positioned on the railroad tracks.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09730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It was late, about 10:15 p.m., when Janice Esposito arrived at the Bellport train station; she jumped into her Honda Odyssey and began the 20-minute drive home to her husband and seven-year-old son. She’d just returned from visiting her mother and had traveled the route many times before. </a:t>
                      </a:r>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279379"/>
            <a:ext cx="5675243" cy="1569660"/>
          </a:xfrm>
          <a:prstGeom prst="rect">
            <a:avLst/>
          </a:prstGeom>
          <a:solidFill>
            <a:schemeClr val="bg1"/>
          </a:solidFill>
        </p:spPr>
        <p:txBody>
          <a:bodyPr wrap="square" rtlCol="0">
            <a:spAutoFit/>
          </a:bodyPr>
          <a:lstStyle/>
          <a:p>
            <a:r>
              <a:rPr lang="en-US" altLang="zh-CN" sz="3200" dirty="0">
                <a:solidFill>
                  <a:srgbClr val="C00000"/>
                </a:solidFill>
                <a:latin typeface="Times New Roman" panose="02020603050405020304" pitchFamily="18" charset="0"/>
                <a:cs typeface="Times New Roman" panose="02020603050405020304" pitchFamily="18" charset="0"/>
              </a:rPr>
              <a:t>1. Her husband arrived at the spot with their seven-year-old son calling “mom” emotionally. </a:t>
            </a:r>
            <a:endParaRPr lang="zh-CN" altLang="en-US" sz="3200" dirty="0">
              <a:solidFill>
                <a:srgbClr val="C0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294784" y="3872955"/>
            <a:ext cx="5675243" cy="2554545"/>
          </a:xfrm>
          <a:prstGeom prst="rect">
            <a:avLst/>
          </a:prstGeom>
          <a:solidFill>
            <a:schemeClr val="bg1"/>
          </a:solidFill>
        </p:spPr>
        <p:txBody>
          <a:bodyPr wrap="square" rtlCol="0">
            <a:spAutoFit/>
          </a:bodyPr>
          <a:lstStyle/>
          <a:p>
            <a:r>
              <a:rPr lang="en-US" altLang="zh-CN" sz="3200" dirty="0">
                <a:solidFill>
                  <a:srgbClr val="C00000"/>
                </a:solidFill>
                <a:latin typeface="Times New Roman" panose="02020603050405020304" pitchFamily="18" charset="0"/>
                <a:cs typeface="Times New Roman" panose="02020603050405020304" pitchFamily="18" charset="0"/>
              </a:rPr>
              <a:t>2. </a:t>
            </a:r>
            <a:r>
              <a:rPr lang="en-US" altLang="zh-CN" sz="3200" dirty="0">
                <a:solidFill>
                  <a:srgbClr val="0000FF"/>
                </a:solidFill>
                <a:latin typeface="Times New Roman" panose="02020603050405020304" pitchFamily="18" charset="0"/>
                <a:cs typeface="Times New Roman" panose="02020603050405020304" pitchFamily="18" charset="0"/>
              </a:rPr>
              <a:t>No sooner </a:t>
            </a:r>
            <a:r>
              <a:rPr lang="en-US" altLang="zh-CN" sz="3200" dirty="0">
                <a:solidFill>
                  <a:srgbClr val="C00000"/>
                </a:solidFill>
                <a:latin typeface="Times New Roman" panose="02020603050405020304" pitchFamily="18" charset="0"/>
                <a:cs typeface="Times New Roman" panose="02020603050405020304" pitchFamily="18" charset="0"/>
              </a:rPr>
              <a:t>had her mother heard the news </a:t>
            </a:r>
            <a:r>
              <a:rPr lang="en-US" altLang="zh-CN" sz="3200" dirty="0">
                <a:solidFill>
                  <a:srgbClr val="0000FF"/>
                </a:solidFill>
                <a:latin typeface="Times New Roman" panose="02020603050405020304" pitchFamily="18" charset="0"/>
                <a:cs typeface="Times New Roman" panose="02020603050405020304" pitchFamily="18" charset="0"/>
              </a:rPr>
              <a:t>than </a:t>
            </a:r>
            <a:r>
              <a:rPr lang="en-US" altLang="zh-CN" sz="3200" dirty="0">
                <a:solidFill>
                  <a:srgbClr val="C00000"/>
                </a:solidFill>
                <a:latin typeface="Times New Roman" panose="02020603050405020304" pitchFamily="18" charset="0"/>
                <a:cs typeface="Times New Roman" panose="02020603050405020304" pitchFamily="18" charset="0"/>
              </a:rPr>
              <a:t>she hurried to the hospital. The whole family conveyed their heartfelt gratitude to the hero.  </a:t>
            </a:r>
            <a:endParaRPr lang="zh-CN" altLang="en-US" sz="32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铁轨与铁路两旁的风景背景图片素材免费下载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She sat in the minivan, bruised (</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撞伤</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but mostly just knocked out by the impact and the airbags.</a:t>
                      </a:r>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endParaRPr lang="zh-CN" altLang="zh-CN" sz="2800" kern="100" dirty="0">
                        <a:effectLst/>
                        <a:latin typeface="等线" panose="02010600030101010101" pitchFamily="2" charset="-122"/>
                        <a:ea typeface="+mn-ea"/>
                        <a:cs typeface="Times New Roman" panose="02020603050405020304" pitchFamily="18" charset="0"/>
                      </a:endParaRPr>
                    </a:p>
                    <a:p>
                      <a:pPr indent="266700" algn="just"/>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378769"/>
            <a:ext cx="5675243" cy="3416320"/>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3.  To her family’s relief, she was only slightly wounded.  Thanks to DiPinto’s quick action, bravery and selflessness, Janice had a narrow escape.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13692</Words>
  <Application>WPS 演示</Application>
  <PresentationFormat>宽屏</PresentationFormat>
  <Paragraphs>300</Paragraphs>
  <Slides>35</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35</vt:i4>
      </vt:variant>
    </vt:vector>
  </HeadingPairs>
  <TitlesOfParts>
    <vt:vector size="58" baseType="lpstr">
      <vt:lpstr>Arial</vt:lpstr>
      <vt:lpstr>宋体</vt:lpstr>
      <vt:lpstr>Wingdings</vt:lpstr>
      <vt:lpstr>华文彩云</vt:lpstr>
      <vt:lpstr>Times New Roman</vt:lpstr>
      <vt:lpstr>Calibri</vt:lpstr>
      <vt:lpstr>Jokerman</vt:lpstr>
      <vt:lpstr>Meiryo UI</vt:lpstr>
      <vt:lpstr>等线</vt:lpstr>
      <vt:lpstr>Tempus Sans ITC</vt:lpstr>
      <vt:lpstr>Verdana</vt:lpstr>
      <vt:lpstr>微软雅黑</vt:lpstr>
      <vt:lpstr>Arial Unicode MS</vt:lpstr>
      <vt:lpstr>等线 Light</vt:lpstr>
      <vt:lpstr>华文行楷</vt:lpstr>
      <vt:lpstr>方正舒体</vt:lpstr>
      <vt:lpstr>Comic Sans MS</vt:lpstr>
      <vt:lpstr>Gabriola</vt:lpstr>
      <vt:lpstr>Yu Gothic UI</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252</cp:revision>
  <dcterms:created xsi:type="dcterms:W3CDTF">2024-03-04T05:38:00Z</dcterms:created>
  <dcterms:modified xsi:type="dcterms:W3CDTF">2024-04-02T02:45:14Z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