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21"/>
  </p:handoutMasterIdLst>
  <p:sldIdLst>
    <p:sldId id="1132" r:id="rId3"/>
    <p:sldId id="1092" r:id="rId4"/>
    <p:sldId id="1093" r:id="rId5"/>
    <p:sldId id="1094" r:id="rId6"/>
    <p:sldId id="1108" r:id="rId7"/>
    <p:sldId id="1109" r:id="rId9"/>
    <p:sldId id="1110" r:id="rId10"/>
    <p:sldId id="1112" r:id="rId11"/>
    <p:sldId id="1115" r:id="rId12"/>
    <p:sldId id="1124" r:id="rId13"/>
    <p:sldId id="1116" r:id="rId14"/>
    <p:sldId id="1117" r:id="rId15"/>
    <p:sldId id="1118" r:id="rId16"/>
    <p:sldId id="1120" r:id="rId17"/>
    <p:sldId id="1119" r:id="rId18"/>
    <p:sldId id="1122" r:id="rId19"/>
    <p:sldId id="112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sung" initials="s" lastIdx="0" clrIdx="0"/>
  <p:cmAuthor id="7" name="雨林木风" initials="雨" lastIdx="0" clrIdx="0"/>
  <p:cmAuthor id="1" name="Administrator" initials="A" lastIdx="0" clrIdx="0"/>
  <p:cmAuthor id="8" name="未知用户1" initials="未" lastIdx="0" clrIdx="0"/>
  <p:cmAuthor id="2" name="大胖 张" initials="大胖" lastIdx="0" clrIdx="2"/>
  <p:cmAuthor id="3" name="ylmfeng" initials="y" lastIdx="0" clrIdx="1"/>
  <p:cmAuthor id="4" name="lenovo" initials="l" lastIdx="0" clrIdx="3"/>
  <p:cmAuthor id="5" name="HP22" initials="H" lastIdx="0" clrIdx="4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0080"/>
    <a:srgbClr val="1D3048"/>
    <a:srgbClr val="91B77F"/>
    <a:srgbClr val="008974"/>
    <a:srgbClr val="00CC99"/>
    <a:srgbClr val="E7E6E6"/>
    <a:srgbClr val="A6A34A"/>
    <a:srgbClr val="3366CC"/>
    <a:srgbClr val="FCF5DE"/>
    <a:srgbClr val="FF5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3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B2F70-B666-4069-B7B7-5CC19FC95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13FAE-BFF9-467C-9FAC-6500006276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13FAE-BFF9-467C-9FAC-6500006276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Arial" panose="020B0604020202020204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13FAE-BFF9-467C-9FAC-650000627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13FAE-BFF9-467C-9FAC-650000627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13FAE-BFF9-467C-9FAC-650000627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3.xml"/><Relationship Id="rId7" Type="http://schemas.openxmlformats.org/officeDocument/2006/relationships/image" Target="../media/image3.png"/><Relationship Id="rId6" Type="http://schemas.openxmlformats.org/officeDocument/2006/relationships/tags" Target="../tags/tag62.xml"/><Relationship Id="rId5" Type="http://schemas.openxmlformats.org/officeDocument/2006/relationships/image" Target="../media/image2.png"/><Relationship Id="rId4" Type="http://schemas.openxmlformats.org/officeDocument/2006/relationships/tags" Target="../tags/tag61.xml"/><Relationship Id="rId3" Type="http://schemas.openxmlformats.org/officeDocument/2006/relationships/image" Target="../media/image1.png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60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image" Target="../media/image8.png"/><Relationship Id="rId16" Type="http://schemas.openxmlformats.org/officeDocument/2006/relationships/tags" Target="../tags/tag67.xml"/><Relationship Id="rId15" Type="http://schemas.openxmlformats.org/officeDocument/2006/relationships/image" Target="../media/image7.png"/><Relationship Id="rId14" Type="http://schemas.openxmlformats.org/officeDocument/2006/relationships/tags" Target="../tags/tag66.xml"/><Relationship Id="rId13" Type="http://schemas.openxmlformats.org/officeDocument/2006/relationships/image" Target="../media/image6.png"/><Relationship Id="rId12" Type="http://schemas.openxmlformats.org/officeDocument/2006/relationships/tags" Target="../tags/tag65.xml"/><Relationship Id="rId11" Type="http://schemas.openxmlformats.org/officeDocument/2006/relationships/image" Target="../media/image5.png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1" y="1225689"/>
            <a:ext cx="12191999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2880075">
            <a:off x="10647686" y="-194458"/>
            <a:ext cx="1912095" cy="24978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932178" y="2711995"/>
            <a:ext cx="3666905" cy="41535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48640" y="4908039"/>
            <a:ext cx="2758525" cy="1943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9122036" y="5134022"/>
            <a:ext cx="2112762" cy="17306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7015039" y="4977339"/>
            <a:ext cx="2218549" cy="18882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457222" y="4330931"/>
            <a:ext cx="1485194" cy="25273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58166" y="4442980"/>
            <a:ext cx="1039022" cy="24153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rot="21018952">
            <a:off x="5494484" y="5534296"/>
            <a:ext cx="1303038" cy="13509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1515388" y="1874738"/>
            <a:ext cx="9115438" cy="1090434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10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3162431" y="3187574"/>
            <a:ext cx="5821352" cy="41386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3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8495" indent="0" algn="ctr">
              <a:buNone/>
              <a:defRPr sz="1600"/>
            </a:lvl8pPr>
            <a:lvl9pPr marL="3655695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>
          <a:xfrm>
            <a:off x="879765" y="6350188"/>
            <a:ext cx="2700070" cy="3166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>
          <a:xfrm>
            <a:off x="4116107" y="6350188"/>
            <a:ext cx="3960103" cy="3166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825" y="6350188"/>
            <a:ext cx="2700070" cy="3166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3162431" y="3949880"/>
            <a:ext cx="2655639" cy="352941"/>
          </a:xfrm>
        </p:spPr>
        <p:txBody>
          <a:bodyPr/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6377520" y="3949880"/>
            <a:ext cx="2606108" cy="352941"/>
          </a:xfrm>
        </p:spPr>
        <p:txBody>
          <a:bodyPr/>
          <a:lstStyle>
            <a:lvl1pPr marL="0" indent="0" eaLnBrk="1" fontAlgn="auto" latinLnBrk="0" hangingPunct="1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10.jpeg"/><Relationship Id="rId25" Type="http://schemas.openxmlformats.org/officeDocument/2006/relationships/tags" Target="../tags/tag81.xml"/><Relationship Id="rId24" Type="http://schemas.openxmlformats.org/officeDocument/2006/relationships/image" Target="file:///D:\qq&#25991;&#20214;\712321467\Image\C2C\Image2\%7b75232B38-A165-1FB7-499C-2E1C792CACB5%7d.png" TargetMode="External"/><Relationship Id="rId23" Type="http://schemas.openxmlformats.org/officeDocument/2006/relationships/image" Target="../media/image9.png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FDB1-1714-4104-BAC1-3F873C0E6B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076B-CC8F-48E5-BD9A-B0904F7DC6C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9" Type="http://schemas.microsoft.com/office/2007/relationships/hdphoto" Target="../media/image17.wdp"/><Relationship Id="rId18" Type="http://schemas.openxmlformats.org/officeDocument/2006/relationships/image" Target="../media/image16.png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6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image" Target="../media/image15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845" y="214489"/>
            <a:ext cx="111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latin typeface="Bell MT" pitchFamily="18" charset="0"/>
              </a:rPr>
              <a:t>Phrases and expressions for the introduction of a city/town</a:t>
            </a:r>
            <a:endParaRPr lang="zh-CN" altLang="en-US" sz="2800" b="1" u="sng" dirty="0">
              <a:solidFill>
                <a:srgbClr val="FF0000"/>
              </a:solidFill>
              <a:latin typeface="Bell MT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2845" y="936981"/>
          <a:ext cx="10588977" cy="5697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3955"/>
                <a:gridCol w="8715022"/>
              </a:tblGrid>
              <a:tr h="667931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Location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Bell MT" pitchFamily="18" charset="0"/>
                      </a:endParaRPr>
                    </a:p>
                  </a:txBody>
                  <a:tcPr/>
                </a:tc>
              </a:tr>
              <a:tr h="743177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Area 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Bell MT" pitchFamily="18" charset="0"/>
                      </a:endParaRPr>
                    </a:p>
                  </a:txBody>
                  <a:tcPr/>
                </a:tc>
              </a:tr>
              <a:tr h="1234131">
                <a:tc>
                  <a:txBody>
                    <a:bodyPr/>
                    <a:lstStyle/>
                    <a:p>
                      <a:endParaRPr lang="en-US" altLang="zh-CN" sz="2400" b="1" dirty="0">
                        <a:latin typeface="Bell MT" pitchFamily="18" charset="0"/>
                      </a:endParaRPr>
                    </a:p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Features</a:t>
                      </a:r>
                      <a:r>
                        <a:rPr lang="en-US" altLang="zh-CN" sz="2400" b="1" baseline="0" dirty="0">
                          <a:latin typeface="Bell MT" pitchFamily="18" charset="0"/>
                        </a:rPr>
                        <a:t> 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Bell MT" pitchFamily="18" charset="0"/>
                      </a:endParaRPr>
                    </a:p>
                  </a:txBody>
                  <a:tcPr/>
                </a:tc>
              </a:tr>
              <a:tr h="667931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History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Bell MT" pitchFamily="18" charset="0"/>
                      </a:endParaRPr>
                    </a:p>
                  </a:txBody>
                  <a:tcPr/>
                </a:tc>
              </a:tr>
              <a:tr h="1193976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Residents</a:t>
                      </a:r>
                      <a:r>
                        <a:rPr lang="en-US" altLang="zh-CN" sz="2400" b="1" baseline="0" dirty="0">
                          <a:latin typeface="Bell MT" pitchFamily="18" charset="0"/>
                        </a:rPr>
                        <a:t> 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Bell MT" pitchFamily="18" charset="0"/>
                      </a:endParaRPr>
                    </a:p>
                  </a:txBody>
                  <a:tcPr/>
                </a:tc>
              </a:tr>
              <a:tr h="1189963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Cultures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7377" y="1016000"/>
            <a:ext cx="584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is located in…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10" y="1608665"/>
            <a:ext cx="584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is divided up into…; 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is… in size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2220" y="2359376"/>
            <a:ext cx="584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the most tourist destination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the city’s most powerful draw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one of the most diverse places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9643" y="3673352"/>
            <a:ext cx="584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has a history of …years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9641" y="4459105"/>
            <a:ext cx="747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has a population of… ; 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is home to…ethnic groups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9640" y="5638798"/>
            <a:ext cx="747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popular festivals/foods/tourist sights include…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  <p:bldP spid="9" grpId="0"/>
      <p:bldP spid="10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1" y="158045"/>
            <a:ext cx="300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latin typeface="Bell MT" pitchFamily="18" charset="0"/>
              </a:rPr>
              <a:t>Language study</a:t>
            </a:r>
            <a:endParaRPr lang="zh-CN" altLang="en-US" sz="2800" b="1" u="sng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6223" y="158045"/>
            <a:ext cx="141111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Para 1</a:t>
            </a:r>
            <a:endParaRPr lang="zh-CN" altLang="en-US" sz="2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1" y="903111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1. It is a very popular tourist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draw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that receives more visitors each year than even the Golden Gate Bridge.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1" y="1858032"/>
            <a:ext cx="11988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draw n. </a:t>
            </a:r>
            <a:r>
              <a:rPr lang="en-US" altLang="zh-CN" sz="2800" dirty="0">
                <a:solidFill>
                  <a:srgbClr val="002060"/>
                </a:solidFill>
                <a:latin typeface="Bell MT" pitchFamily="18" charset="0"/>
              </a:rPr>
              <a:t>a thing or an event that attracts a lot of people</a:t>
            </a:r>
            <a:endParaRPr lang="en-US" altLang="zh-CN" sz="2800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Bell MT" pitchFamily="18" charset="0"/>
              </a:rPr>
              <a:t>          </a:t>
            </a:r>
            <a:r>
              <a:rPr lang="zh-CN" altLang="en-US" sz="2800" dirty="0">
                <a:solidFill>
                  <a:srgbClr val="002060"/>
                </a:solidFill>
                <a:latin typeface="Bell MT" pitchFamily="18" charset="0"/>
              </a:rPr>
              <a:t>有吸引力的人（或事物）</a:t>
            </a:r>
            <a:endParaRPr lang="en-US" altLang="zh-CN" sz="2800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She is currently one of the biggest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draws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on the Irish music scene.</a:t>
            </a:r>
            <a:r>
              <a:rPr lang="zh-CN" altLang="en-US" sz="2800" b="1" dirty="0">
                <a:solidFill>
                  <a:srgbClr val="002060"/>
                </a:solidFill>
                <a:latin typeface="Bell MT" pitchFamily="18" charset="0"/>
              </a:rPr>
              <a:t>她是目前爱尔兰音乐界最受欢迎的人物之一。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1" y="3764225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2. The climate is mild all  year round, which _______ (mean) it is always a good time to visit.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8756" y="3860800"/>
            <a:ext cx="118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means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5823" y="3764225"/>
            <a:ext cx="221826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meaning</a:t>
            </a:r>
            <a:endParaRPr lang="zh-CN" altLang="en-US" sz="2400" b="1" dirty="0">
              <a:solidFill>
                <a:schemeClr val="bg1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89" y="158045"/>
            <a:ext cx="141111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Para 2</a:t>
            </a:r>
            <a:endParaRPr lang="zh-CN" altLang="en-US" sz="2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8047" y="3266268"/>
            <a:ext cx="1681018" cy="124690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3201" y="903111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1. Historically, Chinese immigrants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settled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in the area during the railroad construction and gold rush period.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6434668" y="270933"/>
            <a:ext cx="5396088" cy="632178"/>
          </a:xfrm>
          <a:prstGeom prst="borderCallout1">
            <a:avLst>
              <a:gd name="adj1" fmla="val 18750"/>
              <a:gd name="adj2" fmla="val -8333"/>
              <a:gd name="adj3" fmla="val 123913"/>
              <a:gd name="adj4" fmla="val -2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Bell MT" pitchFamily="18" charset="0"/>
              </a:rPr>
              <a:t> to make a place your permanent home</a:t>
            </a:r>
            <a:r>
              <a:rPr lang="zh-CN" altLang="en-US" sz="2400" b="1" dirty="0">
                <a:latin typeface="Bell MT" pitchFamily="18" charset="0"/>
              </a:rPr>
              <a:t>定居</a:t>
            </a:r>
            <a:endParaRPr lang="zh-CN" altLang="en-US" sz="2400" b="1" dirty="0"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802" y="3661456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D3048"/>
                </a:solidFill>
                <a:latin typeface="Bell MT" pitchFamily="18" charset="0"/>
              </a:rPr>
              <a:t>settle v.</a:t>
            </a:r>
            <a:endParaRPr lang="zh-CN" altLang="en-US" sz="2400" b="1" dirty="0">
              <a:solidFill>
                <a:srgbClr val="1D3048"/>
              </a:solidFill>
              <a:latin typeface="Bell MT" pitchFamily="18" charset="0"/>
            </a:endParaRPr>
          </a:p>
        </p:txBody>
      </p:sp>
      <p:cxnSp>
        <p:nvCxnSpPr>
          <p:cNvPr id="9" name="直接箭头连接符 8"/>
          <p:cNvCxnSpPr/>
          <p:nvPr>
            <p:custDataLst>
              <p:tags r:id="rId1"/>
            </p:custDataLst>
          </p:nvPr>
        </p:nvCxnSpPr>
        <p:spPr>
          <a:xfrm flipV="1">
            <a:off x="1655602" y="2088444"/>
            <a:ext cx="1573020" cy="132692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2"/>
            </p:custDataLst>
          </p:nvPr>
        </p:nvCxnSpPr>
        <p:spPr>
          <a:xfrm flipV="1">
            <a:off x="1817294" y="2999866"/>
            <a:ext cx="1963696" cy="67928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3"/>
            </p:custDataLst>
          </p:nvPr>
        </p:nvCxnSpPr>
        <p:spPr>
          <a:xfrm>
            <a:off x="1828593" y="4055733"/>
            <a:ext cx="1829007" cy="45744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88268" y="1857218"/>
            <a:ext cx="8195732" cy="461665"/>
          </a:xfrm>
          <a:prstGeom prst="rect">
            <a:avLst/>
          </a:prstGeom>
          <a:noFill/>
          <a:ln w="19050">
            <a:solidFill>
              <a:srgbClr val="CB008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Bell MT" pitchFamily="18" charset="0"/>
              </a:rPr>
              <a:t>to make a place your permanent home</a:t>
            </a:r>
            <a:r>
              <a:rPr lang="zh-CN" altLang="en-US" sz="2400" b="1" dirty="0">
                <a:latin typeface="Bell MT" pitchFamily="18" charset="0"/>
              </a:rPr>
              <a:t>  定居</a:t>
            </a:r>
            <a:endParaRPr lang="zh-CN" altLang="en-US" sz="2400" dirty="0">
              <a:latin typeface="Bell M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7780" y="2672488"/>
            <a:ext cx="51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D3048"/>
                </a:solidFill>
                <a:latin typeface="Bell MT" pitchFamily="18" charset="0"/>
              </a:rPr>
              <a:t>It's time you 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settled</a:t>
            </a:r>
            <a:r>
              <a:rPr lang="en-US" altLang="zh-CN" sz="2400" b="1" dirty="0">
                <a:solidFill>
                  <a:srgbClr val="1D3048"/>
                </a:solidFill>
                <a:latin typeface="Bell MT" pitchFamily="18" charset="0"/>
              </a:rPr>
              <a:t> your differences with your father.</a:t>
            </a:r>
            <a:endParaRPr lang="zh-CN" altLang="en-US" sz="2400" b="1" dirty="0">
              <a:solidFill>
                <a:srgbClr val="1D3048"/>
              </a:solidFill>
              <a:latin typeface="Bell MT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2290" y="2507424"/>
            <a:ext cx="3364063" cy="1323439"/>
          </a:xfrm>
          <a:prstGeom prst="rect">
            <a:avLst/>
          </a:prstGeom>
          <a:noFill/>
          <a:ln>
            <a:solidFill>
              <a:srgbClr val="CB008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to put an end to an argument or a disagreement</a:t>
            </a:r>
            <a:r>
              <a:rPr lang="zh-CN" altLang="en-US" sz="2000" b="1" dirty="0">
                <a:solidFill>
                  <a:srgbClr val="002060"/>
                </a:solidFill>
                <a:latin typeface="Bell MT" pitchFamily="18" charset="0"/>
              </a:rPr>
              <a:t>结束（争论、争端等）；解决（分歧、纠纷等）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4"/>
            </p:custDataLst>
          </p:nvPr>
        </p:nvCxnSpPr>
        <p:spPr>
          <a:xfrm>
            <a:off x="1591732" y="4364718"/>
            <a:ext cx="1896536" cy="115872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84532" y="4029073"/>
            <a:ext cx="458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He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settled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himself comfortably in his usual chair.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9654" y="3940844"/>
            <a:ext cx="3529333" cy="1323439"/>
          </a:xfrm>
          <a:prstGeom prst="rect">
            <a:avLst/>
          </a:prstGeom>
          <a:noFill/>
          <a:ln>
            <a:solidFill>
              <a:srgbClr val="CB008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to make yourself or somebody else comfortable in a new position</a:t>
            </a:r>
            <a:endParaRPr lang="en-US" altLang="zh-CN" sz="20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zh-CN" altLang="en-US" sz="2000" b="1" dirty="0">
                <a:solidFill>
                  <a:srgbClr val="002060"/>
                </a:solidFill>
                <a:latin typeface="Bell MT" pitchFamily="18" charset="0"/>
              </a:rPr>
              <a:t>使处于舒适的位置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79644" y="5381897"/>
            <a:ext cx="390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Dust had settled on everything.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3421" y="5338733"/>
            <a:ext cx="4131735" cy="1015663"/>
          </a:xfrm>
          <a:prstGeom prst="rect">
            <a:avLst/>
          </a:prstGeom>
          <a:noFill/>
          <a:ln>
            <a:solidFill>
              <a:srgbClr val="CB008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to fall from above and come to rest on something; to stay for some time on something  </a:t>
            </a:r>
            <a:r>
              <a:rPr lang="zh-CN" altLang="en-US" sz="2000" b="1" dirty="0">
                <a:solidFill>
                  <a:srgbClr val="002060"/>
                </a:solidFill>
                <a:latin typeface="Bell MT" pitchFamily="18" charset="0"/>
              </a:rPr>
              <a:t>降落；停留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5905781"/>
            <a:ext cx="390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Two birds </a:t>
            </a:r>
            <a:r>
              <a:rPr lang="en-US" altLang="zh-CN" sz="2000" b="1" dirty="0">
                <a:solidFill>
                  <a:srgbClr val="FF0000"/>
                </a:solidFill>
                <a:latin typeface="Bell MT" pitchFamily="18" charset="0"/>
              </a:rPr>
              <a:t>settled </a:t>
            </a:r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on the fence.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20" grpId="0" animBg="1"/>
      <p:bldP spid="21" grpId="0"/>
      <p:bldP spid="22" grpId="0" animBg="1"/>
      <p:bldP spid="32" grpId="0"/>
      <p:bldP spid="33" grpId="0" animBg="1"/>
      <p:bldP spid="34" grpId="0"/>
      <p:bldP spid="35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6" y="270933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2. ________ started as a residential area for Chinese immigrants then turned into a center for Chinese culture.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756" y="270933"/>
            <a:ext cx="137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What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2957690" y="1225040"/>
            <a:ext cx="8884354" cy="993422"/>
          </a:xfrm>
          <a:prstGeom prst="borderCallout1">
            <a:avLst>
              <a:gd name="adj1" fmla="val 18750"/>
              <a:gd name="adj2" fmla="val -8333"/>
              <a:gd name="adj3" fmla="val -48856"/>
              <a:gd name="adj4" fmla="val -23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Bell MT" pitchFamily="18" charset="0"/>
              </a:rPr>
              <a:t> what   </a:t>
            </a:r>
            <a:r>
              <a:rPr lang="zh-CN" altLang="en-US" sz="2400" b="1" dirty="0">
                <a:latin typeface="Bell MT" pitchFamily="18" charset="0"/>
              </a:rPr>
              <a:t>引导主语从句，同时在从句中做主语</a:t>
            </a:r>
            <a:endParaRPr lang="en-US" altLang="zh-CN" sz="2400" b="1" dirty="0">
              <a:latin typeface="Bell MT" pitchFamily="18" charset="0"/>
            </a:endParaRPr>
          </a:p>
          <a:p>
            <a:r>
              <a:rPr lang="en-US" altLang="zh-CN" sz="2400" b="1" dirty="0">
                <a:latin typeface="Bell MT" pitchFamily="18" charset="0"/>
              </a:rPr>
              <a:t>“</a:t>
            </a:r>
            <a:r>
              <a:rPr lang="zh-CN" altLang="en-US" sz="2400" b="1" dirty="0">
                <a:latin typeface="Bell MT" pitchFamily="18" charset="0"/>
              </a:rPr>
              <a:t>这里原本是中国移民的居住地， 后来变成一个中国文化中心。</a:t>
            </a:r>
            <a:r>
              <a:rPr lang="en-US" altLang="zh-CN" sz="2400" b="1" dirty="0">
                <a:latin typeface="Bell MT" pitchFamily="18" charset="0"/>
              </a:rPr>
              <a:t>”</a:t>
            </a:r>
            <a:endParaRPr lang="zh-CN" altLang="en-US" sz="2400" b="1" dirty="0">
              <a:latin typeface="Bell MT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33778" y="747986"/>
            <a:ext cx="10103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3201" y="2737556"/>
            <a:ext cx="11988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Para 5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But perhaps _______ many tourist and San Francisco treasure most about Chinatown is its food. 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9068" y="3110229"/>
            <a:ext cx="137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what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3110090" y="3917440"/>
            <a:ext cx="8884354" cy="993422"/>
          </a:xfrm>
          <a:prstGeom prst="borderCallout1">
            <a:avLst>
              <a:gd name="adj1" fmla="val 18750"/>
              <a:gd name="adj2" fmla="val -8333"/>
              <a:gd name="adj3" fmla="val -26129"/>
              <a:gd name="adj4" fmla="val -6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Bell MT" pitchFamily="18" charset="0"/>
              </a:rPr>
              <a:t> what   </a:t>
            </a:r>
            <a:r>
              <a:rPr lang="zh-CN" altLang="en-US" sz="2400" b="1" dirty="0">
                <a:latin typeface="Bell MT" pitchFamily="18" charset="0"/>
              </a:rPr>
              <a:t>引导主语从句，同时在从句中做宾语</a:t>
            </a:r>
            <a:endParaRPr lang="en-US" altLang="zh-CN" sz="2400" b="1" dirty="0">
              <a:latin typeface="Bell MT" pitchFamily="18" charset="0"/>
            </a:endParaRPr>
          </a:p>
          <a:p>
            <a:r>
              <a:rPr lang="en-US" altLang="zh-CN" sz="2400" b="1" dirty="0">
                <a:latin typeface="Bell MT" pitchFamily="18" charset="0"/>
              </a:rPr>
              <a:t>“</a:t>
            </a:r>
            <a:r>
              <a:rPr lang="zh-CN" altLang="en-US" sz="2400" b="1" dirty="0">
                <a:latin typeface="Bell MT" pitchFamily="18" charset="0"/>
              </a:rPr>
              <a:t>很多游客和旧金山人最钟爱的或许是唐人街的美食。</a:t>
            </a:r>
            <a:r>
              <a:rPr lang="en-US" altLang="zh-CN" sz="2400" b="1" dirty="0">
                <a:latin typeface="Bell MT" pitchFamily="18" charset="0"/>
              </a:rPr>
              <a:t>”</a:t>
            </a:r>
            <a:endParaRPr lang="zh-CN" altLang="en-US" sz="2400" b="1" dirty="0">
              <a:latin typeface="Bell MT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088445" y="3645497"/>
            <a:ext cx="9584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03201" y="4107526"/>
            <a:ext cx="1727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build="p"/>
      <p:bldP spid="15" grpId="0"/>
      <p:bldP spid="16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6" y="270933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2. ________ started as a residential area for Chinese immigrants then turned into a center for Chinese culture.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756" y="270933"/>
            <a:ext cx="137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What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2957690" y="1225040"/>
            <a:ext cx="8342488" cy="993422"/>
          </a:xfrm>
          <a:prstGeom prst="borderCallout1">
            <a:avLst>
              <a:gd name="adj1" fmla="val 18750"/>
              <a:gd name="adj2" fmla="val -8333"/>
              <a:gd name="adj3" fmla="val -48856"/>
              <a:gd name="adj4" fmla="val -23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Bell MT" pitchFamily="18" charset="0"/>
              </a:rPr>
              <a:t> what   </a:t>
            </a:r>
            <a:r>
              <a:rPr lang="zh-CN" altLang="en-US" sz="2400" b="1" dirty="0">
                <a:latin typeface="Bell MT" pitchFamily="18" charset="0"/>
              </a:rPr>
              <a:t>引导主语从句，同时在从句中做主语</a:t>
            </a:r>
            <a:endParaRPr lang="en-US" altLang="zh-CN" sz="2400" b="1" dirty="0">
              <a:latin typeface="Bell MT" pitchFamily="18" charset="0"/>
            </a:endParaRPr>
          </a:p>
          <a:p>
            <a:r>
              <a:rPr lang="zh-CN" altLang="en-US" sz="2400" b="1" dirty="0">
                <a:latin typeface="Bell MT" pitchFamily="18" charset="0"/>
              </a:rPr>
              <a:t>这里原本是中国移民的居住地， 后来变成一个中国文化中心。</a:t>
            </a:r>
            <a:endParaRPr lang="zh-CN" altLang="en-US" sz="2400" b="1" dirty="0">
              <a:latin typeface="Bell MT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33778" y="747986"/>
            <a:ext cx="10103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3200" y="2528711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3. The majority of residents in Chinatown are still ethnic Chinese , many of _________ do not speak English fluently. 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89" y="2943085"/>
            <a:ext cx="137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whom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199" y="3719688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3. The majority of residents in Chinatown are still ethnic Chinese, of_________  many do not speak English fluently. 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378" y="4196741"/>
            <a:ext cx="137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whom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2031999" y="5243689"/>
            <a:ext cx="9810045" cy="993422"/>
          </a:xfrm>
          <a:prstGeom prst="borderCallout1">
            <a:avLst>
              <a:gd name="adj1" fmla="val 18750"/>
              <a:gd name="adj2" fmla="val -8333"/>
              <a:gd name="adj3" fmla="val -65901"/>
              <a:gd name="adj4" fmla="val -6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Bell MT" pitchFamily="18" charset="0"/>
              </a:rPr>
              <a:t> </a:t>
            </a:r>
            <a:r>
              <a:rPr lang="zh-CN" altLang="en-US" sz="2400" b="1" dirty="0">
                <a:latin typeface="Bell MT" pitchFamily="18" charset="0"/>
              </a:rPr>
              <a:t>从句中为了使关键词和谓语动词靠近，可以把介词</a:t>
            </a:r>
            <a:r>
              <a:rPr lang="en-US" altLang="zh-CN" sz="2400" b="1" dirty="0">
                <a:latin typeface="Bell MT" pitchFamily="18" charset="0"/>
              </a:rPr>
              <a:t>+whom/ which</a:t>
            </a:r>
            <a:r>
              <a:rPr lang="zh-CN" altLang="en-US" sz="2400" b="1" dirty="0">
                <a:latin typeface="Bell MT" pitchFamily="18" charset="0"/>
              </a:rPr>
              <a:t>提前。</a:t>
            </a:r>
            <a:endParaRPr lang="zh-CN" altLang="en-US" sz="2400" b="1" dirty="0"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build="p"/>
      <p:bldP spid="9" grpId="0"/>
      <p:bldP spid="10" grpId="0"/>
      <p:bldP spid="11" grpId="0"/>
      <p:bldP spid="12" grpId="0"/>
      <p:bldP spid="13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89" y="158045"/>
            <a:ext cx="141111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Para 3</a:t>
            </a:r>
            <a:endParaRPr lang="zh-CN" altLang="en-US" sz="2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10" y="767645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Other famous sites include Tin How Temple and Bank of Canton,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   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to name but a few.  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56" y="1725431"/>
            <a:ext cx="536786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to name but a few: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仅举几例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2383133"/>
            <a:ext cx="981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She has been a dentist, a basketball payer and a pilot,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to name but a few.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22" y="17523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solidFill>
                  <a:srgbClr val="FF0000"/>
                </a:solidFill>
                <a:latin typeface="Bell MT" pitchFamily="18" charset="0"/>
              </a:rPr>
              <a:t>Complete the paragraph with the proper forms of the given words in the brackets.</a:t>
            </a:r>
            <a:endParaRPr lang="zh-CN" altLang="en-US" sz="2400" b="1" u="sng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3" y="580788"/>
            <a:ext cx="119323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Most of Chinatown ____________(destroy) in the 1906 earthquake, but the city and residents rebuilt it, _______(take) care to include lost of Chinese architecture. Traditionally, visitors enter Chinatown through the legendary Dragon Gate, which was built using materials ________ (donate) from China. Other famous sites include the Tin How Temple and Bank of Canton, to name but a few. Visitors can also spend hours just exploring the interesting sights, smells and sounds long and famous history, with the author Robert Louis Stevenson __________(spend) much time _______(write) there. These days, the square is a great place to see traditional Chinese culture in real life, such as games of Chinese chess, and people practicing tai chi. 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8267" y="605556"/>
            <a:ext cx="219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was destroyed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5689" y="1094433"/>
            <a:ext cx="189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taking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4845" y="1901589"/>
            <a:ext cx="189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donated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7244" y="3572344"/>
            <a:ext cx="189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having spent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3" y="3972454"/>
            <a:ext cx="189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writing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89" y="158045"/>
            <a:ext cx="141111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Para 5</a:t>
            </a:r>
            <a:endParaRPr lang="zh-CN" altLang="en-US" sz="2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88" y="1038578"/>
            <a:ext cx="11977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There is Chinese food to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suit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everyone’s taste, with traditional dishes from all over China.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1421" y="576913"/>
            <a:ext cx="432364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suit one’s taste  </a:t>
            </a:r>
            <a:r>
              <a:rPr lang="zh-CN" altLang="en-US" sz="2400" b="1" dirty="0">
                <a:solidFill>
                  <a:schemeClr val="bg1"/>
                </a:solidFill>
                <a:latin typeface="Bell MT" pitchFamily="18" charset="0"/>
              </a:rPr>
              <a:t>对某人的胃口</a:t>
            </a:r>
            <a:endParaRPr lang="zh-CN" altLang="en-US" sz="24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047" y="3266268"/>
            <a:ext cx="1681018" cy="124690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suit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v. n.</a:t>
            </a:r>
            <a:r>
              <a:rPr lang="en-US" altLang="zh-CN" dirty="0"/>
              <a:t>t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endCxn id="11" idx="1"/>
          </p:cNvCxnSpPr>
          <p:nvPr>
            <p:custDataLst>
              <p:tags r:id="rId1"/>
            </p:custDataLst>
          </p:nvPr>
        </p:nvCxnSpPr>
        <p:spPr>
          <a:xfrm flipV="1">
            <a:off x="1655602" y="2396220"/>
            <a:ext cx="1821376" cy="101914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2"/>
            </p:custDataLst>
          </p:nvPr>
        </p:nvCxnSpPr>
        <p:spPr>
          <a:xfrm flipV="1">
            <a:off x="1869065" y="3881322"/>
            <a:ext cx="2066084" cy="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3"/>
            </p:custDataLst>
          </p:nvPr>
        </p:nvCxnSpPr>
        <p:spPr>
          <a:xfrm>
            <a:off x="1534005" y="4513175"/>
            <a:ext cx="1949370" cy="97322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76978" y="1672945"/>
            <a:ext cx="356729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to be convenient or useful for somebody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zh-CN" altLang="en-US" sz="2000" b="1" dirty="0">
                <a:solidFill>
                  <a:srgbClr val="002060"/>
                </a:solidFill>
                <a:latin typeface="Bell MT" pitchFamily="18" charset="0"/>
              </a:rPr>
              <a:t>对（某人）方便；满足（某人）需要；合（某人）心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7468" y="1767020"/>
            <a:ext cx="49445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If you want to go by bus, that 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suits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me fine.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zh-CN" altLang="en-US" sz="2000" b="1" dirty="0">
                <a:solidFill>
                  <a:srgbClr val="002060"/>
                </a:solidFill>
                <a:latin typeface="Bell MT" pitchFamily="18" charset="0"/>
              </a:rPr>
              <a:t>要是你想坐公共汽车走，我也没问题。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0131" y="3539811"/>
            <a:ext cx="3217336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(especially of clothes, </a:t>
            </a:r>
            <a:r>
              <a:rPr lang="en-US" altLang="zh-CN" sz="2000" b="1" dirty="0" err="1">
                <a:solidFill>
                  <a:srgbClr val="002060"/>
                </a:solidFill>
                <a:latin typeface="Bell MT" pitchFamily="18" charset="0"/>
              </a:rPr>
              <a:t>colours</a:t>
            </a:r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, etc.</a:t>
            </a:r>
            <a:r>
              <a:rPr lang="zh-CN" altLang="en-US" sz="2000" b="1" dirty="0">
                <a:solidFill>
                  <a:srgbClr val="002060"/>
                </a:solidFill>
                <a:latin typeface="Bell MT" pitchFamily="18" charset="0"/>
              </a:rPr>
              <a:t>尤指服装、颜色等</a:t>
            </a:r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) to make you look attractive</a:t>
            </a:r>
            <a:r>
              <a:rPr lang="zh-CN" altLang="en-US" sz="2000" b="1" dirty="0">
                <a:solidFill>
                  <a:srgbClr val="002060"/>
                </a:solidFill>
                <a:latin typeface="Bell MT" pitchFamily="18" charset="0"/>
              </a:rPr>
              <a:t>相配；合身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9690" y="3682178"/>
            <a:ext cx="408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Blue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suits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you. You should wear it more often.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0131" y="5283198"/>
            <a:ext cx="3397956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itchFamily="18" charset="0"/>
              </a:rPr>
              <a:t>a set of clothes made of the same cloth, including a jacket and trousers or a skirt</a:t>
            </a:r>
            <a:r>
              <a:rPr lang="zh-CN" altLang="en-US" sz="2000" b="1" dirty="0">
                <a:solidFill>
                  <a:srgbClr val="002060"/>
                </a:solidFill>
                <a:latin typeface="Bell MT" pitchFamily="18" charset="0"/>
              </a:rPr>
              <a:t>西服；西装；套装</a:t>
            </a:r>
            <a:endParaRPr lang="zh-CN" altLang="en-US" sz="20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7734" y="5344752"/>
            <a:ext cx="4380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He is dressed in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a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 formal black 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suit.</a:t>
            </a:r>
            <a:endParaRPr lang="en-US" altLang="zh-CN" sz="2400" b="1" dirty="0">
              <a:solidFill>
                <a:srgbClr val="FF0000"/>
              </a:solidFill>
              <a:latin typeface="Bell MT" pitchFamily="18" charset="0"/>
            </a:endParaRPr>
          </a:p>
          <a:p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8" grpId="0" build="p"/>
      <p:bldP spid="20" grpId="0" animBg="1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97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Bell MT" pitchFamily="18" charset="0"/>
              <a:cs typeface="+mn-ea"/>
              <a:sym typeface="+mn-lt"/>
            </a:endParaRPr>
          </a:p>
        </p:txBody>
      </p:sp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29870" y="1863293"/>
            <a:ext cx="11732260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5400" b="1" spc="-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B3 U3 Diverse Cultures</a:t>
            </a:r>
            <a:endParaRPr lang="en-US" sz="5400" b="1" spc="-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7750" y="76200"/>
            <a:ext cx="10096500" cy="7379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Welcome to Chinatown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1610" y="5833876"/>
            <a:ext cx="10096500" cy="7379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Welcome to Chinatown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271464" y="2525355"/>
            <a:ext cx="9649072" cy="1189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sym typeface="Wingdings" panose="05000000000000000000"/>
              </a:rPr>
              <a:t>Reading for Writing</a:t>
            </a:r>
            <a:endParaRPr lang="en-US" altLang="zh-CN" sz="5400" b="1" cap="none" spc="5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Wingdings" panose="0500000000000000000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74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1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3868" y="306115"/>
            <a:ext cx="6775669" cy="2221992"/>
          </a:xfrm>
        </p:spPr>
        <p:txBody>
          <a:bodyPr>
            <a:noAutofit/>
          </a:bodyPr>
          <a:lstStyle/>
          <a:p>
            <a:r>
              <a:rPr lang="en-US" altLang="zh-CN" sz="6600" b="1" dirty="0">
                <a:latin typeface="Bell MT" pitchFamily="18" charset="0"/>
              </a:rPr>
              <a:t>Read for the org</a:t>
            </a:r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Bell MT" pitchFamily="18" charset="0"/>
              </a:rPr>
              <a:t>a</a:t>
            </a:r>
            <a:r>
              <a:rPr lang="en-US" altLang="zh-CN" sz="6600" b="1" dirty="0">
                <a:latin typeface="Bell MT" pitchFamily="18" charset="0"/>
              </a:rPr>
              <a:t>ni</a:t>
            </a:r>
            <a:r>
              <a:rPr lang="en-US" altLang="zh-CN" sz="6600" b="1" dirty="0">
                <a:solidFill>
                  <a:srgbClr val="B2371E"/>
                </a:solidFill>
                <a:latin typeface="Bell MT" pitchFamily="18" charset="0"/>
              </a:rPr>
              <a:t>z</a:t>
            </a:r>
            <a:r>
              <a:rPr lang="en-US" altLang="zh-CN" sz="6600" b="1" dirty="0">
                <a:latin typeface="Bell MT" pitchFamily="18" charset="0"/>
              </a:rPr>
              <a:t>ati</a:t>
            </a:r>
            <a:r>
              <a:rPr lang="en-US" altLang="zh-CN" sz="6600" b="1" dirty="0">
                <a:solidFill>
                  <a:srgbClr val="4472C4"/>
                </a:solidFill>
                <a:latin typeface="Bell MT" pitchFamily="18" charset="0"/>
              </a:rPr>
              <a:t>o</a:t>
            </a:r>
            <a:r>
              <a:rPr lang="en-US" altLang="zh-CN" sz="6600" b="1" dirty="0">
                <a:latin typeface="Bell MT" pitchFamily="18" charset="0"/>
              </a:rPr>
              <a:t>n</a:t>
            </a:r>
            <a:endParaRPr lang="zh-CN" altLang="en-US" sz="6600" b="1" dirty="0">
              <a:latin typeface="Bell MT" pitchFamily="18" charset="0"/>
            </a:endParaRPr>
          </a:p>
        </p:txBody>
      </p:sp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/>
          <p:cNvGrpSpPr>
            <a:grpSpLocks noGrp="1" noRot="1" noChangeAspect="1" noMove="1" noResize="1" noUngrp="1"/>
          </p:cNvGrpSpPr>
          <p:nvPr/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42" name="Rectangle 64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查看源图像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2"/>
          <a:stretch>
            <a:fillRect/>
          </a:stretch>
        </p:blipFill>
        <p:spPr bwMode="auto">
          <a:xfrm>
            <a:off x="8343626" y="73152"/>
            <a:ext cx="3845326" cy="67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>
            <p:custDataLst>
              <p:tags r:id="rId2"/>
            </p:custDataLst>
          </p:nvPr>
        </p:nvSpPr>
        <p:spPr>
          <a:xfrm>
            <a:off x="681684" y="3348494"/>
            <a:ext cx="7976894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l"/>
              </a:tabLst>
              <a:defRPr/>
            </a:pPr>
            <a:r>
              <a:rPr lang="en-US" altLang="zh-CN" sz="4400" b="1" kern="100" dirty="0">
                <a:solidFill>
                  <a:srgbClr val="000000"/>
                </a:solidFill>
                <a:latin typeface="Bell MT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WELCOME TO CHINATOWN!</a:t>
            </a:r>
            <a:endParaRPr lang="en-US" sz="4400" b="1" kern="100" dirty="0">
              <a:latin typeface="Bell MT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Arial" panose="020B0604020202020204"/>
            </a:endParaRPr>
          </a:p>
        </p:txBody>
      </p:sp>
      <p:sp>
        <p:nvSpPr>
          <p:cNvPr id="2053" name="Rectangle 1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Arial" panose="020B0604020202020204"/>
            </a:endParaRPr>
          </a:p>
        </p:txBody>
      </p:sp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Arial" panose="020B0604020202020204"/>
            </a:endParaRPr>
          </a:p>
        </p:txBody>
      </p:sp>
      <p:grpSp>
        <p:nvGrpSpPr>
          <p:cNvPr id="141" name="Group 140"/>
          <p:cNvGrpSpPr>
            <a:grpSpLocks noGrp="1" noRot="1" noChangeAspect="1" noMove="1" noResize="1" noUngrp="1"/>
          </p:cNvGrpSpPr>
          <p:nvPr/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42" name="Rectangle 64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43" name="Rectangle 66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44" name="Rectangle 64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45" name="Rectangle 66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46" name="Rectangle 64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47" name="Rectangle 66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48" name="Rectangle 64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49" name="Rectangle 66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0" name="Rectangle 64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1" name="Rectangle 66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2" name="Rectangle 64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3" name="Rectangle 66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4" name="Rectangle 64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5" name="Rectangle 66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6" name="Rectangle 64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7" name="Rectangle 66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8" name="Rectangle 64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9" name="Rectangle 66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60" name="Rectangle 64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61" name="Rectangle 66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Arial" panose="020B0604020202020204"/>
              </a:endParaRPr>
            </a:p>
          </p:txBody>
        </p:sp>
      </p:grpSp>
      <p:sp>
        <p:nvSpPr>
          <p:cNvPr id="163" name="Rectangle 1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Arial" panose="020B0604020202020204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24231" r="6096" b="3078"/>
          <a:stretch>
            <a:fillRect/>
          </a:stretch>
        </p:blipFill>
        <p:spPr bwMode="auto">
          <a:xfrm>
            <a:off x="7112767" y="246888"/>
            <a:ext cx="4530790" cy="630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06971" y="0"/>
            <a:ext cx="5489029" cy="32339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2"/>
          <p:cNvSpPr txBox="1"/>
          <p:nvPr>
            <p:custDataLst>
              <p:tags r:id="rId3"/>
            </p:custDataLst>
          </p:nvPr>
        </p:nvSpPr>
        <p:spPr>
          <a:xfrm>
            <a:off x="3365191" y="271374"/>
            <a:ext cx="290014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_________</a:t>
            </a:r>
            <a:endParaRPr lang="en-US" altLang="zh-CN" sz="2800" b="1" dirty="0"/>
          </a:p>
          <a:p>
            <a:r>
              <a:rPr lang="en-US" altLang="zh-CN" sz="2800" b="1" dirty="0"/>
              <a:t>_______________</a:t>
            </a:r>
            <a:endParaRPr lang="en-US" altLang="zh-CN" sz="2800" b="1" dirty="0"/>
          </a:p>
          <a:p>
            <a:r>
              <a:rPr lang="en-US" altLang="zh-CN" sz="2800" b="1" dirty="0">
                <a:latin typeface="Bell MT" pitchFamily="18" charset="0"/>
              </a:rPr>
              <a:t>to San Francisco Chinatown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37" name="TextBox 3"/>
          <p:cNvSpPr txBox="1"/>
          <p:nvPr>
            <p:custDataLst>
              <p:tags r:id="rId4"/>
            </p:custDataLst>
          </p:nvPr>
        </p:nvSpPr>
        <p:spPr>
          <a:xfrm>
            <a:off x="3384453" y="246939"/>
            <a:ext cx="2210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Bell MT" pitchFamily="18" charset="0"/>
              </a:rPr>
              <a:t>General </a:t>
            </a:r>
            <a:endParaRPr lang="en-US" altLang="zh-CN" sz="2800" b="1" dirty="0">
              <a:solidFill>
                <a:srgbClr val="C0000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Bell MT" pitchFamily="18" charset="0"/>
              </a:rPr>
              <a:t>introduction</a:t>
            </a:r>
            <a:endParaRPr lang="zh-CN" altLang="en-US" sz="2800" b="1" dirty="0">
              <a:solidFill>
                <a:srgbClr val="C00000"/>
              </a:solidFill>
              <a:latin typeface="Bell MT" pitchFamily="18" charset="0"/>
            </a:endParaRPr>
          </a:p>
        </p:txBody>
      </p:sp>
      <p:sp>
        <p:nvSpPr>
          <p:cNvPr id="38" name="右箭头 1"/>
          <p:cNvSpPr/>
          <p:nvPr>
            <p:custDataLst>
              <p:tags r:id="rId5"/>
            </p:custDataLst>
          </p:nvPr>
        </p:nvSpPr>
        <p:spPr>
          <a:xfrm rot="10800000">
            <a:off x="6115262" y="985022"/>
            <a:ext cx="684494" cy="216024"/>
          </a:xfrm>
          <a:prstGeom prst="rightArrow">
            <a:avLst/>
          </a:prstGeom>
          <a:solidFill>
            <a:srgbClr val="4472C4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左大括号 38"/>
          <p:cNvSpPr/>
          <p:nvPr>
            <p:custDataLst>
              <p:tags r:id="rId6"/>
            </p:custDataLst>
          </p:nvPr>
        </p:nvSpPr>
        <p:spPr>
          <a:xfrm>
            <a:off x="7028684" y="892979"/>
            <a:ext cx="216024" cy="400110"/>
          </a:xfrm>
          <a:prstGeom prst="leftBrac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TextBox 7"/>
          <p:cNvSpPr txBox="1"/>
          <p:nvPr>
            <p:custDataLst>
              <p:tags r:id="rId7"/>
            </p:custDataLst>
          </p:nvPr>
        </p:nvSpPr>
        <p:spPr>
          <a:xfrm>
            <a:off x="3343910" y="3052626"/>
            <a:ext cx="260480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________ _____________ </a:t>
            </a:r>
            <a:r>
              <a:rPr lang="en-US" altLang="zh-CN" sz="2800" b="1" dirty="0">
                <a:latin typeface="Bell MT" pitchFamily="18" charset="0"/>
              </a:rPr>
              <a:t>of the Chinatown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41" name="TextBox 8"/>
          <p:cNvSpPr txBox="1"/>
          <p:nvPr>
            <p:custDataLst>
              <p:tags r:id="rId8"/>
            </p:custDataLst>
          </p:nvPr>
        </p:nvSpPr>
        <p:spPr>
          <a:xfrm>
            <a:off x="3386950" y="3030280"/>
            <a:ext cx="2114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Bell MT" pitchFamily="18" charset="0"/>
              </a:rPr>
              <a:t>Detailed</a:t>
            </a:r>
            <a:r>
              <a:rPr lang="en-US" altLang="zh-CN" sz="2800" b="1" dirty="0">
                <a:solidFill>
                  <a:srgbClr val="C00000"/>
                </a:solidFill>
                <a:latin typeface="Bell MT" pitchFamily="18" charset="0"/>
              </a:rPr>
              <a:t> </a:t>
            </a:r>
            <a:endParaRPr lang="en-US" altLang="zh-CN" sz="2800" b="1" dirty="0">
              <a:solidFill>
                <a:srgbClr val="C0000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Bell MT" pitchFamily="18" charset="0"/>
              </a:rPr>
              <a:t>information</a:t>
            </a:r>
            <a:endParaRPr lang="zh-CN" altLang="en-US" sz="2800" b="1" dirty="0">
              <a:solidFill>
                <a:srgbClr val="C00000"/>
              </a:solidFill>
              <a:latin typeface="Bell MT" pitchFamily="18" charset="0"/>
            </a:endParaRPr>
          </a:p>
        </p:txBody>
      </p:sp>
      <p:sp>
        <p:nvSpPr>
          <p:cNvPr id="42" name="右箭头 9"/>
          <p:cNvSpPr/>
          <p:nvPr>
            <p:custDataLst>
              <p:tags r:id="rId9"/>
            </p:custDataLst>
          </p:nvPr>
        </p:nvSpPr>
        <p:spPr>
          <a:xfrm rot="10800000">
            <a:off x="6131437" y="3586460"/>
            <a:ext cx="700464" cy="189144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左大括号 42"/>
          <p:cNvSpPr/>
          <p:nvPr>
            <p:custDataLst>
              <p:tags r:id="rId10"/>
            </p:custDataLst>
          </p:nvPr>
        </p:nvSpPr>
        <p:spPr>
          <a:xfrm>
            <a:off x="6956676" y="1497294"/>
            <a:ext cx="288032" cy="4367477"/>
          </a:xfrm>
          <a:prstGeom prst="leftBrac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2"/>
          <p:cNvSpPr txBox="1"/>
          <p:nvPr>
            <p:custDataLst>
              <p:tags r:id="rId11"/>
            </p:custDataLst>
          </p:nvPr>
        </p:nvSpPr>
        <p:spPr>
          <a:xfrm>
            <a:off x="3321756" y="5475851"/>
            <a:ext cx="262695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 </a:t>
            </a:r>
            <a:r>
              <a:rPr lang="en-US" altLang="zh-CN" sz="2800" b="1" dirty="0">
                <a:latin typeface="Bell MT" pitchFamily="18" charset="0"/>
              </a:rPr>
              <a:t>_____________of Chinatown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45" name="TextBox 3"/>
          <p:cNvSpPr txBox="1"/>
          <p:nvPr>
            <p:custDataLst>
              <p:tags r:id="rId12"/>
            </p:custDataLst>
          </p:nvPr>
        </p:nvSpPr>
        <p:spPr>
          <a:xfrm>
            <a:off x="3438955" y="5645128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C00000"/>
                </a:solidFill>
                <a:latin typeface="Bell MT" pitchFamily="18" charset="0"/>
              </a:rPr>
              <a:t>Importance </a:t>
            </a:r>
            <a:endParaRPr lang="zh-CN" altLang="en-US" sz="2800" b="1" dirty="0">
              <a:solidFill>
                <a:srgbClr val="C00000"/>
              </a:solidFill>
              <a:latin typeface="Bell MT" pitchFamily="18" charset="0"/>
            </a:endParaRPr>
          </a:p>
        </p:txBody>
      </p:sp>
      <p:sp>
        <p:nvSpPr>
          <p:cNvPr id="46" name="右箭头 13"/>
          <p:cNvSpPr/>
          <p:nvPr>
            <p:custDataLst>
              <p:tags r:id="rId13"/>
            </p:custDataLst>
          </p:nvPr>
        </p:nvSpPr>
        <p:spPr>
          <a:xfrm rot="10800000">
            <a:off x="6136208" y="6049223"/>
            <a:ext cx="692479" cy="216024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左大括号 46"/>
          <p:cNvSpPr/>
          <p:nvPr>
            <p:custDataLst>
              <p:tags r:id="rId14"/>
            </p:custDataLst>
          </p:nvPr>
        </p:nvSpPr>
        <p:spPr>
          <a:xfrm>
            <a:off x="7082779" y="6009153"/>
            <a:ext cx="153623" cy="296164"/>
          </a:xfrm>
          <a:prstGeom prst="leftBrac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TextBox 15"/>
          <p:cNvSpPr txBox="1"/>
          <p:nvPr>
            <p:custDataLst>
              <p:tags r:id="rId15"/>
            </p:custDataLst>
          </p:nvPr>
        </p:nvSpPr>
        <p:spPr>
          <a:xfrm>
            <a:off x="677677" y="1034335"/>
            <a:ext cx="26212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Bell MT" pitchFamily="18" charset="0"/>
              </a:rPr>
              <a:t>Introduction </a:t>
            </a:r>
            <a:endParaRPr lang="zh-CN" altLang="en-US" sz="3200" b="1" dirty="0">
              <a:latin typeface="Bell MT" pitchFamily="18" charset="0"/>
            </a:endParaRPr>
          </a:p>
        </p:txBody>
      </p:sp>
      <p:sp>
        <p:nvSpPr>
          <p:cNvPr id="49" name="TextBox 16"/>
          <p:cNvSpPr txBox="1"/>
          <p:nvPr>
            <p:custDataLst>
              <p:tags r:id="rId16"/>
            </p:custDataLst>
          </p:nvPr>
        </p:nvSpPr>
        <p:spPr>
          <a:xfrm>
            <a:off x="691054" y="3310410"/>
            <a:ext cx="252808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Bell MT" pitchFamily="18" charset="0"/>
              </a:rPr>
              <a:t>Body  </a:t>
            </a:r>
            <a:endParaRPr lang="zh-CN" altLang="en-US" sz="3200" b="1" dirty="0">
              <a:latin typeface="Bell MT" pitchFamily="18" charset="0"/>
            </a:endParaRPr>
          </a:p>
        </p:txBody>
      </p:sp>
      <p:sp>
        <p:nvSpPr>
          <p:cNvPr id="50" name="TextBox 15"/>
          <p:cNvSpPr txBox="1"/>
          <p:nvPr>
            <p:custDataLst>
              <p:tags r:id="rId17"/>
            </p:custDataLst>
          </p:nvPr>
        </p:nvSpPr>
        <p:spPr>
          <a:xfrm>
            <a:off x="755992" y="5735529"/>
            <a:ext cx="242622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Bell MT" pitchFamily="18" charset="0"/>
              </a:rPr>
              <a:t>Summary</a:t>
            </a:r>
            <a:r>
              <a:rPr lang="en-US" altLang="zh-CN" sz="3200" b="1" dirty="0"/>
              <a:t> 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644944" y="157219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463732" y="387958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P2-5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34967" y="6253686"/>
            <a:ext cx="62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3743" y="2008781"/>
            <a:ext cx="878761" cy="12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57188" y="4399444"/>
            <a:ext cx="878761" cy="12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8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0393" y="2150959"/>
          <a:ext cx="11598965" cy="430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271"/>
                <a:gridCol w="3970882"/>
                <a:gridCol w="4608812"/>
              </a:tblGrid>
              <a:tr h="10763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location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climate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history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763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population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ethnic groups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languages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763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 famous figures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legends/stories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famous food/drink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763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tourist attractions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businesses and industries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Bell MT" pitchFamily="18" charset="0"/>
                          <a:cs typeface="Times New Roman" panose="02020603050405020304" pitchFamily="18" charset="0"/>
                        </a:rPr>
                        <a:t>___ other names for the city/town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Bell MT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9" marR="91409" marT="45704" marB="45704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239546" y="242351"/>
            <a:ext cx="677504" cy="62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303798" y="371318"/>
            <a:ext cx="8683316" cy="74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238C3B">
                    <a:lumMod val="7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/>
              </a:rPr>
              <a:t>Describe a place with distinctive cultural identity</a:t>
            </a:r>
            <a:endParaRPr lang="zh-CN" altLang="en-US" sz="3200" b="1" dirty="0">
              <a:solidFill>
                <a:srgbClr val="238C3B">
                  <a:lumMod val="75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4"/>
            </p:custDataLst>
          </p:nvPr>
        </p:nvCxnSpPr>
        <p:spPr>
          <a:xfrm>
            <a:off x="594513" y="1305648"/>
            <a:ext cx="904331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1792569" y="1135087"/>
            <a:ext cx="11151101" cy="84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C00000"/>
                </a:solidFill>
                <a:latin typeface="Bell MT" pitchFamily="18" charset="0"/>
                <a:ea typeface="宋体" panose="02010600030101010101" pitchFamily="2" charset="-122"/>
                <a:cs typeface="Arial" panose="020B0604020202020204"/>
              </a:rPr>
              <a:t>Items</a:t>
            </a:r>
            <a:r>
              <a:rPr lang="en-US" altLang="zh-CN" sz="3600" b="1" dirty="0">
                <a:solidFill>
                  <a:srgbClr val="000000"/>
                </a:solidFill>
                <a:latin typeface="Bell MT" pitchFamily="18" charset="0"/>
                <a:ea typeface="宋体" panose="02010600030101010101" pitchFamily="2" charset="-122"/>
                <a:cs typeface="Arial" panose="020B0604020202020204"/>
              </a:rPr>
              <a:t> used to describe a place </a:t>
            </a:r>
            <a:endParaRPr lang="en-US" altLang="zh-CN" sz="3600" b="1" dirty="0">
              <a:solidFill>
                <a:srgbClr val="000000"/>
              </a:solidFill>
              <a:latin typeface="Bell MT" pitchFamily="18" charset="0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69876" y="528882"/>
            <a:ext cx="3191546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/>
              </a:rPr>
              <a:t>cultural identity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24231" r="6096" b="3078"/>
          <a:stretch>
            <a:fillRect/>
          </a:stretch>
        </p:blipFill>
        <p:spPr bwMode="auto">
          <a:xfrm>
            <a:off x="6430617" y="140769"/>
            <a:ext cx="5761383" cy="630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圆角矩形 5"/>
          <p:cNvSpPr/>
          <p:nvPr>
            <p:custDataLst>
              <p:tags r:id="rId3"/>
            </p:custDataLst>
          </p:nvPr>
        </p:nvSpPr>
        <p:spPr>
          <a:xfrm>
            <a:off x="394735" y="2590782"/>
            <a:ext cx="1182326" cy="351197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history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ll MT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圆角矩形 5"/>
          <p:cNvSpPr/>
          <p:nvPr>
            <p:custDataLst>
              <p:tags r:id="rId4"/>
            </p:custDataLst>
          </p:nvPr>
        </p:nvSpPr>
        <p:spPr>
          <a:xfrm>
            <a:off x="3654594" y="2138249"/>
            <a:ext cx="1752969" cy="3942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ll MT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圆角矩形 5"/>
          <p:cNvSpPr/>
          <p:nvPr>
            <p:custDataLst>
              <p:tags r:id="rId5"/>
            </p:custDataLst>
          </p:nvPr>
        </p:nvSpPr>
        <p:spPr>
          <a:xfrm>
            <a:off x="3379079" y="3534229"/>
            <a:ext cx="2744410" cy="64858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ourist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attractions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ll MT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2" name="圆角矩形 5"/>
          <p:cNvSpPr/>
          <p:nvPr>
            <p:custDataLst>
              <p:tags r:id="rId6"/>
            </p:custDataLst>
          </p:nvPr>
        </p:nvSpPr>
        <p:spPr>
          <a:xfrm>
            <a:off x="203735" y="4879520"/>
            <a:ext cx="3621293" cy="50576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usiness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and industries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" name="圆角矩形 5"/>
          <p:cNvSpPr/>
          <p:nvPr>
            <p:custDataLst>
              <p:tags r:id="rId7"/>
            </p:custDataLst>
          </p:nvPr>
        </p:nvSpPr>
        <p:spPr>
          <a:xfrm>
            <a:off x="2092883" y="5725565"/>
            <a:ext cx="3621293" cy="50576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amous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food/drink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4" name="圆角矩形 5"/>
          <p:cNvSpPr/>
          <p:nvPr>
            <p:custDataLst>
              <p:tags r:id="rId8"/>
            </p:custDataLst>
          </p:nvPr>
        </p:nvSpPr>
        <p:spPr>
          <a:xfrm>
            <a:off x="118205" y="1475724"/>
            <a:ext cx="2080315" cy="351197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ethnic groups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ll MT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圆角矩形 5"/>
          <p:cNvSpPr/>
          <p:nvPr>
            <p:custDataLst>
              <p:tags r:id="rId9"/>
            </p:custDataLst>
          </p:nvPr>
        </p:nvSpPr>
        <p:spPr>
          <a:xfrm>
            <a:off x="195036" y="3670688"/>
            <a:ext cx="2456367" cy="46399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amous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figures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ll MT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6" name="圆角矩形 5"/>
          <p:cNvSpPr/>
          <p:nvPr>
            <p:custDataLst>
              <p:tags r:id="rId10"/>
            </p:custDataLst>
          </p:nvPr>
        </p:nvSpPr>
        <p:spPr>
          <a:xfrm>
            <a:off x="3668826" y="1239033"/>
            <a:ext cx="1481785" cy="351197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climate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ll MT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7" name="圆角矩形 5"/>
          <p:cNvSpPr/>
          <p:nvPr>
            <p:custDataLst>
              <p:tags r:id="rId11"/>
            </p:custDataLst>
          </p:nvPr>
        </p:nvSpPr>
        <p:spPr>
          <a:xfrm>
            <a:off x="1880632" y="683646"/>
            <a:ext cx="1541542" cy="385805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location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ll MT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5036" y="74599"/>
            <a:ext cx="606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What items are mentioned in the text?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037" y="74599"/>
            <a:ext cx="945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The sentences  that are used to describe the items above.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26775" y="735495"/>
          <a:ext cx="11191461" cy="5635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1721"/>
                <a:gridCol w="2832652"/>
                <a:gridCol w="7007088"/>
              </a:tblGrid>
              <a:tr h="69891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Bell MT" pitchFamily="18" charset="0"/>
                        </a:rPr>
                        <a:t>items</a:t>
                      </a:r>
                      <a:endParaRPr lang="zh-CN" altLang="en-US" sz="28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Bell MT" pitchFamily="18" charset="0"/>
                        </a:rPr>
                        <a:t>Details  </a:t>
                      </a:r>
                      <a:endParaRPr lang="zh-CN" altLang="en-US" sz="28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09963">
                <a:tc rowSpan="2"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Para 1 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3821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96134">
                <a:tc rowSpan="3"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Para 2 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96134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96134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097157" y="1490894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Location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30418" y="1459293"/>
            <a:ext cx="676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in San Francisco </a:t>
            </a:r>
            <a:endParaRPr lang="en-US" altLang="zh-CN" sz="2800" b="1" dirty="0">
              <a:latin typeface="Bell MT" pitchFamily="18" charset="0"/>
            </a:endParaRPr>
          </a:p>
          <a:p>
            <a:r>
              <a:rPr lang="en-US" altLang="zh-CN" sz="2800" b="1" dirty="0">
                <a:latin typeface="Bell MT" pitchFamily="18" charset="0"/>
              </a:rPr>
              <a:t>(largest, oldest, popular tourist draw)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8786191" y="74599"/>
            <a:ext cx="3369365" cy="1200852"/>
          </a:xfrm>
          <a:prstGeom prst="wedgeEllipseCallout">
            <a:avLst>
              <a:gd name="adj1" fmla="val -6057"/>
              <a:gd name="adj2" fmla="val 102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latin typeface="Bell MT" pitchFamily="18" charset="0"/>
              </a:rPr>
              <a:t>n. attraction</a:t>
            </a:r>
            <a:endParaRPr lang="en-US" altLang="zh-CN" sz="2800" b="1" dirty="0">
              <a:latin typeface="Bell MT" pitchFamily="18" charset="0"/>
            </a:endParaRPr>
          </a:p>
          <a:p>
            <a:r>
              <a:rPr lang="en-US" altLang="zh-CN" sz="2800" b="1" dirty="0">
                <a:latin typeface="Bell MT" pitchFamily="18" charset="0"/>
              </a:rPr>
              <a:t> </a:t>
            </a:r>
            <a:r>
              <a:rPr lang="zh-CN" altLang="en-US" sz="2400" b="1" dirty="0">
                <a:latin typeface="Bell MT" pitchFamily="18" charset="0"/>
              </a:rPr>
              <a:t>吸引人的地方</a:t>
            </a:r>
            <a:endParaRPr lang="zh-CN" altLang="en-US" sz="2400" b="1" dirty="0">
              <a:latin typeface="Bell MT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9435" y="2769513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Climate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53269" y="2875588"/>
            <a:ext cx="406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mild all year around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69435" y="3839319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History 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82380" y="3670041"/>
            <a:ext cx="6689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Chinese immigrants  settled </a:t>
            </a:r>
            <a:endParaRPr lang="en-US" altLang="zh-CN" sz="2800" b="1" dirty="0">
              <a:latin typeface="Bell MT" pitchFamily="18" charset="0"/>
            </a:endParaRPr>
          </a:p>
          <a:p>
            <a:r>
              <a:rPr lang="en-US" altLang="zh-CN" sz="2800" b="1" dirty="0">
                <a:latin typeface="Bell MT" pitchFamily="18" charset="0"/>
              </a:rPr>
              <a:t>(railroad construction, gold rush) 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97157" y="4647515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Language 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82380" y="4745882"/>
            <a:ext cx="668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do not speak English fluently 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97157" y="5664524"/>
            <a:ext cx="250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Residents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0175" y="5607347"/>
            <a:ext cx="668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The majority: ethnic Chinese (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华人</a:t>
            </a:r>
            <a:r>
              <a:rPr lang="en-US" altLang="zh-CN" sz="2800" b="1" dirty="0">
                <a:latin typeface="Bell MT" pitchFamily="18" charset="0"/>
              </a:rPr>
              <a:t>)</a:t>
            </a:r>
            <a:endParaRPr lang="zh-CN" altLang="en-US" sz="2800" b="1" dirty="0"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  <p:bldP spid="11" grpId="0"/>
      <p:bldP spid="12" grpId="0"/>
      <p:bldP spid="13" grpId="0"/>
      <p:bldP spid="14" grpId="0" build="p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037" y="74599"/>
            <a:ext cx="945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The sentences  that are used to describe the items above.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26775" y="735495"/>
          <a:ext cx="11191461" cy="2947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1721"/>
                <a:gridCol w="2832652"/>
                <a:gridCol w="7007088"/>
              </a:tblGrid>
              <a:tr h="69891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Bell MT" pitchFamily="18" charset="0"/>
                        </a:rPr>
                        <a:t>items</a:t>
                      </a:r>
                      <a:endParaRPr lang="zh-CN" altLang="en-US" sz="28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Bell MT" pitchFamily="18" charset="0"/>
                        </a:rPr>
                        <a:t>Details  </a:t>
                      </a:r>
                      <a:endParaRPr lang="zh-CN" altLang="en-US" sz="28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09963">
                <a:tc rowSpan="2">
                  <a:txBody>
                    <a:bodyPr/>
                    <a:lstStyle/>
                    <a:p>
                      <a:endParaRPr lang="en-US" altLang="zh-CN" sz="2400" b="1" dirty="0">
                        <a:latin typeface="Bell MT" pitchFamily="18" charset="0"/>
                      </a:endParaRPr>
                    </a:p>
                    <a:p>
                      <a:endParaRPr lang="en-US" altLang="zh-CN" sz="2400" b="1" dirty="0">
                        <a:latin typeface="Bell MT" pitchFamily="18" charset="0"/>
                      </a:endParaRPr>
                    </a:p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Para 3 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3821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92798" y="1595301"/>
            <a:ext cx="261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 famous figures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2380" y="1441523"/>
            <a:ext cx="6866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Robert Louis Stevenson (</a:t>
            </a:r>
            <a:r>
              <a:rPr lang="en-US" altLang="zh-CN" sz="2000" b="1" dirty="0">
                <a:latin typeface="Bell MT" pitchFamily="18" charset="0"/>
              </a:rPr>
              <a:t>an author from Scotland</a:t>
            </a:r>
            <a:r>
              <a:rPr lang="en-US" altLang="zh-CN" sz="2800" b="1" dirty="0">
                <a:latin typeface="Bell MT" pitchFamily="18" charset="0"/>
              </a:rPr>
              <a:t>)</a:t>
            </a:r>
            <a:endParaRPr lang="en-US" altLang="zh-CN" sz="2800" b="1" dirty="0">
              <a:latin typeface="Bell MT" pitchFamily="18" charset="0"/>
            </a:endParaRPr>
          </a:p>
          <a:p>
            <a:r>
              <a:rPr lang="en-US" altLang="zh-CN" sz="2800" b="1" dirty="0">
                <a:latin typeface="Bell MT" pitchFamily="18" charset="0"/>
              </a:rPr>
              <a:t>(</a:t>
            </a:r>
            <a:r>
              <a:rPr lang="en-US" altLang="zh-CN" sz="2800" b="1" i="1" dirty="0">
                <a:latin typeface="Bell MT" pitchFamily="18" charset="0"/>
              </a:rPr>
              <a:t>Treasure Island, Kidnapped, Strange Case of Dr. Jekyll and Mr. Hyde</a:t>
            </a:r>
            <a:r>
              <a:rPr lang="en-US" altLang="zh-CN" sz="2800" b="1" dirty="0">
                <a:latin typeface="Bell MT" pitchFamily="18" charset="0"/>
              </a:rPr>
              <a:t>) 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18252" y="2769513"/>
            <a:ext cx="295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Bell MT" pitchFamily="18" charset="0"/>
              </a:rPr>
              <a:t>Tourist attractions</a:t>
            </a:r>
            <a:endParaRPr lang="zh-CN" altLang="en-US" sz="2400" b="1" dirty="0">
              <a:latin typeface="Bell MT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26278" y="2774934"/>
            <a:ext cx="6776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Dragon Gate, Tin How Temple, Bank of Canton, Portsmouth Square</a:t>
            </a:r>
            <a:endParaRPr lang="zh-CN" altLang="en-US" sz="2800" b="1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2617"/>
            <a:ext cx="2562578" cy="2178755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mg2.baidu.com/it/u=738991406,3498086797&amp;fm=253&amp;fmt=auto&amp;app=138&amp;f=JPEG?w=500&amp;h=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27" y="4149973"/>
            <a:ext cx="2684362" cy="2458876"/>
          </a:xfrm>
          <a:prstGeom prst="flowChartDecis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img2.baidu.com/image_search/src=http%3A%2F%2Fccm.maotuying.com%2Fext%2Fphoto-w%2F1a%2Fc2%2F16%2Fcd%2Fbank-of-canton-now-east.jpg&amp;refer=http%3A%2F%2Fccm.maotuying.com&amp;app=2002&amp;size=f9999,10000&amp;q=a80&amp;n=0&amp;g=0n&amp;fmt=auto?sec=1657929215&amp;t=bb25bd149a8e9df2a9e4ea606ce021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/>
          <a:stretch>
            <a:fillRect/>
          </a:stretch>
        </p:blipFill>
        <p:spPr bwMode="auto">
          <a:xfrm>
            <a:off x="5696477" y="4149974"/>
            <a:ext cx="2808465" cy="2444043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img2.baidu.com/image_search/src=http%3A%2F%2Fhoodwork-production.s3.amazonaws.com%2Fuploads%2Fstory%2Fimage%2F21801%2FPortsmouth-Square_1.jpg&amp;refer=http%3A%2F%2Fhoodwork-production.s3.amazonaws.com&amp;app=2002&amp;size=f9999,10000&amp;q=a80&amp;n=0&amp;g=0n&amp;fmt=auto?sec=1657929304&amp;t=fca210a09712001ed240378be1f2d83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54" y="4149974"/>
            <a:ext cx="2862109" cy="2516404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gimg2.baidu.com/image_search/src=http%3A%2F%2Fi2.w.yun.hjfile.cn%2Fdoc%2F201302%2F47ab034242cf41468b763d9a36924dc5.jpg&amp;refer=http%3A%2F%2Fi2.w.yun.hjfile.cn&amp;app=2002&amp;size=f9999,10000&amp;q=a80&amp;n=0&amp;g=0n&amp;fmt=auto?sec=1657930888&amp;t=e60f1ffdddb0d0296d80a9836c8e77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42" y="-82478"/>
            <a:ext cx="2047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037" y="74599"/>
            <a:ext cx="945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The sentences  that are used to describe the items above. 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26775" y="735495"/>
          <a:ext cx="11315269" cy="5620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1721"/>
                <a:gridCol w="2749948"/>
                <a:gridCol w="7213600"/>
              </a:tblGrid>
              <a:tr h="69891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Bell MT" pitchFamily="18" charset="0"/>
                        </a:rPr>
                        <a:t>items</a:t>
                      </a:r>
                      <a:endParaRPr lang="zh-CN" altLang="en-US" sz="28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Bell MT" pitchFamily="18" charset="0"/>
                        </a:rPr>
                        <a:t>Details  </a:t>
                      </a:r>
                      <a:endParaRPr lang="zh-CN" altLang="en-US" sz="28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87815">
                <a:tc>
                  <a:txBody>
                    <a:bodyPr/>
                    <a:lstStyle/>
                    <a:p>
                      <a:endParaRPr lang="en-US" altLang="zh-CN" sz="2400" b="1" dirty="0">
                        <a:latin typeface="Bell MT" pitchFamily="18" charset="0"/>
                      </a:endParaRPr>
                    </a:p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Para 4 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761067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Bell MT" pitchFamily="18" charset="0"/>
                        </a:rPr>
                        <a:t>Para 5</a:t>
                      </a:r>
                      <a:endParaRPr lang="zh-CN" altLang="en-US" sz="2400" b="1" dirty="0">
                        <a:latin typeface="Bell MT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72355">
                <a:tc>
                  <a:txBody>
                    <a:bodyPr/>
                    <a:lstStyle/>
                    <a:p>
                      <a:endParaRPr lang="en-US" altLang="zh-CN" sz="2400" b="1" dirty="0">
                        <a:solidFill>
                          <a:schemeClr val="bg1"/>
                        </a:solidFill>
                        <a:latin typeface="Bell MT" pitchFamily="18" charset="0"/>
                      </a:endParaRPr>
                    </a:p>
                    <a:p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Bell MT" pitchFamily="18" charset="0"/>
                        </a:rPr>
                        <a:t>Para 6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Bell MT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文本框 7"/>
          <p:cNvSpPr txBox="1"/>
          <p:nvPr/>
        </p:nvSpPr>
        <p:spPr>
          <a:xfrm>
            <a:off x="1883526" y="1618018"/>
            <a:ext cx="270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Businesses and industries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4701207" y="1618018"/>
            <a:ext cx="721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Souvenirs, goods, clothing; traditional Chinese herbal medicine, Chinese tea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1" name="文本框 7"/>
          <p:cNvSpPr txBox="1"/>
          <p:nvPr/>
        </p:nvSpPr>
        <p:spPr>
          <a:xfrm>
            <a:off x="2031999" y="2978329"/>
            <a:ext cx="2460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Famous food/drink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2" name="文本框 7"/>
          <p:cNvSpPr txBox="1"/>
          <p:nvPr/>
        </p:nvSpPr>
        <p:spPr>
          <a:xfrm>
            <a:off x="4857532" y="2978329"/>
            <a:ext cx="647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Traditional dishes from all over China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3" name="文本框 7"/>
          <p:cNvSpPr txBox="1"/>
          <p:nvPr/>
        </p:nvSpPr>
        <p:spPr>
          <a:xfrm>
            <a:off x="2003776" y="4801485"/>
            <a:ext cx="246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Summary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4" name="文本框 7"/>
          <p:cNvSpPr txBox="1"/>
          <p:nvPr/>
        </p:nvSpPr>
        <p:spPr>
          <a:xfrm>
            <a:off x="4844954" y="4857958"/>
            <a:ext cx="650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An important part of the diverse culture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AS_UNIQUEID" val="1205"/>
</p:tagLst>
</file>

<file path=ppt/tags/tag10.xml><?xml version="1.0" encoding="utf-8"?>
<p:tagLst xmlns:p="http://schemas.openxmlformats.org/presentationml/2006/main">
  <p:tag name="AS_UNIQUEID" val="1215"/>
</p:tagLst>
</file>

<file path=ppt/tags/tag100.xml><?xml version="1.0" encoding="utf-8"?>
<p:tagLst xmlns:p="http://schemas.openxmlformats.org/presentationml/2006/main">
  <p:tag name="AS_UNIQUEID" val="589"/>
</p:tagLst>
</file>

<file path=ppt/tags/tag101.xml><?xml version="1.0" encoding="utf-8"?>
<p:tagLst xmlns:p="http://schemas.openxmlformats.org/presentationml/2006/main">
  <p:tag name="AS_UNIQUEID" val="2466"/>
  <p:tag name="KSO_WM_UNIT_TABLE_BEAUTIFY" val="smartTable{3ba6704d-7dad-4f0e-86a1-a8d4e6d7ff39}"/>
</p:tagLst>
</file>

<file path=ppt/tags/tag102.xml><?xml version="1.0" encoding="utf-8"?>
<p:tagLst xmlns:p="http://schemas.openxmlformats.org/presentationml/2006/main">
  <p:tag name="AS_UNIQUEID" val="2467"/>
</p:tagLst>
</file>

<file path=ppt/tags/tag103.xml><?xml version="1.0" encoding="utf-8"?>
<p:tagLst xmlns:p="http://schemas.openxmlformats.org/presentationml/2006/main">
  <p:tag name="AS_UNIQUEID" val="2477"/>
</p:tagLst>
</file>

<file path=ppt/tags/tag104.xml><?xml version="1.0" encoding="utf-8"?>
<p:tagLst xmlns:p="http://schemas.openxmlformats.org/presentationml/2006/main">
  <p:tag name="AS_UNIQUEID" val="2478"/>
</p:tagLst>
</file>

<file path=ppt/tags/tag105.xml><?xml version="1.0" encoding="utf-8"?>
<p:tagLst xmlns:p="http://schemas.openxmlformats.org/presentationml/2006/main">
  <p:tag name="AS_UNIQUEID" val="2479"/>
</p:tagLst>
</file>

<file path=ppt/tags/tag106.xml><?xml version="1.0" encoding="utf-8"?>
<p:tagLst xmlns:p="http://schemas.openxmlformats.org/presentationml/2006/main">
  <p:tag name="KSO_WM_SPECIAL_SOURCE" val="bdnull"/>
</p:tagLst>
</file>

<file path=ppt/tags/tag107.xml><?xml version="1.0" encoding="utf-8"?>
<p:tagLst xmlns:p="http://schemas.openxmlformats.org/presentationml/2006/main">
  <p:tag name="AS_UNIQUEID" val="2461"/>
</p:tagLst>
</file>

<file path=ppt/tags/tag108.xml><?xml version="1.0" encoding="utf-8"?>
<p:tagLst xmlns:p="http://schemas.openxmlformats.org/presentationml/2006/main">
  <p:tag name="AS_UNIQUEID" val="2462"/>
</p:tagLst>
</file>

<file path=ppt/tags/tag109.xml><?xml version="1.0" encoding="utf-8"?>
<p:tagLst xmlns:p="http://schemas.openxmlformats.org/presentationml/2006/main">
  <p:tag name="AS_UNIQUEID" val="2463"/>
</p:tagLst>
</file>

<file path=ppt/tags/tag11.xml><?xml version="1.0" encoding="utf-8"?>
<p:tagLst xmlns:p="http://schemas.openxmlformats.org/presentationml/2006/main">
  <p:tag name="AS_UNIQUEID" val="1217"/>
</p:tagLst>
</file>

<file path=ppt/tags/tag110.xml><?xml version="1.0" encoding="utf-8"?>
<p:tagLst xmlns:p="http://schemas.openxmlformats.org/presentationml/2006/main">
  <p:tag name="AS_UNIQUEID" val="574"/>
</p:tagLst>
</file>

<file path=ppt/tags/tag111.xml><?xml version="1.0" encoding="utf-8"?>
<p:tagLst xmlns:p="http://schemas.openxmlformats.org/presentationml/2006/main">
  <p:tag name="AS_UNIQUEID" val="496"/>
</p:tagLst>
</file>

<file path=ppt/tags/tag112.xml><?xml version="1.0" encoding="utf-8"?>
<p:tagLst xmlns:p="http://schemas.openxmlformats.org/presentationml/2006/main">
  <p:tag name="AS_UNIQUEID" val="496"/>
</p:tagLst>
</file>

<file path=ppt/tags/tag113.xml><?xml version="1.0" encoding="utf-8"?>
<p:tagLst xmlns:p="http://schemas.openxmlformats.org/presentationml/2006/main">
  <p:tag name="AS_UNIQUEID" val="496"/>
</p:tagLst>
</file>

<file path=ppt/tags/tag114.xml><?xml version="1.0" encoding="utf-8"?>
<p:tagLst xmlns:p="http://schemas.openxmlformats.org/presentationml/2006/main">
  <p:tag name="AS_UNIQUEID" val="496"/>
</p:tagLst>
</file>

<file path=ppt/tags/tag115.xml><?xml version="1.0" encoding="utf-8"?>
<p:tagLst xmlns:p="http://schemas.openxmlformats.org/presentationml/2006/main">
  <p:tag name="AS_UNIQUEID" val="496"/>
</p:tagLst>
</file>

<file path=ppt/tags/tag116.xml><?xml version="1.0" encoding="utf-8"?>
<p:tagLst xmlns:p="http://schemas.openxmlformats.org/presentationml/2006/main">
  <p:tag name="AS_UNIQUEID" val="496"/>
</p:tagLst>
</file>

<file path=ppt/tags/tag117.xml><?xml version="1.0" encoding="utf-8"?>
<p:tagLst xmlns:p="http://schemas.openxmlformats.org/presentationml/2006/main">
  <p:tag name="AS_UNIQUEID" val="496"/>
</p:tagLst>
</file>

<file path=ppt/tags/tag118.xml><?xml version="1.0" encoding="utf-8"?>
<p:tagLst xmlns:p="http://schemas.openxmlformats.org/presentationml/2006/main">
  <p:tag name="AS_UNIQUEID" val="496"/>
</p:tagLst>
</file>

<file path=ppt/tags/tag119.xml><?xml version="1.0" encoding="utf-8"?>
<p:tagLst xmlns:p="http://schemas.openxmlformats.org/presentationml/2006/main">
  <p:tag name="AS_UNIQUEID" val="496"/>
</p:tagLst>
</file>

<file path=ppt/tags/tag12.xml><?xml version="1.0" encoding="utf-8"?>
<p:tagLst xmlns:p="http://schemas.openxmlformats.org/presentationml/2006/main">
  <p:tag name="AS_UNIQUEID" val="1218"/>
</p:tagLst>
</file>

<file path=ppt/tags/tag120.xml><?xml version="1.0" encoding="utf-8"?>
<p:tagLst xmlns:p="http://schemas.openxmlformats.org/presentationml/2006/main">
  <p:tag name="AS_UNIQUEID" val="1236"/>
</p:tagLst>
</file>

<file path=ppt/tags/tag121.xml><?xml version="1.0" encoding="utf-8"?>
<p:tagLst xmlns:p="http://schemas.openxmlformats.org/presentationml/2006/main">
  <p:tag name="AS_UNIQUEID" val="1236"/>
</p:tagLst>
</file>

<file path=ppt/tags/tag122.xml><?xml version="1.0" encoding="utf-8"?>
<p:tagLst xmlns:p="http://schemas.openxmlformats.org/presentationml/2006/main">
  <p:tag name="AS_UNIQUEID" val="1236"/>
</p:tagLst>
</file>

<file path=ppt/tags/tag123.xml><?xml version="1.0" encoding="utf-8"?>
<p:tagLst xmlns:p="http://schemas.openxmlformats.org/presentationml/2006/main">
  <p:tag name="AS_UNIQUEID" val="1236"/>
</p:tagLst>
</file>

<file path=ppt/tags/tag124.xml><?xml version="1.0" encoding="utf-8"?>
<p:tagLst xmlns:p="http://schemas.openxmlformats.org/presentationml/2006/main">
  <p:tag name="AS_UNIQUEID" val="1236"/>
</p:tagLst>
</file>

<file path=ppt/tags/tag125.xml><?xml version="1.0" encoding="utf-8"?>
<p:tagLst xmlns:p="http://schemas.openxmlformats.org/presentationml/2006/main">
  <p:tag name="AS_UNIQUEID" val="1236"/>
</p:tagLst>
</file>

<file path=ppt/tags/tag126.xml><?xml version="1.0" encoding="utf-8"?>
<p:tagLst xmlns:p="http://schemas.openxmlformats.org/presentationml/2006/main">
  <p:tag name="AS_UNIQUEID" val="1236"/>
</p:tagLst>
</file>

<file path=ppt/tags/tag127.xml><?xml version="1.0" encoding="utf-8"?>
<p:tagLst xmlns:p="http://schemas.openxmlformats.org/presentationml/2006/main">
  <p:tag name="AS_UNIQUEID" val="1361"/>
</p:tagLst>
</file>

<file path=ppt/tags/tag128.xml><?xml version="1.0" encoding="utf-8"?>
<p:tagLst xmlns:p="http://schemas.openxmlformats.org/presentationml/2006/main">
  <p:tag name="AS_UNIQUEID" val="1362"/>
</p:tagLst>
</file>

<file path=ppt/tags/tag129.xml><?xml version="1.0" encoding="utf-8"?>
<p:tagLst xmlns:p="http://schemas.openxmlformats.org/presentationml/2006/main">
  <p:tag name="AS_UNIQUEID" val="1363"/>
</p:tagLst>
</file>

<file path=ppt/tags/tag13.xml><?xml version="1.0" encoding="utf-8"?>
<p:tagLst xmlns:p="http://schemas.openxmlformats.org/presentationml/2006/main">
  <p:tag name="AS_UNIQUEID" val="1219"/>
</p:tagLst>
</file>

<file path=ppt/tags/tag130.xml><?xml version="1.0" encoding="utf-8"?>
<p:tagLst xmlns:p="http://schemas.openxmlformats.org/presentationml/2006/main">
  <p:tag name="AS_UNIQUEID" val="1364"/>
</p:tagLst>
</file>

<file path=ppt/tags/tag131.xml><?xml version="1.0" encoding="utf-8"?>
<p:tagLst xmlns:p="http://schemas.openxmlformats.org/presentationml/2006/main">
  <p:tag name="AS_UNIQUEID" val="1365"/>
</p:tagLst>
</file>

<file path=ppt/tags/tag132.xml><?xml version="1.0" encoding="utf-8"?>
<p:tagLst xmlns:p="http://schemas.openxmlformats.org/presentationml/2006/main">
  <p:tag name="AS_UNIQUEID" val="1366"/>
</p:tagLst>
</file>

<file path=ppt/tags/tag133.xml><?xml version="1.0" encoding="utf-8"?>
<p:tagLst xmlns:p="http://schemas.openxmlformats.org/presentationml/2006/main">
  <p:tag name="AS_UNIQUEID" val="1368"/>
</p:tagLst>
</file>

<file path=ppt/tags/tag134.xml><?xml version="1.0" encoding="utf-8"?>
<p:tagLst xmlns:p="http://schemas.openxmlformats.org/presentationml/2006/main">
  <p:tag name="AS_UNIQUEID" val="1369"/>
</p:tagLst>
</file>

<file path=ppt/tags/tag135.xml><?xml version="1.0" encoding="utf-8"?>
<p:tagLst xmlns:p="http://schemas.openxmlformats.org/presentationml/2006/main">
  <p:tag name="AS_UNIQUEID" val="1370"/>
</p:tagLst>
</file>

<file path=ppt/tags/tag136.xml><?xml version="1.0" encoding="utf-8"?>
<p:tagLst xmlns:p="http://schemas.openxmlformats.org/presentationml/2006/main">
  <p:tag name="AS_UNIQUEID" val="1371"/>
</p:tagLst>
</file>

<file path=ppt/tags/tag14.xml><?xml version="1.0" encoding="utf-8"?>
<p:tagLst xmlns:p="http://schemas.openxmlformats.org/presentationml/2006/main">
  <p:tag name="AS_UNIQUEID" val="1220"/>
</p:tagLst>
</file>

<file path=ppt/tags/tag15.xml><?xml version="1.0" encoding="utf-8"?>
<p:tagLst xmlns:p="http://schemas.openxmlformats.org/presentationml/2006/main">
  <p:tag name="AS_UNIQUEID" val="1221"/>
</p:tagLst>
</file>

<file path=ppt/tags/tag16.xml><?xml version="1.0" encoding="utf-8"?>
<p:tagLst xmlns:p="http://schemas.openxmlformats.org/presentationml/2006/main">
  <p:tag name="AS_UNIQUEID" val="1223"/>
</p:tagLst>
</file>

<file path=ppt/tags/tag17.xml><?xml version="1.0" encoding="utf-8"?>
<p:tagLst xmlns:p="http://schemas.openxmlformats.org/presentationml/2006/main">
  <p:tag name="AS_UNIQUEID" val="1224"/>
</p:tagLst>
</file>

<file path=ppt/tags/tag18.xml><?xml version="1.0" encoding="utf-8"?>
<p:tagLst xmlns:p="http://schemas.openxmlformats.org/presentationml/2006/main">
  <p:tag name="AS_UNIQUEID" val="1225"/>
</p:tagLst>
</file>

<file path=ppt/tags/tag19.xml><?xml version="1.0" encoding="utf-8"?>
<p:tagLst xmlns:p="http://schemas.openxmlformats.org/presentationml/2006/main">
  <p:tag name="AS_UNIQUEID" val="1226"/>
</p:tagLst>
</file>

<file path=ppt/tags/tag2.xml><?xml version="1.0" encoding="utf-8"?>
<p:tagLst xmlns:p="http://schemas.openxmlformats.org/presentationml/2006/main">
  <p:tag name="AS_UNIQUEID" val="1206"/>
</p:tagLst>
</file>

<file path=ppt/tags/tag20.xml><?xml version="1.0" encoding="utf-8"?>
<p:tagLst xmlns:p="http://schemas.openxmlformats.org/presentationml/2006/main">
  <p:tag name="AS_UNIQUEID" val="1227"/>
</p:tagLst>
</file>

<file path=ppt/tags/tag21.xml><?xml version="1.0" encoding="utf-8"?>
<p:tagLst xmlns:p="http://schemas.openxmlformats.org/presentationml/2006/main">
  <p:tag name="AS_UNIQUEID" val="1228"/>
</p:tagLst>
</file>

<file path=ppt/tags/tag22.xml><?xml version="1.0" encoding="utf-8"?>
<p:tagLst xmlns:p="http://schemas.openxmlformats.org/presentationml/2006/main">
  <p:tag name="AS_UNIQUEID" val="1230"/>
</p:tagLst>
</file>

<file path=ppt/tags/tag23.xml><?xml version="1.0" encoding="utf-8"?>
<p:tagLst xmlns:p="http://schemas.openxmlformats.org/presentationml/2006/main">
  <p:tag name="AS_UNIQUEID" val="1231"/>
</p:tagLst>
</file>

<file path=ppt/tags/tag24.xml><?xml version="1.0" encoding="utf-8"?>
<p:tagLst xmlns:p="http://schemas.openxmlformats.org/presentationml/2006/main">
  <p:tag name="AS_UNIQUEID" val="1232"/>
</p:tagLst>
</file>

<file path=ppt/tags/tag25.xml><?xml version="1.0" encoding="utf-8"?>
<p:tagLst xmlns:p="http://schemas.openxmlformats.org/presentationml/2006/main">
  <p:tag name="AS_UNIQUEID" val="1233"/>
</p:tagLst>
</file>

<file path=ppt/tags/tag26.xml><?xml version="1.0" encoding="utf-8"?>
<p:tagLst xmlns:p="http://schemas.openxmlformats.org/presentationml/2006/main">
  <p:tag name="AS_UNIQUEID" val="1234"/>
</p:tagLst>
</file>

<file path=ppt/tags/tag27.xml><?xml version="1.0" encoding="utf-8"?>
<p:tagLst xmlns:p="http://schemas.openxmlformats.org/presentationml/2006/main">
  <p:tag name="AS_UNIQUEID" val="1235"/>
</p:tagLst>
</file>

<file path=ppt/tags/tag28.xml><?xml version="1.0" encoding="utf-8"?>
<p:tagLst xmlns:p="http://schemas.openxmlformats.org/presentationml/2006/main">
  <p:tag name="AS_UNIQUEID" val="1236"/>
</p:tagLst>
</file>

<file path=ppt/tags/tag29.xml><?xml version="1.0" encoding="utf-8"?>
<p:tagLst xmlns:p="http://schemas.openxmlformats.org/presentationml/2006/main">
  <p:tag name="AS_UNIQUEID" val="1237"/>
</p:tagLst>
</file>

<file path=ppt/tags/tag3.xml><?xml version="1.0" encoding="utf-8"?>
<p:tagLst xmlns:p="http://schemas.openxmlformats.org/presentationml/2006/main">
  <p:tag name="AS_UNIQUEID" val="1207"/>
</p:tagLst>
</file>

<file path=ppt/tags/tag30.xml><?xml version="1.0" encoding="utf-8"?>
<p:tagLst xmlns:p="http://schemas.openxmlformats.org/presentationml/2006/main">
  <p:tag name="AS_UNIQUEID" val="1239"/>
</p:tagLst>
</file>

<file path=ppt/tags/tag31.xml><?xml version="1.0" encoding="utf-8"?>
<p:tagLst xmlns:p="http://schemas.openxmlformats.org/presentationml/2006/main">
  <p:tag name="AS_UNIQUEID" val="1240"/>
</p:tagLst>
</file>

<file path=ppt/tags/tag32.xml><?xml version="1.0" encoding="utf-8"?>
<p:tagLst xmlns:p="http://schemas.openxmlformats.org/presentationml/2006/main">
  <p:tag name="AS_UNIQUEID" val="1241"/>
</p:tagLst>
</file>

<file path=ppt/tags/tag33.xml><?xml version="1.0" encoding="utf-8"?>
<p:tagLst xmlns:p="http://schemas.openxmlformats.org/presentationml/2006/main">
  <p:tag name="AS_UNIQUEID" val="1242"/>
</p:tagLst>
</file>

<file path=ppt/tags/tag34.xml><?xml version="1.0" encoding="utf-8"?>
<p:tagLst xmlns:p="http://schemas.openxmlformats.org/presentationml/2006/main">
  <p:tag name="AS_UNIQUEID" val="1244"/>
</p:tagLst>
</file>

<file path=ppt/tags/tag35.xml><?xml version="1.0" encoding="utf-8"?>
<p:tagLst xmlns:p="http://schemas.openxmlformats.org/presentationml/2006/main">
  <p:tag name="AS_UNIQUEID" val="1245"/>
</p:tagLst>
</file>

<file path=ppt/tags/tag36.xml><?xml version="1.0" encoding="utf-8"?>
<p:tagLst xmlns:p="http://schemas.openxmlformats.org/presentationml/2006/main">
  <p:tag name="AS_UNIQUEID" val="1246"/>
</p:tagLst>
</file>

<file path=ppt/tags/tag37.xml><?xml version="1.0" encoding="utf-8"?>
<p:tagLst xmlns:p="http://schemas.openxmlformats.org/presentationml/2006/main">
  <p:tag name="AS_UNIQUEID" val="1248"/>
</p:tagLst>
</file>

<file path=ppt/tags/tag38.xml><?xml version="1.0" encoding="utf-8"?>
<p:tagLst xmlns:p="http://schemas.openxmlformats.org/presentationml/2006/main">
  <p:tag name="AS_UNIQUEID" val="1249"/>
</p:tagLst>
</file>

<file path=ppt/tags/tag39.xml><?xml version="1.0" encoding="utf-8"?>
<p:tagLst xmlns:p="http://schemas.openxmlformats.org/presentationml/2006/main">
  <p:tag name="AS_UNIQUEID" val="1250"/>
</p:tagLst>
</file>

<file path=ppt/tags/tag4.xml><?xml version="1.0" encoding="utf-8"?>
<p:tagLst xmlns:p="http://schemas.openxmlformats.org/presentationml/2006/main">
  <p:tag name="AS_UNIQUEID" val="1208"/>
</p:tagLst>
</file>

<file path=ppt/tags/tag40.xml><?xml version="1.0" encoding="utf-8"?>
<p:tagLst xmlns:p="http://schemas.openxmlformats.org/presentationml/2006/main">
  <p:tag name="AS_UNIQUEID" val="1251"/>
</p:tagLst>
</file>

<file path=ppt/tags/tag41.xml><?xml version="1.0" encoding="utf-8"?>
<p:tagLst xmlns:p="http://schemas.openxmlformats.org/presentationml/2006/main">
  <p:tag name="AS_UNIQUEID" val="1252"/>
</p:tagLst>
</file>

<file path=ppt/tags/tag42.xml><?xml version="1.0" encoding="utf-8"?>
<p:tagLst xmlns:p="http://schemas.openxmlformats.org/presentationml/2006/main">
  <p:tag name="AS_UNIQUEID" val="1253"/>
</p:tagLst>
</file>

<file path=ppt/tags/tag43.xml><?xml version="1.0" encoding="utf-8"?>
<p:tagLst xmlns:p="http://schemas.openxmlformats.org/presentationml/2006/main">
  <p:tag name="AS_UNIQUEID" val="1255"/>
</p:tagLst>
</file>

<file path=ppt/tags/tag44.xml><?xml version="1.0" encoding="utf-8"?>
<p:tagLst xmlns:p="http://schemas.openxmlformats.org/presentationml/2006/main">
  <p:tag name="AS_UNIQUEID" val="1256"/>
</p:tagLst>
</file>

<file path=ppt/tags/tag45.xml><?xml version="1.0" encoding="utf-8"?>
<p:tagLst xmlns:p="http://schemas.openxmlformats.org/presentationml/2006/main">
  <p:tag name="AS_UNIQUEID" val="1257"/>
</p:tagLst>
</file>

<file path=ppt/tags/tag46.xml><?xml version="1.0" encoding="utf-8"?>
<p:tagLst xmlns:p="http://schemas.openxmlformats.org/presentationml/2006/main">
  <p:tag name="AS_UNIQUEID" val="1258"/>
</p:tagLst>
</file>

<file path=ppt/tags/tag47.xml><?xml version="1.0" encoding="utf-8"?>
<p:tagLst xmlns:p="http://schemas.openxmlformats.org/presentationml/2006/main">
  <p:tag name="AS_UNIQUEID" val="1259"/>
</p:tagLst>
</file>

<file path=ppt/tags/tag48.xml><?xml version="1.0" encoding="utf-8"?>
<p:tagLst xmlns:p="http://schemas.openxmlformats.org/presentationml/2006/main">
  <p:tag name="AS_UNIQUEID" val="1260"/>
</p:tagLst>
</file>

<file path=ppt/tags/tag49.xml><?xml version="1.0" encoding="utf-8"?>
<p:tagLst xmlns:p="http://schemas.openxmlformats.org/presentationml/2006/main">
  <p:tag name="AS_UNIQUEID" val="1262"/>
</p:tagLst>
</file>

<file path=ppt/tags/tag5.xml><?xml version="1.0" encoding="utf-8"?>
<p:tagLst xmlns:p="http://schemas.openxmlformats.org/presentationml/2006/main">
  <p:tag name="AS_UNIQUEID" val="1209"/>
</p:tagLst>
</file>

<file path=ppt/tags/tag50.xml><?xml version="1.0" encoding="utf-8"?>
<p:tagLst xmlns:p="http://schemas.openxmlformats.org/presentationml/2006/main">
  <p:tag name="AS_UNIQUEID" val="1263"/>
</p:tagLst>
</file>

<file path=ppt/tags/tag51.xml><?xml version="1.0" encoding="utf-8"?>
<p:tagLst xmlns:p="http://schemas.openxmlformats.org/presentationml/2006/main">
  <p:tag name="AS_UNIQUEID" val="1264"/>
</p:tagLst>
</file>

<file path=ppt/tags/tag52.xml><?xml version="1.0" encoding="utf-8"?>
<p:tagLst xmlns:p="http://schemas.openxmlformats.org/presentationml/2006/main">
  <p:tag name="AS_UNIQUEID" val="1265"/>
</p:tagLst>
</file>

<file path=ppt/tags/tag53.xml><?xml version="1.0" encoding="utf-8"?>
<p:tagLst xmlns:p="http://schemas.openxmlformats.org/presentationml/2006/main">
  <p:tag name="AS_UNIQUEID" val="1266"/>
</p:tagLst>
</file>

<file path=ppt/tags/tag54.xml><?xml version="1.0" encoding="utf-8"?>
<p:tagLst xmlns:p="http://schemas.openxmlformats.org/presentationml/2006/main">
  <p:tag name="AS_UNIQUEID" val="1268"/>
</p:tagLst>
</file>

<file path=ppt/tags/tag55.xml><?xml version="1.0" encoding="utf-8"?>
<p:tagLst xmlns:p="http://schemas.openxmlformats.org/presentationml/2006/main">
  <p:tag name="AS_UNIQUEID" val="1269"/>
</p:tagLst>
</file>

<file path=ppt/tags/tag56.xml><?xml version="1.0" encoding="utf-8"?>
<p:tagLst xmlns:p="http://schemas.openxmlformats.org/presentationml/2006/main">
  <p:tag name="AS_UNIQUEID" val="1270"/>
</p:tagLst>
</file>

<file path=ppt/tags/tag57.xml><?xml version="1.0" encoding="utf-8"?>
<p:tagLst xmlns:p="http://schemas.openxmlformats.org/presentationml/2006/main">
  <p:tag name="AS_UNIQUEID" val="1271"/>
</p:tagLst>
</file>

<file path=ppt/tags/tag58.xml><?xml version="1.0" encoding="utf-8"?>
<p:tagLst xmlns:p="http://schemas.openxmlformats.org/presentationml/2006/main">
  <p:tag name="AS_UNIQUEID" val="1272"/>
</p:tagLst>
</file>

<file path=ppt/tags/tag59.xml><?xml version="1.0" encoding="utf-8"?>
<p:tagLst xmlns:p="http://schemas.openxmlformats.org/presentationml/2006/main">
  <p:tag name="AS_UNIQUEID" val="480"/>
</p:tagLst>
</file>

<file path=ppt/tags/tag6.xml><?xml version="1.0" encoding="utf-8"?>
<p:tagLst xmlns:p="http://schemas.openxmlformats.org/presentationml/2006/main">
  <p:tag name="AS_UNIQUEID" val="1211"/>
</p:tagLst>
</file>

<file path=ppt/tags/tag60.xml><?xml version="1.0" encoding="utf-8"?>
<p:tagLst xmlns:p="http://schemas.openxmlformats.org/presentationml/2006/main">
  <p:tag name="AS_UNIQUEID" val="205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1.xml><?xml version="1.0" encoding="utf-8"?>
<p:tagLst xmlns:p="http://schemas.openxmlformats.org/presentationml/2006/main">
  <p:tag name="AS_UNIQUEID" val="205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2.xml><?xml version="1.0" encoding="utf-8"?>
<p:tagLst xmlns:p="http://schemas.openxmlformats.org/presentationml/2006/main">
  <p:tag name="AS_UNIQUEID" val="205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3.xml><?xml version="1.0" encoding="utf-8"?>
<p:tagLst xmlns:p="http://schemas.openxmlformats.org/presentationml/2006/main">
  <p:tag name="AS_UNIQUEID" val="205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4.xml><?xml version="1.0" encoding="utf-8"?>
<p:tagLst xmlns:p="http://schemas.openxmlformats.org/presentationml/2006/main">
  <p:tag name="AS_UNIQUEID" val="205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5.xml><?xml version="1.0" encoding="utf-8"?>
<p:tagLst xmlns:p="http://schemas.openxmlformats.org/presentationml/2006/main">
  <p:tag name="AS_UNIQUEID" val="205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6.xml><?xml version="1.0" encoding="utf-8"?>
<p:tagLst xmlns:p="http://schemas.openxmlformats.org/presentationml/2006/main">
  <p:tag name="AS_UNIQUEID" val="205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7.xml><?xml version="1.0" encoding="utf-8"?>
<p:tagLst xmlns:p="http://schemas.openxmlformats.org/presentationml/2006/main">
  <p:tag name="AS_UNIQUEID" val="205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8.xml><?xml version="1.0" encoding="utf-8"?>
<p:tagLst xmlns:p="http://schemas.openxmlformats.org/presentationml/2006/main">
  <p:tag name="AS_UNIQUEID" val="206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9.xml><?xml version="1.0" encoding="utf-8"?>
<p:tagLst xmlns:p="http://schemas.openxmlformats.org/presentationml/2006/main">
  <p:tag name="AS_UNIQUEID" val="206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.xml><?xml version="1.0" encoding="utf-8"?>
<p:tagLst xmlns:p="http://schemas.openxmlformats.org/presentationml/2006/main">
  <p:tag name="AS_UNIQUEID" val="1212"/>
</p:tagLst>
</file>

<file path=ppt/tags/tag70.xml><?xml version="1.0" encoding="utf-8"?>
<p:tagLst xmlns:p="http://schemas.openxmlformats.org/presentationml/2006/main">
  <p:tag name="AS_UNIQUEID" val="206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1.xml><?xml version="1.0" encoding="utf-8"?>
<p:tagLst xmlns:p="http://schemas.openxmlformats.org/presentationml/2006/main">
  <p:tag name="AS_UNIQUEID" val="206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2.xml><?xml version="1.0" encoding="utf-8"?>
<p:tagLst xmlns:p="http://schemas.openxmlformats.org/presentationml/2006/main">
  <p:tag name="AS_UNIQUEID" val="206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3.xml><?xml version="1.0" encoding="utf-8"?>
<p:tagLst xmlns:p="http://schemas.openxmlformats.org/presentationml/2006/main">
  <p:tag name="AS_UNIQUEID" val="206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4.xml><?xml version="1.0" encoding="utf-8"?>
<p:tagLst xmlns:p="http://schemas.openxmlformats.org/presentationml/2006/main">
  <p:tag name="AS_UNIQUEID" val="206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5.xml><?xml version="1.0" encoding="utf-8"?>
<p:tagLst xmlns:p="http://schemas.openxmlformats.org/presentationml/2006/main">
  <p:tag name="AS_UNIQUEID" val="1278"/>
</p:tagLst>
</file>

<file path=ppt/tags/tag76.xml><?xml version="1.0" encoding="utf-8"?>
<p:tagLst xmlns:p="http://schemas.openxmlformats.org/presentationml/2006/main">
  <p:tag name="AS_UNIQUEID" val="1279"/>
</p:tagLst>
</file>

<file path=ppt/tags/tag77.xml><?xml version="1.0" encoding="utf-8"?>
<p:tagLst xmlns:p="http://schemas.openxmlformats.org/presentationml/2006/main">
  <p:tag name="AS_UNIQUEID" val="1280"/>
</p:tagLst>
</file>

<file path=ppt/tags/tag78.xml><?xml version="1.0" encoding="utf-8"?>
<p:tagLst xmlns:p="http://schemas.openxmlformats.org/presentationml/2006/main">
  <p:tag name="AS_UNIQUEID" val="1281"/>
</p:tagLst>
</file>

<file path=ppt/tags/tag79.xml><?xml version="1.0" encoding="utf-8"?>
<p:tagLst xmlns:p="http://schemas.openxmlformats.org/presentationml/2006/main">
  <p:tag name="AS_UNIQUEID" val="1282"/>
</p:tagLst>
</file>

<file path=ppt/tags/tag8.xml><?xml version="1.0" encoding="utf-8"?>
<p:tagLst xmlns:p="http://schemas.openxmlformats.org/presentationml/2006/main">
  <p:tag name="AS_UNIQUEID" val="1213"/>
</p:tagLst>
</file>

<file path=ppt/tags/tag80.xml><?xml version="1.0" encoding="utf-8"?>
<p:tagLst xmlns:p="http://schemas.openxmlformats.org/presentationml/2006/main">
  <p:tag name="AS_UNIQUEID" val="1283"/>
</p:tagLst>
</file>

<file path=ppt/tags/tag81.xml><?xml version="1.0" encoding="utf-8"?>
<p:tagLst xmlns:p="http://schemas.openxmlformats.org/presentationml/2006/main">
  <p:tag name="AS_UNIQUEID" val="1887"/>
</p:tagLst>
</file>

<file path=ppt/tags/tag82.xml><?xml version="1.0" encoding="utf-8"?>
<p:tagLst xmlns:p="http://schemas.openxmlformats.org/presentationml/2006/main">
  <p:tag name="AS_UNIQUEID" val="1377"/>
</p:tagLst>
</file>

<file path=ppt/tags/tag83.xml><?xml version="1.0" encoding="utf-8"?>
<p:tagLst xmlns:p="http://schemas.openxmlformats.org/presentationml/2006/main">
  <p:tag name="AS_UNIQUEID" val="1378"/>
</p:tagLst>
</file>

<file path=ppt/tags/tag84.xml><?xml version="1.0" encoding="utf-8"?>
<p:tagLst xmlns:p="http://schemas.openxmlformats.org/presentationml/2006/main">
  <p:tag name="AS_UNIQUEID" val="1425"/>
</p:tagLst>
</file>

<file path=ppt/tags/tag85.xml><?xml version="1.0" encoding="utf-8"?>
<p:tagLst xmlns:p="http://schemas.openxmlformats.org/presentationml/2006/main">
  <p:tag name="AS_UNIQUEID" val="574"/>
</p:tagLst>
</file>

<file path=ppt/tags/tag86.xml><?xml version="1.0" encoding="utf-8"?>
<p:tagLst xmlns:p="http://schemas.openxmlformats.org/presentationml/2006/main">
  <p:tag name="AS_UNIQUEID" val="575"/>
</p:tagLst>
</file>

<file path=ppt/tags/tag87.xml><?xml version="1.0" encoding="utf-8"?>
<p:tagLst xmlns:p="http://schemas.openxmlformats.org/presentationml/2006/main">
  <p:tag name="AS_UNIQUEID" val="576"/>
</p:tagLst>
</file>

<file path=ppt/tags/tag88.xml><?xml version="1.0" encoding="utf-8"?>
<p:tagLst xmlns:p="http://schemas.openxmlformats.org/presentationml/2006/main">
  <p:tag name="AS_UNIQUEID" val="577"/>
</p:tagLst>
</file>

<file path=ppt/tags/tag89.xml><?xml version="1.0" encoding="utf-8"?>
<p:tagLst xmlns:p="http://schemas.openxmlformats.org/presentationml/2006/main">
  <p:tag name="AS_UNIQUEID" val="578"/>
</p:tagLst>
</file>

<file path=ppt/tags/tag9.xml><?xml version="1.0" encoding="utf-8"?>
<p:tagLst xmlns:p="http://schemas.openxmlformats.org/presentationml/2006/main">
  <p:tag name="AS_UNIQUEID" val="1214"/>
</p:tagLst>
</file>

<file path=ppt/tags/tag90.xml><?xml version="1.0" encoding="utf-8"?>
<p:tagLst xmlns:p="http://schemas.openxmlformats.org/presentationml/2006/main">
  <p:tag name="AS_UNIQUEID" val="579"/>
</p:tagLst>
</file>

<file path=ppt/tags/tag91.xml><?xml version="1.0" encoding="utf-8"?>
<p:tagLst xmlns:p="http://schemas.openxmlformats.org/presentationml/2006/main">
  <p:tag name="AS_UNIQUEID" val="580"/>
</p:tagLst>
</file>

<file path=ppt/tags/tag92.xml><?xml version="1.0" encoding="utf-8"?>
<p:tagLst xmlns:p="http://schemas.openxmlformats.org/presentationml/2006/main">
  <p:tag name="AS_UNIQUEID" val="581"/>
</p:tagLst>
</file>

<file path=ppt/tags/tag93.xml><?xml version="1.0" encoding="utf-8"?>
<p:tagLst xmlns:p="http://schemas.openxmlformats.org/presentationml/2006/main">
  <p:tag name="AS_UNIQUEID" val="582"/>
</p:tagLst>
</file>

<file path=ppt/tags/tag94.xml><?xml version="1.0" encoding="utf-8"?>
<p:tagLst xmlns:p="http://schemas.openxmlformats.org/presentationml/2006/main">
  <p:tag name="AS_UNIQUEID" val="583"/>
</p:tagLst>
</file>

<file path=ppt/tags/tag95.xml><?xml version="1.0" encoding="utf-8"?>
<p:tagLst xmlns:p="http://schemas.openxmlformats.org/presentationml/2006/main">
  <p:tag name="AS_UNIQUEID" val="584"/>
</p:tagLst>
</file>

<file path=ppt/tags/tag96.xml><?xml version="1.0" encoding="utf-8"?>
<p:tagLst xmlns:p="http://schemas.openxmlformats.org/presentationml/2006/main">
  <p:tag name="AS_UNIQUEID" val="585"/>
</p:tagLst>
</file>

<file path=ppt/tags/tag97.xml><?xml version="1.0" encoding="utf-8"?>
<p:tagLst xmlns:p="http://schemas.openxmlformats.org/presentationml/2006/main">
  <p:tag name="AS_UNIQUEID" val="586"/>
</p:tagLst>
</file>

<file path=ppt/tags/tag98.xml><?xml version="1.0" encoding="utf-8"?>
<p:tagLst xmlns:p="http://schemas.openxmlformats.org/presentationml/2006/main">
  <p:tag name="AS_UNIQUEID" val="587"/>
</p:tagLst>
</file>

<file path=ppt/tags/tag99.xml><?xml version="1.0" encoding="utf-8"?>
<p:tagLst xmlns:p="http://schemas.openxmlformats.org/presentationml/2006/main">
  <p:tag name="AS_UNIQUEID" val="58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5563</Words>
  <Application>WPS 演示</Application>
  <PresentationFormat>宽屏</PresentationFormat>
  <Paragraphs>334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汉仪旗黑-85S</vt:lpstr>
      <vt:lpstr>Bell MT</vt:lpstr>
      <vt:lpstr>Times New Roman</vt:lpstr>
      <vt:lpstr>微软雅黑</vt:lpstr>
      <vt:lpstr>Wingdings</vt:lpstr>
      <vt:lpstr>等线</vt:lpstr>
      <vt:lpstr>Arial</vt:lpstr>
      <vt:lpstr>黑体</vt:lpstr>
      <vt:lpstr>华文行楷</vt:lpstr>
      <vt:lpstr>Segoe Print</vt:lpstr>
      <vt:lpstr>Arial Unicode MS</vt:lpstr>
      <vt:lpstr>等线 Light</vt:lpstr>
      <vt:lpstr>HelveticaNeue</vt:lpstr>
      <vt:lpstr>华文新魏</vt:lpstr>
      <vt:lpstr>Office 主题​​</vt:lpstr>
      <vt:lpstr>PowerPoint 演示文稿</vt:lpstr>
      <vt:lpstr>PowerPoint 演示文稿</vt:lpstr>
      <vt:lpstr>Read for the organization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Administrator</cp:lastModifiedBy>
  <cp:revision>153</cp:revision>
  <cp:lastPrinted>2022-05-16T10:51:00Z</cp:lastPrinted>
  <dcterms:created xsi:type="dcterms:W3CDTF">2022-05-16T10:51:00Z</dcterms:created>
  <dcterms:modified xsi:type="dcterms:W3CDTF">2024-04-10T08:22:29Z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2052-11.8.2.7978</vt:lpwstr>
  </property>
</Properties>
</file>