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5"/>
  </p:notesMasterIdLst>
  <p:sldIdLst>
    <p:sldId id="466" r:id="rId3"/>
    <p:sldId id="256" r:id="rId4"/>
    <p:sldId id="417" r:id="rId6"/>
    <p:sldId id="262" r:id="rId7"/>
    <p:sldId id="265" r:id="rId8"/>
    <p:sldId id="266" r:id="rId9"/>
    <p:sldId id="264" r:id="rId10"/>
    <p:sldId id="292" r:id="rId11"/>
    <p:sldId id="293" r:id="rId12"/>
    <p:sldId id="283" r:id="rId13"/>
    <p:sldId id="277" r:id="rId14"/>
    <p:sldId id="284" r:id="rId15"/>
    <p:sldId id="291" r:id="rId16"/>
    <p:sldId id="285" r:id="rId17"/>
    <p:sldId id="278" r:id="rId18"/>
    <p:sldId id="290" r:id="rId19"/>
    <p:sldId id="288" r:id="rId20"/>
    <p:sldId id="289" r:id="rId21"/>
    <p:sldId id="279" r:id="rId22"/>
    <p:sldId id="286" r:id="rId23"/>
    <p:sldId id="287" r:id="rId24"/>
    <p:sldId id="280" r:id="rId25"/>
    <p:sldId id="416" r:id="rId26"/>
    <p:sldId id="294" r:id="rId27"/>
    <p:sldId id="418" r:id="rId28"/>
    <p:sldId id="419" r:id="rId29"/>
    <p:sldId id="420" r:id="rId30"/>
    <p:sldId id="421" r:id="rId31"/>
    <p:sldId id="422" r:id="rId32"/>
    <p:sldId id="423" r:id="rId33"/>
    <p:sldId id="424" r:id="rId34"/>
    <p:sldId id="425" r:id="rId35"/>
    <p:sldId id="360" r:id="rId36"/>
    <p:sldId id="358" r:id="rId37"/>
    <p:sldId id="399" r:id="rId38"/>
    <p:sldId id="361" r:id="rId39"/>
    <p:sldId id="362" r:id="rId40"/>
    <p:sldId id="400" r:id="rId41"/>
    <p:sldId id="363" r:id="rId42"/>
    <p:sldId id="411" r:id="rId43"/>
    <p:sldId id="412" r:id="rId44"/>
    <p:sldId id="364" r:id="rId45"/>
    <p:sldId id="413" r:id="rId46"/>
    <p:sldId id="407" r:id="rId47"/>
    <p:sldId id="409" r:id="rId48"/>
    <p:sldId id="428" r:id="rId49"/>
    <p:sldId id="426" r:id="rId50"/>
    <p:sldId id="414" r:id="rId51"/>
    <p:sldId id="258" r:id="rId52"/>
    <p:sldId id="270" r:id="rId53"/>
    <p:sldId id="415" r:id="rId5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0000FF"/>
    <a:srgbClr val="9933FF"/>
    <a:srgbClr val="3366FF"/>
    <a:srgbClr val="FF00FF"/>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204" autoAdjust="0"/>
  </p:normalViewPr>
  <p:slideViewPr>
    <p:cSldViewPr snapToGrid="0">
      <p:cViewPr varScale="1">
        <p:scale>
          <a:sx n="86" d="100"/>
          <a:sy n="86" d="100"/>
        </p:scale>
        <p:origin x="70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E86DE-D5B8-4B35-8AC9-C405F192FD4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BCD979-2586-4C14-B3C4-22AF40B028C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BBCD979-2586-4C14-B3C4-22AF40B028C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文本的</a:t>
            </a:r>
            <a:r>
              <a:rPr lang="en-US" altLang="zh-CN" dirty="0"/>
              <a:t>conflict</a:t>
            </a:r>
            <a:r>
              <a:rPr lang="zh-CN" altLang="en-US" dirty="0"/>
              <a:t>可以明确指出来。</a:t>
            </a:r>
            <a:endParaRPr lang="zh-CN" altLang="en-US" dirty="0"/>
          </a:p>
        </p:txBody>
      </p:sp>
      <p:sp>
        <p:nvSpPr>
          <p:cNvPr id="4" name="灯片编号占位符 3"/>
          <p:cNvSpPr>
            <a:spLocks noGrp="1"/>
          </p:cNvSpPr>
          <p:nvPr>
            <p:ph type="sldNum" sz="quarter" idx="5"/>
          </p:nvPr>
        </p:nvSpPr>
        <p:spPr/>
        <p:txBody>
          <a:bodyPr/>
          <a:lstStyle/>
          <a:p>
            <a:fld id="{7BBCD979-2586-4C14-B3C4-22AF40B028C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文本的</a:t>
            </a:r>
            <a:r>
              <a:rPr lang="en-US" altLang="zh-CN" dirty="0"/>
              <a:t>conflict</a:t>
            </a:r>
            <a:r>
              <a:rPr lang="zh-CN" altLang="en-US" dirty="0"/>
              <a:t>可以明确指出来。</a:t>
            </a:r>
            <a:endParaRPr lang="zh-CN" altLang="en-US" dirty="0"/>
          </a:p>
        </p:txBody>
      </p:sp>
      <p:sp>
        <p:nvSpPr>
          <p:cNvPr id="4" name="灯片编号占位符 3"/>
          <p:cNvSpPr>
            <a:spLocks noGrp="1"/>
          </p:cNvSpPr>
          <p:nvPr>
            <p:ph type="sldNum" sz="quarter" idx="5"/>
          </p:nvPr>
        </p:nvSpPr>
        <p:spPr/>
        <p:txBody>
          <a:bodyPr/>
          <a:lstStyle/>
          <a:p>
            <a:fld id="{7BBCD979-2586-4C14-B3C4-22AF40B028C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文本的</a:t>
            </a:r>
            <a:r>
              <a:rPr lang="en-US" altLang="zh-CN" dirty="0"/>
              <a:t>conflict</a:t>
            </a:r>
            <a:r>
              <a:rPr lang="zh-CN" altLang="en-US" dirty="0"/>
              <a:t>可以明确指出来。</a:t>
            </a:r>
            <a:endParaRPr lang="zh-CN" altLang="en-US" dirty="0"/>
          </a:p>
        </p:txBody>
      </p:sp>
      <p:sp>
        <p:nvSpPr>
          <p:cNvPr id="4" name="灯片编号占位符 3"/>
          <p:cNvSpPr>
            <a:spLocks noGrp="1"/>
          </p:cNvSpPr>
          <p:nvPr>
            <p:ph type="sldNum" sz="quarter" idx="5"/>
          </p:nvPr>
        </p:nvSpPr>
        <p:spPr/>
        <p:txBody>
          <a:bodyPr/>
          <a:lstStyle/>
          <a:p>
            <a:fld id="{7BBCD979-2586-4C14-B3C4-22AF40B028C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BBCD979-2586-4C14-B3C4-22AF40B028C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对同一场景，请老师提供更多的语料，对范文的分析很详细，但相比较，给学生提供更多的同情境下的多种表达，是学生所需要的。</a:t>
            </a:r>
            <a:endParaRPr lang="zh-CN" altLang="en-US" dirty="0"/>
          </a:p>
        </p:txBody>
      </p:sp>
      <p:sp>
        <p:nvSpPr>
          <p:cNvPr id="4" name="灯片编号占位符 3"/>
          <p:cNvSpPr>
            <a:spLocks noGrp="1"/>
          </p:cNvSpPr>
          <p:nvPr>
            <p:ph type="sldNum" sz="quarter" idx="5"/>
          </p:nvPr>
        </p:nvSpPr>
        <p:spPr/>
        <p:txBody>
          <a:bodyPr/>
          <a:lstStyle/>
          <a:p>
            <a:fld id="{7BBCD979-2586-4C14-B3C4-22AF40B028C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77F351-F553-4C57-8F13-5D4DC46F2A8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BBCD979-2586-4C14-B3C4-22AF40B028C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BBCD979-2586-4C14-B3C4-22AF40B028C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3EFB1F95-7FB9-4384-9D37-73DB086B107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70A18C-496C-4DC9-9454-40144D3F02B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EFB1F95-7FB9-4384-9D37-73DB086B107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70A18C-496C-4DC9-9454-40144D3F02B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EFB1F95-7FB9-4384-9D37-73DB086B107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70A18C-496C-4DC9-9454-40144D3F02B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EFB1F95-7FB9-4384-9D37-73DB086B107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70A18C-496C-4DC9-9454-40144D3F02B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3EFB1F95-7FB9-4384-9D37-73DB086B107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70A18C-496C-4DC9-9454-40144D3F02B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3EFB1F95-7FB9-4384-9D37-73DB086B107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70A18C-496C-4DC9-9454-40144D3F02B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3EFB1F95-7FB9-4384-9D37-73DB086B107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770A18C-496C-4DC9-9454-40144D3F02B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EFB1F95-7FB9-4384-9D37-73DB086B107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770A18C-496C-4DC9-9454-40144D3F02B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EFB1F95-7FB9-4384-9D37-73DB086B107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770A18C-496C-4DC9-9454-40144D3F02B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3EFB1F95-7FB9-4384-9D37-73DB086B107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70A18C-496C-4DC9-9454-40144D3F02B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3EFB1F95-7FB9-4384-9D37-73DB086B107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70A18C-496C-4DC9-9454-40144D3F02B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B1F95-7FB9-4384-9D37-73DB086B107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0A18C-496C-4DC9-9454-40144D3F02B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2.jpe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0.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0.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0.jpe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0.jpe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0.jpe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1.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1.jpe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2.jpe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2.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2.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2.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2.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2.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2.jpe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2.jpe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3.jpeg"/></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3.jpe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0.jpe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3.jpeg"/></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3.jpe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0.jpe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4.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pic>
        <p:nvPicPr>
          <p:cNvPr id="5125" name="图片 1" descr="qrcode_for_gh_3a435f224ccf_1280"/>
          <p:cNvPicPr>
            <a:picLocks noChangeAspect="1"/>
          </p:cNvPicPr>
          <p:nvPr/>
        </p:nvPicPr>
        <p:blipFill>
          <a:blip r:embed="rId3"/>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816" y="0"/>
            <a:ext cx="12160184" cy="6839677"/>
          </a:xfrm>
          <a:prstGeom prst="rect">
            <a:avLst/>
          </a:prstGeom>
        </p:spPr>
      </p:pic>
      <p:sp>
        <p:nvSpPr>
          <p:cNvPr id="3" name="文本框 2"/>
          <p:cNvSpPr txBox="1"/>
          <p:nvPr/>
        </p:nvSpPr>
        <p:spPr>
          <a:xfrm>
            <a:off x="1053549" y="1408228"/>
            <a:ext cx="9402418" cy="769441"/>
          </a:xfrm>
          <a:prstGeom prst="rect">
            <a:avLst/>
          </a:prstGeom>
          <a:solidFill>
            <a:srgbClr val="D5F1FD"/>
          </a:solidFill>
        </p:spPr>
        <p:txBody>
          <a:bodyPr wrap="square" rtlCol="0">
            <a:spAutoFit/>
          </a:bodyPr>
          <a:lstStyle/>
          <a:p>
            <a:r>
              <a:rPr lang="en-US" altLang="zh-CN" sz="4400" dirty="0">
                <a:solidFill>
                  <a:srgbClr val="9900CC"/>
                </a:solidFill>
              </a:rPr>
              <a:t>       Read for</a:t>
            </a:r>
            <a:r>
              <a:rPr lang="zh-CN" altLang="en-US" sz="4400" dirty="0">
                <a:solidFill>
                  <a:srgbClr val="9900CC"/>
                </a:solidFill>
              </a:rPr>
              <a:t> </a:t>
            </a:r>
            <a:r>
              <a:rPr lang="en-US" altLang="zh-CN" sz="4400" dirty="0">
                <a:solidFill>
                  <a:srgbClr val="9900CC"/>
                </a:solidFill>
              </a:rPr>
              <a:t>hidden clues and echoes</a:t>
            </a:r>
            <a:r>
              <a:rPr lang="zh-CN" altLang="en-US" sz="4400" dirty="0">
                <a:solidFill>
                  <a:srgbClr val="9900CC"/>
                </a:solidFill>
              </a:rPr>
              <a:t> </a:t>
            </a:r>
            <a:endParaRPr lang="zh-CN" altLang="en-US" sz="4400" dirty="0">
              <a:solidFill>
                <a:srgbClr val="9900CC"/>
              </a:solidFill>
            </a:endParaRPr>
          </a:p>
        </p:txBody>
      </p:sp>
      <p:sp>
        <p:nvSpPr>
          <p:cNvPr id="5" name="文本框 4"/>
          <p:cNvSpPr txBox="1"/>
          <p:nvPr/>
        </p:nvSpPr>
        <p:spPr>
          <a:xfrm>
            <a:off x="289932" y="3816810"/>
            <a:ext cx="11902068" cy="2123658"/>
          </a:xfrm>
          <a:prstGeom prst="rect">
            <a:avLst/>
          </a:prstGeom>
          <a:solidFill>
            <a:srgbClr val="D5F1FD"/>
          </a:solidFill>
        </p:spPr>
        <p:txBody>
          <a:bodyPr wrap="square" rtlCol="0">
            <a:spAutoFit/>
          </a:bodyPr>
          <a:lstStyle/>
          <a:p>
            <a:r>
              <a:rPr lang="en-US" altLang="zh-CN" sz="4400" dirty="0">
                <a:solidFill>
                  <a:srgbClr val="CC00FF"/>
                </a:solidFill>
              </a:rPr>
              <a:t>     Hidden clues can be employed according to different scenes  when plotting the continuation part.</a:t>
            </a:r>
            <a:endParaRPr lang="zh-CN" altLang="en-US" sz="4400" dirty="0">
              <a:solidFill>
                <a:srgbClr val="CC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7894"/>
            <a:ext cx="12192000" cy="6857572"/>
          </a:xfrm>
          <a:prstGeom prst="rect">
            <a:avLst/>
          </a:prstGeom>
        </p:spPr>
      </p:pic>
      <p:sp>
        <p:nvSpPr>
          <p:cNvPr id="4" name="文本框 3"/>
          <p:cNvSpPr txBox="1"/>
          <p:nvPr/>
        </p:nvSpPr>
        <p:spPr>
          <a:xfrm>
            <a:off x="0" y="887720"/>
            <a:ext cx="12192000" cy="1077218"/>
          </a:xfrm>
          <a:prstGeom prst="rect">
            <a:avLst/>
          </a:prstGeom>
          <a:solidFill>
            <a:schemeClr val="bg1"/>
          </a:solidFill>
        </p:spPr>
        <p:txBody>
          <a:bodyPr wrap="square">
            <a:spAutoFit/>
          </a:bodyPr>
          <a:lstStyle/>
          <a:p>
            <a:r>
              <a:rPr lang="en-US" altLang="zh-CN" sz="3200" dirty="0"/>
              <a:t>     "I'll bet Anjali knows. Right, Anjali? Why don't you show us since you're the star student, " </a:t>
            </a:r>
            <a:r>
              <a:rPr lang="en-US" altLang="zh-CN" sz="3200" dirty="0">
                <a:solidFill>
                  <a:srgbClr val="FF0000"/>
                </a:solidFill>
              </a:rPr>
              <a:t>Deepak </a:t>
            </a:r>
            <a:r>
              <a:rPr lang="en-US" altLang="zh-CN" sz="3200" dirty="0" err="1">
                <a:solidFill>
                  <a:srgbClr val="FF0000"/>
                </a:solidFill>
              </a:rPr>
              <a:t>taunted（</a:t>
            </a:r>
            <a:r>
              <a:rPr lang="en-US" altLang="zh-CN" sz="3200" dirty="0" err="1"/>
              <a:t>奚落</a:t>
            </a:r>
            <a:r>
              <a:rPr lang="en-US" altLang="zh-CN" sz="3200" dirty="0"/>
              <a:t>）.</a:t>
            </a:r>
            <a:endParaRPr lang="zh-CN" altLang="zh-CN" sz="3200" dirty="0"/>
          </a:p>
        </p:txBody>
      </p:sp>
      <p:sp>
        <p:nvSpPr>
          <p:cNvPr id="6" name="文本框 5"/>
          <p:cNvSpPr txBox="1"/>
          <p:nvPr/>
        </p:nvSpPr>
        <p:spPr>
          <a:xfrm>
            <a:off x="36444" y="3051617"/>
            <a:ext cx="12125739" cy="2062103"/>
          </a:xfrm>
          <a:prstGeom prst="rect">
            <a:avLst/>
          </a:prstGeom>
          <a:solidFill>
            <a:schemeClr val="bg1"/>
          </a:solidFill>
        </p:spPr>
        <p:txBody>
          <a:bodyPr wrap="square">
            <a:spAutoFit/>
          </a:bodyPr>
          <a:lstStyle/>
          <a:p>
            <a:pPr indent="266700" algn="just"/>
            <a:r>
              <a:rPr lang="en-US" altLang="zh-CN"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Echo 1</a:t>
            </a:r>
            <a:r>
              <a:rPr lang="zh-CN" altLang="en-US"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 Deepak didn’t taunt this time. Instead, he sent his sincere congratulations on Anjali’s fantastic performance at the concert. “ Anjali, you are truly a </a:t>
            </a:r>
            <a:r>
              <a:rPr lang="en-US" altLang="zh-CN" sz="3200" kern="100" dirty="0" err="1">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tabla</a:t>
            </a:r>
            <a:r>
              <a:rPr lang="en-US" altLang="zh-CN"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 star.”  he thumbed up at Anjali, with admiration in his eyes. </a:t>
            </a:r>
            <a:endParaRPr lang="zh-CN" altLang="zh-CN"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7894"/>
            <a:ext cx="12192000" cy="6857572"/>
          </a:xfrm>
          <a:prstGeom prst="rect">
            <a:avLst/>
          </a:prstGeom>
        </p:spPr>
      </p:pic>
      <p:sp>
        <p:nvSpPr>
          <p:cNvPr id="4" name="文本框 3"/>
          <p:cNvSpPr txBox="1"/>
          <p:nvPr/>
        </p:nvSpPr>
        <p:spPr>
          <a:xfrm>
            <a:off x="0" y="486277"/>
            <a:ext cx="12192000" cy="3539430"/>
          </a:xfrm>
          <a:prstGeom prst="rect">
            <a:avLst/>
          </a:prstGeom>
          <a:solidFill>
            <a:schemeClr val="bg1"/>
          </a:solidFill>
        </p:spPr>
        <p:txBody>
          <a:bodyPr wrap="square">
            <a:spAutoFit/>
          </a:bodyPr>
          <a:lstStyle/>
          <a:p>
            <a:r>
              <a:rPr lang="en-US" altLang="zh-CN" sz="3200" dirty="0"/>
              <a:t>     Anjali was confused. </a:t>
            </a:r>
            <a:r>
              <a:rPr lang="en-US" altLang="zh-CN" sz="3200" dirty="0">
                <a:solidFill>
                  <a:srgbClr val="FF0000"/>
                </a:solidFill>
              </a:rPr>
              <a:t>She wasn‘t trying to show off. </a:t>
            </a:r>
            <a:r>
              <a:rPr lang="en-US" altLang="zh-CN" sz="3200" dirty="0"/>
              <a:t>She was just playing </a:t>
            </a:r>
            <a:r>
              <a:rPr lang="en-US" altLang="zh-CN" sz="3200" dirty="0" err="1"/>
              <a:t>tabla</a:t>
            </a:r>
            <a:r>
              <a:rPr lang="en-US" altLang="zh-CN" sz="3200" dirty="0"/>
              <a:t> （</a:t>
            </a:r>
            <a:r>
              <a:rPr lang="en-US" altLang="zh-CN" sz="3200" dirty="0" err="1"/>
              <a:t>印度塔不拉鼓</a:t>
            </a:r>
            <a:r>
              <a:rPr lang="zh-CN" altLang="en-US" sz="3200" dirty="0"/>
              <a:t>）</a:t>
            </a:r>
            <a:r>
              <a:rPr lang="en-US" altLang="zh-CN" sz="3200" dirty="0"/>
              <a:t>, like everyone else. And why was Deepak being so mean lately? Is it because </a:t>
            </a:r>
            <a:r>
              <a:rPr lang="en-US" altLang="zh-CN" sz="3200" dirty="0" err="1"/>
              <a:t>tabla</a:t>
            </a:r>
            <a:r>
              <a:rPr lang="en-US" altLang="zh-CN" sz="3200" dirty="0"/>
              <a:t> is a boy's thing? She didn't care that people thought it was a boys' instrument. Anjali knew there was no such thing. She danced her fingers across the </a:t>
            </a:r>
            <a:r>
              <a:rPr lang="en-US" altLang="zh-CN" sz="3200" dirty="0" err="1"/>
              <a:t>tabla</a:t>
            </a:r>
            <a:r>
              <a:rPr lang="en-US" altLang="zh-CN" sz="3200" dirty="0"/>
              <a:t> to perform the composition in confusion. "Ugh!" Anjali heard someone groan, and she stopped playing.  </a:t>
            </a:r>
            <a:endParaRPr lang="zh-CN" altLang="zh-CN" sz="3200" dirty="0"/>
          </a:p>
        </p:txBody>
      </p:sp>
      <p:sp>
        <p:nvSpPr>
          <p:cNvPr id="6" name="文本框 5"/>
          <p:cNvSpPr txBox="1"/>
          <p:nvPr/>
        </p:nvSpPr>
        <p:spPr>
          <a:xfrm>
            <a:off x="36444" y="4345160"/>
            <a:ext cx="12125739" cy="1569660"/>
          </a:xfrm>
          <a:prstGeom prst="rect">
            <a:avLst/>
          </a:prstGeom>
          <a:solidFill>
            <a:schemeClr val="bg1"/>
          </a:solidFill>
        </p:spPr>
        <p:txBody>
          <a:bodyPr wrap="square">
            <a:spAutoFit/>
          </a:bodyPr>
          <a:lstStyle/>
          <a:p>
            <a:pPr indent="266700" algn="just"/>
            <a:r>
              <a:rPr lang="en-US" altLang="zh-CN"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rPr>
              <a:t>Echo 2: </a:t>
            </a:r>
            <a:r>
              <a:rPr lang="en-US" altLang="zh-CN" sz="3200" dirty="0"/>
              <a:t> </a:t>
            </a:r>
            <a:r>
              <a:rPr lang="en-US" altLang="zh-CN" sz="3200" u="sng" dirty="0">
                <a:solidFill>
                  <a:srgbClr val="9900CC"/>
                </a:solidFill>
              </a:rPr>
              <a:t>She</a:t>
            </a:r>
            <a:r>
              <a:rPr lang="en-US" altLang="zh-CN" sz="3200" dirty="0"/>
              <a:t> </a:t>
            </a:r>
            <a:r>
              <a:rPr lang="en-US" altLang="zh-CN" sz="3200" dirty="0">
                <a:solidFill>
                  <a:srgbClr val="FF0000"/>
                </a:solidFill>
              </a:rPr>
              <a:t>realized </a:t>
            </a:r>
            <a:r>
              <a:rPr lang="en-US" altLang="zh-CN" sz="3200" dirty="0">
                <a:solidFill>
                  <a:srgbClr val="0000FF"/>
                </a:solidFill>
              </a:rPr>
              <a:t>that her love for the </a:t>
            </a:r>
            <a:r>
              <a:rPr lang="en-US" altLang="zh-CN" sz="3200" dirty="0" err="1">
                <a:solidFill>
                  <a:srgbClr val="0000FF"/>
                </a:solidFill>
              </a:rPr>
              <a:t>tabla</a:t>
            </a:r>
            <a:r>
              <a:rPr lang="en-US" altLang="zh-CN" sz="3200" dirty="0">
                <a:solidFill>
                  <a:srgbClr val="0000FF"/>
                </a:solidFill>
              </a:rPr>
              <a:t> was not about showing off to Deepak or anyone else, but about her own passion and dedication.</a:t>
            </a:r>
            <a:endParaRPr lang="zh-CN" altLang="zh-CN"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7894"/>
            <a:ext cx="12192000" cy="6857572"/>
          </a:xfrm>
          <a:prstGeom prst="rect">
            <a:avLst/>
          </a:prstGeom>
        </p:spPr>
      </p:pic>
      <p:sp>
        <p:nvSpPr>
          <p:cNvPr id="4" name="文本框 3"/>
          <p:cNvSpPr txBox="1"/>
          <p:nvPr/>
        </p:nvSpPr>
        <p:spPr>
          <a:xfrm>
            <a:off x="0" y="486277"/>
            <a:ext cx="12192000" cy="3539430"/>
          </a:xfrm>
          <a:prstGeom prst="rect">
            <a:avLst/>
          </a:prstGeom>
          <a:solidFill>
            <a:schemeClr val="bg1"/>
          </a:solidFill>
        </p:spPr>
        <p:txBody>
          <a:bodyPr wrap="square">
            <a:spAutoFit/>
          </a:bodyPr>
          <a:lstStyle/>
          <a:p>
            <a:r>
              <a:rPr lang="en-US" altLang="zh-CN" sz="3200" dirty="0"/>
              <a:t>     Anjali was confused. She wasn‘t trying to show off. She was just playing </a:t>
            </a:r>
            <a:r>
              <a:rPr lang="en-US" altLang="zh-CN" sz="3200" dirty="0" err="1"/>
              <a:t>tabla</a:t>
            </a:r>
            <a:r>
              <a:rPr lang="en-US" altLang="zh-CN" sz="3200" dirty="0"/>
              <a:t> （</a:t>
            </a:r>
            <a:r>
              <a:rPr lang="en-US" altLang="zh-CN" sz="3200" dirty="0" err="1" smtClean="0"/>
              <a:t>印度塔</a:t>
            </a:r>
            <a:r>
              <a:rPr lang="zh-CN" altLang="en-US" sz="3200" dirty="0" smtClean="0"/>
              <a:t>布</a:t>
            </a:r>
            <a:r>
              <a:rPr lang="en-US" altLang="zh-CN" sz="3200" dirty="0" err="1" smtClean="0"/>
              <a:t>拉鼓</a:t>
            </a:r>
            <a:r>
              <a:rPr lang="zh-CN" altLang="en-US" sz="3200" dirty="0"/>
              <a:t>）</a:t>
            </a:r>
            <a:r>
              <a:rPr lang="en-US" altLang="zh-CN" sz="3200" dirty="0"/>
              <a:t>, like everyone else. And why was Deepak being so mean lately? Is it because </a:t>
            </a:r>
            <a:r>
              <a:rPr lang="en-US" altLang="zh-CN" sz="3200" dirty="0" err="1">
                <a:solidFill>
                  <a:srgbClr val="FF0000"/>
                </a:solidFill>
              </a:rPr>
              <a:t>tabla</a:t>
            </a:r>
            <a:r>
              <a:rPr lang="en-US" altLang="zh-CN" sz="3200" dirty="0">
                <a:solidFill>
                  <a:srgbClr val="FF0000"/>
                </a:solidFill>
              </a:rPr>
              <a:t> is a boy's thing? </a:t>
            </a:r>
            <a:r>
              <a:rPr lang="en-US" altLang="zh-CN" sz="3200" dirty="0"/>
              <a:t>She didn't care that people thought </a:t>
            </a:r>
            <a:r>
              <a:rPr lang="en-US" altLang="zh-CN" sz="3200" dirty="0">
                <a:solidFill>
                  <a:srgbClr val="FF0000"/>
                </a:solidFill>
              </a:rPr>
              <a:t>it was a boys' instrument. </a:t>
            </a:r>
            <a:r>
              <a:rPr lang="en-US" altLang="zh-CN" sz="3200" dirty="0"/>
              <a:t>Anjali knew there was no such thing. She danced her fingers across the </a:t>
            </a:r>
            <a:r>
              <a:rPr lang="en-US" altLang="zh-CN" sz="3200" dirty="0" err="1"/>
              <a:t>tabla</a:t>
            </a:r>
            <a:r>
              <a:rPr lang="en-US" altLang="zh-CN" sz="3200" dirty="0"/>
              <a:t> to perform the composition in confusion. "Ugh!" Anjali heard someone groan, and she stopped playing.  </a:t>
            </a:r>
            <a:endParaRPr lang="zh-CN" altLang="zh-CN" sz="3200" dirty="0"/>
          </a:p>
        </p:txBody>
      </p:sp>
      <p:sp>
        <p:nvSpPr>
          <p:cNvPr id="6" name="文本框 5"/>
          <p:cNvSpPr txBox="1"/>
          <p:nvPr/>
        </p:nvSpPr>
        <p:spPr>
          <a:xfrm>
            <a:off x="36444" y="4345160"/>
            <a:ext cx="12125739" cy="1077218"/>
          </a:xfrm>
          <a:prstGeom prst="rect">
            <a:avLst/>
          </a:prstGeom>
          <a:solidFill>
            <a:schemeClr val="bg1"/>
          </a:solidFill>
        </p:spPr>
        <p:txBody>
          <a:bodyPr wrap="square">
            <a:spAutoFit/>
          </a:bodyPr>
          <a:lstStyle/>
          <a:p>
            <a:pPr indent="266700" algn="just"/>
            <a:r>
              <a:rPr lang="en-US" altLang="zh-CN"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rPr>
              <a:t>Echo 3: </a:t>
            </a:r>
            <a:r>
              <a:rPr lang="en-US" altLang="zh-CN" sz="3200" dirty="0"/>
              <a:t> </a:t>
            </a:r>
            <a:r>
              <a:rPr lang="en-US" altLang="zh-CN" sz="3200" dirty="0">
                <a:solidFill>
                  <a:srgbClr val="FF0000"/>
                </a:solidFill>
              </a:rPr>
              <a:t>Anjali proved that </a:t>
            </a:r>
            <a:r>
              <a:rPr lang="en-US" altLang="zh-CN" sz="3200" dirty="0" err="1">
                <a:solidFill>
                  <a:srgbClr val="FF0000"/>
                </a:solidFill>
              </a:rPr>
              <a:t>tabla</a:t>
            </a:r>
            <a:r>
              <a:rPr lang="en-US" altLang="zh-CN" sz="3200" dirty="0">
                <a:solidFill>
                  <a:srgbClr val="FF0000"/>
                </a:solidFill>
              </a:rPr>
              <a:t> doesn’t belong to only boys but belong to the world. </a:t>
            </a:r>
            <a:endParaRPr lang="zh-CN" altLang="zh-CN" sz="32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7894"/>
            <a:ext cx="12192000" cy="6857572"/>
          </a:xfrm>
          <a:prstGeom prst="rect">
            <a:avLst/>
          </a:prstGeom>
        </p:spPr>
      </p:pic>
      <p:sp>
        <p:nvSpPr>
          <p:cNvPr id="4" name="文本框 3"/>
          <p:cNvSpPr txBox="1"/>
          <p:nvPr/>
        </p:nvSpPr>
        <p:spPr>
          <a:xfrm>
            <a:off x="0" y="486277"/>
            <a:ext cx="12192000" cy="3539430"/>
          </a:xfrm>
          <a:prstGeom prst="rect">
            <a:avLst/>
          </a:prstGeom>
          <a:solidFill>
            <a:schemeClr val="bg1"/>
          </a:solidFill>
        </p:spPr>
        <p:txBody>
          <a:bodyPr wrap="square">
            <a:spAutoFit/>
          </a:bodyPr>
          <a:lstStyle/>
          <a:p>
            <a:r>
              <a:rPr lang="en-US" altLang="zh-CN" sz="3200" dirty="0"/>
              <a:t>     Anjali was confused. She wasn‘t trying to show off. She was just playing </a:t>
            </a:r>
            <a:r>
              <a:rPr lang="en-US" altLang="zh-CN" sz="3200" dirty="0" err="1"/>
              <a:t>tabla</a:t>
            </a:r>
            <a:r>
              <a:rPr lang="en-US" altLang="zh-CN" sz="3200" dirty="0"/>
              <a:t> （</a:t>
            </a:r>
            <a:r>
              <a:rPr lang="en-US" altLang="zh-CN" sz="3200" dirty="0" err="1" smtClean="0"/>
              <a:t>印度塔</a:t>
            </a:r>
            <a:r>
              <a:rPr lang="zh-CN" altLang="en-US" sz="3200" dirty="0" smtClean="0"/>
              <a:t>布</a:t>
            </a:r>
            <a:r>
              <a:rPr lang="en-US" altLang="zh-CN" sz="3200" dirty="0" err="1" smtClean="0"/>
              <a:t>拉鼓</a:t>
            </a:r>
            <a:r>
              <a:rPr lang="zh-CN" altLang="en-US" sz="3200" dirty="0"/>
              <a:t>）</a:t>
            </a:r>
            <a:r>
              <a:rPr lang="en-US" altLang="zh-CN" sz="3200" dirty="0"/>
              <a:t>, like everyone else. And why was Deepak being so mean lately? Is it because </a:t>
            </a:r>
            <a:r>
              <a:rPr lang="en-US" altLang="zh-CN" sz="3200" dirty="0" err="1"/>
              <a:t>tabla</a:t>
            </a:r>
            <a:r>
              <a:rPr lang="en-US" altLang="zh-CN" sz="3200" dirty="0"/>
              <a:t> is a boy's thing? She didn't care that people thought it was a boys' instrument. Anjali knew there was no such thing. </a:t>
            </a:r>
            <a:r>
              <a:rPr lang="en-US" altLang="zh-CN" sz="3200" dirty="0">
                <a:solidFill>
                  <a:srgbClr val="C00000"/>
                </a:solidFill>
              </a:rPr>
              <a:t>She danced her fingers across the </a:t>
            </a:r>
            <a:r>
              <a:rPr lang="en-US" altLang="zh-CN" sz="3200" dirty="0" err="1">
                <a:solidFill>
                  <a:srgbClr val="C00000"/>
                </a:solidFill>
              </a:rPr>
              <a:t>tabla</a:t>
            </a:r>
            <a:r>
              <a:rPr lang="en-US" altLang="zh-CN" sz="3200" dirty="0">
                <a:solidFill>
                  <a:srgbClr val="C00000"/>
                </a:solidFill>
              </a:rPr>
              <a:t> to perform the composition in confusion. </a:t>
            </a:r>
            <a:r>
              <a:rPr lang="en-US" altLang="zh-CN" sz="3200" dirty="0"/>
              <a:t>"Ugh!" Anjali heard someone groan, and she stopped playing.  </a:t>
            </a:r>
            <a:endParaRPr lang="zh-CN" altLang="zh-CN" sz="3200" dirty="0"/>
          </a:p>
        </p:txBody>
      </p:sp>
      <p:sp>
        <p:nvSpPr>
          <p:cNvPr id="6" name="文本框 5"/>
          <p:cNvSpPr txBox="1"/>
          <p:nvPr/>
        </p:nvSpPr>
        <p:spPr>
          <a:xfrm>
            <a:off x="36444" y="4345160"/>
            <a:ext cx="12125739" cy="1077218"/>
          </a:xfrm>
          <a:prstGeom prst="rect">
            <a:avLst/>
          </a:prstGeom>
          <a:solidFill>
            <a:schemeClr val="bg1"/>
          </a:solidFill>
        </p:spPr>
        <p:txBody>
          <a:bodyPr wrap="square">
            <a:spAutoFit/>
          </a:bodyPr>
          <a:lstStyle/>
          <a:p>
            <a:pPr indent="266700" algn="just"/>
            <a:r>
              <a:rPr lang="en-US" altLang="zh-CN"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rPr>
              <a:t>Echo 4: </a:t>
            </a:r>
            <a:r>
              <a:rPr lang="en-US" altLang="zh-CN" sz="3200" dirty="0"/>
              <a:t>  </a:t>
            </a:r>
            <a:r>
              <a:rPr lang="en-US" altLang="zh-CN" sz="3200" dirty="0">
                <a:solidFill>
                  <a:srgbClr val="9900CC"/>
                </a:solidFill>
              </a:rPr>
              <a:t>She danced her fingers across the </a:t>
            </a:r>
            <a:r>
              <a:rPr lang="en-US" altLang="zh-CN" sz="3200" dirty="0" err="1">
                <a:solidFill>
                  <a:srgbClr val="9900CC"/>
                </a:solidFill>
              </a:rPr>
              <a:t>tabla</a:t>
            </a:r>
            <a:r>
              <a:rPr lang="en-US" altLang="zh-CN" sz="3200" dirty="0">
                <a:solidFill>
                  <a:srgbClr val="9900CC"/>
                </a:solidFill>
              </a:rPr>
              <a:t> in confidence</a:t>
            </a:r>
            <a:r>
              <a:rPr lang="zh-CN" altLang="en-US" sz="3200" dirty="0">
                <a:solidFill>
                  <a:srgbClr val="9900CC"/>
                </a:solidFill>
              </a:rPr>
              <a:t>，</a:t>
            </a:r>
            <a:r>
              <a:rPr lang="en-US" altLang="zh-CN" sz="3200" dirty="0">
                <a:solidFill>
                  <a:srgbClr val="9900CC"/>
                </a:solidFill>
              </a:rPr>
              <a:t> accompanied by Mr. Zakir. </a:t>
            </a:r>
            <a:endParaRPr lang="zh-CN" altLang="zh-CN"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816" y="0"/>
            <a:ext cx="12160184" cy="6839677"/>
          </a:xfrm>
          <a:prstGeom prst="rect">
            <a:avLst/>
          </a:prstGeom>
        </p:spPr>
      </p:pic>
      <p:sp>
        <p:nvSpPr>
          <p:cNvPr id="4" name="文本框 3"/>
          <p:cNvSpPr txBox="1"/>
          <p:nvPr/>
        </p:nvSpPr>
        <p:spPr>
          <a:xfrm>
            <a:off x="0" y="285554"/>
            <a:ext cx="12192000" cy="4524315"/>
          </a:xfrm>
          <a:prstGeom prst="rect">
            <a:avLst/>
          </a:prstGeom>
          <a:solidFill>
            <a:schemeClr val="bg1"/>
          </a:solidFill>
        </p:spPr>
        <p:txBody>
          <a:bodyPr wrap="square">
            <a:spAutoFit/>
          </a:bodyPr>
          <a:lstStyle/>
          <a:p>
            <a:r>
              <a:rPr lang="en-US" altLang="zh-CN" sz="3200" dirty="0"/>
              <a:t>       "</a:t>
            </a:r>
            <a:r>
              <a:rPr lang="en-US" altLang="zh-CN" sz="3200" dirty="0">
                <a:solidFill>
                  <a:srgbClr val="C00000"/>
                </a:solidFill>
              </a:rPr>
              <a:t>I guess I don't know it that well after all, "</a:t>
            </a:r>
            <a:r>
              <a:rPr lang="en-US" altLang="zh-CN" sz="3200" dirty="0"/>
              <a:t>Anjali said sheepishly to the teacher, Mr. </a:t>
            </a:r>
            <a:r>
              <a:rPr lang="en-US" altLang="zh-CN" sz="3200" dirty="0" err="1"/>
              <a:t>Zakir</a:t>
            </a:r>
            <a:r>
              <a:rPr lang="en-US" altLang="zh-CN" sz="3200" dirty="0"/>
              <a:t>. Her stomach was doing flip-flops. That wasn't true. Not even a little. </a:t>
            </a:r>
            <a:r>
              <a:rPr lang="en-US" altLang="zh-CN" sz="3200" dirty="0">
                <a:solidFill>
                  <a:srgbClr val="C00000"/>
                </a:solidFill>
              </a:rPr>
              <a:t>Mr. </a:t>
            </a:r>
            <a:r>
              <a:rPr lang="en-US" altLang="zh-CN" sz="3200" dirty="0" err="1">
                <a:solidFill>
                  <a:srgbClr val="C00000"/>
                </a:solidFill>
              </a:rPr>
              <a:t>Zakir's</a:t>
            </a:r>
            <a:r>
              <a:rPr lang="en-US" altLang="zh-CN" sz="3200" dirty="0">
                <a:solidFill>
                  <a:srgbClr val="C00000"/>
                </a:solidFill>
              </a:rPr>
              <a:t> </a:t>
            </a:r>
            <a:r>
              <a:rPr lang="en-US" altLang="zh-CN" sz="3200" dirty="0"/>
              <a:t>eyes narrowed. He looked like he was about to say something, but changed his mind. “The recital （</a:t>
            </a:r>
            <a:r>
              <a:rPr lang="en-US" altLang="zh-CN" sz="3200" dirty="0" err="1"/>
              <a:t>演奏会</a:t>
            </a:r>
            <a:r>
              <a:rPr lang="en-US" altLang="zh-CN" sz="3200" dirty="0"/>
              <a:t>） is next week, everyone. Keep practicing. I will be announcing who will get to perform onstage with me at my next concert! "Anjali had dreamed of a moment like that. She wanted to win the opportunity, but she needed to sort things straight with Deepak first.  </a:t>
            </a:r>
            <a:endParaRPr lang="zh-CN" altLang="zh-CN" sz="3200" dirty="0"/>
          </a:p>
        </p:txBody>
      </p:sp>
      <p:sp>
        <p:nvSpPr>
          <p:cNvPr id="6" name="文本框 1"/>
          <p:cNvSpPr txBox="1"/>
          <p:nvPr/>
        </p:nvSpPr>
        <p:spPr>
          <a:xfrm>
            <a:off x="33131" y="5076030"/>
            <a:ext cx="12125739" cy="1569660"/>
          </a:xfrm>
          <a:prstGeom prst="rect">
            <a:avLst/>
          </a:prstGeom>
          <a:solidFill>
            <a:schemeClr val="bg1"/>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66700" algn="just"/>
            <a:r>
              <a:rPr lang="en-US" altLang="zh-CN"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rPr>
              <a:t>Echo5:   All the audience were fascinated by Anjali’s brilliant performance .  “Anjali knows </a:t>
            </a:r>
            <a:r>
              <a:rPr lang="en-US" altLang="zh-CN" sz="3200" kern="100" dirty="0" err="1">
                <a:solidFill>
                  <a:srgbClr val="CC00FF"/>
                </a:solidFill>
                <a:latin typeface="等线" panose="02010600030101010101" pitchFamily="2" charset="-122"/>
                <a:ea typeface="等线" panose="02010600030101010101" pitchFamily="2" charset="-122"/>
                <a:cs typeface="Times New Roman" panose="02020603050405020304" pitchFamily="18" charset="0"/>
              </a:rPr>
              <a:t>tabla</a:t>
            </a:r>
            <a:r>
              <a:rPr lang="en-US" altLang="zh-CN"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rPr>
              <a:t> so well! ”  Deepak exclaimed in surprise. </a:t>
            </a:r>
            <a:endParaRPr lang="zh-CN" altLang="zh-CN"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816" y="0"/>
            <a:ext cx="12160184" cy="6839677"/>
          </a:xfrm>
          <a:prstGeom prst="rect">
            <a:avLst/>
          </a:prstGeom>
        </p:spPr>
      </p:pic>
      <p:sp>
        <p:nvSpPr>
          <p:cNvPr id="4" name="文本框 3"/>
          <p:cNvSpPr txBox="1"/>
          <p:nvPr/>
        </p:nvSpPr>
        <p:spPr>
          <a:xfrm>
            <a:off x="0" y="107136"/>
            <a:ext cx="12192000" cy="4524315"/>
          </a:xfrm>
          <a:prstGeom prst="rect">
            <a:avLst/>
          </a:prstGeom>
          <a:solidFill>
            <a:schemeClr val="bg1"/>
          </a:solidFill>
        </p:spPr>
        <p:txBody>
          <a:bodyPr wrap="square">
            <a:spAutoFit/>
          </a:bodyPr>
          <a:lstStyle/>
          <a:p>
            <a:r>
              <a:rPr lang="en-US" altLang="zh-CN" sz="3200" dirty="0"/>
              <a:t>       "I guess I don't know it that well after all, "Anjali said sheepishly to the teacher, Mr. </a:t>
            </a:r>
            <a:r>
              <a:rPr lang="en-US" altLang="zh-CN" sz="3200" dirty="0" err="1"/>
              <a:t>Zakir</a:t>
            </a:r>
            <a:r>
              <a:rPr lang="en-US" altLang="zh-CN" sz="3200" dirty="0"/>
              <a:t>. </a:t>
            </a:r>
            <a:r>
              <a:rPr lang="en-US" altLang="zh-CN" sz="3200" dirty="0">
                <a:solidFill>
                  <a:srgbClr val="FF0000"/>
                </a:solidFill>
              </a:rPr>
              <a:t>Her stomach was doing flip-flops. </a:t>
            </a:r>
            <a:r>
              <a:rPr lang="en-US" altLang="zh-CN" sz="3200" dirty="0"/>
              <a:t>That wasn't true. Not even a little. Mr. </a:t>
            </a:r>
            <a:r>
              <a:rPr lang="en-US" altLang="zh-CN" sz="3200" dirty="0" err="1"/>
              <a:t>Zakir's</a:t>
            </a:r>
            <a:r>
              <a:rPr lang="en-US" altLang="zh-CN" sz="3200" dirty="0"/>
              <a:t> eyes narrowed. He looked like he was about to say something, but changed his mind. “The recital （</a:t>
            </a:r>
            <a:r>
              <a:rPr lang="en-US" altLang="zh-CN" sz="3200" dirty="0" err="1"/>
              <a:t>演奏会</a:t>
            </a:r>
            <a:r>
              <a:rPr lang="en-US" altLang="zh-CN" sz="3200" dirty="0"/>
              <a:t>） is next week, everyone. Keep practicing. I will be announcing who will get to perform onstage with me at my next concert! "Anjali had dreamed of a moment like that. She wanted to win the opportunity, but she needed to sort things straight with Deepak first.  </a:t>
            </a:r>
            <a:endParaRPr lang="zh-CN" altLang="zh-CN" sz="3200" dirty="0"/>
          </a:p>
        </p:txBody>
      </p:sp>
      <p:sp>
        <p:nvSpPr>
          <p:cNvPr id="6" name="文本框 1"/>
          <p:cNvSpPr txBox="1"/>
          <p:nvPr/>
        </p:nvSpPr>
        <p:spPr>
          <a:xfrm>
            <a:off x="33131" y="4763795"/>
            <a:ext cx="11920975" cy="2062103"/>
          </a:xfrm>
          <a:prstGeom prst="rect">
            <a:avLst/>
          </a:prstGeom>
          <a:solidFill>
            <a:schemeClr val="bg1"/>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66700" algn="just"/>
            <a:r>
              <a:rPr lang="en-US" altLang="zh-CN"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rPr>
              <a:t>Echo6: With butterflies in his stomach/ With his stomach doing flip-flops, Deepak cast an apologetic look at Anjali, lowered his head and stuttered, “ I-I’m sorry for what I did and said before. And you are really a </a:t>
            </a:r>
            <a:r>
              <a:rPr lang="en-US" altLang="zh-CN" sz="3200" kern="100" dirty="0" err="1">
                <a:solidFill>
                  <a:srgbClr val="CC00FF"/>
                </a:solidFill>
                <a:latin typeface="等线" panose="02010600030101010101" pitchFamily="2" charset="-122"/>
                <a:ea typeface="等线" panose="02010600030101010101" pitchFamily="2" charset="-122"/>
                <a:cs typeface="Times New Roman" panose="02020603050405020304" pitchFamily="18" charset="0"/>
              </a:rPr>
              <a:t>tabla</a:t>
            </a:r>
            <a:r>
              <a:rPr lang="en-US" altLang="zh-CN"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rPr>
              <a:t> star. </a:t>
            </a:r>
            <a:endParaRPr lang="zh-CN" altLang="zh-CN"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816" y="0"/>
            <a:ext cx="12160184" cy="6839677"/>
          </a:xfrm>
          <a:prstGeom prst="rect">
            <a:avLst/>
          </a:prstGeom>
        </p:spPr>
      </p:pic>
      <p:sp>
        <p:nvSpPr>
          <p:cNvPr id="4" name="文本框 3"/>
          <p:cNvSpPr txBox="1"/>
          <p:nvPr/>
        </p:nvSpPr>
        <p:spPr>
          <a:xfrm>
            <a:off x="0" y="285554"/>
            <a:ext cx="12192000" cy="4524315"/>
          </a:xfrm>
          <a:prstGeom prst="rect">
            <a:avLst/>
          </a:prstGeom>
          <a:solidFill>
            <a:schemeClr val="bg1"/>
          </a:solidFill>
        </p:spPr>
        <p:txBody>
          <a:bodyPr wrap="square">
            <a:spAutoFit/>
          </a:bodyPr>
          <a:lstStyle/>
          <a:p>
            <a:r>
              <a:rPr lang="en-US" altLang="zh-CN" sz="3200" dirty="0"/>
              <a:t>       "I guess I don't know it that well after all, "Anjali said sheepishly to the teacher, Mr. </a:t>
            </a:r>
            <a:r>
              <a:rPr lang="en-US" altLang="zh-CN" sz="3200" dirty="0" err="1"/>
              <a:t>Zakir</a:t>
            </a:r>
            <a:r>
              <a:rPr lang="en-US" altLang="zh-CN" sz="3200" dirty="0"/>
              <a:t>. Her stomach was doing flip-flops. That wasn't true. Not even a little. Mr. </a:t>
            </a:r>
            <a:r>
              <a:rPr lang="en-US" altLang="zh-CN" sz="3200" dirty="0" err="1"/>
              <a:t>Zakir's</a:t>
            </a:r>
            <a:r>
              <a:rPr lang="en-US" altLang="zh-CN" sz="3200" dirty="0"/>
              <a:t> eyes narrowed. He looked like he was about to say something, but changed his mind. “</a:t>
            </a:r>
            <a:r>
              <a:rPr lang="en-US" altLang="zh-CN" sz="3200" dirty="0">
                <a:solidFill>
                  <a:srgbClr val="FF0000"/>
                </a:solidFill>
              </a:rPr>
              <a:t>The recital （</a:t>
            </a:r>
            <a:r>
              <a:rPr lang="en-US" altLang="zh-CN" sz="3200" dirty="0" err="1">
                <a:solidFill>
                  <a:srgbClr val="FF0000"/>
                </a:solidFill>
              </a:rPr>
              <a:t>演奏会</a:t>
            </a:r>
            <a:r>
              <a:rPr lang="en-US" altLang="zh-CN" sz="3200" dirty="0">
                <a:solidFill>
                  <a:srgbClr val="FF0000"/>
                </a:solidFill>
              </a:rPr>
              <a:t>） is next week, everyone. Keep practicing. I will be announcing who will get to perform onstage with me at my next concert! "</a:t>
            </a:r>
            <a:r>
              <a:rPr lang="en-US" altLang="zh-CN" sz="3200" dirty="0"/>
              <a:t>Anjali </a:t>
            </a:r>
            <a:r>
              <a:rPr lang="en-US" altLang="zh-CN" sz="3200" dirty="0">
                <a:solidFill>
                  <a:srgbClr val="9900CC"/>
                </a:solidFill>
              </a:rPr>
              <a:t>had dreamed of a moment like that. </a:t>
            </a:r>
            <a:r>
              <a:rPr lang="en-US" altLang="zh-CN" sz="3200" dirty="0"/>
              <a:t>She wanted to win the opportunity, but she needed to sort things straight with Deepak first.  </a:t>
            </a:r>
            <a:endParaRPr lang="zh-CN" altLang="zh-CN" sz="3200" dirty="0"/>
          </a:p>
        </p:txBody>
      </p:sp>
      <p:sp>
        <p:nvSpPr>
          <p:cNvPr id="6" name="文本框 1"/>
          <p:cNvSpPr txBox="1"/>
          <p:nvPr/>
        </p:nvSpPr>
        <p:spPr>
          <a:xfrm>
            <a:off x="33131" y="5076030"/>
            <a:ext cx="12125739" cy="2062103"/>
          </a:xfrm>
          <a:prstGeom prst="rect">
            <a:avLst/>
          </a:prstGeom>
          <a:solidFill>
            <a:schemeClr val="bg1"/>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66700" algn="just"/>
            <a:r>
              <a:rPr lang="en-US" altLang="zh-CN"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rPr>
              <a:t>Echo7:   Because of Anjali’s hard practice, she was chosen by Mr. Zakir to perform onstage at his recital. </a:t>
            </a:r>
            <a:endParaRPr lang="en-US" altLang="zh-CN"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Echo 8</a:t>
            </a:r>
            <a:r>
              <a:rPr lang="zh-CN" altLang="en-US"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Anjali’s dream came true! She won the opportunity to perform </a:t>
            </a:r>
            <a:r>
              <a:rPr lang="en-US" altLang="zh-CN" sz="3200" kern="100" dirty="0" err="1">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tabla</a:t>
            </a:r>
            <a:r>
              <a:rPr lang="en-US" altLang="zh-CN"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 onstage!</a:t>
            </a:r>
            <a:endParaRPr lang="zh-CN" altLang="zh-CN"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816" y="0"/>
            <a:ext cx="12160184" cy="6839677"/>
          </a:xfrm>
          <a:prstGeom prst="rect">
            <a:avLst/>
          </a:prstGeom>
        </p:spPr>
      </p:pic>
      <p:sp>
        <p:nvSpPr>
          <p:cNvPr id="4" name="文本框 3"/>
          <p:cNvSpPr txBox="1"/>
          <p:nvPr/>
        </p:nvSpPr>
        <p:spPr>
          <a:xfrm>
            <a:off x="0" y="285554"/>
            <a:ext cx="12192000" cy="4524315"/>
          </a:xfrm>
          <a:prstGeom prst="rect">
            <a:avLst/>
          </a:prstGeom>
          <a:solidFill>
            <a:schemeClr val="bg1"/>
          </a:solidFill>
        </p:spPr>
        <p:txBody>
          <a:bodyPr wrap="square">
            <a:spAutoFit/>
          </a:bodyPr>
          <a:lstStyle/>
          <a:p>
            <a:r>
              <a:rPr lang="en-US" altLang="zh-CN" sz="3200" dirty="0"/>
              <a:t>       "I guess I don't know it that well after all, "Anjali said sheepishly to the teacher, Mr. </a:t>
            </a:r>
            <a:r>
              <a:rPr lang="en-US" altLang="zh-CN" sz="3200" dirty="0" err="1"/>
              <a:t>Zakir</a:t>
            </a:r>
            <a:r>
              <a:rPr lang="en-US" altLang="zh-CN" sz="3200" dirty="0"/>
              <a:t>. Her stomach was doing flip-flops. That wasn't true. Not even a little. Mr. </a:t>
            </a:r>
            <a:r>
              <a:rPr lang="en-US" altLang="zh-CN" sz="3200" dirty="0" err="1"/>
              <a:t>Zakir's</a:t>
            </a:r>
            <a:r>
              <a:rPr lang="en-US" altLang="zh-CN" sz="3200" dirty="0"/>
              <a:t> eyes narrowed. He looked like he was about to say something, but changed his mind. “</a:t>
            </a:r>
            <a:r>
              <a:rPr lang="en-US" altLang="zh-CN" sz="3200" dirty="0">
                <a:solidFill>
                  <a:srgbClr val="FF0000"/>
                </a:solidFill>
              </a:rPr>
              <a:t>The </a:t>
            </a:r>
            <a:r>
              <a:rPr lang="en-US" altLang="zh-CN" sz="3200" dirty="0"/>
              <a:t>recital （</a:t>
            </a:r>
            <a:r>
              <a:rPr lang="en-US" altLang="zh-CN" sz="3200" dirty="0" err="1"/>
              <a:t>演奏会</a:t>
            </a:r>
            <a:r>
              <a:rPr lang="en-US" altLang="zh-CN" sz="3200" dirty="0"/>
              <a:t>） is next week, everyone. Keep practicing. I will be announcing who will get to perform onstage with me at my next concert! "</a:t>
            </a:r>
            <a:r>
              <a:rPr lang="en-US" altLang="zh-CN" sz="3200" dirty="0">
                <a:solidFill>
                  <a:srgbClr val="FF0000"/>
                </a:solidFill>
              </a:rPr>
              <a:t>Anjali had dreamed of a moment like that. She wanted to win the opportunity, </a:t>
            </a:r>
            <a:r>
              <a:rPr lang="en-US" altLang="zh-CN" sz="3200" dirty="0"/>
              <a:t>but she needed to sort things straight with Deepak first.  </a:t>
            </a:r>
            <a:endParaRPr lang="zh-CN" altLang="zh-CN" sz="3200" dirty="0"/>
          </a:p>
        </p:txBody>
      </p:sp>
      <p:sp>
        <p:nvSpPr>
          <p:cNvPr id="6" name="文本框 1"/>
          <p:cNvSpPr txBox="1"/>
          <p:nvPr/>
        </p:nvSpPr>
        <p:spPr>
          <a:xfrm>
            <a:off x="33131" y="5076030"/>
            <a:ext cx="12125739" cy="1077218"/>
          </a:xfrm>
          <a:prstGeom prst="rect">
            <a:avLst/>
          </a:prstGeom>
          <a:solidFill>
            <a:schemeClr val="bg1"/>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66700" algn="just"/>
            <a:r>
              <a:rPr lang="en-US" altLang="zh-CN"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Echo 9</a:t>
            </a:r>
            <a:r>
              <a:rPr lang="zh-CN" altLang="en-US"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Anjali’s dream came true! She won the golden opportunity to play </a:t>
            </a:r>
            <a:r>
              <a:rPr lang="en-US" altLang="zh-CN" sz="3200" kern="100" dirty="0" err="1">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tabla</a:t>
            </a:r>
            <a:r>
              <a:rPr lang="en-US" altLang="zh-CN"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 with her teacher.  </a:t>
            </a:r>
            <a:endParaRPr lang="zh-CN" altLang="zh-CN"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816" y="0"/>
            <a:ext cx="12160184" cy="6839677"/>
          </a:xfrm>
          <a:prstGeom prst="rect">
            <a:avLst/>
          </a:prstGeom>
        </p:spPr>
      </p:pic>
      <p:sp>
        <p:nvSpPr>
          <p:cNvPr id="4" name="文本框 3"/>
          <p:cNvSpPr txBox="1"/>
          <p:nvPr/>
        </p:nvSpPr>
        <p:spPr>
          <a:xfrm>
            <a:off x="0" y="597789"/>
            <a:ext cx="12192000" cy="4031873"/>
          </a:xfrm>
          <a:prstGeom prst="rect">
            <a:avLst/>
          </a:prstGeom>
          <a:solidFill>
            <a:schemeClr val="bg1"/>
          </a:solidFill>
        </p:spPr>
        <p:txBody>
          <a:bodyPr wrap="square">
            <a:spAutoFit/>
          </a:bodyPr>
          <a:lstStyle/>
          <a:p>
            <a:r>
              <a:rPr lang="en-US" altLang="zh-CN" sz="3200" dirty="0"/>
              <a:t>     As the class was dismissed, Anjali hurried over to Deepak. </a:t>
            </a:r>
            <a:r>
              <a:rPr lang="en-US" altLang="zh-CN" sz="3200" dirty="0">
                <a:solidFill>
                  <a:srgbClr val="C00000"/>
                </a:solidFill>
              </a:rPr>
              <a:t>When she finally made eye contact with him, he purposely looked away and walked off. </a:t>
            </a:r>
            <a:r>
              <a:rPr lang="en-US" altLang="zh-CN" sz="3200" dirty="0"/>
              <a:t>The next day at school, Anjali overheard Deepak whispering to Mary. "People are only interested because she's the only girl in </a:t>
            </a:r>
            <a:r>
              <a:rPr lang="en-US" altLang="zh-CN" sz="3200" dirty="0" err="1"/>
              <a:t>tabla</a:t>
            </a:r>
            <a:r>
              <a:rPr lang="en-US" altLang="zh-CN" sz="3200" dirty="0"/>
              <a:t> class and they want her to feel special. She's not that good—" Anjali was furious. She excused herself and went to the bathroom. She took some deep breaths but couldn't relax. Her heart was pounding: </a:t>
            </a:r>
            <a:endParaRPr lang="zh-CN" altLang="zh-CN" sz="3200" dirty="0"/>
          </a:p>
        </p:txBody>
      </p:sp>
      <p:sp>
        <p:nvSpPr>
          <p:cNvPr id="6" name="文本框 1"/>
          <p:cNvSpPr txBox="1"/>
          <p:nvPr/>
        </p:nvSpPr>
        <p:spPr>
          <a:xfrm>
            <a:off x="33131" y="4696891"/>
            <a:ext cx="12125739" cy="2062103"/>
          </a:xfrm>
          <a:prstGeom prst="rect">
            <a:avLst/>
          </a:prstGeom>
          <a:solidFill>
            <a:schemeClr val="bg1"/>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66700" algn="just"/>
            <a:r>
              <a:rPr lang="en-US" altLang="zh-CN"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Echo 10</a:t>
            </a:r>
            <a:r>
              <a:rPr lang="zh-CN" altLang="en-US"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a:t>
            </a:r>
            <a:r>
              <a:rPr lang="en-US" altLang="zh-CN"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When Anjali eventually made eye contact with him,  Deepak looked into her eyes</a:t>
            </a:r>
            <a:r>
              <a:rPr lang="zh-CN" altLang="en-US"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a:t>
            </a:r>
            <a:r>
              <a:rPr lang="en-US" altLang="zh-CN"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apologized to her for his being mean and jealous and conveyed his sincere congratulations on her successful performance. </a:t>
            </a:r>
            <a:r>
              <a:rPr lang="zh-CN" altLang="en-US"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b="4553"/>
          <a:stretch>
            <a:fillRect/>
          </a:stretch>
        </p:blipFill>
        <p:spPr>
          <a:xfrm>
            <a:off x="0" y="0"/>
            <a:ext cx="12192000" cy="6858000"/>
          </a:xfrm>
          <a:prstGeom prst="rect">
            <a:avLst/>
          </a:prstGeom>
        </p:spPr>
      </p:pic>
      <p:sp>
        <p:nvSpPr>
          <p:cNvPr id="5" name="文本框 4"/>
          <p:cNvSpPr txBox="1"/>
          <p:nvPr/>
        </p:nvSpPr>
        <p:spPr>
          <a:xfrm>
            <a:off x="1326993" y="3535485"/>
            <a:ext cx="8445191" cy="646331"/>
          </a:xfrm>
          <a:prstGeom prst="rect">
            <a:avLst/>
          </a:prstGeom>
          <a:solidFill>
            <a:srgbClr val="D5F1FD"/>
          </a:solidFill>
        </p:spPr>
        <p:txBody>
          <a:bodyPr wrap="square" rtlCol="0">
            <a:spAutoFit/>
          </a:bodyPr>
          <a:lstStyle/>
          <a:p>
            <a:r>
              <a:rPr lang="en-US" altLang="zh-CN" sz="3600" dirty="0">
                <a:solidFill>
                  <a:srgbClr val="9900CC"/>
                </a:solidFill>
                <a:latin typeface="Matura MT Script Capitals" panose="03020802060602070202" pitchFamily="66" charset="0"/>
              </a:rPr>
              <a:t>The Triumph of Anjali’s </a:t>
            </a:r>
            <a:r>
              <a:rPr lang="en-US" altLang="zh-CN" sz="3600" dirty="0" err="1">
                <a:solidFill>
                  <a:srgbClr val="9900CC"/>
                </a:solidFill>
                <a:latin typeface="Matura MT Script Capitals" panose="03020802060602070202" pitchFamily="66" charset="0"/>
              </a:rPr>
              <a:t>Tabla</a:t>
            </a:r>
            <a:endParaRPr lang="zh-CN" altLang="en-US" sz="3600" dirty="0">
              <a:solidFill>
                <a:srgbClr val="9900CC"/>
              </a:solidFill>
              <a:latin typeface="Matura MT Script Capitals" panose="03020802060602070202" pitchFamily="66" charset="0"/>
            </a:endParaRPr>
          </a:p>
        </p:txBody>
      </p:sp>
      <p:sp>
        <p:nvSpPr>
          <p:cNvPr id="6"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2049" name="图片 100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0" y="11988800"/>
            <a:ext cx="330200" cy="3429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5475248" y="420842"/>
            <a:ext cx="5519853" cy="646331"/>
          </a:xfrm>
          <a:prstGeom prst="rect">
            <a:avLst/>
          </a:prstGeom>
          <a:solidFill>
            <a:schemeClr val="bg1"/>
          </a:solidFill>
          <a:ln>
            <a:noFill/>
          </a:ln>
          <a:effectLst/>
        </p:spPr>
        <p:txBody>
          <a:bodyPr vert="horz" wrap="square" lIns="91440" tIns="45720" rIns="91440" bIns="45720" numCol="1" anchor="ctr" anchorCtr="0" compatLnSpc="1">
            <a:spAutoFit/>
          </a:bodyPr>
          <a:lstStyle/>
          <a:p>
            <a:pPr lvl="0" algn="ctr" eaLnBrk="0" fontAlgn="base" hangingPunct="0">
              <a:spcBef>
                <a:spcPct val="0"/>
              </a:spcBef>
              <a:spcAft>
                <a:spcPct val="0"/>
              </a:spcAft>
            </a:pPr>
            <a:r>
              <a:rPr lang="en-US" altLang="zh-CN" dirty="0">
                <a:solidFill>
                  <a:srgbClr val="0070C0"/>
                </a:solidFill>
                <a:latin typeface="Times New Roman" panose="02020603050405020304" pitchFamily="18" charset="0"/>
                <a:ea typeface="方正大标宋简体" charset="-122"/>
                <a:cs typeface="Times New Roman" panose="02020603050405020304" pitchFamily="18" charset="0"/>
              </a:rPr>
              <a:t>2023</a:t>
            </a:r>
            <a:r>
              <a:rPr lang="zh-CN" altLang="en-US" dirty="0">
                <a:solidFill>
                  <a:srgbClr val="0070C0"/>
                </a:solidFill>
                <a:latin typeface="Times New Roman" panose="02020603050405020304" pitchFamily="18" charset="0"/>
                <a:ea typeface="方正大标宋简体" charset="-122"/>
                <a:cs typeface="Times New Roman" panose="02020603050405020304" pitchFamily="18" charset="0"/>
              </a:rPr>
              <a:t>学年第二学期杭州市高三年级教学质量检测</a:t>
            </a:r>
            <a:endParaRPr lang="zh-CN" altLang="en-US" sz="1000" dirty="0">
              <a:solidFill>
                <a:srgbClr val="0070C0"/>
              </a:solidFill>
            </a:endParaRPr>
          </a:p>
          <a:p>
            <a:pPr lvl="0" algn="ctr" eaLnBrk="0" fontAlgn="base" hangingPunct="0">
              <a:spcBef>
                <a:spcPct val="0"/>
              </a:spcBef>
              <a:spcAft>
                <a:spcPct val="0"/>
              </a:spcAft>
            </a:pPr>
            <a:r>
              <a:rPr lang="zh-CN" altLang="en-US" dirty="0">
                <a:solidFill>
                  <a:srgbClr val="0070C0"/>
                </a:solidFill>
                <a:latin typeface="Times New Roman" panose="02020603050405020304" pitchFamily="18" charset="0"/>
                <a:ea typeface="方正大标宋简体" charset="-122"/>
                <a:cs typeface="Times New Roman" panose="02020603050405020304" pitchFamily="18" charset="0"/>
              </a:rPr>
              <a:t>英语试题卷</a:t>
            </a:r>
            <a:endParaRPr kumimoji="0" lang="zh-CN" altLang="en-US" sz="1800" b="0" i="0" u="none" strike="noStrike" cap="none" normalizeH="0" baseline="0" dirty="0">
              <a:ln>
                <a:noFill/>
              </a:ln>
              <a:solidFill>
                <a:srgbClr val="0070C0"/>
              </a:solidFill>
              <a:effectLst/>
              <a:latin typeface="Arial" panose="020B0604020202020204" pitchFamily="34" charset="0"/>
            </a:endParaRPr>
          </a:p>
        </p:txBody>
      </p:sp>
      <p:sp>
        <p:nvSpPr>
          <p:cNvPr id="8" name="Rectangle 5"/>
          <p:cNvSpPr>
            <a:spLocks noChangeArrowheads="1"/>
          </p:cNvSpPr>
          <p:nvPr/>
        </p:nvSpPr>
        <p:spPr bwMode="auto">
          <a:xfrm>
            <a:off x="0" y="0"/>
            <a:ext cx="8974908" cy="116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2052" name="图片 100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0" y="11988799"/>
            <a:ext cx="451566" cy="142572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2055" name="图片 100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0" y="11897360"/>
            <a:ext cx="330200" cy="45719"/>
          </a:xfrm>
          <a:prstGeom prst="rect">
            <a:avLst/>
          </a:prstGeom>
          <a:noFill/>
          <a:extLst>
            <a:ext uri="{909E8E84-426E-40DD-AFC4-6F175D3DCCD1}">
              <a14:hiddenFill xmlns:a14="http://schemas.microsoft.com/office/drawing/2010/main">
                <a:solidFill>
                  <a:srgbClr val="FFFFFF"/>
                </a:solidFill>
              </a14:hiddenFill>
            </a:ext>
          </a:extLst>
        </p:spPr>
      </p:pic>
      <p:sp>
        <p:nvSpPr>
          <p:cNvPr id="15" name="文本框 14"/>
          <p:cNvSpPr txBox="1"/>
          <p:nvPr/>
        </p:nvSpPr>
        <p:spPr>
          <a:xfrm>
            <a:off x="10426149" y="3734094"/>
            <a:ext cx="914400" cy="2308324"/>
          </a:xfrm>
          <a:prstGeom prst="rect">
            <a:avLst/>
          </a:prstGeom>
          <a:noFill/>
        </p:spPr>
        <p:txBody>
          <a:bodyPr wrap="square" rtlCol="0">
            <a:spAutoFit/>
          </a:bodyPr>
          <a:lstStyle/>
          <a:p>
            <a:r>
              <a:rPr lang="zh-CN" altLang="en-US" sz="7200" dirty="0">
                <a:solidFill>
                  <a:srgbClr val="00B050"/>
                </a:solidFill>
              </a:rPr>
              <a:t>傅嘉</a:t>
            </a:r>
            <a:endParaRPr lang="zh-CN" altLang="en-US" sz="7200" dirty="0">
              <a:solidFill>
                <a:srgbClr val="00B050"/>
              </a:solidFill>
            </a:endParaRPr>
          </a:p>
        </p:txBody>
      </p:sp>
      <p:sp>
        <p:nvSpPr>
          <p:cNvPr id="16" name="文本框 15"/>
          <p:cNvSpPr txBox="1"/>
          <p:nvPr/>
        </p:nvSpPr>
        <p:spPr>
          <a:xfrm>
            <a:off x="275066" y="4961743"/>
            <a:ext cx="9381890" cy="1200329"/>
          </a:xfrm>
          <a:prstGeom prst="rect">
            <a:avLst/>
          </a:prstGeom>
          <a:solidFill>
            <a:srgbClr val="00B050"/>
          </a:solidFill>
        </p:spPr>
        <p:txBody>
          <a:bodyPr wrap="square" rtlCol="0">
            <a:spAutoFit/>
          </a:bodyPr>
          <a:lstStyle/>
          <a:p>
            <a:r>
              <a:rPr lang="en-US" altLang="zh-CN" sz="3600" dirty="0" err="1">
                <a:solidFill>
                  <a:srgbClr val="FFFF00"/>
                </a:solidFill>
                <a:latin typeface="Arial" panose="020B0604020202020204" pitchFamily="34" charset="0"/>
                <a:cs typeface="Arial" panose="020B0604020202020204" pitchFamily="34" charset="0"/>
              </a:rPr>
              <a:t>Motive+conflict</a:t>
            </a:r>
            <a:r>
              <a:rPr lang="en-US" altLang="zh-CN" sz="3600" dirty="0">
                <a:solidFill>
                  <a:srgbClr val="FFFF00"/>
                </a:solidFill>
                <a:latin typeface="Arial" panose="020B0604020202020204" pitchFamily="34" charset="0"/>
                <a:cs typeface="Arial" panose="020B0604020202020204" pitchFamily="34" charset="0"/>
              </a:rPr>
              <a:t> – action – result- reflection </a:t>
            </a:r>
            <a:endParaRPr lang="en-US" altLang="zh-CN" sz="3600" dirty="0">
              <a:solidFill>
                <a:srgbClr val="FFFF00"/>
              </a:solidFill>
              <a:latin typeface="Arial" panose="020B0604020202020204" pitchFamily="34" charset="0"/>
              <a:cs typeface="Arial" panose="020B0604020202020204" pitchFamily="34" charset="0"/>
            </a:endParaRPr>
          </a:p>
          <a:p>
            <a:r>
              <a:rPr lang="en-US" altLang="zh-CN" sz="3600" dirty="0">
                <a:solidFill>
                  <a:srgbClr val="FFFF00"/>
                </a:solidFill>
                <a:latin typeface="Arial" panose="020B0604020202020204" pitchFamily="34" charset="0"/>
                <a:cs typeface="Arial" panose="020B0604020202020204" pitchFamily="34" charset="0"/>
              </a:rPr>
              <a:t>                           </a:t>
            </a:r>
            <a:r>
              <a:rPr lang="zh-CN" altLang="en-US" sz="3600" dirty="0">
                <a:solidFill>
                  <a:srgbClr val="FFFF00"/>
                </a:solidFill>
                <a:latin typeface="Arial" panose="020B0604020202020204" pitchFamily="34" charset="0"/>
                <a:cs typeface="Arial" panose="020B0604020202020204" pitchFamily="34" charset="0"/>
              </a:rPr>
              <a:t>续写手法</a:t>
            </a:r>
            <a:endParaRPr lang="zh-CN" altLang="en-US" sz="3600" dirty="0">
              <a:solidFill>
                <a:srgbClr val="FFFF00"/>
              </a:solidFill>
              <a:latin typeface="Arial" panose="020B0604020202020204" pitchFamily="34" charset="0"/>
              <a:cs typeface="Arial" panose="020B0604020202020204" pitchFamily="34" charset="0"/>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066" y="1237126"/>
            <a:ext cx="10006358" cy="1784853"/>
          </a:xfrm>
          <a:prstGeom prst="rect">
            <a:avLst/>
          </a:prstGeom>
        </p:spPr>
      </p:pic>
      <p:pic>
        <p:nvPicPr>
          <p:cNvPr id="5124" name="图片 6" descr="logo横版 png"/>
          <p:cNvPicPr>
            <a:picLocks noChangeAspect="1"/>
          </p:cNvPicPr>
          <p:nvPr/>
        </p:nvPicPr>
        <p:blipFill>
          <a:blip r:embed="rId4"/>
          <a:stretch>
            <a:fillRect/>
          </a:stretch>
        </p:blipFill>
        <p:spPr>
          <a:xfrm>
            <a:off x="11477625" y="82550"/>
            <a:ext cx="608013" cy="642938"/>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816" y="0"/>
            <a:ext cx="12160184" cy="6839677"/>
          </a:xfrm>
          <a:prstGeom prst="rect">
            <a:avLst/>
          </a:prstGeom>
        </p:spPr>
      </p:pic>
      <p:sp>
        <p:nvSpPr>
          <p:cNvPr id="4" name="文本框 3"/>
          <p:cNvSpPr txBox="1"/>
          <p:nvPr/>
        </p:nvSpPr>
        <p:spPr>
          <a:xfrm>
            <a:off x="0" y="698148"/>
            <a:ext cx="12192000" cy="4031873"/>
          </a:xfrm>
          <a:prstGeom prst="rect">
            <a:avLst/>
          </a:prstGeom>
          <a:solidFill>
            <a:schemeClr val="bg1"/>
          </a:solidFill>
        </p:spPr>
        <p:txBody>
          <a:bodyPr wrap="square">
            <a:spAutoFit/>
          </a:bodyPr>
          <a:lstStyle/>
          <a:p>
            <a:r>
              <a:rPr lang="en-US" altLang="zh-CN" sz="3200" dirty="0"/>
              <a:t>     As the class was dismissed, Anjali hurried over to Deepak. </a:t>
            </a:r>
            <a:r>
              <a:rPr lang="en-US" altLang="zh-CN" sz="3200" dirty="0">
                <a:solidFill>
                  <a:srgbClr val="C00000"/>
                </a:solidFill>
              </a:rPr>
              <a:t>When </a:t>
            </a:r>
            <a:r>
              <a:rPr lang="en-US" altLang="zh-CN" sz="3200" dirty="0"/>
              <a:t>she finally made eye contact with him, he purposely looked away and walked off. The next day at school, Anjali overheard Deepak whispering to Mary. "</a:t>
            </a:r>
            <a:r>
              <a:rPr lang="en-US" altLang="zh-CN" sz="3200" dirty="0">
                <a:solidFill>
                  <a:srgbClr val="FF0000"/>
                </a:solidFill>
              </a:rPr>
              <a:t>People are only interested because she's the only girl in </a:t>
            </a:r>
            <a:r>
              <a:rPr lang="en-US" altLang="zh-CN" sz="3200" dirty="0" err="1">
                <a:solidFill>
                  <a:srgbClr val="FF0000"/>
                </a:solidFill>
              </a:rPr>
              <a:t>tabla</a:t>
            </a:r>
            <a:r>
              <a:rPr lang="en-US" altLang="zh-CN" sz="3200" dirty="0">
                <a:solidFill>
                  <a:srgbClr val="FF0000"/>
                </a:solidFill>
              </a:rPr>
              <a:t> class and they want her to feel special. She's not that good—" </a:t>
            </a:r>
            <a:r>
              <a:rPr lang="en-US" altLang="zh-CN" sz="3200" dirty="0"/>
              <a:t>Anjali was furious. She excused herself and went to the bathroom. She took some deep breaths but couldn't relax. Her heart was pounding: </a:t>
            </a:r>
            <a:endParaRPr lang="zh-CN" altLang="zh-CN" sz="3200" dirty="0"/>
          </a:p>
        </p:txBody>
      </p:sp>
      <p:sp>
        <p:nvSpPr>
          <p:cNvPr id="6" name="文本框 1"/>
          <p:cNvSpPr txBox="1"/>
          <p:nvPr/>
        </p:nvSpPr>
        <p:spPr>
          <a:xfrm>
            <a:off x="33131" y="5020274"/>
            <a:ext cx="12125739" cy="1077218"/>
          </a:xfrm>
          <a:prstGeom prst="rect">
            <a:avLst/>
          </a:prstGeom>
          <a:solidFill>
            <a:schemeClr val="bg1"/>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66700" algn="just"/>
            <a:r>
              <a:rPr lang="en-US" altLang="zh-CN"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Echo 11</a:t>
            </a:r>
            <a:r>
              <a:rPr lang="en-US" altLang="zh-CN"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sym typeface="Wingdings" panose="05000000000000000000" pitchFamily="2" charset="2"/>
              </a:rPr>
              <a:t>: (</a:t>
            </a:r>
            <a:r>
              <a:rPr lang="zh-CN" altLang="en-US"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sym typeface="Wingdings" panose="05000000000000000000" pitchFamily="2" charset="2"/>
              </a:rPr>
              <a:t>反向创作） </a:t>
            </a:r>
            <a:r>
              <a:rPr lang="en-US" altLang="zh-CN"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 People admire Anjali because she has a talent for table and her performance is literally perfect. </a:t>
            </a:r>
            <a:endParaRPr lang="zh-CN" altLang="zh-CN"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816" y="0"/>
            <a:ext cx="12160184" cy="6839677"/>
          </a:xfrm>
          <a:prstGeom prst="rect">
            <a:avLst/>
          </a:prstGeom>
        </p:spPr>
      </p:pic>
      <p:sp>
        <p:nvSpPr>
          <p:cNvPr id="4" name="文本框 3"/>
          <p:cNvSpPr txBox="1"/>
          <p:nvPr/>
        </p:nvSpPr>
        <p:spPr>
          <a:xfrm>
            <a:off x="0" y="441671"/>
            <a:ext cx="12192000" cy="4031873"/>
          </a:xfrm>
          <a:prstGeom prst="rect">
            <a:avLst/>
          </a:prstGeom>
          <a:solidFill>
            <a:schemeClr val="bg1"/>
          </a:solidFill>
        </p:spPr>
        <p:txBody>
          <a:bodyPr wrap="square">
            <a:spAutoFit/>
          </a:bodyPr>
          <a:lstStyle/>
          <a:p>
            <a:r>
              <a:rPr lang="en-US" altLang="zh-CN" sz="3200" dirty="0"/>
              <a:t>     As the class was dismissed, Anjali hurried over to Deepak. </a:t>
            </a:r>
            <a:r>
              <a:rPr lang="en-US" altLang="zh-CN" sz="3200" dirty="0">
                <a:solidFill>
                  <a:srgbClr val="C00000"/>
                </a:solidFill>
              </a:rPr>
              <a:t>When </a:t>
            </a:r>
            <a:r>
              <a:rPr lang="en-US" altLang="zh-CN" sz="3200" dirty="0"/>
              <a:t>she finally made eye contact with him, he purposely looked away and walked off. The next day at school, Anjali overheard Deepak whispering to Mary. "People are only interested because she's the only girl in </a:t>
            </a:r>
            <a:r>
              <a:rPr lang="en-US" altLang="zh-CN" sz="3200" dirty="0" err="1"/>
              <a:t>tabla</a:t>
            </a:r>
            <a:r>
              <a:rPr lang="en-US" altLang="zh-CN" sz="3200" dirty="0"/>
              <a:t> class and they want her to feel special. She's not that good—" Anjali was furious. She excused herself and went to the bathroom. </a:t>
            </a:r>
            <a:r>
              <a:rPr lang="en-US" altLang="zh-CN" sz="3200" dirty="0">
                <a:solidFill>
                  <a:srgbClr val="FF0000"/>
                </a:solidFill>
              </a:rPr>
              <a:t>She took some deep breaths but couldn't relax. Her heart was pounding: </a:t>
            </a:r>
            <a:endParaRPr lang="zh-CN" altLang="zh-CN" sz="3200" dirty="0">
              <a:solidFill>
                <a:srgbClr val="FF0000"/>
              </a:solidFill>
            </a:endParaRPr>
          </a:p>
        </p:txBody>
      </p:sp>
      <p:sp>
        <p:nvSpPr>
          <p:cNvPr id="6" name="文本框 1"/>
          <p:cNvSpPr txBox="1"/>
          <p:nvPr/>
        </p:nvSpPr>
        <p:spPr>
          <a:xfrm>
            <a:off x="33131" y="4719192"/>
            <a:ext cx="12125739" cy="2062103"/>
          </a:xfrm>
          <a:prstGeom prst="rect">
            <a:avLst/>
          </a:prstGeom>
          <a:solidFill>
            <a:schemeClr val="bg1"/>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66700" algn="just"/>
            <a:r>
              <a:rPr lang="en-US" altLang="zh-CN"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Echo12</a:t>
            </a:r>
            <a:r>
              <a:rPr lang="en-US" altLang="zh-CN"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sym typeface="Wingdings" panose="05000000000000000000" pitchFamily="2" charset="2"/>
              </a:rPr>
              <a:t>: (</a:t>
            </a:r>
            <a:r>
              <a:rPr lang="zh-CN" altLang="en-US"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sym typeface="Wingdings" panose="05000000000000000000" pitchFamily="2" charset="2"/>
              </a:rPr>
              <a:t>在老师音乐会上表演成功后） </a:t>
            </a:r>
            <a:r>
              <a:rPr lang="en-US" altLang="zh-CN"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 Excited cheers and thunderous applauses from the enthusiastic audience exploded in the auditorium/ the concert hall . Anjali’s heart was almost beating out of her chest with extreme joy. </a:t>
            </a:r>
            <a:endParaRPr lang="zh-CN" altLang="zh-CN"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816" y="0"/>
            <a:ext cx="12160184" cy="6839677"/>
          </a:xfrm>
          <a:prstGeom prst="rect">
            <a:avLst/>
          </a:prstGeom>
        </p:spPr>
      </p:pic>
      <p:sp>
        <p:nvSpPr>
          <p:cNvPr id="4" name="文本框 3"/>
          <p:cNvSpPr txBox="1"/>
          <p:nvPr/>
        </p:nvSpPr>
        <p:spPr>
          <a:xfrm>
            <a:off x="0" y="363613"/>
            <a:ext cx="12192000" cy="4031873"/>
          </a:xfrm>
          <a:prstGeom prst="rect">
            <a:avLst/>
          </a:prstGeom>
          <a:solidFill>
            <a:schemeClr val="bg1"/>
          </a:solidFill>
        </p:spPr>
        <p:txBody>
          <a:bodyPr wrap="square">
            <a:spAutoFit/>
          </a:bodyPr>
          <a:lstStyle/>
          <a:p>
            <a:r>
              <a:rPr lang="en-US" altLang="zh-CN" sz="3200" dirty="0"/>
              <a:t>      "It's not my fault that people make a big deal about a girl playing </a:t>
            </a:r>
            <a:r>
              <a:rPr lang="en-US" altLang="zh-CN" sz="3200" dirty="0" err="1"/>
              <a:t>tabla</a:t>
            </a:r>
            <a:r>
              <a:rPr lang="en-US" altLang="zh-CN" sz="3200" dirty="0"/>
              <a:t>. I make mistakes too, but I work really hard. Maybe he should too. </a:t>
            </a:r>
            <a:r>
              <a:rPr lang="en-US" altLang="zh-CN" sz="3200" dirty="0">
                <a:solidFill>
                  <a:srgbClr val="FF0000"/>
                </a:solidFill>
              </a:rPr>
              <a:t>He should be less mean and practice more. "</a:t>
            </a:r>
            <a:endParaRPr lang="zh-CN" altLang="zh-CN" sz="3200" dirty="0">
              <a:solidFill>
                <a:srgbClr val="FF0000"/>
              </a:solidFill>
            </a:endParaRPr>
          </a:p>
          <a:p>
            <a:r>
              <a:rPr lang="en-US" altLang="zh-CN" sz="3200" dirty="0"/>
              <a:t>      "If I play in this concert, no one will talk to me again. He will turn everyone against me. "</a:t>
            </a:r>
            <a:endParaRPr lang="zh-CN" altLang="zh-CN" sz="3200" dirty="0"/>
          </a:p>
          <a:p>
            <a:r>
              <a:rPr lang="en-US" altLang="zh-CN" sz="3200" dirty="0"/>
              <a:t>       "I don't want to see a </a:t>
            </a:r>
            <a:r>
              <a:rPr lang="en-US" altLang="zh-CN" sz="3200" dirty="0" err="1"/>
              <a:t>tabla</a:t>
            </a:r>
            <a:r>
              <a:rPr lang="en-US" altLang="zh-CN" sz="3200" dirty="0"/>
              <a:t> or hear a </a:t>
            </a:r>
            <a:r>
              <a:rPr lang="en-US" altLang="zh-CN" sz="3200" dirty="0" err="1"/>
              <a:t>tabla</a:t>
            </a:r>
            <a:r>
              <a:rPr lang="en-US" altLang="zh-CN" sz="3200" dirty="0"/>
              <a:t> or play a </a:t>
            </a:r>
            <a:r>
              <a:rPr lang="en-US" altLang="zh-CN" sz="3200" dirty="0" err="1"/>
              <a:t>tabla</a:t>
            </a:r>
            <a:r>
              <a:rPr lang="en-US" altLang="zh-CN" sz="3200" dirty="0"/>
              <a:t> EVER AGAIN! ! ”Anjali yelled at the mirror. It was quiet for a moment. She believed it was one of her darkest days ever. </a:t>
            </a:r>
            <a:endParaRPr lang="zh-CN" altLang="zh-CN" sz="3200" dirty="0"/>
          </a:p>
        </p:txBody>
      </p:sp>
      <p:sp>
        <p:nvSpPr>
          <p:cNvPr id="6" name="文本框 1"/>
          <p:cNvSpPr txBox="1"/>
          <p:nvPr/>
        </p:nvSpPr>
        <p:spPr>
          <a:xfrm>
            <a:off x="33130" y="5042574"/>
            <a:ext cx="12125739" cy="1569660"/>
          </a:xfrm>
          <a:prstGeom prst="rect">
            <a:avLst/>
          </a:prstGeom>
          <a:solidFill>
            <a:schemeClr val="bg1"/>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66700" algn="just"/>
            <a:r>
              <a:rPr lang="en-US" altLang="zh-CN"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Echo13 :  (Deepak </a:t>
            </a:r>
            <a:r>
              <a:rPr lang="zh-CN" altLang="en-US"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与</a:t>
            </a:r>
            <a:r>
              <a:rPr lang="en-US" altLang="zh-CN"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Anjali </a:t>
            </a:r>
            <a:r>
              <a:rPr lang="zh-CN" altLang="en-US"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和解） </a:t>
            </a:r>
            <a:r>
              <a:rPr lang="en-US" altLang="zh-CN"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Lookin</a:t>
            </a:r>
            <a:r>
              <a:rPr lang="en-US" altLang="zh-CN"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rPr>
              <a:t>g</a:t>
            </a:r>
            <a:r>
              <a:rPr lang="zh-CN" altLang="en-US"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rPr>
              <a:t>into</a:t>
            </a:r>
            <a:r>
              <a:rPr lang="zh-CN" altLang="en-US"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rPr>
              <a:t>Anjali’s</a:t>
            </a:r>
            <a:r>
              <a:rPr lang="zh-CN" altLang="en-US"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rPr>
              <a:t>eyes,</a:t>
            </a:r>
            <a:r>
              <a:rPr lang="zh-CN" altLang="en-US"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rPr>
              <a:t>Deepak</a:t>
            </a:r>
            <a:r>
              <a:rPr lang="zh-CN" altLang="en-US"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rPr>
              <a:t>said</a:t>
            </a:r>
            <a:r>
              <a:rPr lang="zh-CN" altLang="en-US"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rPr>
              <a:t>sorry</a:t>
            </a:r>
            <a:r>
              <a:rPr lang="zh-CN" altLang="en-US"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rPr>
              <a:t>to</a:t>
            </a:r>
            <a:r>
              <a:rPr lang="zh-CN" altLang="en-US"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rPr>
              <a:t>her</a:t>
            </a:r>
            <a:r>
              <a:rPr lang="zh-CN" altLang="en-US"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rPr>
              <a:t>for</a:t>
            </a:r>
            <a:r>
              <a:rPr lang="zh-CN" altLang="en-US"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rPr>
              <a:t>his</a:t>
            </a:r>
            <a:r>
              <a:rPr lang="zh-CN" altLang="en-US"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rPr>
              <a:t>being</a:t>
            </a:r>
            <a:r>
              <a:rPr lang="zh-CN" altLang="en-US"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rPr>
              <a:t>mean</a:t>
            </a:r>
            <a:r>
              <a:rPr lang="zh-CN" altLang="en-US"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rPr>
              <a:t>and</a:t>
            </a:r>
            <a:r>
              <a:rPr lang="zh-CN" altLang="en-US"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rPr>
              <a:t>jealous  and he also determined to learn from Anjali--- Practice more! </a:t>
            </a:r>
            <a:endParaRPr lang="zh-CN" altLang="zh-CN"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816" y="0"/>
            <a:ext cx="12160184" cy="6839677"/>
          </a:xfrm>
          <a:prstGeom prst="rect">
            <a:avLst/>
          </a:prstGeom>
        </p:spPr>
      </p:pic>
      <p:sp>
        <p:nvSpPr>
          <p:cNvPr id="4" name="文本框 3"/>
          <p:cNvSpPr txBox="1"/>
          <p:nvPr/>
        </p:nvSpPr>
        <p:spPr>
          <a:xfrm>
            <a:off x="0" y="363613"/>
            <a:ext cx="12192000" cy="4031873"/>
          </a:xfrm>
          <a:prstGeom prst="rect">
            <a:avLst/>
          </a:prstGeom>
          <a:solidFill>
            <a:schemeClr val="bg1"/>
          </a:solidFill>
        </p:spPr>
        <p:txBody>
          <a:bodyPr wrap="square">
            <a:spAutoFit/>
          </a:bodyPr>
          <a:lstStyle/>
          <a:p>
            <a:r>
              <a:rPr lang="en-US" altLang="zh-CN" sz="3200" dirty="0"/>
              <a:t>      "It's not my fault that people make a big deal about a girl playing </a:t>
            </a:r>
            <a:r>
              <a:rPr lang="en-US" altLang="zh-CN" sz="3200" dirty="0" err="1"/>
              <a:t>tabla</a:t>
            </a:r>
            <a:r>
              <a:rPr lang="en-US" altLang="zh-CN" sz="3200" dirty="0"/>
              <a:t>. I make mistakes too, but I work really hard. Maybe he should too. He should be less mean and practice more. "</a:t>
            </a:r>
            <a:endParaRPr lang="zh-CN" altLang="zh-CN" sz="3200" dirty="0"/>
          </a:p>
          <a:p>
            <a:r>
              <a:rPr lang="en-US" altLang="zh-CN" sz="3200" dirty="0">
                <a:solidFill>
                  <a:srgbClr val="FF0000"/>
                </a:solidFill>
              </a:rPr>
              <a:t>      "If I play in this concert, no one will talk to me again. He will turn everyone against me. "</a:t>
            </a:r>
            <a:endParaRPr lang="zh-CN" altLang="zh-CN" sz="3200" dirty="0">
              <a:solidFill>
                <a:srgbClr val="FF0000"/>
              </a:solidFill>
            </a:endParaRPr>
          </a:p>
          <a:p>
            <a:r>
              <a:rPr lang="en-US" altLang="zh-CN" sz="3200" dirty="0"/>
              <a:t>       "I don't want to see a </a:t>
            </a:r>
            <a:r>
              <a:rPr lang="en-US" altLang="zh-CN" sz="3200" dirty="0" err="1"/>
              <a:t>tabla</a:t>
            </a:r>
            <a:r>
              <a:rPr lang="en-US" altLang="zh-CN" sz="3200" dirty="0"/>
              <a:t> or hear a </a:t>
            </a:r>
            <a:r>
              <a:rPr lang="en-US" altLang="zh-CN" sz="3200" dirty="0" err="1"/>
              <a:t>tabla</a:t>
            </a:r>
            <a:r>
              <a:rPr lang="en-US" altLang="zh-CN" sz="3200" dirty="0"/>
              <a:t> or play a </a:t>
            </a:r>
            <a:r>
              <a:rPr lang="en-US" altLang="zh-CN" sz="3200" dirty="0" err="1"/>
              <a:t>tabla</a:t>
            </a:r>
            <a:r>
              <a:rPr lang="en-US" altLang="zh-CN" sz="3200" dirty="0"/>
              <a:t> EVER AGAIN! ! ”Anjali yelled at the mirror. It was quiet for a moment. She believed it was one of her darkest days ever. </a:t>
            </a:r>
            <a:endParaRPr lang="zh-CN" altLang="zh-CN" sz="3200" dirty="0"/>
          </a:p>
        </p:txBody>
      </p:sp>
      <p:sp>
        <p:nvSpPr>
          <p:cNvPr id="6" name="文本框 1"/>
          <p:cNvSpPr txBox="1"/>
          <p:nvPr/>
        </p:nvSpPr>
        <p:spPr>
          <a:xfrm>
            <a:off x="33130" y="4652289"/>
            <a:ext cx="12125739" cy="2062103"/>
          </a:xfrm>
          <a:prstGeom prst="rect">
            <a:avLst/>
          </a:prstGeom>
          <a:solidFill>
            <a:schemeClr val="bg1"/>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66700" algn="just"/>
            <a:r>
              <a:rPr lang="en-US" altLang="zh-CN"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Echo14 :  (</a:t>
            </a:r>
            <a:r>
              <a:rPr lang="zh-CN" altLang="en-US"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收获观众的认可，同学们的友谊） </a:t>
            </a:r>
            <a:r>
              <a:rPr lang="en-US" altLang="zh-CN"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What Anjali never expected was that Deepak, May and many other classmates showed their admiration for her talent and  expressed their desire to befriend her! </a:t>
            </a:r>
            <a:endParaRPr lang="zh-CN" altLang="zh-CN"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816" y="0"/>
            <a:ext cx="12160184" cy="6839677"/>
          </a:xfrm>
          <a:prstGeom prst="rect">
            <a:avLst/>
          </a:prstGeom>
        </p:spPr>
      </p:pic>
      <p:sp>
        <p:nvSpPr>
          <p:cNvPr id="4" name="文本框 3"/>
          <p:cNvSpPr txBox="1"/>
          <p:nvPr/>
        </p:nvSpPr>
        <p:spPr>
          <a:xfrm>
            <a:off x="0" y="363613"/>
            <a:ext cx="12192000" cy="4031873"/>
          </a:xfrm>
          <a:prstGeom prst="rect">
            <a:avLst/>
          </a:prstGeom>
          <a:solidFill>
            <a:schemeClr val="bg1"/>
          </a:solidFill>
        </p:spPr>
        <p:txBody>
          <a:bodyPr wrap="square">
            <a:spAutoFit/>
          </a:bodyPr>
          <a:lstStyle/>
          <a:p>
            <a:r>
              <a:rPr lang="en-US" altLang="zh-CN" sz="3200" dirty="0"/>
              <a:t>      "It's not my fault that people make a big deal about a girl playing </a:t>
            </a:r>
            <a:r>
              <a:rPr lang="en-US" altLang="zh-CN" sz="3200" dirty="0" err="1"/>
              <a:t>tabla</a:t>
            </a:r>
            <a:r>
              <a:rPr lang="en-US" altLang="zh-CN" sz="3200" dirty="0"/>
              <a:t>. I make mistakes too, but I work really hard. Maybe he should too. </a:t>
            </a:r>
            <a:r>
              <a:rPr lang="en-US" altLang="zh-CN" sz="3200" dirty="0">
                <a:solidFill>
                  <a:srgbClr val="FF0000"/>
                </a:solidFill>
              </a:rPr>
              <a:t>He should be less mean and practice more. "</a:t>
            </a:r>
            <a:endParaRPr lang="zh-CN" altLang="zh-CN" sz="3200" dirty="0">
              <a:solidFill>
                <a:srgbClr val="FF0000"/>
              </a:solidFill>
            </a:endParaRPr>
          </a:p>
          <a:p>
            <a:r>
              <a:rPr lang="en-US" altLang="zh-CN" sz="3200" dirty="0"/>
              <a:t>      "If I play in this concert, no one will talk to me again. He will turn everyone against me. "</a:t>
            </a:r>
            <a:endParaRPr lang="zh-CN" altLang="zh-CN" sz="3200" dirty="0"/>
          </a:p>
          <a:p>
            <a:r>
              <a:rPr lang="en-US" altLang="zh-CN" sz="3200" dirty="0"/>
              <a:t>       "I don't want to see a </a:t>
            </a:r>
            <a:r>
              <a:rPr lang="en-US" altLang="zh-CN" sz="3200" dirty="0" err="1"/>
              <a:t>tabla</a:t>
            </a:r>
            <a:r>
              <a:rPr lang="en-US" altLang="zh-CN" sz="3200" dirty="0"/>
              <a:t> or hear a </a:t>
            </a:r>
            <a:r>
              <a:rPr lang="en-US" altLang="zh-CN" sz="3200" dirty="0" err="1"/>
              <a:t>tabla</a:t>
            </a:r>
            <a:r>
              <a:rPr lang="en-US" altLang="zh-CN" sz="3200" dirty="0"/>
              <a:t> or play a </a:t>
            </a:r>
            <a:r>
              <a:rPr lang="en-US" altLang="zh-CN" sz="3200" dirty="0" err="1"/>
              <a:t>tabla</a:t>
            </a:r>
            <a:r>
              <a:rPr lang="en-US" altLang="zh-CN" sz="3200" dirty="0"/>
              <a:t> EVER AGAIN! ! ”Anjali yelled at the mirror. It was quiet for a moment. </a:t>
            </a:r>
            <a:r>
              <a:rPr lang="en-US" altLang="zh-CN" sz="3200" dirty="0">
                <a:solidFill>
                  <a:srgbClr val="FF0000"/>
                </a:solidFill>
              </a:rPr>
              <a:t>She believed it was one of her darkest days ever. </a:t>
            </a:r>
            <a:endParaRPr lang="zh-CN" altLang="zh-CN" sz="3200" dirty="0">
              <a:solidFill>
                <a:srgbClr val="FF0000"/>
              </a:solidFill>
            </a:endParaRPr>
          </a:p>
        </p:txBody>
      </p:sp>
      <p:sp>
        <p:nvSpPr>
          <p:cNvPr id="6" name="文本框 1"/>
          <p:cNvSpPr txBox="1"/>
          <p:nvPr/>
        </p:nvSpPr>
        <p:spPr>
          <a:xfrm>
            <a:off x="33130" y="4696887"/>
            <a:ext cx="12125739" cy="2062103"/>
          </a:xfrm>
          <a:prstGeom prst="rect">
            <a:avLst/>
          </a:prstGeom>
          <a:solidFill>
            <a:schemeClr val="bg1"/>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66700" algn="just"/>
            <a:r>
              <a:rPr lang="en-US" altLang="zh-CN"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Echo15 :  (</a:t>
            </a:r>
            <a:r>
              <a:rPr lang="zh-CN" altLang="en-US"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表演成功后的个人感悟） </a:t>
            </a:r>
            <a:r>
              <a:rPr lang="en-US" altLang="zh-CN"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With her eyes twinkling with thrill, Anjali breathed a sigh of relief. She made it</a:t>
            </a:r>
            <a:r>
              <a:rPr lang="en-US" altLang="zh-CN"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rPr>
              <a:t>! She proved girls could play </a:t>
            </a:r>
            <a:r>
              <a:rPr lang="en-US" altLang="zh-CN" sz="3200" kern="100" dirty="0" err="1">
                <a:solidFill>
                  <a:srgbClr val="CC00FF"/>
                </a:solidFill>
                <a:latin typeface="等线" panose="02010600030101010101" pitchFamily="2" charset="-122"/>
                <a:ea typeface="等线" panose="02010600030101010101" pitchFamily="2" charset="-122"/>
                <a:cs typeface="Times New Roman" panose="02020603050405020304" pitchFamily="18" charset="0"/>
              </a:rPr>
              <a:t>tabla</a:t>
            </a:r>
            <a:r>
              <a:rPr lang="en-US" altLang="zh-CN"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rPr>
              <a:t> as well as boys by practicing more! And sharing music with others was just awesome!  </a:t>
            </a:r>
            <a:endParaRPr lang="zh-CN" altLang="zh-CN"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816" y="0"/>
            <a:ext cx="12160184" cy="6839677"/>
          </a:xfrm>
          <a:prstGeom prst="rect">
            <a:avLst/>
          </a:prstGeom>
        </p:spPr>
      </p:pic>
      <p:sp>
        <p:nvSpPr>
          <p:cNvPr id="2" name="文本框 1"/>
          <p:cNvSpPr txBox="1"/>
          <p:nvPr/>
        </p:nvSpPr>
        <p:spPr>
          <a:xfrm>
            <a:off x="1828799" y="1408228"/>
            <a:ext cx="6957391" cy="769441"/>
          </a:xfrm>
          <a:prstGeom prst="rect">
            <a:avLst/>
          </a:prstGeom>
          <a:solidFill>
            <a:srgbClr val="D5F1FD"/>
          </a:solidFill>
        </p:spPr>
        <p:txBody>
          <a:bodyPr wrap="square" rtlCol="0">
            <a:spAutoFit/>
          </a:bodyPr>
          <a:lstStyle/>
          <a:p>
            <a:r>
              <a:rPr lang="en-US" altLang="zh-CN" sz="4400" dirty="0">
                <a:solidFill>
                  <a:srgbClr val="9900CC"/>
                </a:solidFill>
              </a:rPr>
              <a:t>       </a:t>
            </a:r>
            <a:r>
              <a:rPr lang="en-US" altLang="zh-CN" sz="4400" dirty="0" smtClean="0">
                <a:solidFill>
                  <a:srgbClr val="9900CC"/>
                </a:solidFill>
              </a:rPr>
              <a:t>Analyze information </a:t>
            </a:r>
            <a:r>
              <a:rPr lang="zh-CN" altLang="en-US" sz="4400" dirty="0" smtClean="0">
                <a:solidFill>
                  <a:srgbClr val="9900CC"/>
                </a:solidFill>
              </a:rPr>
              <a:t> </a:t>
            </a:r>
            <a:endParaRPr lang="zh-CN" altLang="en-US" sz="4400" dirty="0">
              <a:solidFill>
                <a:srgbClr val="9900CC"/>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816" y="0"/>
            <a:ext cx="12160184" cy="6839677"/>
          </a:xfrm>
          <a:prstGeom prst="rect">
            <a:avLst/>
          </a:prstGeom>
        </p:spPr>
      </p:pic>
      <p:sp>
        <p:nvSpPr>
          <p:cNvPr id="2" name="标题 1"/>
          <p:cNvSpPr>
            <a:spLocks noGrp="1"/>
          </p:cNvSpPr>
          <p:nvPr>
            <p:ph type="title"/>
          </p:nvPr>
        </p:nvSpPr>
        <p:spPr>
          <a:xfrm flipH="1">
            <a:off x="143835" y="7870"/>
            <a:ext cx="4885363" cy="571993"/>
          </a:xfrm>
          <a:solidFill>
            <a:schemeClr val="bg1"/>
          </a:solidFill>
        </p:spPr>
        <p:txBody>
          <a:bodyPr>
            <a:noAutofit/>
          </a:bodyPr>
          <a:lstStyle/>
          <a:p>
            <a:r>
              <a:rPr lang="zh-CN" altLang="en-US" sz="3600" b="1" dirty="0">
                <a:solidFill>
                  <a:srgbClr val="C00000"/>
                </a:solidFill>
              </a:rPr>
              <a:t>原文本叙事特征：</a:t>
            </a:r>
            <a:endParaRPr lang="zh-CN" altLang="en-US" sz="3600" b="1" dirty="0">
              <a:solidFill>
                <a:srgbClr val="C00000"/>
              </a:solidFill>
            </a:endParaRPr>
          </a:p>
        </p:txBody>
      </p:sp>
      <p:sp>
        <p:nvSpPr>
          <p:cNvPr id="3" name="文本框 2"/>
          <p:cNvSpPr txBox="1"/>
          <p:nvPr/>
        </p:nvSpPr>
        <p:spPr>
          <a:xfrm>
            <a:off x="143835" y="580616"/>
            <a:ext cx="11787969" cy="6001643"/>
          </a:xfrm>
          <a:prstGeom prst="rect">
            <a:avLst/>
          </a:prstGeom>
          <a:solidFill>
            <a:schemeClr val="bg1"/>
          </a:solidFill>
        </p:spPr>
        <p:txBody>
          <a:bodyPr wrap="square">
            <a:spAutoFit/>
          </a:bodyPr>
          <a:lstStyle/>
          <a:p>
            <a:pPr marL="514350" indent="-514350" algn="just">
              <a:lnSpc>
                <a:spcPct val="200000"/>
              </a:lnSpc>
              <a:buAutoNum type="arabicPeriod"/>
            </a:pPr>
            <a:r>
              <a:rPr lang="zh-CN" altLang="en-US" sz="3200" kern="100" dirty="0">
                <a:solidFill>
                  <a:srgbClr val="C00000"/>
                </a:solidFill>
                <a:effectLst/>
                <a:latin typeface="华文楷体" panose="02010600040101010101" pitchFamily="2" charset="-122"/>
                <a:ea typeface="华文楷体" panose="02010600040101010101" pitchFamily="2" charset="-122"/>
                <a:cs typeface="Times New Roman" panose="02020603050405020304" pitchFamily="18" charset="0"/>
              </a:rPr>
              <a:t>人物分析： </a:t>
            </a:r>
            <a:r>
              <a:rPr lang="zh-CN" altLang="en-US" sz="3200" kern="100" dirty="0">
                <a:solidFill>
                  <a:srgbClr val="CC00CC"/>
                </a:solidFill>
                <a:effectLst/>
                <a:latin typeface="华文楷体" panose="02010600040101010101" pitchFamily="2" charset="-122"/>
                <a:ea typeface="华文楷体" panose="02010600040101010101" pitchFamily="2" charset="-122"/>
                <a:cs typeface="Times New Roman" panose="02020603050405020304" pitchFamily="18" charset="0"/>
              </a:rPr>
              <a:t>主角</a:t>
            </a:r>
            <a:r>
              <a:rPr lang="en-US" altLang="zh-CN" sz="3200" kern="100" dirty="0" smtClean="0">
                <a:solidFill>
                  <a:srgbClr val="CC00CC"/>
                </a:solidFill>
                <a:effectLst/>
                <a:latin typeface="华文楷体" panose="02010600040101010101" pitchFamily="2" charset="-122"/>
                <a:ea typeface="华文楷体" panose="02010600040101010101" pitchFamily="2" charset="-122"/>
                <a:cs typeface="Times New Roman" panose="02020603050405020304" pitchFamily="18" charset="0"/>
              </a:rPr>
              <a:t>Anjali </a:t>
            </a:r>
            <a:r>
              <a:rPr lang="zh-CN" altLang="en-US" sz="3200" kern="100" dirty="0" smtClean="0">
                <a:solidFill>
                  <a:srgbClr val="CC00CC"/>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en-US" sz="3200" kern="100" dirty="0" smtClean="0">
                <a:solidFill>
                  <a:srgbClr val="0000FF"/>
                </a:solidFill>
                <a:effectLst/>
                <a:latin typeface="华文楷体" panose="02010600040101010101" pitchFamily="2" charset="-122"/>
                <a:ea typeface="华文楷体" panose="02010600040101010101" pitchFamily="2" charset="-122"/>
                <a:cs typeface="Times New Roman" panose="02020603050405020304" pitchFamily="18" charset="0"/>
              </a:rPr>
              <a:t>勤奋</a:t>
            </a:r>
            <a:r>
              <a:rPr lang="en-US" altLang="zh-CN" sz="3200" kern="100" dirty="0" smtClean="0">
                <a:solidFill>
                  <a:srgbClr val="0000FF"/>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en-US" sz="3200" kern="100" dirty="0" smtClean="0">
                <a:solidFill>
                  <a:srgbClr val="0000FF"/>
                </a:solidFill>
                <a:effectLst/>
                <a:latin typeface="华文楷体" panose="02010600040101010101" pitchFamily="2" charset="-122"/>
                <a:ea typeface="华文楷体" panose="02010600040101010101" pitchFamily="2" charset="-122"/>
                <a:cs typeface="Times New Roman" panose="02020603050405020304" pitchFamily="18" charset="0"/>
              </a:rPr>
              <a:t>被嘲笑后的不自信</a:t>
            </a:r>
            <a:r>
              <a:rPr lang="zh-CN" altLang="en-US" sz="3200" kern="100" dirty="0" smtClean="0">
                <a:solidFill>
                  <a:srgbClr val="CC00CC"/>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en-US" altLang="zh-CN" sz="3200" kern="100" dirty="0" smtClean="0">
                <a:solidFill>
                  <a:srgbClr val="CC00CC"/>
                </a:solidFill>
                <a:effectLst/>
                <a:latin typeface="华文楷体" panose="02010600040101010101" pitchFamily="2" charset="-122"/>
                <a:ea typeface="华文楷体" panose="02010600040101010101" pitchFamily="2" charset="-122"/>
                <a:cs typeface="Times New Roman" panose="02020603050405020304" pitchFamily="18" charset="0"/>
              </a:rPr>
              <a:t> </a:t>
            </a:r>
            <a:r>
              <a:rPr lang="en-US" altLang="zh-CN" sz="3200" kern="100" dirty="0">
                <a:solidFill>
                  <a:srgbClr val="CC00CC"/>
                </a:solidFill>
                <a:effectLst/>
                <a:latin typeface="华文楷体" panose="02010600040101010101" pitchFamily="2" charset="-122"/>
                <a:ea typeface="华文楷体" panose="02010600040101010101" pitchFamily="2" charset="-122"/>
                <a:cs typeface="Times New Roman" panose="02020603050405020304" pitchFamily="18" charset="0"/>
              </a:rPr>
              <a:t>, </a:t>
            </a:r>
            <a:r>
              <a:rPr lang="zh-CN" altLang="en-US" sz="3200" kern="100" dirty="0">
                <a:solidFill>
                  <a:srgbClr val="CC00CC"/>
                </a:solidFill>
                <a:effectLst/>
                <a:latin typeface="华文楷体" panose="02010600040101010101" pitchFamily="2" charset="-122"/>
                <a:ea typeface="华文楷体" panose="02010600040101010101" pitchFamily="2" charset="-122"/>
                <a:cs typeface="Times New Roman" panose="02020603050405020304" pitchFamily="18" charset="0"/>
              </a:rPr>
              <a:t>配角</a:t>
            </a:r>
            <a:r>
              <a:rPr lang="en-US" altLang="zh-CN" sz="3200" kern="100" dirty="0" smtClean="0">
                <a:solidFill>
                  <a:srgbClr val="CC00CC"/>
                </a:solidFill>
                <a:effectLst/>
                <a:latin typeface="华文楷体" panose="02010600040101010101" pitchFamily="2" charset="-122"/>
                <a:ea typeface="华文楷体" panose="02010600040101010101" pitchFamily="2" charset="-122"/>
                <a:cs typeface="Times New Roman" panose="02020603050405020304" pitchFamily="18" charset="0"/>
              </a:rPr>
              <a:t>Deepak </a:t>
            </a:r>
            <a:r>
              <a:rPr lang="zh-CN" altLang="en-US" sz="3200" kern="100" dirty="0" smtClean="0">
                <a:solidFill>
                  <a:srgbClr val="CC00CC"/>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en-US" sz="3200" kern="100" dirty="0" smtClean="0">
                <a:solidFill>
                  <a:srgbClr val="0000FF"/>
                </a:solidFill>
                <a:effectLst/>
                <a:latin typeface="华文楷体" panose="02010600040101010101" pitchFamily="2" charset="-122"/>
                <a:ea typeface="华文楷体" panose="02010600040101010101" pitchFamily="2" charset="-122"/>
                <a:cs typeface="Times New Roman" panose="02020603050405020304" pitchFamily="18" charset="0"/>
              </a:rPr>
              <a:t>嫉妒</a:t>
            </a:r>
            <a:r>
              <a:rPr lang="en-US" altLang="zh-CN" sz="3200" kern="100" dirty="0" smtClean="0">
                <a:solidFill>
                  <a:srgbClr val="0000FF"/>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en-US" sz="3200" kern="100" dirty="0" smtClean="0">
                <a:solidFill>
                  <a:srgbClr val="0000FF"/>
                </a:solidFill>
                <a:effectLst/>
                <a:latin typeface="华文楷体" panose="02010600040101010101" pitchFamily="2" charset="-122"/>
                <a:ea typeface="华文楷体" panose="02010600040101010101" pitchFamily="2" charset="-122"/>
                <a:cs typeface="Times New Roman" panose="02020603050405020304" pitchFamily="18" charset="0"/>
              </a:rPr>
              <a:t>对女生打手鼓产生的敌意</a:t>
            </a:r>
            <a:r>
              <a:rPr lang="zh-CN" altLang="en-US" sz="3200" kern="100" dirty="0" smtClean="0">
                <a:solidFill>
                  <a:srgbClr val="CC00CC"/>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en-US" altLang="zh-CN" sz="3200" kern="100" dirty="0" smtClean="0">
                <a:solidFill>
                  <a:srgbClr val="CC00CC"/>
                </a:solidFill>
                <a:effectLst/>
                <a:latin typeface="华文楷体" panose="02010600040101010101" pitchFamily="2" charset="-122"/>
                <a:ea typeface="华文楷体" panose="02010600040101010101" pitchFamily="2" charset="-122"/>
                <a:cs typeface="Times New Roman" panose="02020603050405020304" pitchFamily="18" charset="0"/>
              </a:rPr>
              <a:t>;  </a:t>
            </a:r>
            <a:endParaRPr lang="en-US" altLang="zh-CN" sz="3200" kern="100" dirty="0" smtClean="0">
              <a:solidFill>
                <a:srgbClr val="CC00CC"/>
              </a:solidFill>
              <a:effectLst/>
              <a:latin typeface="华文楷体" panose="02010600040101010101" pitchFamily="2" charset="-122"/>
              <a:ea typeface="华文楷体" panose="02010600040101010101" pitchFamily="2" charset="-122"/>
              <a:cs typeface="Times New Roman" panose="02020603050405020304" pitchFamily="18" charset="0"/>
            </a:endParaRPr>
          </a:p>
          <a:p>
            <a:pPr algn="just">
              <a:lnSpc>
                <a:spcPct val="200000"/>
              </a:lnSpc>
            </a:pPr>
            <a:r>
              <a:rPr lang="en-US" altLang="zh-CN" sz="3200" kern="100" dirty="0">
                <a:solidFill>
                  <a:srgbClr val="CC00CC"/>
                </a:solidFill>
                <a:latin typeface="华文楷体" panose="02010600040101010101" pitchFamily="2" charset="-122"/>
                <a:ea typeface="华文楷体" panose="02010600040101010101" pitchFamily="2" charset="-122"/>
                <a:cs typeface="Times New Roman" panose="02020603050405020304" pitchFamily="18" charset="0"/>
              </a:rPr>
              <a:t> </a:t>
            </a:r>
            <a:r>
              <a:rPr lang="en-US" altLang="zh-CN" sz="3200" kern="100" dirty="0" smtClean="0">
                <a:solidFill>
                  <a:srgbClr val="CC00CC"/>
                </a:solidFill>
                <a:latin typeface="华文楷体" panose="02010600040101010101" pitchFamily="2" charset="-122"/>
                <a:ea typeface="华文楷体" panose="02010600040101010101" pitchFamily="2" charset="-122"/>
                <a:cs typeface="Times New Roman" panose="02020603050405020304" pitchFamily="18" charset="0"/>
              </a:rPr>
              <a:t>   </a:t>
            </a:r>
            <a:r>
              <a:rPr lang="en-US" altLang="zh-CN" sz="3200" kern="100" dirty="0" smtClean="0">
                <a:solidFill>
                  <a:srgbClr val="CC00CC"/>
                </a:solidFill>
                <a:effectLst/>
                <a:latin typeface="华文楷体" panose="02010600040101010101" pitchFamily="2" charset="-122"/>
                <a:ea typeface="华文楷体" panose="02010600040101010101" pitchFamily="2" charset="-122"/>
                <a:cs typeface="Times New Roman" panose="02020603050405020304" pitchFamily="18" charset="0"/>
              </a:rPr>
              <a:t>Mr</a:t>
            </a:r>
            <a:r>
              <a:rPr lang="en-US" altLang="zh-CN" sz="3200" kern="100" dirty="0">
                <a:solidFill>
                  <a:srgbClr val="CC00CC"/>
                </a:solidFill>
                <a:effectLst/>
                <a:latin typeface="华文楷体" panose="02010600040101010101" pitchFamily="2" charset="-122"/>
                <a:ea typeface="华文楷体" panose="02010600040101010101" pitchFamily="2" charset="-122"/>
                <a:cs typeface="Times New Roman" panose="02020603050405020304" pitchFamily="18" charset="0"/>
              </a:rPr>
              <a:t>. </a:t>
            </a:r>
            <a:r>
              <a:rPr lang="en-US" altLang="zh-CN" sz="3200" kern="100" dirty="0" err="1">
                <a:solidFill>
                  <a:srgbClr val="CC00CC"/>
                </a:solidFill>
                <a:effectLst/>
                <a:latin typeface="华文楷体" panose="02010600040101010101" pitchFamily="2" charset="-122"/>
                <a:ea typeface="华文楷体" panose="02010600040101010101" pitchFamily="2" charset="-122"/>
                <a:cs typeface="Times New Roman" panose="02020603050405020304" pitchFamily="18" charset="0"/>
              </a:rPr>
              <a:t>Zakir</a:t>
            </a:r>
            <a:r>
              <a:rPr lang="en-US" altLang="zh-CN" sz="3200" kern="100" dirty="0">
                <a:solidFill>
                  <a:srgbClr val="CC00CC"/>
                </a:solidFill>
                <a:effectLst/>
                <a:latin typeface="华文楷体" panose="02010600040101010101" pitchFamily="2" charset="-122"/>
                <a:ea typeface="华文楷体" panose="02010600040101010101" pitchFamily="2" charset="-122"/>
                <a:cs typeface="Times New Roman" panose="02020603050405020304" pitchFamily="18" charset="0"/>
              </a:rPr>
              <a:t> </a:t>
            </a:r>
            <a:r>
              <a:rPr lang="en-US" altLang="zh-CN" sz="3200" kern="100" dirty="0" smtClean="0">
                <a:solidFill>
                  <a:srgbClr val="CC00CC"/>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en-US" sz="3200" kern="100" dirty="0" smtClean="0">
                <a:solidFill>
                  <a:srgbClr val="0000FF"/>
                </a:solidFill>
                <a:effectLst/>
                <a:latin typeface="华文楷体" panose="02010600040101010101" pitchFamily="2" charset="-122"/>
                <a:ea typeface="华文楷体" panose="02010600040101010101" pitchFamily="2" charset="-122"/>
                <a:cs typeface="Times New Roman" panose="02020603050405020304" pitchFamily="18" charset="0"/>
              </a:rPr>
              <a:t>看到了</a:t>
            </a:r>
            <a:r>
              <a:rPr lang="en-US" altLang="zh-CN" sz="3200" kern="100" dirty="0" smtClean="0">
                <a:solidFill>
                  <a:srgbClr val="0000FF"/>
                </a:solidFill>
                <a:effectLst/>
                <a:latin typeface="华文楷体" panose="02010600040101010101" pitchFamily="2" charset="-122"/>
                <a:ea typeface="华文楷体" panose="02010600040101010101" pitchFamily="2" charset="-122"/>
                <a:cs typeface="Times New Roman" panose="02020603050405020304" pitchFamily="18" charset="0"/>
              </a:rPr>
              <a:t>Anjali </a:t>
            </a:r>
            <a:r>
              <a:rPr lang="zh-CN" altLang="en-US" sz="3200" kern="100" dirty="0" smtClean="0">
                <a:solidFill>
                  <a:srgbClr val="0000FF"/>
                </a:solidFill>
                <a:effectLst/>
                <a:latin typeface="华文楷体" panose="02010600040101010101" pitchFamily="2" charset="-122"/>
                <a:ea typeface="华文楷体" panose="02010600040101010101" pitchFamily="2" charset="-122"/>
                <a:cs typeface="Times New Roman" panose="02020603050405020304" pitchFamily="18" charset="0"/>
              </a:rPr>
              <a:t>的内心的矛盾但没有</a:t>
            </a:r>
            <a:r>
              <a:rPr lang="zh-CN" altLang="en-US" sz="3200" kern="100" dirty="0">
                <a:solidFill>
                  <a:srgbClr val="0000FF"/>
                </a:solidFill>
                <a:latin typeface="华文楷体" panose="02010600040101010101" pitchFamily="2" charset="-122"/>
                <a:ea typeface="华文楷体" panose="02010600040101010101" pitchFamily="2" charset="-122"/>
                <a:cs typeface="Times New Roman" panose="02020603050405020304" pitchFamily="18" charset="0"/>
              </a:rPr>
              <a:t>急</a:t>
            </a:r>
            <a:r>
              <a:rPr lang="zh-CN" altLang="en-US" sz="3200" kern="100" dirty="0" smtClean="0">
                <a:solidFill>
                  <a:srgbClr val="0000FF"/>
                </a:solidFill>
                <a:latin typeface="华文楷体" panose="02010600040101010101" pitchFamily="2" charset="-122"/>
                <a:ea typeface="华文楷体" panose="02010600040101010101" pitchFamily="2" charset="-122"/>
                <a:cs typeface="Times New Roman" panose="02020603050405020304" pitchFamily="18" charset="0"/>
              </a:rPr>
              <a:t>着去</a:t>
            </a:r>
            <a:r>
              <a:rPr lang="zh-CN" altLang="en-US" sz="3200" kern="100" dirty="0" smtClean="0">
                <a:solidFill>
                  <a:srgbClr val="0000FF"/>
                </a:solidFill>
                <a:effectLst/>
                <a:latin typeface="华文楷体" panose="02010600040101010101" pitchFamily="2" charset="-122"/>
                <a:ea typeface="华文楷体" panose="02010600040101010101" pitchFamily="2" charset="-122"/>
                <a:cs typeface="Times New Roman" panose="02020603050405020304" pitchFamily="18" charset="0"/>
              </a:rPr>
              <a:t>解决</a:t>
            </a:r>
            <a:r>
              <a:rPr lang="zh-CN" altLang="en-US" sz="3200" kern="100" dirty="0" smtClean="0">
                <a:solidFill>
                  <a:srgbClr val="CC00CC"/>
                </a:solidFill>
                <a:effectLst/>
                <a:latin typeface="华文楷体" panose="02010600040101010101" pitchFamily="2" charset="-122"/>
                <a:ea typeface="华文楷体" panose="02010600040101010101" pitchFamily="2" charset="-122"/>
                <a:cs typeface="Times New Roman" panose="02020603050405020304" pitchFamily="18" charset="0"/>
              </a:rPr>
              <a:t>）；  </a:t>
            </a:r>
            <a:endParaRPr lang="en-US" altLang="zh-CN" sz="3200" kern="100" dirty="0" smtClean="0">
              <a:solidFill>
                <a:srgbClr val="CC00CC"/>
              </a:solidFill>
              <a:effectLst/>
              <a:latin typeface="华文楷体" panose="02010600040101010101" pitchFamily="2" charset="-122"/>
              <a:ea typeface="华文楷体" panose="02010600040101010101" pitchFamily="2" charset="-122"/>
              <a:cs typeface="Times New Roman" panose="02020603050405020304" pitchFamily="18" charset="0"/>
            </a:endParaRPr>
          </a:p>
          <a:p>
            <a:pPr algn="just">
              <a:lnSpc>
                <a:spcPct val="200000"/>
              </a:lnSpc>
            </a:pPr>
            <a:r>
              <a:rPr lang="en-US" altLang="zh-CN" sz="3200" kern="100" dirty="0" smtClean="0">
                <a:solidFill>
                  <a:srgbClr val="CC00CC"/>
                </a:solidFill>
                <a:effectLst/>
                <a:latin typeface="华文楷体" panose="02010600040101010101" pitchFamily="2" charset="-122"/>
                <a:ea typeface="华文楷体" panose="02010600040101010101" pitchFamily="2" charset="-122"/>
                <a:cs typeface="Times New Roman" panose="02020603050405020304" pitchFamily="18" charset="0"/>
              </a:rPr>
              <a:t>Mary  </a:t>
            </a:r>
            <a:r>
              <a:rPr lang="zh-CN" altLang="en-US" sz="3200" kern="100" dirty="0" smtClean="0">
                <a:solidFill>
                  <a:srgbClr val="CC00CC"/>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en-US" sz="3200" kern="100" dirty="0" smtClean="0">
                <a:solidFill>
                  <a:srgbClr val="0000FF"/>
                </a:solidFill>
                <a:effectLst/>
                <a:latin typeface="华文楷体" panose="02010600040101010101" pitchFamily="2" charset="-122"/>
                <a:ea typeface="华文楷体" panose="02010600040101010101" pitchFamily="2" charset="-122"/>
                <a:cs typeface="Times New Roman" panose="02020603050405020304" pitchFamily="18" charset="0"/>
              </a:rPr>
              <a:t>听</a:t>
            </a:r>
            <a:r>
              <a:rPr lang="en-US" altLang="zh-CN" sz="3200" kern="100" dirty="0" smtClean="0">
                <a:solidFill>
                  <a:srgbClr val="0000FF"/>
                </a:solidFill>
                <a:latin typeface="华文楷体" panose="02010600040101010101" pitchFamily="2" charset="-122"/>
                <a:ea typeface="华文楷体" panose="02010600040101010101" pitchFamily="2" charset="-122"/>
                <a:cs typeface="Times New Roman" panose="02020603050405020304" pitchFamily="18" charset="0"/>
              </a:rPr>
              <a:t>Deepak </a:t>
            </a:r>
            <a:r>
              <a:rPr lang="zh-CN" altLang="en-US" sz="3200" kern="100" dirty="0" smtClean="0">
                <a:solidFill>
                  <a:srgbClr val="0000FF"/>
                </a:solidFill>
                <a:latin typeface="华文楷体" panose="02010600040101010101" pitchFamily="2" charset="-122"/>
                <a:ea typeface="华文楷体" panose="02010600040101010101" pitchFamily="2" charset="-122"/>
                <a:cs typeface="Times New Roman" panose="02020603050405020304" pitchFamily="18" charset="0"/>
              </a:rPr>
              <a:t>编排</a:t>
            </a:r>
            <a:r>
              <a:rPr lang="en-US" altLang="zh-CN" sz="3200" kern="100" dirty="0" smtClean="0">
                <a:solidFill>
                  <a:srgbClr val="0000FF"/>
                </a:solidFill>
                <a:latin typeface="华文楷体" panose="02010600040101010101" pitchFamily="2" charset="-122"/>
                <a:ea typeface="华文楷体" panose="02010600040101010101" pitchFamily="2" charset="-122"/>
                <a:cs typeface="Times New Roman" panose="02020603050405020304" pitchFamily="18" charset="0"/>
              </a:rPr>
              <a:t>Anjali</a:t>
            </a:r>
            <a:r>
              <a:rPr lang="zh-CN" altLang="en-US" sz="3200" kern="100" dirty="0" smtClean="0">
                <a:solidFill>
                  <a:srgbClr val="CC00CC"/>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en-US" altLang="zh-CN" sz="3200" kern="100" dirty="0" smtClean="0">
                <a:solidFill>
                  <a:srgbClr val="CC00CC"/>
                </a:solidFill>
                <a:effectLst/>
                <a:latin typeface="华文楷体" panose="02010600040101010101" pitchFamily="2" charset="-122"/>
                <a:ea typeface="华文楷体" panose="02010600040101010101" pitchFamily="2" charset="-122"/>
                <a:cs typeface="Times New Roman" panose="02020603050405020304" pitchFamily="18" charset="0"/>
              </a:rPr>
              <a:t> </a:t>
            </a:r>
            <a:endParaRPr lang="en-US" altLang="zh-CN" sz="3200" kern="100" dirty="0">
              <a:solidFill>
                <a:srgbClr val="CC00CC"/>
              </a:solidFill>
              <a:effectLst/>
              <a:latin typeface="华文楷体" panose="02010600040101010101" pitchFamily="2" charset="-122"/>
              <a:ea typeface="华文楷体" panose="02010600040101010101" pitchFamily="2" charset="-122"/>
              <a:cs typeface="Times New Roman" panose="02020603050405020304" pitchFamily="18" charset="0"/>
            </a:endParaRPr>
          </a:p>
          <a:p>
            <a:pPr algn="just">
              <a:lnSpc>
                <a:spcPct val="200000"/>
              </a:lnSpc>
            </a:pPr>
            <a:r>
              <a:rPr lang="en-US" altLang="zh-CN" sz="3200" b="1" kern="100" dirty="0" smtClean="0">
                <a:solidFill>
                  <a:srgbClr val="C00000"/>
                </a:solidFill>
                <a:effectLst/>
                <a:latin typeface="华文楷体" panose="02010600040101010101" pitchFamily="2" charset="-122"/>
                <a:ea typeface="华文楷体" panose="02010600040101010101" pitchFamily="2" charset="-122"/>
                <a:cs typeface="Times New Roman" panose="02020603050405020304" pitchFamily="18" charset="0"/>
              </a:rPr>
              <a:t>2.  </a:t>
            </a:r>
            <a:r>
              <a:rPr lang="zh-CN" altLang="en-US" sz="3200" b="1" kern="100" dirty="0" smtClean="0">
                <a:solidFill>
                  <a:srgbClr val="C00000"/>
                </a:solidFill>
                <a:effectLst/>
                <a:latin typeface="华文楷体" panose="02010600040101010101" pitchFamily="2" charset="-122"/>
                <a:ea typeface="华文楷体" panose="02010600040101010101" pitchFamily="2" charset="-122"/>
                <a:cs typeface="Times New Roman" panose="02020603050405020304" pitchFamily="18" charset="0"/>
              </a:rPr>
              <a:t>时间</a:t>
            </a:r>
            <a:r>
              <a:rPr lang="zh-CN" altLang="en-US" sz="3200" b="1" kern="100" dirty="0">
                <a:solidFill>
                  <a:srgbClr val="C00000"/>
                </a:solidFill>
                <a:effectLst/>
                <a:latin typeface="华文楷体" panose="02010600040101010101" pitchFamily="2" charset="-122"/>
                <a:ea typeface="华文楷体" panose="02010600040101010101" pitchFamily="2" charset="-122"/>
                <a:cs typeface="Times New Roman" panose="02020603050405020304" pitchFamily="18" charset="0"/>
              </a:rPr>
              <a:t>： </a:t>
            </a:r>
            <a:r>
              <a:rPr lang="zh-CN" altLang="en-US" sz="3200" kern="100" dirty="0">
                <a:solidFill>
                  <a:srgbClr val="0000FF"/>
                </a:solidFill>
                <a:effectLst/>
                <a:latin typeface="华文楷体" panose="02010600040101010101" pitchFamily="2" charset="-122"/>
                <a:ea typeface="华文楷体" panose="02010600040101010101" pitchFamily="2" charset="-122"/>
                <a:cs typeface="Times New Roman" panose="02020603050405020304" pitchFamily="18" charset="0"/>
              </a:rPr>
              <a:t>音乐会前的一个礼拜</a:t>
            </a:r>
            <a:r>
              <a:rPr lang="zh-CN" altLang="en-US" sz="3200" kern="100" dirty="0">
                <a:solidFill>
                  <a:srgbClr val="0000FF"/>
                </a:solidFill>
                <a:latin typeface="华文楷体" panose="02010600040101010101" pitchFamily="2" charset="-122"/>
                <a:ea typeface="华文楷体" panose="02010600040101010101" pitchFamily="2" charset="-122"/>
                <a:cs typeface="Times New Roman" panose="02020603050405020304" pitchFamily="18" charset="0"/>
              </a:rPr>
              <a:t> </a:t>
            </a:r>
            <a:endParaRPr lang="en-US" altLang="zh-CN" sz="3200" kern="100" dirty="0">
              <a:solidFill>
                <a:srgbClr val="0000FF"/>
              </a:solidFill>
              <a:latin typeface="华文楷体" panose="02010600040101010101" pitchFamily="2" charset="-122"/>
              <a:ea typeface="华文楷体" panose="02010600040101010101" pitchFamily="2" charset="-122"/>
              <a:cs typeface="Times New Roman" panose="02020603050405020304" pitchFamily="18" charset="0"/>
            </a:endParaRPr>
          </a:p>
          <a:p>
            <a:pPr algn="just">
              <a:lnSpc>
                <a:spcPct val="200000"/>
              </a:lnSpc>
            </a:pPr>
            <a:r>
              <a:rPr lang="en-US" altLang="zh-CN" sz="3200" b="1" kern="100" dirty="0" smtClean="0">
                <a:solidFill>
                  <a:srgbClr val="C00000"/>
                </a:solidFill>
                <a:latin typeface="华文楷体" panose="02010600040101010101" pitchFamily="2" charset="-122"/>
                <a:ea typeface="华文楷体" panose="02010600040101010101" pitchFamily="2" charset="-122"/>
                <a:cs typeface="Times New Roman" panose="02020603050405020304" pitchFamily="18" charset="0"/>
              </a:rPr>
              <a:t>3. </a:t>
            </a:r>
            <a:r>
              <a:rPr lang="zh-CN" altLang="en-US" sz="3200" b="1" kern="100" dirty="0" smtClean="0">
                <a:solidFill>
                  <a:srgbClr val="C00000"/>
                </a:solidFill>
                <a:latin typeface="华文楷体" panose="02010600040101010101" pitchFamily="2" charset="-122"/>
                <a:ea typeface="华文楷体" panose="02010600040101010101" pitchFamily="2" charset="-122"/>
                <a:cs typeface="Times New Roman" panose="02020603050405020304" pitchFamily="18" charset="0"/>
              </a:rPr>
              <a:t>地点</a:t>
            </a:r>
            <a:r>
              <a:rPr lang="zh-CN" altLang="en-US" sz="3200" b="1" kern="100"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rPr>
              <a:t>：</a:t>
            </a:r>
            <a:r>
              <a:rPr lang="zh-CN" altLang="en-US" sz="3200" kern="100" dirty="0" smtClean="0">
                <a:solidFill>
                  <a:srgbClr val="0000FF"/>
                </a:solidFill>
                <a:latin typeface="华文楷体" panose="02010600040101010101" pitchFamily="2" charset="-122"/>
                <a:ea typeface="华文楷体" panose="02010600040101010101" pitchFamily="2" charset="-122"/>
                <a:cs typeface="Times New Roman" panose="02020603050405020304" pitchFamily="18" charset="0"/>
              </a:rPr>
              <a:t>学校</a:t>
            </a:r>
            <a:endParaRPr lang="en-US" altLang="zh-CN" sz="3200" kern="100" dirty="0">
              <a:solidFill>
                <a:srgbClr val="0000FF"/>
              </a:solidFill>
              <a:latin typeface="华文楷体" panose="02010600040101010101" pitchFamily="2" charset="-122"/>
              <a:ea typeface="华文楷体" panose="0201060004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7894"/>
            <a:ext cx="12192000" cy="6857572"/>
          </a:xfrm>
          <a:prstGeom prst="rect">
            <a:avLst/>
          </a:prstGeom>
        </p:spPr>
      </p:pic>
      <p:sp>
        <p:nvSpPr>
          <p:cNvPr id="4" name="文本框 3"/>
          <p:cNvSpPr txBox="1"/>
          <p:nvPr/>
        </p:nvSpPr>
        <p:spPr>
          <a:xfrm>
            <a:off x="0" y="753910"/>
            <a:ext cx="12192000" cy="3785652"/>
          </a:xfrm>
          <a:prstGeom prst="rect">
            <a:avLst/>
          </a:prstGeom>
          <a:solidFill>
            <a:schemeClr val="bg1"/>
          </a:solidFill>
        </p:spPr>
        <p:txBody>
          <a:bodyPr wrap="square">
            <a:spAutoFit/>
          </a:bodyPr>
          <a:lstStyle/>
          <a:p>
            <a:r>
              <a:rPr lang="en-US" altLang="zh-CN" sz="4000" b="1" dirty="0">
                <a:solidFill>
                  <a:srgbClr val="C00000"/>
                </a:solidFill>
              </a:rPr>
              <a:t> </a:t>
            </a:r>
            <a:r>
              <a:rPr lang="en-US" altLang="zh-CN" sz="4000" b="1" dirty="0" smtClean="0">
                <a:solidFill>
                  <a:srgbClr val="C00000"/>
                </a:solidFill>
              </a:rPr>
              <a:t>4. </a:t>
            </a:r>
            <a:r>
              <a:rPr lang="zh-CN" altLang="en-US" sz="4000" b="1" dirty="0" smtClean="0">
                <a:solidFill>
                  <a:srgbClr val="C00000"/>
                </a:solidFill>
              </a:rPr>
              <a:t>主题探索：</a:t>
            </a:r>
            <a:r>
              <a:rPr lang="zh-CN" altLang="en-US" sz="4000" dirty="0" smtClean="0"/>
              <a:t>本文</a:t>
            </a:r>
            <a:r>
              <a:rPr lang="zh-CN" altLang="en-US" sz="4000" dirty="0"/>
              <a:t>探讨可探讨的内容十分丰富：</a:t>
            </a:r>
            <a:endParaRPr lang="en-US" altLang="zh-CN" sz="4000" dirty="0"/>
          </a:p>
          <a:p>
            <a:r>
              <a:rPr lang="en-US" altLang="zh-CN" sz="4000" dirty="0"/>
              <a:t>   </a:t>
            </a:r>
            <a:r>
              <a:rPr lang="zh-CN" altLang="en-US" sz="4000" dirty="0"/>
              <a:t>具体表现为：</a:t>
            </a:r>
            <a:endParaRPr lang="en-US" altLang="zh-CN" sz="4000" dirty="0"/>
          </a:p>
          <a:p>
            <a:r>
              <a:rPr lang="en-US" altLang="zh-CN" sz="4000" dirty="0"/>
              <a:t>①  </a:t>
            </a:r>
            <a:r>
              <a:rPr lang="zh-CN" altLang="en-US" sz="4000" dirty="0">
                <a:solidFill>
                  <a:srgbClr val="0000FF"/>
                </a:solidFill>
              </a:rPr>
              <a:t>印度塔布拉鼓在文中是男孩的乐器，</a:t>
            </a:r>
            <a:r>
              <a:rPr lang="en-US" altLang="zh-CN" sz="4000" dirty="0">
                <a:solidFill>
                  <a:srgbClr val="0000FF"/>
                </a:solidFill>
              </a:rPr>
              <a:t>Anjali </a:t>
            </a:r>
            <a:r>
              <a:rPr lang="zh-CN" altLang="en-US" sz="4000" dirty="0">
                <a:solidFill>
                  <a:srgbClr val="0000FF"/>
                </a:solidFill>
              </a:rPr>
              <a:t>是女生，体现音乐无性别差异；</a:t>
            </a:r>
            <a:endParaRPr lang="en-US" altLang="zh-CN" sz="4000" dirty="0">
              <a:solidFill>
                <a:srgbClr val="0000FF"/>
              </a:solidFill>
            </a:endParaRPr>
          </a:p>
          <a:p>
            <a:r>
              <a:rPr lang="en-US" altLang="zh-CN" sz="4000" dirty="0"/>
              <a:t>② </a:t>
            </a:r>
            <a:r>
              <a:rPr lang="en-US" altLang="zh-CN" sz="4000" dirty="0">
                <a:solidFill>
                  <a:srgbClr val="FF00FF"/>
                </a:solidFill>
              </a:rPr>
              <a:t>Anjali </a:t>
            </a:r>
            <a:r>
              <a:rPr lang="zh-CN" altLang="en-US" sz="4000" dirty="0">
                <a:solidFill>
                  <a:srgbClr val="FF00FF"/>
                </a:solidFill>
              </a:rPr>
              <a:t>在练习手鼓的过程中，遭到</a:t>
            </a:r>
            <a:r>
              <a:rPr lang="en-US" altLang="zh-CN" sz="4000" dirty="0">
                <a:solidFill>
                  <a:srgbClr val="FF00FF"/>
                </a:solidFill>
              </a:rPr>
              <a:t>Deepak </a:t>
            </a:r>
            <a:r>
              <a:rPr lang="zh-CN" altLang="en-US" sz="4000" dirty="0">
                <a:solidFill>
                  <a:srgbClr val="FF00FF"/>
                </a:solidFill>
              </a:rPr>
              <a:t>无情的嘲笑，探索如何处理青春期的同学之间的关系；</a:t>
            </a:r>
            <a:endParaRPr lang="en-US" altLang="zh-CN" sz="4000" dirty="0">
              <a:solidFill>
                <a:srgbClr val="FF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7894"/>
            <a:ext cx="12192000" cy="6857572"/>
          </a:xfrm>
          <a:prstGeom prst="rect">
            <a:avLst/>
          </a:prstGeom>
        </p:spPr>
      </p:pic>
      <p:sp>
        <p:nvSpPr>
          <p:cNvPr id="4" name="文本框 3"/>
          <p:cNvSpPr txBox="1"/>
          <p:nvPr/>
        </p:nvSpPr>
        <p:spPr>
          <a:xfrm>
            <a:off x="0" y="430526"/>
            <a:ext cx="12192001" cy="5078313"/>
          </a:xfrm>
          <a:prstGeom prst="rect">
            <a:avLst/>
          </a:prstGeom>
          <a:solidFill>
            <a:schemeClr val="bg1"/>
          </a:solidFill>
        </p:spPr>
        <p:txBody>
          <a:bodyPr wrap="square">
            <a:spAutoFit/>
          </a:bodyPr>
          <a:lstStyle/>
          <a:p>
            <a:r>
              <a:rPr lang="en-US" altLang="zh-CN" sz="3600" b="1" dirty="0">
                <a:solidFill>
                  <a:srgbClr val="C00000"/>
                </a:solidFill>
              </a:rPr>
              <a:t>4. </a:t>
            </a:r>
            <a:r>
              <a:rPr lang="zh-CN" altLang="en-US" sz="3600" b="1" dirty="0">
                <a:solidFill>
                  <a:srgbClr val="C00000"/>
                </a:solidFill>
              </a:rPr>
              <a:t>主题探索： </a:t>
            </a:r>
            <a:endParaRPr lang="en-US" altLang="zh-CN" sz="3600" b="1" dirty="0" smtClean="0">
              <a:solidFill>
                <a:srgbClr val="C00000"/>
              </a:solidFill>
            </a:endParaRPr>
          </a:p>
          <a:p>
            <a:r>
              <a:rPr lang="en-US" altLang="zh-CN" sz="3600" dirty="0" smtClean="0"/>
              <a:t>③ </a:t>
            </a:r>
            <a:r>
              <a:rPr lang="en-US" altLang="zh-CN" sz="3600" dirty="0">
                <a:solidFill>
                  <a:srgbClr val="0000FF"/>
                </a:solidFill>
              </a:rPr>
              <a:t>Anjali</a:t>
            </a:r>
            <a:r>
              <a:rPr lang="zh-CN" altLang="en-US" sz="3600" dirty="0">
                <a:solidFill>
                  <a:srgbClr val="0000FF"/>
                </a:solidFill>
              </a:rPr>
              <a:t> 无意间听到</a:t>
            </a:r>
            <a:r>
              <a:rPr lang="en-US" altLang="zh-CN" sz="3600" dirty="0">
                <a:solidFill>
                  <a:srgbClr val="0000FF"/>
                </a:solidFill>
              </a:rPr>
              <a:t>Deepak </a:t>
            </a:r>
            <a:r>
              <a:rPr lang="zh-CN" altLang="en-US" sz="3600" dirty="0">
                <a:solidFill>
                  <a:srgbClr val="0000FF"/>
                </a:solidFill>
              </a:rPr>
              <a:t>对</a:t>
            </a:r>
            <a:r>
              <a:rPr lang="en-US" altLang="zh-CN" sz="3600" dirty="0">
                <a:solidFill>
                  <a:srgbClr val="0000FF"/>
                </a:solidFill>
              </a:rPr>
              <a:t>Mary </a:t>
            </a:r>
            <a:r>
              <a:rPr lang="zh-CN" altLang="en-US" sz="3600" dirty="0">
                <a:solidFill>
                  <a:srgbClr val="0000FF"/>
                </a:solidFill>
              </a:rPr>
              <a:t>说她坏话时暴怒的情绪，探索如何学会控制情绪的问题；</a:t>
            </a:r>
            <a:endParaRPr lang="en-US" altLang="zh-CN" sz="3600" dirty="0">
              <a:solidFill>
                <a:srgbClr val="0000FF"/>
              </a:solidFill>
            </a:endParaRPr>
          </a:p>
          <a:p>
            <a:r>
              <a:rPr lang="en-US" altLang="zh-CN" sz="3600" dirty="0"/>
              <a:t>④ </a:t>
            </a:r>
            <a:r>
              <a:rPr lang="zh-CN" altLang="en-US" sz="3600" dirty="0">
                <a:solidFill>
                  <a:srgbClr val="FF00FF"/>
                </a:solidFill>
              </a:rPr>
              <a:t>思考一下</a:t>
            </a:r>
            <a:r>
              <a:rPr lang="en-US" altLang="zh-CN" sz="3600" dirty="0">
                <a:solidFill>
                  <a:srgbClr val="FF00FF"/>
                </a:solidFill>
              </a:rPr>
              <a:t>Deepak </a:t>
            </a:r>
            <a:r>
              <a:rPr lang="zh-CN" altLang="en-US" sz="3600" dirty="0">
                <a:solidFill>
                  <a:srgbClr val="FF00FF"/>
                </a:solidFill>
              </a:rPr>
              <a:t>为何屡屡为难</a:t>
            </a:r>
            <a:r>
              <a:rPr lang="en-US" altLang="zh-CN" sz="3600" dirty="0">
                <a:solidFill>
                  <a:srgbClr val="FF00FF"/>
                </a:solidFill>
              </a:rPr>
              <a:t>Anjali, </a:t>
            </a:r>
            <a:r>
              <a:rPr lang="zh-CN" altLang="en-US" sz="3600" dirty="0">
                <a:solidFill>
                  <a:srgbClr val="FF00FF"/>
                </a:solidFill>
              </a:rPr>
              <a:t>是出于竞争的关系而被嫉妒冲昏了头脑，探索如何处理同学之间的良性竞争问题；</a:t>
            </a:r>
            <a:endParaRPr lang="en-US" altLang="zh-CN" sz="3600" dirty="0">
              <a:solidFill>
                <a:srgbClr val="FF00FF"/>
              </a:solidFill>
            </a:endParaRPr>
          </a:p>
          <a:p>
            <a:r>
              <a:rPr lang="en-US" altLang="zh-CN" sz="3600" dirty="0"/>
              <a:t>⑤ </a:t>
            </a:r>
            <a:r>
              <a:rPr lang="en-US" altLang="zh-CN" sz="3600" dirty="0">
                <a:solidFill>
                  <a:schemeClr val="accent6">
                    <a:lumMod val="75000"/>
                  </a:schemeClr>
                </a:solidFill>
              </a:rPr>
              <a:t>Mr. Zakir </a:t>
            </a:r>
            <a:r>
              <a:rPr lang="zh-CN" altLang="en-US" sz="3600" dirty="0">
                <a:solidFill>
                  <a:schemeClr val="accent6">
                    <a:lumMod val="75000"/>
                  </a:schemeClr>
                </a:solidFill>
              </a:rPr>
              <a:t>明知</a:t>
            </a:r>
            <a:r>
              <a:rPr lang="en-US" altLang="zh-CN" sz="3600" dirty="0">
                <a:solidFill>
                  <a:schemeClr val="accent6">
                    <a:lumMod val="75000"/>
                  </a:schemeClr>
                </a:solidFill>
              </a:rPr>
              <a:t>Anjali </a:t>
            </a:r>
            <a:r>
              <a:rPr lang="zh-CN" altLang="en-US" sz="3600" dirty="0">
                <a:solidFill>
                  <a:schemeClr val="accent6">
                    <a:lumMod val="75000"/>
                  </a:schemeClr>
                </a:solidFill>
              </a:rPr>
              <a:t>非常喜欢手鼓，但当</a:t>
            </a:r>
            <a:r>
              <a:rPr lang="en-US" altLang="zh-CN" sz="3600" dirty="0">
                <a:solidFill>
                  <a:schemeClr val="accent6">
                    <a:lumMod val="75000"/>
                  </a:schemeClr>
                </a:solidFill>
              </a:rPr>
              <a:t>Anjali </a:t>
            </a:r>
            <a:r>
              <a:rPr lang="zh-CN" altLang="en-US" sz="3600" dirty="0">
                <a:solidFill>
                  <a:schemeClr val="accent6">
                    <a:lumMod val="75000"/>
                  </a:schemeClr>
                </a:solidFill>
              </a:rPr>
              <a:t>心生退意时，老师只是宣布了一个通知；探讨教育的问题</a:t>
            </a:r>
            <a:r>
              <a:rPr lang="en-US" altLang="zh-CN" sz="3600" dirty="0">
                <a:solidFill>
                  <a:schemeClr val="accent6">
                    <a:lumMod val="75000"/>
                  </a:schemeClr>
                </a:solidFill>
              </a:rPr>
              <a:t>---</a:t>
            </a:r>
            <a:r>
              <a:rPr lang="zh-CN" altLang="en-US" sz="3600" dirty="0">
                <a:solidFill>
                  <a:srgbClr val="FF0000"/>
                </a:solidFill>
              </a:rPr>
              <a:t>润物细</a:t>
            </a:r>
            <a:r>
              <a:rPr lang="zh-CN" altLang="en-US" sz="3600" dirty="0" smtClean="0">
                <a:solidFill>
                  <a:srgbClr val="FF0000"/>
                </a:solidFill>
              </a:rPr>
              <a:t>无声</a:t>
            </a:r>
            <a:r>
              <a:rPr lang="en-US" altLang="zh-CN" sz="3600" dirty="0" smtClean="0">
                <a:solidFill>
                  <a:srgbClr val="FF0000"/>
                </a:solidFill>
              </a:rPr>
              <a:t>---</a:t>
            </a:r>
            <a:r>
              <a:rPr lang="zh-CN" altLang="en-US" sz="3600" dirty="0" smtClean="0">
                <a:solidFill>
                  <a:srgbClr val="FF0000"/>
                </a:solidFill>
              </a:rPr>
              <a:t>没有批评</a:t>
            </a:r>
            <a:r>
              <a:rPr lang="en-US" altLang="zh-CN" sz="3600" dirty="0" smtClean="0">
                <a:solidFill>
                  <a:srgbClr val="FF0000"/>
                </a:solidFill>
              </a:rPr>
              <a:t>Deepak </a:t>
            </a:r>
            <a:r>
              <a:rPr lang="zh-CN" altLang="en-US" sz="3600" dirty="0" smtClean="0">
                <a:solidFill>
                  <a:srgbClr val="FF0000"/>
                </a:solidFill>
              </a:rPr>
              <a:t>没有安慰</a:t>
            </a:r>
            <a:r>
              <a:rPr lang="en-US" altLang="zh-CN" sz="3600" dirty="0" smtClean="0">
                <a:solidFill>
                  <a:srgbClr val="FF0000"/>
                </a:solidFill>
              </a:rPr>
              <a:t>Anjali </a:t>
            </a:r>
            <a:r>
              <a:rPr lang="zh-CN" altLang="en-US" sz="3600" dirty="0" smtClean="0"/>
              <a:t>。</a:t>
            </a:r>
            <a:r>
              <a:rPr lang="en-US" altLang="zh-CN" sz="3600" dirty="0" smtClean="0"/>
              <a:t>   </a:t>
            </a:r>
            <a:endParaRPr lang="en-US" altLang="zh-CN" sz="36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7894"/>
            <a:ext cx="12192000" cy="6857572"/>
          </a:xfrm>
          <a:prstGeom prst="rect">
            <a:avLst/>
          </a:prstGeom>
        </p:spPr>
      </p:pic>
      <p:sp>
        <p:nvSpPr>
          <p:cNvPr id="4" name="文本框 3"/>
          <p:cNvSpPr txBox="1"/>
          <p:nvPr/>
        </p:nvSpPr>
        <p:spPr>
          <a:xfrm>
            <a:off x="0" y="-104730"/>
            <a:ext cx="12192000" cy="7478970"/>
          </a:xfrm>
          <a:prstGeom prst="rect">
            <a:avLst/>
          </a:prstGeom>
          <a:solidFill>
            <a:schemeClr val="bg1"/>
          </a:solidFill>
        </p:spPr>
        <p:txBody>
          <a:bodyPr wrap="square">
            <a:spAutoFit/>
          </a:bodyPr>
          <a:lstStyle/>
          <a:p>
            <a:r>
              <a:rPr lang="en-US" altLang="zh-CN" sz="3200" b="1" dirty="0">
                <a:solidFill>
                  <a:srgbClr val="C00000"/>
                </a:solidFill>
              </a:rPr>
              <a:t> </a:t>
            </a:r>
            <a:r>
              <a:rPr lang="en-US" altLang="zh-CN" sz="3200" b="1" dirty="0" smtClean="0">
                <a:solidFill>
                  <a:srgbClr val="C00000"/>
                </a:solidFill>
              </a:rPr>
              <a:t>5.  </a:t>
            </a:r>
            <a:r>
              <a:rPr lang="zh-CN" altLang="en-US" sz="3200" b="1" dirty="0" smtClean="0">
                <a:solidFill>
                  <a:srgbClr val="C00000"/>
                </a:solidFill>
              </a:rPr>
              <a:t>故事</a:t>
            </a:r>
            <a:r>
              <a:rPr lang="zh-CN" altLang="en-US" sz="3200" b="1" dirty="0">
                <a:solidFill>
                  <a:srgbClr val="C00000"/>
                </a:solidFill>
              </a:rPr>
              <a:t>线的分析：</a:t>
            </a:r>
            <a:endParaRPr lang="en-US" altLang="zh-CN" sz="3200" b="1" dirty="0">
              <a:solidFill>
                <a:srgbClr val="C00000"/>
              </a:solidFill>
            </a:endParaRPr>
          </a:p>
          <a:p>
            <a:r>
              <a:rPr lang="zh-CN" altLang="en-US" sz="3200" b="1" dirty="0" smtClean="0">
                <a:solidFill>
                  <a:srgbClr val="0000FF"/>
                </a:solidFill>
              </a:rPr>
              <a:t>明线</a:t>
            </a:r>
            <a:r>
              <a:rPr lang="en-US" altLang="zh-CN" sz="3200" b="1" dirty="0" smtClean="0">
                <a:solidFill>
                  <a:srgbClr val="0000FF"/>
                </a:solidFill>
              </a:rPr>
              <a:t>1</a:t>
            </a:r>
            <a:r>
              <a:rPr lang="zh-CN" altLang="en-US" sz="3200" b="1" dirty="0" smtClean="0">
                <a:solidFill>
                  <a:srgbClr val="0000FF"/>
                </a:solidFill>
              </a:rPr>
              <a:t>：</a:t>
            </a:r>
            <a:r>
              <a:rPr lang="zh-CN" altLang="en-US" sz="3200" dirty="0"/>
              <a:t>主角</a:t>
            </a:r>
            <a:r>
              <a:rPr lang="en-US" altLang="zh-CN" sz="3200" dirty="0"/>
              <a:t>Anjali:  </a:t>
            </a:r>
            <a:r>
              <a:rPr lang="zh-CN" altLang="en-US" sz="3200" dirty="0"/>
              <a:t>从第二段：</a:t>
            </a:r>
            <a:r>
              <a:rPr lang="en-US" altLang="zh-CN" sz="3200" dirty="0"/>
              <a:t>She danced her fingers across the </a:t>
            </a:r>
            <a:r>
              <a:rPr lang="en-US" altLang="zh-CN" sz="3200" dirty="0" err="1"/>
              <a:t>tabla</a:t>
            </a:r>
            <a:r>
              <a:rPr lang="en-US" altLang="zh-CN" sz="3200" dirty="0"/>
              <a:t> to perform the composition in confusion</a:t>
            </a:r>
            <a:r>
              <a:rPr lang="zh-CN" altLang="en-US" sz="3200" dirty="0"/>
              <a:t>；以及第三段： </a:t>
            </a:r>
            <a:r>
              <a:rPr lang="en-US" altLang="zh-CN" sz="3200" dirty="0"/>
              <a:t>Anjali had dreamed of a moment like that. She wanted to win the opportunity, </a:t>
            </a:r>
            <a:r>
              <a:rPr lang="zh-CN" altLang="en-US" sz="3200" dirty="0"/>
              <a:t>可推知： </a:t>
            </a:r>
            <a:r>
              <a:rPr lang="en-US" altLang="zh-CN" sz="3200" dirty="0"/>
              <a:t>Anjali </a:t>
            </a:r>
            <a:r>
              <a:rPr lang="zh-CN" altLang="en-US" sz="3200" dirty="0"/>
              <a:t>内心是非常希望赢得去登台表演手鼓的机会的。登台表演的强烈动机促使她勤奋练习打鼓；</a:t>
            </a:r>
            <a:endParaRPr lang="zh-CN" altLang="en-US" sz="3200" dirty="0"/>
          </a:p>
          <a:p>
            <a:r>
              <a:rPr lang="zh-CN" altLang="en-US" sz="3200" dirty="0"/>
              <a:t>   </a:t>
            </a:r>
            <a:r>
              <a:rPr lang="zh-CN" altLang="en-US" sz="3200" dirty="0">
                <a:solidFill>
                  <a:srgbClr val="FF00FF"/>
                </a:solidFill>
              </a:rPr>
              <a:t> </a:t>
            </a:r>
            <a:r>
              <a:rPr lang="en-US" altLang="zh-CN" sz="3200" dirty="0">
                <a:solidFill>
                  <a:srgbClr val="FF00FF"/>
                </a:solidFill>
              </a:rPr>
              <a:t>motive </a:t>
            </a:r>
            <a:r>
              <a:rPr lang="zh-CN" altLang="en-US" sz="3200" dirty="0"/>
              <a:t>（</a:t>
            </a:r>
            <a:r>
              <a:rPr lang="zh-CN" altLang="en-US" sz="3200" dirty="0">
                <a:solidFill>
                  <a:srgbClr val="0000FF"/>
                </a:solidFill>
              </a:rPr>
              <a:t>想参加音乐会演出</a:t>
            </a:r>
            <a:r>
              <a:rPr lang="zh-CN" altLang="en-US" sz="3200" dirty="0"/>
              <a:t>）</a:t>
            </a:r>
            <a:r>
              <a:rPr lang="en-US" altLang="zh-CN" sz="3200" dirty="0"/>
              <a:t>—</a:t>
            </a:r>
            <a:r>
              <a:rPr lang="en-US" altLang="zh-CN" sz="3200" dirty="0">
                <a:solidFill>
                  <a:srgbClr val="FF00FF"/>
                </a:solidFill>
              </a:rPr>
              <a:t>act</a:t>
            </a:r>
            <a:r>
              <a:rPr lang="zh-CN" altLang="en-US" sz="3200" dirty="0"/>
              <a:t>（</a:t>
            </a:r>
            <a:r>
              <a:rPr lang="zh-CN" altLang="en-US" sz="3200" dirty="0">
                <a:solidFill>
                  <a:srgbClr val="0000FF"/>
                </a:solidFill>
              </a:rPr>
              <a:t>努力练习打鼓</a:t>
            </a:r>
            <a:r>
              <a:rPr lang="zh-CN" altLang="en-US" sz="3200" dirty="0"/>
              <a:t>）</a:t>
            </a:r>
            <a:r>
              <a:rPr lang="en-US" altLang="zh-CN" sz="3200" dirty="0"/>
              <a:t>---</a:t>
            </a:r>
            <a:r>
              <a:rPr lang="en-US" altLang="zh-CN" sz="3200" dirty="0">
                <a:solidFill>
                  <a:srgbClr val="FF00FF"/>
                </a:solidFill>
              </a:rPr>
              <a:t>challenge</a:t>
            </a:r>
            <a:r>
              <a:rPr lang="en-US" altLang="zh-CN" sz="3200" dirty="0"/>
              <a:t>( </a:t>
            </a:r>
            <a:r>
              <a:rPr lang="zh-CN" altLang="en-US" sz="3200" dirty="0">
                <a:solidFill>
                  <a:srgbClr val="0000FF"/>
                </a:solidFill>
              </a:rPr>
              <a:t>来自男同学</a:t>
            </a:r>
            <a:r>
              <a:rPr lang="en-US" altLang="zh-CN" sz="3200" dirty="0">
                <a:solidFill>
                  <a:srgbClr val="0000FF"/>
                </a:solidFill>
              </a:rPr>
              <a:t>Deepak </a:t>
            </a:r>
            <a:r>
              <a:rPr lang="zh-CN" altLang="en-US" sz="3200" dirty="0">
                <a:solidFill>
                  <a:srgbClr val="0000FF"/>
                </a:solidFill>
              </a:rPr>
              <a:t>的嘲讽</a:t>
            </a:r>
            <a:r>
              <a:rPr lang="zh-CN" altLang="en-US" sz="3200" dirty="0"/>
              <a:t>）</a:t>
            </a:r>
            <a:r>
              <a:rPr lang="en-US" altLang="zh-CN" sz="3200" dirty="0"/>
              <a:t>---</a:t>
            </a:r>
            <a:r>
              <a:rPr lang="en-US" altLang="zh-CN" sz="3200" dirty="0">
                <a:solidFill>
                  <a:srgbClr val="FF00FF"/>
                </a:solidFill>
              </a:rPr>
              <a:t>response</a:t>
            </a:r>
            <a:r>
              <a:rPr lang="en-US" altLang="zh-CN" sz="3200" dirty="0"/>
              <a:t>( </a:t>
            </a:r>
            <a:r>
              <a:rPr lang="zh-CN" altLang="en-US" sz="3200" dirty="0">
                <a:solidFill>
                  <a:srgbClr val="0000FF"/>
                </a:solidFill>
              </a:rPr>
              <a:t>想停止练习</a:t>
            </a:r>
            <a:r>
              <a:rPr lang="zh-CN" altLang="en-US" sz="3200" dirty="0"/>
              <a:t>）</a:t>
            </a:r>
            <a:r>
              <a:rPr lang="en-US" altLang="zh-CN" sz="3200" dirty="0"/>
              <a:t>---</a:t>
            </a:r>
            <a:r>
              <a:rPr lang="en-US" altLang="zh-CN" sz="3200" dirty="0">
                <a:solidFill>
                  <a:srgbClr val="FF00FF"/>
                </a:solidFill>
              </a:rPr>
              <a:t>feeling </a:t>
            </a:r>
            <a:r>
              <a:rPr lang="en-US" altLang="zh-CN" sz="3200" dirty="0"/>
              <a:t>(</a:t>
            </a:r>
            <a:r>
              <a:rPr lang="zh-CN" altLang="en-US" sz="3200" dirty="0">
                <a:solidFill>
                  <a:srgbClr val="0000FF"/>
                </a:solidFill>
              </a:rPr>
              <a:t>被教室墙壁上的海报所激励</a:t>
            </a:r>
            <a:r>
              <a:rPr lang="en-US" altLang="zh-CN" sz="3200" dirty="0"/>
              <a:t>)---</a:t>
            </a:r>
            <a:r>
              <a:rPr lang="en-US" altLang="zh-CN" sz="3200" dirty="0">
                <a:solidFill>
                  <a:srgbClr val="FF00FF"/>
                </a:solidFill>
              </a:rPr>
              <a:t>act</a:t>
            </a:r>
            <a:r>
              <a:rPr lang="en-US" altLang="zh-CN" sz="3200" dirty="0"/>
              <a:t> ( </a:t>
            </a:r>
            <a:r>
              <a:rPr lang="zh-CN" altLang="en-US" sz="3200" dirty="0">
                <a:solidFill>
                  <a:srgbClr val="0000FF"/>
                </a:solidFill>
              </a:rPr>
              <a:t>继续努力练习手鼓</a:t>
            </a:r>
            <a:r>
              <a:rPr lang="zh-CN" altLang="en-US" sz="3200" dirty="0"/>
              <a:t>）</a:t>
            </a:r>
            <a:r>
              <a:rPr lang="en-US" altLang="zh-CN" sz="3200" dirty="0"/>
              <a:t>--- </a:t>
            </a:r>
            <a:r>
              <a:rPr lang="en-US" altLang="zh-CN" sz="3200" dirty="0">
                <a:solidFill>
                  <a:srgbClr val="FF00FF"/>
                </a:solidFill>
              </a:rPr>
              <a:t>result </a:t>
            </a:r>
            <a:r>
              <a:rPr lang="zh-CN" altLang="en-US" sz="3200" dirty="0"/>
              <a:t>（</a:t>
            </a:r>
            <a:r>
              <a:rPr lang="zh-CN" altLang="en-US" sz="3200" dirty="0">
                <a:solidFill>
                  <a:srgbClr val="0000FF"/>
                </a:solidFill>
              </a:rPr>
              <a:t>获得</a:t>
            </a:r>
            <a:r>
              <a:rPr lang="en-US" altLang="zh-CN" sz="3200" dirty="0">
                <a:solidFill>
                  <a:srgbClr val="0000FF"/>
                </a:solidFill>
              </a:rPr>
              <a:t>Mr. Zakir</a:t>
            </a:r>
            <a:r>
              <a:rPr lang="zh-CN" altLang="en-US" sz="3200" dirty="0">
                <a:solidFill>
                  <a:srgbClr val="0000FF"/>
                </a:solidFill>
              </a:rPr>
              <a:t>给予的表演机会</a:t>
            </a:r>
            <a:r>
              <a:rPr lang="en-US" altLang="zh-CN" sz="3200" dirty="0">
                <a:solidFill>
                  <a:srgbClr val="0000FF"/>
                </a:solidFill>
              </a:rPr>
              <a:t>+</a:t>
            </a:r>
            <a:r>
              <a:rPr lang="zh-CN" altLang="en-US" sz="3200" dirty="0">
                <a:solidFill>
                  <a:srgbClr val="0000FF"/>
                </a:solidFill>
              </a:rPr>
              <a:t>表演成功</a:t>
            </a:r>
            <a:r>
              <a:rPr lang="zh-CN" altLang="en-US" sz="3200" dirty="0"/>
              <a:t>）</a:t>
            </a:r>
            <a:r>
              <a:rPr lang="en-US" altLang="zh-CN" sz="3200" dirty="0"/>
              <a:t> ---</a:t>
            </a:r>
            <a:r>
              <a:rPr lang="en-US" altLang="zh-CN" sz="3200" dirty="0">
                <a:solidFill>
                  <a:srgbClr val="FF00FF"/>
                </a:solidFill>
              </a:rPr>
              <a:t>reflection</a:t>
            </a:r>
            <a:r>
              <a:rPr lang="zh-CN" altLang="en-US" sz="3200" dirty="0"/>
              <a:t>（①</a:t>
            </a:r>
            <a:r>
              <a:rPr lang="zh-CN" altLang="en-US" sz="3200" dirty="0">
                <a:solidFill>
                  <a:srgbClr val="9933FF"/>
                </a:solidFill>
              </a:rPr>
              <a:t>证明音乐无性别差异</a:t>
            </a:r>
            <a:r>
              <a:rPr lang="zh-CN" altLang="en-US" sz="3200" dirty="0"/>
              <a:t>或②</a:t>
            </a:r>
            <a:r>
              <a:rPr lang="zh-CN" altLang="en-US" sz="3200" dirty="0">
                <a:solidFill>
                  <a:srgbClr val="FF0000"/>
                </a:solidFill>
              </a:rPr>
              <a:t>做任何事情，不管遇到什么挫折，不能轻言放弃</a:t>
            </a:r>
            <a:r>
              <a:rPr lang="zh-CN" altLang="en-US" sz="3200" dirty="0"/>
              <a:t>）。这条为本文原文以及续写故事的明线；结合所给第一段首句以及第二段首句，第一段的主要内容就是故事的明线所在。</a:t>
            </a:r>
            <a:endParaRPr lang="en-US" altLang="zh-CN" sz="3200" dirty="0"/>
          </a:p>
          <a:p>
            <a:endParaRPr lang="en-US" altLang="zh-CN" sz="32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6" name="Picture 2" descr="印度塔布拉鼓 的图像结果"/>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0356" y="113931"/>
            <a:ext cx="5954073" cy="34656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印度塔布拉鼓 的图像结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8110" y="2647582"/>
            <a:ext cx="5613890" cy="4210418"/>
          </a:xfrm>
          <a:prstGeom prst="rect">
            <a:avLst/>
          </a:prstGeom>
          <a:noFill/>
          <a:extLst>
            <a:ext uri="{909E8E84-426E-40DD-AFC4-6F175D3DCCD1}">
              <a14:hiddenFill xmlns:a14="http://schemas.microsoft.com/office/drawing/2010/main">
                <a:solidFill>
                  <a:srgbClr val="FFFFFF"/>
                </a:solidFill>
              </a14:hiddenFill>
            </a:ext>
          </a:extLst>
        </p:spPr>
      </p:pic>
      <p:pic>
        <p:nvPicPr>
          <p:cNvPr id="5124" name="图片 6" descr="logo横版 png"/>
          <p:cNvPicPr>
            <a:picLocks noChangeAspect="1"/>
          </p:cNvPicPr>
          <p:nvPr/>
        </p:nvPicPr>
        <p:blipFill>
          <a:blip r:embed="rId4"/>
          <a:stretch>
            <a:fillRect/>
          </a:stretch>
        </p:blipFill>
        <p:spPr>
          <a:xfrm>
            <a:off x="11477625" y="82550"/>
            <a:ext cx="608013" cy="642938"/>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7894"/>
            <a:ext cx="12192000" cy="6857572"/>
          </a:xfrm>
          <a:prstGeom prst="rect">
            <a:avLst/>
          </a:prstGeom>
        </p:spPr>
      </p:pic>
      <p:sp>
        <p:nvSpPr>
          <p:cNvPr id="4" name="文本框 3"/>
          <p:cNvSpPr txBox="1"/>
          <p:nvPr/>
        </p:nvSpPr>
        <p:spPr>
          <a:xfrm>
            <a:off x="0" y="-104730"/>
            <a:ext cx="12192000" cy="6986528"/>
          </a:xfrm>
          <a:prstGeom prst="rect">
            <a:avLst/>
          </a:prstGeom>
          <a:solidFill>
            <a:schemeClr val="bg1"/>
          </a:solidFill>
        </p:spPr>
        <p:txBody>
          <a:bodyPr wrap="square">
            <a:spAutoFit/>
          </a:bodyPr>
          <a:lstStyle/>
          <a:p>
            <a:r>
              <a:rPr lang="en-US" altLang="zh-CN" sz="3200" b="1" dirty="0">
                <a:solidFill>
                  <a:srgbClr val="C00000"/>
                </a:solidFill>
              </a:rPr>
              <a:t> </a:t>
            </a:r>
            <a:r>
              <a:rPr lang="en-US" altLang="zh-CN" sz="3200" b="1" dirty="0" smtClean="0">
                <a:solidFill>
                  <a:srgbClr val="C00000"/>
                </a:solidFill>
              </a:rPr>
              <a:t>5. </a:t>
            </a:r>
            <a:r>
              <a:rPr lang="zh-CN" altLang="en-US" sz="3200" b="1" dirty="0" smtClean="0">
                <a:solidFill>
                  <a:srgbClr val="C00000"/>
                </a:solidFill>
              </a:rPr>
              <a:t>故事</a:t>
            </a:r>
            <a:r>
              <a:rPr lang="zh-CN" altLang="en-US" sz="3200" b="1" dirty="0">
                <a:solidFill>
                  <a:srgbClr val="C00000"/>
                </a:solidFill>
              </a:rPr>
              <a:t>线的分析：</a:t>
            </a:r>
            <a:endParaRPr lang="en-US" altLang="zh-CN" sz="3200" b="1" dirty="0">
              <a:solidFill>
                <a:srgbClr val="C00000"/>
              </a:solidFill>
            </a:endParaRPr>
          </a:p>
          <a:p>
            <a:r>
              <a:rPr lang="zh-CN" altLang="en-US" sz="3200" b="1" dirty="0" smtClean="0">
                <a:solidFill>
                  <a:srgbClr val="0000FF"/>
                </a:solidFill>
              </a:rPr>
              <a:t>明线</a:t>
            </a:r>
            <a:r>
              <a:rPr lang="en-US" altLang="zh-CN" sz="3200" b="1" dirty="0" smtClean="0">
                <a:solidFill>
                  <a:srgbClr val="0000FF"/>
                </a:solidFill>
              </a:rPr>
              <a:t>2</a:t>
            </a:r>
            <a:r>
              <a:rPr lang="zh-CN" altLang="en-US" sz="3200" dirty="0" smtClean="0">
                <a:solidFill>
                  <a:srgbClr val="0000FF"/>
                </a:solidFill>
              </a:rPr>
              <a:t>：</a:t>
            </a:r>
            <a:r>
              <a:rPr lang="zh-CN" altLang="en-US" sz="3200" dirty="0" smtClean="0"/>
              <a:t>配角</a:t>
            </a:r>
            <a:r>
              <a:rPr lang="en-US" altLang="zh-CN" sz="3200" dirty="0" smtClean="0"/>
              <a:t>Deepak :  </a:t>
            </a:r>
            <a:r>
              <a:rPr lang="zh-CN" altLang="en-US" sz="3200" dirty="0" smtClean="0"/>
              <a:t>第一段在课堂上</a:t>
            </a:r>
            <a:r>
              <a:rPr lang="en-US" altLang="zh-CN" sz="3200" dirty="0" smtClean="0">
                <a:solidFill>
                  <a:srgbClr val="FF0000"/>
                </a:solidFill>
              </a:rPr>
              <a:t>taunt Anjali</a:t>
            </a:r>
            <a:r>
              <a:rPr lang="zh-CN" altLang="en-US" sz="3200" dirty="0" smtClean="0"/>
              <a:t>；</a:t>
            </a:r>
            <a:r>
              <a:rPr lang="zh-CN" altLang="en-US" sz="3200" dirty="0"/>
              <a:t>以</a:t>
            </a:r>
            <a:r>
              <a:rPr lang="zh-CN" altLang="en-US" sz="3200" dirty="0" smtClean="0"/>
              <a:t>及第四段</a:t>
            </a:r>
            <a:r>
              <a:rPr lang="zh-CN" altLang="en-US" sz="3200" dirty="0"/>
              <a:t>： </a:t>
            </a:r>
            <a:r>
              <a:rPr lang="en-US" altLang="zh-CN" sz="3200" dirty="0" smtClean="0"/>
              <a:t>Deepak </a:t>
            </a:r>
            <a:r>
              <a:rPr lang="zh-CN" altLang="en-US" sz="3200" dirty="0" smtClean="0"/>
              <a:t>对</a:t>
            </a:r>
            <a:r>
              <a:rPr lang="en-US" altLang="zh-CN" sz="3200" dirty="0" smtClean="0"/>
              <a:t>Mary </a:t>
            </a:r>
            <a:r>
              <a:rPr lang="zh-CN" altLang="en-US" sz="3200" dirty="0" smtClean="0"/>
              <a:t>说</a:t>
            </a:r>
            <a:r>
              <a:rPr lang="en-US" altLang="zh-CN" sz="3200" dirty="0" smtClean="0"/>
              <a:t>Anjali </a:t>
            </a:r>
            <a:r>
              <a:rPr lang="zh-CN" altLang="en-US" sz="3200" dirty="0" smtClean="0"/>
              <a:t>的坏话；原文本</a:t>
            </a:r>
            <a:r>
              <a:rPr lang="en-US" altLang="zh-CN" sz="3200" dirty="0" smtClean="0"/>
              <a:t>Deepak </a:t>
            </a:r>
            <a:r>
              <a:rPr lang="zh-CN" altLang="en-US" sz="3200" dirty="0" smtClean="0"/>
              <a:t>是个负面人物。根据</a:t>
            </a:r>
            <a:r>
              <a:rPr lang="zh-CN" altLang="en-US" sz="3200" dirty="0"/>
              <a:t>续</a:t>
            </a:r>
            <a:r>
              <a:rPr lang="zh-CN" altLang="en-US" sz="3200" dirty="0" smtClean="0"/>
              <a:t>写教学旨在弘扬真善美，</a:t>
            </a:r>
            <a:r>
              <a:rPr lang="zh-CN" altLang="en-US" sz="3200" dirty="0"/>
              <a:t>通过对读后续写题型的分析</a:t>
            </a:r>
            <a:r>
              <a:rPr lang="en-US" altLang="zh-CN" sz="3200" dirty="0"/>
              <a:t>,</a:t>
            </a:r>
            <a:r>
              <a:rPr lang="zh-CN" altLang="en-US" sz="3200" dirty="0" smtClean="0"/>
              <a:t>探究以培养</a:t>
            </a:r>
            <a:r>
              <a:rPr lang="zh-CN" altLang="en-US" sz="3200" dirty="0"/>
              <a:t>学生英语学科的核心</a:t>
            </a:r>
            <a:r>
              <a:rPr lang="zh-CN" altLang="en-US" sz="3200" dirty="0" smtClean="0"/>
              <a:t>素养</a:t>
            </a:r>
            <a:r>
              <a:rPr lang="en-US" altLang="zh-CN" sz="3200" dirty="0" smtClean="0"/>
              <a:t>.</a:t>
            </a:r>
            <a:r>
              <a:rPr lang="zh-CN" altLang="en-US" sz="3200" dirty="0" smtClean="0"/>
              <a:t>  考生在续写</a:t>
            </a:r>
            <a:r>
              <a:rPr lang="en-US" altLang="zh-CN" sz="3200" dirty="0" smtClean="0"/>
              <a:t>Deepak </a:t>
            </a:r>
            <a:r>
              <a:rPr lang="zh-CN" altLang="en-US" sz="3200" dirty="0" smtClean="0"/>
              <a:t>这个人物时，要给他机会改变并成长。</a:t>
            </a:r>
            <a:r>
              <a:rPr lang="en-US" altLang="zh-CN" sz="3200" dirty="0" smtClean="0"/>
              <a:t>Deepak </a:t>
            </a:r>
            <a:r>
              <a:rPr lang="zh-CN" altLang="en-US" sz="3200" dirty="0" smtClean="0"/>
              <a:t>认识到自己的错误和问题，勇于承认错误，并向</a:t>
            </a:r>
            <a:r>
              <a:rPr lang="en-US" altLang="zh-CN" sz="3200" dirty="0" smtClean="0"/>
              <a:t>Anjali </a:t>
            </a:r>
            <a:r>
              <a:rPr lang="zh-CN" altLang="en-US" sz="3200" dirty="0" smtClean="0"/>
              <a:t>道歉，如果设计</a:t>
            </a:r>
            <a:r>
              <a:rPr lang="en-US" altLang="zh-CN" sz="3200" dirty="0" smtClean="0"/>
              <a:t>Anjali </a:t>
            </a:r>
            <a:r>
              <a:rPr lang="zh-CN" altLang="en-US" sz="3200" dirty="0" smtClean="0"/>
              <a:t>手鼓表演成功，那么还可以加一个情节，被</a:t>
            </a:r>
            <a:r>
              <a:rPr lang="en-US" altLang="zh-CN" sz="3200" dirty="0" smtClean="0"/>
              <a:t>Anjali </a:t>
            </a:r>
            <a:r>
              <a:rPr lang="zh-CN" altLang="en-US" sz="3200" dirty="0" smtClean="0"/>
              <a:t>的音乐才华所折服</a:t>
            </a:r>
            <a:r>
              <a:rPr lang="en-US" altLang="zh-CN" sz="3200" dirty="0" smtClean="0"/>
              <a:t>+</a:t>
            </a:r>
            <a:r>
              <a:rPr lang="zh-CN" altLang="en-US" sz="3200" dirty="0" smtClean="0"/>
              <a:t>真诚祝贺。</a:t>
            </a:r>
            <a:r>
              <a:rPr lang="en-US" altLang="zh-CN" sz="3200" dirty="0" smtClean="0"/>
              <a:t>Deepak </a:t>
            </a:r>
            <a:r>
              <a:rPr lang="zh-CN" altLang="en-US" sz="3200" dirty="0" smtClean="0"/>
              <a:t>与</a:t>
            </a:r>
            <a:r>
              <a:rPr lang="en-US" altLang="zh-CN" sz="3200" dirty="0" smtClean="0"/>
              <a:t>Anjali </a:t>
            </a:r>
            <a:r>
              <a:rPr lang="zh-CN" altLang="en-US" sz="3200" dirty="0" smtClean="0"/>
              <a:t>握手言和。</a:t>
            </a:r>
            <a:endParaRPr lang="en-US" altLang="zh-CN" sz="3200" dirty="0" smtClean="0"/>
          </a:p>
          <a:p>
            <a:r>
              <a:rPr lang="en-US" altLang="zh-CN" sz="3200" dirty="0"/>
              <a:t>  </a:t>
            </a:r>
            <a:r>
              <a:rPr lang="en-US" altLang="zh-CN" sz="3200" dirty="0" smtClean="0">
                <a:solidFill>
                  <a:srgbClr val="FF0000"/>
                </a:solidFill>
              </a:rPr>
              <a:t>Act </a:t>
            </a:r>
            <a:r>
              <a:rPr lang="en-US" altLang="zh-CN" sz="3200" dirty="0" smtClean="0">
                <a:solidFill>
                  <a:srgbClr val="0000FF"/>
                </a:solidFill>
              </a:rPr>
              <a:t>( taunt+ speak ill of Anjali ) </a:t>
            </a:r>
            <a:r>
              <a:rPr lang="en-US" altLang="zh-CN" sz="3200" dirty="0" smtClean="0"/>
              <a:t>---</a:t>
            </a:r>
            <a:r>
              <a:rPr lang="en-US" altLang="zh-CN" sz="3200" dirty="0" smtClean="0">
                <a:solidFill>
                  <a:srgbClr val="FF0000"/>
                </a:solidFill>
              </a:rPr>
              <a:t>Response </a:t>
            </a:r>
            <a:r>
              <a:rPr lang="en-US" altLang="zh-CN" sz="3200" dirty="0" smtClean="0">
                <a:solidFill>
                  <a:srgbClr val="0000FF"/>
                </a:solidFill>
              </a:rPr>
              <a:t>( stressful + jealous) </a:t>
            </a:r>
            <a:r>
              <a:rPr lang="en-US" altLang="zh-CN" sz="3200" dirty="0" smtClean="0"/>
              <a:t>--- </a:t>
            </a:r>
            <a:r>
              <a:rPr lang="en-US" altLang="zh-CN" sz="3200" dirty="0" smtClean="0">
                <a:solidFill>
                  <a:srgbClr val="FF0000"/>
                </a:solidFill>
              </a:rPr>
              <a:t>act </a:t>
            </a:r>
            <a:r>
              <a:rPr lang="en-US" altLang="zh-CN" sz="3200" dirty="0" smtClean="0"/>
              <a:t> </a:t>
            </a:r>
            <a:r>
              <a:rPr lang="en-US" altLang="zh-CN" sz="3200" dirty="0" smtClean="0">
                <a:solidFill>
                  <a:srgbClr val="0000FF"/>
                </a:solidFill>
              </a:rPr>
              <a:t>( practice </a:t>
            </a:r>
            <a:r>
              <a:rPr lang="en-US" altLang="zh-CN" sz="3200" dirty="0" err="1" smtClean="0">
                <a:solidFill>
                  <a:srgbClr val="0000FF"/>
                </a:solidFill>
              </a:rPr>
              <a:t>tabla</a:t>
            </a:r>
            <a:r>
              <a:rPr lang="en-US" altLang="zh-CN" sz="3200" dirty="0" smtClean="0">
                <a:solidFill>
                  <a:srgbClr val="0000FF"/>
                </a:solidFill>
              </a:rPr>
              <a:t> less hard than Anjali )</a:t>
            </a:r>
            <a:r>
              <a:rPr lang="en-US" altLang="zh-CN" sz="3200" dirty="0" smtClean="0"/>
              <a:t>---</a:t>
            </a:r>
            <a:r>
              <a:rPr lang="en-US" altLang="zh-CN" sz="3200" dirty="0" smtClean="0">
                <a:solidFill>
                  <a:srgbClr val="FF0000"/>
                </a:solidFill>
              </a:rPr>
              <a:t>result</a:t>
            </a:r>
            <a:r>
              <a:rPr lang="en-US" altLang="zh-CN" sz="3200" dirty="0" smtClean="0"/>
              <a:t> </a:t>
            </a:r>
            <a:r>
              <a:rPr lang="en-US" altLang="zh-CN" sz="3200" dirty="0" smtClean="0">
                <a:solidFill>
                  <a:srgbClr val="0000FF"/>
                </a:solidFill>
              </a:rPr>
              <a:t>( not chosen to perform with Mr. </a:t>
            </a:r>
            <a:r>
              <a:rPr lang="en-US" altLang="zh-CN" sz="3200" dirty="0" err="1" smtClean="0">
                <a:solidFill>
                  <a:srgbClr val="0000FF"/>
                </a:solidFill>
              </a:rPr>
              <a:t>Zakir</a:t>
            </a:r>
            <a:r>
              <a:rPr lang="en-US" altLang="zh-CN" sz="3200" dirty="0" smtClean="0">
                <a:solidFill>
                  <a:srgbClr val="0000FF"/>
                </a:solidFill>
              </a:rPr>
              <a:t>) </a:t>
            </a:r>
            <a:r>
              <a:rPr lang="en-US" altLang="zh-CN" sz="3200" dirty="0" smtClean="0"/>
              <a:t>---</a:t>
            </a:r>
            <a:r>
              <a:rPr lang="en-US" altLang="zh-CN" sz="3200" b="1" dirty="0" smtClean="0">
                <a:solidFill>
                  <a:srgbClr val="FF0000"/>
                </a:solidFill>
              </a:rPr>
              <a:t>act</a:t>
            </a:r>
            <a:r>
              <a:rPr lang="en-US" altLang="zh-CN" sz="3200" dirty="0" smtClean="0"/>
              <a:t> </a:t>
            </a:r>
            <a:r>
              <a:rPr lang="en-US" altLang="zh-CN" sz="3200" dirty="0" smtClean="0">
                <a:solidFill>
                  <a:srgbClr val="0000FF"/>
                </a:solidFill>
              </a:rPr>
              <a:t>( watch Anjali’s performance) </a:t>
            </a:r>
            <a:r>
              <a:rPr lang="en-US" altLang="zh-CN" sz="3200" dirty="0" smtClean="0"/>
              <a:t>--- </a:t>
            </a:r>
            <a:r>
              <a:rPr lang="en-US" altLang="zh-CN" sz="3200" dirty="0" smtClean="0">
                <a:solidFill>
                  <a:srgbClr val="C00000"/>
                </a:solidFill>
              </a:rPr>
              <a:t>Response</a:t>
            </a:r>
            <a:r>
              <a:rPr lang="en-US" altLang="zh-CN" sz="3200" dirty="0" smtClean="0"/>
              <a:t> </a:t>
            </a:r>
            <a:r>
              <a:rPr lang="en-US" altLang="zh-CN" sz="3200" dirty="0" smtClean="0">
                <a:solidFill>
                  <a:srgbClr val="0000FF"/>
                </a:solidFill>
              </a:rPr>
              <a:t>( admire Anjali )---- </a:t>
            </a:r>
            <a:r>
              <a:rPr lang="en-US" altLang="zh-CN" sz="3200" b="1" dirty="0" smtClean="0">
                <a:solidFill>
                  <a:srgbClr val="FF0000"/>
                </a:solidFill>
              </a:rPr>
              <a:t>act</a:t>
            </a:r>
            <a:r>
              <a:rPr lang="en-US" altLang="zh-CN" sz="3200" dirty="0" smtClean="0"/>
              <a:t> </a:t>
            </a:r>
            <a:r>
              <a:rPr lang="en-US" altLang="zh-CN" sz="3200" dirty="0" smtClean="0">
                <a:solidFill>
                  <a:srgbClr val="0000FF"/>
                </a:solidFill>
              </a:rPr>
              <a:t>( realize his mistake and his own problem)</a:t>
            </a:r>
            <a:r>
              <a:rPr lang="en-US" altLang="zh-CN" sz="3200" dirty="0" smtClean="0"/>
              <a:t> ---</a:t>
            </a:r>
            <a:r>
              <a:rPr lang="en-US" altLang="zh-CN" sz="3200" b="1" dirty="0" smtClean="0">
                <a:solidFill>
                  <a:srgbClr val="FF0000"/>
                </a:solidFill>
              </a:rPr>
              <a:t>result </a:t>
            </a:r>
            <a:r>
              <a:rPr lang="en-US" altLang="zh-CN" sz="3200" dirty="0" smtClean="0">
                <a:solidFill>
                  <a:srgbClr val="0000FF"/>
                </a:solidFill>
              </a:rPr>
              <a:t>( apologize to Anjali and congratulate Anjali) </a:t>
            </a:r>
            <a:endParaRPr lang="en-US" altLang="zh-CN" sz="3200" dirty="0">
              <a:solidFill>
                <a:srgbClr val="00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816" y="0"/>
            <a:ext cx="12160184" cy="6839677"/>
          </a:xfrm>
          <a:prstGeom prst="rect">
            <a:avLst/>
          </a:prstGeom>
        </p:spPr>
      </p:pic>
      <p:sp>
        <p:nvSpPr>
          <p:cNvPr id="2" name="标题 1"/>
          <p:cNvSpPr>
            <a:spLocks noGrp="1"/>
          </p:cNvSpPr>
          <p:nvPr>
            <p:ph type="title"/>
          </p:nvPr>
        </p:nvSpPr>
        <p:spPr>
          <a:xfrm flipH="1">
            <a:off x="143834" y="7870"/>
            <a:ext cx="6190058" cy="571993"/>
          </a:xfrm>
          <a:solidFill>
            <a:schemeClr val="bg1"/>
          </a:solidFill>
        </p:spPr>
        <p:txBody>
          <a:bodyPr>
            <a:noAutofit/>
          </a:bodyPr>
          <a:lstStyle/>
          <a:p>
            <a:r>
              <a:rPr lang="en-US" altLang="zh-CN" sz="3600" b="1" dirty="0" smtClean="0">
                <a:solidFill>
                  <a:srgbClr val="C00000"/>
                </a:solidFill>
              </a:rPr>
              <a:t>6. </a:t>
            </a:r>
            <a:r>
              <a:rPr lang="zh-CN" altLang="en-US" sz="3600" b="1" dirty="0" smtClean="0">
                <a:solidFill>
                  <a:srgbClr val="C00000"/>
                </a:solidFill>
              </a:rPr>
              <a:t>续写过程人物如何处理</a:t>
            </a:r>
            <a:endParaRPr lang="zh-CN" altLang="en-US" sz="3600" b="1" dirty="0">
              <a:solidFill>
                <a:srgbClr val="C00000"/>
              </a:solidFill>
            </a:endParaRPr>
          </a:p>
        </p:txBody>
      </p:sp>
      <p:sp>
        <p:nvSpPr>
          <p:cNvPr id="3" name="文本框 2"/>
          <p:cNvSpPr txBox="1"/>
          <p:nvPr/>
        </p:nvSpPr>
        <p:spPr>
          <a:xfrm>
            <a:off x="143836" y="1093571"/>
            <a:ext cx="11888330" cy="5509200"/>
          </a:xfrm>
          <a:prstGeom prst="rect">
            <a:avLst/>
          </a:prstGeom>
          <a:solidFill>
            <a:schemeClr val="bg1"/>
          </a:solidFill>
        </p:spPr>
        <p:txBody>
          <a:bodyPr wrap="square">
            <a:spAutoFit/>
          </a:bodyPr>
          <a:lstStyle/>
          <a:p>
            <a:pPr algn="just"/>
            <a:r>
              <a:rPr lang="zh-CN" altLang="en-US" sz="3200" kern="100" dirty="0" smtClean="0">
                <a:solidFill>
                  <a:srgbClr val="0000FF"/>
                </a:solidFill>
                <a:effectLst/>
                <a:latin typeface="华文楷体" panose="02010600040101010101" pitchFamily="2" charset="-122"/>
                <a:ea typeface="华文楷体" panose="02010600040101010101" pitchFamily="2" charset="-122"/>
                <a:cs typeface="Times New Roman" panose="02020603050405020304" pitchFamily="18" charset="0"/>
              </a:rPr>
              <a:t>人物处理： </a:t>
            </a:r>
            <a:r>
              <a:rPr lang="zh-CN" altLang="en-US" sz="3200" kern="100" dirty="0">
                <a:solidFill>
                  <a:srgbClr val="CC00CC"/>
                </a:solidFill>
                <a:effectLst/>
                <a:latin typeface="华文楷体" panose="02010600040101010101" pitchFamily="2" charset="-122"/>
                <a:ea typeface="华文楷体" panose="02010600040101010101" pitchFamily="2" charset="-122"/>
                <a:cs typeface="Times New Roman" panose="02020603050405020304" pitchFamily="18" charset="0"/>
              </a:rPr>
              <a:t>主角</a:t>
            </a:r>
            <a:r>
              <a:rPr lang="en-US" altLang="zh-CN" sz="3200" kern="100" dirty="0">
                <a:solidFill>
                  <a:srgbClr val="CC00CC"/>
                </a:solidFill>
                <a:effectLst/>
                <a:latin typeface="华文楷体" panose="02010600040101010101" pitchFamily="2" charset="-122"/>
                <a:ea typeface="华文楷体" panose="02010600040101010101" pitchFamily="2" charset="-122"/>
                <a:cs typeface="Times New Roman" panose="02020603050405020304" pitchFamily="18" charset="0"/>
              </a:rPr>
              <a:t>Anjali , </a:t>
            </a:r>
            <a:r>
              <a:rPr lang="zh-CN" altLang="en-US" sz="3200" kern="100" dirty="0">
                <a:solidFill>
                  <a:srgbClr val="CC00CC"/>
                </a:solidFill>
                <a:effectLst/>
                <a:latin typeface="华文楷体" panose="02010600040101010101" pitchFamily="2" charset="-122"/>
                <a:ea typeface="华文楷体" panose="02010600040101010101" pitchFamily="2" charset="-122"/>
                <a:cs typeface="Times New Roman" panose="02020603050405020304" pitchFamily="18" charset="0"/>
              </a:rPr>
              <a:t>配角</a:t>
            </a:r>
            <a:r>
              <a:rPr lang="en-US" altLang="zh-CN" sz="3200" kern="100" dirty="0">
                <a:solidFill>
                  <a:srgbClr val="CC00CC"/>
                </a:solidFill>
                <a:effectLst/>
                <a:latin typeface="华文楷体" panose="02010600040101010101" pitchFamily="2" charset="-122"/>
                <a:ea typeface="华文楷体" panose="02010600040101010101" pitchFamily="2" charset="-122"/>
                <a:cs typeface="Times New Roman" panose="02020603050405020304" pitchFamily="18" charset="0"/>
              </a:rPr>
              <a:t>Deepak;  Mr. Zakir </a:t>
            </a:r>
            <a:r>
              <a:rPr lang="zh-CN" altLang="en-US" sz="3200" kern="100" dirty="0">
                <a:solidFill>
                  <a:srgbClr val="CC00CC"/>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en-US" altLang="zh-CN" sz="3200" kern="100" dirty="0" smtClean="0">
                <a:solidFill>
                  <a:srgbClr val="CC00CC"/>
                </a:solidFill>
                <a:effectLst/>
                <a:latin typeface="华文楷体" panose="02010600040101010101" pitchFamily="2" charset="-122"/>
                <a:ea typeface="华文楷体" panose="02010600040101010101" pitchFamily="2" charset="-122"/>
                <a:cs typeface="Times New Roman" panose="02020603050405020304" pitchFamily="18" charset="0"/>
              </a:rPr>
              <a:t>Mary </a:t>
            </a:r>
            <a:endParaRPr lang="en-US" altLang="zh-CN" sz="3200" kern="100" dirty="0">
              <a:solidFill>
                <a:srgbClr val="CC00CC"/>
              </a:solidFill>
              <a:effectLst/>
              <a:latin typeface="华文楷体" panose="02010600040101010101" pitchFamily="2" charset="-122"/>
              <a:ea typeface="华文楷体" panose="02010600040101010101" pitchFamily="2" charset="-122"/>
              <a:cs typeface="Times New Roman" panose="02020603050405020304" pitchFamily="18" charset="0"/>
            </a:endParaRPr>
          </a:p>
          <a:p>
            <a:pPr algn="just"/>
            <a:r>
              <a:rPr lang="zh-CN" altLang="en-US" sz="3200" b="1" kern="100" dirty="0" smtClean="0">
                <a:solidFill>
                  <a:srgbClr val="0000FF"/>
                </a:solidFill>
                <a:effectLst/>
                <a:latin typeface="华文楷体" panose="02010600040101010101" pitchFamily="2" charset="-122"/>
                <a:ea typeface="华文楷体" panose="02010600040101010101" pitchFamily="2" charset="-122"/>
                <a:cs typeface="Times New Roman" panose="02020603050405020304" pitchFamily="18" charset="0"/>
              </a:rPr>
              <a:t>人物处理建议</a:t>
            </a:r>
            <a:r>
              <a:rPr lang="en-US" altLang="zh-CN" sz="3200" b="1" kern="100" dirty="0" smtClean="0">
                <a:solidFill>
                  <a:srgbClr val="0000FF"/>
                </a:solidFill>
                <a:effectLst/>
                <a:latin typeface="华文楷体" panose="02010600040101010101" pitchFamily="2" charset="-122"/>
                <a:ea typeface="华文楷体" panose="02010600040101010101" pitchFamily="2" charset="-122"/>
                <a:cs typeface="Times New Roman" panose="02020603050405020304" pitchFamily="18" charset="0"/>
              </a:rPr>
              <a:t>1</a:t>
            </a:r>
            <a:r>
              <a:rPr lang="zh-CN" altLang="en-US" sz="3200" b="1" kern="100" dirty="0" smtClean="0">
                <a:solidFill>
                  <a:srgbClr val="0000FF"/>
                </a:solidFill>
                <a:effectLst/>
                <a:latin typeface="华文楷体" panose="02010600040101010101" pitchFamily="2" charset="-122"/>
                <a:ea typeface="华文楷体" panose="02010600040101010101" pitchFamily="2" charset="-122"/>
                <a:cs typeface="Times New Roman" panose="02020603050405020304" pitchFamily="18" charset="0"/>
              </a:rPr>
              <a:t>：</a:t>
            </a:r>
            <a:endParaRPr lang="en-US" altLang="zh-CN" sz="3200" b="1" kern="100" dirty="0" smtClean="0">
              <a:solidFill>
                <a:srgbClr val="0000FF"/>
              </a:solidFill>
              <a:effectLst/>
              <a:latin typeface="华文楷体" panose="02010600040101010101" pitchFamily="2" charset="-122"/>
              <a:ea typeface="华文楷体" panose="02010600040101010101" pitchFamily="2" charset="-122"/>
              <a:cs typeface="Times New Roman" panose="02020603050405020304" pitchFamily="18" charset="0"/>
            </a:endParaRPr>
          </a:p>
          <a:p>
            <a:pPr algn="just"/>
            <a:r>
              <a:rPr lang="zh-CN" altLang="en-US" sz="3200" kern="100" dirty="0" smtClean="0">
                <a:solidFill>
                  <a:srgbClr val="CC00CC"/>
                </a:solidFill>
                <a:effectLst/>
                <a:latin typeface="华文楷体" panose="02010600040101010101" pitchFamily="2" charset="-122"/>
                <a:ea typeface="华文楷体" panose="02010600040101010101" pitchFamily="2" charset="-122"/>
                <a:cs typeface="Times New Roman" panose="02020603050405020304" pitchFamily="18" charset="0"/>
              </a:rPr>
              <a:t>根据 所给两个段落的段首句，可以考虑只写</a:t>
            </a:r>
            <a:r>
              <a:rPr lang="en-US" altLang="zh-CN" sz="3200" kern="100" dirty="0" smtClean="0">
                <a:solidFill>
                  <a:srgbClr val="CC00CC"/>
                </a:solidFill>
                <a:effectLst/>
                <a:latin typeface="华文楷体" panose="02010600040101010101" pitchFamily="2" charset="-122"/>
                <a:ea typeface="华文楷体" panose="02010600040101010101" pitchFamily="2" charset="-122"/>
                <a:cs typeface="Times New Roman" panose="02020603050405020304" pitchFamily="18" charset="0"/>
              </a:rPr>
              <a:t>Anjali </a:t>
            </a:r>
            <a:r>
              <a:rPr lang="zh-CN" altLang="en-US" sz="3200" kern="100" dirty="0" smtClean="0">
                <a:solidFill>
                  <a:srgbClr val="CC00CC"/>
                </a:solidFill>
                <a:effectLst/>
                <a:latin typeface="华文楷体" panose="02010600040101010101" pitchFamily="2" charset="-122"/>
                <a:ea typeface="华文楷体" panose="02010600040101010101" pitchFamily="2" charset="-122"/>
                <a:cs typeface="Times New Roman" panose="02020603050405020304" pitchFamily="18" charset="0"/>
              </a:rPr>
              <a:t>和</a:t>
            </a:r>
            <a:r>
              <a:rPr lang="en-US" altLang="zh-CN" sz="3200" kern="100" dirty="0" smtClean="0">
                <a:solidFill>
                  <a:srgbClr val="CC00CC"/>
                </a:solidFill>
                <a:effectLst/>
                <a:latin typeface="华文楷体" panose="02010600040101010101" pitchFamily="2" charset="-122"/>
                <a:ea typeface="华文楷体" panose="02010600040101010101" pitchFamily="2" charset="-122"/>
                <a:cs typeface="Times New Roman" panose="02020603050405020304" pitchFamily="18" charset="0"/>
              </a:rPr>
              <a:t>Deepak; </a:t>
            </a:r>
            <a:endParaRPr lang="en-US" altLang="zh-CN" sz="3200" kern="100" dirty="0" smtClean="0">
              <a:solidFill>
                <a:srgbClr val="CC00CC"/>
              </a:solidFill>
              <a:effectLst/>
              <a:latin typeface="华文楷体" panose="02010600040101010101" pitchFamily="2" charset="-122"/>
              <a:ea typeface="华文楷体" panose="02010600040101010101" pitchFamily="2" charset="-122"/>
              <a:cs typeface="Times New Roman" panose="02020603050405020304" pitchFamily="18" charset="0"/>
            </a:endParaRPr>
          </a:p>
          <a:p>
            <a:pPr algn="just"/>
            <a:r>
              <a:rPr lang="zh-CN" altLang="en-US" sz="3200" b="1" kern="100" dirty="0" smtClean="0">
                <a:solidFill>
                  <a:srgbClr val="0000FF"/>
                </a:solidFill>
                <a:latin typeface="华文楷体" panose="02010600040101010101" pitchFamily="2" charset="-122"/>
                <a:ea typeface="华文楷体" panose="02010600040101010101" pitchFamily="2" charset="-122"/>
                <a:cs typeface="Times New Roman" panose="02020603050405020304" pitchFamily="18" charset="0"/>
              </a:rPr>
              <a:t>人物处理建议</a:t>
            </a:r>
            <a:r>
              <a:rPr lang="en-US" altLang="zh-CN" sz="3200" b="1" kern="100" dirty="0" smtClean="0">
                <a:solidFill>
                  <a:srgbClr val="0000FF"/>
                </a:solidFill>
                <a:latin typeface="华文楷体" panose="02010600040101010101" pitchFamily="2" charset="-122"/>
                <a:ea typeface="华文楷体" panose="02010600040101010101" pitchFamily="2" charset="-122"/>
                <a:cs typeface="Times New Roman" panose="02020603050405020304" pitchFamily="18" charset="0"/>
              </a:rPr>
              <a:t>2</a:t>
            </a:r>
            <a:r>
              <a:rPr lang="zh-CN" altLang="en-US" sz="3200" b="1" kern="100" dirty="0" smtClean="0">
                <a:solidFill>
                  <a:srgbClr val="0000FF"/>
                </a:solidFill>
                <a:latin typeface="华文楷体" panose="02010600040101010101" pitchFamily="2" charset="-122"/>
                <a:ea typeface="华文楷体" panose="02010600040101010101" pitchFamily="2" charset="-122"/>
                <a:cs typeface="Times New Roman" panose="02020603050405020304" pitchFamily="18" charset="0"/>
              </a:rPr>
              <a:t>： </a:t>
            </a:r>
            <a:endParaRPr lang="en-US" altLang="zh-CN" sz="3200" b="1" kern="100" dirty="0" smtClean="0">
              <a:solidFill>
                <a:srgbClr val="0000FF"/>
              </a:solidFill>
              <a:latin typeface="华文楷体" panose="02010600040101010101" pitchFamily="2" charset="-122"/>
              <a:ea typeface="华文楷体" panose="02010600040101010101" pitchFamily="2" charset="-122"/>
              <a:cs typeface="Times New Roman" panose="02020603050405020304" pitchFamily="18" charset="0"/>
            </a:endParaRPr>
          </a:p>
          <a:p>
            <a:pPr algn="just"/>
            <a:r>
              <a:rPr lang="zh-CN" altLang="en-US" sz="3200" kern="100" dirty="0" smtClean="0">
                <a:latin typeface="华文楷体" panose="02010600040101010101" pitchFamily="2" charset="-122"/>
                <a:ea typeface="华文楷体" panose="02010600040101010101" pitchFamily="2" charset="-122"/>
                <a:cs typeface="Times New Roman" panose="02020603050405020304" pitchFamily="18" charset="0"/>
              </a:rPr>
              <a:t>在写</a:t>
            </a:r>
            <a:r>
              <a:rPr lang="en-US" altLang="zh-CN" sz="3200" kern="100" dirty="0" smtClean="0">
                <a:latin typeface="华文楷体" panose="02010600040101010101" pitchFamily="2" charset="-122"/>
                <a:ea typeface="华文楷体" panose="02010600040101010101" pitchFamily="2" charset="-122"/>
                <a:cs typeface="Times New Roman" panose="02020603050405020304" pitchFamily="18" charset="0"/>
              </a:rPr>
              <a:t>Anjali </a:t>
            </a:r>
            <a:r>
              <a:rPr lang="zh-CN" altLang="en-US" sz="3200" kern="100" dirty="0" smtClean="0">
                <a:latin typeface="华文楷体" panose="02010600040101010101" pitchFamily="2" charset="-122"/>
                <a:ea typeface="华文楷体" panose="02010600040101010101" pitchFamily="2" charset="-122"/>
                <a:cs typeface="Times New Roman" panose="02020603050405020304" pitchFamily="18" charset="0"/>
              </a:rPr>
              <a:t>和</a:t>
            </a:r>
            <a:r>
              <a:rPr lang="en-US" altLang="zh-CN" sz="3200" kern="100" dirty="0" smtClean="0">
                <a:latin typeface="华文楷体" panose="02010600040101010101" pitchFamily="2" charset="-122"/>
                <a:ea typeface="华文楷体" panose="02010600040101010101" pitchFamily="2" charset="-122"/>
                <a:cs typeface="Times New Roman" panose="02020603050405020304" pitchFamily="18" charset="0"/>
              </a:rPr>
              <a:t>Deepak </a:t>
            </a:r>
            <a:r>
              <a:rPr lang="zh-CN" altLang="en-US" sz="3200" kern="100" dirty="0" smtClean="0">
                <a:latin typeface="华文楷体" panose="02010600040101010101" pitchFamily="2" charset="-122"/>
                <a:ea typeface="华文楷体" panose="02010600040101010101" pitchFamily="2" charset="-122"/>
                <a:cs typeface="Times New Roman" panose="02020603050405020304" pitchFamily="18" charset="0"/>
              </a:rPr>
              <a:t>的同时，可以添加</a:t>
            </a:r>
            <a:r>
              <a:rPr lang="en-US" altLang="zh-CN" sz="3200" kern="100" dirty="0" smtClean="0">
                <a:latin typeface="华文楷体" panose="02010600040101010101" pitchFamily="2" charset="-122"/>
                <a:ea typeface="华文楷体" panose="02010600040101010101" pitchFamily="2" charset="-122"/>
                <a:cs typeface="Times New Roman" panose="02020603050405020304" pitchFamily="18" charset="0"/>
              </a:rPr>
              <a:t>Mr</a:t>
            </a:r>
            <a:r>
              <a:rPr lang="en-US" altLang="zh-CN" sz="3200" kern="100" dirty="0">
                <a:latin typeface="华文楷体" panose="02010600040101010101" pitchFamily="2" charset="-122"/>
                <a:ea typeface="华文楷体" panose="02010600040101010101" pitchFamily="2" charset="-122"/>
                <a:cs typeface="Times New Roman" panose="02020603050405020304" pitchFamily="18" charset="0"/>
              </a:rPr>
              <a:t>. </a:t>
            </a:r>
            <a:r>
              <a:rPr lang="en-US" altLang="zh-CN" sz="3200" kern="100" dirty="0" err="1" smtClean="0">
                <a:latin typeface="华文楷体" panose="02010600040101010101" pitchFamily="2" charset="-122"/>
                <a:ea typeface="华文楷体" panose="02010600040101010101" pitchFamily="2" charset="-122"/>
                <a:cs typeface="Times New Roman" panose="02020603050405020304" pitchFamily="18" charset="0"/>
              </a:rPr>
              <a:t>Zakir</a:t>
            </a:r>
            <a:r>
              <a:rPr lang="zh-CN" altLang="en-US" sz="3200" kern="100" dirty="0" smtClean="0">
                <a:latin typeface="华文楷体" panose="02010600040101010101" pitchFamily="2" charset="-122"/>
                <a:ea typeface="华文楷体" panose="02010600040101010101" pitchFamily="2" charset="-122"/>
                <a:cs typeface="Times New Roman" panose="02020603050405020304" pitchFamily="18" charset="0"/>
              </a:rPr>
              <a:t> 和 同学</a:t>
            </a:r>
            <a:r>
              <a:rPr lang="en-US" altLang="zh-CN" sz="3200" kern="100" dirty="0" smtClean="0">
                <a:latin typeface="华文楷体" panose="02010600040101010101" pitchFamily="2" charset="-122"/>
                <a:ea typeface="华文楷体" panose="02010600040101010101" pitchFamily="2" charset="-122"/>
                <a:cs typeface="Times New Roman" panose="02020603050405020304" pitchFamily="18" charset="0"/>
              </a:rPr>
              <a:t>Mary </a:t>
            </a:r>
            <a:r>
              <a:rPr lang="zh-CN" altLang="en-US" sz="3200" kern="100" dirty="0" smtClean="0">
                <a:latin typeface="华文楷体" panose="02010600040101010101" pitchFamily="2" charset="-122"/>
                <a:ea typeface="华文楷体" panose="02010600040101010101" pitchFamily="2" charset="-122"/>
                <a:cs typeface="Times New Roman" panose="02020603050405020304" pitchFamily="18" charset="0"/>
              </a:rPr>
              <a:t>。</a:t>
            </a:r>
            <a:endParaRPr lang="en-US" altLang="zh-CN" sz="3200" kern="100" dirty="0" smtClean="0">
              <a:latin typeface="华文楷体" panose="02010600040101010101" pitchFamily="2" charset="-122"/>
              <a:ea typeface="华文楷体" panose="02010600040101010101" pitchFamily="2" charset="-122"/>
              <a:cs typeface="Times New Roman" panose="02020603050405020304" pitchFamily="18" charset="0"/>
            </a:endParaRPr>
          </a:p>
          <a:p>
            <a:pPr algn="just"/>
            <a:r>
              <a:rPr lang="zh-CN" altLang="en-US" sz="3200" kern="100" dirty="0" smtClean="0">
                <a:solidFill>
                  <a:srgbClr val="9933FF"/>
                </a:solidFill>
                <a:latin typeface="等线" panose="02010600030101010101" pitchFamily="2" charset="-122"/>
                <a:ea typeface="等线" panose="02010600030101010101" pitchFamily="2" charset="-122"/>
                <a:cs typeface="Times New Roman" panose="02020603050405020304" pitchFamily="18" charset="0"/>
              </a:rPr>
              <a:t>①</a:t>
            </a:r>
            <a:r>
              <a:rPr lang="zh-CN" altLang="en-US" sz="3200" kern="100" dirty="0" smtClean="0">
                <a:solidFill>
                  <a:srgbClr val="9933FF"/>
                </a:solidFill>
                <a:latin typeface="华文楷体" panose="02010600040101010101" pitchFamily="2" charset="-122"/>
                <a:ea typeface="华文楷体" panose="02010600040101010101" pitchFamily="2" charset="-122"/>
                <a:cs typeface="Times New Roman" panose="02020603050405020304" pitchFamily="18" charset="0"/>
              </a:rPr>
              <a:t>可以考虑老师看到 </a:t>
            </a:r>
            <a:r>
              <a:rPr lang="en-US" altLang="zh-CN" sz="3200" kern="100" dirty="0" smtClean="0">
                <a:solidFill>
                  <a:srgbClr val="9933FF"/>
                </a:solidFill>
                <a:latin typeface="华文楷体" panose="02010600040101010101" pitchFamily="2" charset="-122"/>
                <a:ea typeface="华文楷体" panose="02010600040101010101" pitchFamily="2" charset="-122"/>
                <a:cs typeface="Times New Roman" panose="02020603050405020304" pitchFamily="18" charset="0"/>
              </a:rPr>
              <a:t>Anjali </a:t>
            </a:r>
            <a:r>
              <a:rPr lang="zh-CN" altLang="en-US" sz="3200" kern="100" dirty="0" smtClean="0">
                <a:solidFill>
                  <a:srgbClr val="9933FF"/>
                </a:solidFill>
                <a:latin typeface="华文楷体" panose="02010600040101010101" pitchFamily="2" charset="-122"/>
                <a:ea typeface="华文楷体" panose="02010600040101010101" pitchFamily="2" charset="-122"/>
                <a:cs typeface="Times New Roman" panose="02020603050405020304" pitchFamily="18" charset="0"/>
              </a:rPr>
              <a:t>的努力付出得到了回报，也见证了她的成长。从害怕被嘲笑到勇敢面对同学的质疑，并用实力说话。 </a:t>
            </a:r>
            <a:endParaRPr lang="en-US" altLang="zh-CN" sz="3200" kern="100" dirty="0" smtClean="0">
              <a:solidFill>
                <a:srgbClr val="9933FF"/>
              </a:solidFill>
              <a:latin typeface="华文楷体" panose="02010600040101010101" pitchFamily="2" charset="-122"/>
              <a:ea typeface="华文楷体" panose="02010600040101010101" pitchFamily="2" charset="-122"/>
              <a:cs typeface="Times New Roman" panose="02020603050405020304" pitchFamily="18" charset="0"/>
            </a:endParaRPr>
          </a:p>
          <a:p>
            <a:pPr algn="just"/>
            <a:r>
              <a:rPr lang="zh-CN" altLang="en-US" sz="3200" kern="100" dirty="0" smtClean="0">
                <a:solidFill>
                  <a:srgbClr val="CC00FF"/>
                </a:solidFill>
                <a:latin typeface="等线" panose="02010600030101010101" pitchFamily="2" charset="-122"/>
                <a:cs typeface="Times New Roman" panose="02020603050405020304" pitchFamily="18" charset="0"/>
              </a:rPr>
              <a:t>② </a:t>
            </a:r>
            <a:r>
              <a:rPr lang="en-US" altLang="zh-CN" sz="3200" kern="100" dirty="0" smtClean="0">
                <a:solidFill>
                  <a:srgbClr val="CC00FF"/>
                </a:solidFill>
                <a:latin typeface="等线" panose="02010600030101010101" pitchFamily="2" charset="-122"/>
                <a:cs typeface="Times New Roman" panose="02020603050405020304" pitchFamily="18" charset="0"/>
              </a:rPr>
              <a:t>Mary </a:t>
            </a:r>
            <a:r>
              <a:rPr lang="zh-CN" altLang="en-US" sz="3200" kern="100" dirty="0" smtClean="0">
                <a:solidFill>
                  <a:srgbClr val="CC00FF"/>
                </a:solidFill>
                <a:latin typeface="等线" panose="02010600030101010101" pitchFamily="2" charset="-122"/>
                <a:cs typeface="Times New Roman" panose="02020603050405020304" pitchFamily="18" charset="0"/>
              </a:rPr>
              <a:t>听了</a:t>
            </a:r>
            <a:r>
              <a:rPr lang="en-US" altLang="zh-CN" sz="3200" kern="100" dirty="0" smtClean="0">
                <a:solidFill>
                  <a:srgbClr val="CC00FF"/>
                </a:solidFill>
                <a:latin typeface="等线" panose="02010600030101010101" pitchFamily="2" charset="-122"/>
                <a:cs typeface="Times New Roman" panose="02020603050405020304" pitchFamily="18" charset="0"/>
              </a:rPr>
              <a:t>Deepak </a:t>
            </a:r>
            <a:r>
              <a:rPr lang="zh-CN" altLang="en-US" sz="3200" kern="100" dirty="0" smtClean="0">
                <a:solidFill>
                  <a:srgbClr val="CC00FF"/>
                </a:solidFill>
                <a:latin typeface="等线" panose="02010600030101010101" pitchFamily="2" charset="-122"/>
                <a:cs typeface="Times New Roman" panose="02020603050405020304" pitchFamily="18" charset="0"/>
              </a:rPr>
              <a:t>编排了一通</a:t>
            </a:r>
            <a:r>
              <a:rPr lang="en-US" altLang="zh-CN" sz="3200" kern="100" dirty="0" smtClean="0">
                <a:solidFill>
                  <a:srgbClr val="CC00FF"/>
                </a:solidFill>
                <a:latin typeface="等线" panose="02010600030101010101" pitchFamily="2" charset="-122"/>
                <a:cs typeface="Times New Roman" panose="02020603050405020304" pitchFamily="18" charset="0"/>
              </a:rPr>
              <a:t>Anjali</a:t>
            </a:r>
            <a:r>
              <a:rPr lang="zh-CN" altLang="en-US" sz="3200" kern="100" dirty="0" smtClean="0">
                <a:solidFill>
                  <a:srgbClr val="CC00FF"/>
                </a:solidFill>
                <a:latin typeface="等线" panose="02010600030101010101" pitchFamily="2" charset="-122"/>
                <a:cs typeface="Times New Roman" panose="02020603050405020304" pitchFamily="18" charset="0"/>
              </a:rPr>
              <a:t>，是如何来看待</a:t>
            </a:r>
            <a:r>
              <a:rPr lang="en-US" altLang="zh-CN" sz="3200" kern="100" dirty="0" smtClean="0">
                <a:solidFill>
                  <a:srgbClr val="CC00FF"/>
                </a:solidFill>
                <a:latin typeface="等线" panose="02010600030101010101" pitchFamily="2" charset="-122"/>
                <a:cs typeface="Times New Roman" panose="02020603050405020304" pitchFamily="18" charset="0"/>
              </a:rPr>
              <a:t>Anjali </a:t>
            </a:r>
            <a:r>
              <a:rPr lang="zh-CN" altLang="en-US" sz="3200" kern="100" dirty="0" smtClean="0">
                <a:solidFill>
                  <a:srgbClr val="CC00FF"/>
                </a:solidFill>
                <a:latin typeface="等线" panose="02010600030101010101" pitchFamily="2" charset="-122"/>
                <a:cs typeface="Times New Roman" panose="02020603050405020304" pitchFamily="18" charset="0"/>
              </a:rPr>
              <a:t>的。可以通过看</a:t>
            </a:r>
            <a:r>
              <a:rPr lang="en-US" altLang="zh-CN" sz="3200" kern="100" dirty="0" smtClean="0">
                <a:solidFill>
                  <a:srgbClr val="CC00FF"/>
                </a:solidFill>
                <a:latin typeface="等线" panose="02010600030101010101" pitchFamily="2" charset="-122"/>
                <a:cs typeface="Times New Roman" panose="02020603050405020304" pitchFamily="18" charset="0"/>
              </a:rPr>
              <a:t>Anjali </a:t>
            </a:r>
            <a:r>
              <a:rPr lang="zh-CN" altLang="en-US" sz="3200" kern="100" dirty="0" smtClean="0">
                <a:solidFill>
                  <a:srgbClr val="CC00FF"/>
                </a:solidFill>
                <a:latin typeface="等线" panose="02010600030101010101" pitchFamily="2" charset="-122"/>
                <a:cs typeface="Times New Roman" panose="02020603050405020304" pitchFamily="18" charset="0"/>
              </a:rPr>
              <a:t>平时的刻苦努力训练，也可以通过最终舞台上的成功的手鼓表演</a:t>
            </a:r>
            <a:r>
              <a:rPr lang="zh-CN" altLang="en-US" sz="3200" kern="100" dirty="0" smtClean="0">
                <a:solidFill>
                  <a:srgbClr val="CC00CC"/>
                </a:solidFill>
                <a:latin typeface="等线" panose="02010600030101010101" pitchFamily="2" charset="-122"/>
                <a:cs typeface="Times New Roman" panose="02020603050405020304" pitchFamily="18" charset="0"/>
              </a:rPr>
              <a:t>。</a:t>
            </a:r>
            <a:endParaRPr lang="en-US" altLang="zh-CN" sz="3200" kern="100" dirty="0" smtClean="0">
              <a:solidFill>
                <a:srgbClr val="CC00CC"/>
              </a:solidFill>
              <a:effectLst/>
              <a:latin typeface="华文楷体" panose="02010600040101010101" pitchFamily="2" charset="-122"/>
              <a:ea typeface="华文楷体" panose="02010600040101010101" pitchFamily="2" charset="-122"/>
              <a:cs typeface="Times New Roman" panose="02020603050405020304" pitchFamily="18" charset="0"/>
            </a:endParaRPr>
          </a:p>
          <a:p>
            <a:pPr algn="just"/>
            <a:endParaRPr lang="en-US" altLang="zh-CN" sz="3200" kern="100" dirty="0">
              <a:solidFill>
                <a:srgbClr val="CC00CC"/>
              </a:solidFill>
              <a:latin typeface="华文楷体" panose="02010600040101010101" pitchFamily="2" charset="-122"/>
              <a:ea typeface="华文楷体" panose="0201060004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816" y="0"/>
            <a:ext cx="12160184" cy="6839677"/>
          </a:xfrm>
          <a:prstGeom prst="rect">
            <a:avLst/>
          </a:prstGeom>
        </p:spPr>
      </p:pic>
      <p:sp>
        <p:nvSpPr>
          <p:cNvPr id="2" name="标题 1"/>
          <p:cNvSpPr>
            <a:spLocks noGrp="1"/>
          </p:cNvSpPr>
          <p:nvPr>
            <p:ph type="title"/>
          </p:nvPr>
        </p:nvSpPr>
        <p:spPr>
          <a:xfrm flipH="1">
            <a:off x="143834" y="7870"/>
            <a:ext cx="9089376" cy="571993"/>
          </a:xfrm>
          <a:solidFill>
            <a:schemeClr val="bg1"/>
          </a:solidFill>
        </p:spPr>
        <p:txBody>
          <a:bodyPr>
            <a:noAutofit/>
          </a:bodyPr>
          <a:lstStyle/>
          <a:p>
            <a:r>
              <a:rPr lang="en-US" altLang="zh-CN" sz="3600" b="1" dirty="0" smtClean="0">
                <a:solidFill>
                  <a:srgbClr val="C00000"/>
                </a:solidFill>
              </a:rPr>
              <a:t>7. </a:t>
            </a:r>
            <a:r>
              <a:rPr lang="zh-CN" altLang="en-US" sz="3600" b="1" dirty="0" smtClean="0">
                <a:solidFill>
                  <a:srgbClr val="C00000"/>
                </a:solidFill>
              </a:rPr>
              <a:t>续写过程如何处理</a:t>
            </a:r>
            <a:r>
              <a:rPr lang="zh-CN" altLang="en-US" sz="3600" b="1" dirty="0">
                <a:solidFill>
                  <a:srgbClr val="C00000"/>
                </a:solidFill>
              </a:rPr>
              <a:t>原文</a:t>
            </a:r>
            <a:r>
              <a:rPr lang="zh-CN" altLang="en-US" sz="3600" b="1" dirty="0" smtClean="0">
                <a:solidFill>
                  <a:srgbClr val="C00000"/>
                </a:solidFill>
              </a:rPr>
              <a:t>本的矛盾冲突</a:t>
            </a:r>
            <a:endParaRPr lang="zh-CN" altLang="en-US" sz="3600" b="1" dirty="0">
              <a:solidFill>
                <a:srgbClr val="C00000"/>
              </a:solidFill>
            </a:endParaRPr>
          </a:p>
        </p:txBody>
      </p:sp>
      <p:sp>
        <p:nvSpPr>
          <p:cNvPr id="3" name="文本框 2"/>
          <p:cNvSpPr txBox="1"/>
          <p:nvPr/>
        </p:nvSpPr>
        <p:spPr>
          <a:xfrm>
            <a:off x="143836" y="1093571"/>
            <a:ext cx="11888330" cy="4031873"/>
          </a:xfrm>
          <a:prstGeom prst="rect">
            <a:avLst/>
          </a:prstGeom>
          <a:solidFill>
            <a:schemeClr val="bg1"/>
          </a:solidFill>
        </p:spPr>
        <p:txBody>
          <a:bodyPr wrap="square">
            <a:spAutoFit/>
          </a:bodyPr>
          <a:lstStyle/>
          <a:p>
            <a:pPr algn="just"/>
            <a:r>
              <a:rPr lang="en-US" altLang="zh-CN" sz="3200" kern="100" dirty="0" smtClean="0">
                <a:solidFill>
                  <a:srgbClr val="0000FF"/>
                </a:solidFill>
                <a:effectLst/>
                <a:latin typeface="华文楷体" panose="02010600040101010101" pitchFamily="2" charset="-122"/>
                <a:ea typeface="华文楷体" panose="02010600040101010101" pitchFamily="2" charset="-122"/>
                <a:cs typeface="Times New Roman" panose="02020603050405020304" pitchFamily="18" charset="0"/>
              </a:rPr>
              <a:t>  </a:t>
            </a:r>
            <a:r>
              <a:rPr lang="en-US" altLang="zh-CN" sz="3200" b="1" kern="100" dirty="0" smtClean="0">
                <a:solidFill>
                  <a:srgbClr val="FF0000"/>
                </a:solidFill>
                <a:effectLst/>
                <a:latin typeface="华文楷体" panose="02010600040101010101" pitchFamily="2" charset="-122"/>
                <a:ea typeface="华文楷体" panose="02010600040101010101" pitchFamily="2" charset="-122"/>
                <a:cs typeface="Times New Roman" panose="02020603050405020304" pitchFamily="18" charset="0"/>
              </a:rPr>
              <a:t>The conflict </a:t>
            </a:r>
            <a:r>
              <a:rPr lang="en-US" altLang="zh-CN" sz="3200" kern="100" dirty="0" smtClean="0">
                <a:solidFill>
                  <a:srgbClr val="0000FF"/>
                </a:solidFill>
                <a:effectLst/>
                <a:latin typeface="华文楷体" panose="02010600040101010101" pitchFamily="2" charset="-122"/>
                <a:ea typeface="华文楷体" panose="02010600040101010101" pitchFamily="2" charset="-122"/>
                <a:cs typeface="Times New Roman" panose="02020603050405020304" pitchFamily="18" charset="0"/>
              </a:rPr>
              <a:t>between Anjali and Deepak </a:t>
            </a:r>
            <a:r>
              <a:rPr lang="en-US" altLang="zh-CN" sz="3200" kern="100" dirty="0" smtClean="0">
                <a:solidFill>
                  <a:srgbClr val="FF0000"/>
                </a:solidFill>
                <a:effectLst/>
                <a:latin typeface="华文楷体" panose="02010600040101010101" pitchFamily="2" charset="-122"/>
                <a:ea typeface="华文楷体" panose="02010600040101010101" pitchFamily="2" charset="-122"/>
                <a:cs typeface="Times New Roman" panose="02020603050405020304" pitchFamily="18" charset="0"/>
              </a:rPr>
              <a:t>caused great pressure to Anjali.</a:t>
            </a:r>
            <a:endParaRPr lang="en-US" altLang="zh-CN" sz="3200" kern="100" dirty="0" smtClean="0">
              <a:solidFill>
                <a:srgbClr val="FF0000"/>
              </a:solidFill>
              <a:effectLst/>
              <a:latin typeface="华文楷体" panose="02010600040101010101" pitchFamily="2" charset="-122"/>
              <a:ea typeface="华文楷体" panose="02010600040101010101" pitchFamily="2" charset="-122"/>
              <a:cs typeface="Times New Roman" panose="02020603050405020304" pitchFamily="18" charset="0"/>
            </a:endParaRPr>
          </a:p>
          <a:p>
            <a:pPr algn="just"/>
            <a:r>
              <a:rPr lang="en-US" altLang="zh-CN" sz="3200" kern="100" dirty="0" smtClean="0">
                <a:solidFill>
                  <a:srgbClr val="0000FF"/>
                </a:solidFill>
                <a:latin typeface="华文楷体" panose="02010600040101010101" pitchFamily="2" charset="-122"/>
                <a:ea typeface="华文楷体" panose="02010600040101010101" pitchFamily="2" charset="-122"/>
                <a:cs typeface="Times New Roman" panose="02020603050405020304" pitchFamily="18" charset="0"/>
              </a:rPr>
              <a:t>And Anjali even thought about quitting </a:t>
            </a:r>
            <a:r>
              <a:rPr lang="en-US" altLang="zh-CN" sz="3200" kern="100" dirty="0" err="1" smtClean="0">
                <a:solidFill>
                  <a:srgbClr val="0000FF"/>
                </a:solidFill>
                <a:latin typeface="华文楷体" panose="02010600040101010101" pitchFamily="2" charset="-122"/>
                <a:ea typeface="华文楷体" panose="02010600040101010101" pitchFamily="2" charset="-122"/>
                <a:cs typeface="Times New Roman" panose="02020603050405020304" pitchFamily="18" charset="0"/>
              </a:rPr>
              <a:t>tabla</a:t>
            </a:r>
            <a:r>
              <a:rPr lang="en-US" altLang="zh-CN" sz="3200" kern="100" dirty="0" smtClean="0">
                <a:solidFill>
                  <a:srgbClr val="0000FF"/>
                </a:solidFill>
                <a:latin typeface="华文楷体" panose="02010600040101010101" pitchFamily="2" charset="-122"/>
                <a:ea typeface="华文楷体" panose="02010600040101010101" pitchFamily="2" charset="-122"/>
                <a:cs typeface="Times New Roman" panose="02020603050405020304" pitchFamily="18" charset="0"/>
              </a:rPr>
              <a:t> practice. Inspired by the posters on the wall, Anjali resolved to continue her practice even harder than before in order to win the opportunity to perform at the concert. </a:t>
            </a:r>
            <a:endParaRPr lang="en-US" altLang="zh-CN" sz="3200" kern="100" dirty="0" smtClean="0">
              <a:solidFill>
                <a:srgbClr val="0000FF"/>
              </a:solidFill>
              <a:latin typeface="华文楷体" panose="02010600040101010101" pitchFamily="2" charset="-122"/>
              <a:ea typeface="华文楷体" panose="02010600040101010101" pitchFamily="2" charset="-122"/>
              <a:cs typeface="Times New Roman" panose="02020603050405020304" pitchFamily="18" charset="0"/>
            </a:endParaRPr>
          </a:p>
          <a:p>
            <a:pPr algn="just"/>
            <a:r>
              <a:rPr lang="en-US" altLang="zh-CN" sz="3200" kern="100" dirty="0">
                <a:solidFill>
                  <a:srgbClr val="FF0000"/>
                </a:solidFill>
                <a:effectLst/>
                <a:latin typeface="华文楷体" panose="02010600040101010101" pitchFamily="2" charset="-122"/>
                <a:ea typeface="华文楷体" panose="02010600040101010101" pitchFamily="2" charset="-122"/>
                <a:cs typeface="Times New Roman" panose="02020603050405020304" pitchFamily="18" charset="0"/>
              </a:rPr>
              <a:t> </a:t>
            </a:r>
            <a:r>
              <a:rPr lang="en-US" altLang="zh-CN" sz="3200" kern="100"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In the end , the conflict would be solved.  </a:t>
            </a:r>
            <a:r>
              <a:rPr lang="en-US" altLang="zh-CN" sz="3200" kern="100" dirty="0" smtClean="0">
                <a:solidFill>
                  <a:srgbClr val="CC00FF"/>
                </a:solidFill>
                <a:latin typeface="华文楷体" panose="02010600040101010101" pitchFamily="2" charset="-122"/>
                <a:ea typeface="华文楷体" panose="02010600040101010101" pitchFamily="2" charset="-122"/>
                <a:cs typeface="Times New Roman" panose="02020603050405020304" pitchFamily="18" charset="0"/>
              </a:rPr>
              <a:t>Anjali would forgive Deepak and rebuild the relationship with Deepak. </a:t>
            </a:r>
            <a:r>
              <a:rPr lang="en-US" altLang="zh-CN" sz="3200" kern="100" dirty="0" smtClean="0">
                <a:solidFill>
                  <a:srgbClr val="0000FF"/>
                </a:solidFill>
                <a:latin typeface="华文楷体" panose="02010600040101010101" pitchFamily="2" charset="-122"/>
                <a:ea typeface="华文楷体" panose="02010600040101010101" pitchFamily="2" charset="-122"/>
                <a:cs typeface="Times New Roman" panose="02020603050405020304" pitchFamily="18" charset="0"/>
              </a:rPr>
              <a:t> </a:t>
            </a:r>
            <a:r>
              <a:rPr lang="en-US" altLang="zh-CN" sz="3200" kern="100" dirty="0" smtClean="0">
                <a:solidFill>
                  <a:srgbClr val="C00000"/>
                </a:solidFill>
                <a:latin typeface="华文楷体" panose="02010600040101010101" pitchFamily="2" charset="-122"/>
                <a:ea typeface="华文楷体" panose="02010600040101010101" pitchFamily="2" charset="-122"/>
                <a:cs typeface="Times New Roman" panose="02020603050405020304" pitchFamily="18" charset="0"/>
              </a:rPr>
              <a:t>Seeing the happy ending , Mr. </a:t>
            </a:r>
            <a:r>
              <a:rPr lang="en-US" altLang="zh-CN" sz="3200" kern="100" dirty="0" err="1" smtClean="0">
                <a:solidFill>
                  <a:srgbClr val="C00000"/>
                </a:solidFill>
                <a:latin typeface="华文楷体" panose="02010600040101010101" pitchFamily="2" charset="-122"/>
                <a:ea typeface="华文楷体" panose="02010600040101010101" pitchFamily="2" charset="-122"/>
                <a:cs typeface="Times New Roman" panose="02020603050405020304" pitchFamily="18" charset="0"/>
              </a:rPr>
              <a:t>Zakir</a:t>
            </a:r>
            <a:r>
              <a:rPr lang="en-US" altLang="zh-CN" sz="3200" kern="100" dirty="0" smtClean="0">
                <a:solidFill>
                  <a:srgbClr val="C00000"/>
                </a:solidFill>
                <a:latin typeface="华文楷体" panose="02010600040101010101" pitchFamily="2" charset="-122"/>
                <a:ea typeface="华文楷体" panose="02010600040101010101" pitchFamily="2" charset="-122"/>
                <a:cs typeface="Times New Roman" panose="02020603050405020304" pitchFamily="18" charset="0"/>
              </a:rPr>
              <a:t> felt satisfied with both of his students. </a:t>
            </a:r>
            <a:endParaRPr lang="en-US" altLang="zh-CN" sz="3200" kern="100" dirty="0" smtClean="0">
              <a:solidFill>
                <a:srgbClr val="C00000"/>
              </a:solidFill>
              <a:effectLst/>
              <a:latin typeface="华文楷体" panose="02010600040101010101" pitchFamily="2" charset="-122"/>
              <a:ea typeface="华文楷体" panose="02010600040101010101" pitchFamily="2" charset="-122"/>
              <a:cs typeface="Times New Roman" panose="02020603050405020304" pitchFamily="18" charset="0"/>
            </a:endParaRPr>
          </a:p>
          <a:p>
            <a:pPr algn="just"/>
            <a:endParaRPr lang="en-US" altLang="zh-CN" sz="3200" kern="100" dirty="0">
              <a:solidFill>
                <a:srgbClr val="CC00CC"/>
              </a:solidFill>
              <a:latin typeface="华文楷体" panose="02010600040101010101" pitchFamily="2" charset="-122"/>
              <a:ea typeface="华文楷体" panose="0201060004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78059" y="1115122"/>
            <a:ext cx="12113942" cy="5750962"/>
          </a:xfrm>
          <a:solidFill>
            <a:schemeClr val="bg1"/>
          </a:solidFill>
        </p:spPr>
        <p:txBody>
          <a:bodyPr>
            <a:noAutofit/>
          </a:bodyPr>
          <a:lstStyle/>
          <a:p>
            <a:pPr algn="just"/>
            <a:r>
              <a:rPr lang="en-US" altLang="zh-CN" sz="3600" dirty="0"/>
              <a:t>Para1: Stepping out of the bathroom, </a:t>
            </a:r>
            <a:r>
              <a:rPr lang="en-US" altLang="zh-CN" sz="3600" u="sng" dirty="0">
                <a:solidFill>
                  <a:srgbClr val="9900CC"/>
                </a:solidFill>
              </a:rPr>
              <a:t>Anjali </a:t>
            </a:r>
            <a:r>
              <a:rPr lang="en-US" altLang="zh-CN" sz="3600" dirty="0"/>
              <a:t>saw some </a:t>
            </a:r>
            <a:r>
              <a:rPr lang="en-US" altLang="zh-CN" sz="3600" u="sng" dirty="0">
                <a:solidFill>
                  <a:srgbClr val="9900CC"/>
                </a:solidFill>
              </a:rPr>
              <a:t>inspiring posters</a:t>
            </a:r>
            <a:r>
              <a:rPr lang="en-US" altLang="zh-CN" sz="3600" dirty="0"/>
              <a:t> on the wall.</a:t>
            </a:r>
            <a:endParaRPr lang="en-US" altLang="zh-CN" sz="3600" u="sng" kern="100" dirty="0">
              <a:solidFill>
                <a:srgbClr val="7030A0"/>
              </a:solidFill>
              <a:latin typeface="等线" panose="02010600030101010101" pitchFamily="2" charset="-122"/>
              <a:ea typeface="等线" panose="02010600030101010101" pitchFamily="2" charset="-122"/>
              <a:cs typeface="Times New Roman" panose="02020603050405020304" pitchFamily="18" charset="0"/>
            </a:endParaRPr>
          </a:p>
          <a:p>
            <a:pPr algn="just"/>
            <a:endParaRPr lang="en-US" altLang="zh-CN" sz="3600"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endParaRPr>
          </a:p>
          <a:p>
            <a:pPr algn="just"/>
            <a:endParaRPr lang="zh-CN" altLang="zh-CN" sz="36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endPar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buNone/>
            </a:pPr>
            <a:endParaRPr lang="en-US" altLang="zh-CN" sz="3600" kern="100" dirty="0">
              <a:latin typeface="等线" panose="02010600030101010101" pitchFamily="2" charset="-122"/>
              <a:cs typeface="Times New Roman" panose="02020603050405020304" pitchFamily="18" charset="0"/>
            </a:endParaRPr>
          </a:p>
          <a:p>
            <a:pPr marL="0" indent="0">
              <a:buNone/>
            </a:pPr>
            <a:endParaRPr lang="en-US" altLang="zh-CN" sz="3600" dirty="0" smtClean="0"/>
          </a:p>
          <a:p>
            <a:pPr marL="0" indent="0">
              <a:buNone/>
            </a:pPr>
            <a:r>
              <a:rPr lang="en-US" altLang="zh-CN" sz="3600" dirty="0" smtClean="0"/>
              <a:t>Para2</a:t>
            </a:r>
            <a:r>
              <a:rPr lang="en-US" altLang="zh-CN" sz="3600" dirty="0"/>
              <a:t>: After the recital, </a:t>
            </a:r>
            <a:r>
              <a:rPr lang="en-US" altLang="zh-CN" sz="3600" u="sng" dirty="0">
                <a:solidFill>
                  <a:srgbClr val="9900CC"/>
                </a:solidFill>
              </a:rPr>
              <a:t>Deepak</a:t>
            </a:r>
            <a:r>
              <a:rPr lang="en-US" altLang="zh-CN" sz="3600" dirty="0"/>
              <a:t> </a:t>
            </a:r>
            <a:r>
              <a:rPr lang="en-US" altLang="zh-CN" sz="3600" dirty="0">
                <a:solidFill>
                  <a:srgbClr val="FF0000"/>
                </a:solidFill>
              </a:rPr>
              <a:t>walked up to </a:t>
            </a:r>
            <a:r>
              <a:rPr lang="en-US" altLang="zh-CN" sz="3600" u="sng" dirty="0"/>
              <a:t>Anjali.</a:t>
            </a:r>
            <a:endParaRPr lang="en-US" altLang="zh-CN" sz="3600" kern="100" dirty="0">
              <a:latin typeface="等线" panose="02010600030101010101" pitchFamily="2" charset="-122"/>
              <a:cs typeface="Times New Roman" panose="02020603050405020304" pitchFamily="18" charset="0"/>
            </a:endParaRPr>
          </a:p>
        </p:txBody>
      </p:sp>
      <p:sp>
        <p:nvSpPr>
          <p:cNvPr id="5" name="文本框 4"/>
          <p:cNvSpPr txBox="1"/>
          <p:nvPr/>
        </p:nvSpPr>
        <p:spPr>
          <a:xfrm>
            <a:off x="162715" y="2285345"/>
            <a:ext cx="11925207" cy="3046988"/>
          </a:xfrm>
          <a:prstGeom prst="rect">
            <a:avLst/>
          </a:prstGeom>
          <a:solidFill>
            <a:schemeClr val="bg1"/>
          </a:solidFill>
        </p:spPr>
        <p:txBody>
          <a:bodyPr wrap="square" rtlCol="0">
            <a:spAutoFit/>
          </a:bodyPr>
          <a:lstStyle/>
          <a:p>
            <a:r>
              <a:rPr lang="zh-CN" altLang="en-US" sz="3200" dirty="0" smtClean="0">
                <a:solidFill>
                  <a:srgbClr val="9900CC"/>
                </a:solidFill>
              </a:rPr>
              <a:t> </a:t>
            </a:r>
            <a:r>
              <a:rPr lang="en-US" altLang="zh-CN" sz="3200" dirty="0" smtClean="0">
                <a:solidFill>
                  <a:srgbClr val="9900CC"/>
                </a:solidFill>
              </a:rPr>
              <a:t>Plot Design for Para1</a:t>
            </a:r>
            <a:r>
              <a:rPr lang="zh-CN" altLang="en-US" sz="3200" dirty="0" smtClean="0">
                <a:solidFill>
                  <a:srgbClr val="9900CC"/>
                </a:solidFill>
              </a:rPr>
              <a:t>：</a:t>
            </a:r>
            <a:endParaRPr lang="en-US" altLang="zh-CN" sz="3200" dirty="0" smtClean="0">
              <a:solidFill>
                <a:srgbClr val="9900CC"/>
              </a:solidFill>
            </a:endParaRPr>
          </a:p>
          <a:p>
            <a:pPr marL="514350" indent="-514350">
              <a:buAutoNum type="arabicPeriod"/>
            </a:pPr>
            <a:r>
              <a:rPr lang="en-US" altLang="zh-CN" sz="3200" dirty="0" smtClean="0">
                <a:solidFill>
                  <a:srgbClr val="9900CC"/>
                </a:solidFill>
              </a:rPr>
              <a:t>What posters did she see? ( One or two posters can be created )</a:t>
            </a:r>
            <a:endParaRPr lang="en-US" altLang="zh-CN" sz="3200" dirty="0" smtClean="0">
              <a:solidFill>
                <a:srgbClr val="9900CC"/>
              </a:solidFill>
            </a:endParaRPr>
          </a:p>
          <a:p>
            <a:pPr marL="514350" indent="-514350">
              <a:buAutoNum type="arabicPeriod"/>
            </a:pPr>
            <a:r>
              <a:rPr lang="en-US" altLang="zh-CN" sz="3200" dirty="0" smtClean="0">
                <a:solidFill>
                  <a:srgbClr val="9900CC"/>
                </a:solidFill>
              </a:rPr>
              <a:t>How did the posters influence Anjali?</a:t>
            </a:r>
            <a:endParaRPr lang="en-US" altLang="zh-CN" sz="3200" dirty="0" smtClean="0">
              <a:solidFill>
                <a:srgbClr val="9900CC"/>
              </a:solidFill>
            </a:endParaRPr>
          </a:p>
          <a:p>
            <a:pPr marL="514350" indent="-514350">
              <a:buAutoNum type="arabicPeriod"/>
            </a:pPr>
            <a:r>
              <a:rPr lang="en-US" altLang="zh-CN" sz="3200" dirty="0" smtClean="0">
                <a:solidFill>
                  <a:srgbClr val="9900CC"/>
                </a:solidFill>
              </a:rPr>
              <a:t>What would Anjali do next? </a:t>
            </a:r>
            <a:endParaRPr lang="en-US" altLang="zh-CN" sz="3200" dirty="0" smtClean="0">
              <a:solidFill>
                <a:srgbClr val="9900CC"/>
              </a:solidFill>
            </a:endParaRPr>
          </a:p>
          <a:p>
            <a:pPr marL="514350" indent="-514350">
              <a:buAutoNum type="arabicPeriod"/>
            </a:pPr>
            <a:r>
              <a:rPr lang="en-US" altLang="zh-CN" sz="3200" dirty="0" smtClean="0">
                <a:solidFill>
                  <a:srgbClr val="9900CC"/>
                </a:solidFill>
              </a:rPr>
              <a:t>Could she win the opportunity? </a:t>
            </a:r>
            <a:endParaRPr lang="en-US" altLang="zh-CN" sz="3200" dirty="0" smtClean="0">
              <a:solidFill>
                <a:srgbClr val="9900CC"/>
              </a:solidFill>
            </a:endParaRPr>
          </a:p>
          <a:p>
            <a:pPr marL="514350" indent="-514350">
              <a:buAutoNum type="arabicPeriod"/>
            </a:pPr>
            <a:r>
              <a:rPr lang="en-US" altLang="zh-CN" sz="3200" dirty="0">
                <a:solidFill>
                  <a:srgbClr val="9900CC"/>
                </a:solidFill>
              </a:rPr>
              <a:t> </a:t>
            </a:r>
            <a:r>
              <a:rPr lang="en-US" altLang="zh-CN" sz="3200" dirty="0" smtClean="0">
                <a:solidFill>
                  <a:srgbClr val="9900CC"/>
                </a:solidFill>
              </a:rPr>
              <a:t>How did she perform at the recital ( concert) </a:t>
            </a:r>
            <a:endParaRPr lang="zh-CN" altLang="en-US" sz="3200" dirty="0">
              <a:solidFill>
                <a:srgbClr val="9900CC"/>
              </a:solidFill>
            </a:endParaRPr>
          </a:p>
        </p:txBody>
      </p:sp>
      <p:sp>
        <p:nvSpPr>
          <p:cNvPr id="8" name="文本框 7"/>
          <p:cNvSpPr txBox="1"/>
          <p:nvPr/>
        </p:nvSpPr>
        <p:spPr>
          <a:xfrm>
            <a:off x="3780897" y="-8083"/>
            <a:ext cx="3010328" cy="523220"/>
          </a:xfrm>
          <a:prstGeom prst="rect">
            <a:avLst/>
          </a:prstGeom>
          <a:solidFill>
            <a:schemeClr val="bg1"/>
          </a:solidFill>
        </p:spPr>
        <p:txBody>
          <a:bodyPr wrap="square">
            <a:spAutoFit/>
          </a:bodyPr>
          <a:lstStyle/>
          <a:p>
            <a:pPr indent="266700" algn="just"/>
            <a:r>
              <a:rPr lang="zh-CN" altLang="en-US" sz="2800" kern="100" dirty="0">
                <a:solidFill>
                  <a:srgbClr val="CC00CC"/>
                </a:solidFill>
                <a:effectLst/>
                <a:latin typeface="华文行楷" panose="02010800040101010101" pitchFamily="2" charset="-122"/>
                <a:ea typeface="华文行楷" panose="02010800040101010101" pitchFamily="2" charset="-122"/>
                <a:cs typeface="Times New Roman" panose="02020603050405020304" pitchFamily="18" charset="0"/>
              </a:rPr>
              <a:t>各段情节设计</a:t>
            </a:r>
            <a:endParaRPr lang="en-US" altLang="zh-CN" sz="2800" kern="100" dirty="0">
              <a:solidFill>
                <a:srgbClr val="CC00CC"/>
              </a:solidFill>
              <a:effectLst/>
              <a:latin typeface="华文行楷" panose="02010800040101010101" pitchFamily="2" charset="-122"/>
              <a:ea typeface="华文行楷" panose="0201080004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0" y="188844"/>
            <a:ext cx="12191999" cy="2451620"/>
          </a:xfrm>
          <a:solidFill>
            <a:schemeClr val="bg1"/>
          </a:solidFill>
        </p:spPr>
        <p:txBody>
          <a:bodyPr>
            <a:noAutofit/>
          </a:bodyPr>
          <a:lstStyle/>
          <a:p>
            <a:pPr algn="just"/>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Para1: </a:t>
            </a:r>
            <a:r>
              <a:rPr lang="en-US" altLang="zh-CN" sz="3600" dirty="0"/>
              <a:t>Para1: Stepping out of the bathroom, </a:t>
            </a:r>
            <a:r>
              <a:rPr lang="en-US" altLang="zh-CN" sz="3600" u="sng" dirty="0">
                <a:solidFill>
                  <a:srgbClr val="9900CC"/>
                </a:solidFill>
              </a:rPr>
              <a:t>Anjali </a:t>
            </a:r>
            <a:r>
              <a:rPr lang="en-US" altLang="zh-CN" sz="3600" dirty="0"/>
              <a:t>saw some </a:t>
            </a:r>
            <a:r>
              <a:rPr lang="en-US" altLang="zh-CN" sz="3600" u="sng" dirty="0">
                <a:solidFill>
                  <a:srgbClr val="9900CC"/>
                </a:solidFill>
              </a:rPr>
              <a:t>inspiring posters</a:t>
            </a:r>
            <a:r>
              <a:rPr lang="en-US" altLang="zh-CN" sz="3600" dirty="0"/>
              <a:t> on the wall. </a:t>
            </a:r>
            <a:endParaRPr lang="en-US" altLang="zh-CN" sz="3600" dirty="0"/>
          </a:p>
          <a:p>
            <a:pPr algn="just"/>
            <a:r>
              <a:rPr lang="en-US" altLang="zh-CN" sz="3600" dirty="0"/>
              <a:t>Para2: After the recital, </a:t>
            </a:r>
            <a:r>
              <a:rPr lang="en-US" altLang="zh-CN" sz="3600" u="sng" dirty="0">
                <a:solidFill>
                  <a:srgbClr val="9900CC"/>
                </a:solidFill>
              </a:rPr>
              <a:t>Deepak</a:t>
            </a:r>
            <a:r>
              <a:rPr lang="en-US" altLang="zh-CN" sz="3600" dirty="0"/>
              <a:t> </a:t>
            </a:r>
            <a:r>
              <a:rPr lang="en-US" altLang="zh-CN" sz="3600" dirty="0">
                <a:solidFill>
                  <a:srgbClr val="FF0000"/>
                </a:solidFill>
              </a:rPr>
              <a:t>walked up to </a:t>
            </a:r>
            <a:r>
              <a:rPr lang="en-US" altLang="zh-CN" sz="3600" u="sng" dirty="0"/>
              <a:t>Anjali.</a:t>
            </a:r>
            <a:endParaRPr lang="en-US" altLang="zh-CN" sz="3600" kern="100" dirty="0">
              <a:latin typeface="等线" panose="02010600030101010101" pitchFamily="2" charset="-122"/>
              <a:cs typeface="Times New Roman" panose="02020603050405020304" pitchFamily="18" charset="0"/>
            </a:endParaRPr>
          </a:p>
        </p:txBody>
      </p:sp>
      <p:sp>
        <p:nvSpPr>
          <p:cNvPr id="5" name="文本框 4"/>
          <p:cNvSpPr txBox="1"/>
          <p:nvPr/>
        </p:nvSpPr>
        <p:spPr>
          <a:xfrm>
            <a:off x="20548" y="2783704"/>
            <a:ext cx="12055495" cy="2677656"/>
          </a:xfrm>
          <a:prstGeom prst="rect">
            <a:avLst/>
          </a:prstGeom>
          <a:solidFill>
            <a:schemeClr val="bg1"/>
          </a:solidFill>
        </p:spPr>
        <p:txBody>
          <a:bodyPr wrap="square" rtlCol="0">
            <a:spAutoFit/>
          </a:bodyPr>
          <a:lstStyle/>
          <a:p>
            <a:r>
              <a:rPr lang="en-US" altLang="zh-CN" sz="2800" dirty="0" smtClean="0">
                <a:solidFill>
                  <a:srgbClr val="9900CC"/>
                </a:solidFill>
              </a:rPr>
              <a:t>Plot Design for Para2: </a:t>
            </a:r>
            <a:endParaRPr lang="en-US" altLang="zh-CN" sz="2800" dirty="0">
              <a:solidFill>
                <a:srgbClr val="9900CC"/>
              </a:solidFill>
            </a:endParaRPr>
          </a:p>
          <a:p>
            <a:r>
              <a:rPr lang="en-US" altLang="zh-CN" sz="2800" dirty="0" smtClean="0">
                <a:solidFill>
                  <a:srgbClr val="9900CC"/>
                </a:solidFill>
              </a:rPr>
              <a:t> 1. Why did Deepak walk up to Anjali? Still taunt? Or do something else?</a:t>
            </a:r>
            <a:endParaRPr lang="en-US" altLang="zh-CN" sz="2800" dirty="0" smtClean="0">
              <a:solidFill>
                <a:srgbClr val="9900CC"/>
              </a:solidFill>
            </a:endParaRPr>
          </a:p>
          <a:p>
            <a:r>
              <a:rPr lang="en-US" altLang="zh-CN" sz="2800" dirty="0">
                <a:solidFill>
                  <a:srgbClr val="9900CC"/>
                </a:solidFill>
              </a:rPr>
              <a:t> </a:t>
            </a:r>
            <a:r>
              <a:rPr lang="en-US" altLang="zh-CN" sz="2800" dirty="0" smtClean="0">
                <a:solidFill>
                  <a:srgbClr val="9900CC"/>
                </a:solidFill>
              </a:rPr>
              <a:t>2. What would Deepak do ? </a:t>
            </a:r>
            <a:endParaRPr lang="en-US" altLang="zh-CN" sz="2800" dirty="0" smtClean="0">
              <a:solidFill>
                <a:srgbClr val="9900CC"/>
              </a:solidFill>
            </a:endParaRPr>
          </a:p>
          <a:p>
            <a:r>
              <a:rPr lang="en-US" altLang="zh-CN" sz="2800" dirty="0">
                <a:solidFill>
                  <a:srgbClr val="9900CC"/>
                </a:solidFill>
              </a:rPr>
              <a:t> </a:t>
            </a:r>
            <a:r>
              <a:rPr lang="en-US" altLang="zh-CN" sz="2800" dirty="0" smtClean="0">
                <a:solidFill>
                  <a:srgbClr val="9900CC"/>
                </a:solidFill>
              </a:rPr>
              <a:t>3.  How did Anjali feel? </a:t>
            </a:r>
            <a:endParaRPr lang="en-US" altLang="zh-CN" sz="2800" dirty="0" smtClean="0">
              <a:solidFill>
                <a:srgbClr val="9900CC"/>
              </a:solidFill>
            </a:endParaRPr>
          </a:p>
          <a:p>
            <a:r>
              <a:rPr lang="en-US" altLang="zh-CN" sz="2800" dirty="0">
                <a:solidFill>
                  <a:srgbClr val="9900CC"/>
                </a:solidFill>
              </a:rPr>
              <a:t> </a:t>
            </a:r>
            <a:r>
              <a:rPr lang="en-US" altLang="zh-CN" sz="2800" dirty="0" smtClean="0">
                <a:solidFill>
                  <a:srgbClr val="9900CC"/>
                </a:solidFill>
              </a:rPr>
              <a:t>4.  What if  Mr. </a:t>
            </a:r>
            <a:r>
              <a:rPr lang="en-US" altLang="zh-CN" sz="2800" dirty="0" err="1" smtClean="0">
                <a:solidFill>
                  <a:srgbClr val="9900CC"/>
                </a:solidFill>
              </a:rPr>
              <a:t>Zakir</a:t>
            </a:r>
            <a:r>
              <a:rPr lang="en-US" altLang="zh-CN" sz="2800" dirty="0" smtClean="0">
                <a:solidFill>
                  <a:srgbClr val="9900CC"/>
                </a:solidFill>
              </a:rPr>
              <a:t> saw the touching scene? </a:t>
            </a:r>
            <a:endParaRPr lang="en-US" altLang="zh-CN" sz="2800" dirty="0" smtClean="0">
              <a:solidFill>
                <a:srgbClr val="9900CC"/>
              </a:solidFill>
            </a:endParaRPr>
          </a:p>
          <a:p>
            <a:r>
              <a:rPr lang="en-US" altLang="zh-CN" sz="2800" dirty="0">
                <a:solidFill>
                  <a:srgbClr val="9900CC"/>
                </a:solidFill>
              </a:rPr>
              <a:t> </a:t>
            </a:r>
            <a:r>
              <a:rPr lang="en-US" altLang="zh-CN" sz="2800" dirty="0" smtClean="0">
                <a:solidFill>
                  <a:srgbClr val="9900CC"/>
                </a:solidFill>
              </a:rPr>
              <a:t>5.  What was the ending of the story? </a:t>
            </a:r>
            <a:endParaRPr lang="zh-CN" altLang="en-US" sz="2800" dirty="0">
              <a:solidFill>
                <a:srgbClr val="9900CC"/>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548" y="-53433"/>
            <a:ext cx="12171451" cy="6911433"/>
          </a:xfrm>
          <a:prstGeom prst="rect">
            <a:avLst/>
          </a:prstGeom>
        </p:spPr>
      </p:pic>
      <p:sp>
        <p:nvSpPr>
          <p:cNvPr id="2" name="内容占位符 2"/>
          <p:cNvSpPr>
            <a:spLocks noGrp="1"/>
          </p:cNvSpPr>
          <p:nvPr>
            <p:ph idx="1"/>
          </p:nvPr>
        </p:nvSpPr>
        <p:spPr>
          <a:xfrm>
            <a:off x="20548" y="3941983"/>
            <a:ext cx="12171452" cy="1873075"/>
          </a:xfrm>
          <a:solidFill>
            <a:schemeClr val="bg1"/>
          </a:solidFill>
        </p:spPr>
        <p:txBody>
          <a:bodyPr>
            <a:normAutofit fontScale="92500" lnSpcReduction="20000"/>
          </a:bodyPr>
          <a:lstStyle/>
          <a:p>
            <a:pPr algn="just"/>
            <a:r>
              <a:rPr lang="en-US" altLang="zh-CN" sz="3600" dirty="0"/>
              <a:t>Para1: Stepping out of the bathroom, </a:t>
            </a:r>
            <a:r>
              <a:rPr lang="en-US" altLang="zh-CN" sz="3600" u="sng" dirty="0">
                <a:solidFill>
                  <a:srgbClr val="9900CC"/>
                </a:solidFill>
              </a:rPr>
              <a:t>Anjali </a:t>
            </a:r>
            <a:r>
              <a:rPr lang="en-US" altLang="zh-CN" sz="3600" dirty="0"/>
              <a:t>saw some </a:t>
            </a:r>
            <a:r>
              <a:rPr lang="en-US" altLang="zh-CN" sz="3600" u="sng" dirty="0">
                <a:solidFill>
                  <a:srgbClr val="9900CC"/>
                </a:solidFill>
              </a:rPr>
              <a:t>inspiring posters</a:t>
            </a:r>
            <a:r>
              <a:rPr lang="en-US" altLang="zh-CN" sz="3600" dirty="0"/>
              <a:t> on the wall. </a:t>
            </a:r>
            <a:endParaRPr lang="en-US" altLang="zh-CN" sz="3600" dirty="0"/>
          </a:p>
          <a:p>
            <a:pPr algn="just"/>
            <a:r>
              <a:rPr lang="en-US" altLang="zh-CN" sz="3600" b="1" dirty="0">
                <a:solidFill>
                  <a:srgbClr val="FF0000"/>
                </a:solidFill>
              </a:rPr>
              <a:t>Link1 A:</a:t>
            </a:r>
            <a:r>
              <a:rPr lang="en-US" altLang="zh-CN" sz="3600" u="sng" kern="100" dirty="0">
                <a:solidFill>
                  <a:srgbClr val="CC00FF"/>
                </a:solidFill>
                <a:latin typeface="等线" panose="02010600030101010101" pitchFamily="2" charset="-122"/>
                <a:cs typeface="Times New Roman" panose="02020603050405020304" pitchFamily="18" charset="0"/>
              </a:rPr>
              <a:t> </a:t>
            </a:r>
            <a:r>
              <a:rPr lang="en-US" altLang="zh-CN" sz="3600" u="sng" dirty="0">
                <a:solidFill>
                  <a:srgbClr val="FF00FF"/>
                </a:solidFill>
              </a:rPr>
              <a:t>One</a:t>
            </a:r>
            <a:r>
              <a:rPr lang="en-US" altLang="zh-CN" sz="3600" dirty="0"/>
              <a:t> </a:t>
            </a:r>
            <a:r>
              <a:rPr lang="en-US" altLang="zh-CN" sz="3600" dirty="0">
                <a:solidFill>
                  <a:srgbClr val="FF0000"/>
                </a:solidFill>
              </a:rPr>
              <a:t>read,</a:t>
            </a:r>
            <a:r>
              <a:rPr lang="en-US" altLang="zh-CN" sz="3600" dirty="0"/>
              <a:t> "The Power of Persistence," </a:t>
            </a:r>
            <a:r>
              <a:rPr lang="en-US" altLang="zh-CN" sz="3600" dirty="0">
                <a:solidFill>
                  <a:srgbClr val="7030A0"/>
                </a:solidFill>
              </a:rPr>
              <a:t>featuring a famous musician </a:t>
            </a:r>
            <a:r>
              <a:rPr lang="en-US" altLang="zh-CN" sz="3600" i="1" dirty="0">
                <a:solidFill>
                  <a:srgbClr val="0000FF"/>
                </a:solidFill>
              </a:rPr>
              <a:t>who overcame obstacles to achieve his goal. </a:t>
            </a:r>
            <a:endParaRPr lang="zh-CN" altLang="en-US" sz="3600" b="1" dirty="0">
              <a:solidFill>
                <a:srgbClr val="FF0000"/>
              </a:solidFill>
            </a:endParaRPr>
          </a:p>
        </p:txBody>
      </p:sp>
      <p:cxnSp>
        <p:nvCxnSpPr>
          <p:cNvPr id="7" name="直接箭头连接符 6"/>
          <p:cNvCxnSpPr/>
          <p:nvPr/>
        </p:nvCxnSpPr>
        <p:spPr>
          <a:xfrm flipH="1" flipV="1">
            <a:off x="1438507" y="4780439"/>
            <a:ext cx="949581" cy="29203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1" name="文本框 10"/>
          <p:cNvSpPr txBox="1"/>
          <p:nvPr/>
        </p:nvSpPr>
        <p:spPr>
          <a:xfrm>
            <a:off x="678094" y="256856"/>
            <a:ext cx="11311848" cy="584775"/>
          </a:xfrm>
          <a:prstGeom prst="rect">
            <a:avLst/>
          </a:prstGeom>
          <a:noFill/>
        </p:spPr>
        <p:txBody>
          <a:bodyPr wrap="square" rtlCol="0">
            <a:spAutoFit/>
          </a:bodyPr>
          <a:lstStyle/>
          <a:p>
            <a:r>
              <a:rPr lang="en-US" altLang="zh-CN" sz="3200" dirty="0">
                <a:solidFill>
                  <a:srgbClr val="C00000"/>
                </a:solidFill>
                <a:latin typeface="Aharoni" panose="02010803020104030203" pitchFamily="2" charset="-79"/>
                <a:ea typeface="华文行楷" panose="02010800040101010101" pitchFamily="2" charset="-122"/>
                <a:cs typeface="Aharoni" panose="02010803020104030203" pitchFamily="2" charset="-79"/>
              </a:rPr>
              <a:t>Deal with three links and the ending of the continuation </a:t>
            </a:r>
            <a:endParaRPr lang="zh-CN" altLang="en-US" sz="3200" dirty="0">
              <a:solidFill>
                <a:srgbClr val="C00000"/>
              </a:solidFill>
              <a:latin typeface="Aharoni" panose="02010803020104030203" pitchFamily="2" charset="-79"/>
              <a:ea typeface="华文行楷" panose="02010800040101010101" pitchFamily="2" charset="-122"/>
              <a:cs typeface="Aharoni" panose="02010803020104030203" pitchFamily="2" charset="-79"/>
            </a:endParaRPr>
          </a:p>
        </p:txBody>
      </p:sp>
      <p:sp>
        <p:nvSpPr>
          <p:cNvPr id="6" name="文本框 5"/>
          <p:cNvSpPr txBox="1"/>
          <p:nvPr/>
        </p:nvSpPr>
        <p:spPr>
          <a:xfrm>
            <a:off x="-10274" y="1276181"/>
            <a:ext cx="12125739" cy="1569660"/>
          </a:xfrm>
          <a:prstGeom prst="rect">
            <a:avLst/>
          </a:prstGeom>
          <a:solidFill>
            <a:schemeClr val="bg1"/>
          </a:solidFill>
        </p:spPr>
        <p:txBody>
          <a:bodyPr wrap="square">
            <a:spAutoFit/>
          </a:bodyPr>
          <a:lstStyle/>
          <a:p>
            <a:pPr indent="266700" algn="just"/>
            <a:r>
              <a:rPr lang="en-US" altLang="zh-CN" sz="3200" dirty="0"/>
              <a:t> "I don't want to see a </a:t>
            </a:r>
            <a:r>
              <a:rPr lang="en-US" altLang="zh-CN" sz="3200" dirty="0" err="1"/>
              <a:t>tabla</a:t>
            </a:r>
            <a:r>
              <a:rPr lang="en-US" altLang="zh-CN" sz="3200" dirty="0"/>
              <a:t> or hear a </a:t>
            </a:r>
            <a:r>
              <a:rPr lang="en-US" altLang="zh-CN" sz="3200" dirty="0" err="1"/>
              <a:t>tabla</a:t>
            </a:r>
            <a:r>
              <a:rPr lang="en-US" altLang="zh-CN" sz="3200" dirty="0"/>
              <a:t> or play a </a:t>
            </a:r>
            <a:r>
              <a:rPr lang="en-US" altLang="zh-CN" sz="3200" dirty="0" err="1"/>
              <a:t>tabla</a:t>
            </a:r>
            <a:r>
              <a:rPr lang="en-US" altLang="zh-CN" sz="3200" dirty="0"/>
              <a:t> EVER AGAIN! ! ”Anjali yelled at the mirror. It was quiet for a moment. She believed it was one of her darkest days ever. </a:t>
            </a:r>
            <a:endPar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548" y="-53433"/>
            <a:ext cx="12171451" cy="6911433"/>
          </a:xfrm>
          <a:prstGeom prst="rect">
            <a:avLst/>
          </a:prstGeom>
        </p:spPr>
      </p:pic>
      <p:sp>
        <p:nvSpPr>
          <p:cNvPr id="2" name="内容占位符 2"/>
          <p:cNvSpPr>
            <a:spLocks noGrp="1"/>
          </p:cNvSpPr>
          <p:nvPr>
            <p:ph idx="1"/>
          </p:nvPr>
        </p:nvSpPr>
        <p:spPr>
          <a:xfrm>
            <a:off x="-10274" y="3800059"/>
            <a:ext cx="12053188" cy="2724882"/>
          </a:xfrm>
          <a:solidFill>
            <a:schemeClr val="bg1"/>
          </a:solidFill>
        </p:spPr>
        <p:txBody>
          <a:bodyPr>
            <a:normAutofit/>
          </a:bodyPr>
          <a:lstStyle/>
          <a:p>
            <a:pPr algn="just"/>
            <a:r>
              <a:rPr lang="en-US" altLang="zh-CN" sz="3600" dirty="0"/>
              <a:t>Para1: Stepping out of the bathroom, </a:t>
            </a:r>
            <a:r>
              <a:rPr lang="en-US" altLang="zh-CN" sz="3600" u="sng" dirty="0">
                <a:solidFill>
                  <a:srgbClr val="9900CC"/>
                </a:solidFill>
              </a:rPr>
              <a:t>Anjali </a:t>
            </a:r>
            <a:r>
              <a:rPr lang="en-US" altLang="zh-CN" sz="3600" dirty="0"/>
              <a:t>saw some </a:t>
            </a:r>
            <a:r>
              <a:rPr lang="en-US" altLang="zh-CN" sz="3600" u="sng" dirty="0">
                <a:solidFill>
                  <a:srgbClr val="9900CC"/>
                </a:solidFill>
              </a:rPr>
              <a:t>inspiring posters</a:t>
            </a:r>
            <a:r>
              <a:rPr lang="en-US" altLang="zh-CN" sz="3600" dirty="0"/>
              <a:t> on the wall. </a:t>
            </a:r>
            <a:endParaRPr lang="en-US" altLang="zh-CN" sz="3600" dirty="0"/>
          </a:p>
          <a:p>
            <a:pPr algn="just"/>
            <a:r>
              <a:rPr lang="en-US" altLang="zh-CN" sz="3600" b="1" dirty="0">
                <a:solidFill>
                  <a:srgbClr val="FF0000"/>
                </a:solidFill>
              </a:rPr>
              <a:t>Link1B:  </a:t>
            </a:r>
            <a:r>
              <a:rPr lang="en-US" altLang="zh-CN" sz="3600" b="1" dirty="0">
                <a:solidFill>
                  <a:srgbClr val="7030A0"/>
                </a:solidFill>
              </a:rPr>
              <a:t>Inspired by those posters, </a:t>
            </a:r>
            <a:r>
              <a:rPr lang="en-US" altLang="zh-CN" sz="3600" b="1" u="sng" dirty="0">
                <a:solidFill>
                  <a:srgbClr val="FF00FF"/>
                </a:solidFill>
              </a:rPr>
              <a:t>Anjali </a:t>
            </a:r>
            <a:r>
              <a:rPr lang="en-US" altLang="zh-CN" sz="3600" b="1" dirty="0">
                <a:solidFill>
                  <a:srgbClr val="FF0000"/>
                </a:solidFill>
              </a:rPr>
              <a:t>felt ashamed of herself </a:t>
            </a:r>
            <a:r>
              <a:rPr lang="en-US" altLang="zh-CN" sz="3600" b="1" dirty="0">
                <a:solidFill>
                  <a:srgbClr val="7030A0"/>
                </a:solidFill>
              </a:rPr>
              <a:t>for giving up her dream </a:t>
            </a:r>
            <a:r>
              <a:rPr lang="en-US" altLang="zh-CN" sz="3600" b="1" dirty="0"/>
              <a:t>in the midway because of Deepak’s unfair judgement. </a:t>
            </a:r>
            <a:endParaRPr lang="zh-CN" altLang="en-US" sz="3600" b="1" dirty="0"/>
          </a:p>
        </p:txBody>
      </p:sp>
      <p:sp>
        <p:nvSpPr>
          <p:cNvPr id="3" name="文本框 2"/>
          <p:cNvSpPr txBox="1"/>
          <p:nvPr/>
        </p:nvSpPr>
        <p:spPr>
          <a:xfrm>
            <a:off x="-10274" y="1276181"/>
            <a:ext cx="12125739" cy="1569660"/>
          </a:xfrm>
          <a:prstGeom prst="rect">
            <a:avLst/>
          </a:prstGeom>
          <a:solidFill>
            <a:schemeClr val="bg1"/>
          </a:solidFill>
        </p:spPr>
        <p:txBody>
          <a:bodyPr wrap="square">
            <a:spAutoFit/>
          </a:bodyPr>
          <a:lstStyle/>
          <a:p>
            <a:pPr indent="266700" algn="just"/>
            <a:r>
              <a:rPr lang="en-US" altLang="zh-CN" sz="3200" dirty="0"/>
              <a:t> "I don't want to see a </a:t>
            </a:r>
            <a:r>
              <a:rPr lang="en-US" altLang="zh-CN" sz="3200" dirty="0" err="1"/>
              <a:t>tabla</a:t>
            </a:r>
            <a:r>
              <a:rPr lang="en-US" altLang="zh-CN" sz="3200" dirty="0"/>
              <a:t> or hear a </a:t>
            </a:r>
            <a:r>
              <a:rPr lang="en-US" altLang="zh-CN" sz="3200" dirty="0" err="1"/>
              <a:t>tabla</a:t>
            </a:r>
            <a:r>
              <a:rPr lang="en-US" altLang="zh-CN" sz="3200" dirty="0"/>
              <a:t> or play a </a:t>
            </a:r>
            <a:r>
              <a:rPr lang="en-US" altLang="zh-CN" sz="3200" dirty="0" err="1"/>
              <a:t>tabla</a:t>
            </a:r>
            <a:r>
              <a:rPr lang="en-US" altLang="zh-CN" sz="3200" dirty="0"/>
              <a:t> EVER AGAIN! ! ”Anjali yelled at the mirror. It was quiet for a moment. She believed it was one of her darkest days ever. </a:t>
            </a:r>
            <a:endPar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p:txBody>
      </p:sp>
      <p:cxnSp>
        <p:nvCxnSpPr>
          <p:cNvPr id="7" name="直接箭头连接符 6"/>
          <p:cNvCxnSpPr/>
          <p:nvPr/>
        </p:nvCxnSpPr>
        <p:spPr>
          <a:xfrm flipV="1">
            <a:off x="8619893" y="4280214"/>
            <a:ext cx="724829" cy="63747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1" name="文本框 10"/>
          <p:cNvSpPr txBox="1"/>
          <p:nvPr/>
        </p:nvSpPr>
        <p:spPr>
          <a:xfrm>
            <a:off x="678094" y="256856"/>
            <a:ext cx="11311848" cy="584775"/>
          </a:xfrm>
          <a:prstGeom prst="rect">
            <a:avLst/>
          </a:prstGeom>
          <a:noFill/>
        </p:spPr>
        <p:txBody>
          <a:bodyPr wrap="square" rtlCol="0">
            <a:spAutoFit/>
          </a:bodyPr>
          <a:lstStyle/>
          <a:p>
            <a:r>
              <a:rPr lang="en-US" altLang="zh-CN" sz="3200" dirty="0">
                <a:solidFill>
                  <a:schemeClr val="bg1"/>
                </a:solidFill>
                <a:latin typeface="Aharoni" panose="02010803020104030203" pitchFamily="2" charset="-79"/>
                <a:ea typeface="华文行楷" panose="02010800040101010101" pitchFamily="2" charset="-122"/>
                <a:cs typeface="Aharoni" panose="02010803020104030203" pitchFamily="2" charset="-79"/>
              </a:rPr>
              <a:t>Deal with three links and the ending of the continuation </a:t>
            </a:r>
            <a:endParaRPr lang="zh-CN" altLang="en-US" sz="3200" dirty="0">
              <a:solidFill>
                <a:schemeClr val="bg1"/>
              </a:solidFill>
              <a:latin typeface="Aharoni" panose="02010803020104030203" pitchFamily="2" charset="-79"/>
              <a:ea typeface="华文行楷" panose="02010800040101010101" pitchFamily="2" charset="-122"/>
              <a:cs typeface="Aharoni" panose="02010803020104030203" pitchFamily="2" charset="-79"/>
            </a:endParaRPr>
          </a:p>
        </p:txBody>
      </p:sp>
      <p:cxnSp>
        <p:nvCxnSpPr>
          <p:cNvPr id="5" name="直接箭头连接符 4"/>
          <p:cNvCxnSpPr/>
          <p:nvPr/>
        </p:nvCxnSpPr>
        <p:spPr>
          <a:xfrm flipH="1" flipV="1">
            <a:off x="3144644" y="4765481"/>
            <a:ext cx="5241073" cy="252568"/>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548" y="-53433"/>
            <a:ext cx="12171451" cy="6911433"/>
          </a:xfrm>
          <a:prstGeom prst="rect">
            <a:avLst/>
          </a:prstGeom>
        </p:spPr>
      </p:pic>
      <p:sp>
        <p:nvSpPr>
          <p:cNvPr id="2" name="内容占位符 2"/>
          <p:cNvSpPr>
            <a:spLocks noGrp="1"/>
          </p:cNvSpPr>
          <p:nvPr>
            <p:ph idx="1"/>
          </p:nvPr>
        </p:nvSpPr>
        <p:spPr>
          <a:xfrm>
            <a:off x="20548" y="842481"/>
            <a:ext cx="12171452" cy="4353987"/>
          </a:xfrm>
          <a:solidFill>
            <a:schemeClr val="bg1"/>
          </a:solidFill>
        </p:spPr>
        <p:txBody>
          <a:bodyPr>
            <a:noAutofit/>
          </a:bodyPr>
          <a:lstStyle/>
          <a:p>
            <a:pPr algn="just"/>
            <a:r>
              <a:rPr lang="en-US" altLang="zh-CN" sz="3600" dirty="0"/>
              <a:t>Para1: Stepping out of the bathroom, </a:t>
            </a:r>
            <a:r>
              <a:rPr lang="en-US" altLang="zh-CN" sz="3600" u="sng" dirty="0">
                <a:solidFill>
                  <a:srgbClr val="9900CC"/>
                </a:solidFill>
              </a:rPr>
              <a:t>Anjali </a:t>
            </a:r>
            <a:r>
              <a:rPr lang="en-US" altLang="zh-CN" sz="3600" dirty="0"/>
              <a:t>saw some </a:t>
            </a:r>
            <a:r>
              <a:rPr lang="en-US" altLang="zh-CN" sz="3600" u="sng" dirty="0">
                <a:solidFill>
                  <a:srgbClr val="9900CC"/>
                </a:solidFill>
              </a:rPr>
              <a:t>inspiring posters</a:t>
            </a:r>
            <a:r>
              <a:rPr lang="en-US" altLang="zh-CN" sz="3600" dirty="0"/>
              <a:t> on the wall. </a:t>
            </a:r>
            <a:endParaRPr lang="en-US" altLang="zh-CN" sz="3600" dirty="0"/>
          </a:p>
          <a:p>
            <a:pPr algn="just"/>
            <a:r>
              <a:rPr lang="en-US" altLang="zh-CN" sz="3600" kern="100" dirty="0">
                <a:solidFill>
                  <a:srgbClr val="7030A0"/>
                </a:solidFill>
                <a:latin typeface="等线" panose="02010600030101010101" pitchFamily="2" charset="-122"/>
                <a:ea typeface="等线" panose="02010600030101010101" pitchFamily="2" charset="-122"/>
                <a:cs typeface="Times New Roman" panose="02020603050405020304" pitchFamily="18" charset="0"/>
              </a:rPr>
              <a:t>…</a:t>
            </a:r>
            <a:endParaRPr lang="en-US" altLang="zh-CN" sz="3600" kern="100" dirty="0">
              <a:solidFill>
                <a:srgbClr val="7030A0"/>
              </a:solidFill>
              <a:latin typeface="等线" panose="02010600030101010101" pitchFamily="2" charset="-122"/>
              <a:ea typeface="等线" panose="02010600030101010101" pitchFamily="2" charset="-122"/>
              <a:cs typeface="Times New Roman" panose="02020603050405020304" pitchFamily="18" charset="0"/>
            </a:endParaRPr>
          </a:p>
          <a:p>
            <a:pPr marL="0" indent="0">
              <a:buNone/>
            </a:pPr>
            <a:r>
              <a:rPr lang="en-US" altLang="zh-CN" sz="36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Link2A: </a:t>
            </a:r>
            <a:r>
              <a:rPr lang="en-US" altLang="zh-CN" sz="3600" dirty="0">
                <a:solidFill>
                  <a:srgbClr val="0000FF"/>
                </a:solidFill>
                <a:latin typeface="Times New Roman" panose="02020603050405020304" pitchFamily="18" charset="0"/>
                <a:ea typeface="宋体" panose="02010600030101010101" pitchFamily="2" charset="-122"/>
              </a:rPr>
              <a:t>No sooner </a:t>
            </a:r>
            <a:r>
              <a:rPr lang="en-US" altLang="zh-CN" sz="3600" dirty="0">
                <a:solidFill>
                  <a:srgbClr val="FF0000"/>
                </a:solidFill>
                <a:latin typeface="Times New Roman" panose="02020603050405020304" pitchFamily="18" charset="0"/>
                <a:ea typeface="宋体" panose="02010600030101010101" pitchFamily="2" charset="-122"/>
              </a:rPr>
              <a:t>had</a:t>
            </a:r>
            <a:r>
              <a:rPr lang="en-US" altLang="zh-CN" sz="3600" dirty="0">
                <a:solidFill>
                  <a:srgbClr val="7030A0"/>
                </a:solidFill>
                <a:latin typeface="Times New Roman" panose="02020603050405020304" pitchFamily="18" charset="0"/>
                <a:ea typeface="宋体" panose="02010600030101010101" pitchFamily="2" charset="-122"/>
              </a:rPr>
              <a:t> </a:t>
            </a:r>
            <a:r>
              <a:rPr lang="en-US" altLang="zh-CN" sz="3600" u="sng" dirty="0">
                <a:solidFill>
                  <a:srgbClr val="FF00FF"/>
                </a:solidFill>
                <a:latin typeface="Times New Roman" panose="02020603050405020304" pitchFamily="18" charset="0"/>
                <a:ea typeface="宋体" panose="02010600030101010101" pitchFamily="2" charset="-122"/>
              </a:rPr>
              <a:t>she</a:t>
            </a:r>
            <a:r>
              <a:rPr lang="en-US" altLang="zh-CN" sz="3600" dirty="0">
                <a:solidFill>
                  <a:srgbClr val="7030A0"/>
                </a:solidFill>
                <a:latin typeface="Times New Roman" panose="02020603050405020304" pitchFamily="18" charset="0"/>
                <a:ea typeface="宋体" panose="02010600030101010101" pitchFamily="2" charset="-122"/>
              </a:rPr>
              <a:t> </a:t>
            </a:r>
            <a:r>
              <a:rPr lang="en-US" altLang="zh-CN" sz="3600" dirty="0">
                <a:solidFill>
                  <a:srgbClr val="FF0000"/>
                </a:solidFill>
                <a:latin typeface="Times New Roman" panose="02020603050405020304" pitchFamily="18" charset="0"/>
                <a:ea typeface="宋体" panose="02010600030101010101" pitchFamily="2" charset="-122"/>
              </a:rPr>
              <a:t>finished</a:t>
            </a:r>
            <a:r>
              <a:rPr lang="en-US" altLang="zh-CN" sz="3600" dirty="0">
                <a:solidFill>
                  <a:srgbClr val="7030A0"/>
                </a:solidFill>
                <a:latin typeface="Times New Roman" panose="02020603050405020304" pitchFamily="18" charset="0"/>
                <a:ea typeface="宋体" panose="02010600030101010101" pitchFamily="2" charset="-122"/>
              </a:rPr>
              <a:t> </a:t>
            </a:r>
            <a:r>
              <a:rPr lang="en-US" altLang="zh-CN" sz="3600" dirty="0">
                <a:solidFill>
                  <a:srgbClr val="FF0000"/>
                </a:solidFill>
                <a:latin typeface="Times New Roman" panose="02020603050405020304" pitchFamily="18" charset="0"/>
                <a:ea typeface="宋体" panose="02010600030101010101" pitchFamily="2" charset="-122"/>
              </a:rPr>
              <a:t>her performance </a:t>
            </a:r>
            <a:r>
              <a:rPr lang="en-US" altLang="zh-CN" sz="3600" dirty="0">
                <a:solidFill>
                  <a:srgbClr val="0000FF"/>
                </a:solidFill>
                <a:latin typeface="Times New Roman" panose="02020603050405020304" pitchFamily="18" charset="0"/>
                <a:ea typeface="宋体" panose="02010600030101010101" pitchFamily="2" charset="-122"/>
              </a:rPr>
              <a:t>than </a:t>
            </a:r>
            <a:r>
              <a:rPr lang="en-US" altLang="zh-CN" sz="3600" u="sng" dirty="0">
                <a:solidFill>
                  <a:srgbClr val="FF00FF"/>
                </a:solidFill>
                <a:latin typeface="Times New Roman" panose="02020603050405020304" pitchFamily="18" charset="0"/>
                <a:ea typeface="宋体" panose="02010600030101010101" pitchFamily="2" charset="-122"/>
              </a:rPr>
              <a:t>excited cheers and thunderous applauses </a:t>
            </a:r>
            <a:r>
              <a:rPr lang="en-US" altLang="zh-CN" sz="3600" dirty="0">
                <a:solidFill>
                  <a:srgbClr val="FF0000"/>
                </a:solidFill>
                <a:latin typeface="Times New Roman" panose="02020603050405020304" pitchFamily="18" charset="0"/>
                <a:ea typeface="宋体" panose="02010600030101010101" pitchFamily="2" charset="-122"/>
              </a:rPr>
              <a:t>erupted!</a:t>
            </a:r>
            <a:r>
              <a:rPr lang="en-US" altLang="zh-CN" sz="3600" dirty="0">
                <a:solidFill>
                  <a:srgbClr val="7030A0"/>
                </a:solidFill>
                <a:latin typeface="Times New Roman" panose="02020603050405020304" pitchFamily="18" charset="0"/>
                <a:ea typeface="宋体" panose="02010600030101010101" pitchFamily="2" charset="-122"/>
              </a:rPr>
              <a:t> </a:t>
            </a:r>
            <a:endParaRPr lang="en-US" altLang="zh-CN" sz="3600" dirty="0">
              <a:solidFill>
                <a:srgbClr val="7030A0"/>
              </a:solidFill>
              <a:latin typeface="Times New Roman" panose="02020603050405020304" pitchFamily="18" charset="0"/>
              <a:ea typeface="宋体" panose="02010600030101010101" pitchFamily="2" charset="-122"/>
            </a:endParaRPr>
          </a:p>
          <a:p>
            <a:pPr marL="0" indent="0">
              <a:buNone/>
            </a:pPr>
            <a:endParaRPr lang="en-US" altLang="zh-CN" sz="3600" b="1" kern="100" dirty="0">
              <a:solidFill>
                <a:srgbClr val="FF0000"/>
              </a:solidFill>
              <a:latin typeface="等线" panose="02010600030101010101" pitchFamily="2" charset="-122"/>
              <a:ea typeface="等线" panose="02010600030101010101" pitchFamily="2" charset="-122"/>
              <a:cs typeface="Times New Roman" panose="02020603050405020304" pitchFamily="18" charset="0"/>
            </a:endParaRPr>
          </a:p>
          <a:p>
            <a:pPr marL="0" indent="0">
              <a:buNone/>
            </a:pPr>
            <a:r>
              <a:rPr lang="en-US" altLang="zh-CN" sz="3600" dirty="0"/>
              <a:t>Para2: After the recital, </a:t>
            </a:r>
            <a:r>
              <a:rPr lang="en-US" altLang="zh-CN" sz="3600" u="sng" dirty="0">
                <a:solidFill>
                  <a:srgbClr val="9900CC"/>
                </a:solidFill>
              </a:rPr>
              <a:t>Deepak</a:t>
            </a:r>
            <a:r>
              <a:rPr lang="en-US" altLang="zh-CN" sz="3600" dirty="0"/>
              <a:t> </a:t>
            </a:r>
            <a:r>
              <a:rPr lang="en-US" altLang="zh-CN" sz="3600" dirty="0">
                <a:solidFill>
                  <a:srgbClr val="FF0000"/>
                </a:solidFill>
              </a:rPr>
              <a:t>walked up to </a:t>
            </a:r>
            <a:r>
              <a:rPr lang="en-US" altLang="zh-CN" sz="3600" u="sng" dirty="0"/>
              <a:t>Anjali.</a:t>
            </a:r>
            <a:endParaRPr lang="en-US" altLang="zh-CN" sz="3600" kern="100" dirty="0">
              <a:latin typeface="等线" panose="02010600030101010101" pitchFamily="2" charset="-122"/>
              <a:cs typeface="Times New Roman" panose="02020603050405020304" pitchFamily="18" charset="0"/>
            </a:endParaRPr>
          </a:p>
        </p:txBody>
      </p:sp>
      <p:cxnSp>
        <p:nvCxnSpPr>
          <p:cNvPr id="9" name="直接箭头连接符 8"/>
          <p:cNvCxnSpPr/>
          <p:nvPr/>
        </p:nvCxnSpPr>
        <p:spPr>
          <a:xfrm flipH="1" flipV="1">
            <a:off x="4884234" y="2999678"/>
            <a:ext cx="4415883" cy="138275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548" y="-53433"/>
            <a:ext cx="12171451" cy="6911433"/>
          </a:xfrm>
          <a:prstGeom prst="rect">
            <a:avLst/>
          </a:prstGeom>
        </p:spPr>
      </p:pic>
      <p:sp>
        <p:nvSpPr>
          <p:cNvPr id="2" name="内容占位符 2"/>
          <p:cNvSpPr>
            <a:spLocks noGrp="1"/>
          </p:cNvSpPr>
          <p:nvPr>
            <p:ph idx="1"/>
          </p:nvPr>
        </p:nvSpPr>
        <p:spPr>
          <a:xfrm>
            <a:off x="20548" y="842481"/>
            <a:ext cx="12171452" cy="4643919"/>
          </a:xfrm>
          <a:solidFill>
            <a:schemeClr val="bg1"/>
          </a:solidFill>
        </p:spPr>
        <p:txBody>
          <a:bodyPr>
            <a:noAutofit/>
          </a:bodyPr>
          <a:lstStyle/>
          <a:p>
            <a:pPr algn="just"/>
            <a:r>
              <a:rPr lang="en-US" altLang="zh-CN" sz="3600" kern="100" dirty="0">
                <a:latin typeface="等线" panose="02010600030101010101" pitchFamily="2" charset="-122"/>
                <a:cs typeface="Times New Roman" panose="02020603050405020304" pitchFamily="18" charset="0"/>
              </a:rPr>
              <a:t>Para1: </a:t>
            </a:r>
            <a:r>
              <a:rPr lang="en-US" altLang="zh-CN" sz="3600" dirty="0"/>
              <a:t>Stepping out of the bathroom, </a:t>
            </a:r>
            <a:r>
              <a:rPr lang="en-US" altLang="zh-CN" sz="3600" u="sng" dirty="0">
                <a:solidFill>
                  <a:srgbClr val="9900CC"/>
                </a:solidFill>
              </a:rPr>
              <a:t>Anjali </a:t>
            </a:r>
            <a:r>
              <a:rPr lang="en-US" altLang="zh-CN" sz="3600" dirty="0"/>
              <a:t>saw some </a:t>
            </a:r>
            <a:r>
              <a:rPr lang="en-US" altLang="zh-CN" sz="3600" u="sng" dirty="0">
                <a:solidFill>
                  <a:srgbClr val="9900CC"/>
                </a:solidFill>
              </a:rPr>
              <a:t>inspiring posters</a:t>
            </a:r>
            <a:r>
              <a:rPr lang="en-US" altLang="zh-CN" sz="3600" dirty="0"/>
              <a:t> on the wall. </a:t>
            </a:r>
            <a:r>
              <a:rPr lang="en-US" altLang="zh-CN" sz="3600" kern="100" dirty="0">
                <a:solidFill>
                  <a:srgbClr val="7030A0"/>
                </a:solidFill>
                <a:latin typeface="等线" panose="02010600030101010101" pitchFamily="2" charset="-122"/>
                <a:ea typeface="等线" panose="02010600030101010101" pitchFamily="2" charset="-122"/>
                <a:cs typeface="Times New Roman" panose="02020603050405020304" pitchFamily="18" charset="0"/>
              </a:rPr>
              <a:t>…</a:t>
            </a:r>
            <a:endParaRPr lang="en-US" altLang="zh-CN" sz="3600" kern="100" dirty="0">
              <a:solidFill>
                <a:srgbClr val="7030A0"/>
              </a:solidFill>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36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Link2B: </a:t>
            </a:r>
            <a:r>
              <a:rPr lang="en-US" altLang="zh-CN" sz="3600" b="1" u="sng" kern="100" dirty="0">
                <a:solidFill>
                  <a:srgbClr val="CC00FF"/>
                </a:solidFill>
                <a:latin typeface="等线" panose="02010600030101010101" pitchFamily="2" charset="-122"/>
                <a:cs typeface="Times New Roman" panose="02020603050405020304" pitchFamily="18" charset="0"/>
              </a:rPr>
              <a:t>Excited cheers and thunderous applauses </a:t>
            </a:r>
            <a:r>
              <a:rPr lang="en-US" altLang="zh-CN" sz="3600" b="1" kern="100" dirty="0">
                <a:latin typeface="等线" panose="02010600030101010101" pitchFamily="2" charset="-122"/>
                <a:cs typeface="Times New Roman" panose="02020603050405020304" pitchFamily="18" charset="0"/>
              </a:rPr>
              <a:t>from the enthusiastic audience </a:t>
            </a:r>
            <a:r>
              <a:rPr lang="en-US" altLang="zh-CN" sz="3600" b="1" kern="100" dirty="0">
                <a:solidFill>
                  <a:srgbClr val="C00000"/>
                </a:solidFill>
                <a:latin typeface="等线" panose="02010600030101010101" pitchFamily="2" charset="-122"/>
                <a:cs typeface="Times New Roman" panose="02020603050405020304" pitchFamily="18" charset="0"/>
              </a:rPr>
              <a:t>exploded </a:t>
            </a:r>
            <a:r>
              <a:rPr lang="en-US" altLang="zh-CN" sz="3600" b="1" kern="100" dirty="0">
                <a:latin typeface="等线" panose="02010600030101010101" pitchFamily="2" charset="-122"/>
                <a:cs typeface="Times New Roman" panose="02020603050405020304" pitchFamily="18" charset="0"/>
              </a:rPr>
              <a:t>in the auditorium/ the concert hall .</a:t>
            </a:r>
            <a:r>
              <a:rPr lang="en-US" altLang="zh-CN" sz="3600" b="1" u="sng" kern="100" dirty="0">
                <a:solidFill>
                  <a:srgbClr val="CC00FF"/>
                </a:solidFill>
                <a:latin typeface="等线" panose="02010600030101010101" pitchFamily="2" charset="-122"/>
                <a:cs typeface="Times New Roman" panose="02020603050405020304" pitchFamily="18" charset="0"/>
              </a:rPr>
              <a:t> Anjali’s heart </a:t>
            </a:r>
            <a:r>
              <a:rPr lang="en-US" altLang="zh-CN" sz="3600" b="1" u="sng" kern="100" dirty="0">
                <a:solidFill>
                  <a:srgbClr val="FF0000"/>
                </a:solidFill>
                <a:latin typeface="等线" panose="02010600030101010101" pitchFamily="2" charset="-122"/>
                <a:cs typeface="Times New Roman" panose="02020603050405020304" pitchFamily="18" charset="0"/>
              </a:rPr>
              <a:t>was almost beating </a:t>
            </a:r>
            <a:r>
              <a:rPr lang="en-US" altLang="zh-CN" sz="3600" b="1" kern="100" dirty="0">
                <a:latin typeface="等线" panose="02010600030101010101" pitchFamily="2" charset="-122"/>
                <a:cs typeface="Times New Roman" panose="02020603050405020304" pitchFamily="18" charset="0"/>
              </a:rPr>
              <a:t>out of her chest with extreme joy.  </a:t>
            </a:r>
            <a:r>
              <a:rPr lang="en-US" altLang="zh-CN" sz="3600" b="1" u="sng" kern="100" dirty="0">
                <a:solidFill>
                  <a:srgbClr val="FF00FF"/>
                </a:solidFill>
                <a:latin typeface="等线" panose="02010600030101010101" pitchFamily="2" charset="-122"/>
                <a:cs typeface="Times New Roman" panose="02020603050405020304" pitchFamily="18" charset="0"/>
              </a:rPr>
              <a:t>She </a:t>
            </a:r>
            <a:r>
              <a:rPr lang="en-US" altLang="zh-CN" sz="3600" b="1" kern="100" dirty="0">
                <a:solidFill>
                  <a:srgbClr val="FF0000"/>
                </a:solidFill>
                <a:latin typeface="等线" panose="02010600030101010101" pitchFamily="2" charset="-122"/>
                <a:cs typeface="Times New Roman" panose="02020603050405020304" pitchFamily="18" charset="0"/>
              </a:rPr>
              <a:t>made it! </a:t>
            </a:r>
            <a:endParaRPr lang="en-US" altLang="zh-CN" sz="3600" b="1" kern="100" dirty="0">
              <a:solidFill>
                <a:srgbClr val="FF0000"/>
              </a:solidFill>
              <a:latin typeface="等线" panose="02010600030101010101" pitchFamily="2" charset="-122"/>
              <a:cs typeface="Times New Roman" panose="02020603050405020304" pitchFamily="18" charset="0"/>
            </a:endParaRPr>
          </a:p>
          <a:p>
            <a:pPr algn="just"/>
            <a:endParaRPr lang="en-US" altLang="zh-CN" sz="3600" b="1" kern="100" dirty="0">
              <a:solidFill>
                <a:srgbClr val="FF0000"/>
              </a:solidFill>
              <a:latin typeface="等线" panose="02010600030101010101" pitchFamily="2" charset="-122"/>
              <a:cs typeface="Times New Roman" panose="02020603050405020304" pitchFamily="18" charset="0"/>
            </a:endParaRPr>
          </a:p>
          <a:p>
            <a:pPr marL="0" indent="0">
              <a:buNone/>
            </a:pPr>
            <a:r>
              <a:rPr lang="en-US" altLang="zh-CN" sz="3600" dirty="0"/>
              <a:t>Para2: After </a:t>
            </a:r>
            <a:r>
              <a:rPr lang="en-US" altLang="zh-CN" sz="3600" u="sng" dirty="0">
                <a:solidFill>
                  <a:srgbClr val="0000FF"/>
                </a:solidFill>
              </a:rPr>
              <a:t>the recital</a:t>
            </a:r>
            <a:r>
              <a:rPr lang="en-US" altLang="zh-CN" sz="3600" dirty="0"/>
              <a:t>, </a:t>
            </a:r>
            <a:r>
              <a:rPr lang="en-US" altLang="zh-CN" sz="3600" u="sng" dirty="0">
                <a:solidFill>
                  <a:srgbClr val="9900CC"/>
                </a:solidFill>
              </a:rPr>
              <a:t>Deepak</a:t>
            </a:r>
            <a:r>
              <a:rPr lang="en-US" altLang="zh-CN" sz="3600" dirty="0"/>
              <a:t> </a:t>
            </a:r>
            <a:r>
              <a:rPr lang="en-US" altLang="zh-CN" sz="3600" dirty="0">
                <a:solidFill>
                  <a:srgbClr val="FF0000"/>
                </a:solidFill>
              </a:rPr>
              <a:t>walked up to </a:t>
            </a:r>
            <a:r>
              <a:rPr lang="en-US" altLang="zh-CN" sz="3600" u="sng" dirty="0"/>
              <a:t>Anjali.</a:t>
            </a:r>
            <a:endParaRPr lang="en-US" altLang="zh-CN" sz="3600" kern="100" dirty="0">
              <a:latin typeface="等线" panose="02010600030101010101" pitchFamily="2" charset="-122"/>
              <a:cs typeface="Times New Roman" panose="02020603050405020304" pitchFamily="18" charset="0"/>
            </a:endParaRPr>
          </a:p>
        </p:txBody>
      </p:sp>
      <p:cxnSp>
        <p:nvCxnSpPr>
          <p:cNvPr id="4" name="直接箭头连接符 3"/>
          <p:cNvCxnSpPr/>
          <p:nvPr/>
        </p:nvCxnSpPr>
        <p:spPr>
          <a:xfrm flipV="1">
            <a:off x="4092498" y="3429000"/>
            <a:ext cx="2129882" cy="132142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548" y="-53433"/>
            <a:ext cx="12171451" cy="6911433"/>
          </a:xfrm>
          <a:prstGeom prst="rect">
            <a:avLst/>
          </a:prstGeom>
        </p:spPr>
      </p:pic>
      <p:sp>
        <p:nvSpPr>
          <p:cNvPr id="2" name="内容占位符 2"/>
          <p:cNvSpPr>
            <a:spLocks noGrp="1"/>
          </p:cNvSpPr>
          <p:nvPr>
            <p:ph idx="1"/>
          </p:nvPr>
        </p:nvSpPr>
        <p:spPr>
          <a:xfrm>
            <a:off x="20548" y="1124645"/>
            <a:ext cx="12171452" cy="4673987"/>
          </a:xfrm>
          <a:solidFill>
            <a:schemeClr val="bg1"/>
          </a:solidFill>
        </p:spPr>
        <p:txBody>
          <a:bodyPr>
            <a:noAutofit/>
          </a:bodyPr>
          <a:lstStyle/>
          <a:p>
            <a:pPr algn="just"/>
            <a:r>
              <a:rPr lang="en-US" altLang="zh-CN" sz="3600" dirty="0"/>
              <a:t>Para1: Stepping out of the bathroom, </a:t>
            </a:r>
            <a:r>
              <a:rPr lang="en-US" altLang="zh-CN" sz="3600" u="sng" dirty="0">
                <a:solidFill>
                  <a:srgbClr val="9900CC"/>
                </a:solidFill>
              </a:rPr>
              <a:t>Anjali </a:t>
            </a:r>
            <a:r>
              <a:rPr lang="en-US" altLang="zh-CN" sz="3600" dirty="0"/>
              <a:t>saw some </a:t>
            </a:r>
            <a:r>
              <a:rPr lang="en-US" altLang="zh-CN" sz="3600" u="sng" dirty="0">
                <a:solidFill>
                  <a:srgbClr val="9900CC"/>
                </a:solidFill>
              </a:rPr>
              <a:t>inspiring posters</a:t>
            </a:r>
            <a:r>
              <a:rPr lang="en-US" altLang="zh-CN" sz="3600" dirty="0"/>
              <a:t> on the wall. </a:t>
            </a:r>
            <a:endParaRPr lang="en-US" altLang="zh-CN" sz="3600" dirty="0"/>
          </a:p>
          <a:p>
            <a:pPr algn="just"/>
            <a:r>
              <a:rPr lang="en-US" altLang="zh-CN" sz="3600" dirty="0"/>
              <a:t>Para2: After the recital, </a:t>
            </a:r>
            <a:r>
              <a:rPr lang="en-US" altLang="zh-CN" sz="3600" u="sng" dirty="0">
                <a:solidFill>
                  <a:srgbClr val="9900CC"/>
                </a:solidFill>
              </a:rPr>
              <a:t>Deepak</a:t>
            </a:r>
            <a:r>
              <a:rPr lang="en-US" altLang="zh-CN" sz="3600" dirty="0"/>
              <a:t> </a:t>
            </a:r>
            <a:r>
              <a:rPr lang="en-US" altLang="zh-CN" sz="3600" dirty="0">
                <a:solidFill>
                  <a:srgbClr val="FF0000"/>
                </a:solidFill>
              </a:rPr>
              <a:t>walked up to </a:t>
            </a:r>
            <a:r>
              <a:rPr lang="en-US" altLang="zh-CN" sz="3600" u="sng" dirty="0"/>
              <a:t>Anjali. </a:t>
            </a:r>
            <a:endParaRPr lang="en-US" altLang="zh-CN" sz="3600" u="sng" dirty="0"/>
          </a:p>
          <a:p>
            <a:pPr algn="just"/>
            <a:r>
              <a:rPr lang="en-US" altLang="zh-CN" sz="3600" kern="100" dirty="0">
                <a:solidFill>
                  <a:srgbClr val="FF0000"/>
                </a:solidFill>
                <a:latin typeface="等线" panose="02010600030101010101" pitchFamily="2" charset="-122"/>
                <a:cs typeface="Times New Roman" panose="02020603050405020304" pitchFamily="18" charset="0"/>
              </a:rPr>
              <a:t>Link3 A: </a:t>
            </a:r>
            <a:endParaRPr lang="en-US" altLang="zh-CN" sz="3600" kern="100" dirty="0">
              <a:solidFill>
                <a:srgbClr val="FF0000"/>
              </a:solidFill>
              <a:latin typeface="等线" panose="02010600030101010101" pitchFamily="2" charset="-122"/>
              <a:cs typeface="Times New Roman" panose="02020603050405020304" pitchFamily="18" charset="0"/>
            </a:endParaRPr>
          </a:p>
          <a:p>
            <a:pPr marL="0" indent="0">
              <a:buNone/>
            </a:pPr>
            <a:r>
              <a:rPr lang="en-US" altLang="zh-CN" sz="3600" kern="100" dirty="0">
                <a:solidFill>
                  <a:srgbClr val="7030A0"/>
                </a:solidFill>
                <a:latin typeface="等线" panose="02010600030101010101" pitchFamily="2" charset="-122"/>
                <a:cs typeface="Times New Roman" panose="02020603050405020304" pitchFamily="18" charset="0"/>
              </a:rPr>
              <a:t>With butterflies in his stomach</a:t>
            </a:r>
            <a:r>
              <a:rPr lang="en-US" altLang="zh-CN" sz="3600" kern="100" dirty="0">
                <a:solidFill>
                  <a:srgbClr val="CC00FF"/>
                </a:solidFill>
                <a:latin typeface="等线" panose="02010600030101010101" pitchFamily="2" charset="-122"/>
                <a:cs typeface="Times New Roman" panose="02020603050405020304" pitchFamily="18" charset="0"/>
              </a:rPr>
              <a:t>/ </a:t>
            </a:r>
            <a:r>
              <a:rPr lang="en-US" altLang="zh-CN" sz="3600" kern="100" dirty="0">
                <a:solidFill>
                  <a:srgbClr val="7030A0"/>
                </a:solidFill>
                <a:latin typeface="等线" panose="02010600030101010101" pitchFamily="2" charset="-122"/>
                <a:cs typeface="Times New Roman" panose="02020603050405020304" pitchFamily="18" charset="0"/>
              </a:rPr>
              <a:t>With his stomach doing flip-flops,</a:t>
            </a:r>
            <a:r>
              <a:rPr lang="en-US" altLang="zh-CN" sz="3600" kern="100" dirty="0">
                <a:solidFill>
                  <a:srgbClr val="CC00FF"/>
                </a:solidFill>
                <a:latin typeface="等线" panose="02010600030101010101" pitchFamily="2" charset="-122"/>
                <a:cs typeface="Times New Roman" panose="02020603050405020304" pitchFamily="18" charset="0"/>
              </a:rPr>
              <a:t> </a:t>
            </a:r>
            <a:r>
              <a:rPr lang="en-US" altLang="zh-CN" sz="3600" u="sng" kern="100" dirty="0">
                <a:solidFill>
                  <a:srgbClr val="FF00FF"/>
                </a:solidFill>
                <a:latin typeface="等线" panose="02010600030101010101" pitchFamily="2" charset="-122"/>
                <a:cs typeface="Times New Roman" panose="02020603050405020304" pitchFamily="18" charset="0"/>
              </a:rPr>
              <a:t>Deepak </a:t>
            </a:r>
            <a:r>
              <a:rPr lang="en-US" altLang="zh-CN" sz="3600" kern="100" dirty="0">
                <a:solidFill>
                  <a:srgbClr val="FF0000"/>
                </a:solidFill>
                <a:latin typeface="等线" panose="02010600030101010101" pitchFamily="2" charset="-122"/>
                <a:cs typeface="Times New Roman" panose="02020603050405020304" pitchFamily="18" charset="0"/>
              </a:rPr>
              <a:t>cast an apologetic look at</a:t>
            </a:r>
            <a:r>
              <a:rPr lang="en-US" altLang="zh-CN" sz="3600" kern="100" dirty="0">
                <a:solidFill>
                  <a:srgbClr val="CC00FF"/>
                </a:solidFill>
                <a:latin typeface="等线" panose="02010600030101010101" pitchFamily="2" charset="-122"/>
                <a:cs typeface="Times New Roman" panose="02020603050405020304" pitchFamily="18" charset="0"/>
              </a:rPr>
              <a:t> Anjali, </a:t>
            </a:r>
            <a:r>
              <a:rPr lang="en-US" altLang="zh-CN" sz="3600" kern="100" dirty="0">
                <a:solidFill>
                  <a:srgbClr val="FF0000"/>
                </a:solidFill>
                <a:latin typeface="等线" panose="02010600030101010101" pitchFamily="2" charset="-122"/>
                <a:cs typeface="Times New Roman" panose="02020603050405020304" pitchFamily="18" charset="0"/>
              </a:rPr>
              <a:t>lowered his head </a:t>
            </a:r>
            <a:r>
              <a:rPr lang="en-US" altLang="zh-CN" sz="3600" kern="100" dirty="0">
                <a:latin typeface="等线" panose="02010600030101010101" pitchFamily="2" charset="-122"/>
                <a:cs typeface="Times New Roman" panose="02020603050405020304" pitchFamily="18" charset="0"/>
              </a:rPr>
              <a:t>and</a:t>
            </a:r>
            <a:r>
              <a:rPr lang="en-US" altLang="zh-CN" sz="3600" kern="100" dirty="0">
                <a:solidFill>
                  <a:srgbClr val="FF0000"/>
                </a:solidFill>
                <a:latin typeface="等线" panose="02010600030101010101" pitchFamily="2" charset="-122"/>
                <a:cs typeface="Times New Roman" panose="02020603050405020304" pitchFamily="18" charset="0"/>
              </a:rPr>
              <a:t> stuttered, </a:t>
            </a:r>
            <a:r>
              <a:rPr lang="en-US" altLang="zh-CN" sz="3600" kern="100" dirty="0">
                <a:solidFill>
                  <a:srgbClr val="CC00FF"/>
                </a:solidFill>
                <a:latin typeface="等线" panose="02010600030101010101" pitchFamily="2" charset="-122"/>
                <a:cs typeface="Times New Roman" panose="02020603050405020304" pitchFamily="18" charset="0"/>
              </a:rPr>
              <a:t>“ </a:t>
            </a:r>
            <a:r>
              <a:rPr lang="en-US" altLang="zh-CN" sz="3600" kern="100" dirty="0">
                <a:solidFill>
                  <a:srgbClr val="0000FF"/>
                </a:solidFill>
                <a:latin typeface="等线" panose="02010600030101010101" pitchFamily="2" charset="-122"/>
                <a:cs typeface="Times New Roman" panose="02020603050405020304" pitchFamily="18" charset="0"/>
              </a:rPr>
              <a:t>I-I’m sorry for what I did and said before. And you are really a </a:t>
            </a:r>
            <a:r>
              <a:rPr lang="en-US" altLang="zh-CN" sz="3600" kern="100" dirty="0" err="1">
                <a:solidFill>
                  <a:srgbClr val="0000FF"/>
                </a:solidFill>
                <a:latin typeface="等线" panose="02010600030101010101" pitchFamily="2" charset="-122"/>
                <a:cs typeface="Times New Roman" panose="02020603050405020304" pitchFamily="18" charset="0"/>
              </a:rPr>
              <a:t>tabla</a:t>
            </a:r>
            <a:r>
              <a:rPr lang="en-US" altLang="zh-CN" sz="3600" kern="100" dirty="0">
                <a:solidFill>
                  <a:srgbClr val="0000FF"/>
                </a:solidFill>
                <a:latin typeface="等线" panose="02010600030101010101" pitchFamily="2" charset="-122"/>
                <a:cs typeface="Times New Roman" panose="02020603050405020304" pitchFamily="18" charset="0"/>
              </a:rPr>
              <a:t> star.</a:t>
            </a:r>
            <a:endParaRPr lang="en-US" altLang="zh-CN" sz="3600" kern="100" dirty="0">
              <a:solidFill>
                <a:srgbClr val="0000FF"/>
              </a:solidFill>
              <a:latin typeface="等线" panose="02010600030101010101" pitchFamily="2" charset="-122"/>
              <a:cs typeface="Times New Roman" panose="02020603050405020304" pitchFamily="18" charset="0"/>
            </a:endParaRPr>
          </a:p>
          <a:p>
            <a:pPr marL="0" indent="0">
              <a:buNone/>
            </a:pPr>
            <a:endParaRPr lang="zh-CN" altLang="en-US" sz="3600" dirty="0"/>
          </a:p>
        </p:txBody>
      </p:sp>
      <p:cxnSp>
        <p:nvCxnSpPr>
          <p:cNvPr id="7" name="直接箭头连接符 6"/>
          <p:cNvCxnSpPr/>
          <p:nvPr/>
        </p:nvCxnSpPr>
        <p:spPr>
          <a:xfrm flipV="1">
            <a:off x="8575287" y="2713381"/>
            <a:ext cx="1538869" cy="1431235"/>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4" name="直接箭头连接符 3"/>
          <p:cNvCxnSpPr/>
          <p:nvPr/>
        </p:nvCxnSpPr>
        <p:spPr>
          <a:xfrm flipV="1">
            <a:off x="2716303" y="2713382"/>
            <a:ext cx="2839844" cy="1431235"/>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816" y="0"/>
            <a:ext cx="12160184" cy="6839677"/>
          </a:xfrm>
          <a:prstGeom prst="rect">
            <a:avLst/>
          </a:prstGeom>
        </p:spPr>
      </p:pic>
      <p:sp>
        <p:nvSpPr>
          <p:cNvPr id="3" name="文本框 2"/>
          <p:cNvSpPr txBox="1"/>
          <p:nvPr/>
        </p:nvSpPr>
        <p:spPr>
          <a:xfrm>
            <a:off x="31816" y="35782"/>
            <a:ext cx="1618090" cy="523220"/>
          </a:xfrm>
          <a:prstGeom prst="rect">
            <a:avLst/>
          </a:prstGeom>
          <a:solidFill>
            <a:schemeClr val="bg1"/>
          </a:solidFill>
        </p:spPr>
        <p:txBody>
          <a:bodyPr wrap="square" rtlCol="0">
            <a:spAutoFit/>
          </a:bodyPr>
          <a:lstStyle/>
          <a:p>
            <a:r>
              <a:rPr lang="zh-CN" altLang="en-US" sz="2800" dirty="0">
                <a:solidFill>
                  <a:srgbClr val="9900CC"/>
                </a:solidFill>
                <a:latin typeface="华文彩云" panose="02010800040101010101" pitchFamily="2" charset="-122"/>
                <a:ea typeface="华文彩云" panose="02010800040101010101" pitchFamily="2" charset="-122"/>
              </a:rPr>
              <a:t>原文本</a:t>
            </a:r>
            <a:endParaRPr lang="zh-CN" altLang="en-US" sz="2800" dirty="0">
              <a:solidFill>
                <a:srgbClr val="9900CC"/>
              </a:solidFill>
              <a:latin typeface="华文彩云" panose="02010800040101010101" pitchFamily="2" charset="-122"/>
              <a:ea typeface="华文彩云" panose="02010800040101010101" pitchFamily="2" charset="-122"/>
            </a:endParaRPr>
          </a:p>
        </p:txBody>
      </p:sp>
      <p:sp>
        <p:nvSpPr>
          <p:cNvPr id="4" name="文本框 3"/>
          <p:cNvSpPr txBox="1"/>
          <p:nvPr/>
        </p:nvSpPr>
        <p:spPr>
          <a:xfrm>
            <a:off x="0" y="698148"/>
            <a:ext cx="12192000" cy="4524315"/>
          </a:xfrm>
          <a:prstGeom prst="rect">
            <a:avLst/>
          </a:prstGeom>
          <a:solidFill>
            <a:schemeClr val="bg1"/>
          </a:solidFill>
        </p:spPr>
        <p:txBody>
          <a:bodyPr wrap="square">
            <a:spAutoFit/>
          </a:bodyPr>
          <a:lstStyle/>
          <a:p>
            <a:r>
              <a:rPr lang="en-US" altLang="zh-CN" sz="3200" dirty="0"/>
              <a:t>    "I'll bet Anjali knows. Right, Anjali? Why don't you show us since you're the star student, " Deepak </a:t>
            </a:r>
            <a:r>
              <a:rPr lang="en-US" altLang="zh-CN" sz="3200" dirty="0" err="1"/>
              <a:t>taunted（奚落</a:t>
            </a:r>
            <a:r>
              <a:rPr lang="en-US" altLang="zh-CN" sz="3200" dirty="0"/>
              <a:t>）.</a:t>
            </a:r>
            <a:endParaRPr lang="zh-CN" altLang="zh-CN" sz="3200" dirty="0"/>
          </a:p>
          <a:p>
            <a:r>
              <a:rPr lang="en-US" altLang="zh-CN" sz="3200" dirty="0"/>
              <a:t>    Anjali was confused. She wasn't trying to show off. She was just playing </a:t>
            </a:r>
            <a:r>
              <a:rPr lang="en-US" altLang="zh-CN" sz="3200" dirty="0" err="1"/>
              <a:t>tabla</a:t>
            </a:r>
            <a:r>
              <a:rPr lang="en-US" altLang="zh-CN" sz="3200" dirty="0"/>
              <a:t> （</a:t>
            </a:r>
            <a:r>
              <a:rPr lang="en-US" altLang="zh-CN" sz="3200" dirty="0" err="1"/>
              <a:t>印度塔不拉鼓</a:t>
            </a:r>
            <a:r>
              <a:rPr lang="en-US" altLang="zh-CN" sz="3200" dirty="0"/>
              <a:t>）， like everyone else. And why was Deepak being so mean lately? Is it because </a:t>
            </a:r>
            <a:r>
              <a:rPr lang="en-US" altLang="zh-CN" sz="3200" dirty="0" err="1"/>
              <a:t>tabla</a:t>
            </a:r>
            <a:r>
              <a:rPr lang="en-US" altLang="zh-CN" sz="3200" dirty="0"/>
              <a:t> is a boy's thing? She didn't care that people thought it was a boys' instrument. Anjali knew there was no such thing. She danced her fingers across the </a:t>
            </a:r>
            <a:r>
              <a:rPr lang="en-US" altLang="zh-CN" sz="3200" dirty="0" err="1"/>
              <a:t>tabla</a:t>
            </a:r>
            <a:r>
              <a:rPr lang="en-US" altLang="zh-CN" sz="3200" dirty="0"/>
              <a:t> to perform the composition in confusion. "Ugh!" Anjali heard someone groan, and she stopped playing.  </a:t>
            </a:r>
            <a:endParaRPr lang="zh-CN" altLang="zh-CN" sz="32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548" y="-53433"/>
            <a:ext cx="12171451" cy="6911433"/>
          </a:xfrm>
          <a:prstGeom prst="rect">
            <a:avLst/>
          </a:prstGeom>
        </p:spPr>
      </p:pic>
      <p:sp>
        <p:nvSpPr>
          <p:cNvPr id="2" name="内容占位符 2"/>
          <p:cNvSpPr>
            <a:spLocks noGrp="1"/>
          </p:cNvSpPr>
          <p:nvPr>
            <p:ph idx="1"/>
          </p:nvPr>
        </p:nvSpPr>
        <p:spPr>
          <a:xfrm>
            <a:off x="0" y="990830"/>
            <a:ext cx="12171452" cy="4662836"/>
          </a:xfrm>
          <a:solidFill>
            <a:schemeClr val="bg1"/>
          </a:solidFill>
        </p:spPr>
        <p:txBody>
          <a:bodyPr>
            <a:noAutofit/>
          </a:bodyPr>
          <a:lstStyle/>
          <a:p>
            <a:pPr algn="just"/>
            <a:r>
              <a:rPr lang="en-US" altLang="zh-CN" sz="3600" dirty="0"/>
              <a:t>Para1: Stepping out of the bathroom, </a:t>
            </a:r>
            <a:r>
              <a:rPr lang="en-US" altLang="zh-CN" sz="3600" u="sng" dirty="0">
                <a:solidFill>
                  <a:srgbClr val="9900CC"/>
                </a:solidFill>
              </a:rPr>
              <a:t>Anjali </a:t>
            </a:r>
            <a:r>
              <a:rPr lang="en-US" altLang="zh-CN" sz="3600" dirty="0"/>
              <a:t>saw some </a:t>
            </a:r>
            <a:r>
              <a:rPr lang="en-US" altLang="zh-CN" sz="3600" u="sng" dirty="0">
                <a:solidFill>
                  <a:srgbClr val="9900CC"/>
                </a:solidFill>
              </a:rPr>
              <a:t>inspiring posters</a:t>
            </a:r>
            <a:r>
              <a:rPr lang="en-US" altLang="zh-CN" sz="3600" dirty="0"/>
              <a:t> on the wall. </a:t>
            </a:r>
            <a:endParaRPr lang="en-US" altLang="zh-CN" sz="3600" dirty="0"/>
          </a:p>
          <a:p>
            <a:pPr algn="just"/>
            <a:r>
              <a:rPr lang="en-US" altLang="zh-CN" sz="3600" dirty="0"/>
              <a:t>Para2: After the recital, </a:t>
            </a:r>
            <a:r>
              <a:rPr lang="en-US" altLang="zh-CN" sz="3600" u="sng" dirty="0">
                <a:solidFill>
                  <a:srgbClr val="9900CC"/>
                </a:solidFill>
              </a:rPr>
              <a:t>Deepak</a:t>
            </a:r>
            <a:r>
              <a:rPr lang="en-US" altLang="zh-CN" sz="3600" dirty="0"/>
              <a:t> </a:t>
            </a:r>
            <a:r>
              <a:rPr lang="en-US" altLang="zh-CN" sz="3600" dirty="0">
                <a:solidFill>
                  <a:srgbClr val="FF0000"/>
                </a:solidFill>
              </a:rPr>
              <a:t>walked up to </a:t>
            </a:r>
            <a:r>
              <a:rPr lang="en-US" altLang="zh-CN" sz="3600" u="sng" dirty="0"/>
              <a:t>Anjali. </a:t>
            </a:r>
            <a:endParaRPr lang="en-US" altLang="zh-CN" sz="3600" u="sng" dirty="0"/>
          </a:p>
          <a:p>
            <a:pPr algn="just"/>
            <a:r>
              <a:rPr lang="en-US" altLang="zh-CN" sz="3600" kern="100" dirty="0">
                <a:solidFill>
                  <a:srgbClr val="FF0000"/>
                </a:solidFill>
                <a:latin typeface="等线" panose="02010600030101010101" pitchFamily="2" charset="-122"/>
                <a:cs typeface="Times New Roman" panose="02020603050405020304" pitchFamily="18" charset="0"/>
              </a:rPr>
              <a:t>Link3 B: </a:t>
            </a:r>
            <a:endParaRPr lang="en-US" altLang="zh-CN" sz="3600" kern="100" dirty="0">
              <a:solidFill>
                <a:srgbClr val="FF0000"/>
              </a:solidFill>
              <a:latin typeface="等线" panose="02010600030101010101" pitchFamily="2" charset="-122"/>
              <a:cs typeface="Times New Roman" panose="02020603050405020304" pitchFamily="18" charset="0"/>
            </a:endParaRPr>
          </a:p>
          <a:p>
            <a:pPr marL="0" indent="0">
              <a:buNone/>
            </a:pPr>
            <a:r>
              <a:rPr lang="en-US" altLang="zh-CN" sz="3600" u="sng" dirty="0">
                <a:solidFill>
                  <a:srgbClr val="FF00FF"/>
                </a:solidFill>
              </a:rPr>
              <a:t>Deepak </a:t>
            </a:r>
            <a:r>
              <a:rPr lang="en-US" altLang="zh-CN" sz="3600" dirty="0">
                <a:solidFill>
                  <a:srgbClr val="FF0000"/>
                </a:solidFill>
              </a:rPr>
              <a:t>didn’t taunt Anjali </a:t>
            </a:r>
            <a:r>
              <a:rPr lang="en-US" altLang="zh-CN" sz="3600" dirty="0"/>
              <a:t>this time. Instead, </a:t>
            </a:r>
            <a:r>
              <a:rPr lang="en-US" altLang="zh-CN" sz="3600" u="sng" dirty="0">
                <a:solidFill>
                  <a:srgbClr val="FF00FF"/>
                </a:solidFill>
              </a:rPr>
              <a:t>he</a:t>
            </a:r>
            <a:r>
              <a:rPr lang="en-US" altLang="zh-CN" sz="3600" dirty="0"/>
              <a:t> </a:t>
            </a:r>
            <a:r>
              <a:rPr lang="en-US" altLang="zh-CN" sz="3600" dirty="0">
                <a:solidFill>
                  <a:srgbClr val="FF0000"/>
                </a:solidFill>
              </a:rPr>
              <a:t>sent his sincere congratulations </a:t>
            </a:r>
            <a:r>
              <a:rPr lang="en-US" altLang="zh-CN" sz="3600" dirty="0"/>
              <a:t>on Anjali’s fantastic performance at the concert. “ </a:t>
            </a:r>
            <a:r>
              <a:rPr lang="en-US" altLang="zh-CN" sz="3600" dirty="0">
                <a:solidFill>
                  <a:srgbClr val="0000FF"/>
                </a:solidFill>
              </a:rPr>
              <a:t>Anjali, you are truly a </a:t>
            </a:r>
            <a:r>
              <a:rPr lang="en-US" altLang="zh-CN" sz="3600" dirty="0" err="1">
                <a:solidFill>
                  <a:srgbClr val="0000FF"/>
                </a:solidFill>
              </a:rPr>
              <a:t>tabla</a:t>
            </a:r>
            <a:r>
              <a:rPr lang="en-US" altLang="zh-CN" sz="3600" dirty="0">
                <a:solidFill>
                  <a:srgbClr val="0000FF"/>
                </a:solidFill>
              </a:rPr>
              <a:t> star.”  </a:t>
            </a:r>
            <a:r>
              <a:rPr lang="en-US" altLang="zh-CN" sz="3600" u="sng" dirty="0">
                <a:solidFill>
                  <a:srgbClr val="FF00FF"/>
                </a:solidFill>
              </a:rPr>
              <a:t>he</a:t>
            </a:r>
            <a:r>
              <a:rPr lang="en-US" altLang="zh-CN" sz="3600" dirty="0"/>
              <a:t> </a:t>
            </a:r>
            <a:r>
              <a:rPr lang="en-US" altLang="zh-CN" sz="3600" dirty="0">
                <a:solidFill>
                  <a:srgbClr val="FF0000"/>
                </a:solidFill>
              </a:rPr>
              <a:t>thumbed up </a:t>
            </a:r>
            <a:r>
              <a:rPr lang="en-US" altLang="zh-CN" sz="3600" dirty="0"/>
              <a:t>at Anjali, </a:t>
            </a:r>
            <a:r>
              <a:rPr lang="en-US" altLang="zh-CN" sz="3600" dirty="0">
                <a:solidFill>
                  <a:srgbClr val="7030A0"/>
                </a:solidFill>
              </a:rPr>
              <a:t>with admiration in his eyes.</a:t>
            </a:r>
            <a:endParaRPr lang="zh-CN" altLang="en-US" sz="3600" dirty="0">
              <a:solidFill>
                <a:srgbClr val="7030A0"/>
              </a:solidFill>
            </a:endParaRPr>
          </a:p>
        </p:txBody>
      </p:sp>
      <p:cxnSp>
        <p:nvCxnSpPr>
          <p:cNvPr id="7" name="直接箭头连接符 6"/>
          <p:cNvCxnSpPr/>
          <p:nvPr/>
        </p:nvCxnSpPr>
        <p:spPr>
          <a:xfrm flipV="1">
            <a:off x="5006898" y="2587083"/>
            <a:ext cx="4326673" cy="841917"/>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4" name="直接箭头连接符 3"/>
          <p:cNvCxnSpPr/>
          <p:nvPr/>
        </p:nvCxnSpPr>
        <p:spPr>
          <a:xfrm flipV="1">
            <a:off x="1509132" y="2587083"/>
            <a:ext cx="3620429" cy="100918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548" y="-53433"/>
            <a:ext cx="12171451" cy="6911433"/>
          </a:xfrm>
          <a:prstGeom prst="rect">
            <a:avLst/>
          </a:prstGeom>
        </p:spPr>
      </p:pic>
      <p:sp>
        <p:nvSpPr>
          <p:cNvPr id="2" name="内容占位符 2"/>
          <p:cNvSpPr>
            <a:spLocks noGrp="1"/>
          </p:cNvSpPr>
          <p:nvPr>
            <p:ph idx="1"/>
          </p:nvPr>
        </p:nvSpPr>
        <p:spPr>
          <a:xfrm>
            <a:off x="20548" y="957376"/>
            <a:ext cx="12171452" cy="4707441"/>
          </a:xfrm>
          <a:solidFill>
            <a:schemeClr val="bg1"/>
          </a:solidFill>
        </p:spPr>
        <p:txBody>
          <a:bodyPr>
            <a:noAutofit/>
          </a:bodyPr>
          <a:lstStyle/>
          <a:p>
            <a:pPr algn="just"/>
            <a:r>
              <a:rPr lang="en-US" altLang="zh-CN" sz="3600" dirty="0"/>
              <a:t>Para1: Stepping out of the bathroom, </a:t>
            </a:r>
            <a:r>
              <a:rPr lang="en-US" altLang="zh-CN" sz="3600" u="sng" dirty="0">
                <a:solidFill>
                  <a:srgbClr val="9900CC"/>
                </a:solidFill>
              </a:rPr>
              <a:t>Anjali </a:t>
            </a:r>
            <a:r>
              <a:rPr lang="en-US" altLang="zh-CN" sz="3600" dirty="0"/>
              <a:t>saw some </a:t>
            </a:r>
            <a:r>
              <a:rPr lang="en-US" altLang="zh-CN" sz="3600" u="sng" dirty="0">
                <a:solidFill>
                  <a:srgbClr val="9900CC"/>
                </a:solidFill>
              </a:rPr>
              <a:t>inspiring posters</a:t>
            </a:r>
            <a:r>
              <a:rPr lang="en-US" altLang="zh-CN" sz="3600" dirty="0"/>
              <a:t> on the wall. </a:t>
            </a:r>
            <a:endParaRPr lang="en-US" altLang="zh-CN" sz="3600" dirty="0"/>
          </a:p>
          <a:p>
            <a:pPr algn="just"/>
            <a:r>
              <a:rPr lang="en-US" altLang="zh-CN" sz="3600" dirty="0"/>
              <a:t>Para2: After the recital, </a:t>
            </a:r>
            <a:r>
              <a:rPr lang="en-US" altLang="zh-CN" sz="3600" u="sng" dirty="0">
                <a:solidFill>
                  <a:srgbClr val="9900CC"/>
                </a:solidFill>
              </a:rPr>
              <a:t>Deepak</a:t>
            </a:r>
            <a:r>
              <a:rPr lang="en-US" altLang="zh-CN" sz="3600" dirty="0"/>
              <a:t> </a:t>
            </a:r>
            <a:r>
              <a:rPr lang="en-US" altLang="zh-CN" sz="3600" dirty="0">
                <a:solidFill>
                  <a:srgbClr val="FF0000"/>
                </a:solidFill>
              </a:rPr>
              <a:t>walked up to </a:t>
            </a:r>
            <a:r>
              <a:rPr lang="en-US" altLang="zh-CN" sz="3600" u="sng" dirty="0"/>
              <a:t>Anjali. </a:t>
            </a:r>
            <a:endParaRPr lang="en-US" altLang="zh-CN" sz="3600" u="sng" dirty="0"/>
          </a:p>
          <a:p>
            <a:pPr algn="just"/>
            <a:r>
              <a:rPr lang="en-US" altLang="zh-CN" sz="3600" kern="100" dirty="0">
                <a:solidFill>
                  <a:srgbClr val="FF0000"/>
                </a:solidFill>
                <a:latin typeface="等线" panose="02010600030101010101" pitchFamily="2" charset="-122"/>
                <a:cs typeface="Times New Roman" panose="02020603050405020304" pitchFamily="18" charset="0"/>
              </a:rPr>
              <a:t>Link3 C: </a:t>
            </a:r>
            <a:endParaRPr lang="en-US" altLang="zh-CN" sz="3600" kern="100" dirty="0">
              <a:solidFill>
                <a:srgbClr val="FF0000"/>
              </a:solidFill>
              <a:latin typeface="等线" panose="02010600030101010101" pitchFamily="2" charset="-122"/>
              <a:cs typeface="Times New Roman" panose="02020603050405020304" pitchFamily="18" charset="0"/>
            </a:endParaRPr>
          </a:p>
          <a:p>
            <a:pPr marL="0" indent="0">
              <a:buNone/>
            </a:pPr>
            <a:r>
              <a:rPr lang="en-US" altLang="zh-CN" sz="3600" dirty="0">
                <a:solidFill>
                  <a:srgbClr val="0000FF"/>
                </a:solidFill>
              </a:rPr>
              <a:t>When</a:t>
            </a:r>
            <a:r>
              <a:rPr lang="en-US" altLang="zh-CN" sz="3600" dirty="0">
                <a:solidFill>
                  <a:srgbClr val="FF00FF"/>
                </a:solidFill>
              </a:rPr>
              <a:t> </a:t>
            </a:r>
            <a:r>
              <a:rPr lang="en-US" altLang="zh-CN" sz="3600" u="sng" dirty="0">
                <a:solidFill>
                  <a:srgbClr val="FF00FF"/>
                </a:solidFill>
              </a:rPr>
              <a:t>Anjali</a:t>
            </a:r>
            <a:r>
              <a:rPr lang="en-US" altLang="zh-CN" sz="3600" dirty="0">
                <a:solidFill>
                  <a:srgbClr val="FF00FF"/>
                </a:solidFill>
              </a:rPr>
              <a:t> eventually </a:t>
            </a:r>
            <a:r>
              <a:rPr lang="en-US" altLang="zh-CN" sz="3600" dirty="0">
                <a:solidFill>
                  <a:srgbClr val="0000FF"/>
                </a:solidFill>
              </a:rPr>
              <a:t>made eye contact with him</a:t>
            </a:r>
            <a:r>
              <a:rPr lang="en-US" altLang="zh-CN" sz="3600" dirty="0">
                <a:solidFill>
                  <a:srgbClr val="FF00FF"/>
                </a:solidFill>
              </a:rPr>
              <a:t>,  </a:t>
            </a:r>
            <a:r>
              <a:rPr lang="en-US" altLang="zh-CN" sz="3600" u="sng" dirty="0">
                <a:solidFill>
                  <a:srgbClr val="FF00FF"/>
                </a:solidFill>
              </a:rPr>
              <a:t>Deepak</a:t>
            </a:r>
            <a:r>
              <a:rPr lang="en-US" altLang="zh-CN" sz="3600" dirty="0">
                <a:solidFill>
                  <a:srgbClr val="FF00FF"/>
                </a:solidFill>
              </a:rPr>
              <a:t> </a:t>
            </a:r>
            <a:r>
              <a:rPr lang="en-US" altLang="zh-CN" sz="3600" dirty="0">
                <a:solidFill>
                  <a:srgbClr val="FF0000"/>
                </a:solidFill>
              </a:rPr>
              <a:t>looked into her eyes</a:t>
            </a:r>
            <a:r>
              <a:rPr lang="zh-CN" altLang="en-US" sz="3600" dirty="0">
                <a:solidFill>
                  <a:srgbClr val="FF00FF"/>
                </a:solidFill>
              </a:rPr>
              <a:t>，</a:t>
            </a:r>
            <a:r>
              <a:rPr lang="en-US" altLang="zh-CN" sz="3600" dirty="0">
                <a:solidFill>
                  <a:srgbClr val="FF0000"/>
                </a:solidFill>
              </a:rPr>
              <a:t>apologized to her </a:t>
            </a:r>
            <a:r>
              <a:rPr lang="en-US" altLang="zh-CN" sz="3600" dirty="0"/>
              <a:t>for his being mean and jealous</a:t>
            </a:r>
            <a:r>
              <a:rPr lang="en-US" altLang="zh-CN" sz="3600" dirty="0">
                <a:solidFill>
                  <a:srgbClr val="FF00FF"/>
                </a:solidFill>
              </a:rPr>
              <a:t> </a:t>
            </a:r>
            <a:r>
              <a:rPr lang="en-US" altLang="zh-CN" sz="3600" b="1" dirty="0"/>
              <a:t>and</a:t>
            </a:r>
            <a:r>
              <a:rPr lang="en-US" altLang="zh-CN" sz="3600" dirty="0">
                <a:solidFill>
                  <a:srgbClr val="FF00FF"/>
                </a:solidFill>
              </a:rPr>
              <a:t> </a:t>
            </a:r>
            <a:r>
              <a:rPr lang="en-US" altLang="zh-CN" sz="3600" dirty="0">
                <a:solidFill>
                  <a:srgbClr val="FF0000"/>
                </a:solidFill>
              </a:rPr>
              <a:t>conveyed his sincere congratulations </a:t>
            </a:r>
            <a:r>
              <a:rPr lang="en-US" altLang="zh-CN" sz="3600" dirty="0"/>
              <a:t>on her successful performance. </a:t>
            </a:r>
            <a:endParaRPr lang="zh-CN" altLang="en-US" sz="3600" dirty="0"/>
          </a:p>
        </p:txBody>
      </p:sp>
      <p:cxnSp>
        <p:nvCxnSpPr>
          <p:cNvPr id="7" name="直接箭头连接符 6"/>
          <p:cNvCxnSpPr/>
          <p:nvPr/>
        </p:nvCxnSpPr>
        <p:spPr>
          <a:xfrm flipV="1">
            <a:off x="2297151" y="2622547"/>
            <a:ext cx="7409984" cy="90208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4" name="直接箭头连接符 3"/>
          <p:cNvCxnSpPr/>
          <p:nvPr/>
        </p:nvCxnSpPr>
        <p:spPr>
          <a:xfrm flipH="1" flipV="1">
            <a:off x="6002143" y="2547535"/>
            <a:ext cx="4538547" cy="977098"/>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548" y="-53433"/>
            <a:ext cx="12171451" cy="6911433"/>
          </a:xfrm>
          <a:prstGeom prst="rect">
            <a:avLst/>
          </a:prstGeom>
        </p:spPr>
      </p:pic>
      <p:sp>
        <p:nvSpPr>
          <p:cNvPr id="2" name="内容占位符 2"/>
          <p:cNvSpPr>
            <a:spLocks noGrp="1"/>
          </p:cNvSpPr>
          <p:nvPr>
            <p:ph idx="1"/>
          </p:nvPr>
        </p:nvSpPr>
        <p:spPr>
          <a:xfrm>
            <a:off x="20548" y="868167"/>
            <a:ext cx="12171452" cy="4662836"/>
          </a:xfrm>
          <a:solidFill>
            <a:schemeClr val="bg1"/>
          </a:solidFill>
        </p:spPr>
        <p:txBody>
          <a:bodyPr>
            <a:noAutofit/>
          </a:bodyPr>
          <a:lstStyle/>
          <a:p>
            <a:pPr algn="just"/>
            <a:r>
              <a:rPr lang="en-US" altLang="zh-CN" sz="3600" dirty="0"/>
              <a:t>Para1: Stepping out of the bathroom, </a:t>
            </a:r>
            <a:r>
              <a:rPr lang="en-US" altLang="zh-CN" sz="3600" u="sng" dirty="0">
                <a:solidFill>
                  <a:srgbClr val="9900CC"/>
                </a:solidFill>
              </a:rPr>
              <a:t>Anjali </a:t>
            </a:r>
            <a:r>
              <a:rPr lang="en-US" altLang="zh-CN" sz="3600" dirty="0"/>
              <a:t>saw some </a:t>
            </a:r>
            <a:r>
              <a:rPr lang="en-US" altLang="zh-CN" sz="3600" u="sng" dirty="0">
                <a:solidFill>
                  <a:srgbClr val="9900CC"/>
                </a:solidFill>
              </a:rPr>
              <a:t>inspiring posters</a:t>
            </a:r>
            <a:r>
              <a:rPr lang="en-US" altLang="zh-CN" sz="3600" dirty="0"/>
              <a:t> on the wall. </a:t>
            </a:r>
            <a:endParaRPr lang="en-US" altLang="zh-CN" sz="3600" dirty="0"/>
          </a:p>
          <a:p>
            <a:pPr algn="just"/>
            <a:r>
              <a:rPr lang="en-US" altLang="zh-CN" sz="3600" dirty="0"/>
              <a:t>Para2: After the recital, </a:t>
            </a:r>
            <a:r>
              <a:rPr lang="en-US" altLang="zh-CN" sz="3600" u="sng" dirty="0">
                <a:solidFill>
                  <a:srgbClr val="9900CC"/>
                </a:solidFill>
              </a:rPr>
              <a:t>Deepak</a:t>
            </a:r>
            <a:r>
              <a:rPr lang="en-US" altLang="zh-CN" sz="3600" dirty="0"/>
              <a:t> </a:t>
            </a:r>
            <a:r>
              <a:rPr lang="en-US" altLang="zh-CN" sz="3600" dirty="0">
                <a:solidFill>
                  <a:srgbClr val="FF0000"/>
                </a:solidFill>
              </a:rPr>
              <a:t>walked up to </a:t>
            </a:r>
            <a:r>
              <a:rPr lang="en-US" altLang="zh-CN" sz="3600" u="sng" dirty="0"/>
              <a:t>Anjali. </a:t>
            </a:r>
            <a:endParaRPr lang="en-US" altLang="zh-CN" sz="3600" u="sng" dirty="0"/>
          </a:p>
          <a:p>
            <a:pPr algn="just"/>
            <a:r>
              <a:rPr lang="en-US" altLang="zh-CN" sz="3600" kern="100" dirty="0">
                <a:solidFill>
                  <a:srgbClr val="FF0000"/>
                </a:solidFill>
                <a:latin typeface="等线" panose="02010600030101010101" pitchFamily="2" charset="-122"/>
                <a:cs typeface="Times New Roman" panose="02020603050405020304" pitchFamily="18" charset="0"/>
              </a:rPr>
              <a:t>Ending A: </a:t>
            </a:r>
            <a:endParaRPr lang="en-US" altLang="zh-CN" sz="3600" kern="100" dirty="0">
              <a:solidFill>
                <a:srgbClr val="FF0000"/>
              </a:solidFill>
              <a:latin typeface="等线" panose="02010600030101010101" pitchFamily="2" charset="-122"/>
              <a:cs typeface="Times New Roman" panose="02020603050405020304" pitchFamily="18" charset="0"/>
            </a:endParaRPr>
          </a:p>
          <a:p>
            <a:pPr marL="0" indent="0">
              <a:buNone/>
            </a:pPr>
            <a:r>
              <a:rPr lang="en-US" altLang="zh-CN" sz="3600" b="1" dirty="0">
                <a:solidFill>
                  <a:srgbClr val="7030A0"/>
                </a:solidFill>
                <a:cs typeface="Times New Roman" panose="02020603050405020304" pitchFamily="18" charset="0"/>
              </a:rPr>
              <a:t>With her eyes twinkling with thrill, </a:t>
            </a:r>
            <a:r>
              <a:rPr lang="en-US" altLang="zh-CN" sz="3600" b="1" u="sng" dirty="0">
                <a:solidFill>
                  <a:srgbClr val="FF00FF"/>
                </a:solidFill>
                <a:cs typeface="Times New Roman" panose="02020603050405020304" pitchFamily="18" charset="0"/>
              </a:rPr>
              <a:t>Anjali </a:t>
            </a:r>
            <a:r>
              <a:rPr lang="en-US" altLang="zh-CN" sz="3600" b="1" dirty="0">
                <a:solidFill>
                  <a:srgbClr val="FF0000"/>
                </a:solidFill>
                <a:cs typeface="Times New Roman" panose="02020603050405020304" pitchFamily="18" charset="0"/>
              </a:rPr>
              <a:t>breathed a sigh of relief. </a:t>
            </a:r>
            <a:r>
              <a:rPr lang="en-US" altLang="zh-CN" sz="3600" b="1" u="sng" dirty="0">
                <a:solidFill>
                  <a:srgbClr val="FF00FF"/>
                </a:solidFill>
                <a:cs typeface="Times New Roman" panose="02020603050405020304" pitchFamily="18" charset="0"/>
              </a:rPr>
              <a:t>She </a:t>
            </a:r>
            <a:r>
              <a:rPr lang="en-US" altLang="zh-CN" sz="3600" b="1" dirty="0">
                <a:solidFill>
                  <a:srgbClr val="FF0000"/>
                </a:solidFill>
                <a:cs typeface="Times New Roman" panose="02020603050405020304" pitchFamily="18" charset="0"/>
              </a:rPr>
              <a:t>made it! </a:t>
            </a:r>
            <a:r>
              <a:rPr lang="en-US" altLang="zh-CN" sz="3600" b="1" u="sng" dirty="0">
                <a:solidFill>
                  <a:srgbClr val="FF00FF"/>
                </a:solidFill>
                <a:cs typeface="Times New Roman" panose="02020603050405020304" pitchFamily="18" charset="0"/>
              </a:rPr>
              <a:t>She</a:t>
            </a:r>
            <a:r>
              <a:rPr lang="en-US" altLang="zh-CN" sz="3600" b="1" dirty="0">
                <a:solidFill>
                  <a:srgbClr val="0000FF"/>
                </a:solidFill>
                <a:cs typeface="Times New Roman" panose="02020603050405020304" pitchFamily="18" charset="0"/>
              </a:rPr>
              <a:t> </a:t>
            </a:r>
            <a:r>
              <a:rPr lang="en-US" altLang="zh-CN" sz="3600" b="1" dirty="0">
                <a:solidFill>
                  <a:srgbClr val="FF0000"/>
                </a:solidFill>
                <a:cs typeface="Times New Roman" panose="02020603050405020304" pitchFamily="18" charset="0"/>
              </a:rPr>
              <a:t>proved</a:t>
            </a:r>
            <a:r>
              <a:rPr lang="en-US" altLang="zh-CN" sz="3600" b="1" dirty="0">
                <a:solidFill>
                  <a:srgbClr val="0000FF"/>
                </a:solidFill>
                <a:cs typeface="Times New Roman" panose="02020603050405020304" pitchFamily="18" charset="0"/>
              </a:rPr>
              <a:t> girls could play </a:t>
            </a:r>
            <a:r>
              <a:rPr lang="en-US" altLang="zh-CN" sz="3600" b="1" dirty="0" err="1">
                <a:solidFill>
                  <a:srgbClr val="0000FF"/>
                </a:solidFill>
                <a:cs typeface="Times New Roman" panose="02020603050405020304" pitchFamily="18" charset="0"/>
              </a:rPr>
              <a:t>tabla</a:t>
            </a:r>
            <a:r>
              <a:rPr lang="en-US" altLang="zh-CN" sz="3600" b="1" dirty="0">
                <a:solidFill>
                  <a:srgbClr val="0000FF"/>
                </a:solidFill>
                <a:cs typeface="Times New Roman" panose="02020603050405020304" pitchFamily="18" charset="0"/>
              </a:rPr>
              <a:t> as well as boys by practicing more! And </a:t>
            </a:r>
            <a:r>
              <a:rPr lang="en-US" altLang="zh-CN" sz="3600" b="1" u="sng" dirty="0">
                <a:solidFill>
                  <a:srgbClr val="FF00FF"/>
                </a:solidFill>
                <a:cs typeface="Times New Roman" panose="02020603050405020304" pitchFamily="18" charset="0"/>
              </a:rPr>
              <a:t>sharing music with others</a:t>
            </a:r>
            <a:r>
              <a:rPr lang="en-US" altLang="zh-CN" sz="3600" b="1" dirty="0">
                <a:solidFill>
                  <a:srgbClr val="0000FF"/>
                </a:solidFill>
                <a:cs typeface="Times New Roman" panose="02020603050405020304" pitchFamily="18" charset="0"/>
              </a:rPr>
              <a:t> </a:t>
            </a:r>
            <a:r>
              <a:rPr lang="en-US" altLang="zh-CN" sz="3600" b="1" dirty="0">
                <a:solidFill>
                  <a:srgbClr val="FF0000"/>
                </a:solidFill>
                <a:cs typeface="Times New Roman" panose="02020603050405020304" pitchFamily="18" charset="0"/>
              </a:rPr>
              <a:t>was just awesome! </a:t>
            </a:r>
            <a:endParaRPr lang="zh-CN" altLang="en-US" sz="36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548" y="-53433"/>
            <a:ext cx="12171451" cy="6911433"/>
          </a:xfrm>
          <a:prstGeom prst="rect">
            <a:avLst/>
          </a:prstGeom>
        </p:spPr>
      </p:pic>
      <p:sp>
        <p:nvSpPr>
          <p:cNvPr id="2" name="内容占位符 2"/>
          <p:cNvSpPr>
            <a:spLocks noGrp="1"/>
          </p:cNvSpPr>
          <p:nvPr>
            <p:ph idx="1"/>
          </p:nvPr>
        </p:nvSpPr>
        <p:spPr>
          <a:xfrm>
            <a:off x="20548" y="946224"/>
            <a:ext cx="12171452" cy="4250241"/>
          </a:xfrm>
          <a:solidFill>
            <a:schemeClr val="bg1"/>
          </a:solidFill>
        </p:spPr>
        <p:txBody>
          <a:bodyPr>
            <a:noAutofit/>
          </a:bodyPr>
          <a:lstStyle/>
          <a:p>
            <a:pPr algn="just"/>
            <a:r>
              <a:rPr lang="en-US" altLang="zh-CN" sz="3600" dirty="0"/>
              <a:t>Para1: Stepping out of the bathroom, </a:t>
            </a:r>
            <a:r>
              <a:rPr lang="en-US" altLang="zh-CN" sz="3600" u="sng" dirty="0">
                <a:solidFill>
                  <a:srgbClr val="9900CC"/>
                </a:solidFill>
              </a:rPr>
              <a:t>Anjali </a:t>
            </a:r>
            <a:r>
              <a:rPr lang="en-US" altLang="zh-CN" sz="3600" dirty="0"/>
              <a:t>saw some </a:t>
            </a:r>
            <a:r>
              <a:rPr lang="en-US" altLang="zh-CN" sz="3600" u="sng" dirty="0">
                <a:solidFill>
                  <a:srgbClr val="9900CC"/>
                </a:solidFill>
              </a:rPr>
              <a:t>inspiring posters</a:t>
            </a:r>
            <a:r>
              <a:rPr lang="en-US" altLang="zh-CN" sz="3600" dirty="0"/>
              <a:t> on the wall. </a:t>
            </a:r>
            <a:endParaRPr lang="en-US" altLang="zh-CN" sz="3600" dirty="0"/>
          </a:p>
          <a:p>
            <a:pPr algn="just"/>
            <a:r>
              <a:rPr lang="en-US" altLang="zh-CN" sz="3600" dirty="0"/>
              <a:t>Para2: After the recital, </a:t>
            </a:r>
            <a:r>
              <a:rPr lang="en-US" altLang="zh-CN" sz="3600" u="sng" dirty="0">
                <a:solidFill>
                  <a:srgbClr val="9900CC"/>
                </a:solidFill>
              </a:rPr>
              <a:t>Deepak</a:t>
            </a:r>
            <a:r>
              <a:rPr lang="en-US" altLang="zh-CN" sz="3600" dirty="0"/>
              <a:t> </a:t>
            </a:r>
            <a:r>
              <a:rPr lang="en-US" altLang="zh-CN" sz="3600" dirty="0">
                <a:solidFill>
                  <a:srgbClr val="FF0000"/>
                </a:solidFill>
              </a:rPr>
              <a:t>walked up to </a:t>
            </a:r>
            <a:r>
              <a:rPr lang="en-US" altLang="zh-CN" sz="3600" u="sng" dirty="0"/>
              <a:t>Anjali. </a:t>
            </a:r>
            <a:endParaRPr lang="en-US" altLang="zh-CN" sz="3600" u="sng" dirty="0"/>
          </a:p>
          <a:p>
            <a:pPr algn="just"/>
            <a:r>
              <a:rPr lang="en-US" altLang="zh-CN" sz="3600" kern="100" dirty="0">
                <a:solidFill>
                  <a:srgbClr val="FF0000"/>
                </a:solidFill>
                <a:latin typeface="等线" panose="02010600030101010101" pitchFamily="2" charset="-122"/>
                <a:cs typeface="Times New Roman" panose="02020603050405020304" pitchFamily="18" charset="0"/>
              </a:rPr>
              <a:t>Ending B: </a:t>
            </a:r>
            <a:endParaRPr lang="en-US" altLang="zh-CN" sz="3600" kern="100" dirty="0">
              <a:solidFill>
                <a:srgbClr val="FF0000"/>
              </a:solidFill>
              <a:latin typeface="等线" panose="02010600030101010101" pitchFamily="2" charset="-122"/>
              <a:cs typeface="Times New Roman" panose="02020603050405020304" pitchFamily="18" charset="0"/>
            </a:endParaRPr>
          </a:p>
          <a:p>
            <a:pPr marL="0" indent="0">
              <a:buNone/>
            </a:pPr>
            <a:r>
              <a:rPr lang="en-US" altLang="zh-CN" sz="3600" dirty="0">
                <a:solidFill>
                  <a:srgbClr val="7030A0"/>
                </a:solidFill>
              </a:rPr>
              <a:t>Hearing that, </a:t>
            </a:r>
            <a:r>
              <a:rPr lang="en-US" altLang="zh-CN" sz="3600" u="sng" dirty="0">
                <a:solidFill>
                  <a:srgbClr val="FF00FF"/>
                </a:solidFill>
              </a:rPr>
              <a:t>Anjali</a:t>
            </a:r>
            <a:r>
              <a:rPr lang="en-US" altLang="zh-CN" sz="3600" dirty="0"/>
              <a:t> </a:t>
            </a:r>
            <a:r>
              <a:rPr lang="en-US" altLang="zh-CN" sz="3600" dirty="0">
                <a:solidFill>
                  <a:srgbClr val="FF0000"/>
                </a:solidFill>
              </a:rPr>
              <a:t>reached out her hands to Deepak, </a:t>
            </a:r>
            <a:r>
              <a:rPr lang="en-US" altLang="zh-CN" sz="3600" dirty="0">
                <a:solidFill>
                  <a:srgbClr val="7030A0"/>
                </a:solidFill>
              </a:rPr>
              <a:t>grinning from ear to ear, “ </a:t>
            </a:r>
            <a:r>
              <a:rPr lang="en-US" altLang="zh-CN" sz="3600" dirty="0">
                <a:solidFill>
                  <a:srgbClr val="0000FF"/>
                </a:solidFill>
              </a:rPr>
              <a:t>With pleasure. </a:t>
            </a:r>
            <a:r>
              <a:rPr lang="en-US" altLang="zh-CN" sz="3600" dirty="0">
                <a:solidFill>
                  <a:srgbClr val="FF0000"/>
                </a:solidFill>
              </a:rPr>
              <a:t>Let’s  share </a:t>
            </a:r>
            <a:r>
              <a:rPr lang="en-US" altLang="zh-CN" sz="3600" dirty="0"/>
              <a:t>the art of </a:t>
            </a:r>
            <a:r>
              <a:rPr lang="en-US" altLang="zh-CN" sz="3600" dirty="0" err="1"/>
              <a:t>tabla</a:t>
            </a:r>
            <a:r>
              <a:rPr lang="en-US" altLang="zh-CN" sz="3600" dirty="0"/>
              <a:t> with more people .”</a:t>
            </a:r>
            <a:endParaRPr lang="zh-CN" altLang="en-US" sz="36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1"/>
            <a:ext cx="12192000" cy="6858001"/>
          </a:xfrm>
          <a:prstGeom prst="rect">
            <a:avLst/>
          </a:prstGeom>
        </p:spPr>
      </p:pic>
      <p:sp>
        <p:nvSpPr>
          <p:cNvPr id="3" name="内容占位符 2"/>
          <p:cNvSpPr>
            <a:spLocks noGrp="1"/>
          </p:cNvSpPr>
          <p:nvPr>
            <p:ph idx="1"/>
          </p:nvPr>
        </p:nvSpPr>
        <p:spPr>
          <a:xfrm>
            <a:off x="44604" y="278780"/>
            <a:ext cx="12076771" cy="6501163"/>
          </a:xfrm>
          <a:solidFill>
            <a:schemeClr val="bg1"/>
          </a:solidFill>
        </p:spPr>
        <p:txBody>
          <a:bodyPr>
            <a:noAutofit/>
          </a:bodyPr>
          <a:lstStyle/>
          <a:p>
            <a:pPr marL="0" indent="0" algn="just">
              <a:buNone/>
            </a:pPr>
            <a:r>
              <a:rPr lang="en-US" altLang="zh-CN" sz="3600" dirty="0"/>
              <a:t>Para1: Stepping out of the bathroom, </a:t>
            </a:r>
            <a:r>
              <a:rPr lang="en-US" altLang="zh-CN" sz="3600" u="sng" dirty="0">
                <a:solidFill>
                  <a:srgbClr val="9900CC"/>
                </a:solidFill>
              </a:rPr>
              <a:t>Anjali </a:t>
            </a:r>
            <a:r>
              <a:rPr lang="en-US" altLang="zh-CN" sz="3600" dirty="0"/>
              <a:t>saw some </a:t>
            </a:r>
            <a:r>
              <a:rPr lang="en-US" altLang="zh-CN" sz="3600" u="sng" dirty="0">
                <a:solidFill>
                  <a:srgbClr val="9900CC"/>
                </a:solidFill>
              </a:rPr>
              <a:t>inspiring posters</a:t>
            </a:r>
            <a:r>
              <a:rPr lang="en-US" altLang="zh-CN" sz="3600" dirty="0"/>
              <a:t> on the wall.  </a:t>
            </a:r>
            <a:r>
              <a:rPr lang="en-US" altLang="zh-CN" sz="3600" u="sng" dirty="0">
                <a:solidFill>
                  <a:srgbClr val="FF00FF"/>
                </a:solidFill>
              </a:rPr>
              <a:t>One</a:t>
            </a:r>
            <a:r>
              <a:rPr lang="en-US" altLang="zh-CN" sz="3600" dirty="0"/>
              <a:t> </a:t>
            </a:r>
            <a:r>
              <a:rPr lang="en-US" altLang="zh-CN" sz="3600" dirty="0">
                <a:solidFill>
                  <a:srgbClr val="FF0000"/>
                </a:solidFill>
              </a:rPr>
              <a:t>read,</a:t>
            </a:r>
            <a:r>
              <a:rPr lang="en-US" altLang="zh-CN" sz="3600" dirty="0"/>
              <a:t> "The Power of Persistence," </a:t>
            </a:r>
            <a:r>
              <a:rPr lang="en-US" altLang="zh-CN" sz="3600" dirty="0">
                <a:solidFill>
                  <a:srgbClr val="7030A0"/>
                </a:solidFill>
              </a:rPr>
              <a:t>featuring a famous musician </a:t>
            </a:r>
            <a:r>
              <a:rPr lang="en-US" altLang="zh-CN" sz="3600" i="1" dirty="0">
                <a:solidFill>
                  <a:srgbClr val="0000FF"/>
                </a:solidFill>
              </a:rPr>
              <a:t>who overcame obstacles to achieve his goal. </a:t>
            </a:r>
            <a:r>
              <a:rPr lang="en-US" altLang="zh-CN" sz="3600" dirty="0"/>
              <a:t> </a:t>
            </a:r>
            <a:r>
              <a:rPr lang="en-US" altLang="zh-CN" sz="3600" u="sng" dirty="0">
                <a:solidFill>
                  <a:srgbClr val="FF00FF"/>
                </a:solidFill>
              </a:rPr>
              <a:t>Another</a:t>
            </a:r>
            <a:r>
              <a:rPr lang="en-US" altLang="zh-CN" sz="3600" dirty="0"/>
              <a:t> </a:t>
            </a:r>
            <a:r>
              <a:rPr lang="en-US" altLang="zh-CN" sz="3600" dirty="0">
                <a:solidFill>
                  <a:srgbClr val="FF0000"/>
                </a:solidFill>
              </a:rPr>
              <a:t>showed</a:t>
            </a:r>
            <a:r>
              <a:rPr lang="en-US" altLang="zh-CN" sz="3600" dirty="0"/>
              <a:t> </a:t>
            </a:r>
            <a:r>
              <a:rPr lang="en-US" altLang="zh-CN" sz="3600" dirty="0">
                <a:solidFill>
                  <a:srgbClr val="FF0000"/>
                </a:solidFill>
              </a:rPr>
              <a:t>a quote, </a:t>
            </a:r>
            <a:r>
              <a:rPr lang="en-US" altLang="zh-CN" sz="3600" dirty="0"/>
              <a:t>"Music knows no gender, only passion."  </a:t>
            </a:r>
            <a:r>
              <a:rPr lang="en-US" altLang="zh-CN" sz="3600" u="sng" dirty="0">
                <a:solidFill>
                  <a:srgbClr val="FF00FF"/>
                </a:solidFill>
              </a:rPr>
              <a:t>These words</a:t>
            </a:r>
            <a:r>
              <a:rPr lang="en-US" altLang="zh-CN" sz="3600" u="sng" dirty="0">
                <a:solidFill>
                  <a:srgbClr val="9900CC"/>
                </a:solidFill>
              </a:rPr>
              <a:t> </a:t>
            </a:r>
            <a:r>
              <a:rPr lang="en-US" altLang="zh-CN" sz="3600" dirty="0">
                <a:solidFill>
                  <a:srgbClr val="FF0000"/>
                </a:solidFill>
              </a:rPr>
              <a:t>inspired </a:t>
            </a:r>
            <a:r>
              <a:rPr lang="en-US" altLang="zh-CN" sz="3600" dirty="0"/>
              <a:t>her. </a:t>
            </a:r>
            <a:r>
              <a:rPr lang="en-US" altLang="zh-CN" sz="3600" dirty="0">
                <a:solidFill>
                  <a:srgbClr val="7030A0"/>
                </a:solidFill>
              </a:rPr>
              <a:t>Feeling a renewed sense of purpose,</a:t>
            </a:r>
            <a:r>
              <a:rPr lang="en-US" altLang="zh-CN" sz="3600" dirty="0"/>
              <a:t> </a:t>
            </a:r>
            <a:r>
              <a:rPr lang="en-US" altLang="zh-CN" sz="3600" u="sng" dirty="0">
                <a:solidFill>
                  <a:srgbClr val="FF00FF"/>
                </a:solidFill>
              </a:rPr>
              <a:t>Anjali </a:t>
            </a:r>
            <a:r>
              <a:rPr lang="en-US" altLang="zh-CN" sz="3600" dirty="0">
                <a:solidFill>
                  <a:srgbClr val="FF0000"/>
                </a:solidFill>
              </a:rPr>
              <a:t>resolved to focus even more on her practice. </a:t>
            </a:r>
            <a:r>
              <a:rPr lang="en-US" altLang="zh-CN" sz="3600" dirty="0"/>
              <a:t>Due to Anjali’s constant efforts, </a:t>
            </a:r>
            <a:r>
              <a:rPr lang="en-US" altLang="zh-CN" sz="3600" u="sng" dirty="0">
                <a:solidFill>
                  <a:srgbClr val="FF00FF"/>
                </a:solidFill>
              </a:rPr>
              <a:t>Anjali</a:t>
            </a:r>
            <a:r>
              <a:rPr lang="en-US" altLang="zh-CN" sz="3600" dirty="0"/>
              <a:t> </a:t>
            </a:r>
            <a:r>
              <a:rPr lang="en-US" altLang="zh-CN" sz="3600" dirty="0">
                <a:solidFill>
                  <a:srgbClr val="FF0000"/>
                </a:solidFill>
              </a:rPr>
              <a:t>was eventually chosen </a:t>
            </a:r>
            <a:r>
              <a:rPr lang="en-US" altLang="zh-CN" sz="3600" dirty="0"/>
              <a:t>by Mr. Zakir </a:t>
            </a:r>
            <a:r>
              <a:rPr lang="en-US" altLang="zh-CN" sz="3600" dirty="0">
                <a:solidFill>
                  <a:srgbClr val="7030A0"/>
                </a:solidFill>
              </a:rPr>
              <a:t>to  </a:t>
            </a:r>
            <a:r>
              <a:rPr lang="en-US" altLang="zh-CN" sz="3600" dirty="0">
                <a:solidFill>
                  <a:srgbClr val="7030A0"/>
                </a:solidFill>
                <a:latin typeface="Times New Roman" panose="02020603050405020304" pitchFamily="18" charset="0"/>
                <a:ea typeface="宋体" panose="02010600030101010101" pitchFamily="2" charset="-122"/>
              </a:rPr>
              <a:t>perform onstage with him at his concert!  </a:t>
            </a:r>
            <a:r>
              <a:rPr lang="en-US" altLang="zh-CN" sz="3600" dirty="0">
                <a:solidFill>
                  <a:srgbClr val="0000FF"/>
                </a:solidFill>
                <a:latin typeface="Times New Roman" panose="02020603050405020304" pitchFamily="18" charset="0"/>
                <a:ea typeface="宋体" panose="02010600030101010101" pitchFamily="2" charset="-122"/>
              </a:rPr>
              <a:t>When </a:t>
            </a:r>
            <a:r>
              <a:rPr lang="en-US" altLang="zh-CN" sz="3600" u="sng" dirty="0">
                <a:solidFill>
                  <a:srgbClr val="FF00FF"/>
                </a:solidFill>
                <a:latin typeface="Times New Roman" panose="02020603050405020304" pitchFamily="18" charset="0"/>
                <a:ea typeface="宋体" panose="02010600030101010101" pitchFamily="2" charset="-122"/>
              </a:rPr>
              <a:t>Anjali’s show time </a:t>
            </a:r>
            <a:r>
              <a:rPr lang="en-US" altLang="zh-CN" sz="3600" dirty="0">
                <a:solidFill>
                  <a:srgbClr val="0000FF"/>
                </a:solidFill>
                <a:latin typeface="Times New Roman" panose="02020603050405020304" pitchFamily="18" charset="0"/>
                <a:ea typeface="宋体" panose="02010600030101010101" pitchFamily="2" charset="-122"/>
              </a:rPr>
              <a:t>was up, </a:t>
            </a:r>
            <a:r>
              <a:rPr lang="en-US" altLang="zh-CN" sz="3600" u="sng" dirty="0">
                <a:solidFill>
                  <a:srgbClr val="FF00FF"/>
                </a:solidFill>
                <a:latin typeface="Times New Roman" panose="02020603050405020304" pitchFamily="18" charset="0"/>
                <a:ea typeface="宋体" panose="02010600030101010101" pitchFamily="2" charset="-122"/>
              </a:rPr>
              <a:t>Anjali</a:t>
            </a:r>
            <a:r>
              <a:rPr lang="en-US" altLang="zh-CN" sz="3600" dirty="0">
                <a:solidFill>
                  <a:srgbClr val="FF00FF"/>
                </a:solidFill>
                <a:latin typeface="Times New Roman" panose="02020603050405020304" pitchFamily="18" charset="0"/>
                <a:ea typeface="宋体" panose="02010600030101010101" pitchFamily="2" charset="-122"/>
              </a:rPr>
              <a:t> </a:t>
            </a:r>
            <a:r>
              <a:rPr lang="en-US" altLang="zh-CN" sz="3600" dirty="0">
                <a:solidFill>
                  <a:srgbClr val="FF0000"/>
                </a:solidFill>
                <a:latin typeface="Times New Roman" panose="02020603050405020304" pitchFamily="18" charset="0"/>
                <a:ea typeface="宋体" panose="02010600030101010101" pitchFamily="2" charset="-122"/>
              </a:rPr>
              <a:t>danced her fingers</a:t>
            </a:r>
            <a:r>
              <a:rPr lang="en-US" altLang="zh-CN" sz="3600" dirty="0">
                <a:solidFill>
                  <a:srgbClr val="7030A0"/>
                </a:solidFill>
                <a:latin typeface="Times New Roman" panose="02020603050405020304" pitchFamily="18" charset="0"/>
                <a:ea typeface="宋体" panose="02010600030101010101" pitchFamily="2" charset="-122"/>
              </a:rPr>
              <a:t> </a:t>
            </a:r>
            <a:r>
              <a:rPr lang="en-US" altLang="zh-CN" sz="3600" dirty="0">
                <a:latin typeface="Times New Roman" panose="02020603050405020304" pitchFamily="18" charset="0"/>
                <a:ea typeface="宋体" panose="02010600030101010101" pitchFamily="2" charset="-122"/>
              </a:rPr>
              <a:t>across </a:t>
            </a:r>
            <a:r>
              <a:rPr lang="en-US" altLang="zh-CN" sz="3600" dirty="0" err="1">
                <a:latin typeface="Times New Roman" panose="02020603050405020304" pitchFamily="18" charset="0"/>
                <a:ea typeface="宋体" panose="02010600030101010101" pitchFamily="2" charset="-122"/>
              </a:rPr>
              <a:t>tabla</a:t>
            </a:r>
            <a:r>
              <a:rPr lang="en-US" altLang="zh-CN" sz="3600" dirty="0">
                <a:latin typeface="Times New Roman" panose="02020603050405020304" pitchFamily="18" charset="0"/>
                <a:ea typeface="宋体" panose="02010600030101010101" pitchFamily="2" charset="-122"/>
              </a:rPr>
              <a:t> </a:t>
            </a:r>
            <a:r>
              <a:rPr lang="en-US" altLang="zh-CN" sz="3600" dirty="0">
                <a:solidFill>
                  <a:srgbClr val="7030A0"/>
                </a:solidFill>
                <a:latin typeface="Times New Roman" panose="02020603050405020304" pitchFamily="18" charset="0"/>
                <a:ea typeface="宋体" panose="02010600030101010101" pitchFamily="2" charset="-122"/>
              </a:rPr>
              <a:t>to perform the composition, attracting all the audience. </a:t>
            </a:r>
            <a:r>
              <a:rPr lang="en-US" altLang="zh-CN" sz="3600" dirty="0">
                <a:solidFill>
                  <a:srgbClr val="0000FF"/>
                </a:solidFill>
                <a:latin typeface="Times New Roman" panose="02020603050405020304" pitchFamily="18" charset="0"/>
                <a:ea typeface="宋体" panose="02010600030101010101" pitchFamily="2" charset="-122"/>
              </a:rPr>
              <a:t>No sooner </a:t>
            </a:r>
            <a:r>
              <a:rPr lang="en-US" altLang="zh-CN" sz="3600" dirty="0">
                <a:solidFill>
                  <a:srgbClr val="FF0000"/>
                </a:solidFill>
                <a:latin typeface="Times New Roman" panose="02020603050405020304" pitchFamily="18" charset="0"/>
                <a:ea typeface="宋体" panose="02010600030101010101" pitchFamily="2" charset="-122"/>
              </a:rPr>
              <a:t>had</a:t>
            </a:r>
            <a:r>
              <a:rPr lang="en-US" altLang="zh-CN" sz="3600" dirty="0">
                <a:solidFill>
                  <a:srgbClr val="7030A0"/>
                </a:solidFill>
                <a:latin typeface="Times New Roman" panose="02020603050405020304" pitchFamily="18" charset="0"/>
                <a:ea typeface="宋体" panose="02010600030101010101" pitchFamily="2" charset="-122"/>
              </a:rPr>
              <a:t> </a:t>
            </a:r>
            <a:r>
              <a:rPr lang="en-US" altLang="zh-CN" sz="3600" u="sng" dirty="0">
                <a:solidFill>
                  <a:srgbClr val="FF00FF"/>
                </a:solidFill>
                <a:latin typeface="Times New Roman" panose="02020603050405020304" pitchFamily="18" charset="0"/>
                <a:ea typeface="宋体" panose="02010600030101010101" pitchFamily="2" charset="-122"/>
              </a:rPr>
              <a:t>she</a:t>
            </a:r>
            <a:r>
              <a:rPr lang="en-US" altLang="zh-CN" sz="3600" dirty="0">
                <a:solidFill>
                  <a:srgbClr val="7030A0"/>
                </a:solidFill>
                <a:latin typeface="Times New Roman" panose="02020603050405020304" pitchFamily="18" charset="0"/>
                <a:ea typeface="宋体" panose="02010600030101010101" pitchFamily="2" charset="-122"/>
              </a:rPr>
              <a:t> </a:t>
            </a:r>
            <a:r>
              <a:rPr lang="en-US" altLang="zh-CN" sz="3600" dirty="0">
                <a:solidFill>
                  <a:srgbClr val="FF0000"/>
                </a:solidFill>
                <a:latin typeface="Times New Roman" panose="02020603050405020304" pitchFamily="18" charset="0"/>
                <a:ea typeface="宋体" panose="02010600030101010101" pitchFamily="2" charset="-122"/>
              </a:rPr>
              <a:t>finished</a:t>
            </a:r>
            <a:r>
              <a:rPr lang="en-US" altLang="zh-CN" sz="3600" dirty="0">
                <a:solidFill>
                  <a:srgbClr val="7030A0"/>
                </a:solidFill>
                <a:latin typeface="Times New Roman" panose="02020603050405020304" pitchFamily="18" charset="0"/>
                <a:ea typeface="宋体" panose="02010600030101010101" pitchFamily="2" charset="-122"/>
              </a:rPr>
              <a:t> </a:t>
            </a:r>
            <a:r>
              <a:rPr lang="en-US" altLang="zh-CN" sz="3600" dirty="0">
                <a:solidFill>
                  <a:srgbClr val="FF0000"/>
                </a:solidFill>
                <a:latin typeface="Times New Roman" panose="02020603050405020304" pitchFamily="18" charset="0"/>
                <a:ea typeface="宋体" panose="02010600030101010101" pitchFamily="2" charset="-122"/>
              </a:rPr>
              <a:t>her performance </a:t>
            </a:r>
            <a:r>
              <a:rPr lang="en-US" altLang="zh-CN" sz="3600" dirty="0">
                <a:solidFill>
                  <a:srgbClr val="0000FF"/>
                </a:solidFill>
                <a:latin typeface="Times New Roman" panose="02020603050405020304" pitchFamily="18" charset="0"/>
                <a:ea typeface="宋体" panose="02010600030101010101" pitchFamily="2" charset="-122"/>
              </a:rPr>
              <a:t>than </a:t>
            </a:r>
            <a:r>
              <a:rPr lang="en-US" altLang="zh-CN" sz="3600" u="sng" dirty="0">
                <a:solidFill>
                  <a:srgbClr val="FF00FF"/>
                </a:solidFill>
                <a:latin typeface="Times New Roman" panose="02020603050405020304" pitchFamily="18" charset="0"/>
                <a:ea typeface="宋体" panose="02010600030101010101" pitchFamily="2" charset="-122"/>
              </a:rPr>
              <a:t>excited cheers and thunderous applauses </a:t>
            </a:r>
            <a:r>
              <a:rPr lang="en-US" altLang="zh-CN" sz="3600" dirty="0">
                <a:solidFill>
                  <a:srgbClr val="FF0000"/>
                </a:solidFill>
                <a:latin typeface="Times New Roman" panose="02020603050405020304" pitchFamily="18" charset="0"/>
                <a:ea typeface="宋体" panose="02010600030101010101" pitchFamily="2" charset="-122"/>
              </a:rPr>
              <a:t>erupted!</a:t>
            </a:r>
            <a:r>
              <a:rPr lang="en-US" altLang="zh-CN" sz="3600" dirty="0">
                <a:solidFill>
                  <a:srgbClr val="7030A0"/>
                </a:solidFill>
                <a:latin typeface="Times New Roman" panose="02020603050405020304" pitchFamily="18" charset="0"/>
                <a:ea typeface="宋体" panose="02010600030101010101" pitchFamily="2" charset="-122"/>
              </a:rPr>
              <a:t> </a:t>
            </a:r>
            <a:r>
              <a:rPr lang="en-US" altLang="zh-CN" sz="3600" u="sng" dirty="0">
                <a:solidFill>
                  <a:srgbClr val="FF00FF"/>
                </a:solidFill>
                <a:latin typeface="Times New Roman" panose="02020603050405020304" pitchFamily="18" charset="0"/>
                <a:ea typeface="宋体" panose="02010600030101010101" pitchFamily="2" charset="-122"/>
              </a:rPr>
              <a:t>She </a:t>
            </a:r>
            <a:r>
              <a:rPr lang="en-US" altLang="zh-CN" sz="3600" dirty="0">
                <a:solidFill>
                  <a:srgbClr val="FF0000"/>
                </a:solidFill>
                <a:latin typeface="Times New Roman" panose="02020603050405020304" pitchFamily="18" charset="0"/>
                <a:ea typeface="宋体" panose="02010600030101010101" pitchFamily="2" charset="-122"/>
              </a:rPr>
              <a:t>made it! </a:t>
            </a:r>
            <a:endParaRPr lang="en-US" altLang="zh-CN" sz="36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1"/>
            <a:ext cx="12192000" cy="6858001"/>
          </a:xfrm>
          <a:prstGeom prst="rect">
            <a:avLst/>
          </a:prstGeom>
        </p:spPr>
      </p:pic>
      <p:sp>
        <p:nvSpPr>
          <p:cNvPr id="3" name="内容占位符 2"/>
          <p:cNvSpPr>
            <a:spLocks noGrp="1"/>
          </p:cNvSpPr>
          <p:nvPr>
            <p:ph idx="1"/>
          </p:nvPr>
        </p:nvSpPr>
        <p:spPr>
          <a:xfrm>
            <a:off x="144966" y="312232"/>
            <a:ext cx="11942956" cy="5988206"/>
          </a:xfrm>
          <a:solidFill>
            <a:schemeClr val="bg1"/>
          </a:solidFill>
        </p:spPr>
        <p:txBody>
          <a:bodyPr>
            <a:noAutofit/>
          </a:bodyPr>
          <a:lstStyle/>
          <a:p>
            <a:pPr marL="0" indent="0" algn="just">
              <a:buNone/>
            </a:pPr>
            <a:r>
              <a:rPr lang="en-US" altLang="zh-CN" sz="3600" dirty="0"/>
              <a:t>Para2: After the recital, </a:t>
            </a:r>
            <a:r>
              <a:rPr lang="en-US" altLang="zh-CN" sz="3600" u="sng" dirty="0">
                <a:solidFill>
                  <a:srgbClr val="9900CC"/>
                </a:solidFill>
              </a:rPr>
              <a:t>Deepak</a:t>
            </a:r>
            <a:r>
              <a:rPr lang="en-US" altLang="zh-CN" sz="3600" dirty="0"/>
              <a:t> </a:t>
            </a:r>
            <a:r>
              <a:rPr lang="en-US" altLang="zh-CN" sz="3600" dirty="0">
                <a:solidFill>
                  <a:srgbClr val="FF0000"/>
                </a:solidFill>
              </a:rPr>
              <a:t>walked up to </a:t>
            </a:r>
            <a:r>
              <a:rPr lang="en-US" altLang="zh-CN" sz="3600" u="sng" dirty="0"/>
              <a:t>Anjali.</a:t>
            </a:r>
            <a:r>
              <a:rPr lang="en-US" altLang="zh-CN" sz="3600" dirty="0"/>
              <a:t> </a:t>
            </a:r>
            <a:r>
              <a:rPr lang="en-US" altLang="zh-CN" sz="3600" kern="100" dirty="0">
                <a:solidFill>
                  <a:srgbClr val="7030A0"/>
                </a:solidFill>
                <a:latin typeface="等线" panose="02010600030101010101" pitchFamily="2" charset="-122"/>
                <a:ea typeface="等线" panose="02010600030101010101" pitchFamily="2" charset="-122"/>
                <a:cs typeface="Times New Roman" panose="02020603050405020304" pitchFamily="18" charset="0"/>
              </a:rPr>
              <a:t>With butterflies in his stomach, </a:t>
            </a:r>
            <a:r>
              <a:rPr lang="en-US" altLang="zh-CN" sz="3600" u="sng" kern="100" dirty="0">
                <a:solidFill>
                  <a:srgbClr val="CC00FF"/>
                </a:solidFill>
                <a:latin typeface="等线" panose="02010600030101010101" pitchFamily="2" charset="-122"/>
                <a:ea typeface="等线" panose="02010600030101010101" pitchFamily="2" charset="-122"/>
                <a:cs typeface="Times New Roman" panose="02020603050405020304" pitchFamily="18" charset="0"/>
              </a:rPr>
              <a:t>Deepak </a:t>
            </a:r>
            <a:r>
              <a:rPr lang="en-US" altLang="zh-CN" sz="36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cast an apologetic look at </a:t>
            </a:r>
            <a:r>
              <a:rPr lang="en-US" altLang="zh-CN" sz="3600" kern="100" dirty="0">
                <a:latin typeface="等线" panose="02010600030101010101" pitchFamily="2" charset="-122"/>
                <a:ea typeface="等线" panose="02010600030101010101" pitchFamily="2" charset="-122"/>
                <a:cs typeface="Times New Roman" panose="02020603050405020304" pitchFamily="18" charset="0"/>
              </a:rPr>
              <a:t>Anjali, </a:t>
            </a:r>
            <a:r>
              <a:rPr lang="en-US" altLang="zh-CN" sz="36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lowered his head </a:t>
            </a:r>
            <a:r>
              <a:rPr lang="en-US" altLang="zh-CN" sz="3600" kern="100" dirty="0">
                <a:latin typeface="等线" panose="02010600030101010101" pitchFamily="2" charset="-122"/>
                <a:ea typeface="等线" panose="02010600030101010101" pitchFamily="2" charset="-122"/>
                <a:cs typeface="Times New Roman" panose="02020603050405020304" pitchFamily="18" charset="0"/>
              </a:rPr>
              <a:t>and </a:t>
            </a:r>
            <a:r>
              <a:rPr lang="en-US" altLang="zh-CN" sz="36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stuttered</a:t>
            </a:r>
            <a:r>
              <a:rPr lang="en-US" altLang="zh-CN" sz="36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rPr>
              <a:t>, “ I-I’m sorry for what I did and said before. And you are really a </a:t>
            </a:r>
            <a:r>
              <a:rPr lang="en-US" altLang="zh-CN" sz="3600" kern="100" dirty="0" err="1">
                <a:solidFill>
                  <a:srgbClr val="CC00FF"/>
                </a:solidFill>
                <a:latin typeface="等线" panose="02010600030101010101" pitchFamily="2" charset="-122"/>
                <a:ea typeface="等线" panose="02010600030101010101" pitchFamily="2" charset="-122"/>
                <a:cs typeface="Times New Roman" panose="02020603050405020304" pitchFamily="18" charset="0"/>
              </a:rPr>
              <a:t>tabla</a:t>
            </a:r>
            <a:r>
              <a:rPr lang="en-US" altLang="zh-CN" sz="36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rPr>
              <a:t> star.”</a:t>
            </a:r>
            <a:r>
              <a:rPr lang="en-US" altLang="zh-CN" sz="3600" dirty="0"/>
              <a:t> </a:t>
            </a:r>
            <a:r>
              <a:rPr lang="en-US" altLang="zh-CN" sz="3600" u="sng" dirty="0">
                <a:solidFill>
                  <a:srgbClr val="9900CC"/>
                </a:solidFill>
              </a:rPr>
              <a:t>Anjali,</a:t>
            </a:r>
            <a:r>
              <a:rPr lang="en-US" altLang="zh-CN" sz="3600" dirty="0">
                <a:solidFill>
                  <a:srgbClr val="9900CC"/>
                </a:solidFill>
              </a:rPr>
              <a:t> </a:t>
            </a:r>
            <a:r>
              <a:rPr lang="en-US" altLang="zh-CN" sz="3600" dirty="0">
                <a:solidFill>
                  <a:srgbClr val="7030A0"/>
                </a:solidFill>
              </a:rPr>
              <a:t>shocked by this unexpected compliment, </a:t>
            </a:r>
            <a:r>
              <a:rPr lang="en-US" altLang="zh-CN" sz="3600" dirty="0">
                <a:solidFill>
                  <a:srgbClr val="FF0000"/>
                </a:solidFill>
              </a:rPr>
              <a:t>didn't know</a:t>
            </a:r>
            <a:r>
              <a:rPr lang="en-US" altLang="zh-CN" sz="3600" dirty="0"/>
              <a:t> how to respond. </a:t>
            </a:r>
            <a:r>
              <a:rPr lang="en-US" altLang="zh-CN" sz="3600" dirty="0">
                <a:solidFill>
                  <a:srgbClr val="0000FF"/>
                </a:solidFill>
              </a:rPr>
              <a:t>Never in her wildest dream</a:t>
            </a:r>
            <a:r>
              <a:rPr lang="en-US" altLang="zh-CN" sz="3600" dirty="0"/>
              <a:t> </a:t>
            </a:r>
            <a:r>
              <a:rPr lang="en-US" altLang="zh-CN" sz="3600" dirty="0">
                <a:solidFill>
                  <a:srgbClr val="FF0000"/>
                </a:solidFill>
              </a:rPr>
              <a:t>had</a:t>
            </a:r>
            <a:r>
              <a:rPr lang="en-US" altLang="zh-CN" sz="3600" dirty="0"/>
              <a:t> </a:t>
            </a:r>
            <a:r>
              <a:rPr lang="en-US" altLang="zh-CN" sz="3600" i="1" dirty="0">
                <a:solidFill>
                  <a:srgbClr val="9900CC"/>
                </a:solidFill>
              </a:rPr>
              <a:t>she</a:t>
            </a:r>
            <a:r>
              <a:rPr lang="en-US" altLang="zh-CN" sz="3600" dirty="0"/>
              <a:t> </a:t>
            </a:r>
            <a:r>
              <a:rPr lang="en-US" altLang="zh-CN" sz="3600" dirty="0">
                <a:solidFill>
                  <a:srgbClr val="FF0000"/>
                </a:solidFill>
              </a:rPr>
              <a:t>imagined </a:t>
            </a:r>
            <a:r>
              <a:rPr lang="en-US" altLang="zh-CN" sz="3600" dirty="0">
                <a:solidFill>
                  <a:srgbClr val="0000FF"/>
                </a:solidFill>
              </a:rPr>
              <a:t>that she would hear these words from Deepak. </a:t>
            </a:r>
            <a:r>
              <a:rPr lang="en-US" altLang="zh-CN" sz="3600" u="sng" dirty="0">
                <a:solidFill>
                  <a:srgbClr val="9900CC"/>
                </a:solidFill>
              </a:rPr>
              <a:t>Deepak </a:t>
            </a:r>
            <a:r>
              <a:rPr lang="en-US" altLang="zh-CN" sz="3600" dirty="0">
                <a:solidFill>
                  <a:srgbClr val="FF0000"/>
                </a:solidFill>
              </a:rPr>
              <a:t>summoned up all his courage and asked Anjali in a soft tone, </a:t>
            </a:r>
            <a:r>
              <a:rPr lang="en-US" altLang="zh-CN" sz="3600" dirty="0">
                <a:solidFill>
                  <a:srgbClr val="0000FF"/>
                </a:solidFill>
              </a:rPr>
              <a:t>“ Anjali, can I practice </a:t>
            </a:r>
            <a:r>
              <a:rPr lang="en-US" altLang="zh-CN" sz="3600" dirty="0" err="1">
                <a:solidFill>
                  <a:srgbClr val="0000FF"/>
                </a:solidFill>
              </a:rPr>
              <a:t>tabla</a:t>
            </a:r>
            <a:r>
              <a:rPr lang="en-US" altLang="zh-CN" sz="3600" dirty="0">
                <a:solidFill>
                  <a:srgbClr val="0000FF"/>
                </a:solidFill>
              </a:rPr>
              <a:t> with you ?”    </a:t>
            </a:r>
            <a:r>
              <a:rPr lang="en-US" altLang="zh-CN" sz="3600" dirty="0">
                <a:solidFill>
                  <a:srgbClr val="7030A0"/>
                </a:solidFill>
              </a:rPr>
              <a:t>Hearing that, </a:t>
            </a:r>
            <a:r>
              <a:rPr lang="en-US" altLang="zh-CN" sz="3600" u="sng" dirty="0">
                <a:solidFill>
                  <a:srgbClr val="9900CC"/>
                </a:solidFill>
              </a:rPr>
              <a:t>Anjali</a:t>
            </a:r>
            <a:r>
              <a:rPr lang="en-US" altLang="zh-CN" sz="3600" dirty="0"/>
              <a:t> </a:t>
            </a:r>
            <a:r>
              <a:rPr lang="en-US" altLang="zh-CN" sz="3600" dirty="0">
                <a:solidFill>
                  <a:srgbClr val="FF0000"/>
                </a:solidFill>
              </a:rPr>
              <a:t>reached out her hands to Deepak, </a:t>
            </a:r>
            <a:r>
              <a:rPr lang="en-US" altLang="zh-CN" sz="3600" dirty="0">
                <a:solidFill>
                  <a:srgbClr val="7030A0"/>
                </a:solidFill>
              </a:rPr>
              <a:t>grinning from ear to ear, </a:t>
            </a:r>
            <a:r>
              <a:rPr lang="en-US" altLang="zh-CN" sz="3600" dirty="0"/>
              <a:t>“ </a:t>
            </a:r>
            <a:r>
              <a:rPr lang="en-US" altLang="zh-CN" sz="3600" dirty="0">
                <a:solidFill>
                  <a:srgbClr val="FF0000"/>
                </a:solidFill>
              </a:rPr>
              <a:t>With pleasure. Let’s  share </a:t>
            </a:r>
            <a:r>
              <a:rPr lang="en-US" altLang="zh-CN" sz="3600" dirty="0"/>
              <a:t>the art of </a:t>
            </a:r>
            <a:r>
              <a:rPr lang="en-US" altLang="zh-CN" sz="3600" dirty="0" err="1"/>
              <a:t>tabla</a:t>
            </a:r>
            <a:r>
              <a:rPr lang="en-US" altLang="zh-CN" sz="3600" dirty="0"/>
              <a:t> with more people .” </a:t>
            </a:r>
            <a:endParaRPr lang="zh-CN" altLang="en-US" sz="36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816" y="0"/>
            <a:ext cx="12160184" cy="6839677"/>
          </a:xfrm>
          <a:prstGeom prst="rect">
            <a:avLst/>
          </a:prstGeom>
        </p:spPr>
      </p:pic>
      <p:sp>
        <p:nvSpPr>
          <p:cNvPr id="2" name="文本框 1"/>
          <p:cNvSpPr txBox="1"/>
          <p:nvPr/>
        </p:nvSpPr>
        <p:spPr>
          <a:xfrm>
            <a:off x="1828799" y="1408228"/>
            <a:ext cx="6957391" cy="769441"/>
          </a:xfrm>
          <a:prstGeom prst="rect">
            <a:avLst/>
          </a:prstGeom>
          <a:solidFill>
            <a:srgbClr val="D5F1FD"/>
          </a:solidFill>
        </p:spPr>
        <p:txBody>
          <a:bodyPr wrap="square" rtlCol="0">
            <a:spAutoFit/>
          </a:bodyPr>
          <a:lstStyle/>
          <a:p>
            <a:r>
              <a:rPr lang="en-US" altLang="zh-CN" sz="4400" dirty="0">
                <a:solidFill>
                  <a:srgbClr val="9900CC"/>
                </a:solidFill>
              </a:rPr>
              <a:t>       </a:t>
            </a:r>
            <a:r>
              <a:rPr lang="zh-CN" altLang="en-US" sz="4400" dirty="0" smtClean="0">
                <a:solidFill>
                  <a:srgbClr val="9900CC"/>
                </a:solidFill>
              </a:rPr>
              <a:t>版本</a:t>
            </a:r>
            <a:r>
              <a:rPr lang="en-US" altLang="zh-CN" sz="4400" dirty="0" smtClean="0">
                <a:solidFill>
                  <a:srgbClr val="9900CC"/>
                </a:solidFill>
              </a:rPr>
              <a:t>2</a:t>
            </a:r>
            <a:endParaRPr lang="zh-CN" altLang="en-US" sz="4400" dirty="0">
              <a:solidFill>
                <a:srgbClr val="9900CC"/>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1"/>
            <a:ext cx="12192000" cy="6858001"/>
          </a:xfrm>
          <a:prstGeom prst="rect">
            <a:avLst/>
          </a:prstGeom>
        </p:spPr>
      </p:pic>
      <p:sp>
        <p:nvSpPr>
          <p:cNvPr id="3" name="内容占位符 2"/>
          <p:cNvSpPr>
            <a:spLocks noGrp="1"/>
          </p:cNvSpPr>
          <p:nvPr>
            <p:ph idx="1"/>
          </p:nvPr>
        </p:nvSpPr>
        <p:spPr>
          <a:xfrm>
            <a:off x="2" y="624467"/>
            <a:ext cx="12191998" cy="5965904"/>
          </a:xfrm>
          <a:solidFill>
            <a:schemeClr val="bg1"/>
          </a:solidFill>
        </p:spPr>
        <p:txBody>
          <a:bodyPr>
            <a:noAutofit/>
          </a:bodyPr>
          <a:lstStyle/>
          <a:p>
            <a:pPr marL="0" indent="0" algn="just">
              <a:buNone/>
            </a:pPr>
            <a:r>
              <a:rPr lang="en-US" altLang="zh-CN" sz="3200" dirty="0" smtClean="0"/>
              <a:t>  Para1</a:t>
            </a:r>
            <a:r>
              <a:rPr lang="en-US" altLang="zh-CN" sz="3200" dirty="0"/>
              <a:t>: </a:t>
            </a:r>
            <a:r>
              <a:rPr lang="en-US" altLang="zh-CN" sz="3200" dirty="0">
                <a:solidFill>
                  <a:srgbClr val="0000FF"/>
                </a:solidFill>
              </a:rPr>
              <a:t>Stepping out of the bathroom, </a:t>
            </a:r>
            <a:r>
              <a:rPr lang="en-US" altLang="zh-CN" sz="3200" u="sng" dirty="0">
                <a:solidFill>
                  <a:srgbClr val="9900CC"/>
                </a:solidFill>
              </a:rPr>
              <a:t>Anjali </a:t>
            </a:r>
            <a:r>
              <a:rPr lang="en-US" altLang="zh-CN" sz="3200" dirty="0"/>
              <a:t>saw some </a:t>
            </a:r>
            <a:r>
              <a:rPr lang="en-US" altLang="zh-CN" sz="3200" u="sng" dirty="0">
                <a:solidFill>
                  <a:srgbClr val="9900CC"/>
                </a:solidFill>
              </a:rPr>
              <a:t>inspiring posters</a:t>
            </a:r>
            <a:r>
              <a:rPr lang="en-US" altLang="zh-CN" sz="3200" dirty="0"/>
              <a:t> on the wall. </a:t>
            </a:r>
            <a:r>
              <a:rPr lang="en-US" altLang="zh-CN" sz="3200" dirty="0" smtClean="0"/>
              <a:t> </a:t>
            </a:r>
            <a:r>
              <a:rPr lang="en-US" altLang="zh-CN" sz="3200" u="sng" dirty="0" smtClean="0">
                <a:solidFill>
                  <a:srgbClr val="CC00FF"/>
                </a:solidFill>
              </a:rPr>
              <a:t>Every poster</a:t>
            </a:r>
            <a:r>
              <a:rPr lang="en-US" altLang="zh-CN" sz="3200" dirty="0" smtClean="0"/>
              <a:t> </a:t>
            </a:r>
            <a:r>
              <a:rPr lang="en-US" altLang="zh-CN" sz="3200" dirty="0" smtClean="0">
                <a:solidFill>
                  <a:srgbClr val="C00000"/>
                </a:solidFill>
              </a:rPr>
              <a:t>featured </a:t>
            </a:r>
            <a:r>
              <a:rPr lang="en-US" altLang="zh-CN" sz="3200" dirty="0" smtClean="0"/>
              <a:t>an inspiring proverb as well as great men , male or  female.  </a:t>
            </a:r>
            <a:r>
              <a:rPr lang="en-US" altLang="zh-CN" sz="3200" dirty="0" smtClean="0">
                <a:solidFill>
                  <a:srgbClr val="0000FF"/>
                </a:solidFill>
              </a:rPr>
              <a:t>As Anjali walked by, </a:t>
            </a:r>
            <a:r>
              <a:rPr lang="en-US" altLang="zh-CN" sz="3200" u="sng" dirty="0" smtClean="0">
                <a:solidFill>
                  <a:srgbClr val="CC00FF"/>
                </a:solidFill>
              </a:rPr>
              <a:t>she</a:t>
            </a:r>
            <a:r>
              <a:rPr lang="en-US" altLang="zh-CN" sz="3200" dirty="0" smtClean="0"/>
              <a:t> </a:t>
            </a:r>
            <a:r>
              <a:rPr lang="en-US" altLang="zh-CN" sz="3200" dirty="0" smtClean="0">
                <a:solidFill>
                  <a:srgbClr val="C00000"/>
                </a:solidFill>
              </a:rPr>
              <a:t>seemed to hear </a:t>
            </a:r>
            <a:r>
              <a:rPr lang="en-US" altLang="zh-CN" sz="3200" dirty="0" smtClean="0"/>
              <a:t>what they said to her. “ </a:t>
            </a:r>
            <a:r>
              <a:rPr lang="en-US" altLang="zh-CN" sz="3200" u="sng" dirty="0" smtClean="0">
                <a:solidFill>
                  <a:srgbClr val="CC00FF"/>
                </a:solidFill>
              </a:rPr>
              <a:t>Nothing</a:t>
            </a:r>
            <a:r>
              <a:rPr lang="en-US" altLang="zh-CN" sz="3200" dirty="0" smtClean="0"/>
              <a:t> is impossible to a willing heart.”  Then  </a:t>
            </a:r>
            <a:r>
              <a:rPr lang="en-US" altLang="zh-CN" sz="3200" dirty="0" smtClean="0">
                <a:solidFill>
                  <a:srgbClr val="0000FF"/>
                </a:solidFill>
              </a:rPr>
              <a:t>“ </a:t>
            </a:r>
            <a:r>
              <a:rPr lang="en-US" altLang="zh-CN" sz="3200" u="sng" dirty="0" smtClean="0">
                <a:solidFill>
                  <a:srgbClr val="0000FF"/>
                </a:solidFill>
              </a:rPr>
              <a:t>Music </a:t>
            </a:r>
            <a:r>
              <a:rPr lang="en-US" altLang="zh-CN" sz="3200" dirty="0" smtClean="0">
                <a:solidFill>
                  <a:srgbClr val="0000FF"/>
                </a:solidFill>
              </a:rPr>
              <a:t>shows no gender” </a:t>
            </a:r>
            <a:r>
              <a:rPr lang="en-US" altLang="zh-CN" sz="3200" dirty="0" smtClean="0">
                <a:solidFill>
                  <a:srgbClr val="C00000"/>
                </a:solidFill>
              </a:rPr>
              <a:t>echoed</a:t>
            </a:r>
            <a:r>
              <a:rPr lang="en-US" altLang="zh-CN" sz="3200" dirty="0" smtClean="0"/>
              <a:t> in her ears.  </a:t>
            </a:r>
            <a:r>
              <a:rPr lang="en-US" altLang="zh-CN" sz="3200" b="1" dirty="0" smtClean="0">
                <a:solidFill>
                  <a:srgbClr val="0000FF"/>
                </a:solidFill>
              </a:rPr>
              <a:t>It dawned on her that </a:t>
            </a:r>
            <a:r>
              <a:rPr lang="en-US" altLang="zh-CN" sz="3200" dirty="0" smtClean="0"/>
              <a:t>only </a:t>
            </a:r>
            <a:r>
              <a:rPr lang="en-US" altLang="zh-CN" sz="3200" u="sng" dirty="0" smtClean="0">
                <a:solidFill>
                  <a:srgbClr val="CC00FF"/>
                </a:solidFill>
              </a:rPr>
              <a:t>perfect skills </a:t>
            </a:r>
            <a:r>
              <a:rPr lang="en-US" altLang="zh-CN" sz="3200" dirty="0" smtClean="0">
                <a:solidFill>
                  <a:srgbClr val="C00000"/>
                </a:solidFill>
              </a:rPr>
              <a:t>could prove</a:t>
            </a:r>
            <a:r>
              <a:rPr lang="en-US" altLang="zh-CN" sz="3200" dirty="0" smtClean="0"/>
              <a:t> that Deepak was wrong!   Thanks to those posters </a:t>
            </a:r>
            <a:r>
              <a:rPr lang="en-US" altLang="zh-CN" sz="3200" i="1" dirty="0" smtClean="0">
                <a:solidFill>
                  <a:srgbClr val="0000FF"/>
                </a:solidFill>
              </a:rPr>
              <a:t>that she ignored in her routine school life, </a:t>
            </a:r>
            <a:r>
              <a:rPr lang="en-US" altLang="zh-CN" sz="3200" u="sng" dirty="0" smtClean="0">
                <a:solidFill>
                  <a:srgbClr val="CC00FF"/>
                </a:solidFill>
              </a:rPr>
              <a:t>her confidence </a:t>
            </a:r>
            <a:r>
              <a:rPr lang="en-US" altLang="zh-CN" sz="3200" dirty="0" smtClean="0"/>
              <a:t>was reignited and  </a:t>
            </a:r>
            <a:r>
              <a:rPr lang="en-US" altLang="zh-CN" sz="3200" u="sng" dirty="0" smtClean="0">
                <a:solidFill>
                  <a:srgbClr val="CC00FF"/>
                </a:solidFill>
              </a:rPr>
              <a:t>she</a:t>
            </a:r>
            <a:r>
              <a:rPr lang="en-US" altLang="zh-CN" sz="3200" dirty="0" smtClean="0"/>
              <a:t> </a:t>
            </a:r>
            <a:r>
              <a:rPr lang="en-US" altLang="zh-CN" sz="3200" dirty="0" smtClean="0">
                <a:solidFill>
                  <a:srgbClr val="C00000"/>
                </a:solidFill>
              </a:rPr>
              <a:t>resolved to practice playing </a:t>
            </a:r>
            <a:r>
              <a:rPr lang="en-US" altLang="zh-CN" sz="3200" dirty="0" err="1" smtClean="0">
                <a:solidFill>
                  <a:srgbClr val="C00000"/>
                </a:solidFill>
              </a:rPr>
              <a:t>tabla</a:t>
            </a:r>
            <a:r>
              <a:rPr lang="en-US" altLang="zh-CN" sz="3200" dirty="0" smtClean="0">
                <a:solidFill>
                  <a:srgbClr val="C00000"/>
                </a:solidFill>
              </a:rPr>
              <a:t> </a:t>
            </a:r>
            <a:r>
              <a:rPr lang="en-US" altLang="zh-CN" sz="3200" dirty="0" smtClean="0"/>
              <a:t>even harder than before </a:t>
            </a:r>
            <a:r>
              <a:rPr lang="en-US" altLang="zh-CN" sz="3200" dirty="0" smtClean="0">
                <a:solidFill>
                  <a:srgbClr val="0000FF"/>
                </a:solidFill>
              </a:rPr>
              <a:t>no matter what Deepak said about her.  </a:t>
            </a:r>
            <a:r>
              <a:rPr lang="en-US" altLang="zh-CN" sz="3200" dirty="0" smtClean="0"/>
              <a:t>Eventually, </a:t>
            </a:r>
            <a:r>
              <a:rPr lang="en-US" altLang="zh-CN" sz="3200" u="sng" dirty="0" smtClean="0">
                <a:solidFill>
                  <a:srgbClr val="CC00FF"/>
                </a:solidFill>
              </a:rPr>
              <a:t>the big moment </a:t>
            </a:r>
            <a:r>
              <a:rPr lang="en-US" altLang="zh-CN" sz="3200" dirty="0" smtClean="0"/>
              <a:t>came and </a:t>
            </a:r>
            <a:r>
              <a:rPr lang="en-US" altLang="zh-CN" sz="3200" u="sng" dirty="0" smtClean="0">
                <a:solidFill>
                  <a:srgbClr val="CC00FF"/>
                </a:solidFill>
              </a:rPr>
              <a:t>it</a:t>
            </a:r>
            <a:r>
              <a:rPr lang="en-US" altLang="zh-CN" sz="3200" dirty="0" smtClean="0"/>
              <a:t> was time for Anjali to show her talent.  </a:t>
            </a:r>
            <a:r>
              <a:rPr lang="en-US" altLang="zh-CN" sz="3200" u="sng" dirty="0" smtClean="0">
                <a:solidFill>
                  <a:srgbClr val="CC00FF"/>
                </a:solidFill>
              </a:rPr>
              <a:t>Her fabulous performance </a:t>
            </a:r>
            <a:r>
              <a:rPr lang="en-US" altLang="zh-CN" sz="3200" dirty="0" smtClean="0">
                <a:solidFill>
                  <a:srgbClr val="C00000"/>
                </a:solidFill>
              </a:rPr>
              <a:t>won</a:t>
            </a:r>
            <a:r>
              <a:rPr lang="en-US" altLang="zh-CN" sz="3200" dirty="0" smtClean="0"/>
              <a:t> roaring thunders and cheers from the audience as well as admiration from her classmates including Deepak. </a:t>
            </a:r>
            <a:endParaRPr lang="zh-CN" altLang="zh-CN" sz="3200" dirty="0"/>
          </a:p>
          <a:p>
            <a:endParaRPr lang="zh-CN" altLang="en-US" sz="32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1"/>
            <a:ext cx="12192000" cy="6858001"/>
          </a:xfrm>
          <a:prstGeom prst="rect">
            <a:avLst/>
          </a:prstGeom>
        </p:spPr>
      </p:pic>
      <p:sp>
        <p:nvSpPr>
          <p:cNvPr id="3" name="内容占位符 2"/>
          <p:cNvSpPr>
            <a:spLocks noGrp="1"/>
          </p:cNvSpPr>
          <p:nvPr>
            <p:ph idx="1"/>
          </p:nvPr>
        </p:nvSpPr>
        <p:spPr>
          <a:xfrm>
            <a:off x="144966" y="312232"/>
            <a:ext cx="11942956" cy="6211231"/>
          </a:xfrm>
          <a:solidFill>
            <a:schemeClr val="bg1"/>
          </a:solidFill>
        </p:spPr>
        <p:txBody>
          <a:bodyPr>
            <a:noAutofit/>
          </a:bodyPr>
          <a:lstStyle/>
          <a:p>
            <a:pPr marL="0" indent="0" algn="just">
              <a:buNone/>
            </a:pPr>
            <a:r>
              <a:rPr lang="en-US" altLang="zh-CN" sz="3600" dirty="0"/>
              <a:t>Para2: After the recital, </a:t>
            </a:r>
            <a:r>
              <a:rPr lang="en-US" altLang="zh-CN" sz="3600" u="sng" dirty="0">
                <a:solidFill>
                  <a:srgbClr val="9900CC"/>
                </a:solidFill>
              </a:rPr>
              <a:t>Deepak</a:t>
            </a:r>
            <a:r>
              <a:rPr lang="en-US" altLang="zh-CN" sz="3600" dirty="0"/>
              <a:t> </a:t>
            </a:r>
            <a:r>
              <a:rPr lang="en-US" altLang="zh-CN" sz="3600" dirty="0">
                <a:solidFill>
                  <a:srgbClr val="FF0000"/>
                </a:solidFill>
              </a:rPr>
              <a:t>walked up to </a:t>
            </a:r>
            <a:r>
              <a:rPr lang="en-US" altLang="zh-CN" sz="3600" u="sng" dirty="0"/>
              <a:t>Anjali.</a:t>
            </a:r>
            <a:r>
              <a:rPr lang="en-US" altLang="zh-CN" sz="3600" dirty="0"/>
              <a:t> </a:t>
            </a:r>
            <a:r>
              <a:rPr lang="zh-CN" altLang="en-US" sz="3600" dirty="0">
                <a:solidFill>
                  <a:srgbClr val="0000FF"/>
                </a:solidFill>
              </a:rPr>
              <a:t>“ </a:t>
            </a:r>
            <a:r>
              <a:rPr lang="en-US" altLang="zh-CN" sz="3600" dirty="0">
                <a:solidFill>
                  <a:srgbClr val="0000FF"/>
                </a:solidFill>
              </a:rPr>
              <a:t>That was amazing!”</a:t>
            </a:r>
            <a:r>
              <a:rPr lang="en-US" altLang="zh-CN" sz="3600" u="sng" dirty="0">
                <a:solidFill>
                  <a:srgbClr val="FF00FF"/>
                </a:solidFill>
              </a:rPr>
              <a:t> Deepak </a:t>
            </a:r>
            <a:r>
              <a:rPr lang="en-US" altLang="zh-CN" sz="3600" dirty="0">
                <a:solidFill>
                  <a:srgbClr val="FF0000"/>
                </a:solidFill>
              </a:rPr>
              <a:t>said</a:t>
            </a:r>
            <a:r>
              <a:rPr lang="en-US" altLang="zh-CN" sz="3600" dirty="0"/>
              <a:t>, </a:t>
            </a:r>
            <a:r>
              <a:rPr lang="en-US" altLang="zh-CN" sz="3600" dirty="0">
                <a:solidFill>
                  <a:srgbClr val="7030A0"/>
                </a:solidFill>
              </a:rPr>
              <a:t>genuinely impressed by her performance. </a:t>
            </a:r>
            <a:r>
              <a:rPr lang="en-US" altLang="zh-CN" sz="3600" u="sng" dirty="0">
                <a:solidFill>
                  <a:srgbClr val="FF00FF"/>
                </a:solidFill>
              </a:rPr>
              <a:t>Anjali </a:t>
            </a:r>
            <a:r>
              <a:rPr lang="en-US" altLang="zh-CN" sz="3600" dirty="0">
                <a:solidFill>
                  <a:srgbClr val="FF0000"/>
                </a:solidFill>
              </a:rPr>
              <a:t>was caught off guard </a:t>
            </a:r>
            <a:r>
              <a:rPr lang="en-US" altLang="zh-CN" sz="3600" dirty="0"/>
              <a:t>by his unexpected comment, </a:t>
            </a:r>
            <a:r>
              <a:rPr lang="en-US" altLang="zh-CN" sz="3600" i="1" dirty="0">
                <a:solidFill>
                  <a:srgbClr val="9933FF"/>
                </a:solidFill>
              </a:rPr>
              <a:t>which was so different from his usual taunts. </a:t>
            </a:r>
            <a:r>
              <a:rPr lang="en-US" altLang="zh-CN" sz="3600" dirty="0">
                <a:solidFill>
                  <a:srgbClr val="0000FF"/>
                </a:solidFill>
              </a:rPr>
              <a:t>“ I – I am so sorry . I ‘ve been hard on you. It’s just that I was jealous. </a:t>
            </a:r>
            <a:r>
              <a:rPr lang="zh-CN" altLang="en-US" sz="3600" dirty="0">
                <a:solidFill>
                  <a:srgbClr val="0000FF"/>
                </a:solidFill>
              </a:rPr>
              <a:t>”</a:t>
            </a:r>
            <a:r>
              <a:rPr lang="zh-CN" altLang="en-US" sz="3600" dirty="0"/>
              <a:t>  </a:t>
            </a:r>
            <a:r>
              <a:rPr lang="en-US" altLang="zh-CN" sz="3600" u="sng" dirty="0">
                <a:solidFill>
                  <a:srgbClr val="FF00FF"/>
                </a:solidFill>
              </a:rPr>
              <a:t>Anjali</a:t>
            </a:r>
            <a:r>
              <a:rPr lang="en-US" altLang="zh-CN" sz="3600" dirty="0"/>
              <a:t> </a:t>
            </a:r>
            <a:r>
              <a:rPr lang="en-US" altLang="zh-CN" sz="3600" dirty="0">
                <a:solidFill>
                  <a:srgbClr val="FF0000"/>
                </a:solidFill>
              </a:rPr>
              <a:t>didn’t respond, </a:t>
            </a:r>
            <a:r>
              <a:rPr lang="en-US" altLang="zh-CN" sz="3600" dirty="0"/>
              <a:t>lost in thought. </a:t>
            </a:r>
            <a:r>
              <a:rPr lang="en-US" altLang="zh-CN" sz="3600" dirty="0">
                <a:solidFill>
                  <a:srgbClr val="0000FF"/>
                </a:solidFill>
              </a:rPr>
              <a:t>“But I wonder if I could play </a:t>
            </a:r>
            <a:r>
              <a:rPr lang="en-US" altLang="zh-CN" sz="3600" dirty="0" err="1">
                <a:solidFill>
                  <a:srgbClr val="0000FF"/>
                </a:solidFill>
              </a:rPr>
              <a:t>tabla</a:t>
            </a:r>
            <a:r>
              <a:rPr lang="en-US" altLang="zh-CN" sz="3600" dirty="0">
                <a:solidFill>
                  <a:srgbClr val="0000FF"/>
                </a:solidFill>
              </a:rPr>
              <a:t> with you.”  </a:t>
            </a:r>
            <a:r>
              <a:rPr lang="en-US" altLang="zh-CN" sz="3600" u="sng" dirty="0" err="1">
                <a:solidFill>
                  <a:srgbClr val="FF00FF"/>
                </a:solidFill>
              </a:rPr>
              <a:t>Anjalis</a:t>
            </a:r>
            <a:r>
              <a:rPr lang="en-US" altLang="zh-CN" sz="3600" u="sng" dirty="0">
                <a:solidFill>
                  <a:srgbClr val="FF00FF"/>
                </a:solidFill>
              </a:rPr>
              <a:t>’ previous anger </a:t>
            </a:r>
            <a:r>
              <a:rPr lang="en-US" altLang="zh-CN" sz="3600" dirty="0">
                <a:solidFill>
                  <a:srgbClr val="FF0000"/>
                </a:solidFill>
              </a:rPr>
              <a:t>gave way to</a:t>
            </a:r>
            <a:r>
              <a:rPr lang="en-US" altLang="zh-CN" sz="3600" dirty="0"/>
              <a:t> understanding and forgiveness.</a:t>
            </a:r>
            <a:endParaRPr lang="en-US" altLang="zh-CN" sz="3600" dirty="0"/>
          </a:p>
          <a:p>
            <a:pPr marL="0" indent="0" algn="just">
              <a:buNone/>
            </a:pPr>
            <a:r>
              <a:rPr lang="zh-CN" altLang="en-US" sz="3600" dirty="0">
                <a:solidFill>
                  <a:srgbClr val="0000FF"/>
                </a:solidFill>
                <a:cs typeface="Times New Roman" panose="02020603050405020304" pitchFamily="18" charset="0"/>
              </a:rPr>
              <a:t>“ </a:t>
            </a:r>
            <a:r>
              <a:rPr lang="en-US" altLang="zh-CN" sz="3600" dirty="0">
                <a:solidFill>
                  <a:srgbClr val="0000FF"/>
                </a:solidFill>
                <a:cs typeface="Times New Roman" panose="02020603050405020304" pitchFamily="18" charset="0"/>
              </a:rPr>
              <a:t>Sure! We can play table together after school!”  </a:t>
            </a:r>
            <a:r>
              <a:rPr lang="en-US" altLang="zh-CN" sz="3600" dirty="0">
                <a:solidFill>
                  <a:srgbClr val="FF0000"/>
                </a:solidFill>
                <a:cs typeface="Times New Roman" panose="02020603050405020304" pitchFamily="18" charset="0"/>
              </a:rPr>
              <a:t>What a relief! </a:t>
            </a:r>
            <a:r>
              <a:rPr lang="en-US" altLang="zh-CN" sz="3600" dirty="0">
                <a:cs typeface="Times New Roman" panose="02020603050405020304" pitchFamily="18" charset="0"/>
              </a:rPr>
              <a:t>Meanwhile, </a:t>
            </a:r>
            <a:r>
              <a:rPr lang="en-US" altLang="zh-CN" sz="3600" u="sng" dirty="0">
                <a:solidFill>
                  <a:srgbClr val="FF00FF"/>
                </a:solidFill>
                <a:cs typeface="Times New Roman" panose="02020603050405020304" pitchFamily="18" charset="0"/>
              </a:rPr>
              <a:t>Anjali </a:t>
            </a:r>
            <a:r>
              <a:rPr lang="en-US" altLang="zh-CN" sz="3600" dirty="0">
                <a:solidFill>
                  <a:srgbClr val="FF0000"/>
                </a:solidFill>
                <a:cs typeface="Times New Roman" panose="02020603050405020304" pitchFamily="18" charset="0"/>
              </a:rPr>
              <a:t>was proud </a:t>
            </a:r>
            <a:r>
              <a:rPr lang="en-US" altLang="zh-CN" sz="3600" dirty="0">
                <a:solidFill>
                  <a:srgbClr val="7030A0"/>
                </a:solidFill>
                <a:cs typeface="Times New Roman" panose="02020603050405020304" pitchFamily="18" charset="0"/>
              </a:rPr>
              <a:t>that </a:t>
            </a:r>
            <a:r>
              <a:rPr lang="en-US" altLang="zh-CN" sz="3600" u="sng" dirty="0">
                <a:solidFill>
                  <a:srgbClr val="FF00FF"/>
                </a:solidFill>
                <a:cs typeface="Times New Roman" panose="02020603050405020304" pitchFamily="18" charset="0"/>
              </a:rPr>
              <a:t>she</a:t>
            </a:r>
            <a:r>
              <a:rPr lang="en-US" altLang="zh-CN" sz="3600" dirty="0">
                <a:solidFill>
                  <a:srgbClr val="FF00FF"/>
                </a:solidFill>
                <a:cs typeface="Times New Roman" panose="02020603050405020304" pitchFamily="18" charset="0"/>
              </a:rPr>
              <a:t> </a:t>
            </a:r>
            <a:r>
              <a:rPr lang="en-US" altLang="zh-CN" sz="3600" dirty="0">
                <a:cs typeface="Times New Roman" panose="02020603050405020304" pitchFamily="18" charset="0"/>
              </a:rPr>
              <a:t>also</a:t>
            </a:r>
            <a:r>
              <a:rPr lang="en-US" altLang="zh-CN" sz="3600" dirty="0">
                <a:solidFill>
                  <a:srgbClr val="0000FF"/>
                </a:solidFill>
                <a:cs typeface="Times New Roman" panose="02020603050405020304" pitchFamily="18" charset="0"/>
              </a:rPr>
              <a:t> </a:t>
            </a:r>
            <a:r>
              <a:rPr lang="en-US" altLang="zh-CN" sz="3600" dirty="0">
                <a:solidFill>
                  <a:srgbClr val="FF0000"/>
                </a:solidFill>
                <a:cs typeface="Times New Roman" panose="02020603050405020304" pitchFamily="18" charset="0"/>
              </a:rPr>
              <a:t>proved</a:t>
            </a:r>
            <a:r>
              <a:rPr lang="en-US" altLang="zh-CN" sz="3600" dirty="0">
                <a:solidFill>
                  <a:srgbClr val="0000FF"/>
                </a:solidFill>
                <a:cs typeface="Times New Roman" panose="02020603050405020304" pitchFamily="18" charset="0"/>
              </a:rPr>
              <a:t> girls could play </a:t>
            </a:r>
            <a:r>
              <a:rPr lang="en-US" altLang="zh-CN" sz="3600" dirty="0" err="1">
                <a:solidFill>
                  <a:srgbClr val="0000FF"/>
                </a:solidFill>
                <a:cs typeface="Times New Roman" panose="02020603050405020304" pitchFamily="18" charset="0"/>
              </a:rPr>
              <a:t>tabla</a:t>
            </a:r>
            <a:r>
              <a:rPr lang="en-US" altLang="zh-CN" sz="3600" dirty="0">
                <a:solidFill>
                  <a:srgbClr val="0000FF"/>
                </a:solidFill>
                <a:cs typeface="Times New Roman" panose="02020603050405020304" pitchFamily="18" charset="0"/>
              </a:rPr>
              <a:t> as well as boys. </a:t>
            </a:r>
            <a:r>
              <a:rPr lang="en-US" altLang="zh-CN" sz="3600" b="1" dirty="0">
                <a:cs typeface="Times New Roman" panose="02020603050405020304" pitchFamily="18" charset="0"/>
              </a:rPr>
              <a:t>And</a:t>
            </a:r>
            <a:r>
              <a:rPr lang="en-US" altLang="zh-CN" sz="3600" dirty="0">
                <a:solidFill>
                  <a:srgbClr val="0000FF"/>
                </a:solidFill>
                <a:cs typeface="Times New Roman" panose="02020603050405020304" pitchFamily="18" charset="0"/>
              </a:rPr>
              <a:t> </a:t>
            </a:r>
            <a:r>
              <a:rPr lang="en-US" altLang="zh-CN" sz="3600" u="sng" dirty="0">
                <a:solidFill>
                  <a:srgbClr val="FF00FF"/>
                </a:solidFill>
                <a:cs typeface="Times New Roman" panose="02020603050405020304" pitchFamily="18" charset="0"/>
              </a:rPr>
              <a:t>sharing music with others</a:t>
            </a:r>
            <a:r>
              <a:rPr lang="en-US" altLang="zh-CN" sz="3600" dirty="0">
                <a:solidFill>
                  <a:srgbClr val="0000FF"/>
                </a:solidFill>
                <a:cs typeface="Times New Roman" panose="02020603050405020304" pitchFamily="18" charset="0"/>
              </a:rPr>
              <a:t> </a:t>
            </a:r>
            <a:r>
              <a:rPr lang="en-US" altLang="zh-CN" sz="3600" dirty="0">
                <a:solidFill>
                  <a:srgbClr val="FF0000"/>
                </a:solidFill>
                <a:cs typeface="Times New Roman" panose="02020603050405020304" pitchFamily="18" charset="0"/>
              </a:rPr>
              <a:t>was just awesome! </a:t>
            </a:r>
            <a:endParaRPr lang="zh-CN" altLang="en-US" sz="3600" dirty="0"/>
          </a:p>
          <a:p>
            <a:pPr marL="0" indent="0" algn="just">
              <a:buNone/>
            </a:pPr>
            <a:endParaRPr lang="zh-CN" altLang="en-US" sz="36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1"/>
            <a:ext cx="12192000" cy="6858001"/>
          </a:xfrm>
          <a:prstGeom prst="rect">
            <a:avLst/>
          </a:prstGeom>
        </p:spPr>
      </p:pic>
      <p:sp>
        <p:nvSpPr>
          <p:cNvPr id="3" name="内容占位符 2"/>
          <p:cNvSpPr>
            <a:spLocks noGrp="1"/>
          </p:cNvSpPr>
          <p:nvPr>
            <p:ph idx="1"/>
          </p:nvPr>
        </p:nvSpPr>
        <p:spPr>
          <a:xfrm>
            <a:off x="234177" y="245327"/>
            <a:ext cx="11786838" cy="6021658"/>
          </a:xfrm>
          <a:solidFill>
            <a:schemeClr val="bg1"/>
          </a:solidFill>
        </p:spPr>
        <p:txBody>
          <a:bodyPr>
            <a:noAutofit/>
          </a:bodyPr>
          <a:lstStyle/>
          <a:p>
            <a:pPr algn="just"/>
            <a:r>
              <a:rPr lang="en-US" altLang="zh-CN" sz="3200" dirty="0"/>
              <a:t>Para2: After the recital, </a:t>
            </a:r>
            <a:r>
              <a:rPr lang="en-US" altLang="zh-CN" sz="3200" u="sng" dirty="0">
                <a:solidFill>
                  <a:srgbClr val="9900CC"/>
                </a:solidFill>
              </a:rPr>
              <a:t>Deepak</a:t>
            </a:r>
            <a:r>
              <a:rPr lang="en-US" altLang="zh-CN" sz="3200" dirty="0"/>
              <a:t> </a:t>
            </a:r>
            <a:r>
              <a:rPr lang="en-US" altLang="zh-CN" sz="3200" dirty="0">
                <a:solidFill>
                  <a:srgbClr val="FF0000"/>
                </a:solidFill>
              </a:rPr>
              <a:t>walked up to </a:t>
            </a:r>
            <a:r>
              <a:rPr lang="en-US" altLang="zh-CN" sz="3200" u="sng" dirty="0"/>
              <a:t>Anjali.</a:t>
            </a:r>
            <a:r>
              <a:rPr lang="en-US" altLang="zh-CN" sz="3200" dirty="0"/>
              <a:t> </a:t>
            </a:r>
            <a:r>
              <a:rPr lang="en-US" altLang="zh-CN" sz="3200" u="sng" dirty="0">
                <a:solidFill>
                  <a:srgbClr val="9900CC"/>
                </a:solidFill>
              </a:rPr>
              <a:t>His expression</a:t>
            </a:r>
            <a:r>
              <a:rPr lang="en-US" altLang="zh-CN" sz="3200" dirty="0"/>
              <a:t> </a:t>
            </a:r>
            <a:r>
              <a:rPr lang="en-US" altLang="zh-CN" sz="3200" dirty="0">
                <a:solidFill>
                  <a:srgbClr val="FF0000"/>
                </a:solidFill>
              </a:rPr>
              <a:t>was unreadable </a:t>
            </a:r>
            <a:r>
              <a:rPr lang="en-US" altLang="zh-CN" sz="3200" dirty="0"/>
              <a:t>at first, but then </a:t>
            </a:r>
            <a:r>
              <a:rPr lang="en-US" altLang="zh-CN" sz="3200" u="sng" dirty="0">
                <a:solidFill>
                  <a:srgbClr val="9900CC"/>
                </a:solidFill>
              </a:rPr>
              <a:t>he</a:t>
            </a:r>
            <a:r>
              <a:rPr lang="en-US" altLang="zh-CN" sz="3200" dirty="0"/>
              <a:t> </a:t>
            </a:r>
            <a:r>
              <a:rPr lang="en-US" altLang="zh-CN" sz="3200" dirty="0">
                <a:solidFill>
                  <a:srgbClr val="FF0000"/>
                </a:solidFill>
              </a:rPr>
              <a:t>whispered to her</a:t>
            </a:r>
            <a:r>
              <a:rPr lang="en-US" altLang="zh-CN" sz="3200" dirty="0"/>
              <a:t>, “You played really well today.” </a:t>
            </a:r>
            <a:r>
              <a:rPr lang="en-US" altLang="zh-CN" sz="3200" u="sng" dirty="0">
                <a:solidFill>
                  <a:srgbClr val="9900CC"/>
                </a:solidFill>
              </a:rPr>
              <a:t>Anjali, </a:t>
            </a:r>
            <a:r>
              <a:rPr lang="en-US" altLang="zh-CN" sz="3200" dirty="0">
                <a:solidFill>
                  <a:srgbClr val="7030A0"/>
                </a:solidFill>
              </a:rPr>
              <a:t>taken aback by this unexpected compliment, </a:t>
            </a:r>
            <a:r>
              <a:rPr lang="en-US" altLang="zh-CN" sz="3200" dirty="0">
                <a:solidFill>
                  <a:srgbClr val="FF0000"/>
                </a:solidFill>
              </a:rPr>
              <a:t>didn‘t know</a:t>
            </a:r>
            <a:r>
              <a:rPr lang="en-US" altLang="zh-CN" sz="3200" dirty="0"/>
              <a:t> how to respond. “I... I mean, I know </a:t>
            </a:r>
            <a:r>
              <a:rPr lang="en-US" altLang="zh-CN" sz="3200" dirty="0">
                <a:solidFill>
                  <a:srgbClr val="0000FF"/>
                </a:solidFill>
              </a:rPr>
              <a:t>I’ve been tough on you</a:t>
            </a:r>
            <a:r>
              <a:rPr lang="en-US" altLang="zh-CN" sz="3200" dirty="0"/>
              <a:t>,” </a:t>
            </a:r>
            <a:r>
              <a:rPr lang="en-US" altLang="zh-CN" sz="3200" u="sng" dirty="0">
                <a:solidFill>
                  <a:srgbClr val="9900CC"/>
                </a:solidFill>
              </a:rPr>
              <a:t>Deepak</a:t>
            </a:r>
            <a:r>
              <a:rPr lang="en-US" altLang="zh-CN" sz="3200" dirty="0"/>
              <a:t> </a:t>
            </a:r>
            <a:r>
              <a:rPr lang="en-US" altLang="zh-CN" sz="3200" dirty="0">
                <a:solidFill>
                  <a:srgbClr val="FF0000"/>
                </a:solidFill>
              </a:rPr>
              <a:t>continued</a:t>
            </a:r>
            <a:r>
              <a:rPr lang="en-US" altLang="zh-CN" sz="3200" dirty="0"/>
              <a:t> awkwardly, </a:t>
            </a:r>
            <a:r>
              <a:rPr lang="en-US" altLang="zh-CN" sz="3200" dirty="0">
                <a:solidFill>
                  <a:srgbClr val="7030A0"/>
                </a:solidFill>
              </a:rPr>
              <a:t>avoiding her gaze. </a:t>
            </a:r>
            <a:r>
              <a:rPr lang="en-US" altLang="zh-CN" sz="3200" dirty="0"/>
              <a:t>“But </a:t>
            </a:r>
            <a:r>
              <a:rPr lang="en-US" altLang="zh-CN" sz="3200" dirty="0">
                <a:solidFill>
                  <a:srgbClr val="7030A0"/>
                </a:solidFill>
              </a:rPr>
              <a:t>seeing your fantastic performance today</a:t>
            </a:r>
            <a:r>
              <a:rPr lang="en-US" altLang="zh-CN" sz="3200" dirty="0"/>
              <a:t>, </a:t>
            </a:r>
            <a:r>
              <a:rPr lang="en-US" altLang="zh-CN" sz="3200" u="sng" dirty="0">
                <a:solidFill>
                  <a:srgbClr val="9900CC"/>
                </a:solidFill>
              </a:rPr>
              <a:t>I </a:t>
            </a:r>
            <a:r>
              <a:rPr lang="en-US" altLang="zh-CN" sz="3200" dirty="0">
                <a:solidFill>
                  <a:srgbClr val="FF0000"/>
                </a:solidFill>
              </a:rPr>
              <a:t>realized</a:t>
            </a:r>
            <a:r>
              <a:rPr lang="en-US" altLang="zh-CN" sz="3200" dirty="0"/>
              <a:t> </a:t>
            </a:r>
            <a:r>
              <a:rPr lang="en-US" altLang="zh-CN" sz="3200" dirty="0">
                <a:solidFill>
                  <a:srgbClr val="0000FF"/>
                </a:solidFill>
              </a:rPr>
              <a:t>I was wrong. </a:t>
            </a:r>
            <a:r>
              <a:rPr lang="en-US" altLang="zh-CN" sz="3200" u="sng" dirty="0">
                <a:solidFill>
                  <a:srgbClr val="9900CC"/>
                </a:solidFill>
              </a:rPr>
              <a:t>You</a:t>
            </a:r>
            <a:r>
              <a:rPr lang="en-US" altLang="zh-CN" sz="3200" dirty="0"/>
              <a:t> </a:t>
            </a:r>
            <a:r>
              <a:rPr lang="en-US" altLang="zh-CN" sz="3200" dirty="0">
                <a:solidFill>
                  <a:srgbClr val="FF0000"/>
                </a:solidFill>
              </a:rPr>
              <a:t>belong on that stage </a:t>
            </a:r>
            <a:r>
              <a:rPr lang="en-US" altLang="zh-CN" sz="3200" dirty="0">
                <a:solidFill>
                  <a:srgbClr val="0000FF"/>
                </a:solidFill>
              </a:rPr>
              <a:t>as you show your brilliant talent for </a:t>
            </a:r>
            <a:r>
              <a:rPr lang="en-US" altLang="zh-CN" sz="3200" dirty="0" err="1">
                <a:solidFill>
                  <a:srgbClr val="0000FF"/>
                </a:solidFill>
              </a:rPr>
              <a:t>tabla</a:t>
            </a:r>
            <a:r>
              <a:rPr lang="en-US" altLang="zh-CN" sz="3200" dirty="0">
                <a:solidFill>
                  <a:srgbClr val="0000FF"/>
                </a:solidFill>
              </a:rPr>
              <a:t>.”</a:t>
            </a:r>
            <a:r>
              <a:rPr lang="en-US" altLang="zh-CN" sz="3200" dirty="0"/>
              <a:t> </a:t>
            </a:r>
            <a:r>
              <a:rPr lang="en-US" altLang="zh-CN" sz="3200" u="sng" dirty="0">
                <a:solidFill>
                  <a:srgbClr val="9900CC"/>
                </a:solidFill>
              </a:rPr>
              <a:t>Anjali</a:t>
            </a:r>
            <a:r>
              <a:rPr lang="en-US" altLang="zh-CN" sz="3200" dirty="0"/>
              <a:t> </a:t>
            </a:r>
            <a:r>
              <a:rPr lang="en-US" altLang="zh-CN" sz="3200" dirty="0">
                <a:solidFill>
                  <a:srgbClr val="FF0000"/>
                </a:solidFill>
              </a:rPr>
              <a:t>was stunned. Never had she expected to hear that from Deepak</a:t>
            </a:r>
            <a:r>
              <a:rPr lang="en-US" altLang="zh-CN" sz="3200" dirty="0">
                <a:solidFill>
                  <a:srgbClr val="0000FF"/>
                </a:solidFill>
              </a:rPr>
              <a:t>. </a:t>
            </a:r>
            <a:r>
              <a:rPr lang="en-US" altLang="zh-CN" sz="3200" dirty="0">
                <a:solidFill>
                  <a:srgbClr val="9900CC"/>
                </a:solidFill>
              </a:rPr>
              <a:t> </a:t>
            </a:r>
            <a:r>
              <a:rPr lang="en-US" altLang="zh-CN" sz="3200" dirty="0"/>
              <a:t>For a moment, </a:t>
            </a:r>
            <a:r>
              <a:rPr lang="en-US" altLang="zh-CN" sz="3200" u="sng" dirty="0">
                <a:solidFill>
                  <a:srgbClr val="FF00FF"/>
                </a:solidFill>
              </a:rPr>
              <a:t>Anjali </a:t>
            </a:r>
            <a:r>
              <a:rPr lang="en-US" altLang="zh-CN" sz="3200" dirty="0">
                <a:solidFill>
                  <a:srgbClr val="FF0000"/>
                </a:solidFill>
              </a:rPr>
              <a:t>couldn’t believe her ears, </a:t>
            </a:r>
            <a:r>
              <a:rPr lang="en-US" altLang="zh-CN" sz="3200" dirty="0">
                <a:solidFill>
                  <a:srgbClr val="9900CC"/>
                </a:solidFill>
              </a:rPr>
              <a:t>but </a:t>
            </a:r>
            <a:r>
              <a:rPr lang="en-US" altLang="zh-CN" sz="3200" u="sng" dirty="0">
                <a:solidFill>
                  <a:srgbClr val="FF00FF"/>
                </a:solidFill>
              </a:rPr>
              <a:t>the sincere look </a:t>
            </a:r>
            <a:r>
              <a:rPr lang="en-US" altLang="zh-CN" sz="3200" dirty="0">
                <a:solidFill>
                  <a:srgbClr val="9900CC"/>
                </a:solidFill>
              </a:rPr>
              <a:t>on Deepak’s face </a:t>
            </a:r>
            <a:r>
              <a:rPr lang="en-US" altLang="zh-CN" sz="3200" dirty="0">
                <a:solidFill>
                  <a:srgbClr val="FF0000"/>
                </a:solidFill>
              </a:rPr>
              <a:t>confirmed </a:t>
            </a:r>
            <a:r>
              <a:rPr lang="en-US" altLang="zh-CN" sz="3200" dirty="0">
                <a:solidFill>
                  <a:srgbClr val="9900CC"/>
                </a:solidFill>
              </a:rPr>
              <a:t>that Deepak was serious.  </a:t>
            </a:r>
            <a:r>
              <a:rPr lang="en-US" altLang="zh-CN" sz="3200" b="1" dirty="0">
                <a:solidFill>
                  <a:srgbClr val="0000FF"/>
                </a:solidFill>
              </a:rPr>
              <a:t>It was likely that </a:t>
            </a:r>
            <a:r>
              <a:rPr lang="en-US" altLang="zh-CN" sz="3200" u="sng" dirty="0">
                <a:solidFill>
                  <a:srgbClr val="FF00FF"/>
                </a:solidFill>
              </a:rPr>
              <a:t>Deepak and Anjali </a:t>
            </a:r>
            <a:r>
              <a:rPr lang="en-US" altLang="zh-CN" sz="3200" dirty="0">
                <a:solidFill>
                  <a:srgbClr val="FF0000"/>
                </a:solidFill>
              </a:rPr>
              <a:t>could go further and share a mutual respect </a:t>
            </a:r>
            <a:r>
              <a:rPr lang="en-US" altLang="zh-CN" sz="3200" dirty="0">
                <a:solidFill>
                  <a:srgbClr val="0000FF"/>
                </a:solidFill>
              </a:rPr>
              <a:t>for the art of table.</a:t>
            </a:r>
            <a:endParaRPr lang="zh-CN" altLang="en-US" sz="3200" dirty="0">
              <a:solidFill>
                <a:srgbClr val="00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816" y="0"/>
            <a:ext cx="12160184" cy="6839677"/>
          </a:xfrm>
          <a:prstGeom prst="rect">
            <a:avLst/>
          </a:prstGeom>
        </p:spPr>
      </p:pic>
      <p:sp>
        <p:nvSpPr>
          <p:cNvPr id="3" name="文本框 2"/>
          <p:cNvSpPr txBox="1"/>
          <p:nvPr/>
        </p:nvSpPr>
        <p:spPr>
          <a:xfrm>
            <a:off x="31816" y="35782"/>
            <a:ext cx="1618090" cy="523220"/>
          </a:xfrm>
          <a:prstGeom prst="rect">
            <a:avLst/>
          </a:prstGeom>
          <a:solidFill>
            <a:schemeClr val="bg1"/>
          </a:solidFill>
        </p:spPr>
        <p:txBody>
          <a:bodyPr wrap="square" rtlCol="0">
            <a:spAutoFit/>
          </a:bodyPr>
          <a:lstStyle/>
          <a:p>
            <a:r>
              <a:rPr lang="zh-CN" altLang="en-US" sz="2800" dirty="0">
                <a:solidFill>
                  <a:srgbClr val="9900CC"/>
                </a:solidFill>
                <a:latin typeface="华文彩云" panose="02010800040101010101" pitchFamily="2" charset="-122"/>
                <a:ea typeface="华文彩云" panose="02010800040101010101" pitchFamily="2" charset="-122"/>
              </a:rPr>
              <a:t>原文本</a:t>
            </a:r>
            <a:endParaRPr lang="zh-CN" altLang="en-US" sz="2800" dirty="0">
              <a:solidFill>
                <a:srgbClr val="9900CC"/>
              </a:solidFill>
              <a:latin typeface="华文彩云" panose="02010800040101010101" pitchFamily="2" charset="-122"/>
              <a:ea typeface="华文彩云" panose="02010800040101010101" pitchFamily="2" charset="-122"/>
            </a:endParaRPr>
          </a:p>
        </p:txBody>
      </p:sp>
      <p:sp>
        <p:nvSpPr>
          <p:cNvPr id="4" name="文本框 3"/>
          <p:cNvSpPr txBox="1"/>
          <p:nvPr/>
        </p:nvSpPr>
        <p:spPr>
          <a:xfrm>
            <a:off x="0" y="698148"/>
            <a:ext cx="12192000" cy="5509200"/>
          </a:xfrm>
          <a:prstGeom prst="rect">
            <a:avLst/>
          </a:prstGeom>
          <a:solidFill>
            <a:schemeClr val="bg1"/>
          </a:solidFill>
        </p:spPr>
        <p:txBody>
          <a:bodyPr wrap="square">
            <a:spAutoFit/>
          </a:bodyPr>
          <a:lstStyle/>
          <a:p>
            <a:r>
              <a:rPr lang="en-US" altLang="zh-CN" sz="3200" dirty="0"/>
              <a:t> </a:t>
            </a:r>
            <a:endParaRPr lang="zh-CN" altLang="zh-CN" sz="3200" dirty="0"/>
          </a:p>
          <a:p>
            <a:r>
              <a:rPr lang="en-US" altLang="zh-CN" sz="3200" dirty="0"/>
              <a:t>      "I guess I don't know it that well after all, "Anjali said sheepishly to the teacher, Mr. </a:t>
            </a:r>
            <a:r>
              <a:rPr lang="en-US" altLang="zh-CN" sz="3200" dirty="0" err="1"/>
              <a:t>Zakir</a:t>
            </a:r>
            <a:r>
              <a:rPr lang="en-US" altLang="zh-CN" sz="3200" dirty="0"/>
              <a:t>. Her stomach was doing flip-flops. That wasn't true. Not even a little. Mr. </a:t>
            </a:r>
            <a:r>
              <a:rPr lang="en-US" altLang="zh-CN" sz="3200" dirty="0" err="1"/>
              <a:t>Zakir's</a:t>
            </a:r>
            <a:r>
              <a:rPr lang="en-US" altLang="zh-CN" sz="3200" dirty="0"/>
              <a:t> eyes narrowed. He looked like he was about to say something, but changed his mind. “The recital （</a:t>
            </a:r>
            <a:r>
              <a:rPr lang="en-US" altLang="zh-CN" sz="3200" dirty="0" err="1"/>
              <a:t>演奏会</a:t>
            </a:r>
            <a:r>
              <a:rPr lang="en-US" altLang="zh-CN" sz="3200" dirty="0"/>
              <a:t>） is next week, everyone. Keep practicing. I will be announcing who will get to perform onstage with me at my next concert! "Anjali had dreamed of a moment like that. She wanted to win the opportunity, but she needed to sort things straight with Deepak first. </a:t>
            </a:r>
            <a:endParaRPr lang="zh-CN" altLang="zh-CN" sz="3200" dirty="0"/>
          </a:p>
          <a:p>
            <a:r>
              <a:rPr lang="en-US" altLang="zh-CN" sz="3200" dirty="0"/>
              <a:t> </a:t>
            </a:r>
            <a:endParaRPr lang="zh-CN" altLang="zh-CN" sz="32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男孩女孩小学生图片大全-男孩女孩小学生高清图片下载-觅知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059366" y="724829"/>
            <a:ext cx="11162369" cy="4524315"/>
          </a:xfrm>
          <a:prstGeom prst="rect">
            <a:avLst/>
          </a:prstGeom>
          <a:noFill/>
        </p:spPr>
        <p:txBody>
          <a:bodyPr wrap="square" rtlCol="0">
            <a:spAutoFit/>
          </a:bodyPr>
          <a:lstStyle/>
          <a:p>
            <a:r>
              <a:rPr lang="en-US" altLang="zh-CN" sz="3200" b="0" i="0" dirty="0">
                <a:solidFill>
                  <a:srgbClr val="333333"/>
                </a:solidFill>
                <a:effectLst/>
                <a:highlight>
                  <a:srgbClr val="FFFFFF"/>
                </a:highlight>
                <a:latin typeface="PingFang SC"/>
              </a:rPr>
              <a:t>Hand in hand we can start to understand breaking down the walls </a:t>
            </a:r>
            <a:endParaRPr lang="en-US" altLang="zh-CN" sz="3200" b="0" i="0" dirty="0">
              <a:solidFill>
                <a:srgbClr val="333333"/>
              </a:solidFill>
              <a:effectLst/>
              <a:highlight>
                <a:srgbClr val="FFFFFF"/>
              </a:highlight>
              <a:latin typeface="PingFang SC"/>
            </a:endParaRPr>
          </a:p>
          <a:p>
            <a:r>
              <a:rPr lang="en-US" altLang="zh-CN" sz="3200" b="0" i="0" dirty="0">
                <a:solidFill>
                  <a:srgbClr val="333333"/>
                </a:solidFill>
                <a:effectLst/>
                <a:highlight>
                  <a:srgbClr val="FFFFFF"/>
                </a:highlight>
                <a:latin typeface="PingFang SC"/>
              </a:rPr>
              <a:t>that come between us for all time.</a:t>
            </a:r>
            <a:br>
              <a:rPr lang="en-US" altLang="zh-CN" sz="3200" dirty="0"/>
            </a:br>
            <a:br>
              <a:rPr lang="zh-CN" altLang="en-US" sz="3200" dirty="0"/>
            </a:br>
            <a:r>
              <a:rPr lang="en-US" altLang="zh-CN" sz="3200" b="0" i="0" dirty="0">
                <a:solidFill>
                  <a:srgbClr val="333333"/>
                </a:solidFill>
                <a:effectLst/>
                <a:highlight>
                  <a:srgbClr val="FFFFFF"/>
                </a:highlight>
                <a:latin typeface="PingFang SC"/>
              </a:rPr>
              <a:t>Every time we give it all, we feel the flame eternally inside us.</a:t>
            </a:r>
            <a:br>
              <a:rPr lang="zh-CN" altLang="en-US" sz="3200" dirty="0"/>
            </a:br>
            <a:r>
              <a:rPr lang="en-US" altLang="zh-CN" sz="3200" b="0" i="0" dirty="0">
                <a:solidFill>
                  <a:srgbClr val="333333"/>
                </a:solidFill>
                <a:effectLst/>
                <a:highlight>
                  <a:srgbClr val="FFFFFF"/>
                </a:highlight>
                <a:latin typeface="PingFang SC"/>
              </a:rPr>
              <a:t>Lift our hands up to the sky,       </a:t>
            </a:r>
            <a:endParaRPr lang="en-US" altLang="zh-CN" sz="3200" b="0" i="0" dirty="0">
              <a:solidFill>
                <a:srgbClr val="333333"/>
              </a:solidFill>
              <a:effectLst/>
              <a:highlight>
                <a:srgbClr val="FFFFFF"/>
              </a:highlight>
              <a:latin typeface="PingFang SC"/>
            </a:endParaRPr>
          </a:p>
          <a:p>
            <a:r>
              <a:rPr lang="en-US" altLang="zh-CN" sz="3200" b="0" i="0" dirty="0">
                <a:solidFill>
                  <a:srgbClr val="333333"/>
                </a:solidFill>
                <a:effectLst/>
                <a:highlight>
                  <a:srgbClr val="FFFFFF"/>
                </a:highlight>
                <a:latin typeface="PingFang SC"/>
              </a:rPr>
              <a:t>the morning calm helps us to live in harmony.  </a:t>
            </a:r>
            <a:endParaRPr lang="en-US" altLang="zh-CN" sz="3200" b="0" i="0" dirty="0">
              <a:solidFill>
                <a:srgbClr val="333333"/>
              </a:solidFill>
              <a:effectLst/>
              <a:highlight>
                <a:srgbClr val="FFFFFF"/>
              </a:highlight>
              <a:latin typeface="PingFang SC"/>
            </a:endParaRPr>
          </a:p>
          <a:p>
            <a:br>
              <a:rPr lang="zh-CN" altLang="en-US" sz="3200" dirty="0"/>
            </a:br>
            <a:r>
              <a:rPr lang="en-US" altLang="zh-CN" sz="3200" b="0" i="0" dirty="0">
                <a:solidFill>
                  <a:srgbClr val="333333"/>
                </a:solidFill>
                <a:effectLst/>
                <a:highlight>
                  <a:srgbClr val="FFFFFF"/>
                </a:highlight>
                <a:latin typeface="PingFang SC"/>
              </a:rPr>
              <a:t>For all time </a:t>
            </a:r>
            <a:endParaRPr lang="en-US" altLang="zh-CN" sz="3200" b="0" i="0" dirty="0">
              <a:solidFill>
                <a:srgbClr val="333333"/>
              </a:solidFill>
              <a:effectLst/>
              <a:highlight>
                <a:srgbClr val="FFFFFF"/>
              </a:highlight>
              <a:latin typeface="PingFang SC"/>
            </a:endParaRPr>
          </a:p>
          <a:p>
            <a:r>
              <a:rPr lang="en-US" altLang="zh-CN" sz="3200" b="0" i="0" dirty="0">
                <a:solidFill>
                  <a:srgbClr val="333333"/>
                </a:solidFill>
                <a:effectLst/>
                <a:highlight>
                  <a:srgbClr val="FFFFFF"/>
                </a:highlight>
                <a:latin typeface="PingFang SC"/>
              </a:rPr>
              <a:t>we can make this world a better place in which to live</a:t>
            </a:r>
            <a:endParaRPr lang="zh-CN" altLang="en-US" sz="3200" b="1" dirty="0">
              <a:solidFill>
                <a:srgbClr val="FF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卡通可爱小孩儿童手拉手图片素材免费下载_觅知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816" y="0"/>
            <a:ext cx="12160184" cy="6839677"/>
          </a:xfrm>
          <a:prstGeom prst="rect">
            <a:avLst/>
          </a:prstGeom>
        </p:spPr>
      </p:pic>
      <p:sp>
        <p:nvSpPr>
          <p:cNvPr id="3" name="文本框 2"/>
          <p:cNvSpPr txBox="1"/>
          <p:nvPr/>
        </p:nvSpPr>
        <p:spPr>
          <a:xfrm>
            <a:off x="31816" y="35782"/>
            <a:ext cx="1618090" cy="523220"/>
          </a:xfrm>
          <a:prstGeom prst="rect">
            <a:avLst/>
          </a:prstGeom>
          <a:solidFill>
            <a:schemeClr val="bg1"/>
          </a:solidFill>
        </p:spPr>
        <p:txBody>
          <a:bodyPr wrap="square" rtlCol="0">
            <a:spAutoFit/>
          </a:bodyPr>
          <a:lstStyle/>
          <a:p>
            <a:r>
              <a:rPr lang="zh-CN" altLang="en-US" sz="2800" dirty="0">
                <a:solidFill>
                  <a:srgbClr val="9900CC"/>
                </a:solidFill>
                <a:latin typeface="华文彩云" panose="02010800040101010101" pitchFamily="2" charset="-122"/>
                <a:ea typeface="华文彩云" panose="02010800040101010101" pitchFamily="2" charset="-122"/>
              </a:rPr>
              <a:t>原文本</a:t>
            </a:r>
            <a:endParaRPr lang="zh-CN" altLang="en-US" sz="2800" dirty="0">
              <a:solidFill>
                <a:srgbClr val="9900CC"/>
              </a:solidFill>
              <a:latin typeface="华文彩云" panose="02010800040101010101" pitchFamily="2" charset="-122"/>
              <a:ea typeface="华文彩云" panose="02010800040101010101" pitchFamily="2" charset="-122"/>
            </a:endParaRPr>
          </a:p>
        </p:txBody>
      </p:sp>
      <p:sp>
        <p:nvSpPr>
          <p:cNvPr id="4" name="文本框 3"/>
          <p:cNvSpPr txBox="1"/>
          <p:nvPr/>
        </p:nvSpPr>
        <p:spPr>
          <a:xfrm>
            <a:off x="0" y="698148"/>
            <a:ext cx="12192000" cy="5016758"/>
          </a:xfrm>
          <a:prstGeom prst="rect">
            <a:avLst/>
          </a:prstGeom>
          <a:solidFill>
            <a:schemeClr val="bg1"/>
          </a:solidFill>
        </p:spPr>
        <p:txBody>
          <a:bodyPr wrap="square">
            <a:spAutoFit/>
          </a:bodyPr>
          <a:lstStyle/>
          <a:p>
            <a:r>
              <a:rPr lang="en-US" altLang="zh-CN" sz="3200" dirty="0"/>
              <a:t> </a:t>
            </a:r>
            <a:endParaRPr lang="zh-CN" altLang="zh-CN" sz="3200" dirty="0"/>
          </a:p>
          <a:p>
            <a:r>
              <a:rPr lang="en-US" altLang="zh-CN" sz="3200" dirty="0"/>
              <a:t>    As the class was dismissed, Anjali hurried over to Deepak. When she finally made eye contact with him, he purposely looked away and walked off. The next day at school, Anjali overheard Deepak whispering to Mary. "People are only interested because she's the only girl in </a:t>
            </a:r>
            <a:r>
              <a:rPr lang="en-US" altLang="zh-CN" sz="3200" dirty="0" err="1"/>
              <a:t>tabla</a:t>
            </a:r>
            <a:r>
              <a:rPr lang="en-US" altLang="zh-CN" sz="3200" dirty="0"/>
              <a:t> class and they want her to feel special. She's not that good—" Anjali was furious. She excused herself and went to the bathroom. She took some deep breaths but couldn't relax. Her heart was pounding:</a:t>
            </a:r>
            <a:endParaRPr lang="zh-CN" altLang="zh-CN" sz="3200" dirty="0"/>
          </a:p>
          <a:p>
            <a:r>
              <a:rPr lang="en-US" altLang="zh-CN" sz="3200" dirty="0"/>
              <a:t> </a:t>
            </a:r>
            <a:endParaRPr lang="zh-CN" altLang="zh-CN" sz="32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816" y="0"/>
            <a:ext cx="12160184" cy="6839677"/>
          </a:xfrm>
          <a:prstGeom prst="rect">
            <a:avLst/>
          </a:prstGeom>
        </p:spPr>
      </p:pic>
      <p:sp>
        <p:nvSpPr>
          <p:cNvPr id="3" name="文本框 2"/>
          <p:cNvSpPr txBox="1"/>
          <p:nvPr/>
        </p:nvSpPr>
        <p:spPr>
          <a:xfrm>
            <a:off x="31816" y="35782"/>
            <a:ext cx="1618090" cy="523220"/>
          </a:xfrm>
          <a:prstGeom prst="rect">
            <a:avLst/>
          </a:prstGeom>
          <a:solidFill>
            <a:schemeClr val="bg1"/>
          </a:solidFill>
        </p:spPr>
        <p:txBody>
          <a:bodyPr wrap="square" rtlCol="0">
            <a:spAutoFit/>
          </a:bodyPr>
          <a:lstStyle/>
          <a:p>
            <a:r>
              <a:rPr lang="zh-CN" altLang="en-US" sz="2800" dirty="0">
                <a:solidFill>
                  <a:srgbClr val="9900CC"/>
                </a:solidFill>
                <a:latin typeface="华文彩云" panose="02010800040101010101" pitchFamily="2" charset="-122"/>
                <a:ea typeface="华文彩云" panose="02010800040101010101" pitchFamily="2" charset="-122"/>
              </a:rPr>
              <a:t>原文本</a:t>
            </a:r>
            <a:endParaRPr lang="zh-CN" altLang="en-US" sz="2800" dirty="0">
              <a:solidFill>
                <a:srgbClr val="9900CC"/>
              </a:solidFill>
              <a:latin typeface="华文彩云" panose="02010800040101010101" pitchFamily="2" charset="-122"/>
              <a:ea typeface="华文彩云" panose="02010800040101010101" pitchFamily="2" charset="-122"/>
            </a:endParaRPr>
          </a:p>
        </p:txBody>
      </p:sp>
      <p:sp>
        <p:nvSpPr>
          <p:cNvPr id="4" name="文本框 3"/>
          <p:cNvSpPr txBox="1"/>
          <p:nvPr/>
        </p:nvSpPr>
        <p:spPr>
          <a:xfrm>
            <a:off x="0" y="698148"/>
            <a:ext cx="12192000" cy="4524315"/>
          </a:xfrm>
          <a:prstGeom prst="rect">
            <a:avLst/>
          </a:prstGeom>
          <a:solidFill>
            <a:schemeClr val="bg1"/>
          </a:solidFill>
        </p:spPr>
        <p:txBody>
          <a:bodyPr wrap="square">
            <a:spAutoFit/>
          </a:bodyPr>
          <a:lstStyle/>
          <a:p>
            <a:r>
              <a:rPr lang="en-US" altLang="zh-CN" sz="3200" dirty="0"/>
              <a:t> </a:t>
            </a:r>
            <a:endParaRPr lang="zh-CN" altLang="zh-CN" sz="3200" dirty="0"/>
          </a:p>
          <a:p>
            <a:r>
              <a:rPr lang="en-US" altLang="zh-CN" sz="3200" dirty="0"/>
              <a:t>     "It's not my fault that people make a big deal about a girl playing </a:t>
            </a:r>
            <a:r>
              <a:rPr lang="en-US" altLang="zh-CN" sz="3200" dirty="0" err="1"/>
              <a:t>tabla</a:t>
            </a:r>
            <a:r>
              <a:rPr lang="en-US" altLang="zh-CN" sz="3200" dirty="0"/>
              <a:t>. I make mistakes too, but I work really hard. Maybe he should too. He should be less mean and practice more. "</a:t>
            </a:r>
            <a:endParaRPr lang="zh-CN" altLang="zh-CN" sz="3200" dirty="0"/>
          </a:p>
          <a:p>
            <a:r>
              <a:rPr lang="en-US" altLang="zh-CN" sz="3200" dirty="0"/>
              <a:t>     "If I play in this concert, no one will talk to me again. He will turn everyone against me. "</a:t>
            </a:r>
            <a:endParaRPr lang="zh-CN" altLang="zh-CN" sz="3200" dirty="0"/>
          </a:p>
          <a:p>
            <a:r>
              <a:rPr lang="en-US" altLang="zh-CN" sz="3200" dirty="0"/>
              <a:t>       "I don't want to see a </a:t>
            </a:r>
            <a:r>
              <a:rPr lang="en-US" altLang="zh-CN" sz="3200" dirty="0" err="1"/>
              <a:t>tabla</a:t>
            </a:r>
            <a:r>
              <a:rPr lang="en-US" altLang="zh-CN" sz="3200" dirty="0"/>
              <a:t> or hear a </a:t>
            </a:r>
            <a:r>
              <a:rPr lang="en-US" altLang="zh-CN" sz="3200" dirty="0" err="1"/>
              <a:t>tabla</a:t>
            </a:r>
            <a:r>
              <a:rPr lang="en-US" altLang="zh-CN" sz="3200" dirty="0"/>
              <a:t> or play a </a:t>
            </a:r>
            <a:r>
              <a:rPr lang="en-US" altLang="zh-CN" sz="3200" dirty="0" err="1"/>
              <a:t>tabla</a:t>
            </a:r>
            <a:r>
              <a:rPr lang="en-US" altLang="zh-CN" sz="3200" dirty="0"/>
              <a:t> EVER AGAIN! ! Anjali yelled at the mirror. It was quiet for a moment. She believed it was one of her darkest days ever. </a:t>
            </a:r>
            <a:endParaRPr lang="zh-CN" altLang="zh-CN" sz="32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816" y="0"/>
            <a:ext cx="12160184" cy="6839677"/>
          </a:xfrm>
          <a:prstGeom prst="rect">
            <a:avLst/>
          </a:prstGeom>
        </p:spPr>
      </p:pic>
      <p:sp>
        <p:nvSpPr>
          <p:cNvPr id="2" name="文本框 1"/>
          <p:cNvSpPr txBox="1"/>
          <p:nvPr/>
        </p:nvSpPr>
        <p:spPr>
          <a:xfrm>
            <a:off x="1828799" y="58932"/>
            <a:ext cx="6957391" cy="769441"/>
          </a:xfrm>
          <a:prstGeom prst="rect">
            <a:avLst/>
          </a:prstGeom>
          <a:solidFill>
            <a:srgbClr val="D5F1FD"/>
          </a:solidFill>
        </p:spPr>
        <p:txBody>
          <a:bodyPr wrap="square" rtlCol="0">
            <a:spAutoFit/>
          </a:bodyPr>
          <a:lstStyle/>
          <a:p>
            <a:r>
              <a:rPr lang="en-US" altLang="zh-CN" sz="4400" dirty="0">
                <a:solidFill>
                  <a:srgbClr val="9900CC"/>
                </a:solidFill>
              </a:rPr>
              <a:t>       words and expressions </a:t>
            </a:r>
            <a:endParaRPr lang="zh-CN" altLang="en-US" sz="4400" dirty="0">
              <a:solidFill>
                <a:srgbClr val="9900CC"/>
              </a:solidFill>
            </a:endParaRPr>
          </a:p>
        </p:txBody>
      </p:sp>
      <p:sp>
        <p:nvSpPr>
          <p:cNvPr id="3" name="文本框 2"/>
          <p:cNvSpPr txBox="1"/>
          <p:nvPr/>
        </p:nvSpPr>
        <p:spPr>
          <a:xfrm>
            <a:off x="256479" y="1530811"/>
            <a:ext cx="11903706" cy="4524315"/>
          </a:xfrm>
          <a:prstGeom prst="rect">
            <a:avLst/>
          </a:prstGeom>
          <a:solidFill>
            <a:srgbClr val="D5F1FD"/>
          </a:solidFill>
        </p:spPr>
        <p:txBody>
          <a:bodyPr wrap="square" rtlCol="0">
            <a:spAutoFit/>
          </a:bodyPr>
          <a:lstStyle/>
          <a:p>
            <a:pPr marL="742950" indent="-742950">
              <a:buAutoNum type="arabicPeriod"/>
            </a:pPr>
            <a:r>
              <a:rPr lang="en-US" altLang="zh-CN" sz="3600" dirty="0">
                <a:solidFill>
                  <a:srgbClr val="CC00FF"/>
                </a:solidFill>
              </a:rPr>
              <a:t>I bet … </a:t>
            </a:r>
            <a:r>
              <a:rPr lang="zh-CN" altLang="en-US" sz="3600" dirty="0">
                <a:solidFill>
                  <a:srgbClr val="CC00FF"/>
                </a:solidFill>
              </a:rPr>
              <a:t>我敢打赌；我确信</a:t>
            </a:r>
            <a:endParaRPr lang="en-US" altLang="zh-CN" sz="3600" dirty="0">
              <a:solidFill>
                <a:srgbClr val="CC00FF"/>
              </a:solidFill>
            </a:endParaRPr>
          </a:p>
          <a:p>
            <a:pPr marL="742950" indent="-742950">
              <a:buAutoNum type="arabicPeriod"/>
            </a:pPr>
            <a:r>
              <a:rPr lang="en-US" altLang="zh-CN" sz="3600" dirty="0">
                <a:solidFill>
                  <a:srgbClr val="CC00FF"/>
                </a:solidFill>
              </a:rPr>
              <a:t>show off  </a:t>
            </a:r>
            <a:r>
              <a:rPr lang="zh-CN" altLang="en-US" sz="3600" dirty="0">
                <a:solidFill>
                  <a:srgbClr val="CC00FF"/>
                </a:solidFill>
              </a:rPr>
              <a:t>炫耀</a:t>
            </a:r>
            <a:endParaRPr lang="en-US" altLang="zh-CN" sz="3600" dirty="0">
              <a:solidFill>
                <a:srgbClr val="CC00FF"/>
              </a:solidFill>
            </a:endParaRPr>
          </a:p>
          <a:p>
            <a:pPr marL="742950" indent="-742950">
              <a:buAutoNum type="arabicPeriod"/>
            </a:pPr>
            <a:r>
              <a:rPr lang="en-US" altLang="zh-CN" sz="3600" dirty="0">
                <a:solidFill>
                  <a:srgbClr val="CC00FF"/>
                </a:solidFill>
              </a:rPr>
              <a:t>instrument   n. </a:t>
            </a:r>
            <a:r>
              <a:rPr lang="zh-CN" altLang="en-US" sz="3600" dirty="0">
                <a:solidFill>
                  <a:srgbClr val="CC00FF"/>
                </a:solidFill>
              </a:rPr>
              <a:t>乐器；仪器</a:t>
            </a:r>
            <a:endParaRPr lang="en-US" altLang="zh-CN" sz="3600" dirty="0">
              <a:solidFill>
                <a:srgbClr val="CC00FF"/>
              </a:solidFill>
            </a:endParaRPr>
          </a:p>
          <a:p>
            <a:pPr marL="742950" indent="-742950">
              <a:buAutoNum type="arabicPeriod"/>
            </a:pPr>
            <a:r>
              <a:rPr lang="en-US" altLang="zh-CN" sz="3600" dirty="0">
                <a:solidFill>
                  <a:srgbClr val="CC00FF"/>
                </a:solidFill>
              </a:rPr>
              <a:t>perform the composition </a:t>
            </a:r>
            <a:r>
              <a:rPr lang="zh-CN" altLang="en-US" sz="3600" dirty="0">
                <a:solidFill>
                  <a:srgbClr val="CC00FF"/>
                </a:solidFill>
              </a:rPr>
              <a:t>演奏曲子</a:t>
            </a:r>
            <a:endParaRPr lang="en-US" altLang="zh-CN" sz="3600" dirty="0">
              <a:solidFill>
                <a:srgbClr val="CC00FF"/>
              </a:solidFill>
            </a:endParaRPr>
          </a:p>
          <a:p>
            <a:pPr marL="742950" indent="-742950">
              <a:buAutoNum type="arabicPeriod"/>
            </a:pPr>
            <a:r>
              <a:rPr lang="en-US" altLang="zh-CN" sz="3600" dirty="0">
                <a:solidFill>
                  <a:srgbClr val="CC00FF"/>
                </a:solidFill>
              </a:rPr>
              <a:t>groan  vi,</a:t>
            </a:r>
            <a:r>
              <a:rPr lang="zh-CN" altLang="en-US" sz="3600" dirty="0">
                <a:solidFill>
                  <a:srgbClr val="CC00FF"/>
                </a:solidFill>
              </a:rPr>
              <a:t>发牢骚</a:t>
            </a:r>
            <a:endParaRPr lang="en-US" altLang="zh-CN" sz="3600" dirty="0">
              <a:solidFill>
                <a:srgbClr val="CC00FF"/>
              </a:solidFill>
            </a:endParaRPr>
          </a:p>
          <a:p>
            <a:pPr marL="742950" indent="-742950">
              <a:buAutoNum type="arabicPeriod"/>
            </a:pPr>
            <a:r>
              <a:rPr lang="en-US" altLang="zh-CN" sz="3600" dirty="0">
                <a:solidFill>
                  <a:srgbClr val="CC00FF"/>
                </a:solidFill>
              </a:rPr>
              <a:t>sheepishly  adv. </a:t>
            </a:r>
            <a:r>
              <a:rPr lang="zh-CN" altLang="en-US" sz="3600" dirty="0">
                <a:solidFill>
                  <a:srgbClr val="CC00FF"/>
                </a:solidFill>
              </a:rPr>
              <a:t>羞怯地</a:t>
            </a:r>
            <a:endParaRPr lang="en-US" altLang="zh-CN" sz="3600" dirty="0">
              <a:solidFill>
                <a:srgbClr val="CC00FF"/>
              </a:solidFill>
            </a:endParaRPr>
          </a:p>
          <a:p>
            <a:pPr marL="742950" indent="-742950">
              <a:buAutoNum type="arabicPeriod"/>
            </a:pPr>
            <a:r>
              <a:rPr lang="en-US" altLang="zh-CN" sz="3600" dirty="0">
                <a:solidFill>
                  <a:srgbClr val="CC00FF"/>
                </a:solidFill>
              </a:rPr>
              <a:t>Her stomach was doing flip-flops. </a:t>
            </a:r>
            <a:r>
              <a:rPr lang="zh-CN" altLang="en-US" sz="3600" dirty="0">
                <a:solidFill>
                  <a:srgbClr val="CC00FF"/>
                </a:solidFill>
              </a:rPr>
              <a:t>心里难受（胃在翻腾）</a:t>
            </a:r>
            <a:endParaRPr lang="en-US" altLang="zh-CN" sz="3600" dirty="0">
              <a:solidFill>
                <a:srgbClr val="CC00FF"/>
              </a:solidFill>
            </a:endParaRPr>
          </a:p>
          <a:p>
            <a:pPr marL="742950" indent="-742950">
              <a:buAutoNum type="arabicPeriod"/>
            </a:pPr>
            <a:r>
              <a:rPr lang="en-US" altLang="zh-CN" sz="3600" dirty="0">
                <a:solidFill>
                  <a:srgbClr val="CC00FF"/>
                </a:solidFill>
              </a:rPr>
              <a:t>sort things straight with sb </a:t>
            </a:r>
            <a:r>
              <a:rPr lang="zh-CN" altLang="en-US" sz="3600" dirty="0">
                <a:solidFill>
                  <a:srgbClr val="CC00FF"/>
                </a:solidFill>
              </a:rPr>
              <a:t>把事情跟</a:t>
            </a:r>
            <a:r>
              <a:rPr lang="en-US" altLang="zh-CN" sz="3600" dirty="0">
                <a:solidFill>
                  <a:srgbClr val="CC00FF"/>
                </a:solidFill>
              </a:rPr>
              <a:t>sb</a:t>
            </a:r>
            <a:r>
              <a:rPr lang="zh-CN" altLang="en-US" sz="3600" dirty="0">
                <a:solidFill>
                  <a:srgbClr val="CC00FF"/>
                </a:solidFill>
              </a:rPr>
              <a:t>说清楚</a:t>
            </a:r>
            <a:endParaRPr lang="zh-CN" altLang="en-US" sz="3600" dirty="0">
              <a:solidFill>
                <a:srgbClr val="CC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816" y="0"/>
            <a:ext cx="12160184" cy="6839677"/>
          </a:xfrm>
          <a:prstGeom prst="rect">
            <a:avLst/>
          </a:prstGeom>
        </p:spPr>
      </p:pic>
      <p:sp>
        <p:nvSpPr>
          <p:cNvPr id="2" name="文本框 1"/>
          <p:cNvSpPr txBox="1"/>
          <p:nvPr/>
        </p:nvSpPr>
        <p:spPr>
          <a:xfrm>
            <a:off x="1828799" y="58932"/>
            <a:ext cx="6957391" cy="769441"/>
          </a:xfrm>
          <a:prstGeom prst="rect">
            <a:avLst/>
          </a:prstGeom>
          <a:solidFill>
            <a:srgbClr val="D5F1FD"/>
          </a:solidFill>
        </p:spPr>
        <p:txBody>
          <a:bodyPr wrap="square" rtlCol="0">
            <a:spAutoFit/>
          </a:bodyPr>
          <a:lstStyle/>
          <a:p>
            <a:r>
              <a:rPr lang="en-US" altLang="zh-CN" sz="4400" dirty="0">
                <a:solidFill>
                  <a:srgbClr val="9900CC"/>
                </a:solidFill>
              </a:rPr>
              <a:t>       words and expressions </a:t>
            </a:r>
            <a:endParaRPr lang="zh-CN" altLang="en-US" sz="4400" dirty="0">
              <a:solidFill>
                <a:srgbClr val="9900CC"/>
              </a:solidFill>
            </a:endParaRPr>
          </a:p>
        </p:txBody>
      </p:sp>
      <p:sp>
        <p:nvSpPr>
          <p:cNvPr id="3" name="文本框 2"/>
          <p:cNvSpPr txBox="1"/>
          <p:nvPr/>
        </p:nvSpPr>
        <p:spPr>
          <a:xfrm>
            <a:off x="401444" y="1831895"/>
            <a:ext cx="11050858" cy="2862322"/>
          </a:xfrm>
          <a:prstGeom prst="rect">
            <a:avLst/>
          </a:prstGeom>
          <a:solidFill>
            <a:srgbClr val="D5F1FD"/>
          </a:solidFill>
        </p:spPr>
        <p:txBody>
          <a:bodyPr wrap="square" rtlCol="0">
            <a:spAutoFit/>
          </a:bodyPr>
          <a:lstStyle/>
          <a:p>
            <a:r>
              <a:rPr lang="en-US" altLang="zh-CN" sz="3600" dirty="0">
                <a:solidFill>
                  <a:srgbClr val="CC00FF"/>
                </a:solidFill>
              </a:rPr>
              <a:t>9. furious   adj. </a:t>
            </a:r>
            <a:r>
              <a:rPr lang="zh-CN" altLang="en-US" sz="3600" dirty="0">
                <a:solidFill>
                  <a:srgbClr val="CC00FF"/>
                </a:solidFill>
              </a:rPr>
              <a:t>暴怒的；非常生气</a:t>
            </a:r>
            <a:endParaRPr lang="en-US" altLang="zh-CN" sz="3600" dirty="0">
              <a:solidFill>
                <a:srgbClr val="CC00FF"/>
              </a:solidFill>
            </a:endParaRPr>
          </a:p>
          <a:p>
            <a:r>
              <a:rPr lang="en-US" altLang="zh-CN" sz="3600" dirty="0">
                <a:solidFill>
                  <a:srgbClr val="CC00FF"/>
                </a:solidFill>
              </a:rPr>
              <a:t>10. The class was dismissed.  </a:t>
            </a:r>
            <a:r>
              <a:rPr lang="zh-CN" altLang="en-US" sz="3600" dirty="0">
                <a:solidFill>
                  <a:srgbClr val="CC00FF"/>
                </a:solidFill>
              </a:rPr>
              <a:t>下课了</a:t>
            </a:r>
            <a:endParaRPr lang="en-US" altLang="zh-CN" sz="3600" dirty="0">
              <a:solidFill>
                <a:srgbClr val="CC00FF"/>
              </a:solidFill>
            </a:endParaRPr>
          </a:p>
          <a:p>
            <a:r>
              <a:rPr lang="en-US" altLang="zh-CN" sz="3600" dirty="0">
                <a:solidFill>
                  <a:srgbClr val="CC00FF"/>
                </a:solidFill>
              </a:rPr>
              <a:t>11. purposely    adv. </a:t>
            </a:r>
            <a:r>
              <a:rPr lang="zh-CN" altLang="en-US" sz="3600" dirty="0">
                <a:solidFill>
                  <a:srgbClr val="CC00FF"/>
                </a:solidFill>
              </a:rPr>
              <a:t>故意地</a:t>
            </a:r>
            <a:endParaRPr lang="en-US" altLang="zh-CN" sz="3600" dirty="0">
              <a:solidFill>
                <a:srgbClr val="CC00FF"/>
              </a:solidFill>
            </a:endParaRPr>
          </a:p>
          <a:p>
            <a:r>
              <a:rPr lang="en-US" altLang="zh-CN" sz="3600" dirty="0">
                <a:solidFill>
                  <a:srgbClr val="CC00FF"/>
                </a:solidFill>
              </a:rPr>
              <a:t>12. overhear sb </a:t>
            </a:r>
            <a:r>
              <a:rPr lang="zh-CN" altLang="en-US" sz="3600" dirty="0">
                <a:solidFill>
                  <a:srgbClr val="CC00FF"/>
                </a:solidFill>
              </a:rPr>
              <a:t>偶然听到某人说</a:t>
            </a:r>
            <a:endParaRPr lang="en-US" altLang="zh-CN" sz="3600" dirty="0">
              <a:solidFill>
                <a:srgbClr val="CC00FF"/>
              </a:solidFill>
            </a:endParaRPr>
          </a:p>
          <a:p>
            <a:r>
              <a:rPr lang="en-US" altLang="zh-CN" sz="3600" dirty="0">
                <a:solidFill>
                  <a:srgbClr val="CC00FF"/>
                </a:solidFill>
              </a:rPr>
              <a:t>13.  make a big deal about </a:t>
            </a:r>
            <a:r>
              <a:rPr lang="en-US" altLang="zh-CN" sz="3600" dirty="0" err="1">
                <a:solidFill>
                  <a:srgbClr val="CC00FF"/>
                </a:solidFill>
              </a:rPr>
              <a:t>sth</a:t>
            </a:r>
            <a:r>
              <a:rPr lang="en-US" altLang="zh-CN" sz="3600" dirty="0">
                <a:solidFill>
                  <a:srgbClr val="CC00FF"/>
                </a:solidFill>
              </a:rPr>
              <a:t> </a:t>
            </a:r>
            <a:r>
              <a:rPr lang="zh-CN" altLang="en-US" sz="3600" dirty="0">
                <a:solidFill>
                  <a:srgbClr val="CC00FF"/>
                </a:solidFill>
              </a:rPr>
              <a:t>对</a:t>
            </a:r>
            <a:r>
              <a:rPr lang="en-US" altLang="zh-CN" sz="3600" dirty="0">
                <a:solidFill>
                  <a:srgbClr val="CC00FF"/>
                </a:solidFill>
              </a:rPr>
              <a:t>…</a:t>
            </a:r>
            <a:r>
              <a:rPr lang="zh-CN" altLang="en-US" sz="3600" dirty="0">
                <a:solidFill>
                  <a:srgbClr val="CC00FF"/>
                </a:solidFill>
              </a:rPr>
              <a:t>大惊小怪</a:t>
            </a:r>
            <a:endParaRPr lang="zh-CN" altLang="en-US" sz="3600" dirty="0">
              <a:solidFill>
                <a:srgbClr val="CC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22086</Words>
  <Application>WPS 演示</Application>
  <PresentationFormat>宽屏</PresentationFormat>
  <Paragraphs>273</Paragraphs>
  <Slides>51</Slides>
  <Notes>9</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51</vt:i4>
      </vt:variant>
    </vt:vector>
  </HeadingPairs>
  <TitlesOfParts>
    <vt:vector size="72" baseType="lpstr">
      <vt:lpstr>Arial</vt:lpstr>
      <vt:lpstr>宋体</vt:lpstr>
      <vt:lpstr>Wingdings</vt:lpstr>
      <vt:lpstr>Matura MT Script Capitals</vt:lpstr>
      <vt:lpstr>Times New Roman</vt:lpstr>
      <vt:lpstr>方正大标宋简体</vt:lpstr>
      <vt:lpstr>华文彩云</vt:lpstr>
      <vt:lpstr>等线</vt:lpstr>
      <vt:lpstr>Mongolian Baiti</vt:lpstr>
      <vt:lpstr>微软雅黑</vt:lpstr>
      <vt:lpstr>Arial Unicode MS</vt:lpstr>
      <vt:lpstr>等线 Light</vt:lpstr>
      <vt:lpstr>华文楷体</vt:lpstr>
      <vt:lpstr>华文行楷</vt:lpstr>
      <vt:lpstr>Aharoni</vt:lpstr>
      <vt:lpstr>PingFang SC</vt:lpstr>
      <vt:lpstr>Yu Gothic UI Semibold</vt:lpstr>
      <vt:lpstr>Segoe Print</vt:lpstr>
      <vt:lpstr>HelveticaNeue</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原文本叙事特征：</vt:lpstr>
      <vt:lpstr>PowerPoint 演示文稿</vt:lpstr>
      <vt:lpstr>PowerPoint 演示文稿</vt:lpstr>
      <vt:lpstr>PowerPoint 演示文稿</vt:lpstr>
      <vt:lpstr>PowerPoint 演示文稿</vt:lpstr>
      <vt:lpstr>6. 续写过程人物如何处理</vt:lpstr>
      <vt:lpstr>7. 续写过程如何处理原文本的矛盾冲突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Administrator</cp:lastModifiedBy>
  <cp:revision>186</cp:revision>
  <dcterms:created xsi:type="dcterms:W3CDTF">2024-04-08T08:04:00Z</dcterms:created>
  <dcterms:modified xsi:type="dcterms:W3CDTF">2024-04-11T07:15:02Z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