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handoutMasterIdLst>
    <p:handoutMasterId r:id="rId28"/>
  </p:handoutMasterIdLst>
  <p:sldIdLst>
    <p:sldId id="339" r:id="rId3"/>
    <p:sldId id="262" r:id="rId4"/>
    <p:sldId id="311" r:id="rId5"/>
    <p:sldId id="295" r:id="rId6"/>
    <p:sldId id="275" r:id="rId7"/>
    <p:sldId id="312" r:id="rId8"/>
    <p:sldId id="268" r:id="rId9"/>
    <p:sldId id="274" r:id="rId10"/>
    <p:sldId id="276" r:id="rId11"/>
    <p:sldId id="273" r:id="rId12"/>
    <p:sldId id="277" r:id="rId13"/>
    <p:sldId id="302" r:id="rId14"/>
    <p:sldId id="297" r:id="rId15"/>
    <p:sldId id="298" r:id="rId16"/>
    <p:sldId id="272" r:id="rId17"/>
    <p:sldId id="270" r:id="rId18"/>
    <p:sldId id="269" r:id="rId19"/>
    <p:sldId id="330" r:id="rId20"/>
    <p:sldId id="331" r:id="rId21"/>
    <p:sldId id="332" r:id="rId22"/>
    <p:sldId id="333" r:id="rId23"/>
    <p:sldId id="336" r:id="rId24"/>
    <p:sldId id="337" r:id="rId25"/>
    <p:sldId id="328" r:id="rId26"/>
  </p:sldIdLst>
  <p:sldSz cx="12192000" cy="6858000"/>
  <p:notesSz cx="6858000" cy="9144000"/>
  <p:embeddedFontLst>
    <p:embeddedFont>
      <p:font typeface="MiSans Bold" panose="00000800000000000000" charset="-122"/>
      <p:bold r:id="rId33"/>
    </p:embeddedFont>
    <p:embeddedFont>
      <p:font typeface="兰米粗楷简体" panose="02000503000000000000" charset="-122"/>
      <p:regular r:id="rId34"/>
    </p:embeddedFont>
    <p:embeddedFont>
      <p:font typeface="Calibri" panose="020F0502020204030204"/>
      <p:regular r:id="rId35"/>
      <p:bold r:id="rId36"/>
      <p:italic r:id="rId37"/>
      <p:boldItalic r:id="rId38"/>
    </p:embeddedFont>
    <p:embeddedFont>
      <p:font typeface="微软雅黑" panose="020B0503020204020204" charset="-122"/>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g Tianyi" initials="DT" lastIdx="56" clrIdx="0"/>
  <p:cmAuthor id="2" name="DengTianYi" initials="D" lastIdx="1" clrIdx="1"/>
  <p:cmAuthor id="75" name="作者" initials="A" lastIdx="0" clrIdx="24"/>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3A3F36"/>
    <a:srgbClr val="3B64FC"/>
    <a:srgbClr val="70A895"/>
    <a:srgbClr val="CA73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rgbClr val="D99772"/>
        </a:solidFill>
        <a:effectLst/>
      </p:bgPr>
    </p:bg>
    <p:spTree>
      <p:nvGrpSpPr>
        <p:cNvPr id="1" name=""/>
        <p:cNvGrpSpPr/>
        <p:nvPr/>
      </p:nvGrpSpPr>
      <p:grpSpPr>
        <a:xfrm>
          <a:off x="0" y="0"/>
          <a:ext cx="0" cy="0"/>
          <a:chOff x="0" y="0"/>
          <a:chExt cx="0" cy="0"/>
        </a:xfrm>
      </p:grpSpPr>
      <p:sp>
        <p:nvSpPr>
          <p:cNvPr id="7" name="矩形: 圆顶角 6"/>
          <p:cNvSpPr/>
          <p:nvPr userDrawn="1"/>
        </p:nvSpPr>
        <p:spPr>
          <a:xfrm>
            <a:off x="116115" y="141515"/>
            <a:ext cx="11959771" cy="6574971"/>
          </a:xfrm>
          <a:prstGeom prst="round2SameRect">
            <a:avLst>
              <a:gd name="adj1" fmla="val 33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tags" Target="../tags/tag44.xml"/><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tags" Target="../tags/tag45.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jpeg"/><Relationship Id="rId6" Type="http://schemas.openxmlformats.org/officeDocument/2006/relationships/image" Target="../media/image8.png"/><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tags" Target="../tags/tag51.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tags" Target="../tags/tag5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tags" Target="../tags/tag53.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tags" Target="../tags/tag54.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9" Type="http://schemas.openxmlformats.org/officeDocument/2006/relationships/slideLayout" Target="../slideLayouts/slideLayout1.xml"/><Relationship Id="rId18" Type="http://schemas.openxmlformats.org/officeDocument/2006/relationships/image" Target="../media/image6.jpeg"/><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jpeg"/><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jpeg"/><Relationship Id="rId6" Type="http://schemas.openxmlformats.org/officeDocument/2006/relationships/image" Target="../media/image8.png"/><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397510" y="338455"/>
            <a:ext cx="11563985" cy="6000750"/>
          </a:xfrm>
          <a:prstGeom prst="rect">
            <a:avLst/>
          </a:prstGeom>
          <a:noFill/>
          <a:ln w="9525">
            <a:noFill/>
          </a:ln>
        </p:spPr>
        <p:txBody>
          <a:bodyPr wrap="square">
            <a:spAutoFit/>
          </a:bodyPr>
          <a:p>
            <a:pPr indent="0"/>
            <a:r>
              <a:rPr lang="en-US" altLang="zh-CN" sz="2400" b="0">
                <a:solidFill>
                  <a:srgbClr val="333333"/>
                </a:solidFill>
                <a:highlight>
                  <a:srgbClr val="FFFF00"/>
                </a:highlight>
                <a:ea typeface="宋体" panose="02010600030101010101" pitchFamily="2" charset="-122"/>
              </a:rPr>
              <a:t>word bank: </a:t>
            </a:r>
            <a:r>
              <a:rPr lang="zh-CN" altLang="en-US" sz="2400" b="0">
                <a:solidFill>
                  <a:srgbClr val="333333"/>
                </a:solidFill>
                <a:highlight>
                  <a:srgbClr val="FFFF00"/>
                </a:highlight>
                <a:ea typeface="宋体" panose="02010600030101010101" pitchFamily="2" charset="-122"/>
              </a:rPr>
              <a:t>（拓展</a:t>
            </a:r>
            <a:r>
              <a:rPr lang="en-US" altLang="zh-CN" sz="2400" b="0">
                <a:solidFill>
                  <a:srgbClr val="333333"/>
                </a:solidFill>
                <a:highlight>
                  <a:srgbClr val="FFFF00"/>
                </a:highlight>
                <a:ea typeface="宋体" panose="02010600030101010101" pitchFamily="2" charset="-122"/>
              </a:rPr>
              <a:t>——</a:t>
            </a:r>
            <a:r>
              <a:rPr lang="zh-CN" sz="2400" b="0">
                <a:solidFill>
                  <a:srgbClr val="333333"/>
                </a:solidFill>
                <a:highlight>
                  <a:srgbClr val="FFFF00"/>
                </a:highlight>
                <a:ea typeface="宋体" panose="02010600030101010101" pitchFamily="2" charset="-122"/>
              </a:rPr>
              <a:t>中国传统文化活动相关表达）</a:t>
            </a:r>
            <a:r>
              <a:rPr lang="en-US" sz="2400" b="0">
                <a:solidFill>
                  <a:srgbClr val="333333"/>
                </a:solidFill>
                <a:latin typeface="Times New Roman" panose="02020603050405020304" charset="0"/>
                <a:ea typeface="宋体" panose="02010600030101010101" pitchFamily="2" charset="-122"/>
              </a:rPr>
              <a:t>1. appreciate its time-honored development </a:t>
            </a:r>
            <a:r>
              <a:rPr lang="zh-CN" sz="2400" b="0">
                <a:solidFill>
                  <a:srgbClr val="333333"/>
                </a:solidFill>
                <a:ea typeface="宋体" panose="02010600030101010101" pitchFamily="2" charset="-122"/>
              </a:rPr>
              <a:t>欣赏某物悠久的历史</a:t>
            </a:r>
            <a:r>
              <a:rPr lang="en-US" sz="2400" b="0">
                <a:solidFill>
                  <a:srgbClr val="333333"/>
                </a:solidFill>
                <a:latin typeface="Times New Roman" panose="02020603050405020304" charset="0"/>
                <a:ea typeface="宋体" panose="02010600030101010101" pitchFamily="2" charset="-122"/>
              </a:rPr>
              <a:t>2. have a better understanding of the diversity of Chinese regional cuisines </a:t>
            </a:r>
            <a:r>
              <a:rPr lang="zh-CN" altLang="en-US" sz="2400" b="0">
                <a:solidFill>
                  <a:srgbClr val="333333"/>
                </a:solidFill>
                <a:latin typeface="Times New Roman" panose="02020603050405020304" charset="0"/>
                <a:ea typeface="宋体" panose="02010600030101010101" pitchFamily="2" charset="-122"/>
              </a:rPr>
              <a:t>更好了解</a:t>
            </a:r>
            <a:r>
              <a:rPr lang="zh-CN" sz="2400" b="0">
                <a:solidFill>
                  <a:srgbClr val="333333"/>
                </a:solidFill>
                <a:ea typeface="宋体" panose="02010600030101010101" pitchFamily="2" charset="-122"/>
              </a:rPr>
              <a:t>中国各地美食的多样性</a:t>
            </a:r>
            <a:endParaRPr lang="zh-CN" sz="2400" b="0">
              <a:solidFill>
                <a:srgbClr val="333333"/>
              </a:solidFill>
              <a:ea typeface="宋体" panose="02010600030101010101" pitchFamily="2" charset="-122"/>
            </a:endParaRPr>
          </a:p>
          <a:p>
            <a:pPr indent="0"/>
            <a:r>
              <a:rPr lang="en-US" sz="2400" b="0">
                <a:solidFill>
                  <a:srgbClr val="333333"/>
                </a:solidFill>
                <a:latin typeface="Times New Roman" panose="02020603050405020304" charset="0"/>
                <a:ea typeface="宋体" panose="02010600030101010101" pitchFamily="2" charset="-122"/>
              </a:rPr>
              <a:t>3. discover Chinese elements and features </a:t>
            </a:r>
            <a:r>
              <a:rPr lang="zh-CN" sz="2400" b="0">
                <a:solidFill>
                  <a:srgbClr val="333333"/>
                </a:solidFill>
                <a:ea typeface="宋体" panose="02010600030101010101" pitchFamily="2" charset="-122"/>
              </a:rPr>
              <a:t>发现中国元素和特色</a:t>
            </a:r>
            <a:r>
              <a:rPr lang="en-US" sz="2400" b="0">
                <a:solidFill>
                  <a:srgbClr val="333333"/>
                </a:solidFill>
                <a:latin typeface="Times New Roman" panose="02020603050405020304" charset="0"/>
                <a:ea typeface="宋体" panose="02010600030101010101" pitchFamily="2" charset="-122"/>
              </a:rPr>
              <a:t>4. explore Chinese history and culture</a:t>
            </a:r>
            <a:r>
              <a:rPr lang="zh-CN" sz="2400" b="0">
                <a:solidFill>
                  <a:srgbClr val="333333"/>
                </a:solidFill>
                <a:ea typeface="宋体" panose="02010600030101010101" pitchFamily="2" charset="-122"/>
              </a:rPr>
              <a:t>探索中国历史文化</a:t>
            </a:r>
            <a:r>
              <a:rPr lang="en-US" sz="2400" b="0">
                <a:solidFill>
                  <a:srgbClr val="333333"/>
                </a:solidFill>
                <a:latin typeface="Times New Roman" panose="02020603050405020304" charset="0"/>
                <a:ea typeface="宋体" panose="02010600030101010101" pitchFamily="2" charset="-122"/>
              </a:rPr>
              <a:t>5. enjoy Chinese folk arts and crafts </a:t>
            </a:r>
            <a:r>
              <a:rPr lang="zh-CN" altLang="en-US" sz="2400" b="0">
                <a:solidFill>
                  <a:srgbClr val="333333"/>
                </a:solidFill>
                <a:latin typeface="Times New Roman" panose="02020603050405020304" charset="0"/>
                <a:ea typeface="宋体" panose="02010600030101010101" pitchFamily="2" charset="-122"/>
              </a:rPr>
              <a:t>鉴赏</a:t>
            </a:r>
            <a:r>
              <a:rPr lang="zh-CN" sz="2400" b="0">
                <a:solidFill>
                  <a:srgbClr val="333333"/>
                </a:solidFill>
                <a:ea typeface="宋体" panose="02010600030101010101" pitchFamily="2" charset="-122"/>
              </a:rPr>
              <a:t>民俗手工艺</a:t>
            </a:r>
            <a:r>
              <a:rPr lang="en-US" sz="2400" b="0">
                <a:solidFill>
                  <a:srgbClr val="333333"/>
                </a:solidFill>
                <a:latin typeface="Times New Roman" panose="02020603050405020304" charset="0"/>
                <a:ea typeface="宋体" panose="02010600030101010101" pitchFamily="2" charset="-122"/>
              </a:rPr>
              <a:t>6. learn the vibrant celebrations of Chinese festivals </a:t>
            </a:r>
            <a:r>
              <a:rPr lang="zh-CN" altLang="en-US" sz="2400" b="0">
                <a:solidFill>
                  <a:srgbClr val="333333"/>
                </a:solidFill>
                <a:latin typeface="Times New Roman" panose="02020603050405020304" charset="0"/>
                <a:ea typeface="宋体" panose="02010600030101010101" pitchFamily="2" charset="-122"/>
              </a:rPr>
              <a:t>了解</a:t>
            </a:r>
            <a:r>
              <a:rPr lang="zh-CN" sz="2400" b="0">
                <a:solidFill>
                  <a:srgbClr val="333333"/>
                </a:solidFill>
                <a:ea typeface="宋体" panose="02010600030101010101" pitchFamily="2" charset="-122"/>
              </a:rPr>
              <a:t>中国传统节日热闹庆祝活动</a:t>
            </a:r>
            <a:r>
              <a:rPr lang="en-US" sz="2400" b="0">
                <a:solidFill>
                  <a:srgbClr val="333333"/>
                </a:solidFill>
                <a:latin typeface="Times New Roman" panose="02020603050405020304" charset="0"/>
                <a:ea typeface="宋体" panose="02010600030101010101" pitchFamily="2" charset="-122"/>
              </a:rPr>
              <a:t>7. watch videos about traditional Chinese opera performances to appreciate the rich cultural heritage </a:t>
            </a:r>
            <a:r>
              <a:rPr lang="zh-CN" sz="2400" b="0">
                <a:solidFill>
                  <a:srgbClr val="333333"/>
                </a:solidFill>
                <a:ea typeface="宋体" panose="02010600030101010101" pitchFamily="2" charset="-122"/>
              </a:rPr>
              <a:t>观看传统的中国戏曲表演视频</a:t>
            </a:r>
            <a:endParaRPr lang="zh-CN" sz="2400" b="0">
              <a:solidFill>
                <a:srgbClr val="333333"/>
              </a:solidFill>
              <a:ea typeface="宋体" panose="02010600030101010101" pitchFamily="2" charset="-122"/>
            </a:endParaRPr>
          </a:p>
          <a:p>
            <a:pPr indent="0"/>
            <a:r>
              <a:rPr lang="en-US" sz="2400" b="0">
                <a:solidFill>
                  <a:srgbClr val="333333"/>
                </a:solidFill>
                <a:latin typeface="Times New Roman" panose="02020603050405020304" charset="0"/>
                <a:ea typeface="宋体" panose="02010600030101010101" pitchFamily="2" charset="-122"/>
              </a:rPr>
              <a:t>8. understand the cultural significance of the Chinese zodiac </a:t>
            </a:r>
            <a:r>
              <a:rPr lang="zh-CN" sz="2400" b="0">
                <a:solidFill>
                  <a:srgbClr val="333333"/>
                </a:solidFill>
                <a:ea typeface="宋体" panose="02010600030101010101" pitchFamily="2" charset="-122"/>
              </a:rPr>
              <a:t>了解中国生肖</a:t>
            </a:r>
            <a:endParaRPr lang="zh-CN" sz="2400" b="0">
              <a:solidFill>
                <a:srgbClr val="333333"/>
              </a:solidFill>
              <a:ea typeface="宋体" panose="02010600030101010101" pitchFamily="2" charset="-122"/>
            </a:endParaRPr>
          </a:p>
          <a:p>
            <a:pPr indent="0"/>
            <a:r>
              <a:rPr lang="en-US" sz="2400" b="0">
                <a:solidFill>
                  <a:srgbClr val="333333"/>
                </a:solidFill>
                <a:latin typeface="Times New Roman" panose="02020603050405020304" charset="0"/>
                <a:ea typeface="宋体" panose="02010600030101010101" pitchFamily="2" charset="-122"/>
              </a:rPr>
              <a:t>9. participate in the ancient art of Chinese paper cutting </a:t>
            </a:r>
            <a:r>
              <a:rPr lang="zh-CN" sz="2400" b="0">
                <a:solidFill>
                  <a:srgbClr val="333333"/>
                </a:solidFill>
                <a:ea typeface="宋体" panose="02010600030101010101" pitchFamily="2" charset="-122"/>
              </a:rPr>
              <a:t>参与中国传统剪纸艺术</a:t>
            </a:r>
            <a:r>
              <a:rPr lang="en-US" sz="2400" b="0">
                <a:solidFill>
                  <a:srgbClr val="333333"/>
                </a:solidFill>
                <a:latin typeface="Times New Roman" panose="02020603050405020304" charset="0"/>
                <a:ea typeface="宋体" panose="02010600030101010101" pitchFamily="2" charset="-122"/>
              </a:rPr>
              <a:t>10. admire the craftsmanship of traditional Chinese porcelain </a:t>
            </a:r>
            <a:r>
              <a:rPr lang="zh-CN" sz="2400" b="0">
                <a:solidFill>
                  <a:srgbClr val="333333"/>
                </a:solidFill>
                <a:ea typeface="宋体" panose="02010600030101010101" pitchFamily="2" charset="-122"/>
              </a:rPr>
              <a:t>赞赏中国传统瓷器工艺</a:t>
            </a:r>
            <a:r>
              <a:rPr lang="en-US" sz="2400" b="0">
                <a:solidFill>
                  <a:srgbClr val="333333"/>
                </a:solidFill>
                <a:latin typeface="Times New Roman" panose="02020603050405020304" charset="0"/>
                <a:ea typeface="宋体" panose="02010600030101010101" pitchFamily="2" charset="-122"/>
              </a:rPr>
              <a:t>11. appreciate the grace and charm of traditional Chinese tea ceremonies </a:t>
            </a:r>
            <a:r>
              <a:rPr lang="zh-CN" sz="2400" b="0">
                <a:solidFill>
                  <a:srgbClr val="333333"/>
                </a:solidFill>
                <a:ea typeface="宋体" panose="02010600030101010101" pitchFamily="2" charset="-122"/>
              </a:rPr>
              <a:t>欣赏茶道</a:t>
            </a:r>
            <a:endParaRPr lang="zh-CN" sz="2400" b="0">
              <a:solidFill>
                <a:srgbClr val="333333"/>
              </a:solidFill>
              <a:ea typeface="宋体" panose="02010600030101010101" pitchFamily="2" charset="-122"/>
            </a:endParaRPr>
          </a:p>
          <a:p>
            <a:pPr indent="0"/>
            <a:r>
              <a:rPr lang="en-US" sz="2400" b="0">
                <a:solidFill>
                  <a:srgbClr val="333333"/>
                </a:solidFill>
                <a:latin typeface="Times New Roman" panose="02020603050405020304" charset="0"/>
                <a:ea typeface="宋体" panose="02010600030101010101" pitchFamily="2" charset="-122"/>
              </a:rPr>
              <a:t>12. appreciate the traditional Chinese ethnic dance </a:t>
            </a:r>
            <a:r>
              <a:rPr lang="zh-CN" sz="2400" b="0">
                <a:solidFill>
                  <a:srgbClr val="333333"/>
                </a:solidFill>
                <a:ea typeface="宋体" panose="02010600030101010101" pitchFamily="2" charset="-122"/>
              </a:rPr>
              <a:t>欣赏中国传统民族舞蹈</a:t>
            </a:r>
            <a:r>
              <a:rPr lang="en-US" sz="2400" b="0">
                <a:solidFill>
                  <a:srgbClr val="333333"/>
                </a:solidFill>
                <a:latin typeface="Times New Roman" panose="02020603050405020304" charset="0"/>
                <a:ea typeface="宋体" panose="02010600030101010101" pitchFamily="2" charset="-122"/>
              </a:rPr>
              <a:t>13. explore Chinese ethnic culture</a:t>
            </a:r>
            <a:r>
              <a:rPr lang="zh-CN" altLang="en-US" sz="2400" b="0">
                <a:solidFill>
                  <a:srgbClr val="333333"/>
                </a:solidFill>
                <a:latin typeface="Times New Roman" panose="02020603050405020304" charset="0"/>
                <a:ea typeface="宋体" panose="02010600030101010101" pitchFamily="2" charset="-122"/>
              </a:rPr>
              <a:t>探索</a:t>
            </a:r>
            <a:r>
              <a:rPr lang="zh-CN" sz="2400" b="0">
                <a:solidFill>
                  <a:srgbClr val="333333"/>
                </a:solidFill>
                <a:ea typeface="宋体" panose="02010600030101010101" pitchFamily="2" charset="-122"/>
              </a:rPr>
              <a:t>中华民族文化</a:t>
            </a:r>
            <a:endParaRPr lang="zh-CN" altLang="en-US" sz="2400" b="0">
              <a:solidFill>
                <a:srgbClr val="333333"/>
              </a:solidFill>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13690" y="338455"/>
            <a:ext cx="11647170" cy="1383665"/>
          </a:xfrm>
          <a:prstGeom prst="rect">
            <a:avLst/>
          </a:prstGeom>
          <a:solidFill>
            <a:schemeClr val="accent4">
              <a:lumMod val="20000"/>
              <a:lumOff val="80000"/>
            </a:schemeClr>
          </a:solidFill>
        </p:spPr>
        <p:txBody>
          <a:bodyPr wrap="square" rtlCol="0" anchor="t">
            <a:spAutoFit/>
          </a:bodyPr>
          <a:p>
            <a:r>
              <a:rPr lang="zh-CN" altLang="en-US" sz="28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r>
              <a:rPr lang="en-US" altLang="zh-CN" sz="2800">
                <a:latin typeface="兰米粗楷简体" panose="02000503000000000000" charset="-122"/>
                <a:ea typeface="兰米粗楷简体" panose="02000503000000000000" charset="-122"/>
                <a:cs typeface="兰米粗楷简体" panose="02000503000000000000" charset="-122"/>
              </a:rPr>
              <a:t> </a:t>
            </a:r>
            <a:r>
              <a:rPr lang="zh-CN" altLang="en-US" sz="2800">
                <a:latin typeface="兰米粗楷简体" panose="02000503000000000000" charset="-122"/>
                <a:ea typeface="兰米粗楷简体" panose="02000503000000000000" charset="-122"/>
                <a:cs typeface="兰米粗楷简体" panose="02000503000000000000" charset="-122"/>
              </a:rPr>
              <a:t>1.介绍活动；2.阐明理由；3.邀请参加。</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sp>
        <p:nvSpPr>
          <p:cNvPr id="8" name="五边形 7"/>
          <p:cNvSpPr/>
          <p:nvPr>
            <p:custDataLst>
              <p:tags r:id="rId1"/>
            </p:custDataLst>
          </p:nvPr>
        </p:nvSpPr>
        <p:spPr>
          <a:xfrm>
            <a:off x="899160" y="1949450"/>
            <a:ext cx="2949575" cy="591185"/>
          </a:xfrm>
          <a:prstGeom prst="homePlate">
            <a:avLst/>
          </a:prstGeom>
          <a:solidFill>
            <a:schemeClr val="bg1"/>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800" b="1">
                <a:solidFill>
                  <a:schemeClr val="tx1"/>
                </a:solidFill>
                <a:latin typeface="Times New Roman" panose="02020603050405020304" charset="0"/>
                <a:ea typeface="宋体" panose="02010600030101010101" pitchFamily="2" charset="-122"/>
                <a:sym typeface="+mn-ea"/>
              </a:rPr>
              <a:t>活动时间、地点</a:t>
            </a:r>
            <a:endParaRPr lang="zh-CN" altLang="zh-CN" sz="2800" b="1">
              <a:solidFill>
                <a:schemeClr val="tx1"/>
              </a:solidFill>
              <a:latin typeface="Times New Roman" panose="02020603050405020304" charset="0"/>
              <a:ea typeface="宋体" panose="02010600030101010101" pitchFamily="2" charset="-122"/>
              <a:cs typeface="Times New Roman Bold" panose="02020603050405020304" charset="0"/>
              <a:sym typeface="+mn-ea"/>
            </a:endParaRPr>
          </a:p>
        </p:txBody>
      </p:sp>
      <p:sp>
        <p:nvSpPr>
          <p:cNvPr id="2" name="文本框 1"/>
          <p:cNvSpPr txBox="1"/>
          <p:nvPr/>
        </p:nvSpPr>
        <p:spPr>
          <a:xfrm>
            <a:off x="899160" y="2673985"/>
            <a:ext cx="10984865" cy="583565"/>
          </a:xfrm>
          <a:prstGeom prst="rect">
            <a:avLst/>
          </a:prstGeom>
          <a:noFill/>
        </p:spPr>
        <p:txBody>
          <a:bodyPr wrap="square" rtlCol="0" anchor="t">
            <a:spAutoFit/>
          </a:bodyPr>
          <a:p>
            <a:r>
              <a:rPr lang="zh-CN" altLang="en-US" sz="3200">
                <a:latin typeface="兰米粗楷简体" panose="02000503000000000000" charset="-122"/>
                <a:ea typeface="兰米粗楷简体" panose="02000503000000000000" charset="-122"/>
                <a:cs typeface="兰米粗楷简体" panose="02000503000000000000" charset="-122"/>
              </a:rPr>
              <a:t>按计划，研讨活动每周五下午2点到下午5点在学校图书馆举行</a:t>
            </a:r>
            <a:r>
              <a:rPr lang="zh-CN" altLang="en-US" sz="3200"/>
              <a:t>。</a:t>
            </a:r>
            <a:endParaRPr lang="zh-CN" altLang="en-US" sz="3200"/>
          </a:p>
        </p:txBody>
      </p:sp>
      <p:sp>
        <p:nvSpPr>
          <p:cNvPr id="6" name="文本框 5"/>
          <p:cNvSpPr txBox="1"/>
          <p:nvPr/>
        </p:nvSpPr>
        <p:spPr>
          <a:xfrm>
            <a:off x="899160" y="3266440"/>
            <a:ext cx="10756900" cy="1076325"/>
          </a:xfrm>
          <a:prstGeom prst="rect">
            <a:avLst/>
          </a:prstGeom>
          <a:noFill/>
        </p:spPr>
        <p:txBody>
          <a:bodyPr wrap="square" rtlCol="0" anchor="t">
            <a:spAutoFit/>
          </a:bodyPr>
          <a:p>
            <a:r>
              <a:rPr lang="en-US" sz="3200">
                <a:latin typeface="Times New Roman" panose="02020603050405020304" charset="0"/>
                <a:ea typeface="宋体" panose="02010600030101010101" pitchFamily="2" charset="-122"/>
                <a:sym typeface="+mn-ea"/>
              </a:rPr>
              <a:t>As scheduled, the workshops are expected to</a:t>
            </a:r>
            <a:r>
              <a:rPr lang="en-US" sz="3200" b="1">
                <a:solidFill>
                  <a:srgbClr val="C00000"/>
                </a:solidFill>
                <a:latin typeface="Times New Roman" panose="02020603050405020304" charset="0"/>
                <a:ea typeface="宋体" panose="02010600030101010101" pitchFamily="2" charset="-122"/>
                <a:sym typeface="+mn-ea"/>
              </a:rPr>
              <a:t> last </a:t>
            </a:r>
            <a:r>
              <a:rPr lang="en-US" sz="3200">
                <a:latin typeface="Times New Roman" panose="02020603050405020304" charset="0"/>
                <a:ea typeface="宋体" panose="02010600030101010101" pitchFamily="2" charset="-122"/>
                <a:sym typeface="+mn-ea"/>
              </a:rPr>
              <a:t>3 hours, from 2 </a:t>
            </a:r>
            <a:r>
              <a:rPr lang="en-US" sz="3200" b="1">
                <a:solidFill>
                  <a:srgbClr val="C00000"/>
                </a:solidFill>
                <a:latin typeface="Times New Roman" panose="02020603050405020304" charset="0"/>
                <a:ea typeface="宋体" panose="02010600030101010101" pitchFamily="2" charset="-122"/>
                <a:sym typeface="+mn-ea"/>
              </a:rPr>
              <a:t>p.m. </a:t>
            </a:r>
            <a:r>
              <a:rPr lang="en-US" sz="3200">
                <a:latin typeface="Times New Roman" panose="02020603050405020304" charset="0"/>
                <a:ea typeface="宋体" panose="02010600030101010101" pitchFamily="2" charset="-122"/>
                <a:sym typeface="+mn-ea"/>
              </a:rPr>
              <a:t>to 5 </a:t>
            </a:r>
            <a:r>
              <a:rPr lang="en-US" sz="3200" b="1">
                <a:solidFill>
                  <a:srgbClr val="C00000"/>
                </a:solidFill>
                <a:latin typeface="Times New Roman" panose="02020603050405020304" charset="0"/>
                <a:ea typeface="宋体" panose="02010600030101010101" pitchFamily="2" charset="-122"/>
                <a:sym typeface="+mn-ea"/>
              </a:rPr>
              <a:t>p.m.</a:t>
            </a:r>
            <a:r>
              <a:rPr lang="en-US" sz="3200">
                <a:latin typeface="Times New Roman" panose="02020603050405020304" charset="0"/>
                <a:ea typeface="宋体" panose="02010600030101010101" pitchFamily="2" charset="-122"/>
                <a:sym typeface="+mn-ea"/>
              </a:rPr>
              <a:t> every Friday in the school library.</a:t>
            </a:r>
            <a:endParaRPr lang="en-US" altLang="en-US" sz="3200">
              <a:latin typeface="Times New Roman" panose="02020603050405020304" charset="0"/>
              <a:ea typeface="宋体" panose="02010600030101010101" pitchFamily="2" charset="-122"/>
              <a:sym typeface="+mn-ea"/>
            </a:endParaRPr>
          </a:p>
        </p:txBody>
      </p:sp>
      <p:sp>
        <p:nvSpPr>
          <p:cNvPr id="7" name="五边形 6"/>
          <p:cNvSpPr/>
          <p:nvPr>
            <p:custDataLst>
              <p:tags r:id="rId2"/>
            </p:custDataLst>
          </p:nvPr>
        </p:nvSpPr>
        <p:spPr>
          <a:xfrm>
            <a:off x="963295" y="4413250"/>
            <a:ext cx="2117725" cy="591185"/>
          </a:xfrm>
          <a:prstGeom prst="homePlate">
            <a:avLst/>
          </a:prstGeom>
          <a:solidFill>
            <a:schemeClr val="bg1"/>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800" b="1">
                <a:solidFill>
                  <a:schemeClr val="tx1"/>
                </a:solidFill>
                <a:latin typeface="Times New Roman" panose="02020603050405020304" charset="0"/>
                <a:ea typeface="宋体" panose="02010600030101010101" pitchFamily="2" charset="-122"/>
                <a:sym typeface="+mn-ea"/>
              </a:rPr>
              <a:t>活动内容</a:t>
            </a:r>
            <a:endParaRPr lang="zh-CN" sz="2800" b="1">
              <a:solidFill>
                <a:schemeClr val="tx1"/>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963295" y="5074920"/>
            <a:ext cx="10575925" cy="583565"/>
          </a:xfrm>
          <a:prstGeom prst="rect">
            <a:avLst/>
          </a:prstGeom>
          <a:noFill/>
        </p:spPr>
        <p:txBody>
          <a:bodyPr wrap="square" rtlCol="0" anchor="t">
            <a:spAutoFit/>
          </a:bodyPr>
          <a:p>
            <a:r>
              <a:rPr lang="zh-CN" altLang="en-US" sz="3200">
                <a:latin typeface="兰米粗楷简体" panose="02000503000000000000" charset="-122"/>
                <a:ea typeface="兰米粗楷简体" panose="02000503000000000000" charset="-122"/>
                <a:cs typeface="兰米粗楷简体" panose="02000503000000000000" charset="-122"/>
              </a:rPr>
              <a:t>在这期间，会有许多你们感兴趣的活动，从……到……</a:t>
            </a:r>
            <a:endParaRPr lang="zh-CN" altLang="en-US" sz="3200">
              <a:latin typeface="兰米粗楷简体" panose="02000503000000000000" charset="-122"/>
              <a:ea typeface="兰米粗楷简体" panose="02000503000000000000" charset="-122"/>
              <a:cs typeface="兰米粗楷简体" panose="02000503000000000000" charset="-122"/>
            </a:endParaRPr>
          </a:p>
        </p:txBody>
      </p:sp>
      <p:sp>
        <p:nvSpPr>
          <p:cNvPr id="10" name="文本框 9"/>
          <p:cNvSpPr txBox="1"/>
          <p:nvPr/>
        </p:nvSpPr>
        <p:spPr>
          <a:xfrm>
            <a:off x="899160" y="5596890"/>
            <a:ext cx="10756265" cy="1076325"/>
          </a:xfrm>
          <a:prstGeom prst="rect">
            <a:avLst/>
          </a:prstGeom>
          <a:noFill/>
        </p:spPr>
        <p:txBody>
          <a:bodyPr wrap="square" rtlCol="0" anchor="t">
            <a:spAutoFit/>
          </a:bodyPr>
          <a:p>
            <a:r>
              <a:rPr lang="en-US" sz="3200">
                <a:solidFill>
                  <a:srgbClr val="0000FF"/>
                </a:solidFill>
                <a:latin typeface="Times New Roman" panose="02020603050405020304" charset="0"/>
                <a:ea typeface="宋体" panose="02010600030101010101" pitchFamily="2" charset="-122"/>
                <a:sym typeface="+mn-ea"/>
              </a:rPr>
              <a:t>During this period/by then</a:t>
            </a:r>
            <a:r>
              <a:rPr lang="en-US" sz="3200">
                <a:latin typeface="Times New Roman" panose="02020603050405020304" charset="0"/>
                <a:ea typeface="宋体" panose="02010600030101010101" pitchFamily="2" charset="-122"/>
                <a:sym typeface="+mn-ea"/>
              </a:rPr>
              <a:t>, there will be many activities you are surely interested in, ranging from...to...</a:t>
            </a:r>
            <a:endParaRPr lang="en-US" altLang="en-US" sz="3200">
              <a:latin typeface="Times New Roman" panose="02020603050405020304" charset="0"/>
              <a:ea typeface="宋体" panose="02010600030101010101" pitchFamily="2" charset="-122"/>
              <a:sym typeface="+mn-ea"/>
            </a:endParaRPr>
          </a:p>
        </p:txBody>
      </p:sp>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13690" y="338455"/>
            <a:ext cx="11647170" cy="1383665"/>
          </a:xfrm>
          <a:prstGeom prst="rect">
            <a:avLst/>
          </a:prstGeom>
          <a:solidFill>
            <a:schemeClr val="accent4">
              <a:lumMod val="20000"/>
              <a:lumOff val="80000"/>
            </a:schemeClr>
          </a:solidFill>
        </p:spPr>
        <p:txBody>
          <a:bodyPr wrap="square" rtlCol="0" anchor="t">
            <a:spAutoFit/>
          </a:bodyPr>
          <a:p>
            <a:r>
              <a:rPr lang="zh-CN" altLang="en-US" sz="28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r>
              <a:rPr lang="en-US" altLang="zh-CN" sz="2800">
                <a:latin typeface="兰米粗楷简体" panose="02000503000000000000" charset="-122"/>
                <a:ea typeface="兰米粗楷简体" panose="02000503000000000000" charset="-122"/>
                <a:cs typeface="兰米粗楷简体" panose="02000503000000000000" charset="-122"/>
              </a:rPr>
              <a:t> </a:t>
            </a:r>
            <a:r>
              <a:rPr lang="zh-CN" altLang="en-US" sz="2800">
                <a:latin typeface="兰米粗楷简体" panose="02000503000000000000" charset="-122"/>
                <a:ea typeface="兰米粗楷简体" panose="02000503000000000000" charset="-122"/>
                <a:cs typeface="兰米粗楷简体" panose="02000503000000000000" charset="-122"/>
              </a:rPr>
              <a:t>1.介绍活动；2.阐明理由；3.邀请参加。</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2" name="组合 1"/>
          <p:cNvGrpSpPr/>
          <p:nvPr/>
        </p:nvGrpSpPr>
        <p:grpSpPr>
          <a:xfrm>
            <a:off x="313690" y="1791970"/>
            <a:ext cx="11732877" cy="4848970"/>
            <a:chOff x="494" y="2822"/>
            <a:chExt cx="18477" cy="7636"/>
          </a:xfrm>
        </p:grpSpPr>
        <p:grpSp>
          <p:nvGrpSpPr>
            <p:cNvPr id="11" name="组合 10"/>
            <p:cNvGrpSpPr/>
            <p:nvPr/>
          </p:nvGrpSpPr>
          <p:grpSpPr>
            <a:xfrm>
              <a:off x="494" y="2822"/>
              <a:ext cx="18477" cy="7636"/>
              <a:chOff x="-131" y="-5484"/>
              <a:chExt cx="18476" cy="5689"/>
            </a:xfrm>
          </p:grpSpPr>
          <p:grpSp>
            <p:nvGrpSpPr>
              <p:cNvPr id="12" name="组合 11"/>
              <p:cNvGrpSpPr/>
              <p:nvPr/>
            </p:nvGrpSpPr>
            <p:grpSpPr>
              <a:xfrm>
                <a:off x="-131" y="-5484"/>
                <a:ext cx="18476" cy="5689"/>
                <a:chOff x="4" y="-5667"/>
                <a:chExt cx="18342" cy="5689"/>
              </a:xfrm>
            </p:grpSpPr>
            <p:sp>
              <p:nvSpPr>
                <p:cNvPr id="13" name="文本框 12"/>
                <p:cNvSpPr txBox="1"/>
                <p:nvPr>
                  <p:custDataLst>
                    <p:tags r:id="rId1"/>
                  </p:custDataLst>
                </p:nvPr>
              </p:nvSpPr>
              <p:spPr>
                <a:xfrm>
                  <a:off x="4" y="-5667"/>
                  <a:ext cx="18210" cy="5595"/>
                </a:xfrm>
                <a:prstGeom prst="rect">
                  <a:avLst/>
                </a:prstGeom>
                <a:solidFill>
                  <a:schemeClr val="accent2">
                    <a:lumMod val="20000"/>
                    <a:lumOff val="80000"/>
                  </a:schemeClr>
                </a:solidFill>
              </p:spPr>
              <p:txBody>
                <a:bodyPr wrap="square" rtlCol="0" anchor="t">
                  <a:noAutofit/>
                </a:bodyPr>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p:txBody>
            </p:sp>
            <p:pic>
              <p:nvPicPr>
                <p:cNvPr id="14" name="图片 13" descr="图片包含 日程表&#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9" y="-985"/>
                  <a:ext cx="1427" cy="1007"/>
                </a:xfrm>
                <a:prstGeom prst="rect">
                  <a:avLst/>
                </a:prstGeom>
              </p:spPr>
            </p:pic>
          </p:grpSp>
          <p:sp>
            <p:nvSpPr>
              <p:cNvPr id="35" name="文本框 34"/>
              <p:cNvSpPr txBox="1"/>
              <p:nvPr/>
            </p:nvSpPr>
            <p:spPr>
              <a:xfrm>
                <a:off x="486" y="-4686"/>
                <a:ext cx="11938" cy="1840"/>
              </a:xfrm>
              <a:prstGeom prst="rect">
                <a:avLst/>
              </a:prstGeom>
              <a:noFill/>
            </p:spPr>
            <p:txBody>
              <a:bodyPr wrap="square" rtlCol="0" anchor="t">
                <a:spAutoFit/>
              </a:bodyPr>
              <a:p>
                <a:endParaRPr sz="3200">
                  <a:latin typeface="Times New Roman" panose="02020603050405020304" charset="0"/>
                  <a:cs typeface="Times New Roman" panose="02020603050405020304" charset="0"/>
                </a:endParaRPr>
              </a:p>
              <a:p>
                <a:endParaRPr sz="3200">
                  <a:latin typeface="Times New Roman" panose="02020603050405020304" charset="0"/>
                  <a:cs typeface="Times New Roman" panose="02020603050405020304" charset="0"/>
                </a:endParaRPr>
              </a:p>
              <a:p>
                <a:endParaRPr sz="3200">
                  <a:latin typeface="Times New Roman" panose="02020603050405020304" charset="0"/>
                  <a:cs typeface="Times New Roman" panose="02020603050405020304" charset="0"/>
                </a:endParaRPr>
              </a:p>
            </p:txBody>
          </p:sp>
        </p:grpSp>
        <p:sp>
          <p:nvSpPr>
            <p:cNvPr id="15" name="文本框 14"/>
            <p:cNvSpPr txBox="1"/>
            <p:nvPr/>
          </p:nvSpPr>
          <p:spPr>
            <a:xfrm>
              <a:off x="602" y="2822"/>
              <a:ext cx="17957" cy="7123"/>
            </a:xfrm>
            <a:prstGeom prst="rect">
              <a:avLst/>
            </a:prstGeom>
            <a:noFill/>
          </p:spPr>
          <p:txBody>
            <a:bodyPr wrap="square" rtlCol="0" anchor="t">
              <a:spAutoFit/>
            </a:bodyPr>
            <a:p>
              <a:r>
                <a:rPr lang="en-US" sz="3200">
                  <a:latin typeface="Times New Roman" panose="02020603050405020304" charset="0"/>
                  <a:ea typeface="宋体" panose="02010600030101010101" pitchFamily="2" charset="-122"/>
                  <a:sym typeface="+mn-ea"/>
                </a:rPr>
                <a:t>   These workshops are_________  to last 3 hours, from 2 p.m. to 5 p.m., every Friday in the school library</a:t>
              </a:r>
              <a:r>
                <a:rPr lang="en-US" sz="2800" b="1">
                  <a:highlight>
                    <a:srgbClr val="FFFF00"/>
                  </a:highlight>
                  <a:latin typeface="Times New Roman" panose="02020603050405020304" charset="0"/>
                  <a:ea typeface="宋体" panose="02010600030101010101" pitchFamily="2" charset="-122"/>
                  <a:sym typeface="+mn-ea"/>
                </a:rPr>
                <a:t>(</a:t>
              </a:r>
              <a:r>
                <a:rPr lang="zh-CN" altLang="en-US" sz="2800" b="1">
                  <a:highlight>
                    <a:srgbClr val="FFFF00"/>
                  </a:highlight>
                  <a:latin typeface="Times New Roman" panose="02020603050405020304" charset="0"/>
                  <a:ea typeface="宋体" panose="02010600030101010101" pitchFamily="2" charset="-122"/>
                  <a:sym typeface="+mn-ea"/>
                </a:rPr>
                <a:t>时间</a:t>
              </a:r>
              <a:r>
                <a:rPr lang="en-US" altLang="zh-CN" sz="2800" b="1">
                  <a:highlight>
                    <a:srgbClr val="FFFF00"/>
                  </a:highlight>
                  <a:latin typeface="Times New Roman" panose="02020603050405020304" charset="0"/>
                  <a:ea typeface="宋体" panose="02010600030101010101" pitchFamily="2" charset="-122"/>
                  <a:sym typeface="+mn-ea"/>
                </a:rPr>
                <a:t>&amp;</a:t>
              </a:r>
              <a:r>
                <a:rPr lang="zh-CN" altLang="en-US" sz="2800" b="1">
                  <a:highlight>
                    <a:srgbClr val="FFFF00"/>
                  </a:highlight>
                  <a:latin typeface="Times New Roman" panose="02020603050405020304" charset="0"/>
                  <a:ea typeface="宋体" panose="02010600030101010101" pitchFamily="2" charset="-122"/>
                  <a:sym typeface="+mn-ea"/>
                </a:rPr>
                <a:t>地点</a:t>
              </a:r>
              <a:r>
                <a:rPr lang="en-US" sz="2800" b="1">
                  <a:highlight>
                    <a:srgbClr val="FFFF00"/>
                  </a:highlight>
                  <a:latin typeface="Times New Roman" panose="02020603050405020304" charset="0"/>
                  <a:ea typeface="宋体" panose="02010600030101010101" pitchFamily="2" charset="-122"/>
                  <a:sym typeface="+mn-ea"/>
                </a:rPr>
                <a:t>)</a:t>
              </a:r>
              <a:r>
                <a:rPr lang="en-US" sz="3200">
                  <a:latin typeface="Times New Roman" panose="02020603050405020304" charset="0"/>
                  <a:ea typeface="宋体" panose="02010600030101010101" pitchFamily="2" charset="-122"/>
                  <a:sym typeface="+mn-ea"/>
                </a:rPr>
                <a:t>. </a:t>
              </a:r>
              <a:r>
                <a:rPr lang="en-US" sz="3200">
                  <a:latin typeface="Times New Roman" panose="02020603050405020304" charset="0"/>
                  <a:ea typeface="宋体" panose="02010600030101010101" pitchFamily="2" charset="-122"/>
                </a:rPr>
                <a:t>By then, we’ll ____________ interactions </a:t>
              </a:r>
              <a:r>
                <a:rPr lang="en-US" sz="3200">
                  <a:latin typeface="Times New Roman" panose="02020603050405020304" charset="0"/>
                </a:rPr>
                <a:t>centering on various aspects of traditional Chinese culture, including Chinese Festivals and the exquisite craft of Paper Cutting. Additionally, __________ activities will be tailored for you to learn the unique techniques behind these cultural practices. </a:t>
              </a:r>
              <a:r>
                <a:rPr lang="zh-CN" altLang="en-US" sz="2800" b="1">
                  <a:highlight>
                    <a:srgbClr val="FFFF00"/>
                  </a:highlight>
                  <a:latin typeface="Times New Roman" panose="02020603050405020304" charset="0"/>
                  <a:ea typeface="宋体" panose="02010600030101010101" pitchFamily="2" charset="-122"/>
                  <a:sym typeface="+mn-lt"/>
                </a:rPr>
                <a:t>(内容)</a:t>
              </a:r>
              <a:r>
                <a:rPr lang="en-US" altLang="zh-CN" sz="3200">
                  <a:solidFill>
                    <a:prstClr val="black"/>
                  </a:solidFill>
                  <a:latin typeface="Times New Roman" panose="02020603050405020304" charset="0"/>
                  <a:ea typeface="微软雅黑" panose="020B0503020204020204" charset="-122"/>
                  <a:cs typeface="Times New Roman" panose="02020603050405020304" charset="0"/>
                  <a:sym typeface="+mn-lt"/>
                </a:rPr>
                <a:t>. By actively participate in these informative workshops, you can not only experience the charm of Chinese culture</a:t>
              </a:r>
              <a:r>
                <a:rPr lang="en-US" altLang="zh-CN" sz="3200">
                  <a:solidFill>
                    <a:srgbClr val="FF0000"/>
                  </a:solidFill>
                  <a:latin typeface="Times New Roman" panose="02020603050405020304" charset="0"/>
                  <a:ea typeface="微软雅黑" panose="020B0503020204020204" charset="-122"/>
                  <a:cs typeface="Times New Roman" panose="02020603050405020304" charset="0"/>
                  <a:sym typeface="+mn-lt"/>
                </a:rPr>
                <a:t> firsthand</a:t>
              </a:r>
              <a:r>
                <a:rPr lang="en-US" altLang="zh-CN" sz="3200">
                  <a:solidFill>
                    <a:prstClr val="black"/>
                  </a:solidFill>
                  <a:latin typeface="Times New Roman" panose="02020603050405020304" charset="0"/>
                  <a:ea typeface="微软雅黑" panose="020B0503020204020204" charset="-122"/>
                  <a:cs typeface="Times New Roman" panose="02020603050405020304" charset="0"/>
                  <a:sym typeface="+mn-lt"/>
                </a:rPr>
                <a:t>, but broaden your horizons</a:t>
              </a:r>
              <a:r>
                <a:rPr lang="zh-CN" altLang="en-US" sz="2800" b="1">
                  <a:highlight>
                    <a:srgbClr val="FFFF00"/>
                  </a:highlight>
                  <a:latin typeface="Times New Roman" panose="02020603050405020304" charset="0"/>
                  <a:ea typeface="宋体" panose="02010600030101010101" pitchFamily="2" charset="-122"/>
                  <a:sym typeface="+mn-lt"/>
                </a:rPr>
                <a:t>.(意义) </a:t>
              </a:r>
              <a:endParaRPr lang="zh-CN" altLang="en-US" sz="2800" b="1">
                <a:highlight>
                  <a:srgbClr val="FFFF00"/>
                </a:highlight>
                <a:latin typeface="Times New Roman" panose="02020603050405020304" charset="0"/>
                <a:ea typeface="宋体" panose="02010600030101010101" pitchFamily="2" charset="-122"/>
                <a:sym typeface="+mn-lt"/>
              </a:endParaRPr>
            </a:p>
          </p:txBody>
        </p:sp>
      </p:grpSp>
      <p:sp>
        <p:nvSpPr>
          <p:cNvPr id="6" name="文本框 5"/>
          <p:cNvSpPr txBox="1"/>
          <p:nvPr/>
        </p:nvSpPr>
        <p:spPr>
          <a:xfrm>
            <a:off x="4260215" y="1888490"/>
            <a:ext cx="1897380" cy="583565"/>
          </a:xfrm>
          <a:prstGeom prst="rect">
            <a:avLst/>
          </a:prstGeom>
          <a:noFill/>
        </p:spPr>
        <p:txBody>
          <a:bodyPr wrap="square" rtlCol="0">
            <a:spAutoFit/>
          </a:bodyPr>
          <a:p>
            <a:r>
              <a:rPr lang="en-US" sz="3200">
                <a:solidFill>
                  <a:srgbClr val="FF0000"/>
                </a:solidFill>
                <a:latin typeface="Times New Roman" panose="02020603050405020304" charset="0"/>
                <a:ea typeface="宋体" panose="02010600030101010101" pitchFamily="2" charset="-122"/>
                <a:sym typeface="+mn-ea"/>
              </a:rPr>
              <a:t>scheduled</a:t>
            </a:r>
            <a:endParaRPr lang="en-US" sz="3200">
              <a:solidFill>
                <a:srgbClr val="FF0000"/>
              </a:solidFill>
              <a:latin typeface="Times New Roman" panose="02020603050405020304" charset="0"/>
              <a:ea typeface="宋体" panose="02010600030101010101" pitchFamily="2" charset="-122"/>
            </a:endParaRPr>
          </a:p>
        </p:txBody>
      </p:sp>
      <p:sp>
        <p:nvSpPr>
          <p:cNvPr id="7" name="文本框 6"/>
          <p:cNvSpPr txBox="1"/>
          <p:nvPr/>
        </p:nvSpPr>
        <p:spPr>
          <a:xfrm>
            <a:off x="566420" y="2738120"/>
            <a:ext cx="6096000" cy="583565"/>
          </a:xfrm>
          <a:prstGeom prst="rect">
            <a:avLst/>
          </a:prstGeom>
          <a:noFill/>
        </p:spPr>
        <p:txBody>
          <a:bodyPr wrap="square" rtlCol="0" anchor="t">
            <a:spAutoFit/>
          </a:bodyPr>
          <a:p>
            <a:r>
              <a:rPr lang="en-US" sz="3200">
                <a:solidFill>
                  <a:srgbClr val="FF0000"/>
                </a:solidFill>
                <a:latin typeface="Times New Roman" panose="02020603050405020304" charset="0"/>
                <a:ea typeface="宋体" panose="02010600030101010101" pitchFamily="2" charset="-122"/>
                <a:sym typeface="+mn-ea"/>
              </a:rPr>
              <a:t>delve into</a:t>
            </a:r>
            <a:endParaRPr lang="en-US" altLang="en-US" sz="32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7977505" y="3761740"/>
            <a:ext cx="6096000" cy="583565"/>
          </a:xfrm>
          <a:prstGeom prst="rect">
            <a:avLst/>
          </a:prstGeom>
          <a:noFill/>
        </p:spPr>
        <p:txBody>
          <a:bodyPr wrap="square" rtlCol="0" anchor="t">
            <a:spAutoFit/>
          </a:bodyPr>
          <a:p>
            <a:r>
              <a:rPr lang="en-US" sz="3200">
                <a:solidFill>
                  <a:srgbClr val="FF0000"/>
                </a:solidFill>
                <a:latin typeface="Times New Roman" panose="02020603050405020304" charset="0"/>
                <a:sym typeface="+mn-ea"/>
              </a:rPr>
              <a:t>hands-on</a:t>
            </a:r>
            <a:endParaRPr lang="en-US" altLang="en-US" sz="3200">
              <a:solidFill>
                <a:srgbClr val="FF0000"/>
              </a:solidFill>
              <a:latin typeface="Times New Roman" panose="02020603050405020304" charset="0"/>
              <a:sym typeface="+mn-ea"/>
            </a:endParaRPr>
          </a:p>
        </p:txBody>
      </p:sp>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13690" y="338455"/>
            <a:ext cx="11647170" cy="1383665"/>
          </a:xfrm>
          <a:prstGeom prst="rect">
            <a:avLst/>
          </a:prstGeom>
          <a:solidFill>
            <a:schemeClr val="accent4">
              <a:lumMod val="20000"/>
              <a:lumOff val="80000"/>
            </a:schemeClr>
          </a:solidFill>
        </p:spPr>
        <p:txBody>
          <a:bodyPr wrap="square" rtlCol="0" anchor="t">
            <a:spAutoFit/>
          </a:bodyPr>
          <a:p>
            <a:r>
              <a:rPr lang="zh-CN" altLang="en-US" sz="28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r>
              <a:rPr lang="en-US" altLang="zh-CN" sz="2800">
                <a:latin typeface="兰米粗楷简体" panose="02000503000000000000" charset="-122"/>
                <a:ea typeface="兰米粗楷简体" panose="02000503000000000000" charset="-122"/>
                <a:cs typeface="兰米粗楷简体" panose="02000503000000000000" charset="-122"/>
              </a:rPr>
              <a:t> </a:t>
            </a:r>
            <a:r>
              <a:rPr lang="zh-CN" altLang="en-US" sz="2800">
                <a:latin typeface="兰米粗楷简体" panose="02000503000000000000" charset="-122"/>
                <a:ea typeface="兰米粗楷简体" panose="02000503000000000000" charset="-122"/>
                <a:cs typeface="兰米粗楷简体" panose="02000503000000000000" charset="-122"/>
              </a:rPr>
              <a:t>1.介绍活动；2.阐明理由；3.邀请参加。</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26" name="组合 25"/>
          <p:cNvGrpSpPr/>
          <p:nvPr>
            <p:custDataLst>
              <p:tags r:id="rId1"/>
            </p:custDataLst>
          </p:nvPr>
        </p:nvGrpSpPr>
        <p:grpSpPr>
          <a:xfrm>
            <a:off x="513713" y="1852295"/>
            <a:ext cx="10927718" cy="4460240"/>
            <a:chOff x="515633" y="1930400"/>
            <a:chExt cx="4856115" cy="4459937"/>
          </a:xfrm>
        </p:grpSpPr>
        <p:sp>
          <p:nvSpPr>
            <p:cNvPr id="27" name="矩形: 圆顶角 16"/>
            <p:cNvSpPr/>
            <p:nvPr>
              <p:custDataLst>
                <p:tags r:id="rId2"/>
              </p:custDataLst>
            </p:nvPr>
          </p:nvSpPr>
          <p:spPr>
            <a:xfrm>
              <a:off x="515634" y="1930400"/>
              <a:ext cx="1649369" cy="775282"/>
            </a:xfrm>
            <a:prstGeom prst="round2SameRect">
              <a:avLst/>
            </a:prstGeom>
            <a:solidFill>
              <a:srgbClr val="F0829B"/>
            </a:solidFill>
            <a:ln w="12700" cap="flat" cmpd="sng" algn="ctr">
              <a:noFill/>
              <a:prstDash val="solid"/>
              <a:miter lim="800000"/>
            </a:ln>
            <a:effectLst/>
          </p:spPr>
          <p:txBody>
            <a:bodyPr rtlCol="0" anchor="ctr"/>
            <a:lstStyle/>
            <a:p>
              <a:pPr algn="ctr"/>
              <a:endParaRPr lang="zh-CN" altLang="en-US">
                <a:solidFill>
                  <a:sysClr val="window" lastClr="FFFFFF"/>
                </a:solidFill>
                <a:latin typeface="MiSans Normal" charset="0"/>
                <a:ea typeface="MiSans Normal" charset="0"/>
              </a:endParaRPr>
            </a:p>
          </p:txBody>
        </p:sp>
        <p:sp>
          <p:nvSpPr>
            <p:cNvPr id="32" name="矩形 31"/>
            <p:cNvSpPr/>
            <p:nvPr>
              <p:custDataLst>
                <p:tags r:id="rId3"/>
              </p:custDataLst>
            </p:nvPr>
          </p:nvSpPr>
          <p:spPr>
            <a:xfrm>
              <a:off x="515917" y="2699333"/>
              <a:ext cx="4855831" cy="3691004"/>
            </a:xfrm>
            <a:prstGeom prst="rect">
              <a:avLst/>
            </a:prstGeom>
            <a:solidFill>
              <a:sysClr val="window" lastClr="FFFFFF"/>
            </a:solidFill>
            <a:ln w="12700" cap="flat" cmpd="sng" algn="ctr">
              <a:solidFill>
                <a:srgbClr val="F0829B">
                  <a:alpha val="10000"/>
                </a:srgbClr>
              </a:solidFill>
              <a:prstDash val="solid"/>
              <a:miter lim="800000"/>
            </a:ln>
            <a:effectLst>
              <a:outerShdw blurRad="127000" dist="127000" dir="5400000" algn="ctr" rotWithShape="0">
                <a:srgbClr val="F0829B">
                  <a:alpha val="15000"/>
                </a:srgbClr>
              </a:outerShdw>
            </a:effectLst>
          </p:spPr>
          <p:txBody>
            <a:bodyPr rtlCol="0" anchor="ctr"/>
            <a:lstStyle/>
            <a:p>
              <a:pPr algn="ctr"/>
              <a:r>
                <a:rPr lang="zh-CN" altLang="en-US">
                  <a:solidFill>
                    <a:sysClr val="window" lastClr="FFFFFF"/>
                  </a:solidFill>
                  <a:latin typeface="MiSans Normal" charset="0"/>
                  <a:ea typeface="宋体" panose="02010600030101010101" pitchFamily="2" charset="-122"/>
                </a:rPr>
                <a:t>的</a:t>
              </a: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p:txBody>
        </p:sp>
        <p:sp>
          <p:nvSpPr>
            <p:cNvPr id="33" name="文本框 26"/>
            <p:cNvSpPr txBox="1"/>
            <p:nvPr>
              <p:custDataLst>
                <p:tags r:id="rId4"/>
              </p:custDataLst>
            </p:nvPr>
          </p:nvSpPr>
          <p:spPr>
            <a:xfrm>
              <a:off x="515633" y="2087869"/>
              <a:ext cx="1566406" cy="460344"/>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defTabSz="964565" fontAlgn="auto">
                <a:buClrTx/>
                <a:buSzTx/>
                <a:buFontTx/>
                <a:defRPr/>
              </a:pPr>
              <a:r>
                <a:rPr lang="en-US" altLang="zh-CN" sz="2400" dirty="0">
                  <a:solidFill>
                    <a:sysClr val="window" lastClr="FFFFFF"/>
                  </a:solidFill>
                  <a:latin typeface="MiSans Bold" panose="00000800000000000000" charset="-122"/>
                  <a:ea typeface="MiSans Bold" panose="00000800000000000000" charset="-122"/>
                </a:rPr>
                <a:t>para.3 </a:t>
              </a:r>
              <a:r>
                <a:rPr lang="en-US" altLang="zh-CN" sz="2400" dirty="0">
                  <a:solidFill>
                    <a:sysClr val="window" lastClr="FFFFFF"/>
                  </a:solidFill>
                  <a:latin typeface="MiSans Bold" panose="00000800000000000000" charset="-122"/>
                  <a:ea typeface="MiSans Bold" panose="00000800000000000000" charset="-122"/>
                  <a:sym typeface="Calibri" panose="020F0502020204030204"/>
                </a:rPr>
                <a:t>表达欢迎或期待</a:t>
              </a:r>
              <a:endParaRPr lang="en-US" altLang="zh-CN" sz="2400" dirty="0">
                <a:solidFill>
                  <a:sysClr val="window" lastClr="FFFFFF"/>
                </a:solidFill>
                <a:latin typeface="MiSans Bold" panose="00000800000000000000" charset="-122"/>
                <a:ea typeface="MiSans Bold" panose="00000800000000000000" charset="-122"/>
              </a:endParaRPr>
            </a:p>
          </p:txBody>
        </p:sp>
      </p:grpSp>
      <p:sp>
        <p:nvSpPr>
          <p:cNvPr id="100" name="文本框 99"/>
          <p:cNvSpPr txBox="1"/>
          <p:nvPr/>
        </p:nvSpPr>
        <p:spPr>
          <a:xfrm>
            <a:off x="579755" y="2627630"/>
            <a:ext cx="11032490" cy="3723005"/>
          </a:xfrm>
          <a:prstGeom prst="rect">
            <a:avLst/>
          </a:prstGeom>
          <a:noFill/>
          <a:ln w="9525">
            <a:noFill/>
          </a:ln>
        </p:spPr>
        <p:txBody>
          <a:bodyPr wrap="square">
            <a:spAutoFit/>
          </a:bodyPr>
          <a:p>
            <a:pPr indent="0" fontAlgn="auto">
              <a:lnSpc>
                <a:spcPts val="3540"/>
              </a:lnSpc>
            </a:pPr>
            <a:r>
              <a:rPr lang="en-US" sz="3200" b="0">
                <a:latin typeface="Times New Roman" panose="02020603050405020304" charset="0"/>
                <a:ea typeface="宋体" panose="02010600030101010101" pitchFamily="2" charset="-122"/>
              </a:rPr>
              <a:t>1. Looking forward to your coming/participation.2. We eagerly await your presence and engagement in the event.3. Your participation will certainly make the event a huge success!</a:t>
            </a:r>
            <a:endParaRPr lang="en-US" sz="3200" b="0">
              <a:latin typeface="Times New Roman" panose="02020603050405020304" charset="0"/>
              <a:ea typeface="宋体" panose="02010600030101010101" pitchFamily="2" charset="-122"/>
            </a:endParaRPr>
          </a:p>
          <a:p>
            <a:pPr indent="0" fontAlgn="auto">
              <a:lnSpc>
                <a:spcPts val="3540"/>
              </a:lnSpc>
            </a:pPr>
            <a:r>
              <a:rPr lang="en-US" sz="3200" b="0">
                <a:latin typeface="Times New Roman" panose="02020603050405020304" charset="0"/>
                <a:ea typeface="宋体" panose="02010600030101010101" pitchFamily="2" charset="-122"/>
              </a:rPr>
              <a:t>4. If you have a passion for traditional Chinese culture, come </a:t>
            </a:r>
            <a:endParaRPr lang="en-US" sz="3200" b="0">
              <a:latin typeface="Times New Roman" panose="02020603050405020304" charset="0"/>
              <a:ea typeface="宋体" panose="02010600030101010101" pitchFamily="2" charset="-122"/>
            </a:endParaRPr>
          </a:p>
          <a:p>
            <a:pPr indent="0" fontAlgn="auto">
              <a:lnSpc>
                <a:spcPts val="3540"/>
              </a:lnSpc>
            </a:pPr>
            <a:r>
              <a:rPr lang="en-US" sz="3200" b="0">
                <a:latin typeface="Times New Roman" panose="02020603050405020304" charset="0"/>
                <a:ea typeface="宋体" panose="02010600030101010101" pitchFamily="2" charset="-122"/>
              </a:rPr>
              <a:t>    here to have fun and more than fun!  </a:t>
            </a:r>
            <a:endParaRPr lang="en-US" sz="3200" b="0">
              <a:latin typeface="Times New Roman" panose="02020603050405020304" charset="0"/>
              <a:ea typeface="宋体" panose="02010600030101010101" pitchFamily="2" charset="-122"/>
            </a:endParaRPr>
          </a:p>
          <a:p>
            <a:pPr indent="0" fontAlgn="auto">
              <a:lnSpc>
                <a:spcPts val="3540"/>
              </a:lnSpc>
            </a:pPr>
            <a:r>
              <a:rPr lang="en-US" altLang="en-US" sz="3200" b="0">
                <a:latin typeface="Times New Roman" panose="02020603050405020304" charset="0"/>
                <a:ea typeface="宋体" panose="02010600030101010101" pitchFamily="2" charset="-122"/>
              </a:rPr>
              <a:t>5. Your involvement is highly anticipated, and we can't wait to see you here!</a:t>
            </a:r>
            <a:endParaRPr lang="en-US" altLang="en-US" sz="3200" b="0">
              <a:latin typeface="Times New Roman" panose="02020603050405020304" charset="0"/>
              <a:ea typeface="宋体" panose="02010600030101010101" pitchFamily="2" charset="-122"/>
            </a:endParaRPr>
          </a:p>
          <a:p>
            <a:pPr indent="0" fontAlgn="auto">
              <a:lnSpc>
                <a:spcPts val="3540"/>
              </a:lnSpc>
            </a:pPr>
            <a:r>
              <a:rPr lang="en-US" altLang="en-US" sz="3200" b="0">
                <a:latin typeface="Times New Roman" panose="02020603050405020304" charset="0"/>
                <a:ea typeface="宋体" panose="02010600030101010101" pitchFamily="2" charset="-122"/>
              </a:rPr>
              <a:t>6. ...</a:t>
            </a:r>
            <a:endParaRPr lang="en-US" altLang="en-US" sz="3200" b="0">
              <a:latin typeface="Times New Roman" panose="02020603050405020304" charset="0"/>
              <a:ea typeface="宋体" panose="02010600030101010101" pitchFamily="2" charset="-122"/>
            </a:endParaRPr>
          </a:p>
        </p:txBody>
      </p:sp>
      <p:grpSp>
        <p:nvGrpSpPr>
          <p:cNvPr id="9" name="组合 8"/>
          <p:cNvGrpSpPr/>
          <p:nvPr/>
        </p:nvGrpSpPr>
        <p:grpSpPr>
          <a:xfrm>
            <a:off x="579755" y="2665730"/>
            <a:ext cx="11325860" cy="3552825"/>
            <a:chOff x="-131" y="-5484"/>
            <a:chExt cx="18343" cy="5595"/>
          </a:xfrm>
        </p:grpSpPr>
        <p:grpSp>
          <p:nvGrpSpPr>
            <p:cNvPr id="7" name="组合 6"/>
            <p:cNvGrpSpPr/>
            <p:nvPr/>
          </p:nvGrpSpPr>
          <p:grpSpPr>
            <a:xfrm>
              <a:off x="-131" y="-5484"/>
              <a:ext cx="18343" cy="5595"/>
              <a:chOff x="4" y="-5667"/>
              <a:chExt cx="18210" cy="5595"/>
            </a:xfrm>
          </p:grpSpPr>
          <p:sp>
            <p:nvSpPr>
              <p:cNvPr id="6" name="文本框 5"/>
              <p:cNvSpPr txBox="1"/>
              <p:nvPr>
                <p:custDataLst>
                  <p:tags r:id="rId5"/>
                </p:custDataLst>
              </p:nvPr>
            </p:nvSpPr>
            <p:spPr>
              <a:xfrm>
                <a:off x="4" y="-5667"/>
                <a:ext cx="18210" cy="5595"/>
              </a:xfrm>
              <a:prstGeom prst="rect">
                <a:avLst/>
              </a:prstGeom>
              <a:solidFill>
                <a:schemeClr val="accent2">
                  <a:lumMod val="20000"/>
                  <a:lumOff val="80000"/>
                </a:schemeClr>
              </a:solidFill>
            </p:spPr>
            <p:txBody>
              <a:bodyPr wrap="square" rtlCol="0" anchor="t">
                <a:noAutofit/>
              </a:bodyPr>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p:txBody>
          </p:sp>
          <p:pic>
            <p:nvPicPr>
              <p:cNvPr id="8" name="图片 7" descr="图片包含 日程表&#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5" y="-5030"/>
                <a:ext cx="4896" cy="4470"/>
              </a:xfrm>
              <a:prstGeom prst="rect">
                <a:avLst/>
              </a:prstGeom>
            </p:spPr>
          </p:pic>
        </p:grpSp>
        <p:sp>
          <p:nvSpPr>
            <p:cNvPr id="35" name="文本框 34"/>
            <p:cNvSpPr txBox="1"/>
            <p:nvPr/>
          </p:nvSpPr>
          <p:spPr>
            <a:xfrm>
              <a:off x="486" y="-4686"/>
              <a:ext cx="11938" cy="4797"/>
            </a:xfrm>
            <a:prstGeom prst="rect">
              <a:avLst/>
            </a:prstGeom>
            <a:noFill/>
          </p:spPr>
          <p:txBody>
            <a:bodyPr wrap="square" rtlCol="0" anchor="t">
              <a:spAutoFit/>
            </a:bodyPr>
            <a:p>
              <a:r>
                <a:rPr lang="en-US" altLang="zh-CN" sz="3200">
                  <a:latin typeface="Times New Roman" panose="02020603050405020304" charset="0"/>
                  <a:cs typeface="Times New Roman" panose="02020603050405020304" charset="0"/>
                  <a:sym typeface="+mn-ea"/>
                </a:rPr>
                <a:t>C</a:t>
              </a:r>
              <a:r>
                <a:rPr lang="zh-CN" altLang="en-US" sz="3200">
                  <a:latin typeface="Times New Roman" panose="02020603050405020304" charset="0"/>
                  <a:cs typeface="Times New Roman" panose="02020603050405020304" charset="0"/>
                  <a:sym typeface="+mn-ea"/>
                </a:rPr>
                <a:t>ulture knows no borders</a:t>
              </a:r>
              <a:r>
                <a:rPr lang="en-US" altLang="zh-CN" sz="3200">
                  <a:latin typeface="Times New Roman" panose="02020603050405020304" charset="0"/>
                  <a:cs typeface="Times New Roman" panose="02020603050405020304" charset="0"/>
                  <a:sym typeface="+mn-ea"/>
                </a:rPr>
                <a:t>. Come and join</a:t>
              </a:r>
              <a:r>
                <a:rPr lang="zh-CN" altLang="en-US" sz="3200">
                  <a:latin typeface="Times New Roman" panose="02020603050405020304" charset="0"/>
                  <a:cs typeface="Times New Roman" panose="02020603050405020304" charset="0"/>
                  <a:sym typeface="+mn-ea"/>
                </a:rPr>
                <a:t> us in exploring the </a:t>
              </a:r>
              <a:r>
                <a:rPr lang="en-US" altLang="zh-CN" sz="3200">
                  <a:latin typeface="Times New Roman" panose="02020603050405020304" charset="0"/>
                  <a:cs typeface="Times New Roman" panose="02020603050405020304" charset="0"/>
                  <a:sym typeface="+mn-ea"/>
                </a:rPr>
                <a:t>___________(rich)</a:t>
              </a:r>
              <a:r>
                <a:rPr lang="zh-CN" altLang="en-US" sz="3200">
                  <a:latin typeface="Times New Roman" panose="02020603050405020304" charset="0"/>
                  <a:cs typeface="Times New Roman" panose="02020603050405020304" charset="0"/>
                  <a:sym typeface="+mn-ea"/>
                </a:rPr>
                <a:t> of Chinese culture</a:t>
              </a:r>
              <a:r>
                <a:rPr lang="en-US" altLang="zh-CN" sz="3200">
                  <a:latin typeface="Times New Roman" panose="02020603050405020304" charset="0"/>
                  <a:cs typeface="Times New Roman" panose="02020603050405020304" charset="0"/>
                  <a:sym typeface="+mn-ea"/>
                </a:rPr>
                <a:t> in the workshops!</a:t>
              </a:r>
              <a:endParaRPr lang="en-US" altLang="zh-CN" sz="3200">
                <a:latin typeface="Times New Roman" panose="02020603050405020304" charset="0"/>
                <a:cs typeface="Times New Roman" panose="02020603050405020304" charset="0"/>
                <a:sym typeface="+mn-ea"/>
              </a:endParaRPr>
            </a:p>
            <a:p>
              <a:endParaRPr sz="3200">
                <a:latin typeface="Times New Roman" panose="02020603050405020304" charset="0"/>
                <a:cs typeface="Times New Roman" panose="02020603050405020304" charset="0"/>
              </a:endParaRPr>
            </a:p>
            <a:p>
              <a:endParaRPr sz="3200">
                <a:latin typeface="Times New Roman" panose="02020603050405020304" charset="0"/>
                <a:cs typeface="Times New Roman" panose="02020603050405020304" charset="0"/>
              </a:endParaRPr>
            </a:p>
            <a:p>
              <a:endParaRPr sz="3200">
                <a:latin typeface="Times New Roman" panose="02020603050405020304" charset="0"/>
                <a:cs typeface="Times New Roman" panose="02020603050405020304" charset="0"/>
              </a:endParaRPr>
            </a:p>
          </p:txBody>
        </p:sp>
      </p:grpSp>
      <p:sp>
        <p:nvSpPr>
          <p:cNvPr id="2" name="文本框 1"/>
          <p:cNvSpPr txBox="1"/>
          <p:nvPr/>
        </p:nvSpPr>
        <p:spPr>
          <a:xfrm>
            <a:off x="4301490" y="3585210"/>
            <a:ext cx="6096000" cy="583565"/>
          </a:xfrm>
          <a:prstGeom prst="rect">
            <a:avLst/>
          </a:prstGeom>
          <a:noFill/>
        </p:spPr>
        <p:txBody>
          <a:bodyPr wrap="square" rtlCol="0" anchor="t">
            <a:spAutoFit/>
          </a:bodyPr>
          <a:p>
            <a:r>
              <a:rPr lang="zh-CN" altLang="en-US" sz="3200">
                <a:solidFill>
                  <a:srgbClr val="FF0000"/>
                </a:solidFill>
                <a:latin typeface="Times New Roman" panose="02020603050405020304" charset="0"/>
                <a:cs typeface="Times New Roman" panose="02020603050405020304" charset="0"/>
                <a:sym typeface="+mn-ea"/>
              </a:rPr>
              <a:t>richness</a:t>
            </a:r>
            <a:endParaRPr lang="zh-CN" altLang="en-US" sz="3200">
              <a:solidFill>
                <a:srgbClr val="FF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
            </p:custDataLst>
          </p:nvPr>
        </p:nvSpPr>
        <p:spPr>
          <a:xfrm>
            <a:off x="203835" y="169545"/>
            <a:ext cx="3769360" cy="481330"/>
          </a:xfrm>
          <a:prstGeom prst="roundRect">
            <a:avLst>
              <a:gd name="adj" fmla="val 5000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en-US" altLang="zh-CN" sz="2800" b="1">
                <a:latin typeface="Times New Roman Bold" panose="02020603050405020304" charset="0"/>
                <a:cs typeface="Times New Roman Bold" panose="02020603050405020304" charset="0"/>
              </a:rPr>
              <a:t>03. </a:t>
            </a:r>
            <a:r>
              <a:rPr lang="zh-CN" altLang="en-US" sz="2800" b="1">
                <a:latin typeface="Times New Roman Bold" panose="02020603050405020304" charset="0"/>
                <a:cs typeface="Times New Roman Bold" panose="02020603050405020304" charset="0"/>
              </a:rPr>
              <a:t>范文学习</a:t>
            </a:r>
            <a:endParaRPr lang="zh-CN" altLang="en-US" sz="2800" b="1">
              <a:latin typeface="Times New Roman Bold" panose="02020603050405020304" charset="0"/>
              <a:cs typeface="Times New Roman Bold" panose="02020603050405020304" charset="0"/>
            </a:endParaRPr>
          </a:p>
        </p:txBody>
      </p:sp>
      <p:sp>
        <p:nvSpPr>
          <p:cNvPr id="3" name="文本框 2"/>
          <p:cNvSpPr txBox="1"/>
          <p:nvPr/>
        </p:nvSpPr>
        <p:spPr>
          <a:xfrm>
            <a:off x="313690" y="436880"/>
            <a:ext cx="11475720" cy="6123940"/>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Notice</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To help international students adapt to the life here, our school is organizing a series of workshops on traditional</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sym typeface="+mn-ea"/>
              </a:rPr>
              <a:t>Chinese </a:t>
            </a:r>
            <a:r>
              <a:rPr lang="zh-CN" altLang="en-US" sz="2800">
                <a:latin typeface="Times New Roman" panose="02020603050405020304" charset="0"/>
                <a:cs typeface="Times New Roman" panose="02020603050405020304" charset="0"/>
              </a:rPr>
              <a:t>culture.</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As scheduled, the workshops are to take place every Thursday this semester, from 6pm to8pm. During this period, you will be exposed to a selection of traditional</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sym typeface="+mn-ea"/>
              </a:rPr>
              <a:t>Chinese </a:t>
            </a:r>
            <a:r>
              <a:rPr lang="zh-CN" altLang="en-US" sz="2800">
                <a:latin typeface="Times New Roman" panose="02020603050405020304" charset="0"/>
                <a:cs typeface="Times New Roman" panose="02020603050405020304" charset="0"/>
              </a:rPr>
              <a:t>cultures in daily life, gaining a better insight into Four Treasures of Study, Four Great Inventions, ancient music and lion dance, all these profound Chinese cultures. A certain amount of time will be set aside in each workshop for interaction, in which session a teacher will be available to clarify your doubts or offer some suggestions if necessary.</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workshops are supposed to expand your perspective of Chinese culture and meanwhile,make your campus life here easier and more fruitful. We sincerely hope to see you there!</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Students' Union</a:t>
            </a:r>
            <a:endParaRPr lang="zh-CN" altLang="en-US" sz="2800">
              <a:latin typeface="Times New Roman" panose="02020603050405020304" charset="0"/>
              <a:cs typeface="Times New Roman" panose="02020603050405020304" charset="0"/>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
            </p:custDataLst>
          </p:nvPr>
        </p:nvSpPr>
        <p:spPr>
          <a:xfrm>
            <a:off x="203835" y="169545"/>
            <a:ext cx="3769360" cy="481330"/>
          </a:xfrm>
          <a:prstGeom prst="roundRect">
            <a:avLst>
              <a:gd name="adj" fmla="val 5000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en-US" altLang="zh-CN" sz="2800" b="1">
                <a:latin typeface="Times New Roman Bold" panose="02020603050405020304" charset="0"/>
                <a:cs typeface="Times New Roman Bold" panose="02020603050405020304" charset="0"/>
              </a:rPr>
              <a:t>04. </a:t>
            </a:r>
            <a:r>
              <a:rPr lang="zh-CN" altLang="en-US" sz="2800" b="1">
                <a:latin typeface="Times New Roman Bold" panose="02020603050405020304" charset="0"/>
                <a:cs typeface="Times New Roman Bold" panose="02020603050405020304" charset="0"/>
              </a:rPr>
              <a:t>学生美文</a:t>
            </a:r>
            <a:endParaRPr lang="zh-CN" altLang="en-US" sz="2800" b="1">
              <a:latin typeface="Times New Roman Bold" panose="02020603050405020304" charset="0"/>
              <a:cs typeface="Times New Roman Bold" panose="02020603050405020304" charset="0"/>
            </a:endParaRPr>
          </a:p>
        </p:txBody>
      </p:sp>
      <p:pic>
        <p:nvPicPr>
          <p:cNvPr id="3" name="图片 2"/>
          <p:cNvPicPr>
            <a:picLocks noChangeAspect="1"/>
          </p:cNvPicPr>
          <p:nvPr/>
        </p:nvPicPr>
        <p:blipFill>
          <a:blip r:embed="rId2">
            <a:lum contrast="72000"/>
          </a:blip>
          <a:srcRect t="17711" r="1698" b="7813"/>
          <a:stretch>
            <a:fillRect/>
          </a:stretch>
        </p:blipFill>
        <p:spPr>
          <a:xfrm>
            <a:off x="127635" y="650875"/>
            <a:ext cx="8714105" cy="6053455"/>
          </a:xfrm>
          <a:prstGeom prst="rect">
            <a:avLst/>
          </a:prstGeom>
        </p:spPr>
      </p:pic>
      <p:sp>
        <p:nvSpPr>
          <p:cNvPr id="7" name="文本框 6"/>
          <p:cNvSpPr txBox="1"/>
          <p:nvPr/>
        </p:nvSpPr>
        <p:spPr>
          <a:xfrm>
            <a:off x="8948420" y="436880"/>
            <a:ext cx="2884805" cy="6123940"/>
          </a:xfrm>
          <a:prstGeom prst="rect">
            <a:avLst/>
          </a:prstGeom>
          <a:noFill/>
        </p:spPr>
        <p:txBody>
          <a:bodyPr wrap="square" rtlCol="0">
            <a:spAutoFit/>
          </a:bodyPr>
          <a:p>
            <a:r>
              <a:rPr lang="zh-CN" altLang="en-US" sz="2800"/>
              <a:t>该习作亮点：</a:t>
            </a:r>
            <a:endParaRPr lang="zh-CN" altLang="en-US" sz="2800"/>
          </a:p>
          <a:p>
            <a:r>
              <a:rPr lang="en-US" altLang="zh-CN" sz="2800"/>
              <a:t>1. </a:t>
            </a:r>
            <a:r>
              <a:rPr lang="zh-CN" altLang="en-US" sz="2800"/>
              <a:t>简洁、合理地补充了要点（</a:t>
            </a:r>
            <a:r>
              <a:rPr lang="zh-CN" altLang="en-US" sz="2800" b="1">
                <a:solidFill>
                  <a:srgbClr val="FF0000"/>
                </a:solidFill>
              </a:rPr>
              <a:t>活动时间、地点</a:t>
            </a:r>
            <a:r>
              <a:rPr lang="zh-CN" altLang="en-US" sz="2800"/>
              <a:t>）有效地完成了交际；</a:t>
            </a:r>
            <a:endParaRPr lang="zh-CN" altLang="en-US" sz="2800"/>
          </a:p>
          <a:p>
            <a:r>
              <a:rPr lang="en-US" altLang="zh-CN" sz="2800"/>
              <a:t>2. </a:t>
            </a:r>
            <a:r>
              <a:rPr lang="zh-CN" altLang="en-US" sz="2800"/>
              <a:t>衔接巧妙（</a:t>
            </a:r>
            <a:r>
              <a:rPr lang="en-US" altLang="zh-CN" sz="2800"/>
              <a:t>during the time, additionally, these</a:t>
            </a:r>
            <a:r>
              <a:rPr lang="zh-CN" altLang="en-US" sz="2800"/>
              <a:t>）</a:t>
            </a:r>
            <a:endParaRPr lang="zh-CN" altLang="en-US" sz="2800"/>
          </a:p>
          <a:p>
            <a:r>
              <a:rPr lang="en-US" altLang="zh-CN" sz="2800"/>
              <a:t>3. </a:t>
            </a:r>
            <a:r>
              <a:rPr lang="zh-CN" altLang="en-US" sz="2800"/>
              <a:t>虽有语言错误，但话题词汇（</a:t>
            </a:r>
            <a:r>
              <a:rPr lang="en-US" altLang="zh-CN" sz="2800"/>
              <a:t>festival,cuisine</a:t>
            </a:r>
            <a:r>
              <a:rPr lang="zh-CN" altLang="en-US" sz="2800"/>
              <a:t>等）和句式使用丰富、准确；</a:t>
            </a:r>
            <a:endParaRPr lang="zh-CN" altLang="en-US" sz="2800"/>
          </a:p>
        </p:txBody>
      </p:sp>
      <p:sp>
        <p:nvSpPr>
          <p:cNvPr id="9" name="文本框 8"/>
          <p:cNvSpPr txBox="1"/>
          <p:nvPr/>
        </p:nvSpPr>
        <p:spPr>
          <a:xfrm>
            <a:off x="2164715" y="1231265"/>
            <a:ext cx="2805430" cy="368300"/>
          </a:xfrm>
          <a:prstGeom prst="rect">
            <a:avLst/>
          </a:prstGeom>
          <a:noFill/>
        </p:spPr>
        <p:txBody>
          <a:bodyPr wrap="square" rtlCol="0">
            <a:spAutoFit/>
          </a:bodyPr>
          <a:p>
            <a:r>
              <a:rPr lang="en-US" altLang="zh-CN">
                <a:solidFill>
                  <a:srgbClr val="C00000"/>
                </a:solidFill>
              </a:rPr>
              <a:t>traditional Chinese culture</a:t>
            </a:r>
            <a:endParaRPr lang="en-US" altLang="zh-CN">
              <a:solidFill>
                <a:srgbClr val="C00000"/>
              </a:solidFill>
            </a:endParaRPr>
          </a:p>
        </p:txBody>
      </p:sp>
      <p:sp>
        <p:nvSpPr>
          <p:cNvPr id="10" name="文本框 9"/>
          <p:cNvSpPr txBox="1"/>
          <p:nvPr/>
        </p:nvSpPr>
        <p:spPr>
          <a:xfrm>
            <a:off x="5935980" y="2351405"/>
            <a:ext cx="1461770" cy="368300"/>
          </a:xfrm>
          <a:prstGeom prst="rect">
            <a:avLst/>
          </a:prstGeom>
          <a:noFill/>
        </p:spPr>
        <p:txBody>
          <a:bodyPr wrap="square" rtlCol="0">
            <a:spAutoFit/>
          </a:bodyPr>
          <a:p>
            <a:r>
              <a:rPr lang="en-US" altLang="zh-CN">
                <a:solidFill>
                  <a:srgbClr val="C00000"/>
                </a:solidFill>
              </a:rPr>
              <a:t>festivals</a:t>
            </a:r>
            <a:endParaRPr lang="en-US" altLang="zh-CN">
              <a:solidFill>
                <a:srgbClr val="C00000"/>
              </a:solidFill>
            </a:endParaRPr>
          </a:p>
        </p:txBody>
      </p:sp>
      <p:sp>
        <p:nvSpPr>
          <p:cNvPr id="11" name="文本框 10"/>
          <p:cNvSpPr txBox="1"/>
          <p:nvPr/>
        </p:nvSpPr>
        <p:spPr>
          <a:xfrm>
            <a:off x="3143885" y="5454015"/>
            <a:ext cx="2888615" cy="368300"/>
          </a:xfrm>
          <a:prstGeom prst="rect">
            <a:avLst/>
          </a:prstGeom>
          <a:noFill/>
        </p:spPr>
        <p:txBody>
          <a:bodyPr wrap="square" rtlCol="0" anchor="t">
            <a:spAutoFit/>
          </a:bodyPr>
          <a:p>
            <a:r>
              <a:rPr lang="zh-CN" altLang="en-US">
                <a:solidFill>
                  <a:srgbClr val="C00000"/>
                </a:solidFill>
              </a:rPr>
              <a:t>kaleidoscopic</a:t>
            </a:r>
            <a:r>
              <a:rPr lang="en-US" altLang="zh-CN">
                <a:solidFill>
                  <a:srgbClr val="C00000"/>
                </a:solidFill>
              </a:rPr>
              <a:t> 万花筒似的</a:t>
            </a:r>
            <a:endParaRPr lang="en-US" altLang="zh-CN">
              <a:solidFill>
                <a:srgbClr val="C00000"/>
              </a:solidFill>
            </a:endParaRPr>
          </a:p>
        </p:txBody>
      </p:sp>
      <p:sp>
        <p:nvSpPr>
          <p:cNvPr id="12" name="文本框 11"/>
          <p:cNvSpPr txBox="1"/>
          <p:nvPr/>
        </p:nvSpPr>
        <p:spPr>
          <a:xfrm>
            <a:off x="1789430" y="6192520"/>
            <a:ext cx="1630045" cy="368300"/>
          </a:xfrm>
          <a:prstGeom prst="rect">
            <a:avLst/>
          </a:prstGeom>
          <a:noFill/>
        </p:spPr>
        <p:txBody>
          <a:bodyPr wrap="square" rtlCol="0" anchor="t">
            <a:spAutoFit/>
          </a:bodyPr>
          <a:p>
            <a:r>
              <a:rPr lang="en-US" altLang="zh-CN">
                <a:solidFill>
                  <a:srgbClr val="C00000"/>
                </a:solidFill>
              </a:rPr>
              <a:t>promises</a:t>
            </a:r>
            <a:endParaRPr lang="en-US" altLang="zh-CN">
              <a:solidFill>
                <a:srgbClr val="C00000"/>
              </a:solidFill>
            </a:endParaRPr>
          </a:p>
        </p:txBody>
      </p:sp>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393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963295" y="1358900"/>
            <a:ext cx="5955665" cy="4528820"/>
          </a:xfrm>
          <a:prstGeom prst="rect">
            <a:avLst/>
          </a:prstGeom>
          <a:noFill/>
          <a:ln w="9525">
            <a:solidFill>
              <a:schemeClr val="bg2">
                <a:lumMod val="90000"/>
              </a:schemeClr>
            </a:solidFill>
            <a:prstDash val="sysDot"/>
          </a:ln>
        </p:spPr>
        <p:txBody>
          <a:bodyPr wrap="square">
            <a:noAutofit/>
          </a:bodyPr>
          <a:p>
            <a:pPr indent="0" fontAlgn="auto">
              <a:lnSpc>
                <a:spcPts val="4940"/>
              </a:lnSpc>
            </a:pPr>
            <a:r>
              <a:rPr lang="zh-CN" sz="3200" b="0">
                <a:solidFill>
                  <a:srgbClr val="333333"/>
                </a:solidFill>
                <a:latin typeface="兰米粗楷简体" panose="02000503000000000000" charset="-122"/>
                <a:ea typeface="兰米粗楷简体" panose="02000503000000000000" charset="-122"/>
                <a:cs typeface="兰米粗楷简体" panose="02000503000000000000" charset="-122"/>
              </a:rPr>
              <a:t>假定你是李华，你校交换生</a:t>
            </a:r>
            <a:r>
              <a:rPr lang="en-US" sz="3200" b="0">
                <a:solidFill>
                  <a:srgbClr val="333333"/>
                </a:solidFill>
                <a:latin typeface="Times New Roman" panose="02020603050405020304" charset="0"/>
                <a:ea typeface="兰米粗楷简体" panose="02000503000000000000" charset="-122"/>
                <a:cs typeface="Times New Roman" panose="02020603050405020304" charset="0"/>
              </a:rPr>
              <a:t>Chelsea</a:t>
            </a:r>
            <a:r>
              <a:rPr lang="zh-CN" sz="3200" b="0">
                <a:solidFill>
                  <a:srgbClr val="333333"/>
                </a:solidFill>
                <a:latin typeface="兰米粗楷简体" panose="02000503000000000000" charset="-122"/>
                <a:ea typeface="兰米粗楷简体" panose="02000503000000000000" charset="-122"/>
                <a:cs typeface="兰米粗楷简体" panose="02000503000000000000" charset="-122"/>
              </a:rPr>
              <a:t>回英国前向你咨询给亲友带什么中国特色礼物。请你写信回复她。要点如下：</a:t>
            </a:r>
            <a:endParaRPr lang="zh-CN" sz="3200" b="0">
              <a:solidFill>
                <a:srgbClr val="333333"/>
              </a:solidFill>
              <a:latin typeface="兰米粗楷简体" panose="02000503000000000000" charset="-122"/>
              <a:ea typeface="兰米粗楷简体" panose="02000503000000000000" charset="-122"/>
              <a:cs typeface="兰米粗楷简体" panose="02000503000000000000" charset="-122"/>
            </a:endParaRPr>
          </a:p>
          <a:p>
            <a:pPr indent="0" fontAlgn="auto">
              <a:lnSpc>
                <a:spcPts val="4940"/>
              </a:lnSpc>
            </a:pPr>
            <a:r>
              <a:rPr lang="en-US" sz="3200" b="0">
                <a:solidFill>
                  <a:srgbClr val="333333"/>
                </a:solidFill>
                <a:latin typeface="兰米粗楷简体" panose="02000503000000000000" charset="-122"/>
                <a:ea typeface="兰米粗楷简体" panose="02000503000000000000" charset="-122"/>
                <a:cs typeface="兰米粗楷简体" panose="02000503000000000000" charset="-122"/>
              </a:rPr>
              <a:t>1.</a:t>
            </a:r>
            <a:r>
              <a:rPr lang="zh-CN" sz="3200" b="0">
                <a:solidFill>
                  <a:srgbClr val="333333"/>
                </a:solidFill>
                <a:latin typeface="兰米粗楷简体" panose="02000503000000000000" charset="-122"/>
                <a:ea typeface="兰米粗楷简体" panose="02000503000000000000" charset="-122"/>
                <a:cs typeface="兰米粗楷简体" panose="02000503000000000000" charset="-122"/>
              </a:rPr>
              <a:t>推荐礼物；</a:t>
            </a:r>
            <a:endParaRPr lang="zh-CN" sz="3200" b="0">
              <a:solidFill>
                <a:srgbClr val="333333"/>
              </a:solidFill>
              <a:latin typeface="兰米粗楷简体" panose="02000503000000000000" charset="-122"/>
              <a:ea typeface="兰米粗楷简体" panose="02000503000000000000" charset="-122"/>
              <a:cs typeface="兰米粗楷简体" panose="02000503000000000000" charset="-122"/>
            </a:endParaRPr>
          </a:p>
          <a:p>
            <a:pPr indent="0" fontAlgn="auto">
              <a:lnSpc>
                <a:spcPts val="4940"/>
              </a:lnSpc>
            </a:pPr>
            <a:r>
              <a:rPr lang="en-US" sz="3200" b="0">
                <a:solidFill>
                  <a:srgbClr val="333333"/>
                </a:solidFill>
                <a:latin typeface="兰米粗楷简体" panose="02000503000000000000" charset="-122"/>
                <a:ea typeface="兰米粗楷简体" panose="02000503000000000000" charset="-122"/>
                <a:cs typeface="兰米粗楷简体" panose="02000503000000000000" charset="-122"/>
              </a:rPr>
              <a:t>2.</a:t>
            </a:r>
            <a:r>
              <a:rPr lang="zh-CN" sz="3200" b="0">
                <a:solidFill>
                  <a:srgbClr val="333333"/>
                </a:solidFill>
                <a:latin typeface="兰米粗楷简体" panose="02000503000000000000" charset="-122"/>
                <a:ea typeface="兰米粗楷简体" panose="02000503000000000000" charset="-122"/>
                <a:cs typeface="兰米粗楷简体" panose="02000503000000000000" charset="-122"/>
              </a:rPr>
              <a:t>推荐原因；</a:t>
            </a:r>
            <a:endParaRPr lang="zh-CN" sz="3200" b="0">
              <a:solidFill>
                <a:srgbClr val="333333"/>
              </a:solidFill>
              <a:latin typeface="兰米粗楷简体" panose="02000503000000000000" charset="-122"/>
              <a:ea typeface="兰米粗楷简体" panose="02000503000000000000" charset="-122"/>
              <a:cs typeface="兰米粗楷简体" panose="02000503000000000000" charset="-122"/>
            </a:endParaRPr>
          </a:p>
          <a:p>
            <a:pPr indent="0" fontAlgn="auto">
              <a:lnSpc>
                <a:spcPts val="4940"/>
              </a:lnSpc>
            </a:pPr>
            <a:r>
              <a:rPr lang="en-US" sz="3200" b="0">
                <a:solidFill>
                  <a:srgbClr val="333333"/>
                </a:solidFill>
                <a:latin typeface="兰米粗楷简体" panose="02000503000000000000" charset="-122"/>
                <a:ea typeface="兰米粗楷简体" panose="02000503000000000000" charset="-122"/>
                <a:cs typeface="兰米粗楷简体" panose="02000503000000000000" charset="-122"/>
              </a:rPr>
              <a:t>3.</a:t>
            </a:r>
            <a:r>
              <a:rPr lang="zh-CN" sz="3200" b="0">
                <a:solidFill>
                  <a:srgbClr val="333333"/>
                </a:solidFill>
                <a:latin typeface="兰米粗楷简体" panose="02000503000000000000" charset="-122"/>
                <a:ea typeface="兰米粗楷简体" panose="02000503000000000000" charset="-122"/>
                <a:cs typeface="兰米粗楷简体" panose="02000503000000000000" charset="-122"/>
              </a:rPr>
              <a:t>表达祝福</a:t>
            </a:r>
            <a:endParaRPr lang="zh-CN" altLang="en-US" sz="3200" b="0">
              <a:solidFill>
                <a:srgbClr val="333333"/>
              </a:solidFill>
              <a:latin typeface="兰米粗楷简体" panose="02000503000000000000" charset="-122"/>
              <a:ea typeface="兰米粗楷简体" panose="02000503000000000000" charset="-122"/>
              <a:cs typeface="兰米粗楷简体" panose="02000503000000000000" charset="-122"/>
            </a:endParaRPr>
          </a:p>
        </p:txBody>
      </p:sp>
      <p:grpSp>
        <p:nvGrpSpPr>
          <p:cNvPr id="7" name="组合 6"/>
          <p:cNvGrpSpPr/>
          <p:nvPr/>
        </p:nvGrpSpPr>
        <p:grpSpPr>
          <a:xfrm>
            <a:off x="7121602" y="1216955"/>
            <a:ext cx="4840148" cy="4564422"/>
            <a:chOff x="6280111" y="1264554"/>
            <a:chExt cx="5309915" cy="5007429"/>
          </a:xfrm>
        </p:grpSpPr>
        <p:sp>
          <p:nvSpPr>
            <p:cNvPr id="8" name="椭圆 7"/>
            <p:cNvSpPr/>
            <p:nvPr/>
          </p:nvSpPr>
          <p:spPr>
            <a:xfrm>
              <a:off x="6280111" y="1264554"/>
              <a:ext cx="5007429" cy="5007429"/>
            </a:xfrm>
            <a:prstGeom prst="ellipse">
              <a:avLst/>
            </a:prstGeom>
            <a:solidFill>
              <a:srgbClr val="70A895">
                <a:lumMod val="20000"/>
                <a:lumOff val="80000"/>
              </a:srgbClr>
            </a:solidFill>
            <a:ln w="12700" cap="flat" cmpd="sng" algn="ctr">
              <a:noFill/>
              <a:prstDash val="solid"/>
              <a:miter lim="800000"/>
            </a:ln>
            <a:effectLst/>
          </p:spPr>
          <p:txBody>
            <a:bodyPr rtlCol="0" anchor="ctr"/>
            <a:p>
              <a:pPr algn="ctr"/>
              <a:endParaRPr lang="zh-CN" altLang="en-US">
                <a:solidFill>
                  <a:sysClr val="window" lastClr="FFFFFF"/>
                </a:solidFill>
                <a:latin typeface="MiSans Normal" charset="0"/>
                <a:ea typeface="MiSans Normal" charset="0"/>
              </a:endParaRPr>
            </a:p>
          </p:txBody>
        </p:sp>
        <p:pic>
          <p:nvPicPr>
            <p:cNvPr id="9" name="图片 8" descr="图形用户界面&#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98486" y="2162628"/>
              <a:ext cx="5191540" cy="3430818"/>
            </a:xfrm>
            <a:prstGeom prst="rect">
              <a:avLst/>
            </a:prstGeom>
          </p:spPr>
        </p:pic>
      </p:grpSp>
      <p:sp>
        <p:nvSpPr>
          <p:cNvPr id="10" name="圆角矩形 9"/>
          <p:cNvSpPr/>
          <p:nvPr>
            <p:custDataLst>
              <p:tags r:id="rId2"/>
            </p:custDataLst>
          </p:nvPr>
        </p:nvSpPr>
        <p:spPr>
          <a:xfrm>
            <a:off x="203835" y="169545"/>
            <a:ext cx="3769360" cy="481330"/>
          </a:xfrm>
          <a:prstGeom prst="roundRect">
            <a:avLst>
              <a:gd name="adj" fmla="val 5000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en-US" altLang="zh-CN" sz="2800" b="1">
                <a:latin typeface="Times New Roman Bold" panose="02020603050405020304" charset="0"/>
                <a:cs typeface="Times New Roman Bold" panose="02020603050405020304" charset="0"/>
              </a:rPr>
              <a:t>05. </a:t>
            </a:r>
            <a:r>
              <a:rPr lang="zh-CN" altLang="en-US" sz="2800" b="1">
                <a:latin typeface="Times New Roman Bold" panose="02020603050405020304" charset="0"/>
                <a:cs typeface="Times New Roman Bold" panose="02020603050405020304" charset="0"/>
              </a:rPr>
              <a:t>同话题练习巩固</a:t>
            </a:r>
            <a:r>
              <a:rPr lang="en-US" altLang="zh-CN" sz="2800" b="1">
                <a:latin typeface="Times New Roman Bold" panose="02020603050405020304" charset="0"/>
                <a:cs typeface="Times New Roman Bold" panose="02020603050405020304" charset="0"/>
              </a:rPr>
              <a:t>1</a:t>
            </a:r>
            <a:endParaRPr lang="en-US" altLang="zh-CN" sz="2800" b="1">
              <a:latin typeface="Times New Roman Bold" panose="02020603050405020304" charset="0"/>
              <a:cs typeface="Times New Roman Bold" panose="02020603050405020304" charset="0"/>
            </a:endParaRPr>
          </a:p>
        </p:txBody>
      </p:sp>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525780" y="436880"/>
            <a:ext cx="11223625" cy="6123940"/>
          </a:xfrm>
          <a:prstGeom prst="rect">
            <a:avLst/>
          </a:prstGeom>
          <a:noFill/>
          <a:ln w="9525">
            <a:noFill/>
          </a:ln>
        </p:spPr>
        <p:txBody>
          <a:bodyPr wrap="square">
            <a:spAutoFit/>
          </a:bodyPr>
          <a:p>
            <a:pPr indent="139700" algn="l"/>
            <a:r>
              <a:rPr lang="zh-CN" sz="2800" b="0">
                <a:solidFill>
                  <a:srgbClr val="333333"/>
                </a:solidFill>
                <a:latin typeface="Arial" panose="020B0604020202020204" pitchFamily="34" charset="0"/>
                <a:ea typeface="宋体" panose="02010600030101010101" pitchFamily="2" charset="-122"/>
              </a:rPr>
              <a:t>范文：</a:t>
            </a:r>
            <a:r>
              <a:rPr lang="en-US" sz="2800" b="0">
                <a:latin typeface="Times New Roman" panose="02020603050405020304" charset="0"/>
                <a:ea typeface="宋体" panose="02010600030101010101" pitchFamily="2" charset="-122"/>
              </a:rPr>
              <a:t>Dear Chelsea,    Hope this letter finds you well</a:t>
            </a:r>
            <a:r>
              <a:rPr lang="zh-CN" sz="2800" b="0">
                <a:ea typeface="宋体" panose="02010600030101010101" pitchFamily="2" charset="-122"/>
              </a:rPr>
              <a:t>！</a:t>
            </a:r>
            <a:r>
              <a:rPr lang="en-US" sz="2800" b="0">
                <a:latin typeface="Times New Roman" panose="02020603050405020304" charset="0"/>
                <a:ea typeface="宋体" panose="02010600030101010101" pitchFamily="2" charset="-122"/>
              </a:rPr>
              <a:t>In response to your inquiry about Chinese gifts to take home, I'd like to recommend Chinese knots as as your top choice.    Chinese knots, usually red, are delicately woven handicrafts that marry interest and wisdom. Not only are they visually beautiful, but they also carry profound cultural significance. Symbolizing unity, happiness, and best wishes for the future, they are not just gifts but expressions of good intentions and positive energy. I believe your beloved ones will appreciate the aesthetic appeal and the thoughtful meaning behind each knot.     I do hope my recommendation will be beneficial to you. Wish you a pleasant journey back to Britain.                                                                                                            Yours,                                                                                                             Li Hua  </a:t>
            </a:r>
            <a:endParaRPr lang="en-US" altLang="en-US" sz="28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633730" y="513715"/>
            <a:ext cx="11244580" cy="5692775"/>
          </a:xfrm>
          <a:prstGeom prst="rect">
            <a:avLst/>
          </a:prstGeom>
          <a:noFill/>
          <a:ln w="9525">
            <a:noFill/>
          </a:ln>
        </p:spPr>
        <p:txBody>
          <a:bodyPr wrap="square">
            <a:spAutoFit/>
          </a:bodyPr>
          <a:p>
            <a:pPr indent="0"/>
            <a:r>
              <a:rPr lang="zh-CN" sz="2800" b="1">
                <a:highlight>
                  <a:srgbClr val="FFFF00"/>
                </a:highlight>
                <a:latin typeface="Times New Roman" panose="02020603050405020304" charset="0"/>
                <a:ea typeface="宋体" panose="02010600030101010101" pitchFamily="2" charset="-122"/>
              </a:rPr>
              <a:t>拓展</a:t>
            </a:r>
            <a:r>
              <a:rPr lang="en-US" altLang="zh-CN" sz="2800" b="1">
                <a:highlight>
                  <a:srgbClr val="FFFF00"/>
                </a:highlight>
                <a:latin typeface="Times New Roman" panose="02020603050405020304" charset="0"/>
                <a:ea typeface="宋体" panose="02010600030101010101" pitchFamily="2" charset="-122"/>
              </a:rPr>
              <a:t>——</a:t>
            </a:r>
            <a:r>
              <a:rPr lang="zh-CN" sz="2800" b="1">
                <a:highlight>
                  <a:srgbClr val="FFFF00"/>
                </a:highlight>
                <a:latin typeface="Times New Roman" panose="02020603050405020304" charset="0"/>
                <a:ea typeface="宋体" panose="02010600030101010101" pitchFamily="2" charset="-122"/>
              </a:rPr>
              <a:t>中国传统文化特色物品</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rPr>
              <a:t>Tea Leaves (</a:t>
            </a:r>
            <a:r>
              <a:rPr lang="zh-CN" sz="2800" b="1">
                <a:solidFill>
                  <a:srgbClr val="0000FF"/>
                </a:solidFill>
                <a:latin typeface="Times New Roman" panose="02020603050405020304" charset="0"/>
                <a:ea typeface="宋体" panose="02010600030101010101" pitchFamily="2" charset="-122"/>
              </a:rPr>
              <a:t>茶叶</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Chinese tea culture, with its rich history, makes high-quality tea leaves an excellent gift choice. Gifting tea of high quality not only demonstrates a love for Chinese tea culture but also provides a unique tea-tasting experience for the tea enthusiasts. This gift reflects a passion for Chinese tea culture and adds tranquility to daily life.</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rPr>
              <a:t>Chinese knot (</a:t>
            </a:r>
            <a:r>
              <a:rPr lang="zh-CN" sz="2800" b="1">
                <a:solidFill>
                  <a:srgbClr val="0000FF"/>
                </a:solidFill>
                <a:latin typeface="Times New Roman" panose="02020603050405020304" charset="0"/>
                <a:ea typeface="宋体" panose="02010600030101010101" pitchFamily="2" charset="-122"/>
              </a:rPr>
              <a:t>中国结</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Chinese knot, with a mix of interest, temperament [ˈtemprəmənt]</a:t>
            </a:r>
            <a:r>
              <a:rPr lang="zh-CN" sz="2800" b="0">
                <a:latin typeface="Times New Roman" panose="02020603050405020304" charset="0"/>
                <a:ea typeface="宋体" panose="02010600030101010101" pitchFamily="2" charset="-122"/>
              </a:rPr>
              <a:t>气质 </a:t>
            </a:r>
            <a:r>
              <a:rPr lang="en-US" sz="2800" b="0">
                <a:latin typeface="Times New Roman" panose="02020603050405020304" charset="0"/>
                <a:ea typeface="宋体" panose="02010600030101010101" pitchFamily="2" charset="-122"/>
              </a:rPr>
              <a:t>and wisdom, is my top priority. As a kind of unique Chinese handwoven handicraft, the Chinese knot is not only beautiful in shape, but also rich in meaning, symbolizing unity, happiness and good wishes for the future. </a:t>
            </a:r>
            <a:endParaRPr lang="en-US" sz="2800" b="1">
              <a:solidFill>
                <a:srgbClr val="0000FF"/>
              </a:solidFill>
              <a:latin typeface="Wingdings" panose="05000000000000000000" charset="0"/>
              <a:ea typeface="宋体" panose="02010600030101010101" pitchFamily="2" charset="-122"/>
            </a:endParaRPr>
          </a:p>
          <a:p>
            <a:endParaRPr lang="en-US" altLang="en-US" sz="28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633730" y="513715"/>
            <a:ext cx="11244580" cy="6554470"/>
          </a:xfrm>
          <a:prstGeom prst="rect">
            <a:avLst/>
          </a:prstGeom>
          <a:noFill/>
          <a:ln w="9525">
            <a:noFill/>
          </a:ln>
        </p:spPr>
        <p:txBody>
          <a:bodyPr wrap="square">
            <a:spAutoFit/>
          </a:bodyPr>
          <a:p>
            <a:pPr indent="0"/>
            <a:r>
              <a:rPr lang="zh-CN" sz="2800" b="1">
                <a:highlight>
                  <a:srgbClr val="FFFF00"/>
                </a:highlight>
                <a:latin typeface="Times New Roman" panose="02020603050405020304" charset="0"/>
                <a:ea typeface="宋体" panose="02010600030101010101" pitchFamily="2" charset="-122"/>
              </a:rPr>
              <a:t>拓展</a:t>
            </a:r>
            <a:r>
              <a:rPr lang="en-US" altLang="zh-CN" sz="2800" b="1">
                <a:highlight>
                  <a:srgbClr val="FFFF00"/>
                </a:highlight>
                <a:latin typeface="Times New Roman" panose="02020603050405020304" charset="0"/>
                <a:ea typeface="宋体" panose="02010600030101010101" pitchFamily="2" charset="-122"/>
              </a:rPr>
              <a:t>——</a:t>
            </a:r>
            <a:r>
              <a:rPr lang="zh-CN" sz="2800" b="1">
                <a:highlight>
                  <a:srgbClr val="FFFF00"/>
                </a:highlight>
                <a:latin typeface="Times New Roman" panose="02020603050405020304" charset="0"/>
                <a:ea typeface="宋体" panose="02010600030101010101" pitchFamily="2" charset="-122"/>
              </a:rPr>
              <a:t>中国传统文化特色物品</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cs typeface="Times New Roman" panose="02020603050405020304" charset="0"/>
              </a:rPr>
              <a:t> </a:t>
            </a:r>
            <a:r>
              <a:rPr lang="en-US" sz="2800" b="1">
                <a:solidFill>
                  <a:srgbClr val="0000FF"/>
                </a:solidFill>
                <a:latin typeface="Times New Roman" panose="02020603050405020304" charset="0"/>
                <a:ea typeface="宋体" panose="02010600030101010101" pitchFamily="2" charset="-122"/>
              </a:rPr>
              <a:t>Chinese Brush (</a:t>
            </a:r>
            <a:r>
              <a:rPr lang="zh-CN" sz="2800" b="1">
                <a:solidFill>
                  <a:srgbClr val="0000FF"/>
                </a:solidFill>
                <a:latin typeface="Times New Roman" panose="02020603050405020304" charset="0"/>
                <a:ea typeface="宋体" panose="02010600030101010101" pitchFamily="2" charset="-122"/>
              </a:rPr>
              <a:t>毛笔</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The Chinese brush is a vital tool in traditional Chinese calligraphy and painting, known for its unique craftsmanship and quality. Choosing a Chinese brush as a gift not only showcases the unique charm of Chinese calligraphy culture but also sparks people’s interest in art. A refined Chinese brush is both a practical tool and a profound appreciation of traditional Chinese culture.</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rPr>
              <a:t>Mooncakes (</a:t>
            </a:r>
            <a:r>
              <a:rPr lang="zh-CN" sz="2800" b="1">
                <a:solidFill>
                  <a:srgbClr val="0000FF"/>
                </a:solidFill>
                <a:latin typeface="Times New Roman" panose="02020603050405020304" charset="0"/>
                <a:ea typeface="宋体" panose="02010600030101010101" pitchFamily="2" charset="-122"/>
              </a:rPr>
              <a:t>月饼</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Mooncakes, a traditional Chinese delicacy especially popular during the Mid-Autumn Festival, carry cultural significance. Offering mooncakes as a gift not only shows respect for traditional festivals but also expresses a desire to share joyous occasions. This gift symbolizes reunion, blessings, and a delightful experience of Chinese pastry culture.</a:t>
            </a:r>
            <a:endParaRPr lang="en-US" sz="2800" b="1">
              <a:solidFill>
                <a:srgbClr val="0000FF"/>
              </a:solidFill>
              <a:latin typeface="Wingdings" panose="05000000000000000000" charset="0"/>
              <a:ea typeface="宋体" panose="02010600030101010101" pitchFamily="2" charset="-122"/>
            </a:endParaRPr>
          </a:p>
          <a:p>
            <a:endParaRPr lang="en-US" altLang="en-US" sz="28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nvSpPr>
        <p:spPr>
          <a:xfrm>
            <a:off x="993140" y="2352040"/>
            <a:ext cx="5187315" cy="922020"/>
          </a:xfrm>
          <a:prstGeom prst="rect">
            <a:avLst/>
          </a:prstGeom>
        </p:spPr>
        <p:txBody>
          <a:bodyPr wrap="square">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l"/>
            <a:r>
              <a:rPr lang="zh-CN" altLang="en-US" sz="5400" dirty="0">
                <a:solidFill>
                  <a:srgbClr val="70A895"/>
                </a:solidFill>
                <a:latin typeface="MiSans Bold" panose="00000800000000000000" charset="-122"/>
                <a:ea typeface="MiSans Bold" panose="00000800000000000000" charset="-122"/>
                <a:cs typeface="MiSans Normal" charset="0"/>
                <a:sym typeface="MiSans Normal" charset="0"/>
              </a:rPr>
              <a:t>绍兴模考应用文</a:t>
            </a:r>
            <a:endParaRPr lang="zh-CN" altLang="en-US" sz="5400" dirty="0">
              <a:solidFill>
                <a:srgbClr val="70A895"/>
              </a:solidFill>
              <a:latin typeface="MiSans Bold" panose="00000800000000000000" charset="-122"/>
              <a:ea typeface="MiSans Bold" panose="00000800000000000000" charset="-122"/>
              <a:cs typeface="MiSans Normal" charset="0"/>
              <a:sym typeface="MiSans Normal" charset="0"/>
            </a:endParaRPr>
          </a:p>
        </p:txBody>
      </p:sp>
      <p:pic>
        <p:nvPicPr>
          <p:cNvPr id="100" name="图片 99"/>
          <p:cNvPicPr/>
          <p:nvPr>
            <p:custDataLst>
              <p:tags r:id="rId1"/>
            </p:custDataLst>
          </p:nvPr>
        </p:nvPicPr>
        <p:blipFill>
          <a:blip r:embed="rId2"/>
          <a:srcRect l="14086" t="32557" r="18065"/>
          <a:stretch>
            <a:fillRect/>
          </a:stretch>
        </p:blipFill>
        <p:spPr>
          <a:xfrm>
            <a:off x="6585585" y="1363980"/>
            <a:ext cx="5290820" cy="4171950"/>
          </a:xfrm>
          <a:prstGeom prst="ellipse">
            <a:avLst/>
          </a:prstGeom>
          <a:noFill/>
          <a:ln w="9525">
            <a:noFill/>
          </a:ln>
        </p:spPr>
      </p:pic>
      <p:sp>
        <p:nvSpPr>
          <p:cNvPr id="8" name="圆角矩形 24"/>
          <p:cNvSpPr/>
          <p:nvPr/>
        </p:nvSpPr>
        <p:spPr>
          <a:xfrm>
            <a:off x="4577715" y="4776470"/>
            <a:ext cx="1602740" cy="415290"/>
          </a:xfrm>
          <a:prstGeom prst="roundRect">
            <a:avLst>
              <a:gd name="adj" fmla="val 36085"/>
            </a:avLst>
          </a:prstGeom>
          <a:noFill/>
          <a:ln>
            <a:solidFill>
              <a:schemeClr val="accent5">
                <a:lumMod val="75000"/>
              </a:schemeClr>
            </a:solidFill>
          </a:ln>
          <a:effectLst/>
          <a:extLst>
            <a:ext uri="{909E8E84-426E-40DD-AFC4-6F175D3DCCD1}">
              <a14:hiddenFill xmlns:a14="http://schemas.microsoft.com/office/drawing/2010/main">
                <a:solidFill>
                  <a:srgbClr val="F0829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dirty="0">
                <a:solidFill>
                  <a:schemeClr val="tx1"/>
                </a:solidFill>
                <a:latin typeface="Times New Roman" panose="02020603050405020304" charset="0"/>
                <a:ea typeface="MiSans Normal" panose="00000500000000000000" pitchFamily="2" charset="-122"/>
                <a:cs typeface="Times New Roman" panose="02020603050405020304" charset="0"/>
              </a:rPr>
              <a:t>2024.4.9</a:t>
            </a:r>
            <a:endParaRPr lang="en-US" sz="2400" dirty="0">
              <a:solidFill>
                <a:schemeClr val="tx1"/>
              </a:solidFill>
              <a:latin typeface="Times New Roman" panose="02020603050405020304" charset="0"/>
              <a:ea typeface="MiSans Normal" panose="00000500000000000000" pitchFamily="2" charset="-122"/>
              <a:cs typeface="Times New Roman" panose="02020603050405020304" charset="0"/>
            </a:endParaRPr>
          </a:p>
        </p:txBody>
      </p:sp>
      <p:sp>
        <p:nvSpPr>
          <p:cNvPr id="3" name="圆角矩形 24"/>
          <p:cNvSpPr/>
          <p:nvPr/>
        </p:nvSpPr>
        <p:spPr>
          <a:xfrm>
            <a:off x="993140" y="3606165"/>
            <a:ext cx="5302885" cy="690245"/>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bg1"/>
                </a:solidFill>
                <a:latin typeface="Times New Roman" panose="02020603050405020304" charset="0"/>
                <a:ea typeface="MiSans Normal" panose="00000500000000000000" pitchFamily="2" charset="-122"/>
                <a:cs typeface="Times New Roman" panose="02020603050405020304" charset="0"/>
              </a:rPr>
              <a:t>通知</a:t>
            </a:r>
            <a:r>
              <a:rPr lang="en-US" altLang="zh-CN" sz="2400" dirty="0">
                <a:solidFill>
                  <a:schemeClr val="bg1"/>
                </a:solidFill>
                <a:latin typeface="Times New Roman" panose="02020603050405020304" charset="0"/>
                <a:ea typeface="MiSans Normal" panose="00000500000000000000" pitchFamily="2" charset="-122"/>
                <a:cs typeface="Times New Roman" panose="02020603050405020304" charset="0"/>
              </a:rPr>
              <a:t>——</a:t>
            </a:r>
            <a:r>
              <a:rPr lang="zh-CN" altLang="en-US" sz="2400" dirty="0">
                <a:solidFill>
                  <a:schemeClr val="bg1"/>
                </a:solidFill>
                <a:latin typeface="Times New Roman" panose="02020603050405020304" charset="0"/>
                <a:ea typeface="MiSans Normal" panose="00000500000000000000" pitchFamily="2" charset="-122"/>
                <a:cs typeface="Times New Roman" panose="02020603050405020304" charset="0"/>
              </a:rPr>
              <a:t>开设中国传统文化研讨活动</a:t>
            </a:r>
            <a:endParaRPr lang="zh-CN" altLang="en-US" sz="2400" dirty="0">
              <a:solidFill>
                <a:schemeClr val="bg1"/>
              </a:solidFill>
              <a:latin typeface="Times New Roman" panose="02020603050405020304" charset="0"/>
              <a:ea typeface="MiSans Normal" panose="00000500000000000000" pitchFamily="2" charset="-122"/>
              <a:cs typeface="Times New Roman" panose="020206030504050203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633730" y="513715"/>
            <a:ext cx="11244580" cy="5692775"/>
          </a:xfrm>
          <a:prstGeom prst="rect">
            <a:avLst/>
          </a:prstGeom>
          <a:noFill/>
          <a:ln w="9525">
            <a:noFill/>
          </a:ln>
        </p:spPr>
        <p:txBody>
          <a:bodyPr wrap="square">
            <a:spAutoFit/>
          </a:bodyPr>
          <a:p>
            <a:pPr indent="0"/>
            <a:r>
              <a:rPr lang="zh-CN" sz="2800" b="1">
                <a:highlight>
                  <a:srgbClr val="FFFF00"/>
                </a:highlight>
                <a:latin typeface="Times New Roman" panose="02020603050405020304" charset="0"/>
                <a:ea typeface="宋体" panose="02010600030101010101" pitchFamily="2" charset="-122"/>
              </a:rPr>
              <a:t>拓展</a:t>
            </a:r>
            <a:r>
              <a:rPr lang="en-US" altLang="zh-CN" sz="2800" b="1">
                <a:highlight>
                  <a:srgbClr val="FFFF00"/>
                </a:highlight>
                <a:latin typeface="Times New Roman" panose="02020603050405020304" charset="0"/>
                <a:ea typeface="宋体" panose="02010600030101010101" pitchFamily="2" charset="-122"/>
              </a:rPr>
              <a:t>——</a:t>
            </a:r>
            <a:r>
              <a:rPr lang="zh-CN" sz="2800" b="1">
                <a:highlight>
                  <a:srgbClr val="FFFF00"/>
                </a:highlight>
                <a:latin typeface="Times New Roman" panose="02020603050405020304" charset="0"/>
                <a:ea typeface="宋体" panose="02010600030101010101" pitchFamily="2" charset="-122"/>
              </a:rPr>
              <a:t>中国传统文化特色物品</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rPr>
              <a:t>Hanfu (</a:t>
            </a:r>
            <a:r>
              <a:rPr lang="zh-CN" sz="2800" b="1">
                <a:solidFill>
                  <a:srgbClr val="0000FF"/>
                </a:solidFill>
                <a:latin typeface="Times New Roman" panose="02020603050405020304" charset="0"/>
                <a:ea typeface="宋体" panose="02010600030101010101" pitchFamily="2" charset="-122"/>
              </a:rPr>
              <a:t>汉服</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Hanfu, representative of traditional Chinese clothing, boasts a rich history and unique design. Choosing Hanfu as a gift not only praises classical Chinese costumes but also represents a return to traditional Chinese culture. A set of exquisite Hanfu is both fashionable and a vivid interpretation of traditional Chinese culture.</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rPr>
              <a:t>Paper Cutting (</a:t>
            </a:r>
            <a:r>
              <a:rPr lang="zh-CN" sz="2800" b="1">
                <a:solidFill>
                  <a:srgbClr val="0000FF"/>
                </a:solidFill>
                <a:latin typeface="Times New Roman" panose="02020603050405020304" charset="0"/>
                <a:ea typeface="宋体" panose="02010600030101010101" pitchFamily="2" charset="-122"/>
              </a:rPr>
              <a:t>剪纸</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Known as the world-class intangible cultural heritage, Paper cutting has a variety of shapes and colors. Choosing paper cutting as a gift not only showcases the distinctive charm of Chinese art but also reflects respect for meticulous [məˈtɪkjələs]</a:t>
            </a:r>
            <a:r>
              <a:rPr lang="zh-CN" sz="2800" b="0">
                <a:latin typeface="Times New Roman" panose="02020603050405020304" charset="0"/>
                <a:ea typeface="宋体" panose="02010600030101010101" pitchFamily="2" charset="-122"/>
              </a:rPr>
              <a:t>细腻的 </a:t>
            </a:r>
            <a:r>
              <a:rPr lang="en-US" sz="2800" b="0">
                <a:latin typeface="Times New Roman" panose="02020603050405020304" charset="0"/>
                <a:ea typeface="宋体" panose="02010600030101010101" pitchFamily="2" charset="-122"/>
              </a:rPr>
              <a:t>craftsmanship and cultural traditions. </a:t>
            </a:r>
            <a:endParaRPr lang="en-US" sz="2800" b="1">
              <a:solidFill>
                <a:srgbClr val="0000FF"/>
              </a:solidFill>
              <a:latin typeface="Wingdings" panose="05000000000000000000" charset="0"/>
              <a:ea typeface="宋体" panose="02010600030101010101" pitchFamily="2" charset="-122"/>
            </a:endParaRPr>
          </a:p>
          <a:p>
            <a:endParaRPr lang="en-US" altLang="en-US" sz="28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515620" y="338455"/>
            <a:ext cx="11244580" cy="6554470"/>
          </a:xfrm>
          <a:prstGeom prst="rect">
            <a:avLst/>
          </a:prstGeom>
          <a:noFill/>
          <a:ln w="9525">
            <a:noFill/>
          </a:ln>
        </p:spPr>
        <p:txBody>
          <a:bodyPr wrap="square">
            <a:spAutoFit/>
          </a:bodyPr>
          <a:p>
            <a:pPr indent="0"/>
            <a:r>
              <a:rPr lang="zh-CN" sz="2800" b="1">
                <a:highlight>
                  <a:srgbClr val="FFFF00"/>
                </a:highlight>
                <a:latin typeface="Times New Roman" panose="02020603050405020304" charset="0"/>
                <a:ea typeface="宋体" panose="02010600030101010101" pitchFamily="2" charset="-122"/>
              </a:rPr>
              <a:t>拓展</a:t>
            </a:r>
            <a:r>
              <a:rPr lang="en-US" altLang="zh-CN" sz="2800" b="1">
                <a:highlight>
                  <a:srgbClr val="FFFF00"/>
                </a:highlight>
                <a:latin typeface="Times New Roman" panose="02020603050405020304" charset="0"/>
                <a:ea typeface="宋体" panose="02010600030101010101" pitchFamily="2" charset="-122"/>
              </a:rPr>
              <a:t>——</a:t>
            </a:r>
            <a:r>
              <a:rPr lang="zh-CN" sz="2800" b="1">
                <a:highlight>
                  <a:srgbClr val="FFFF00"/>
                </a:highlight>
                <a:latin typeface="Times New Roman" panose="02020603050405020304" charset="0"/>
                <a:ea typeface="宋体" panose="02010600030101010101" pitchFamily="2" charset="-122"/>
              </a:rPr>
              <a:t>中国传统文化特色物品</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rPr>
              <a:t>Peking Opera Masks (</a:t>
            </a:r>
            <a:r>
              <a:rPr lang="zh-CN" sz="2800" b="1">
                <a:solidFill>
                  <a:srgbClr val="0000FF"/>
                </a:solidFill>
                <a:latin typeface="Times New Roman" panose="02020603050405020304" charset="0"/>
                <a:ea typeface="宋体" panose="02010600030101010101" pitchFamily="2" charset="-122"/>
              </a:rPr>
              <a:t>京剧面具</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Peking Opera masks, treasures of traditional Chinese performing arts, embody </a:t>
            </a:r>
            <a:r>
              <a:rPr lang="zh-CN" sz="2800" b="0">
                <a:latin typeface="Times New Roman" panose="02020603050405020304" charset="0"/>
                <a:ea typeface="宋体" panose="02010600030101010101" pitchFamily="2" charset="-122"/>
              </a:rPr>
              <a:t>体现</a:t>
            </a:r>
            <a:r>
              <a:rPr lang="en-US" sz="2800" b="0">
                <a:latin typeface="Times New Roman" panose="02020603050405020304" charset="0"/>
                <a:ea typeface="宋体" panose="02010600030101010101" pitchFamily="2" charset="-122"/>
              </a:rPr>
              <a:t>profound cultural significance. Selecting these masks as a gift not only displays the beauty of Chinese opera but is also a unique expression of respect for traditional Chinese culture. This gift is both artistically valuable and offers a profound glimpse into the beauty of Chinese theatrical [θiˈætrɪk(ə)l] </a:t>
            </a:r>
            <a:r>
              <a:rPr lang="zh-CN" sz="2800" b="0">
                <a:latin typeface="Times New Roman" panose="02020603050405020304" charset="0"/>
                <a:ea typeface="宋体" panose="02010600030101010101" pitchFamily="2" charset="-122"/>
              </a:rPr>
              <a:t>戏剧的</a:t>
            </a:r>
            <a:r>
              <a:rPr lang="en-US" sz="2800" b="0">
                <a:latin typeface="Times New Roman" panose="02020603050405020304" charset="0"/>
                <a:ea typeface="宋体" panose="02010600030101010101" pitchFamily="2" charset="-122"/>
              </a:rPr>
              <a:t>culture.</a:t>
            </a:r>
            <a:r>
              <a:rPr lang="en-US" sz="2800" b="1">
                <a:solidFill>
                  <a:srgbClr val="0000FF"/>
                </a:solidFill>
                <a:latin typeface="Wingdings" panose="05000000000000000000" charset="0"/>
                <a:ea typeface="宋体" panose="02010600030101010101" pitchFamily="2" charset="-122"/>
              </a:rPr>
              <a:t>u </a:t>
            </a:r>
            <a:r>
              <a:rPr lang="en-US" sz="2800" b="1">
                <a:solidFill>
                  <a:srgbClr val="0000FF"/>
                </a:solidFill>
                <a:latin typeface="Times New Roman" panose="02020603050405020304" charset="0"/>
                <a:ea typeface="宋体" panose="02010600030101010101" pitchFamily="2" charset="-122"/>
              </a:rPr>
              <a:t>Zongzi (</a:t>
            </a:r>
            <a:r>
              <a:rPr lang="zh-CN" sz="2800" b="1">
                <a:solidFill>
                  <a:srgbClr val="0000FF"/>
                </a:solidFill>
                <a:latin typeface="Times New Roman" panose="02020603050405020304" charset="0"/>
                <a:ea typeface="宋体" panose="02010600030101010101" pitchFamily="2" charset="-122"/>
              </a:rPr>
              <a:t>粽子</a:t>
            </a:r>
            <a:r>
              <a:rPr lang="en-US" sz="2800" b="1">
                <a:solidFill>
                  <a:srgbClr val="0000FF"/>
                </a:solidFill>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cs typeface="Times New Roman" panose="02020603050405020304" charset="0"/>
              </a:rPr>
              <a:t> </a:t>
            </a:r>
            <a:r>
              <a:rPr lang="en-US" sz="2800" b="0">
                <a:latin typeface="Times New Roman" panose="02020603050405020304" charset="0"/>
                <a:ea typeface="宋体" panose="02010600030101010101" pitchFamily="2" charset="-122"/>
              </a:rPr>
              <a:t>As for authentic Chinese snacks, Zongzi is a must-try traditional delicacy(</a:t>
            </a:r>
            <a:r>
              <a:rPr lang="zh-CN" sz="2800" b="0">
                <a:latin typeface="Times New Roman" panose="02020603050405020304" charset="0"/>
                <a:ea typeface="宋体" panose="02010600030101010101" pitchFamily="2" charset="-122"/>
              </a:rPr>
              <a:t>美味</a:t>
            </a:r>
            <a:r>
              <a:rPr lang="en-US" sz="2800" b="0">
                <a:latin typeface="Times New Roman" panose="02020603050405020304" charset="0"/>
                <a:ea typeface="宋体" panose="02010600030101010101" pitchFamily="2" charset="-122"/>
              </a:rPr>
              <a:t>)especially eaten on the day of the Dragon Boat Festival. Made from sticky rice stuffed with different fillings and wrapped with bamboo leaves, Zongzi has a distinctive fragrance which is loved by people of all ages. With various shapes, it is used to extent people’s wishes for good health.</a:t>
            </a:r>
            <a:endParaRPr lang="en-US" sz="2800" b="0">
              <a:latin typeface="Times New Roman" panose="02020603050405020304" charset="0"/>
              <a:ea typeface="宋体" panose="02010600030101010101" pitchFamily="2" charset="-122"/>
            </a:endParaRPr>
          </a:p>
          <a:p>
            <a:pPr indent="0"/>
            <a:r>
              <a:rPr lang="en-US" altLang="zh-CN" sz="2800" b="0">
                <a:latin typeface="Times New Roman" panose="02020603050405020304" charset="0"/>
                <a:ea typeface="宋体" panose="02010600030101010101" pitchFamily="2" charset="-122"/>
              </a:rPr>
              <a:t>...</a:t>
            </a:r>
            <a:endParaRPr lang="en-US" altLang="zh-CN" sz="28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393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675640" y="1220470"/>
            <a:ext cx="7438390" cy="4946650"/>
          </a:xfrm>
          <a:prstGeom prst="rect">
            <a:avLst/>
          </a:prstGeom>
          <a:noFill/>
          <a:ln w="9525">
            <a:solidFill>
              <a:schemeClr val="bg2">
                <a:lumMod val="90000"/>
              </a:schemeClr>
            </a:solidFill>
            <a:prstDash val="sysDot"/>
          </a:ln>
        </p:spPr>
        <p:txBody>
          <a:bodyPr wrap="square">
            <a:noAutofit/>
          </a:bodyPr>
          <a:p>
            <a:pPr indent="0" fontAlgn="auto">
              <a:lnSpc>
                <a:spcPts val="4940"/>
              </a:lnSpc>
            </a:pPr>
            <a:r>
              <a:rPr lang="zh-CN" sz="3200" b="0">
                <a:solidFill>
                  <a:srgbClr val="333333"/>
                </a:solidFill>
                <a:ea typeface="兰米粗楷简体" panose="02000503000000000000" charset="-122"/>
              </a:rPr>
              <a:t>（</a:t>
            </a:r>
            <a:r>
              <a:rPr sz="3200" b="0">
                <a:solidFill>
                  <a:srgbClr val="333333"/>
                </a:solidFill>
                <a:ea typeface="兰米粗楷简体" panose="02000503000000000000" charset="-122"/>
              </a:rPr>
              <a:t>天津卷应用文</a:t>
            </a:r>
            <a:r>
              <a:rPr lang="zh-CN" sz="3200" b="0">
                <a:solidFill>
                  <a:srgbClr val="333333"/>
                </a:solidFill>
                <a:ea typeface="兰米粗楷简体" panose="02000503000000000000" charset="-122"/>
              </a:rPr>
              <a:t>）</a:t>
            </a:r>
            <a:endParaRPr sz="3200" b="0">
              <a:solidFill>
                <a:srgbClr val="333333"/>
              </a:solidFill>
              <a:ea typeface="兰米粗楷简体" panose="02000503000000000000" charset="-122"/>
            </a:endParaRPr>
          </a:p>
          <a:p>
            <a:pPr indent="0" fontAlgn="auto">
              <a:lnSpc>
                <a:spcPts val="4940"/>
              </a:lnSpc>
            </a:pPr>
            <a:r>
              <a:rPr sz="3200" b="0">
                <a:solidFill>
                  <a:srgbClr val="333333"/>
                </a:solidFill>
                <a:ea typeface="兰米粗楷简体" panose="02000503000000000000" charset="-122"/>
              </a:rPr>
              <a:t>你作为交换生去英国学校，学校要办一个促进中英文化交流的活动叫 Chinese workshop，活动内容包括中国美食手工艺品和书法，活动有一项是教别人做中国传统的东西。请描述这项活动的意义，并申请参加此次活动，阐述参加内容及想法。</a:t>
            </a:r>
            <a:endParaRPr sz="3200" b="0">
              <a:solidFill>
                <a:srgbClr val="333333"/>
              </a:solidFill>
              <a:ea typeface="兰米粗楷简体" panose="02000503000000000000" charset="-122"/>
            </a:endParaRPr>
          </a:p>
        </p:txBody>
      </p:sp>
      <p:grpSp>
        <p:nvGrpSpPr>
          <p:cNvPr id="7" name="组合 6"/>
          <p:cNvGrpSpPr/>
          <p:nvPr/>
        </p:nvGrpSpPr>
        <p:grpSpPr>
          <a:xfrm>
            <a:off x="8487410" y="2432685"/>
            <a:ext cx="3474085" cy="3348355"/>
            <a:chOff x="6280111" y="1264554"/>
            <a:chExt cx="5309915" cy="5007429"/>
          </a:xfrm>
        </p:grpSpPr>
        <p:sp>
          <p:nvSpPr>
            <p:cNvPr id="8" name="椭圆 7"/>
            <p:cNvSpPr/>
            <p:nvPr/>
          </p:nvSpPr>
          <p:spPr>
            <a:xfrm>
              <a:off x="6280111" y="1264554"/>
              <a:ext cx="5007429" cy="5007429"/>
            </a:xfrm>
            <a:prstGeom prst="ellipse">
              <a:avLst/>
            </a:prstGeom>
            <a:solidFill>
              <a:srgbClr val="70A895">
                <a:lumMod val="20000"/>
                <a:lumOff val="80000"/>
              </a:srgbClr>
            </a:solidFill>
            <a:ln w="12700" cap="flat" cmpd="sng" algn="ctr">
              <a:noFill/>
              <a:prstDash val="solid"/>
              <a:miter lim="800000"/>
            </a:ln>
            <a:effectLst/>
          </p:spPr>
          <p:txBody>
            <a:bodyPr rtlCol="0" anchor="ctr"/>
            <a:p>
              <a:pPr algn="ctr"/>
              <a:endParaRPr lang="zh-CN" altLang="en-US">
                <a:solidFill>
                  <a:sysClr val="window" lastClr="FFFFFF"/>
                </a:solidFill>
                <a:latin typeface="MiSans Normal" charset="0"/>
                <a:ea typeface="MiSans Normal" charset="0"/>
              </a:endParaRPr>
            </a:p>
          </p:txBody>
        </p:sp>
        <p:pic>
          <p:nvPicPr>
            <p:cNvPr id="9" name="图片 8" descr="图形用户界面&#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98486" y="2162628"/>
              <a:ext cx="5191540" cy="3430818"/>
            </a:xfrm>
            <a:prstGeom prst="rect">
              <a:avLst/>
            </a:prstGeom>
          </p:spPr>
        </p:pic>
      </p:grpSp>
      <p:sp>
        <p:nvSpPr>
          <p:cNvPr id="10" name="圆角矩形 9"/>
          <p:cNvSpPr/>
          <p:nvPr>
            <p:custDataLst>
              <p:tags r:id="rId2"/>
            </p:custDataLst>
          </p:nvPr>
        </p:nvSpPr>
        <p:spPr>
          <a:xfrm>
            <a:off x="203835" y="169545"/>
            <a:ext cx="3769360" cy="481330"/>
          </a:xfrm>
          <a:prstGeom prst="roundRect">
            <a:avLst>
              <a:gd name="adj" fmla="val 5000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en-US" altLang="zh-CN" sz="2800" b="1">
                <a:latin typeface="Times New Roman Bold" panose="02020603050405020304" charset="0"/>
                <a:cs typeface="Times New Roman Bold" panose="02020603050405020304" charset="0"/>
              </a:rPr>
              <a:t>05. </a:t>
            </a:r>
            <a:r>
              <a:rPr lang="zh-CN" altLang="en-US" sz="2800" b="1">
                <a:latin typeface="Times New Roman Bold" panose="02020603050405020304" charset="0"/>
                <a:cs typeface="Times New Roman Bold" panose="02020603050405020304" charset="0"/>
              </a:rPr>
              <a:t>同话题练习巩固</a:t>
            </a:r>
            <a:r>
              <a:rPr lang="en-US" altLang="zh-CN" sz="2800" b="1">
                <a:latin typeface="Times New Roman Bold" panose="02020603050405020304" charset="0"/>
                <a:cs typeface="Times New Roman Bold" panose="02020603050405020304" charset="0"/>
              </a:rPr>
              <a:t>2</a:t>
            </a:r>
            <a:endParaRPr lang="en-US" altLang="zh-CN" sz="2800" b="1">
              <a:latin typeface="Times New Roman Bold" panose="02020603050405020304" charset="0"/>
              <a:cs typeface="Times New Roman Bold" panose="02020603050405020304" charset="0"/>
            </a:endParaRPr>
          </a:p>
        </p:txBody>
      </p:sp>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393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13690" y="436880"/>
            <a:ext cx="11648440" cy="6431280"/>
          </a:xfrm>
          <a:prstGeom prst="rect">
            <a:avLst/>
          </a:prstGeom>
          <a:noFill/>
          <a:ln w="9525">
            <a:noFill/>
          </a:ln>
        </p:spPr>
        <p:txBody>
          <a:bodyPr wrap="square">
            <a:spAutoFit/>
          </a:bodyPr>
          <a:p>
            <a:pPr indent="139700" algn="l">
              <a:buClrTx/>
              <a:buSzTx/>
              <a:buFontTx/>
            </a:pPr>
            <a:r>
              <a:rPr lang="zh-CN" sz="2400" b="0">
                <a:solidFill>
                  <a:srgbClr val="333333"/>
                </a:solidFill>
                <a:latin typeface="Arial" panose="020B0604020202020204" pitchFamily="34" charset="0"/>
                <a:ea typeface="宋体" panose="02010600030101010101" pitchFamily="2" charset="-122"/>
              </a:rPr>
              <a:t>范文：</a:t>
            </a:r>
            <a:endParaRPr lang="en-US" sz="2400" b="0">
              <a:latin typeface="Times New Roman" panose="02020603050405020304" charset="0"/>
              <a:ea typeface="宋体" panose="02010600030101010101" pitchFamily="2" charset="-122"/>
            </a:endParaRPr>
          </a:p>
          <a:p>
            <a:pPr indent="139700" algn="l">
              <a:buClrTx/>
              <a:buSzTx/>
              <a:buFontTx/>
            </a:pPr>
            <a:r>
              <a:rPr sz="2800" b="0">
                <a:latin typeface="Times New Roman" panose="02020603050405020304" charset="0"/>
                <a:ea typeface="宋体" panose="02010600030101010101" pitchFamily="2" charset="-122"/>
                <a:cs typeface="Times New Roman" panose="02020603050405020304" charset="0"/>
              </a:rPr>
              <a:t>Dear sir or madam, </a:t>
            </a:r>
            <a:endParaRPr sz="2800" b="0">
              <a:latin typeface="Times New Roman" panose="02020603050405020304" charset="0"/>
              <a:ea typeface="宋体" panose="02010600030101010101" pitchFamily="2" charset="-122"/>
              <a:cs typeface="Times New Roman" panose="02020603050405020304" charset="0"/>
            </a:endParaRPr>
          </a:p>
          <a:p>
            <a:pPr indent="139700" algn="l">
              <a:buClrTx/>
              <a:buSzTx/>
              <a:buFontTx/>
            </a:pPr>
            <a:r>
              <a:rPr lang="en-US" sz="2800" b="0">
                <a:latin typeface="Times New Roman" panose="02020603050405020304" charset="0"/>
                <a:ea typeface="宋体" panose="02010600030101010101" pitchFamily="2" charset="-122"/>
                <a:cs typeface="Times New Roman" panose="02020603050405020304" charset="0"/>
              </a:rPr>
              <a:t>  </a:t>
            </a:r>
            <a:r>
              <a:rPr sz="2800" b="0">
                <a:latin typeface="Times New Roman" panose="02020603050405020304" charset="0"/>
                <a:ea typeface="宋体" panose="02010600030101010101" pitchFamily="2" charset="-122"/>
                <a:cs typeface="Times New Roman" panose="02020603050405020304" charset="0"/>
              </a:rPr>
              <a:t>My name is Lihua and I</a:t>
            </a:r>
            <a:r>
              <a:rPr lang="en-US" sz="2800" b="0">
                <a:latin typeface="Times New Roman" panose="02020603050405020304" charset="0"/>
                <a:ea typeface="宋体" panose="02010600030101010101" pitchFamily="2" charset="-122"/>
                <a:cs typeface="Times New Roman" panose="02020603050405020304" charset="0"/>
              </a:rPr>
              <a:t>’</a:t>
            </a:r>
            <a:r>
              <a:rPr sz="2800" b="0">
                <a:latin typeface="Times New Roman" panose="02020603050405020304" charset="0"/>
                <a:ea typeface="宋体" panose="02010600030101010101" pitchFamily="2" charset="-122"/>
                <a:cs typeface="Times New Roman" panose="02020603050405020304" charset="0"/>
              </a:rPr>
              <a:t>m writing to join the Chinese Workshop, which, I believe, will greatly facilitate British students’ understanding of Chinese culture by offering them firsthand experience of trying Chinese craftwork. </a:t>
            </a:r>
            <a:endParaRPr sz="2800" b="0">
              <a:latin typeface="Times New Roman" panose="02020603050405020304" charset="0"/>
              <a:ea typeface="宋体" panose="02010600030101010101" pitchFamily="2" charset="-122"/>
              <a:cs typeface="Times New Roman" panose="02020603050405020304" charset="0"/>
            </a:endParaRPr>
          </a:p>
          <a:p>
            <a:pPr indent="139700" algn="l">
              <a:buClrTx/>
              <a:buSzTx/>
              <a:buFontTx/>
            </a:pPr>
            <a:r>
              <a:rPr lang="en-US" sz="2800" b="0">
                <a:latin typeface="Times New Roman" panose="02020603050405020304" charset="0"/>
                <a:ea typeface="宋体" panose="02010600030101010101" pitchFamily="2" charset="-122"/>
                <a:cs typeface="Times New Roman" panose="02020603050405020304" charset="0"/>
              </a:rPr>
              <a:t> </a:t>
            </a:r>
            <a:r>
              <a:rPr sz="2800" b="0">
                <a:latin typeface="Times New Roman" panose="02020603050405020304" charset="0"/>
                <a:ea typeface="宋体" panose="02010600030101010101" pitchFamily="2" charset="-122"/>
                <a:cs typeface="Times New Roman" panose="02020603050405020304" charset="0"/>
              </a:rPr>
              <a:t>The craftwork I am itchy to teach British students is paper-cutting. Symbolizing good luck and prosperity, this artwork carries with it blissful message and deep cultural connotation. Also, it allows me to teach from easy works like a heart shape or butterfly, from which British students will be more likely to derive a sense of achievement, thus giving them a brief taste of Chinese culture.  </a:t>
            </a:r>
            <a:r>
              <a:rPr lang="en-US" sz="2800" b="0">
                <a:latin typeface="Times New Roman" panose="02020603050405020304" charset="0"/>
                <a:ea typeface="宋体" panose="02010600030101010101" pitchFamily="2" charset="-122"/>
                <a:cs typeface="Times New Roman" panose="02020603050405020304" charset="0"/>
              </a:rPr>
              <a:t> </a:t>
            </a:r>
            <a:endParaRPr sz="2800" b="0">
              <a:latin typeface="Times New Roman" panose="02020603050405020304" charset="0"/>
              <a:ea typeface="宋体" panose="02010600030101010101" pitchFamily="2" charset="-122"/>
              <a:cs typeface="Times New Roman" panose="02020603050405020304" charset="0"/>
            </a:endParaRPr>
          </a:p>
          <a:p>
            <a:pPr indent="139700" algn="l">
              <a:buClrTx/>
              <a:buSzTx/>
              <a:buFontTx/>
            </a:pPr>
            <a:r>
              <a:rPr lang="en-US" sz="2800" b="0">
                <a:latin typeface="Times New Roman" panose="02020603050405020304" charset="0"/>
                <a:ea typeface="宋体" panose="02010600030101010101" pitchFamily="2" charset="-122"/>
                <a:cs typeface="Times New Roman" panose="02020603050405020304" charset="0"/>
              </a:rPr>
              <a:t>     </a:t>
            </a:r>
            <a:r>
              <a:rPr sz="2800" b="0">
                <a:latin typeface="Times New Roman" panose="02020603050405020304" charset="0"/>
                <a:ea typeface="宋体" panose="02010600030101010101" pitchFamily="2" charset="-122"/>
                <a:cs typeface="Times New Roman" panose="02020603050405020304" charset="0"/>
              </a:rPr>
              <a:t>Looking forward to hearing from you. </a:t>
            </a:r>
            <a:endParaRPr sz="2800" b="0">
              <a:latin typeface="Times New Roman" panose="02020603050405020304" charset="0"/>
              <a:ea typeface="宋体" panose="02010600030101010101" pitchFamily="2" charset="-122"/>
              <a:cs typeface="Times New Roman" panose="02020603050405020304" charset="0"/>
            </a:endParaRPr>
          </a:p>
          <a:p>
            <a:pPr indent="139700" algn="r">
              <a:buClrTx/>
              <a:buSzTx/>
              <a:buFontTx/>
            </a:pPr>
            <a:r>
              <a:rPr sz="2800" b="0">
                <a:latin typeface="Times New Roman" panose="02020603050405020304" charset="0"/>
                <a:ea typeface="宋体" panose="02010600030101010101" pitchFamily="2" charset="-122"/>
                <a:cs typeface="Times New Roman" panose="02020603050405020304" charset="0"/>
              </a:rPr>
              <a:t>Yours, </a:t>
            </a:r>
            <a:endParaRPr sz="2800" b="0">
              <a:latin typeface="Times New Roman" panose="02020603050405020304" charset="0"/>
              <a:ea typeface="宋体" panose="02010600030101010101" pitchFamily="2" charset="-122"/>
              <a:cs typeface="Times New Roman" panose="02020603050405020304" charset="0"/>
            </a:endParaRPr>
          </a:p>
          <a:p>
            <a:pPr indent="139700" algn="r">
              <a:buClrTx/>
              <a:buSzTx/>
              <a:buFontTx/>
            </a:pPr>
            <a:r>
              <a:rPr sz="2800" b="0">
                <a:latin typeface="Times New Roman" panose="02020603050405020304" charset="0"/>
                <a:ea typeface="宋体" panose="02010600030101010101" pitchFamily="2" charset="-122"/>
                <a:cs typeface="Times New Roman" panose="02020603050405020304" charset="0"/>
              </a:rPr>
              <a:t>Li Hua </a:t>
            </a:r>
            <a:r>
              <a:rPr sz="2400" b="0">
                <a:ea typeface="宋体" panose="02010600030101010101" pitchFamily="2" charset="-122"/>
              </a:rPr>
              <a:t>                                                                                                            </a:t>
            </a:r>
            <a:endParaRPr lang="en-US" altLang="en-US" sz="24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30810" y="146685"/>
            <a:ext cx="12536805" cy="6555105"/>
          </a:xfrm>
          <a:prstGeom prst="rect">
            <a:avLst/>
          </a:prstGeom>
        </p:spPr>
      </p:pic>
      <p:sp>
        <p:nvSpPr>
          <p:cNvPr id="3" name="矩形 2"/>
          <p:cNvSpPr/>
          <p:nvPr/>
        </p:nvSpPr>
        <p:spPr>
          <a:xfrm>
            <a:off x="3315335" y="1037590"/>
            <a:ext cx="3235960" cy="1198880"/>
          </a:xfrm>
          <a:prstGeom prst="rect">
            <a:avLst/>
          </a:prstGeom>
          <a:noFill/>
          <a:ln>
            <a:noFill/>
          </a:ln>
        </p:spPr>
        <p:txBody>
          <a:bodyPr wrap="none" rtlCol="0" anchor="t">
            <a:spAutoFit/>
          </a:bodyPr>
          <a:p>
            <a:pPr algn="ctr"/>
            <a:r>
              <a:rPr lang="en-US" altLang="zh-CN" sz="7200" b="1">
                <a:ln w="15875"/>
                <a:gradFill>
                  <a:gsLst>
                    <a:gs pos="0">
                      <a:schemeClr val="accent1">
                        <a:hueMod val="80000"/>
                      </a:schemeClr>
                    </a:gs>
                    <a:gs pos="100000">
                      <a:schemeClr val="accent1">
                        <a:alpha val="100000"/>
                      </a:schemeClr>
                    </a:gs>
                  </a:gsLst>
                  <a:lin ang="2700000" scaled="0"/>
                </a:gradFill>
                <a:effectLst/>
              </a:rPr>
              <a:t>The end</a:t>
            </a:r>
            <a:endParaRPr lang="en-US" altLang="zh-CN" sz="7200" b="1">
              <a:ln w="15875"/>
              <a:gradFill>
                <a:gsLst>
                  <a:gs pos="0">
                    <a:schemeClr val="accent1">
                      <a:hueMod val="80000"/>
                    </a:schemeClr>
                  </a:gs>
                  <a:gs pos="100000">
                    <a:schemeClr val="accent1">
                      <a:alpha val="100000"/>
                    </a:schemeClr>
                  </a:gs>
                </a:gsLst>
                <a:lin ang="2700000" scaled="0"/>
              </a:gra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13690" y="338455"/>
            <a:ext cx="3539490" cy="6312535"/>
          </a:xfrm>
          <a:prstGeom prst="rect">
            <a:avLst/>
          </a:prstGeom>
          <a:solidFill>
            <a:schemeClr val="accent4">
              <a:lumMod val="20000"/>
              <a:lumOff val="80000"/>
            </a:schemeClr>
          </a:solidFill>
        </p:spPr>
        <p:txBody>
          <a:bodyPr wrap="square" rtlCol="0" anchor="t">
            <a:noAutofit/>
          </a:bodyPr>
          <a:p>
            <a:r>
              <a:rPr lang="zh-CN" altLang="en-US" sz="3200">
                <a:latin typeface="兰米粗楷简体" panose="02000503000000000000" charset="-122"/>
                <a:ea typeface="兰米粗楷简体" panose="02000503000000000000" charset="-122"/>
                <a:cs typeface="兰米粗楷简体" panose="02000503000000000000" charset="-122"/>
              </a:rPr>
              <a:t>原题：</a:t>
            </a:r>
            <a:endParaRPr lang="zh-CN" altLang="en-US" sz="3200">
              <a:latin typeface="兰米粗楷简体" panose="02000503000000000000" charset="-122"/>
              <a:ea typeface="兰米粗楷简体" panose="02000503000000000000" charset="-122"/>
              <a:cs typeface="兰米粗楷简体" panose="02000503000000000000" charset="-122"/>
            </a:endParaRPr>
          </a:p>
          <a:p>
            <a:r>
              <a:rPr lang="zh-CN" altLang="en-US" sz="32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r>
              <a:rPr lang="en-US" altLang="zh-CN" sz="3200">
                <a:latin typeface="兰米粗楷简体" panose="02000503000000000000" charset="-122"/>
                <a:ea typeface="兰米粗楷简体" panose="02000503000000000000" charset="-122"/>
                <a:cs typeface="兰米粗楷简体" panose="02000503000000000000" charset="-122"/>
              </a:rPr>
              <a:t> </a:t>
            </a:r>
            <a:endParaRPr lang="en-US" altLang="zh-CN" sz="3200">
              <a:latin typeface="兰米粗楷简体" panose="02000503000000000000" charset="-122"/>
              <a:ea typeface="兰米粗楷简体" panose="02000503000000000000" charset="-122"/>
              <a:cs typeface="兰米粗楷简体" panose="02000503000000000000" charset="-122"/>
            </a:endParaRPr>
          </a:p>
          <a:p>
            <a:r>
              <a:rPr lang="zh-CN" altLang="en-US" sz="3200">
                <a:latin typeface="兰米粗楷简体" panose="02000503000000000000" charset="-122"/>
                <a:ea typeface="兰米粗楷简体" panose="02000503000000000000" charset="-122"/>
                <a:cs typeface="兰米粗楷简体" panose="02000503000000000000" charset="-122"/>
              </a:rPr>
              <a:t>1.介绍活动；</a:t>
            </a:r>
            <a:endParaRPr lang="zh-CN" altLang="en-US" sz="3200">
              <a:latin typeface="兰米粗楷简体" panose="02000503000000000000" charset="-122"/>
              <a:ea typeface="兰米粗楷简体" panose="02000503000000000000" charset="-122"/>
              <a:cs typeface="兰米粗楷简体" panose="02000503000000000000" charset="-122"/>
            </a:endParaRPr>
          </a:p>
          <a:p>
            <a:r>
              <a:rPr lang="zh-CN" altLang="en-US" sz="3200">
                <a:latin typeface="兰米粗楷简体" panose="02000503000000000000" charset="-122"/>
                <a:ea typeface="兰米粗楷简体" panose="02000503000000000000" charset="-122"/>
                <a:cs typeface="兰米粗楷简体" panose="02000503000000000000" charset="-122"/>
              </a:rPr>
              <a:t>2.阐明理由；</a:t>
            </a:r>
            <a:endParaRPr lang="zh-CN" altLang="en-US" sz="3200">
              <a:latin typeface="兰米粗楷简体" panose="02000503000000000000" charset="-122"/>
              <a:ea typeface="兰米粗楷简体" panose="02000503000000000000" charset="-122"/>
              <a:cs typeface="兰米粗楷简体" panose="02000503000000000000" charset="-122"/>
            </a:endParaRPr>
          </a:p>
          <a:p>
            <a:r>
              <a:rPr lang="zh-CN" altLang="en-US" sz="3200">
                <a:latin typeface="兰米粗楷简体" panose="02000503000000000000" charset="-122"/>
                <a:ea typeface="兰米粗楷简体" panose="02000503000000000000" charset="-122"/>
                <a:cs typeface="兰米粗楷简体" panose="02000503000000000000" charset="-122"/>
              </a:rPr>
              <a:t>3.邀请参加。</a:t>
            </a:r>
            <a:endParaRPr lang="zh-CN" altLang="en-US" sz="3200">
              <a:latin typeface="兰米粗楷简体" panose="02000503000000000000" charset="-122"/>
              <a:ea typeface="兰米粗楷简体" panose="02000503000000000000" charset="-122"/>
              <a:cs typeface="兰米粗楷简体" panose="02000503000000000000" charset="-122"/>
            </a:endParaRPr>
          </a:p>
        </p:txBody>
      </p:sp>
      <p:sp>
        <p:nvSpPr>
          <p:cNvPr id="36" name="文本框 35"/>
          <p:cNvSpPr txBox="1"/>
          <p:nvPr/>
        </p:nvSpPr>
        <p:spPr>
          <a:xfrm>
            <a:off x="917575" y="7983220"/>
            <a:ext cx="1081595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1">
            <a:lum contrast="24000"/>
          </a:blip>
          <a:stretch>
            <a:fillRect/>
          </a:stretch>
        </p:blipFill>
        <p:spPr>
          <a:xfrm>
            <a:off x="4370070" y="311150"/>
            <a:ext cx="7524750" cy="6546850"/>
          </a:xfrm>
          <a:prstGeom prst="rect">
            <a:avLst/>
          </a:prstGeom>
        </p:spPr>
      </p:pic>
      <p:grpSp>
        <p:nvGrpSpPr>
          <p:cNvPr id="11" name="组合 10"/>
          <p:cNvGrpSpPr/>
          <p:nvPr/>
        </p:nvGrpSpPr>
        <p:grpSpPr>
          <a:xfrm>
            <a:off x="4370070" y="1704130"/>
            <a:ext cx="7124266" cy="4760805"/>
            <a:chOff x="6882" y="2684"/>
            <a:chExt cx="11219" cy="7497"/>
          </a:xfrm>
        </p:grpSpPr>
        <p:grpSp>
          <p:nvGrpSpPr>
            <p:cNvPr id="7" name="组合 6"/>
            <p:cNvGrpSpPr/>
            <p:nvPr/>
          </p:nvGrpSpPr>
          <p:grpSpPr>
            <a:xfrm>
              <a:off x="12237" y="2684"/>
              <a:ext cx="5864" cy="4307"/>
              <a:chOff x="12933" y="2663"/>
              <a:chExt cx="4081" cy="2305"/>
            </a:xfrm>
          </p:grpSpPr>
          <p:sp>
            <p:nvSpPr>
              <p:cNvPr id="8" name="云形标注 7"/>
              <p:cNvSpPr/>
              <p:nvPr>
                <p:custDataLst>
                  <p:tags r:id="rId2"/>
                </p:custDataLst>
              </p:nvPr>
            </p:nvSpPr>
            <p:spPr>
              <a:xfrm>
                <a:off x="12933" y="2663"/>
                <a:ext cx="4081" cy="2305"/>
              </a:xfrm>
              <a:prstGeom prst="cloudCallout">
                <a:avLst>
                  <a:gd name="adj1" fmla="val -65286"/>
                  <a:gd name="adj2" fmla="val 35645"/>
                </a:avLst>
              </a:prstGeom>
              <a:solidFill>
                <a:srgbClr val="363636"/>
              </a:solidFill>
              <a:ln w="12700" cap="flat" cmpd="sng" algn="ctr">
                <a:solidFill>
                  <a:srgbClr val="363636">
                    <a:lumMod val="75000"/>
                  </a:srgbClr>
                </a:solidFill>
                <a:prstDash val="solid"/>
                <a:miter lim="800000"/>
              </a:ln>
              <a:effectLst/>
            </p:spPr>
            <p:txBody>
              <a:bodyPr rtlCol="0" anchor="ctr"/>
              <a:p>
                <a:pPr algn="ctr"/>
                <a:endParaRPr lang="zh-CN" altLang="en-US">
                  <a:solidFill>
                    <a:sysClr val="window" lastClr="FFFFFF"/>
                  </a:solidFill>
                  <a:latin typeface="MiSans Normal" charset="0"/>
                  <a:ea typeface="MiSans Normal" charset="0"/>
                </a:endParaRPr>
              </a:p>
            </p:txBody>
          </p:sp>
          <p:sp>
            <p:nvSpPr>
              <p:cNvPr id="9" name="文本框 8"/>
              <p:cNvSpPr txBox="1"/>
              <p:nvPr>
                <p:custDataLst>
                  <p:tags r:id="rId3"/>
                </p:custDataLst>
              </p:nvPr>
            </p:nvSpPr>
            <p:spPr>
              <a:xfrm>
                <a:off x="13747" y="3108"/>
                <a:ext cx="2846" cy="1322"/>
              </a:xfrm>
              <a:prstGeom prst="rect">
                <a:avLst/>
              </a:prstGeom>
              <a:noFill/>
            </p:spPr>
            <p:txBody>
              <a:bodyPr wrap="square" rtlCol="0">
                <a:spAutoFit/>
              </a:bodyPr>
              <a:p>
                <a:r>
                  <a:rPr lang="zh-CN" altLang="en-US" sz="2400">
                    <a:solidFill>
                      <a:sysClr val="window" lastClr="FFFFFF"/>
                    </a:solidFill>
                  </a:rPr>
                  <a:t>通知常用篇章结构是什么？要注意什么（</a:t>
                </a:r>
                <a:r>
                  <a:rPr lang="zh-CN" sz="2400">
                    <a:solidFill>
                      <a:sysClr val="window" lastClr="FFFFFF"/>
                    </a:solidFill>
                  </a:rPr>
                  <a:t>时态、人称</a:t>
                </a:r>
                <a:r>
                  <a:rPr lang="zh-CN" altLang="en-US" sz="2400">
                    <a:solidFill>
                      <a:sysClr val="window" lastClr="FFFFFF"/>
                    </a:solidFill>
                  </a:rPr>
                  <a:t>）？</a:t>
                </a:r>
                <a:endParaRPr lang="zh-CN" altLang="en-US" sz="2400">
                  <a:solidFill>
                    <a:sysClr val="window" lastClr="FFFFFF"/>
                  </a:solidFill>
                </a:endParaRPr>
              </a:p>
            </p:txBody>
          </p:sp>
        </p:grpSp>
        <p:pic>
          <p:nvPicPr>
            <p:cNvPr id="10" name="图片 9"/>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882" y="4312"/>
              <a:ext cx="5710" cy="5869"/>
            </a:xfrm>
            <a:prstGeom prst="rect">
              <a:avLst/>
            </a:prstGeom>
          </p:spPr>
        </p:pic>
      </p:gr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2" name="组合 11"/>
          <p:cNvGrpSpPr/>
          <p:nvPr/>
        </p:nvGrpSpPr>
        <p:grpSpPr>
          <a:xfrm>
            <a:off x="8096250" y="1523365"/>
            <a:ext cx="3267075" cy="3594100"/>
            <a:chOff x="6064708" y="1307053"/>
            <a:chExt cx="5109757" cy="5078465"/>
          </a:xfrm>
        </p:grpSpPr>
        <p:sp>
          <p:nvSpPr>
            <p:cNvPr id="13" name="椭圆 12"/>
            <p:cNvSpPr/>
            <p:nvPr/>
          </p:nvSpPr>
          <p:spPr>
            <a:xfrm>
              <a:off x="6064708" y="1307053"/>
              <a:ext cx="5078465" cy="50784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卡通人物&#10;&#10;描述已自动生成"/>
            <p:cNvPicPr>
              <a:picLocks noChangeAspect="1"/>
            </p:cNvPicPr>
            <p:nvPr/>
          </p:nvPicPr>
          <p:blipFill rotWithShape="1">
            <a:blip r:embed="rId1">
              <a:extLst>
                <a:ext uri="{28A0092B-C50C-407E-A947-70E740481C1C}">
                  <a14:useLocalDpi xmlns:a14="http://schemas.microsoft.com/office/drawing/2010/main" val="0"/>
                </a:ext>
              </a:extLst>
            </a:blip>
            <a:srcRect b="53016"/>
            <a:stretch>
              <a:fillRect/>
            </a:stretch>
          </p:blipFill>
          <p:spPr>
            <a:xfrm>
              <a:off x="6396098" y="1814286"/>
              <a:ext cx="4778367" cy="4064000"/>
            </a:xfrm>
            <a:prstGeom prst="rect">
              <a:avLst/>
            </a:prstGeom>
          </p:spPr>
        </p:pic>
      </p:grpSp>
      <p:grpSp>
        <p:nvGrpSpPr>
          <p:cNvPr id="6" name="组合 5"/>
          <p:cNvGrpSpPr/>
          <p:nvPr>
            <p:custDataLst>
              <p:tags r:id="rId2"/>
            </p:custDataLst>
          </p:nvPr>
        </p:nvGrpSpPr>
        <p:grpSpPr>
          <a:xfrm>
            <a:off x="1656080" y="990281"/>
            <a:ext cx="4163060" cy="4791287"/>
            <a:chOff x="916305" y="1703386"/>
            <a:chExt cx="4163060" cy="4791287"/>
          </a:xfrm>
        </p:grpSpPr>
        <p:grpSp>
          <p:nvGrpSpPr>
            <p:cNvPr id="7" name="组合 6"/>
            <p:cNvGrpSpPr/>
            <p:nvPr/>
          </p:nvGrpSpPr>
          <p:grpSpPr>
            <a:xfrm>
              <a:off x="916305" y="1703386"/>
              <a:ext cx="3939540" cy="694690"/>
              <a:chOff x="916305" y="1703386"/>
              <a:chExt cx="3939540" cy="694690"/>
            </a:xfrm>
          </p:grpSpPr>
          <p:sp>
            <p:nvSpPr>
              <p:cNvPr id="9" name="椭圆 8"/>
              <p:cNvSpPr/>
              <p:nvPr>
                <p:custDataLst>
                  <p:tags r:id="rId3"/>
                </p:custDataLst>
              </p:nvPr>
            </p:nvSpPr>
            <p:spPr>
              <a:xfrm>
                <a:off x="916305" y="1703386"/>
                <a:ext cx="694690" cy="694690"/>
              </a:xfrm>
              <a:prstGeom prst="ellipse">
                <a:avLst/>
              </a:prstGeom>
              <a:solidFill>
                <a:srgbClr val="70A895"/>
              </a:solidFill>
              <a:ln w="12700" cap="flat" cmpd="sng" algn="ctr">
                <a:noFill/>
                <a:prstDash val="solid"/>
                <a:miter lim="800000"/>
              </a:ln>
              <a:effectLst/>
            </p:spPr>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iSans Normal" charset="0"/>
                    <a:ea typeface="MiSans Normal" charset="0"/>
                    <a:cs typeface="+mn-ea"/>
                  </a:defRPr>
                </a:lvl1pPr>
                <a:lvl2pPr marL="457200" algn="l" defTabSz="914400" rtl="0" eaLnBrk="1" latinLnBrk="0" hangingPunct="1">
                  <a:defRPr sz="1800" kern="1200">
                    <a:solidFill>
                      <a:sysClr val="window" lastClr="FFFFFF"/>
                    </a:solidFill>
                    <a:latin typeface="MiSans Normal" charset="0"/>
                    <a:ea typeface="MiSans Normal" charset="0"/>
                    <a:cs typeface="+mn-ea"/>
                  </a:defRPr>
                </a:lvl2pPr>
                <a:lvl3pPr marL="914400" algn="l" defTabSz="914400" rtl="0" eaLnBrk="1" latinLnBrk="0" hangingPunct="1">
                  <a:defRPr sz="1800" kern="1200">
                    <a:solidFill>
                      <a:sysClr val="window" lastClr="FFFFFF"/>
                    </a:solidFill>
                    <a:latin typeface="MiSans Normal" charset="0"/>
                    <a:ea typeface="MiSans Normal" charset="0"/>
                    <a:cs typeface="+mn-ea"/>
                  </a:defRPr>
                </a:lvl3pPr>
                <a:lvl4pPr marL="1371600" algn="l" defTabSz="914400" rtl="0" eaLnBrk="1" latinLnBrk="0" hangingPunct="1">
                  <a:defRPr sz="1800" kern="1200">
                    <a:solidFill>
                      <a:sysClr val="window" lastClr="FFFFFF"/>
                    </a:solidFill>
                    <a:latin typeface="MiSans Normal" charset="0"/>
                    <a:ea typeface="MiSans Normal" charset="0"/>
                    <a:cs typeface="+mn-ea"/>
                  </a:defRPr>
                </a:lvl4pPr>
                <a:lvl5pPr marL="1828800" algn="l" defTabSz="914400" rtl="0" eaLnBrk="1" latinLnBrk="0" hangingPunct="1">
                  <a:defRPr sz="1800" kern="1200">
                    <a:solidFill>
                      <a:sysClr val="window" lastClr="FFFFFF"/>
                    </a:solidFill>
                    <a:latin typeface="MiSans Normal" charset="0"/>
                    <a:ea typeface="MiSans Normal" charset="0"/>
                    <a:cs typeface="+mn-ea"/>
                  </a:defRPr>
                </a:lvl5pPr>
                <a:lvl6pPr marL="2286000" algn="l" defTabSz="914400" rtl="0" eaLnBrk="1" latinLnBrk="0" hangingPunct="1">
                  <a:defRPr sz="1800" kern="1200">
                    <a:solidFill>
                      <a:sysClr val="window" lastClr="FFFFFF"/>
                    </a:solidFill>
                    <a:latin typeface="MiSans Normal" charset="0"/>
                    <a:ea typeface="MiSans Normal" charset="0"/>
                    <a:cs typeface="+mn-ea"/>
                  </a:defRPr>
                </a:lvl6pPr>
                <a:lvl7pPr marL="2743200" algn="l" defTabSz="914400" rtl="0" eaLnBrk="1" latinLnBrk="0" hangingPunct="1">
                  <a:defRPr sz="1800" kern="1200">
                    <a:solidFill>
                      <a:sysClr val="window" lastClr="FFFFFF"/>
                    </a:solidFill>
                    <a:latin typeface="MiSans Normal" charset="0"/>
                    <a:ea typeface="MiSans Normal" charset="0"/>
                    <a:cs typeface="+mn-ea"/>
                  </a:defRPr>
                </a:lvl7pPr>
                <a:lvl8pPr marL="3200400" algn="l" defTabSz="914400" rtl="0" eaLnBrk="1" latinLnBrk="0" hangingPunct="1">
                  <a:defRPr sz="1800" kern="1200">
                    <a:solidFill>
                      <a:sysClr val="window" lastClr="FFFFFF"/>
                    </a:solidFill>
                    <a:latin typeface="MiSans Normal" charset="0"/>
                    <a:ea typeface="MiSans Normal" charset="0"/>
                    <a:cs typeface="+mn-ea"/>
                  </a:defRPr>
                </a:lvl8pPr>
                <a:lvl9pPr marL="3657600" algn="l" defTabSz="914400" rtl="0" eaLnBrk="1" latinLnBrk="0" hangingPunct="1">
                  <a:defRPr sz="1800" kern="1200">
                    <a:solidFill>
                      <a:sysClr val="window" lastClr="FFFFFF"/>
                    </a:solidFill>
                    <a:latin typeface="MiSans Normal" charset="0"/>
                    <a:ea typeface="MiSans Normal" charset="0"/>
                    <a:cs typeface="+mn-ea"/>
                  </a:defRPr>
                </a:lvl9pPr>
              </a:lstStyle>
              <a:p>
                <a:pPr algn="ctr"/>
                <a:endParaRPr lang="zh-CN" altLang="en-US">
                  <a:solidFill>
                    <a:sysClr val="window" lastClr="FFFFFF"/>
                  </a:solidFill>
                  <a:latin typeface="MiSans Normal" panose="00000500000000000000" pitchFamily="2" charset="-122"/>
                  <a:ea typeface="MiSans Normal" panose="00000500000000000000" pitchFamily="2" charset="-122"/>
                </a:endParaRPr>
              </a:p>
            </p:txBody>
          </p:sp>
          <p:sp>
            <p:nvSpPr>
              <p:cNvPr id="10" name="文本框 20"/>
              <p:cNvSpPr txBox="1"/>
              <p:nvPr>
                <p:custDataLst>
                  <p:tags r:id="rId4"/>
                </p:custDataLst>
              </p:nvPr>
            </p:nvSpPr>
            <p:spPr>
              <a:xfrm>
                <a:off x="960120" y="1808796"/>
                <a:ext cx="607060" cy="460375"/>
              </a:xfrm>
              <a:prstGeom prst="rect">
                <a:avLst/>
              </a:prstGeom>
              <a:noFill/>
              <a:ln>
                <a:solidFill>
                  <a:srgbClr val="000000">
                    <a:alpha val="0"/>
                  </a:srgbClr>
                </a:solidFill>
              </a:ln>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Normal" panose="00000500000000000000" pitchFamily="2" charset="-122"/>
                  </a:rPr>
                  <a:t>01</a:t>
                </a:r>
                <a:endParaRPr lang="en-US" altLang="zh-CN" sz="2400" dirty="0">
                  <a:solidFill>
                    <a:sysClr val="window" lastClr="FFFFFF"/>
                  </a:solidFill>
                  <a:latin typeface="MiSans Bold" panose="00000800000000000000" charset="-122"/>
                  <a:ea typeface="MiSans Normal" panose="00000500000000000000" pitchFamily="2" charset="-122"/>
                </a:endParaRPr>
              </a:p>
            </p:txBody>
          </p:sp>
          <p:sp>
            <p:nvSpPr>
              <p:cNvPr id="11" name="文本框 26"/>
              <p:cNvSpPr txBox="1"/>
              <p:nvPr>
                <p:custDataLst>
                  <p:tags r:id="rId5"/>
                </p:custDataLst>
              </p:nvPr>
            </p:nvSpPr>
            <p:spPr>
              <a:xfrm>
                <a:off x="1656080" y="1727516"/>
                <a:ext cx="3199765" cy="521970"/>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l"/>
                <a:r>
                  <a:rPr lang="zh-CN" altLang="en-US" sz="2800" dirty="0">
                    <a:solidFill>
                      <a:srgbClr val="000000">
                        <a:lumMod val="65000"/>
                        <a:lumOff val="35000"/>
                      </a:srgbClr>
                    </a:solidFill>
                    <a:latin typeface="MiSans Bold" panose="00000800000000000000" charset="-122"/>
                    <a:ea typeface="MiSans Bold" panose="00000800000000000000" charset="-122"/>
                  </a:rPr>
                  <a:t>真题通知范例学习</a:t>
                </a:r>
                <a:endParaRPr lang="zh-CN" altLang="en-US" sz="2800" dirty="0">
                  <a:solidFill>
                    <a:srgbClr val="000000">
                      <a:lumMod val="65000"/>
                      <a:lumOff val="35000"/>
                    </a:srgbClr>
                  </a:solidFill>
                  <a:latin typeface="MiSans Bold" panose="00000800000000000000" charset="-122"/>
                  <a:ea typeface="MiSans Bold" panose="00000800000000000000" charset="-122"/>
                </a:endParaRPr>
              </a:p>
            </p:txBody>
          </p:sp>
        </p:grpSp>
        <p:grpSp>
          <p:nvGrpSpPr>
            <p:cNvPr id="17" name="组合 16"/>
            <p:cNvGrpSpPr/>
            <p:nvPr/>
          </p:nvGrpSpPr>
          <p:grpSpPr>
            <a:xfrm>
              <a:off x="916305" y="2726477"/>
              <a:ext cx="4163060" cy="694690"/>
              <a:chOff x="916305" y="2810826"/>
              <a:chExt cx="4163060" cy="694690"/>
            </a:xfrm>
          </p:grpSpPr>
          <p:sp>
            <p:nvSpPr>
              <p:cNvPr id="19" name="椭圆 18"/>
              <p:cNvSpPr/>
              <p:nvPr>
                <p:custDataLst>
                  <p:tags r:id="rId6"/>
                </p:custDataLst>
              </p:nvPr>
            </p:nvSpPr>
            <p:spPr>
              <a:xfrm>
                <a:off x="916305" y="2810826"/>
                <a:ext cx="694690" cy="694690"/>
              </a:xfrm>
              <a:prstGeom prst="ellipse">
                <a:avLst/>
              </a:prstGeom>
              <a:solidFill>
                <a:srgbClr val="F0829B"/>
              </a:solidFill>
              <a:ln w="12700" cap="flat" cmpd="sng" algn="ctr">
                <a:noFill/>
                <a:prstDash val="solid"/>
                <a:miter lim="800000"/>
              </a:ln>
              <a:effectLst/>
            </p:spPr>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iSans Normal" charset="0"/>
                    <a:ea typeface="MiSans Normal" charset="0"/>
                    <a:cs typeface="+mn-ea"/>
                  </a:defRPr>
                </a:lvl1pPr>
                <a:lvl2pPr marL="457200" algn="l" defTabSz="914400" rtl="0" eaLnBrk="1" latinLnBrk="0" hangingPunct="1">
                  <a:defRPr sz="1800" kern="1200">
                    <a:solidFill>
                      <a:sysClr val="window" lastClr="FFFFFF"/>
                    </a:solidFill>
                    <a:latin typeface="MiSans Normal" charset="0"/>
                    <a:ea typeface="MiSans Normal" charset="0"/>
                    <a:cs typeface="+mn-ea"/>
                  </a:defRPr>
                </a:lvl2pPr>
                <a:lvl3pPr marL="914400" algn="l" defTabSz="914400" rtl="0" eaLnBrk="1" latinLnBrk="0" hangingPunct="1">
                  <a:defRPr sz="1800" kern="1200">
                    <a:solidFill>
                      <a:sysClr val="window" lastClr="FFFFFF"/>
                    </a:solidFill>
                    <a:latin typeface="MiSans Normal" charset="0"/>
                    <a:ea typeface="MiSans Normal" charset="0"/>
                    <a:cs typeface="+mn-ea"/>
                  </a:defRPr>
                </a:lvl3pPr>
                <a:lvl4pPr marL="1371600" algn="l" defTabSz="914400" rtl="0" eaLnBrk="1" latinLnBrk="0" hangingPunct="1">
                  <a:defRPr sz="1800" kern="1200">
                    <a:solidFill>
                      <a:sysClr val="window" lastClr="FFFFFF"/>
                    </a:solidFill>
                    <a:latin typeface="MiSans Normal" charset="0"/>
                    <a:ea typeface="MiSans Normal" charset="0"/>
                    <a:cs typeface="+mn-ea"/>
                  </a:defRPr>
                </a:lvl4pPr>
                <a:lvl5pPr marL="1828800" algn="l" defTabSz="914400" rtl="0" eaLnBrk="1" latinLnBrk="0" hangingPunct="1">
                  <a:defRPr sz="1800" kern="1200">
                    <a:solidFill>
                      <a:sysClr val="window" lastClr="FFFFFF"/>
                    </a:solidFill>
                    <a:latin typeface="MiSans Normal" charset="0"/>
                    <a:ea typeface="MiSans Normal" charset="0"/>
                    <a:cs typeface="+mn-ea"/>
                  </a:defRPr>
                </a:lvl5pPr>
                <a:lvl6pPr marL="2286000" algn="l" defTabSz="914400" rtl="0" eaLnBrk="1" latinLnBrk="0" hangingPunct="1">
                  <a:defRPr sz="1800" kern="1200">
                    <a:solidFill>
                      <a:sysClr val="window" lastClr="FFFFFF"/>
                    </a:solidFill>
                    <a:latin typeface="MiSans Normal" charset="0"/>
                    <a:ea typeface="MiSans Normal" charset="0"/>
                    <a:cs typeface="+mn-ea"/>
                  </a:defRPr>
                </a:lvl6pPr>
                <a:lvl7pPr marL="2743200" algn="l" defTabSz="914400" rtl="0" eaLnBrk="1" latinLnBrk="0" hangingPunct="1">
                  <a:defRPr sz="1800" kern="1200">
                    <a:solidFill>
                      <a:sysClr val="window" lastClr="FFFFFF"/>
                    </a:solidFill>
                    <a:latin typeface="MiSans Normal" charset="0"/>
                    <a:ea typeface="MiSans Normal" charset="0"/>
                    <a:cs typeface="+mn-ea"/>
                  </a:defRPr>
                </a:lvl7pPr>
                <a:lvl8pPr marL="3200400" algn="l" defTabSz="914400" rtl="0" eaLnBrk="1" latinLnBrk="0" hangingPunct="1">
                  <a:defRPr sz="1800" kern="1200">
                    <a:solidFill>
                      <a:sysClr val="window" lastClr="FFFFFF"/>
                    </a:solidFill>
                    <a:latin typeface="MiSans Normal" charset="0"/>
                    <a:ea typeface="MiSans Normal" charset="0"/>
                    <a:cs typeface="+mn-ea"/>
                  </a:defRPr>
                </a:lvl8pPr>
                <a:lvl9pPr marL="3657600" algn="l" defTabSz="914400" rtl="0" eaLnBrk="1" latinLnBrk="0" hangingPunct="1">
                  <a:defRPr sz="1800" kern="1200">
                    <a:solidFill>
                      <a:sysClr val="window" lastClr="FFFFFF"/>
                    </a:solidFill>
                    <a:latin typeface="MiSans Normal" charset="0"/>
                    <a:ea typeface="MiSans Normal" charset="0"/>
                    <a:cs typeface="+mn-ea"/>
                  </a:defRPr>
                </a:lvl9pPr>
              </a:lstStyle>
              <a:p>
                <a:pPr algn="ctr"/>
                <a:endParaRPr lang="zh-CN" altLang="en-US" dirty="0">
                  <a:solidFill>
                    <a:srgbClr val="33A663"/>
                  </a:solidFill>
                  <a:latin typeface="MiSans Normal" panose="00000500000000000000" pitchFamily="2" charset="-122"/>
                  <a:ea typeface="MiSans Normal" panose="00000500000000000000" pitchFamily="2" charset="-122"/>
                </a:endParaRPr>
              </a:p>
            </p:txBody>
          </p:sp>
          <p:sp>
            <p:nvSpPr>
              <p:cNvPr id="21" name="文本框 22"/>
              <p:cNvSpPr txBox="1"/>
              <p:nvPr>
                <p:custDataLst>
                  <p:tags r:id="rId7"/>
                </p:custDataLst>
              </p:nvPr>
            </p:nvSpPr>
            <p:spPr>
              <a:xfrm>
                <a:off x="960120" y="2903218"/>
                <a:ext cx="607060" cy="460375"/>
              </a:xfrm>
              <a:prstGeom prst="rect">
                <a:avLst/>
              </a:prstGeom>
              <a:noFill/>
              <a:ln>
                <a:solidFill>
                  <a:srgbClr val="000000">
                    <a:alpha val="0"/>
                  </a:srgbClr>
                </a:solidFill>
              </a:ln>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Normal" panose="00000500000000000000" pitchFamily="2" charset="-122"/>
                  </a:rPr>
                  <a:t>02</a:t>
                </a:r>
                <a:endParaRPr lang="en-US" altLang="zh-CN" sz="2400" dirty="0">
                  <a:solidFill>
                    <a:sysClr val="window" lastClr="FFFFFF"/>
                  </a:solidFill>
                  <a:latin typeface="MiSans Bold" panose="00000800000000000000" charset="-122"/>
                  <a:ea typeface="MiSans Normal" panose="00000500000000000000" pitchFamily="2" charset="-122"/>
                </a:endParaRPr>
              </a:p>
            </p:txBody>
          </p:sp>
          <p:sp>
            <p:nvSpPr>
              <p:cNvPr id="24" name="文本框 29"/>
              <p:cNvSpPr txBox="1"/>
              <p:nvPr>
                <p:custDataLst>
                  <p:tags r:id="rId8"/>
                </p:custDataLst>
              </p:nvPr>
            </p:nvSpPr>
            <p:spPr>
              <a:xfrm>
                <a:off x="1656080" y="2839401"/>
                <a:ext cx="3423285" cy="521970"/>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l"/>
                <a:r>
                  <a:rPr lang="zh-CN" altLang="en-US" sz="2800" dirty="0">
                    <a:solidFill>
                      <a:srgbClr val="000000">
                        <a:lumMod val="65000"/>
                        <a:lumOff val="35000"/>
                      </a:srgbClr>
                    </a:solidFill>
                    <a:latin typeface="MiSans Bold" panose="00000800000000000000" charset="-122"/>
                    <a:ea typeface="MiSans Bold" panose="00000800000000000000" charset="-122"/>
                  </a:rPr>
                  <a:t>模考通知分析构思</a:t>
                </a:r>
                <a:endParaRPr lang="zh-CN" altLang="en-US" sz="2800" dirty="0">
                  <a:solidFill>
                    <a:srgbClr val="000000">
                      <a:lumMod val="65000"/>
                      <a:lumOff val="35000"/>
                    </a:srgbClr>
                  </a:solidFill>
                  <a:latin typeface="MiSans Bold" panose="00000800000000000000" charset="-122"/>
                  <a:ea typeface="MiSans Bold" panose="00000800000000000000" charset="-122"/>
                </a:endParaRPr>
              </a:p>
            </p:txBody>
          </p:sp>
        </p:grpSp>
        <p:grpSp>
          <p:nvGrpSpPr>
            <p:cNvPr id="28" name="组合 27"/>
            <p:cNvGrpSpPr/>
            <p:nvPr/>
          </p:nvGrpSpPr>
          <p:grpSpPr>
            <a:xfrm>
              <a:off x="916305" y="3754013"/>
              <a:ext cx="3939540" cy="2740660"/>
              <a:chOff x="916305" y="3733164"/>
              <a:chExt cx="3939540" cy="2740660"/>
            </a:xfrm>
          </p:grpSpPr>
          <p:sp>
            <p:nvSpPr>
              <p:cNvPr id="29" name="椭圆 28"/>
              <p:cNvSpPr/>
              <p:nvPr>
                <p:custDataLst>
                  <p:tags r:id="rId9"/>
                </p:custDataLst>
              </p:nvPr>
            </p:nvSpPr>
            <p:spPr>
              <a:xfrm>
                <a:off x="916305" y="3733164"/>
                <a:ext cx="694690" cy="694690"/>
              </a:xfrm>
              <a:prstGeom prst="ellipse">
                <a:avLst/>
              </a:prstGeom>
              <a:solidFill>
                <a:srgbClr val="70A895"/>
              </a:solidFill>
              <a:ln w="12700" cap="flat" cmpd="sng" algn="ctr">
                <a:noFill/>
                <a:prstDash val="solid"/>
                <a:miter lim="800000"/>
              </a:ln>
              <a:effectLst/>
            </p:spPr>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iSans Normal" charset="0"/>
                    <a:ea typeface="MiSans Normal" charset="0"/>
                    <a:cs typeface="+mn-ea"/>
                  </a:defRPr>
                </a:lvl1pPr>
                <a:lvl2pPr marL="457200" algn="l" defTabSz="914400" rtl="0" eaLnBrk="1" latinLnBrk="0" hangingPunct="1">
                  <a:defRPr sz="1800" kern="1200">
                    <a:solidFill>
                      <a:sysClr val="window" lastClr="FFFFFF"/>
                    </a:solidFill>
                    <a:latin typeface="MiSans Normal" charset="0"/>
                    <a:ea typeface="MiSans Normal" charset="0"/>
                    <a:cs typeface="+mn-ea"/>
                  </a:defRPr>
                </a:lvl2pPr>
                <a:lvl3pPr marL="914400" algn="l" defTabSz="914400" rtl="0" eaLnBrk="1" latinLnBrk="0" hangingPunct="1">
                  <a:defRPr sz="1800" kern="1200">
                    <a:solidFill>
                      <a:sysClr val="window" lastClr="FFFFFF"/>
                    </a:solidFill>
                    <a:latin typeface="MiSans Normal" charset="0"/>
                    <a:ea typeface="MiSans Normal" charset="0"/>
                    <a:cs typeface="+mn-ea"/>
                  </a:defRPr>
                </a:lvl3pPr>
                <a:lvl4pPr marL="1371600" algn="l" defTabSz="914400" rtl="0" eaLnBrk="1" latinLnBrk="0" hangingPunct="1">
                  <a:defRPr sz="1800" kern="1200">
                    <a:solidFill>
                      <a:sysClr val="window" lastClr="FFFFFF"/>
                    </a:solidFill>
                    <a:latin typeface="MiSans Normal" charset="0"/>
                    <a:ea typeface="MiSans Normal" charset="0"/>
                    <a:cs typeface="+mn-ea"/>
                  </a:defRPr>
                </a:lvl4pPr>
                <a:lvl5pPr marL="1828800" algn="l" defTabSz="914400" rtl="0" eaLnBrk="1" latinLnBrk="0" hangingPunct="1">
                  <a:defRPr sz="1800" kern="1200">
                    <a:solidFill>
                      <a:sysClr val="window" lastClr="FFFFFF"/>
                    </a:solidFill>
                    <a:latin typeface="MiSans Normal" charset="0"/>
                    <a:ea typeface="MiSans Normal" charset="0"/>
                    <a:cs typeface="+mn-ea"/>
                  </a:defRPr>
                </a:lvl5pPr>
                <a:lvl6pPr marL="2286000" algn="l" defTabSz="914400" rtl="0" eaLnBrk="1" latinLnBrk="0" hangingPunct="1">
                  <a:defRPr sz="1800" kern="1200">
                    <a:solidFill>
                      <a:sysClr val="window" lastClr="FFFFFF"/>
                    </a:solidFill>
                    <a:latin typeface="MiSans Normal" charset="0"/>
                    <a:ea typeface="MiSans Normal" charset="0"/>
                    <a:cs typeface="+mn-ea"/>
                  </a:defRPr>
                </a:lvl6pPr>
                <a:lvl7pPr marL="2743200" algn="l" defTabSz="914400" rtl="0" eaLnBrk="1" latinLnBrk="0" hangingPunct="1">
                  <a:defRPr sz="1800" kern="1200">
                    <a:solidFill>
                      <a:sysClr val="window" lastClr="FFFFFF"/>
                    </a:solidFill>
                    <a:latin typeface="MiSans Normal" charset="0"/>
                    <a:ea typeface="MiSans Normal" charset="0"/>
                    <a:cs typeface="+mn-ea"/>
                  </a:defRPr>
                </a:lvl7pPr>
                <a:lvl8pPr marL="3200400" algn="l" defTabSz="914400" rtl="0" eaLnBrk="1" latinLnBrk="0" hangingPunct="1">
                  <a:defRPr sz="1800" kern="1200">
                    <a:solidFill>
                      <a:sysClr val="window" lastClr="FFFFFF"/>
                    </a:solidFill>
                    <a:latin typeface="MiSans Normal" charset="0"/>
                    <a:ea typeface="MiSans Normal" charset="0"/>
                    <a:cs typeface="+mn-ea"/>
                  </a:defRPr>
                </a:lvl8pPr>
                <a:lvl9pPr marL="3657600" algn="l" defTabSz="914400" rtl="0" eaLnBrk="1" latinLnBrk="0" hangingPunct="1">
                  <a:defRPr sz="1800" kern="1200">
                    <a:solidFill>
                      <a:sysClr val="window" lastClr="FFFFFF"/>
                    </a:solidFill>
                    <a:latin typeface="MiSans Normal" charset="0"/>
                    <a:ea typeface="MiSans Normal" charset="0"/>
                    <a:cs typeface="+mn-ea"/>
                  </a:defRPr>
                </a:lvl9pPr>
              </a:lstStyle>
              <a:p>
                <a:pPr algn="ctr"/>
                <a:endParaRPr lang="zh-CN" altLang="en-US">
                  <a:solidFill>
                    <a:sysClr val="window" lastClr="FFFFFF"/>
                  </a:solidFill>
                  <a:latin typeface="MiSans Normal" panose="00000500000000000000" pitchFamily="2" charset="-122"/>
                  <a:ea typeface="MiSans Normal" panose="00000500000000000000" pitchFamily="2" charset="-122"/>
                </a:endParaRPr>
              </a:p>
            </p:txBody>
          </p:sp>
          <p:sp>
            <p:nvSpPr>
              <p:cNvPr id="30" name="文本框 20"/>
              <p:cNvSpPr txBox="1"/>
              <p:nvPr>
                <p:custDataLst>
                  <p:tags r:id="rId10"/>
                </p:custDataLst>
              </p:nvPr>
            </p:nvSpPr>
            <p:spPr>
              <a:xfrm>
                <a:off x="960120" y="3838574"/>
                <a:ext cx="607060" cy="460375"/>
              </a:xfrm>
              <a:prstGeom prst="rect">
                <a:avLst/>
              </a:prstGeom>
              <a:noFill/>
              <a:ln>
                <a:solidFill>
                  <a:srgbClr val="000000">
                    <a:alpha val="0"/>
                  </a:srgbClr>
                </a:solidFill>
              </a:ln>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Normal" panose="00000500000000000000" pitchFamily="2" charset="-122"/>
                  </a:rPr>
                  <a:t>03</a:t>
                </a:r>
                <a:endParaRPr lang="en-US" altLang="zh-CN" sz="2400" dirty="0">
                  <a:solidFill>
                    <a:sysClr val="window" lastClr="FFFFFF"/>
                  </a:solidFill>
                  <a:latin typeface="MiSans Bold" panose="00000800000000000000" charset="-122"/>
                  <a:ea typeface="MiSans Normal" panose="00000500000000000000" pitchFamily="2" charset="-122"/>
                </a:endParaRPr>
              </a:p>
            </p:txBody>
          </p:sp>
          <p:sp>
            <p:nvSpPr>
              <p:cNvPr id="31" name="文本框 26"/>
              <p:cNvSpPr txBox="1"/>
              <p:nvPr>
                <p:custDataLst>
                  <p:tags r:id="rId11"/>
                </p:custDataLst>
              </p:nvPr>
            </p:nvSpPr>
            <p:spPr>
              <a:xfrm>
                <a:off x="1656080" y="3757294"/>
                <a:ext cx="3199765" cy="521970"/>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l"/>
                <a:r>
                  <a:rPr lang="zh-CN" altLang="en-US" sz="2800" dirty="0">
                    <a:solidFill>
                      <a:srgbClr val="000000">
                        <a:lumMod val="65000"/>
                        <a:lumOff val="35000"/>
                      </a:srgbClr>
                    </a:solidFill>
                    <a:latin typeface="MiSans Bold" panose="00000800000000000000" charset="-122"/>
                    <a:ea typeface="MiSans Bold" panose="00000800000000000000" charset="-122"/>
                  </a:rPr>
                  <a:t>原题参考范文欣赏</a:t>
                </a:r>
                <a:endParaRPr lang="en-US" altLang="zh-CN" sz="2800" dirty="0">
                  <a:solidFill>
                    <a:srgbClr val="000000">
                      <a:lumMod val="65000"/>
                      <a:lumOff val="35000"/>
                    </a:srgbClr>
                  </a:solidFill>
                  <a:latin typeface="MiSans Bold" panose="00000800000000000000" charset="-122"/>
                  <a:ea typeface="MiSans Bold" panose="00000800000000000000" charset="-122"/>
                </a:endParaRPr>
              </a:p>
            </p:txBody>
          </p:sp>
          <p:sp>
            <p:nvSpPr>
              <p:cNvPr id="2" name="椭圆 1"/>
              <p:cNvSpPr/>
              <p:nvPr>
                <p:custDataLst>
                  <p:tags r:id="rId12"/>
                </p:custDataLst>
              </p:nvPr>
            </p:nvSpPr>
            <p:spPr>
              <a:xfrm>
                <a:off x="916305" y="5779134"/>
                <a:ext cx="694690" cy="694690"/>
              </a:xfrm>
              <a:prstGeom prst="ellipse">
                <a:avLst/>
              </a:prstGeom>
              <a:solidFill>
                <a:srgbClr val="70A895"/>
              </a:solidFill>
              <a:ln w="12700" cap="flat" cmpd="sng" algn="ctr">
                <a:noFill/>
                <a:prstDash val="solid"/>
                <a:miter lim="800000"/>
              </a:ln>
              <a:effectLst/>
            </p:spPr>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iSans Normal" charset="0"/>
                    <a:ea typeface="MiSans Normal" charset="0"/>
                    <a:cs typeface="+mn-ea"/>
                  </a:defRPr>
                </a:lvl1pPr>
                <a:lvl2pPr marL="457200" algn="l" defTabSz="914400" rtl="0" eaLnBrk="1" latinLnBrk="0" hangingPunct="1">
                  <a:defRPr sz="1800" kern="1200">
                    <a:solidFill>
                      <a:sysClr val="window" lastClr="FFFFFF"/>
                    </a:solidFill>
                    <a:latin typeface="MiSans Normal" charset="0"/>
                    <a:ea typeface="MiSans Normal" charset="0"/>
                    <a:cs typeface="+mn-ea"/>
                  </a:defRPr>
                </a:lvl2pPr>
                <a:lvl3pPr marL="914400" algn="l" defTabSz="914400" rtl="0" eaLnBrk="1" latinLnBrk="0" hangingPunct="1">
                  <a:defRPr sz="1800" kern="1200">
                    <a:solidFill>
                      <a:sysClr val="window" lastClr="FFFFFF"/>
                    </a:solidFill>
                    <a:latin typeface="MiSans Normal" charset="0"/>
                    <a:ea typeface="MiSans Normal" charset="0"/>
                    <a:cs typeface="+mn-ea"/>
                  </a:defRPr>
                </a:lvl3pPr>
                <a:lvl4pPr marL="1371600" algn="l" defTabSz="914400" rtl="0" eaLnBrk="1" latinLnBrk="0" hangingPunct="1">
                  <a:defRPr sz="1800" kern="1200">
                    <a:solidFill>
                      <a:sysClr val="window" lastClr="FFFFFF"/>
                    </a:solidFill>
                    <a:latin typeface="MiSans Normal" charset="0"/>
                    <a:ea typeface="MiSans Normal" charset="0"/>
                    <a:cs typeface="+mn-ea"/>
                  </a:defRPr>
                </a:lvl4pPr>
                <a:lvl5pPr marL="1828800" algn="l" defTabSz="914400" rtl="0" eaLnBrk="1" latinLnBrk="0" hangingPunct="1">
                  <a:defRPr sz="1800" kern="1200">
                    <a:solidFill>
                      <a:sysClr val="window" lastClr="FFFFFF"/>
                    </a:solidFill>
                    <a:latin typeface="MiSans Normal" charset="0"/>
                    <a:ea typeface="MiSans Normal" charset="0"/>
                    <a:cs typeface="+mn-ea"/>
                  </a:defRPr>
                </a:lvl5pPr>
                <a:lvl6pPr marL="2286000" algn="l" defTabSz="914400" rtl="0" eaLnBrk="1" latinLnBrk="0" hangingPunct="1">
                  <a:defRPr sz="1800" kern="1200">
                    <a:solidFill>
                      <a:sysClr val="window" lastClr="FFFFFF"/>
                    </a:solidFill>
                    <a:latin typeface="MiSans Normal" charset="0"/>
                    <a:ea typeface="MiSans Normal" charset="0"/>
                    <a:cs typeface="+mn-ea"/>
                  </a:defRPr>
                </a:lvl6pPr>
                <a:lvl7pPr marL="2743200" algn="l" defTabSz="914400" rtl="0" eaLnBrk="1" latinLnBrk="0" hangingPunct="1">
                  <a:defRPr sz="1800" kern="1200">
                    <a:solidFill>
                      <a:sysClr val="window" lastClr="FFFFFF"/>
                    </a:solidFill>
                    <a:latin typeface="MiSans Normal" charset="0"/>
                    <a:ea typeface="MiSans Normal" charset="0"/>
                    <a:cs typeface="+mn-ea"/>
                  </a:defRPr>
                </a:lvl7pPr>
                <a:lvl8pPr marL="3200400" algn="l" defTabSz="914400" rtl="0" eaLnBrk="1" latinLnBrk="0" hangingPunct="1">
                  <a:defRPr sz="1800" kern="1200">
                    <a:solidFill>
                      <a:sysClr val="window" lastClr="FFFFFF"/>
                    </a:solidFill>
                    <a:latin typeface="MiSans Normal" charset="0"/>
                    <a:ea typeface="MiSans Normal" charset="0"/>
                    <a:cs typeface="+mn-ea"/>
                  </a:defRPr>
                </a:lvl8pPr>
                <a:lvl9pPr marL="3657600" algn="l" defTabSz="914400" rtl="0" eaLnBrk="1" latinLnBrk="0" hangingPunct="1">
                  <a:defRPr sz="1800" kern="1200">
                    <a:solidFill>
                      <a:sysClr val="window" lastClr="FFFFFF"/>
                    </a:solidFill>
                    <a:latin typeface="MiSans Normal" charset="0"/>
                    <a:ea typeface="MiSans Normal" charset="0"/>
                    <a:cs typeface="+mn-ea"/>
                  </a:defRPr>
                </a:lvl9pPr>
              </a:lstStyle>
              <a:p>
                <a:pPr algn="ctr"/>
                <a:endParaRPr lang="zh-CN" altLang="en-US">
                  <a:solidFill>
                    <a:sysClr val="window" lastClr="FFFFFF"/>
                  </a:solidFill>
                  <a:latin typeface="MiSans Normal" panose="00000500000000000000" pitchFamily="2" charset="-122"/>
                  <a:ea typeface="MiSans Normal" panose="00000500000000000000" pitchFamily="2" charset="-122"/>
                </a:endParaRPr>
              </a:p>
            </p:txBody>
          </p:sp>
        </p:grpSp>
        <p:grpSp>
          <p:nvGrpSpPr>
            <p:cNvPr id="41" name="组合 40"/>
            <p:cNvGrpSpPr/>
            <p:nvPr/>
          </p:nvGrpSpPr>
          <p:grpSpPr>
            <a:xfrm>
              <a:off x="916305" y="4777104"/>
              <a:ext cx="3939540" cy="1617662"/>
              <a:chOff x="916305" y="4840604"/>
              <a:chExt cx="3939540" cy="1617662"/>
            </a:xfrm>
          </p:grpSpPr>
          <p:sp>
            <p:nvSpPr>
              <p:cNvPr id="46" name="椭圆 45"/>
              <p:cNvSpPr/>
              <p:nvPr>
                <p:custDataLst>
                  <p:tags r:id="rId13"/>
                </p:custDataLst>
              </p:nvPr>
            </p:nvSpPr>
            <p:spPr>
              <a:xfrm>
                <a:off x="916305" y="4840604"/>
                <a:ext cx="694690" cy="694690"/>
              </a:xfrm>
              <a:prstGeom prst="ellipse">
                <a:avLst/>
              </a:prstGeom>
              <a:solidFill>
                <a:srgbClr val="F0829B"/>
              </a:solidFill>
              <a:ln w="12700" cap="flat" cmpd="sng" algn="ctr">
                <a:noFill/>
                <a:prstDash val="solid"/>
                <a:miter lim="800000"/>
              </a:ln>
              <a:effectLst/>
            </p:spPr>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iSans Normal" charset="0"/>
                    <a:ea typeface="MiSans Normal" charset="0"/>
                    <a:cs typeface="+mn-ea"/>
                  </a:defRPr>
                </a:lvl1pPr>
                <a:lvl2pPr marL="457200" algn="l" defTabSz="914400" rtl="0" eaLnBrk="1" latinLnBrk="0" hangingPunct="1">
                  <a:defRPr sz="1800" kern="1200">
                    <a:solidFill>
                      <a:sysClr val="window" lastClr="FFFFFF"/>
                    </a:solidFill>
                    <a:latin typeface="MiSans Normal" charset="0"/>
                    <a:ea typeface="MiSans Normal" charset="0"/>
                    <a:cs typeface="+mn-ea"/>
                  </a:defRPr>
                </a:lvl2pPr>
                <a:lvl3pPr marL="914400" algn="l" defTabSz="914400" rtl="0" eaLnBrk="1" latinLnBrk="0" hangingPunct="1">
                  <a:defRPr sz="1800" kern="1200">
                    <a:solidFill>
                      <a:sysClr val="window" lastClr="FFFFFF"/>
                    </a:solidFill>
                    <a:latin typeface="MiSans Normal" charset="0"/>
                    <a:ea typeface="MiSans Normal" charset="0"/>
                    <a:cs typeface="+mn-ea"/>
                  </a:defRPr>
                </a:lvl3pPr>
                <a:lvl4pPr marL="1371600" algn="l" defTabSz="914400" rtl="0" eaLnBrk="1" latinLnBrk="0" hangingPunct="1">
                  <a:defRPr sz="1800" kern="1200">
                    <a:solidFill>
                      <a:sysClr val="window" lastClr="FFFFFF"/>
                    </a:solidFill>
                    <a:latin typeface="MiSans Normal" charset="0"/>
                    <a:ea typeface="MiSans Normal" charset="0"/>
                    <a:cs typeface="+mn-ea"/>
                  </a:defRPr>
                </a:lvl4pPr>
                <a:lvl5pPr marL="1828800" algn="l" defTabSz="914400" rtl="0" eaLnBrk="1" latinLnBrk="0" hangingPunct="1">
                  <a:defRPr sz="1800" kern="1200">
                    <a:solidFill>
                      <a:sysClr val="window" lastClr="FFFFFF"/>
                    </a:solidFill>
                    <a:latin typeface="MiSans Normal" charset="0"/>
                    <a:ea typeface="MiSans Normal" charset="0"/>
                    <a:cs typeface="+mn-ea"/>
                  </a:defRPr>
                </a:lvl5pPr>
                <a:lvl6pPr marL="2286000" algn="l" defTabSz="914400" rtl="0" eaLnBrk="1" latinLnBrk="0" hangingPunct="1">
                  <a:defRPr sz="1800" kern="1200">
                    <a:solidFill>
                      <a:sysClr val="window" lastClr="FFFFFF"/>
                    </a:solidFill>
                    <a:latin typeface="MiSans Normal" charset="0"/>
                    <a:ea typeface="MiSans Normal" charset="0"/>
                    <a:cs typeface="+mn-ea"/>
                  </a:defRPr>
                </a:lvl6pPr>
                <a:lvl7pPr marL="2743200" algn="l" defTabSz="914400" rtl="0" eaLnBrk="1" latinLnBrk="0" hangingPunct="1">
                  <a:defRPr sz="1800" kern="1200">
                    <a:solidFill>
                      <a:sysClr val="window" lastClr="FFFFFF"/>
                    </a:solidFill>
                    <a:latin typeface="MiSans Normal" charset="0"/>
                    <a:ea typeface="MiSans Normal" charset="0"/>
                    <a:cs typeface="+mn-ea"/>
                  </a:defRPr>
                </a:lvl7pPr>
                <a:lvl8pPr marL="3200400" algn="l" defTabSz="914400" rtl="0" eaLnBrk="1" latinLnBrk="0" hangingPunct="1">
                  <a:defRPr sz="1800" kern="1200">
                    <a:solidFill>
                      <a:sysClr val="window" lastClr="FFFFFF"/>
                    </a:solidFill>
                    <a:latin typeface="MiSans Normal" charset="0"/>
                    <a:ea typeface="MiSans Normal" charset="0"/>
                    <a:cs typeface="+mn-ea"/>
                  </a:defRPr>
                </a:lvl8pPr>
                <a:lvl9pPr marL="3657600" algn="l" defTabSz="914400" rtl="0" eaLnBrk="1" latinLnBrk="0" hangingPunct="1">
                  <a:defRPr sz="1800" kern="1200">
                    <a:solidFill>
                      <a:sysClr val="window" lastClr="FFFFFF"/>
                    </a:solidFill>
                    <a:latin typeface="MiSans Normal" charset="0"/>
                    <a:ea typeface="MiSans Normal" charset="0"/>
                    <a:cs typeface="+mn-ea"/>
                  </a:defRPr>
                </a:lvl9pPr>
              </a:lstStyle>
              <a:p>
                <a:pPr algn="ctr"/>
                <a:endParaRPr lang="zh-CN" altLang="en-US">
                  <a:solidFill>
                    <a:srgbClr val="33A663"/>
                  </a:solidFill>
                  <a:latin typeface="MiSans Normal" panose="00000500000000000000" pitchFamily="2" charset="-122"/>
                  <a:ea typeface="MiSans Normal" panose="00000500000000000000" pitchFamily="2" charset="-122"/>
                </a:endParaRPr>
              </a:p>
            </p:txBody>
          </p:sp>
          <p:sp>
            <p:nvSpPr>
              <p:cNvPr id="47" name="文本框 22"/>
              <p:cNvSpPr txBox="1"/>
              <p:nvPr>
                <p:custDataLst>
                  <p:tags r:id="rId14"/>
                </p:custDataLst>
              </p:nvPr>
            </p:nvSpPr>
            <p:spPr>
              <a:xfrm>
                <a:off x="960120" y="4932996"/>
                <a:ext cx="607060" cy="460375"/>
              </a:xfrm>
              <a:prstGeom prst="rect">
                <a:avLst/>
              </a:prstGeom>
              <a:noFill/>
              <a:ln>
                <a:solidFill>
                  <a:srgbClr val="000000">
                    <a:alpha val="0"/>
                  </a:srgbClr>
                </a:solidFill>
              </a:ln>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Normal" panose="00000500000000000000" pitchFamily="2" charset="-122"/>
                  </a:rPr>
                  <a:t>04</a:t>
                </a:r>
                <a:endParaRPr lang="en-US" altLang="zh-CN" sz="2400" dirty="0">
                  <a:solidFill>
                    <a:sysClr val="window" lastClr="FFFFFF"/>
                  </a:solidFill>
                  <a:latin typeface="MiSans Bold" panose="00000800000000000000" charset="-122"/>
                  <a:ea typeface="MiSans Normal" panose="00000500000000000000" pitchFamily="2" charset="-122"/>
                </a:endParaRPr>
              </a:p>
            </p:txBody>
          </p:sp>
          <p:sp>
            <p:nvSpPr>
              <p:cNvPr id="48" name="文本框 29"/>
              <p:cNvSpPr txBox="1"/>
              <p:nvPr>
                <p:custDataLst>
                  <p:tags r:id="rId15"/>
                </p:custDataLst>
              </p:nvPr>
            </p:nvSpPr>
            <p:spPr>
              <a:xfrm>
                <a:off x="1656080" y="4932679"/>
                <a:ext cx="3199765" cy="521970"/>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l"/>
                <a:r>
                  <a:rPr lang="zh-CN" altLang="en-US" sz="2800" dirty="0">
                    <a:solidFill>
                      <a:srgbClr val="000000">
                        <a:lumMod val="65000"/>
                        <a:lumOff val="35000"/>
                      </a:srgbClr>
                    </a:solidFill>
                    <a:latin typeface="MiSans Bold" panose="00000800000000000000" charset="-122"/>
                    <a:ea typeface="MiSans Bold" panose="00000800000000000000" charset="-122"/>
                  </a:rPr>
                  <a:t>优秀</a:t>
                </a:r>
                <a:r>
                  <a:rPr lang="zh-CN" altLang="en-US" sz="2800" dirty="0">
                    <a:solidFill>
                      <a:srgbClr val="000000">
                        <a:lumMod val="65000"/>
                        <a:lumOff val="35000"/>
                      </a:srgbClr>
                    </a:solidFill>
                    <a:latin typeface="MiSans Bold" panose="00000800000000000000" charset="-122"/>
                    <a:ea typeface="MiSans Bold" panose="00000800000000000000" charset="-122"/>
                    <a:sym typeface="+mn-ea"/>
                  </a:rPr>
                  <a:t>学生</a:t>
                </a:r>
                <a:r>
                  <a:rPr lang="zh-CN" altLang="en-US" sz="2800" dirty="0">
                    <a:solidFill>
                      <a:srgbClr val="000000">
                        <a:lumMod val="65000"/>
                        <a:lumOff val="35000"/>
                      </a:srgbClr>
                    </a:solidFill>
                    <a:latin typeface="MiSans Bold" panose="00000800000000000000" charset="-122"/>
                    <a:ea typeface="MiSans Bold" panose="00000800000000000000" charset="-122"/>
                  </a:rPr>
                  <a:t>习作诵读</a:t>
                </a:r>
                <a:endParaRPr lang="zh-CN" altLang="en-US" sz="2800" dirty="0">
                  <a:solidFill>
                    <a:srgbClr val="000000">
                      <a:lumMod val="65000"/>
                      <a:lumOff val="35000"/>
                    </a:srgbClr>
                  </a:solidFill>
                  <a:latin typeface="MiSans Bold" panose="00000800000000000000" charset="-122"/>
                  <a:ea typeface="MiSans Bold" panose="00000800000000000000" charset="-122"/>
                </a:endParaRPr>
              </a:p>
            </p:txBody>
          </p:sp>
          <p:sp>
            <p:nvSpPr>
              <p:cNvPr id="3" name="文本框 22"/>
              <p:cNvSpPr txBox="1"/>
              <p:nvPr>
                <p:custDataLst>
                  <p:tags r:id="rId16"/>
                </p:custDataLst>
              </p:nvPr>
            </p:nvSpPr>
            <p:spPr>
              <a:xfrm>
                <a:off x="960120" y="5997891"/>
                <a:ext cx="607060" cy="460375"/>
              </a:xfrm>
              <a:prstGeom prst="rect">
                <a:avLst/>
              </a:prstGeom>
              <a:noFill/>
              <a:ln>
                <a:solidFill>
                  <a:srgbClr val="000000">
                    <a:alpha val="0"/>
                  </a:srgbClr>
                </a:solidFill>
              </a:ln>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Normal" panose="00000500000000000000" pitchFamily="2" charset="-122"/>
                  </a:rPr>
                  <a:t>05</a:t>
                </a:r>
                <a:endParaRPr lang="en-US" altLang="zh-CN" sz="2400" dirty="0">
                  <a:solidFill>
                    <a:sysClr val="window" lastClr="FFFFFF"/>
                  </a:solidFill>
                  <a:latin typeface="MiSans Bold" panose="00000800000000000000" charset="-122"/>
                  <a:ea typeface="MiSans Normal" panose="00000500000000000000" pitchFamily="2" charset="-122"/>
                </a:endParaRPr>
              </a:p>
            </p:txBody>
          </p:sp>
          <p:sp>
            <p:nvSpPr>
              <p:cNvPr id="8" name="文本框 29"/>
              <p:cNvSpPr txBox="1"/>
              <p:nvPr>
                <p:custDataLst>
                  <p:tags r:id="rId17"/>
                </p:custDataLst>
              </p:nvPr>
            </p:nvSpPr>
            <p:spPr>
              <a:xfrm>
                <a:off x="1656080" y="5935344"/>
                <a:ext cx="3199130" cy="521970"/>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l"/>
                <a:r>
                  <a:rPr lang="zh-CN" altLang="en-US" sz="2800" dirty="0">
                    <a:solidFill>
                      <a:srgbClr val="000000">
                        <a:lumMod val="65000"/>
                        <a:lumOff val="35000"/>
                      </a:srgbClr>
                    </a:solidFill>
                    <a:latin typeface="MiSans Bold" panose="00000800000000000000" charset="-122"/>
                    <a:ea typeface="MiSans Bold" panose="00000800000000000000" charset="-122"/>
                  </a:rPr>
                  <a:t>类似话题练习巩固</a:t>
                </a:r>
                <a:endParaRPr lang="zh-CN" altLang="en-US" sz="2800" dirty="0">
                  <a:solidFill>
                    <a:srgbClr val="000000">
                      <a:lumMod val="65000"/>
                      <a:lumOff val="35000"/>
                    </a:srgbClr>
                  </a:solidFill>
                  <a:latin typeface="MiSans Bold" panose="00000800000000000000" charset="-122"/>
                  <a:ea typeface="MiSans Bold" panose="00000800000000000000" charset="-122"/>
                </a:endParaRPr>
              </a:p>
            </p:txBody>
          </p:sp>
        </p:grpSp>
      </p:grpSp>
      <p:pic>
        <p:nvPicPr>
          <p:cNvPr id="5124" name="图片 6" descr="logo横版 png"/>
          <p:cNvPicPr>
            <a:picLocks noChangeAspect="1"/>
          </p:cNvPicPr>
          <p:nvPr userDrawn="1"/>
        </p:nvPicPr>
        <p:blipFill>
          <a:blip r:embed="rId18"/>
          <a:stretch>
            <a:fillRect/>
          </a:stretch>
        </p:blipFill>
        <p:spPr>
          <a:xfrm>
            <a:off x="11477625" y="82550"/>
            <a:ext cx="608013" cy="6429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1"/>
            </p:custDataLst>
          </p:nvPr>
        </p:nvSpPr>
        <p:spPr>
          <a:xfrm>
            <a:off x="203835" y="650875"/>
            <a:ext cx="3769360" cy="5909945"/>
          </a:xfrm>
          <a:prstGeom prst="rect">
            <a:avLst/>
          </a:prstGeom>
          <a:solidFill>
            <a:schemeClr val="accent2">
              <a:lumMod val="20000"/>
              <a:lumOff val="80000"/>
            </a:schemeClr>
          </a:solidFill>
        </p:spPr>
        <p:txBody>
          <a:bodyPr wrap="square" rtlCol="0" anchor="t">
            <a:noAutofit/>
          </a:bodyPr>
          <a:p>
            <a:r>
              <a:rPr sz="3200">
                <a:latin typeface="兰米粗楷简体" panose="02000503000000000000" charset="-122"/>
                <a:ea typeface="兰米粗楷简体" panose="02000503000000000000" charset="-122"/>
                <a:cs typeface="兰米粗楷简体" panose="02000503000000000000" charset="-122"/>
                <a:sym typeface="+mn-ea"/>
              </a:rPr>
              <a:t>【2018·全国卷Ⅱ】</a:t>
            </a:r>
            <a:endParaRPr sz="3200">
              <a:latin typeface="兰米粗楷简体" panose="02000503000000000000" charset="-122"/>
              <a:ea typeface="兰米粗楷简体" panose="02000503000000000000" charset="-122"/>
              <a:cs typeface="兰米粗楷简体" panose="02000503000000000000" charset="-122"/>
              <a:sym typeface="+mn-ea"/>
            </a:endParaRPr>
          </a:p>
          <a:p>
            <a:r>
              <a:rPr sz="3200">
                <a:latin typeface="兰米粗楷简体" panose="02000503000000000000" charset="-122"/>
                <a:ea typeface="兰米粗楷简体" panose="02000503000000000000" charset="-122"/>
                <a:cs typeface="兰米粗楷简体" panose="02000503000000000000" charset="-122"/>
                <a:sym typeface="+mn-ea"/>
              </a:rPr>
              <a:t>你受学生会委托为校宣传栏“英语天地”写一则通知，请大家观看一部英文短片</a:t>
            </a:r>
            <a:r>
              <a:rPr lang="en-US" sz="3200">
                <a:latin typeface="Times New Roman" panose="02020603050405020304" charset="0"/>
                <a:ea typeface="兰米粗楷简体" panose="02000503000000000000" charset="-122"/>
                <a:cs typeface="Times New Roman" panose="02020603050405020304" charset="0"/>
                <a:sym typeface="+mn-ea"/>
              </a:rPr>
              <a:t>Growing </a:t>
            </a:r>
            <a:r>
              <a:rPr sz="3200">
                <a:latin typeface="Times New Roman" panose="02020603050405020304" charset="0"/>
                <a:ea typeface="兰米粗楷简体" panose="02000503000000000000" charset="-122"/>
                <a:cs typeface="Times New Roman" panose="02020603050405020304" charset="0"/>
                <a:sym typeface="+mn-ea"/>
              </a:rPr>
              <a:t>Together</a:t>
            </a:r>
            <a:r>
              <a:rPr sz="3200">
                <a:latin typeface="兰米粗楷简体" panose="02000503000000000000" charset="-122"/>
                <a:ea typeface="兰米粗楷简体" panose="02000503000000000000" charset="-122"/>
                <a:cs typeface="兰米粗楷简体" panose="02000503000000000000" charset="-122"/>
                <a:sym typeface="+mn-ea"/>
              </a:rPr>
              <a:t>，内容包括：</a:t>
            </a:r>
            <a:endParaRPr sz="3200">
              <a:latin typeface="兰米粗楷简体" panose="02000503000000000000" charset="-122"/>
              <a:ea typeface="兰米粗楷简体" panose="02000503000000000000" charset="-122"/>
              <a:cs typeface="兰米粗楷简体" panose="02000503000000000000" charset="-122"/>
              <a:sym typeface="+mn-ea"/>
            </a:endParaRPr>
          </a:p>
          <a:p>
            <a:r>
              <a:rPr sz="3200">
                <a:latin typeface="兰米粗楷简体" panose="02000503000000000000" charset="-122"/>
                <a:ea typeface="兰米粗楷简体" panose="02000503000000000000" charset="-122"/>
                <a:cs typeface="兰米粗楷简体" panose="02000503000000000000" charset="-122"/>
                <a:sym typeface="+mn-ea"/>
              </a:rPr>
              <a:t>1．短片内容：学校的发展； </a:t>
            </a:r>
            <a:endParaRPr sz="3200">
              <a:latin typeface="兰米粗楷简体" panose="02000503000000000000" charset="-122"/>
              <a:ea typeface="兰米粗楷简体" panose="02000503000000000000" charset="-122"/>
              <a:cs typeface="兰米粗楷简体" panose="02000503000000000000" charset="-122"/>
              <a:sym typeface="+mn-ea"/>
            </a:endParaRPr>
          </a:p>
          <a:p>
            <a:r>
              <a:rPr sz="3200">
                <a:latin typeface="兰米粗楷简体" panose="02000503000000000000" charset="-122"/>
                <a:ea typeface="兰米粗楷简体" panose="02000503000000000000" charset="-122"/>
                <a:cs typeface="兰米粗楷简体" panose="02000503000000000000" charset="-122"/>
                <a:sym typeface="+mn-ea"/>
              </a:rPr>
              <a:t>2．放映时间</a:t>
            </a:r>
            <a:r>
              <a:rPr lang="zh-CN" sz="3200">
                <a:latin typeface="兰米粗楷简体" panose="02000503000000000000" charset="-122"/>
                <a:ea typeface="兰米粗楷简体" panose="02000503000000000000" charset="-122"/>
                <a:cs typeface="兰米粗楷简体" panose="02000503000000000000" charset="-122"/>
                <a:sym typeface="+mn-ea"/>
              </a:rPr>
              <a:t>和</a:t>
            </a:r>
            <a:r>
              <a:rPr sz="3200">
                <a:latin typeface="兰米粗楷简体" panose="02000503000000000000" charset="-122"/>
                <a:ea typeface="兰米粗楷简体" panose="02000503000000000000" charset="-122"/>
                <a:cs typeface="兰米粗楷简体" panose="02000503000000000000" charset="-122"/>
                <a:sym typeface="+mn-ea"/>
              </a:rPr>
              <a:t>地点  </a:t>
            </a:r>
            <a:endParaRPr sz="3200">
              <a:latin typeface="兰米粗楷简体" panose="02000503000000000000" charset="-122"/>
              <a:ea typeface="兰米粗楷简体" panose="02000503000000000000" charset="-122"/>
              <a:cs typeface="兰米粗楷简体" panose="02000503000000000000" charset="-122"/>
              <a:sym typeface="+mn-ea"/>
            </a:endParaRPr>
          </a:p>
          <a:p>
            <a:r>
              <a:rPr sz="3200">
                <a:latin typeface="兰米粗楷简体" panose="02000503000000000000" charset="-122"/>
                <a:ea typeface="兰米粗楷简体" panose="02000503000000000000" charset="-122"/>
                <a:cs typeface="兰米粗楷简体" panose="02000503000000000000" charset="-122"/>
                <a:sym typeface="+mn-ea"/>
              </a:rPr>
              <a:t>3．欢迎对短片提出意见。</a:t>
            </a:r>
            <a:endParaRPr sz="3200">
              <a:latin typeface="兰米粗楷简体" panose="02000503000000000000" charset="-122"/>
              <a:ea typeface="兰米粗楷简体" panose="02000503000000000000" charset="-122"/>
              <a:cs typeface="兰米粗楷简体" panose="02000503000000000000" charset="-122"/>
              <a:sym typeface="+mn-ea"/>
            </a:endParaRPr>
          </a:p>
        </p:txBody>
      </p:sp>
      <p:sp>
        <p:nvSpPr>
          <p:cNvPr id="4" name="文本框 3"/>
          <p:cNvSpPr txBox="1"/>
          <p:nvPr/>
        </p:nvSpPr>
        <p:spPr>
          <a:xfrm>
            <a:off x="4250690" y="653415"/>
            <a:ext cx="7842885" cy="6231255"/>
          </a:xfrm>
          <a:prstGeom prst="rect">
            <a:avLst/>
          </a:prstGeom>
          <a:noFill/>
        </p:spPr>
        <p:txBody>
          <a:bodyPr wrap="square" rtlCol="0" anchor="t">
            <a:spAutoFit/>
          </a:bodyPr>
          <a:p>
            <a:pPr indent="457200" algn="l" fontAlgn="auto">
              <a:lnSpc>
                <a:spcPts val="3000"/>
              </a:lnSpc>
            </a:pPr>
            <a:r>
              <a:rPr lang="en-US" sz="2400" b="1" dirty="0">
                <a:solidFill>
                  <a:schemeClr val="bg1"/>
                </a:solidFill>
                <a:latin typeface="Times New Roman" panose="02020603050405020304" charset="0"/>
                <a:cs typeface="Times New Roman" panose="02020603050405020304" charset="0"/>
                <a:sym typeface="+mn-ea"/>
              </a:rPr>
              <a:t>                               </a:t>
            </a:r>
            <a:r>
              <a:rPr lang="en-US" sz="2800" b="1" dirty="0">
                <a:solidFill>
                  <a:schemeClr val="bg1"/>
                </a:solidFill>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 Notice</a:t>
            </a:r>
            <a:endParaRPr lang="en-US" sz="2800" b="1" dirty="0">
              <a:latin typeface="Times New Roman" panose="02020603050405020304" charset="0"/>
              <a:cs typeface="Times New Roman" panose="02020603050405020304" charset="0"/>
              <a:sym typeface="+mn-ea"/>
            </a:endParaRPr>
          </a:p>
          <a:p>
            <a:pPr indent="457200" algn="l" fontAlgn="auto">
              <a:lnSpc>
                <a:spcPts val="3000"/>
              </a:lnSpc>
            </a:pPr>
            <a:r>
              <a:rPr lang="en-US" altLang="zh-CN" sz="2800" dirty="0">
                <a:latin typeface="Times New Roman" panose="02020603050405020304" charset="0"/>
                <a:cs typeface="Times New Roman" panose="02020603050405020304" charset="0"/>
                <a:sym typeface="+mn-ea"/>
              </a:rPr>
              <a:t>Aimed at enriching students' campus life, an English movie titled Growing Together will be screened(播放) this Friday at 7:00 P.M. on the school playground.</a:t>
            </a:r>
            <a:endParaRPr lang="en-US" altLang="zh-CN" sz="2800" dirty="0">
              <a:latin typeface="Times New Roman" panose="02020603050405020304" charset="0"/>
              <a:cs typeface="Times New Roman" panose="02020603050405020304" charset="0"/>
              <a:sym typeface="+mn-ea"/>
            </a:endParaRPr>
          </a:p>
          <a:p>
            <a:pPr indent="457200" algn="l" fontAlgn="auto">
              <a:lnSpc>
                <a:spcPts val="3000"/>
              </a:lnSpc>
            </a:pPr>
            <a:r>
              <a:rPr lang="en-US" altLang="zh-CN" sz="2800" dirty="0">
                <a:latin typeface="Times New Roman" panose="02020603050405020304" charset="0"/>
                <a:cs typeface="Times New Roman" panose="02020603050405020304" charset="0"/>
                <a:sym typeface="+mn-ea"/>
              </a:rPr>
              <a:t>The film will showcase the development of our school, capturing moments of our collective growth and achievements. From the rise of the academic buildings to the expansion of extracurricular activities, each scene witnesses our shared endeavors. During the event, we encourage any kind of feedback on the film from you. Hopefully, you can send your advice or opinions to us by the school QQ or WeChat.</a:t>
            </a:r>
            <a:endParaRPr lang="en-US" altLang="zh-CN" sz="2800" dirty="0">
              <a:latin typeface="Times New Roman" panose="02020603050405020304" charset="0"/>
              <a:cs typeface="Times New Roman" panose="02020603050405020304" charset="0"/>
              <a:sym typeface="+mn-ea"/>
            </a:endParaRPr>
          </a:p>
          <a:p>
            <a:pPr indent="457200" algn="l" fontAlgn="auto">
              <a:lnSpc>
                <a:spcPts val="3000"/>
              </a:lnSpc>
            </a:pPr>
            <a:r>
              <a:rPr lang="en-US" altLang="zh-CN" sz="2800" dirty="0">
                <a:latin typeface="Times New Roman" panose="02020603050405020304" charset="0"/>
                <a:cs typeface="Times New Roman" panose="02020603050405020304" charset="0"/>
                <a:sym typeface="+mn-ea"/>
              </a:rPr>
              <a:t>   We are expecting your attendance.                                </a:t>
            </a:r>
            <a:r>
              <a:rPr lang="en-US" altLang="zh-CN" sz="2800" dirty="0">
                <a:highlight>
                  <a:srgbClr val="FFFF00"/>
                </a:highlight>
                <a:latin typeface="Times New Roman" panose="02020603050405020304" charset="0"/>
                <a:cs typeface="Times New Roman" panose="02020603050405020304" charset="0"/>
                <a:sym typeface="+mn-ea"/>
              </a:rPr>
              <a:t>                       </a:t>
            </a:r>
            <a:endParaRPr lang="en-US" altLang="zh-CN" sz="2800" dirty="0">
              <a:highlight>
                <a:srgbClr val="FFFF00"/>
              </a:highlight>
              <a:latin typeface="Times New Roman" panose="02020603050405020304" charset="0"/>
              <a:cs typeface="Times New Roman" panose="02020603050405020304" charset="0"/>
              <a:sym typeface="+mn-ea"/>
            </a:endParaRPr>
          </a:p>
          <a:p>
            <a:pPr indent="457200" algn="l" fontAlgn="auto">
              <a:lnSpc>
                <a:spcPts val="3000"/>
              </a:lnSpc>
            </a:pPr>
            <a:r>
              <a:rPr lang="en-US" altLang="zh-CN" sz="2800" dirty="0">
                <a:latin typeface="Times New Roman" panose="02020603050405020304" charset="0"/>
                <a:cs typeface="Times New Roman" panose="02020603050405020304" charset="0"/>
                <a:sym typeface="+mn-ea"/>
              </a:rPr>
              <a:t>                                       </a:t>
            </a:r>
            <a:r>
              <a:rPr lang="en-US" altLang="zh-CN" sz="2800" dirty="0">
                <a:highlight>
                  <a:srgbClr val="000000">
                    <a:alpha val="0"/>
                  </a:srgbClr>
                </a:highlight>
                <a:latin typeface="Times New Roman" panose="02020603050405020304" charset="0"/>
                <a:cs typeface="Times New Roman" panose="02020603050405020304" charset="0"/>
                <a:sym typeface="+mn-ea"/>
              </a:rPr>
              <a:t>  The Students' Union  </a:t>
            </a:r>
            <a:r>
              <a:rPr lang="en-US" altLang="zh-CN" sz="2400" dirty="0">
                <a:highlight>
                  <a:srgbClr val="000000">
                    <a:alpha val="0"/>
                  </a:srgbClr>
                </a:highlight>
                <a:latin typeface="Times New Roman" panose="02020603050405020304" charset="0"/>
                <a:cs typeface="Times New Roman" panose="02020603050405020304" charset="0"/>
                <a:sym typeface="+mn-ea"/>
              </a:rPr>
              <a:t>    </a:t>
            </a:r>
            <a:endParaRPr lang="en-US" altLang="zh-CN" sz="2400" dirty="0">
              <a:highlight>
                <a:srgbClr val="000000">
                  <a:alpha val="0"/>
                </a:srgbClr>
              </a:highlight>
              <a:latin typeface="Times New Roman" panose="02020603050405020304" charset="0"/>
              <a:cs typeface="Times New Roman" panose="02020603050405020304" charset="0"/>
              <a:sym typeface="+mn-ea"/>
            </a:endParaRPr>
          </a:p>
          <a:p>
            <a:pPr algn="r" fontAlgn="auto"/>
            <a:endParaRPr lang="en-US" altLang="zh-CN" sz="2400" dirty="0">
              <a:highlight>
                <a:srgbClr val="000000">
                  <a:alpha val="0"/>
                </a:srgbClr>
              </a:highlight>
              <a:latin typeface="Times New Roman" panose="02020603050405020304" charset="0"/>
              <a:cs typeface="Times New Roman" panose="02020603050405020304" charset="0"/>
              <a:sym typeface="+mn-ea"/>
            </a:endParaRPr>
          </a:p>
        </p:txBody>
      </p:sp>
      <p:sp>
        <p:nvSpPr>
          <p:cNvPr id="2" name="圆角矩形 1"/>
          <p:cNvSpPr/>
          <p:nvPr>
            <p:custDataLst>
              <p:tags r:id="rId2"/>
            </p:custDataLst>
          </p:nvPr>
        </p:nvSpPr>
        <p:spPr>
          <a:xfrm>
            <a:off x="203835" y="169545"/>
            <a:ext cx="3769360" cy="481330"/>
          </a:xfrm>
          <a:prstGeom prst="roundRect">
            <a:avLst>
              <a:gd name="adj" fmla="val 5000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en-US" altLang="zh-CN" sz="2800" b="1">
                <a:latin typeface="Times New Roman Bold" panose="02020603050405020304" charset="0"/>
                <a:cs typeface="Times New Roman Bold" panose="02020603050405020304" charset="0"/>
              </a:rPr>
              <a:t>01. </a:t>
            </a:r>
            <a:r>
              <a:rPr lang="zh-CN" altLang="en-US" sz="2800" b="1">
                <a:latin typeface="Times New Roman Bold" panose="02020603050405020304" charset="0"/>
                <a:cs typeface="Times New Roman Bold" panose="02020603050405020304" charset="0"/>
              </a:rPr>
              <a:t>真题学习</a:t>
            </a:r>
            <a:endParaRPr lang="zh-CN" altLang="en-US" sz="2800" b="1">
              <a:latin typeface="Times New Roman Bold" panose="02020603050405020304" charset="0"/>
              <a:cs typeface="Times New Roman Bold" panose="02020603050405020304" charset="0"/>
            </a:endParaRPr>
          </a:p>
        </p:txBody>
      </p:sp>
      <p:sp>
        <p:nvSpPr>
          <p:cNvPr id="10" name="圆角矩形 9"/>
          <p:cNvSpPr/>
          <p:nvPr/>
        </p:nvSpPr>
        <p:spPr>
          <a:xfrm>
            <a:off x="4761865" y="1052195"/>
            <a:ext cx="5999480" cy="325120"/>
          </a:xfrm>
          <a:prstGeom prst="roundRect">
            <a:avLst/>
          </a:prstGeom>
          <a:solidFill>
            <a:srgbClr val="C00000">
              <a:alpha val="47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8" name="组合 17"/>
          <p:cNvGrpSpPr/>
          <p:nvPr/>
        </p:nvGrpSpPr>
        <p:grpSpPr>
          <a:xfrm>
            <a:off x="4319905" y="1014095"/>
            <a:ext cx="6970395" cy="1111250"/>
            <a:chOff x="6803" y="1597"/>
            <a:chExt cx="10977" cy="1750"/>
          </a:xfrm>
        </p:grpSpPr>
        <p:sp>
          <p:nvSpPr>
            <p:cNvPr id="14" name="圆角矩形 13"/>
            <p:cNvSpPr/>
            <p:nvPr>
              <p:custDataLst>
                <p:tags r:id="rId3"/>
              </p:custDataLst>
            </p:nvPr>
          </p:nvSpPr>
          <p:spPr>
            <a:xfrm>
              <a:off x="6804" y="2195"/>
              <a:ext cx="10976" cy="488"/>
            </a:xfrm>
            <a:prstGeom prst="roundRect">
              <a:avLst/>
            </a:prstGeom>
            <a:solidFill>
              <a:srgbClr val="FFC000">
                <a:alpha val="3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圆角矩形 20"/>
            <p:cNvSpPr/>
            <p:nvPr>
              <p:custDataLst>
                <p:tags r:id="rId4"/>
              </p:custDataLst>
            </p:nvPr>
          </p:nvSpPr>
          <p:spPr>
            <a:xfrm>
              <a:off x="6803" y="2709"/>
              <a:ext cx="3367" cy="638"/>
            </a:xfrm>
            <a:prstGeom prst="roundRect">
              <a:avLst/>
            </a:prstGeom>
            <a:solidFill>
              <a:schemeClr val="accent1">
                <a:lumMod val="40000"/>
                <a:lumOff val="60000"/>
                <a:alpha val="44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圆角矩形 16"/>
            <p:cNvSpPr/>
            <p:nvPr>
              <p:custDataLst>
                <p:tags r:id="rId5"/>
              </p:custDataLst>
            </p:nvPr>
          </p:nvSpPr>
          <p:spPr>
            <a:xfrm>
              <a:off x="16946" y="1597"/>
              <a:ext cx="833" cy="598"/>
            </a:xfrm>
            <a:prstGeom prst="roundRect">
              <a:avLst/>
            </a:prstGeom>
            <a:solidFill>
              <a:srgbClr val="FFC000">
                <a:alpha val="3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24" name="文本框 23"/>
          <p:cNvSpPr txBox="1"/>
          <p:nvPr/>
        </p:nvSpPr>
        <p:spPr>
          <a:xfrm>
            <a:off x="6312535" y="2054225"/>
            <a:ext cx="5781040" cy="583565"/>
          </a:xfrm>
          <a:prstGeom prst="rect">
            <a:avLst/>
          </a:prstGeom>
          <a:noFill/>
        </p:spPr>
        <p:txBody>
          <a:bodyPr wrap="square" rtlCol="0">
            <a:spAutoFit/>
          </a:bodyPr>
          <a:p>
            <a:endParaRPr lang="en-US" altLang="zh-CN" sz="3200">
              <a:solidFill>
                <a:srgbClr val="FF0000"/>
              </a:solidFill>
              <a:latin typeface="Times New Roman" panose="02020603050405020304" charset="0"/>
              <a:cs typeface="Times New Roman" panose="02020603050405020304" charset="0"/>
            </a:endParaRPr>
          </a:p>
        </p:txBody>
      </p:sp>
      <p:sp>
        <p:nvSpPr>
          <p:cNvPr id="15" name="圆角矩形 14"/>
          <p:cNvSpPr/>
          <p:nvPr/>
        </p:nvSpPr>
        <p:spPr>
          <a:xfrm>
            <a:off x="4382135" y="1052830"/>
            <a:ext cx="7630795" cy="902970"/>
          </a:xfrm>
          <a:prstGeom prst="roundRect">
            <a:avLst/>
          </a:prstGeom>
          <a:solidFill>
            <a:schemeClr val="accent6">
              <a:lumMod val="20000"/>
              <a:lumOff val="80000"/>
              <a:alpha val="7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defTabSz="964565" fontAlgn="auto">
              <a:buClrTx/>
              <a:buSzTx/>
              <a:buFontTx/>
              <a:defRPr/>
            </a:pPr>
            <a:r>
              <a:rPr lang="zh-CN" altLang="en-US"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概述通知及缘由</a:t>
            </a:r>
            <a:endParaRPr lang="zh-CN" altLang="en-US" sz="3600">
              <a:solidFill>
                <a:prstClr val="black"/>
              </a:solidFill>
              <a:latin typeface="兰米粗楷简体" panose="02000503000000000000" charset="-122"/>
              <a:ea typeface="兰米粗楷简体" panose="02000503000000000000" charset="-122"/>
              <a:cs typeface="Times New Roman" panose="02020603050405020304" charset="0"/>
            </a:endParaRPr>
          </a:p>
        </p:txBody>
      </p:sp>
      <p:sp>
        <p:nvSpPr>
          <p:cNvPr id="26" name="圆角矩形 25"/>
          <p:cNvSpPr/>
          <p:nvPr/>
        </p:nvSpPr>
        <p:spPr>
          <a:xfrm>
            <a:off x="4232910" y="1955800"/>
            <a:ext cx="7711440" cy="3736340"/>
          </a:xfrm>
          <a:prstGeom prst="roundRect">
            <a:avLst>
              <a:gd name="adj" fmla="val 11018"/>
            </a:avLst>
          </a:prstGeom>
          <a:solidFill>
            <a:schemeClr val="accent5">
              <a:lumMod val="40000"/>
              <a:lumOff val="60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defTabSz="964565" fontAlgn="auto">
              <a:defRPr/>
            </a:pPr>
            <a:endParaRPr lang="zh-CN" altLang="en-US"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a:p>
            <a:pPr algn="l" defTabSz="964565" fontAlgn="auto">
              <a:defRPr/>
            </a:pPr>
            <a:r>
              <a:rPr lang="zh-CN" altLang="en-US"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en-US" altLang="zh-CN"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zh-CN" altLang="en-US"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陈述通知具体内容</a:t>
            </a:r>
            <a:r>
              <a:rPr lang="en-US" altLang="zh-CN"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a:t>
            </a:r>
            <a:endParaRPr lang="en-US" altLang="zh-CN"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a:p>
            <a:pPr algn="l" defTabSz="964565" fontAlgn="auto">
              <a:defRPr/>
            </a:pPr>
            <a:r>
              <a:rPr lang="en-US" altLang="zh-CN"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en-US" altLang="zh-CN"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rPr>
              <a:t>1. </a:t>
            </a:r>
            <a:r>
              <a:rPr lang="zh-CN" altLang="en-US"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rPr>
              <a:t>内容</a:t>
            </a:r>
            <a:endParaRPr lang="zh-CN" altLang="en-US"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a:p>
            <a:pPr algn="l" defTabSz="964565" fontAlgn="auto">
              <a:defRPr/>
            </a:pPr>
            <a:r>
              <a:rPr lang="zh-CN" altLang="en-US"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en-US" altLang="zh-CN"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rPr>
              <a:t>         2. </a:t>
            </a:r>
            <a:r>
              <a:rPr lang="zh-CN" altLang="en-US"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rPr>
              <a:t>参加人员、时间、地点（可放</a:t>
            </a:r>
            <a:r>
              <a:rPr lang="en-US" altLang="zh-CN"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rPr>
              <a:t>para.1</a:t>
            </a:r>
            <a:r>
              <a:rPr lang="zh-CN" altLang="en-US"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rPr>
              <a:t>）</a:t>
            </a:r>
            <a:endParaRPr lang="zh-CN" altLang="en-US" sz="2800">
              <a:solidFill>
                <a:srgbClr val="C00000"/>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a:p>
            <a:pPr algn="l" defTabSz="964565" fontAlgn="auto">
              <a:defRPr/>
            </a:pP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en-US" altLang="zh-CN"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en-US" altLang="zh-CN" sz="2800">
                <a:solidFill>
                  <a:schemeClr val="tx1"/>
                </a:solidFill>
                <a:latin typeface="兰米粗楷简体" panose="02000503000000000000" charset="-122"/>
                <a:ea typeface="兰米粗楷简体" panose="02000503000000000000" charset="-122"/>
                <a:cs typeface="Times New Roman" panose="02020603050405020304" charset="0"/>
                <a:sym typeface="Calibri" panose="020F0502020204030204"/>
              </a:rPr>
              <a:t> 3. </a:t>
            </a:r>
            <a:r>
              <a:rPr lang="zh-CN" altLang="en-US" sz="2800">
                <a:solidFill>
                  <a:schemeClr val="tx1"/>
                </a:solidFill>
                <a:latin typeface="兰米粗楷简体" panose="02000503000000000000" charset="-122"/>
                <a:ea typeface="兰米粗楷简体" panose="02000503000000000000" charset="-122"/>
                <a:cs typeface="Times New Roman" panose="02020603050405020304" charset="0"/>
                <a:sym typeface="Calibri" panose="020F0502020204030204"/>
              </a:rPr>
              <a:t>报名方式、注意事项等（根据题目要求）</a:t>
            </a:r>
            <a:endParaRPr lang="zh-CN" altLang="en-US"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a:p>
            <a:pPr algn="ctr" defTabSz="964565" fontAlgn="auto">
              <a:defRPr/>
            </a:pPr>
            <a:endParaRPr lang="zh-CN" altLang="en-US"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a:p>
            <a:pPr algn="ctr" defTabSz="964565" fontAlgn="auto">
              <a:defRPr/>
            </a:pPr>
            <a:endParaRPr lang="zh-CN" altLang="en-US" sz="36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p:txBody>
      </p:sp>
      <p:sp>
        <p:nvSpPr>
          <p:cNvPr id="27" name="圆角矩形 26"/>
          <p:cNvSpPr/>
          <p:nvPr/>
        </p:nvSpPr>
        <p:spPr>
          <a:xfrm>
            <a:off x="4320540" y="5692140"/>
            <a:ext cx="7623810" cy="410210"/>
          </a:xfrm>
          <a:prstGeom prst="roundRect">
            <a:avLst>
              <a:gd name="adj" fmla="val 14166"/>
            </a:avLst>
          </a:prstGeom>
          <a:solidFill>
            <a:schemeClr val="accent3">
              <a:lumMod val="40000"/>
              <a:lumOff val="60000"/>
              <a:alpha val="6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defTabSz="964565" fontAlgn="auto">
              <a:buClrTx/>
              <a:buSzTx/>
              <a:buFontTx/>
              <a:defRPr/>
            </a:pPr>
            <a:r>
              <a:rPr lang="zh-CN" altLang="en-US" sz="32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表达欢迎或期待（呼吁）</a:t>
            </a:r>
            <a:endParaRPr lang="zh-CN" altLang="en-US" sz="32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endParaRPr>
          </a:p>
        </p:txBody>
      </p:sp>
      <p:grpSp>
        <p:nvGrpSpPr>
          <p:cNvPr id="5" name="组合 4"/>
          <p:cNvGrpSpPr/>
          <p:nvPr/>
        </p:nvGrpSpPr>
        <p:grpSpPr>
          <a:xfrm>
            <a:off x="8004810" y="169545"/>
            <a:ext cx="4207656" cy="1786255"/>
            <a:chOff x="12682" y="2578"/>
            <a:chExt cx="4324" cy="1815"/>
          </a:xfrm>
          <a:solidFill>
            <a:schemeClr val="accent6">
              <a:lumMod val="75000"/>
            </a:schemeClr>
          </a:solidFill>
        </p:grpSpPr>
        <p:sp>
          <p:nvSpPr>
            <p:cNvPr id="6" name="云形标注 5"/>
            <p:cNvSpPr/>
            <p:nvPr>
              <p:custDataLst>
                <p:tags r:id="rId6"/>
              </p:custDataLst>
            </p:nvPr>
          </p:nvSpPr>
          <p:spPr>
            <a:xfrm>
              <a:off x="12682" y="2578"/>
              <a:ext cx="3577" cy="1815"/>
            </a:xfrm>
            <a:prstGeom prst="cloudCallout">
              <a:avLst>
                <a:gd name="adj1" fmla="val 49243"/>
                <a:gd name="adj2" fmla="val 34755"/>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7"/>
              </p:custDataLst>
            </p:nvPr>
          </p:nvSpPr>
          <p:spPr>
            <a:xfrm>
              <a:off x="13270" y="2936"/>
              <a:ext cx="3736" cy="1218"/>
            </a:xfrm>
            <a:prstGeom prst="rect">
              <a:avLst/>
            </a:prstGeom>
            <a:noFill/>
            <a:extLst>
              <a:ext uri="{909E8E84-426E-40DD-AFC4-6F175D3DCCD1}">
                <a14:hiddenFill xmlns:a14="http://schemas.microsoft.com/office/drawing/2010/main">
                  <a:grpFill/>
                </a14:hiddenFill>
              </a:ext>
            </a:extLst>
          </p:spPr>
          <p:txBody>
            <a:bodyPr wrap="square" rtlCol="0">
              <a:spAutoFit/>
            </a:bodyPr>
            <a:p>
              <a:r>
                <a:rPr lang="zh-CN" altLang="en-US" sz="2400">
                  <a:solidFill>
                    <a:schemeClr val="bg1"/>
                  </a:solidFill>
                </a:rPr>
                <a:t>时态：</a:t>
              </a:r>
              <a:endParaRPr lang="zh-CN" altLang="en-US" sz="2400">
                <a:solidFill>
                  <a:schemeClr val="bg1"/>
                </a:solidFill>
              </a:endParaRPr>
            </a:p>
            <a:p>
              <a:r>
                <a:rPr lang="zh-CN" altLang="en-US" sz="2400">
                  <a:solidFill>
                    <a:schemeClr val="bg1"/>
                  </a:solidFill>
                </a:rPr>
                <a:t>一般现在时为主</a:t>
              </a:r>
              <a:endParaRPr lang="zh-CN" altLang="en-US" sz="2400">
                <a:solidFill>
                  <a:schemeClr val="bg1"/>
                </a:solidFill>
              </a:endParaRPr>
            </a:p>
            <a:p>
              <a:r>
                <a:rPr lang="zh-CN" altLang="en-US" sz="2400">
                  <a:solidFill>
                    <a:schemeClr val="bg1"/>
                  </a:solidFill>
                </a:rPr>
                <a:t>人称：无</a:t>
              </a:r>
              <a:r>
                <a:rPr lang="en-US" altLang="zh-CN" sz="2400">
                  <a:solidFill>
                    <a:schemeClr val="bg1"/>
                  </a:solidFill>
                </a:rPr>
                <a:t>I</a:t>
              </a:r>
              <a:endParaRPr lang="en-US" altLang="zh-CN" sz="2400">
                <a:solidFill>
                  <a:schemeClr val="bg1"/>
                </a:solidFill>
              </a:endParaRPr>
            </a:p>
          </p:txBody>
        </p:sp>
      </p:grpSp>
      <p:pic>
        <p:nvPicPr>
          <p:cNvPr id="5124" name="图片 6" descr="logo横版 png"/>
          <p:cNvPicPr>
            <a:picLocks noChangeAspect="1"/>
          </p:cNvPicPr>
          <p:nvPr userDrawn="1"/>
        </p:nvPicPr>
        <p:blipFill>
          <a:blip r:embed="rId8"/>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ox(in)">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ox(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animBg="1"/>
      <p:bldP spid="15" grpId="0" bldLvl="0" animBg="1"/>
      <p:bldP spid="26" grpId="0" bldLvl="0" animBg="1"/>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937260" y="767080"/>
            <a:ext cx="10107930" cy="2984500"/>
          </a:xfrm>
          <a:prstGeom prst="rect">
            <a:avLst/>
          </a:prstGeom>
          <a:noFill/>
        </p:spPr>
        <p:txBody>
          <a:bodyPr wrap="square" rtlCol="0" anchor="t">
            <a:spAutoFit/>
          </a:bodyPr>
          <a:p>
            <a:r>
              <a:rPr lang="zh-CN" altLang="zh-CN" sz="2800" b="1" kern="100" spc="20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charset="0"/>
              </a:rPr>
              <a:t>模考原题： </a:t>
            </a:r>
            <a:endParaRPr lang="zh-CN" altLang="zh-CN" sz="2800" b="1" kern="100" spc="20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charset="0"/>
            </a:endParaRPr>
          </a:p>
          <a:p>
            <a:r>
              <a:rPr lang="zh-CN" altLang="en-US" sz="32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endParaRPr lang="zh-CN" altLang="en-US" sz="3200">
              <a:latin typeface="兰米粗楷简体" panose="02000503000000000000" charset="-122"/>
              <a:ea typeface="兰米粗楷简体" panose="02000503000000000000" charset="-122"/>
              <a:cs typeface="兰米粗楷简体" panose="02000503000000000000" charset="-122"/>
            </a:endParaRPr>
          </a:p>
          <a:p>
            <a:r>
              <a:rPr lang="zh-CN" altLang="en-US" sz="3200">
                <a:latin typeface="兰米粗楷简体" panose="02000503000000000000" charset="-122"/>
                <a:ea typeface="兰米粗楷简体" panose="02000503000000000000" charset="-122"/>
                <a:cs typeface="兰米粗楷简体" panose="02000503000000000000" charset="-122"/>
              </a:rPr>
              <a:t>1.介绍活动；2.阐明理由；3.邀请参加。</a:t>
            </a:r>
            <a:endParaRPr lang="zh-CN" altLang="en-US" sz="3200">
              <a:latin typeface="兰米粗楷简体" panose="02000503000000000000" charset="-122"/>
              <a:ea typeface="兰米粗楷简体" panose="02000503000000000000" charset="-122"/>
              <a:cs typeface="兰米粗楷简体" panose="02000503000000000000" charset="-122"/>
            </a:endParaRPr>
          </a:p>
          <a:p>
            <a:endParaRPr lang="zh-CN" altLang="en-US" sz="3200">
              <a:latin typeface="兰米粗楷简体" panose="02000503000000000000" charset="-122"/>
              <a:ea typeface="兰米粗楷简体" panose="02000503000000000000" charset="-122"/>
              <a:cs typeface="兰米粗楷简体" panose="02000503000000000000" charset="-122"/>
            </a:endParaRPr>
          </a:p>
        </p:txBody>
      </p:sp>
      <p:sp>
        <p:nvSpPr>
          <p:cNvPr id="2" name="圆角矩形 1"/>
          <p:cNvSpPr/>
          <p:nvPr>
            <p:custDataLst>
              <p:tags r:id="rId1"/>
            </p:custDataLst>
          </p:nvPr>
        </p:nvSpPr>
        <p:spPr>
          <a:xfrm>
            <a:off x="203835" y="169545"/>
            <a:ext cx="3769360" cy="481330"/>
          </a:xfrm>
          <a:prstGeom prst="roundRect">
            <a:avLst>
              <a:gd name="adj" fmla="val 5000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en-US" altLang="zh-CN" sz="2800" b="1">
                <a:latin typeface="Times New Roman Bold" panose="02020603050405020304" charset="0"/>
                <a:cs typeface="Times New Roman Bold" panose="02020603050405020304" charset="0"/>
              </a:rPr>
              <a:t>02. </a:t>
            </a:r>
            <a:r>
              <a:rPr lang="zh-CN" altLang="en-US" sz="2800" b="1">
                <a:latin typeface="Times New Roman Bold" panose="02020603050405020304" charset="0"/>
                <a:cs typeface="Times New Roman Bold" panose="02020603050405020304" charset="0"/>
              </a:rPr>
              <a:t>原题分析</a:t>
            </a:r>
            <a:endParaRPr lang="zh-CN" altLang="en-US" sz="2800" b="1">
              <a:latin typeface="Times New Roman Bold" panose="02020603050405020304" charset="0"/>
              <a:cs typeface="Times New Roman Bold" panose="02020603050405020304" charset="0"/>
            </a:endParaRPr>
          </a:p>
        </p:txBody>
      </p:sp>
      <p:graphicFrame>
        <p:nvGraphicFramePr>
          <p:cNvPr id="6" name="内容占位符 5"/>
          <p:cNvGraphicFramePr>
            <a:graphicFrameLocks noGrp="1"/>
          </p:cNvGraphicFramePr>
          <p:nvPr>
            <p:ph idx="1"/>
            <p:custDataLst>
              <p:tags r:id="rId2"/>
            </p:custDataLst>
          </p:nvPr>
        </p:nvGraphicFramePr>
        <p:xfrm>
          <a:off x="313690" y="3294380"/>
          <a:ext cx="1880235" cy="3434715"/>
        </p:xfrm>
        <a:graphic>
          <a:graphicData uri="http://schemas.openxmlformats.org/drawingml/2006/table">
            <a:tbl>
              <a:tblPr firstRow="1" firstCol="1" bandRow="1">
                <a:tableStyleId>{5C22544A-7EE6-4342-B048-85BDC9FD1C3A}</a:tableStyleId>
              </a:tblPr>
              <a:tblGrid>
                <a:gridCol w="1880235"/>
              </a:tblGrid>
              <a:tr h="424180">
                <a:tc>
                  <a:txBody>
                    <a:bodyPr/>
                    <a:p>
                      <a:pPr algn="ctr">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文体体裁</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1">
                        <a:lumMod val="60000"/>
                        <a:lumOff val="40000"/>
                      </a:schemeClr>
                    </a:solidFill>
                  </a:tcPr>
                </a:tc>
              </a:tr>
              <a:tr h="299085">
                <a:tc>
                  <a:txBody>
                    <a:bodyPr/>
                    <a:p>
                      <a:pPr algn="ctr">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写作人</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1">
                        <a:lumMod val="60000"/>
                        <a:lumOff val="40000"/>
                      </a:schemeClr>
                    </a:solidFill>
                  </a:tcPr>
                </a:tc>
              </a:tr>
              <a:tr h="424180">
                <a:tc>
                  <a:txBody>
                    <a:bodyPr/>
                    <a:p>
                      <a:pPr algn="ctr">
                        <a:spcAft>
                          <a:spcPts val="0"/>
                        </a:spcAft>
                        <a:buClrTx/>
                        <a:buSzTx/>
                        <a:buFontTx/>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目标读者</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1">
                        <a:lumMod val="60000"/>
                        <a:lumOff val="40000"/>
                      </a:schemeClr>
                    </a:solidFill>
                  </a:tcPr>
                </a:tc>
              </a:tr>
              <a:tr h="681990">
                <a:tc>
                  <a:txBody>
                    <a:bodyPr/>
                    <a:p>
                      <a:pPr algn="ctr">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写作背景</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1">
                        <a:lumMod val="60000"/>
                        <a:lumOff val="40000"/>
                      </a:schemeClr>
                    </a:solidFill>
                  </a:tcPr>
                </a:tc>
              </a:tr>
              <a:tr h="1114425">
                <a:tc>
                  <a:txBody>
                    <a:bodyPr/>
                    <a:p>
                      <a:pPr algn="ct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写作目的</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1">
                        <a:lumMod val="60000"/>
                        <a:lumOff val="40000"/>
                      </a:schemeClr>
                    </a:solidFill>
                  </a:tcPr>
                </a:tc>
              </a:tr>
              <a:tr h="424180">
                <a:tc>
                  <a:txBody>
                    <a:bodyPr/>
                    <a:p>
                      <a:pPr algn="ctr">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人称及时态</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1">
                        <a:lumMod val="60000"/>
                        <a:lumOff val="40000"/>
                      </a:schemeClr>
                    </a:solidFill>
                  </a:tcPr>
                </a:tc>
              </a:tr>
            </a:tbl>
          </a:graphicData>
        </a:graphic>
      </p:graphicFrame>
      <p:graphicFrame>
        <p:nvGraphicFramePr>
          <p:cNvPr id="7" name="表格 6"/>
          <p:cNvGraphicFramePr>
            <a:graphicFrameLocks noGrp="1"/>
          </p:cNvGraphicFramePr>
          <p:nvPr/>
        </p:nvGraphicFramePr>
        <p:xfrm>
          <a:off x="2193925" y="3294380"/>
          <a:ext cx="9767570" cy="3435350"/>
        </p:xfrm>
        <a:graphic>
          <a:graphicData uri="http://schemas.openxmlformats.org/drawingml/2006/table">
            <a:tbl>
              <a:tblPr firstRow="1" firstCol="1" bandRow="1">
                <a:tableStyleId>{5C22544A-7EE6-4342-B048-85BDC9FD1C3A}</a:tableStyleId>
              </a:tblPr>
              <a:tblGrid>
                <a:gridCol w="9767570"/>
              </a:tblGrid>
              <a:tr h="430530">
                <a:tc>
                  <a:txBody>
                    <a:bodyPr/>
                    <a:p>
                      <a:pPr algn="just">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通知</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6">
                        <a:lumMod val="20000"/>
                        <a:lumOff val="80000"/>
                      </a:schemeClr>
                    </a:solidFill>
                  </a:tcPr>
                </a:tc>
              </a:tr>
              <a:tr h="380365">
                <a:tc>
                  <a:txBody>
                    <a:bodyPr/>
                    <a:p>
                      <a:pPr algn="just">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sym typeface="+mn-ea"/>
                        </a:rPr>
                        <a:t>某国际学校学生会主席李华</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6">
                        <a:lumMod val="20000"/>
                        <a:lumOff val="80000"/>
                      </a:schemeClr>
                    </a:solidFill>
                  </a:tcPr>
                </a:tc>
              </a:tr>
              <a:tr h="380365">
                <a:tc>
                  <a:txBody>
                    <a:bodyPr/>
                    <a:p>
                      <a:pPr algn="just">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外籍学生</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6">
                        <a:lumMod val="20000"/>
                        <a:lumOff val="80000"/>
                      </a:schemeClr>
                    </a:solidFill>
                  </a:tcPr>
                </a:tc>
              </a:tr>
              <a:tr h="731520">
                <a:tc>
                  <a:txBody>
                    <a:bodyPr/>
                    <a:p>
                      <a:pPr algn="just">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sym typeface="+mn-ea"/>
                        </a:rPr>
                        <a:t>介绍为外籍学生开设的一系列以中国传统文化为主题的</a:t>
                      </a:r>
                      <a:r>
                        <a:rPr lang="zh-CN" altLang="en-US" sz="2400" b="0">
                          <a:solidFill>
                            <a:srgbClr val="C00000"/>
                          </a:solidFill>
                          <a:highlight>
                            <a:srgbClr val="FFFF00"/>
                          </a:highlight>
                          <a:latin typeface="兰米粗楷简体" panose="02000503000000000000" charset="-122"/>
                          <a:ea typeface="兰米粗楷简体" panose="02000503000000000000" charset="-122"/>
                          <a:cs typeface="兰米粗楷简体" panose="02000503000000000000" charset="-122"/>
                          <a:sym typeface="+mn-ea"/>
                        </a:rPr>
                        <a:t>研讨活动</a:t>
                      </a: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sym typeface="+mn-ea"/>
                        </a:rPr>
                        <a:t>并阐明理由</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6">
                        <a:lumMod val="20000"/>
                        <a:lumOff val="80000"/>
                      </a:schemeClr>
                    </a:solidFill>
                  </a:tcPr>
                </a:tc>
              </a:tr>
            </a:tbl>
          </a:graphicData>
        </a:graphic>
      </p:graphicFrame>
      <p:graphicFrame>
        <p:nvGraphicFramePr>
          <p:cNvPr id="11" name="表格 10"/>
          <p:cNvGraphicFramePr>
            <a:graphicFrameLocks noGrp="1"/>
          </p:cNvGraphicFramePr>
          <p:nvPr/>
        </p:nvGraphicFramePr>
        <p:xfrm>
          <a:off x="2193925" y="5217160"/>
          <a:ext cx="9767570" cy="1512570"/>
        </p:xfrm>
        <a:graphic>
          <a:graphicData uri="http://schemas.openxmlformats.org/drawingml/2006/table">
            <a:tbl>
              <a:tblPr firstRow="1" firstCol="1" bandRow="1">
                <a:tableStyleId>{5C22544A-7EE6-4342-B048-85BDC9FD1C3A}</a:tableStyleId>
              </a:tblPr>
              <a:tblGrid>
                <a:gridCol w="4148455"/>
                <a:gridCol w="5619115"/>
              </a:tblGrid>
              <a:tr h="1141095">
                <a:tc gridSpan="2">
                  <a:txBody>
                    <a:bodyPr/>
                    <a:p>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邀请学校的外籍学生参加以中国传统文化为主题的研讨活动： 通过通知的形式，</a:t>
                      </a:r>
                      <a:r>
                        <a:rPr lang="zh-CN" altLang="en-US" sz="2400" b="0">
                          <a:solidFill>
                            <a:schemeClr val="dk1"/>
                          </a:solidFill>
                          <a:highlight>
                            <a:srgbClr val="FFFF00"/>
                          </a:highlight>
                          <a:latin typeface="兰米粗楷简体" panose="02000503000000000000" charset="-122"/>
                          <a:ea typeface="兰米粗楷简体" panose="02000503000000000000" charset="-122"/>
                          <a:cs typeface="兰米粗楷简体" panose="02000503000000000000" charset="-122"/>
                        </a:rPr>
                        <a:t>向外籍学生介绍这一系列活动的内容</a:t>
                      </a: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和</a:t>
                      </a:r>
                      <a:r>
                        <a:rPr lang="zh-CN" altLang="en-US" sz="2400" b="0">
                          <a:solidFill>
                            <a:schemeClr val="dk1"/>
                          </a:solidFill>
                          <a:highlight>
                            <a:srgbClr val="FFFF00"/>
                          </a:highlight>
                          <a:latin typeface="兰米粗楷简体" panose="02000503000000000000" charset="-122"/>
                          <a:ea typeface="兰米粗楷简体" panose="02000503000000000000" charset="-122"/>
                          <a:cs typeface="兰米粗楷简体" panose="02000503000000000000" charset="-122"/>
                        </a:rPr>
                        <a:t>他们参与研讨活动的意义</a:t>
                      </a: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，并</a:t>
                      </a:r>
                      <a:r>
                        <a:rPr lang="zh-CN" altLang="en-US" sz="2400" b="0">
                          <a:solidFill>
                            <a:schemeClr val="dk1"/>
                          </a:solidFill>
                          <a:highlight>
                            <a:srgbClr val="FFFF00"/>
                          </a:highlight>
                          <a:latin typeface="兰米粗楷简体" panose="02000503000000000000" charset="-122"/>
                          <a:ea typeface="兰米粗楷简体" panose="02000503000000000000" charset="-122"/>
                          <a:cs typeface="兰米粗楷简体" panose="02000503000000000000" charset="-122"/>
                        </a:rPr>
                        <a:t>邀请他们积极参与其中</a:t>
                      </a: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6">
                        <a:lumMod val="20000"/>
                        <a:lumOff val="80000"/>
                      </a:schemeClr>
                    </a:solidFill>
                  </a:tcPr>
                </a:tc>
                <a:tc hMerge="1">
                  <a:tcPr marL="68580" marR="68580" marT="0" marB="0"/>
                </a:tc>
              </a:tr>
              <a:tr h="371475">
                <a:tc>
                  <a:txBody>
                    <a:bodyPr/>
                    <a:p>
                      <a:pPr algn="just">
                        <a:spcAft>
                          <a:spcPts val="0"/>
                        </a:spcAft>
                      </a:pP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第一人称</a:t>
                      </a:r>
                      <a:r>
                        <a:rPr lang="en-US" altLang="zh-CN" sz="2400" b="0">
                          <a:solidFill>
                            <a:schemeClr val="dk1"/>
                          </a:solidFill>
                          <a:latin typeface="兰米粗楷简体" panose="02000503000000000000" charset="-122"/>
                          <a:ea typeface="兰米粗楷简体" panose="02000503000000000000" charset="-122"/>
                          <a:cs typeface="兰米粗楷简体" panose="02000503000000000000" charset="-122"/>
                        </a:rPr>
                        <a:t>we(</a:t>
                      </a: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无</a:t>
                      </a:r>
                      <a:r>
                        <a:rPr lang="en-US" altLang="zh-CN" sz="2400" b="0">
                          <a:solidFill>
                            <a:schemeClr val="dk1"/>
                          </a:solidFill>
                          <a:latin typeface="兰米粗楷简体" panose="02000503000000000000" charset="-122"/>
                          <a:ea typeface="兰米粗楷简体" panose="02000503000000000000" charset="-122"/>
                          <a:cs typeface="兰米粗楷简体" panose="02000503000000000000" charset="-122"/>
                        </a:rPr>
                        <a:t>I)</a:t>
                      </a:r>
                      <a:r>
                        <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rPr>
                        <a:t>&amp;第二人称</a:t>
                      </a:r>
                      <a:endParaRPr lang="zh-CN" altLang="en-US" sz="2400" b="0">
                        <a:solidFill>
                          <a:schemeClr val="dk1"/>
                        </a:solidFill>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6">
                        <a:lumMod val="20000"/>
                        <a:lumOff val="80000"/>
                      </a:schemeClr>
                    </a:solidFill>
                  </a:tcPr>
                </a:tc>
                <a:tc>
                  <a:txBody>
                    <a:bodyPr/>
                    <a:p>
                      <a:pPr marL="0" marR="0" indent="0" algn="just" defTabSz="914400" rtl="0" eaLnBrk="1" fontAlgn="auto" latinLnBrk="0" hangingPunct="1">
                        <a:lnSpc>
                          <a:spcPct val="100000"/>
                        </a:lnSpc>
                        <a:spcBef>
                          <a:spcPts val="0"/>
                        </a:spcBef>
                        <a:spcAft>
                          <a:spcPts val="0"/>
                        </a:spcAft>
                        <a:buClrTx/>
                        <a:buSzTx/>
                        <a:buFontTx/>
                        <a:buNone/>
                        <a:defRPr/>
                      </a:pPr>
                      <a:r>
                        <a:rPr lang="zh-CN" altLang="en-US" sz="2400">
                          <a:latin typeface="兰米粗楷简体" panose="02000503000000000000" charset="-122"/>
                          <a:ea typeface="兰米粗楷简体" panose="02000503000000000000" charset="-122"/>
                          <a:cs typeface="兰米粗楷简体" panose="02000503000000000000" charset="-122"/>
                        </a:rPr>
                        <a:t>一般现在时</a:t>
                      </a:r>
                      <a:endParaRPr lang="zh-CN" altLang="en-US" sz="2400">
                        <a:latin typeface="兰米粗楷简体" panose="02000503000000000000" charset="-122"/>
                        <a:ea typeface="兰米粗楷简体" panose="02000503000000000000" charset="-122"/>
                        <a:cs typeface="兰米粗楷简体" panose="02000503000000000000" charset="-122"/>
                      </a:endParaRPr>
                    </a:p>
                  </a:txBody>
                  <a:tcPr marL="68580" marR="68580" marT="0" marB="0" anchor="ctr">
                    <a:solidFill>
                      <a:schemeClr val="accent6">
                        <a:lumMod val="20000"/>
                        <a:lumOff val="80000"/>
                      </a:schemeClr>
                    </a:solidFill>
                  </a:tcPr>
                </a:tc>
              </a:tr>
            </a:tbl>
          </a:graphicData>
        </a:graphic>
      </p:graphicFrame>
      <p:graphicFrame>
        <p:nvGraphicFramePr>
          <p:cNvPr id="12" name="表格 11"/>
          <p:cNvGraphicFramePr>
            <a:graphicFrameLocks noGrp="1"/>
          </p:cNvGraphicFramePr>
          <p:nvPr>
            <p:custDataLst>
              <p:tags r:id="rId3"/>
            </p:custDataLst>
          </p:nvPr>
        </p:nvGraphicFramePr>
        <p:xfrm>
          <a:off x="313690" y="3294380"/>
          <a:ext cx="11647805" cy="3435350"/>
        </p:xfrm>
        <a:graphic>
          <a:graphicData uri="http://schemas.openxmlformats.org/drawingml/2006/table">
            <a:tbl>
              <a:tblPr firstRow="1" firstCol="1" bandRow="1">
                <a:tableStyleId>{5C22544A-7EE6-4342-B048-85BDC9FD1C3A}</a:tableStyleId>
              </a:tblPr>
              <a:tblGrid>
                <a:gridCol w="2379980"/>
                <a:gridCol w="9267825"/>
              </a:tblGrid>
              <a:tr h="1076960">
                <a:tc gridSpan="2">
                  <a:txBody>
                    <a:bodyPr/>
                    <a:p>
                      <a:pPr algn="ctr">
                        <a:spcAft>
                          <a:spcPts val="0"/>
                        </a:spcAft>
                      </a:pPr>
                      <a:r>
                        <a:rPr lang="zh-CN" altLang="en-US" sz="2800" kern="100" dirty="0">
                          <a:solidFill>
                            <a:schemeClr val="tx1"/>
                          </a:solidFill>
                          <a:effectLst/>
                          <a:latin typeface="微软雅黑" panose="020B0503020204020204" charset="-122"/>
                          <a:ea typeface="微软雅黑" panose="020B0503020204020204" charset="-122"/>
                          <a:cs typeface="Times New Roman" panose="02020603050405020304" charset="0"/>
                        </a:rPr>
                        <a:t>篇章结构</a:t>
                      </a:r>
                      <a:endParaRPr lang="zh-CN" altLang="en-US"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hMerge="1">
                  <a:tcPr marL="68580" marR="68580" marT="0" marB="0" anchor="ctr">
                    <a:solidFill>
                      <a:schemeClr val="accent1">
                        <a:lumMod val="60000"/>
                        <a:lumOff val="40000"/>
                      </a:schemeClr>
                    </a:solidFill>
                  </a:tcPr>
                </a:tc>
              </a:tr>
              <a:tr h="784860">
                <a:tc>
                  <a:txBody>
                    <a:bodyPr/>
                    <a:p>
                      <a:pPr algn="ctr">
                        <a:spcAft>
                          <a:spcPts val="0"/>
                        </a:spcAft>
                      </a:pPr>
                      <a:r>
                        <a:rPr lang="en-US" altLang="zh-CN" sz="2800" b="0" kern="100" dirty="0">
                          <a:solidFill>
                            <a:schemeClr val="tx1"/>
                          </a:solidFill>
                          <a:effectLst/>
                          <a:latin typeface="微软雅黑" panose="020B0503020204020204" charset="-122"/>
                          <a:ea typeface="微软雅黑" panose="020B0503020204020204" charset="-122"/>
                          <a:cs typeface="Times New Roman" panose="02020603050405020304" charset="0"/>
                        </a:rPr>
                        <a:t>para.1</a:t>
                      </a:r>
                      <a:endParaRPr lang="en-US" alt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a:txBody>
                    <a:bodyPr/>
                    <a:p>
                      <a:pPr algn="just">
                        <a:spcAft>
                          <a:spcPts val="0"/>
                        </a:spcAft>
                      </a:pP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rPr>
                        <a:t>概述通知&amp;缘由：</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rPr>
                        <a:t>目的</a:t>
                      </a:r>
                      <a:r>
                        <a:rPr lang="en-US" altLang="zh-CN" sz="2400" b="1" kern="100" dirty="0">
                          <a:solidFill>
                            <a:srgbClr val="C00000"/>
                          </a:solidFill>
                          <a:effectLst/>
                          <a:latin typeface="微软雅黑" panose="020B0503020204020204" charset="-122"/>
                          <a:ea typeface="微软雅黑" panose="020B0503020204020204" charset="-122"/>
                          <a:cs typeface="Times New Roman" panose="02020603050405020304" charset="0"/>
                        </a:rPr>
                        <a:t>+</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rPr>
                        <a:t>事件</a:t>
                      </a:r>
                      <a:endPar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r>
              <a:tr h="787400">
                <a:tc>
                  <a:txBody>
                    <a:bodyPr/>
                    <a:p>
                      <a:pPr algn="ctr">
                        <a:spcAft>
                          <a:spcPts val="0"/>
                        </a:spcAft>
                        <a:buClrTx/>
                        <a:buSzTx/>
                        <a:buFontTx/>
                      </a:pPr>
                      <a:r>
                        <a:rPr lang="en-US" altLang="zh-CN" sz="2800" b="0" kern="100" dirty="0">
                          <a:solidFill>
                            <a:schemeClr val="tx1"/>
                          </a:solidFill>
                          <a:effectLst/>
                          <a:latin typeface="微软雅黑" panose="020B0503020204020204" charset="-122"/>
                          <a:ea typeface="微软雅黑" panose="020B0503020204020204" charset="-122"/>
                        </a:rPr>
                        <a:t>para.2</a:t>
                      </a:r>
                      <a:endParaRPr lang="en-US" altLang="zh-CN" sz="2800" b="0" kern="100" dirty="0">
                        <a:solidFill>
                          <a:schemeClr val="tx1"/>
                        </a:solidFill>
                        <a:effectLst/>
                        <a:latin typeface="微软雅黑" panose="020B0503020204020204" charset="-122"/>
                        <a:ea typeface="微软雅黑" panose="020B0503020204020204" charset="-122"/>
                      </a:endParaRPr>
                    </a:p>
                  </a:txBody>
                  <a:tcPr marL="68580" marR="68580" marT="0" marB="0" anchor="ctr">
                    <a:solidFill>
                      <a:schemeClr val="accent1">
                        <a:lumMod val="60000"/>
                        <a:lumOff val="40000"/>
                      </a:schemeClr>
                    </a:solidFill>
                  </a:tcPr>
                </a:tc>
                <a:tc>
                  <a:txBody>
                    <a:bodyPr/>
                    <a:p>
                      <a:pPr algn="just" defTabSz="914400" fontAlgn="auto">
                        <a:spcAft>
                          <a:spcPts val="0"/>
                        </a:spcAft>
                        <a:buClrTx/>
                        <a:buSzTx/>
                        <a:buFontTx/>
                      </a:pP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陈述通知具体内容：</a:t>
                      </a:r>
                      <a:r>
                        <a:rPr lang="en-US" altLang="zh-CN"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活动具体介绍+（他们）参加活动的好处</a:t>
                      </a:r>
                      <a:endPar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endParaRPr>
                    </a:p>
                  </a:txBody>
                  <a:tcPr marL="68580" marR="68580" marT="0" marB="0" anchor="ctr"/>
                </a:tc>
              </a:tr>
              <a:tr h="786130">
                <a:tc>
                  <a:txBody>
                    <a:bodyPr/>
                    <a:p>
                      <a:pPr algn="ctr">
                        <a:spcAft>
                          <a:spcPts val="0"/>
                        </a:spcAft>
                      </a:pPr>
                      <a:r>
                        <a:rPr lang="en-US" altLang="zh-CN" sz="2800" b="0" kern="100" dirty="0">
                          <a:solidFill>
                            <a:schemeClr val="tx1"/>
                          </a:solidFill>
                          <a:effectLst/>
                          <a:latin typeface="微软雅黑" panose="020B0503020204020204" charset="-122"/>
                          <a:ea typeface="微软雅黑" panose="020B0503020204020204" charset="-122"/>
                        </a:rPr>
                        <a:t>para.3</a:t>
                      </a:r>
                      <a:endParaRPr lang="en-US" alt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a:txBody>
                    <a:bodyPr/>
                    <a:p>
                      <a:pPr algn="l" defTabSz="964565" fontAlgn="auto">
                        <a:buClrTx/>
                        <a:buSzTx/>
                        <a:buFontTx/>
                        <a:defRPr/>
                      </a:pP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表达欢迎或期待：</a:t>
                      </a:r>
                      <a:r>
                        <a:rPr lang="en-US" altLang="zh-CN"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期待他们</a:t>
                      </a:r>
                      <a:r>
                        <a:rPr lang="en-US" altLang="zh-CN"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外籍学生</a:t>
                      </a:r>
                      <a:r>
                        <a:rPr lang="en-US" altLang="zh-CN"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参加</a:t>
                      </a:r>
                      <a:endPar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endParaRPr>
                    </a:p>
                  </a:txBody>
                  <a:tcPr marL="68580" marR="68580" marT="0" marB="0" anchor="ctr"/>
                </a:tc>
              </a:tr>
            </a:tbl>
          </a:graphicData>
        </a:graphic>
      </p:graphicFrame>
      <p:graphicFrame>
        <p:nvGraphicFramePr>
          <p:cNvPr id="13" name="表格 12"/>
          <p:cNvGraphicFramePr>
            <a:graphicFrameLocks noGrp="1"/>
          </p:cNvGraphicFramePr>
          <p:nvPr/>
        </p:nvGraphicFramePr>
        <p:xfrm>
          <a:off x="2693670" y="4371340"/>
          <a:ext cx="9267825" cy="2358390"/>
        </p:xfrm>
        <a:graphic>
          <a:graphicData uri="http://schemas.openxmlformats.org/drawingml/2006/table">
            <a:tbl>
              <a:tblPr firstRow="1" firstCol="1" bandRow="1">
                <a:tableStyleId>{5C22544A-7EE6-4342-B048-85BDC9FD1C3A}</a:tableStyleId>
              </a:tblPr>
              <a:tblGrid>
                <a:gridCol w="9267825"/>
              </a:tblGrid>
              <a:tr h="784860">
                <a:tc>
                  <a:txBody>
                    <a:bodyPr/>
                    <a:p>
                      <a:pPr algn="just">
                        <a:spcAft>
                          <a:spcPts val="0"/>
                        </a:spcAft>
                      </a:pP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rPr>
                        <a:t>概述通知&amp;缘由：</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rPr>
                        <a:t>目的</a:t>
                      </a:r>
                      <a:r>
                        <a:rPr lang="en-US" altLang="zh-CN" sz="2400" b="1" kern="100" dirty="0">
                          <a:solidFill>
                            <a:srgbClr val="C00000"/>
                          </a:solidFill>
                          <a:effectLst/>
                          <a:latin typeface="微软雅黑" panose="020B0503020204020204" charset="-122"/>
                          <a:ea typeface="微软雅黑" panose="020B0503020204020204" charset="-122"/>
                          <a:cs typeface="Times New Roman" panose="02020603050405020304" charset="0"/>
                        </a:rPr>
                        <a:t>+</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rPr>
                        <a:t>事件</a:t>
                      </a:r>
                      <a:endPar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6">
                        <a:lumMod val="20000"/>
                        <a:lumOff val="80000"/>
                      </a:schemeClr>
                    </a:solidFill>
                  </a:tcPr>
                </a:tc>
              </a:tr>
              <a:tr h="787400">
                <a:tc>
                  <a:txBody>
                    <a:bodyPr/>
                    <a:p>
                      <a:pPr algn="just" defTabSz="914400" fontAlgn="auto">
                        <a:spcAft>
                          <a:spcPts val="0"/>
                        </a:spcAft>
                        <a:buClrTx/>
                        <a:buSzTx/>
                        <a:buFontTx/>
                      </a:pP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陈述通知具体内容：</a:t>
                      </a:r>
                      <a:r>
                        <a:rPr lang="en-US" altLang="zh-CN"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活动具体介绍</a:t>
                      </a:r>
                      <a:endPar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endParaRPr>
                    </a:p>
                  </a:txBody>
                  <a:tcPr marL="68580" marR="68580" marT="0" marB="0" anchor="ctr">
                    <a:solidFill>
                      <a:schemeClr val="accent6">
                        <a:lumMod val="20000"/>
                        <a:lumOff val="80000"/>
                      </a:schemeClr>
                    </a:solidFill>
                  </a:tcPr>
                </a:tc>
              </a:tr>
              <a:tr h="786130">
                <a:tc>
                  <a:txBody>
                    <a:bodyPr/>
                    <a:p>
                      <a:pPr algn="l" defTabSz="964565" fontAlgn="auto">
                        <a:buClrTx/>
                        <a:buSzTx/>
                        <a:buFontTx/>
                        <a:defRPr/>
                      </a:pP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表达欢迎或期待：</a:t>
                      </a:r>
                      <a:r>
                        <a:rPr lang="en-US" altLang="zh-CN"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 </a:t>
                      </a:r>
                      <a:r>
                        <a:rPr lang="zh-CN" altLang="en-US" sz="2800">
                          <a:solidFill>
                            <a:prstClr val="black"/>
                          </a:solidFill>
                          <a:latin typeface="兰米粗楷简体" panose="02000503000000000000" charset="-122"/>
                          <a:ea typeface="兰米粗楷简体" panose="02000503000000000000" charset="-122"/>
                          <a:cs typeface="Times New Roman" panose="02020603050405020304" charset="0"/>
                          <a:sym typeface="Calibri" panose="020F0502020204030204"/>
                        </a:rPr>
                        <a:t>（或）</a:t>
                      </a:r>
                      <a:r>
                        <a:rPr lang="zh-CN" altLang="en-US" sz="2400"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他们参加活动的好处</a:t>
                      </a:r>
                      <a:r>
                        <a:rPr lang="en-US" altLang="zh-CN" sz="2400"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a:t>
                      </a:r>
                      <a:r>
                        <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rPr>
                        <a:t>期待他们参加</a:t>
                      </a:r>
                      <a:endParaRPr lang="zh-CN" altLang="en-US" sz="2400" b="1" kern="100" dirty="0">
                        <a:solidFill>
                          <a:srgbClr val="C00000"/>
                        </a:solidFill>
                        <a:effectLst/>
                        <a:latin typeface="微软雅黑" panose="020B0503020204020204" charset="-122"/>
                        <a:ea typeface="微软雅黑" panose="020B0503020204020204" charset="-122"/>
                        <a:cs typeface="Times New Roman" panose="02020603050405020304" charset="0"/>
                        <a:sym typeface="Calibri" panose="020F0502020204030204"/>
                      </a:endParaRPr>
                    </a:p>
                  </a:txBody>
                  <a:tcPr marL="68580" marR="68580" marT="0" marB="0" anchor="ctr">
                    <a:solidFill>
                      <a:schemeClr val="accent6">
                        <a:lumMod val="20000"/>
                        <a:lumOff val="80000"/>
                      </a:schemeClr>
                    </a:solidFill>
                  </a:tcPr>
                </a:tc>
              </a:tr>
            </a:tbl>
          </a:graphicData>
        </a:graphic>
      </p:graphicFrame>
      <p:sp>
        <p:nvSpPr>
          <p:cNvPr id="10" name="文本框 9"/>
          <p:cNvSpPr txBox="1"/>
          <p:nvPr/>
        </p:nvSpPr>
        <p:spPr>
          <a:xfrm>
            <a:off x="313690" y="169545"/>
            <a:ext cx="11647805" cy="3581400"/>
          </a:xfrm>
          <a:prstGeom prst="rect">
            <a:avLst/>
          </a:prstGeom>
          <a:solidFill>
            <a:schemeClr val="accent3">
              <a:lumMod val="60000"/>
              <a:lumOff val="40000"/>
            </a:schemeClr>
          </a:solidFill>
        </p:spPr>
        <p:txBody>
          <a:bodyPr wrap="square" rtlCol="0" anchor="t">
            <a:noAutofit/>
          </a:bodyPr>
          <a:p>
            <a:r>
              <a:rPr lang="en-US" altLang="zh-CN" sz="4000">
                <a:solidFill>
                  <a:srgbClr val="C00000"/>
                </a:solidFill>
              </a:rPr>
              <a:t>workshop</a:t>
            </a:r>
            <a:r>
              <a:rPr lang="en-US" altLang="zh-CN" sz="2800">
                <a:solidFill>
                  <a:srgbClr val="C00000"/>
                </a:solidFill>
              </a:rPr>
              <a:t>:</a:t>
            </a:r>
            <a:r>
              <a:rPr lang="en-US" altLang="zh-CN" sz="2800"/>
              <a:t>   </a:t>
            </a:r>
            <a:r>
              <a:rPr lang="en-US" altLang="zh-CN" sz="3200"/>
              <a:t> </a:t>
            </a:r>
            <a:r>
              <a:rPr lang="zh-CN" altLang="en-US" sz="3200"/>
              <a:t>A workshop is a structured and interactive session designed to create an environment for meaningful work and to guide a group through a process that will lead to great outcomes.</a:t>
            </a:r>
            <a:endParaRPr lang="zh-CN" altLang="en-US" sz="3200"/>
          </a:p>
          <a:p>
            <a:r>
              <a:rPr lang="zh-CN" altLang="en-US" sz="3200"/>
              <a:t>Workshops typically involve </a:t>
            </a:r>
            <a:r>
              <a:rPr lang="zh-CN" altLang="en-US" sz="3200">
                <a:highlight>
                  <a:srgbClr val="FFFF00"/>
                </a:highlight>
              </a:rPr>
              <a:t>hands-on activities</a:t>
            </a:r>
            <a:r>
              <a:rPr lang="zh-CN" altLang="en-US" sz="3200"/>
              <a:t>, </a:t>
            </a:r>
            <a:r>
              <a:rPr lang="zh-CN" altLang="en-US" sz="3200">
                <a:highlight>
                  <a:srgbClr val="FFFF00"/>
                </a:highlight>
              </a:rPr>
              <a:t>facilitation techniques</a:t>
            </a:r>
            <a:r>
              <a:rPr lang="zh-CN" altLang="en-US" sz="3200"/>
              <a:t>, </a:t>
            </a:r>
            <a:r>
              <a:rPr lang="zh-CN" altLang="en-US" sz="3200">
                <a:highlight>
                  <a:srgbClr val="FFFF00"/>
                </a:highlight>
              </a:rPr>
              <a:t>group discussions</a:t>
            </a:r>
            <a:r>
              <a:rPr lang="zh-CN" altLang="en-US" sz="3200"/>
              <a:t>, </a:t>
            </a:r>
            <a:r>
              <a:rPr lang="zh-CN" altLang="en-US" sz="3200">
                <a:highlight>
                  <a:srgbClr val="FFFF00"/>
                </a:highlight>
              </a:rPr>
              <a:t>simulations</a:t>
            </a:r>
            <a:r>
              <a:rPr lang="zh-CN" altLang="en-US" sz="3200"/>
              <a:t>, and </a:t>
            </a:r>
            <a:r>
              <a:rPr lang="zh-CN" altLang="en-US" sz="3200">
                <a:highlight>
                  <a:srgbClr val="FFFF00"/>
                </a:highlight>
              </a:rPr>
              <a:t>collaborative exercises</a:t>
            </a:r>
            <a:r>
              <a:rPr lang="zh-CN" altLang="en-US" sz="3200"/>
              <a:t>, which allow participants to explore, ideate, and participate in achieving their desired outcomes. </a:t>
            </a:r>
            <a:endParaRPr lang="zh-CN" altLang="en-US" sz="3200"/>
          </a:p>
        </p:txBody>
      </p:sp>
      <p:pic>
        <p:nvPicPr>
          <p:cNvPr id="5124" name="图片 6" descr="logo横版 png"/>
          <p:cNvPicPr>
            <a:picLocks noChangeAspect="1"/>
          </p:cNvPicPr>
          <p:nvPr userDrawn="1"/>
        </p:nvPicPr>
        <p:blipFill>
          <a:blip r:embed="rId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13690" y="338455"/>
            <a:ext cx="11647170" cy="1383665"/>
          </a:xfrm>
          <a:prstGeom prst="rect">
            <a:avLst/>
          </a:prstGeom>
          <a:solidFill>
            <a:schemeClr val="accent4">
              <a:lumMod val="20000"/>
              <a:lumOff val="80000"/>
            </a:schemeClr>
          </a:solidFill>
        </p:spPr>
        <p:txBody>
          <a:bodyPr wrap="square" rtlCol="0" anchor="t">
            <a:spAutoFit/>
          </a:bodyPr>
          <a:p>
            <a:r>
              <a:rPr lang="zh-CN" altLang="en-US" sz="28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r>
              <a:rPr lang="en-US" altLang="zh-CN" sz="2800">
                <a:latin typeface="兰米粗楷简体" panose="02000503000000000000" charset="-122"/>
                <a:ea typeface="兰米粗楷简体" panose="02000503000000000000" charset="-122"/>
                <a:cs typeface="兰米粗楷简体" panose="02000503000000000000" charset="-122"/>
              </a:rPr>
              <a:t> </a:t>
            </a:r>
            <a:r>
              <a:rPr lang="zh-CN" altLang="en-US" sz="2800">
                <a:latin typeface="兰米粗楷简体" panose="02000503000000000000" charset="-122"/>
                <a:ea typeface="兰米粗楷简体" panose="02000503000000000000" charset="-122"/>
                <a:cs typeface="兰米粗楷简体" panose="02000503000000000000" charset="-122"/>
              </a:rPr>
              <a:t>1.介绍活动；2.阐明理由；3.邀请参加。</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26" name="组合 25"/>
          <p:cNvGrpSpPr/>
          <p:nvPr>
            <p:custDataLst>
              <p:tags r:id="rId1"/>
            </p:custDataLst>
          </p:nvPr>
        </p:nvGrpSpPr>
        <p:grpSpPr>
          <a:xfrm>
            <a:off x="154304" y="2056765"/>
            <a:ext cx="11478894" cy="3924936"/>
            <a:chOff x="341808" y="2004690"/>
            <a:chExt cx="5101049" cy="3924669"/>
          </a:xfrm>
        </p:grpSpPr>
        <p:sp>
          <p:nvSpPr>
            <p:cNvPr id="27" name="矩形: 圆顶角 16"/>
            <p:cNvSpPr/>
            <p:nvPr>
              <p:custDataLst>
                <p:tags r:id="rId2"/>
              </p:custDataLst>
            </p:nvPr>
          </p:nvSpPr>
          <p:spPr>
            <a:xfrm>
              <a:off x="587591" y="2004690"/>
              <a:ext cx="1574025" cy="694643"/>
            </a:xfrm>
            <a:prstGeom prst="round2SameRect">
              <a:avLst/>
            </a:prstGeom>
            <a:solidFill>
              <a:srgbClr val="F0829B"/>
            </a:solidFill>
            <a:ln w="12700" cap="flat" cmpd="sng" algn="ctr">
              <a:noFill/>
              <a:prstDash val="solid"/>
              <a:miter lim="800000"/>
            </a:ln>
            <a:effectLst/>
          </p:spPr>
          <p:txBody>
            <a:bodyPr rtlCol="0" anchor="ctr"/>
            <a:lstStyle/>
            <a:p>
              <a:pPr algn="ctr"/>
              <a:endParaRPr lang="zh-CN" altLang="en-US">
                <a:solidFill>
                  <a:sysClr val="window" lastClr="FFFFFF"/>
                </a:solidFill>
                <a:latin typeface="MiSans Normal" charset="0"/>
                <a:ea typeface="MiSans Normal" charset="0"/>
              </a:endParaRPr>
            </a:p>
          </p:txBody>
        </p:sp>
        <p:sp>
          <p:nvSpPr>
            <p:cNvPr id="32" name="矩形 31"/>
            <p:cNvSpPr/>
            <p:nvPr>
              <p:custDataLst>
                <p:tags r:id="rId3"/>
              </p:custDataLst>
            </p:nvPr>
          </p:nvSpPr>
          <p:spPr>
            <a:xfrm>
              <a:off x="587026" y="2699333"/>
              <a:ext cx="4855831" cy="3230026"/>
            </a:xfrm>
            <a:prstGeom prst="rect">
              <a:avLst/>
            </a:prstGeom>
            <a:solidFill>
              <a:sysClr val="window" lastClr="FFFFFF"/>
            </a:solidFill>
            <a:ln w="12700" cap="flat" cmpd="sng" algn="ctr">
              <a:solidFill>
                <a:srgbClr val="F0829B">
                  <a:alpha val="10000"/>
                </a:srgbClr>
              </a:solidFill>
              <a:prstDash val="solid"/>
              <a:miter lim="800000"/>
            </a:ln>
            <a:effectLst>
              <a:outerShdw blurRad="127000" dist="127000" dir="5400000" algn="ctr" rotWithShape="0">
                <a:srgbClr val="F0829B">
                  <a:alpha val="15000"/>
                </a:srgbClr>
              </a:outerShdw>
            </a:effectLst>
          </p:spPr>
          <p:txBody>
            <a:bodyPr rtlCol="0" anchor="ctr"/>
            <a:lstStyle/>
            <a:p>
              <a:pPr algn="ctr"/>
              <a:endParaRPr lang="en-US" altLang="zh-CN" sz="3200">
                <a:solidFill>
                  <a:srgbClr val="FF0000"/>
                </a:solidFill>
                <a:latin typeface="MiSans Normal" charset="0"/>
                <a:ea typeface="MiSans Normal" charset="0"/>
              </a:endParaRPr>
            </a:p>
            <a:p>
              <a:pPr algn="ctr"/>
              <a:r>
                <a:rPr lang="en-US" altLang="zh-CN" sz="3200">
                  <a:solidFill>
                    <a:srgbClr val="FF0000"/>
                  </a:solidFill>
                  <a:latin typeface="MiSans Normal" charset="0"/>
                  <a:ea typeface="MiSans Normal" charset="0"/>
                </a:rPr>
                <a:t>word bank</a:t>
              </a:r>
              <a:r>
                <a:rPr lang="en-US" altLang="zh-CN">
                  <a:solidFill>
                    <a:sysClr val="window" lastClr="FFFFFF"/>
                  </a:solidFill>
                  <a:latin typeface="MiSans Normal" charset="0"/>
                  <a:ea typeface="MiSans Normal" charset="0"/>
                </a:rPr>
                <a:t>:</a:t>
              </a: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p:txBody>
        </p:sp>
        <p:sp>
          <p:nvSpPr>
            <p:cNvPr id="33" name="文本框 26"/>
            <p:cNvSpPr txBox="1"/>
            <p:nvPr>
              <p:custDataLst>
                <p:tags r:id="rId4"/>
              </p:custDataLst>
            </p:nvPr>
          </p:nvSpPr>
          <p:spPr>
            <a:xfrm>
              <a:off x="341808" y="2114537"/>
              <a:ext cx="2068695" cy="460344"/>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Bold" panose="00000800000000000000" charset="-122"/>
                </a:rPr>
                <a:t>para.1 </a:t>
              </a:r>
              <a:r>
                <a:rPr lang="zh-CN" altLang="en-US" sz="2400" dirty="0">
                  <a:solidFill>
                    <a:sysClr val="window" lastClr="FFFFFF"/>
                  </a:solidFill>
                  <a:latin typeface="MiSans Bold" panose="00000800000000000000" charset="-122"/>
                  <a:ea typeface="MiSans Bold" panose="00000800000000000000" charset="-122"/>
                </a:rPr>
                <a:t>概述通知及缘由</a:t>
              </a:r>
              <a:endParaRPr lang="zh-CN" altLang="en-US" sz="2400" dirty="0">
                <a:solidFill>
                  <a:sysClr val="window" lastClr="FFFFFF"/>
                </a:solidFill>
                <a:latin typeface="MiSans Bold" panose="00000800000000000000" charset="-122"/>
                <a:ea typeface="MiSans Bold" panose="00000800000000000000" charset="-122"/>
              </a:endParaRPr>
            </a:p>
          </p:txBody>
        </p:sp>
      </p:grpSp>
      <p:sp>
        <p:nvSpPr>
          <p:cNvPr id="36" name="文本框 35"/>
          <p:cNvSpPr txBox="1"/>
          <p:nvPr/>
        </p:nvSpPr>
        <p:spPr>
          <a:xfrm>
            <a:off x="917575" y="7983220"/>
            <a:ext cx="1081595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p:txBody>
      </p:sp>
      <p:sp>
        <p:nvSpPr>
          <p:cNvPr id="38" name="文本框 37"/>
          <p:cNvSpPr txBox="1"/>
          <p:nvPr/>
        </p:nvSpPr>
        <p:spPr>
          <a:xfrm>
            <a:off x="755015" y="3194050"/>
            <a:ext cx="10798810" cy="2830195"/>
          </a:xfrm>
          <a:prstGeom prst="rect">
            <a:avLst/>
          </a:prstGeom>
          <a:noFill/>
        </p:spPr>
        <p:txBody>
          <a:bodyPr wrap="square" rtlCol="0" anchor="t">
            <a:spAutoFit/>
          </a:bodyPr>
          <a:p>
            <a:pPr indent="0" fontAlgn="auto">
              <a:lnSpc>
                <a:spcPts val="3560"/>
              </a:lnSpc>
            </a:pPr>
            <a:r>
              <a:rPr lang="zh-CN" altLang="en-US" sz="2800">
                <a:latin typeface="兰米粗楷简体" panose="02000503000000000000" charset="-122"/>
                <a:ea typeface="兰米粗楷简体" panose="02000503000000000000" charset="-122"/>
              </a:rPr>
              <a:t>一系列</a:t>
            </a:r>
            <a:r>
              <a:rPr lang="en-US" altLang="zh-CN" sz="2800">
                <a:latin typeface="兰米粗楷简体" panose="02000503000000000000" charset="-122"/>
                <a:ea typeface="兰米粗楷简体" panose="02000503000000000000" charset="-122"/>
              </a:rPr>
              <a:t>          </a:t>
            </a:r>
            <a:r>
              <a:rPr lang="en-US" altLang="zh-CN" sz="2800">
                <a:latin typeface="Times New Roman" panose="02020603050405020304" charset="0"/>
                <a:ea typeface="兰米粗楷简体" panose="02000503000000000000" charset="-122"/>
                <a:cs typeface="Times New Roman" panose="02020603050405020304" charset="0"/>
              </a:rPr>
              <a:t>_____________________              </a:t>
            </a:r>
            <a:endParaRPr lang="en-US" altLang="zh-CN" sz="2800">
              <a:latin typeface="Times New Roman" panose="02020603050405020304" charset="0"/>
              <a:ea typeface="兰米粗楷简体" panose="02000503000000000000" charset="-122"/>
              <a:cs typeface="Times New Roman" panose="02020603050405020304" charset="0"/>
            </a:endParaRPr>
          </a:p>
          <a:p>
            <a:pPr indent="0" fontAlgn="auto">
              <a:lnSpc>
                <a:spcPts val="3560"/>
              </a:lnSpc>
            </a:pPr>
            <a:r>
              <a:rPr lang="zh-CN" altLang="en-US" sz="2800">
                <a:latin typeface="Times New Roman" panose="02020603050405020304" charset="0"/>
                <a:ea typeface="兰米粗楷简体" panose="02000503000000000000" charset="-122"/>
                <a:cs typeface="Times New Roman" panose="02020603050405020304" charset="0"/>
              </a:rPr>
              <a:t>以</a:t>
            </a:r>
            <a:r>
              <a:rPr lang="en-US" altLang="zh-CN" sz="2800">
                <a:latin typeface="Times New Roman" panose="02020603050405020304" charset="0"/>
                <a:ea typeface="兰米粗楷简体" panose="02000503000000000000" charset="-122"/>
                <a:cs typeface="Times New Roman" panose="02020603050405020304" charset="0"/>
              </a:rPr>
              <a:t>...</a:t>
            </a:r>
            <a:r>
              <a:rPr lang="zh-CN" altLang="en-US" sz="2800">
                <a:latin typeface="Times New Roman" panose="02020603050405020304" charset="0"/>
                <a:ea typeface="兰米粗楷简体" panose="02000503000000000000" charset="-122"/>
                <a:cs typeface="Times New Roman" panose="02020603050405020304" charset="0"/>
              </a:rPr>
              <a:t>为题</a:t>
            </a:r>
            <a:r>
              <a:rPr lang="en-US" altLang="zh-CN" sz="2800">
                <a:latin typeface="Times New Roman" panose="02020603050405020304" charset="0"/>
                <a:ea typeface="兰米粗楷简体" panose="02000503000000000000" charset="-122"/>
                <a:cs typeface="Times New Roman" panose="02020603050405020304" charset="0"/>
              </a:rPr>
              <a:t>        _____________________</a:t>
            </a:r>
            <a:endParaRPr lang="en-US" altLang="zh-CN" sz="2800">
              <a:latin typeface="Times New Roman" panose="02020603050405020304" charset="0"/>
              <a:ea typeface="兰米粗楷简体" panose="02000503000000000000" charset="-122"/>
              <a:cs typeface="Times New Roman" panose="02020603050405020304" charset="0"/>
            </a:endParaRPr>
          </a:p>
          <a:p>
            <a:pPr indent="0" fontAlgn="auto">
              <a:lnSpc>
                <a:spcPts val="3560"/>
              </a:lnSpc>
            </a:pPr>
            <a:r>
              <a:rPr lang="zh-CN" altLang="en-US" sz="2800">
                <a:latin typeface="Times New Roman" panose="02020603050405020304" charset="0"/>
                <a:ea typeface="兰米粗楷简体" panose="02000503000000000000" charset="-122"/>
                <a:cs typeface="Times New Roman" panose="02020603050405020304" charset="0"/>
              </a:rPr>
              <a:t>外籍学生</a:t>
            </a:r>
            <a:r>
              <a:rPr lang="en-US" altLang="zh-CN" sz="2800">
                <a:latin typeface="Times New Roman" panose="02020603050405020304" charset="0"/>
                <a:ea typeface="兰米粗楷简体" panose="02000503000000000000" charset="-122"/>
                <a:cs typeface="Times New Roman" panose="02020603050405020304" charset="0"/>
              </a:rPr>
              <a:t>       _____________________</a:t>
            </a:r>
            <a:endParaRPr lang="en-US" altLang="zh-CN" sz="2800">
              <a:latin typeface="Times New Roman" panose="02020603050405020304" charset="0"/>
              <a:ea typeface="兰米粗楷简体" panose="02000503000000000000" charset="-122"/>
              <a:cs typeface="Times New Roman" panose="02020603050405020304" charset="0"/>
            </a:endParaRPr>
          </a:p>
          <a:p>
            <a:pPr indent="0" fontAlgn="auto">
              <a:lnSpc>
                <a:spcPts val="3560"/>
              </a:lnSpc>
            </a:pPr>
            <a:r>
              <a:rPr lang="zh-CN" altLang="en-US" sz="2800">
                <a:latin typeface="Times New Roman" panose="02020603050405020304" charset="0"/>
                <a:ea typeface="兰米粗楷简体" panose="02000503000000000000" charset="-122"/>
                <a:cs typeface="Times New Roman" panose="02020603050405020304" charset="0"/>
              </a:rPr>
              <a:t>中国</a:t>
            </a:r>
            <a:r>
              <a:rPr lang="zh-CN" altLang="en-US" sz="2800">
                <a:latin typeface="Times New Roman" panose="02020603050405020304" charset="0"/>
                <a:ea typeface="兰米粗楷简体" panose="02000503000000000000" charset="-122"/>
                <a:cs typeface="Times New Roman" panose="02020603050405020304" charset="0"/>
                <a:sym typeface="+mn-ea"/>
              </a:rPr>
              <a:t>传统</a:t>
            </a:r>
            <a:r>
              <a:rPr lang="zh-CN" altLang="en-US" sz="2800">
                <a:latin typeface="Times New Roman" panose="02020603050405020304" charset="0"/>
                <a:ea typeface="兰米粗楷简体" panose="02000503000000000000" charset="-122"/>
                <a:cs typeface="Times New Roman" panose="02020603050405020304" charset="0"/>
              </a:rPr>
              <a:t>文化</a:t>
            </a:r>
            <a:r>
              <a:rPr lang="en-US" altLang="zh-CN" sz="2800">
                <a:latin typeface="Times New Roman" panose="02020603050405020304" charset="0"/>
                <a:ea typeface="兰米粗楷简体" panose="02000503000000000000" charset="-122"/>
                <a:cs typeface="Times New Roman" panose="02020603050405020304" charset="0"/>
              </a:rPr>
              <a:t>_____________________</a:t>
            </a:r>
            <a:endParaRPr lang="en-US" altLang="zh-CN" sz="2800">
              <a:latin typeface="Times New Roman" panose="02020603050405020304" charset="0"/>
              <a:ea typeface="兰米粗楷简体" panose="02000503000000000000" charset="-122"/>
              <a:cs typeface="Times New Roman" panose="02020603050405020304" charset="0"/>
            </a:endParaRPr>
          </a:p>
          <a:p>
            <a:pPr indent="0" fontAlgn="auto">
              <a:lnSpc>
                <a:spcPts val="3560"/>
              </a:lnSpc>
            </a:pPr>
            <a:r>
              <a:rPr lang="zh-CN" altLang="en-US" sz="2800">
                <a:latin typeface="Times New Roman" panose="02020603050405020304" charset="0"/>
                <a:ea typeface="兰米粗楷简体" panose="02000503000000000000" charset="-122"/>
                <a:cs typeface="Times New Roman" panose="02020603050405020304" charset="0"/>
              </a:rPr>
              <a:t>本学期</a:t>
            </a:r>
            <a:r>
              <a:rPr lang="en-US" altLang="zh-CN" sz="2800">
                <a:latin typeface="Times New Roman" panose="02020603050405020304" charset="0"/>
                <a:ea typeface="兰米粗楷简体" panose="02000503000000000000" charset="-122"/>
                <a:cs typeface="Times New Roman" panose="02020603050405020304" charset="0"/>
              </a:rPr>
              <a:t>           _____________________</a:t>
            </a:r>
            <a:endParaRPr lang="en-US" altLang="zh-CN" sz="2800">
              <a:latin typeface="Times New Roman" panose="02020603050405020304" charset="0"/>
              <a:ea typeface="兰米粗楷简体" panose="02000503000000000000" charset="-122"/>
              <a:cs typeface="Times New Roman" panose="02020603050405020304" charset="0"/>
            </a:endParaRPr>
          </a:p>
          <a:p>
            <a:pPr indent="0" fontAlgn="auto">
              <a:lnSpc>
                <a:spcPts val="3560"/>
              </a:lnSpc>
            </a:pPr>
            <a:r>
              <a:rPr lang="zh-CN" altLang="en-US" sz="2800">
                <a:latin typeface="Times New Roman" panose="02020603050405020304" charset="0"/>
                <a:ea typeface="兰米粗楷简体" panose="02000503000000000000" charset="-122"/>
                <a:cs typeface="Times New Roman" panose="02020603050405020304" charset="0"/>
              </a:rPr>
              <a:t>融入当地文化</a:t>
            </a:r>
            <a:r>
              <a:rPr lang="en-US" altLang="zh-CN" sz="2800">
                <a:latin typeface="Times New Roman" panose="02020603050405020304" charset="0"/>
                <a:ea typeface="兰米粗楷简体" panose="02000503000000000000" charset="-122"/>
                <a:cs typeface="Times New Roman" panose="02020603050405020304" charset="0"/>
              </a:rPr>
              <a:t>_____________________</a:t>
            </a:r>
            <a:endParaRPr lang="en-US" altLang="zh-CN" sz="2800">
              <a:latin typeface="Times New Roman" panose="02020603050405020304" charset="0"/>
              <a:ea typeface="兰米粗楷简体" panose="02000503000000000000" charset="-122"/>
              <a:cs typeface="Times New Roman" panose="02020603050405020304" charset="0"/>
            </a:endParaRPr>
          </a:p>
        </p:txBody>
      </p:sp>
      <p:sp>
        <p:nvSpPr>
          <p:cNvPr id="39" name="文本框 38"/>
          <p:cNvSpPr txBox="1"/>
          <p:nvPr/>
        </p:nvSpPr>
        <p:spPr>
          <a:xfrm>
            <a:off x="3143885" y="3103245"/>
            <a:ext cx="2394585"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sym typeface="+mn-ea"/>
              </a:rPr>
              <a:t>a series of    </a:t>
            </a:r>
            <a:endParaRPr lang="en-US" altLang="zh-CN" sz="3200">
              <a:solidFill>
                <a:srgbClr val="FF0000"/>
              </a:solidFill>
              <a:latin typeface="Times New Roman" panose="02020603050405020304" charset="0"/>
              <a:cs typeface="Times New Roman" panose="02020603050405020304" charset="0"/>
              <a:sym typeface="+mn-ea"/>
            </a:endParaRPr>
          </a:p>
        </p:txBody>
      </p:sp>
      <p:sp>
        <p:nvSpPr>
          <p:cNvPr id="42" name="文本框 41"/>
          <p:cNvSpPr txBox="1"/>
          <p:nvPr/>
        </p:nvSpPr>
        <p:spPr>
          <a:xfrm>
            <a:off x="3009265" y="3635375"/>
            <a:ext cx="8623935" cy="494030"/>
          </a:xfrm>
          <a:prstGeom prst="rect">
            <a:avLst/>
          </a:prstGeom>
          <a:noFill/>
        </p:spPr>
        <p:txBody>
          <a:bodyPr wrap="square" rtlCol="0">
            <a:spAutoFit/>
          </a:bodyPr>
          <a:p>
            <a:pPr indent="0" fontAlgn="auto">
              <a:lnSpc>
                <a:spcPts val="3140"/>
              </a:lnSpc>
            </a:pPr>
            <a:r>
              <a:rPr lang="en-US" altLang="zh-CN" sz="3200">
                <a:solidFill>
                  <a:srgbClr val="FF0000"/>
                </a:solidFill>
                <a:latin typeface="Times New Roman" panose="02020603050405020304" charset="0"/>
                <a:cs typeface="Times New Roman" panose="02020603050405020304" charset="0"/>
                <a:sym typeface="+mn-ea"/>
              </a:rPr>
              <a:t>with the theme of/center around/focus on</a:t>
            </a:r>
            <a:endParaRPr lang="en-US" altLang="zh-CN" sz="3200">
              <a:solidFill>
                <a:srgbClr val="FF0000"/>
              </a:solidFill>
              <a:latin typeface="Times New Roman" panose="02020603050405020304" charset="0"/>
              <a:cs typeface="Times New Roman" panose="02020603050405020304" charset="0"/>
              <a:sym typeface="+mn-ea"/>
            </a:endParaRPr>
          </a:p>
        </p:txBody>
      </p:sp>
      <p:sp>
        <p:nvSpPr>
          <p:cNvPr id="43" name="文本框 42"/>
          <p:cNvSpPr txBox="1"/>
          <p:nvPr/>
        </p:nvSpPr>
        <p:spPr>
          <a:xfrm>
            <a:off x="3059430" y="4038600"/>
            <a:ext cx="4037330"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sym typeface="+mn-ea"/>
              </a:rPr>
              <a:t>international students</a:t>
            </a:r>
            <a:endParaRPr lang="en-US" altLang="zh-CN" sz="3200">
              <a:solidFill>
                <a:srgbClr val="FF0000"/>
              </a:solidFill>
              <a:latin typeface="Times New Roman" panose="02020603050405020304" charset="0"/>
              <a:cs typeface="Times New Roman" panose="02020603050405020304" charset="0"/>
            </a:endParaRPr>
          </a:p>
        </p:txBody>
      </p:sp>
      <p:sp>
        <p:nvSpPr>
          <p:cNvPr id="44" name="文本框 43"/>
          <p:cNvSpPr txBox="1"/>
          <p:nvPr/>
        </p:nvSpPr>
        <p:spPr>
          <a:xfrm>
            <a:off x="3059430" y="4486910"/>
            <a:ext cx="4731385"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sym typeface="+mn-ea"/>
              </a:rPr>
              <a:t>traditional Chinese culture           </a:t>
            </a:r>
            <a:endParaRPr lang="en-US" altLang="zh-CN" sz="3200">
              <a:solidFill>
                <a:srgbClr val="FF0000"/>
              </a:solidFill>
              <a:latin typeface="Times New Roman" panose="02020603050405020304" charset="0"/>
              <a:cs typeface="Times New Roman" panose="02020603050405020304" charset="0"/>
              <a:sym typeface="+mn-ea"/>
            </a:endParaRPr>
          </a:p>
        </p:txBody>
      </p:sp>
      <p:sp>
        <p:nvSpPr>
          <p:cNvPr id="45" name="文本框 44"/>
          <p:cNvSpPr txBox="1"/>
          <p:nvPr/>
        </p:nvSpPr>
        <p:spPr>
          <a:xfrm>
            <a:off x="3143885" y="5013325"/>
            <a:ext cx="4731385"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sym typeface="+mn-ea"/>
              </a:rPr>
              <a:t>this semester/term         </a:t>
            </a:r>
            <a:endParaRPr lang="en-US" altLang="zh-CN" sz="32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3169285" y="5457825"/>
            <a:ext cx="4731385"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sym typeface="+mn-ea"/>
              </a:rPr>
              <a:t>blend into the local culture  </a:t>
            </a:r>
            <a:endParaRPr lang="en-US" altLang="zh-CN" sz="3200">
              <a:solidFill>
                <a:srgbClr val="FF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in)">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ox(in)">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ox(in)">
                                      <p:cBhvr>
                                        <p:cTn id="17" dur="20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ox(in)">
                                      <p:cBhvr>
                                        <p:cTn id="22" dur="2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p:bldP spid="44" grpId="0"/>
      <p:bldP spid="4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13690" y="338455"/>
            <a:ext cx="11647170" cy="1383665"/>
          </a:xfrm>
          <a:prstGeom prst="rect">
            <a:avLst/>
          </a:prstGeom>
          <a:solidFill>
            <a:schemeClr val="accent4">
              <a:lumMod val="20000"/>
              <a:lumOff val="80000"/>
            </a:schemeClr>
          </a:solidFill>
        </p:spPr>
        <p:txBody>
          <a:bodyPr wrap="square" rtlCol="0" anchor="t">
            <a:spAutoFit/>
          </a:bodyPr>
          <a:p>
            <a:r>
              <a:rPr lang="zh-CN" altLang="en-US" sz="28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r>
              <a:rPr lang="en-US" altLang="zh-CN" sz="2800">
                <a:latin typeface="兰米粗楷简体" panose="02000503000000000000" charset="-122"/>
                <a:ea typeface="兰米粗楷简体" panose="02000503000000000000" charset="-122"/>
                <a:cs typeface="兰米粗楷简体" panose="02000503000000000000" charset="-122"/>
              </a:rPr>
              <a:t> </a:t>
            </a:r>
            <a:r>
              <a:rPr lang="zh-CN" altLang="en-US" sz="2800">
                <a:latin typeface="兰米粗楷简体" panose="02000503000000000000" charset="-122"/>
                <a:ea typeface="兰米粗楷简体" panose="02000503000000000000" charset="-122"/>
                <a:cs typeface="兰米粗楷简体" panose="02000503000000000000" charset="-122"/>
              </a:rPr>
              <a:t>1.介绍活动；2.阐明理由；3.邀请参加。</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26" name="组合 25"/>
          <p:cNvGrpSpPr/>
          <p:nvPr>
            <p:custDataLst>
              <p:tags r:id="rId1"/>
            </p:custDataLst>
          </p:nvPr>
        </p:nvGrpSpPr>
        <p:grpSpPr>
          <a:xfrm>
            <a:off x="122554" y="1852295"/>
            <a:ext cx="11318877" cy="4460240"/>
            <a:chOff x="341808" y="1930400"/>
            <a:chExt cx="5029940" cy="4459937"/>
          </a:xfrm>
        </p:grpSpPr>
        <p:sp>
          <p:nvSpPr>
            <p:cNvPr id="27" name="矩形: 圆顶角 16"/>
            <p:cNvSpPr/>
            <p:nvPr>
              <p:custDataLst>
                <p:tags r:id="rId2"/>
              </p:custDataLst>
            </p:nvPr>
          </p:nvSpPr>
          <p:spPr>
            <a:xfrm>
              <a:off x="515634" y="1930400"/>
              <a:ext cx="1649369" cy="775282"/>
            </a:xfrm>
            <a:prstGeom prst="round2SameRect">
              <a:avLst/>
            </a:prstGeom>
            <a:solidFill>
              <a:srgbClr val="F0829B"/>
            </a:solidFill>
            <a:ln w="12700" cap="flat" cmpd="sng" algn="ctr">
              <a:noFill/>
              <a:prstDash val="solid"/>
              <a:miter lim="800000"/>
            </a:ln>
            <a:effectLst/>
          </p:spPr>
          <p:txBody>
            <a:bodyPr rtlCol="0" anchor="ctr"/>
            <a:lstStyle/>
            <a:p>
              <a:pPr algn="ctr"/>
              <a:endParaRPr lang="zh-CN" altLang="en-US">
                <a:solidFill>
                  <a:sysClr val="window" lastClr="FFFFFF"/>
                </a:solidFill>
                <a:latin typeface="MiSans Normal" charset="0"/>
                <a:ea typeface="MiSans Normal" charset="0"/>
              </a:endParaRPr>
            </a:p>
          </p:txBody>
        </p:sp>
        <p:sp>
          <p:nvSpPr>
            <p:cNvPr id="32" name="矩形 31"/>
            <p:cNvSpPr/>
            <p:nvPr>
              <p:custDataLst>
                <p:tags r:id="rId3"/>
              </p:custDataLst>
            </p:nvPr>
          </p:nvSpPr>
          <p:spPr>
            <a:xfrm>
              <a:off x="515917" y="2699333"/>
              <a:ext cx="4855831" cy="3691004"/>
            </a:xfrm>
            <a:prstGeom prst="rect">
              <a:avLst/>
            </a:prstGeom>
            <a:solidFill>
              <a:sysClr val="window" lastClr="FFFFFF"/>
            </a:solidFill>
            <a:ln w="12700" cap="flat" cmpd="sng" algn="ctr">
              <a:solidFill>
                <a:srgbClr val="F0829B">
                  <a:alpha val="10000"/>
                </a:srgbClr>
              </a:solidFill>
              <a:prstDash val="solid"/>
              <a:miter lim="800000"/>
            </a:ln>
            <a:effectLst>
              <a:outerShdw blurRad="127000" dist="127000" dir="5400000" algn="ctr" rotWithShape="0">
                <a:srgbClr val="F0829B">
                  <a:alpha val="15000"/>
                </a:srgbClr>
              </a:outerShdw>
            </a:effectLst>
          </p:spPr>
          <p:txBody>
            <a:bodyPr rtlCol="0" anchor="ctr"/>
            <a:lstStyle/>
            <a:p>
              <a:pPr algn="ctr"/>
              <a:r>
                <a:rPr lang="zh-CN" altLang="en-US">
                  <a:solidFill>
                    <a:sysClr val="window" lastClr="FFFFFF"/>
                  </a:solidFill>
                  <a:latin typeface="MiSans Normal" charset="0"/>
                  <a:ea typeface="宋体" panose="02010600030101010101" pitchFamily="2" charset="-122"/>
                </a:rPr>
                <a:t>的</a:t>
              </a: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p:txBody>
        </p:sp>
        <p:sp>
          <p:nvSpPr>
            <p:cNvPr id="33" name="文本框 26"/>
            <p:cNvSpPr txBox="1"/>
            <p:nvPr>
              <p:custDataLst>
                <p:tags r:id="rId4"/>
              </p:custDataLst>
            </p:nvPr>
          </p:nvSpPr>
          <p:spPr>
            <a:xfrm>
              <a:off x="341808" y="1997070"/>
              <a:ext cx="2068695" cy="460344"/>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Bold" panose="00000800000000000000" charset="-122"/>
                </a:rPr>
                <a:t>para.1 </a:t>
              </a:r>
              <a:r>
                <a:rPr lang="zh-CN" altLang="en-US" sz="2400" dirty="0">
                  <a:solidFill>
                    <a:sysClr val="window" lastClr="FFFFFF"/>
                  </a:solidFill>
                  <a:latin typeface="MiSans Bold" panose="00000800000000000000" charset="-122"/>
                  <a:ea typeface="MiSans Bold" panose="00000800000000000000" charset="-122"/>
                </a:rPr>
                <a:t>概述通知及缘由</a:t>
              </a:r>
              <a:endParaRPr lang="zh-CN" altLang="en-US" sz="2400" dirty="0">
                <a:solidFill>
                  <a:sysClr val="window" lastClr="FFFFFF"/>
                </a:solidFill>
                <a:latin typeface="MiSans Bold" panose="00000800000000000000" charset="-122"/>
                <a:ea typeface="MiSans Bold" panose="00000800000000000000" charset="-122"/>
              </a:endParaRPr>
            </a:p>
          </p:txBody>
        </p:sp>
      </p:grpSp>
      <p:sp>
        <p:nvSpPr>
          <p:cNvPr id="37" name="文本框 36"/>
          <p:cNvSpPr txBox="1"/>
          <p:nvPr/>
        </p:nvSpPr>
        <p:spPr>
          <a:xfrm>
            <a:off x="477520" y="403860"/>
            <a:ext cx="11172825" cy="5909310"/>
          </a:xfrm>
          <a:prstGeom prst="rect">
            <a:avLst/>
          </a:prstGeom>
          <a:solidFill>
            <a:schemeClr val="accent6">
              <a:lumMod val="20000"/>
              <a:lumOff val="80000"/>
            </a:schemeClr>
          </a:solidFill>
        </p:spPr>
        <p:txBody>
          <a:bodyPr wrap="square" rtlCol="0" anchor="t">
            <a:noAutofit/>
          </a:bodyPr>
          <a:p>
            <a:r>
              <a:rPr lang="zh-CN" altLang="en-US" sz="2400">
                <a:latin typeface="Times New Roman" panose="02020603050405020304" charset="0"/>
                <a:cs typeface="Times New Roman" panose="02020603050405020304" charset="0"/>
              </a:rPr>
              <a:t>目的：</a:t>
            </a:r>
            <a:endParaRPr lang="en-US" altLang="zh-CN" sz="24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加深对中国文化的了解   </a:t>
            </a:r>
            <a:r>
              <a:rPr lang="en-US" altLang="zh-CN" sz="2400">
                <a:latin typeface="Times New Roman" panose="02020603050405020304" charset="0"/>
                <a:cs typeface="Times New Roman" panose="02020603050405020304" charset="0"/>
              </a:rPr>
              <a:t>provide a deeper understanding of </a:t>
            </a:r>
            <a:r>
              <a:rPr lang="en-US" altLang="zh-CN" sz="2400">
                <a:latin typeface="Times New Roman" panose="02020603050405020304" charset="0"/>
                <a:cs typeface="Times New Roman" panose="02020603050405020304" charset="0"/>
                <a:sym typeface="+mn-ea"/>
              </a:rPr>
              <a:t>/deepen one’s insight into </a:t>
            </a:r>
            <a:r>
              <a:rPr lang="en-US" altLang="zh-CN" sz="2400">
                <a:latin typeface="Times New Roman" panose="02020603050405020304" charset="0"/>
                <a:cs typeface="Times New Roman" panose="02020603050405020304" charset="0"/>
              </a:rPr>
              <a:t>Chinese culture  </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a:p>
            <a:pPr marL="457200" indent="-457200">
              <a:buFont typeface="Wingdings" panose="05000000000000000000" charset="0"/>
              <a:buChar char="p"/>
            </a:pPr>
            <a:r>
              <a:rPr lang="zh-CN" altLang="en-US" sz="2400">
                <a:latin typeface="Times New Roman" panose="02020603050405020304" charset="0"/>
                <a:cs typeface="Times New Roman" panose="02020603050405020304" charset="0"/>
                <a:sym typeface="+mn-ea"/>
              </a:rPr>
              <a:t>促进</a:t>
            </a:r>
            <a:r>
              <a:rPr lang="en-US" altLang="zh-CN" sz="2400">
                <a:latin typeface="Times New Roman" panose="02020603050405020304" charset="0"/>
                <a:cs typeface="Times New Roman" panose="02020603050405020304" charset="0"/>
                <a:sym typeface="+mn-ea"/>
              </a:rPr>
              <a:t>文化交流  </a:t>
            </a:r>
            <a:r>
              <a:rPr lang="en-US" altLang="zh-CN" sz="2400">
                <a:latin typeface="Times New Roman" panose="02020603050405020304" charset="0"/>
                <a:cs typeface="Times New Roman" panose="02020603050405020304" charset="0"/>
              </a:rPr>
              <a:t>promote cultural exchange </a:t>
            </a:r>
            <a:endParaRPr lang="en-US" altLang="zh-CN" sz="24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体验真正的中国风情  experience a real taste of China    </a:t>
            </a:r>
            <a:endParaRPr lang="en-US" altLang="zh-CN" sz="24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品味中国文化之美 </a:t>
            </a:r>
            <a:r>
              <a:rPr lang="en-US" altLang="zh-CN" sz="2400">
                <a:latin typeface="Times New Roman" panose="02020603050405020304" charset="0"/>
                <a:cs typeface="Times New Roman" panose="02020603050405020304" charset="0"/>
              </a:rPr>
              <a:t>savor the beauty of Chinese culture </a:t>
            </a:r>
            <a:endParaRPr lang="en-US" altLang="zh-CN" sz="24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发现中国</a:t>
            </a:r>
            <a:r>
              <a:rPr lang="zh-CN" altLang="en-US" sz="2400">
                <a:latin typeface="Times New Roman" panose="02020603050405020304" charset="0"/>
                <a:cs typeface="Times New Roman" panose="02020603050405020304" charset="0"/>
                <a:sym typeface="+mn-ea"/>
              </a:rPr>
              <a:t>文化</a:t>
            </a:r>
            <a:r>
              <a:rPr lang="en-US" altLang="zh-CN" sz="2400">
                <a:latin typeface="Times New Roman" panose="02020603050405020304" charset="0"/>
                <a:cs typeface="Times New Roman" panose="02020603050405020304" charset="0"/>
                <a:sym typeface="+mn-ea"/>
              </a:rPr>
              <a:t>特色  </a:t>
            </a:r>
            <a:r>
              <a:rPr lang="en-US" altLang="zh-CN" sz="2400">
                <a:latin typeface="Times New Roman" panose="02020603050405020304" charset="0"/>
                <a:cs typeface="Times New Roman" panose="02020603050405020304" charset="0"/>
              </a:rPr>
              <a:t>discover Chinese cultural features</a:t>
            </a:r>
            <a:endParaRPr lang="en-US" altLang="zh-CN" sz="24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 弥合文化鸿沟  </a:t>
            </a:r>
            <a:r>
              <a:rPr lang="zh-CN" sz="2400">
                <a:latin typeface="Times New Roman" panose="02020603050405020304" charset="0"/>
                <a:ea typeface="宋体" panose="02010600030101010101" pitchFamily="2" charset="-122"/>
                <a:cs typeface="Times New Roman" panose="02020603050405020304" charset="0"/>
                <a:sym typeface="+mn-ea"/>
              </a:rPr>
              <a:t>   </a:t>
            </a:r>
            <a:r>
              <a:rPr lang="en-US" sz="2400">
                <a:latin typeface="Times New Roman" panose="02020603050405020304" charset="0"/>
                <a:ea typeface="宋体" panose="02010600030101010101" pitchFamily="2" charset="-122"/>
                <a:cs typeface="Times New Roman" panose="02020603050405020304" charset="0"/>
                <a:sym typeface="+mn-ea"/>
              </a:rPr>
              <a:t>    bridge the culture gap</a:t>
            </a:r>
            <a:r>
              <a:rPr lang="zh-CN" sz="2400">
                <a:latin typeface="Times New Roman" panose="02020603050405020304" charset="0"/>
                <a:ea typeface="宋体" panose="02010600030101010101" pitchFamily="2" charset="-122"/>
                <a:cs typeface="Times New Roman" panose="02020603050405020304" charset="0"/>
                <a:sym typeface="+mn-ea"/>
              </a:rPr>
              <a:t>   </a:t>
            </a:r>
            <a:endParaRPr lang="zh-CN" sz="2400">
              <a:latin typeface="Times New Roman" panose="02020603050405020304" charset="0"/>
              <a:ea typeface="宋体" panose="02010600030101010101" pitchFamily="2" charset="-122"/>
              <a:cs typeface="Times New Roman" panose="02020603050405020304" charset="0"/>
              <a:sym typeface="+mn-ea"/>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 加深文化理解 </a:t>
            </a:r>
            <a:r>
              <a:rPr lang="en-US" sz="2400">
                <a:latin typeface="Times New Roman" panose="02020603050405020304" charset="0"/>
                <a:ea typeface="宋体" panose="02010600030101010101" pitchFamily="2" charset="-122"/>
                <a:cs typeface="Times New Roman" panose="02020603050405020304" charset="0"/>
                <a:sym typeface="+mn-ea"/>
              </a:rPr>
              <a:t>enhance cultural understanding</a:t>
            </a:r>
            <a:r>
              <a:rPr lang="zh-CN" sz="2400">
                <a:latin typeface="Times New Roman" panose="02020603050405020304" charset="0"/>
                <a:ea typeface="宋体" panose="02010600030101010101" pitchFamily="2" charset="-122"/>
                <a:cs typeface="Times New Roman" panose="02020603050405020304" charset="0"/>
                <a:sym typeface="+mn-ea"/>
              </a:rPr>
              <a:t> </a:t>
            </a:r>
            <a:endParaRPr lang="zh-CN" sz="2400">
              <a:latin typeface="Times New Roman" panose="02020603050405020304" charset="0"/>
              <a:ea typeface="宋体" panose="02010600030101010101" pitchFamily="2" charset="-122"/>
              <a:cs typeface="Times New Roman" panose="02020603050405020304" charset="0"/>
              <a:sym typeface="+mn-ea"/>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建立有意义的跨文化联系</a:t>
            </a:r>
            <a:r>
              <a:rPr lang="en-US" sz="2400">
                <a:latin typeface="Times New Roman" panose="02020603050405020304" charset="0"/>
                <a:ea typeface="宋体" panose="02010600030101010101" pitchFamily="2" charset="-122"/>
                <a:cs typeface="Times New Roman" panose="02020603050405020304" charset="0"/>
                <a:sym typeface="+mn-ea"/>
              </a:rPr>
              <a:t>foster meaningful cross-cultural connections </a:t>
            </a:r>
            <a:endParaRPr lang="en-US" sz="2400">
              <a:latin typeface="Times New Roman" panose="02020603050405020304" charset="0"/>
              <a:ea typeface="宋体" panose="02010600030101010101" pitchFamily="2" charset="-122"/>
              <a:cs typeface="Times New Roman" panose="02020603050405020304" charset="0"/>
              <a:sym typeface="+mn-ea"/>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拓宽个人视野</a:t>
            </a:r>
            <a:r>
              <a:rPr lang="en-US" sz="2400">
                <a:latin typeface="Times New Roman" panose="02020603050405020304" charset="0"/>
                <a:ea typeface="宋体" panose="02010600030101010101" pitchFamily="2" charset="-122"/>
                <a:cs typeface="Times New Roman" panose="02020603050405020304" charset="0"/>
                <a:sym typeface="+mn-ea"/>
              </a:rPr>
              <a:t>broaden one's perspectives</a:t>
            </a:r>
            <a:endParaRPr lang="en-US" sz="2400">
              <a:latin typeface="Times New Roman" panose="02020603050405020304" charset="0"/>
              <a:ea typeface="宋体" panose="02010600030101010101" pitchFamily="2" charset="-122"/>
              <a:cs typeface="Times New Roman" panose="02020603050405020304" charset="0"/>
              <a:sym typeface="+mn-ea"/>
            </a:endParaRPr>
          </a:p>
          <a:p>
            <a:pPr marL="457200" indent="-457200">
              <a:buFont typeface="Wingdings" panose="05000000000000000000" charset="0"/>
              <a:buChar char="p"/>
            </a:pPr>
            <a:r>
              <a:rPr lang="en-US" altLang="zh-CN" sz="2400">
                <a:latin typeface="Times New Roman" panose="02020603050405020304" charset="0"/>
                <a:cs typeface="Times New Roman" panose="02020603050405020304" charset="0"/>
                <a:sym typeface="+mn-ea"/>
              </a:rPr>
              <a:t>提供文化分享平台</a:t>
            </a:r>
            <a:r>
              <a:rPr lang="en-US" sz="2400">
                <a:latin typeface="Times New Roman" panose="02020603050405020304" charset="0"/>
                <a:ea typeface="宋体" panose="02010600030101010101" pitchFamily="2" charset="-122"/>
                <a:cs typeface="Times New Roman" panose="02020603050405020304" charset="0"/>
                <a:sym typeface="+mn-ea"/>
              </a:rPr>
              <a:t>provide a platform where sb can actively engage in sharing traditions, customs, and values.</a:t>
            </a:r>
            <a:endParaRPr lang="en-US" sz="2400">
              <a:latin typeface="Times New Roman" panose="02020603050405020304" charset="0"/>
              <a:ea typeface="宋体" panose="02010600030101010101" pitchFamily="2" charset="-122"/>
              <a:cs typeface="Times New Roman" panose="02020603050405020304" charset="0"/>
              <a:sym typeface="+mn-ea"/>
            </a:endParaRPr>
          </a:p>
          <a:p>
            <a:pPr marL="457200" indent="-457200">
              <a:buFont typeface="Wingdings" panose="05000000000000000000" charset="0"/>
              <a:buChar char="p"/>
            </a:pPr>
            <a:r>
              <a:rPr lang="en-US" sz="2400">
                <a:latin typeface="Times New Roman" panose="02020603050405020304" charset="0"/>
                <a:ea typeface="宋体" panose="02010600030101010101" pitchFamily="2" charset="-122"/>
                <a:sym typeface="+mn-ea"/>
              </a:rPr>
              <a:t>...</a:t>
            </a:r>
            <a:endParaRPr lang="en-US" sz="2400">
              <a:latin typeface="Times New Roman" panose="02020603050405020304" charset="0"/>
              <a:ea typeface="宋体" panose="02010600030101010101" pitchFamily="2" charset="-122"/>
              <a:cs typeface="Times New Roman" panose="02020603050405020304" charset="0"/>
              <a:sym typeface="+mn-ea"/>
            </a:endParaRPr>
          </a:p>
        </p:txBody>
      </p:sp>
      <p:grpSp>
        <p:nvGrpSpPr>
          <p:cNvPr id="9" name="组合 8"/>
          <p:cNvGrpSpPr/>
          <p:nvPr/>
        </p:nvGrpSpPr>
        <p:grpSpPr>
          <a:xfrm>
            <a:off x="122516" y="2757805"/>
            <a:ext cx="11647655" cy="3969385"/>
            <a:chOff x="70" y="-1695"/>
            <a:chExt cx="18343" cy="6251"/>
          </a:xfrm>
        </p:grpSpPr>
        <p:grpSp>
          <p:nvGrpSpPr>
            <p:cNvPr id="7" name="组合 6"/>
            <p:cNvGrpSpPr/>
            <p:nvPr/>
          </p:nvGrpSpPr>
          <p:grpSpPr>
            <a:xfrm>
              <a:off x="70" y="-1695"/>
              <a:ext cx="18343" cy="6251"/>
              <a:chOff x="204" y="-1878"/>
              <a:chExt cx="18210" cy="6251"/>
            </a:xfrm>
          </p:grpSpPr>
          <p:sp>
            <p:nvSpPr>
              <p:cNvPr id="6" name="文本框 5"/>
              <p:cNvSpPr txBox="1"/>
              <p:nvPr>
                <p:custDataLst>
                  <p:tags r:id="rId5"/>
                </p:custDataLst>
              </p:nvPr>
            </p:nvSpPr>
            <p:spPr>
              <a:xfrm>
                <a:off x="204" y="-1878"/>
                <a:ext cx="18210" cy="6251"/>
              </a:xfrm>
              <a:prstGeom prst="rect">
                <a:avLst/>
              </a:prstGeom>
              <a:solidFill>
                <a:schemeClr val="accent2">
                  <a:lumMod val="20000"/>
                  <a:lumOff val="80000"/>
                </a:schemeClr>
              </a:solidFill>
            </p:spPr>
            <p:txBody>
              <a:bodyPr wrap="square" rtlCol="0" anchor="t">
                <a:spAutoFit/>
              </a:bodyPr>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a:p>
                <a:endParaRPr lang="zh-CN" altLang="en-US" sz="3600">
                  <a:latin typeface="方正楷体_GBK" panose="02000000000000000000" charset="-122"/>
                  <a:ea typeface="方正楷体_GBK" panose="02000000000000000000" charset="-122"/>
                  <a:cs typeface="方正楷体_GBK" panose="02000000000000000000" charset="-122"/>
                  <a:sym typeface="+mn-ea"/>
                </a:endParaRPr>
              </a:p>
            </p:txBody>
          </p:sp>
          <p:pic>
            <p:nvPicPr>
              <p:cNvPr id="2" name="图片 1" descr="图片包含 日程表&#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99" y="-1322"/>
                <a:ext cx="4896" cy="4470"/>
              </a:xfrm>
              <a:prstGeom prst="rect">
                <a:avLst/>
              </a:prstGeom>
            </p:spPr>
          </p:pic>
        </p:grpSp>
        <p:sp>
          <p:nvSpPr>
            <p:cNvPr id="35" name="文本框 34"/>
            <p:cNvSpPr txBox="1"/>
            <p:nvPr/>
          </p:nvSpPr>
          <p:spPr>
            <a:xfrm>
              <a:off x="369" y="-739"/>
              <a:ext cx="11938" cy="4021"/>
            </a:xfrm>
            <a:prstGeom prst="rect">
              <a:avLst/>
            </a:prstGeom>
            <a:noFill/>
          </p:spPr>
          <p:txBody>
            <a:bodyPr wrap="square" rtlCol="0" anchor="t">
              <a:spAutoFit/>
            </a:bodyPr>
            <a:p>
              <a:r>
                <a:rPr sz="3200">
                  <a:latin typeface="Times New Roman" panose="02020603050405020304" charset="0"/>
                  <a:cs typeface="Times New Roman" panose="02020603050405020304" charset="0"/>
                </a:rPr>
                <a:t>To </a:t>
              </a:r>
              <a:r>
                <a:rPr lang="en-US" sz="3200">
                  <a:latin typeface="Times New Roman" panose="02020603050405020304" charset="0"/>
                  <a:cs typeface="Times New Roman" panose="02020603050405020304" charset="0"/>
                </a:rPr>
                <a:t>____________</a:t>
              </a:r>
              <a:r>
                <a:rPr sz="3200">
                  <a:latin typeface="Times New Roman" panose="02020603050405020304" charset="0"/>
                  <a:cs typeface="Times New Roman" panose="02020603050405020304" charset="0"/>
                </a:rPr>
                <a:t>international students in appreciating the rich diversity of </a:t>
              </a:r>
              <a:r>
                <a:rPr lang="en-US" sz="3200">
                  <a:latin typeface="Times New Roman" panose="02020603050405020304" charset="0"/>
                  <a:cs typeface="Times New Roman" panose="02020603050405020304" charset="0"/>
                </a:rPr>
                <a:t>_______</a:t>
              </a:r>
              <a:endParaRPr lang="en-US" sz="3200">
                <a:latin typeface="Times New Roman" panose="02020603050405020304" charset="0"/>
                <a:cs typeface="Times New Roman" panose="02020603050405020304" charset="0"/>
              </a:endParaRPr>
            </a:p>
            <a:p>
              <a:r>
                <a:rPr lang="en-US" sz="3200">
                  <a:latin typeface="Times New Roman" panose="02020603050405020304" charset="0"/>
                  <a:cs typeface="Times New Roman" panose="02020603050405020304" charset="0"/>
                </a:rPr>
                <a:t>____________</a:t>
              </a:r>
              <a:r>
                <a:rPr sz="3200">
                  <a:latin typeface="Times New Roman" panose="02020603050405020304" charset="0"/>
                  <a:cs typeface="Times New Roman" panose="02020603050405020304" charset="0"/>
                </a:rPr>
                <a:t>, a series of workshops </a:t>
              </a:r>
              <a:r>
                <a:rPr lang="en-US" sz="3200">
                  <a:latin typeface="Times New Roman" panose="02020603050405020304" charset="0"/>
                  <a:cs typeface="Times New Roman" panose="02020603050405020304" charset="0"/>
                </a:rPr>
                <a:t>_____</a:t>
              </a:r>
              <a:r>
                <a:rPr sz="3200">
                  <a:latin typeface="Times New Roman" panose="02020603050405020304" charset="0"/>
                  <a:cs typeface="Times New Roman" panose="02020603050405020304" charset="0"/>
                </a:rPr>
                <a:t> around this theme is </a:t>
              </a:r>
              <a:r>
                <a:rPr lang="en-US" sz="3200">
                  <a:latin typeface="Times New Roman" panose="02020603050405020304" charset="0"/>
                  <a:cs typeface="Times New Roman" panose="02020603050405020304" charset="0"/>
                </a:rPr>
                <a:t>________________</a:t>
              </a:r>
              <a:r>
                <a:rPr sz="3200">
                  <a:latin typeface="Times New Roman" panose="02020603050405020304" charset="0"/>
                  <a:cs typeface="Times New Roman" panose="02020603050405020304" charset="0"/>
                </a:rPr>
                <a:t> this semester.</a:t>
              </a:r>
              <a:endParaRPr sz="3200">
                <a:latin typeface="Times New Roman" panose="02020603050405020304" charset="0"/>
                <a:cs typeface="Times New Roman" panose="02020603050405020304" charset="0"/>
              </a:endParaRPr>
            </a:p>
          </p:txBody>
        </p:sp>
      </p:grpSp>
      <p:sp>
        <p:nvSpPr>
          <p:cNvPr id="8" name="文本框 7"/>
          <p:cNvSpPr txBox="1"/>
          <p:nvPr/>
        </p:nvSpPr>
        <p:spPr>
          <a:xfrm>
            <a:off x="1525270" y="3343910"/>
            <a:ext cx="2244725" cy="583565"/>
          </a:xfrm>
          <a:prstGeom prst="rect">
            <a:avLst/>
          </a:prstGeom>
          <a:noFill/>
        </p:spPr>
        <p:txBody>
          <a:bodyPr wrap="square" rtlCol="0" anchor="t">
            <a:spAutoFit/>
          </a:bodyPr>
          <a:p>
            <a:r>
              <a:rPr sz="3200">
                <a:solidFill>
                  <a:srgbClr val="C00000"/>
                </a:solidFill>
                <a:latin typeface="Times New Roman" panose="02020603050405020304" charset="0"/>
                <a:cs typeface="Times New Roman" panose="02020603050405020304" charset="0"/>
                <a:sym typeface="+mn-ea"/>
              </a:rPr>
              <a:t>facilitate </a:t>
            </a:r>
            <a:endParaRPr lang="zh-CN" altLang="en-US" sz="3200">
              <a:solidFill>
                <a:srgbClr val="C0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77520" y="3927475"/>
            <a:ext cx="7567295" cy="1076325"/>
          </a:xfrm>
          <a:prstGeom prst="rect">
            <a:avLst/>
          </a:prstGeom>
          <a:noFill/>
        </p:spPr>
        <p:txBody>
          <a:bodyPr wrap="square" rtlCol="0" anchor="t">
            <a:spAutoFit/>
          </a:bodyPr>
          <a:p>
            <a:r>
              <a:rPr lang="en-US" sz="3200">
                <a:latin typeface="Times New Roman" panose="02020603050405020304" charset="0"/>
                <a:cs typeface="Times New Roman" panose="02020603050405020304" charset="0"/>
                <a:sym typeface="+mn-ea"/>
              </a:rPr>
              <a:t>                                                  </a:t>
            </a:r>
            <a:r>
              <a:rPr sz="3200">
                <a:solidFill>
                  <a:srgbClr val="C00000"/>
                </a:solidFill>
                <a:latin typeface="Times New Roman" panose="02020603050405020304" charset="0"/>
                <a:cs typeface="Times New Roman" panose="02020603050405020304" charset="0"/>
                <a:sym typeface="+mn-ea"/>
              </a:rPr>
              <a:t>traditional </a:t>
            </a:r>
            <a:endParaRPr sz="3200">
              <a:solidFill>
                <a:srgbClr val="C00000"/>
              </a:solidFill>
              <a:latin typeface="Times New Roman" panose="02020603050405020304" charset="0"/>
              <a:cs typeface="Times New Roman" panose="02020603050405020304" charset="0"/>
              <a:sym typeface="+mn-ea"/>
            </a:endParaRPr>
          </a:p>
          <a:p>
            <a:r>
              <a:rPr sz="3200">
                <a:solidFill>
                  <a:srgbClr val="C00000"/>
                </a:solidFill>
                <a:latin typeface="Times New Roman" panose="02020603050405020304" charset="0"/>
                <a:cs typeface="Times New Roman" panose="02020603050405020304" charset="0"/>
                <a:sym typeface="+mn-ea"/>
              </a:rPr>
              <a:t>Chinese culture</a:t>
            </a:r>
            <a:endParaRPr lang="zh-CN" altLang="en-US" sz="3200">
              <a:solidFill>
                <a:srgbClr val="C0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998335" y="4358005"/>
            <a:ext cx="1689735" cy="583565"/>
          </a:xfrm>
          <a:prstGeom prst="rect">
            <a:avLst/>
          </a:prstGeom>
          <a:noFill/>
        </p:spPr>
        <p:txBody>
          <a:bodyPr wrap="square" rtlCol="0" anchor="t">
            <a:spAutoFit/>
          </a:bodyPr>
          <a:p>
            <a:r>
              <a:rPr sz="3200">
                <a:solidFill>
                  <a:srgbClr val="C00000"/>
                </a:solidFill>
                <a:latin typeface="Times New Roman" panose="02020603050405020304" charset="0"/>
                <a:cs typeface="Times New Roman" panose="02020603050405020304" charset="0"/>
                <a:sym typeface="+mn-ea"/>
              </a:rPr>
              <a:t>centered</a:t>
            </a:r>
            <a:endParaRPr lang="zh-CN" altLang="en-US" sz="3200">
              <a:solidFill>
                <a:srgbClr val="C0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4225290" y="4818380"/>
            <a:ext cx="3197225" cy="583565"/>
          </a:xfrm>
          <a:prstGeom prst="rect">
            <a:avLst/>
          </a:prstGeom>
          <a:noFill/>
        </p:spPr>
        <p:txBody>
          <a:bodyPr wrap="square" rtlCol="0" anchor="t">
            <a:spAutoFit/>
          </a:bodyPr>
          <a:p>
            <a:r>
              <a:rPr lang="en-US" sz="3200">
                <a:solidFill>
                  <a:srgbClr val="C00000"/>
                </a:solidFill>
                <a:latin typeface="Times New Roman" panose="02020603050405020304" charset="0"/>
                <a:cs typeface="Times New Roman" panose="02020603050405020304" charset="0"/>
                <a:sym typeface="+mn-ea"/>
              </a:rPr>
              <a:t>(being) organized</a:t>
            </a:r>
            <a:endParaRPr lang="en-US" sz="3200">
              <a:solidFill>
                <a:srgbClr val="C0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ox(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ox(in)">
                                      <p:cBhvr>
                                        <p:cTn id="27" dur="2000"/>
                                        <p:tgtEl>
                                          <p:spTgt spid="10">
                                            <p:txEl>
                                              <p:pRg st="0" end="0"/>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box(in)">
                                      <p:cBhvr>
                                        <p:cTn id="30" dur="20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ox(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8" grpId="0"/>
      <p:bldP spid="11" grpId="0"/>
      <p:bldP spid="12" grpId="0"/>
      <p:bldP spid="3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3970"/>
            <a:ext cx="12212320" cy="6818630"/>
          </a:xfrm>
          <a:prstGeom prst="rect">
            <a:avLst/>
          </a:prstGeom>
          <a:solidFill>
            <a:srgbClr val="70A8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313690" y="338455"/>
            <a:ext cx="11647805" cy="6222365"/>
          </a:xfrm>
          <a:prstGeom prst="roundRect">
            <a:avLst>
              <a:gd name="adj" fmla="val 7472"/>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13690" y="338455"/>
            <a:ext cx="11647170" cy="1383665"/>
          </a:xfrm>
          <a:prstGeom prst="rect">
            <a:avLst/>
          </a:prstGeom>
          <a:solidFill>
            <a:schemeClr val="accent4">
              <a:lumMod val="20000"/>
              <a:lumOff val="80000"/>
            </a:schemeClr>
          </a:solidFill>
        </p:spPr>
        <p:txBody>
          <a:bodyPr wrap="square" rtlCol="0" anchor="t">
            <a:spAutoFit/>
          </a:bodyPr>
          <a:p>
            <a:r>
              <a:rPr lang="zh-CN" altLang="en-US" sz="2800">
                <a:latin typeface="兰米粗楷简体" panose="02000503000000000000" charset="-122"/>
                <a:ea typeface="兰米粗楷简体" panose="02000503000000000000" charset="-122"/>
                <a:cs typeface="兰米粗楷简体" panose="02000503000000000000" charset="-122"/>
              </a:rPr>
              <a:t>假定你是某国际学校学生会主席李华，本学期你校将为外籍学生开设一系列以中国传统文化为主题的研讨活动(workshop),请你写一则通知，内容包括：</a:t>
            </a:r>
            <a:r>
              <a:rPr lang="en-US" altLang="zh-CN" sz="2800">
                <a:latin typeface="兰米粗楷简体" panose="02000503000000000000" charset="-122"/>
                <a:ea typeface="兰米粗楷简体" panose="02000503000000000000" charset="-122"/>
                <a:cs typeface="兰米粗楷简体" panose="02000503000000000000" charset="-122"/>
              </a:rPr>
              <a:t> </a:t>
            </a:r>
            <a:r>
              <a:rPr lang="zh-CN" altLang="en-US" sz="2800">
                <a:latin typeface="兰米粗楷简体" panose="02000503000000000000" charset="-122"/>
                <a:ea typeface="兰米粗楷简体" panose="02000503000000000000" charset="-122"/>
                <a:cs typeface="兰米粗楷简体" panose="02000503000000000000" charset="-122"/>
              </a:rPr>
              <a:t>1.介绍活动；2.阐明理由；3.邀请参加。</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26" name="组合 25"/>
          <p:cNvGrpSpPr/>
          <p:nvPr>
            <p:custDataLst>
              <p:tags r:id="rId1"/>
            </p:custDataLst>
          </p:nvPr>
        </p:nvGrpSpPr>
        <p:grpSpPr>
          <a:xfrm>
            <a:off x="635000" y="2056765"/>
            <a:ext cx="10998198" cy="3924936"/>
            <a:chOff x="555422" y="2004690"/>
            <a:chExt cx="4887435" cy="3924669"/>
          </a:xfrm>
        </p:grpSpPr>
        <p:sp>
          <p:nvSpPr>
            <p:cNvPr id="27" name="矩形: 圆顶角 16"/>
            <p:cNvSpPr/>
            <p:nvPr>
              <p:custDataLst>
                <p:tags r:id="rId2"/>
              </p:custDataLst>
            </p:nvPr>
          </p:nvSpPr>
          <p:spPr>
            <a:xfrm>
              <a:off x="587591" y="2004690"/>
              <a:ext cx="1721326" cy="694643"/>
            </a:xfrm>
            <a:prstGeom prst="round2SameRect">
              <a:avLst/>
            </a:prstGeom>
            <a:solidFill>
              <a:srgbClr val="F0829B"/>
            </a:solidFill>
            <a:ln w="12700" cap="flat" cmpd="sng" algn="ctr">
              <a:noFill/>
              <a:prstDash val="solid"/>
              <a:miter lim="800000"/>
            </a:ln>
            <a:effectLst/>
          </p:spPr>
          <p:txBody>
            <a:bodyPr rtlCol="0" anchor="ctr"/>
            <a:lstStyle/>
            <a:p>
              <a:pPr algn="ctr"/>
              <a:endParaRPr lang="zh-CN" altLang="en-US">
                <a:solidFill>
                  <a:sysClr val="window" lastClr="FFFFFF"/>
                </a:solidFill>
                <a:latin typeface="MiSans Normal" charset="0"/>
                <a:ea typeface="MiSans Normal" charset="0"/>
              </a:endParaRPr>
            </a:p>
          </p:txBody>
        </p:sp>
        <p:sp>
          <p:nvSpPr>
            <p:cNvPr id="32" name="矩形 31"/>
            <p:cNvSpPr/>
            <p:nvPr>
              <p:custDataLst>
                <p:tags r:id="rId3"/>
              </p:custDataLst>
            </p:nvPr>
          </p:nvSpPr>
          <p:spPr>
            <a:xfrm>
              <a:off x="587026" y="2699333"/>
              <a:ext cx="4855831" cy="3230026"/>
            </a:xfrm>
            <a:prstGeom prst="rect">
              <a:avLst/>
            </a:prstGeom>
            <a:solidFill>
              <a:sysClr val="window" lastClr="FFFFFF"/>
            </a:solidFill>
            <a:ln w="12700" cap="flat" cmpd="sng" algn="ctr">
              <a:solidFill>
                <a:srgbClr val="F0829B">
                  <a:alpha val="10000"/>
                </a:srgbClr>
              </a:solidFill>
              <a:prstDash val="solid"/>
              <a:miter lim="800000"/>
            </a:ln>
            <a:effectLst>
              <a:outerShdw blurRad="127000" dist="127000" dir="5400000" algn="ctr" rotWithShape="0">
                <a:srgbClr val="F0829B">
                  <a:alpha val="15000"/>
                </a:srgbClr>
              </a:outerShdw>
            </a:effectLst>
          </p:spPr>
          <p:txBody>
            <a:bodyPr rtlCol="0" anchor="ctr"/>
            <a:lstStyle/>
            <a:p>
              <a:pPr algn="ctr"/>
              <a:endParaRPr lang="en-US" altLang="zh-CN" sz="3200">
                <a:solidFill>
                  <a:srgbClr val="FF0000"/>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a:p>
              <a:pPr algn="ctr"/>
              <a:endParaRPr lang="en-US" altLang="zh-CN">
                <a:solidFill>
                  <a:sysClr val="window" lastClr="FFFFFF"/>
                </a:solidFill>
                <a:latin typeface="MiSans Normal" charset="0"/>
                <a:ea typeface="MiSans Normal" charset="0"/>
              </a:endParaRPr>
            </a:p>
          </p:txBody>
        </p:sp>
        <p:sp>
          <p:nvSpPr>
            <p:cNvPr id="33" name="文本框 26"/>
            <p:cNvSpPr txBox="1"/>
            <p:nvPr>
              <p:custDataLst>
                <p:tags r:id="rId4"/>
              </p:custDataLst>
            </p:nvPr>
          </p:nvSpPr>
          <p:spPr>
            <a:xfrm>
              <a:off x="555422" y="2114538"/>
              <a:ext cx="1855081" cy="460344"/>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iSans Normal" charset="0"/>
                  <a:ea typeface="MiSans Normal" charset="0"/>
                  <a:cs typeface="+mn-ea"/>
                </a:defRPr>
              </a:lvl1pPr>
              <a:lvl2pPr marL="457200" algn="l" defTabSz="914400" rtl="0" eaLnBrk="1" latinLnBrk="0" hangingPunct="1">
                <a:defRPr sz="1800" kern="1200">
                  <a:solidFill>
                    <a:srgbClr val="000000"/>
                  </a:solidFill>
                  <a:latin typeface="MiSans Normal" charset="0"/>
                  <a:ea typeface="MiSans Normal" charset="0"/>
                  <a:cs typeface="+mn-ea"/>
                </a:defRPr>
              </a:lvl2pPr>
              <a:lvl3pPr marL="914400" algn="l" defTabSz="914400" rtl="0" eaLnBrk="1" latinLnBrk="0" hangingPunct="1">
                <a:defRPr sz="1800" kern="1200">
                  <a:solidFill>
                    <a:srgbClr val="000000"/>
                  </a:solidFill>
                  <a:latin typeface="MiSans Normal" charset="0"/>
                  <a:ea typeface="MiSans Normal" charset="0"/>
                  <a:cs typeface="+mn-ea"/>
                </a:defRPr>
              </a:lvl3pPr>
              <a:lvl4pPr marL="1371600" algn="l" defTabSz="914400" rtl="0" eaLnBrk="1" latinLnBrk="0" hangingPunct="1">
                <a:defRPr sz="1800" kern="1200">
                  <a:solidFill>
                    <a:srgbClr val="000000"/>
                  </a:solidFill>
                  <a:latin typeface="MiSans Normal" charset="0"/>
                  <a:ea typeface="MiSans Normal" charset="0"/>
                  <a:cs typeface="+mn-ea"/>
                </a:defRPr>
              </a:lvl4pPr>
              <a:lvl5pPr marL="1828800" algn="l" defTabSz="914400" rtl="0" eaLnBrk="1" latinLnBrk="0" hangingPunct="1">
                <a:defRPr sz="1800" kern="1200">
                  <a:solidFill>
                    <a:srgbClr val="000000"/>
                  </a:solidFill>
                  <a:latin typeface="MiSans Normal" charset="0"/>
                  <a:ea typeface="MiSans Normal" charset="0"/>
                  <a:cs typeface="+mn-ea"/>
                </a:defRPr>
              </a:lvl5pPr>
              <a:lvl6pPr marL="2286000" algn="l" defTabSz="914400" rtl="0" eaLnBrk="1" latinLnBrk="0" hangingPunct="1">
                <a:defRPr sz="1800" kern="1200">
                  <a:solidFill>
                    <a:srgbClr val="000000"/>
                  </a:solidFill>
                  <a:latin typeface="MiSans Normal" charset="0"/>
                  <a:ea typeface="MiSans Normal" charset="0"/>
                  <a:cs typeface="+mn-ea"/>
                </a:defRPr>
              </a:lvl6pPr>
              <a:lvl7pPr marL="2743200" algn="l" defTabSz="914400" rtl="0" eaLnBrk="1" latinLnBrk="0" hangingPunct="1">
                <a:defRPr sz="1800" kern="1200">
                  <a:solidFill>
                    <a:srgbClr val="000000"/>
                  </a:solidFill>
                  <a:latin typeface="MiSans Normal" charset="0"/>
                  <a:ea typeface="MiSans Normal" charset="0"/>
                  <a:cs typeface="+mn-ea"/>
                </a:defRPr>
              </a:lvl7pPr>
              <a:lvl8pPr marL="3200400" algn="l" defTabSz="914400" rtl="0" eaLnBrk="1" latinLnBrk="0" hangingPunct="1">
                <a:defRPr sz="1800" kern="1200">
                  <a:solidFill>
                    <a:srgbClr val="000000"/>
                  </a:solidFill>
                  <a:latin typeface="MiSans Normal" charset="0"/>
                  <a:ea typeface="MiSans Normal" charset="0"/>
                  <a:cs typeface="+mn-ea"/>
                </a:defRPr>
              </a:lvl8pPr>
              <a:lvl9pPr marL="3657600" algn="l" defTabSz="914400" rtl="0" eaLnBrk="1" latinLnBrk="0" hangingPunct="1">
                <a:defRPr sz="1800" kern="1200">
                  <a:solidFill>
                    <a:srgbClr val="000000"/>
                  </a:solidFill>
                  <a:latin typeface="MiSans Normal" charset="0"/>
                  <a:ea typeface="MiSans Normal" charset="0"/>
                  <a:cs typeface="+mn-ea"/>
                </a:defRPr>
              </a:lvl9pPr>
            </a:lstStyle>
            <a:p>
              <a:pPr algn="ctr"/>
              <a:r>
                <a:rPr lang="en-US" altLang="zh-CN" sz="2400" dirty="0">
                  <a:solidFill>
                    <a:sysClr val="window" lastClr="FFFFFF"/>
                  </a:solidFill>
                  <a:latin typeface="MiSans Bold" panose="00000800000000000000" charset="-122"/>
                  <a:ea typeface="MiSans Bold" panose="00000800000000000000" charset="-122"/>
                </a:rPr>
                <a:t>para.2 </a:t>
              </a:r>
              <a:r>
                <a:rPr lang="en-US" altLang="zh-CN" sz="2400" dirty="0">
                  <a:solidFill>
                    <a:sysClr val="window" lastClr="FFFFFF"/>
                  </a:solidFill>
                  <a:latin typeface="MiSans Bold" panose="00000800000000000000" charset="-122"/>
                  <a:ea typeface="MiSans Bold" panose="00000800000000000000" charset="-122"/>
                  <a:sym typeface="Calibri" panose="020F0502020204030204"/>
                </a:rPr>
                <a:t>陈述通知具体内容</a:t>
              </a:r>
              <a:endParaRPr lang="zh-CN" altLang="en-US" sz="2400" dirty="0">
                <a:solidFill>
                  <a:sysClr val="window" lastClr="FFFFFF"/>
                </a:solidFill>
                <a:latin typeface="MiSans Bold" panose="00000800000000000000" charset="-122"/>
                <a:ea typeface="MiSans Bold" panose="00000800000000000000" charset="-122"/>
              </a:endParaRPr>
            </a:p>
          </p:txBody>
        </p:sp>
      </p:grpSp>
      <p:grpSp>
        <p:nvGrpSpPr>
          <p:cNvPr id="2" name="组合 1"/>
          <p:cNvGrpSpPr/>
          <p:nvPr/>
        </p:nvGrpSpPr>
        <p:grpSpPr>
          <a:xfrm>
            <a:off x="601345" y="2906395"/>
            <a:ext cx="5290820" cy="3231515"/>
            <a:chOff x="730980" y="1232650"/>
            <a:chExt cx="7785223" cy="5532576"/>
          </a:xfrm>
        </p:grpSpPr>
        <p:grpSp>
          <p:nvGrpSpPr>
            <p:cNvPr id="6" name="Group 90"/>
            <p:cNvGrpSpPr/>
            <p:nvPr/>
          </p:nvGrpSpPr>
          <p:grpSpPr>
            <a:xfrm>
              <a:off x="730980" y="2259654"/>
              <a:ext cx="7785223" cy="3265470"/>
              <a:chOff x="730980" y="2259654"/>
              <a:chExt cx="7785223" cy="3265470"/>
            </a:xfrm>
          </p:grpSpPr>
          <p:cxnSp>
            <p:nvCxnSpPr>
              <p:cNvPr id="7" name="Straight Connector 27"/>
              <p:cNvCxnSpPr/>
              <p:nvPr/>
            </p:nvCxnSpPr>
            <p:spPr>
              <a:xfrm>
                <a:off x="5466140" y="2365609"/>
                <a:ext cx="762000" cy="1540150"/>
              </a:xfrm>
              <a:prstGeom prst="line">
                <a:avLst/>
              </a:prstGeom>
              <a:noFill/>
              <a:ln w="76200" cap="rnd" cmpd="sng" algn="ctr">
                <a:solidFill>
                  <a:srgbClr val="A5A5A5"/>
                </a:solidFill>
                <a:prstDash val="solid"/>
              </a:ln>
              <a:effectLst/>
            </p:spPr>
          </p:cxnSp>
          <p:cxnSp>
            <p:nvCxnSpPr>
              <p:cNvPr id="11" name="Straight Connector 40"/>
              <p:cNvCxnSpPr/>
              <p:nvPr/>
            </p:nvCxnSpPr>
            <p:spPr>
              <a:xfrm flipV="1">
                <a:off x="4221889" y="4025925"/>
                <a:ext cx="804139" cy="1499199"/>
              </a:xfrm>
              <a:prstGeom prst="line">
                <a:avLst/>
              </a:prstGeom>
              <a:noFill/>
              <a:ln w="76200" cap="rnd" cmpd="sng" algn="ctr">
                <a:solidFill>
                  <a:srgbClr val="A5A5A5"/>
                </a:solidFill>
                <a:prstDash val="solid"/>
              </a:ln>
              <a:effectLst/>
            </p:spPr>
          </p:cxnSp>
          <p:cxnSp>
            <p:nvCxnSpPr>
              <p:cNvPr id="12" name="Straight Connector 41"/>
              <p:cNvCxnSpPr/>
              <p:nvPr/>
            </p:nvCxnSpPr>
            <p:spPr>
              <a:xfrm>
                <a:off x="2822487" y="2433958"/>
                <a:ext cx="569763" cy="1472020"/>
              </a:xfrm>
              <a:prstGeom prst="line">
                <a:avLst/>
              </a:prstGeom>
              <a:noFill/>
              <a:ln w="76200" cap="rnd" cmpd="sng" algn="ctr">
                <a:solidFill>
                  <a:srgbClr val="A5A5A5"/>
                </a:solidFill>
                <a:prstDash val="solid"/>
              </a:ln>
              <a:effectLst/>
            </p:spPr>
          </p:cxnSp>
          <p:sp>
            <p:nvSpPr>
              <p:cNvPr id="13" name="Freeform 7"/>
              <p:cNvSpPr/>
              <p:nvPr/>
            </p:nvSpPr>
            <p:spPr bwMode="auto">
              <a:xfrm>
                <a:off x="730980" y="2259654"/>
                <a:ext cx="7785223" cy="2960610"/>
              </a:xfrm>
              <a:custGeom>
                <a:avLst/>
                <a:gdLst>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704061 w 7785223"/>
                  <a:gd name="connsiteY9" fmla="*/ 1488530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801983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1" fmla="*/ 6458167 w 7785223"/>
                  <a:gd name="connsiteY0-2" fmla="*/ 833882 h 2960610"/>
                  <a:gd name="connsiteX1-3" fmla="*/ 6206458 w 7785223"/>
                  <a:gd name="connsiteY1-4" fmla="*/ 1085591 h 2960610"/>
                  <a:gd name="connsiteX2-5" fmla="*/ 6458167 w 7785223"/>
                  <a:gd name="connsiteY2-6" fmla="*/ 1337300 h 2960610"/>
                  <a:gd name="connsiteX3-7" fmla="*/ 6709876 w 7785223"/>
                  <a:gd name="connsiteY3-8" fmla="*/ 1085591 h 2960610"/>
                  <a:gd name="connsiteX4-9" fmla="*/ 6458167 w 7785223"/>
                  <a:gd name="connsiteY4-10" fmla="*/ 833882 h 2960610"/>
                  <a:gd name="connsiteX5-11" fmla="*/ 124054 w 7785223"/>
                  <a:gd name="connsiteY5-12" fmla="*/ 0 h 2960610"/>
                  <a:gd name="connsiteX6-13" fmla="*/ 881802 w 7785223"/>
                  <a:gd name="connsiteY6-14" fmla="*/ 766777 h 2960610"/>
                  <a:gd name="connsiteX7-15" fmla="*/ 1232618 w 7785223"/>
                  <a:gd name="connsiteY7-16" fmla="*/ 1485722 h 2960610"/>
                  <a:gd name="connsiteX8-17" fmla="*/ 2569785 w 7785223"/>
                  <a:gd name="connsiteY8-18" fmla="*/ 1533897 h 2960610"/>
                  <a:gd name="connsiteX9-19" fmla="*/ 5704061 w 7785223"/>
                  <a:gd name="connsiteY9-20" fmla="*/ 1488530 h 2960610"/>
                  <a:gd name="connsiteX10-21" fmla="*/ 6184373 w 7785223"/>
                  <a:gd name="connsiteY10-22" fmla="*/ 217410 h 2960610"/>
                  <a:gd name="connsiteX11-23" fmla="*/ 7585117 w 7785223"/>
                  <a:gd name="connsiteY11-24" fmla="*/ 1247424 h 2960610"/>
                  <a:gd name="connsiteX12-25" fmla="*/ 7785223 w 7785223"/>
                  <a:gd name="connsiteY12-26" fmla="*/ 1625797 h 2960610"/>
                  <a:gd name="connsiteX13-27" fmla="*/ 7506128 w 7785223"/>
                  <a:gd name="connsiteY13-28" fmla="*/ 2067231 h 2960610"/>
                  <a:gd name="connsiteX14-29" fmla="*/ 7074320 w 7785223"/>
                  <a:gd name="connsiteY14-30" fmla="*/ 2519175 h 2960610"/>
                  <a:gd name="connsiteX15-31" fmla="*/ 6737299 w 7785223"/>
                  <a:gd name="connsiteY15-32" fmla="*/ 2324735 h 2960610"/>
                  <a:gd name="connsiteX16-33" fmla="*/ 6911075 w 7785223"/>
                  <a:gd name="connsiteY16-34" fmla="*/ 2629534 h 2960610"/>
                  <a:gd name="connsiteX17-35" fmla="*/ 6173841 w 7785223"/>
                  <a:gd name="connsiteY17-36" fmla="*/ 2960610 h 2960610"/>
                  <a:gd name="connsiteX18-37" fmla="*/ 5697534 w 7785223"/>
                  <a:gd name="connsiteY18-38" fmla="*/ 1718745 h 2960610"/>
                  <a:gd name="connsiteX19-39" fmla="*/ 4260900 w 7785223"/>
                  <a:gd name="connsiteY19-40" fmla="*/ 1707212 h 2960610"/>
                  <a:gd name="connsiteX20-41" fmla="*/ 1262370 w 7785223"/>
                  <a:gd name="connsiteY20-42" fmla="*/ 1801983 h 2960610"/>
                  <a:gd name="connsiteX21-43" fmla="*/ 907344 w 7785223"/>
                  <a:gd name="connsiteY21-44" fmla="*/ 2381268 h 2960610"/>
                  <a:gd name="connsiteX22-45" fmla="*/ 192166 w 7785223"/>
                  <a:gd name="connsiteY22-46" fmla="*/ 2960610 h 2960610"/>
                  <a:gd name="connsiteX23-47" fmla="*/ 149596 w 7785223"/>
                  <a:gd name="connsiteY23-48" fmla="*/ 2142715 h 2960610"/>
                  <a:gd name="connsiteX24-49" fmla="*/ 515699 w 7785223"/>
                  <a:gd name="connsiteY24-50" fmla="*/ 1640050 h 2960610"/>
                  <a:gd name="connsiteX25-51" fmla="*/ 4858 w 7785223"/>
                  <a:gd name="connsiteY25-52" fmla="*/ 958471 h 2960610"/>
                  <a:gd name="connsiteX26-53" fmla="*/ 124054 w 7785223"/>
                  <a:gd name="connsiteY26-54" fmla="*/ 0 h 2960610"/>
                  <a:gd name="connsiteX0-55" fmla="*/ 6458167 w 7785223"/>
                  <a:gd name="connsiteY0-56" fmla="*/ 833882 h 2960610"/>
                  <a:gd name="connsiteX1-57" fmla="*/ 6206458 w 7785223"/>
                  <a:gd name="connsiteY1-58" fmla="*/ 1085591 h 2960610"/>
                  <a:gd name="connsiteX2-59" fmla="*/ 6458167 w 7785223"/>
                  <a:gd name="connsiteY2-60" fmla="*/ 1337300 h 2960610"/>
                  <a:gd name="connsiteX3-61" fmla="*/ 6709876 w 7785223"/>
                  <a:gd name="connsiteY3-62" fmla="*/ 1085591 h 2960610"/>
                  <a:gd name="connsiteX4-63" fmla="*/ 6458167 w 7785223"/>
                  <a:gd name="connsiteY4-64" fmla="*/ 833882 h 2960610"/>
                  <a:gd name="connsiteX5-65" fmla="*/ 124054 w 7785223"/>
                  <a:gd name="connsiteY5-66" fmla="*/ 0 h 2960610"/>
                  <a:gd name="connsiteX6-67" fmla="*/ 881802 w 7785223"/>
                  <a:gd name="connsiteY6-68" fmla="*/ 766777 h 2960610"/>
                  <a:gd name="connsiteX7-69" fmla="*/ 1232618 w 7785223"/>
                  <a:gd name="connsiteY7-70" fmla="*/ 1485722 h 2960610"/>
                  <a:gd name="connsiteX8-71" fmla="*/ 2569785 w 7785223"/>
                  <a:gd name="connsiteY8-72" fmla="*/ 1533897 h 2960610"/>
                  <a:gd name="connsiteX9-73" fmla="*/ 5704061 w 7785223"/>
                  <a:gd name="connsiteY9-74" fmla="*/ 1488530 h 2960610"/>
                  <a:gd name="connsiteX10-75" fmla="*/ 6184373 w 7785223"/>
                  <a:gd name="connsiteY10-76" fmla="*/ 217410 h 2960610"/>
                  <a:gd name="connsiteX11-77" fmla="*/ 7585117 w 7785223"/>
                  <a:gd name="connsiteY11-78" fmla="*/ 1247424 h 2960610"/>
                  <a:gd name="connsiteX12-79" fmla="*/ 7785223 w 7785223"/>
                  <a:gd name="connsiteY12-80" fmla="*/ 1625797 h 2960610"/>
                  <a:gd name="connsiteX13-81" fmla="*/ 7506128 w 7785223"/>
                  <a:gd name="connsiteY13-82" fmla="*/ 2067231 h 2960610"/>
                  <a:gd name="connsiteX14-83" fmla="*/ 7074320 w 7785223"/>
                  <a:gd name="connsiteY14-84" fmla="*/ 2519175 h 2960610"/>
                  <a:gd name="connsiteX15-85" fmla="*/ 6737299 w 7785223"/>
                  <a:gd name="connsiteY15-86" fmla="*/ 2324735 h 2960610"/>
                  <a:gd name="connsiteX16-87" fmla="*/ 6911075 w 7785223"/>
                  <a:gd name="connsiteY16-88" fmla="*/ 2629534 h 2960610"/>
                  <a:gd name="connsiteX17-89" fmla="*/ 6173841 w 7785223"/>
                  <a:gd name="connsiteY17-90" fmla="*/ 2960610 h 2960610"/>
                  <a:gd name="connsiteX18-91" fmla="*/ 5697534 w 7785223"/>
                  <a:gd name="connsiteY18-92" fmla="*/ 1718745 h 2960610"/>
                  <a:gd name="connsiteX19-93" fmla="*/ 4260900 w 7785223"/>
                  <a:gd name="connsiteY19-94" fmla="*/ 1707212 h 2960610"/>
                  <a:gd name="connsiteX20-95" fmla="*/ 1262370 w 7785223"/>
                  <a:gd name="connsiteY20-96" fmla="*/ 1766472 h 2960610"/>
                  <a:gd name="connsiteX21-97" fmla="*/ 907344 w 7785223"/>
                  <a:gd name="connsiteY21-98" fmla="*/ 2381268 h 2960610"/>
                  <a:gd name="connsiteX22-99" fmla="*/ 192166 w 7785223"/>
                  <a:gd name="connsiteY22-100" fmla="*/ 2960610 h 2960610"/>
                  <a:gd name="connsiteX23-101" fmla="*/ 149596 w 7785223"/>
                  <a:gd name="connsiteY23-102" fmla="*/ 2142715 h 2960610"/>
                  <a:gd name="connsiteX24-103" fmla="*/ 515699 w 7785223"/>
                  <a:gd name="connsiteY24-104" fmla="*/ 1640050 h 2960610"/>
                  <a:gd name="connsiteX25-105" fmla="*/ 4858 w 7785223"/>
                  <a:gd name="connsiteY25-106" fmla="*/ 958471 h 2960610"/>
                  <a:gd name="connsiteX26-107" fmla="*/ 124054 w 7785223"/>
                  <a:gd name="connsiteY26-108" fmla="*/ 0 h 2960610"/>
                  <a:gd name="connsiteX0-109" fmla="*/ 6458167 w 7785223"/>
                  <a:gd name="connsiteY0-110" fmla="*/ 833882 h 2960610"/>
                  <a:gd name="connsiteX1-111" fmla="*/ 6206458 w 7785223"/>
                  <a:gd name="connsiteY1-112" fmla="*/ 1085591 h 2960610"/>
                  <a:gd name="connsiteX2-113" fmla="*/ 6458167 w 7785223"/>
                  <a:gd name="connsiteY2-114" fmla="*/ 1337300 h 2960610"/>
                  <a:gd name="connsiteX3-115" fmla="*/ 6709876 w 7785223"/>
                  <a:gd name="connsiteY3-116" fmla="*/ 1085591 h 2960610"/>
                  <a:gd name="connsiteX4-117" fmla="*/ 6458167 w 7785223"/>
                  <a:gd name="connsiteY4-118" fmla="*/ 833882 h 2960610"/>
                  <a:gd name="connsiteX5-119" fmla="*/ 124054 w 7785223"/>
                  <a:gd name="connsiteY5-120" fmla="*/ 0 h 2960610"/>
                  <a:gd name="connsiteX6-121" fmla="*/ 881802 w 7785223"/>
                  <a:gd name="connsiteY6-122" fmla="*/ 766777 h 2960610"/>
                  <a:gd name="connsiteX7-123" fmla="*/ 1232618 w 7785223"/>
                  <a:gd name="connsiteY7-124" fmla="*/ 1485722 h 2960610"/>
                  <a:gd name="connsiteX8-125" fmla="*/ 2569785 w 7785223"/>
                  <a:gd name="connsiteY8-126" fmla="*/ 1533897 h 2960610"/>
                  <a:gd name="connsiteX9-127" fmla="*/ 5704061 w 7785223"/>
                  <a:gd name="connsiteY9-128" fmla="*/ 1488530 h 2960610"/>
                  <a:gd name="connsiteX10-129" fmla="*/ 6184373 w 7785223"/>
                  <a:gd name="connsiteY10-130" fmla="*/ 217410 h 2960610"/>
                  <a:gd name="connsiteX11-131" fmla="*/ 7585117 w 7785223"/>
                  <a:gd name="connsiteY11-132" fmla="*/ 1247424 h 2960610"/>
                  <a:gd name="connsiteX12-133" fmla="*/ 7785223 w 7785223"/>
                  <a:gd name="connsiteY12-134" fmla="*/ 1625797 h 2960610"/>
                  <a:gd name="connsiteX13-135" fmla="*/ 7506128 w 7785223"/>
                  <a:gd name="connsiteY13-136" fmla="*/ 2067231 h 2960610"/>
                  <a:gd name="connsiteX14-137" fmla="*/ 7074320 w 7785223"/>
                  <a:gd name="connsiteY14-138" fmla="*/ 2519175 h 2960610"/>
                  <a:gd name="connsiteX15-139" fmla="*/ 6737299 w 7785223"/>
                  <a:gd name="connsiteY15-140" fmla="*/ 2324735 h 2960610"/>
                  <a:gd name="connsiteX16-141" fmla="*/ 6911075 w 7785223"/>
                  <a:gd name="connsiteY16-142" fmla="*/ 2629534 h 2960610"/>
                  <a:gd name="connsiteX17-143" fmla="*/ 6173841 w 7785223"/>
                  <a:gd name="connsiteY17-144" fmla="*/ 2960610 h 2960610"/>
                  <a:gd name="connsiteX18-145" fmla="*/ 5697534 w 7785223"/>
                  <a:gd name="connsiteY18-146" fmla="*/ 1718745 h 2960610"/>
                  <a:gd name="connsiteX19-147" fmla="*/ 4260900 w 7785223"/>
                  <a:gd name="connsiteY19-148" fmla="*/ 1707212 h 2960610"/>
                  <a:gd name="connsiteX20-149" fmla="*/ 1262370 w 7785223"/>
                  <a:gd name="connsiteY20-150" fmla="*/ 1766472 h 2960610"/>
                  <a:gd name="connsiteX21-151" fmla="*/ 907344 w 7785223"/>
                  <a:gd name="connsiteY21-152" fmla="*/ 2381268 h 2960610"/>
                  <a:gd name="connsiteX22-153" fmla="*/ 192166 w 7785223"/>
                  <a:gd name="connsiteY22-154" fmla="*/ 2960610 h 2960610"/>
                  <a:gd name="connsiteX23-155" fmla="*/ 149596 w 7785223"/>
                  <a:gd name="connsiteY23-156" fmla="*/ 2142715 h 2960610"/>
                  <a:gd name="connsiteX24-157" fmla="*/ 515699 w 7785223"/>
                  <a:gd name="connsiteY24-158" fmla="*/ 1640050 h 2960610"/>
                  <a:gd name="connsiteX25-159" fmla="*/ 4858 w 7785223"/>
                  <a:gd name="connsiteY25-160" fmla="*/ 958471 h 2960610"/>
                  <a:gd name="connsiteX26-161" fmla="*/ 124054 w 7785223"/>
                  <a:gd name="connsiteY26-162" fmla="*/ 0 h 2960610"/>
                  <a:gd name="connsiteX0-163" fmla="*/ 6458167 w 7785223"/>
                  <a:gd name="connsiteY0-164" fmla="*/ 833882 h 2960610"/>
                  <a:gd name="connsiteX1-165" fmla="*/ 6206458 w 7785223"/>
                  <a:gd name="connsiteY1-166" fmla="*/ 1085591 h 2960610"/>
                  <a:gd name="connsiteX2-167" fmla="*/ 6458167 w 7785223"/>
                  <a:gd name="connsiteY2-168" fmla="*/ 1337300 h 2960610"/>
                  <a:gd name="connsiteX3-169" fmla="*/ 6709876 w 7785223"/>
                  <a:gd name="connsiteY3-170" fmla="*/ 1085591 h 2960610"/>
                  <a:gd name="connsiteX4-171" fmla="*/ 6458167 w 7785223"/>
                  <a:gd name="connsiteY4-172" fmla="*/ 833882 h 2960610"/>
                  <a:gd name="connsiteX5-173" fmla="*/ 124054 w 7785223"/>
                  <a:gd name="connsiteY5-174" fmla="*/ 0 h 2960610"/>
                  <a:gd name="connsiteX6-175" fmla="*/ 881802 w 7785223"/>
                  <a:gd name="connsiteY6-176" fmla="*/ 766777 h 2960610"/>
                  <a:gd name="connsiteX7-177" fmla="*/ 1232618 w 7785223"/>
                  <a:gd name="connsiteY7-178" fmla="*/ 1485722 h 2960610"/>
                  <a:gd name="connsiteX8-179" fmla="*/ 2569785 w 7785223"/>
                  <a:gd name="connsiteY8-180" fmla="*/ 1533897 h 2960610"/>
                  <a:gd name="connsiteX9-181" fmla="*/ 5704061 w 7785223"/>
                  <a:gd name="connsiteY9-182" fmla="*/ 1488530 h 2960610"/>
                  <a:gd name="connsiteX10-183" fmla="*/ 6184373 w 7785223"/>
                  <a:gd name="connsiteY10-184" fmla="*/ 217410 h 2960610"/>
                  <a:gd name="connsiteX11-185" fmla="*/ 7585117 w 7785223"/>
                  <a:gd name="connsiteY11-186" fmla="*/ 1247424 h 2960610"/>
                  <a:gd name="connsiteX12-187" fmla="*/ 7785223 w 7785223"/>
                  <a:gd name="connsiteY12-188" fmla="*/ 1625797 h 2960610"/>
                  <a:gd name="connsiteX13-189" fmla="*/ 7506128 w 7785223"/>
                  <a:gd name="connsiteY13-190" fmla="*/ 2067231 h 2960610"/>
                  <a:gd name="connsiteX14-191" fmla="*/ 7074320 w 7785223"/>
                  <a:gd name="connsiteY14-192" fmla="*/ 2519175 h 2960610"/>
                  <a:gd name="connsiteX15-193" fmla="*/ 6737299 w 7785223"/>
                  <a:gd name="connsiteY15-194" fmla="*/ 2324735 h 2960610"/>
                  <a:gd name="connsiteX16-195" fmla="*/ 6911075 w 7785223"/>
                  <a:gd name="connsiteY16-196" fmla="*/ 2629534 h 2960610"/>
                  <a:gd name="connsiteX17-197" fmla="*/ 6173841 w 7785223"/>
                  <a:gd name="connsiteY17-198" fmla="*/ 2960610 h 2960610"/>
                  <a:gd name="connsiteX18-199" fmla="*/ 5697534 w 7785223"/>
                  <a:gd name="connsiteY18-200" fmla="*/ 1718745 h 2960610"/>
                  <a:gd name="connsiteX19-201" fmla="*/ 4260900 w 7785223"/>
                  <a:gd name="connsiteY19-202" fmla="*/ 1707212 h 2960610"/>
                  <a:gd name="connsiteX20-203" fmla="*/ 1262370 w 7785223"/>
                  <a:gd name="connsiteY20-204" fmla="*/ 1766472 h 2960610"/>
                  <a:gd name="connsiteX21-205" fmla="*/ 907344 w 7785223"/>
                  <a:gd name="connsiteY21-206" fmla="*/ 2381268 h 2960610"/>
                  <a:gd name="connsiteX22-207" fmla="*/ 192166 w 7785223"/>
                  <a:gd name="connsiteY22-208" fmla="*/ 2960610 h 2960610"/>
                  <a:gd name="connsiteX23-209" fmla="*/ 149596 w 7785223"/>
                  <a:gd name="connsiteY23-210" fmla="*/ 2142715 h 2960610"/>
                  <a:gd name="connsiteX24-211" fmla="*/ 515699 w 7785223"/>
                  <a:gd name="connsiteY24-212" fmla="*/ 1640050 h 2960610"/>
                  <a:gd name="connsiteX25-213" fmla="*/ 4858 w 7785223"/>
                  <a:gd name="connsiteY25-214" fmla="*/ 958471 h 2960610"/>
                  <a:gd name="connsiteX26-215" fmla="*/ 124054 w 7785223"/>
                  <a:gd name="connsiteY26-216" fmla="*/ 0 h 2960610"/>
                  <a:gd name="connsiteX0-217" fmla="*/ 6458167 w 7785223"/>
                  <a:gd name="connsiteY0-218" fmla="*/ 833882 h 2960610"/>
                  <a:gd name="connsiteX1-219" fmla="*/ 6206458 w 7785223"/>
                  <a:gd name="connsiteY1-220" fmla="*/ 1085591 h 2960610"/>
                  <a:gd name="connsiteX2-221" fmla="*/ 6458167 w 7785223"/>
                  <a:gd name="connsiteY2-222" fmla="*/ 1337300 h 2960610"/>
                  <a:gd name="connsiteX3-223" fmla="*/ 6709876 w 7785223"/>
                  <a:gd name="connsiteY3-224" fmla="*/ 1085591 h 2960610"/>
                  <a:gd name="connsiteX4-225" fmla="*/ 6458167 w 7785223"/>
                  <a:gd name="connsiteY4-226" fmla="*/ 833882 h 2960610"/>
                  <a:gd name="connsiteX5-227" fmla="*/ 124054 w 7785223"/>
                  <a:gd name="connsiteY5-228" fmla="*/ 0 h 2960610"/>
                  <a:gd name="connsiteX6-229" fmla="*/ 881802 w 7785223"/>
                  <a:gd name="connsiteY6-230" fmla="*/ 766777 h 2960610"/>
                  <a:gd name="connsiteX7-231" fmla="*/ 1232618 w 7785223"/>
                  <a:gd name="connsiteY7-232" fmla="*/ 1485722 h 2960610"/>
                  <a:gd name="connsiteX8-233" fmla="*/ 2569785 w 7785223"/>
                  <a:gd name="connsiteY8-234" fmla="*/ 1533897 h 2960610"/>
                  <a:gd name="connsiteX9-235" fmla="*/ 5663118 w 7785223"/>
                  <a:gd name="connsiteY9-236" fmla="*/ 1447586 h 2960610"/>
                  <a:gd name="connsiteX10-237" fmla="*/ 6184373 w 7785223"/>
                  <a:gd name="connsiteY10-238" fmla="*/ 217410 h 2960610"/>
                  <a:gd name="connsiteX11-239" fmla="*/ 7585117 w 7785223"/>
                  <a:gd name="connsiteY11-240" fmla="*/ 1247424 h 2960610"/>
                  <a:gd name="connsiteX12-241" fmla="*/ 7785223 w 7785223"/>
                  <a:gd name="connsiteY12-242" fmla="*/ 1625797 h 2960610"/>
                  <a:gd name="connsiteX13-243" fmla="*/ 7506128 w 7785223"/>
                  <a:gd name="connsiteY13-244" fmla="*/ 2067231 h 2960610"/>
                  <a:gd name="connsiteX14-245" fmla="*/ 7074320 w 7785223"/>
                  <a:gd name="connsiteY14-246" fmla="*/ 2519175 h 2960610"/>
                  <a:gd name="connsiteX15-247" fmla="*/ 6737299 w 7785223"/>
                  <a:gd name="connsiteY15-248" fmla="*/ 2324735 h 2960610"/>
                  <a:gd name="connsiteX16-249" fmla="*/ 6911075 w 7785223"/>
                  <a:gd name="connsiteY16-250" fmla="*/ 2629534 h 2960610"/>
                  <a:gd name="connsiteX17-251" fmla="*/ 6173841 w 7785223"/>
                  <a:gd name="connsiteY17-252" fmla="*/ 2960610 h 2960610"/>
                  <a:gd name="connsiteX18-253" fmla="*/ 5697534 w 7785223"/>
                  <a:gd name="connsiteY18-254" fmla="*/ 1718745 h 2960610"/>
                  <a:gd name="connsiteX19-255" fmla="*/ 4260900 w 7785223"/>
                  <a:gd name="connsiteY19-256" fmla="*/ 1707212 h 2960610"/>
                  <a:gd name="connsiteX20-257" fmla="*/ 1262370 w 7785223"/>
                  <a:gd name="connsiteY20-258" fmla="*/ 1766472 h 2960610"/>
                  <a:gd name="connsiteX21-259" fmla="*/ 907344 w 7785223"/>
                  <a:gd name="connsiteY21-260" fmla="*/ 2381268 h 2960610"/>
                  <a:gd name="connsiteX22-261" fmla="*/ 192166 w 7785223"/>
                  <a:gd name="connsiteY22-262" fmla="*/ 2960610 h 2960610"/>
                  <a:gd name="connsiteX23-263" fmla="*/ 149596 w 7785223"/>
                  <a:gd name="connsiteY23-264" fmla="*/ 2142715 h 2960610"/>
                  <a:gd name="connsiteX24-265" fmla="*/ 515699 w 7785223"/>
                  <a:gd name="connsiteY24-266" fmla="*/ 1640050 h 2960610"/>
                  <a:gd name="connsiteX25-267" fmla="*/ 4858 w 7785223"/>
                  <a:gd name="connsiteY25-268" fmla="*/ 958471 h 2960610"/>
                  <a:gd name="connsiteX26-269" fmla="*/ 124054 w 7785223"/>
                  <a:gd name="connsiteY26-270" fmla="*/ 0 h 2960610"/>
                  <a:gd name="connsiteX0-271" fmla="*/ 6458167 w 7785223"/>
                  <a:gd name="connsiteY0-272" fmla="*/ 833882 h 2960610"/>
                  <a:gd name="connsiteX1-273" fmla="*/ 6206458 w 7785223"/>
                  <a:gd name="connsiteY1-274" fmla="*/ 1085591 h 2960610"/>
                  <a:gd name="connsiteX2-275" fmla="*/ 6458167 w 7785223"/>
                  <a:gd name="connsiteY2-276" fmla="*/ 1337300 h 2960610"/>
                  <a:gd name="connsiteX3-277" fmla="*/ 6709876 w 7785223"/>
                  <a:gd name="connsiteY3-278" fmla="*/ 1085591 h 2960610"/>
                  <a:gd name="connsiteX4-279" fmla="*/ 6458167 w 7785223"/>
                  <a:gd name="connsiteY4-280" fmla="*/ 833882 h 2960610"/>
                  <a:gd name="connsiteX5-281" fmla="*/ 124054 w 7785223"/>
                  <a:gd name="connsiteY5-282" fmla="*/ 0 h 2960610"/>
                  <a:gd name="connsiteX6-283" fmla="*/ 881802 w 7785223"/>
                  <a:gd name="connsiteY6-284" fmla="*/ 766777 h 2960610"/>
                  <a:gd name="connsiteX7-285" fmla="*/ 1232618 w 7785223"/>
                  <a:gd name="connsiteY7-286" fmla="*/ 1485722 h 2960610"/>
                  <a:gd name="connsiteX8-287" fmla="*/ 2569785 w 7785223"/>
                  <a:gd name="connsiteY8-288" fmla="*/ 1533897 h 2960610"/>
                  <a:gd name="connsiteX9-289" fmla="*/ 5663118 w 7785223"/>
                  <a:gd name="connsiteY9-290" fmla="*/ 1447586 h 2960610"/>
                  <a:gd name="connsiteX10-291" fmla="*/ 6184373 w 7785223"/>
                  <a:gd name="connsiteY10-292" fmla="*/ 217410 h 2960610"/>
                  <a:gd name="connsiteX11-293" fmla="*/ 7585117 w 7785223"/>
                  <a:gd name="connsiteY11-294" fmla="*/ 1247424 h 2960610"/>
                  <a:gd name="connsiteX12-295" fmla="*/ 7785223 w 7785223"/>
                  <a:gd name="connsiteY12-296" fmla="*/ 1625797 h 2960610"/>
                  <a:gd name="connsiteX13-297" fmla="*/ 7506128 w 7785223"/>
                  <a:gd name="connsiteY13-298" fmla="*/ 2067231 h 2960610"/>
                  <a:gd name="connsiteX14-299" fmla="*/ 7074320 w 7785223"/>
                  <a:gd name="connsiteY14-300" fmla="*/ 2519175 h 2960610"/>
                  <a:gd name="connsiteX15-301" fmla="*/ 6737299 w 7785223"/>
                  <a:gd name="connsiteY15-302" fmla="*/ 2324735 h 2960610"/>
                  <a:gd name="connsiteX16-303" fmla="*/ 6911075 w 7785223"/>
                  <a:gd name="connsiteY16-304" fmla="*/ 2629534 h 2960610"/>
                  <a:gd name="connsiteX17-305" fmla="*/ 6173841 w 7785223"/>
                  <a:gd name="connsiteY17-306" fmla="*/ 2960610 h 2960610"/>
                  <a:gd name="connsiteX18-307" fmla="*/ 5697534 w 7785223"/>
                  <a:gd name="connsiteY18-308" fmla="*/ 1718745 h 2960610"/>
                  <a:gd name="connsiteX19-309" fmla="*/ 4260900 w 7785223"/>
                  <a:gd name="connsiteY19-310" fmla="*/ 1707212 h 2960610"/>
                  <a:gd name="connsiteX20-311" fmla="*/ 1262370 w 7785223"/>
                  <a:gd name="connsiteY20-312" fmla="*/ 1766472 h 2960610"/>
                  <a:gd name="connsiteX21-313" fmla="*/ 907344 w 7785223"/>
                  <a:gd name="connsiteY21-314" fmla="*/ 2381268 h 2960610"/>
                  <a:gd name="connsiteX22-315" fmla="*/ 192166 w 7785223"/>
                  <a:gd name="connsiteY22-316" fmla="*/ 2960610 h 2960610"/>
                  <a:gd name="connsiteX23-317" fmla="*/ 149596 w 7785223"/>
                  <a:gd name="connsiteY23-318" fmla="*/ 2142715 h 2960610"/>
                  <a:gd name="connsiteX24-319" fmla="*/ 515699 w 7785223"/>
                  <a:gd name="connsiteY24-320" fmla="*/ 1640050 h 2960610"/>
                  <a:gd name="connsiteX25-321" fmla="*/ 4858 w 7785223"/>
                  <a:gd name="connsiteY25-322" fmla="*/ 958471 h 2960610"/>
                  <a:gd name="connsiteX26-323" fmla="*/ 124054 w 7785223"/>
                  <a:gd name="connsiteY26-324" fmla="*/ 0 h 2960610"/>
                  <a:gd name="connsiteX0-325" fmla="*/ 6458167 w 7785223"/>
                  <a:gd name="connsiteY0-326" fmla="*/ 833882 h 2960610"/>
                  <a:gd name="connsiteX1-327" fmla="*/ 6206458 w 7785223"/>
                  <a:gd name="connsiteY1-328" fmla="*/ 1085591 h 2960610"/>
                  <a:gd name="connsiteX2-329" fmla="*/ 6458167 w 7785223"/>
                  <a:gd name="connsiteY2-330" fmla="*/ 1337300 h 2960610"/>
                  <a:gd name="connsiteX3-331" fmla="*/ 6709876 w 7785223"/>
                  <a:gd name="connsiteY3-332" fmla="*/ 1085591 h 2960610"/>
                  <a:gd name="connsiteX4-333" fmla="*/ 6458167 w 7785223"/>
                  <a:gd name="connsiteY4-334" fmla="*/ 833882 h 2960610"/>
                  <a:gd name="connsiteX5-335" fmla="*/ 124054 w 7785223"/>
                  <a:gd name="connsiteY5-336" fmla="*/ 0 h 2960610"/>
                  <a:gd name="connsiteX6-337" fmla="*/ 881802 w 7785223"/>
                  <a:gd name="connsiteY6-338" fmla="*/ 766777 h 2960610"/>
                  <a:gd name="connsiteX7-339" fmla="*/ 1232618 w 7785223"/>
                  <a:gd name="connsiteY7-340" fmla="*/ 1485722 h 2960610"/>
                  <a:gd name="connsiteX8-341" fmla="*/ 2569785 w 7785223"/>
                  <a:gd name="connsiteY8-342" fmla="*/ 1533897 h 2960610"/>
                  <a:gd name="connsiteX9-343" fmla="*/ 5663118 w 7785223"/>
                  <a:gd name="connsiteY9-344" fmla="*/ 1447586 h 2960610"/>
                  <a:gd name="connsiteX10-345" fmla="*/ 6184373 w 7785223"/>
                  <a:gd name="connsiteY10-346" fmla="*/ 217410 h 2960610"/>
                  <a:gd name="connsiteX11-347" fmla="*/ 7585117 w 7785223"/>
                  <a:gd name="connsiteY11-348" fmla="*/ 1247424 h 2960610"/>
                  <a:gd name="connsiteX12-349" fmla="*/ 7785223 w 7785223"/>
                  <a:gd name="connsiteY12-350" fmla="*/ 1625797 h 2960610"/>
                  <a:gd name="connsiteX13-351" fmla="*/ 7506128 w 7785223"/>
                  <a:gd name="connsiteY13-352" fmla="*/ 2067231 h 2960610"/>
                  <a:gd name="connsiteX14-353" fmla="*/ 7074320 w 7785223"/>
                  <a:gd name="connsiteY14-354" fmla="*/ 2519175 h 2960610"/>
                  <a:gd name="connsiteX15-355" fmla="*/ 6737299 w 7785223"/>
                  <a:gd name="connsiteY15-356" fmla="*/ 2324735 h 2960610"/>
                  <a:gd name="connsiteX16-357" fmla="*/ 6911075 w 7785223"/>
                  <a:gd name="connsiteY16-358" fmla="*/ 2629534 h 2960610"/>
                  <a:gd name="connsiteX17-359" fmla="*/ 6173841 w 7785223"/>
                  <a:gd name="connsiteY17-360" fmla="*/ 2960610 h 2960610"/>
                  <a:gd name="connsiteX18-361" fmla="*/ 5697534 w 7785223"/>
                  <a:gd name="connsiteY18-362" fmla="*/ 1718745 h 2960610"/>
                  <a:gd name="connsiteX19-363" fmla="*/ 4260900 w 7785223"/>
                  <a:gd name="connsiteY19-364" fmla="*/ 1707212 h 2960610"/>
                  <a:gd name="connsiteX20-365" fmla="*/ 1262370 w 7785223"/>
                  <a:gd name="connsiteY20-366" fmla="*/ 1766472 h 2960610"/>
                  <a:gd name="connsiteX21-367" fmla="*/ 907344 w 7785223"/>
                  <a:gd name="connsiteY21-368" fmla="*/ 2381268 h 2960610"/>
                  <a:gd name="connsiteX22-369" fmla="*/ 192166 w 7785223"/>
                  <a:gd name="connsiteY22-370" fmla="*/ 2960610 h 2960610"/>
                  <a:gd name="connsiteX23-371" fmla="*/ 149596 w 7785223"/>
                  <a:gd name="connsiteY23-372" fmla="*/ 2142715 h 2960610"/>
                  <a:gd name="connsiteX24-373" fmla="*/ 515699 w 7785223"/>
                  <a:gd name="connsiteY24-374" fmla="*/ 1640050 h 2960610"/>
                  <a:gd name="connsiteX25-375" fmla="*/ 4858 w 7785223"/>
                  <a:gd name="connsiteY25-376" fmla="*/ 958471 h 2960610"/>
                  <a:gd name="connsiteX26-377" fmla="*/ 124054 w 7785223"/>
                  <a:gd name="connsiteY26-378" fmla="*/ 0 h 2960610"/>
                  <a:gd name="connsiteX0-379" fmla="*/ 6458167 w 7785223"/>
                  <a:gd name="connsiteY0-380" fmla="*/ 833882 h 2960610"/>
                  <a:gd name="connsiteX1-381" fmla="*/ 6206458 w 7785223"/>
                  <a:gd name="connsiteY1-382" fmla="*/ 1085591 h 2960610"/>
                  <a:gd name="connsiteX2-383" fmla="*/ 6458167 w 7785223"/>
                  <a:gd name="connsiteY2-384" fmla="*/ 1337300 h 2960610"/>
                  <a:gd name="connsiteX3-385" fmla="*/ 6709876 w 7785223"/>
                  <a:gd name="connsiteY3-386" fmla="*/ 1085591 h 2960610"/>
                  <a:gd name="connsiteX4-387" fmla="*/ 6458167 w 7785223"/>
                  <a:gd name="connsiteY4-388" fmla="*/ 833882 h 2960610"/>
                  <a:gd name="connsiteX5-389" fmla="*/ 124054 w 7785223"/>
                  <a:gd name="connsiteY5-390" fmla="*/ 0 h 2960610"/>
                  <a:gd name="connsiteX6-391" fmla="*/ 881802 w 7785223"/>
                  <a:gd name="connsiteY6-392" fmla="*/ 766777 h 2960610"/>
                  <a:gd name="connsiteX7-393" fmla="*/ 1232618 w 7785223"/>
                  <a:gd name="connsiteY7-394" fmla="*/ 1485722 h 2960610"/>
                  <a:gd name="connsiteX8-395" fmla="*/ 2569785 w 7785223"/>
                  <a:gd name="connsiteY8-396" fmla="*/ 1533897 h 2960610"/>
                  <a:gd name="connsiteX9-397" fmla="*/ 5663118 w 7785223"/>
                  <a:gd name="connsiteY9-398" fmla="*/ 1447586 h 2960610"/>
                  <a:gd name="connsiteX10-399" fmla="*/ 6184373 w 7785223"/>
                  <a:gd name="connsiteY10-400" fmla="*/ 217410 h 2960610"/>
                  <a:gd name="connsiteX11-401" fmla="*/ 7585117 w 7785223"/>
                  <a:gd name="connsiteY11-402" fmla="*/ 1247424 h 2960610"/>
                  <a:gd name="connsiteX12-403" fmla="*/ 7785223 w 7785223"/>
                  <a:gd name="connsiteY12-404" fmla="*/ 1625797 h 2960610"/>
                  <a:gd name="connsiteX13-405" fmla="*/ 7506128 w 7785223"/>
                  <a:gd name="connsiteY13-406" fmla="*/ 2067231 h 2960610"/>
                  <a:gd name="connsiteX14-407" fmla="*/ 7074320 w 7785223"/>
                  <a:gd name="connsiteY14-408" fmla="*/ 2519175 h 2960610"/>
                  <a:gd name="connsiteX15-409" fmla="*/ 6737299 w 7785223"/>
                  <a:gd name="connsiteY15-410" fmla="*/ 2324735 h 2960610"/>
                  <a:gd name="connsiteX16-411" fmla="*/ 6911075 w 7785223"/>
                  <a:gd name="connsiteY16-412" fmla="*/ 2629534 h 2960610"/>
                  <a:gd name="connsiteX17-413" fmla="*/ 6173841 w 7785223"/>
                  <a:gd name="connsiteY17-414" fmla="*/ 2960610 h 2960610"/>
                  <a:gd name="connsiteX18-415" fmla="*/ 5697534 w 7785223"/>
                  <a:gd name="connsiteY18-416" fmla="*/ 1718745 h 2960610"/>
                  <a:gd name="connsiteX19-417" fmla="*/ 4260900 w 7785223"/>
                  <a:gd name="connsiteY19-418" fmla="*/ 1707212 h 2960610"/>
                  <a:gd name="connsiteX20-419" fmla="*/ 1262370 w 7785223"/>
                  <a:gd name="connsiteY20-420" fmla="*/ 1766472 h 2960610"/>
                  <a:gd name="connsiteX21-421" fmla="*/ 907344 w 7785223"/>
                  <a:gd name="connsiteY21-422" fmla="*/ 2381268 h 2960610"/>
                  <a:gd name="connsiteX22-423" fmla="*/ 192166 w 7785223"/>
                  <a:gd name="connsiteY22-424" fmla="*/ 2960610 h 2960610"/>
                  <a:gd name="connsiteX23-425" fmla="*/ 149596 w 7785223"/>
                  <a:gd name="connsiteY23-426" fmla="*/ 2142715 h 2960610"/>
                  <a:gd name="connsiteX24-427" fmla="*/ 515699 w 7785223"/>
                  <a:gd name="connsiteY24-428" fmla="*/ 1640050 h 2960610"/>
                  <a:gd name="connsiteX25-429" fmla="*/ 4858 w 7785223"/>
                  <a:gd name="connsiteY25-430" fmla="*/ 958471 h 2960610"/>
                  <a:gd name="connsiteX26-431" fmla="*/ 124054 w 7785223"/>
                  <a:gd name="connsiteY26-432" fmla="*/ 0 h 2960610"/>
                  <a:gd name="connsiteX0-433" fmla="*/ 6458167 w 7785223"/>
                  <a:gd name="connsiteY0-434" fmla="*/ 833882 h 2960610"/>
                  <a:gd name="connsiteX1-435" fmla="*/ 6206458 w 7785223"/>
                  <a:gd name="connsiteY1-436" fmla="*/ 1085591 h 2960610"/>
                  <a:gd name="connsiteX2-437" fmla="*/ 6458167 w 7785223"/>
                  <a:gd name="connsiteY2-438" fmla="*/ 1337300 h 2960610"/>
                  <a:gd name="connsiteX3-439" fmla="*/ 6709876 w 7785223"/>
                  <a:gd name="connsiteY3-440" fmla="*/ 1085591 h 2960610"/>
                  <a:gd name="connsiteX4-441" fmla="*/ 6458167 w 7785223"/>
                  <a:gd name="connsiteY4-442" fmla="*/ 833882 h 2960610"/>
                  <a:gd name="connsiteX5-443" fmla="*/ 124054 w 7785223"/>
                  <a:gd name="connsiteY5-444" fmla="*/ 0 h 2960610"/>
                  <a:gd name="connsiteX6-445" fmla="*/ 881802 w 7785223"/>
                  <a:gd name="connsiteY6-446" fmla="*/ 766777 h 2960610"/>
                  <a:gd name="connsiteX7-447" fmla="*/ 1232618 w 7785223"/>
                  <a:gd name="connsiteY7-448" fmla="*/ 1485722 h 2960610"/>
                  <a:gd name="connsiteX8-449" fmla="*/ 2569785 w 7785223"/>
                  <a:gd name="connsiteY8-450" fmla="*/ 1533897 h 2960610"/>
                  <a:gd name="connsiteX9-451" fmla="*/ 5663118 w 7785223"/>
                  <a:gd name="connsiteY9-452" fmla="*/ 1447586 h 2960610"/>
                  <a:gd name="connsiteX10-453" fmla="*/ 6184373 w 7785223"/>
                  <a:gd name="connsiteY10-454" fmla="*/ 217410 h 2960610"/>
                  <a:gd name="connsiteX11-455" fmla="*/ 7585117 w 7785223"/>
                  <a:gd name="connsiteY11-456" fmla="*/ 1247424 h 2960610"/>
                  <a:gd name="connsiteX12-457" fmla="*/ 7785223 w 7785223"/>
                  <a:gd name="connsiteY12-458" fmla="*/ 1625797 h 2960610"/>
                  <a:gd name="connsiteX13-459" fmla="*/ 7506128 w 7785223"/>
                  <a:gd name="connsiteY13-460" fmla="*/ 2067231 h 2960610"/>
                  <a:gd name="connsiteX14-461" fmla="*/ 7074320 w 7785223"/>
                  <a:gd name="connsiteY14-462" fmla="*/ 2519175 h 2960610"/>
                  <a:gd name="connsiteX15-463" fmla="*/ 6737299 w 7785223"/>
                  <a:gd name="connsiteY15-464" fmla="*/ 2324735 h 2960610"/>
                  <a:gd name="connsiteX16-465" fmla="*/ 6911075 w 7785223"/>
                  <a:gd name="connsiteY16-466" fmla="*/ 2629534 h 2960610"/>
                  <a:gd name="connsiteX17-467" fmla="*/ 6173841 w 7785223"/>
                  <a:gd name="connsiteY17-468" fmla="*/ 2960610 h 2960610"/>
                  <a:gd name="connsiteX18-469" fmla="*/ 5683886 w 7785223"/>
                  <a:gd name="connsiteY18-470" fmla="*/ 1786984 h 2960610"/>
                  <a:gd name="connsiteX19-471" fmla="*/ 4260900 w 7785223"/>
                  <a:gd name="connsiteY19-472" fmla="*/ 1707212 h 2960610"/>
                  <a:gd name="connsiteX20-473" fmla="*/ 1262370 w 7785223"/>
                  <a:gd name="connsiteY20-474" fmla="*/ 1766472 h 2960610"/>
                  <a:gd name="connsiteX21-475" fmla="*/ 907344 w 7785223"/>
                  <a:gd name="connsiteY21-476" fmla="*/ 2381268 h 2960610"/>
                  <a:gd name="connsiteX22-477" fmla="*/ 192166 w 7785223"/>
                  <a:gd name="connsiteY22-478" fmla="*/ 2960610 h 2960610"/>
                  <a:gd name="connsiteX23-479" fmla="*/ 149596 w 7785223"/>
                  <a:gd name="connsiteY23-480" fmla="*/ 2142715 h 2960610"/>
                  <a:gd name="connsiteX24-481" fmla="*/ 515699 w 7785223"/>
                  <a:gd name="connsiteY24-482" fmla="*/ 1640050 h 2960610"/>
                  <a:gd name="connsiteX25-483" fmla="*/ 4858 w 7785223"/>
                  <a:gd name="connsiteY25-484" fmla="*/ 958471 h 2960610"/>
                  <a:gd name="connsiteX26-485" fmla="*/ 124054 w 7785223"/>
                  <a:gd name="connsiteY26-486" fmla="*/ 0 h 29606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7785223" h="2960610">
                    <a:moveTo>
                      <a:pt x="6458167" y="833882"/>
                    </a:moveTo>
                    <a:cubicBezTo>
                      <a:pt x="6319152" y="833882"/>
                      <a:pt x="6206458" y="946576"/>
                      <a:pt x="6206458" y="1085591"/>
                    </a:cubicBezTo>
                    <a:cubicBezTo>
                      <a:pt x="6206458" y="1224606"/>
                      <a:pt x="6319152" y="1337300"/>
                      <a:pt x="6458167" y="1337300"/>
                    </a:cubicBezTo>
                    <a:cubicBezTo>
                      <a:pt x="6597182" y="1337300"/>
                      <a:pt x="6709876" y="1224606"/>
                      <a:pt x="6709876" y="1085591"/>
                    </a:cubicBezTo>
                    <a:cubicBezTo>
                      <a:pt x="6709876" y="946576"/>
                      <a:pt x="6597182" y="833882"/>
                      <a:pt x="6458167" y="833882"/>
                    </a:cubicBezTo>
                    <a:close/>
                    <a:moveTo>
                      <a:pt x="124054" y="0"/>
                    </a:moveTo>
                    <a:cubicBezTo>
                      <a:pt x="124054" y="0"/>
                      <a:pt x="694494" y="17040"/>
                      <a:pt x="881802" y="766777"/>
                    </a:cubicBezTo>
                    <a:cubicBezTo>
                      <a:pt x="975349" y="1143344"/>
                      <a:pt x="1108255" y="1399114"/>
                      <a:pt x="1232618" y="1485722"/>
                    </a:cubicBezTo>
                    <a:cubicBezTo>
                      <a:pt x="1356981" y="1572330"/>
                      <a:pt x="1831368" y="1540253"/>
                      <a:pt x="2569785" y="1533897"/>
                    </a:cubicBezTo>
                    <a:cubicBezTo>
                      <a:pt x="3308202" y="1527541"/>
                      <a:pt x="4961056" y="1460173"/>
                      <a:pt x="5663118" y="1447586"/>
                    </a:cubicBezTo>
                    <a:cubicBezTo>
                      <a:pt x="5764083" y="633577"/>
                      <a:pt x="6000518" y="305361"/>
                      <a:pt x="6184373" y="217410"/>
                    </a:cubicBezTo>
                    <a:cubicBezTo>
                      <a:pt x="6504706" y="184050"/>
                      <a:pt x="7316553" y="874307"/>
                      <a:pt x="7585117" y="1247424"/>
                    </a:cubicBezTo>
                    <a:cubicBezTo>
                      <a:pt x="7737800" y="1452337"/>
                      <a:pt x="7785205" y="1625731"/>
                      <a:pt x="7785223" y="1625797"/>
                    </a:cubicBezTo>
                    <a:cubicBezTo>
                      <a:pt x="7785158" y="1625937"/>
                      <a:pt x="7690374" y="1830829"/>
                      <a:pt x="7506128" y="2067231"/>
                    </a:cubicBezTo>
                    <a:cubicBezTo>
                      <a:pt x="7395543" y="2209120"/>
                      <a:pt x="7263894" y="2377287"/>
                      <a:pt x="7074320" y="2519175"/>
                    </a:cubicBezTo>
                    <a:cubicBezTo>
                      <a:pt x="6895320" y="2340543"/>
                      <a:pt x="6737376" y="2324743"/>
                      <a:pt x="6737299" y="2324735"/>
                    </a:cubicBezTo>
                    <a:cubicBezTo>
                      <a:pt x="6737317" y="2324764"/>
                      <a:pt x="6868950" y="2545458"/>
                      <a:pt x="6911075" y="2629534"/>
                    </a:cubicBezTo>
                    <a:cubicBezTo>
                      <a:pt x="6705703" y="2760914"/>
                      <a:pt x="6463469" y="2876528"/>
                      <a:pt x="6173841" y="2960610"/>
                    </a:cubicBezTo>
                    <a:cubicBezTo>
                      <a:pt x="6173686" y="2960472"/>
                      <a:pt x="5712200" y="2625849"/>
                      <a:pt x="5683886" y="1786984"/>
                    </a:cubicBezTo>
                    <a:cubicBezTo>
                      <a:pt x="5351100" y="1778601"/>
                      <a:pt x="4997819" y="1710631"/>
                      <a:pt x="4260900" y="1707212"/>
                    </a:cubicBezTo>
                    <a:cubicBezTo>
                      <a:pt x="3523981" y="1703793"/>
                      <a:pt x="1406504" y="1698533"/>
                      <a:pt x="1262370" y="1766472"/>
                    </a:cubicBezTo>
                    <a:cubicBezTo>
                      <a:pt x="1118236" y="1834411"/>
                      <a:pt x="1130100" y="2066835"/>
                      <a:pt x="907344" y="2381268"/>
                    </a:cubicBezTo>
                    <a:cubicBezTo>
                      <a:pt x="684588" y="2695701"/>
                      <a:pt x="192167" y="2960610"/>
                      <a:pt x="192166" y="2960610"/>
                    </a:cubicBezTo>
                    <a:cubicBezTo>
                      <a:pt x="243251" y="2474985"/>
                      <a:pt x="136825" y="2313110"/>
                      <a:pt x="149596" y="2142715"/>
                    </a:cubicBezTo>
                    <a:cubicBezTo>
                      <a:pt x="175137" y="1836023"/>
                      <a:pt x="515658" y="1640074"/>
                      <a:pt x="515699" y="1640050"/>
                    </a:cubicBezTo>
                    <a:cubicBezTo>
                      <a:pt x="515699" y="1640050"/>
                      <a:pt x="68713" y="1431317"/>
                      <a:pt x="4858" y="958471"/>
                    </a:cubicBezTo>
                    <a:cubicBezTo>
                      <a:pt x="-41969" y="604902"/>
                      <a:pt x="268793" y="481366"/>
                      <a:pt x="124054" y="0"/>
                    </a:cubicBezTo>
                    <a:close/>
                  </a:path>
                </a:pathLst>
              </a:custGeom>
              <a:solidFill>
                <a:srgbClr val="51CAE8"/>
              </a:solidFill>
              <a:ln w="10" cap="flat">
                <a:noFill/>
                <a:prstDash val="solid"/>
                <a:miter lim="800000"/>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defTabSz="1219200">
                  <a:defRPr/>
                </a:pPr>
                <a:endParaRPr lang="en-US" kern="0">
                  <a:solidFill>
                    <a:prstClr val="black"/>
                  </a:solidFill>
                  <a:latin typeface="Arial" panose="020B0604020202020204"/>
                  <a:ea typeface="微软雅黑" panose="020B0503020204020204" charset="-122"/>
                  <a:cs typeface="微软雅黑" panose="020B0503020204020204" charset="-122"/>
                  <a:sym typeface="Arial" panose="020B0604020202020204" pitchFamily="34" charset="0"/>
                </a:endParaRPr>
              </a:p>
            </p:txBody>
          </p:sp>
        </p:grpSp>
        <p:sp>
          <p:nvSpPr>
            <p:cNvPr id="28" name="TextBox 138"/>
            <p:cNvSpPr txBox="1"/>
            <p:nvPr/>
          </p:nvSpPr>
          <p:spPr>
            <a:xfrm>
              <a:off x="6105512" y="3799444"/>
              <a:ext cx="2410691" cy="788194"/>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defTabSz="1219200">
                <a:defRPr/>
              </a:pPr>
              <a:r>
                <a:rPr lang="zh-CN" altLang="en-US" sz="2400" b="1" kern="0" dirty="0">
                  <a:solidFill>
                    <a:prstClr val="black"/>
                  </a:solidFill>
                  <a:latin typeface="Arial" panose="020B0604020202020204"/>
                  <a:ea typeface="微软雅黑" panose="020B0503020204020204" charset="-122"/>
                  <a:cs typeface="微软雅黑" panose="020B0503020204020204" charset="-122"/>
                  <a:sym typeface="Arial" panose="020B0604020202020204" pitchFamily="34" charset="0"/>
                </a:rPr>
                <a:t>活动介绍</a:t>
              </a:r>
              <a:endParaRPr lang="zh-CN" altLang="en-US" sz="2400" b="1" kern="0" dirty="0">
                <a:solidFill>
                  <a:prstClr val="black"/>
                </a:solidFill>
                <a:latin typeface="Arial" panose="020B0604020202020204"/>
                <a:ea typeface="微软雅黑" panose="020B0503020204020204" charset="-122"/>
                <a:cs typeface="微软雅黑" panose="020B0503020204020204" charset="-122"/>
                <a:sym typeface="Arial" panose="020B0604020202020204" pitchFamily="34" charset="0"/>
              </a:endParaRPr>
            </a:p>
          </p:txBody>
        </p:sp>
        <p:sp>
          <p:nvSpPr>
            <p:cNvPr id="31" name="Rounded Rectangle 18"/>
            <p:cNvSpPr/>
            <p:nvPr/>
          </p:nvSpPr>
          <p:spPr>
            <a:xfrm>
              <a:off x="2061532" y="1232650"/>
              <a:ext cx="1517427" cy="1132825"/>
            </a:xfrm>
            <a:prstGeom prst="roundRect">
              <a:avLst>
                <a:gd name="adj" fmla="val 4267"/>
              </a:avLst>
            </a:prstGeom>
            <a:solidFill>
              <a:srgbClr val="39CDDE"/>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defTabSz="1219200">
                <a:defRPr/>
              </a:pPr>
              <a:r>
                <a:rPr lang="zh-CN" altLang="en-US" sz="28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rPr>
                <a:t>地点</a:t>
              </a:r>
              <a:endParaRPr lang="zh-CN" altLang="en-US" sz="28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endParaRPr>
            </a:p>
          </p:txBody>
        </p:sp>
        <p:sp>
          <p:nvSpPr>
            <p:cNvPr id="34" name="Rounded Rectangle 19"/>
            <p:cNvSpPr/>
            <p:nvPr/>
          </p:nvSpPr>
          <p:spPr>
            <a:xfrm>
              <a:off x="4638542" y="1240260"/>
              <a:ext cx="1654780" cy="1125214"/>
            </a:xfrm>
            <a:prstGeom prst="roundRect">
              <a:avLst>
                <a:gd name="adj" fmla="val 4267"/>
              </a:avLst>
            </a:prstGeom>
            <a:solidFill>
              <a:srgbClr val="1EA0D6"/>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defTabSz="1219200">
                <a:defRPr/>
              </a:pPr>
              <a:r>
                <a:rPr lang="zh-CN" altLang="en-US" sz="28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rPr>
                <a:t>时间</a:t>
              </a:r>
              <a:endParaRPr lang="en-US" altLang="zh-CN" sz="16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endParaRPr>
            </a:p>
          </p:txBody>
        </p:sp>
        <p:sp>
          <p:nvSpPr>
            <p:cNvPr id="36" name="Rounded Rectangle 43"/>
            <p:cNvSpPr/>
            <p:nvPr/>
          </p:nvSpPr>
          <p:spPr>
            <a:xfrm>
              <a:off x="1753350" y="5644360"/>
              <a:ext cx="3272790" cy="1120866"/>
            </a:xfrm>
            <a:prstGeom prst="roundRect">
              <a:avLst>
                <a:gd name="adj" fmla="val 4267"/>
              </a:avLst>
            </a:prstGeom>
            <a:solidFill>
              <a:srgbClr val="39CDDE"/>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defTabSz="1219200">
                <a:defRPr/>
              </a:pPr>
              <a:r>
                <a:rPr lang="zh-CN" altLang="en-US" sz="28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rPr>
                <a:t>内容</a:t>
              </a:r>
              <a:r>
                <a:rPr lang="en-US" altLang="zh-CN" sz="28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rPr>
                <a:t>/</a:t>
              </a:r>
              <a:r>
                <a:rPr lang="zh-CN" altLang="en-US" sz="28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rPr>
                <a:t>形式</a:t>
              </a:r>
              <a:endParaRPr lang="en-US" altLang="zh-CN" sz="2800" b="1" kern="0" dirty="0">
                <a:solidFill>
                  <a:prstClr val="white"/>
                </a:solidFill>
                <a:latin typeface="Arial" panose="020B0604020202020204"/>
                <a:ea typeface="微软雅黑" panose="020B0503020204020204" charset="-122"/>
                <a:cs typeface="微软雅黑" panose="020B0503020204020204" charset="-122"/>
                <a:sym typeface="Arial" panose="020B0604020202020204" pitchFamily="34" charset="0"/>
              </a:endParaRPr>
            </a:p>
          </p:txBody>
        </p:sp>
        <p:sp>
          <p:nvSpPr>
            <p:cNvPr id="38" name="矩形 37"/>
            <p:cNvSpPr/>
            <p:nvPr/>
          </p:nvSpPr>
          <p:spPr>
            <a:xfrm>
              <a:off x="7164000" y="3348000"/>
              <a:ext cx="36000" cy="36000"/>
            </a:xfrm>
            <a:prstGeom prst="rect">
              <a:avLst/>
            </a:prstGeom>
          </p:spPr>
          <p:txBody>
            <a:bodyPr wrap="square">
              <a:prstTxWarp prst="textCircle">
                <a:avLst/>
              </a:prstTxWarp>
              <a:sp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defTabSz="1219200"/>
              <a:r>
                <a:rPr lang="en-US" altLang="zh-TW" sz="300" spc="-100" dirty="0">
                  <a:solidFill>
                    <a:prstClr val="black"/>
                  </a:solidFill>
                  <a:latin typeface="Arial" panose="020B0604020202020204"/>
                  <a:ea typeface="微软雅黑" panose="020B0503020204020204" charset="-122"/>
                  <a:cs typeface="微软雅黑" panose="020B0503020204020204" charset="-122"/>
                  <a:sym typeface="Arial" panose="020B0604020202020204" pitchFamily="34" charset="0"/>
                </a:rPr>
                <a:t>http://home.rapidbbs.cn/?fromuid=22138</a:t>
              </a:r>
              <a:endParaRPr lang="zh-TW" altLang="en-US" sz="300" spc="-100" dirty="0">
                <a:solidFill>
                  <a:prstClr val="black"/>
                </a:solidFill>
                <a:latin typeface="Arial" panose="020B0604020202020204"/>
                <a:ea typeface="微软雅黑" panose="020B0503020204020204" charset="-122"/>
                <a:cs typeface="微软雅黑" panose="020B0503020204020204" charset="-122"/>
                <a:sym typeface="Arial" panose="020B0604020202020204" pitchFamily="34" charset="0"/>
              </a:endParaRPr>
            </a:p>
          </p:txBody>
        </p:sp>
      </p:grpSp>
      <p:sp>
        <p:nvSpPr>
          <p:cNvPr id="39" name="Rectangle 26"/>
          <p:cNvSpPr/>
          <p:nvPr/>
        </p:nvSpPr>
        <p:spPr>
          <a:xfrm>
            <a:off x="5892165" y="1174115"/>
            <a:ext cx="5971540" cy="5386705"/>
          </a:xfrm>
          <a:prstGeom prst="rect">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defTabSz="914400" fontAlgn="auto">
              <a:lnSpc>
                <a:spcPts val="3060"/>
              </a:lnSpc>
            </a:pPr>
            <a:r>
              <a:rPr lang="en-US" altLang="zh-CN" sz="2800" b="1">
                <a:solidFill>
                  <a:srgbClr val="C00000"/>
                </a:solidFill>
                <a:latin typeface="Times New Roman" panose="02020603050405020304" charset="0"/>
                <a:ea typeface="微软雅黑" panose="020B0503020204020204" charset="-122"/>
                <a:cs typeface="Times New Roman" panose="02020603050405020304" charset="0"/>
                <a:sym typeface="+mn-lt"/>
              </a:rPr>
              <a:t>Form: </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sym typeface="+mn-lt"/>
            </a:endParaRPr>
          </a:p>
          <a:p>
            <a:pPr indent="0" algn="l" defTabSz="914400" fontAlgn="auto">
              <a:lnSpc>
                <a:spcPts val="3060"/>
              </a:lnSpc>
            </a:pPr>
            <a:r>
              <a:rPr lang="en-US" altLang="zh-CN" sz="2800">
                <a:solidFill>
                  <a:prstClr val="black"/>
                </a:solidFill>
                <a:latin typeface="Times New Roman" panose="02020603050405020304" charset="0"/>
                <a:ea typeface="微软雅黑" panose="020B0503020204020204" charset="-122"/>
                <a:cs typeface="Times New Roman" panose="02020603050405020304" charset="0"/>
                <a:sym typeface="+mn-lt"/>
              </a:rPr>
              <a:t>interactions combined with hands-on practice</a:t>
            </a:r>
            <a:endParaRPr lang="en-US" altLang="zh-CN" sz="2800">
              <a:solidFill>
                <a:prstClr val="black"/>
              </a:solidFill>
              <a:latin typeface="Times New Roman" panose="02020603050405020304" charset="0"/>
              <a:ea typeface="微软雅黑" panose="020B0503020204020204" charset="-122"/>
              <a:cs typeface="Times New Roman" panose="02020603050405020304" charset="0"/>
              <a:sym typeface="+mn-lt"/>
            </a:endParaRPr>
          </a:p>
          <a:p>
            <a:pPr indent="0" algn="l" defTabSz="914400" fontAlgn="auto">
              <a:lnSpc>
                <a:spcPts val="3060"/>
              </a:lnSpc>
            </a:pPr>
            <a:r>
              <a:rPr lang="en-US" altLang="zh-CN" sz="2800" b="1">
                <a:solidFill>
                  <a:srgbClr val="C00000"/>
                </a:solidFill>
                <a:latin typeface="Times New Roman" panose="02020603050405020304" charset="0"/>
                <a:ea typeface="微软雅黑" panose="020B0503020204020204" charset="-122"/>
                <a:cs typeface="Times New Roman" panose="02020603050405020304" charset="0"/>
                <a:sym typeface="+mn-lt"/>
              </a:rPr>
              <a:t>Content:</a:t>
            </a:r>
            <a:r>
              <a:rPr lang="en-US" altLang="zh-CN" sz="2800">
                <a:solidFill>
                  <a:prstClr val="black"/>
                </a:solidFill>
                <a:latin typeface="Times New Roman" panose="02020603050405020304" charset="0"/>
                <a:ea typeface="微软雅黑" panose="020B0503020204020204" charset="-122"/>
                <a:cs typeface="Times New Roman" panose="02020603050405020304" charset="0"/>
                <a:sym typeface="+mn-lt"/>
              </a:rPr>
              <a:t>share knowledge of</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sym typeface="+mn-lt"/>
            </a:endParaRPr>
          </a:p>
          <a:p>
            <a:pPr indent="0" algn="l" defTabSz="914400" fontAlgn="auto">
              <a:lnSpc>
                <a:spcPts val="3060"/>
              </a:lnSpc>
            </a:pPr>
            <a:r>
              <a:rPr lang="en-US" altLang="zh-CN" sz="2800">
                <a:solidFill>
                  <a:prstClr val="black"/>
                </a:solidFill>
                <a:latin typeface="Times New Roman" panose="02020603050405020304" charset="0"/>
                <a:ea typeface="微软雅黑" panose="020B0503020204020204" charset="-122"/>
                <a:cs typeface="Times New Roman" panose="02020603050405020304" charset="0"/>
                <a:sym typeface="+mn-lt"/>
              </a:rPr>
              <a:t> Calligraphy /paper cutting/ traditional Chinese festivals/Tea Ceremony / Chinese Ink Wash Painting/Chinese Seal Carving/Tai Chi/ Chinese knot/ </a:t>
            </a:r>
            <a:endParaRPr lang="en-US" altLang="zh-CN" sz="2800">
              <a:solidFill>
                <a:prstClr val="black"/>
              </a:solidFill>
              <a:latin typeface="Times New Roman" panose="02020603050405020304" charset="0"/>
              <a:ea typeface="微软雅黑" panose="020B0503020204020204" charset="-122"/>
              <a:cs typeface="Times New Roman" panose="02020603050405020304" charset="0"/>
              <a:sym typeface="+mn-lt"/>
            </a:endParaRPr>
          </a:p>
          <a:p>
            <a:pPr indent="0" algn="l" defTabSz="914400" fontAlgn="auto">
              <a:lnSpc>
                <a:spcPts val="3060"/>
              </a:lnSpc>
            </a:pPr>
            <a:r>
              <a:rPr lang="en-US" altLang="zh-CN" sz="2800">
                <a:solidFill>
                  <a:prstClr val="black"/>
                </a:solidFill>
                <a:latin typeface="Times New Roman" panose="02020603050405020304" charset="0"/>
                <a:ea typeface="微软雅黑" panose="020B0503020204020204" charset="-122"/>
                <a:cs typeface="Times New Roman" panose="02020603050405020304" charset="0"/>
                <a:sym typeface="+mn-lt"/>
              </a:rPr>
              <a:t>shadow play皮影/ sugar painting糖画/  Beijing Opera facial makeup京戏脸谱/Hanf</a:t>
            </a:r>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lt"/>
              </a:rPr>
              <a:t>u/</a:t>
            </a:r>
            <a:r>
              <a:rPr lang="zh-CN" altLang="en-US" sz="2800">
                <a:solidFill>
                  <a:schemeClr val="tx1"/>
                </a:solidFill>
                <a:latin typeface="Times New Roman" panose="02020603050405020304" charset="0"/>
                <a:cs typeface="Times New Roman" panose="02020603050405020304" charset="0"/>
                <a:sym typeface="+mn-ea"/>
              </a:rPr>
              <a:t>Treasures of Study文房四宝</a:t>
            </a:r>
            <a:r>
              <a:rPr lang="en-US" altLang="zh-CN" sz="2800">
                <a:solidFill>
                  <a:schemeClr val="tx1"/>
                </a:solidFill>
                <a:latin typeface="Times New Roman" panose="02020603050405020304" charset="0"/>
                <a:cs typeface="Times New Roman" panose="02020603050405020304" charset="0"/>
                <a:sym typeface="+mn-ea"/>
              </a:rPr>
              <a:t>/</a:t>
            </a:r>
            <a:r>
              <a:rPr lang="zh-CN" altLang="en-US" sz="2800">
                <a:solidFill>
                  <a:schemeClr val="tx1"/>
                </a:solidFill>
                <a:latin typeface="Times New Roman" panose="02020603050405020304" charset="0"/>
                <a:cs typeface="Times New Roman" panose="02020603050405020304" charset="0"/>
                <a:sym typeface="+mn-ea"/>
              </a:rPr>
              <a:t> Four Great Inventions四大发明</a:t>
            </a:r>
            <a:r>
              <a:rPr lang="en-US" altLang="zh-CN" sz="2800">
                <a:solidFill>
                  <a:schemeClr val="tx1"/>
                </a:solidFill>
                <a:latin typeface="Times New Roman" panose="02020603050405020304" charset="0"/>
                <a:cs typeface="Times New Roman" panose="02020603050405020304" charset="0"/>
                <a:sym typeface="+mn-ea"/>
              </a:rPr>
              <a:t>/</a:t>
            </a:r>
            <a:r>
              <a:rPr lang="zh-CN" altLang="en-US" sz="2800">
                <a:solidFill>
                  <a:schemeClr val="tx1"/>
                </a:solidFill>
                <a:latin typeface="Times New Roman" panose="02020603050405020304" charset="0"/>
                <a:cs typeface="Times New Roman" panose="02020603050405020304" charset="0"/>
                <a:sym typeface="+mn-ea"/>
              </a:rPr>
              <a:t> ancient music</a:t>
            </a:r>
            <a:r>
              <a:rPr lang="en-US" altLang="zh-CN" sz="2800">
                <a:solidFill>
                  <a:schemeClr val="tx1"/>
                </a:solidFill>
                <a:latin typeface="Times New Roman" panose="02020603050405020304" charset="0"/>
                <a:cs typeface="Times New Roman" panose="02020603050405020304" charset="0"/>
                <a:sym typeface="+mn-ea"/>
              </a:rPr>
              <a:t>/</a:t>
            </a:r>
            <a:r>
              <a:rPr lang="zh-CN" altLang="en-US" sz="2800">
                <a:solidFill>
                  <a:schemeClr val="tx1"/>
                </a:solidFill>
                <a:latin typeface="Times New Roman" panose="02020603050405020304" charset="0"/>
                <a:cs typeface="Times New Roman" panose="02020603050405020304" charset="0"/>
                <a:sym typeface="+mn-ea"/>
              </a:rPr>
              <a:t> lion dance</a:t>
            </a:r>
            <a:r>
              <a:rPr lang="en-US" altLang="zh-CN" sz="2800">
                <a:solidFill>
                  <a:schemeClr val="tx1"/>
                </a:solidFill>
                <a:latin typeface="Times New Roman" panose="02020603050405020304" charset="0"/>
                <a:cs typeface="Times New Roman" panose="02020603050405020304" charset="0"/>
                <a:sym typeface="+mn-ea"/>
              </a:rPr>
              <a:t>/Tang poetry/...</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tags/tag1.xml><?xml version="1.0" encoding="utf-8"?>
<p:tagLst xmlns:p="http://schemas.openxmlformats.org/presentationml/2006/main">
  <p:tag name="KSO_WM_UNIT_PLACING_PICTURE_USER_VIEWPORT" val="{&quot;height&quot;:7435,&quot;width&quot;:8096}"/>
</p:tagLst>
</file>

<file path=ppt/tags/tag10.xml><?xml version="1.0" encoding="utf-8"?>
<p:tagLst xmlns:p="http://schemas.openxmlformats.org/presentationml/2006/main">
  <p:tag name="KSO_WM_DIAGRAM_VIRTUALLY_FRAME" val="{&quot;height&quot;:403.2750393700787,&quot;left&quot;:72.15,&quot;top&quot;:77.97488188976378,&quot;width&quot;:386.05}"/>
</p:tagLst>
</file>

<file path=ppt/tags/tag11.xml><?xml version="1.0" encoding="utf-8"?>
<p:tagLst xmlns:p="http://schemas.openxmlformats.org/presentationml/2006/main">
  <p:tag name="KSO_WM_DIAGRAM_VIRTUALLY_FRAME" val="{&quot;height&quot;:403.2750393700787,&quot;left&quot;:72.15,&quot;top&quot;:77.97488188976378,&quot;width&quot;:386.05}"/>
</p:tagLst>
</file>

<file path=ppt/tags/tag12.xml><?xml version="1.0" encoding="utf-8"?>
<p:tagLst xmlns:p="http://schemas.openxmlformats.org/presentationml/2006/main">
  <p:tag name="KSO_WM_DIAGRAM_VIRTUALLY_FRAME" val="{&quot;height&quot;:403.2750393700787,&quot;left&quot;:72.15,&quot;top&quot;:77.97488188976378,&quot;width&quot;:386.05}"/>
</p:tagLst>
</file>

<file path=ppt/tags/tag13.xml><?xml version="1.0" encoding="utf-8"?>
<p:tagLst xmlns:p="http://schemas.openxmlformats.org/presentationml/2006/main">
  <p:tag name="KSO_WM_DIAGRAM_VIRTUALLY_FRAME" val="{&quot;height&quot;:403.2750393700787,&quot;left&quot;:72.15,&quot;top&quot;:77.97488188976378,&quot;width&quot;:386.05}"/>
</p:tagLst>
</file>

<file path=ppt/tags/tag14.xml><?xml version="1.0" encoding="utf-8"?>
<p:tagLst xmlns:p="http://schemas.openxmlformats.org/presentationml/2006/main">
  <p:tag name="KSO_WM_DIAGRAM_VIRTUALLY_FRAME" val="{&quot;height&quot;:403.2750393700787,&quot;left&quot;:72.15,&quot;top&quot;:77.97488188976378,&quot;width&quot;:386.05}"/>
</p:tagLst>
</file>

<file path=ppt/tags/tag15.xml><?xml version="1.0" encoding="utf-8"?>
<p:tagLst xmlns:p="http://schemas.openxmlformats.org/presentationml/2006/main">
  <p:tag name="KSO_WM_DIAGRAM_VIRTUALLY_FRAME" val="{&quot;height&quot;:403.2750393700787,&quot;left&quot;:72.15,&quot;top&quot;:77.97488188976378,&quot;width&quot;:386.05}"/>
</p:tagLst>
</file>

<file path=ppt/tags/tag16.xml><?xml version="1.0" encoding="utf-8"?>
<p:tagLst xmlns:p="http://schemas.openxmlformats.org/presentationml/2006/main">
  <p:tag name="KSO_WM_DIAGRAM_VIRTUALLY_FRAME" val="{&quot;height&quot;:403.2750393700787,&quot;left&quot;:72.15,&quot;top&quot;:77.97488188976378,&quot;width&quot;:386.05}"/>
</p:tagLst>
</file>

<file path=ppt/tags/tag17.xml><?xml version="1.0" encoding="utf-8"?>
<p:tagLst xmlns:p="http://schemas.openxmlformats.org/presentationml/2006/main">
  <p:tag name="KSO_WM_DIAGRAM_VIRTUALLY_FRAME" val="{&quot;height&quot;:403.2750393700787,&quot;left&quot;:72.15,&quot;top&quot;:77.97488188976378,&quot;width&quot;:386.05}"/>
</p:tagLst>
</file>

<file path=ppt/tags/tag18.xml><?xml version="1.0" encoding="utf-8"?>
<p:tagLst xmlns:p="http://schemas.openxmlformats.org/presentationml/2006/main">
  <p:tag name="KSO_WM_DIAGRAM_VIRTUALLY_FRAME" val="{&quot;height&quot;:403.2750393700787,&quot;left&quot;:72.15,&quot;top&quot;:77.97488188976378,&quot;width&quot;:386.05}"/>
</p:tagLst>
</file>

<file path=ppt/tags/tag19.xml><?xml version="1.0" encoding="utf-8"?>
<p:tagLst xmlns:p="http://schemas.openxmlformats.org/presentationml/2006/main">
  <p:tag name="KSO_WM_DIAGRAM_VIRTUALLY_FRAME" val="{&quot;height&quot;:403.2750393700787,&quot;left&quot;:72.15,&quot;top&quot;:77.97488188976378,&quot;width&quot;:386.0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TABLE_ENDDRAG_ORIGIN_RECT" val="148*267"/>
  <p:tag name="TABLE_ENDDRAG_RECT" val="24*259*148*267"/>
</p:tagLst>
</file>

<file path=ppt/tags/tag29.xml><?xml version="1.0" encoding="utf-8"?>
<p:tagLst xmlns:p="http://schemas.openxmlformats.org/presentationml/2006/main">
  <p:tag name="TABLE_ENDDRAG_ORIGIN_RECT" val="917*270"/>
  <p:tag name="TABLE_ENDDRAG_RECT" val="24*259*917*270"/>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15.4285826771653,&quot;left&quot;:85.14291338582677,&quot;top&quot;:152,&quot;width&quot;:789.7141732283465}"/>
</p:tagLst>
</file>

<file path=ppt/tags/tag31.xml><?xml version="1.0" encoding="utf-8"?>
<p:tagLst xmlns:p="http://schemas.openxmlformats.org/presentationml/2006/main">
  <p:tag name="KSO_WM_DIAGRAM_VIRTUALLY_FRAME" val="{&quot;height&quot;:315.4285826771653,&quot;left&quot;:85.14291338582677,&quot;top&quot;:152,&quot;width&quot;:789.7141732283465}"/>
</p:tagLst>
</file>

<file path=ppt/tags/tag32.xml><?xml version="1.0" encoding="utf-8"?>
<p:tagLst xmlns:p="http://schemas.openxmlformats.org/presentationml/2006/main">
  <p:tag name="KSO_WM_DIAGRAM_VIRTUALLY_FRAME" val="{&quot;height&quot;:315.4285826771653,&quot;left&quot;:85.14291338582677,&quot;top&quot;:152,&quot;width&quot;:789.7141732283465}"/>
</p:tagLst>
</file>

<file path=ppt/tags/tag33.xml><?xml version="1.0" encoding="utf-8"?>
<p:tagLst xmlns:p="http://schemas.openxmlformats.org/presentationml/2006/main">
  <p:tag name="KSO_WM_DIAGRAM_VIRTUALLY_FRAME" val="{&quot;height&quot;:315.4285826771653,&quot;left&quot;:85.14291338582677,&quot;top&quot;:152,&quot;width&quot;:789.7141732283465}"/>
</p:tagLst>
</file>

<file path=ppt/tags/tag34.xml><?xml version="1.0" encoding="utf-8"?>
<p:tagLst xmlns:p="http://schemas.openxmlformats.org/presentationml/2006/main">
  <p:tag name="KSO_WM_DIAGRAM_VIRTUALLY_FRAME" val="{&quot;height&quot;:315.4285826771653,&quot;left&quot;:85.14291338582677,&quot;top&quot;:152,&quot;width&quot;:789.7141732283465}"/>
</p:tagLst>
</file>

<file path=ppt/tags/tag35.xml><?xml version="1.0" encoding="utf-8"?>
<p:tagLst xmlns:p="http://schemas.openxmlformats.org/presentationml/2006/main">
  <p:tag name="KSO_WM_DIAGRAM_VIRTUALLY_FRAME" val="{&quot;height&quot;:315.4285826771653,&quot;left&quot;:85.14291338582677,&quot;top&quot;:152,&quot;width&quot;:789.7141732283465}"/>
</p:tagLst>
</file>

<file path=ppt/tags/tag36.xml><?xml version="1.0" encoding="utf-8"?>
<p:tagLst xmlns:p="http://schemas.openxmlformats.org/presentationml/2006/main">
  <p:tag name="KSO_WM_DIAGRAM_VIRTUALLY_FRAME" val="{&quot;height&quot;:315.4285826771653,&quot;left&quot;:85.14291338582677,&quot;top&quot;:152,&quot;width&quot;:789.7141732283465}"/>
</p:tagLst>
</file>

<file path=ppt/tags/tag37.xml><?xml version="1.0" encoding="utf-8"?>
<p:tagLst xmlns:p="http://schemas.openxmlformats.org/presentationml/2006/main">
  <p:tag name="KSO_WM_DIAGRAM_VIRTUALLY_FRAME" val="{&quot;height&quot;:315.4285826771653,&quot;left&quot;:85.14291338582677,&quot;top&quot;:152,&quot;width&quot;:789.7141732283465}"/>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IRTUALLY_FRAME" val="{&quot;height&quot;:315.4285826771653,&quot;left&quot;:85.14291338582677,&quot;top&quot;:152,&quot;width&quot;:789.7141732283465}"/>
</p:tagLst>
</file>

<file path=ppt/tags/tag4.xml><?xml version="1.0" encoding="utf-8"?>
<p:tagLst xmlns:p="http://schemas.openxmlformats.org/presentationml/2006/main">
  <p:tag name="KSO_WM_DIAGRAM_VIRTUALLY_FRAME" val="{&quot;height&quot;:403.2750393700787,&quot;left&quot;:72.15,&quot;top&quot;:77.97488188976378,&quot;width&quot;:386.05}"/>
</p:tagLst>
</file>

<file path=ppt/tags/tag40.xml><?xml version="1.0" encoding="utf-8"?>
<p:tagLst xmlns:p="http://schemas.openxmlformats.org/presentationml/2006/main">
  <p:tag name="KSO_WM_DIAGRAM_VIRTUALLY_FRAME" val="{&quot;height&quot;:315.4285826771653,&quot;left&quot;:85.14291338582677,&quot;top&quot;:152,&quot;width&quot;:789.7141732283465}"/>
</p:tagLst>
</file>

<file path=ppt/tags/tag41.xml><?xml version="1.0" encoding="utf-8"?>
<p:tagLst xmlns:p="http://schemas.openxmlformats.org/presentationml/2006/main">
  <p:tag name="KSO_WM_DIAGRAM_VIRTUALLY_FRAME" val="{&quot;height&quot;:315.4285826771653,&quot;left&quot;:85.14291338582677,&quot;top&quot;:152,&quot;width&quot;:789.7141732283465}"/>
</p:tagLst>
</file>

<file path=ppt/tags/tag42.xml><?xml version="1.0" encoding="utf-8"?>
<p:tagLst xmlns:p="http://schemas.openxmlformats.org/presentationml/2006/main">
  <p:tag name="KSO_WM_DIAGRAM_VIRTUALLY_FRAME" val="{&quot;height&quot;:315.4285826771653,&quot;left&quot;:85.14291338582677,&quot;top&quot;:152,&quot;width&quot;:789.7141732283465}"/>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DIAGRAM_VIRTUALLY_FRAME" val="{&quot;height&quot;:315.4285826771653,&quot;left&quot;:85.14291338582677,&quot;top&quot;:152,&quot;width&quot;:789.7141732283465}"/>
</p:tagLst>
</file>

<file path=ppt/tags/tag47.xml><?xml version="1.0" encoding="utf-8"?>
<p:tagLst xmlns:p="http://schemas.openxmlformats.org/presentationml/2006/main">
  <p:tag name="KSO_WM_DIAGRAM_VIRTUALLY_FRAME" val="{&quot;height&quot;:315.4285826771653,&quot;left&quot;:85.14291338582677,&quot;top&quot;:152,&quot;width&quot;:789.7141732283465}"/>
</p:tagLst>
</file>

<file path=ppt/tags/tag48.xml><?xml version="1.0" encoding="utf-8"?>
<p:tagLst xmlns:p="http://schemas.openxmlformats.org/presentationml/2006/main">
  <p:tag name="KSO_WM_DIAGRAM_VIRTUALLY_FRAME" val="{&quot;height&quot;:315.4285826771653,&quot;left&quot;:85.14291338582677,&quot;top&quot;:152,&quot;width&quot;:789.7141732283465}"/>
</p:tagLst>
</file>

<file path=ppt/tags/tag49.xml><?xml version="1.0" encoding="utf-8"?>
<p:tagLst xmlns:p="http://schemas.openxmlformats.org/presentationml/2006/main">
  <p:tag name="KSO_WM_DIAGRAM_VIRTUALLY_FRAME" val="{&quot;height&quot;:315.4285826771653,&quot;left&quot;:85.14291338582677,&quot;top&quot;:152,&quot;width&quot;:789.7141732283465}"/>
</p:tagLst>
</file>

<file path=ppt/tags/tag5.xml><?xml version="1.0" encoding="utf-8"?>
<p:tagLst xmlns:p="http://schemas.openxmlformats.org/presentationml/2006/main">
  <p:tag name="KSO_WM_DIAGRAM_VIRTUALLY_FRAME" val="{&quot;height&quot;:403.2750393700787,&quot;left&quot;:72.15,&quot;top&quot;:77.97488188976378,&quot;width&quot;:386.0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403.2750393700787,&quot;left&quot;:72.15,&quot;top&quot;:77.97488188976378,&quot;width&quot;:386.05}"/>
</p:tagLst>
</file>

<file path=ppt/tags/tag7.xml><?xml version="1.0" encoding="utf-8"?>
<p:tagLst xmlns:p="http://schemas.openxmlformats.org/presentationml/2006/main">
  <p:tag name="KSO_WM_DIAGRAM_VIRTUALLY_FRAME" val="{&quot;height&quot;:403.2750393700787,&quot;left&quot;:72.15,&quot;top&quot;:77.97488188976378,&quot;width&quot;:386.05}"/>
</p:tagLst>
</file>

<file path=ppt/tags/tag8.xml><?xml version="1.0" encoding="utf-8"?>
<p:tagLst xmlns:p="http://schemas.openxmlformats.org/presentationml/2006/main">
  <p:tag name="KSO_WM_DIAGRAM_VIRTUALLY_FRAME" val="{&quot;height&quot;:403.2750393700787,&quot;left&quot;:72.15,&quot;top&quot;:77.97488188976378,&quot;width&quot;:386.05}"/>
</p:tagLst>
</file>

<file path=ppt/tags/tag9.xml><?xml version="1.0" encoding="utf-8"?>
<p:tagLst xmlns:p="http://schemas.openxmlformats.org/presentationml/2006/main">
  <p:tag name="KSO_WM_DIAGRAM_VIRTUALLY_FRAME" val="{&quot;height&quot;:403.2750393700787,&quot;left&quot;:72.15,&quot;top&quot;:77.97488188976378,&quot;width&quot;:386.0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12984</Words>
  <Application>WPS 演示</Application>
  <PresentationFormat>宽屏</PresentationFormat>
  <Paragraphs>426</Paragraphs>
  <Slides>24</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24</vt:i4>
      </vt:variant>
    </vt:vector>
  </HeadingPairs>
  <TitlesOfParts>
    <vt:vector size="43" baseType="lpstr">
      <vt:lpstr>Arial</vt:lpstr>
      <vt:lpstr>宋体</vt:lpstr>
      <vt:lpstr>Wingdings</vt:lpstr>
      <vt:lpstr>MiSans Normal</vt:lpstr>
      <vt:lpstr>MiSans Bold</vt:lpstr>
      <vt:lpstr>Times New Roman</vt:lpstr>
      <vt:lpstr>MiSans Normal</vt:lpstr>
      <vt:lpstr>兰米粗楷简体</vt:lpstr>
      <vt:lpstr>Wingdings</vt:lpstr>
      <vt:lpstr>Times New Roman Bold</vt:lpstr>
      <vt:lpstr>Calibri</vt:lpstr>
      <vt:lpstr>微软雅黑</vt:lpstr>
      <vt:lpstr>方正楷体_GBK</vt:lpstr>
      <vt:lpstr>Arial</vt:lpstr>
      <vt:lpstr>Arial Unicode MS</vt:lpstr>
      <vt:lpstr>Segoe Print</vt:lpstr>
      <vt:lpstr>HelveticaNeue</vt:lpstr>
      <vt:lpstr>华文新魏</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golden'apple</dc:creator>
  <cp:lastModifiedBy>Administrator</cp:lastModifiedBy>
  <cp:revision>19</cp:revision>
  <dcterms:created xsi:type="dcterms:W3CDTF">2023-08-09T12:44:00Z</dcterms:created>
  <dcterms:modified xsi:type="dcterms:W3CDTF">2024-04-11T06:29:55Z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