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1204" r:id="rId4"/>
    <p:sldId id="1133" r:id="rId5"/>
    <p:sldId id="1134" r:id="rId6"/>
    <p:sldId id="1135" r:id="rId7"/>
    <p:sldId id="1136" r:id="rId8"/>
    <p:sldId id="1137" r:id="rId9"/>
    <p:sldId id="1138" r:id="rId10"/>
    <p:sldId id="1139" r:id="rId11"/>
    <p:sldId id="1140" r:id="rId12"/>
    <p:sldId id="1141" r:id="rId13"/>
    <p:sldId id="1142" r:id="rId14"/>
    <p:sldId id="1143" r:id="rId15"/>
    <p:sldId id="1149" r:id="rId16"/>
    <p:sldId id="1081" r:id="rId17"/>
    <p:sldId id="1144" r:id="rId18"/>
    <p:sldId id="1052" r:id="rId19"/>
    <p:sldId id="1004" r:id="rId20"/>
    <p:sldId id="1008" r:id="rId21"/>
    <p:sldId id="1097" r:id="rId22"/>
    <p:sldId id="1075" r:id="rId23"/>
    <p:sldId id="1093" r:id="rId24"/>
    <p:sldId id="1083" r:id="rId25"/>
    <p:sldId id="1145" r:id="rId26"/>
    <p:sldId id="1009" r:id="rId27"/>
    <p:sldId id="1098" r:id="rId28"/>
    <p:sldId id="1010" r:id="rId29"/>
    <p:sldId id="1054" r:id="rId30"/>
    <p:sldId id="1109" r:id="rId31"/>
    <p:sldId id="1110" r:id="rId32"/>
    <p:sldId id="1076" r:id="rId33"/>
    <p:sldId id="1085" r:id="rId34"/>
    <p:sldId id="1146" r:id="rId35"/>
    <p:sldId id="1013" r:id="rId36"/>
    <p:sldId id="1056" r:id="rId37"/>
    <p:sldId id="1058" r:id="rId38"/>
    <p:sldId id="1099" r:id="rId39"/>
    <p:sldId id="1089" r:id="rId40"/>
    <p:sldId id="1147" r:id="rId41"/>
    <p:sldId id="1106" r:id="rId42"/>
    <p:sldId id="1077" r:id="rId43"/>
    <p:sldId id="1150" r:id="rId44"/>
    <p:sldId id="1018" r:id="rId45"/>
    <p:sldId id="1100" r:id="rId46"/>
    <p:sldId id="1019" r:id="rId47"/>
    <p:sldId id="1061" r:id="rId48"/>
    <p:sldId id="1021" r:id="rId49"/>
    <p:sldId id="1111" r:id="rId50"/>
    <p:sldId id="1112" r:id="rId51"/>
    <p:sldId id="1113" r:id="rId52"/>
    <p:sldId id="1078" r:id="rId53"/>
    <p:sldId id="1025" r:id="rId54"/>
    <p:sldId id="1101" r:id="rId55"/>
    <p:sldId id="1114" r:id="rId56"/>
    <p:sldId id="1115" r:id="rId57"/>
    <p:sldId id="1116" r:id="rId58"/>
    <p:sldId id="1117" r:id="rId59"/>
    <p:sldId id="1079" r:id="rId60"/>
    <p:sldId id="1030" r:id="rId61"/>
    <p:sldId id="1033" r:id="rId62"/>
    <p:sldId id="1068" r:id="rId63"/>
    <p:sldId id="1118" r:id="rId64"/>
    <p:sldId id="1120" r:id="rId65"/>
    <p:sldId id="1121" r:id="rId66"/>
    <p:sldId id="1119" r:id="rId67"/>
    <p:sldId id="1122" r:id="rId68"/>
    <p:sldId id="1096" r:id="rId69"/>
    <p:sldId id="1047" r:id="rId7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FF99FF"/>
    <a:srgbClr val="00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showGuides="1">
      <p:cViewPr varScale="1">
        <p:scale>
          <a:sx n="68" d="100"/>
          <a:sy n="68" d="100"/>
        </p:scale>
        <p:origin x="728" y="72"/>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5" name="图片 4"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7" name="图片 6" descr="VCG211347124993 [转换]"/>
          <p:cNvPicPr>
            <a:picLocks noChangeAspect="1"/>
          </p:cNvPicPr>
          <p:nvPr>
            <p:custDataLst>
              <p:tags r:id="rId6"/>
            </p:custDataLst>
          </p:nvPr>
        </p:nvPicPr>
        <p:blipFill>
          <a:blip r:embed="rId7"/>
          <a:srcRect l="-8087" t="-31964" r="-1415" b="-25519"/>
          <a:stretch>
            <a:fillRect/>
          </a:stretch>
        </p:blipFill>
        <p:spPr>
          <a:xfrm>
            <a:off x="6295390" y="691"/>
            <a:ext cx="5896610" cy="615811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 hasCustomPrompt="1"/>
            <p:custDataLst>
              <p:tags r:id="rId11"/>
            </p:custDataLst>
          </p:nvPr>
        </p:nvSpPr>
        <p:spPr>
          <a:xfrm>
            <a:off x="997584" y="4798195"/>
            <a:ext cx="5199177" cy="1244534"/>
          </a:xfrm>
        </p:spPr>
        <p:txBody>
          <a:bodyPr vert="horz" wrap="square" lIns="101600" tIns="0" rIns="82550" bIns="0" rtlCol="0" anchor="t" anchorCtr="0">
            <a:norm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4" name="文本占位符 2"/>
          <p:cNvSpPr>
            <a:spLocks noGrp="1"/>
          </p:cNvSpPr>
          <p:nvPr>
            <p:ph type="body" idx="2" hasCustomPrompt="1"/>
            <p:custDataLst>
              <p:tags r:id="rId12"/>
            </p:custDataLst>
          </p:nvPr>
        </p:nvSpPr>
        <p:spPr>
          <a:xfrm>
            <a:off x="997584" y="815269"/>
            <a:ext cx="3071927" cy="1414351"/>
          </a:xfrm>
          <a:ln>
            <a:noFill/>
          </a:ln>
        </p:spPr>
        <p:txBody>
          <a:bodyPr vert="horz" wrap="square" lIns="101600" tIns="0" rIns="82550" bIns="0" rtlCol="0" anchor="t" anchorCtr="0">
            <a:normAutofit/>
          </a:bodyPr>
          <a:lstStyle>
            <a:lvl1pPr marL="0" marR="0" indent="-228600" algn="l" defTabSz="914400" rtl="0" eaLnBrk="1" fontAlgn="auto" latinLnBrk="0" hangingPunct="0">
              <a:lnSpc>
                <a:spcPct val="114000"/>
              </a:lnSpc>
              <a:spcBef>
                <a:spcPts val="0"/>
              </a:spcBef>
              <a:spcAft>
                <a:spcPts val="0"/>
              </a:spcAft>
              <a:buClrTx/>
              <a:buSzTx/>
              <a:buFontTx/>
              <a:buNone/>
              <a:defRPr kumimoji="0" lang="zh-CN" altLang="en-US" sz="4800" b="1" i="0" u="none" strike="noStrike" kern="0" cap="none" spc="0" normalizeH="0" baseline="0" noProof="1" dirty="0">
                <a:ln w="2381" cmpd="sng">
                  <a:noFill/>
                </a:ln>
                <a:solidFill>
                  <a:schemeClr val="dk1">
                    <a:lumMod val="85000"/>
                    <a:lumOff val="15000"/>
                  </a:schemeClr>
                </a:solidFill>
                <a:effectLst/>
                <a:uFillTx/>
                <a:latin typeface="Arial" panose="020B0604020202020204" pitchFamily="34" charset="0"/>
                <a:ea typeface="汉仪旗黑-50简" charset="0"/>
                <a:cs typeface="汉仪旗黑-50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标题 3"/>
          <p:cNvSpPr>
            <a:spLocks noGrp="1"/>
          </p:cNvSpPr>
          <p:nvPr>
            <p:ph type="ctrTitle" idx="3" hasCustomPrompt="1"/>
            <p:custDataLst>
              <p:tags r:id="rId13"/>
            </p:custDataLst>
          </p:nvPr>
        </p:nvSpPr>
        <p:spPr>
          <a:xfrm>
            <a:off x="997584" y="2288040"/>
            <a:ext cx="5199177" cy="2406650"/>
          </a:xfr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lvl="0"/>
            <a:r>
              <a:rPr>
                <a:sym typeface="+mn-ea"/>
              </a:rPr>
              <a:t>编辑标题</a:t>
            </a:r>
            <a:endParaRPr>
              <a:sym typeface="+mn-ea"/>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jpeg"/><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4.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15"/>
          <a:stretch>
            <a:fillRect/>
          </a:stretch>
        </p:blipFill>
        <p:spPr>
          <a:xfrm>
            <a:off x="11477625" y="82550"/>
            <a:ext cx="608013" cy="6429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DnDiag">
          <a:fgClr>
            <a:srgbClr val="FFFF00"/>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12.png"/><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4.jpe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5.GIF"/><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6.xml"/><Relationship Id="rId3" Type="http://schemas.openxmlformats.org/officeDocument/2006/relationships/image" Target="../media/image9.jpeg"/><Relationship Id="rId2" Type="http://schemas.openxmlformats.org/officeDocument/2006/relationships/tags" Target="../tags/tag15.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GI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GI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GI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hyperlink" Target="https://baike.baidu.com/item/%E5%8F%8D%E5%BA%94%E8%83%BD%E5%8A%9B/4955245?fromModule=lemma_inlink" TargetMode="External"/><Relationship Id="rId5" Type="http://schemas.openxmlformats.org/officeDocument/2006/relationships/hyperlink" Target="https://baike.baidu.com/item/%E5%88%9B%E9%80%A0%E8%83%BD%E5%8A%9B/7400094?fromModule=lemma_inlink" TargetMode="External"/><Relationship Id="rId4" Type="http://schemas.openxmlformats.org/officeDocument/2006/relationships/hyperlink" Target="https://baike.baidu.com/item/%E5%AA%92%E4%BB%8B%E7%B4%A0%E5%85%BB/6549819?fromModule=lemma_inlink" TargetMode="Externa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1.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5.jpeg"/><Relationship Id="rId1"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1.xml"/><Relationship Id="rId3" Type="http://schemas.openxmlformats.org/officeDocument/2006/relationships/image" Target="../media/image10.jpeg"/><Relationship Id="rId2" Type="http://schemas.openxmlformats.org/officeDocument/2006/relationships/tags" Target="../tags/tag20.xml"/><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8.png"/><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 y="3509139"/>
            <a:ext cx="11426825" cy="650746"/>
          </a:xfrm>
          <a:prstGeom prst="rect">
            <a:avLst/>
          </a:prstGeom>
          <a:solidFill>
            <a:schemeClr val="accent6">
              <a:lumMod val="20000"/>
              <a:lumOff val="80000"/>
            </a:schemeClr>
          </a:solidFill>
        </p:spPr>
        <p:txBody>
          <a:bodyPr wrap="square">
            <a:noAutofit/>
          </a:bodyPr>
          <a:lstStyle/>
          <a:p>
            <a:pPr>
              <a:lnSpc>
                <a:spcPts val="2800"/>
              </a:lnSpc>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推断题：蓝色部分的文字均为这次全校性集会的活动项目。</a:t>
            </a:r>
            <a:endParaRPr lang="en-US" altLang="zh-CN" sz="2800" b="1" kern="0" dirty="0">
              <a:solidFill>
                <a:srgbClr val="000000"/>
              </a:solidFill>
              <a:effectLst/>
              <a:latin typeface="Times New Roman" panose="02020603050405020304" pitchFamily="18" charset="0"/>
            </a:endParaRPr>
          </a:p>
        </p:txBody>
      </p:sp>
      <p:sp>
        <p:nvSpPr>
          <p:cNvPr id="4" name="文本框 3"/>
          <p:cNvSpPr txBox="1"/>
          <p:nvPr/>
        </p:nvSpPr>
        <p:spPr>
          <a:xfrm>
            <a:off x="0" y="0"/>
            <a:ext cx="12124055" cy="3454774"/>
          </a:xfrm>
          <a:prstGeom prst="rect">
            <a:avLst/>
          </a:prstGeom>
          <a:solidFill>
            <a:schemeClr val="accent6">
              <a:lumMod val="20000"/>
              <a:lumOff val="80000"/>
            </a:schemeClr>
          </a:solidFill>
        </p:spPr>
        <p:txBody>
          <a:bodyPr wrap="square" rtlCol="0">
            <a:noAutofit/>
          </a:bodyPr>
          <a:lstStyle/>
          <a:p>
            <a:pPr>
              <a:lnSpc>
                <a:spcPct val="90000"/>
              </a:lnSpc>
              <a:spcBef>
                <a:spcPct val="0"/>
              </a:spcBef>
              <a:spcAft>
                <a:spcPct val="0"/>
              </a:spcAft>
            </a:pPr>
            <a:r>
              <a:rPr lang="en-US" altLang="zh-CN" sz="32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cs typeface="Times New Roman" panose="02020603050405020304" pitchFamily="18" charset="0"/>
                <a:sym typeface="+mn-ea"/>
              </a:rPr>
              <a:t>A highly anticipated tradition, the school-wide Holiday Assembly on December 19, hosted by esteemed Fine Arts Department Chair Mr. </a:t>
            </a:r>
            <a:r>
              <a:rPr lang="en-US" altLang="zh-CN" sz="3200" dirty="0" err="1">
                <a:latin typeface="Times New Roman" panose="02020603050405020304" pitchFamily="18" charset="0"/>
                <a:cs typeface="Times New Roman" panose="02020603050405020304" pitchFamily="18" charset="0"/>
                <a:sym typeface="+mn-ea"/>
              </a:rPr>
              <a:t>Kaminer</a:t>
            </a:r>
            <a:r>
              <a:rPr lang="en-US" altLang="zh-CN" sz="3200" dirty="0">
                <a:latin typeface="Times New Roman" panose="02020603050405020304" pitchFamily="18" charset="0"/>
                <a:cs typeface="Times New Roman" panose="02020603050405020304" pitchFamily="18" charset="0"/>
                <a:sym typeface="+mn-ea"/>
              </a:rPr>
              <a:t>, embodied the true essence of the holiday season. </a:t>
            </a:r>
            <a:r>
              <a:rPr lang="en-US" altLang="zh-CN" sz="3200" dirty="0">
                <a:solidFill>
                  <a:srgbClr val="0000FF"/>
                </a:solidFill>
                <a:latin typeface="Times New Roman" panose="02020603050405020304" pitchFamily="18" charset="0"/>
                <a:cs typeface="Times New Roman" panose="02020603050405020304" pitchFamily="18" charset="0"/>
                <a:sym typeface="+mn-ea"/>
              </a:rPr>
              <a:t>Angelic songs filled Young Gym, followed by joyous laughter and cheers as the "best costume" winners received their awards. Even the youngest War Eagles, the children in the Brookhaven Early Learning Center, attended the celebrations. Following the event, students merrily left school for the holiday break.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97089" y="4159885"/>
            <a:ext cx="12074311" cy="3776980"/>
          </a:xfrm>
          <a:prstGeom prst="rect">
            <a:avLst/>
          </a:prstGeom>
          <a:noFill/>
        </p:spPr>
        <p:txBody>
          <a:bodyPr wrap="square" rtlCol="0">
            <a:noAutofit/>
          </a:bodyPr>
          <a:lstStyle/>
          <a:p>
            <a:r>
              <a:rPr lang="en-US" altLang="zh-CN" sz="3200" dirty="0">
                <a:latin typeface="Times New Roman" panose="02020603050405020304" pitchFamily="18" charset="0"/>
                <a:cs typeface="Times New Roman" panose="02020603050405020304" pitchFamily="18" charset="0"/>
              </a:rPr>
              <a:t>22. What can we learn about Holiday Assembly on December 19?</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It was a large celebration within the school.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It was an award presentation for best students.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It featured various fun music and sports events.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It was held on the first day of the winter holiday. </a:t>
            </a:r>
            <a:endParaRPr lang="en-US" altLang="zh-CN" sz="32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16" y="4710218"/>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接连接符 11"/>
          <p:cNvCxnSpPr/>
          <p:nvPr/>
        </p:nvCxnSpPr>
        <p:spPr>
          <a:xfrm flipV="1">
            <a:off x="2626338" y="4699105"/>
            <a:ext cx="5900420" cy="2222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3"/>
            </p:custDataLst>
          </p:nvPr>
        </p:nvCxnSpPr>
        <p:spPr>
          <a:xfrm flipH="1">
            <a:off x="4353791" y="1469041"/>
            <a:ext cx="1952373" cy="32598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506857" y="891356"/>
            <a:ext cx="8250208" cy="53848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888807" y="4728896"/>
            <a:ext cx="4631055" cy="591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385609" y="95066"/>
            <a:ext cx="5826182" cy="3981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a:off x="6062027" y="493211"/>
            <a:ext cx="2663700" cy="4235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766955" y="3145471"/>
            <a:ext cx="5519074" cy="1607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1601" y="3493979"/>
            <a:ext cx="2602098" cy="3538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18813" y="5166936"/>
            <a:ext cx="2602098" cy="3538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animBg="1"/>
      <p:bldP spid="2" grpId="0"/>
      <p:bldP spid="15" grpId="0" bldLvl="0" animBg="1"/>
      <p:bldP spid="15" grpId="1" animBg="1"/>
      <p:bldP spid="17" grpId="0" bldLvl="0" animBg="1"/>
      <p:bldP spid="17" grpId="1" animBg="1"/>
      <p:bldP spid="18" grpId="0" bldLvl="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215265"/>
            <a:ext cx="12091669" cy="2413635"/>
          </a:xfrm>
          <a:prstGeom prst="rect">
            <a:avLst/>
          </a:prstGeom>
          <a:solidFill>
            <a:schemeClr val="accent6">
              <a:lumMod val="20000"/>
              <a:lumOff val="80000"/>
            </a:schemeClr>
          </a:solidFill>
        </p:spPr>
        <p:txBody>
          <a:bodyPr wrap="square" rtlCol="0">
            <a:noAutofit/>
          </a:bodyPr>
          <a:lstStyle/>
          <a:p>
            <a:pPr indent="0" algn="just" fontAlgn="auto">
              <a:lnSpc>
                <a:spcPts val="3300"/>
              </a:lnSpc>
              <a:spcBef>
                <a:spcPct val="0"/>
              </a:spcBef>
              <a:spcAft>
                <a:spcPct val="0"/>
              </a:spcAft>
              <a:buClrTx/>
              <a:buSzTx/>
              <a:buNone/>
            </a:pP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Para1: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简单介绍</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Brookhaven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学校在放寒假前举办了一系列的学生的表演。</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Para2:  </a:t>
            </a:r>
            <a:r>
              <a:rPr lang="zh-CN" alt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介绍了</a:t>
            </a: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12</a:t>
            </a:r>
            <a:r>
              <a:rPr lang="zh-CN" alt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月份举办的三场音乐会。</a:t>
            </a:r>
            <a:endPar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Para3: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介绍了全校性集会以及集会的一些重要活动内容。</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just" fontAlgn="auto">
              <a:lnSpc>
                <a:spcPts val="3300"/>
              </a:lnSpc>
              <a:spcBef>
                <a:spcPct val="0"/>
              </a:spcBef>
              <a:spcAft>
                <a:spcPct val="0"/>
              </a:spcAft>
              <a:buClrTx/>
              <a:buSzTx/>
              <a:buNone/>
            </a:pPr>
            <a:r>
              <a:rPr lang="en-US"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P</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ara4: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对即将到来的</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2024</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年</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4</a:t>
            </a:r>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mn-ea"/>
              </a:rPr>
              <a:t>月份的学生春季戏剧表演充满期待。</a:t>
            </a:r>
            <a:endParaRPr sz="3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249555" y="3782290"/>
            <a:ext cx="11842115" cy="2316249"/>
          </a:xfrm>
          <a:prstGeom prst="rect">
            <a:avLst/>
          </a:prstGeom>
          <a:noFill/>
        </p:spPr>
        <p:txBody>
          <a:bodyPr wrap="square" rtlCol="0">
            <a:noAutofit/>
          </a:bodyPr>
          <a:lstStyle/>
          <a:p>
            <a:r>
              <a:rPr lang="en-US" altLang="zh-CN" sz="3200" dirty="0"/>
              <a:t>23. What is the text?</a:t>
            </a:r>
            <a:endParaRPr lang="zh-CN" altLang="zh-CN" sz="3200" dirty="0"/>
          </a:p>
          <a:p>
            <a:r>
              <a:rPr lang="en-US" altLang="zh-CN" sz="3200" dirty="0"/>
              <a:t>A. A fine arts brochure. 	B. A school announcement. </a:t>
            </a:r>
            <a:endParaRPr lang="zh-CN" altLang="zh-CN" sz="3200" dirty="0"/>
          </a:p>
          <a:p>
            <a:r>
              <a:rPr lang="en-US" altLang="zh-CN" sz="3200" dirty="0"/>
              <a:t>C. A school </a:t>
            </a:r>
            <a:r>
              <a:rPr lang="en-US" altLang="zh-CN" sz="3200" dirty="0">
                <a:solidFill>
                  <a:srgbClr val="C00000"/>
                </a:solidFill>
              </a:rPr>
              <a:t>newsletter.</a:t>
            </a:r>
            <a:r>
              <a:rPr lang="en-US" altLang="zh-CN" sz="3200" dirty="0"/>
              <a:t> 	D. A concert advertisement. </a:t>
            </a:r>
            <a:endParaRPr lang="zh-CN" altLang="zh-CN" sz="3200" dirty="0"/>
          </a:p>
        </p:txBody>
      </p:sp>
      <p:sp>
        <p:nvSpPr>
          <p:cNvPr id="3" name="文本框 2"/>
          <p:cNvSpPr txBox="1"/>
          <p:nvPr/>
        </p:nvSpPr>
        <p:spPr>
          <a:xfrm>
            <a:off x="270158" y="2826326"/>
            <a:ext cx="11035151" cy="818919"/>
          </a:xfrm>
          <a:prstGeom prst="rect">
            <a:avLst/>
          </a:prstGeom>
          <a:solidFill>
            <a:schemeClr val="accent4">
              <a:lumMod val="60000"/>
              <a:lumOff val="40000"/>
            </a:schemeClr>
          </a:solidFill>
        </p:spPr>
        <p:txBody>
          <a:bodyPr wrap="square" rtlCol="0">
            <a:noAutofit/>
          </a:bodyPr>
          <a:lstStyle/>
          <a:p>
            <a:pPr algn="l">
              <a:lnSpc>
                <a:spcPts val="2800"/>
              </a:lnSpc>
              <a:buClrTx/>
              <a:buSzTx/>
              <a:buFontTx/>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推理判断题： 综上所述，该文是一则学校新闻简讯。简要报道了已经发生的表演活动，以及展望了未来</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2024</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年春季的新的学生戏剧表演。</a:t>
            </a:r>
            <a:endParaRPr lang="zh-CN" altLang="en-US" sz="2800" b="1" dirty="0">
              <a:latin typeface="Times New Roman" panose="02020603050405020304" pitchFamily="18" charset="0"/>
              <a:cs typeface="Times New Roman" panose="02020603050405020304" pitchFamily="18" charset="0"/>
              <a:sym typeface="+mn-ea"/>
            </a:endParaRPr>
          </a:p>
        </p:txBody>
      </p:sp>
      <p:pic>
        <p:nvPicPr>
          <p:cNvPr id="10"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6199" y="4836349"/>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custDataLst>
              <p:tags r:id="rId2"/>
            </p:custDataLst>
          </p:nvPr>
        </p:nvSpPr>
        <p:spPr>
          <a:xfrm>
            <a:off x="666115" y="4785248"/>
            <a:ext cx="3891280" cy="607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P spid="17" grpId="0" bldLvl="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7"/>
          <p:cNvSpPr txBox="1"/>
          <p:nvPr/>
        </p:nvSpPr>
        <p:spPr>
          <a:xfrm>
            <a:off x="1795685" y="144469"/>
            <a:ext cx="5270133" cy="1077218"/>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a:t>
            </a:r>
            <a:r>
              <a:rPr lang="zh-CN" altLang="zh-CN" sz="3200" dirty="0">
                <a:solidFill>
                  <a:srgbClr val="FF0000"/>
                </a:solidFill>
                <a:latin typeface="等线" panose="02010600030101010101" charset="-122"/>
                <a:ea typeface="宋体" panose="02010600030101010101" pitchFamily="2" charset="-122"/>
                <a:cs typeface="宋体" panose="02010600030101010101" pitchFamily="2" charset="-122"/>
              </a:rPr>
              <a:t>◎</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语料整理</a:t>
            </a:r>
            <a:r>
              <a:rPr lang="zh-CN"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200" b="1" dirty="0">
              <a:solidFill>
                <a:srgbClr val="C00000"/>
              </a:solidFill>
              <a:latin typeface="+mj-ea"/>
              <a:ea typeface="+mj-ea"/>
              <a:cs typeface="+mn-ea"/>
              <a:sym typeface="Times New Roman" panose="02020603050405020304" pitchFamily="18" charset="0"/>
            </a:endParaRPr>
          </a:p>
        </p:txBody>
      </p:sp>
      <p:sp>
        <p:nvSpPr>
          <p:cNvPr id="5" name="文本框 4"/>
          <p:cNvSpPr txBox="1"/>
          <p:nvPr/>
        </p:nvSpPr>
        <p:spPr>
          <a:xfrm>
            <a:off x="461913" y="810640"/>
            <a:ext cx="11279513" cy="5632311"/>
          </a:xfrm>
          <a:prstGeom prst="rect">
            <a:avLst/>
          </a:prstGeom>
          <a:noFill/>
        </p:spPr>
        <p:txBody>
          <a:bodyPr wrap="square" rtlCol="0">
            <a:spAutoFit/>
          </a:bodyPr>
          <a:lstStyle/>
          <a:p>
            <a:r>
              <a:rPr lang="en-US" altLang="zh-CN" sz="3600" dirty="0">
                <a:effectLst/>
                <a:latin typeface="Times New Roman" panose="02020603050405020304" pitchFamily="18" charset="0"/>
                <a:ea typeface="宋体" panose="02010600030101010101" pitchFamily="2" charset="-122"/>
              </a:rPr>
              <a:t>1. fine arts students </a:t>
            </a:r>
            <a:r>
              <a:rPr lang="zh-CN" altLang="en-US" sz="3600" dirty="0">
                <a:effectLst/>
                <a:latin typeface="Times New Roman" panose="02020603050405020304" pitchFamily="18" charset="0"/>
                <a:ea typeface="宋体" panose="02010600030101010101" pitchFamily="2" charset="-122"/>
              </a:rPr>
              <a:t>美术生</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2. present an array of extraordinary performances </a:t>
            </a:r>
            <a:r>
              <a:rPr lang="zh-CN" altLang="en-US" sz="3600" dirty="0">
                <a:effectLst/>
                <a:latin typeface="Times New Roman" panose="02020603050405020304" pitchFamily="18" charset="0"/>
                <a:ea typeface="宋体" panose="02010600030101010101" pitchFamily="2" charset="-122"/>
              </a:rPr>
              <a:t>呈现一系列精彩表演</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3. showcase immense talent </a:t>
            </a:r>
            <a:r>
              <a:rPr lang="zh-CN" altLang="en-US" sz="3600" dirty="0">
                <a:effectLst/>
                <a:latin typeface="Times New Roman" panose="02020603050405020304" pitchFamily="18" charset="0"/>
                <a:ea typeface="宋体" panose="02010600030101010101" pitchFamily="2" charset="-122"/>
              </a:rPr>
              <a:t>展示无与伦比的才艺</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4. highlight the dedication and exceptional gifts </a:t>
            </a:r>
            <a:r>
              <a:rPr lang="zh-CN" altLang="en-US" sz="3600" dirty="0">
                <a:effectLst/>
                <a:latin typeface="Times New Roman" panose="02020603050405020304" pitchFamily="18" charset="0"/>
                <a:ea typeface="宋体" panose="02010600030101010101" pitchFamily="2" charset="-122"/>
              </a:rPr>
              <a:t>突显了专注以及非凡的才华</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5. capture the festive spirit </a:t>
            </a:r>
            <a:r>
              <a:rPr lang="zh-CN" altLang="en-US" sz="3600" dirty="0">
                <a:effectLst/>
                <a:latin typeface="Times New Roman" panose="02020603050405020304" pitchFamily="18" charset="0"/>
                <a:ea typeface="宋体" panose="02010600030101010101" pitchFamily="2" charset="-122"/>
              </a:rPr>
              <a:t>捕捉了节日的气氛  （</a:t>
            </a:r>
            <a:r>
              <a:rPr lang="en-US" altLang="zh-CN" sz="3600" dirty="0">
                <a:effectLst/>
                <a:latin typeface="Times New Roman" panose="02020603050405020304" pitchFamily="18" charset="0"/>
                <a:ea typeface="宋体" panose="02010600030101010101" pitchFamily="2" charset="-122"/>
              </a:rPr>
              <a:t>atmosphere </a:t>
            </a:r>
            <a:r>
              <a:rPr lang="zh-CN" altLang="en-US" sz="3600" dirty="0">
                <a:effectLst/>
                <a:latin typeface="Times New Roman" panose="02020603050405020304" pitchFamily="18" charset="0"/>
                <a:ea typeface="宋体" panose="02010600030101010101" pitchFamily="2" charset="-122"/>
              </a:rPr>
              <a:t>近义词）</a:t>
            </a:r>
            <a:endParaRPr lang="zh-CN" altLang="en-US" sz="3600" dirty="0">
              <a:effectLst/>
              <a:latin typeface="Times New Roman" panose="02020603050405020304" pitchFamily="18" charset="0"/>
              <a:ea typeface="宋体" panose="02010600030101010101" pitchFamily="2" charset="-122"/>
            </a:endParaRPr>
          </a:p>
          <a:p>
            <a:endParaRPr lang="en-US" altLang="zh-CN" sz="36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3600" dirty="0">
              <a:effectLst/>
              <a:latin typeface="等线" panose="02010600030101010101" charset="-122"/>
              <a:ea typeface="等线" panose="02010600030101010101" charset="-122"/>
              <a:cs typeface="Times New Roman" panose="02020603050405020304" pitchFamily="18" charset="0"/>
            </a:endParaRPr>
          </a:p>
        </p:txBody>
      </p:sp>
      <p:cxnSp>
        <p:nvCxnSpPr>
          <p:cNvPr id="6" name="直接连接符 5"/>
          <p:cNvCxnSpPr/>
          <p:nvPr/>
        </p:nvCxnSpPr>
        <p:spPr>
          <a:xfrm flipV="1">
            <a:off x="368315" y="80704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69447"/>
            <a:ext cx="1474140" cy="733610"/>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7"/>
          <p:cNvSpPr txBox="1"/>
          <p:nvPr/>
        </p:nvSpPr>
        <p:spPr>
          <a:xfrm>
            <a:off x="1795685" y="144469"/>
            <a:ext cx="5270133" cy="1077218"/>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a:t>
            </a:r>
            <a:r>
              <a:rPr lang="zh-CN" altLang="zh-CN" sz="3200" dirty="0">
                <a:solidFill>
                  <a:srgbClr val="FF0000"/>
                </a:solidFill>
                <a:latin typeface="等线" panose="02010600030101010101" charset="-122"/>
                <a:ea typeface="宋体" panose="02010600030101010101" pitchFamily="2" charset="-122"/>
                <a:cs typeface="宋体" panose="02010600030101010101" pitchFamily="2" charset="-122"/>
              </a:rPr>
              <a:t>◎</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语料整理</a:t>
            </a:r>
            <a:r>
              <a:rPr lang="zh-CN"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3200" b="1" dirty="0">
              <a:solidFill>
                <a:srgbClr val="C00000"/>
              </a:solidFill>
              <a:latin typeface="+mj-ea"/>
              <a:ea typeface="+mj-ea"/>
              <a:cs typeface="+mn-ea"/>
              <a:sym typeface="Times New Roman" panose="02020603050405020304" pitchFamily="18" charset="0"/>
            </a:endParaRPr>
          </a:p>
        </p:txBody>
      </p:sp>
      <p:sp>
        <p:nvSpPr>
          <p:cNvPr id="5" name="文本框 4"/>
          <p:cNvSpPr txBox="1"/>
          <p:nvPr/>
        </p:nvSpPr>
        <p:spPr>
          <a:xfrm>
            <a:off x="461913" y="810640"/>
            <a:ext cx="11279513" cy="5632311"/>
          </a:xfrm>
          <a:prstGeom prst="rect">
            <a:avLst/>
          </a:prstGeom>
          <a:noFill/>
        </p:spPr>
        <p:txBody>
          <a:bodyPr wrap="square" rtlCol="0">
            <a:spAutoFit/>
          </a:bodyPr>
          <a:lstStyle/>
          <a:p>
            <a:r>
              <a:rPr lang="en-US" altLang="zh-CN" sz="3600" dirty="0">
                <a:effectLst/>
                <a:latin typeface="Times New Roman" panose="02020603050405020304" pitchFamily="18" charset="0"/>
                <a:ea typeface="宋体" panose="02010600030101010101" pitchFamily="2" charset="-122"/>
              </a:rPr>
              <a:t>6. spirited performances </a:t>
            </a:r>
            <a:r>
              <a:rPr lang="zh-CN" altLang="en-US" sz="3600" dirty="0">
                <a:effectLst/>
                <a:latin typeface="Times New Roman" panose="02020603050405020304" pitchFamily="18" charset="0"/>
                <a:ea typeface="宋体" panose="02010600030101010101" pitchFamily="2" charset="-122"/>
              </a:rPr>
              <a:t>灵动的表演</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7. highly anticipated </a:t>
            </a:r>
            <a:r>
              <a:rPr lang="zh-CN" altLang="en-US" sz="3600" dirty="0">
                <a:effectLst/>
                <a:latin typeface="Times New Roman" panose="02020603050405020304" pitchFamily="18" charset="0"/>
                <a:ea typeface="宋体" panose="02010600030101010101" pitchFamily="2" charset="-122"/>
              </a:rPr>
              <a:t>万分期待的</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8. embody the true essence of the holiday season </a:t>
            </a:r>
            <a:r>
              <a:rPr lang="zh-CN" altLang="en-US" sz="3600" dirty="0">
                <a:effectLst/>
                <a:latin typeface="Times New Roman" panose="02020603050405020304" pitchFamily="18" charset="0"/>
                <a:ea typeface="宋体" panose="02010600030101010101" pitchFamily="2" charset="-122"/>
              </a:rPr>
              <a:t>体现了节日真正的精髓</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9.look toward 2024</a:t>
            </a:r>
            <a:r>
              <a:rPr lang="zh-CN" altLang="en-US" sz="3600" dirty="0">
                <a:effectLst/>
                <a:latin typeface="Times New Roman" panose="02020603050405020304" pitchFamily="18" charset="0"/>
                <a:ea typeface="宋体" panose="02010600030101010101" pitchFamily="2" charset="-122"/>
              </a:rPr>
              <a:t>展望</a:t>
            </a:r>
            <a:r>
              <a:rPr lang="en-US" altLang="zh-CN" sz="3600" dirty="0">
                <a:effectLst/>
                <a:latin typeface="Times New Roman" panose="02020603050405020304" pitchFamily="18" charset="0"/>
                <a:ea typeface="宋体" panose="02010600030101010101" pitchFamily="2" charset="-122"/>
              </a:rPr>
              <a:t>2024</a:t>
            </a:r>
            <a:r>
              <a:rPr lang="zh-CN" altLang="en-US" sz="3600" dirty="0">
                <a:effectLst/>
                <a:latin typeface="Times New Roman" panose="02020603050405020304" pitchFamily="18" charset="0"/>
                <a:ea typeface="宋体" panose="02010600030101010101" pitchFamily="2" charset="-122"/>
              </a:rPr>
              <a:t>年</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10. assure a moving portrayal  </a:t>
            </a:r>
            <a:r>
              <a:rPr lang="zh-CN" altLang="en-US" sz="3600" dirty="0">
                <a:effectLst/>
                <a:latin typeface="Times New Roman" panose="02020603050405020304" pitchFamily="18" charset="0"/>
                <a:ea typeface="宋体" panose="02010600030101010101" pitchFamily="2" charset="-122"/>
              </a:rPr>
              <a:t>确保动人的写照</a:t>
            </a:r>
            <a:endParaRPr lang="zh-CN" altLang="en-US" sz="3600" dirty="0">
              <a:effectLst/>
              <a:latin typeface="Times New Roman" panose="02020603050405020304" pitchFamily="18" charset="0"/>
              <a:ea typeface="宋体" panose="02010600030101010101" pitchFamily="2" charset="-122"/>
            </a:endParaRPr>
          </a:p>
          <a:p>
            <a:r>
              <a:rPr lang="en-US" altLang="zh-CN" sz="3600" dirty="0">
                <a:effectLst/>
                <a:latin typeface="Times New Roman" panose="02020603050405020304" pitchFamily="18" charset="0"/>
                <a:ea typeface="宋体" panose="02010600030101010101" pitchFamily="2" charset="-122"/>
              </a:rPr>
              <a:t>11. Tickets will soon be available for purchase. </a:t>
            </a:r>
            <a:r>
              <a:rPr lang="zh-CN" altLang="en-US" sz="3600" dirty="0">
                <a:effectLst/>
                <a:latin typeface="Times New Roman" panose="02020603050405020304" pitchFamily="18" charset="0"/>
                <a:ea typeface="宋体" panose="02010600030101010101" pitchFamily="2" charset="-122"/>
              </a:rPr>
              <a:t>很快就可以购票了。</a:t>
            </a:r>
            <a:endParaRPr lang="zh-CN" altLang="en-US" sz="3600" dirty="0">
              <a:effectLst/>
              <a:latin typeface="Times New Roman" panose="02020603050405020304" pitchFamily="18" charset="0"/>
              <a:ea typeface="宋体" panose="02010600030101010101" pitchFamily="2" charset="-122"/>
            </a:endParaRPr>
          </a:p>
          <a:p>
            <a:endParaRPr lang="en-US" altLang="zh-CN" sz="36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zh-CN" sz="3600" dirty="0">
              <a:effectLst/>
              <a:latin typeface="等线" panose="02010600030101010101" charset="-122"/>
              <a:ea typeface="等线" panose="02010600030101010101" charset="-122"/>
              <a:cs typeface="Times New Roman" panose="02020603050405020304" pitchFamily="18" charset="0"/>
            </a:endParaRPr>
          </a:p>
        </p:txBody>
      </p:sp>
      <p:cxnSp>
        <p:nvCxnSpPr>
          <p:cNvPr id="6" name="直接连接符 5"/>
          <p:cNvCxnSpPr/>
          <p:nvPr/>
        </p:nvCxnSpPr>
        <p:spPr>
          <a:xfrm flipV="1">
            <a:off x="368315" y="80704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69447"/>
            <a:ext cx="1474140" cy="73361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69686"/>
            <a:ext cx="5241303" cy="1754326"/>
          </a:xfrm>
          <a:prstGeom prst="rect">
            <a:avLst/>
          </a:prstGeom>
          <a:noFill/>
        </p:spPr>
        <p:txBody>
          <a:bodyPr wrap="square" rtlCol="0">
            <a:spAutoFit/>
          </a:bodyPr>
          <a:lstStyle/>
          <a:p>
            <a:r>
              <a:rPr lang="en-US" altLang="zh-CN" sz="3600" b="1" dirty="0">
                <a:solidFill>
                  <a:srgbClr val="FF0000"/>
                </a:solidFill>
              </a:rPr>
              <a:t>                   B </a:t>
            </a:r>
            <a:r>
              <a:rPr lang="zh-CN" altLang="en-US" sz="3600" b="1" dirty="0">
                <a:solidFill>
                  <a:srgbClr val="FF0000"/>
                </a:solidFill>
              </a:rPr>
              <a:t>篇</a:t>
            </a:r>
            <a:r>
              <a:rPr lang="en-US" altLang="zh-CN" sz="3600" b="1" dirty="0">
                <a:solidFill>
                  <a:srgbClr val="FF0000"/>
                </a:solidFill>
              </a:rPr>
              <a:t>  </a:t>
            </a:r>
            <a:endParaRPr lang="en-US" altLang="zh-CN" sz="3600" b="1" dirty="0">
              <a:solidFill>
                <a:srgbClr val="FF0000"/>
              </a:solidFill>
            </a:endParaRPr>
          </a:p>
          <a:p>
            <a:endParaRPr lang="en-US" altLang="zh-CN" sz="3600" b="1" dirty="0">
              <a:solidFill>
                <a:srgbClr val="FF0000"/>
              </a:solidFill>
            </a:endParaRPr>
          </a:p>
          <a:p>
            <a:r>
              <a:rPr lang="zh-CN" altLang="en-US" sz="3600" b="1" dirty="0">
                <a:solidFill>
                  <a:srgbClr val="FF0000"/>
                </a:solidFill>
              </a:rPr>
              <a:t>         </a:t>
            </a:r>
            <a:r>
              <a:rPr lang="en-US" altLang="zh-CN" sz="3600" b="1" dirty="0">
                <a:solidFill>
                  <a:srgbClr val="FF0000"/>
                </a:solidFill>
              </a:rPr>
              <a:t>Education in 2080</a:t>
            </a:r>
            <a:endParaRPr lang="zh-CN" altLang="en-US" sz="3600" b="1" dirty="0">
              <a:solidFill>
                <a:srgbClr val="FF0000"/>
              </a:solidFill>
            </a:endParaRPr>
          </a:p>
        </p:txBody>
      </p:sp>
      <p:pic>
        <p:nvPicPr>
          <p:cNvPr id="1026" name="Picture 2" descr="GES 2019未来教育大会六大看点-蓝鲸财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2922" y="0"/>
            <a:ext cx="6099078" cy="3560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未来教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0337"/>
            <a:ext cx="6244672" cy="320501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513922" y="4889120"/>
            <a:ext cx="4854804" cy="715581"/>
          </a:xfrm>
          <a:prstGeom prst="rect">
            <a:avLst/>
          </a:prstGeom>
          <a:noFill/>
        </p:spPr>
        <p:txBody>
          <a:bodyPr wrap="square">
            <a:spAutoFit/>
          </a:bodyPr>
          <a:lstStyle/>
          <a:p>
            <a:pPr indent="609600" algn="just" fontAlgn="auto">
              <a:lnSpc>
                <a:spcPct val="150000"/>
              </a:lnSpc>
            </a:pPr>
            <a:r>
              <a:rPr lang="zh-CN" altLang="en-US" sz="3200" b="1" dirty="0">
                <a:solidFill>
                  <a:srgbClr val="0000FF"/>
                </a:solidFill>
                <a:latin typeface="宋体" panose="02010600030101010101" pitchFamily="2" charset="-122"/>
                <a:ea typeface="宋体" panose="02010600030101010101" pitchFamily="2" charset="-122"/>
              </a:rPr>
              <a:t>主题语境</a:t>
            </a:r>
            <a:r>
              <a:rPr lang="en-US" altLang="zh-CN"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rPr>
              <a:t>人与社会</a:t>
            </a:r>
            <a:endParaRPr lang="zh-CN" altLang="en-US" sz="3200" b="1" dirty="0">
              <a:solidFill>
                <a:srgbClr val="0000FF"/>
              </a:solidFill>
              <a:latin typeface="宋体" panose="02010600030101010101" pitchFamily="2" charset="-122"/>
              <a:ea typeface="宋体" panose="02010600030101010101" pitchFamily="2" charset="-122"/>
            </a:endParaRPr>
          </a:p>
        </p:txBody>
      </p:sp>
      <p:sp>
        <p:nvSpPr>
          <p:cNvPr id="6" name="文本框 5"/>
          <p:cNvSpPr txBox="1"/>
          <p:nvPr/>
        </p:nvSpPr>
        <p:spPr>
          <a:xfrm>
            <a:off x="7190295" y="4040062"/>
            <a:ext cx="1416377" cy="584775"/>
          </a:xfrm>
          <a:prstGeom prst="rect">
            <a:avLst/>
          </a:prstGeom>
          <a:noFill/>
        </p:spPr>
        <p:txBody>
          <a:bodyPr wrap="square">
            <a:spAutoFit/>
          </a:bodyPr>
          <a:lstStyle/>
          <a:p>
            <a:r>
              <a:rPr lang="zh-CN" altLang="en-US" sz="3200" b="1" dirty="0">
                <a:solidFill>
                  <a:srgbClr val="FF0000"/>
                </a:solidFill>
              </a:rPr>
              <a:t>说明文</a:t>
            </a:r>
            <a:endParaRPr lang="zh-CN" altLang="en-US" sz="32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300"/>
              </a:lnSpc>
            </a:pPr>
            <a:r>
              <a:rPr lang="en-US" altLang="zh-CN" sz="2000" dirty="0"/>
              <a:t>  Education in 2080 is distinctive from education in the 2020s. Until about 2035, the main </a:t>
            </a:r>
            <a:r>
              <a:rPr lang="en-US" altLang="zh-CN" sz="2000" dirty="0" err="1"/>
              <a:t>func-tion</a:t>
            </a:r>
            <a:r>
              <a:rPr lang="en-US" altLang="zh-CN" sz="2000" dirty="0"/>
              <a:t> of education systems was to supply the economy with the next generation of workers. In 2080, the purpose of education is the well-being of society and all its members. To make this a bit more tangible for you, I would like to give an example of what a child's education looks like in 2080. Her name is </a:t>
            </a:r>
            <a:r>
              <a:rPr lang="en-US" altLang="zh-CN" sz="2000" dirty="0" err="1"/>
              <a:t>Shemsy</a:t>
            </a:r>
            <a:r>
              <a:rPr lang="en-US" altLang="zh-CN" sz="2000" dirty="0"/>
              <a:t>. </a:t>
            </a:r>
            <a:r>
              <a:rPr lang="en-US" altLang="zh-CN" sz="2000" dirty="0" err="1"/>
              <a:t>Shemsy</a:t>
            </a:r>
            <a:r>
              <a:rPr lang="en-US" altLang="zh-CN" sz="2000" dirty="0"/>
              <a:t> is 13, and she is confident and loves learning. </a:t>
            </a:r>
            <a:endParaRPr lang="en-US" altLang="zh-CN" sz="2000" dirty="0"/>
          </a:p>
          <a:p>
            <a:pPr>
              <a:lnSpc>
                <a:spcPts val="2300"/>
              </a:lnSpc>
            </a:pPr>
            <a:r>
              <a:rPr lang="en-US" altLang="zh-CN" sz="2000" dirty="0"/>
              <a:t>    </a:t>
            </a:r>
            <a:r>
              <a:rPr lang="en-US" altLang="zh-CN" sz="2000" dirty="0" err="1"/>
              <a:t>Shemsy</a:t>
            </a:r>
            <a:r>
              <a:rPr lang="en-US" altLang="zh-CN" sz="2000" dirty="0"/>
              <a:t> does not go to school in the morning because schools as you know them no longer exist. The institution was abolished as it was widely thought of as more like a prison or a factory than a creative learning environment. Schools have been replaced with "Learning Hubs" that are not restricted to certain ages. They are where intergenerational learning happens, in line with the belief that learning is a lifelong pursuit. </a:t>
            </a:r>
            <a:endParaRPr lang="en-US" altLang="zh-CN" sz="2000" dirty="0"/>
          </a:p>
          <a:p>
            <a:pPr>
              <a:lnSpc>
                <a:spcPts val="2300"/>
              </a:lnSpc>
            </a:pPr>
            <a:r>
              <a:rPr lang="en-US" altLang="zh-CN" sz="2000" dirty="0"/>
              <a:t>     Every year, </a:t>
            </a:r>
            <a:r>
              <a:rPr lang="en-US" altLang="zh-CN" sz="2000" dirty="0" err="1"/>
              <a:t>Shemsy</a:t>
            </a:r>
            <a:r>
              <a:rPr lang="en-US" altLang="zh-CN" sz="2000" dirty="0"/>
              <a:t> designs her learning journey for the year with a highly attentive "teacher-citizen". </a:t>
            </a:r>
            <a:r>
              <a:rPr lang="en-US" altLang="zh-CN" sz="2000" dirty="0" err="1"/>
              <a:t>Shemsy</a:t>
            </a:r>
            <a:r>
              <a:rPr lang="en-US" altLang="zh-CN" sz="2000" dirty="0"/>
              <a:t> is actively engaged in designing her education and has to propose projects she would like to be involved in to contribute to and serve her community. She also spends lots of time playing as the role of play in learning has finally been recognized as essential and core to our humanity. </a:t>
            </a:r>
            <a:r>
              <a:rPr lang="en-US" altLang="zh-CN" sz="2000" dirty="0" err="1"/>
              <a:t>Shemsy</a:t>
            </a:r>
            <a:r>
              <a:rPr lang="en-US" altLang="zh-CN" sz="2000" dirty="0"/>
              <a:t> works a lot collaboratively. Access to education is universal, and higher education institutions no longer differentiate themselves by how many people they reject yearly. Variability be-tween students is expected and leveraged </a:t>
            </a:r>
            <a:r>
              <a:rPr lang="zh-CN" altLang="en-US" sz="2000" dirty="0"/>
              <a:t>（利用） </a:t>
            </a:r>
            <a:r>
              <a:rPr lang="en-US" altLang="zh-CN" sz="2000" dirty="0"/>
              <a:t>as young people teach one another and use their differences as a source of strength. </a:t>
            </a:r>
            <a:r>
              <a:rPr lang="en-US" altLang="zh-CN" sz="2000" dirty="0" err="1"/>
              <a:t>Shemsy</a:t>
            </a:r>
            <a:r>
              <a:rPr lang="en-US" altLang="zh-CN" sz="2000" dirty="0"/>
              <a:t> naturally explores what she is curious about at a pace she sets. She still has some classes to take that are mandatory for children globally: Being Human and the History of Humanity. </a:t>
            </a:r>
            <a:endParaRPr lang="en-US" altLang="zh-CN" sz="2000" dirty="0"/>
          </a:p>
          <a:p>
            <a:pPr>
              <a:lnSpc>
                <a:spcPts val="2300"/>
              </a:lnSpc>
            </a:pPr>
            <a:r>
              <a:rPr lang="en-US" altLang="zh-CN" sz="2000" dirty="0"/>
              <a:t>    We invite you to think about your vision for education in the year 2080, what does it look like, who does it serve, and how does it transform our societies?</a:t>
            </a:r>
            <a:endParaRPr lang="en-US" altLang="zh-CN" sz="20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introductions to future education</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032996"/>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learning bulbs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942680" y="4312227"/>
            <a:ext cx="979445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students can choose their learning ways and </a:t>
            </a:r>
            <a:r>
              <a:rPr lang="en-US" altLang="zh-CN" sz="28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learning contents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536164"/>
            <a:ext cx="1151312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invite readers to envision future education</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45651" y="3849506"/>
            <a:ext cx="10909300" cy="2800767"/>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24. What does paragraph 1 mainly tell us?</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A. There are different types of education.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B. The present education needs improvements.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C. Education and economy are closely associated. </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tabLst>
                <a:tab pos="198120" algn="l"/>
              </a:tabLst>
            </a:pPr>
            <a:r>
              <a:rPr lang="en-US" altLang="zh-CN" sz="3200" dirty="0">
                <a:effectLst/>
                <a:latin typeface="Times New Roman" panose="02020603050405020304" pitchFamily="18" charset="0"/>
                <a:ea typeface="宋体" panose="02010600030101010101" pitchFamily="2" charset="-122"/>
              </a:rPr>
              <a:t>D. The goal of future education is fundamentally different. </a:t>
            </a:r>
            <a:endParaRPr lang="zh-CN" altLang="zh-CN" sz="32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89183"/>
            <a:ext cx="12113443"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Education in 2080 is distinctive from education in the 2020s. Until about 2035, the main function of education systems was to supply the economy with the next generation of workers. In 2080, the purpose of education is the well-being of society and all its members. To make this a bit more tangible for you, I would like to give an example of what a child's education looks like in 2080. Her name is </a:t>
            </a:r>
            <a:r>
              <a:rPr lang="en-US" sz="3200" dirty="0" err="1">
                <a:solidFill>
                  <a:srgbClr val="FF0000"/>
                </a:solidFill>
                <a:latin typeface="Times New Roman" panose="02020603050405020304" pitchFamily="18" charset="0"/>
                <a:cs typeface="Times New Roman" panose="02020603050405020304" pitchFamily="18" charset="0"/>
              </a:rPr>
              <a:t>Shemsy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Shemsy</a:t>
            </a:r>
            <a:r>
              <a:rPr lang="en-US" sz="3200" dirty="0">
                <a:solidFill>
                  <a:srgbClr val="FF0000"/>
                </a:solidFill>
                <a:latin typeface="Times New Roman" panose="02020603050405020304" pitchFamily="18" charset="0"/>
                <a:cs typeface="Times New Roman" panose="02020603050405020304" pitchFamily="18" charset="0"/>
              </a:rPr>
              <a:t> is 13, and she is confident and loves learning.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044858" y="3974263"/>
            <a:ext cx="2224726" cy="584775"/>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9245538" y="460726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主旨概括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3"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1446" y="591946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220172" y="1251489"/>
            <a:ext cx="3685882" cy="474889"/>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1772240" y="207727"/>
            <a:ext cx="10209228" cy="548287"/>
          </a:xfrm>
          <a:prstGeom prst="rect">
            <a:avLst/>
          </a:prstGeom>
          <a:noFill/>
          <a:ln w="57150">
            <a:solidFill>
              <a:srgbClr val="FFC000"/>
            </a:solidFill>
          </a:ln>
        </p:spPr>
        <p:txBody>
          <a:bodyPr wrap="square" rtlCol="0">
            <a:spAutoFit/>
          </a:bodyPr>
          <a:lstStyle/>
          <a:p>
            <a:endParaRPr lang="zh-CN" altLang="en-US" sz="2800"/>
          </a:p>
        </p:txBody>
      </p:sp>
      <p:sp>
        <p:nvSpPr>
          <p:cNvPr id="6" name="文本框 5"/>
          <p:cNvSpPr txBox="1"/>
          <p:nvPr/>
        </p:nvSpPr>
        <p:spPr>
          <a:xfrm>
            <a:off x="0" y="1664605"/>
            <a:ext cx="10001839" cy="548287"/>
          </a:xfrm>
          <a:prstGeom prst="rect">
            <a:avLst/>
          </a:prstGeom>
          <a:noFill/>
          <a:ln w="57150">
            <a:solidFill>
              <a:srgbClr val="FFC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8775" y="4047822"/>
            <a:ext cx="11833225"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25. What do we know about the Learning Hub that </a:t>
            </a:r>
            <a:r>
              <a:rPr lang="en-US" altLang="zh-CN" sz="2800" dirty="0" err="1">
                <a:latin typeface="Times New Roman" panose="02020603050405020304" pitchFamily="18" charset="0"/>
                <a:cs typeface="Times New Roman" panose="02020603050405020304" pitchFamily="18" charset="0"/>
              </a:rPr>
              <a:t>Shemsy</a:t>
            </a:r>
            <a:r>
              <a:rPr lang="en-US" altLang="zh-CN" sz="2800" dirty="0">
                <a:latin typeface="Times New Roman" panose="02020603050405020304" pitchFamily="18" charset="0"/>
                <a:cs typeface="Times New Roman" panose="02020603050405020304" pitchFamily="18" charset="0"/>
              </a:rPr>
              <a:t> goes to?</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solidFill>
                  <a:srgbClr val="FF0000"/>
                </a:solidFill>
                <a:latin typeface="Times New Roman" panose="02020603050405020304" pitchFamily="18" charset="0"/>
                <a:cs typeface="Times New Roman" panose="02020603050405020304" pitchFamily="18" charset="0"/>
              </a:rPr>
              <a:t>It accepts students of all ages. </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It promotes competition.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It discourages individualized learning.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It is all about play-based learning.</a:t>
            </a:r>
            <a:endParaRPr lang="en-US" altLang="zh-CN" sz="28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358775" y="405999"/>
            <a:ext cx="11612245"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Shemsy</a:t>
            </a:r>
            <a:r>
              <a:rPr lang="en-US" sz="3200" dirty="0">
                <a:latin typeface="Times New Roman" panose="02020603050405020304" pitchFamily="18" charset="0"/>
                <a:cs typeface="Times New Roman" panose="02020603050405020304" pitchFamily="18" charset="0"/>
              </a:rPr>
              <a:t> does not go to school in the morning because schools as you know them no longer exist. The institution was abolished as it was widely thought of as more like a prison or a factory than a creative learning environment. Schools have been replaced with "Learning Hubs" </a:t>
            </a:r>
            <a:r>
              <a:rPr lang="en-US" sz="3200" i="1" dirty="0">
                <a:solidFill>
                  <a:srgbClr val="0000FF"/>
                </a:solidFill>
                <a:latin typeface="Times New Roman" panose="02020603050405020304" pitchFamily="18" charset="0"/>
                <a:cs typeface="Times New Roman" panose="02020603050405020304" pitchFamily="18" charset="0"/>
              </a:rPr>
              <a:t>that are not restricted to certain ages. </a:t>
            </a:r>
            <a:r>
              <a:rPr lang="en-US" sz="3200" dirty="0">
                <a:latin typeface="Times New Roman" panose="02020603050405020304" pitchFamily="18" charset="0"/>
                <a:cs typeface="Times New Roman" panose="02020603050405020304" pitchFamily="18" charset="0"/>
              </a:rPr>
              <a:t>They are where </a:t>
            </a:r>
            <a:r>
              <a:rPr lang="en-US" sz="3200" dirty="0">
                <a:solidFill>
                  <a:srgbClr val="FF0000"/>
                </a:solidFill>
                <a:latin typeface="Times New Roman" panose="02020603050405020304" pitchFamily="18" charset="0"/>
                <a:cs typeface="Times New Roman" panose="02020603050405020304" pitchFamily="18" charset="0"/>
              </a:rPr>
              <a:t>intergenerational learning happens, in line with the belief that learning is a lifelong pursuit.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515047" y="5333525"/>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496586" y="4121336"/>
            <a:ext cx="2658358" cy="460375"/>
          </a:xfrm>
          <a:prstGeom prst="rect">
            <a:avLst/>
          </a:prstGeom>
          <a:noFill/>
          <a:ln w="57150">
            <a:solidFill>
              <a:srgbClr val="FFC000"/>
            </a:solidFill>
          </a:ln>
        </p:spPr>
        <p:txBody>
          <a:bodyPr wrap="square" rtlCol="0">
            <a:spAutoFit/>
          </a:bodyPr>
          <a:lstStyle/>
          <a:p>
            <a:endParaRPr lang="zh-CN" altLang="en-US" sz="2400"/>
          </a:p>
        </p:txBody>
      </p:sp>
      <p:sp>
        <p:nvSpPr>
          <p:cNvPr id="6" name="文本框 5"/>
          <p:cNvSpPr txBox="1"/>
          <p:nvPr/>
        </p:nvSpPr>
        <p:spPr>
          <a:xfrm>
            <a:off x="2639505" y="2408456"/>
            <a:ext cx="2922309" cy="460375"/>
          </a:xfrm>
          <a:prstGeom prst="rect">
            <a:avLst/>
          </a:prstGeom>
          <a:noFill/>
          <a:ln w="57150">
            <a:solidFill>
              <a:srgbClr val="FFC000"/>
            </a:solidFill>
          </a:ln>
        </p:spPr>
        <p:txBody>
          <a:bodyPr wrap="square" rtlCol="0">
            <a:spAutoFit/>
          </a:bodyPr>
          <a:lstStyle/>
          <a:p>
            <a:endParaRPr lang="zh-CN" altLang="en-US" sz="2400"/>
          </a:p>
        </p:txBody>
      </p:sp>
      <p:pic>
        <p:nvPicPr>
          <p:cNvPr id="11"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1279" y="4335864"/>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箭头连接符 12"/>
          <p:cNvCxnSpPr>
            <a:endCxn id="8" idx="0"/>
          </p:cNvCxnSpPr>
          <p:nvPr/>
        </p:nvCxnSpPr>
        <p:spPr>
          <a:xfrm>
            <a:off x="3827282" y="2868831"/>
            <a:ext cx="1998483" cy="125250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2799761" y="2868831"/>
            <a:ext cx="5674936" cy="171288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274320" y="210728"/>
            <a:ext cx="1164336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latin typeface="Times New Roman" panose="02020603050405020304" pitchFamily="18" charset="0"/>
                <a:cs typeface="Times New Roman" panose="02020603050405020304" pitchFamily="18" charset="0"/>
                <a:sym typeface="+mn-ea"/>
              </a:rPr>
              <a:t>（</a:t>
            </a:r>
            <a:r>
              <a:rPr lang="en-US" altLang="zh-CN" sz="3200" dirty="0">
                <a:latin typeface="Times New Roman" panose="02020603050405020304" pitchFamily="18" charset="0"/>
                <a:cs typeface="Times New Roman" panose="02020603050405020304" pitchFamily="18" charset="0"/>
                <a:sym typeface="+mn-ea"/>
              </a:rPr>
              <a:t>Para3)….</a:t>
            </a:r>
            <a:r>
              <a:rPr lang="en-US" sz="3200" dirty="0">
                <a:latin typeface="Times New Roman" panose="02020603050405020304" pitchFamily="18" charset="0"/>
                <a:cs typeface="Times New Roman" panose="02020603050405020304" pitchFamily="18" charset="0"/>
                <a:sym typeface="+mn-ea"/>
              </a:rPr>
              <a:t>Access to education is universal, and higher education institutions no longer differentiate them-selves by how many people they reject yearly. Variability between students is expected and lever-aged （</a:t>
            </a:r>
            <a:r>
              <a:rPr lang="en-US" sz="3200" dirty="0" err="1">
                <a:latin typeface="Times New Roman" panose="02020603050405020304" pitchFamily="18" charset="0"/>
                <a:cs typeface="Times New Roman" panose="02020603050405020304" pitchFamily="18" charset="0"/>
                <a:sym typeface="+mn-ea"/>
              </a:rPr>
              <a:t>利用</a:t>
            </a:r>
            <a:r>
              <a:rPr lang="en-US" sz="3200" dirty="0">
                <a:latin typeface="Times New Roman" panose="02020603050405020304" pitchFamily="18" charset="0"/>
                <a:cs typeface="Times New Roman" panose="02020603050405020304" pitchFamily="18" charset="0"/>
                <a:sym typeface="+mn-ea"/>
              </a:rPr>
              <a:t>） as young people teach one another and use their differences as a source of strength. </a:t>
            </a:r>
            <a:r>
              <a:rPr lang="en-US" sz="3200" dirty="0" err="1">
                <a:latin typeface="Times New Roman" panose="02020603050405020304" pitchFamily="18" charset="0"/>
                <a:cs typeface="Times New Roman" panose="02020603050405020304" pitchFamily="18" charset="0"/>
                <a:sym typeface="+mn-ea"/>
              </a:rPr>
              <a:t>Shemsy</a:t>
            </a:r>
            <a:r>
              <a:rPr lang="en-US" sz="3200" dirty="0">
                <a:latin typeface="Times New Roman" panose="02020603050405020304" pitchFamily="18" charset="0"/>
                <a:cs typeface="Times New Roman" panose="02020603050405020304" pitchFamily="18" charset="0"/>
                <a:sym typeface="+mn-ea"/>
              </a:rPr>
              <a:t> naturally explores what she is curious about at a pace she sets. She still has some classes to take that are </a:t>
            </a:r>
            <a:r>
              <a:rPr lang="en-US" sz="3200" u="sng" dirty="0">
                <a:latin typeface="Times New Roman" panose="02020603050405020304" pitchFamily="18" charset="0"/>
                <a:cs typeface="Times New Roman" panose="02020603050405020304" pitchFamily="18" charset="0"/>
                <a:sym typeface="+mn-ea"/>
              </a:rPr>
              <a:t>mandatory </a:t>
            </a:r>
            <a:r>
              <a:rPr lang="en-US" sz="3200" dirty="0">
                <a:latin typeface="Times New Roman" panose="02020603050405020304" pitchFamily="18" charset="0"/>
                <a:cs typeface="Times New Roman" panose="02020603050405020304" pitchFamily="18" charset="0"/>
                <a:sym typeface="+mn-ea"/>
              </a:rPr>
              <a:t>for children globally: </a:t>
            </a:r>
            <a:r>
              <a:rPr lang="en-US" sz="3200" dirty="0">
                <a:solidFill>
                  <a:srgbClr val="FF0000"/>
                </a:solidFill>
                <a:latin typeface="Times New Roman" panose="02020603050405020304" pitchFamily="18" charset="0"/>
                <a:cs typeface="Times New Roman" panose="02020603050405020304" pitchFamily="18" charset="0"/>
                <a:sym typeface="+mn-ea"/>
              </a:rPr>
              <a:t>Being Human and the History of Humanity.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015033" y="3908805"/>
            <a:ext cx="2324675"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词义猜测</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33375" y="4722856"/>
            <a:ext cx="11524615" cy="954107"/>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26. What does the underlined word </a:t>
            </a:r>
            <a:r>
              <a:rPr lang="en-US" altLang="zh-CN" sz="2800" dirty="0">
                <a:solidFill>
                  <a:srgbClr val="FF0000"/>
                </a:solidFill>
                <a:latin typeface="Times New Roman" panose="02020603050405020304" pitchFamily="18" charset="0"/>
                <a:cs typeface="Times New Roman" panose="02020603050405020304" pitchFamily="18" charset="0"/>
              </a:rPr>
              <a:t>"mandatory</a:t>
            </a:r>
            <a:r>
              <a:rPr lang="en-US" altLang="zh-CN" sz="2800" dirty="0">
                <a:latin typeface="Times New Roman" panose="02020603050405020304" pitchFamily="18" charset="0"/>
                <a:cs typeface="Times New Roman" panose="02020603050405020304" pitchFamily="18" charset="0"/>
              </a:rPr>
              <a:t>" in paragraph 3 mean?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Tough. 	  B. Satisfactory. 	     C. Optional. 		D. Required. </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a:off x="8763922" y="3670274"/>
            <a:ext cx="898552" cy="167380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742441" y="3908805"/>
            <a:ext cx="5344998" cy="143527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223378" y="500649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375" y="4523818"/>
            <a:ext cx="11524615" cy="156966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27. What is the suitable title for the text?</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A. An Example to All			B. A Vision for Education</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C. A Challenge for Education	D. A Journey into the Future</a:t>
            </a:r>
            <a:endPar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4)</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We invite you to think about your vision for education in the year 2080, what does it look like, who does it serve, and how does it transform our societies?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2403835" y="4523818"/>
            <a:ext cx="2556958" cy="553694"/>
          </a:xfrm>
          <a:prstGeom prst="rect">
            <a:avLst/>
          </a:prstGeom>
          <a:noFill/>
          <a:ln w="57150">
            <a:solidFill>
              <a:srgbClr val="FFC000"/>
            </a:solidFill>
          </a:ln>
        </p:spPr>
        <p:txBody>
          <a:bodyPr wrap="square" rtlCol="0">
            <a:spAutoFit/>
          </a:bodyPr>
          <a:lstStyle/>
          <a:p>
            <a:endParaRPr lang="zh-CN" altLang="en-US" sz="2800"/>
          </a:p>
        </p:txBody>
      </p:sp>
      <p:pic>
        <p:nvPicPr>
          <p:cNvPr id="12" name="Picture 5" descr="app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6735" y="4898226"/>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339806" y="4350248"/>
            <a:ext cx="2236510" cy="584775"/>
          </a:xfrm>
          <a:prstGeom prst="rect">
            <a:avLst/>
          </a:prstGeom>
          <a:solidFill>
            <a:srgbClr val="F5C059"/>
          </a:solidFill>
        </p:spPr>
        <p:txBody>
          <a:bodyPr wrap="none">
            <a:spAutoFit/>
          </a:bodyPr>
          <a:lstStyle/>
          <a:p>
            <a:r>
              <a:rPr lang="zh-CN" altLang="en-US" sz="3200" b="1" dirty="0">
                <a:latin typeface="微软雅黑" panose="020B0503020204020204" pitchFamily="34" charset="-122"/>
                <a:ea typeface="微软雅黑" panose="020B0503020204020204" pitchFamily="34" charset="-122"/>
              </a:rPr>
              <a:t>主旨概括题</a:t>
            </a:r>
            <a:endParaRPr lang="zh-CN" altLang="en-US" sz="3200"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52400" y="3047079"/>
            <a:ext cx="11961043"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第一段：介绍未来不同年份的教育；结合</a:t>
            </a:r>
            <a:r>
              <a:rPr lang="en-US" altLang="zh-CN" sz="3200" dirty="0">
                <a:solidFill>
                  <a:srgbClr val="0000FF"/>
                </a:solidFill>
                <a:latin typeface="Times New Roman" panose="02020603050405020304" pitchFamily="18" charset="0"/>
                <a:cs typeface="Times New Roman" panose="02020603050405020304" pitchFamily="18" charset="0"/>
              </a:rPr>
              <a:t>Para4 </a:t>
            </a:r>
            <a:r>
              <a:rPr lang="zh-CN" altLang="en-US" sz="3200" dirty="0">
                <a:solidFill>
                  <a:srgbClr val="0000FF"/>
                </a:solidFill>
                <a:latin typeface="Times New Roman" panose="02020603050405020304" pitchFamily="18" charset="0"/>
                <a:cs typeface="Times New Roman" panose="02020603050405020304" pitchFamily="18" charset="0"/>
              </a:rPr>
              <a:t>可知本文是对未来教育的一种展望。</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343481" y="1155649"/>
            <a:ext cx="3365368" cy="584775"/>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6272343" y="5057984"/>
            <a:ext cx="3956871" cy="584775"/>
          </a:xfrm>
          <a:prstGeom prst="rect">
            <a:avLst/>
          </a:prstGeom>
          <a:noFill/>
          <a:ln w="57150">
            <a:solidFill>
              <a:srgbClr val="FFC000"/>
            </a:solidFill>
          </a:ln>
        </p:spPr>
        <p:txBody>
          <a:bodyPr wrap="square" rtlCol="0">
            <a:spAutoFit/>
          </a:bodyPr>
          <a:lstStyle/>
          <a:p>
            <a:endParaRPr lang="zh-CN" alt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animBg="1"/>
      <p:bldP spid="15"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 y="0"/>
            <a:ext cx="12192000" cy="6858000"/>
          </a:xfrm>
          <a:prstGeom prst="rect">
            <a:avLst/>
          </a:prstGeom>
        </p:spPr>
      </p:pic>
      <p:sp>
        <p:nvSpPr>
          <p:cNvPr id="5" name="标题 4"/>
          <p:cNvSpPr>
            <a:spLocks noGrp="1"/>
          </p:cNvSpPr>
          <p:nvPr>
            <p:ph type="ctrTitle" idx="3"/>
            <p:custDataLst>
              <p:tags r:id="rId2"/>
            </p:custDataLst>
          </p:nvPr>
        </p:nvSpPr>
        <p:spPr>
          <a:xfrm>
            <a:off x="1193165" y="1125220"/>
            <a:ext cx="9963150" cy="2406650"/>
          </a:xfrm>
        </p:spPr>
        <p:txBody>
          <a:bodyPr>
            <a:normAutofit/>
          </a:bodyPr>
          <a:lstStyle/>
          <a:p>
            <a:pPr marL="0" indent="0" algn="ctr">
              <a:lnSpc>
                <a:spcPct val="100000"/>
              </a:lnSpc>
              <a:spcBef>
                <a:spcPts val="0"/>
              </a:spcBef>
              <a:spcAft>
                <a:spcPts val="0"/>
              </a:spcAft>
              <a:buSzPct val="100000"/>
              <a:buNone/>
            </a:pPr>
            <a:r>
              <a:rPr lang="en-US" altLang="zh-CN" sz="6000" dirty="0">
                <a:solidFill>
                  <a:srgbClr val="C00000"/>
                </a:solidFill>
              </a:rPr>
              <a:t>2024届</a:t>
            </a:r>
            <a:r>
              <a:rPr lang="zh-CN" altLang="en-US" sz="6000" dirty="0">
                <a:solidFill>
                  <a:srgbClr val="C00000"/>
                </a:solidFill>
              </a:rPr>
              <a:t>杭州市二模联考</a:t>
            </a:r>
            <a:br>
              <a:rPr lang="en-US" altLang="zh-CN" sz="6000" dirty="0">
                <a:solidFill>
                  <a:srgbClr val="C00000"/>
                </a:solidFill>
              </a:rPr>
            </a:br>
            <a:r>
              <a:rPr lang="en-US" altLang="zh-CN" sz="6000" dirty="0" err="1">
                <a:solidFill>
                  <a:srgbClr val="C00000"/>
                </a:solidFill>
              </a:rPr>
              <a:t>英语试题评讲</a:t>
            </a:r>
            <a:endParaRPr lang="en-US" altLang="zh-CN" sz="6000" dirty="0">
              <a:solidFill>
                <a:srgbClr val="C00000"/>
              </a:solidFill>
            </a:endParaRPr>
          </a:p>
        </p:txBody>
      </p:sp>
      <p:sp>
        <p:nvSpPr>
          <p:cNvPr id="6" name="副标题 2"/>
          <p:cNvSpPr>
            <a:spLocks noGrp="1"/>
          </p:cNvSpPr>
          <p:nvPr>
            <p:ph type="body" idx="1"/>
            <p:custDataLst>
              <p:tags r:id="rId3"/>
            </p:custDataLst>
          </p:nvPr>
        </p:nvSpPr>
        <p:spPr>
          <a:xfrm>
            <a:off x="3662679" y="4160655"/>
            <a:ext cx="5199177" cy="1244534"/>
          </a:xfrm>
        </p:spPr>
        <p:txBody>
          <a:bodyPr>
            <a:normAutofit/>
          </a:bodyPr>
          <a:lstStyle/>
          <a:p>
            <a:pPr marL="0" lvl="0" indent="0" algn="ctr">
              <a:lnSpc>
                <a:spcPct val="130000"/>
              </a:lnSpc>
              <a:spcBef>
                <a:spcPts val="0"/>
              </a:spcBef>
              <a:spcAft>
                <a:spcPts val="1000"/>
              </a:spcAft>
              <a:buSzPct val="100000"/>
              <a:buNone/>
            </a:pPr>
            <a:r>
              <a:rPr lang="zh-CN" altLang="en-US" sz="4000" dirty="0">
                <a:solidFill>
                  <a:srgbClr val="7030A0"/>
                </a:solidFill>
              </a:rPr>
              <a:t>郑素红</a:t>
            </a:r>
            <a:endParaRPr lang="en-US" altLang="zh-CN" sz="4000" dirty="0">
              <a:solidFill>
                <a:srgbClr val="7030A0"/>
              </a:solidFill>
            </a:endParaRPr>
          </a:p>
        </p:txBody>
      </p:sp>
      <p:sp>
        <p:nvSpPr>
          <p:cNvPr id="2" name="十字星 1"/>
          <p:cNvSpPr/>
          <p:nvPr/>
        </p:nvSpPr>
        <p:spPr>
          <a:xfrm>
            <a:off x="4556208" y="3961457"/>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a:off x="6844747" y="4418657"/>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543291"/>
            <a:ext cx="11679255" cy="601748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be distinctive from =be different from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the main function of education systems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教育体系的功能</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supply sb with </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向</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sb</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提供</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4.well-being of society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社会福利</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The institution was abolished.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机构被废除</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be restricted to certain ages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被限制在某些年纪</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a lifelong pursuit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终身追求</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be actively engaged in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积极参与</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propose projects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提议项目、课题</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720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628126"/>
            <a:ext cx="12126012" cy="6017481"/>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be involved in  …= be engaged in… </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contribute to and serve her community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为社会作贡献</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 be recognized as essential and core to our humanity</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 collaboratively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协作地；合作地</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higher education institutions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高等教育机构</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 differentiate   </a:t>
            </a:r>
            <a:r>
              <a:rPr lang="en-US" altLang="zh-CN" sz="36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区别；区分</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16.variability  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可变性</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17.vision for education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教育愿景 ；教育展望</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 transform our societies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改造社会</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61611" y="101469"/>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3085" y="433629"/>
            <a:ext cx="6777872" cy="1323439"/>
          </a:xfrm>
          <a:prstGeom prst="rect">
            <a:avLst/>
          </a:prstGeom>
          <a:noFill/>
        </p:spPr>
        <p:txBody>
          <a:bodyPr wrap="square" rtlCol="0">
            <a:spAutoFit/>
          </a:bodyPr>
          <a:lstStyle/>
          <a:p>
            <a:r>
              <a:rPr lang="en-US" altLang="zh-CN" sz="4000" b="1" dirty="0">
                <a:solidFill>
                  <a:srgbClr val="FF0000"/>
                </a:solidFill>
              </a:rPr>
              <a:t>                     C </a:t>
            </a:r>
            <a:r>
              <a:rPr lang="zh-CN" altLang="en-US" sz="4000" b="1" dirty="0">
                <a:solidFill>
                  <a:srgbClr val="FF0000"/>
                </a:solidFill>
              </a:rPr>
              <a:t>篇</a:t>
            </a:r>
            <a:endParaRPr lang="en-US" altLang="zh-CN" sz="4000" b="1" dirty="0">
              <a:solidFill>
                <a:srgbClr val="FF0000"/>
              </a:solidFill>
            </a:endParaRPr>
          </a:p>
          <a:p>
            <a:r>
              <a:rPr lang="en-US" altLang="zh-CN" sz="4000" b="1" dirty="0">
                <a:solidFill>
                  <a:srgbClr val="FF0000"/>
                </a:solidFill>
              </a:rPr>
              <a:t>             Nostrils  of Whales  </a:t>
            </a:r>
            <a:endParaRPr lang="zh-CN" altLang="en-US" sz="4000" b="1" dirty="0">
              <a:solidFill>
                <a:srgbClr val="FF0000"/>
              </a:solidFill>
            </a:endParaRPr>
          </a:p>
        </p:txBody>
      </p:sp>
      <p:pic>
        <p:nvPicPr>
          <p:cNvPr id="2050" name="Picture 2" descr="鲸鱼的鼻孔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49490" y="2872494"/>
            <a:ext cx="6642510" cy="398550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51788" y="3587575"/>
            <a:ext cx="1416377" cy="584775"/>
          </a:xfrm>
          <a:prstGeom prst="rect">
            <a:avLst/>
          </a:prstGeom>
          <a:noFill/>
        </p:spPr>
        <p:txBody>
          <a:bodyPr wrap="square">
            <a:spAutoFit/>
          </a:bodyPr>
          <a:lstStyle/>
          <a:p>
            <a:r>
              <a:rPr lang="zh-CN" altLang="en-US" sz="3200" b="1" dirty="0">
                <a:solidFill>
                  <a:srgbClr val="FF0000"/>
                </a:solidFill>
              </a:rPr>
              <a:t>说明文</a:t>
            </a:r>
            <a:endParaRPr lang="zh-CN" altLang="en-US" sz="3200" dirty="0"/>
          </a:p>
        </p:txBody>
      </p:sp>
      <p:sp>
        <p:nvSpPr>
          <p:cNvPr id="4" name="文本框 3"/>
          <p:cNvSpPr txBox="1"/>
          <p:nvPr/>
        </p:nvSpPr>
        <p:spPr>
          <a:xfrm>
            <a:off x="28281" y="4870266"/>
            <a:ext cx="4854804" cy="715581"/>
          </a:xfrm>
          <a:prstGeom prst="rect">
            <a:avLst/>
          </a:prstGeom>
          <a:noFill/>
        </p:spPr>
        <p:txBody>
          <a:bodyPr wrap="square">
            <a:spAutoFit/>
          </a:bodyPr>
          <a:lstStyle/>
          <a:p>
            <a:pPr indent="609600" algn="just" fontAlgn="auto">
              <a:lnSpc>
                <a:spcPct val="150000"/>
              </a:lnSpc>
            </a:pPr>
            <a:r>
              <a:rPr lang="zh-CN" altLang="en-US" sz="3200" b="1" dirty="0">
                <a:solidFill>
                  <a:srgbClr val="0000FF"/>
                </a:solidFill>
                <a:latin typeface="宋体" panose="02010600030101010101" pitchFamily="2" charset="-122"/>
                <a:ea typeface="宋体" panose="02010600030101010101" pitchFamily="2" charset="-122"/>
              </a:rPr>
              <a:t>主题语境</a:t>
            </a:r>
            <a:r>
              <a:rPr lang="en-US" altLang="zh-CN"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rPr>
              <a:t>人与社会</a:t>
            </a:r>
            <a:endParaRPr lang="zh-CN" altLang="en-US" sz="3200" b="1" dirty="0">
              <a:solidFill>
                <a:srgbClr val="0000FF"/>
              </a:solidFill>
              <a:latin typeface="宋体" panose="02010600030101010101" pitchFamily="2" charset="-122"/>
              <a:ea typeface="宋体" panose="02010600030101010101" pitchFamily="2" charset="-122"/>
            </a:endParaRPr>
          </a:p>
        </p:txBody>
      </p:sp>
      <p:pic>
        <p:nvPicPr>
          <p:cNvPr id="2052" name="Picture 4" descr="鲸鱼的鼻孔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49490" cy="366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000"/>
              </a:lnSpc>
            </a:pPr>
            <a:r>
              <a:rPr lang="en-US" altLang="zh-CN" sz="2000" dirty="0"/>
              <a:t>     Any schoolchild knows that a whale breathes through its blowhole. Fewer know that a blow-hole is a nostril </a:t>
            </a:r>
            <a:r>
              <a:rPr lang="zh-CN" altLang="en-US" sz="2000" dirty="0"/>
              <a:t>（鼻孔） </a:t>
            </a:r>
            <a:r>
              <a:rPr lang="en-US" altLang="zh-CN" sz="2000" dirty="0"/>
              <a:t>slightly changed by evolution into a form more useful for a mammal that spends its life at sea. And only a dedicated expert would know that while toothed whales, such as sperm whales, have one hole, baleen </a:t>
            </a:r>
            <a:r>
              <a:rPr lang="zh-CN" altLang="en-US" sz="2000" dirty="0"/>
              <a:t>（鲸须） </a:t>
            </a:r>
            <a:r>
              <a:rPr lang="en-US" altLang="zh-CN" sz="2000" dirty="0"/>
              <a:t>whales, such as humpback and Rice whales, have two. </a:t>
            </a:r>
            <a:endParaRPr lang="en-US" altLang="zh-CN" sz="2000" dirty="0"/>
          </a:p>
          <a:p>
            <a:pPr>
              <a:lnSpc>
                <a:spcPts val="2000"/>
              </a:lnSpc>
            </a:pPr>
            <a:r>
              <a:rPr lang="en-US" altLang="zh-CN" sz="2000" dirty="0"/>
              <a:t>    Even among the baleen whales, the placing of those nostrils differs. In some species they are close together. In others, they are much further apart. In a paper published in Biology Letters </a:t>
            </a:r>
            <a:r>
              <a:rPr lang="en-US" altLang="zh-CN" sz="2000" dirty="0" err="1"/>
              <a:t>Conor</a:t>
            </a:r>
            <a:r>
              <a:rPr lang="en-US" altLang="zh-CN" sz="2000" dirty="0"/>
              <a:t> Ryan, a marine biologist at the Scottish Association for Marine Science, suggests why that might be. Having two nostrils, he argues, helps whales smell in stereo </a:t>
            </a:r>
            <a:r>
              <a:rPr lang="zh-CN" altLang="en-US" sz="2000" dirty="0"/>
              <a:t>（立体空间）</a:t>
            </a:r>
            <a:r>
              <a:rPr lang="en-US" altLang="zh-CN" sz="2000" dirty="0"/>
              <a:t>. </a:t>
            </a:r>
            <a:endParaRPr lang="en-US" altLang="zh-CN" sz="2000" dirty="0"/>
          </a:p>
          <a:p>
            <a:pPr>
              <a:lnSpc>
                <a:spcPts val="2000"/>
              </a:lnSpc>
            </a:pPr>
            <a:r>
              <a:rPr lang="en-US" altLang="zh-CN" sz="2000" dirty="0"/>
              <a:t>     Many types of baleen whales eat tiny animals known as zooplankton </a:t>
            </a:r>
            <a:r>
              <a:rPr lang="zh-CN" altLang="en-US" sz="2000" dirty="0"/>
              <a:t>（浮游动物）， </a:t>
            </a:r>
            <a:r>
              <a:rPr lang="en-US" altLang="zh-CN" sz="2000" dirty="0"/>
              <a:t>which they catch by filtering </a:t>
            </a:r>
            <a:r>
              <a:rPr lang="zh-CN" altLang="en-US" sz="2000" dirty="0"/>
              <a:t>（过滤） </a:t>
            </a:r>
            <a:r>
              <a:rPr lang="en-US" altLang="zh-CN" sz="2000" dirty="0"/>
              <a:t>them from seawater using the sheets of fibrous baleen that have replaced teeth in their mouths. But to eat something you first have to find it. Toothed whales do not hunt by scent. In fact, the olfactory bulb-the part of the brain that processes smell-is absent in such creatures. But baleen whales still have olfactory bulbs, which suggests smell remains important. And scent can indeed give zooplankton away. Zooplankton like to eat other tiny creatures called </a:t>
            </a:r>
            <a:r>
              <a:rPr lang="en-US" altLang="zh-CN" sz="2000" dirty="0" err="1"/>
              <a:t>phyto</a:t>
            </a:r>
            <a:r>
              <a:rPr lang="en-US" altLang="zh-CN" sz="2000" dirty="0"/>
              <a:t>-plankton </a:t>
            </a:r>
            <a:r>
              <a:rPr lang="zh-CN" altLang="en-US" sz="2000" dirty="0"/>
              <a:t>（浮游植物）</a:t>
            </a:r>
            <a:r>
              <a:rPr lang="en-US" altLang="zh-CN" sz="2000" dirty="0"/>
              <a:t>. When these are under attack, they release a special gas called dimethyl </a:t>
            </a:r>
            <a:r>
              <a:rPr lang="en-US" altLang="zh-CN" sz="2000" dirty="0" err="1"/>
              <a:t>sulphide</a:t>
            </a:r>
            <a:r>
              <a:rPr lang="en-US" altLang="zh-CN" sz="2000" dirty="0"/>
              <a:t>, which in turn attracts baleen whales. </a:t>
            </a:r>
            <a:endParaRPr lang="en-US" altLang="zh-CN" sz="2000" dirty="0"/>
          </a:p>
          <a:p>
            <a:pPr>
              <a:lnSpc>
                <a:spcPts val="2000"/>
              </a:lnSpc>
            </a:pPr>
            <a:r>
              <a:rPr lang="en-US" altLang="zh-CN" sz="2000" dirty="0"/>
              <a:t>     Most animals have stereoscopic senses. Having two eyes, for instance, allows an animal to compare the images from each in order to perceive depth. Having two ears lets them locate the di-</a:t>
            </a:r>
            <a:r>
              <a:rPr lang="en-US" altLang="zh-CN" sz="2000" dirty="0" err="1"/>
              <a:t>rection</a:t>
            </a:r>
            <a:r>
              <a:rPr lang="en-US" altLang="zh-CN" sz="2000" dirty="0"/>
              <a:t> from which a sound is coming. </a:t>
            </a:r>
            <a:r>
              <a:rPr lang="en-US" altLang="zh-CN" sz="2000" dirty="0" err="1"/>
              <a:t>Dr</a:t>
            </a:r>
            <a:r>
              <a:rPr lang="en-US" altLang="zh-CN" sz="2000" dirty="0"/>
              <a:t> Ryan theorized that paired blowholes might bring baleen whales the same sorts of benefits. </a:t>
            </a:r>
            <a:endParaRPr lang="en-US" altLang="zh-CN" sz="2000" dirty="0"/>
          </a:p>
          <a:p>
            <a:pPr>
              <a:lnSpc>
                <a:spcPts val="2000"/>
              </a:lnSpc>
            </a:pPr>
            <a:r>
              <a:rPr lang="en-US" altLang="zh-CN" sz="2000" dirty="0"/>
              <a:t>     The farther apart the sensory organs are, the more information can be extracted by the animal that bears them. The researchers used drones to photograph the nostrils of 143 whales belonging to 14 different species. Sure enough, baleen whales that often eat zooplankton, such as the North At-</a:t>
            </a:r>
            <a:r>
              <a:rPr lang="en-US" altLang="zh-CN" sz="2000" dirty="0" err="1"/>
              <a:t>lantic</a:t>
            </a:r>
            <a:r>
              <a:rPr lang="en-US" altLang="zh-CN" sz="2000" dirty="0"/>
              <a:t> right whale, have nostrils that are farther apart than do those, such as humpback whales, that eat zooplankton occasionally. Besides allowing them to breathe, it seems that some whales use their blowholes to determine in which direction dinner lies. </a:t>
            </a:r>
            <a:endParaRPr lang="en-US" altLang="zh-CN" sz="2000" dirty="0"/>
          </a:p>
        </p:txBody>
      </p:sp>
      <p:sp>
        <p:nvSpPr>
          <p:cNvPr id="8" name="矩形: 圆角 5"/>
          <p:cNvSpPr/>
          <p:nvPr/>
        </p:nvSpPr>
        <p:spPr>
          <a:xfrm>
            <a:off x="1483759" y="348760"/>
            <a:ext cx="8668909"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  to nostrils of whales</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018094" y="1373618"/>
            <a:ext cx="10539167"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different positions of nostrils among baleen whales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1295755" y="2988941"/>
            <a:ext cx="612314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baleen whales hunt by scent</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936038" y="3953480"/>
            <a:ext cx="5068836"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stereoscopic senses</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矩形: 圆角 5"/>
          <p:cNvSpPr/>
          <p:nvPr/>
        </p:nvSpPr>
        <p:spPr>
          <a:xfrm>
            <a:off x="807773" y="5312511"/>
            <a:ext cx="562130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P5:</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the function of nostrils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P spid="7" grpId="0" bldLvl="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126010"/>
            <a:ext cx="12191999" cy="4832092"/>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Any schoolchild knows that a whale breathes through its blowhole. Fewer know that a blow-hole is a nostril （</a:t>
            </a:r>
            <a:r>
              <a:rPr lang="zh-CN" altLang="en-US" sz="2800" dirty="0">
                <a:latin typeface="Times New Roman" panose="02020603050405020304" pitchFamily="18" charset="0"/>
                <a:cs typeface="Times New Roman" panose="02020603050405020304" pitchFamily="18" charset="0"/>
              </a:rPr>
              <a:t>鼻孔） </a:t>
            </a:r>
            <a:r>
              <a:rPr lang="en-US" sz="2800" i="1" dirty="0">
                <a:solidFill>
                  <a:srgbClr val="0000FF"/>
                </a:solidFill>
                <a:latin typeface="Times New Roman" panose="02020603050405020304" pitchFamily="18" charset="0"/>
                <a:cs typeface="Times New Roman" panose="02020603050405020304" pitchFamily="18" charset="0"/>
              </a:rPr>
              <a:t>slightly changed by evolution into </a:t>
            </a:r>
            <a:r>
              <a:rPr lang="en-US" sz="2800" b="1" i="1" dirty="0">
                <a:solidFill>
                  <a:srgbClr val="0000FF"/>
                </a:solidFill>
                <a:latin typeface="Times New Roman" panose="02020603050405020304" pitchFamily="18" charset="0"/>
                <a:cs typeface="Times New Roman" panose="02020603050405020304" pitchFamily="18" charset="0"/>
              </a:rPr>
              <a:t>a form </a:t>
            </a:r>
            <a:r>
              <a:rPr lang="en-US" sz="2800" i="1" dirty="0">
                <a:solidFill>
                  <a:srgbClr val="CC00FF"/>
                </a:solidFill>
                <a:latin typeface="Times New Roman" panose="02020603050405020304" pitchFamily="18" charset="0"/>
                <a:cs typeface="Times New Roman" panose="02020603050405020304" pitchFamily="18" charset="0"/>
              </a:rPr>
              <a:t>more useful for </a:t>
            </a:r>
            <a:r>
              <a:rPr lang="en-US" sz="2800" b="1" i="1" dirty="0">
                <a:solidFill>
                  <a:srgbClr val="CC00FF"/>
                </a:solidFill>
                <a:latin typeface="Times New Roman" panose="02020603050405020304" pitchFamily="18" charset="0"/>
                <a:cs typeface="Times New Roman" panose="02020603050405020304" pitchFamily="18" charset="0"/>
              </a:rPr>
              <a:t>a mammal </a:t>
            </a:r>
            <a:r>
              <a:rPr lang="en-US" sz="2800" i="1" dirty="0">
                <a:solidFill>
                  <a:srgbClr val="006600"/>
                </a:solidFill>
                <a:latin typeface="Times New Roman" panose="02020603050405020304" pitchFamily="18" charset="0"/>
                <a:cs typeface="Times New Roman" panose="02020603050405020304" pitchFamily="18" charset="0"/>
              </a:rPr>
              <a:t>that spends its life at sea. </a:t>
            </a:r>
            <a:r>
              <a:rPr lang="en-US" sz="2800" dirty="0">
                <a:latin typeface="Times New Roman" panose="02020603050405020304" pitchFamily="18" charset="0"/>
                <a:cs typeface="Times New Roman" panose="02020603050405020304" pitchFamily="18" charset="0"/>
              </a:rPr>
              <a:t>And only a dedicated expert would know that while toothed whales, such as sperm whales, have one hole, baleen （</a:t>
            </a:r>
            <a:r>
              <a:rPr lang="zh-CN" altLang="en-US" sz="2800" dirty="0">
                <a:latin typeface="Times New Roman" panose="02020603050405020304" pitchFamily="18" charset="0"/>
                <a:cs typeface="Times New Roman" panose="02020603050405020304" pitchFamily="18" charset="0"/>
              </a:rPr>
              <a:t>鲸须） </a:t>
            </a:r>
            <a:r>
              <a:rPr lang="en-US" sz="2800" dirty="0">
                <a:latin typeface="Times New Roman" panose="02020603050405020304" pitchFamily="18" charset="0"/>
                <a:cs typeface="Times New Roman" panose="02020603050405020304" pitchFamily="18" charset="0"/>
              </a:rPr>
              <a:t>whales, such as humpback and Rice whales, have two. </a:t>
            </a:r>
            <a:endParaRPr lang="en-US" sz="2800" dirty="0">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(Para.2) Even among the baleen whales, the placing of those nostrils differs. In some species they are close together. In others, they are much further apart. In a paper published in Biology Letters Conor Ryan, a marine biologist at the Scottish Association for Marine Science, suggests why that might be. Having two nostrils, he argues, helps whales smell in stereo （</a:t>
            </a:r>
            <a:r>
              <a:rPr lang="zh-CN" altLang="en-US" sz="2800" dirty="0">
                <a:latin typeface="Times New Roman" panose="02020603050405020304" pitchFamily="18" charset="0"/>
                <a:cs typeface="Times New Roman" panose="02020603050405020304" pitchFamily="18" charset="0"/>
              </a:rPr>
              <a:t>立体空间）</a:t>
            </a:r>
            <a:r>
              <a:rPr lang="en-US" altLang="zh-CN" sz="2800"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22551" y="4856410"/>
            <a:ext cx="12031743" cy="1384995"/>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28. What do we know about whales' nostrils according to the first two paragraphs?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They are adapted ones. 		B. They are developed merely for smell.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They are not easy to detect. 		D. They are fixed universally in numbers.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194968" y="490347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flipH="1">
            <a:off x="3532506" y="697584"/>
            <a:ext cx="5696335" cy="457879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213656" y="4901741"/>
            <a:ext cx="2349348" cy="553694"/>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8380429" y="4901741"/>
            <a:ext cx="3689020" cy="553694"/>
          </a:xfrm>
          <a:prstGeom prst="rect">
            <a:avLst/>
          </a:prstGeom>
          <a:noFill/>
          <a:ln w="57150">
            <a:solidFill>
              <a:srgbClr val="FFC000"/>
            </a:solidFill>
          </a:ln>
        </p:spPr>
        <p:txBody>
          <a:bodyPr wrap="square" rtlCol="0">
            <a:spAutoFit/>
          </a:bodyPr>
          <a:lstStyle/>
          <a:p>
            <a:endParaRPr lang="zh-CN" altLang="en-US" sz="2800"/>
          </a:p>
        </p:txBody>
      </p:sp>
      <p:sp>
        <p:nvSpPr>
          <p:cNvPr id="8" name="文本框 7"/>
          <p:cNvSpPr txBox="1"/>
          <p:nvPr/>
        </p:nvSpPr>
        <p:spPr>
          <a:xfrm>
            <a:off x="4637988" y="282804"/>
            <a:ext cx="2422689" cy="499621"/>
          </a:xfrm>
          <a:prstGeom prst="rect">
            <a:avLst/>
          </a:prstGeom>
          <a:noFill/>
          <a:ln w="57150">
            <a:solidFill>
              <a:srgbClr val="FFC000"/>
            </a:solidFill>
          </a:ln>
        </p:spPr>
        <p:txBody>
          <a:bodyPr wrap="square" rtlCol="0">
            <a:spAutoFit/>
          </a:bodyPr>
          <a:lstStyle/>
          <a:p>
            <a:endParaRPr lang="zh-CN" altLang="en-US" sz="2800"/>
          </a:p>
        </p:txBody>
      </p:sp>
      <p:sp>
        <p:nvSpPr>
          <p:cNvPr id="14" name="文本框 13"/>
          <p:cNvSpPr txBox="1"/>
          <p:nvPr/>
        </p:nvSpPr>
        <p:spPr>
          <a:xfrm>
            <a:off x="7282773" y="294686"/>
            <a:ext cx="4402318" cy="499621"/>
          </a:xfrm>
          <a:prstGeom prst="rect">
            <a:avLst/>
          </a:prstGeom>
          <a:noFill/>
          <a:ln w="57150">
            <a:solidFill>
              <a:srgbClr val="FFC000"/>
            </a:solidFill>
          </a:ln>
        </p:spPr>
        <p:txBody>
          <a:bodyPr wrap="square" rtlCol="0">
            <a:spAutoFit/>
          </a:bodyPr>
          <a:lstStyle/>
          <a:p>
            <a:endParaRPr lang="zh-CN" altLang="en-US" sz="2800"/>
          </a:p>
        </p:txBody>
      </p:sp>
      <p:sp>
        <p:nvSpPr>
          <p:cNvPr id="15" name="文本框 14"/>
          <p:cNvSpPr txBox="1"/>
          <p:nvPr/>
        </p:nvSpPr>
        <p:spPr>
          <a:xfrm>
            <a:off x="1906731" y="5276374"/>
            <a:ext cx="2349348" cy="553694"/>
          </a:xfrm>
          <a:prstGeom prst="rect">
            <a:avLst/>
          </a:prstGeom>
          <a:noFill/>
          <a:ln w="57150">
            <a:solidFill>
              <a:srgbClr val="FFC000"/>
            </a:solidFill>
          </a:ln>
        </p:spPr>
        <p:txBody>
          <a:bodyPr wrap="square" rtlCol="0">
            <a:spAutoFit/>
          </a:bodyPr>
          <a:lstStyle/>
          <a:p>
            <a:endParaRPr lang="zh-CN" altLang="en-US" sz="2800"/>
          </a:p>
        </p:txBody>
      </p:sp>
      <p:sp>
        <p:nvSpPr>
          <p:cNvPr id="20" name="文本框 19"/>
          <p:cNvSpPr txBox="1"/>
          <p:nvPr/>
        </p:nvSpPr>
        <p:spPr>
          <a:xfrm>
            <a:off x="336899" y="3121728"/>
            <a:ext cx="8722150" cy="954107"/>
          </a:xfrm>
          <a:prstGeom prst="rect">
            <a:avLst/>
          </a:prstGeom>
          <a:solidFill>
            <a:schemeClr val="accent2">
              <a:lumMod val="20000"/>
              <a:lumOff val="80000"/>
            </a:schemeClr>
          </a:solidFill>
        </p:spPr>
        <p:txBody>
          <a:bodyPr wrap="square">
            <a:spAutoFit/>
          </a:bodyPr>
          <a:lstStyle/>
          <a:p>
            <a:r>
              <a:rPr lang="zh-CN" altLang="en-US" sz="2800" dirty="0">
                <a:solidFill>
                  <a:srgbClr val="CC00FF"/>
                </a:solidFill>
                <a:latin typeface="Times New Roman" panose="02020603050405020304" pitchFamily="18" charset="0"/>
                <a:cs typeface="Times New Roman" panose="02020603050405020304" pitchFamily="18" charset="0"/>
              </a:rPr>
              <a:t>同义替换： </a:t>
            </a:r>
            <a:r>
              <a:rPr lang="en-US" altLang="zh-CN" sz="2800" dirty="0">
                <a:solidFill>
                  <a:srgbClr val="CC00FF"/>
                </a:solidFill>
                <a:latin typeface="Times New Roman" panose="02020603050405020304" pitchFamily="18" charset="0"/>
                <a:cs typeface="Times New Roman" panose="02020603050405020304" pitchFamily="18" charset="0"/>
              </a:rPr>
              <a:t>a nostril slightly changed by evolution =   They (nostrils) are adapted ones. </a:t>
            </a:r>
            <a:endParaRPr lang="en-US" altLang="zh-CN" sz="28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0" y="3689706"/>
            <a:ext cx="11722787" cy="2246769"/>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plays a role when baleen whales hunt zooplankton?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The teeth that baleen whales have.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The smell </a:t>
            </a:r>
            <a:r>
              <a:rPr lang="en-US" altLang="zh-CN" sz="2800" i="1" dirty="0">
                <a:solidFill>
                  <a:srgbClr val="0000FF"/>
                </a:solidFill>
                <a:latin typeface="Times New Roman" panose="02020603050405020304" pitchFamily="18" charset="0"/>
                <a:cs typeface="Times New Roman" panose="02020603050405020304" pitchFamily="18" charset="0"/>
              </a:rPr>
              <a:t>that phytoplankton send. </a:t>
            </a:r>
            <a:endParaRPr lang="en-US" altLang="zh-CN" sz="2800" i="1" dirty="0">
              <a:solidFill>
                <a:srgbClr val="00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The sound waves that zooplankton create.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The chemical signals that zooplankton give off.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625589" y="34683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18421" y="4309059"/>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  </a:t>
            </a:r>
            <a:r>
              <a:rPr lang="zh-CN" altLang="en-US" sz="3200" dirty="0">
                <a:solidFill>
                  <a:srgbClr val="0000FF"/>
                </a:solidFill>
                <a:latin typeface="Times New Roman" panose="02020603050405020304" pitchFamily="18" charset="0"/>
                <a:cs typeface="Times New Roman" panose="02020603050405020304" pitchFamily="18" charset="0"/>
              </a:rPr>
              <a:t>（</a:t>
            </a:r>
            <a:r>
              <a:rPr lang="en-US" altLang="zh-CN" sz="3200" dirty="0">
                <a:solidFill>
                  <a:srgbClr val="0000FF"/>
                </a:solidFill>
                <a:latin typeface="Times New Roman" panose="02020603050405020304" pitchFamily="18" charset="0"/>
                <a:cs typeface="Times New Roman" panose="02020603050405020304" pitchFamily="18" charset="0"/>
              </a:rPr>
              <a:t>para3)  …</a:t>
            </a:r>
            <a:r>
              <a:rPr lang="en-US" sz="3200" dirty="0">
                <a:solidFill>
                  <a:srgbClr val="0000FF"/>
                </a:solidFill>
                <a:latin typeface="Times New Roman" panose="02020603050405020304" pitchFamily="18" charset="0"/>
                <a:cs typeface="Times New Roman" panose="02020603050405020304" pitchFamily="18" charset="0"/>
              </a:rPr>
              <a:t>But baleen whales still have olfactory bulbs, which suggests smell remains important. And scent can indeed give zooplankton away. </a:t>
            </a:r>
            <a:r>
              <a:rPr lang="en-US" sz="3200" dirty="0">
                <a:solidFill>
                  <a:srgbClr val="CC00FF"/>
                </a:solidFill>
                <a:latin typeface="Times New Roman" panose="02020603050405020304" pitchFamily="18" charset="0"/>
                <a:cs typeface="Times New Roman" panose="02020603050405020304" pitchFamily="18" charset="0"/>
              </a:rPr>
              <a:t>Zooplankton like to eat other tiny creatures called </a:t>
            </a:r>
            <a:r>
              <a:rPr lang="en-US" sz="3200" u="sng" dirty="0">
                <a:solidFill>
                  <a:srgbClr val="CC00FF"/>
                </a:solidFill>
                <a:latin typeface="Times New Roman" panose="02020603050405020304" pitchFamily="18" charset="0"/>
                <a:cs typeface="Times New Roman" panose="02020603050405020304" pitchFamily="18" charset="0"/>
              </a:rPr>
              <a:t>phytoplankton </a:t>
            </a:r>
            <a:r>
              <a:rPr lang="en-US" sz="3200" dirty="0">
                <a:solidFill>
                  <a:srgbClr val="CC00FF"/>
                </a:solidFill>
                <a:latin typeface="Times New Roman" panose="02020603050405020304" pitchFamily="18" charset="0"/>
                <a:cs typeface="Times New Roman" panose="02020603050405020304" pitchFamily="18" charset="0"/>
              </a:rPr>
              <a:t>（</a:t>
            </a:r>
            <a:r>
              <a:rPr lang="en-US" sz="3200" dirty="0" err="1">
                <a:solidFill>
                  <a:srgbClr val="CC00FF"/>
                </a:solidFill>
                <a:latin typeface="Times New Roman" panose="02020603050405020304" pitchFamily="18" charset="0"/>
                <a:cs typeface="Times New Roman" panose="02020603050405020304" pitchFamily="18" charset="0"/>
              </a:rPr>
              <a:t>浮游植物</a:t>
            </a:r>
            <a:r>
              <a:rPr lang="en-US" sz="3200" dirty="0">
                <a:solidFill>
                  <a:srgbClr val="CC00FF"/>
                </a:solidFill>
                <a:latin typeface="Times New Roman" panose="02020603050405020304" pitchFamily="18" charset="0"/>
                <a:cs typeface="Times New Roman" panose="02020603050405020304" pitchFamily="18" charset="0"/>
              </a:rPr>
              <a:t>）. When </a:t>
            </a:r>
            <a:r>
              <a:rPr lang="en-US" sz="3200" u="sng" dirty="0">
                <a:solidFill>
                  <a:srgbClr val="CC00FF"/>
                </a:solidFill>
                <a:latin typeface="Times New Roman" panose="02020603050405020304" pitchFamily="18" charset="0"/>
                <a:cs typeface="Times New Roman" panose="02020603050405020304" pitchFamily="18" charset="0"/>
              </a:rPr>
              <a:t>these </a:t>
            </a:r>
            <a:r>
              <a:rPr lang="en-US" sz="3200" dirty="0">
                <a:solidFill>
                  <a:srgbClr val="CC00FF"/>
                </a:solidFill>
                <a:latin typeface="Times New Roman" panose="02020603050405020304" pitchFamily="18" charset="0"/>
                <a:cs typeface="Times New Roman" panose="02020603050405020304" pitchFamily="18" charset="0"/>
              </a:rPr>
              <a:t>are under attack, </a:t>
            </a:r>
            <a:r>
              <a:rPr lang="en-US" sz="3200" u="sng" dirty="0">
                <a:solidFill>
                  <a:srgbClr val="CC00FF"/>
                </a:solidFill>
                <a:latin typeface="Times New Roman" panose="02020603050405020304" pitchFamily="18" charset="0"/>
                <a:cs typeface="Times New Roman" panose="02020603050405020304" pitchFamily="18" charset="0"/>
              </a:rPr>
              <a:t>they </a:t>
            </a:r>
            <a:r>
              <a:rPr lang="en-US" sz="3200" dirty="0">
                <a:solidFill>
                  <a:srgbClr val="CC00FF"/>
                </a:solidFill>
                <a:latin typeface="Times New Roman" panose="02020603050405020304" pitchFamily="18" charset="0"/>
                <a:cs typeface="Times New Roman" panose="02020603050405020304" pitchFamily="18" charset="0"/>
              </a:rPr>
              <a:t>release </a:t>
            </a:r>
            <a:r>
              <a:rPr lang="en-US" sz="3200" b="1" dirty="0">
                <a:solidFill>
                  <a:srgbClr val="FF0000"/>
                </a:solidFill>
                <a:latin typeface="Times New Roman" panose="02020603050405020304" pitchFamily="18" charset="0"/>
                <a:cs typeface="Times New Roman" panose="02020603050405020304" pitchFamily="18" charset="0"/>
              </a:rPr>
              <a:t>a special gas </a:t>
            </a:r>
            <a:r>
              <a:rPr lang="en-US" sz="3200" dirty="0">
                <a:solidFill>
                  <a:srgbClr val="CC00FF"/>
                </a:solidFill>
                <a:latin typeface="Times New Roman" panose="02020603050405020304" pitchFamily="18" charset="0"/>
                <a:cs typeface="Times New Roman" panose="02020603050405020304" pitchFamily="18" charset="0"/>
              </a:rPr>
              <a:t>called </a:t>
            </a:r>
            <a:r>
              <a:rPr lang="en-US" sz="3200" b="1" dirty="0">
                <a:solidFill>
                  <a:srgbClr val="CC00FF"/>
                </a:solidFill>
                <a:latin typeface="Times New Roman" panose="02020603050405020304" pitchFamily="18" charset="0"/>
                <a:cs typeface="Times New Roman" panose="02020603050405020304" pitchFamily="18" charset="0"/>
              </a:rPr>
              <a:t>dimethyl </a:t>
            </a:r>
            <a:r>
              <a:rPr lang="en-US" sz="3200" b="1" dirty="0" err="1">
                <a:solidFill>
                  <a:srgbClr val="CC00FF"/>
                </a:solidFill>
                <a:latin typeface="Times New Roman" panose="02020603050405020304" pitchFamily="18" charset="0"/>
                <a:cs typeface="Times New Roman" panose="02020603050405020304" pitchFamily="18" charset="0"/>
              </a:rPr>
              <a:t>sulphide</a:t>
            </a:r>
            <a:r>
              <a:rPr lang="en-US" sz="3200" b="1" dirty="0">
                <a:solidFill>
                  <a:srgbClr val="CC00FF"/>
                </a:solidFill>
                <a:latin typeface="Times New Roman" panose="02020603050405020304" pitchFamily="18" charset="0"/>
                <a:cs typeface="Times New Roman" panose="02020603050405020304" pitchFamily="18" charset="0"/>
              </a:rPr>
              <a:t>, </a:t>
            </a:r>
            <a:r>
              <a:rPr lang="en-US" sz="3200" b="1" i="1" dirty="0">
                <a:solidFill>
                  <a:srgbClr val="0000FF"/>
                </a:solidFill>
                <a:latin typeface="Times New Roman" panose="02020603050405020304" pitchFamily="18" charset="0"/>
                <a:cs typeface="Times New Roman" panose="02020603050405020304" pitchFamily="18" charset="0"/>
              </a:rPr>
              <a:t>which in turn attracts baleen whales. </a:t>
            </a:r>
            <a:endParaRPr lang="en-US" sz="3200" b="1" i="1" dirty="0">
              <a:solidFill>
                <a:srgbClr val="0000FF"/>
              </a:solidFill>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1081088" y="2464739"/>
            <a:ext cx="415838" cy="204985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971042" y="3762246"/>
            <a:ext cx="4890154" cy="49962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469213" y="4563279"/>
            <a:ext cx="1463282" cy="499621"/>
          </a:xfrm>
          <a:prstGeom prst="rect">
            <a:avLst/>
          </a:prstGeom>
          <a:noFill/>
          <a:ln w="57150">
            <a:solidFill>
              <a:srgbClr val="FFC000"/>
            </a:solidFill>
          </a:ln>
        </p:spPr>
        <p:txBody>
          <a:bodyPr wrap="square" rtlCol="0">
            <a:spAutoFit/>
          </a:bodyPr>
          <a:lstStyle/>
          <a:p>
            <a:endParaRPr lang="zh-CN" altLang="en-US" sz="2800"/>
          </a:p>
        </p:txBody>
      </p:sp>
      <p:sp>
        <p:nvSpPr>
          <p:cNvPr id="14" name="箭头: 下弧形 13"/>
          <p:cNvSpPr/>
          <p:nvPr/>
        </p:nvSpPr>
        <p:spPr>
          <a:xfrm rot="10800000" flipV="1">
            <a:off x="1423485" y="2431388"/>
            <a:ext cx="7692273" cy="1178430"/>
          </a:xfrm>
          <a:prstGeom prst="curvedUpArrow">
            <a:avLst>
              <a:gd name="adj1" fmla="val 50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0" y="4304920"/>
            <a:ext cx="11722787"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30. How is the concept of stereoscopic senses explained in paragraph 4?</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By quoting a theory. 		B. By using examples.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By making contrast. 		D. By making inferences. </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438034" y="5947620"/>
            <a:ext cx="2424065"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写作手法</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314117" y="4549235"/>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152401" y="58777"/>
            <a:ext cx="1203960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chemeClr val="tx1"/>
                </a:solidFill>
                <a:latin typeface="Times New Roman" panose="02020603050405020304" pitchFamily="18" charset="0"/>
                <a:cs typeface="Times New Roman" panose="02020603050405020304" pitchFamily="18" charset="0"/>
              </a:rPr>
              <a:t>   </a:t>
            </a:r>
            <a:r>
              <a:rPr lang="zh-CN" altLang="en-US" sz="3200" dirty="0">
                <a:solidFill>
                  <a:schemeClr val="tx1"/>
                </a:solidFill>
                <a:latin typeface="Times New Roman" panose="02020603050405020304" pitchFamily="18" charset="0"/>
                <a:cs typeface="Times New Roman" panose="02020603050405020304" pitchFamily="18" charset="0"/>
              </a:rPr>
              <a:t>（</a:t>
            </a:r>
            <a:r>
              <a:rPr lang="en-US" altLang="zh-CN" sz="3200" dirty="0">
                <a:solidFill>
                  <a:schemeClr val="tx1"/>
                </a:solidFill>
                <a:latin typeface="Times New Roman" panose="02020603050405020304" pitchFamily="18" charset="0"/>
                <a:cs typeface="Times New Roman" panose="02020603050405020304" pitchFamily="18" charset="0"/>
              </a:rPr>
              <a:t>Para4</a:t>
            </a:r>
            <a:r>
              <a:rPr lang="zh-CN" altLang="en-US" sz="3200" dirty="0">
                <a:solidFill>
                  <a:schemeClr val="tx1"/>
                </a:solidFill>
                <a:latin typeface="Times New Roman" panose="02020603050405020304" pitchFamily="18" charset="0"/>
                <a:cs typeface="Times New Roman" panose="02020603050405020304" pitchFamily="18" charset="0"/>
              </a:rPr>
              <a:t>）</a:t>
            </a:r>
            <a:r>
              <a:rPr lang="en-US" altLang="zh-CN" sz="3200" dirty="0">
                <a:solidFill>
                  <a:schemeClr val="tx1"/>
                </a:solidFill>
                <a:latin typeface="Times New Roman" panose="02020603050405020304" pitchFamily="18" charset="0"/>
                <a:cs typeface="Times New Roman" panose="02020603050405020304" pitchFamily="18" charset="0"/>
              </a:rPr>
              <a:t>Most animals have stereoscopic senses. </a:t>
            </a:r>
            <a:r>
              <a:rPr lang="en-US" altLang="zh-CN" sz="3200" dirty="0">
                <a:solidFill>
                  <a:srgbClr val="FF0000"/>
                </a:solidFill>
                <a:latin typeface="Times New Roman" panose="02020603050405020304" pitchFamily="18" charset="0"/>
                <a:cs typeface="Times New Roman" panose="02020603050405020304" pitchFamily="18" charset="0"/>
              </a:rPr>
              <a:t>Having two eyes, </a:t>
            </a:r>
            <a:r>
              <a:rPr lang="en-US" altLang="zh-CN" sz="3200" b="1" dirty="0">
                <a:solidFill>
                  <a:srgbClr val="0000FF"/>
                </a:solidFill>
                <a:latin typeface="Times New Roman" panose="02020603050405020304" pitchFamily="18" charset="0"/>
                <a:cs typeface="Times New Roman" panose="02020603050405020304" pitchFamily="18" charset="0"/>
              </a:rPr>
              <a:t>for instance, </a:t>
            </a:r>
            <a:r>
              <a:rPr lang="en-US" altLang="zh-CN" sz="3200" dirty="0">
                <a:solidFill>
                  <a:schemeClr val="tx1"/>
                </a:solidFill>
                <a:latin typeface="Times New Roman" panose="02020603050405020304" pitchFamily="18" charset="0"/>
                <a:cs typeface="Times New Roman" panose="02020603050405020304" pitchFamily="18" charset="0"/>
              </a:rPr>
              <a:t>allows an animal to compare the images from each in order to perceive depth. </a:t>
            </a:r>
            <a:r>
              <a:rPr lang="en-US" altLang="zh-CN" sz="3200" dirty="0">
                <a:solidFill>
                  <a:srgbClr val="FF0000"/>
                </a:solidFill>
                <a:latin typeface="Times New Roman" panose="02020603050405020304" pitchFamily="18" charset="0"/>
                <a:cs typeface="Times New Roman" panose="02020603050405020304" pitchFamily="18" charset="0"/>
              </a:rPr>
              <a:t>Having two ears </a:t>
            </a:r>
            <a:r>
              <a:rPr lang="en-US" altLang="zh-CN" sz="3200" dirty="0">
                <a:solidFill>
                  <a:schemeClr val="tx1"/>
                </a:solidFill>
                <a:latin typeface="Times New Roman" panose="02020603050405020304" pitchFamily="18" charset="0"/>
                <a:cs typeface="Times New Roman" panose="02020603050405020304" pitchFamily="18" charset="0"/>
              </a:rPr>
              <a:t>lets them locate the direction from which a sound is coming. Dr Ryan theorized that </a:t>
            </a:r>
            <a:r>
              <a:rPr lang="en-US" altLang="zh-CN" sz="3200" dirty="0">
                <a:solidFill>
                  <a:srgbClr val="FF0000"/>
                </a:solidFill>
                <a:latin typeface="Times New Roman" panose="02020603050405020304" pitchFamily="18" charset="0"/>
                <a:cs typeface="Times New Roman" panose="02020603050405020304" pitchFamily="18" charset="0"/>
              </a:rPr>
              <a:t>paired blowholes </a:t>
            </a:r>
            <a:r>
              <a:rPr lang="en-US" altLang="zh-CN" sz="3200" dirty="0">
                <a:solidFill>
                  <a:schemeClr val="tx1"/>
                </a:solidFill>
                <a:latin typeface="Times New Roman" panose="02020603050405020304" pitchFamily="18" charset="0"/>
                <a:cs typeface="Times New Roman" panose="02020603050405020304" pitchFamily="18" charset="0"/>
              </a:rPr>
              <a:t>might bring baleen whales the same sorts of benefits.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8418070" y="4378832"/>
            <a:ext cx="2039928" cy="499621"/>
          </a:xfrm>
          <a:prstGeom prst="rect">
            <a:avLst/>
          </a:prstGeom>
          <a:noFill/>
          <a:ln w="57150">
            <a:solidFill>
              <a:srgbClr val="FFC000"/>
            </a:solidFill>
          </a:ln>
        </p:spPr>
        <p:txBody>
          <a:bodyPr wrap="square" rtlCol="0">
            <a:spAutoFit/>
          </a:bodyPr>
          <a:lstStyle/>
          <a:p>
            <a:endParaRPr lang="zh-CN" altLang="en-US" sz="2800"/>
          </a:p>
        </p:txBody>
      </p:sp>
      <p:sp>
        <p:nvSpPr>
          <p:cNvPr id="5" name="文本框 4"/>
          <p:cNvSpPr txBox="1"/>
          <p:nvPr/>
        </p:nvSpPr>
        <p:spPr>
          <a:xfrm>
            <a:off x="3817856" y="4299425"/>
            <a:ext cx="2782478" cy="49962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5401559" y="175002"/>
            <a:ext cx="3393649" cy="499621"/>
          </a:xfrm>
          <a:prstGeom prst="rect">
            <a:avLst/>
          </a:prstGeom>
          <a:noFill/>
          <a:ln w="57150">
            <a:solidFill>
              <a:srgbClr val="FFC000"/>
            </a:solidFill>
          </a:ln>
        </p:spPr>
        <p:txBody>
          <a:bodyPr wrap="square" rtlCol="0">
            <a:spAutoFit/>
          </a:bodyPr>
          <a:lstStyle/>
          <a:p>
            <a:endParaRPr lang="zh-CN" altLang="en-US" sz="2800"/>
          </a:p>
        </p:txBody>
      </p:sp>
      <p:cxnSp>
        <p:nvCxnSpPr>
          <p:cNvPr id="8" name="直接箭头连接符 7"/>
          <p:cNvCxnSpPr/>
          <p:nvPr/>
        </p:nvCxnSpPr>
        <p:spPr>
          <a:xfrm flipH="1">
            <a:off x="6919274" y="452780"/>
            <a:ext cx="2518760" cy="434626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128093" y="1527142"/>
            <a:ext cx="791181" cy="327190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6967912" y="1932495"/>
            <a:ext cx="3608962" cy="286655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226060" y="156359"/>
            <a:ext cx="11562715" cy="3539430"/>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Para5) The farther apart the sensory organs are, the more information can be extracted by the animal that bears them. The researchers used drones to photograph the nostrils of 143 whales belonging to 14 different species. Sure enough, baleen whales that often eat zooplankton, such as the North Atlantic right whale, have nostrils that are farther apart than do those, such as humpback whales, that eat zooplankton occasionally. </a:t>
            </a:r>
            <a:r>
              <a:rPr lang="en-US" sz="2800" dirty="0">
                <a:solidFill>
                  <a:srgbClr val="FF0000"/>
                </a:solidFill>
                <a:latin typeface="Times New Roman" panose="02020603050405020304" pitchFamily="18" charset="0"/>
                <a:cs typeface="Times New Roman" panose="02020603050405020304" pitchFamily="18" charset="0"/>
              </a:rPr>
              <a:t>Besides allowing them to breathe, it seems that some whales use their blowholes to determine </a:t>
            </a:r>
            <a:r>
              <a:rPr lang="en-US" sz="2800" u="sng" dirty="0">
                <a:solidFill>
                  <a:srgbClr val="FF0000"/>
                </a:solidFill>
                <a:latin typeface="Times New Roman" panose="02020603050405020304" pitchFamily="18" charset="0"/>
                <a:cs typeface="Times New Roman" panose="02020603050405020304" pitchFamily="18" charset="0"/>
              </a:rPr>
              <a:t>in which direction dinner lies. </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26060" y="5253067"/>
            <a:ext cx="11335385"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solidFill>
                  <a:schemeClr val="tx1"/>
                </a:solidFill>
                <a:latin typeface="Times New Roman" panose="02020603050405020304" pitchFamily="18" charset="0"/>
                <a:cs typeface="Times New Roman" panose="02020603050405020304" pitchFamily="18" charset="0"/>
              </a:rPr>
              <a:t>31. What is the position of nostrils related to according to the last paragraph?</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A. The sense of smell. 		B. The possibility to attract food. </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C. The ability </a:t>
            </a:r>
            <a:r>
              <a:rPr lang="en-US" altLang="zh-CN" sz="2800" b="1" dirty="0">
                <a:solidFill>
                  <a:srgbClr val="FF0000"/>
                </a:solidFill>
                <a:latin typeface="Times New Roman" panose="02020603050405020304" pitchFamily="18" charset="0"/>
                <a:cs typeface="Times New Roman" panose="02020603050405020304" pitchFamily="18" charset="0"/>
              </a:rPr>
              <a:t>to locate food. </a:t>
            </a:r>
            <a:r>
              <a:rPr lang="en-US" altLang="zh-CN" sz="2800" dirty="0">
                <a:solidFill>
                  <a:schemeClr val="tx1"/>
                </a:solidFill>
                <a:latin typeface="Times New Roman" panose="02020603050405020304" pitchFamily="18" charset="0"/>
                <a:cs typeface="Times New Roman" panose="02020603050405020304" pitchFamily="18" charset="0"/>
              </a:rPr>
              <a:t>	D. The ability to communicate.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5415" y="5945564"/>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a:xfrm flipH="1">
            <a:off x="3000095" y="3207483"/>
            <a:ext cx="6341868" cy="297919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flipV="1">
            <a:off x="8568782" y="5242501"/>
            <a:ext cx="2897391" cy="526579"/>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flipV="1">
            <a:off x="1979629" y="5272345"/>
            <a:ext cx="3271101" cy="526581"/>
          </a:xfrm>
          <a:prstGeom prst="rect">
            <a:avLst/>
          </a:prstGeom>
          <a:noFill/>
          <a:ln w="57150">
            <a:solidFill>
              <a:srgbClr val="FFC000"/>
            </a:solidFill>
          </a:ln>
        </p:spPr>
        <p:txBody>
          <a:bodyPr wrap="square" rtlCol="0">
            <a:spAutoFit/>
          </a:bodyPr>
          <a:lstStyle/>
          <a:p>
            <a:endParaRPr lang="zh-CN" altLang="en-US" sz="2800"/>
          </a:p>
        </p:txBody>
      </p:sp>
      <p:sp>
        <p:nvSpPr>
          <p:cNvPr id="9" name="文本框 8"/>
          <p:cNvSpPr txBox="1"/>
          <p:nvPr/>
        </p:nvSpPr>
        <p:spPr>
          <a:xfrm>
            <a:off x="79388" y="3603261"/>
            <a:ext cx="1156271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同义替换 </a:t>
            </a:r>
            <a:r>
              <a:rPr lang="en-US" altLang="zh-CN" sz="3200" dirty="0">
                <a:solidFill>
                  <a:srgbClr val="0000FF"/>
                </a:solidFill>
                <a:latin typeface="Times New Roman" panose="02020603050405020304" pitchFamily="18" charset="0"/>
                <a:cs typeface="Times New Roman" panose="02020603050405020304" pitchFamily="18" charset="0"/>
              </a:rPr>
              <a:t>determine in which direction dinner lies=</a:t>
            </a:r>
            <a:r>
              <a:rPr lang="en-US" sz="3200" dirty="0">
                <a:solidFill>
                  <a:srgbClr val="0000FF"/>
                </a:solidFill>
                <a:latin typeface="Times New Roman" panose="02020603050405020304" pitchFamily="18" charset="0"/>
                <a:cs typeface="Times New Roman" panose="02020603050405020304" pitchFamily="18" charset="0"/>
              </a:rPr>
              <a:t>locate food</a:t>
            </a:r>
            <a:endParaRPr 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084082"/>
            <a:ext cx="11962614" cy="3258264"/>
          </a:xfrm>
          <a:prstGeom prst="rect">
            <a:avLst/>
          </a:prstGeom>
          <a:noFill/>
        </p:spPr>
        <p:txBody>
          <a:bodyPr wrap="square">
            <a:spAutoFit/>
          </a:bodyPr>
          <a:lstStyle/>
          <a:p>
            <a:pPr indent="266700" algn="just">
              <a:lnSpc>
                <a:spcPct val="200000"/>
              </a:lnSpc>
            </a:pPr>
            <a:r>
              <a:rPr lang="en-US" altLang="zh-CN" sz="3600" dirty="0">
                <a:solidFill>
                  <a:srgbClr val="0000FF"/>
                </a:solidFill>
                <a:latin typeface="Times New Roman" panose="02020603050405020304" pitchFamily="18" charset="0"/>
                <a:cs typeface="Times New Roman" panose="02020603050405020304" pitchFamily="18" charset="0"/>
              </a:rPr>
              <a:t>Fewer</a:t>
            </a:r>
            <a:r>
              <a:rPr lang="en-US" altLang="zh-CN" sz="3600" dirty="0">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know  </a:t>
            </a:r>
            <a:r>
              <a:rPr lang="en-US" altLang="zh-CN" sz="3600" dirty="0">
                <a:latin typeface="Times New Roman" panose="02020603050405020304" pitchFamily="18" charset="0"/>
                <a:cs typeface="Times New Roman" panose="02020603050405020304" pitchFamily="18" charset="0"/>
              </a:rPr>
              <a:t>that </a:t>
            </a:r>
            <a:r>
              <a:rPr lang="en-US" altLang="zh-CN" sz="3600" u="sng" dirty="0">
                <a:solidFill>
                  <a:srgbClr val="0000FF"/>
                </a:solidFill>
                <a:latin typeface="Times New Roman" panose="02020603050405020304" pitchFamily="18" charset="0"/>
                <a:cs typeface="Times New Roman" panose="02020603050405020304" pitchFamily="18" charset="0"/>
              </a:rPr>
              <a:t>a blow-hole</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u="sng" dirty="0">
                <a:solidFill>
                  <a:srgbClr val="FF0000"/>
                </a:solidFill>
                <a:latin typeface="Times New Roman" panose="02020603050405020304" pitchFamily="18" charset="0"/>
                <a:cs typeface="Times New Roman" panose="02020603050405020304" pitchFamily="18" charset="0"/>
              </a:rPr>
              <a:t>is a nostril </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鼻孔） </a:t>
            </a:r>
            <a:r>
              <a:rPr lang="en-US" altLang="zh-CN" sz="3600" i="1" dirty="0">
                <a:solidFill>
                  <a:srgbClr val="0000FF"/>
                </a:solidFill>
                <a:latin typeface="Times New Roman" panose="02020603050405020304" pitchFamily="18" charset="0"/>
                <a:cs typeface="Times New Roman" panose="02020603050405020304" pitchFamily="18" charset="0"/>
              </a:rPr>
              <a:t>slightly changed by evolution into </a:t>
            </a:r>
            <a:r>
              <a:rPr lang="en-US" altLang="zh-CN" sz="3600" b="1" i="1" dirty="0">
                <a:solidFill>
                  <a:srgbClr val="0000FF"/>
                </a:solidFill>
                <a:latin typeface="Times New Roman" panose="02020603050405020304" pitchFamily="18" charset="0"/>
                <a:cs typeface="Times New Roman" panose="02020603050405020304" pitchFamily="18" charset="0"/>
              </a:rPr>
              <a:t>a form </a:t>
            </a:r>
            <a:r>
              <a:rPr lang="en-US" altLang="zh-CN" sz="3600" i="1" dirty="0">
                <a:solidFill>
                  <a:srgbClr val="CC00FF"/>
                </a:solidFill>
                <a:latin typeface="Times New Roman" panose="02020603050405020304" pitchFamily="18" charset="0"/>
                <a:cs typeface="Times New Roman" panose="02020603050405020304" pitchFamily="18" charset="0"/>
              </a:rPr>
              <a:t>more useful for </a:t>
            </a:r>
            <a:r>
              <a:rPr lang="en-US" altLang="zh-CN" sz="3600" b="1" i="1" dirty="0">
                <a:solidFill>
                  <a:srgbClr val="CC00FF"/>
                </a:solidFill>
                <a:latin typeface="Times New Roman" panose="02020603050405020304" pitchFamily="18" charset="0"/>
                <a:cs typeface="Times New Roman" panose="02020603050405020304" pitchFamily="18" charset="0"/>
              </a:rPr>
              <a:t>a mammal </a:t>
            </a:r>
            <a:r>
              <a:rPr lang="en-US" altLang="zh-CN" sz="3600" i="1" dirty="0">
                <a:solidFill>
                  <a:srgbClr val="006600"/>
                </a:solidFill>
                <a:latin typeface="Times New Roman" panose="02020603050405020304" pitchFamily="18" charset="0"/>
                <a:cs typeface="Times New Roman" panose="02020603050405020304" pitchFamily="18" charset="0"/>
              </a:rPr>
              <a:t>that spends its life at sea.</a:t>
            </a:r>
            <a:endParaRPr lang="zh-CN" altLang="zh-CN" sz="3600" kern="100" dirty="0">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1</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229385" y="2041964"/>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6405523" y="2125498"/>
            <a:ext cx="2285990" cy="523220"/>
          </a:xfrm>
          <a:prstGeom prst="rect">
            <a:avLst/>
          </a:prstGeom>
          <a:solidFill>
            <a:schemeClr val="bg1"/>
          </a:solidFill>
        </p:spPr>
        <p:txBody>
          <a:bodyPr wrap="square" rtlCol="0">
            <a:spAutoFit/>
          </a:bodyPr>
          <a:lstStyle/>
          <a:p>
            <a:r>
              <a:rPr lang="zh-CN" altLang="en-US" sz="2800" dirty="0">
                <a:solidFill>
                  <a:srgbClr val="FF0000"/>
                </a:solidFill>
              </a:rPr>
              <a:t>宾从系</a:t>
            </a:r>
            <a:r>
              <a:rPr lang="en-US" altLang="zh-CN" sz="2800" dirty="0">
                <a:solidFill>
                  <a:srgbClr val="FF0000"/>
                </a:solidFill>
              </a:rPr>
              <a:t>+</a:t>
            </a:r>
            <a:r>
              <a:rPr lang="zh-CN" altLang="en-US" sz="2800" dirty="0">
                <a:solidFill>
                  <a:srgbClr val="FF0000"/>
                </a:solidFill>
              </a:rPr>
              <a:t>表</a:t>
            </a:r>
            <a:endParaRPr lang="zh-CN" altLang="en-US" sz="2800" dirty="0">
              <a:solidFill>
                <a:srgbClr val="FF0000"/>
              </a:solidFill>
            </a:endParaRPr>
          </a:p>
        </p:txBody>
      </p:sp>
      <p:sp>
        <p:nvSpPr>
          <p:cNvPr id="11" name="文本框 10"/>
          <p:cNvSpPr txBox="1"/>
          <p:nvPr/>
        </p:nvSpPr>
        <p:spPr>
          <a:xfrm>
            <a:off x="3368509" y="156418"/>
            <a:ext cx="3117131"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引导宾语从句</a:t>
            </a:r>
            <a:endParaRPr lang="zh-CN" altLang="en-US" sz="2800" dirty="0">
              <a:solidFill>
                <a:srgbClr val="FF0000"/>
              </a:solidFill>
            </a:endParaRPr>
          </a:p>
        </p:txBody>
      </p:sp>
      <p:sp>
        <p:nvSpPr>
          <p:cNvPr id="12" name="文本框 11"/>
          <p:cNvSpPr txBox="1"/>
          <p:nvPr/>
        </p:nvSpPr>
        <p:spPr>
          <a:xfrm>
            <a:off x="1781666" y="2098339"/>
            <a:ext cx="127419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2" name="文本框 1"/>
          <p:cNvSpPr txBox="1"/>
          <p:nvPr/>
        </p:nvSpPr>
        <p:spPr>
          <a:xfrm>
            <a:off x="229385" y="3142840"/>
            <a:ext cx="4785675" cy="461665"/>
          </a:xfrm>
          <a:prstGeom prst="rect">
            <a:avLst/>
          </a:prstGeom>
          <a:solidFill>
            <a:schemeClr val="bg1"/>
          </a:solidFill>
        </p:spPr>
        <p:txBody>
          <a:bodyPr wrap="square" rtlCol="0">
            <a:spAutoFit/>
          </a:bodyPr>
          <a:lstStyle/>
          <a:p>
            <a:r>
              <a:rPr lang="zh-CN" altLang="en-US" sz="2400" dirty="0">
                <a:solidFill>
                  <a:srgbClr val="FF0000"/>
                </a:solidFill>
              </a:rPr>
              <a:t>过去分词短语作</a:t>
            </a:r>
            <a:r>
              <a:rPr lang="en-US" altLang="zh-CN" sz="2400" dirty="0">
                <a:solidFill>
                  <a:srgbClr val="FF0000"/>
                </a:solidFill>
              </a:rPr>
              <a:t>nostril </a:t>
            </a:r>
            <a:r>
              <a:rPr lang="zh-CN" altLang="en-US" sz="2400" dirty="0">
                <a:solidFill>
                  <a:srgbClr val="FF0000"/>
                </a:solidFill>
              </a:rPr>
              <a:t>的后置定语</a:t>
            </a:r>
            <a:endParaRPr lang="zh-CN" altLang="en-US" sz="2400" dirty="0">
              <a:solidFill>
                <a:srgbClr val="FF0000"/>
              </a:solidFill>
            </a:endParaRPr>
          </a:p>
        </p:txBody>
      </p:sp>
      <p:sp>
        <p:nvSpPr>
          <p:cNvPr id="7" name="文本框 6"/>
          <p:cNvSpPr txBox="1"/>
          <p:nvPr/>
        </p:nvSpPr>
        <p:spPr>
          <a:xfrm>
            <a:off x="141403" y="4445309"/>
            <a:ext cx="456257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定语从句修饰</a:t>
            </a:r>
            <a:r>
              <a:rPr lang="en-US" altLang="zh-CN" sz="2800" dirty="0">
                <a:solidFill>
                  <a:srgbClr val="FF0000"/>
                </a:solidFill>
              </a:rPr>
              <a:t>mammal</a:t>
            </a:r>
            <a:endParaRPr lang="zh-CN" altLang="en-US" sz="2800" dirty="0">
              <a:solidFill>
                <a:srgbClr val="FF0000"/>
              </a:solidFill>
            </a:endParaRPr>
          </a:p>
        </p:txBody>
      </p:sp>
      <p:sp>
        <p:nvSpPr>
          <p:cNvPr id="9" name="右大括号 8"/>
          <p:cNvSpPr/>
          <p:nvPr/>
        </p:nvSpPr>
        <p:spPr>
          <a:xfrm>
            <a:off x="4927074" y="3910846"/>
            <a:ext cx="436778" cy="670581"/>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2809187" y="1409275"/>
            <a:ext cx="273377" cy="806024"/>
          </a:xfrm>
          <a:prstGeom prst="leftBrace">
            <a:avLst>
              <a:gd name="adj1" fmla="val 7371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38100">
                <a:solidFill>
                  <a:schemeClr val="tx1"/>
                </a:solidFill>
              </a:ln>
            </a:endParaRPr>
          </a:p>
        </p:txBody>
      </p:sp>
      <p:sp>
        <p:nvSpPr>
          <p:cNvPr id="13" name="文本框 12"/>
          <p:cNvSpPr txBox="1"/>
          <p:nvPr/>
        </p:nvSpPr>
        <p:spPr>
          <a:xfrm>
            <a:off x="3784865" y="2109343"/>
            <a:ext cx="1918357" cy="523220"/>
          </a:xfrm>
          <a:prstGeom prst="rect">
            <a:avLst/>
          </a:prstGeom>
          <a:solidFill>
            <a:schemeClr val="bg1"/>
          </a:solidFill>
        </p:spPr>
        <p:txBody>
          <a:bodyPr wrap="square" rtlCol="0">
            <a:spAutoFit/>
          </a:bodyPr>
          <a:lstStyle/>
          <a:p>
            <a:r>
              <a:rPr lang="zh-CN" altLang="en-US" sz="2800" dirty="0">
                <a:solidFill>
                  <a:srgbClr val="FF0000"/>
                </a:solidFill>
              </a:rPr>
              <a:t>宾从主语</a:t>
            </a:r>
            <a:endParaRPr lang="zh-CN" altLang="en-US" sz="2800" dirty="0">
              <a:solidFill>
                <a:srgbClr val="FF0000"/>
              </a:solidFill>
            </a:endParaRPr>
          </a:p>
        </p:txBody>
      </p:sp>
      <p:sp>
        <p:nvSpPr>
          <p:cNvPr id="16" name="文本框 15"/>
          <p:cNvSpPr txBox="1"/>
          <p:nvPr/>
        </p:nvSpPr>
        <p:spPr>
          <a:xfrm>
            <a:off x="6631754" y="3295240"/>
            <a:ext cx="4785675" cy="461665"/>
          </a:xfrm>
          <a:prstGeom prst="rect">
            <a:avLst/>
          </a:prstGeom>
          <a:solidFill>
            <a:schemeClr val="bg1"/>
          </a:solidFill>
        </p:spPr>
        <p:txBody>
          <a:bodyPr wrap="square" rtlCol="0">
            <a:spAutoFit/>
          </a:bodyPr>
          <a:lstStyle/>
          <a:p>
            <a:r>
              <a:rPr lang="zh-CN" altLang="en-US" sz="2400" dirty="0">
                <a:solidFill>
                  <a:srgbClr val="FF0000"/>
                </a:solidFill>
              </a:rPr>
              <a:t>形容词短语作</a:t>
            </a:r>
            <a:r>
              <a:rPr lang="en-US" altLang="zh-CN" sz="2400" dirty="0">
                <a:solidFill>
                  <a:srgbClr val="FF0000"/>
                </a:solidFill>
              </a:rPr>
              <a:t>form </a:t>
            </a:r>
            <a:r>
              <a:rPr lang="zh-CN" altLang="en-US" sz="2400" dirty="0">
                <a:solidFill>
                  <a:srgbClr val="FF0000"/>
                </a:solidFill>
              </a:rPr>
              <a:t>的后置定语</a:t>
            </a:r>
            <a:endParaRPr lang="zh-CN" altLang="en-US" sz="2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2" grpId="0" animBg="1"/>
      <p:bldP spid="7" grpId="0" animBg="1"/>
      <p:bldP spid="9" grpId="0" animBg="1"/>
      <p:bldP spid="10" grpId="0" animBg="1"/>
      <p:bldP spid="13"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650449"/>
            <a:ext cx="11962614" cy="2150269"/>
          </a:xfrm>
          <a:prstGeom prst="rect">
            <a:avLst/>
          </a:prstGeom>
          <a:noFill/>
        </p:spPr>
        <p:txBody>
          <a:bodyPr wrap="square">
            <a:spAutoFit/>
          </a:bodyPr>
          <a:lstStyle/>
          <a:p>
            <a:pPr indent="266700" algn="just">
              <a:lnSpc>
                <a:spcPct val="200000"/>
              </a:lnSpc>
            </a:pPr>
            <a:r>
              <a:rPr lang="en-US" altLang="zh-CN" sz="3600" dirty="0">
                <a:solidFill>
                  <a:srgbClr val="CC00FF"/>
                </a:solidFill>
                <a:latin typeface="Times New Roman" panose="02020603050405020304" pitchFamily="18" charset="0"/>
                <a:cs typeface="Times New Roman" panose="02020603050405020304" pitchFamily="18" charset="0"/>
              </a:rPr>
              <a:t>The farther apart </a:t>
            </a:r>
            <a:r>
              <a:rPr lang="en-US" altLang="zh-CN" sz="3600" dirty="0">
                <a:solidFill>
                  <a:srgbClr val="0000FF"/>
                </a:solidFill>
                <a:latin typeface="Times New Roman" panose="02020603050405020304" pitchFamily="18" charset="0"/>
                <a:cs typeface="Times New Roman" panose="02020603050405020304" pitchFamily="18" charset="0"/>
              </a:rPr>
              <a:t>the sensory organs </a:t>
            </a:r>
            <a:r>
              <a:rPr lang="en-US" altLang="zh-CN" sz="3600" dirty="0">
                <a:solidFill>
                  <a:srgbClr val="C00000"/>
                </a:solidFill>
                <a:latin typeface="Times New Roman" panose="02020603050405020304" pitchFamily="18" charset="0"/>
                <a:cs typeface="Times New Roman" panose="02020603050405020304" pitchFamily="18" charset="0"/>
              </a:rPr>
              <a:t>are,</a:t>
            </a:r>
            <a:r>
              <a:rPr lang="en-US" altLang="zh-CN" sz="3600" dirty="0">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the more information </a:t>
            </a:r>
            <a:r>
              <a:rPr lang="en-US" altLang="zh-CN" sz="3600" dirty="0">
                <a:solidFill>
                  <a:srgbClr val="FF0000"/>
                </a:solidFill>
                <a:latin typeface="Times New Roman" panose="02020603050405020304" pitchFamily="18" charset="0"/>
                <a:cs typeface="Times New Roman" panose="02020603050405020304" pitchFamily="18" charset="0"/>
              </a:rPr>
              <a:t>can be extracted </a:t>
            </a:r>
            <a:r>
              <a:rPr lang="en-US" altLang="zh-CN" sz="3600" dirty="0">
                <a:latin typeface="Times New Roman" panose="02020603050405020304" pitchFamily="18" charset="0"/>
                <a:cs typeface="Times New Roman" panose="02020603050405020304" pitchFamily="18" charset="0"/>
              </a:rPr>
              <a:t>by </a:t>
            </a:r>
            <a:r>
              <a:rPr lang="en-US" altLang="zh-CN" sz="3600" b="1" dirty="0">
                <a:latin typeface="Times New Roman" panose="02020603050405020304" pitchFamily="18" charset="0"/>
                <a:cs typeface="Times New Roman" panose="02020603050405020304" pitchFamily="18" charset="0"/>
              </a:rPr>
              <a:t>the animal </a:t>
            </a:r>
            <a:r>
              <a:rPr lang="en-US" altLang="zh-CN" sz="3600" i="1" dirty="0">
                <a:solidFill>
                  <a:srgbClr val="0000FF"/>
                </a:solidFill>
                <a:latin typeface="Times New Roman" panose="02020603050405020304" pitchFamily="18" charset="0"/>
                <a:cs typeface="Times New Roman" panose="02020603050405020304" pitchFamily="18" charset="0"/>
              </a:rPr>
              <a:t>that bears them. </a:t>
            </a:r>
            <a:endParaRPr lang="zh-CN" altLang="zh-CN" sz="3600" i="1" kern="100" dirty="0">
              <a:solidFill>
                <a:srgbClr val="0000FF"/>
              </a:solidFill>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r>
              <a:rPr lang="en-US" altLang="zh-CN" sz="2400" b="1" dirty="0">
                <a:solidFill>
                  <a:srgbClr val="FF0000"/>
                </a:solidFill>
              </a:rPr>
              <a:t>2</a:t>
            </a:r>
            <a:r>
              <a:rPr lang="zh-CN" altLang="en-US" sz="2400" b="1" dirty="0">
                <a:solidFill>
                  <a:srgbClr val="FF0000"/>
                </a:solidFill>
              </a:rPr>
              <a:t>；</a:t>
            </a:r>
            <a:endParaRPr lang="zh-CN" altLang="en-US" sz="2400" b="1" dirty="0">
              <a:solidFill>
                <a:srgbClr val="FF0000"/>
              </a:solidFill>
            </a:endParaRPr>
          </a:p>
        </p:txBody>
      </p:sp>
      <p:sp>
        <p:nvSpPr>
          <p:cNvPr id="5" name="文本框 4"/>
          <p:cNvSpPr txBox="1"/>
          <p:nvPr/>
        </p:nvSpPr>
        <p:spPr>
          <a:xfrm>
            <a:off x="4311191" y="1702599"/>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12" name="文本框 11"/>
          <p:cNvSpPr txBox="1"/>
          <p:nvPr/>
        </p:nvSpPr>
        <p:spPr>
          <a:xfrm>
            <a:off x="6928701" y="1636611"/>
            <a:ext cx="1274197" cy="523220"/>
          </a:xfrm>
          <a:prstGeom prst="rect">
            <a:avLst/>
          </a:prstGeom>
          <a:solidFill>
            <a:schemeClr val="bg1"/>
          </a:solidFill>
        </p:spPr>
        <p:txBody>
          <a:bodyPr wrap="square" rtlCol="0">
            <a:spAutoFit/>
          </a:bodyPr>
          <a:lstStyle/>
          <a:p>
            <a:r>
              <a:rPr lang="zh-CN" altLang="en-US" sz="2800" dirty="0">
                <a:solidFill>
                  <a:srgbClr val="FF0000"/>
                </a:solidFill>
              </a:rPr>
              <a:t>系动词</a:t>
            </a:r>
            <a:endParaRPr lang="zh-CN" altLang="en-US" sz="2800" dirty="0">
              <a:solidFill>
                <a:srgbClr val="FF0000"/>
              </a:solidFill>
            </a:endParaRPr>
          </a:p>
        </p:txBody>
      </p:sp>
      <p:sp>
        <p:nvSpPr>
          <p:cNvPr id="7" name="文本框 6"/>
          <p:cNvSpPr txBox="1"/>
          <p:nvPr/>
        </p:nvSpPr>
        <p:spPr>
          <a:xfrm>
            <a:off x="5731498" y="2622773"/>
            <a:ext cx="456257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定语从句修饰</a:t>
            </a:r>
            <a:r>
              <a:rPr lang="en-US" altLang="zh-CN" sz="2800" dirty="0">
                <a:solidFill>
                  <a:srgbClr val="FF0000"/>
                </a:solidFill>
              </a:rPr>
              <a:t>mammal</a:t>
            </a:r>
            <a:endParaRPr lang="zh-CN" altLang="en-US" sz="2800" dirty="0">
              <a:solidFill>
                <a:srgbClr val="FF0000"/>
              </a:solidFill>
            </a:endParaRPr>
          </a:p>
        </p:txBody>
      </p:sp>
      <p:sp>
        <p:nvSpPr>
          <p:cNvPr id="8" name="文本框 7"/>
          <p:cNvSpPr txBox="1"/>
          <p:nvPr/>
        </p:nvSpPr>
        <p:spPr>
          <a:xfrm>
            <a:off x="9827443" y="1558241"/>
            <a:ext cx="107151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14" name="文本框 13"/>
          <p:cNvSpPr txBox="1"/>
          <p:nvPr/>
        </p:nvSpPr>
        <p:spPr>
          <a:xfrm>
            <a:off x="950530" y="2652828"/>
            <a:ext cx="1274197"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5" name="文本框 14"/>
          <p:cNvSpPr txBox="1"/>
          <p:nvPr/>
        </p:nvSpPr>
        <p:spPr>
          <a:xfrm>
            <a:off x="2028336" y="1666461"/>
            <a:ext cx="1274197" cy="523220"/>
          </a:xfrm>
          <a:prstGeom prst="rect">
            <a:avLst/>
          </a:prstGeom>
          <a:solidFill>
            <a:schemeClr val="bg1"/>
          </a:solidFill>
        </p:spPr>
        <p:txBody>
          <a:bodyPr wrap="square" rtlCol="0">
            <a:spAutoFit/>
          </a:bodyPr>
          <a:lstStyle/>
          <a:p>
            <a:r>
              <a:rPr lang="zh-CN" altLang="en-US" sz="2800" dirty="0">
                <a:solidFill>
                  <a:srgbClr val="FF0000"/>
                </a:solidFill>
              </a:rPr>
              <a:t>表语</a:t>
            </a:r>
            <a:endParaRPr lang="zh-CN" altLang="en-US" sz="2800" dirty="0">
              <a:solidFill>
                <a:srgbClr val="FF0000"/>
              </a:solidFill>
            </a:endParaRPr>
          </a:p>
        </p:txBody>
      </p:sp>
      <p:sp>
        <p:nvSpPr>
          <p:cNvPr id="18" name="文本框 17"/>
          <p:cNvSpPr txBox="1"/>
          <p:nvPr/>
        </p:nvSpPr>
        <p:spPr>
          <a:xfrm>
            <a:off x="0" y="5295211"/>
            <a:ext cx="12192000" cy="1323439"/>
          </a:xfrm>
          <a:prstGeom prst="rect">
            <a:avLst/>
          </a:prstGeom>
          <a:noFill/>
        </p:spPr>
        <p:txBody>
          <a:bodyPr wrap="square">
            <a:spAutoFit/>
          </a:bodyPr>
          <a:lstStyle/>
          <a:p>
            <a:r>
              <a:rPr lang="zh-CN" altLang="en-US" sz="4000" dirty="0">
                <a:solidFill>
                  <a:srgbClr val="FF0000"/>
                </a:solidFill>
              </a:rPr>
              <a:t>翻译：</a:t>
            </a:r>
            <a:r>
              <a:rPr lang="zh-CN" altLang="en-US" sz="4000" dirty="0">
                <a:solidFill>
                  <a:srgbClr val="0000FF"/>
                </a:solidFill>
              </a:rPr>
              <a:t>感觉器官之间的距离越远，有这些器官的动物  能提取的信息就越多。</a:t>
            </a:r>
            <a:endParaRPr lang="zh-CN" altLang="en-US" sz="4000" dirty="0">
              <a:solidFill>
                <a:srgbClr val="0000FF"/>
              </a:solidFill>
            </a:endParaRPr>
          </a:p>
        </p:txBody>
      </p:sp>
      <p:sp>
        <p:nvSpPr>
          <p:cNvPr id="19" name="文本框 18"/>
          <p:cNvSpPr txBox="1"/>
          <p:nvPr/>
        </p:nvSpPr>
        <p:spPr>
          <a:xfrm>
            <a:off x="216816" y="4061870"/>
            <a:ext cx="10559592" cy="646331"/>
          </a:xfrm>
          <a:prstGeom prst="rect">
            <a:avLst/>
          </a:prstGeom>
          <a:noFill/>
        </p:spPr>
        <p:txBody>
          <a:bodyPr wrap="square">
            <a:spAutoFit/>
          </a:bodyPr>
          <a:lstStyle/>
          <a:p>
            <a:r>
              <a:rPr lang="zh-CN" altLang="en-US" sz="3600" dirty="0">
                <a:solidFill>
                  <a:srgbClr val="0000FF"/>
                </a:solidFill>
              </a:rPr>
              <a:t>句型： </a:t>
            </a:r>
            <a:r>
              <a:rPr lang="en-US" altLang="zh-CN" sz="3600" dirty="0">
                <a:solidFill>
                  <a:srgbClr val="FF0000"/>
                </a:solidFill>
              </a:rPr>
              <a:t>the </a:t>
            </a:r>
            <a:r>
              <a:rPr lang="zh-CN" altLang="en-US" sz="3600" dirty="0">
                <a:solidFill>
                  <a:srgbClr val="FF0000"/>
                </a:solidFill>
              </a:rPr>
              <a:t>比较级，</a:t>
            </a:r>
            <a:r>
              <a:rPr lang="en-US" altLang="zh-CN" sz="3600" dirty="0">
                <a:solidFill>
                  <a:srgbClr val="FF0000"/>
                </a:solidFill>
              </a:rPr>
              <a:t>the </a:t>
            </a:r>
            <a:r>
              <a:rPr lang="zh-CN" altLang="en-US" sz="3600" dirty="0">
                <a:solidFill>
                  <a:srgbClr val="FF0000"/>
                </a:solidFill>
              </a:rPr>
              <a:t>比较级 ：越</a:t>
            </a:r>
            <a:r>
              <a:rPr lang="en-US" altLang="zh-CN" sz="3600" dirty="0">
                <a:solidFill>
                  <a:srgbClr val="FF0000"/>
                </a:solidFill>
              </a:rPr>
              <a:t>…;</a:t>
            </a:r>
            <a:r>
              <a:rPr lang="zh-CN" altLang="en-US" sz="3600" dirty="0">
                <a:solidFill>
                  <a:srgbClr val="FF0000"/>
                </a:solidFill>
              </a:rPr>
              <a:t>越</a:t>
            </a:r>
            <a:r>
              <a:rPr lang="en-US" altLang="zh-CN" sz="3600" dirty="0">
                <a:solidFill>
                  <a:srgbClr val="FF0000"/>
                </a:solidFill>
              </a:rPr>
              <a:t>…</a:t>
            </a:r>
            <a:endParaRPr lang="zh-CN" altLang="en-US" sz="3600" dirty="0">
              <a:solidFill>
                <a:srgbClr val="FF0000"/>
              </a:solidFill>
            </a:endParaRPr>
          </a:p>
        </p:txBody>
      </p:sp>
      <p:sp>
        <p:nvSpPr>
          <p:cNvPr id="21" name="文本框 20"/>
          <p:cNvSpPr txBox="1"/>
          <p:nvPr/>
        </p:nvSpPr>
        <p:spPr>
          <a:xfrm>
            <a:off x="141403" y="209517"/>
            <a:ext cx="11909194" cy="4401205"/>
          </a:xfrm>
          <a:prstGeom prst="rect">
            <a:avLst/>
          </a:prstGeom>
          <a:solidFill>
            <a:schemeClr val="bg1"/>
          </a:solidFill>
        </p:spPr>
        <p:txBody>
          <a:bodyPr wrap="square" rtlCol="0">
            <a:spAutoFit/>
          </a:bodyPr>
          <a:lstStyle/>
          <a:p>
            <a:r>
              <a:rPr lang="en-US" altLang="zh-CN" sz="2800" dirty="0"/>
              <a:t>Bear </a:t>
            </a:r>
            <a:r>
              <a:rPr lang="zh-CN" altLang="en-US" sz="2800" dirty="0"/>
              <a:t>多义性</a:t>
            </a:r>
            <a:r>
              <a:rPr lang="en-US" altLang="zh-CN" sz="2800" dirty="0"/>
              <a:t>( bear  bore born/ borne)   be born </a:t>
            </a:r>
            <a:r>
              <a:rPr lang="zh-CN" altLang="en-US" sz="2800" dirty="0"/>
              <a:t>诞生；出生</a:t>
            </a:r>
            <a:endParaRPr lang="en-US" altLang="zh-CN" sz="2800" dirty="0"/>
          </a:p>
          <a:p>
            <a:pPr marL="457200" indent="-457200">
              <a:buAutoNum type="arabicPeriod"/>
            </a:pPr>
            <a:r>
              <a:rPr lang="en-US" altLang="zh-CN" sz="2800" dirty="0"/>
              <a:t>The female bear is </a:t>
            </a:r>
            <a:r>
              <a:rPr lang="en-US" altLang="zh-CN" sz="2800" dirty="0">
                <a:solidFill>
                  <a:srgbClr val="C217CD"/>
                </a:solidFill>
              </a:rPr>
              <a:t>bearing a baby.  </a:t>
            </a:r>
            <a:r>
              <a:rPr lang="zh-CN" altLang="en-US" sz="2800" dirty="0"/>
              <a:t>（孕育）</a:t>
            </a:r>
            <a:endParaRPr lang="en-US" altLang="zh-CN" sz="2800" dirty="0"/>
          </a:p>
          <a:p>
            <a:pPr marL="457200" indent="-457200">
              <a:buAutoNum type="arabicPeriod"/>
            </a:pPr>
            <a:r>
              <a:rPr lang="en-US" altLang="zh-CN" sz="2800" dirty="0"/>
              <a:t>His wife can’t </a:t>
            </a:r>
            <a:r>
              <a:rPr lang="en-US" altLang="zh-CN" sz="2800" dirty="0">
                <a:solidFill>
                  <a:srgbClr val="C217CD"/>
                </a:solidFill>
              </a:rPr>
              <a:t>bear having cats</a:t>
            </a:r>
            <a:r>
              <a:rPr lang="en-US" altLang="zh-CN" sz="2800" dirty="0"/>
              <a:t> in the house. </a:t>
            </a:r>
            <a:r>
              <a:rPr lang="zh-CN" altLang="en-US" sz="2800" dirty="0"/>
              <a:t>（忍受）</a:t>
            </a:r>
            <a:endParaRPr lang="en-US" altLang="zh-CN" sz="2800" dirty="0"/>
          </a:p>
          <a:p>
            <a:r>
              <a:rPr lang="en-US" altLang="zh-CN" sz="2800" dirty="0"/>
              <a:t>3.   The ice is too thin to </a:t>
            </a:r>
            <a:r>
              <a:rPr lang="en-US" altLang="zh-CN" sz="2800" dirty="0">
                <a:solidFill>
                  <a:srgbClr val="C217CD"/>
                </a:solidFill>
              </a:rPr>
              <a:t>bear your weight</a:t>
            </a:r>
            <a:r>
              <a:rPr lang="en-US" altLang="zh-CN" sz="2800" dirty="0"/>
              <a:t>. </a:t>
            </a:r>
            <a:r>
              <a:rPr lang="zh-CN" altLang="en-US" sz="2800" dirty="0"/>
              <a:t>（承受）</a:t>
            </a:r>
            <a:endParaRPr lang="en-US" altLang="zh-CN" sz="2800" dirty="0"/>
          </a:p>
          <a:p>
            <a:r>
              <a:rPr lang="en-US" altLang="zh-CN" sz="2800" dirty="0"/>
              <a:t>4.   These mango trees will </a:t>
            </a:r>
            <a:r>
              <a:rPr lang="en-US" altLang="zh-CN" sz="2800" dirty="0">
                <a:solidFill>
                  <a:srgbClr val="C217CD"/>
                </a:solidFill>
              </a:rPr>
              <a:t>bear fruit </a:t>
            </a:r>
            <a:r>
              <a:rPr lang="en-US" altLang="zh-CN" sz="2800" dirty="0"/>
              <a:t>next year. </a:t>
            </a:r>
            <a:r>
              <a:rPr lang="zh-CN" altLang="en-US" sz="2800" dirty="0"/>
              <a:t>（结果子）</a:t>
            </a:r>
            <a:endParaRPr lang="en-US" altLang="zh-CN" sz="2800" dirty="0"/>
          </a:p>
          <a:p>
            <a:r>
              <a:rPr lang="en-US" altLang="zh-CN" sz="2800" dirty="0"/>
              <a:t>5.   Our hard work will </a:t>
            </a:r>
            <a:r>
              <a:rPr lang="en-US" altLang="zh-CN" sz="2800" dirty="0">
                <a:solidFill>
                  <a:srgbClr val="C217CD"/>
                </a:solidFill>
              </a:rPr>
              <a:t>bear fruit</a:t>
            </a:r>
            <a:r>
              <a:rPr lang="en-US" altLang="zh-CN" sz="2800" dirty="0"/>
              <a:t>. (</a:t>
            </a:r>
            <a:r>
              <a:rPr lang="zh-CN" altLang="en-US" sz="2800" dirty="0"/>
              <a:t>结果实</a:t>
            </a:r>
            <a:r>
              <a:rPr lang="en-US" altLang="zh-CN" sz="2800" dirty="0"/>
              <a:t>—</a:t>
            </a:r>
            <a:r>
              <a:rPr lang="zh-CN" altLang="en-US" sz="2800" dirty="0"/>
              <a:t>有成效）</a:t>
            </a:r>
            <a:endParaRPr lang="en-US" altLang="zh-CN" sz="2800" dirty="0"/>
          </a:p>
          <a:p>
            <a:r>
              <a:rPr lang="en-US" altLang="zh-CN" sz="2800" dirty="0"/>
              <a:t>6.   </a:t>
            </a:r>
            <a:r>
              <a:rPr lang="en-US" altLang="zh-CN" sz="2800" dirty="0">
                <a:solidFill>
                  <a:srgbClr val="C217CD"/>
                </a:solidFill>
              </a:rPr>
              <a:t>Bear in mind </a:t>
            </a:r>
            <a:r>
              <a:rPr lang="en-US" altLang="zh-CN" sz="2800" dirty="0"/>
              <a:t>that children need to be exposed to the sun. </a:t>
            </a:r>
            <a:r>
              <a:rPr lang="zh-CN" altLang="en-US" sz="2800" dirty="0"/>
              <a:t>（</a:t>
            </a:r>
            <a:r>
              <a:rPr lang="en-US" altLang="zh-CN" sz="2800" dirty="0"/>
              <a:t>bear…in mind </a:t>
            </a:r>
            <a:r>
              <a:rPr lang="zh-CN" altLang="en-US" sz="2800" dirty="0"/>
              <a:t>牢记</a:t>
            </a:r>
            <a:r>
              <a:rPr lang="en-US" altLang="zh-CN" sz="2800" dirty="0"/>
              <a:t>…</a:t>
            </a:r>
            <a:r>
              <a:rPr lang="zh-CN" altLang="en-US" sz="2800" dirty="0"/>
              <a:t>）</a:t>
            </a:r>
            <a:endParaRPr lang="en-US" altLang="zh-CN" sz="2800" dirty="0"/>
          </a:p>
          <a:p>
            <a:pPr marL="457200" indent="-457200">
              <a:buAutoNum type="arabicPeriod" startAt="7"/>
            </a:pPr>
            <a:r>
              <a:rPr lang="en-US" altLang="zh-CN" sz="2800" dirty="0"/>
              <a:t>He visited the new parents, </a:t>
            </a:r>
            <a:r>
              <a:rPr lang="en-US" altLang="zh-CN" sz="2800" dirty="0">
                <a:solidFill>
                  <a:srgbClr val="C217CD"/>
                </a:solidFill>
              </a:rPr>
              <a:t>bearing gifts </a:t>
            </a:r>
            <a:r>
              <a:rPr lang="en-US" altLang="zh-CN" sz="2800" dirty="0"/>
              <a:t>for the newly-born baby. </a:t>
            </a:r>
            <a:r>
              <a:rPr lang="zh-CN" altLang="en-US" sz="2800" dirty="0"/>
              <a:t>（携带）</a:t>
            </a:r>
            <a:endParaRPr lang="en-US" altLang="zh-CN" sz="2800" dirty="0"/>
          </a:p>
          <a:p>
            <a:pPr marL="457200" indent="-457200">
              <a:buAutoNum type="arabicPeriod" startAt="7"/>
            </a:pPr>
            <a:r>
              <a:rPr lang="en-US" altLang="zh-CN" sz="2800" dirty="0"/>
              <a:t>The houses </a:t>
            </a:r>
            <a:r>
              <a:rPr lang="en-US" altLang="zh-CN" sz="2800" dirty="0">
                <a:solidFill>
                  <a:srgbClr val="C217CD"/>
                </a:solidFill>
              </a:rPr>
              <a:t>bear the marks </a:t>
            </a:r>
            <a:r>
              <a:rPr lang="en-US" altLang="zh-CN" sz="2800" dirty="0"/>
              <a:t>of bullet holes.   (</a:t>
            </a:r>
            <a:r>
              <a:rPr lang="zh-CN" altLang="en-US" sz="2800" dirty="0"/>
              <a:t>带有（标记、印痕、字迹）</a:t>
            </a:r>
            <a:endParaRPr lang="en-US" altLang="zh-C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animBg="1"/>
      <p:bldP spid="8" grpId="0" animBg="1"/>
      <p:bldP spid="14" grpId="0" animBg="1"/>
      <p:bldP spid="15" grpId="0" animBg="1"/>
      <p:bldP spid="19"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4294967295"/>
            <p:custDataLst>
              <p:tags r:id="rId1"/>
            </p:custDataLst>
          </p:nvPr>
        </p:nvSpPr>
        <p:spPr/>
        <p:txBody>
          <a:bodyPr/>
          <a:lstStyle/>
          <a:p>
            <a:r>
              <a:rPr dirty="0">
                <a:solidFill>
                  <a:schemeClr val="dk1">
                    <a:lumMod val="85000"/>
                    <a:lumOff val="15000"/>
                  </a:schemeClr>
                </a:solidFill>
                <a:ea typeface="汉仪铁线黑-65简" panose="00020600040101010101" charset="-122"/>
              </a:rPr>
              <a:t>阅读理解</a:t>
            </a:r>
            <a:r>
              <a:rPr lang="zh-CN" altLang="en-US" dirty="0">
                <a:solidFill>
                  <a:schemeClr val="dk1">
                    <a:lumMod val="85000"/>
                    <a:lumOff val="15000"/>
                  </a:schemeClr>
                </a:solidFill>
                <a:ea typeface="汉仪铁线黑-65简" panose="00020600040101010101" charset="-122"/>
              </a:rPr>
              <a:t>概况</a:t>
            </a:r>
            <a:endParaRPr dirty="0">
              <a:solidFill>
                <a:schemeClr val="dk1">
                  <a:lumMod val="85000"/>
                  <a:lumOff val="15000"/>
                </a:schemeClr>
              </a:solidFill>
              <a:ea typeface="汉仪铁线黑-65简" panose="00020600040101010101" charset="-122"/>
            </a:endParaRPr>
          </a:p>
        </p:txBody>
      </p:sp>
      <p:sp>
        <p:nvSpPr>
          <p:cNvPr id="37" name="Object 103"/>
          <p:cNvSpPr txBox="1"/>
          <p:nvPr>
            <p:custDataLst>
              <p:tags r:id="rId2"/>
            </p:custDataLst>
          </p:nvPr>
        </p:nvSpPr>
        <p:spPr>
          <a:xfrm>
            <a:off x="6170294" y="1110881"/>
            <a:ext cx="3732242" cy="3720892"/>
          </a:xfrm>
          <a:prstGeom prst="rect">
            <a:avLst/>
          </a:prstGeom>
        </p:spPr>
        <p:txBody>
          <a:bodyPr vert="horz" wrap="square" lIns="0" tIns="0" bIns="0" rtlCol="0" anchor="b" anchorCtr="0">
            <a:normAutofit/>
          </a:bodyPr>
          <a:lstStyle/>
          <a:p>
            <a:pPr>
              <a:lnSpc>
                <a:spcPct val="88000"/>
              </a:lnSpc>
            </a:pPr>
            <a:r>
              <a:rPr lang="zh-CN" altLang="en-US"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整卷概况</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110"/>
            <a:ext cx="5619750" cy="6602730"/>
          </a:xfrm>
          <a:prstGeom prst="rect">
            <a:avLst/>
          </a:prstGeom>
        </p:spPr>
      </p:pic>
    </p:spTree>
    <p:custDataLst>
      <p:tags r:id="rId4"/>
    </p:custData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694120"/>
            <a:ext cx="11268710" cy="5950090"/>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1.evolution n.</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进化</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2.mammal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哺乳动物</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3.a dedicated expert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专家</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 marine biologist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海洋生物学姐</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hunt by scent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依靠气味猎食</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give zooplankton away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泄露浮游动物的位置</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perceive depth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感知深度</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theorize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a:t>
            </a:r>
            <a:r>
              <a:rPr lang="en-US" altLang="zh-CN" sz="3200" b="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推理；推测；建立理论</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drone   n.</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无人机</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 occasionally  adv.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偶尔</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045971" y="35483"/>
            <a:ext cx="3581514" cy="584775"/>
          </a:xfrm>
          <a:prstGeom prst="rect">
            <a:avLst/>
          </a:prstGeom>
          <a:solidFill>
            <a:schemeClr val="bg1"/>
          </a:solid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3642" y="254524"/>
            <a:ext cx="2403835" cy="1200329"/>
          </a:xfrm>
          <a:prstGeom prst="rect">
            <a:avLst/>
          </a:prstGeom>
          <a:noFill/>
        </p:spPr>
        <p:txBody>
          <a:bodyPr wrap="square" rtlCol="0">
            <a:spAutoFit/>
          </a:bodyPr>
          <a:lstStyle/>
          <a:p>
            <a:r>
              <a:rPr lang="en-US" altLang="zh-CN" sz="3600" b="1" dirty="0">
                <a:solidFill>
                  <a:srgbClr val="CC00FF"/>
                </a:solidFill>
              </a:rPr>
              <a:t>       D                               </a:t>
            </a:r>
            <a:endParaRPr lang="en-US" altLang="zh-CN" sz="3600" b="1" dirty="0">
              <a:solidFill>
                <a:srgbClr val="CC00FF"/>
              </a:solidFill>
            </a:endParaRPr>
          </a:p>
          <a:p>
            <a:r>
              <a:rPr lang="en-US" altLang="zh-CN" sz="3600" b="1" dirty="0">
                <a:solidFill>
                  <a:srgbClr val="CC00FF"/>
                </a:solidFill>
              </a:rPr>
              <a:t> </a:t>
            </a:r>
            <a:r>
              <a:rPr lang="zh-CN" altLang="en-US" sz="3600" b="1" dirty="0">
                <a:solidFill>
                  <a:srgbClr val="CC00FF"/>
                </a:solidFill>
              </a:rPr>
              <a:t>探讨宽恕</a:t>
            </a:r>
            <a:endParaRPr lang="zh-CN" altLang="en-US" sz="3600" b="1" dirty="0">
              <a:solidFill>
                <a:srgbClr val="CC00FF"/>
              </a:solidFill>
            </a:endParaRPr>
          </a:p>
        </p:txBody>
      </p:sp>
      <p:pic>
        <p:nvPicPr>
          <p:cNvPr id="3074" name="Picture 2" descr="宽恕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4186" y="17291"/>
            <a:ext cx="3846136" cy="43142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宽恕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 y="2502947"/>
            <a:ext cx="7975077" cy="4355053"/>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8561110" y="4601852"/>
            <a:ext cx="2403835" cy="1569660"/>
          </a:xfrm>
          <a:prstGeom prst="rect">
            <a:avLst/>
          </a:prstGeom>
          <a:noFill/>
        </p:spPr>
        <p:txBody>
          <a:bodyPr wrap="square" rtlCol="0">
            <a:spAutoFit/>
          </a:bodyPr>
          <a:lstStyle/>
          <a:p>
            <a:r>
              <a:rPr lang="zh-CN" altLang="en-US" sz="3200" b="1" dirty="0">
                <a:solidFill>
                  <a:srgbClr val="CC00FF"/>
                </a:solidFill>
              </a:rPr>
              <a:t>议论文</a:t>
            </a:r>
            <a:endParaRPr lang="en-US" altLang="zh-CN" sz="3200" b="1" dirty="0">
              <a:solidFill>
                <a:srgbClr val="CC00FF"/>
              </a:solidFill>
            </a:endParaRPr>
          </a:p>
          <a:p>
            <a:r>
              <a:rPr lang="zh-CN" altLang="en-US" sz="3200" b="1" dirty="0">
                <a:solidFill>
                  <a:srgbClr val="CC00FF"/>
                </a:solidFill>
              </a:rPr>
              <a:t>主题语境：人与社会</a:t>
            </a:r>
            <a:endParaRPr lang="zh-CN" altLang="en-US" sz="3200" dirty="0">
              <a:solidFill>
                <a:srgbClr val="CC00FF"/>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300"/>
              </a:lnSpc>
            </a:pPr>
            <a:r>
              <a:rPr lang="en-US" altLang="zh-CN" sz="2000" dirty="0"/>
              <a:t>     Is forgiveness against our human nature? To answer our question, we need to ask a further question: What is the essence of our humanity? For the sake of simplicity, people consider two distinctly different views of humanity. The first view involves dominance and power. In an early paper on the psychology of forgiveness, Droll </a:t>
            </a:r>
            <a:r>
              <a:rPr lang="zh-CN" altLang="en-US" sz="2000" dirty="0"/>
              <a:t>（</a:t>
            </a:r>
            <a:r>
              <a:rPr lang="en-US" altLang="zh-CN" sz="2000" dirty="0"/>
              <a:t>1984</a:t>
            </a:r>
            <a:r>
              <a:rPr lang="zh-CN" altLang="en-US" sz="2000" dirty="0"/>
              <a:t>） </a:t>
            </a:r>
            <a:r>
              <a:rPr lang="en-US" altLang="zh-CN" sz="2000" dirty="0"/>
              <a:t>made the interesting claim that humans' essential nature is more aggressive than forgiving allows. Those who forgive are against their basic nature, much to their harm. In his opinion, forgivers are compromising their well-being as they offer mercy to others, who might then take advantage of them. </a:t>
            </a:r>
            <a:endParaRPr lang="en-US" altLang="zh-CN" sz="2000" dirty="0"/>
          </a:p>
          <a:p>
            <a:pPr>
              <a:lnSpc>
                <a:spcPts val="2300"/>
              </a:lnSpc>
            </a:pPr>
            <a:r>
              <a:rPr lang="en-US" altLang="zh-CN" sz="2000" dirty="0"/>
              <a:t>    The second view involves the theme of cooperation, mutual respect, and even love as the basis of who we are as humans. Researchers find that to fully grow as human beings, we need both to receive love from and offer love to others. Without love, our connections with a wide range of </a:t>
            </a:r>
            <a:r>
              <a:rPr lang="en-US" altLang="zh-CN" sz="2000" dirty="0" err="1"/>
              <a:t>indi-viduals</a:t>
            </a:r>
            <a:r>
              <a:rPr lang="en-US" altLang="zh-CN" sz="2000" dirty="0"/>
              <a:t> in our lives can fall apart. Even common sense strongly suggests that the will to power over others does not make for harmonious interactions. For example, how well has slavery </a:t>
            </a:r>
            <a:r>
              <a:rPr lang="zh-CN" altLang="en-US" sz="2000" dirty="0"/>
              <a:t>（奴隶制） </a:t>
            </a:r>
            <a:r>
              <a:rPr lang="en-US" altLang="zh-CN" sz="2000" dirty="0"/>
              <a:t>worked as a mode of social harmony?</a:t>
            </a:r>
            <a:endParaRPr lang="en-US" altLang="zh-CN" sz="2000" dirty="0"/>
          </a:p>
          <a:p>
            <a:pPr>
              <a:lnSpc>
                <a:spcPts val="2300"/>
              </a:lnSpc>
            </a:pPr>
            <a:r>
              <a:rPr lang="en-US" altLang="zh-CN" sz="2000" dirty="0"/>
              <a:t>     From this second viewpoint of who we are as humans, forgiveness plays a key role in the bio-logical and psychological integrity of both individuals and communities because one of the out-comes of forgiveness, shown through scientific studies, is the decreasing of hatred and the </a:t>
            </a:r>
            <a:r>
              <a:rPr lang="en-US" altLang="zh-CN" sz="2000" dirty="0" err="1"/>
              <a:t>restora-tion</a:t>
            </a:r>
            <a:r>
              <a:rPr lang="en-US" altLang="zh-CN" sz="2000" dirty="0"/>
              <a:t> of harmony. Forgiveness can break the cycle of anger. At least to the extent the people from whom you are estranged </a:t>
            </a:r>
            <a:r>
              <a:rPr lang="zh-CN" altLang="en-US" sz="2000" dirty="0"/>
              <a:t>（不和的） </a:t>
            </a:r>
            <a:r>
              <a:rPr lang="en-US" altLang="zh-CN" sz="2000" dirty="0"/>
              <a:t>'accept your love and forgiveness and are prepared to make the required adjustments. Forgiveness can heal relationships and reconnect people. </a:t>
            </a:r>
            <a:endParaRPr lang="en-US" altLang="zh-CN" sz="2000" dirty="0"/>
          </a:p>
          <a:p>
            <a:pPr>
              <a:lnSpc>
                <a:spcPts val="2300"/>
              </a:lnSpc>
            </a:pPr>
            <a:r>
              <a:rPr lang="en-US" altLang="zh-CN" sz="2000" dirty="0"/>
              <a:t>      As an important note, when we take a Classical philosophical perspective, that of Aristotle, we see the distinction between potentiality and actuality. We are not necessarily born with the capacity to forgive, but instead with the potential to learn about it and to grow in our ability to forgive. The actuality of forgiving, its actual appropriation in conflict situations, develops with practice. </a:t>
            </a:r>
            <a:endParaRPr lang="en-US" altLang="zh-CN" sz="20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 Raise a question  and give one answer</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032996"/>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the second answer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923826" y="3947672"/>
            <a:ext cx="9794450" cy="737450"/>
          </a:xfrm>
          <a:prstGeom prst="roundRect">
            <a:avLst>
              <a:gd name="adj"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 the benefits of forgiveness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286782"/>
            <a:ext cx="11513127" cy="90662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Forgiveness </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takes practice.</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8248" y="124362"/>
            <a:ext cx="12085768" cy="3970318"/>
          </a:xfrm>
          <a:prstGeom prst="rect">
            <a:avLst/>
          </a:prstGeom>
          <a:solidFill>
            <a:schemeClr val="bg1"/>
          </a:solidFill>
          <a:ln w="9525">
            <a:noFill/>
          </a:ln>
        </p:spPr>
        <p:txBody>
          <a:bodyPr wrap="square">
            <a:spAutoFit/>
          </a:bodyPr>
          <a:lstStyle/>
          <a:p>
            <a:pPr indent="444500" algn="just"/>
            <a:r>
              <a:rPr lang="en-US" sz="2800" dirty="0">
                <a:latin typeface="Times New Roman" panose="02020603050405020304" pitchFamily="18" charset="0"/>
                <a:cs typeface="Times New Roman" panose="02020603050405020304" pitchFamily="18" charset="0"/>
              </a:rPr>
              <a:t>(Para. 1) Is forgiveness against our human nature? To answer our question, we need to ask a further question: What is the essence of our humanity? For the sake of simplicity, people consider two dis-</a:t>
            </a:r>
            <a:r>
              <a:rPr lang="en-US" sz="2800" dirty="0" err="1">
                <a:latin typeface="Times New Roman" panose="02020603050405020304" pitchFamily="18" charset="0"/>
                <a:cs typeface="Times New Roman" panose="02020603050405020304" pitchFamily="18" charset="0"/>
              </a:rPr>
              <a:t>tinctly</a:t>
            </a:r>
            <a:r>
              <a:rPr lang="en-US" sz="2800" dirty="0">
                <a:latin typeface="Times New Roman" panose="02020603050405020304" pitchFamily="18" charset="0"/>
                <a:cs typeface="Times New Roman" panose="02020603050405020304" pitchFamily="18" charset="0"/>
              </a:rPr>
              <a:t> different views of humanity. The first view involves dominance and power. In an early pa-per on the psychology of forgiveness, Droll （1984） made the interesting claim that humans' essential nature is more aggressive than forgiving allows. Those who forgive are against their basic nature, much to their harm. In his opinion, forgivers are compromising their well-being </a:t>
            </a:r>
            <a:r>
              <a:rPr lang="en-US" sz="2800" b="1" dirty="0">
                <a:solidFill>
                  <a:srgbClr val="FF0000"/>
                </a:solidFill>
                <a:latin typeface="Times New Roman" panose="02020603050405020304" pitchFamily="18" charset="0"/>
                <a:cs typeface="Times New Roman" panose="02020603050405020304" pitchFamily="18" charset="0"/>
              </a:rPr>
              <a:t>as they offer mercy to others, </a:t>
            </a:r>
            <a:r>
              <a:rPr lang="en-US" sz="2800" dirty="0">
                <a:latin typeface="Times New Roman" panose="02020603050405020304" pitchFamily="18" charset="0"/>
                <a:cs typeface="Times New Roman" panose="02020603050405020304" pitchFamily="18" charset="0"/>
              </a:rPr>
              <a:t>who might then take advantage of them. </a:t>
            </a:r>
            <a:endParaRPr lang="en-US" sz="2800" u="sng"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257809" y="4190484"/>
            <a:ext cx="11271171" cy="2554545"/>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32. What is </a:t>
            </a:r>
            <a:r>
              <a:rPr lang="en-US" altLang="zh-CN" sz="3200" b="1" dirty="0" err="1">
                <a:solidFill>
                  <a:srgbClr val="FF0000"/>
                </a:solidFill>
                <a:latin typeface="Times New Roman" panose="02020603050405020304" pitchFamily="18" charset="0"/>
                <a:cs typeface="Times New Roman" panose="02020603050405020304" pitchFamily="18" charset="0"/>
              </a:rPr>
              <a:t>Droll's</a:t>
            </a:r>
            <a:r>
              <a:rPr lang="en-US" altLang="zh-CN" sz="3200" b="1" dirty="0">
                <a:solidFill>
                  <a:srgbClr val="FF0000"/>
                </a:solidFill>
                <a:latin typeface="Times New Roman" panose="02020603050405020304" pitchFamily="18" charset="0"/>
                <a:cs typeface="Times New Roman" panose="02020603050405020304" pitchFamily="18" charset="0"/>
              </a:rPr>
              <a:t> idea </a:t>
            </a:r>
            <a:r>
              <a:rPr lang="en-US" altLang="zh-CN" sz="3200" dirty="0">
                <a:latin typeface="Times New Roman" panose="02020603050405020304" pitchFamily="18" charset="0"/>
                <a:cs typeface="Times New Roman" panose="02020603050405020304" pitchFamily="18" charset="0"/>
              </a:rPr>
              <a:t>about </a:t>
            </a:r>
            <a:r>
              <a:rPr lang="en-US" altLang="zh-CN" sz="3200" b="1" dirty="0">
                <a:solidFill>
                  <a:srgbClr val="FF0000"/>
                </a:solidFill>
                <a:latin typeface="Times New Roman" panose="02020603050405020304" pitchFamily="18" charset="0"/>
                <a:cs typeface="Times New Roman" panose="02020603050405020304" pitchFamily="18" charset="0"/>
              </a:rPr>
              <a:t>forgiveness?</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People should offer mercy to others.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 Aggressive people should learn to forgive.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Forgiveness depends on the nature of humanity.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 People who forgive can have their own welfare affected. </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9122394" y="3959305"/>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a:off x="4954961" y="3480898"/>
            <a:ext cx="1544301" cy="90256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4286441" y="3034720"/>
            <a:ext cx="2649523" cy="141905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85449" y="584993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flipV="1">
            <a:off x="2208350" y="4190483"/>
            <a:ext cx="2212821" cy="526581"/>
          </a:xfrm>
          <a:prstGeom prst="rect">
            <a:avLst/>
          </a:prstGeom>
          <a:noFill/>
          <a:ln w="57150">
            <a:solidFill>
              <a:srgbClr val="FFC000"/>
            </a:solidFill>
          </a:ln>
        </p:spPr>
        <p:txBody>
          <a:bodyPr wrap="square" rtlCol="0">
            <a:spAutoFit/>
          </a:bodyPr>
          <a:lstStyle/>
          <a:p>
            <a:endParaRPr lang="zh-CN" altLang="en-US" sz="2800"/>
          </a:p>
        </p:txBody>
      </p:sp>
      <p:sp>
        <p:nvSpPr>
          <p:cNvPr id="8" name="文本框 7"/>
          <p:cNvSpPr txBox="1"/>
          <p:nvPr/>
        </p:nvSpPr>
        <p:spPr>
          <a:xfrm flipV="1">
            <a:off x="7905560" y="2687295"/>
            <a:ext cx="4198456" cy="526581"/>
          </a:xfrm>
          <a:prstGeom prst="rect">
            <a:avLst/>
          </a:prstGeom>
          <a:noFill/>
          <a:ln w="57150">
            <a:solidFill>
              <a:srgbClr val="FFC000"/>
            </a:solidFill>
          </a:ln>
        </p:spPr>
        <p:txBody>
          <a:bodyPr wrap="square" rtlCol="0">
            <a:spAutoFit/>
          </a:bodyPr>
          <a:lstStyle/>
          <a:p>
            <a:endParaRPr lang="zh-CN" altLang="en-US" sz="2800"/>
          </a:p>
        </p:txBody>
      </p:sp>
      <p:sp>
        <p:nvSpPr>
          <p:cNvPr id="11" name="文本框 7"/>
          <p:cNvSpPr txBox="1"/>
          <p:nvPr/>
        </p:nvSpPr>
        <p:spPr>
          <a:xfrm flipV="1">
            <a:off x="5700073" y="2695159"/>
            <a:ext cx="2205487"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14" name="文本框 7"/>
          <p:cNvSpPr txBox="1"/>
          <p:nvPr/>
        </p:nvSpPr>
        <p:spPr>
          <a:xfrm flipV="1">
            <a:off x="1" y="3165706"/>
            <a:ext cx="2516956"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1" name="文本框 7"/>
          <p:cNvSpPr txBox="1"/>
          <p:nvPr/>
        </p:nvSpPr>
        <p:spPr>
          <a:xfrm flipV="1">
            <a:off x="5325822" y="4215976"/>
            <a:ext cx="2357023"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2" name="文本框 7"/>
          <p:cNvSpPr txBox="1"/>
          <p:nvPr/>
        </p:nvSpPr>
        <p:spPr>
          <a:xfrm flipV="1">
            <a:off x="4714882" y="6218447"/>
            <a:ext cx="5504173" cy="526581"/>
          </a:xfrm>
          <a:prstGeom prst="rect">
            <a:avLst/>
          </a:prstGeom>
          <a:noFill/>
          <a:ln w="57150">
            <a:solidFill>
              <a:srgbClr val="FFC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p>
        </p:txBody>
      </p:sp>
      <p:sp>
        <p:nvSpPr>
          <p:cNvPr id="23" name="文本框 22"/>
          <p:cNvSpPr txBox="1"/>
          <p:nvPr/>
        </p:nvSpPr>
        <p:spPr>
          <a:xfrm>
            <a:off x="79388" y="492401"/>
            <a:ext cx="11562715"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0000FF"/>
                </a:solidFill>
                <a:latin typeface="Times New Roman" panose="02020603050405020304" pitchFamily="18" charset="0"/>
                <a:cs typeface="Times New Roman" panose="02020603050405020304" pitchFamily="18" charset="0"/>
              </a:rPr>
              <a:t>同义替换 </a:t>
            </a:r>
            <a:r>
              <a:rPr lang="en-US" altLang="zh-CN" sz="3200" dirty="0">
                <a:solidFill>
                  <a:srgbClr val="FF0000"/>
                </a:solidFill>
                <a:latin typeface="Times New Roman" panose="02020603050405020304" pitchFamily="18" charset="0"/>
                <a:cs typeface="Times New Roman" panose="02020603050405020304" pitchFamily="18" charset="0"/>
              </a:rPr>
              <a:t>have their own welfare affected = compromise their well-being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231789" y="1653490"/>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sz="3200" dirty="0">
                <a:solidFill>
                  <a:srgbClr val="CC00FF"/>
                </a:solidFill>
                <a:latin typeface="Times New Roman" panose="02020603050405020304" pitchFamily="18" charset="0"/>
                <a:cs typeface="Times New Roman" panose="02020603050405020304" pitchFamily="18" charset="0"/>
              </a:rPr>
              <a:t>compromise </a:t>
            </a:r>
            <a:r>
              <a:rPr lang="en-US" altLang="zh-CN" sz="3200" dirty="0" err="1">
                <a:solidFill>
                  <a:srgbClr val="CC00FF"/>
                </a:solidFill>
                <a:latin typeface="Times New Roman" panose="02020603050405020304" pitchFamily="18" charset="0"/>
                <a:cs typeface="Times New Roman" panose="02020603050405020304" pitchFamily="18" charset="0"/>
              </a:rPr>
              <a:t>vt.</a:t>
            </a:r>
            <a:r>
              <a:rPr lang="en-US" altLang="zh-CN" sz="3200" dirty="0">
                <a:solidFill>
                  <a:srgbClr val="CC00FF"/>
                </a:solidFill>
                <a:latin typeface="Times New Roman" panose="02020603050405020304" pitchFamily="18" charset="0"/>
                <a:cs typeface="Times New Roman" panose="02020603050405020304" pitchFamily="18" charset="0"/>
              </a:rPr>
              <a:t>/n. </a:t>
            </a:r>
            <a:r>
              <a:rPr lang="zh-CN" altLang="en-US" sz="3200" dirty="0">
                <a:solidFill>
                  <a:srgbClr val="CC00FF"/>
                </a:solidFill>
                <a:latin typeface="Times New Roman" panose="02020603050405020304" pitchFamily="18" charset="0"/>
                <a:cs typeface="Times New Roman" panose="02020603050405020304" pitchFamily="18" charset="0"/>
              </a:rPr>
              <a:t>妥协；折中</a:t>
            </a:r>
            <a:r>
              <a:rPr lang="en-US" altLang="zh-CN" sz="3200" dirty="0">
                <a:solidFill>
                  <a:srgbClr val="CC00FF"/>
                </a:solidFill>
                <a:latin typeface="Times New Roman" panose="02020603050405020304" pitchFamily="18" charset="0"/>
                <a:cs typeface="Times New Roman" panose="02020603050405020304" pitchFamily="18" charset="0"/>
              </a:rPr>
              <a:t>;     </a:t>
            </a:r>
            <a:r>
              <a:rPr lang="en-US" altLang="zh-CN" sz="3200" dirty="0" err="1">
                <a:solidFill>
                  <a:srgbClr val="CC00FF"/>
                </a:solidFill>
                <a:latin typeface="Times New Roman" panose="02020603050405020304" pitchFamily="18" charset="0"/>
                <a:cs typeface="Times New Roman" panose="02020603050405020304" pitchFamily="18" charset="0"/>
              </a:rPr>
              <a:t>vt.</a:t>
            </a:r>
            <a:r>
              <a:rPr lang="en-US" altLang="zh-CN" sz="3200" dirty="0">
                <a:solidFill>
                  <a:srgbClr val="CC00FF"/>
                </a:solidFill>
                <a:latin typeface="Times New Roman" panose="02020603050405020304" pitchFamily="18" charset="0"/>
                <a:cs typeface="Times New Roman" panose="02020603050405020304" pitchFamily="18" charset="0"/>
              </a:rPr>
              <a:t> </a:t>
            </a:r>
            <a:r>
              <a:rPr lang="zh-CN" altLang="en-US" sz="3200" dirty="0">
                <a:solidFill>
                  <a:srgbClr val="CC00FF"/>
                </a:solidFill>
                <a:latin typeface="Times New Roman" panose="02020603050405020304" pitchFamily="18" charset="0"/>
                <a:cs typeface="Times New Roman" panose="02020603050405020304" pitchFamily="18" charset="0"/>
              </a:rPr>
              <a:t>损害；危及</a:t>
            </a:r>
            <a:endParaRPr lang="en-US" sz="32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65988" y="86652"/>
            <a:ext cx="12084102" cy="4031873"/>
          </a:xfrm>
          <a:prstGeom prst="rect">
            <a:avLst/>
          </a:prstGeom>
          <a:solidFill>
            <a:schemeClr val="bg1"/>
          </a:solidFill>
          <a:ln w="9525">
            <a:noFill/>
          </a:ln>
        </p:spPr>
        <p:txBody>
          <a:bodyPr wrap="square">
            <a:spAutoFit/>
          </a:bodyPr>
          <a:lstStyle/>
          <a:p>
            <a:pPr indent="444500"/>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Para2)</a:t>
            </a:r>
            <a:r>
              <a:rPr lang="en-US" sz="3200" dirty="0">
                <a:latin typeface="Times New Roman" panose="02020603050405020304" pitchFamily="18" charset="0"/>
                <a:cs typeface="Times New Roman" panose="02020603050405020304" pitchFamily="18" charset="0"/>
              </a:rPr>
              <a:t> The second view involves the theme of cooperation, mutual respect, and even love as the basis of who we are as humans. Researchers find that to fully grow as human beings, we need both to receive love from and offer love to others. Without love, our connections with a wide range of individuals in our lives can fall apart</a:t>
            </a:r>
            <a:r>
              <a:rPr lang="en-US" sz="3200" b="1" dirty="0">
                <a:latin typeface="Times New Roman" panose="02020603050405020304" pitchFamily="18" charset="0"/>
                <a:cs typeface="Times New Roman" panose="02020603050405020304" pitchFamily="18" charset="0"/>
              </a:rPr>
              <a:t>. Even </a:t>
            </a:r>
            <a:r>
              <a:rPr lang="en-US" sz="3200" b="1" dirty="0">
                <a:solidFill>
                  <a:srgbClr val="0000FF"/>
                </a:solidFill>
                <a:latin typeface="Times New Roman" panose="02020603050405020304" pitchFamily="18" charset="0"/>
                <a:cs typeface="Times New Roman" panose="02020603050405020304" pitchFamily="18" charset="0"/>
              </a:rPr>
              <a:t>common sense </a:t>
            </a:r>
            <a:r>
              <a:rPr lang="en-US" sz="3200" b="1" dirty="0">
                <a:latin typeface="Times New Roman" panose="02020603050405020304" pitchFamily="18" charset="0"/>
                <a:cs typeface="Times New Roman" panose="02020603050405020304" pitchFamily="18" charset="0"/>
              </a:rPr>
              <a:t>strongly </a:t>
            </a:r>
            <a:r>
              <a:rPr lang="en-US" sz="3200" b="1" dirty="0">
                <a:solidFill>
                  <a:srgbClr val="CC00FF"/>
                </a:solidFill>
                <a:latin typeface="Times New Roman" panose="02020603050405020304" pitchFamily="18" charset="0"/>
                <a:cs typeface="Times New Roman" panose="02020603050405020304" pitchFamily="18" charset="0"/>
              </a:rPr>
              <a:t>suggests </a:t>
            </a:r>
            <a:r>
              <a:rPr lang="en-US" sz="3200" dirty="0">
                <a:solidFill>
                  <a:srgbClr val="0000FF"/>
                </a:solidFill>
                <a:latin typeface="Times New Roman" panose="02020603050405020304" pitchFamily="18" charset="0"/>
                <a:cs typeface="Times New Roman" panose="02020603050405020304" pitchFamily="18" charset="0"/>
              </a:rPr>
              <a:t>that</a:t>
            </a:r>
            <a:r>
              <a:rPr lang="en-US" sz="3200" dirty="0">
                <a:solidFill>
                  <a:srgbClr val="FF0000"/>
                </a:solidFill>
                <a:latin typeface="Times New Roman" panose="02020603050405020304" pitchFamily="18" charset="0"/>
                <a:cs typeface="Times New Roman" panose="02020603050405020304" pitchFamily="18" charset="0"/>
              </a:rPr>
              <a:t> the will </a:t>
            </a:r>
            <a:r>
              <a:rPr lang="en-US" sz="3200" i="1" dirty="0">
                <a:solidFill>
                  <a:srgbClr val="FF0000"/>
                </a:solidFill>
                <a:latin typeface="Times New Roman" panose="02020603050405020304" pitchFamily="18" charset="0"/>
                <a:cs typeface="Times New Roman" panose="02020603050405020304" pitchFamily="18" charset="0"/>
              </a:rPr>
              <a:t>to power over others </a:t>
            </a:r>
            <a:r>
              <a:rPr lang="en-US" sz="3200" dirty="0">
                <a:solidFill>
                  <a:srgbClr val="FF0000"/>
                </a:solidFill>
                <a:latin typeface="Times New Roman" panose="02020603050405020304" pitchFamily="18" charset="0"/>
                <a:cs typeface="Times New Roman" panose="02020603050405020304" pitchFamily="18" charset="0"/>
              </a:rPr>
              <a:t>does not make for harmonious interactions. </a:t>
            </a:r>
            <a:r>
              <a:rPr lang="en-US" sz="3200" dirty="0">
                <a:solidFill>
                  <a:srgbClr val="0000FF"/>
                </a:solidFill>
                <a:latin typeface="Times New Roman" panose="02020603050405020304" pitchFamily="18" charset="0"/>
                <a:cs typeface="Times New Roman" panose="02020603050405020304" pitchFamily="18" charset="0"/>
              </a:rPr>
              <a:t>For example</a:t>
            </a:r>
            <a:r>
              <a:rPr lang="en-US" sz="3200" dirty="0">
                <a:solidFill>
                  <a:srgbClr val="CC00FF"/>
                </a:solidFill>
                <a:latin typeface="Times New Roman" panose="02020603050405020304" pitchFamily="18" charset="0"/>
                <a:cs typeface="Times New Roman" panose="02020603050405020304" pitchFamily="18" charset="0"/>
              </a:rPr>
              <a:t>, how well has slavery （</a:t>
            </a:r>
            <a:r>
              <a:rPr lang="zh-CN" altLang="en-US" sz="3200" dirty="0">
                <a:solidFill>
                  <a:srgbClr val="CC00FF"/>
                </a:solidFill>
                <a:latin typeface="Times New Roman" panose="02020603050405020304" pitchFamily="18" charset="0"/>
                <a:cs typeface="Times New Roman" panose="02020603050405020304" pitchFamily="18" charset="0"/>
              </a:rPr>
              <a:t>奴隶制） </a:t>
            </a:r>
            <a:r>
              <a:rPr lang="en-US" sz="3200" dirty="0">
                <a:solidFill>
                  <a:srgbClr val="CC00FF"/>
                </a:solidFill>
                <a:latin typeface="Times New Roman" panose="02020603050405020304" pitchFamily="18" charset="0"/>
                <a:cs typeface="Times New Roman" panose="02020603050405020304" pitchFamily="18" charset="0"/>
              </a:rPr>
              <a:t>worked as a mode of social harmony?</a:t>
            </a:r>
            <a:endParaRPr lang="en-US" sz="3200" dirty="0">
              <a:solidFill>
                <a:srgbClr val="CC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65988" y="4510703"/>
            <a:ext cx="11784422" cy="1384995"/>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33. What does the example in paragraph 2 illustrate?</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To forgive is to love. 		B. To dominate is to harm.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To fight is to grow. 		D. To give is to receive. </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649334" y="4310813"/>
            <a:ext cx="2964489" cy="584775"/>
          </a:xfrm>
          <a:prstGeom prst="rect">
            <a:avLst/>
          </a:prstGeom>
          <a:gradFill>
            <a:gsLst>
              <a:gs pos="50000">
                <a:srgbClr val="F186AB"/>
              </a:gs>
              <a:gs pos="0">
                <a:srgbClr val="F4ADC5"/>
              </a:gs>
              <a:gs pos="100000">
                <a:srgbClr val="EE5F90"/>
              </a:gs>
            </a:gsLst>
            <a:lin scaled="1"/>
          </a:gradFill>
        </p:spPr>
        <p:txBody>
          <a:bodyPr wrap="squar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6"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128025" y="4714092"/>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flipV="1">
            <a:off x="2271860" y="4492140"/>
            <a:ext cx="1772239" cy="526581"/>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flipV="1">
            <a:off x="7230359" y="3047411"/>
            <a:ext cx="2196445" cy="526581"/>
          </a:xfrm>
          <a:prstGeom prst="rect">
            <a:avLst/>
          </a:prstGeom>
          <a:noFill/>
          <a:ln w="57150">
            <a:solidFill>
              <a:srgbClr val="FFC000"/>
            </a:solidFill>
          </a:ln>
        </p:spPr>
        <p:txBody>
          <a:bodyPr wrap="square" rtlCol="0">
            <a:spAutoFit/>
          </a:bodyPr>
          <a:lstStyle/>
          <a:p>
            <a:endParaRPr lang="zh-CN" altLang="en-US" sz="2800"/>
          </a:p>
        </p:txBody>
      </p:sp>
      <p:cxnSp>
        <p:nvCxnSpPr>
          <p:cNvPr id="8" name="直接箭头连接符 7"/>
          <p:cNvCxnSpPr/>
          <p:nvPr/>
        </p:nvCxnSpPr>
        <p:spPr>
          <a:xfrm flipH="1">
            <a:off x="6768445" y="2941163"/>
            <a:ext cx="329939" cy="220587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31789" y="6074661"/>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CC00FF"/>
                </a:solidFill>
                <a:latin typeface="Times New Roman" panose="02020603050405020304" pitchFamily="18" charset="0"/>
                <a:cs typeface="Times New Roman" panose="02020603050405020304" pitchFamily="18" charset="0"/>
              </a:rPr>
              <a:t>举例这种写作手法 一般是为了说明上一句。</a:t>
            </a:r>
            <a:endParaRPr lang="en-US" sz="3200" dirty="0">
              <a:solidFill>
                <a:srgbClr val="CC00FF"/>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31789" y="1653490"/>
            <a:ext cx="9892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sz="3200" dirty="0">
                <a:solidFill>
                  <a:srgbClr val="CC00FF"/>
                </a:solidFill>
                <a:latin typeface="Times New Roman" panose="02020603050405020304" pitchFamily="18" charset="0"/>
                <a:cs typeface="Times New Roman" panose="02020603050405020304" pitchFamily="18" charset="0"/>
              </a:rPr>
              <a:t>同义替换： </a:t>
            </a:r>
            <a:r>
              <a:rPr lang="en-US" altLang="zh-CN" sz="3200" dirty="0">
                <a:solidFill>
                  <a:srgbClr val="CC00FF"/>
                </a:solidFill>
                <a:latin typeface="Times New Roman" panose="02020603050405020304" pitchFamily="18" charset="0"/>
                <a:cs typeface="Times New Roman" panose="02020603050405020304" pitchFamily="18" charset="0"/>
              </a:rPr>
              <a:t>power over = dominate  </a:t>
            </a:r>
            <a:r>
              <a:rPr lang="zh-CN" altLang="en-US" sz="3200" dirty="0">
                <a:solidFill>
                  <a:srgbClr val="CC00FF"/>
                </a:solidFill>
                <a:latin typeface="Times New Roman" panose="02020603050405020304" pitchFamily="18" charset="0"/>
                <a:cs typeface="Times New Roman" panose="02020603050405020304" pitchFamily="18" charset="0"/>
              </a:rPr>
              <a:t>主宰</a:t>
            </a:r>
            <a:endParaRPr lang="en-US" sz="3200" dirty="0">
              <a:solidFill>
                <a:srgbClr val="CC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4524315"/>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(Para3）From this second viewpoint of who we are as humans, </a:t>
            </a:r>
            <a:r>
              <a:rPr lang="en-US" sz="3200" dirty="0">
                <a:solidFill>
                  <a:srgbClr val="FF0000"/>
                </a:solidFill>
                <a:latin typeface="Times New Roman" panose="02020603050405020304" pitchFamily="18" charset="0"/>
                <a:cs typeface="Times New Roman" panose="02020603050405020304" pitchFamily="18" charset="0"/>
              </a:rPr>
              <a:t>forgiveness plays </a:t>
            </a:r>
            <a:r>
              <a:rPr lang="en-US" sz="3200" u="sng" dirty="0">
                <a:solidFill>
                  <a:srgbClr val="FF0000"/>
                </a:solidFill>
                <a:latin typeface="Times New Roman" panose="02020603050405020304" pitchFamily="18" charset="0"/>
                <a:cs typeface="Times New Roman" panose="02020603050405020304" pitchFamily="18" charset="0"/>
              </a:rPr>
              <a:t>a key </a:t>
            </a:r>
            <a:r>
              <a:rPr lang="en-US" sz="3200" dirty="0">
                <a:solidFill>
                  <a:srgbClr val="FF0000"/>
                </a:solidFill>
                <a:latin typeface="Times New Roman" panose="02020603050405020304" pitchFamily="18" charset="0"/>
                <a:cs typeface="Times New Roman" panose="02020603050405020304" pitchFamily="18" charset="0"/>
              </a:rPr>
              <a:t>role in </a:t>
            </a:r>
            <a:r>
              <a:rPr lang="en-US" sz="3200" dirty="0">
                <a:latin typeface="Times New Roman" panose="02020603050405020304" pitchFamily="18" charset="0"/>
                <a:cs typeface="Times New Roman" panose="02020603050405020304" pitchFamily="18" charset="0"/>
              </a:rPr>
              <a:t>the biological and psychological integrity of both individuals and communities because </a:t>
            </a:r>
            <a:r>
              <a:rPr lang="en-US" sz="3200" dirty="0">
                <a:solidFill>
                  <a:srgbClr val="FF0000"/>
                </a:solidFill>
                <a:latin typeface="Times New Roman" panose="02020603050405020304" pitchFamily="18" charset="0"/>
                <a:cs typeface="Times New Roman" panose="02020603050405020304" pitchFamily="18" charset="0"/>
              </a:rPr>
              <a:t>one of the outcomes of forgiveness, </a:t>
            </a:r>
            <a:r>
              <a:rPr lang="en-US" sz="3200" dirty="0">
                <a:latin typeface="Times New Roman" panose="02020603050405020304" pitchFamily="18" charset="0"/>
                <a:cs typeface="Times New Roman" panose="02020603050405020304" pitchFamily="18" charset="0"/>
              </a:rPr>
              <a:t>shown through scientific studies, </a:t>
            </a:r>
            <a:r>
              <a:rPr lang="en-US" sz="3200" dirty="0">
                <a:solidFill>
                  <a:srgbClr val="FF0000"/>
                </a:solidFill>
                <a:latin typeface="Times New Roman" panose="02020603050405020304" pitchFamily="18" charset="0"/>
                <a:cs typeface="Times New Roman" panose="02020603050405020304" pitchFamily="18" charset="0"/>
              </a:rPr>
              <a:t>is the </a:t>
            </a:r>
            <a:r>
              <a:rPr lang="en-US" sz="3200" u="sng" dirty="0">
                <a:solidFill>
                  <a:srgbClr val="FF0000"/>
                </a:solidFill>
                <a:latin typeface="Times New Roman" panose="02020603050405020304" pitchFamily="18" charset="0"/>
                <a:cs typeface="Times New Roman" panose="02020603050405020304" pitchFamily="18" charset="0"/>
              </a:rPr>
              <a:t>decreasing of hatred </a:t>
            </a:r>
            <a:r>
              <a:rPr lang="en-US" sz="3200" dirty="0">
                <a:solidFill>
                  <a:srgbClr val="FF0000"/>
                </a:solidFill>
                <a:latin typeface="Times New Roman" panose="02020603050405020304" pitchFamily="18" charset="0"/>
                <a:cs typeface="Times New Roman" panose="02020603050405020304" pitchFamily="18" charset="0"/>
              </a:rPr>
              <a:t>and </a:t>
            </a:r>
            <a:r>
              <a:rPr lang="en-US" sz="3200" u="sng" dirty="0">
                <a:solidFill>
                  <a:srgbClr val="FF0000"/>
                </a:solidFill>
                <a:latin typeface="Times New Roman" panose="02020603050405020304" pitchFamily="18" charset="0"/>
                <a:cs typeface="Times New Roman" panose="02020603050405020304" pitchFamily="18" charset="0"/>
              </a:rPr>
              <a:t>the restoration of harmony</a:t>
            </a:r>
            <a:r>
              <a:rPr lang="en-US" sz="3200" dirty="0">
                <a:solidFill>
                  <a:srgbClr val="FF0000"/>
                </a:solidFill>
                <a:latin typeface="Times New Roman" panose="02020603050405020304" pitchFamily="18" charset="0"/>
                <a:cs typeface="Times New Roman" panose="02020603050405020304" pitchFamily="18" charset="0"/>
              </a:rPr>
              <a:t>. Forgiveness can </a:t>
            </a:r>
            <a:r>
              <a:rPr lang="en-US" sz="3200" u="sng" dirty="0">
                <a:solidFill>
                  <a:srgbClr val="FF0000"/>
                </a:solidFill>
                <a:latin typeface="Times New Roman" panose="02020603050405020304" pitchFamily="18" charset="0"/>
                <a:cs typeface="Times New Roman" panose="02020603050405020304" pitchFamily="18" charset="0"/>
              </a:rPr>
              <a:t>break the cycle of anger. </a:t>
            </a:r>
            <a:r>
              <a:rPr lang="en-US" sz="3200" dirty="0">
                <a:latin typeface="Times New Roman" panose="02020603050405020304" pitchFamily="18" charset="0"/>
                <a:cs typeface="Times New Roman" panose="02020603050405020304" pitchFamily="18" charset="0"/>
              </a:rPr>
              <a:t>At least to the extent the people from whom you are estranged （</a:t>
            </a:r>
            <a:r>
              <a:rPr lang="en-US" sz="3200" dirty="0" err="1">
                <a:latin typeface="Times New Roman" panose="02020603050405020304" pitchFamily="18" charset="0"/>
                <a:cs typeface="Times New Roman" panose="02020603050405020304" pitchFamily="18" charset="0"/>
              </a:rPr>
              <a:t>不和的</a:t>
            </a:r>
            <a:r>
              <a:rPr lang="en-US" sz="3200" dirty="0">
                <a:latin typeface="Times New Roman" panose="02020603050405020304" pitchFamily="18" charset="0"/>
                <a:cs typeface="Times New Roman" panose="02020603050405020304" pitchFamily="18" charset="0"/>
              </a:rPr>
              <a:t>） accept your love and forgiveness and are prepared to make the required adjustments. </a:t>
            </a:r>
            <a:r>
              <a:rPr lang="en-US" sz="3200" dirty="0">
                <a:solidFill>
                  <a:srgbClr val="FF0000"/>
                </a:solidFill>
                <a:latin typeface="Times New Roman" panose="02020603050405020304" pitchFamily="18" charset="0"/>
                <a:cs typeface="Times New Roman" panose="02020603050405020304" pitchFamily="18" charset="0"/>
              </a:rPr>
              <a:t>Forgiveness can </a:t>
            </a:r>
            <a:r>
              <a:rPr lang="en-US" sz="3200" u="sng" dirty="0">
                <a:solidFill>
                  <a:srgbClr val="FF0000"/>
                </a:solidFill>
                <a:latin typeface="Times New Roman" panose="02020603050405020304" pitchFamily="18" charset="0"/>
                <a:cs typeface="Times New Roman" panose="02020603050405020304" pitchFamily="18" charset="0"/>
              </a:rPr>
              <a:t>heal relationships and reconnect </a:t>
            </a:r>
            <a:r>
              <a:rPr lang="en-US" sz="3200" dirty="0">
                <a:solidFill>
                  <a:srgbClr val="FF0000"/>
                </a:solidFill>
                <a:latin typeface="Times New Roman" panose="02020603050405020304" pitchFamily="18" charset="0"/>
                <a:cs typeface="Times New Roman" panose="02020603050405020304" pitchFamily="18" charset="0"/>
              </a:rPr>
              <a:t>people.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72272" y="5205752"/>
            <a:ext cx="12047455" cy="1077218"/>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34. What is the writer's attitude toward forgiveness?</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Favorable. 	B. Reserved. 	C. Objective. 	D. Skeptical. </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8945898" y="4610989"/>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 name="直接箭头连接符 2"/>
          <p:cNvCxnSpPr/>
          <p:nvPr/>
        </p:nvCxnSpPr>
        <p:spPr>
          <a:xfrm flipH="1">
            <a:off x="1550963" y="1078810"/>
            <a:ext cx="1861602" cy="470038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1636606" y="1967845"/>
            <a:ext cx="7285871" cy="381134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5440" y="5449298"/>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flipV="1">
            <a:off x="2111604" y="5252609"/>
            <a:ext cx="3176833" cy="526581"/>
          </a:xfrm>
          <a:prstGeom prst="rect">
            <a:avLst/>
          </a:prstGeom>
          <a:noFill/>
          <a:ln w="57150">
            <a:solidFill>
              <a:srgbClr val="FFC000"/>
            </a:solidFill>
          </a:ln>
        </p:spPr>
        <p:txBody>
          <a:bodyPr wrap="square" rtlCol="0">
            <a:spAutoFit/>
          </a:bodyPr>
          <a:lstStyle/>
          <a:p>
            <a:endParaRPr lang="zh-CN" altLang="en-US" sz="2800"/>
          </a:p>
        </p:txBody>
      </p:sp>
      <p:cxnSp>
        <p:nvCxnSpPr>
          <p:cNvPr id="12" name="直接箭头连接符 11"/>
          <p:cNvCxnSpPr/>
          <p:nvPr/>
        </p:nvCxnSpPr>
        <p:spPr>
          <a:xfrm flipH="1">
            <a:off x="1816127" y="2525415"/>
            <a:ext cx="7381227" cy="325377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1636606" y="2525415"/>
            <a:ext cx="2689317" cy="326376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1550963" y="4039711"/>
            <a:ext cx="6442967" cy="164072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692" y="4748744"/>
            <a:ext cx="11962615" cy="156966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35. What is message of the last paragraph?</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Forgiveness is in our nature. 	B. Forgiveness grows with time. </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 It takes practice to forgive. 	D. Actuality is based on potentiality. </a:t>
            </a:r>
            <a:endParaRPr lang="en-US" altLang="zh-CN" sz="3200" dirty="0">
              <a:latin typeface="Times New Roman" panose="02020603050405020304" pitchFamily="18" charset="0"/>
              <a:cs typeface="Times New Roman" panose="02020603050405020304" pitchFamily="18" charset="0"/>
            </a:endParaRPr>
          </a:p>
        </p:txBody>
      </p:sp>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76686"/>
            <a:ext cx="12192000" cy="3046988"/>
          </a:xfrm>
          <a:prstGeom prst="rect">
            <a:avLst/>
          </a:prstGeom>
          <a:solidFill>
            <a:schemeClr val="bg1"/>
          </a:solidFill>
          <a:ln w="9525">
            <a:noFill/>
          </a:ln>
        </p:spPr>
        <p:txBody>
          <a:bodyPr wrap="square">
            <a:spAutoFit/>
          </a:bodyPr>
          <a:lstStyle/>
          <a:p>
            <a:pPr indent="444500"/>
            <a:r>
              <a:rPr lang="en-US" sz="3200" dirty="0">
                <a:latin typeface="Times New Roman" panose="02020603050405020304" pitchFamily="18" charset="0"/>
                <a:cs typeface="Times New Roman" panose="02020603050405020304" pitchFamily="18" charset="0"/>
              </a:rPr>
              <a:t>(Para4) As an important note, when we take a Classical philosophical perspective, that of Aristotle, we see the distinction between potentiality and actuality. </a:t>
            </a:r>
            <a:r>
              <a:rPr lang="en-US" sz="3200" b="1" dirty="0">
                <a:latin typeface="Times New Roman" panose="02020603050405020304" pitchFamily="18" charset="0"/>
                <a:cs typeface="Times New Roman" panose="02020603050405020304" pitchFamily="18" charset="0"/>
              </a:rPr>
              <a:t>We are not necessarily born with the capacity to forgive, but instead with the potential to learn about it and to grow in our ability to forgive. </a:t>
            </a:r>
            <a:r>
              <a:rPr lang="en-US" sz="3200" b="1" dirty="0">
                <a:solidFill>
                  <a:srgbClr val="0000FF"/>
                </a:solidFill>
                <a:latin typeface="Times New Roman" panose="02020603050405020304" pitchFamily="18" charset="0"/>
                <a:cs typeface="Times New Roman" panose="02020603050405020304" pitchFamily="18" charset="0"/>
              </a:rPr>
              <a:t>The actuality of forgiving, </a:t>
            </a:r>
            <a:r>
              <a:rPr lang="en-US" sz="3200" dirty="0">
                <a:latin typeface="Times New Roman" panose="02020603050405020304" pitchFamily="18" charset="0"/>
                <a:cs typeface="Times New Roman" panose="02020603050405020304" pitchFamily="18" charset="0"/>
              </a:rPr>
              <a:t>its actual appropriation in conflict situations,</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develops with practice. </a:t>
            </a:r>
            <a:endParaRPr lang="en-US" sz="3200" b="1" i="1"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9289329" y="4595251"/>
            <a:ext cx="2270173"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7" name="直接箭头连接符 6"/>
          <p:cNvCxnSpPr/>
          <p:nvPr/>
        </p:nvCxnSpPr>
        <p:spPr>
          <a:xfrm flipH="1">
            <a:off x="3007151" y="2978870"/>
            <a:ext cx="3808428" cy="290345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appl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205440" y="5615281"/>
            <a:ext cx="10810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114692" y="3087529"/>
            <a:ext cx="11885630" cy="1569660"/>
          </a:xfrm>
          <a:prstGeom prst="rect">
            <a:avLst/>
          </a:prstGeom>
          <a:noFill/>
        </p:spPr>
        <p:txBody>
          <a:bodyPr wrap="square">
            <a:spAutoFit/>
          </a:bodyPr>
          <a:lstStyle/>
          <a:p>
            <a:r>
              <a:rPr lang="zh-CN" altLang="en-US" sz="3200" dirty="0"/>
              <a:t>我们不一定天生就有宽恕的能力，但我们有潜力去学习宽恕，并在宽恕的能力中成长。宽恕的现实性，它在冲突情境中的实际运用，是随着实践而发展的。</a:t>
            </a:r>
            <a:endParaRPr lang="zh-CN" altLang="en-US" sz="3200" dirty="0"/>
          </a:p>
        </p:txBody>
      </p:sp>
      <p:sp>
        <p:nvSpPr>
          <p:cNvPr id="13" name="文本框 12"/>
          <p:cNvSpPr txBox="1"/>
          <p:nvPr/>
        </p:nvSpPr>
        <p:spPr>
          <a:xfrm>
            <a:off x="267092" y="3239929"/>
            <a:ext cx="11885630" cy="1077218"/>
          </a:xfrm>
          <a:prstGeom prst="rect">
            <a:avLst/>
          </a:prstGeom>
          <a:solidFill>
            <a:schemeClr val="bg1"/>
          </a:solidFill>
        </p:spPr>
        <p:txBody>
          <a:bodyPr wrap="square">
            <a:spAutoFit/>
          </a:bodyPr>
          <a:lstStyle/>
          <a:p>
            <a:r>
              <a:rPr lang="zh-CN" altLang="en-US" sz="3200" dirty="0"/>
              <a:t>同义替换：</a:t>
            </a:r>
            <a:r>
              <a:rPr lang="en-US" altLang="zh-CN" sz="3200" b="1" dirty="0">
                <a:solidFill>
                  <a:srgbClr val="CC00FF"/>
                </a:solidFill>
              </a:rPr>
              <a:t>The actuality of forgiving develops with practice.</a:t>
            </a:r>
            <a:endParaRPr lang="en-US" altLang="zh-CN" sz="3200" b="1" dirty="0">
              <a:solidFill>
                <a:srgbClr val="CC00FF"/>
              </a:solidFill>
            </a:endParaRPr>
          </a:p>
          <a:p>
            <a:r>
              <a:rPr lang="en-US" altLang="zh-CN" sz="3200" b="1" dirty="0">
                <a:solidFill>
                  <a:srgbClr val="CC00FF"/>
                </a:solidFill>
              </a:rPr>
              <a:t>                  =  It takes practice to forgive. </a:t>
            </a:r>
            <a:endParaRPr lang="zh-CN" altLang="en-US" sz="3200" b="1" dirty="0">
              <a:solidFill>
                <a:srgbClr val="CC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54524" y="839234"/>
            <a:ext cx="11323163" cy="3614900"/>
          </a:xfrm>
          <a:prstGeom prst="rect">
            <a:avLst/>
          </a:prstGeom>
          <a:noFill/>
        </p:spPr>
        <p:txBody>
          <a:bodyPr wrap="square">
            <a:spAutoFit/>
          </a:bodyPr>
          <a:lstStyle/>
          <a:p>
            <a:pPr>
              <a:lnSpc>
                <a:spcPct val="200000"/>
              </a:lnSpc>
            </a:pPr>
            <a:r>
              <a:rPr lang="en-US" altLang="zh-CN" sz="4000" dirty="0"/>
              <a:t>Even </a:t>
            </a:r>
            <a:r>
              <a:rPr lang="en-US" altLang="zh-CN" sz="4000" b="1" dirty="0">
                <a:solidFill>
                  <a:srgbClr val="0000FF"/>
                </a:solidFill>
              </a:rPr>
              <a:t>common sense </a:t>
            </a:r>
            <a:r>
              <a:rPr lang="en-US" altLang="zh-CN" sz="4000" dirty="0"/>
              <a:t>strongly </a:t>
            </a:r>
            <a:r>
              <a:rPr lang="en-US" altLang="zh-CN" sz="4000" dirty="0">
                <a:solidFill>
                  <a:srgbClr val="FF0000"/>
                </a:solidFill>
              </a:rPr>
              <a:t>suggests</a:t>
            </a:r>
            <a:r>
              <a:rPr lang="en-US" altLang="zh-CN" sz="4000" dirty="0"/>
              <a:t>  </a:t>
            </a:r>
            <a:r>
              <a:rPr lang="en-US" altLang="zh-CN" sz="4000" b="1" dirty="0"/>
              <a:t>that</a:t>
            </a:r>
            <a:r>
              <a:rPr lang="en-US" altLang="zh-CN" sz="4000" dirty="0"/>
              <a:t> </a:t>
            </a:r>
            <a:endParaRPr lang="en-US" altLang="zh-CN" sz="4000" dirty="0"/>
          </a:p>
          <a:p>
            <a:pPr>
              <a:lnSpc>
                <a:spcPct val="200000"/>
              </a:lnSpc>
            </a:pPr>
            <a:r>
              <a:rPr lang="en-US" altLang="zh-CN" sz="4000" b="1" dirty="0">
                <a:solidFill>
                  <a:srgbClr val="CC00FF"/>
                </a:solidFill>
              </a:rPr>
              <a:t>the will </a:t>
            </a:r>
            <a:r>
              <a:rPr lang="en-US" altLang="zh-CN" sz="4000" i="1" dirty="0">
                <a:solidFill>
                  <a:srgbClr val="7030A0"/>
                </a:solidFill>
              </a:rPr>
              <a:t>to power over others </a:t>
            </a:r>
            <a:r>
              <a:rPr lang="en-US" altLang="zh-CN" sz="4000" dirty="0">
                <a:solidFill>
                  <a:srgbClr val="FF0000"/>
                </a:solidFill>
              </a:rPr>
              <a:t>does not make for </a:t>
            </a:r>
            <a:r>
              <a:rPr lang="en-US" altLang="zh-CN" sz="4000" dirty="0">
                <a:solidFill>
                  <a:srgbClr val="006600"/>
                </a:solidFill>
              </a:rPr>
              <a:t>harmonious interactions</a:t>
            </a:r>
            <a:r>
              <a:rPr lang="en-US" altLang="zh-CN" sz="4000" dirty="0"/>
              <a:t>. </a:t>
            </a:r>
            <a:endParaRPr lang="zh-CN" altLang="en-US" sz="4000" dirty="0"/>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984343" y="1914484"/>
            <a:ext cx="1060516"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6" name="文本框 5"/>
          <p:cNvSpPr txBox="1"/>
          <p:nvPr/>
        </p:nvSpPr>
        <p:spPr>
          <a:xfrm>
            <a:off x="7346627" y="1914484"/>
            <a:ext cx="1282044"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1" name="文本框 10"/>
          <p:cNvSpPr txBox="1"/>
          <p:nvPr/>
        </p:nvSpPr>
        <p:spPr>
          <a:xfrm>
            <a:off x="9238268" y="2083324"/>
            <a:ext cx="2953732"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引导宾语从句</a:t>
            </a:r>
            <a:endParaRPr lang="zh-CN" altLang="en-US" sz="2800" dirty="0">
              <a:solidFill>
                <a:srgbClr val="FF0000"/>
              </a:solidFill>
            </a:endParaRPr>
          </a:p>
        </p:txBody>
      </p:sp>
      <p:sp>
        <p:nvSpPr>
          <p:cNvPr id="2" name="文本框 1"/>
          <p:cNvSpPr txBox="1"/>
          <p:nvPr/>
        </p:nvSpPr>
        <p:spPr>
          <a:xfrm>
            <a:off x="320509" y="3142840"/>
            <a:ext cx="1857079" cy="523220"/>
          </a:xfrm>
          <a:prstGeom prst="rect">
            <a:avLst/>
          </a:prstGeom>
          <a:solidFill>
            <a:schemeClr val="bg1"/>
          </a:solidFill>
        </p:spPr>
        <p:txBody>
          <a:bodyPr wrap="square" rtlCol="0">
            <a:spAutoFit/>
          </a:bodyPr>
          <a:lstStyle/>
          <a:p>
            <a:r>
              <a:rPr lang="zh-CN" altLang="en-US" sz="2800" dirty="0">
                <a:solidFill>
                  <a:srgbClr val="FF0000"/>
                </a:solidFill>
              </a:rPr>
              <a:t>宾从主语</a:t>
            </a:r>
            <a:endParaRPr lang="zh-CN" altLang="en-US" sz="2800" dirty="0">
              <a:solidFill>
                <a:srgbClr val="FF0000"/>
              </a:solidFill>
            </a:endParaRPr>
          </a:p>
        </p:txBody>
      </p:sp>
      <p:sp>
        <p:nvSpPr>
          <p:cNvPr id="7" name="文本框 6"/>
          <p:cNvSpPr txBox="1"/>
          <p:nvPr/>
        </p:nvSpPr>
        <p:spPr>
          <a:xfrm>
            <a:off x="1500433" y="4371196"/>
            <a:ext cx="1817802" cy="584775"/>
          </a:xfrm>
          <a:prstGeom prst="rect">
            <a:avLst/>
          </a:prstGeom>
          <a:solidFill>
            <a:schemeClr val="bg1"/>
          </a:solidFill>
        </p:spPr>
        <p:txBody>
          <a:bodyPr wrap="square" rtlCol="0">
            <a:spAutoFit/>
          </a:bodyPr>
          <a:lstStyle/>
          <a:p>
            <a:r>
              <a:rPr lang="zh-CN" altLang="en-US" sz="3200" dirty="0">
                <a:solidFill>
                  <a:srgbClr val="FF0000"/>
                </a:solidFill>
              </a:rPr>
              <a:t>宾从宾语</a:t>
            </a:r>
            <a:endParaRPr lang="zh-CN" altLang="en-US" sz="3200" dirty="0">
              <a:solidFill>
                <a:srgbClr val="FF0000"/>
              </a:solidFill>
            </a:endParaRPr>
          </a:p>
        </p:txBody>
      </p:sp>
      <p:sp>
        <p:nvSpPr>
          <p:cNvPr id="10" name="左大括号 9"/>
          <p:cNvSpPr/>
          <p:nvPr/>
        </p:nvSpPr>
        <p:spPr>
          <a:xfrm>
            <a:off x="8974318" y="1470581"/>
            <a:ext cx="263950" cy="61274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右大括号 13"/>
          <p:cNvSpPr/>
          <p:nvPr/>
        </p:nvSpPr>
        <p:spPr>
          <a:xfrm>
            <a:off x="6014301" y="3955114"/>
            <a:ext cx="490194" cy="622067"/>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2697634" y="3200972"/>
            <a:ext cx="3561764" cy="523220"/>
          </a:xfrm>
          <a:prstGeom prst="rect">
            <a:avLst/>
          </a:prstGeom>
          <a:solidFill>
            <a:schemeClr val="bg1"/>
          </a:solidFill>
        </p:spPr>
        <p:txBody>
          <a:bodyPr wrap="square" rtlCol="0">
            <a:spAutoFit/>
          </a:bodyPr>
          <a:lstStyle/>
          <a:p>
            <a:r>
              <a:rPr lang="zh-CN" altLang="en-US" sz="2800" dirty="0">
                <a:solidFill>
                  <a:srgbClr val="FF0000"/>
                </a:solidFill>
              </a:rPr>
              <a:t>动词不定式后置定语</a:t>
            </a:r>
            <a:endParaRPr lang="zh-CN" altLang="en-US" sz="2800" dirty="0">
              <a:solidFill>
                <a:srgbClr val="FF0000"/>
              </a:solidFill>
            </a:endParaRPr>
          </a:p>
        </p:txBody>
      </p:sp>
      <p:sp>
        <p:nvSpPr>
          <p:cNvPr id="16" name="文本框 15"/>
          <p:cNvSpPr txBox="1"/>
          <p:nvPr/>
        </p:nvSpPr>
        <p:spPr>
          <a:xfrm>
            <a:off x="7488021" y="3353372"/>
            <a:ext cx="2080185" cy="523220"/>
          </a:xfrm>
          <a:prstGeom prst="rect">
            <a:avLst/>
          </a:prstGeom>
          <a:solidFill>
            <a:schemeClr val="bg1"/>
          </a:solidFill>
        </p:spPr>
        <p:txBody>
          <a:bodyPr wrap="square" rtlCol="0">
            <a:spAutoFit/>
          </a:bodyPr>
          <a:lstStyle/>
          <a:p>
            <a:r>
              <a:rPr lang="zh-CN" altLang="en-US" sz="2800" dirty="0">
                <a:solidFill>
                  <a:srgbClr val="FF0000"/>
                </a:solidFill>
              </a:rPr>
              <a:t>宾从谓语</a:t>
            </a:r>
            <a:endParaRPr lang="zh-CN" altLang="en-US" sz="2800" dirty="0">
              <a:solidFill>
                <a:srgbClr val="FF0000"/>
              </a:solidFill>
            </a:endParaRPr>
          </a:p>
        </p:txBody>
      </p:sp>
      <p:sp>
        <p:nvSpPr>
          <p:cNvPr id="17" name="文本框 16"/>
          <p:cNvSpPr txBox="1"/>
          <p:nvPr/>
        </p:nvSpPr>
        <p:spPr>
          <a:xfrm>
            <a:off x="152401" y="737490"/>
            <a:ext cx="12039600"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the will   n.  </a:t>
            </a:r>
            <a:r>
              <a:rPr lang="zh-CN" altLang="en-US" sz="3200" dirty="0">
                <a:solidFill>
                  <a:srgbClr val="0000FF"/>
                </a:solidFill>
                <a:latin typeface="Times New Roman" panose="02020603050405020304" pitchFamily="18" charset="0"/>
                <a:cs typeface="Times New Roman" panose="02020603050405020304" pitchFamily="18" charset="0"/>
              </a:rPr>
              <a:t>意志；愿望；意愿</a:t>
            </a:r>
            <a:r>
              <a:rPr lang="en-US" altLang="zh-CN" sz="3200" dirty="0">
                <a:solidFill>
                  <a:srgbClr val="0000FF"/>
                </a:solidFill>
                <a:latin typeface="Times New Roman" panose="02020603050405020304" pitchFamily="18" charset="0"/>
                <a:cs typeface="Times New Roman" panose="02020603050405020304" pitchFamily="18" charset="0"/>
              </a:rPr>
              <a:t>   power  over sb  </a:t>
            </a:r>
            <a:r>
              <a:rPr lang="zh-CN" altLang="en-US" sz="3200" dirty="0">
                <a:solidFill>
                  <a:srgbClr val="0000FF"/>
                </a:solidFill>
                <a:latin typeface="Times New Roman" panose="02020603050405020304" pitchFamily="18" charset="0"/>
                <a:cs typeface="Times New Roman" panose="02020603050405020304" pitchFamily="18" charset="0"/>
              </a:rPr>
              <a:t>操控</a:t>
            </a:r>
            <a:r>
              <a:rPr lang="en-US" altLang="zh-CN" sz="3200" dirty="0">
                <a:solidFill>
                  <a:srgbClr val="0000FF"/>
                </a:solidFill>
                <a:latin typeface="Times New Roman" panose="02020603050405020304" pitchFamily="18" charset="0"/>
                <a:cs typeface="Times New Roman" panose="02020603050405020304" pitchFamily="18" charset="0"/>
              </a:rPr>
              <a:t>sb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04801" y="5527895"/>
            <a:ext cx="11887199"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3200" dirty="0">
                <a:solidFill>
                  <a:srgbClr val="0000FF"/>
                </a:solidFill>
                <a:latin typeface="Times New Roman" panose="02020603050405020304" pitchFamily="18" charset="0"/>
                <a:cs typeface="Times New Roman" panose="02020603050405020304" pitchFamily="18" charset="0"/>
              </a:rPr>
              <a:t>翻译：</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zh-CN" altLang="en-US" sz="3200" dirty="0">
                <a:solidFill>
                  <a:srgbClr val="FF0000"/>
                </a:solidFill>
                <a:latin typeface="Times New Roman" panose="02020603050405020304" pitchFamily="18" charset="0"/>
                <a:cs typeface="Times New Roman" panose="02020603050405020304" pitchFamily="18" charset="0"/>
              </a:rPr>
              <a:t>即使是常识也强烈表明，控制他人的意愿并不会促成和谐的互动。</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2" grpId="0" animBg="1"/>
      <p:bldP spid="7" grpId="0" animBg="1"/>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737490"/>
            <a:ext cx="8265735"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D</a:t>
            </a:r>
            <a:r>
              <a:rPr lang="zh-CN" altLang="en-US" sz="3200" dirty="0">
                <a:solidFill>
                  <a:srgbClr val="0000FF"/>
                </a:solidFill>
                <a:latin typeface="Times New Roman" panose="02020603050405020304" pitchFamily="18" charset="0"/>
                <a:cs typeface="Times New Roman" panose="02020603050405020304" pitchFamily="18" charset="0"/>
              </a:rPr>
              <a:t>篇中出现了大量以</a:t>
            </a:r>
            <a:r>
              <a:rPr lang="en-US" altLang="zh-CN" sz="3200" dirty="0">
                <a:solidFill>
                  <a:srgbClr val="0000FF"/>
                </a:solidFill>
                <a:latin typeface="Times New Roman" panose="02020603050405020304" pitchFamily="18" charset="0"/>
                <a:cs typeface="Times New Roman" panose="02020603050405020304" pitchFamily="18" charset="0"/>
              </a:rPr>
              <a:t>---</a:t>
            </a:r>
            <a:r>
              <a:rPr lang="en-US" altLang="zh-CN" sz="3200" dirty="0" err="1">
                <a:solidFill>
                  <a:srgbClr val="0000FF"/>
                </a:solidFill>
                <a:latin typeface="Times New Roman" panose="02020603050405020304" pitchFamily="18" charset="0"/>
                <a:cs typeface="Times New Roman" panose="02020603050405020304" pitchFamily="18" charset="0"/>
              </a:rPr>
              <a:t>ity</a:t>
            </a:r>
            <a:r>
              <a:rPr lang="zh-CN" altLang="en-US" sz="3200" dirty="0">
                <a:solidFill>
                  <a:srgbClr val="0000FF"/>
                </a:solidFill>
                <a:latin typeface="Times New Roman" panose="02020603050405020304" pitchFamily="18" charset="0"/>
                <a:cs typeface="Times New Roman" panose="02020603050405020304" pitchFamily="18" charset="0"/>
              </a:rPr>
              <a:t>为后缀的名词</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04801" y="1945694"/>
            <a:ext cx="6653752"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 1. simple- simplicity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 2. actual- actuality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 3. human- humanity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4. actual- actuality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5. potential- potentiality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6. capacity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1972040" cy="594508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1.human nature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人性（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nature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生义：本性；本质）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2.the essence of our humanity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人性的本质</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human nature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3.For the sake of simplicity</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为了简单起见</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4.dominance n.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主宰</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make the interesting claim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提出一个有趣的看法</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aggressive  adj.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好斗的；攻击性强的；</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compromise their well-being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损害他们福利、幸福</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8.offer mercy to others  = forgive others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宽恕别人</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take advantage of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利用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10.fall apart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崩溃；破碎；瓦解</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7527499" y="1458929"/>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218440" y="275304"/>
          <a:ext cx="11721465" cy="6203950"/>
        </p:xfrm>
        <a:graphic>
          <a:graphicData uri="http://schemas.openxmlformats.org/drawingml/2006/table">
            <a:tbl>
              <a:tblPr firstRow="1" bandRow="1"/>
              <a:tblGrid>
                <a:gridCol w="3069590"/>
                <a:gridCol w="3814445"/>
                <a:gridCol w="1906270"/>
                <a:gridCol w="2931160"/>
              </a:tblGrid>
              <a:tr h="403225">
                <a:tc>
                  <a:txBody>
                    <a:bodyPr/>
                    <a:lstStyle/>
                    <a:p>
                      <a:pPr indent="0" algn="ctr">
                        <a:lnSpc>
                          <a:spcPct val="110000"/>
                        </a:lnSpc>
                        <a:buNone/>
                      </a:pPr>
                      <a:r>
                        <a:rPr lang="en-US" sz="2000" b="1">
                          <a:solidFill>
                            <a:schemeClr val="accent6"/>
                          </a:solidFill>
                        </a:rPr>
                        <a:t>题型</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dirty="0" err="1">
                          <a:solidFill>
                            <a:schemeClr val="accent6"/>
                          </a:solidFill>
                        </a:rPr>
                        <a:t>话题</a:t>
                      </a:r>
                      <a:endParaRPr lang="en-US" altLang="en-US" sz="2000" b="1" dirty="0">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体裁</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词数</a:t>
                      </a:r>
                      <a:endParaRPr lang="en-US" altLang="en-US" sz="2000" b="1">
                        <a:solidFill>
                          <a:schemeClr val="accent6"/>
                        </a:solidFill>
                      </a:endParaRPr>
                    </a:p>
                  </a:txBody>
                  <a:tcPr marL="68580" marR="68580" marT="0" marB="0"/>
                </a:tc>
              </a:tr>
              <a:tr h="944880">
                <a:tc>
                  <a:txBody>
                    <a:bodyPr/>
                    <a:lstStyle/>
                    <a:p>
                      <a:pPr indent="0" algn="ctr">
                        <a:lnSpc>
                          <a:spcPct val="240000"/>
                        </a:lnSpc>
                        <a:buNone/>
                      </a:pPr>
                      <a:r>
                        <a:rPr lang="en-US" sz="2000" b="1" dirty="0" err="1">
                          <a:solidFill>
                            <a:schemeClr val="accent6">
                              <a:lumMod val="50000"/>
                            </a:schemeClr>
                          </a:solidFill>
                        </a:rPr>
                        <a:t>阅读A</a:t>
                      </a:r>
                      <a:endParaRPr lang="en-US" altLang="en-US" sz="2000" b="1" dirty="0">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人与社会</a:t>
                      </a:r>
                      <a:r>
                        <a:rPr lang="en-US" sz="1600" dirty="0">
                          <a:solidFill>
                            <a:schemeClr val="tx1"/>
                          </a:solidFill>
                        </a:rPr>
                        <a:t>: The introduction</a:t>
                      </a:r>
                      <a:r>
                        <a:rPr lang="en-US" sz="1600" baseline="0" dirty="0">
                          <a:solidFill>
                            <a:schemeClr val="tx1"/>
                          </a:solidFill>
                        </a:rPr>
                        <a:t> to fine arts </a:t>
                      </a:r>
                      <a:r>
                        <a:rPr lang="en-US" altLang="zh-CN" sz="1600" dirty="0">
                          <a:solidFill>
                            <a:schemeClr val="tx1"/>
                          </a:solidFill>
                        </a:rPr>
                        <a:t>students’   performance </a:t>
                      </a:r>
                      <a:endParaRPr lang="zh-CN" altLang="en-US" sz="1600" dirty="0">
                        <a:solidFill>
                          <a:schemeClr val="tx1"/>
                        </a:solidFill>
                      </a:endParaRPr>
                    </a:p>
                  </a:txBody>
                  <a:tcPr marL="68580" marR="68580" marT="0" marB="0"/>
                </a:tc>
                <a:tc>
                  <a:txBody>
                    <a:bodyPr/>
                    <a:lstStyle/>
                    <a:p>
                      <a:pPr indent="0" algn="ctr">
                        <a:lnSpc>
                          <a:spcPct val="250000"/>
                        </a:lnSpc>
                        <a:buNone/>
                      </a:pPr>
                      <a:r>
                        <a:rPr lang="zh-CN" altLang="en-US" sz="1600" dirty="0">
                          <a:solidFill>
                            <a:schemeClr val="tx1"/>
                          </a:solidFill>
                        </a:rPr>
                        <a:t>校园简讯</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227+107</a:t>
                      </a:r>
                      <a:endParaRPr lang="en-US" altLang="en-US" sz="1600" dirty="0">
                        <a:solidFill>
                          <a:schemeClr val="tx1"/>
                        </a:solidFill>
                      </a:endParaRPr>
                    </a:p>
                  </a:txBody>
                  <a:tcPr marL="68580" marR="68580" marT="0" marB="0"/>
                </a:tc>
              </a:tr>
              <a:tr h="942975">
                <a:tc>
                  <a:txBody>
                    <a:bodyPr/>
                    <a:lstStyle/>
                    <a:p>
                      <a:pPr indent="0" algn="ctr">
                        <a:lnSpc>
                          <a:spcPct val="240000"/>
                        </a:lnSpc>
                        <a:buNone/>
                      </a:pPr>
                      <a:r>
                        <a:rPr lang="en-US" sz="2000" b="1">
                          <a:solidFill>
                            <a:schemeClr val="accent6">
                              <a:lumMod val="50000"/>
                            </a:schemeClr>
                          </a:solidFill>
                        </a:rPr>
                        <a:t>阅读B</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人与社会</a:t>
                      </a:r>
                      <a:r>
                        <a:rPr lang="en-US" sz="1600" dirty="0">
                          <a:solidFill>
                            <a:schemeClr val="tx1"/>
                          </a:solidFill>
                        </a:rPr>
                        <a:t>: education in 2080</a:t>
                      </a:r>
                      <a:endParaRPr lang="en-US" sz="1600" dirty="0">
                        <a:solidFill>
                          <a:schemeClr val="tx1"/>
                        </a:solidFill>
                      </a:endParaRPr>
                    </a:p>
                  </a:txBody>
                  <a:tcPr marL="68580" marR="68580" marT="0" marB="0"/>
                </a:tc>
                <a:tc>
                  <a:txBody>
                    <a:bodyPr/>
                    <a:lstStyle/>
                    <a:p>
                      <a:pPr indent="0" algn="ctr">
                        <a:lnSpc>
                          <a:spcPct val="250000"/>
                        </a:lnSpc>
                        <a:buNone/>
                      </a:pPr>
                      <a:r>
                        <a:rPr lang="en-US" sz="1600">
                          <a:solidFill>
                            <a:schemeClr val="tx1"/>
                          </a:solidFill>
                        </a:rPr>
                        <a:t>记叙文</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337+122</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阅读C</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en-US" sz="1600" dirty="0" err="1">
                          <a:solidFill>
                            <a:schemeClr val="tx1"/>
                          </a:solidFill>
                        </a:rPr>
                        <a:t>人与自然：the</a:t>
                      </a:r>
                      <a:r>
                        <a:rPr lang="en-US" sz="1600" baseline="0" dirty="0">
                          <a:solidFill>
                            <a:schemeClr val="tx1"/>
                          </a:solidFill>
                        </a:rPr>
                        <a:t> usage of whale’s nostril</a:t>
                      </a:r>
                      <a:endParaRPr lang="en-US" altLang="en-US" sz="1600" dirty="0">
                        <a:solidFill>
                          <a:schemeClr val="tx1"/>
                        </a:solidFill>
                      </a:endParaRPr>
                    </a:p>
                  </a:txBody>
                  <a:tcPr marL="68580" marR="68580" marT="0" marB="0"/>
                </a:tc>
                <a:tc>
                  <a:txBody>
                    <a:bodyPr/>
                    <a:lstStyle/>
                    <a:p>
                      <a:pPr indent="0" algn="ctr">
                        <a:lnSpc>
                          <a:spcPct val="250000"/>
                        </a:lnSpc>
                        <a:buNone/>
                      </a:pPr>
                      <a:r>
                        <a:rPr lang="en-US" sz="1600">
                          <a:solidFill>
                            <a:schemeClr val="tx1"/>
                          </a:solidFill>
                        </a:rPr>
                        <a:t>说明文</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408+143</a:t>
                      </a:r>
                      <a:endParaRPr lang="en-US" altLang="en-US" sz="1600" dirty="0">
                        <a:solidFill>
                          <a:schemeClr val="tx1"/>
                        </a:solidFill>
                      </a:endParaRPr>
                    </a:p>
                  </a:txBody>
                  <a:tcPr marL="68580" marR="68580" marT="0" marB="0"/>
                </a:tc>
              </a:tr>
              <a:tr h="944245">
                <a:tc>
                  <a:txBody>
                    <a:bodyPr/>
                    <a:lstStyle/>
                    <a:p>
                      <a:pPr indent="0" algn="ctr">
                        <a:lnSpc>
                          <a:spcPct val="240000"/>
                        </a:lnSpc>
                        <a:buNone/>
                      </a:pPr>
                      <a:r>
                        <a:rPr lang="en-US" sz="2000" b="1">
                          <a:solidFill>
                            <a:schemeClr val="accent6">
                              <a:lumMod val="50000"/>
                            </a:schemeClr>
                          </a:solidFill>
                        </a:rPr>
                        <a:t>阅读D</a:t>
                      </a:r>
                      <a:endParaRPr lang="en-US" altLang="en-US" sz="2000" b="1">
                        <a:solidFill>
                          <a:schemeClr val="accent6">
                            <a:lumMod val="50000"/>
                          </a:schemeClr>
                        </a:solidFill>
                      </a:endParaRPr>
                    </a:p>
                  </a:txBody>
                  <a:tcPr marL="68580" marR="68580" marT="0" marB="0"/>
                </a:tc>
                <a:tc>
                  <a:txBody>
                    <a:bodyPr/>
                    <a:lstStyle/>
                    <a:p>
                      <a:pPr algn="ctr">
                        <a:lnSpc>
                          <a:spcPct val="90000"/>
                        </a:lnSpc>
                        <a:buClrTx/>
                        <a:buSzTx/>
                        <a:buFontTx/>
                        <a:buNone/>
                      </a:pPr>
                      <a:endParaRPr lang="en-US" sz="1600" dirty="0">
                        <a:solidFill>
                          <a:schemeClr val="tx1"/>
                        </a:solidFill>
                      </a:endParaRPr>
                    </a:p>
                    <a:p>
                      <a:pPr algn="ctr">
                        <a:lnSpc>
                          <a:spcPct val="110000"/>
                        </a:lnSpc>
                        <a:buClrTx/>
                        <a:buSzTx/>
                        <a:buFontTx/>
                        <a:buNone/>
                      </a:pPr>
                      <a:r>
                        <a:rPr lang="en-US" sz="1600" dirty="0" err="1">
                          <a:solidFill>
                            <a:schemeClr val="tx1"/>
                          </a:solidFill>
                        </a:rPr>
                        <a:t>人与社会</a:t>
                      </a:r>
                      <a:r>
                        <a:rPr lang="en-US" sz="1600" dirty="0">
                          <a:solidFill>
                            <a:schemeClr val="tx1"/>
                          </a:solidFill>
                        </a:rPr>
                        <a:t>： </a:t>
                      </a:r>
                      <a:r>
                        <a:rPr lang="en-US" sz="1600" dirty="0">
                          <a:solidFill>
                            <a:schemeClr val="tx1"/>
                          </a:solidFill>
                          <a:sym typeface="+mn-ea"/>
                        </a:rPr>
                        <a:t>explore forgiveness</a:t>
                      </a:r>
                      <a:r>
                        <a:rPr lang="en-US" sz="1600" baseline="0" dirty="0">
                          <a:solidFill>
                            <a:schemeClr val="tx1"/>
                          </a:solidFill>
                          <a:sym typeface="+mn-ea"/>
                        </a:rPr>
                        <a:t> </a:t>
                      </a:r>
                      <a:endParaRPr lang="en-US" sz="1600" dirty="0">
                        <a:solidFill>
                          <a:schemeClr val="tx1"/>
                        </a:solidFill>
                      </a:endParaRPr>
                    </a:p>
                  </a:txBody>
                  <a:tcPr marL="68580" marR="68580" marT="0" marB="0"/>
                </a:tc>
                <a:tc>
                  <a:txBody>
                    <a:bodyPr/>
                    <a:lstStyle/>
                    <a:p>
                      <a:pPr indent="0" algn="ctr">
                        <a:lnSpc>
                          <a:spcPct val="250000"/>
                        </a:lnSpc>
                        <a:buNone/>
                      </a:pPr>
                      <a:r>
                        <a:rPr lang="zh-CN" altLang="en-US" sz="1600" dirty="0">
                          <a:solidFill>
                            <a:schemeClr val="tx1"/>
                          </a:solidFill>
                        </a:rPr>
                        <a:t>议论文</a:t>
                      </a:r>
                      <a:endParaRPr lang="zh-CN"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352+119</a:t>
                      </a:r>
                      <a:endParaRPr lang="en-US" altLang="en-US" sz="1600" dirty="0">
                        <a:solidFill>
                          <a:schemeClr val="tx1"/>
                        </a:solidFill>
                      </a:endParaRPr>
                    </a:p>
                  </a:txBody>
                  <a:tcPr marL="68580" marR="68580" marT="0" marB="0"/>
                </a:tc>
              </a:tr>
              <a:tr h="751205">
                <a:tc>
                  <a:txBody>
                    <a:bodyPr/>
                    <a:lstStyle/>
                    <a:p>
                      <a:pPr indent="0" algn="ctr">
                        <a:lnSpc>
                          <a:spcPct val="240000"/>
                        </a:lnSpc>
                        <a:buNone/>
                      </a:pPr>
                      <a:r>
                        <a:rPr lang="en-US" sz="2000" b="1">
                          <a:solidFill>
                            <a:schemeClr val="accent6">
                              <a:lumMod val="50000"/>
                            </a:schemeClr>
                          </a:solidFill>
                        </a:rPr>
                        <a:t>七选五</a:t>
                      </a:r>
                      <a:endParaRPr lang="en-US" altLang="en-US" sz="2000" b="1">
                        <a:solidFill>
                          <a:schemeClr val="accent6">
                            <a:lumMod val="50000"/>
                          </a:schemeClr>
                        </a:solidFill>
                      </a:endParaRPr>
                    </a:p>
                  </a:txBody>
                  <a:tcPr marL="68580" marR="68580" marT="0" marB="0"/>
                </a:tc>
                <a:tc>
                  <a:txBody>
                    <a:bodyPr/>
                    <a:lstStyle/>
                    <a:p>
                      <a:pPr algn="ctr">
                        <a:lnSpc>
                          <a:spcPct val="90000"/>
                        </a:lnSpc>
                      </a:pPr>
                      <a:endParaRPr lang="zh-CN" altLang="en-US" sz="1600" dirty="0">
                        <a:solidFill>
                          <a:schemeClr val="tx1"/>
                        </a:solidFill>
                      </a:endParaRPr>
                    </a:p>
                    <a:p>
                      <a:pPr algn="ctr">
                        <a:lnSpc>
                          <a:spcPct val="90000"/>
                        </a:lnSpc>
                      </a:pPr>
                      <a:r>
                        <a:rPr lang="zh-CN" altLang="en-US" sz="1600" dirty="0">
                          <a:solidFill>
                            <a:schemeClr val="tx1"/>
                          </a:solidFill>
                        </a:rPr>
                        <a:t>人与自我：</a:t>
                      </a:r>
                      <a:r>
                        <a:rPr lang="en-US" sz="1600" dirty="0">
                          <a:solidFill>
                            <a:schemeClr val="tx1"/>
                          </a:solidFill>
                        </a:rPr>
                        <a:t> </a:t>
                      </a:r>
                      <a:r>
                        <a:rPr lang="en-US" sz="1600" dirty="0">
                          <a:solidFill>
                            <a:schemeClr val="tx1"/>
                          </a:solidFill>
                          <a:sym typeface="+mn-ea"/>
                        </a:rPr>
                        <a:t>bad</a:t>
                      </a:r>
                      <a:r>
                        <a:rPr lang="en-US" sz="1600" baseline="0" dirty="0">
                          <a:solidFill>
                            <a:schemeClr val="tx1"/>
                          </a:solidFill>
                          <a:sym typeface="+mn-ea"/>
                        </a:rPr>
                        <a:t> news and good news </a:t>
                      </a:r>
                      <a:endParaRPr lang="en-US" sz="1600" dirty="0">
                        <a:solidFill>
                          <a:schemeClr val="tx1"/>
                        </a:solidFill>
                        <a:sym typeface="+mn-ea"/>
                      </a:endParaRPr>
                    </a:p>
                  </a:txBody>
                  <a:tcPr marL="68580" marR="68580" marT="0" marB="0"/>
                </a:tc>
                <a:tc>
                  <a:txBody>
                    <a:bodyPr/>
                    <a:lstStyle/>
                    <a:p>
                      <a:pPr indent="0" algn="ctr">
                        <a:lnSpc>
                          <a:spcPct val="250000"/>
                        </a:lnSpc>
                        <a:buNone/>
                      </a:pPr>
                      <a:r>
                        <a:rPr lang="zh-CN" altLang="en-US" sz="1600" dirty="0">
                          <a:solidFill>
                            <a:schemeClr val="tx1"/>
                          </a:solidFill>
                        </a:rPr>
                        <a:t>说明文</a:t>
                      </a:r>
                      <a:r>
                        <a:rPr lang="en-US" sz="1600" dirty="0">
                          <a:solidFill>
                            <a:schemeClr val="tx1"/>
                          </a:solidFill>
                        </a:rPr>
                        <a:t> </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227+72</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完型填空</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zh-CN" altLang="en-US" sz="1600" dirty="0">
                          <a:solidFill>
                            <a:schemeClr val="tx1"/>
                          </a:solidFill>
                        </a:rPr>
                        <a:t>人与社会</a:t>
                      </a:r>
                      <a:r>
                        <a:rPr lang="en-US" altLang="zh-CN" sz="1600" dirty="0">
                          <a:solidFill>
                            <a:schemeClr val="tx1"/>
                          </a:solidFill>
                        </a:rPr>
                        <a:t> how</a:t>
                      </a:r>
                      <a:r>
                        <a:rPr lang="en-US" altLang="zh-CN" sz="1600" baseline="0" dirty="0">
                          <a:solidFill>
                            <a:schemeClr val="tx1"/>
                          </a:solidFill>
                        </a:rPr>
                        <a:t> to get along with my daughter in college </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记叙文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255+60</a:t>
                      </a:r>
                      <a:endParaRPr lang="en-US" altLang="en-US" sz="1600" dirty="0">
                        <a:solidFill>
                          <a:schemeClr val="tx1"/>
                        </a:solidFill>
                      </a:endParaRPr>
                    </a:p>
                  </a:txBody>
                  <a:tcPr marL="68580" marR="68580" marT="0" marB="0"/>
                </a:tc>
              </a:tr>
              <a:tr h="739140">
                <a:tc>
                  <a:txBody>
                    <a:bodyPr/>
                    <a:lstStyle/>
                    <a:p>
                      <a:pPr indent="0" algn="ctr">
                        <a:lnSpc>
                          <a:spcPct val="240000"/>
                        </a:lnSpc>
                        <a:buNone/>
                      </a:pPr>
                      <a:r>
                        <a:rPr lang="en-US" sz="2000" b="1">
                          <a:solidFill>
                            <a:schemeClr val="accent6">
                              <a:lumMod val="50000"/>
                            </a:schemeClr>
                          </a:solidFill>
                        </a:rPr>
                        <a:t>语法填空</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zh-CN" altLang="en-US" sz="1600" dirty="0">
                          <a:solidFill>
                            <a:schemeClr val="tx1"/>
                          </a:solidFill>
                        </a:rPr>
                        <a:t>人与社会</a:t>
                      </a:r>
                      <a:r>
                        <a:rPr lang="en-US" altLang="zh-CN" sz="1600" dirty="0">
                          <a:solidFill>
                            <a:schemeClr val="tx1"/>
                          </a:solidFill>
                        </a:rPr>
                        <a:t> The Chinese zodiac</a:t>
                      </a:r>
                      <a:endParaRPr lang="en-US" altLang="zh-CN" sz="1600" dirty="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259</a:t>
                      </a:r>
                      <a:endParaRPr lang="en-US" altLang="en-US" sz="1600" dirty="0">
                        <a:solidFill>
                          <a:schemeClr val="tx1"/>
                        </a:solidFill>
                      </a:endParaRPr>
                    </a:p>
                  </a:txBody>
                  <a:tcPr marL="68580" marR="68580" marT="0" marB="0"/>
                </a:tc>
              </a:tr>
            </a:tbl>
          </a:graphicData>
        </a:graphic>
      </p:graphicFrame>
    </p:spTree>
    <p:custDataLst>
      <p:tags r:id="rId2"/>
    </p:custData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0" y="158489"/>
            <a:ext cx="11972040" cy="4763227"/>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the will to power over others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操控别人的意愿、意志</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12.harmonious interactions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和谐的互动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13.social harmony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社会和谐</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14. the biological and psychological integrity of both individuals and communities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个人与社区的生理和心理融为一体</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15.the decreasing of hatred and the restoration of harmony</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仇恨的减少，和谐的修复</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451326" y="271152"/>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0" y="158489"/>
            <a:ext cx="11972040" cy="594508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16. heal relationships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修复人际关系</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17.take a Classical philosophical perspective, that of Aristotle</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从古典哲学的角度来看，即亚里士多德的观点</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18. the distinction between potentiality and actuality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潜力和实际能力之间的显著差别</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19.not necessarily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不一定；未必</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20. the capacity to forgive= the potential to  do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 the ability to do </a:t>
            </a:r>
            <a:r>
              <a:rPr lang="en-US" altLang="zh-CN" sz="3200"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宽恕的能力</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21. actual appropriation in conflict situations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在冲突中实际的实际运用</a:t>
            </a:r>
            <a:endPar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451326" y="271152"/>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286184" y="4176959"/>
            <a:ext cx="1501115" cy="839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7200" b="1" dirty="0">
                <a:solidFill>
                  <a:srgbClr val="CC00FF"/>
                </a:solidFill>
                <a:latin typeface="微软雅黑" panose="020B0503020204020204" pitchFamily="34" charset="-122"/>
                <a:ea typeface="微软雅黑" panose="020B0503020204020204" pitchFamily="34" charset="-122"/>
              </a:rPr>
              <a:t>VS</a:t>
            </a:r>
            <a:endParaRPr lang="zh-CN" altLang="en-US" sz="7200" b="1" dirty="0">
              <a:solidFill>
                <a:srgbClr val="CC00FF"/>
              </a:solidFill>
              <a:latin typeface="微软雅黑" panose="020B0503020204020204" pitchFamily="34" charset="-122"/>
              <a:ea typeface="微软雅黑" panose="020B0503020204020204" pitchFamily="34" charset="-122"/>
            </a:endParaRPr>
          </a:p>
        </p:txBody>
      </p:sp>
      <p:pic>
        <p:nvPicPr>
          <p:cNvPr id="4098" name="Picture 2" descr="good news 的图像结果"/>
          <p:cNvPicPr>
            <a:picLocks noChangeAspect="1" noChangeArrowheads="1"/>
          </p:cNvPicPr>
          <p:nvPr/>
        </p:nvPicPr>
        <p:blipFill rotWithShape="1">
          <a:blip r:embed="rId1">
            <a:extLst>
              <a:ext uri="{28A0092B-C50C-407E-A947-70E740481C1C}">
                <a14:useLocalDpi xmlns:a14="http://schemas.microsoft.com/office/drawing/2010/main" val="0"/>
              </a:ext>
            </a:extLst>
          </a:blip>
          <a:srcRect b="10233"/>
          <a:stretch>
            <a:fillRect/>
          </a:stretch>
        </p:blipFill>
        <p:spPr bwMode="auto">
          <a:xfrm>
            <a:off x="7211505" y="2152628"/>
            <a:ext cx="4871775" cy="46614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d news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91" y="2415071"/>
            <a:ext cx="5055793" cy="41365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d news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66" y="43928"/>
            <a:ext cx="2991832" cy="246278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561110" y="444632"/>
            <a:ext cx="2403835" cy="1569660"/>
          </a:xfrm>
          <a:prstGeom prst="rect">
            <a:avLst/>
          </a:prstGeom>
          <a:noFill/>
        </p:spPr>
        <p:txBody>
          <a:bodyPr wrap="square" rtlCol="0">
            <a:spAutoFit/>
          </a:bodyPr>
          <a:lstStyle/>
          <a:p>
            <a:r>
              <a:rPr lang="zh-CN" altLang="en-US" sz="3200" b="1" dirty="0">
                <a:solidFill>
                  <a:srgbClr val="CC00FF"/>
                </a:solidFill>
              </a:rPr>
              <a:t>议论文</a:t>
            </a:r>
            <a:endParaRPr lang="en-US" altLang="zh-CN" sz="3200" b="1" dirty="0">
              <a:solidFill>
                <a:srgbClr val="CC00FF"/>
              </a:solidFill>
            </a:endParaRPr>
          </a:p>
          <a:p>
            <a:r>
              <a:rPr lang="zh-CN" altLang="en-US" sz="3200" b="1" dirty="0">
                <a:solidFill>
                  <a:srgbClr val="CC00FF"/>
                </a:solidFill>
              </a:rPr>
              <a:t>主题语境：人与社会</a:t>
            </a:r>
            <a:endParaRPr lang="zh-CN" altLang="en-US" sz="3200" dirty="0">
              <a:solidFill>
                <a:srgbClr val="CC00FF"/>
              </a:solidFil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0" y="990708"/>
            <a:ext cx="10515600" cy="1325563"/>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5019" y="1892935"/>
            <a:ext cx="11968424" cy="4651375"/>
          </a:xfrm>
          <a:solidFill>
            <a:schemeClr val="bg1"/>
          </a:solidFill>
          <a:ln>
            <a:solidFill>
              <a:schemeClr val="accent6">
                <a:lumMod val="75000"/>
              </a:schemeClr>
            </a:solidFill>
          </a:ln>
        </p:spPr>
        <p:txBody>
          <a:bodyPr>
            <a:noAutofit/>
          </a:bodyPr>
          <a:lstStyle/>
          <a:p>
            <a:pPr fontAlgn="auto">
              <a:lnSpc>
                <a:spcPts val="334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D. It provides a more balanced view of the world.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638777" y="990644"/>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9480" y="420370"/>
            <a:ext cx="9991090" cy="570230"/>
          </a:xfrm>
          <a:prstGeom prst="rect">
            <a:avLst/>
          </a:prstGeom>
        </p:spPr>
        <p:txBody>
          <a:bodyPr wrap="square">
            <a:spAutoFit/>
          </a:bodyPr>
          <a:lstStyle/>
          <a:p>
            <a:pPr algn="just">
              <a:lnSpc>
                <a:spcPts val="3735"/>
              </a:lnSpc>
            </a:pPr>
            <a:r>
              <a:rPr lang="en-US" altLang="zh-CN" sz="28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七选五   </a:t>
            </a:r>
            <a:r>
              <a:rPr lang="zh-CN" altLang="en-US" sz="3600" b="1" kern="100" dirty="0">
                <a:solidFill>
                  <a:srgbClr val="006600"/>
                </a:solidFill>
                <a:latin typeface="微软雅黑" panose="020B0503020204020204" pitchFamily="34" charset="-122"/>
                <a:cs typeface="+mn-ea"/>
                <a:sym typeface="Times New Roman" panose="02020603050405020304" pitchFamily="18" charset="0"/>
              </a:rPr>
              <a:t>人与社会</a:t>
            </a:r>
            <a:endParaRPr lang="zh-CN" altLang="en-US" sz="3600" b="1" kern="100" dirty="0">
              <a:solidFill>
                <a:srgbClr val="006600"/>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803" y="631851"/>
            <a:ext cx="1295467" cy="717587"/>
          </a:xfrm>
          <a:prstGeom prst="rect">
            <a:avLst/>
          </a:prstGeom>
        </p:spPr>
      </p:pic>
      <p:sp>
        <p:nvSpPr>
          <p:cNvPr id="5" name="标题 1"/>
          <p:cNvSpPr txBox="1"/>
          <p:nvPr/>
        </p:nvSpPr>
        <p:spPr>
          <a:xfrm>
            <a:off x="226243" y="5460583"/>
            <a:ext cx="118207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rgbClr val="0000FF"/>
                </a:solidFill>
                <a:latin typeface="微软雅黑" panose="020B0503020204020204" pitchFamily="34" charset="-122"/>
                <a:ea typeface="微软雅黑" panose="020B0503020204020204" pitchFamily="34" charset="-122"/>
              </a:rPr>
              <a:t>注意固定句型：</a:t>
            </a:r>
            <a:r>
              <a:rPr lang="en-US" altLang="zh-CN" sz="3200" b="1" dirty="0">
                <a:solidFill>
                  <a:srgbClr val="AC0000"/>
                </a:solidFill>
                <a:latin typeface="微软雅黑" panose="020B0503020204020204" pitchFamily="34" charset="-122"/>
                <a:ea typeface="微软雅黑" panose="020B0503020204020204" pitchFamily="34" charset="-122"/>
              </a:rPr>
              <a:t>it’s just that –</a:t>
            </a:r>
            <a:r>
              <a:rPr lang="zh-CN" altLang="en-US" sz="3200" b="1" dirty="0">
                <a:solidFill>
                  <a:srgbClr val="AC0000"/>
                </a:solidFill>
                <a:latin typeface="微软雅黑" panose="020B0503020204020204" pitchFamily="34" charset="-122"/>
                <a:ea typeface="微软雅黑" panose="020B0503020204020204" pitchFamily="34" charset="-122"/>
              </a:rPr>
              <a:t>从句：只是</a:t>
            </a:r>
            <a:r>
              <a:rPr lang="en-US" altLang="zh-CN" sz="3200" b="1" dirty="0">
                <a:solidFill>
                  <a:srgbClr val="AC0000"/>
                </a:solidFill>
                <a:latin typeface="微软雅黑" panose="020B0503020204020204" pitchFamily="34" charset="-122"/>
                <a:ea typeface="微软雅黑" panose="020B0503020204020204" pitchFamily="34" charset="-122"/>
              </a:rPr>
              <a:t>…</a:t>
            </a:r>
            <a:r>
              <a:rPr lang="zh-CN" altLang="en-US" sz="3200" b="1" dirty="0">
                <a:solidFill>
                  <a:srgbClr val="CC00FF"/>
                </a:solidFill>
                <a:latin typeface="微软雅黑" panose="020B0503020204020204" pitchFamily="34" charset="-122"/>
                <a:ea typeface="微软雅黑" panose="020B0503020204020204" pitchFamily="34" charset="-122"/>
              </a:rPr>
              <a:t>表轻微转折。</a:t>
            </a:r>
            <a:endParaRPr lang="zh-CN" altLang="en-US" sz="3200" b="1" dirty="0">
              <a:solidFill>
                <a:srgbClr val="CC00FF"/>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5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42447" y="3458493"/>
            <a:ext cx="12103964" cy="3453068"/>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good news with people around you.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It's just that we don't hear as much about them.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FF0000"/>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a:t>
            </a:r>
            <a:r>
              <a:rPr lang="en-US" altLang="zh-CN" dirty="0">
                <a:solidFill>
                  <a:srgbClr val="FF0000"/>
                </a:solidFill>
                <a:latin typeface="Times New Roman" panose="02020603050405020304" pitchFamily="18" charset="0"/>
                <a:cs typeface="Times New Roman" panose="02020603050405020304" pitchFamily="18" charset="0"/>
              </a:rPr>
              <a:t>"bad news" </a:t>
            </a:r>
            <a:r>
              <a:rPr lang="en-US" altLang="zh-CN" dirty="0">
                <a:latin typeface="Times New Roman" panose="02020603050405020304" pitchFamily="18" charset="0"/>
                <a:cs typeface="Times New Roman" panose="02020603050405020304" pitchFamily="18" charset="0"/>
              </a:rPr>
              <a:t>has its place in the world.</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It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The news media company is devoted to providing good news 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1" y="119690"/>
            <a:ext cx="12103964" cy="3453069"/>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It's no secret that reading good news feels a lot better than reading bad news.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Like, would you rather bite into a lemon, or sip on a fresh glass of lemonade?         </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indent="0" algn="just" defTabSz="457200">
              <a:lnSpc>
                <a:spcPct val="100000"/>
              </a:lnSpc>
              <a:spcBef>
                <a:spcPct val="20000"/>
              </a:spcBef>
              <a:spcAft>
                <a:spcPts val="600"/>
              </a:spcAft>
              <a:buClr>
                <a:schemeClr val="tx1"/>
              </a:buClr>
              <a:buSzPct val="80000"/>
              <a:buNone/>
              <a:defRPr/>
            </a:pPr>
            <a:r>
              <a:rPr kumimoji="0" lang="en-US" altLang="zh-CN"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36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world is full of problems and conflicts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 we need to stay informed and alert </a:t>
            </a:r>
            <a:r>
              <a:rPr kumimoji="0" lang="zh-CN" altLang="en-US"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（警觉的） </a:t>
            </a: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to what‘s going on around us. While reading traditional, more negative news is important, consuming good news is also part of staying informed. …. </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flipH="1">
            <a:off x="3175780" y="2055043"/>
            <a:ext cx="2291766" cy="25923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73377" y="45342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7268068" y="2934467"/>
            <a:ext cx="4864178" cy="3539430"/>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段首设空。</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下文</a:t>
            </a:r>
            <a:r>
              <a:rPr lang="en-US" altLang="zh-CN" sz="3200" b="1" dirty="0">
                <a:solidFill>
                  <a:srgbClr val="FF0000"/>
                </a:solidFill>
                <a:ea typeface="等线" panose="02010600030101010101" charset="-122"/>
                <a:cs typeface="等线" panose="02010600030101010101" charset="-122"/>
                <a:sym typeface="+mn-ea"/>
              </a:rPr>
              <a:t>the world is full of problems and conflicts </a:t>
            </a:r>
            <a:r>
              <a:rPr lang="zh-CN" altLang="en-US" sz="3200" b="1" dirty="0">
                <a:solidFill>
                  <a:srgbClr val="FF0000"/>
                </a:solidFill>
                <a:ea typeface="等线" panose="02010600030101010101" charset="-122"/>
                <a:cs typeface="等线" panose="02010600030101010101" charset="-122"/>
                <a:sym typeface="+mn-ea"/>
              </a:rPr>
              <a:t>可知与</a:t>
            </a:r>
            <a:r>
              <a:rPr lang="en-US" altLang="zh-CN" sz="3200" b="1" dirty="0">
                <a:solidFill>
                  <a:srgbClr val="FF0000"/>
                </a:solidFill>
                <a:ea typeface="等线" panose="02010600030101010101" charset="-122"/>
                <a:cs typeface="等线" panose="02010600030101010101" charset="-122"/>
                <a:sym typeface="+mn-ea"/>
              </a:rPr>
              <a:t>bad news </a:t>
            </a:r>
            <a:r>
              <a:rPr lang="zh-CN" altLang="en-US" sz="3200" b="1" dirty="0">
                <a:solidFill>
                  <a:srgbClr val="FF0000"/>
                </a:solidFill>
                <a:ea typeface="等线" panose="02010600030101010101" charset="-122"/>
                <a:cs typeface="等线" panose="02010600030101010101" charset="-122"/>
                <a:sym typeface="+mn-ea"/>
              </a:rPr>
              <a:t>相关，可见在</a:t>
            </a:r>
            <a:r>
              <a:rPr lang="en-US" altLang="zh-CN" sz="3200" b="1" dirty="0">
                <a:solidFill>
                  <a:srgbClr val="FF0000"/>
                </a:solidFill>
                <a:ea typeface="等线" panose="02010600030101010101" charset="-122"/>
                <a:cs typeface="等线" panose="02010600030101010101" charset="-122"/>
                <a:sym typeface="+mn-ea"/>
              </a:rPr>
              <a:t>CE</a:t>
            </a:r>
            <a:r>
              <a:rPr lang="zh-CN" altLang="en-US" sz="3200" b="1" dirty="0">
                <a:solidFill>
                  <a:srgbClr val="FF0000"/>
                </a:solidFill>
                <a:ea typeface="等线" panose="02010600030101010101" charset="-122"/>
                <a:cs typeface="等线" panose="02010600030101010101" charset="-122"/>
                <a:sym typeface="+mn-ea"/>
              </a:rPr>
              <a:t>中选。结合第一段首句</a:t>
            </a:r>
            <a:r>
              <a:rPr lang="en-US" altLang="zh-CN" sz="3200" b="1" dirty="0">
                <a:solidFill>
                  <a:srgbClr val="FF0000"/>
                </a:solidFill>
                <a:ea typeface="等线" panose="02010600030101010101" charset="-122"/>
                <a:cs typeface="等线" panose="02010600030101010101" charset="-122"/>
                <a:sym typeface="+mn-ea"/>
              </a:rPr>
              <a:t>good new</a:t>
            </a:r>
            <a:r>
              <a:rPr lang="zh-CN" altLang="en-US" sz="3200" b="1" dirty="0">
                <a:solidFill>
                  <a:srgbClr val="FF0000"/>
                </a:solidFill>
                <a:ea typeface="等线" panose="02010600030101010101" charset="-122"/>
                <a:cs typeface="等线" panose="02010600030101010101" charset="-122"/>
                <a:sym typeface="+mn-ea"/>
              </a:rPr>
              <a:t>，可知是转折关系，故</a:t>
            </a:r>
            <a:r>
              <a:rPr lang="en-US" altLang="zh-CN" sz="3200" b="1" dirty="0">
                <a:solidFill>
                  <a:srgbClr val="FF0000"/>
                </a:solidFill>
                <a:ea typeface="等线" panose="02010600030101010101" charset="-122"/>
                <a:cs typeface="等线" panose="02010600030101010101" charset="-122"/>
                <a:sym typeface="+mn-ea"/>
              </a:rPr>
              <a:t>C</a:t>
            </a:r>
            <a:r>
              <a:rPr lang="zh-CN" altLang="en-US" sz="3200" b="1" dirty="0">
                <a:solidFill>
                  <a:srgbClr val="FF0000"/>
                </a:solidFill>
                <a:ea typeface="等线" panose="02010600030101010101" charset="-122"/>
                <a:cs typeface="等线" panose="02010600030101010101" charset="-122"/>
                <a:sym typeface="+mn-ea"/>
              </a:rPr>
              <a:t>。</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8" name="直接箭头连接符 7"/>
          <p:cNvCxnSpPr/>
          <p:nvPr/>
        </p:nvCxnSpPr>
        <p:spPr>
          <a:xfrm flipH="1">
            <a:off x="1093509" y="650449"/>
            <a:ext cx="2903456" cy="38838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145019" y="3320475"/>
            <a:ext cx="11968424"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   While reading traditional, more negative news is important,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consuming good news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also part of staying informed</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37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a:t>
            </a:r>
            <a:r>
              <a:rPr kumimoji="0" lang="en-US" altLang="zh-CN" b="1" i="1"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it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also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brings meaningful benefits, like reduced stress and anxiety, higher rates of engagement, community building skills, and inspiration for creating a better world. Plus, knowing what to look for in the good news landscape is a key part of improving our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media literacy skills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and being thoughtful news consumers. </a:t>
            </a:r>
            <a:endPar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0" y="2492796"/>
            <a:ext cx="12046981" cy="1754326"/>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37</a:t>
            </a:r>
            <a:r>
              <a:rPr lang="zh-CN" altLang="en-US" sz="3600" b="1" dirty="0">
                <a:solidFill>
                  <a:srgbClr val="FF0000"/>
                </a:solidFill>
                <a:ea typeface="等线" panose="02010600030101010101" charset="-122"/>
                <a:cs typeface="等线" panose="02010600030101010101" charset="-122"/>
                <a:sym typeface="+mn-ea"/>
              </a:rPr>
              <a:t>空前</a:t>
            </a:r>
            <a:r>
              <a:rPr lang="en-US" altLang="zh-CN" sz="3600" b="1" dirty="0">
                <a:solidFill>
                  <a:srgbClr val="FF0000"/>
                </a:solidFill>
                <a:ea typeface="等线" panose="02010600030101010101" charset="-122"/>
                <a:cs typeface="等线" panose="02010600030101010101" charset="-122"/>
                <a:sym typeface="+mn-ea"/>
              </a:rPr>
              <a:t>consuming good news=</a:t>
            </a:r>
            <a:r>
              <a:rPr lang="zh-CN" altLang="en-US" sz="3600" b="1" dirty="0">
                <a:solidFill>
                  <a:srgbClr val="FF0000"/>
                </a:solidFill>
                <a:ea typeface="等线" panose="02010600030101010101" charset="-122"/>
                <a:cs typeface="等线" panose="02010600030101010101" charset="-122"/>
                <a:sym typeface="+mn-ea"/>
              </a:rPr>
              <a:t>空格后</a:t>
            </a:r>
            <a:r>
              <a:rPr lang="en-US" altLang="zh-CN" sz="3600" b="1" dirty="0">
                <a:solidFill>
                  <a:srgbClr val="FF0000"/>
                </a:solidFill>
                <a:ea typeface="等线" panose="02010600030101010101" charset="-122"/>
                <a:cs typeface="等线" panose="02010600030101010101" charset="-122"/>
                <a:sym typeface="+mn-ea"/>
              </a:rPr>
              <a:t>it ,also </a:t>
            </a:r>
            <a:r>
              <a:rPr lang="zh-CN" altLang="en-US" sz="3600" b="1" dirty="0">
                <a:solidFill>
                  <a:srgbClr val="FF0000"/>
                </a:solidFill>
                <a:ea typeface="等线" panose="02010600030101010101" charset="-122"/>
                <a:cs typeface="等线" panose="02010600030101010101" charset="-122"/>
                <a:sym typeface="+mn-ea"/>
              </a:rPr>
              <a:t>也是很重要的暗示，说明</a:t>
            </a:r>
            <a:r>
              <a:rPr lang="en-US" altLang="zh-CN" sz="3600" b="1" dirty="0">
                <a:solidFill>
                  <a:srgbClr val="FF0000"/>
                </a:solidFill>
                <a:ea typeface="等线" panose="02010600030101010101" charset="-122"/>
                <a:cs typeface="等线" panose="02010600030101010101" charset="-122"/>
                <a:sym typeface="+mn-ea"/>
              </a:rPr>
              <a:t>37</a:t>
            </a:r>
            <a:r>
              <a:rPr lang="zh-CN" altLang="en-US" sz="3600" b="1" dirty="0">
                <a:solidFill>
                  <a:srgbClr val="FF0000"/>
                </a:solidFill>
                <a:ea typeface="等线" panose="02010600030101010101" charset="-122"/>
                <a:cs typeface="等线" panose="02010600030101010101" charset="-122"/>
                <a:sym typeface="+mn-ea"/>
              </a:rPr>
              <a:t>空具体说明</a:t>
            </a:r>
            <a:r>
              <a:rPr lang="en-US" altLang="zh-CN" sz="3600" b="1" dirty="0">
                <a:solidFill>
                  <a:srgbClr val="FF0000"/>
                </a:solidFill>
                <a:ea typeface="等线" panose="02010600030101010101" charset="-122"/>
                <a:cs typeface="等线" panose="02010600030101010101" charset="-122"/>
                <a:sym typeface="+mn-ea"/>
              </a:rPr>
              <a:t>consuming good news</a:t>
            </a:r>
            <a:r>
              <a:rPr lang="zh-CN" altLang="en-US" sz="3600" b="1" dirty="0">
                <a:solidFill>
                  <a:srgbClr val="FF0000"/>
                </a:solidFill>
                <a:ea typeface="等线" panose="02010600030101010101" charset="-122"/>
                <a:cs typeface="等线" panose="02010600030101010101" charset="-122"/>
                <a:sym typeface="+mn-ea"/>
              </a:rPr>
              <a:t>的好处之一。</a:t>
            </a:r>
            <a:r>
              <a:rPr lang="en-US" altLang="zh-CN" sz="3600" b="1" dirty="0">
                <a:solidFill>
                  <a:srgbClr val="FF0000"/>
                </a:solidFill>
                <a:ea typeface="等线" panose="02010600030101010101" charset="-122"/>
                <a:cs typeface="等线" panose="02010600030101010101" charset="-122"/>
                <a:sym typeface="+mn-ea"/>
              </a:rPr>
              <a:t>D </a:t>
            </a:r>
            <a:r>
              <a:rPr lang="zh-CN" altLang="en-US" sz="3600" b="1" dirty="0">
                <a:solidFill>
                  <a:srgbClr val="FF0000"/>
                </a:solidFill>
                <a:ea typeface="等线" panose="02010600030101010101" charset="-122"/>
                <a:cs typeface="等线" panose="02010600030101010101" charset="-122"/>
                <a:sym typeface="+mn-ea"/>
              </a:rPr>
              <a:t>项</a:t>
            </a:r>
            <a:r>
              <a:rPr lang="en-US" altLang="zh-CN" sz="3600" b="1" dirty="0">
                <a:solidFill>
                  <a:srgbClr val="FF0000"/>
                </a:solidFill>
                <a:ea typeface="等线" panose="02010600030101010101" charset="-122"/>
                <a:cs typeface="等线" panose="02010600030101010101" charset="-122"/>
                <a:sym typeface="+mn-ea"/>
              </a:rPr>
              <a:t>it =consuming good news</a:t>
            </a:r>
            <a:r>
              <a:rPr lang="zh-CN" altLang="en-US" sz="3600" b="1" dirty="0">
                <a:solidFill>
                  <a:srgbClr val="FF0000"/>
                </a:solidFill>
                <a:ea typeface="等线" panose="02010600030101010101" charset="-122"/>
                <a:cs typeface="等线" panose="02010600030101010101" charset="-122"/>
                <a:sym typeface="+mn-ea"/>
              </a:rPr>
              <a:t>故</a:t>
            </a:r>
            <a:r>
              <a:rPr lang="en-US" altLang="zh-CN" sz="3600" b="1" dirty="0">
                <a:solidFill>
                  <a:srgbClr val="FF0000"/>
                </a:solidFill>
                <a:ea typeface="等线" panose="02010600030101010101" charset="-122"/>
                <a:cs typeface="等线" panose="02010600030101010101" charset="-122"/>
                <a:sym typeface="+mn-ea"/>
              </a:rPr>
              <a:t>D</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159497" y="1060917"/>
            <a:ext cx="6183983" cy="38180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430510" y="4878918"/>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4" name="文本框 3"/>
          <p:cNvSpPr txBox="1"/>
          <p:nvPr>
            <p:custDataLst>
              <p:tags r:id="rId3"/>
            </p:custDataLst>
          </p:nvPr>
        </p:nvSpPr>
        <p:spPr>
          <a:xfrm>
            <a:off x="227815" y="208012"/>
            <a:ext cx="11964185" cy="2062103"/>
          </a:xfrm>
          <a:prstGeom prst="rect">
            <a:avLst/>
          </a:prstGeom>
          <a:solidFill>
            <a:schemeClr val="bg1"/>
          </a:solidFill>
          <a:ln w="28575">
            <a:solidFill>
              <a:schemeClr val="accent1"/>
            </a:solidFill>
          </a:ln>
        </p:spPr>
        <p:txBody>
          <a:bodyPr wrap="square" rtlCol="0">
            <a:spAutoFit/>
          </a:bodyPr>
          <a:lstStyle/>
          <a:p>
            <a:pPr lvl="0"/>
            <a:r>
              <a:rPr lang="zh-CN" altLang="en-US" sz="3600" b="1" dirty="0">
                <a:solidFill>
                  <a:srgbClr val="FF0000"/>
                </a:solidFill>
                <a:ea typeface="等线" panose="02010600030101010101" charset="-122"/>
                <a:cs typeface="等线" panose="02010600030101010101" charset="-122"/>
                <a:sym typeface="+mn-ea"/>
              </a:rPr>
              <a:t>小知识：</a:t>
            </a:r>
            <a:r>
              <a:rPr lang="zh-CN" altLang="zh-CN" sz="2800" dirty="0"/>
              <a:t>（</a:t>
            </a:r>
            <a:r>
              <a:rPr lang="en-US" altLang="zh-CN" sz="2800" dirty="0"/>
              <a:t>Media Literacy</a:t>
            </a:r>
            <a:r>
              <a:rPr lang="zh-CN" altLang="zh-CN" sz="2800" dirty="0"/>
              <a:t>），</a:t>
            </a:r>
            <a:r>
              <a:rPr lang="en-US" altLang="zh-CN" sz="2800" u="sng" dirty="0" err="1">
                <a:hlinkClick r:id="rId4"/>
              </a:rPr>
              <a:t>媒介素养</a:t>
            </a:r>
            <a:r>
              <a:rPr lang="zh-CN" altLang="zh-CN" sz="2800" dirty="0"/>
              <a:t>新闻传播术语，</a:t>
            </a:r>
            <a:r>
              <a:rPr lang="zh-CN" altLang="zh-CN" sz="2800" u="sng" dirty="0"/>
              <a:t>媒体素养</a:t>
            </a:r>
            <a:r>
              <a:rPr lang="zh-CN" altLang="zh-CN" sz="2800" dirty="0"/>
              <a:t>就是一个人认识、评判、运用传媒的态度与能力，是指人们面对传媒各种信息时的选择能力、理解能力、质疑能力、评估能力、</a:t>
            </a:r>
            <a:r>
              <a:rPr lang="en-US" altLang="zh-CN" sz="2800" u="sng" dirty="0" err="1">
                <a:hlinkClick r:id="rId5"/>
              </a:rPr>
              <a:t>创造能力</a:t>
            </a:r>
            <a:r>
              <a:rPr lang="zh-CN" altLang="zh-CN" sz="2800" dirty="0"/>
              <a:t>、制造能力、思辨性</a:t>
            </a:r>
            <a:r>
              <a:rPr lang="en-US" altLang="zh-CN" sz="2800" u="sng" dirty="0" err="1">
                <a:hlinkClick r:id="rId6"/>
              </a:rPr>
              <a:t>反应能力</a:t>
            </a:r>
            <a:r>
              <a:rPr lang="zh-CN" altLang="zh-CN" sz="2800" dirty="0"/>
              <a:t>等。</a:t>
            </a:r>
            <a:r>
              <a:rPr lang="zh-CN" altLang="en-US" sz="3600" b="1" dirty="0">
                <a:solidFill>
                  <a:srgbClr val="FF0000"/>
                </a:solidFill>
                <a:ea typeface="等线" panose="02010600030101010101" charset="-122"/>
                <a:cs typeface="等线" panose="02010600030101010101" charset="-122"/>
                <a:sym typeface="+mn-ea"/>
              </a:rPr>
              <a:t>。</a:t>
            </a:r>
            <a:endParaRPr lang="zh-CN" altLang="en-US" sz="3600" b="1" dirty="0">
              <a:solidFill>
                <a:srgbClr val="FF0000"/>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145019" y="3320475"/>
            <a:ext cx="11968424"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0" y="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In fact, good news, known as solutions journalism, is becoming more popular, as </a:t>
            </a:r>
            <a:r>
              <a:rPr kumimoji="0" lang="en-US" altLang="zh-CN" b="1"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publishers and news stations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discover the benefits of sharing positive stories. </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u="sng"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1" u="sng"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one of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them.    </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38    </a:t>
            </a:r>
            <a:r>
              <a:rPr kumimoji="0" lang="en-US" altLang="zh-CN"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team of reporters and editors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work daily to deliver stories</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1"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that make readers feel hopeful and equipped to do more good with possible solutions.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2205873" y="2954709"/>
            <a:ext cx="8826630" cy="2862322"/>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空上上句的</a:t>
            </a:r>
            <a:r>
              <a:rPr lang="en-US" altLang="zh-CN" sz="3600" b="1" dirty="0">
                <a:solidFill>
                  <a:srgbClr val="FF0000"/>
                </a:solidFill>
                <a:ea typeface="等线" panose="02010600030101010101" charset="-122"/>
                <a:cs typeface="等线" panose="02010600030101010101" charset="-122"/>
                <a:sym typeface="+mn-ea"/>
              </a:rPr>
              <a:t> publishers and news stations </a:t>
            </a:r>
            <a:r>
              <a:rPr lang="zh-CN" altLang="en-US" sz="3600" b="1" dirty="0">
                <a:solidFill>
                  <a:srgbClr val="FF0000"/>
                </a:solidFill>
                <a:ea typeface="等线" panose="02010600030101010101" charset="-122"/>
                <a:cs typeface="等线" panose="02010600030101010101" charset="-122"/>
                <a:sym typeface="+mn-ea"/>
              </a:rPr>
              <a:t>均指新闻单位，</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空前</a:t>
            </a:r>
            <a:r>
              <a:rPr lang="en-US" altLang="zh-CN" sz="3600" b="1" dirty="0">
                <a:solidFill>
                  <a:srgbClr val="FF0000"/>
                </a:solidFill>
                <a:ea typeface="等线" panose="02010600030101010101" charset="-122"/>
                <a:cs typeface="等线" panose="02010600030101010101" charset="-122"/>
                <a:sym typeface="+mn-ea"/>
              </a:rPr>
              <a:t>one of them</a:t>
            </a:r>
            <a:r>
              <a:rPr lang="zh-CN" altLang="en-US" sz="3600" b="1" dirty="0">
                <a:solidFill>
                  <a:srgbClr val="FF0000"/>
                </a:solidFill>
                <a:ea typeface="等线" panose="02010600030101010101" charset="-122"/>
                <a:cs typeface="等线" panose="02010600030101010101" charset="-122"/>
                <a:sym typeface="+mn-ea"/>
              </a:rPr>
              <a:t>以及</a:t>
            </a:r>
            <a:r>
              <a:rPr lang="en-US" altLang="zh-CN" sz="3600" b="1" dirty="0">
                <a:solidFill>
                  <a:srgbClr val="FF0000"/>
                </a:solidFill>
                <a:ea typeface="等线" panose="02010600030101010101" charset="-122"/>
                <a:cs typeface="等线" panose="02010600030101010101" charset="-122"/>
                <a:sym typeface="+mn-ea"/>
              </a:rPr>
              <a:t>38</a:t>
            </a:r>
            <a:r>
              <a:rPr lang="zh-CN" altLang="en-US" sz="3600" b="1" dirty="0">
                <a:solidFill>
                  <a:srgbClr val="FF0000"/>
                </a:solidFill>
                <a:ea typeface="等线" panose="02010600030101010101" charset="-122"/>
                <a:cs typeface="等线" panose="02010600030101010101" charset="-122"/>
                <a:sym typeface="+mn-ea"/>
              </a:rPr>
              <a:t>空后 </a:t>
            </a:r>
            <a:r>
              <a:rPr lang="en-US" altLang="zh-CN" sz="3600" b="1" dirty="0">
                <a:solidFill>
                  <a:srgbClr val="FF0000"/>
                </a:solidFill>
                <a:ea typeface="等线" panose="02010600030101010101" charset="-122"/>
                <a:cs typeface="等线" panose="02010600030101010101" charset="-122"/>
                <a:sym typeface="+mn-ea"/>
              </a:rPr>
              <a:t>there ,</a:t>
            </a:r>
            <a:r>
              <a:rPr lang="zh-CN" altLang="en-US" sz="3600" b="1" dirty="0">
                <a:solidFill>
                  <a:srgbClr val="FF0000"/>
                </a:solidFill>
                <a:ea typeface="等线" panose="02010600030101010101" charset="-122"/>
                <a:cs typeface="等线" panose="02010600030101010101" charset="-122"/>
                <a:sym typeface="+mn-ea"/>
              </a:rPr>
              <a:t>都暗示</a:t>
            </a:r>
            <a:r>
              <a:rPr lang="en-US" altLang="zh-CN" sz="3600" b="1" dirty="0">
                <a:solidFill>
                  <a:srgbClr val="FF0000"/>
                </a:solidFill>
                <a:ea typeface="等线" panose="02010600030101010101" charset="-122"/>
                <a:cs typeface="等线" panose="02010600030101010101" charset="-122"/>
                <a:sym typeface="+mn-ea"/>
              </a:rPr>
              <a:t>Good </a:t>
            </a:r>
            <a:r>
              <a:rPr lang="en-US" altLang="zh-CN" sz="3600" b="1" dirty="0" err="1">
                <a:solidFill>
                  <a:srgbClr val="FF0000"/>
                </a:solidFill>
                <a:ea typeface="等线" panose="02010600030101010101" charset="-122"/>
                <a:cs typeface="等线" panose="02010600030101010101" charset="-122"/>
                <a:sym typeface="+mn-ea"/>
              </a:rPr>
              <a:t>Good</a:t>
            </a:r>
            <a:r>
              <a:rPr lang="en-US" altLang="zh-CN" sz="3600" b="1" dirty="0">
                <a:solidFill>
                  <a:srgbClr val="FF0000"/>
                </a:solidFill>
                <a:ea typeface="等线" panose="02010600030101010101" charset="-122"/>
                <a:cs typeface="等线" panose="02010600030101010101" charset="-122"/>
                <a:sym typeface="+mn-ea"/>
              </a:rPr>
              <a:t> </a:t>
            </a:r>
            <a:r>
              <a:rPr lang="en-US" altLang="zh-CN" sz="3600" b="1" dirty="0" err="1">
                <a:solidFill>
                  <a:srgbClr val="FF0000"/>
                </a:solidFill>
                <a:ea typeface="等线" panose="02010600030101010101" charset="-122"/>
                <a:cs typeface="等线" panose="02010600030101010101" charset="-122"/>
                <a:sym typeface="+mn-ea"/>
              </a:rPr>
              <a:t>Good</a:t>
            </a:r>
            <a:r>
              <a:rPr lang="en-US" altLang="zh-CN" sz="3600" b="1" dirty="0">
                <a:solidFill>
                  <a:srgbClr val="FF0000"/>
                </a:solidFill>
                <a:ea typeface="等线" panose="02010600030101010101" charset="-122"/>
                <a:cs typeface="等线" panose="02010600030101010101" charset="-122"/>
                <a:sym typeface="+mn-ea"/>
              </a:rPr>
              <a:t> </a:t>
            </a:r>
            <a:r>
              <a:rPr lang="zh-CN" altLang="en-US" sz="3600" b="1" dirty="0">
                <a:solidFill>
                  <a:srgbClr val="FF0000"/>
                </a:solidFill>
                <a:ea typeface="等线" panose="02010600030101010101" charset="-122"/>
                <a:cs typeface="等线" panose="02010600030101010101" charset="-122"/>
                <a:sym typeface="+mn-ea"/>
              </a:rPr>
              <a:t>可能是个新闻单位。与</a:t>
            </a:r>
            <a:r>
              <a:rPr lang="en-US" altLang="zh-CN" sz="3600" b="1" dirty="0">
                <a:solidFill>
                  <a:srgbClr val="FF0000"/>
                </a:solidFill>
                <a:ea typeface="等线" panose="02010600030101010101" charset="-122"/>
                <a:cs typeface="等线" panose="02010600030101010101" charset="-122"/>
                <a:sym typeface="+mn-ea"/>
              </a:rPr>
              <a:t>G</a:t>
            </a:r>
            <a:r>
              <a:rPr lang="zh-CN" altLang="en-US" sz="3600" b="1" dirty="0">
                <a:solidFill>
                  <a:srgbClr val="FF0000"/>
                </a:solidFill>
                <a:ea typeface="等线" panose="02010600030101010101" charset="-122"/>
                <a:cs typeface="等线" panose="02010600030101010101" charset="-122"/>
                <a:sym typeface="+mn-ea"/>
              </a:rPr>
              <a:t>项</a:t>
            </a:r>
            <a:r>
              <a:rPr lang="en-US" altLang="zh-CN" sz="3600" b="1" dirty="0">
                <a:solidFill>
                  <a:srgbClr val="FF0000"/>
                </a:solidFill>
                <a:ea typeface="等线" panose="02010600030101010101" charset="-122"/>
                <a:cs typeface="等线" panose="02010600030101010101" charset="-122"/>
                <a:sym typeface="+mn-ea"/>
              </a:rPr>
              <a:t>the news media company </a:t>
            </a:r>
            <a:r>
              <a:rPr lang="zh-CN" altLang="en-US" sz="3600" b="1" dirty="0">
                <a:solidFill>
                  <a:srgbClr val="FF0000"/>
                </a:solidFill>
                <a:ea typeface="等线" panose="02010600030101010101" charset="-122"/>
                <a:cs typeface="等线" panose="02010600030101010101" charset="-122"/>
                <a:sym typeface="+mn-ea"/>
              </a:rPr>
              <a:t>吻合。故</a:t>
            </a:r>
            <a:r>
              <a:rPr lang="en-US" altLang="zh-CN" sz="3600" b="1" dirty="0">
                <a:solidFill>
                  <a:srgbClr val="FF0000"/>
                </a:solidFill>
                <a:ea typeface="等线" panose="02010600030101010101" charset="-122"/>
                <a:cs typeface="等线" panose="02010600030101010101" charset="-122"/>
                <a:sym typeface="+mn-ea"/>
              </a:rPr>
              <a:t>G</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1809946" y="1720938"/>
            <a:ext cx="2950590" cy="48459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383376" y="6358927"/>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flipH="1">
            <a:off x="2205873" y="1720938"/>
            <a:ext cx="9304255" cy="47458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575035" y="1127482"/>
            <a:ext cx="10609868" cy="2246769"/>
          </a:xfrm>
          <a:prstGeom prst="rect">
            <a:avLst/>
          </a:prstGeom>
          <a:solidFill>
            <a:schemeClr val="bg1"/>
          </a:solidFill>
          <a:ln w="28575">
            <a:solidFill>
              <a:schemeClr val="accent1"/>
            </a:solidFill>
          </a:ln>
        </p:spPr>
        <p:txBody>
          <a:bodyPr wrap="square" rtlCol="0">
            <a:spAutoFit/>
          </a:bodyPr>
          <a:lstStyle/>
          <a:p>
            <a:r>
              <a:rPr lang="zh-CN" altLang="en-US" sz="2800" dirty="0">
                <a:solidFill>
                  <a:srgbClr val="FF0000"/>
                </a:solidFill>
              </a:rPr>
              <a:t>小知识：</a:t>
            </a:r>
            <a:r>
              <a:rPr lang="en-US" altLang="zh-CN" sz="2800" dirty="0">
                <a:solidFill>
                  <a:srgbClr val="0000FF"/>
                </a:solidFill>
              </a:rPr>
              <a:t>“</a:t>
            </a:r>
            <a:r>
              <a:rPr lang="en-US" altLang="zh-CN" sz="2800" dirty="0" err="1">
                <a:solidFill>
                  <a:srgbClr val="0000FF"/>
                </a:solidFill>
              </a:rPr>
              <a:t>解困式新闻</a:t>
            </a:r>
            <a:r>
              <a:rPr lang="en-US" altLang="zh-CN" sz="2800" dirty="0">
                <a:solidFill>
                  <a:srgbClr val="0000FF"/>
                </a:solidFill>
              </a:rPr>
              <a:t>”（</a:t>
            </a:r>
            <a:r>
              <a:rPr lang="en-US" altLang="zh-CN" sz="2800" dirty="0"/>
              <a:t>Solutions Journalism）是《纽约时报》专栏作家大卫·伯恩斯坦在2008年提出的。它属于严肃报道的一种，与“建设性新闻”类似，</a:t>
            </a:r>
            <a:r>
              <a:rPr lang="en-US" altLang="zh-CN" sz="2800" dirty="0">
                <a:solidFill>
                  <a:srgbClr val="0000FF"/>
                </a:solidFill>
              </a:rPr>
              <a:t>其主要致力于通过报道传递社会正能量，呼吁更多的人关注社会问题的解决和实践。</a:t>
            </a:r>
            <a:r>
              <a:rPr lang="zh-CN" altLang="zh-CN" sz="2800" dirty="0"/>
              <a:t>同时，</a:t>
            </a:r>
            <a:r>
              <a:rPr lang="en-US" altLang="zh-CN" sz="2800" dirty="0"/>
              <a:t>“</a:t>
            </a:r>
            <a:r>
              <a:rPr lang="zh-CN" altLang="zh-CN" sz="2800" dirty="0">
                <a:solidFill>
                  <a:srgbClr val="0000FF"/>
                </a:solidFill>
              </a:rPr>
              <a:t>解困式新闻</a:t>
            </a:r>
            <a:r>
              <a:rPr lang="en-US" altLang="zh-CN" sz="2800" dirty="0">
                <a:solidFill>
                  <a:srgbClr val="0000FF"/>
                </a:solidFill>
              </a:rPr>
              <a:t>”</a:t>
            </a:r>
            <a:r>
              <a:rPr lang="zh-CN" altLang="zh-CN" sz="2800" dirty="0">
                <a:solidFill>
                  <a:srgbClr val="0000FF"/>
                </a:solidFill>
              </a:rPr>
              <a:t>更致力于解决问题，为负面事件提供正确的解决方案。</a:t>
            </a:r>
            <a:endParaRPr lang="zh-CN" altLang="zh-CN" sz="28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320475"/>
            <a:ext cx="12113443"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9278" y="8406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"If it bleeds, it leads.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has long been a saying used in the media to describe how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news stories about violence, death and destruction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draw readers' attention</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thing is,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however,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there's also good stuff out 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--the delightful and kind parts of humanity. "Beautiful stories are happening worldwide</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When you do find them, the world can suddenly feel like a very different place. Good news is a vital part of how we learn about the world and solving the world's problems. "Hervey, one of </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Good's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editors said.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4100660" y="3077256"/>
            <a:ext cx="8050490" cy="2308324"/>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39</a:t>
            </a:r>
            <a:r>
              <a:rPr lang="zh-CN" altLang="en-US" sz="3600" b="1" dirty="0">
                <a:solidFill>
                  <a:srgbClr val="FF0000"/>
                </a:solidFill>
                <a:ea typeface="等线" panose="02010600030101010101" charset="-122"/>
                <a:cs typeface="等线" panose="02010600030101010101" charset="-122"/>
                <a:sym typeface="+mn-ea"/>
              </a:rPr>
              <a:t>空后</a:t>
            </a:r>
            <a:r>
              <a:rPr lang="en-US" altLang="zh-CN" sz="3600" b="1" dirty="0">
                <a:solidFill>
                  <a:srgbClr val="FF0000"/>
                </a:solidFill>
                <a:ea typeface="等线" panose="02010600030101010101" charset="-122"/>
                <a:cs typeface="等线" panose="02010600030101010101" charset="-122"/>
                <a:sym typeface="+mn-ea"/>
              </a:rPr>
              <a:t>however </a:t>
            </a:r>
            <a:r>
              <a:rPr lang="zh-CN" altLang="en-US" sz="3600" b="1" dirty="0">
                <a:solidFill>
                  <a:srgbClr val="FF0000"/>
                </a:solidFill>
                <a:ea typeface="等线" panose="02010600030101010101" charset="-122"/>
                <a:cs typeface="等线" panose="02010600030101010101" charset="-122"/>
                <a:sym typeface="+mn-ea"/>
              </a:rPr>
              <a:t>是关键，说明前后相反。</a:t>
            </a:r>
            <a:r>
              <a:rPr lang="en-US" altLang="zh-CN" sz="3600" b="1" dirty="0">
                <a:solidFill>
                  <a:srgbClr val="FF0000"/>
                </a:solidFill>
                <a:ea typeface="等线" panose="02010600030101010101" charset="-122"/>
                <a:cs typeface="等线" panose="02010600030101010101" charset="-122"/>
                <a:sym typeface="+mn-ea"/>
              </a:rPr>
              <a:t>Good stuff </a:t>
            </a:r>
            <a:r>
              <a:rPr lang="zh-CN" altLang="en-US" sz="3600" b="1" dirty="0">
                <a:solidFill>
                  <a:srgbClr val="FF0000"/>
                </a:solidFill>
                <a:ea typeface="等线" panose="02010600030101010101" charset="-122"/>
                <a:cs typeface="等线" panose="02010600030101010101" charset="-122"/>
                <a:sym typeface="+mn-ea"/>
              </a:rPr>
              <a:t>反义词 </a:t>
            </a:r>
            <a:r>
              <a:rPr lang="en-US" altLang="zh-CN" sz="3600" b="1" dirty="0">
                <a:solidFill>
                  <a:srgbClr val="FF0000"/>
                </a:solidFill>
                <a:ea typeface="等线" panose="02010600030101010101" charset="-122"/>
                <a:cs typeface="等线" panose="02010600030101010101" charset="-122"/>
                <a:sym typeface="+mn-ea"/>
              </a:rPr>
              <a:t>negative news stories. E</a:t>
            </a:r>
            <a:r>
              <a:rPr lang="zh-CN" altLang="en-US" sz="3600" b="1" dirty="0">
                <a:solidFill>
                  <a:srgbClr val="FF0000"/>
                </a:solidFill>
                <a:ea typeface="等线" panose="02010600030101010101" charset="-122"/>
                <a:cs typeface="等线" panose="02010600030101010101" charset="-122"/>
                <a:sym typeface="+mn-ea"/>
              </a:rPr>
              <a:t>项的</a:t>
            </a:r>
            <a:r>
              <a:rPr lang="en-US" altLang="zh-CN" sz="3600" b="1" dirty="0">
                <a:solidFill>
                  <a:srgbClr val="FF0000"/>
                </a:solidFill>
                <a:ea typeface="等线" panose="02010600030101010101" charset="-122"/>
                <a:cs typeface="等线" panose="02010600030101010101" charset="-122"/>
                <a:sym typeface="+mn-ea"/>
              </a:rPr>
              <a:t>And so </a:t>
            </a:r>
            <a:r>
              <a:rPr lang="zh-CN" altLang="en-US" sz="3600" b="1" dirty="0">
                <a:solidFill>
                  <a:srgbClr val="FF0000"/>
                </a:solidFill>
                <a:ea typeface="等线" panose="02010600030101010101" charset="-122"/>
                <a:cs typeface="等线" panose="02010600030101010101" charset="-122"/>
                <a:sym typeface="+mn-ea"/>
              </a:rPr>
              <a:t>又与</a:t>
            </a:r>
            <a:r>
              <a:rPr lang="en-US" altLang="zh-CN" sz="3600" b="1" dirty="0">
                <a:solidFill>
                  <a:srgbClr val="FF0000"/>
                </a:solidFill>
                <a:ea typeface="等线" panose="02010600030101010101" charset="-122"/>
                <a:cs typeface="等线" panose="02010600030101010101" charset="-122"/>
                <a:sym typeface="+mn-ea"/>
              </a:rPr>
              <a:t>39</a:t>
            </a:r>
            <a:r>
              <a:rPr lang="zh-CN" altLang="en-US" sz="3600" b="1" dirty="0">
                <a:solidFill>
                  <a:srgbClr val="FF0000"/>
                </a:solidFill>
                <a:ea typeface="等线" panose="02010600030101010101" charset="-122"/>
                <a:cs typeface="等线" panose="02010600030101010101" charset="-122"/>
                <a:sym typeface="+mn-ea"/>
              </a:rPr>
              <a:t>空前的句子有因果关系。故</a:t>
            </a:r>
            <a:r>
              <a:rPr lang="en-US" altLang="zh-CN" sz="3600" b="1" dirty="0">
                <a:solidFill>
                  <a:srgbClr val="FF0000"/>
                </a:solidFill>
                <a:ea typeface="等线" panose="02010600030101010101" charset="-122"/>
                <a:cs typeface="等线" panose="02010600030101010101" charset="-122"/>
                <a:sym typeface="+mn-ea"/>
              </a:rPr>
              <a:t>E</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2658359" y="1404594"/>
            <a:ext cx="3544478" cy="39809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51392" y="5385580"/>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flipH="1">
            <a:off x="1550710" y="1012314"/>
            <a:ext cx="3436069" cy="45117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3"/>
            </p:custDataLst>
          </p:nvPr>
        </p:nvSpPr>
        <p:spPr>
          <a:xfrm>
            <a:off x="405353" y="1126790"/>
            <a:ext cx="9916998" cy="1200329"/>
          </a:xfrm>
          <a:prstGeom prst="rect">
            <a:avLst/>
          </a:prstGeom>
          <a:solidFill>
            <a:schemeClr val="bg1"/>
          </a:solidFill>
          <a:ln w="28575">
            <a:solidFill>
              <a:schemeClr val="accent1"/>
            </a:solidFill>
          </a:ln>
        </p:spPr>
        <p:txBody>
          <a:bodyPr wrap="square" rtlCol="0">
            <a:spAutoFit/>
          </a:bodyPr>
          <a:lstStyle/>
          <a:p>
            <a:pPr algn="ctr"/>
            <a:r>
              <a:rPr lang="en-US" altLang="zh-CN" sz="3600" b="1" dirty="0">
                <a:solidFill>
                  <a:srgbClr val="CC00FF"/>
                </a:solidFill>
                <a:ea typeface="等线" panose="02010600030101010101" charset="-122"/>
                <a:cs typeface="等线" panose="02010600030101010101" charset="-122"/>
                <a:sym typeface="+mn-ea"/>
              </a:rPr>
              <a:t>If it bleeds, it leads. </a:t>
            </a:r>
            <a:r>
              <a:rPr lang="zh-CN" altLang="en-US" sz="3600" b="1" dirty="0">
                <a:solidFill>
                  <a:srgbClr val="0000FF"/>
                </a:solidFill>
                <a:ea typeface="等线" panose="02010600030101010101" charset="-122"/>
                <a:cs typeface="等线" panose="02010600030101010101" charset="-122"/>
                <a:sym typeface="+mn-ea"/>
              </a:rPr>
              <a:t>是新闻媒体的一个术语。指的是报道内容越血腥，报道就越吸引读者关注。</a:t>
            </a:r>
            <a:endParaRPr lang="zh-CN" altLang="en-US" sz="3600" b="1" dirty="0">
              <a:solidFill>
                <a:srgbClr val="0000FF"/>
              </a:solidFill>
              <a:ea typeface="等线" panose="02010600030101010101" charset="-122"/>
              <a:cs typeface="等线" panose="02010600030101010101"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a:xfrm>
            <a:off x="0" y="3320475"/>
            <a:ext cx="12113443" cy="353281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en-US" altLang="zh-CN" dirty="0">
                <a:latin typeface="Times New Roman" panose="02020603050405020304" pitchFamily="18" charset="0"/>
                <a:cs typeface="Times New Roman" panose="02020603050405020304" pitchFamily="18" charset="0"/>
              </a:rPr>
              <a:t>A. Share </a:t>
            </a:r>
            <a:r>
              <a:rPr lang="en-US" altLang="zh-CN" dirty="0">
                <a:solidFill>
                  <a:srgbClr val="FF0000"/>
                </a:solidFill>
                <a:latin typeface="Times New Roman" panose="02020603050405020304" pitchFamily="18" charset="0"/>
                <a:cs typeface="Times New Roman" panose="02020603050405020304" pitchFamily="18" charset="0"/>
              </a:rPr>
              <a:t>good news </a:t>
            </a:r>
            <a:r>
              <a:rPr lang="en-US" altLang="zh-CN" b="1" dirty="0">
                <a:solidFill>
                  <a:srgbClr val="0000FF"/>
                </a:solidFill>
                <a:latin typeface="Times New Roman" panose="02020603050405020304" pitchFamily="18" charset="0"/>
                <a:cs typeface="Times New Roman" panose="02020603050405020304" pitchFamily="18" charset="0"/>
              </a:rPr>
              <a:t>with people around you. </a:t>
            </a:r>
            <a:endParaRPr lang="en-US" altLang="zh-CN" b="1"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B. </a:t>
            </a:r>
            <a:r>
              <a:rPr lang="en-US" altLang="zh-CN" b="1" dirty="0">
                <a:solidFill>
                  <a:srgbClr val="0000FF"/>
                </a:solidFill>
                <a:latin typeface="Times New Roman" panose="02020603050405020304" pitchFamily="18" charset="0"/>
                <a:cs typeface="Times New Roman" panose="02020603050405020304" pitchFamily="18" charset="0"/>
              </a:rPr>
              <a:t>It's just that </a:t>
            </a:r>
            <a:r>
              <a:rPr lang="en-US" altLang="zh-CN" dirty="0">
                <a:latin typeface="Times New Roman" panose="02020603050405020304" pitchFamily="18" charset="0"/>
                <a:cs typeface="Times New Roman" panose="02020603050405020304" pitchFamily="18" charset="0"/>
              </a:rPr>
              <a:t>we don't hear as much about </a:t>
            </a:r>
            <a:r>
              <a:rPr lang="en-US" altLang="zh-CN" b="1" u="sng" dirty="0">
                <a:solidFill>
                  <a:srgbClr val="FF0000"/>
                </a:solidFill>
                <a:latin typeface="Times New Roman" panose="02020603050405020304" pitchFamily="18" charset="0"/>
                <a:cs typeface="Times New Roman" panose="02020603050405020304" pitchFamily="18" charset="0"/>
              </a:rPr>
              <a:t>them.</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C. </a:t>
            </a:r>
            <a:r>
              <a:rPr lang="en-US" altLang="zh-CN" b="1" dirty="0">
                <a:solidFill>
                  <a:srgbClr val="0000FF"/>
                </a:solidFill>
                <a:latin typeface="Times New Roman" panose="02020603050405020304" pitchFamily="18" charset="0"/>
                <a:cs typeface="Times New Roman" panose="02020603050405020304" pitchFamily="18" charset="0"/>
              </a:rPr>
              <a:t>But </a:t>
            </a:r>
            <a:r>
              <a:rPr lang="en-US" altLang="zh-CN" dirty="0">
                <a:latin typeface="Times New Roman" panose="02020603050405020304" pitchFamily="18" charset="0"/>
                <a:cs typeface="Times New Roman" panose="02020603050405020304" pitchFamily="18" charset="0"/>
              </a:rPr>
              <a:t>the "bad news" has its place in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D. </a:t>
            </a:r>
            <a:r>
              <a:rPr lang="en-US" altLang="zh-CN" b="1" u="sng" dirty="0">
                <a:solidFill>
                  <a:srgbClr val="FF0000"/>
                </a:solidFill>
                <a:latin typeface="Times New Roman" panose="02020603050405020304" pitchFamily="18" charset="0"/>
                <a:cs typeface="Times New Roman" panose="02020603050405020304" pitchFamily="18" charset="0"/>
              </a:rPr>
              <a:t>It</a:t>
            </a:r>
            <a:r>
              <a:rPr lang="en-US" altLang="zh-CN" dirty="0">
                <a:latin typeface="Times New Roman" panose="02020603050405020304" pitchFamily="18" charset="0"/>
                <a:cs typeface="Times New Roman" panose="02020603050405020304" pitchFamily="18" charset="0"/>
              </a:rPr>
              <a:t> provides a more balanced view of the world.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E. </a:t>
            </a:r>
            <a:r>
              <a:rPr lang="en-US" altLang="zh-CN" dirty="0">
                <a:solidFill>
                  <a:srgbClr val="0000FF"/>
                </a:solidFill>
                <a:latin typeface="Times New Roman" panose="02020603050405020304" pitchFamily="18" charset="0"/>
                <a:cs typeface="Times New Roman" panose="02020603050405020304" pitchFamily="18" charset="0"/>
              </a:rPr>
              <a:t>And so, </a:t>
            </a:r>
            <a:r>
              <a:rPr lang="en-US" altLang="zh-CN" b="1" dirty="0">
                <a:solidFill>
                  <a:srgbClr val="FF0000"/>
                </a:solidFill>
                <a:latin typeface="Times New Roman" panose="02020603050405020304" pitchFamily="18" charset="0"/>
                <a:cs typeface="Times New Roman" panose="02020603050405020304" pitchFamily="18" charset="0"/>
              </a:rPr>
              <a:t>negative news stories </a:t>
            </a:r>
            <a:r>
              <a:rPr lang="en-US" altLang="zh-CN" dirty="0">
                <a:latin typeface="Times New Roman" panose="02020603050405020304" pitchFamily="18" charset="0"/>
                <a:cs typeface="Times New Roman" panose="02020603050405020304" pitchFamily="18" charset="0"/>
              </a:rPr>
              <a:t>are everywhere on news media.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F. Heartwarming stories make you cry and feel good. </a:t>
            </a:r>
            <a:endParaRPr lang="en-US" altLang="zh-CN" dirty="0">
              <a:latin typeface="Times New Roman" panose="02020603050405020304" pitchFamily="18" charset="0"/>
              <a:cs typeface="Times New Roman" panose="02020603050405020304" pitchFamily="18" charset="0"/>
            </a:endParaRPr>
          </a:p>
          <a:p>
            <a:pPr>
              <a:lnSpc>
                <a:spcPts val="3000"/>
              </a:lnSpc>
            </a:pPr>
            <a:r>
              <a:rPr lang="en-US" altLang="zh-CN" dirty="0">
                <a:latin typeface="Times New Roman" panose="02020603050405020304" pitchFamily="18" charset="0"/>
                <a:cs typeface="Times New Roman" panose="02020603050405020304" pitchFamily="18" charset="0"/>
              </a:rPr>
              <a:t>G. </a:t>
            </a:r>
            <a:r>
              <a:rPr lang="en-US" altLang="zh-CN" b="1" dirty="0">
                <a:solidFill>
                  <a:srgbClr val="FF0000"/>
                </a:solidFill>
                <a:latin typeface="Times New Roman" panose="02020603050405020304" pitchFamily="18" charset="0"/>
                <a:cs typeface="Times New Roman" panose="02020603050405020304" pitchFamily="18" charset="0"/>
              </a:rPr>
              <a:t>The news media company </a:t>
            </a:r>
            <a:r>
              <a:rPr lang="en-US" altLang="zh-CN" dirty="0">
                <a:latin typeface="Times New Roman" panose="02020603050405020304" pitchFamily="18" charset="0"/>
                <a:cs typeface="Times New Roman" panose="02020603050405020304" pitchFamily="18" charset="0"/>
              </a:rPr>
              <a:t>is devoted to providing </a:t>
            </a:r>
            <a:r>
              <a:rPr lang="en-US" altLang="zh-CN" b="1" dirty="0">
                <a:solidFill>
                  <a:srgbClr val="FF0000"/>
                </a:solidFill>
                <a:latin typeface="Times New Roman" panose="02020603050405020304" pitchFamily="18" charset="0"/>
                <a:cs typeface="Times New Roman" panose="02020603050405020304" pitchFamily="18" charset="0"/>
              </a:rPr>
              <a:t>good news </a:t>
            </a:r>
            <a:r>
              <a:rPr lang="en-US" altLang="zh-CN" dirty="0">
                <a:latin typeface="Times New Roman" panose="02020603050405020304" pitchFamily="18" charset="0"/>
                <a:cs typeface="Times New Roman" panose="02020603050405020304" pitchFamily="18" charset="0"/>
              </a:rPr>
              <a:t>intentionally. </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9278" y="84060"/>
            <a:ext cx="12113443" cy="315798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00000"/>
              </a:lnSpc>
              <a:spcBef>
                <a:spcPct val="20000"/>
              </a:spcBef>
              <a:spcAft>
                <a:spcPts val="600"/>
              </a:spcAft>
              <a:buClr>
                <a:schemeClr val="tx1"/>
              </a:buClr>
              <a:buSzPct val="80000"/>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"If it bleeds, it leads. has long been a saying used in the media to describe how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news stories about violence, death and destruction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draw readers' attention</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 thing is, </a:t>
            </a: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however,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there's also good stuff out there-</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--the delightful and kind parts of humanity.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Beautiful stories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are happening worldwide</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When you do find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them, </a:t>
            </a:r>
            <a:r>
              <a:rPr kumimoji="0" lang="en-US" altLang="zh-CN"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the world can suddenly feel like a very different place</a:t>
            </a:r>
            <a:r>
              <a:rPr kumimoji="0" lang="en-US" altLang="zh-CN" b="1" i="0" strike="noStrike" kern="10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Good news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is a vital part of how we learn about the world and solving the world's problems. "Hervey, one of </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Good </a:t>
            </a:r>
            <a:r>
              <a:rPr kumimoji="0" lang="en-US" altLang="zh-CN" i="1"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Good</a:t>
            </a:r>
            <a:r>
              <a:rPr kumimoji="0" lang="en-US" altLang="zh-CN" i="1"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Good's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editors said. </a:t>
            </a:r>
            <a:endParaRPr kumimoji="0" lang="en-US" altLang="zh-CN" i="1"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3996965" y="4988859"/>
            <a:ext cx="8050490" cy="1754326"/>
          </a:xfrm>
          <a:prstGeom prst="rect">
            <a:avLst/>
          </a:prstGeom>
          <a:solidFill>
            <a:schemeClr val="bg1"/>
          </a:solid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段中题：</a:t>
            </a:r>
            <a:r>
              <a:rPr lang="en-US" altLang="zh-CN" sz="3600" b="1" dirty="0">
                <a:solidFill>
                  <a:srgbClr val="FF0000"/>
                </a:solidFill>
                <a:ea typeface="等线" panose="02010600030101010101" charset="-122"/>
                <a:cs typeface="等线" panose="02010600030101010101" charset="-122"/>
                <a:sym typeface="+mn-ea"/>
              </a:rPr>
              <a:t>40 </a:t>
            </a:r>
            <a:r>
              <a:rPr lang="zh-CN" altLang="en-US" sz="3600" b="1" dirty="0">
                <a:solidFill>
                  <a:srgbClr val="FF0000"/>
                </a:solidFill>
                <a:ea typeface="等线" panose="02010600030101010101" charset="-122"/>
                <a:cs typeface="等线" panose="02010600030101010101" charset="-122"/>
                <a:sym typeface="+mn-ea"/>
              </a:rPr>
              <a:t>空后</a:t>
            </a:r>
            <a:r>
              <a:rPr lang="en-US" altLang="zh-CN" sz="3600" b="1" dirty="0">
                <a:solidFill>
                  <a:srgbClr val="FF0000"/>
                </a:solidFill>
                <a:ea typeface="等线" panose="02010600030101010101" charset="-122"/>
                <a:cs typeface="等线" panose="02010600030101010101" charset="-122"/>
                <a:sym typeface="+mn-ea"/>
              </a:rPr>
              <a:t> when you do find them</a:t>
            </a:r>
            <a:r>
              <a:rPr lang="zh-CN" altLang="en-US" sz="3600" b="1" dirty="0">
                <a:solidFill>
                  <a:srgbClr val="FF0000"/>
                </a:solidFill>
                <a:ea typeface="等线" panose="02010600030101010101" charset="-122"/>
                <a:cs typeface="等线" panose="02010600030101010101" charset="-122"/>
                <a:sym typeface="+mn-ea"/>
              </a:rPr>
              <a:t>，</a:t>
            </a:r>
            <a:r>
              <a:rPr lang="en-US" altLang="zh-CN" sz="3600" b="1" dirty="0">
                <a:solidFill>
                  <a:srgbClr val="FF0000"/>
                </a:solidFill>
                <a:ea typeface="等线" panose="02010600030101010101" charset="-122"/>
                <a:cs typeface="等线" panose="02010600030101010101" charset="-122"/>
                <a:sym typeface="+mn-ea"/>
              </a:rPr>
              <a:t>them </a:t>
            </a:r>
            <a:r>
              <a:rPr lang="zh-CN" altLang="en-US" sz="3600" b="1" dirty="0">
                <a:solidFill>
                  <a:srgbClr val="FF0000"/>
                </a:solidFill>
                <a:ea typeface="等线" panose="02010600030101010101" charset="-122"/>
                <a:cs typeface="等线" panose="02010600030101010101" charset="-122"/>
                <a:sym typeface="+mn-ea"/>
              </a:rPr>
              <a:t>与</a:t>
            </a:r>
            <a:r>
              <a:rPr lang="en-US" altLang="zh-CN" sz="3600" b="1" dirty="0">
                <a:solidFill>
                  <a:srgbClr val="FF0000"/>
                </a:solidFill>
                <a:ea typeface="等线" panose="02010600030101010101" charset="-122"/>
                <a:cs typeface="等线" panose="02010600030101010101" charset="-122"/>
                <a:sym typeface="+mn-ea"/>
              </a:rPr>
              <a:t>B</a:t>
            </a:r>
            <a:r>
              <a:rPr lang="zh-CN" altLang="en-US" sz="3600" b="1" dirty="0">
                <a:solidFill>
                  <a:srgbClr val="FF0000"/>
                </a:solidFill>
                <a:ea typeface="等线" panose="02010600030101010101" charset="-122"/>
                <a:cs typeface="等线" panose="02010600030101010101" charset="-122"/>
                <a:sym typeface="+mn-ea"/>
              </a:rPr>
              <a:t>项中的</a:t>
            </a:r>
            <a:r>
              <a:rPr lang="en-US" altLang="zh-CN" sz="3600" b="1" dirty="0">
                <a:solidFill>
                  <a:srgbClr val="FF0000"/>
                </a:solidFill>
                <a:ea typeface="等线" panose="02010600030101010101" charset="-122"/>
                <a:cs typeface="等线" panose="02010600030101010101" charset="-122"/>
                <a:sym typeface="+mn-ea"/>
              </a:rPr>
              <a:t>them </a:t>
            </a:r>
            <a:r>
              <a:rPr lang="zh-CN" altLang="en-US" sz="3600" b="1" dirty="0">
                <a:solidFill>
                  <a:srgbClr val="FF0000"/>
                </a:solidFill>
                <a:ea typeface="等线" panose="02010600030101010101" charset="-122"/>
                <a:cs typeface="等线" panose="02010600030101010101" charset="-122"/>
                <a:sym typeface="+mn-ea"/>
              </a:rPr>
              <a:t>都等于</a:t>
            </a:r>
            <a:r>
              <a:rPr lang="en-US" altLang="zh-CN" sz="3600" b="1" dirty="0">
                <a:solidFill>
                  <a:srgbClr val="FF0000"/>
                </a:solidFill>
                <a:ea typeface="等线" panose="02010600030101010101" charset="-122"/>
                <a:cs typeface="等线" panose="02010600030101010101" charset="-122"/>
                <a:sym typeface="+mn-ea"/>
              </a:rPr>
              <a:t>beautiful stories</a:t>
            </a:r>
            <a:r>
              <a:rPr lang="zh-CN" altLang="en-US" sz="3600" b="1" dirty="0">
                <a:solidFill>
                  <a:srgbClr val="FF0000"/>
                </a:solidFill>
                <a:ea typeface="等线" panose="02010600030101010101" charset="-122"/>
                <a:cs typeface="等线" panose="02010600030101010101" charset="-122"/>
                <a:sym typeface="+mn-ea"/>
              </a:rPr>
              <a:t>。故</a:t>
            </a:r>
            <a:r>
              <a:rPr lang="en-US" altLang="zh-CN" sz="3600" b="1" dirty="0">
                <a:solidFill>
                  <a:srgbClr val="FF0000"/>
                </a:solidFill>
                <a:ea typeface="等线" panose="02010600030101010101" charset="-122"/>
                <a:cs typeface="等线" panose="02010600030101010101" charset="-122"/>
                <a:sym typeface="+mn-ea"/>
              </a:rPr>
              <a:t>E</a:t>
            </a:r>
            <a:r>
              <a:rPr lang="zh-CN" altLang="en-US" sz="3600" b="1" dirty="0">
                <a:solidFill>
                  <a:srgbClr val="FF0000"/>
                </a:solidFill>
                <a:ea typeface="等线" panose="02010600030101010101" charset="-122"/>
                <a:cs typeface="等线" panose="02010600030101010101" charset="-122"/>
                <a:sym typeface="+mn-ea"/>
              </a:rPr>
              <a:t>正确。</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a:off x="4807670" y="1781666"/>
            <a:ext cx="2582944" cy="21870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79145" y="3856325"/>
            <a:ext cx="385445" cy="415925"/>
          </a:xfrm>
          <a:prstGeom prst="heart">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9" name="直接箭头连接符 8"/>
          <p:cNvCxnSpPr/>
          <p:nvPr/>
        </p:nvCxnSpPr>
        <p:spPr>
          <a:xfrm>
            <a:off x="2027941" y="2253006"/>
            <a:ext cx="5126217" cy="17156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268710" cy="5213478"/>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1.bite into a lemon</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咬一口柠檬</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2.sip on a fresh glass of lemonade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啜饮一杯新鲜的柠檬汁</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3.stay informed and alert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保持消息灵通和警觉</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4.consume good news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阅读好新闻</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5.media literacy skills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媒体素养能力</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6.solutions journalism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解困式新闻</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7"/>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it bleeds, it leads.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越血腥，越吸睛。</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（指暴力新闻会吸引读者关注）</a:t>
            </a:r>
            <a:endPar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8"/>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good stuff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好东西 </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8"/>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is just that …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只是</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表轻微转折</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12192000"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400323" y="5245257"/>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dirty="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4" name="矩形 3"/>
          <p:cNvSpPr/>
          <p:nvPr/>
        </p:nvSpPr>
        <p:spPr>
          <a:xfrm>
            <a:off x="5279010" y="546755"/>
            <a:ext cx="6989119"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b="1" dirty="0">
                <a:ln w="0"/>
                <a:solidFill>
                  <a:srgbClr val="CC00FF"/>
                </a:solidFill>
                <a:effectLst>
                  <a:outerShdw blurRad="38100" dist="19050" dir="2700000" algn="tl" rotWithShape="0">
                    <a:prstClr val="black">
                      <a:alpha val="40000"/>
                    </a:prstClr>
                  </a:outerShdw>
                </a:effectLst>
                <a:latin typeface="等线" panose="02010600030101010101" charset="-122"/>
                <a:ea typeface="等线" panose="02010600030101010101" charset="-122"/>
              </a:rPr>
              <a:t>上大学的女儿与父母如何保持亲密关系</a:t>
            </a:r>
            <a:endParaRPr kumimoji="0" lang="en-US" altLang="zh-CN" sz="5400" b="1" i="0" u="none" strike="noStrike" kern="1200" cap="none" spc="0" normalizeH="0" baseline="0" noProof="0" dirty="0">
              <a:ln w="0"/>
              <a:solidFill>
                <a:srgbClr val="CC00FF"/>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5" name="文本框 4"/>
          <p:cNvSpPr txBox="1"/>
          <p:nvPr/>
        </p:nvSpPr>
        <p:spPr>
          <a:xfrm>
            <a:off x="669303" y="4660482"/>
            <a:ext cx="4345757" cy="584775"/>
          </a:xfrm>
          <a:prstGeom prst="rect">
            <a:avLst/>
          </a:prstGeom>
          <a:noFill/>
        </p:spPr>
        <p:txBody>
          <a:bodyPr wrap="square" rtlCol="0">
            <a:spAutoFit/>
          </a:bodyPr>
          <a:lstStyle/>
          <a:p>
            <a:r>
              <a:rPr lang="zh-CN" altLang="en-US" sz="3200" b="1" dirty="0">
                <a:solidFill>
                  <a:srgbClr val="FF0000"/>
                </a:solidFill>
              </a:rPr>
              <a:t>主题语境：人与社会</a:t>
            </a:r>
            <a:endParaRPr lang="zh-CN" altLang="en-US" sz="3200" b="1" dirty="0">
              <a:solidFill>
                <a:srgbClr val="FF0000"/>
              </a:solidFill>
            </a:endParaRPr>
          </a:p>
        </p:txBody>
      </p:sp>
      <p:pic>
        <p:nvPicPr>
          <p:cNvPr id="5122" name="Picture 2" descr="大学生与父母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460" y="118424"/>
            <a:ext cx="5350054" cy="43042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大学生与父母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42" y="2658359"/>
            <a:ext cx="6654898" cy="4110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1"/>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For the past 18 years, my daughter has been around me all the time. Now that </a:t>
            </a:r>
            <a:r>
              <a:rPr lang="en-US" altLang="zh-CN" sz="3200" b="1" u="sng" dirty="0">
                <a:solidFill>
                  <a:schemeClr val="tx1"/>
                </a:solidFill>
                <a:latin typeface="Times New Roman" panose="02020603050405020304" pitchFamily="18" charset="0"/>
                <a:cs typeface="Times New Roman" panose="02020603050405020304" pitchFamily="18" charset="0"/>
              </a:rPr>
              <a:t>she is in college</a:t>
            </a:r>
            <a:r>
              <a:rPr lang="en-US" altLang="zh-CN" sz="3200" b="1" dirty="0">
                <a:solidFill>
                  <a:schemeClr val="tx1"/>
                </a:solidFill>
                <a:latin typeface="Times New Roman" panose="02020603050405020304" pitchFamily="18" charset="0"/>
                <a:cs typeface="Times New Roman" panose="02020603050405020304" pitchFamily="18" charset="0"/>
              </a:rPr>
              <a:t>, the </a:t>
            </a:r>
            <a:r>
              <a:rPr lang="en-US" altLang="zh-CN" sz="3200" b="1" u="sng" dirty="0">
                <a:solidFill>
                  <a:schemeClr val="tx1"/>
                </a:solidFill>
                <a:latin typeface="Times New Roman" panose="02020603050405020304" pitchFamily="18" charset="0"/>
                <a:cs typeface="Times New Roman" panose="02020603050405020304" pitchFamily="18" charset="0"/>
              </a:rPr>
              <a:t>     41    </a:t>
            </a:r>
            <a:r>
              <a:rPr lang="en-US" altLang="zh-CN" sz="3200" b="1" dirty="0">
                <a:solidFill>
                  <a:schemeClr val="tx1"/>
                </a:solidFill>
                <a:latin typeface="Times New Roman" panose="02020603050405020304" pitchFamily="18" charset="0"/>
                <a:cs typeface="Times New Roman" panose="02020603050405020304" pitchFamily="18" charset="0"/>
              </a:rPr>
              <a:t>of our relationship has totally changed and our relationship is completely</a:t>
            </a:r>
            <a:r>
              <a:rPr lang="en-US" altLang="zh-CN" sz="3200" b="1" u="sng" dirty="0">
                <a:solidFill>
                  <a:schemeClr val="tx1"/>
                </a:solidFill>
                <a:latin typeface="Times New Roman" panose="02020603050405020304" pitchFamily="18" charset="0"/>
                <a:cs typeface="Times New Roman" panose="02020603050405020304" pitchFamily="18" charset="0"/>
              </a:rPr>
              <a:t>    42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u="sng" dirty="0">
                <a:solidFill>
                  <a:srgbClr val="CC00FF"/>
                </a:solidFill>
                <a:latin typeface="Times New Roman" panose="02020603050405020304" pitchFamily="18" charset="0"/>
                <a:cs typeface="Times New Roman" panose="02020603050405020304" pitchFamily="18" charset="0"/>
              </a:rPr>
              <a:t>I'm not going to be there every morning to have breakfast with her. I won't know when she's mad or when she's happy. </a:t>
            </a:r>
            <a:r>
              <a:rPr lang="en-US" altLang="zh-CN" sz="3200" b="1" dirty="0">
                <a:solidFill>
                  <a:schemeClr val="tx1"/>
                </a:solidFill>
                <a:latin typeface="Times New Roman" panose="02020603050405020304" pitchFamily="18" charset="0"/>
                <a:cs typeface="Times New Roman" panose="02020603050405020304" pitchFamily="18" charset="0"/>
              </a:rPr>
              <a:t>Here's a little story of our new</a:t>
            </a:r>
            <a:r>
              <a:rPr lang="en-US" altLang="zh-CN" sz="3200" b="1" u="sng" dirty="0">
                <a:solidFill>
                  <a:schemeClr val="tx1"/>
                </a:solidFill>
                <a:latin typeface="Times New Roman" panose="02020603050405020304" pitchFamily="18" charset="0"/>
                <a:cs typeface="Times New Roman" panose="02020603050405020304" pitchFamily="18" charset="0"/>
              </a:rPr>
              <a:t>        43      </a:t>
            </a:r>
            <a:r>
              <a:rPr lang="en-US" altLang="zh-CN" sz="3200" b="1" dirty="0">
                <a:solidFill>
                  <a:schemeClr val="tx1"/>
                </a:solidFill>
                <a:latin typeface="Times New Roman" panose="02020603050405020304" pitchFamily="18" charset="0"/>
                <a:cs typeface="Times New Roman" panose="02020603050405020304" pitchFamily="18" charset="0"/>
              </a:rPr>
              <a:t>.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16264" y="3099341"/>
            <a:ext cx="11720044" cy="1569660"/>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41.	A. problem	B. progress	C. goal		D. context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42.	A. cold		B. special		C. different	D. casual</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43.	A. normal		B. idea		C. approach	D. solution</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9292586" y="3183624"/>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6590941" y="3714161"/>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a:off x="7136091" y="987408"/>
            <a:ext cx="2696066" cy="26450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534464" y="2054810"/>
            <a:ext cx="2422689" cy="19039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502384" y="2514893"/>
            <a:ext cx="7748074" cy="17533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心形 17"/>
          <p:cNvSpPr/>
          <p:nvPr/>
        </p:nvSpPr>
        <p:spPr>
          <a:xfrm>
            <a:off x="1126218" y="4253076"/>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9" name="矩形 18"/>
          <p:cNvSpPr/>
          <p:nvPr/>
        </p:nvSpPr>
        <p:spPr>
          <a:xfrm>
            <a:off x="84843" y="4837657"/>
            <a:ext cx="12002850" cy="1938992"/>
          </a:xfrm>
          <a:prstGeom prst="rect">
            <a:avLst/>
          </a:prstGeom>
          <a:solidFill>
            <a:schemeClr val="bg1"/>
          </a:solidFill>
          <a:ln>
            <a:solidFill>
              <a:srgbClr val="FF0000"/>
            </a:solidFill>
          </a:ln>
        </p:spPr>
        <p:txBody>
          <a:bodyPr wrap="square">
            <a:spAutoFit/>
          </a:bodyPr>
          <a:lstStyle/>
          <a:p>
            <a:r>
              <a:rPr lang="en-US" altLang="zh-CN" sz="2400" dirty="0"/>
              <a:t>41. </a:t>
            </a:r>
            <a:r>
              <a:rPr lang="zh-CN" altLang="en-US" sz="2400" dirty="0"/>
              <a:t>根据第一句女儿过去</a:t>
            </a:r>
            <a:r>
              <a:rPr lang="en-US" altLang="zh-CN" sz="2400" dirty="0"/>
              <a:t>18</a:t>
            </a:r>
            <a:r>
              <a:rPr lang="zh-CN" altLang="en-US" sz="2400" dirty="0"/>
              <a:t>年一直在我身边。现在上大学了，我们的亲子关系的背景（环境）发生了彻底改变。 </a:t>
            </a:r>
            <a:r>
              <a:rPr lang="en-US" altLang="zh-CN" sz="2400" dirty="0"/>
              <a:t>Context n. </a:t>
            </a:r>
            <a:r>
              <a:rPr lang="zh-CN" altLang="en-US" sz="2400" dirty="0"/>
              <a:t>语境，上下文。此处为：背景，环境</a:t>
            </a:r>
            <a:endParaRPr lang="en-US" altLang="zh-CN" sz="2400" dirty="0"/>
          </a:p>
          <a:p>
            <a:r>
              <a:rPr lang="en-US" altLang="zh-CN" sz="2400" dirty="0"/>
              <a:t>42. </a:t>
            </a:r>
            <a:r>
              <a:rPr lang="zh-CN" altLang="en-US" sz="2400" dirty="0"/>
              <a:t>因此关系也完全不同。根据</a:t>
            </a:r>
            <a:r>
              <a:rPr lang="en-US" altLang="zh-CN" sz="2400" dirty="0"/>
              <a:t>42</a:t>
            </a:r>
            <a:r>
              <a:rPr lang="zh-CN" altLang="en-US" sz="2400" dirty="0"/>
              <a:t>空后的两个句子。</a:t>
            </a:r>
            <a:endParaRPr lang="en-US" altLang="zh-CN" sz="2400" dirty="0"/>
          </a:p>
          <a:p>
            <a:r>
              <a:rPr lang="en-US" altLang="zh-CN" sz="2400" dirty="0"/>
              <a:t>43. </a:t>
            </a:r>
            <a:r>
              <a:rPr lang="zh-CN" altLang="en-US" sz="2400" dirty="0"/>
              <a:t>需要借助于原文第二、第三段，推断出下文讲述的就是关于现在我们的亲子关系的新常态的一个小故事。 </a:t>
            </a:r>
            <a:r>
              <a:rPr lang="en-US" altLang="zh-CN" sz="2400" dirty="0"/>
              <a:t>normal  adj. </a:t>
            </a:r>
            <a:r>
              <a:rPr lang="zh-CN" altLang="en-US" sz="2400" dirty="0"/>
              <a:t>正常的；</a:t>
            </a:r>
            <a:r>
              <a:rPr lang="en-US" altLang="zh-CN" sz="2400" dirty="0"/>
              <a:t>n. </a:t>
            </a:r>
            <a:r>
              <a:rPr lang="zh-CN" altLang="en-US" sz="2400" dirty="0"/>
              <a:t>常态，通常标准。</a:t>
            </a:r>
            <a:endParaRPr lang="zh-CN" alt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34216"/>
            <a:ext cx="11940239" cy="4853521"/>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A week ago, my daughter wanted to </a:t>
            </a:r>
            <a:r>
              <a:rPr lang="en-US" altLang="zh-CN" sz="3200" b="1" u="sng" dirty="0">
                <a:solidFill>
                  <a:schemeClr val="tx1"/>
                </a:solidFill>
                <a:latin typeface="Times New Roman" panose="02020603050405020304" pitchFamily="18" charset="0"/>
                <a:cs typeface="Times New Roman" panose="02020603050405020304" pitchFamily="18" charset="0"/>
              </a:rPr>
              <a:t>   44    </a:t>
            </a:r>
            <a:r>
              <a:rPr lang="en-US" altLang="zh-CN" sz="3200" b="1" dirty="0">
                <a:solidFill>
                  <a:srgbClr val="CC00FF"/>
                </a:solidFill>
                <a:latin typeface="Times New Roman" panose="02020603050405020304" pitchFamily="18" charset="0"/>
                <a:cs typeface="Times New Roman" panose="02020603050405020304" pitchFamily="18" charset="0"/>
              </a:rPr>
              <a:t>so she called me during the day as I was in meetings</a:t>
            </a:r>
            <a:r>
              <a:rPr lang="en-US" altLang="zh-CN" sz="3200" b="1" dirty="0">
                <a:solidFill>
                  <a:schemeClr val="tx1"/>
                </a:solidFill>
                <a:latin typeface="Times New Roman" panose="02020603050405020304" pitchFamily="18" charset="0"/>
                <a:cs typeface="Times New Roman" panose="02020603050405020304" pitchFamily="18" charset="0"/>
              </a:rPr>
              <a:t>. I </a:t>
            </a:r>
            <a:r>
              <a:rPr lang="en-US" altLang="zh-CN" sz="3200" b="1" u="sng" dirty="0">
                <a:solidFill>
                  <a:schemeClr val="tx1"/>
                </a:solidFill>
                <a:latin typeface="Times New Roman" panose="02020603050405020304" pitchFamily="18" charset="0"/>
                <a:cs typeface="Times New Roman" panose="02020603050405020304" pitchFamily="18" charset="0"/>
              </a:rPr>
              <a:t>   45    </a:t>
            </a:r>
            <a:r>
              <a:rPr lang="en-US" altLang="zh-CN" sz="3200" b="1" dirty="0">
                <a:solidFill>
                  <a:schemeClr val="tx1"/>
                </a:solidFill>
                <a:latin typeface="Times New Roman" panose="02020603050405020304" pitchFamily="18" charset="0"/>
                <a:cs typeface="Times New Roman" panose="02020603050405020304" pitchFamily="18" charset="0"/>
              </a:rPr>
              <a:t>her later on, </a:t>
            </a:r>
            <a:r>
              <a:rPr lang="en-US" altLang="zh-CN" sz="3200" b="1" dirty="0">
                <a:solidFill>
                  <a:srgbClr val="006600"/>
                </a:solidFill>
                <a:latin typeface="Times New Roman" panose="02020603050405020304" pitchFamily="18" charset="0"/>
                <a:cs typeface="Times New Roman" panose="02020603050405020304" pitchFamily="18" charset="0"/>
              </a:rPr>
              <a:t>but she was in class. </a:t>
            </a:r>
            <a:r>
              <a:rPr lang="en-US" altLang="zh-CN" sz="3200" b="1" dirty="0">
                <a:solidFill>
                  <a:srgbClr val="C00000"/>
                </a:solidFill>
                <a:latin typeface="Times New Roman" panose="02020603050405020304" pitchFamily="18" charset="0"/>
                <a:cs typeface="Times New Roman" panose="02020603050405020304" pitchFamily="18" charset="0"/>
              </a:rPr>
              <a:t>At midnight</a:t>
            </a:r>
            <a:r>
              <a:rPr lang="en-US" altLang="zh-CN" sz="3200" b="1" dirty="0">
                <a:solidFill>
                  <a:schemeClr val="tx1"/>
                </a:solidFill>
                <a:latin typeface="Times New Roman" panose="02020603050405020304" pitchFamily="18" charset="0"/>
                <a:cs typeface="Times New Roman" panose="02020603050405020304" pitchFamily="18" charset="0"/>
              </a:rPr>
              <a:t>, she reached out</a:t>
            </a:r>
            <a:r>
              <a:rPr lang="en-US" altLang="zh-CN" sz="3200" b="1" u="sng" dirty="0">
                <a:solidFill>
                  <a:schemeClr val="tx1"/>
                </a:solidFill>
                <a:latin typeface="Times New Roman" panose="02020603050405020304" pitchFamily="18" charset="0"/>
                <a:cs typeface="Times New Roman" panose="02020603050405020304" pitchFamily="18" charset="0"/>
              </a:rPr>
              <a:t>    46    </a:t>
            </a:r>
            <a:r>
              <a:rPr lang="en-US" altLang="zh-CN" sz="3200" b="1" dirty="0">
                <a:solidFill>
                  <a:schemeClr val="tx1"/>
                </a:solidFill>
                <a:latin typeface="Times New Roman" panose="02020603050405020304" pitchFamily="18" charset="0"/>
                <a:cs typeface="Times New Roman" panose="02020603050405020304" pitchFamily="18" charset="0"/>
              </a:rPr>
              <a:t>to </a:t>
            </a:r>
            <a:r>
              <a:rPr lang="en-US" altLang="zh-CN" sz="3200" b="1" dirty="0">
                <a:solidFill>
                  <a:srgbClr val="0000FF"/>
                </a:solidFill>
                <a:latin typeface="Times New Roman" panose="02020603050405020304" pitchFamily="18" charset="0"/>
                <a:cs typeface="Times New Roman" panose="02020603050405020304" pitchFamily="18" charset="0"/>
              </a:rPr>
              <a:t>ask if we could talk. </a:t>
            </a:r>
            <a:r>
              <a:rPr lang="en-US" altLang="zh-CN" sz="3200" b="1" dirty="0">
                <a:solidFill>
                  <a:schemeClr val="tx1"/>
                </a:solidFill>
                <a:latin typeface="Times New Roman" panose="02020603050405020304" pitchFamily="18" charset="0"/>
                <a:cs typeface="Times New Roman" panose="02020603050405020304" pitchFamily="18" charset="0"/>
              </a:rPr>
              <a:t>Well, guess what? I was</a:t>
            </a:r>
            <a:r>
              <a:rPr lang="en-US" altLang="zh-CN" sz="3200" b="1" u="sng" dirty="0">
                <a:solidFill>
                  <a:schemeClr val="tx1"/>
                </a:solidFill>
                <a:latin typeface="Times New Roman" panose="02020603050405020304" pitchFamily="18" charset="0"/>
                <a:cs typeface="Times New Roman" panose="02020603050405020304" pitchFamily="18" charset="0"/>
              </a:rPr>
              <a:t>    47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I thought we would talk the next day, </a:t>
            </a:r>
            <a:r>
              <a:rPr lang="en-US" altLang="zh-CN" sz="3200" b="1" dirty="0">
                <a:solidFill>
                  <a:schemeClr val="tx1"/>
                </a:solidFill>
                <a:latin typeface="Times New Roman" panose="02020603050405020304" pitchFamily="18" charset="0"/>
                <a:cs typeface="Times New Roman" panose="02020603050405020304" pitchFamily="18" charset="0"/>
              </a:rPr>
              <a:t>but she was not</a:t>
            </a:r>
            <a:r>
              <a:rPr lang="en-US" altLang="zh-CN" sz="3200" b="1" u="sng" dirty="0">
                <a:solidFill>
                  <a:schemeClr val="tx1"/>
                </a:solidFill>
                <a:latin typeface="Times New Roman" panose="02020603050405020304" pitchFamily="18" charset="0"/>
                <a:cs typeface="Times New Roman" panose="02020603050405020304" pitchFamily="18" charset="0"/>
              </a:rPr>
              <a:t>    48   </a:t>
            </a:r>
            <a:r>
              <a:rPr lang="en-US" altLang="zh-CN" sz="3200" b="1" dirty="0">
                <a:solidFill>
                  <a:schemeClr val="tx1"/>
                </a:solidFill>
                <a:latin typeface="Times New Roman" panose="02020603050405020304" pitchFamily="18" charset="0"/>
                <a:cs typeface="Times New Roman" panose="02020603050405020304" pitchFamily="18" charset="0"/>
              </a:rPr>
              <a:t>...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324032" y="2380327"/>
            <a:ext cx="11940239" cy="2554545"/>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44.	A. catch up	B. take over	C. check out	D. break away</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45.	A. visited		B. touched		C. tried		D. emailed</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46.	A. by taxi		B. by text		C. in private	D. in person</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47.	A. stupid		B. angry		C. excited		D. asleep</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48.	A. available	B. interested	C. ready		D. guilty</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1296551" y="25927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6729884" y="2960575"/>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3228496" y="504041"/>
            <a:ext cx="7254110" cy="20887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78730" y="1338606"/>
            <a:ext cx="6093003" cy="16701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635366" y="1800520"/>
            <a:ext cx="2465294" cy="1857079"/>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心形 15"/>
          <p:cNvSpPr/>
          <p:nvPr/>
        </p:nvSpPr>
        <p:spPr>
          <a:xfrm>
            <a:off x="4047431" y="346828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7" name="直接箭头连接符 16"/>
          <p:cNvCxnSpPr>
            <a:endCxn id="21" idx="0"/>
          </p:cNvCxnSpPr>
          <p:nvPr/>
        </p:nvCxnSpPr>
        <p:spPr>
          <a:xfrm>
            <a:off x="6096000" y="1338606"/>
            <a:ext cx="3576010" cy="269556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心形 20"/>
          <p:cNvSpPr/>
          <p:nvPr/>
        </p:nvSpPr>
        <p:spPr>
          <a:xfrm>
            <a:off x="9479287" y="393019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23" name="直接箭头连接符 22"/>
          <p:cNvCxnSpPr/>
          <p:nvPr/>
        </p:nvCxnSpPr>
        <p:spPr>
          <a:xfrm flipH="1">
            <a:off x="2299817" y="2290713"/>
            <a:ext cx="848736" cy="220428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心形 27"/>
          <p:cNvSpPr/>
          <p:nvPr/>
        </p:nvSpPr>
        <p:spPr>
          <a:xfrm>
            <a:off x="1208216" y="446001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9" name="矩形 28"/>
          <p:cNvSpPr/>
          <p:nvPr/>
        </p:nvSpPr>
        <p:spPr>
          <a:xfrm>
            <a:off x="28282" y="5048816"/>
            <a:ext cx="12087692" cy="1569660"/>
          </a:xfrm>
          <a:prstGeom prst="rect">
            <a:avLst/>
          </a:prstGeom>
          <a:solidFill>
            <a:schemeClr val="bg1"/>
          </a:solidFill>
          <a:ln>
            <a:solidFill>
              <a:srgbClr val="FF0000"/>
            </a:solidFill>
          </a:ln>
        </p:spPr>
        <p:txBody>
          <a:bodyPr wrap="square">
            <a:spAutoFit/>
          </a:bodyPr>
          <a:lstStyle/>
          <a:p>
            <a:r>
              <a:rPr lang="en-US" altLang="zh-CN" sz="2400" dirty="0"/>
              <a:t>44-48.  </a:t>
            </a:r>
            <a:r>
              <a:rPr lang="zh-CN" altLang="en-US" sz="2400" dirty="0"/>
              <a:t>一周前，我女儿想要联系我，所以白天她给我打电话，当时我开会。后来，我试着联系她，但她上课。半夜女儿发信息给我，但我已经睡了。我想着第二天可以聊聊，但是她没空。</a:t>
            </a:r>
            <a:r>
              <a:rPr lang="en-US" altLang="zh-CN" sz="2400" dirty="0"/>
              <a:t>44. </a:t>
            </a:r>
            <a:r>
              <a:rPr lang="zh-CN" altLang="en-US" sz="2400" dirty="0"/>
              <a:t>  </a:t>
            </a:r>
            <a:r>
              <a:rPr lang="en-US" altLang="zh-CN" sz="2400" dirty="0"/>
              <a:t>Catch up </a:t>
            </a:r>
            <a:r>
              <a:rPr lang="zh-CN" altLang="en-US" sz="2400" dirty="0"/>
              <a:t>追赶，此处为联系；</a:t>
            </a:r>
            <a:r>
              <a:rPr lang="en-US" altLang="zh-CN" sz="2400" dirty="0"/>
              <a:t>take over </a:t>
            </a:r>
            <a:r>
              <a:rPr lang="zh-CN" altLang="en-US" sz="2400" dirty="0"/>
              <a:t>接管；</a:t>
            </a:r>
            <a:r>
              <a:rPr lang="en-US" altLang="zh-CN" sz="2400" dirty="0"/>
              <a:t>check out </a:t>
            </a:r>
            <a:r>
              <a:rPr lang="zh-CN" altLang="en-US" sz="2400" dirty="0"/>
              <a:t>结账；</a:t>
            </a:r>
            <a:r>
              <a:rPr lang="en-US" altLang="zh-CN" sz="2400" dirty="0"/>
              <a:t>break away </a:t>
            </a:r>
            <a:r>
              <a:rPr lang="zh-CN" altLang="en-US" sz="2400" dirty="0"/>
              <a:t>脱离。    </a:t>
            </a:r>
            <a:r>
              <a:rPr lang="en-US" altLang="zh-CN" sz="2400" dirty="0"/>
              <a:t>48. sb be available </a:t>
            </a:r>
            <a:r>
              <a:rPr lang="zh-CN" altLang="en-US" sz="2400" dirty="0"/>
              <a:t>有空闲的；可利用的，可获得的。</a:t>
            </a:r>
            <a:r>
              <a:rPr lang="en-US" altLang="zh-CN" sz="2400" dirty="0"/>
              <a:t> </a:t>
            </a:r>
            <a:endParaRPr lang="zh-CN" alt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21" grpId="0" animBg="1"/>
      <p:bldP spid="28"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16265" y="153050"/>
            <a:ext cx="12075735"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Research shows that parents are</a:t>
            </a:r>
            <a:r>
              <a:rPr lang="en-US" altLang="zh-CN" sz="3200" b="1" u="sng" dirty="0">
                <a:solidFill>
                  <a:schemeClr val="tx1"/>
                </a:solidFill>
                <a:latin typeface="Times New Roman" panose="02020603050405020304" pitchFamily="18" charset="0"/>
                <a:cs typeface="Times New Roman" panose="02020603050405020304" pitchFamily="18" charset="0"/>
              </a:rPr>
              <a:t>    49    </a:t>
            </a:r>
            <a:r>
              <a:rPr lang="en-US" altLang="zh-CN" sz="3200" b="1" dirty="0">
                <a:solidFill>
                  <a:schemeClr val="tx1"/>
                </a:solidFill>
                <a:latin typeface="Times New Roman" panose="02020603050405020304" pitchFamily="18" charset="0"/>
                <a:cs typeface="Times New Roman" panose="02020603050405020304" pitchFamily="18" charset="0"/>
              </a:rPr>
              <a:t>when their children are grown up, </a:t>
            </a:r>
            <a:r>
              <a:rPr lang="en-US" altLang="zh-CN" sz="3200" b="1" dirty="0">
                <a:solidFill>
                  <a:srgbClr val="0000FF"/>
                </a:solidFill>
                <a:latin typeface="Times New Roman" panose="02020603050405020304" pitchFamily="18" charset="0"/>
                <a:cs typeface="Times New Roman" panose="02020603050405020304" pitchFamily="18" charset="0"/>
              </a:rPr>
              <a:t>but</a:t>
            </a:r>
            <a:r>
              <a:rPr lang="en-US" altLang="zh-CN" sz="3200" b="1" dirty="0">
                <a:solidFill>
                  <a:schemeClr val="tx1"/>
                </a:solidFill>
                <a:latin typeface="Times New Roman" panose="02020603050405020304" pitchFamily="18" charset="0"/>
                <a:cs typeface="Times New Roman" panose="02020603050405020304" pitchFamily="18" charset="0"/>
              </a:rPr>
              <a:t> for me that is </a:t>
            </a:r>
            <a:r>
              <a:rPr lang="en-US" altLang="zh-CN" sz="3200" b="1" dirty="0">
                <a:solidFill>
                  <a:srgbClr val="C00000"/>
                </a:solidFill>
                <a:latin typeface="Times New Roman" panose="02020603050405020304" pitchFamily="18" charset="0"/>
                <a:cs typeface="Times New Roman" panose="02020603050405020304" pitchFamily="18" charset="0"/>
              </a:rPr>
              <a:t>when I start to get concerned. </a:t>
            </a:r>
            <a:r>
              <a:rPr lang="en-US" altLang="zh-CN" sz="3200" b="1" dirty="0">
                <a:solidFill>
                  <a:schemeClr val="tx1"/>
                </a:solidFill>
                <a:latin typeface="Times New Roman" panose="02020603050405020304" pitchFamily="18" charset="0"/>
                <a:cs typeface="Times New Roman" panose="02020603050405020304" pitchFamily="18" charset="0"/>
              </a:rPr>
              <a:t>I am always left to</a:t>
            </a:r>
            <a:r>
              <a:rPr lang="en-US" altLang="zh-CN" sz="3200" b="1" u="sng" dirty="0">
                <a:solidFill>
                  <a:schemeClr val="tx1"/>
                </a:solidFill>
                <a:latin typeface="Times New Roman" panose="02020603050405020304" pitchFamily="18" charset="0"/>
                <a:cs typeface="Times New Roman" panose="02020603050405020304" pitchFamily="18" charset="0"/>
              </a:rPr>
              <a:t>    50   </a:t>
            </a:r>
            <a:r>
              <a:rPr lang="zh-CN" altLang="en-US" sz="3200" b="1" dirty="0">
                <a:solidFill>
                  <a:schemeClr val="tx1"/>
                </a:solidFill>
                <a:latin typeface="Times New Roman" panose="02020603050405020304" pitchFamily="18" charset="0"/>
                <a:cs typeface="Times New Roman" panose="02020603050405020304" pitchFamily="18" charset="0"/>
              </a:rPr>
              <a:t>：</a:t>
            </a:r>
            <a:r>
              <a:rPr lang="en-US" altLang="zh-CN" sz="3200" b="1" dirty="0">
                <a:solidFill>
                  <a:srgbClr val="C00000"/>
                </a:solidFill>
                <a:latin typeface="Times New Roman" panose="02020603050405020304" pitchFamily="18" charset="0"/>
                <a:cs typeface="Times New Roman" panose="02020603050405020304" pitchFamily="18" charset="0"/>
              </a:rPr>
              <a:t>how can I, as a parent, remain</a:t>
            </a:r>
            <a:r>
              <a:rPr lang="en-US" altLang="zh-CN" sz="3200" b="1" u="sng" dirty="0">
                <a:solidFill>
                  <a:srgbClr val="C00000"/>
                </a:solidFill>
                <a:latin typeface="Times New Roman" panose="02020603050405020304" pitchFamily="18" charset="0"/>
                <a:cs typeface="Times New Roman" panose="02020603050405020304" pitchFamily="18" charset="0"/>
              </a:rPr>
              <a:t>     51     </a:t>
            </a:r>
            <a:r>
              <a:rPr lang="en-US" altLang="zh-CN" sz="3200" b="1" dirty="0">
                <a:solidFill>
                  <a:srgbClr val="C00000"/>
                </a:solidFill>
                <a:latin typeface="Times New Roman" panose="02020603050405020304" pitchFamily="18" charset="0"/>
                <a:cs typeface="Times New Roman" panose="02020603050405020304" pitchFamily="18" charset="0"/>
              </a:rPr>
              <a:t>to my daughter </a:t>
            </a:r>
            <a:r>
              <a:rPr lang="en-US" altLang="zh-CN" sz="3200" b="1" i="1" dirty="0">
                <a:solidFill>
                  <a:srgbClr val="0000FF"/>
                </a:solidFill>
                <a:latin typeface="Times New Roman" panose="02020603050405020304" pitchFamily="18" charset="0"/>
                <a:cs typeface="Times New Roman" panose="02020603050405020304" pitchFamily="18" charset="0"/>
              </a:rPr>
              <a:t>to guide, support and love through life's changes?</a:t>
            </a:r>
            <a:endParaRPr lang="en-US" altLang="zh-CN" sz="3200" i="1"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5496" y="3429000"/>
            <a:ext cx="11940239" cy="1569660"/>
          </a:xfrm>
          <a:prstGeom prst="rect">
            <a:avLst/>
          </a:prstGeom>
          <a:no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49.	A. saddest		B. busiest		C. happiest	D. best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50.	A. decide		B. wonder		C. investigate	D. distinguish</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51.	A. kind		B. appreciative	C. sensitive	D. relevant</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6542545" y="353985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3845282" y="400586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a:endCxn id="6" idx="0"/>
          </p:cNvCxnSpPr>
          <p:nvPr/>
        </p:nvCxnSpPr>
        <p:spPr>
          <a:xfrm>
            <a:off x="1554457" y="1480008"/>
            <a:ext cx="5180811" cy="21638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4760536" y="1480008"/>
            <a:ext cx="4053526" cy="25850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心形 1"/>
          <p:cNvSpPr/>
          <p:nvPr/>
        </p:nvSpPr>
        <p:spPr>
          <a:xfrm>
            <a:off x="9361533" y="4560707"/>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6843860" y="527901"/>
            <a:ext cx="1036948" cy="31159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8606672" y="1932495"/>
            <a:ext cx="1042756" cy="26282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976132" y="1822815"/>
            <a:ext cx="6408465" cy="28475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81352"/>
            <a:ext cx="11940239" cy="4023362"/>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We may have to  </a:t>
            </a:r>
            <a:r>
              <a:rPr lang="en-US" altLang="zh-CN" sz="3200" b="1" u="sng" dirty="0">
                <a:solidFill>
                  <a:schemeClr val="tx1"/>
                </a:solidFill>
                <a:latin typeface="Times New Roman" panose="02020603050405020304" pitchFamily="18" charset="0"/>
                <a:cs typeface="Times New Roman" panose="02020603050405020304" pitchFamily="18" charset="0"/>
              </a:rPr>
              <a:t>  52    </a:t>
            </a:r>
            <a:r>
              <a:rPr lang="en-US" altLang="zh-CN" sz="3200" b="1" dirty="0">
                <a:solidFill>
                  <a:srgbClr val="CC00FF"/>
                </a:solidFill>
                <a:latin typeface="Times New Roman" panose="02020603050405020304" pitchFamily="18" charset="0"/>
                <a:cs typeface="Times New Roman" panose="02020603050405020304" pitchFamily="18" charset="0"/>
              </a:rPr>
              <a:t>the way </a:t>
            </a:r>
            <a:r>
              <a:rPr lang="en-US" altLang="zh-CN" sz="3200" b="1" i="1" dirty="0">
                <a:solidFill>
                  <a:srgbClr val="0000FF"/>
                </a:solidFill>
                <a:latin typeface="Times New Roman" panose="02020603050405020304" pitchFamily="18" charset="0"/>
                <a:cs typeface="Times New Roman" panose="02020603050405020304" pitchFamily="18" charset="0"/>
              </a:rPr>
              <a:t>we communicate</a:t>
            </a:r>
            <a:r>
              <a:rPr lang="en-US" altLang="zh-CN" sz="3200" b="1" dirty="0">
                <a:solidFill>
                  <a:schemeClr val="tx1"/>
                </a:solidFill>
                <a:latin typeface="Times New Roman" panose="02020603050405020304" pitchFamily="18" charset="0"/>
                <a:cs typeface="Times New Roman" panose="02020603050405020304" pitchFamily="18" charset="0"/>
              </a:rPr>
              <a:t>. My daughter encouraged me to go digital. That's how I ventured into</a:t>
            </a:r>
            <a:r>
              <a:rPr lang="en-US" altLang="zh-CN" sz="3200" b="1" dirty="0">
                <a:solidFill>
                  <a:srgbClr val="CC00FF"/>
                </a:solidFill>
                <a:latin typeface="Times New Roman" panose="02020603050405020304" pitchFamily="18" charset="0"/>
                <a:cs typeface="Times New Roman" panose="02020603050405020304" pitchFamily="18" charset="0"/>
              </a:rPr>
              <a:t> the world of social media, </a:t>
            </a:r>
            <a:r>
              <a:rPr lang="en-US" altLang="zh-CN" sz="3200" b="1" dirty="0">
                <a:solidFill>
                  <a:schemeClr val="tx1"/>
                </a:solidFill>
                <a:latin typeface="Times New Roman" panose="02020603050405020304" pitchFamily="18" charset="0"/>
                <a:cs typeface="Times New Roman" panose="02020603050405020304" pitchFamily="18" charset="0"/>
              </a:rPr>
              <a:t>following her updates and occasionally sharing my own experiences. Through this</a:t>
            </a:r>
            <a:r>
              <a:rPr lang="en-US" altLang="zh-CN" sz="3200" b="1" u="sng" dirty="0">
                <a:solidFill>
                  <a:schemeClr val="tx1"/>
                </a:solidFill>
                <a:latin typeface="Times New Roman" panose="02020603050405020304" pitchFamily="18" charset="0"/>
                <a:cs typeface="Times New Roman" panose="02020603050405020304" pitchFamily="18" charset="0"/>
              </a:rPr>
              <a:t>    53    </a:t>
            </a:r>
            <a:r>
              <a:rPr lang="en-US" altLang="zh-CN" sz="3200" b="1" dirty="0">
                <a:solidFill>
                  <a:schemeClr val="tx1"/>
                </a:solidFill>
                <a:latin typeface="Times New Roman" panose="02020603050405020304" pitchFamily="18" charset="0"/>
                <a:cs typeface="Times New Roman" panose="02020603050405020304" pitchFamily="18" charset="0"/>
              </a:rPr>
              <a:t>presence, </a:t>
            </a:r>
            <a:r>
              <a:rPr lang="en-US" altLang="zh-CN" sz="3200" b="1" dirty="0">
                <a:solidFill>
                  <a:srgbClr val="FF0000"/>
                </a:solidFill>
                <a:latin typeface="Times New Roman" panose="02020603050405020304" pitchFamily="18" charset="0"/>
                <a:cs typeface="Times New Roman" panose="02020603050405020304" pitchFamily="18" charset="0"/>
              </a:rPr>
              <a:t>the physical gap </a:t>
            </a:r>
            <a:r>
              <a:rPr lang="en-US" altLang="zh-CN" sz="3200" b="1" dirty="0">
                <a:solidFill>
                  <a:schemeClr val="tx1"/>
                </a:solidFill>
                <a:latin typeface="Times New Roman" panose="02020603050405020304" pitchFamily="18" charset="0"/>
                <a:cs typeface="Times New Roman" panose="02020603050405020304" pitchFamily="18" charset="0"/>
              </a:rPr>
              <a:t>is</a:t>
            </a:r>
            <a:r>
              <a:rPr lang="en-US" altLang="zh-CN" sz="3200" b="1" u="sng" dirty="0">
                <a:solidFill>
                  <a:schemeClr val="tx1"/>
                </a:solidFill>
                <a:latin typeface="Times New Roman" panose="02020603050405020304" pitchFamily="18" charset="0"/>
                <a:cs typeface="Times New Roman" panose="02020603050405020304" pitchFamily="18" charset="0"/>
              </a:rPr>
              <a:t>    54    </a:t>
            </a:r>
            <a:r>
              <a:rPr lang="en-US" altLang="zh-CN" sz="3200" b="1" dirty="0">
                <a:solidFill>
                  <a:schemeClr val="tx1"/>
                </a:solidFill>
                <a:latin typeface="Times New Roman" panose="02020603050405020304" pitchFamily="18" charset="0"/>
                <a:cs typeface="Times New Roman" panose="02020603050405020304" pitchFamily="18" charset="0"/>
              </a:rPr>
              <a:t>and </a:t>
            </a:r>
            <a:r>
              <a:rPr lang="en-US" altLang="zh-CN" sz="3200" b="1" dirty="0">
                <a:solidFill>
                  <a:srgbClr val="FF0000"/>
                </a:solidFill>
                <a:latin typeface="Times New Roman" panose="02020603050405020304" pitchFamily="18" charset="0"/>
                <a:cs typeface="Times New Roman" panose="02020603050405020304" pitchFamily="18" charset="0"/>
              </a:rPr>
              <a:t>I feel I still have an active role in her life. </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006600"/>
                </a:solidFill>
                <a:latin typeface="Times New Roman" panose="02020603050405020304" pitchFamily="18" charset="0"/>
                <a:cs typeface="Times New Roman" panose="02020603050405020304" pitchFamily="18" charset="0"/>
              </a:rPr>
              <a:t>This experience </a:t>
            </a:r>
            <a:r>
              <a:rPr lang="en-US" altLang="zh-CN" sz="3200" b="1" dirty="0">
                <a:solidFill>
                  <a:schemeClr val="tx1"/>
                </a:solidFill>
                <a:latin typeface="Times New Roman" panose="02020603050405020304" pitchFamily="18" charset="0"/>
                <a:cs typeface="Times New Roman" panose="02020603050405020304" pitchFamily="18" charset="0"/>
              </a:rPr>
              <a:t>serves as a </a:t>
            </a:r>
            <a:r>
              <a:rPr lang="en-US" altLang="zh-CN" sz="3200" b="1" dirty="0">
                <a:solidFill>
                  <a:srgbClr val="006600"/>
                </a:solidFill>
                <a:latin typeface="Times New Roman" panose="02020603050405020304" pitchFamily="18" charset="0"/>
                <a:cs typeface="Times New Roman" panose="02020603050405020304" pitchFamily="18" charset="0"/>
              </a:rPr>
              <a:t>reminder</a:t>
            </a: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rgbClr val="CC00FF"/>
                </a:solidFill>
                <a:latin typeface="Times New Roman" panose="02020603050405020304" pitchFamily="18" charset="0"/>
                <a:cs typeface="Times New Roman" panose="02020603050405020304" pitchFamily="18" charset="0"/>
              </a:rPr>
              <a:t>that</a:t>
            </a:r>
            <a:r>
              <a:rPr lang="en-US" altLang="zh-CN" sz="3200" b="1" u="sng" dirty="0">
                <a:solidFill>
                  <a:srgbClr val="0000FF"/>
                </a:solidFill>
                <a:latin typeface="Times New Roman" panose="02020603050405020304" pitchFamily="18" charset="0"/>
                <a:cs typeface="Times New Roman" panose="02020603050405020304" pitchFamily="18" charset="0"/>
              </a:rPr>
              <a:t>    55   </a:t>
            </a:r>
            <a:r>
              <a:rPr lang="en-US" altLang="zh-CN" sz="3200" b="1" dirty="0">
                <a:solidFill>
                  <a:srgbClr val="0000FF"/>
                </a:solidFill>
                <a:latin typeface="Times New Roman" panose="02020603050405020304" pitchFamily="18" charset="0"/>
                <a:cs typeface="Times New Roman" panose="02020603050405020304" pitchFamily="18" charset="0"/>
              </a:rPr>
              <a:t>, however scary, holds the promise of growth in our shared journey. </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25880" y="4104713"/>
            <a:ext cx="11940239" cy="2554545"/>
          </a:xfrm>
          <a:prstGeom prst="rect">
            <a:avLst/>
          </a:prstGeom>
          <a:solidFill>
            <a:schemeClr val="bg1"/>
          </a:solidFill>
          <a:ln w="9525">
            <a:noFill/>
          </a:ln>
        </p:spPr>
        <p:txBody>
          <a:bodyPr wrap="square">
            <a:spAutoFit/>
          </a:bodyPr>
          <a:lstStyle/>
          <a:p>
            <a:pPr indent="0"/>
            <a:r>
              <a:rPr lang="en-US" sz="3200" dirty="0">
                <a:latin typeface="Times New Roman" panose="02020603050405020304" pitchFamily="18" charset="0"/>
                <a:ea typeface="宋体" panose="02010600030101010101" pitchFamily="2" charset="-122"/>
              </a:rPr>
              <a:t>52.	A. voice		B. ignore		C. shift		D. continue</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53.	A. human		B. virtual		C. physical	D. permanent</a:t>
            </a:r>
            <a:endParaRPr lang="en-US" sz="3200" dirty="0">
              <a:latin typeface="Times New Roman" panose="02020603050405020304" pitchFamily="18" charset="0"/>
              <a:ea typeface="宋体" panose="02010600030101010101" pitchFamily="2" charset="-122"/>
            </a:endParaRPr>
          </a:p>
          <a:p>
            <a:pPr indent="0"/>
            <a:r>
              <a:rPr lang="en-US" sz="3200" dirty="0">
                <a:latin typeface="Times New Roman" panose="02020603050405020304" pitchFamily="18" charset="0"/>
                <a:ea typeface="宋体" panose="02010600030101010101" pitchFamily="2" charset="-122"/>
              </a:rPr>
              <a:t>54.	A. widened	B. formed		C. broken		D. bridged</a:t>
            </a:r>
            <a:endParaRPr lang="en-US" sz="3200" dirty="0">
              <a:latin typeface="Times New Roman" panose="02020603050405020304" pitchFamily="18" charset="0"/>
              <a:ea typeface="宋体" panose="02010600030101010101" pitchFamily="2" charset="-122"/>
            </a:endParaRPr>
          </a:p>
          <a:p>
            <a:pPr marL="514350" indent="-514350">
              <a:buAutoNum type="arabicPeriod" startAt="55"/>
            </a:pPr>
            <a:r>
              <a:rPr lang="en-US" sz="3200" dirty="0">
                <a:latin typeface="Times New Roman" panose="02020603050405020304" pitchFamily="18" charset="0"/>
                <a:ea typeface="宋体" panose="02010600030101010101" pitchFamily="2" charset="-122"/>
              </a:rPr>
              <a:t>    A. college		B. relationship	</a:t>
            </a:r>
            <a:endParaRPr lang="en-US" sz="3200" dirty="0">
              <a:latin typeface="Times New Roman" panose="02020603050405020304" pitchFamily="18" charset="0"/>
              <a:ea typeface="宋体" panose="02010600030101010101" pitchFamily="2" charset="-122"/>
            </a:endParaRPr>
          </a:p>
          <a:p>
            <a:r>
              <a:rPr lang="en-US" sz="3200" dirty="0">
                <a:latin typeface="Times New Roman" panose="02020603050405020304" pitchFamily="18" charset="0"/>
                <a:ea typeface="宋体" panose="02010600030101010101" pitchFamily="2" charset="-122"/>
              </a:rPr>
              <a:t>         C. change	         D. communication</a:t>
            </a:r>
            <a:endParaRPr lang="en-US" sz="3200" dirty="0">
              <a:latin typeface="Times New Roman" panose="02020603050405020304" pitchFamily="18" charset="0"/>
              <a:ea typeface="宋体" panose="02010600030101010101" pitchFamily="2" charset="-122"/>
            </a:endParaRPr>
          </a:p>
        </p:txBody>
      </p:sp>
      <p:sp>
        <p:nvSpPr>
          <p:cNvPr id="6" name="心形 5"/>
          <p:cNvSpPr/>
          <p:nvPr/>
        </p:nvSpPr>
        <p:spPr>
          <a:xfrm>
            <a:off x="6589679" y="422002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3798148" y="4758098"/>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8" name="直接箭头连接符 7"/>
          <p:cNvCxnSpPr/>
          <p:nvPr/>
        </p:nvCxnSpPr>
        <p:spPr>
          <a:xfrm>
            <a:off x="4798243" y="433633"/>
            <a:ext cx="2092751" cy="37863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4" idx="0"/>
          </p:cNvCxnSpPr>
          <p:nvPr/>
        </p:nvCxnSpPr>
        <p:spPr>
          <a:xfrm>
            <a:off x="3346515" y="1395167"/>
            <a:ext cx="644356" cy="34669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心形 1"/>
          <p:cNvSpPr/>
          <p:nvPr/>
        </p:nvSpPr>
        <p:spPr>
          <a:xfrm>
            <a:off x="9314400" y="5174023"/>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1035561" y="6173690"/>
            <a:ext cx="385445" cy="415925"/>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4143271" y="1875934"/>
            <a:ext cx="6867236" cy="31385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635226" y="2326830"/>
            <a:ext cx="4871896" cy="28471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290903" y="2753287"/>
            <a:ext cx="7145328" cy="24207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1181493" y="3273029"/>
            <a:ext cx="44181" cy="29006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517" y="4458024"/>
            <a:ext cx="12138347" cy="2308324"/>
          </a:xfrm>
          <a:prstGeom prst="rect">
            <a:avLst/>
          </a:prstGeom>
          <a:solidFill>
            <a:schemeClr val="bg1"/>
          </a:solidFill>
          <a:ln>
            <a:solidFill>
              <a:srgbClr val="FF0000"/>
            </a:solidFill>
          </a:ln>
        </p:spPr>
        <p:txBody>
          <a:bodyPr wrap="square">
            <a:spAutoFit/>
          </a:bodyPr>
          <a:lstStyle/>
          <a:p>
            <a:r>
              <a:rPr lang="en-US" altLang="zh-CN" sz="3600" dirty="0">
                <a:solidFill>
                  <a:srgbClr val="CC00FF"/>
                </a:solidFill>
              </a:rPr>
              <a:t>54. </a:t>
            </a:r>
            <a:r>
              <a:rPr lang="zh-CN" altLang="en-US" sz="3600" dirty="0">
                <a:solidFill>
                  <a:srgbClr val="CC00FF"/>
                </a:solidFill>
              </a:rPr>
              <a:t>通过虚拟的存在，距离的差距被缩短了。</a:t>
            </a:r>
            <a:r>
              <a:rPr lang="en-US" altLang="zh-CN" sz="3600" dirty="0">
                <a:solidFill>
                  <a:srgbClr val="CC00FF"/>
                </a:solidFill>
              </a:rPr>
              <a:t>Bridge the physical gap </a:t>
            </a:r>
            <a:r>
              <a:rPr lang="zh-CN" altLang="en-US" sz="3600" dirty="0">
                <a:solidFill>
                  <a:srgbClr val="CC00FF"/>
                </a:solidFill>
              </a:rPr>
              <a:t>搭建差距的桥梁</a:t>
            </a:r>
            <a:r>
              <a:rPr lang="en-US" altLang="zh-CN" sz="3600" dirty="0">
                <a:solidFill>
                  <a:srgbClr val="CC00FF"/>
                </a:solidFill>
              </a:rPr>
              <a:t>---</a:t>
            </a:r>
            <a:r>
              <a:rPr lang="zh-CN" altLang="en-US" sz="3600" dirty="0">
                <a:solidFill>
                  <a:srgbClr val="CC00FF"/>
                </a:solidFill>
              </a:rPr>
              <a:t>缩短距离。</a:t>
            </a:r>
            <a:endParaRPr lang="en-US" altLang="zh-CN" sz="3600" dirty="0">
              <a:solidFill>
                <a:srgbClr val="CC00FF"/>
              </a:solidFill>
            </a:endParaRPr>
          </a:p>
          <a:p>
            <a:r>
              <a:rPr lang="en-US" altLang="zh-CN" sz="3600" dirty="0">
                <a:solidFill>
                  <a:srgbClr val="CC00FF"/>
                </a:solidFill>
              </a:rPr>
              <a:t>55. </a:t>
            </a:r>
            <a:r>
              <a:rPr lang="zh-CN" altLang="en-US" sz="3600" dirty="0">
                <a:solidFill>
                  <a:srgbClr val="CC00FF"/>
                </a:solidFill>
              </a:rPr>
              <a:t>首先与</a:t>
            </a:r>
            <a:r>
              <a:rPr lang="en-US" altLang="zh-CN" sz="3600" dirty="0">
                <a:solidFill>
                  <a:srgbClr val="CC00FF"/>
                </a:solidFill>
              </a:rPr>
              <a:t>52</a:t>
            </a:r>
            <a:r>
              <a:rPr lang="zh-CN" altLang="en-US" sz="3600" dirty="0">
                <a:solidFill>
                  <a:srgbClr val="CC00FF"/>
                </a:solidFill>
              </a:rPr>
              <a:t>空呼应，其次与原文第一女儿上大学后，亲子关系发生了改变 进行首尾呼应。</a:t>
            </a:r>
            <a:r>
              <a:rPr lang="en-US" altLang="zh-CN" sz="3600" dirty="0">
                <a:solidFill>
                  <a:srgbClr val="CC00FF"/>
                </a:solidFill>
              </a:rPr>
              <a:t>shift = change </a:t>
            </a:r>
            <a:r>
              <a:rPr lang="zh-CN" altLang="en-US" sz="3600" dirty="0">
                <a:solidFill>
                  <a:srgbClr val="CC00FF"/>
                </a:solidFill>
              </a:rPr>
              <a:t>改变 、转变</a:t>
            </a:r>
            <a:endParaRPr lang="zh-CN" altLang="en-US" sz="3600" dirty="0">
              <a:solidFill>
                <a:srgbClr val="CC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 grpId="0" animBg="1"/>
      <p:bldP spid="4" grpId="0"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988" y="1042911"/>
            <a:ext cx="12126012" cy="5217839"/>
          </a:xfrm>
          <a:prstGeom prst="rect">
            <a:avLst/>
          </a:prstGeom>
          <a:solidFill>
            <a:schemeClr val="accent4">
              <a:lumMod val="20000"/>
              <a:lumOff val="80000"/>
            </a:schemeClr>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be available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有闲暇的（与人连用）；可以获得（与物连用）</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be grown up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长大了</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get concerned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担忧</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be left to wonder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不禁产生疑惑；让人产生疑惑</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venture into the world of social media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进入社交媒体的世界冒险、探险</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follow her updates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追随她的最新消息（网上更新的内容）</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through this virtual presence</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通过虚拟的存在</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bridge the physical gap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缩小距离</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serve as a reminder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提醒（</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remind….</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4425688"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完形填空语料库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3695" y="0"/>
            <a:ext cx="12075461" cy="6857999"/>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a:off x="2111604" y="1135380"/>
            <a:ext cx="8235086"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a:t>
            </a:r>
            <a:r>
              <a:rPr lang="zh-CN" altLang="en-US" sz="4000" b="1" dirty="0">
                <a:solidFill>
                  <a:srgbClr val="FF0000"/>
                </a:solidFill>
                <a:sym typeface="+mn-ea"/>
              </a:rPr>
              <a:t>运动腕表</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7</a:t>
            </a:r>
            <a:r>
              <a:rPr lang="zh-CN" altLang="en-US" sz="4000" b="1" dirty="0">
                <a:solidFill>
                  <a:srgbClr val="FF0000"/>
                </a:solidFill>
                <a:sym typeface="+mn-ea"/>
              </a:rPr>
              <a:t>，无提示词</a:t>
            </a:r>
            <a:r>
              <a:rPr lang="en-US" altLang="zh-CN" sz="4000" b="1" dirty="0">
                <a:solidFill>
                  <a:srgbClr val="FF0000"/>
                </a:solidFill>
                <a:sym typeface="+mn-ea"/>
              </a:rPr>
              <a:t>3</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6146" name="Picture 2" descr="wearable devices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13640" y="2554664"/>
            <a:ext cx="8433049" cy="3375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lang="en-US" altLang="zh-CN" sz="6000" dirty="0">
                <a:solidFill>
                  <a:srgbClr val="7030A0"/>
                </a:solidFill>
              </a:rPr>
              <a:t>A 篇 </a:t>
            </a:r>
            <a:endParaRPr lang="en-US" altLang="zh-CN" sz="6000" dirty="0">
              <a:solidFill>
                <a:srgbClr val="7030A0"/>
              </a:solidFill>
            </a:endParaRPr>
          </a:p>
        </p:txBody>
      </p:sp>
      <p:sp>
        <p:nvSpPr>
          <p:cNvPr id="6" name="副标题 2"/>
          <p:cNvSpPr>
            <a:spLocks noGrp="1"/>
          </p:cNvSpPr>
          <p:nvPr>
            <p:ph type="body" idx="1"/>
            <p:custDataLst>
              <p:tags r:id="rId2"/>
            </p:custDataLst>
          </p:nvPr>
        </p:nvSpPr>
        <p:spPr>
          <a:xfrm>
            <a:off x="54610" y="4395470"/>
            <a:ext cx="5969000" cy="1244600"/>
          </a:xfrm>
        </p:spPr>
        <p:txBody>
          <a:bodyPr>
            <a:normAutofit fontScale="85000" lnSpcReduction="20000"/>
          </a:bodyPr>
          <a:lstStyle/>
          <a:p>
            <a:pPr marL="0" lvl="0" indent="0" algn="l">
              <a:lnSpc>
                <a:spcPct val="130000"/>
              </a:lnSpc>
              <a:spcBef>
                <a:spcPts val="0"/>
              </a:spcBef>
              <a:spcAft>
                <a:spcPts val="1000"/>
              </a:spcAft>
              <a:buSzPct val="100000"/>
              <a:buNone/>
            </a:pPr>
            <a:r>
              <a:rPr lang="zh-CN" altLang="en-US" sz="2800" dirty="0">
                <a:solidFill>
                  <a:srgbClr val="9933FF"/>
                </a:solidFill>
              </a:rPr>
              <a:t>本文是一篇校园简讯。文章介绍了艺术学生的精湛表演以及对</a:t>
            </a:r>
            <a:r>
              <a:rPr lang="en-US" altLang="zh-CN" sz="2800" dirty="0">
                <a:solidFill>
                  <a:srgbClr val="9933FF"/>
                </a:solidFill>
              </a:rPr>
              <a:t>2024</a:t>
            </a:r>
            <a:r>
              <a:rPr lang="zh-CN" altLang="en-US" sz="2800" dirty="0">
                <a:solidFill>
                  <a:srgbClr val="9933FF"/>
                </a:solidFill>
              </a:rPr>
              <a:t>年四月份的表演的期望。</a:t>
            </a:r>
            <a:endParaRPr lang="en-US" altLang="zh-CN" sz="2800" dirty="0">
              <a:solidFill>
                <a:srgbClr val="9933FF"/>
              </a:solidFill>
            </a:endParaRPr>
          </a:p>
        </p:txBody>
      </p:sp>
      <p:sp>
        <p:nvSpPr>
          <p:cNvPr id="15" name="文本框 14"/>
          <p:cNvSpPr txBox="1"/>
          <p:nvPr/>
        </p:nvSpPr>
        <p:spPr>
          <a:xfrm>
            <a:off x="0" y="1752600"/>
            <a:ext cx="6183630" cy="1384995"/>
          </a:xfrm>
          <a:prstGeom prst="rect">
            <a:avLst/>
          </a:prstGeom>
          <a:solidFill>
            <a:schemeClr val="accent2"/>
          </a:solidFill>
        </p:spPr>
        <p:txBody>
          <a:bodyPr wrap="square" rtlCol="0">
            <a:spAutoFit/>
          </a:bodyPr>
          <a:lstStyle/>
          <a:p>
            <a:pPr indent="0" algn="ctr">
              <a:lnSpc>
                <a:spcPct val="150000"/>
              </a:lnSpc>
              <a:buNone/>
            </a:pPr>
            <a:r>
              <a:rPr lang="en-US" altLang="zh-CN" sz="2800" b="1" dirty="0">
                <a:solidFill>
                  <a:srgbClr val="C00000"/>
                </a:solidFill>
              </a:rPr>
              <a:t>The introduction to </a:t>
            </a:r>
            <a:endParaRPr lang="en-US" altLang="zh-CN" sz="2800" b="1" dirty="0">
              <a:solidFill>
                <a:srgbClr val="C00000"/>
              </a:solidFill>
            </a:endParaRPr>
          </a:p>
          <a:p>
            <a:pPr indent="0" algn="ctr">
              <a:lnSpc>
                <a:spcPct val="150000"/>
              </a:lnSpc>
              <a:buNone/>
            </a:pPr>
            <a:r>
              <a:rPr lang="en-US" altLang="zh-CN" sz="2800" b="1" dirty="0">
                <a:solidFill>
                  <a:srgbClr val="C00000"/>
                </a:solidFill>
              </a:rPr>
              <a:t>fine arts students’   performance </a:t>
            </a:r>
            <a:endParaRPr lang="zh-CN" altLang="en-US" sz="2800" b="1" dirty="0">
              <a:solidFill>
                <a:srgbClr val="C0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888" y="0"/>
            <a:ext cx="5562112" cy="6663690"/>
          </a:xfrm>
          <a:prstGeom prst="rect">
            <a:avLst/>
          </a:prstGeom>
        </p:spPr>
      </p:pic>
    </p:spTree>
    <p:custDataLst>
      <p:tags r:id="rId4"/>
    </p:custData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 market for wearable technology in the past few years has been on a rapid rise. We seem to have too much attachment to data accessible on those devices.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56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is it a good thing that we're relying on technology more often than not, recording every step we take? </a:t>
            </a:r>
            <a:r>
              <a:rPr lang="en-US" sz="4000" i="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Can those tools really maximize your workout benefits?</a:t>
            </a:r>
            <a:r>
              <a:rPr lang="en-US" sz="4000"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The real questions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surround not the</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(wear）, but the wearer. </a:t>
            </a:r>
            <a:endParaRPr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825765" y="4236888"/>
            <a:ext cx="2384981"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wearable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850703" y="1743314"/>
            <a:ext cx="152745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But</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971" y="5561814"/>
            <a:ext cx="10218657" cy="954107"/>
          </a:xfrm>
          <a:prstGeom prst="rect">
            <a:avLst/>
          </a:prstGeom>
          <a:solidFill>
            <a:srgbClr val="92D050"/>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not  A  but  B </a:t>
            </a:r>
            <a:r>
              <a:rPr lang="zh-CN" altLang="en-US" sz="2800" b="1" dirty="0">
                <a:latin typeface="Times New Roman" panose="02020603050405020304" pitchFamily="18" charset="0"/>
                <a:cs typeface="Times New Roman" panose="02020603050405020304" pitchFamily="18" charset="0"/>
                <a:sym typeface="+mn-ea"/>
              </a:rPr>
              <a:t>；说明</a:t>
            </a:r>
            <a:r>
              <a:rPr lang="en-US" altLang="zh-CN" sz="2800" b="1" dirty="0">
                <a:latin typeface="Times New Roman" panose="02020603050405020304" pitchFamily="18" charset="0"/>
                <a:cs typeface="Times New Roman" panose="02020603050405020304" pitchFamily="18" charset="0"/>
                <a:sym typeface="+mn-ea"/>
              </a:rPr>
              <a:t>the ___</a:t>
            </a:r>
            <a:r>
              <a:rPr lang="zh-CN" altLang="en-US" sz="2800" b="1" dirty="0">
                <a:latin typeface="Times New Roman" panose="02020603050405020304" pitchFamily="18" charset="0"/>
                <a:cs typeface="Times New Roman" panose="02020603050405020304" pitchFamily="18" charset="0"/>
                <a:sym typeface="+mn-ea"/>
              </a:rPr>
              <a:t>应该为名词性短语：根据句意此处为</a:t>
            </a:r>
            <a:r>
              <a:rPr lang="en-US" altLang="zh-CN" sz="2800" b="1" dirty="0">
                <a:latin typeface="Times New Roman" panose="02020603050405020304" pitchFamily="18" charset="0"/>
                <a:cs typeface="Times New Roman" panose="02020603050405020304" pitchFamily="18" charset="0"/>
                <a:sym typeface="+mn-ea"/>
              </a:rPr>
              <a:t>the adj</a:t>
            </a:r>
            <a:r>
              <a:rPr lang="zh-CN" altLang="en-US" sz="2800" b="1" dirty="0">
                <a:latin typeface="Times New Roman" panose="02020603050405020304" pitchFamily="18" charset="0"/>
                <a:cs typeface="Times New Roman" panose="02020603050405020304" pitchFamily="18" charset="0"/>
                <a:sym typeface="+mn-ea"/>
              </a:rPr>
              <a:t>表一类物或一类人。</a:t>
            </a:r>
            <a:r>
              <a:rPr lang="en-US" altLang="zh-CN" sz="2800" b="1" dirty="0">
                <a:latin typeface="Times New Roman" panose="02020603050405020304" pitchFamily="18" charset="0"/>
                <a:cs typeface="Times New Roman" panose="02020603050405020304" pitchFamily="18" charset="0"/>
                <a:sym typeface="+mn-ea"/>
              </a:rPr>
              <a:t>the wearable </a:t>
            </a:r>
            <a:r>
              <a:rPr lang="zh-CN" altLang="en-US" sz="2800" b="1" dirty="0">
                <a:latin typeface="Times New Roman" panose="02020603050405020304" pitchFamily="18" charset="0"/>
                <a:cs typeface="Times New Roman" panose="02020603050405020304" pitchFamily="18" charset="0"/>
                <a:sym typeface="+mn-ea"/>
              </a:rPr>
              <a:t>可佩戴的设备</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736816" y="48310"/>
            <a:ext cx="6186255"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并列连词： 与上文形成转折关系</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4401205"/>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challenge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for </a:t>
            </a:r>
            <a:r>
              <a:rPr lang="en-US" sz="4000" b="1" kern="100" dirty="0">
                <a:latin typeface="Times New Roman" panose="02020603050405020304" pitchFamily="18" charset="0"/>
                <a:ea typeface="宋体" panose="02010600030101010101" pitchFamily="2" charset="-122"/>
                <a:cs typeface="Times New Roman" panose="02020603050405020304" pitchFamily="18" charset="0"/>
              </a:rPr>
              <a:t>athletes</a:t>
            </a:r>
            <a:r>
              <a:rPr lang="en-US" sz="4000" b="1"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i="1" u="sng"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58    </a:t>
            </a:r>
            <a:r>
              <a:rPr lang="en-US"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a:t>
            </a:r>
            <a:r>
              <a:rPr lang="en-US" sz="4000" i="1" kern="100" dirty="0" err="1">
                <a:solidFill>
                  <a:srgbClr val="CC00FF"/>
                </a:solidFill>
                <a:latin typeface="Times New Roman" panose="02020603050405020304" pitchFamily="18" charset="0"/>
                <a:ea typeface="宋体" panose="02010600030101010101" pitchFamily="2" charset="-122"/>
                <a:cs typeface="Times New Roman" panose="02020603050405020304" pitchFamily="18" charset="0"/>
              </a:rPr>
              <a:t>look）to</a:t>
            </a:r>
            <a:r>
              <a:rPr lang="en-US"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 up their game with data</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finding</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the type of </a:t>
            </a:r>
            <a:r>
              <a:rPr lang="en-US" sz="4000" b="1" kern="100" dirty="0">
                <a:latin typeface="Times New Roman" panose="02020603050405020304" pitchFamily="18" charset="0"/>
                <a:ea typeface="宋体" panose="02010600030101010101" pitchFamily="2" charset="-122"/>
                <a:cs typeface="Times New Roman" panose="02020603050405020304" pitchFamily="18" charset="0"/>
              </a:rPr>
              <a:t>information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is most helpful.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If you are hoping to run faster and want to try moderating your pace based on heart rate “zones, a wearable can help you do so. However, for professionals and </a:t>
            </a: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those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who are new</a:t>
            </a:r>
            <a:r>
              <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59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working out,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less is more. </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endParaRPr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8313524" y="3529877"/>
            <a:ext cx="783342"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in</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381639" y="667896"/>
            <a:ext cx="204592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looking</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77971" y="5561814"/>
            <a:ext cx="10218657" cy="646331"/>
          </a:xfrm>
          <a:prstGeom prst="rect">
            <a:avLst/>
          </a:prstGeom>
          <a:solidFill>
            <a:srgbClr val="92D050"/>
          </a:solid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sym typeface="+mn-ea"/>
              </a:rPr>
              <a:t>Be new to </a:t>
            </a:r>
            <a:r>
              <a:rPr lang="en-US" altLang="zh-CN" sz="3600" b="1" dirty="0" err="1">
                <a:latin typeface="Times New Roman" panose="02020603050405020304" pitchFamily="18" charset="0"/>
                <a:cs typeface="Times New Roman" panose="02020603050405020304" pitchFamily="18" charset="0"/>
                <a:sym typeface="+mn-ea"/>
              </a:rPr>
              <a:t>sth</a:t>
            </a:r>
            <a:r>
              <a:rPr lang="en-US" altLang="zh-CN" sz="3600" b="1" dirty="0">
                <a:latin typeface="Times New Roman" panose="02020603050405020304" pitchFamily="18" charset="0"/>
                <a:cs typeface="Times New Roman" panose="02020603050405020304" pitchFamily="18" charset="0"/>
                <a:sym typeface="+mn-ea"/>
              </a:rPr>
              <a:t> = be unfamiliar with </a:t>
            </a:r>
            <a:r>
              <a:rPr lang="en-US" altLang="zh-CN" sz="3600" b="1" dirty="0" err="1">
                <a:latin typeface="Times New Roman" panose="02020603050405020304" pitchFamily="18" charset="0"/>
                <a:cs typeface="Times New Roman" panose="02020603050405020304" pitchFamily="18" charset="0"/>
                <a:sym typeface="+mn-ea"/>
              </a:rPr>
              <a:t>sth</a:t>
            </a:r>
            <a:r>
              <a:rPr lang="en-US" altLang="zh-CN" sz="3600" b="1" dirty="0">
                <a:latin typeface="Times New Roman" panose="02020603050405020304" pitchFamily="18" charset="0"/>
                <a:cs typeface="Times New Roman" panose="02020603050405020304" pitchFamily="18" charset="0"/>
                <a:sym typeface="+mn-ea"/>
              </a:rPr>
              <a:t> </a:t>
            </a:r>
            <a:r>
              <a:rPr lang="zh-CN" altLang="en-US" sz="3600" b="1" dirty="0">
                <a:latin typeface="Times New Roman" panose="02020603050405020304" pitchFamily="18" charset="0"/>
                <a:cs typeface="Times New Roman" panose="02020603050405020304" pitchFamily="18" charset="0"/>
                <a:sym typeface="+mn-ea"/>
              </a:rPr>
              <a:t>对</a:t>
            </a:r>
            <a:r>
              <a:rPr lang="en-US" altLang="zh-CN" sz="3600" b="1" dirty="0">
                <a:latin typeface="Times New Roman" panose="02020603050405020304" pitchFamily="18" charset="0"/>
                <a:cs typeface="Times New Roman" panose="02020603050405020304" pitchFamily="18" charset="0"/>
                <a:sym typeface="+mn-ea"/>
              </a:rPr>
              <a:t>…</a:t>
            </a:r>
            <a:r>
              <a:rPr lang="zh-CN" altLang="en-US" sz="3600" b="1" dirty="0">
                <a:latin typeface="Times New Roman" panose="02020603050405020304" pitchFamily="18" charset="0"/>
                <a:cs typeface="Times New Roman" panose="02020603050405020304" pitchFamily="18" charset="0"/>
                <a:sym typeface="+mn-ea"/>
              </a:rPr>
              <a:t>不熟悉</a:t>
            </a:r>
            <a:endParaRPr lang="zh-CN" altLang="en-US" sz="36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703976" y="48310"/>
            <a:ext cx="7219096"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后置定语： 修饰</a:t>
            </a:r>
            <a:r>
              <a:rPr lang="en-US" altLang="zh-CN" sz="2800" b="1" dirty="0">
                <a:latin typeface="Times New Roman" panose="02020603050405020304" pitchFamily="18" charset="0"/>
                <a:cs typeface="Times New Roman" panose="02020603050405020304" pitchFamily="18" charset="0"/>
                <a:sym typeface="+mn-ea"/>
              </a:rPr>
              <a:t>athletes, </a:t>
            </a:r>
            <a:r>
              <a:rPr lang="zh-CN" altLang="en-US" sz="2800" b="1" dirty="0">
                <a:latin typeface="Times New Roman" panose="02020603050405020304" pitchFamily="18" charset="0"/>
                <a:cs typeface="Times New Roman" panose="02020603050405020304" pitchFamily="18" charset="0"/>
                <a:sym typeface="+mn-ea"/>
              </a:rPr>
              <a:t>主动关系</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4401205"/>
          </a:xfrm>
          <a:prstGeom prst="rect">
            <a:avLst/>
          </a:prstGeom>
          <a:solidFill>
            <a:schemeClr val="bg1"/>
          </a:solidFill>
        </p:spPr>
        <p:txBody>
          <a:bodyPr wrap="square">
            <a:spAutoFit/>
          </a:bodyPr>
          <a:lstStyle/>
          <a:p>
            <a:pPr indent="304800" algn="just" fontAlgn="auto">
              <a:lnSpc>
                <a:spcPct val="100000"/>
              </a:lnSpc>
              <a:spcAft>
                <a:spcPct val="0"/>
              </a:spcAft>
            </a:pP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Earlier this month,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Sara Hall, a professional marathon runner competing in the U. S. Olympic mar-</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athon</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trials, actually</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60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throw）away</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her GPS watch midrace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61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err="1">
                <a:latin typeface="Times New Roman" panose="02020603050405020304" pitchFamily="18" charset="0"/>
                <a:ea typeface="宋体" panose="02010600030101010101" pitchFamily="2" charset="-122"/>
                <a:cs typeface="Times New Roman" panose="02020603050405020304" pitchFamily="18" charset="0"/>
              </a:rPr>
              <a:t>avoid）distraction</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Similarly, for beginner runners,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it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's </a:t>
            </a:r>
            <a:r>
              <a:rPr lang="en-US" sz="4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more important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to learn to listen to your body's </a:t>
            </a:r>
            <a:r>
              <a:rPr lang="en-US" sz="4000" b="1"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signals</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tiredness,</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62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(ache）,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bursts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of energy---</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4000" i="1" kern="100" dirty="0">
                <a:latin typeface="Times New Roman" panose="02020603050405020304" pitchFamily="18" charset="0"/>
                <a:ea typeface="宋体" panose="02010600030101010101" pitchFamily="2" charset="-122"/>
                <a:cs typeface="Times New Roman" panose="02020603050405020304" pitchFamily="18" charset="0"/>
              </a:rPr>
              <a:t>to track your pace or heart rate. </a:t>
            </a:r>
            <a:endParaRPr sz="40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805994" y="3571240"/>
            <a:ext cx="168831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aches</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800212" y="1817966"/>
            <a:ext cx="2045924"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threw</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0" y="4882388"/>
            <a:ext cx="12191999" cy="1077218"/>
          </a:xfrm>
          <a:prstGeom prst="rect">
            <a:avLst/>
          </a:prstGeom>
          <a:solidFill>
            <a:srgbClr val="92D050"/>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62</a:t>
            </a:r>
            <a:r>
              <a:rPr lang="zh-CN" altLang="en-US" sz="3200" b="1" dirty="0">
                <a:latin typeface="Times New Roman" panose="02020603050405020304" pitchFamily="18" charset="0"/>
                <a:cs typeface="Times New Roman" panose="02020603050405020304" pitchFamily="18" charset="0"/>
                <a:sym typeface="+mn-ea"/>
              </a:rPr>
              <a:t>空结合破折号前的</a:t>
            </a:r>
            <a:r>
              <a:rPr lang="en-US" altLang="zh-CN" sz="3200" b="1" dirty="0">
                <a:latin typeface="Times New Roman" panose="02020603050405020304" pitchFamily="18" charset="0"/>
                <a:cs typeface="Times New Roman" panose="02020603050405020304" pitchFamily="18" charset="0"/>
                <a:sym typeface="+mn-ea"/>
              </a:rPr>
              <a:t>signals </a:t>
            </a:r>
            <a:r>
              <a:rPr lang="zh-CN" altLang="en-US" sz="3200" b="1" dirty="0">
                <a:latin typeface="Times New Roman" panose="02020603050405020304" pitchFamily="18" charset="0"/>
                <a:cs typeface="Times New Roman" panose="02020603050405020304" pitchFamily="18" charset="0"/>
                <a:sym typeface="+mn-ea"/>
              </a:rPr>
              <a:t>以及 其后的</a:t>
            </a:r>
            <a:r>
              <a:rPr lang="en-US" altLang="zh-CN" sz="3200" b="1" dirty="0">
                <a:latin typeface="Times New Roman" panose="02020603050405020304" pitchFamily="18" charset="0"/>
                <a:cs typeface="Times New Roman" panose="02020603050405020304" pitchFamily="18" charset="0"/>
                <a:sym typeface="+mn-ea"/>
              </a:rPr>
              <a:t>bursts of energy ,</a:t>
            </a:r>
            <a:r>
              <a:rPr lang="zh-CN" altLang="en-US" sz="3200" b="1" dirty="0">
                <a:latin typeface="Times New Roman" panose="02020603050405020304" pitchFamily="18" charset="0"/>
                <a:cs typeface="Times New Roman" panose="02020603050405020304" pitchFamily="18" charset="0"/>
                <a:sym typeface="+mn-ea"/>
              </a:rPr>
              <a:t>可知考查名词复数。</a:t>
            </a:r>
            <a:endParaRPr lang="zh-CN" altLang="en-US" sz="32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14300" y="92271"/>
            <a:ext cx="7219096"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考查一般过去时，</a:t>
            </a:r>
            <a:r>
              <a:rPr lang="en-US" altLang="zh-CN" sz="2800" b="1" dirty="0">
                <a:solidFill>
                  <a:schemeClr val="tx1"/>
                </a:solidFill>
                <a:latin typeface="Times New Roman" panose="02020603050405020304" pitchFamily="18" charset="0"/>
                <a:cs typeface="Times New Roman" panose="02020603050405020304" pitchFamily="18" charset="0"/>
                <a:sym typeface="+mn-ea"/>
              </a:rPr>
              <a:t>earlier this month </a:t>
            </a:r>
            <a:r>
              <a:rPr lang="zh-CN" altLang="en-US" sz="2800" b="1" dirty="0">
                <a:solidFill>
                  <a:schemeClr val="tx1"/>
                </a:solidFill>
                <a:latin typeface="Times New Roman" panose="02020603050405020304" pitchFamily="18" charset="0"/>
                <a:cs typeface="Times New Roman" panose="02020603050405020304" pitchFamily="18" charset="0"/>
                <a:sym typeface="+mn-ea"/>
              </a:rPr>
              <a:t>标志词</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991077" y="2433898"/>
            <a:ext cx="2298877"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to avoid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978111" y="939284"/>
            <a:ext cx="8099589"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比赛中途扔掉</a:t>
            </a:r>
            <a:r>
              <a:rPr lang="en-US" altLang="zh-CN" sz="2800" b="1" dirty="0">
                <a:latin typeface="Times New Roman" panose="02020603050405020304" pitchFamily="18" charset="0"/>
                <a:cs typeface="Times New Roman" panose="02020603050405020304" pitchFamily="18" charset="0"/>
                <a:sym typeface="+mn-ea"/>
              </a:rPr>
              <a:t>GPS</a:t>
            </a:r>
            <a:r>
              <a:rPr lang="zh-CN" altLang="en-US" sz="2800" b="1" dirty="0">
                <a:latin typeface="Times New Roman" panose="02020603050405020304" pitchFamily="18" charset="0"/>
                <a:cs typeface="Times New Roman" panose="02020603050405020304" pitchFamily="18" charset="0"/>
                <a:sym typeface="+mn-ea"/>
              </a:rPr>
              <a:t>手表 为了避免干扰，表目的。</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715573" y="4155939"/>
            <a:ext cx="1688315"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than</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 y="6065471"/>
            <a:ext cx="12191999" cy="584775"/>
          </a:xfrm>
          <a:prstGeom prst="rect">
            <a:avLst/>
          </a:prstGeom>
          <a:solidFill>
            <a:srgbClr val="92D050"/>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63. It is more important to do A than to do B. </a:t>
            </a:r>
            <a:r>
              <a:rPr lang="zh-CN" altLang="en-US" sz="3200" b="1" dirty="0">
                <a:latin typeface="Times New Roman" panose="02020603050405020304" pitchFamily="18" charset="0"/>
                <a:cs typeface="Times New Roman" panose="02020603050405020304" pitchFamily="18" charset="0"/>
                <a:sym typeface="+mn-ea"/>
              </a:rPr>
              <a:t>考查比较状语从句连词</a:t>
            </a:r>
            <a:endParaRPr lang="zh-CN"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P spid="7" grpId="0"/>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85" y="927679"/>
            <a:ext cx="119634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Depending on what those goals are, there might be </a:t>
            </a:r>
            <a:r>
              <a:rPr lang="en-US" sz="4000" b="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ways</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to achieve them </a:t>
            </a: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are more cost </a:t>
            </a:r>
            <a:r>
              <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64   </a:t>
            </a:r>
            <a:endParaRPr lang="en-US" sz="4000" i="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40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(effect）, more fun, more convenient.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Dr. Ethan Weiss, a physician at the University of California</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 tells his patients </a:t>
            </a:r>
            <a:r>
              <a:rPr lang="en-US"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that </a:t>
            </a:r>
            <a:r>
              <a:rPr lang="en-US"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different item </a:t>
            </a:r>
            <a:r>
              <a:rPr lang="en-US" sz="4000"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65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attach） at your wrist, like a leash （</a:t>
            </a:r>
            <a:r>
              <a:rPr lang="zh-CN" alt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狗绳）， </a:t>
            </a:r>
            <a:r>
              <a:rPr lang="en-US"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more likely to pull you </a:t>
            </a:r>
            <a:r>
              <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toward more activity. </a:t>
            </a:r>
            <a:endParaRPr lang="en-US"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endParaRPr lang="en-US" sz="4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278251" y="3436058"/>
            <a:ext cx="2535811"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attached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97244" y="1622003"/>
            <a:ext cx="2535811"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effective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92231" y="5561814"/>
            <a:ext cx="11604397" cy="646331"/>
          </a:xfrm>
          <a:prstGeom prst="rect">
            <a:avLst/>
          </a:prstGeom>
          <a:solidFill>
            <a:srgbClr val="92D050"/>
          </a:solid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sym typeface="+mn-ea"/>
              </a:rPr>
              <a:t>65</a:t>
            </a:r>
            <a:r>
              <a:rPr lang="zh-CN" altLang="en-US" sz="3600" b="1" dirty="0">
                <a:latin typeface="Times New Roman" panose="02020603050405020304" pitchFamily="18" charset="0"/>
                <a:cs typeface="Times New Roman" panose="02020603050405020304" pitchFamily="18" charset="0"/>
                <a:sym typeface="+mn-ea"/>
              </a:rPr>
              <a:t>空考查后置定语，修饰</a:t>
            </a:r>
            <a:r>
              <a:rPr lang="en-US" altLang="zh-CN" sz="3600" b="1" dirty="0">
                <a:latin typeface="Times New Roman" panose="02020603050405020304" pitchFamily="18" charset="0"/>
                <a:cs typeface="Times New Roman" panose="02020603050405020304" pitchFamily="18" charset="0"/>
                <a:sym typeface="+mn-ea"/>
              </a:rPr>
              <a:t>a different item</a:t>
            </a:r>
            <a:r>
              <a:rPr lang="zh-CN" altLang="en-US" sz="3600" b="1" dirty="0">
                <a:latin typeface="Times New Roman" panose="02020603050405020304" pitchFamily="18" charset="0"/>
                <a:cs typeface="Times New Roman" panose="02020603050405020304" pitchFamily="18" charset="0"/>
                <a:sym typeface="+mn-ea"/>
              </a:rPr>
              <a:t>， 被动关系。</a:t>
            </a:r>
            <a:endParaRPr lang="zh-CN" altLang="en-US" sz="36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704417" y="48310"/>
            <a:ext cx="10218656" cy="954107"/>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en-US" altLang="zh-CN" sz="2800" b="1" dirty="0">
                <a:latin typeface="Times New Roman" panose="02020603050405020304" pitchFamily="18" charset="0"/>
                <a:cs typeface="Times New Roman" panose="02020603050405020304" pitchFamily="18" charset="0"/>
                <a:sym typeface="+mn-ea"/>
              </a:rPr>
              <a:t>that</a:t>
            </a:r>
            <a:r>
              <a:rPr lang="zh-CN" altLang="en-US" sz="2800" b="1" dirty="0">
                <a:latin typeface="Times New Roman" panose="02020603050405020304" pitchFamily="18" charset="0"/>
                <a:cs typeface="Times New Roman" panose="02020603050405020304" pitchFamily="18" charset="0"/>
                <a:sym typeface="+mn-ea"/>
              </a:rPr>
              <a:t>引导的定语从句中的三个并列表语，结合</a:t>
            </a:r>
            <a:r>
              <a:rPr lang="en-US" altLang="zh-CN" sz="2800" b="1" dirty="0">
                <a:latin typeface="Times New Roman" panose="02020603050405020304" pitchFamily="18" charset="0"/>
                <a:cs typeface="Times New Roman" panose="02020603050405020304" pitchFamily="18" charset="0"/>
                <a:sym typeface="+mn-ea"/>
              </a:rPr>
              <a:t>more fun , more convenient, </a:t>
            </a:r>
            <a:r>
              <a:rPr lang="zh-CN" altLang="en-US" sz="2800" b="1" dirty="0">
                <a:latin typeface="Times New Roman" panose="02020603050405020304" pitchFamily="18" charset="0"/>
                <a:cs typeface="Times New Roman" panose="02020603050405020304" pitchFamily="18" charset="0"/>
                <a:sym typeface="+mn-ea"/>
              </a:rPr>
              <a:t>推知</a:t>
            </a:r>
            <a:r>
              <a:rPr lang="en-US" altLang="zh-CN" sz="2800" b="1" dirty="0">
                <a:latin typeface="Times New Roman" panose="02020603050405020304" pitchFamily="18" charset="0"/>
                <a:cs typeface="Times New Roman" panose="02020603050405020304" pitchFamily="18" charset="0"/>
                <a:sym typeface="+mn-ea"/>
              </a:rPr>
              <a:t>64</a:t>
            </a:r>
            <a:r>
              <a:rPr lang="zh-CN" altLang="en-US" sz="2800" b="1" dirty="0">
                <a:latin typeface="Times New Roman" panose="02020603050405020304" pitchFamily="18" charset="0"/>
                <a:cs typeface="Times New Roman" panose="02020603050405020304" pitchFamily="18" charset="0"/>
                <a:sym typeface="+mn-ea"/>
              </a:rPr>
              <a:t>空为形容词。</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3378" y="612742"/>
            <a:ext cx="11792932" cy="3963136"/>
          </a:xfrm>
          <a:prstGeom prst="rect">
            <a:avLst/>
          </a:prstGeom>
          <a:noFill/>
        </p:spPr>
        <p:txBody>
          <a:bodyPr wrap="square">
            <a:spAutoFit/>
          </a:bodyPr>
          <a:lstStyle/>
          <a:p>
            <a:pPr>
              <a:lnSpc>
                <a:spcPct val="200000"/>
              </a:lnSpc>
            </a:pPr>
            <a:r>
              <a:rPr lang="en-US" altLang="zh-CN" sz="44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 challenge </a:t>
            </a:r>
            <a:r>
              <a:rPr lang="en-US" altLang="zh-CN" sz="4400" kern="100" dirty="0">
                <a:latin typeface="Times New Roman" panose="02020603050405020304" pitchFamily="18" charset="0"/>
                <a:ea typeface="宋体" panose="02010600030101010101" pitchFamily="2" charset="-122"/>
                <a:cs typeface="Times New Roman" panose="02020603050405020304" pitchFamily="18" charset="0"/>
              </a:rPr>
              <a:t>for </a:t>
            </a:r>
            <a:r>
              <a:rPr lang="en-US" altLang="zh-CN" sz="4400" b="1" kern="100" dirty="0">
                <a:latin typeface="Times New Roman" panose="02020603050405020304" pitchFamily="18" charset="0"/>
                <a:ea typeface="宋体" panose="02010600030101010101" pitchFamily="2" charset="-122"/>
                <a:cs typeface="Times New Roman" panose="02020603050405020304" pitchFamily="18" charset="0"/>
              </a:rPr>
              <a:t>athletes </a:t>
            </a:r>
            <a:r>
              <a:rPr lang="en-US" altLang="zh-CN" sz="4400" b="1"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looking  </a:t>
            </a:r>
            <a:r>
              <a:rPr lang="en-US" altLang="zh-CN" sz="4400" i="1"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to up their game with data</a:t>
            </a:r>
            <a:r>
              <a:rPr lang="en-US" altLang="zh-CN" sz="4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a:t>
            </a:r>
            <a:r>
              <a:rPr lang="en-US" altLang="zh-CN" sz="4400"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finding the type of </a:t>
            </a:r>
            <a:r>
              <a:rPr lang="en-US" altLang="zh-CN" sz="4400" b="1"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information </a:t>
            </a:r>
            <a:r>
              <a:rPr lang="en-US" altLang="zh-CN" sz="44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that is most helpful. </a:t>
            </a:r>
            <a:endParaRPr lang="zh-CN" altLang="en-US" sz="4400" dirty="0"/>
          </a:p>
        </p:txBody>
      </p:sp>
      <p:sp>
        <p:nvSpPr>
          <p:cNvPr id="5" name="文本框 4"/>
          <p:cNvSpPr txBox="1"/>
          <p:nvPr/>
        </p:nvSpPr>
        <p:spPr>
          <a:xfrm>
            <a:off x="273378" y="5540609"/>
            <a:ext cx="11161335" cy="954107"/>
          </a:xfrm>
          <a:prstGeom prst="rect">
            <a:avLst/>
          </a:prstGeom>
          <a:noFill/>
        </p:spPr>
        <p:txBody>
          <a:bodyPr wrap="square">
            <a:spAutoFit/>
          </a:bodyPr>
          <a:lstStyle/>
          <a:p>
            <a:r>
              <a:rPr lang="zh-CN" altLang="en-US" sz="2800" dirty="0"/>
              <a:t>翻译： 运动员想要用数据提升比赛水平，面临的挑战是找到最有帮助的信息类型。</a:t>
            </a:r>
            <a:endParaRPr lang="zh-CN" altLang="en-US" sz="2800" dirty="0"/>
          </a:p>
        </p:txBody>
      </p:sp>
      <p:sp>
        <p:nvSpPr>
          <p:cNvPr id="6" name="文本框 5"/>
          <p:cNvSpPr txBox="1"/>
          <p:nvPr/>
        </p:nvSpPr>
        <p:spPr>
          <a:xfrm>
            <a:off x="105267" y="206881"/>
            <a:ext cx="11161335" cy="523220"/>
          </a:xfrm>
          <a:prstGeom prst="rect">
            <a:avLst/>
          </a:prstGeom>
          <a:noFill/>
        </p:spPr>
        <p:txBody>
          <a:bodyPr wrap="square">
            <a:spAutoFit/>
          </a:bodyPr>
          <a:lstStyle/>
          <a:p>
            <a:r>
              <a:rPr lang="zh-CN" altLang="en-US" sz="2800" dirty="0"/>
              <a:t>长难句分析：</a:t>
            </a:r>
            <a:endParaRPr lang="zh-CN" altLang="en-US" sz="2800" dirty="0"/>
          </a:p>
        </p:txBody>
      </p:sp>
      <p:sp>
        <p:nvSpPr>
          <p:cNvPr id="7" name="文本框 6"/>
          <p:cNvSpPr txBox="1"/>
          <p:nvPr/>
        </p:nvSpPr>
        <p:spPr>
          <a:xfrm>
            <a:off x="1640264" y="1819373"/>
            <a:ext cx="140459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8" name="文本框 7"/>
          <p:cNvSpPr txBox="1"/>
          <p:nvPr/>
        </p:nvSpPr>
        <p:spPr>
          <a:xfrm>
            <a:off x="6933414" y="1763655"/>
            <a:ext cx="2681925" cy="523220"/>
          </a:xfrm>
          <a:prstGeom prst="rect">
            <a:avLst/>
          </a:prstGeom>
          <a:solidFill>
            <a:schemeClr val="bg1"/>
          </a:solidFill>
        </p:spPr>
        <p:txBody>
          <a:bodyPr wrap="square" rtlCol="0">
            <a:spAutoFit/>
          </a:bodyPr>
          <a:lstStyle/>
          <a:p>
            <a:r>
              <a:rPr lang="zh-CN" altLang="en-US" sz="2800" dirty="0">
                <a:solidFill>
                  <a:srgbClr val="FF0000"/>
                </a:solidFill>
              </a:rPr>
              <a:t>后置定语</a:t>
            </a:r>
            <a:endParaRPr lang="zh-CN" altLang="en-US" sz="2800" dirty="0">
              <a:solidFill>
                <a:srgbClr val="FF0000"/>
              </a:solidFill>
            </a:endParaRPr>
          </a:p>
        </p:txBody>
      </p:sp>
      <p:sp>
        <p:nvSpPr>
          <p:cNvPr id="9" name="文本框 8"/>
          <p:cNvSpPr txBox="1"/>
          <p:nvPr/>
        </p:nvSpPr>
        <p:spPr>
          <a:xfrm>
            <a:off x="3861846" y="3094406"/>
            <a:ext cx="3990680" cy="523220"/>
          </a:xfrm>
          <a:prstGeom prst="rect">
            <a:avLst/>
          </a:prstGeom>
          <a:solidFill>
            <a:schemeClr val="bg1"/>
          </a:solidFill>
        </p:spPr>
        <p:txBody>
          <a:bodyPr wrap="square" rtlCol="0">
            <a:spAutoFit/>
          </a:bodyPr>
          <a:lstStyle/>
          <a:p>
            <a:r>
              <a:rPr lang="zh-CN" altLang="en-US" sz="2800" dirty="0">
                <a:solidFill>
                  <a:srgbClr val="FF0000"/>
                </a:solidFill>
              </a:rPr>
              <a:t>系动词</a:t>
            </a:r>
            <a:r>
              <a:rPr lang="en-US" altLang="zh-CN" sz="2800" dirty="0">
                <a:solidFill>
                  <a:srgbClr val="FF0000"/>
                </a:solidFill>
              </a:rPr>
              <a:t>+</a:t>
            </a:r>
            <a:r>
              <a:rPr lang="zh-CN" altLang="en-US" sz="2800" dirty="0">
                <a:solidFill>
                  <a:srgbClr val="FF0000"/>
                </a:solidFill>
              </a:rPr>
              <a:t>动名词作表语</a:t>
            </a:r>
            <a:endParaRPr lang="zh-CN" altLang="en-US" sz="2800" dirty="0">
              <a:solidFill>
                <a:srgbClr val="FF0000"/>
              </a:solidFill>
            </a:endParaRPr>
          </a:p>
        </p:txBody>
      </p:sp>
      <p:sp>
        <p:nvSpPr>
          <p:cNvPr id="10" name="文本框 9"/>
          <p:cNvSpPr txBox="1"/>
          <p:nvPr/>
        </p:nvSpPr>
        <p:spPr>
          <a:xfrm>
            <a:off x="471340" y="4445288"/>
            <a:ext cx="5542961"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 定语从句，修饰</a:t>
            </a:r>
            <a:r>
              <a:rPr lang="en-US" altLang="zh-CN" sz="2800" dirty="0">
                <a:solidFill>
                  <a:srgbClr val="FF0000"/>
                </a:solidFill>
              </a:rPr>
              <a:t>information</a:t>
            </a:r>
            <a:endParaRPr lang="zh-CN" altLang="en-US" sz="2800" dirty="0">
              <a:solidFill>
                <a:srgbClr val="FF0000"/>
              </a:solidFill>
            </a:endParaRPr>
          </a:p>
        </p:txBody>
      </p:sp>
      <p:sp>
        <p:nvSpPr>
          <p:cNvPr id="11" name="文本框 10"/>
          <p:cNvSpPr txBox="1"/>
          <p:nvPr/>
        </p:nvSpPr>
        <p:spPr>
          <a:xfrm>
            <a:off x="105267" y="4550007"/>
            <a:ext cx="11423714" cy="1077218"/>
          </a:xfrm>
          <a:prstGeom prst="rect">
            <a:avLst/>
          </a:prstGeom>
          <a:solidFill>
            <a:schemeClr val="bg1"/>
          </a:solidFill>
        </p:spPr>
        <p:txBody>
          <a:bodyPr wrap="square">
            <a:spAutoFit/>
          </a:bodyPr>
          <a:lstStyle/>
          <a:p>
            <a:r>
              <a:rPr lang="en-US" altLang="zh-CN" sz="3200" dirty="0">
                <a:solidFill>
                  <a:srgbClr val="0000FF"/>
                </a:solidFill>
              </a:rPr>
              <a:t>look to up their game  </a:t>
            </a:r>
            <a:r>
              <a:rPr lang="zh-CN" altLang="en-US" sz="3200" dirty="0">
                <a:solidFill>
                  <a:srgbClr val="0000FF"/>
                </a:solidFill>
              </a:rPr>
              <a:t>想要提升比赛水平</a:t>
            </a:r>
            <a:r>
              <a:rPr lang="en-US" altLang="zh-CN" sz="3200" dirty="0">
                <a:solidFill>
                  <a:srgbClr val="0000FF"/>
                </a:solidFill>
              </a:rPr>
              <a:t>; up </a:t>
            </a:r>
            <a:r>
              <a:rPr lang="zh-CN" altLang="en-US" sz="3200" dirty="0">
                <a:solidFill>
                  <a:srgbClr val="0000FF"/>
                </a:solidFill>
              </a:rPr>
              <a:t>活用为动词</a:t>
            </a:r>
            <a:r>
              <a:rPr lang="en-US" altLang="zh-CN" sz="3200" dirty="0">
                <a:solidFill>
                  <a:srgbClr val="0000FF"/>
                </a:solidFill>
              </a:rPr>
              <a:t>= improve </a:t>
            </a:r>
            <a:endParaRPr lang="zh-CN" altLang="en-US" sz="32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534" y="55321"/>
            <a:ext cx="11792932" cy="4829207"/>
          </a:xfrm>
          <a:prstGeom prst="rect">
            <a:avLst/>
          </a:prstGeom>
          <a:noFill/>
        </p:spPr>
        <p:txBody>
          <a:bodyPr wrap="square">
            <a:spAutoFit/>
          </a:bodyPr>
          <a:lstStyle/>
          <a:p>
            <a:pPr indent="304800" algn="just" fontAlgn="auto">
              <a:lnSpc>
                <a:spcPct val="200000"/>
              </a:lnSpc>
              <a:spcAft>
                <a:spcPct val="0"/>
              </a:spcAft>
            </a:pPr>
            <a:r>
              <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Dr. Ethan Weiss, </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a physician at the University of California</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tells</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 his patients </a:t>
            </a:r>
            <a:r>
              <a:rPr lang="en-US" altLang="zh-CN" sz="40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that </a:t>
            </a:r>
            <a:r>
              <a:rPr lang="en-US" altLang="zh-CN" sz="4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different item </a:t>
            </a:r>
            <a:r>
              <a:rPr lang="en-US" altLang="zh-CN" sz="4000" b="1" u="sng"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i="1" u="sng"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65 （</a:t>
            </a:r>
            <a:r>
              <a:rPr lang="en-US" altLang="zh-CN" sz="4000" i="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attach） at your wrist, </a:t>
            </a:r>
            <a:r>
              <a:rPr lang="en-US" altLang="zh-CN" sz="4000" kern="100" dirty="0">
                <a:latin typeface="Times New Roman" panose="02020603050405020304" pitchFamily="18" charset="0"/>
                <a:ea typeface="宋体" panose="02010600030101010101" pitchFamily="2" charset="-122"/>
                <a:cs typeface="Times New Roman" panose="02020603050405020304" pitchFamily="18" charset="0"/>
              </a:rPr>
              <a:t>like a leash （</a:t>
            </a:r>
            <a:r>
              <a:rPr lang="zh-CN" altLang="en-US" sz="4000" kern="100" dirty="0">
                <a:latin typeface="Times New Roman" panose="02020603050405020304" pitchFamily="18" charset="0"/>
                <a:ea typeface="宋体" panose="02010600030101010101" pitchFamily="2" charset="-122"/>
                <a:cs typeface="Times New Roman" panose="02020603050405020304" pitchFamily="18" charset="0"/>
              </a:rPr>
              <a:t>狗绳）， </a:t>
            </a:r>
            <a:endParaRPr lang="en-US" altLang="zh-CN" sz="40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200000"/>
              </a:lnSpc>
              <a:spcAft>
                <a:spcPct val="0"/>
              </a:spcAft>
            </a:pPr>
            <a:r>
              <a:rPr lang="en-US" altLang="zh-CN" sz="4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more likely to pull you </a:t>
            </a:r>
            <a:r>
              <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toward more activity. </a:t>
            </a:r>
            <a:endParaRPr lang="en-US" altLang="zh-CN" sz="40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99534" y="5358249"/>
            <a:ext cx="11866776" cy="1384995"/>
          </a:xfrm>
          <a:prstGeom prst="rect">
            <a:avLst/>
          </a:prstGeom>
          <a:noFill/>
        </p:spPr>
        <p:txBody>
          <a:bodyPr wrap="square">
            <a:spAutoFit/>
          </a:bodyPr>
          <a:lstStyle/>
          <a:p>
            <a:r>
              <a:rPr lang="zh-CN" altLang="en-US" sz="2800" dirty="0"/>
              <a:t>翻译：加州大学</a:t>
            </a:r>
            <a:r>
              <a:rPr lang="en-US" altLang="zh-CN" sz="2800" dirty="0"/>
              <a:t>(University of California)</a:t>
            </a:r>
            <a:r>
              <a:rPr lang="zh-CN" altLang="en-US" sz="2800" dirty="0"/>
              <a:t>的内科医生伊桑</a:t>
            </a:r>
            <a:r>
              <a:rPr lang="en-US" altLang="zh-CN" sz="2800" dirty="0"/>
              <a:t>·</a:t>
            </a:r>
            <a:r>
              <a:rPr lang="zh-CN" altLang="en-US" sz="2800" dirty="0"/>
              <a:t>韦斯</a:t>
            </a:r>
            <a:r>
              <a:rPr lang="en-US" altLang="zh-CN" sz="2800" dirty="0"/>
              <a:t>(Ethan Weiss)</a:t>
            </a:r>
            <a:r>
              <a:rPr lang="zh-CN" altLang="en-US" sz="2800" dirty="0"/>
              <a:t>博士告诉他的病人，手腕上的另一种物品，比如皮带</a:t>
            </a:r>
            <a:r>
              <a:rPr lang="en-US" altLang="zh-CN" sz="2800" dirty="0"/>
              <a:t>(</a:t>
            </a:r>
            <a:r>
              <a:rPr lang="zh-CN" altLang="en-US" sz="2800" dirty="0"/>
              <a:t>狗绳</a:t>
            </a:r>
            <a:r>
              <a:rPr lang="en-US" altLang="zh-CN" sz="2800" dirty="0"/>
              <a:t>)</a:t>
            </a:r>
            <a:r>
              <a:rPr lang="zh-CN" altLang="en-US" sz="2800" dirty="0"/>
              <a:t>，更有可能把你拉向更多的活动。</a:t>
            </a:r>
            <a:endParaRPr lang="zh-CN" altLang="en-US" sz="2800" dirty="0"/>
          </a:p>
        </p:txBody>
      </p:sp>
      <p:sp>
        <p:nvSpPr>
          <p:cNvPr id="6" name="文本框 5"/>
          <p:cNvSpPr txBox="1"/>
          <p:nvPr/>
        </p:nvSpPr>
        <p:spPr>
          <a:xfrm>
            <a:off x="0" y="55321"/>
            <a:ext cx="11161335" cy="523220"/>
          </a:xfrm>
          <a:prstGeom prst="rect">
            <a:avLst/>
          </a:prstGeom>
          <a:noFill/>
        </p:spPr>
        <p:txBody>
          <a:bodyPr wrap="square">
            <a:spAutoFit/>
          </a:bodyPr>
          <a:lstStyle/>
          <a:p>
            <a:r>
              <a:rPr lang="zh-CN" altLang="en-US" sz="2800" dirty="0"/>
              <a:t>长难句分析：</a:t>
            </a:r>
            <a:endParaRPr lang="zh-CN" altLang="en-US" sz="2800" dirty="0"/>
          </a:p>
        </p:txBody>
      </p:sp>
      <p:sp>
        <p:nvSpPr>
          <p:cNvPr id="7" name="文本框 6"/>
          <p:cNvSpPr txBox="1"/>
          <p:nvPr/>
        </p:nvSpPr>
        <p:spPr>
          <a:xfrm>
            <a:off x="2064471" y="1238142"/>
            <a:ext cx="1404595" cy="523220"/>
          </a:xfrm>
          <a:prstGeom prst="rect">
            <a:avLst/>
          </a:prstGeom>
          <a:solidFill>
            <a:schemeClr val="bg1"/>
          </a:solidFill>
        </p:spPr>
        <p:txBody>
          <a:bodyPr wrap="square" rtlCol="0">
            <a:spAutoFit/>
          </a:bodyPr>
          <a:lstStyle/>
          <a:p>
            <a:r>
              <a:rPr lang="zh-CN" altLang="en-US" sz="2800" dirty="0">
                <a:solidFill>
                  <a:srgbClr val="FF0000"/>
                </a:solidFill>
              </a:rPr>
              <a:t>主语</a:t>
            </a:r>
            <a:endParaRPr lang="zh-CN" altLang="en-US" sz="2800" dirty="0">
              <a:solidFill>
                <a:srgbClr val="FF0000"/>
              </a:solidFill>
            </a:endParaRPr>
          </a:p>
        </p:txBody>
      </p:sp>
      <p:sp>
        <p:nvSpPr>
          <p:cNvPr id="8" name="文本框 7"/>
          <p:cNvSpPr txBox="1"/>
          <p:nvPr/>
        </p:nvSpPr>
        <p:spPr>
          <a:xfrm>
            <a:off x="5854046" y="1238142"/>
            <a:ext cx="1772240" cy="523220"/>
          </a:xfrm>
          <a:prstGeom prst="rect">
            <a:avLst/>
          </a:prstGeom>
          <a:solidFill>
            <a:schemeClr val="bg1"/>
          </a:solidFill>
        </p:spPr>
        <p:txBody>
          <a:bodyPr wrap="square" rtlCol="0">
            <a:spAutoFit/>
          </a:bodyPr>
          <a:lstStyle/>
          <a:p>
            <a:r>
              <a:rPr lang="zh-CN" altLang="en-US" sz="2800" dirty="0">
                <a:solidFill>
                  <a:srgbClr val="FF0000"/>
                </a:solidFill>
              </a:rPr>
              <a:t>同位语</a:t>
            </a:r>
            <a:endParaRPr lang="zh-CN" altLang="en-US" sz="2800" dirty="0">
              <a:solidFill>
                <a:srgbClr val="FF0000"/>
              </a:solidFill>
            </a:endParaRPr>
          </a:p>
        </p:txBody>
      </p:sp>
      <p:sp>
        <p:nvSpPr>
          <p:cNvPr id="9" name="文本框 8"/>
          <p:cNvSpPr txBox="1"/>
          <p:nvPr/>
        </p:nvSpPr>
        <p:spPr>
          <a:xfrm>
            <a:off x="3242820" y="2580105"/>
            <a:ext cx="989815" cy="523220"/>
          </a:xfrm>
          <a:prstGeom prst="rect">
            <a:avLst/>
          </a:prstGeom>
          <a:solidFill>
            <a:schemeClr val="bg1"/>
          </a:solidFill>
        </p:spPr>
        <p:txBody>
          <a:bodyPr wrap="square" rtlCol="0">
            <a:spAutoFit/>
          </a:bodyPr>
          <a:lstStyle/>
          <a:p>
            <a:r>
              <a:rPr lang="zh-CN" altLang="en-US" sz="2800" dirty="0">
                <a:solidFill>
                  <a:srgbClr val="FF0000"/>
                </a:solidFill>
              </a:rPr>
              <a:t>谓语</a:t>
            </a:r>
            <a:endParaRPr lang="zh-CN" altLang="en-US" sz="2800" dirty="0">
              <a:solidFill>
                <a:srgbClr val="FF0000"/>
              </a:solidFill>
            </a:endParaRPr>
          </a:p>
        </p:txBody>
      </p:sp>
      <p:sp>
        <p:nvSpPr>
          <p:cNvPr id="10" name="文本框 9"/>
          <p:cNvSpPr txBox="1"/>
          <p:nvPr/>
        </p:nvSpPr>
        <p:spPr>
          <a:xfrm>
            <a:off x="6919274" y="2596119"/>
            <a:ext cx="2422688" cy="523220"/>
          </a:xfrm>
          <a:prstGeom prst="rect">
            <a:avLst/>
          </a:prstGeom>
          <a:solidFill>
            <a:schemeClr val="bg1"/>
          </a:solidFill>
        </p:spPr>
        <p:txBody>
          <a:bodyPr wrap="square" rtlCol="0">
            <a:spAutoFit/>
          </a:bodyPr>
          <a:lstStyle/>
          <a:p>
            <a:r>
              <a:rPr lang="en-US" altLang="zh-CN" sz="2800" dirty="0">
                <a:solidFill>
                  <a:srgbClr val="FF0000"/>
                </a:solidFill>
              </a:rPr>
              <a:t>that</a:t>
            </a:r>
            <a:r>
              <a:rPr lang="zh-CN" altLang="en-US" sz="2800" dirty="0">
                <a:solidFill>
                  <a:srgbClr val="FF0000"/>
                </a:solidFill>
              </a:rPr>
              <a:t> 宾语从句</a:t>
            </a:r>
            <a:endParaRPr lang="zh-CN" altLang="en-US" sz="2800" dirty="0">
              <a:solidFill>
                <a:srgbClr val="FF0000"/>
              </a:solidFill>
            </a:endParaRPr>
          </a:p>
        </p:txBody>
      </p:sp>
      <p:sp>
        <p:nvSpPr>
          <p:cNvPr id="2" name="文本框 1"/>
          <p:cNvSpPr txBox="1"/>
          <p:nvPr/>
        </p:nvSpPr>
        <p:spPr>
          <a:xfrm>
            <a:off x="4524865" y="2596119"/>
            <a:ext cx="1941923" cy="523220"/>
          </a:xfrm>
          <a:prstGeom prst="rect">
            <a:avLst/>
          </a:prstGeom>
          <a:solidFill>
            <a:schemeClr val="bg1"/>
          </a:solidFill>
        </p:spPr>
        <p:txBody>
          <a:bodyPr wrap="square" rtlCol="0">
            <a:spAutoFit/>
          </a:bodyPr>
          <a:lstStyle/>
          <a:p>
            <a:r>
              <a:rPr lang="zh-CN" altLang="en-US" sz="2800" dirty="0">
                <a:solidFill>
                  <a:srgbClr val="FF0000"/>
                </a:solidFill>
              </a:rPr>
              <a:t> </a:t>
            </a:r>
            <a:r>
              <a:rPr lang="en-US" altLang="zh-CN" sz="2800" dirty="0">
                <a:solidFill>
                  <a:srgbClr val="FF0000"/>
                </a:solidFill>
              </a:rPr>
              <a:t> </a:t>
            </a:r>
            <a:r>
              <a:rPr lang="zh-CN" altLang="en-US" sz="2800" dirty="0">
                <a:solidFill>
                  <a:srgbClr val="FF0000"/>
                </a:solidFill>
              </a:rPr>
              <a:t>间接宾语 </a:t>
            </a:r>
            <a:endParaRPr lang="zh-CN" altLang="en-US" sz="2800" dirty="0">
              <a:solidFill>
                <a:srgbClr val="FF0000"/>
              </a:solidFill>
            </a:endParaRPr>
          </a:p>
        </p:txBody>
      </p:sp>
      <p:sp>
        <p:nvSpPr>
          <p:cNvPr id="4" name="文本框 3"/>
          <p:cNvSpPr txBox="1"/>
          <p:nvPr/>
        </p:nvSpPr>
        <p:spPr>
          <a:xfrm>
            <a:off x="9455870" y="2580105"/>
            <a:ext cx="2422688"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宾语主语</a:t>
            </a:r>
            <a:endParaRPr lang="zh-CN" altLang="en-US" sz="2800" dirty="0">
              <a:solidFill>
                <a:srgbClr val="FF0000"/>
              </a:solidFill>
            </a:endParaRPr>
          </a:p>
        </p:txBody>
      </p:sp>
      <p:sp>
        <p:nvSpPr>
          <p:cNvPr id="12" name="文本框 11"/>
          <p:cNvSpPr txBox="1"/>
          <p:nvPr/>
        </p:nvSpPr>
        <p:spPr>
          <a:xfrm>
            <a:off x="662232" y="4770679"/>
            <a:ext cx="3202757"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宾从的系表结构</a:t>
            </a:r>
            <a:endParaRPr lang="zh-CN" altLang="en-US" sz="2800" dirty="0">
              <a:solidFill>
                <a:srgbClr val="FF0000"/>
              </a:solidFill>
            </a:endParaRPr>
          </a:p>
        </p:txBody>
      </p:sp>
      <p:sp>
        <p:nvSpPr>
          <p:cNvPr id="13" name="文本框 12"/>
          <p:cNvSpPr txBox="1"/>
          <p:nvPr/>
        </p:nvSpPr>
        <p:spPr>
          <a:xfrm>
            <a:off x="352718" y="3660458"/>
            <a:ext cx="6048082"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宾从主语</a:t>
            </a:r>
            <a:r>
              <a:rPr lang="en-US" altLang="zh-CN" sz="2800" dirty="0">
                <a:solidFill>
                  <a:srgbClr val="FF0000"/>
                </a:solidFill>
              </a:rPr>
              <a:t>a different item </a:t>
            </a:r>
            <a:r>
              <a:rPr lang="zh-CN" altLang="en-US" sz="2800" dirty="0">
                <a:solidFill>
                  <a:srgbClr val="FF0000"/>
                </a:solidFill>
              </a:rPr>
              <a:t>的后置定语</a:t>
            </a:r>
            <a:endParaRPr lang="zh-CN" altLang="en-US" sz="2800" dirty="0">
              <a:solidFill>
                <a:srgbClr val="FF0000"/>
              </a:solidFill>
            </a:endParaRPr>
          </a:p>
        </p:txBody>
      </p:sp>
      <p:sp>
        <p:nvSpPr>
          <p:cNvPr id="14" name="文本框 13"/>
          <p:cNvSpPr txBox="1"/>
          <p:nvPr/>
        </p:nvSpPr>
        <p:spPr>
          <a:xfrm>
            <a:off x="6717384" y="3593060"/>
            <a:ext cx="1691326" cy="523220"/>
          </a:xfrm>
          <a:prstGeom prst="rect">
            <a:avLst/>
          </a:prstGeom>
          <a:solidFill>
            <a:schemeClr val="bg1"/>
          </a:solidFill>
        </p:spPr>
        <p:txBody>
          <a:bodyPr wrap="square" rtlCol="0">
            <a:spAutoFit/>
          </a:bodyPr>
          <a:lstStyle/>
          <a:p>
            <a:r>
              <a:rPr lang="en-US" altLang="zh-CN" sz="2800" dirty="0">
                <a:solidFill>
                  <a:srgbClr val="FF0000"/>
                </a:solidFill>
              </a:rPr>
              <a:t> </a:t>
            </a:r>
            <a:r>
              <a:rPr lang="zh-CN" altLang="en-US" sz="2800" dirty="0">
                <a:solidFill>
                  <a:srgbClr val="FF0000"/>
                </a:solidFill>
              </a:rPr>
              <a:t>插入语</a:t>
            </a:r>
            <a:endParaRPr lang="zh-CN" altLang="en-US" sz="28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2" grpId="0" animBg="1"/>
      <p:bldP spid="4" grpId="0" animBg="1"/>
      <p:bldP spid="12" grpId="0" animBg="1"/>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75" y="1052339"/>
            <a:ext cx="11764093" cy="5007974"/>
          </a:xfrm>
          <a:prstGeom prst="rect">
            <a:avLst/>
          </a:prstGeom>
          <a:solidFill>
            <a:schemeClr val="accent4">
              <a:lumMod val="20000"/>
              <a:lumOff val="80000"/>
            </a:schemeClr>
          </a:solidFill>
          <a:ln w="9525">
            <a:noFill/>
          </a:ln>
        </p:spPr>
        <p:txBody>
          <a:bodyPr wrap="square">
            <a:spAutoFit/>
          </a:bodyPr>
          <a:lstStyle/>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on a rapid rise</a:t>
            </a:r>
            <a:r>
              <a:rPr lang="zh-CN" altLang="en-US" sz="2800" dirty="0">
                <a:effectLst/>
                <a:latin typeface="Times New Roman" panose="02020603050405020304" pitchFamily="18" charset="0"/>
                <a:ea typeface="宋体" panose="02010600030101010101" pitchFamily="2" charset="-122"/>
              </a:rPr>
              <a:t>在飞速增长、增加</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have too much attachment to data </a:t>
            </a:r>
            <a:r>
              <a:rPr lang="zh-CN" altLang="en-US" sz="2800" dirty="0">
                <a:effectLst/>
                <a:latin typeface="Times New Roman" panose="02020603050405020304" pitchFamily="18" charset="0"/>
                <a:ea typeface="宋体" panose="02010600030101010101" pitchFamily="2" charset="-122"/>
              </a:rPr>
              <a:t>太过依赖数据</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rely on technology  </a:t>
            </a:r>
            <a:r>
              <a:rPr lang="zh-CN" altLang="en-US" sz="2800" dirty="0">
                <a:effectLst/>
                <a:latin typeface="Times New Roman" panose="02020603050405020304" pitchFamily="18" charset="0"/>
                <a:ea typeface="宋体" panose="02010600030101010101" pitchFamily="2" charset="-122"/>
              </a:rPr>
              <a:t>依赖技术</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a:effectLst/>
                <a:latin typeface="Times New Roman" panose="02020603050405020304" pitchFamily="18" charset="0"/>
                <a:ea typeface="宋体" panose="02010600030101010101" pitchFamily="2" charset="-122"/>
              </a:rPr>
              <a:t>       maximize </a:t>
            </a:r>
            <a:r>
              <a:rPr lang="en-US" altLang="zh-CN" sz="2800" dirty="0">
                <a:effectLst/>
                <a:latin typeface="Times New Roman" panose="02020603050405020304" pitchFamily="18" charset="0"/>
                <a:ea typeface="宋体" panose="02010600030101010101" pitchFamily="2" charset="-122"/>
              </a:rPr>
              <a:t>your workout benefits </a:t>
            </a:r>
            <a:r>
              <a:rPr lang="zh-CN" altLang="en-US" sz="2800" dirty="0">
                <a:effectLst/>
                <a:latin typeface="Times New Roman" panose="02020603050405020304" pitchFamily="18" charset="0"/>
                <a:ea typeface="宋体" panose="02010600030101010101" pitchFamily="2" charset="-122"/>
              </a:rPr>
              <a:t>最大化健身益处</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look to up their game </a:t>
            </a:r>
            <a:r>
              <a:rPr lang="zh-CN" altLang="en-US" sz="2800" dirty="0">
                <a:effectLst/>
                <a:latin typeface="Times New Roman" panose="02020603050405020304" pitchFamily="18" charset="0"/>
                <a:ea typeface="宋体" panose="02010600030101010101" pitchFamily="2" charset="-122"/>
              </a:rPr>
              <a:t>想要升级比赛水平</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be new  to working out </a:t>
            </a:r>
            <a:r>
              <a:rPr lang="zh-CN" altLang="en-US" sz="2800" dirty="0">
                <a:effectLst/>
                <a:latin typeface="Times New Roman" panose="02020603050405020304" pitchFamily="18" charset="0"/>
                <a:ea typeface="宋体" panose="02010600030101010101" pitchFamily="2" charset="-122"/>
              </a:rPr>
              <a:t>对健身不熟悉</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midrace   adv. </a:t>
            </a:r>
            <a:r>
              <a:rPr lang="zh-CN" altLang="en-US" sz="2800" dirty="0">
                <a:effectLst/>
                <a:latin typeface="Times New Roman" panose="02020603050405020304" pitchFamily="18" charset="0"/>
                <a:ea typeface="宋体" panose="02010600030101010101" pitchFamily="2" charset="-122"/>
              </a:rPr>
              <a:t>比赛中途</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distraction n. </a:t>
            </a:r>
            <a:r>
              <a:rPr lang="zh-CN" altLang="en-US" sz="2800" dirty="0">
                <a:effectLst/>
                <a:latin typeface="Times New Roman" panose="02020603050405020304" pitchFamily="18" charset="0"/>
                <a:ea typeface="宋体" panose="02010600030101010101" pitchFamily="2" charset="-122"/>
              </a:rPr>
              <a:t>分心；干扰</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effectLst/>
                <a:latin typeface="Times New Roman" panose="02020603050405020304" pitchFamily="18" charset="0"/>
                <a:ea typeface="宋体" panose="02010600030101010101" pitchFamily="2" charset="-122"/>
              </a:rPr>
              <a:t>	track your pace or heart rate </a:t>
            </a:r>
            <a:r>
              <a:rPr lang="zh-CN" altLang="en-US" sz="2800" dirty="0">
                <a:effectLst/>
                <a:latin typeface="Times New Roman" panose="02020603050405020304" pitchFamily="18" charset="0"/>
                <a:ea typeface="宋体" panose="02010600030101010101" pitchFamily="2" charset="-122"/>
              </a:rPr>
              <a:t>记录步速和心率</a:t>
            </a:r>
            <a:endParaRPr lang="zh-CN" altLang="en-US" sz="2800" dirty="0">
              <a:effectLst/>
              <a:latin typeface="Times New Roman" panose="02020603050405020304" pitchFamily="18" charset="0"/>
              <a:ea typeface="宋体" panose="02010600030101010101" pitchFamily="2" charset="-122"/>
            </a:endParaRPr>
          </a:p>
          <a:p>
            <a:pPr marL="342900" lvl="0" indent="-342900" algn="just">
              <a:buFont typeface="+mj-lt"/>
              <a:buAutoNum type="arabicPeriod"/>
            </a:pPr>
            <a:r>
              <a:rPr lang="en-US" altLang="zh-CN" sz="2800" dirty="0">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	be likely to do </a:t>
            </a:r>
            <a:r>
              <a:rPr lang="en-US" altLang="zh-CN" sz="2800" dirty="0" err="1">
                <a:effectLst/>
                <a:latin typeface="Times New Roman" panose="02020603050405020304" pitchFamily="18" charset="0"/>
                <a:ea typeface="宋体" panose="02010600030101010101" pitchFamily="2" charset="-122"/>
              </a:rPr>
              <a:t>sth</a:t>
            </a:r>
            <a:r>
              <a:rPr lang="en-US" altLang="zh-CN" sz="2800" dirty="0">
                <a:effectLst/>
                <a:latin typeface="Times New Roman" panose="02020603050405020304" pitchFamily="18" charset="0"/>
                <a:ea typeface="宋体" panose="02010600030101010101" pitchFamily="2" charset="-122"/>
              </a:rPr>
              <a:t>  </a:t>
            </a:r>
            <a:r>
              <a:rPr lang="zh-CN" altLang="en-US" sz="2800" dirty="0">
                <a:effectLst/>
                <a:latin typeface="Times New Roman" panose="02020603050405020304" pitchFamily="18" charset="0"/>
                <a:ea typeface="宋体" panose="02010600030101010101" pitchFamily="2" charset="-122"/>
              </a:rPr>
              <a:t>很有可能去做</a:t>
            </a:r>
            <a:r>
              <a:rPr lang="en-US" altLang="zh-CN" sz="2800" dirty="0" err="1">
                <a:effectLst/>
                <a:latin typeface="Times New Roman" panose="02020603050405020304" pitchFamily="18" charset="0"/>
                <a:ea typeface="宋体" panose="02010600030101010101" pitchFamily="2" charset="-122"/>
              </a:rPr>
              <a:t>sth</a:t>
            </a:r>
            <a:endParaRPr lang="en-US" altLang="zh-CN" sz="2800" dirty="0">
              <a:effectLst/>
              <a:latin typeface="Times New Roman" panose="02020603050405020304" pitchFamily="18" charset="0"/>
              <a:ea typeface="宋体" panose="02010600030101010101" pitchFamily="2" charset="-122"/>
            </a:endParaRPr>
          </a:p>
          <a:p>
            <a:pPr algn="just">
              <a:lnSpc>
                <a:spcPct val="120000"/>
              </a:lnSpc>
            </a:pP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中国风意境水墨山水画|插画|商业插画|心灵艺坊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2148743" y="2841587"/>
            <a:ext cx="7617791" cy="1015663"/>
          </a:xfrm>
          <a:prstGeom prst="rect">
            <a:avLst/>
          </a:prstGeom>
          <a:noFill/>
        </p:spPr>
        <p:txBody>
          <a:bodyPr wrap="none" rtlCol="0" anchor="t">
            <a:spAutoFit/>
          </a:bodyPr>
          <a:lstStyle/>
          <a:p>
            <a:pPr algn="dist"/>
            <a:r>
              <a:rPr lang="en-US" altLang="zh-CN" sz="6000" b="1" dirty="0">
                <a:solidFill>
                  <a:srgbClr val="FF99FF"/>
                </a:solidFill>
                <a:cs typeface="+mn-ea"/>
                <a:sym typeface="+mn-lt"/>
              </a:rPr>
              <a:t>Life is a long journey.</a:t>
            </a:r>
            <a:endParaRPr lang="zh-CN" altLang="zh-CN" sz="6000" b="1" dirty="0">
              <a:solidFill>
                <a:srgbClr val="FF99FF"/>
              </a:solidFill>
              <a:cs typeface="+mn-ea"/>
              <a:sym typeface="+mn-lt"/>
            </a:endParaRPr>
          </a:p>
        </p:txBody>
      </p:sp>
      <p:pic>
        <p:nvPicPr>
          <p:cNvPr id="31" name="New picture"/>
          <p:cNvPicPr/>
          <p:nvPr/>
        </p:nvPicPr>
        <p:blipFill>
          <a:blip r:embed="rId2"/>
          <a:stretch>
            <a:fillRect/>
          </a:stretch>
        </p:blipFill>
        <p:spPr>
          <a:xfrm>
            <a:off x="10693400" y="12585700"/>
            <a:ext cx="355600" cy="266700"/>
          </a:xfrm>
          <a:prstGeom prst="cube">
            <a:avLst/>
          </a:prstGeom>
        </p:spPr>
      </p:pic>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68315" y="1038959"/>
            <a:ext cx="11604802" cy="46100"/>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15" y="301357"/>
            <a:ext cx="1474140" cy="733610"/>
          </a:xfrm>
          <a:prstGeom prst="rect">
            <a:avLst/>
          </a:prstGeom>
        </p:spPr>
      </p:pic>
      <p:sp>
        <p:nvSpPr>
          <p:cNvPr id="4" name="TextBox 237"/>
          <p:cNvSpPr txBox="1"/>
          <p:nvPr/>
        </p:nvSpPr>
        <p:spPr>
          <a:xfrm>
            <a:off x="1579419" y="376379"/>
            <a:ext cx="10244266" cy="584775"/>
          </a:xfrm>
          <a:prstGeom prst="rect">
            <a:avLst/>
          </a:prstGeom>
          <a:noFill/>
        </p:spPr>
        <p:txBody>
          <a:bodyPr wrap="square" rtlCol="0">
            <a:spAutoFit/>
          </a:bodyPr>
          <a:lstStyle/>
          <a:p>
            <a:r>
              <a:rPr lang="en-US" altLang="zh-CN" sz="3200" b="1" dirty="0">
                <a:solidFill>
                  <a:srgbClr val="C00000"/>
                </a:solidFill>
                <a:latin typeface="+mj-ea"/>
                <a:ea typeface="+mj-ea"/>
                <a:cs typeface="+mn-ea"/>
                <a:sym typeface="Times New Roman" panose="02020603050405020304" pitchFamily="18" charset="0"/>
              </a:rPr>
              <a:t>A  </a:t>
            </a:r>
            <a:r>
              <a:rPr lang="zh-CN" altLang="en-US" sz="3200" b="1" dirty="0">
                <a:solidFill>
                  <a:srgbClr val="C00000"/>
                </a:solidFill>
                <a:latin typeface="+mj-ea"/>
                <a:ea typeface="+mj-ea"/>
                <a:cs typeface="+mn-ea"/>
                <a:sym typeface="Times New Roman" panose="02020603050405020304" pitchFamily="18" charset="0"/>
              </a:rPr>
              <a:t>篇：应用文   </a:t>
            </a:r>
            <a:r>
              <a:rPr lang="zh-CN" altLang="en-US" sz="3200" b="1" dirty="0">
                <a:solidFill>
                  <a:srgbClr val="C00000"/>
                </a:solidFill>
                <a:latin typeface="+mj-ea"/>
                <a:ea typeface="+mj-ea"/>
              </a:rPr>
              <a:t>主题语境 </a:t>
            </a:r>
            <a:r>
              <a:rPr lang="en-US" altLang="zh-CN" sz="3200" b="1" dirty="0">
                <a:solidFill>
                  <a:srgbClr val="C00000"/>
                </a:solidFill>
                <a:latin typeface="+mj-ea"/>
                <a:ea typeface="+mj-ea"/>
              </a:rPr>
              <a:t>---</a:t>
            </a:r>
            <a:r>
              <a:rPr lang="zh-CN" altLang="zh-CN" sz="3200" b="1" dirty="0">
                <a:solidFill>
                  <a:srgbClr val="C00000"/>
                </a:solidFill>
                <a:latin typeface="+mj-ea"/>
                <a:ea typeface="+mj-ea"/>
              </a:rPr>
              <a:t>人与社会</a:t>
            </a:r>
            <a:r>
              <a:rPr lang="en-US" altLang="zh-CN" sz="3200" b="1" dirty="0">
                <a:solidFill>
                  <a:srgbClr val="C00000"/>
                </a:solidFill>
                <a:latin typeface="+mj-ea"/>
                <a:ea typeface="+mj-ea"/>
              </a:rPr>
              <a:t> </a:t>
            </a:r>
            <a:r>
              <a:rPr lang="zh-CN" altLang="en-US" sz="3200" b="1" dirty="0">
                <a:solidFill>
                  <a:srgbClr val="C00000"/>
                </a:solidFill>
                <a:latin typeface="+mj-ea"/>
                <a:ea typeface="+mj-ea"/>
              </a:rPr>
              <a:t>学生的校园表演</a:t>
            </a:r>
            <a:endParaRPr lang="zh-CN" altLang="en-US" sz="3200" b="1" dirty="0">
              <a:solidFill>
                <a:srgbClr val="C00000"/>
              </a:solidFill>
              <a:latin typeface="+mj-ea"/>
              <a:ea typeface="+mj-ea"/>
              <a:cs typeface="+mn-ea"/>
              <a:sym typeface="Times New Roman" panose="02020603050405020304" pitchFamily="18" charset="0"/>
            </a:endParaRPr>
          </a:p>
        </p:txBody>
      </p:sp>
      <p:sp>
        <p:nvSpPr>
          <p:cNvPr id="7" name="矩形 6"/>
          <p:cNvSpPr/>
          <p:nvPr/>
        </p:nvSpPr>
        <p:spPr>
          <a:xfrm>
            <a:off x="6650182" y="1062009"/>
            <a:ext cx="5263521" cy="3693319"/>
          </a:xfrm>
          <a:prstGeom prst="rect">
            <a:avLst/>
          </a:prstGeom>
          <a:noFill/>
        </p:spPr>
        <p:txBody>
          <a:bodyPr wrap="square" lIns="91440" tIns="45720" rIns="91440" bIns="45720">
            <a:spAutoFit/>
          </a:bodyPr>
          <a:lstStyle/>
          <a:p>
            <a:pPr lvl="0">
              <a:lnSpc>
                <a:spcPct val="130000"/>
              </a:lnSpc>
              <a:spcAft>
                <a:spcPts val="1000"/>
              </a:spcAft>
              <a:buSzPct val="100000"/>
            </a:pPr>
            <a:r>
              <a:rPr lang="en-US" altLang="zh-CN" sz="3600" kern="100" dirty="0">
                <a:solidFill>
                  <a:srgbClr val="000099"/>
                </a:solidFill>
                <a:effectLst/>
                <a:latin typeface="+mj-ea"/>
                <a:ea typeface="+mj-ea"/>
                <a:cs typeface="Times New Roman" panose="02020603050405020304" pitchFamily="18" charset="0"/>
              </a:rPr>
              <a:t>[</a:t>
            </a:r>
            <a:r>
              <a:rPr lang="zh-CN" altLang="zh-CN" sz="3600" kern="100" dirty="0">
                <a:solidFill>
                  <a:srgbClr val="000099"/>
                </a:solidFill>
                <a:effectLst/>
                <a:latin typeface="+mj-ea"/>
                <a:ea typeface="+mj-ea"/>
                <a:cs typeface="Times New Roman" panose="02020603050405020304" pitchFamily="18" charset="0"/>
              </a:rPr>
              <a:t>语篇解读</a:t>
            </a:r>
            <a:r>
              <a:rPr lang="en-US" altLang="zh-CN" sz="3600" kern="100" dirty="0">
                <a:solidFill>
                  <a:srgbClr val="000099"/>
                </a:solidFill>
                <a:effectLst/>
                <a:latin typeface="+mj-ea"/>
                <a:ea typeface="+mj-ea"/>
                <a:cs typeface="Times New Roman" panose="02020603050405020304" pitchFamily="18" charset="0"/>
              </a:rPr>
              <a:t>]</a:t>
            </a:r>
            <a:r>
              <a:rPr lang="zh-CN" altLang="en-US" sz="3600" dirty="0">
                <a:solidFill>
                  <a:srgbClr val="9933FF"/>
                </a:solidFill>
              </a:rPr>
              <a:t>本文是一则校园简讯。文章介绍了艺术学生的精湛表演以及对</a:t>
            </a:r>
            <a:r>
              <a:rPr lang="en-US" altLang="zh-CN" sz="3600" dirty="0">
                <a:solidFill>
                  <a:srgbClr val="9933FF"/>
                </a:solidFill>
              </a:rPr>
              <a:t>2024</a:t>
            </a:r>
            <a:r>
              <a:rPr lang="zh-CN" altLang="en-US" sz="3600" dirty="0">
                <a:solidFill>
                  <a:srgbClr val="9933FF"/>
                </a:solidFill>
              </a:rPr>
              <a:t>年四月份的戏剧表演的期望。</a:t>
            </a:r>
            <a:endParaRPr lang="en-US" altLang="zh-CN" sz="3600" dirty="0">
              <a:solidFill>
                <a:srgbClr val="9933FF"/>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79" y="1162863"/>
            <a:ext cx="5777892" cy="5644311"/>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03908"/>
            <a:ext cx="12192635" cy="8439554"/>
          </a:xfrm>
          <a:prstGeom prst="rect">
            <a:avLst/>
          </a:prstGeom>
          <a:noFill/>
        </p:spPr>
        <p:txBody>
          <a:bodyPr wrap="square" rtlCol="0">
            <a:noAutofit/>
          </a:bodyPr>
          <a:lstStyle/>
          <a:p>
            <a:pPr>
              <a:lnSpc>
                <a:spcPts val="2500"/>
              </a:lnSpc>
            </a:pPr>
            <a:r>
              <a:rPr lang="en-US" altLang="zh-CN" sz="2000" b="1" dirty="0"/>
              <a:t>           Fine Arts Students Deliver Magical Performances</a:t>
            </a:r>
            <a:endParaRPr lang="zh-CN" altLang="zh-CN" sz="2000" dirty="0"/>
          </a:p>
          <a:p>
            <a:pPr>
              <a:lnSpc>
                <a:spcPts val="2500"/>
              </a:lnSpc>
            </a:pPr>
            <a:r>
              <a:rPr lang="en-US" altLang="zh-CN" sz="2400" dirty="0"/>
              <a:t>     As the winter holidays approach, Brookhaven School students presented an array of extraordinary performances showcasing immense talent within our fine arts community. From the band concert to the choral concerts, each event highlighted the dedication and exceptional gifts of our students. </a:t>
            </a:r>
            <a:endParaRPr lang="zh-CN" altLang="zh-CN" sz="2400" dirty="0"/>
          </a:p>
          <a:p>
            <a:pPr>
              <a:lnSpc>
                <a:spcPts val="2500"/>
              </a:lnSpc>
            </a:pPr>
            <a:r>
              <a:rPr lang="en-US" altLang="zh-CN" sz="2400" dirty="0"/>
              <a:t>      The December 12 Eagles Band Concert filled Woodruff Auditorium with melodies that captured the festive spirit. On December 14, the Foundations Christmas Choral Concert featured spirited performances by our 7th graders. The finale of seasonal fine arts showcases occurred on December 18 in Brady Theater with the Senior </a:t>
            </a:r>
            <a:r>
              <a:rPr lang="en-US" altLang="zh-CN" sz="2400" dirty="0" err="1"/>
              <a:t>Chior</a:t>
            </a:r>
            <a:r>
              <a:rPr lang="en-US" altLang="zh-CN" sz="2400" dirty="0"/>
              <a:t> Concert, spotlighting high school singers. </a:t>
            </a:r>
            <a:endParaRPr lang="zh-CN" altLang="zh-CN" sz="2400" dirty="0"/>
          </a:p>
          <a:p>
            <a:pPr>
              <a:lnSpc>
                <a:spcPts val="2500"/>
              </a:lnSpc>
            </a:pPr>
            <a:r>
              <a:rPr lang="en-US" altLang="zh-CN" sz="2400" dirty="0"/>
              <a:t>     A highly anticipated tradition, the school-wide Holiday Assembly on December 19, hosted by esteemed Fine Arts Department Chair Mr. </a:t>
            </a:r>
            <a:r>
              <a:rPr lang="en-US" altLang="zh-CN" sz="2400" dirty="0" err="1"/>
              <a:t>Kaminer</a:t>
            </a:r>
            <a:r>
              <a:rPr lang="en-US" altLang="zh-CN" sz="2400" dirty="0"/>
              <a:t>, embodied the true essence of the holiday season. Angelic songs filled Young Gym, followed by joyous laughter and cheers as the "best costume" winners received their awards. Even the youngest War Eagles, the children in the Brookhaven Early Learning Center, attended the celebrations. Following the event, students merrily left school for the holiday break. </a:t>
            </a:r>
            <a:endParaRPr lang="zh-CN" altLang="zh-CN" sz="2400" dirty="0"/>
          </a:p>
          <a:p>
            <a:pPr>
              <a:lnSpc>
                <a:spcPts val="2500"/>
              </a:lnSpc>
            </a:pPr>
            <a:r>
              <a:rPr lang="en-US" altLang="zh-CN" sz="2400" dirty="0"/>
              <a:t>      Looking toward 2024, anticipation builds for the Brookhaven theater spring productions. "Something Rotten! promises high-energy comedic performances by theater students, while "Tuck Everlasting" assures a moving portrayal by talented Foundations students. Furthermore, the Brookhaven Dance Company will hold their showcase April 11-12 in Woodruff Auditorium. Tickets will soon be available for purchase. </a:t>
            </a:r>
            <a:endParaRPr lang="zh-CN" altLang="zh-CN" sz="2400" dirty="0"/>
          </a:p>
        </p:txBody>
      </p:sp>
      <p:sp>
        <p:nvSpPr>
          <p:cNvPr id="8" name="矩形: 圆角 5"/>
          <p:cNvSpPr/>
          <p:nvPr/>
        </p:nvSpPr>
        <p:spPr>
          <a:xfrm>
            <a:off x="1644015" y="802471"/>
            <a:ext cx="7977967" cy="486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P1:brief introductions to the performances </a:t>
            </a: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矩形: 圆角 5"/>
          <p:cNvSpPr/>
          <p:nvPr/>
        </p:nvSpPr>
        <p:spPr>
          <a:xfrm>
            <a:off x="1666240" y="2466629"/>
            <a:ext cx="6584142" cy="59499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P2: two concerts held in December </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矩形: 圆角 5"/>
          <p:cNvSpPr/>
          <p:nvPr/>
        </p:nvSpPr>
        <p:spPr>
          <a:xfrm>
            <a:off x="1666240" y="4312227"/>
            <a:ext cx="6791960" cy="4987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P3:</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the school-wide Holiday Assembly </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圆角 5"/>
          <p:cNvSpPr/>
          <p:nvPr/>
        </p:nvSpPr>
        <p:spPr>
          <a:xfrm>
            <a:off x="436417" y="5536164"/>
            <a:ext cx="11513127" cy="74041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nSpc>
                <a:spcPct val="110000"/>
              </a:lnSpc>
            </a:pPr>
            <a:endPar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P4:</a:t>
            </a:r>
            <a:r>
              <a:rPr 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anticipation for theater spring productions in April.2024</a:t>
            </a: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ldLvl="0" animBg="1"/>
      <p:bldP spid="8" grpId="1" animBg="1"/>
      <p:bldP spid="3" grpId="0" bldLvl="0" animBg="1"/>
      <p:bldP spid="3" grpId="1" animBg="1"/>
      <p:bldP spid="5" grpId="0" bldLvl="0" animBg="1"/>
      <p:bldP spid="5" grpId="1" animBg="1"/>
      <p:bldP spid="6" grpId="0" bldLvl="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75260" y="3273136"/>
            <a:ext cx="11842115" cy="710795"/>
          </a:xfrm>
          <a:prstGeom prst="rect">
            <a:avLst/>
          </a:prstGeom>
          <a:solidFill>
            <a:schemeClr val="accent6">
              <a:lumMod val="20000"/>
              <a:lumOff val="80000"/>
            </a:schemeClr>
          </a:solidFill>
        </p:spPr>
        <p:txBody>
          <a:bodyPr wrap="square">
            <a:noAutofit/>
          </a:bodyPr>
          <a:lstStyle/>
          <a:p>
            <a:pPr>
              <a:lnSpc>
                <a:spcPts val="2800"/>
              </a:lnSpc>
            </a:pP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适度概括：</a:t>
            </a:r>
            <a:r>
              <a:rPr lang="en-US" altLang="zh-CN"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a:t>
            </a:r>
            <a:r>
              <a:rPr lang="zh-CN" altLang="en-US" sz="2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月份的三个不同的音乐会 </a:t>
            </a:r>
            <a:r>
              <a:rPr lang="en-US" altLang="zh-CN" sz="2800" kern="0" spc="-5" dirty="0">
                <a:solidFill>
                  <a:srgbClr val="000000"/>
                </a:solidFill>
                <a:effectLst/>
                <a:latin typeface="Times New Roman" panose="02020603050405020304" pitchFamily="18" charset="0"/>
                <a:sym typeface="+mn-ea"/>
              </a:rPr>
              <a:t> </a:t>
            </a:r>
            <a:endParaRPr sz="2800" kern="0" dirty="0">
              <a:latin typeface="Times New Roman" panose="02020603050405020304" pitchFamily="18" charset="0"/>
              <a:sym typeface="+mn-ea"/>
            </a:endParaRPr>
          </a:p>
        </p:txBody>
      </p:sp>
      <p:sp>
        <p:nvSpPr>
          <p:cNvPr id="4" name="文本框 3"/>
          <p:cNvSpPr txBox="1"/>
          <p:nvPr/>
        </p:nvSpPr>
        <p:spPr>
          <a:xfrm>
            <a:off x="175260" y="62054"/>
            <a:ext cx="11842115" cy="2590800"/>
          </a:xfrm>
          <a:prstGeom prst="rect">
            <a:avLst/>
          </a:prstGeom>
          <a:solidFill>
            <a:schemeClr val="accent6">
              <a:lumMod val="20000"/>
              <a:lumOff val="80000"/>
            </a:schemeClr>
          </a:solidFill>
        </p:spPr>
        <p:txBody>
          <a:bodyPr wrap="square" rtlCol="0">
            <a:noAutofit/>
          </a:bodyPr>
          <a:lstStyle/>
          <a:p>
            <a:pPr indent="0" algn="just" fontAlgn="auto">
              <a:lnSpc>
                <a:spcPts val="3300"/>
              </a:lnSpc>
              <a:spcBef>
                <a:spcPct val="0"/>
              </a:spcBef>
              <a:spcAft>
                <a:spcPct val="0"/>
              </a:spcAft>
              <a:buClrTx/>
              <a:buSzTx/>
              <a:buNone/>
            </a:pP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The December 12 Eagles Band Concert filled Woodruff Auditorium with melodies that cap-</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sym typeface="+mn-ea"/>
              </a:rPr>
              <a:t>tured</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the festive spirit. On December 14, the Foundations Christmas Choral Concert featured spirited performances by our 7th graders. The finale of seasonal fine arts showcases occurred on December 18 in Brady Theater with the Senior </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sym typeface="+mn-ea"/>
              </a:rPr>
              <a:t>Chior</a:t>
            </a:r>
            <a:r>
              <a:rPr lang="en-US" altLang="zh-CN" sz="3200" dirty="0">
                <a:latin typeface="Times New Roman" panose="02020603050405020304" pitchFamily="18" charset="0"/>
                <a:ea typeface="宋体" panose="02010600030101010101" pitchFamily="2" charset="-122"/>
                <a:cs typeface="Times New Roman" panose="02020603050405020304" pitchFamily="18" charset="0"/>
                <a:sym typeface="+mn-ea"/>
              </a:rPr>
              <a:t> Concert, spotlighting high school singers. </a:t>
            </a:r>
            <a:endParaRPr lang="zh-CN" altLang="en-US" sz="3200" kern="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54660" y="4055338"/>
            <a:ext cx="10449560" cy="2785378"/>
          </a:xfrm>
          <a:prstGeom prst="rect">
            <a:avLst/>
          </a:prstGeom>
          <a:noFill/>
        </p:spPr>
        <p:txBody>
          <a:bodyPr wrap="square" rtlCol="0">
            <a:spAutoFit/>
          </a:bodyPr>
          <a:lstStyle/>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21. What did the students at Brookhaven School do before the winter holidays?</a:t>
            </a:r>
            <a:endParaRPr lang="en-US" altLang="zh-CN" sz="3200" kern="0" spc="-5" dirty="0">
              <a:solidFill>
                <a:srgbClr val="000000"/>
              </a:solidFill>
              <a:latin typeface="Times New Roman" panose="02020603050405020304" pitchFamily="18" charset="0"/>
              <a:sym typeface="+mn-ea"/>
            </a:endParaRPr>
          </a:p>
          <a:p>
            <a:pPr marL="514350" indent="-514350" algn="just" fontAlgn="auto">
              <a:lnSpc>
                <a:spcPts val="3500"/>
              </a:lnSpc>
              <a:buClrTx/>
              <a:buSzTx/>
              <a:buAutoNum type="alphaUcPeriod"/>
            </a:pPr>
            <a:r>
              <a:rPr lang="en-US" altLang="zh-CN" sz="3200" kern="0" spc="-5" dirty="0">
                <a:solidFill>
                  <a:srgbClr val="000000"/>
                </a:solidFill>
                <a:latin typeface="Times New Roman" panose="02020603050405020304" pitchFamily="18" charset="0"/>
                <a:sym typeface="+mn-ea"/>
              </a:rPr>
              <a:t>They performed magic tricks. 				</a:t>
            </a:r>
            <a:endParaRPr lang="en-US" altLang="zh-CN" sz="3200" kern="0" spc="-5" dirty="0">
              <a:solidFill>
                <a:srgbClr val="000000"/>
              </a:solidFill>
              <a:latin typeface="Times New Roman" panose="02020603050405020304" pitchFamily="18" charset="0"/>
              <a:sym typeface="+mn-ea"/>
            </a:endParaRPr>
          </a:p>
          <a:p>
            <a:pPr algn="just" fontAlgn="auto">
              <a:lnSpc>
                <a:spcPts val="3500"/>
              </a:lnSpc>
              <a:buClrTx/>
              <a:buSzTx/>
            </a:pPr>
            <a:r>
              <a:rPr lang="en-US" altLang="zh-CN" sz="3200" kern="0" spc="-5" dirty="0">
                <a:solidFill>
                  <a:srgbClr val="000000"/>
                </a:solidFill>
                <a:latin typeface="Times New Roman" panose="02020603050405020304" pitchFamily="18" charset="0"/>
                <a:sym typeface="+mn-ea"/>
              </a:rPr>
              <a:t>B. They participated in community service. </a:t>
            </a:r>
            <a:endParaRPr lang="en-US" altLang="zh-CN" sz="3200" kern="0" spc="-5" dirty="0">
              <a:solidFill>
                <a:srgbClr val="000000"/>
              </a:solidFill>
              <a:latin typeface="Times New Roman" panose="02020603050405020304" pitchFamily="18" charset="0"/>
              <a:sym typeface="+mn-ea"/>
            </a:endParaRPr>
          </a:p>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C. They gave holiday </a:t>
            </a:r>
            <a:r>
              <a:rPr lang="en-US" altLang="zh-CN" sz="3200" kern="0" spc="-5" dirty="0">
                <a:solidFill>
                  <a:srgbClr val="0000FF"/>
                </a:solidFill>
                <a:latin typeface="Times New Roman" panose="02020603050405020304" pitchFamily="18" charset="0"/>
                <a:sym typeface="+mn-ea"/>
              </a:rPr>
              <a:t>concerts</a:t>
            </a:r>
            <a:r>
              <a:rPr lang="en-US" altLang="zh-CN" sz="3200" kern="0" spc="-5" dirty="0">
                <a:solidFill>
                  <a:srgbClr val="000000"/>
                </a:solidFill>
                <a:latin typeface="Times New Roman" panose="02020603050405020304" pitchFamily="18" charset="0"/>
                <a:sym typeface="+mn-ea"/>
              </a:rPr>
              <a:t>. 				</a:t>
            </a:r>
            <a:endParaRPr lang="en-US" altLang="zh-CN" sz="3200" kern="0" spc="-5" dirty="0">
              <a:solidFill>
                <a:srgbClr val="000000"/>
              </a:solidFill>
              <a:latin typeface="Times New Roman" panose="02020603050405020304" pitchFamily="18" charset="0"/>
              <a:sym typeface="+mn-ea"/>
            </a:endParaRPr>
          </a:p>
          <a:p>
            <a:pPr indent="0" algn="just" fontAlgn="auto">
              <a:lnSpc>
                <a:spcPts val="3500"/>
              </a:lnSpc>
              <a:buClrTx/>
              <a:buSzTx/>
              <a:buNone/>
            </a:pPr>
            <a:r>
              <a:rPr lang="en-US" altLang="zh-CN" sz="3200" kern="0" spc="-5" dirty="0">
                <a:solidFill>
                  <a:srgbClr val="000000"/>
                </a:solidFill>
                <a:latin typeface="Times New Roman" panose="02020603050405020304" pitchFamily="18" charset="0"/>
                <a:sym typeface="+mn-ea"/>
              </a:rPr>
              <a:t>D. They presented new theatre productions. </a:t>
            </a:r>
            <a:endParaRPr lang="en-US" altLang="zh-CN" sz="3200" kern="0" spc="-5" dirty="0">
              <a:solidFill>
                <a:srgbClr val="000000"/>
              </a:solidFill>
              <a:latin typeface="Times New Roman" panose="02020603050405020304" pitchFamily="18" charset="0"/>
              <a:sym typeface="+mn-ea"/>
            </a:endParaRPr>
          </a:p>
        </p:txBody>
      </p:sp>
      <p:pic>
        <p:nvPicPr>
          <p:cNvPr id="7"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7626" y="5903368"/>
            <a:ext cx="416591" cy="45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直接箭头连接符 24"/>
          <p:cNvCxnSpPr/>
          <p:nvPr/>
        </p:nvCxnSpPr>
        <p:spPr>
          <a:xfrm flipH="1">
            <a:off x="4457730" y="1241592"/>
            <a:ext cx="1550654" cy="4805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786903" y="5889111"/>
            <a:ext cx="4166754" cy="5911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342166" y="62054"/>
            <a:ext cx="4128770" cy="459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2"/>
            </p:custDataLst>
          </p:nvPr>
        </p:nvCxnSpPr>
        <p:spPr>
          <a:xfrm>
            <a:off x="537626" y="4959204"/>
            <a:ext cx="2804540" cy="196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175260" y="2172231"/>
            <a:ext cx="4500880" cy="2603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75260" y="878960"/>
            <a:ext cx="6643197" cy="455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169727" y="1808021"/>
            <a:ext cx="4937701" cy="416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custDataLst>
              <p:tags r:id="rId4"/>
            </p:custDataLst>
          </p:nvPr>
        </p:nvCxnSpPr>
        <p:spPr>
          <a:xfrm>
            <a:off x="313690" y="518445"/>
            <a:ext cx="4500880" cy="2603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8281555" y="878960"/>
            <a:ext cx="2971800" cy="2803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7" idx="5"/>
          </p:cNvCxnSpPr>
          <p:nvPr/>
        </p:nvCxnSpPr>
        <p:spPr>
          <a:xfrm flipH="1">
            <a:off x="4547783" y="454467"/>
            <a:ext cx="2318509" cy="56772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5026949" y="2151450"/>
            <a:ext cx="6158069" cy="3813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4" grpId="0" animBg="1"/>
      <p:bldP spid="2" grpId="0"/>
      <p:bldP spid="15" grpId="0" animBg="1"/>
      <p:bldP spid="15" grpId="1" animBg="1"/>
      <p:bldP spid="17" grpId="0" animBg="1"/>
      <p:bldP spid="12" grpId="0" animBg="1"/>
      <p:bldP spid="12" grpId="1" animBg="1"/>
      <p:bldP spid="14" grpId="0" animBg="1"/>
      <p:bldP spid="14" grpId="1" animBg="1"/>
    </p:bldLst>
  </p:timing>
</p:sld>
</file>

<file path=ppt/tags/tag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5*i*1"/>
  <p:tag name="KSO_WM_BEAUTIFY_FLAG" val="#wm#"/>
  <p:tag name="KSO_WM_TAG_VERSION" val="1.0"/>
  <p:tag name="KSO_WM_CHIP_GROUPID" val="62d7a0a002b43a043dd620e5"/>
  <p:tag name="KSO_WM_CHIP_XID" val="62d7a0cf02b43a043dd62d81"/>
  <p:tag name="KSO_WM_UNIT_DEC_AREA_ID" val="c85d09233d2c44a9acc0bbd2ff8d5ad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5fddb5856e74264ab7554e988b1340c"/>
</p:tagLst>
</file>

<file path=ppt/tags/tag10.xml><?xml version="1.0" encoding="utf-8"?>
<p:tagLst xmlns:p="http://schemas.openxmlformats.org/presentationml/2006/main">
  <p:tag name="KSO_WM_BEAUTIFY_FLAG" val="#wm#"/>
  <p:tag name="KSO_WM_TEMPLATE_CATEGORY" val="custom"/>
  <p:tag name="KSO_WM_TEMPLATE_INDEX" val="20180456"/>
</p:tagLst>
</file>

<file path=ppt/tags/tag11.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2.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3.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6.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7.xml><?xml version="1.0" encoding="utf-8"?>
<p:tagLst xmlns:p="http://schemas.openxmlformats.org/presentationml/2006/main">
  <p:tag name="TABLE_ENDDRAG_ORIGIN_RECT" val="922*488"/>
  <p:tag name="TABLE_ENDDRAG_RECT" val="17*15*922*488"/>
</p:tagLst>
</file>

<file path=ppt/tags/tag18.xml><?xml version="1.0" encoding="utf-8"?>
<p:tagLst xmlns:p="http://schemas.openxmlformats.org/presentationml/2006/main">
  <p:tag name="KSO_WM_BEAUTIFY_FLAG" val="#wm#"/>
  <p:tag name="KSO_WM_TEMPLATE_CATEGORY" val="custom"/>
  <p:tag name="KSO_WM_TEMPLATE_INDEX" val="20224030"/>
</p:tagLst>
</file>

<file path=ppt/tags/tag19.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7*i*1"/>
  <p:tag name="KSO_WM_BEAUTIFY_FLAG" val="#wm#"/>
  <p:tag name="KSO_WM_TAG_VERSION" val="1.0"/>
  <p:tag name="KSO_WM_CHIP_GROUPID" val="62d7a0a002b43a043dd620e5"/>
  <p:tag name="KSO_WM_CHIP_XID" val="62d7a0cf02b43a043dd62c4f"/>
  <p:tag name="KSO_WM_UNIT_DEC_AREA_ID" val="116f1db878c74222ab9ba34bbd2581e0"/>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2588278f1f984a96877aac75555ec087"/>
</p:tagLst>
</file>

<file path=ppt/tags/tag20.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1.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FULL_TEXT_BEAUTIFY_COPY_ID" val="3"/>
</p:tagLst>
</file>

<file path=ppt/tags/tag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6*i*1"/>
  <p:tag name="KSO_WM_BEAUTIFY_FLAG" val="#wm#"/>
  <p:tag name="KSO_WM_TAG_VERSION" val="1.0"/>
  <p:tag name="KSO_WM_CHIP_GROUPID" val="62d7a0a002b43a043dd620e5"/>
  <p:tag name="KSO_WM_CHIP_XID" val="62d7a0cf02b43a043dd62d0d"/>
  <p:tag name="KSO_WM_UNIT_DEC_AREA_ID" val="71618c18d5d544279eaa8c5227cca91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c9a2b3a3cee4075abf6ad1590b3d5eb"/>
</p:tagLst>
</file>

<file path=ppt/tags/tag30.xml><?xml version="1.0" encoding="utf-8"?>
<p:tagLst xmlns:p="http://schemas.openxmlformats.org/presentationml/2006/main">
  <p:tag name="KSO_WM_FULL_TEXT_BEAUTIFY_COPY_ID" val="2"/>
</p:tagLst>
</file>

<file path=ppt/tags/tag31.xml><?xml version="1.0" encoding="utf-8"?>
<p:tagLst xmlns:p="http://schemas.openxmlformats.org/presentationml/2006/main">
  <p:tag name="KSO_WM_FULL_TEXT_BEAUTIFY_COPY_ID" val="3"/>
</p:tagLst>
</file>

<file path=ppt/tags/tag32.xml><?xml version="1.0" encoding="utf-8"?>
<p:tagLst xmlns:p="http://schemas.openxmlformats.org/presentationml/2006/main">
  <p:tag name="KSO_WM_FULL_TEXT_BEAUTIFY_COPY_ID" val="2"/>
</p:tagLst>
</file>

<file path=ppt/tags/tag33.xml><?xml version="1.0" encoding="utf-8"?>
<p:tagLst xmlns:p="http://schemas.openxmlformats.org/presentationml/2006/main">
  <p:tag name="KSO_WM_FULL_TEXT_BEAUTIFY_COPY_ID" val="2"/>
</p:tagLst>
</file>

<file path=ppt/tags/tag34.xml><?xml version="1.0" encoding="utf-8"?>
<p:tagLst xmlns:p="http://schemas.openxmlformats.org/presentationml/2006/main">
  <p:tag name="KSO_WM_FULL_TEXT_BEAUTIFY_COPY_ID" val="3"/>
</p:tagLst>
</file>

<file path=ppt/tags/tag35.xml><?xml version="1.0" encoding="utf-8"?>
<p:tagLst xmlns:p="http://schemas.openxmlformats.org/presentationml/2006/main">
  <p:tag name="KSO_WM_FULL_TEXT_BEAUTIFY_COPY_ID" val="2"/>
</p:tagLst>
</file>

<file path=ppt/tags/tag36.xml><?xml version="1.0" encoding="utf-8"?>
<p:tagLst xmlns:p="http://schemas.openxmlformats.org/presentationml/2006/main">
  <p:tag name="KSO_WM_FULL_TEXT_BEAUTIFY_COPY_ID" val="2"/>
</p:tagLst>
</file>

<file path=ppt/tags/tag37.xml><?xml version="1.0" encoding="utf-8"?>
<p:tagLst xmlns:p="http://schemas.openxmlformats.org/presentationml/2006/main">
  <p:tag name="KSO_WM_FULL_TEXT_BEAUTIFY_COPY_ID" val="3"/>
</p:tagLst>
</file>

<file path=ppt/tags/tag38.xml><?xml version="1.0" encoding="utf-8"?>
<p:tagLst xmlns:p="http://schemas.openxmlformats.org/presentationml/2006/main">
  <p:tag name="KSO_WM_FULL_TEXT_BEAUTIFY_COPY_ID" val="2"/>
</p:tagLst>
</file>

<file path=ppt/tags/tag39.xml><?xml version="1.0" encoding="utf-8"?>
<p:tagLst xmlns:p="http://schemas.openxmlformats.org/presentationml/2006/main">
  <p:tag name="KSO_WM_FULL_TEXT_BEAUTIFY_COPY_ID" val="2"/>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FULL_TEXT_BEAUTIFY_COPY_ID" val="3"/>
</p:tagLst>
</file>

<file path=ppt/tags/tag41.xml><?xml version="1.0" encoding="utf-8"?>
<p:tagLst xmlns:p="http://schemas.openxmlformats.org/presentationml/2006/main">
  <p:tag name="KSO_WM_FULL_TEXT_BEAUTIFY_COPY_ID" val="2"/>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88"/>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DEFAULT_FONT" val="16;18;2"/>
  <p:tag name="KSO_WM_UNIT_BLOCK" val="0"/>
  <p:tag name="KSO_WM_UNIT_DEC_AREA_ID" val="51673c1ff65041da803a32464038efcb"/>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8.xml><?xml version="1.0" encoding="utf-8"?>
<p:tagLst xmlns:p="http://schemas.openxmlformats.org/presentationml/2006/main">
  <p:tag name="KSO_WM_UNIT_SUBTYPE" val="a"/>
  <p:tag name="KSO_WM_UNIT_PRESET_TEXT" val="202X"/>
  <p:tag name="KSO_WM_UNIT_NOCLEAR" val="0"/>
  <p:tag name="KSO_WM_UNIT_VALUE" val="5"/>
  <p:tag name="KSO_WM_UNIT_HIGHLIGHT" val="0"/>
  <p:tag name="KSO_WM_UNIT_COMPATIBLE" val="0"/>
  <p:tag name="KSO_WM_UNIT_DIAGRAM_ISNUMVISUAL" val="0"/>
  <p:tag name="KSO_WM_UNIT_DIAGRAM_ISREFERUNIT" val="0"/>
  <p:tag name="KSO_WM_UNIT_TYPE" val="f"/>
  <p:tag name="KSO_WM_UNIT_INDEX" val="2"/>
  <p:tag name="KSO_WM_UNIT_ID" val="custom20224030_1*f*2"/>
  <p:tag name="KSO_WM_TEMPLATE_CATEGORY" val="custom"/>
  <p:tag name="KSO_WM_TEMPLATE_INDEX" val="20224030"/>
  <p:tag name="KSO_WM_UNIT_LAYERLEVEL" val="1"/>
  <p:tag name="KSO_WM_TAG_VERSION" val="1.0"/>
  <p:tag name="KSO_WM_BEAUTIFY_FLAG" val="#wm#"/>
  <p:tag name="KSO_WM_UNIT_DEFAULT_FONT" val="40;44;2"/>
  <p:tag name="KSO_WM_UNIT_BLOCK" val="0"/>
  <p:tag name="KSO_WM_UNIT_SM_LIMIT_TYPE" val="2"/>
  <p:tag name="KSO_WM_UNIT_DEC_AREA_ID" val="fcbd12f58df04686af19bdf4c4d1a62a"/>
  <p:tag name="KSO_WM_UNIT_DECORATE_INFO" val="{&quot;DecorateInfoH&quot;:{&quot;IsAbs&quot;:false},&quot;DecorateInfoW&quot;:{&quot;IsAbs&quot;:false},&quot;DecorateInfoX&quot;:{&quot;IsAbs&quot;:false,&quot;Pos&quot;:0},&quot;DecorateInfoY&quot;:{&quot;IsAbs&quot;:false,&quot;Pos&quot;:2},&quot;ReferentInfo&quot;:{&quot;Id&quot;:&quot;df770686ec85407d822836fc0a7971cd&quot;,&quot;X&quot;:{&quot;Pos&quot;:0},&quot;Y&quot;:{&quot;Pos&quot;:0}},&quot;whChangeMode&quot;:0}"/>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9.xml><?xml version="1.0" encoding="utf-8"?>
<p:tagLst xmlns:p="http://schemas.openxmlformats.org/presentationml/2006/main">
  <p:tag name="KSO_WM_UNIT_ISCONTENTSTITLE" val="0"/>
  <p:tag name="KSO_WM_UNIT_ISNUMDGMTITLE" val="0"/>
  <p:tag name="KSO_WM_UNIT_PRESET_TEXT" val="小清新风竞聘述职模版"/>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DEFAULT_FONT" val="72;74;2"/>
  <p:tag name="KSO_WM_UNIT_BLOCK" val="0"/>
  <p:tag name="KSO_WM_UNIT_DEC_AREA_ID" val="df770686ec85407d822836fc0a7971cd"/>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35561</Words>
  <Application>WPS 演示</Application>
  <PresentationFormat>宽屏</PresentationFormat>
  <Paragraphs>828</Paragraphs>
  <Slides>67</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67</vt:i4>
      </vt:variant>
    </vt:vector>
  </HeadingPairs>
  <TitlesOfParts>
    <vt:vector size="87" baseType="lpstr">
      <vt:lpstr>Arial</vt:lpstr>
      <vt:lpstr>宋体</vt:lpstr>
      <vt:lpstr>Wingdings</vt:lpstr>
      <vt:lpstr>汉仪旗黑-50简</vt:lpstr>
      <vt:lpstr>微软雅黑</vt:lpstr>
      <vt:lpstr>汉仪铁线黑-65简</vt:lpstr>
      <vt:lpstr>等线</vt:lpstr>
      <vt:lpstr>Times New Roman</vt:lpstr>
      <vt:lpstr>黑体</vt:lpstr>
      <vt:lpstr>Arial Unicode MS</vt:lpstr>
      <vt:lpstr>等线 Light</vt:lpstr>
      <vt:lpstr>Calibri</vt:lpstr>
      <vt:lpstr>思源黑体 CN Bold</vt:lpstr>
      <vt:lpstr>Wingdings 3</vt:lpstr>
      <vt:lpstr>HelveticaNeue</vt:lpstr>
      <vt:lpstr>华文新魏</vt:lpstr>
      <vt:lpstr>Segoe Print</vt:lpstr>
      <vt:lpstr>Symbol</vt:lpstr>
      <vt:lpstr>Office 主题​​</vt:lpstr>
      <vt:lpstr>1_Office 主题​​</vt:lpstr>
      <vt:lpstr>PowerPoint 演示文稿</vt:lpstr>
      <vt:lpstr>2024届杭州市二模联考 英语试题评讲</vt:lpstr>
      <vt:lpstr>阅读理解概况</vt:lpstr>
      <vt:lpstr>PowerPoint 演示文稿</vt:lpstr>
      <vt:lpstr>PowerPoint 演示文稿</vt:lpstr>
      <vt:lpstr>A 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328</cp:revision>
  <cp:lastPrinted>2022-03-31T10:07:00Z</cp:lastPrinted>
  <dcterms:created xsi:type="dcterms:W3CDTF">2022-03-31T10:07:00Z</dcterms:created>
  <dcterms:modified xsi:type="dcterms:W3CDTF">2024-04-11T02:19:18Z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