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445" r:id="rId3"/>
    <p:sldId id="3353" r:id="rId4"/>
    <p:sldId id="3375" r:id="rId5"/>
    <p:sldId id="3371" r:id="rId6"/>
    <p:sldId id="3427" r:id="rId7"/>
    <p:sldId id="3402" r:id="rId8"/>
    <p:sldId id="3403" r:id="rId9"/>
    <p:sldId id="3429" r:id="rId10"/>
    <p:sldId id="3431" r:id="rId11"/>
    <p:sldId id="3432" r:id="rId12"/>
    <p:sldId id="3434" r:id="rId13"/>
    <p:sldId id="3435" r:id="rId14"/>
    <p:sldId id="3436" r:id="rId15"/>
    <p:sldId id="3372" r:id="rId16"/>
    <p:sldId id="3437" r:id="rId17"/>
    <p:sldId id="3438" r:id="rId18"/>
    <p:sldId id="3439" r:id="rId19"/>
    <p:sldId id="3440" r:id="rId20"/>
    <p:sldId id="3441" r:id="rId21"/>
    <p:sldId id="3442" r:id="rId22"/>
    <p:sldId id="3443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0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FB6DB-1264-48DC-A2E8-905D2C57E30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9A598-8974-4339-B9D9-E055466ABCB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1CC65-8662-4032-B0A8-E4ABBCD2C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4AD6B-E334-4E0F-9147-F3CFF26EAEF9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477625" y="82550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934" y="204717"/>
            <a:ext cx="11696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_______ time, he gained _______________(recognize) as one of the greatest artists China has ever known.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07574" y="204717"/>
            <a:ext cx="143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对话气泡: 椭圆形 3"/>
          <p:cNvSpPr/>
          <p:nvPr/>
        </p:nvSpPr>
        <p:spPr>
          <a:xfrm>
            <a:off x="907574" y="204716"/>
            <a:ext cx="1740090" cy="559558"/>
          </a:xfrm>
          <a:prstGeom prst="wedgeEllipseCallout">
            <a:avLst>
              <a:gd name="adj1" fmla="val 59951"/>
              <a:gd name="adj2" fmla="val 21250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975212" y="1158824"/>
            <a:ext cx="7990764" cy="138499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time 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eventually    </a:t>
            </a:r>
            <a:endParaRPr lang="en-US" altLang="zh-CN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after a period of time when a situation has changed,  </a:t>
            </a:r>
            <a:endParaRPr lang="en-US" altLang="zh-CN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经过一段时间之后；迟早；最后；终于</a:t>
            </a:r>
            <a:endParaRPr lang="zh-CN" altLang="en-US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9904" y="2543819"/>
            <a:ext cx="5500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You’ll get used to the work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time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00429" y="204716"/>
            <a:ext cx="224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9904" y="3067039"/>
            <a:ext cx="11031940" cy="954107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i="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time (for something/to do something</a:t>
            </a:r>
            <a:r>
              <a:rPr lang="en-US" altLang="zh-CN" sz="28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zh-CN" altLang="en-US" sz="28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 late; with enough time to be able to do something 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来得及；及时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66382" y="4189862"/>
            <a:ext cx="104610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我们来得及赶上六点钟的那趟火车吗？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Will we be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time for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six o’clock train?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66382" y="5312685"/>
            <a:ext cx="106043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救护车及时赶到那里。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ambulance got there just </a:t>
            </a:r>
            <a:r>
              <a:rPr lang="en-US" altLang="zh-CN" sz="2800" b="0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in time 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(= to save somebody’s life).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 build="p"/>
      <p:bldP spid="6" grpId="0"/>
      <p:bldP spid="7" grpId="0"/>
      <p:bldP spid="8" grpId="0" animBg="1" build="p"/>
      <p:bldP spid="9" grpId="0" build="p"/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95534" y="2811440"/>
            <a:ext cx="2715905" cy="143301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recognition n.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(recognize v.)  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V="1">
            <a:off x="2068772" y="1719617"/>
            <a:ext cx="1244221" cy="11835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3159457" y="229939"/>
            <a:ext cx="3002508" cy="15696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act of accepting that something exists, is true or is official</a:t>
            </a:r>
            <a:endParaRPr lang="en-US" altLang="zh-CN" sz="24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承认；认可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99579" y="106828"/>
            <a:ext cx="56683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越来越多的人认识到老年人也是有潜力的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There’s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growing recognition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 older people have potential too.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37027" y="1921049"/>
            <a:ext cx="51383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人们普遍认识到迫切需要改革。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is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general recognition of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urgent need for reform.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299579" y="3259877"/>
            <a:ext cx="5668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404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他为获得艺术家的声誉而奋斗。</a:t>
            </a:r>
            <a:endParaRPr lang="zh-CN" altLang="en-US" sz="28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strove for </a:t>
            </a:r>
            <a:r>
              <a:rPr lang="en-US" altLang="zh-CN" sz="2800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an artist.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2068772" y="4203051"/>
            <a:ext cx="1083575" cy="102866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3152347" y="4643211"/>
            <a:ext cx="3384644" cy="156966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 praise and reward for somebody’s work or actions</a:t>
            </a:r>
            <a:endParaRPr lang="en-US" altLang="zh-CN" sz="240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赞誉；赏识；奖赏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585328" y="4458261"/>
            <a:ext cx="56066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他受到了奖励，这是对他过去一年的成绩的肯定。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received the award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recognition of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 success over the past year.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2811439" y="3544528"/>
            <a:ext cx="65509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3521124" y="2613546"/>
            <a:ext cx="2715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认出，认识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beyond recognition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无法辨认</a:t>
            </a:r>
            <a:r>
              <a:rPr lang="en-US" altLang="zh-CN" sz="24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  <p:bldP spid="7" grpId="0" build="p"/>
      <p:bldP spid="11" grpId="0" build="p"/>
      <p:bldP spid="15" grpId="0" animBg="1"/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934" y="204717"/>
            <a:ext cx="11696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it is over 500 years old, it looks as fresh and full of life ______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the day it was created.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092518" y="204717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对话气泡: 圆角矩形 3"/>
          <p:cNvSpPr/>
          <p:nvPr/>
        </p:nvSpPr>
        <p:spPr>
          <a:xfrm>
            <a:off x="764275" y="789492"/>
            <a:ext cx="1112292" cy="431983"/>
          </a:xfrm>
          <a:prstGeom prst="wedgeRoundRectCallout">
            <a:avLst>
              <a:gd name="adj1" fmla="val 63216"/>
              <a:gd name="adj2" fmla="val 158859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149522" y="1712794"/>
            <a:ext cx="8407021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如果先行词是表示时间的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day,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关系词可以省略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4411" y="2466818"/>
            <a:ext cx="11423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I’ll never forget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days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helped my father on the farm.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2219" y="3070071"/>
            <a:ext cx="11423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work out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way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solve the problem? 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2219" y="3684445"/>
            <a:ext cx="11423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never been to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place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Indians live.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45823" y="4569697"/>
            <a:ext cx="1077263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如果先行词是表示地点的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place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表示方式的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way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关系词可以省略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9899" y="5484548"/>
            <a:ext cx="11234384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way, the place, the day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可以引导表示方式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地点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时间的状语从句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/>
      <p:bldP spid="8" grpId="0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5" y="102359"/>
            <a:ext cx="1528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3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8835" y="625579"/>
            <a:ext cx="11696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Also _______ primary note is a collection of nearly 100 bronze objects from the Shang Dynasty.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67384" y="564024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1193" y="1862919"/>
            <a:ext cx="104951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 note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  of importance or of great interest 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重要的；引人注目的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primary adj.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main; most important; basic 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主要的；最重要的；基本的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对话气泡: 圆角矩形 8"/>
          <p:cNvSpPr/>
          <p:nvPr/>
        </p:nvSpPr>
        <p:spPr>
          <a:xfrm>
            <a:off x="1603612" y="675564"/>
            <a:ext cx="3050275" cy="607326"/>
          </a:xfrm>
          <a:prstGeom prst="wedgeRoundRectCallout">
            <a:avLst>
              <a:gd name="adj1" fmla="val 65520"/>
              <a:gd name="adj2" fmla="val 97332"/>
              <a:gd name="adj3" fmla="val 16667"/>
            </a:avLst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322627" y="1282890"/>
            <a:ext cx="2756848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值得重点关注的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8835" y="2873835"/>
            <a:ext cx="116347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These works were intended to spread Buddhism and they are ______ exceptional beauty and quality.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255455" y="2807871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9541" y="4008874"/>
            <a:ext cx="116347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Para 5 on P2: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Kings, nobles, and people ______ high rank wanted to purchase accurate pictures of themselves and the people they loved. 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412774" y="4345518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27544" y="5468903"/>
            <a:ext cx="672834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of +adj./n 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相当于形容词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说明名词的特性</a:t>
            </a:r>
            <a:endParaRPr lang="en-US" altLang="zh-CN" sz="2800" b="1" dirty="0">
              <a:solidFill>
                <a:schemeClr val="bg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build="p"/>
      <p:bldP spid="9" grpId="0" animBg="1"/>
      <p:bldP spid="10" grpId="0" animBg="1"/>
      <p:bldP spid="11" grpId="0" build="p"/>
      <p:bldP spid="12" grpId="0"/>
      <p:bldP spid="13" grpId="0" build="p"/>
      <p:bldP spid="14" grpId="0"/>
      <p:bldP spid="15" grpId="0" animBg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8150" y="409575"/>
            <a:ext cx="10925175" cy="3246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1)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这个问题是我们讨论的主要议题之一。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issue </a:t>
            </a:r>
            <a:r>
              <a:rPr lang="en-US" altLang="zh-CN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zh-CN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of primary note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our discussion.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2) 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这本书对于了解这个时代的文化变革有着重要的意义。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book </a:t>
            </a:r>
            <a:r>
              <a:rPr lang="en-US" altLang="zh-CN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altLang="zh-CN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of primary note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understanding the cultural shifts of our time.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7934" y="311681"/>
            <a:ext cx="11696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Some of the items ______ display are thought ________________(come) from the collection of Emperor Qianlong…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62065" y="256949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408458" y="256948"/>
            <a:ext cx="2649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have come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05281" y="1216136"/>
            <a:ext cx="7606353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considered/thought to have done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被认为已经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9517" y="1716012"/>
            <a:ext cx="7064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 is considered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have invented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phone.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4410" y="2345126"/>
            <a:ext cx="10335906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on+n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 to describe an activity or a state    </a:t>
            </a:r>
            <a:r>
              <a:rPr lang="zh-CN" altLang="en-US" sz="24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用于说明活动或状态）</a:t>
            </a:r>
            <a:endParaRPr lang="zh-CN" altLang="en-US" sz="32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4856" y="4009239"/>
            <a:ext cx="689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10520" y="2929901"/>
            <a:ext cx="17400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display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duty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vacation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holiday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fire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左大括号 11"/>
          <p:cNvSpPr/>
          <p:nvPr/>
        </p:nvSpPr>
        <p:spPr>
          <a:xfrm>
            <a:off x="1294831" y="3214048"/>
            <a:ext cx="338920" cy="3332271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8" grpId="0" animBg="1"/>
      <p:bldP spid="10" grpId="0"/>
      <p:bldP spid="11" grpId="0" build="p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5" y="102359"/>
            <a:ext cx="1528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4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8835" y="625579"/>
            <a:ext cx="11696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Chinese sculpture thus found itself highly ______________ (influence) by Buddhist art _________ (bring) from India and Central Asia through the Silk Road.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51881" y="1039336"/>
            <a:ext cx="15490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brought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48986" y="539114"/>
            <a:ext cx="1969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对话气泡: 圆角矩形 5"/>
          <p:cNvSpPr/>
          <p:nvPr/>
        </p:nvSpPr>
        <p:spPr>
          <a:xfrm>
            <a:off x="3998794" y="571015"/>
            <a:ext cx="5008728" cy="607326"/>
          </a:xfrm>
          <a:prstGeom prst="wedgeRoundRectCallout">
            <a:avLst>
              <a:gd name="adj1" fmla="val -88022"/>
              <a:gd name="adj2" fmla="val 229916"/>
              <a:gd name="adj3" fmla="val 16667"/>
            </a:avLst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43591" y="2905780"/>
            <a:ext cx="2042612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find+o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.+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o.c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2134594" y="2303972"/>
            <a:ext cx="301957" cy="1869743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436551" y="2115458"/>
            <a:ext cx="13118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adj.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doing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done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prep.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16657" y="1874267"/>
            <a:ext cx="84820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我发现自己被一股强风吹到了海上。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found myself carried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out to sea by a strong wind.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2) 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当老师走进教室，发现同学们都在说笑。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When the teacher entered the classroom, 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found all the students talking and laughing.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3)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我发现我的大多数同学和老师都很友好且乐于助人。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 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most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my classmates and teachers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friendly and helpful. 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4)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当她醒过来的时候，她发现自己在一个不同的世界。</a:t>
            </a:r>
            <a:endParaRPr lang="en-US" altLang="zh-CN" sz="28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herself in a different world 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she woke up.</a:t>
            </a:r>
            <a:endParaRPr lang="zh-CN" altLang="en-US" sz="40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build="p"/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4244" y="250266"/>
            <a:ext cx="11696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History is brought _________ life. 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75713" y="188711"/>
            <a:ext cx="1624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8018" y="955343"/>
            <a:ext cx="10959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ring … to life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to make somebody/something more interesting or exciting</a:t>
            </a:r>
            <a:endParaRPr lang="en-US" altLang="zh-CN" sz="28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使更有趣；使更生动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82054" y="2022143"/>
            <a:ext cx="10959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I’m trying to bring English to life for you.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5" y="102359"/>
            <a:ext cx="2047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5--9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4245" y="625578"/>
            <a:ext cx="11696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This is just a small taste of ________ is in store for you in this exhibition.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585648" y="564023"/>
            <a:ext cx="16240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what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对话气泡: 圆角矩形 4"/>
          <p:cNvSpPr/>
          <p:nvPr/>
        </p:nvSpPr>
        <p:spPr>
          <a:xfrm>
            <a:off x="6271146" y="571015"/>
            <a:ext cx="1726442" cy="607326"/>
          </a:xfrm>
          <a:prstGeom prst="wedgeRoundRectCallout">
            <a:avLst>
              <a:gd name="adj1" fmla="val -104479"/>
              <a:gd name="adj2" fmla="val 90591"/>
              <a:gd name="adj3" fmla="val 16667"/>
            </a:avLst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684896" y="1426878"/>
            <a:ext cx="6625988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waiting to happen to somebody</a:t>
            </a:r>
            <a:endParaRPr lang="en-US" altLang="zh-CN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即将发生（在某人身上）；等待着（某人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6839" y="2659065"/>
            <a:ext cx="8577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我们不知道等待我们的将是什么样的生活。 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don't know what life </a:t>
            </a:r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holds in store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for us.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5104" y="3794134"/>
            <a:ext cx="11696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We guarantee that “From Shang to Qing: Chinese Art Through the Ages ” will transport you _____ another time with its amazing collection of works.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20538" y="4163466"/>
            <a:ext cx="1089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11789" y="4775199"/>
            <a:ext cx="11368586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transport… to…    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somebody feel that they are in a different place, time or situation  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使产生身临其境的感觉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: 圆角 11"/>
          <p:cNvSpPr/>
          <p:nvPr/>
        </p:nvSpPr>
        <p:spPr>
          <a:xfrm>
            <a:off x="1201003" y="3891252"/>
            <a:ext cx="1351128" cy="45556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build="p"/>
      <p:bldP spid="9" grpId="0"/>
      <p:bldP spid="10" grpId="0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95534" y="2586251"/>
            <a:ext cx="2292823" cy="139207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guarantee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 flipV="1">
            <a:off x="1669574" y="1132764"/>
            <a:ext cx="1448939" cy="14534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3091217" y="191067"/>
            <a:ext cx="3166281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v. to promise to do something; to promise something will happen</a:t>
            </a:r>
            <a:endParaRPr lang="en-US" altLang="zh-CN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保证；担保；保障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48566" y="402609"/>
            <a:ext cx="5575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我们不能保证我们的所有航班均不误点。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 cannot guarantee (that) our flights will never be delayed.  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03811" y="2101079"/>
            <a:ext cx="3757688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v. to give a written promise to replace or repair a product free if it goes wrong 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提供（产品）保修单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2313294" y="2750024"/>
            <a:ext cx="890517" cy="7779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7217393" y="2327619"/>
            <a:ext cx="37121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 our electrical goods are fully guaranteed.</a:t>
            </a:r>
            <a:endParaRPr lang="en-US" altLang="zh-CN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289109" y="3882788"/>
            <a:ext cx="3953301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written promise given by a company that something you buy will be replaced or repaired without payment if it goes wrong within a particular period</a:t>
            </a:r>
            <a:r>
              <a:rPr lang="zh-CN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保修单；保用证书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1669574" y="4001070"/>
            <a:ext cx="1534237" cy="75631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490349" y="4001070"/>
            <a:ext cx="4601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这电视机有一年的保修期。 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television comes with a year's guarantee.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440305" y="5438632"/>
            <a:ext cx="44423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这只手表仍在保修期内。</a:t>
            </a:r>
            <a:endParaRPr lang="en-US" altLang="zh-CN" sz="24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watch is still </a:t>
            </a:r>
            <a:r>
              <a:rPr lang="en-US" altLang="zh-CN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under guarantee</a:t>
            </a:r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  <p:bldP spid="5" grpId="0" animBg="1"/>
      <p:bldP spid="14" grpId="0" build="p"/>
      <p:bldP spid="1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57935" y="675226"/>
            <a:ext cx="8956040" cy="27997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4400" b="1" kern="10" cap="none" spc="0" dirty="0">
                <a:ln w="22225">
                  <a:solidFill>
                    <a:srgbClr val="EDD5B1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选择性必修三</a:t>
            </a:r>
            <a:r>
              <a:rPr lang="en-US" altLang="zh-CN" sz="4400" b="1" kern="10" cap="none" spc="0" dirty="0">
                <a:ln w="22225">
                  <a:solidFill>
                    <a:srgbClr val="EDD5B1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unit1</a:t>
            </a:r>
            <a:endParaRPr lang="en-US" altLang="zh-CN" sz="4400" b="1" kern="10" cap="none" spc="0" dirty="0">
              <a:ln w="22225">
                <a:solidFill>
                  <a:srgbClr val="EDD5B1"/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 kern="10" cap="none" spc="0" dirty="0">
                <a:ln w="22225">
                  <a:solidFill>
                    <a:srgbClr val="EDD5B1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Using Language</a:t>
            </a:r>
            <a:endParaRPr lang="en-US" altLang="zh-CN" sz="4400" b="1" kern="10" cap="none" spc="0" dirty="0">
              <a:ln w="22225">
                <a:solidFill>
                  <a:srgbClr val="EDD5B1"/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zh-CN" sz="4400" b="1" cap="none" spc="0" dirty="0">
              <a:ln w="22225">
                <a:solidFill>
                  <a:srgbClr val="EDD5B1"/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 cap="none" spc="0" dirty="0">
                <a:ln w="22225">
                  <a:solidFill>
                    <a:srgbClr val="EDD5B1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Ancient Chinese Art on Show</a:t>
            </a:r>
            <a:endParaRPr lang="en-US" altLang="zh-CN" sz="4400" b="1" cap="none" spc="0" dirty="0">
              <a:ln w="22225">
                <a:solidFill>
                  <a:srgbClr val="EDD5B1"/>
                </a:solidFill>
                <a:prstDash val="solid"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07902" y="3602651"/>
            <a:ext cx="5111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study </a:t>
            </a:r>
            <a:endParaRPr lang="zh-CN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84245" y="216145"/>
            <a:ext cx="116961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“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从商朝到清朝：中国历代艺术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展览将持续至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日。 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“From Shang to Qing: Chinese Art Through the Ages” will run until November 25.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对话气泡: 椭圆形 4"/>
          <p:cNvSpPr/>
          <p:nvPr/>
        </p:nvSpPr>
        <p:spPr>
          <a:xfrm>
            <a:off x="8768687" y="696036"/>
            <a:ext cx="559558" cy="539086"/>
          </a:xfrm>
          <a:prstGeom prst="wedgeEllipseCallout">
            <a:avLst>
              <a:gd name="adj1" fmla="val -136775"/>
              <a:gd name="adj2" fmla="val 119462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7499445" y="1505306"/>
            <a:ext cx="3903259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i. to continue for a particular period of time without stopping 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持续；延续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1734" y="2782818"/>
            <a:ext cx="11696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No one will be ____________(admit) into the exhibition after 4:30 pm.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043451" y="2723736"/>
            <a:ext cx="1644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admitted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对话气泡: 椭圆形 8"/>
          <p:cNvSpPr/>
          <p:nvPr/>
        </p:nvSpPr>
        <p:spPr>
          <a:xfrm>
            <a:off x="3093492" y="2766952"/>
            <a:ext cx="1389798" cy="539086"/>
          </a:xfrm>
          <a:prstGeom prst="wedgeEllipseCallout">
            <a:avLst>
              <a:gd name="adj1" fmla="val -152978"/>
              <a:gd name="adj2" fmla="val 116931"/>
            </a:avLst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3302" y="3686693"/>
            <a:ext cx="5306705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 1) to allow somebody/something to enter a place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准许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进入（某处）</a:t>
            </a:r>
            <a:r>
              <a:rPr lang="en-US" altLang="zh-CN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68137" y="1212212"/>
            <a:ext cx="5488107" cy="1323439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admission n.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money that you pay to go into a building or to an event</a:t>
            </a:r>
            <a:endParaRPr lang="en-US" altLang="zh-CN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</a:rPr>
              <a:t>                    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入场费；门票费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95870" y="4640800"/>
            <a:ext cx="11696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去年她被浙江大学录取了。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was admitted to/into Zhejiang University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889010" y="3357547"/>
            <a:ext cx="6097138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 v. to allow somebody to become a member of a club, a school or an organization</a:t>
            </a:r>
            <a:endParaRPr lang="en-US" altLang="zh-CN" sz="2400" b="1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准许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加入（俱乐部、组织）；接收（入学）</a:t>
            </a:r>
            <a:endParaRPr lang="zh-CN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90018" y="5631028"/>
            <a:ext cx="11696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admitted (to) ____________ (steal) the car.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889912" y="5594907"/>
            <a:ext cx="1644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stealing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989929" y="4860234"/>
            <a:ext cx="5127008" cy="144655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457200" indent="-457200">
              <a:buAutoNum type="arabicParenR" startAt="2"/>
            </a:pPr>
            <a:r>
              <a:rPr lang="en-US" altLang="zh-CN" sz="24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32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to say that you have done something wrong or illegal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承认（过错、罪行）</a:t>
            </a:r>
            <a:endParaRPr lang="zh-CN" altLang="en-US" sz="24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build="p"/>
      <p:bldP spid="8" grpId="0"/>
      <p:bldP spid="9" grpId="0" animBg="1"/>
      <p:bldP spid="10" grpId="0" animBg="1"/>
      <p:bldP spid="13" grpId="0" animBg="1"/>
      <p:bldP spid="16" grpId="0" build="p"/>
      <p:bldP spid="17" grpId="0" animBg="1"/>
      <p:bldP spid="18" grpId="0" build="p"/>
      <p:bldP spid="19" grpId="0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4245" y="216145"/>
            <a:ext cx="116961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 10 I. </a:t>
            </a:r>
            <a:endParaRPr lang="en-US" altLang="zh-CN" sz="2800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28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worth  worthy worthwhile</a:t>
            </a:r>
            <a:endParaRPr lang="en-US" altLang="zh-CN" sz="2800" dirty="0">
              <a:solidFill>
                <a:srgbClr val="00206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1) If you are not interested in works of art by classical masters, contemporary art by emerging artists is also ____________ of your attention.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2) If you are not interested in works of art by classical masters, contemporary art by emerging artists is also ____________  your attention.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06286" y="1502965"/>
            <a:ext cx="1289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worthy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85981" y="2299774"/>
            <a:ext cx="1289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9086" y="2998261"/>
            <a:ext cx="10522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这家博物馆值得参观。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514350" indent="-514350"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museum is worth a visit. 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museum is worth  visiting. 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museum is worthy of  a visit.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museum is worthy to be visited. 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The museum is worthy of being visited.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It’s worthwhile to visit the museum.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It’s worthwhile visiting the museum.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arenR"/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30451" y="2204963"/>
            <a:ext cx="5349924" cy="267765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worth +n/doing (</a:t>
            </a:r>
            <a:r>
              <a:rPr lang="zh-CN" altLang="en-US" sz="28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主动代替被动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worthy of +n.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worthy of being done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worthy to be done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It’s worthwhile  to do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US" altLang="zh-C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worthwhile   doing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 build="p"/>
      <p:bldP spid="6" grpId="0" animBg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83133" y="2050637"/>
            <a:ext cx="4762842" cy="82375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1-3 Blank Filling</a:t>
            </a: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6051" y="100743"/>
            <a:ext cx="12035949" cy="4548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From bronze bowls to 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陶瓷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vases, and jade ___________(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雕塑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______  ink wash paintings, our goal is __________(display) artistic genius from ancient times.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Also of _________ ___________(=most important focus) is a collection of nearly 100 bronze objects from the Shang Dynasty.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Richfield Museum of Fine Art is proud to _________ (=show) our new __________(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展览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26090" y="259307"/>
            <a:ext cx="139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ceramic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>
          <a:xfrm>
            <a:off x="9062113" y="204716"/>
            <a:ext cx="1869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sculptures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82138" y="782527"/>
            <a:ext cx="139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6202908" y="848435"/>
            <a:ext cx="175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display</a:t>
            </a:r>
            <a:endParaRPr lang="zh-CN" altLang="en-US" sz="2800" dirty="0"/>
          </a:p>
        </p:txBody>
      </p:sp>
      <p:sp>
        <p:nvSpPr>
          <p:cNvPr id="7" name="文本框 6"/>
          <p:cNvSpPr txBox="1"/>
          <p:nvPr/>
        </p:nvSpPr>
        <p:spPr>
          <a:xfrm>
            <a:off x="1981200" y="2113345"/>
            <a:ext cx="3252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primary   note</a:t>
            </a:r>
            <a:endParaRPr lang="zh-CN" altLang="en-US" sz="2800" dirty="0"/>
          </a:p>
        </p:txBody>
      </p:sp>
      <p:sp>
        <p:nvSpPr>
          <p:cNvPr id="8" name="文本框 7"/>
          <p:cNvSpPr txBox="1"/>
          <p:nvPr/>
        </p:nvSpPr>
        <p:spPr>
          <a:xfrm>
            <a:off x="7665493" y="3429000"/>
            <a:ext cx="175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25272" y="4024953"/>
            <a:ext cx="175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exhibition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3899" y="100743"/>
            <a:ext cx="11552829" cy="5194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Some of the items on display ________________________________(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被认为是来自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the collection of Emperor Qianlong, a great 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对</a:t>
            </a: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大为赞赏的人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of Shang Dynasty bronze.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While the artists who made these great works are not known, they _________________________(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</a:t>
            </a: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方面展现出了非凡的技艺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in creating these beautiful pieces.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Born during __________________(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明朝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 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 sought and failed to gain entry into _______________(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公务员</a:t>
            </a: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仕途</a:t>
            </a:r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40991" y="245660"/>
            <a:ext cx="4960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thought to have come from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>
          <a:xfrm>
            <a:off x="8748214" y="849573"/>
            <a:ext cx="1753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admirer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9393" y="2847523"/>
            <a:ext cx="36797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showed great skill in</a:t>
            </a:r>
            <a:endParaRPr lang="zh-CN" altLang="en-US" sz="2800" dirty="0"/>
          </a:p>
        </p:txBody>
      </p:sp>
      <p:sp>
        <p:nvSpPr>
          <p:cNvPr id="7" name="文本框 6"/>
          <p:cNvSpPr txBox="1"/>
          <p:nvPr/>
        </p:nvSpPr>
        <p:spPr>
          <a:xfrm>
            <a:off x="2879677" y="4049213"/>
            <a:ext cx="2961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Ming Dynasty</a:t>
            </a:r>
            <a:endParaRPr lang="zh-CN" altLang="en-US" sz="2800" dirty="0"/>
          </a:p>
        </p:txBody>
      </p:sp>
      <p:sp>
        <p:nvSpPr>
          <p:cNvPr id="8" name="文本框 7"/>
          <p:cNvSpPr txBox="1"/>
          <p:nvPr/>
        </p:nvSpPr>
        <p:spPr>
          <a:xfrm>
            <a:off x="2879677" y="4790364"/>
            <a:ext cx="2470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civil service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28291" y="2173467"/>
            <a:ext cx="4509568" cy="74251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 4-9   Blank Filling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3795" y="232012"/>
            <a:ext cx="11824409" cy="5194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1.This is just a small taste of what is ______________ 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将要发生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储备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等候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you.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No one will ___________________ 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允许进入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the exhibition after 4:40 p.m.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No photos or food and drink ________________ 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允许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museum.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__________________(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开放时间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are from 9:00 a.m. to 5:00 p.m.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Most of these sculptures are __________________(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源自佛教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We 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保证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that “From Shang to Qing” will __________you __________ 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带你去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another time with its amazing collection of works.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11588" y="388961"/>
            <a:ext cx="2108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store for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08997" y="1612710"/>
            <a:ext cx="3102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admitted into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95164" y="2292879"/>
            <a:ext cx="3102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allowed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68990" y="2836459"/>
            <a:ext cx="3102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Opening hours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68754" y="3516628"/>
            <a:ext cx="3181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Buddhist origin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180531" y="4198851"/>
            <a:ext cx="2169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guarantee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927910" y="4262540"/>
            <a:ext cx="2169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transport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8572" y="4812809"/>
            <a:ext cx="1423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0722" y="0"/>
            <a:ext cx="11715227" cy="453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Buddhism did not really begin to 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广泛传播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until the 17</a:t>
            </a:r>
            <a:r>
              <a:rPr lang="en-US" altLang="zh-CN" sz="28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Trade along the Silk Road also ________________(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蓬勃发展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Chinese sculpture ______________________ by Buddhist art.(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自然而然受到佛教影响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These works _________________(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目的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主旨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意图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spread Buddhism.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They are ________________________________ ( 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精美绝伦</a:t>
            </a:r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品质非凡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34166" y="191070"/>
            <a:ext cx="25726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 expansion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88758" y="1453487"/>
            <a:ext cx="214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boomed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07475" y="2081284"/>
            <a:ext cx="3766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84143" y="3343701"/>
            <a:ext cx="2900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intended to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367887" y="4011611"/>
            <a:ext cx="542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exceptional beauty and quality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8835" y="102359"/>
            <a:ext cx="1528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 2 </a:t>
            </a:r>
            <a:endParaRPr lang="zh-CN" altLang="en-US" sz="28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0250" y="682388"/>
            <a:ext cx="11696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___________ (bear) during the Ming Dynasty, Tang ________(seek) and failed to gain ___________(enter)  into the </a:t>
            </a:r>
            <a:r>
              <a:rPr lang="en-US" altLang="zh-CN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 service (</a:t>
            </a:r>
            <a:r>
              <a:rPr lang="zh-CN" altLang="en-US" sz="2800" b="1" u="sng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政府部门</a:t>
            </a:r>
            <a:r>
              <a:rPr lang="en-US" altLang="zh-CN" sz="2800" b="1" u="sng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3109" y="748408"/>
            <a:ext cx="143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Born 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354703" y="682388"/>
            <a:ext cx="143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sought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95264" y="1158739"/>
            <a:ext cx="1433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entry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29651" y="3078680"/>
            <a:ext cx="1719618" cy="10304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entry n.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1526273" y="2561966"/>
            <a:ext cx="1255594" cy="5732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2781867" y="1821636"/>
            <a:ext cx="3189029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right or opportunity to enter a place</a:t>
            </a:r>
            <a:endParaRPr lang="en-US" altLang="zh-CN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进入（指权利、机会）</a:t>
            </a:r>
            <a:endParaRPr lang="zh-CN" altLang="en-US" sz="24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400801" y="1608724"/>
            <a:ext cx="57184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zh-CN" altLang="en-US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禁止入内</a:t>
            </a:r>
            <a:endParaRPr lang="en-US" altLang="zh-CN" sz="28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Entry.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zh-CN" altLang="en-US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zh-CN" altLang="en-US" sz="28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这座博物馆免费参观。</a:t>
            </a:r>
            <a:endParaRPr lang="en-US" altLang="zh-CN" sz="2800" dirty="0">
              <a:solidFill>
                <a:srgbClr val="20212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Entry to the museum is free.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1803775" y="3699898"/>
            <a:ext cx="1264697" cy="116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521355" y="3525031"/>
            <a:ext cx="5477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winning entries will be published in next month’s issue.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068472" y="3424606"/>
            <a:ext cx="239973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c.n</a:t>
            </a:r>
            <a:r>
              <a:rPr lang="en-US" altLang="zh-CN" sz="24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参赛作品</a:t>
            </a:r>
            <a:endParaRPr lang="zh-CN" altLang="en-US" sz="2400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1314731" y="4109086"/>
            <a:ext cx="1467136" cy="103040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2738647" y="4422565"/>
            <a:ext cx="3878240" cy="23083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item, for example a piece of information, that is written or printed in a dictionary, an account book, a diary, etc.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（词典等的）条目；词条；账目；记录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110484" y="4974609"/>
            <a:ext cx="4285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blog/diary/journal entry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10" grpId="0" animBg="1"/>
      <p:bldP spid="11" grpId="0" build="p"/>
      <p:bldP spid="14" grpId="0"/>
      <p:bldP spid="15" grpId="0" animBg="1"/>
      <p:bldP spid="18" grpId="0" animBg="1"/>
      <p:bldP spid="20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8207</Words>
  <Application>WPS 演示</Application>
  <PresentationFormat>宽屏</PresentationFormat>
  <Paragraphs>357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4" baseType="lpstr">
      <vt:lpstr>Arial</vt:lpstr>
      <vt:lpstr>宋体</vt:lpstr>
      <vt:lpstr>Wingdings</vt:lpstr>
      <vt:lpstr>HelveticaNeue</vt:lpstr>
      <vt:lpstr>华文新魏</vt:lpstr>
      <vt:lpstr>Times New Roman</vt:lpstr>
      <vt:lpstr>Segoe Print</vt:lpstr>
      <vt:lpstr>微软雅黑</vt:lpstr>
      <vt:lpstr>Arial Unicode MS</vt:lpstr>
      <vt:lpstr>等线 Light</vt:lpstr>
      <vt:lpstr>等线</vt:lpstr>
      <vt:lpstr>华文楷体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Louisa jiang</dc:creator>
  <cp:lastModifiedBy>Administrator</cp:lastModifiedBy>
  <cp:revision>55</cp:revision>
  <dcterms:created xsi:type="dcterms:W3CDTF">2024-03-20T00:49:00Z</dcterms:created>
  <dcterms:modified xsi:type="dcterms:W3CDTF">2024-04-12T05:56:10Z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