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5" r:id="rId3"/>
    <p:sldId id="285" r:id="rId4"/>
    <p:sldId id="257" r:id="rId5"/>
    <p:sldId id="260" r:id="rId6"/>
    <p:sldId id="259" r:id="rId7"/>
    <p:sldId id="267" r:id="rId8"/>
    <p:sldId id="277" r:id="rId9"/>
    <p:sldId id="275" r:id="rId10"/>
    <p:sldId id="281" r:id="rId11"/>
    <p:sldId id="282" r:id="rId12"/>
    <p:sldId id="28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BBC0"/>
    <a:srgbClr val="15639E"/>
    <a:srgbClr val="156389"/>
    <a:srgbClr val="F3F3F3"/>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0"/>
        <p:guide pos="38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1.jpe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5.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248150" y="113030"/>
            <a:ext cx="7943850" cy="6382385"/>
          </a:xfrm>
          <a:prstGeom prst="rect">
            <a:avLst/>
          </a:prstGeom>
        </p:spPr>
      </p:pic>
      <p:sp>
        <p:nvSpPr>
          <p:cNvPr id="12" name="标题 11"/>
          <p:cNvSpPr>
            <a:spLocks noGrp="1"/>
          </p:cNvSpPr>
          <p:nvPr/>
        </p:nvSpPr>
        <p:spPr>
          <a:xfrm>
            <a:off x="0" y="0"/>
            <a:ext cx="3891280" cy="516890"/>
          </a:xfrm>
          <a:prstGeom prst="rect">
            <a:avLst/>
          </a:prstGeom>
          <a:solidFill>
            <a:srgbClr val="94BBC0"/>
          </a:solidFill>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IV. Students’ works</a:t>
            </a:r>
            <a:endParaRPr lang="en-US" altLang="zh-CN" sz="2800" i="1">
              <a:solidFill>
                <a:schemeClr val="accent5">
                  <a:lumMod val="50000"/>
                </a:schemeClr>
              </a:solidFill>
              <a:effectLst>
                <a:outerShdw blurRad="38100" dist="38100" dir="2700000" algn="tl">
                  <a:srgbClr val="000000">
                    <a:alpha val="43137"/>
                  </a:srgbClr>
                </a:outerShdw>
              </a:effectLst>
            </a:endParaRPr>
          </a:p>
        </p:txBody>
      </p:sp>
      <p:pic>
        <p:nvPicPr>
          <p:cNvPr id="9" name="图片 8" descr="original-5848104-1"/>
          <p:cNvPicPr>
            <a:picLocks noChangeAspect="1"/>
          </p:cNvPicPr>
          <p:nvPr/>
        </p:nvPicPr>
        <p:blipFill>
          <a:blip r:embed="rId2">
            <a:clrChange>
              <a:clrFrom>
                <a:srgbClr val="F4F5F7">
                  <a:alpha val="100000"/>
                </a:srgbClr>
              </a:clrFrom>
              <a:clrTo>
                <a:srgbClr val="F4F5F7">
                  <a:alpha val="100000"/>
                  <a:alpha val="0"/>
                </a:srgbClr>
              </a:clrTo>
            </a:clrChange>
          </a:blip>
          <a:srcRect l="53400"/>
          <a:stretch>
            <a:fillRect/>
          </a:stretch>
        </p:blipFill>
        <p:spPr>
          <a:xfrm>
            <a:off x="-158115" y="5086985"/>
            <a:ext cx="1728470" cy="2088515"/>
          </a:xfrm>
          <a:prstGeom prst="rect">
            <a:avLst/>
          </a:prstGeom>
        </p:spPr>
      </p:pic>
      <p:pic>
        <p:nvPicPr>
          <p:cNvPr id="3" name="图片 2"/>
          <p:cNvPicPr>
            <a:picLocks noChangeAspect="1"/>
          </p:cNvPicPr>
          <p:nvPr/>
        </p:nvPicPr>
        <p:blipFill>
          <a:blip r:embed="rId3"/>
          <a:stretch>
            <a:fillRect/>
          </a:stretch>
        </p:blipFill>
        <p:spPr>
          <a:xfrm>
            <a:off x="247650" y="1140460"/>
            <a:ext cx="4000500" cy="3400425"/>
          </a:xfrm>
          <a:prstGeom prst="rect">
            <a:avLst/>
          </a:prstGeom>
        </p:spPr>
      </p:pic>
      <p:pic>
        <p:nvPicPr>
          <p:cNvPr id="29" name="图片 28"/>
          <p:cNvPicPr>
            <a:picLocks noChangeAspect="1"/>
          </p:cNvPicPr>
          <p:nvPr/>
        </p:nvPicPr>
        <p:blipFill>
          <a:blip r:embed="rId4"/>
          <a:stretch>
            <a:fillRect/>
          </a:stretch>
        </p:blipFill>
        <p:spPr>
          <a:xfrm>
            <a:off x="4251325" y="0"/>
            <a:ext cx="7880985" cy="6607175"/>
          </a:xfrm>
          <a:prstGeom prst="rect">
            <a:avLst/>
          </a:prstGeom>
        </p:spPr>
      </p:pic>
      <p:pic>
        <p:nvPicPr>
          <p:cNvPr id="5124" name="图片 6" descr="logo横版 png"/>
          <p:cNvPicPr>
            <a:picLocks noChangeAspect="1"/>
          </p:cNvPicPr>
          <p:nvPr/>
        </p:nvPicPr>
        <p:blipFill>
          <a:blip r:embed="rId5"/>
          <a:stretch>
            <a:fillRect/>
          </a:stretch>
        </p:blipFill>
        <p:spPr>
          <a:xfrm>
            <a:off x="11477625" y="82550"/>
            <a:ext cx="608013" cy="642938"/>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标注 2"/>
          <p:cNvSpPr/>
          <p:nvPr/>
        </p:nvSpPr>
        <p:spPr>
          <a:xfrm>
            <a:off x="74930" y="928370"/>
            <a:ext cx="11995785" cy="5610225"/>
          </a:xfrm>
          <a:prstGeom prst="wedgeRoundRectCallout">
            <a:avLst>
              <a:gd name="adj1" fmla="val -23089"/>
              <a:gd name="adj2" fmla="val -56145"/>
              <a:gd name="adj3" fmla="val 16667"/>
            </a:avLst>
          </a:prstGeom>
          <a:solidFill>
            <a:srgbClr val="94BB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标题 11"/>
          <p:cNvSpPr>
            <a:spLocks noGrp="1"/>
          </p:cNvSpPr>
          <p:nvPr/>
        </p:nvSpPr>
        <p:spPr>
          <a:xfrm>
            <a:off x="0" y="0"/>
            <a:ext cx="4037965" cy="536575"/>
          </a:xfrm>
          <a:prstGeom prst="rect">
            <a:avLst/>
          </a:prstGeom>
          <a:solidFill>
            <a:srgbClr val="94BBC0"/>
          </a:solidFill>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V. Teacher’s version</a:t>
            </a:r>
            <a:endParaRPr lang="en-US" altLang="zh-CN" sz="2800" i="1">
              <a:solidFill>
                <a:schemeClr val="accent5">
                  <a:lumMod val="50000"/>
                </a:schemeClr>
              </a:solidFill>
              <a:effectLst>
                <a:outerShdw blurRad="38100" dist="38100" dir="2700000" algn="tl">
                  <a:srgbClr val="000000">
                    <a:alpha val="43137"/>
                  </a:srgbClr>
                </a:outerShdw>
              </a:effectLst>
            </a:endParaRPr>
          </a:p>
        </p:txBody>
      </p:sp>
      <p:pic>
        <p:nvPicPr>
          <p:cNvPr id="4" name="图片 3" descr="微信截图_20240411154357"/>
          <p:cNvPicPr>
            <a:picLocks noChangeAspect="1"/>
          </p:cNvPicPr>
          <p:nvPr/>
        </p:nvPicPr>
        <p:blipFill>
          <a:blip r:embed="rId1">
            <a:clrChange>
              <a:clrFrom>
                <a:srgbClr val="88B1B7">
                  <a:alpha val="100000"/>
                </a:srgbClr>
              </a:clrFrom>
              <a:clrTo>
                <a:srgbClr val="88B1B7">
                  <a:alpha val="100000"/>
                  <a:alpha val="0"/>
                </a:srgbClr>
              </a:clrTo>
            </a:clrChange>
          </a:blip>
          <a:srcRect l="6534" t="5902" r="5836" b="15980"/>
          <a:stretch>
            <a:fillRect/>
          </a:stretch>
        </p:blipFill>
        <p:spPr>
          <a:xfrm>
            <a:off x="11287125" y="5781675"/>
            <a:ext cx="904875" cy="1076325"/>
          </a:xfrm>
          <a:prstGeom prst="rect">
            <a:avLst/>
          </a:prstGeom>
        </p:spPr>
      </p:pic>
      <p:sp>
        <p:nvSpPr>
          <p:cNvPr id="100" name="文本框 99"/>
          <p:cNvSpPr txBox="1"/>
          <p:nvPr/>
        </p:nvSpPr>
        <p:spPr>
          <a:xfrm>
            <a:off x="213360" y="1191260"/>
            <a:ext cx="11689715" cy="5013325"/>
          </a:xfrm>
          <a:prstGeom prst="rect">
            <a:avLst/>
          </a:prstGeom>
          <a:noFill/>
          <a:ln w="9525">
            <a:noFill/>
          </a:ln>
        </p:spPr>
        <p:txBody>
          <a:bodyPr wrap="square">
            <a:noAutofit/>
          </a:bodyPr>
          <a:p>
            <a:pPr indent="0" algn="just" fontAlgn="auto">
              <a:lnSpc>
                <a:spcPct val="90000"/>
              </a:lnSpc>
              <a:spcBef>
                <a:spcPts val="0"/>
              </a:spcBef>
              <a:spcAft>
                <a:spcPts val="1000"/>
              </a:spcAft>
            </a:pPr>
            <a:r>
              <a:rPr lang="en-US" sz="2200" b="1" i="1">
                <a:latin typeface="Times New Roman" panose="02020603050405020304" charset="0"/>
                <a:ea typeface="宋体" panose="02010600030101010101" pitchFamily="2" charset="-122"/>
                <a:cs typeface="Times New Roman" panose="02020603050405020304" charset="0"/>
              </a:rPr>
              <a:t>Para.1: Suddenly, an idea formed in my mind.</a:t>
            </a:r>
            <a:r>
              <a:rPr lang="en-US" sz="2200" b="0">
                <a:latin typeface="Times New Roman" panose="02020603050405020304" charset="0"/>
                <a:ea typeface="宋体" panose="02010600030101010101" pitchFamily="2" charset="-122"/>
                <a:cs typeface="Times New Roman" panose="02020603050405020304" charset="0"/>
              </a:rPr>
              <a:t> Barely did people realize these likable creatures’ likability in the warmth of a home! Cats’ rhythmic purr rap, dogs’ tail-chasing waggle dance, fishes’ bubble-decorating slides.... I could make them visible! </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设想内容</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en-US" sz="2200" b="0">
                <a:latin typeface="Times New Roman" panose="02020603050405020304" charset="0"/>
                <a:ea typeface="宋体" panose="02010600030101010101" pitchFamily="2" charset="-122"/>
                <a:cs typeface="Times New Roman" panose="02020603050405020304" charset="0"/>
              </a:rPr>
              <a:t>Who would have the heart to turn down those fun and delight? An image sketched itself- Whoopee! Mr. Nibbles relished its pillow playground carnival, uttering, "Adopt me-bring joy home!"</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 </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仓鼠</a:t>
            </a:r>
            <a:r>
              <a:rPr lang="en-US" altLang="zh-CN"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协同</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en-US" sz="2200" b="0">
                <a:latin typeface="Times New Roman" panose="02020603050405020304" charset="0"/>
                <a:ea typeface="宋体" panose="02010600030101010101" pitchFamily="2" charset="-122"/>
                <a:cs typeface="Times New Roman" panose="02020603050405020304" charset="0"/>
              </a:rPr>
              <a:t>At the moment, parents walked in. A ripple of laughter wove in the room as they spotted the merry “parkour”, making me more assertive.</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父母反应</a:t>
            </a:r>
            <a:r>
              <a:rPr lang="en-US" altLang="zh-CN"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协同</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 </a:t>
            </a:r>
            <a:r>
              <a:rPr lang="en-US" sz="2200" b="0">
                <a:latin typeface="Times New Roman" panose="02020603050405020304" charset="0"/>
                <a:ea typeface="宋体" panose="02010600030101010101" pitchFamily="2" charset="-122"/>
                <a:cs typeface="Times New Roman" panose="02020603050405020304" charset="0"/>
              </a:rPr>
              <a:t>With the brimming inspiration, I called Ollie to pour down my thoughts and was immediately echoed by his yell, “Terrific! Don’t forget Blue!”</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衔接下文</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endParaRPr lang="en-US" sz="2200" b="0">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spcBef>
                <a:spcPts val="0"/>
              </a:spcBef>
              <a:spcAft>
                <a:spcPts val="1000"/>
              </a:spcAft>
            </a:pPr>
            <a:r>
              <a:rPr lang="en-US" sz="2200" b="1" i="1">
                <a:latin typeface="Times New Roman" panose="02020603050405020304" charset="0"/>
                <a:ea typeface="宋体" panose="02010600030101010101" pitchFamily="2" charset="-122"/>
                <a:cs typeface="Times New Roman" panose="02020603050405020304" charset="0"/>
              </a:rPr>
              <a:t>Para.2: We decided to make both Mr. Nibbles and Blue the stars of the poster. </a:t>
            </a:r>
            <a:r>
              <a:rPr lang="en-US" sz="2200">
                <a:latin typeface="Times New Roman" panose="02020603050405020304" charset="0"/>
                <a:ea typeface="宋体" panose="02010600030101010101" pitchFamily="2" charset="-122"/>
                <a:cs typeface="Times New Roman" panose="02020603050405020304" charset="0"/>
              </a:rPr>
              <a:t>Next day,</a:t>
            </a:r>
            <a:r>
              <a:rPr lang="en-US" sz="2200" b="1" i="1">
                <a:latin typeface="Times New Roman" panose="02020603050405020304" charset="0"/>
                <a:ea typeface="宋体" panose="02010600030101010101" pitchFamily="2" charset="-122"/>
                <a:cs typeface="Times New Roman" panose="02020603050405020304" charset="0"/>
              </a:rPr>
              <a:t> </a:t>
            </a:r>
            <a:r>
              <a:rPr lang="en-US" sz="2200" b="0">
                <a:latin typeface="Times New Roman" panose="02020603050405020304" charset="0"/>
                <a:ea typeface="宋体" panose="02010600030101010101" pitchFamily="2" charset="-122"/>
                <a:cs typeface="Times New Roman" panose="02020603050405020304" charset="0"/>
              </a:rPr>
              <a:t>Ollie and I started to illustrate our ideas. </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衔接上下文</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a:t>
            </a:r>
            <a:r>
              <a:rPr lang="en-US" sz="2200" b="0">
                <a:latin typeface="Times New Roman" panose="02020603050405020304" charset="0"/>
                <a:ea typeface="宋体" panose="02010600030101010101" pitchFamily="2" charset="-122"/>
                <a:cs typeface="Times New Roman" panose="02020603050405020304" charset="0"/>
              </a:rPr>
              <a:t>Mr. Nibbles’ excited entertainment boasted its charm with my family’s engaged “playgound construction”, while Blue was crooning its </a:t>
            </a:r>
            <a:r>
              <a:rPr lang="en-US" sz="2200">
                <a:latin typeface="Times New Roman" panose="02020603050405020304" charset="0"/>
                <a:ea typeface="宋体" panose="02010600030101010101" pitchFamily="2" charset="-122"/>
                <a:cs typeface="Times New Roman" panose="02020603050405020304" charset="0"/>
                <a:sym typeface="+mn-ea"/>
              </a:rPr>
              <a:t>melodious blues</a:t>
            </a:r>
            <a:r>
              <a:rPr lang="en-US" sz="2200" b="0">
                <a:latin typeface="Times New Roman" panose="02020603050405020304" charset="0"/>
                <a:ea typeface="宋体" panose="02010600030101010101" pitchFamily="2" charset="-122"/>
                <a:cs typeface="Times New Roman" panose="02020603050405020304" charset="0"/>
              </a:rPr>
              <a:t> on a lovely swing, blowing Abuela and Ollie away. His speech bubble read, "Adopt me! Our duet will be astounding!"</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仓鼠、鹦鹉及奶奶协同</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a:t>
            </a:r>
            <a:r>
              <a:rPr lang="en-US" sz="2200" b="0">
                <a:latin typeface="Times New Roman" panose="02020603050405020304" charset="0"/>
                <a:ea typeface="宋体" panose="02010600030101010101" pitchFamily="2" charset="-122"/>
                <a:cs typeface="Times New Roman" panose="02020603050405020304" charset="0"/>
              </a:rPr>
              <a:t> Mr. Goldberg’s gaze sharpened as the poster was handed.</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(Mr. Goldberg</a:t>
            </a:r>
            <a:r>
              <a:rPr lang="zh-CN" alt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反应</a:t>
            </a:r>
            <a:r>
              <a:rPr lang="en-US" sz="220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sym typeface="+mn-ea"/>
              </a:rPr>
              <a:t>)</a:t>
            </a:r>
            <a:r>
              <a:rPr lang="en-US" sz="2200" b="0">
                <a:latin typeface="Times New Roman" panose="02020603050405020304" charset="0"/>
                <a:ea typeface="宋体" panose="02010600030101010101" pitchFamily="2" charset="-122"/>
                <a:cs typeface="Times New Roman" panose="02020603050405020304" charset="0"/>
              </a:rPr>
              <a:t> More satisfying, our work was then welcomed by increasing pet adoptions - it did capture people's hearts and attention!</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 (</a:t>
            </a:r>
            <a:r>
              <a:rPr lang="zh-CN" alt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公众反应</a:t>
            </a:r>
            <a:r>
              <a:rPr lang="en-US" altLang="zh-CN"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协同</a:t>
            </a:r>
            <a:r>
              <a:rPr lang="en-US" sz="2200" b="0">
                <a:solidFill>
                  <a:schemeClr val="accent4">
                    <a:lumMod val="20000"/>
                    <a:lumOff val="80000"/>
                  </a:schemeClr>
                </a:solidFill>
                <a:latin typeface="Times New Roman" panose="02020603050405020304" charset="0"/>
                <a:ea typeface="宋体" panose="02010600030101010101" pitchFamily="2" charset="-122"/>
                <a:cs typeface="Times New Roman" panose="02020603050405020304" charset="0"/>
              </a:rPr>
              <a:t>)</a:t>
            </a:r>
            <a:r>
              <a:rPr lang="en-US" sz="2200" b="0">
                <a:latin typeface="Times New Roman" panose="02020603050405020304" charset="0"/>
                <a:ea typeface="宋体" panose="02010600030101010101" pitchFamily="2" charset="-122"/>
                <a:cs typeface="Times New Roman" panose="02020603050405020304" charset="0"/>
              </a:rPr>
              <a:t>This shared creation was our proud triumph, reversely further imprinting the adorables on Ollie and me, or everyone.</a:t>
            </a:r>
            <a:endParaRPr lang="en-US" altLang="en-US" sz="2200" b="0">
              <a:latin typeface="Times New Roman" panose="02020603050405020304" charset="0"/>
              <a:ea typeface="宋体" panose="02010600030101010101" pitchFamily="2" charset="-122"/>
              <a:cs typeface="Times New Roman" panose="0202060305040502030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7145" y="635"/>
            <a:ext cx="12278360" cy="685736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a:xfrm>
            <a:off x="66675" y="47625"/>
            <a:ext cx="12047220" cy="5885180"/>
          </a:xfrm>
          <a:prstGeom prst="roundRect">
            <a:avLst>
              <a:gd name="adj" fmla="val 6171"/>
            </a:avLst>
          </a:prstGeom>
          <a:solidFill>
            <a:srgbClr val="94BB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6675" y="38100"/>
            <a:ext cx="11909425" cy="5908040"/>
          </a:xfrm>
          <a:prstGeom prst="rect">
            <a:avLst/>
          </a:prstGeom>
          <a:noFill/>
          <a:ln w="9525">
            <a:noFill/>
          </a:ln>
        </p:spPr>
        <p:txBody>
          <a:bodyPr wrap="square">
            <a:spAutoFit/>
          </a:bodyPr>
          <a:p>
            <a:pPr indent="0">
              <a:lnSpc>
                <a:spcPct val="90000"/>
              </a:lnSpc>
              <a:spcBef>
                <a:spcPts val="0"/>
              </a:spcBef>
              <a:spcAft>
                <a:spcPts val="0"/>
              </a:spcAft>
            </a:pPr>
            <a:r>
              <a:rPr lang="en-US" sz="2000">
                <a:latin typeface="Calibri" panose="020F0502020204030204" charset="0"/>
                <a:ea typeface="宋体" panose="02010600030101010101" pitchFamily="2" charset="-122"/>
                <a:cs typeface="Times New Roman" panose="02020603050405020304" charset="0"/>
              </a:rPr>
              <a:t>①</a:t>
            </a:r>
            <a:r>
              <a:rPr lang="en-US" sz="2000">
                <a:latin typeface="Times New Roman" panose="02020603050405020304" charset="0"/>
                <a:ea typeface="宋体" panose="02010600030101010101" pitchFamily="2" charset="-122"/>
                <a:cs typeface="Times New Roman" panose="02020603050405020304" charset="0"/>
              </a:rPr>
              <a:t>I was doing homework with my friend Ollie at his home when he randomly scribbling (</a:t>
            </a:r>
            <a:r>
              <a:rPr lang="zh-CN" sz="2000">
                <a:latin typeface="Times New Roman" panose="02020603050405020304" charset="0"/>
                <a:ea typeface="宋体" panose="02010600030101010101" pitchFamily="2" charset="-122"/>
                <a:cs typeface="Times New Roman" panose="02020603050405020304" charset="0"/>
              </a:rPr>
              <a:t>乱画</a:t>
            </a:r>
            <a:r>
              <a:rPr lang="en-US" sz="2000">
                <a:latin typeface="Times New Roman" panose="02020603050405020304" charset="0"/>
                <a:ea typeface="宋体" panose="02010600030101010101" pitchFamily="2" charset="-122"/>
                <a:cs typeface="Times New Roman" panose="02020603050405020304" charset="0"/>
              </a:rPr>
              <a:t>) a fish. But not just any fish. This fish was riding a skateboard and blowing a bubble that said "I'd rather be skating!" I laughed and drew a sea star saying “fooling around and get to work!"</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Calibri" panose="020F0502020204030204" charset="0"/>
                <a:ea typeface="宋体" panose="02010600030101010101" pitchFamily="2" charset="-122"/>
                <a:cs typeface="Times New Roman" panose="02020603050405020304" charset="0"/>
              </a:rPr>
              <a:t>②</a:t>
            </a:r>
            <a:r>
              <a:rPr lang="en-US" sz="2000">
                <a:latin typeface="Times New Roman" panose="02020603050405020304" charset="0"/>
                <a:ea typeface="宋体" panose="02010600030101010101" pitchFamily="2" charset="-122"/>
                <a:cs typeface="Times New Roman" panose="02020603050405020304" charset="0"/>
              </a:rPr>
              <a:t>Just then, Ollie's grandma Abuela and her friend Mr. Goldberg came into the kit Mr. Goldberg was in charge of the local animal shelter. Abuela poured their tea inquired about how things were going at the animal shelter. Mr. Goldberg sighed, shaking his head. He explained that not enough people were adopting pets, resulting in too many animals without homes.</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Calibri" panose="020F0502020204030204" charset="0"/>
                <a:ea typeface="宋体" panose="02010600030101010101" pitchFamily="2" charset="-122"/>
                <a:cs typeface="Times New Roman" panose="02020603050405020304" charset="0"/>
                <a:sym typeface="+mn-ea"/>
              </a:rPr>
              <a:t>③</a:t>
            </a:r>
            <a:r>
              <a:rPr lang="en-US" sz="2000">
                <a:latin typeface="Times New Roman" panose="02020603050405020304" charset="0"/>
                <a:ea typeface="宋体" panose="02010600030101010101" pitchFamily="2" charset="-122"/>
                <a:cs typeface="Times New Roman" panose="02020603050405020304" charset="0"/>
              </a:rPr>
              <a:t>Overhearing the conversation, Ollie offered to adopt some excitedly. But Abuela said that one noisy parrot was plenty for this house.</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宋体" panose="02010600030101010101" pitchFamily="2" charset="-122"/>
                <a:ea typeface="宋体" panose="02010600030101010101" pitchFamily="2" charset="-122"/>
                <a:cs typeface="Times New Roman" panose="02020603050405020304" charset="0"/>
                <a:sym typeface="+mn-ea"/>
              </a:rPr>
              <a:t>④</a:t>
            </a:r>
            <a:r>
              <a:rPr lang="en-US" sz="2000">
                <a:latin typeface="Times New Roman" panose="02020603050405020304" charset="0"/>
                <a:ea typeface="宋体" panose="02010600030101010101" pitchFamily="2" charset="-122"/>
                <a:cs typeface="Times New Roman" panose="02020603050405020304" charset="0"/>
              </a:rPr>
              <a:t>"Blue isn't noisy," defended Ollie. "He's just musical."</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宋体" panose="02010600030101010101" pitchFamily="2" charset="-122"/>
                <a:ea typeface="宋体" panose="02010600030101010101" pitchFamily="2" charset="-122"/>
                <a:cs typeface="Times New Roman" panose="02020603050405020304" charset="0"/>
                <a:sym typeface="+mn-ea"/>
              </a:rPr>
              <a:t>⑤</a:t>
            </a:r>
            <a:r>
              <a:rPr lang="en-US" sz="2000">
                <a:latin typeface="Times New Roman" panose="02020603050405020304" charset="0"/>
                <a:ea typeface="宋体" panose="02010600030101010101" pitchFamily="2" charset="-122"/>
                <a:cs typeface="Times New Roman" panose="02020603050405020304" charset="0"/>
              </a:rPr>
              <a:t>"I'd have a whole farm full of animals if I could," I said. "But my parents say two cats and a hamster (</a:t>
            </a:r>
            <a:r>
              <a:rPr lang="zh-CN" sz="2000">
                <a:latin typeface="Times New Roman" panose="02020603050405020304" charset="0"/>
                <a:ea typeface="宋体" panose="02010600030101010101" pitchFamily="2" charset="-122"/>
                <a:cs typeface="Times New Roman" panose="02020603050405020304" charset="0"/>
              </a:rPr>
              <a:t>仓鼠）</a:t>
            </a:r>
            <a:r>
              <a:rPr lang="en-US" sz="2000">
                <a:latin typeface="Times New Roman" panose="02020603050405020304" charset="0"/>
                <a:ea typeface="宋体" panose="02010600030101010101" pitchFamily="2" charset="-122"/>
                <a:cs typeface="Times New Roman" panose="02020603050405020304" charset="0"/>
              </a:rPr>
              <a:t>are enough."</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宋体" panose="02010600030101010101" pitchFamily="2" charset="-122"/>
                <a:ea typeface="宋体" panose="02010600030101010101" pitchFamily="2" charset="-122"/>
                <a:cs typeface="Times New Roman" panose="02020603050405020304" charset="0"/>
              </a:rPr>
              <a:t>⑥</a:t>
            </a:r>
            <a:r>
              <a:rPr lang="en-US" sz="2000">
                <a:latin typeface="Times New Roman" panose="02020603050405020304" charset="0"/>
                <a:ea typeface="宋体" panose="02010600030101010101" pitchFamily="2" charset="-122"/>
                <a:cs typeface="Times New Roman" panose="02020603050405020304" charset="0"/>
              </a:rPr>
              <a:t>Mr. Goldberg said he kept trying to attract people to adopt animals, but found it hard to get people's attention these days. Ollie drew a sad whale, and I wrote the words "Please adopt me" in the shape of a whale spout (</a:t>
            </a:r>
            <a:r>
              <a:rPr lang="zh-CN" sz="2000">
                <a:latin typeface="Times New Roman" panose="02020603050405020304" charset="0"/>
                <a:ea typeface="宋体" panose="02010600030101010101" pitchFamily="2" charset="-122"/>
                <a:cs typeface="Times New Roman" panose="02020603050405020304" charset="0"/>
              </a:rPr>
              <a:t>喷水</a:t>
            </a:r>
            <a:r>
              <a:rPr lang="en-US" sz="2000">
                <a:latin typeface="Times New Roman" panose="02020603050405020304" charset="0"/>
                <a:ea typeface="宋体" panose="02010600030101010101" pitchFamily="2" charset="-122"/>
                <a:cs typeface="Times New Roman" panose="02020603050405020304" charset="0"/>
              </a:rPr>
              <a:t>). Mr. Goldberg took a look at our drawings and made favorable comments on them, saying that these clever talking animals just might grab people's attention. And he asked us if we were willing to design a poster for his animal shelter, a proposal we happily accepted. We decided to draw some ideas on our own and meet up again the next afternoon.</a:t>
            </a:r>
            <a:endParaRPr lang="en-US" sz="2000">
              <a:latin typeface="Times New Roman" panose="02020603050405020304" charset="0"/>
              <a:ea typeface="宋体" panose="02010600030101010101" pitchFamily="2" charset="-122"/>
              <a:cs typeface="Times New Roman" panose="02020603050405020304" charset="0"/>
            </a:endParaRPr>
          </a:p>
          <a:p>
            <a:pPr indent="0">
              <a:lnSpc>
                <a:spcPct val="90000"/>
              </a:lnSpc>
              <a:spcBef>
                <a:spcPts val="0"/>
              </a:spcBef>
              <a:spcAft>
                <a:spcPts val="0"/>
              </a:spcAft>
            </a:pPr>
            <a:r>
              <a:rPr lang="en-US" sz="2000">
                <a:latin typeface="宋体" panose="02010600030101010101" pitchFamily="2" charset="-122"/>
                <a:ea typeface="宋体" panose="02010600030101010101" pitchFamily="2" charset="-122"/>
                <a:cs typeface="Times New Roman" panose="02020603050405020304" charset="0"/>
              </a:rPr>
              <a:t>⑦</a:t>
            </a:r>
            <a:r>
              <a:rPr lang="en-US" sz="2000">
                <a:latin typeface="Times New Roman" panose="02020603050405020304" charset="0"/>
                <a:ea typeface="宋体" panose="02010600030101010101" pitchFamily="2" charset="-122"/>
                <a:cs typeface="Times New Roman" panose="02020603050405020304" charset="0"/>
              </a:rPr>
              <a:t>That night, when I was sitting in the living room brainstorming ideas for the poster, my little brother brought in our hamster, Mr. Nibbles, to give him a little run-around time. He made a hamster playground out of couch pillows and Mr. Nibbles began to run around merrily.</a:t>
            </a:r>
            <a:endParaRPr lang="en-US" altLang="en-US" sz="200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85725" y="6012815"/>
            <a:ext cx="8462645" cy="645160"/>
          </a:xfrm>
          <a:prstGeom prst="rect">
            <a:avLst/>
          </a:prstGeom>
          <a:noFill/>
        </p:spPr>
        <p:txBody>
          <a:bodyPr wrap="square" rtlCol="0" anchor="t">
            <a:spAutoFit/>
          </a:bodyPr>
          <a:p>
            <a:pPr indent="0">
              <a:lnSpc>
                <a:spcPct val="90000"/>
              </a:lnSpc>
              <a:spcBef>
                <a:spcPts val="0"/>
              </a:spcBef>
              <a:spcAft>
                <a:spcPts val="0"/>
              </a:spcAft>
            </a:pPr>
            <a:r>
              <a:rPr lang="en-US" sz="20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Para.1: Suddenly, an idea formed in my mind.Para.2: We decided to make both Mr. Nibbles and Blue the stars of the poster.</a:t>
            </a:r>
            <a:endParaRPr lang="en-US" altLang="en-US" sz="20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endParaRPr>
          </a:p>
        </p:txBody>
      </p:sp>
      <p:pic>
        <p:nvPicPr>
          <p:cNvPr id="13" name="图片 12" descr="pike-jumping-out-water-isolated-white-background_743855-1491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0327640" y="5662930"/>
            <a:ext cx="1864360" cy="1242695"/>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7" name="直接连接符 26"/>
          <p:cNvCxnSpPr/>
          <p:nvPr/>
        </p:nvCxnSpPr>
        <p:spPr>
          <a:xfrm>
            <a:off x="1961515" y="4586605"/>
            <a:ext cx="4972685" cy="19050"/>
          </a:xfrm>
          <a:prstGeom prst="line">
            <a:avLst/>
          </a:prstGeom>
          <a:ln w="41275">
            <a:solidFill>
              <a:schemeClr val="accent1">
                <a:lumMod val="60000"/>
                <a:lumOff val="40000"/>
              </a:schemeClr>
            </a:solidFill>
            <a:prstDash val="dashDot"/>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414010" y="2399030"/>
            <a:ext cx="9525" cy="2755900"/>
          </a:xfrm>
          <a:prstGeom prst="line">
            <a:avLst/>
          </a:prstGeom>
          <a:ln w="41275">
            <a:solidFill>
              <a:schemeClr val="accent1">
                <a:lumMod val="60000"/>
                <a:lumOff val="40000"/>
              </a:schemeClr>
            </a:solidFill>
            <a:prstDash val="dashDot"/>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3717925" y="3611880"/>
            <a:ext cx="3319145" cy="1198880"/>
          </a:xfrm>
          <a:prstGeom prst="rect">
            <a:avLst/>
          </a:prstGeom>
          <a:noFill/>
        </p:spPr>
        <p:txBody>
          <a:bodyPr wrap="square" rtlCol="0" anchor="t">
            <a:spAutoFit/>
          </a:bodyPr>
          <a:p>
            <a:pPr algn="ctr"/>
            <a:r>
              <a:rPr lang="en-US" altLang="zh-CN" sz="24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Design A Poster</a:t>
            </a:r>
            <a:endParaRPr lang="en-US" altLang="zh-CN" sz="24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algn="ctr"/>
            <a:r>
              <a:rPr lang="en-US" altLang="zh-CN" sz="24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to</a:t>
            </a:r>
            <a:endParaRPr lang="en-US" altLang="zh-CN" sz="24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algn="ctr"/>
            <a:r>
              <a:rPr lang="en-US" altLang="zh-CN" sz="24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Grab People’s Attention</a:t>
            </a:r>
            <a:endParaRPr lang="en-US" altLang="zh-CN" sz="24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14" name="图片 13" descr="istockphoto-1442046417-612x612"/>
          <p:cNvPicPr>
            <a:picLocks noChangeAspect="1"/>
          </p:cNvPicPr>
          <p:nvPr/>
        </p:nvPicPr>
        <p:blipFill>
          <a:blip r:embed="rId1"/>
          <a:stretch>
            <a:fillRect/>
          </a:stretch>
        </p:blipFill>
        <p:spPr>
          <a:xfrm>
            <a:off x="4958080" y="2487295"/>
            <a:ext cx="1050290" cy="1050290"/>
          </a:xfrm>
          <a:prstGeom prst="rect">
            <a:avLst/>
          </a:prstGeom>
          <a:effectLst>
            <a:outerShdw blurRad="50800" dist="38100" dir="2700000" algn="tl" rotWithShape="0">
              <a:prstClr val="black">
                <a:alpha val="40000"/>
              </a:prstClr>
            </a:outerShdw>
            <a:softEdge rad="31750"/>
          </a:effectLst>
        </p:spPr>
      </p:pic>
      <p:pic>
        <p:nvPicPr>
          <p:cNvPr id="15" name="图片 14" descr="1_hSSdw-C1qFgYwEQLma3-Yg"/>
          <p:cNvPicPr>
            <a:picLocks noChangeAspect="1"/>
          </p:cNvPicPr>
          <p:nvPr/>
        </p:nvPicPr>
        <p:blipFill>
          <a:blip r:embed="rId2"/>
          <a:stretch>
            <a:fillRect/>
          </a:stretch>
        </p:blipFill>
        <p:spPr>
          <a:xfrm>
            <a:off x="4604385" y="5208905"/>
            <a:ext cx="1677670" cy="922655"/>
          </a:xfrm>
          <a:prstGeom prst="rect">
            <a:avLst/>
          </a:prstGeom>
        </p:spPr>
      </p:pic>
      <p:sp>
        <p:nvSpPr>
          <p:cNvPr id="5" name="文本框 4"/>
          <p:cNvSpPr txBox="1"/>
          <p:nvPr/>
        </p:nvSpPr>
        <p:spPr>
          <a:xfrm>
            <a:off x="85725" y="3968750"/>
            <a:ext cx="3214370" cy="829945"/>
          </a:xfrm>
          <a:prstGeom prst="rect">
            <a:avLst/>
          </a:prstGeom>
          <a:noFill/>
        </p:spPr>
        <p:txBody>
          <a:bodyPr wrap="square" rtlCol="0" anchor="t">
            <a:spAutoFit/>
          </a:bodyPr>
          <a:p>
            <a:r>
              <a:rPr lang="en-US" altLang="zh-CN" sz="2400" b="1" i="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Over-populated animals</a:t>
            </a:r>
            <a:endParaRPr lang="en-US" altLang="zh-CN" sz="2400" b="1" i="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Few Adoption</a:t>
            </a:r>
            <a:endParaRPr lang="en-US" altLang="zh-CN" sz="2400" b="1" i="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6" name="图片 5" descr="images (2)"/>
          <p:cNvPicPr>
            <a:picLocks noChangeAspect="1"/>
          </p:cNvPicPr>
          <p:nvPr/>
        </p:nvPicPr>
        <p:blipFill>
          <a:blip r:embed="rId3"/>
          <a:stretch>
            <a:fillRect/>
          </a:stretch>
        </p:blipFill>
        <p:spPr>
          <a:xfrm>
            <a:off x="824230" y="2791460"/>
            <a:ext cx="1270000" cy="1275715"/>
          </a:xfrm>
          <a:prstGeom prst="rect">
            <a:avLst/>
          </a:prstGeom>
        </p:spPr>
      </p:pic>
      <p:pic>
        <p:nvPicPr>
          <p:cNvPr id="100" name="图片 99"/>
          <p:cNvPicPr/>
          <p:nvPr/>
        </p:nvPicPr>
        <p:blipFill>
          <a:blip r:embed="rId4"/>
          <a:stretch>
            <a:fillRect/>
          </a:stretch>
        </p:blipFill>
        <p:spPr>
          <a:xfrm>
            <a:off x="1021715" y="4832985"/>
            <a:ext cx="875665" cy="933450"/>
          </a:xfrm>
          <a:prstGeom prst="rect">
            <a:avLst/>
          </a:prstGeom>
          <a:noFill/>
          <a:ln w="9525">
            <a:noFill/>
          </a:ln>
        </p:spPr>
      </p:pic>
      <p:sp>
        <p:nvSpPr>
          <p:cNvPr id="8" name="文本框 7"/>
          <p:cNvSpPr txBox="1"/>
          <p:nvPr/>
        </p:nvSpPr>
        <p:spPr>
          <a:xfrm>
            <a:off x="4074160" y="2014855"/>
            <a:ext cx="2749550" cy="460375"/>
          </a:xfrm>
          <a:prstGeom prst="rect">
            <a:avLst/>
          </a:prstGeom>
          <a:noFill/>
        </p:spPr>
        <p:txBody>
          <a:bodyPr wrap="square" rtlCol="0" anchor="t">
            <a:spAutoFit/>
          </a:bodyPr>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My friend Ollie&amp; I </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13" name="图片 12" descr="adult-guys-men-two-best-600nw-583822957"/>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573145" y="1784350"/>
            <a:ext cx="772795" cy="772795"/>
          </a:xfrm>
          <a:prstGeom prst="rect">
            <a:avLst/>
          </a:prstGeom>
        </p:spPr>
      </p:pic>
      <p:sp>
        <p:nvSpPr>
          <p:cNvPr id="7" name="文本框 6"/>
          <p:cNvSpPr txBox="1"/>
          <p:nvPr/>
        </p:nvSpPr>
        <p:spPr>
          <a:xfrm>
            <a:off x="471805" y="5654675"/>
            <a:ext cx="1975485" cy="460375"/>
          </a:xfrm>
          <a:prstGeom prst="rect">
            <a:avLst/>
          </a:prstGeom>
          <a:noFill/>
        </p:spPr>
        <p:txBody>
          <a:bodyPr wrap="square" rtlCol="0" anchor="t">
            <a:spAutoFit/>
          </a:bodyPr>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Mr. Goldberg</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9" name="文本框 8"/>
          <p:cNvSpPr txBox="1"/>
          <p:nvPr/>
        </p:nvSpPr>
        <p:spPr>
          <a:xfrm>
            <a:off x="7331075" y="3640455"/>
            <a:ext cx="4762500" cy="1568450"/>
          </a:xfrm>
          <a:prstGeom prst="rect">
            <a:avLst/>
          </a:prstGeom>
          <a:noFill/>
          <a:ln w="22225">
            <a:solidFill>
              <a:schemeClr val="accent3">
                <a:lumMod val="75000"/>
              </a:schemeClr>
            </a:solidFill>
            <a:prstDash val="dash"/>
          </a:ln>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The fish was riding... and blowing...</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Blue’s just musical.</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 whale spout saying...</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Mr. Nibbles ran... merrily...in couch.</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0" name="文本框 9"/>
          <p:cNvSpPr txBox="1"/>
          <p:nvPr/>
        </p:nvSpPr>
        <p:spPr>
          <a:xfrm>
            <a:off x="8295640" y="5713095"/>
            <a:ext cx="2105025" cy="460375"/>
          </a:xfrm>
          <a:prstGeom prst="rect">
            <a:avLst/>
          </a:prstGeom>
          <a:noFill/>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Fool? Noisy?</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1" name="文本框 10"/>
          <p:cNvSpPr txBox="1"/>
          <p:nvPr/>
        </p:nvSpPr>
        <p:spPr>
          <a:xfrm>
            <a:off x="8295640" y="2675890"/>
            <a:ext cx="2105025" cy="460375"/>
          </a:xfrm>
          <a:prstGeom prst="rect">
            <a:avLst/>
          </a:prstGeom>
          <a:noFill/>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Clever Talking?</a:t>
            </a:r>
            <a:endParaRPr lang="en-US" altLang="zh-CN" sz="24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2" name="标题 11"/>
          <p:cNvSpPr>
            <a:spLocks noGrp="1"/>
          </p:cNvSpPr>
          <p:nvPr>
            <p:ph type="title"/>
          </p:nvPr>
        </p:nvSpPr>
        <p:spPr>
          <a:xfrm>
            <a:off x="0" y="19050"/>
            <a:ext cx="5694045" cy="565785"/>
          </a:xfrm>
          <a:solidFill>
            <a:srgbClr val="94BBC0"/>
          </a:solidFill>
        </p:spPr>
        <p:txBody>
          <a:bodyPr/>
          <a:p>
            <a:r>
              <a:rPr lang="en-US" altLang="zh-CN" sz="2800" i="1">
                <a:solidFill>
                  <a:schemeClr val="accent5">
                    <a:lumMod val="50000"/>
                  </a:schemeClr>
                </a:solidFill>
                <a:effectLst>
                  <a:outerShdw blurRad="38100" dist="38100" dir="2700000" algn="tl">
                    <a:srgbClr val="000000">
                      <a:alpha val="43137"/>
                    </a:srgbClr>
                  </a:outerShdw>
                </a:effectLst>
              </a:rPr>
              <a:t>I. TRACK DOWN THE PLOT</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20" name="圆角矩形 19"/>
          <p:cNvSpPr/>
          <p:nvPr/>
        </p:nvSpPr>
        <p:spPr>
          <a:xfrm>
            <a:off x="9719310" y="104775"/>
            <a:ext cx="2374265" cy="2294890"/>
          </a:xfrm>
          <a:prstGeom prst="roundRect">
            <a:avLst>
              <a:gd name="adj" fmla="val 10168"/>
            </a:avLst>
          </a:prstGeom>
          <a:solidFill>
            <a:schemeClr val="bg2">
              <a:lumMod val="95000"/>
              <a:alpha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内容占位符 15"/>
          <p:cNvSpPr>
            <a:spLocks noGrp="1"/>
          </p:cNvSpPr>
          <p:nvPr/>
        </p:nvSpPr>
        <p:spPr>
          <a:xfrm>
            <a:off x="9677400" y="177165"/>
            <a:ext cx="2458720" cy="2069465"/>
          </a:xfrm>
          <a:prstGeom prst="rect">
            <a:avLst/>
          </a:prstGeom>
        </p:spPr>
        <p:txBody>
          <a:bodyPr vert="horz" lIns="90000" tIns="46800" rIns="90000" bIns="46800" rtlCol="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4310" indent="-194310">
              <a:lnSpc>
                <a:spcPct val="150000"/>
              </a:lnSpc>
              <a:spcAft>
                <a:spcPts val="0"/>
              </a:spcAft>
              <a:buFont typeface="Arial" panose="020B0604020202020204" pitchFamily="34" charset="0"/>
              <a:buChar char="•"/>
            </a:pPr>
            <a:r>
              <a:rPr lang="en-US" altLang="zh-CN" sz="22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Event</a:t>
            </a:r>
            <a:endParaRPr lang="en-US" altLang="zh-CN" sz="22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194310" indent="-194310">
              <a:lnSpc>
                <a:spcPct val="150000"/>
              </a:lnSpc>
              <a:spcAft>
                <a:spcPts val="0"/>
              </a:spcAft>
              <a:buFont typeface="Arial" panose="020B0604020202020204" pitchFamily="34" charset="0"/>
              <a:buChar char="•"/>
            </a:pPr>
            <a:r>
              <a:rPr lang="en-US" altLang="zh-CN"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Conflict</a:t>
            </a:r>
            <a:endParaRPr lang="en-US" altLang="zh-CN"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194310" indent="-194310">
              <a:lnSpc>
                <a:spcPct val="150000"/>
              </a:lnSpc>
              <a:spcAft>
                <a:spcPts val="0"/>
              </a:spcAft>
              <a:buFont typeface="Arial" panose="020B0604020202020204" pitchFamily="34" charset="0"/>
              <a:buChar char="•"/>
            </a:pPr>
            <a:r>
              <a:rPr lang="en-US" altLang="zh-CN" sz="22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Clues</a:t>
            </a:r>
            <a:endParaRPr lang="en-US" altLang="zh-CN" sz="22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194310" indent="-194310">
              <a:lnSpc>
                <a:spcPct val="150000"/>
              </a:lnSpc>
              <a:spcAft>
                <a:spcPts val="0"/>
              </a:spcAft>
              <a:buFont typeface="Arial" panose="020B0604020202020204" pitchFamily="34" charset="0"/>
              <a:buChar char="•"/>
            </a:pPr>
            <a:r>
              <a:rPr lang="en-US" altLang="zh-CN" sz="22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Characters</a:t>
            </a:r>
            <a:endParaRPr lang="en-US" altLang="zh-CN" sz="22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5" name="文本框 24"/>
          <p:cNvSpPr txBox="1"/>
          <p:nvPr/>
        </p:nvSpPr>
        <p:spPr>
          <a:xfrm>
            <a:off x="7321550" y="4006850"/>
            <a:ext cx="1696720" cy="1198880"/>
          </a:xfrm>
          <a:prstGeom prst="rect">
            <a:avLst/>
          </a:prstGeom>
          <a:noFill/>
        </p:spPr>
        <p:txBody>
          <a:bodyPr wrap="square" rtlCol="0" anchor="t">
            <a:spAutoFit/>
          </a:bodyPr>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Blue</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Mr. Nibbles</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cxnSp>
        <p:nvCxnSpPr>
          <p:cNvPr id="28" name="直接连接符 27"/>
          <p:cNvCxnSpPr/>
          <p:nvPr/>
        </p:nvCxnSpPr>
        <p:spPr>
          <a:xfrm flipV="1">
            <a:off x="6983095" y="4206240"/>
            <a:ext cx="321310" cy="7620"/>
          </a:xfrm>
          <a:prstGeom prst="line">
            <a:avLst/>
          </a:prstGeom>
          <a:ln w="41275">
            <a:solidFill>
              <a:schemeClr val="accent1">
                <a:lumMod val="60000"/>
                <a:lumOff val="40000"/>
              </a:schemeClr>
            </a:solidFill>
            <a:prstDash val="dashDot"/>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7031990" y="4988560"/>
            <a:ext cx="289560" cy="1270"/>
          </a:xfrm>
          <a:prstGeom prst="line">
            <a:avLst/>
          </a:prstGeom>
          <a:ln w="41275">
            <a:solidFill>
              <a:schemeClr val="accent1">
                <a:lumMod val="60000"/>
                <a:lumOff val="40000"/>
              </a:schemeClr>
            </a:solidFill>
            <a:prstDash val="dashDot"/>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6924675" y="4223385"/>
            <a:ext cx="8255" cy="766445"/>
          </a:xfrm>
          <a:prstGeom prst="line">
            <a:avLst/>
          </a:prstGeom>
          <a:ln w="41275">
            <a:solidFill>
              <a:schemeClr val="accent1">
                <a:lumMod val="60000"/>
                <a:lumOff val="40000"/>
              </a:schemeClr>
            </a:solidFill>
            <a:prstDash val="dashDot"/>
          </a:ln>
        </p:spPr>
        <p:style>
          <a:lnRef idx="2">
            <a:schemeClr val="accent1"/>
          </a:lnRef>
          <a:fillRef idx="0">
            <a:srgbClr val="FFFFFF"/>
          </a:fillRef>
          <a:effectRef idx="0">
            <a:srgbClr val="FFFFFF"/>
          </a:effectRef>
          <a:fontRef idx="minor">
            <a:schemeClr val="tx1"/>
          </a:fontRef>
        </p:style>
      </p:cxnSp>
      <p:sp>
        <p:nvSpPr>
          <p:cNvPr id="31" name="文本框 30"/>
          <p:cNvSpPr txBox="1"/>
          <p:nvPr/>
        </p:nvSpPr>
        <p:spPr>
          <a:xfrm>
            <a:off x="8295640" y="2675890"/>
            <a:ext cx="1026795" cy="460375"/>
          </a:xfrm>
          <a:prstGeom prst="rect">
            <a:avLst/>
          </a:prstGeom>
          <a:noFill/>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Clever</a:t>
            </a:r>
            <a:endPar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32" name="文本框 31"/>
          <p:cNvSpPr txBox="1"/>
          <p:nvPr/>
        </p:nvSpPr>
        <p:spPr>
          <a:xfrm>
            <a:off x="8738235" y="4006850"/>
            <a:ext cx="1357630" cy="460375"/>
          </a:xfrm>
          <a:prstGeom prst="rect">
            <a:avLst/>
          </a:prstGeom>
          <a:noFill/>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musical</a:t>
            </a:r>
            <a:endPar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33" name="文本框 32"/>
          <p:cNvSpPr txBox="1"/>
          <p:nvPr/>
        </p:nvSpPr>
        <p:spPr>
          <a:xfrm>
            <a:off x="9620250" y="4745355"/>
            <a:ext cx="1191260" cy="460375"/>
          </a:xfrm>
          <a:prstGeom prst="rect">
            <a:avLst/>
          </a:prstGeom>
          <a:noFill/>
        </p:spPr>
        <p:txBody>
          <a:bodyPr wrap="square" rtlCol="0" anchor="t">
            <a:spAutoFit/>
          </a:bodyPr>
          <a:p>
            <a:r>
              <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merrily</a:t>
            </a:r>
            <a:endParaRPr lang="en-US" altLang="zh-CN" sz="2400" b="1" i="1">
              <a:solidFill>
                <a:schemeClr val="accent3">
                  <a:lumMod val="50000"/>
                </a:schemeClr>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grpSp>
        <p:nvGrpSpPr>
          <p:cNvPr id="36" name="组合 35"/>
          <p:cNvGrpSpPr/>
          <p:nvPr/>
        </p:nvGrpSpPr>
        <p:grpSpPr>
          <a:xfrm>
            <a:off x="6282055" y="5713730"/>
            <a:ext cx="3050540" cy="1009650"/>
            <a:chOff x="9893" y="8998"/>
            <a:chExt cx="4804" cy="1590"/>
          </a:xfrm>
        </p:grpSpPr>
        <p:pic>
          <p:nvPicPr>
            <p:cNvPr id="19" name="图片 18"/>
            <p:cNvPicPr>
              <a:picLocks noChangeAspect="1"/>
            </p:cNvPicPr>
            <p:nvPr/>
          </p:nvPicPr>
          <p:blipFill>
            <a:blip r:embed="rId6">
              <a:clrChange>
                <a:clrFrom>
                  <a:srgbClr val="FFFFFF">
                    <a:alpha val="100000"/>
                  </a:srgbClr>
                </a:clrFrom>
                <a:clrTo>
                  <a:srgbClr val="FFFFFF">
                    <a:alpha val="100000"/>
                    <a:alpha val="0"/>
                  </a:srgbClr>
                </a:clrTo>
              </a:clrChange>
            </a:blip>
            <a:srcRect l="-1180" t="393"/>
            <a:stretch>
              <a:fillRect/>
            </a:stretch>
          </p:blipFill>
          <p:spPr>
            <a:xfrm>
              <a:off x="9893" y="8998"/>
              <a:ext cx="1196" cy="1591"/>
            </a:xfrm>
            <a:prstGeom prst="rect">
              <a:avLst/>
            </a:prstGeom>
            <a:effectLst/>
          </p:spPr>
        </p:pic>
        <p:sp>
          <p:nvSpPr>
            <p:cNvPr id="34" name="文本框 33"/>
            <p:cNvSpPr txBox="1"/>
            <p:nvPr/>
          </p:nvSpPr>
          <p:spPr>
            <a:xfrm>
              <a:off x="11089" y="9806"/>
              <a:ext cx="3608" cy="725"/>
            </a:xfrm>
            <a:prstGeom prst="rect">
              <a:avLst/>
            </a:prstGeom>
            <a:noFill/>
          </p:spPr>
          <p:txBody>
            <a:bodyPr wrap="square" rtlCol="0" anchor="t">
              <a:spAutoFit/>
            </a:bodyPr>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grandma Abuela</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grpSp>
        <p:nvGrpSpPr>
          <p:cNvPr id="37" name="组合 36"/>
          <p:cNvGrpSpPr/>
          <p:nvPr/>
        </p:nvGrpSpPr>
        <p:grpSpPr>
          <a:xfrm>
            <a:off x="1988820" y="5629910"/>
            <a:ext cx="2559050" cy="1177290"/>
            <a:chOff x="3132" y="8866"/>
            <a:chExt cx="4030" cy="1854"/>
          </a:xfrm>
        </p:grpSpPr>
        <p:pic>
          <p:nvPicPr>
            <p:cNvPr id="18" name="图片 17" descr="6966266"/>
            <p:cNvPicPr>
              <a:picLocks noChangeAspect="1"/>
            </p:cNvPicPr>
            <p:nvPr/>
          </p:nvPicPr>
          <p:blipFill>
            <a:blip r:embed="rId7"/>
            <a:stretch>
              <a:fillRect/>
            </a:stretch>
          </p:blipFill>
          <p:spPr>
            <a:xfrm>
              <a:off x="5308" y="8866"/>
              <a:ext cx="1854" cy="1854"/>
            </a:xfrm>
            <a:prstGeom prst="rect">
              <a:avLst/>
            </a:prstGeom>
            <a:effectLst>
              <a:outerShdw blurRad="50800" dist="38100" dir="5400000" algn="t" rotWithShape="0">
                <a:prstClr val="black">
                  <a:alpha val="40000"/>
                </a:prstClr>
              </a:outerShdw>
            </a:effectLst>
          </p:spPr>
        </p:pic>
        <p:sp>
          <p:nvSpPr>
            <p:cNvPr id="35" name="文本框 34"/>
            <p:cNvSpPr txBox="1"/>
            <p:nvPr/>
          </p:nvSpPr>
          <p:spPr>
            <a:xfrm>
              <a:off x="3132" y="9995"/>
              <a:ext cx="2342" cy="725"/>
            </a:xfrm>
            <a:prstGeom prst="rect">
              <a:avLst/>
            </a:prstGeom>
            <a:noFill/>
          </p:spPr>
          <p:txBody>
            <a:bodyPr wrap="square" rtlCol="0" anchor="t">
              <a:spAutoFit/>
            </a:bodyPr>
            <a:p>
              <a:r>
                <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my family</a:t>
              </a:r>
              <a:endParaRPr lang="en-US" altLang="zh-CN" sz="2400" b="1" i="1">
                <a:solidFill>
                  <a:schemeClr val="accent4">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sp>
        <p:nvSpPr>
          <p:cNvPr id="38" name="文本框 37"/>
          <p:cNvSpPr txBox="1"/>
          <p:nvPr/>
        </p:nvSpPr>
        <p:spPr>
          <a:xfrm>
            <a:off x="85725" y="686435"/>
            <a:ext cx="5082540" cy="922020"/>
          </a:xfrm>
          <a:prstGeom prst="rect">
            <a:avLst/>
          </a:prstGeom>
          <a:solidFill>
            <a:schemeClr val="bg2">
              <a:lumMod val="95000"/>
              <a:alpha val="95000"/>
            </a:schemeClr>
          </a:solidFill>
          <a:effectLst>
            <a:outerShdw blurRad="50800" dist="38100" dir="5400000" algn="t" rotWithShape="0">
              <a:prstClr val="black">
                <a:alpha val="40000"/>
              </a:prstClr>
            </a:outerShdw>
          </a:effectLst>
        </p:spPr>
        <p:txBody>
          <a:bodyPr wrap="square" rtlCol="0" anchor="t">
            <a:spAutoFit/>
          </a:bodyPr>
          <a:p>
            <a:pPr indent="0">
              <a:lnSpc>
                <a:spcPct val="90000"/>
              </a:lnSpc>
              <a:spcBef>
                <a:spcPts val="0"/>
              </a:spcBef>
              <a:spcAft>
                <a:spcPts val="0"/>
              </a:spcAft>
            </a:pPr>
            <a:r>
              <a:rPr lang="en-US" sz="2000" b="1" i="1">
                <a:latin typeface="Times New Roman" panose="02020603050405020304" charset="0"/>
                <a:ea typeface="宋体" panose="02010600030101010101" pitchFamily="2" charset="-122"/>
                <a:cs typeface="Times New Roman" panose="02020603050405020304" charset="0"/>
                <a:sym typeface="+mn-ea"/>
              </a:rPr>
              <a:t>Para.1: Suddenly, an idea formed in my mind.Para.2: We decided to make both Mr. Nibbles and Blue the stars of the poster.</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39" name="椭圆 38"/>
          <p:cNvSpPr/>
          <p:nvPr/>
        </p:nvSpPr>
        <p:spPr>
          <a:xfrm>
            <a:off x="2580005" y="4394835"/>
            <a:ext cx="1137920" cy="401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effectLst>
                  <a:outerShdw blurRad="38100" dist="38100" dir="2700000" algn="tl">
                    <a:srgbClr val="000000">
                      <a:alpha val="43137"/>
                    </a:srgbClr>
                  </a:outerShdw>
                </a:effectLst>
              </a:rPr>
              <a:t>How</a:t>
            </a:r>
            <a:endParaRPr lang="en-US" altLang="zh-CN" sz="2000" b="1">
              <a:effectLst>
                <a:outerShdw blurRad="38100" dist="38100" dir="2700000" algn="tl">
                  <a:srgbClr val="000000">
                    <a:alpha val="43137"/>
                  </a:srgbClr>
                </a:outerShdw>
              </a:effectLst>
            </a:endParaRPr>
          </a:p>
        </p:txBody>
      </p:sp>
      <p:sp>
        <p:nvSpPr>
          <p:cNvPr id="40" name="文本框 39"/>
          <p:cNvSpPr txBox="1"/>
          <p:nvPr/>
        </p:nvSpPr>
        <p:spPr>
          <a:xfrm>
            <a:off x="7805420" y="323215"/>
            <a:ext cx="1527175" cy="1753235"/>
          </a:xfrm>
          <a:prstGeom prst="rect">
            <a:avLst/>
          </a:prstGeom>
          <a:noFill/>
        </p:spPr>
        <p:txBody>
          <a:bodyPr wrap="square" rtlCol="0" anchor="t">
            <a:spAutoFit/>
          </a:bodyPr>
          <a:p>
            <a:pPr algn="ctr">
              <a:lnSpc>
                <a:spcPct val="150000"/>
              </a:lnSpc>
            </a:pPr>
            <a:r>
              <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analyze</a:t>
            </a:r>
            <a:endPar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algn="ctr">
              <a:lnSpc>
                <a:spcPct val="150000"/>
              </a:lnSpc>
            </a:pPr>
            <a:r>
              <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link</a:t>
            </a:r>
            <a:endPar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algn="ctr">
              <a:lnSpc>
                <a:spcPct val="150000"/>
              </a:lnSpc>
            </a:pPr>
            <a:r>
              <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combine</a:t>
            </a:r>
            <a:endPar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43" name="左弧形箭头 42"/>
          <p:cNvSpPr/>
          <p:nvPr/>
        </p:nvSpPr>
        <p:spPr>
          <a:xfrm>
            <a:off x="9210040" y="593725"/>
            <a:ext cx="254635" cy="403225"/>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4" name="左弧形箭头 43"/>
          <p:cNvSpPr/>
          <p:nvPr/>
        </p:nvSpPr>
        <p:spPr>
          <a:xfrm>
            <a:off x="9230995" y="1626870"/>
            <a:ext cx="254635" cy="419735"/>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5" name="左弧形箭头 44"/>
          <p:cNvSpPr/>
          <p:nvPr/>
        </p:nvSpPr>
        <p:spPr>
          <a:xfrm>
            <a:off x="9209405" y="1110615"/>
            <a:ext cx="276225" cy="403225"/>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6" name="椭圆 45"/>
          <p:cNvSpPr/>
          <p:nvPr/>
        </p:nvSpPr>
        <p:spPr>
          <a:xfrm>
            <a:off x="3407410" y="19050"/>
            <a:ext cx="2286000" cy="546100"/>
          </a:xfrm>
          <a:prstGeom prst="ellipse">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曲线连接符 2"/>
          <p:cNvCxnSpPr>
            <a:stCxn id="40" idx="1"/>
          </p:cNvCxnSpPr>
          <p:nvPr/>
        </p:nvCxnSpPr>
        <p:spPr>
          <a:xfrm rot="10800000">
            <a:off x="5753100" y="370840"/>
            <a:ext cx="2051685" cy="828675"/>
          </a:xfrm>
          <a:prstGeom prst="curvedConnector3">
            <a:avLst>
              <a:gd name="adj1" fmla="val 49985"/>
            </a:avLst>
          </a:prstGeom>
          <a:ln w="47625">
            <a:solidFill>
              <a:schemeClr val="accent6">
                <a:lumMod val="60000"/>
                <a:lumOff val="40000"/>
              </a:schemeClr>
            </a:solidFill>
            <a:tailEnd type="arrow"/>
          </a:ln>
          <a:effectLst>
            <a:outerShdw blurRad="50800" dist="38100" dir="5400000" algn="t"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sp>
        <p:nvSpPr>
          <p:cNvPr id="16" name="左大括号 15"/>
          <p:cNvSpPr/>
          <p:nvPr/>
        </p:nvSpPr>
        <p:spPr>
          <a:xfrm>
            <a:off x="7941310" y="685800"/>
            <a:ext cx="75565" cy="1149350"/>
          </a:xfrm>
          <a:prstGeom prst="leftBrace">
            <a:avLst>
              <a:gd name="adj1" fmla="val 268067"/>
              <a:gd name="adj2" fmla="val 45856"/>
            </a:avLst>
          </a:prstGeom>
          <a:ln w="25400">
            <a:solidFill>
              <a:schemeClr val="accent6">
                <a:lumMod val="60000"/>
                <a:lumOff val="4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文本框 1"/>
          <p:cNvSpPr txBox="1"/>
          <p:nvPr/>
        </p:nvSpPr>
        <p:spPr>
          <a:xfrm>
            <a:off x="85725" y="685800"/>
            <a:ext cx="5082540" cy="922020"/>
          </a:xfrm>
          <a:prstGeom prst="rect">
            <a:avLst/>
          </a:prstGeom>
          <a:solidFill>
            <a:schemeClr val="bg2">
              <a:lumMod val="95000"/>
              <a:alpha val="95000"/>
            </a:schemeClr>
          </a:solidFill>
          <a:effectLst>
            <a:outerShdw blurRad="50800" dist="38100" dir="5400000" algn="t" rotWithShape="0">
              <a:prstClr val="black">
                <a:alpha val="40000"/>
              </a:prstClr>
            </a:outerShdw>
          </a:effectLst>
        </p:spPr>
        <p:txBody>
          <a:bodyPr wrap="square" rtlCol="0" anchor="t">
            <a:spAutoFit/>
          </a:bodyPr>
          <a:p>
            <a:pPr indent="0">
              <a:lnSpc>
                <a:spcPct val="90000"/>
              </a:lnSpc>
              <a:spcBef>
                <a:spcPts val="0"/>
              </a:spcBef>
              <a:spcAft>
                <a:spcPts val="0"/>
              </a:spcAft>
            </a:pPr>
            <a:r>
              <a:rPr lang="en-US" sz="2000" b="1" i="1">
                <a:latin typeface="Times New Roman" panose="02020603050405020304" charset="0"/>
                <a:ea typeface="宋体" panose="02010600030101010101" pitchFamily="2" charset="-122"/>
                <a:cs typeface="Times New Roman" panose="02020603050405020304" charset="0"/>
                <a:sym typeface="+mn-ea"/>
              </a:rPr>
              <a:t>Para.1: Suddenly,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an idea</a:t>
            </a:r>
            <a:r>
              <a:rPr lang="en-US" sz="2000" b="1" i="1">
                <a:latin typeface="Times New Roman" panose="02020603050405020304" charset="0"/>
                <a:ea typeface="宋体" panose="02010600030101010101" pitchFamily="2" charset="-122"/>
                <a:cs typeface="Times New Roman" panose="02020603050405020304" charset="0"/>
                <a:sym typeface="+mn-ea"/>
              </a:rPr>
              <a:t> formed in my mind.Para.2: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We</a:t>
            </a:r>
            <a:r>
              <a:rPr lang="en-US" sz="2000" b="1" i="1">
                <a:latin typeface="Times New Roman" panose="02020603050405020304" charset="0"/>
                <a:ea typeface="宋体" panose="02010600030101010101" pitchFamily="2" charset="-122"/>
                <a:cs typeface="Times New Roman" panose="02020603050405020304" charset="0"/>
                <a:sym typeface="+mn-ea"/>
              </a:rPr>
              <a:t> decided to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make both Mr. Nibbles and Blue the stars</a:t>
            </a:r>
            <a:r>
              <a:rPr lang="en-US" sz="2000" b="1" i="1">
                <a:latin typeface="Times New Roman" panose="02020603050405020304" charset="0"/>
                <a:ea typeface="宋体" panose="02010600030101010101" pitchFamily="2" charset="-122"/>
                <a:cs typeface="Times New Roman" panose="02020603050405020304" charset="0"/>
                <a:sym typeface="+mn-ea"/>
              </a:rPr>
              <a:t> of the poster.</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44" dur="500"/>
                                        <p:tgtEl>
                                          <p:spTgt spid="2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randombar(horizontal)">
                                      <p:cBhvr>
                                        <p:cTn id="49" dur="500"/>
                                        <p:tgtEl>
                                          <p:spTgt spid="10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randombar(horizont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65" dur="500"/>
                                        <p:tgtEl>
                                          <p:spTgt spid="21">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randombar(horizontal)">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randombar(horizont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randombar(horizontal)">
                                      <p:cBhvr>
                                        <p:cTn id="80" dur="500"/>
                                        <p:tgtEl>
                                          <p:spTgt spid="10"/>
                                        </p:tgtEl>
                                      </p:cBhvr>
                                    </p:animEffect>
                                  </p:childTnLst>
                                </p:cTn>
                              </p:par>
                              <p:par>
                                <p:cTn id="81" presetID="14" presetClass="entr" presetSubtype="10"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randombar(horizontal)">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randombar(horizontal)">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randombar(horizontal)">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randombar(horizontal)">
                                      <p:cBhvr>
                                        <p:cTn id="98" dur="500"/>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randombar(horizontal)">
                                      <p:cBhvr>
                                        <p:cTn id="103" dur="500"/>
                                        <p:tgtEl>
                                          <p:spTgt spid="27"/>
                                        </p:tgtEl>
                                      </p:cBhvr>
                                    </p:animEffect>
                                  </p:childTnLst>
                                </p:cTn>
                              </p:par>
                              <p:par>
                                <p:cTn id="104" presetID="14" presetClass="entr" presetSubtype="1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randombar(horizontal)">
                                      <p:cBhvr>
                                        <p:cTn id="106" dur="500"/>
                                        <p:tgtEl>
                                          <p:spTgt spid="26"/>
                                        </p:tgtEl>
                                      </p:cBhvr>
                                    </p:animEffect>
                                  </p:childTnLst>
                                </p:cTn>
                              </p:par>
                              <p:par>
                                <p:cTn id="107" presetID="14" presetClass="entr" presetSubtype="10"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randombar(horizontal)">
                                      <p:cBhvr>
                                        <p:cTn id="109" dur="500"/>
                                        <p:tgtEl>
                                          <p:spTgt spid="28"/>
                                        </p:tgtEl>
                                      </p:cBhvr>
                                    </p:animEffect>
                                  </p:childTnLst>
                                </p:cTn>
                              </p:par>
                              <p:par>
                                <p:cTn id="110" presetID="14" presetClass="entr" presetSubtype="1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randombar(horizontal)">
                                      <p:cBhvr>
                                        <p:cTn id="112" dur="500"/>
                                        <p:tgtEl>
                                          <p:spTgt spid="30"/>
                                        </p:tgtEl>
                                      </p:cBhvr>
                                    </p:animEffect>
                                  </p:childTnLst>
                                </p:cTn>
                              </p:par>
                              <p:par>
                                <p:cTn id="113" presetID="14" presetClass="entr" presetSubtype="1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randombar(horizontal)">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randombar(horizontal)">
                                      <p:cBhvr>
                                        <p:cTn id="120" dur="500"/>
                                        <p:tgtEl>
                                          <p:spTgt spid="25"/>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randombar(horizontal)">
                                      <p:cBhvr>
                                        <p:cTn id="123" dur="500"/>
                                        <p:tgtEl>
                                          <p:spTgt spid="32"/>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randombar(horizontal)">
                                      <p:cBhvr>
                                        <p:cTn id="126" dur="500"/>
                                        <p:tgtEl>
                                          <p:spTgt spid="33"/>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randombar(horizontal)">
                                      <p:cBhvr>
                                        <p:cTn id="129" dur="500"/>
                                        <p:tgtEl>
                                          <p:spTgt spid="31"/>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134" dur="500"/>
                                        <p:tgtEl>
                                          <p:spTgt spid="21">
                                            <p:txEl>
                                              <p:pRg st="3" end="3"/>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randombar(horizontal)">
                                      <p:cBhvr>
                                        <p:cTn id="139" dur="500"/>
                                        <p:tgtEl>
                                          <p:spTgt spid="37"/>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randombar(horizontal)">
                                      <p:cBhvr>
                                        <p:cTn id="144" dur="500"/>
                                        <p:tgtEl>
                                          <p:spTgt spid="43"/>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randombar(horizontal)">
                                      <p:cBhvr>
                                        <p:cTn id="147" dur="500"/>
                                        <p:tgtEl>
                                          <p:spTgt spid="40"/>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randombar(horizontal)">
                                      <p:cBhvr>
                                        <p:cTn id="150" dur="500"/>
                                        <p:tgtEl>
                                          <p:spTgt spid="45"/>
                                        </p:tgtEl>
                                      </p:cBhvr>
                                    </p:animEffect>
                                  </p:childTnLst>
                                </p:cTn>
                              </p:par>
                              <p:par>
                                <p:cTn id="151" presetID="14" presetClass="entr" presetSubtype="10" fill="hold" grpId="0" nodeType="with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randombar(horizontal)">
                                      <p:cBhvr>
                                        <p:cTn id="153" dur="500"/>
                                        <p:tgtEl>
                                          <p:spTgt spid="44"/>
                                        </p:tgtEl>
                                      </p:cBhvr>
                                    </p:animEffect>
                                  </p:childTnLst>
                                </p:cTn>
                              </p:par>
                            </p:childTnLst>
                          </p:cTn>
                        </p:par>
                      </p:childTnLst>
                    </p:cTn>
                  </p:par>
                  <p:par>
                    <p:cTn id="154" fill="hold">
                      <p:stCondLst>
                        <p:cond delay="indefinite"/>
                      </p:stCondLst>
                      <p:childTnLst>
                        <p:par>
                          <p:cTn id="155" fill="hold">
                            <p:stCondLst>
                              <p:cond delay="0"/>
                            </p:stCondLst>
                            <p:childTnLst>
                              <p:par>
                                <p:cTn id="156" presetID="14" presetClass="entr" presetSubtype="10" fill="hold" grpId="0" nodeType="click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randombar(horizontal)">
                                      <p:cBhvr>
                                        <p:cTn id="158" dur="500"/>
                                        <p:tgtEl>
                                          <p:spTgt spid="16"/>
                                        </p:tgtEl>
                                      </p:cBhvr>
                                    </p:animEffect>
                                  </p:childTnLst>
                                </p:cTn>
                              </p:par>
                              <p:par>
                                <p:cTn id="159" presetID="14" presetClass="entr" presetSubtype="10" fill="hold" nodeType="withEffect">
                                  <p:stCondLst>
                                    <p:cond delay="0"/>
                                  </p:stCondLst>
                                  <p:childTnLst>
                                    <p:set>
                                      <p:cBhvr>
                                        <p:cTn id="160" dur="1" fill="hold">
                                          <p:stCondLst>
                                            <p:cond delay="0"/>
                                          </p:stCondLst>
                                        </p:cTn>
                                        <p:tgtEl>
                                          <p:spTgt spid="3"/>
                                        </p:tgtEl>
                                        <p:attrNameLst>
                                          <p:attrName>style.visibility</p:attrName>
                                        </p:attrNameLst>
                                      </p:cBhvr>
                                      <p:to>
                                        <p:strVal val="visible"/>
                                      </p:to>
                                    </p:set>
                                    <p:animEffect transition="in" filter="randombar(horizontal)">
                                      <p:cBhvr>
                                        <p:cTn id="161" dur="500"/>
                                        <p:tgtEl>
                                          <p:spTgt spid="3"/>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randombar(horizontal)">
                                      <p:cBhvr>
                                        <p:cTn id="1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uiExpand="1" build="p"/>
      <p:bldP spid="4" grpId="0" uiExpand="1" build="p"/>
      <p:bldP spid="7" grpId="0"/>
      <p:bldP spid="5" grpId="0"/>
      <p:bldP spid="8" grpId="0"/>
      <p:bldP spid="11" grpId="0"/>
      <p:bldP spid="10" grpId="0"/>
      <p:bldP spid="9" grpId="0" animBg="1"/>
      <p:bldP spid="38" grpId="0" bldLvl="0" animBg="1"/>
      <p:bldP spid="25" grpId="0"/>
      <p:bldP spid="32" grpId="0"/>
      <p:bldP spid="33" grpId="0"/>
      <p:bldP spid="31" grpId="0"/>
      <p:bldP spid="39" grpId="0" animBg="1"/>
      <p:bldP spid="43" grpId="0" animBg="1"/>
      <p:bldP spid="40" grpId="0"/>
      <p:bldP spid="45" grpId="0" animBg="1"/>
      <p:bldP spid="44" grpId="0" animBg="1"/>
      <p:bldP spid="2" grpId="0" bldLvl="0" animBg="1"/>
      <p:bldP spid="16"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p:sp>
        <p:nvSpPr>
          <p:cNvPr id="7" name="文本框 6"/>
          <p:cNvSpPr txBox="1"/>
          <p:nvPr/>
        </p:nvSpPr>
        <p:spPr>
          <a:xfrm>
            <a:off x="95885" y="1578610"/>
            <a:ext cx="10885170" cy="2306955"/>
          </a:xfrm>
          <a:prstGeom prst="rect">
            <a:avLst/>
          </a:prstGeom>
          <a:noFill/>
        </p:spPr>
        <p:txBody>
          <a:bodyPr wrap="square" rtlCol="0" anchor="t">
            <a:spAutoFit/>
          </a:bodyPr>
          <a:p>
            <a:pPr indent="0">
              <a:lnSpc>
                <a:spcPct val="90000"/>
              </a:lnSpc>
              <a:spcBef>
                <a:spcPts val="0"/>
              </a:spcBef>
              <a:spcAft>
                <a:spcPts val="0"/>
              </a:spcAft>
            </a:pPr>
            <a:r>
              <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rPr>
              <a:t>Para.1: Suddenly, an </a:t>
            </a:r>
            <a:r>
              <a:rPr lang="en-US" sz="2000" b="1" i="1">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idea</a:t>
            </a:r>
            <a:r>
              <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rPr>
              <a:t> formed in my mind.</a:t>
            </a: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endPar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nSpc>
                <a:spcPct val="90000"/>
              </a:lnSpc>
              <a:spcBef>
                <a:spcPts val="0"/>
              </a:spcBef>
              <a:spcAft>
                <a:spcPts val="0"/>
              </a:spcAft>
            </a:pPr>
            <a:r>
              <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rPr>
              <a:t>Para.2: </a:t>
            </a:r>
            <a:r>
              <a:rPr lang="en-US" sz="2000" b="1" i="1">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We</a:t>
            </a: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a:t>
            </a:r>
            <a:r>
              <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rPr>
              <a:t>decided to </a:t>
            </a:r>
            <a:r>
              <a:rPr lang="en-US" sz="2000" b="1" i="1">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make both Mr. Nibbles and Blue the stars</a:t>
            </a:r>
            <a:r>
              <a:rPr 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rPr>
              <a:t> of the poster.</a:t>
            </a:r>
            <a:endParaRPr lang="en-US" altLang="en-US" sz="2000" b="1" i="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标题 11"/>
          <p:cNvSpPr>
            <a:spLocks noGrp="1"/>
          </p:cNvSpPr>
          <p:nvPr>
            <p:ph type="title"/>
          </p:nvPr>
        </p:nvSpPr>
        <p:spPr>
          <a:xfrm>
            <a:off x="0" y="0"/>
            <a:ext cx="4079240" cy="565785"/>
          </a:xfrm>
          <a:solidFill>
            <a:srgbClr val="94BBC0"/>
          </a:solidFill>
        </p:spPr>
        <p:txBody>
          <a:bodyPr/>
          <a:p>
            <a:r>
              <a:rPr lang="en-US" altLang="zh-CN" sz="2800" i="1">
                <a:solidFill>
                  <a:schemeClr val="accent5">
                    <a:lumMod val="50000"/>
                  </a:schemeClr>
                </a:solidFill>
                <a:effectLst>
                  <a:outerShdw blurRad="38100" dist="38100" dir="2700000" algn="tl">
                    <a:srgbClr val="000000">
                      <a:alpha val="43137"/>
                    </a:srgbClr>
                  </a:outerShdw>
                </a:effectLst>
              </a:rPr>
              <a:t>II. Plan the writing</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4" name="文本框 3"/>
          <p:cNvSpPr txBox="1"/>
          <p:nvPr/>
        </p:nvSpPr>
        <p:spPr>
          <a:xfrm>
            <a:off x="95885" y="565785"/>
            <a:ext cx="10182225" cy="922020"/>
          </a:xfrm>
          <a:prstGeom prst="rect">
            <a:avLst/>
          </a:prstGeom>
          <a:noFill/>
        </p:spPr>
        <p:txBody>
          <a:bodyPr wrap="square" rtlCol="0" anchor="t">
            <a:spAutoFit/>
          </a:bodyPr>
          <a:p>
            <a:pPr indent="0" algn="just">
              <a:lnSpc>
                <a:spcPct val="90000"/>
              </a:lnSpc>
              <a:spcBef>
                <a:spcPts val="0"/>
              </a:spcBef>
              <a:spcAft>
                <a:spcPts val="0"/>
              </a:spcAft>
            </a:pPr>
            <a:r>
              <a:rPr lang="en-US" sz="2000" b="1" i="1">
                <a:latin typeface="宋体" panose="02010600030101010101" pitchFamily="2" charset="-122"/>
                <a:ea typeface="宋体" panose="02010600030101010101" pitchFamily="2" charset="-122"/>
                <a:cs typeface="Times New Roman" panose="02020603050405020304" charset="0"/>
                <a:sym typeface="+mn-ea"/>
              </a:rPr>
              <a:t>⑦</a:t>
            </a:r>
            <a:r>
              <a:rPr lang="en-US" sz="2000" b="1" i="1">
                <a:latin typeface="Times New Roman" panose="02020603050405020304" charset="0"/>
                <a:ea typeface="宋体" panose="02010600030101010101" pitchFamily="2" charset="-122"/>
                <a:cs typeface="Times New Roman" panose="02020603050405020304" charset="0"/>
                <a:sym typeface="+mn-ea"/>
              </a:rPr>
              <a:t>That night, when I was sitting in the living room brainstorming ideas for the poster, my little brother brought in our hamster, Mr. Nibbles, to give him a little run-around time. He made a hamster playground out of couch pillows and Mr. Nibbles began to run around merrily.</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95885" y="592455"/>
            <a:ext cx="10121900" cy="959485"/>
          </a:xfrm>
          <a:prstGeom prst="rect">
            <a:avLst/>
          </a:prstGeom>
          <a:solidFill>
            <a:schemeClr val="tx2">
              <a:lumMod val="10000"/>
              <a:lumOff val="90000"/>
            </a:schemeClr>
          </a:solidFill>
          <a:effectLst>
            <a:outerShdw blurRad="50800" dist="38100" algn="l" rotWithShape="0">
              <a:prstClr val="black">
                <a:alpha val="40000"/>
              </a:prstClr>
            </a:outerShdw>
          </a:effectLst>
        </p:spPr>
        <p:txBody>
          <a:bodyPr wrap="square" rtlCol="0" anchor="t">
            <a:noAutofit/>
          </a:bodyPr>
          <a:p>
            <a:pPr indent="0" algn="just">
              <a:lnSpc>
                <a:spcPct val="90000"/>
              </a:lnSpc>
              <a:spcBef>
                <a:spcPts val="0"/>
              </a:spcBef>
              <a:spcAft>
                <a:spcPts val="0"/>
              </a:spcAft>
            </a:pPr>
            <a:r>
              <a:rPr lang="en-US" sz="2000" b="1" i="1">
                <a:latin typeface="宋体" panose="02010600030101010101" pitchFamily="2" charset="-122"/>
                <a:ea typeface="宋体" panose="02010600030101010101" pitchFamily="2" charset="-122"/>
                <a:cs typeface="Times New Roman" panose="02020603050405020304" charset="0"/>
                <a:sym typeface="+mn-ea"/>
              </a:rPr>
              <a:t>⑦</a:t>
            </a:r>
            <a:r>
              <a:rPr lang="en-US" sz="2000" b="1" i="1">
                <a:latin typeface="Times New Roman" panose="02020603050405020304" charset="0"/>
                <a:ea typeface="宋体" panose="02010600030101010101" pitchFamily="2" charset="-122"/>
                <a:cs typeface="Times New Roman" panose="02020603050405020304" charset="0"/>
                <a:sym typeface="+mn-ea"/>
              </a:rPr>
              <a:t>That night, when I was sitting in the living room brainstorming ideas for the poster, </a:t>
            </a: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my little brother brought in our hamster, Mr. Nibbles, to give him a little run-around time. He made a hamster playground out of couch pillows and Mr. Nibbles began to run around merrily</a:t>
            </a:r>
            <a:r>
              <a:rPr lang="en-US" sz="2000" b="1" i="1">
                <a:latin typeface="Times New Roman" panose="02020603050405020304" charset="0"/>
                <a:ea typeface="宋体" panose="02010600030101010101" pitchFamily="2" charset="-122"/>
                <a:cs typeface="Times New Roman" panose="02020603050405020304" charset="0"/>
                <a:sym typeface="+mn-ea"/>
              </a:rPr>
              <a:t>.</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95885" y="1876425"/>
            <a:ext cx="4862195" cy="1476375"/>
          </a:xfrm>
          <a:prstGeom prst="rect">
            <a:avLst/>
          </a:prstGeom>
          <a:noFill/>
        </p:spPr>
        <p:txBody>
          <a:bodyPr wrap="square" rtlCol="0" anchor="t">
            <a:spAutoFit/>
          </a:bodyPr>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What’s the idea?</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(What struck me to boost the idea?)</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Link Ollie to the plan/ Ollie’s reaction.</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p:txBody>
      </p:sp>
      <p:sp>
        <p:nvSpPr>
          <p:cNvPr id="9" name="文本框 8"/>
          <p:cNvSpPr txBox="1"/>
          <p:nvPr/>
        </p:nvSpPr>
        <p:spPr>
          <a:xfrm>
            <a:off x="95885" y="3806825"/>
            <a:ext cx="4862195" cy="1351280"/>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How to make it?</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The completion&amp; influence of the poster.</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a:p>
            <a:pPr marL="198120" indent="-198120" fontAlgn="auto">
              <a:lnSpc>
                <a:spcPct val="150000"/>
              </a:lnSpc>
              <a:buFont typeface="Arial" panose="020B0604020202020204" pitchFamily="34" charset="0"/>
              <a:buChar char="•"/>
            </a:pPr>
            <a:r>
              <a:rPr lang="en-US" altLang="zh-CN" sz="2000" b="1">
                <a:solidFill>
                  <a:schemeClr val="accent2">
                    <a:lumMod val="50000"/>
                  </a:schemeClr>
                </a:solidFill>
                <a:effectLst/>
                <a:latin typeface="Times New Roman" panose="02020603050405020304" charset="0"/>
                <a:cs typeface="Times New Roman" panose="02020603050405020304" charset="0"/>
                <a:sym typeface="+mn-ea"/>
              </a:rPr>
              <a:t>Reflection/ Theme:</a:t>
            </a:r>
            <a:endParaRPr lang="en-US" altLang="zh-CN" sz="2000" b="1">
              <a:solidFill>
                <a:schemeClr val="accent2">
                  <a:lumMod val="50000"/>
                </a:schemeClr>
              </a:solidFill>
              <a:effectLst/>
              <a:latin typeface="Times New Roman" panose="02020603050405020304" charset="0"/>
              <a:cs typeface="Times New Roman" panose="02020603050405020304" charset="0"/>
              <a:sym typeface="+mn-ea"/>
            </a:endParaRPr>
          </a:p>
        </p:txBody>
      </p:sp>
      <p:sp>
        <p:nvSpPr>
          <p:cNvPr id="46" name="椭圆 45"/>
          <p:cNvSpPr/>
          <p:nvPr/>
        </p:nvSpPr>
        <p:spPr>
          <a:xfrm>
            <a:off x="372110" y="579755"/>
            <a:ext cx="1236345" cy="393700"/>
          </a:xfrm>
          <a:prstGeom prst="ellipse">
            <a:avLst/>
          </a:prstGeom>
          <a:no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1001395" y="3536315"/>
            <a:ext cx="396240" cy="270510"/>
          </a:xfrm>
          <a:prstGeom prst="ellipse">
            <a:avLst/>
          </a:prstGeom>
          <a:no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386070" y="3845560"/>
            <a:ext cx="6410960" cy="614045"/>
          </a:xfrm>
          <a:prstGeom prst="rect">
            <a:avLst/>
          </a:prstGeom>
          <a:noFill/>
        </p:spPr>
        <p:txBody>
          <a:bodyPr wrap="square" rtlCol="0" anchor="t">
            <a:spAutoFit/>
          </a:bodyPr>
          <a:p>
            <a:pPr indent="0" fontAlgn="auto">
              <a:lnSpc>
                <a:spcPct val="85000"/>
              </a:lnSpc>
            </a:pP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Poster’s design: </a:t>
            </a:r>
            <a:r>
              <a:rPr lang="en-US" sz="2000" b="1" i="1">
                <a:solidFill>
                  <a:schemeClr val="accent4">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cheerful</a:t>
            </a: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hamster&amp; </a:t>
            </a:r>
            <a:r>
              <a:rPr lang="en-US" sz="2000" b="1" i="1">
                <a:solidFill>
                  <a:schemeClr val="accent4">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musical </a:t>
            </a: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parrot+</a:t>
            </a:r>
            <a:r>
              <a:rPr lang="en-US" sz="2000" b="1" i="1">
                <a:solidFill>
                  <a:schemeClr val="accent4">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clever talkin</a:t>
            </a:r>
            <a:r>
              <a:rPr 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g...grab the attention</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5386070" y="4461510"/>
            <a:ext cx="5594985" cy="352425"/>
          </a:xfrm>
          <a:prstGeom prst="rect">
            <a:avLst/>
          </a:prstGeom>
          <a:noFill/>
        </p:spPr>
        <p:txBody>
          <a:bodyPr wrap="square" rtlCol="0" anchor="t">
            <a:spAutoFit/>
          </a:bodyPr>
          <a:p>
            <a:pPr indent="0" fontAlgn="auto">
              <a:lnSpc>
                <a:spcPct val="85000"/>
              </a:lnSpc>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Link to Mr. Goldberg/ grandma&amp; Public’s feedback </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5386070" y="2490470"/>
            <a:ext cx="4375785" cy="352425"/>
          </a:xfrm>
          <a:prstGeom prst="rect">
            <a:avLst/>
          </a:prstGeom>
          <a:noFill/>
        </p:spPr>
        <p:txBody>
          <a:bodyPr wrap="square" rtlCol="0" anchor="t">
            <a:spAutoFit/>
          </a:bodyPr>
          <a:p>
            <a:pPr indent="0" fontAlgn="auto">
              <a:lnSpc>
                <a:spcPct val="85000"/>
              </a:lnSpc>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The joy, companion, vitality, likability... </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8" name="文本框 17"/>
          <p:cNvSpPr txBox="1"/>
          <p:nvPr/>
        </p:nvSpPr>
        <p:spPr>
          <a:xfrm>
            <a:off x="5386070" y="2991485"/>
            <a:ext cx="4355465" cy="352425"/>
          </a:xfrm>
          <a:prstGeom prst="rect">
            <a:avLst/>
          </a:prstGeom>
          <a:noFill/>
        </p:spPr>
        <p:txBody>
          <a:bodyPr wrap="square" rtlCol="0" anchor="t">
            <a:spAutoFit/>
          </a:bodyPr>
          <a:p>
            <a:pPr indent="0" fontAlgn="auto">
              <a:lnSpc>
                <a:spcPct val="85000"/>
              </a:lnSpc>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Share- Brainstorm- Propose...</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9" name="文本框 18"/>
          <p:cNvSpPr txBox="1"/>
          <p:nvPr/>
        </p:nvSpPr>
        <p:spPr>
          <a:xfrm>
            <a:off x="5386070" y="2028825"/>
            <a:ext cx="4144010" cy="352425"/>
          </a:xfrm>
          <a:prstGeom prst="rect">
            <a:avLst/>
          </a:prstGeom>
          <a:noFill/>
        </p:spPr>
        <p:txBody>
          <a:bodyPr wrap="square" rtlCol="0" anchor="t">
            <a:spAutoFit/>
          </a:bodyPr>
          <a:p>
            <a:pPr indent="0" fontAlgn="auto">
              <a:lnSpc>
                <a:spcPct val="85000"/>
              </a:lnSpc>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Mr. Nibbles could be a helping hand!</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9"/>
          <p:cNvSpPr txBox="1"/>
          <p:nvPr/>
        </p:nvSpPr>
        <p:spPr>
          <a:xfrm>
            <a:off x="5386070" y="5032375"/>
            <a:ext cx="4892040" cy="1398905"/>
          </a:xfrm>
          <a:prstGeom prst="rect">
            <a:avLst/>
          </a:prstGeom>
          <a:noFill/>
          <a:ln w="15875">
            <a:solidFill>
              <a:schemeClr val="accent4">
                <a:lumMod val="50000"/>
              </a:schemeClr>
            </a:solidFill>
            <a:prstDash val="sysDash"/>
          </a:ln>
        </p:spPr>
        <p:txBody>
          <a:bodyPr wrap="square" rtlCol="0" anchor="t">
            <a:spAutoFit/>
          </a:bodyPr>
          <a:p>
            <a:pPr marL="342900" indent="-342900" fontAlgn="auto">
              <a:lnSpc>
                <a:spcPct val="85000"/>
              </a:lnSpc>
              <a:buFont typeface="Wingdings" panose="05000000000000000000" charset="0"/>
              <a:buChar char="Ø"/>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sense of achievement.</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marL="342900" indent="-342900" fontAlgn="auto">
              <a:lnSpc>
                <a:spcPct val="85000"/>
              </a:lnSpc>
              <a:buFont typeface="Wingdings" panose="05000000000000000000" charset="0"/>
              <a:buChar char="Ø"/>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Joint work made a difference.</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marL="342900" indent="-342900" fontAlgn="auto">
              <a:lnSpc>
                <a:spcPct val="85000"/>
              </a:lnSpc>
              <a:buFont typeface="Wingdings" panose="05000000000000000000" charset="0"/>
              <a:buChar char="Ø"/>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Scribbles could be significant.</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marL="342900" indent="-342900" fontAlgn="auto">
              <a:lnSpc>
                <a:spcPct val="85000"/>
              </a:lnSpc>
              <a:buFont typeface="Wingdings" panose="05000000000000000000" charset="0"/>
              <a:buChar char="Ø"/>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persistent in practicing it in the future.</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85000"/>
              </a:lnSpc>
            </a:pPr>
            <a:r>
              <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endParaRPr lang="en-US" altLang="en-US" sz="2000" b="1" i="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1" name="上箭头 20"/>
          <p:cNvSpPr/>
          <p:nvPr/>
        </p:nvSpPr>
        <p:spPr>
          <a:xfrm>
            <a:off x="1135380" y="3311525"/>
            <a:ext cx="176530" cy="194945"/>
          </a:xfrm>
          <a:prstGeom prst="upArrow">
            <a:avLst/>
          </a:prstGeom>
          <a:solidFill>
            <a:schemeClr val="accent4">
              <a:lumMod val="50000"/>
            </a:schemeClr>
          </a:solidFill>
          <a:ln>
            <a:noFill/>
          </a:ln>
          <a:effectLst>
            <a:outerShdw blurRad="50800" dist="38100" dir="5400000" algn="t"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4" name="组合 23"/>
          <p:cNvGrpSpPr/>
          <p:nvPr/>
        </p:nvGrpSpPr>
        <p:grpSpPr>
          <a:xfrm>
            <a:off x="9530585" y="1578610"/>
            <a:ext cx="2605792" cy="1626936"/>
            <a:chOff x="2986" y="8393"/>
            <a:chExt cx="3694" cy="2290"/>
          </a:xfrm>
        </p:grpSpPr>
        <p:sp>
          <p:nvSpPr>
            <p:cNvPr id="22" name="椭圆形标注 21"/>
            <p:cNvSpPr/>
            <p:nvPr/>
          </p:nvSpPr>
          <p:spPr>
            <a:xfrm>
              <a:off x="2986" y="8393"/>
              <a:ext cx="3694" cy="2290"/>
            </a:xfrm>
            <a:prstGeom prst="wedgeEllipseCallout">
              <a:avLst>
                <a:gd name="adj1" fmla="val -55718"/>
                <a:gd name="adj2" fmla="val -39705"/>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3376" y="8662"/>
              <a:ext cx="3160" cy="1861"/>
            </a:xfrm>
            <a:prstGeom prst="rect">
              <a:avLst/>
            </a:prstGeom>
            <a:noFill/>
          </p:spPr>
          <p:txBody>
            <a:bodyPr wrap="square" rtlCol="0">
              <a:spAutoFit/>
            </a:bodyPr>
            <a:p>
              <a:r>
                <a:rPr lang="en-US" altLang="zh-CN"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Attach importance to the connection of </a:t>
              </a:r>
              <a:r>
                <a:rPr lang="en-US" altLang="zh-CN"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characters, </a:t>
              </a:r>
              <a:r>
                <a:rPr lang="en-US" altLang="zh-CN"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time, venues....</a:t>
              </a:r>
              <a:endParaRPr lang="zh-CN" altLang="en-US"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pSp>
      <p:sp>
        <p:nvSpPr>
          <p:cNvPr id="25" name="下箭头 24"/>
          <p:cNvSpPr/>
          <p:nvPr/>
        </p:nvSpPr>
        <p:spPr>
          <a:xfrm>
            <a:off x="5144770" y="2319020"/>
            <a:ext cx="187325" cy="229870"/>
          </a:xfrm>
          <a:prstGeom prst="downArrow">
            <a:avLst/>
          </a:prstGeom>
          <a:solidFill>
            <a:schemeClr val="accent4">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下箭头 25"/>
          <p:cNvSpPr/>
          <p:nvPr/>
        </p:nvSpPr>
        <p:spPr>
          <a:xfrm>
            <a:off x="5160645" y="2861945"/>
            <a:ext cx="187325" cy="229870"/>
          </a:xfrm>
          <a:prstGeom prst="downArrow">
            <a:avLst/>
          </a:prstGeom>
          <a:solidFill>
            <a:schemeClr val="accent4">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下箭头 26"/>
          <p:cNvSpPr/>
          <p:nvPr/>
        </p:nvSpPr>
        <p:spPr>
          <a:xfrm>
            <a:off x="5144770" y="4231640"/>
            <a:ext cx="187325" cy="229870"/>
          </a:xfrm>
          <a:prstGeom prst="downArrow">
            <a:avLst/>
          </a:prstGeom>
          <a:solidFill>
            <a:schemeClr val="accent4">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下箭头 27"/>
          <p:cNvSpPr/>
          <p:nvPr/>
        </p:nvSpPr>
        <p:spPr>
          <a:xfrm>
            <a:off x="5160645" y="4668520"/>
            <a:ext cx="187325" cy="229870"/>
          </a:xfrm>
          <a:prstGeom prst="downArrow">
            <a:avLst/>
          </a:prstGeom>
          <a:solidFill>
            <a:schemeClr val="accent4">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1" name="图片 30" descr="lone-goldfish-in-an-aquarium-with-bubbles-rising-from-his-mouth-B474X1"/>
          <p:cNvPicPr>
            <a:picLocks noChangeAspect="1"/>
          </p:cNvPicPr>
          <p:nvPr/>
        </p:nvPicPr>
        <p:blipFill>
          <a:blip r:embed="rId1">
            <a:clrChange>
              <a:clrFrom>
                <a:srgbClr val="FFFFFF">
                  <a:alpha val="100000"/>
                </a:srgbClr>
              </a:clrFrom>
              <a:clrTo>
                <a:srgbClr val="FFFFFF">
                  <a:alpha val="100000"/>
                  <a:alpha val="0"/>
                </a:srgbClr>
              </a:clrTo>
            </a:clrChange>
          </a:blip>
          <a:srcRect l="40353" t="27610" b="17520"/>
          <a:stretch>
            <a:fillRect/>
          </a:stretch>
        </p:blipFill>
        <p:spPr>
          <a:xfrm flipH="1">
            <a:off x="3089275" y="5213350"/>
            <a:ext cx="2500630" cy="159893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8" dur="500"/>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1" dur="500"/>
                                        <p:tgtEl>
                                          <p:spTgt spid="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randombar(horizontal)">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9">
                                            <p:txEl>
                                              <p:pRg st="1" end="1"/>
                                            </p:txEl>
                                          </p:spTgt>
                                        </p:tgtEl>
                                        <p:attrNameLst>
                                          <p:attrName>style.visibility</p:attrName>
                                        </p:attrNameLst>
                                      </p:cBhvr>
                                      <p:to>
                                        <p:strVal val="visible"/>
                                      </p:to>
                                    </p:set>
                                    <p:animEffect transition="in" filter="randombar(horizontal)">
                                      <p:cBhvr>
                                        <p:cTn id="81" dur="500"/>
                                        <p:tgtEl>
                                          <p:spTgt spid="9">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randombar(horizontal)">
                                      <p:cBhvr>
                                        <p:cTn id="86" dur="500"/>
                                        <p:tgtEl>
                                          <p:spTgt spid="27"/>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94" dur="500"/>
                                        <p:tgtEl>
                                          <p:spTgt spid="9">
                                            <p:txEl>
                                              <p:pRg st="2" end="2"/>
                                            </p:txEl>
                                          </p:spTgt>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randombar(horizontal)">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randombar(horizontal)">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8" grpId="0" uiExpand="1" build="p"/>
      <p:bldP spid="9" grpId="0" uiExpand="1" build="p"/>
      <p:bldP spid="46" grpId="0" bldLvl="0" animBg="1"/>
      <p:bldP spid="19" grpId="0"/>
      <p:bldP spid="15" grpId="0"/>
      <p:bldP spid="2" grpId="0" animBg="1"/>
      <p:bldP spid="21" grpId="0" animBg="1"/>
      <p:bldP spid="18" grpId="0"/>
      <p:bldP spid="3" grpId="0"/>
      <p:bldP spid="25" grpId="0" animBg="1"/>
      <p:bldP spid="26" grpId="0" animBg="1"/>
      <p:bldP spid="27" grpId="0" animBg="1"/>
      <p:bldP spid="11" grpId="0"/>
      <p:bldP spid="2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626745" y="4094480"/>
            <a:ext cx="9508490" cy="2475865"/>
          </a:xfrm>
          <a:prstGeom prst="roundRect">
            <a:avLst/>
          </a:prstGeom>
          <a:solidFill>
            <a:schemeClr val="tx2">
              <a:lumMod val="10000"/>
              <a:lumOff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2668270" y="1530985"/>
            <a:ext cx="9978390" cy="1971675"/>
          </a:xfrm>
          <a:prstGeom prst="roundRect">
            <a:avLst/>
          </a:prstGeom>
          <a:solidFill>
            <a:schemeClr val="tx2">
              <a:lumMod val="10000"/>
              <a:lumOff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标题 11"/>
          <p:cNvSpPr>
            <a:spLocks noGrp="1"/>
          </p:cNvSpPr>
          <p:nvPr/>
        </p:nvSpPr>
        <p:spPr>
          <a:xfrm>
            <a:off x="0" y="0"/>
            <a:ext cx="3735070" cy="565785"/>
          </a:xfrm>
          <a:prstGeom prst="rect">
            <a:avLst/>
          </a:prstGeom>
          <a:solidFill>
            <a:srgbClr val="94BBC0"/>
          </a:solidFill>
        </p:spPr>
        <p:txBody>
          <a:bodyPr vert="horz" lIns="90000" tIns="46800" rIns="90000" bIns="46800" rtlCol="0" anchor="ctr" anchorCtr="0"/>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III. Descriptions</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2" name="文本框 1"/>
          <p:cNvSpPr txBox="1"/>
          <p:nvPr/>
        </p:nvSpPr>
        <p:spPr>
          <a:xfrm>
            <a:off x="146685" y="1325245"/>
            <a:ext cx="3476625" cy="1868805"/>
          </a:xfrm>
          <a:prstGeom prst="rect">
            <a:avLst/>
          </a:prstGeom>
          <a:noFill/>
        </p:spPr>
        <p:txBody>
          <a:bodyPr wrap="square" rtlCol="0" anchor="t">
            <a:spAutoFit/>
          </a:bodyPr>
          <a:p>
            <a:pPr fontAlgn="auto">
              <a:lnSpc>
                <a:spcPct val="175000"/>
              </a:lnSpc>
            </a:pPr>
            <a:r>
              <a:rPr lang="en-US" altLang="zh-CN" sz="2200" b="1">
                <a:solidFill>
                  <a:srgbClr val="156389"/>
                </a:solidFill>
                <a:latin typeface="Times New Roman" panose="02020603050405020304" charset="0"/>
                <a:cs typeface="Times New Roman" panose="02020603050405020304" charset="0"/>
              </a:rPr>
              <a:t>- Hamster involved:</a:t>
            </a:r>
            <a:endParaRPr lang="en-US" altLang="zh-CN" sz="2200" b="1">
              <a:solidFill>
                <a:srgbClr val="156389"/>
              </a:solidFill>
              <a:latin typeface="Times New Roman" panose="02020603050405020304" charset="0"/>
              <a:cs typeface="Times New Roman" panose="02020603050405020304" charset="0"/>
            </a:endParaRPr>
          </a:p>
          <a:p>
            <a:pPr fontAlgn="auto">
              <a:lnSpc>
                <a:spcPct val="175000"/>
              </a:lnSpc>
            </a:pPr>
            <a:endParaRPr lang="en-US" altLang="zh-CN" sz="2200" b="1">
              <a:solidFill>
                <a:srgbClr val="156389"/>
              </a:solidFill>
              <a:latin typeface="Times New Roman" panose="02020603050405020304" charset="0"/>
              <a:cs typeface="Times New Roman" panose="02020603050405020304" charset="0"/>
            </a:endParaRPr>
          </a:p>
          <a:p>
            <a:pPr fontAlgn="auto">
              <a:lnSpc>
                <a:spcPct val="175000"/>
              </a:lnSpc>
            </a:pPr>
            <a:r>
              <a:rPr lang="en-US" altLang="zh-CN" sz="2200" b="1">
                <a:solidFill>
                  <a:srgbClr val="156389"/>
                </a:solidFill>
                <a:latin typeface="Times New Roman" panose="02020603050405020304" charset="0"/>
                <a:cs typeface="Times New Roman" panose="02020603050405020304" charset="0"/>
              </a:rPr>
              <a:t>- </a:t>
            </a:r>
            <a:r>
              <a:rPr lang="en-US" altLang="zh-CN" sz="2200" b="1">
                <a:solidFill>
                  <a:srgbClr val="156389"/>
                </a:solidFill>
                <a:latin typeface="Times New Roman" panose="02020603050405020304" charset="0"/>
                <a:cs typeface="Times New Roman" panose="02020603050405020304" charset="0"/>
                <a:sym typeface="+mn-ea"/>
              </a:rPr>
              <a:t>Adopters invovled</a:t>
            </a:r>
            <a:r>
              <a:rPr lang="en-US" altLang="zh-CN" sz="2200" b="1">
                <a:solidFill>
                  <a:srgbClr val="156389"/>
                </a:solidFill>
                <a:latin typeface="Times New Roman" panose="02020603050405020304" charset="0"/>
                <a:cs typeface="Times New Roman" panose="02020603050405020304" charset="0"/>
              </a:rPr>
              <a:t>:</a:t>
            </a:r>
            <a:endParaRPr lang="en-US" altLang="zh-CN" sz="2200" b="1">
              <a:solidFill>
                <a:srgbClr val="156389"/>
              </a:solidFill>
              <a:latin typeface="Times New Roman" panose="02020603050405020304" charset="0"/>
              <a:cs typeface="Times New Roman" panose="02020603050405020304" charset="0"/>
            </a:endParaRPr>
          </a:p>
        </p:txBody>
      </p:sp>
      <p:sp>
        <p:nvSpPr>
          <p:cNvPr id="8" name="文本框 7"/>
          <p:cNvSpPr txBox="1"/>
          <p:nvPr/>
        </p:nvSpPr>
        <p:spPr>
          <a:xfrm>
            <a:off x="146685" y="925195"/>
            <a:ext cx="6271895" cy="607060"/>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What would be my idea? (What struck me?)</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5" name="文本框 4"/>
          <p:cNvSpPr txBox="1"/>
          <p:nvPr/>
        </p:nvSpPr>
        <p:spPr>
          <a:xfrm>
            <a:off x="2753995" y="1581150"/>
            <a:ext cx="6722745" cy="448310"/>
          </a:xfrm>
          <a:prstGeom prst="rect">
            <a:avLst/>
          </a:prstGeom>
          <a:noFill/>
        </p:spPr>
        <p:txBody>
          <a:bodyPr wrap="square" rtlCol="0" anchor="t">
            <a:noAutofit/>
          </a:bodyPr>
          <a:p>
            <a:pPr fontAlgn="auto">
              <a:lnSpc>
                <a:spcPct val="90000"/>
              </a:lnSpc>
              <a:spcAft>
                <a:spcPts val="500"/>
              </a:spcAft>
            </a:pPr>
            <a:r>
              <a:rPr lang="en-US" altLang="zh-CN" sz="2200" b="1" i="1">
                <a:solidFill>
                  <a:srgbClr val="156389"/>
                </a:solidFill>
                <a:latin typeface="Times New Roman" panose="02020603050405020304" charset="0"/>
                <a:cs typeface="Times New Roman" panose="02020603050405020304" charset="0"/>
                <a:sym typeface="+mn-ea"/>
              </a:rPr>
              <a:t>How about </a:t>
            </a:r>
            <a:r>
              <a:rPr lang="en-US" altLang="zh-CN" sz="2200" b="1" i="1">
                <a:solidFill>
                  <a:srgbClr val="C00000"/>
                </a:solidFill>
                <a:latin typeface="Times New Roman" panose="02020603050405020304" charset="0"/>
                <a:cs typeface="Times New Roman" panose="02020603050405020304" charset="0"/>
                <a:sym typeface="+mn-ea"/>
              </a:rPr>
              <a:t>featuring cheerful Mr. Nibbles</a:t>
            </a:r>
            <a:r>
              <a:rPr lang="en-US" altLang="zh-CN" sz="2200" b="1" i="1">
                <a:solidFill>
                  <a:srgbClr val="156389"/>
                </a:solidFill>
                <a:latin typeface="Times New Roman" panose="02020603050405020304" charset="0"/>
                <a:cs typeface="Times New Roman" panose="02020603050405020304" charset="0"/>
                <a:sym typeface="+mn-ea"/>
              </a:rPr>
              <a:t> in the poster?</a:t>
            </a:r>
            <a:endParaRPr lang="zh-CN" altLang="en-US" sz="2200" b="1" i="1">
              <a:solidFill>
                <a:srgbClr val="156389"/>
              </a:solidFill>
              <a:latin typeface="Times New Roman" panose="02020603050405020304" charset="0"/>
              <a:cs typeface="Times New Roman" panose="02020603050405020304" charset="0"/>
              <a:sym typeface="+mn-ea"/>
            </a:endParaRPr>
          </a:p>
        </p:txBody>
      </p:sp>
      <p:sp>
        <p:nvSpPr>
          <p:cNvPr id="6" name="文本框 5"/>
          <p:cNvSpPr txBox="1"/>
          <p:nvPr/>
        </p:nvSpPr>
        <p:spPr>
          <a:xfrm>
            <a:off x="146685" y="656590"/>
            <a:ext cx="5082540" cy="368300"/>
          </a:xfrm>
          <a:prstGeom prst="rect">
            <a:avLst/>
          </a:prstGeom>
          <a:solidFill>
            <a:schemeClr val="bg2">
              <a:lumMod val="95000"/>
              <a:alpha val="95000"/>
            </a:schemeClr>
          </a:solidFill>
          <a:effectLst>
            <a:outerShdw blurRad="50800" dist="38100" dir="5400000" algn="t" rotWithShape="0">
              <a:prstClr val="black">
                <a:alpha val="40000"/>
              </a:prstClr>
            </a:outerShdw>
          </a:effectLst>
        </p:spPr>
        <p:txBody>
          <a:bodyPr wrap="square" rtlCol="0" anchor="t">
            <a:spAutoFit/>
          </a:bodyPr>
          <a:p>
            <a:pPr indent="0">
              <a:lnSpc>
                <a:spcPct val="90000"/>
              </a:lnSpc>
              <a:spcBef>
                <a:spcPts val="0"/>
              </a:spcBef>
              <a:spcAft>
                <a:spcPts val="0"/>
              </a:spcAft>
            </a:pPr>
            <a:r>
              <a:rPr lang="en-US" sz="2000" b="1" i="1">
                <a:latin typeface="Times New Roman" panose="02020603050405020304" charset="0"/>
                <a:ea typeface="宋体" panose="02010600030101010101" pitchFamily="2" charset="-122"/>
                <a:cs typeface="Times New Roman" panose="02020603050405020304" charset="0"/>
                <a:sym typeface="+mn-ea"/>
              </a:rPr>
              <a:t>Para.1: Suddenly,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an idea</a:t>
            </a:r>
            <a:r>
              <a:rPr lang="en-US" sz="2000" b="1" i="1">
                <a:latin typeface="Times New Roman" panose="02020603050405020304" charset="0"/>
                <a:ea typeface="宋体" panose="02010600030101010101" pitchFamily="2" charset="-122"/>
                <a:cs typeface="Times New Roman" panose="02020603050405020304" charset="0"/>
                <a:sym typeface="+mn-ea"/>
              </a:rPr>
              <a:t> formed in my mind.</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2677795" y="2745740"/>
            <a:ext cx="9166225" cy="700405"/>
          </a:xfrm>
          <a:prstGeom prst="rect">
            <a:avLst/>
          </a:prstGeom>
          <a:noFill/>
        </p:spPr>
        <p:txBody>
          <a:bodyPr wrap="square" rtlCol="0" anchor="t">
            <a:spAutoFit/>
          </a:bodyPr>
          <a:p>
            <a:pPr fontAlgn="auto">
              <a:lnSpc>
                <a:spcPct val="90000"/>
              </a:lnSpc>
              <a:spcAft>
                <a:spcPts val="500"/>
              </a:spcAft>
            </a:pPr>
            <a:r>
              <a:rPr lang="zh-CN" altLang="en-US" sz="2200" b="1" i="1">
                <a:solidFill>
                  <a:srgbClr val="156389"/>
                </a:solidFill>
                <a:latin typeface="Times New Roman" panose="02020603050405020304" charset="0"/>
                <a:cs typeface="Times New Roman" panose="02020603050405020304" charset="0"/>
                <a:sym typeface="+mn-ea"/>
              </a:rPr>
              <a:t>What if </a:t>
            </a:r>
            <a:r>
              <a:rPr lang="en-US" altLang="zh-CN" sz="2200" b="1" i="1">
                <a:solidFill>
                  <a:srgbClr val="156389"/>
                </a:solidFill>
                <a:latin typeface="Times New Roman" panose="02020603050405020304" charset="0"/>
                <a:cs typeface="Times New Roman" panose="02020603050405020304" charset="0"/>
                <a:sym typeface="+mn-ea"/>
              </a:rPr>
              <a:t>I</a:t>
            </a:r>
            <a:r>
              <a:rPr lang="zh-CN" altLang="en-US" sz="2200" b="1" i="1">
                <a:solidFill>
                  <a:srgbClr val="156389"/>
                </a:solidFill>
                <a:latin typeface="Times New Roman" panose="02020603050405020304" charset="0"/>
                <a:cs typeface="Times New Roman" panose="02020603050405020304" charset="0"/>
                <a:sym typeface="+mn-ea"/>
              </a:rPr>
              <a:t> depicted </a:t>
            </a:r>
            <a:r>
              <a:rPr lang="en-US" altLang="zh-CN" sz="2200" b="1" i="1">
                <a:solidFill>
                  <a:srgbClr val="C00000"/>
                </a:solidFill>
                <a:latin typeface="Times New Roman" panose="02020603050405020304" charset="0"/>
                <a:cs typeface="Times New Roman" panose="02020603050405020304" charset="0"/>
                <a:sym typeface="+mn-ea"/>
              </a:rPr>
              <a:t>the</a:t>
            </a:r>
            <a:r>
              <a:rPr lang="zh-CN" altLang="en-US" sz="2200" b="1" i="1">
                <a:solidFill>
                  <a:srgbClr val="C00000"/>
                </a:solidFill>
                <a:latin typeface="Times New Roman" panose="02020603050405020304" charset="0"/>
                <a:cs typeface="Times New Roman" panose="02020603050405020304" charset="0"/>
                <a:sym typeface="+mn-ea"/>
              </a:rPr>
              <a:t> joy and companionship</a:t>
            </a:r>
            <a:r>
              <a:rPr lang="en-US" altLang="zh-CN" sz="2200" b="1" i="1">
                <a:solidFill>
                  <a:srgbClr val="156389"/>
                </a:solidFill>
                <a:latin typeface="Times New Roman" panose="02020603050405020304" charset="0"/>
                <a:cs typeface="Times New Roman" panose="02020603050405020304" charset="0"/>
                <a:sym typeface="+mn-ea"/>
              </a:rPr>
              <a:t> the pet brought</a:t>
            </a:r>
            <a:r>
              <a:rPr lang="zh-CN" altLang="en-US" sz="2200" b="1" i="1">
                <a:solidFill>
                  <a:srgbClr val="156389"/>
                </a:solidFill>
                <a:latin typeface="Times New Roman" panose="02020603050405020304" charset="0"/>
                <a:cs typeface="Times New Roman" panose="02020603050405020304" charset="0"/>
                <a:sym typeface="+mn-ea"/>
              </a:rPr>
              <a:t> to our lives? </a:t>
            </a:r>
            <a:r>
              <a:rPr lang="en-US" altLang="zh-CN" sz="2200" b="1" i="1">
                <a:solidFill>
                  <a:srgbClr val="156389"/>
                </a:solidFill>
                <a:latin typeface="Times New Roman" panose="02020603050405020304" charset="0"/>
                <a:cs typeface="Times New Roman" panose="02020603050405020304" charset="0"/>
                <a:sym typeface="+mn-ea"/>
              </a:rPr>
              <a:t>It</a:t>
            </a:r>
            <a:r>
              <a:rPr lang="zh-CN" altLang="en-US" sz="2200" b="1" i="1">
                <a:solidFill>
                  <a:srgbClr val="156389"/>
                </a:solidFill>
                <a:latin typeface="Times New Roman" panose="02020603050405020304" charset="0"/>
                <a:cs typeface="Times New Roman" panose="02020603050405020304" charset="0"/>
                <a:sym typeface="+mn-ea"/>
              </a:rPr>
              <a:t> could then be subtly linked to potential adopters.</a:t>
            </a:r>
            <a:endParaRPr lang="zh-CN" altLang="en-US" sz="2200" b="1" i="1">
              <a:solidFill>
                <a:srgbClr val="156389"/>
              </a:solidFill>
              <a:latin typeface="Times New Roman" panose="02020603050405020304" charset="0"/>
              <a:cs typeface="Times New Roman" panose="02020603050405020304" charset="0"/>
              <a:sym typeface="+mn-ea"/>
            </a:endParaRPr>
          </a:p>
        </p:txBody>
      </p:sp>
      <p:sp>
        <p:nvSpPr>
          <p:cNvPr id="11" name="文本框 10"/>
          <p:cNvSpPr txBox="1"/>
          <p:nvPr/>
        </p:nvSpPr>
        <p:spPr>
          <a:xfrm>
            <a:off x="2706370" y="2015490"/>
            <a:ext cx="9352280" cy="700405"/>
          </a:xfrm>
          <a:prstGeom prst="rect">
            <a:avLst/>
          </a:prstGeom>
          <a:noFill/>
        </p:spPr>
        <p:txBody>
          <a:bodyPr wrap="square" rtlCol="0" anchor="t">
            <a:spAutoFit/>
          </a:bodyPr>
          <a:p>
            <a:pPr fontAlgn="auto">
              <a:lnSpc>
                <a:spcPct val="90000"/>
              </a:lnSpc>
              <a:spcAft>
                <a:spcPts val="500"/>
              </a:spcAft>
            </a:pPr>
            <a:r>
              <a:rPr lang="en-US" altLang="zh-CN" sz="2200" b="1" i="1">
                <a:solidFill>
                  <a:srgbClr val="156389"/>
                </a:solidFill>
                <a:latin typeface="Times New Roman" panose="02020603050405020304" charset="0"/>
                <a:cs typeface="Times New Roman" panose="02020603050405020304" charset="0"/>
                <a:sym typeface="+mn-ea"/>
              </a:rPr>
              <a:t>We could </a:t>
            </a:r>
            <a:r>
              <a:rPr lang="en-US" altLang="zh-CN" sz="2200" b="1" i="1">
                <a:solidFill>
                  <a:srgbClr val="C00000"/>
                </a:solidFill>
                <a:latin typeface="Times New Roman" panose="02020603050405020304" charset="0"/>
                <a:cs typeface="Times New Roman" panose="02020603050405020304" charset="0"/>
                <a:sym typeface="+mn-ea"/>
              </a:rPr>
              <a:t>take advantage of </a:t>
            </a:r>
            <a:r>
              <a:rPr lang="zh-CN" altLang="en-US" sz="2200" b="1" i="1">
                <a:solidFill>
                  <a:srgbClr val="C00000"/>
                </a:solidFill>
                <a:latin typeface="Times New Roman" panose="02020603050405020304" charset="0"/>
                <a:cs typeface="Times New Roman" panose="02020603050405020304" charset="0"/>
                <a:sym typeface="+mn-ea"/>
              </a:rPr>
              <a:t>Mr. Nibbles</a:t>
            </a:r>
            <a:r>
              <a:rPr lang="en-US" altLang="zh-CN" sz="2200" b="1" i="1">
                <a:solidFill>
                  <a:srgbClr val="C00000"/>
                </a:solidFill>
                <a:latin typeface="Times New Roman" panose="02020603050405020304" charset="0"/>
                <a:cs typeface="Times New Roman" panose="02020603050405020304" charset="0"/>
                <a:sym typeface="+mn-ea"/>
              </a:rPr>
              <a:t>’s </a:t>
            </a:r>
            <a:r>
              <a:rPr lang="zh-CN" altLang="en-US" sz="2200" b="1" i="1">
                <a:solidFill>
                  <a:srgbClr val="C00000"/>
                </a:solidFill>
                <a:latin typeface="Times New Roman" panose="02020603050405020304" charset="0"/>
                <a:cs typeface="Times New Roman" panose="02020603050405020304" charset="0"/>
                <a:sym typeface="+mn-ea"/>
              </a:rPr>
              <a:t>running</a:t>
            </a:r>
            <a:r>
              <a:rPr lang="en-US" altLang="zh-CN" sz="2200" b="1" i="1">
                <a:solidFill>
                  <a:srgbClr val="156389"/>
                </a:solidFill>
                <a:latin typeface="Times New Roman" panose="02020603050405020304" charset="0"/>
                <a:cs typeface="Times New Roman" panose="02020603050405020304" charset="0"/>
                <a:sym typeface="+mn-ea"/>
              </a:rPr>
              <a:t> with</a:t>
            </a:r>
            <a:r>
              <a:rPr lang="zh-CN" altLang="en-US" sz="2200" b="1" i="1">
                <a:solidFill>
                  <a:srgbClr val="156389"/>
                </a:solidFill>
                <a:latin typeface="Times New Roman" panose="02020603050405020304" charset="0"/>
                <a:cs typeface="Times New Roman" panose="02020603050405020304" charset="0"/>
                <a:sym typeface="+mn-ea"/>
              </a:rPr>
              <a:t> the most heartwarming sentiments</a:t>
            </a:r>
            <a:r>
              <a:rPr lang="en-US" altLang="zh-CN" sz="2200" b="1" i="1">
                <a:solidFill>
                  <a:srgbClr val="156389"/>
                </a:solidFill>
                <a:latin typeface="Times New Roman" panose="02020603050405020304" charset="0"/>
                <a:cs typeface="Times New Roman" panose="02020603050405020304" charset="0"/>
                <a:sym typeface="+mn-ea"/>
              </a:rPr>
              <a:t>!</a:t>
            </a:r>
            <a:endParaRPr lang="en-US" altLang="zh-CN" sz="2200" b="1" i="1">
              <a:solidFill>
                <a:srgbClr val="156389"/>
              </a:solidFill>
              <a:latin typeface="Times New Roman" panose="02020603050405020304" charset="0"/>
              <a:cs typeface="Times New Roman" panose="02020603050405020304" charset="0"/>
              <a:sym typeface="+mn-ea"/>
            </a:endParaRPr>
          </a:p>
        </p:txBody>
      </p:sp>
      <p:sp>
        <p:nvSpPr>
          <p:cNvPr id="14" name="文本框 13"/>
          <p:cNvSpPr txBox="1"/>
          <p:nvPr/>
        </p:nvSpPr>
        <p:spPr>
          <a:xfrm>
            <a:off x="146685" y="4059555"/>
            <a:ext cx="8735060" cy="2521585"/>
          </a:xfrm>
          <a:prstGeom prst="rect">
            <a:avLst/>
          </a:prstGeom>
          <a:noFill/>
        </p:spPr>
        <p:txBody>
          <a:bodyPr wrap="square" rtlCol="0" anchor="t">
            <a:noAutofit/>
          </a:bodyPr>
          <a:p>
            <a:pPr fontAlgn="auto">
              <a:lnSpc>
                <a:spcPct val="100000"/>
              </a:lnSpc>
              <a:spcAft>
                <a:spcPts val="1000"/>
              </a:spcAft>
            </a:pPr>
            <a:r>
              <a:rPr lang="en-US" altLang="zh-CN" sz="2200" b="1" i="1">
                <a:solidFill>
                  <a:srgbClr val="15639E"/>
                </a:solidFill>
                <a:latin typeface="Times New Roman" panose="02020603050405020304" charset="0"/>
                <a:cs typeface="Times New Roman" panose="02020603050405020304" charset="0"/>
              </a:rPr>
              <a:t>I rushed to Ollie next afternoon. On hearing my idea, he replied with immediate consent. Indeed, w</a:t>
            </a:r>
            <a:r>
              <a:rPr lang="zh-CN" altLang="en-US" sz="2200" b="1" i="1">
                <a:solidFill>
                  <a:srgbClr val="C00000"/>
                </a:solidFill>
                <a:latin typeface="Times New Roman" panose="02020603050405020304" charset="0"/>
                <a:cs typeface="Times New Roman" panose="02020603050405020304" charset="0"/>
                <a:sym typeface="+mn-ea"/>
              </a:rPr>
              <a:t>ho could resist the charm of our energetic</a:t>
            </a:r>
            <a:r>
              <a:rPr lang="en-US" altLang="zh-CN" sz="2200" b="1" i="1">
                <a:solidFill>
                  <a:srgbClr val="C00000"/>
                </a:solidFill>
                <a:latin typeface="Times New Roman" panose="02020603050405020304" charset="0"/>
                <a:cs typeface="Times New Roman" panose="02020603050405020304" charset="0"/>
                <a:sym typeface="+mn-ea"/>
              </a:rPr>
              <a:t> pets</a:t>
            </a:r>
            <a:r>
              <a:rPr lang="zh-CN" altLang="en-US" sz="2200" b="1" i="1">
                <a:solidFill>
                  <a:srgbClr val="C00000"/>
                </a:solidFill>
                <a:latin typeface="Times New Roman" panose="02020603050405020304" charset="0"/>
                <a:cs typeface="Times New Roman" panose="02020603050405020304" charset="0"/>
                <a:sym typeface="+mn-ea"/>
              </a:rPr>
              <a:t>?</a:t>
            </a:r>
            <a:r>
              <a:rPr lang="en-US" altLang="zh-CN" sz="2200" b="1" i="1">
                <a:solidFill>
                  <a:srgbClr val="C00000"/>
                </a:solidFill>
                <a:latin typeface="Times New Roman" panose="02020603050405020304" charset="0"/>
                <a:cs typeface="Times New Roman" panose="02020603050405020304" charset="0"/>
                <a:sym typeface="+mn-ea"/>
              </a:rPr>
              <a:t> Looking </a:t>
            </a:r>
            <a:r>
              <a:rPr lang="zh-CN" altLang="en-US" sz="2200" b="1" i="1">
                <a:solidFill>
                  <a:srgbClr val="C00000"/>
                </a:solidFill>
                <a:latin typeface="Times New Roman" panose="02020603050405020304" charset="0"/>
                <a:cs typeface="Times New Roman" panose="02020603050405020304" charset="0"/>
              </a:rPr>
              <a:t>back</a:t>
            </a:r>
            <a:r>
              <a:rPr lang="zh-CN" altLang="en-US" sz="2200" b="1" i="1">
                <a:solidFill>
                  <a:srgbClr val="15639E"/>
                </a:solidFill>
                <a:latin typeface="Times New Roman" panose="02020603050405020304" charset="0"/>
                <a:cs typeface="Times New Roman" panose="02020603050405020304" charset="0"/>
              </a:rPr>
              <a:t> at me</a:t>
            </a:r>
            <a:r>
              <a:rPr lang="en-US" altLang="zh-CN" sz="2200" b="1" i="1">
                <a:solidFill>
                  <a:srgbClr val="15639E"/>
                </a:solidFill>
                <a:latin typeface="Times New Roman" panose="02020603050405020304" charset="0"/>
                <a:cs typeface="Times New Roman" panose="02020603050405020304" charset="0"/>
              </a:rPr>
              <a:t> with</a:t>
            </a:r>
            <a:r>
              <a:rPr lang="zh-CN" altLang="en-US" sz="2200" b="1" i="1">
                <a:solidFill>
                  <a:srgbClr val="15639E"/>
                </a:solidFill>
                <a:latin typeface="Times New Roman" panose="02020603050405020304" charset="0"/>
                <a:cs typeface="Times New Roman" panose="02020603050405020304" charset="0"/>
              </a:rPr>
              <a:t> </a:t>
            </a:r>
            <a:r>
              <a:rPr lang="en-US" altLang="zh-CN" sz="2200" b="1" i="1">
                <a:solidFill>
                  <a:srgbClr val="15639E"/>
                </a:solidFill>
                <a:latin typeface="Times New Roman" panose="02020603050405020304" charset="0"/>
                <a:cs typeface="Times New Roman" panose="02020603050405020304" charset="0"/>
              </a:rPr>
              <a:t>a broad smile</a:t>
            </a:r>
            <a:r>
              <a:rPr lang="en-US" altLang="zh-CN" sz="2200" b="1" i="1">
                <a:solidFill>
                  <a:srgbClr val="C00000"/>
                </a:solidFill>
                <a:latin typeface="Times New Roman" panose="02020603050405020304" charset="0"/>
                <a:cs typeface="Times New Roman" panose="02020603050405020304" charset="0"/>
              </a:rPr>
              <a:t>, he suggested,</a:t>
            </a:r>
            <a:r>
              <a:rPr lang="zh-CN" altLang="en-US" sz="2200" b="1" i="1">
                <a:solidFill>
                  <a:srgbClr val="15639E"/>
                </a:solidFill>
                <a:latin typeface="Times New Roman" panose="02020603050405020304" charset="0"/>
                <a:cs typeface="Times New Roman" panose="02020603050405020304" charset="0"/>
              </a:rPr>
              <a:t> "</a:t>
            </a:r>
            <a:r>
              <a:rPr lang="en-US" altLang="zh-CN" sz="2200" b="1" i="1">
                <a:solidFill>
                  <a:srgbClr val="C00000"/>
                </a:solidFill>
                <a:latin typeface="Times New Roman" panose="02020603050405020304" charset="0"/>
                <a:cs typeface="Times New Roman" panose="02020603050405020304" charset="0"/>
              </a:rPr>
              <a:t>Mr. Nibbles could team up with Blue!</a:t>
            </a:r>
            <a:r>
              <a:rPr lang="zh-CN" altLang="en-US" sz="2200" b="1" i="1">
                <a:solidFill>
                  <a:srgbClr val="15639E"/>
                </a:solidFill>
                <a:latin typeface="Times New Roman" panose="02020603050405020304" charset="0"/>
                <a:cs typeface="Times New Roman" panose="02020603050405020304" charset="0"/>
              </a:rPr>
              <a:t>"</a:t>
            </a:r>
            <a:r>
              <a:rPr lang="en-US" altLang="zh-CN" sz="2200" b="1" i="1">
                <a:solidFill>
                  <a:srgbClr val="15639E"/>
                </a:solidFill>
                <a:latin typeface="Times New Roman" panose="02020603050405020304" charset="0"/>
                <a:cs typeface="Times New Roman" panose="02020603050405020304" charset="0"/>
              </a:rPr>
              <a:t> </a:t>
            </a:r>
            <a:endParaRPr lang="zh-CN" altLang="en-US" sz="2200" b="1" i="1">
              <a:solidFill>
                <a:srgbClr val="15639E"/>
              </a:solidFill>
              <a:latin typeface="Times New Roman" panose="02020603050405020304" charset="0"/>
              <a:cs typeface="Times New Roman" panose="02020603050405020304" charset="0"/>
            </a:endParaRPr>
          </a:p>
          <a:p>
            <a:pPr fontAlgn="auto">
              <a:lnSpc>
                <a:spcPct val="100000"/>
              </a:lnSpc>
              <a:spcAft>
                <a:spcPts val="1000"/>
              </a:spcAft>
            </a:pPr>
            <a:r>
              <a:rPr lang="en-US" altLang="zh-CN" sz="2200" b="1" i="1">
                <a:solidFill>
                  <a:srgbClr val="15639E"/>
                </a:solidFill>
                <a:latin typeface="Times New Roman" panose="02020603050405020304" charset="0"/>
                <a:cs typeface="Times New Roman" panose="02020603050405020304" charset="0"/>
              </a:rPr>
              <a:t>I called Ollie to tell about the idea instantly. </a:t>
            </a:r>
            <a:r>
              <a:rPr lang="zh-CN" altLang="en-US" sz="2200" b="1" i="1">
                <a:solidFill>
                  <a:srgbClr val="15639E"/>
                </a:solidFill>
                <a:latin typeface="Times New Roman" panose="02020603050405020304" charset="0"/>
                <a:cs typeface="Times New Roman" panose="02020603050405020304" charset="0"/>
              </a:rPr>
              <a:t>There was </a:t>
            </a:r>
            <a:r>
              <a:rPr lang="zh-CN" altLang="en-US" sz="2200" b="1" i="1">
                <a:solidFill>
                  <a:srgbClr val="C00000"/>
                </a:solidFill>
                <a:latin typeface="Times New Roman" panose="02020603050405020304" charset="0"/>
                <a:cs typeface="Times New Roman" panose="02020603050405020304" charset="0"/>
              </a:rPr>
              <a:t>a moment's silence</a:t>
            </a:r>
            <a:r>
              <a:rPr lang="en-US" altLang="zh-CN" sz="2200" b="1" i="1">
                <a:solidFill>
                  <a:srgbClr val="15639E"/>
                </a:solidFill>
                <a:latin typeface="Times New Roman" panose="02020603050405020304" charset="0"/>
                <a:cs typeface="Times New Roman" panose="02020603050405020304" charset="0"/>
              </a:rPr>
              <a:t>. </a:t>
            </a:r>
            <a:r>
              <a:rPr lang="en-US" altLang="zh-CN" sz="2200" b="1" i="1">
                <a:solidFill>
                  <a:srgbClr val="C00000"/>
                </a:solidFill>
                <a:latin typeface="Times New Roman" panose="02020603050405020304" charset="0"/>
                <a:cs typeface="Times New Roman" panose="02020603050405020304" charset="0"/>
              </a:rPr>
              <a:t>Then, a deafening exclaim</a:t>
            </a:r>
            <a:r>
              <a:rPr lang="en-US" altLang="zh-CN" sz="2200" b="1" i="1">
                <a:solidFill>
                  <a:srgbClr val="15639E"/>
                </a:solidFill>
                <a:latin typeface="Times New Roman" panose="02020603050405020304" charset="0"/>
                <a:cs typeface="Times New Roman" panose="02020603050405020304" charset="0"/>
              </a:rPr>
              <a:t> flooded into my ears. “Brilliant! Maybe we can count Blue in as well!”</a:t>
            </a:r>
            <a:r>
              <a:rPr lang="zh-CN" altLang="en-US" sz="2200" b="1" i="1">
                <a:solidFill>
                  <a:srgbClr val="15639E"/>
                </a:solidFill>
                <a:latin typeface="Times New Roman" panose="02020603050405020304" charset="0"/>
                <a:cs typeface="Times New Roman" panose="02020603050405020304" charset="0"/>
              </a:rPr>
              <a:t> </a:t>
            </a:r>
            <a:endParaRPr lang="en-US" altLang="zh-CN" sz="2200" b="1" i="1">
              <a:solidFill>
                <a:srgbClr val="15639E"/>
              </a:solidFill>
              <a:latin typeface="Times New Roman" panose="02020603050405020304" charset="0"/>
              <a:cs typeface="Times New Roman" panose="02020603050405020304" charset="0"/>
            </a:endParaRPr>
          </a:p>
        </p:txBody>
      </p:sp>
      <p:sp>
        <p:nvSpPr>
          <p:cNvPr id="15" name="文本框 14"/>
          <p:cNvSpPr txBox="1"/>
          <p:nvPr/>
        </p:nvSpPr>
        <p:spPr>
          <a:xfrm>
            <a:off x="5920105" y="3488055"/>
            <a:ext cx="6271895" cy="607060"/>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How did Ollie react on hearing my idea?</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16" name="图片 15" descr="images"/>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0929620" y="-94615"/>
            <a:ext cx="1326515" cy="1874520"/>
          </a:xfrm>
          <a:prstGeom prst="rect">
            <a:avLst/>
          </a:prstGeom>
        </p:spPr>
      </p:pic>
      <p:sp>
        <p:nvSpPr>
          <p:cNvPr id="17" name="文本框 16"/>
          <p:cNvSpPr txBox="1"/>
          <p:nvPr/>
        </p:nvSpPr>
        <p:spPr>
          <a:xfrm>
            <a:off x="8881745" y="4059555"/>
            <a:ext cx="3202940" cy="2122805"/>
          </a:xfrm>
          <a:prstGeom prst="rect">
            <a:avLst/>
          </a:prstGeom>
          <a:noFill/>
        </p:spPr>
        <p:txBody>
          <a:bodyPr wrap="square" rtlCol="0" anchor="t">
            <a:spAutoFit/>
          </a:bodyPr>
          <a:p>
            <a:pPr fontAlgn="auto">
              <a:lnSpc>
                <a:spcPct val="100000"/>
              </a:lnSpc>
            </a:pPr>
            <a:r>
              <a:rPr lang="en-US" altLang="zh-CN" sz="2200" b="1">
                <a:solidFill>
                  <a:srgbClr val="156389"/>
                </a:solidFill>
                <a:latin typeface="Times New Roman" panose="02020603050405020304" charset="0"/>
                <a:cs typeface="Times New Roman" panose="02020603050405020304" charset="0"/>
              </a:rPr>
              <a:t>- Time/Venue Transition </a:t>
            </a:r>
            <a:r>
              <a:rPr lang="en-US" altLang="zh-CN" sz="2200" b="1">
                <a:solidFill>
                  <a:srgbClr val="156389"/>
                </a:solidFill>
                <a:latin typeface="Times New Roman" panose="02020603050405020304" charset="0"/>
                <a:cs typeface="Times New Roman" panose="02020603050405020304" charset="0"/>
                <a:sym typeface="+mn-ea"/>
              </a:rPr>
              <a:t>Action/Look/Remarks:</a:t>
            </a:r>
            <a:endParaRPr lang="en-US" altLang="zh-CN" sz="2200" b="1">
              <a:solidFill>
                <a:srgbClr val="156389"/>
              </a:solidFill>
              <a:latin typeface="Times New Roman" panose="02020603050405020304" charset="0"/>
              <a:cs typeface="Times New Roman" panose="02020603050405020304" charset="0"/>
              <a:sym typeface="+mn-ea"/>
            </a:endParaRPr>
          </a:p>
          <a:p>
            <a:pPr fontAlgn="auto">
              <a:lnSpc>
                <a:spcPct val="100000"/>
              </a:lnSpc>
            </a:pPr>
            <a:endParaRPr lang="en-US" altLang="zh-CN" sz="2200" b="1">
              <a:solidFill>
                <a:srgbClr val="156389"/>
              </a:solidFill>
              <a:latin typeface="Times New Roman" panose="02020603050405020304" charset="0"/>
              <a:cs typeface="Times New Roman" panose="02020603050405020304" charset="0"/>
            </a:endParaRPr>
          </a:p>
          <a:p>
            <a:pPr fontAlgn="auto">
              <a:lnSpc>
                <a:spcPct val="100000"/>
              </a:lnSpc>
            </a:pPr>
            <a:endParaRPr lang="en-US" altLang="zh-CN" sz="2200" b="1">
              <a:solidFill>
                <a:srgbClr val="156389"/>
              </a:solidFill>
              <a:latin typeface="Times New Roman" panose="02020603050405020304" charset="0"/>
              <a:cs typeface="Times New Roman" panose="02020603050405020304" charset="0"/>
            </a:endParaRPr>
          </a:p>
          <a:p>
            <a:pPr fontAlgn="auto">
              <a:lnSpc>
                <a:spcPct val="100000"/>
              </a:lnSpc>
            </a:pPr>
            <a:endParaRPr lang="en-US" altLang="zh-CN" sz="2200" b="1">
              <a:solidFill>
                <a:srgbClr val="156389"/>
              </a:solidFill>
              <a:latin typeface="Times New Roman" panose="02020603050405020304" charset="0"/>
              <a:cs typeface="Times New Roman" panose="02020603050405020304" charset="0"/>
            </a:endParaRPr>
          </a:p>
          <a:p>
            <a:pPr fontAlgn="auto">
              <a:lnSpc>
                <a:spcPct val="100000"/>
              </a:lnSpc>
            </a:pPr>
            <a:r>
              <a:rPr lang="en-US" altLang="zh-CN" sz="2200" b="1">
                <a:solidFill>
                  <a:srgbClr val="156389"/>
                </a:solidFill>
                <a:latin typeface="Times New Roman" panose="02020603050405020304" charset="0"/>
                <a:cs typeface="Times New Roman" panose="02020603050405020304" charset="0"/>
              </a:rPr>
              <a:t>- Evolving</a:t>
            </a:r>
            <a:endParaRPr lang="en-US" altLang="zh-CN" sz="2200" b="1">
              <a:solidFill>
                <a:srgbClr val="156389"/>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4" dur="500"/>
                                        <p:tgtEl>
                                          <p:spTgt spid="1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7" dur="500"/>
                                        <p:tgtEl>
                                          <p:spTgt spid="17">
                                            <p:txEl>
                                              <p:pRg st="4" end="4"/>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5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2" grpId="0" uiExpand="1" build="p"/>
      <p:bldP spid="11" grpId="0"/>
      <p:bldP spid="10" grpId="0"/>
      <p:bldP spid="17" grpId="0" uiExpand="1" build="p"/>
      <p:bldP spid="18" grpId="0" bldLvl="0" animBg="1"/>
      <p:bldP spid="15" grpId="0"/>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圆角矩形 12"/>
          <p:cNvSpPr/>
          <p:nvPr/>
        </p:nvSpPr>
        <p:spPr>
          <a:xfrm>
            <a:off x="2668270" y="1494790"/>
            <a:ext cx="9978390" cy="2255520"/>
          </a:xfrm>
          <a:prstGeom prst="roundRect">
            <a:avLst/>
          </a:prstGeom>
          <a:solidFill>
            <a:schemeClr val="tx2">
              <a:lumMod val="10000"/>
              <a:lumOff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标题 11"/>
          <p:cNvSpPr>
            <a:spLocks noGrp="1"/>
          </p:cNvSpPr>
          <p:nvPr/>
        </p:nvSpPr>
        <p:spPr>
          <a:xfrm>
            <a:off x="0" y="0"/>
            <a:ext cx="3735070" cy="565785"/>
          </a:xfrm>
          <a:prstGeom prst="rect">
            <a:avLst/>
          </a:prstGeom>
          <a:solidFill>
            <a:srgbClr val="94BBC0"/>
          </a:solidFill>
        </p:spPr>
        <p:txBody>
          <a:bodyPr vert="horz" lIns="90000" tIns="46800" rIns="90000" bIns="46800" rtlCol="0" anchor="ctr" anchorCtr="0"/>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III. Descriptions</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9" name="文本框 8"/>
          <p:cNvSpPr txBox="1"/>
          <p:nvPr/>
        </p:nvSpPr>
        <p:spPr>
          <a:xfrm>
            <a:off x="97790" y="655955"/>
            <a:ext cx="8612505" cy="368300"/>
          </a:xfrm>
          <a:prstGeom prst="rect">
            <a:avLst/>
          </a:prstGeom>
          <a:solidFill>
            <a:schemeClr val="bg2">
              <a:lumMod val="95000"/>
              <a:alpha val="95000"/>
            </a:schemeClr>
          </a:solidFill>
          <a:effectLst>
            <a:outerShdw blurRad="50800" dist="38100" dir="5400000" algn="t" rotWithShape="0">
              <a:prstClr val="black">
                <a:alpha val="40000"/>
              </a:prstClr>
            </a:outerShdw>
          </a:effectLst>
        </p:spPr>
        <p:txBody>
          <a:bodyPr wrap="square" rtlCol="0" anchor="t">
            <a:spAutoFit/>
          </a:bodyPr>
          <a:p>
            <a:pPr indent="0">
              <a:lnSpc>
                <a:spcPct val="90000"/>
              </a:lnSpc>
              <a:spcBef>
                <a:spcPts val="0"/>
              </a:spcBef>
              <a:spcAft>
                <a:spcPts val="0"/>
              </a:spcAft>
            </a:pPr>
            <a:r>
              <a:rPr lang="en-US" sz="2000" b="1" i="1">
                <a:latin typeface="Times New Roman" panose="02020603050405020304" charset="0"/>
                <a:ea typeface="宋体" panose="02010600030101010101" pitchFamily="2" charset="-122"/>
                <a:cs typeface="Times New Roman" panose="02020603050405020304" charset="0"/>
                <a:sym typeface="+mn-ea"/>
              </a:rPr>
              <a:t>Para.2: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We</a:t>
            </a:r>
            <a:r>
              <a:rPr lang="en-US" sz="2000" b="1" i="1">
                <a:latin typeface="Times New Roman" panose="02020603050405020304" charset="0"/>
                <a:ea typeface="宋体" panose="02010600030101010101" pitchFamily="2" charset="-122"/>
                <a:cs typeface="Times New Roman" panose="02020603050405020304" charset="0"/>
                <a:sym typeface="+mn-ea"/>
              </a:rPr>
              <a:t> decided to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make both Mr. Nibbles and Blue the stars</a:t>
            </a:r>
            <a:r>
              <a:rPr lang="en-US" sz="2000" b="1" i="1">
                <a:latin typeface="Times New Roman" panose="02020603050405020304" charset="0"/>
                <a:ea typeface="宋体" panose="02010600030101010101" pitchFamily="2" charset="-122"/>
                <a:cs typeface="Times New Roman" panose="02020603050405020304" charset="0"/>
                <a:sym typeface="+mn-ea"/>
              </a:rPr>
              <a:t> of the poster.</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46685" y="887095"/>
            <a:ext cx="6271895" cy="607060"/>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How to describe the details to star them?</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4" name="文本框 3"/>
          <p:cNvSpPr txBox="1"/>
          <p:nvPr/>
        </p:nvSpPr>
        <p:spPr>
          <a:xfrm>
            <a:off x="2687955" y="1499870"/>
            <a:ext cx="9421495" cy="2251075"/>
          </a:xfrm>
          <a:prstGeom prst="rect">
            <a:avLst/>
          </a:prstGeom>
          <a:noFill/>
        </p:spPr>
        <p:txBody>
          <a:bodyPr wrap="square" rtlCol="0" anchor="t">
            <a:spAutoFit/>
          </a:bodyPr>
          <a:p>
            <a:pPr fontAlgn="auto">
              <a:spcAft>
                <a:spcPts val="500"/>
              </a:spcAft>
            </a:pPr>
            <a:r>
              <a:rPr lang="en-US" altLang="zh-CN" sz="2200" b="1" i="1">
                <a:solidFill>
                  <a:srgbClr val="156389"/>
                </a:solidFill>
                <a:latin typeface="Times New Roman" panose="02020603050405020304" charset="0"/>
                <a:cs typeface="Times New Roman" panose="02020603050405020304" charset="0"/>
              </a:rPr>
              <a:t>Ollie and I </a:t>
            </a:r>
            <a:r>
              <a:rPr lang="zh-CN" altLang="en-US" sz="2200" b="1" i="1">
                <a:solidFill>
                  <a:srgbClr val="C00000"/>
                </a:solidFill>
                <a:latin typeface="Times New Roman" panose="02020603050405020304" charset="0"/>
                <a:cs typeface="Times New Roman" panose="02020603050405020304" charset="0"/>
              </a:rPr>
              <a:t>scribbled down potential elements</a:t>
            </a:r>
            <a:r>
              <a:rPr lang="zh-CN" altLang="en-US" sz="2200" b="1" i="1">
                <a:solidFill>
                  <a:srgbClr val="156389"/>
                </a:solidFill>
                <a:latin typeface="Times New Roman" panose="02020603050405020304" charset="0"/>
                <a:cs typeface="Times New Roman" panose="02020603050405020304" charset="0"/>
              </a:rPr>
              <a:t> that we could </a:t>
            </a:r>
            <a:r>
              <a:rPr lang="zh-CN" altLang="en-US" sz="2200" b="1" i="1">
                <a:solidFill>
                  <a:srgbClr val="C00000"/>
                </a:solidFill>
                <a:latin typeface="Times New Roman" panose="02020603050405020304" charset="0"/>
                <a:cs typeface="Times New Roman" panose="02020603050405020304" charset="0"/>
              </a:rPr>
              <a:t>incorporate into the design</a:t>
            </a:r>
            <a:r>
              <a:rPr lang="en-US" altLang="zh-CN" sz="2200" b="1" i="1">
                <a:solidFill>
                  <a:srgbClr val="156389"/>
                </a:solidFill>
                <a:latin typeface="Times New Roman" panose="02020603050405020304" charset="0"/>
                <a:cs typeface="Times New Roman" panose="02020603050405020304" charset="0"/>
              </a:rPr>
              <a:t>: An energetic hamster works out with the piped music of a blue parrot!</a:t>
            </a:r>
            <a:endParaRPr lang="en-US" altLang="zh-CN" sz="2200" b="1" i="1">
              <a:solidFill>
                <a:srgbClr val="156389"/>
              </a:solidFill>
              <a:latin typeface="Times New Roman" panose="02020603050405020304" charset="0"/>
              <a:cs typeface="Times New Roman" panose="02020603050405020304" charset="0"/>
            </a:endParaRPr>
          </a:p>
          <a:p>
            <a:pPr fontAlgn="auto">
              <a:spcAft>
                <a:spcPts val="500"/>
              </a:spcAft>
            </a:pPr>
            <a:r>
              <a:rPr lang="en-US" altLang="zh-CN" sz="2200" b="1" i="1">
                <a:solidFill>
                  <a:srgbClr val="156389"/>
                </a:solidFill>
                <a:latin typeface="Times New Roman" panose="02020603050405020304" charset="0"/>
                <a:cs typeface="Times New Roman" panose="02020603050405020304" charset="0"/>
              </a:rPr>
              <a:t>Accompany Mr. Nibbles and Blue’s </a:t>
            </a:r>
            <a:r>
              <a:rPr lang="en-US" altLang="zh-CN" sz="2200" b="1" i="1">
                <a:solidFill>
                  <a:srgbClr val="C00000"/>
                </a:solidFill>
                <a:latin typeface="Times New Roman" panose="02020603050405020304" charset="0"/>
                <a:cs typeface="Times New Roman" panose="02020603050405020304" charset="0"/>
              </a:rPr>
              <a:t>funny performance</a:t>
            </a:r>
            <a:r>
              <a:rPr lang="en-US" altLang="zh-CN" sz="2200" b="1" i="1">
                <a:solidFill>
                  <a:srgbClr val="156389"/>
                </a:solidFill>
                <a:latin typeface="Times New Roman" panose="02020603050405020304" charset="0"/>
                <a:cs typeface="Times New Roman" panose="02020603050405020304" charset="0"/>
              </a:rPr>
              <a:t>, their </a:t>
            </a:r>
            <a:r>
              <a:rPr lang="en-US" altLang="zh-CN" sz="2200" b="1" i="1">
                <a:solidFill>
                  <a:srgbClr val="C00000"/>
                </a:solidFill>
                <a:latin typeface="Times New Roman" panose="02020603050405020304" charset="0"/>
                <a:cs typeface="Times New Roman" panose="02020603050405020304" charset="0"/>
              </a:rPr>
              <a:t>clever talks</a:t>
            </a:r>
            <a:r>
              <a:rPr lang="en-US" altLang="zh-CN" sz="2200" b="1" i="1">
                <a:solidFill>
                  <a:srgbClr val="156389"/>
                </a:solidFill>
                <a:latin typeface="Times New Roman" panose="02020603050405020304" charset="0"/>
                <a:cs typeface="Times New Roman" panose="02020603050405020304" charset="0"/>
              </a:rPr>
              <a:t> were the hightlight!</a:t>
            </a:r>
            <a:endParaRPr lang="en-US" altLang="zh-CN" sz="2200" b="1" i="1">
              <a:solidFill>
                <a:srgbClr val="156389"/>
              </a:solidFill>
              <a:latin typeface="Times New Roman" panose="02020603050405020304" charset="0"/>
              <a:cs typeface="Times New Roman" panose="02020603050405020304" charset="0"/>
            </a:endParaRPr>
          </a:p>
          <a:p>
            <a:pPr fontAlgn="auto">
              <a:spcAft>
                <a:spcPts val="500"/>
              </a:spcAft>
            </a:pPr>
            <a:r>
              <a:rPr lang="en-US" altLang="zh-CN" sz="2200" b="1" i="1">
                <a:solidFill>
                  <a:srgbClr val="156389"/>
                </a:solidFill>
                <a:latin typeface="Times New Roman" panose="02020603050405020304" charset="0"/>
                <a:cs typeface="Times New Roman" panose="02020603050405020304" charset="0"/>
              </a:rPr>
              <a:t>Delighted Mr. Nibbles enjoyed himself in a customized pillow playgound </a:t>
            </a:r>
            <a:r>
              <a:rPr lang="en-US" altLang="zh-CN" sz="2200" b="1" i="1">
                <a:solidFill>
                  <a:srgbClr val="C00000"/>
                </a:solidFill>
                <a:latin typeface="Times New Roman" panose="02020603050405020304" charset="0"/>
                <a:cs typeface="Times New Roman" panose="02020603050405020304" charset="0"/>
              </a:rPr>
              <a:t>in the center</a:t>
            </a:r>
            <a:r>
              <a:rPr lang="en-US" altLang="zh-CN" sz="2200" b="1" i="1">
                <a:solidFill>
                  <a:srgbClr val="156389"/>
                </a:solidFill>
                <a:latin typeface="Times New Roman" panose="02020603050405020304" charset="0"/>
                <a:cs typeface="Times New Roman" panose="02020603050405020304" charset="0"/>
              </a:rPr>
              <a:t> of the poster, with Mr. Blues </a:t>
            </a:r>
            <a:r>
              <a:rPr lang="en-US" altLang="zh-CN" sz="2200" b="1" i="1">
                <a:solidFill>
                  <a:srgbClr val="C00000"/>
                </a:solidFill>
                <a:latin typeface="Times New Roman" panose="02020603050405020304" charset="0"/>
                <a:cs typeface="Times New Roman" panose="02020603050405020304" charset="0"/>
              </a:rPr>
              <a:t>hovering above</a:t>
            </a:r>
            <a:r>
              <a:rPr lang="en-US" altLang="zh-CN" sz="2200" b="1" i="1">
                <a:solidFill>
                  <a:srgbClr val="156389"/>
                </a:solidFill>
                <a:latin typeface="Times New Roman" panose="02020603050405020304" charset="0"/>
                <a:cs typeface="Times New Roman" panose="02020603050405020304" charset="0"/>
              </a:rPr>
              <a:t> and singing intoxicatedly.  </a:t>
            </a:r>
            <a:r>
              <a:rPr lang="zh-CN" altLang="en-US" sz="2200" b="1" i="1">
                <a:solidFill>
                  <a:srgbClr val="156389"/>
                </a:solidFill>
                <a:latin typeface="Times New Roman" panose="02020603050405020304" charset="0"/>
                <a:cs typeface="Times New Roman" panose="02020603050405020304" charset="0"/>
              </a:rPr>
              <a:t> </a:t>
            </a:r>
            <a:endParaRPr lang="zh-CN" altLang="en-US" sz="2200" b="1" i="1">
              <a:solidFill>
                <a:srgbClr val="156389"/>
              </a:solidFill>
              <a:latin typeface="Times New Roman" panose="02020603050405020304" charset="0"/>
              <a:cs typeface="Times New Roman" panose="02020603050405020304" charset="0"/>
            </a:endParaRPr>
          </a:p>
        </p:txBody>
      </p:sp>
      <p:sp>
        <p:nvSpPr>
          <p:cNvPr id="5" name="文本框 4"/>
          <p:cNvSpPr txBox="1"/>
          <p:nvPr/>
        </p:nvSpPr>
        <p:spPr>
          <a:xfrm>
            <a:off x="129540" y="1311275"/>
            <a:ext cx="2829560" cy="2125345"/>
          </a:xfrm>
          <a:prstGeom prst="rect">
            <a:avLst/>
          </a:prstGeom>
          <a:noFill/>
        </p:spPr>
        <p:txBody>
          <a:bodyPr wrap="square" rtlCol="0" anchor="t">
            <a:spAutoFit/>
          </a:bodyPr>
          <a:p>
            <a:pPr fontAlgn="auto">
              <a:lnSpc>
                <a:spcPct val="175000"/>
              </a:lnSpc>
              <a:spcAft>
                <a:spcPts val="1000"/>
              </a:spcAft>
            </a:pPr>
            <a:r>
              <a:rPr lang="en-US" altLang="zh-CN" sz="2200" b="1">
                <a:solidFill>
                  <a:srgbClr val="156389"/>
                </a:solidFill>
                <a:latin typeface="Times New Roman" panose="02020603050405020304" charset="0"/>
                <a:cs typeface="Times New Roman" panose="02020603050405020304" charset="0"/>
              </a:rPr>
              <a:t>- Ollie&amp; I:</a:t>
            </a:r>
            <a:endParaRPr lang="en-US" altLang="zh-CN" sz="2200" b="1">
              <a:solidFill>
                <a:srgbClr val="156389"/>
              </a:solidFill>
              <a:latin typeface="Times New Roman" panose="02020603050405020304" charset="0"/>
              <a:cs typeface="Times New Roman" panose="02020603050405020304" charset="0"/>
            </a:endParaRPr>
          </a:p>
          <a:p>
            <a:pPr fontAlgn="auto">
              <a:lnSpc>
                <a:spcPct val="175000"/>
              </a:lnSpc>
              <a:spcAft>
                <a:spcPts val="1000"/>
              </a:spcAft>
            </a:pPr>
            <a:r>
              <a:rPr lang="en-US" altLang="zh-CN" sz="2200" b="1">
                <a:solidFill>
                  <a:srgbClr val="156389"/>
                </a:solidFill>
                <a:latin typeface="Times New Roman" panose="02020603050405020304" charset="0"/>
                <a:cs typeface="Times New Roman" panose="02020603050405020304" charset="0"/>
              </a:rPr>
              <a:t>- Scene/Clever talks:</a:t>
            </a:r>
            <a:endParaRPr lang="en-US" altLang="zh-CN" sz="2200" b="1">
              <a:solidFill>
                <a:srgbClr val="156389"/>
              </a:solidFill>
              <a:latin typeface="Times New Roman" panose="02020603050405020304" charset="0"/>
              <a:cs typeface="Times New Roman" panose="02020603050405020304" charset="0"/>
            </a:endParaRPr>
          </a:p>
          <a:p>
            <a:pPr fontAlgn="auto">
              <a:lnSpc>
                <a:spcPct val="175000"/>
              </a:lnSpc>
              <a:spcAft>
                <a:spcPts val="1000"/>
              </a:spcAft>
            </a:pPr>
            <a:r>
              <a:rPr lang="en-US" altLang="zh-CN" sz="2200" b="1">
                <a:solidFill>
                  <a:srgbClr val="156389"/>
                </a:solidFill>
                <a:latin typeface="Times New Roman" panose="02020603050405020304" charset="0"/>
                <a:cs typeface="Times New Roman" panose="02020603050405020304" charset="0"/>
              </a:rPr>
              <a:t>- Location/Scene:</a:t>
            </a:r>
            <a:endParaRPr lang="en-US" altLang="zh-CN" sz="2200" b="1">
              <a:solidFill>
                <a:srgbClr val="156389"/>
              </a:solidFill>
              <a:latin typeface="Times New Roman" panose="02020603050405020304" charset="0"/>
              <a:cs typeface="Times New Roman" panose="02020603050405020304" charset="0"/>
            </a:endParaRPr>
          </a:p>
        </p:txBody>
      </p:sp>
      <p:grpSp>
        <p:nvGrpSpPr>
          <p:cNvPr id="19" name="组合 18"/>
          <p:cNvGrpSpPr/>
          <p:nvPr/>
        </p:nvGrpSpPr>
        <p:grpSpPr>
          <a:xfrm>
            <a:off x="1066165" y="3472180"/>
            <a:ext cx="11043285" cy="3178810"/>
            <a:chOff x="1679" y="5468"/>
            <a:chExt cx="17391" cy="5006"/>
          </a:xfrm>
        </p:grpSpPr>
        <p:sp>
          <p:nvSpPr>
            <p:cNvPr id="6" name="文本框 5"/>
            <p:cNvSpPr txBox="1"/>
            <p:nvPr/>
          </p:nvSpPr>
          <p:spPr>
            <a:xfrm>
              <a:off x="9193" y="7114"/>
              <a:ext cx="9877" cy="956"/>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What were the clever talks?</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nvGrpSpPr>
            <p:cNvPr id="17" name="组合 16"/>
            <p:cNvGrpSpPr/>
            <p:nvPr/>
          </p:nvGrpSpPr>
          <p:grpSpPr>
            <a:xfrm>
              <a:off x="1679" y="5468"/>
              <a:ext cx="7644" cy="5006"/>
              <a:chOff x="1679" y="5468"/>
              <a:chExt cx="7644" cy="5006"/>
            </a:xfrm>
          </p:grpSpPr>
          <p:pic>
            <p:nvPicPr>
              <p:cNvPr id="2" name="图片 1" descr="Cat-Adoption"/>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679" y="5468"/>
                <a:ext cx="7644" cy="5007"/>
              </a:xfrm>
              <a:prstGeom prst="rect">
                <a:avLst/>
              </a:prstGeom>
            </p:spPr>
          </p:pic>
          <p:pic>
            <p:nvPicPr>
              <p:cNvPr id="3" name="图片 2"/>
              <p:cNvPicPr>
                <a:picLocks noChangeAspect="1"/>
              </p:cNvPicPr>
              <p:nvPr/>
            </p:nvPicPr>
            <p:blipFill>
              <a:blip r:embed="rId2"/>
              <a:srcRect l="12525"/>
              <a:stretch>
                <a:fillRect/>
              </a:stretch>
            </p:blipFill>
            <p:spPr>
              <a:xfrm>
                <a:off x="4265" y="7643"/>
                <a:ext cx="634" cy="2280"/>
              </a:xfrm>
              <a:prstGeom prst="rect">
                <a:avLst/>
              </a:prstGeom>
            </p:spPr>
          </p:pic>
          <p:pic>
            <p:nvPicPr>
              <p:cNvPr id="14" name="图片 13"/>
              <p:cNvPicPr>
                <a:picLocks noChangeAspect="1"/>
              </p:cNvPicPr>
              <p:nvPr/>
            </p:nvPicPr>
            <p:blipFill>
              <a:blip r:embed="rId2"/>
              <a:srcRect l="12525"/>
              <a:stretch>
                <a:fillRect/>
              </a:stretch>
            </p:blipFill>
            <p:spPr>
              <a:xfrm>
                <a:off x="4898" y="7643"/>
                <a:ext cx="803" cy="2280"/>
              </a:xfrm>
              <a:prstGeom prst="rect">
                <a:avLst/>
              </a:prstGeom>
            </p:spPr>
          </p:pic>
          <p:pic>
            <p:nvPicPr>
              <p:cNvPr id="15" name="图片 14"/>
              <p:cNvPicPr>
                <a:picLocks noChangeAspect="1"/>
              </p:cNvPicPr>
              <p:nvPr/>
            </p:nvPicPr>
            <p:blipFill>
              <a:blip r:embed="rId2"/>
              <a:srcRect l="12525"/>
              <a:stretch>
                <a:fillRect/>
              </a:stretch>
            </p:blipFill>
            <p:spPr>
              <a:xfrm>
                <a:off x="5701" y="7643"/>
                <a:ext cx="1148" cy="2280"/>
              </a:xfrm>
              <a:prstGeom prst="rect">
                <a:avLst/>
              </a:prstGeom>
            </p:spPr>
          </p:pic>
          <p:pic>
            <p:nvPicPr>
              <p:cNvPr id="16" name="图片 15"/>
              <p:cNvPicPr>
                <a:picLocks noChangeAspect="1"/>
              </p:cNvPicPr>
              <p:nvPr/>
            </p:nvPicPr>
            <p:blipFill>
              <a:blip r:embed="rId2"/>
              <a:srcRect l="12525"/>
              <a:stretch>
                <a:fillRect/>
              </a:stretch>
            </p:blipFill>
            <p:spPr>
              <a:xfrm>
                <a:off x="6849" y="7783"/>
                <a:ext cx="882" cy="2356"/>
              </a:xfrm>
              <a:prstGeom prst="rect">
                <a:avLst/>
              </a:prstGeom>
            </p:spPr>
          </p:pic>
        </p:grpSp>
        <p:pic>
          <p:nvPicPr>
            <p:cNvPr id="18" name="图片 17" descr="pngtree-black-question-mark-symbol-png-image_8808593"/>
            <p:cNvPicPr>
              <a:picLocks noChangeAspect="1"/>
            </p:cNvPicPr>
            <p:nvPr/>
          </p:nvPicPr>
          <p:blipFill>
            <a:blip r:embed="rId3">
              <a:clrChange>
                <a:clrFrom>
                  <a:srgbClr val="000000">
                    <a:alpha val="0"/>
                  </a:srgbClr>
                </a:clrFrom>
                <a:clrTo>
                  <a:srgbClr val="000000">
                    <a:alpha val="0"/>
                    <a:alpha val="0"/>
                  </a:srgbClr>
                </a:clrTo>
              </a:clrChange>
            </a:blip>
            <a:srcRect l="22070" t="6714" r="23500" b="8175"/>
            <a:stretch>
              <a:fillRect/>
            </a:stretch>
          </p:blipFill>
          <p:spPr>
            <a:xfrm rot="1440000">
              <a:off x="5430" y="7844"/>
              <a:ext cx="1200" cy="1877"/>
            </a:xfrm>
            <a:prstGeom prst="rect">
              <a:avLst/>
            </a:prstGeom>
          </p:spPr>
        </p:pic>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560070" y="-78105"/>
            <a:ext cx="11631295" cy="3211830"/>
            <a:chOff x="882" y="-123"/>
            <a:chExt cx="18317" cy="5058"/>
          </a:xfrm>
        </p:grpSpPr>
        <p:sp>
          <p:nvSpPr>
            <p:cNvPr id="3" name="圆角矩形标注 2"/>
            <p:cNvSpPr/>
            <p:nvPr/>
          </p:nvSpPr>
          <p:spPr>
            <a:xfrm>
              <a:off x="882" y="1934"/>
              <a:ext cx="12045" cy="1708"/>
            </a:xfrm>
            <a:prstGeom prst="wedgeRoundRectCallout">
              <a:avLst>
                <a:gd name="adj1" fmla="val 79823"/>
                <a:gd name="adj2" fmla="val 11885"/>
                <a:gd name="adj3" fmla="val 16667"/>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1" name="图片 100"/>
            <p:cNvPicPr/>
            <p:nvPr/>
          </p:nvPicPr>
          <p:blipFill>
            <a:blip r:embed="rId1">
              <a:clrChange>
                <a:clrFrom>
                  <a:srgbClr val="F3F3F3">
                    <a:alpha val="100000"/>
                  </a:srgbClr>
                </a:clrFrom>
                <a:clrTo>
                  <a:srgbClr val="F3F3F3">
                    <a:alpha val="100000"/>
                    <a:alpha val="0"/>
                  </a:srgbClr>
                </a:clrTo>
              </a:clrChange>
            </a:blip>
            <a:srcRect l="35224" t="545" r="37722" b="5992"/>
            <a:stretch>
              <a:fillRect/>
            </a:stretch>
          </p:blipFill>
          <p:spPr>
            <a:xfrm>
              <a:off x="16681" y="-123"/>
              <a:ext cx="2519" cy="5059"/>
            </a:xfrm>
            <a:prstGeom prst="rect">
              <a:avLst/>
            </a:prstGeom>
            <a:noFill/>
            <a:ln w="9525">
              <a:noFill/>
            </a:ln>
            <a:effectLst>
              <a:outerShdw blurRad="50800" dist="38100" dir="2700000" algn="tl" rotWithShape="0">
                <a:prstClr val="black">
                  <a:alpha val="40000"/>
                </a:prstClr>
              </a:outerShdw>
            </a:effectLst>
          </p:spPr>
        </p:pic>
      </p:grpSp>
      <p:sp>
        <p:nvSpPr>
          <p:cNvPr id="16" name="云形标注 15"/>
          <p:cNvSpPr/>
          <p:nvPr/>
        </p:nvSpPr>
        <p:spPr>
          <a:xfrm>
            <a:off x="6064250" y="4195445"/>
            <a:ext cx="6003290" cy="2505075"/>
          </a:xfrm>
          <a:prstGeom prst="cloudCallout">
            <a:avLst>
              <a:gd name="adj1" fmla="val -67954"/>
              <a:gd name="adj2" fmla="val 15194"/>
            </a:avLst>
          </a:prstGeom>
          <a:solidFill>
            <a:schemeClr val="accent6">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28320" y="1288415"/>
            <a:ext cx="8095615" cy="1004570"/>
          </a:xfrm>
          <a:prstGeom prst="rect">
            <a:avLst/>
          </a:prstGeom>
          <a:noFill/>
        </p:spPr>
        <p:txBody>
          <a:bodyPr wrap="square" rtlCol="0" anchor="t">
            <a:spAutoFit/>
          </a:bodyPr>
          <a:p>
            <a:pPr fontAlgn="auto">
              <a:lnSpc>
                <a:spcPct val="90000"/>
              </a:lnSpc>
            </a:pPr>
            <a:r>
              <a:rPr lang="zh-CN" altLang="en-US" sz="2200">
                <a:latin typeface="Times New Roman" panose="02020603050405020304" charset="0"/>
                <a:cs typeface="Times New Roman" panose="02020603050405020304" charset="0"/>
                <a:sym typeface="+mn-ea"/>
              </a:rPr>
              <a:t>"</a:t>
            </a:r>
            <a:r>
              <a:rPr lang="zh-CN" altLang="en-US" sz="2200">
                <a:solidFill>
                  <a:srgbClr val="C00000"/>
                </a:solidFill>
                <a:latin typeface="Times New Roman" panose="02020603050405020304" charset="0"/>
                <a:cs typeface="Times New Roman" panose="02020603050405020304" charset="0"/>
                <a:sym typeface="+mn-ea"/>
              </a:rPr>
              <a:t>Invite me into your life</a:t>
            </a:r>
            <a:r>
              <a:rPr lang="zh-CN" altLang="en-US" sz="2200">
                <a:latin typeface="Times New Roman" panose="02020603050405020304" charset="0"/>
                <a:cs typeface="Times New Roman" panose="02020603050405020304" charset="0"/>
                <a:sym typeface="+mn-ea"/>
              </a:rPr>
              <a:t> and let's create </a:t>
            </a:r>
            <a:r>
              <a:rPr lang="zh-CN" altLang="en-US" sz="2200">
                <a:solidFill>
                  <a:srgbClr val="C00000"/>
                </a:solidFill>
                <a:latin typeface="Times New Roman" panose="02020603050405020304" charset="0"/>
                <a:cs typeface="Times New Roman" panose="02020603050405020304" charset="0"/>
                <a:sym typeface="+mn-ea"/>
              </a:rPr>
              <a:t>symphonies </a:t>
            </a:r>
            <a:r>
              <a:rPr lang="zh-CN" altLang="en-US" sz="2200">
                <a:latin typeface="Times New Roman" panose="02020603050405020304" charset="0"/>
                <a:cs typeface="Times New Roman" panose="02020603050405020304" charset="0"/>
                <a:sym typeface="+mn-ea"/>
              </a:rPr>
              <a:t>together!"</a:t>
            </a:r>
            <a:endParaRPr lang="zh-CN" altLang="en-US" sz="2200">
              <a:latin typeface="Times New Roman" panose="02020603050405020304" charset="0"/>
              <a:cs typeface="Times New Roman" panose="02020603050405020304" charset="0"/>
            </a:endParaRPr>
          </a:p>
          <a:p>
            <a:pPr fontAlgn="auto">
              <a:lnSpc>
                <a:spcPct val="90000"/>
              </a:lnSpc>
            </a:pPr>
            <a:r>
              <a:rPr lang="zh-CN" altLang="en-US" sz="2200">
                <a:latin typeface="Times New Roman" panose="02020603050405020304" charset="0"/>
                <a:cs typeface="Times New Roman" panose="02020603050405020304" charset="0"/>
                <a:sym typeface="+mn-ea"/>
              </a:rPr>
              <a:t>"My </a:t>
            </a:r>
            <a:r>
              <a:rPr lang="en-US" altLang="zh-CN" sz="2200">
                <a:solidFill>
                  <a:srgbClr val="C00000"/>
                </a:solidFill>
                <a:latin typeface="Times New Roman" panose="02020603050405020304" charset="0"/>
                <a:cs typeface="Times New Roman" panose="02020603050405020304" charset="0"/>
                <a:sym typeface="+mn-ea"/>
              </a:rPr>
              <a:t>tuneful </a:t>
            </a:r>
            <a:r>
              <a:rPr lang="en-US" altLang="zh-CN" sz="2200">
                <a:latin typeface="Times New Roman" panose="02020603050405020304" charset="0"/>
                <a:cs typeface="Times New Roman" panose="02020603050405020304" charset="0"/>
                <a:sym typeface="+mn-ea"/>
              </a:rPr>
              <a:t>conversations</a:t>
            </a:r>
            <a:r>
              <a:rPr lang="zh-CN" altLang="en-US" sz="2200">
                <a:latin typeface="Times New Roman" panose="02020603050405020304" charset="0"/>
                <a:cs typeface="Times New Roman" panose="02020603050405020304" charset="0"/>
                <a:sym typeface="+mn-ea"/>
              </a:rPr>
              <a:t> are </a:t>
            </a:r>
            <a:r>
              <a:rPr lang="zh-CN" altLang="en-US" sz="2200">
                <a:solidFill>
                  <a:srgbClr val="C00000"/>
                </a:solidFill>
                <a:latin typeface="Times New Roman" panose="02020603050405020304" charset="0"/>
                <a:cs typeface="Times New Roman" panose="02020603050405020304" charset="0"/>
                <a:sym typeface="+mn-ea"/>
              </a:rPr>
              <a:t>waiting for a</a:t>
            </a:r>
            <a:r>
              <a:rPr lang="en-US" altLang="zh-CN" sz="2200">
                <a:solidFill>
                  <a:srgbClr val="C00000"/>
                </a:solidFill>
                <a:latin typeface="Times New Roman" panose="02020603050405020304" charset="0"/>
                <a:cs typeface="Times New Roman" panose="02020603050405020304" charset="0"/>
                <a:sym typeface="+mn-ea"/>
              </a:rPr>
              <a:t> partner</a:t>
            </a:r>
            <a:r>
              <a:rPr lang="zh-CN" altLang="en-US" sz="2200">
                <a:latin typeface="Times New Roman" panose="02020603050405020304" charset="0"/>
                <a:cs typeface="Times New Roman" panose="02020603050405020304" charset="0"/>
                <a:sym typeface="+mn-ea"/>
              </a:rPr>
              <a:t>. </a:t>
            </a:r>
            <a:r>
              <a:rPr lang="zh-CN" altLang="en-US" sz="2200">
                <a:solidFill>
                  <a:srgbClr val="C00000"/>
                </a:solidFill>
                <a:latin typeface="Times New Roman" panose="02020603050405020304" charset="0"/>
                <a:cs typeface="Times New Roman" panose="02020603050405020304" charset="0"/>
                <a:sym typeface="+mn-ea"/>
              </a:rPr>
              <a:t>Adopt me</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a:t>
            </a:r>
            <a:endParaRPr lang="zh-CN" altLang="en-US" sz="2200">
              <a:latin typeface="Times New Roman" panose="02020603050405020304" charset="0"/>
              <a:cs typeface="Times New Roman" panose="02020603050405020304" charset="0"/>
              <a:sym typeface="+mn-ea"/>
            </a:endParaRPr>
          </a:p>
          <a:p>
            <a:pPr fontAlgn="auto">
              <a:lnSpc>
                <a:spcPct val="90000"/>
              </a:lnSpc>
            </a:pPr>
            <a:r>
              <a:rPr lang="zh-CN" altLang="en-US" sz="2200">
                <a:latin typeface="Times New Roman" panose="02020603050405020304" charset="0"/>
                <a:cs typeface="Times New Roman" panose="02020603050405020304" charset="0"/>
                <a:sym typeface="+mn-ea"/>
              </a:rPr>
              <a:t>"</a:t>
            </a:r>
            <a:r>
              <a:rPr lang="en-US" altLang="zh-CN" sz="2200">
                <a:solidFill>
                  <a:srgbClr val="C00000"/>
                </a:solidFill>
                <a:latin typeface="Times New Roman" panose="02020603050405020304" charset="0"/>
                <a:cs typeface="Times New Roman" panose="02020603050405020304" charset="0"/>
                <a:sym typeface="+mn-ea"/>
              </a:rPr>
              <a:t>Take</a:t>
            </a:r>
            <a:r>
              <a:rPr lang="zh-CN" altLang="en-US" sz="2200">
                <a:solidFill>
                  <a:srgbClr val="C00000"/>
                </a:solidFill>
                <a:latin typeface="Times New Roman" panose="02020603050405020304" charset="0"/>
                <a:cs typeface="Times New Roman" panose="02020603050405020304" charset="0"/>
                <a:sym typeface="+mn-ea"/>
              </a:rPr>
              <a:t> me</a:t>
            </a:r>
            <a:r>
              <a:rPr lang="en-US" altLang="zh-CN" sz="2200">
                <a:solidFill>
                  <a:srgbClr val="C00000"/>
                </a:solidFill>
                <a:latin typeface="Times New Roman" panose="02020603050405020304" charset="0"/>
                <a:cs typeface="Times New Roman" panose="02020603050405020304" charset="0"/>
                <a:sym typeface="+mn-ea"/>
              </a:rPr>
              <a:t> home</a:t>
            </a:r>
            <a:r>
              <a:rPr lang="zh-CN" altLang="en-US" sz="2200">
                <a:latin typeface="Times New Roman" panose="02020603050405020304" charset="0"/>
                <a:cs typeface="Times New Roman" panose="02020603050405020304" charset="0"/>
                <a:sym typeface="+mn-ea"/>
              </a:rPr>
              <a:t> and </a:t>
            </a:r>
            <a:r>
              <a:rPr lang="en-US" altLang="zh-CN" sz="2200">
                <a:solidFill>
                  <a:srgbClr val="C00000"/>
                </a:solidFill>
                <a:latin typeface="Times New Roman" panose="02020603050405020304" charset="0"/>
                <a:cs typeface="Times New Roman" panose="02020603050405020304" charset="0"/>
                <a:sym typeface="+mn-ea"/>
              </a:rPr>
              <a:t>enjoy a</a:t>
            </a:r>
            <a:r>
              <a:rPr lang="zh-CN" altLang="en-US" sz="2200">
                <a:solidFill>
                  <a:srgbClr val="C00000"/>
                </a:solidFill>
                <a:latin typeface="Times New Roman" panose="02020603050405020304" charset="0"/>
                <a:cs typeface="Times New Roman" panose="02020603050405020304" charset="0"/>
                <a:sym typeface="+mn-ea"/>
              </a:rPr>
              <a:t> daily concert</a:t>
            </a:r>
            <a:r>
              <a:rPr lang="zh-CN" altLang="en-US" sz="2200">
                <a:latin typeface="Times New Roman" panose="02020603050405020304" charset="0"/>
                <a:cs typeface="Times New Roman" panose="02020603050405020304" charset="0"/>
                <a:sym typeface="+mn-ea"/>
              </a:rPr>
              <a:t> with my </a:t>
            </a:r>
            <a:r>
              <a:rPr lang="en-US" altLang="zh-CN" sz="2200">
                <a:solidFill>
                  <a:srgbClr val="C00000"/>
                </a:solidFill>
                <a:latin typeface="Times New Roman" panose="02020603050405020304" charset="0"/>
                <a:cs typeface="Times New Roman" panose="02020603050405020304" charset="0"/>
                <a:sym typeface="+mn-ea"/>
              </a:rPr>
              <a:t>sweet</a:t>
            </a:r>
            <a:r>
              <a:rPr lang="zh-CN" altLang="en-US" sz="2200">
                <a:solidFill>
                  <a:srgbClr val="C00000"/>
                </a:solidFill>
                <a:latin typeface="Times New Roman" panose="02020603050405020304" charset="0"/>
                <a:cs typeface="Times New Roman" panose="02020603050405020304" charset="0"/>
                <a:sym typeface="+mn-ea"/>
              </a:rPr>
              <a:t> melodies</a:t>
            </a:r>
            <a:r>
              <a:rPr lang="zh-CN" altLang="en-US" sz="2200">
                <a:latin typeface="Times New Roman" panose="02020603050405020304" charset="0"/>
                <a:cs typeface="Times New Roman" panose="02020603050405020304" charset="0"/>
                <a:sym typeface="+mn-ea"/>
              </a:rPr>
              <a:t>!"</a:t>
            </a:r>
            <a:endParaRPr lang="zh-CN" altLang="en-US" sz="2200">
              <a:latin typeface="Times New Roman" panose="02020603050405020304" charset="0"/>
              <a:cs typeface="Times New Roman" panose="02020603050405020304" charset="0"/>
            </a:endParaRPr>
          </a:p>
        </p:txBody>
      </p:sp>
      <p:grpSp>
        <p:nvGrpSpPr>
          <p:cNvPr id="19" name="组合 18"/>
          <p:cNvGrpSpPr/>
          <p:nvPr/>
        </p:nvGrpSpPr>
        <p:grpSpPr>
          <a:xfrm>
            <a:off x="421005" y="2575560"/>
            <a:ext cx="10692130" cy="1970405"/>
            <a:chOff x="663" y="4056"/>
            <a:chExt cx="16838" cy="3103"/>
          </a:xfrm>
        </p:grpSpPr>
        <p:pic>
          <p:nvPicPr>
            <p:cNvPr id="6" name="图片 5" descr="微信截图_20240411154236"/>
            <p:cNvPicPr>
              <a:picLocks noChangeAspect="1"/>
            </p:cNvPicPr>
            <p:nvPr/>
          </p:nvPicPr>
          <p:blipFill>
            <a:blip r:embed="rId2"/>
            <a:stretch>
              <a:fillRect/>
            </a:stretch>
          </p:blipFill>
          <p:spPr>
            <a:xfrm flipH="1">
              <a:off x="663" y="4501"/>
              <a:ext cx="2529" cy="2659"/>
            </a:xfrm>
            <a:prstGeom prst="rect">
              <a:avLst/>
            </a:prstGeom>
          </p:spPr>
        </p:pic>
        <p:sp>
          <p:nvSpPr>
            <p:cNvPr id="13" name="圆角矩形标注 12"/>
            <p:cNvSpPr/>
            <p:nvPr/>
          </p:nvSpPr>
          <p:spPr>
            <a:xfrm>
              <a:off x="4435" y="4056"/>
              <a:ext cx="13067" cy="1583"/>
            </a:xfrm>
            <a:prstGeom prst="wedgeRoundRectCallout">
              <a:avLst>
                <a:gd name="adj1" fmla="val -59509"/>
                <a:gd name="adj2" fmla="val 82786"/>
                <a:gd name="adj3" fmla="val 16667"/>
              </a:avLst>
            </a:prstGeom>
            <a:solidFill>
              <a:schemeClr val="accent4">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 name="文本框 4"/>
          <p:cNvSpPr txBox="1"/>
          <p:nvPr/>
        </p:nvSpPr>
        <p:spPr>
          <a:xfrm>
            <a:off x="2816225" y="2575560"/>
            <a:ext cx="8382000" cy="1004570"/>
          </a:xfrm>
          <a:prstGeom prst="rect">
            <a:avLst/>
          </a:prstGeom>
          <a:noFill/>
        </p:spPr>
        <p:txBody>
          <a:bodyPr wrap="square" rtlCol="0" anchor="t">
            <a:spAutoFit/>
          </a:bodyPr>
          <a:p>
            <a:pPr fontAlgn="auto">
              <a:lnSpc>
                <a:spcPct val="90000"/>
              </a:lnSpc>
            </a:pPr>
            <a:r>
              <a:rPr lang="zh-CN" altLang="en-US" sz="2200">
                <a:latin typeface="Times New Roman" panose="02020603050405020304" charset="0"/>
                <a:cs typeface="Times New Roman" panose="02020603050405020304" charset="0"/>
                <a:sym typeface="+mn-ea"/>
              </a:rPr>
              <a:t>"</a:t>
            </a:r>
            <a:r>
              <a:rPr lang="zh-CN" altLang="en-US" sz="2200">
                <a:solidFill>
                  <a:srgbClr val="C00000"/>
                </a:solidFill>
                <a:latin typeface="Times New Roman" panose="02020603050405020304" charset="0"/>
                <a:cs typeface="Times New Roman" panose="02020603050405020304" charset="0"/>
                <a:sym typeface="+mn-ea"/>
              </a:rPr>
              <a:t>Join me</a:t>
            </a:r>
            <a:r>
              <a:rPr lang="zh-CN" altLang="en-US" sz="2200">
                <a:latin typeface="Times New Roman" panose="02020603050405020304" charset="0"/>
                <a:cs typeface="Times New Roman" panose="02020603050405020304" charset="0"/>
                <a:sym typeface="+mn-ea"/>
              </a:rPr>
              <a:t> on </a:t>
            </a:r>
            <a:r>
              <a:rPr lang="zh-CN" altLang="en-US" sz="2200">
                <a:solidFill>
                  <a:srgbClr val="C00000"/>
                </a:solidFill>
                <a:latin typeface="Times New Roman" panose="02020603050405020304" charset="0"/>
                <a:cs typeface="Times New Roman" panose="02020603050405020304" charset="0"/>
                <a:sym typeface="+mn-ea"/>
              </a:rPr>
              <a:t>a merry marathon of fun</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rPr>
              <a:t>"</a:t>
            </a:r>
            <a:endParaRPr lang="zh-CN" altLang="en-US" sz="2200">
              <a:latin typeface="Times New Roman" panose="02020603050405020304" charset="0"/>
              <a:cs typeface="Times New Roman" panose="02020603050405020304" charset="0"/>
            </a:endParaRPr>
          </a:p>
          <a:p>
            <a:pPr fontAlgn="auto">
              <a:lnSpc>
                <a:spcPct val="90000"/>
              </a:lnSpc>
            </a:pPr>
            <a:r>
              <a:rPr lang="zh-CN" altLang="en-US" sz="2200">
                <a:latin typeface="Times New Roman" panose="02020603050405020304" charset="0"/>
                <a:cs typeface="Times New Roman" panose="02020603050405020304" charset="0"/>
                <a:sym typeface="+mn-ea"/>
              </a:rPr>
              <a:t>"</a:t>
            </a:r>
            <a:r>
              <a:rPr lang="zh-CN" altLang="en-US" sz="2200">
                <a:solidFill>
                  <a:srgbClr val="C00000"/>
                </a:solidFill>
                <a:latin typeface="Times New Roman" panose="02020603050405020304" charset="0"/>
                <a:cs typeface="Times New Roman" panose="02020603050405020304" charset="0"/>
                <a:sym typeface="+mn-ea"/>
              </a:rPr>
              <a:t>Together</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let’s</a:t>
            </a:r>
            <a:r>
              <a:rPr lang="zh-CN" altLang="en-US" sz="2200">
                <a:latin typeface="Times New Roman" panose="02020603050405020304" charset="0"/>
                <a:cs typeface="Times New Roman" panose="02020603050405020304" charset="0"/>
                <a:sym typeface="+mn-ea"/>
              </a:rPr>
              <a:t> </a:t>
            </a:r>
            <a:r>
              <a:rPr lang="zh-CN" altLang="en-US" sz="2200">
                <a:solidFill>
                  <a:srgbClr val="C00000"/>
                </a:solidFill>
                <a:latin typeface="Times New Roman" panose="02020603050405020304" charset="0"/>
                <a:cs typeface="Times New Roman" panose="02020603050405020304" charset="0"/>
                <a:sym typeface="+mn-ea"/>
              </a:rPr>
              <a:t>race towards</a:t>
            </a:r>
            <a:r>
              <a:rPr lang="zh-CN" altLang="en-US" sz="2200">
                <a:latin typeface="Times New Roman" panose="02020603050405020304" charset="0"/>
                <a:cs typeface="Times New Roman" panose="02020603050405020304" charset="0"/>
                <a:sym typeface="+mn-ea"/>
              </a:rPr>
              <a:t> shared moments of joy!"</a:t>
            </a:r>
            <a:endParaRPr lang="zh-CN" altLang="en-US" sz="2200">
              <a:latin typeface="Times New Roman" panose="02020603050405020304" charset="0"/>
              <a:cs typeface="Times New Roman" panose="02020603050405020304" charset="0"/>
            </a:endParaRPr>
          </a:p>
          <a:p>
            <a:pPr fontAlgn="auto">
              <a:lnSpc>
                <a:spcPct val="90000"/>
              </a:lnSpc>
            </a:pPr>
            <a:r>
              <a:rPr lang="zh-CN" altLang="en-US"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rPr>
              <a:t>Bored? Not </a:t>
            </a:r>
            <a:r>
              <a:rPr lang="zh-CN" altLang="en-US" sz="2200">
                <a:solidFill>
                  <a:srgbClr val="C00000"/>
                </a:solidFill>
                <a:latin typeface="Times New Roman" panose="02020603050405020304" charset="0"/>
                <a:cs typeface="Times New Roman" panose="02020603050405020304" charset="0"/>
              </a:rPr>
              <a:t>around me</a:t>
            </a:r>
            <a:r>
              <a:rPr lang="zh-CN" altLang="en-US" sz="2200">
                <a:latin typeface="Times New Roman" panose="02020603050405020304" charset="0"/>
                <a:cs typeface="Times New Roman" panose="02020603050405020304" charset="0"/>
              </a:rPr>
              <a:t>! My </a:t>
            </a:r>
            <a:r>
              <a:rPr lang="zh-CN" altLang="en-US" sz="2200">
                <a:solidFill>
                  <a:srgbClr val="C00000"/>
                </a:solidFill>
                <a:latin typeface="Times New Roman" panose="02020603050405020304" charset="0"/>
                <a:cs typeface="Times New Roman" panose="02020603050405020304" charset="0"/>
              </a:rPr>
              <a:t>merry runs</a:t>
            </a:r>
            <a:r>
              <a:rPr lang="zh-CN" altLang="en-US" sz="2200">
                <a:latin typeface="Times New Roman" panose="02020603050405020304" charset="0"/>
                <a:cs typeface="Times New Roman" panose="02020603050405020304" charset="0"/>
              </a:rPr>
              <a:t> bring laughter and excitement!"</a:t>
            </a:r>
            <a:endParaRPr lang="zh-CN" altLang="en-US" sz="2200">
              <a:latin typeface="Times New Roman" panose="02020603050405020304" charset="0"/>
              <a:cs typeface="Times New Roman" panose="02020603050405020304" charset="0"/>
            </a:endParaRPr>
          </a:p>
        </p:txBody>
      </p:sp>
      <p:sp>
        <p:nvSpPr>
          <p:cNvPr id="12" name="标题 11"/>
          <p:cNvSpPr>
            <a:spLocks noGrp="1"/>
          </p:cNvSpPr>
          <p:nvPr/>
        </p:nvSpPr>
        <p:spPr>
          <a:xfrm>
            <a:off x="0" y="0"/>
            <a:ext cx="3735070" cy="565785"/>
          </a:xfrm>
          <a:prstGeom prst="rect">
            <a:avLst/>
          </a:prstGeom>
          <a:solidFill>
            <a:srgbClr val="94BBC0"/>
          </a:solidFill>
        </p:spPr>
        <p:txBody>
          <a:bodyPr vert="horz" lIns="90000" tIns="46800" rIns="90000" bIns="46800" rtlCol="0" anchor="ctr" anchorCtr="0"/>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III. Descriptions</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7" name="文本框 6"/>
          <p:cNvSpPr txBox="1"/>
          <p:nvPr/>
        </p:nvSpPr>
        <p:spPr>
          <a:xfrm>
            <a:off x="6590030" y="4644390"/>
            <a:ext cx="4977130" cy="1445260"/>
          </a:xfrm>
          <a:prstGeom prst="rect">
            <a:avLst/>
          </a:prstGeom>
          <a:noFill/>
        </p:spPr>
        <p:txBody>
          <a:bodyPr wrap="square" rtlCol="0" anchor="t">
            <a:spAutoFit/>
          </a:bodyPr>
          <a:p>
            <a:pPr fontAlgn="auto">
              <a:lnSpc>
                <a:spcPct val="100000"/>
              </a:lnSpc>
            </a:pPr>
            <a:r>
              <a:rPr lang="zh-CN" altLang="en-US" sz="2200" b="1" i="1">
                <a:latin typeface="Times New Roman" panose="02020603050405020304" charset="0"/>
                <a:cs typeface="Times New Roman" panose="02020603050405020304" charset="0"/>
              </a:rPr>
              <a:t>A kitten might say, "</a:t>
            </a:r>
            <a:r>
              <a:rPr lang="en-US" altLang="zh-CN" sz="2200" b="1" i="1">
                <a:latin typeface="Times New Roman" panose="02020603050405020304" charset="0"/>
                <a:cs typeface="Times New Roman" panose="02020603050405020304" charset="0"/>
              </a:rPr>
              <a:t>_______________</a:t>
            </a:r>
            <a:r>
              <a:rPr lang="zh-CN" altLang="en-US" sz="2200" b="1" i="1">
                <a:latin typeface="Times New Roman" panose="02020603050405020304" charset="0"/>
                <a:cs typeface="Times New Roman" panose="02020603050405020304" charset="0"/>
              </a:rPr>
              <a:t>"</a:t>
            </a:r>
            <a:r>
              <a:rPr lang="en-US" altLang="zh-CN" sz="2200" b="1" i="1">
                <a:latin typeface="Times New Roman" panose="02020603050405020304" charset="0"/>
                <a:cs typeface="Times New Roman" panose="02020603050405020304" charset="0"/>
              </a:rPr>
              <a:t>.</a:t>
            </a:r>
            <a:endParaRPr lang="zh-CN" altLang="en-US" sz="2200" b="1" i="1">
              <a:latin typeface="Times New Roman" panose="02020603050405020304" charset="0"/>
              <a:cs typeface="Times New Roman" panose="02020603050405020304" charset="0"/>
            </a:endParaRPr>
          </a:p>
          <a:p>
            <a:pPr fontAlgn="auto">
              <a:lnSpc>
                <a:spcPct val="100000"/>
              </a:lnSpc>
            </a:pPr>
            <a:r>
              <a:rPr lang="zh-CN" altLang="en-US" sz="2200" b="1" i="1">
                <a:latin typeface="Times New Roman" panose="02020603050405020304" charset="0"/>
                <a:cs typeface="Times New Roman" panose="02020603050405020304" charset="0"/>
              </a:rPr>
              <a:t>A dog might say, "</a:t>
            </a:r>
            <a:r>
              <a:rPr lang="en-US" altLang="zh-CN" sz="2200" b="1" i="1">
                <a:latin typeface="Times New Roman" panose="02020603050405020304" charset="0"/>
                <a:cs typeface="Times New Roman" panose="02020603050405020304" charset="0"/>
                <a:sym typeface="+mn-ea"/>
              </a:rPr>
              <a:t>_______________</a:t>
            </a:r>
            <a:r>
              <a:rPr lang="zh-CN" altLang="en-US" sz="2200" b="1" i="1">
                <a:latin typeface="Times New Roman" panose="02020603050405020304" charset="0"/>
                <a:cs typeface="Times New Roman" panose="02020603050405020304" charset="0"/>
              </a:rPr>
              <a:t>"</a:t>
            </a:r>
            <a:r>
              <a:rPr lang="en-US" altLang="zh-CN" sz="2200" b="1" i="1">
                <a:latin typeface="Times New Roman" panose="02020603050405020304" charset="0"/>
                <a:cs typeface="Times New Roman" panose="02020603050405020304" charset="0"/>
              </a:rPr>
              <a:t>.</a:t>
            </a:r>
            <a:endParaRPr lang="zh-CN" altLang="en-US" sz="2200" b="1" i="1">
              <a:latin typeface="Times New Roman" panose="02020603050405020304" charset="0"/>
              <a:cs typeface="Times New Roman" panose="02020603050405020304" charset="0"/>
            </a:endParaRPr>
          </a:p>
          <a:p>
            <a:pPr fontAlgn="auto">
              <a:lnSpc>
                <a:spcPct val="100000"/>
              </a:lnSpc>
            </a:pPr>
            <a:r>
              <a:rPr lang="zh-CN" altLang="en-US" sz="2200" b="1" i="1">
                <a:latin typeface="Times New Roman" panose="02020603050405020304" charset="0"/>
                <a:cs typeface="Times New Roman" panose="02020603050405020304" charset="0"/>
              </a:rPr>
              <a:t>A bunny could say, "</a:t>
            </a:r>
            <a:r>
              <a:rPr lang="en-US" altLang="zh-CN" sz="2200" b="1" i="1">
                <a:latin typeface="Times New Roman" panose="02020603050405020304" charset="0"/>
                <a:cs typeface="Times New Roman" panose="02020603050405020304" charset="0"/>
                <a:sym typeface="+mn-ea"/>
              </a:rPr>
              <a:t>_______________</a:t>
            </a:r>
            <a:r>
              <a:rPr lang="zh-CN" altLang="en-US" sz="2200" b="1" i="1">
                <a:latin typeface="Times New Roman" panose="02020603050405020304" charset="0"/>
                <a:cs typeface="Times New Roman" panose="02020603050405020304" charset="0"/>
              </a:rPr>
              <a:t>"</a:t>
            </a:r>
            <a:r>
              <a:rPr lang="en-US" altLang="zh-CN" sz="2200" b="1" i="1">
                <a:latin typeface="Times New Roman" panose="02020603050405020304" charset="0"/>
                <a:cs typeface="Times New Roman" panose="02020603050405020304" charset="0"/>
              </a:rPr>
              <a:t>.</a:t>
            </a:r>
            <a:endParaRPr lang="zh-CN" altLang="en-US" sz="2200" b="1" i="1">
              <a:latin typeface="Times New Roman" panose="02020603050405020304" charset="0"/>
              <a:cs typeface="Times New Roman" panose="02020603050405020304" charset="0"/>
            </a:endParaRPr>
          </a:p>
          <a:p>
            <a:pPr fontAlgn="auto">
              <a:lnSpc>
                <a:spcPct val="100000"/>
              </a:lnSpc>
            </a:pPr>
            <a:r>
              <a:rPr lang="zh-CN" altLang="en-US" sz="2200" b="1" i="1">
                <a:latin typeface="Times New Roman" panose="02020603050405020304" charset="0"/>
                <a:cs typeface="Times New Roman" panose="02020603050405020304" charset="0"/>
              </a:rPr>
              <a:t>A turtle might say,</a:t>
            </a:r>
            <a:r>
              <a:rPr lang="en-US" altLang="zh-CN" sz="2200" b="1" i="1">
                <a:latin typeface="Times New Roman" panose="02020603050405020304" charset="0"/>
                <a:cs typeface="Times New Roman" panose="02020603050405020304" charset="0"/>
              </a:rPr>
              <a:t> </a:t>
            </a:r>
            <a:r>
              <a:rPr lang="zh-CN" altLang="en-US" sz="2200" b="1" i="1">
                <a:latin typeface="Times New Roman" panose="02020603050405020304" charset="0"/>
                <a:cs typeface="Times New Roman" panose="02020603050405020304" charset="0"/>
                <a:sym typeface="+mn-ea"/>
              </a:rPr>
              <a:t>"</a:t>
            </a:r>
            <a:r>
              <a:rPr lang="en-US" altLang="zh-CN" sz="2200" b="1" i="1">
                <a:latin typeface="Times New Roman" panose="02020603050405020304" charset="0"/>
                <a:cs typeface="Times New Roman" panose="02020603050405020304" charset="0"/>
                <a:sym typeface="+mn-ea"/>
              </a:rPr>
              <a:t>_______________</a:t>
            </a:r>
            <a:r>
              <a:rPr lang="zh-CN" altLang="en-US" sz="2200" b="1" i="1">
                <a:latin typeface="Times New Roman" panose="02020603050405020304" charset="0"/>
                <a:cs typeface="Times New Roman" panose="02020603050405020304" charset="0"/>
                <a:sym typeface="+mn-ea"/>
              </a:rPr>
              <a:t>"</a:t>
            </a:r>
            <a:r>
              <a:rPr lang="en-US" altLang="zh-CN" sz="2200" b="1" i="1">
                <a:latin typeface="Times New Roman" panose="02020603050405020304" charset="0"/>
                <a:cs typeface="Times New Roman" panose="02020603050405020304" charset="0"/>
                <a:sym typeface="+mn-ea"/>
              </a:rPr>
              <a:t>.</a:t>
            </a:r>
            <a:endParaRPr lang="en-US" altLang="zh-CN" sz="2200" b="1" i="1">
              <a:latin typeface="Times New Roman" panose="02020603050405020304" charset="0"/>
              <a:cs typeface="Times New Roman" panose="02020603050405020304" charset="0"/>
              <a:sym typeface="+mn-ea"/>
            </a:endParaRPr>
          </a:p>
        </p:txBody>
      </p:sp>
      <p:sp>
        <p:nvSpPr>
          <p:cNvPr id="8" name="文本框 7"/>
          <p:cNvSpPr txBox="1"/>
          <p:nvPr/>
        </p:nvSpPr>
        <p:spPr>
          <a:xfrm>
            <a:off x="146685" y="565785"/>
            <a:ext cx="9558020" cy="645160"/>
          </a:xfrm>
          <a:prstGeom prst="rect">
            <a:avLst/>
          </a:prstGeom>
          <a:noFill/>
        </p:spPr>
        <p:txBody>
          <a:bodyPr wrap="square" rtlCol="0" anchor="t">
            <a:sp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What would the animals say in the poster? Just funny clever talks?</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2" name="文本框 1"/>
          <p:cNvSpPr txBox="1"/>
          <p:nvPr/>
        </p:nvSpPr>
        <p:spPr>
          <a:xfrm>
            <a:off x="4550410" y="374015"/>
            <a:ext cx="6896100" cy="460375"/>
          </a:xfrm>
          <a:prstGeom prst="rect">
            <a:avLst/>
          </a:prstGeom>
          <a:noFill/>
        </p:spPr>
        <p:txBody>
          <a:bodyPr wrap="square" rtlCol="0" anchor="t">
            <a:spAutoFit/>
          </a:bodyPr>
          <a:p>
            <a:r>
              <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Brief! Eye-catching! Relevant!Serve the purpose!!!</a:t>
            </a:r>
            <a:endParaRPr lang="en-US" altLang="zh-CN" sz="24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5" name="文本框 14"/>
          <p:cNvSpPr txBox="1"/>
          <p:nvPr/>
        </p:nvSpPr>
        <p:spPr>
          <a:xfrm>
            <a:off x="1658620" y="5042535"/>
            <a:ext cx="3194685" cy="1383665"/>
          </a:xfrm>
          <a:prstGeom prst="rect">
            <a:avLst/>
          </a:prstGeom>
          <a:noFill/>
        </p:spPr>
        <p:txBody>
          <a:bodyPr wrap="square" rtlCol="0" anchor="t">
            <a:spAutoFit/>
          </a:bodyPr>
          <a:p>
            <a:r>
              <a:rPr lang="en-US" altLang="zh-CN" sz="28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Can you brainstorm more for the lovely animals?</a:t>
            </a:r>
            <a:endParaRPr lang="en-US" altLang="zh-CN" sz="2800" b="1" i="1">
              <a:solidFill>
                <a:schemeClr val="accent6">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5" grpId="0"/>
      <p:bldP spid="16" grpId="0" bldLvl="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11"/>
          <p:cNvSpPr>
            <a:spLocks noGrp="1"/>
          </p:cNvSpPr>
          <p:nvPr/>
        </p:nvSpPr>
        <p:spPr>
          <a:xfrm>
            <a:off x="0" y="0"/>
            <a:ext cx="3735070" cy="565785"/>
          </a:xfrm>
          <a:prstGeom prst="rect">
            <a:avLst/>
          </a:prstGeom>
          <a:solidFill>
            <a:srgbClr val="94BBC0"/>
          </a:solidFill>
        </p:spPr>
        <p:txBody>
          <a:bodyPr vert="horz" lIns="90000" tIns="46800" rIns="90000" bIns="46800" rtlCol="0" anchor="ctr" anchorCtr="0"/>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2800" i="1">
                <a:solidFill>
                  <a:schemeClr val="accent5">
                    <a:lumMod val="50000"/>
                  </a:schemeClr>
                </a:solidFill>
                <a:effectLst>
                  <a:outerShdw blurRad="38100" dist="38100" dir="2700000" algn="tl">
                    <a:srgbClr val="000000">
                      <a:alpha val="43137"/>
                    </a:srgbClr>
                  </a:outerShdw>
                </a:effectLst>
              </a:rPr>
              <a:t>III. Descriptions</a:t>
            </a:r>
            <a:endParaRPr lang="en-US" altLang="zh-CN" sz="2800" i="1">
              <a:solidFill>
                <a:schemeClr val="accent5">
                  <a:lumMod val="50000"/>
                </a:schemeClr>
              </a:solidFill>
              <a:effectLst>
                <a:outerShdw blurRad="38100" dist="38100" dir="2700000" algn="tl">
                  <a:srgbClr val="000000">
                    <a:alpha val="43137"/>
                  </a:srgbClr>
                </a:outerShdw>
              </a:effectLst>
            </a:endParaRPr>
          </a:p>
        </p:txBody>
      </p:sp>
      <p:sp>
        <p:nvSpPr>
          <p:cNvPr id="9" name="文本框 8"/>
          <p:cNvSpPr txBox="1"/>
          <p:nvPr/>
        </p:nvSpPr>
        <p:spPr>
          <a:xfrm>
            <a:off x="97790" y="655955"/>
            <a:ext cx="8612505" cy="368300"/>
          </a:xfrm>
          <a:prstGeom prst="rect">
            <a:avLst/>
          </a:prstGeom>
          <a:solidFill>
            <a:schemeClr val="bg2">
              <a:lumMod val="95000"/>
              <a:alpha val="95000"/>
            </a:schemeClr>
          </a:solidFill>
          <a:effectLst>
            <a:outerShdw blurRad="50800" dist="38100" dir="5400000" algn="t" rotWithShape="0">
              <a:prstClr val="black">
                <a:alpha val="40000"/>
              </a:prstClr>
            </a:outerShdw>
          </a:effectLst>
        </p:spPr>
        <p:txBody>
          <a:bodyPr wrap="square" rtlCol="0" anchor="t">
            <a:spAutoFit/>
          </a:bodyPr>
          <a:p>
            <a:pPr indent="0">
              <a:lnSpc>
                <a:spcPct val="90000"/>
              </a:lnSpc>
              <a:spcBef>
                <a:spcPts val="0"/>
              </a:spcBef>
              <a:spcAft>
                <a:spcPts val="0"/>
              </a:spcAft>
            </a:pPr>
            <a:r>
              <a:rPr lang="en-US" sz="2000" b="1" i="1">
                <a:latin typeface="Times New Roman" panose="02020603050405020304" charset="0"/>
                <a:ea typeface="宋体" panose="02010600030101010101" pitchFamily="2" charset="-122"/>
                <a:cs typeface="Times New Roman" panose="02020603050405020304" charset="0"/>
                <a:sym typeface="+mn-ea"/>
              </a:rPr>
              <a:t>Para.2: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We</a:t>
            </a:r>
            <a:r>
              <a:rPr lang="en-US" sz="2000" b="1" i="1">
                <a:latin typeface="Times New Roman" panose="02020603050405020304" charset="0"/>
                <a:ea typeface="宋体" panose="02010600030101010101" pitchFamily="2" charset="-122"/>
                <a:cs typeface="Times New Roman" panose="02020603050405020304" charset="0"/>
                <a:sym typeface="+mn-ea"/>
              </a:rPr>
              <a:t> decided to </a:t>
            </a:r>
            <a:r>
              <a:rPr lang="en-US" sz="2000" b="1" i="1">
                <a:solidFill>
                  <a:srgbClr val="C00000"/>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make both Mr. Nibbles and Blue the stars</a:t>
            </a:r>
            <a:r>
              <a:rPr lang="en-US" sz="2000" b="1" i="1">
                <a:latin typeface="Times New Roman" panose="02020603050405020304" charset="0"/>
                <a:ea typeface="宋体" panose="02010600030101010101" pitchFamily="2" charset="-122"/>
                <a:cs typeface="Times New Roman" panose="02020603050405020304" charset="0"/>
                <a:sym typeface="+mn-ea"/>
              </a:rPr>
              <a:t> of the poster.</a:t>
            </a:r>
            <a:endParaRPr lang="en-US" altLang="en-US" sz="2000" b="1" i="1">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46685" y="1068070"/>
            <a:ext cx="6271895" cy="607060"/>
          </a:xfrm>
          <a:prstGeom prst="rect">
            <a:avLst/>
          </a:prstGeom>
          <a:noFill/>
        </p:spPr>
        <p:txBody>
          <a:bodyPr wrap="square" rtlCol="0" anchor="t">
            <a:noAutofit/>
          </a:bodyPr>
          <a:p>
            <a:pPr marL="198120" indent="-198120" fontAlgn="auto">
              <a:lnSpc>
                <a:spcPct val="150000"/>
              </a:lnSpc>
              <a:buFont typeface="Arial" panose="020B0604020202020204" pitchFamily="34" charset="0"/>
              <a:buChar char="•"/>
            </a:pPr>
            <a:r>
              <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How did Mr. Goldberg and public react?</a:t>
            </a:r>
            <a:endParaRPr lang="en-US" altLang="zh-CN" sz="2400" b="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1" name="圆角矩形 10"/>
          <p:cNvSpPr/>
          <p:nvPr/>
        </p:nvSpPr>
        <p:spPr>
          <a:xfrm>
            <a:off x="-457835" y="1675130"/>
            <a:ext cx="9508490" cy="4699000"/>
          </a:xfrm>
          <a:prstGeom prst="roundRect">
            <a:avLst/>
          </a:prstGeom>
          <a:solidFill>
            <a:schemeClr val="tx2">
              <a:lumMod val="10000"/>
              <a:lumOff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25425" y="1759585"/>
            <a:ext cx="8725535" cy="4137025"/>
          </a:xfrm>
          <a:prstGeom prst="rect">
            <a:avLst/>
          </a:prstGeom>
          <a:noFill/>
        </p:spPr>
        <p:txBody>
          <a:bodyPr wrap="square" rtlCol="0" anchor="t">
            <a:noAutofit/>
          </a:bodyPr>
          <a:p>
            <a:pPr fontAlgn="auto">
              <a:lnSpc>
                <a:spcPct val="90000"/>
              </a:lnSpc>
              <a:spcAft>
                <a:spcPts val="500"/>
              </a:spcAft>
            </a:pPr>
            <a:r>
              <a:rPr lang="en-US" altLang="zh-CN" sz="2200" b="1" i="1">
                <a:solidFill>
                  <a:srgbClr val="156389"/>
                </a:solidFill>
                <a:latin typeface="Times New Roman" panose="02020603050405020304" charset="0"/>
                <a:cs typeface="Times New Roman" panose="02020603050405020304" charset="0"/>
              </a:rPr>
              <a:t>He </a:t>
            </a:r>
            <a:r>
              <a:rPr lang="en-US" altLang="zh-CN" sz="2200" b="1" i="1">
                <a:solidFill>
                  <a:srgbClr val="C00000"/>
                </a:solidFill>
                <a:latin typeface="Times New Roman" panose="02020603050405020304" charset="0"/>
                <a:cs typeface="Times New Roman" panose="02020603050405020304" charset="0"/>
              </a:rPr>
              <a:t>looked up</a:t>
            </a:r>
            <a:r>
              <a:rPr lang="en-US" altLang="zh-CN" sz="2200" b="1" i="1">
                <a:solidFill>
                  <a:srgbClr val="156389"/>
                </a:solidFill>
                <a:latin typeface="Times New Roman" panose="02020603050405020304" charset="0"/>
                <a:cs typeface="Times New Roman" panose="02020603050405020304" charset="0"/>
              </a:rPr>
              <a:t> from the poster to </a:t>
            </a:r>
            <a:r>
              <a:rPr lang="en-US" altLang="zh-CN" sz="2200" b="1" i="1">
                <a:solidFill>
                  <a:srgbClr val="C00000"/>
                </a:solidFill>
                <a:latin typeface="Times New Roman" panose="02020603050405020304" charset="0"/>
                <a:cs typeface="Times New Roman" panose="02020603050405020304" charset="0"/>
              </a:rPr>
              <a:t>share a warm, appreciative gaze</a:t>
            </a:r>
            <a:r>
              <a:rPr lang="en-US" altLang="zh-CN" sz="2200" b="1" i="1">
                <a:solidFill>
                  <a:srgbClr val="156389"/>
                </a:solidFill>
                <a:latin typeface="Times New Roman" panose="02020603050405020304" charset="0"/>
                <a:cs typeface="Times New Roman" panose="02020603050405020304" charset="0"/>
              </a:rPr>
              <a:t> with us. </a:t>
            </a:r>
            <a:r>
              <a:rPr lang="en-US" altLang="zh-CN" sz="2200" b="1" i="1">
                <a:solidFill>
                  <a:srgbClr val="C00000"/>
                </a:solidFill>
                <a:latin typeface="Times New Roman" panose="02020603050405020304" charset="0"/>
                <a:cs typeface="Times New Roman" panose="02020603050405020304" charset="0"/>
              </a:rPr>
              <a:t>"Your creativity is incredible. ”</a:t>
            </a:r>
            <a:endParaRPr lang="en-US" altLang="zh-CN" sz="2200" b="1" i="1">
              <a:solidFill>
                <a:srgbClr val="156389"/>
              </a:solidFill>
              <a:latin typeface="Times New Roman" panose="02020603050405020304" charset="0"/>
              <a:cs typeface="Times New Roman" panose="02020603050405020304" charset="0"/>
            </a:endParaRPr>
          </a:p>
          <a:p>
            <a:pPr fontAlgn="auto">
              <a:lnSpc>
                <a:spcPct val="90000"/>
              </a:lnSpc>
              <a:spcAft>
                <a:spcPts val="500"/>
              </a:spcAft>
            </a:pPr>
            <a:r>
              <a:rPr lang="en-US" altLang="zh-CN" sz="2200" b="1" i="1">
                <a:solidFill>
                  <a:srgbClr val="C00000"/>
                </a:solidFill>
                <a:latin typeface="Times New Roman" panose="02020603050405020304" charset="0"/>
                <a:cs typeface="Times New Roman" panose="02020603050405020304" charset="0"/>
              </a:rPr>
              <a:t>Staring at</a:t>
            </a:r>
            <a:r>
              <a:rPr lang="en-US" altLang="zh-CN" sz="2200" b="1" i="1">
                <a:solidFill>
                  <a:srgbClr val="156389"/>
                </a:solidFill>
                <a:latin typeface="Times New Roman" panose="02020603050405020304" charset="0"/>
                <a:cs typeface="Times New Roman" panose="02020603050405020304" charset="0"/>
              </a:rPr>
              <a:t> the speech bubbles, he </a:t>
            </a:r>
            <a:r>
              <a:rPr lang="en-US" altLang="zh-CN" sz="2200" b="1" i="1">
                <a:solidFill>
                  <a:srgbClr val="C00000"/>
                </a:solidFill>
                <a:latin typeface="Times New Roman" panose="02020603050405020304" charset="0"/>
                <a:cs typeface="Times New Roman" panose="02020603050405020304" charset="0"/>
              </a:rPr>
              <a:t>sighed</a:t>
            </a:r>
            <a:r>
              <a:rPr lang="en-US" altLang="zh-CN" sz="2200" b="1" i="1">
                <a:solidFill>
                  <a:srgbClr val="156389"/>
                </a:solidFill>
                <a:latin typeface="Times New Roman" panose="02020603050405020304" charset="0"/>
                <a:cs typeface="Times New Roman" panose="02020603050405020304" charset="0"/>
              </a:rPr>
              <a:t> with a mixture of relief and hope. "This right here," he </a:t>
            </a:r>
            <a:r>
              <a:rPr lang="en-US" altLang="zh-CN" sz="2200" b="1" i="1">
                <a:solidFill>
                  <a:srgbClr val="C00000"/>
                </a:solidFill>
                <a:latin typeface="Times New Roman" panose="02020603050405020304" charset="0"/>
                <a:cs typeface="Times New Roman" panose="02020603050405020304" charset="0"/>
              </a:rPr>
              <a:t>tapped at</a:t>
            </a:r>
            <a:r>
              <a:rPr lang="en-US" altLang="zh-CN" sz="2200" b="1" i="1">
                <a:solidFill>
                  <a:srgbClr val="156389"/>
                </a:solidFill>
                <a:latin typeface="Times New Roman" panose="02020603050405020304" charset="0"/>
                <a:cs typeface="Times New Roman" panose="02020603050405020304" charset="0"/>
              </a:rPr>
              <a:t> the message gently.</a:t>
            </a:r>
            <a:endParaRPr lang="en-US" altLang="zh-CN" sz="2200" b="1" i="1">
              <a:solidFill>
                <a:srgbClr val="156389"/>
              </a:solidFill>
              <a:latin typeface="Times New Roman" panose="02020603050405020304" charset="0"/>
              <a:cs typeface="Times New Roman" panose="02020603050405020304" charset="0"/>
            </a:endParaRPr>
          </a:p>
          <a:p>
            <a:pPr fontAlgn="auto">
              <a:lnSpc>
                <a:spcPct val="90000"/>
              </a:lnSpc>
              <a:spcAft>
                <a:spcPts val="500"/>
              </a:spcAft>
            </a:pPr>
            <a:r>
              <a:rPr lang="en-US" altLang="zh-CN" sz="2200" b="1" i="1">
                <a:solidFill>
                  <a:srgbClr val="156389"/>
                </a:solidFill>
                <a:latin typeface="Times New Roman" panose="02020603050405020304" charset="0"/>
                <a:cs typeface="Times New Roman" panose="02020603050405020304" charset="0"/>
                <a:sym typeface="+mn-ea"/>
              </a:rPr>
              <a:t>Mr. Goldberg's reaction was one of </a:t>
            </a:r>
            <a:r>
              <a:rPr lang="en-US" altLang="zh-CN" sz="2200" b="1" i="1">
                <a:solidFill>
                  <a:srgbClr val="C00000"/>
                </a:solidFill>
                <a:latin typeface="Times New Roman" panose="02020603050405020304" charset="0"/>
                <a:cs typeface="Times New Roman" panose="02020603050405020304" charset="0"/>
                <a:sym typeface="+mn-ea"/>
              </a:rPr>
              <a:t>utter surprise and delight</a:t>
            </a:r>
            <a:r>
              <a:rPr lang="en-US" altLang="zh-CN" sz="2200" b="1" i="1">
                <a:solidFill>
                  <a:srgbClr val="156389"/>
                </a:solidFill>
                <a:latin typeface="Times New Roman" panose="02020603050405020304" charset="0"/>
                <a:cs typeface="Times New Roman" panose="02020603050405020304" charset="0"/>
                <a:sym typeface="+mn-ea"/>
              </a:rPr>
              <a:t>. He took one look at our poster and </a:t>
            </a:r>
            <a:r>
              <a:rPr lang="en-US" altLang="zh-CN" sz="2200" b="1" i="1">
                <a:solidFill>
                  <a:srgbClr val="C00000"/>
                </a:solidFill>
                <a:latin typeface="Times New Roman" panose="02020603050405020304" charset="0"/>
                <a:cs typeface="Times New Roman" panose="02020603050405020304" charset="0"/>
                <a:sym typeface="+mn-ea"/>
              </a:rPr>
              <a:t>a slow grin</a:t>
            </a:r>
            <a:r>
              <a:rPr lang="en-US" altLang="zh-CN" sz="2200" b="1" i="1">
                <a:solidFill>
                  <a:srgbClr val="156389"/>
                </a:solidFill>
                <a:latin typeface="Times New Roman" panose="02020603050405020304" charset="0"/>
                <a:cs typeface="Times New Roman" panose="02020603050405020304" charset="0"/>
                <a:sym typeface="+mn-ea"/>
              </a:rPr>
              <a:t> spread over his face.</a:t>
            </a:r>
            <a:endParaRPr lang="en-US" altLang="zh-CN" sz="2200" b="1" i="1">
              <a:solidFill>
                <a:srgbClr val="156389"/>
              </a:solidFill>
              <a:latin typeface="Times New Roman" panose="02020603050405020304" charset="0"/>
              <a:cs typeface="Times New Roman" panose="02020603050405020304" charset="0"/>
              <a:sym typeface="+mn-ea"/>
            </a:endParaRPr>
          </a:p>
          <a:p>
            <a:pPr fontAlgn="auto">
              <a:lnSpc>
                <a:spcPct val="90000"/>
              </a:lnSpc>
              <a:spcAft>
                <a:spcPts val="500"/>
              </a:spcAft>
            </a:pPr>
            <a:endParaRPr lang="en-US" altLang="zh-CN" sz="2200" b="1" i="1">
              <a:solidFill>
                <a:srgbClr val="156389"/>
              </a:solidFill>
              <a:latin typeface="Times New Roman" panose="02020603050405020304" charset="0"/>
              <a:cs typeface="Times New Roman" panose="02020603050405020304" charset="0"/>
              <a:sym typeface="+mn-ea"/>
            </a:endParaRPr>
          </a:p>
          <a:p>
            <a:pPr fontAlgn="auto">
              <a:lnSpc>
                <a:spcPct val="90000"/>
              </a:lnSpc>
              <a:spcAft>
                <a:spcPts val="500"/>
              </a:spcAft>
            </a:pPr>
            <a:endParaRPr lang="en-US" altLang="zh-CN" sz="2200" b="1" i="1">
              <a:solidFill>
                <a:srgbClr val="156389"/>
              </a:solidFill>
              <a:latin typeface="Times New Roman" panose="02020603050405020304" charset="0"/>
              <a:cs typeface="Times New Roman" panose="02020603050405020304" charset="0"/>
              <a:sym typeface="+mn-ea"/>
            </a:endParaRPr>
          </a:p>
          <a:p>
            <a:pPr fontAlgn="auto">
              <a:lnSpc>
                <a:spcPct val="90000"/>
              </a:lnSpc>
              <a:spcAft>
                <a:spcPts val="500"/>
              </a:spcAft>
            </a:pPr>
            <a:r>
              <a:rPr lang="en-US" altLang="zh-CN" sz="2200" b="1" i="1">
                <a:solidFill>
                  <a:srgbClr val="156389"/>
                </a:solidFill>
                <a:latin typeface="Times New Roman" panose="02020603050405020304" charset="0"/>
                <a:cs typeface="Times New Roman" panose="02020603050405020304" charset="0"/>
                <a:sym typeface="+mn-ea"/>
              </a:rPr>
              <a:t>F</a:t>
            </a:r>
            <a:r>
              <a:rPr lang="zh-CN" altLang="en-US" sz="2200" b="1" i="1">
                <a:solidFill>
                  <a:srgbClr val="156389"/>
                </a:solidFill>
                <a:latin typeface="Times New Roman" panose="02020603050405020304" charset="0"/>
                <a:cs typeface="Times New Roman" panose="02020603050405020304" charset="0"/>
                <a:sym typeface="+mn-ea"/>
              </a:rPr>
              <a:t>ollowing the unveiling of our poster, the local animal shelter </a:t>
            </a:r>
            <a:r>
              <a:rPr lang="zh-CN" altLang="en-US" sz="2200" b="1" i="1">
                <a:solidFill>
                  <a:srgbClr val="C00000"/>
                </a:solidFill>
                <a:latin typeface="Times New Roman" panose="02020603050405020304" charset="0"/>
                <a:cs typeface="Times New Roman" panose="02020603050405020304" charset="0"/>
                <a:sym typeface="+mn-ea"/>
              </a:rPr>
              <a:t>reported a marked increase in visitors</a:t>
            </a:r>
            <a:r>
              <a:rPr lang="zh-CN" altLang="en-US" sz="2200" b="1" i="1">
                <a:solidFill>
                  <a:srgbClr val="156389"/>
                </a:solidFill>
                <a:latin typeface="Times New Roman" panose="02020603050405020304" charset="0"/>
                <a:cs typeface="Times New Roman" panose="02020603050405020304" charset="0"/>
                <a:sym typeface="+mn-ea"/>
              </a:rPr>
              <a:t>. </a:t>
            </a:r>
            <a:endParaRPr lang="zh-CN" altLang="en-US" sz="2200" b="1" i="1">
              <a:solidFill>
                <a:srgbClr val="156389"/>
              </a:solidFill>
              <a:latin typeface="Times New Roman" panose="02020603050405020304" charset="0"/>
              <a:cs typeface="Times New Roman" panose="02020603050405020304" charset="0"/>
            </a:endParaRPr>
          </a:p>
          <a:p>
            <a:pPr fontAlgn="auto">
              <a:lnSpc>
                <a:spcPct val="90000"/>
              </a:lnSpc>
              <a:spcAft>
                <a:spcPts val="500"/>
              </a:spcAft>
            </a:pPr>
            <a:r>
              <a:rPr lang="zh-CN" altLang="en-US" sz="2200" b="1" i="1">
                <a:solidFill>
                  <a:srgbClr val="156389"/>
                </a:solidFill>
                <a:latin typeface="Times New Roman" panose="02020603050405020304" charset="0"/>
                <a:cs typeface="Times New Roman" panose="02020603050405020304" charset="0"/>
                <a:sym typeface="+mn-ea"/>
              </a:rPr>
              <a:t>The poster </a:t>
            </a:r>
            <a:r>
              <a:rPr lang="zh-CN" altLang="en-US" sz="2200" b="1" i="1">
                <a:solidFill>
                  <a:srgbClr val="C00000"/>
                </a:solidFill>
                <a:latin typeface="Times New Roman" panose="02020603050405020304" charset="0"/>
                <a:cs typeface="Times New Roman" panose="02020603050405020304" charset="0"/>
                <a:sym typeface="+mn-ea"/>
              </a:rPr>
              <a:t>further engaged the public to</a:t>
            </a:r>
            <a:r>
              <a:rPr lang="zh-CN" altLang="en-US" sz="2200" b="1" i="1">
                <a:solidFill>
                  <a:srgbClr val="156389"/>
                </a:solidFill>
                <a:latin typeface="Times New Roman" panose="02020603050405020304" charset="0"/>
                <a:cs typeface="Times New Roman" panose="02020603050405020304" charset="0"/>
                <a:sym typeface="+mn-ea"/>
              </a:rPr>
              <a:t> take part in </a:t>
            </a:r>
            <a:r>
              <a:rPr lang="en-US" altLang="zh-CN" sz="2200" b="1" i="1">
                <a:solidFill>
                  <a:srgbClr val="156389"/>
                </a:solidFill>
                <a:latin typeface="Times New Roman" panose="02020603050405020304" charset="0"/>
                <a:cs typeface="Times New Roman" panose="02020603050405020304" charset="0"/>
                <a:sym typeface="+mn-ea"/>
              </a:rPr>
              <a:t>a series of </a:t>
            </a:r>
            <a:r>
              <a:rPr lang="en-US" altLang="zh-CN" sz="2200" b="1" i="1">
                <a:solidFill>
                  <a:srgbClr val="C00000"/>
                </a:solidFill>
                <a:latin typeface="Times New Roman" panose="02020603050405020304" charset="0"/>
                <a:cs typeface="Times New Roman" panose="02020603050405020304" charset="0"/>
                <a:sym typeface="+mn-ea"/>
              </a:rPr>
              <a:t>following</a:t>
            </a:r>
            <a:r>
              <a:rPr lang="zh-CN" altLang="en-US" sz="2200" b="1" i="1">
                <a:solidFill>
                  <a:srgbClr val="156389"/>
                </a:solidFill>
                <a:latin typeface="Times New Roman" panose="02020603050405020304" charset="0"/>
                <a:cs typeface="Times New Roman" panose="02020603050405020304" charset="0"/>
                <a:sym typeface="+mn-ea"/>
              </a:rPr>
              <a:t> animal shelter events</a:t>
            </a:r>
            <a:r>
              <a:rPr lang="en-US" altLang="zh-CN" sz="2200" b="1" i="1">
                <a:solidFill>
                  <a:srgbClr val="156389"/>
                </a:solidFill>
                <a:latin typeface="Times New Roman" panose="02020603050405020304" charset="0"/>
                <a:cs typeface="Times New Roman" panose="02020603050405020304" charset="0"/>
                <a:sym typeface="+mn-ea"/>
              </a:rPr>
              <a:t>, which </a:t>
            </a:r>
            <a:r>
              <a:rPr lang="en-US" altLang="zh-CN" sz="2200" b="1" i="1">
                <a:solidFill>
                  <a:srgbClr val="C00000"/>
                </a:solidFill>
                <a:latin typeface="Times New Roman" panose="02020603050405020304" charset="0"/>
                <a:cs typeface="Times New Roman" panose="02020603050405020304" charset="0"/>
                <a:sym typeface="+mn-ea"/>
              </a:rPr>
              <a:t>even attracted</a:t>
            </a:r>
            <a:r>
              <a:rPr lang="zh-CN" altLang="en-US" sz="2200" b="1" i="1">
                <a:solidFill>
                  <a:srgbClr val="156389"/>
                </a:solidFill>
                <a:latin typeface="Times New Roman" panose="02020603050405020304" charset="0"/>
                <a:cs typeface="Times New Roman" panose="02020603050405020304" charset="0"/>
                <a:sym typeface="+mn-ea"/>
              </a:rPr>
              <a:t> many local schools and organizations</a:t>
            </a:r>
            <a:r>
              <a:rPr lang="en-US" altLang="zh-CN" sz="2200" b="1" i="1">
                <a:solidFill>
                  <a:srgbClr val="156389"/>
                </a:solidFill>
                <a:latin typeface="Times New Roman" panose="02020603050405020304" charset="0"/>
                <a:cs typeface="Times New Roman" panose="02020603050405020304" charset="0"/>
                <a:sym typeface="+mn-ea"/>
              </a:rPr>
              <a:t> </a:t>
            </a:r>
            <a:r>
              <a:rPr lang="en-US" altLang="zh-CN" sz="2200" b="1" i="1">
                <a:solidFill>
                  <a:srgbClr val="C00000"/>
                </a:solidFill>
                <a:latin typeface="Times New Roman" panose="02020603050405020304" charset="0"/>
                <a:cs typeface="Times New Roman" panose="02020603050405020304" charset="0"/>
                <a:sym typeface="+mn-ea"/>
              </a:rPr>
              <a:t>to</a:t>
            </a:r>
            <a:r>
              <a:rPr lang="zh-CN" altLang="en-US" sz="2200" b="1" i="1">
                <a:solidFill>
                  <a:srgbClr val="C00000"/>
                </a:solidFill>
                <a:latin typeface="Times New Roman" panose="02020603050405020304" charset="0"/>
                <a:cs typeface="Times New Roman" panose="02020603050405020304" charset="0"/>
                <a:sym typeface="+mn-ea"/>
              </a:rPr>
              <a:t> </a:t>
            </a:r>
            <a:r>
              <a:rPr lang="en-US" altLang="zh-CN" sz="2200" b="1" i="1">
                <a:solidFill>
                  <a:srgbClr val="C00000"/>
                </a:solidFill>
                <a:latin typeface="Times New Roman" panose="02020603050405020304" charset="0"/>
                <a:cs typeface="Times New Roman" panose="02020603050405020304" charset="0"/>
                <a:sym typeface="+mn-ea"/>
              </a:rPr>
              <a:t>lend a helping hand</a:t>
            </a:r>
            <a:r>
              <a:rPr lang="en-US" altLang="zh-CN" sz="2200" b="1" i="1">
                <a:solidFill>
                  <a:srgbClr val="156389"/>
                </a:solidFill>
                <a:latin typeface="Times New Roman" panose="02020603050405020304" charset="0"/>
                <a:cs typeface="Times New Roman" panose="02020603050405020304" charset="0"/>
                <a:sym typeface="+mn-ea"/>
              </a:rPr>
              <a:t> as well</a:t>
            </a:r>
            <a:r>
              <a:rPr lang="zh-CN" altLang="en-US" sz="2200" b="1" i="1">
                <a:solidFill>
                  <a:srgbClr val="156389"/>
                </a:solidFill>
                <a:latin typeface="Times New Roman" panose="02020603050405020304" charset="0"/>
                <a:cs typeface="Times New Roman" panose="02020603050405020304" charset="0"/>
                <a:sym typeface="+mn-ea"/>
              </a:rPr>
              <a:t>.</a:t>
            </a:r>
            <a:endParaRPr lang="zh-CN" altLang="en-US" sz="2200" b="1" i="1">
              <a:solidFill>
                <a:srgbClr val="156389"/>
              </a:solidFill>
              <a:latin typeface="Times New Roman" panose="02020603050405020304" charset="0"/>
              <a:cs typeface="Times New Roman" panose="02020603050405020304" charset="0"/>
            </a:endParaRPr>
          </a:p>
        </p:txBody>
      </p:sp>
      <p:sp>
        <p:nvSpPr>
          <p:cNvPr id="10" name="文本框 9"/>
          <p:cNvSpPr txBox="1"/>
          <p:nvPr/>
        </p:nvSpPr>
        <p:spPr>
          <a:xfrm>
            <a:off x="9058910" y="1675130"/>
            <a:ext cx="3133090" cy="1871345"/>
          </a:xfrm>
          <a:prstGeom prst="rect">
            <a:avLst/>
          </a:prstGeom>
          <a:noFill/>
        </p:spPr>
        <p:txBody>
          <a:bodyPr wrap="square" rtlCol="0" anchor="t">
            <a:spAutoFit/>
          </a:bodyPr>
          <a:p>
            <a:pPr fontAlgn="auto">
              <a:lnSpc>
                <a:spcPct val="150000"/>
              </a:lnSpc>
              <a:spcAft>
                <a:spcPts val="1000"/>
              </a:spcAft>
            </a:pPr>
            <a:r>
              <a:rPr lang="en-US" altLang="zh-CN" sz="2200" b="1">
                <a:solidFill>
                  <a:srgbClr val="156389"/>
                </a:solidFill>
                <a:latin typeface="Times New Roman" panose="02020603050405020304" charset="0"/>
                <a:cs typeface="Times New Roman" panose="02020603050405020304" charset="0"/>
              </a:rPr>
              <a:t>- Action/Look/Remarks:</a:t>
            </a:r>
            <a:endParaRPr lang="en-US" altLang="zh-CN" sz="2200" b="1">
              <a:solidFill>
                <a:srgbClr val="156389"/>
              </a:solidFill>
              <a:latin typeface="Times New Roman" panose="02020603050405020304" charset="0"/>
              <a:cs typeface="Times New Roman" panose="02020603050405020304" charset="0"/>
            </a:endParaRPr>
          </a:p>
          <a:p>
            <a:pPr fontAlgn="auto">
              <a:lnSpc>
                <a:spcPct val="150000"/>
              </a:lnSpc>
              <a:spcAft>
                <a:spcPts val="1000"/>
              </a:spcAft>
            </a:pPr>
            <a:r>
              <a:rPr lang="en-US" altLang="zh-CN" sz="2200" b="1">
                <a:solidFill>
                  <a:srgbClr val="156389"/>
                </a:solidFill>
                <a:latin typeface="Times New Roman" panose="02020603050405020304" charset="0"/>
                <a:cs typeface="Times New Roman" panose="02020603050405020304" charset="0"/>
              </a:rPr>
              <a:t>- Action Chain:</a:t>
            </a:r>
            <a:endParaRPr lang="en-US" altLang="zh-CN" sz="2200" b="1">
              <a:solidFill>
                <a:srgbClr val="156389"/>
              </a:solidFill>
              <a:latin typeface="Times New Roman" panose="02020603050405020304" charset="0"/>
              <a:cs typeface="Times New Roman" panose="02020603050405020304" charset="0"/>
            </a:endParaRPr>
          </a:p>
          <a:p>
            <a:pPr fontAlgn="auto">
              <a:lnSpc>
                <a:spcPct val="150000"/>
              </a:lnSpc>
              <a:spcAft>
                <a:spcPts val="1000"/>
              </a:spcAft>
            </a:pPr>
            <a:r>
              <a:rPr lang="en-US" altLang="zh-CN" sz="2200" b="1">
                <a:solidFill>
                  <a:srgbClr val="156389"/>
                </a:solidFill>
                <a:latin typeface="Times New Roman" panose="02020603050405020304" charset="0"/>
                <a:cs typeface="Times New Roman" panose="02020603050405020304" charset="0"/>
              </a:rPr>
              <a:t>- Look</a:t>
            </a:r>
            <a:endParaRPr lang="en-US" altLang="zh-CN" sz="2200" b="1">
              <a:solidFill>
                <a:srgbClr val="156389"/>
              </a:solidFill>
              <a:latin typeface="Times New Roman" panose="02020603050405020304" charset="0"/>
              <a:cs typeface="Times New Roman" panose="02020603050405020304" charset="0"/>
            </a:endParaRPr>
          </a:p>
        </p:txBody>
      </p:sp>
      <p:sp>
        <p:nvSpPr>
          <p:cNvPr id="2" name="文本框 1"/>
          <p:cNvSpPr txBox="1"/>
          <p:nvPr/>
        </p:nvSpPr>
        <p:spPr>
          <a:xfrm>
            <a:off x="9050655" y="4318635"/>
            <a:ext cx="3133090" cy="1235075"/>
          </a:xfrm>
          <a:prstGeom prst="rect">
            <a:avLst/>
          </a:prstGeom>
          <a:noFill/>
        </p:spPr>
        <p:txBody>
          <a:bodyPr wrap="square" rtlCol="0" anchor="t">
            <a:spAutoFit/>
          </a:bodyPr>
          <a:p>
            <a:pPr fontAlgn="auto">
              <a:lnSpc>
                <a:spcPct val="150000"/>
              </a:lnSpc>
              <a:spcAft>
                <a:spcPts val="1000"/>
              </a:spcAft>
            </a:pPr>
            <a:r>
              <a:rPr lang="en-US" altLang="zh-CN" sz="2200" b="1">
                <a:solidFill>
                  <a:srgbClr val="156389"/>
                </a:solidFill>
                <a:latin typeface="Times New Roman" panose="02020603050405020304" charset="0"/>
                <a:cs typeface="Times New Roman" panose="02020603050405020304" charset="0"/>
              </a:rPr>
              <a:t>- Public Attention</a:t>
            </a:r>
            <a:endParaRPr lang="en-US" altLang="zh-CN" sz="2200" b="1">
              <a:solidFill>
                <a:srgbClr val="156389"/>
              </a:solidFill>
              <a:latin typeface="Times New Roman" panose="02020603050405020304" charset="0"/>
              <a:cs typeface="Times New Roman" panose="02020603050405020304" charset="0"/>
            </a:endParaRPr>
          </a:p>
          <a:p>
            <a:pPr fontAlgn="auto">
              <a:lnSpc>
                <a:spcPct val="150000"/>
              </a:lnSpc>
              <a:spcAft>
                <a:spcPts val="1000"/>
              </a:spcAft>
            </a:pPr>
            <a:r>
              <a:rPr lang="en-US" altLang="zh-CN" sz="2200" b="1">
                <a:solidFill>
                  <a:srgbClr val="156389"/>
                </a:solidFill>
                <a:latin typeface="Times New Roman" panose="02020603050405020304" charset="0"/>
                <a:cs typeface="Times New Roman" panose="02020603050405020304" charset="0"/>
              </a:rPr>
              <a:t>- Something Further</a:t>
            </a:r>
            <a:endParaRPr lang="en-US" altLang="zh-CN" sz="2200" b="1">
              <a:solidFill>
                <a:srgbClr val="156389"/>
              </a:solidFill>
              <a:latin typeface="Times New Roman" panose="02020603050405020304" charset="0"/>
              <a:cs typeface="Times New Roman" panose="02020603050405020304" charset="0"/>
            </a:endParaRPr>
          </a:p>
        </p:txBody>
      </p:sp>
      <p:pic>
        <p:nvPicPr>
          <p:cNvPr id="3" name="图片 2" descr="Grab-audiences-attn"/>
          <p:cNvPicPr>
            <a:picLocks noChangeAspect="1"/>
          </p:cNvPicPr>
          <p:nvPr/>
        </p:nvPicPr>
        <p:blipFill>
          <a:blip r:embed="rId1"/>
          <a:stretch>
            <a:fillRect/>
          </a:stretch>
        </p:blipFill>
        <p:spPr>
          <a:xfrm>
            <a:off x="10806430" y="2878455"/>
            <a:ext cx="1778000" cy="1643380"/>
          </a:xfrm>
          <a:prstGeom prst="ellipse">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3" dur="500"/>
                                        <p:tgtEl>
                                          <p:spTgt spid="7">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6" dur="500"/>
                                        <p:tgtEl>
                                          <p:spTgt spid="7">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animBg="1"/>
      <p:bldP spid="10" grpId="0"/>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8519</Words>
  <Application>WPS 演示</Application>
  <PresentationFormat>宽屏</PresentationFormat>
  <Paragraphs>204</Paragraphs>
  <Slides>11</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Wingdings</vt:lpstr>
      <vt:lpstr>Calibri</vt:lpstr>
      <vt:lpstr>Times New Roman</vt:lpstr>
      <vt:lpstr>微软雅黑</vt:lpstr>
      <vt:lpstr>Arial Unicode MS</vt:lpstr>
      <vt:lpstr>HelveticaNeue</vt:lpstr>
      <vt:lpstr>华文新魏</vt:lpstr>
      <vt:lpstr>Segoe Print</vt:lpstr>
      <vt:lpstr>Office 主题​​</vt:lpstr>
      <vt:lpstr>PowerPoint 演示文稿</vt:lpstr>
      <vt:lpstr>PowerPoint 演示文稿</vt:lpstr>
      <vt:lpstr>PowerPoint 演示文稿</vt:lpstr>
      <vt:lpstr>I. TRACK DOWN THE PLOT</vt:lpstr>
      <vt:lpstr>II. Plan the writing</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214</cp:revision>
  <dcterms:created xsi:type="dcterms:W3CDTF">2019-06-19T02:08:00Z</dcterms:created>
  <dcterms:modified xsi:type="dcterms:W3CDTF">2024-04-16T05:57:27Z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6BC944F426A0421F8885AAA4679F1960</vt:lpwstr>
  </property>
</Properties>
</file>