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501" r:id="rId3"/>
    <p:sldId id="438" r:id="rId4"/>
    <p:sldId id="258" r:id="rId5"/>
    <p:sldId id="475" r:id="rId6"/>
    <p:sldId id="476" r:id="rId7"/>
    <p:sldId id="477" r:id="rId8"/>
    <p:sldId id="479" r:id="rId9"/>
    <p:sldId id="478" r:id="rId10"/>
    <p:sldId id="481" r:id="rId11"/>
    <p:sldId id="480" r:id="rId12"/>
    <p:sldId id="482" r:id="rId14"/>
    <p:sldId id="486" r:id="rId15"/>
    <p:sldId id="487" r:id="rId16"/>
    <p:sldId id="488" r:id="rId17"/>
    <p:sldId id="467" r:id="rId18"/>
    <p:sldId id="483" r:id="rId19"/>
    <p:sldId id="484" r:id="rId20"/>
    <p:sldId id="464" r:id="rId21"/>
    <p:sldId id="485" r:id="rId22"/>
    <p:sldId id="472" r:id="rId23"/>
    <p:sldId id="489" r:id="rId24"/>
    <p:sldId id="490" r:id="rId25"/>
    <p:sldId id="491" r:id="rId26"/>
    <p:sldId id="492" r:id="rId27"/>
    <p:sldId id="494" r:id="rId28"/>
    <p:sldId id="275"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6BD"/>
    <a:srgbClr val="F2CB37"/>
    <a:srgbClr val="B34808"/>
    <a:srgbClr val="FF0000"/>
    <a:srgbClr val="FFFFFD"/>
    <a:srgbClr val="FF0066"/>
    <a:srgbClr val="FFD1D1"/>
    <a:srgbClr val="71CCFE"/>
    <a:srgbClr val="D5DCEA"/>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3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BFFDE59-A7CC-4575-8347-DB7C610D5EF9}"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CN" altLang="en-US"/>
        </a:p>
      </dgm:t>
    </dgm:pt>
    <dgm:pt modelId="{C50D3AF9-0CD6-49AE-B939-CE1A5B3603CD}">
      <dgm:prSet phldrT="[文本]"/>
      <dgm:spPr/>
      <dgm:t>
        <a:bodyPr/>
        <a:lstStyle/>
        <a:p>
          <a:r>
            <a:rPr lang="en-US" altLang="zh-CN" dirty="0"/>
            <a:t>1</a:t>
          </a:r>
          <a:endParaRPr lang="zh-CN" altLang="en-US" dirty="0"/>
        </a:p>
      </dgm:t>
    </dgm:pt>
    <dgm:pt modelId="{A5D41AC3-E2DC-4D1A-9715-CAFFC35BB87C}" cxnId="{7DCD66C3-7407-4F49-B083-9368DEC9BCF3}" type="parTrans">
      <dgm:prSet/>
      <dgm:spPr/>
      <dgm:t>
        <a:bodyPr/>
        <a:lstStyle/>
        <a:p>
          <a:endParaRPr lang="zh-CN" altLang="en-US"/>
        </a:p>
      </dgm:t>
    </dgm:pt>
    <dgm:pt modelId="{EDE5829E-7402-4C6B-839E-D4D626FC61BD}" cxnId="{7DCD66C3-7407-4F49-B083-9368DEC9BCF3}" type="sibTrans">
      <dgm:prSet/>
      <dgm:spPr/>
      <dgm:t>
        <a:bodyPr/>
        <a:lstStyle/>
        <a:p>
          <a:endParaRPr lang="zh-CN" altLang="en-US"/>
        </a:p>
      </dgm:t>
    </dgm:pt>
    <dgm:pt modelId="{AF468E1A-8E66-4A0D-B095-DE7DE0606EBE}">
      <dgm:prSet phldrT="[文本]" custT="1"/>
      <dgm:spPr/>
      <dgm:t>
        <a:bodyPr/>
        <a:lstStyle/>
        <a:p>
          <a:r>
            <a:rPr lang="en-US" altLang="en-US" sz="1800" b="1" dirty="0"/>
            <a:t>Problem Statement:</a:t>
          </a:r>
          <a:r>
            <a:rPr lang="zh-CN" altLang="en-US" sz="1800" dirty="0"/>
            <a:t>介绍文章要解决的</a:t>
          </a:r>
          <a:r>
            <a:rPr lang="zh-CN" altLang="en-US" sz="1800" dirty="0">
              <a:solidFill>
                <a:srgbClr val="FF0000"/>
              </a:solidFill>
            </a:rPr>
            <a:t>核心问题</a:t>
          </a:r>
          <a:r>
            <a:rPr lang="zh-CN" altLang="en-US" sz="1800" dirty="0"/>
            <a:t>。描述问题的背景、现状、影响范围以及为什么这个问题</a:t>
          </a:r>
          <a:r>
            <a:rPr lang="zh-CN" altLang="en-US" sz="1800" dirty="0">
              <a:solidFill>
                <a:srgbClr val="FF0000"/>
              </a:solidFill>
            </a:rPr>
            <a:t>重要或紧迫</a:t>
          </a:r>
          <a:r>
            <a:rPr lang="zh-CN" altLang="en-US" sz="1800" dirty="0"/>
            <a:t>。</a:t>
          </a:r>
        </a:p>
      </dgm:t>
    </dgm:pt>
    <dgm:pt modelId="{E0DFBF18-0F0A-4136-923C-1DE7F5E4A68A}" cxnId="{6E81218A-CA5F-47C3-A8F4-02868C6D504E}" type="parTrans">
      <dgm:prSet/>
      <dgm:spPr/>
      <dgm:t>
        <a:bodyPr/>
        <a:lstStyle/>
        <a:p>
          <a:endParaRPr lang="zh-CN" altLang="en-US"/>
        </a:p>
      </dgm:t>
    </dgm:pt>
    <dgm:pt modelId="{52DC34C4-6073-433F-B92F-A38614ABAAB9}" cxnId="{6E81218A-CA5F-47C3-A8F4-02868C6D504E}" type="sibTrans">
      <dgm:prSet/>
      <dgm:spPr/>
      <dgm:t>
        <a:bodyPr/>
        <a:lstStyle/>
        <a:p>
          <a:endParaRPr lang="zh-CN" altLang="en-US"/>
        </a:p>
      </dgm:t>
    </dgm:pt>
    <dgm:pt modelId="{2376B07B-24E2-434A-8BBD-004BF7EB8F4F}">
      <dgm:prSet phldrT="[文本]"/>
      <dgm:spPr/>
      <dgm:t>
        <a:bodyPr/>
        <a:lstStyle/>
        <a:p>
          <a:r>
            <a:rPr lang="en-US" altLang="zh-CN" dirty="0"/>
            <a:t>2</a:t>
          </a:r>
          <a:endParaRPr lang="zh-CN" altLang="en-US" dirty="0"/>
        </a:p>
      </dgm:t>
    </dgm:pt>
    <dgm:pt modelId="{92B4EF98-9E52-4E4D-9DC2-3BAF115D6DB9}" cxnId="{C21D4B41-05AB-4ED3-9637-148B8556B257}" type="parTrans">
      <dgm:prSet/>
      <dgm:spPr/>
      <dgm:t>
        <a:bodyPr/>
        <a:lstStyle/>
        <a:p>
          <a:endParaRPr lang="zh-CN" altLang="en-US"/>
        </a:p>
      </dgm:t>
    </dgm:pt>
    <dgm:pt modelId="{FA59CE30-8364-4DE9-94D9-DA3D630CDCA6}" cxnId="{C21D4B41-05AB-4ED3-9637-148B8556B257}" type="sibTrans">
      <dgm:prSet/>
      <dgm:spPr/>
      <dgm:t>
        <a:bodyPr/>
        <a:lstStyle/>
        <a:p>
          <a:endParaRPr lang="zh-CN" altLang="en-US"/>
        </a:p>
      </dgm:t>
    </dgm:pt>
    <dgm:pt modelId="{0B5A445B-D2B7-45C6-B3CA-353CE28B5B53}">
      <dgm:prSet phldrT="[文本]" custT="1"/>
      <dgm:spPr/>
      <dgm:t>
        <a:bodyPr/>
        <a:lstStyle/>
        <a:p>
          <a:r>
            <a:rPr lang="en-US" altLang="en-US" sz="1800" b="1" dirty="0"/>
            <a:t>Cause Analysis</a:t>
          </a:r>
          <a:r>
            <a:rPr lang="en-US" altLang="en-US" sz="1800" dirty="0"/>
            <a:t>:</a:t>
          </a:r>
          <a:r>
            <a:rPr lang="zh-CN" altLang="en-US" sz="1800" b="0" i="0" dirty="0"/>
            <a:t>探讨问题产生的</a:t>
          </a:r>
          <a:r>
            <a:rPr lang="zh-CN" altLang="en-US" sz="1800" b="0" i="0" dirty="0">
              <a:solidFill>
                <a:srgbClr val="FF0000"/>
              </a:solidFill>
            </a:rPr>
            <a:t>原因</a:t>
          </a:r>
          <a:r>
            <a:rPr lang="zh-CN" altLang="en-US" sz="1800" b="0" i="0" dirty="0"/>
            <a:t>。包括历史背景、社会经济因素、技术挑战、政策缺陷等。理解问题的根源有助于提出更有效的解决方案</a:t>
          </a:r>
          <a:endParaRPr lang="zh-CN" altLang="en-US" sz="1800" dirty="0"/>
        </a:p>
      </dgm:t>
    </dgm:pt>
    <dgm:pt modelId="{41073A7E-B8EA-4C9F-B2D2-2E93570C67C9}" cxnId="{A59869C6-3EC9-4760-8D21-FEAA1A5FB39B}" type="parTrans">
      <dgm:prSet/>
      <dgm:spPr/>
      <dgm:t>
        <a:bodyPr/>
        <a:lstStyle/>
        <a:p>
          <a:endParaRPr lang="zh-CN" altLang="en-US"/>
        </a:p>
      </dgm:t>
    </dgm:pt>
    <dgm:pt modelId="{09975333-1CC3-4CC9-83DD-FBE0D46764B5}" cxnId="{A59869C6-3EC9-4760-8D21-FEAA1A5FB39B}" type="sibTrans">
      <dgm:prSet/>
      <dgm:spPr/>
      <dgm:t>
        <a:bodyPr/>
        <a:lstStyle/>
        <a:p>
          <a:endParaRPr lang="zh-CN" altLang="en-US"/>
        </a:p>
      </dgm:t>
    </dgm:pt>
    <dgm:pt modelId="{F6D88CC0-8DE1-45AB-951D-65EE3D5DFA7A}">
      <dgm:prSet phldrT="[文本]"/>
      <dgm:spPr/>
      <dgm:t>
        <a:bodyPr/>
        <a:lstStyle/>
        <a:p>
          <a:r>
            <a:rPr lang="en-US" altLang="zh-CN" dirty="0"/>
            <a:t>6</a:t>
          </a:r>
          <a:endParaRPr lang="zh-CN" altLang="en-US" dirty="0"/>
        </a:p>
      </dgm:t>
    </dgm:pt>
    <dgm:pt modelId="{198E12EA-AAF0-4CC6-858E-DC5C85AAFF36}" cxnId="{A5A441C9-CBD1-425B-AD53-9C2FF24D5B46}" type="parTrans">
      <dgm:prSet/>
      <dgm:spPr/>
      <dgm:t>
        <a:bodyPr/>
        <a:lstStyle/>
        <a:p>
          <a:endParaRPr lang="zh-CN" altLang="en-US"/>
        </a:p>
      </dgm:t>
    </dgm:pt>
    <dgm:pt modelId="{FCB14138-AD0A-4CC2-83D5-3147EF3E52FE}" cxnId="{A5A441C9-CBD1-425B-AD53-9C2FF24D5B46}" type="sibTrans">
      <dgm:prSet/>
      <dgm:spPr/>
      <dgm:t>
        <a:bodyPr/>
        <a:lstStyle/>
        <a:p>
          <a:endParaRPr lang="zh-CN" altLang="en-US"/>
        </a:p>
      </dgm:t>
    </dgm:pt>
    <dgm:pt modelId="{8B2B12A3-5AAA-4829-BE8D-726B5A888923}">
      <dgm:prSet phldrT="[文本]" custT="1"/>
      <dgm:spPr/>
      <dgm:t>
        <a:bodyPr/>
        <a:lstStyle/>
        <a:p>
          <a:r>
            <a:rPr lang="en-US" sz="1800" b="1" i="0" dirty="0"/>
            <a:t>Case Studies or Evidence</a:t>
          </a:r>
          <a:r>
            <a:rPr lang="en-US" sz="1800" b="0" i="0" dirty="0"/>
            <a:t>：</a:t>
          </a:r>
          <a:r>
            <a:rPr lang="zh-CN" altLang="en-US" sz="1800" b="0" i="0" dirty="0"/>
            <a:t>提供实际案例研究、统计数据、专家意见或其他形式的</a:t>
          </a:r>
          <a:r>
            <a:rPr lang="zh-CN" altLang="en-US" sz="1800" b="0" i="0" dirty="0">
              <a:solidFill>
                <a:srgbClr val="FF0000"/>
              </a:solidFill>
            </a:rPr>
            <a:t>证据</a:t>
          </a:r>
          <a:r>
            <a:rPr lang="zh-CN" altLang="en-US" sz="1800" b="0" i="0" dirty="0"/>
            <a:t>来支持解决方案的有效性。</a:t>
          </a:r>
          <a:endParaRPr lang="zh-CN" altLang="en-US" sz="1800" dirty="0"/>
        </a:p>
      </dgm:t>
    </dgm:pt>
    <dgm:pt modelId="{8A9AEE0C-417A-47B8-9AA5-6CCA9B2E6778}" cxnId="{54C2B7B9-1FDA-4E1B-A2F7-86D3404B5C3B}" type="parTrans">
      <dgm:prSet/>
      <dgm:spPr/>
      <dgm:t>
        <a:bodyPr/>
        <a:lstStyle/>
        <a:p>
          <a:endParaRPr lang="zh-CN" altLang="en-US"/>
        </a:p>
      </dgm:t>
    </dgm:pt>
    <dgm:pt modelId="{F1582DEF-43C6-4728-BA0D-5A56C1E4D209}" cxnId="{54C2B7B9-1FDA-4E1B-A2F7-86D3404B5C3B}" type="sibTrans">
      <dgm:prSet/>
      <dgm:spPr/>
      <dgm:t>
        <a:bodyPr/>
        <a:lstStyle/>
        <a:p>
          <a:endParaRPr lang="zh-CN" altLang="en-US"/>
        </a:p>
      </dgm:t>
    </dgm:pt>
    <dgm:pt modelId="{693E84EA-82F0-416C-8AD3-EBC57ADB6593}">
      <dgm:prSet/>
      <dgm:spPr/>
      <dgm:t>
        <a:bodyPr/>
        <a:lstStyle/>
        <a:p>
          <a:r>
            <a:rPr lang="en-US" altLang="zh-CN" dirty="0"/>
            <a:t>3</a:t>
          </a:r>
          <a:endParaRPr lang="zh-CN" altLang="en-US" dirty="0"/>
        </a:p>
      </dgm:t>
    </dgm:pt>
    <dgm:pt modelId="{3176533D-9B80-4D9F-AA46-6772C25E5349}" cxnId="{F46F2A73-E946-48C5-BC00-51D77BEBB684}" type="parTrans">
      <dgm:prSet/>
      <dgm:spPr/>
      <dgm:t>
        <a:bodyPr/>
        <a:lstStyle/>
        <a:p>
          <a:endParaRPr lang="zh-CN" altLang="en-US"/>
        </a:p>
      </dgm:t>
    </dgm:pt>
    <dgm:pt modelId="{E7DF573C-96D0-43A5-9DBD-59A55A5887B8}" cxnId="{F46F2A73-E946-48C5-BC00-51D77BEBB684}" type="sibTrans">
      <dgm:prSet/>
      <dgm:spPr/>
      <dgm:t>
        <a:bodyPr/>
        <a:lstStyle/>
        <a:p>
          <a:endParaRPr lang="zh-CN" altLang="en-US"/>
        </a:p>
      </dgm:t>
    </dgm:pt>
    <dgm:pt modelId="{DD7AB284-C204-4F03-A6A0-4AD3689DFEBB}">
      <dgm:prSet/>
      <dgm:spPr/>
      <dgm:t>
        <a:bodyPr/>
        <a:lstStyle/>
        <a:p>
          <a:r>
            <a:rPr lang="en-US" altLang="zh-CN" dirty="0"/>
            <a:t>4</a:t>
          </a:r>
          <a:endParaRPr lang="zh-CN" altLang="en-US" dirty="0"/>
        </a:p>
      </dgm:t>
    </dgm:pt>
    <dgm:pt modelId="{29F21397-41AD-4230-B8E4-64460D88F988}" cxnId="{816497B9-AF7F-434C-BC95-6BCB4B4B6A05}" type="parTrans">
      <dgm:prSet/>
      <dgm:spPr/>
      <dgm:t>
        <a:bodyPr/>
        <a:lstStyle/>
        <a:p>
          <a:endParaRPr lang="zh-CN" altLang="en-US"/>
        </a:p>
      </dgm:t>
    </dgm:pt>
    <dgm:pt modelId="{003AE543-3782-4B6D-96C2-2310AD35CDA5}" cxnId="{816497B9-AF7F-434C-BC95-6BCB4B4B6A05}" type="sibTrans">
      <dgm:prSet/>
      <dgm:spPr/>
      <dgm:t>
        <a:bodyPr/>
        <a:lstStyle/>
        <a:p>
          <a:endParaRPr lang="zh-CN" altLang="en-US"/>
        </a:p>
      </dgm:t>
    </dgm:pt>
    <dgm:pt modelId="{CBDA13D3-A4B4-4EDA-B3B2-3FE4F9FB2A4A}">
      <dgm:prSet/>
      <dgm:spPr/>
      <dgm:t>
        <a:bodyPr/>
        <a:lstStyle/>
        <a:p>
          <a:r>
            <a:rPr lang="en-US" altLang="zh-CN" dirty="0"/>
            <a:t>5</a:t>
          </a:r>
          <a:endParaRPr lang="zh-CN" altLang="en-US" dirty="0"/>
        </a:p>
      </dgm:t>
    </dgm:pt>
    <dgm:pt modelId="{95F1BAB0-6835-4C1F-81A7-55D4679F360D}" cxnId="{ACCC01F9-B65D-4DE5-88F6-A9992E845823}" type="parTrans">
      <dgm:prSet/>
      <dgm:spPr/>
      <dgm:t>
        <a:bodyPr/>
        <a:lstStyle/>
        <a:p>
          <a:endParaRPr lang="zh-CN" altLang="en-US"/>
        </a:p>
      </dgm:t>
    </dgm:pt>
    <dgm:pt modelId="{02ABDCBE-746D-4633-AC9F-1363BA6A50A1}" cxnId="{ACCC01F9-B65D-4DE5-88F6-A9992E845823}" type="sibTrans">
      <dgm:prSet/>
      <dgm:spPr/>
      <dgm:t>
        <a:bodyPr/>
        <a:lstStyle/>
        <a:p>
          <a:endParaRPr lang="zh-CN" altLang="en-US"/>
        </a:p>
      </dgm:t>
    </dgm:pt>
    <dgm:pt modelId="{02D2C183-D4A9-4CD0-8E24-DB4D0C66E397}">
      <dgm:prSet custT="1"/>
      <dgm:spPr/>
      <dgm:t>
        <a:bodyPr/>
        <a:lstStyle/>
        <a:p>
          <a:r>
            <a:rPr lang="en-US" altLang="en-US" sz="1800" b="1" dirty="0"/>
            <a:t>Solution Proposal</a:t>
          </a:r>
          <a:r>
            <a:rPr lang="en-US" altLang="en-US" sz="1800" dirty="0"/>
            <a:t>:</a:t>
          </a:r>
          <a:r>
            <a:rPr lang="zh-CN" altLang="en-US" sz="1800" b="0" i="0" dirty="0">
              <a:solidFill>
                <a:srgbClr val="FF0000"/>
              </a:solidFill>
            </a:rPr>
            <a:t>核心部分</a:t>
          </a:r>
          <a:r>
            <a:rPr lang="zh-CN" altLang="en-US" sz="1800" b="0" i="0" dirty="0"/>
            <a:t>，提出一个或多个</a:t>
          </a:r>
          <a:r>
            <a:rPr lang="zh-CN" altLang="en-US" sz="1800" b="0" i="0" dirty="0">
              <a:solidFill>
                <a:srgbClr val="FF0000"/>
              </a:solidFill>
            </a:rPr>
            <a:t>解决问题的方案</a:t>
          </a:r>
          <a:r>
            <a:rPr lang="zh-CN" altLang="en-US" sz="1800" b="0" i="0" dirty="0"/>
            <a:t>。解决方案可能包括技术创新、政策建议、教育改革、社会行动等。</a:t>
          </a:r>
          <a:endParaRPr lang="zh-CN" altLang="en-US" sz="1800" dirty="0"/>
        </a:p>
      </dgm:t>
    </dgm:pt>
    <dgm:pt modelId="{D36CC4D3-3E7B-409C-B38C-19DC7A60CC0F}" cxnId="{70A14834-E0D0-4E18-A71B-B1E9D2FCF0D7}" type="parTrans">
      <dgm:prSet/>
      <dgm:spPr/>
      <dgm:t>
        <a:bodyPr/>
        <a:lstStyle/>
        <a:p>
          <a:endParaRPr lang="zh-CN" altLang="en-US"/>
        </a:p>
      </dgm:t>
    </dgm:pt>
    <dgm:pt modelId="{127D23CC-7C43-4EBB-B41B-DB949D18DAB6}" cxnId="{70A14834-E0D0-4E18-A71B-B1E9D2FCF0D7}" type="sibTrans">
      <dgm:prSet/>
      <dgm:spPr/>
      <dgm:t>
        <a:bodyPr/>
        <a:lstStyle/>
        <a:p>
          <a:endParaRPr lang="zh-CN" altLang="en-US"/>
        </a:p>
      </dgm:t>
    </dgm:pt>
    <dgm:pt modelId="{1A641473-9D84-47F8-B539-01533FACE939}">
      <dgm:prSet custT="1"/>
      <dgm:spPr/>
      <dgm:t>
        <a:bodyPr/>
        <a:lstStyle/>
        <a:p>
          <a:r>
            <a:rPr lang="en-US" altLang="en-US" sz="1800" b="1" dirty="0"/>
            <a:t>Advantages and Potential:</a:t>
          </a:r>
          <a:r>
            <a:rPr lang="zh-CN" altLang="en-US" sz="1800" b="0" i="0" dirty="0"/>
            <a:t>解释这些方案的</a:t>
          </a:r>
          <a:r>
            <a:rPr lang="zh-CN" altLang="en-US" sz="1800" b="0" i="0" dirty="0">
              <a:solidFill>
                <a:srgbClr val="FF0000"/>
              </a:solidFill>
            </a:rPr>
            <a:t>优势和潜在影响</a:t>
          </a:r>
          <a:r>
            <a:rPr lang="zh-CN" altLang="en-US" sz="1800" b="0" i="0" dirty="0"/>
            <a:t>。包括成本效益分析、预期结果、长期影响、可持续性和可行性等。</a:t>
          </a:r>
          <a:endParaRPr lang="zh-CN" altLang="en-US" sz="1800" dirty="0"/>
        </a:p>
      </dgm:t>
    </dgm:pt>
    <dgm:pt modelId="{D4CC4D42-88B8-4DA8-AA92-35922E5230A4}" cxnId="{626EBC57-E4AE-4BE7-A712-1344F52DF584}" type="parTrans">
      <dgm:prSet/>
      <dgm:spPr/>
      <dgm:t>
        <a:bodyPr/>
        <a:lstStyle/>
        <a:p>
          <a:endParaRPr lang="zh-CN" altLang="en-US"/>
        </a:p>
      </dgm:t>
    </dgm:pt>
    <dgm:pt modelId="{8C75E1B6-4F06-410E-AE3F-FA3E887F82BE}" cxnId="{626EBC57-E4AE-4BE7-A712-1344F52DF584}" type="sibTrans">
      <dgm:prSet/>
      <dgm:spPr/>
      <dgm:t>
        <a:bodyPr/>
        <a:lstStyle/>
        <a:p>
          <a:endParaRPr lang="zh-CN" altLang="en-US"/>
        </a:p>
      </dgm:t>
    </dgm:pt>
    <dgm:pt modelId="{BEB64784-BEC8-4AE3-BBC2-3F355C0FEFAE}">
      <dgm:prSet custT="1"/>
      <dgm:spPr/>
      <dgm:t>
        <a:bodyPr/>
        <a:lstStyle/>
        <a:p>
          <a:r>
            <a:rPr lang="en-US" sz="1800" b="1" i="0" dirty="0"/>
            <a:t>Challenges and Limitations</a:t>
          </a:r>
          <a:r>
            <a:rPr lang="en-US" sz="1800" b="0" i="0" dirty="0"/>
            <a:t>:</a:t>
          </a:r>
          <a:r>
            <a:rPr lang="zh-CN" altLang="en-US" sz="1800" b="0" i="0" dirty="0"/>
            <a:t>讨论解决方案可能</a:t>
          </a:r>
          <a:r>
            <a:rPr lang="zh-CN" altLang="en-US" sz="1800" b="0" i="0" dirty="0">
              <a:solidFill>
                <a:srgbClr val="FF0000"/>
              </a:solidFill>
            </a:rPr>
            <a:t>面临挑战和限制</a:t>
          </a:r>
          <a:r>
            <a:rPr lang="zh-CN" altLang="en-US" sz="1800" b="0" i="0" dirty="0"/>
            <a:t>，并提出克服它们的</a:t>
          </a:r>
          <a:r>
            <a:rPr lang="zh-CN" altLang="en-US" sz="1800" b="0" i="0" dirty="0">
              <a:solidFill>
                <a:srgbClr val="FF0000"/>
              </a:solidFill>
            </a:rPr>
            <a:t>方法或建议</a:t>
          </a:r>
          <a:r>
            <a:rPr lang="zh-CN" altLang="en-US" sz="1800" b="0" i="0" dirty="0"/>
            <a:t>。</a:t>
          </a:r>
          <a:endParaRPr lang="zh-CN" altLang="en-US" sz="1800" dirty="0"/>
        </a:p>
      </dgm:t>
    </dgm:pt>
    <dgm:pt modelId="{0DBE79C6-D39D-4B5D-BA78-6F8DC1C9DE19}" cxnId="{9A59ADE6-0B0C-429D-8932-C28FEE40B787}" type="parTrans">
      <dgm:prSet/>
      <dgm:spPr/>
      <dgm:t>
        <a:bodyPr/>
        <a:lstStyle/>
        <a:p>
          <a:endParaRPr lang="zh-CN" altLang="en-US"/>
        </a:p>
      </dgm:t>
    </dgm:pt>
    <dgm:pt modelId="{B20D4244-46E5-4232-A5BA-566D0E66E263}" cxnId="{9A59ADE6-0B0C-429D-8932-C28FEE40B787}" type="sibTrans">
      <dgm:prSet/>
      <dgm:spPr/>
      <dgm:t>
        <a:bodyPr/>
        <a:lstStyle/>
        <a:p>
          <a:endParaRPr lang="zh-CN" altLang="en-US"/>
        </a:p>
      </dgm:t>
    </dgm:pt>
    <dgm:pt modelId="{1D63E5C0-0B07-4927-B688-CF8BE51CE168}">
      <dgm:prSet/>
      <dgm:spPr/>
      <dgm:t>
        <a:bodyPr/>
        <a:lstStyle/>
        <a:p>
          <a:r>
            <a:rPr lang="en-US" altLang="zh-CN" dirty="0"/>
            <a:t>7</a:t>
          </a:r>
          <a:endParaRPr lang="zh-CN" altLang="en-US" dirty="0"/>
        </a:p>
      </dgm:t>
    </dgm:pt>
    <dgm:pt modelId="{FD62D068-5D5C-44D5-85D9-8A920B3B46CA}" cxnId="{6CF5C791-616B-4A25-83BE-083240BA0A0A}" type="parTrans">
      <dgm:prSet/>
      <dgm:spPr/>
      <dgm:t>
        <a:bodyPr/>
        <a:lstStyle/>
        <a:p>
          <a:endParaRPr lang="zh-CN" altLang="en-US"/>
        </a:p>
      </dgm:t>
    </dgm:pt>
    <dgm:pt modelId="{88999CC1-EC89-4A02-9828-9E90E45EE85E}" cxnId="{6CF5C791-616B-4A25-83BE-083240BA0A0A}" type="sibTrans">
      <dgm:prSet/>
      <dgm:spPr/>
      <dgm:t>
        <a:bodyPr/>
        <a:lstStyle/>
        <a:p>
          <a:endParaRPr lang="zh-CN" altLang="en-US"/>
        </a:p>
      </dgm:t>
    </dgm:pt>
    <dgm:pt modelId="{9684DCD7-75AD-4A6E-ADB6-2FD83EF05A35}">
      <dgm:prSet custT="1"/>
      <dgm:spPr/>
      <dgm:t>
        <a:bodyPr/>
        <a:lstStyle/>
        <a:p>
          <a:r>
            <a:rPr lang="en-US" sz="1800" b="1" i="0" dirty="0"/>
            <a:t>Conclusion and Call to Action：</a:t>
          </a:r>
          <a:r>
            <a:rPr lang="zh-CN" altLang="en-US" sz="1800" b="0" i="0" dirty="0"/>
            <a:t>以</a:t>
          </a:r>
          <a:r>
            <a:rPr lang="zh-CN" altLang="en-US" sz="1800" b="0" i="0" dirty="0">
              <a:solidFill>
                <a:srgbClr val="FF0000"/>
              </a:solidFill>
            </a:rPr>
            <a:t>总结问题和解决方案</a:t>
          </a:r>
          <a:r>
            <a:rPr lang="zh-CN" altLang="en-US" sz="1800" b="0" i="0" dirty="0"/>
            <a:t>的为主要点，并可能包含一个</a:t>
          </a:r>
          <a:r>
            <a:rPr lang="zh-CN" altLang="en-US" sz="1800" b="0" i="0" dirty="0">
              <a:solidFill>
                <a:srgbClr val="FF0000"/>
              </a:solidFill>
            </a:rPr>
            <a:t>呼吁行动</a:t>
          </a:r>
          <a:r>
            <a:rPr lang="zh-CN" altLang="en-US" sz="1800" b="0" i="0" dirty="0"/>
            <a:t>。</a:t>
          </a:r>
          <a:endParaRPr lang="zh-CN" altLang="en-US" sz="1800" dirty="0"/>
        </a:p>
      </dgm:t>
    </dgm:pt>
    <dgm:pt modelId="{290A8645-B52B-4147-AAA8-11206E56F42A}" cxnId="{AFEC0810-F3F5-46D3-BE2D-AE8988AE0F21}" type="parTrans">
      <dgm:prSet/>
      <dgm:spPr/>
      <dgm:t>
        <a:bodyPr/>
        <a:lstStyle/>
        <a:p>
          <a:endParaRPr lang="zh-CN" altLang="en-US"/>
        </a:p>
      </dgm:t>
    </dgm:pt>
    <dgm:pt modelId="{ADB7ECDE-B52D-4DBB-9542-66C286402D25}" cxnId="{AFEC0810-F3F5-46D3-BE2D-AE8988AE0F21}" type="sibTrans">
      <dgm:prSet/>
      <dgm:spPr/>
      <dgm:t>
        <a:bodyPr/>
        <a:lstStyle/>
        <a:p>
          <a:endParaRPr lang="zh-CN" altLang="en-US"/>
        </a:p>
      </dgm:t>
    </dgm:pt>
    <dgm:pt modelId="{8BFB4DCD-02BF-4174-8D60-D1FB1C5D3546}" type="pres">
      <dgm:prSet presAssocID="{4BFFDE59-A7CC-4575-8347-DB7C610D5EF9}" presName="linearFlow" presStyleCnt="0">
        <dgm:presLayoutVars>
          <dgm:dir/>
          <dgm:animLvl val="lvl"/>
          <dgm:resizeHandles val="exact"/>
        </dgm:presLayoutVars>
      </dgm:prSet>
      <dgm:spPr/>
    </dgm:pt>
    <dgm:pt modelId="{1F7C9F54-FA34-43F2-A475-B67C3F3456B9}" type="pres">
      <dgm:prSet presAssocID="{C50D3AF9-0CD6-49AE-B939-CE1A5B3603CD}" presName="composite" presStyleCnt="0"/>
      <dgm:spPr/>
    </dgm:pt>
    <dgm:pt modelId="{F01368D2-BB34-4B8B-9456-67DC91D66097}" type="pres">
      <dgm:prSet presAssocID="{C50D3AF9-0CD6-49AE-B939-CE1A5B3603CD}" presName="parentText" presStyleLbl="alignNode1" presStyleIdx="0" presStyleCnt="7">
        <dgm:presLayoutVars>
          <dgm:chMax val="1"/>
          <dgm:bulletEnabled val="1"/>
        </dgm:presLayoutVars>
      </dgm:prSet>
      <dgm:spPr/>
    </dgm:pt>
    <dgm:pt modelId="{AF5F2361-BECE-4D7E-B37B-22DC49C06BBD}" type="pres">
      <dgm:prSet presAssocID="{C50D3AF9-0CD6-49AE-B939-CE1A5B3603CD}" presName="descendantText" presStyleLbl="alignAcc1" presStyleIdx="0" presStyleCnt="7" custScaleY="127544">
        <dgm:presLayoutVars>
          <dgm:bulletEnabled val="1"/>
        </dgm:presLayoutVars>
      </dgm:prSet>
      <dgm:spPr/>
    </dgm:pt>
    <dgm:pt modelId="{359AF173-1C94-4DC3-AA43-0DFE6B40245E}" type="pres">
      <dgm:prSet presAssocID="{EDE5829E-7402-4C6B-839E-D4D626FC61BD}" presName="sp" presStyleCnt="0"/>
      <dgm:spPr/>
    </dgm:pt>
    <dgm:pt modelId="{88BB1AAB-EA3D-45F1-8DEA-1C6FFD5123BE}" type="pres">
      <dgm:prSet presAssocID="{2376B07B-24E2-434A-8BBD-004BF7EB8F4F}" presName="composite" presStyleCnt="0"/>
      <dgm:spPr/>
    </dgm:pt>
    <dgm:pt modelId="{FD26CD7F-00F9-4B93-9CD0-62D33964225D}" type="pres">
      <dgm:prSet presAssocID="{2376B07B-24E2-434A-8BBD-004BF7EB8F4F}" presName="parentText" presStyleLbl="alignNode1" presStyleIdx="1" presStyleCnt="7">
        <dgm:presLayoutVars>
          <dgm:chMax val="1"/>
          <dgm:bulletEnabled val="1"/>
        </dgm:presLayoutVars>
      </dgm:prSet>
      <dgm:spPr/>
    </dgm:pt>
    <dgm:pt modelId="{37B2B5DA-2EB0-4739-8F3C-305AB33B113F}" type="pres">
      <dgm:prSet presAssocID="{2376B07B-24E2-434A-8BBD-004BF7EB8F4F}" presName="descendantText" presStyleLbl="alignAcc1" presStyleIdx="1" presStyleCnt="7" custScaleY="114916">
        <dgm:presLayoutVars>
          <dgm:bulletEnabled val="1"/>
        </dgm:presLayoutVars>
      </dgm:prSet>
      <dgm:spPr/>
    </dgm:pt>
    <dgm:pt modelId="{2B730AB9-7A94-4944-8421-58C131567ECD}" type="pres">
      <dgm:prSet presAssocID="{FA59CE30-8364-4DE9-94D9-DA3D630CDCA6}" presName="sp" presStyleCnt="0"/>
      <dgm:spPr/>
    </dgm:pt>
    <dgm:pt modelId="{3C3321E7-5B5F-4005-BA4C-76C2F50CDB78}" type="pres">
      <dgm:prSet presAssocID="{693E84EA-82F0-416C-8AD3-EBC57ADB6593}" presName="composite" presStyleCnt="0"/>
      <dgm:spPr/>
    </dgm:pt>
    <dgm:pt modelId="{ACDF1C2C-0F91-4CE9-BCEF-5C4F3F5C628E}" type="pres">
      <dgm:prSet presAssocID="{693E84EA-82F0-416C-8AD3-EBC57ADB6593}" presName="parentText" presStyleLbl="alignNode1" presStyleIdx="2" presStyleCnt="7">
        <dgm:presLayoutVars>
          <dgm:chMax val="1"/>
          <dgm:bulletEnabled val="1"/>
        </dgm:presLayoutVars>
      </dgm:prSet>
      <dgm:spPr/>
    </dgm:pt>
    <dgm:pt modelId="{1B59E9F3-A00A-409A-9F17-1143BF5D0BA8}" type="pres">
      <dgm:prSet presAssocID="{693E84EA-82F0-416C-8AD3-EBC57ADB6593}" presName="descendantText" presStyleLbl="alignAcc1" presStyleIdx="2" presStyleCnt="7" custScaleY="110849">
        <dgm:presLayoutVars>
          <dgm:bulletEnabled val="1"/>
        </dgm:presLayoutVars>
      </dgm:prSet>
      <dgm:spPr/>
    </dgm:pt>
    <dgm:pt modelId="{81C64D8F-DAFA-4E9F-AD47-1158C57AC5E3}" type="pres">
      <dgm:prSet presAssocID="{E7DF573C-96D0-43A5-9DBD-59A55A5887B8}" presName="sp" presStyleCnt="0"/>
      <dgm:spPr/>
    </dgm:pt>
    <dgm:pt modelId="{E53B650F-5039-4EF0-8F25-AA85F6162C57}" type="pres">
      <dgm:prSet presAssocID="{DD7AB284-C204-4F03-A6A0-4AD3689DFEBB}" presName="composite" presStyleCnt="0"/>
      <dgm:spPr/>
    </dgm:pt>
    <dgm:pt modelId="{9469CAF6-AA01-4B7C-A1B4-F0557E40AB5B}" type="pres">
      <dgm:prSet presAssocID="{DD7AB284-C204-4F03-A6A0-4AD3689DFEBB}" presName="parentText" presStyleLbl="alignNode1" presStyleIdx="3" presStyleCnt="7">
        <dgm:presLayoutVars>
          <dgm:chMax val="1"/>
          <dgm:bulletEnabled val="1"/>
        </dgm:presLayoutVars>
      </dgm:prSet>
      <dgm:spPr/>
    </dgm:pt>
    <dgm:pt modelId="{07650F58-83E6-4366-9046-3052F81E4317}" type="pres">
      <dgm:prSet presAssocID="{DD7AB284-C204-4F03-A6A0-4AD3689DFEBB}" presName="descendantText" presStyleLbl="alignAcc1" presStyleIdx="3" presStyleCnt="7" custScaleY="128311">
        <dgm:presLayoutVars>
          <dgm:bulletEnabled val="1"/>
        </dgm:presLayoutVars>
      </dgm:prSet>
      <dgm:spPr/>
    </dgm:pt>
    <dgm:pt modelId="{ED308C86-A77A-4CC0-A466-F0398059B515}" type="pres">
      <dgm:prSet presAssocID="{003AE543-3782-4B6D-96C2-2310AD35CDA5}" presName="sp" presStyleCnt="0"/>
      <dgm:spPr/>
    </dgm:pt>
    <dgm:pt modelId="{394F9BCE-9024-4945-89C3-4E5A1F5EC4C6}" type="pres">
      <dgm:prSet presAssocID="{CBDA13D3-A4B4-4EDA-B3B2-3FE4F9FB2A4A}" presName="composite" presStyleCnt="0"/>
      <dgm:spPr/>
    </dgm:pt>
    <dgm:pt modelId="{46C0655C-C5B2-4A43-863D-9C3C567D6D3F}" type="pres">
      <dgm:prSet presAssocID="{CBDA13D3-A4B4-4EDA-B3B2-3FE4F9FB2A4A}" presName="parentText" presStyleLbl="alignNode1" presStyleIdx="4" presStyleCnt="7">
        <dgm:presLayoutVars>
          <dgm:chMax val="1"/>
          <dgm:bulletEnabled val="1"/>
        </dgm:presLayoutVars>
      </dgm:prSet>
      <dgm:spPr/>
    </dgm:pt>
    <dgm:pt modelId="{AEC79864-A19F-4D68-9542-950B1DEF031F}" type="pres">
      <dgm:prSet presAssocID="{CBDA13D3-A4B4-4EDA-B3B2-3FE4F9FB2A4A}" presName="descendantText" presStyleLbl="alignAcc1" presStyleIdx="4" presStyleCnt="7" custScaleY="133504">
        <dgm:presLayoutVars>
          <dgm:bulletEnabled val="1"/>
        </dgm:presLayoutVars>
      </dgm:prSet>
      <dgm:spPr/>
    </dgm:pt>
    <dgm:pt modelId="{FD394F70-5AB5-40C8-ACF3-6B51810D3C75}" type="pres">
      <dgm:prSet presAssocID="{02ABDCBE-746D-4633-AC9F-1363BA6A50A1}" presName="sp" presStyleCnt="0"/>
      <dgm:spPr/>
    </dgm:pt>
    <dgm:pt modelId="{311F4447-D584-435B-89F3-A4BB9172301A}" type="pres">
      <dgm:prSet presAssocID="{F6D88CC0-8DE1-45AB-951D-65EE3D5DFA7A}" presName="composite" presStyleCnt="0"/>
      <dgm:spPr/>
    </dgm:pt>
    <dgm:pt modelId="{09A99A57-602C-43C1-BEBC-491EF04F24D5}" type="pres">
      <dgm:prSet presAssocID="{F6D88CC0-8DE1-45AB-951D-65EE3D5DFA7A}" presName="parentText" presStyleLbl="alignNode1" presStyleIdx="5" presStyleCnt="7">
        <dgm:presLayoutVars>
          <dgm:chMax val="1"/>
          <dgm:bulletEnabled val="1"/>
        </dgm:presLayoutVars>
      </dgm:prSet>
      <dgm:spPr/>
    </dgm:pt>
    <dgm:pt modelId="{4B989739-29DA-4DFF-A95F-33BBD8F6B80D}" type="pres">
      <dgm:prSet presAssocID="{F6D88CC0-8DE1-45AB-951D-65EE3D5DFA7A}" presName="descendantText" presStyleLbl="alignAcc1" presStyleIdx="5" presStyleCnt="7" custScaleY="128514">
        <dgm:presLayoutVars>
          <dgm:bulletEnabled val="1"/>
        </dgm:presLayoutVars>
      </dgm:prSet>
      <dgm:spPr/>
    </dgm:pt>
    <dgm:pt modelId="{23367837-DCCB-4A75-AD68-92876263653C}" type="pres">
      <dgm:prSet presAssocID="{FCB14138-AD0A-4CC2-83D5-3147EF3E52FE}" presName="sp" presStyleCnt="0"/>
      <dgm:spPr/>
    </dgm:pt>
    <dgm:pt modelId="{3F45B94C-31C1-4B2C-9D08-37729AE3C09B}" type="pres">
      <dgm:prSet presAssocID="{1D63E5C0-0B07-4927-B688-CF8BE51CE168}" presName="composite" presStyleCnt="0"/>
      <dgm:spPr/>
    </dgm:pt>
    <dgm:pt modelId="{167395E5-C51F-4650-9A5D-B69FE55EA84B}" type="pres">
      <dgm:prSet presAssocID="{1D63E5C0-0B07-4927-B688-CF8BE51CE168}" presName="parentText" presStyleLbl="alignNode1" presStyleIdx="6" presStyleCnt="7">
        <dgm:presLayoutVars>
          <dgm:chMax val="1"/>
          <dgm:bulletEnabled val="1"/>
        </dgm:presLayoutVars>
      </dgm:prSet>
      <dgm:spPr/>
    </dgm:pt>
    <dgm:pt modelId="{DB1290AB-A340-4E73-A44A-26A6F514A920}" type="pres">
      <dgm:prSet presAssocID="{1D63E5C0-0B07-4927-B688-CF8BE51CE168}" presName="descendantText" presStyleLbl="alignAcc1" presStyleIdx="6" presStyleCnt="7" custScaleY="128215">
        <dgm:presLayoutVars>
          <dgm:bulletEnabled val="1"/>
        </dgm:presLayoutVars>
      </dgm:prSet>
      <dgm:spPr/>
    </dgm:pt>
  </dgm:ptLst>
  <dgm:cxnLst>
    <dgm:cxn modelId="{AFEC0810-F3F5-46D3-BE2D-AE8988AE0F21}" srcId="{1D63E5C0-0B07-4927-B688-CF8BE51CE168}" destId="{9684DCD7-75AD-4A6E-ADB6-2FD83EF05A35}" srcOrd="0" destOrd="0" parTransId="{290A8645-B52B-4147-AAA8-11206E56F42A}" sibTransId="{ADB7ECDE-B52D-4DBB-9542-66C286402D25}"/>
    <dgm:cxn modelId="{13603B17-33C6-460F-9D24-1083DD3424BD}" type="presOf" srcId="{0B5A445B-D2B7-45C6-B3CA-353CE28B5B53}" destId="{37B2B5DA-2EB0-4739-8F3C-305AB33B113F}" srcOrd="0" destOrd="0" presId="urn:microsoft.com/office/officeart/2005/8/layout/chevron2"/>
    <dgm:cxn modelId="{08EED32B-7871-4DB6-829D-2FB602E3F0E1}" type="presOf" srcId="{1A641473-9D84-47F8-B539-01533FACE939}" destId="{07650F58-83E6-4366-9046-3052F81E4317}" srcOrd="0" destOrd="0" presId="urn:microsoft.com/office/officeart/2005/8/layout/chevron2"/>
    <dgm:cxn modelId="{70A14834-E0D0-4E18-A71B-B1E9D2FCF0D7}" srcId="{693E84EA-82F0-416C-8AD3-EBC57ADB6593}" destId="{02D2C183-D4A9-4CD0-8E24-DB4D0C66E397}" srcOrd="0" destOrd="0" parTransId="{D36CC4D3-3E7B-409C-B38C-19DC7A60CC0F}" sibTransId="{127D23CC-7C43-4EBB-B41B-DB949D18DAB6}"/>
    <dgm:cxn modelId="{C21D4B41-05AB-4ED3-9637-148B8556B257}" srcId="{4BFFDE59-A7CC-4575-8347-DB7C610D5EF9}" destId="{2376B07B-24E2-434A-8BBD-004BF7EB8F4F}" srcOrd="1" destOrd="0" parTransId="{92B4EF98-9E52-4E4D-9DC2-3BAF115D6DB9}" sibTransId="{FA59CE30-8364-4DE9-94D9-DA3D630CDCA6}"/>
    <dgm:cxn modelId="{4E3EDD44-2F9D-4AB4-8CAD-F0D2A6CAD3DD}" type="presOf" srcId="{8B2B12A3-5AAA-4829-BE8D-726B5A888923}" destId="{4B989739-29DA-4DFF-A95F-33BBD8F6B80D}" srcOrd="0" destOrd="0" presId="urn:microsoft.com/office/officeart/2005/8/layout/chevron2"/>
    <dgm:cxn modelId="{F4CCB668-ECAB-4969-A7AF-7C66B17B8D67}" type="presOf" srcId="{9684DCD7-75AD-4A6E-ADB6-2FD83EF05A35}" destId="{DB1290AB-A340-4E73-A44A-26A6F514A920}" srcOrd="0" destOrd="0" presId="urn:microsoft.com/office/officeart/2005/8/layout/chevron2"/>
    <dgm:cxn modelId="{F46F2A73-E946-48C5-BC00-51D77BEBB684}" srcId="{4BFFDE59-A7CC-4575-8347-DB7C610D5EF9}" destId="{693E84EA-82F0-416C-8AD3-EBC57ADB6593}" srcOrd="2" destOrd="0" parTransId="{3176533D-9B80-4D9F-AA46-6772C25E5349}" sibTransId="{E7DF573C-96D0-43A5-9DBD-59A55A5887B8}"/>
    <dgm:cxn modelId="{71474875-8251-40B5-977A-31648370F1DC}" type="presOf" srcId="{1D63E5C0-0B07-4927-B688-CF8BE51CE168}" destId="{167395E5-C51F-4650-9A5D-B69FE55EA84B}" srcOrd="0" destOrd="0" presId="urn:microsoft.com/office/officeart/2005/8/layout/chevron2"/>
    <dgm:cxn modelId="{626EBC57-E4AE-4BE7-A712-1344F52DF584}" srcId="{DD7AB284-C204-4F03-A6A0-4AD3689DFEBB}" destId="{1A641473-9D84-47F8-B539-01533FACE939}" srcOrd="0" destOrd="0" parTransId="{D4CC4D42-88B8-4DA8-AA92-35922E5230A4}" sibTransId="{8C75E1B6-4F06-410E-AE3F-FA3E887F82BE}"/>
    <dgm:cxn modelId="{7B700059-6FAE-476B-BF72-FC1A40B6327A}" type="presOf" srcId="{C50D3AF9-0CD6-49AE-B939-CE1A5B3603CD}" destId="{F01368D2-BB34-4B8B-9456-67DC91D66097}" srcOrd="0" destOrd="0" presId="urn:microsoft.com/office/officeart/2005/8/layout/chevron2"/>
    <dgm:cxn modelId="{C82EB17B-208F-4564-8D37-A93B58EE07C7}" type="presOf" srcId="{CBDA13D3-A4B4-4EDA-B3B2-3FE4F9FB2A4A}" destId="{46C0655C-C5B2-4A43-863D-9C3C567D6D3F}" srcOrd="0" destOrd="0" presId="urn:microsoft.com/office/officeart/2005/8/layout/chevron2"/>
    <dgm:cxn modelId="{6E81218A-CA5F-47C3-A8F4-02868C6D504E}" srcId="{C50D3AF9-0CD6-49AE-B939-CE1A5B3603CD}" destId="{AF468E1A-8E66-4A0D-B095-DE7DE0606EBE}" srcOrd="0" destOrd="0" parTransId="{E0DFBF18-0F0A-4136-923C-1DE7F5E4A68A}" sibTransId="{52DC34C4-6073-433F-B92F-A38614ABAAB9}"/>
    <dgm:cxn modelId="{6CF5C791-616B-4A25-83BE-083240BA0A0A}" srcId="{4BFFDE59-A7CC-4575-8347-DB7C610D5EF9}" destId="{1D63E5C0-0B07-4927-B688-CF8BE51CE168}" srcOrd="6" destOrd="0" parTransId="{FD62D068-5D5C-44D5-85D9-8A920B3B46CA}" sibTransId="{88999CC1-EC89-4A02-9828-9E90E45EE85E}"/>
    <dgm:cxn modelId="{8DE11FAB-5578-499E-A851-7DC1FA949118}" type="presOf" srcId="{4BFFDE59-A7CC-4575-8347-DB7C610D5EF9}" destId="{8BFB4DCD-02BF-4174-8D60-D1FB1C5D3546}" srcOrd="0" destOrd="0" presId="urn:microsoft.com/office/officeart/2005/8/layout/chevron2"/>
    <dgm:cxn modelId="{E0F663AB-11C0-4A21-A010-74FEEB009867}" type="presOf" srcId="{AF468E1A-8E66-4A0D-B095-DE7DE0606EBE}" destId="{AF5F2361-BECE-4D7E-B37B-22DC49C06BBD}" srcOrd="0" destOrd="0" presId="urn:microsoft.com/office/officeart/2005/8/layout/chevron2"/>
    <dgm:cxn modelId="{816497B9-AF7F-434C-BC95-6BCB4B4B6A05}" srcId="{4BFFDE59-A7CC-4575-8347-DB7C610D5EF9}" destId="{DD7AB284-C204-4F03-A6A0-4AD3689DFEBB}" srcOrd="3" destOrd="0" parTransId="{29F21397-41AD-4230-B8E4-64460D88F988}" sibTransId="{003AE543-3782-4B6D-96C2-2310AD35CDA5}"/>
    <dgm:cxn modelId="{54C2B7B9-1FDA-4E1B-A2F7-86D3404B5C3B}" srcId="{F6D88CC0-8DE1-45AB-951D-65EE3D5DFA7A}" destId="{8B2B12A3-5AAA-4829-BE8D-726B5A888923}" srcOrd="0" destOrd="0" parTransId="{8A9AEE0C-417A-47B8-9AA5-6CCA9B2E6778}" sibTransId="{F1582DEF-43C6-4728-BA0D-5A56C1E4D209}"/>
    <dgm:cxn modelId="{7C3352BE-B633-4C86-98BF-33CDAFB9AA15}" type="presOf" srcId="{2376B07B-24E2-434A-8BBD-004BF7EB8F4F}" destId="{FD26CD7F-00F9-4B93-9CD0-62D33964225D}" srcOrd="0" destOrd="0" presId="urn:microsoft.com/office/officeart/2005/8/layout/chevron2"/>
    <dgm:cxn modelId="{7DCD66C3-7407-4F49-B083-9368DEC9BCF3}" srcId="{4BFFDE59-A7CC-4575-8347-DB7C610D5EF9}" destId="{C50D3AF9-0CD6-49AE-B939-CE1A5B3603CD}" srcOrd="0" destOrd="0" parTransId="{A5D41AC3-E2DC-4D1A-9715-CAFFC35BB87C}" sibTransId="{EDE5829E-7402-4C6B-839E-D4D626FC61BD}"/>
    <dgm:cxn modelId="{A59869C6-3EC9-4760-8D21-FEAA1A5FB39B}" srcId="{2376B07B-24E2-434A-8BBD-004BF7EB8F4F}" destId="{0B5A445B-D2B7-45C6-B3CA-353CE28B5B53}" srcOrd="0" destOrd="0" parTransId="{41073A7E-B8EA-4C9F-B2D2-2E93570C67C9}" sibTransId="{09975333-1CC3-4CC9-83DD-FBE0D46764B5}"/>
    <dgm:cxn modelId="{DC611CC7-AB2A-4A34-A53C-C6ADB4F826BC}" type="presOf" srcId="{BEB64784-BEC8-4AE3-BBC2-3F355C0FEFAE}" destId="{AEC79864-A19F-4D68-9542-950B1DEF031F}" srcOrd="0" destOrd="0" presId="urn:microsoft.com/office/officeart/2005/8/layout/chevron2"/>
    <dgm:cxn modelId="{A5A441C9-CBD1-425B-AD53-9C2FF24D5B46}" srcId="{4BFFDE59-A7CC-4575-8347-DB7C610D5EF9}" destId="{F6D88CC0-8DE1-45AB-951D-65EE3D5DFA7A}" srcOrd="5" destOrd="0" parTransId="{198E12EA-AAF0-4CC6-858E-DC5C85AAFF36}" sibTransId="{FCB14138-AD0A-4CC2-83D5-3147EF3E52FE}"/>
    <dgm:cxn modelId="{B7F04BCC-313D-4953-BAA1-4690C73F7811}" type="presOf" srcId="{DD7AB284-C204-4F03-A6A0-4AD3689DFEBB}" destId="{9469CAF6-AA01-4B7C-A1B4-F0557E40AB5B}" srcOrd="0" destOrd="0" presId="urn:microsoft.com/office/officeart/2005/8/layout/chevron2"/>
    <dgm:cxn modelId="{2F9C45D7-5375-49F0-988E-225B0C185B72}" type="presOf" srcId="{02D2C183-D4A9-4CD0-8E24-DB4D0C66E397}" destId="{1B59E9F3-A00A-409A-9F17-1143BF5D0BA8}" srcOrd="0" destOrd="0" presId="urn:microsoft.com/office/officeart/2005/8/layout/chevron2"/>
    <dgm:cxn modelId="{9A59ADE6-0B0C-429D-8932-C28FEE40B787}" srcId="{CBDA13D3-A4B4-4EDA-B3B2-3FE4F9FB2A4A}" destId="{BEB64784-BEC8-4AE3-BBC2-3F355C0FEFAE}" srcOrd="0" destOrd="0" parTransId="{0DBE79C6-D39D-4B5D-BA78-6F8DC1C9DE19}" sibTransId="{B20D4244-46E5-4232-A5BA-566D0E66E263}"/>
    <dgm:cxn modelId="{077927E9-C27A-47B4-A20C-6CFE6D76D802}" type="presOf" srcId="{F6D88CC0-8DE1-45AB-951D-65EE3D5DFA7A}" destId="{09A99A57-602C-43C1-BEBC-491EF04F24D5}" srcOrd="0" destOrd="0" presId="urn:microsoft.com/office/officeart/2005/8/layout/chevron2"/>
    <dgm:cxn modelId="{15E8DDEC-FB50-4469-AFD3-9C46155EEB5C}" type="presOf" srcId="{693E84EA-82F0-416C-8AD3-EBC57ADB6593}" destId="{ACDF1C2C-0F91-4CE9-BCEF-5C4F3F5C628E}" srcOrd="0" destOrd="0" presId="urn:microsoft.com/office/officeart/2005/8/layout/chevron2"/>
    <dgm:cxn modelId="{ACCC01F9-B65D-4DE5-88F6-A9992E845823}" srcId="{4BFFDE59-A7CC-4575-8347-DB7C610D5EF9}" destId="{CBDA13D3-A4B4-4EDA-B3B2-3FE4F9FB2A4A}" srcOrd="4" destOrd="0" parTransId="{95F1BAB0-6835-4C1F-81A7-55D4679F360D}" sibTransId="{02ABDCBE-746D-4633-AC9F-1363BA6A50A1}"/>
    <dgm:cxn modelId="{F37EDF65-E92E-4CF6-868F-50437476EE25}" type="presParOf" srcId="{8BFB4DCD-02BF-4174-8D60-D1FB1C5D3546}" destId="{1F7C9F54-FA34-43F2-A475-B67C3F3456B9}" srcOrd="0" destOrd="0" presId="urn:microsoft.com/office/officeart/2005/8/layout/chevron2"/>
    <dgm:cxn modelId="{F970C840-17D5-488E-8596-466BC2FB8F65}" type="presParOf" srcId="{1F7C9F54-FA34-43F2-A475-B67C3F3456B9}" destId="{F01368D2-BB34-4B8B-9456-67DC91D66097}" srcOrd="0" destOrd="0" presId="urn:microsoft.com/office/officeart/2005/8/layout/chevron2"/>
    <dgm:cxn modelId="{9D467214-0F8A-4B93-A8A0-7B120D57F545}" type="presParOf" srcId="{1F7C9F54-FA34-43F2-A475-B67C3F3456B9}" destId="{AF5F2361-BECE-4D7E-B37B-22DC49C06BBD}" srcOrd="1" destOrd="0" presId="urn:microsoft.com/office/officeart/2005/8/layout/chevron2"/>
    <dgm:cxn modelId="{276B7897-740C-4F57-BA9C-99AAE718DE6D}" type="presParOf" srcId="{8BFB4DCD-02BF-4174-8D60-D1FB1C5D3546}" destId="{359AF173-1C94-4DC3-AA43-0DFE6B40245E}" srcOrd="1" destOrd="0" presId="urn:microsoft.com/office/officeart/2005/8/layout/chevron2"/>
    <dgm:cxn modelId="{77954A51-7A5D-4AC2-9AE4-6F17F3597F63}" type="presParOf" srcId="{8BFB4DCD-02BF-4174-8D60-D1FB1C5D3546}" destId="{88BB1AAB-EA3D-45F1-8DEA-1C6FFD5123BE}" srcOrd="2" destOrd="0" presId="urn:microsoft.com/office/officeart/2005/8/layout/chevron2"/>
    <dgm:cxn modelId="{4D922266-9DCC-442B-9CCE-73F01B964B35}" type="presParOf" srcId="{88BB1AAB-EA3D-45F1-8DEA-1C6FFD5123BE}" destId="{FD26CD7F-00F9-4B93-9CD0-62D33964225D}" srcOrd="0" destOrd="0" presId="urn:microsoft.com/office/officeart/2005/8/layout/chevron2"/>
    <dgm:cxn modelId="{8BB003A4-CBAA-44B3-B733-DE66C6C2946A}" type="presParOf" srcId="{88BB1AAB-EA3D-45F1-8DEA-1C6FFD5123BE}" destId="{37B2B5DA-2EB0-4739-8F3C-305AB33B113F}" srcOrd="1" destOrd="0" presId="urn:microsoft.com/office/officeart/2005/8/layout/chevron2"/>
    <dgm:cxn modelId="{69778F18-3B55-412D-9334-F240FB5FB9BF}" type="presParOf" srcId="{8BFB4DCD-02BF-4174-8D60-D1FB1C5D3546}" destId="{2B730AB9-7A94-4944-8421-58C131567ECD}" srcOrd="3" destOrd="0" presId="urn:microsoft.com/office/officeart/2005/8/layout/chevron2"/>
    <dgm:cxn modelId="{C9CB753A-A221-4C0A-850E-78C6B211F13D}" type="presParOf" srcId="{8BFB4DCD-02BF-4174-8D60-D1FB1C5D3546}" destId="{3C3321E7-5B5F-4005-BA4C-76C2F50CDB78}" srcOrd="4" destOrd="0" presId="urn:microsoft.com/office/officeart/2005/8/layout/chevron2"/>
    <dgm:cxn modelId="{D1EE236B-DD23-4445-8F62-2B0BBCA07273}" type="presParOf" srcId="{3C3321E7-5B5F-4005-BA4C-76C2F50CDB78}" destId="{ACDF1C2C-0F91-4CE9-BCEF-5C4F3F5C628E}" srcOrd="0" destOrd="0" presId="urn:microsoft.com/office/officeart/2005/8/layout/chevron2"/>
    <dgm:cxn modelId="{8F8F78E5-0FC1-46F3-B23C-C44C3FED600E}" type="presParOf" srcId="{3C3321E7-5B5F-4005-BA4C-76C2F50CDB78}" destId="{1B59E9F3-A00A-409A-9F17-1143BF5D0BA8}" srcOrd="1" destOrd="0" presId="urn:microsoft.com/office/officeart/2005/8/layout/chevron2"/>
    <dgm:cxn modelId="{8CC769D0-3886-4AA6-B429-82802F4A5EB7}" type="presParOf" srcId="{8BFB4DCD-02BF-4174-8D60-D1FB1C5D3546}" destId="{81C64D8F-DAFA-4E9F-AD47-1158C57AC5E3}" srcOrd="5" destOrd="0" presId="urn:microsoft.com/office/officeart/2005/8/layout/chevron2"/>
    <dgm:cxn modelId="{FCFA0CF4-2E90-4255-BDE1-37742C6F66FE}" type="presParOf" srcId="{8BFB4DCD-02BF-4174-8D60-D1FB1C5D3546}" destId="{E53B650F-5039-4EF0-8F25-AA85F6162C57}" srcOrd="6" destOrd="0" presId="urn:microsoft.com/office/officeart/2005/8/layout/chevron2"/>
    <dgm:cxn modelId="{252077F9-51C0-430F-8297-573FCE353706}" type="presParOf" srcId="{E53B650F-5039-4EF0-8F25-AA85F6162C57}" destId="{9469CAF6-AA01-4B7C-A1B4-F0557E40AB5B}" srcOrd="0" destOrd="0" presId="urn:microsoft.com/office/officeart/2005/8/layout/chevron2"/>
    <dgm:cxn modelId="{AE74350E-983D-4DC3-9E3C-419E72FE9188}" type="presParOf" srcId="{E53B650F-5039-4EF0-8F25-AA85F6162C57}" destId="{07650F58-83E6-4366-9046-3052F81E4317}" srcOrd="1" destOrd="0" presId="urn:microsoft.com/office/officeart/2005/8/layout/chevron2"/>
    <dgm:cxn modelId="{D4870E60-D4AF-4506-B949-707BC1D4D953}" type="presParOf" srcId="{8BFB4DCD-02BF-4174-8D60-D1FB1C5D3546}" destId="{ED308C86-A77A-4CC0-A466-F0398059B515}" srcOrd="7" destOrd="0" presId="urn:microsoft.com/office/officeart/2005/8/layout/chevron2"/>
    <dgm:cxn modelId="{F5B97A90-7E85-402E-AAD4-EF8E344EFC8A}" type="presParOf" srcId="{8BFB4DCD-02BF-4174-8D60-D1FB1C5D3546}" destId="{394F9BCE-9024-4945-89C3-4E5A1F5EC4C6}" srcOrd="8" destOrd="0" presId="urn:microsoft.com/office/officeart/2005/8/layout/chevron2"/>
    <dgm:cxn modelId="{BC34E125-58E2-4464-B474-B60548247FC6}" type="presParOf" srcId="{394F9BCE-9024-4945-89C3-4E5A1F5EC4C6}" destId="{46C0655C-C5B2-4A43-863D-9C3C567D6D3F}" srcOrd="0" destOrd="0" presId="urn:microsoft.com/office/officeart/2005/8/layout/chevron2"/>
    <dgm:cxn modelId="{09599CD2-68E1-4D46-9524-5E36666CD2EF}" type="presParOf" srcId="{394F9BCE-9024-4945-89C3-4E5A1F5EC4C6}" destId="{AEC79864-A19F-4D68-9542-950B1DEF031F}" srcOrd="1" destOrd="0" presId="urn:microsoft.com/office/officeart/2005/8/layout/chevron2"/>
    <dgm:cxn modelId="{8F2FC1C9-CD8B-49A9-899E-4A83FADB741A}" type="presParOf" srcId="{8BFB4DCD-02BF-4174-8D60-D1FB1C5D3546}" destId="{FD394F70-5AB5-40C8-ACF3-6B51810D3C75}" srcOrd="9" destOrd="0" presId="urn:microsoft.com/office/officeart/2005/8/layout/chevron2"/>
    <dgm:cxn modelId="{C649DCF1-7AA8-4BC3-841D-2EBE72FDFF52}" type="presParOf" srcId="{8BFB4DCD-02BF-4174-8D60-D1FB1C5D3546}" destId="{311F4447-D584-435B-89F3-A4BB9172301A}" srcOrd="10" destOrd="0" presId="urn:microsoft.com/office/officeart/2005/8/layout/chevron2"/>
    <dgm:cxn modelId="{783F8A4E-096B-4F0B-9E07-A1D8B08C8025}" type="presParOf" srcId="{311F4447-D584-435B-89F3-A4BB9172301A}" destId="{09A99A57-602C-43C1-BEBC-491EF04F24D5}" srcOrd="0" destOrd="0" presId="urn:microsoft.com/office/officeart/2005/8/layout/chevron2"/>
    <dgm:cxn modelId="{E7D2C744-D714-4D3F-9ED9-C29D82E0BFF0}" type="presParOf" srcId="{311F4447-D584-435B-89F3-A4BB9172301A}" destId="{4B989739-29DA-4DFF-A95F-33BBD8F6B80D}" srcOrd="1" destOrd="0" presId="urn:microsoft.com/office/officeart/2005/8/layout/chevron2"/>
    <dgm:cxn modelId="{E875A591-4146-4255-9F3B-BD746185BC40}" type="presParOf" srcId="{8BFB4DCD-02BF-4174-8D60-D1FB1C5D3546}" destId="{23367837-DCCB-4A75-AD68-92876263653C}" srcOrd="11" destOrd="0" presId="urn:microsoft.com/office/officeart/2005/8/layout/chevron2"/>
    <dgm:cxn modelId="{35F661F2-AD40-4326-BB35-E4A7A138FFF0}" type="presParOf" srcId="{8BFB4DCD-02BF-4174-8D60-D1FB1C5D3546}" destId="{3F45B94C-31C1-4B2C-9D08-37729AE3C09B}" srcOrd="12" destOrd="0" presId="urn:microsoft.com/office/officeart/2005/8/layout/chevron2"/>
    <dgm:cxn modelId="{7CC47361-7F65-4B6E-ACC6-B518BE1C02C5}" type="presParOf" srcId="{3F45B94C-31C1-4B2C-9D08-37729AE3C09B}" destId="{167395E5-C51F-4650-9A5D-B69FE55EA84B}" srcOrd="0" destOrd="0" presId="urn:microsoft.com/office/officeart/2005/8/layout/chevron2"/>
    <dgm:cxn modelId="{9D758F79-DE55-4ED5-B85A-09A9CC681BAB}" type="presParOf" srcId="{3F45B94C-31C1-4B2C-9D08-37729AE3C09B}" destId="{DB1290AB-A340-4E73-A44A-26A6F514A92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FDE59-A7CC-4575-8347-DB7C610D5EF9}"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CN" altLang="en-US"/>
        </a:p>
      </dgm:t>
    </dgm:pt>
    <dgm:pt modelId="{C50D3AF9-0CD6-49AE-B939-CE1A5B3603CD}">
      <dgm:prSet phldrT="[文本]"/>
      <dgm:spPr/>
      <dgm:t>
        <a:bodyPr/>
        <a:lstStyle/>
        <a:p>
          <a:r>
            <a:rPr lang="en-US" altLang="zh-CN" dirty="0"/>
            <a:t>1</a:t>
          </a:r>
          <a:endParaRPr lang="zh-CN" altLang="en-US" dirty="0"/>
        </a:p>
      </dgm:t>
    </dgm:pt>
    <dgm:pt modelId="{A5D41AC3-E2DC-4D1A-9715-CAFFC35BB87C}" cxnId="{7DCD66C3-7407-4F49-B083-9368DEC9BCF3}" type="parTrans">
      <dgm:prSet/>
      <dgm:spPr/>
      <dgm:t>
        <a:bodyPr/>
        <a:lstStyle/>
        <a:p>
          <a:endParaRPr lang="zh-CN" altLang="en-US"/>
        </a:p>
      </dgm:t>
    </dgm:pt>
    <dgm:pt modelId="{EDE5829E-7402-4C6B-839E-D4D626FC61BD}" cxnId="{7DCD66C3-7407-4F49-B083-9368DEC9BCF3}" type="sibTrans">
      <dgm:prSet/>
      <dgm:spPr/>
      <dgm:t>
        <a:bodyPr/>
        <a:lstStyle/>
        <a:p>
          <a:endParaRPr lang="zh-CN" altLang="en-US"/>
        </a:p>
      </dgm:t>
    </dgm:pt>
    <dgm:pt modelId="{AF468E1A-8E66-4A0D-B095-DE7DE0606EBE}">
      <dgm:prSet phldrT="[文本]" custT="1"/>
      <dgm:spPr/>
      <dgm:t>
        <a:bodyPr/>
        <a:lstStyle/>
        <a:p>
          <a:r>
            <a:rPr lang="en-US" altLang="en-US" sz="1800" b="1" dirty="0"/>
            <a:t>Background and Objective:</a:t>
          </a:r>
          <a:r>
            <a:rPr lang="zh-CN" altLang="en-US" sz="1800" dirty="0"/>
            <a:t>介绍研究的</a:t>
          </a:r>
          <a:r>
            <a:rPr lang="zh-CN" altLang="en-US" sz="1800" dirty="0">
              <a:solidFill>
                <a:srgbClr val="FF0000"/>
              </a:solidFill>
            </a:rPr>
            <a:t>背景</a:t>
          </a:r>
          <a:r>
            <a:rPr lang="zh-CN" altLang="en-US" sz="1800" dirty="0"/>
            <a:t>，阐述研究问题的</a:t>
          </a:r>
          <a:r>
            <a:rPr lang="zh-CN" altLang="en-US" sz="1800" dirty="0">
              <a:solidFill>
                <a:srgbClr val="FF0000"/>
              </a:solidFill>
            </a:rPr>
            <a:t>重要性</a:t>
          </a:r>
          <a:r>
            <a:rPr lang="zh-CN" altLang="en-US" sz="1800" dirty="0"/>
            <a:t>，以及研究旨在解决的</a:t>
          </a:r>
          <a:r>
            <a:rPr lang="zh-CN" altLang="en-US" sz="1800" dirty="0">
              <a:solidFill>
                <a:srgbClr val="FF0000"/>
              </a:solidFill>
            </a:rPr>
            <a:t>具体问题或目标</a:t>
          </a:r>
          <a:r>
            <a:rPr lang="en-US" altLang="zh-CN" sz="1800" dirty="0"/>
            <a:t>.</a:t>
          </a:r>
          <a:endParaRPr lang="zh-CN" altLang="en-US" sz="1800" dirty="0"/>
        </a:p>
      </dgm:t>
    </dgm:pt>
    <dgm:pt modelId="{E0DFBF18-0F0A-4136-923C-1DE7F5E4A68A}" cxnId="{6E81218A-CA5F-47C3-A8F4-02868C6D504E}" type="parTrans">
      <dgm:prSet/>
      <dgm:spPr/>
      <dgm:t>
        <a:bodyPr/>
        <a:lstStyle/>
        <a:p>
          <a:endParaRPr lang="zh-CN" altLang="en-US"/>
        </a:p>
      </dgm:t>
    </dgm:pt>
    <dgm:pt modelId="{52DC34C4-6073-433F-B92F-A38614ABAAB9}" cxnId="{6E81218A-CA5F-47C3-A8F4-02868C6D504E}" type="sibTrans">
      <dgm:prSet/>
      <dgm:spPr/>
      <dgm:t>
        <a:bodyPr/>
        <a:lstStyle/>
        <a:p>
          <a:endParaRPr lang="zh-CN" altLang="en-US"/>
        </a:p>
      </dgm:t>
    </dgm:pt>
    <dgm:pt modelId="{2376B07B-24E2-434A-8BBD-004BF7EB8F4F}">
      <dgm:prSet phldrT="[文本]"/>
      <dgm:spPr/>
      <dgm:t>
        <a:bodyPr/>
        <a:lstStyle/>
        <a:p>
          <a:r>
            <a:rPr lang="en-US" altLang="zh-CN" dirty="0"/>
            <a:t>2</a:t>
          </a:r>
          <a:endParaRPr lang="zh-CN" altLang="en-US" dirty="0"/>
        </a:p>
      </dgm:t>
    </dgm:pt>
    <dgm:pt modelId="{92B4EF98-9E52-4E4D-9DC2-3BAF115D6DB9}" cxnId="{C21D4B41-05AB-4ED3-9637-148B8556B257}" type="parTrans">
      <dgm:prSet/>
      <dgm:spPr/>
      <dgm:t>
        <a:bodyPr/>
        <a:lstStyle/>
        <a:p>
          <a:endParaRPr lang="zh-CN" altLang="en-US"/>
        </a:p>
      </dgm:t>
    </dgm:pt>
    <dgm:pt modelId="{FA59CE30-8364-4DE9-94D9-DA3D630CDCA6}" cxnId="{C21D4B41-05AB-4ED3-9637-148B8556B257}" type="sibTrans">
      <dgm:prSet/>
      <dgm:spPr/>
      <dgm:t>
        <a:bodyPr/>
        <a:lstStyle/>
        <a:p>
          <a:endParaRPr lang="zh-CN" altLang="en-US"/>
        </a:p>
      </dgm:t>
    </dgm:pt>
    <dgm:pt modelId="{0B5A445B-D2B7-45C6-B3CA-353CE28B5B53}">
      <dgm:prSet phldrT="[文本]" custT="1"/>
      <dgm:spPr/>
      <dgm:t>
        <a:bodyPr/>
        <a:lstStyle/>
        <a:p>
          <a:r>
            <a:rPr lang="en-US" altLang="en-US" sz="1800" b="1" dirty="0"/>
            <a:t>Methodology</a:t>
          </a:r>
          <a:r>
            <a:rPr lang="en-US" altLang="en-US" sz="1800" dirty="0"/>
            <a:t>:</a:t>
          </a:r>
          <a:r>
            <a:rPr lang="zh-CN" altLang="en-US" sz="1800" b="0" i="0" dirty="0"/>
            <a:t>描述实验的设计、参与者的选择标准、使用的材料、实施的</a:t>
          </a:r>
          <a:r>
            <a:rPr lang="zh-CN" altLang="en-US" sz="1800" b="0" i="0" dirty="0">
              <a:solidFill>
                <a:srgbClr val="FF0000"/>
              </a:solidFill>
            </a:rPr>
            <a:t>具体步骤</a:t>
          </a:r>
          <a:r>
            <a:rPr lang="zh-CN" altLang="en-US" sz="1800" b="0" i="0" dirty="0"/>
            <a:t>、数据收集和分析</a:t>
          </a:r>
          <a:r>
            <a:rPr lang="zh-CN" altLang="en-US" sz="1800" b="0" i="0" dirty="0">
              <a:solidFill>
                <a:srgbClr val="FF0000"/>
              </a:solidFill>
            </a:rPr>
            <a:t>方法</a:t>
          </a:r>
          <a:r>
            <a:rPr lang="zh-CN" altLang="en-US" sz="1800" b="0" i="0" dirty="0"/>
            <a:t>。</a:t>
          </a:r>
          <a:endParaRPr lang="zh-CN" altLang="en-US" sz="1800" dirty="0"/>
        </a:p>
      </dgm:t>
    </dgm:pt>
    <dgm:pt modelId="{41073A7E-B8EA-4C9F-B2D2-2E93570C67C9}" cxnId="{A59869C6-3EC9-4760-8D21-FEAA1A5FB39B}" type="parTrans">
      <dgm:prSet/>
      <dgm:spPr/>
      <dgm:t>
        <a:bodyPr/>
        <a:lstStyle/>
        <a:p>
          <a:endParaRPr lang="zh-CN" altLang="en-US"/>
        </a:p>
      </dgm:t>
    </dgm:pt>
    <dgm:pt modelId="{09975333-1CC3-4CC9-83DD-FBE0D46764B5}" cxnId="{A59869C6-3EC9-4760-8D21-FEAA1A5FB39B}" type="sibTrans">
      <dgm:prSet/>
      <dgm:spPr/>
      <dgm:t>
        <a:bodyPr/>
        <a:lstStyle/>
        <a:p>
          <a:endParaRPr lang="zh-CN" altLang="en-US"/>
        </a:p>
      </dgm:t>
    </dgm:pt>
    <dgm:pt modelId="{693E84EA-82F0-416C-8AD3-EBC57ADB6593}">
      <dgm:prSet/>
      <dgm:spPr/>
      <dgm:t>
        <a:bodyPr/>
        <a:lstStyle/>
        <a:p>
          <a:r>
            <a:rPr lang="en-US" altLang="zh-CN" dirty="0"/>
            <a:t>3</a:t>
          </a:r>
          <a:endParaRPr lang="zh-CN" altLang="en-US" dirty="0"/>
        </a:p>
      </dgm:t>
    </dgm:pt>
    <dgm:pt modelId="{3176533D-9B80-4D9F-AA46-6772C25E5349}" cxnId="{F46F2A73-E946-48C5-BC00-51D77BEBB684}" type="parTrans">
      <dgm:prSet/>
      <dgm:spPr/>
      <dgm:t>
        <a:bodyPr/>
        <a:lstStyle/>
        <a:p>
          <a:endParaRPr lang="zh-CN" altLang="en-US"/>
        </a:p>
      </dgm:t>
    </dgm:pt>
    <dgm:pt modelId="{E7DF573C-96D0-43A5-9DBD-59A55A5887B8}" cxnId="{F46F2A73-E946-48C5-BC00-51D77BEBB684}" type="sibTrans">
      <dgm:prSet/>
      <dgm:spPr/>
      <dgm:t>
        <a:bodyPr/>
        <a:lstStyle/>
        <a:p>
          <a:endParaRPr lang="zh-CN" altLang="en-US"/>
        </a:p>
      </dgm:t>
    </dgm:pt>
    <dgm:pt modelId="{DD7AB284-C204-4F03-A6A0-4AD3689DFEBB}">
      <dgm:prSet/>
      <dgm:spPr/>
      <dgm:t>
        <a:bodyPr/>
        <a:lstStyle/>
        <a:p>
          <a:r>
            <a:rPr lang="en-US" altLang="zh-CN" dirty="0"/>
            <a:t>4</a:t>
          </a:r>
          <a:endParaRPr lang="zh-CN" altLang="en-US" dirty="0"/>
        </a:p>
      </dgm:t>
    </dgm:pt>
    <dgm:pt modelId="{29F21397-41AD-4230-B8E4-64460D88F988}" cxnId="{816497B9-AF7F-434C-BC95-6BCB4B4B6A05}" type="parTrans">
      <dgm:prSet/>
      <dgm:spPr/>
      <dgm:t>
        <a:bodyPr/>
        <a:lstStyle/>
        <a:p>
          <a:endParaRPr lang="zh-CN" altLang="en-US"/>
        </a:p>
      </dgm:t>
    </dgm:pt>
    <dgm:pt modelId="{003AE543-3782-4B6D-96C2-2310AD35CDA5}" cxnId="{816497B9-AF7F-434C-BC95-6BCB4B4B6A05}" type="sibTrans">
      <dgm:prSet/>
      <dgm:spPr/>
      <dgm:t>
        <a:bodyPr/>
        <a:lstStyle/>
        <a:p>
          <a:endParaRPr lang="zh-CN" altLang="en-US"/>
        </a:p>
      </dgm:t>
    </dgm:pt>
    <dgm:pt modelId="{CBDA13D3-A4B4-4EDA-B3B2-3FE4F9FB2A4A}">
      <dgm:prSet/>
      <dgm:spPr/>
      <dgm:t>
        <a:bodyPr/>
        <a:lstStyle/>
        <a:p>
          <a:r>
            <a:rPr lang="en-US" altLang="zh-CN" dirty="0"/>
            <a:t>5</a:t>
          </a:r>
          <a:endParaRPr lang="zh-CN" altLang="en-US" dirty="0"/>
        </a:p>
      </dgm:t>
    </dgm:pt>
    <dgm:pt modelId="{95F1BAB0-6835-4C1F-81A7-55D4679F360D}" cxnId="{ACCC01F9-B65D-4DE5-88F6-A9992E845823}" type="parTrans">
      <dgm:prSet/>
      <dgm:spPr/>
      <dgm:t>
        <a:bodyPr/>
        <a:lstStyle/>
        <a:p>
          <a:endParaRPr lang="zh-CN" altLang="en-US"/>
        </a:p>
      </dgm:t>
    </dgm:pt>
    <dgm:pt modelId="{02ABDCBE-746D-4633-AC9F-1363BA6A50A1}" cxnId="{ACCC01F9-B65D-4DE5-88F6-A9992E845823}" type="sibTrans">
      <dgm:prSet/>
      <dgm:spPr/>
      <dgm:t>
        <a:bodyPr/>
        <a:lstStyle/>
        <a:p>
          <a:endParaRPr lang="zh-CN" altLang="en-US"/>
        </a:p>
      </dgm:t>
    </dgm:pt>
    <dgm:pt modelId="{02D2C183-D4A9-4CD0-8E24-DB4D0C66E397}">
      <dgm:prSet custT="1"/>
      <dgm:spPr/>
      <dgm:t>
        <a:bodyPr/>
        <a:lstStyle/>
        <a:p>
          <a:r>
            <a:rPr lang="en-US" altLang="en-US" sz="1800" b="1" dirty="0"/>
            <a:t>Results and findings</a:t>
          </a:r>
          <a:r>
            <a:rPr lang="en-US" altLang="en-US" sz="1800" dirty="0"/>
            <a:t>:</a:t>
          </a:r>
          <a:r>
            <a:rPr lang="zh-CN" altLang="en-US" sz="1800" b="0" i="0" dirty="0">
              <a:solidFill>
                <a:schemeClr val="tx1"/>
              </a:solidFill>
            </a:rPr>
            <a:t>报告实验数据的分析结果，通常包括统计数据、图表、图形等。</a:t>
          </a:r>
          <a:endParaRPr lang="zh-CN" altLang="en-US" sz="1800" dirty="0">
            <a:solidFill>
              <a:schemeClr val="tx1"/>
            </a:solidFill>
          </a:endParaRPr>
        </a:p>
      </dgm:t>
    </dgm:pt>
    <dgm:pt modelId="{D36CC4D3-3E7B-409C-B38C-19DC7A60CC0F}" cxnId="{70A14834-E0D0-4E18-A71B-B1E9D2FCF0D7}" type="parTrans">
      <dgm:prSet/>
      <dgm:spPr/>
      <dgm:t>
        <a:bodyPr/>
        <a:lstStyle/>
        <a:p>
          <a:endParaRPr lang="zh-CN" altLang="en-US"/>
        </a:p>
      </dgm:t>
    </dgm:pt>
    <dgm:pt modelId="{127D23CC-7C43-4EBB-B41B-DB949D18DAB6}" cxnId="{70A14834-E0D0-4E18-A71B-B1E9D2FCF0D7}" type="sibTrans">
      <dgm:prSet/>
      <dgm:spPr/>
      <dgm:t>
        <a:bodyPr/>
        <a:lstStyle/>
        <a:p>
          <a:endParaRPr lang="zh-CN" altLang="en-US"/>
        </a:p>
      </dgm:t>
    </dgm:pt>
    <dgm:pt modelId="{1A641473-9D84-47F8-B539-01533FACE939}">
      <dgm:prSet custT="1"/>
      <dgm:spPr/>
      <dgm:t>
        <a:bodyPr/>
        <a:lstStyle/>
        <a:p>
          <a:r>
            <a:rPr lang="en-US" altLang="en-US" sz="1800" b="1" dirty="0"/>
            <a:t>Discussion and Analysis:</a:t>
          </a:r>
          <a:r>
            <a:rPr lang="zh-CN" altLang="en-US" sz="1800" b="0" i="0" dirty="0"/>
            <a:t>对实验结果进行</a:t>
          </a:r>
          <a:r>
            <a:rPr lang="zh-CN" altLang="en-US" sz="1800" b="0" i="0" dirty="0">
              <a:solidFill>
                <a:srgbClr val="FF0000"/>
              </a:solidFill>
            </a:rPr>
            <a:t>解释和讨论</a:t>
          </a:r>
          <a:r>
            <a:rPr lang="zh-CN" altLang="en-US" sz="1800" b="0" i="0" dirty="0"/>
            <a:t>，</a:t>
          </a:r>
          <a:r>
            <a:rPr lang="zh-CN" altLang="en-US" sz="1800" b="0" i="0" dirty="0">
              <a:solidFill>
                <a:srgbClr val="FF0000"/>
              </a:solidFill>
            </a:rPr>
            <a:t>分析</a:t>
          </a:r>
          <a:r>
            <a:rPr lang="zh-CN" altLang="en-US" sz="1800" b="0" i="0" dirty="0"/>
            <a:t>结果的意义，探讨结果与预期假设之间的关系，以及与现有研究的一致性或差异。同时，讨论实验的</a:t>
          </a:r>
          <a:r>
            <a:rPr lang="zh-CN" altLang="en-US" sz="1800" b="0" i="0" dirty="0">
              <a:solidFill>
                <a:srgbClr val="FF0000"/>
              </a:solidFill>
            </a:rPr>
            <a:t>局限性</a:t>
          </a:r>
          <a:r>
            <a:rPr lang="zh-CN" altLang="en-US" sz="1800" b="0" i="0" dirty="0"/>
            <a:t>和可能的</a:t>
          </a:r>
          <a:r>
            <a:rPr lang="zh-CN" altLang="en-US" sz="1800" b="0" i="0" dirty="0">
              <a:solidFill>
                <a:srgbClr val="FF0000"/>
              </a:solidFill>
            </a:rPr>
            <a:t>改进方向</a:t>
          </a:r>
          <a:r>
            <a:rPr lang="zh-CN" altLang="en-US" sz="1800" b="0" i="0" dirty="0"/>
            <a:t>。</a:t>
          </a:r>
          <a:endParaRPr lang="zh-CN" altLang="en-US" sz="1800" dirty="0"/>
        </a:p>
      </dgm:t>
    </dgm:pt>
    <dgm:pt modelId="{D4CC4D42-88B8-4DA8-AA92-35922E5230A4}" cxnId="{626EBC57-E4AE-4BE7-A712-1344F52DF584}" type="parTrans">
      <dgm:prSet/>
      <dgm:spPr/>
      <dgm:t>
        <a:bodyPr/>
        <a:lstStyle/>
        <a:p>
          <a:endParaRPr lang="zh-CN" altLang="en-US"/>
        </a:p>
      </dgm:t>
    </dgm:pt>
    <dgm:pt modelId="{8C75E1B6-4F06-410E-AE3F-FA3E887F82BE}" cxnId="{626EBC57-E4AE-4BE7-A712-1344F52DF584}" type="sibTrans">
      <dgm:prSet/>
      <dgm:spPr/>
      <dgm:t>
        <a:bodyPr/>
        <a:lstStyle/>
        <a:p>
          <a:endParaRPr lang="zh-CN" altLang="en-US"/>
        </a:p>
      </dgm:t>
    </dgm:pt>
    <dgm:pt modelId="{BEB64784-BEC8-4AE3-BBC2-3F355C0FEFAE}">
      <dgm:prSet custT="1"/>
      <dgm:spPr/>
      <dgm:t>
        <a:bodyPr/>
        <a:lstStyle/>
        <a:p>
          <a:r>
            <a:rPr lang="en-US" sz="1800" b="1" i="0" dirty="0"/>
            <a:t>Challenges and Limitations</a:t>
          </a:r>
          <a:r>
            <a:rPr lang="en-US" sz="1800" b="0" i="0" dirty="0"/>
            <a:t>:</a:t>
          </a:r>
          <a:r>
            <a:rPr lang="zh-CN" altLang="en-US" sz="1800" b="0" i="0" dirty="0"/>
            <a:t>讨论解决方案可能</a:t>
          </a:r>
          <a:r>
            <a:rPr lang="zh-CN" altLang="en-US" sz="1800" b="0" i="0" dirty="0">
              <a:solidFill>
                <a:srgbClr val="FF0000"/>
              </a:solidFill>
            </a:rPr>
            <a:t>面临挑战和限制</a:t>
          </a:r>
          <a:r>
            <a:rPr lang="zh-CN" altLang="en-US" sz="1800" b="0" i="0" dirty="0"/>
            <a:t>，并提出克服它们的</a:t>
          </a:r>
          <a:r>
            <a:rPr lang="zh-CN" altLang="en-US" sz="1800" b="0" i="0" dirty="0">
              <a:solidFill>
                <a:srgbClr val="FF0000"/>
              </a:solidFill>
            </a:rPr>
            <a:t>方法或建议</a:t>
          </a:r>
          <a:r>
            <a:rPr lang="zh-CN" altLang="en-US" sz="1800" b="0" i="0" dirty="0"/>
            <a:t>。</a:t>
          </a:r>
          <a:endParaRPr lang="zh-CN" altLang="en-US" sz="1800" dirty="0"/>
        </a:p>
      </dgm:t>
    </dgm:pt>
    <dgm:pt modelId="{0DBE79C6-D39D-4B5D-BA78-6F8DC1C9DE19}" cxnId="{9A59ADE6-0B0C-429D-8932-C28FEE40B787}" type="parTrans">
      <dgm:prSet/>
      <dgm:spPr/>
      <dgm:t>
        <a:bodyPr/>
        <a:lstStyle/>
        <a:p>
          <a:endParaRPr lang="zh-CN" altLang="en-US"/>
        </a:p>
      </dgm:t>
    </dgm:pt>
    <dgm:pt modelId="{B20D4244-46E5-4232-A5BA-566D0E66E263}" cxnId="{9A59ADE6-0B0C-429D-8932-C28FEE40B787}" type="sibTrans">
      <dgm:prSet/>
      <dgm:spPr/>
      <dgm:t>
        <a:bodyPr/>
        <a:lstStyle/>
        <a:p>
          <a:endParaRPr lang="zh-CN" altLang="en-US"/>
        </a:p>
      </dgm:t>
    </dgm:pt>
    <dgm:pt modelId="{1D63E5C0-0B07-4927-B688-CF8BE51CE168}">
      <dgm:prSet/>
      <dgm:spPr/>
      <dgm:t>
        <a:bodyPr/>
        <a:lstStyle/>
        <a:p>
          <a:r>
            <a:rPr lang="en-US" altLang="zh-CN" dirty="0"/>
            <a:t>6</a:t>
          </a:r>
          <a:endParaRPr lang="zh-CN" altLang="en-US" dirty="0"/>
        </a:p>
      </dgm:t>
    </dgm:pt>
    <dgm:pt modelId="{FD62D068-5D5C-44D5-85D9-8A920B3B46CA}" cxnId="{6CF5C791-616B-4A25-83BE-083240BA0A0A}" type="parTrans">
      <dgm:prSet/>
      <dgm:spPr/>
      <dgm:t>
        <a:bodyPr/>
        <a:lstStyle/>
        <a:p>
          <a:endParaRPr lang="zh-CN" altLang="en-US"/>
        </a:p>
      </dgm:t>
    </dgm:pt>
    <dgm:pt modelId="{88999CC1-EC89-4A02-9828-9E90E45EE85E}" cxnId="{6CF5C791-616B-4A25-83BE-083240BA0A0A}" type="sibTrans">
      <dgm:prSet/>
      <dgm:spPr/>
      <dgm:t>
        <a:bodyPr/>
        <a:lstStyle/>
        <a:p>
          <a:endParaRPr lang="zh-CN" altLang="en-US"/>
        </a:p>
      </dgm:t>
    </dgm:pt>
    <dgm:pt modelId="{9684DCD7-75AD-4A6E-ADB6-2FD83EF05A35}">
      <dgm:prSet custT="1"/>
      <dgm:spPr/>
      <dgm:t>
        <a:bodyPr/>
        <a:lstStyle/>
        <a:p>
          <a:r>
            <a:rPr lang="en-US" altLang="zh-CN" sz="1800" b="1" i="0" dirty="0"/>
            <a:t>Conclusion</a:t>
          </a:r>
          <a:r>
            <a:rPr lang="en-US" sz="1800" b="1" i="0" dirty="0"/>
            <a:t>：</a:t>
          </a:r>
          <a:r>
            <a:rPr lang="zh-CN" altLang="en-US" sz="1800" b="0" i="0" dirty="0"/>
            <a:t>总结研究的主要发现，强调研究的</a:t>
          </a:r>
          <a:r>
            <a:rPr lang="zh-CN" altLang="en-US" sz="1800" b="0" i="0" dirty="0">
              <a:solidFill>
                <a:srgbClr val="FF0000"/>
              </a:solidFill>
            </a:rPr>
            <a:t>贡献</a:t>
          </a:r>
          <a:r>
            <a:rPr lang="zh-CN" altLang="en-US" sz="1800" b="0" i="0" dirty="0"/>
            <a:t>和对</a:t>
          </a:r>
          <a:r>
            <a:rPr lang="zh-CN" altLang="en-US" sz="1800" b="0" i="0" dirty="0">
              <a:solidFill>
                <a:srgbClr val="FF0000"/>
              </a:solidFill>
            </a:rPr>
            <a:t>未来</a:t>
          </a:r>
          <a:r>
            <a:rPr lang="zh-CN" altLang="en-US" sz="1800" b="0" i="0" dirty="0"/>
            <a:t>研究或</a:t>
          </a:r>
          <a:r>
            <a:rPr lang="zh-CN" altLang="en-US" sz="1800" b="0" i="0" dirty="0">
              <a:solidFill>
                <a:schemeClr val="tx1"/>
              </a:solidFill>
            </a:rPr>
            <a:t>实践的</a:t>
          </a:r>
          <a:r>
            <a:rPr lang="zh-CN" altLang="en-US" sz="1800" b="0" i="0" dirty="0">
              <a:solidFill>
                <a:srgbClr val="FF0000"/>
              </a:solidFill>
            </a:rPr>
            <a:t>意义</a:t>
          </a:r>
          <a:r>
            <a:rPr lang="zh-CN" altLang="en-US" sz="1800" b="0" i="0" dirty="0"/>
            <a:t>。</a:t>
          </a:r>
          <a:endParaRPr lang="zh-CN" altLang="en-US" sz="1800" dirty="0"/>
        </a:p>
      </dgm:t>
    </dgm:pt>
    <dgm:pt modelId="{290A8645-B52B-4147-AAA8-11206E56F42A}" cxnId="{AFEC0810-F3F5-46D3-BE2D-AE8988AE0F21}" type="parTrans">
      <dgm:prSet/>
      <dgm:spPr/>
      <dgm:t>
        <a:bodyPr/>
        <a:lstStyle/>
        <a:p>
          <a:endParaRPr lang="zh-CN" altLang="en-US"/>
        </a:p>
      </dgm:t>
    </dgm:pt>
    <dgm:pt modelId="{ADB7ECDE-B52D-4DBB-9542-66C286402D25}" cxnId="{AFEC0810-F3F5-46D3-BE2D-AE8988AE0F21}" type="sibTrans">
      <dgm:prSet/>
      <dgm:spPr/>
      <dgm:t>
        <a:bodyPr/>
        <a:lstStyle/>
        <a:p>
          <a:endParaRPr lang="zh-CN" altLang="en-US"/>
        </a:p>
      </dgm:t>
    </dgm:pt>
    <dgm:pt modelId="{8BFB4DCD-02BF-4174-8D60-D1FB1C5D3546}" type="pres">
      <dgm:prSet presAssocID="{4BFFDE59-A7CC-4575-8347-DB7C610D5EF9}" presName="linearFlow" presStyleCnt="0">
        <dgm:presLayoutVars>
          <dgm:dir/>
          <dgm:animLvl val="lvl"/>
          <dgm:resizeHandles val="exact"/>
        </dgm:presLayoutVars>
      </dgm:prSet>
      <dgm:spPr/>
    </dgm:pt>
    <dgm:pt modelId="{1F7C9F54-FA34-43F2-A475-B67C3F3456B9}" type="pres">
      <dgm:prSet presAssocID="{C50D3AF9-0CD6-49AE-B939-CE1A5B3603CD}" presName="composite" presStyleCnt="0"/>
      <dgm:spPr/>
    </dgm:pt>
    <dgm:pt modelId="{F01368D2-BB34-4B8B-9456-67DC91D66097}" type="pres">
      <dgm:prSet presAssocID="{C50D3AF9-0CD6-49AE-B939-CE1A5B3603CD}" presName="parentText" presStyleLbl="alignNode1" presStyleIdx="0" presStyleCnt="6">
        <dgm:presLayoutVars>
          <dgm:chMax val="1"/>
          <dgm:bulletEnabled val="1"/>
        </dgm:presLayoutVars>
      </dgm:prSet>
      <dgm:spPr/>
    </dgm:pt>
    <dgm:pt modelId="{AF5F2361-BECE-4D7E-B37B-22DC49C06BBD}" type="pres">
      <dgm:prSet presAssocID="{C50D3AF9-0CD6-49AE-B939-CE1A5B3603CD}" presName="descendantText" presStyleLbl="alignAcc1" presStyleIdx="0" presStyleCnt="6" custScaleY="127544">
        <dgm:presLayoutVars>
          <dgm:bulletEnabled val="1"/>
        </dgm:presLayoutVars>
      </dgm:prSet>
      <dgm:spPr/>
    </dgm:pt>
    <dgm:pt modelId="{359AF173-1C94-4DC3-AA43-0DFE6B40245E}" type="pres">
      <dgm:prSet presAssocID="{EDE5829E-7402-4C6B-839E-D4D626FC61BD}" presName="sp" presStyleCnt="0"/>
      <dgm:spPr/>
    </dgm:pt>
    <dgm:pt modelId="{88BB1AAB-EA3D-45F1-8DEA-1C6FFD5123BE}" type="pres">
      <dgm:prSet presAssocID="{2376B07B-24E2-434A-8BBD-004BF7EB8F4F}" presName="composite" presStyleCnt="0"/>
      <dgm:spPr/>
    </dgm:pt>
    <dgm:pt modelId="{FD26CD7F-00F9-4B93-9CD0-62D33964225D}" type="pres">
      <dgm:prSet presAssocID="{2376B07B-24E2-434A-8BBD-004BF7EB8F4F}" presName="parentText" presStyleLbl="alignNode1" presStyleIdx="1" presStyleCnt="6">
        <dgm:presLayoutVars>
          <dgm:chMax val="1"/>
          <dgm:bulletEnabled val="1"/>
        </dgm:presLayoutVars>
      </dgm:prSet>
      <dgm:spPr/>
    </dgm:pt>
    <dgm:pt modelId="{37B2B5DA-2EB0-4739-8F3C-305AB33B113F}" type="pres">
      <dgm:prSet presAssocID="{2376B07B-24E2-434A-8BBD-004BF7EB8F4F}" presName="descendantText" presStyleLbl="alignAcc1" presStyleIdx="1" presStyleCnt="6" custScaleY="114916">
        <dgm:presLayoutVars>
          <dgm:bulletEnabled val="1"/>
        </dgm:presLayoutVars>
      </dgm:prSet>
      <dgm:spPr/>
    </dgm:pt>
    <dgm:pt modelId="{2B730AB9-7A94-4944-8421-58C131567ECD}" type="pres">
      <dgm:prSet presAssocID="{FA59CE30-8364-4DE9-94D9-DA3D630CDCA6}" presName="sp" presStyleCnt="0"/>
      <dgm:spPr/>
    </dgm:pt>
    <dgm:pt modelId="{3C3321E7-5B5F-4005-BA4C-76C2F50CDB78}" type="pres">
      <dgm:prSet presAssocID="{693E84EA-82F0-416C-8AD3-EBC57ADB6593}" presName="composite" presStyleCnt="0"/>
      <dgm:spPr/>
    </dgm:pt>
    <dgm:pt modelId="{ACDF1C2C-0F91-4CE9-BCEF-5C4F3F5C628E}" type="pres">
      <dgm:prSet presAssocID="{693E84EA-82F0-416C-8AD3-EBC57ADB6593}" presName="parentText" presStyleLbl="alignNode1" presStyleIdx="2" presStyleCnt="6">
        <dgm:presLayoutVars>
          <dgm:chMax val="1"/>
          <dgm:bulletEnabled val="1"/>
        </dgm:presLayoutVars>
      </dgm:prSet>
      <dgm:spPr/>
    </dgm:pt>
    <dgm:pt modelId="{1B59E9F3-A00A-409A-9F17-1143BF5D0BA8}" type="pres">
      <dgm:prSet presAssocID="{693E84EA-82F0-416C-8AD3-EBC57ADB6593}" presName="descendantText" presStyleLbl="alignAcc1" presStyleIdx="2" presStyleCnt="6" custScaleY="110849">
        <dgm:presLayoutVars>
          <dgm:bulletEnabled val="1"/>
        </dgm:presLayoutVars>
      </dgm:prSet>
      <dgm:spPr/>
    </dgm:pt>
    <dgm:pt modelId="{81C64D8F-DAFA-4E9F-AD47-1158C57AC5E3}" type="pres">
      <dgm:prSet presAssocID="{E7DF573C-96D0-43A5-9DBD-59A55A5887B8}" presName="sp" presStyleCnt="0"/>
      <dgm:spPr/>
    </dgm:pt>
    <dgm:pt modelId="{E53B650F-5039-4EF0-8F25-AA85F6162C57}" type="pres">
      <dgm:prSet presAssocID="{DD7AB284-C204-4F03-A6A0-4AD3689DFEBB}" presName="composite" presStyleCnt="0"/>
      <dgm:spPr/>
    </dgm:pt>
    <dgm:pt modelId="{9469CAF6-AA01-4B7C-A1B4-F0557E40AB5B}" type="pres">
      <dgm:prSet presAssocID="{DD7AB284-C204-4F03-A6A0-4AD3689DFEBB}" presName="parentText" presStyleLbl="alignNode1" presStyleIdx="3" presStyleCnt="6">
        <dgm:presLayoutVars>
          <dgm:chMax val="1"/>
          <dgm:bulletEnabled val="1"/>
        </dgm:presLayoutVars>
      </dgm:prSet>
      <dgm:spPr/>
    </dgm:pt>
    <dgm:pt modelId="{07650F58-83E6-4366-9046-3052F81E4317}" type="pres">
      <dgm:prSet presAssocID="{DD7AB284-C204-4F03-A6A0-4AD3689DFEBB}" presName="descendantText" presStyleLbl="alignAcc1" presStyleIdx="3" presStyleCnt="6" custScaleY="147513">
        <dgm:presLayoutVars>
          <dgm:bulletEnabled val="1"/>
        </dgm:presLayoutVars>
      </dgm:prSet>
      <dgm:spPr/>
    </dgm:pt>
    <dgm:pt modelId="{ED308C86-A77A-4CC0-A466-F0398059B515}" type="pres">
      <dgm:prSet presAssocID="{003AE543-3782-4B6D-96C2-2310AD35CDA5}" presName="sp" presStyleCnt="0"/>
      <dgm:spPr/>
    </dgm:pt>
    <dgm:pt modelId="{394F9BCE-9024-4945-89C3-4E5A1F5EC4C6}" type="pres">
      <dgm:prSet presAssocID="{CBDA13D3-A4B4-4EDA-B3B2-3FE4F9FB2A4A}" presName="composite" presStyleCnt="0"/>
      <dgm:spPr/>
    </dgm:pt>
    <dgm:pt modelId="{46C0655C-C5B2-4A43-863D-9C3C567D6D3F}" type="pres">
      <dgm:prSet presAssocID="{CBDA13D3-A4B4-4EDA-B3B2-3FE4F9FB2A4A}" presName="parentText" presStyleLbl="alignNode1" presStyleIdx="4" presStyleCnt="6">
        <dgm:presLayoutVars>
          <dgm:chMax val="1"/>
          <dgm:bulletEnabled val="1"/>
        </dgm:presLayoutVars>
      </dgm:prSet>
      <dgm:spPr/>
    </dgm:pt>
    <dgm:pt modelId="{AEC79864-A19F-4D68-9542-950B1DEF031F}" type="pres">
      <dgm:prSet presAssocID="{CBDA13D3-A4B4-4EDA-B3B2-3FE4F9FB2A4A}" presName="descendantText" presStyleLbl="alignAcc1" presStyleIdx="4" presStyleCnt="6" custScaleY="132318" custLinFactNeighborX="426" custLinFactNeighborY="14817">
        <dgm:presLayoutVars>
          <dgm:bulletEnabled val="1"/>
        </dgm:presLayoutVars>
      </dgm:prSet>
      <dgm:spPr/>
    </dgm:pt>
    <dgm:pt modelId="{FD394F70-5AB5-40C8-ACF3-6B51810D3C75}" type="pres">
      <dgm:prSet presAssocID="{02ABDCBE-746D-4633-AC9F-1363BA6A50A1}" presName="sp" presStyleCnt="0"/>
      <dgm:spPr/>
    </dgm:pt>
    <dgm:pt modelId="{3F45B94C-31C1-4B2C-9D08-37729AE3C09B}" type="pres">
      <dgm:prSet presAssocID="{1D63E5C0-0B07-4927-B688-CF8BE51CE168}" presName="composite" presStyleCnt="0"/>
      <dgm:spPr/>
    </dgm:pt>
    <dgm:pt modelId="{167395E5-C51F-4650-9A5D-B69FE55EA84B}" type="pres">
      <dgm:prSet presAssocID="{1D63E5C0-0B07-4927-B688-CF8BE51CE168}" presName="parentText" presStyleLbl="alignNode1" presStyleIdx="5" presStyleCnt="6">
        <dgm:presLayoutVars>
          <dgm:chMax val="1"/>
          <dgm:bulletEnabled val="1"/>
        </dgm:presLayoutVars>
      </dgm:prSet>
      <dgm:spPr/>
    </dgm:pt>
    <dgm:pt modelId="{DB1290AB-A340-4E73-A44A-26A6F514A920}" type="pres">
      <dgm:prSet presAssocID="{1D63E5C0-0B07-4927-B688-CF8BE51CE168}" presName="descendantText" presStyleLbl="alignAcc1" presStyleIdx="5" presStyleCnt="6" custScaleY="98747" custLinFactNeighborY="10626">
        <dgm:presLayoutVars>
          <dgm:bulletEnabled val="1"/>
        </dgm:presLayoutVars>
      </dgm:prSet>
      <dgm:spPr/>
    </dgm:pt>
  </dgm:ptLst>
  <dgm:cxnLst>
    <dgm:cxn modelId="{AFEC0810-F3F5-46D3-BE2D-AE8988AE0F21}" srcId="{1D63E5C0-0B07-4927-B688-CF8BE51CE168}" destId="{9684DCD7-75AD-4A6E-ADB6-2FD83EF05A35}" srcOrd="0" destOrd="0" parTransId="{290A8645-B52B-4147-AAA8-11206E56F42A}" sibTransId="{ADB7ECDE-B52D-4DBB-9542-66C286402D25}"/>
    <dgm:cxn modelId="{13603B17-33C6-460F-9D24-1083DD3424BD}" type="presOf" srcId="{0B5A445B-D2B7-45C6-B3CA-353CE28B5B53}" destId="{37B2B5DA-2EB0-4739-8F3C-305AB33B113F}" srcOrd="0" destOrd="0" presId="urn:microsoft.com/office/officeart/2005/8/layout/chevron2"/>
    <dgm:cxn modelId="{08EED32B-7871-4DB6-829D-2FB602E3F0E1}" type="presOf" srcId="{1A641473-9D84-47F8-B539-01533FACE939}" destId="{07650F58-83E6-4366-9046-3052F81E4317}" srcOrd="0" destOrd="0" presId="urn:microsoft.com/office/officeart/2005/8/layout/chevron2"/>
    <dgm:cxn modelId="{70A14834-E0D0-4E18-A71B-B1E9D2FCF0D7}" srcId="{693E84EA-82F0-416C-8AD3-EBC57ADB6593}" destId="{02D2C183-D4A9-4CD0-8E24-DB4D0C66E397}" srcOrd="0" destOrd="0" parTransId="{D36CC4D3-3E7B-409C-B38C-19DC7A60CC0F}" sibTransId="{127D23CC-7C43-4EBB-B41B-DB949D18DAB6}"/>
    <dgm:cxn modelId="{C21D4B41-05AB-4ED3-9637-148B8556B257}" srcId="{4BFFDE59-A7CC-4575-8347-DB7C610D5EF9}" destId="{2376B07B-24E2-434A-8BBD-004BF7EB8F4F}" srcOrd="1" destOrd="0" parTransId="{92B4EF98-9E52-4E4D-9DC2-3BAF115D6DB9}" sibTransId="{FA59CE30-8364-4DE9-94D9-DA3D630CDCA6}"/>
    <dgm:cxn modelId="{F4CCB668-ECAB-4969-A7AF-7C66B17B8D67}" type="presOf" srcId="{9684DCD7-75AD-4A6E-ADB6-2FD83EF05A35}" destId="{DB1290AB-A340-4E73-A44A-26A6F514A920}" srcOrd="0" destOrd="0" presId="urn:microsoft.com/office/officeart/2005/8/layout/chevron2"/>
    <dgm:cxn modelId="{F46F2A73-E946-48C5-BC00-51D77BEBB684}" srcId="{4BFFDE59-A7CC-4575-8347-DB7C610D5EF9}" destId="{693E84EA-82F0-416C-8AD3-EBC57ADB6593}" srcOrd="2" destOrd="0" parTransId="{3176533D-9B80-4D9F-AA46-6772C25E5349}" sibTransId="{E7DF573C-96D0-43A5-9DBD-59A55A5887B8}"/>
    <dgm:cxn modelId="{71474875-8251-40B5-977A-31648370F1DC}" type="presOf" srcId="{1D63E5C0-0B07-4927-B688-CF8BE51CE168}" destId="{167395E5-C51F-4650-9A5D-B69FE55EA84B}" srcOrd="0" destOrd="0" presId="urn:microsoft.com/office/officeart/2005/8/layout/chevron2"/>
    <dgm:cxn modelId="{626EBC57-E4AE-4BE7-A712-1344F52DF584}" srcId="{DD7AB284-C204-4F03-A6A0-4AD3689DFEBB}" destId="{1A641473-9D84-47F8-B539-01533FACE939}" srcOrd="0" destOrd="0" parTransId="{D4CC4D42-88B8-4DA8-AA92-35922E5230A4}" sibTransId="{8C75E1B6-4F06-410E-AE3F-FA3E887F82BE}"/>
    <dgm:cxn modelId="{7B700059-6FAE-476B-BF72-FC1A40B6327A}" type="presOf" srcId="{C50D3AF9-0CD6-49AE-B939-CE1A5B3603CD}" destId="{F01368D2-BB34-4B8B-9456-67DC91D66097}" srcOrd="0" destOrd="0" presId="urn:microsoft.com/office/officeart/2005/8/layout/chevron2"/>
    <dgm:cxn modelId="{C82EB17B-208F-4564-8D37-A93B58EE07C7}" type="presOf" srcId="{CBDA13D3-A4B4-4EDA-B3B2-3FE4F9FB2A4A}" destId="{46C0655C-C5B2-4A43-863D-9C3C567D6D3F}" srcOrd="0" destOrd="0" presId="urn:microsoft.com/office/officeart/2005/8/layout/chevron2"/>
    <dgm:cxn modelId="{6E81218A-CA5F-47C3-A8F4-02868C6D504E}" srcId="{C50D3AF9-0CD6-49AE-B939-CE1A5B3603CD}" destId="{AF468E1A-8E66-4A0D-B095-DE7DE0606EBE}" srcOrd="0" destOrd="0" parTransId="{E0DFBF18-0F0A-4136-923C-1DE7F5E4A68A}" sibTransId="{52DC34C4-6073-433F-B92F-A38614ABAAB9}"/>
    <dgm:cxn modelId="{6CF5C791-616B-4A25-83BE-083240BA0A0A}" srcId="{4BFFDE59-A7CC-4575-8347-DB7C610D5EF9}" destId="{1D63E5C0-0B07-4927-B688-CF8BE51CE168}" srcOrd="5" destOrd="0" parTransId="{FD62D068-5D5C-44D5-85D9-8A920B3B46CA}" sibTransId="{88999CC1-EC89-4A02-9828-9E90E45EE85E}"/>
    <dgm:cxn modelId="{8DE11FAB-5578-499E-A851-7DC1FA949118}" type="presOf" srcId="{4BFFDE59-A7CC-4575-8347-DB7C610D5EF9}" destId="{8BFB4DCD-02BF-4174-8D60-D1FB1C5D3546}" srcOrd="0" destOrd="0" presId="urn:microsoft.com/office/officeart/2005/8/layout/chevron2"/>
    <dgm:cxn modelId="{E0F663AB-11C0-4A21-A010-74FEEB009867}" type="presOf" srcId="{AF468E1A-8E66-4A0D-B095-DE7DE0606EBE}" destId="{AF5F2361-BECE-4D7E-B37B-22DC49C06BBD}" srcOrd="0" destOrd="0" presId="urn:microsoft.com/office/officeart/2005/8/layout/chevron2"/>
    <dgm:cxn modelId="{816497B9-AF7F-434C-BC95-6BCB4B4B6A05}" srcId="{4BFFDE59-A7CC-4575-8347-DB7C610D5EF9}" destId="{DD7AB284-C204-4F03-A6A0-4AD3689DFEBB}" srcOrd="3" destOrd="0" parTransId="{29F21397-41AD-4230-B8E4-64460D88F988}" sibTransId="{003AE543-3782-4B6D-96C2-2310AD35CDA5}"/>
    <dgm:cxn modelId="{7C3352BE-B633-4C86-98BF-33CDAFB9AA15}" type="presOf" srcId="{2376B07B-24E2-434A-8BBD-004BF7EB8F4F}" destId="{FD26CD7F-00F9-4B93-9CD0-62D33964225D}" srcOrd="0" destOrd="0" presId="urn:microsoft.com/office/officeart/2005/8/layout/chevron2"/>
    <dgm:cxn modelId="{7DCD66C3-7407-4F49-B083-9368DEC9BCF3}" srcId="{4BFFDE59-A7CC-4575-8347-DB7C610D5EF9}" destId="{C50D3AF9-0CD6-49AE-B939-CE1A5B3603CD}" srcOrd="0" destOrd="0" parTransId="{A5D41AC3-E2DC-4D1A-9715-CAFFC35BB87C}" sibTransId="{EDE5829E-7402-4C6B-839E-D4D626FC61BD}"/>
    <dgm:cxn modelId="{A59869C6-3EC9-4760-8D21-FEAA1A5FB39B}" srcId="{2376B07B-24E2-434A-8BBD-004BF7EB8F4F}" destId="{0B5A445B-D2B7-45C6-B3CA-353CE28B5B53}" srcOrd="0" destOrd="0" parTransId="{41073A7E-B8EA-4C9F-B2D2-2E93570C67C9}" sibTransId="{09975333-1CC3-4CC9-83DD-FBE0D46764B5}"/>
    <dgm:cxn modelId="{DC611CC7-AB2A-4A34-A53C-C6ADB4F826BC}" type="presOf" srcId="{BEB64784-BEC8-4AE3-BBC2-3F355C0FEFAE}" destId="{AEC79864-A19F-4D68-9542-950B1DEF031F}" srcOrd="0" destOrd="0" presId="urn:microsoft.com/office/officeart/2005/8/layout/chevron2"/>
    <dgm:cxn modelId="{B7F04BCC-313D-4953-BAA1-4690C73F7811}" type="presOf" srcId="{DD7AB284-C204-4F03-A6A0-4AD3689DFEBB}" destId="{9469CAF6-AA01-4B7C-A1B4-F0557E40AB5B}" srcOrd="0" destOrd="0" presId="urn:microsoft.com/office/officeart/2005/8/layout/chevron2"/>
    <dgm:cxn modelId="{2F9C45D7-5375-49F0-988E-225B0C185B72}" type="presOf" srcId="{02D2C183-D4A9-4CD0-8E24-DB4D0C66E397}" destId="{1B59E9F3-A00A-409A-9F17-1143BF5D0BA8}" srcOrd="0" destOrd="0" presId="urn:microsoft.com/office/officeart/2005/8/layout/chevron2"/>
    <dgm:cxn modelId="{9A59ADE6-0B0C-429D-8932-C28FEE40B787}" srcId="{CBDA13D3-A4B4-4EDA-B3B2-3FE4F9FB2A4A}" destId="{BEB64784-BEC8-4AE3-BBC2-3F355C0FEFAE}" srcOrd="0" destOrd="0" parTransId="{0DBE79C6-D39D-4B5D-BA78-6F8DC1C9DE19}" sibTransId="{B20D4244-46E5-4232-A5BA-566D0E66E263}"/>
    <dgm:cxn modelId="{15E8DDEC-FB50-4469-AFD3-9C46155EEB5C}" type="presOf" srcId="{693E84EA-82F0-416C-8AD3-EBC57ADB6593}" destId="{ACDF1C2C-0F91-4CE9-BCEF-5C4F3F5C628E}" srcOrd="0" destOrd="0" presId="urn:microsoft.com/office/officeart/2005/8/layout/chevron2"/>
    <dgm:cxn modelId="{ACCC01F9-B65D-4DE5-88F6-A9992E845823}" srcId="{4BFFDE59-A7CC-4575-8347-DB7C610D5EF9}" destId="{CBDA13D3-A4B4-4EDA-B3B2-3FE4F9FB2A4A}" srcOrd="4" destOrd="0" parTransId="{95F1BAB0-6835-4C1F-81A7-55D4679F360D}" sibTransId="{02ABDCBE-746D-4633-AC9F-1363BA6A50A1}"/>
    <dgm:cxn modelId="{F37EDF65-E92E-4CF6-868F-50437476EE25}" type="presParOf" srcId="{8BFB4DCD-02BF-4174-8D60-D1FB1C5D3546}" destId="{1F7C9F54-FA34-43F2-A475-B67C3F3456B9}" srcOrd="0" destOrd="0" presId="urn:microsoft.com/office/officeart/2005/8/layout/chevron2"/>
    <dgm:cxn modelId="{F970C840-17D5-488E-8596-466BC2FB8F65}" type="presParOf" srcId="{1F7C9F54-FA34-43F2-A475-B67C3F3456B9}" destId="{F01368D2-BB34-4B8B-9456-67DC91D66097}" srcOrd="0" destOrd="0" presId="urn:microsoft.com/office/officeart/2005/8/layout/chevron2"/>
    <dgm:cxn modelId="{9D467214-0F8A-4B93-A8A0-7B120D57F545}" type="presParOf" srcId="{1F7C9F54-FA34-43F2-A475-B67C3F3456B9}" destId="{AF5F2361-BECE-4D7E-B37B-22DC49C06BBD}" srcOrd="1" destOrd="0" presId="urn:microsoft.com/office/officeart/2005/8/layout/chevron2"/>
    <dgm:cxn modelId="{276B7897-740C-4F57-BA9C-99AAE718DE6D}" type="presParOf" srcId="{8BFB4DCD-02BF-4174-8D60-D1FB1C5D3546}" destId="{359AF173-1C94-4DC3-AA43-0DFE6B40245E}" srcOrd="1" destOrd="0" presId="urn:microsoft.com/office/officeart/2005/8/layout/chevron2"/>
    <dgm:cxn modelId="{77954A51-7A5D-4AC2-9AE4-6F17F3597F63}" type="presParOf" srcId="{8BFB4DCD-02BF-4174-8D60-D1FB1C5D3546}" destId="{88BB1AAB-EA3D-45F1-8DEA-1C6FFD5123BE}" srcOrd="2" destOrd="0" presId="urn:microsoft.com/office/officeart/2005/8/layout/chevron2"/>
    <dgm:cxn modelId="{4D922266-9DCC-442B-9CCE-73F01B964B35}" type="presParOf" srcId="{88BB1AAB-EA3D-45F1-8DEA-1C6FFD5123BE}" destId="{FD26CD7F-00F9-4B93-9CD0-62D33964225D}" srcOrd="0" destOrd="0" presId="urn:microsoft.com/office/officeart/2005/8/layout/chevron2"/>
    <dgm:cxn modelId="{8BB003A4-CBAA-44B3-B733-DE66C6C2946A}" type="presParOf" srcId="{88BB1AAB-EA3D-45F1-8DEA-1C6FFD5123BE}" destId="{37B2B5DA-2EB0-4739-8F3C-305AB33B113F}" srcOrd="1" destOrd="0" presId="urn:microsoft.com/office/officeart/2005/8/layout/chevron2"/>
    <dgm:cxn modelId="{69778F18-3B55-412D-9334-F240FB5FB9BF}" type="presParOf" srcId="{8BFB4DCD-02BF-4174-8D60-D1FB1C5D3546}" destId="{2B730AB9-7A94-4944-8421-58C131567ECD}" srcOrd="3" destOrd="0" presId="urn:microsoft.com/office/officeart/2005/8/layout/chevron2"/>
    <dgm:cxn modelId="{C9CB753A-A221-4C0A-850E-78C6B211F13D}" type="presParOf" srcId="{8BFB4DCD-02BF-4174-8D60-D1FB1C5D3546}" destId="{3C3321E7-5B5F-4005-BA4C-76C2F50CDB78}" srcOrd="4" destOrd="0" presId="urn:microsoft.com/office/officeart/2005/8/layout/chevron2"/>
    <dgm:cxn modelId="{D1EE236B-DD23-4445-8F62-2B0BBCA07273}" type="presParOf" srcId="{3C3321E7-5B5F-4005-BA4C-76C2F50CDB78}" destId="{ACDF1C2C-0F91-4CE9-BCEF-5C4F3F5C628E}" srcOrd="0" destOrd="0" presId="urn:microsoft.com/office/officeart/2005/8/layout/chevron2"/>
    <dgm:cxn modelId="{8F8F78E5-0FC1-46F3-B23C-C44C3FED600E}" type="presParOf" srcId="{3C3321E7-5B5F-4005-BA4C-76C2F50CDB78}" destId="{1B59E9F3-A00A-409A-9F17-1143BF5D0BA8}" srcOrd="1" destOrd="0" presId="urn:microsoft.com/office/officeart/2005/8/layout/chevron2"/>
    <dgm:cxn modelId="{8CC769D0-3886-4AA6-B429-82802F4A5EB7}" type="presParOf" srcId="{8BFB4DCD-02BF-4174-8D60-D1FB1C5D3546}" destId="{81C64D8F-DAFA-4E9F-AD47-1158C57AC5E3}" srcOrd="5" destOrd="0" presId="urn:microsoft.com/office/officeart/2005/8/layout/chevron2"/>
    <dgm:cxn modelId="{FCFA0CF4-2E90-4255-BDE1-37742C6F66FE}" type="presParOf" srcId="{8BFB4DCD-02BF-4174-8D60-D1FB1C5D3546}" destId="{E53B650F-5039-4EF0-8F25-AA85F6162C57}" srcOrd="6" destOrd="0" presId="urn:microsoft.com/office/officeart/2005/8/layout/chevron2"/>
    <dgm:cxn modelId="{252077F9-51C0-430F-8297-573FCE353706}" type="presParOf" srcId="{E53B650F-5039-4EF0-8F25-AA85F6162C57}" destId="{9469CAF6-AA01-4B7C-A1B4-F0557E40AB5B}" srcOrd="0" destOrd="0" presId="urn:microsoft.com/office/officeart/2005/8/layout/chevron2"/>
    <dgm:cxn modelId="{AE74350E-983D-4DC3-9E3C-419E72FE9188}" type="presParOf" srcId="{E53B650F-5039-4EF0-8F25-AA85F6162C57}" destId="{07650F58-83E6-4366-9046-3052F81E4317}" srcOrd="1" destOrd="0" presId="urn:microsoft.com/office/officeart/2005/8/layout/chevron2"/>
    <dgm:cxn modelId="{D4870E60-D4AF-4506-B949-707BC1D4D953}" type="presParOf" srcId="{8BFB4DCD-02BF-4174-8D60-D1FB1C5D3546}" destId="{ED308C86-A77A-4CC0-A466-F0398059B515}" srcOrd="7" destOrd="0" presId="urn:microsoft.com/office/officeart/2005/8/layout/chevron2"/>
    <dgm:cxn modelId="{F5B97A90-7E85-402E-AAD4-EF8E344EFC8A}" type="presParOf" srcId="{8BFB4DCD-02BF-4174-8D60-D1FB1C5D3546}" destId="{394F9BCE-9024-4945-89C3-4E5A1F5EC4C6}" srcOrd="8" destOrd="0" presId="urn:microsoft.com/office/officeart/2005/8/layout/chevron2"/>
    <dgm:cxn modelId="{BC34E125-58E2-4464-B474-B60548247FC6}" type="presParOf" srcId="{394F9BCE-9024-4945-89C3-4E5A1F5EC4C6}" destId="{46C0655C-C5B2-4A43-863D-9C3C567D6D3F}" srcOrd="0" destOrd="0" presId="urn:microsoft.com/office/officeart/2005/8/layout/chevron2"/>
    <dgm:cxn modelId="{09599CD2-68E1-4D46-9524-5E36666CD2EF}" type="presParOf" srcId="{394F9BCE-9024-4945-89C3-4E5A1F5EC4C6}" destId="{AEC79864-A19F-4D68-9542-950B1DEF031F}" srcOrd="1" destOrd="0" presId="urn:microsoft.com/office/officeart/2005/8/layout/chevron2"/>
    <dgm:cxn modelId="{8F2FC1C9-CD8B-49A9-899E-4A83FADB741A}" type="presParOf" srcId="{8BFB4DCD-02BF-4174-8D60-D1FB1C5D3546}" destId="{FD394F70-5AB5-40C8-ACF3-6B51810D3C75}" srcOrd="9" destOrd="0" presId="urn:microsoft.com/office/officeart/2005/8/layout/chevron2"/>
    <dgm:cxn modelId="{35F661F2-AD40-4326-BB35-E4A7A138FFF0}" type="presParOf" srcId="{8BFB4DCD-02BF-4174-8D60-D1FB1C5D3546}" destId="{3F45B94C-31C1-4B2C-9D08-37729AE3C09B}" srcOrd="10" destOrd="0" presId="urn:microsoft.com/office/officeart/2005/8/layout/chevron2"/>
    <dgm:cxn modelId="{7CC47361-7F65-4B6E-ACC6-B518BE1C02C5}" type="presParOf" srcId="{3F45B94C-31C1-4B2C-9D08-37729AE3C09B}" destId="{167395E5-C51F-4650-9A5D-B69FE55EA84B}" srcOrd="0" destOrd="0" presId="urn:microsoft.com/office/officeart/2005/8/layout/chevron2"/>
    <dgm:cxn modelId="{9D758F79-DE55-4ED5-B85A-09A9CC681BAB}" type="presParOf" srcId="{3F45B94C-31C1-4B2C-9D08-37729AE3C09B}" destId="{DB1290AB-A340-4E73-A44A-26A6F514A92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368D2-BB34-4B8B-9456-67DC91D66097}">
      <dsp:nvSpPr>
        <dsp:cNvPr id="0" name=""/>
        <dsp:cNvSpPr/>
      </dsp:nvSpPr>
      <dsp:spPr>
        <a:xfrm rot="5400000">
          <a:off x="-120909" y="209615"/>
          <a:ext cx="806064" cy="56424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1</a:t>
          </a:r>
          <a:endParaRPr lang="zh-CN" altLang="en-US" sz="1500" kern="1200" dirty="0"/>
        </a:p>
      </dsp:txBody>
      <dsp:txXfrm rot="-5400000">
        <a:off x="1" y="370829"/>
        <a:ext cx="564245" cy="241819"/>
      </dsp:txXfrm>
    </dsp:sp>
    <dsp:sp modelId="{AF5F2361-BECE-4D7E-B37B-22DC49C06BBD}">
      <dsp:nvSpPr>
        <dsp:cNvPr id="0" name=""/>
        <dsp:cNvSpPr/>
      </dsp:nvSpPr>
      <dsp:spPr>
        <a:xfrm rot="5400000">
          <a:off x="4491850" y="-3911057"/>
          <a:ext cx="668256" cy="852346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sz="1800" b="1" kern="1200" dirty="0"/>
            <a:t>Problem Statement:</a:t>
          </a:r>
          <a:r>
            <a:rPr lang="zh-CN" altLang="en-US" sz="1800" kern="1200" dirty="0"/>
            <a:t>介绍文章要解决的</a:t>
          </a:r>
          <a:r>
            <a:rPr lang="zh-CN" altLang="en-US" sz="1800" kern="1200" dirty="0">
              <a:solidFill>
                <a:srgbClr val="FF0000"/>
              </a:solidFill>
            </a:rPr>
            <a:t>核心问题</a:t>
          </a:r>
          <a:r>
            <a:rPr lang="zh-CN" altLang="en-US" sz="1800" kern="1200" dirty="0"/>
            <a:t>。描述问题的背景、现状、影响范围以及为什么这个问题</a:t>
          </a:r>
          <a:r>
            <a:rPr lang="zh-CN" altLang="en-US" sz="1800" kern="1200" dirty="0">
              <a:solidFill>
                <a:srgbClr val="FF0000"/>
              </a:solidFill>
            </a:rPr>
            <a:t>重要或紧迫</a:t>
          </a:r>
          <a:r>
            <a:rPr lang="zh-CN" altLang="en-US" sz="1800" kern="1200" dirty="0"/>
            <a:t>。</a:t>
          </a:r>
        </a:p>
      </dsp:txBody>
      <dsp:txXfrm rot="-5400000">
        <a:off x="564245" y="49170"/>
        <a:ext cx="8490845" cy="603012"/>
      </dsp:txXfrm>
    </dsp:sp>
    <dsp:sp modelId="{FD26CD7F-00F9-4B93-9CD0-62D33964225D}">
      <dsp:nvSpPr>
        <dsp:cNvPr id="0" name=""/>
        <dsp:cNvSpPr/>
      </dsp:nvSpPr>
      <dsp:spPr>
        <a:xfrm rot="5400000">
          <a:off x="-120909" y="978584"/>
          <a:ext cx="806064" cy="56424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2</a:t>
          </a:r>
          <a:endParaRPr lang="zh-CN" altLang="en-US" sz="1500" kern="1200" dirty="0"/>
        </a:p>
      </dsp:txBody>
      <dsp:txXfrm rot="-5400000">
        <a:off x="1" y="1139798"/>
        <a:ext cx="564245" cy="241819"/>
      </dsp:txXfrm>
    </dsp:sp>
    <dsp:sp modelId="{37B2B5DA-2EB0-4739-8F3C-305AB33B113F}">
      <dsp:nvSpPr>
        <dsp:cNvPr id="0" name=""/>
        <dsp:cNvSpPr/>
      </dsp:nvSpPr>
      <dsp:spPr>
        <a:xfrm rot="5400000">
          <a:off x="4524932" y="-3142088"/>
          <a:ext cx="602093" cy="852346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sz="1800" b="1" kern="1200" dirty="0"/>
            <a:t>Cause Analysis</a:t>
          </a:r>
          <a:r>
            <a:rPr lang="en-US" altLang="en-US" sz="1800" kern="1200" dirty="0"/>
            <a:t>:</a:t>
          </a:r>
          <a:r>
            <a:rPr lang="zh-CN" altLang="en-US" sz="1800" b="0" i="0" kern="1200" dirty="0"/>
            <a:t>探讨问题产生的</a:t>
          </a:r>
          <a:r>
            <a:rPr lang="zh-CN" altLang="en-US" sz="1800" b="0" i="0" kern="1200" dirty="0">
              <a:solidFill>
                <a:srgbClr val="FF0000"/>
              </a:solidFill>
            </a:rPr>
            <a:t>原因</a:t>
          </a:r>
          <a:r>
            <a:rPr lang="zh-CN" altLang="en-US" sz="1800" b="0" i="0" kern="1200" dirty="0"/>
            <a:t>。包括历史背景、社会经济因素、技术挑战、政策缺陷等。理解问题的根源有助于提出更有效的解决方案</a:t>
          </a:r>
          <a:endParaRPr lang="zh-CN" altLang="en-US" sz="1800" kern="1200" dirty="0"/>
        </a:p>
      </dsp:txBody>
      <dsp:txXfrm rot="-5400000">
        <a:off x="564245" y="847991"/>
        <a:ext cx="8494075" cy="543309"/>
      </dsp:txXfrm>
    </dsp:sp>
    <dsp:sp modelId="{ACDF1C2C-0F91-4CE9-BCEF-5C4F3F5C628E}">
      <dsp:nvSpPr>
        <dsp:cNvPr id="0" name=""/>
        <dsp:cNvSpPr/>
      </dsp:nvSpPr>
      <dsp:spPr>
        <a:xfrm rot="5400000">
          <a:off x="-120909" y="1736898"/>
          <a:ext cx="806064" cy="56424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3</a:t>
          </a:r>
          <a:endParaRPr lang="zh-CN" altLang="en-US" sz="1500" kern="1200" dirty="0"/>
        </a:p>
      </dsp:txBody>
      <dsp:txXfrm rot="-5400000">
        <a:off x="1" y="1898112"/>
        <a:ext cx="564245" cy="241819"/>
      </dsp:txXfrm>
    </dsp:sp>
    <dsp:sp modelId="{1B59E9F3-A00A-409A-9F17-1143BF5D0BA8}">
      <dsp:nvSpPr>
        <dsp:cNvPr id="0" name=""/>
        <dsp:cNvSpPr/>
      </dsp:nvSpPr>
      <dsp:spPr>
        <a:xfrm rot="5400000">
          <a:off x="4535586" y="-2383773"/>
          <a:ext cx="580784" cy="852346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sz="1800" b="1" kern="1200" dirty="0"/>
            <a:t>Solution Proposal</a:t>
          </a:r>
          <a:r>
            <a:rPr lang="en-US" altLang="en-US" sz="1800" kern="1200" dirty="0"/>
            <a:t>:</a:t>
          </a:r>
          <a:r>
            <a:rPr lang="zh-CN" altLang="en-US" sz="1800" b="0" i="0" kern="1200" dirty="0">
              <a:solidFill>
                <a:srgbClr val="FF0000"/>
              </a:solidFill>
            </a:rPr>
            <a:t>核心部分</a:t>
          </a:r>
          <a:r>
            <a:rPr lang="zh-CN" altLang="en-US" sz="1800" b="0" i="0" kern="1200" dirty="0"/>
            <a:t>，提出一个或多个</a:t>
          </a:r>
          <a:r>
            <a:rPr lang="zh-CN" altLang="en-US" sz="1800" b="0" i="0" kern="1200" dirty="0">
              <a:solidFill>
                <a:srgbClr val="FF0000"/>
              </a:solidFill>
            </a:rPr>
            <a:t>解决问题的方案</a:t>
          </a:r>
          <a:r>
            <a:rPr lang="zh-CN" altLang="en-US" sz="1800" b="0" i="0" kern="1200" dirty="0"/>
            <a:t>。解决方案可能包括技术创新、政策建议、教育改革、社会行动等。</a:t>
          </a:r>
          <a:endParaRPr lang="zh-CN" altLang="en-US" sz="1800" kern="1200" dirty="0"/>
        </a:p>
      </dsp:txBody>
      <dsp:txXfrm rot="-5400000">
        <a:off x="564245" y="1615920"/>
        <a:ext cx="8495115" cy="524080"/>
      </dsp:txXfrm>
    </dsp:sp>
    <dsp:sp modelId="{9469CAF6-AA01-4B7C-A1B4-F0557E40AB5B}">
      <dsp:nvSpPr>
        <dsp:cNvPr id="0" name=""/>
        <dsp:cNvSpPr/>
      </dsp:nvSpPr>
      <dsp:spPr>
        <a:xfrm rot="5400000">
          <a:off x="-120909" y="2540959"/>
          <a:ext cx="806064" cy="56424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4</a:t>
          </a:r>
          <a:endParaRPr lang="zh-CN" altLang="en-US" sz="1500" kern="1200" dirty="0"/>
        </a:p>
      </dsp:txBody>
      <dsp:txXfrm rot="-5400000">
        <a:off x="1" y="2702173"/>
        <a:ext cx="564245" cy="241819"/>
      </dsp:txXfrm>
    </dsp:sp>
    <dsp:sp modelId="{07650F58-83E6-4366-9046-3052F81E4317}">
      <dsp:nvSpPr>
        <dsp:cNvPr id="0" name=""/>
        <dsp:cNvSpPr/>
      </dsp:nvSpPr>
      <dsp:spPr>
        <a:xfrm rot="5400000">
          <a:off x="4489841" y="-1579713"/>
          <a:ext cx="672275" cy="852346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sz="1800" b="1" kern="1200" dirty="0"/>
            <a:t>Advantages and Potential:</a:t>
          </a:r>
          <a:r>
            <a:rPr lang="zh-CN" altLang="en-US" sz="1800" b="0" i="0" kern="1200" dirty="0"/>
            <a:t>解释这些方案的</a:t>
          </a:r>
          <a:r>
            <a:rPr lang="zh-CN" altLang="en-US" sz="1800" b="0" i="0" kern="1200" dirty="0">
              <a:solidFill>
                <a:srgbClr val="FF0000"/>
              </a:solidFill>
            </a:rPr>
            <a:t>优势和潜在影响</a:t>
          </a:r>
          <a:r>
            <a:rPr lang="zh-CN" altLang="en-US" sz="1800" b="0" i="0" kern="1200" dirty="0"/>
            <a:t>。包括成本效益分析、预期结果、长期影响、可持续性和可行性等。</a:t>
          </a:r>
          <a:endParaRPr lang="zh-CN" altLang="en-US" sz="1800" kern="1200" dirty="0"/>
        </a:p>
      </dsp:txBody>
      <dsp:txXfrm rot="-5400000">
        <a:off x="564245" y="2378701"/>
        <a:ext cx="8490649" cy="606639"/>
      </dsp:txXfrm>
    </dsp:sp>
    <dsp:sp modelId="{46C0655C-C5B2-4A43-863D-9C3C567D6D3F}">
      <dsp:nvSpPr>
        <dsp:cNvPr id="0" name=""/>
        <dsp:cNvSpPr/>
      </dsp:nvSpPr>
      <dsp:spPr>
        <a:xfrm rot="5400000">
          <a:off x="-120909" y="3358623"/>
          <a:ext cx="806064" cy="564245"/>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5</a:t>
          </a:r>
          <a:endParaRPr lang="zh-CN" altLang="en-US" sz="1500" kern="1200" dirty="0"/>
        </a:p>
      </dsp:txBody>
      <dsp:txXfrm rot="-5400000">
        <a:off x="1" y="3519837"/>
        <a:ext cx="564245" cy="241819"/>
      </dsp:txXfrm>
    </dsp:sp>
    <dsp:sp modelId="{AEC79864-A19F-4D68-9542-950B1DEF031F}">
      <dsp:nvSpPr>
        <dsp:cNvPr id="0" name=""/>
        <dsp:cNvSpPr/>
      </dsp:nvSpPr>
      <dsp:spPr>
        <a:xfrm rot="5400000">
          <a:off x="4476237" y="-762049"/>
          <a:ext cx="699483" cy="8523467"/>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t>Challenges and Limitations</a:t>
          </a:r>
          <a:r>
            <a:rPr lang="en-US" sz="1800" b="0" i="0" kern="1200" dirty="0"/>
            <a:t>:</a:t>
          </a:r>
          <a:r>
            <a:rPr lang="zh-CN" altLang="en-US" sz="1800" b="0" i="0" kern="1200" dirty="0"/>
            <a:t>讨论解决方案可能</a:t>
          </a:r>
          <a:r>
            <a:rPr lang="zh-CN" altLang="en-US" sz="1800" b="0" i="0" kern="1200" dirty="0">
              <a:solidFill>
                <a:srgbClr val="FF0000"/>
              </a:solidFill>
            </a:rPr>
            <a:t>面临挑战和限制</a:t>
          </a:r>
          <a:r>
            <a:rPr lang="zh-CN" altLang="en-US" sz="1800" b="0" i="0" kern="1200" dirty="0"/>
            <a:t>，并提出克服它们的</a:t>
          </a:r>
          <a:r>
            <a:rPr lang="zh-CN" altLang="en-US" sz="1800" b="0" i="0" kern="1200" dirty="0">
              <a:solidFill>
                <a:srgbClr val="FF0000"/>
              </a:solidFill>
            </a:rPr>
            <a:t>方法或建议</a:t>
          </a:r>
          <a:r>
            <a:rPr lang="zh-CN" altLang="en-US" sz="1800" b="0" i="0" kern="1200" dirty="0"/>
            <a:t>。</a:t>
          </a:r>
          <a:endParaRPr lang="zh-CN" altLang="en-US" sz="1800" kern="1200" dirty="0"/>
        </a:p>
      </dsp:txBody>
      <dsp:txXfrm rot="-5400000">
        <a:off x="564245" y="3184089"/>
        <a:ext cx="8489321" cy="631191"/>
      </dsp:txXfrm>
    </dsp:sp>
    <dsp:sp modelId="{09A99A57-602C-43C1-BEBC-491EF04F24D5}">
      <dsp:nvSpPr>
        <dsp:cNvPr id="0" name=""/>
        <dsp:cNvSpPr/>
      </dsp:nvSpPr>
      <dsp:spPr>
        <a:xfrm rot="5400000">
          <a:off x="-120909" y="4163215"/>
          <a:ext cx="806064" cy="56424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6</a:t>
          </a:r>
          <a:endParaRPr lang="zh-CN" altLang="en-US" sz="1500" kern="1200" dirty="0"/>
        </a:p>
      </dsp:txBody>
      <dsp:txXfrm rot="-5400000">
        <a:off x="1" y="4324429"/>
        <a:ext cx="564245" cy="241819"/>
      </dsp:txXfrm>
    </dsp:sp>
    <dsp:sp modelId="{4B989739-29DA-4DFF-A95F-33BBD8F6B80D}">
      <dsp:nvSpPr>
        <dsp:cNvPr id="0" name=""/>
        <dsp:cNvSpPr/>
      </dsp:nvSpPr>
      <dsp:spPr>
        <a:xfrm rot="5400000">
          <a:off x="4489309" y="42542"/>
          <a:ext cx="673338" cy="852346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t>Case Studies or Evidence</a:t>
          </a:r>
          <a:r>
            <a:rPr lang="en-US" sz="1800" b="0" i="0" kern="1200" dirty="0"/>
            <a:t>：</a:t>
          </a:r>
          <a:r>
            <a:rPr lang="zh-CN" altLang="en-US" sz="1800" b="0" i="0" kern="1200" dirty="0"/>
            <a:t>提供实际案例研究、统计数据、专家意见或其他形式的</a:t>
          </a:r>
          <a:r>
            <a:rPr lang="zh-CN" altLang="en-US" sz="1800" b="0" i="0" kern="1200" dirty="0">
              <a:solidFill>
                <a:srgbClr val="FF0000"/>
              </a:solidFill>
            </a:rPr>
            <a:t>证据</a:t>
          </a:r>
          <a:r>
            <a:rPr lang="zh-CN" altLang="en-US" sz="1800" b="0" i="0" kern="1200" dirty="0"/>
            <a:t>来支持解决方案的有效性。</a:t>
          </a:r>
          <a:endParaRPr lang="zh-CN" altLang="en-US" sz="1800" kern="1200" dirty="0"/>
        </a:p>
      </dsp:txBody>
      <dsp:txXfrm rot="-5400000">
        <a:off x="564245" y="4000476"/>
        <a:ext cx="8490597" cy="607598"/>
      </dsp:txXfrm>
    </dsp:sp>
    <dsp:sp modelId="{167395E5-C51F-4650-9A5D-B69FE55EA84B}">
      <dsp:nvSpPr>
        <dsp:cNvPr id="0" name=""/>
        <dsp:cNvSpPr/>
      </dsp:nvSpPr>
      <dsp:spPr>
        <a:xfrm rot="5400000">
          <a:off x="-120909" y="4967024"/>
          <a:ext cx="806064" cy="56424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7</a:t>
          </a:r>
          <a:endParaRPr lang="zh-CN" altLang="en-US" sz="1500" kern="1200" dirty="0"/>
        </a:p>
      </dsp:txBody>
      <dsp:txXfrm rot="-5400000">
        <a:off x="1" y="5128238"/>
        <a:ext cx="564245" cy="241819"/>
      </dsp:txXfrm>
    </dsp:sp>
    <dsp:sp modelId="{DB1290AB-A340-4E73-A44A-26A6F514A920}">
      <dsp:nvSpPr>
        <dsp:cNvPr id="0" name=""/>
        <dsp:cNvSpPr/>
      </dsp:nvSpPr>
      <dsp:spPr>
        <a:xfrm rot="5400000">
          <a:off x="4490093" y="846351"/>
          <a:ext cx="671772" cy="852346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t>Conclusion and Call to Action：</a:t>
          </a:r>
          <a:r>
            <a:rPr lang="zh-CN" altLang="en-US" sz="1800" b="0" i="0" kern="1200" dirty="0"/>
            <a:t>以</a:t>
          </a:r>
          <a:r>
            <a:rPr lang="zh-CN" altLang="en-US" sz="1800" b="0" i="0" kern="1200" dirty="0">
              <a:solidFill>
                <a:srgbClr val="FF0000"/>
              </a:solidFill>
            </a:rPr>
            <a:t>总结问题和解决方案</a:t>
          </a:r>
          <a:r>
            <a:rPr lang="zh-CN" altLang="en-US" sz="1800" b="0" i="0" kern="1200" dirty="0"/>
            <a:t>的为主要点，并可能包含一个</a:t>
          </a:r>
          <a:r>
            <a:rPr lang="zh-CN" altLang="en-US" sz="1800" b="0" i="0" kern="1200" dirty="0">
              <a:solidFill>
                <a:srgbClr val="FF0000"/>
              </a:solidFill>
            </a:rPr>
            <a:t>呼吁行动</a:t>
          </a:r>
          <a:r>
            <a:rPr lang="zh-CN" altLang="en-US" sz="1800" b="0" i="0" kern="1200" dirty="0"/>
            <a:t>。</a:t>
          </a:r>
          <a:endParaRPr lang="zh-CN" altLang="en-US" sz="1800" kern="1200" dirty="0"/>
        </a:p>
      </dsp:txBody>
      <dsp:txXfrm rot="-5400000">
        <a:off x="564246" y="4804992"/>
        <a:ext cx="8490674" cy="606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368D2-BB34-4B8B-9456-67DC91D66097}">
      <dsp:nvSpPr>
        <dsp:cNvPr id="0" name=""/>
        <dsp:cNvSpPr/>
      </dsp:nvSpPr>
      <dsp:spPr>
        <a:xfrm rot="5400000">
          <a:off x="-141856" y="242562"/>
          <a:ext cx="945708" cy="66199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1</a:t>
          </a:r>
          <a:endParaRPr lang="zh-CN" altLang="en-US" sz="1800" kern="1200" dirty="0"/>
        </a:p>
      </dsp:txBody>
      <dsp:txXfrm rot="-5400000">
        <a:off x="0" y="431704"/>
        <a:ext cx="661996" cy="283712"/>
      </dsp:txXfrm>
    </dsp:sp>
    <dsp:sp modelId="{AF5F2361-BECE-4D7E-B37B-22DC49C06BBD}">
      <dsp:nvSpPr>
        <dsp:cNvPr id="0" name=""/>
        <dsp:cNvSpPr/>
      </dsp:nvSpPr>
      <dsp:spPr>
        <a:xfrm rot="5400000">
          <a:off x="4482841" y="-3804796"/>
          <a:ext cx="784026" cy="842571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sz="1800" b="1" kern="1200" dirty="0"/>
            <a:t>Background and Objective:</a:t>
          </a:r>
          <a:r>
            <a:rPr lang="zh-CN" altLang="en-US" sz="1800" kern="1200" dirty="0"/>
            <a:t>介绍研究的</a:t>
          </a:r>
          <a:r>
            <a:rPr lang="zh-CN" altLang="en-US" sz="1800" kern="1200" dirty="0">
              <a:solidFill>
                <a:srgbClr val="FF0000"/>
              </a:solidFill>
            </a:rPr>
            <a:t>背景</a:t>
          </a:r>
          <a:r>
            <a:rPr lang="zh-CN" altLang="en-US" sz="1800" kern="1200" dirty="0"/>
            <a:t>，阐述研究问题的</a:t>
          </a:r>
          <a:r>
            <a:rPr lang="zh-CN" altLang="en-US" sz="1800" kern="1200" dirty="0">
              <a:solidFill>
                <a:srgbClr val="FF0000"/>
              </a:solidFill>
            </a:rPr>
            <a:t>重要性</a:t>
          </a:r>
          <a:r>
            <a:rPr lang="zh-CN" altLang="en-US" sz="1800" kern="1200" dirty="0"/>
            <a:t>，以及研究旨在解决的</a:t>
          </a:r>
          <a:r>
            <a:rPr lang="zh-CN" altLang="en-US" sz="1800" kern="1200" dirty="0">
              <a:solidFill>
                <a:srgbClr val="FF0000"/>
              </a:solidFill>
            </a:rPr>
            <a:t>具体问题或目标</a:t>
          </a:r>
          <a:r>
            <a:rPr lang="en-US" altLang="zh-CN" sz="1800" kern="1200" dirty="0"/>
            <a:t>.</a:t>
          </a:r>
          <a:endParaRPr lang="zh-CN" altLang="en-US" sz="1800" kern="1200" dirty="0"/>
        </a:p>
      </dsp:txBody>
      <dsp:txXfrm rot="-5400000">
        <a:off x="661997" y="54321"/>
        <a:ext cx="8387443" cy="707480"/>
      </dsp:txXfrm>
    </dsp:sp>
    <dsp:sp modelId="{FD26CD7F-00F9-4B93-9CD0-62D33964225D}">
      <dsp:nvSpPr>
        <dsp:cNvPr id="0" name=""/>
        <dsp:cNvSpPr/>
      </dsp:nvSpPr>
      <dsp:spPr>
        <a:xfrm rot="5400000">
          <a:off x="-141856" y="1144749"/>
          <a:ext cx="945708" cy="66199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2</a:t>
          </a:r>
          <a:endParaRPr lang="zh-CN" altLang="en-US" sz="1800" kern="1200" dirty="0"/>
        </a:p>
      </dsp:txBody>
      <dsp:txXfrm rot="-5400000">
        <a:off x="0" y="1333891"/>
        <a:ext cx="661996" cy="283712"/>
      </dsp:txXfrm>
    </dsp:sp>
    <dsp:sp modelId="{37B2B5DA-2EB0-4739-8F3C-305AB33B113F}">
      <dsp:nvSpPr>
        <dsp:cNvPr id="0" name=""/>
        <dsp:cNvSpPr/>
      </dsp:nvSpPr>
      <dsp:spPr>
        <a:xfrm rot="5400000">
          <a:off x="4521654" y="-2902609"/>
          <a:ext cx="706400" cy="842571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sz="1800" b="1" kern="1200" dirty="0"/>
            <a:t>Methodology</a:t>
          </a:r>
          <a:r>
            <a:rPr lang="en-US" altLang="en-US" sz="1800" kern="1200" dirty="0"/>
            <a:t>:</a:t>
          </a:r>
          <a:r>
            <a:rPr lang="zh-CN" altLang="en-US" sz="1800" b="0" i="0" kern="1200" dirty="0"/>
            <a:t>描述实验的设计、参与者的选择标准、使用的材料、实施的</a:t>
          </a:r>
          <a:r>
            <a:rPr lang="zh-CN" altLang="en-US" sz="1800" b="0" i="0" kern="1200" dirty="0">
              <a:solidFill>
                <a:srgbClr val="FF0000"/>
              </a:solidFill>
            </a:rPr>
            <a:t>具体步骤</a:t>
          </a:r>
          <a:r>
            <a:rPr lang="zh-CN" altLang="en-US" sz="1800" b="0" i="0" kern="1200" dirty="0"/>
            <a:t>、数据收集和分析</a:t>
          </a:r>
          <a:r>
            <a:rPr lang="zh-CN" altLang="en-US" sz="1800" b="0" i="0" kern="1200" dirty="0">
              <a:solidFill>
                <a:srgbClr val="FF0000"/>
              </a:solidFill>
            </a:rPr>
            <a:t>方法</a:t>
          </a:r>
          <a:r>
            <a:rPr lang="zh-CN" altLang="en-US" sz="1800" b="0" i="0" kern="1200" dirty="0"/>
            <a:t>。</a:t>
          </a:r>
          <a:endParaRPr lang="zh-CN" altLang="en-US" sz="1800" kern="1200" dirty="0"/>
        </a:p>
      </dsp:txBody>
      <dsp:txXfrm rot="-5400000">
        <a:off x="661996" y="991533"/>
        <a:ext cx="8391232" cy="637432"/>
      </dsp:txXfrm>
    </dsp:sp>
    <dsp:sp modelId="{ACDF1C2C-0F91-4CE9-BCEF-5C4F3F5C628E}">
      <dsp:nvSpPr>
        <dsp:cNvPr id="0" name=""/>
        <dsp:cNvSpPr/>
      </dsp:nvSpPr>
      <dsp:spPr>
        <a:xfrm rot="5400000">
          <a:off x="-141856" y="2034436"/>
          <a:ext cx="945708" cy="66199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3</a:t>
          </a:r>
          <a:endParaRPr lang="zh-CN" altLang="en-US" sz="1800" kern="1200" dirty="0"/>
        </a:p>
      </dsp:txBody>
      <dsp:txXfrm rot="-5400000">
        <a:off x="0" y="2223578"/>
        <a:ext cx="661996" cy="283712"/>
      </dsp:txXfrm>
    </dsp:sp>
    <dsp:sp modelId="{1B59E9F3-A00A-409A-9F17-1143BF5D0BA8}">
      <dsp:nvSpPr>
        <dsp:cNvPr id="0" name=""/>
        <dsp:cNvSpPr/>
      </dsp:nvSpPr>
      <dsp:spPr>
        <a:xfrm rot="5400000">
          <a:off x="4534154" y="-2012923"/>
          <a:ext cx="681400" cy="842571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sz="1800" b="1" kern="1200" dirty="0"/>
            <a:t>Results and findings</a:t>
          </a:r>
          <a:r>
            <a:rPr lang="en-US" altLang="en-US" sz="1800" kern="1200" dirty="0"/>
            <a:t>:</a:t>
          </a:r>
          <a:r>
            <a:rPr lang="zh-CN" altLang="en-US" sz="1800" b="0" i="0" kern="1200" dirty="0">
              <a:solidFill>
                <a:schemeClr val="tx1"/>
              </a:solidFill>
            </a:rPr>
            <a:t>报告实验数据的分析结果，通常包括统计数据、图表、图形等。</a:t>
          </a:r>
          <a:endParaRPr lang="zh-CN" altLang="en-US" sz="1800" kern="1200" dirty="0">
            <a:solidFill>
              <a:schemeClr val="tx1"/>
            </a:solidFill>
          </a:endParaRPr>
        </a:p>
      </dsp:txBody>
      <dsp:txXfrm rot="-5400000">
        <a:off x="661997" y="1892497"/>
        <a:ext cx="8392453" cy="614874"/>
      </dsp:txXfrm>
    </dsp:sp>
    <dsp:sp modelId="{9469CAF6-AA01-4B7C-A1B4-F0557E40AB5B}">
      <dsp:nvSpPr>
        <dsp:cNvPr id="0" name=""/>
        <dsp:cNvSpPr/>
      </dsp:nvSpPr>
      <dsp:spPr>
        <a:xfrm rot="5400000">
          <a:off x="-141856" y="3036811"/>
          <a:ext cx="945708" cy="66199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4</a:t>
          </a:r>
          <a:endParaRPr lang="zh-CN" altLang="en-US" sz="1800" kern="1200" dirty="0"/>
        </a:p>
      </dsp:txBody>
      <dsp:txXfrm rot="-5400000">
        <a:off x="0" y="3225953"/>
        <a:ext cx="661996" cy="283712"/>
      </dsp:txXfrm>
    </dsp:sp>
    <dsp:sp modelId="{07650F58-83E6-4366-9046-3052F81E4317}">
      <dsp:nvSpPr>
        <dsp:cNvPr id="0" name=""/>
        <dsp:cNvSpPr/>
      </dsp:nvSpPr>
      <dsp:spPr>
        <a:xfrm rot="5400000">
          <a:off x="4421465" y="-1010547"/>
          <a:ext cx="906778" cy="842571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sz="1800" b="1" kern="1200" dirty="0"/>
            <a:t>Discussion and Analysis:</a:t>
          </a:r>
          <a:r>
            <a:rPr lang="zh-CN" altLang="en-US" sz="1800" b="0" i="0" kern="1200" dirty="0"/>
            <a:t>对实验结果进行</a:t>
          </a:r>
          <a:r>
            <a:rPr lang="zh-CN" altLang="en-US" sz="1800" b="0" i="0" kern="1200" dirty="0">
              <a:solidFill>
                <a:srgbClr val="FF0000"/>
              </a:solidFill>
            </a:rPr>
            <a:t>解释和讨论</a:t>
          </a:r>
          <a:r>
            <a:rPr lang="zh-CN" altLang="en-US" sz="1800" b="0" i="0" kern="1200" dirty="0"/>
            <a:t>，</a:t>
          </a:r>
          <a:r>
            <a:rPr lang="zh-CN" altLang="en-US" sz="1800" b="0" i="0" kern="1200" dirty="0">
              <a:solidFill>
                <a:srgbClr val="FF0000"/>
              </a:solidFill>
            </a:rPr>
            <a:t>分析</a:t>
          </a:r>
          <a:r>
            <a:rPr lang="zh-CN" altLang="en-US" sz="1800" b="0" i="0" kern="1200" dirty="0"/>
            <a:t>结果的意义，探讨结果与预期假设之间的关系，以及与现有研究的一致性或差异。同时，讨论实验的</a:t>
          </a:r>
          <a:r>
            <a:rPr lang="zh-CN" altLang="en-US" sz="1800" b="0" i="0" kern="1200" dirty="0">
              <a:solidFill>
                <a:srgbClr val="FF0000"/>
              </a:solidFill>
            </a:rPr>
            <a:t>局限性</a:t>
          </a:r>
          <a:r>
            <a:rPr lang="zh-CN" altLang="en-US" sz="1800" b="0" i="0" kern="1200" dirty="0"/>
            <a:t>和可能的</a:t>
          </a:r>
          <a:r>
            <a:rPr lang="zh-CN" altLang="en-US" sz="1800" b="0" i="0" kern="1200" dirty="0">
              <a:solidFill>
                <a:srgbClr val="FF0000"/>
              </a:solidFill>
            </a:rPr>
            <a:t>改进方向</a:t>
          </a:r>
          <a:r>
            <a:rPr lang="zh-CN" altLang="en-US" sz="1800" b="0" i="0" kern="1200" dirty="0"/>
            <a:t>。</a:t>
          </a:r>
          <a:endParaRPr lang="zh-CN" altLang="en-US" sz="1800" kern="1200" dirty="0"/>
        </a:p>
      </dsp:txBody>
      <dsp:txXfrm rot="-5400000">
        <a:off x="661997" y="2793186"/>
        <a:ext cx="8381451" cy="818248"/>
      </dsp:txXfrm>
    </dsp:sp>
    <dsp:sp modelId="{46C0655C-C5B2-4A43-863D-9C3C567D6D3F}">
      <dsp:nvSpPr>
        <dsp:cNvPr id="0" name=""/>
        <dsp:cNvSpPr/>
      </dsp:nvSpPr>
      <dsp:spPr>
        <a:xfrm rot="5400000">
          <a:off x="-141856" y="3992484"/>
          <a:ext cx="945708" cy="661996"/>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5</a:t>
          </a:r>
          <a:endParaRPr lang="zh-CN" altLang="en-US" sz="1800" kern="1200" dirty="0"/>
        </a:p>
      </dsp:txBody>
      <dsp:txXfrm rot="-5400000">
        <a:off x="0" y="4181626"/>
        <a:ext cx="661996" cy="283712"/>
      </dsp:txXfrm>
    </dsp:sp>
    <dsp:sp modelId="{AEC79864-A19F-4D68-9542-950B1DEF031F}">
      <dsp:nvSpPr>
        <dsp:cNvPr id="0" name=""/>
        <dsp:cNvSpPr/>
      </dsp:nvSpPr>
      <dsp:spPr>
        <a:xfrm rot="5400000">
          <a:off x="4468168" y="36206"/>
          <a:ext cx="813372" cy="8425716"/>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t>Challenges and Limitations</a:t>
          </a:r>
          <a:r>
            <a:rPr lang="en-US" sz="1800" b="0" i="0" kern="1200" dirty="0"/>
            <a:t>:</a:t>
          </a:r>
          <a:r>
            <a:rPr lang="zh-CN" altLang="en-US" sz="1800" b="0" i="0" kern="1200" dirty="0"/>
            <a:t>讨论解决方案可能</a:t>
          </a:r>
          <a:r>
            <a:rPr lang="zh-CN" altLang="en-US" sz="1800" b="0" i="0" kern="1200" dirty="0">
              <a:solidFill>
                <a:srgbClr val="FF0000"/>
              </a:solidFill>
            </a:rPr>
            <a:t>面临挑战和限制</a:t>
          </a:r>
          <a:r>
            <a:rPr lang="zh-CN" altLang="en-US" sz="1800" b="0" i="0" kern="1200" dirty="0"/>
            <a:t>，并提出克服它们的</a:t>
          </a:r>
          <a:r>
            <a:rPr lang="zh-CN" altLang="en-US" sz="1800" b="0" i="0" kern="1200" dirty="0">
              <a:solidFill>
                <a:srgbClr val="FF0000"/>
              </a:solidFill>
            </a:rPr>
            <a:t>方法或建议</a:t>
          </a:r>
          <a:r>
            <a:rPr lang="zh-CN" altLang="en-US" sz="1800" b="0" i="0" kern="1200" dirty="0"/>
            <a:t>。</a:t>
          </a:r>
          <a:endParaRPr lang="zh-CN" altLang="en-US" sz="1800" kern="1200" dirty="0"/>
        </a:p>
      </dsp:txBody>
      <dsp:txXfrm rot="-5400000">
        <a:off x="661996" y="3882084"/>
        <a:ext cx="8386010" cy="733960"/>
      </dsp:txXfrm>
    </dsp:sp>
    <dsp:sp modelId="{167395E5-C51F-4650-9A5D-B69FE55EA84B}">
      <dsp:nvSpPr>
        <dsp:cNvPr id="0" name=""/>
        <dsp:cNvSpPr/>
      </dsp:nvSpPr>
      <dsp:spPr>
        <a:xfrm rot="5400000">
          <a:off x="-141856" y="4848826"/>
          <a:ext cx="945708" cy="66199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6</a:t>
          </a:r>
          <a:endParaRPr lang="zh-CN" altLang="en-US" sz="1800" kern="1200" dirty="0"/>
        </a:p>
      </dsp:txBody>
      <dsp:txXfrm rot="-5400000">
        <a:off x="0" y="5037968"/>
        <a:ext cx="661996" cy="283712"/>
      </dsp:txXfrm>
    </dsp:sp>
    <dsp:sp modelId="{DB1290AB-A340-4E73-A44A-26A6F514A920}">
      <dsp:nvSpPr>
        <dsp:cNvPr id="0" name=""/>
        <dsp:cNvSpPr/>
      </dsp:nvSpPr>
      <dsp:spPr>
        <a:xfrm rot="5400000">
          <a:off x="4571350" y="866785"/>
          <a:ext cx="607008" cy="842571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CN" sz="1800" b="1" i="0" kern="1200" dirty="0"/>
            <a:t>Conclusion</a:t>
          </a:r>
          <a:r>
            <a:rPr lang="en-US" sz="1800" b="1" i="0" kern="1200" dirty="0"/>
            <a:t>：</a:t>
          </a:r>
          <a:r>
            <a:rPr lang="zh-CN" altLang="en-US" sz="1800" b="0" i="0" kern="1200" dirty="0"/>
            <a:t>总结研究的主要发现，强调研究的</a:t>
          </a:r>
          <a:r>
            <a:rPr lang="zh-CN" altLang="en-US" sz="1800" b="0" i="0" kern="1200" dirty="0">
              <a:solidFill>
                <a:srgbClr val="FF0000"/>
              </a:solidFill>
            </a:rPr>
            <a:t>贡献</a:t>
          </a:r>
          <a:r>
            <a:rPr lang="zh-CN" altLang="en-US" sz="1800" b="0" i="0" kern="1200" dirty="0"/>
            <a:t>和对</a:t>
          </a:r>
          <a:r>
            <a:rPr lang="zh-CN" altLang="en-US" sz="1800" b="0" i="0" kern="1200" dirty="0">
              <a:solidFill>
                <a:srgbClr val="FF0000"/>
              </a:solidFill>
            </a:rPr>
            <a:t>未来</a:t>
          </a:r>
          <a:r>
            <a:rPr lang="zh-CN" altLang="en-US" sz="1800" b="0" i="0" kern="1200" dirty="0"/>
            <a:t>研究或</a:t>
          </a:r>
          <a:r>
            <a:rPr lang="zh-CN" altLang="en-US" sz="1800" b="0" i="0" kern="1200" dirty="0">
              <a:solidFill>
                <a:schemeClr val="tx1"/>
              </a:solidFill>
            </a:rPr>
            <a:t>实践的</a:t>
          </a:r>
          <a:r>
            <a:rPr lang="zh-CN" altLang="en-US" sz="1800" b="0" i="0" kern="1200" dirty="0">
              <a:solidFill>
                <a:srgbClr val="FF0000"/>
              </a:solidFill>
            </a:rPr>
            <a:t>意义</a:t>
          </a:r>
          <a:r>
            <a:rPr lang="zh-CN" altLang="en-US" sz="1800" b="0" i="0" kern="1200" dirty="0"/>
            <a:t>。</a:t>
          </a:r>
          <a:endParaRPr lang="zh-CN" altLang="en-US" sz="1800" kern="1200" dirty="0"/>
        </a:p>
      </dsp:txBody>
      <dsp:txXfrm rot="-5400000">
        <a:off x="661996" y="4805771"/>
        <a:ext cx="8396084" cy="5477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CD426-840C-4A80-A589-FD0C38EFDDB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FEE76-F6A2-48D6-8C56-BDBF8576F5E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91FEE76-F6A2-48D6-8C56-BDBF8576F5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8" y="182034"/>
            <a:ext cx="3407833" cy="3902076"/>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9614" y="151179"/>
            <a:ext cx="11832772" cy="6555641"/>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Babies as young as 4 months old who are born into a bilingual(</a:t>
            </a:r>
            <a:r>
              <a:rPr lang="zh-CN" altLang="en-US" sz="2000" dirty="0">
                <a:latin typeface="Times New Roman" panose="02020603050405020304" pitchFamily="18" charset="0"/>
                <a:cs typeface="Times New Roman" panose="02020603050405020304" pitchFamily="18" charset="0"/>
              </a:rPr>
              <a:t>双语的</a:t>
            </a:r>
            <a:r>
              <a:rPr lang="en-US" altLang="zh-CN" sz="2000" dirty="0">
                <a:latin typeface="Times New Roman" panose="02020603050405020304" pitchFamily="18" charset="0"/>
                <a:cs typeface="Times New Roman" panose="02020603050405020304" pitchFamily="18" charset="0"/>
              </a:rPr>
              <a:t>)environment</a:t>
            </a:r>
            <a:r>
              <a:rPr lang="en-US" altLang="zh-CN" sz="2000" dirty="0">
                <a:solidFill>
                  <a:srgbClr val="FF0000"/>
                </a:solidFill>
                <a:latin typeface="Times New Roman" panose="02020603050405020304" pitchFamily="18" charset="0"/>
                <a:cs typeface="Times New Roman" panose="02020603050405020304" pitchFamily="18" charset="0"/>
              </a:rPr>
              <a:t> show </a:t>
            </a:r>
            <a:r>
              <a:rPr lang="en-US" altLang="zh-CN" sz="2000" dirty="0">
                <a:latin typeface="Times New Roman" panose="02020603050405020304" pitchFamily="18" charset="0"/>
                <a:cs typeface="Times New Roman" panose="02020603050405020304" pitchFamily="18" charset="0"/>
              </a:rPr>
              <a:t>distinct and potentially </a:t>
            </a:r>
            <a:r>
              <a:rPr lang="en-US" altLang="zh-CN" sz="2000" dirty="0" err="1">
                <a:highlight>
                  <a:srgbClr val="00FFFF"/>
                </a:highlight>
                <a:latin typeface="Times New Roman" panose="02020603050405020304" pitchFamily="18" charset="0"/>
                <a:cs typeface="Times New Roman" panose="02020603050405020304" pitchFamily="18" charset="0"/>
              </a:rPr>
              <a:t>advantagcous</a:t>
            </a:r>
            <a:r>
              <a:rPr lang="en-US" altLang="zh-CN" sz="2000" dirty="0">
                <a:latin typeface="Times New Roman" panose="02020603050405020304" pitchFamily="18" charset="0"/>
                <a:cs typeface="Times New Roman" panose="02020603050405020304" pitchFamily="18" charset="0"/>
              </a:rPr>
              <a:t> brain </a:t>
            </a:r>
            <a:r>
              <a:rPr lang="en-US" altLang="zh-CN" sz="2000" dirty="0" err="1">
                <a:latin typeface="Times New Roman" panose="02020603050405020304" pitchFamily="18" charset="0"/>
                <a:cs typeface="Times New Roman" panose="02020603050405020304" pitchFamily="18" charset="0"/>
              </a:rPr>
              <a:t>pattcrms</a:t>
            </a:r>
            <a:r>
              <a:rPr lang="en-US" altLang="zh-CN" sz="2000" dirty="0">
                <a:latin typeface="Times New Roman" panose="02020603050405020304" pitchFamily="18" charset="0"/>
                <a:cs typeface="Times New Roman" panose="02020603050405020304" pitchFamily="18" charset="0"/>
              </a:rPr>
              <a:t> for speech </a:t>
            </a:r>
            <a:r>
              <a:rPr lang="en-US" altLang="zh-CN" sz="2000" dirty="0" err="1">
                <a:latin typeface="Times New Roman" panose="02020603050405020304" pitchFamily="18" charset="0"/>
                <a:cs typeface="Times New Roman" panose="02020603050405020304" pitchFamily="18" charset="0"/>
              </a:rPr>
              <a:t>processing.Our</a:t>
            </a:r>
            <a:r>
              <a:rPr lang="en-US" altLang="zh-CN" sz="2000" dirty="0">
                <a:latin typeface="Times New Roman" panose="02020603050405020304" pitchFamily="18" charset="0"/>
                <a:cs typeface="Times New Roman" panose="02020603050405020304" pitchFamily="18" charset="0"/>
              </a:rPr>
              <a:t> early-life experiences can </a:t>
            </a:r>
            <a:r>
              <a:rPr lang="en-US" altLang="zh-CN" sz="2000" dirty="0">
                <a:highlight>
                  <a:srgbClr val="00FFFF"/>
                </a:highlight>
                <a:latin typeface="Times New Roman" panose="02020603050405020304" pitchFamily="18" charset="0"/>
                <a:cs typeface="Times New Roman" panose="02020603050405020304" pitchFamily="18" charset="0"/>
              </a:rPr>
              <a:t>have lifelong effects on</a:t>
            </a:r>
            <a:r>
              <a:rPr lang="en-US" altLang="zh-CN" sz="2000" dirty="0">
                <a:latin typeface="Times New Roman" panose="02020603050405020304" pitchFamily="18" charset="0"/>
                <a:cs typeface="Times New Roman" panose="02020603050405020304" pitchFamily="18" charset="0"/>
              </a:rPr>
              <a:t> our </a:t>
            </a:r>
            <a:r>
              <a:rPr lang="en-US" altLang="zh-CN" sz="2000" dirty="0" err="1">
                <a:latin typeface="Times New Roman" panose="02020603050405020304" pitchFamily="18" charset="0"/>
                <a:cs typeface="Times New Roman" panose="02020603050405020304" pitchFamily="18" charset="0"/>
              </a:rPr>
              <a:t>behavior.The</a:t>
            </a:r>
            <a:r>
              <a:rPr lang="en-US" altLang="zh-CN" sz="2000" dirty="0">
                <a:latin typeface="Times New Roman" panose="02020603050405020304" pitchFamily="18" charset="0"/>
                <a:cs typeface="Times New Roman" panose="02020603050405020304" pitchFamily="18" charset="0"/>
              </a:rPr>
              <a:t> brain is most sensitive to its environment during the first year of </a:t>
            </a:r>
            <a:r>
              <a:rPr lang="en-US" altLang="zh-CN" sz="2000" dirty="0" err="1">
                <a:latin typeface="Times New Roman" panose="02020603050405020304" pitchFamily="18" charset="0"/>
                <a:cs typeface="Times New Roman" panose="02020603050405020304" pitchFamily="18" charset="0"/>
              </a:rPr>
              <a:t>life,which</a:t>
            </a:r>
            <a:r>
              <a:rPr lang="en-US" altLang="zh-CN" sz="2000" dirty="0">
                <a:latin typeface="Times New Roman" panose="02020603050405020304" pitchFamily="18" charset="0"/>
                <a:cs typeface="Times New Roman" panose="02020603050405020304" pitchFamily="18" charset="0"/>
              </a:rPr>
              <a:t> is thought to be a </a:t>
            </a:r>
            <a:r>
              <a:rPr lang="en-US" altLang="zh-CN" sz="2000" b="1" dirty="0">
                <a:solidFill>
                  <a:srgbClr val="FF0000"/>
                </a:solidFill>
                <a:latin typeface="Times New Roman" panose="02020603050405020304" pitchFamily="18" charset="0"/>
                <a:cs typeface="Times New Roman" panose="02020603050405020304" pitchFamily="18" charset="0"/>
              </a:rPr>
              <a:t>critical</a:t>
            </a:r>
            <a:r>
              <a:rPr lang="en-US" altLang="zh-CN" sz="2000" dirty="0">
                <a:latin typeface="Times New Roman" panose="02020603050405020304" pitchFamily="18" charset="0"/>
                <a:cs typeface="Times New Roman" panose="02020603050405020304" pitchFamily="18" charset="0"/>
              </a:rPr>
              <a:t> period for language development.</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Previous studies have looked into the brain mechanisms that underlie (</a:t>
            </a:r>
            <a:r>
              <a:rPr lang="zh-CN" altLang="en-US" sz="2000" dirty="0">
                <a:latin typeface="Times New Roman" panose="02020603050405020304" pitchFamily="18" charset="0"/>
                <a:cs typeface="Times New Roman" panose="02020603050405020304" pitchFamily="18" charset="0"/>
              </a:rPr>
              <a:t>构成 </a:t>
            </a:r>
            <a:r>
              <a:rPr lang="en-US" altLang="zh-CN" sz="2000" dirty="0">
                <a:latin typeface="Times New Roman" panose="02020603050405020304" pitchFamily="18" charset="0"/>
                <a:cs typeface="Times New Roman" panose="02020603050405020304" pitchFamily="18" charset="0"/>
              </a:rPr>
              <a:t>… … </a:t>
            </a:r>
            <a:r>
              <a:rPr lang="zh-CN" altLang="en-US" sz="2000" dirty="0">
                <a:latin typeface="Times New Roman" panose="02020603050405020304" pitchFamily="18" charset="0"/>
                <a:cs typeface="Times New Roman" panose="02020603050405020304" pitchFamily="18" charset="0"/>
              </a:rPr>
              <a:t>的基础</a:t>
            </a:r>
            <a:r>
              <a:rPr lang="en-US" altLang="zh-CN" sz="2000" dirty="0">
                <a:latin typeface="Times New Roman" panose="02020603050405020304" pitchFamily="18" charset="0"/>
                <a:cs typeface="Times New Roman" panose="02020603050405020304" pitchFamily="18" charset="0"/>
              </a:rPr>
              <a:t>) speech processing in babies who hear just one </a:t>
            </a:r>
            <a:r>
              <a:rPr lang="en-US" altLang="zh-CN" sz="2000" dirty="0" err="1">
                <a:latin typeface="Times New Roman" panose="02020603050405020304" pitchFamily="18" charset="0"/>
                <a:cs typeface="Times New Roman" panose="02020603050405020304" pitchFamily="18" charset="0"/>
              </a:rPr>
              <a:t>language.To</a:t>
            </a:r>
            <a:r>
              <a:rPr lang="en-US" altLang="zh-CN" sz="2000" dirty="0">
                <a:latin typeface="Times New Roman" panose="02020603050405020304" pitchFamily="18" charset="0"/>
                <a:cs typeface="Times New Roman" panose="02020603050405020304" pitchFamily="18" charset="0"/>
              </a:rPr>
              <a:t> better understand this in bilingual-exposed </a:t>
            </a:r>
            <a:r>
              <a:rPr lang="en-US" altLang="zh-CN" sz="2000" dirty="0" err="1">
                <a:latin typeface="Times New Roman" panose="02020603050405020304" pitchFamily="18" charset="0"/>
                <a:cs typeface="Times New Roman" panose="02020603050405020304" pitchFamily="18" charset="0"/>
              </a:rPr>
              <a:t>infants,Borja</a:t>
            </a:r>
            <a:r>
              <a:rPr lang="en-US" altLang="zh-CN" sz="2000" dirty="0">
                <a:latin typeface="Times New Roman" panose="02020603050405020304" pitchFamily="18" charset="0"/>
                <a:cs typeface="Times New Roman" panose="02020603050405020304" pitchFamily="18" charset="0"/>
              </a:rPr>
              <a:t> Blanco at the University of Cambridge and his </a:t>
            </a:r>
            <a:r>
              <a:rPr lang="en-US" altLang="zh-CN" sz="2000" dirty="0" err="1">
                <a:latin typeface="Times New Roman" panose="02020603050405020304" pitchFamily="18" charset="0"/>
                <a:cs typeface="Times New Roman" panose="02020603050405020304" pitchFamily="18" charset="0"/>
              </a:rPr>
              <a:t>collcagues</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compare</a:t>
            </a:r>
            <a:r>
              <a:rPr lang="en-US" altLang="zh-CN" sz="2000" dirty="0">
                <a:latin typeface="Times New Roman" panose="02020603050405020304" pitchFamily="18" charset="0"/>
                <a:cs typeface="Times New Roman" panose="02020603050405020304" pitchFamily="18" charset="0"/>
              </a:rPr>
              <a:t>d how 31 babies who only heard Spanish and 26 babies who heard Spanish and Basque, all aged 4 </a:t>
            </a:r>
            <a:r>
              <a:rPr lang="en-US" altLang="zh-CN" sz="2000" dirty="0" err="1">
                <a:latin typeface="Times New Roman" panose="02020603050405020304" pitchFamily="18" charset="0"/>
                <a:cs typeface="Times New Roman" panose="02020603050405020304" pitchFamily="18" charset="0"/>
              </a:rPr>
              <a:t>months,responded</a:t>
            </a:r>
            <a:r>
              <a:rPr lang="en-US" altLang="zh-CN" sz="2000" dirty="0">
                <a:latin typeface="Times New Roman" panose="02020603050405020304" pitchFamily="18" charset="0"/>
                <a:cs typeface="Times New Roman" panose="02020603050405020304" pitchFamily="18" charset="0"/>
              </a:rPr>
              <a:t> to Spanish recordings of The Little Prince by Antoine de Saint-Exupery.</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The team used an imaging technique called functional near-infrared spectroscopy (</a:t>
            </a:r>
            <a:r>
              <a:rPr lang="en-US" altLang="zh-CN" sz="2000" dirty="0" err="1">
                <a:latin typeface="Times New Roman" panose="02020603050405020304" pitchFamily="18" charset="0"/>
                <a:cs typeface="Times New Roman" panose="02020603050405020304" pitchFamily="18" charset="0"/>
              </a:rPr>
              <a:t>fNIRS</a:t>
            </a:r>
            <a:r>
              <a:rPr lang="en-US" altLang="zh-CN" sz="2000" dirty="0">
                <a:latin typeface="Times New Roman" panose="02020603050405020304" pitchFamily="18" charset="0"/>
                <a:cs typeface="Times New Roman" panose="02020603050405020304" pitchFamily="18" charset="0"/>
              </a:rPr>
              <a:t>) to measure changes in brain </a:t>
            </a:r>
            <a:r>
              <a:rPr lang="en-US" altLang="zh-CN" sz="2000" dirty="0" err="1">
                <a:latin typeface="Times New Roman" panose="02020603050405020304" pitchFamily="18" charset="0"/>
                <a:cs typeface="Times New Roman" panose="02020603050405020304" pitchFamily="18" charset="0"/>
              </a:rPr>
              <a:t>activities.In</a:t>
            </a:r>
            <a:r>
              <a:rPr lang="en-US" altLang="zh-CN" sz="2000" dirty="0">
                <a:latin typeface="Times New Roman" panose="02020603050405020304" pitchFamily="18" charset="0"/>
                <a:cs typeface="Times New Roman" panose="02020603050405020304" pitchFamily="18" charset="0"/>
              </a:rPr>
              <a:t> the Spanish-only </a:t>
            </a:r>
            <a:r>
              <a:rPr lang="en-US" altLang="zh-CN" sz="2000" dirty="0" err="1">
                <a:latin typeface="Times New Roman" panose="02020603050405020304" pitchFamily="18" charset="0"/>
                <a:cs typeface="Times New Roman" panose="02020603050405020304" pitchFamily="18" charset="0"/>
              </a:rPr>
              <a:t>babies,the</a:t>
            </a:r>
            <a:r>
              <a:rPr lang="en-US" altLang="zh-CN" sz="2000" dirty="0">
                <a:latin typeface="Times New Roman" panose="02020603050405020304" pitchFamily="18" charset="0"/>
                <a:cs typeface="Times New Roman" panose="02020603050405020304" pitchFamily="18" charset="0"/>
              </a:rPr>
              <a:t> recordings caused activation in areas which play a role in speech </a:t>
            </a:r>
            <a:r>
              <a:rPr lang="en-US" altLang="zh-CN" sz="2000" dirty="0" err="1">
                <a:latin typeface="Times New Roman" panose="02020603050405020304" pitchFamily="18" charset="0"/>
                <a:cs typeface="Times New Roman" panose="02020603050405020304" pitchFamily="18" charset="0"/>
              </a:rPr>
              <a:t>processing.In</a:t>
            </a:r>
            <a:r>
              <a:rPr lang="en-US" altLang="zh-CN" sz="2000" dirty="0">
                <a:latin typeface="Times New Roman" panose="02020603050405020304" pitchFamily="18" charset="0"/>
                <a:cs typeface="Times New Roman" panose="02020603050405020304" pitchFamily="18" charset="0"/>
              </a:rPr>
              <a:t> the bilingual-exposed </a:t>
            </a:r>
            <a:r>
              <a:rPr lang="en-US" altLang="zh-CN" sz="2000" dirty="0" err="1">
                <a:latin typeface="Times New Roman" panose="02020603050405020304" pitchFamily="18" charset="0"/>
                <a:cs typeface="Times New Roman" panose="02020603050405020304" pitchFamily="18" charset="0"/>
              </a:rPr>
              <a:t>babies,the</a:t>
            </a:r>
            <a:r>
              <a:rPr lang="en-US" altLang="zh-CN" sz="2000" dirty="0">
                <a:latin typeface="Times New Roman" panose="02020603050405020304" pitchFamily="18" charset="0"/>
                <a:cs typeface="Times New Roman" panose="02020603050405020304" pitchFamily="18" charset="0"/>
              </a:rPr>
              <a:t> recordings similarly evoked these </a:t>
            </a:r>
            <a:r>
              <a:rPr lang="en-US" altLang="zh-CN" sz="2000" dirty="0" err="1">
                <a:latin typeface="Times New Roman" panose="02020603050405020304" pitchFamily="18" charset="0"/>
                <a:cs typeface="Times New Roman" panose="02020603050405020304" pitchFamily="18" charset="0"/>
              </a:rPr>
              <a:t>responses,</a:t>
            </a:r>
            <a:r>
              <a:rPr lang="en-US" altLang="zh-CN" sz="2000" dirty="0" err="1">
                <a:highlight>
                  <a:srgbClr val="FFFF00"/>
                </a:highlight>
                <a:latin typeface="Times New Roman" panose="02020603050405020304" pitchFamily="18" charset="0"/>
                <a:cs typeface="Times New Roman" panose="02020603050405020304" pitchFamily="18" charset="0"/>
              </a:rPr>
              <a:t>but</a:t>
            </a:r>
            <a:r>
              <a:rPr lang="en-US" altLang="zh-CN" sz="2000" dirty="0">
                <a:highlight>
                  <a:srgbClr val="FFFF00"/>
                </a:highlight>
                <a:latin typeface="Times New Roman" panose="02020603050405020304" pitchFamily="18" charset="0"/>
                <a:cs typeface="Times New Roman" panose="02020603050405020304" pitchFamily="18" charset="0"/>
              </a:rPr>
              <a:t> </a:t>
            </a:r>
            <a:r>
              <a:rPr lang="en-US" altLang="zh-CN" sz="2000" dirty="0">
                <a:solidFill>
                  <a:srgbClr val="00B050"/>
                </a:solidFill>
                <a:latin typeface="Times New Roman" panose="02020603050405020304" pitchFamily="18" charset="0"/>
                <a:cs typeface="Times New Roman" panose="02020603050405020304" pitchFamily="18" charset="0"/>
              </a:rPr>
              <a:t>they were larger and </a:t>
            </a:r>
            <a:r>
              <a:rPr lang="en-US" altLang="zh-CN" sz="2000" dirty="0" err="1">
                <a:solidFill>
                  <a:srgbClr val="00B050"/>
                </a:solidFill>
                <a:latin typeface="Times New Roman" panose="02020603050405020304" pitchFamily="18" charset="0"/>
                <a:cs typeface="Times New Roman" panose="02020603050405020304" pitchFamily="18" charset="0"/>
              </a:rPr>
              <a:t>wider.</a:t>
            </a:r>
            <a:r>
              <a:rPr lang="en-US" altLang="zh-CN" sz="2000" dirty="0" err="1">
                <a:latin typeface="Times New Roman" panose="02020603050405020304" pitchFamily="18" charset="0"/>
                <a:cs typeface="Times New Roman" panose="02020603050405020304" pitchFamily="18" charset="0"/>
              </a:rPr>
              <a:t>These</a:t>
            </a:r>
            <a:r>
              <a:rPr lang="en-US" altLang="zh-CN" sz="2000" dirty="0">
                <a:latin typeface="Times New Roman" panose="02020603050405020304" pitchFamily="18" charset="0"/>
                <a:cs typeface="Times New Roman" panose="02020603050405020304" pitchFamily="18" charset="0"/>
              </a:rPr>
              <a:t> infants </a:t>
            </a:r>
            <a:r>
              <a:rPr lang="en-US" altLang="zh-CN" sz="2000" dirty="0">
                <a:highlight>
                  <a:srgbClr val="FFFF00"/>
                </a:highlight>
                <a:latin typeface="Times New Roman" panose="02020603050405020304" pitchFamily="18" charset="0"/>
                <a:cs typeface="Times New Roman" panose="02020603050405020304" pitchFamily="18" charset="0"/>
              </a:rPr>
              <a:t>also</a:t>
            </a:r>
            <a:r>
              <a:rPr lang="en-US" altLang="zh-CN" sz="2000" dirty="0">
                <a:latin typeface="Times New Roman" panose="02020603050405020304" pitchFamily="18" charset="0"/>
                <a:cs typeface="Times New Roman" panose="02020603050405020304" pitchFamily="18" charset="0"/>
              </a:rPr>
              <a:t> had activation in equivalent areas of their </a:t>
            </a:r>
            <a:r>
              <a:rPr lang="en-US" altLang="zh-CN" sz="2000" dirty="0" err="1">
                <a:latin typeface="Times New Roman" panose="02020603050405020304" pitchFamily="18" charset="0"/>
                <a:cs typeface="Times New Roman" panose="02020603050405020304" pitchFamily="18" charset="0"/>
              </a:rPr>
              <a:t>brains’right</a:t>
            </a:r>
            <a:r>
              <a:rPr lang="en-US" altLang="zh-CN" sz="2000" dirty="0">
                <a:latin typeface="Times New Roman" panose="02020603050405020304" pitchFamily="18" charset="0"/>
                <a:cs typeface="Times New Roman" panose="02020603050405020304" pitchFamily="18" charset="0"/>
              </a:rPr>
              <a:t> hemispheres ( </a:t>
            </a:r>
            <a:r>
              <a:rPr lang="zh-CN" altLang="en-US" sz="2000" dirty="0">
                <a:latin typeface="Times New Roman" panose="02020603050405020304" pitchFamily="18" charset="0"/>
                <a:cs typeface="Times New Roman" panose="02020603050405020304" pitchFamily="18" charset="0"/>
              </a:rPr>
              <a:t>脑 半 球 </a:t>
            </a:r>
            <a:r>
              <a:rPr lang="en-US" altLang="zh-CN" sz="2000" dirty="0">
                <a:latin typeface="Times New Roman" panose="02020603050405020304" pitchFamily="18" charset="0"/>
                <a:cs typeface="Times New Roman" panose="02020603050405020304" pitchFamily="18" charset="0"/>
              </a:rPr>
              <a:t>) .When the recordings were then played backwards as a control arm of the </a:t>
            </a:r>
            <a:r>
              <a:rPr lang="en-US" altLang="zh-CN" sz="2000" dirty="0" err="1">
                <a:latin typeface="Times New Roman" panose="02020603050405020304" pitchFamily="18" charset="0"/>
                <a:cs typeface="Times New Roman" panose="02020603050405020304" pitchFamily="18" charset="0"/>
              </a:rPr>
              <a:t>experiment,the</a:t>
            </a:r>
            <a:r>
              <a:rPr lang="en-US" altLang="zh-CN" sz="2000" dirty="0">
                <a:latin typeface="Times New Roman" panose="02020603050405020304" pitchFamily="18" charset="0"/>
                <a:cs typeface="Times New Roman" panose="02020603050405020304" pitchFamily="18" charset="0"/>
              </a:rPr>
              <a:t> infants exposed to just Spanish had larger responses to the backwards </a:t>
            </a:r>
            <a:r>
              <a:rPr lang="en-US" altLang="zh-CN" sz="2000" dirty="0" err="1">
                <a:latin typeface="Times New Roman" panose="02020603050405020304" pitchFamily="18" charset="0"/>
                <a:cs typeface="Times New Roman" panose="02020603050405020304" pitchFamily="18" charset="0"/>
              </a:rPr>
              <a:t>speech,</a:t>
            </a:r>
            <a:r>
              <a:rPr lang="en-US" altLang="zh-CN" sz="2000" dirty="0" err="1">
                <a:highlight>
                  <a:srgbClr val="FFFF00"/>
                </a:highlight>
                <a:latin typeface="Times New Roman" panose="02020603050405020304" pitchFamily="18" charset="0"/>
                <a:cs typeface="Times New Roman" panose="02020603050405020304" pitchFamily="18" charset="0"/>
              </a:rPr>
              <a:t>while</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00B050"/>
                </a:solidFill>
                <a:latin typeface="Times New Roman" panose="02020603050405020304" pitchFamily="18" charset="0"/>
                <a:cs typeface="Times New Roman" panose="02020603050405020304" pitchFamily="18" charset="0"/>
              </a:rPr>
              <a:t>those to Spanish and Basque had similar brain patterns as </a:t>
            </a:r>
            <a:r>
              <a:rPr lang="en-US" altLang="zh-CN" sz="2000" dirty="0" err="1">
                <a:solidFill>
                  <a:srgbClr val="00B050"/>
                </a:solidFill>
                <a:latin typeface="Times New Roman" panose="02020603050405020304" pitchFamily="18" charset="0"/>
                <a:cs typeface="Times New Roman" panose="02020603050405020304" pitchFamily="18" charset="0"/>
              </a:rPr>
              <a:t>before.</a:t>
            </a:r>
            <a:r>
              <a:rPr lang="en-US" altLang="zh-CN" sz="2000" dirty="0" err="1">
                <a:latin typeface="Times New Roman" panose="02020603050405020304" pitchFamily="18" charset="0"/>
                <a:cs typeface="Times New Roman" panose="02020603050405020304" pitchFamily="18" charset="0"/>
              </a:rPr>
              <a:t>This</a:t>
            </a:r>
            <a:r>
              <a:rPr lang="en-US" altLang="zh-CN" sz="2000" dirty="0">
                <a:latin typeface="Times New Roman" panose="02020603050405020304" pitchFamily="18" charset="0"/>
                <a:cs typeface="Times New Roman" panose="02020603050405020304" pitchFamily="18" charset="0"/>
              </a:rPr>
              <a:t> may be </a:t>
            </a:r>
            <a:r>
              <a:rPr lang="en-US" altLang="zh-CN" sz="2000" dirty="0">
                <a:solidFill>
                  <a:srgbClr val="00B050"/>
                </a:solidFill>
                <a:latin typeface="Times New Roman" panose="02020603050405020304" pitchFamily="18" charset="0"/>
                <a:cs typeface="Times New Roman" panose="02020603050405020304" pitchFamily="18" charset="0"/>
              </a:rPr>
              <a:t>because the bilingual infants take longer to register their primary </a:t>
            </a:r>
            <a:r>
              <a:rPr lang="en-US" altLang="zh-CN" sz="2000" dirty="0" err="1">
                <a:solidFill>
                  <a:srgbClr val="00B050"/>
                </a:solidFill>
                <a:latin typeface="Times New Roman" panose="02020603050405020304" pitchFamily="18" charset="0"/>
                <a:cs typeface="Times New Roman" panose="02020603050405020304" pitchFamily="18" charset="0"/>
              </a:rPr>
              <a:t>language,in</a:t>
            </a:r>
            <a:r>
              <a:rPr lang="en-US" altLang="zh-CN" sz="2000" dirty="0">
                <a:solidFill>
                  <a:srgbClr val="00B050"/>
                </a:solidFill>
                <a:latin typeface="Times New Roman" panose="02020603050405020304" pitchFamily="18" charset="0"/>
                <a:cs typeface="Times New Roman" panose="02020603050405020304" pitchFamily="18" charset="0"/>
              </a:rPr>
              <a:t> this case </a:t>
            </a:r>
            <a:r>
              <a:rPr lang="en-US" altLang="zh-CN" sz="2000" dirty="0" err="1">
                <a:solidFill>
                  <a:srgbClr val="00B050"/>
                </a:solidFill>
                <a:latin typeface="Times New Roman" panose="02020603050405020304" pitchFamily="18" charset="0"/>
                <a:cs typeface="Times New Roman" panose="02020603050405020304" pitchFamily="18" charset="0"/>
              </a:rPr>
              <a:t>Spanish,as</a:t>
            </a:r>
            <a:r>
              <a:rPr lang="en-US" altLang="zh-CN" sz="2000" dirty="0">
                <a:solidFill>
                  <a:srgbClr val="00B050"/>
                </a:solidFill>
                <a:latin typeface="Times New Roman" panose="02020603050405020304" pitchFamily="18" charset="0"/>
                <a:cs typeface="Times New Roman" panose="02020603050405020304" pitchFamily="18" charset="0"/>
              </a:rPr>
              <a:t> hearing both this and Basque reduces their overall exposure to either language.</a:t>
            </a:r>
            <a:endParaRPr lang="en-US" altLang="zh-CN" sz="2000" dirty="0">
              <a:solidFill>
                <a:srgbClr val="00B050"/>
              </a:solidFill>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If this is the </a:t>
            </a:r>
            <a:r>
              <a:rPr lang="en-US" altLang="zh-CN" sz="2000" dirty="0" err="1">
                <a:latin typeface="Times New Roman" panose="02020603050405020304" pitchFamily="18" charset="0"/>
                <a:cs typeface="Times New Roman" panose="02020603050405020304" pitchFamily="18" charset="0"/>
              </a:rPr>
              <a:t>case,it</a:t>
            </a:r>
            <a:r>
              <a:rPr lang="en-US" altLang="zh-CN" sz="2000" dirty="0">
                <a:latin typeface="Times New Roman" panose="02020603050405020304" pitchFamily="18" charset="0"/>
                <a:cs typeface="Times New Roman" panose="02020603050405020304" pitchFamily="18" charset="0"/>
              </a:rPr>
              <a:t> could </a:t>
            </a:r>
            <a:r>
              <a:rPr lang="en-US" altLang="zh-CN" sz="2000" dirty="0">
                <a:highlight>
                  <a:srgbClr val="00FFFF"/>
                </a:highlight>
                <a:latin typeface="Times New Roman" panose="02020603050405020304" pitchFamily="18" charset="0"/>
                <a:cs typeface="Times New Roman" panose="02020603050405020304" pitchFamily="18" charset="0"/>
              </a:rPr>
              <a:t>help </a:t>
            </a:r>
            <a:r>
              <a:rPr lang="en-US" altLang="zh-CN" sz="2000" dirty="0">
                <a:latin typeface="Times New Roman" panose="02020603050405020304" pitchFamily="18" charset="0"/>
                <a:cs typeface="Times New Roman" panose="02020603050405020304" pitchFamily="18" charset="0"/>
              </a:rPr>
              <a:t>them be sensitive to linguistic differences and enable them to learn to distinguish between languages at a younger </a:t>
            </a:r>
            <a:r>
              <a:rPr lang="en-US" altLang="zh-CN" sz="2000" dirty="0" err="1">
                <a:latin typeface="Times New Roman" panose="02020603050405020304" pitchFamily="18" charset="0"/>
                <a:cs typeface="Times New Roman" panose="02020603050405020304" pitchFamily="18" charset="0"/>
              </a:rPr>
              <a:t>age.The</a:t>
            </a:r>
            <a:r>
              <a:rPr lang="en-US" altLang="zh-CN" sz="2000" dirty="0">
                <a:latin typeface="Times New Roman" panose="02020603050405020304" pitchFamily="18" charset="0"/>
                <a:cs typeface="Times New Roman" panose="02020603050405020304" pitchFamily="18" charset="0"/>
              </a:rPr>
              <a:t> researchers </a:t>
            </a:r>
            <a:r>
              <a:rPr lang="en-US" altLang="zh-CN" sz="2000" dirty="0">
                <a:solidFill>
                  <a:srgbClr val="FF0000"/>
                </a:solidFill>
                <a:latin typeface="Times New Roman" panose="02020603050405020304" pitchFamily="18" charset="0"/>
                <a:cs typeface="Times New Roman" panose="02020603050405020304" pitchFamily="18" charset="0"/>
              </a:rPr>
              <a:t>note</a:t>
            </a:r>
            <a:r>
              <a:rPr lang="en-US" altLang="zh-CN" sz="2000" dirty="0">
                <a:latin typeface="Times New Roman" panose="02020603050405020304" pitchFamily="18" charset="0"/>
                <a:cs typeface="Times New Roman" panose="02020603050405020304" pitchFamily="18" charset="0"/>
              </a:rPr>
              <a:t> that a bilingual environment </a:t>
            </a:r>
            <a:r>
              <a:rPr lang="en-US" altLang="zh-CN" sz="2000" dirty="0">
                <a:highlight>
                  <a:srgbClr val="00FFFF"/>
                </a:highlight>
                <a:latin typeface="Times New Roman" panose="02020603050405020304" pitchFamily="18" charset="0"/>
                <a:cs typeface="Times New Roman" panose="02020603050405020304" pitchFamily="18" charset="0"/>
              </a:rPr>
              <a:t>stimulates changes </a:t>
            </a:r>
            <a:r>
              <a:rPr lang="en-US" altLang="zh-CN" sz="2000" dirty="0">
                <a:latin typeface="Times New Roman" panose="02020603050405020304" pitchFamily="18" charset="0"/>
                <a:cs typeface="Times New Roman" panose="02020603050405020304" pitchFamily="18" charset="0"/>
              </a:rPr>
              <a:t>in the brain mechanisms underlying speech processing in young </a:t>
            </a:r>
            <a:r>
              <a:rPr lang="en-US" altLang="zh-CN" sz="2000" dirty="0" err="1">
                <a:latin typeface="Times New Roman" panose="02020603050405020304" pitchFamily="18" charset="0"/>
                <a:cs typeface="Times New Roman" panose="02020603050405020304" pitchFamily="18" charset="0"/>
              </a:rPr>
              <a:t>infants,</a:t>
            </a:r>
            <a:r>
              <a:rPr lang="en-US" altLang="zh-CN" sz="2000" dirty="0" err="1">
                <a:highlight>
                  <a:srgbClr val="00FFFF"/>
                </a:highlight>
                <a:latin typeface="Times New Roman" panose="02020603050405020304" pitchFamily="18" charset="0"/>
                <a:cs typeface="Times New Roman" panose="02020603050405020304" pitchFamily="18" charset="0"/>
              </a:rPr>
              <a:t>adding</a:t>
            </a:r>
            <a:r>
              <a:rPr lang="en-US" altLang="zh-CN" sz="2000" dirty="0">
                <a:highlight>
                  <a:srgbClr val="00FFFF"/>
                </a:highlight>
                <a:latin typeface="Times New Roman" panose="02020603050405020304" pitchFamily="18" charset="0"/>
                <a:cs typeface="Times New Roman" panose="02020603050405020304" pitchFamily="18" charset="0"/>
              </a:rPr>
              <a:t> weight to </a:t>
            </a:r>
            <a:r>
              <a:rPr lang="en-US" altLang="zh-CN" sz="2000" dirty="0">
                <a:latin typeface="Times New Roman" panose="02020603050405020304" pitchFamily="18" charset="0"/>
                <a:cs typeface="Times New Roman" panose="02020603050405020304" pitchFamily="18" charset="0"/>
              </a:rPr>
              <a:t>the idea that the neural basis of learning two or more languages is established very early in life.</a:t>
            </a:r>
            <a:endParaRPr lang="zh-CN" altLang="en-US" sz="2000" dirty="0">
              <a:latin typeface="Times New Roman" panose="02020603050405020304" pitchFamily="18" charset="0"/>
              <a:cs typeface="Times New Roman" panose="02020603050405020304" pitchFamily="18" charset="0"/>
            </a:endParaRPr>
          </a:p>
        </p:txBody>
      </p:sp>
      <p:sp>
        <p:nvSpPr>
          <p:cNvPr id="4" name="矩形 3"/>
          <p:cNvSpPr/>
          <p:nvPr/>
        </p:nvSpPr>
        <p:spPr bwMode="auto">
          <a:xfrm>
            <a:off x="1926636" y="816429"/>
            <a:ext cx="10004107" cy="326571"/>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5" name="矩形 4"/>
          <p:cNvSpPr/>
          <p:nvPr/>
        </p:nvSpPr>
        <p:spPr bwMode="auto">
          <a:xfrm>
            <a:off x="261257" y="1143000"/>
            <a:ext cx="4299857" cy="326571"/>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6" name="矩形 5"/>
          <p:cNvSpPr/>
          <p:nvPr/>
        </p:nvSpPr>
        <p:spPr bwMode="auto">
          <a:xfrm>
            <a:off x="4082143" y="5671456"/>
            <a:ext cx="7930243" cy="326571"/>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7" name="矩形 6"/>
          <p:cNvSpPr/>
          <p:nvPr/>
        </p:nvSpPr>
        <p:spPr bwMode="auto">
          <a:xfrm>
            <a:off x="261257" y="5998027"/>
            <a:ext cx="11751129" cy="326571"/>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8" name="矩形 7"/>
          <p:cNvSpPr/>
          <p:nvPr/>
        </p:nvSpPr>
        <p:spPr bwMode="auto">
          <a:xfrm>
            <a:off x="261257" y="6314935"/>
            <a:ext cx="6520543" cy="336234"/>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9" name="文本框 8"/>
          <p:cNvSpPr txBox="1"/>
          <p:nvPr/>
        </p:nvSpPr>
        <p:spPr>
          <a:xfrm>
            <a:off x="7239133" y="172597"/>
            <a:ext cx="2457724" cy="523220"/>
          </a:xfrm>
          <a:prstGeom prst="rect">
            <a:avLst/>
          </a:prstGeom>
          <a:solidFill>
            <a:srgbClr val="FFC000"/>
          </a:solidFill>
          <a:ln w="19050">
            <a:solidFill>
              <a:schemeClr val="tx1"/>
            </a:solidFill>
          </a:ln>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Importance </a:t>
            </a:r>
            <a:endParaRPr lang="zh-CN" altLang="en-US" sz="28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7239133" y="6314935"/>
            <a:ext cx="2457724" cy="523220"/>
          </a:xfrm>
          <a:prstGeom prst="rect">
            <a:avLst/>
          </a:prstGeom>
          <a:solidFill>
            <a:srgbClr val="FFC000"/>
          </a:solidFill>
          <a:ln w="19050">
            <a:solidFill>
              <a:schemeClr val="tx1"/>
            </a:solidFill>
          </a:ln>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Conclusion </a:t>
            </a:r>
            <a:endParaRPr lang="zh-CN" altLang="en-US" sz="28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7239133" y="3472189"/>
            <a:ext cx="2457724" cy="523220"/>
          </a:xfrm>
          <a:prstGeom prst="rect">
            <a:avLst/>
          </a:prstGeom>
          <a:solidFill>
            <a:srgbClr val="FFC000"/>
          </a:solidFill>
          <a:ln w="19050">
            <a:solidFill>
              <a:schemeClr val="tx1"/>
            </a:solidFill>
          </a:ln>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Findings </a:t>
            </a:r>
            <a:endParaRPr lang="zh-CN" altLang="en-US" sz="28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7239133" y="1719413"/>
            <a:ext cx="2486290" cy="523220"/>
          </a:xfrm>
          <a:prstGeom prst="rect">
            <a:avLst/>
          </a:prstGeom>
          <a:solidFill>
            <a:srgbClr val="FFC000"/>
          </a:solidFill>
          <a:ln w="19050">
            <a:solidFill>
              <a:schemeClr val="tx1"/>
            </a:solidFill>
          </a:ln>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Methods</a:t>
            </a:r>
            <a:endParaRPr lang="zh-CN" altLang="en-US" sz="24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261257" y="4708217"/>
            <a:ext cx="11704405"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just"/>
            <a:r>
              <a:rPr lang="zh-CN" altLang="en-US" dirty="0">
                <a:solidFill>
                  <a:prstClr val="black"/>
                </a:solidFill>
                <a:latin typeface="Times New Roman" panose="02020603050405020304" pitchFamily="18" charset="0"/>
                <a:cs typeface="Times New Roman" panose="02020603050405020304" pitchFamily="18" charset="0"/>
              </a:rPr>
              <a:t>因为双语婴儿在识别他们的第一语言</a:t>
            </a:r>
            <a:r>
              <a:rPr lang="en-US" altLang="zh-CN" dirty="0">
                <a:solidFill>
                  <a:prstClr val="black"/>
                </a:solidFill>
                <a:latin typeface="Times New Roman" panose="02020603050405020304" pitchFamily="18" charset="0"/>
                <a:cs typeface="Times New Roman" panose="02020603050405020304" pitchFamily="18" charset="0"/>
              </a:rPr>
              <a:t>——</a:t>
            </a:r>
            <a:r>
              <a:rPr lang="zh-CN" altLang="en-US" dirty="0">
                <a:solidFill>
                  <a:prstClr val="black"/>
                </a:solidFill>
                <a:latin typeface="Times New Roman" panose="02020603050405020304" pitchFamily="18" charset="0"/>
                <a:cs typeface="Times New Roman" panose="02020603050405020304" pitchFamily="18" charset="0"/>
              </a:rPr>
              <a:t>在本例中是西班牙语</a:t>
            </a:r>
            <a:r>
              <a:rPr lang="en-US" altLang="zh-CN" dirty="0">
                <a:solidFill>
                  <a:prstClr val="black"/>
                </a:solidFill>
                <a:latin typeface="Times New Roman" panose="02020603050405020304" pitchFamily="18" charset="0"/>
                <a:cs typeface="Times New Roman" panose="02020603050405020304" pitchFamily="18" charset="0"/>
              </a:rPr>
              <a:t>——</a:t>
            </a:r>
            <a:r>
              <a:rPr lang="zh-CN" altLang="en-US" dirty="0">
                <a:solidFill>
                  <a:prstClr val="black"/>
                </a:solidFill>
                <a:latin typeface="Times New Roman" panose="02020603050405020304" pitchFamily="18" charset="0"/>
                <a:cs typeface="Times New Roman" panose="02020603050405020304" pitchFamily="18" charset="0"/>
              </a:rPr>
              <a:t>上需要更长的时间，因为他们</a:t>
            </a:r>
            <a:r>
              <a:rPr lang="zh-CN" altLang="en-US" b="1" dirty="0">
                <a:solidFill>
                  <a:prstClr val="black"/>
                </a:solidFill>
                <a:latin typeface="Times New Roman" panose="02020603050405020304" pitchFamily="18" charset="0"/>
                <a:cs typeface="Times New Roman" panose="02020603050405020304" pitchFamily="18" charset="0"/>
              </a:rPr>
              <a:t>同时听到</a:t>
            </a:r>
            <a:r>
              <a:rPr lang="zh-CN" altLang="en-US" dirty="0">
                <a:solidFill>
                  <a:prstClr val="black"/>
                </a:solidFill>
                <a:latin typeface="Times New Roman" panose="02020603050405020304" pitchFamily="18" charset="0"/>
                <a:cs typeface="Times New Roman" panose="02020603050405020304" pitchFamily="18" charset="0"/>
              </a:rPr>
              <a:t>这两种语言，这减少了他们对任何一种语言的总体接触时间。</a:t>
            </a:r>
            <a:endParaRPr lang="zh-CN" altLang="en-US" dirty="0">
              <a:solidFill>
                <a:srgbClr val="FF0000"/>
              </a:solidFill>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2233647" y="1469571"/>
            <a:ext cx="9096306" cy="3226508"/>
            <a:chOff x="1288666" y="1459908"/>
            <a:chExt cx="9096306" cy="3226508"/>
          </a:xfrm>
        </p:grpSpPr>
        <p:pic>
          <p:nvPicPr>
            <p:cNvPr id="15" name="图片 14"/>
            <p:cNvPicPr>
              <a:picLocks noChangeAspect="1"/>
            </p:cNvPicPr>
            <p:nvPr/>
          </p:nvPicPr>
          <p:blipFill>
            <a:blip r:embed="rId1"/>
            <a:stretch>
              <a:fillRect/>
            </a:stretch>
          </p:blipFill>
          <p:spPr>
            <a:xfrm>
              <a:off x="1288666" y="1459908"/>
              <a:ext cx="9096306" cy="3226508"/>
            </a:xfrm>
            <a:prstGeom prst="rect">
              <a:avLst/>
            </a:prstGeom>
          </p:spPr>
        </p:pic>
        <p:sp>
          <p:nvSpPr>
            <p:cNvPr id="16" name="文本框 15"/>
            <p:cNvSpPr txBox="1"/>
            <p:nvPr/>
          </p:nvSpPr>
          <p:spPr>
            <a:xfrm>
              <a:off x="7026661" y="3920599"/>
              <a:ext cx="1529510" cy="323165"/>
            </a:xfrm>
            <a:prstGeom prst="rect">
              <a:avLst/>
            </a:prstGeom>
            <a:solidFill>
              <a:srgbClr val="FFFFFD"/>
            </a:solidFill>
          </p:spPr>
          <p:txBody>
            <a:bodyPr wrap="square" rtlCol="0">
              <a:spAutoFit/>
            </a:bodyPr>
            <a:lstStyle/>
            <a:p>
              <a:r>
                <a:rPr lang="zh-CN" altLang="en-US" sz="1500" b="1" dirty="0">
                  <a:latin typeface="幼圆" panose="02010509060101010101" pitchFamily="49" charset="-122"/>
                  <a:ea typeface="幼圆" panose="02010509060101010101" pitchFamily="49" charset="-122"/>
                </a:rPr>
                <a:t>来识别主要语言，</a:t>
              </a:r>
              <a:endParaRPr lang="zh-CN" altLang="en-US" sz="1500" b="1" dirty="0">
                <a:latin typeface="幼圆" panose="02010509060101010101" pitchFamily="49" charset="-122"/>
                <a:ea typeface="幼圆" panose="02010509060101010101" pitchFamily="49" charset="-122"/>
              </a:endParaRPr>
            </a:p>
          </p:txBody>
        </p:sp>
      </p:grpSp>
      <p:sp>
        <p:nvSpPr>
          <p:cNvPr id="18" name="矩形 17"/>
          <p:cNvSpPr/>
          <p:nvPr/>
        </p:nvSpPr>
        <p:spPr>
          <a:xfrm>
            <a:off x="261257" y="1490684"/>
            <a:ext cx="2486290" cy="240143"/>
          </a:xfrm>
          <a:prstGeom prst="rect">
            <a:avLst/>
          </a:prstGeom>
          <a:solidFill>
            <a:schemeClr val="bg1">
              <a:lumMod val="9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0000"/>
                </a:solidFill>
              </a:rPr>
              <a:t>extremely important</a:t>
            </a:r>
            <a:endParaRPr lang="zh-CN" altLang="en-US" dirty="0">
              <a:ln>
                <a:solidFill>
                  <a:srgbClr val="00B050"/>
                </a:solidFill>
              </a:ln>
              <a:solidFill>
                <a:srgbClr val="FF0000"/>
              </a:solidFill>
            </a:endParaRPr>
          </a:p>
        </p:txBody>
      </p:sp>
      <p:sp>
        <p:nvSpPr>
          <p:cNvPr id="19" name="矩形 18"/>
          <p:cNvSpPr/>
          <p:nvPr/>
        </p:nvSpPr>
        <p:spPr>
          <a:xfrm>
            <a:off x="7014595" y="5733195"/>
            <a:ext cx="1770177" cy="319171"/>
          </a:xfrm>
          <a:prstGeom prst="rect">
            <a:avLst/>
          </a:prstGeom>
          <a:solidFill>
            <a:schemeClr val="bg1">
              <a:lumMod val="9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n>
                  <a:solidFill>
                    <a:srgbClr val="00B050"/>
                  </a:solidFill>
                </a:ln>
                <a:solidFill>
                  <a:srgbClr val="FF0000"/>
                </a:solidFill>
              </a:rPr>
              <a:t>增加权重</a:t>
            </a:r>
            <a:endParaRPr lang="zh-CN" altLang="en-US" dirty="0">
              <a:ln>
                <a:solidFill>
                  <a:srgbClr val="00B050"/>
                </a:solidFill>
              </a:ln>
              <a:solidFill>
                <a:srgbClr val="FF0000"/>
              </a:solidFill>
            </a:endParaRPr>
          </a:p>
        </p:txBody>
      </p:sp>
      <p:sp>
        <p:nvSpPr>
          <p:cNvPr id="20" name="文本框 19"/>
          <p:cNvSpPr txBox="1"/>
          <p:nvPr/>
        </p:nvSpPr>
        <p:spPr>
          <a:xfrm>
            <a:off x="261257" y="5936118"/>
            <a:ext cx="11704405"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just"/>
            <a:r>
              <a:rPr lang="zh-CN" altLang="en-US" dirty="0">
                <a:solidFill>
                  <a:prstClr val="black"/>
                </a:solidFill>
                <a:latin typeface="Times New Roman" panose="02020603050405020304" pitchFamily="18" charset="0"/>
                <a:cs typeface="Times New Roman" panose="02020603050405020304" pitchFamily="18" charset="0"/>
              </a:rPr>
              <a:t>研究者指出，双语环境会刺激婴儿大脑中语言处理机制的变化，这为学习两种或更多语言的神经基础在生命早期就已经建立的观点</a:t>
            </a:r>
            <a:r>
              <a:rPr lang="zh-CN" altLang="en-US" b="1" dirty="0">
                <a:solidFill>
                  <a:prstClr val="black"/>
                </a:solidFill>
                <a:latin typeface="Times New Roman" panose="02020603050405020304" pitchFamily="18" charset="0"/>
                <a:cs typeface="Times New Roman" panose="02020603050405020304" pitchFamily="18" charset="0"/>
              </a:rPr>
              <a:t>增添</a:t>
            </a:r>
            <a:r>
              <a:rPr lang="zh-CN" altLang="en-US" dirty="0">
                <a:solidFill>
                  <a:prstClr val="black"/>
                </a:solidFill>
                <a:latin typeface="Times New Roman" panose="02020603050405020304" pitchFamily="18" charset="0"/>
                <a:cs typeface="Times New Roman" panose="02020603050405020304" pitchFamily="18" charset="0"/>
              </a:rPr>
              <a:t>了重要性。</a:t>
            </a:r>
            <a:endParaRPr lang="zh-CN" altLang="en-US" dirty="0">
              <a:solidFill>
                <a:srgbClr val="FF0000"/>
              </a:solidFill>
              <a:latin typeface="Times New Roman" panose="02020603050405020304" pitchFamily="18" charset="0"/>
              <a:cs typeface="Times New Roman" panose="02020603050405020304" pitchFamily="18" charset="0"/>
            </a:endParaRPr>
          </a:p>
        </p:txBody>
      </p:sp>
      <p:grpSp>
        <p:nvGrpSpPr>
          <p:cNvPr id="24" name="组合 23"/>
          <p:cNvGrpSpPr/>
          <p:nvPr/>
        </p:nvGrpSpPr>
        <p:grpSpPr>
          <a:xfrm>
            <a:off x="629117" y="1336471"/>
            <a:ext cx="272136" cy="4661556"/>
            <a:chOff x="629117" y="1336471"/>
            <a:chExt cx="272136" cy="4661556"/>
          </a:xfrm>
        </p:grpSpPr>
        <p:sp>
          <p:nvSpPr>
            <p:cNvPr id="21" name="箭头: 下 20"/>
            <p:cNvSpPr/>
            <p:nvPr/>
          </p:nvSpPr>
          <p:spPr>
            <a:xfrm>
              <a:off x="629117" y="1457803"/>
              <a:ext cx="272136" cy="4540224"/>
            </a:xfrm>
            <a:prstGeom prst="downArrow">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3" name="等腰三角形 22"/>
            <p:cNvSpPr/>
            <p:nvPr/>
          </p:nvSpPr>
          <p:spPr>
            <a:xfrm>
              <a:off x="629118" y="1336471"/>
              <a:ext cx="272135" cy="18322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889863" y="4708217"/>
            <a:ext cx="11046827" cy="646331"/>
          </a:xfrm>
          <a:prstGeom prst="rect">
            <a:avLst/>
          </a:prstGeom>
          <a:solidFill>
            <a:schemeClr val="accent4">
              <a:lumMod val="40000"/>
              <a:lumOff val="60000"/>
            </a:schemeClr>
          </a:solidFill>
        </p:spPr>
        <p:txBody>
          <a:bodyPr wrap="square">
            <a:spAutoFit/>
          </a:bodyPr>
          <a:lstStyle/>
          <a:p>
            <a:r>
              <a:rPr lang="zh-CN" altLang="en-US" dirty="0"/>
              <a:t>这可能使得双语婴儿在处理语言信息时，对语言的声音和结构更加敏感，不容易受到录音倒放这种非正常语言模式的干扰。换句话说，双语婴儿的大脑对于语言的处理可能更为灵活和适应性强。</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4350" y="0"/>
            <a:ext cx="11587844" cy="4888518"/>
          </a:xfrm>
          <a:prstGeom prst="rect">
            <a:avLst/>
          </a:prstGeom>
          <a:noFill/>
        </p:spPr>
        <p:txBody>
          <a:bodyPr wrap="square">
            <a:spAutoFit/>
          </a:bodyPr>
          <a:lstStyle/>
          <a:p>
            <a:pPr algn="just">
              <a:lnSpc>
                <a:spcPts val="2200"/>
              </a:lnSpc>
            </a:pPr>
            <a:r>
              <a:rPr lang="en-US" altLang="zh-CN" sz="2000" dirty="0">
                <a:latin typeface="Times New Roman" panose="02020603050405020304" pitchFamily="18" charset="0"/>
                <a:cs typeface="Times New Roman" panose="02020603050405020304" pitchFamily="18" charset="0"/>
              </a:rPr>
              <a:t>     Very </a:t>
            </a:r>
            <a:r>
              <a:rPr lang="en-US" altLang="zh-CN" sz="2000" dirty="0" err="1">
                <a:latin typeface="Times New Roman" panose="02020603050405020304" pitchFamily="18" charset="0"/>
                <a:cs typeface="Times New Roman" panose="02020603050405020304" pitchFamily="18" charset="0"/>
              </a:rPr>
              <a:t>often,we</a:t>
            </a:r>
            <a:r>
              <a:rPr lang="en-US" altLang="zh-CN" sz="2000" dirty="0">
                <a:latin typeface="Times New Roman" panose="02020603050405020304" pitchFamily="18" charset="0"/>
                <a:cs typeface="Times New Roman" panose="02020603050405020304" pitchFamily="18" charset="0"/>
              </a:rPr>
              <a:t> take a picture on our smartphones and then immediately check the screen to see how it came out. </a:t>
            </a:r>
            <a:r>
              <a:rPr lang="en-US" altLang="zh-CN" sz="2000" u="sng" dirty="0">
                <a:latin typeface="Times New Roman" panose="02020603050405020304" pitchFamily="18" charset="0"/>
                <a:cs typeface="Times New Roman" panose="02020603050405020304" pitchFamily="18" charset="0"/>
              </a:rPr>
              <a:t>    36     </a:t>
            </a:r>
            <a:r>
              <a:rPr lang="en-US" altLang="zh-CN" sz="2000" dirty="0">
                <a:latin typeface="Times New Roman" panose="02020603050405020304" pitchFamily="18" charset="0"/>
                <a:cs typeface="Times New Roman" panose="02020603050405020304" pitchFamily="18" charset="0"/>
              </a:rPr>
              <a:t>We've gathered our best </a:t>
            </a:r>
            <a:r>
              <a:rPr lang="en-US" altLang="zh-CN" sz="2000" dirty="0">
                <a:solidFill>
                  <a:srgbClr val="FF0000"/>
                </a:solidFill>
                <a:latin typeface="Times New Roman" panose="02020603050405020304" pitchFamily="18" charset="0"/>
                <a:cs typeface="Times New Roman" panose="02020603050405020304" pitchFamily="18" charset="0"/>
              </a:rPr>
              <a:t>tips </a:t>
            </a:r>
            <a:r>
              <a:rPr lang="en-US" altLang="zh-CN" sz="2000" dirty="0">
                <a:latin typeface="Times New Roman" panose="02020603050405020304" pitchFamily="18" charset="0"/>
                <a:cs typeface="Times New Roman" panose="02020603050405020304" pitchFamily="18" charset="0"/>
              </a:rPr>
              <a:t>to ensure you know how </a:t>
            </a:r>
            <a:r>
              <a:rPr lang="en-US" altLang="zh-CN" sz="2000" dirty="0">
                <a:solidFill>
                  <a:srgbClr val="FF0000"/>
                </a:solidFill>
                <a:latin typeface="Times New Roman" panose="02020603050405020304" pitchFamily="18" charset="0"/>
                <a:cs typeface="Times New Roman" panose="02020603050405020304" pitchFamily="18" charset="0"/>
              </a:rPr>
              <a:t>to look good in pictures</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gn="just">
              <a:lnSpc>
                <a:spcPts val="2200"/>
              </a:lnSpc>
            </a:pPr>
            <a:r>
              <a:rPr lang="en-US" altLang="zh-CN" sz="2000" b="1" dirty="0">
                <a:latin typeface="Times New Roman" panose="02020603050405020304" pitchFamily="18" charset="0"/>
                <a:cs typeface="Times New Roman" panose="02020603050405020304" pitchFamily="18" charset="0"/>
              </a:rPr>
              <a:t>     Know your angles.</a:t>
            </a:r>
            <a:endParaRPr lang="en-US" altLang="zh-CN" sz="2000" b="1" dirty="0">
              <a:latin typeface="Times New Roman" panose="02020603050405020304" pitchFamily="18" charset="0"/>
              <a:cs typeface="Times New Roman" panose="02020603050405020304" pitchFamily="18" charset="0"/>
            </a:endParaRPr>
          </a:p>
          <a:p>
            <a:pPr algn="just">
              <a:lnSpc>
                <a:spcPts val="2200"/>
              </a:lnSpc>
            </a:pPr>
            <a:r>
              <a:rPr lang="en-US" altLang="zh-CN" sz="2000" dirty="0">
                <a:latin typeface="Times New Roman" panose="02020603050405020304" pitchFamily="18" charset="0"/>
                <a:cs typeface="Times New Roman" panose="02020603050405020304" pitchFamily="18" charset="0"/>
              </a:rPr>
              <a:t>     Knowing your angles is the first step to taking a great </a:t>
            </a:r>
            <a:r>
              <a:rPr lang="en-US" altLang="zh-CN" sz="2000" dirty="0" err="1">
                <a:latin typeface="Times New Roman" panose="02020603050405020304" pitchFamily="18" charset="0"/>
                <a:cs typeface="Times New Roman" panose="02020603050405020304" pitchFamily="18" charset="0"/>
              </a:rPr>
              <a:t>picture.Maybe</a:t>
            </a:r>
            <a:r>
              <a:rPr lang="en-US" altLang="zh-CN" sz="2000" dirty="0">
                <a:latin typeface="Times New Roman" panose="02020603050405020304" pitchFamily="18" charset="0"/>
                <a:cs typeface="Times New Roman" panose="02020603050405020304" pitchFamily="18" charset="0"/>
              </a:rPr>
              <a:t> you like one side of your face better than the </a:t>
            </a:r>
            <a:r>
              <a:rPr lang="en-US" altLang="zh-CN" sz="2000" dirty="0" err="1">
                <a:latin typeface="Times New Roman" panose="02020603050405020304" pitchFamily="18" charset="0"/>
                <a:cs typeface="Times New Roman" panose="02020603050405020304" pitchFamily="18" charset="0"/>
              </a:rPr>
              <a:t>other.Maybe</a:t>
            </a:r>
            <a:r>
              <a:rPr lang="en-US" altLang="zh-CN" sz="2000" dirty="0">
                <a:latin typeface="Times New Roman" panose="02020603050405020304" pitchFamily="18" charset="0"/>
                <a:cs typeface="Times New Roman" panose="02020603050405020304" pitchFamily="18" charset="0"/>
              </a:rPr>
              <a:t> you're completely symmetrical and can take a photo from the front. </a:t>
            </a:r>
            <a:r>
              <a:rPr lang="en-US" altLang="zh-CN" sz="2000" u="sng" dirty="0">
                <a:latin typeface="Times New Roman" panose="02020603050405020304" pitchFamily="18" charset="0"/>
                <a:cs typeface="Times New Roman" panose="02020603050405020304" pitchFamily="18" charset="0"/>
              </a:rPr>
              <a:t>   37   </a:t>
            </a:r>
            <a:r>
              <a:rPr lang="en-US" altLang="zh-CN" sz="2000" dirty="0">
                <a:latin typeface="Times New Roman" panose="02020603050405020304" pitchFamily="18" charset="0"/>
                <a:cs typeface="Times New Roman" panose="02020603050405020304" pitchFamily="18" charset="0"/>
              </a:rPr>
              <a:t> </a:t>
            </a:r>
            <a:r>
              <a:rPr lang="en-US" altLang="zh-CN" sz="2000" dirty="0">
                <a:highlight>
                  <a:srgbClr val="00FFFF"/>
                </a:highlight>
                <a:latin typeface="Times New Roman" panose="02020603050405020304" pitchFamily="18" charset="0"/>
                <a:cs typeface="Times New Roman" panose="02020603050405020304" pitchFamily="18" charset="0"/>
              </a:rPr>
              <a:t>So</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snap some selfies</a:t>
            </a:r>
            <a:r>
              <a:rPr lang="en-US" altLang="zh-CN" sz="2000" dirty="0">
                <a:latin typeface="Times New Roman" panose="02020603050405020304" pitchFamily="18" charset="0"/>
                <a:cs typeface="Times New Roman" panose="02020603050405020304" pitchFamily="18" charset="0"/>
              </a:rPr>
              <a:t> and start to </a:t>
            </a:r>
            <a:r>
              <a:rPr lang="en-US" altLang="zh-CN" sz="2000" dirty="0">
                <a:solidFill>
                  <a:srgbClr val="FF0000"/>
                </a:solidFill>
                <a:latin typeface="Times New Roman" panose="02020603050405020304" pitchFamily="18" charset="0"/>
                <a:cs typeface="Times New Roman" panose="02020603050405020304" pitchFamily="18" charset="0"/>
              </a:rPr>
              <a:t>get acquainted with your best angle.</a:t>
            </a:r>
            <a:endParaRPr lang="en-US" altLang="zh-CN" sz="2000" dirty="0">
              <a:solidFill>
                <a:srgbClr val="FF0000"/>
              </a:solidFill>
              <a:latin typeface="Times New Roman" panose="02020603050405020304" pitchFamily="18" charset="0"/>
              <a:cs typeface="Times New Roman" panose="02020603050405020304" pitchFamily="18" charset="0"/>
            </a:endParaRPr>
          </a:p>
          <a:p>
            <a:pPr algn="just">
              <a:lnSpc>
                <a:spcPts val="2200"/>
              </a:lnSpc>
            </a:pPr>
            <a:r>
              <a:rPr lang="en-US" altLang="zh-CN" sz="2000" dirty="0">
                <a:latin typeface="Times New Roman" panose="02020603050405020304" pitchFamily="18" charset="0"/>
                <a:cs typeface="Times New Roman" panose="02020603050405020304" pitchFamily="18" charset="0"/>
              </a:rPr>
              <a:t>Doing so will have you feeling confident and looking your best in your next shot.</a:t>
            </a:r>
            <a:endParaRPr lang="en-US" altLang="zh-CN" sz="2000" dirty="0">
              <a:latin typeface="Times New Roman" panose="02020603050405020304" pitchFamily="18" charset="0"/>
              <a:cs typeface="Times New Roman" panose="02020603050405020304" pitchFamily="18" charset="0"/>
            </a:endParaRPr>
          </a:p>
          <a:p>
            <a:pPr algn="just">
              <a:lnSpc>
                <a:spcPts val="2200"/>
              </a:lnSpc>
            </a:pPr>
            <a:r>
              <a:rPr lang="en-US" altLang="zh-CN" sz="2000"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Make sure the light is behind the camera.</a:t>
            </a:r>
            <a:endParaRPr lang="en-US" altLang="zh-CN" sz="2000" b="1" dirty="0">
              <a:latin typeface="Times New Roman" panose="02020603050405020304" pitchFamily="18" charset="0"/>
              <a:cs typeface="Times New Roman" panose="02020603050405020304" pitchFamily="18" charset="0"/>
            </a:endParaRPr>
          </a:p>
          <a:p>
            <a:pPr algn="just">
              <a:lnSpc>
                <a:spcPts val="2200"/>
              </a:lnSpc>
            </a:pPr>
            <a:r>
              <a:rPr lang="en-US" altLang="zh-CN" sz="2000" dirty="0">
                <a:latin typeface="Times New Roman" panose="02020603050405020304" pitchFamily="18" charset="0"/>
                <a:cs typeface="Times New Roman" panose="02020603050405020304" pitchFamily="18" charset="0"/>
              </a:rPr>
              <a:t>Great lighting makes a great </a:t>
            </a:r>
            <a:r>
              <a:rPr lang="en-US" altLang="zh-CN" sz="2000" dirty="0" err="1">
                <a:latin typeface="Times New Roman" panose="02020603050405020304" pitchFamily="18" charset="0"/>
                <a:cs typeface="Times New Roman" panose="02020603050405020304" pitchFamily="18" charset="0"/>
              </a:rPr>
              <a:t>photo.The</a:t>
            </a:r>
            <a:r>
              <a:rPr lang="en-US" altLang="zh-CN" sz="2000" dirty="0">
                <a:latin typeface="Times New Roman" panose="02020603050405020304" pitchFamily="18" charset="0"/>
                <a:cs typeface="Times New Roman" panose="02020603050405020304" pitchFamily="18" charset="0"/>
              </a:rPr>
              <a:t> key is to make sure you're in front of the light, and that the light is behind the </a:t>
            </a:r>
            <a:r>
              <a:rPr lang="en-US" altLang="zh-CN" sz="2000" dirty="0" err="1">
                <a:latin typeface="Times New Roman" panose="02020603050405020304" pitchFamily="18" charset="0"/>
                <a:cs typeface="Times New Roman" panose="02020603050405020304" pitchFamily="18" charset="0"/>
              </a:rPr>
              <a:t>camera.So,if</a:t>
            </a:r>
            <a:r>
              <a:rPr lang="en-US" altLang="zh-CN" sz="2000" dirty="0">
                <a:latin typeface="Times New Roman" panose="02020603050405020304" pitchFamily="18" charset="0"/>
                <a:cs typeface="Times New Roman" panose="02020603050405020304" pitchFamily="18" charset="0"/>
              </a:rPr>
              <a:t> you're </a:t>
            </a:r>
            <a:r>
              <a:rPr lang="en-US" altLang="zh-CN" sz="2000" dirty="0" err="1">
                <a:latin typeface="Times New Roman" panose="02020603050405020304" pitchFamily="18" charset="0"/>
                <a:cs typeface="Times New Roman" panose="02020603050405020304" pitchFamily="18" charset="0"/>
              </a:rPr>
              <a:t>outside,make</a:t>
            </a:r>
            <a:r>
              <a:rPr lang="en-US" altLang="zh-CN" sz="2000" dirty="0">
                <a:latin typeface="Times New Roman" panose="02020603050405020304" pitchFamily="18" charset="0"/>
                <a:cs typeface="Times New Roman" panose="02020603050405020304" pitchFamily="18" charset="0"/>
              </a:rPr>
              <a:t> sure the sun is behind the camera</a:t>
            </a:r>
            <a:r>
              <a:rPr lang="en-US" altLang="zh-CN" sz="2000" u="sng" dirty="0">
                <a:latin typeface="Times New Roman" panose="02020603050405020304" pitchFamily="18" charset="0"/>
                <a:cs typeface="Times New Roman" panose="02020603050405020304" pitchFamily="18" charset="0"/>
              </a:rPr>
              <a:t>.       38  </a:t>
            </a:r>
            <a:endParaRPr lang="en-US" altLang="zh-CN" sz="2000" u="sng" dirty="0">
              <a:latin typeface="Times New Roman" panose="02020603050405020304" pitchFamily="18" charset="0"/>
              <a:cs typeface="Times New Roman" panose="02020603050405020304" pitchFamily="18" charset="0"/>
            </a:endParaRPr>
          </a:p>
          <a:p>
            <a:pPr algn="just">
              <a:lnSpc>
                <a:spcPts val="2200"/>
              </a:lnSpc>
            </a:pPr>
            <a:r>
              <a:rPr lang="en-US" altLang="zh-CN" sz="2000"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 Take multiples.</a:t>
            </a:r>
            <a:endParaRPr lang="en-US" altLang="zh-CN" sz="2000" b="1" dirty="0">
              <a:latin typeface="Times New Roman" panose="02020603050405020304" pitchFamily="18" charset="0"/>
              <a:cs typeface="Times New Roman" panose="02020603050405020304" pitchFamily="18" charset="0"/>
            </a:endParaRPr>
          </a:p>
          <a:p>
            <a:pPr algn="just">
              <a:lnSpc>
                <a:spcPts val="2200"/>
              </a:lnSpc>
            </a:pPr>
            <a:r>
              <a:rPr lang="en-US" altLang="zh-CN" sz="2000" dirty="0">
                <a:latin typeface="Times New Roman" panose="02020603050405020304" pitchFamily="18" charset="0"/>
                <a:cs typeface="Times New Roman" panose="02020603050405020304" pitchFamily="18" charset="0"/>
              </a:rPr>
              <a:t>     </a:t>
            </a:r>
            <a:r>
              <a:rPr lang="en-US" altLang="zh-CN" sz="2000" u="sng" dirty="0">
                <a:latin typeface="Times New Roman" panose="02020603050405020304" pitchFamily="18" charset="0"/>
                <a:cs typeface="Times New Roman" panose="02020603050405020304" pitchFamily="18" charset="0"/>
              </a:rPr>
              <a:t>           39 </a:t>
            </a:r>
            <a:r>
              <a:rPr lang="en-US" altLang="zh-CN" sz="2000" dirty="0">
                <a:latin typeface="Times New Roman" panose="02020603050405020304" pitchFamily="18" charset="0"/>
                <a:cs typeface="Times New Roman" panose="02020603050405020304" pitchFamily="18" charset="0"/>
              </a:rPr>
              <a:t>.Take different photos of the same </a:t>
            </a:r>
            <a:r>
              <a:rPr lang="en-US" altLang="zh-CN" sz="2000" dirty="0" err="1">
                <a:latin typeface="Times New Roman" panose="02020603050405020304" pitchFamily="18" charset="0"/>
                <a:cs typeface="Times New Roman" panose="02020603050405020304" pitchFamily="18" charset="0"/>
              </a:rPr>
              <a:t>shot,so</a:t>
            </a:r>
            <a:r>
              <a:rPr lang="en-US" altLang="zh-CN" sz="2000" dirty="0">
                <a:latin typeface="Times New Roman" panose="02020603050405020304" pitchFamily="18" charset="0"/>
                <a:cs typeface="Times New Roman" panose="02020603050405020304" pitchFamily="18" charset="0"/>
              </a:rPr>
              <a:t> you have options when choosing which photo to </a:t>
            </a:r>
            <a:r>
              <a:rPr lang="en-US" altLang="zh-CN" sz="2000" dirty="0" err="1">
                <a:latin typeface="Times New Roman" panose="02020603050405020304" pitchFamily="18" charset="0"/>
                <a:cs typeface="Times New Roman" panose="02020603050405020304" pitchFamily="18" charset="0"/>
              </a:rPr>
              <a:t>keep.You'll</a:t>
            </a:r>
            <a:r>
              <a:rPr lang="en-US" altLang="zh-CN" sz="2000" dirty="0">
                <a:latin typeface="Times New Roman" panose="02020603050405020304" pitchFamily="18" charset="0"/>
                <a:cs typeface="Times New Roman" panose="02020603050405020304" pitchFamily="18" charset="0"/>
              </a:rPr>
              <a:t> be surprised how often your facial expression changes in the same shot.</a:t>
            </a:r>
            <a:endParaRPr lang="en-US" altLang="zh-CN" sz="2000" dirty="0">
              <a:latin typeface="Times New Roman" panose="02020603050405020304" pitchFamily="18" charset="0"/>
              <a:cs typeface="Times New Roman" panose="02020603050405020304" pitchFamily="18" charset="0"/>
            </a:endParaRPr>
          </a:p>
          <a:p>
            <a:pPr algn="just">
              <a:lnSpc>
                <a:spcPts val="2200"/>
              </a:lnSpc>
            </a:pPr>
            <a:r>
              <a:rPr lang="en-US" altLang="zh-CN" sz="2000"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Invest in a good quality camera.</a:t>
            </a:r>
            <a:endParaRPr lang="en-US" altLang="zh-CN" sz="2000" b="1" dirty="0">
              <a:latin typeface="Times New Roman" panose="02020603050405020304" pitchFamily="18" charset="0"/>
              <a:cs typeface="Times New Roman" panose="02020603050405020304" pitchFamily="18" charset="0"/>
            </a:endParaRPr>
          </a:p>
          <a:p>
            <a:pPr algn="just">
              <a:lnSpc>
                <a:spcPts val="2200"/>
              </a:lnSpc>
            </a:pPr>
            <a:r>
              <a:rPr lang="en-US" altLang="zh-CN" sz="2000" dirty="0">
                <a:latin typeface="Times New Roman" panose="02020603050405020304" pitchFamily="18" charset="0"/>
                <a:cs typeface="Times New Roman" panose="02020603050405020304" pitchFamily="18" charset="0"/>
              </a:rPr>
              <a:t>While smartphone cameras keep getting better and </a:t>
            </a:r>
            <a:r>
              <a:rPr lang="en-US" altLang="zh-CN" sz="2000" dirty="0" err="1">
                <a:latin typeface="Times New Roman" panose="02020603050405020304" pitchFamily="18" charset="0"/>
                <a:cs typeface="Times New Roman" panose="02020603050405020304" pitchFamily="18" charset="0"/>
              </a:rPr>
              <a:t>better,nothing</a:t>
            </a:r>
            <a:r>
              <a:rPr lang="en-US" altLang="zh-CN" sz="2000" dirty="0">
                <a:latin typeface="Times New Roman" panose="02020603050405020304" pitchFamily="18" charset="0"/>
                <a:cs typeface="Times New Roman" panose="02020603050405020304" pitchFamily="18" charset="0"/>
              </a:rPr>
              <a:t> beats the clear and crisp image quality of a digital single-lens reflex (DSLR)</a:t>
            </a:r>
            <a:r>
              <a:rPr lang="en-US" altLang="zh-CN" sz="2000" dirty="0" err="1">
                <a:latin typeface="Times New Roman" panose="02020603050405020304" pitchFamily="18" charset="0"/>
                <a:cs typeface="Times New Roman" panose="02020603050405020304" pitchFamily="18" charset="0"/>
              </a:rPr>
              <a:t>camera.The</a:t>
            </a:r>
            <a:r>
              <a:rPr lang="en-US" altLang="zh-CN" sz="2000" dirty="0">
                <a:latin typeface="Times New Roman" panose="02020603050405020304" pitchFamily="18" charset="0"/>
                <a:cs typeface="Times New Roman" panose="02020603050405020304" pitchFamily="18" charset="0"/>
              </a:rPr>
              <a:t> bad </a:t>
            </a:r>
            <a:r>
              <a:rPr lang="en-US" altLang="zh-CN" sz="2000" dirty="0" err="1">
                <a:latin typeface="Times New Roman" panose="02020603050405020304" pitchFamily="18" charset="0"/>
                <a:cs typeface="Times New Roman" panose="02020603050405020304" pitchFamily="18" charset="0"/>
              </a:rPr>
              <a:t>news?A</a:t>
            </a:r>
            <a:r>
              <a:rPr lang="en-US" altLang="zh-CN" sz="2000" dirty="0">
                <a:latin typeface="Times New Roman" panose="02020603050405020304" pitchFamily="18" charset="0"/>
                <a:cs typeface="Times New Roman" panose="02020603050405020304" pitchFamily="18" charset="0"/>
              </a:rPr>
              <a:t> good DSLR can cost anywhere from $400 on up</a:t>
            </a:r>
            <a:r>
              <a:rPr lang="en-US" altLang="zh-CN" sz="2000" u="sng" dirty="0">
                <a:latin typeface="Times New Roman" panose="02020603050405020304" pitchFamily="18" charset="0"/>
                <a:cs typeface="Times New Roman" panose="02020603050405020304" pitchFamily="18" charset="0"/>
              </a:rPr>
              <a:t>. 40</a:t>
            </a:r>
            <a:endParaRPr lang="en-US" altLang="zh-CN" sz="2000" u="sng" dirty="0">
              <a:latin typeface="Times New Roman" panose="02020603050405020304" pitchFamily="18" charset="0"/>
              <a:cs typeface="Times New Roman" panose="02020603050405020304" pitchFamily="18" charset="0"/>
            </a:endParaRPr>
          </a:p>
          <a:p>
            <a:pPr algn="just">
              <a:lnSpc>
                <a:spcPts val="2200"/>
              </a:lnSpc>
            </a:pPr>
            <a:r>
              <a:rPr lang="en-US" altLang="zh-CN" sz="2000" dirty="0">
                <a:latin typeface="Times New Roman" panose="02020603050405020304" pitchFamily="18" charset="0"/>
                <a:cs typeface="Times New Roman" panose="02020603050405020304" pitchFamily="18" charset="0"/>
              </a:rPr>
              <a:t>With these photo tips in </a:t>
            </a:r>
            <a:r>
              <a:rPr lang="en-US" altLang="zh-CN" sz="2000" dirty="0" err="1">
                <a:latin typeface="Times New Roman" panose="02020603050405020304" pitchFamily="18" charset="0"/>
                <a:cs typeface="Times New Roman" panose="02020603050405020304" pitchFamily="18" charset="0"/>
              </a:rPr>
              <a:t>mind,next</a:t>
            </a:r>
            <a:r>
              <a:rPr lang="en-US" altLang="zh-CN" sz="2000" dirty="0">
                <a:latin typeface="Times New Roman" panose="02020603050405020304" pitchFamily="18" charset="0"/>
                <a:cs typeface="Times New Roman" panose="02020603050405020304" pitchFamily="18" charset="0"/>
              </a:rPr>
              <a:t> time you snap a </a:t>
            </a:r>
            <a:r>
              <a:rPr lang="en-US" altLang="zh-CN" sz="2000" dirty="0" err="1">
                <a:latin typeface="Times New Roman" panose="02020603050405020304" pitchFamily="18" charset="0"/>
                <a:cs typeface="Times New Roman" panose="02020603050405020304" pitchFamily="18" charset="0"/>
              </a:rPr>
              <a:t>photo,you'll</a:t>
            </a:r>
            <a:r>
              <a:rPr lang="en-US" altLang="zh-CN" sz="2000" dirty="0">
                <a:latin typeface="Times New Roman" panose="02020603050405020304" pitchFamily="18" charset="0"/>
                <a:cs typeface="Times New Roman" panose="02020603050405020304" pitchFamily="18" charset="0"/>
              </a:rPr>
              <a:t> look at it with a smile.</a:t>
            </a:r>
            <a:endParaRPr lang="zh-CN" altLang="en-US" sz="2000" dirty="0">
              <a:latin typeface="Times New Roman" panose="02020603050405020304" pitchFamily="18" charset="0"/>
              <a:cs typeface="Times New Roman" panose="02020603050405020304" pitchFamily="18" charset="0"/>
            </a:endParaRPr>
          </a:p>
        </p:txBody>
      </p:sp>
      <p:sp>
        <p:nvSpPr>
          <p:cNvPr id="4" name="TextBox 8"/>
          <p:cNvSpPr txBox="1"/>
          <p:nvPr/>
        </p:nvSpPr>
        <p:spPr>
          <a:xfrm>
            <a:off x="-126171" y="0"/>
            <a:ext cx="640521" cy="1846659"/>
          </a:xfrm>
          <a:prstGeom prst="rect">
            <a:avLst/>
          </a:prstGeom>
          <a:solidFill>
            <a:srgbClr val="92D050"/>
          </a:solidFill>
        </p:spPr>
        <p:txBody>
          <a:bodyPr wrap="square" lIns="0" tIns="0" rIns="0" bIns="0" rtlCol="0" anchor="t">
            <a:spAutoFit/>
          </a:bodyPr>
          <a:lstStyle/>
          <a:p>
            <a:pPr algn="ctr" defTabSz="1219200" fontAlgn="base">
              <a:spcBef>
                <a:spcPct val="0"/>
              </a:spcBef>
              <a:spcAft>
                <a:spcPct val="0"/>
              </a:spcAft>
              <a:defRPr/>
            </a:pPr>
            <a:r>
              <a:rPr lang="zh-CN" altLang="en-US" sz="4000" b="1" dirty="0">
                <a:solidFill>
                  <a:srgbClr val="595959"/>
                </a:solidFill>
                <a:latin typeface="宋体" panose="02010600030101010101" pitchFamily="2" charset="-122"/>
                <a:ea typeface="宋体" panose="02010600030101010101" pitchFamily="2" charset="-122"/>
                <a:sym typeface="方正小标宋简体" pitchFamily="2" charset="-122"/>
              </a:rPr>
              <a:t>七</a:t>
            </a:r>
            <a:endParaRPr lang="en-US" altLang="zh-CN" sz="4000" b="1" dirty="0">
              <a:solidFill>
                <a:srgbClr val="595959"/>
              </a:solidFill>
              <a:latin typeface="宋体" panose="02010600030101010101" pitchFamily="2" charset="-122"/>
              <a:ea typeface="宋体" panose="02010600030101010101" pitchFamily="2" charset="-122"/>
              <a:sym typeface="方正小标宋简体" pitchFamily="2" charset="-122"/>
            </a:endParaRPr>
          </a:p>
          <a:p>
            <a:pPr algn="ctr" defTabSz="1219200" fontAlgn="base">
              <a:spcBef>
                <a:spcPct val="0"/>
              </a:spcBef>
              <a:spcAft>
                <a:spcPct val="0"/>
              </a:spcAft>
              <a:defRPr/>
            </a:pPr>
            <a:r>
              <a:rPr lang="zh-CN" altLang="en-US" sz="4000" b="1" dirty="0">
                <a:solidFill>
                  <a:srgbClr val="595959"/>
                </a:solidFill>
                <a:latin typeface="宋体" panose="02010600030101010101" pitchFamily="2" charset="-122"/>
                <a:ea typeface="宋体" panose="02010600030101010101" pitchFamily="2" charset="-122"/>
                <a:sym typeface="方正小标宋简体" pitchFamily="2" charset="-122"/>
              </a:rPr>
              <a:t>选</a:t>
            </a:r>
            <a:endParaRPr lang="en-US" altLang="zh-CN" sz="4000" b="1" dirty="0">
              <a:solidFill>
                <a:srgbClr val="595959"/>
              </a:solidFill>
              <a:latin typeface="宋体" panose="02010600030101010101" pitchFamily="2" charset="-122"/>
              <a:ea typeface="宋体" panose="02010600030101010101" pitchFamily="2" charset="-122"/>
              <a:sym typeface="方正小标宋简体" pitchFamily="2" charset="-122"/>
            </a:endParaRPr>
          </a:p>
          <a:p>
            <a:pPr algn="ctr" defTabSz="1219200" fontAlgn="base">
              <a:spcBef>
                <a:spcPct val="0"/>
              </a:spcBef>
              <a:spcAft>
                <a:spcPct val="0"/>
              </a:spcAft>
              <a:defRPr/>
            </a:pPr>
            <a:r>
              <a:rPr lang="zh-CN" altLang="en-US" sz="4000" b="1" dirty="0">
                <a:solidFill>
                  <a:srgbClr val="595959"/>
                </a:solidFill>
                <a:latin typeface="宋体" panose="02010600030101010101" pitchFamily="2" charset="-122"/>
                <a:ea typeface="宋体" panose="02010600030101010101" pitchFamily="2" charset="-122"/>
                <a:sym typeface="方正小标宋简体" pitchFamily="2" charset="-122"/>
              </a:rPr>
              <a:t>五</a:t>
            </a:r>
            <a:endParaRPr lang="zh-CN" altLang="en-US" sz="4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sp>
        <p:nvSpPr>
          <p:cNvPr id="6" name="文本框 5"/>
          <p:cNvSpPr txBox="1"/>
          <p:nvPr/>
        </p:nvSpPr>
        <p:spPr>
          <a:xfrm>
            <a:off x="1894863" y="4862136"/>
            <a:ext cx="10564177" cy="1887696"/>
          </a:xfrm>
          <a:prstGeom prst="rect">
            <a:avLst/>
          </a:prstGeom>
          <a:noFill/>
        </p:spPr>
        <p:txBody>
          <a:bodyPr wrap="square">
            <a:spAutoFit/>
          </a:bodyPr>
          <a:lstStyle/>
          <a:p>
            <a:pPr>
              <a:lnSpc>
                <a:spcPts val="2000"/>
              </a:lnSpc>
            </a:pPr>
            <a:r>
              <a:rPr lang="en-US" altLang="zh-CN" sz="2000" dirty="0">
                <a:latin typeface="Times New Roman" panose="02020603050405020304" pitchFamily="18" charset="0"/>
                <a:cs typeface="Times New Roman" panose="02020603050405020304" pitchFamily="18" charset="0"/>
              </a:rPr>
              <a:t>A.</a:t>
            </a:r>
            <a:r>
              <a:rPr lang="en-US" altLang="zh-CN" sz="2000" dirty="0">
                <a:solidFill>
                  <a:srgbClr val="FF0000"/>
                </a:solidFill>
                <a:latin typeface="Times New Roman" panose="02020603050405020304" pitchFamily="18" charset="0"/>
                <a:cs typeface="Times New Roman" panose="02020603050405020304" pitchFamily="18" charset="0"/>
              </a:rPr>
              <a:t>You</a:t>
            </a:r>
            <a:r>
              <a:rPr lang="en-US" altLang="zh-CN" sz="2000" dirty="0">
                <a:latin typeface="Times New Roman" panose="02020603050405020304" pitchFamily="18" charset="0"/>
                <a:cs typeface="Times New Roman" panose="02020603050405020304" pitchFamily="18" charset="0"/>
              </a:rPr>
              <a:t> can never take too many </a:t>
            </a:r>
            <a:r>
              <a:rPr lang="en-US" altLang="zh-CN" sz="2000" dirty="0" err="1">
                <a:latin typeface="Times New Roman" panose="02020603050405020304" pitchFamily="18" charset="0"/>
                <a:cs typeface="Times New Roman" panose="02020603050405020304" pitchFamily="18" charset="0"/>
              </a:rPr>
              <a:t>photos,right</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ts val="2000"/>
              </a:lnSpc>
            </a:pPr>
            <a:r>
              <a:rPr lang="en-US" altLang="zh-CN" sz="2000" dirty="0" err="1">
                <a:latin typeface="Times New Roman" panose="02020603050405020304" pitchFamily="18" charset="0"/>
                <a:cs typeface="Times New Roman" panose="02020603050405020304" pitchFamily="18" charset="0"/>
              </a:rPr>
              <a:t>B.Whatever</a:t>
            </a:r>
            <a:r>
              <a:rPr lang="en-US" altLang="zh-CN" sz="2000" dirty="0">
                <a:latin typeface="Times New Roman" panose="02020603050405020304" pitchFamily="18" charset="0"/>
                <a:cs typeface="Times New Roman" panose="02020603050405020304" pitchFamily="18" charset="0"/>
              </a:rPr>
              <a:t> the case </a:t>
            </a:r>
            <a:r>
              <a:rPr lang="en-US" altLang="zh-CN" sz="2000" dirty="0" err="1">
                <a:latin typeface="Times New Roman" panose="02020603050405020304" pitchFamily="18" charset="0"/>
                <a:cs typeface="Times New Roman" panose="02020603050405020304" pitchFamily="18" charset="0"/>
              </a:rPr>
              <a:t>is,you</a:t>
            </a:r>
            <a:r>
              <a:rPr lang="en-US" altLang="zh-CN" sz="2000" dirty="0">
                <a:latin typeface="Times New Roman" panose="02020603050405020304" pitchFamily="18" charset="0"/>
                <a:cs typeface="Times New Roman" panose="02020603050405020304" pitchFamily="18" charset="0"/>
              </a:rPr>
              <a:t> have to take the time to </a:t>
            </a:r>
            <a:r>
              <a:rPr lang="en-US" altLang="zh-CN" sz="2000" dirty="0">
                <a:solidFill>
                  <a:srgbClr val="FF0000"/>
                </a:solidFill>
                <a:latin typeface="Times New Roman" panose="02020603050405020304" pitchFamily="18" charset="0"/>
                <a:cs typeface="Times New Roman" panose="02020603050405020304" pitchFamily="18" charset="0"/>
              </a:rPr>
              <a:t>study your face</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ts val="2000"/>
              </a:lnSpc>
            </a:pPr>
            <a:r>
              <a:rPr lang="en-US" altLang="zh-CN" sz="2000" dirty="0" err="1">
                <a:latin typeface="Times New Roman" panose="02020603050405020304" pitchFamily="18" charset="0"/>
                <a:cs typeface="Times New Roman" panose="02020603050405020304" pitchFamily="18" charset="0"/>
              </a:rPr>
              <a:t>C.You'll</a:t>
            </a:r>
            <a:r>
              <a:rPr lang="en-US" altLang="zh-CN" sz="2000" dirty="0">
                <a:latin typeface="Times New Roman" panose="02020603050405020304" pitchFamily="18" charset="0"/>
                <a:cs typeface="Times New Roman" panose="02020603050405020304" pitchFamily="18" charset="0"/>
              </a:rPr>
              <a:t> also show more of your eyelashes and brows from this angle.</a:t>
            </a:r>
            <a:endParaRPr lang="en-US" altLang="zh-CN" sz="2000" dirty="0">
              <a:latin typeface="Times New Roman" panose="02020603050405020304" pitchFamily="18" charset="0"/>
              <a:cs typeface="Times New Roman" panose="02020603050405020304" pitchFamily="18" charset="0"/>
            </a:endParaRPr>
          </a:p>
          <a:p>
            <a:pPr>
              <a:lnSpc>
                <a:spcPts val="2000"/>
              </a:lnSpc>
            </a:pPr>
            <a:r>
              <a:rPr lang="en-US" altLang="zh-CN" sz="2000" dirty="0" err="1">
                <a:latin typeface="Times New Roman" panose="02020603050405020304" pitchFamily="18" charset="0"/>
                <a:cs typeface="Times New Roman" panose="02020603050405020304" pitchFamily="18" charset="0"/>
              </a:rPr>
              <a:t>D.</a:t>
            </a:r>
            <a:r>
              <a:rPr lang="en-US" altLang="zh-CN" sz="2000" dirty="0" err="1">
                <a:highlight>
                  <a:srgbClr val="00FFFF"/>
                </a:highlight>
                <a:latin typeface="Times New Roman" panose="02020603050405020304" pitchFamily="18" charset="0"/>
                <a:cs typeface="Times New Roman" panose="02020603050405020304" pitchFamily="18" charset="0"/>
              </a:rPr>
              <a:t>And</a:t>
            </a:r>
            <a:r>
              <a:rPr lang="en-US" altLang="zh-CN" sz="2000" dirty="0">
                <a:latin typeface="Times New Roman" panose="02020603050405020304" pitchFamily="18" charset="0"/>
                <a:cs typeface="Times New Roman" panose="02020603050405020304" pitchFamily="18" charset="0"/>
              </a:rPr>
              <a:t> if you're </a:t>
            </a:r>
            <a:r>
              <a:rPr lang="en-US" altLang="zh-CN" sz="2000" dirty="0" err="1">
                <a:latin typeface="Times New Roman" panose="02020603050405020304" pitchFamily="18" charset="0"/>
                <a:cs typeface="Times New Roman" panose="02020603050405020304" pitchFamily="18" charset="0"/>
              </a:rPr>
              <a:t>indoors,make</a:t>
            </a:r>
            <a:r>
              <a:rPr lang="en-US" altLang="zh-CN" sz="2000" dirty="0">
                <a:latin typeface="Times New Roman" panose="02020603050405020304" pitchFamily="18" charset="0"/>
                <a:cs typeface="Times New Roman" panose="02020603050405020304" pitchFamily="18" charset="0"/>
              </a:rPr>
              <a:t> sure windows and lighting fixtures are behind the camera.</a:t>
            </a:r>
            <a:endParaRPr lang="en-US" altLang="zh-CN" sz="2000" dirty="0">
              <a:latin typeface="Times New Roman" panose="02020603050405020304" pitchFamily="18" charset="0"/>
              <a:cs typeface="Times New Roman" panose="02020603050405020304" pitchFamily="18" charset="0"/>
            </a:endParaRPr>
          </a:p>
          <a:p>
            <a:pPr>
              <a:lnSpc>
                <a:spcPts val="2000"/>
              </a:lnSpc>
            </a:pPr>
            <a:r>
              <a:rPr lang="en-US" altLang="zh-CN" sz="2000" dirty="0" err="1">
                <a:latin typeface="Times New Roman" panose="02020603050405020304" pitchFamily="18" charset="0"/>
                <a:cs typeface="Times New Roman" panose="02020603050405020304" pitchFamily="18" charset="0"/>
              </a:rPr>
              <a:t>E.Most</a:t>
            </a:r>
            <a:r>
              <a:rPr lang="en-US" altLang="zh-CN" sz="2000" dirty="0">
                <a:latin typeface="Times New Roman" panose="02020603050405020304" pitchFamily="18" charset="0"/>
                <a:cs typeface="Times New Roman" panose="02020603050405020304" pitchFamily="18" charset="0"/>
              </a:rPr>
              <a:t> of the photos you see from celebrities and online influencers come from a DSLR.</a:t>
            </a:r>
            <a:endParaRPr lang="en-US" altLang="zh-CN" sz="2000" dirty="0">
              <a:latin typeface="Times New Roman" panose="02020603050405020304" pitchFamily="18" charset="0"/>
              <a:cs typeface="Times New Roman" panose="02020603050405020304" pitchFamily="18" charset="0"/>
            </a:endParaRPr>
          </a:p>
          <a:p>
            <a:pPr>
              <a:lnSpc>
                <a:spcPts val="2000"/>
              </a:lnSpc>
            </a:pPr>
            <a:r>
              <a:rPr lang="en-US" altLang="zh-CN" sz="2000" dirty="0">
                <a:latin typeface="Times New Roman" panose="02020603050405020304" pitchFamily="18" charset="0"/>
                <a:cs typeface="Times New Roman" panose="02020603050405020304" pitchFamily="18" charset="0"/>
              </a:rPr>
              <a:t>F. </a:t>
            </a:r>
            <a:r>
              <a:rPr lang="en-US" altLang="zh-CN" sz="2000" dirty="0">
                <a:highlight>
                  <a:srgbClr val="00FFFF"/>
                </a:highlight>
                <a:latin typeface="Times New Roman" panose="02020603050405020304" pitchFamily="18" charset="0"/>
                <a:cs typeface="Times New Roman" panose="02020603050405020304" pitchFamily="18" charset="0"/>
              </a:rPr>
              <a:t>Bu</a:t>
            </a:r>
            <a:r>
              <a:rPr lang="en-US" altLang="zh-CN" sz="2000" dirty="0">
                <a:latin typeface="Times New Roman" panose="02020603050405020304" pitchFamily="18" charset="0"/>
                <a:cs typeface="Times New Roman" panose="02020603050405020304" pitchFamily="18" charset="0"/>
              </a:rPr>
              <a:t>t it might be worth </a:t>
            </a:r>
            <a:r>
              <a:rPr lang="en-US" altLang="zh-CN" sz="2000" dirty="0">
                <a:solidFill>
                  <a:srgbClr val="FF0000"/>
                </a:solidFill>
                <a:latin typeface="Times New Roman" panose="02020603050405020304" pitchFamily="18" charset="0"/>
                <a:cs typeface="Times New Roman" panose="02020603050405020304" pitchFamily="18" charset="0"/>
              </a:rPr>
              <a:t>the investment </a:t>
            </a:r>
            <a:r>
              <a:rPr lang="en-US" altLang="zh-CN" sz="2000" dirty="0">
                <a:latin typeface="Times New Roman" panose="02020603050405020304" pitchFamily="18" charset="0"/>
                <a:cs typeface="Times New Roman" panose="02020603050405020304" pitchFamily="18" charset="0"/>
              </a:rPr>
              <a:t>if you really want to achieve that professional look.</a:t>
            </a:r>
            <a:endParaRPr lang="en-US" altLang="zh-CN" sz="2000" dirty="0">
              <a:latin typeface="Times New Roman" panose="02020603050405020304" pitchFamily="18" charset="0"/>
              <a:cs typeface="Times New Roman" panose="02020603050405020304" pitchFamily="18" charset="0"/>
            </a:endParaRPr>
          </a:p>
          <a:p>
            <a:pPr>
              <a:lnSpc>
                <a:spcPts val="2000"/>
              </a:lnSpc>
            </a:pPr>
            <a:r>
              <a:rPr lang="en-US" altLang="zh-CN" sz="2000" dirty="0">
                <a:latin typeface="Times New Roman" panose="02020603050405020304" pitchFamily="18" charset="0"/>
                <a:cs typeface="Times New Roman" panose="02020603050405020304" pitchFamily="18" charset="0"/>
              </a:rPr>
              <a:t>G.</a:t>
            </a:r>
            <a:r>
              <a:rPr lang="en-US" altLang="zh-CN" sz="2000" dirty="0">
                <a:highlight>
                  <a:srgbClr val="00FFFF"/>
                </a:highlight>
                <a:latin typeface="Times New Roman" panose="02020603050405020304" pitchFamily="18" charset="0"/>
                <a:cs typeface="Times New Roman" panose="02020603050405020304" pitchFamily="18" charset="0"/>
              </a:rPr>
              <a:t>But</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if</a:t>
            </a:r>
            <a:r>
              <a:rPr lang="en-US" altLang="zh-CN" sz="2000" dirty="0">
                <a:latin typeface="Times New Roman" panose="02020603050405020304" pitchFamily="18" charset="0"/>
                <a:cs typeface="Times New Roman" panose="02020603050405020304" pitchFamily="18" charset="0"/>
              </a:rPr>
              <a:t> you tend to find yourself deleting every picture you </a:t>
            </a:r>
            <a:r>
              <a:rPr lang="en-US" altLang="zh-CN" sz="2000" dirty="0" err="1">
                <a:latin typeface="Times New Roman" panose="02020603050405020304" pitchFamily="18" charset="0"/>
                <a:cs typeface="Times New Roman" panose="02020603050405020304" pitchFamily="18" charset="0"/>
              </a:rPr>
              <a:t>take,</a:t>
            </a:r>
            <a:r>
              <a:rPr lang="en-US" altLang="zh-CN" sz="2000" dirty="0" err="1">
                <a:solidFill>
                  <a:srgbClr val="FF0000"/>
                </a:solidFill>
                <a:latin typeface="Times New Roman" panose="02020603050405020304" pitchFamily="18" charset="0"/>
                <a:cs typeface="Times New Roman" panose="02020603050405020304" pitchFamily="18" charset="0"/>
              </a:rPr>
              <a:t>it's</a:t>
            </a:r>
            <a:r>
              <a:rPr lang="en-US" altLang="zh-CN" sz="2000" dirty="0">
                <a:solidFill>
                  <a:srgbClr val="FF0000"/>
                </a:solidFill>
                <a:latin typeface="Times New Roman" panose="02020603050405020304" pitchFamily="18" charset="0"/>
                <a:cs typeface="Times New Roman" panose="02020603050405020304" pitchFamily="18" charset="0"/>
              </a:rPr>
              <a:t> time to up your photo game</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7" name="矩形 6"/>
          <p:cNvSpPr/>
          <p:nvPr/>
        </p:nvSpPr>
        <p:spPr>
          <a:xfrm>
            <a:off x="2989760" y="592220"/>
            <a:ext cx="5886452" cy="331109"/>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G</a:t>
            </a:r>
            <a:r>
              <a:rPr lang="zh-CN" altLang="en-US" dirty="0">
                <a:ln>
                  <a:solidFill>
                    <a:srgbClr val="00B050"/>
                  </a:solidFill>
                </a:ln>
                <a:solidFill>
                  <a:srgbClr val="FFC000"/>
                </a:solidFill>
              </a:rPr>
              <a:t>：承上启下</a:t>
            </a:r>
            <a:r>
              <a:rPr lang="en-US" altLang="zh-CN" dirty="0">
                <a:ln>
                  <a:solidFill>
                    <a:srgbClr val="00B050"/>
                  </a:solidFill>
                </a:ln>
                <a:solidFill>
                  <a:srgbClr val="FFC000"/>
                </a:solidFill>
              </a:rPr>
              <a:t>—</a:t>
            </a:r>
            <a:r>
              <a:rPr lang="zh-CN" altLang="en-US" dirty="0">
                <a:ln>
                  <a:solidFill>
                    <a:srgbClr val="00B050"/>
                  </a:solidFill>
                </a:ln>
                <a:solidFill>
                  <a:srgbClr val="FFC000"/>
                </a:solidFill>
              </a:rPr>
              <a:t>上文的问题下文的解决方式</a:t>
            </a:r>
            <a:r>
              <a:rPr lang="en-US" altLang="zh-CN" dirty="0">
                <a:ln>
                  <a:solidFill>
                    <a:srgbClr val="00B050"/>
                  </a:solidFill>
                </a:ln>
                <a:solidFill>
                  <a:srgbClr val="FFC000"/>
                </a:solidFill>
              </a:rPr>
              <a:t>(</a:t>
            </a:r>
            <a:r>
              <a:rPr lang="zh-CN" altLang="en-US" dirty="0">
                <a:ln>
                  <a:solidFill>
                    <a:srgbClr val="00B050"/>
                  </a:solidFill>
                </a:ln>
                <a:solidFill>
                  <a:srgbClr val="FF0000"/>
                </a:solidFill>
              </a:rPr>
              <a:t>提高拍照技巧</a:t>
            </a:r>
            <a:r>
              <a:rPr lang="en-US" altLang="zh-CN" dirty="0">
                <a:ln>
                  <a:solidFill>
                    <a:srgbClr val="00B050"/>
                  </a:solidFill>
                </a:ln>
                <a:solidFill>
                  <a:srgbClr val="FFC000"/>
                </a:solidFill>
              </a:rPr>
              <a:t>)</a:t>
            </a:r>
            <a:endParaRPr lang="zh-CN" altLang="en-US" dirty="0">
              <a:ln>
                <a:solidFill>
                  <a:srgbClr val="00B050"/>
                </a:solidFill>
              </a:ln>
              <a:solidFill>
                <a:srgbClr val="FFC000"/>
              </a:solidFill>
            </a:endParaRPr>
          </a:p>
        </p:txBody>
      </p:sp>
      <p:sp>
        <p:nvSpPr>
          <p:cNvPr id="8" name="矩形 7"/>
          <p:cNvSpPr/>
          <p:nvPr/>
        </p:nvSpPr>
        <p:spPr>
          <a:xfrm>
            <a:off x="5932986" y="6445101"/>
            <a:ext cx="2707823" cy="278804"/>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n>
                  <a:solidFill>
                    <a:srgbClr val="00B050"/>
                  </a:solidFill>
                </a:ln>
                <a:solidFill>
                  <a:srgbClr val="FFC000"/>
                </a:solidFill>
              </a:rPr>
              <a:t>是时候</a:t>
            </a:r>
            <a:r>
              <a:rPr lang="zh-CN" altLang="en-US" dirty="0">
                <a:ln>
                  <a:solidFill>
                    <a:srgbClr val="00B050"/>
                  </a:solidFill>
                </a:ln>
                <a:solidFill>
                  <a:srgbClr val="FF0000"/>
                </a:solidFill>
              </a:rPr>
              <a:t>提高拍照技巧</a:t>
            </a:r>
            <a:endParaRPr lang="zh-CN" altLang="en-US" dirty="0">
              <a:ln>
                <a:solidFill>
                  <a:srgbClr val="00B050"/>
                </a:solidFill>
              </a:ln>
              <a:solidFill>
                <a:srgbClr val="FFC000"/>
              </a:solidFill>
            </a:endParaRPr>
          </a:p>
        </p:txBody>
      </p:sp>
      <p:sp>
        <p:nvSpPr>
          <p:cNvPr id="9" name="矩形 8"/>
          <p:cNvSpPr/>
          <p:nvPr/>
        </p:nvSpPr>
        <p:spPr>
          <a:xfrm>
            <a:off x="6215742" y="1515549"/>
            <a:ext cx="5886452" cy="331109"/>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B</a:t>
            </a:r>
            <a:r>
              <a:rPr lang="zh-CN" altLang="en-US" dirty="0">
                <a:ln>
                  <a:solidFill>
                    <a:srgbClr val="00B050"/>
                  </a:solidFill>
                </a:ln>
                <a:solidFill>
                  <a:srgbClr val="FFC000"/>
                </a:solidFill>
              </a:rPr>
              <a:t>：承上启下</a:t>
            </a:r>
            <a:r>
              <a:rPr lang="en-US" altLang="zh-CN" dirty="0">
                <a:ln>
                  <a:solidFill>
                    <a:srgbClr val="00B050"/>
                  </a:solidFill>
                </a:ln>
                <a:solidFill>
                  <a:srgbClr val="FFC000"/>
                </a:solidFill>
              </a:rPr>
              <a:t>—</a:t>
            </a:r>
            <a:r>
              <a:rPr lang="zh-CN" altLang="en-US" dirty="0">
                <a:ln>
                  <a:solidFill>
                    <a:srgbClr val="00B050"/>
                  </a:solidFill>
                </a:ln>
                <a:solidFill>
                  <a:srgbClr val="FFC000"/>
                </a:solidFill>
              </a:rPr>
              <a:t>上文的情境下文的解决方式</a:t>
            </a:r>
            <a:r>
              <a:rPr lang="en-US" altLang="zh-CN" dirty="0">
                <a:ln>
                  <a:solidFill>
                    <a:srgbClr val="00B050"/>
                  </a:solidFill>
                </a:ln>
                <a:solidFill>
                  <a:srgbClr val="FFC000"/>
                </a:solidFill>
              </a:rPr>
              <a:t>(</a:t>
            </a:r>
            <a:r>
              <a:rPr lang="zh-CN" altLang="en-US" dirty="0">
                <a:ln>
                  <a:solidFill>
                    <a:srgbClr val="00B050"/>
                  </a:solidFill>
                </a:ln>
                <a:solidFill>
                  <a:srgbClr val="FF0000"/>
                </a:solidFill>
              </a:rPr>
              <a:t>多自拍</a:t>
            </a:r>
            <a:r>
              <a:rPr lang="en-US" altLang="zh-CN" dirty="0">
                <a:ln>
                  <a:solidFill>
                    <a:srgbClr val="00B050"/>
                  </a:solidFill>
                </a:ln>
                <a:solidFill>
                  <a:srgbClr val="FFC000"/>
                </a:solidFill>
              </a:rPr>
              <a:t>)</a:t>
            </a:r>
            <a:endParaRPr lang="zh-CN" altLang="en-US" dirty="0">
              <a:ln>
                <a:solidFill>
                  <a:srgbClr val="00B050"/>
                </a:solidFill>
              </a:ln>
              <a:solidFill>
                <a:srgbClr val="FFC000"/>
              </a:solidFill>
            </a:endParaRPr>
          </a:p>
        </p:txBody>
      </p:sp>
      <p:sp>
        <p:nvSpPr>
          <p:cNvPr id="10" name="矩形 9"/>
          <p:cNvSpPr/>
          <p:nvPr/>
        </p:nvSpPr>
        <p:spPr>
          <a:xfrm>
            <a:off x="6211659" y="1995864"/>
            <a:ext cx="5886452" cy="1012836"/>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00B050"/>
                </a:solidFill>
              </a:rPr>
              <a:t>D</a:t>
            </a:r>
            <a:r>
              <a:rPr lang="zh-CN" altLang="en-US" dirty="0">
                <a:ln>
                  <a:solidFill>
                    <a:srgbClr val="00B050"/>
                  </a:solidFill>
                </a:ln>
                <a:solidFill>
                  <a:srgbClr val="00B050"/>
                </a:solidFill>
              </a:rPr>
              <a:t>：并列递进</a:t>
            </a:r>
            <a:r>
              <a:rPr lang="en-US" altLang="zh-CN" dirty="0">
                <a:ln>
                  <a:solidFill>
                    <a:srgbClr val="00B050"/>
                  </a:solidFill>
                </a:ln>
                <a:solidFill>
                  <a:srgbClr val="00B050"/>
                </a:solidFill>
              </a:rPr>
              <a:t>--</a:t>
            </a:r>
            <a:r>
              <a:rPr lang="zh-CN" altLang="en-US" dirty="0">
                <a:solidFill>
                  <a:srgbClr val="00B050"/>
                </a:solidFill>
              </a:rPr>
              <a:t>提供了关于室内拍摄时如何利用光线的建议。这与上文提到的户外拍摄时确保太阳在相机后面的原则相一致，都是为了确保拍摄时有最佳的光线效果。</a:t>
            </a:r>
            <a:endParaRPr lang="zh-CN" altLang="en-US" dirty="0">
              <a:ln>
                <a:solidFill>
                  <a:srgbClr val="00B050"/>
                </a:solidFill>
              </a:ln>
              <a:solidFill>
                <a:srgbClr val="00B050"/>
              </a:solidFill>
            </a:endParaRPr>
          </a:p>
        </p:txBody>
      </p:sp>
      <p:sp>
        <p:nvSpPr>
          <p:cNvPr id="11" name="矩形 10"/>
          <p:cNvSpPr/>
          <p:nvPr/>
        </p:nvSpPr>
        <p:spPr>
          <a:xfrm>
            <a:off x="1992082" y="3065010"/>
            <a:ext cx="7391404" cy="36399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00B050"/>
                </a:solidFill>
              </a:rPr>
              <a:t>A</a:t>
            </a:r>
            <a:r>
              <a:rPr lang="zh-CN" altLang="en-US" dirty="0">
                <a:ln>
                  <a:solidFill>
                    <a:srgbClr val="00B050"/>
                  </a:solidFill>
                </a:ln>
                <a:solidFill>
                  <a:srgbClr val="00B050"/>
                </a:solidFill>
              </a:rPr>
              <a:t>：引出下文（多拍照片）</a:t>
            </a:r>
            <a:r>
              <a:rPr lang="en-US" altLang="zh-CN" dirty="0">
                <a:ln>
                  <a:solidFill>
                    <a:srgbClr val="00B050"/>
                  </a:solidFill>
                </a:ln>
                <a:solidFill>
                  <a:srgbClr val="00B050"/>
                </a:solidFill>
              </a:rPr>
              <a:t>--</a:t>
            </a:r>
            <a:r>
              <a:rPr lang="zh-CN" altLang="en-US" dirty="0">
                <a:solidFill>
                  <a:srgbClr val="00B050"/>
                </a:solidFill>
              </a:rPr>
              <a:t>这与下文提到的拍摄不同表情的变化相呼应</a:t>
            </a:r>
            <a:endParaRPr lang="zh-CN" altLang="en-US" dirty="0">
              <a:ln>
                <a:solidFill>
                  <a:srgbClr val="00B050"/>
                </a:solidFill>
              </a:ln>
              <a:solidFill>
                <a:srgbClr val="00B050"/>
              </a:solidFill>
            </a:endParaRPr>
          </a:p>
        </p:txBody>
      </p:sp>
      <p:sp>
        <p:nvSpPr>
          <p:cNvPr id="12" name="矩形 11"/>
          <p:cNvSpPr/>
          <p:nvPr/>
        </p:nvSpPr>
        <p:spPr>
          <a:xfrm>
            <a:off x="8382000" y="4526294"/>
            <a:ext cx="3810000" cy="816157"/>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CN" dirty="0">
                <a:ln>
                  <a:solidFill>
                    <a:srgbClr val="00B050"/>
                  </a:solidFill>
                </a:ln>
                <a:solidFill>
                  <a:srgbClr val="00B050"/>
                </a:solidFill>
              </a:rPr>
              <a:t>F</a:t>
            </a:r>
            <a:r>
              <a:rPr lang="zh-CN" altLang="en-US" dirty="0">
                <a:ln>
                  <a:solidFill>
                    <a:srgbClr val="00B050"/>
                  </a:solidFill>
                </a:ln>
                <a:solidFill>
                  <a:srgbClr val="00B050"/>
                </a:solidFill>
              </a:rPr>
              <a:t>：转折</a:t>
            </a:r>
            <a:r>
              <a:rPr lang="en-US" altLang="zh-CN" dirty="0">
                <a:ln>
                  <a:solidFill>
                    <a:srgbClr val="00B050"/>
                  </a:solidFill>
                </a:ln>
                <a:solidFill>
                  <a:srgbClr val="00B050"/>
                </a:solidFill>
              </a:rPr>
              <a:t>/</a:t>
            </a:r>
            <a:r>
              <a:rPr lang="zh-CN" altLang="en-US" dirty="0">
                <a:ln>
                  <a:solidFill>
                    <a:srgbClr val="00B050"/>
                  </a:solidFill>
                </a:ln>
                <a:solidFill>
                  <a:srgbClr val="00B050"/>
                </a:solidFill>
              </a:rPr>
              <a:t>解释说明</a:t>
            </a:r>
            <a:r>
              <a:rPr lang="en-US" altLang="zh-CN" dirty="0">
                <a:ln>
                  <a:solidFill>
                    <a:srgbClr val="00B050"/>
                  </a:solidFill>
                </a:ln>
                <a:solidFill>
                  <a:srgbClr val="00B050"/>
                </a:solidFill>
              </a:rPr>
              <a:t>--</a:t>
            </a:r>
            <a:r>
              <a:rPr lang="zh-CN" altLang="en-US" dirty="0">
                <a:solidFill>
                  <a:srgbClr val="00B050"/>
                </a:solidFill>
              </a:rPr>
              <a:t>虽然</a:t>
            </a:r>
            <a:r>
              <a:rPr lang="en-US" altLang="zh-CN" dirty="0">
                <a:solidFill>
                  <a:srgbClr val="00B050"/>
                </a:solidFill>
              </a:rPr>
              <a:t>DSLR</a:t>
            </a:r>
            <a:r>
              <a:rPr lang="zh-CN" altLang="en-US" dirty="0">
                <a:solidFill>
                  <a:srgbClr val="00B050"/>
                </a:solidFill>
              </a:rPr>
              <a:t>相机价格较高，但如果追求专业级别的图像质量，这样的投资是值得的。</a:t>
            </a:r>
            <a:endParaRPr lang="zh-CN" altLang="en-US" dirty="0">
              <a:ln>
                <a:solidFill>
                  <a:srgbClr val="00B050"/>
                </a:solidFill>
              </a:ln>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182584" y="0"/>
            <a:ext cx="9388928" cy="2800767"/>
          </a:xfrm>
          <a:prstGeom prst="rect">
            <a:avLst/>
          </a:prstGeom>
          <a:noFill/>
          <a:ln w="19050">
            <a:solidFill>
              <a:schemeClr val="tx1"/>
            </a:solidFill>
          </a:ln>
        </p:spPr>
        <p:txBody>
          <a:bodyPr wrap="square">
            <a:spAutoFit/>
          </a:bodyPr>
          <a:lstStyle/>
          <a:p>
            <a:pPr algn="l">
              <a:buFont typeface="Arial" panose="020B0604020202020204" pitchFamily="34" charset="0"/>
              <a:buChar char="•"/>
            </a:pPr>
            <a:r>
              <a:rPr lang="en-US" altLang="zh-CN" sz="2200" b="0" i="0" dirty="0">
                <a:solidFill>
                  <a:srgbClr val="00B050"/>
                </a:solidFill>
                <a:effectLst/>
                <a:highlight>
                  <a:srgbClr val="FFFFFF"/>
                </a:highlight>
                <a:latin typeface="Times New Roman" panose="02020603050405020304" pitchFamily="18" charset="0"/>
                <a:cs typeface="Times New Roman" panose="02020603050405020304" pitchFamily="18" charset="0"/>
              </a:rPr>
              <a:t>Uncover</a:t>
            </a: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 the best of Wales: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探索威尔士之最</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0B050"/>
                </a:solidFill>
                <a:effectLst/>
                <a:highlight>
                  <a:srgbClr val="FFFFFF"/>
                </a:highlight>
                <a:latin typeface="Times New Roman" panose="02020603050405020304" pitchFamily="18" charset="0"/>
                <a:cs typeface="Times New Roman" panose="02020603050405020304" pitchFamily="18" charset="0"/>
              </a:rPr>
              <a:t>retrace</a:t>
            </a: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 his travels: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重走他的旅行路线</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0B050"/>
                </a:solidFill>
                <a:effectLst/>
                <a:highlight>
                  <a:srgbClr val="FFFFFF"/>
                </a:highlight>
                <a:latin typeface="Times New Roman" panose="02020603050405020304" pitchFamily="18" charset="0"/>
                <a:cs typeface="Times New Roman" panose="02020603050405020304" pitchFamily="18" charset="0"/>
              </a:rPr>
              <a:t>Explore </a:t>
            </a: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the majestic Rocky Mountains: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探索雄伟的落基山脉</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0B050"/>
                </a:solidFill>
                <a:effectLst/>
                <a:highlight>
                  <a:srgbClr val="FFFFFF"/>
                </a:highlight>
                <a:latin typeface="Times New Roman" panose="02020603050405020304" pitchFamily="18" charset="0"/>
                <a:cs typeface="Times New Roman" panose="02020603050405020304" pitchFamily="18" charset="0"/>
              </a:rPr>
              <a:t>witness</a:t>
            </a: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 the stunning scenery and geology: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见证壮丽的风景和地质</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rugged peaks and glacial features: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崎岖的山峰和冰川特征</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bone-riddled badlands: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遍布骨头的荒地</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multi-hued canyons and wind-sculpted hoodoos: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多彩峡谷和风雕石林</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0B050"/>
                </a:solidFill>
                <a:effectLst/>
                <a:highlight>
                  <a:srgbClr val="FFFFFF"/>
                </a:highlight>
                <a:latin typeface="Times New Roman" panose="02020603050405020304" pitchFamily="18" charset="0"/>
                <a:cs typeface="Times New Roman" panose="02020603050405020304" pitchFamily="18" charset="0"/>
              </a:rPr>
              <a:t>the rise and fall </a:t>
            </a: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of the dinosaurs: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恐龙的兴衰</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p:txBody>
      </p:sp>
      <p:sp>
        <p:nvSpPr>
          <p:cNvPr id="8" name="TextBox 8"/>
          <p:cNvSpPr txBox="1"/>
          <p:nvPr/>
        </p:nvSpPr>
        <p:spPr>
          <a:xfrm>
            <a:off x="-126171" y="0"/>
            <a:ext cx="640521" cy="2462213"/>
          </a:xfrm>
          <a:prstGeom prst="rect">
            <a:avLst/>
          </a:prstGeom>
          <a:solidFill>
            <a:srgbClr val="92D050"/>
          </a:solidFill>
        </p:spPr>
        <p:txBody>
          <a:bodyPr wrap="square" lIns="0" tIns="0" rIns="0" bIns="0" rtlCol="0" anchor="t">
            <a:spAutoFit/>
          </a:bodyPr>
          <a:lstStyle/>
          <a:p>
            <a:pPr algn="ctr" defTabSz="1219200" fontAlgn="base">
              <a:spcBef>
                <a:spcPct val="0"/>
              </a:spcBef>
              <a:spcAft>
                <a:spcPct val="0"/>
              </a:spcAft>
              <a:defRPr/>
            </a:pPr>
            <a:r>
              <a:rPr lang="zh-CN" altLang="en-US" sz="4000" b="1" dirty="0">
                <a:solidFill>
                  <a:srgbClr val="595959"/>
                </a:solidFill>
                <a:latin typeface="宋体" panose="02010600030101010101" pitchFamily="2" charset="-122"/>
                <a:ea typeface="宋体" panose="02010600030101010101" pitchFamily="2" charset="-122"/>
                <a:sym typeface="方正小标宋简体" pitchFamily="2" charset="-122"/>
              </a:rPr>
              <a:t>词块汇总</a:t>
            </a:r>
            <a:endParaRPr lang="zh-CN" altLang="en-US" sz="4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sp>
        <p:nvSpPr>
          <p:cNvPr id="10" name="文本框 9"/>
          <p:cNvSpPr txBox="1"/>
          <p:nvPr/>
        </p:nvSpPr>
        <p:spPr>
          <a:xfrm>
            <a:off x="2182585" y="3041571"/>
            <a:ext cx="9388927" cy="38164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Font typeface="Arial" panose="020B0604020202020204" pitchFamily="34" charset="0"/>
              <a:buChar char="•"/>
            </a:pPr>
            <a:r>
              <a:rPr lang="en-US" altLang="zh-CN" sz="2200" b="0" i="0" dirty="0">
                <a:solidFill>
                  <a:srgbClr val="00B050"/>
                </a:solidFill>
                <a:effectLst/>
                <a:highlight>
                  <a:srgbClr val="FFFFFF"/>
                </a:highlight>
                <a:latin typeface="Times New Roman" panose="02020603050405020304" pitchFamily="18" charset="0"/>
                <a:cs typeface="Times New Roman" panose="02020603050405020304" pitchFamily="18" charset="0"/>
              </a:rPr>
              <a:t>paralyze from </a:t>
            </a: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the waist down: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腰部以下瘫痪</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Zero G flight: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零重力飞行</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recreate the weightlessness: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重现失重状态</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steep dives and climbs: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陡峭的俯冲和爬升</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feel joyful: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感到高兴</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0B050"/>
                </a:solidFill>
                <a:effectLst/>
                <a:highlight>
                  <a:srgbClr val="FFFFFF"/>
                </a:highlight>
                <a:latin typeface="Times New Roman" panose="02020603050405020304" pitchFamily="18" charset="0"/>
                <a:cs typeface="Times New Roman" panose="02020603050405020304" pitchFamily="18" charset="0"/>
              </a:rPr>
              <a:t>conduct</a:t>
            </a: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 experiments and made observations: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进行实验和观察</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take note of issues: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记录问题</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0B050"/>
                </a:solidFill>
                <a:effectLst/>
                <a:highlight>
                  <a:srgbClr val="FFFFFF"/>
                </a:highlight>
                <a:latin typeface="Times New Roman" panose="02020603050405020304" pitchFamily="18" charset="0"/>
                <a:cs typeface="Times New Roman" panose="02020603050405020304" pitchFamily="18" charset="0"/>
              </a:rPr>
              <a:t>experiment with </a:t>
            </a: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signaling lights: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试验信号灯</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0B050"/>
                </a:solidFill>
                <a:effectLst/>
                <a:highlight>
                  <a:srgbClr val="FFFFFF"/>
                </a:highlight>
                <a:latin typeface="Times New Roman" panose="02020603050405020304" pitchFamily="18" charset="0"/>
                <a:cs typeface="Times New Roman" panose="02020603050405020304" pitchFamily="18" charset="0"/>
              </a:rPr>
              <a:t>address </a:t>
            </a: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these types of issues: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解决这些问题</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make space accessible: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使太空变得可进入</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200" b="0" i="0" dirty="0">
                <a:solidFill>
                  <a:srgbClr val="00B050"/>
                </a:solidFill>
                <a:effectLst/>
                <a:highlight>
                  <a:srgbClr val="FFFFFF"/>
                </a:highlight>
                <a:latin typeface="Times New Roman" panose="02020603050405020304" pitchFamily="18" charset="0"/>
                <a:cs typeface="Times New Roman" panose="02020603050405020304" pitchFamily="18" charset="0"/>
              </a:rPr>
              <a:t>pave the way for </a:t>
            </a:r>
            <a:r>
              <a:rPr lang="en-US" altLang="zh-CN"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the future: </a:t>
            </a:r>
            <a:r>
              <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rPr>
              <a:t>为未来铺路</a:t>
            </a:r>
            <a:endParaRPr lang="zh-CN" altLang="en-US" sz="2200" b="0" i="0" dirty="0">
              <a:solidFill>
                <a:srgbClr val="060607"/>
              </a:solidFill>
              <a:effectLst/>
              <a:highlight>
                <a:srgbClr val="FFFFFF"/>
              </a:highlight>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1" cstate="screen"/>
          <a:stretch>
            <a:fillRect/>
          </a:stretch>
        </p:blipFill>
        <p:spPr>
          <a:xfrm>
            <a:off x="832656" y="732190"/>
            <a:ext cx="1349928" cy="1361085"/>
          </a:xfrm>
          <a:prstGeom prst="rect">
            <a:avLst/>
          </a:prstGeom>
        </p:spPr>
      </p:pic>
      <p:pic>
        <p:nvPicPr>
          <p:cNvPr id="12" name="图片 11"/>
          <p:cNvPicPr>
            <a:picLocks noChangeAspect="1"/>
          </p:cNvPicPr>
          <p:nvPr/>
        </p:nvPicPr>
        <p:blipFill>
          <a:blip r:embed="rId2" cstate="screen"/>
          <a:stretch>
            <a:fillRect/>
          </a:stretch>
        </p:blipFill>
        <p:spPr>
          <a:xfrm>
            <a:off x="898618" y="3761349"/>
            <a:ext cx="1218003" cy="1247321"/>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88" y="0"/>
            <a:ext cx="10972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1266"/>
                                        </p:tgtEl>
                                      </p:cBhvr>
                                    </p:animEffect>
                                    <p:set>
                                      <p:cBhvr>
                                        <p:cTn id="7" dur="1" fill="hold">
                                          <p:stCondLst>
                                            <p:cond delay="1999"/>
                                          </p:stCondLst>
                                        </p:cTn>
                                        <p:tgtEl>
                                          <p:spTgt spid="112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98058" y="194001"/>
            <a:ext cx="9388928" cy="5170646"/>
          </a:xfrm>
          <a:prstGeom prst="rect">
            <a:avLst/>
          </a:prstGeom>
          <a:noFill/>
          <a:ln w="19050">
            <a:solidFill>
              <a:schemeClr val="tx1"/>
            </a:solidFill>
          </a:ln>
        </p:spPr>
        <p:txBody>
          <a:bodyPr wrap="square">
            <a:spAutoFit/>
          </a:bodyPr>
          <a:lstStyle/>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Forest fires, logging, and aggressive human expansion: </a:t>
            </a:r>
            <a:r>
              <a:rPr lang="zh-CN" altLang="en-US" sz="2200" dirty="0">
                <a:latin typeface="Times New Roman" panose="02020603050405020304" pitchFamily="18" charset="0"/>
                <a:cs typeface="Times New Roman" panose="02020603050405020304" pitchFamily="18" charset="0"/>
              </a:rPr>
              <a:t>森林火灾、伐木和人类的激进扩张</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solidFill>
                  <a:srgbClr val="00B050"/>
                </a:solidFill>
                <a:latin typeface="Times New Roman" panose="02020603050405020304" pitchFamily="18" charset="0"/>
                <a:cs typeface="Times New Roman" panose="02020603050405020304" pitchFamily="18" charset="0"/>
              </a:rPr>
              <a:t>Regulate</a:t>
            </a:r>
            <a:r>
              <a:rPr lang="en-US" altLang="zh-CN" sz="2200" dirty="0">
                <a:latin typeface="Times New Roman" panose="02020603050405020304" pitchFamily="18" charset="0"/>
                <a:cs typeface="Times New Roman" panose="02020603050405020304" pitchFamily="18" charset="0"/>
              </a:rPr>
              <a:t> and </a:t>
            </a:r>
            <a:r>
              <a:rPr lang="en-US" altLang="zh-CN" sz="2200" dirty="0">
                <a:solidFill>
                  <a:srgbClr val="00B050"/>
                </a:solidFill>
                <a:latin typeface="Times New Roman" panose="02020603050405020304" pitchFamily="18" charset="0"/>
                <a:cs typeface="Times New Roman" panose="02020603050405020304" pitchFamily="18" charset="0"/>
              </a:rPr>
              <a:t>remove</a:t>
            </a:r>
            <a:r>
              <a:rPr lang="en-US" altLang="zh-CN" sz="2200" dirty="0">
                <a:latin typeface="Times New Roman" panose="02020603050405020304" pitchFamily="18" charset="0"/>
                <a:cs typeface="Times New Roman" panose="02020603050405020304" pitchFamily="18" charset="0"/>
              </a:rPr>
              <a:t> greenhouse gases: </a:t>
            </a:r>
            <a:r>
              <a:rPr lang="zh-CN" altLang="en-US" sz="2200" dirty="0">
                <a:latin typeface="Times New Roman" panose="02020603050405020304" pitchFamily="18" charset="0"/>
                <a:cs typeface="Times New Roman" panose="02020603050405020304" pitchFamily="18" charset="0"/>
              </a:rPr>
              <a:t>调节和减少温室气体</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solidFill>
                  <a:srgbClr val="00B050"/>
                </a:solidFill>
                <a:latin typeface="Times New Roman" panose="02020603050405020304" pitchFamily="18" charset="0"/>
                <a:cs typeface="Times New Roman" panose="02020603050405020304" pitchFamily="18" charset="0"/>
              </a:rPr>
              <a:t>Automate </a:t>
            </a:r>
            <a:r>
              <a:rPr lang="en-US" altLang="zh-CN" sz="2200" dirty="0">
                <a:latin typeface="Times New Roman" panose="02020603050405020304" pitchFamily="18" charset="0"/>
                <a:cs typeface="Times New Roman" panose="02020603050405020304" pitchFamily="18" charset="0"/>
              </a:rPr>
              <a:t>the process: </a:t>
            </a:r>
            <a:r>
              <a:rPr lang="zh-CN" altLang="en-US" sz="2200" dirty="0">
                <a:latin typeface="Times New Roman" panose="02020603050405020304" pitchFamily="18" charset="0"/>
                <a:cs typeface="Times New Roman" panose="02020603050405020304" pitchFamily="18" charset="0"/>
              </a:rPr>
              <a:t>自动化过程</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solidFill>
                  <a:srgbClr val="00B050"/>
                </a:solidFill>
                <a:latin typeface="Times New Roman" panose="02020603050405020304" pitchFamily="18" charset="0"/>
                <a:cs typeface="Times New Roman" panose="02020603050405020304" pitchFamily="18" charset="0"/>
              </a:rPr>
              <a:t>Repopulate </a:t>
            </a:r>
            <a:r>
              <a:rPr lang="en-US" altLang="zh-CN" sz="2200" dirty="0">
                <a:latin typeface="Times New Roman" panose="02020603050405020304" pitchFamily="18" charset="0"/>
                <a:cs typeface="Times New Roman" panose="02020603050405020304" pitchFamily="18" charset="0"/>
              </a:rPr>
              <a:t>large areas of forest: </a:t>
            </a:r>
            <a:r>
              <a:rPr lang="zh-CN" altLang="en-US" sz="2200" dirty="0">
                <a:latin typeface="Times New Roman" panose="02020603050405020304" pitchFamily="18" charset="0"/>
                <a:cs typeface="Times New Roman" panose="02020603050405020304" pitchFamily="18" charset="0"/>
              </a:rPr>
              <a:t>重新种植大面积的森林</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solidFill>
                  <a:srgbClr val="00B050"/>
                </a:solidFill>
                <a:latin typeface="Times New Roman" panose="02020603050405020304" pitchFamily="18" charset="0"/>
                <a:cs typeface="Times New Roman" panose="02020603050405020304" pitchFamily="18" charset="0"/>
              </a:rPr>
              <a:t>Deliver </a:t>
            </a:r>
            <a:r>
              <a:rPr lang="en-US" altLang="zh-CN" sz="2200" dirty="0">
                <a:latin typeface="Times New Roman" panose="02020603050405020304" pitchFamily="18" charset="0"/>
                <a:cs typeface="Times New Roman" panose="02020603050405020304" pitchFamily="18" charset="0"/>
              </a:rPr>
              <a:t>protection and nutrition: </a:t>
            </a:r>
            <a:r>
              <a:rPr lang="zh-CN" altLang="en-US" sz="2200" dirty="0">
                <a:latin typeface="Times New Roman" panose="02020603050405020304" pitchFamily="18" charset="0"/>
                <a:cs typeface="Times New Roman" panose="02020603050405020304" pitchFamily="18" charset="0"/>
              </a:rPr>
              <a:t>提供保护和营养</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solidFill>
                  <a:srgbClr val="00B050"/>
                </a:solidFill>
                <a:latin typeface="Times New Roman" panose="02020603050405020304" pitchFamily="18" charset="0"/>
                <a:cs typeface="Times New Roman" panose="02020603050405020304" pitchFamily="18" charset="0"/>
              </a:rPr>
              <a:t>Lower</a:t>
            </a:r>
            <a:r>
              <a:rPr lang="en-US" altLang="zh-CN" sz="2200" dirty="0">
                <a:latin typeface="Times New Roman" panose="02020603050405020304" pitchFamily="18" charset="0"/>
                <a:cs typeface="Times New Roman" panose="02020603050405020304" pitchFamily="18" charset="0"/>
              </a:rPr>
              <a:t> the time and cost: </a:t>
            </a:r>
            <a:r>
              <a:rPr lang="zh-CN" altLang="en-US" sz="2200" dirty="0">
                <a:latin typeface="Times New Roman" panose="02020603050405020304" pitchFamily="18" charset="0"/>
                <a:cs typeface="Times New Roman" panose="02020603050405020304" pitchFamily="18" charset="0"/>
              </a:rPr>
              <a:t>降低时间和成本</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b="1" dirty="0">
                <a:latin typeface="Times New Roman" panose="02020603050405020304" pitchFamily="18" charset="0"/>
                <a:cs typeface="Times New Roman" panose="02020603050405020304" pitchFamily="18" charset="0"/>
              </a:rPr>
              <a:t>Run a trial</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进行试验</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Draw things out freehand: </a:t>
            </a:r>
            <a:r>
              <a:rPr lang="zh-CN" altLang="en-US" sz="2200" dirty="0">
                <a:latin typeface="Times New Roman" panose="02020603050405020304" pitchFamily="18" charset="0"/>
                <a:cs typeface="Times New Roman" panose="02020603050405020304" pitchFamily="18" charset="0"/>
              </a:rPr>
              <a:t>手绘</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Manually plant: </a:t>
            </a:r>
            <a:r>
              <a:rPr lang="zh-CN" altLang="en-US" sz="2200" dirty="0">
                <a:latin typeface="Times New Roman" panose="02020603050405020304" pitchFamily="18" charset="0"/>
                <a:cs typeface="Times New Roman" panose="02020603050405020304" pitchFamily="18" charset="0"/>
              </a:rPr>
              <a:t>手工种植</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Create a profitable business model: </a:t>
            </a:r>
            <a:r>
              <a:rPr lang="zh-CN" altLang="en-US" sz="2200" dirty="0">
                <a:latin typeface="Times New Roman" panose="02020603050405020304" pitchFamily="18" charset="0"/>
                <a:cs typeface="Times New Roman" panose="02020603050405020304" pitchFamily="18" charset="0"/>
              </a:rPr>
              <a:t>创建盈利的商业模式</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b="1" dirty="0">
                <a:latin typeface="Times New Roman" panose="02020603050405020304" pitchFamily="18" charset="0"/>
                <a:cs typeface="Times New Roman" panose="02020603050405020304" pitchFamily="18" charset="0"/>
              </a:rPr>
              <a:t>Carry out </a:t>
            </a:r>
            <a:r>
              <a:rPr lang="en-US" altLang="zh-CN" sz="2200" dirty="0">
                <a:latin typeface="Times New Roman" panose="02020603050405020304" pitchFamily="18" charset="0"/>
                <a:cs typeface="Times New Roman" panose="02020603050405020304" pitchFamily="18" charset="0"/>
              </a:rPr>
              <a:t>massive plantings: </a:t>
            </a:r>
            <a:r>
              <a:rPr lang="zh-CN" altLang="en-US" sz="2200" dirty="0">
                <a:latin typeface="Times New Roman" panose="02020603050405020304" pitchFamily="18" charset="0"/>
                <a:cs typeface="Times New Roman" panose="02020603050405020304" pitchFamily="18" charset="0"/>
              </a:rPr>
              <a:t>进行大规模种植</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Increase forest mass: </a:t>
            </a:r>
            <a:r>
              <a:rPr lang="zh-CN" altLang="en-US" sz="2200" dirty="0">
                <a:latin typeface="Times New Roman" panose="02020603050405020304" pitchFamily="18" charset="0"/>
                <a:cs typeface="Times New Roman" panose="02020603050405020304" pitchFamily="18" charset="0"/>
              </a:rPr>
              <a:t>增加森林面积</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Compensate for carbon footprint: </a:t>
            </a:r>
            <a:r>
              <a:rPr lang="zh-CN" altLang="en-US" sz="2200" dirty="0">
                <a:latin typeface="Times New Roman" panose="02020603050405020304" pitchFamily="18" charset="0"/>
                <a:cs typeface="Times New Roman" panose="02020603050405020304" pitchFamily="18" charset="0"/>
              </a:rPr>
              <a:t>补偿碳足迹</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Carbon sequestration: </a:t>
            </a:r>
            <a:r>
              <a:rPr lang="zh-CN" altLang="en-US" sz="2200" dirty="0">
                <a:latin typeface="Times New Roman" panose="02020603050405020304" pitchFamily="18" charset="0"/>
                <a:cs typeface="Times New Roman" panose="02020603050405020304" pitchFamily="18" charset="0"/>
              </a:rPr>
              <a:t>碳封存</a:t>
            </a:r>
            <a:endParaRPr lang="zh-CN" altLang="en-US" sz="2200" dirty="0">
              <a:latin typeface="Times New Roman" panose="02020603050405020304" pitchFamily="18" charset="0"/>
              <a:cs typeface="Times New Roman" panose="02020603050405020304" pitchFamily="18" charset="0"/>
            </a:endParaRPr>
          </a:p>
        </p:txBody>
      </p:sp>
      <p:sp>
        <p:nvSpPr>
          <p:cNvPr id="8" name="TextBox 8"/>
          <p:cNvSpPr txBox="1"/>
          <p:nvPr/>
        </p:nvSpPr>
        <p:spPr>
          <a:xfrm>
            <a:off x="-126171" y="0"/>
            <a:ext cx="640521" cy="2462213"/>
          </a:xfrm>
          <a:prstGeom prst="rect">
            <a:avLst/>
          </a:prstGeom>
          <a:solidFill>
            <a:srgbClr val="92D050"/>
          </a:solidFill>
        </p:spPr>
        <p:txBody>
          <a:bodyPr wrap="square" lIns="0" tIns="0" rIns="0" bIns="0" rtlCol="0" anchor="t">
            <a:spAutoFit/>
          </a:body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595959"/>
                </a:solidFill>
                <a:effectLst/>
                <a:uLnTx/>
                <a:uFillTx/>
                <a:latin typeface="宋体" panose="02010600030101010101" pitchFamily="2" charset="-122"/>
                <a:ea typeface="宋体" panose="02010600030101010101" pitchFamily="2" charset="-122"/>
                <a:cs typeface="+mn-cs"/>
                <a:sym typeface="方正小标宋简体" pitchFamily="2" charset="-122"/>
              </a:rPr>
              <a:t>词块汇总</a:t>
            </a:r>
            <a:endParaRPr kumimoji="0" lang="zh-CN" altLang="en-US" sz="4000" b="1" i="0" u="none" strike="noStrike" kern="1200" cap="none" spc="0" normalizeH="0" baseline="0" noProof="0" dirty="0">
              <a:ln>
                <a:noFill/>
              </a:ln>
              <a:solidFill>
                <a:srgbClr val="595959"/>
              </a:solidFill>
              <a:effectLst/>
              <a:uLnTx/>
              <a:uFillTx/>
              <a:latin typeface="宋体" panose="02010600030101010101" pitchFamily="2" charset="-122"/>
              <a:ea typeface="宋体" panose="02010600030101010101" pitchFamily="2" charset="-122"/>
              <a:cs typeface="+mn-cs"/>
              <a:sym typeface="方正小标宋简体" pitchFamily="2" charset="-122"/>
            </a:endParaRPr>
          </a:p>
        </p:txBody>
      </p:sp>
      <p:pic>
        <p:nvPicPr>
          <p:cNvPr id="2" name="图片 1"/>
          <p:cNvPicPr>
            <a:picLocks noChangeAspect="1"/>
          </p:cNvPicPr>
          <p:nvPr/>
        </p:nvPicPr>
        <p:blipFill>
          <a:blip r:embed="rId1" cstate="screen"/>
          <a:stretch>
            <a:fillRect/>
          </a:stretch>
        </p:blipFill>
        <p:spPr>
          <a:xfrm>
            <a:off x="629824" y="625755"/>
            <a:ext cx="1552760" cy="1549255"/>
          </a:xfrm>
          <a:prstGeom prst="rect">
            <a:avLst/>
          </a:prstGeom>
        </p:spPr>
      </p:pic>
      <p:sp>
        <p:nvSpPr>
          <p:cNvPr id="4" name="文本框 3"/>
          <p:cNvSpPr txBox="1"/>
          <p:nvPr/>
        </p:nvSpPr>
        <p:spPr>
          <a:xfrm>
            <a:off x="2298058" y="5543550"/>
            <a:ext cx="9388929" cy="1015663"/>
          </a:xfrm>
          <a:custGeom>
            <a:avLst/>
            <a:gdLst>
              <a:gd name="connsiteX0" fmla="*/ 0 w 9388929"/>
              <a:gd name="connsiteY0" fmla="*/ 0 h 1015663"/>
              <a:gd name="connsiteX1" fmla="*/ 9388929 w 9388929"/>
              <a:gd name="connsiteY1" fmla="*/ 0 h 1015663"/>
              <a:gd name="connsiteX2" fmla="*/ 9388929 w 9388929"/>
              <a:gd name="connsiteY2" fmla="*/ 1015663 h 1015663"/>
              <a:gd name="connsiteX3" fmla="*/ 0 w 9388929"/>
              <a:gd name="connsiteY3" fmla="*/ 1015663 h 1015663"/>
              <a:gd name="connsiteX4" fmla="*/ 0 w 9388929"/>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8929" h="1015663" extrusionOk="0">
                <a:moveTo>
                  <a:pt x="0" y="0"/>
                </a:moveTo>
                <a:cubicBezTo>
                  <a:pt x="2604297" y="133403"/>
                  <a:pt x="7501457" y="-102395"/>
                  <a:pt x="9388929" y="0"/>
                </a:cubicBezTo>
                <a:cubicBezTo>
                  <a:pt x="9311209" y="234406"/>
                  <a:pt x="9321764" y="684870"/>
                  <a:pt x="9388929" y="1015663"/>
                </a:cubicBezTo>
                <a:cubicBezTo>
                  <a:pt x="5741240" y="1126066"/>
                  <a:pt x="2654319" y="978073"/>
                  <a:pt x="0" y="1015663"/>
                </a:cubicBezTo>
                <a:cubicBezTo>
                  <a:pt x="66043" y="705699"/>
                  <a:pt x="-39258" y="356606"/>
                  <a:pt x="0" y="0"/>
                </a:cubicBezTo>
                <a:close/>
              </a:path>
            </a:pathLst>
          </a:custGeom>
          <a:noFill/>
          <a:ln>
            <a:solidFill>
              <a:schemeClr val="tx1"/>
            </a:solidFill>
          </a:ln>
        </p:spPr>
        <p:txBody>
          <a:bodyPr wrap="square">
            <a:spAutoFit/>
          </a:bodyPr>
          <a:lstStyle/>
          <a:p>
            <a:r>
              <a:rPr lang="en-US" altLang="zh-CN" sz="2000" dirty="0">
                <a:latin typeface="Times New Roman" panose="02020603050405020304" pitchFamily="18" charset="0"/>
                <a:cs typeface="Times New Roman" panose="02020603050405020304" pitchFamily="18" charset="0"/>
              </a:rPr>
              <a:t>"</a:t>
            </a:r>
            <a:r>
              <a:rPr lang="en-US" altLang="zh-CN" sz="2000" dirty="0">
                <a:solidFill>
                  <a:srgbClr val="FF0000"/>
                </a:solidFill>
                <a:latin typeface="Times New Roman" panose="02020603050405020304" pitchFamily="18" charset="0"/>
                <a:cs typeface="Times New Roman" panose="02020603050405020304" pitchFamily="18" charset="0"/>
              </a:rPr>
              <a:t>Carbon sequestration</a:t>
            </a:r>
            <a:r>
              <a:rPr lang="en-US" altLang="zh-CN" sz="2000" dirty="0">
                <a:latin typeface="Times New Roman" panose="02020603050405020304" pitchFamily="18" charset="0"/>
                <a:cs typeface="Times New Roman" panose="02020603050405020304" pitchFamily="18" charset="0"/>
              </a:rPr>
              <a:t>" refers to the process of capturing carbon, primarily in the form of carbon dioxide (CO2), and storing it in such a way that it prevents the release of this greenhouse gas into the atmosphere, thereby helping to mitigate climate change </a:t>
            </a:r>
            <a:endParaRPr lang="zh-CN" altLang="en-US" sz="2000" dirty="0">
              <a:latin typeface="Times New Roman" panose="02020603050405020304" pitchFamily="18" charset="0"/>
              <a:cs typeface="Times New Roman" panose="02020603050405020304" pitchFamily="18" charset="0"/>
            </a:endParaRPr>
          </a:p>
        </p:txBody>
      </p:sp>
      <p:sp>
        <p:nvSpPr>
          <p:cNvPr id="5" name="AutoShape 2" descr="the CO2 revolution - DUM"/>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a:blip r:embed="rId2"/>
          <a:stretch>
            <a:fillRect/>
          </a:stretch>
        </p:blipFill>
        <p:spPr>
          <a:xfrm>
            <a:off x="0" y="1668007"/>
            <a:ext cx="12192000" cy="3521985"/>
          </a:xfrm>
          <a:prstGeom prst="rect">
            <a:avLst/>
          </a:prstGeom>
        </p:spPr>
      </p:pic>
      <p:pic>
        <p:nvPicPr>
          <p:cNvPr id="12292" name="Picture 4" descr="Qué hacemos - CO2 R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96" y="4395788"/>
            <a:ext cx="4182251" cy="2957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2628" y="0"/>
            <a:ext cx="640521" cy="2462213"/>
          </a:xfrm>
          <a:prstGeom prst="rect">
            <a:avLst/>
          </a:prstGeom>
          <a:solidFill>
            <a:srgbClr val="92D050"/>
          </a:solidFill>
        </p:spPr>
        <p:txBody>
          <a:bodyPr wrap="square" lIns="0" tIns="0" rIns="0" bIns="0" rtlCol="0" anchor="t">
            <a:spAutoFit/>
          </a:body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595959"/>
                </a:solidFill>
                <a:effectLst/>
                <a:uLnTx/>
                <a:uFillTx/>
                <a:latin typeface="宋体" panose="02010600030101010101" pitchFamily="2" charset="-122"/>
                <a:ea typeface="宋体" panose="02010600030101010101" pitchFamily="2" charset="-122"/>
                <a:cs typeface="+mn-cs"/>
                <a:sym typeface="方正小标宋简体" pitchFamily="2" charset="-122"/>
              </a:rPr>
              <a:t>词块汇总</a:t>
            </a:r>
            <a:endParaRPr kumimoji="0" lang="zh-CN" altLang="en-US" sz="4000" b="1" i="0" u="none" strike="noStrike" kern="1200" cap="none" spc="0" normalizeH="0" baseline="0" noProof="0" dirty="0">
              <a:ln>
                <a:noFill/>
              </a:ln>
              <a:solidFill>
                <a:srgbClr val="595959"/>
              </a:solidFill>
              <a:effectLst/>
              <a:uLnTx/>
              <a:uFillTx/>
              <a:latin typeface="宋体" panose="02010600030101010101" pitchFamily="2" charset="-122"/>
              <a:ea typeface="宋体" panose="02010600030101010101" pitchFamily="2" charset="-122"/>
              <a:cs typeface="+mn-cs"/>
              <a:sym typeface="方正小标宋简体" pitchFamily="2" charset="-122"/>
            </a:endParaRPr>
          </a:p>
        </p:txBody>
      </p:sp>
      <p:pic>
        <p:nvPicPr>
          <p:cNvPr id="3" name="图片 2"/>
          <p:cNvPicPr>
            <a:picLocks noChangeAspect="1"/>
          </p:cNvPicPr>
          <p:nvPr/>
        </p:nvPicPr>
        <p:blipFill>
          <a:blip r:embed="rId1" cstate="screen"/>
          <a:stretch>
            <a:fillRect/>
          </a:stretch>
        </p:blipFill>
        <p:spPr>
          <a:xfrm>
            <a:off x="557893" y="543208"/>
            <a:ext cx="1912102" cy="1612164"/>
          </a:xfrm>
          <a:prstGeom prst="rect">
            <a:avLst/>
          </a:prstGeom>
        </p:spPr>
      </p:pic>
      <p:sp>
        <p:nvSpPr>
          <p:cNvPr id="4" name="文本框 3"/>
          <p:cNvSpPr txBox="1"/>
          <p:nvPr/>
        </p:nvSpPr>
        <p:spPr>
          <a:xfrm>
            <a:off x="2330716" y="166568"/>
            <a:ext cx="9388928" cy="6524863"/>
          </a:xfrm>
          <a:prstGeom prst="rect">
            <a:avLst/>
          </a:prstGeom>
          <a:noFill/>
          <a:ln w="19050">
            <a:solidFill>
              <a:schemeClr val="tx1"/>
            </a:solidFill>
          </a:ln>
        </p:spPr>
        <p:txBody>
          <a:bodyPr wrap="square">
            <a:spAutoFit/>
          </a:bodyPr>
          <a:lstStyle/>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bilingual environment: </a:t>
            </a:r>
            <a:r>
              <a:rPr lang="zh-CN" altLang="en-US" sz="2200" dirty="0">
                <a:latin typeface="Times New Roman" panose="02020603050405020304" pitchFamily="18" charset="0"/>
                <a:cs typeface="Times New Roman" panose="02020603050405020304" pitchFamily="18" charset="0"/>
              </a:rPr>
              <a:t>双语环境</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distinct brain patterns: </a:t>
            </a:r>
            <a:r>
              <a:rPr lang="zh-CN" altLang="en-US" sz="2200" dirty="0">
                <a:latin typeface="Times New Roman" panose="02020603050405020304" pitchFamily="18" charset="0"/>
                <a:cs typeface="Times New Roman" panose="02020603050405020304" pitchFamily="18" charset="0"/>
              </a:rPr>
              <a:t>独特的大脑模式</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speech processing: </a:t>
            </a:r>
            <a:r>
              <a:rPr lang="zh-CN" altLang="en-US" sz="2200" dirty="0">
                <a:latin typeface="Times New Roman" panose="02020603050405020304" pitchFamily="18" charset="0"/>
                <a:cs typeface="Times New Roman" panose="02020603050405020304" pitchFamily="18" charset="0"/>
              </a:rPr>
              <a:t>语音处理</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solidFill>
                  <a:srgbClr val="FF0000"/>
                </a:solidFill>
                <a:latin typeface="Times New Roman" panose="02020603050405020304" pitchFamily="18" charset="0"/>
                <a:cs typeface="Times New Roman" panose="02020603050405020304" pitchFamily="18" charset="0"/>
              </a:rPr>
              <a:t>critical</a:t>
            </a:r>
            <a:r>
              <a:rPr lang="en-US" altLang="zh-CN" sz="2200" dirty="0">
                <a:latin typeface="Times New Roman" panose="02020603050405020304" pitchFamily="18" charset="0"/>
                <a:cs typeface="Times New Roman" panose="02020603050405020304" pitchFamily="18" charset="0"/>
              </a:rPr>
              <a:t> period: </a:t>
            </a:r>
            <a:r>
              <a:rPr lang="zh-CN" altLang="en-US" sz="2200" dirty="0">
                <a:latin typeface="Times New Roman" panose="02020603050405020304" pitchFamily="18" charset="0"/>
                <a:cs typeface="Times New Roman" panose="02020603050405020304" pitchFamily="18" charset="0"/>
              </a:rPr>
              <a:t>关键时期</a:t>
            </a:r>
            <a:endParaRPr lang="en-US" altLang="zh-CN"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bilingual-exposed infants</a:t>
            </a:r>
            <a:r>
              <a:rPr lang="zh-CN" altLang="en-US" sz="2200" dirty="0">
                <a:latin typeface="Times New Roman" panose="02020603050405020304" pitchFamily="18" charset="0"/>
                <a:cs typeface="Times New Roman" panose="02020603050405020304" pitchFamily="18" charset="0"/>
              </a:rPr>
              <a:t>处于双语环境中的婴儿</a:t>
            </a:r>
            <a:endParaRPr lang="en-US" altLang="zh-CN"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underlie speech processing</a:t>
            </a:r>
            <a:r>
              <a:rPr lang="zh-CN" altLang="en-US" sz="2200" dirty="0">
                <a:latin typeface="Times New Roman" panose="02020603050405020304" pitchFamily="18" charset="0"/>
                <a:cs typeface="Times New Roman" panose="02020603050405020304" pitchFamily="18" charset="0"/>
              </a:rPr>
              <a:t>构成语言处理的基础</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brain mechanisms: </a:t>
            </a:r>
            <a:r>
              <a:rPr lang="zh-CN" altLang="en-US" sz="2200" dirty="0">
                <a:latin typeface="Times New Roman" panose="02020603050405020304" pitchFamily="18" charset="0"/>
                <a:cs typeface="Times New Roman" panose="02020603050405020304" pitchFamily="18" charset="0"/>
              </a:rPr>
              <a:t>大脑机制</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functional near-infrared spectroscopy (</a:t>
            </a:r>
            <a:r>
              <a:rPr lang="en-US" altLang="zh-CN" sz="2200" dirty="0" err="1">
                <a:latin typeface="Times New Roman" panose="02020603050405020304" pitchFamily="18" charset="0"/>
                <a:cs typeface="Times New Roman" panose="02020603050405020304" pitchFamily="18" charset="0"/>
              </a:rPr>
              <a:t>fNIRS</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功能性近红外光谱成像</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activation in areas: </a:t>
            </a:r>
            <a:r>
              <a:rPr lang="zh-CN" altLang="en-US" sz="2200" dirty="0">
                <a:latin typeface="Times New Roman" panose="02020603050405020304" pitchFamily="18" charset="0"/>
                <a:cs typeface="Times New Roman" panose="02020603050405020304" pitchFamily="18" charset="0"/>
              </a:rPr>
              <a:t>区域激活</a:t>
            </a:r>
            <a:endParaRPr lang="en-US" altLang="zh-CN"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evoke responses</a:t>
            </a:r>
            <a:r>
              <a:rPr lang="zh-CN" altLang="en-US" sz="2200" dirty="0">
                <a:latin typeface="Times New Roman" panose="02020603050405020304" pitchFamily="18" charset="0"/>
                <a:cs typeface="Times New Roman" panose="02020603050405020304" pitchFamily="18" charset="0"/>
              </a:rPr>
              <a:t>引发反应</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equivalent areas: </a:t>
            </a:r>
            <a:r>
              <a:rPr lang="zh-CN" altLang="en-US" sz="2200" dirty="0">
                <a:latin typeface="Times New Roman" panose="02020603050405020304" pitchFamily="18" charset="0"/>
                <a:cs typeface="Times New Roman" panose="02020603050405020304" pitchFamily="18" charset="0"/>
              </a:rPr>
              <a:t>相应区域</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right hemispheres: </a:t>
            </a:r>
            <a:r>
              <a:rPr lang="zh-CN" altLang="en-US" sz="2200" dirty="0">
                <a:latin typeface="Times New Roman" panose="02020603050405020304" pitchFamily="18" charset="0"/>
                <a:cs typeface="Times New Roman" panose="02020603050405020304" pitchFamily="18" charset="0"/>
              </a:rPr>
              <a:t>右半球</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play backwards: </a:t>
            </a:r>
            <a:r>
              <a:rPr lang="zh-CN" altLang="en-US" sz="2200" dirty="0">
                <a:latin typeface="Times New Roman" panose="02020603050405020304" pitchFamily="18" charset="0"/>
                <a:cs typeface="Times New Roman" panose="02020603050405020304" pitchFamily="18" charset="0"/>
              </a:rPr>
              <a:t>倒放</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control arm of the experiment: </a:t>
            </a:r>
            <a:r>
              <a:rPr lang="zh-CN" altLang="en-US" sz="2200" dirty="0">
                <a:latin typeface="Times New Roman" panose="02020603050405020304" pitchFamily="18" charset="0"/>
                <a:cs typeface="Times New Roman" panose="02020603050405020304" pitchFamily="18" charset="0"/>
              </a:rPr>
              <a:t>实验的对照组</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primary language: </a:t>
            </a:r>
            <a:r>
              <a:rPr lang="zh-CN" altLang="en-US" sz="2200" dirty="0">
                <a:latin typeface="Times New Roman" panose="02020603050405020304" pitchFamily="18" charset="0"/>
                <a:cs typeface="Times New Roman" panose="02020603050405020304" pitchFamily="18" charset="0"/>
              </a:rPr>
              <a:t>主要语言</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sensitive to differences: </a:t>
            </a:r>
            <a:r>
              <a:rPr lang="zh-CN" altLang="en-US" sz="2200" dirty="0">
                <a:latin typeface="Times New Roman" panose="02020603050405020304" pitchFamily="18" charset="0"/>
                <a:cs typeface="Times New Roman" panose="02020603050405020304" pitchFamily="18" charset="0"/>
              </a:rPr>
              <a:t>对差异敏感</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distinguish between languages: </a:t>
            </a:r>
            <a:r>
              <a:rPr lang="zh-CN" altLang="en-US" sz="2200" dirty="0">
                <a:latin typeface="Times New Roman" panose="02020603050405020304" pitchFamily="18" charset="0"/>
                <a:cs typeface="Times New Roman" panose="02020603050405020304" pitchFamily="18" charset="0"/>
              </a:rPr>
              <a:t>区分不同语言</a:t>
            </a:r>
            <a:endParaRPr lang="zh-CN" altLang="en-US"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stimulates changes: </a:t>
            </a:r>
            <a:r>
              <a:rPr lang="zh-CN" altLang="en-US" sz="2200" dirty="0">
                <a:latin typeface="Times New Roman" panose="02020603050405020304" pitchFamily="18" charset="0"/>
                <a:cs typeface="Times New Roman" panose="02020603050405020304" pitchFamily="18" charset="0"/>
              </a:rPr>
              <a:t>刺激变化</a:t>
            </a:r>
            <a:endParaRPr lang="en-US" altLang="zh-CN" sz="22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add weight to the idea</a:t>
            </a:r>
            <a:r>
              <a:rPr lang="zh-CN" altLang="en-US" sz="2200" dirty="0">
                <a:latin typeface="Times New Roman" panose="02020603050405020304" pitchFamily="18" charset="0"/>
                <a:cs typeface="Times New Roman" panose="02020603050405020304" pitchFamily="18" charset="0"/>
              </a:rPr>
              <a:t>为</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观点增加分量</a:t>
            </a:r>
            <a:endParaRPr lang="zh-CN" altLang="en-US" sz="22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2352489" y="239485"/>
            <a:ext cx="8973336" cy="6413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after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148879" y="-2256392"/>
            <a:ext cx="12458611" cy="9419191"/>
          </a:xfrm>
          <a:prstGeom prst="rect">
            <a:avLst/>
          </a:prstGeom>
        </p:spPr>
      </p:pic>
      <p:grpSp>
        <p:nvGrpSpPr>
          <p:cNvPr id="3" name="组合 2"/>
          <p:cNvGrpSpPr/>
          <p:nvPr/>
        </p:nvGrpSpPr>
        <p:grpSpPr>
          <a:xfrm>
            <a:off x="5426530" y="2235492"/>
            <a:ext cx="7480686" cy="2362689"/>
            <a:chOff x="5067301" y="2247657"/>
            <a:chExt cx="7480686" cy="2362689"/>
          </a:xfrm>
        </p:grpSpPr>
        <p:grpSp>
          <p:nvGrpSpPr>
            <p:cNvPr id="4" name="Group 4"/>
            <p:cNvGrpSpPr/>
            <p:nvPr/>
          </p:nvGrpSpPr>
          <p:grpSpPr>
            <a:xfrm>
              <a:off x="5067301" y="2247657"/>
              <a:ext cx="6616591" cy="2362689"/>
              <a:chOff x="0" y="0"/>
              <a:chExt cx="2613961" cy="933408"/>
            </a:xfrm>
          </p:grpSpPr>
          <p:sp>
            <p:nvSpPr>
              <p:cNvPr id="7" name="Freeform 5"/>
              <p:cNvSpPr/>
              <p:nvPr/>
            </p:nvSpPr>
            <p:spPr>
              <a:xfrm>
                <a:off x="0" y="0"/>
                <a:ext cx="2613961" cy="933408"/>
              </a:xfrm>
              <a:custGeom>
                <a:avLst/>
                <a:gdLst/>
                <a:ahLst/>
                <a:cxnLst/>
                <a:rect l="l" t="t" r="r" b="b"/>
                <a:pathLst>
                  <a:path w="2613961" h="933408">
                    <a:moveTo>
                      <a:pt x="0" y="0"/>
                    </a:moveTo>
                    <a:lnTo>
                      <a:pt x="2613961" y="0"/>
                    </a:lnTo>
                    <a:lnTo>
                      <a:pt x="2613961" y="933408"/>
                    </a:lnTo>
                    <a:lnTo>
                      <a:pt x="0" y="933408"/>
                    </a:lnTo>
                    <a:close/>
                  </a:path>
                </a:pathLst>
              </a:custGeom>
              <a:solidFill>
                <a:srgbClr val="FFFFFF">
                  <a:alpha val="87000"/>
                </a:srgbClr>
              </a:solidFill>
            </p:spPr>
          </p:sp>
          <p:sp>
            <p:nvSpPr>
              <p:cNvPr id="8" name="TextBox 6"/>
              <p:cNvSpPr txBox="1"/>
              <p:nvPr/>
            </p:nvSpPr>
            <p:spPr>
              <a:xfrm>
                <a:off x="0" y="-9525"/>
                <a:ext cx="2613961" cy="942933"/>
              </a:xfrm>
              <a:prstGeom prst="rect">
                <a:avLst/>
              </a:prstGeom>
            </p:spPr>
            <p:txBody>
              <a:bodyPr lIns="33867" tIns="33867" rIns="33867" bIns="33867" rtlCol="0" anchor="ctr"/>
              <a:lstStyle/>
              <a:p>
                <a:pPr algn="ctr" defTabSz="609600">
                  <a:lnSpc>
                    <a:spcPts val="1230"/>
                  </a:lnSpc>
                </a:pPr>
                <a:endParaRPr sz="1200">
                  <a:solidFill>
                    <a:prstClr val="black"/>
                  </a:solidFill>
                  <a:latin typeface="Calibri" panose="020F0502020204030204"/>
                </a:endParaRPr>
              </a:p>
            </p:txBody>
          </p:sp>
        </p:grpSp>
        <p:sp>
          <p:nvSpPr>
            <p:cNvPr id="5" name="TextBox 7"/>
            <p:cNvSpPr txBox="1"/>
            <p:nvPr/>
          </p:nvSpPr>
          <p:spPr>
            <a:xfrm>
              <a:off x="8889945" y="3662519"/>
              <a:ext cx="3564953" cy="574453"/>
            </a:xfrm>
            <a:prstGeom prst="rect">
              <a:avLst/>
            </a:prstGeom>
          </p:spPr>
          <p:txBody>
            <a:bodyPr lIns="0" tIns="0" rIns="0" bIns="0" rtlCol="0" anchor="t">
              <a:spAutoFit/>
            </a:bodyPr>
            <a:lstStyle/>
            <a:p>
              <a:pPr algn="ctr" defTabSz="1219200" fontAlgn="base">
                <a:spcBef>
                  <a:spcPct val="0"/>
                </a:spcBef>
                <a:spcAft>
                  <a:spcPct val="0"/>
                </a:spcAft>
                <a:defRPr/>
              </a:pPr>
              <a:r>
                <a:rPr lang="en-US" altLang="zh-CN" sz="3735" b="1" dirty="0">
                  <a:solidFill>
                    <a:prstClr val="black"/>
                  </a:solidFill>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C l o z e</a:t>
              </a:r>
              <a:endParaRPr lang="zh-CN" altLang="en-US" sz="3735" b="1"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6" name="TextBox 8"/>
            <p:cNvSpPr txBox="1"/>
            <p:nvPr/>
          </p:nvSpPr>
          <p:spPr>
            <a:xfrm>
              <a:off x="5231904" y="2283625"/>
              <a:ext cx="7316083" cy="1231106"/>
            </a:xfrm>
            <a:prstGeom prst="rect">
              <a:avLst/>
            </a:prstGeom>
          </p:spPr>
          <p:txBody>
            <a:bodyPr wrap="square" lIns="0" tIns="0" rIns="0" bIns="0" rtlCol="0" anchor="t">
              <a:spAutoFit/>
            </a:bodyPr>
            <a:lstStyle/>
            <a:p>
              <a:pPr algn="ctr" defTabSz="1219200" fontAlgn="base">
                <a:spcBef>
                  <a:spcPct val="0"/>
                </a:spcBef>
                <a:spcAft>
                  <a:spcPct val="0"/>
                </a:spcAft>
                <a:defRPr/>
              </a:pPr>
              <a:r>
                <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rPr>
                <a:t>完 形 填 空</a:t>
              </a:r>
              <a:endPar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grpSp>
      <p:sp>
        <p:nvSpPr>
          <p:cNvPr id="10" name="文本框 9"/>
          <p:cNvSpPr txBox="1"/>
          <p:nvPr/>
        </p:nvSpPr>
        <p:spPr>
          <a:xfrm>
            <a:off x="566937" y="4745969"/>
            <a:ext cx="11476184" cy="1569660"/>
          </a:xfrm>
          <a:prstGeom prst="rect">
            <a:avLst/>
          </a:prstGeom>
          <a:solidFill>
            <a:srgbClr val="B34808"/>
          </a:solidFill>
        </p:spPr>
        <p:txBody>
          <a:bodyPr wrap="square">
            <a:spAutoFit/>
          </a:bodyPr>
          <a:lstStyle/>
          <a:p>
            <a:pPr algn="just"/>
            <a:r>
              <a:rPr lang="zh-CN" altLang="en-US" sz="2400" dirty="0">
                <a:solidFill>
                  <a:schemeClr val="bg1"/>
                </a:solidFill>
                <a:latin typeface="宋体" panose="02010600030101010101" pitchFamily="2" charset="-122"/>
                <a:ea typeface="宋体" panose="02010600030101010101" pitchFamily="2" charset="-122"/>
              </a:rPr>
              <a:t>文章讲述了叙述者和旅行伙伴</a:t>
            </a:r>
            <a:r>
              <a:rPr lang="en-US" altLang="zh-CN" sz="2400" dirty="0">
                <a:solidFill>
                  <a:schemeClr val="bg1"/>
                </a:solidFill>
                <a:latin typeface="宋体" panose="02010600030101010101" pitchFamily="2" charset="-122"/>
                <a:ea typeface="宋体" panose="02010600030101010101" pitchFamily="2" charset="-122"/>
              </a:rPr>
              <a:t>Lucas</a:t>
            </a:r>
            <a:r>
              <a:rPr lang="zh-CN" altLang="en-US" sz="2400" dirty="0">
                <a:solidFill>
                  <a:schemeClr val="bg1"/>
                </a:solidFill>
                <a:latin typeface="宋体" panose="02010600030101010101" pitchFamily="2" charset="-122"/>
                <a:ea typeface="宋体" panose="02010600030101010101" pitchFamily="2" charset="-122"/>
              </a:rPr>
              <a:t>在旅行中的经历。</a:t>
            </a:r>
            <a:r>
              <a:rPr lang="en-US" altLang="zh-CN" sz="2400" dirty="0">
                <a:solidFill>
                  <a:schemeClr val="bg1"/>
                </a:solidFill>
                <a:latin typeface="宋体" panose="02010600030101010101" pitchFamily="2" charset="-122"/>
                <a:ea typeface="宋体" panose="02010600030101010101" pitchFamily="2" charset="-122"/>
              </a:rPr>
              <a:t>Lucas</a:t>
            </a:r>
            <a:r>
              <a:rPr lang="zh-CN" altLang="en-US" sz="2400" dirty="0">
                <a:solidFill>
                  <a:schemeClr val="bg1"/>
                </a:solidFill>
                <a:latin typeface="宋体" panose="02010600030101010101" pitchFamily="2" charset="-122"/>
                <a:ea typeface="宋体" panose="02010600030101010101" pitchFamily="2" charset="-122"/>
              </a:rPr>
              <a:t>与一个当地人</a:t>
            </a:r>
            <a:r>
              <a:rPr lang="en-US" altLang="zh-CN" sz="2400" dirty="0">
                <a:solidFill>
                  <a:schemeClr val="bg1"/>
                </a:solidFill>
                <a:latin typeface="宋体" panose="02010600030101010101" pitchFamily="2" charset="-122"/>
                <a:ea typeface="宋体" panose="02010600030101010101" pitchFamily="2" charset="-122"/>
              </a:rPr>
              <a:t>Michael</a:t>
            </a:r>
            <a:r>
              <a:rPr lang="zh-CN" altLang="en-US" sz="2400" dirty="0">
                <a:solidFill>
                  <a:schemeClr val="bg1"/>
                </a:solidFill>
                <a:latin typeface="宋体" panose="02010600030101010101" pitchFamily="2" charset="-122"/>
                <a:ea typeface="宋体" panose="02010600030101010101" pitchFamily="2" charset="-122"/>
              </a:rPr>
              <a:t>交谈，并邀请他共进晚餐。起初，叙述者对</a:t>
            </a:r>
            <a:r>
              <a:rPr lang="en-US" altLang="zh-CN" sz="2400" dirty="0">
                <a:solidFill>
                  <a:schemeClr val="bg1"/>
                </a:solidFill>
                <a:latin typeface="宋体" panose="02010600030101010101" pitchFamily="2" charset="-122"/>
                <a:ea typeface="宋体" panose="02010600030101010101" pitchFamily="2" charset="-122"/>
              </a:rPr>
              <a:t>Michael</a:t>
            </a:r>
            <a:r>
              <a:rPr lang="zh-CN" altLang="en-US" sz="2400" dirty="0">
                <a:solidFill>
                  <a:schemeClr val="bg1"/>
                </a:solidFill>
                <a:latin typeface="宋体" panose="02010600030101010101" pitchFamily="2" charset="-122"/>
                <a:ea typeface="宋体" panose="02010600030101010101" pitchFamily="2" charset="-122"/>
              </a:rPr>
              <a:t>携带刀子感到害怕，但随着</a:t>
            </a:r>
            <a:r>
              <a:rPr lang="en-US" altLang="zh-CN" sz="2400" dirty="0">
                <a:solidFill>
                  <a:schemeClr val="bg1"/>
                </a:solidFill>
                <a:latin typeface="宋体" panose="02010600030101010101" pitchFamily="2" charset="-122"/>
                <a:ea typeface="宋体" panose="02010600030101010101" pitchFamily="2" charset="-122"/>
              </a:rPr>
              <a:t>Michael</a:t>
            </a:r>
            <a:r>
              <a:rPr lang="zh-CN" altLang="en-US" sz="2400" dirty="0">
                <a:solidFill>
                  <a:schemeClr val="bg1"/>
                </a:solidFill>
                <a:latin typeface="宋体" panose="02010600030101010101" pitchFamily="2" charset="-122"/>
                <a:ea typeface="宋体" panose="02010600030101010101" pitchFamily="2" charset="-122"/>
              </a:rPr>
              <a:t>不断尝试与他们沟通，叙述者对他的恐惧逐渐消失。他们最终在</a:t>
            </a:r>
            <a:r>
              <a:rPr lang="en-US" altLang="zh-CN" sz="2400" dirty="0">
                <a:solidFill>
                  <a:schemeClr val="bg1"/>
                </a:solidFill>
                <a:latin typeface="宋体" panose="02010600030101010101" pitchFamily="2" charset="-122"/>
                <a:ea typeface="宋体" panose="02010600030101010101" pitchFamily="2" charset="-122"/>
              </a:rPr>
              <a:t>Michael</a:t>
            </a:r>
            <a:r>
              <a:rPr lang="zh-CN" altLang="en-US" sz="2400" dirty="0">
                <a:solidFill>
                  <a:schemeClr val="bg1"/>
                </a:solidFill>
                <a:latin typeface="宋体" panose="02010600030101010101" pitchFamily="2" charset="-122"/>
                <a:ea typeface="宋体" panose="02010600030101010101" pitchFamily="2" charset="-122"/>
              </a:rPr>
              <a:t>家中与他的家人共进晚餐，但之后没有留下联系方式，体现了一种短暂的、旅行中的友谊</a:t>
            </a:r>
            <a:r>
              <a:rPr lang="zh-CN" altLang="en-US" sz="2400" dirty="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2143" y="405923"/>
            <a:ext cx="11658601" cy="2677656"/>
          </a:xfrm>
          <a:prstGeom prst="rect">
            <a:avLst/>
          </a:prstGeom>
          <a:noFill/>
        </p:spPr>
        <p:txBody>
          <a:bodyPr wrap="square">
            <a:spAutoFit/>
          </a:bodyPr>
          <a:lstStyle/>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I'm sitting </a:t>
            </a:r>
            <a:r>
              <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rPr>
              <a:t>impatiently </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in our dusty car looking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rPr>
              <a:t>out.My</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travel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rPr>
              <a:t>buddy,Lucas,having</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a:t>
            </a:r>
            <a:r>
              <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rPr>
              <a:t>taken in enough </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of the </a:t>
            </a:r>
            <a:r>
              <a:rPr lang="en-US" altLang="zh-CN" sz="2400" b="0" i="0" u="sng" dirty="0">
                <a:solidFill>
                  <a:srgbClr val="000000"/>
                </a:solidFill>
                <a:effectLst/>
                <a:highlight>
                  <a:srgbClr val="FFFFFF"/>
                </a:highlight>
                <a:latin typeface="Times New Roman" panose="02020603050405020304" pitchFamily="18" charset="0"/>
                <a:ea typeface="宋体" panose="02010600030101010101" pitchFamily="2" charset="-122"/>
              </a:rPr>
              <a:t>41</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 has gone to speak with someone from one of the nearby tourist souvenir huts. </a:t>
            </a:r>
            <a:r>
              <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rPr>
              <a:t>After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rPr>
              <a:t>ages,he</a:t>
            </a:r>
            <a:r>
              <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rPr>
              <a:t> walks towards me</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a:t>
            </a:r>
            <a:r>
              <a:rPr lang="en-US" altLang="zh-CN" sz="2400" b="0" i="0" u="sng" dirty="0">
                <a:solidFill>
                  <a:srgbClr val="000000"/>
                </a:solidFill>
                <a:effectLst/>
                <a:highlight>
                  <a:srgbClr val="FFFFFF"/>
                </a:highlight>
                <a:latin typeface="Times New Roman" panose="02020603050405020304" pitchFamily="18" charset="0"/>
                <a:ea typeface="宋体" panose="02010600030101010101" pitchFamily="2" charset="-122"/>
              </a:rPr>
              <a:t>42 </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some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rPr>
              <a:t>sausages,hot</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rPr>
              <a:t>water,a</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new cowboy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rPr>
              <a:t>hat,and</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a big grin on his face. “We're giving a man a </a:t>
            </a:r>
            <a:r>
              <a:rPr lang="en-US" altLang="zh-CN" sz="2400" b="0" i="0" u="sng" dirty="0">
                <a:solidFill>
                  <a:srgbClr val="000000"/>
                </a:solidFill>
                <a:effectLst/>
                <a:highlight>
                  <a:srgbClr val="FFFFFF"/>
                </a:highlight>
                <a:latin typeface="Times New Roman" panose="02020603050405020304" pitchFamily="18" charset="0"/>
                <a:ea typeface="宋体" panose="02010600030101010101" pitchFamily="2" charset="-122"/>
              </a:rPr>
              <a:t>43</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,”he tells me.</a:t>
            </a:r>
            <a:endParaRPr lang="en-US" altLang="zh-CN" sz="2400" b="0" i="0" dirty="0">
              <a:solidFill>
                <a:srgbClr val="000000"/>
              </a:solidFill>
              <a:effectLst/>
              <a:highlight>
                <a:srgbClr val="FFFFFF"/>
              </a:highlight>
              <a:latin typeface="宋体" panose="02010600030101010101" pitchFamily="2" charset="-122"/>
              <a:ea typeface="宋体" panose="02010600030101010101" pitchFamily="2" charset="-122"/>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The idea seems </a:t>
            </a:r>
            <a:r>
              <a:rPr lang="en-US" altLang="zh-CN" sz="2400" b="0" i="0" u="sng" dirty="0">
                <a:solidFill>
                  <a:srgbClr val="000000"/>
                </a:solidFill>
                <a:effectLst/>
                <a:highlight>
                  <a:srgbClr val="FFFFFF"/>
                </a:highlight>
                <a:latin typeface="Times New Roman" panose="02020603050405020304" pitchFamily="18" charset="0"/>
                <a:ea typeface="宋体" panose="02010600030101010101" pitchFamily="2" charset="-122"/>
              </a:rPr>
              <a:t>44 </a:t>
            </a:r>
            <a:r>
              <a:rPr lang="en-US" altLang="zh-CN" sz="2400" b="0" i="0" dirty="0">
                <a:solidFill>
                  <a:srgbClr val="000000"/>
                </a:solidFill>
                <a:effectLst/>
                <a:highlight>
                  <a:srgbClr val="00FFFF"/>
                </a:highlight>
                <a:latin typeface="Times New Roman" panose="02020603050405020304" pitchFamily="18" charset="0"/>
                <a:ea typeface="宋体" panose="02010600030101010101" pitchFamily="2" charset="-122"/>
              </a:rPr>
              <a:t>but</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somehow safe, </a:t>
            </a:r>
            <a:r>
              <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rPr>
              <a:t>given that </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there are two of us and Lucas is a _</a:t>
            </a:r>
            <a:r>
              <a:rPr lang="en-US" altLang="zh-CN" sz="2400" b="0" i="0" u="sng" dirty="0">
                <a:solidFill>
                  <a:srgbClr val="000000"/>
                </a:solidFill>
                <a:effectLst/>
                <a:highlight>
                  <a:srgbClr val="FFFFFF"/>
                </a:highlight>
                <a:latin typeface="Times New Roman" panose="02020603050405020304" pitchFamily="18" charset="0"/>
                <a:ea typeface="宋体" panose="02010600030101010101" pitchFamily="2" charset="-122"/>
              </a:rPr>
              <a:t>45</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to the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rPr>
              <a:t>country.How</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a:t>
            </a:r>
            <a:r>
              <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rPr>
              <a:t>exciting</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to </a:t>
            </a:r>
            <a:r>
              <a:rPr lang="en-US" altLang="zh-CN" sz="2400" b="0" i="0" dirty="0">
                <a:solidFill>
                  <a:srgbClr val="00B050"/>
                </a:solidFill>
                <a:effectLst/>
                <a:highlight>
                  <a:srgbClr val="FFFFFF"/>
                </a:highlight>
                <a:latin typeface="Times New Roman" panose="02020603050405020304" pitchFamily="18" charset="0"/>
                <a:ea typeface="宋体" panose="02010600030101010101" pitchFamily="2" charset="-122"/>
              </a:rPr>
              <a:t>create an opportunity to meet people </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that you wouldn't have met </a:t>
            </a:r>
            <a:r>
              <a:rPr lang="en-US" altLang="zh-CN" sz="2400" b="0" i="0" u="sng" dirty="0">
                <a:solidFill>
                  <a:srgbClr val="000000"/>
                </a:solidFill>
                <a:effectLst/>
                <a:highlight>
                  <a:srgbClr val="FFFFFF"/>
                </a:highlight>
                <a:latin typeface="Times New Roman" panose="02020603050405020304" pitchFamily="18" charset="0"/>
                <a:ea typeface="宋体" panose="02010600030101010101" pitchFamily="2" charset="-122"/>
              </a:rPr>
              <a:t>46</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rPr>
              <a:t> .</a:t>
            </a:r>
            <a:endParaRPr lang="en-US" altLang="zh-CN" sz="2400" b="0" i="0" dirty="0">
              <a:solidFill>
                <a:srgbClr val="000000"/>
              </a:solidFill>
              <a:effectLst/>
              <a:highlight>
                <a:srgbClr val="FFFFFF"/>
              </a:highlight>
              <a:latin typeface="宋体" panose="02010600030101010101" pitchFamily="2" charset="-122"/>
              <a:ea typeface="宋体" panose="02010600030101010101" pitchFamily="2" charset="-122"/>
            </a:endParaRPr>
          </a:p>
        </p:txBody>
      </p:sp>
      <p:sp>
        <p:nvSpPr>
          <p:cNvPr id="5" name="文本框 4"/>
          <p:cNvSpPr txBox="1"/>
          <p:nvPr/>
        </p:nvSpPr>
        <p:spPr>
          <a:xfrm>
            <a:off x="381000" y="4009094"/>
            <a:ext cx="11549744" cy="2308324"/>
          </a:xfrm>
          <a:prstGeom prst="rect">
            <a:avLst/>
          </a:prstGeom>
          <a:noFill/>
          <a:ln w="19050">
            <a:solidFill>
              <a:schemeClr val="tx1"/>
            </a:solidFill>
          </a:ln>
        </p:spPr>
        <p:txBody>
          <a:bodyPr wrap="square">
            <a:spAutoFit/>
          </a:bodyPr>
          <a:lstStyle/>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41.A.meal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B.gift</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C.money</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view</a:t>
            </a:r>
            <a:endPar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42.A.leaving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carrying</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C.taking</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D.offering</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43.A.treat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B.welcome</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ride</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D.coin</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44.A.</a:t>
            </a:r>
            <a:r>
              <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daring</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B.pleasant</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C.practical</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D.worthwhile</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45.A.newcomer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B.foreigner</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local</a:t>
            </a:r>
            <a:r>
              <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D.visitor</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46.A.</a:t>
            </a:r>
            <a:r>
              <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otherwise</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B.instead</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C.though</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D.nevertheless</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381000" y="3050033"/>
            <a:ext cx="11538857" cy="830997"/>
          </a:xfrm>
          <a:prstGeom prst="rect">
            <a:avLst/>
          </a:prstGeom>
          <a:solidFill>
            <a:srgbClr val="B34808"/>
          </a:solidFill>
        </p:spPr>
        <p:txBody>
          <a:bodyPr wrap="square">
            <a:spAutoFit/>
          </a:bodyPr>
          <a:lstStyle/>
          <a:p>
            <a:pPr algn="ctr"/>
            <a:r>
              <a:rPr lang="en-US" altLang="zh-CN" sz="2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Impatiently, enough, after ages, exciting</a:t>
            </a:r>
            <a:r>
              <a:rPr lang="zh-CN" altLang="en-US" sz="2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等词揭示了主人公的情绪变化和故事起因</a:t>
            </a:r>
            <a:endParaRPr lang="en-US" altLang="zh-CN" sz="2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整个故事以主人公的情绪变化为线索</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8420484" y="10462"/>
            <a:ext cx="3510260" cy="2942681"/>
          </a:xfrm>
          <a:prstGeom prst="rect">
            <a:avLst/>
          </a:prstGeom>
        </p:spPr>
      </p:pic>
      <p:sp>
        <p:nvSpPr>
          <p:cNvPr id="9" name="矩形 8"/>
          <p:cNvSpPr/>
          <p:nvPr/>
        </p:nvSpPr>
        <p:spPr>
          <a:xfrm>
            <a:off x="2307772" y="5257141"/>
            <a:ext cx="892629" cy="272802"/>
          </a:xfrm>
          <a:prstGeom prst="rect">
            <a:avLst/>
          </a:prstGeom>
          <a:solidFill>
            <a:schemeClr val="bg1">
              <a:lumMod val="9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n>
                  <a:solidFill>
                    <a:srgbClr val="00B050"/>
                  </a:solidFill>
                </a:ln>
                <a:solidFill>
                  <a:srgbClr val="FF0000"/>
                </a:solidFill>
              </a:rPr>
              <a:t>大胆的</a:t>
            </a:r>
            <a:endParaRPr lang="zh-CN" altLang="en-US" dirty="0">
              <a:ln>
                <a:solidFill>
                  <a:srgbClr val="00B050"/>
                </a:solidFill>
              </a:ln>
              <a:solidFill>
                <a:srgbClr val="FF0000"/>
              </a:solidFill>
            </a:endParaRPr>
          </a:p>
        </p:txBody>
      </p:sp>
      <p:sp>
        <p:nvSpPr>
          <p:cNvPr id="10" name="矩形 9"/>
          <p:cNvSpPr/>
          <p:nvPr/>
        </p:nvSpPr>
        <p:spPr>
          <a:xfrm>
            <a:off x="587828" y="6360567"/>
            <a:ext cx="4746171" cy="312376"/>
          </a:xfrm>
          <a:prstGeom prst="rect">
            <a:avLst/>
          </a:prstGeom>
          <a:solidFill>
            <a:schemeClr val="bg1">
              <a:lumMod val="9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n>
                  <a:solidFill>
                    <a:srgbClr val="00B050"/>
                  </a:solidFill>
                </a:ln>
                <a:solidFill>
                  <a:srgbClr val="FF0000"/>
                </a:solidFill>
              </a:rPr>
              <a:t>如果没有这次机会，他们就不会遇到某些人</a:t>
            </a:r>
            <a:endParaRPr lang="zh-CN" altLang="en-US" dirty="0">
              <a:ln>
                <a:solidFill>
                  <a:srgbClr val="00B050"/>
                </a:solidFill>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7843" y="0"/>
            <a:ext cx="11876314"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2100" algn="just" defTabSz="914400" rtl="0" eaLnBrk="0" fontAlgn="base" latinLnBrk="0" hangingPunct="0">
              <a:lnSpc>
                <a:spcPct val="100000"/>
              </a:lnSpc>
              <a:spcBef>
                <a:spcPct val="0"/>
              </a:spcBef>
              <a:spcAft>
                <a:spcPct val="0"/>
              </a:spcAft>
              <a:buClrTx/>
              <a:buSzTx/>
              <a:buFontTx/>
              <a:buNone/>
            </a:pP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Now,as I look at Lucas' new friend,I see a different kettle of fish.Michael is big.I mean really BIG.I watch in the side mirror as Michael </a:t>
            </a:r>
            <a:r>
              <a:rPr kumimoji="0" lang="zh-CN" altLang="zh-CN" sz="2200" b="0" i="0" u="sng"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47 </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towards the car.In his right boot is a big knife,pushed far enough in that only the handle and the base of the blade </a:t>
            </a:r>
            <a:r>
              <a:rPr kumimoji="0" lang="zh-CN" altLang="zh-CN" sz="2200" b="0" i="0" u="none" strike="noStrike" cap="none" normalizeH="0" baseline="0" dirty="0">
                <a:ln>
                  <a:noFill/>
                </a:ln>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poke out</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zh-CN" sz="22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 knife!</a:t>
            </a:r>
            <a:r>
              <a:rPr kumimoji="0" lang="zh-CN" altLang="zh-CN" sz="2200" b="0" i="0" u="none" strike="noStrike" cap="none" normalizeH="0" baseline="0" dirty="0">
                <a:ln>
                  <a:noFill/>
                </a:ln>
                <a:solidFill>
                  <a:srgbClr val="FF0000"/>
                </a:solidFill>
                <a:effectLst/>
                <a:latin typeface="宋体" panose="02010600030101010101" pitchFamily="2" charset="-122"/>
                <a:ea typeface="宋体" panose="02010600030101010101" pitchFamily="2" charset="-122"/>
              </a:rPr>
              <a:t>    </a:t>
            </a:r>
            <a:endParaRPr kumimoji="0" lang="zh-CN" altLang="zh-CN" sz="2200" b="0" i="0" u="none" strike="noStrike" cap="none" normalizeH="0" baseline="0" dirty="0">
              <a:ln>
                <a:noFill/>
              </a:ln>
              <a:solidFill>
                <a:srgbClr val="FF0000"/>
              </a:solidFill>
              <a:effectLst/>
            </a:endParaRPr>
          </a:p>
          <a:p>
            <a:pPr marL="0" marR="0" lvl="0" indent="292100" algn="just" defTabSz="914400" rtl="0" eaLnBrk="0" fontAlgn="base" latinLnBrk="0" hangingPunct="0">
              <a:lnSpc>
                <a:spcPct val="100000"/>
              </a:lnSpc>
              <a:spcBef>
                <a:spcPct val="0"/>
              </a:spcBef>
              <a:spcAft>
                <a:spcPct val="0"/>
              </a:spcAft>
              <a:buClrTx/>
              <a:buSzTx/>
              <a:buFontTx/>
              <a:buNone/>
            </a:pP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would normally </a:t>
            </a:r>
            <a:r>
              <a:rPr kumimoji="0" lang="zh-CN" altLang="zh-CN" sz="22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be alert to </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this </a:t>
            </a:r>
            <a:r>
              <a:rPr kumimoji="0" lang="zh-CN" altLang="zh-CN" sz="2200" b="0" i="0" u="sng"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48</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stranger now sitting in the back of my vehicle. </a:t>
            </a:r>
            <a:r>
              <a:rPr kumimoji="0" lang="zh-CN" altLang="zh-CN" sz="2200" b="0" i="0" u="none" strike="noStrike" cap="none" normalizeH="0" baseline="0" dirty="0">
                <a:ln>
                  <a:noFill/>
                </a:ln>
                <a:solidFill>
                  <a:srgbClr val="000000"/>
                </a:solidFill>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However</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,with Lucas now </a:t>
            </a:r>
            <a:r>
              <a:rPr kumimoji="0" lang="zh-CN" altLang="zh-CN" sz="22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eagerly</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zh-CN" sz="2200" b="0" i="0" u="sng"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49</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with him in a language I barely understand,I'm trying to let myself </a:t>
            </a:r>
            <a:r>
              <a:rPr kumimoji="0" lang="zh-CN" altLang="zh-CN" sz="2200" b="0" i="0" u="sng"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50</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zh-CN" sz="2200" b="0" i="0" u="none" strike="noStrike" cap="none" normalizeH="0" baseline="0" dirty="0">
                <a:ln>
                  <a:noFill/>
                </a:ln>
                <a:solidFill>
                  <a:srgbClr val="000000"/>
                </a:solidFill>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Then</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Lucas </a:t>
            </a:r>
            <a:r>
              <a:rPr kumimoji="0" lang="zh-CN" altLang="zh-CN" sz="2200" b="0" i="0" u="none" strike="noStrike" cap="none" normalizeH="0" baseline="0" dirty="0">
                <a:ln>
                  <a:noFill/>
                </a:ln>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loosely translates </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conversation they're having as Michael </a:t>
            </a:r>
            <a:r>
              <a:rPr kumimoji="0" lang="zh-CN" altLang="zh-CN" sz="22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proudly</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zh-CN" sz="2200" b="0" i="0" u="sng"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51</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his knife,</a:t>
            </a:r>
            <a:r>
              <a:rPr kumimoji="0" lang="zh-CN" altLang="zh-CN" sz="22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explaining</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that he uses it for everything:opening bottles, picking his teeth,castrating his cows.</a:t>
            </a:r>
            <a:endParaRPr kumimoji="0" lang="zh-CN" altLang="zh-CN" sz="2200" b="0" i="0" u="none" strike="noStrike" cap="none" normalizeH="0" baseline="0" dirty="0">
              <a:ln>
                <a:noFill/>
              </a:ln>
              <a:solidFill>
                <a:schemeClr val="tx1"/>
              </a:solidFill>
              <a:effectLst/>
            </a:endParaRPr>
          </a:p>
          <a:p>
            <a:pPr marL="0" marR="0" lvl="0" indent="292100" algn="just" defTabSz="914400" rtl="0" eaLnBrk="0" fontAlgn="base" latinLnBrk="0" hangingPunct="0">
              <a:lnSpc>
                <a:spcPct val="100000"/>
              </a:lnSpc>
              <a:spcBef>
                <a:spcPct val="0"/>
              </a:spcBef>
              <a:spcAft>
                <a:spcPct val="0"/>
              </a:spcAft>
              <a:buClrTx/>
              <a:buSzTx/>
              <a:buFontTx/>
              <a:buNone/>
            </a:pPr>
            <a:r>
              <a:rPr kumimoji="0" lang="zh-CN" altLang="zh-CN" sz="2200" b="0" i="0" u="none" strike="noStrike" cap="none" normalizeH="0" baseline="0" dirty="0">
                <a:ln>
                  <a:noFill/>
                </a:ln>
                <a:solidFill>
                  <a:srgbClr val="000000"/>
                </a:solidFill>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Gradually</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a:t>
            </a:r>
            <a:r>
              <a:rPr kumimoji="0" lang="zh-CN" altLang="zh-CN" sz="2200" b="0" i="0" u="sng"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52</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towards our new stranger </a:t>
            </a:r>
            <a:r>
              <a:rPr kumimoji="0" lang="zh-CN" altLang="zh-CN" sz="22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grows</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as he persistently tries to communicate with me, </a:t>
            </a:r>
            <a:r>
              <a:rPr kumimoji="0" lang="zh-CN" altLang="zh-CN" sz="2200" b="0" i="0" u="sng"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53 </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mood of the car.Twenty minutes down winding mountain roads and we reach Michael's house,where we </a:t>
            </a:r>
            <a:r>
              <a:rPr kumimoji="0" lang="zh-CN" altLang="zh-CN" sz="22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are invited to have a meal </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with his </a:t>
            </a:r>
            <a:r>
              <a:rPr kumimoji="0" lang="zh-CN" altLang="zh-CN" sz="2200" b="0" i="0" u="sng"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54</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zh-CN" sz="2200" b="0" i="0" u="none" strike="noStrike" cap="none" normalizeH="0" baseline="0" dirty="0">
                <a:ln>
                  <a:noFill/>
                </a:ln>
                <a:solidFill>
                  <a:srgbClr val="000000"/>
                </a:solidFill>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Later that day</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leave the house without taking any contact details from Michael.</a:t>
            </a:r>
            <a:r>
              <a:rPr kumimoji="0" lang="zh-CN" altLang="zh-CN" sz="2200" b="0" i="0" u="none" strike="noStrike" cap="none" normalizeH="0" baseline="0" dirty="0">
                <a:ln>
                  <a:noFill/>
                </a:ln>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There is an unspoken understanding that this</a:t>
            </a:r>
            <a:r>
              <a:rPr kumimoji="0" lang="zh-CN" altLang="zh-CN" sz="2200" b="0" i="0" u="sng" strike="noStrike" cap="none" normalizeH="0" baseline="0" dirty="0">
                <a:ln>
                  <a:noFill/>
                </a:ln>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55 </a:t>
            </a:r>
            <a:r>
              <a:rPr kumimoji="0" lang="zh-CN" altLang="zh-CN" sz="2200" b="0" i="0" u="none" strike="noStrike" cap="none" normalizeH="0" baseline="0" dirty="0">
                <a:ln>
                  <a:noFill/>
                </a:ln>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friendship is enough</a:t>
            </a:r>
            <a:r>
              <a:rPr kumimoji="0" lang="zh-CN" altLang="zh-CN" sz="2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2200" b="0" i="0" u="none" strike="noStrike" cap="none" normalizeH="0" baseline="0" dirty="0">
              <a:ln>
                <a:noFill/>
              </a:ln>
              <a:solidFill>
                <a:schemeClr val="tx1"/>
              </a:solidFill>
              <a:effectLst/>
              <a:latin typeface="Arial" panose="020B0604020202020204" pitchFamily="34" charset="0"/>
            </a:endParaRPr>
          </a:p>
        </p:txBody>
      </p:sp>
      <p:sp>
        <p:nvSpPr>
          <p:cNvPr id="8" name="文本框 7"/>
          <p:cNvSpPr txBox="1"/>
          <p:nvPr/>
        </p:nvSpPr>
        <p:spPr>
          <a:xfrm>
            <a:off x="919842" y="3859973"/>
            <a:ext cx="10352315" cy="2862322"/>
          </a:xfrm>
          <a:prstGeom prst="rect">
            <a:avLst/>
          </a:prstGeom>
          <a:noFill/>
          <a:ln w="19050">
            <a:solidFill>
              <a:schemeClr val="tx1"/>
            </a:solidFill>
          </a:ln>
        </p:spPr>
        <p:txBody>
          <a:bodyPr wrap="square">
            <a:spAutoFit/>
          </a:bodyPr>
          <a:lstStyle/>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47.A.climbs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B.cycles</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C.flies</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marches</a:t>
            </a:r>
            <a:endPar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48.A.cold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B.friendly</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enormous</a:t>
            </a:r>
            <a:r>
              <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D.slim</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49.A.singing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chatting</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C.arguing</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D.complaining</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50.A.sleep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B.wait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ease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D.forget</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51.A.</a:t>
            </a:r>
            <a:r>
              <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pulls out </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B.gives</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out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C.picks</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out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D.sets</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out</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52.A.fear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warmth</a:t>
            </a:r>
            <a:r>
              <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C.anger</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D.sympathy</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53.A.maintaining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B.ruining</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C.darkening</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lifting</a:t>
            </a:r>
            <a:endPar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54.A.</a:t>
            </a:r>
            <a:r>
              <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family </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B.friends</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C.neighbors</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D.guests</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55.A.permanent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brief</a:t>
            </a:r>
            <a:r>
              <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C.close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D.renewed</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8"/>
          <p:cNvSpPr/>
          <p:nvPr/>
        </p:nvSpPr>
        <p:spPr>
          <a:xfrm>
            <a:off x="5453740" y="478312"/>
            <a:ext cx="1861459" cy="338117"/>
          </a:xfrm>
          <a:prstGeom prst="rect">
            <a:avLst/>
          </a:prstGeom>
          <a:solidFill>
            <a:schemeClr val="bg1">
              <a:lumMod val="9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n>
                  <a:solidFill>
                    <a:srgbClr val="00B050"/>
                  </a:solidFill>
                </a:ln>
                <a:solidFill>
                  <a:srgbClr val="FF0000"/>
                </a:solidFill>
              </a:rPr>
              <a:t>伸出</a:t>
            </a:r>
            <a:r>
              <a:rPr lang="en-US" altLang="zh-CN" dirty="0">
                <a:ln>
                  <a:solidFill>
                    <a:srgbClr val="00B050"/>
                  </a:solidFill>
                </a:ln>
                <a:solidFill>
                  <a:srgbClr val="FF0000"/>
                </a:solidFill>
              </a:rPr>
              <a:t>,</a:t>
            </a:r>
            <a:r>
              <a:rPr lang="zh-CN" altLang="en-US" dirty="0">
                <a:ln>
                  <a:solidFill>
                    <a:srgbClr val="00B050"/>
                  </a:solidFill>
                </a:ln>
                <a:solidFill>
                  <a:srgbClr val="FF0000"/>
                </a:solidFill>
              </a:rPr>
              <a:t>突出</a:t>
            </a:r>
            <a:r>
              <a:rPr lang="en-US" altLang="zh-CN" dirty="0">
                <a:ln>
                  <a:solidFill>
                    <a:srgbClr val="00B050"/>
                  </a:solidFill>
                </a:ln>
                <a:solidFill>
                  <a:srgbClr val="FF0000"/>
                </a:solidFill>
              </a:rPr>
              <a:t>,</a:t>
            </a:r>
            <a:r>
              <a:rPr lang="zh-CN" altLang="en-US" dirty="0">
                <a:ln>
                  <a:solidFill>
                    <a:srgbClr val="00B050"/>
                  </a:solidFill>
                </a:ln>
                <a:solidFill>
                  <a:srgbClr val="FF0000"/>
                </a:solidFill>
              </a:rPr>
              <a:t>显露</a:t>
            </a:r>
            <a:endParaRPr lang="zh-CN" altLang="en-US" dirty="0">
              <a:ln>
                <a:solidFill>
                  <a:srgbClr val="00B050"/>
                </a:solidFill>
              </a:ln>
              <a:solidFill>
                <a:srgbClr val="FF0000"/>
              </a:solidFill>
            </a:endParaRPr>
          </a:p>
        </p:txBody>
      </p:sp>
      <p:sp>
        <p:nvSpPr>
          <p:cNvPr id="10" name="箭头: 下 9"/>
          <p:cNvSpPr/>
          <p:nvPr/>
        </p:nvSpPr>
        <p:spPr>
          <a:xfrm rot="5225558" flipH="1">
            <a:off x="5137296" y="-321552"/>
            <a:ext cx="190083" cy="2923394"/>
          </a:xfrm>
          <a:prstGeom prst="downArrow">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箭头: 下 10"/>
          <p:cNvSpPr/>
          <p:nvPr/>
        </p:nvSpPr>
        <p:spPr>
          <a:xfrm rot="16381838">
            <a:off x="6675193" y="-1400752"/>
            <a:ext cx="166503" cy="5783532"/>
          </a:xfrm>
          <a:prstGeom prst="downArrow">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箭头: 下 11"/>
          <p:cNvSpPr/>
          <p:nvPr/>
        </p:nvSpPr>
        <p:spPr>
          <a:xfrm rot="4920852">
            <a:off x="6296925" y="-1018515"/>
            <a:ext cx="165013" cy="6255759"/>
          </a:xfrm>
          <a:prstGeom prst="downArrow">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箭头: 下 12"/>
          <p:cNvSpPr/>
          <p:nvPr/>
        </p:nvSpPr>
        <p:spPr>
          <a:xfrm>
            <a:off x="9587061" y="1705436"/>
            <a:ext cx="297168" cy="1762890"/>
          </a:xfrm>
          <a:prstGeom prst="downArrow">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矩形 13"/>
          <p:cNvSpPr/>
          <p:nvPr/>
        </p:nvSpPr>
        <p:spPr>
          <a:xfrm>
            <a:off x="1154958" y="2109364"/>
            <a:ext cx="1480460" cy="301461"/>
          </a:xfrm>
          <a:prstGeom prst="rect">
            <a:avLst/>
          </a:prstGeom>
          <a:solidFill>
            <a:schemeClr val="bg1">
              <a:lumMod val="9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n>
                  <a:solidFill>
                    <a:srgbClr val="00B050"/>
                  </a:solidFill>
                </a:ln>
                <a:solidFill>
                  <a:srgbClr val="FF0000"/>
                </a:solidFill>
              </a:rPr>
              <a:t>大致翻译</a:t>
            </a:r>
            <a:endParaRPr lang="zh-CN" altLang="en-US" dirty="0">
              <a:ln>
                <a:solidFill>
                  <a:srgbClr val="00B050"/>
                </a:solidFill>
              </a:ln>
              <a:solidFill>
                <a:srgbClr val="FF0000"/>
              </a:solidFill>
            </a:endParaRPr>
          </a:p>
        </p:txBody>
      </p:sp>
      <p:pic>
        <p:nvPicPr>
          <p:cNvPr id="17" name="图片 16"/>
          <p:cNvPicPr>
            <a:picLocks noChangeAspect="1"/>
          </p:cNvPicPr>
          <p:nvPr/>
        </p:nvPicPr>
        <p:blipFill>
          <a:blip r:embed="rId1"/>
          <a:stretch>
            <a:fillRect/>
          </a:stretch>
        </p:blipFill>
        <p:spPr>
          <a:xfrm>
            <a:off x="8537930" y="4529015"/>
            <a:ext cx="2692598" cy="1247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8879" y="-135630"/>
            <a:ext cx="11894242" cy="8251764"/>
          </a:xfrm>
          <a:prstGeom prst="rect">
            <a:avLst/>
          </a:prstGeom>
        </p:spPr>
      </p:pic>
      <p:grpSp>
        <p:nvGrpSpPr>
          <p:cNvPr id="3" name="组合 2"/>
          <p:cNvGrpSpPr/>
          <p:nvPr/>
        </p:nvGrpSpPr>
        <p:grpSpPr>
          <a:xfrm>
            <a:off x="5426530" y="2235492"/>
            <a:ext cx="7458915" cy="2362689"/>
            <a:chOff x="5067301" y="2247657"/>
            <a:chExt cx="7458915" cy="2362689"/>
          </a:xfrm>
        </p:grpSpPr>
        <p:grpSp>
          <p:nvGrpSpPr>
            <p:cNvPr id="4" name="Group 4"/>
            <p:cNvGrpSpPr/>
            <p:nvPr/>
          </p:nvGrpSpPr>
          <p:grpSpPr>
            <a:xfrm>
              <a:off x="5067301" y="2247657"/>
              <a:ext cx="6616591" cy="2362689"/>
              <a:chOff x="0" y="0"/>
              <a:chExt cx="2613961" cy="933408"/>
            </a:xfrm>
          </p:grpSpPr>
          <p:sp>
            <p:nvSpPr>
              <p:cNvPr id="7" name="Freeform 5"/>
              <p:cNvSpPr/>
              <p:nvPr/>
            </p:nvSpPr>
            <p:spPr>
              <a:xfrm>
                <a:off x="0" y="0"/>
                <a:ext cx="2613961" cy="933408"/>
              </a:xfrm>
              <a:custGeom>
                <a:avLst/>
                <a:gdLst/>
                <a:ahLst/>
                <a:cxnLst/>
                <a:rect l="l" t="t" r="r" b="b"/>
                <a:pathLst>
                  <a:path w="2613961" h="933408">
                    <a:moveTo>
                      <a:pt x="0" y="0"/>
                    </a:moveTo>
                    <a:lnTo>
                      <a:pt x="2613961" y="0"/>
                    </a:lnTo>
                    <a:lnTo>
                      <a:pt x="2613961" y="933408"/>
                    </a:lnTo>
                    <a:lnTo>
                      <a:pt x="0" y="933408"/>
                    </a:lnTo>
                    <a:close/>
                  </a:path>
                </a:pathLst>
              </a:custGeom>
              <a:solidFill>
                <a:srgbClr val="FFFFFF">
                  <a:alpha val="87000"/>
                </a:srgbClr>
              </a:solidFill>
            </p:spPr>
          </p:sp>
          <p:sp>
            <p:nvSpPr>
              <p:cNvPr id="8" name="TextBox 6"/>
              <p:cNvSpPr txBox="1"/>
              <p:nvPr/>
            </p:nvSpPr>
            <p:spPr>
              <a:xfrm>
                <a:off x="0" y="-9525"/>
                <a:ext cx="2613961" cy="942933"/>
              </a:xfrm>
              <a:prstGeom prst="rect">
                <a:avLst/>
              </a:prstGeom>
            </p:spPr>
            <p:txBody>
              <a:bodyPr lIns="33867" tIns="33867" rIns="33867" bIns="33867" rtlCol="0" anchor="ctr"/>
              <a:lstStyle/>
              <a:p>
                <a:pPr algn="ctr" defTabSz="609600">
                  <a:lnSpc>
                    <a:spcPts val="1230"/>
                  </a:lnSpc>
                </a:pPr>
                <a:endParaRPr sz="1200">
                  <a:solidFill>
                    <a:prstClr val="black"/>
                  </a:solidFill>
                  <a:latin typeface="Calibri" panose="020F0502020204030204"/>
                </a:endParaRPr>
              </a:p>
            </p:txBody>
          </p:sp>
        </p:grpSp>
        <p:sp>
          <p:nvSpPr>
            <p:cNvPr id="5" name="TextBox 7"/>
            <p:cNvSpPr txBox="1"/>
            <p:nvPr/>
          </p:nvSpPr>
          <p:spPr>
            <a:xfrm>
              <a:off x="8222725" y="3717032"/>
              <a:ext cx="3564953" cy="574453"/>
            </a:xfrm>
            <a:prstGeom prst="rect">
              <a:avLst/>
            </a:prstGeom>
          </p:spPr>
          <p:txBody>
            <a:bodyPr lIns="0" tIns="0" rIns="0" bIns="0" rtlCol="0" anchor="t">
              <a:spAutoFit/>
            </a:bodyPr>
            <a:lstStyle/>
            <a:p>
              <a:pPr algn="ctr" defTabSz="1219200" fontAlgn="base">
                <a:spcBef>
                  <a:spcPct val="0"/>
                </a:spcBef>
                <a:spcAft>
                  <a:spcPct val="0"/>
                </a:spcAft>
                <a:defRPr/>
              </a:pPr>
              <a:endParaRPr lang="zh-CN" altLang="en-US" sz="3735" b="1"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6" name="TextBox 8"/>
            <p:cNvSpPr txBox="1"/>
            <p:nvPr/>
          </p:nvSpPr>
          <p:spPr>
            <a:xfrm>
              <a:off x="5210133" y="2604257"/>
              <a:ext cx="7316083" cy="1231106"/>
            </a:xfrm>
            <a:prstGeom prst="rect">
              <a:avLst/>
            </a:prstGeom>
          </p:spPr>
          <p:txBody>
            <a:bodyPr wrap="square" lIns="0" tIns="0" rIns="0" bIns="0" rtlCol="0" anchor="t">
              <a:spAutoFit/>
            </a:bodyPr>
            <a:lstStyle/>
            <a:p>
              <a:pPr algn="ctr" defTabSz="1219200" fontAlgn="base">
                <a:spcBef>
                  <a:spcPct val="0"/>
                </a:spcBef>
                <a:spcAft>
                  <a:spcPct val="0"/>
                </a:spcAft>
                <a:defRPr/>
              </a:pPr>
              <a:r>
                <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rPr>
                <a:t>语 法 填 空</a:t>
              </a:r>
              <a:endPar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grpSp>
      <p:sp>
        <p:nvSpPr>
          <p:cNvPr id="9" name="文本框 8"/>
          <p:cNvSpPr txBox="1"/>
          <p:nvPr/>
        </p:nvSpPr>
        <p:spPr>
          <a:xfrm>
            <a:off x="4256314" y="4745969"/>
            <a:ext cx="7786807" cy="461665"/>
          </a:xfrm>
          <a:prstGeom prst="rect">
            <a:avLst/>
          </a:prstGeom>
          <a:solidFill>
            <a:srgbClr val="0436BD">
              <a:alpha val="69000"/>
            </a:srgbClr>
          </a:solidFill>
        </p:spPr>
        <p:txBody>
          <a:bodyPr wrap="square">
            <a:spAutoFit/>
          </a:bodyPr>
          <a:lstStyle/>
          <a:p>
            <a:pPr algn="ctr"/>
            <a:r>
              <a:rPr lang="zh-CN" altLang="en-US" sz="2400" dirty="0">
                <a:solidFill>
                  <a:schemeClr val="bg1"/>
                </a:solidFill>
                <a:latin typeface="宋体" panose="02010600030101010101" pitchFamily="2" charset="-122"/>
                <a:ea typeface="宋体" panose="02010600030101010101" pitchFamily="2" charset="-122"/>
              </a:rPr>
              <a:t>说明文</a:t>
            </a:r>
            <a:r>
              <a:rPr lang="en-US" altLang="zh-CN" sz="2400" dirty="0">
                <a:solidFill>
                  <a:schemeClr val="bg1"/>
                </a:solidFill>
                <a:latin typeface="宋体" panose="02010600030101010101" pitchFamily="2" charset="-122"/>
                <a:ea typeface="宋体" panose="02010600030101010101" pitchFamily="2" charset="-122"/>
              </a:rPr>
              <a:t>:</a:t>
            </a:r>
            <a:r>
              <a:rPr lang="zh-CN" altLang="en-US" sz="2400" dirty="0">
                <a:solidFill>
                  <a:schemeClr val="bg1"/>
                </a:solidFill>
                <a:latin typeface="宋体" panose="02010600030101010101" pitchFamily="2" charset="-122"/>
                <a:ea typeface="宋体" panose="02010600030101010101" pitchFamily="2" charset="-122"/>
              </a:rPr>
              <a:t>探讨了爆米花与电影院之间关系的历史和原因。</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17651" y="4880883"/>
            <a:ext cx="3090694" cy="2348552"/>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517071" y="87079"/>
            <a:ext cx="11157857" cy="5170646"/>
          </a:xfrm>
          <a:prstGeom prst="rect">
            <a:avLst/>
          </a:prstGeom>
          <a:noFill/>
        </p:spPr>
        <p:txBody>
          <a:bodyPr wrap="square">
            <a:spAutoFit/>
          </a:bodyPr>
          <a:lstStyle/>
          <a:p>
            <a:pPr marL="0" indent="292100" algn="just" rtl="0" fontAlgn="base" latinLnBrk="0"/>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For most of us, popcorn is synonymous(</a:t>
            </a:r>
            <a:r>
              <a:rPr lang="zh-CN" altLang="en-US"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同义的</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)with movie theaters. We go to the movies, buy a popcorn, and enjoy the show</a:t>
            </a:r>
            <a:r>
              <a:rPr lang="en-US" altLang="zh-CN" sz="2200" b="0" i="0" u="sng"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56</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even </a:t>
            </a:r>
            <a:r>
              <a:rPr lang="en-US" altLang="zh-CN" sz="22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thinking twice </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about it. But, why? Why do we always eat popcorn at the movies?</a:t>
            </a:r>
            <a:endPar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One reason for popcorn's increasing </a:t>
            </a:r>
            <a:r>
              <a:rPr lang="en-US" altLang="zh-CN" sz="2200" b="0" i="0" u="sng"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57 </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(popular)was its mobility: in 1885, the first steam-powered popcorn maker hit the streets, invented by Charles </a:t>
            </a:r>
            <a:r>
              <a:rPr lang="en-US" altLang="zh-CN" sz="22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Cretor</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The mobile nature of the machine made </a:t>
            </a:r>
            <a:r>
              <a:rPr lang="en-US" altLang="zh-CN" sz="2200" b="0" i="0" u="sng"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58</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the perfect production machine to serve customers</a:t>
            </a:r>
            <a:r>
              <a:rPr lang="en-US" altLang="zh-CN" sz="2200" b="0" i="0" u="sng"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59 </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(attend)outdoor sporting events, or circuses </a:t>
            </a:r>
            <a:r>
              <a:rPr lang="en-US" altLang="zh-CN" sz="2200" b="0" i="0" dirty="0">
                <a:solidFill>
                  <a:srgbClr val="000000"/>
                </a:solidFill>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and </a:t>
            </a:r>
            <a:r>
              <a:rPr lang="en-US" altLang="zh-CN" sz="2200" b="0" i="0" u="sng"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60</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(fair).Not only was popcorn mobile, but it could be mass-produced without a kitchen , an advantage</a:t>
            </a:r>
            <a:r>
              <a:rPr lang="en-US" altLang="zh-CN" sz="2200" b="0" i="0" u="sng"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61 </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another crunchy snack —the potato chip—lacked. Another reason for its dominance over other snacks was its appealing smell when </a:t>
            </a:r>
            <a:r>
              <a:rPr lang="en-US" altLang="zh-CN" sz="2200" b="0" i="0" u="sng"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62</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(heat).</a:t>
            </a:r>
            <a:endPar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But it wasn't super fancy to movie theatres at first as they didn't allow such a loud and messy food into their performances. </a:t>
            </a:r>
            <a:r>
              <a:rPr lang="en-US" altLang="zh-CN" sz="2200" b="0" i="0" u="sng"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63 </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relationship between popcorn and the movies was really set in stone during World War II. Things like chocolate and sugar were limited during the war while salt and popcorn kernels were never limited. So the country's favorite go-to-movie snack was </a:t>
            </a:r>
            <a:r>
              <a:rPr lang="en-US" altLang="zh-CN" sz="22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even</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0" i="0" u="sng"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64</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(available)and popular. </a:t>
            </a:r>
            <a:r>
              <a:rPr lang="en-US" altLang="zh-CN" sz="22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Ever since</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popcorn and movies </a:t>
            </a:r>
            <a:r>
              <a:rPr lang="en-US" altLang="zh-CN" sz="2200" b="0" i="0" u="sng"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65 </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(continue)to be as iconic as any duo(</a:t>
            </a:r>
            <a:r>
              <a:rPr lang="zh-CN" altLang="en-US"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二重奏</a:t>
            </a:r>
            <a:r>
              <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)out there.    </a:t>
            </a:r>
            <a:endParaRPr lang="en-US" altLang="zh-CN" sz="22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3972331" y="794651"/>
            <a:ext cx="3451726" cy="30480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56.without </a:t>
            </a:r>
            <a:r>
              <a:rPr lang="zh-CN" altLang="en-US" dirty="0">
                <a:ln>
                  <a:solidFill>
                    <a:srgbClr val="00B050"/>
                  </a:solidFill>
                </a:ln>
                <a:solidFill>
                  <a:srgbClr val="FFC000"/>
                </a:solidFill>
              </a:rPr>
              <a:t>考查介词与语义</a:t>
            </a:r>
            <a:endParaRPr lang="zh-CN" altLang="en-US" dirty="0">
              <a:ln>
                <a:solidFill>
                  <a:srgbClr val="00B050"/>
                </a:solidFill>
              </a:ln>
              <a:solidFill>
                <a:srgbClr val="FFC000"/>
              </a:solidFill>
            </a:endParaRPr>
          </a:p>
        </p:txBody>
      </p:sp>
      <p:sp>
        <p:nvSpPr>
          <p:cNvPr id="7" name="矩形 6"/>
          <p:cNvSpPr/>
          <p:nvPr/>
        </p:nvSpPr>
        <p:spPr>
          <a:xfrm>
            <a:off x="6890656" y="1175651"/>
            <a:ext cx="4784271" cy="63137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57.popularity</a:t>
            </a:r>
            <a:r>
              <a:rPr lang="zh-CN" altLang="en-US" dirty="0">
                <a:ln>
                  <a:solidFill>
                    <a:srgbClr val="00B050"/>
                  </a:solidFill>
                </a:ln>
                <a:solidFill>
                  <a:srgbClr val="FFC000"/>
                </a:solidFill>
              </a:rPr>
              <a:t>考查名词表示爆米花之所以越来越受欢迎的一个原因是它的便携性</a:t>
            </a:r>
            <a:endParaRPr lang="zh-CN" altLang="en-US" dirty="0">
              <a:ln>
                <a:solidFill>
                  <a:srgbClr val="00B050"/>
                </a:solidFill>
              </a:ln>
              <a:solidFill>
                <a:srgbClr val="FFC000"/>
              </a:solidFill>
            </a:endParaRPr>
          </a:p>
        </p:txBody>
      </p:sp>
      <p:sp>
        <p:nvSpPr>
          <p:cNvPr id="10" name="矩形 9"/>
          <p:cNvSpPr/>
          <p:nvPr/>
        </p:nvSpPr>
        <p:spPr>
          <a:xfrm>
            <a:off x="517071" y="1175652"/>
            <a:ext cx="3956958" cy="63137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58.it </a:t>
            </a:r>
            <a:r>
              <a:rPr lang="zh-CN" altLang="en-US" dirty="0">
                <a:ln>
                  <a:solidFill>
                    <a:srgbClr val="00B050"/>
                  </a:solidFill>
                </a:ln>
                <a:solidFill>
                  <a:srgbClr val="FFC000"/>
                </a:solidFill>
              </a:rPr>
              <a:t>考查代词代词，指代前文中提到的具体事物，即蒸汽动力爆米花机。</a:t>
            </a:r>
            <a:endParaRPr lang="zh-CN" altLang="en-US" dirty="0">
              <a:ln>
                <a:solidFill>
                  <a:srgbClr val="00B050"/>
                </a:solidFill>
              </a:ln>
              <a:solidFill>
                <a:srgbClr val="FFC000"/>
              </a:solidFill>
            </a:endParaRPr>
          </a:p>
        </p:txBody>
      </p:sp>
      <p:sp>
        <p:nvSpPr>
          <p:cNvPr id="11" name="矩形 10"/>
          <p:cNvSpPr/>
          <p:nvPr/>
        </p:nvSpPr>
        <p:spPr>
          <a:xfrm>
            <a:off x="7162798" y="2188023"/>
            <a:ext cx="5029202" cy="348343"/>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59.attending </a:t>
            </a:r>
            <a:r>
              <a:rPr lang="zh-CN" altLang="en-US" dirty="0">
                <a:ln>
                  <a:solidFill>
                    <a:srgbClr val="00B050"/>
                  </a:solidFill>
                </a:ln>
                <a:solidFill>
                  <a:srgbClr val="FFC000"/>
                </a:solidFill>
              </a:rPr>
              <a:t>考查非谓语，修饰前面的</a:t>
            </a:r>
            <a:r>
              <a:rPr lang="en-US" altLang="zh-CN" dirty="0">
                <a:ln>
                  <a:solidFill>
                    <a:srgbClr val="00B050"/>
                  </a:solidFill>
                </a:ln>
                <a:solidFill>
                  <a:srgbClr val="FFC000"/>
                </a:solidFill>
              </a:rPr>
              <a:t>customers</a:t>
            </a:r>
            <a:endParaRPr lang="zh-CN" altLang="en-US" dirty="0">
              <a:ln>
                <a:solidFill>
                  <a:srgbClr val="00B050"/>
                </a:solidFill>
              </a:ln>
              <a:solidFill>
                <a:srgbClr val="FFC000"/>
              </a:solidFill>
            </a:endParaRPr>
          </a:p>
        </p:txBody>
      </p:sp>
      <p:sp>
        <p:nvSpPr>
          <p:cNvPr id="12" name="矩形 11"/>
          <p:cNvSpPr/>
          <p:nvPr/>
        </p:nvSpPr>
        <p:spPr>
          <a:xfrm>
            <a:off x="364671" y="1904994"/>
            <a:ext cx="2988129" cy="63137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60.fairs </a:t>
            </a:r>
            <a:r>
              <a:rPr lang="zh-CN" altLang="en-US" dirty="0">
                <a:ln>
                  <a:solidFill>
                    <a:srgbClr val="00B050"/>
                  </a:solidFill>
                </a:ln>
                <a:solidFill>
                  <a:srgbClr val="FFC000"/>
                </a:solidFill>
              </a:rPr>
              <a:t>考查名词单复数</a:t>
            </a:r>
            <a:r>
              <a:rPr lang="en-US" altLang="zh-CN" dirty="0">
                <a:ln>
                  <a:solidFill>
                    <a:srgbClr val="00B050"/>
                  </a:solidFill>
                </a:ln>
                <a:solidFill>
                  <a:srgbClr val="FFC000"/>
                </a:solidFill>
              </a:rPr>
              <a:t>fair:</a:t>
            </a:r>
            <a:r>
              <a:rPr lang="zh-CN" altLang="en-US" dirty="0">
                <a:ln>
                  <a:solidFill>
                    <a:srgbClr val="00B050"/>
                  </a:solidFill>
                </a:ln>
                <a:solidFill>
                  <a:srgbClr val="FFC000"/>
                </a:solidFill>
              </a:rPr>
              <a:t>集市，展览会；露天游乐场</a:t>
            </a:r>
            <a:endParaRPr lang="zh-CN" altLang="en-US" dirty="0">
              <a:ln>
                <a:solidFill>
                  <a:srgbClr val="00B050"/>
                </a:solidFill>
              </a:ln>
              <a:solidFill>
                <a:srgbClr val="FFC000"/>
              </a:solidFill>
            </a:endParaRPr>
          </a:p>
        </p:txBody>
      </p:sp>
      <p:sp>
        <p:nvSpPr>
          <p:cNvPr id="15" name="矩形 14"/>
          <p:cNvSpPr/>
          <p:nvPr/>
        </p:nvSpPr>
        <p:spPr>
          <a:xfrm>
            <a:off x="2495550" y="2862903"/>
            <a:ext cx="3451726" cy="30480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61..that/which </a:t>
            </a:r>
            <a:r>
              <a:rPr lang="zh-CN" altLang="en-US" dirty="0">
                <a:ln>
                  <a:solidFill>
                    <a:srgbClr val="00B050"/>
                  </a:solidFill>
                </a:ln>
                <a:solidFill>
                  <a:srgbClr val="FFC000"/>
                </a:solidFill>
              </a:rPr>
              <a:t>考查定语从句</a:t>
            </a:r>
            <a:endParaRPr lang="zh-CN" altLang="en-US" dirty="0">
              <a:ln>
                <a:solidFill>
                  <a:srgbClr val="00B050"/>
                </a:solidFill>
              </a:ln>
              <a:solidFill>
                <a:srgbClr val="FFC000"/>
              </a:solidFill>
            </a:endParaRPr>
          </a:p>
        </p:txBody>
      </p:sp>
      <p:sp>
        <p:nvSpPr>
          <p:cNvPr id="16" name="矩形 15"/>
          <p:cNvSpPr/>
          <p:nvPr/>
        </p:nvSpPr>
        <p:spPr>
          <a:xfrm>
            <a:off x="7557407" y="3184032"/>
            <a:ext cx="4634593" cy="34834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62.heated</a:t>
            </a:r>
            <a:r>
              <a:rPr lang="zh-CN" altLang="en-US" dirty="0">
                <a:ln>
                  <a:solidFill>
                    <a:srgbClr val="00B050"/>
                  </a:solidFill>
                </a:ln>
                <a:solidFill>
                  <a:srgbClr val="FFC000"/>
                </a:solidFill>
              </a:rPr>
              <a:t>考查过去分词</a:t>
            </a:r>
            <a:r>
              <a:rPr lang="en-US" altLang="zh-CN" dirty="0">
                <a:ln>
                  <a:solidFill>
                    <a:srgbClr val="00B050"/>
                  </a:solidFill>
                </a:ln>
                <a:solidFill>
                  <a:srgbClr val="FFC000"/>
                </a:solidFill>
              </a:rPr>
              <a:t>—</a:t>
            </a:r>
            <a:r>
              <a:rPr lang="zh-CN" altLang="en-US" dirty="0">
                <a:ln>
                  <a:solidFill>
                    <a:srgbClr val="00B050"/>
                  </a:solidFill>
                </a:ln>
                <a:solidFill>
                  <a:srgbClr val="FFC000"/>
                </a:solidFill>
              </a:rPr>
              <a:t>被加热（</a:t>
            </a:r>
            <a:r>
              <a:rPr lang="en-US" altLang="zh-CN" dirty="0">
                <a:ln>
                  <a:solidFill>
                    <a:srgbClr val="00B050"/>
                  </a:solidFill>
                </a:ln>
                <a:solidFill>
                  <a:srgbClr val="FFC000"/>
                </a:solidFill>
              </a:rPr>
              <a:t>when</a:t>
            </a:r>
            <a:r>
              <a:rPr lang="zh-CN" altLang="en-US" dirty="0">
                <a:ln>
                  <a:solidFill>
                    <a:srgbClr val="00B050"/>
                  </a:solidFill>
                </a:ln>
                <a:solidFill>
                  <a:srgbClr val="FFC000"/>
                </a:solidFill>
              </a:rPr>
              <a:t>省略）</a:t>
            </a:r>
            <a:endParaRPr lang="zh-CN" altLang="en-US" dirty="0">
              <a:ln>
                <a:solidFill>
                  <a:srgbClr val="00B050"/>
                </a:solidFill>
              </a:ln>
              <a:solidFill>
                <a:srgbClr val="FFC000"/>
              </a:solidFill>
            </a:endParaRPr>
          </a:p>
        </p:txBody>
      </p:sp>
      <p:sp>
        <p:nvSpPr>
          <p:cNvPr id="17" name="矩形 16"/>
          <p:cNvSpPr/>
          <p:nvPr/>
        </p:nvSpPr>
        <p:spPr>
          <a:xfrm>
            <a:off x="3445328" y="3864372"/>
            <a:ext cx="1888674" cy="34834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63.The</a:t>
            </a:r>
            <a:r>
              <a:rPr lang="zh-CN" altLang="en-US" dirty="0">
                <a:ln>
                  <a:solidFill>
                    <a:srgbClr val="00B050"/>
                  </a:solidFill>
                </a:ln>
                <a:solidFill>
                  <a:srgbClr val="FFC000"/>
                </a:solidFill>
              </a:rPr>
              <a:t>考查冠词</a:t>
            </a:r>
            <a:endParaRPr lang="zh-CN" altLang="en-US" dirty="0">
              <a:ln>
                <a:solidFill>
                  <a:srgbClr val="00B050"/>
                </a:solidFill>
              </a:ln>
              <a:solidFill>
                <a:srgbClr val="FFC000"/>
              </a:solidFill>
            </a:endParaRPr>
          </a:p>
        </p:txBody>
      </p:sp>
      <p:sp>
        <p:nvSpPr>
          <p:cNvPr id="18" name="矩形 17"/>
          <p:cNvSpPr/>
          <p:nvPr/>
        </p:nvSpPr>
        <p:spPr>
          <a:xfrm>
            <a:off x="606878" y="4898407"/>
            <a:ext cx="3451726" cy="34834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64.more available</a:t>
            </a:r>
            <a:r>
              <a:rPr lang="zh-CN" altLang="en-US" dirty="0">
                <a:ln>
                  <a:solidFill>
                    <a:srgbClr val="00B050"/>
                  </a:solidFill>
                </a:ln>
                <a:solidFill>
                  <a:srgbClr val="FFC000"/>
                </a:solidFill>
              </a:rPr>
              <a:t>考查形容比较级</a:t>
            </a:r>
            <a:endParaRPr lang="zh-CN" altLang="en-US" dirty="0">
              <a:ln>
                <a:solidFill>
                  <a:srgbClr val="00B050"/>
                </a:solidFill>
              </a:ln>
              <a:solidFill>
                <a:srgbClr val="FFC000"/>
              </a:solidFill>
            </a:endParaRPr>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134" y="5627730"/>
            <a:ext cx="3090694" cy="23485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85237" y="5275370"/>
            <a:ext cx="3090694" cy="23485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20438" y="5050978"/>
            <a:ext cx="3090694" cy="2348552"/>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7665785" y="4887023"/>
            <a:ext cx="4270400" cy="348341"/>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65.have continued</a:t>
            </a:r>
            <a:r>
              <a:rPr lang="zh-CN" altLang="en-US" dirty="0">
                <a:ln>
                  <a:solidFill>
                    <a:srgbClr val="00B050"/>
                  </a:solidFill>
                </a:ln>
                <a:solidFill>
                  <a:srgbClr val="FFC000"/>
                </a:solidFill>
              </a:rPr>
              <a:t>考查谓语时态</a:t>
            </a:r>
            <a:r>
              <a:rPr lang="en-US" altLang="zh-CN" dirty="0">
                <a:ln>
                  <a:solidFill>
                    <a:srgbClr val="00B050"/>
                  </a:solidFill>
                </a:ln>
                <a:solidFill>
                  <a:srgbClr val="FFC000"/>
                </a:solidFill>
              </a:rPr>
              <a:t>--</a:t>
            </a:r>
            <a:r>
              <a:rPr lang="zh-CN" altLang="en-US" dirty="0">
                <a:ln>
                  <a:solidFill>
                    <a:srgbClr val="00B050"/>
                  </a:solidFill>
                </a:ln>
                <a:solidFill>
                  <a:srgbClr val="FFC000"/>
                </a:solidFill>
              </a:rPr>
              <a:t>完成时</a:t>
            </a:r>
            <a:endParaRPr lang="zh-CN" altLang="en-US" dirty="0">
              <a:ln>
                <a:solidFill>
                  <a:srgbClr val="00B050"/>
                </a:solidFill>
              </a:ln>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119257" y="2695065"/>
            <a:ext cx="6679776" cy="0"/>
          </a:xfrm>
          <a:prstGeom prst="line">
            <a:avLst/>
          </a:prstGeom>
          <a:ln w="19050" cap="flat">
            <a:solidFill>
              <a:srgbClr val="1B1A14"/>
            </a:solidFill>
            <a:prstDash val="solid"/>
            <a:headEnd type="none" w="sm" len="sm"/>
            <a:tailEnd type="none" w="sm" len="sm"/>
          </a:ln>
        </p:spPr>
      </p:sp>
      <p:grpSp>
        <p:nvGrpSpPr>
          <p:cNvPr id="5" name="Group 5"/>
          <p:cNvGrpSpPr/>
          <p:nvPr/>
        </p:nvGrpSpPr>
        <p:grpSpPr>
          <a:xfrm>
            <a:off x="10991267" y="196968"/>
            <a:ext cx="692624" cy="233889"/>
            <a:chOff x="0" y="0"/>
            <a:chExt cx="1385248" cy="467778"/>
          </a:xfrm>
        </p:grpSpPr>
        <p:sp>
          <p:nvSpPr>
            <p:cNvPr id="6" name="Freeform 6"/>
            <p:cNvSpPr/>
            <p:nvPr/>
          </p:nvSpPr>
          <p:spPr>
            <a:xfrm>
              <a:off x="0" y="0"/>
              <a:ext cx="467778" cy="467778"/>
            </a:xfrm>
            <a:custGeom>
              <a:avLst/>
              <a:gdLst/>
              <a:ahLst/>
              <a:cxnLst/>
              <a:rect l="l" t="t" r="r" b="b"/>
              <a:pathLst>
                <a:path w="467778" h="467778">
                  <a:moveTo>
                    <a:pt x="0" y="0"/>
                  </a:moveTo>
                  <a:lnTo>
                    <a:pt x="467778" y="0"/>
                  </a:lnTo>
                  <a:lnTo>
                    <a:pt x="467778" y="467778"/>
                  </a:lnTo>
                  <a:lnTo>
                    <a:pt x="0" y="467778"/>
                  </a:lnTo>
                  <a:lnTo>
                    <a:pt x="0" y="0"/>
                  </a:lnTo>
                  <a:close/>
                </a:path>
              </a:pathLst>
            </a:custGeom>
            <a:blipFill>
              <a:blip r:embed="rId1" cstate="screen"/>
              <a:stretch>
                <a:fillRect/>
              </a:stretch>
            </a:blipFill>
          </p:spPr>
        </p:sp>
        <p:sp>
          <p:nvSpPr>
            <p:cNvPr id="7" name="Freeform 7"/>
            <p:cNvSpPr/>
            <p:nvPr/>
          </p:nvSpPr>
          <p:spPr>
            <a:xfrm>
              <a:off x="458735" y="0"/>
              <a:ext cx="467778" cy="467778"/>
            </a:xfrm>
            <a:custGeom>
              <a:avLst/>
              <a:gdLst/>
              <a:ahLst/>
              <a:cxnLst/>
              <a:rect l="l" t="t" r="r" b="b"/>
              <a:pathLst>
                <a:path w="467778" h="467778">
                  <a:moveTo>
                    <a:pt x="0" y="0"/>
                  </a:moveTo>
                  <a:lnTo>
                    <a:pt x="467778" y="0"/>
                  </a:lnTo>
                  <a:lnTo>
                    <a:pt x="467778" y="467778"/>
                  </a:lnTo>
                  <a:lnTo>
                    <a:pt x="0" y="467778"/>
                  </a:lnTo>
                  <a:lnTo>
                    <a:pt x="0" y="0"/>
                  </a:lnTo>
                  <a:close/>
                </a:path>
              </a:pathLst>
            </a:custGeom>
            <a:blipFill>
              <a:blip r:embed="rId1" cstate="screen"/>
              <a:stretch>
                <a:fillRect/>
              </a:stretch>
            </a:blipFill>
          </p:spPr>
        </p:sp>
        <p:sp>
          <p:nvSpPr>
            <p:cNvPr id="8" name="Freeform 8"/>
            <p:cNvSpPr/>
            <p:nvPr/>
          </p:nvSpPr>
          <p:spPr>
            <a:xfrm>
              <a:off x="917469" y="0"/>
              <a:ext cx="467778" cy="467778"/>
            </a:xfrm>
            <a:custGeom>
              <a:avLst/>
              <a:gdLst/>
              <a:ahLst/>
              <a:cxnLst/>
              <a:rect l="l" t="t" r="r" b="b"/>
              <a:pathLst>
                <a:path w="467778" h="467778">
                  <a:moveTo>
                    <a:pt x="0" y="0"/>
                  </a:moveTo>
                  <a:lnTo>
                    <a:pt x="467779" y="0"/>
                  </a:lnTo>
                  <a:lnTo>
                    <a:pt x="467779" y="467778"/>
                  </a:lnTo>
                  <a:lnTo>
                    <a:pt x="0" y="467778"/>
                  </a:lnTo>
                  <a:lnTo>
                    <a:pt x="0" y="0"/>
                  </a:lnTo>
                  <a:close/>
                </a:path>
              </a:pathLst>
            </a:custGeom>
            <a:blipFill>
              <a:blip r:embed="rId1" cstate="screen"/>
              <a:stretch>
                <a:fillRect/>
              </a:stretch>
            </a:blipFill>
          </p:spPr>
        </p:sp>
      </p:grpSp>
      <p:sp>
        <p:nvSpPr>
          <p:cNvPr id="9" name="TextBox 9"/>
          <p:cNvSpPr txBox="1"/>
          <p:nvPr/>
        </p:nvSpPr>
        <p:spPr>
          <a:xfrm>
            <a:off x="10606087" y="1425969"/>
            <a:ext cx="3371188" cy="648126"/>
          </a:xfrm>
          <a:prstGeom prst="rect">
            <a:avLst/>
          </a:prstGeom>
        </p:spPr>
        <p:txBody>
          <a:bodyPr lIns="0" tIns="0" rIns="0" bIns="0" rtlCol="0" anchor="t">
            <a:spAutoFit/>
          </a:bodyPr>
          <a:lstStyle/>
          <a:p>
            <a:pPr defTabSz="609600">
              <a:lnSpc>
                <a:spcPts val="5835"/>
              </a:lnSpc>
            </a:pPr>
            <a:r>
              <a:rPr lang="en-US" sz="2665" dirty="0">
                <a:solidFill>
                  <a:srgbClr val="1E1E1E"/>
                </a:solidFill>
                <a:latin typeface="Calibri" panose="020F0502020204030204"/>
                <a:ea typeface="思源黑体 1 Bold"/>
              </a:rPr>
              <a:t>2024.04</a:t>
            </a:r>
            <a:endParaRPr lang="en-US" sz="2665" dirty="0">
              <a:solidFill>
                <a:srgbClr val="1E1E1E"/>
              </a:solidFill>
              <a:latin typeface="Calibri" panose="020F0502020204030204"/>
              <a:ea typeface="思源黑体 1 Bold"/>
            </a:endParaRPr>
          </a:p>
        </p:txBody>
      </p:sp>
      <p:sp>
        <p:nvSpPr>
          <p:cNvPr id="10" name="TextBox 10"/>
          <p:cNvSpPr txBox="1"/>
          <p:nvPr/>
        </p:nvSpPr>
        <p:spPr>
          <a:xfrm>
            <a:off x="378971" y="347157"/>
            <a:ext cx="10676840" cy="1526380"/>
          </a:xfrm>
          <a:prstGeom prst="rect">
            <a:avLst/>
          </a:prstGeom>
        </p:spPr>
        <p:txBody>
          <a:bodyPr wrap="square" lIns="0" tIns="0" rIns="0" bIns="0" rtlCol="0" anchor="t">
            <a:spAutoFit/>
          </a:bodyPr>
          <a:lstStyle/>
          <a:p>
            <a:pPr defTabSz="609600">
              <a:lnSpc>
                <a:spcPts val="13030"/>
              </a:lnSpc>
            </a:pPr>
            <a:r>
              <a:rPr lang="zh-CN" altLang="en-US" sz="8800" b="1" spc="217" dirty="0">
                <a:solidFill>
                  <a:srgbClr val="000000"/>
                </a:solidFill>
                <a:latin typeface="Ahsing"/>
                <a:ea typeface="宋体" panose="02010600030101010101" pitchFamily="2" charset="-122"/>
              </a:rPr>
              <a:t>湖丽衢英语质量检测</a:t>
            </a:r>
            <a:endParaRPr lang="en-US" sz="8800" b="1" spc="217" dirty="0">
              <a:solidFill>
                <a:srgbClr val="000000"/>
              </a:solidFill>
              <a:latin typeface="Ahsing"/>
            </a:endParaRPr>
          </a:p>
        </p:txBody>
      </p:sp>
      <p:sp>
        <p:nvSpPr>
          <p:cNvPr id="11" name="TextBox 11"/>
          <p:cNvSpPr txBox="1"/>
          <p:nvPr/>
        </p:nvSpPr>
        <p:spPr>
          <a:xfrm>
            <a:off x="508110" y="2508129"/>
            <a:ext cx="2707569" cy="324063"/>
          </a:xfrm>
          <a:prstGeom prst="rect">
            <a:avLst/>
          </a:prstGeom>
        </p:spPr>
        <p:txBody>
          <a:bodyPr wrap="square" lIns="0" tIns="0" rIns="0" bIns="0" rtlCol="0" anchor="t">
            <a:spAutoFit/>
          </a:bodyPr>
          <a:lstStyle/>
          <a:p>
            <a:pPr defTabSz="609600">
              <a:lnSpc>
                <a:spcPts val="2465"/>
              </a:lnSpc>
            </a:pPr>
            <a:r>
              <a:rPr lang="zh-CN" altLang="en-US" sz="2665" dirty="0">
                <a:solidFill>
                  <a:srgbClr val="1E1E1E"/>
                </a:solidFill>
                <a:latin typeface="Aderet MF"/>
                <a:ea typeface="宋体" panose="02010600030101010101" pitchFamily="2" charset="-122"/>
              </a:rPr>
              <a:t>题 目 解 析</a:t>
            </a:r>
            <a:endParaRPr lang="en-US" sz="2665" dirty="0">
              <a:solidFill>
                <a:srgbClr val="1E1E1E"/>
              </a:solidFill>
              <a:latin typeface="Aderet MF"/>
            </a:endParaRPr>
          </a:p>
        </p:txBody>
      </p:sp>
      <p:sp>
        <p:nvSpPr>
          <p:cNvPr id="12" name="TextBox 12"/>
          <p:cNvSpPr txBox="1"/>
          <p:nvPr/>
        </p:nvSpPr>
        <p:spPr>
          <a:xfrm>
            <a:off x="9345403" y="2545451"/>
            <a:ext cx="2338488" cy="323807"/>
          </a:xfrm>
          <a:prstGeom prst="rect">
            <a:avLst/>
          </a:prstGeom>
        </p:spPr>
        <p:txBody>
          <a:bodyPr lIns="0" tIns="0" rIns="0" bIns="0" rtlCol="0" anchor="t">
            <a:spAutoFit/>
          </a:bodyPr>
          <a:lstStyle/>
          <a:p>
            <a:pPr algn="r" defTabSz="609600">
              <a:lnSpc>
                <a:spcPts val="2240"/>
              </a:lnSpc>
            </a:pPr>
            <a:r>
              <a:rPr lang="en-US" sz="3735" dirty="0">
                <a:solidFill>
                  <a:srgbClr val="1E1E1E"/>
                </a:solidFill>
                <a:latin typeface="Times New Roman" panose="02020603050405020304" pitchFamily="18" charset="0"/>
                <a:ea typeface="思源黑体 1 Medium"/>
                <a:cs typeface="Times New Roman" panose="02020603050405020304" pitchFamily="18" charset="0"/>
              </a:rPr>
              <a:t>F</a:t>
            </a:r>
            <a:r>
              <a:rPr lang="en-US" altLang="zh-CN" sz="3735" dirty="0">
                <a:solidFill>
                  <a:srgbClr val="1E1E1E"/>
                </a:solidFill>
                <a:latin typeface="Times New Roman" panose="02020603050405020304" pitchFamily="18" charset="0"/>
                <a:ea typeface="思源黑体 1 Medium"/>
                <a:cs typeface="Times New Roman" panose="02020603050405020304" pitchFamily="18" charset="0"/>
              </a:rPr>
              <a:t>ay</a:t>
            </a:r>
            <a:endParaRPr lang="en-US" sz="3735" dirty="0">
              <a:solidFill>
                <a:srgbClr val="1E1E1E"/>
              </a:solidFill>
              <a:latin typeface="Times New Roman" panose="02020603050405020304" pitchFamily="18" charset="0"/>
              <a:ea typeface="思源黑体 1 Medium"/>
              <a:cs typeface="Times New Roman" panose="02020603050405020304" pitchFamily="18" charset="0"/>
            </a:endParaRPr>
          </a:p>
        </p:txBody>
      </p:sp>
      <p:sp>
        <p:nvSpPr>
          <p:cNvPr id="13" name="文本框 12"/>
          <p:cNvSpPr txBox="1"/>
          <p:nvPr/>
        </p:nvSpPr>
        <p:spPr>
          <a:xfrm>
            <a:off x="3798454" y="2289233"/>
            <a:ext cx="7309757"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Sweet April showers do bring May flowers.</a:t>
            </a:r>
            <a:endParaRPr lang="zh-CN" altLang="en-US" sz="2400" dirty="0">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a:blip r:embed="rId2"/>
          <a:stretch>
            <a:fillRect/>
          </a:stretch>
        </p:blipFill>
        <p:spPr>
          <a:xfrm>
            <a:off x="378971" y="2951939"/>
            <a:ext cx="11434058" cy="37536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8112" y="505444"/>
            <a:ext cx="11175780" cy="5847111"/>
            <a:chOff x="0" y="0"/>
            <a:chExt cx="6094604" cy="3188666"/>
          </a:xfrm>
        </p:grpSpPr>
        <p:sp>
          <p:nvSpPr>
            <p:cNvPr id="3" name="Freeform 3"/>
            <p:cNvSpPr/>
            <p:nvPr/>
          </p:nvSpPr>
          <p:spPr>
            <a:xfrm>
              <a:off x="0" y="0"/>
              <a:ext cx="6094604" cy="3188728"/>
            </a:xfrm>
            <a:custGeom>
              <a:avLst/>
              <a:gdLst/>
              <a:ahLst/>
              <a:cxnLst/>
              <a:rect l="l" t="t" r="r" b="b"/>
              <a:pathLst>
                <a:path w="6094604" h="3188728">
                  <a:moveTo>
                    <a:pt x="0" y="0"/>
                  </a:moveTo>
                  <a:lnTo>
                    <a:pt x="6094604" y="0"/>
                  </a:lnTo>
                  <a:lnTo>
                    <a:pt x="6094604" y="3188728"/>
                  </a:lnTo>
                  <a:lnTo>
                    <a:pt x="0" y="3188728"/>
                  </a:lnTo>
                </a:path>
              </a:pathLst>
            </a:custGeom>
            <a:blipFill>
              <a:blip r:embed="rId1" cstate="screen"/>
              <a:stretch>
                <a:fillRect/>
              </a:stretch>
            </a:blipFill>
          </p:spPr>
        </p:sp>
      </p:grpSp>
      <p:grpSp>
        <p:nvGrpSpPr>
          <p:cNvPr id="4" name="Group 4"/>
          <p:cNvGrpSpPr/>
          <p:nvPr/>
        </p:nvGrpSpPr>
        <p:grpSpPr>
          <a:xfrm>
            <a:off x="5067301" y="2247657"/>
            <a:ext cx="6616591" cy="2362689"/>
            <a:chOff x="0" y="0"/>
            <a:chExt cx="2613961" cy="933408"/>
          </a:xfrm>
        </p:grpSpPr>
        <p:sp>
          <p:nvSpPr>
            <p:cNvPr id="5" name="Freeform 5"/>
            <p:cNvSpPr/>
            <p:nvPr/>
          </p:nvSpPr>
          <p:spPr>
            <a:xfrm>
              <a:off x="0" y="0"/>
              <a:ext cx="2613961" cy="933408"/>
            </a:xfrm>
            <a:custGeom>
              <a:avLst/>
              <a:gdLst/>
              <a:ahLst/>
              <a:cxnLst/>
              <a:rect l="l" t="t" r="r" b="b"/>
              <a:pathLst>
                <a:path w="2613961" h="933408">
                  <a:moveTo>
                    <a:pt x="0" y="0"/>
                  </a:moveTo>
                  <a:lnTo>
                    <a:pt x="2613961" y="0"/>
                  </a:lnTo>
                  <a:lnTo>
                    <a:pt x="2613961" y="933408"/>
                  </a:lnTo>
                  <a:lnTo>
                    <a:pt x="0" y="933408"/>
                  </a:lnTo>
                  <a:close/>
                </a:path>
              </a:pathLst>
            </a:custGeom>
            <a:solidFill>
              <a:srgbClr val="FFFFFF"/>
            </a:solidFill>
          </p:spPr>
        </p:sp>
        <p:sp>
          <p:nvSpPr>
            <p:cNvPr id="6" name="TextBox 6"/>
            <p:cNvSpPr txBox="1"/>
            <p:nvPr/>
          </p:nvSpPr>
          <p:spPr>
            <a:xfrm>
              <a:off x="0" y="-9525"/>
              <a:ext cx="2613961" cy="942933"/>
            </a:xfrm>
            <a:prstGeom prst="rect">
              <a:avLst/>
            </a:prstGeom>
          </p:spPr>
          <p:txBody>
            <a:bodyPr lIns="33867" tIns="33867" rIns="33867" bIns="33867" rtlCol="0" anchor="ctr"/>
            <a:lstStyle/>
            <a:p>
              <a:pPr algn="ctr" defTabSz="609600">
                <a:lnSpc>
                  <a:spcPts val="1230"/>
                </a:lnSpc>
                <a:defRPr/>
              </a:pPr>
              <a:endParaRPr sz="1200">
                <a:solidFill>
                  <a:prstClr val="black"/>
                </a:solidFill>
                <a:latin typeface="Calibri" panose="020F0502020204030204"/>
              </a:endParaRPr>
            </a:p>
          </p:txBody>
        </p:sp>
      </p:grpSp>
      <p:sp>
        <p:nvSpPr>
          <p:cNvPr id="7" name="TextBox 7"/>
          <p:cNvSpPr txBox="1"/>
          <p:nvPr/>
        </p:nvSpPr>
        <p:spPr>
          <a:xfrm>
            <a:off x="7815526" y="3665683"/>
            <a:ext cx="3564953" cy="574453"/>
          </a:xfrm>
          <a:prstGeom prst="rect">
            <a:avLst/>
          </a:prstGeom>
        </p:spPr>
        <p:txBody>
          <a:bodyPr lIns="0" tIns="0" rIns="0" bIns="0" rtlCol="0" anchor="t">
            <a:spAutoFit/>
          </a:bodyPr>
          <a:lstStyle/>
          <a:p>
            <a:pPr algn="ctr" defTabSz="1219200" fontAlgn="base">
              <a:spcBef>
                <a:spcPct val="0"/>
              </a:spcBef>
              <a:spcAft>
                <a:spcPct val="0"/>
              </a:spcAft>
              <a:defRPr/>
            </a:pPr>
            <a:r>
              <a:rPr lang="en-US" altLang="zh-CN" sz="3735" b="1" dirty="0">
                <a:solidFill>
                  <a:prstClr val="black"/>
                </a:solidFill>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composition</a:t>
            </a:r>
            <a:endParaRPr lang="zh-CN" altLang="en-US" sz="3735" b="1"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9" name="TextBox 10"/>
          <p:cNvSpPr txBox="1"/>
          <p:nvPr/>
        </p:nvSpPr>
        <p:spPr>
          <a:xfrm>
            <a:off x="6377180" y="2132442"/>
            <a:ext cx="9150669" cy="1521186"/>
          </a:xfrm>
          <a:prstGeom prst="rect">
            <a:avLst/>
          </a:prstGeom>
        </p:spPr>
        <p:txBody>
          <a:bodyPr lIns="0" tIns="0" rIns="0" bIns="0" rtlCol="0" anchor="t">
            <a:spAutoFit/>
          </a:bodyPr>
          <a:lstStyle/>
          <a:p>
            <a:pPr defTabSz="609600">
              <a:lnSpc>
                <a:spcPts val="13030"/>
              </a:lnSpc>
            </a:pPr>
            <a:r>
              <a:rPr lang="zh-CN" altLang="en-US" sz="8000" spc="217" dirty="0">
                <a:solidFill>
                  <a:srgbClr val="000000"/>
                </a:solidFill>
                <a:latin typeface="Ahsing"/>
                <a:ea typeface="宋体" panose="02010600030101010101" pitchFamily="2" charset="-122"/>
              </a:rPr>
              <a:t>作 文 范 文</a:t>
            </a:r>
            <a:endParaRPr lang="en-US" sz="8000" spc="217" dirty="0">
              <a:solidFill>
                <a:srgbClr val="000000"/>
              </a:solidFill>
              <a:latin typeface="Ahsing"/>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5185" y="94562"/>
            <a:ext cx="11941630" cy="2769989"/>
          </a:xfrm>
          <a:custGeom>
            <a:avLst/>
            <a:gdLst>
              <a:gd name="connsiteX0" fmla="*/ 0 w 11941630"/>
              <a:gd name="connsiteY0" fmla="*/ 0 h 2769989"/>
              <a:gd name="connsiteX1" fmla="*/ 663424 w 11941630"/>
              <a:gd name="connsiteY1" fmla="*/ 0 h 2769989"/>
              <a:gd name="connsiteX2" fmla="*/ 1207431 w 11941630"/>
              <a:gd name="connsiteY2" fmla="*/ 0 h 2769989"/>
              <a:gd name="connsiteX3" fmla="*/ 1632023 w 11941630"/>
              <a:gd name="connsiteY3" fmla="*/ 0 h 2769989"/>
              <a:gd name="connsiteX4" fmla="*/ 2534279 w 11941630"/>
              <a:gd name="connsiteY4" fmla="*/ 0 h 2769989"/>
              <a:gd name="connsiteX5" fmla="*/ 3078287 w 11941630"/>
              <a:gd name="connsiteY5" fmla="*/ 0 h 2769989"/>
              <a:gd name="connsiteX6" fmla="*/ 3980543 w 11941630"/>
              <a:gd name="connsiteY6" fmla="*/ 0 h 2769989"/>
              <a:gd name="connsiteX7" fmla="*/ 4763384 w 11941630"/>
              <a:gd name="connsiteY7" fmla="*/ 0 h 2769989"/>
              <a:gd name="connsiteX8" fmla="*/ 5187975 w 11941630"/>
              <a:gd name="connsiteY8" fmla="*/ 0 h 2769989"/>
              <a:gd name="connsiteX9" fmla="*/ 6090231 w 11941630"/>
              <a:gd name="connsiteY9" fmla="*/ 0 h 2769989"/>
              <a:gd name="connsiteX10" fmla="*/ 6753655 w 11941630"/>
              <a:gd name="connsiteY10" fmla="*/ 0 h 2769989"/>
              <a:gd name="connsiteX11" fmla="*/ 7178246 w 11941630"/>
              <a:gd name="connsiteY11" fmla="*/ 0 h 2769989"/>
              <a:gd name="connsiteX12" fmla="*/ 7961087 w 11941630"/>
              <a:gd name="connsiteY12" fmla="*/ 0 h 2769989"/>
              <a:gd name="connsiteX13" fmla="*/ 8266262 w 11941630"/>
              <a:gd name="connsiteY13" fmla="*/ 0 h 2769989"/>
              <a:gd name="connsiteX14" fmla="*/ 8810269 w 11941630"/>
              <a:gd name="connsiteY14" fmla="*/ 0 h 2769989"/>
              <a:gd name="connsiteX15" fmla="*/ 9712526 w 11941630"/>
              <a:gd name="connsiteY15" fmla="*/ 0 h 2769989"/>
              <a:gd name="connsiteX16" fmla="*/ 10614782 w 11941630"/>
              <a:gd name="connsiteY16" fmla="*/ 0 h 2769989"/>
              <a:gd name="connsiteX17" fmla="*/ 11158790 w 11941630"/>
              <a:gd name="connsiteY17" fmla="*/ 0 h 2769989"/>
              <a:gd name="connsiteX18" fmla="*/ 11941630 w 11941630"/>
              <a:gd name="connsiteY18" fmla="*/ 0 h 2769989"/>
              <a:gd name="connsiteX19" fmla="*/ 11941630 w 11941630"/>
              <a:gd name="connsiteY19" fmla="*/ 747897 h 2769989"/>
              <a:gd name="connsiteX20" fmla="*/ 11941630 w 11941630"/>
              <a:gd name="connsiteY20" fmla="*/ 1495794 h 2769989"/>
              <a:gd name="connsiteX21" fmla="*/ 11941630 w 11941630"/>
              <a:gd name="connsiteY21" fmla="*/ 2105192 h 2769989"/>
              <a:gd name="connsiteX22" fmla="*/ 11941630 w 11941630"/>
              <a:gd name="connsiteY22" fmla="*/ 2769989 h 2769989"/>
              <a:gd name="connsiteX23" fmla="*/ 11636455 w 11941630"/>
              <a:gd name="connsiteY23" fmla="*/ 2769989 h 2769989"/>
              <a:gd name="connsiteX24" fmla="*/ 10734199 w 11941630"/>
              <a:gd name="connsiteY24" fmla="*/ 2769989 h 2769989"/>
              <a:gd name="connsiteX25" fmla="*/ 9831942 w 11941630"/>
              <a:gd name="connsiteY25" fmla="*/ 2769989 h 2769989"/>
              <a:gd name="connsiteX26" fmla="*/ 9526767 w 11941630"/>
              <a:gd name="connsiteY26" fmla="*/ 2769989 h 2769989"/>
              <a:gd name="connsiteX27" fmla="*/ 9102176 w 11941630"/>
              <a:gd name="connsiteY27" fmla="*/ 2769989 h 2769989"/>
              <a:gd name="connsiteX28" fmla="*/ 8319336 w 11941630"/>
              <a:gd name="connsiteY28" fmla="*/ 2769989 h 2769989"/>
              <a:gd name="connsiteX29" fmla="*/ 7417079 w 11941630"/>
              <a:gd name="connsiteY29" fmla="*/ 2769989 h 2769989"/>
              <a:gd name="connsiteX30" fmla="*/ 6634239 w 11941630"/>
              <a:gd name="connsiteY30" fmla="*/ 2769989 h 2769989"/>
              <a:gd name="connsiteX31" fmla="*/ 6329064 w 11941630"/>
              <a:gd name="connsiteY31" fmla="*/ 2769989 h 2769989"/>
              <a:gd name="connsiteX32" fmla="*/ 5665640 w 11941630"/>
              <a:gd name="connsiteY32" fmla="*/ 2769989 h 2769989"/>
              <a:gd name="connsiteX33" fmla="*/ 5002216 w 11941630"/>
              <a:gd name="connsiteY33" fmla="*/ 2769989 h 2769989"/>
              <a:gd name="connsiteX34" fmla="*/ 4458209 w 11941630"/>
              <a:gd name="connsiteY34" fmla="*/ 2769989 h 2769989"/>
              <a:gd name="connsiteX35" fmla="*/ 3794785 w 11941630"/>
              <a:gd name="connsiteY35" fmla="*/ 2769989 h 2769989"/>
              <a:gd name="connsiteX36" fmla="*/ 3131361 w 11941630"/>
              <a:gd name="connsiteY36" fmla="*/ 2769989 h 2769989"/>
              <a:gd name="connsiteX37" fmla="*/ 2229104 w 11941630"/>
              <a:gd name="connsiteY37" fmla="*/ 2769989 h 2769989"/>
              <a:gd name="connsiteX38" fmla="*/ 1326848 w 11941630"/>
              <a:gd name="connsiteY38" fmla="*/ 2769989 h 2769989"/>
              <a:gd name="connsiteX39" fmla="*/ 663424 w 11941630"/>
              <a:gd name="connsiteY39" fmla="*/ 2769989 h 2769989"/>
              <a:gd name="connsiteX40" fmla="*/ 0 w 11941630"/>
              <a:gd name="connsiteY40" fmla="*/ 2769989 h 2769989"/>
              <a:gd name="connsiteX41" fmla="*/ 0 w 11941630"/>
              <a:gd name="connsiteY41" fmla="*/ 2132892 h 2769989"/>
              <a:gd name="connsiteX42" fmla="*/ 0 w 11941630"/>
              <a:gd name="connsiteY42" fmla="*/ 1412694 h 2769989"/>
              <a:gd name="connsiteX43" fmla="*/ 0 w 11941630"/>
              <a:gd name="connsiteY43" fmla="*/ 692497 h 2769989"/>
              <a:gd name="connsiteX44" fmla="*/ 0 w 11941630"/>
              <a:gd name="connsiteY44" fmla="*/ 0 h 276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41630" h="2769989" extrusionOk="0">
                <a:moveTo>
                  <a:pt x="0" y="0"/>
                </a:moveTo>
                <a:cubicBezTo>
                  <a:pt x="312860" y="-12914"/>
                  <a:pt x="445357" y="-17026"/>
                  <a:pt x="663424" y="0"/>
                </a:cubicBezTo>
                <a:cubicBezTo>
                  <a:pt x="881491" y="17026"/>
                  <a:pt x="1095312" y="22009"/>
                  <a:pt x="1207431" y="0"/>
                </a:cubicBezTo>
                <a:cubicBezTo>
                  <a:pt x="1319550" y="-22009"/>
                  <a:pt x="1499792" y="7677"/>
                  <a:pt x="1632023" y="0"/>
                </a:cubicBezTo>
                <a:cubicBezTo>
                  <a:pt x="1764254" y="-7677"/>
                  <a:pt x="2273744" y="-279"/>
                  <a:pt x="2534279" y="0"/>
                </a:cubicBezTo>
                <a:cubicBezTo>
                  <a:pt x="2794814" y="279"/>
                  <a:pt x="2866077" y="-15265"/>
                  <a:pt x="3078287" y="0"/>
                </a:cubicBezTo>
                <a:cubicBezTo>
                  <a:pt x="3290497" y="15265"/>
                  <a:pt x="3767901" y="22359"/>
                  <a:pt x="3980543" y="0"/>
                </a:cubicBezTo>
                <a:cubicBezTo>
                  <a:pt x="4193185" y="-22359"/>
                  <a:pt x="4544305" y="-12525"/>
                  <a:pt x="4763384" y="0"/>
                </a:cubicBezTo>
                <a:cubicBezTo>
                  <a:pt x="4982463" y="12525"/>
                  <a:pt x="4992730" y="-19935"/>
                  <a:pt x="5187975" y="0"/>
                </a:cubicBezTo>
                <a:cubicBezTo>
                  <a:pt x="5383220" y="19935"/>
                  <a:pt x="5759091" y="-1533"/>
                  <a:pt x="6090231" y="0"/>
                </a:cubicBezTo>
                <a:cubicBezTo>
                  <a:pt x="6421371" y="1533"/>
                  <a:pt x="6536817" y="-26310"/>
                  <a:pt x="6753655" y="0"/>
                </a:cubicBezTo>
                <a:cubicBezTo>
                  <a:pt x="6970493" y="26310"/>
                  <a:pt x="7080276" y="7156"/>
                  <a:pt x="7178246" y="0"/>
                </a:cubicBezTo>
                <a:cubicBezTo>
                  <a:pt x="7276216" y="-7156"/>
                  <a:pt x="7663062" y="38918"/>
                  <a:pt x="7961087" y="0"/>
                </a:cubicBezTo>
                <a:cubicBezTo>
                  <a:pt x="8259112" y="-38918"/>
                  <a:pt x="8200829" y="-14733"/>
                  <a:pt x="8266262" y="0"/>
                </a:cubicBezTo>
                <a:cubicBezTo>
                  <a:pt x="8331695" y="14733"/>
                  <a:pt x="8568629" y="18754"/>
                  <a:pt x="8810269" y="0"/>
                </a:cubicBezTo>
                <a:cubicBezTo>
                  <a:pt x="9051909" y="-18754"/>
                  <a:pt x="9379742" y="13197"/>
                  <a:pt x="9712526" y="0"/>
                </a:cubicBezTo>
                <a:cubicBezTo>
                  <a:pt x="10045310" y="-13197"/>
                  <a:pt x="10164050" y="33569"/>
                  <a:pt x="10614782" y="0"/>
                </a:cubicBezTo>
                <a:cubicBezTo>
                  <a:pt x="11065514" y="-33569"/>
                  <a:pt x="10962298" y="8188"/>
                  <a:pt x="11158790" y="0"/>
                </a:cubicBezTo>
                <a:cubicBezTo>
                  <a:pt x="11355282" y="-8188"/>
                  <a:pt x="11780804" y="31592"/>
                  <a:pt x="11941630" y="0"/>
                </a:cubicBezTo>
                <a:cubicBezTo>
                  <a:pt x="11960636" y="176635"/>
                  <a:pt x="11920349" y="516511"/>
                  <a:pt x="11941630" y="747897"/>
                </a:cubicBezTo>
                <a:cubicBezTo>
                  <a:pt x="11962911" y="979283"/>
                  <a:pt x="11907539" y="1136756"/>
                  <a:pt x="11941630" y="1495794"/>
                </a:cubicBezTo>
                <a:cubicBezTo>
                  <a:pt x="11975721" y="1854832"/>
                  <a:pt x="11928507" y="1919151"/>
                  <a:pt x="11941630" y="2105192"/>
                </a:cubicBezTo>
                <a:cubicBezTo>
                  <a:pt x="11954753" y="2291233"/>
                  <a:pt x="11958695" y="2531987"/>
                  <a:pt x="11941630" y="2769989"/>
                </a:cubicBezTo>
                <a:cubicBezTo>
                  <a:pt x="11861997" y="2780265"/>
                  <a:pt x="11701529" y="2778621"/>
                  <a:pt x="11636455" y="2769989"/>
                </a:cubicBezTo>
                <a:cubicBezTo>
                  <a:pt x="11571382" y="2761357"/>
                  <a:pt x="11032168" y="2747700"/>
                  <a:pt x="10734199" y="2769989"/>
                </a:cubicBezTo>
                <a:cubicBezTo>
                  <a:pt x="10436230" y="2792278"/>
                  <a:pt x="10034445" y="2742708"/>
                  <a:pt x="9831942" y="2769989"/>
                </a:cubicBezTo>
                <a:cubicBezTo>
                  <a:pt x="9629439" y="2797270"/>
                  <a:pt x="9621968" y="2756657"/>
                  <a:pt x="9526767" y="2769989"/>
                </a:cubicBezTo>
                <a:cubicBezTo>
                  <a:pt x="9431566" y="2783321"/>
                  <a:pt x="9209181" y="2773892"/>
                  <a:pt x="9102176" y="2769989"/>
                </a:cubicBezTo>
                <a:cubicBezTo>
                  <a:pt x="8995171" y="2766086"/>
                  <a:pt x="8498126" y="2762166"/>
                  <a:pt x="8319336" y="2769989"/>
                </a:cubicBezTo>
                <a:cubicBezTo>
                  <a:pt x="8140546" y="2777812"/>
                  <a:pt x="7810545" y="2805449"/>
                  <a:pt x="7417079" y="2769989"/>
                </a:cubicBezTo>
                <a:cubicBezTo>
                  <a:pt x="7023613" y="2734529"/>
                  <a:pt x="6855370" y="2754232"/>
                  <a:pt x="6634239" y="2769989"/>
                </a:cubicBezTo>
                <a:cubicBezTo>
                  <a:pt x="6413108" y="2785746"/>
                  <a:pt x="6454149" y="2782266"/>
                  <a:pt x="6329064" y="2769989"/>
                </a:cubicBezTo>
                <a:cubicBezTo>
                  <a:pt x="6203980" y="2757712"/>
                  <a:pt x="5885947" y="2761073"/>
                  <a:pt x="5665640" y="2769989"/>
                </a:cubicBezTo>
                <a:cubicBezTo>
                  <a:pt x="5445333" y="2778905"/>
                  <a:pt x="5137508" y="2747389"/>
                  <a:pt x="5002216" y="2769989"/>
                </a:cubicBezTo>
                <a:cubicBezTo>
                  <a:pt x="4866924" y="2792589"/>
                  <a:pt x="4588540" y="2793557"/>
                  <a:pt x="4458209" y="2769989"/>
                </a:cubicBezTo>
                <a:cubicBezTo>
                  <a:pt x="4327878" y="2746421"/>
                  <a:pt x="3941504" y="2773685"/>
                  <a:pt x="3794785" y="2769989"/>
                </a:cubicBezTo>
                <a:cubicBezTo>
                  <a:pt x="3648066" y="2766293"/>
                  <a:pt x="3400379" y="2770149"/>
                  <a:pt x="3131361" y="2769989"/>
                </a:cubicBezTo>
                <a:cubicBezTo>
                  <a:pt x="2862343" y="2769829"/>
                  <a:pt x="2481153" y="2753815"/>
                  <a:pt x="2229104" y="2769989"/>
                </a:cubicBezTo>
                <a:cubicBezTo>
                  <a:pt x="1977055" y="2786163"/>
                  <a:pt x="1588220" y="2772216"/>
                  <a:pt x="1326848" y="2769989"/>
                </a:cubicBezTo>
                <a:cubicBezTo>
                  <a:pt x="1065476" y="2767762"/>
                  <a:pt x="817306" y="2799062"/>
                  <a:pt x="663424" y="2769989"/>
                </a:cubicBezTo>
                <a:cubicBezTo>
                  <a:pt x="509542" y="2740916"/>
                  <a:pt x="186284" y="2749124"/>
                  <a:pt x="0" y="2769989"/>
                </a:cubicBezTo>
                <a:cubicBezTo>
                  <a:pt x="-1240" y="2629313"/>
                  <a:pt x="-1876" y="2448200"/>
                  <a:pt x="0" y="2132892"/>
                </a:cubicBezTo>
                <a:cubicBezTo>
                  <a:pt x="1876" y="1817584"/>
                  <a:pt x="31039" y="1667038"/>
                  <a:pt x="0" y="1412694"/>
                </a:cubicBezTo>
                <a:cubicBezTo>
                  <a:pt x="-31039" y="1158350"/>
                  <a:pt x="-18724" y="932552"/>
                  <a:pt x="0" y="692497"/>
                </a:cubicBezTo>
                <a:cubicBezTo>
                  <a:pt x="18724" y="452442"/>
                  <a:pt x="-19913" y="166350"/>
                  <a:pt x="0" y="0"/>
                </a:cubicBezTo>
                <a:close/>
              </a:path>
            </a:pathLst>
          </a:custGeom>
          <a:noFill/>
          <a:ln>
            <a:solidFill>
              <a:schemeClr val="tx1"/>
            </a:solidFill>
          </a:ln>
        </p:spPr>
        <p:txBody>
          <a:bodyPr wrap="square">
            <a:spAutoFit/>
          </a:bodyPr>
          <a:lstStyle/>
          <a:p>
            <a:pPr marL="0" indent="292100" algn="just" rtl="0" fontAlgn="base" latinLnBrk="0"/>
            <a:r>
              <a:rPr lang="zh-CN" altLang="en-US"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上周末你校举办了“急救知识进校园”的活动。请你为校英文报写一篇报道，内容包括：</a:t>
            </a:r>
            <a:endParaRPr lang="zh-CN" altLang="en-US"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zh-CN" altLang="en-US"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1. </a:t>
            </a:r>
            <a:r>
              <a:rPr lang="zh-CN" altLang="en-US"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活动的过程；</a:t>
            </a:r>
            <a:endParaRPr lang="zh-CN" altLang="en-US"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2. </a:t>
            </a:r>
            <a:r>
              <a:rPr lang="zh-CN" altLang="en-US"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活动的影响。</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zh-CN" altLang="en-US"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注意：</a:t>
            </a:r>
            <a:endParaRPr lang="zh-CN" altLang="en-US"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1. </a:t>
            </a:r>
            <a:r>
              <a:rPr lang="zh-CN" altLang="en-US"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写作词数应为</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80</a:t>
            </a:r>
            <a:r>
              <a:rPr lang="zh-CN" altLang="en-US"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个左右；</a:t>
            </a:r>
            <a:endParaRPr lang="zh-CN" altLang="en-US"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2. </a:t>
            </a:r>
            <a:r>
              <a:rPr lang="zh-CN" altLang="en-US"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请按如下格式在答题卷的相应位置作答。</a:t>
            </a:r>
            <a:endParaRPr lang="zh-CN" altLang="en-US"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ctr" rtl="0" fontAlgn="base" latinLnBrk="0"/>
            <a:r>
              <a:rPr lang="en-US" altLang="zh-CN"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First Aid Knowledge Hits the Campus</a:t>
            </a:r>
            <a:endParaRPr lang="en-US" altLang="zh-CN"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152400" y="2977786"/>
            <a:ext cx="11805557" cy="3785652"/>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One possible version</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pPr algn="ctr"/>
            <a:r>
              <a:rPr lang="en-US" altLang="zh-CN" sz="2400" dirty="0">
                <a:latin typeface="Times New Roman" panose="02020603050405020304" pitchFamily="18" charset="0"/>
                <a:cs typeface="Times New Roman" panose="02020603050405020304" pitchFamily="18" charset="0"/>
              </a:rPr>
              <a:t>First Aid Knowledge Hits the Campus</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     Last weekend, our school hosted an event titled “First Aid Knowledge Hits the Campus”.</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     The event began with a lecture by a professional trainer, covering CPR techniques, wound dressing, and handling common emergencies. Following the lecture, students participated in hands-on workshops, practicing their skills under the guidance of experts.  </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     This initiative not only equipped our students with valuable lifesaving skills but also raised awareness of the importance of prompt first aid. The positive feedback from students shows the need for more such practical and informative events on campus.</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125184" y="3495922"/>
            <a:ext cx="11914415" cy="36480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after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771" y="-32658"/>
            <a:ext cx="12213771" cy="7171194"/>
          </a:xfrm>
          <a:prstGeom prst="rect">
            <a:avLst/>
          </a:prstGeom>
          <a:noFill/>
        </p:spPr>
        <p:txBody>
          <a:bodyPr wrap="square">
            <a:spAutoFit/>
          </a:bodyPr>
          <a:lstStyle/>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I first met Bo when I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voluntecred</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to be a docent(</a:t>
            </a:r>
            <a:r>
              <a:rPr lang="zh-CN" altLang="en-US" sz="2000" b="0" i="0" dirty="0">
                <a:solidFill>
                  <a:srgbClr val="000000"/>
                </a:solidFill>
                <a:effectLst/>
                <a:highlight>
                  <a:srgbClr val="FFFFFF"/>
                </a:highlight>
                <a:latin typeface="Times New Roman" panose="02020603050405020304" pitchFamily="18" charset="0"/>
                <a:ea typeface="宋体" panose="02010600030101010101" pitchFamily="2" charset="-122"/>
              </a:rPr>
              <a:t>讲解员</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)at the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zoo.It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was a summer program our school participated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in,where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biology students earned extra credit by teaching little kids about some of the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animals.I</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needed to increase my biology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grade,so</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I asked my friend Sue Wang to be my partner.“</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Melanie,I'll</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do this with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you,"she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said,"but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I'll do the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talking.No</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way will I handle the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animals!”That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was OK with me.</a:t>
            </a:r>
            <a:endParaRPr lang="en-US" altLang="zh-CN" sz="2000" b="0" i="0" dirty="0">
              <a:solidFill>
                <a:srgbClr val="000000"/>
              </a:solidFill>
              <a:effectLst/>
              <a:highlight>
                <a:srgbClr val="FFFFFF"/>
              </a:highlight>
              <a:latin typeface="宋体" panose="02010600030101010101" pitchFamily="2" charset="-122"/>
              <a:ea typeface="宋体" panose="02010600030101010101" pitchFamily="2" charset="-122"/>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During the training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course,our</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instructor,Mr.Lindsey</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came to Sue and me and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said,“OK</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girls,your</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animal is a boa(</a:t>
            </a:r>
            <a:r>
              <a:rPr lang="zh-CN" altLang="en-US" sz="2000" b="0" i="0" dirty="0">
                <a:solidFill>
                  <a:srgbClr val="000000"/>
                </a:solidFill>
                <a:effectLst/>
                <a:highlight>
                  <a:srgbClr val="FFFFFF"/>
                </a:highlight>
                <a:latin typeface="Times New Roman" panose="02020603050405020304" pitchFamily="18" charset="0"/>
                <a:ea typeface="宋体" panose="02010600030101010101" pitchFamily="2" charset="-122"/>
              </a:rPr>
              <a:t>蟒蛇</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).”I felt myself go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cold.“I</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have to handle a boa?”</a:t>
            </a:r>
            <a:endParaRPr lang="en-US" altLang="zh-CN" sz="2000" b="0" i="0" dirty="0">
              <a:solidFill>
                <a:srgbClr val="000000"/>
              </a:solidFill>
              <a:effectLst/>
              <a:highlight>
                <a:srgbClr val="FFFFFF"/>
              </a:highlight>
              <a:latin typeface="宋体" panose="02010600030101010101" pitchFamily="2" charset="-122"/>
              <a:ea typeface="宋体" panose="02010600030101010101" pitchFamily="2" charset="-122"/>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That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night,I</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had a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nightmare.I</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was carrying the snake around a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classroom,showing</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the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kids,when</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all of a sudden it started constricting(</a:t>
            </a:r>
            <a:r>
              <a:rPr lang="zh-CN" altLang="en-US" sz="2000" b="0" i="0" dirty="0">
                <a:solidFill>
                  <a:srgbClr val="000000"/>
                </a:solidFill>
                <a:effectLst/>
                <a:highlight>
                  <a:srgbClr val="FFFFFF"/>
                </a:highlight>
                <a:latin typeface="Times New Roman" panose="02020603050405020304" pitchFamily="18" charset="0"/>
                <a:ea typeface="宋体" panose="02010600030101010101" pitchFamily="2" charset="-122"/>
              </a:rPr>
              <a:t>收紧</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).It squeezed and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squeezed,and</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I couldn't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breathe!I</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woke up in a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sweat,my</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body rigid.</a:t>
            </a:r>
            <a:endParaRPr lang="en-US" altLang="zh-CN" sz="2000" b="0" i="0" dirty="0">
              <a:solidFill>
                <a:srgbClr val="000000"/>
              </a:solidFill>
              <a:effectLst/>
              <a:highlight>
                <a:srgbClr val="FFFFFF"/>
              </a:highlight>
              <a:latin typeface="宋体" panose="02010600030101010101" pitchFamily="2" charset="-122"/>
              <a:ea typeface="宋体" panose="02010600030101010101" pitchFamily="2" charset="-122"/>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Next day I told my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instructor.“Sure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you can do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it,”he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said.He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slid the door of the snake carrier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open.“Now</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put your elbow in—slowly —and wait for him to crawl on your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arm.Good</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that's the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way.”He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wasn't wet or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slimy.He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was dry and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soft!But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it was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scary!Mr.Lindsey</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stood beside me.“</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Relax,Melanie.You</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need to show him you aren't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afraid.He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needs to trust you, and you need to trust him.”</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Yeah,right.He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didn't do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anything.Awesome!I</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named him Bo. After a few school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visits,I</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began to really like my boa and was pretty much at ease with him.</a:t>
            </a:r>
            <a:endParaRPr lang="en-US" altLang="zh-CN" sz="2000" b="0" i="0" dirty="0">
              <a:solidFill>
                <a:srgbClr val="000000"/>
              </a:solidFill>
              <a:effectLst/>
              <a:highlight>
                <a:srgbClr val="FFFFFF"/>
              </a:highlight>
              <a:latin typeface="宋体" panose="02010600030101010101" pitchFamily="2" charset="-122"/>
              <a:ea typeface="宋体" panose="02010600030101010101" pitchFamily="2" charset="-122"/>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Then came the day I will never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forget.As</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usual,I</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opened the carrier and took him out. After Sue talked about how boas live mostly in rain forests in Central and South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America,I</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walked around the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classroom,saying,"“Don't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be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afraid.See,he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is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nice.You</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can touch him gently,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here,on</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his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back.His</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name is Bo.”</a:t>
            </a:r>
            <a:endParaRPr lang="en-US" altLang="zh-CN" sz="2000" b="0" i="0" dirty="0">
              <a:solidFill>
                <a:srgbClr val="000000"/>
              </a:solidFill>
              <a:effectLst/>
              <a:highlight>
                <a:srgbClr val="FFFFFF"/>
              </a:highlight>
              <a:latin typeface="宋体" panose="02010600030101010101" pitchFamily="2" charset="-122"/>
              <a:ea typeface="宋体" panose="02010600030101010101" pitchFamily="2" charset="-122"/>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Most of the kids actually did touch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him,and</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everything went fine until one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boy,for</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some unknown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reasons,tapped</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Bo on the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rPr>
              <a:t>head.I</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froze.</a:t>
            </a:r>
            <a:endParaRPr lang="en-US" altLang="zh-CN" sz="2000" b="0" i="0" dirty="0">
              <a:solidFill>
                <a:srgbClr val="000000"/>
              </a:solidFill>
              <a:effectLst/>
              <a:highlight>
                <a:srgbClr val="FFFFFF"/>
              </a:highlight>
              <a:latin typeface="宋体" panose="02010600030101010101" pitchFamily="2" charset="-122"/>
              <a:ea typeface="宋体" panose="02010600030101010101" pitchFamily="2" charset="-122"/>
            </a:endParaRPr>
          </a:p>
          <a:p>
            <a:pPr marL="0" indent="292100" algn="just" rtl="0" fontAlgn="base" latinLnBrk="0"/>
            <a:r>
              <a:rPr lang="zh-CN" altLang="en-US" sz="1600" b="0" i="0" dirty="0">
                <a:solidFill>
                  <a:srgbClr val="000000"/>
                </a:solidFill>
                <a:effectLst/>
                <a:highlight>
                  <a:srgbClr val="FFFFFF"/>
                </a:highlight>
                <a:latin typeface="宋体" panose="02010600030101010101" pitchFamily="2" charset="-122"/>
                <a:ea typeface="宋体" panose="02010600030101010101" pitchFamily="2" charset="-122"/>
              </a:rPr>
              <a:t>注意：</a:t>
            </a:r>
            <a:endParaRPr lang="zh-CN" altLang="en-US" sz="1600" b="0" i="0" dirty="0">
              <a:solidFill>
                <a:srgbClr val="000000"/>
              </a:solidFill>
              <a:effectLst/>
              <a:highlight>
                <a:srgbClr val="FFFFFF"/>
              </a:highlight>
              <a:latin typeface="宋体" panose="02010600030101010101" pitchFamily="2" charset="-122"/>
              <a:ea typeface="宋体" panose="02010600030101010101" pitchFamily="2" charset="-122"/>
            </a:endParaRPr>
          </a:p>
          <a:p>
            <a:pPr marL="297815" indent="0" algn="l" rtl="0" fontAlgn="base" latinLnBrk="0"/>
            <a:r>
              <a:rPr lang="en-US" altLang="zh-CN" sz="1600" b="0" i="0" spc="30" dirty="0">
                <a:solidFill>
                  <a:srgbClr val="000000"/>
                </a:solidFill>
                <a:effectLst/>
                <a:highlight>
                  <a:srgbClr val="FFFFFF"/>
                </a:highlight>
                <a:latin typeface="宋体" panose="02010600030101010101" pitchFamily="2" charset="-122"/>
                <a:ea typeface="宋体" panose="02010600030101010101" pitchFamily="2" charset="-122"/>
              </a:rPr>
              <a:t>1.</a:t>
            </a:r>
            <a:r>
              <a:rPr lang="zh-CN" altLang="en-US" sz="1600" b="0" i="0" spc="-280" dirty="0">
                <a:solidFill>
                  <a:srgbClr val="000000"/>
                </a:solidFill>
                <a:effectLst/>
                <a:highlight>
                  <a:srgbClr val="FFFFFF"/>
                </a:highlight>
                <a:latin typeface="宋体" panose="02010600030101010101" pitchFamily="2" charset="-122"/>
                <a:ea typeface="宋体" panose="02010600030101010101" pitchFamily="2" charset="-122"/>
              </a:rPr>
              <a:t> </a:t>
            </a:r>
            <a:r>
              <a:rPr lang="zh-CN" altLang="en-US" sz="1600" b="0" i="0" spc="30" dirty="0">
                <a:solidFill>
                  <a:srgbClr val="000000"/>
                </a:solidFill>
                <a:effectLst/>
                <a:highlight>
                  <a:srgbClr val="FFFFFF"/>
                </a:highlight>
                <a:latin typeface="宋体" panose="02010600030101010101" pitchFamily="2" charset="-122"/>
                <a:ea typeface="宋体" panose="02010600030101010101" pitchFamily="2" charset="-122"/>
              </a:rPr>
              <a:t>续写词数应为</a:t>
            </a:r>
            <a:r>
              <a:rPr lang="en-US" altLang="zh-CN" sz="1600" b="0" i="0" spc="30" dirty="0">
                <a:solidFill>
                  <a:srgbClr val="000000"/>
                </a:solidFill>
                <a:effectLst/>
                <a:highlight>
                  <a:srgbClr val="FFFFFF"/>
                </a:highlight>
                <a:latin typeface="宋体" panose="02010600030101010101" pitchFamily="2" charset="-122"/>
                <a:ea typeface="宋体" panose="02010600030101010101" pitchFamily="2" charset="-122"/>
              </a:rPr>
              <a:t>150</a:t>
            </a:r>
            <a:r>
              <a:rPr lang="zh-CN" altLang="en-US" sz="1600" b="0" i="0" spc="30" dirty="0">
                <a:solidFill>
                  <a:srgbClr val="000000"/>
                </a:solidFill>
                <a:effectLst/>
                <a:highlight>
                  <a:srgbClr val="FFFFFF"/>
                </a:highlight>
                <a:latin typeface="宋体" panose="02010600030101010101" pitchFamily="2" charset="-122"/>
                <a:ea typeface="宋体" panose="02010600030101010101" pitchFamily="2" charset="-122"/>
              </a:rPr>
              <a:t>个左右；</a:t>
            </a:r>
            <a:endParaRPr lang="zh-CN" altLang="en-US" sz="1600" b="0" i="0" dirty="0">
              <a:solidFill>
                <a:srgbClr val="000000"/>
              </a:solidFill>
              <a:effectLst/>
              <a:highlight>
                <a:srgbClr val="FFFFFF"/>
              </a:highlight>
              <a:latin typeface="宋体" panose="02010600030101010101" pitchFamily="2" charset="-122"/>
              <a:ea typeface="宋体" panose="02010600030101010101" pitchFamily="2" charset="-122"/>
            </a:endParaRPr>
          </a:p>
          <a:p>
            <a:pPr marL="297815" indent="0" algn="l" rtl="0" fontAlgn="base" latinLnBrk="0"/>
            <a:r>
              <a:rPr lang="en-US" altLang="zh-CN" sz="1600" b="0" i="0" spc="20" dirty="0">
                <a:solidFill>
                  <a:srgbClr val="000000"/>
                </a:solidFill>
                <a:effectLst/>
                <a:highlight>
                  <a:srgbClr val="FFFFFF"/>
                </a:highlight>
                <a:latin typeface="宋体" panose="02010600030101010101" pitchFamily="2" charset="-122"/>
                <a:ea typeface="宋体" panose="02010600030101010101" pitchFamily="2" charset="-122"/>
              </a:rPr>
              <a:t>2.</a:t>
            </a:r>
            <a:r>
              <a:rPr lang="zh-CN" altLang="en-US" sz="1600" b="0" i="0" spc="-255" dirty="0">
                <a:solidFill>
                  <a:srgbClr val="000000"/>
                </a:solidFill>
                <a:effectLst/>
                <a:highlight>
                  <a:srgbClr val="FFFFFF"/>
                </a:highlight>
                <a:latin typeface="宋体" panose="02010600030101010101" pitchFamily="2" charset="-122"/>
                <a:ea typeface="宋体" panose="02010600030101010101" pitchFamily="2" charset="-122"/>
              </a:rPr>
              <a:t> </a:t>
            </a:r>
            <a:r>
              <a:rPr lang="zh-CN" altLang="en-US" sz="1600" b="0" i="0" spc="20" dirty="0">
                <a:solidFill>
                  <a:srgbClr val="000000"/>
                </a:solidFill>
                <a:effectLst/>
                <a:highlight>
                  <a:srgbClr val="FFFFFF"/>
                </a:highlight>
                <a:latin typeface="宋体" panose="02010600030101010101" pitchFamily="2" charset="-122"/>
                <a:ea typeface="宋体" panose="02010600030101010101" pitchFamily="2" charset="-122"/>
              </a:rPr>
              <a:t>请按如下格式在答题卷的相应位置作答。</a:t>
            </a:r>
            <a:endParaRPr lang="zh-CN" altLang="en-US" sz="1600" b="0" i="0" dirty="0">
              <a:solidFill>
                <a:srgbClr val="000000"/>
              </a:solidFill>
              <a:effectLst/>
              <a:highlight>
                <a:srgbClr val="FFFFFF"/>
              </a:highlight>
              <a:latin typeface="宋体" panose="02010600030101010101" pitchFamily="2" charset="-122"/>
              <a:ea typeface="宋体" panose="02010600030101010101" pitchFamily="2" charset="-122"/>
            </a:endParaRPr>
          </a:p>
          <a:p>
            <a:pPr marL="0" indent="29210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My worst nightmare came true!</a:t>
            </a:r>
            <a:endParaRPr lang="en-US" altLang="zh-CN" sz="2000" b="0" i="0" dirty="0">
              <a:solidFill>
                <a:srgbClr val="000000"/>
              </a:solidFill>
              <a:effectLst/>
              <a:highlight>
                <a:srgbClr val="FFFFFF"/>
              </a:highlight>
              <a:latin typeface="宋体" panose="02010600030101010101" pitchFamily="2" charset="-122"/>
              <a:ea typeface="宋体" panose="02010600030101010101" pitchFamily="2" charset="-122"/>
            </a:endParaRPr>
          </a:p>
          <a:p>
            <a:pPr marL="0" indent="0" algn="just" rtl="0" fontAlgn="base" latinLnBrk="0"/>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 </a:t>
            </a:r>
            <a:r>
              <a:rPr lang="en-US" altLang="zh-CN" sz="2000" dirty="0">
                <a:solidFill>
                  <a:srgbClr val="000000"/>
                </a:solidFill>
                <a:highlight>
                  <a:srgbClr val="FFFFFF"/>
                </a:highlight>
                <a:latin typeface="Times New Roman" panose="02020603050405020304" pitchFamily="18" charset="0"/>
                <a:ea typeface="宋体" panose="02010600030101010101" pitchFamily="2" charset="-122"/>
              </a:rPr>
              <a:t>   </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rPr>
              <a:t>I closed the carrier and signaled the kids to come inside</a:t>
            </a:r>
            <a:endParaRPr lang="en-US" altLang="zh-CN" sz="2000" b="0" i="0" dirty="0">
              <a:solidFill>
                <a:srgbClr val="000000"/>
              </a:solidFill>
              <a:effectLst/>
              <a:highlight>
                <a:srgbClr val="FFFFFF"/>
              </a:highlight>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42686" y="436638"/>
          <a:ext cx="11074400" cy="6004560"/>
        </p:xfrm>
        <a:graphic>
          <a:graphicData uri="http://schemas.openxmlformats.org/drawingml/2006/table">
            <a:tbl>
              <a:tblPr firstRow="1" bandRow="1">
                <a:tableStyleId>{5940675A-B579-460E-94D1-54222C63F5DA}</a:tableStyleId>
              </a:tblPr>
              <a:tblGrid>
                <a:gridCol w="6665685"/>
                <a:gridCol w="4408715"/>
              </a:tblGrid>
              <a:tr h="370840">
                <a:tc>
                  <a:txBody>
                    <a:bodyPr/>
                    <a:lstStyle/>
                    <a:p>
                      <a:pPr marL="0" marR="0" lvl="0" indent="292100" algn="just" defTabSz="914400" rtl="0" eaLnBrk="1" fontAlgn="base"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I first met Bo when I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voluntecred</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to be a docent(</a:t>
                      </a:r>
                      <a:r>
                        <a:rPr kumimoji="0" lang="zh-CN" altLang="en-US"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讲解员</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)at the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zoo.It</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was a summer program our school participated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in,where</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biology students earned extra credit by teaching little kids about some of the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animals.I</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needed to increase my biology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grade,so</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I asked my friend Sue Wang to be my partner.“</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Melanie,I'll</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do this with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you,"she</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said,"but</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I'll do the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talking.No</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way will I handle the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animals!”That</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was OK with me.</a:t>
                      </a:r>
                      <a:endParaRPr kumimoji="0" lang="en-US" altLang="zh-CN" sz="2000" b="0" i="0" u="none" strike="noStrike" kern="1200" cap="none" spc="0" normalizeH="0" baseline="0" noProof="0" dirty="0">
                        <a:ln>
                          <a:noFill/>
                        </a:ln>
                        <a:solidFill>
                          <a:srgbClr val="000000"/>
                        </a:solidFill>
                        <a:effectLst/>
                        <a:highlight>
                          <a:srgbClr val="FFFFFF"/>
                        </a:highlight>
                        <a:uLnTx/>
                        <a:uFillTx/>
                        <a:latin typeface="宋体" panose="02010600030101010101" pitchFamily="2" charset="-122"/>
                        <a:ea typeface="+mn-ea"/>
                        <a:cs typeface="+mn-cs"/>
                      </a:endParaRPr>
                    </a:p>
                    <a:p>
                      <a:endParaRPr lang="zh-CN" altLang="en-US" dirty="0"/>
                    </a:p>
                  </a:txBody>
                  <a:tcPr/>
                </a:tc>
                <a:tc>
                  <a:txBody>
                    <a:bodyPr/>
                    <a:lstStyle/>
                    <a:p>
                      <a:r>
                        <a:rPr lang="zh-CN" altLang="en-US" sz="1800" b="0" i="0" dirty="0">
                          <a:solidFill>
                            <a:srgbClr val="060607"/>
                          </a:solidFill>
                          <a:effectLst/>
                          <a:highlight>
                            <a:srgbClr val="FFFFFF"/>
                          </a:highlight>
                          <a:latin typeface="-apple-system"/>
                        </a:rPr>
                        <a:t>我第一次遇见</a:t>
                      </a:r>
                      <a:r>
                        <a:rPr lang="en-US" altLang="zh-CN" sz="1800" b="0" i="0" dirty="0">
                          <a:solidFill>
                            <a:srgbClr val="060607"/>
                          </a:solidFill>
                          <a:effectLst/>
                          <a:highlight>
                            <a:srgbClr val="FFFFFF"/>
                          </a:highlight>
                          <a:latin typeface="-apple-system"/>
                        </a:rPr>
                        <a:t>Bo</a:t>
                      </a:r>
                      <a:r>
                        <a:rPr lang="zh-CN" altLang="en-US" sz="1800" b="0" i="0" dirty="0">
                          <a:solidFill>
                            <a:srgbClr val="060607"/>
                          </a:solidFill>
                          <a:effectLst/>
                          <a:highlight>
                            <a:srgbClr val="FFFFFF"/>
                          </a:highlight>
                          <a:latin typeface="-apple-system"/>
                        </a:rPr>
                        <a:t>是在我自愿成为动物园讲解员的时候。这是我们学校参与的一个暑期项目，生物学学生可以通过教授小孩子一些关于动物的知识来获得额外的学分。我需要提高我的生物学成绩，所以我让我的朋友</a:t>
                      </a:r>
                      <a:r>
                        <a:rPr lang="en-US" altLang="zh-CN" sz="1800" b="0" i="0" dirty="0">
                          <a:solidFill>
                            <a:srgbClr val="060607"/>
                          </a:solidFill>
                          <a:effectLst/>
                          <a:highlight>
                            <a:srgbClr val="FFFFFF"/>
                          </a:highlight>
                          <a:latin typeface="-apple-system"/>
                        </a:rPr>
                        <a:t>Sue Wang</a:t>
                      </a:r>
                      <a:r>
                        <a:rPr lang="zh-CN" altLang="en-US" sz="1800" b="0" i="0" dirty="0">
                          <a:solidFill>
                            <a:srgbClr val="060607"/>
                          </a:solidFill>
                          <a:effectLst/>
                          <a:highlight>
                            <a:srgbClr val="FFFFFF"/>
                          </a:highlight>
                          <a:latin typeface="-apple-system"/>
                        </a:rPr>
                        <a:t>成为我的搭档。“梅兰妮，我会和你一起做这个，”她说，“但我会负责说话。我绝不会处理动物的！”这对我来说没问题。</a:t>
                      </a:r>
                      <a:endParaRPr lang="zh-CN" altLang="en-US" sz="1800" dirty="0"/>
                    </a:p>
                  </a:txBody>
                  <a:tcPr/>
                </a:tc>
              </a:tr>
              <a:tr h="370840">
                <a:tc>
                  <a:txBody>
                    <a:bodyPr/>
                    <a:lstStyle/>
                    <a:p>
                      <a:pPr marL="0" marR="0" lvl="0" indent="292100" algn="just" defTabSz="914400" rtl="0" eaLnBrk="1" fontAlgn="base"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Then came the day I will never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forget.As</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usual,I</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opened the carrier and took him out. After Sue talked about how boas live mostly in rain forests in Central and South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America,I</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walked around the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classroom,saying,"“Don't</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be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afraid.See,he</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is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nice.You</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can touch him gently,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here,on</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his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back.His</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name is Bo.”</a:t>
                      </a:r>
                      <a:endParaRPr kumimoji="0" lang="en-US" altLang="zh-CN" sz="2000" b="0" i="0" u="none" strike="noStrike" kern="1200" cap="none" spc="0" normalizeH="0" baseline="0" noProof="0" dirty="0">
                        <a:ln>
                          <a:noFill/>
                        </a:ln>
                        <a:solidFill>
                          <a:srgbClr val="000000"/>
                        </a:solidFill>
                        <a:effectLst/>
                        <a:highlight>
                          <a:srgbClr val="FFFFFF"/>
                        </a:highlight>
                        <a:uLnTx/>
                        <a:uFillTx/>
                        <a:latin typeface="宋体" panose="02010600030101010101" pitchFamily="2" charset="-122"/>
                        <a:ea typeface="+mn-ea"/>
                        <a:cs typeface="+mn-cs"/>
                      </a:endParaRPr>
                    </a:p>
                    <a:p>
                      <a:endParaRPr lang="zh-CN" altLang="en-US" dirty="0"/>
                    </a:p>
                  </a:txBody>
                  <a:tcPr/>
                </a:tc>
                <a:tc>
                  <a:txBody>
                    <a:bodyPr/>
                    <a:lstStyle/>
                    <a:p>
                      <a:r>
                        <a:rPr lang="zh-CN" altLang="en-US" sz="1800" dirty="0"/>
                        <a:t>然后是那个我永远不会忘记的日子。像往常一样，我打开笼子把他拿出来。</a:t>
                      </a:r>
                      <a:r>
                        <a:rPr lang="en-US" altLang="zh-CN" sz="1800" dirty="0"/>
                        <a:t>Sue</a:t>
                      </a:r>
                      <a:r>
                        <a:rPr lang="zh-CN" altLang="en-US" sz="1800" dirty="0"/>
                        <a:t>讲解了蟒蛇主要生活在中南美的雨林后，我在教室里走来走去，说：“不要害怕。看，它很温顺。你可以在这里轻轻地触摸它，它的背上。它的名字是</a:t>
                      </a:r>
                      <a:r>
                        <a:rPr lang="en-US" altLang="zh-CN" sz="1800" dirty="0"/>
                        <a:t>Bo</a:t>
                      </a:r>
                      <a:r>
                        <a:rPr lang="zh-CN" altLang="en-US" sz="1800" dirty="0"/>
                        <a:t>。”</a:t>
                      </a:r>
                      <a:endParaRPr lang="zh-CN" altLang="en-US" sz="1800" dirty="0"/>
                    </a:p>
                  </a:txBody>
                  <a:tcPr/>
                </a:tc>
              </a:tr>
              <a:tr h="370840">
                <a:tc>
                  <a:txBody>
                    <a:bodyPr/>
                    <a:lstStyle/>
                    <a:p>
                      <a:pPr marL="0" marR="0" lvl="0" indent="292100" algn="just" defTabSz="914400" rtl="0" eaLnBrk="1" fontAlgn="base"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Most of the kids actually did touch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him,and</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everything went fine until one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boy,for</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some unknown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reasons,tapped</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Bo on the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head.I</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froze.</a:t>
                      </a:r>
                      <a:endParaRPr kumimoji="0" lang="en-US" altLang="zh-CN" sz="2000" b="0" i="0" u="none" strike="noStrike" kern="1200" cap="none" spc="0" normalizeH="0" baseline="0" noProof="0" dirty="0">
                        <a:ln>
                          <a:noFill/>
                        </a:ln>
                        <a:solidFill>
                          <a:srgbClr val="000000"/>
                        </a:solidFill>
                        <a:effectLst/>
                        <a:highlight>
                          <a:srgbClr val="FFFFFF"/>
                        </a:highlight>
                        <a:uLnTx/>
                        <a:uFillTx/>
                        <a:latin typeface="宋体" panose="02010600030101010101" pitchFamily="2" charset="-122"/>
                        <a:ea typeface="+mn-ea"/>
                        <a:cs typeface="+mn-cs"/>
                      </a:endParaRPr>
                    </a:p>
                    <a:p>
                      <a:endParaRPr lang="zh-CN" altLang="en-US" dirty="0"/>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mn-lt"/>
                          <a:ea typeface="+mn-ea"/>
                          <a:cs typeface="+mn-cs"/>
                        </a:rPr>
                        <a:t>大多数孩子实际上都触摸了它，一切都很顺利，直到一个男孩，出于某种未知的原因，轻敲了</a:t>
                      </a:r>
                      <a:r>
                        <a:rPr kumimoji="0" lang="en-US" altLang="zh-CN" sz="1800" b="0" i="0" u="none" strike="noStrike" kern="1200" cap="none" spc="0" normalizeH="0" baseline="0" noProof="0" dirty="0">
                          <a:ln>
                            <a:noFill/>
                          </a:ln>
                          <a:solidFill>
                            <a:prstClr val="black"/>
                          </a:solidFill>
                          <a:effectLst/>
                          <a:uLnTx/>
                          <a:uFillTx/>
                          <a:latin typeface="+mn-lt"/>
                          <a:ea typeface="+mn-ea"/>
                          <a:cs typeface="+mn-cs"/>
                        </a:rPr>
                        <a:t>Bo</a:t>
                      </a:r>
                      <a:r>
                        <a:rPr kumimoji="0" lang="zh-CN" altLang="en-US" sz="1800" b="0" i="0" u="none" strike="noStrike" kern="1200" cap="none" spc="0" normalizeH="0" baseline="0" noProof="0" dirty="0">
                          <a:ln>
                            <a:noFill/>
                          </a:ln>
                          <a:solidFill>
                            <a:prstClr val="black"/>
                          </a:solidFill>
                          <a:effectLst/>
                          <a:uLnTx/>
                          <a:uFillTx/>
                          <a:latin typeface="+mn-lt"/>
                          <a:ea typeface="+mn-ea"/>
                          <a:cs typeface="+mn-cs"/>
                        </a:rPr>
                        <a:t>的头部。我僵住了。</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p>
                      <a:endParaRPr lang="zh-CN" altLang="en-US"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42686" y="436638"/>
          <a:ext cx="11074400" cy="6004560"/>
        </p:xfrm>
        <a:graphic>
          <a:graphicData uri="http://schemas.openxmlformats.org/drawingml/2006/table">
            <a:tbl>
              <a:tblPr firstRow="1" bandRow="1">
                <a:tableStyleId>{5940675A-B579-460E-94D1-54222C63F5DA}</a:tableStyleId>
              </a:tblPr>
              <a:tblGrid>
                <a:gridCol w="6665685"/>
                <a:gridCol w="4408715"/>
              </a:tblGrid>
              <a:tr h="370840">
                <a:tc>
                  <a:txBody>
                    <a:bodyPr/>
                    <a:lstStyle/>
                    <a:p>
                      <a:pPr marL="0" marR="0" lvl="0" indent="292100" algn="just" defTabSz="914400" rtl="0" eaLnBrk="1" fontAlgn="base"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Next day I told my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instructor.“Sure</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you can do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it,”he</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said.He</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slid the door of the snake carrier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open.“Now</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put your elbow in—slowly —and wait for him to crawl on your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arm.Good</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that's the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way.”He</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wasn't wet or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slimy.He</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was dry and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soft!But</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it was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scary!Mr.Lindsey</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stood beside me.“</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Relax,Melanie.You</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need to show him you aren't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afraid.He</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needs to trust you, and you need to trust him.”</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Yeah,right.He</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didn't do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anything.Awesome!I</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named him Bo. After a few school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visits,I</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began to really like my boa and was pretty much at ease with him.</a:t>
                      </a:r>
                      <a:endParaRPr kumimoji="0" lang="en-US" altLang="zh-CN" sz="2000" b="0" i="0" u="none" strike="noStrike" kern="1200" cap="none" spc="0" normalizeH="0" baseline="0" noProof="0" dirty="0">
                        <a:ln>
                          <a:noFill/>
                        </a:ln>
                        <a:solidFill>
                          <a:srgbClr val="000000"/>
                        </a:solidFill>
                        <a:effectLst/>
                        <a:highlight>
                          <a:srgbClr val="FFFFFF"/>
                        </a:highlight>
                        <a:uLnTx/>
                        <a:uFillTx/>
                        <a:latin typeface="宋体" panose="02010600030101010101" pitchFamily="2" charset="-122"/>
                        <a:ea typeface="+mn-ea"/>
                        <a:cs typeface="+mn-cs"/>
                      </a:endParaRPr>
                    </a:p>
                    <a:p>
                      <a:endParaRPr lang="zh-CN" altLang="en-US" dirty="0"/>
                    </a:p>
                  </a:txBody>
                  <a:tcPr/>
                </a:tc>
                <a:tc>
                  <a:txBody>
                    <a:bodyPr/>
                    <a:lstStyle/>
                    <a:p>
                      <a:r>
                        <a:rPr lang="zh-CN" altLang="en-US" sz="1800" b="0" i="0" dirty="0">
                          <a:solidFill>
                            <a:srgbClr val="060607"/>
                          </a:solidFill>
                          <a:effectLst/>
                          <a:latin typeface="-apple-system"/>
                        </a:rPr>
                        <a:t>第二天我告诉了我的指导老师。“你肯定能做到，”他说。他打开了蛇笼的门。“现在把你的胳膊肘放进去</a:t>
                      </a:r>
                      <a:r>
                        <a:rPr lang="en-US" altLang="zh-CN" sz="1800" b="0" i="0" dirty="0">
                          <a:solidFill>
                            <a:srgbClr val="060607"/>
                          </a:solidFill>
                          <a:effectLst/>
                          <a:latin typeface="-apple-system"/>
                        </a:rPr>
                        <a:t>——</a:t>
                      </a:r>
                      <a:r>
                        <a:rPr lang="zh-CN" altLang="en-US" sz="1800" b="0" i="0" dirty="0">
                          <a:solidFill>
                            <a:srgbClr val="060607"/>
                          </a:solidFill>
                          <a:effectLst/>
                          <a:latin typeface="-apple-system"/>
                        </a:rPr>
                        <a:t>慢慢地</a:t>
                      </a:r>
                      <a:r>
                        <a:rPr lang="en-US" altLang="zh-CN" sz="1800" b="0" i="0" dirty="0">
                          <a:solidFill>
                            <a:srgbClr val="060607"/>
                          </a:solidFill>
                          <a:effectLst/>
                          <a:latin typeface="-apple-system"/>
                        </a:rPr>
                        <a:t>——</a:t>
                      </a:r>
                      <a:r>
                        <a:rPr lang="zh-CN" altLang="en-US" sz="1800" b="0" i="0" dirty="0">
                          <a:solidFill>
                            <a:srgbClr val="060607"/>
                          </a:solidFill>
                          <a:effectLst/>
                          <a:latin typeface="-apple-system"/>
                        </a:rPr>
                        <a:t>等它爬到你的手臂上。好，就这样。”它并不湿也不滑。它干燥而柔软！但这很可怕！林赛先生站在我旁边。“放松，梅兰妮。你需要向他展示你并不害怕。他需要信任你，你也需要信任他。”是的，对吧。他什么也没做。太棒了！我给它起名叫</a:t>
                      </a:r>
                      <a:r>
                        <a:rPr lang="en-US" altLang="zh-CN" sz="1800" b="0" i="0" dirty="0">
                          <a:solidFill>
                            <a:srgbClr val="060607"/>
                          </a:solidFill>
                          <a:effectLst/>
                          <a:latin typeface="-apple-system"/>
                        </a:rPr>
                        <a:t>Bo</a:t>
                      </a:r>
                      <a:r>
                        <a:rPr lang="zh-CN" altLang="en-US" sz="1800" b="0" i="0" dirty="0">
                          <a:solidFill>
                            <a:srgbClr val="060607"/>
                          </a:solidFill>
                          <a:effectLst/>
                          <a:latin typeface="-apple-system"/>
                        </a:rPr>
                        <a:t>。经过几次学校访问后，我开始真的喜欢我的蟒蛇，和他相处也变得相当轻松。</a:t>
                      </a:r>
                      <a:endParaRPr lang="zh-CN" altLang="en-US" sz="1800" dirty="0"/>
                    </a:p>
                  </a:txBody>
                  <a:tcPr/>
                </a:tc>
              </a:tr>
              <a:tr h="370840">
                <a:tc>
                  <a:txBody>
                    <a:bodyPr/>
                    <a:lstStyle/>
                    <a:p>
                      <a:pPr marL="0" marR="0" lvl="0" indent="292100" algn="just" defTabSz="914400" rtl="0" eaLnBrk="1" fontAlgn="base"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During the training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course,our</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instructor,Mr.Lindsey</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came to Sue and me and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said,“OK</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girls,your</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animal is a boa(</a:t>
                      </a:r>
                      <a:r>
                        <a:rPr kumimoji="0" lang="zh-CN" altLang="en-US"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蟒蛇</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).”I felt myself go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cold.“I</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have to handle a boa?”</a:t>
                      </a:r>
                      <a:endParaRPr kumimoji="0" lang="en-US" altLang="zh-CN" sz="2000" b="0" i="0" u="none" strike="noStrike" kern="1200" cap="none" spc="0" normalizeH="0" baseline="0" noProof="0" dirty="0">
                        <a:ln>
                          <a:noFill/>
                        </a:ln>
                        <a:solidFill>
                          <a:srgbClr val="000000"/>
                        </a:solidFill>
                        <a:effectLst/>
                        <a:highlight>
                          <a:srgbClr val="FFFFFF"/>
                        </a:highlight>
                        <a:uLnTx/>
                        <a:uFillTx/>
                        <a:latin typeface="宋体" panose="02010600030101010101" pitchFamily="2" charset="-122"/>
                        <a:ea typeface="+mn-ea"/>
                        <a:cs typeface="+mn-cs"/>
                      </a:endParaRPr>
                    </a:p>
                    <a:p>
                      <a:endParaRPr lang="zh-CN" altLang="en-US" dirty="0"/>
                    </a:p>
                  </a:txBody>
                  <a:tcPr/>
                </a:tc>
                <a:tc>
                  <a:txBody>
                    <a:bodyPr/>
                    <a:lstStyle/>
                    <a:p>
                      <a:r>
                        <a:rPr lang="zh-CN" altLang="en-US" sz="1800" dirty="0"/>
                        <a:t>在培训课程中，我们的指导老师林赛先生来到</a:t>
                      </a:r>
                      <a:r>
                        <a:rPr lang="en-US" altLang="zh-CN" sz="1800" dirty="0"/>
                        <a:t>Sue</a:t>
                      </a:r>
                      <a:r>
                        <a:rPr lang="zh-CN" altLang="en-US" sz="1800" dirty="0"/>
                        <a:t>和我面前说：“好的，姑娘们，你们的动物是一条蟒蛇。”我感到自己浑身发冷。“我必须处理一条蟒蛇吗？”</a:t>
                      </a:r>
                      <a:endParaRPr lang="zh-CN" altLang="en-US" sz="1800" dirty="0"/>
                    </a:p>
                  </a:txBody>
                  <a:tcPr/>
                </a:tc>
              </a:tr>
              <a:tr h="370840">
                <a:tc>
                  <a:txBody>
                    <a:bodyPr/>
                    <a:lstStyle/>
                    <a:p>
                      <a:pPr marL="0" marR="0" lvl="0" indent="292100" algn="just" defTabSz="914400" rtl="0" eaLnBrk="1" fontAlgn="base"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That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night,I</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had a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nightmare.I</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was carrying the snake around a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classroom,showing</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the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kids,when</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all of a sudden it started constricting(</a:t>
                      </a:r>
                      <a:r>
                        <a:rPr kumimoji="0" lang="zh-CN" altLang="en-US"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收紧</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).It squeezed and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squeezed,and</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I couldn't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breathe!I</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woke up in a </a:t>
                      </a:r>
                      <a:r>
                        <a:rPr kumimoji="0" lang="en-US" altLang="zh-CN" sz="20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mn-ea"/>
                          <a:cs typeface="+mn-cs"/>
                        </a:rPr>
                        <a:t>sweat,my</a:t>
                      </a:r>
                      <a:r>
                        <a:rPr kumimoji="0" lang="en-US" altLang="zh-CN" sz="20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mn-ea"/>
                          <a:cs typeface="+mn-cs"/>
                        </a:rPr>
                        <a:t> body rigid.</a:t>
                      </a:r>
                      <a:endParaRPr kumimoji="0" lang="en-US" altLang="zh-CN" sz="2000" b="0" i="0" u="none" strike="noStrike" kern="1200" cap="none" spc="0" normalizeH="0" baseline="0" noProof="0" dirty="0">
                        <a:ln>
                          <a:noFill/>
                        </a:ln>
                        <a:solidFill>
                          <a:srgbClr val="000000"/>
                        </a:solidFill>
                        <a:effectLst/>
                        <a:highlight>
                          <a:srgbClr val="FFFFFF"/>
                        </a:highlight>
                        <a:uLnTx/>
                        <a:uFillTx/>
                        <a:latin typeface="宋体" panose="02010600030101010101" pitchFamily="2" charset="-122"/>
                        <a:ea typeface="+mn-ea"/>
                        <a:cs typeface="+mn-cs"/>
                      </a:endParaRPr>
                    </a:p>
                    <a:p>
                      <a:endParaRPr lang="zh-CN" altLang="en-US" dirty="0"/>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mn-lt"/>
                          <a:ea typeface="+mn-ea"/>
                          <a:cs typeface="+mn-cs"/>
                        </a:rPr>
                        <a:t>那个晚上，我做了一个噩梦。我带着蛇在教室里走来走去，给孩子们展示，突然它开始收紧。它越挤越紧，我喘不过气来！我一身冷汗，身体僵硬地醒来</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p>
                      <a:endParaRPr lang="zh-CN" altLang="en-US"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58800" y="267788"/>
          <a:ext cx="11074400" cy="6126480"/>
        </p:xfrm>
        <a:graphic>
          <a:graphicData uri="http://schemas.openxmlformats.org/drawingml/2006/table">
            <a:tbl>
              <a:tblPr firstRow="1" bandRow="1">
                <a:tableStyleId>{5940675A-B579-460E-94D1-54222C63F5DA}</a:tableStyleId>
              </a:tblPr>
              <a:tblGrid>
                <a:gridCol w="6828971"/>
                <a:gridCol w="4245429"/>
              </a:tblGrid>
              <a:tr h="370840">
                <a:tc>
                  <a:txBody>
                    <a:bodyPr/>
                    <a:lstStyle/>
                    <a:p>
                      <a:r>
                        <a:rPr lang="zh-CN" altLang="en-US" sz="2000" dirty="0"/>
                        <a:t>参考范文</a:t>
                      </a:r>
                      <a:endParaRPr lang="zh-CN" altLang="en-US" sz="2000" dirty="0"/>
                    </a:p>
                  </a:txBody>
                  <a:tcPr/>
                </a:tc>
                <a:tc>
                  <a:txBody>
                    <a:bodyPr/>
                    <a:lstStyle/>
                    <a:p>
                      <a:r>
                        <a:rPr lang="zh-CN" altLang="en-US" sz="1800" dirty="0"/>
                        <a:t>中文翻译</a:t>
                      </a:r>
                      <a:endParaRPr lang="zh-CN" altLang="en-US" sz="1800" dirty="0"/>
                    </a:p>
                  </a:txBody>
                  <a:tcPr/>
                </a:tc>
              </a:tr>
              <a:tr h="370840">
                <a:tc>
                  <a:txBody>
                    <a:bodyPr/>
                    <a:lstStyle/>
                    <a:p>
                      <a:pPr marL="0" marR="0" lvl="0" indent="292100" algn="just" defTabSz="914400" rtl="0" eaLnBrk="1" fontAlgn="base"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My worst nightmare came true! The moment the boy tapped Bo on the head, I felt a jolt of panic. I knew I had to stay calm for the children's sake, but my heart was pounding. I took a deep breath and gently stroked Bo, trying to soothe him and show the class that there was no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danger."Bo</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is a bit sensitive to sudden noises," I explained, trying to sound as reassuring as possible. "Let's remember to be gentle and patient when we're around animals, okay?" The children nodded, their faces a mix of curiosity and newfound respect.</a:t>
                      </a:r>
                      <a:endPar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endParaRPr lang="zh-CN" altLang="en-US" dirty="0"/>
                    </a:p>
                  </a:txBody>
                  <a:tcPr/>
                </a:tc>
                <a:tc>
                  <a:txBody>
                    <a:bodyPr/>
                    <a:lstStyle/>
                    <a:p>
                      <a:r>
                        <a:rPr lang="zh-CN" altLang="en-US" sz="1800" dirty="0"/>
                        <a:t>我最可怕的噩梦成真了！当那个男孩轻敲</a:t>
                      </a:r>
                      <a:r>
                        <a:rPr lang="en-US" altLang="zh-CN" sz="1800" dirty="0"/>
                        <a:t>Bo</a:t>
                      </a:r>
                      <a:r>
                        <a:rPr lang="zh-CN" altLang="en-US" sz="1800" dirty="0"/>
                        <a:t>的头部时，我感到一阵恐慌。我知道为了孩子们我必须保持镇定，但我的心脏却在狂跳。我深吸了一口气，轻轻地抚摸</a:t>
                      </a:r>
                      <a:r>
                        <a:rPr lang="en-US" altLang="zh-CN" sz="1800" dirty="0"/>
                        <a:t>Bo</a:t>
                      </a:r>
                      <a:r>
                        <a:rPr lang="zh-CN" altLang="en-US" sz="1800" dirty="0"/>
                        <a:t>，试图安抚他，并向全班展示没有什么危险。</a:t>
                      </a:r>
                      <a:r>
                        <a:rPr lang="en-US" altLang="zh-CN" sz="1800" dirty="0"/>
                        <a:t>"Bo</a:t>
                      </a:r>
                      <a:r>
                        <a:rPr lang="zh-CN" altLang="en-US" sz="1800" dirty="0"/>
                        <a:t>对突然的声音有点敏感，</a:t>
                      </a:r>
                      <a:r>
                        <a:rPr lang="en-US" altLang="zh-CN" sz="1800" dirty="0"/>
                        <a:t>"</a:t>
                      </a:r>
                      <a:r>
                        <a:rPr lang="zh-CN" altLang="en-US" sz="1800" dirty="0"/>
                        <a:t>我尽可能地安抚地说。</a:t>
                      </a:r>
                      <a:r>
                        <a:rPr lang="en-US" altLang="zh-CN" sz="1800" dirty="0"/>
                        <a:t>"</a:t>
                      </a:r>
                      <a:r>
                        <a:rPr lang="zh-CN" altLang="en-US" sz="1800" dirty="0"/>
                        <a:t>记住，我们在动物周围时要温柔和有耐心，好吗？</a:t>
                      </a:r>
                      <a:r>
                        <a:rPr lang="en-US" altLang="zh-CN" sz="1800" dirty="0"/>
                        <a:t>" </a:t>
                      </a:r>
                      <a:r>
                        <a:rPr lang="zh-CN" altLang="en-US" sz="1800" dirty="0"/>
                        <a:t>孩子们点点头，他们的脸上充满了好奇和新发现的尊重。</a:t>
                      </a:r>
                      <a:endParaRPr lang="zh-CN" altLang="en-US" sz="1800" dirty="0"/>
                    </a:p>
                  </a:txBody>
                  <a:tcPr/>
                </a:tc>
              </a:tr>
              <a:tr h="370840">
                <a:tc>
                  <a:txBody>
                    <a:bodyPr/>
                    <a:lstStyle/>
                    <a:p>
                      <a:pPr marL="0" marR="0" lvl="0" indent="292100" algn="just" defTabSz="914400" rtl="0" eaLnBrk="1" fontAlgn="base"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 closed the carrier and signaled the kids to come inside. As I did, I realized that this incident could be a teaching moment. Once everyone was seated, Sue and I discussed how important it is to treat animals with kindness and respect. We talked about the different ways animals communicate and how understanding these can help us coexist with them. The children listened intently, and I realized it was about making a difference and creating a bond between the children and the natural world.</a:t>
                      </a:r>
                      <a:endPar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endParaRPr lang="zh-CN" altLang="en-US" dirty="0"/>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mn-lt"/>
                          <a:ea typeface="+mn-ea"/>
                          <a:cs typeface="+mn-cs"/>
                        </a:rPr>
                        <a:t>我关上了运输箱，并向孩子们示意进来。当我这么做的时候，我意识到这个事件可以成为一个教育的时刻。一旦大家都坐好了，</a:t>
                      </a:r>
                      <a:r>
                        <a:rPr kumimoji="0" lang="en-US" altLang="zh-CN" sz="1800" b="0" i="0" u="none" strike="noStrike" kern="1200" cap="none" spc="0" normalizeH="0" baseline="0" noProof="0" dirty="0">
                          <a:ln>
                            <a:noFill/>
                          </a:ln>
                          <a:solidFill>
                            <a:prstClr val="black"/>
                          </a:solidFill>
                          <a:effectLst/>
                          <a:uLnTx/>
                          <a:uFillTx/>
                          <a:latin typeface="+mn-lt"/>
                          <a:ea typeface="+mn-ea"/>
                          <a:cs typeface="+mn-cs"/>
                        </a:rPr>
                        <a:t>Sue</a:t>
                      </a:r>
                      <a:r>
                        <a:rPr kumimoji="0" lang="zh-CN" altLang="en-US" sz="1800" b="0" i="0" u="none" strike="noStrike" kern="1200" cap="none" spc="0" normalizeH="0" baseline="0" noProof="0" dirty="0">
                          <a:ln>
                            <a:noFill/>
                          </a:ln>
                          <a:solidFill>
                            <a:prstClr val="black"/>
                          </a:solidFill>
                          <a:effectLst/>
                          <a:uLnTx/>
                          <a:uFillTx/>
                          <a:latin typeface="+mn-lt"/>
                          <a:ea typeface="+mn-ea"/>
                          <a:cs typeface="+mn-cs"/>
                        </a:rPr>
                        <a:t>和我讨论了以善意和尊重对待动物的重要性。我们谈到了动物交流的不同方式，以及理解这些可以帮助我们与它们共存。孩子们聚精会神地听着，我意识到这是关于产生影响，并在孩子们与自然世界之间建立联系。</a:t>
                      </a:r>
                      <a:endParaRPr lang="zh-CN" altLang="en-US" dirty="0"/>
                    </a:p>
                  </a:txBody>
                  <a:tcPr/>
                </a:tc>
              </a:tr>
            </a:tbl>
          </a:graphicData>
        </a:graphic>
      </p:graphicFrame>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8800" y="666750"/>
            <a:ext cx="11074400" cy="739279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after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02073" y="2709796"/>
            <a:ext cx="11064873" cy="7312917"/>
          </a:xfrm>
          <a:prstGeom prst="rect">
            <a:avLst/>
          </a:prstGeom>
          <a:ln>
            <a:noFill/>
          </a:ln>
          <a:effectLst>
            <a:outerShdw blurRad="292100" dist="139700" dir="2700000" algn="tl" rotWithShape="0">
              <a:srgbClr val="333333">
                <a:alpha val="65000"/>
              </a:srgbClr>
            </a:outerShdw>
          </a:effectLst>
        </p:spPr>
      </p:pic>
      <p:sp>
        <p:nvSpPr>
          <p:cNvPr id="2" name="AutoShape 2"/>
          <p:cNvSpPr/>
          <p:nvPr/>
        </p:nvSpPr>
        <p:spPr>
          <a:xfrm>
            <a:off x="2300107" y="2560085"/>
            <a:ext cx="6679776" cy="0"/>
          </a:xfrm>
          <a:prstGeom prst="line">
            <a:avLst/>
          </a:prstGeom>
          <a:ln w="19050" cap="flat">
            <a:solidFill>
              <a:srgbClr val="1B1A14"/>
            </a:solidFill>
            <a:prstDash val="solid"/>
            <a:headEnd type="none" w="sm" len="sm"/>
            <a:tailEnd type="none" w="sm" len="sm"/>
          </a:ln>
        </p:spPr>
      </p:sp>
      <p:grpSp>
        <p:nvGrpSpPr>
          <p:cNvPr id="5" name="Group 5"/>
          <p:cNvGrpSpPr/>
          <p:nvPr/>
        </p:nvGrpSpPr>
        <p:grpSpPr>
          <a:xfrm>
            <a:off x="10991267" y="382028"/>
            <a:ext cx="692624" cy="233889"/>
            <a:chOff x="0" y="0"/>
            <a:chExt cx="1385248" cy="467778"/>
          </a:xfrm>
        </p:grpSpPr>
        <p:sp>
          <p:nvSpPr>
            <p:cNvPr id="6" name="Freeform 6"/>
            <p:cNvSpPr/>
            <p:nvPr/>
          </p:nvSpPr>
          <p:spPr>
            <a:xfrm>
              <a:off x="0" y="0"/>
              <a:ext cx="467778" cy="467778"/>
            </a:xfrm>
            <a:custGeom>
              <a:avLst/>
              <a:gdLst/>
              <a:ahLst/>
              <a:cxnLst/>
              <a:rect l="l" t="t" r="r" b="b"/>
              <a:pathLst>
                <a:path w="467778" h="467778">
                  <a:moveTo>
                    <a:pt x="0" y="0"/>
                  </a:moveTo>
                  <a:lnTo>
                    <a:pt x="467778" y="0"/>
                  </a:lnTo>
                  <a:lnTo>
                    <a:pt x="467778" y="467778"/>
                  </a:lnTo>
                  <a:lnTo>
                    <a:pt x="0" y="467778"/>
                  </a:lnTo>
                  <a:lnTo>
                    <a:pt x="0" y="0"/>
                  </a:lnTo>
                  <a:close/>
                </a:path>
              </a:pathLst>
            </a:custGeom>
            <a:blipFill>
              <a:blip r:embed="rId2" cstate="screen"/>
              <a:stretch>
                <a:fillRect/>
              </a:stretch>
            </a:blipFill>
          </p:spPr>
        </p:sp>
        <p:sp>
          <p:nvSpPr>
            <p:cNvPr id="7" name="Freeform 7"/>
            <p:cNvSpPr/>
            <p:nvPr/>
          </p:nvSpPr>
          <p:spPr>
            <a:xfrm>
              <a:off x="458735" y="0"/>
              <a:ext cx="467778" cy="467778"/>
            </a:xfrm>
            <a:custGeom>
              <a:avLst/>
              <a:gdLst/>
              <a:ahLst/>
              <a:cxnLst/>
              <a:rect l="l" t="t" r="r" b="b"/>
              <a:pathLst>
                <a:path w="467778" h="467778">
                  <a:moveTo>
                    <a:pt x="0" y="0"/>
                  </a:moveTo>
                  <a:lnTo>
                    <a:pt x="467778" y="0"/>
                  </a:lnTo>
                  <a:lnTo>
                    <a:pt x="467778" y="467778"/>
                  </a:lnTo>
                  <a:lnTo>
                    <a:pt x="0" y="467778"/>
                  </a:lnTo>
                  <a:lnTo>
                    <a:pt x="0" y="0"/>
                  </a:lnTo>
                  <a:close/>
                </a:path>
              </a:pathLst>
            </a:custGeom>
            <a:blipFill>
              <a:blip r:embed="rId2" cstate="screen"/>
              <a:stretch>
                <a:fillRect/>
              </a:stretch>
            </a:blipFill>
          </p:spPr>
        </p:sp>
        <p:sp>
          <p:nvSpPr>
            <p:cNvPr id="8" name="Freeform 8"/>
            <p:cNvSpPr/>
            <p:nvPr/>
          </p:nvSpPr>
          <p:spPr>
            <a:xfrm>
              <a:off x="917469" y="0"/>
              <a:ext cx="467778" cy="467778"/>
            </a:xfrm>
            <a:custGeom>
              <a:avLst/>
              <a:gdLst/>
              <a:ahLst/>
              <a:cxnLst/>
              <a:rect l="l" t="t" r="r" b="b"/>
              <a:pathLst>
                <a:path w="467778" h="467778">
                  <a:moveTo>
                    <a:pt x="0" y="0"/>
                  </a:moveTo>
                  <a:lnTo>
                    <a:pt x="467779" y="0"/>
                  </a:lnTo>
                  <a:lnTo>
                    <a:pt x="467779" y="467778"/>
                  </a:lnTo>
                  <a:lnTo>
                    <a:pt x="0" y="467778"/>
                  </a:lnTo>
                  <a:lnTo>
                    <a:pt x="0" y="0"/>
                  </a:lnTo>
                  <a:close/>
                </a:path>
              </a:pathLst>
            </a:custGeom>
            <a:blipFill>
              <a:blip r:embed="rId2" cstate="screen"/>
              <a:stretch>
                <a:fillRect/>
              </a:stretch>
            </a:blipFill>
          </p:spPr>
        </p:sp>
      </p:grpSp>
      <p:sp>
        <p:nvSpPr>
          <p:cNvPr id="9" name="TextBox 9"/>
          <p:cNvSpPr txBox="1"/>
          <p:nvPr/>
        </p:nvSpPr>
        <p:spPr>
          <a:xfrm>
            <a:off x="7917046" y="1789752"/>
            <a:ext cx="3371188" cy="1517851"/>
          </a:xfrm>
          <a:prstGeom prst="rect">
            <a:avLst/>
          </a:prstGeom>
        </p:spPr>
        <p:txBody>
          <a:bodyPr lIns="0" tIns="0" rIns="0" bIns="0" rtlCol="0" anchor="t">
            <a:spAutoFit/>
          </a:bodyPr>
          <a:lstStyle/>
          <a:p>
            <a:pPr algn="r" defTabSz="609600">
              <a:lnSpc>
                <a:spcPts val="5835"/>
              </a:lnSpc>
            </a:pPr>
            <a:r>
              <a:rPr lang="en-US" sz="6400" dirty="0">
                <a:solidFill>
                  <a:srgbClr val="1E1E1E"/>
                </a:solidFill>
                <a:latin typeface="Arial Black" panose="020B0A04020102020204" pitchFamily="34" charset="0"/>
                <a:ea typeface="思源黑体 1 Bold"/>
              </a:rPr>
              <a:t>THANK YOU</a:t>
            </a:r>
            <a:endParaRPr lang="en-US" sz="6400" dirty="0">
              <a:solidFill>
                <a:srgbClr val="1E1E1E"/>
              </a:solidFill>
              <a:latin typeface="Arial Black" panose="020B0A04020102020204" pitchFamily="34" charset="0"/>
              <a:ea typeface="思源黑体 1 Bold"/>
            </a:endParaRPr>
          </a:p>
        </p:txBody>
      </p:sp>
      <p:sp>
        <p:nvSpPr>
          <p:cNvPr id="10" name="TextBox 10"/>
          <p:cNvSpPr txBox="1"/>
          <p:nvPr/>
        </p:nvSpPr>
        <p:spPr>
          <a:xfrm>
            <a:off x="537083" y="375972"/>
            <a:ext cx="11292967" cy="2034403"/>
          </a:xfrm>
          <a:prstGeom prst="rect">
            <a:avLst/>
          </a:prstGeom>
        </p:spPr>
        <p:txBody>
          <a:bodyPr wrap="square" lIns="0" tIns="0" rIns="0" bIns="0" rtlCol="0" anchor="t">
            <a:spAutoFit/>
          </a:bodyPr>
          <a:lstStyle/>
          <a:p>
            <a:pPr defTabSz="609600">
              <a:lnSpc>
                <a:spcPts val="5500"/>
              </a:lnSpc>
            </a:pPr>
            <a:r>
              <a:rPr lang="en-US" altLang="zh-CN" sz="2800" spc="217" dirty="0">
                <a:solidFill>
                  <a:srgbClr val="000000"/>
                </a:solidFill>
                <a:latin typeface="Calibri" panose="020F0502020204030204"/>
                <a:ea typeface="宋体" panose="02010600030101010101" pitchFamily="2" charset="-122"/>
              </a:rPr>
              <a:t>Each breath of fresh mountain air filled me with a sense of kinship with the earth, a reminder that the air we share is a vital thread in the fabric of life that binds us all</a:t>
            </a:r>
            <a:endParaRPr lang="en-US" sz="2800" spc="217" dirty="0">
              <a:solidFill>
                <a:srgbClr val="000000"/>
              </a:solidFill>
              <a:latin typeface="Calibri" panose="020F0502020204030204"/>
            </a:endParaRPr>
          </a:p>
        </p:txBody>
      </p:sp>
      <p:sp>
        <p:nvSpPr>
          <p:cNvPr id="12" name="TextBox 12"/>
          <p:cNvSpPr txBox="1"/>
          <p:nvPr/>
        </p:nvSpPr>
        <p:spPr>
          <a:xfrm>
            <a:off x="9345403" y="2730511"/>
            <a:ext cx="2338488" cy="282129"/>
          </a:xfrm>
          <a:prstGeom prst="rect">
            <a:avLst/>
          </a:prstGeom>
        </p:spPr>
        <p:txBody>
          <a:bodyPr lIns="0" tIns="0" rIns="0" bIns="0" rtlCol="0" anchor="t">
            <a:spAutoFit/>
          </a:bodyPr>
          <a:lstStyle/>
          <a:p>
            <a:pPr algn="r" defTabSz="609600">
              <a:lnSpc>
                <a:spcPts val="2240"/>
              </a:lnSpc>
            </a:pPr>
            <a:r>
              <a:rPr lang="en-US" sz="1865" dirty="0">
                <a:solidFill>
                  <a:srgbClr val="1E1E1E"/>
                </a:solidFill>
                <a:latin typeface="Calibri" panose="020F0502020204030204"/>
                <a:ea typeface="思源黑体 1 Medium"/>
              </a:rPr>
              <a:t>FAY</a:t>
            </a:r>
            <a:endParaRPr lang="en-US" sz="1865" dirty="0">
              <a:solidFill>
                <a:srgbClr val="1E1E1E"/>
              </a:solidFill>
              <a:latin typeface="Calibri" panose="020F0502020204030204"/>
              <a:ea typeface="思源黑体 1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9149" y="-2447"/>
            <a:ext cx="11677770" cy="6858000"/>
          </a:xfrm>
          <a:prstGeom prst="rect">
            <a:avLst/>
          </a:prstGeom>
          <a:ln>
            <a:noFill/>
          </a:ln>
          <a:effectLst>
            <a:outerShdw blurRad="292100" dist="139700" dir="2700000" algn="tl" rotWithShape="0">
              <a:srgbClr val="333333">
                <a:alpha val="65000"/>
              </a:srgbClr>
            </a:outerShdw>
          </a:effectLst>
        </p:spPr>
      </p:pic>
      <p:grpSp>
        <p:nvGrpSpPr>
          <p:cNvPr id="10" name="组合 9"/>
          <p:cNvGrpSpPr/>
          <p:nvPr/>
        </p:nvGrpSpPr>
        <p:grpSpPr>
          <a:xfrm>
            <a:off x="5350328" y="2235492"/>
            <a:ext cx="7480686" cy="2362689"/>
            <a:chOff x="5067301" y="2247657"/>
            <a:chExt cx="7480686" cy="2362689"/>
          </a:xfrm>
        </p:grpSpPr>
        <p:grpSp>
          <p:nvGrpSpPr>
            <p:cNvPr id="4" name="Group 4"/>
            <p:cNvGrpSpPr/>
            <p:nvPr/>
          </p:nvGrpSpPr>
          <p:grpSpPr>
            <a:xfrm>
              <a:off x="5067301" y="2247657"/>
              <a:ext cx="6616591" cy="2362689"/>
              <a:chOff x="0" y="0"/>
              <a:chExt cx="2613961" cy="933408"/>
            </a:xfrm>
          </p:grpSpPr>
          <p:sp>
            <p:nvSpPr>
              <p:cNvPr id="5" name="Freeform 5"/>
              <p:cNvSpPr/>
              <p:nvPr/>
            </p:nvSpPr>
            <p:spPr>
              <a:xfrm>
                <a:off x="0" y="0"/>
                <a:ext cx="2613961" cy="933408"/>
              </a:xfrm>
              <a:custGeom>
                <a:avLst/>
                <a:gdLst/>
                <a:ahLst/>
                <a:cxnLst/>
                <a:rect l="l" t="t" r="r" b="b"/>
                <a:pathLst>
                  <a:path w="2613961" h="933408">
                    <a:moveTo>
                      <a:pt x="0" y="0"/>
                    </a:moveTo>
                    <a:lnTo>
                      <a:pt x="2613961" y="0"/>
                    </a:lnTo>
                    <a:lnTo>
                      <a:pt x="2613961" y="933408"/>
                    </a:lnTo>
                    <a:lnTo>
                      <a:pt x="0" y="933408"/>
                    </a:lnTo>
                    <a:close/>
                  </a:path>
                </a:pathLst>
              </a:custGeom>
              <a:solidFill>
                <a:srgbClr val="FFFFFF">
                  <a:alpha val="87000"/>
                </a:srgbClr>
              </a:solidFill>
            </p:spPr>
          </p:sp>
          <p:sp>
            <p:nvSpPr>
              <p:cNvPr id="6" name="TextBox 6"/>
              <p:cNvSpPr txBox="1"/>
              <p:nvPr/>
            </p:nvSpPr>
            <p:spPr>
              <a:xfrm>
                <a:off x="0" y="-9525"/>
                <a:ext cx="2613961" cy="942933"/>
              </a:xfrm>
              <a:prstGeom prst="rect">
                <a:avLst/>
              </a:prstGeom>
            </p:spPr>
            <p:txBody>
              <a:bodyPr lIns="33867" tIns="33867" rIns="33867" bIns="33867" rtlCol="0" anchor="ctr"/>
              <a:lstStyle/>
              <a:p>
                <a:pPr algn="ctr" defTabSz="609600">
                  <a:lnSpc>
                    <a:spcPts val="1230"/>
                  </a:lnSpc>
                </a:pPr>
                <a:endParaRPr sz="1200">
                  <a:solidFill>
                    <a:prstClr val="black"/>
                  </a:solidFill>
                  <a:latin typeface="Calibri" panose="020F0502020204030204"/>
                </a:endParaRPr>
              </a:p>
            </p:txBody>
          </p:sp>
        </p:grpSp>
        <p:sp>
          <p:nvSpPr>
            <p:cNvPr id="7" name="TextBox 7"/>
            <p:cNvSpPr txBox="1"/>
            <p:nvPr/>
          </p:nvSpPr>
          <p:spPr>
            <a:xfrm>
              <a:off x="8222725" y="3717032"/>
              <a:ext cx="3564953" cy="574453"/>
            </a:xfrm>
            <a:prstGeom prst="rect">
              <a:avLst/>
            </a:prstGeom>
          </p:spPr>
          <p:txBody>
            <a:bodyPr lIns="0" tIns="0" rIns="0" bIns="0" rtlCol="0" anchor="t">
              <a:spAutoFit/>
            </a:bodyPr>
            <a:lstStyle/>
            <a:p>
              <a:pPr algn="ctr" defTabSz="1219200" fontAlgn="base">
                <a:spcBef>
                  <a:spcPct val="0"/>
                </a:spcBef>
                <a:spcAft>
                  <a:spcPct val="0"/>
                </a:spcAft>
                <a:defRPr/>
              </a:pPr>
              <a:r>
                <a:rPr lang="en-US" altLang="zh-CN" sz="3735" b="1" dirty="0">
                  <a:solidFill>
                    <a:prstClr val="black"/>
                  </a:solidFill>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comprehension</a:t>
              </a:r>
              <a:endParaRPr lang="zh-CN" altLang="en-US" sz="3735" b="1"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8" name="TextBox 8"/>
            <p:cNvSpPr txBox="1"/>
            <p:nvPr/>
          </p:nvSpPr>
          <p:spPr>
            <a:xfrm>
              <a:off x="5231904" y="2283625"/>
              <a:ext cx="7316083" cy="1231106"/>
            </a:xfrm>
            <a:prstGeom prst="rect">
              <a:avLst/>
            </a:prstGeom>
          </p:spPr>
          <p:txBody>
            <a:bodyPr wrap="square" lIns="0" tIns="0" rIns="0" bIns="0" rtlCol="0" anchor="t">
              <a:spAutoFit/>
            </a:bodyPr>
            <a:lstStyle/>
            <a:p>
              <a:pPr algn="ctr" defTabSz="1219200" fontAlgn="base">
                <a:spcBef>
                  <a:spcPct val="0"/>
                </a:spcBef>
                <a:spcAft>
                  <a:spcPct val="0"/>
                </a:spcAft>
                <a:defRPr/>
              </a:pPr>
              <a:r>
                <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rPr>
                <a:t>阅 读 理 解</a:t>
              </a:r>
              <a:endPar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91457" y="706846"/>
          <a:ext cx="11009086" cy="5384455"/>
        </p:xfrm>
        <a:graphic>
          <a:graphicData uri="http://schemas.openxmlformats.org/drawingml/2006/table">
            <a:tbl>
              <a:tblPr firstRow="1" bandRow="1">
                <a:tableStyleId>{F2DE63D5-997A-4646-A377-4702673A728D}</a:tableStyleId>
              </a:tblPr>
              <a:tblGrid>
                <a:gridCol w="1460161"/>
                <a:gridCol w="1949851"/>
                <a:gridCol w="7599074"/>
              </a:tblGrid>
              <a:tr h="543835">
                <a:tc>
                  <a:txBody>
                    <a:bodyPr/>
                    <a:lstStyle/>
                    <a:p>
                      <a:pPr algn="ctr"/>
                      <a:r>
                        <a:rPr lang="zh-CN" altLang="en-US" sz="2400" dirty="0"/>
                        <a:t>语篇</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体裁</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主要内容</a:t>
                      </a:r>
                      <a:endParaRPr lang="zh-CN" altLang="en-US" sz="2400" dirty="0">
                        <a:latin typeface="Times New Roman" panose="02020603050405020304" pitchFamily="18" charset="0"/>
                        <a:cs typeface="Times New Roman" panose="02020603050405020304" pitchFamily="18" charset="0"/>
                      </a:endParaRPr>
                    </a:p>
                  </a:txBody>
                  <a:tcPr/>
                </a:tc>
              </a:tr>
              <a:tr h="963472">
                <a:tc>
                  <a:txBody>
                    <a:bodyPr/>
                    <a:lstStyle/>
                    <a:p>
                      <a:pPr algn="ctr"/>
                      <a:r>
                        <a:rPr lang="en-US" altLang="zh-CN" sz="2400" dirty="0"/>
                        <a:t>A</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应用文</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zh-CN" altLang="en-US" sz="2000" dirty="0"/>
                        <a:t>旅游宣传手册，介绍了几个与地质和古生物学相关的旅行团项目，包括探索威尔士的自然景观、加拿大落基山脉的地质以及艾伯塔省的恐龙博物馆和石林。</a:t>
                      </a:r>
                      <a:endParaRPr lang="zh-CN" altLang="en-US" sz="2000" dirty="0">
                        <a:latin typeface="Times New Roman" panose="02020603050405020304" pitchFamily="18" charset="0"/>
                        <a:cs typeface="Times New Roman" panose="02020603050405020304" pitchFamily="18" charset="0"/>
                      </a:endParaRPr>
                    </a:p>
                  </a:txBody>
                  <a:tcPr/>
                </a:tc>
              </a:tr>
              <a:tr h="963472">
                <a:tc>
                  <a:txBody>
                    <a:bodyPr/>
                    <a:lstStyle/>
                    <a:p>
                      <a:pPr algn="ctr"/>
                      <a:r>
                        <a:rPr lang="en-US" altLang="zh-CN" sz="2400" dirty="0"/>
                        <a:t>B</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说明文</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zh-CN" altLang="en-US" sz="2000" dirty="0"/>
                        <a:t>美国退伍老兵</a:t>
                      </a:r>
                      <a:r>
                        <a:rPr lang="en-US" altLang="zh-CN" sz="2000" dirty="0" err="1"/>
                        <a:t>Mazyck</a:t>
                      </a:r>
                      <a:r>
                        <a:rPr lang="zh-CN" altLang="en-US" sz="2000" dirty="0"/>
                        <a:t>通过参与</a:t>
                      </a:r>
                      <a:r>
                        <a:rPr lang="en-US" altLang="zh-CN" sz="2000" dirty="0" err="1"/>
                        <a:t>AstroAccess</a:t>
                      </a:r>
                      <a:r>
                        <a:rPr lang="zh-CN" altLang="en-US" sz="2000" dirty="0"/>
                        <a:t>组织的零重力飞行体验，克服身体障碍感受到失重漂浮的喜悦，并强调了推动太空探索对所有人无障碍的重要性。</a:t>
                      </a:r>
                      <a:endParaRPr lang="zh-CN" altLang="en-US" sz="2000" dirty="0">
                        <a:latin typeface="Times New Roman" panose="02020603050405020304" pitchFamily="18" charset="0"/>
                        <a:cs typeface="Times New Roman" panose="02020603050405020304" pitchFamily="18" charset="0"/>
                      </a:endParaRPr>
                    </a:p>
                  </a:txBody>
                  <a:tcPr/>
                </a:tc>
              </a:tr>
              <a:tr h="963472">
                <a:tc>
                  <a:txBody>
                    <a:bodyPr/>
                    <a:lstStyle/>
                    <a:p>
                      <a:pPr algn="ctr"/>
                      <a:r>
                        <a:rPr lang="en-US" altLang="zh-CN" sz="2400" dirty="0"/>
                        <a:t>C</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说明文</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zh-CN" altLang="en-US" sz="2000" dirty="0"/>
                        <a:t>文章说明了</a:t>
                      </a:r>
                      <a:r>
                        <a:rPr lang="en-US" altLang="zh-CN" sz="2000" dirty="0"/>
                        <a:t>CO2 Revolution</a:t>
                      </a:r>
                      <a:r>
                        <a:rPr lang="zh-CN" altLang="en-US" sz="2000" dirty="0"/>
                        <a:t>公司通过结合无人机技术和大数据分析来有效促进大规模植树造林，为大型企业提供了一种既能盈利又能减少碳足迹的可持续商业模式。</a:t>
                      </a:r>
                      <a:endParaRPr lang="zh-CN" altLang="en-US" sz="2000" dirty="0">
                        <a:latin typeface="Times New Roman" panose="02020603050405020304" pitchFamily="18" charset="0"/>
                        <a:cs typeface="Times New Roman" panose="02020603050405020304" pitchFamily="18" charset="0"/>
                      </a:endParaRPr>
                    </a:p>
                  </a:txBody>
                  <a:tcPr/>
                </a:tc>
              </a:tr>
              <a:tr h="963472">
                <a:tc>
                  <a:txBody>
                    <a:bodyPr/>
                    <a:lstStyle/>
                    <a:p>
                      <a:pPr algn="ctr"/>
                      <a:r>
                        <a:rPr lang="en-US" altLang="zh-CN" sz="2400" dirty="0"/>
                        <a:t>D</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说明文</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zh-CN" altLang="en-US" sz="2000" dirty="0"/>
                        <a:t>主要介绍了对</a:t>
                      </a:r>
                      <a:r>
                        <a:rPr lang="en-US" altLang="zh-CN" sz="2000" dirty="0"/>
                        <a:t>4</a:t>
                      </a:r>
                      <a:r>
                        <a:rPr lang="zh-CN" altLang="en-US" sz="2000" dirty="0"/>
                        <a:t>个月大的婴儿在双语环境中大脑对语言处理的神经机制进行的研究，发现双语环境对婴儿的大脑发育有积极影响，可能有助于他们更早地区分不同的语言。</a:t>
                      </a:r>
                      <a:endParaRPr lang="en-US" altLang="zh-CN" sz="2000" dirty="0">
                        <a:latin typeface="Times New Roman" panose="02020603050405020304" pitchFamily="18" charset="0"/>
                        <a:cs typeface="Times New Roman" panose="02020603050405020304" pitchFamily="18" charset="0"/>
                      </a:endParaRPr>
                    </a:p>
                  </a:txBody>
                  <a:tcPr/>
                </a:tc>
              </a:tr>
              <a:tr h="817260">
                <a:tc>
                  <a:txBody>
                    <a:bodyPr/>
                    <a:lstStyle/>
                    <a:p>
                      <a:pPr algn="ctr"/>
                      <a:r>
                        <a:rPr lang="zh-CN" altLang="en-US" sz="2400" dirty="0"/>
                        <a:t>七选五</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应用文</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zh-CN" altLang="en-US" sz="2000" dirty="0"/>
                        <a:t>提供了一些实用的拍照技巧，以帮助人们在照片中看起来更好。</a:t>
                      </a:r>
                      <a:endParaRPr lang="zh-CN" altLang="en-US" sz="2000" dirty="0">
                        <a:latin typeface="Times New Roman" panose="02020603050405020304" pitchFamily="18" charset="0"/>
                        <a:cs typeface="Times New Roman" panose="02020603050405020304" pitchFamily="18" charset="0"/>
                      </a:endParaRPr>
                    </a:p>
                  </a:txBody>
                  <a:tcPr/>
                </a:tc>
              </a:tr>
            </a:tbl>
          </a:graphicData>
        </a:graphic>
      </p:graphicFrame>
      <p:pic>
        <p:nvPicPr>
          <p:cNvPr id="3" name="图片 2"/>
          <p:cNvPicPr>
            <a:picLocks noChangeAspect="1"/>
          </p:cNvPicPr>
          <p:nvPr/>
        </p:nvPicPr>
        <p:blipFill>
          <a:blip r:embed="rId1" cstate="screen"/>
          <a:stretch>
            <a:fillRect/>
          </a:stretch>
        </p:blipFill>
        <p:spPr>
          <a:xfrm>
            <a:off x="993323" y="1292770"/>
            <a:ext cx="672140" cy="677695"/>
          </a:xfrm>
          <a:prstGeom prst="rect">
            <a:avLst/>
          </a:prstGeom>
        </p:spPr>
      </p:pic>
      <p:pic>
        <p:nvPicPr>
          <p:cNvPr id="4" name="图片 3"/>
          <p:cNvPicPr>
            <a:picLocks noChangeAspect="1"/>
          </p:cNvPicPr>
          <p:nvPr/>
        </p:nvPicPr>
        <p:blipFill>
          <a:blip r:embed="rId2" cstate="screen"/>
          <a:stretch>
            <a:fillRect/>
          </a:stretch>
        </p:blipFill>
        <p:spPr>
          <a:xfrm>
            <a:off x="993323" y="2334079"/>
            <a:ext cx="624126" cy="639149"/>
          </a:xfrm>
          <a:prstGeom prst="rect">
            <a:avLst/>
          </a:prstGeom>
        </p:spPr>
      </p:pic>
      <p:pic>
        <p:nvPicPr>
          <p:cNvPr id="5" name="图片 4"/>
          <p:cNvPicPr>
            <a:picLocks noChangeAspect="1"/>
          </p:cNvPicPr>
          <p:nvPr/>
        </p:nvPicPr>
        <p:blipFill>
          <a:blip r:embed="rId3" cstate="screen"/>
          <a:stretch>
            <a:fillRect/>
          </a:stretch>
        </p:blipFill>
        <p:spPr>
          <a:xfrm>
            <a:off x="855675" y="3251345"/>
            <a:ext cx="855878" cy="853946"/>
          </a:xfrm>
          <a:prstGeom prst="rect">
            <a:avLst/>
          </a:prstGeom>
        </p:spPr>
      </p:pic>
      <p:pic>
        <p:nvPicPr>
          <p:cNvPr id="6" name="图片 5"/>
          <p:cNvPicPr>
            <a:picLocks noChangeAspect="1"/>
          </p:cNvPicPr>
          <p:nvPr/>
        </p:nvPicPr>
        <p:blipFill>
          <a:blip r:embed="rId4" cstate="screen"/>
          <a:stretch>
            <a:fillRect/>
          </a:stretch>
        </p:blipFill>
        <p:spPr>
          <a:xfrm>
            <a:off x="798976" y="4244350"/>
            <a:ext cx="1012820" cy="8539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9614" y="108857"/>
            <a:ext cx="11832771" cy="6427401"/>
          </a:xfrm>
          <a:prstGeom prst="rect">
            <a:avLst/>
          </a:prstGeom>
          <a:noFill/>
        </p:spPr>
        <p:txBody>
          <a:bodyPr wrap="square">
            <a:spAutoFit/>
          </a:bodyPr>
          <a:lstStyle/>
          <a:p>
            <a:pPr>
              <a:lnSpc>
                <a:spcPts val="1900"/>
              </a:lnSpc>
            </a:pPr>
            <a:endParaRPr lang="en-US" altLang="zh-CN" sz="2000" dirty="0">
              <a:latin typeface="Times New Roman" panose="02020603050405020304" pitchFamily="18" charset="0"/>
              <a:cs typeface="Times New Roman" panose="02020603050405020304" pitchFamily="18" charset="0"/>
            </a:endParaRPr>
          </a:p>
          <a:p>
            <a:pPr algn="ctr">
              <a:lnSpc>
                <a:spcPts val="1900"/>
              </a:lnSpc>
            </a:pPr>
            <a:r>
              <a:rPr lang="en-US" altLang="zh-CN" sz="2000" b="1" dirty="0">
                <a:latin typeface="Times New Roman" panose="02020603050405020304" pitchFamily="18" charset="0"/>
                <a:cs typeface="Times New Roman" panose="02020603050405020304" pitchFamily="18" charset="0"/>
              </a:rPr>
              <a:t>Explore the science behind these amazing landscapes</a:t>
            </a:r>
            <a:endParaRPr lang="en-US" altLang="zh-CN" sz="2000" b="1" dirty="0">
              <a:latin typeface="Times New Roman" panose="02020603050405020304" pitchFamily="18" charset="0"/>
              <a:cs typeface="Times New Roman" panose="02020603050405020304" pitchFamily="18" charset="0"/>
            </a:endParaRPr>
          </a:p>
          <a:p>
            <a:pPr>
              <a:lnSpc>
                <a:spcPts val="1900"/>
              </a:lnSpc>
            </a:pPr>
            <a:r>
              <a:rPr lang="en-US" altLang="zh-CN" sz="2000" b="1" dirty="0">
                <a:latin typeface="Times New Roman" panose="02020603050405020304" pitchFamily="18" charset="0"/>
                <a:cs typeface="Times New Roman" panose="02020603050405020304" pitchFamily="18" charset="0"/>
              </a:rPr>
              <a:t>Retracing Charles Darwin's travels across North Wales</a:t>
            </a:r>
            <a:endParaRPr lang="en-US" altLang="zh-CN" sz="2000" b="1" dirty="0">
              <a:latin typeface="Times New Roman" panose="02020603050405020304" pitchFamily="18" charset="0"/>
              <a:cs typeface="Times New Roman" panose="02020603050405020304" pitchFamily="18" charset="0"/>
            </a:endParaRPr>
          </a:p>
          <a:p>
            <a:pPr>
              <a:lnSpc>
                <a:spcPts val="1900"/>
              </a:lnSpc>
            </a:pPr>
            <a:r>
              <a:rPr lang="en-US" altLang="zh-CN" sz="2000" dirty="0">
                <a:latin typeface="Times New Roman" panose="02020603050405020304" pitchFamily="18" charset="0"/>
                <a:cs typeface="Times New Roman" panose="02020603050405020304" pitchFamily="18" charset="0"/>
              </a:rPr>
              <a:t>13 May 2024|6 days</a:t>
            </a:r>
            <a:endParaRPr lang="en-US" altLang="zh-CN" sz="2000" dirty="0">
              <a:latin typeface="Times New Roman" panose="02020603050405020304" pitchFamily="18" charset="0"/>
              <a:cs typeface="Times New Roman" panose="02020603050405020304" pitchFamily="18" charset="0"/>
            </a:endParaRPr>
          </a:p>
          <a:p>
            <a:pPr>
              <a:lnSpc>
                <a:spcPts val="1900"/>
              </a:lnSpc>
            </a:pPr>
            <a:endParaRPr lang="en-US" altLang="zh-CN" sz="2000" dirty="0">
              <a:latin typeface="Times New Roman" panose="02020603050405020304" pitchFamily="18" charset="0"/>
              <a:cs typeface="Times New Roman" panose="02020603050405020304" pitchFamily="18" charset="0"/>
            </a:endParaRPr>
          </a:p>
          <a:p>
            <a:pPr algn="just">
              <a:lnSpc>
                <a:spcPts val="1900"/>
              </a:lnSpc>
            </a:pPr>
            <a:r>
              <a:rPr lang="en-US" altLang="zh-CN" sz="2000" dirty="0">
                <a:latin typeface="Times New Roman" panose="02020603050405020304" pitchFamily="18" charset="0"/>
                <a:cs typeface="Times New Roman" panose="02020603050405020304" pitchFamily="18" charset="0"/>
              </a:rPr>
              <a:t>Uncover the best of Wales as you explore the dramatic Welsh landscapes of Eryri (Snowdonia) National Park and examine the region geology and how it has been transformed by volcanic and glacial activity over the years. Discover </a:t>
            </a:r>
            <a:r>
              <a:rPr lang="en-US" altLang="zh-CN" sz="2000" dirty="0">
                <a:solidFill>
                  <a:srgbClr val="FF0000"/>
                </a:solidFill>
                <a:latin typeface="Times New Roman" panose="02020603050405020304" pitchFamily="18" charset="0"/>
                <a:cs typeface="Times New Roman" panose="02020603050405020304" pitchFamily="18" charset="0"/>
              </a:rPr>
              <a:t>the story </a:t>
            </a:r>
            <a:r>
              <a:rPr lang="en-US" altLang="zh-CN" sz="2000" dirty="0">
                <a:latin typeface="Times New Roman" panose="02020603050405020304" pitchFamily="18" charset="0"/>
                <a:cs typeface="Times New Roman" panose="02020603050405020304" pitchFamily="18" charset="0"/>
              </a:rPr>
              <a:t>of Charles Darwin's 1831 and 1842 tours of </a:t>
            </a:r>
            <a:r>
              <a:rPr lang="en-US" altLang="zh-CN" sz="2000" dirty="0" err="1">
                <a:latin typeface="Times New Roman" panose="02020603050405020304" pitchFamily="18" charset="0"/>
                <a:cs typeface="Times New Roman" panose="02020603050405020304" pitchFamily="18" charset="0"/>
              </a:rPr>
              <a:t>Wales,and</a:t>
            </a:r>
            <a:r>
              <a:rPr lang="en-US" altLang="zh-CN" sz="2000" dirty="0">
                <a:latin typeface="Times New Roman" panose="02020603050405020304" pitchFamily="18" charset="0"/>
                <a:cs typeface="Times New Roman" panose="02020603050405020304" pitchFamily="18" charset="0"/>
              </a:rPr>
              <a:t> retrace his travels on this small group journey to Shrewsbury and Snowdonia.</a:t>
            </a:r>
            <a:endParaRPr lang="en-US" altLang="zh-CN" sz="2000" dirty="0">
              <a:latin typeface="Times New Roman" panose="02020603050405020304" pitchFamily="18" charset="0"/>
              <a:cs typeface="Times New Roman" panose="02020603050405020304" pitchFamily="18" charset="0"/>
            </a:endParaRPr>
          </a:p>
          <a:p>
            <a:pPr>
              <a:lnSpc>
                <a:spcPts val="1900"/>
              </a:lnSpc>
            </a:pPr>
            <a:endParaRPr lang="en-US" altLang="zh-CN" sz="2000" dirty="0">
              <a:latin typeface="Times New Roman" panose="02020603050405020304" pitchFamily="18" charset="0"/>
              <a:cs typeface="Times New Roman" panose="02020603050405020304" pitchFamily="18" charset="0"/>
            </a:endParaRPr>
          </a:p>
          <a:p>
            <a:pPr>
              <a:lnSpc>
                <a:spcPts val="1900"/>
              </a:lnSpc>
            </a:pPr>
            <a:r>
              <a:rPr lang="en-US" altLang="zh-CN" sz="2000" b="1" dirty="0">
                <a:latin typeface="Times New Roman" panose="02020603050405020304" pitchFamily="18" charset="0"/>
                <a:cs typeface="Times New Roman" panose="02020603050405020304" pitchFamily="18" charset="0"/>
              </a:rPr>
              <a:t>The Rockies and the </a:t>
            </a:r>
            <a:r>
              <a:rPr lang="en-US" altLang="zh-CN" sz="2000" b="1" dirty="0" err="1">
                <a:latin typeface="Times New Roman" panose="02020603050405020304" pitchFamily="18" charset="0"/>
                <a:cs typeface="Times New Roman" panose="02020603050405020304" pitchFamily="18" charset="0"/>
              </a:rPr>
              <a:t>Badlands:Geology</a:t>
            </a:r>
            <a:r>
              <a:rPr lang="en-US" altLang="zh-CN" sz="2000" b="1" dirty="0">
                <a:latin typeface="Times New Roman" panose="02020603050405020304" pitchFamily="18" charset="0"/>
                <a:cs typeface="Times New Roman" panose="02020603050405020304" pitchFamily="18" charset="0"/>
              </a:rPr>
              <a:t> and dinosaurs in Canada</a:t>
            </a:r>
            <a:endParaRPr lang="en-US" altLang="zh-CN" sz="2000" b="1" dirty="0">
              <a:latin typeface="Times New Roman" panose="02020603050405020304" pitchFamily="18" charset="0"/>
              <a:cs typeface="Times New Roman" panose="02020603050405020304" pitchFamily="18" charset="0"/>
            </a:endParaRPr>
          </a:p>
          <a:p>
            <a:pPr>
              <a:lnSpc>
                <a:spcPts val="1900"/>
              </a:lnSpc>
            </a:pPr>
            <a:r>
              <a:rPr lang="en-US" altLang="zh-CN" sz="2000" dirty="0">
                <a:latin typeface="Times New Roman" panose="02020603050405020304" pitchFamily="18" charset="0"/>
                <a:cs typeface="Times New Roman" panose="02020603050405020304" pitchFamily="18" charset="0"/>
              </a:rPr>
              <a:t>17 June 2024|7 days</a:t>
            </a:r>
            <a:endParaRPr lang="en-US" altLang="zh-CN" sz="2000" dirty="0">
              <a:latin typeface="Times New Roman" panose="02020603050405020304" pitchFamily="18" charset="0"/>
              <a:cs typeface="Times New Roman" panose="02020603050405020304" pitchFamily="18" charset="0"/>
            </a:endParaRPr>
          </a:p>
          <a:p>
            <a:pPr>
              <a:lnSpc>
                <a:spcPts val="1900"/>
              </a:lnSpc>
            </a:pPr>
            <a:endParaRPr lang="en-US" altLang="zh-CN" sz="2000" dirty="0">
              <a:latin typeface="Times New Roman" panose="02020603050405020304" pitchFamily="18" charset="0"/>
              <a:cs typeface="Times New Roman" panose="02020603050405020304" pitchFamily="18" charset="0"/>
            </a:endParaRPr>
          </a:p>
          <a:p>
            <a:pPr algn="just">
              <a:lnSpc>
                <a:spcPts val="1900"/>
              </a:lnSpc>
            </a:pPr>
            <a:r>
              <a:rPr lang="en-US" altLang="zh-CN" sz="2000" dirty="0">
                <a:latin typeface="Times New Roman" panose="02020603050405020304" pitchFamily="18" charset="0"/>
                <a:cs typeface="Times New Roman" panose="02020603050405020304" pitchFamily="18" charset="0"/>
              </a:rPr>
              <a:t>Explore the majestic Rocky Mountains west of Calgary and the otherworldly Badlands to the </a:t>
            </a:r>
            <a:r>
              <a:rPr lang="en-US" altLang="zh-CN" sz="2000" dirty="0" err="1">
                <a:latin typeface="Times New Roman" panose="02020603050405020304" pitchFamily="18" charset="0"/>
                <a:cs typeface="Times New Roman" panose="02020603050405020304" pitchFamily="18" charset="0"/>
              </a:rPr>
              <a:t>cast,witness</a:t>
            </a:r>
            <a:r>
              <a:rPr lang="en-US" altLang="zh-CN" sz="2000" dirty="0">
                <a:latin typeface="Times New Roman" panose="02020603050405020304" pitchFamily="18" charset="0"/>
                <a:cs typeface="Times New Roman" panose="02020603050405020304" pitchFamily="18" charset="0"/>
              </a:rPr>
              <a:t> the stunning scenery and geology of </a:t>
            </a:r>
            <a:r>
              <a:rPr lang="en-US" altLang="zh-CN" sz="2000" dirty="0" err="1">
                <a:latin typeface="Times New Roman" panose="02020603050405020304" pitchFamily="18" charset="0"/>
                <a:cs typeface="Times New Roman" panose="02020603050405020304" pitchFamily="18" charset="0"/>
              </a:rPr>
              <a:t>southerm</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Alberta.This</a:t>
            </a:r>
            <a:r>
              <a:rPr lang="en-US" altLang="zh-CN" sz="2000" dirty="0">
                <a:latin typeface="Times New Roman" panose="02020603050405020304" pitchFamily="18" charset="0"/>
                <a:cs typeface="Times New Roman" panose="02020603050405020304" pitchFamily="18" charset="0"/>
              </a:rPr>
              <a:t> tour includes two visits to UNESCO </a:t>
            </a:r>
            <a:r>
              <a:rPr lang="en-US" altLang="zh-CN" sz="2000" dirty="0">
                <a:solidFill>
                  <a:srgbClr val="FF0000"/>
                </a:solidFill>
                <a:latin typeface="Times New Roman" panose="02020603050405020304" pitchFamily="18" charset="0"/>
                <a:cs typeface="Times New Roman" panose="02020603050405020304" pitchFamily="18" charset="0"/>
              </a:rPr>
              <a:t>World Heritage </a:t>
            </a:r>
            <a:r>
              <a:rPr lang="en-US" altLang="zh-CN" sz="2000" dirty="0" err="1">
                <a:solidFill>
                  <a:srgbClr val="FF0000"/>
                </a:solidFill>
                <a:latin typeface="Times New Roman" panose="02020603050405020304" pitchFamily="18" charset="0"/>
                <a:cs typeface="Times New Roman" panose="02020603050405020304" pitchFamily="18" charset="0"/>
              </a:rPr>
              <a:t>sites</a:t>
            </a:r>
            <a:r>
              <a:rPr lang="en-US" altLang="zh-CN" sz="2000" dirty="0" err="1">
                <a:latin typeface="Times New Roman" panose="02020603050405020304" pitchFamily="18" charset="0"/>
                <a:cs typeface="Times New Roman" panose="02020603050405020304" pitchFamily="18" charset="0"/>
              </a:rPr>
              <a:t>,where</a:t>
            </a:r>
            <a:r>
              <a:rPr lang="en-US" altLang="zh-CN" sz="2000" dirty="0">
                <a:latin typeface="Times New Roman" panose="02020603050405020304" pitchFamily="18" charset="0"/>
                <a:cs typeface="Times New Roman" panose="02020603050405020304" pitchFamily="18" charset="0"/>
              </a:rPr>
              <a:t> you will see first-hand the rugged peaks and glacial features of the Banff portion of Canadian Rocky Mountain Parks and the bone-riddled badlands of Dinosaur Provincial Park.    </a:t>
            </a:r>
            <a:endParaRPr lang="en-US" altLang="zh-CN" sz="2000" dirty="0">
              <a:latin typeface="Times New Roman" panose="02020603050405020304" pitchFamily="18" charset="0"/>
              <a:cs typeface="Times New Roman" panose="02020603050405020304" pitchFamily="18" charset="0"/>
            </a:endParaRPr>
          </a:p>
          <a:p>
            <a:pPr>
              <a:lnSpc>
                <a:spcPts val="1900"/>
              </a:lnSpc>
            </a:pPr>
            <a:endParaRPr lang="en-US" altLang="zh-CN" sz="2000" dirty="0">
              <a:latin typeface="Times New Roman" panose="02020603050405020304" pitchFamily="18" charset="0"/>
              <a:cs typeface="Times New Roman" panose="02020603050405020304" pitchFamily="18" charset="0"/>
            </a:endParaRPr>
          </a:p>
          <a:p>
            <a:pPr>
              <a:lnSpc>
                <a:spcPts val="1900"/>
              </a:lnSpc>
            </a:pPr>
            <a:r>
              <a:rPr lang="en-US" altLang="zh-CN" sz="2000" b="1" dirty="0">
                <a:latin typeface="Times New Roman" panose="02020603050405020304" pitchFamily="18" charset="0"/>
                <a:cs typeface="Times New Roman" panose="02020603050405020304" pitchFamily="18" charset="0"/>
              </a:rPr>
              <a:t>Short </a:t>
            </a:r>
            <a:r>
              <a:rPr lang="en-US" altLang="zh-CN" sz="2000" b="1" dirty="0" err="1">
                <a:latin typeface="Times New Roman" panose="02020603050405020304" pitchFamily="18" charset="0"/>
                <a:cs typeface="Times New Roman" panose="02020603050405020304" pitchFamily="18" charset="0"/>
              </a:rPr>
              <a:t>break:Dinosaurs</a:t>
            </a:r>
            <a:r>
              <a:rPr lang="en-US" altLang="zh-CN" sz="2000" b="1" dirty="0">
                <a:latin typeface="Times New Roman" panose="02020603050405020304" pitchFamily="18" charset="0"/>
                <a:cs typeface="Times New Roman" panose="02020603050405020304" pitchFamily="18" charset="0"/>
              </a:rPr>
              <a:t> and </a:t>
            </a:r>
            <a:r>
              <a:rPr lang="en-US" altLang="zh-CN" sz="2000" b="1" dirty="0" err="1">
                <a:latin typeface="Times New Roman" panose="02020603050405020304" pitchFamily="18" charset="0"/>
                <a:cs typeface="Times New Roman" panose="02020603050405020304" pitchFamily="18" charset="0"/>
              </a:rPr>
              <a:t>Hoodoos:Alberta</a:t>
            </a:r>
            <a:endParaRPr lang="en-US" altLang="zh-CN" sz="2000" b="1" dirty="0">
              <a:latin typeface="Times New Roman" panose="02020603050405020304" pitchFamily="18" charset="0"/>
              <a:cs typeface="Times New Roman" panose="02020603050405020304" pitchFamily="18" charset="0"/>
            </a:endParaRPr>
          </a:p>
          <a:p>
            <a:pPr>
              <a:lnSpc>
                <a:spcPts val="1900"/>
              </a:lnSpc>
            </a:pPr>
            <a:r>
              <a:rPr lang="en-US" altLang="zh-CN" sz="2000" dirty="0">
                <a:latin typeface="Times New Roman" panose="02020603050405020304" pitchFamily="18" charset="0"/>
                <a:cs typeface="Times New Roman" panose="02020603050405020304" pitchFamily="18" charset="0"/>
              </a:rPr>
              <a:t>23 July 2024|3 days</a:t>
            </a:r>
            <a:endParaRPr lang="en-US" altLang="zh-CN" sz="2000" dirty="0">
              <a:latin typeface="Times New Roman" panose="02020603050405020304" pitchFamily="18" charset="0"/>
              <a:cs typeface="Times New Roman" panose="02020603050405020304" pitchFamily="18" charset="0"/>
            </a:endParaRPr>
          </a:p>
          <a:p>
            <a:pPr>
              <a:lnSpc>
                <a:spcPts val="1900"/>
              </a:lnSpc>
            </a:pPr>
            <a:endParaRPr lang="en-US" altLang="zh-CN" sz="2000" dirty="0">
              <a:latin typeface="Times New Roman" panose="02020603050405020304" pitchFamily="18" charset="0"/>
              <a:cs typeface="Times New Roman" panose="02020603050405020304" pitchFamily="18" charset="0"/>
            </a:endParaRPr>
          </a:p>
          <a:p>
            <a:pPr algn="just">
              <a:lnSpc>
                <a:spcPts val="1900"/>
              </a:lnSpc>
            </a:pPr>
            <a:r>
              <a:rPr lang="en-US" altLang="zh-CN" sz="2000" dirty="0">
                <a:latin typeface="Times New Roman" panose="02020603050405020304" pitchFamily="18" charset="0"/>
                <a:cs typeface="Times New Roman" panose="02020603050405020304" pitchFamily="18" charset="0"/>
              </a:rPr>
              <a:t>Visit one of the world's </a:t>
            </a:r>
            <a:r>
              <a:rPr lang="en-US" altLang="zh-CN" sz="2000" dirty="0">
                <a:solidFill>
                  <a:srgbClr val="FF0000"/>
                </a:solidFill>
                <a:latin typeface="Times New Roman" panose="02020603050405020304" pitchFamily="18" charset="0"/>
                <a:cs typeface="Times New Roman" panose="02020603050405020304" pitchFamily="18" charset="0"/>
              </a:rPr>
              <a:t>premier</a:t>
            </a:r>
            <a:r>
              <a:rPr lang="en-US" altLang="zh-CN" sz="2000" dirty="0">
                <a:latin typeface="Times New Roman" panose="02020603050405020304" pitchFamily="18" charset="0"/>
                <a:cs typeface="Times New Roman" panose="02020603050405020304" pitchFamily="18" charset="0"/>
              </a:rPr>
              <a:t> dinosaur </a:t>
            </a:r>
            <a:r>
              <a:rPr lang="en-US" altLang="zh-CN" sz="2000" dirty="0" err="1">
                <a:latin typeface="Times New Roman" panose="02020603050405020304" pitchFamily="18" charset="0"/>
                <a:cs typeface="Times New Roman" panose="02020603050405020304" pitchFamily="18" charset="0"/>
              </a:rPr>
              <a:t>museums,sail</a:t>
            </a:r>
            <a:r>
              <a:rPr lang="en-US" altLang="zh-CN" sz="2000" dirty="0">
                <a:latin typeface="Times New Roman" panose="02020603050405020304" pitchFamily="18" charset="0"/>
                <a:cs typeface="Times New Roman" panose="02020603050405020304" pitchFamily="18" charset="0"/>
              </a:rPr>
              <a:t> all the way around </a:t>
            </a:r>
            <a:r>
              <a:rPr lang="en-US" altLang="zh-CN" sz="2000" dirty="0">
                <a:solidFill>
                  <a:srgbClr val="FF0000"/>
                </a:solidFill>
                <a:latin typeface="Times New Roman" panose="02020603050405020304" pitchFamily="18" charset="0"/>
                <a:cs typeface="Times New Roman" panose="02020603050405020304" pitchFamily="18" charset="0"/>
              </a:rPr>
              <a:t>a World Heritage site </a:t>
            </a:r>
            <a:r>
              <a:rPr lang="en-US" altLang="zh-CN" sz="2000" dirty="0">
                <a:latin typeface="Times New Roman" panose="02020603050405020304" pitchFamily="18" charset="0"/>
                <a:cs typeface="Times New Roman" panose="02020603050405020304" pitchFamily="18" charset="0"/>
              </a:rPr>
              <a:t>with outstanding dinosaur fossils and explore the multi-hued canyons and wind-sculpted hoodoos ( </a:t>
            </a:r>
            <a:r>
              <a:rPr lang="zh-CN" altLang="en-US" sz="2000" dirty="0">
                <a:latin typeface="Times New Roman" panose="02020603050405020304" pitchFamily="18" charset="0"/>
                <a:cs typeface="Times New Roman" panose="02020603050405020304" pitchFamily="18" charset="0"/>
              </a:rPr>
              <a:t>石 林 </a:t>
            </a:r>
            <a:r>
              <a:rPr lang="en-US" altLang="zh-CN" sz="2000" dirty="0">
                <a:latin typeface="Times New Roman" panose="02020603050405020304" pitchFamily="18" charset="0"/>
                <a:cs typeface="Times New Roman" panose="02020603050405020304" pitchFamily="18" charset="0"/>
              </a:rPr>
              <a:t>)of the Alberta </a:t>
            </a:r>
            <a:r>
              <a:rPr lang="en-US" altLang="zh-CN" sz="2000" dirty="0" err="1">
                <a:latin typeface="Times New Roman" panose="02020603050405020304" pitchFamily="18" charset="0"/>
                <a:cs typeface="Times New Roman" panose="02020603050405020304" pitchFamily="18" charset="0"/>
              </a:rPr>
              <a:t>Badlands.Throughout</a:t>
            </a:r>
            <a:r>
              <a:rPr lang="en-US" altLang="zh-CN" sz="2000" dirty="0">
                <a:latin typeface="Times New Roman" panose="02020603050405020304" pitchFamily="18" charset="0"/>
                <a:cs typeface="Times New Roman" panose="02020603050405020304" pitchFamily="18" charset="0"/>
              </a:rPr>
              <a:t> this tour you will </a:t>
            </a:r>
            <a:r>
              <a:rPr lang="en-US" altLang="zh-CN" sz="2000" dirty="0">
                <a:solidFill>
                  <a:srgbClr val="FF0000"/>
                </a:solidFill>
                <a:latin typeface="Times New Roman" panose="02020603050405020304" pitchFamily="18" charset="0"/>
                <a:cs typeface="Times New Roman" panose="02020603050405020304" pitchFamily="18" charset="0"/>
              </a:rPr>
              <a:t>be accompanied by </a:t>
            </a:r>
            <a:r>
              <a:rPr lang="en-US" altLang="zh-CN" sz="2000" dirty="0" err="1">
                <a:latin typeface="Times New Roman" panose="02020603050405020304" pitchFamily="18" charset="0"/>
                <a:cs typeface="Times New Roman" panose="02020603050405020304" pitchFamily="18" charset="0"/>
              </a:rPr>
              <a:t>palaeontologist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古生物学家</a:t>
            </a:r>
            <a:r>
              <a:rPr lang="en-US" altLang="zh-CN" sz="2000" dirty="0">
                <a:latin typeface="Times New Roman" panose="02020603050405020304" pitchFamily="18" charset="0"/>
                <a:cs typeface="Times New Roman" panose="02020603050405020304" pitchFamily="18" charset="0"/>
              </a:rPr>
              <a:t>)Jon </a:t>
            </a:r>
            <a:r>
              <a:rPr lang="en-US" altLang="zh-CN" sz="2000" dirty="0" err="1">
                <a:latin typeface="Times New Roman" panose="02020603050405020304" pitchFamily="18" charset="0"/>
                <a:cs typeface="Times New Roman" panose="02020603050405020304" pitchFamily="18" charset="0"/>
              </a:rPr>
              <a:t>Noad,who</a:t>
            </a:r>
            <a:r>
              <a:rPr lang="en-US" altLang="zh-CN" sz="2000" dirty="0">
                <a:latin typeface="Times New Roman" panose="02020603050405020304" pitchFamily="18" charset="0"/>
                <a:cs typeface="Times New Roman" panose="02020603050405020304" pitchFamily="18" charset="0"/>
              </a:rPr>
              <a:t> will share </a:t>
            </a:r>
            <a:r>
              <a:rPr lang="en-US" altLang="zh-CN" sz="2000" dirty="0">
                <a:solidFill>
                  <a:srgbClr val="FF0000"/>
                </a:solidFill>
                <a:latin typeface="Times New Roman" panose="02020603050405020304" pitchFamily="18" charset="0"/>
                <a:cs typeface="Times New Roman" panose="02020603050405020304" pitchFamily="18" charset="0"/>
              </a:rPr>
              <a:t>the stories </a:t>
            </a:r>
            <a:r>
              <a:rPr lang="en-US" altLang="zh-CN" sz="2000" dirty="0">
                <a:latin typeface="Times New Roman" panose="02020603050405020304" pitchFamily="18" charset="0"/>
                <a:cs typeface="Times New Roman" panose="02020603050405020304" pitchFamily="18" charset="0"/>
              </a:rPr>
              <a:t>of the </a:t>
            </a:r>
            <a:r>
              <a:rPr lang="en-US" altLang="zh-CN" sz="2000" dirty="0" err="1">
                <a:latin typeface="Times New Roman" panose="02020603050405020304" pitchFamily="18" charset="0"/>
                <a:cs typeface="Times New Roman" panose="02020603050405020304" pitchFamily="18" charset="0"/>
              </a:rPr>
              <a:t>rocks,including</a:t>
            </a:r>
            <a:r>
              <a:rPr lang="en-US" altLang="zh-CN" sz="2000" dirty="0">
                <a:latin typeface="Times New Roman" panose="02020603050405020304" pitchFamily="18" charset="0"/>
                <a:cs typeface="Times New Roman" panose="02020603050405020304" pitchFamily="18" charset="0"/>
              </a:rPr>
              <a:t> tales about past </a:t>
            </a:r>
            <a:r>
              <a:rPr lang="en-US" altLang="zh-CN" sz="2000" dirty="0" err="1">
                <a:latin typeface="Times New Roman" panose="02020603050405020304" pitchFamily="18" charset="0"/>
                <a:cs typeface="Times New Roman" panose="02020603050405020304" pitchFamily="18" charset="0"/>
              </a:rPr>
              <a:t>oceans,swamps,rivers</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deserts,the</a:t>
            </a:r>
            <a:r>
              <a:rPr lang="en-US" altLang="zh-CN" sz="2000" dirty="0">
                <a:latin typeface="Times New Roman" panose="02020603050405020304" pitchFamily="18" charset="0"/>
                <a:cs typeface="Times New Roman" panose="02020603050405020304" pitchFamily="18" charset="0"/>
              </a:rPr>
              <a:t> rise and fall of the dinosaurs </a:t>
            </a:r>
            <a:r>
              <a:rPr lang="en-US" altLang="zh-CN" sz="2000" dirty="0" err="1">
                <a:latin typeface="Times New Roman" panose="02020603050405020304" pitchFamily="18" charset="0"/>
                <a:cs typeface="Times New Roman" panose="02020603050405020304" pitchFamily="18" charset="0"/>
              </a:rPr>
              <a:t>and,more</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recently,ice</a:t>
            </a:r>
            <a:r>
              <a:rPr lang="en-US" altLang="zh-CN" sz="2000" dirty="0">
                <a:latin typeface="Times New Roman" panose="02020603050405020304" pitchFamily="18" charset="0"/>
                <a:cs typeface="Times New Roman" panose="02020603050405020304" pitchFamily="18" charset="0"/>
              </a:rPr>
              <a:t> sheets that covered Alberta and carved out spectacular landscapes.</a:t>
            </a:r>
            <a:endParaRPr lang="zh-CN" altLang="en-US" sz="2000" dirty="0">
              <a:latin typeface="Times New Roman" panose="02020603050405020304" pitchFamily="18" charset="0"/>
              <a:cs typeface="Times New Roman" panose="02020603050405020304" pitchFamily="18" charset="0"/>
            </a:endParaRPr>
          </a:p>
        </p:txBody>
      </p:sp>
      <p:sp>
        <p:nvSpPr>
          <p:cNvPr id="4" name="矩形 3"/>
          <p:cNvSpPr/>
          <p:nvPr/>
        </p:nvSpPr>
        <p:spPr bwMode="auto">
          <a:xfrm>
            <a:off x="2699522" y="5138056"/>
            <a:ext cx="2884849" cy="351628"/>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5" name="AutoShape 54"/>
          <p:cNvSpPr>
            <a:spLocks noChangeArrowheads="1"/>
          </p:cNvSpPr>
          <p:nvPr/>
        </p:nvSpPr>
        <p:spPr bwMode="auto">
          <a:xfrm>
            <a:off x="2397806" y="4786428"/>
            <a:ext cx="3186565" cy="351628"/>
          </a:xfrm>
          <a:prstGeom prst="flowChartAlternateProcess">
            <a:avLst/>
          </a:prstGeom>
          <a:solidFill>
            <a:srgbClr val="FF464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ea typeface="微软雅黑" panose="020B0503020204020204" pitchFamily="34" charset="-122"/>
              </a:rPr>
              <a:t>the best or most important</a:t>
            </a:r>
            <a:endParaRPr lang="zh-CN" altLang="en-US" sz="1800" b="1" dirty="0">
              <a:solidFill>
                <a:schemeClr val="bg1"/>
              </a:solidFill>
              <a:ea typeface="微软雅黑" panose="020B0503020204020204" pitchFamily="34" charset="-122"/>
            </a:endParaRPr>
          </a:p>
        </p:txBody>
      </p:sp>
      <p:sp>
        <p:nvSpPr>
          <p:cNvPr id="6" name="矩形 5"/>
          <p:cNvSpPr/>
          <p:nvPr/>
        </p:nvSpPr>
        <p:spPr bwMode="auto">
          <a:xfrm>
            <a:off x="293779" y="1567542"/>
            <a:ext cx="11626078" cy="261259"/>
          </a:xfrm>
          <a:prstGeom prst="rect">
            <a:avLst/>
          </a:prstGeom>
          <a:solidFill>
            <a:srgbClr val="92D05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7" name="矩形 6"/>
          <p:cNvSpPr/>
          <p:nvPr/>
        </p:nvSpPr>
        <p:spPr bwMode="auto">
          <a:xfrm>
            <a:off x="2296751" y="3739854"/>
            <a:ext cx="9623106" cy="261259"/>
          </a:xfrm>
          <a:prstGeom prst="rect">
            <a:avLst/>
          </a:prstGeom>
          <a:solidFill>
            <a:srgbClr val="92D05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8" name="矩形 7"/>
          <p:cNvSpPr/>
          <p:nvPr/>
        </p:nvSpPr>
        <p:spPr bwMode="auto">
          <a:xfrm>
            <a:off x="272143" y="4001113"/>
            <a:ext cx="7783286" cy="261259"/>
          </a:xfrm>
          <a:prstGeom prst="rect">
            <a:avLst/>
          </a:prstGeom>
          <a:solidFill>
            <a:srgbClr val="92D05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9" name="矩形 8"/>
          <p:cNvSpPr/>
          <p:nvPr/>
        </p:nvSpPr>
        <p:spPr bwMode="auto">
          <a:xfrm>
            <a:off x="272143" y="5443723"/>
            <a:ext cx="11647714" cy="240162"/>
          </a:xfrm>
          <a:prstGeom prst="rect">
            <a:avLst/>
          </a:prstGeom>
          <a:solidFill>
            <a:srgbClr val="92D05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1" name="文本框 10"/>
          <p:cNvSpPr txBox="1"/>
          <p:nvPr/>
        </p:nvSpPr>
        <p:spPr>
          <a:xfrm>
            <a:off x="5709421" y="4695129"/>
            <a:ext cx="4789715" cy="461665"/>
          </a:xfrm>
          <a:prstGeom prst="rect">
            <a:avLst/>
          </a:prstGeom>
          <a:solidFill>
            <a:srgbClr val="FF0000"/>
          </a:solidFill>
          <a:ln w="19050">
            <a:solidFill>
              <a:schemeClr val="tx1"/>
            </a:solidFill>
          </a:ln>
        </p:spPr>
        <p:txBody>
          <a:bodyPr wrap="square">
            <a:spAutoFit/>
          </a:bodyPr>
          <a:lstStyle/>
          <a:p>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21appeal to dinosaur enthusiast </a:t>
            </a:r>
            <a:r>
              <a:rPr kumimoji="0" lang="en-US" altLang="zh-CN" sz="24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most</a:t>
            </a:r>
            <a:endParaRPr lang="zh-CN" altLang="en-US" sz="2400" dirty="0">
              <a:solidFill>
                <a:schemeClr val="bg1"/>
              </a:solidFill>
            </a:endParaRPr>
          </a:p>
        </p:txBody>
      </p:sp>
      <p:sp>
        <p:nvSpPr>
          <p:cNvPr id="12" name="文本框 11"/>
          <p:cNvSpPr txBox="1"/>
          <p:nvPr/>
        </p:nvSpPr>
        <p:spPr>
          <a:xfrm>
            <a:off x="9318170" y="2088440"/>
            <a:ext cx="2601687" cy="461665"/>
          </a:xfrm>
          <a:prstGeom prst="rect">
            <a:avLst/>
          </a:prstGeom>
          <a:solidFill>
            <a:srgbClr val="92D050"/>
          </a:solidFill>
          <a:ln w="19050">
            <a:solidFill>
              <a:schemeClr val="tx1"/>
            </a:solidFill>
          </a:ln>
        </p:spPr>
        <p:txBody>
          <a:bodyPr wrap="square">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22A.Scientific facts</a:t>
            </a:r>
            <a:endParaRPr lang="zh-CN" altLang="en-US" sz="2400" dirty="0">
              <a:solidFill>
                <a:srgbClr val="FF0000"/>
              </a:solidFill>
            </a:endParaRPr>
          </a:p>
        </p:txBody>
      </p:sp>
      <p:sp>
        <p:nvSpPr>
          <p:cNvPr id="13" name="矩形 12"/>
          <p:cNvSpPr/>
          <p:nvPr/>
        </p:nvSpPr>
        <p:spPr bwMode="auto">
          <a:xfrm>
            <a:off x="3216627" y="321741"/>
            <a:ext cx="5758745" cy="311115"/>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4" name="文本框 13"/>
          <p:cNvSpPr txBox="1"/>
          <p:nvPr/>
        </p:nvSpPr>
        <p:spPr>
          <a:xfrm>
            <a:off x="8920892" y="280170"/>
            <a:ext cx="2998965" cy="461665"/>
          </a:xfrm>
          <a:prstGeom prst="rect">
            <a:avLst/>
          </a:prstGeom>
          <a:solidFill>
            <a:srgbClr val="FFC000"/>
          </a:solidFill>
          <a:ln w="19050">
            <a:solidFill>
              <a:schemeClr val="tx1"/>
            </a:solidFill>
          </a:ln>
        </p:spPr>
        <p:txBody>
          <a:bodyPr wrap="square">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23A. A travel brochure</a:t>
            </a:r>
            <a:endParaRPr lang="zh-CN" altLang="en-US" sz="2400" dirty="0">
              <a:solidFill>
                <a:srgbClr val="FF0000"/>
              </a:solidFill>
            </a:endParaRPr>
          </a:p>
        </p:txBody>
      </p:sp>
      <p:sp>
        <p:nvSpPr>
          <p:cNvPr id="15" name="矩形 14"/>
          <p:cNvSpPr/>
          <p:nvPr/>
        </p:nvSpPr>
        <p:spPr bwMode="auto">
          <a:xfrm>
            <a:off x="315265" y="574399"/>
            <a:ext cx="5933135" cy="319716"/>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6" name="矩形 15"/>
          <p:cNvSpPr/>
          <p:nvPr/>
        </p:nvSpPr>
        <p:spPr bwMode="auto">
          <a:xfrm>
            <a:off x="272143" y="2498141"/>
            <a:ext cx="7086600" cy="358746"/>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7" name="矩形 16"/>
          <p:cNvSpPr/>
          <p:nvPr/>
        </p:nvSpPr>
        <p:spPr bwMode="auto">
          <a:xfrm>
            <a:off x="179615" y="4408200"/>
            <a:ext cx="5154386" cy="351628"/>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8" name="文本框 17"/>
          <p:cNvSpPr txBox="1"/>
          <p:nvPr/>
        </p:nvSpPr>
        <p:spPr>
          <a:xfrm>
            <a:off x="1436912" y="2081977"/>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dirty="0">
              <a:solidFill>
                <a:srgbClr val="FF0000"/>
              </a:solidFill>
            </a:endParaRPr>
          </a:p>
        </p:txBody>
      </p:sp>
      <p:sp>
        <p:nvSpPr>
          <p:cNvPr id="19" name="文本框 18"/>
          <p:cNvSpPr txBox="1"/>
          <p:nvPr/>
        </p:nvSpPr>
        <p:spPr>
          <a:xfrm>
            <a:off x="1197426" y="6171755"/>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dirty="0">
              <a:solidFill>
                <a:srgbClr val="FF0000"/>
              </a:solidFill>
            </a:endParaRPr>
          </a:p>
        </p:txBody>
      </p:sp>
      <p:sp>
        <p:nvSpPr>
          <p:cNvPr id="20" name="文本框 19"/>
          <p:cNvSpPr txBox="1"/>
          <p:nvPr/>
        </p:nvSpPr>
        <p:spPr>
          <a:xfrm>
            <a:off x="10980961" y="3733870"/>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22</a:t>
            </a:r>
            <a:r>
              <a:rPr lang="en-US" altLang="zh-CN"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a:t>
            </a:r>
            <a:endParaRPr lang="zh-CN" altLang="en-US" dirty="0">
              <a:solidFill>
                <a:srgbClr val="FF0000"/>
              </a:solidFill>
            </a:endParaRPr>
          </a:p>
        </p:txBody>
      </p:sp>
      <p:sp>
        <p:nvSpPr>
          <p:cNvPr id="21" name="文本框 20"/>
          <p:cNvSpPr txBox="1"/>
          <p:nvPr/>
        </p:nvSpPr>
        <p:spPr>
          <a:xfrm>
            <a:off x="8774019" y="5445342"/>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22</a:t>
            </a:r>
            <a:r>
              <a:rPr lang="en-US" altLang="zh-CN"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a:t>
            </a:r>
            <a:endParaRPr lang="zh-CN" altLang="en-US" dirty="0">
              <a:solidFill>
                <a:srgbClr val="FF0000"/>
              </a:solidFill>
            </a:endParaRPr>
          </a:p>
        </p:txBody>
      </p:sp>
      <p:sp>
        <p:nvSpPr>
          <p:cNvPr id="22" name="文本框 21"/>
          <p:cNvSpPr txBox="1"/>
          <p:nvPr/>
        </p:nvSpPr>
        <p:spPr>
          <a:xfrm>
            <a:off x="5391080" y="5945717"/>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22</a:t>
            </a:r>
            <a:r>
              <a:rPr lang="en-US" altLang="zh-CN"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a:t>
            </a:r>
            <a:endParaRPr lang="zh-CN" altLang="en-US" dirty="0">
              <a:solidFill>
                <a:srgbClr val="FF0000"/>
              </a:solidFill>
            </a:endParaRPr>
          </a:p>
        </p:txBody>
      </p:sp>
      <p:pic>
        <p:nvPicPr>
          <p:cNvPr id="24" name="图片 23"/>
          <p:cNvPicPr>
            <a:picLocks noChangeAspect="1"/>
          </p:cNvPicPr>
          <p:nvPr/>
        </p:nvPicPr>
        <p:blipFill>
          <a:blip r:embed="rId1" cstate="screen"/>
          <a:stretch>
            <a:fillRect/>
          </a:stretch>
        </p:blipFill>
        <p:spPr>
          <a:xfrm>
            <a:off x="1025981" y="-13515"/>
            <a:ext cx="672140" cy="6776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arn(inVertic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arn(inVertical)">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6700" y="151179"/>
            <a:ext cx="11658600" cy="6555641"/>
          </a:xfrm>
          <a:prstGeom prst="rect">
            <a:avLst/>
          </a:prstGeom>
          <a:noFill/>
        </p:spPr>
        <p:txBody>
          <a:bodyPr wrap="square">
            <a:spAutoFit/>
          </a:bodyPr>
          <a:lstStyle/>
          <a:p>
            <a:pPr algn="just"/>
            <a:r>
              <a:rPr lang="en-US" altLang="zh-CN" sz="2000" dirty="0">
                <a:latin typeface="Times New Roman" panose="02020603050405020304" pitchFamily="18" charset="0"/>
                <a:cs typeface="Times New Roman" panose="02020603050405020304" pitchFamily="18" charset="0"/>
              </a:rPr>
              <a:t>    US Army veteran (</a:t>
            </a:r>
            <a:r>
              <a:rPr lang="zh-CN" altLang="en-US" sz="2000" dirty="0">
                <a:latin typeface="Times New Roman" panose="02020603050405020304" pitchFamily="18" charset="0"/>
                <a:cs typeface="Times New Roman" panose="02020603050405020304" pitchFamily="18" charset="0"/>
              </a:rPr>
              <a:t>退伍老兵</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Mazyck</a:t>
            </a:r>
            <a:r>
              <a:rPr lang="en-US" altLang="zh-CN" sz="2000" dirty="0">
                <a:latin typeface="Times New Roman" panose="02020603050405020304" pitchFamily="18" charset="0"/>
                <a:cs typeface="Times New Roman" panose="02020603050405020304" pitchFamily="18" charset="0"/>
              </a:rPr>
              <a:t> remembers when doctors told her she would never walk </a:t>
            </a:r>
            <a:r>
              <a:rPr lang="en-US" altLang="zh-CN" sz="2000" dirty="0" err="1">
                <a:latin typeface="Times New Roman" panose="02020603050405020304" pitchFamily="18" charset="0"/>
                <a:cs typeface="Times New Roman" panose="02020603050405020304" pitchFamily="18" charset="0"/>
              </a:rPr>
              <a:t>again.She'd</a:t>
            </a:r>
            <a:r>
              <a:rPr lang="en-US" altLang="zh-CN" sz="2000" dirty="0">
                <a:latin typeface="Times New Roman" panose="02020603050405020304" pitchFamily="18" charset="0"/>
                <a:cs typeface="Times New Roman" panose="02020603050405020304" pitchFamily="18" charset="0"/>
              </a:rPr>
              <a:t> been paralyzed from the waist down after a serious accident while parachuting in 2003.The doctors never said anything about </a:t>
            </a:r>
            <a:r>
              <a:rPr lang="en-US" altLang="zh-CN" sz="2000" dirty="0" err="1">
                <a:latin typeface="Times New Roman" panose="02020603050405020304" pitchFamily="18" charset="0"/>
                <a:cs typeface="Times New Roman" panose="02020603050405020304" pitchFamily="18" charset="0"/>
              </a:rPr>
              <a:t>floating,though.In</a:t>
            </a:r>
            <a:r>
              <a:rPr lang="en-US" altLang="zh-CN" sz="2000" dirty="0">
                <a:latin typeface="Times New Roman" panose="02020603050405020304" pitchFamily="18" charset="0"/>
                <a:cs typeface="Times New Roman" panose="02020603050405020304" pitchFamily="18" charset="0"/>
              </a:rPr>
              <a:t> 2021,she got to do just that.</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Mazyck</a:t>
            </a:r>
            <a:r>
              <a:rPr lang="en-US" altLang="zh-CN" sz="2000" dirty="0">
                <a:latin typeface="Times New Roman" panose="02020603050405020304" pitchFamily="18" charset="0"/>
                <a:cs typeface="Times New Roman" panose="02020603050405020304" pitchFamily="18" charset="0"/>
              </a:rPr>
              <a:t> was one of 12 participants in a Zero G </a:t>
            </a:r>
            <a:r>
              <a:rPr lang="en-US" altLang="zh-CN" sz="2000" dirty="0" err="1">
                <a:latin typeface="Times New Roman" panose="02020603050405020304" pitchFamily="18" charset="0"/>
                <a:cs typeface="Times New Roman" panose="02020603050405020304" pitchFamily="18" charset="0"/>
              </a:rPr>
              <a:t>flight,organized</a:t>
            </a:r>
            <a:r>
              <a:rPr lang="en-US" altLang="zh-CN" sz="2000" dirty="0">
                <a:latin typeface="Times New Roman" panose="02020603050405020304" pitchFamily="18" charset="0"/>
                <a:cs typeface="Times New Roman" panose="02020603050405020304" pitchFamily="18" charset="0"/>
              </a:rPr>
              <a:t> by the group </a:t>
            </a:r>
            <a:r>
              <a:rPr lang="en-US" altLang="zh-CN" sz="2000" dirty="0" err="1">
                <a:latin typeface="Times New Roman" panose="02020603050405020304" pitchFamily="18" charset="0"/>
                <a:cs typeface="Times New Roman" panose="02020603050405020304" pitchFamily="18" charset="0"/>
              </a:rPr>
              <a:t>AstroAccess</a:t>
            </a:r>
            <a:r>
              <a:rPr lang="en-US" altLang="zh-CN" sz="2000" dirty="0">
                <a:latin typeface="Times New Roman" panose="02020603050405020304" pitchFamily="18" charset="0"/>
                <a:cs typeface="Times New Roman" panose="02020603050405020304" pitchFamily="18" charset="0"/>
              </a:rPr>
              <a:t>. This type of flight recreates the weightlessness that astronauts experience without going all the way to </a:t>
            </a:r>
            <a:r>
              <a:rPr lang="en-US" altLang="zh-CN" sz="2000" dirty="0" err="1">
                <a:latin typeface="Times New Roman" panose="02020603050405020304" pitchFamily="18" charset="0"/>
                <a:cs typeface="Times New Roman" panose="02020603050405020304" pitchFamily="18" charset="0"/>
              </a:rPr>
              <a:t>space.Flying</a:t>
            </a:r>
            <a:r>
              <a:rPr lang="en-US" altLang="zh-CN" sz="2000" dirty="0">
                <a:latin typeface="Times New Roman" panose="02020603050405020304" pitchFamily="18" charset="0"/>
                <a:cs typeface="Times New Roman" panose="02020603050405020304" pitchFamily="18" charset="0"/>
              </a:rPr>
              <a:t> over the Pacific Ocean off Southern </a:t>
            </a:r>
            <a:r>
              <a:rPr lang="en-US" altLang="zh-CN" sz="2000" dirty="0" err="1">
                <a:latin typeface="Times New Roman" panose="02020603050405020304" pitchFamily="18" charset="0"/>
                <a:cs typeface="Times New Roman" panose="02020603050405020304" pitchFamily="18" charset="0"/>
              </a:rPr>
              <a:t>California,the</a:t>
            </a:r>
            <a:r>
              <a:rPr lang="en-US" altLang="zh-CN" sz="2000" dirty="0">
                <a:latin typeface="Times New Roman" panose="02020603050405020304" pitchFamily="18" charset="0"/>
                <a:cs typeface="Times New Roman" panose="02020603050405020304" pitchFamily="18" charset="0"/>
              </a:rPr>
              <a:t> modified 747 jet airplane made 15 steep dives and </a:t>
            </a:r>
            <a:r>
              <a:rPr lang="en-US" altLang="zh-CN" sz="2000" dirty="0" err="1">
                <a:latin typeface="Times New Roman" panose="02020603050405020304" pitchFamily="18" charset="0"/>
                <a:cs typeface="Times New Roman" panose="02020603050405020304" pitchFamily="18" charset="0"/>
              </a:rPr>
              <a:t>climbs,allowing</a:t>
            </a:r>
            <a:r>
              <a:rPr lang="en-US" altLang="zh-CN" sz="2000" dirty="0">
                <a:latin typeface="Times New Roman" panose="02020603050405020304" pitchFamily="18" charset="0"/>
                <a:cs typeface="Times New Roman" panose="02020603050405020304" pitchFamily="18" charset="0"/>
              </a:rPr>
              <a:t> the flyers multiple periods of weightlessness.</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The experience left </a:t>
            </a:r>
            <a:r>
              <a:rPr lang="en-US" altLang="zh-CN" sz="2000" dirty="0" err="1">
                <a:latin typeface="Times New Roman" panose="02020603050405020304" pitchFamily="18" charset="0"/>
                <a:cs typeface="Times New Roman" panose="02020603050405020304" pitchFamily="18" charset="0"/>
              </a:rPr>
              <a:t>Mazyck</a:t>
            </a:r>
            <a:r>
              <a:rPr lang="en-US" altLang="zh-CN" sz="2000" dirty="0">
                <a:latin typeface="Times New Roman" panose="02020603050405020304" pitchFamily="18" charset="0"/>
                <a:cs typeface="Times New Roman" panose="02020603050405020304" pitchFamily="18" charset="0"/>
              </a:rPr>
              <a:t> feeling </a:t>
            </a:r>
            <a:r>
              <a:rPr lang="en-US" altLang="zh-CN" sz="2000" dirty="0" err="1">
                <a:latin typeface="Times New Roman" panose="02020603050405020304" pitchFamily="18" charset="0"/>
                <a:cs typeface="Times New Roman" panose="02020603050405020304" pitchFamily="18" charset="0"/>
              </a:rPr>
              <a:t>joyful.“The</a:t>
            </a:r>
            <a:r>
              <a:rPr lang="en-US" altLang="zh-CN" sz="2000" dirty="0">
                <a:latin typeface="Times New Roman" panose="02020603050405020304" pitchFamily="18" charset="0"/>
                <a:cs typeface="Times New Roman" panose="02020603050405020304" pitchFamily="18" charset="0"/>
              </a:rPr>
              <a:t> flight was something that I would have never in my wildest dreams thought I would've </a:t>
            </a:r>
            <a:r>
              <a:rPr lang="en-US" altLang="zh-CN" sz="2000" dirty="0" err="1">
                <a:latin typeface="Times New Roman" panose="02020603050405020304" pitchFamily="18" charset="0"/>
                <a:cs typeface="Times New Roman" panose="02020603050405020304" pitchFamily="18" charset="0"/>
              </a:rPr>
              <a:t>experienced,"she</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says,"especially</a:t>
            </a:r>
            <a:r>
              <a:rPr lang="en-US" altLang="zh-CN" sz="2000" dirty="0">
                <a:latin typeface="Times New Roman" panose="02020603050405020304" pitchFamily="18" charset="0"/>
                <a:cs typeface="Times New Roman" panose="02020603050405020304" pitchFamily="18" charset="0"/>
              </a:rPr>
              <a:t> the floating, the weightlessness."</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Traditionally,strict</a:t>
            </a:r>
            <a:r>
              <a:rPr lang="en-US" altLang="zh-CN" sz="2000" dirty="0">
                <a:latin typeface="Times New Roman" panose="02020603050405020304" pitchFamily="18" charset="0"/>
                <a:cs typeface="Times New Roman" panose="02020603050405020304" pitchFamily="18" charset="0"/>
              </a:rPr>
              <a:t> physical requirements have prevented disabled people from becoming </a:t>
            </a:r>
            <a:r>
              <a:rPr lang="en-US" altLang="zh-CN" sz="2000" dirty="0" err="1">
                <a:latin typeface="Times New Roman" panose="02020603050405020304" pitchFamily="18" charset="0"/>
                <a:cs typeface="Times New Roman" panose="02020603050405020304" pitchFamily="18" charset="0"/>
              </a:rPr>
              <a:t>astronauts.AstroAccess</a:t>
            </a:r>
            <a:r>
              <a:rPr lang="en-US" altLang="zh-CN" sz="2000" dirty="0">
                <a:latin typeface="Times New Roman" panose="02020603050405020304" pitchFamily="18" charset="0"/>
                <a:cs typeface="Times New Roman" panose="02020603050405020304" pitchFamily="18" charset="0"/>
              </a:rPr>
              <a:t> is working to make space accessible to </a:t>
            </a:r>
            <a:r>
              <a:rPr lang="en-US" altLang="zh-CN" sz="2000" dirty="0" err="1">
                <a:latin typeface="Times New Roman" panose="02020603050405020304" pitchFamily="18" charset="0"/>
                <a:cs typeface="Times New Roman" panose="02020603050405020304" pitchFamily="18" charset="0"/>
              </a:rPr>
              <a:t>all.“Space</a:t>
            </a:r>
            <a:r>
              <a:rPr lang="en-US" altLang="zh-CN" sz="2000" dirty="0">
                <a:latin typeface="Times New Roman" panose="02020603050405020304" pitchFamily="18" charset="0"/>
                <a:cs typeface="Times New Roman" panose="02020603050405020304" pitchFamily="18" charset="0"/>
              </a:rPr>
              <a:t> removes the barriers between </a:t>
            </a:r>
            <a:r>
              <a:rPr lang="en-US" altLang="zh-CN" sz="2000" dirty="0" err="1">
                <a:latin typeface="Times New Roman" panose="02020603050405020304" pitchFamily="18" charset="0"/>
                <a:cs typeface="Times New Roman" panose="02020603050405020304" pitchFamily="18" charset="0"/>
              </a:rPr>
              <a:t>people;now</a:t>
            </a:r>
            <a:r>
              <a:rPr lang="en-US" altLang="zh-CN" sz="2000" dirty="0">
                <a:latin typeface="Times New Roman" panose="02020603050405020304" pitchFamily="18" charset="0"/>
                <a:cs typeface="Times New Roman" panose="02020603050405020304" pitchFamily="18" charset="0"/>
              </a:rPr>
              <a:t> is the time to remove the barriers to space </a:t>
            </a:r>
            <a:r>
              <a:rPr lang="en-US" altLang="zh-CN" sz="2000" dirty="0" err="1">
                <a:latin typeface="Times New Roman" panose="02020603050405020304" pitchFamily="18" charset="0"/>
                <a:cs typeface="Times New Roman" panose="02020603050405020304" pitchFamily="18" charset="0"/>
              </a:rPr>
              <a:t>itself,"says</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Mazyck</a:t>
            </a:r>
            <a:r>
              <a:rPr lang="en-US" altLang="zh-CN" sz="2000" dirty="0">
                <a:latin typeface="Times New Roman" panose="02020603050405020304" pitchFamily="18" charset="0"/>
                <a:cs typeface="Times New Roman" panose="02020603050405020304" pitchFamily="18" charset="0"/>
              </a:rPr>
              <a:t>,"It is sending a message to people who have historically been excluded from STEM that not only is there room for you in </a:t>
            </a:r>
            <a:r>
              <a:rPr lang="en-US" altLang="zh-CN" sz="2000" dirty="0" err="1">
                <a:latin typeface="Times New Roman" panose="02020603050405020304" pitchFamily="18" charset="0"/>
                <a:cs typeface="Times New Roman" panose="02020603050405020304" pitchFamily="18" charset="0"/>
              </a:rPr>
              <a:t>space,there</a:t>
            </a:r>
            <a:r>
              <a:rPr lang="en-US" altLang="zh-CN" sz="2000" dirty="0">
                <a:latin typeface="Times New Roman" panose="02020603050405020304" pitchFamily="18" charset="0"/>
                <a:cs typeface="Times New Roman" panose="02020603050405020304" pitchFamily="18" charset="0"/>
              </a:rPr>
              <a:t> is a need for you.”</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During the </a:t>
            </a:r>
            <a:r>
              <a:rPr lang="en-US" altLang="zh-CN" sz="2000" dirty="0" err="1">
                <a:latin typeface="Times New Roman" panose="02020603050405020304" pitchFamily="18" charset="0"/>
                <a:cs typeface="Times New Roman" panose="02020603050405020304" pitchFamily="18" charset="0"/>
              </a:rPr>
              <a:t>flight,she</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says,the</a:t>
            </a:r>
            <a:r>
              <a:rPr lang="en-US" altLang="zh-CN" sz="2000" dirty="0">
                <a:latin typeface="Times New Roman" panose="02020603050405020304" pitchFamily="18" charset="0"/>
                <a:cs typeface="Times New Roman" panose="02020603050405020304" pitchFamily="18" charset="0"/>
              </a:rPr>
              <a:t> participants did experiments and made </a:t>
            </a:r>
            <a:r>
              <a:rPr lang="en-US" altLang="zh-CN" sz="2000" dirty="0" err="1">
                <a:latin typeface="Times New Roman" panose="02020603050405020304" pitchFamily="18" charset="0"/>
                <a:cs typeface="Times New Roman" panose="02020603050405020304" pitchFamily="18" charset="0"/>
              </a:rPr>
              <a:t>observations.They</a:t>
            </a:r>
            <a:r>
              <a:rPr lang="en-US" altLang="zh-CN" sz="2000" dirty="0">
                <a:latin typeface="Times New Roman" panose="02020603050405020304" pitchFamily="18" charset="0"/>
                <a:cs typeface="Times New Roman" panose="02020603050405020304" pitchFamily="18" charset="0"/>
              </a:rPr>
              <a:t> took note of things that people without certain disabilities might not realize are </a:t>
            </a:r>
            <a:r>
              <a:rPr lang="en-US" altLang="zh-CN" sz="2000" dirty="0" err="1">
                <a:latin typeface="Times New Roman" panose="02020603050405020304" pitchFamily="18" charset="0"/>
                <a:cs typeface="Times New Roman" panose="02020603050405020304" pitchFamily="18" charset="0"/>
              </a:rPr>
              <a:t>issues.For</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example,people</a:t>
            </a:r>
            <a:r>
              <a:rPr lang="en-US" altLang="zh-CN" sz="2000" dirty="0">
                <a:latin typeface="Times New Roman" panose="02020603050405020304" pitchFamily="18" charset="0"/>
                <a:cs typeface="Times New Roman" panose="02020603050405020304" pitchFamily="18" charset="0"/>
              </a:rPr>
              <a:t> who couldn't grip with their legs needed another way to hold themselves still while </a:t>
            </a:r>
            <a:r>
              <a:rPr lang="en-US" altLang="zh-CN" sz="2000" dirty="0" err="1">
                <a:latin typeface="Times New Roman" panose="02020603050405020304" pitchFamily="18" charset="0"/>
                <a:cs typeface="Times New Roman" panose="02020603050405020304" pitchFamily="18" charset="0"/>
              </a:rPr>
              <a:t>weightless.The</a:t>
            </a:r>
            <a:r>
              <a:rPr lang="en-US" altLang="zh-CN" sz="2000" dirty="0">
                <a:latin typeface="Times New Roman" panose="02020603050405020304" pitchFamily="18" charset="0"/>
                <a:cs typeface="Times New Roman" panose="02020603050405020304" pitchFamily="18" charset="0"/>
              </a:rPr>
              <a:t> group also experimented with signaling lights for the deaf and with ways of using braille(</a:t>
            </a:r>
            <a:r>
              <a:rPr lang="zh-CN" altLang="en-US" sz="2000" dirty="0">
                <a:latin typeface="Times New Roman" panose="02020603050405020304" pitchFamily="18" charset="0"/>
                <a:cs typeface="Times New Roman" panose="02020603050405020304" pitchFamily="18" charset="0"/>
              </a:rPr>
              <a:t>盲文</a:t>
            </a:r>
            <a:r>
              <a:rPr lang="en-US" altLang="zh-CN" sz="2000" dirty="0">
                <a:latin typeface="Times New Roman" panose="02020603050405020304" pitchFamily="18" charset="0"/>
                <a:cs typeface="Times New Roman" panose="02020603050405020304" pitchFamily="18" charset="0"/>
              </a:rPr>
              <a:t>)for the blind.</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These types of issues are easy enough to </a:t>
            </a:r>
            <a:r>
              <a:rPr lang="en-US" altLang="zh-CN" sz="2000" dirty="0" err="1">
                <a:latin typeface="Times New Roman" panose="02020603050405020304" pitchFamily="18" charset="0"/>
                <a:cs typeface="Times New Roman" panose="02020603050405020304" pitchFamily="18" charset="0"/>
              </a:rPr>
              <a:t>address.Now</a:t>
            </a:r>
            <a:r>
              <a:rPr lang="en-US" altLang="zh-CN" sz="2000" dirty="0">
                <a:latin typeface="Times New Roman" panose="02020603050405020304" pitchFamily="18" charset="0"/>
                <a:cs typeface="Times New Roman" panose="02020603050405020304" pitchFamily="18" charset="0"/>
              </a:rPr>
              <a:t> is the time to make space accessible </a:t>
            </a:r>
            <a:r>
              <a:rPr lang="zh-CN" altLang="en-US" sz="2000" dirty="0">
                <a:latin typeface="Times New Roman" panose="02020603050405020304" pitchFamily="18" charset="0"/>
                <a:cs typeface="Times New Roman" panose="02020603050405020304" pitchFamily="18" charset="0"/>
              </a:rPr>
              <a:t>一 </a:t>
            </a:r>
            <a:r>
              <a:rPr lang="en-US" altLang="zh-CN" sz="2000" dirty="0">
                <a:latin typeface="Times New Roman" panose="02020603050405020304" pitchFamily="18" charset="0"/>
                <a:cs typeface="Times New Roman" panose="02020603050405020304" pitchFamily="18" charset="0"/>
              </a:rPr>
              <a:t>before space tourism or space settlements become </a:t>
            </a:r>
            <a:r>
              <a:rPr lang="en-US" altLang="zh-CN" sz="2000" dirty="0" err="1">
                <a:latin typeface="Times New Roman" panose="02020603050405020304" pitchFamily="18" charset="0"/>
                <a:cs typeface="Times New Roman" panose="02020603050405020304" pitchFamily="18" charset="0"/>
              </a:rPr>
              <a:t>commonplace."I</a:t>
            </a:r>
            <a:r>
              <a:rPr lang="en-US" altLang="zh-CN" sz="2000" dirty="0">
                <a:latin typeface="Times New Roman" panose="02020603050405020304" pitchFamily="18" charset="0"/>
                <a:cs typeface="Times New Roman" panose="02020603050405020304" pitchFamily="18" charset="0"/>
              </a:rPr>
              <a:t> am so proud and elated about what's happening here,"</a:t>
            </a:r>
            <a:r>
              <a:rPr lang="en-US" altLang="zh-CN" sz="2000" dirty="0" err="1">
                <a:latin typeface="Times New Roman" panose="02020603050405020304" pitchFamily="18" charset="0"/>
                <a:cs typeface="Times New Roman" panose="02020603050405020304" pitchFamily="18" charset="0"/>
              </a:rPr>
              <a:t>Mazyck</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adds."We</a:t>
            </a:r>
            <a:r>
              <a:rPr lang="en-US" altLang="zh-CN" sz="2000" dirty="0">
                <a:latin typeface="Times New Roman" panose="02020603050405020304" pitchFamily="18" charset="0"/>
                <a:cs typeface="Times New Roman" panose="02020603050405020304" pitchFamily="18" charset="0"/>
              </a:rPr>
              <a:t> are paving the way for the future." </a:t>
            </a:r>
            <a:endParaRPr lang="zh-CN" altLang="en-US" sz="2000" dirty="0">
              <a:latin typeface="Times New Roman" panose="02020603050405020304" pitchFamily="18" charset="0"/>
              <a:cs typeface="Times New Roman" panose="02020603050405020304" pitchFamily="18" charset="0"/>
            </a:endParaRPr>
          </a:p>
        </p:txBody>
      </p:sp>
      <p:sp>
        <p:nvSpPr>
          <p:cNvPr id="6" name="矩形 5"/>
          <p:cNvSpPr/>
          <p:nvPr/>
        </p:nvSpPr>
        <p:spPr bwMode="auto">
          <a:xfrm>
            <a:off x="348208" y="1404256"/>
            <a:ext cx="11484563" cy="957944"/>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7" name="文本框 6"/>
          <p:cNvSpPr txBox="1"/>
          <p:nvPr/>
        </p:nvSpPr>
        <p:spPr>
          <a:xfrm>
            <a:off x="6090489" y="953158"/>
            <a:ext cx="5742282" cy="461665"/>
          </a:xfrm>
          <a:prstGeom prst="rect">
            <a:avLst/>
          </a:prstGeom>
          <a:solidFill>
            <a:srgbClr val="FF0066"/>
          </a:solidFill>
          <a:ln w="19050">
            <a:solidFill>
              <a:schemeClr val="tx1"/>
            </a:solidFill>
          </a:ln>
        </p:spPr>
        <p:txBody>
          <a:bodyPr wrap="square">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24.B.It offers weightlessness experience.</a:t>
            </a:r>
            <a:endParaRPr lang="zh-CN" altLang="en-US" sz="2400" dirty="0">
              <a:solidFill>
                <a:schemeClr val="bg1"/>
              </a:solidFill>
            </a:endParaRPr>
          </a:p>
        </p:txBody>
      </p:sp>
      <p:sp>
        <p:nvSpPr>
          <p:cNvPr id="8" name="矩形 7"/>
          <p:cNvSpPr/>
          <p:nvPr/>
        </p:nvSpPr>
        <p:spPr bwMode="auto">
          <a:xfrm>
            <a:off x="565922" y="4495800"/>
            <a:ext cx="8719592" cy="315686"/>
          </a:xfrm>
          <a:prstGeom prst="rect">
            <a:avLst/>
          </a:prstGeom>
          <a:solidFill>
            <a:srgbClr val="92D05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9" name="文本框 8"/>
          <p:cNvSpPr txBox="1"/>
          <p:nvPr/>
        </p:nvSpPr>
        <p:spPr>
          <a:xfrm>
            <a:off x="7990383" y="4787176"/>
            <a:ext cx="3853409" cy="461665"/>
          </a:xfrm>
          <a:prstGeom prst="rect">
            <a:avLst/>
          </a:prstGeom>
          <a:solidFill>
            <a:srgbClr val="92D050"/>
          </a:solidFill>
          <a:ln w="19050">
            <a:solidFill>
              <a:schemeClr val="tx1"/>
            </a:solidFill>
          </a:ln>
        </p:spPr>
        <p:txBody>
          <a:bodyPr wrap="square">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25. </a:t>
            </a:r>
            <a:r>
              <a:rPr lang="en-US" altLang="zh-CN" sz="2400" dirty="0" err="1">
                <a:solidFill>
                  <a:prstClr val="black"/>
                </a:solidFill>
                <a:latin typeface="Times New Roman" panose="02020603050405020304" pitchFamily="18" charset="0"/>
                <a:cs typeface="Times New Roman" panose="02020603050405020304" pitchFamily="18" charset="0"/>
              </a:rPr>
              <a:t>D.Trials</a:t>
            </a:r>
            <a:r>
              <a:rPr lang="en-US" altLang="zh-CN" sz="2400" dirty="0">
                <a:solidFill>
                  <a:prstClr val="black"/>
                </a:solidFill>
                <a:latin typeface="Times New Roman" panose="02020603050405020304" pitchFamily="18" charset="0"/>
                <a:cs typeface="Times New Roman" panose="02020603050405020304" pitchFamily="18" charset="0"/>
              </a:rPr>
              <a:t> and observations.</a:t>
            </a:r>
            <a:endParaRPr lang="zh-CN" altLang="en-US" sz="2400" dirty="0">
              <a:solidFill>
                <a:srgbClr val="FF0000"/>
              </a:solidFill>
            </a:endParaRPr>
          </a:p>
        </p:txBody>
      </p:sp>
      <p:sp>
        <p:nvSpPr>
          <p:cNvPr id="10" name="矩形 9"/>
          <p:cNvSpPr/>
          <p:nvPr/>
        </p:nvSpPr>
        <p:spPr bwMode="auto">
          <a:xfrm>
            <a:off x="663893" y="2361407"/>
            <a:ext cx="11168878" cy="315686"/>
          </a:xfrm>
          <a:prstGeom prst="rect">
            <a:avLst/>
          </a:prstGeom>
          <a:solidFill>
            <a:schemeClr val="accent1">
              <a:lumMod val="75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1" name="矩形 10"/>
          <p:cNvSpPr/>
          <p:nvPr/>
        </p:nvSpPr>
        <p:spPr bwMode="auto">
          <a:xfrm>
            <a:off x="359229" y="2642423"/>
            <a:ext cx="9644742" cy="315686"/>
          </a:xfrm>
          <a:prstGeom prst="rect">
            <a:avLst/>
          </a:prstGeom>
          <a:solidFill>
            <a:schemeClr val="accent1">
              <a:lumMod val="75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2" name="矩形 11"/>
          <p:cNvSpPr/>
          <p:nvPr/>
        </p:nvSpPr>
        <p:spPr bwMode="auto">
          <a:xfrm>
            <a:off x="348208" y="3590883"/>
            <a:ext cx="11484563" cy="795250"/>
          </a:xfrm>
          <a:prstGeom prst="rect">
            <a:avLst/>
          </a:prstGeom>
          <a:solidFill>
            <a:schemeClr val="accent1">
              <a:lumMod val="75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3" name="矩形 12"/>
          <p:cNvSpPr/>
          <p:nvPr/>
        </p:nvSpPr>
        <p:spPr bwMode="auto">
          <a:xfrm>
            <a:off x="6090490" y="5969243"/>
            <a:ext cx="5742281" cy="315686"/>
          </a:xfrm>
          <a:prstGeom prst="rect">
            <a:avLst/>
          </a:prstGeom>
          <a:solidFill>
            <a:schemeClr val="accent1">
              <a:lumMod val="75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4" name="矩形 13"/>
          <p:cNvSpPr/>
          <p:nvPr/>
        </p:nvSpPr>
        <p:spPr bwMode="auto">
          <a:xfrm>
            <a:off x="348208" y="6338031"/>
            <a:ext cx="6009049" cy="315686"/>
          </a:xfrm>
          <a:prstGeom prst="rect">
            <a:avLst/>
          </a:prstGeom>
          <a:solidFill>
            <a:schemeClr val="accent1">
              <a:lumMod val="75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6" name="文本框 15"/>
          <p:cNvSpPr txBox="1"/>
          <p:nvPr/>
        </p:nvSpPr>
        <p:spPr>
          <a:xfrm>
            <a:off x="7434943" y="2496444"/>
            <a:ext cx="4397828" cy="461665"/>
          </a:xfrm>
          <a:prstGeom prst="rect">
            <a:avLst/>
          </a:prstGeom>
          <a:solidFill>
            <a:srgbClr val="00B0F0"/>
          </a:solidFill>
          <a:ln w="19050">
            <a:solidFill>
              <a:schemeClr val="tx1"/>
            </a:solidFill>
          </a:ln>
        </p:spPr>
        <p:txBody>
          <a:bodyPr wrap="square">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26. C. Courageous and optimistic. </a:t>
            </a:r>
            <a:endParaRPr lang="zh-CN" altLang="en-US" sz="2400" dirty="0">
              <a:solidFill>
                <a:srgbClr val="FF0000"/>
              </a:solidFill>
            </a:endParaRPr>
          </a:p>
        </p:txBody>
      </p:sp>
      <p:sp>
        <p:nvSpPr>
          <p:cNvPr id="17" name="矩形 16"/>
          <p:cNvSpPr/>
          <p:nvPr/>
        </p:nvSpPr>
        <p:spPr bwMode="auto">
          <a:xfrm>
            <a:off x="1442357" y="3238331"/>
            <a:ext cx="6297386" cy="312646"/>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8" name="矩形 17"/>
          <p:cNvSpPr/>
          <p:nvPr/>
        </p:nvSpPr>
        <p:spPr bwMode="auto">
          <a:xfrm>
            <a:off x="5720442" y="5667483"/>
            <a:ext cx="6112329" cy="312646"/>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9" name="矩形 18"/>
          <p:cNvSpPr/>
          <p:nvPr/>
        </p:nvSpPr>
        <p:spPr bwMode="auto">
          <a:xfrm>
            <a:off x="348208" y="6025385"/>
            <a:ext cx="5742281" cy="312646"/>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20" name="文本框 19"/>
          <p:cNvSpPr txBox="1"/>
          <p:nvPr/>
        </p:nvSpPr>
        <p:spPr>
          <a:xfrm>
            <a:off x="6558768" y="6027930"/>
            <a:ext cx="5285024" cy="461665"/>
          </a:xfrm>
          <a:prstGeom prst="rect">
            <a:avLst/>
          </a:prstGeom>
          <a:solidFill>
            <a:srgbClr val="FFC000"/>
          </a:solidFill>
          <a:ln w="19050">
            <a:solidFill>
              <a:schemeClr val="tx1"/>
            </a:solidFill>
          </a:ln>
        </p:spPr>
        <p:txBody>
          <a:bodyPr wrap="square">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27C.Making Space a Place for Everyone </a:t>
            </a:r>
            <a:endParaRPr lang="zh-CN" altLang="en-US" sz="2400" dirty="0">
              <a:solidFill>
                <a:srgbClr val="FF0000"/>
              </a:solidFill>
            </a:endParaRPr>
          </a:p>
        </p:txBody>
      </p:sp>
      <p:pic>
        <p:nvPicPr>
          <p:cNvPr id="21" name="图片 20"/>
          <p:cNvPicPr>
            <a:picLocks noChangeAspect="1"/>
          </p:cNvPicPr>
          <p:nvPr/>
        </p:nvPicPr>
        <p:blipFill>
          <a:blip r:embed="rId1" cstate="screen"/>
          <a:stretch>
            <a:fillRect/>
          </a:stretch>
        </p:blipFill>
        <p:spPr>
          <a:xfrm>
            <a:off x="0" y="-28121"/>
            <a:ext cx="624126" cy="639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箭头: 下 17"/>
          <p:cNvSpPr/>
          <p:nvPr/>
        </p:nvSpPr>
        <p:spPr>
          <a:xfrm>
            <a:off x="10926088" y="3261636"/>
            <a:ext cx="185208" cy="91438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箭头: 下 16"/>
          <p:cNvSpPr/>
          <p:nvPr/>
        </p:nvSpPr>
        <p:spPr>
          <a:xfrm>
            <a:off x="10897643" y="1608240"/>
            <a:ext cx="185208" cy="91438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screen"/>
          <a:stretch>
            <a:fillRect/>
          </a:stretch>
        </p:blipFill>
        <p:spPr>
          <a:xfrm>
            <a:off x="10378179" y="-75049"/>
            <a:ext cx="1224136" cy="1221373"/>
          </a:xfrm>
          <a:prstGeom prst="rect">
            <a:avLst/>
          </a:prstGeom>
        </p:spPr>
      </p:pic>
      <p:sp>
        <p:nvSpPr>
          <p:cNvPr id="4" name="文本框 3"/>
          <p:cNvSpPr txBox="1"/>
          <p:nvPr/>
        </p:nvSpPr>
        <p:spPr>
          <a:xfrm>
            <a:off x="1951264" y="274027"/>
            <a:ext cx="6987890" cy="523220"/>
          </a:xfrm>
          <a:prstGeom prst="rect">
            <a:avLst/>
          </a:prstGeom>
          <a:noFill/>
        </p:spPr>
        <p:txBody>
          <a:bodyPr wrap="square">
            <a:spAutoFit/>
          </a:bodyPr>
          <a:lstStyle/>
          <a:p>
            <a:r>
              <a:rPr lang="en-US" altLang="zh-CN" sz="2800" b="1" dirty="0">
                <a:latin typeface="Times New Roman" panose="02020603050405020304" pitchFamily="18" charset="0"/>
                <a:cs typeface="Times New Roman" panose="02020603050405020304" pitchFamily="18" charset="0"/>
              </a:rPr>
              <a:t>Main parts of Problem-solving Passages.</a:t>
            </a:r>
            <a:endParaRPr lang="zh-CN" altLang="en-US" sz="2800" b="1" dirty="0">
              <a:latin typeface="Times New Roman" panose="02020603050405020304" pitchFamily="18" charset="0"/>
              <a:cs typeface="Times New Roman" panose="02020603050405020304" pitchFamily="18" charset="0"/>
            </a:endParaRPr>
          </a:p>
        </p:txBody>
      </p:sp>
      <p:graphicFrame>
        <p:nvGraphicFramePr>
          <p:cNvPr id="5" name="图示 4"/>
          <p:cNvGraphicFramePr/>
          <p:nvPr/>
        </p:nvGraphicFramePr>
        <p:xfrm>
          <a:off x="371971" y="884467"/>
          <a:ext cx="9087713" cy="5668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p:cNvSpPr txBox="1"/>
          <p:nvPr/>
        </p:nvSpPr>
        <p:spPr>
          <a:xfrm>
            <a:off x="10299994" y="1017725"/>
            <a:ext cx="1380506" cy="523220"/>
          </a:xfrm>
          <a:prstGeom prst="rect">
            <a:avLst/>
          </a:prstGeom>
          <a:solidFill>
            <a:srgbClr val="FFC000"/>
          </a:solidFill>
          <a:ln w="19050">
            <a:solidFill>
              <a:schemeClr val="tx1"/>
            </a:solidFill>
          </a:ln>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problem</a:t>
            </a:r>
            <a:endParaRPr lang="zh-CN" altLang="en-US" sz="28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9864339" y="2634069"/>
            <a:ext cx="1136850" cy="400110"/>
          </a:xfrm>
          <a:prstGeom prst="rect">
            <a:avLst/>
          </a:prstGeom>
          <a:solidFill>
            <a:srgbClr val="FFC000"/>
          </a:solidFill>
          <a:ln w="19050">
            <a:solidFill>
              <a:schemeClr val="tx1"/>
            </a:solidFill>
          </a:ln>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solution1</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0990247" y="2634069"/>
            <a:ext cx="1136850" cy="400110"/>
          </a:xfrm>
          <a:prstGeom prst="rect">
            <a:avLst/>
          </a:prstGeom>
          <a:solidFill>
            <a:srgbClr val="FFC000"/>
          </a:solidFill>
          <a:ln w="19050">
            <a:solidFill>
              <a:schemeClr val="tx1"/>
            </a:solidFill>
          </a:ln>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solution2</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9984335" y="4301580"/>
            <a:ext cx="2033705" cy="954107"/>
          </a:xfrm>
          <a:prstGeom prst="rect">
            <a:avLst/>
          </a:prstGeom>
          <a:solidFill>
            <a:srgbClr val="FFC000"/>
          </a:solidFill>
          <a:ln w="19050">
            <a:solidFill>
              <a:schemeClr val="tx1"/>
            </a:solidFill>
          </a:ln>
        </p:spPr>
        <p:txBody>
          <a:bodyPr wrap="square" rtlCol="0">
            <a:spAutoFit/>
          </a:bodyPr>
          <a:lstStyle/>
          <a:p>
            <a:r>
              <a:rPr lang="en-US" altLang="zh-CN" sz="2800" dirty="0" err="1">
                <a:latin typeface="Times New Roman" panose="02020603050405020304" pitchFamily="18" charset="0"/>
                <a:cs typeface="Times New Roman" panose="02020603050405020304" pitchFamily="18" charset="0"/>
              </a:rPr>
              <a:t>Challenges&amp;conclusion</a:t>
            </a:r>
            <a:endParaRPr lang="zh-CN" altLang="en-US" sz="28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0585271" y="1602313"/>
            <a:ext cx="831836"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28+29</a:t>
            </a:r>
            <a:endParaRPr lang="zh-CN" altLang="en-US" dirty="0">
              <a:solidFill>
                <a:srgbClr val="FF0000"/>
              </a:solidFill>
            </a:endParaRPr>
          </a:p>
        </p:txBody>
      </p:sp>
      <p:sp>
        <p:nvSpPr>
          <p:cNvPr id="15" name="文本框 14"/>
          <p:cNvSpPr txBox="1"/>
          <p:nvPr/>
        </p:nvSpPr>
        <p:spPr>
          <a:xfrm>
            <a:off x="10641959" y="3151547"/>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30</a:t>
            </a:r>
            <a:endParaRPr lang="zh-CN" altLang="en-US" dirty="0">
              <a:solidFill>
                <a:srgbClr val="FF0000"/>
              </a:solidFill>
            </a:endParaRPr>
          </a:p>
        </p:txBody>
      </p:sp>
      <p:sp>
        <p:nvSpPr>
          <p:cNvPr id="16" name="文本框 15"/>
          <p:cNvSpPr txBox="1"/>
          <p:nvPr/>
        </p:nvSpPr>
        <p:spPr>
          <a:xfrm>
            <a:off x="10659463" y="5492058"/>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31</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Graphic spid="5" grpId="0">
        <p:bldAsOne/>
      </p:bldGraphic>
      <p:bldP spid="9" grpId="0" animBg="1"/>
      <p:bldP spid="10"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4171" y="305068"/>
            <a:ext cx="11843657" cy="6247864"/>
          </a:xfrm>
          <a:prstGeom prst="rect">
            <a:avLst/>
          </a:prstGeom>
          <a:noFill/>
        </p:spPr>
        <p:txBody>
          <a:bodyPr wrap="square">
            <a:spAutoFit/>
          </a:bodyPr>
          <a:lstStyle/>
          <a:p>
            <a:pPr algn="just"/>
            <a:r>
              <a:rPr lang="en-US" altLang="zh-CN" sz="2000" dirty="0">
                <a:latin typeface="Times New Roman" panose="02020603050405020304" pitchFamily="18" charset="0"/>
                <a:cs typeface="Times New Roman" panose="02020603050405020304" pitchFamily="18" charset="0"/>
              </a:rPr>
              <a:t>     Three years </a:t>
            </a:r>
            <a:r>
              <a:rPr lang="en-US" altLang="zh-CN" sz="2000" dirty="0" err="1">
                <a:latin typeface="Times New Roman" panose="02020603050405020304" pitchFamily="18" charset="0"/>
                <a:cs typeface="Times New Roman" panose="02020603050405020304" pitchFamily="18" charset="0"/>
              </a:rPr>
              <a:t>ago,Juan</a:t>
            </a:r>
            <a:r>
              <a:rPr lang="en-US" altLang="zh-CN" sz="2000" dirty="0">
                <a:latin typeface="Times New Roman" panose="02020603050405020304" pitchFamily="18" charset="0"/>
                <a:cs typeface="Times New Roman" panose="02020603050405020304" pitchFamily="18" charset="0"/>
              </a:rPr>
              <a:t> Carlos </a:t>
            </a:r>
            <a:r>
              <a:rPr lang="en-US" altLang="zh-CN" sz="2000" dirty="0" err="1">
                <a:latin typeface="Times New Roman" panose="02020603050405020304" pitchFamily="18" charset="0"/>
                <a:cs typeface="Times New Roman" panose="02020603050405020304" pitchFamily="18" charset="0"/>
              </a:rPr>
              <a:t>Sesma</a:t>
            </a:r>
            <a:r>
              <a:rPr lang="en-US" altLang="zh-CN" sz="2000" dirty="0">
                <a:latin typeface="Times New Roman" panose="02020603050405020304" pitchFamily="18" charset="0"/>
                <a:cs typeface="Times New Roman" panose="02020603050405020304" pitchFamily="18" charset="0"/>
              </a:rPr>
              <a:t> had a </a:t>
            </a:r>
            <a:r>
              <a:rPr lang="en-US" altLang="zh-CN" sz="2000" dirty="0" err="1">
                <a:latin typeface="Times New Roman" panose="02020603050405020304" pitchFamily="18" charset="0"/>
                <a:cs typeface="Times New Roman" panose="02020603050405020304" pitchFamily="18" charset="0"/>
              </a:rPr>
              <a:t>realization.Global</a:t>
            </a:r>
            <a:r>
              <a:rPr lang="en-US" altLang="zh-CN" sz="2000" dirty="0">
                <a:latin typeface="Times New Roman" panose="02020603050405020304" pitchFamily="18" charset="0"/>
                <a:cs typeface="Times New Roman" panose="02020603050405020304" pitchFamily="18" charset="0"/>
              </a:rPr>
              <a:t> warming and climate change seemed to be a </a:t>
            </a:r>
            <a:r>
              <a:rPr lang="en-US" altLang="zh-CN" sz="2000" dirty="0">
                <a:solidFill>
                  <a:srgbClr val="00B050"/>
                </a:solidFill>
                <a:latin typeface="Times New Roman" panose="02020603050405020304" pitchFamily="18" charset="0"/>
                <a:cs typeface="Times New Roman" panose="02020603050405020304" pitchFamily="18" charset="0"/>
              </a:rPr>
              <a:t>mounting</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problem,with</a:t>
            </a:r>
            <a:r>
              <a:rPr lang="en-US" altLang="zh-CN" sz="2000" dirty="0">
                <a:latin typeface="Times New Roman" panose="02020603050405020304" pitchFamily="18" charset="0"/>
                <a:cs typeface="Times New Roman" panose="02020603050405020304" pitchFamily="18" charset="0"/>
              </a:rPr>
              <a:t> scientific records indicating rising temperatures and sea levels across the </a:t>
            </a:r>
            <a:r>
              <a:rPr lang="en-US" altLang="zh-CN" sz="2000" dirty="0" err="1">
                <a:latin typeface="Times New Roman" panose="02020603050405020304" pitchFamily="18" charset="0"/>
                <a:cs typeface="Times New Roman" panose="02020603050405020304" pitchFamily="18" charset="0"/>
              </a:rPr>
              <a:t>world.At</a:t>
            </a:r>
            <a:r>
              <a:rPr lang="en-US" altLang="zh-CN" sz="2000" dirty="0">
                <a:latin typeface="Times New Roman" panose="02020603050405020304" pitchFamily="18" charset="0"/>
                <a:cs typeface="Times New Roman" panose="02020603050405020304" pitchFamily="18" charset="0"/>
              </a:rPr>
              <a:t> the same time forest </a:t>
            </a:r>
            <a:r>
              <a:rPr lang="en-US" altLang="zh-CN" sz="2000" dirty="0" err="1">
                <a:latin typeface="Times New Roman" panose="02020603050405020304" pitchFamily="18" charset="0"/>
                <a:cs typeface="Times New Roman" panose="02020603050405020304" pitchFamily="18" charset="0"/>
              </a:rPr>
              <a:t>fires,logging,and</a:t>
            </a:r>
            <a:r>
              <a:rPr lang="en-US" altLang="zh-CN" sz="2000" dirty="0">
                <a:latin typeface="Times New Roman" panose="02020603050405020304" pitchFamily="18" charset="0"/>
                <a:cs typeface="Times New Roman" panose="02020603050405020304" pitchFamily="18" charset="0"/>
              </a:rPr>
              <a:t> aggressive human expansion meant the supply of trees which helped to regulate and remove greenhouse gases from our atmosphere was </a:t>
            </a:r>
            <a:r>
              <a:rPr lang="en-US" altLang="zh-CN" sz="2000" b="1" u="sng" dirty="0">
                <a:latin typeface="Times New Roman" panose="02020603050405020304" pitchFamily="18" charset="0"/>
                <a:cs typeface="Times New Roman" panose="02020603050405020304" pitchFamily="18" charset="0"/>
              </a:rPr>
              <a:t>dwindling</a:t>
            </a:r>
            <a:r>
              <a:rPr lang="en-US" altLang="zh-CN"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He decided the best way to tackle a problem this large was to combine two of the most powerful forces emerging in </a:t>
            </a:r>
            <a:r>
              <a:rPr lang="en-US" altLang="zh-CN" sz="2000" dirty="0" err="1">
                <a:latin typeface="Times New Roman" panose="02020603050405020304" pitchFamily="18" charset="0"/>
                <a:cs typeface="Times New Roman" panose="02020603050405020304" pitchFamily="18" charset="0"/>
              </a:rPr>
              <a:t>technology:big</a:t>
            </a:r>
            <a:r>
              <a:rPr lang="en-US" altLang="zh-CN" sz="2000" dirty="0">
                <a:latin typeface="Times New Roman" panose="02020603050405020304" pitchFamily="18" charset="0"/>
                <a:cs typeface="Times New Roman" panose="02020603050405020304" pitchFamily="18" charset="0"/>
              </a:rPr>
              <a:t> data and </a:t>
            </a:r>
            <a:r>
              <a:rPr lang="en-US" altLang="zh-CN" sz="2000" dirty="0" err="1">
                <a:latin typeface="Times New Roman" panose="02020603050405020304" pitchFamily="18" charset="0"/>
                <a:cs typeface="Times New Roman" panose="02020603050405020304" pitchFamily="18" charset="0"/>
              </a:rPr>
              <a:t>robotics.Sesma</a:t>
            </a:r>
            <a:r>
              <a:rPr lang="en-US" altLang="zh-CN" sz="2000" dirty="0">
                <a:latin typeface="Times New Roman" panose="02020603050405020304" pitchFamily="18" charset="0"/>
                <a:cs typeface="Times New Roman" panose="02020603050405020304" pitchFamily="18" charset="0"/>
              </a:rPr>
              <a:t> founded a new company called CO2 </a:t>
            </a:r>
            <a:r>
              <a:rPr lang="en-US" altLang="zh-CN" sz="2000" dirty="0" err="1">
                <a:latin typeface="Times New Roman" panose="02020603050405020304" pitchFamily="18" charset="0"/>
                <a:cs typeface="Times New Roman" panose="02020603050405020304" pitchFamily="18" charset="0"/>
              </a:rPr>
              <a:t>Revolution,whose</a:t>
            </a:r>
            <a:r>
              <a:rPr lang="en-US" altLang="zh-CN" sz="2000" dirty="0">
                <a:latin typeface="Times New Roman" panose="02020603050405020304" pitchFamily="18" charset="0"/>
                <a:cs typeface="Times New Roman" panose="02020603050405020304" pitchFamily="18" charset="0"/>
              </a:rPr>
              <a:t> plan was to </a:t>
            </a:r>
            <a:r>
              <a:rPr lang="en-US" altLang="zh-CN" sz="2000" dirty="0">
                <a:solidFill>
                  <a:srgbClr val="00B050"/>
                </a:solidFill>
                <a:latin typeface="Times New Roman" panose="02020603050405020304" pitchFamily="18" charset="0"/>
                <a:cs typeface="Times New Roman" panose="02020603050405020304" pitchFamily="18" charset="0"/>
              </a:rPr>
              <a:t>use drones(</a:t>
            </a:r>
            <a:r>
              <a:rPr lang="zh-CN" altLang="en-US" sz="2000" dirty="0">
                <a:solidFill>
                  <a:srgbClr val="00B050"/>
                </a:solidFill>
                <a:latin typeface="Times New Roman" panose="02020603050405020304" pitchFamily="18" charset="0"/>
                <a:cs typeface="Times New Roman" panose="02020603050405020304" pitchFamily="18" charset="0"/>
              </a:rPr>
              <a:t>无人机</a:t>
            </a:r>
            <a:r>
              <a:rPr lang="en-US" altLang="zh-CN" sz="2000" dirty="0">
                <a:solidFill>
                  <a:srgbClr val="00B050"/>
                </a:solidFill>
                <a:latin typeface="Times New Roman" panose="02020603050405020304" pitchFamily="18" charset="0"/>
                <a:cs typeface="Times New Roman" panose="02020603050405020304" pitchFamily="18" charset="0"/>
              </a:rPr>
              <a:t>)to better understand where new trees should be planted and to automate the process of planting so that much larger areas of forest could </a:t>
            </a:r>
            <a:r>
              <a:rPr lang="en-US" altLang="zh-CN" sz="2000" b="1" dirty="0">
                <a:solidFill>
                  <a:srgbClr val="00B050"/>
                </a:solidFill>
                <a:latin typeface="Times New Roman" panose="02020603050405020304" pitchFamily="18" charset="0"/>
                <a:cs typeface="Times New Roman" panose="02020603050405020304" pitchFamily="18" charset="0"/>
              </a:rPr>
              <a:t>be </a:t>
            </a:r>
            <a:r>
              <a:rPr lang="en-US" altLang="zh-CN" sz="2000" b="1" dirty="0" err="1">
                <a:solidFill>
                  <a:srgbClr val="00B050"/>
                </a:solidFill>
                <a:latin typeface="Times New Roman" panose="02020603050405020304" pitchFamily="18" charset="0"/>
                <a:cs typeface="Times New Roman" panose="02020603050405020304" pitchFamily="18" charset="0"/>
              </a:rPr>
              <a:t>repopulated</a:t>
            </a:r>
            <a:r>
              <a:rPr lang="en-US" altLang="zh-CN" sz="2000" dirty="0" err="1">
                <a:latin typeface="Times New Roman" panose="02020603050405020304" pitchFamily="18" charset="0"/>
                <a:cs typeface="Times New Roman" panose="02020603050405020304" pitchFamily="18" charset="0"/>
              </a:rPr>
              <a:t>.The</a:t>
            </a:r>
            <a:r>
              <a:rPr lang="en-US" altLang="zh-CN" sz="2000" dirty="0">
                <a:latin typeface="Times New Roman" panose="02020603050405020304" pitchFamily="18" charset="0"/>
                <a:cs typeface="Times New Roman" panose="02020603050405020304" pitchFamily="18" charset="0"/>
              </a:rPr>
              <a:t> company </a:t>
            </a:r>
            <a:r>
              <a:rPr lang="en-US" altLang="zh-CN" sz="2000" dirty="0">
                <a:solidFill>
                  <a:srgbClr val="FF0000"/>
                </a:solidFill>
                <a:latin typeface="Times New Roman" panose="02020603050405020304" pitchFamily="18" charset="0"/>
                <a:cs typeface="Times New Roman" panose="02020603050405020304" pitchFamily="18" charset="0"/>
              </a:rPr>
              <a:t>designed a special smart seed that helped to deliver </a:t>
            </a:r>
            <a:r>
              <a:rPr lang="en-US" altLang="zh-CN" sz="2000" b="1" dirty="0">
                <a:solidFill>
                  <a:srgbClr val="FF0000"/>
                </a:solidFill>
                <a:latin typeface="Times New Roman" panose="02020603050405020304" pitchFamily="18" charset="0"/>
                <a:cs typeface="Times New Roman" panose="02020603050405020304" pitchFamily="18" charset="0"/>
              </a:rPr>
              <a:t>just the right amount </a:t>
            </a:r>
            <a:r>
              <a:rPr lang="en-US" altLang="zh-CN" sz="2000" dirty="0">
                <a:solidFill>
                  <a:srgbClr val="FF0000"/>
                </a:solidFill>
                <a:latin typeface="Times New Roman" panose="02020603050405020304" pitchFamily="18" charset="0"/>
                <a:cs typeface="Times New Roman" panose="02020603050405020304" pitchFamily="18" charset="0"/>
              </a:rPr>
              <a:t>of protection and nutrition to the young </a:t>
            </a:r>
            <a:r>
              <a:rPr lang="en-US" altLang="zh-CN" sz="2000" dirty="0" err="1">
                <a:solidFill>
                  <a:srgbClr val="FF0000"/>
                </a:solidFill>
                <a:latin typeface="Times New Roman" panose="02020603050405020304" pitchFamily="18" charset="0"/>
                <a:cs typeface="Times New Roman" panose="02020603050405020304" pitchFamily="18" charset="0"/>
              </a:rPr>
              <a:t>saplings</a:t>
            </a:r>
            <a:r>
              <a:rPr lang="en-US" altLang="zh-CN" sz="2000" dirty="0" err="1">
                <a:latin typeface="Times New Roman" panose="02020603050405020304" pitchFamily="18" charset="0"/>
                <a:cs typeface="Times New Roman" panose="02020603050405020304" pitchFamily="18" charset="0"/>
              </a:rPr>
              <a:t>.The</a:t>
            </a:r>
            <a:r>
              <a:rPr lang="en-US" altLang="zh-CN" sz="2000" dirty="0">
                <a:latin typeface="Times New Roman" panose="02020603050405020304" pitchFamily="18" charset="0"/>
                <a:cs typeface="Times New Roman" panose="02020603050405020304" pitchFamily="18" charset="0"/>
              </a:rPr>
              <a:t> overall goal was to considerably lower the time and cost of large scale re-forestation.</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CO2 Revolution isn't </a:t>
            </a:r>
            <a:r>
              <a:rPr lang="en-US" altLang="zh-CN" sz="2000" dirty="0" err="1">
                <a:latin typeface="Times New Roman" panose="02020603050405020304" pitchFamily="18" charset="0"/>
                <a:cs typeface="Times New Roman" panose="02020603050405020304" pitchFamily="18" charset="0"/>
              </a:rPr>
              <a:t>alone.In</a:t>
            </a:r>
            <a:r>
              <a:rPr lang="en-US" altLang="zh-CN" sz="2000" dirty="0">
                <a:latin typeface="Times New Roman" panose="02020603050405020304" pitchFamily="18" charset="0"/>
                <a:cs typeface="Times New Roman" panose="02020603050405020304" pitchFamily="18" charset="0"/>
              </a:rPr>
              <a:t> the </a:t>
            </a:r>
            <a:r>
              <a:rPr lang="en-US" altLang="zh-CN" sz="2000" dirty="0" err="1">
                <a:latin typeface="Times New Roman" panose="02020603050405020304" pitchFamily="18" charset="0"/>
                <a:cs typeface="Times New Roman" panose="02020603050405020304" pitchFamily="18" charset="0"/>
              </a:rPr>
              <a:t>UK,a</a:t>
            </a:r>
            <a:r>
              <a:rPr lang="en-US" altLang="zh-CN" sz="2000" dirty="0">
                <a:latin typeface="Times New Roman" panose="02020603050405020304" pitchFamily="18" charset="0"/>
                <a:cs typeface="Times New Roman" panose="02020603050405020304" pitchFamily="18" charset="0"/>
              </a:rPr>
              <a:t> startup called Biocarbon Engineering ran a trial </a:t>
            </a:r>
            <a:r>
              <a:rPr lang="en-US" altLang="zh-CN" sz="2000" dirty="0" err="1">
                <a:latin typeface="Times New Roman" panose="02020603050405020304" pitchFamily="18" charset="0"/>
                <a:cs typeface="Times New Roman" panose="02020603050405020304" pitchFamily="18" charset="0"/>
              </a:rPr>
              <a:t>carlier</a:t>
            </a:r>
            <a:r>
              <a:rPr lang="en-US" altLang="zh-CN" sz="2000" dirty="0">
                <a:latin typeface="Times New Roman" panose="02020603050405020304" pitchFamily="18" charset="0"/>
                <a:cs typeface="Times New Roman" panose="02020603050405020304" pitchFamily="18" charset="0"/>
              </a:rPr>
              <a:t> this year where it used drones to help replant Mangrove trees in </a:t>
            </a:r>
            <a:r>
              <a:rPr lang="en-US" altLang="zh-CN" sz="2000" dirty="0" err="1">
                <a:latin typeface="Times New Roman" panose="02020603050405020304" pitchFamily="18" charset="0"/>
                <a:cs typeface="Times New Roman" panose="02020603050405020304" pitchFamily="18" charset="0"/>
              </a:rPr>
              <a:t>Myanmar</a:t>
            </a:r>
            <a:r>
              <a:rPr lang="en-US" altLang="zh-CN" sz="2000" dirty="0" err="1">
                <a:solidFill>
                  <a:srgbClr val="00B050"/>
                </a:solidFill>
                <a:latin typeface="Times New Roman" panose="02020603050405020304" pitchFamily="18" charset="0"/>
                <a:cs typeface="Times New Roman" panose="02020603050405020304" pitchFamily="18" charset="0"/>
              </a:rPr>
              <a:t>.It</a:t>
            </a:r>
            <a:r>
              <a:rPr lang="en-US" altLang="zh-CN" sz="2000" dirty="0">
                <a:solidFill>
                  <a:srgbClr val="00B050"/>
                </a:solidFill>
                <a:latin typeface="Times New Roman" panose="02020603050405020304" pitchFamily="18" charset="0"/>
                <a:cs typeface="Times New Roman" panose="02020603050405020304" pitchFamily="18" charset="0"/>
              </a:rPr>
              <a:t> has </a:t>
            </a:r>
            <a:r>
              <a:rPr lang="en-US" altLang="zh-CN" sz="2000" dirty="0">
                <a:solidFill>
                  <a:srgbClr val="00B050"/>
                </a:solidFill>
                <a:highlight>
                  <a:srgbClr val="00FFFF"/>
                </a:highlight>
                <a:latin typeface="Times New Roman" panose="02020603050405020304" pitchFamily="18" charset="0"/>
                <a:cs typeface="Times New Roman" panose="02020603050405020304" pitchFamily="18" charset="0"/>
              </a:rPr>
              <a:t>also</a:t>
            </a:r>
            <a:r>
              <a:rPr lang="en-US" altLang="zh-CN" sz="2000" dirty="0">
                <a:solidFill>
                  <a:srgbClr val="00B050"/>
                </a:solidFill>
                <a:latin typeface="Times New Roman" panose="02020603050405020304" pitchFamily="18" charset="0"/>
                <a:cs typeface="Times New Roman" panose="02020603050405020304" pitchFamily="18" charset="0"/>
              </a:rPr>
              <a:t> deployed( </a:t>
            </a:r>
            <a:r>
              <a:rPr lang="zh-CN" altLang="en-US" sz="2000" dirty="0">
                <a:solidFill>
                  <a:srgbClr val="00B050"/>
                </a:solidFill>
                <a:latin typeface="Times New Roman" panose="02020603050405020304" pitchFamily="18" charset="0"/>
                <a:cs typeface="Times New Roman" panose="02020603050405020304" pitchFamily="18" charset="0"/>
              </a:rPr>
              <a:t>部 署 </a:t>
            </a:r>
            <a:r>
              <a:rPr lang="en-US" altLang="zh-CN" sz="2000" dirty="0">
                <a:solidFill>
                  <a:srgbClr val="00B050"/>
                </a:solidFill>
                <a:latin typeface="Times New Roman" panose="02020603050405020304" pitchFamily="18" charset="0"/>
                <a:cs typeface="Times New Roman" panose="02020603050405020304" pitchFamily="18" charset="0"/>
              </a:rPr>
              <a:t>)its technology in </a:t>
            </a:r>
            <a:r>
              <a:rPr lang="en-US" altLang="zh-CN" sz="2000" dirty="0" err="1">
                <a:solidFill>
                  <a:srgbClr val="00B050"/>
                </a:solidFill>
                <a:latin typeface="Times New Roman" panose="02020603050405020304" pitchFamily="18" charset="0"/>
                <a:cs typeface="Times New Roman" panose="02020603050405020304" pitchFamily="18" charset="0"/>
              </a:rPr>
              <a:t>Australia,South</a:t>
            </a:r>
            <a:r>
              <a:rPr lang="en-US" altLang="zh-CN" sz="2000" dirty="0">
                <a:solidFill>
                  <a:srgbClr val="00B050"/>
                </a:solidFill>
                <a:latin typeface="Times New Roman" panose="02020603050405020304" pitchFamily="18" charset="0"/>
                <a:cs typeface="Times New Roman" panose="02020603050405020304" pitchFamily="18" charset="0"/>
              </a:rPr>
              <a:t> </a:t>
            </a:r>
            <a:r>
              <a:rPr lang="en-US" altLang="zh-CN" sz="2000" dirty="0" err="1">
                <a:solidFill>
                  <a:srgbClr val="00B050"/>
                </a:solidFill>
                <a:latin typeface="Times New Roman" panose="02020603050405020304" pitchFamily="18" charset="0"/>
                <a:cs typeface="Times New Roman" panose="02020603050405020304" pitchFamily="18" charset="0"/>
              </a:rPr>
              <a:t>Africa,and</a:t>
            </a:r>
            <a:r>
              <a:rPr lang="en-US" altLang="zh-CN" sz="2000" dirty="0">
                <a:solidFill>
                  <a:srgbClr val="00B050"/>
                </a:solidFill>
                <a:latin typeface="Times New Roman" panose="02020603050405020304" pitchFamily="18" charset="0"/>
                <a:cs typeface="Times New Roman" panose="02020603050405020304" pitchFamily="18" charset="0"/>
              </a:rPr>
              <a:t> </a:t>
            </a:r>
            <a:r>
              <a:rPr lang="en-US" altLang="zh-CN" sz="2000" dirty="0" err="1">
                <a:solidFill>
                  <a:srgbClr val="00B050"/>
                </a:solidFill>
                <a:latin typeface="Times New Roman" panose="02020603050405020304" pitchFamily="18" charset="0"/>
                <a:cs typeface="Times New Roman" panose="02020603050405020304" pitchFamily="18" charset="0"/>
              </a:rPr>
              <a:t>Morocco.“</a:t>
            </a:r>
            <a:r>
              <a:rPr lang="en-US" altLang="zh-CN" sz="2000" dirty="0" err="1">
                <a:latin typeface="Times New Roman" panose="02020603050405020304" pitchFamily="18" charset="0"/>
                <a:cs typeface="Times New Roman" panose="02020603050405020304" pitchFamily="18" charset="0"/>
              </a:rPr>
              <a:t>In</a:t>
            </a:r>
            <a:r>
              <a:rPr lang="en-US" altLang="zh-CN" sz="2000" dirty="0">
                <a:latin typeface="Times New Roman" panose="02020603050405020304" pitchFamily="18" charset="0"/>
                <a:cs typeface="Times New Roman" panose="02020603050405020304" pitchFamily="18" charset="0"/>
              </a:rPr>
              <a:t> a lot of places, people will either have a map taken by </a:t>
            </a:r>
            <a:r>
              <a:rPr lang="en-US" altLang="zh-CN" sz="2000" dirty="0" err="1">
                <a:latin typeface="Times New Roman" panose="02020603050405020304" pitchFamily="18" charset="0"/>
                <a:cs typeface="Times New Roman" panose="02020603050405020304" pitchFamily="18" charset="0"/>
              </a:rPr>
              <a:t>aeroplane,or</a:t>
            </a:r>
            <a:r>
              <a:rPr lang="en-US" altLang="zh-CN" sz="2000" dirty="0">
                <a:latin typeface="Times New Roman" panose="02020603050405020304" pitchFamily="18" charset="0"/>
                <a:cs typeface="Times New Roman" panose="02020603050405020304" pitchFamily="18" charset="0"/>
              </a:rPr>
              <a:t> just use Google Earth satellite </a:t>
            </a:r>
            <a:r>
              <a:rPr lang="en-US" altLang="zh-CN" sz="2000" dirty="0" err="1">
                <a:latin typeface="Times New Roman" panose="02020603050405020304" pitchFamily="18" charset="0"/>
                <a:cs typeface="Times New Roman" panose="02020603050405020304" pitchFamily="18" charset="0"/>
              </a:rPr>
              <a:t>imagery.They'll</a:t>
            </a:r>
            <a:r>
              <a:rPr lang="en-US" altLang="zh-CN" sz="2000" dirty="0">
                <a:latin typeface="Times New Roman" panose="02020603050405020304" pitchFamily="18" charset="0"/>
                <a:cs typeface="Times New Roman" panose="02020603050405020304" pitchFamily="18" charset="0"/>
              </a:rPr>
              <a:t> draw things out freehand and manually </a:t>
            </a:r>
            <a:r>
              <a:rPr lang="en-US" altLang="zh-CN" sz="2000" dirty="0" err="1">
                <a:latin typeface="Times New Roman" panose="02020603050405020304" pitchFamily="18" charset="0"/>
                <a:cs typeface="Times New Roman" panose="02020603050405020304" pitchFamily="18" charset="0"/>
              </a:rPr>
              <a:t>plant,either</a:t>
            </a:r>
            <a:r>
              <a:rPr lang="en-US" altLang="zh-CN" sz="2000" dirty="0">
                <a:latin typeface="Times New Roman" panose="02020603050405020304" pitchFamily="18" charset="0"/>
                <a:cs typeface="Times New Roman" panose="02020603050405020304" pitchFamily="18" charset="0"/>
              </a:rPr>
              <a:t> by hand or </a:t>
            </a:r>
            <a:r>
              <a:rPr lang="en-US" altLang="zh-CN" sz="2000" dirty="0" err="1">
                <a:latin typeface="Times New Roman" panose="02020603050405020304" pitchFamily="18" charset="0"/>
                <a:cs typeface="Times New Roman" panose="02020603050405020304" pitchFamily="18" charset="0"/>
              </a:rPr>
              <a:t>tractor,"said</a:t>
            </a:r>
            <a:r>
              <a:rPr lang="en-US" altLang="zh-CN" sz="2000" dirty="0">
                <a:latin typeface="Times New Roman" panose="02020603050405020304" pitchFamily="18" charset="0"/>
                <a:cs typeface="Times New Roman" panose="02020603050405020304" pitchFamily="18" charset="0"/>
              </a:rPr>
              <a:t> CEO Susan Graham in a recent interview.</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The challenge for all these startups is </a:t>
            </a:r>
            <a:r>
              <a:rPr lang="en-US" altLang="zh-CN" sz="2000" dirty="0">
                <a:solidFill>
                  <a:srgbClr val="00B050"/>
                </a:solidFill>
                <a:latin typeface="Times New Roman" panose="02020603050405020304" pitchFamily="18" charset="0"/>
                <a:cs typeface="Times New Roman" panose="02020603050405020304" pitchFamily="18" charset="0"/>
              </a:rPr>
              <a:t>to find ways to create a </a:t>
            </a:r>
            <a:r>
              <a:rPr lang="en-US" altLang="zh-CN" sz="2000" dirty="0" err="1">
                <a:solidFill>
                  <a:srgbClr val="00B050"/>
                </a:solidFill>
                <a:latin typeface="Times New Roman" panose="02020603050405020304" pitchFamily="18" charset="0"/>
                <a:cs typeface="Times New Roman" panose="02020603050405020304" pitchFamily="18" charset="0"/>
              </a:rPr>
              <a:t>profitable,or</a:t>
            </a:r>
            <a:r>
              <a:rPr lang="en-US" altLang="zh-CN" sz="2000" dirty="0">
                <a:solidFill>
                  <a:srgbClr val="00B050"/>
                </a:solidFill>
                <a:latin typeface="Times New Roman" panose="02020603050405020304" pitchFamily="18" charset="0"/>
                <a:cs typeface="Times New Roman" panose="02020603050405020304" pitchFamily="18" charset="0"/>
              </a:rPr>
              <a:t> at least </a:t>
            </a:r>
            <a:r>
              <a:rPr lang="en-US" altLang="zh-CN" sz="2000" dirty="0" err="1">
                <a:solidFill>
                  <a:srgbClr val="00B050"/>
                </a:solidFill>
                <a:latin typeface="Times New Roman" panose="02020603050405020304" pitchFamily="18" charset="0"/>
                <a:cs typeface="Times New Roman" panose="02020603050405020304" pitchFamily="18" charset="0"/>
              </a:rPr>
              <a:t>sustainable,business</a:t>
            </a:r>
            <a:r>
              <a:rPr lang="en-US" altLang="zh-CN" sz="2000" dirty="0">
                <a:solidFill>
                  <a:srgbClr val="00B050"/>
                </a:solidFill>
                <a:latin typeface="Times New Roman" panose="02020603050405020304" pitchFamily="18" charset="0"/>
                <a:cs typeface="Times New Roman" panose="02020603050405020304" pitchFamily="18" charset="0"/>
              </a:rPr>
              <a:t> </a:t>
            </a:r>
            <a:r>
              <a:rPr lang="en-US" altLang="zh-CN" sz="2000" dirty="0" err="1">
                <a:solidFill>
                  <a:srgbClr val="00B050"/>
                </a:solidFill>
                <a:latin typeface="Times New Roman" panose="02020603050405020304" pitchFamily="18" charset="0"/>
                <a:cs typeface="Times New Roman" panose="02020603050405020304" pitchFamily="18" charset="0"/>
              </a:rPr>
              <a:t>model</a:t>
            </a:r>
            <a:r>
              <a:rPr lang="en-US" altLang="zh-CN" sz="2000" dirty="0" err="1">
                <a:latin typeface="Times New Roman" panose="02020603050405020304" pitchFamily="18" charset="0"/>
                <a:cs typeface="Times New Roman" panose="02020603050405020304" pitchFamily="18" charset="0"/>
              </a:rPr>
              <a:t>.For</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Sesma</a:t>
            </a:r>
            <a:r>
              <a:rPr lang="en-US" altLang="zh-CN" sz="2000" dirty="0">
                <a:latin typeface="Times New Roman" panose="02020603050405020304" pitchFamily="18" charset="0"/>
                <a:cs typeface="Times New Roman" panose="02020603050405020304" pitchFamily="18" charset="0"/>
              </a:rPr>
              <a:t> and the team at CO2 </a:t>
            </a:r>
            <a:r>
              <a:rPr lang="en-US" altLang="zh-CN" sz="2000" dirty="0" err="1">
                <a:latin typeface="Times New Roman" panose="02020603050405020304" pitchFamily="18" charset="0"/>
                <a:cs typeface="Times New Roman" panose="02020603050405020304" pitchFamily="18" charset="0"/>
              </a:rPr>
              <a:t>Revolution,recent</a:t>
            </a:r>
            <a:r>
              <a:rPr lang="en-US" altLang="zh-CN" sz="2000" dirty="0">
                <a:latin typeface="Times New Roman" panose="02020603050405020304" pitchFamily="18" charset="0"/>
                <a:cs typeface="Times New Roman" panose="02020603050405020304" pitchFamily="18" charset="0"/>
              </a:rPr>
              <a:t> regulatory action has highlighted one potential </a:t>
            </a:r>
            <a:r>
              <a:rPr lang="en-US" altLang="zh-CN" sz="2000" dirty="0" err="1">
                <a:latin typeface="Times New Roman" panose="02020603050405020304" pitchFamily="18" charset="0"/>
                <a:cs typeface="Times New Roman" panose="02020603050405020304" pitchFamily="18" charset="0"/>
              </a:rPr>
              <a:t>pathway.“We</a:t>
            </a:r>
            <a:r>
              <a:rPr lang="en-US" altLang="zh-CN" sz="2000" dirty="0">
                <a:latin typeface="Times New Roman" panose="02020603050405020304" pitchFamily="18" charset="0"/>
                <a:cs typeface="Times New Roman" panose="02020603050405020304" pitchFamily="18" charset="0"/>
              </a:rPr>
              <a:t> offer a solution that allows clients to carry out massive </a:t>
            </a:r>
            <a:r>
              <a:rPr lang="en-US" altLang="zh-CN" sz="2000" dirty="0" err="1">
                <a:latin typeface="Times New Roman" panose="02020603050405020304" pitchFamily="18" charset="0"/>
                <a:cs typeface="Times New Roman" panose="02020603050405020304" pitchFamily="18" charset="0"/>
              </a:rPr>
              <a:t>plantings,incrcasing</a:t>
            </a:r>
            <a:r>
              <a:rPr lang="en-US" altLang="zh-CN" sz="2000" dirty="0">
                <a:latin typeface="Times New Roman" panose="02020603050405020304" pitchFamily="18" charset="0"/>
                <a:cs typeface="Times New Roman" panose="02020603050405020304" pitchFamily="18" charset="0"/>
              </a:rPr>
              <a:t> forest mass and thus compensating for their carbon footprint.” Amid growing calls for carbon </a:t>
            </a:r>
            <a:r>
              <a:rPr lang="en-US" altLang="zh-CN" sz="2000" dirty="0" err="1">
                <a:latin typeface="Times New Roman" panose="02020603050405020304" pitchFamily="18" charset="0"/>
                <a:cs typeface="Times New Roman" panose="02020603050405020304" pitchFamily="18" charset="0"/>
              </a:rPr>
              <a:t>sequestration,this</a:t>
            </a:r>
            <a:r>
              <a:rPr lang="en-US" altLang="zh-CN" sz="2000" dirty="0">
                <a:latin typeface="Times New Roman" panose="02020603050405020304" pitchFamily="18" charset="0"/>
                <a:cs typeface="Times New Roman" panose="02020603050405020304" pitchFamily="18" charset="0"/>
              </a:rPr>
              <a:t> kind of effort might prove </a:t>
            </a:r>
            <a:r>
              <a:rPr lang="en-US" altLang="zh-CN" sz="2000" dirty="0">
                <a:highlight>
                  <a:srgbClr val="00FFFF"/>
                </a:highlight>
                <a:latin typeface="Times New Roman" panose="02020603050405020304" pitchFamily="18" charset="0"/>
                <a:cs typeface="Times New Roman" panose="02020603050405020304" pitchFamily="18" charset="0"/>
              </a:rPr>
              <a:t>not</a:t>
            </a:r>
            <a:r>
              <a:rPr lang="en-US" altLang="zh-CN" sz="2000" dirty="0">
                <a:latin typeface="Times New Roman" panose="02020603050405020304" pitchFamily="18" charset="0"/>
                <a:cs typeface="Times New Roman" panose="02020603050405020304" pitchFamily="18" charset="0"/>
              </a:rPr>
              <a:t> just </a:t>
            </a:r>
            <a:r>
              <a:rPr lang="en-US" altLang="zh-CN" sz="2000" dirty="0" err="1">
                <a:latin typeface="Times New Roman" panose="02020603050405020304" pitchFamily="18" charset="0"/>
                <a:cs typeface="Times New Roman" panose="02020603050405020304" pitchFamily="18" charset="0"/>
              </a:rPr>
              <a:t>noble,</a:t>
            </a:r>
            <a:r>
              <a:rPr lang="en-US" altLang="zh-CN" sz="2000" dirty="0" err="1">
                <a:highlight>
                  <a:srgbClr val="00FFFF"/>
                </a:highlight>
                <a:latin typeface="Times New Roman" panose="02020603050405020304" pitchFamily="18" charset="0"/>
                <a:cs typeface="Times New Roman" panose="02020603050405020304" pitchFamily="18" charset="0"/>
              </a:rPr>
              <a:t>but</a:t>
            </a:r>
            <a:r>
              <a:rPr lang="en-US" altLang="zh-CN" sz="2000" dirty="0">
                <a:latin typeface="Times New Roman" panose="02020603050405020304" pitchFamily="18" charset="0"/>
                <a:cs typeface="Times New Roman" panose="02020603050405020304" pitchFamily="18" charset="0"/>
              </a:rPr>
              <a:t> financially sensible for large corporations.</a:t>
            </a:r>
            <a:endParaRPr lang="zh-CN" altLang="en-US" sz="20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4878644" y="217495"/>
            <a:ext cx="1380506" cy="523220"/>
          </a:xfrm>
          <a:prstGeom prst="rect">
            <a:avLst/>
          </a:prstGeom>
          <a:solidFill>
            <a:srgbClr val="FFC000"/>
          </a:solidFill>
          <a:ln w="19050">
            <a:solidFill>
              <a:schemeClr val="tx1"/>
            </a:solidFill>
          </a:ln>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problem</a:t>
            </a:r>
            <a:endParaRPr lang="zh-CN" altLang="en-US" sz="2800" dirty="0">
              <a:latin typeface="Times New Roman" panose="02020603050405020304" pitchFamily="18" charset="0"/>
              <a:cs typeface="Times New Roman" panose="02020603050405020304" pitchFamily="18" charset="0"/>
            </a:endParaRPr>
          </a:p>
        </p:txBody>
      </p:sp>
      <p:sp>
        <p:nvSpPr>
          <p:cNvPr id="5" name="矩形 4"/>
          <p:cNvSpPr/>
          <p:nvPr/>
        </p:nvSpPr>
        <p:spPr bwMode="auto">
          <a:xfrm>
            <a:off x="6259150" y="305068"/>
            <a:ext cx="5660836" cy="348075"/>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6" name="矩形 5"/>
          <p:cNvSpPr/>
          <p:nvPr/>
        </p:nvSpPr>
        <p:spPr bwMode="auto">
          <a:xfrm>
            <a:off x="272015" y="653143"/>
            <a:ext cx="2013986" cy="348075"/>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7" name="矩形 6"/>
          <p:cNvSpPr/>
          <p:nvPr/>
        </p:nvSpPr>
        <p:spPr bwMode="auto">
          <a:xfrm>
            <a:off x="3581264" y="1589582"/>
            <a:ext cx="8338722" cy="348075"/>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8" name="矩形 7"/>
          <p:cNvSpPr/>
          <p:nvPr/>
        </p:nvSpPr>
        <p:spPr bwMode="auto">
          <a:xfrm>
            <a:off x="248127" y="1937657"/>
            <a:ext cx="10517844" cy="348075"/>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9" name="文本框 8"/>
          <p:cNvSpPr txBox="1"/>
          <p:nvPr/>
        </p:nvSpPr>
        <p:spPr>
          <a:xfrm>
            <a:off x="7879228" y="1563564"/>
            <a:ext cx="4019049" cy="400110"/>
          </a:xfrm>
          <a:prstGeom prst="rect">
            <a:avLst/>
          </a:prstGeom>
          <a:solidFill>
            <a:srgbClr val="FFC000"/>
          </a:solidFill>
          <a:ln w="19050">
            <a:solidFill>
              <a:schemeClr val="tx1"/>
            </a:solidFill>
          </a:ln>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Solution1:startup1—CO2 Revolution</a:t>
            </a:r>
            <a:endParaRPr lang="zh-CN" altLang="en-US" sz="2000" dirty="0">
              <a:latin typeface="Times New Roman" panose="02020603050405020304" pitchFamily="18" charset="0"/>
              <a:cs typeface="Times New Roman" panose="02020603050405020304" pitchFamily="18" charset="0"/>
            </a:endParaRPr>
          </a:p>
        </p:txBody>
      </p:sp>
      <p:sp>
        <p:nvSpPr>
          <p:cNvPr id="10" name="矩形 9"/>
          <p:cNvSpPr/>
          <p:nvPr/>
        </p:nvSpPr>
        <p:spPr bwMode="auto">
          <a:xfrm>
            <a:off x="6847114" y="3723181"/>
            <a:ext cx="5072872" cy="348075"/>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1" name="矩形 10"/>
          <p:cNvSpPr/>
          <p:nvPr/>
        </p:nvSpPr>
        <p:spPr bwMode="auto">
          <a:xfrm>
            <a:off x="489722" y="3396208"/>
            <a:ext cx="9111478" cy="326973"/>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2" name="文本框 11"/>
          <p:cNvSpPr txBox="1"/>
          <p:nvPr/>
        </p:nvSpPr>
        <p:spPr>
          <a:xfrm>
            <a:off x="7183527" y="4132591"/>
            <a:ext cx="4714752" cy="400110"/>
          </a:xfrm>
          <a:prstGeom prst="rect">
            <a:avLst/>
          </a:prstGeom>
          <a:solidFill>
            <a:srgbClr val="FFC000"/>
          </a:solidFill>
          <a:ln w="19050">
            <a:solidFill>
              <a:schemeClr val="tx1"/>
            </a:solidFill>
          </a:ln>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Solution2:startup2—Biocarbon Engineering</a:t>
            </a:r>
            <a:endParaRPr lang="zh-CN" altLang="en-US" sz="2000" dirty="0">
              <a:latin typeface="Times New Roman" panose="02020603050405020304" pitchFamily="18" charset="0"/>
              <a:cs typeface="Times New Roman" panose="02020603050405020304" pitchFamily="18" charset="0"/>
            </a:endParaRPr>
          </a:p>
        </p:txBody>
      </p:sp>
      <p:sp>
        <p:nvSpPr>
          <p:cNvPr id="13" name="矩形 12"/>
          <p:cNvSpPr/>
          <p:nvPr/>
        </p:nvSpPr>
        <p:spPr bwMode="auto">
          <a:xfrm>
            <a:off x="489722" y="4909745"/>
            <a:ext cx="4191200" cy="392288"/>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5" name="矩形 14"/>
          <p:cNvSpPr/>
          <p:nvPr/>
        </p:nvSpPr>
        <p:spPr bwMode="auto">
          <a:xfrm>
            <a:off x="1540260" y="5551044"/>
            <a:ext cx="10358018" cy="326974"/>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6" name="矩形 15"/>
          <p:cNvSpPr/>
          <p:nvPr/>
        </p:nvSpPr>
        <p:spPr bwMode="auto">
          <a:xfrm>
            <a:off x="248127" y="5920946"/>
            <a:ext cx="11626263" cy="501011"/>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7" name="文本框 16"/>
          <p:cNvSpPr txBox="1"/>
          <p:nvPr/>
        </p:nvSpPr>
        <p:spPr>
          <a:xfrm>
            <a:off x="8273335" y="6154173"/>
            <a:ext cx="3624942" cy="523220"/>
          </a:xfrm>
          <a:prstGeom prst="rect">
            <a:avLst/>
          </a:prstGeom>
          <a:solidFill>
            <a:srgbClr val="FFC000"/>
          </a:solidFill>
          <a:ln w="19050">
            <a:solidFill>
              <a:schemeClr val="tx1"/>
            </a:solidFill>
          </a:ln>
        </p:spPr>
        <p:txBody>
          <a:bodyPr wrap="square" rtlCol="0">
            <a:spAutoFit/>
          </a:bodyPr>
          <a:lstStyle/>
          <a:p>
            <a:r>
              <a:rPr lang="en-US" altLang="zh-CN" sz="2800" dirty="0" err="1">
                <a:latin typeface="Times New Roman" panose="02020603050405020304" pitchFamily="18" charset="0"/>
                <a:cs typeface="Times New Roman" panose="02020603050405020304" pitchFamily="18" charset="0"/>
              </a:rPr>
              <a:t>Challenges&amp;conclusion</a:t>
            </a:r>
            <a:endParaRPr lang="zh-CN" altLang="en-US" sz="28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6624874" y="697564"/>
            <a:ext cx="4739811"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28:</a:t>
            </a:r>
            <a:r>
              <a:rPr lang="en-US" altLang="zh-CN" dirty="0">
                <a:latin typeface="Times New Roman" panose="02020603050405020304" pitchFamily="18" charset="0"/>
                <a:cs typeface="Times New Roman" panose="02020603050405020304" pitchFamily="18" charset="0"/>
              </a:rPr>
              <a:t>What drove </a:t>
            </a:r>
            <a:r>
              <a:rPr lang="en-US" altLang="zh-CN" dirty="0" err="1">
                <a:latin typeface="Times New Roman" panose="02020603050405020304" pitchFamily="18" charset="0"/>
                <a:cs typeface="Times New Roman" panose="02020603050405020304" pitchFamily="18" charset="0"/>
              </a:rPr>
              <a:t>Sesma</a:t>
            </a:r>
            <a:r>
              <a:rPr lang="en-US" altLang="zh-CN" dirty="0">
                <a:latin typeface="Times New Roman" panose="02020603050405020304" pitchFamily="18" charset="0"/>
                <a:cs typeface="Times New Roman" panose="02020603050405020304" pitchFamily="18" charset="0"/>
              </a:rPr>
              <a:t> to set up CO2 Revolution?</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7158466" y="1208858"/>
            <a:ext cx="4739811"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29:</a:t>
            </a:r>
            <a:r>
              <a:rPr lang="en-US" altLang="zh-CN" dirty="0">
                <a:latin typeface="Times New Roman" panose="02020603050405020304" pitchFamily="18" charset="0"/>
                <a:cs typeface="Times New Roman" panose="02020603050405020304" pitchFamily="18" charset="0"/>
              </a:rPr>
              <a:t>the meaning of “dwindling”</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912990" y="2155461"/>
            <a:ext cx="5657455" cy="369332"/>
          </a:xfrm>
          <a:prstGeom prst="rect">
            <a:avLst/>
          </a:prstGeom>
          <a:solidFill>
            <a:srgbClr val="00B050"/>
          </a:soli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30:A</a:t>
            </a:r>
            <a:r>
              <a:rPr lang="en-US" altLang="zh-CN" dirty="0">
                <a:latin typeface="Times New Roman" panose="02020603050405020304" pitchFamily="18" charset="0"/>
                <a:cs typeface="Times New Roman" panose="02020603050405020304" pitchFamily="18" charset="0"/>
              </a:rPr>
              <a:t>:Drones are populated in larger areas of forests</a:t>
            </a:r>
            <a:r>
              <a:rPr lang="en-US" altLang="zh-CN" b="1" dirty="0">
                <a:latin typeface="Times New Roman" panose="02020603050405020304" pitchFamily="18" charset="0"/>
                <a:cs typeface="Times New Roman" panose="02020603050405020304" pitchFamily="18" charset="0"/>
              </a:rPr>
              <a:t>.×</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14867" y="3660034"/>
            <a:ext cx="6766858" cy="369332"/>
          </a:xfrm>
          <a:prstGeom prst="rect">
            <a:avLst/>
          </a:prstGeom>
          <a:solidFill>
            <a:srgbClr val="00B050"/>
          </a:soli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30:C</a:t>
            </a:r>
            <a:r>
              <a:rPr lang="en-US" altLang="zh-CN" dirty="0">
                <a:latin typeface="Times New Roman" panose="02020603050405020304" pitchFamily="18" charset="0"/>
                <a:cs typeface="Times New Roman" panose="02020603050405020304" pitchFamily="18" charset="0"/>
              </a:rPr>
              <a:t>:Biocarbon Engineering sets up </a:t>
            </a:r>
            <a:r>
              <a:rPr lang="en-US" altLang="zh-CN" dirty="0">
                <a:solidFill>
                  <a:srgbClr val="FF0000"/>
                </a:solidFill>
                <a:latin typeface="Times New Roman" panose="02020603050405020304" pitchFamily="18" charset="0"/>
                <a:cs typeface="Times New Roman" panose="02020603050405020304" pitchFamily="18" charset="0"/>
              </a:rPr>
              <a:t>worldwide</a:t>
            </a:r>
            <a:r>
              <a:rPr lang="en-US" altLang="zh-CN" dirty="0">
                <a:latin typeface="Times New Roman" panose="02020603050405020304" pitchFamily="18" charset="0"/>
                <a:cs typeface="Times New Roman" panose="02020603050405020304" pitchFamily="18" charset="0"/>
              </a:rPr>
              <a:t> technology </a:t>
            </a:r>
            <a:r>
              <a:rPr lang="en-US" altLang="zh-CN" dirty="0">
                <a:solidFill>
                  <a:srgbClr val="FF0000"/>
                </a:solidFill>
                <a:latin typeface="Times New Roman" panose="02020603050405020304" pitchFamily="18" charset="0"/>
                <a:cs typeface="Times New Roman" panose="02020603050405020304" pitchFamily="18" charset="0"/>
              </a:rPr>
              <a:t>centers</a:t>
            </a:r>
            <a:r>
              <a:rPr lang="en-US" altLang="zh-CN" b="1" dirty="0">
                <a:latin typeface="Times New Roman" panose="02020603050405020304" pitchFamily="18" charset="0"/>
                <a:cs typeface="Times New Roman" panose="02020603050405020304" pitchFamily="18" charset="0"/>
              </a:rPr>
              <a:t>.×</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6047011" y="4576792"/>
            <a:ext cx="5851266" cy="369332"/>
          </a:xfrm>
          <a:prstGeom prst="rect">
            <a:avLst/>
          </a:prstGeom>
          <a:solidFill>
            <a:srgbClr val="00B050"/>
          </a:soli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30:B</a:t>
            </a:r>
            <a:r>
              <a:rPr lang="en-US" altLang="zh-CN" dirty="0">
                <a:latin typeface="Times New Roman" panose="02020603050405020304" pitchFamily="18" charset="0"/>
                <a:cs typeface="Times New Roman" panose="02020603050405020304" pitchFamily="18" charset="0"/>
              </a:rPr>
              <a:t>:CO2 Revolution calls for a profitable </a:t>
            </a:r>
            <a:r>
              <a:rPr lang="en-US" altLang="zh-CN" dirty="0">
                <a:solidFill>
                  <a:srgbClr val="FF0000"/>
                </a:solidFill>
                <a:latin typeface="Times New Roman" panose="02020603050405020304" pitchFamily="18" charset="0"/>
                <a:cs typeface="Times New Roman" panose="02020603050405020304" pitchFamily="18" charset="0"/>
              </a:rPr>
              <a:t>drone</a:t>
            </a:r>
            <a:r>
              <a:rPr lang="en-US" altLang="zh-CN" dirty="0">
                <a:latin typeface="Times New Roman" panose="02020603050405020304" pitchFamily="18" charset="0"/>
                <a:cs typeface="Times New Roman" panose="02020603050405020304" pitchFamily="18" charset="0"/>
              </a:rPr>
              <a:t> model.</a:t>
            </a:r>
            <a:r>
              <a:rPr lang="en-US" altLang="zh-CN" b="1" dirty="0">
                <a:latin typeface="Times New Roman" panose="02020603050405020304" pitchFamily="18" charset="0"/>
                <a:cs typeface="Times New Roman" panose="02020603050405020304" pitchFamily="18" charset="0"/>
              </a:rPr>
              <a:t>.×</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5131419" y="3110279"/>
            <a:ext cx="6766858"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30:D</a:t>
            </a:r>
            <a:r>
              <a:rPr lang="en-US" altLang="zh-CN" dirty="0">
                <a:latin typeface="Times New Roman" panose="02020603050405020304" pitchFamily="18" charset="0"/>
                <a:cs typeface="Times New Roman" panose="02020603050405020304" pitchFamily="18" charset="0"/>
              </a:rPr>
              <a:t>:Smart seeds are designed to improve </a:t>
            </a:r>
            <a:r>
              <a:rPr lang="en-US" altLang="zh-CN" dirty="0">
                <a:solidFill>
                  <a:srgbClr val="FF0000"/>
                </a:solidFill>
                <a:latin typeface="Times New Roman" panose="02020603050405020304" pitchFamily="18" charset="0"/>
                <a:cs typeface="Times New Roman" panose="02020603050405020304" pitchFamily="18" charset="0"/>
              </a:rPr>
              <a:t>the accuracy </a:t>
            </a:r>
            <a:r>
              <a:rPr lang="en-US" altLang="zh-CN" dirty="0">
                <a:latin typeface="Times New Roman" panose="02020603050405020304" pitchFamily="18" charset="0"/>
                <a:cs typeface="Times New Roman" panose="02020603050405020304" pitchFamily="18" charset="0"/>
              </a:rPr>
              <a:t>of planting.</a:t>
            </a:r>
            <a:r>
              <a:rPr lang="zh-CN" altLang="en-US" b="1" dirty="0">
                <a:latin typeface="Times New Roman" panose="02020603050405020304" pitchFamily="18" charset="0"/>
                <a:cs typeface="Times New Roman" panose="02020603050405020304" pitchFamily="18" charset="0"/>
              </a:rPr>
              <a:t>√</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1166798" y="6447426"/>
            <a:ext cx="169411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31</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beneficial</a:t>
            </a:r>
            <a:endParaRPr lang="zh-CN"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Vertical)">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arn(inVertical)">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arn(inVertical)">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arn(inVertical)">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barn(inVertical)">
                                      <p:cBhvr>
                                        <p:cTn id="9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10240736" y="0"/>
            <a:ext cx="1323136" cy="1115585"/>
          </a:xfrm>
          <a:prstGeom prst="rect">
            <a:avLst/>
          </a:prstGeom>
        </p:spPr>
      </p:pic>
      <p:graphicFrame>
        <p:nvGraphicFramePr>
          <p:cNvPr id="3" name="图示 2"/>
          <p:cNvGraphicFramePr/>
          <p:nvPr/>
        </p:nvGraphicFramePr>
        <p:xfrm>
          <a:off x="371971" y="884467"/>
          <a:ext cx="9087713" cy="5668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1951264" y="274027"/>
            <a:ext cx="6987890" cy="523220"/>
          </a:xfrm>
          <a:prstGeom prst="rect">
            <a:avLst/>
          </a:prstGeom>
          <a:noFill/>
        </p:spPr>
        <p:txBody>
          <a:bodyPr wrap="square">
            <a:spAutoFit/>
          </a:bodyPr>
          <a:lstStyle/>
          <a:p>
            <a:r>
              <a:rPr lang="en-US" altLang="zh-CN" sz="2800" b="1" dirty="0">
                <a:latin typeface="Times New Roman" panose="02020603050405020304" pitchFamily="18" charset="0"/>
                <a:cs typeface="Times New Roman" panose="02020603050405020304" pitchFamily="18" charset="0"/>
              </a:rPr>
              <a:t>Main parts of Experimental Study Article.</a:t>
            </a:r>
            <a:endParaRPr lang="zh-CN" altLang="en-US" sz="28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9644876" y="995953"/>
            <a:ext cx="2457724" cy="523220"/>
          </a:xfrm>
          <a:prstGeom prst="rect">
            <a:avLst/>
          </a:prstGeom>
          <a:solidFill>
            <a:srgbClr val="FFC000"/>
          </a:solidFill>
          <a:ln w="19050">
            <a:solidFill>
              <a:schemeClr val="tx1"/>
            </a:solidFill>
          </a:ln>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Importance </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9662556" y="2253516"/>
            <a:ext cx="2486290" cy="523220"/>
          </a:xfrm>
          <a:prstGeom prst="rect">
            <a:avLst/>
          </a:prstGeom>
          <a:solidFill>
            <a:srgbClr val="FFC000"/>
          </a:solidFill>
          <a:ln w="19050">
            <a:solidFill>
              <a:schemeClr val="tx1"/>
            </a:solidFill>
          </a:ln>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Methods</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9673442" y="3558045"/>
            <a:ext cx="2457724" cy="523220"/>
          </a:xfrm>
          <a:prstGeom prst="rect">
            <a:avLst/>
          </a:prstGeom>
          <a:solidFill>
            <a:srgbClr val="FFC000"/>
          </a:solidFill>
          <a:ln w="19050">
            <a:solidFill>
              <a:schemeClr val="tx1"/>
            </a:solidFill>
          </a:ln>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Findings </a:t>
            </a:r>
            <a:endParaRPr lang="zh-CN" altLang="en-US" sz="28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9644876" y="5180017"/>
            <a:ext cx="2457724" cy="523220"/>
          </a:xfrm>
          <a:prstGeom prst="rect">
            <a:avLst/>
          </a:prstGeom>
          <a:solidFill>
            <a:srgbClr val="FFC000"/>
          </a:solidFill>
          <a:ln w="19050">
            <a:solidFill>
              <a:schemeClr val="tx1"/>
            </a:solidFill>
          </a:ln>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Conclusion </a:t>
            </a:r>
            <a:endParaRPr lang="zh-CN" altLang="en-US" sz="2800" dirty="0">
              <a:latin typeface="Times New Roman" panose="02020603050405020304" pitchFamily="18" charset="0"/>
              <a:cs typeface="Times New Roman" panose="02020603050405020304" pitchFamily="18" charset="0"/>
            </a:endParaRPr>
          </a:p>
        </p:txBody>
      </p:sp>
      <p:sp>
        <p:nvSpPr>
          <p:cNvPr id="10" name="箭头: 下 9"/>
          <p:cNvSpPr/>
          <p:nvPr/>
        </p:nvSpPr>
        <p:spPr>
          <a:xfrm>
            <a:off x="10897643" y="1608240"/>
            <a:ext cx="151357" cy="52322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箭头: 下 10"/>
          <p:cNvSpPr/>
          <p:nvPr/>
        </p:nvSpPr>
        <p:spPr>
          <a:xfrm>
            <a:off x="10897643" y="2914526"/>
            <a:ext cx="151357" cy="52322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箭头: 下 11"/>
          <p:cNvSpPr/>
          <p:nvPr/>
        </p:nvSpPr>
        <p:spPr>
          <a:xfrm>
            <a:off x="10873738" y="4369031"/>
            <a:ext cx="151357" cy="52322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文本框 12"/>
          <p:cNvSpPr txBox="1"/>
          <p:nvPr/>
        </p:nvSpPr>
        <p:spPr>
          <a:xfrm>
            <a:off x="10269459" y="1596418"/>
            <a:ext cx="1359914"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32</a:t>
            </a:r>
            <a:r>
              <a:rPr kumimoji="0" lang="zh-CN" altLang="en-US"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34</a:t>
            </a:r>
            <a:r>
              <a:rPr kumimoji="0" lang="zh-CN" altLang="en-US"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35</a:t>
            </a:r>
            <a:endParaRPr lang="zh-CN" altLang="en-US" dirty="0">
              <a:solidFill>
                <a:srgbClr val="FF0000"/>
              </a:solidFill>
            </a:endParaRPr>
          </a:p>
        </p:txBody>
      </p:sp>
      <p:sp>
        <p:nvSpPr>
          <p:cNvPr id="14" name="文本框 13"/>
          <p:cNvSpPr txBox="1"/>
          <p:nvPr/>
        </p:nvSpPr>
        <p:spPr>
          <a:xfrm>
            <a:off x="10470086" y="4201564"/>
            <a:ext cx="100646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33</a:t>
            </a:r>
            <a:r>
              <a:rPr lang="zh-CN" altLang="en-US" noProof="0" dirty="0"/>
              <a:t>、</a:t>
            </a:r>
            <a:r>
              <a:rPr lang="en-US" altLang="zh-CN" noProof="0" dirty="0"/>
              <a:t>34</a:t>
            </a:r>
            <a:endParaRPr kumimoji="0" lang="en-US" altLang="zh-CN"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文本框 14"/>
          <p:cNvSpPr txBox="1"/>
          <p:nvPr/>
        </p:nvSpPr>
        <p:spPr>
          <a:xfrm>
            <a:off x="10425382" y="5792304"/>
            <a:ext cx="1095875"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pPr algn="ct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34</a:t>
            </a:r>
            <a:r>
              <a:rPr kumimoji="0" lang="zh-CN" altLang="en-US"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35</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24977</Words>
  <Application>WPS 演示</Application>
  <PresentationFormat>宽屏</PresentationFormat>
  <Paragraphs>442</Paragraphs>
  <Slides>26</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宋体</vt:lpstr>
      <vt:lpstr>Wingdings</vt:lpstr>
      <vt:lpstr>Calibri</vt:lpstr>
      <vt:lpstr>思源黑体 1 Bold</vt:lpstr>
      <vt:lpstr>Ahsing</vt:lpstr>
      <vt:lpstr>Aderet MF</vt:lpstr>
      <vt:lpstr>Times New Roman</vt:lpstr>
      <vt:lpstr>思源黑体 1 Medium</vt:lpstr>
      <vt:lpstr>Calibri</vt:lpstr>
      <vt:lpstr>方正小标宋简体</vt:lpstr>
      <vt:lpstr>微软雅黑</vt:lpstr>
      <vt:lpstr>幼圆</vt:lpstr>
      <vt:lpstr>Segoe Print</vt:lpstr>
      <vt:lpstr>Arial Unicode MS</vt:lpstr>
      <vt:lpstr>等线</vt:lpstr>
      <vt:lpstr>-apple-system</vt:lpstr>
      <vt:lpstr>Arial Black</vt:lpstr>
      <vt:lpstr>HelveticaNeue</vt:lpstr>
      <vt:lpstr>华文新魏</vt:lpstr>
      <vt:lpstr>黑体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fang fay</dc:creator>
  <cp:lastModifiedBy>Administrator</cp:lastModifiedBy>
  <cp:revision>53</cp:revision>
  <dcterms:created xsi:type="dcterms:W3CDTF">2024-03-19T10:26:00Z</dcterms:created>
  <dcterms:modified xsi:type="dcterms:W3CDTF">2024-04-16T07:00:41Z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