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8"/>
  </p:handoutMasterIdLst>
  <p:sldIdLst>
    <p:sldId id="321" r:id="rId3"/>
    <p:sldId id="264" r:id="rId4"/>
    <p:sldId id="274" r:id="rId5"/>
    <p:sldId id="258" r:id="rId6"/>
    <p:sldId id="286" r:id="rId7"/>
    <p:sldId id="287" r:id="rId8"/>
    <p:sldId id="285" r:id="rId9"/>
    <p:sldId id="299" r:id="rId10"/>
    <p:sldId id="300" r:id="rId11"/>
    <p:sldId id="311" r:id="rId12"/>
    <p:sldId id="317" r:id="rId13"/>
    <p:sldId id="314" r:id="rId14"/>
    <p:sldId id="301" r:id="rId16"/>
    <p:sldId id="302" r:id="rId17"/>
  </p:sldIdLst>
  <p:sldSz cx="12192000" cy="6858000"/>
  <p:notesSz cx="6858000" cy="9144000"/>
  <p:embeddedFontLst>
    <p:embeddedFont>
      <p:font typeface="Arial Black" panose="020B0A04020102020204" charset="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</p:embeddedFont>
    <p:embeddedFont>
      <p:font typeface="汉仪力量黑简" panose="00020600040101010101" charset="-122"/>
      <p:regular r:id="rId28"/>
    </p:embeddedFont>
    <p:embeddedFont>
      <p:font typeface="等线" panose="02010600030101010101" charset="-122"/>
      <p:regular r:id="rId29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882" y="258"/>
      </p:cViewPr>
      <p:guideLst>
        <p:guide orient="horz" pos="2170"/>
        <p:guide pos="37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073B11-FC7E-4E44-B20E-0921F23A475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5.xml"/><Relationship Id="rId2" Type="http://schemas.openxmlformats.org/officeDocument/2006/relationships/image" Target="../media/image16.png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18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8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11.png"/><Relationship Id="rId7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40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tags" Target="../tags/tag37.xml"/><Relationship Id="rId20" Type="http://schemas.openxmlformats.org/officeDocument/2006/relationships/tags" Target="../tags/tag36.xml"/><Relationship Id="rId2" Type="http://schemas.openxmlformats.org/officeDocument/2006/relationships/tags" Target="../tags/tag19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image" Target="../media/image13.png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51180" y="116840"/>
            <a:ext cx="3082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For your reference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10488295" y="5039995"/>
            <a:ext cx="1818005" cy="18180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335280" y="658495"/>
          <a:ext cx="11540490" cy="5457825"/>
        </p:xfrm>
        <a:graphic>
          <a:graphicData uri="http://schemas.openxmlformats.org/drawingml/2006/table">
            <a:tbl>
              <a:tblPr/>
              <a:tblGrid>
                <a:gridCol w="457835"/>
                <a:gridCol w="11082655"/>
              </a:tblGrid>
              <a:tr h="146050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用</a:t>
                      </a:r>
                      <a:r>
                        <a:rPr lang="en-US" altLang="zh-CN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 </a:t>
                      </a:r>
                      <a:r>
                        <a:rPr lang="zh-CN" alt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词</a:t>
                      </a:r>
                      <a:endParaRPr lang="zh-CN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汉仪力量黑简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23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adjectives: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trusted companions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</a:t>
                      </a: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numerous benefits;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captivating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immense</a:t>
                      </a:r>
                      <a:endParaRPr lang="en-US" altLang="zh-CN" sz="2000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l">
                        <a:lnSpc>
                          <a:spcPts val="23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verb phrases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: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nurture my soul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</a:t>
                      </a: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explore new worlds and meet new people both real and imagined;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guid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e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me through life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s joys and sorrows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/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through the mazes of life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instill a sense of wonder and curiosity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in me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fill me with a sense of wonder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challenge our minds, expand our vocabulary, and sharpen our critical thinking skills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hold fascination for sb.; fall for sth. 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732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句 式</a:t>
                      </a:r>
                      <a:endParaRPr lang="en-US" altLang="en-US" sz="1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汉仪力量黑简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递进：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Reading is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not just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about words on a page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it</a:t>
                      </a:r>
                      <a:r>
                        <a:rPr lang="en-US" altLang="zh-CN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s about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worlds within worlds, adventures without boundaries.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It</a:t>
                      </a:r>
                      <a:r>
                        <a:rPr lang="en-US" altLang="zh-CN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s not just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because the story is captivating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; it</a:t>
                      </a:r>
                      <a:r>
                        <a:rPr lang="en-US" altLang="zh-CN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s because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, for those moments, 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m not just a reader—I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m a participant in that world.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R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eading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is not just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a hobby or a pastime;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it</a:t>
                      </a:r>
                      <a:r>
                        <a:rPr lang="en-US" altLang="zh-CN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s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a gateway to infinite possibilities.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强调句：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 recall a time when I was deeply troubled, and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it was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a book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that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provided solace and wisdom. 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分词结构：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It was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a book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that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became my beacon of hope,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providing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insights and wisdom that helped me navigate through the tough times. 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The pages were filled with stories of resilience and perseverance,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inspiring 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me to rise above my challenges.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并列（例举）：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This experience taught me the transformative power of reading - it can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 take us to places we</a:t>
                      </a:r>
                      <a:r>
                        <a:rPr lang="en-US" altLang="zh-CN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ve never been, introduce us to people we</a:t>
                      </a:r>
                      <a:r>
                        <a:rPr lang="en-US" altLang="zh-CN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’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ve never met, and help us understand ourselves better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.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Through books, we can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walk in someone else’s shoes, feel their pain, and share their joys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. 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其他：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The joy of discovering new knowledge and the thrill of understanding complex concepts are </a:t>
                      </a:r>
                      <a:r>
                        <a:rPr lang="zh-CN" altLang="en-US" sz="2000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indescribable</a:t>
                      </a:r>
                      <a:r>
                        <a:rPr lang="zh-CN" altLang="en-US" sz="2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.</a:t>
                      </a:r>
                      <a:endParaRPr lang="zh-CN" altLang="en-US" sz="200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just">
                        <a:lnSpc>
                          <a:spcPts val="2300"/>
                        </a:lnSpc>
                      </a:pPr>
                      <a:r>
                        <a:rPr lang="en-US" altLang="zh-CN" sz="2000" b="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 is second to none./ There’s no greater power than what reading brings. </a:t>
                      </a:r>
                      <a:endParaRPr lang="en-US" altLang="zh-CN" sz="2000" b="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1135" y="260985"/>
            <a:ext cx="1135443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下水作文：</a:t>
            </a:r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（一直喜欢书的角度）</a:t>
            </a:r>
            <a:endParaRPr 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Good morning, ladies and gentlemen! It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my great honor to recount my enchanting journey of reading on this World Reading Day.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grew up in a household where books were cherished. The very first book my mother gave me was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Adventures in Wonderland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which, for me, was a portal to a world filled with imagination and insight. As I delved into its pages, I realized I wasn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 merely observing a story; I was an active participant in that enchanted universe. Ever since, books have cast a spell on me, captivating me with their boundless allure. Each time I turn a page, I am transported to captivating landscapes, introduced to enduring and optimistic personas, and immersed in exquisitely crafted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So, start with a book at hand and prepare to marvel at the treasures reading has in store for you! That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all. Thank you!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1135" y="260350"/>
            <a:ext cx="11354435" cy="52622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/>
            <a:r>
              <a:rPr 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下水作文：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choice</a:t>
            </a:r>
            <a:endParaRPr 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Good morning, ladies and gentlemen! It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my great honor to recount my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enchanting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journey of reading on this World Reading Day.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grew up in a household where books were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cherished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The very first book my mother gave me was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Adventures in Wonderland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which, for me, was a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to a world filled with imagination and insight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As I delved into its pages, I realized I wasn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 merely observing a story; I was an active participant in that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universe. Ever since, books have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 a spell on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me,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captivating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boundless allure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Each time I turn a page, I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transported to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landscapes, introduced to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enduring and optimistic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characters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immersed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exquisitely crafted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So, start with a book at hand and prepare to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marvel at the treasures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reading has in store for you! That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all. Thank you!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63525" y="260985"/>
            <a:ext cx="11354435" cy="52622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/>
            <a:r>
              <a:rPr 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下水作文：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choice    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  <a:endParaRPr lang="zh-CN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Good morning, ladies and gentlemen!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great honor to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recount my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enchanting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journey of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reading on this World Reading Day.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 grew up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household where books were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cherished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The very first book my mother gave me was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Adventures in Wonderland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which, for me, was a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to a world filled with imagination and insight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As I delved into its pages, I realized I wasn’t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merely observing a story;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 was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active participant in that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universe.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Ever since, books have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 a spell on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me,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captivat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boundless allure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Each time I turn a page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transported to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landscapes, introduced to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enduring and optimistic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characters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immersed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exquisitely crafted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So, 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start with a book at hand and prepare to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marvel at the treasures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has in store for you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! That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all. Thank you!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35280" y="260350"/>
            <a:ext cx="11354435" cy="52622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/>
            <a:r>
              <a:rPr 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下水作文：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choice    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       </a:t>
            </a:r>
            <a:r>
              <a:rPr lang="en-US" altLang="zh-CN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key points</a:t>
            </a:r>
            <a:endParaRPr lang="zh-CN" sz="24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Good morning, ladies and gentlemen!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great honor to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recount my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enchanting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journey of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reading on this World Reading Day.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zh-CN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 grew up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household where books were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cherished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The very first book my mother gave me was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Adventures in Wonderland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which, for me, was a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to a world filled with imagination and insight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As I delved into its pages, I realized I wasn’t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merely observing a story;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 was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active participant in that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universe.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Ever since, books have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 a spell on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me,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captivat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boundless allure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Each time I turn a page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transported to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landscapes, introduced to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enduring and optimistic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characters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immersed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exquisitely crafted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So, 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start with a book at hand and prepare to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marvel at the treasures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has in store for you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! That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all. Thank you!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35280" y="260350"/>
            <a:ext cx="11354435" cy="52622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/>
            <a:r>
              <a:rPr 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下水作文：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choice    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       </a:t>
            </a:r>
            <a:r>
              <a:rPr lang="en-US" altLang="zh-CN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key points         </a:t>
            </a:r>
            <a:r>
              <a:rPr lang="en-US" altLang="zh-CN" sz="2400" b="1">
                <a:gradFill>
                  <a:gsLst>
                    <a:gs pos="50000">
                      <a:srgbClr val="F186AB"/>
                    </a:gs>
                    <a:gs pos="0">
                      <a:srgbClr val="F4ADC5"/>
                    </a:gs>
                    <a:gs pos="100000">
                      <a:srgbClr val="EE5F90"/>
                    </a:gs>
                  </a:gsLst>
                  <a:lin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zh-CN" sz="2400" b="1">
              <a:gradFill>
                <a:gsLst>
                  <a:gs pos="50000">
                    <a:srgbClr val="F186AB"/>
                  </a:gs>
                  <a:gs pos="0">
                    <a:srgbClr val="F4ADC5"/>
                  </a:gs>
                  <a:gs pos="100000">
                    <a:srgbClr val="EE5F90"/>
                  </a:gs>
                </a:gsLst>
                <a:lin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morning, ladies and gentlemen! </a:t>
            </a:r>
            <a:r>
              <a:rPr lang="en-US" altLang="zh-CN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great honor to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recount my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enchanting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journey of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reading on this World Reading Day.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zh-CN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 grew up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household where books were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cherished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The very first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book my mother gave me was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Adventures in Wonderland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which, for me, was a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 to a world filled with imagination and insight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I delved into its pages, I realized I wasn’t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merely observing a story;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 was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active participant in that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enchanted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universe. </a:t>
            </a:r>
            <a:r>
              <a:rPr lang="en-US" altLang="zh-CN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Ever since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books have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 a spell on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me,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captivat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boundless allure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Each time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I turn a page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transported to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landscapes, introduced to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enduring and optimistic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characters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immersed in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exquisitely crafted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4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So, </a:t>
            </a:r>
            <a:r>
              <a:rPr lang="zh-CN" altLang="en-US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start with a book at hand and prepare to</a:t>
            </a:r>
            <a:r>
              <a:rPr lang="zh-CN" altLang="en-US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marvel at the treasures</a:t>
            </a:r>
            <a:r>
              <a:rPr lang="zh-CN" altLang="en-US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i="1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has in store for you</a:t>
            </a:r>
            <a:r>
              <a:rPr lang="zh-CN" altLang="en-US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! That</a:t>
            </a:r>
            <a:r>
              <a:rPr lang="en-US" altLang="zh-CN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s all. Thank you!</a:t>
            </a:r>
            <a:endParaRPr lang="zh-CN" altLang="en-US" sz="2400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849495" y="836930"/>
            <a:ext cx="2318385" cy="565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>
                <a:latin typeface="华康俪金黑W8" panose="020B0809000000000000" charset="-122"/>
                <a:ea typeface="华康俪金黑W8" panose="020B0809000000000000" charset="-122"/>
              </a:rPr>
              <a:t>主题意义</a:t>
            </a:r>
            <a:endParaRPr lang="zh-CN" altLang="en-US" sz="4000">
              <a:latin typeface="华康俪金黑W8" panose="020B0809000000000000" charset="-122"/>
              <a:ea typeface="华康俪金黑W8" panose="020B0809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15640" y="836930"/>
            <a:ext cx="5728970" cy="4549140"/>
            <a:chOff x="4951" y="1885"/>
            <a:chExt cx="9022" cy="7164"/>
          </a:xfrm>
        </p:grpSpPr>
        <p:pic>
          <p:nvPicPr>
            <p:cNvPr id="4" name="图片 3" descr="128601f8af36528f161267992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51" y="1885"/>
              <a:ext cx="9023" cy="716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5517" y="3926"/>
              <a:ext cx="3651" cy="8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俪金黑W8" panose="020B0809000000000000" charset="-122"/>
                  <a:ea typeface="华康俪金黑W8" panose="020B0809000000000000" charset="-122"/>
                </a:rPr>
                <a:t>文体</a:t>
              </a:r>
              <a:endParaRPr lang="zh-CN" altLang="en-US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 rot="21060000">
              <a:off x="9203" y="5793"/>
              <a:ext cx="3651" cy="8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俪金黑W8" panose="020B0809000000000000" charset="-122"/>
                  <a:ea typeface="华康俪金黑W8" panose="020B0809000000000000" charset="-122"/>
                </a:rPr>
                <a:t>内容</a:t>
              </a:r>
              <a:endParaRPr lang="zh-CN" altLang="en-US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75460" y="2853055"/>
            <a:ext cx="8577580" cy="3526790"/>
            <a:chOff x="2796" y="4493"/>
            <a:chExt cx="13508" cy="5554"/>
          </a:xfrm>
        </p:grpSpPr>
        <p:pic>
          <p:nvPicPr>
            <p:cNvPr id="10" name="图片 9" descr="5c758b5d04b6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2796" y="4493"/>
              <a:ext cx="13509" cy="555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 rot="2040000">
              <a:off x="3073" y="7252"/>
              <a:ext cx="3651" cy="8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俪金黑W8" panose="020B0809000000000000" charset="-122"/>
                  <a:ea typeface="华康俪金黑W8" panose="020B0809000000000000" charset="-122"/>
                </a:rPr>
                <a:t>用词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 rot="780000">
              <a:off x="5908" y="8643"/>
              <a:ext cx="3651" cy="8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俪金黑W8" panose="020B0809000000000000" charset="-122"/>
                  <a:ea typeface="华康俪金黑W8" panose="020B0809000000000000" charset="-122"/>
                </a:rPr>
                <a:t>句式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 rot="20820000">
              <a:off x="9309" y="8712"/>
              <a:ext cx="3651" cy="8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俪金黑W8" panose="020B0809000000000000" charset="-122"/>
                  <a:ea typeface="华康俪金黑W8" panose="020B0809000000000000" charset="-122"/>
                </a:rPr>
                <a:t>要点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 rot="19440000">
              <a:off x="12488" y="7224"/>
              <a:ext cx="3651" cy="8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俪金黑W8" panose="020B0809000000000000" charset="-122"/>
                  <a:ea typeface="华康俪金黑W8" panose="020B0809000000000000" charset="-122"/>
                </a:rPr>
                <a:t>结构</a:t>
              </a:r>
              <a:endParaRPr lang="zh-CN" alt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5363210" y="332740"/>
            <a:ext cx="604393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sz="3200" b="1">
                <a:latin typeface="Calibri" panose="020F0502020204030204" charset="0"/>
                <a:ea typeface="宋体" panose="02010600030101010101" pitchFamily="2" charset="-122"/>
              </a:rPr>
              <a:t>Practice: </a:t>
            </a:r>
            <a:r>
              <a:rPr lang="zh-CN" altLang="en-US" sz="3200" b="1">
                <a:latin typeface="Calibri" panose="020F0502020204030204" charset="0"/>
                <a:sym typeface="+mn-ea"/>
              </a:rPr>
              <a:t>请从审题、提纲、行文三个角度分析撰写一篇能够体现主题意义的作文。</a:t>
            </a:r>
            <a:endParaRPr lang="zh-CN" altLang="en-US" sz="3200" b="1">
              <a:latin typeface="Calibri" panose="020F0502020204030204" charset="0"/>
              <a:ea typeface="宋体" panose="02010600030101010101" pitchFamily="2" charset="-122"/>
            </a:endParaRPr>
          </a:p>
          <a:p>
            <a:pPr algn="l"/>
            <a:endParaRPr lang="zh-CN" altLang="en-US" sz="32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4470" y="1988820"/>
            <a:ext cx="6327775" cy="322453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        假定你是李华，你校外教David正在策划一场英语辩论赛，现向同学们征集辩题。请你给他写一封邮件，内容包括：</a:t>
            </a:r>
            <a:endParaRPr lang="en-US" altLang="zh-CN" sz="2400" dirty="0">
              <a:latin typeface="Times New Roman" panose="02020603050405020304" pitchFamily="18" charset="0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1. 提供辩论题目；</a:t>
            </a:r>
            <a:endParaRPr lang="en-US" altLang="zh-CN" sz="2400" dirty="0">
              <a:latin typeface="Times New Roman" panose="02020603050405020304" pitchFamily="18" charset="0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en-US" altLang="zh-CN" sz="2400" dirty="0">
                <a:latin typeface="Times New Roman" panose="02020603050405020304" pitchFamily="18" charset="0"/>
                <a:sym typeface="+mn-ea"/>
              </a:rPr>
              <a:t>2. 说明选题理由。</a:t>
            </a:r>
            <a:endParaRPr lang="en-US" altLang="zh-CN" sz="2400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67080" y="3716655"/>
            <a:ext cx="107118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 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6145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7670" y="782955"/>
            <a:ext cx="11275695" cy="5292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Dear David,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Knowing that you are planning</a:t>
            </a:r>
            <a:r>
              <a:rPr lang="zh-CN" altLang="en-US" sz="26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English debate</a:t>
            </a:r>
            <a:r>
              <a:rPr lang="zh-CN" altLang="en-US" sz="26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and collecting debate topics, I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 writing to propose the topic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technology making us more connected or more isolated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today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 digital age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influences</a:t>
            </a:r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how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interact with others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This topic allows students to </a:t>
            </a:r>
            <a:r>
              <a:rPr lang="zh-CN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explore the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zh-CN" altLang="en-US" sz="26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negative </a:t>
            </a:r>
            <a:r>
              <a:rPr lang="zh-CN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aspects of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in terms of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fostering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 creating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barriers between individuals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debating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students can </a:t>
            </a:r>
            <a:r>
              <a:rPr lang="zh-CN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gain a better understanding of the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relationship </a:t>
            </a:r>
            <a:r>
              <a:rPr lang="zh-CN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r>
              <a:rPr lang="zh-CN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connections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 believe this topic will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engage 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the participants and the audience, </a:t>
            </a:r>
            <a:r>
              <a:rPr lang="zh-CN" altLang="en-US" sz="2600" b="1" i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sparking meaningful discussions</a:t>
            </a:r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Best regards,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zh-C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Li Hua</a:t>
            </a:r>
            <a:endParaRPr lang="zh-C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074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40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10908" y="2925763"/>
            <a:ext cx="8443913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eaLnBrk="0" hangingPunct="0">
              <a:buClrTx/>
              <a:buSzTx/>
              <a:buFontTx/>
              <a:buNone/>
            </a:pPr>
            <a:endParaRPr kumimoji="0" lang="zh-CN" altLang="en-US" sz="4000" b="1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</a:pPr>
            <a:r>
              <a:rPr kumimoji="0" lang="en-US" altLang="zh-CN" sz="40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24</a:t>
            </a:r>
            <a:r>
              <a:rPr kumimoji="0" lang="zh-CN" altLang="en-US" sz="40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届浙江金华十校应用文</a:t>
            </a:r>
            <a:endParaRPr kumimoji="0" lang="zh-CN" altLang="en-US" sz="4000" b="1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buClrTx/>
              <a:buSzTx/>
              <a:buFontTx/>
              <a:buNone/>
            </a:pPr>
            <a:r>
              <a:rPr kumimoji="0" lang="zh-CN" altLang="en-US" sz="40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基于主题意义探究的</a:t>
            </a:r>
            <a:r>
              <a:rPr kumimoji="0" lang="zh-CN" altLang="en-US" sz="4000" b="1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应用文写作</a:t>
            </a:r>
            <a:endParaRPr kumimoji="0" lang="zh-CN" altLang="en-US" sz="4000" b="1" kern="1200" cap="none" spc="0" normalizeH="0" baseline="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7" name="组合 7"/>
          <p:cNvGrpSpPr/>
          <p:nvPr/>
        </p:nvGrpSpPr>
        <p:grpSpPr>
          <a:xfrm>
            <a:off x="2495550" y="2205038"/>
            <a:ext cx="8124825" cy="2114550"/>
            <a:chOff x="3201" y="1204"/>
            <a:chExt cx="12796" cy="3330"/>
          </a:xfrm>
        </p:grpSpPr>
        <p:pic>
          <p:nvPicPr>
            <p:cNvPr id="4098" name="图片 3" descr="5c767697cc7ac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01" y="1204"/>
              <a:ext cx="12797" cy="33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9" name="文本框 4"/>
            <p:cNvSpPr txBox="1"/>
            <p:nvPr/>
          </p:nvSpPr>
          <p:spPr>
            <a:xfrm>
              <a:off x="3590" y="2361"/>
              <a:ext cx="234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 eaLnBrk="0" hangingPunct="0"/>
              <a:r>
                <a:rPr lang="zh-CN" altLang="en-US" sz="3600">
                  <a:latin typeface="华康俪金黑W8" panose="020B0809000000000000" charset="-122"/>
                  <a:ea typeface="华康俪金黑W8" panose="020B0809000000000000" charset="-122"/>
                </a:rPr>
                <a:t>审题</a:t>
              </a:r>
              <a:endParaRPr lang="zh-CN" altLang="en-US" sz="3600"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4100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8352" y="2338"/>
              <a:ext cx="234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 eaLnBrk="0" hangingPunct="0"/>
              <a:r>
                <a:rPr lang="zh-CN" altLang="en-US" sz="3600">
                  <a:latin typeface="华康俪金黑W8" panose="020B0809000000000000" charset="-122"/>
                  <a:ea typeface="华康俪金黑W8" panose="020B0809000000000000" charset="-122"/>
                </a:rPr>
                <a:t>提纲</a:t>
              </a:r>
              <a:endParaRPr lang="zh-CN" altLang="en-US" sz="3600"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4101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13115" y="2361"/>
              <a:ext cx="234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 eaLnBrk="0" hangingPunct="0"/>
              <a:r>
                <a:rPr lang="zh-CN" altLang="en-US" sz="3600">
                  <a:latin typeface="华康俪金黑W8" panose="020B0809000000000000" charset="-122"/>
                  <a:ea typeface="华康俪金黑W8" panose="020B0809000000000000" charset="-122"/>
                </a:rPr>
                <a:t>行文</a:t>
              </a:r>
              <a:endParaRPr lang="en-US" altLang="zh-CN" sz="3600"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4102" name="图片 8" descr="5c75302e96e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3" y="3355975"/>
            <a:ext cx="3341687" cy="334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图片 9" descr="5c98374db7bf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713" y="-26987"/>
            <a:ext cx="1909762" cy="25288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c75661d1613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27800" y="3284855"/>
            <a:ext cx="5988050" cy="4105910"/>
          </a:xfrm>
          <a:prstGeom prst="rect">
            <a:avLst/>
          </a:prstGeom>
        </p:spPr>
      </p:pic>
      <p:sp>
        <p:nvSpPr>
          <p:cNvPr id="5121" name="文本框 3"/>
          <p:cNvSpPr txBox="1"/>
          <p:nvPr/>
        </p:nvSpPr>
        <p:spPr>
          <a:xfrm>
            <a:off x="623253" y="764540"/>
            <a:ext cx="11156950" cy="4132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假定你是李华，你校将于4月23日(世界读书日)开展主题为“The Power of Reading”的英语演讲比赛，请你以此为主题写一篇演讲稿参赛，内容包括：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1.你的经历；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2.你的感受。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The Power of Reading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Good morning, ladies and gentlemen!</a:t>
            </a:r>
            <a:endParaRPr lang="zh-CN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2" name="文本框 1"/>
          <p:cNvSpPr txBox="1"/>
          <p:nvPr/>
        </p:nvSpPr>
        <p:spPr>
          <a:xfrm>
            <a:off x="119063" y="82550"/>
            <a:ext cx="2090737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审题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623253" y="765175"/>
            <a:ext cx="11156950" cy="4132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假定你是李华，你校将于4月23日(世界读书日)开展主题为“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Power of Reading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”的英语演讲比赛，请你以此为主题写一篇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演讲稿参赛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，内容包括：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1.你的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经历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2.你的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感受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The Power of Reading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Good morning, ladies and gentlemen!</a:t>
            </a:r>
            <a:endParaRPr lang="zh-CN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>
            <p:custDataLst>
              <p:tags r:id="rId3"/>
            </p:custDataLst>
          </p:nvPr>
        </p:nvSpPr>
        <p:spPr>
          <a:xfrm>
            <a:off x="623253" y="764540"/>
            <a:ext cx="11156950" cy="4132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假定你是李华，你校将于</a:t>
            </a:r>
            <a:r>
              <a:rPr lang="zh-CN" altLang="en-US" sz="24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4月23日(世界读书日)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开展主题为“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Power of Reading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”的英语演讲比赛，请你以此为主题写一篇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演讲稿参赛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，内容包括：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1.你的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经历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2.你的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感受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The Power of Reading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Good morning, ladies and gentlemen!</a:t>
            </a:r>
            <a:endParaRPr lang="zh-CN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67663" y="3285490"/>
            <a:ext cx="18557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200">
                <a:solidFill>
                  <a:srgbClr val="00B050"/>
                </a:solidFill>
                <a:latin typeface="华康俪金黑W8" panose="020B0809000000000000" charset="-122"/>
                <a:ea typeface="华康俪金黑W8" panose="020B0809000000000000" charset="-122"/>
              </a:rPr>
              <a:t>背景</a:t>
            </a:r>
            <a:endParaRPr lang="zh-CN" altLang="en-US" sz="3200">
              <a:solidFill>
                <a:srgbClr val="00B050"/>
              </a:solidFill>
              <a:latin typeface="华康俪金黑W8" panose="020B0809000000000000" charset="-122"/>
              <a:ea typeface="华康俪金黑W8" panose="020B08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44150" y="4077335"/>
            <a:ext cx="1094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solidFill>
                  <a:srgbClr val="FF0000"/>
                </a:soli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文体</a:t>
            </a:r>
            <a:endParaRPr lang="zh-CN" altLang="en-US" sz="3200">
              <a:solidFill>
                <a:srgbClr val="FF0000"/>
              </a:solidFill>
              <a:latin typeface="华康俪金黑W8" panose="020B0809000000000000" charset="-122"/>
              <a:ea typeface="华康俪金黑W8" panose="020B0809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65110" y="4077335"/>
            <a:ext cx="1296000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798560" y="6165850"/>
            <a:ext cx="1446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solidFill>
                  <a:srgbClr val="FF0000"/>
                </a:soli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主题</a:t>
            </a:r>
            <a:endParaRPr lang="zh-CN" altLang="en-US" sz="3200">
              <a:solidFill>
                <a:srgbClr val="FF0000"/>
              </a:solidFill>
              <a:latin typeface="华康俪金黑W8" panose="020B0809000000000000" charset="-122"/>
              <a:ea typeface="华康俪金黑W8" panose="020B0809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51855" y="4509135"/>
            <a:ext cx="122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solidFill>
                  <a:srgbClr val="FF0000"/>
                </a:soli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要点</a:t>
            </a:r>
            <a:endParaRPr lang="zh-CN" altLang="en-US" sz="3200">
              <a:solidFill>
                <a:srgbClr val="FF0000"/>
              </a:solidFill>
              <a:latin typeface="华康俪金黑W8" panose="020B0809000000000000" charset="-122"/>
              <a:ea typeface="华康俪金黑W8" panose="020B08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" name="图片 30" descr="445617f881f315cb1635747871"/>
          <p:cNvPicPr>
            <a:picLocks noChangeAspect="1"/>
          </p:cNvPicPr>
          <p:nvPr/>
        </p:nvPicPr>
        <p:blipFill>
          <a:blip r:embed="rId1"/>
          <a:srcRect l="13648" t="10500" r="50648" b="58944"/>
          <a:stretch>
            <a:fillRect/>
          </a:stretch>
        </p:blipFill>
        <p:spPr>
          <a:xfrm>
            <a:off x="3288030" y="4725670"/>
            <a:ext cx="3736340" cy="740410"/>
          </a:xfrm>
          <a:prstGeom prst="rect">
            <a:avLst/>
          </a:prstGeom>
        </p:spPr>
      </p:pic>
      <p:pic>
        <p:nvPicPr>
          <p:cNvPr id="30" name="图片 29" descr="445617f881f315cb1635747871"/>
          <p:cNvPicPr>
            <a:picLocks noChangeAspect="1"/>
          </p:cNvPicPr>
          <p:nvPr/>
        </p:nvPicPr>
        <p:blipFill>
          <a:blip r:embed="rId1"/>
          <a:srcRect l="13648" t="10500" r="50648" b="58944"/>
          <a:stretch>
            <a:fillRect/>
          </a:stretch>
        </p:blipFill>
        <p:spPr>
          <a:xfrm>
            <a:off x="3380740" y="3302635"/>
            <a:ext cx="3157220" cy="724535"/>
          </a:xfrm>
          <a:prstGeom prst="rect">
            <a:avLst/>
          </a:prstGeom>
        </p:spPr>
      </p:pic>
      <p:pic>
        <p:nvPicPr>
          <p:cNvPr id="29" name="图片 28" descr="445617f881f315cb1635747871"/>
          <p:cNvPicPr>
            <a:picLocks noChangeAspect="1"/>
          </p:cNvPicPr>
          <p:nvPr/>
        </p:nvPicPr>
        <p:blipFill>
          <a:blip r:embed="rId1"/>
          <a:srcRect l="13648" t="10500" r="50648" b="58944"/>
          <a:stretch>
            <a:fillRect/>
          </a:stretch>
        </p:blipFill>
        <p:spPr>
          <a:xfrm>
            <a:off x="3503930" y="2421255"/>
            <a:ext cx="3319145" cy="568960"/>
          </a:xfrm>
          <a:prstGeom prst="rect">
            <a:avLst/>
          </a:prstGeom>
        </p:spPr>
      </p:pic>
      <p:pic>
        <p:nvPicPr>
          <p:cNvPr id="26" name="图片 25" descr="445617f881f315cb1635747871"/>
          <p:cNvPicPr>
            <a:picLocks noChangeAspect="1"/>
          </p:cNvPicPr>
          <p:nvPr/>
        </p:nvPicPr>
        <p:blipFill>
          <a:blip r:embed="rId1"/>
          <a:srcRect l="13648" t="10500" r="50648" b="58944"/>
          <a:stretch>
            <a:fillRect/>
          </a:stretch>
        </p:blipFill>
        <p:spPr>
          <a:xfrm>
            <a:off x="3143885" y="1196975"/>
            <a:ext cx="3736340" cy="83121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289300" y="1274445"/>
            <a:ext cx="35337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The 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Power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of 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Reading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640330" y="4655820"/>
            <a:ext cx="42398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utilize the power of reading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96055" y="2132965"/>
            <a:ext cx="2675890" cy="762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the power of reading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3853180" y="3394710"/>
            <a:ext cx="2675890" cy="762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altLang="zh-CN" sz="2100" b="1" i="1" u="sng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the power of reading 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63855" y="5300980"/>
            <a:ext cx="6511925" cy="1139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embrace the delight/ pleasure/ joy of </a:t>
            </a:r>
            <a:r>
              <a:rPr lang="en-US" altLang="zh-CN" sz="2100" b="1" i="1" u="sng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reading</a:t>
            </a:r>
            <a:endParaRPr lang="en-US" altLang="zh-CN" sz="2100" b="1" i="1" u="sng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dive into/ explore the wonders/ magic of </a:t>
            </a:r>
            <a:r>
              <a:rPr lang="en-US" altLang="zh-CN" sz="2100" b="1" i="1" u="sng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fluttering pages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learn from the wisdom that </a:t>
            </a:r>
            <a:r>
              <a:rPr lang="en-US" altLang="zh-CN" sz="2100" b="1" i="1" u="sng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goes beyond words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1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1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5c755278931d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080" y="260350"/>
            <a:ext cx="7404100" cy="6311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87118" y="548005"/>
            <a:ext cx="18557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20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华康俪金黑W8" panose="020B0809000000000000" charset="-122"/>
                <a:ea typeface="华康俪金黑W8" panose="020B0809000000000000" charset="-122"/>
              </a:rPr>
              <a:t>背景</a:t>
            </a:r>
            <a:endParaRPr lang="zh-CN" altLang="en-US" sz="320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华康俪金黑W8" panose="020B0809000000000000" charset="-122"/>
              <a:ea typeface="华康俪金黑W8" panose="020B0809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1945" y="5156835"/>
            <a:ext cx="1094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文体</a:t>
            </a:r>
            <a:endParaRPr lang="zh-CN" altLang="en-US" sz="320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华康俪金黑W8" panose="020B0809000000000000" charset="-122"/>
              <a:ea typeface="华康俪金黑W8" panose="020B08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47890" y="3860800"/>
            <a:ext cx="1446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主题</a:t>
            </a:r>
            <a:endParaRPr lang="zh-CN" altLang="en-US" sz="320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华康俪金黑W8" panose="020B0809000000000000" charset="-122"/>
              <a:ea typeface="华康俪金黑W8" panose="020B0809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81950" y="2204720"/>
            <a:ext cx="122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要点</a:t>
            </a:r>
            <a:endParaRPr lang="zh-CN" altLang="en-US" sz="320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华康俪金黑W8" panose="020B0809000000000000" charset="-122"/>
              <a:ea typeface="华康俪金黑W8" panose="020B0809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46495" y="3215640"/>
            <a:ext cx="42964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 dirty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Times New Roman" panose="02020603050405020304" pitchFamily="18" charset="0"/>
                <a:sym typeface="+mn-ea"/>
              </a:rPr>
              <a:t>The </a:t>
            </a:r>
            <a:r>
              <a:rPr lang="zh-CN" altLang="en-US" sz="2400" b="1" i="1" dirty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Times New Roman" panose="02020603050405020304" pitchFamily="18" charset="0"/>
                <a:sym typeface="+mn-ea"/>
              </a:rPr>
              <a:t>Power </a:t>
            </a:r>
            <a:r>
              <a:rPr lang="zh-CN" altLang="en-US" sz="2400" b="1" dirty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Times New Roman" panose="02020603050405020304" pitchFamily="18" charset="0"/>
                <a:sym typeface="+mn-ea"/>
              </a:rPr>
              <a:t>of </a:t>
            </a:r>
            <a:r>
              <a:rPr lang="zh-CN" altLang="en-US" sz="2400" b="1" i="1" dirty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Times New Roman" panose="02020603050405020304" pitchFamily="18" charset="0"/>
                <a:sym typeface="+mn-ea"/>
              </a:rPr>
              <a:t>Reading</a:t>
            </a:r>
            <a:endParaRPr lang="zh-CN" altLang="en-US" sz="2400" b="1" i="1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96450" y="5485765"/>
            <a:ext cx="21672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to be </a:t>
            </a:r>
            <a:r>
              <a:rPr lang="en-US" alt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persuasive</a:t>
            </a:r>
            <a:r>
              <a:rPr lang="en-US" altLang="zh-CN" sz="2000" b="1">
                <a:solidFill>
                  <a:schemeClr val="bg1"/>
                </a:solidFill>
                <a:effectLst/>
                <a:sym typeface="+mn-ea"/>
              </a:rPr>
              <a:t>/ </a:t>
            </a:r>
            <a:r>
              <a:rPr lang="en-US" alt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motivating</a:t>
            </a:r>
            <a:endParaRPr lang="en-US" altLang="zh-CN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51890" y="2637155"/>
            <a:ext cx="19538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1.你的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经历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；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2.你的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感受</a:t>
            </a:r>
            <a:r>
              <a:rPr lang="zh-CN" altLang="en-US" sz="2400" dirty="0">
                <a:latin typeface="Times New Roman" panose="02020603050405020304" pitchFamily="18" charset="0"/>
                <a:sym typeface="+mn-ea"/>
              </a:rPr>
              <a:t>。</a:t>
            </a:r>
            <a:endParaRPr lang="zh-CN" altLang="en-US" sz="2400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856230" y="2637155"/>
            <a:ext cx="1621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experience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feeling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11064240" y="2616200"/>
            <a:ext cx="14376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to be </a:t>
            </a:r>
            <a:r>
              <a:rPr lang="en-US" alt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theme-related</a:t>
            </a:r>
            <a:endParaRPr lang="en-US" altLang="zh-CN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24" name="图片 23" descr="5c752d9d3956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40000">
            <a:off x="6212205" y="1975485"/>
            <a:ext cx="2172970" cy="1320800"/>
          </a:xfrm>
          <a:prstGeom prst="rect">
            <a:avLst/>
          </a:prstGeom>
        </p:spPr>
      </p:pic>
      <p:pic>
        <p:nvPicPr>
          <p:cNvPr id="32" name="图片 31" descr="5c752d9d3956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40000">
            <a:off x="6612255" y="2435860"/>
            <a:ext cx="1120775" cy="1154430"/>
          </a:xfrm>
          <a:prstGeom prst="rect">
            <a:avLst/>
          </a:prstGeom>
        </p:spPr>
      </p:pic>
      <p:pic>
        <p:nvPicPr>
          <p:cNvPr id="33" name="图片 32" descr="5c752d9d3956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80000">
            <a:off x="6177280" y="2775585"/>
            <a:ext cx="541655" cy="1320800"/>
          </a:xfrm>
          <a:prstGeom prst="rect">
            <a:avLst/>
          </a:prstGeom>
        </p:spPr>
      </p:pic>
      <p:pic>
        <p:nvPicPr>
          <p:cNvPr id="34" name="图片 33" descr="5c752d9d3956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00000" flipH="1">
            <a:off x="5772150" y="3632835"/>
            <a:ext cx="1558925" cy="1320800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9"/>
            </p:custDataLst>
          </p:nvPr>
        </p:nvSpPr>
        <p:spPr>
          <a:xfrm>
            <a:off x="10416540" y="3963670"/>
            <a:ext cx="173291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to </a:t>
            </a:r>
            <a:r>
              <a:rPr lang="en-US" alt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run throughout the whole passage</a:t>
            </a:r>
            <a:endParaRPr lang="en-US" altLang="zh-CN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7295515" y="-49530"/>
            <a:ext cx="42964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400" b="1" dirty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Times New Roman" panose="02020603050405020304" pitchFamily="18" charset="0"/>
                <a:sym typeface="+mn-ea"/>
              </a:rPr>
              <a:t>World Reading Day</a:t>
            </a:r>
            <a:endParaRPr lang="en-US" altLang="zh-CN" sz="2400" b="1" i="1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3855" y="394970"/>
            <a:ext cx="6341745" cy="6042660"/>
          </a:xfrm>
          <a:prstGeom prst="rect">
            <a:avLst/>
          </a:prstGeom>
          <a:noFill/>
          <a:ln w="28575" cmpd="thickThin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p>
            <a:pPr algn="l"/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演讲稿格式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：标题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opening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：问候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自我介绍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演讲主题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ending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：感谢聆听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2" name="文本框 1"/>
          <p:cNvSpPr txBox="1"/>
          <p:nvPr>
            <p:custDataLst>
              <p:tags r:id="rId11"/>
            </p:custDataLst>
          </p:nvPr>
        </p:nvSpPr>
        <p:spPr>
          <a:xfrm>
            <a:off x="6815773" y="127635"/>
            <a:ext cx="209073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提纲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1" grpId="0"/>
      <p:bldP spid="22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5c755278931d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2080" y="260350"/>
            <a:ext cx="7404100" cy="6311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2060575"/>
            <a:ext cx="7613650" cy="3510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2465" y="249555"/>
            <a:ext cx="7511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Arial Black" panose="020B0A04020102020204" charset="0"/>
                <a:cs typeface="Arial Black" panose="020B0A04020102020204" charset="0"/>
              </a:rPr>
              <a:t>Which part is not theme-related?</a:t>
            </a:r>
            <a:endParaRPr lang="en-US" altLang="zh-CN" sz="2400"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Arial Black" panose="020B0A04020102020204" charset="0"/>
                <a:cs typeface="Arial Black" panose="020B0A04020102020204" charset="0"/>
              </a:rPr>
              <a:t>How to modify it?</a:t>
            </a:r>
            <a:endParaRPr lang="en-US" altLang="zh-CN" sz="24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0190" y="3573145"/>
            <a:ext cx="7385685" cy="1003935"/>
          </a:xfrm>
          <a:prstGeom prst="rect">
            <a:avLst/>
          </a:prstGeom>
          <a:gradFill>
            <a:gsLst>
              <a:gs pos="0">
                <a:srgbClr val="F4EFBC"/>
              </a:gs>
              <a:gs pos="0">
                <a:srgbClr val="EFE79B">
                  <a:alpha val="52000"/>
                </a:srgbClr>
              </a:gs>
            </a:gsLst>
            <a:lin scaled="1"/>
          </a:gra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103745" y="332740"/>
            <a:ext cx="2258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general</a:t>
            </a:r>
            <a:endParaRPr lang="en-US" altLang="zh-CN" sz="2800" b="1" i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520055" y="836930"/>
            <a:ext cx="6325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altLang="zh-CN" sz="2800" b="1" i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specific </a:t>
            </a:r>
            <a:r>
              <a:rPr lang="en-US" altLang="zh-CN" sz="28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experience that </a:t>
            </a:r>
            <a:r>
              <a:rPr lang="en-US" altLang="zh-CN" sz="2800" b="1" i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embodies the power of reading</a:t>
            </a:r>
            <a:endParaRPr lang="en-US" altLang="zh-CN" sz="2800" b="1" i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8215630" y="1844675"/>
            <a:ext cx="3220720" cy="533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name, content, quotes</a:t>
            </a:r>
            <a:endParaRPr lang="en-US" altLang="zh-CN" sz="24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altLang="zh-CN" sz="24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altLang="zh-CN" sz="24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changing process</a:t>
            </a:r>
            <a:endParaRPr lang="en-US" altLang="zh-CN" sz="24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24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4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400" b="1" i="1" dirty="0">
              <a:solidFill>
                <a:srgbClr val="0070C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81950" y="2204720"/>
            <a:ext cx="1221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/>
            <a:r>
              <a:rPr lang="zh-CN" altLang="en-US" sz="320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  <a:latin typeface="华康俪金黑W8" panose="020B0809000000000000" charset="-122"/>
                <a:ea typeface="华康俪金黑W8" panose="020B0809000000000000" charset="-122"/>
                <a:sym typeface="+mn-ea"/>
              </a:rPr>
              <a:t>要点</a:t>
            </a:r>
            <a:endParaRPr lang="zh-CN" altLang="en-US" sz="320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  <a:latin typeface="华康俪金黑W8" panose="020B0809000000000000" charset="-122"/>
              <a:ea typeface="华康俪金黑W8" panose="020B0809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10992485" y="2544445"/>
            <a:ext cx="143764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to be </a:t>
            </a:r>
            <a:r>
              <a:rPr lang="en-US" alt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theme-related</a:t>
            </a:r>
            <a:r>
              <a:rPr lang="en-US" altLang="zh-CN" sz="2000" b="1">
                <a:solidFill>
                  <a:schemeClr val="bg1"/>
                </a:solidFill>
                <a:effectLst/>
                <a:sym typeface="+mn-ea"/>
              </a:rPr>
              <a:t>/</a:t>
            </a:r>
            <a:r>
              <a:rPr lang="en-US" altLang="zh-CN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concrete</a:t>
            </a:r>
            <a:endParaRPr lang="en-US" altLang="zh-CN" sz="2000" b="1">
              <a:solidFill>
                <a:schemeClr val="bg1"/>
              </a:solidFill>
              <a:effectLst/>
              <a:sym typeface="+mn-ea"/>
            </a:endParaRPr>
          </a:p>
          <a:p>
            <a:endParaRPr lang="en-US" altLang="zh-CN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文本框 36"/>
          <p:cNvSpPr txBox="1"/>
          <p:nvPr>
            <p:custDataLst>
              <p:tags r:id="rId1"/>
            </p:custDataLst>
          </p:nvPr>
        </p:nvSpPr>
        <p:spPr>
          <a:xfrm>
            <a:off x="287655" y="4745355"/>
            <a:ext cx="7896860" cy="673735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1135" y="260985"/>
            <a:ext cx="8085455" cy="6369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 possible version: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Good morning, ladies and gentlemen! It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my great honor to give the speech entitled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Reading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on this World Reading Day.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There was a time when my study suffered greatly because of my inability to adapt to the new school life quickly. Feeling at a loss, one day I caught sight of the book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Old Man and the Sea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in the library accidentally. On reading it, I was captivated by the old fisherman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brave struggle with the fish and his strong willpower. The sentence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man can be destroyed but not defeated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inspired me never to yield to difficulties. Since then, I have enjoyed immersing myself in reading, for it opens up a magical world from which I draw endless strength.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Let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grab a book and start reading, igniting the fire of reading and embracing the wisdom it brings! That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all. Thank you!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63525" y="2132965"/>
            <a:ext cx="8044815" cy="2602230"/>
            <a:chOff x="415" y="3359"/>
            <a:chExt cx="12669" cy="4098"/>
          </a:xfrm>
        </p:grpSpPr>
        <p:sp>
          <p:nvSpPr>
            <p:cNvPr id="34" name="文本框 33"/>
            <p:cNvSpPr txBox="1"/>
            <p:nvPr>
              <p:custDataLst>
                <p:tags r:id="rId2"/>
              </p:custDataLst>
            </p:nvPr>
          </p:nvSpPr>
          <p:spPr>
            <a:xfrm>
              <a:off x="10394" y="3359"/>
              <a:ext cx="2690" cy="3458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</p:spPr>
          <p:txBody>
            <a:bodyPr wrap="square" rtlCol="0">
              <a:noAutofit/>
            </a:bodyPr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15" y="3375"/>
              <a:ext cx="9980" cy="4082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</p:spPr>
          <p:txBody>
            <a:bodyPr wrap="square" rtlCol="0">
              <a:noAutofit/>
            </a:bodyPr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  <a:p>
              <a:endParaRPr lang="zh-CN" altLang="en-US"/>
            </a:p>
          </p:txBody>
        </p:sp>
      </p:grp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6816090" y="5445125"/>
            <a:ext cx="1492250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263525" y="5805170"/>
            <a:ext cx="1008380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1847850" y="5843270"/>
            <a:ext cx="3971925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775710" y="5104130"/>
            <a:ext cx="2765425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744335" y="4725035"/>
            <a:ext cx="1532255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263525" y="5085080"/>
            <a:ext cx="1824990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487805" y="4364990"/>
            <a:ext cx="4965700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263525" y="3644900"/>
            <a:ext cx="348615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6312535" y="3284855"/>
            <a:ext cx="1963420" cy="32385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2292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6749" t="13129" r="16331" b="31116"/>
          <a:stretch>
            <a:fillRect/>
          </a:stretch>
        </p:blipFill>
        <p:spPr>
          <a:xfrm>
            <a:off x="10416540" y="5589270"/>
            <a:ext cx="1727835" cy="1224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256270" y="260350"/>
            <a:ext cx="3803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400">
                <a:latin typeface="Arial Black" panose="020B0A04020102020204" charset="0"/>
                <a:cs typeface="Arial Black" panose="020B0A04020102020204" charset="0"/>
              </a:rPr>
              <a:t>How is the article related to the theme?</a:t>
            </a:r>
            <a:endParaRPr lang="en-US" altLang="zh-CN" sz="24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7330" y="714375"/>
            <a:ext cx="2968625" cy="32400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3359785" y="1412875"/>
            <a:ext cx="2968625" cy="324000"/>
          </a:xfrm>
          <a:prstGeom prst="rect">
            <a:avLst/>
          </a:prstGeom>
          <a:gradFill>
            <a:gsLst>
              <a:gs pos="100000">
                <a:srgbClr val="14CD68">
                  <a:alpha val="45000"/>
                </a:srgbClr>
              </a:gs>
              <a:gs pos="100000">
                <a:srgbClr val="0B6E38"/>
              </a:gs>
            </a:gsLst>
            <a:lin ang="0" scaled="0"/>
          </a:gra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543925" y="2348865"/>
            <a:ext cx="388556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i="1">
                <a:latin typeface="Times New Roman" panose="02020603050405020304" pitchFamily="18" charset="0"/>
                <a:ea typeface="华康俪金黑W8" panose="020B0809000000000000" charset="-122"/>
                <a:cs typeface="Times New Roman" panose="02020603050405020304" pitchFamily="18" charset="0"/>
              </a:rPr>
              <a:t>word choice</a:t>
            </a:r>
            <a:endParaRPr lang="en-US" altLang="zh-CN" sz="3200" b="1" i="1">
              <a:latin typeface="Times New Roman" panose="02020603050405020304" pitchFamily="18" charset="0"/>
              <a:ea typeface="华康俪金黑W8" panose="020B0809000000000000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i="1">
                <a:latin typeface="Times New Roman" panose="02020603050405020304" pitchFamily="18" charset="0"/>
                <a:ea typeface="华康俪金黑W8" panose="020B0809000000000000" charset="-122"/>
                <a:cs typeface="Times New Roman" panose="02020603050405020304" pitchFamily="18" charset="0"/>
              </a:rPr>
              <a:t>sentence patterns</a:t>
            </a:r>
            <a:endParaRPr lang="en-US" altLang="zh-CN" sz="3200" b="1" i="1">
              <a:latin typeface="Times New Roman" panose="02020603050405020304" pitchFamily="18" charset="0"/>
              <a:ea typeface="华康俪金黑W8" panose="020B0809000000000000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i="1">
                <a:latin typeface="Times New Roman" panose="02020603050405020304" pitchFamily="18" charset="0"/>
                <a:ea typeface="华康俪金黑W8" panose="020B0809000000000000" charset="-122"/>
                <a:cs typeface="Times New Roman" panose="02020603050405020304" pitchFamily="18" charset="0"/>
              </a:rPr>
              <a:t>key points </a:t>
            </a:r>
            <a:endParaRPr lang="zh-CN" altLang="en-US" sz="3200" b="1" i="1">
              <a:latin typeface="Times New Roman" panose="02020603050405020304" pitchFamily="18" charset="0"/>
              <a:ea typeface="华康俪金黑W8" panose="020B0809000000000000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b="1" i="1">
                <a:latin typeface="Times New Roman" panose="02020603050405020304" pitchFamily="18" charset="0"/>
                <a:ea typeface="华康俪金黑W8" panose="020B0809000000000000" charset="-122"/>
                <a:cs typeface="Times New Roman" panose="02020603050405020304" pitchFamily="18" charset="0"/>
              </a:rPr>
              <a:t>structure </a:t>
            </a:r>
            <a:endParaRPr lang="zh-CN" altLang="en-US" sz="3200" b="1" i="1">
              <a:latin typeface="Times New Roman" panose="02020603050405020304" pitchFamily="18" charset="0"/>
              <a:ea typeface="华康俪金黑W8" panose="020B0809000000000000" charset="-122"/>
              <a:cs typeface="Times New Roman" panose="02020603050405020304" pitchFamily="18" charset="0"/>
            </a:endParaRPr>
          </a:p>
          <a:p>
            <a:endParaRPr lang="zh-CN" altLang="en-US" sz="3200" b="1" i="1">
              <a:latin typeface="Times New Roman" panose="02020603050405020304" pitchFamily="18" charset="0"/>
              <a:ea typeface="华康俪金黑W8" panose="020B0809000000000000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600190" y="4653280"/>
            <a:ext cx="165608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5"/>
            </p:custDataLst>
          </p:nvPr>
        </p:nvCxnSpPr>
        <p:spPr>
          <a:xfrm>
            <a:off x="263525" y="5013325"/>
            <a:ext cx="792099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6"/>
            </p:custDataLst>
          </p:nvPr>
        </p:nvCxnSpPr>
        <p:spPr>
          <a:xfrm>
            <a:off x="263525" y="5427980"/>
            <a:ext cx="6264910" cy="17145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7"/>
            </p:custDataLst>
          </p:nvPr>
        </p:nvCxnSpPr>
        <p:spPr>
          <a:xfrm>
            <a:off x="695960" y="1398905"/>
            <a:ext cx="7488555" cy="1397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8"/>
            </p:custDataLst>
          </p:nvPr>
        </p:nvCxnSpPr>
        <p:spPr>
          <a:xfrm>
            <a:off x="263525" y="1772920"/>
            <a:ext cx="792099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9"/>
            </p:custDataLst>
          </p:nvPr>
        </p:nvCxnSpPr>
        <p:spPr>
          <a:xfrm>
            <a:off x="263525" y="2132965"/>
            <a:ext cx="165608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20"/>
            </p:custDataLst>
          </p:nvPr>
        </p:nvCxnSpPr>
        <p:spPr>
          <a:xfrm>
            <a:off x="695960" y="5778500"/>
            <a:ext cx="7560310" cy="2667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21"/>
            </p:custDataLst>
          </p:nvPr>
        </p:nvCxnSpPr>
        <p:spPr>
          <a:xfrm>
            <a:off x="263525" y="6165215"/>
            <a:ext cx="5544820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2"/>
            </p:custDataLst>
          </p:nvPr>
        </p:nvCxnSpPr>
        <p:spPr>
          <a:xfrm>
            <a:off x="6043930" y="6165215"/>
            <a:ext cx="2232025" cy="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3"/>
            </p:custDataLst>
          </p:nvPr>
        </p:nvCxnSpPr>
        <p:spPr>
          <a:xfrm flipV="1">
            <a:off x="263525" y="6525260"/>
            <a:ext cx="575945" cy="9525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983615" y="3642360"/>
            <a:ext cx="6891655" cy="521970"/>
          </a:xfrm>
          <a:prstGeom prst="rect">
            <a:avLst/>
          </a:prstGeom>
          <a:gradFill>
            <a:gsLst>
              <a:gs pos="72000">
                <a:srgbClr val="F57E01"/>
              </a:gs>
              <a:gs pos="25000">
                <a:srgbClr val="F2E9C8"/>
              </a:gs>
              <a:gs pos="0">
                <a:srgbClr val="F8C340"/>
              </a:gs>
            </a:gsLst>
            <a:lin ang="0" scaled="0"/>
          </a:gradFill>
        </p:spPr>
        <p:txBody>
          <a:bodyPr wrap="square" rtlCol="0">
            <a:spAutoFit/>
          </a:bodyPr>
          <a:p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change——transformative power of reading</a:t>
            </a:r>
            <a:endParaRPr lang="en-US" altLang="zh-CN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2" name="文本框 1"/>
          <p:cNvSpPr txBox="1"/>
          <p:nvPr>
            <p:custDataLst>
              <p:tags r:id="rId24"/>
            </p:custDataLst>
          </p:nvPr>
        </p:nvSpPr>
        <p:spPr>
          <a:xfrm>
            <a:off x="6815773" y="127635"/>
            <a:ext cx="209073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行文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37" grpId="0" bldLvl="0" animBg="1"/>
      <p:bldP spid="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5" descr="bb750934354f6c402c030011ac759c7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1405" y="1340485"/>
            <a:ext cx="10208260" cy="46323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71830" y="404495"/>
            <a:ext cx="110794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         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赏析下文，分析这篇文章是如何通过</a:t>
            </a:r>
            <a:r>
              <a:rPr lang="zh-CN" sz="2400" b="1" u="sng">
                <a:latin typeface="Calibri" panose="020F0502020204030204" charset="0"/>
                <a:ea typeface="宋体" panose="02010600030101010101" pitchFamily="2" charset="-122"/>
              </a:rPr>
              <a:t>用词、句式、要点内容、篇章结构</a:t>
            </a:r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来体现主题意义的？</a:t>
            </a:r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67385" y="404495"/>
          <a:ext cx="9206230" cy="6138545"/>
        </p:xfrm>
        <a:graphic>
          <a:graphicData uri="http://schemas.openxmlformats.org/drawingml/2006/table">
            <a:tbl>
              <a:tblPr/>
              <a:tblGrid>
                <a:gridCol w="1311910"/>
                <a:gridCol w="7894320"/>
              </a:tblGrid>
              <a:tr h="1097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用</a:t>
                      </a:r>
                      <a:r>
                        <a:rPr lang="en-US" altLang="zh-CN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      </a:t>
                      </a:r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词</a:t>
                      </a:r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汉仪力量黑简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warmth, inspiration;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living proof; simple pleasure; inspired; optimistic; unique power; foster bridges;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create a world filled with motivation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6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汉仪力量黑简" panose="00020600040101010101" charset="-122"/>
                        </a:rPr>
                        <a:t>句       式</a:t>
                      </a:r>
                      <a:endParaRPr lang="en-US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汉仪力量黑简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What pops into our mind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The warmth of the words, or the inspiration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All these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lead to...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It was when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that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it all changed.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...reminded me that...,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which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contains simple pleasure.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 was inspired to become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optimistic- and that’s what I’m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now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For me, reading has its unique power, foster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 and creat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....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6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汉仪力量黑简" panose="00020600040101010101" charset="-122"/>
                        </a:rPr>
                        <a:t>要点内容</a:t>
                      </a:r>
                      <a:endParaRPr lang="en-US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汉仪力量黑简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transformative power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6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汉仪力量黑简" panose="00020600040101010101" charset="-122"/>
                        </a:rPr>
                        <a:t>篇章结构</a:t>
                      </a:r>
                      <a:endParaRPr lang="en-US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汉仪力量黑简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Beginning: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It’s an honor to speak here.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308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Ending: </a:t>
                      </a:r>
                      <a:r>
                        <a:rPr lang="en-US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Thank you. </a:t>
                      </a:r>
                      <a:endParaRPr lang="en-US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00640" y="2420620"/>
            <a:ext cx="1905000" cy="293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919,&quot;width&quot;:11359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  <p:tag name="KSO_WM_UNIT_PLACING_PICTURE_USER_VIEWPORT" val="{&quot;height&quot;:5924,&quot;width&quot;:13055}"/>
</p:tagLst>
</file>

<file path=ppt/tags/tag42.xml><?xml version="1.0" encoding="utf-8"?>
<p:tagLst xmlns:p="http://schemas.openxmlformats.org/presentationml/2006/main">
  <p:tag name="KSO_WM_UNIT_TABLE_BEAUTIFY" val="smartTable{8f651493-fb44-4fb4-b50a-f1f49cf7db92}"/>
  <p:tag name="TABLE_ENDDRAG_ORIGIN_RECT" val="714*466"/>
  <p:tag name="TABLE_ENDDRAG_RECT" val="52*31*714*46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TABLE_BEAUTIFY" val="smartTable{ceb67cdd-476c-432a-80b4-12eaeef64fa8}"/>
  <p:tag name="TABLE_ENDDRAG_ORIGIN_RECT" val="908*421"/>
  <p:tag name="TABLE_ENDDRAG_RECT" val="26*51*908*42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5750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9718</Words>
  <Application>WPS 演示</Application>
  <PresentationFormat>宽屏</PresentationFormat>
  <Paragraphs>288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华康俪金黑W8</vt:lpstr>
      <vt:lpstr>Times New Roman</vt:lpstr>
      <vt:lpstr>Arial Black</vt:lpstr>
      <vt:lpstr>Calibri</vt:lpstr>
      <vt:lpstr>微软雅黑</vt:lpstr>
      <vt:lpstr>汉仪力量黑简</vt:lpstr>
      <vt:lpstr>Arial Unicode MS</vt:lpstr>
      <vt:lpstr>等线</vt:lpstr>
      <vt:lpstr>黑体</vt:lpstr>
      <vt:lpstr>HelveticaNeue</vt:lpstr>
      <vt:lpstr>华文新魏</vt:lpstr>
      <vt:lpstr>Segoe Print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67</cp:revision>
  <dcterms:created xsi:type="dcterms:W3CDTF">2024-04-11T23:58:00Z</dcterms:created>
  <dcterms:modified xsi:type="dcterms:W3CDTF">2024-04-17T06:34:12Z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2D9FF8312B59448BBBE43E532AE307A4_12</vt:lpwstr>
  </property>
</Properties>
</file>