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
  </p:notesMasterIdLst>
  <p:sldIdLst>
    <p:sldId id="399" r:id="rId3"/>
    <p:sldId id="256" r:id="rId4"/>
    <p:sldId id="361" r:id="rId5"/>
    <p:sldId id="318" r:id="rId6"/>
    <p:sldId id="319" r:id="rId7"/>
    <p:sldId id="317" r:id="rId8"/>
    <p:sldId id="257" r:id="rId9"/>
    <p:sldId id="314" r:id="rId10"/>
    <p:sldId id="315" r:id="rId11"/>
    <p:sldId id="316" r:id="rId12"/>
    <p:sldId id="344" r:id="rId14"/>
    <p:sldId id="320" r:id="rId15"/>
    <p:sldId id="322" r:id="rId16"/>
    <p:sldId id="325" r:id="rId17"/>
    <p:sldId id="356" r:id="rId18"/>
    <p:sldId id="355" r:id="rId19"/>
    <p:sldId id="323" r:id="rId20"/>
    <p:sldId id="321" r:id="rId21"/>
    <p:sldId id="328" r:id="rId22"/>
    <p:sldId id="329" r:id="rId23"/>
    <p:sldId id="327" r:id="rId24"/>
    <p:sldId id="330" r:id="rId25"/>
    <p:sldId id="310" r:id="rId26"/>
    <p:sldId id="362" r:id="rId27"/>
    <p:sldId id="286" r:id="rId28"/>
    <p:sldId id="336" r:id="rId29"/>
    <p:sldId id="289" r:id="rId30"/>
    <p:sldId id="299" r:id="rId31"/>
    <p:sldId id="298" r:id="rId32"/>
    <p:sldId id="351" r:id="rId33"/>
    <p:sldId id="340" r:id="rId34"/>
    <p:sldId id="306" r:id="rId35"/>
    <p:sldId id="348" r:id="rId36"/>
    <p:sldId id="334" r:id="rId37"/>
    <p:sldId id="311" r:id="rId38"/>
    <p:sldId id="301" r:id="rId39"/>
    <p:sldId id="350" r:id="rId40"/>
    <p:sldId id="359" r:id="rId41"/>
    <p:sldId id="360" r:id="rId42"/>
    <p:sldId id="313" r:id="rId4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FF"/>
    <a:srgbClr val="0000FF"/>
    <a:srgbClr val="008000"/>
    <a:srgbClr val="003300"/>
    <a:srgbClr val="336600"/>
    <a:srgbClr val="EDBE1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7" d="100"/>
          <a:sy n="97" d="100"/>
        </p:scale>
        <p:origin x="26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6" Type="http://schemas.openxmlformats.org/officeDocument/2006/relationships/tableStyles" Target="tableStyles.xml"/><Relationship Id="rId45" Type="http://schemas.openxmlformats.org/officeDocument/2006/relationships/viewProps" Target="viewProps.xml"/><Relationship Id="rId44" Type="http://schemas.openxmlformats.org/officeDocument/2006/relationships/presProps" Target="presProps.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notesMaster" Target="notesMasters/notesMaster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C9EC9A-BA6B-41A9-AE85-22A7951B7D34}"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CA5BF4-1153-48F8-A032-A429A33C27E7}"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in</a:t>
            </a:r>
            <a:endParaRPr lang="zh-CN" altLang="en-US" dirty="0"/>
          </a:p>
        </p:txBody>
      </p:sp>
      <p:sp>
        <p:nvSpPr>
          <p:cNvPr id="4" name="灯片编号占位符 3"/>
          <p:cNvSpPr>
            <a:spLocks noGrp="1"/>
          </p:cNvSpPr>
          <p:nvPr>
            <p:ph type="sldNum" sz="quarter" idx="5"/>
          </p:nvPr>
        </p:nvSpPr>
        <p:spPr/>
        <p:txBody>
          <a:bodyPr/>
          <a:lstStyle/>
          <a:p>
            <a:fld id="{AFCA5BF4-1153-48F8-A032-A429A33C27E7}"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CB878300-A2AD-4925-B08A-EF6935CC15A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D1FA679-5653-43AB-B08A-A7C9CA454EC8}"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CB878300-A2AD-4925-B08A-EF6935CC15A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D1FA679-5653-43AB-B08A-A7C9CA454EC8}"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CB878300-A2AD-4925-B08A-EF6935CC15A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D1FA679-5653-43AB-B08A-A7C9CA454EC8}"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CB878300-A2AD-4925-B08A-EF6935CC15A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D1FA679-5653-43AB-B08A-A7C9CA454EC8}"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CB878300-A2AD-4925-B08A-EF6935CC15A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D1FA679-5653-43AB-B08A-A7C9CA454EC8}"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CB878300-A2AD-4925-B08A-EF6935CC15A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D1FA679-5653-43AB-B08A-A7C9CA454EC8}"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CB878300-A2AD-4925-B08A-EF6935CC15A2}"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D1FA679-5653-43AB-B08A-A7C9CA454EC8}"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CB878300-A2AD-4925-B08A-EF6935CC15A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D1FA679-5653-43AB-B08A-A7C9CA454EC8}"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B878300-A2AD-4925-B08A-EF6935CC15A2}"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D1FA679-5653-43AB-B08A-A7C9CA454EC8}"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CB878300-A2AD-4925-B08A-EF6935CC15A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D1FA679-5653-43AB-B08A-A7C9CA454EC8}"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CB878300-A2AD-4925-B08A-EF6935CC15A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D1FA679-5653-43AB-B08A-A7C9CA454EC8}"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878300-A2AD-4925-B08A-EF6935CC15A2}"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1FA679-5653-43AB-B08A-A7C9CA454EC8}"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jpe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2.xml"/><Relationship Id="rId2" Type="http://schemas.openxmlformats.org/officeDocument/2006/relationships/image" Target="../media/image5.jpeg"/><Relationship Id="rId1"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jpeg"/><Relationship Id="rId1"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jpeg"/><Relationship Id="rId1"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jpeg"/><Relationship Id="rId1"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jpeg"/><Relationship Id="rId1"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jpeg"/><Relationship Id="rId1"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jpeg"/><Relationship Id="rId1" Type="http://schemas.openxmlformats.org/officeDocument/2006/relationships/image" Target="../media/image4.jpe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jpeg"/><Relationship Id="rId1" Type="http://schemas.openxmlformats.org/officeDocument/2006/relationships/image" Target="../media/image4.jpe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jpeg"/><Relationship Id="rId1" Type="http://schemas.openxmlformats.org/officeDocument/2006/relationships/image" Target="../media/image4.jpe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jpeg"/><Relationship Id="rId1" Type="http://schemas.openxmlformats.org/officeDocument/2006/relationships/image" Target="../media/image4.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jpeg"/><Relationship Id="rId1" Type="http://schemas.openxmlformats.org/officeDocument/2006/relationships/image" Target="../media/image4.jpe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jpeg"/><Relationship Id="rId1" Type="http://schemas.openxmlformats.org/officeDocument/2006/relationships/image" Target="../media/image4.jpe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jpeg"/><Relationship Id="rId1" Type="http://schemas.openxmlformats.org/officeDocument/2006/relationships/image" Target="../media/image4.jpe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jpeg"/><Relationship Id="rId1" Type="http://schemas.openxmlformats.org/officeDocument/2006/relationships/image" Target="../media/image4.jpe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jpeg"/><Relationship Id="rId1" Type="http://schemas.openxmlformats.org/officeDocument/2006/relationships/image" Target="../media/image4.jpe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jpeg"/><Relationship Id="rId1" Type="http://schemas.openxmlformats.org/officeDocument/2006/relationships/image" Target="../media/image4.jpe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jpeg"/><Relationship Id="rId1" Type="http://schemas.openxmlformats.org/officeDocument/2006/relationships/image" Target="../media/image4.jpe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jpeg"/><Relationship Id="rId1" Type="http://schemas.openxmlformats.org/officeDocument/2006/relationships/image" Target="../media/image4.jpe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jpeg"/><Relationship Id="rId1" Type="http://schemas.openxmlformats.org/officeDocument/2006/relationships/image" Target="../media/image4.jpe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jpeg"/><Relationship Id="rId1"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jpeg"/><Relationship Id="rId1"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jpeg"/><Relationship Id="rId1" Type="http://schemas.openxmlformats.org/officeDocument/2006/relationships/image" Target="../media/image4.jpe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jpeg"/><Relationship Id="rId1" Type="http://schemas.openxmlformats.org/officeDocument/2006/relationships/image" Target="../media/image4.jpe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jpeg"/><Relationship Id="rId1" Type="http://schemas.openxmlformats.org/officeDocument/2006/relationships/image" Target="../media/image4.jpe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jpeg"/><Relationship Id="rId1" Type="http://schemas.openxmlformats.org/officeDocument/2006/relationships/image" Target="../media/image4.jpe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jpeg"/><Relationship Id="rId1" Type="http://schemas.openxmlformats.org/officeDocument/2006/relationships/image" Target="../media/image4.jpeg"/></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jpeg"/><Relationship Id="rId1" Type="http://schemas.openxmlformats.org/officeDocument/2006/relationships/image" Target="../media/image8.jpe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jpeg"/><Relationship Id="rId1" Type="http://schemas.openxmlformats.org/officeDocument/2006/relationships/image" Target="../media/image4.jpeg"/></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jpeg"/><Relationship Id="rId1"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jpeg"/><Relationship Id="rId1" Type="http://schemas.openxmlformats.org/officeDocument/2006/relationships/image" Target="../media/image6.jpeg"/></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jpeg"/><Relationship Id="rId1"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jpeg"/><Relationship Id="rId1"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jpeg"/><Relationship Id="rId1"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jpeg"/><Relationship Id="rId1"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矩形 1"/>
          <p:cNvSpPr/>
          <p:nvPr/>
        </p:nvSpPr>
        <p:spPr>
          <a:xfrm>
            <a:off x="762000" y="1246188"/>
            <a:ext cx="6538913" cy="5016500"/>
          </a:xfrm>
          <a:prstGeom prst="rect">
            <a:avLst/>
          </a:prstGeom>
          <a:noFill/>
          <a:ln w="9525">
            <a:noFill/>
          </a:ln>
        </p:spPr>
        <p:txBody>
          <a:bodyPr wrap="square" anchor="t">
            <a:spAutoFit/>
          </a:bodyPr>
          <a:p>
            <a:r>
              <a:rPr lang="zh-CN" altLang="en-US" sz="4000" b="1">
                <a:solidFill>
                  <a:srgbClr val="FF0000"/>
                </a:solidFill>
                <a:latin typeface="HelveticaNeue" pitchFamily="2" charset="0"/>
                <a:ea typeface="宋体" panose="02010600030101010101" pitchFamily="2" charset="-122"/>
              </a:rPr>
              <a:t>感恩遇见，相互成就，本课件资料仅供您个人参考、教学使用，严禁自行在网络传播，违者依知识产权法追究法律责任。</a:t>
            </a:r>
            <a:endParaRPr lang="en-US" altLang="zh-CN" sz="4000" b="1">
              <a:solidFill>
                <a:srgbClr val="FF0000"/>
              </a:solidFill>
              <a:latin typeface="HelveticaNeue" pitchFamily="2" charset="0"/>
              <a:ea typeface="宋体" panose="02010600030101010101" pitchFamily="2" charset="-122"/>
            </a:endParaRPr>
          </a:p>
          <a:p>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更多教学资源请关注</a:t>
            </a:r>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公众号：溯恩英语</a:t>
            </a:r>
            <a:endParaRPr lang="zh-CN" altLang="en-US" sz="4000" b="1">
              <a:solidFill>
                <a:srgbClr val="FF0000"/>
              </a:solidFill>
              <a:latin typeface="HelveticaNeue" pitchFamily="2" charset="0"/>
              <a:ea typeface="宋体" panose="02010600030101010101" pitchFamily="2" charset="-122"/>
            </a:endParaRPr>
          </a:p>
        </p:txBody>
      </p:sp>
      <p:sp>
        <p:nvSpPr>
          <p:cNvPr id="5122" name="矩形 3"/>
          <p:cNvSpPr/>
          <p:nvPr/>
        </p:nvSpPr>
        <p:spPr>
          <a:xfrm>
            <a:off x="7835900" y="2009775"/>
            <a:ext cx="3603625" cy="708025"/>
          </a:xfrm>
          <a:prstGeom prst="rect">
            <a:avLst/>
          </a:prstGeom>
          <a:noFill/>
          <a:ln w="9525">
            <a:noFill/>
          </a:ln>
        </p:spPr>
        <p:txBody>
          <a:bodyPr wrap="square" anchor="t">
            <a:spAutoFit/>
          </a:bodyPr>
          <a:p>
            <a:r>
              <a:rPr lang="zh-CN" altLang="en-US" sz="4000" b="1">
                <a:latin typeface="华文新魏" pitchFamily="2" charset="-122"/>
                <a:ea typeface="宋体" panose="02010600030101010101" pitchFamily="2" charset="-122"/>
              </a:rPr>
              <a:t>知识产权声明</a:t>
            </a:r>
            <a:endParaRPr lang="zh-CN" altLang="en-US" sz="4000" b="1">
              <a:latin typeface="华文新魏" pitchFamily="2" charset="-122"/>
              <a:ea typeface="宋体" panose="02010600030101010101" pitchFamily="2" charset="-122"/>
            </a:endParaRPr>
          </a:p>
        </p:txBody>
      </p:sp>
      <p:pic>
        <p:nvPicPr>
          <p:cNvPr id="5123" name="图片 11" descr="水印"/>
          <p:cNvPicPr>
            <a:picLocks noChangeAspect="1"/>
          </p:cNvPicPr>
          <p:nvPr/>
        </p:nvPicPr>
        <p:blipFill>
          <a:blip r:embed="rId1"/>
          <a:stretch>
            <a:fillRect/>
          </a:stretch>
        </p:blipFill>
        <p:spPr>
          <a:xfrm>
            <a:off x="7186613" y="63500"/>
            <a:ext cx="4902200" cy="1587500"/>
          </a:xfrm>
          <a:prstGeom prst="rect">
            <a:avLst/>
          </a:prstGeom>
          <a:noFill/>
          <a:ln w="9525">
            <a:noFill/>
          </a:ln>
        </p:spPr>
      </p:pic>
      <p:pic>
        <p:nvPicPr>
          <p:cNvPr id="5125" name="图片 1" descr="qrcode_for_gh_3a435f224ccf_1280"/>
          <p:cNvPicPr>
            <a:picLocks noChangeAspect="1"/>
          </p:cNvPicPr>
          <p:nvPr/>
        </p:nvPicPr>
        <p:blipFill>
          <a:blip r:embed="rId2"/>
          <a:stretch>
            <a:fillRect/>
          </a:stretch>
        </p:blipFill>
        <p:spPr>
          <a:xfrm>
            <a:off x="7927975" y="2717800"/>
            <a:ext cx="3109913" cy="3108325"/>
          </a:xfrm>
          <a:prstGeom prst="rect">
            <a:avLst/>
          </a:prstGeom>
          <a:noFill/>
          <a:ln w="9525">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游戏壁纸下载,夏日小清新 高清唯美图片桌面壁纸大全_叶子猪网游下载站"/>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内容占位符 2"/>
          <p:cNvSpPr>
            <a:spLocks noGrp="1"/>
          </p:cNvSpPr>
          <p:nvPr>
            <p:ph idx="1"/>
          </p:nvPr>
        </p:nvSpPr>
        <p:spPr>
          <a:xfrm>
            <a:off x="58188" y="513911"/>
            <a:ext cx="12075623" cy="3664533"/>
          </a:xfrm>
          <a:solidFill>
            <a:schemeClr val="bg1"/>
          </a:solidFill>
        </p:spPr>
        <p:txBody>
          <a:bodyPr>
            <a:noAutofit/>
          </a:bodyPr>
          <a:lstStyle/>
          <a:p>
            <a:pPr marL="0" indent="0" algn="just">
              <a:buNone/>
            </a:pPr>
            <a:r>
              <a:rPr lang="en-US" altLang="zh-CN"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      I cautiously opened the attic door in the hall. The noise ceased abruptly. I climbed up the stairs, Rob following my lead. There behind the toy box near the chimney stood the animal—black with a distinct white stripe down his back. Was he scared and trembling? I believe so, at least that’s what I remember. Instinctively, I retreated, fearing the potential spray or bites from the creature. “Hey, Rob,” I whispered urgently, “It’s a skunk. Let’s go to the kitchen and figure out a way to get him out of here.”</a:t>
            </a:r>
            <a:endParaRPr lang="en-US" altLang="zh-CN"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2" name="文本框 1"/>
          <p:cNvSpPr txBox="1"/>
          <p:nvPr/>
        </p:nvSpPr>
        <p:spPr>
          <a:xfrm>
            <a:off x="58188" y="4824031"/>
            <a:ext cx="8638551" cy="584775"/>
          </a:xfrm>
          <a:prstGeom prst="rect">
            <a:avLst/>
          </a:prstGeom>
          <a:solidFill>
            <a:schemeClr val="bg1"/>
          </a:solidFill>
        </p:spPr>
        <p:txBody>
          <a:bodyPr wrap="square" rtlCol="0">
            <a:spAutoFit/>
          </a:bodyPr>
          <a:lstStyle/>
          <a:p>
            <a:r>
              <a:rPr lang="en-US" altLang="zh-CN" sz="3200" b="1" dirty="0">
                <a:solidFill>
                  <a:srgbClr val="008000"/>
                </a:solidFill>
              </a:rPr>
              <a:t> Rob and I encountered a skunk in the attic. </a:t>
            </a:r>
            <a:endParaRPr lang="zh-CN" altLang="en-US" sz="3200" b="1" dirty="0">
              <a:solidFill>
                <a:srgbClr val="008000"/>
              </a:solidFill>
            </a:endParaRPr>
          </a:p>
        </p:txBody>
      </p:sp>
      <p:sp>
        <p:nvSpPr>
          <p:cNvPr id="4" name="文本框 3"/>
          <p:cNvSpPr txBox="1"/>
          <p:nvPr/>
        </p:nvSpPr>
        <p:spPr>
          <a:xfrm>
            <a:off x="58188" y="4239628"/>
            <a:ext cx="2902226" cy="523220"/>
          </a:xfrm>
          <a:prstGeom prst="rect">
            <a:avLst/>
          </a:prstGeom>
          <a:solidFill>
            <a:schemeClr val="bg1"/>
          </a:solidFill>
        </p:spPr>
        <p:txBody>
          <a:bodyPr wrap="square" rtlCol="0">
            <a:spAutoFit/>
          </a:bodyPr>
          <a:lstStyle/>
          <a:p>
            <a:r>
              <a:rPr lang="en-US" altLang="zh-CN" sz="2800" b="1" dirty="0">
                <a:solidFill>
                  <a:srgbClr val="CC00FF"/>
                </a:solidFill>
              </a:rPr>
              <a:t>    main   idea </a:t>
            </a:r>
            <a:endParaRPr lang="zh-CN" altLang="en-US" sz="2800" b="1" dirty="0">
              <a:solidFill>
                <a:srgbClr val="CC00FF"/>
              </a:solidFill>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游戏壁纸下载,夏日小清新 高清唯美图片桌面壁纸大全_叶子猪网游下载站"/>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内容占位符 2"/>
          <p:cNvSpPr>
            <a:spLocks noGrp="1"/>
          </p:cNvSpPr>
          <p:nvPr>
            <p:ph idx="1"/>
          </p:nvPr>
        </p:nvSpPr>
        <p:spPr>
          <a:xfrm>
            <a:off x="3631935" y="138964"/>
            <a:ext cx="3534179" cy="523220"/>
          </a:xfrm>
          <a:solidFill>
            <a:schemeClr val="bg1"/>
          </a:solidFill>
        </p:spPr>
        <p:txBody>
          <a:bodyPr>
            <a:noAutofit/>
          </a:bodyPr>
          <a:lstStyle/>
          <a:p>
            <a:pPr marL="0" indent="0" algn="just">
              <a:buNone/>
            </a:pPr>
            <a:r>
              <a:rPr lang="zh-CN" altLang="en-US" sz="3200"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原文本类型探究</a:t>
            </a:r>
            <a:endParaRPr lang="en-US" altLang="zh-CN"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2" name="文本框 1"/>
          <p:cNvSpPr txBox="1"/>
          <p:nvPr/>
        </p:nvSpPr>
        <p:spPr>
          <a:xfrm>
            <a:off x="126315" y="2017330"/>
            <a:ext cx="11939370" cy="1569660"/>
          </a:xfrm>
          <a:prstGeom prst="rect">
            <a:avLst/>
          </a:prstGeom>
          <a:solidFill>
            <a:schemeClr val="bg1"/>
          </a:solidFill>
        </p:spPr>
        <p:txBody>
          <a:bodyPr wrap="square" rtlCol="0">
            <a:spAutoFit/>
          </a:bodyPr>
          <a:lstStyle/>
          <a:p>
            <a:r>
              <a:rPr lang="en-US" altLang="zh-CN" sz="3200" b="1" dirty="0">
                <a:solidFill>
                  <a:srgbClr val="FF0000"/>
                </a:solidFill>
              </a:rPr>
              <a:t> </a:t>
            </a:r>
            <a:r>
              <a:rPr lang="en-US" altLang="zh-CN" sz="3200" b="1" dirty="0">
                <a:solidFill>
                  <a:srgbClr val="0000FF"/>
                </a:solidFill>
              </a:rPr>
              <a:t>1.  Experience 1 --- </a:t>
            </a:r>
            <a:r>
              <a:rPr lang="en-US" altLang="zh-CN" sz="3200" b="1" dirty="0">
                <a:solidFill>
                  <a:srgbClr val="FF0000"/>
                </a:solidFill>
              </a:rPr>
              <a:t>My mother’s encounter with a skunk / thanks to her kindness, the skunk got rid of the marmalade jar on his nose and the skunk got its nickname Marmalade. </a:t>
            </a:r>
            <a:endParaRPr lang="zh-CN" altLang="en-US" sz="3200" b="1" dirty="0">
              <a:solidFill>
                <a:srgbClr val="0000FF"/>
              </a:solidFill>
            </a:endParaRPr>
          </a:p>
        </p:txBody>
      </p:sp>
      <p:sp>
        <p:nvSpPr>
          <p:cNvPr id="4" name="文本框 3"/>
          <p:cNvSpPr txBox="1"/>
          <p:nvPr/>
        </p:nvSpPr>
        <p:spPr>
          <a:xfrm>
            <a:off x="126315" y="801148"/>
            <a:ext cx="11939369" cy="1077218"/>
          </a:xfrm>
          <a:prstGeom prst="rect">
            <a:avLst/>
          </a:prstGeom>
          <a:solidFill>
            <a:schemeClr val="bg1"/>
          </a:solidFill>
        </p:spPr>
        <p:txBody>
          <a:bodyPr wrap="square" rtlCol="0">
            <a:spAutoFit/>
          </a:bodyPr>
          <a:lstStyle/>
          <a:p>
            <a:r>
              <a:rPr lang="en-US" altLang="zh-CN" sz="3200" b="1" dirty="0">
                <a:solidFill>
                  <a:srgbClr val="C00000"/>
                </a:solidFill>
              </a:rPr>
              <a:t>        </a:t>
            </a:r>
            <a:r>
              <a:rPr lang="zh-CN" altLang="en-US" sz="3200" b="1" dirty="0">
                <a:solidFill>
                  <a:srgbClr val="C00000"/>
                </a:solidFill>
              </a:rPr>
              <a:t>本文续写类型不同于常见的“ 问题</a:t>
            </a:r>
            <a:r>
              <a:rPr lang="en-US" altLang="zh-CN" sz="3200" b="1" dirty="0">
                <a:solidFill>
                  <a:srgbClr val="C00000"/>
                </a:solidFill>
              </a:rPr>
              <a:t>/</a:t>
            </a:r>
            <a:r>
              <a:rPr lang="zh-CN" altLang="en-US" sz="3200" b="1" dirty="0">
                <a:solidFill>
                  <a:srgbClr val="C00000"/>
                </a:solidFill>
              </a:rPr>
              <a:t>冲突  </a:t>
            </a:r>
            <a:r>
              <a:rPr lang="en-US" altLang="zh-CN" sz="3200" b="1" dirty="0">
                <a:solidFill>
                  <a:srgbClr val="C00000"/>
                </a:solidFill>
              </a:rPr>
              <a:t>+</a:t>
            </a:r>
            <a:r>
              <a:rPr lang="zh-CN" altLang="en-US" sz="3200" b="1" dirty="0">
                <a:solidFill>
                  <a:srgbClr val="C00000"/>
                </a:solidFill>
              </a:rPr>
              <a:t>解决”类型的文本；相反，本文讲述了两次不同的经历；</a:t>
            </a:r>
            <a:endParaRPr lang="zh-CN" altLang="en-US" sz="3200" b="1" dirty="0">
              <a:solidFill>
                <a:srgbClr val="0000FF"/>
              </a:solidFill>
            </a:endParaRPr>
          </a:p>
        </p:txBody>
      </p:sp>
      <p:sp>
        <p:nvSpPr>
          <p:cNvPr id="7" name="文本框 6"/>
          <p:cNvSpPr txBox="1"/>
          <p:nvPr/>
        </p:nvSpPr>
        <p:spPr>
          <a:xfrm>
            <a:off x="126315" y="3725954"/>
            <a:ext cx="11939370" cy="1077218"/>
          </a:xfrm>
          <a:prstGeom prst="rect">
            <a:avLst/>
          </a:prstGeom>
          <a:solidFill>
            <a:schemeClr val="bg1"/>
          </a:solidFill>
        </p:spPr>
        <p:txBody>
          <a:bodyPr wrap="square" rtlCol="0">
            <a:spAutoFit/>
          </a:bodyPr>
          <a:lstStyle/>
          <a:p>
            <a:r>
              <a:rPr lang="en-US" altLang="zh-CN" sz="3200" b="1" dirty="0">
                <a:solidFill>
                  <a:srgbClr val="0000FF"/>
                </a:solidFill>
              </a:rPr>
              <a:t>2. Experience 2 --- </a:t>
            </a:r>
            <a:r>
              <a:rPr lang="en-US" altLang="zh-CN" sz="3200" b="1" dirty="0">
                <a:solidFill>
                  <a:srgbClr val="FF0000"/>
                </a:solidFill>
              </a:rPr>
              <a:t> Rob and I found a skunk in the attic / experience 2 is the content of the continuation writing . </a:t>
            </a:r>
            <a:endParaRPr lang="zh-CN" altLang="en-US" sz="3200" b="1" dirty="0">
              <a:solidFill>
                <a:srgbClr val="0000FF"/>
              </a:solidFill>
            </a:endParaRPr>
          </a:p>
        </p:txBody>
      </p:sp>
      <p:sp>
        <p:nvSpPr>
          <p:cNvPr id="8" name="文本框 7"/>
          <p:cNvSpPr txBox="1"/>
          <p:nvPr/>
        </p:nvSpPr>
        <p:spPr>
          <a:xfrm>
            <a:off x="126314" y="4979635"/>
            <a:ext cx="11939370" cy="1569660"/>
          </a:xfrm>
          <a:prstGeom prst="rect">
            <a:avLst/>
          </a:prstGeom>
          <a:solidFill>
            <a:schemeClr val="bg1"/>
          </a:solidFill>
        </p:spPr>
        <p:txBody>
          <a:bodyPr wrap="square" rtlCol="0">
            <a:spAutoFit/>
          </a:bodyPr>
          <a:lstStyle/>
          <a:p>
            <a:r>
              <a:rPr lang="en-US" altLang="zh-CN" sz="3200" b="1" dirty="0">
                <a:solidFill>
                  <a:srgbClr val="0000FF"/>
                </a:solidFill>
              </a:rPr>
              <a:t>3. </a:t>
            </a:r>
            <a:r>
              <a:rPr lang="en-US" altLang="zh-CN" sz="3200" b="1" dirty="0">
                <a:solidFill>
                  <a:srgbClr val="0000FF"/>
                </a:solidFill>
                <a:sym typeface="Wingdings" panose="05000000000000000000" pitchFamily="2" charset="2"/>
              </a:rPr>
              <a:t>result&amp; reflection--- </a:t>
            </a:r>
            <a:r>
              <a:rPr lang="en-US" altLang="zh-CN" sz="3200" b="1" dirty="0">
                <a:solidFill>
                  <a:srgbClr val="FF0000"/>
                </a:solidFill>
                <a:sym typeface="Wingdings" panose="05000000000000000000" pitchFamily="2" charset="2"/>
              </a:rPr>
              <a:t>Rob and I treated the skunk kindly just as my mother did 3 summers before. //  We human can treat wild animals kindly as long as we care about them.   </a:t>
            </a:r>
            <a:endParaRPr lang="en-US" altLang="zh-CN" sz="3200" b="1" dirty="0">
              <a:solidFill>
                <a:srgbClr val="FF0000"/>
              </a:solidFill>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游戏壁纸下载,夏日小清新 高清唯美图片桌面壁纸大全_叶子猪网游下载站"/>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标题 1"/>
          <p:cNvSpPr>
            <a:spLocks noGrp="1"/>
          </p:cNvSpPr>
          <p:nvPr>
            <p:ph type="title"/>
          </p:nvPr>
        </p:nvSpPr>
        <p:spPr>
          <a:xfrm>
            <a:off x="2179982" y="2621308"/>
            <a:ext cx="8226287" cy="1325563"/>
          </a:xfrm>
          <a:solidFill>
            <a:schemeClr val="accent6"/>
          </a:solidFill>
        </p:spPr>
        <p:txBody>
          <a:bodyPr>
            <a:normAutofit fontScale="90000"/>
          </a:bodyPr>
          <a:lstStyle/>
          <a:p>
            <a:r>
              <a:rPr lang="en-US" altLang="zh-CN" dirty="0">
                <a:solidFill>
                  <a:srgbClr val="FFC000"/>
                </a:solidFill>
              </a:rPr>
              <a:t>     </a:t>
            </a:r>
            <a:r>
              <a:rPr lang="en-US" altLang="zh-CN" sz="5400" b="1" dirty="0">
                <a:solidFill>
                  <a:srgbClr val="EDBE13"/>
                </a:solidFill>
              </a:rPr>
              <a:t>Read for clues and echoes</a:t>
            </a:r>
            <a:endParaRPr lang="zh-CN" altLang="en-US" sz="5400" b="1" dirty="0">
              <a:solidFill>
                <a:srgbClr val="EDBE13"/>
              </a:solidFill>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游戏壁纸下载,夏日小清新 高清唯美图片桌面壁纸大全_叶子猪网游下载站"/>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内容占位符 1"/>
          <p:cNvGraphicFramePr/>
          <p:nvPr/>
        </p:nvGraphicFramePr>
        <p:xfrm>
          <a:off x="-9939" y="970934"/>
          <a:ext cx="12201939" cy="5179398"/>
        </p:xfrm>
        <a:graphic>
          <a:graphicData uri="http://schemas.openxmlformats.org/drawingml/2006/table">
            <a:tbl>
              <a:tblPr firstRow="1" bandRow="1">
                <a:tableStyleId>{5C22544A-7EE6-4342-B048-85BDC9FD1C3A}</a:tableStyleId>
              </a:tblPr>
              <a:tblGrid>
                <a:gridCol w="5844209"/>
                <a:gridCol w="6357730"/>
              </a:tblGrid>
              <a:tr h="698838">
                <a:tc>
                  <a:txBody>
                    <a:bodyPr/>
                    <a:lstStyle/>
                    <a:p>
                      <a:r>
                        <a:rPr lang="en-US" altLang="zh-CN" dirty="0"/>
                        <a:t>             </a:t>
                      </a:r>
                      <a:r>
                        <a:rPr lang="en-US" altLang="zh-CN" sz="3200" dirty="0">
                          <a:solidFill>
                            <a:srgbClr val="C00000"/>
                          </a:solidFill>
                        </a:rPr>
                        <a:t>clues</a:t>
                      </a:r>
                      <a:endParaRPr lang="zh-CN" altLang="en-US" sz="3200" dirty="0">
                        <a:solidFill>
                          <a:srgbClr val="C00000"/>
                        </a:solidFill>
                      </a:endParaRPr>
                    </a:p>
                  </a:txBody>
                  <a:tcPr>
                    <a:solidFill>
                      <a:schemeClr val="accent3">
                        <a:lumMod val="20000"/>
                        <a:lumOff val="80000"/>
                      </a:schemeClr>
                    </a:solidFill>
                  </a:tcPr>
                </a:tc>
                <a:tc>
                  <a:txBody>
                    <a:bodyPr/>
                    <a:lstStyle/>
                    <a:p>
                      <a:r>
                        <a:rPr lang="en-US" altLang="zh-CN" dirty="0"/>
                        <a:t>       </a:t>
                      </a:r>
                      <a:r>
                        <a:rPr lang="en-US" altLang="zh-CN" sz="3200" dirty="0">
                          <a:solidFill>
                            <a:srgbClr val="C00000"/>
                          </a:solidFill>
                        </a:rPr>
                        <a:t>echoes</a:t>
                      </a:r>
                      <a:endParaRPr lang="zh-CN" altLang="en-US" sz="3200" dirty="0">
                        <a:solidFill>
                          <a:srgbClr val="C00000"/>
                        </a:solidFill>
                      </a:endParaRPr>
                    </a:p>
                  </a:txBody>
                  <a:tcPr>
                    <a:solidFill>
                      <a:schemeClr val="accent3">
                        <a:lumMod val="20000"/>
                        <a:lumOff val="80000"/>
                      </a:schemeClr>
                    </a:solidFill>
                  </a:tcPr>
                </a:tc>
              </a:tr>
              <a:tr h="2623930">
                <a:tc>
                  <a:txBody>
                    <a:bodyPr/>
                    <a:lstStyle/>
                    <a:p>
                      <a:pPr algn="just"/>
                      <a:r>
                        <a:rPr lang="en-US" altLang="zh-CN" sz="360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Whenever I spread marmalade</a:t>
                      </a:r>
                      <a:r>
                        <a:rPr lang="zh-CN" altLang="en-US" sz="360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（橘子酱）</a:t>
                      </a:r>
                      <a:r>
                        <a:rPr lang="en-US" altLang="zh-CN" sz="360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3600" kern="100" dirty="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I am reminded of my mother, a five-foot-tall angel who even befriended a skunk</a:t>
                      </a:r>
                      <a:r>
                        <a:rPr lang="zh-CN" altLang="en-US" sz="3600" kern="100" dirty="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（臭鼬）</a:t>
                      </a:r>
                      <a:r>
                        <a:rPr lang="en-US" altLang="zh-CN" sz="3600" kern="100" dirty="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 </a:t>
                      </a:r>
                      <a:endParaRPr lang="zh-CN" altLang="en-US" sz="3600" dirty="0">
                        <a:solidFill>
                          <a:srgbClr val="C00000"/>
                        </a:solidFill>
                      </a:endParaRPr>
                    </a:p>
                  </a:txBody>
                  <a:tcPr>
                    <a:solidFill>
                      <a:schemeClr val="accent4">
                        <a:lumMod val="20000"/>
                        <a:lumOff val="80000"/>
                      </a:schemeClr>
                    </a:solidFill>
                  </a:tcPr>
                </a:tc>
                <a:tc>
                  <a:txBody>
                    <a:bodyPr/>
                    <a:lstStyle/>
                    <a:p>
                      <a:pPr marL="514350" indent="-514350">
                        <a:buAutoNum type="arabicPeriod"/>
                      </a:pPr>
                      <a:r>
                        <a:rPr lang="en-US" altLang="zh-CN" sz="3600" dirty="0">
                          <a:solidFill>
                            <a:srgbClr val="CC00FF"/>
                          </a:solidFill>
                        </a:rPr>
                        <a:t>We human can </a:t>
                      </a:r>
                      <a:r>
                        <a:rPr lang="en-US" altLang="zh-CN" sz="3600" b="1" dirty="0">
                          <a:solidFill>
                            <a:srgbClr val="CC00FF"/>
                          </a:solidFill>
                        </a:rPr>
                        <a:t>befriend </a:t>
                      </a:r>
                      <a:r>
                        <a:rPr lang="en-US" altLang="zh-CN" sz="3600" dirty="0">
                          <a:solidFill>
                            <a:srgbClr val="CC00FF"/>
                          </a:solidFill>
                        </a:rPr>
                        <a:t>any wild animal as long as we are as caring as an </a:t>
                      </a:r>
                      <a:r>
                        <a:rPr lang="en-US" altLang="zh-CN" sz="3600" b="1" dirty="0">
                          <a:solidFill>
                            <a:srgbClr val="CC00FF"/>
                          </a:solidFill>
                        </a:rPr>
                        <a:t>angel. </a:t>
                      </a:r>
                      <a:endParaRPr lang="en-US" altLang="zh-CN" sz="3600" b="1" dirty="0">
                        <a:solidFill>
                          <a:srgbClr val="CC00FF"/>
                        </a:solidFill>
                      </a:endParaRPr>
                    </a:p>
                    <a:p>
                      <a:pPr marL="0" indent="0">
                        <a:buNone/>
                      </a:pPr>
                      <a:r>
                        <a:rPr lang="en-US" altLang="zh-CN" sz="3600" b="0" dirty="0">
                          <a:solidFill>
                            <a:srgbClr val="CC00FF"/>
                          </a:solidFill>
                        </a:rPr>
                        <a:t>    ( It can be used as an ending) </a:t>
                      </a:r>
                      <a:endParaRPr lang="en-US" altLang="zh-CN" sz="3600" b="0" dirty="0">
                        <a:solidFill>
                          <a:srgbClr val="CC00FF"/>
                        </a:solidFill>
                      </a:endParaRPr>
                    </a:p>
                    <a:p>
                      <a:pPr marL="742950" indent="-742950">
                        <a:buAutoNum type="arabicPeriod" startAt="2"/>
                      </a:pPr>
                      <a:r>
                        <a:rPr lang="en-US" altLang="zh-CN" sz="3600" b="0" dirty="0">
                          <a:solidFill>
                            <a:srgbClr val="CC00FF"/>
                          </a:solidFill>
                        </a:rPr>
                        <a:t>Thinking of the tale that my  </a:t>
                      </a:r>
                      <a:endParaRPr lang="en-US" altLang="zh-CN" sz="3600" b="0" dirty="0">
                        <a:solidFill>
                          <a:srgbClr val="CC00FF"/>
                        </a:solidFill>
                      </a:endParaRPr>
                    </a:p>
                    <a:p>
                      <a:pPr marL="0" indent="0">
                        <a:buNone/>
                      </a:pPr>
                      <a:r>
                        <a:rPr lang="en-US" altLang="zh-CN" sz="3600" b="0" dirty="0">
                          <a:solidFill>
                            <a:srgbClr val="CC00FF"/>
                          </a:solidFill>
                        </a:rPr>
                        <a:t>    mother told me repeatedly, I   </a:t>
                      </a:r>
                      <a:endParaRPr lang="en-US" altLang="zh-CN" sz="3600" b="0" dirty="0">
                        <a:solidFill>
                          <a:srgbClr val="CC00FF"/>
                        </a:solidFill>
                      </a:endParaRPr>
                    </a:p>
                    <a:p>
                      <a:pPr marL="0" indent="0">
                        <a:buNone/>
                      </a:pPr>
                      <a:r>
                        <a:rPr lang="en-US" altLang="zh-CN" sz="3600" b="0" dirty="0">
                          <a:solidFill>
                            <a:srgbClr val="CC00FF"/>
                          </a:solidFill>
                        </a:rPr>
                        <a:t>    came up with a great idea--   </a:t>
                      </a:r>
                      <a:endParaRPr lang="en-US" altLang="zh-CN" sz="3600" b="0" dirty="0">
                        <a:solidFill>
                          <a:srgbClr val="CC00FF"/>
                        </a:solidFill>
                      </a:endParaRPr>
                    </a:p>
                    <a:p>
                      <a:pPr marL="0" indent="0">
                        <a:buNone/>
                      </a:pPr>
                      <a:r>
                        <a:rPr lang="en-US" altLang="zh-CN" sz="3600" b="0" dirty="0">
                          <a:solidFill>
                            <a:srgbClr val="CC00FF"/>
                          </a:solidFill>
                        </a:rPr>
                        <a:t>    get some marmalade.</a:t>
                      </a:r>
                      <a:endParaRPr lang="en-US" altLang="zh-CN" sz="3600" b="0" dirty="0"/>
                    </a:p>
                  </a:txBody>
                  <a:tcPr>
                    <a:solidFill>
                      <a:schemeClr val="accent4">
                        <a:lumMod val="20000"/>
                        <a:lumOff val="80000"/>
                      </a:schemeClr>
                    </a:solidFill>
                  </a:tcPr>
                </a:tc>
              </a:tr>
            </a:tbl>
          </a:graphicData>
        </a:graphic>
      </p:graphicFrame>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游戏壁纸下载,夏日小清新 高清唯美图片桌面壁纸大全_叶子猪网游下载站"/>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内容占位符 1"/>
          <p:cNvGraphicFramePr/>
          <p:nvPr/>
        </p:nvGraphicFramePr>
        <p:xfrm>
          <a:off x="1" y="371169"/>
          <a:ext cx="12192000" cy="5767401"/>
        </p:xfrm>
        <a:graphic>
          <a:graphicData uri="http://schemas.openxmlformats.org/drawingml/2006/table">
            <a:tbl>
              <a:tblPr firstRow="1" bandRow="1">
                <a:tableStyleId>{5C22544A-7EE6-4342-B048-85BDC9FD1C3A}</a:tableStyleId>
              </a:tblPr>
              <a:tblGrid>
                <a:gridCol w="5714999"/>
                <a:gridCol w="6477001"/>
              </a:tblGrid>
              <a:tr h="543176">
                <a:tc>
                  <a:txBody>
                    <a:bodyPr/>
                    <a:lstStyle/>
                    <a:p>
                      <a:r>
                        <a:rPr lang="en-US" altLang="zh-CN" dirty="0"/>
                        <a:t>             </a:t>
                      </a:r>
                      <a:r>
                        <a:rPr lang="en-US" altLang="zh-CN" sz="3200" dirty="0">
                          <a:solidFill>
                            <a:srgbClr val="C00000"/>
                          </a:solidFill>
                        </a:rPr>
                        <a:t>clues</a:t>
                      </a:r>
                      <a:endParaRPr lang="zh-CN" altLang="en-US" sz="3200" dirty="0">
                        <a:solidFill>
                          <a:srgbClr val="C00000"/>
                        </a:solidFill>
                      </a:endParaRPr>
                    </a:p>
                  </a:txBody>
                  <a:tcPr>
                    <a:solidFill>
                      <a:schemeClr val="accent3">
                        <a:lumMod val="20000"/>
                        <a:lumOff val="80000"/>
                      </a:schemeClr>
                    </a:solidFill>
                  </a:tcPr>
                </a:tc>
                <a:tc>
                  <a:txBody>
                    <a:bodyPr/>
                    <a:lstStyle/>
                    <a:p>
                      <a:r>
                        <a:rPr lang="en-US" altLang="zh-CN" dirty="0"/>
                        <a:t>       </a:t>
                      </a:r>
                      <a:r>
                        <a:rPr lang="en-US" altLang="zh-CN" sz="3200" dirty="0">
                          <a:solidFill>
                            <a:srgbClr val="C00000"/>
                          </a:solidFill>
                        </a:rPr>
                        <a:t>echoes</a:t>
                      </a:r>
                      <a:endParaRPr lang="zh-CN" altLang="en-US" sz="3200" dirty="0">
                        <a:solidFill>
                          <a:srgbClr val="C00000"/>
                        </a:solidFill>
                      </a:endParaRPr>
                    </a:p>
                  </a:txBody>
                  <a:tcPr>
                    <a:solidFill>
                      <a:schemeClr val="accent3">
                        <a:lumMod val="20000"/>
                        <a:lumOff val="80000"/>
                      </a:schemeClr>
                    </a:solidFill>
                  </a:tcPr>
                </a:tc>
              </a:tr>
              <a:tr h="5188281">
                <a:tc>
                  <a:txBody>
                    <a:bodyPr/>
                    <a:lstStyle/>
                    <a:p>
                      <a:pPr algn="just">
                        <a:lnSpc>
                          <a:spcPts val="3000"/>
                        </a:lnSpc>
                      </a:pPr>
                      <a:r>
                        <a:rPr lang="en-US" altLang="zh-CN" sz="320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The jar slipped off. The skunk nodded a thank-you before slipping away into the woods at the back of the garden. Obviously, there was no spraying incident, thanks to my remarkable mother. She repeated this tale numerous times, always calling the skunk Marmalade. However, that was not the end of the story. Three summers later, when I was about twelve, another encounter occurred. </a:t>
                      </a:r>
                      <a:endParaRPr lang="zh-CN" altLang="en-US" sz="3200" dirty="0">
                        <a:solidFill>
                          <a:schemeClr val="tx1"/>
                        </a:solidFill>
                      </a:endParaRPr>
                    </a:p>
                  </a:txBody>
                  <a:tcPr>
                    <a:solidFill>
                      <a:schemeClr val="accent4">
                        <a:lumMod val="20000"/>
                        <a:lumOff val="80000"/>
                      </a:schemeClr>
                    </a:solidFill>
                  </a:tcPr>
                </a:tc>
                <a:tc>
                  <a:txBody>
                    <a:bodyPr/>
                    <a:lstStyle/>
                    <a:p>
                      <a:pPr marL="742950" indent="-742950" algn="just">
                        <a:buAutoNum type="arabicPeriod" startAt="3"/>
                      </a:pPr>
                      <a:r>
                        <a:rPr lang="en-US" altLang="zh-CN" sz="3600" dirty="0">
                          <a:solidFill>
                            <a:srgbClr val="CC00FF"/>
                          </a:solidFill>
                        </a:rPr>
                        <a:t>Nodding a thank-you back </a:t>
                      </a:r>
                      <a:endParaRPr lang="en-US" altLang="zh-CN" sz="3600" dirty="0">
                        <a:solidFill>
                          <a:srgbClr val="CC00FF"/>
                        </a:solidFill>
                      </a:endParaRPr>
                    </a:p>
                    <a:p>
                      <a:pPr marL="0" indent="0" algn="just">
                        <a:buNone/>
                      </a:pPr>
                      <a:r>
                        <a:rPr lang="en-US" altLang="zh-CN" sz="3600" dirty="0">
                          <a:solidFill>
                            <a:srgbClr val="CC00FF"/>
                          </a:solidFill>
                        </a:rPr>
                        <a:t>    to Rob and me, the skunk </a:t>
                      </a:r>
                      <a:endParaRPr lang="en-US" altLang="zh-CN" sz="3600" dirty="0">
                        <a:solidFill>
                          <a:srgbClr val="CC00FF"/>
                        </a:solidFill>
                      </a:endParaRPr>
                    </a:p>
                    <a:p>
                      <a:pPr marL="0" indent="0" algn="just">
                        <a:buNone/>
                      </a:pPr>
                      <a:r>
                        <a:rPr lang="en-US" altLang="zh-CN" sz="3600" dirty="0">
                          <a:solidFill>
                            <a:srgbClr val="CC00FF"/>
                          </a:solidFill>
                        </a:rPr>
                        <a:t>    slipped away into the woods </a:t>
                      </a:r>
                      <a:endParaRPr lang="en-US" altLang="zh-CN" sz="3600" dirty="0">
                        <a:solidFill>
                          <a:srgbClr val="CC00FF"/>
                        </a:solidFill>
                      </a:endParaRPr>
                    </a:p>
                    <a:p>
                      <a:pPr marL="0" indent="0" algn="just">
                        <a:buNone/>
                      </a:pPr>
                      <a:r>
                        <a:rPr lang="en-US" altLang="zh-CN" sz="3600" dirty="0">
                          <a:solidFill>
                            <a:srgbClr val="CC00FF"/>
                          </a:solidFill>
                        </a:rPr>
                        <a:t>    at the back of the garden.  </a:t>
                      </a:r>
                      <a:endParaRPr lang="en-US" altLang="zh-CN" sz="3600" dirty="0">
                        <a:solidFill>
                          <a:srgbClr val="CC00FF"/>
                        </a:solidFill>
                      </a:endParaRPr>
                    </a:p>
                    <a:p>
                      <a:pPr marL="0" indent="0" algn="just">
                        <a:buNone/>
                      </a:pPr>
                      <a:r>
                        <a:rPr lang="en-US" altLang="zh-CN" sz="3600" dirty="0">
                          <a:solidFill>
                            <a:srgbClr val="CC00FF"/>
                          </a:solidFill>
                        </a:rPr>
                        <a:t>    What an amazing encounter! </a:t>
                      </a:r>
                      <a:endParaRPr lang="zh-CN" altLang="en-US" sz="3600" dirty="0">
                        <a:solidFill>
                          <a:srgbClr val="CC00FF"/>
                        </a:solidFill>
                      </a:endParaRPr>
                    </a:p>
                  </a:txBody>
                  <a:tcPr>
                    <a:solidFill>
                      <a:schemeClr val="accent4">
                        <a:lumMod val="20000"/>
                        <a:lumOff val="80000"/>
                      </a:schemeClr>
                    </a:solidFill>
                  </a:tcPr>
                </a:tc>
              </a:tr>
            </a:tbl>
          </a:graphicData>
        </a:graphic>
      </p:graphicFrame>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游戏壁纸下载,夏日小清新 高清唯美图片桌面壁纸大全_叶子猪网游下载站"/>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内容占位符 1"/>
          <p:cNvGraphicFramePr/>
          <p:nvPr/>
        </p:nvGraphicFramePr>
        <p:xfrm>
          <a:off x="-9939" y="63820"/>
          <a:ext cx="12201939" cy="6642438"/>
        </p:xfrm>
        <a:graphic>
          <a:graphicData uri="http://schemas.openxmlformats.org/drawingml/2006/table">
            <a:tbl>
              <a:tblPr firstRow="1" bandRow="1">
                <a:tableStyleId>{5C22544A-7EE6-4342-B048-85BDC9FD1C3A}</a:tableStyleId>
              </a:tblPr>
              <a:tblGrid>
                <a:gridCol w="5844209"/>
                <a:gridCol w="6357730"/>
              </a:tblGrid>
              <a:tr h="698838">
                <a:tc>
                  <a:txBody>
                    <a:bodyPr/>
                    <a:lstStyle/>
                    <a:p>
                      <a:r>
                        <a:rPr lang="en-US" altLang="zh-CN" sz="2800" dirty="0"/>
                        <a:t>             </a:t>
                      </a:r>
                      <a:r>
                        <a:rPr lang="en-US" altLang="zh-CN" sz="2800" dirty="0">
                          <a:solidFill>
                            <a:srgbClr val="C00000"/>
                          </a:solidFill>
                        </a:rPr>
                        <a:t>clues</a:t>
                      </a:r>
                      <a:endParaRPr lang="zh-CN" altLang="en-US" sz="2800" dirty="0">
                        <a:solidFill>
                          <a:srgbClr val="C00000"/>
                        </a:solidFill>
                      </a:endParaRPr>
                    </a:p>
                  </a:txBody>
                  <a:tcPr>
                    <a:solidFill>
                      <a:schemeClr val="accent3">
                        <a:lumMod val="20000"/>
                        <a:lumOff val="80000"/>
                      </a:schemeClr>
                    </a:solidFill>
                  </a:tcPr>
                </a:tc>
                <a:tc>
                  <a:txBody>
                    <a:bodyPr/>
                    <a:lstStyle/>
                    <a:p>
                      <a:r>
                        <a:rPr lang="en-US" altLang="zh-CN" dirty="0"/>
                        <a:t>       </a:t>
                      </a:r>
                      <a:r>
                        <a:rPr lang="en-US" altLang="zh-CN" sz="3200" dirty="0">
                          <a:solidFill>
                            <a:srgbClr val="C00000"/>
                          </a:solidFill>
                        </a:rPr>
                        <a:t>echoes</a:t>
                      </a:r>
                      <a:endParaRPr lang="zh-CN" altLang="en-US" sz="3200" dirty="0">
                        <a:solidFill>
                          <a:srgbClr val="C00000"/>
                        </a:solidFill>
                      </a:endParaRPr>
                    </a:p>
                  </a:txBody>
                  <a:tcPr>
                    <a:solidFill>
                      <a:schemeClr val="accent3">
                        <a:lumMod val="20000"/>
                        <a:lumOff val="80000"/>
                      </a:schemeClr>
                    </a:solidFill>
                  </a:tcPr>
                </a:tc>
              </a:tr>
              <a:tr h="2623930">
                <a:tc>
                  <a:txBody>
                    <a:bodyPr/>
                    <a:lstStyle/>
                    <a:p>
                      <a:pPr algn="just"/>
                      <a:r>
                        <a:rPr lang="en-US" altLang="zh-CN" sz="280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320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It was a rainy morning, and both my mother and father had gone to work. My friend Rob came over to play, and we decided to run the electric train in my room. Suddenly, a scratching sound emerged from the attic</a:t>
                      </a:r>
                      <a:r>
                        <a:rPr lang="zh-CN" altLang="en-US" sz="320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（阁楼）</a:t>
                      </a:r>
                      <a:r>
                        <a:rPr lang="en-US" altLang="zh-CN" sz="320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Rob assumed that it might be some kind of animal. Curiosity got the better of us, and we ventured towards the source of the sound. </a:t>
                      </a:r>
                      <a:endParaRPr lang="zh-CN" altLang="en-US" sz="3200" dirty="0">
                        <a:solidFill>
                          <a:srgbClr val="FF0000"/>
                        </a:solidFill>
                      </a:endParaRPr>
                    </a:p>
                  </a:txBody>
                  <a:tcPr>
                    <a:solidFill>
                      <a:schemeClr val="accent4">
                        <a:lumMod val="20000"/>
                        <a:lumOff val="80000"/>
                      </a:schemeClr>
                    </a:solidFill>
                  </a:tcPr>
                </a:tc>
                <a:tc>
                  <a:txBody>
                    <a:bodyPr/>
                    <a:lstStyle/>
                    <a:p>
                      <a:pPr marL="514350" indent="-514350">
                        <a:buAutoNum type="arabicPeriod" startAt="4"/>
                      </a:pPr>
                      <a:r>
                        <a:rPr lang="en-US" altLang="zh-CN" sz="3200" i="0" dirty="0">
                          <a:solidFill>
                            <a:srgbClr val="CC00FF"/>
                          </a:solidFill>
                        </a:rPr>
                        <a:t> No sooner had my mother come back home after work than I shared the incredible incident of the skunk with her. </a:t>
                      </a:r>
                      <a:endParaRPr lang="en-US" altLang="zh-CN" sz="3200" i="0" dirty="0">
                        <a:solidFill>
                          <a:srgbClr val="CC00FF"/>
                        </a:solidFill>
                      </a:endParaRPr>
                    </a:p>
                    <a:p>
                      <a:pPr marL="514350" indent="-514350">
                        <a:buAutoNum type="arabicPeriod" startAt="4"/>
                      </a:pPr>
                      <a:endParaRPr lang="en-US" altLang="zh-CN" sz="3200" i="0" dirty="0">
                        <a:solidFill>
                          <a:srgbClr val="CC00FF"/>
                        </a:solidFill>
                      </a:endParaRPr>
                    </a:p>
                    <a:p>
                      <a:pPr marL="514350" indent="-514350">
                        <a:buAutoNum type="arabicPeriod" startAt="4"/>
                      </a:pPr>
                      <a:r>
                        <a:rPr lang="en-US" altLang="zh-CN" sz="3200" i="0" dirty="0">
                          <a:solidFill>
                            <a:srgbClr val="CC00FF"/>
                          </a:solidFill>
                        </a:rPr>
                        <a:t> She smiled, eyes shining with joy, affirming, “ It must be the skunk I encountered three summers ago.”  </a:t>
                      </a:r>
                      <a:endParaRPr lang="en-US" altLang="zh-CN" sz="3200" i="0" dirty="0">
                        <a:solidFill>
                          <a:srgbClr val="0000FF"/>
                        </a:solidFill>
                      </a:endParaRPr>
                    </a:p>
                    <a:p>
                      <a:pPr marL="0" indent="0">
                        <a:buNone/>
                      </a:pPr>
                      <a:endParaRPr lang="en-US" altLang="zh-CN" sz="3200" dirty="0">
                        <a:solidFill>
                          <a:srgbClr val="0000FF"/>
                        </a:solidFill>
                      </a:endParaRPr>
                    </a:p>
                  </a:txBody>
                  <a:tcPr>
                    <a:solidFill>
                      <a:schemeClr val="accent4">
                        <a:lumMod val="20000"/>
                        <a:lumOff val="80000"/>
                      </a:schemeClr>
                    </a:solidFill>
                  </a:tcPr>
                </a:tc>
              </a:tr>
            </a:tbl>
          </a:graphicData>
        </a:graphic>
      </p:graphicFrame>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游戏壁纸下载,夏日小清新 高清唯美图片桌面壁纸大全_叶子猪网游下载站"/>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内容占位符 1"/>
          <p:cNvGraphicFramePr/>
          <p:nvPr/>
        </p:nvGraphicFramePr>
        <p:xfrm>
          <a:off x="-9939" y="63820"/>
          <a:ext cx="12201939" cy="6642438"/>
        </p:xfrm>
        <a:graphic>
          <a:graphicData uri="http://schemas.openxmlformats.org/drawingml/2006/table">
            <a:tbl>
              <a:tblPr firstRow="1" bandRow="1">
                <a:tableStyleId>{5C22544A-7EE6-4342-B048-85BDC9FD1C3A}</a:tableStyleId>
              </a:tblPr>
              <a:tblGrid>
                <a:gridCol w="5844209"/>
                <a:gridCol w="6357730"/>
              </a:tblGrid>
              <a:tr h="698838">
                <a:tc>
                  <a:txBody>
                    <a:bodyPr/>
                    <a:lstStyle/>
                    <a:p>
                      <a:r>
                        <a:rPr lang="en-US" altLang="zh-CN" sz="2800" dirty="0"/>
                        <a:t>             </a:t>
                      </a:r>
                      <a:r>
                        <a:rPr lang="en-US" altLang="zh-CN" sz="2800" dirty="0">
                          <a:solidFill>
                            <a:srgbClr val="C00000"/>
                          </a:solidFill>
                        </a:rPr>
                        <a:t>clues</a:t>
                      </a:r>
                      <a:endParaRPr lang="zh-CN" altLang="en-US" sz="2800" dirty="0">
                        <a:solidFill>
                          <a:srgbClr val="C00000"/>
                        </a:solidFill>
                      </a:endParaRPr>
                    </a:p>
                  </a:txBody>
                  <a:tcPr>
                    <a:solidFill>
                      <a:schemeClr val="accent3">
                        <a:lumMod val="20000"/>
                        <a:lumOff val="80000"/>
                      </a:schemeClr>
                    </a:solidFill>
                  </a:tcPr>
                </a:tc>
                <a:tc>
                  <a:txBody>
                    <a:bodyPr/>
                    <a:lstStyle/>
                    <a:p>
                      <a:r>
                        <a:rPr lang="en-US" altLang="zh-CN" dirty="0"/>
                        <a:t>       </a:t>
                      </a:r>
                      <a:r>
                        <a:rPr lang="en-US" altLang="zh-CN" sz="3200" dirty="0">
                          <a:solidFill>
                            <a:srgbClr val="C00000"/>
                          </a:solidFill>
                        </a:rPr>
                        <a:t>echoes</a:t>
                      </a:r>
                      <a:endParaRPr lang="zh-CN" altLang="en-US" sz="3200" dirty="0">
                        <a:solidFill>
                          <a:srgbClr val="C00000"/>
                        </a:solidFill>
                      </a:endParaRPr>
                    </a:p>
                  </a:txBody>
                  <a:tcPr>
                    <a:solidFill>
                      <a:schemeClr val="accent3">
                        <a:lumMod val="20000"/>
                        <a:lumOff val="80000"/>
                      </a:schemeClr>
                    </a:solidFill>
                  </a:tcPr>
                </a:tc>
              </a:tr>
              <a:tr h="2623930">
                <a:tc>
                  <a:txBody>
                    <a:bodyPr/>
                    <a:lstStyle/>
                    <a:p>
                      <a:pPr algn="just"/>
                      <a:r>
                        <a:rPr lang="en-US" altLang="zh-CN" sz="280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320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It was a rainy morning, and both my mother and father had gone to work. My friend Rob came over to play, and we decided to run the electric train in my room. Suddenly, a scratching sound emerged from the attic</a:t>
                      </a:r>
                      <a:r>
                        <a:rPr lang="zh-CN" altLang="en-US" sz="320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（阁楼）</a:t>
                      </a:r>
                      <a:r>
                        <a:rPr lang="en-US" altLang="zh-CN" sz="320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Rob assumed that it might be some kind of animal. Curiosity got the better of us, and we ventured towards the source of the sound. </a:t>
                      </a:r>
                      <a:endParaRPr lang="zh-CN" altLang="en-US" sz="3200" dirty="0">
                        <a:solidFill>
                          <a:srgbClr val="FF0000"/>
                        </a:solidFill>
                      </a:endParaRPr>
                    </a:p>
                  </a:txBody>
                  <a:tcPr>
                    <a:solidFill>
                      <a:schemeClr val="accent4">
                        <a:lumMod val="20000"/>
                        <a:lumOff val="80000"/>
                      </a:schemeClr>
                    </a:solidFill>
                  </a:tcPr>
                </a:tc>
                <a:tc>
                  <a:txBody>
                    <a:bodyPr/>
                    <a:lstStyle/>
                    <a:p>
                      <a:pPr marL="0" indent="0">
                        <a:buNone/>
                      </a:pPr>
                      <a:r>
                        <a:rPr lang="en-US" altLang="zh-CN" sz="3200" dirty="0">
                          <a:solidFill>
                            <a:srgbClr val="CC00FF"/>
                          </a:solidFill>
                        </a:rPr>
                        <a:t>6. After seeing the skunk off , Rob </a:t>
                      </a:r>
                      <a:endParaRPr lang="en-US" altLang="zh-CN" sz="3200" dirty="0">
                        <a:solidFill>
                          <a:srgbClr val="CC00FF"/>
                        </a:solidFill>
                      </a:endParaRPr>
                    </a:p>
                    <a:p>
                      <a:pPr marL="0" indent="0">
                        <a:buNone/>
                      </a:pPr>
                      <a:r>
                        <a:rPr lang="en-US" altLang="zh-CN" sz="3200" dirty="0">
                          <a:solidFill>
                            <a:srgbClr val="CC00FF"/>
                          </a:solidFill>
                        </a:rPr>
                        <a:t>   and I returned to my room to run </a:t>
                      </a:r>
                      <a:endParaRPr lang="en-US" altLang="zh-CN" sz="3200" dirty="0">
                        <a:solidFill>
                          <a:srgbClr val="CC00FF"/>
                        </a:solidFill>
                      </a:endParaRPr>
                    </a:p>
                    <a:p>
                      <a:pPr marL="0" indent="0">
                        <a:buNone/>
                      </a:pPr>
                      <a:r>
                        <a:rPr lang="en-US" altLang="zh-CN" sz="3200" dirty="0">
                          <a:solidFill>
                            <a:srgbClr val="CC00FF"/>
                          </a:solidFill>
                        </a:rPr>
                        <a:t>   the electric train.  </a:t>
                      </a:r>
                      <a:endParaRPr lang="en-US" altLang="zh-CN" sz="3200" i="1" dirty="0">
                        <a:solidFill>
                          <a:srgbClr val="0000FF"/>
                        </a:solidFill>
                      </a:endParaRPr>
                    </a:p>
                    <a:p>
                      <a:pPr marL="0" indent="0">
                        <a:buNone/>
                      </a:pPr>
                      <a:endParaRPr lang="en-US" altLang="zh-CN" sz="3200" dirty="0">
                        <a:solidFill>
                          <a:srgbClr val="0000FF"/>
                        </a:solidFill>
                      </a:endParaRPr>
                    </a:p>
                  </a:txBody>
                  <a:tcPr>
                    <a:solidFill>
                      <a:schemeClr val="accent4">
                        <a:lumMod val="20000"/>
                        <a:lumOff val="80000"/>
                      </a:schemeClr>
                    </a:solidFill>
                  </a:tcPr>
                </a:tc>
              </a:tr>
            </a:tbl>
          </a:graphicData>
        </a:graphic>
      </p:graphicFrame>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游戏壁纸下载,夏日小清新 高清唯美图片桌面壁纸大全_叶子猪网游下载站"/>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内容占位符 1"/>
          <p:cNvGraphicFramePr/>
          <p:nvPr/>
        </p:nvGraphicFramePr>
        <p:xfrm>
          <a:off x="-9939" y="63820"/>
          <a:ext cx="12201939" cy="6764358"/>
        </p:xfrm>
        <a:graphic>
          <a:graphicData uri="http://schemas.openxmlformats.org/drawingml/2006/table">
            <a:tbl>
              <a:tblPr firstRow="1" bandRow="1">
                <a:tableStyleId>{5C22544A-7EE6-4342-B048-85BDC9FD1C3A}</a:tableStyleId>
              </a:tblPr>
              <a:tblGrid>
                <a:gridCol w="5844209"/>
                <a:gridCol w="6357730"/>
              </a:tblGrid>
              <a:tr h="698838">
                <a:tc>
                  <a:txBody>
                    <a:bodyPr/>
                    <a:lstStyle/>
                    <a:p>
                      <a:r>
                        <a:rPr lang="en-US" altLang="zh-CN" sz="2800" dirty="0"/>
                        <a:t>             </a:t>
                      </a:r>
                      <a:r>
                        <a:rPr lang="en-US" altLang="zh-CN" sz="2800" dirty="0">
                          <a:solidFill>
                            <a:srgbClr val="C00000"/>
                          </a:solidFill>
                        </a:rPr>
                        <a:t>clues</a:t>
                      </a:r>
                      <a:endParaRPr lang="zh-CN" altLang="en-US" sz="2800" dirty="0">
                        <a:solidFill>
                          <a:srgbClr val="C00000"/>
                        </a:solidFill>
                      </a:endParaRPr>
                    </a:p>
                  </a:txBody>
                  <a:tcPr>
                    <a:solidFill>
                      <a:schemeClr val="accent3">
                        <a:lumMod val="20000"/>
                        <a:lumOff val="80000"/>
                      </a:schemeClr>
                    </a:solidFill>
                  </a:tcPr>
                </a:tc>
                <a:tc>
                  <a:txBody>
                    <a:bodyPr/>
                    <a:lstStyle/>
                    <a:p>
                      <a:r>
                        <a:rPr lang="en-US" altLang="zh-CN" dirty="0"/>
                        <a:t>       </a:t>
                      </a:r>
                      <a:r>
                        <a:rPr lang="en-US" altLang="zh-CN" sz="3200" dirty="0">
                          <a:solidFill>
                            <a:srgbClr val="C00000"/>
                          </a:solidFill>
                        </a:rPr>
                        <a:t>echoes</a:t>
                      </a:r>
                      <a:endParaRPr lang="zh-CN" altLang="en-US" sz="3200" dirty="0">
                        <a:solidFill>
                          <a:srgbClr val="C00000"/>
                        </a:solidFill>
                      </a:endParaRPr>
                    </a:p>
                  </a:txBody>
                  <a:tcPr>
                    <a:solidFill>
                      <a:schemeClr val="accent3">
                        <a:lumMod val="20000"/>
                        <a:lumOff val="80000"/>
                      </a:schemeClr>
                    </a:solidFill>
                  </a:tcPr>
                </a:tc>
              </a:tr>
              <a:tr h="2623930">
                <a:tc>
                  <a:txBody>
                    <a:bodyPr/>
                    <a:lstStyle/>
                    <a:p>
                      <a:pPr algn="just"/>
                      <a:r>
                        <a:rPr lang="en-US" altLang="zh-CN" sz="280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I cautiously opened the attic door in the hall. The noise ceased abruptly. I climbed up the stairs, Rob following my lead. There behind the toy box near the chimney stood the animal—black with a distinct white stripe down his back. Was he scared and trembling? I believe so, at least that’s what I remember. Instinctively, I retreated, fearing the potential spray or bites from the creature. “Hey, Rob,” I whispered urgently, “</a:t>
                      </a:r>
                      <a:r>
                        <a:rPr lang="en-US" altLang="zh-CN" sz="2800"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It’s a skunk. Let’s go to the kitchen and figure out a way to get him out of here.”</a:t>
                      </a:r>
                      <a:endParaRPr lang="zh-CN" altLang="en-US" sz="2800" dirty="0">
                        <a:solidFill>
                          <a:srgbClr val="FF0000"/>
                        </a:solidFill>
                      </a:endParaRPr>
                    </a:p>
                  </a:txBody>
                  <a:tcPr>
                    <a:solidFill>
                      <a:schemeClr val="accent4">
                        <a:lumMod val="20000"/>
                        <a:lumOff val="80000"/>
                      </a:schemeClr>
                    </a:solidFill>
                  </a:tcPr>
                </a:tc>
                <a:tc>
                  <a:txBody>
                    <a:bodyPr/>
                    <a:lstStyle/>
                    <a:p>
                      <a:pPr marL="0" indent="0">
                        <a:buNone/>
                      </a:pPr>
                      <a:r>
                        <a:rPr lang="en-US" altLang="zh-CN" sz="3200" dirty="0">
                          <a:solidFill>
                            <a:srgbClr val="CC00FF"/>
                          </a:solidFill>
                        </a:rPr>
                        <a:t>7. All of a sudden , an image of a  </a:t>
                      </a:r>
                      <a:endParaRPr lang="en-US" altLang="zh-CN" sz="3200" dirty="0">
                        <a:solidFill>
                          <a:srgbClr val="CC00FF"/>
                        </a:solidFill>
                      </a:endParaRPr>
                    </a:p>
                    <a:p>
                      <a:pPr marL="0" indent="0">
                        <a:buNone/>
                      </a:pPr>
                      <a:r>
                        <a:rPr lang="en-US" altLang="zh-CN" sz="3200" dirty="0">
                          <a:solidFill>
                            <a:srgbClr val="CC00FF"/>
                          </a:solidFill>
                        </a:rPr>
                        <a:t>  skunk with a marmalade jar stuck</a:t>
                      </a:r>
                      <a:endParaRPr lang="en-US" altLang="zh-CN" sz="3200" dirty="0">
                        <a:solidFill>
                          <a:srgbClr val="CC00FF"/>
                        </a:solidFill>
                      </a:endParaRPr>
                    </a:p>
                    <a:p>
                      <a:pPr marL="0" indent="0">
                        <a:buNone/>
                      </a:pPr>
                      <a:r>
                        <a:rPr lang="en-US" altLang="zh-CN" sz="3200" dirty="0">
                          <a:solidFill>
                            <a:srgbClr val="CC00FF"/>
                          </a:solidFill>
                        </a:rPr>
                        <a:t>  on its nose flashed across my</a:t>
                      </a:r>
                      <a:endParaRPr lang="en-US" altLang="zh-CN" sz="3200" dirty="0">
                        <a:solidFill>
                          <a:srgbClr val="CC00FF"/>
                        </a:solidFill>
                      </a:endParaRPr>
                    </a:p>
                    <a:p>
                      <a:pPr marL="0" indent="0">
                        <a:buNone/>
                      </a:pPr>
                      <a:r>
                        <a:rPr lang="en-US" altLang="zh-CN" sz="3200" dirty="0">
                          <a:solidFill>
                            <a:srgbClr val="CC00FF"/>
                          </a:solidFill>
                        </a:rPr>
                        <a:t>  mind.  Marmalade would</a:t>
                      </a:r>
                      <a:endParaRPr lang="en-US" altLang="zh-CN" sz="3200" dirty="0">
                        <a:solidFill>
                          <a:srgbClr val="CC00FF"/>
                        </a:solidFill>
                      </a:endParaRPr>
                    </a:p>
                    <a:p>
                      <a:pPr marL="0" indent="0">
                        <a:buNone/>
                      </a:pPr>
                      <a:r>
                        <a:rPr lang="en-US" altLang="zh-CN" sz="3200" dirty="0">
                          <a:solidFill>
                            <a:srgbClr val="CC00FF"/>
                          </a:solidFill>
                        </a:rPr>
                        <a:t>  definitely work if we wanted it to</a:t>
                      </a:r>
                      <a:endParaRPr lang="en-US" altLang="zh-CN" sz="3200" dirty="0">
                        <a:solidFill>
                          <a:srgbClr val="CC00FF"/>
                        </a:solidFill>
                      </a:endParaRPr>
                    </a:p>
                    <a:p>
                      <a:pPr marL="0" indent="0">
                        <a:buNone/>
                      </a:pPr>
                      <a:r>
                        <a:rPr lang="en-US" altLang="zh-CN" sz="3200" dirty="0">
                          <a:solidFill>
                            <a:srgbClr val="CC00FF"/>
                          </a:solidFill>
                        </a:rPr>
                        <a:t>  get him out of the attic. </a:t>
                      </a:r>
                      <a:endParaRPr lang="en-US" altLang="zh-CN" sz="3200" i="1" dirty="0">
                        <a:solidFill>
                          <a:srgbClr val="0000FF"/>
                        </a:solidFill>
                      </a:endParaRPr>
                    </a:p>
                    <a:p>
                      <a:pPr marL="514350" indent="-514350">
                        <a:buAutoNum type="arabicPeriod" startAt="4"/>
                      </a:pPr>
                      <a:endParaRPr lang="en-US" altLang="zh-CN" sz="3200" dirty="0">
                        <a:solidFill>
                          <a:srgbClr val="0000FF"/>
                        </a:solidFill>
                      </a:endParaRPr>
                    </a:p>
                    <a:p>
                      <a:pPr marL="0" indent="0">
                        <a:buNone/>
                      </a:pPr>
                      <a:endParaRPr lang="zh-CN" altLang="en-US" sz="3200" dirty="0">
                        <a:solidFill>
                          <a:srgbClr val="0000FF"/>
                        </a:solidFill>
                      </a:endParaRPr>
                    </a:p>
                  </a:txBody>
                  <a:tcPr>
                    <a:solidFill>
                      <a:schemeClr val="accent4">
                        <a:lumMod val="20000"/>
                        <a:lumOff val="80000"/>
                      </a:schemeClr>
                    </a:solidFill>
                  </a:tcPr>
                </a:tc>
              </a:tr>
            </a:tbl>
          </a:graphicData>
        </a:graphic>
      </p:graphicFrame>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游戏壁纸下载,夏日小清新 高清唯美图片桌面壁纸大全_叶子猪网游下载站"/>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标题 1"/>
          <p:cNvSpPr>
            <a:spLocks noGrp="1"/>
          </p:cNvSpPr>
          <p:nvPr>
            <p:ph type="title"/>
          </p:nvPr>
        </p:nvSpPr>
        <p:spPr>
          <a:xfrm>
            <a:off x="894522" y="2621308"/>
            <a:ext cx="9511747" cy="1325563"/>
          </a:xfrm>
          <a:solidFill>
            <a:schemeClr val="accent6"/>
          </a:solidFill>
        </p:spPr>
        <p:txBody>
          <a:bodyPr>
            <a:normAutofit fontScale="90000"/>
          </a:bodyPr>
          <a:lstStyle/>
          <a:p>
            <a:r>
              <a:rPr lang="en-US" altLang="zh-CN" dirty="0">
                <a:solidFill>
                  <a:srgbClr val="FFC000"/>
                </a:solidFill>
              </a:rPr>
              <a:t>     </a:t>
            </a:r>
            <a:r>
              <a:rPr lang="en-US" altLang="zh-CN" sz="5400" b="1" dirty="0">
                <a:solidFill>
                  <a:srgbClr val="EDBE13"/>
                </a:solidFill>
              </a:rPr>
              <a:t>Sort through details of the story</a:t>
            </a:r>
            <a:endParaRPr lang="zh-CN" altLang="en-US" sz="5400" b="1" dirty="0">
              <a:solidFill>
                <a:srgbClr val="EDBE13"/>
              </a:solidFill>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游戏壁纸下载,夏日小清新 高清唯美图片桌面壁纸大全_叶子猪网游下载站"/>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3108960" y="182880"/>
            <a:ext cx="4017397" cy="523220"/>
          </a:xfrm>
          <a:prstGeom prst="rect">
            <a:avLst/>
          </a:prstGeom>
          <a:solidFill>
            <a:schemeClr val="bg1"/>
          </a:solidFill>
        </p:spPr>
        <p:txBody>
          <a:bodyPr wrap="square" rtlCol="0">
            <a:spAutoFit/>
          </a:bodyPr>
          <a:lstStyle/>
          <a:p>
            <a:r>
              <a:rPr lang="en-US" altLang="zh-CN" sz="2800" dirty="0"/>
              <a:t>6 elements in a narrative </a:t>
            </a:r>
            <a:endParaRPr lang="zh-CN" altLang="en-US" sz="2800" dirty="0"/>
          </a:p>
        </p:txBody>
      </p:sp>
      <p:sp>
        <p:nvSpPr>
          <p:cNvPr id="3" name="文本框 2"/>
          <p:cNvSpPr txBox="1"/>
          <p:nvPr/>
        </p:nvSpPr>
        <p:spPr>
          <a:xfrm>
            <a:off x="0" y="920621"/>
            <a:ext cx="12192000" cy="6001643"/>
          </a:xfrm>
          <a:prstGeom prst="rect">
            <a:avLst/>
          </a:prstGeom>
          <a:solidFill>
            <a:schemeClr val="bg1"/>
          </a:solidFill>
        </p:spPr>
        <p:txBody>
          <a:bodyPr wrap="square" rtlCol="0">
            <a:spAutoFit/>
          </a:bodyPr>
          <a:lstStyle/>
          <a:p>
            <a:pPr marL="342900" indent="-342900">
              <a:buAutoNum type="arabicPeriod"/>
            </a:pPr>
            <a:r>
              <a:rPr lang="en-US" altLang="zh-CN" sz="3200" dirty="0"/>
              <a:t>Time</a:t>
            </a:r>
            <a:r>
              <a:rPr lang="zh-CN" altLang="en-US" sz="3200" dirty="0"/>
              <a:t>： </a:t>
            </a:r>
            <a:r>
              <a:rPr lang="en-US" altLang="zh-CN" sz="3200" dirty="0">
                <a:solidFill>
                  <a:srgbClr val="FF0000"/>
                </a:solidFill>
              </a:rPr>
              <a:t>on a rainy morning</a:t>
            </a:r>
            <a:endParaRPr lang="en-US" altLang="zh-CN" sz="3200" dirty="0">
              <a:solidFill>
                <a:srgbClr val="FF0000"/>
              </a:solidFill>
            </a:endParaRPr>
          </a:p>
          <a:p>
            <a:pPr marL="342900" indent="-342900">
              <a:buAutoNum type="arabicPeriod"/>
            </a:pPr>
            <a:r>
              <a:rPr lang="en-US" altLang="zh-CN" sz="3200" dirty="0"/>
              <a:t>Place:    </a:t>
            </a:r>
            <a:r>
              <a:rPr lang="en-US" altLang="zh-CN" sz="3200" dirty="0">
                <a:solidFill>
                  <a:srgbClr val="CC00FF"/>
                </a:solidFill>
              </a:rPr>
              <a:t>at the attic , in my house  </a:t>
            </a:r>
            <a:endParaRPr lang="en-US" altLang="zh-CN" sz="3200" i="1" dirty="0">
              <a:solidFill>
                <a:srgbClr val="CC00FF"/>
              </a:solidFill>
            </a:endParaRPr>
          </a:p>
          <a:p>
            <a:pPr marL="342900" indent="-342900">
              <a:buAutoNum type="arabicPeriod"/>
            </a:pPr>
            <a:r>
              <a:rPr lang="en-US" altLang="zh-CN" sz="3200" dirty="0"/>
              <a:t>Characters:  </a:t>
            </a:r>
            <a:r>
              <a:rPr lang="en-US" altLang="zh-CN" sz="3200" dirty="0">
                <a:solidFill>
                  <a:srgbClr val="0000FF"/>
                </a:solidFill>
              </a:rPr>
              <a:t>a skunk , my mother , I  , Rob </a:t>
            </a:r>
            <a:endParaRPr lang="en-US" altLang="zh-CN" sz="3200" dirty="0">
              <a:solidFill>
                <a:srgbClr val="0000FF"/>
              </a:solidFill>
            </a:endParaRPr>
          </a:p>
          <a:p>
            <a:pPr marL="342900" indent="-342900">
              <a:buAutoNum type="arabicPeriod"/>
            </a:pPr>
            <a:r>
              <a:rPr lang="en-US" altLang="zh-CN" sz="3200" dirty="0"/>
              <a:t> Experience 1: </a:t>
            </a:r>
            <a:r>
              <a:rPr lang="en-US" altLang="zh-CN" sz="3200" dirty="0">
                <a:solidFill>
                  <a:srgbClr val="0000FF"/>
                </a:solidFill>
              </a:rPr>
              <a:t>My kind-hearted mother helped a skunk rid a marmalade jar stuck on his nose</a:t>
            </a:r>
            <a:endParaRPr lang="en-US" altLang="zh-CN" sz="3200" dirty="0">
              <a:solidFill>
                <a:srgbClr val="0000FF"/>
              </a:solidFill>
            </a:endParaRPr>
          </a:p>
          <a:p>
            <a:r>
              <a:rPr lang="en-US" altLang="zh-CN" sz="3200" dirty="0">
                <a:solidFill>
                  <a:srgbClr val="0000FF"/>
                </a:solidFill>
              </a:rPr>
              <a:t>    Result 1:   The skunk slipped away into the wood after nodding a thank-you. </a:t>
            </a:r>
            <a:endParaRPr lang="en-US" altLang="zh-CN" sz="3200" dirty="0">
              <a:solidFill>
                <a:srgbClr val="0000FF"/>
              </a:solidFill>
            </a:endParaRPr>
          </a:p>
          <a:p>
            <a:r>
              <a:rPr lang="en-US" altLang="zh-CN" sz="3200" dirty="0"/>
              <a:t>5.  Experience 2:</a:t>
            </a:r>
            <a:r>
              <a:rPr lang="en-US" altLang="zh-CN" sz="3200" dirty="0">
                <a:solidFill>
                  <a:srgbClr val="0000FF"/>
                </a:solidFill>
              </a:rPr>
              <a:t> Rob and I got a skunk out of the attic. </a:t>
            </a:r>
            <a:endParaRPr lang="en-US" altLang="zh-CN" sz="3200" dirty="0">
              <a:solidFill>
                <a:srgbClr val="0000FF"/>
              </a:solidFill>
            </a:endParaRPr>
          </a:p>
          <a:p>
            <a:r>
              <a:rPr lang="en-US" altLang="zh-CN" sz="3200" dirty="0"/>
              <a:t>    Result2:     </a:t>
            </a:r>
            <a:r>
              <a:rPr lang="en-US" altLang="zh-CN" sz="3200" dirty="0">
                <a:solidFill>
                  <a:srgbClr val="0000FF"/>
                </a:solidFill>
              </a:rPr>
              <a:t>The skunk feasted a jar of marmalade and left our house .</a:t>
            </a:r>
            <a:endParaRPr lang="en-US" altLang="zh-CN" sz="3200" dirty="0">
              <a:solidFill>
                <a:srgbClr val="0000FF"/>
              </a:solidFill>
            </a:endParaRPr>
          </a:p>
          <a:p>
            <a:r>
              <a:rPr lang="en-US" altLang="zh-CN" sz="3200" dirty="0"/>
              <a:t>6.  Reflection:    </a:t>
            </a:r>
            <a:r>
              <a:rPr lang="en-US" altLang="zh-CN" sz="3200" dirty="0">
                <a:solidFill>
                  <a:srgbClr val="0000FF"/>
                </a:solidFill>
              </a:rPr>
              <a:t>We human can live in harmony with wild animals as long as we love them/ care for them. / care about them. </a:t>
            </a:r>
            <a:endParaRPr lang="en-US" altLang="zh-CN" sz="3200" dirty="0">
              <a:solidFill>
                <a:srgbClr val="0000FF"/>
              </a:solidFill>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9513" y="0"/>
            <a:ext cx="12384156"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副标题 2"/>
          <p:cNvSpPr>
            <a:spLocks noGrp="1"/>
          </p:cNvSpPr>
          <p:nvPr>
            <p:ph type="subTitle" idx="1"/>
          </p:nvPr>
        </p:nvSpPr>
        <p:spPr>
          <a:xfrm>
            <a:off x="6864620" y="6197764"/>
            <a:ext cx="5140036" cy="554326"/>
          </a:xfrm>
          <a:solidFill>
            <a:schemeClr val="bg1"/>
          </a:solidFill>
        </p:spPr>
        <p:txBody>
          <a:bodyPr/>
          <a:lstStyle/>
          <a:p>
            <a:r>
              <a:rPr lang="zh-CN" altLang="en-US" dirty="0">
                <a:solidFill>
                  <a:srgbClr val="0070C0"/>
                </a:solidFill>
              </a:rPr>
              <a:t>浙江金华市汤溪高级中学   郑素红</a:t>
            </a:r>
            <a:endParaRPr lang="zh-CN" altLang="en-US" dirty="0">
              <a:solidFill>
                <a:srgbClr val="0070C0"/>
              </a:solidFill>
            </a:endParaRPr>
          </a:p>
        </p:txBody>
      </p:sp>
      <p:sp>
        <p:nvSpPr>
          <p:cNvPr id="4" name="矩形 3"/>
          <p:cNvSpPr/>
          <p:nvPr/>
        </p:nvSpPr>
        <p:spPr>
          <a:xfrm>
            <a:off x="-79513" y="516935"/>
            <a:ext cx="8845825" cy="1015663"/>
          </a:xfrm>
          <a:prstGeom prst="rect">
            <a:avLst/>
          </a:prstGeom>
          <a:solidFill>
            <a:schemeClr val="bg1"/>
          </a:solidFill>
        </p:spPr>
        <p:txBody>
          <a:bodyPr wrap="square" lIns="91440" tIns="45720" rIns="91440" bIns="45720">
            <a:spAutoFit/>
          </a:bodyPr>
          <a:lstStyle/>
          <a:p>
            <a:pPr algn="ctr"/>
            <a:r>
              <a:rPr lang="zh-CN" altLang="en-US" sz="6000" b="1" cap="none" spc="0" dirty="0">
                <a:ln w="12700">
                  <a:solidFill>
                    <a:schemeClr val="accent5"/>
                  </a:solidFill>
                  <a:prstDash val="solid"/>
                </a:ln>
                <a:solidFill>
                  <a:srgbClr val="CC00FF"/>
                </a:solidFill>
                <a:effectLst/>
                <a:latin typeface="华文行楷" panose="02010800040101010101" pitchFamily="2" charset="-122"/>
                <a:ea typeface="华文行楷" panose="02010800040101010101" pitchFamily="2" charset="-122"/>
              </a:rPr>
              <a:t>臭鼬</a:t>
            </a:r>
            <a:r>
              <a:rPr lang="zh-CN" altLang="en-US" sz="6000" b="1" dirty="0">
                <a:ln w="12700">
                  <a:solidFill>
                    <a:schemeClr val="accent5"/>
                  </a:solidFill>
                  <a:prstDash val="solid"/>
                </a:ln>
                <a:solidFill>
                  <a:srgbClr val="CC00FF"/>
                </a:solidFill>
                <a:latin typeface="华文行楷" panose="02010800040101010101" pitchFamily="2" charset="-122"/>
                <a:ea typeface="华文行楷" panose="02010800040101010101" pitchFamily="2" charset="-122"/>
              </a:rPr>
              <a:t>与我家</a:t>
            </a:r>
            <a:r>
              <a:rPr lang="zh-CN" altLang="en-US" sz="6000" b="1" cap="none" spc="0" dirty="0">
                <a:ln w="12700">
                  <a:solidFill>
                    <a:schemeClr val="accent5"/>
                  </a:solidFill>
                  <a:prstDash val="solid"/>
                </a:ln>
                <a:solidFill>
                  <a:srgbClr val="CC00FF"/>
                </a:solidFill>
                <a:effectLst/>
                <a:latin typeface="华文行楷" panose="02010800040101010101" pitchFamily="2" charset="-122"/>
                <a:ea typeface="华文行楷" panose="02010800040101010101" pitchFamily="2" charset="-122"/>
              </a:rPr>
              <a:t>的奇妙缘分</a:t>
            </a:r>
            <a:endParaRPr lang="zh-CN" altLang="en-US" sz="6000" b="1" cap="none" spc="0" dirty="0">
              <a:ln w="12700">
                <a:solidFill>
                  <a:schemeClr val="accent5"/>
                </a:solidFill>
                <a:prstDash val="solid"/>
              </a:ln>
              <a:solidFill>
                <a:srgbClr val="CC00FF"/>
              </a:solidFill>
              <a:effectLst/>
              <a:latin typeface="华文行楷" panose="02010800040101010101" pitchFamily="2" charset="-122"/>
              <a:ea typeface="华文行楷" panose="02010800040101010101" pitchFamily="2" charset="-122"/>
            </a:endParaRPr>
          </a:p>
        </p:txBody>
      </p:sp>
      <p:sp>
        <p:nvSpPr>
          <p:cNvPr id="8" name="副标题 2"/>
          <p:cNvSpPr txBox="1"/>
          <p:nvPr/>
        </p:nvSpPr>
        <p:spPr>
          <a:xfrm>
            <a:off x="119271" y="5281185"/>
            <a:ext cx="4671392" cy="916579"/>
          </a:xfrm>
          <a:prstGeom prst="rect">
            <a:avLst/>
          </a:prstGeom>
          <a:solidFill>
            <a:schemeClr val="bg1"/>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zh-CN" altLang="en-US" sz="2800" dirty="0">
                <a:solidFill>
                  <a:srgbClr val="0070C0"/>
                </a:solidFill>
              </a:rPr>
              <a:t> </a:t>
            </a:r>
            <a:r>
              <a:rPr lang="zh-CN" altLang="en-US" sz="2800" dirty="0">
                <a:solidFill>
                  <a:srgbClr val="CC00FF"/>
                </a:solidFill>
              </a:rPr>
              <a:t>四点定位</a:t>
            </a:r>
            <a:r>
              <a:rPr lang="en-US" altLang="zh-CN" sz="2800" dirty="0">
                <a:solidFill>
                  <a:srgbClr val="CC00FF"/>
                </a:solidFill>
              </a:rPr>
              <a:t>+</a:t>
            </a:r>
            <a:r>
              <a:rPr lang="zh-CN" altLang="en-US" sz="2800" dirty="0">
                <a:solidFill>
                  <a:srgbClr val="CC00FF"/>
                </a:solidFill>
              </a:rPr>
              <a:t>伏笔</a:t>
            </a:r>
            <a:r>
              <a:rPr lang="en-US" altLang="zh-CN" sz="2800" dirty="0">
                <a:solidFill>
                  <a:srgbClr val="CC00FF"/>
                </a:solidFill>
              </a:rPr>
              <a:t>+experience</a:t>
            </a:r>
            <a:endParaRPr lang="en-US" altLang="zh-CN" sz="2800" dirty="0">
              <a:solidFill>
                <a:srgbClr val="CC00FF"/>
              </a:solidFill>
            </a:endParaRPr>
          </a:p>
          <a:p>
            <a:r>
              <a:rPr lang="zh-CN" altLang="en-US" sz="2800" dirty="0">
                <a:solidFill>
                  <a:srgbClr val="0070C0"/>
                </a:solidFill>
              </a:rPr>
              <a:t>续写手法</a:t>
            </a:r>
            <a:endParaRPr lang="zh-CN" altLang="en-US" sz="2800" dirty="0">
              <a:solidFill>
                <a:srgbClr val="0070C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游戏壁纸下载,夏日小清新 高清唯美图片桌面壁纸大全_叶子猪网游下载站"/>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3108960" y="182880"/>
            <a:ext cx="3233645" cy="523220"/>
          </a:xfrm>
          <a:prstGeom prst="rect">
            <a:avLst/>
          </a:prstGeom>
          <a:solidFill>
            <a:schemeClr val="bg1"/>
          </a:solidFill>
        </p:spPr>
        <p:txBody>
          <a:bodyPr wrap="square" rtlCol="0">
            <a:spAutoFit/>
          </a:bodyPr>
          <a:lstStyle/>
          <a:p>
            <a:r>
              <a:rPr lang="zh-CN" altLang="en-US" sz="2800" dirty="0"/>
              <a:t> </a:t>
            </a:r>
            <a:r>
              <a:rPr lang="en-US" altLang="zh-CN" sz="2800" dirty="0"/>
              <a:t>Character Analysis</a:t>
            </a:r>
            <a:endParaRPr lang="zh-CN" altLang="en-US" sz="2800" dirty="0"/>
          </a:p>
        </p:txBody>
      </p:sp>
      <p:sp>
        <p:nvSpPr>
          <p:cNvPr id="3" name="文本框 2"/>
          <p:cNvSpPr txBox="1"/>
          <p:nvPr/>
        </p:nvSpPr>
        <p:spPr>
          <a:xfrm>
            <a:off x="-13254" y="807812"/>
            <a:ext cx="12192000" cy="584775"/>
          </a:xfrm>
          <a:prstGeom prst="rect">
            <a:avLst/>
          </a:prstGeom>
          <a:solidFill>
            <a:schemeClr val="bg1"/>
          </a:solidFill>
        </p:spPr>
        <p:txBody>
          <a:bodyPr wrap="square" rtlCol="0">
            <a:spAutoFit/>
          </a:bodyPr>
          <a:lstStyle/>
          <a:p>
            <a:pPr marL="342900" indent="-342900">
              <a:buAutoNum type="arabicPeriod"/>
            </a:pPr>
            <a:r>
              <a:rPr lang="en-US" altLang="zh-CN" sz="3200" dirty="0"/>
              <a:t> My mother </a:t>
            </a:r>
            <a:r>
              <a:rPr lang="zh-CN" altLang="en-US" sz="3200" dirty="0"/>
              <a:t>：</a:t>
            </a:r>
            <a:r>
              <a:rPr lang="en-US" altLang="zh-CN" sz="3200" dirty="0">
                <a:solidFill>
                  <a:srgbClr val="FF0000"/>
                </a:solidFill>
              </a:rPr>
              <a:t>an angel ---- a kind-hearted and helpful woman</a:t>
            </a:r>
            <a:endParaRPr lang="en-US" altLang="zh-CN" sz="3200" dirty="0">
              <a:solidFill>
                <a:srgbClr val="FF0000"/>
              </a:solidFill>
            </a:endParaRPr>
          </a:p>
        </p:txBody>
      </p:sp>
      <p:sp>
        <p:nvSpPr>
          <p:cNvPr id="6" name="文本框 5"/>
          <p:cNvSpPr txBox="1"/>
          <p:nvPr/>
        </p:nvSpPr>
        <p:spPr>
          <a:xfrm>
            <a:off x="-33129" y="1447239"/>
            <a:ext cx="12192000" cy="1077218"/>
          </a:xfrm>
          <a:prstGeom prst="rect">
            <a:avLst/>
          </a:prstGeom>
          <a:solidFill>
            <a:schemeClr val="bg1"/>
          </a:solidFill>
        </p:spPr>
        <p:txBody>
          <a:bodyPr wrap="square" rtlCol="0">
            <a:spAutoFit/>
          </a:bodyPr>
          <a:lstStyle/>
          <a:p>
            <a:r>
              <a:rPr lang="en-US" altLang="zh-CN" sz="3200" dirty="0"/>
              <a:t>2.  The skunk (Marmalade):  </a:t>
            </a:r>
            <a:r>
              <a:rPr lang="en-US" altLang="zh-CN" sz="3200" dirty="0">
                <a:solidFill>
                  <a:srgbClr val="0000FF"/>
                </a:solidFill>
              </a:rPr>
              <a:t>He didn’t spray anything smelly-</a:t>
            </a:r>
            <a:r>
              <a:rPr lang="en-US" altLang="zh-CN" sz="3200" dirty="0"/>
              <a:t>-- </a:t>
            </a:r>
            <a:r>
              <a:rPr lang="en-US" altLang="zh-CN" sz="3200" dirty="0">
                <a:solidFill>
                  <a:srgbClr val="FF0000"/>
                </a:solidFill>
              </a:rPr>
              <a:t>trust my mother.</a:t>
            </a:r>
            <a:endParaRPr lang="en-US" altLang="zh-CN" sz="3200" dirty="0">
              <a:solidFill>
                <a:srgbClr val="FF0000"/>
              </a:solidFill>
            </a:endParaRPr>
          </a:p>
        </p:txBody>
      </p:sp>
      <p:sp>
        <p:nvSpPr>
          <p:cNvPr id="7" name="文本框 6"/>
          <p:cNvSpPr txBox="1"/>
          <p:nvPr/>
        </p:nvSpPr>
        <p:spPr>
          <a:xfrm>
            <a:off x="-26506" y="2766117"/>
            <a:ext cx="12192000" cy="2062103"/>
          </a:xfrm>
          <a:prstGeom prst="rect">
            <a:avLst/>
          </a:prstGeom>
          <a:solidFill>
            <a:schemeClr val="bg1"/>
          </a:solidFill>
        </p:spPr>
        <p:txBody>
          <a:bodyPr wrap="square" rtlCol="0">
            <a:spAutoFit/>
          </a:bodyPr>
          <a:lstStyle/>
          <a:p>
            <a:pPr marL="514350" indent="-514350">
              <a:buAutoNum type="arabicPeriod" startAt="3"/>
            </a:pPr>
            <a:r>
              <a:rPr lang="en-US" altLang="zh-CN" sz="3200" dirty="0"/>
              <a:t>Rob and I:   </a:t>
            </a:r>
            <a:r>
              <a:rPr lang="en-US" altLang="zh-CN" sz="3200" dirty="0">
                <a:solidFill>
                  <a:srgbClr val="0000FF"/>
                </a:solidFill>
              </a:rPr>
              <a:t>We saw a scared and trembling skunk at the attic of </a:t>
            </a:r>
            <a:endParaRPr lang="en-US" altLang="zh-CN" sz="3200" dirty="0">
              <a:solidFill>
                <a:srgbClr val="0000FF"/>
              </a:solidFill>
            </a:endParaRPr>
          </a:p>
          <a:p>
            <a:r>
              <a:rPr lang="en-US" altLang="zh-CN" sz="3200" dirty="0">
                <a:solidFill>
                  <a:srgbClr val="0000FF"/>
                </a:solidFill>
              </a:rPr>
              <a:t>                        our house–</a:t>
            </a:r>
            <a:r>
              <a:rPr lang="en-US" altLang="zh-CN" sz="3200" dirty="0"/>
              <a:t> </a:t>
            </a:r>
            <a:r>
              <a:rPr lang="en-US" altLang="zh-CN" sz="3200" dirty="0">
                <a:solidFill>
                  <a:srgbClr val="FF0000"/>
                </a:solidFill>
              </a:rPr>
              <a:t>find a way to get him out ---kind-</a:t>
            </a:r>
            <a:endParaRPr lang="en-US" altLang="zh-CN" sz="3200" dirty="0">
              <a:solidFill>
                <a:srgbClr val="FF0000"/>
              </a:solidFill>
            </a:endParaRPr>
          </a:p>
          <a:p>
            <a:r>
              <a:rPr lang="en-US" altLang="zh-CN" sz="3200" dirty="0">
                <a:solidFill>
                  <a:srgbClr val="FF0000"/>
                </a:solidFill>
              </a:rPr>
              <a:t>                         hearted and helpful </a:t>
            </a:r>
            <a:r>
              <a:rPr lang="en-US" altLang="zh-CN" sz="3200" dirty="0">
                <a:solidFill>
                  <a:srgbClr val="0000FF"/>
                </a:solidFill>
              </a:rPr>
              <a:t>---( predict : </a:t>
            </a:r>
            <a:r>
              <a:rPr lang="en-US" altLang="zh-CN" sz="3200" dirty="0">
                <a:solidFill>
                  <a:srgbClr val="FF0000"/>
                </a:solidFill>
              </a:rPr>
              <a:t>the skunk wouldn’t  </a:t>
            </a:r>
            <a:endParaRPr lang="en-US" altLang="zh-CN" sz="3200" dirty="0">
              <a:solidFill>
                <a:srgbClr val="FF0000"/>
              </a:solidFill>
            </a:endParaRPr>
          </a:p>
          <a:p>
            <a:r>
              <a:rPr lang="en-US" altLang="zh-CN" sz="3200" dirty="0">
                <a:solidFill>
                  <a:srgbClr val="FF0000"/>
                </a:solidFill>
              </a:rPr>
              <a:t>                         bite or spray us .</a:t>
            </a:r>
            <a:endParaRPr lang="en-US" altLang="zh-CN" sz="3200" dirty="0">
              <a:solidFill>
                <a:srgbClr val="FF0000"/>
              </a:solidFill>
            </a:endParaRPr>
          </a:p>
        </p:txBody>
      </p:sp>
      <p:sp>
        <p:nvSpPr>
          <p:cNvPr id="8" name="文本框 7"/>
          <p:cNvSpPr txBox="1"/>
          <p:nvPr/>
        </p:nvSpPr>
        <p:spPr>
          <a:xfrm>
            <a:off x="0" y="5016550"/>
            <a:ext cx="12192000" cy="1569660"/>
          </a:xfrm>
          <a:prstGeom prst="rect">
            <a:avLst/>
          </a:prstGeom>
          <a:solidFill>
            <a:schemeClr val="bg1"/>
          </a:solidFill>
        </p:spPr>
        <p:txBody>
          <a:bodyPr wrap="square" rtlCol="0">
            <a:spAutoFit/>
          </a:bodyPr>
          <a:lstStyle/>
          <a:p>
            <a:pPr marL="514350" indent="-514350">
              <a:buAutoNum type="arabicPeriod" startAt="4"/>
            </a:pPr>
            <a:r>
              <a:rPr lang="en-US" altLang="zh-CN" sz="3200" dirty="0">
                <a:solidFill>
                  <a:srgbClr val="FF0000"/>
                </a:solidFill>
              </a:rPr>
              <a:t>We human </a:t>
            </a:r>
            <a:r>
              <a:rPr lang="en-US" altLang="zh-CN" sz="3200" dirty="0">
                <a:solidFill>
                  <a:srgbClr val="0000FF"/>
                </a:solidFill>
              </a:rPr>
              <a:t>( my mother , Rob and I ) </a:t>
            </a:r>
            <a:r>
              <a:rPr lang="en-US" altLang="zh-CN" sz="3200" dirty="0">
                <a:solidFill>
                  <a:srgbClr val="FF0000"/>
                </a:solidFill>
              </a:rPr>
              <a:t>can live peacefully and </a:t>
            </a:r>
            <a:endParaRPr lang="en-US" altLang="zh-CN" sz="3200" dirty="0">
              <a:solidFill>
                <a:srgbClr val="FF0000"/>
              </a:solidFill>
            </a:endParaRPr>
          </a:p>
          <a:p>
            <a:r>
              <a:rPr lang="en-US" altLang="zh-CN" sz="3200" dirty="0">
                <a:solidFill>
                  <a:srgbClr val="FF0000"/>
                </a:solidFill>
              </a:rPr>
              <a:t>    harmoniously with wild animals </a:t>
            </a:r>
            <a:r>
              <a:rPr lang="en-US" altLang="zh-CN" sz="3200" dirty="0">
                <a:solidFill>
                  <a:srgbClr val="0000FF"/>
                </a:solidFill>
              </a:rPr>
              <a:t>( the skunk) </a:t>
            </a:r>
            <a:r>
              <a:rPr lang="en-US" altLang="zh-CN" sz="3200" dirty="0">
                <a:solidFill>
                  <a:srgbClr val="FF0000"/>
                </a:solidFill>
              </a:rPr>
              <a:t>as long as we trust  </a:t>
            </a:r>
            <a:endParaRPr lang="en-US" altLang="zh-CN" sz="3200" dirty="0">
              <a:solidFill>
                <a:srgbClr val="FF0000"/>
              </a:solidFill>
            </a:endParaRPr>
          </a:p>
          <a:p>
            <a:r>
              <a:rPr lang="en-US" altLang="zh-CN" sz="3200" dirty="0">
                <a:solidFill>
                  <a:srgbClr val="FF0000"/>
                </a:solidFill>
              </a:rPr>
              <a:t>    and love each other.   </a:t>
            </a:r>
            <a:endParaRPr lang="en-US" altLang="zh-CN" sz="3200" dirty="0">
              <a:solidFill>
                <a:srgbClr val="FF0000"/>
              </a:solidFill>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游戏壁纸下载,夏日小清新 高清唯美图片桌面壁纸大全_叶子猪网游下载站"/>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标题 1"/>
          <p:cNvSpPr>
            <a:spLocks noGrp="1"/>
          </p:cNvSpPr>
          <p:nvPr>
            <p:ph type="title"/>
          </p:nvPr>
        </p:nvSpPr>
        <p:spPr>
          <a:xfrm>
            <a:off x="894522" y="2621308"/>
            <a:ext cx="9511747" cy="1325563"/>
          </a:xfrm>
          <a:solidFill>
            <a:schemeClr val="accent6"/>
          </a:solidFill>
        </p:spPr>
        <p:txBody>
          <a:bodyPr>
            <a:normAutofit fontScale="90000"/>
          </a:bodyPr>
          <a:lstStyle/>
          <a:p>
            <a:r>
              <a:rPr lang="en-US" altLang="zh-CN" dirty="0">
                <a:solidFill>
                  <a:srgbClr val="FFC000"/>
                </a:solidFill>
              </a:rPr>
              <a:t>     </a:t>
            </a:r>
            <a:r>
              <a:rPr lang="en-US" altLang="zh-CN" sz="5400" b="1" dirty="0">
                <a:solidFill>
                  <a:srgbClr val="EDBE13"/>
                </a:solidFill>
              </a:rPr>
              <a:t>Design plots for each paragraph</a:t>
            </a:r>
            <a:endParaRPr lang="zh-CN" altLang="en-US" sz="5400" b="1" dirty="0">
              <a:solidFill>
                <a:srgbClr val="EDBE13"/>
              </a:solidFill>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游戏壁纸下载,夏日小清新 高清唯美图片桌面壁纸大全_叶子猪网游下载站"/>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1747480" y="191682"/>
            <a:ext cx="3649288" cy="523220"/>
          </a:xfrm>
          <a:prstGeom prst="rect">
            <a:avLst/>
          </a:prstGeom>
          <a:solidFill>
            <a:schemeClr val="bg1"/>
          </a:solidFill>
        </p:spPr>
        <p:txBody>
          <a:bodyPr wrap="square" rtlCol="0">
            <a:spAutoFit/>
          </a:bodyPr>
          <a:lstStyle/>
          <a:p>
            <a:r>
              <a:rPr lang="zh-CN" altLang="en-US" sz="2800" dirty="0"/>
              <a:t>续写两段的构思安排：</a:t>
            </a:r>
            <a:endParaRPr lang="zh-CN" altLang="en-US" sz="2800" dirty="0"/>
          </a:p>
        </p:txBody>
      </p:sp>
      <p:sp>
        <p:nvSpPr>
          <p:cNvPr id="3" name="文本框 2"/>
          <p:cNvSpPr txBox="1"/>
          <p:nvPr/>
        </p:nvSpPr>
        <p:spPr>
          <a:xfrm>
            <a:off x="63731" y="797540"/>
            <a:ext cx="12128268" cy="1754326"/>
          </a:xfrm>
          <a:prstGeom prst="rect">
            <a:avLst/>
          </a:prstGeom>
          <a:solidFill>
            <a:schemeClr val="bg1"/>
          </a:solidFill>
        </p:spPr>
        <p:txBody>
          <a:bodyPr wrap="square" rtlCol="0">
            <a:spAutoFit/>
          </a:bodyPr>
          <a:lstStyle/>
          <a:p>
            <a:r>
              <a:rPr lang="en-US" altLang="zh-CN" sz="3600" dirty="0"/>
              <a:t> Para1: In the cupboard, </a:t>
            </a:r>
            <a:r>
              <a:rPr lang="en-US" altLang="zh-CN" sz="3600" dirty="0">
                <a:solidFill>
                  <a:srgbClr val="CC00FF"/>
                </a:solidFill>
              </a:rPr>
              <a:t>several paper cups </a:t>
            </a:r>
            <a:r>
              <a:rPr lang="en-US" altLang="zh-CN" sz="3600" dirty="0"/>
              <a:t>and </a:t>
            </a:r>
            <a:r>
              <a:rPr lang="en-US" altLang="zh-CN" sz="3600" dirty="0">
                <a:solidFill>
                  <a:srgbClr val="CC00FF"/>
                </a:solidFill>
              </a:rPr>
              <a:t>a jar of marmalade </a:t>
            </a:r>
            <a:r>
              <a:rPr lang="en-US" altLang="zh-CN" sz="3600" dirty="0">
                <a:solidFill>
                  <a:srgbClr val="FF0000"/>
                </a:solidFill>
              </a:rPr>
              <a:t>caught our sight</a:t>
            </a:r>
            <a:r>
              <a:rPr lang="en-US" altLang="zh-CN" sz="3600" dirty="0"/>
              <a:t>.</a:t>
            </a:r>
            <a:endParaRPr lang="en-US" altLang="zh-CN" sz="3600" dirty="0"/>
          </a:p>
          <a:p>
            <a:endParaRPr lang="zh-CN" altLang="en-US" sz="3600" dirty="0"/>
          </a:p>
        </p:txBody>
      </p:sp>
      <p:sp>
        <p:nvSpPr>
          <p:cNvPr id="4" name="文本框 3"/>
          <p:cNvSpPr txBox="1"/>
          <p:nvPr/>
        </p:nvSpPr>
        <p:spPr>
          <a:xfrm>
            <a:off x="63731" y="2017643"/>
            <a:ext cx="12086704" cy="3970318"/>
          </a:xfrm>
          <a:prstGeom prst="rect">
            <a:avLst/>
          </a:prstGeom>
          <a:solidFill>
            <a:schemeClr val="bg1"/>
          </a:solidFill>
        </p:spPr>
        <p:txBody>
          <a:bodyPr wrap="square">
            <a:spAutoFit/>
          </a:bodyPr>
          <a:lstStyle/>
          <a:p>
            <a:r>
              <a:rPr lang="en-US" altLang="zh-CN" sz="3600" dirty="0"/>
              <a:t>Scene 1: </a:t>
            </a:r>
            <a:endParaRPr lang="en-US" altLang="zh-CN" sz="3600" dirty="0"/>
          </a:p>
          <a:p>
            <a:r>
              <a:rPr lang="en-US" altLang="zh-CN" sz="3600" dirty="0">
                <a:solidFill>
                  <a:srgbClr val="0000FF"/>
                </a:solidFill>
              </a:rPr>
              <a:t>What way did we come up with to get the skunk out?</a:t>
            </a:r>
            <a:endParaRPr lang="en-US" altLang="zh-CN" sz="3600" dirty="0">
              <a:solidFill>
                <a:srgbClr val="0000FF"/>
              </a:solidFill>
            </a:endParaRPr>
          </a:p>
          <a:p>
            <a:r>
              <a:rPr lang="en-US" altLang="zh-CN" sz="3600" dirty="0"/>
              <a:t>Scene2:  </a:t>
            </a:r>
            <a:endParaRPr lang="en-US" altLang="zh-CN" sz="3600" dirty="0"/>
          </a:p>
          <a:p>
            <a:r>
              <a:rPr lang="en-US" altLang="zh-CN" sz="3600" dirty="0">
                <a:solidFill>
                  <a:srgbClr val="0000FF"/>
                </a:solidFill>
              </a:rPr>
              <a:t>How did the paper cups and marmalade work ? </a:t>
            </a:r>
            <a:endParaRPr lang="en-US" altLang="zh-CN" sz="3600" dirty="0">
              <a:solidFill>
                <a:srgbClr val="0000FF"/>
              </a:solidFill>
            </a:endParaRPr>
          </a:p>
          <a:p>
            <a:r>
              <a:rPr lang="en-US" altLang="zh-CN" sz="3600" dirty="0"/>
              <a:t>Scene3:  </a:t>
            </a:r>
            <a:endParaRPr lang="en-US" altLang="zh-CN" sz="3600" dirty="0"/>
          </a:p>
          <a:p>
            <a:r>
              <a:rPr lang="en-US" altLang="zh-CN" sz="3600" dirty="0">
                <a:solidFill>
                  <a:srgbClr val="0000FF"/>
                </a:solidFill>
              </a:rPr>
              <a:t>What did the skunk do?  </a:t>
            </a:r>
            <a:endParaRPr lang="en-US" altLang="zh-CN" sz="3600" dirty="0">
              <a:solidFill>
                <a:srgbClr val="0000FF"/>
              </a:solidFill>
            </a:endParaRPr>
          </a:p>
          <a:p>
            <a:r>
              <a:rPr lang="en-US" altLang="zh-CN" sz="3600" dirty="0">
                <a:solidFill>
                  <a:srgbClr val="0000FF"/>
                </a:solidFill>
              </a:rPr>
              <a:t>How did the skunk feel? </a:t>
            </a:r>
            <a:endParaRPr lang="en-US" altLang="zh-CN" sz="3600" dirty="0"/>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游戏壁纸下载,夏日小清新 高清唯美图片桌面壁纸大全_叶子猪网游下载站"/>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文本框 3"/>
          <p:cNvSpPr txBox="1"/>
          <p:nvPr/>
        </p:nvSpPr>
        <p:spPr>
          <a:xfrm>
            <a:off x="33912" y="276729"/>
            <a:ext cx="12045140" cy="1200329"/>
          </a:xfrm>
          <a:prstGeom prst="rect">
            <a:avLst/>
          </a:prstGeom>
          <a:solidFill>
            <a:schemeClr val="bg1"/>
          </a:solidFill>
        </p:spPr>
        <p:txBody>
          <a:bodyPr wrap="square">
            <a:spAutoFit/>
          </a:bodyPr>
          <a:lstStyle/>
          <a:p>
            <a:r>
              <a:rPr lang="en-US" altLang="zh-CN" sz="3600" dirty="0">
                <a:solidFill>
                  <a:srgbClr val="C00000"/>
                </a:solidFill>
              </a:rPr>
              <a:t>Para 2: </a:t>
            </a:r>
            <a:r>
              <a:rPr lang="en-US" altLang="zh-CN" sz="3600" dirty="0">
                <a:solidFill>
                  <a:srgbClr val="CC00FF"/>
                </a:solidFill>
              </a:rPr>
              <a:t>Rob and I </a:t>
            </a:r>
            <a:r>
              <a:rPr lang="en-US" altLang="zh-CN" sz="3600" dirty="0">
                <a:solidFill>
                  <a:srgbClr val="C00000"/>
                </a:solidFill>
              </a:rPr>
              <a:t>followed the skunk </a:t>
            </a:r>
            <a:r>
              <a:rPr lang="en-US" altLang="zh-CN" sz="3600" b="1" dirty="0"/>
              <a:t>as</a:t>
            </a:r>
            <a:r>
              <a:rPr lang="en-US" altLang="zh-CN" sz="3600" dirty="0">
                <a:solidFill>
                  <a:srgbClr val="C00000"/>
                </a:solidFill>
              </a:rPr>
              <a:t> </a:t>
            </a:r>
            <a:r>
              <a:rPr lang="en-US" altLang="zh-CN" sz="3600" dirty="0">
                <a:solidFill>
                  <a:srgbClr val="CC00FF"/>
                </a:solidFill>
              </a:rPr>
              <a:t>he </a:t>
            </a:r>
            <a:r>
              <a:rPr lang="en-US" altLang="zh-CN" sz="3600" dirty="0">
                <a:solidFill>
                  <a:srgbClr val="C00000"/>
                </a:solidFill>
              </a:rPr>
              <a:t>ate his way </a:t>
            </a:r>
            <a:r>
              <a:rPr lang="en-US" altLang="zh-CN" sz="3600" dirty="0"/>
              <a:t>down the stairs.</a:t>
            </a:r>
            <a:endParaRPr lang="zh-CN" altLang="en-US" sz="3600" dirty="0"/>
          </a:p>
        </p:txBody>
      </p:sp>
      <p:sp>
        <p:nvSpPr>
          <p:cNvPr id="6" name="文本框 5"/>
          <p:cNvSpPr txBox="1"/>
          <p:nvPr/>
        </p:nvSpPr>
        <p:spPr>
          <a:xfrm>
            <a:off x="33912" y="1684796"/>
            <a:ext cx="12086704" cy="4524315"/>
          </a:xfrm>
          <a:prstGeom prst="rect">
            <a:avLst/>
          </a:prstGeom>
          <a:solidFill>
            <a:schemeClr val="bg1"/>
          </a:solidFill>
        </p:spPr>
        <p:txBody>
          <a:bodyPr wrap="square">
            <a:spAutoFit/>
          </a:bodyPr>
          <a:lstStyle/>
          <a:p>
            <a:r>
              <a:rPr lang="en-US" altLang="zh-CN" sz="3600" dirty="0"/>
              <a:t>Scene 1: </a:t>
            </a:r>
            <a:endParaRPr lang="en-US" altLang="zh-CN" sz="3600" dirty="0"/>
          </a:p>
          <a:p>
            <a:r>
              <a:rPr lang="en-US" altLang="zh-CN" sz="3600" dirty="0">
                <a:solidFill>
                  <a:srgbClr val="0000FF"/>
                </a:solidFill>
              </a:rPr>
              <a:t>What did we do as the skunk ate his way down the stairs?</a:t>
            </a:r>
            <a:endParaRPr lang="en-US" altLang="zh-CN" sz="3600" dirty="0">
              <a:solidFill>
                <a:srgbClr val="0000FF"/>
              </a:solidFill>
            </a:endParaRPr>
          </a:p>
          <a:p>
            <a:r>
              <a:rPr lang="en-US" altLang="zh-CN" sz="3600" dirty="0"/>
              <a:t>Scene2:  </a:t>
            </a:r>
            <a:endParaRPr lang="en-US" altLang="zh-CN" sz="3600" dirty="0"/>
          </a:p>
          <a:p>
            <a:r>
              <a:rPr lang="en-US" altLang="zh-CN" sz="3600" dirty="0">
                <a:solidFill>
                  <a:srgbClr val="0000FF"/>
                </a:solidFill>
              </a:rPr>
              <a:t>How did the skunk feel? </a:t>
            </a:r>
            <a:endParaRPr lang="en-US" altLang="zh-CN" sz="3600" dirty="0">
              <a:solidFill>
                <a:srgbClr val="0000FF"/>
              </a:solidFill>
            </a:endParaRPr>
          </a:p>
          <a:p>
            <a:r>
              <a:rPr lang="en-US" altLang="zh-CN" sz="3600" dirty="0"/>
              <a:t>Scene3:  </a:t>
            </a:r>
            <a:endParaRPr lang="en-US" altLang="zh-CN" sz="3600" dirty="0"/>
          </a:p>
          <a:p>
            <a:r>
              <a:rPr lang="en-US" altLang="zh-CN" sz="3600" dirty="0">
                <a:solidFill>
                  <a:srgbClr val="0000FF"/>
                </a:solidFill>
              </a:rPr>
              <a:t> What did we do before saying goodbye to the skunk? </a:t>
            </a:r>
            <a:endParaRPr lang="en-US" altLang="zh-CN" sz="3600" dirty="0">
              <a:solidFill>
                <a:srgbClr val="0000FF"/>
              </a:solidFill>
            </a:endParaRPr>
          </a:p>
          <a:p>
            <a:r>
              <a:rPr lang="en-US" altLang="zh-CN" sz="3600" dirty="0">
                <a:solidFill>
                  <a:srgbClr val="0000FF"/>
                </a:solidFill>
              </a:rPr>
              <a:t> What did the skunk do before saying goodbye? </a:t>
            </a:r>
            <a:endParaRPr lang="en-US" altLang="zh-CN" sz="3600" dirty="0">
              <a:solidFill>
                <a:srgbClr val="0000FF"/>
              </a:solidFill>
            </a:endParaRPr>
          </a:p>
          <a:p>
            <a:r>
              <a:rPr lang="en-US" altLang="zh-CN" sz="3600" dirty="0">
                <a:solidFill>
                  <a:srgbClr val="0000FF"/>
                </a:solidFill>
              </a:rPr>
              <a:t> How did I feel? </a:t>
            </a:r>
            <a:endParaRPr lang="en-US" altLang="zh-CN" sz="3600" dirty="0">
              <a:solidFill>
                <a:srgbClr val="0000FF"/>
              </a:solidFill>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游戏壁纸下载,夏日小清新 高清唯美图片桌面壁纸大全_叶子猪网游下载站"/>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标题 1"/>
          <p:cNvSpPr>
            <a:spLocks noGrp="1"/>
          </p:cNvSpPr>
          <p:nvPr>
            <p:ph type="title"/>
          </p:nvPr>
        </p:nvSpPr>
        <p:spPr>
          <a:xfrm>
            <a:off x="7610167" y="176979"/>
            <a:ext cx="4296697" cy="1730481"/>
          </a:xfrm>
          <a:solidFill>
            <a:srgbClr val="92D050"/>
          </a:solidFill>
        </p:spPr>
        <p:txBody>
          <a:bodyPr>
            <a:normAutofit fontScale="90000"/>
          </a:bodyPr>
          <a:lstStyle/>
          <a:p>
            <a:r>
              <a:rPr lang="en-US" altLang="zh-CN" dirty="0">
                <a:solidFill>
                  <a:schemeClr val="bg1"/>
                </a:solidFill>
              </a:rPr>
              <a:t>---</a:t>
            </a:r>
            <a:r>
              <a:rPr lang="zh-CN" altLang="en-US" dirty="0">
                <a:solidFill>
                  <a:schemeClr val="bg1"/>
                </a:solidFill>
              </a:rPr>
              <a:t>结合</a:t>
            </a:r>
            <a:r>
              <a:rPr lang="zh-CN" altLang="en-US" dirty="0" smtClean="0">
                <a:solidFill>
                  <a:schemeClr val="bg1"/>
                </a:solidFill>
              </a:rPr>
              <a:t>故事</a:t>
            </a:r>
            <a:r>
              <a:rPr lang="zh-CN" altLang="en-US" b="1" dirty="0" smtClean="0">
                <a:solidFill>
                  <a:srgbClr val="FF0000"/>
                </a:solidFill>
              </a:rPr>
              <a:t>主旨</a:t>
            </a:r>
            <a:br>
              <a:rPr lang="en-US" altLang="zh-CN" dirty="0">
                <a:solidFill>
                  <a:schemeClr val="bg1"/>
                </a:solidFill>
              </a:rPr>
            </a:br>
            <a:r>
              <a:rPr lang="en-US" altLang="zh-CN" dirty="0">
                <a:solidFill>
                  <a:schemeClr val="bg1"/>
                </a:solidFill>
              </a:rPr>
              <a:t>---</a:t>
            </a:r>
            <a:r>
              <a:rPr lang="zh-CN" altLang="en-US" dirty="0">
                <a:solidFill>
                  <a:schemeClr val="bg1"/>
                </a:solidFill>
              </a:rPr>
              <a:t>确定故事</a:t>
            </a:r>
            <a:r>
              <a:rPr lang="zh-CN" altLang="en-US" b="1" dirty="0">
                <a:solidFill>
                  <a:srgbClr val="FF0000"/>
                </a:solidFill>
              </a:rPr>
              <a:t>走向 </a:t>
            </a:r>
            <a:br>
              <a:rPr lang="en-US" altLang="zh-CN" dirty="0">
                <a:solidFill>
                  <a:schemeClr val="bg1"/>
                </a:solidFill>
              </a:rPr>
            </a:br>
            <a:r>
              <a:rPr lang="en-US" altLang="zh-CN" dirty="0" smtClean="0">
                <a:solidFill>
                  <a:schemeClr val="bg1"/>
                </a:solidFill>
              </a:rPr>
              <a:t>---</a:t>
            </a:r>
            <a:r>
              <a:rPr lang="zh-CN" altLang="en-US" b="1" dirty="0" smtClean="0">
                <a:solidFill>
                  <a:srgbClr val="C00000"/>
                </a:solidFill>
              </a:rPr>
              <a:t>四句</a:t>
            </a:r>
            <a:r>
              <a:rPr lang="zh-CN" altLang="en-US" b="1" dirty="0">
                <a:solidFill>
                  <a:srgbClr val="C00000"/>
                </a:solidFill>
              </a:rPr>
              <a:t>定向写作</a:t>
            </a:r>
            <a:endParaRPr lang="zh-CN" altLang="en-US" b="1" dirty="0">
              <a:solidFill>
                <a:srgbClr val="C00000"/>
              </a:solidFill>
            </a:endParaRPr>
          </a:p>
        </p:txBody>
      </p:sp>
      <p:sp>
        <p:nvSpPr>
          <p:cNvPr id="3" name="内容占位符 2"/>
          <p:cNvSpPr>
            <a:spLocks noGrp="1"/>
          </p:cNvSpPr>
          <p:nvPr>
            <p:ph idx="1"/>
          </p:nvPr>
        </p:nvSpPr>
        <p:spPr>
          <a:xfrm>
            <a:off x="1681316" y="2084439"/>
            <a:ext cx="10225548" cy="4306526"/>
          </a:xfrm>
          <a:solidFill>
            <a:schemeClr val="bg1"/>
          </a:solidFill>
        </p:spPr>
        <p:txBody>
          <a:bodyPr/>
          <a:lstStyle/>
          <a:p>
            <a:r>
              <a:rPr lang="zh-CN" altLang="en-US" dirty="0"/>
              <a:t>一、</a:t>
            </a:r>
            <a:r>
              <a:rPr lang="en-US" altLang="zh-CN" dirty="0"/>
              <a:t> </a:t>
            </a:r>
            <a:r>
              <a:rPr lang="zh-CN" altLang="en-US" dirty="0"/>
              <a:t>定四句</a:t>
            </a:r>
            <a:br>
              <a:rPr lang="en-US" altLang="zh-CN" dirty="0"/>
            </a:br>
            <a:r>
              <a:rPr lang="en-US" altLang="zh-CN" dirty="0"/>
              <a:t>1. </a:t>
            </a:r>
            <a:r>
              <a:rPr lang="zh-CN" altLang="en-US" dirty="0"/>
              <a:t>结合</a:t>
            </a:r>
            <a:r>
              <a:rPr lang="zh-CN" altLang="en-US" dirty="0">
                <a:solidFill>
                  <a:srgbClr val="C00000"/>
                </a:solidFill>
              </a:rPr>
              <a:t>第一段</a:t>
            </a:r>
            <a:r>
              <a:rPr lang="zh-CN" altLang="en-US" dirty="0"/>
              <a:t>和原来文本</a:t>
            </a:r>
            <a:r>
              <a:rPr lang="zh-CN" altLang="en-US" dirty="0">
                <a:solidFill>
                  <a:srgbClr val="C00000"/>
                </a:solidFill>
              </a:rPr>
              <a:t>最后一段</a:t>
            </a:r>
            <a:r>
              <a:rPr lang="zh-CN" altLang="en-US" dirty="0"/>
              <a:t>以及</a:t>
            </a:r>
            <a:r>
              <a:rPr lang="zh-CN" altLang="en-US" dirty="0">
                <a:solidFill>
                  <a:srgbClr val="C00000"/>
                </a:solidFill>
              </a:rPr>
              <a:t>所给的第一段第</a:t>
            </a:r>
            <a:r>
              <a:rPr lang="en-US" altLang="zh-CN" dirty="0">
                <a:solidFill>
                  <a:srgbClr val="C00000"/>
                </a:solidFill>
              </a:rPr>
              <a:t>1</a:t>
            </a:r>
            <a:r>
              <a:rPr lang="zh-CN" altLang="en-US" dirty="0">
                <a:solidFill>
                  <a:srgbClr val="C00000"/>
                </a:solidFill>
              </a:rPr>
              <a:t>句</a:t>
            </a:r>
            <a:r>
              <a:rPr lang="zh-CN" altLang="en-US" dirty="0"/>
              <a:t>的</a:t>
            </a:r>
            <a:r>
              <a:rPr lang="zh-CN" altLang="en-US" dirty="0">
                <a:solidFill>
                  <a:srgbClr val="C00000"/>
                </a:solidFill>
              </a:rPr>
              <a:t>信息词</a:t>
            </a:r>
            <a:r>
              <a:rPr lang="zh-CN" altLang="en-US" dirty="0"/>
              <a:t>，来创作第一段的首句。</a:t>
            </a:r>
            <a:endParaRPr lang="en-US" altLang="zh-CN" dirty="0"/>
          </a:p>
          <a:p>
            <a:r>
              <a:rPr lang="en-US" altLang="zh-CN" dirty="0"/>
              <a:t>2. </a:t>
            </a:r>
            <a:r>
              <a:rPr lang="zh-CN" altLang="en-US" dirty="0"/>
              <a:t>结合所给</a:t>
            </a:r>
            <a:r>
              <a:rPr lang="zh-CN" altLang="en-US" dirty="0">
                <a:solidFill>
                  <a:srgbClr val="C00000"/>
                </a:solidFill>
              </a:rPr>
              <a:t>第二段首句信息词</a:t>
            </a:r>
            <a:r>
              <a:rPr lang="zh-CN" altLang="en-US" dirty="0"/>
              <a:t>，使</a:t>
            </a:r>
            <a:r>
              <a:rPr lang="zh-CN" altLang="en-US" dirty="0">
                <a:solidFill>
                  <a:srgbClr val="C00000"/>
                </a:solidFill>
              </a:rPr>
              <a:t>第</a:t>
            </a:r>
            <a:r>
              <a:rPr lang="en-US" altLang="zh-CN" dirty="0">
                <a:solidFill>
                  <a:srgbClr val="C00000"/>
                </a:solidFill>
              </a:rPr>
              <a:t>2</a:t>
            </a:r>
            <a:r>
              <a:rPr lang="zh-CN" altLang="en-US" dirty="0">
                <a:solidFill>
                  <a:srgbClr val="C00000"/>
                </a:solidFill>
              </a:rPr>
              <a:t>段首句</a:t>
            </a:r>
            <a:r>
              <a:rPr lang="zh-CN" altLang="en-US" dirty="0"/>
              <a:t>和</a:t>
            </a:r>
            <a:r>
              <a:rPr lang="zh-CN" altLang="en-US" dirty="0">
                <a:solidFill>
                  <a:srgbClr val="C00000"/>
                </a:solidFill>
              </a:rPr>
              <a:t>第</a:t>
            </a:r>
            <a:r>
              <a:rPr lang="en-US" altLang="zh-CN" dirty="0">
                <a:solidFill>
                  <a:srgbClr val="C00000"/>
                </a:solidFill>
              </a:rPr>
              <a:t>1</a:t>
            </a:r>
            <a:r>
              <a:rPr lang="zh-CN" altLang="en-US" dirty="0">
                <a:solidFill>
                  <a:srgbClr val="C00000"/>
                </a:solidFill>
              </a:rPr>
              <a:t>段尾句</a:t>
            </a:r>
            <a:r>
              <a:rPr lang="zh-CN" altLang="en-US" dirty="0">
                <a:solidFill>
                  <a:srgbClr val="7030A0"/>
                </a:solidFill>
              </a:rPr>
              <a:t>相呼应</a:t>
            </a:r>
            <a:r>
              <a:rPr lang="zh-CN" altLang="en-US" dirty="0"/>
              <a:t>来创作第一段的尾句</a:t>
            </a:r>
            <a:endParaRPr lang="en-US" altLang="zh-CN" dirty="0"/>
          </a:p>
          <a:p>
            <a:r>
              <a:rPr lang="en-US" altLang="zh-CN" dirty="0"/>
              <a:t>3. </a:t>
            </a:r>
            <a:r>
              <a:rPr lang="zh-CN" altLang="en-US" dirty="0"/>
              <a:t>结合所给</a:t>
            </a:r>
            <a:r>
              <a:rPr lang="zh-CN" altLang="en-US" dirty="0">
                <a:solidFill>
                  <a:srgbClr val="7030A0"/>
                </a:solidFill>
              </a:rPr>
              <a:t>第二段首句信息词</a:t>
            </a:r>
            <a:r>
              <a:rPr lang="zh-CN" altLang="en-US" dirty="0"/>
              <a:t>，来创作</a:t>
            </a:r>
            <a:r>
              <a:rPr lang="zh-CN" altLang="en-US" dirty="0">
                <a:solidFill>
                  <a:srgbClr val="7030A0"/>
                </a:solidFill>
              </a:rPr>
              <a:t>第</a:t>
            </a:r>
            <a:r>
              <a:rPr lang="en-US" altLang="zh-CN" dirty="0">
                <a:solidFill>
                  <a:srgbClr val="7030A0"/>
                </a:solidFill>
              </a:rPr>
              <a:t>2</a:t>
            </a:r>
            <a:r>
              <a:rPr lang="zh-CN" altLang="en-US" dirty="0">
                <a:solidFill>
                  <a:srgbClr val="7030A0"/>
                </a:solidFill>
              </a:rPr>
              <a:t>段的首句。</a:t>
            </a:r>
            <a:endParaRPr lang="en-US" altLang="zh-CN" dirty="0">
              <a:solidFill>
                <a:srgbClr val="7030A0"/>
              </a:solidFill>
            </a:endParaRPr>
          </a:p>
          <a:p>
            <a:r>
              <a:rPr lang="en-US" altLang="zh-CN" dirty="0"/>
              <a:t>4. </a:t>
            </a:r>
            <a:r>
              <a:rPr lang="zh-CN" altLang="en-US" dirty="0"/>
              <a:t>结合</a:t>
            </a:r>
            <a:r>
              <a:rPr lang="zh-CN" altLang="en-US" dirty="0">
                <a:solidFill>
                  <a:srgbClr val="C00000"/>
                </a:solidFill>
              </a:rPr>
              <a:t>故事要体现的主旨</a:t>
            </a:r>
            <a:r>
              <a:rPr lang="zh-CN" altLang="en-US" dirty="0"/>
              <a:t>以及</a:t>
            </a:r>
            <a:r>
              <a:rPr lang="zh-CN" altLang="en-US" dirty="0">
                <a:solidFill>
                  <a:srgbClr val="C00000"/>
                </a:solidFill>
              </a:rPr>
              <a:t>照顾原文伏笔</a:t>
            </a:r>
            <a:r>
              <a:rPr lang="zh-CN" altLang="en-US" dirty="0"/>
              <a:t>，以此来作为第</a:t>
            </a:r>
            <a:r>
              <a:rPr lang="en-US" altLang="zh-CN" dirty="0"/>
              <a:t>2</a:t>
            </a:r>
            <a:r>
              <a:rPr lang="zh-CN" altLang="en-US" dirty="0"/>
              <a:t>段的尾句。根据不同的文章主旨，可以</a:t>
            </a:r>
            <a:r>
              <a:rPr lang="zh-CN" altLang="en-US" dirty="0">
                <a:solidFill>
                  <a:srgbClr val="C00000"/>
                </a:solidFill>
              </a:rPr>
              <a:t>提炼主旨，领悟人生道理</a:t>
            </a:r>
            <a:r>
              <a:rPr lang="zh-CN" altLang="en-US" dirty="0"/>
              <a:t>。</a:t>
            </a:r>
            <a:endParaRPr lang="en-US" altLang="zh-CN" dirty="0"/>
          </a:p>
          <a:p>
            <a:pPr marL="0" indent="0">
              <a:buNone/>
            </a:pPr>
            <a:r>
              <a:rPr lang="en-US" altLang="zh-CN" dirty="0"/>
              <a:t>   </a:t>
            </a:r>
            <a:r>
              <a:rPr lang="zh-CN" altLang="en-US" dirty="0" smtClean="0"/>
              <a:t>亦或以</a:t>
            </a:r>
            <a:r>
              <a:rPr lang="zh-CN" altLang="en-US" dirty="0" smtClean="0">
                <a:solidFill>
                  <a:srgbClr val="C00000"/>
                </a:solidFill>
              </a:rPr>
              <a:t>情景</a:t>
            </a:r>
            <a:r>
              <a:rPr lang="zh-CN" altLang="en-US" dirty="0">
                <a:solidFill>
                  <a:srgbClr val="C00000"/>
                </a:solidFill>
              </a:rPr>
              <a:t>结尾</a:t>
            </a:r>
            <a:r>
              <a:rPr lang="zh-CN" altLang="en-US" dirty="0"/>
              <a:t>，巧妙构思，余味悠长。</a:t>
            </a:r>
            <a:endParaRPr lang="zh-CN" altLang="en-US" dirty="0"/>
          </a:p>
        </p:txBody>
      </p:sp>
      <p:sp>
        <p:nvSpPr>
          <p:cNvPr id="5" name="文本框 4"/>
          <p:cNvSpPr txBox="1"/>
          <p:nvPr/>
        </p:nvSpPr>
        <p:spPr>
          <a:xfrm>
            <a:off x="599769" y="2202429"/>
            <a:ext cx="982796" cy="2554545"/>
          </a:xfrm>
          <a:prstGeom prst="rect">
            <a:avLst/>
          </a:prstGeom>
          <a:solidFill>
            <a:schemeClr val="bg1"/>
          </a:solidFill>
        </p:spPr>
        <p:txBody>
          <a:bodyPr wrap="square" rtlCol="0">
            <a:spAutoFit/>
          </a:bodyPr>
          <a:lstStyle/>
          <a:p>
            <a:r>
              <a:rPr lang="zh-CN" altLang="en-US" sz="4000" dirty="0">
                <a:solidFill>
                  <a:srgbClr val="C00000"/>
                </a:solidFill>
              </a:rPr>
              <a:t>写作指导</a:t>
            </a:r>
            <a:endParaRPr lang="zh-CN" altLang="en-US" sz="4000" dirty="0">
              <a:solidFill>
                <a:srgbClr val="C00000"/>
              </a:solidFill>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游戏壁纸下载,夏日小清新 高清唯美图片桌面壁纸大全_叶子猪网游下载站"/>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p:cNvSpPr/>
          <p:nvPr/>
        </p:nvSpPr>
        <p:spPr>
          <a:xfrm>
            <a:off x="58190" y="36607"/>
            <a:ext cx="8487294" cy="584775"/>
          </a:xfrm>
          <a:prstGeom prst="rect">
            <a:avLst/>
          </a:prstGeom>
          <a:solidFill>
            <a:schemeClr val="bg1"/>
          </a:solidFill>
        </p:spPr>
        <p:txBody>
          <a:bodyPr wrap="square" lIns="91440" tIns="45720" rIns="91440" bIns="45720">
            <a:spAutoFit/>
          </a:bodyPr>
          <a:lstStyle/>
          <a:p>
            <a:pPr algn="ctr"/>
            <a:r>
              <a:rPr lang="zh-CN" altLang="en-US" sz="3200" b="1" dirty="0">
                <a:ln w="0"/>
                <a:solidFill>
                  <a:srgbClr val="006600"/>
                </a:solidFill>
                <a:effectLst>
                  <a:reflection blurRad="6350" stA="53000" endA="300" endPos="35500" dir="5400000" sy="-90000" algn="bl" rotWithShape="0"/>
                </a:effectLst>
                <a:latin typeface="Bernard MT Condensed" panose="02050806060905020404" pitchFamily="18" charset="0"/>
              </a:rPr>
              <a:t>结合原文本最后一段定首段第一句 </a:t>
            </a:r>
            <a:r>
              <a:rPr lang="en-US" altLang="zh-CN" sz="3200" b="1" dirty="0">
                <a:ln w="0"/>
                <a:solidFill>
                  <a:srgbClr val="006600"/>
                </a:solidFill>
                <a:effectLst>
                  <a:reflection blurRad="6350" stA="53000" endA="300" endPos="35500" dir="5400000" sy="-90000" algn="bl" rotWithShape="0"/>
                </a:effectLst>
                <a:latin typeface="Bernard MT Condensed" panose="02050806060905020404" pitchFamily="18" charset="0"/>
              </a:rPr>
              <a:t>(</a:t>
            </a:r>
            <a:r>
              <a:rPr lang="zh-CN" altLang="en-US" sz="3200" b="1" dirty="0">
                <a:ln w="0"/>
                <a:solidFill>
                  <a:srgbClr val="006600"/>
                </a:solidFill>
                <a:effectLst>
                  <a:reflection blurRad="6350" stA="53000" endA="300" endPos="35500" dir="5400000" sy="-90000" algn="bl" rotWithShape="0"/>
                </a:effectLst>
                <a:latin typeface="Bernard MT Condensed" panose="02050806060905020404" pitchFamily="18" charset="0"/>
              </a:rPr>
              <a:t>句群）</a:t>
            </a:r>
            <a:endParaRPr lang="zh-CN" altLang="en-US" sz="3200" b="1" cap="none" spc="0" dirty="0">
              <a:ln w="0"/>
              <a:solidFill>
                <a:srgbClr val="006600"/>
              </a:solidFill>
              <a:effectLst>
                <a:reflection blurRad="6350" stA="53000" endA="300" endPos="35500" dir="5400000" sy="-90000" algn="bl" rotWithShape="0"/>
              </a:effectLst>
              <a:latin typeface="Bernard MT Condensed" panose="02050806060905020404" pitchFamily="18" charset="0"/>
            </a:endParaRPr>
          </a:p>
        </p:txBody>
      </p:sp>
      <p:sp>
        <p:nvSpPr>
          <p:cNvPr id="2" name="内容占位符 2"/>
          <p:cNvSpPr>
            <a:spLocks noGrp="1"/>
          </p:cNvSpPr>
          <p:nvPr>
            <p:ph idx="1"/>
          </p:nvPr>
        </p:nvSpPr>
        <p:spPr>
          <a:xfrm>
            <a:off x="0" y="1571105"/>
            <a:ext cx="12192000" cy="4312860"/>
          </a:xfrm>
          <a:solidFill>
            <a:schemeClr val="bg1"/>
          </a:solidFill>
        </p:spPr>
        <p:txBody>
          <a:bodyPr>
            <a:noAutofit/>
          </a:bodyPr>
          <a:lstStyle/>
          <a:p>
            <a:r>
              <a:rPr lang="en-US" altLang="zh-CN" sz="4400" dirty="0"/>
              <a:t>Para 1: In the cupboard, </a:t>
            </a:r>
            <a:r>
              <a:rPr lang="en-US" altLang="zh-CN" sz="4400" dirty="0">
                <a:solidFill>
                  <a:srgbClr val="CC00FF"/>
                </a:solidFill>
              </a:rPr>
              <a:t>several paper cups </a:t>
            </a:r>
            <a:r>
              <a:rPr lang="en-US" altLang="zh-CN" sz="4400" dirty="0"/>
              <a:t>and </a:t>
            </a:r>
            <a:r>
              <a:rPr lang="en-US" altLang="zh-CN" sz="4400" dirty="0">
                <a:solidFill>
                  <a:srgbClr val="CC00FF"/>
                </a:solidFill>
              </a:rPr>
              <a:t>a jar of marmalade </a:t>
            </a:r>
            <a:r>
              <a:rPr lang="en-US" altLang="zh-CN" sz="4400" dirty="0">
                <a:solidFill>
                  <a:srgbClr val="FF0000"/>
                </a:solidFill>
              </a:rPr>
              <a:t>caught our sight</a:t>
            </a:r>
            <a:r>
              <a:rPr lang="en-US" altLang="zh-CN" sz="4400" dirty="0"/>
              <a:t>.</a:t>
            </a:r>
            <a:endParaRPr lang="en-US" altLang="zh-CN" sz="4400" dirty="0"/>
          </a:p>
          <a:p>
            <a:r>
              <a:rPr lang="zh-CN" altLang="en-US" sz="3600" dirty="0"/>
              <a:t>手法</a:t>
            </a:r>
            <a:r>
              <a:rPr lang="en-US" altLang="zh-CN" sz="3600" dirty="0"/>
              <a:t>1. </a:t>
            </a:r>
            <a:r>
              <a:rPr lang="zh-CN" altLang="en-US" sz="3600" dirty="0"/>
              <a:t>（首句以</a:t>
            </a:r>
            <a:r>
              <a:rPr lang="en-US" altLang="zh-CN" sz="3600" dirty="0">
                <a:solidFill>
                  <a:srgbClr val="0000FF"/>
                </a:solidFill>
              </a:rPr>
              <a:t>marmalade </a:t>
            </a:r>
            <a:r>
              <a:rPr lang="zh-CN" altLang="en-US" sz="3600" dirty="0">
                <a:solidFill>
                  <a:srgbClr val="0000FF"/>
                </a:solidFill>
              </a:rPr>
              <a:t>相关连的故事</a:t>
            </a:r>
            <a:r>
              <a:rPr lang="en-US" altLang="zh-CN" sz="3600" dirty="0"/>
              <a:t>+</a:t>
            </a:r>
            <a:r>
              <a:rPr lang="zh-CN" altLang="en-US" sz="3600" dirty="0"/>
              <a:t>回扣原文：</a:t>
            </a:r>
            <a:r>
              <a:rPr lang="en-US" altLang="zh-CN" sz="3600" dirty="0"/>
              <a:t>)</a:t>
            </a:r>
            <a:endParaRPr lang="en-US" altLang="zh-CN" sz="3600" dirty="0"/>
          </a:p>
          <a:p>
            <a:r>
              <a:rPr lang="en-US" altLang="zh-CN" sz="4000" dirty="0">
                <a:solidFill>
                  <a:srgbClr val="CC00FF"/>
                </a:solidFill>
              </a:rPr>
              <a:t>My heart </a:t>
            </a:r>
            <a:r>
              <a:rPr lang="en-US" altLang="zh-CN" sz="4000" dirty="0"/>
              <a:t>almost </a:t>
            </a:r>
            <a:r>
              <a:rPr lang="en-US" altLang="zh-CN" sz="4000" dirty="0">
                <a:solidFill>
                  <a:srgbClr val="FF0000"/>
                </a:solidFill>
              </a:rPr>
              <a:t>beat out of my chest </a:t>
            </a:r>
            <a:r>
              <a:rPr lang="en-US" altLang="zh-CN" sz="4000" b="1" dirty="0"/>
              <a:t>as</a:t>
            </a:r>
            <a:r>
              <a:rPr lang="en-US" altLang="zh-CN" sz="4000" dirty="0"/>
              <a:t> </a:t>
            </a:r>
            <a:r>
              <a:rPr lang="en-US" altLang="zh-CN" sz="4000" dirty="0">
                <a:solidFill>
                  <a:srgbClr val="CC00FF"/>
                </a:solidFill>
              </a:rPr>
              <a:t>the image </a:t>
            </a:r>
            <a:r>
              <a:rPr lang="en-US" altLang="zh-CN" sz="4000" dirty="0"/>
              <a:t> of </a:t>
            </a:r>
            <a:r>
              <a:rPr lang="en-US" altLang="zh-CN" sz="4000" dirty="0">
                <a:solidFill>
                  <a:srgbClr val="7030A0"/>
                </a:solidFill>
              </a:rPr>
              <a:t>my mother compassionately helping a skunk get rid of a marmalade jar on his nose </a:t>
            </a:r>
            <a:r>
              <a:rPr lang="en-US" altLang="zh-CN" sz="4000" dirty="0">
                <a:solidFill>
                  <a:srgbClr val="FF0000"/>
                </a:solidFill>
              </a:rPr>
              <a:t>flashed across my mind</a:t>
            </a:r>
            <a:r>
              <a:rPr lang="en-US" altLang="zh-CN" sz="4000" dirty="0"/>
              <a:t>. </a:t>
            </a:r>
            <a:endParaRPr lang="en-US" altLang="zh-CN" sz="4000" dirty="0"/>
          </a:p>
          <a:p>
            <a:pPr marL="0" indent="0">
              <a:buNone/>
            </a:pPr>
            <a:endParaRPr lang="en-US" altLang="zh-CN" sz="4000" dirty="0"/>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游戏壁纸下载,夏日小清新 高清唯美图片桌面壁纸大全_叶子猪网游下载站"/>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p:cNvSpPr/>
          <p:nvPr/>
        </p:nvSpPr>
        <p:spPr>
          <a:xfrm>
            <a:off x="58190" y="36607"/>
            <a:ext cx="8487294" cy="584775"/>
          </a:xfrm>
          <a:prstGeom prst="rect">
            <a:avLst/>
          </a:prstGeom>
          <a:solidFill>
            <a:schemeClr val="bg1"/>
          </a:solidFill>
        </p:spPr>
        <p:txBody>
          <a:bodyPr wrap="square" lIns="91440" tIns="45720" rIns="91440" bIns="45720">
            <a:spAutoFit/>
          </a:bodyPr>
          <a:lstStyle/>
          <a:p>
            <a:pPr algn="ctr"/>
            <a:r>
              <a:rPr lang="zh-CN" altLang="en-US" sz="3200" b="1" dirty="0">
                <a:ln w="0"/>
                <a:solidFill>
                  <a:srgbClr val="006600"/>
                </a:solidFill>
                <a:effectLst>
                  <a:reflection blurRad="6350" stA="53000" endA="300" endPos="35500" dir="5400000" sy="-90000" algn="bl" rotWithShape="0"/>
                </a:effectLst>
                <a:latin typeface="Bernard MT Condensed" panose="02050806060905020404" pitchFamily="18" charset="0"/>
              </a:rPr>
              <a:t>结合原文本最后一段定首段第一句 </a:t>
            </a:r>
            <a:r>
              <a:rPr lang="en-US" altLang="zh-CN" sz="3200" b="1" dirty="0">
                <a:ln w="0"/>
                <a:solidFill>
                  <a:srgbClr val="006600"/>
                </a:solidFill>
                <a:effectLst>
                  <a:reflection blurRad="6350" stA="53000" endA="300" endPos="35500" dir="5400000" sy="-90000" algn="bl" rotWithShape="0"/>
                </a:effectLst>
                <a:latin typeface="Bernard MT Condensed" panose="02050806060905020404" pitchFamily="18" charset="0"/>
              </a:rPr>
              <a:t>(</a:t>
            </a:r>
            <a:r>
              <a:rPr lang="zh-CN" altLang="en-US" sz="3200" b="1" dirty="0">
                <a:ln w="0"/>
                <a:solidFill>
                  <a:srgbClr val="006600"/>
                </a:solidFill>
                <a:effectLst>
                  <a:reflection blurRad="6350" stA="53000" endA="300" endPos="35500" dir="5400000" sy="-90000" algn="bl" rotWithShape="0"/>
                </a:effectLst>
                <a:latin typeface="Bernard MT Condensed" panose="02050806060905020404" pitchFamily="18" charset="0"/>
              </a:rPr>
              <a:t>句群）</a:t>
            </a:r>
            <a:endParaRPr lang="zh-CN" altLang="en-US" sz="3200" b="1" cap="none" spc="0" dirty="0">
              <a:ln w="0"/>
              <a:solidFill>
                <a:srgbClr val="006600"/>
              </a:solidFill>
              <a:effectLst>
                <a:reflection blurRad="6350" stA="53000" endA="300" endPos="35500" dir="5400000" sy="-90000" algn="bl" rotWithShape="0"/>
              </a:effectLst>
              <a:latin typeface="Bernard MT Condensed" panose="02050806060905020404" pitchFamily="18" charset="0"/>
            </a:endParaRPr>
          </a:p>
        </p:txBody>
      </p:sp>
      <p:sp>
        <p:nvSpPr>
          <p:cNvPr id="2" name="内容占位符 2"/>
          <p:cNvSpPr>
            <a:spLocks noGrp="1"/>
          </p:cNvSpPr>
          <p:nvPr>
            <p:ph idx="1"/>
          </p:nvPr>
        </p:nvSpPr>
        <p:spPr>
          <a:xfrm>
            <a:off x="0" y="1571104"/>
            <a:ext cx="12192000" cy="4213469"/>
          </a:xfrm>
          <a:solidFill>
            <a:schemeClr val="bg1"/>
          </a:solidFill>
        </p:spPr>
        <p:txBody>
          <a:bodyPr>
            <a:noAutofit/>
          </a:bodyPr>
          <a:lstStyle/>
          <a:p>
            <a:r>
              <a:rPr lang="en-US" altLang="zh-CN" sz="4400" dirty="0"/>
              <a:t>Para 1: In the cupboard, </a:t>
            </a:r>
            <a:r>
              <a:rPr lang="en-US" altLang="zh-CN" sz="4400" dirty="0">
                <a:solidFill>
                  <a:srgbClr val="CC00FF"/>
                </a:solidFill>
              </a:rPr>
              <a:t>several paper cups </a:t>
            </a:r>
            <a:r>
              <a:rPr lang="en-US" altLang="zh-CN" sz="4400" dirty="0"/>
              <a:t>and </a:t>
            </a:r>
            <a:r>
              <a:rPr lang="en-US" altLang="zh-CN" sz="4400" dirty="0">
                <a:solidFill>
                  <a:srgbClr val="CC00FF"/>
                </a:solidFill>
              </a:rPr>
              <a:t>a jar of marmalade </a:t>
            </a:r>
            <a:r>
              <a:rPr lang="en-US" altLang="zh-CN" sz="4400" dirty="0">
                <a:solidFill>
                  <a:srgbClr val="FF0000"/>
                </a:solidFill>
              </a:rPr>
              <a:t>caught our sight</a:t>
            </a:r>
            <a:r>
              <a:rPr lang="en-US" altLang="zh-CN" sz="4400" dirty="0"/>
              <a:t>.</a:t>
            </a:r>
            <a:endParaRPr lang="en-US" altLang="zh-CN" sz="4400" dirty="0"/>
          </a:p>
          <a:p>
            <a:r>
              <a:rPr lang="zh-CN" altLang="en-US" sz="3600" dirty="0"/>
              <a:t>手法</a:t>
            </a:r>
            <a:r>
              <a:rPr lang="en-US" altLang="zh-CN" sz="3600" dirty="0"/>
              <a:t>2. </a:t>
            </a:r>
            <a:r>
              <a:rPr lang="zh-CN" altLang="en-US" sz="3600" dirty="0"/>
              <a:t>（妈妈讲了无数次的故事再次回响</a:t>
            </a:r>
            <a:r>
              <a:rPr lang="en-US" altLang="zh-CN" sz="3600" dirty="0"/>
              <a:t>+ </a:t>
            </a:r>
            <a:r>
              <a:rPr lang="zh-CN" altLang="en-US" sz="3600" dirty="0"/>
              <a:t>想到点子</a:t>
            </a:r>
            <a:r>
              <a:rPr lang="en-US" altLang="zh-CN" sz="3600" dirty="0"/>
              <a:t>)</a:t>
            </a:r>
            <a:endParaRPr lang="en-US" altLang="zh-CN" sz="3600" dirty="0"/>
          </a:p>
          <a:p>
            <a:r>
              <a:rPr lang="en-US" altLang="zh-CN" sz="4000" dirty="0">
                <a:solidFill>
                  <a:srgbClr val="CC00FF"/>
                </a:solidFill>
              </a:rPr>
              <a:t>The story </a:t>
            </a:r>
            <a:r>
              <a:rPr lang="en-US" altLang="zh-CN" sz="4000" dirty="0"/>
              <a:t>about Marmalade </a:t>
            </a:r>
            <a:r>
              <a:rPr lang="en-US" altLang="zh-CN" sz="4000" dirty="0">
                <a:solidFill>
                  <a:srgbClr val="FF0000"/>
                </a:solidFill>
              </a:rPr>
              <a:t>echoed</a:t>
            </a:r>
            <a:r>
              <a:rPr lang="en-US" altLang="zh-CN" sz="4000" dirty="0"/>
              <a:t> in my ears and </a:t>
            </a:r>
            <a:r>
              <a:rPr lang="en-US" altLang="zh-CN" sz="4000" dirty="0">
                <a:solidFill>
                  <a:srgbClr val="CC00FF"/>
                </a:solidFill>
              </a:rPr>
              <a:t>a great idea </a:t>
            </a:r>
            <a:r>
              <a:rPr lang="en-US" altLang="zh-CN" sz="4000" dirty="0">
                <a:solidFill>
                  <a:srgbClr val="FF0000"/>
                </a:solidFill>
              </a:rPr>
              <a:t>occurred to </a:t>
            </a:r>
            <a:r>
              <a:rPr lang="en-US" altLang="zh-CN" sz="4000" dirty="0"/>
              <a:t>me /</a:t>
            </a:r>
            <a:r>
              <a:rPr lang="en-US" altLang="zh-CN" sz="4000" dirty="0">
                <a:solidFill>
                  <a:srgbClr val="FF0000"/>
                </a:solidFill>
              </a:rPr>
              <a:t> hit </a:t>
            </a:r>
            <a:r>
              <a:rPr lang="en-US" altLang="zh-CN" sz="4000" dirty="0"/>
              <a:t>me / </a:t>
            </a:r>
            <a:r>
              <a:rPr lang="en-US" altLang="zh-CN" sz="4000" dirty="0">
                <a:solidFill>
                  <a:srgbClr val="FF0000"/>
                </a:solidFill>
              </a:rPr>
              <a:t>struck</a:t>
            </a:r>
            <a:r>
              <a:rPr lang="en-US" altLang="zh-CN" sz="4000" dirty="0"/>
              <a:t> me.</a:t>
            </a:r>
            <a:endParaRPr lang="en-US" altLang="zh-CN" sz="4000" dirty="0"/>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游戏壁纸下载,夏日小清新 高清唯美图片桌面壁纸大全_叶子猪网游下载站"/>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内容占位符 2"/>
          <p:cNvSpPr>
            <a:spLocks noGrp="1"/>
          </p:cNvSpPr>
          <p:nvPr>
            <p:ph idx="1"/>
          </p:nvPr>
        </p:nvSpPr>
        <p:spPr>
          <a:xfrm>
            <a:off x="83129" y="973875"/>
            <a:ext cx="11986951" cy="5794673"/>
          </a:xfrm>
          <a:solidFill>
            <a:schemeClr val="bg1"/>
          </a:solidFill>
        </p:spPr>
        <p:txBody>
          <a:bodyPr>
            <a:noAutofit/>
          </a:bodyPr>
          <a:lstStyle/>
          <a:p>
            <a:r>
              <a:rPr lang="en-US" altLang="zh-CN" sz="3600" dirty="0"/>
              <a:t>Para 1: In the cupboard, </a:t>
            </a:r>
            <a:r>
              <a:rPr lang="en-US" altLang="zh-CN" sz="3600" dirty="0">
                <a:solidFill>
                  <a:srgbClr val="CC00FF"/>
                </a:solidFill>
              </a:rPr>
              <a:t>several paper cups </a:t>
            </a:r>
            <a:r>
              <a:rPr lang="en-US" altLang="zh-CN" sz="3600" dirty="0"/>
              <a:t>and </a:t>
            </a:r>
            <a:r>
              <a:rPr lang="en-US" altLang="zh-CN" sz="3600" dirty="0">
                <a:solidFill>
                  <a:srgbClr val="CC00FF"/>
                </a:solidFill>
              </a:rPr>
              <a:t>a jar of marmalade </a:t>
            </a:r>
            <a:r>
              <a:rPr lang="en-US" altLang="zh-CN" sz="3600" dirty="0">
                <a:solidFill>
                  <a:srgbClr val="FF0000"/>
                </a:solidFill>
              </a:rPr>
              <a:t>caught our sight</a:t>
            </a:r>
            <a:r>
              <a:rPr lang="en-US" altLang="zh-CN" sz="3600" dirty="0"/>
              <a:t>.</a:t>
            </a:r>
            <a:endParaRPr lang="en-US" altLang="zh-CN" sz="3600" dirty="0"/>
          </a:p>
          <a:p>
            <a:r>
              <a:rPr lang="zh-CN" altLang="en-US" sz="3600" dirty="0">
                <a:solidFill>
                  <a:srgbClr val="0000FF"/>
                </a:solidFill>
              </a:rPr>
              <a:t>手法</a:t>
            </a:r>
            <a:r>
              <a:rPr lang="en-US" altLang="zh-CN" sz="3600" dirty="0">
                <a:solidFill>
                  <a:srgbClr val="0000FF"/>
                </a:solidFill>
              </a:rPr>
              <a:t>1</a:t>
            </a:r>
            <a:r>
              <a:rPr lang="zh-CN" altLang="en-US" sz="3600" dirty="0">
                <a:solidFill>
                  <a:srgbClr val="0000FF"/>
                </a:solidFill>
              </a:rPr>
              <a:t>： </a:t>
            </a:r>
            <a:r>
              <a:rPr lang="en-US" altLang="zh-CN" sz="3600" dirty="0">
                <a:solidFill>
                  <a:srgbClr val="0000FF"/>
                </a:solidFill>
              </a:rPr>
              <a:t>( </a:t>
            </a:r>
            <a:r>
              <a:rPr lang="zh-CN" altLang="en-US" sz="3600" dirty="0">
                <a:solidFill>
                  <a:srgbClr val="0000FF"/>
                </a:solidFill>
              </a:rPr>
              <a:t> 橘子酱起作用</a:t>
            </a:r>
            <a:r>
              <a:rPr lang="en-US" altLang="zh-CN" sz="3600" dirty="0">
                <a:solidFill>
                  <a:srgbClr val="0000FF"/>
                </a:solidFill>
              </a:rPr>
              <a:t>+</a:t>
            </a:r>
            <a:r>
              <a:rPr lang="zh-CN" altLang="en-US" sz="3600" dirty="0">
                <a:solidFill>
                  <a:srgbClr val="0000FF"/>
                </a:solidFill>
              </a:rPr>
              <a:t>臭鼬走出阁楼</a:t>
            </a:r>
            <a:r>
              <a:rPr lang="en-US" altLang="zh-CN" sz="3600" dirty="0">
                <a:solidFill>
                  <a:srgbClr val="0000FF"/>
                </a:solidFill>
              </a:rPr>
              <a:t>+</a:t>
            </a:r>
            <a:r>
              <a:rPr lang="zh-CN" altLang="en-US" sz="3600" dirty="0">
                <a:solidFill>
                  <a:srgbClr val="0000FF"/>
                </a:solidFill>
              </a:rPr>
              <a:t>享用放在楼道上的果酱） </a:t>
            </a:r>
            <a:endParaRPr lang="en-US" altLang="zh-CN" sz="3600" dirty="0">
              <a:solidFill>
                <a:srgbClr val="0000FF"/>
              </a:solidFill>
            </a:endParaRPr>
          </a:p>
          <a:p>
            <a:r>
              <a:rPr lang="en-US" altLang="zh-CN" sz="3600" u="sng" dirty="0">
                <a:solidFill>
                  <a:srgbClr val="CC00FF"/>
                </a:solidFill>
              </a:rPr>
              <a:t>The fragrance </a:t>
            </a:r>
            <a:r>
              <a:rPr lang="en-US" altLang="zh-CN" sz="3600" dirty="0"/>
              <a:t>of the marmalade </a:t>
            </a:r>
            <a:r>
              <a:rPr lang="en-US" altLang="zh-CN" sz="3600" dirty="0">
                <a:solidFill>
                  <a:srgbClr val="FF0000"/>
                </a:solidFill>
              </a:rPr>
              <a:t>worked </a:t>
            </a:r>
            <a:r>
              <a:rPr lang="en-US" altLang="zh-CN" sz="3600" dirty="0"/>
              <a:t>and </a:t>
            </a:r>
            <a:r>
              <a:rPr lang="en-US" altLang="zh-CN" sz="3600" u="sng" dirty="0">
                <a:solidFill>
                  <a:srgbClr val="CC00FF"/>
                </a:solidFill>
              </a:rPr>
              <a:t>the skunk </a:t>
            </a:r>
            <a:r>
              <a:rPr lang="en-US" altLang="zh-CN" sz="3600" dirty="0">
                <a:solidFill>
                  <a:srgbClr val="FF0000"/>
                </a:solidFill>
              </a:rPr>
              <a:t>came </a:t>
            </a:r>
            <a:r>
              <a:rPr lang="en-US" altLang="zh-CN" sz="3600" dirty="0"/>
              <a:t>out of the attic. </a:t>
            </a:r>
            <a:r>
              <a:rPr lang="en-US" altLang="zh-CN" sz="3600" dirty="0">
                <a:solidFill>
                  <a:srgbClr val="7030A0"/>
                </a:solidFill>
              </a:rPr>
              <a:t>Seeing the paper cups full of marmalade </a:t>
            </a:r>
            <a:r>
              <a:rPr lang="en-US" altLang="zh-CN" sz="3600" u="sng" dirty="0">
                <a:solidFill>
                  <a:srgbClr val="7030A0"/>
                </a:solidFill>
              </a:rPr>
              <a:t>on the stairway, </a:t>
            </a:r>
            <a:r>
              <a:rPr lang="en-US" altLang="zh-CN" sz="3600" u="sng" dirty="0">
                <a:solidFill>
                  <a:srgbClr val="CC00FF"/>
                </a:solidFill>
              </a:rPr>
              <a:t>he</a:t>
            </a:r>
            <a:r>
              <a:rPr lang="en-US" altLang="zh-CN" sz="3600" dirty="0"/>
              <a:t> </a:t>
            </a:r>
            <a:r>
              <a:rPr lang="en-US" altLang="zh-CN" sz="3600" dirty="0">
                <a:solidFill>
                  <a:srgbClr val="FF0000"/>
                </a:solidFill>
              </a:rPr>
              <a:t>feasted </a:t>
            </a:r>
            <a:r>
              <a:rPr lang="en-US" altLang="zh-CN" sz="3600" dirty="0"/>
              <a:t>happily. </a:t>
            </a:r>
            <a:endParaRPr lang="en-US" altLang="zh-CN" sz="3600" dirty="0"/>
          </a:p>
          <a:p>
            <a:r>
              <a:rPr lang="en-US" altLang="zh-CN" sz="3600" dirty="0">
                <a:solidFill>
                  <a:srgbClr val="C00000"/>
                </a:solidFill>
              </a:rPr>
              <a:t>Para 2: </a:t>
            </a:r>
            <a:r>
              <a:rPr lang="en-US" altLang="zh-CN" sz="3600" dirty="0">
                <a:solidFill>
                  <a:srgbClr val="CC00FF"/>
                </a:solidFill>
              </a:rPr>
              <a:t>Rob and I </a:t>
            </a:r>
            <a:r>
              <a:rPr lang="en-US" altLang="zh-CN" sz="3600" dirty="0">
                <a:solidFill>
                  <a:srgbClr val="C00000"/>
                </a:solidFill>
              </a:rPr>
              <a:t>followed the skunk </a:t>
            </a:r>
            <a:r>
              <a:rPr lang="en-US" altLang="zh-CN" sz="3600" b="1" dirty="0"/>
              <a:t>as</a:t>
            </a:r>
            <a:r>
              <a:rPr lang="en-US" altLang="zh-CN" sz="3600" dirty="0">
                <a:solidFill>
                  <a:srgbClr val="C00000"/>
                </a:solidFill>
              </a:rPr>
              <a:t> </a:t>
            </a:r>
            <a:r>
              <a:rPr lang="en-US" altLang="zh-CN" sz="3600" dirty="0">
                <a:solidFill>
                  <a:srgbClr val="CC00FF"/>
                </a:solidFill>
              </a:rPr>
              <a:t>he </a:t>
            </a:r>
            <a:r>
              <a:rPr lang="en-US" altLang="zh-CN" sz="3600" u="sng" dirty="0">
                <a:solidFill>
                  <a:srgbClr val="C00000"/>
                </a:solidFill>
              </a:rPr>
              <a:t>ate his way </a:t>
            </a:r>
            <a:r>
              <a:rPr lang="en-US" altLang="zh-CN" sz="3600" dirty="0"/>
              <a:t>down the stairs.</a:t>
            </a:r>
            <a:endParaRPr lang="zh-CN" altLang="en-US" sz="3600" dirty="0"/>
          </a:p>
        </p:txBody>
      </p:sp>
      <p:sp>
        <p:nvSpPr>
          <p:cNvPr id="4" name="矩形 3"/>
          <p:cNvSpPr/>
          <p:nvPr/>
        </p:nvSpPr>
        <p:spPr>
          <a:xfrm>
            <a:off x="83129" y="194550"/>
            <a:ext cx="7215446" cy="584775"/>
          </a:xfrm>
          <a:prstGeom prst="rect">
            <a:avLst/>
          </a:prstGeom>
          <a:solidFill>
            <a:schemeClr val="bg1"/>
          </a:solidFill>
        </p:spPr>
        <p:txBody>
          <a:bodyPr wrap="square" lIns="91440" tIns="45720" rIns="91440" bIns="45720">
            <a:spAutoFit/>
          </a:bodyPr>
          <a:lstStyle/>
          <a:p>
            <a:pPr algn="ctr"/>
            <a:r>
              <a:rPr lang="zh-CN" altLang="en-US" sz="3200" b="1" dirty="0">
                <a:ln w="0"/>
                <a:solidFill>
                  <a:srgbClr val="006600"/>
                </a:solidFill>
                <a:effectLst>
                  <a:reflection blurRad="6350" stA="53000" endA="300" endPos="35500" dir="5400000" sy="-90000" algn="bl" rotWithShape="0"/>
                </a:effectLst>
                <a:latin typeface="Bernard MT Condensed" panose="02050806060905020404" pitchFamily="18" charset="0"/>
              </a:rPr>
              <a:t>结合第二段首句定首段尾句（句群）</a:t>
            </a:r>
            <a:endParaRPr lang="zh-CN" altLang="en-US" sz="3200" b="1" cap="none" spc="0" dirty="0">
              <a:ln w="0"/>
              <a:solidFill>
                <a:srgbClr val="006600"/>
              </a:solidFill>
              <a:effectLst>
                <a:reflection blurRad="6350" stA="53000" endA="300" endPos="35500" dir="5400000" sy="-90000" algn="bl" rotWithShape="0"/>
              </a:effectLst>
              <a:latin typeface="Bernard MT Condensed" panose="02050806060905020404" pitchFamily="18" charset="0"/>
            </a:endParaRPr>
          </a:p>
        </p:txBody>
      </p:sp>
      <p:cxnSp>
        <p:nvCxnSpPr>
          <p:cNvPr id="7" name="直接箭头连接符 6"/>
          <p:cNvCxnSpPr/>
          <p:nvPr/>
        </p:nvCxnSpPr>
        <p:spPr>
          <a:xfrm>
            <a:off x="4790661" y="4721087"/>
            <a:ext cx="4432852" cy="238539"/>
          </a:xfrm>
          <a:prstGeom prst="straightConnector1">
            <a:avLst/>
          </a:prstGeom>
          <a:ln w="57150">
            <a:headEnd type="triangle"/>
            <a:tailEnd type="triangle"/>
          </a:ln>
        </p:spPr>
        <p:style>
          <a:lnRef idx="1">
            <a:schemeClr val="accent2"/>
          </a:lnRef>
          <a:fillRef idx="0">
            <a:schemeClr val="accent2"/>
          </a:fillRef>
          <a:effectRef idx="0">
            <a:schemeClr val="accent2"/>
          </a:effectRef>
          <a:fontRef idx="minor">
            <a:schemeClr val="tx1"/>
          </a:fontRef>
        </p:style>
      </p:cxn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游戏壁纸下载,夏日小清新 高清唯美图片桌面壁纸大全_叶子猪网游下载站"/>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83129" y="194550"/>
            <a:ext cx="7215446" cy="584775"/>
          </a:xfrm>
          <a:prstGeom prst="rect">
            <a:avLst/>
          </a:prstGeom>
          <a:solidFill>
            <a:schemeClr val="bg1"/>
          </a:solidFill>
        </p:spPr>
        <p:txBody>
          <a:bodyPr wrap="square" lIns="91440" tIns="45720" rIns="91440" bIns="45720">
            <a:spAutoFit/>
          </a:bodyPr>
          <a:lstStyle/>
          <a:p>
            <a:pPr algn="ctr"/>
            <a:r>
              <a:rPr lang="zh-CN" altLang="en-US" sz="3200" b="1" dirty="0">
                <a:ln w="0"/>
                <a:solidFill>
                  <a:srgbClr val="006600"/>
                </a:solidFill>
                <a:effectLst>
                  <a:reflection blurRad="6350" stA="53000" endA="300" endPos="35500" dir="5400000" sy="-90000" algn="bl" rotWithShape="0"/>
                </a:effectLst>
                <a:latin typeface="Bernard MT Condensed" panose="02050806060905020404" pitchFamily="18" charset="0"/>
              </a:rPr>
              <a:t>结合第二段首句定首段尾句</a:t>
            </a:r>
            <a:endParaRPr lang="zh-CN" altLang="en-US" sz="3200" b="1" cap="none" spc="0" dirty="0">
              <a:ln w="0"/>
              <a:solidFill>
                <a:srgbClr val="006600"/>
              </a:solidFill>
              <a:effectLst>
                <a:reflection blurRad="6350" stA="53000" endA="300" endPos="35500" dir="5400000" sy="-90000" algn="bl" rotWithShape="0"/>
              </a:effectLst>
              <a:latin typeface="Bernard MT Condensed" panose="02050806060905020404" pitchFamily="18" charset="0"/>
            </a:endParaRPr>
          </a:p>
        </p:txBody>
      </p:sp>
      <p:sp>
        <p:nvSpPr>
          <p:cNvPr id="3" name="文本框 2"/>
          <p:cNvSpPr txBox="1"/>
          <p:nvPr/>
        </p:nvSpPr>
        <p:spPr>
          <a:xfrm>
            <a:off x="11089" y="3782301"/>
            <a:ext cx="11934300" cy="1569660"/>
          </a:xfrm>
          <a:prstGeom prst="rect">
            <a:avLst/>
          </a:prstGeom>
          <a:solidFill>
            <a:schemeClr val="bg1"/>
          </a:solidFill>
        </p:spPr>
        <p:txBody>
          <a:bodyPr wrap="square" rtlCol="0">
            <a:spAutoFit/>
          </a:bodyPr>
          <a:lstStyle/>
          <a:p>
            <a:r>
              <a:rPr lang="en-US" altLang="zh-CN" sz="3200" b="1" dirty="0"/>
              <a:t>Surprised but cautious,</a:t>
            </a:r>
            <a:r>
              <a:rPr lang="en-US" altLang="zh-CN" sz="3200" dirty="0"/>
              <a:t> </a:t>
            </a:r>
            <a:r>
              <a:rPr lang="en-US" altLang="zh-CN" sz="3200" u="sng" dirty="0">
                <a:solidFill>
                  <a:srgbClr val="CC00FF"/>
                </a:solidFill>
              </a:rPr>
              <a:t>he</a:t>
            </a:r>
            <a:r>
              <a:rPr lang="en-US" altLang="zh-CN" sz="3200" u="sng" dirty="0"/>
              <a:t> </a:t>
            </a:r>
            <a:r>
              <a:rPr lang="en-US" altLang="zh-CN" sz="3200" u="sng" dirty="0">
                <a:solidFill>
                  <a:srgbClr val="FF0000"/>
                </a:solidFill>
              </a:rPr>
              <a:t>began</a:t>
            </a:r>
            <a:r>
              <a:rPr lang="en-US" altLang="zh-CN" sz="3200" u="sng" dirty="0"/>
              <a:t> </a:t>
            </a:r>
            <a:r>
              <a:rPr lang="en-US" altLang="zh-CN" sz="3200" u="sng" dirty="0">
                <a:solidFill>
                  <a:srgbClr val="7030A0"/>
                </a:solidFill>
              </a:rPr>
              <a:t>to feast on his delicacy</a:t>
            </a:r>
            <a:r>
              <a:rPr lang="en-US" altLang="zh-CN" sz="3200" u="sng" dirty="0"/>
              <a:t>  on the stairs </a:t>
            </a:r>
            <a:r>
              <a:rPr lang="en-US" altLang="zh-CN" sz="3200" dirty="0">
                <a:solidFill>
                  <a:srgbClr val="7030A0"/>
                </a:solidFill>
              </a:rPr>
              <a:t>Heart in mouth, </a:t>
            </a:r>
            <a:r>
              <a:rPr lang="en-US" altLang="zh-CN" sz="3200" dirty="0">
                <a:solidFill>
                  <a:srgbClr val="CC00FF"/>
                </a:solidFill>
              </a:rPr>
              <a:t>we</a:t>
            </a:r>
            <a:r>
              <a:rPr lang="en-US" altLang="zh-CN" sz="3200" dirty="0"/>
              <a:t> </a:t>
            </a:r>
            <a:r>
              <a:rPr lang="en-US" altLang="zh-CN" sz="3200" dirty="0">
                <a:solidFill>
                  <a:srgbClr val="FF0000"/>
                </a:solidFill>
              </a:rPr>
              <a:t>could hardly contain emotions </a:t>
            </a:r>
            <a:r>
              <a:rPr lang="en-US" altLang="zh-CN" sz="3200" b="1" dirty="0"/>
              <a:t>as</a:t>
            </a:r>
            <a:r>
              <a:rPr lang="en-US" altLang="zh-CN" sz="3200" dirty="0"/>
              <a:t> </a:t>
            </a:r>
            <a:r>
              <a:rPr lang="en-US" altLang="zh-CN" sz="3200" dirty="0">
                <a:solidFill>
                  <a:srgbClr val="CC00FF"/>
                </a:solidFill>
              </a:rPr>
              <a:t>the skunk </a:t>
            </a:r>
            <a:r>
              <a:rPr lang="en-US" altLang="zh-CN" sz="3200" dirty="0">
                <a:solidFill>
                  <a:srgbClr val="FF0000"/>
                </a:solidFill>
              </a:rPr>
              <a:t>made his way </a:t>
            </a:r>
            <a:r>
              <a:rPr lang="en-US" altLang="zh-CN" sz="3200" dirty="0"/>
              <a:t>down the stairs.</a:t>
            </a:r>
            <a:endParaRPr lang="en-US" altLang="zh-CN" sz="3200" dirty="0"/>
          </a:p>
        </p:txBody>
      </p:sp>
      <p:sp>
        <p:nvSpPr>
          <p:cNvPr id="6" name="文本框 5"/>
          <p:cNvSpPr txBox="1"/>
          <p:nvPr/>
        </p:nvSpPr>
        <p:spPr>
          <a:xfrm>
            <a:off x="83129" y="1061798"/>
            <a:ext cx="11690467" cy="1200329"/>
          </a:xfrm>
          <a:prstGeom prst="rect">
            <a:avLst/>
          </a:prstGeom>
          <a:solidFill>
            <a:schemeClr val="bg1"/>
          </a:solidFill>
        </p:spPr>
        <p:txBody>
          <a:bodyPr wrap="square">
            <a:spAutoFit/>
          </a:bodyPr>
          <a:lstStyle/>
          <a:p>
            <a:r>
              <a:rPr lang="en-US" altLang="zh-CN" sz="3600" dirty="0"/>
              <a:t>Para 1: In the cupboard, </a:t>
            </a:r>
            <a:r>
              <a:rPr lang="en-US" altLang="zh-CN" sz="3600" dirty="0">
                <a:solidFill>
                  <a:srgbClr val="CC00FF"/>
                </a:solidFill>
              </a:rPr>
              <a:t>several paper cups </a:t>
            </a:r>
            <a:r>
              <a:rPr lang="en-US" altLang="zh-CN" sz="3600" dirty="0"/>
              <a:t>and </a:t>
            </a:r>
            <a:r>
              <a:rPr lang="en-US" altLang="zh-CN" sz="3600" dirty="0">
                <a:solidFill>
                  <a:srgbClr val="CC00FF"/>
                </a:solidFill>
              </a:rPr>
              <a:t>a jar of marmalade </a:t>
            </a:r>
            <a:r>
              <a:rPr lang="en-US" altLang="zh-CN" sz="3600" dirty="0">
                <a:solidFill>
                  <a:srgbClr val="FF0000"/>
                </a:solidFill>
              </a:rPr>
              <a:t>caught our sight</a:t>
            </a:r>
            <a:r>
              <a:rPr lang="en-US" altLang="zh-CN" sz="3600" dirty="0"/>
              <a:t>.</a:t>
            </a:r>
            <a:endParaRPr lang="en-US" altLang="zh-CN" sz="3600" dirty="0"/>
          </a:p>
        </p:txBody>
      </p:sp>
      <p:sp>
        <p:nvSpPr>
          <p:cNvPr id="5" name="文本框 4"/>
          <p:cNvSpPr txBox="1"/>
          <p:nvPr/>
        </p:nvSpPr>
        <p:spPr>
          <a:xfrm>
            <a:off x="133005" y="5504816"/>
            <a:ext cx="11690467" cy="1200329"/>
          </a:xfrm>
          <a:prstGeom prst="rect">
            <a:avLst/>
          </a:prstGeom>
          <a:solidFill>
            <a:schemeClr val="bg1"/>
          </a:solidFill>
        </p:spPr>
        <p:txBody>
          <a:bodyPr wrap="square">
            <a:spAutoFit/>
          </a:bodyPr>
          <a:lstStyle/>
          <a:p>
            <a:r>
              <a:rPr lang="en-US" altLang="zh-CN" sz="3600" dirty="0">
                <a:solidFill>
                  <a:srgbClr val="C00000"/>
                </a:solidFill>
              </a:rPr>
              <a:t>Para 2: </a:t>
            </a:r>
            <a:r>
              <a:rPr lang="en-US" altLang="zh-CN" sz="3600" dirty="0">
                <a:solidFill>
                  <a:srgbClr val="CC00FF"/>
                </a:solidFill>
              </a:rPr>
              <a:t>Rob and I </a:t>
            </a:r>
            <a:r>
              <a:rPr lang="en-US" altLang="zh-CN" sz="3600" dirty="0">
                <a:solidFill>
                  <a:srgbClr val="C00000"/>
                </a:solidFill>
              </a:rPr>
              <a:t>followed the skunk </a:t>
            </a:r>
            <a:r>
              <a:rPr lang="en-US" altLang="zh-CN" sz="3600" b="1" dirty="0"/>
              <a:t>as</a:t>
            </a:r>
            <a:r>
              <a:rPr lang="en-US" altLang="zh-CN" sz="3600" dirty="0">
                <a:solidFill>
                  <a:srgbClr val="C00000"/>
                </a:solidFill>
              </a:rPr>
              <a:t> </a:t>
            </a:r>
            <a:r>
              <a:rPr lang="en-US" altLang="zh-CN" sz="3600" dirty="0">
                <a:solidFill>
                  <a:srgbClr val="CC00FF"/>
                </a:solidFill>
              </a:rPr>
              <a:t>he </a:t>
            </a:r>
            <a:r>
              <a:rPr lang="en-US" altLang="zh-CN" sz="3600" u="sng" dirty="0">
                <a:solidFill>
                  <a:srgbClr val="C00000"/>
                </a:solidFill>
              </a:rPr>
              <a:t>ate his way </a:t>
            </a:r>
            <a:r>
              <a:rPr lang="en-US" altLang="zh-CN" sz="3600" u="sng" dirty="0"/>
              <a:t>down the stairs.</a:t>
            </a:r>
            <a:endParaRPr lang="zh-CN" altLang="en-US" sz="4800" u="sng" dirty="0"/>
          </a:p>
        </p:txBody>
      </p:sp>
      <p:sp>
        <p:nvSpPr>
          <p:cNvPr id="8" name="文本框 7"/>
          <p:cNvSpPr txBox="1"/>
          <p:nvPr/>
        </p:nvSpPr>
        <p:spPr>
          <a:xfrm>
            <a:off x="83129" y="2679724"/>
            <a:ext cx="11177906" cy="584775"/>
          </a:xfrm>
          <a:prstGeom prst="rect">
            <a:avLst/>
          </a:prstGeom>
          <a:solidFill>
            <a:schemeClr val="bg1"/>
          </a:solidFill>
        </p:spPr>
        <p:txBody>
          <a:bodyPr wrap="square">
            <a:spAutoFit/>
          </a:bodyPr>
          <a:lstStyle/>
          <a:p>
            <a:r>
              <a:rPr lang="zh-CN" altLang="en-US" sz="3200" dirty="0">
                <a:solidFill>
                  <a:srgbClr val="0000FF"/>
                </a:solidFill>
              </a:rPr>
              <a:t>手法</a:t>
            </a:r>
            <a:r>
              <a:rPr lang="en-US" altLang="zh-CN" sz="3200" dirty="0">
                <a:solidFill>
                  <a:srgbClr val="0000FF"/>
                </a:solidFill>
              </a:rPr>
              <a:t>2</a:t>
            </a:r>
            <a:r>
              <a:rPr lang="zh-CN" altLang="en-US" sz="3200" dirty="0">
                <a:solidFill>
                  <a:srgbClr val="0000FF"/>
                </a:solidFill>
              </a:rPr>
              <a:t>： </a:t>
            </a:r>
            <a:r>
              <a:rPr lang="en-US" altLang="zh-CN" sz="3200" dirty="0">
                <a:solidFill>
                  <a:srgbClr val="0000FF"/>
                </a:solidFill>
              </a:rPr>
              <a:t>(</a:t>
            </a:r>
            <a:r>
              <a:rPr lang="zh-CN" altLang="en-US" sz="3200" dirty="0">
                <a:solidFill>
                  <a:srgbClr val="0000FF"/>
                </a:solidFill>
              </a:rPr>
              <a:t>臭鼬惊喜但谨慎，开始享用美食；我们则紧张观看）</a:t>
            </a:r>
            <a:endParaRPr lang="en-US" altLang="zh-CN" sz="3200" dirty="0">
              <a:solidFill>
                <a:srgbClr val="0000FF"/>
              </a:solidFill>
            </a:endParaRPr>
          </a:p>
        </p:txBody>
      </p:sp>
      <p:cxnSp>
        <p:nvCxnSpPr>
          <p:cNvPr id="2" name="直接箭头连接符 1"/>
          <p:cNvCxnSpPr/>
          <p:nvPr/>
        </p:nvCxnSpPr>
        <p:spPr>
          <a:xfrm>
            <a:off x="8965096" y="4214191"/>
            <a:ext cx="467139" cy="1582011"/>
          </a:xfrm>
          <a:prstGeom prst="straightConnector1">
            <a:avLst/>
          </a:prstGeom>
          <a:ln w="57150">
            <a:headEnd type="triangle"/>
            <a:tailEnd type="triangle"/>
          </a:ln>
        </p:spPr>
        <p:style>
          <a:lnRef idx="1">
            <a:schemeClr val="accent2"/>
          </a:lnRef>
          <a:fillRef idx="0">
            <a:schemeClr val="accent2"/>
          </a:fillRef>
          <a:effectRef idx="0">
            <a:schemeClr val="accent2"/>
          </a:effectRef>
          <a:fontRef idx="minor">
            <a:schemeClr val="tx1"/>
          </a:fontRef>
        </p:style>
      </p:cxn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游戏壁纸下载,夏日小清新 高清唯美图片桌面壁纸大全_叶子猪网游下载站"/>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83129" y="194550"/>
            <a:ext cx="7215446" cy="584775"/>
          </a:xfrm>
          <a:prstGeom prst="rect">
            <a:avLst/>
          </a:prstGeom>
          <a:solidFill>
            <a:schemeClr val="bg1"/>
          </a:solidFill>
        </p:spPr>
        <p:txBody>
          <a:bodyPr wrap="square" lIns="91440" tIns="45720" rIns="91440" bIns="45720">
            <a:spAutoFit/>
          </a:bodyPr>
          <a:lstStyle/>
          <a:p>
            <a:pPr algn="ctr"/>
            <a:r>
              <a:rPr lang="zh-CN" altLang="en-US" sz="3200" b="1" dirty="0">
                <a:ln w="0"/>
                <a:solidFill>
                  <a:srgbClr val="006600"/>
                </a:solidFill>
                <a:effectLst>
                  <a:reflection blurRad="6350" stA="53000" endA="300" endPos="35500" dir="5400000" sy="-90000" algn="bl" rotWithShape="0"/>
                </a:effectLst>
                <a:latin typeface="Bernard MT Condensed" panose="02050806060905020404" pitchFamily="18" charset="0"/>
              </a:rPr>
              <a:t>结合第二段首句定第二段第一句</a:t>
            </a:r>
            <a:endParaRPr lang="zh-CN" altLang="en-US" sz="3200" b="1" cap="none" spc="0" dirty="0">
              <a:ln w="0"/>
              <a:solidFill>
                <a:srgbClr val="006600"/>
              </a:solidFill>
              <a:effectLst>
                <a:reflection blurRad="6350" stA="53000" endA="300" endPos="35500" dir="5400000" sy="-90000" algn="bl" rotWithShape="0"/>
              </a:effectLst>
              <a:latin typeface="Bernard MT Condensed" panose="02050806060905020404" pitchFamily="18" charset="0"/>
            </a:endParaRPr>
          </a:p>
        </p:txBody>
      </p:sp>
      <p:sp>
        <p:nvSpPr>
          <p:cNvPr id="3" name="文本框 2"/>
          <p:cNvSpPr txBox="1"/>
          <p:nvPr/>
        </p:nvSpPr>
        <p:spPr>
          <a:xfrm>
            <a:off x="83129" y="973876"/>
            <a:ext cx="11563002" cy="1077218"/>
          </a:xfrm>
          <a:prstGeom prst="rect">
            <a:avLst/>
          </a:prstGeom>
          <a:solidFill>
            <a:schemeClr val="bg1"/>
          </a:solidFill>
        </p:spPr>
        <p:txBody>
          <a:bodyPr wrap="square">
            <a:spAutoFit/>
          </a:bodyPr>
          <a:lstStyle/>
          <a:p>
            <a:r>
              <a:rPr lang="en-US" altLang="zh-CN" sz="3200" dirty="0">
                <a:solidFill>
                  <a:srgbClr val="C00000"/>
                </a:solidFill>
              </a:rPr>
              <a:t>Para 2: </a:t>
            </a:r>
            <a:r>
              <a:rPr lang="en-US" altLang="zh-CN" sz="3200" dirty="0">
                <a:solidFill>
                  <a:srgbClr val="CC00FF"/>
                </a:solidFill>
              </a:rPr>
              <a:t>Rob and I </a:t>
            </a:r>
            <a:r>
              <a:rPr lang="en-US" altLang="zh-CN" sz="3200" dirty="0">
                <a:solidFill>
                  <a:srgbClr val="C00000"/>
                </a:solidFill>
              </a:rPr>
              <a:t>followed the skunk </a:t>
            </a:r>
            <a:r>
              <a:rPr lang="en-US" altLang="zh-CN" sz="3200" b="1" dirty="0"/>
              <a:t>as</a:t>
            </a:r>
            <a:r>
              <a:rPr lang="en-US" altLang="zh-CN" sz="3200" dirty="0">
                <a:solidFill>
                  <a:srgbClr val="C00000"/>
                </a:solidFill>
              </a:rPr>
              <a:t> </a:t>
            </a:r>
            <a:r>
              <a:rPr lang="en-US" altLang="zh-CN" sz="3200" dirty="0">
                <a:solidFill>
                  <a:srgbClr val="CC00FF"/>
                </a:solidFill>
              </a:rPr>
              <a:t>he </a:t>
            </a:r>
            <a:r>
              <a:rPr lang="en-US" altLang="zh-CN" sz="3200" dirty="0">
                <a:solidFill>
                  <a:srgbClr val="C00000"/>
                </a:solidFill>
              </a:rPr>
              <a:t>ate his way </a:t>
            </a:r>
            <a:r>
              <a:rPr lang="en-US" altLang="zh-CN" sz="3200" dirty="0"/>
              <a:t>down the stairs.</a:t>
            </a:r>
            <a:endParaRPr lang="zh-CN" altLang="en-US" sz="4400" dirty="0"/>
          </a:p>
        </p:txBody>
      </p:sp>
      <p:sp>
        <p:nvSpPr>
          <p:cNvPr id="6" name="文本框 5"/>
          <p:cNvSpPr txBox="1"/>
          <p:nvPr/>
        </p:nvSpPr>
        <p:spPr>
          <a:xfrm>
            <a:off x="83129" y="2766692"/>
            <a:ext cx="11853950" cy="2862322"/>
          </a:xfrm>
          <a:prstGeom prst="rect">
            <a:avLst/>
          </a:prstGeom>
          <a:solidFill>
            <a:schemeClr val="bg1"/>
          </a:solidFill>
        </p:spPr>
        <p:txBody>
          <a:bodyPr wrap="square">
            <a:spAutoFit/>
          </a:bodyPr>
          <a:lstStyle/>
          <a:p>
            <a:r>
              <a:rPr lang="zh-CN" altLang="en-US" sz="3600" dirty="0"/>
              <a:t>手法</a:t>
            </a:r>
            <a:r>
              <a:rPr lang="en-US" altLang="zh-CN" sz="3600" dirty="0"/>
              <a:t>1</a:t>
            </a:r>
            <a:r>
              <a:rPr lang="zh-CN" altLang="en-US" sz="3600" dirty="0"/>
              <a:t>：</a:t>
            </a:r>
            <a:r>
              <a:rPr lang="en-US" altLang="zh-CN" sz="3600" dirty="0"/>
              <a:t>(</a:t>
            </a:r>
            <a:r>
              <a:rPr lang="zh-CN" altLang="en-US" sz="3600" dirty="0"/>
              <a:t>以</a:t>
            </a:r>
            <a:r>
              <a:rPr lang="en-US" altLang="zh-CN" sz="3600" dirty="0"/>
              <a:t>the skunk </a:t>
            </a:r>
            <a:r>
              <a:rPr lang="zh-CN" altLang="en-US" sz="3600" dirty="0"/>
              <a:t>为叙事对象：吃了后的满意</a:t>
            </a:r>
            <a:r>
              <a:rPr lang="en-US" altLang="zh-CN" sz="3600" dirty="0"/>
              <a:t>+</a:t>
            </a:r>
            <a:r>
              <a:rPr lang="zh-CN" altLang="en-US" sz="3600" dirty="0"/>
              <a:t>感激</a:t>
            </a:r>
            <a:r>
              <a:rPr lang="en-US" altLang="zh-CN" sz="3600" dirty="0"/>
              <a:t>+</a:t>
            </a:r>
            <a:r>
              <a:rPr lang="zh-CN" altLang="en-US" sz="3600" dirty="0"/>
              <a:t>告别） </a:t>
            </a:r>
            <a:r>
              <a:rPr lang="en-US" altLang="zh-CN" sz="3600" b="1" dirty="0">
                <a:solidFill>
                  <a:srgbClr val="CC00FF"/>
                </a:solidFill>
              </a:rPr>
              <a:t> </a:t>
            </a:r>
            <a:endParaRPr lang="en-US" altLang="zh-CN" sz="3600" b="1" dirty="0">
              <a:solidFill>
                <a:srgbClr val="CC00FF"/>
              </a:solidFill>
            </a:endParaRPr>
          </a:p>
          <a:p>
            <a:r>
              <a:rPr lang="en-US" altLang="zh-CN" sz="3600" dirty="0">
                <a:solidFill>
                  <a:srgbClr val="7030A0"/>
                </a:solidFill>
              </a:rPr>
              <a:t>Content and grateful</a:t>
            </a:r>
            <a:r>
              <a:rPr lang="en-US" altLang="zh-CN" sz="3600" dirty="0">
                <a:solidFill>
                  <a:srgbClr val="C00000"/>
                </a:solidFill>
              </a:rPr>
              <a:t>, </a:t>
            </a:r>
            <a:r>
              <a:rPr lang="en-US" altLang="zh-CN" sz="3600" dirty="0">
                <a:solidFill>
                  <a:srgbClr val="CC00FF"/>
                </a:solidFill>
              </a:rPr>
              <a:t>the skunk</a:t>
            </a:r>
            <a:r>
              <a:rPr lang="en-US" altLang="zh-CN" sz="3600" dirty="0">
                <a:solidFill>
                  <a:srgbClr val="C00000"/>
                </a:solidFill>
              </a:rPr>
              <a:t> gazed at us and nodded a thank-you, </a:t>
            </a:r>
            <a:r>
              <a:rPr lang="en-US" altLang="zh-CN" sz="3600" dirty="0">
                <a:solidFill>
                  <a:srgbClr val="7030A0"/>
                </a:solidFill>
              </a:rPr>
              <a:t>stepping out and disappearing into the dense woods </a:t>
            </a:r>
            <a:r>
              <a:rPr lang="en-US" altLang="zh-CN" sz="3600" dirty="0"/>
              <a:t>at the back of our yard.</a:t>
            </a:r>
            <a:endParaRPr lang="en-US" altLang="zh-CN" sz="3600" dirty="0"/>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游戏壁纸下载,夏日小清新 高清唯美图片桌面壁纸大全_叶子猪网游下载站"/>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标题 1"/>
          <p:cNvSpPr>
            <a:spLocks noGrp="1"/>
          </p:cNvSpPr>
          <p:nvPr>
            <p:ph type="title"/>
          </p:nvPr>
        </p:nvSpPr>
        <p:spPr>
          <a:xfrm>
            <a:off x="838200" y="91799"/>
            <a:ext cx="6695661" cy="546652"/>
          </a:xfrm>
          <a:solidFill>
            <a:schemeClr val="bg1"/>
          </a:solidFill>
        </p:spPr>
        <p:txBody>
          <a:bodyPr>
            <a:normAutofit fontScale="90000"/>
          </a:bodyPr>
          <a:lstStyle/>
          <a:p>
            <a:r>
              <a:rPr lang="en-US" altLang="zh-CN" dirty="0"/>
              <a:t>   </a:t>
            </a:r>
            <a:r>
              <a:rPr lang="en-US" altLang="zh-CN" sz="3600" dirty="0">
                <a:solidFill>
                  <a:srgbClr val="CC00FF"/>
                </a:solidFill>
              </a:rPr>
              <a:t>Basic knowledge about the skunk </a:t>
            </a:r>
            <a:endParaRPr lang="zh-CN" altLang="en-US" sz="3600" dirty="0">
              <a:solidFill>
                <a:srgbClr val="CC00FF"/>
              </a:solidFill>
            </a:endParaRPr>
          </a:p>
        </p:txBody>
      </p:sp>
      <p:sp>
        <p:nvSpPr>
          <p:cNvPr id="3" name="内容占位符 2"/>
          <p:cNvSpPr>
            <a:spLocks noGrp="1"/>
          </p:cNvSpPr>
          <p:nvPr>
            <p:ph idx="1"/>
          </p:nvPr>
        </p:nvSpPr>
        <p:spPr>
          <a:xfrm>
            <a:off x="0" y="785192"/>
            <a:ext cx="12105861" cy="6202017"/>
          </a:xfrm>
          <a:solidFill>
            <a:schemeClr val="bg1"/>
          </a:solidFill>
        </p:spPr>
        <p:txBody>
          <a:bodyPr>
            <a:normAutofit/>
          </a:bodyPr>
          <a:lstStyle/>
          <a:p>
            <a:r>
              <a:rPr lang="zh-CN" altLang="en-US" dirty="0"/>
              <a:t>臭鼬是社会性动物，以家庭为单位生活，有时一窝多达</a:t>
            </a:r>
            <a:r>
              <a:rPr lang="en-US" altLang="zh-CN" dirty="0"/>
              <a:t>10</a:t>
            </a:r>
            <a:r>
              <a:rPr lang="zh-CN" altLang="en-US" dirty="0"/>
              <a:t>～</a:t>
            </a:r>
            <a:r>
              <a:rPr lang="en-US" altLang="zh-CN" dirty="0"/>
              <a:t>12</a:t>
            </a:r>
            <a:r>
              <a:rPr lang="zh-CN" altLang="en-US" dirty="0"/>
              <a:t>只，一般是五六只。以奇臭的腺体分泌物作为防卫武器。挖洞而居、用草叶作为垫巢材料。巢域为</a:t>
            </a:r>
            <a:r>
              <a:rPr lang="en-US" altLang="zh-CN" dirty="0"/>
              <a:t>10.4</a:t>
            </a:r>
            <a:r>
              <a:rPr lang="zh-CN" altLang="en-US" dirty="0"/>
              <a:t>公顷左右。杂食性，秋、冬季以野果、小型哺乳类及谷物为食，而春、夏季多以昆虫和谷物等为主，偶吃小鸟、鸟卵、蛇、蛙等。白天在地洞中休息，黄昏和夜晚出来活动。</a:t>
            </a:r>
            <a:endParaRPr lang="zh-CN" altLang="en-US" dirty="0"/>
          </a:p>
          <a:p>
            <a:r>
              <a:rPr lang="zh-CN" altLang="en-US" dirty="0"/>
              <a:t>臭鼬用它那特殊的黑白颜色警告敌人攻击它。如果敌人靠得太近，臭鼬会低下来，竖起尾巴，用前爪跺地发出警告。如果这样的警告未被理睬，臭鼬便会转过身，向敌人喷种恶臭的液体。这种液体是由尾巴旁的腺体分泌出来的。在</a:t>
            </a:r>
            <a:r>
              <a:rPr lang="en-US" altLang="zh-CN" dirty="0"/>
              <a:t>3.5</a:t>
            </a:r>
            <a:r>
              <a:rPr lang="zh-CN" altLang="en-US" dirty="0"/>
              <a:t>米距离内，臭鼬一般不会打不中目标。这种液体会导致被击中者短时间失明，其强烈的臭味在约</a:t>
            </a:r>
            <a:r>
              <a:rPr lang="en-US" altLang="zh-CN" dirty="0"/>
              <a:t>800</a:t>
            </a:r>
            <a:r>
              <a:rPr lang="zh-CN" altLang="en-US" dirty="0"/>
              <a:t>米的范围内都可以闻到。所以绝大部分掠食者，暨如美洲野猫，美洲狮，除非它们非常饥饿，一般都会避开臭鼬。唯一的例外是猫头鹰的亲戚</a:t>
            </a:r>
            <a:r>
              <a:rPr lang="en-US" altLang="zh-CN" dirty="0"/>
              <a:t>——</a:t>
            </a:r>
            <a:r>
              <a:rPr lang="zh-CN" altLang="en-US" dirty="0"/>
              <a:t>美洲雕鸮，它没有嗅觉，所以完全不嫌弃臭鼬。有人曾在一只美洲雕鸮的巢里发现了</a:t>
            </a:r>
            <a:r>
              <a:rPr lang="en-US" altLang="zh-CN" dirty="0"/>
              <a:t>57</a:t>
            </a:r>
            <a:r>
              <a:rPr lang="zh-CN" altLang="en-US" dirty="0"/>
              <a:t>只臭鼬。</a:t>
            </a:r>
            <a:endParaRPr lang="zh-CN" altLang="en-US" dirty="0"/>
          </a:p>
          <a:p>
            <a:r>
              <a:rPr lang="zh-CN" altLang="en-US" dirty="0"/>
              <a:t>在秋末，它们会变得非常胖，一年四季在户外活动，在冬季比在炎热的夏季更活跃。</a:t>
            </a:r>
            <a:endParaRPr lang="zh-CN" altLang="en-US" dirty="0"/>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游戏壁纸下载,夏日小清新 高清唯美图片桌面壁纸大全_叶子猪网游下载站"/>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83129" y="194550"/>
            <a:ext cx="7215446" cy="584775"/>
          </a:xfrm>
          <a:prstGeom prst="rect">
            <a:avLst/>
          </a:prstGeom>
          <a:solidFill>
            <a:schemeClr val="bg1"/>
          </a:solidFill>
        </p:spPr>
        <p:txBody>
          <a:bodyPr wrap="square" lIns="91440" tIns="45720" rIns="91440" bIns="45720">
            <a:spAutoFit/>
          </a:bodyPr>
          <a:lstStyle/>
          <a:p>
            <a:pPr algn="ctr"/>
            <a:r>
              <a:rPr lang="zh-CN" altLang="en-US" sz="3200" b="1" dirty="0">
                <a:ln w="0"/>
                <a:solidFill>
                  <a:srgbClr val="006600"/>
                </a:solidFill>
                <a:effectLst>
                  <a:reflection blurRad="6350" stA="53000" endA="300" endPos="35500" dir="5400000" sy="-90000" algn="bl" rotWithShape="0"/>
                </a:effectLst>
                <a:latin typeface="Bernard MT Condensed" panose="02050806060905020404" pitchFamily="18" charset="0"/>
              </a:rPr>
              <a:t>结合第二段首句定第二段第一句</a:t>
            </a:r>
            <a:endParaRPr lang="zh-CN" altLang="en-US" sz="3200" b="1" cap="none" spc="0" dirty="0">
              <a:ln w="0"/>
              <a:solidFill>
                <a:srgbClr val="006600"/>
              </a:solidFill>
              <a:effectLst>
                <a:reflection blurRad="6350" stA="53000" endA="300" endPos="35500" dir="5400000" sy="-90000" algn="bl" rotWithShape="0"/>
              </a:effectLst>
              <a:latin typeface="Bernard MT Condensed" panose="02050806060905020404" pitchFamily="18" charset="0"/>
            </a:endParaRPr>
          </a:p>
        </p:txBody>
      </p:sp>
      <p:sp>
        <p:nvSpPr>
          <p:cNvPr id="3" name="文本框 2"/>
          <p:cNvSpPr txBox="1"/>
          <p:nvPr/>
        </p:nvSpPr>
        <p:spPr>
          <a:xfrm>
            <a:off x="83129" y="973876"/>
            <a:ext cx="11563002" cy="1077218"/>
          </a:xfrm>
          <a:prstGeom prst="rect">
            <a:avLst/>
          </a:prstGeom>
          <a:solidFill>
            <a:schemeClr val="bg1"/>
          </a:solidFill>
        </p:spPr>
        <p:txBody>
          <a:bodyPr wrap="square">
            <a:spAutoFit/>
          </a:bodyPr>
          <a:lstStyle/>
          <a:p>
            <a:r>
              <a:rPr lang="en-US" altLang="zh-CN" sz="3200" dirty="0">
                <a:solidFill>
                  <a:srgbClr val="C00000"/>
                </a:solidFill>
              </a:rPr>
              <a:t>Para 2: </a:t>
            </a:r>
            <a:r>
              <a:rPr lang="en-US" altLang="zh-CN" sz="3200" dirty="0">
                <a:solidFill>
                  <a:srgbClr val="CC00FF"/>
                </a:solidFill>
              </a:rPr>
              <a:t>Rob and I </a:t>
            </a:r>
            <a:r>
              <a:rPr lang="en-US" altLang="zh-CN" sz="3200" dirty="0">
                <a:solidFill>
                  <a:srgbClr val="C00000"/>
                </a:solidFill>
              </a:rPr>
              <a:t>followed the skunk </a:t>
            </a:r>
            <a:r>
              <a:rPr lang="en-US" altLang="zh-CN" sz="3200" b="1" dirty="0"/>
              <a:t>as</a:t>
            </a:r>
            <a:r>
              <a:rPr lang="en-US" altLang="zh-CN" sz="3200" dirty="0">
                <a:solidFill>
                  <a:srgbClr val="C00000"/>
                </a:solidFill>
              </a:rPr>
              <a:t> </a:t>
            </a:r>
            <a:r>
              <a:rPr lang="en-US" altLang="zh-CN" sz="3200" dirty="0">
                <a:solidFill>
                  <a:srgbClr val="CC00FF"/>
                </a:solidFill>
              </a:rPr>
              <a:t>he </a:t>
            </a:r>
            <a:r>
              <a:rPr lang="en-US" altLang="zh-CN" sz="3200" dirty="0">
                <a:solidFill>
                  <a:srgbClr val="C00000"/>
                </a:solidFill>
              </a:rPr>
              <a:t>ate his way </a:t>
            </a:r>
            <a:r>
              <a:rPr lang="en-US" altLang="zh-CN" sz="3200" dirty="0"/>
              <a:t>down the stairs.</a:t>
            </a:r>
            <a:endParaRPr lang="zh-CN" altLang="en-US" sz="4400" dirty="0"/>
          </a:p>
        </p:txBody>
      </p:sp>
      <p:sp>
        <p:nvSpPr>
          <p:cNvPr id="6" name="文本框 5"/>
          <p:cNvSpPr txBox="1"/>
          <p:nvPr/>
        </p:nvSpPr>
        <p:spPr>
          <a:xfrm>
            <a:off x="83128" y="2766692"/>
            <a:ext cx="12108871" cy="2862322"/>
          </a:xfrm>
          <a:prstGeom prst="rect">
            <a:avLst/>
          </a:prstGeom>
          <a:solidFill>
            <a:schemeClr val="bg1"/>
          </a:solidFill>
        </p:spPr>
        <p:txBody>
          <a:bodyPr wrap="square">
            <a:spAutoFit/>
          </a:bodyPr>
          <a:lstStyle/>
          <a:p>
            <a:r>
              <a:rPr lang="zh-CN" altLang="en-US" sz="3600" dirty="0"/>
              <a:t>手法</a:t>
            </a:r>
            <a:r>
              <a:rPr lang="en-US" altLang="zh-CN" sz="3600" dirty="0"/>
              <a:t>2</a:t>
            </a:r>
            <a:r>
              <a:rPr lang="zh-CN" altLang="en-US" sz="3600" dirty="0"/>
              <a:t>：</a:t>
            </a:r>
            <a:r>
              <a:rPr lang="en-US" altLang="zh-CN" sz="3600" b="1" dirty="0">
                <a:solidFill>
                  <a:srgbClr val="CC00FF"/>
                </a:solidFill>
              </a:rPr>
              <a:t> </a:t>
            </a:r>
            <a:r>
              <a:rPr lang="zh-CN" altLang="en-US" sz="3600" b="1" dirty="0">
                <a:solidFill>
                  <a:srgbClr val="CC00FF"/>
                </a:solidFill>
              </a:rPr>
              <a:t>（</a:t>
            </a:r>
            <a:r>
              <a:rPr lang="en-US" altLang="zh-CN" sz="3600" b="1" dirty="0">
                <a:solidFill>
                  <a:srgbClr val="CC00FF"/>
                </a:solidFill>
              </a:rPr>
              <a:t>Rob and I  </a:t>
            </a:r>
            <a:r>
              <a:rPr lang="zh-CN" altLang="en-US" sz="3600" b="1" dirty="0">
                <a:solidFill>
                  <a:srgbClr val="CC00FF"/>
                </a:solidFill>
              </a:rPr>
              <a:t>的视角叙事）</a:t>
            </a:r>
            <a:endParaRPr lang="en-US" altLang="zh-CN" sz="3600" b="1" dirty="0">
              <a:solidFill>
                <a:srgbClr val="CC00FF"/>
              </a:solidFill>
            </a:endParaRPr>
          </a:p>
          <a:p>
            <a:r>
              <a:rPr lang="en-US" altLang="zh-CN" sz="3600" dirty="0">
                <a:solidFill>
                  <a:srgbClr val="0000FF"/>
                </a:solidFill>
              </a:rPr>
              <a:t>What a marvelous/ fantastic/ remarkable sight. </a:t>
            </a:r>
            <a:r>
              <a:rPr lang="en-US" altLang="zh-CN" sz="3600" dirty="0">
                <a:solidFill>
                  <a:srgbClr val="CC00FF"/>
                </a:solidFill>
              </a:rPr>
              <a:t>Rob and I </a:t>
            </a:r>
            <a:r>
              <a:rPr lang="en-US" altLang="zh-CN" sz="3600" dirty="0">
                <a:solidFill>
                  <a:srgbClr val="C00000"/>
                </a:solidFill>
              </a:rPr>
              <a:t>were holding our breath, </a:t>
            </a:r>
            <a:r>
              <a:rPr lang="en-US" altLang="zh-CN" sz="3600" dirty="0">
                <a:solidFill>
                  <a:srgbClr val="7030A0"/>
                </a:solidFill>
              </a:rPr>
              <a:t>watching the skunk leisurely licking the marmalade </a:t>
            </a:r>
            <a:r>
              <a:rPr lang="en-US" altLang="zh-CN" sz="3600" i="1" dirty="0">
                <a:solidFill>
                  <a:srgbClr val="0000FF"/>
                </a:solidFill>
              </a:rPr>
              <a:t>put in paper cups from the top stairs to the ground floor</a:t>
            </a:r>
            <a:r>
              <a:rPr lang="en-US" altLang="zh-CN" sz="3600" dirty="0">
                <a:solidFill>
                  <a:srgbClr val="C00000"/>
                </a:solidFill>
              </a:rPr>
              <a:t>.</a:t>
            </a:r>
            <a:endParaRPr lang="en-US" altLang="zh-CN" sz="3600" dirty="0"/>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游戏壁纸下载,夏日小清新 高清唯美图片桌面壁纸大全_叶子猪网游下载站"/>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内容占位符 2"/>
          <p:cNvSpPr>
            <a:spLocks noGrp="1"/>
          </p:cNvSpPr>
          <p:nvPr>
            <p:ph idx="1"/>
          </p:nvPr>
        </p:nvSpPr>
        <p:spPr>
          <a:xfrm>
            <a:off x="0" y="973875"/>
            <a:ext cx="12192000" cy="4939908"/>
          </a:xfrm>
          <a:solidFill>
            <a:schemeClr val="bg1"/>
          </a:solidFill>
        </p:spPr>
        <p:txBody>
          <a:bodyPr>
            <a:noAutofit/>
          </a:bodyPr>
          <a:lstStyle/>
          <a:p>
            <a:r>
              <a:rPr lang="en-US" altLang="zh-CN" sz="3600" dirty="0">
                <a:solidFill>
                  <a:srgbClr val="C00000"/>
                </a:solidFill>
              </a:rPr>
              <a:t>Para 2: </a:t>
            </a:r>
            <a:r>
              <a:rPr lang="en-US" altLang="zh-CN" sz="3600" dirty="0">
                <a:solidFill>
                  <a:srgbClr val="CC00FF"/>
                </a:solidFill>
              </a:rPr>
              <a:t>Rob and I </a:t>
            </a:r>
            <a:r>
              <a:rPr lang="en-US" altLang="zh-CN" sz="3600" dirty="0">
                <a:solidFill>
                  <a:srgbClr val="C00000"/>
                </a:solidFill>
              </a:rPr>
              <a:t>followed the skunk </a:t>
            </a:r>
            <a:r>
              <a:rPr lang="en-US" altLang="zh-CN" sz="3600" b="1" dirty="0"/>
              <a:t>as</a:t>
            </a:r>
            <a:r>
              <a:rPr lang="en-US" altLang="zh-CN" sz="3600" dirty="0">
                <a:solidFill>
                  <a:srgbClr val="C00000"/>
                </a:solidFill>
              </a:rPr>
              <a:t> </a:t>
            </a:r>
            <a:r>
              <a:rPr lang="en-US" altLang="zh-CN" sz="3600" dirty="0">
                <a:solidFill>
                  <a:srgbClr val="CC00FF"/>
                </a:solidFill>
              </a:rPr>
              <a:t>he </a:t>
            </a:r>
            <a:r>
              <a:rPr lang="en-US" altLang="zh-CN" sz="3600" dirty="0">
                <a:solidFill>
                  <a:srgbClr val="C00000"/>
                </a:solidFill>
              </a:rPr>
              <a:t>ate his way </a:t>
            </a:r>
            <a:r>
              <a:rPr lang="en-US" altLang="zh-CN" sz="3600" dirty="0"/>
              <a:t>down the stairs.</a:t>
            </a:r>
            <a:endParaRPr lang="zh-CN" altLang="en-US" sz="3600" dirty="0"/>
          </a:p>
          <a:p>
            <a:r>
              <a:rPr lang="en-US" altLang="zh-CN" sz="3600" dirty="0"/>
              <a:t> </a:t>
            </a:r>
            <a:endParaRPr lang="en-US" altLang="zh-CN" sz="3600" dirty="0"/>
          </a:p>
          <a:p>
            <a:r>
              <a:rPr lang="zh-CN" altLang="en-US" sz="3600" dirty="0"/>
              <a:t>结尾</a:t>
            </a:r>
            <a:r>
              <a:rPr lang="en-US" altLang="zh-CN" sz="3600" dirty="0"/>
              <a:t>1</a:t>
            </a:r>
            <a:r>
              <a:rPr lang="zh-CN" altLang="en-US" sz="3600" dirty="0"/>
              <a:t>： </a:t>
            </a:r>
            <a:r>
              <a:rPr lang="en-US" altLang="zh-CN" sz="3600" dirty="0"/>
              <a:t>(</a:t>
            </a:r>
            <a:r>
              <a:rPr lang="zh-CN" altLang="en-US" sz="3600" dirty="0"/>
              <a:t>回扣原文第二段：</a:t>
            </a:r>
            <a:r>
              <a:rPr lang="en-US" altLang="zh-CN" sz="3600" dirty="0"/>
              <a:t> </a:t>
            </a:r>
            <a:r>
              <a:rPr lang="zh-CN" altLang="en-US" sz="3600" dirty="0"/>
              <a:t>臭鼬感激我和</a:t>
            </a:r>
            <a:r>
              <a:rPr lang="en-US" altLang="zh-CN" sz="3600" dirty="0"/>
              <a:t>Rob+ </a:t>
            </a:r>
            <a:r>
              <a:rPr lang="zh-CN" altLang="en-US" sz="3600" dirty="0"/>
              <a:t>感叹命运峰回路转再次邂逅臭鼬</a:t>
            </a:r>
            <a:r>
              <a:rPr lang="en-US" altLang="zh-CN" sz="3600" dirty="0"/>
              <a:t>.) </a:t>
            </a:r>
            <a:endParaRPr lang="en-US" altLang="zh-CN" sz="3600" dirty="0"/>
          </a:p>
          <a:p>
            <a:pPr marL="0" indent="0">
              <a:buNone/>
            </a:pPr>
            <a:r>
              <a:rPr lang="en-US" altLang="zh-CN" sz="3600" dirty="0">
                <a:solidFill>
                  <a:srgbClr val="7030A0"/>
                </a:solidFill>
              </a:rPr>
              <a:t>Nodding a thank-you back to Rob and me, </a:t>
            </a:r>
            <a:r>
              <a:rPr lang="en-US" altLang="zh-CN" sz="3600" dirty="0">
                <a:solidFill>
                  <a:srgbClr val="CC00FF"/>
                </a:solidFill>
              </a:rPr>
              <a:t>the skunk </a:t>
            </a:r>
            <a:r>
              <a:rPr lang="en-US" altLang="zh-CN" sz="3600" dirty="0">
                <a:solidFill>
                  <a:srgbClr val="C00000"/>
                </a:solidFill>
              </a:rPr>
              <a:t>stepped out </a:t>
            </a:r>
            <a:r>
              <a:rPr lang="en-US" altLang="zh-CN" sz="3600" b="1" dirty="0"/>
              <a:t>and </a:t>
            </a:r>
            <a:r>
              <a:rPr lang="en-US" altLang="zh-CN" sz="3600" dirty="0">
                <a:solidFill>
                  <a:srgbClr val="C00000"/>
                </a:solidFill>
              </a:rPr>
              <a:t>slipped away into the woods </a:t>
            </a:r>
            <a:r>
              <a:rPr lang="en-US" altLang="zh-CN" sz="3600" dirty="0"/>
              <a:t>at the back of the garden. </a:t>
            </a:r>
            <a:r>
              <a:rPr lang="en-US" altLang="zh-CN" sz="3600" dirty="0">
                <a:solidFill>
                  <a:srgbClr val="C00000"/>
                </a:solidFill>
              </a:rPr>
              <a:t> </a:t>
            </a:r>
            <a:r>
              <a:rPr lang="en-US" altLang="zh-CN" sz="3600" dirty="0">
                <a:solidFill>
                  <a:srgbClr val="CC00FF"/>
                </a:solidFill>
              </a:rPr>
              <a:t>I </a:t>
            </a:r>
            <a:r>
              <a:rPr lang="en-US" altLang="zh-CN" sz="3600" dirty="0">
                <a:solidFill>
                  <a:srgbClr val="C00000"/>
                </a:solidFill>
              </a:rPr>
              <a:t>couldn’t help marveling at the amazing twist of fate </a:t>
            </a:r>
            <a:r>
              <a:rPr lang="en-US" altLang="zh-CN" sz="3600" i="1" dirty="0">
                <a:solidFill>
                  <a:srgbClr val="0000FF"/>
                </a:solidFill>
              </a:rPr>
              <a:t>that brought Marmalade back into our life once again. </a:t>
            </a:r>
            <a:endParaRPr lang="en-US" altLang="zh-CN" sz="3600" i="1" dirty="0">
              <a:solidFill>
                <a:srgbClr val="0000FF"/>
              </a:solidFill>
            </a:endParaRPr>
          </a:p>
          <a:p>
            <a:endParaRPr lang="en-US" altLang="zh-CN" sz="3600" dirty="0"/>
          </a:p>
          <a:p>
            <a:endParaRPr lang="zh-CN" altLang="en-US" sz="3600" dirty="0"/>
          </a:p>
        </p:txBody>
      </p:sp>
      <p:sp>
        <p:nvSpPr>
          <p:cNvPr id="4" name="矩形 3"/>
          <p:cNvSpPr/>
          <p:nvPr/>
        </p:nvSpPr>
        <p:spPr>
          <a:xfrm>
            <a:off x="1097284" y="194550"/>
            <a:ext cx="5403272" cy="584775"/>
          </a:xfrm>
          <a:prstGeom prst="rect">
            <a:avLst/>
          </a:prstGeom>
          <a:solidFill>
            <a:schemeClr val="bg1"/>
          </a:solidFill>
        </p:spPr>
        <p:txBody>
          <a:bodyPr wrap="square" lIns="91440" tIns="45720" rIns="91440" bIns="45720">
            <a:spAutoFit/>
          </a:bodyPr>
          <a:lstStyle/>
          <a:p>
            <a:pPr algn="ctr"/>
            <a:r>
              <a:rPr lang="zh-CN" altLang="en-US" sz="3200" b="1" dirty="0">
                <a:ln w="0"/>
                <a:solidFill>
                  <a:srgbClr val="006600"/>
                </a:solidFill>
                <a:effectLst>
                  <a:reflection blurRad="6350" stA="53000" endA="300" endPos="35500" dir="5400000" sy="-90000" algn="bl" rotWithShape="0"/>
                </a:effectLst>
                <a:latin typeface="Bernard MT Condensed" panose="02050806060905020404" pitchFamily="18" charset="0"/>
              </a:rPr>
              <a:t>定第二 段尾句</a:t>
            </a:r>
            <a:endParaRPr lang="zh-CN" altLang="en-US" sz="3200" b="1" cap="none" spc="0" dirty="0">
              <a:ln w="0"/>
              <a:solidFill>
                <a:srgbClr val="006600"/>
              </a:solidFill>
              <a:effectLst>
                <a:reflection blurRad="6350" stA="53000" endA="300" endPos="35500" dir="5400000" sy="-90000" algn="bl" rotWithShape="0"/>
              </a:effectLst>
              <a:latin typeface="Bernard MT Condensed" panose="02050806060905020404" pitchFamily="18" charset="0"/>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游戏壁纸下载,夏日小清新 高清唯美图片桌面壁纸大全_叶子猪网游下载站"/>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内容占位符 2"/>
          <p:cNvSpPr>
            <a:spLocks noGrp="1"/>
          </p:cNvSpPr>
          <p:nvPr>
            <p:ph idx="1"/>
          </p:nvPr>
        </p:nvSpPr>
        <p:spPr>
          <a:xfrm>
            <a:off x="1" y="1219337"/>
            <a:ext cx="12192000" cy="4837826"/>
          </a:xfrm>
          <a:solidFill>
            <a:schemeClr val="bg1"/>
          </a:solidFill>
        </p:spPr>
        <p:txBody>
          <a:bodyPr>
            <a:noAutofit/>
          </a:bodyPr>
          <a:lstStyle/>
          <a:p>
            <a:r>
              <a:rPr lang="en-US" altLang="zh-CN" sz="3600" dirty="0">
                <a:solidFill>
                  <a:srgbClr val="C00000"/>
                </a:solidFill>
              </a:rPr>
              <a:t>Para 2: </a:t>
            </a:r>
            <a:r>
              <a:rPr lang="en-US" altLang="zh-CN" sz="3600" dirty="0">
                <a:solidFill>
                  <a:srgbClr val="CC00FF"/>
                </a:solidFill>
              </a:rPr>
              <a:t>Rob and I </a:t>
            </a:r>
            <a:r>
              <a:rPr lang="en-US" altLang="zh-CN" sz="3600" dirty="0">
                <a:solidFill>
                  <a:srgbClr val="C00000"/>
                </a:solidFill>
              </a:rPr>
              <a:t>followed the skunk </a:t>
            </a:r>
            <a:r>
              <a:rPr lang="en-US" altLang="zh-CN" sz="3600" b="1" dirty="0"/>
              <a:t>as</a:t>
            </a:r>
            <a:r>
              <a:rPr lang="en-US" altLang="zh-CN" sz="3600" dirty="0">
                <a:solidFill>
                  <a:srgbClr val="C00000"/>
                </a:solidFill>
              </a:rPr>
              <a:t> </a:t>
            </a:r>
            <a:r>
              <a:rPr lang="en-US" altLang="zh-CN" sz="3600" dirty="0">
                <a:solidFill>
                  <a:srgbClr val="CC00FF"/>
                </a:solidFill>
              </a:rPr>
              <a:t>he </a:t>
            </a:r>
            <a:r>
              <a:rPr lang="en-US" altLang="zh-CN" sz="3600" dirty="0">
                <a:solidFill>
                  <a:srgbClr val="C00000"/>
                </a:solidFill>
              </a:rPr>
              <a:t>ate his way </a:t>
            </a:r>
            <a:r>
              <a:rPr lang="en-US" altLang="zh-CN" sz="3600" dirty="0"/>
              <a:t>down the stairs.</a:t>
            </a:r>
            <a:endParaRPr lang="zh-CN" altLang="en-US" sz="3600" dirty="0"/>
          </a:p>
          <a:p>
            <a:endParaRPr lang="en-US" altLang="zh-CN" sz="3600" dirty="0"/>
          </a:p>
          <a:p>
            <a:r>
              <a:rPr lang="zh-CN" altLang="en-US" sz="3600" dirty="0"/>
              <a:t>结尾</a:t>
            </a:r>
            <a:r>
              <a:rPr lang="en-US" altLang="zh-CN" sz="3600" dirty="0"/>
              <a:t>2</a:t>
            </a:r>
            <a:r>
              <a:rPr lang="zh-CN" altLang="en-US" sz="3600" dirty="0"/>
              <a:t>： </a:t>
            </a:r>
            <a:r>
              <a:rPr lang="en-US" altLang="zh-CN" sz="3600" dirty="0"/>
              <a:t>(</a:t>
            </a:r>
            <a:r>
              <a:rPr lang="zh-CN" altLang="en-US" sz="3600" dirty="0"/>
              <a:t>给妈妈打完电话后，我沉思：</a:t>
            </a:r>
            <a:r>
              <a:rPr lang="en-US" altLang="zh-CN" sz="3600" dirty="0"/>
              <a:t>…)  </a:t>
            </a:r>
            <a:endParaRPr lang="en-US" altLang="zh-CN" sz="3600" dirty="0"/>
          </a:p>
          <a:p>
            <a:pPr marL="0" indent="0">
              <a:buNone/>
            </a:pPr>
            <a:r>
              <a:rPr lang="en-US" altLang="zh-CN" sz="3600" dirty="0">
                <a:solidFill>
                  <a:srgbClr val="7030A0"/>
                </a:solidFill>
              </a:rPr>
              <a:t>Giggling, </a:t>
            </a:r>
            <a:r>
              <a:rPr lang="en-US" altLang="zh-CN" sz="3600" dirty="0">
                <a:solidFill>
                  <a:srgbClr val="CC00FF"/>
                </a:solidFill>
              </a:rPr>
              <a:t>I </a:t>
            </a:r>
            <a:r>
              <a:rPr lang="en-US" altLang="zh-CN" sz="3600" dirty="0">
                <a:solidFill>
                  <a:srgbClr val="FF0000"/>
                </a:solidFill>
              </a:rPr>
              <a:t>hung up, </a:t>
            </a:r>
            <a:r>
              <a:rPr lang="en-US" altLang="zh-CN" sz="3600" dirty="0">
                <a:solidFill>
                  <a:srgbClr val="CC00FF"/>
                </a:solidFill>
              </a:rPr>
              <a:t>lost in thought.  </a:t>
            </a:r>
            <a:r>
              <a:rPr lang="en-US" altLang="zh-CN" sz="3600" u="sng" dirty="0">
                <a:solidFill>
                  <a:srgbClr val="CC00FF"/>
                </a:solidFill>
              </a:rPr>
              <a:t>Trust is a magic and it works/ does/ creates wonders.  What an amazing encounter!</a:t>
            </a:r>
            <a:endParaRPr lang="en-US" altLang="zh-CN" sz="3600" b="1" dirty="0">
              <a:solidFill>
                <a:srgbClr val="7030A0"/>
              </a:solidFill>
            </a:endParaRPr>
          </a:p>
          <a:p>
            <a:pPr algn="l"/>
            <a:endParaRPr lang="en-US" altLang="zh-CN" sz="3600" b="1" dirty="0">
              <a:solidFill>
                <a:srgbClr val="7030A0"/>
              </a:solidFill>
            </a:endParaRPr>
          </a:p>
          <a:p>
            <a:endParaRPr lang="en-US" altLang="zh-CN" sz="3600" dirty="0"/>
          </a:p>
          <a:p>
            <a:endParaRPr lang="en-US" altLang="zh-CN" sz="3600" dirty="0"/>
          </a:p>
          <a:p>
            <a:endParaRPr lang="zh-CN" altLang="en-US" sz="3600" dirty="0"/>
          </a:p>
        </p:txBody>
      </p:sp>
      <p:sp>
        <p:nvSpPr>
          <p:cNvPr id="4" name="矩形 3"/>
          <p:cNvSpPr/>
          <p:nvPr/>
        </p:nvSpPr>
        <p:spPr>
          <a:xfrm>
            <a:off x="4788131" y="194550"/>
            <a:ext cx="5403272" cy="584775"/>
          </a:xfrm>
          <a:prstGeom prst="rect">
            <a:avLst/>
          </a:prstGeom>
          <a:solidFill>
            <a:schemeClr val="bg1"/>
          </a:solidFill>
        </p:spPr>
        <p:txBody>
          <a:bodyPr wrap="square" lIns="91440" tIns="45720" rIns="91440" bIns="45720">
            <a:spAutoFit/>
          </a:bodyPr>
          <a:lstStyle/>
          <a:p>
            <a:pPr algn="ctr"/>
            <a:r>
              <a:rPr lang="zh-CN" altLang="en-US" sz="3200" b="1" dirty="0">
                <a:ln w="0"/>
                <a:solidFill>
                  <a:srgbClr val="006600"/>
                </a:solidFill>
                <a:effectLst>
                  <a:reflection blurRad="6350" stA="53000" endA="300" endPos="35500" dir="5400000" sy="-90000" algn="bl" rotWithShape="0"/>
                </a:effectLst>
                <a:latin typeface="Bernard MT Condensed" panose="02050806060905020404" pitchFamily="18" charset="0"/>
              </a:rPr>
              <a:t>定第二 段尾句</a:t>
            </a:r>
            <a:endParaRPr lang="zh-CN" altLang="en-US" sz="3200" b="1" cap="none" spc="0" dirty="0">
              <a:ln w="0"/>
              <a:solidFill>
                <a:srgbClr val="006600"/>
              </a:solidFill>
              <a:effectLst>
                <a:reflection blurRad="6350" stA="53000" endA="300" endPos="35500" dir="5400000" sy="-90000" algn="bl" rotWithShape="0"/>
              </a:effectLst>
              <a:latin typeface="Bernard MT Condensed" panose="02050806060905020404" pitchFamily="18" charset="0"/>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游戏壁纸下载,夏日小清新 高清唯美图片桌面壁纸大全_叶子猪网游下载站"/>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内容占位符 2"/>
          <p:cNvSpPr>
            <a:spLocks noGrp="1"/>
          </p:cNvSpPr>
          <p:nvPr>
            <p:ph idx="1"/>
          </p:nvPr>
        </p:nvSpPr>
        <p:spPr>
          <a:xfrm>
            <a:off x="1" y="1219337"/>
            <a:ext cx="12192000" cy="4837826"/>
          </a:xfrm>
          <a:solidFill>
            <a:schemeClr val="bg1"/>
          </a:solidFill>
        </p:spPr>
        <p:txBody>
          <a:bodyPr>
            <a:noAutofit/>
          </a:bodyPr>
          <a:lstStyle/>
          <a:p>
            <a:r>
              <a:rPr lang="en-US" altLang="zh-CN" sz="3600" dirty="0">
                <a:solidFill>
                  <a:srgbClr val="C00000"/>
                </a:solidFill>
              </a:rPr>
              <a:t>Para 2: </a:t>
            </a:r>
            <a:r>
              <a:rPr lang="en-US" altLang="zh-CN" sz="3600" dirty="0">
                <a:solidFill>
                  <a:srgbClr val="CC00FF"/>
                </a:solidFill>
              </a:rPr>
              <a:t>Rob and I </a:t>
            </a:r>
            <a:r>
              <a:rPr lang="en-US" altLang="zh-CN" sz="3600" dirty="0">
                <a:solidFill>
                  <a:srgbClr val="C00000"/>
                </a:solidFill>
              </a:rPr>
              <a:t>followed the skunk </a:t>
            </a:r>
            <a:r>
              <a:rPr lang="en-US" altLang="zh-CN" sz="3600" b="1" dirty="0"/>
              <a:t>as</a:t>
            </a:r>
            <a:r>
              <a:rPr lang="en-US" altLang="zh-CN" sz="3600" dirty="0">
                <a:solidFill>
                  <a:srgbClr val="C00000"/>
                </a:solidFill>
              </a:rPr>
              <a:t> </a:t>
            </a:r>
            <a:r>
              <a:rPr lang="en-US" altLang="zh-CN" sz="3600" dirty="0">
                <a:solidFill>
                  <a:srgbClr val="CC00FF"/>
                </a:solidFill>
              </a:rPr>
              <a:t>he </a:t>
            </a:r>
            <a:r>
              <a:rPr lang="en-US" altLang="zh-CN" sz="3600" dirty="0">
                <a:solidFill>
                  <a:srgbClr val="C00000"/>
                </a:solidFill>
              </a:rPr>
              <a:t>ate his way </a:t>
            </a:r>
            <a:r>
              <a:rPr lang="en-US" altLang="zh-CN" sz="3600" dirty="0"/>
              <a:t>down the stairs.</a:t>
            </a:r>
            <a:endParaRPr lang="zh-CN" altLang="en-US" sz="3600" dirty="0"/>
          </a:p>
          <a:p>
            <a:endParaRPr lang="en-US" altLang="zh-CN" sz="3600" dirty="0"/>
          </a:p>
          <a:p>
            <a:r>
              <a:rPr lang="zh-CN" altLang="en-US" sz="3600" dirty="0"/>
              <a:t>结尾</a:t>
            </a:r>
            <a:r>
              <a:rPr lang="en-US" altLang="zh-CN" sz="3600" dirty="0"/>
              <a:t>3</a:t>
            </a:r>
            <a:r>
              <a:rPr lang="zh-CN" altLang="en-US" sz="3600" dirty="0"/>
              <a:t>： ： </a:t>
            </a:r>
            <a:r>
              <a:rPr lang="en-US" altLang="zh-CN" sz="3600" dirty="0"/>
              <a:t>(</a:t>
            </a:r>
            <a:r>
              <a:rPr lang="zh-CN" altLang="en-US" sz="3600" dirty="0"/>
              <a:t>给妈妈打完电话后，我沉思</a:t>
            </a:r>
            <a:r>
              <a:rPr lang="en-US" altLang="zh-CN" sz="3600" dirty="0"/>
              <a:t>+</a:t>
            </a:r>
            <a:r>
              <a:rPr lang="zh-CN" altLang="en-US" sz="3600" dirty="0"/>
              <a:t>回扣妈妈</a:t>
            </a:r>
            <a:r>
              <a:rPr lang="en-US" altLang="zh-CN" sz="3600" dirty="0"/>
              <a:t>befriend the skunk+ </a:t>
            </a:r>
            <a:r>
              <a:rPr lang="zh-CN" altLang="en-US" sz="3600" dirty="0"/>
              <a:t>感想</a:t>
            </a:r>
            <a:r>
              <a:rPr lang="en-US" altLang="zh-CN" sz="3600" dirty="0"/>
              <a:t>…)  </a:t>
            </a:r>
            <a:endParaRPr lang="en-US" altLang="zh-CN" sz="3600" dirty="0"/>
          </a:p>
          <a:p>
            <a:pPr marL="0" indent="0">
              <a:buNone/>
            </a:pPr>
            <a:r>
              <a:rPr lang="en-US" altLang="zh-CN" sz="3600" dirty="0">
                <a:solidFill>
                  <a:srgbClr val="7030A0"/>
                </a:solidFill>
              </a:rPr>
              <a:t>Giggling, </a:t>
            </a:r>
            <a:r>
              <a:rPr lang="en-US" altLang="zh-CN" sz="3600" dirty="0">
                <a:solidFill>
                  <a:srgbClr val="CC00FF"/>
                </a:solidFill>
              </a:rPr>
              <a:t>I </a:t>
            </a:r>
            <a:r>
              <a:rPr lang="en-US" altLang="zh-CN" sz="3600" dirty="0">
                <a:solidFill>
                  <a:srgbClr val="FF0000"/>
                </a:solidFill>
              </a:rPr>
              <a:t>hung up, </a:t>
            </a:r>
            <a:r>
              <a:rPr lang="en-US" altLang="zh-CN" sz="3600" dirty="0">
                <a:solidFill>
                  <a:srgbClr val="CC00FF"/>
                </a:solidFill>
              </a:rPr>
              <a:t>lost in thought. </a:t>
            </a:r>
            <a:r>
              <a:rPr lang="en-US" altLang="zh-CN" sz="3600" u="sng" dirty="0">
                <a:solidFill>
                  <a:srgbClr val="CC00FF"/>
                </a:solidFill>
              </a:rPr>
              <a:t>We human </a:t>
            </a:r>
            <a:r>
              <a:rPr lang="en-US" altLang="zh-CN" sz="3600" u="sng" dirty="0">
                <a:solidFill>
                  <a:srgbClr val="FF0000"/>
                </a:solidFill>
              </a:rPr>
              <a:t>can befriend </a:t>
            </a:r>
            <a:r>
              <a:rPr lang="en-US" altLang="zh-CN" sz="3600" u="sng" dirty="0">
                <a:solidFill>
                  <a:srgbClr val="0000FF"/>
                </a:solidFill>
              </a:rPr>
              <a:t>wild animals as long as we are as caring as an angel. </a:t>
            </a:r>
            <a:endParaRPr lang="en-US" altLang="zh-CN" sz="3600" u="sng" dirty="0">
              <a:solidFill>
                <a:srgbClr val="0000FF"/>
              </a:solidFill>
            </a:endParaRPr>
          </a:p>
          <a:p>
            <a:pPr algn="l"/>
            <a:endParaRPr lang="en-US" altLang="zh-CN" sz="3600" b="1" dirty="0">
              <a:solidFill>
                <a:srgbClr val="7030A0"/>
              </a:solidFill>
            </a:endParaRPr>
          </a:p>
          <a:p>
            <a:pPr algn="l"/>
            <a:endParaRPr lang="en-US" altLang="zh-CN" sz="3600" b="1" dirty="0">
              <a:solidFill>
                <a:srgbClr val="7030A0"/>
              </a:solidFill>
            </a:endParaRPr>
          </a:p>
          <a:p>
            <a:endParaRPr lang="en-US" altLang="zh-CN" sz="3600" dirty="0"/>
          </a:p>
          <a:p>
            <a:endParaRPr lang="en-US" altLang="zh-CN" sz="3600" dirty="0"/>
          </a:p>
          <a:p>
            <a:endParaRPr lang="zh-CN" altLang="en-US" sz="3600" dirty="0"/>
          </a:p>
        </p:txBody>
      </p:sp>
      <p:sp>
        <p:nvSpPr>
          <p:cNvPr id="4" name="矩形 3"/>
          <p:cNvSpPr/>
          <p:nvPr/>
        </p:nvSpPr>
        <p:spPr>
          <a:xfrm>
            <a:off x="4788131" y="194550"/>
            <a:ext cx="5403272" cy="584775"/>
          </a:xfrm>
          <a:prstGeom prst="rect">
            <a:avLst/>
          </a:prstGeom>
          <a:solidFill>
            <a:schemeClr val="bg1"/>
          </a:solidFill>
        </p:spPr>
        <p:txBody>
          <a:bodyPr wrap="square" lIns="91440" tIns="45720" rIns="91440" bIns="45720">
            <a:spAutoFit/>
          </a:bodyPr>
          <a:lstStyle/>
          <a:p>
            <a:pPr algn="ctr"/>
            <a:r>
              <a:rPr lang="zh-CN" altLang="en-US" sz="3200" b="1" dirty="0">
                <a:ln w="0"/>
                <a:solidFill>
                  <a:srgbClr val="006600"/>
                </a:solidFill>
                <a:effectLst>
                  <a:reflection blurRad="6350" stA="53000" endA="300" endPos="35500" dir="5400000" sy="-90000" algn="bl" rotWithShape="0"/>
                </a:effectLst>
                <a:latin typeface="Bernard MT Condensed" panose="02050806060905020404" pitchFamily="18" charset="0"/>
              </a:rPr>
              <a:t>定第二 段尾句</a:t>
            </a:r>
            <a:endParaRPr lang="zh-CN" altLang="en-US" sz="3200" b="1" cap="none" spc="0" dirty="0">
              <a:ln w="0"/>
              <a:solidFill>
                <a:srgbClr val="006600"/>
              </a:solidFill>
              <a:effectLst>
                <a:reflection blurRad="6350" stA="53000" endA="300" endPos="35500" dir="5400000" sy="-90000" algn="bl" rotWithShape="0"/>
              </a:effectLst>
              <a:latin typeface="Bernard MT Condensed" panose="02050806060905020404" pitchFamily="18" charset="0"/>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游戏壁纸下载,夏日小清新 高清唯美图片桌面壁纸大全_叶子猪网游下载站"/>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标题 1"/>
          <p:cNvSpPr>
            <a:spLocks noGrp="1"/>
          </p:cNvSpPr>
          <p:nvPr>
            <p:ph type="title"/>
          </p:nvPr>
        </p:nvSpPr>
        <p:spPr>
          <a:xfrm>
            <a:off x="3896138" y="2766218"/>
            <a:ext cx="3906079" cy="1325563"/>
          </a:xfrm>
          <a:solidFill>
            <a:schemeClr val="accent6"/>
          </a:solidFill>
        </p:spPr>
        <p:txBody>
          <a:bodyPr>
            <a:normAutofit/>
          </a:bodyPr>
          <a:lstStyle/>
          <a:p>
            <a:r>
              <a:rPr lang="zh-CN" altLang="en-US" sz="5400" b="1" dirty="0">
                <a:solidFill>
                  <a:srgbClr val="EDBE13"/>
                </a:solidFill>
              </a:rPr>
              <a:t>习作欣赏一</a:t>
            </a:r>
            <a:endParaRPr lang="zh-CN" altLang="en-US" sz="5400" b="1" dirty="0">
              <a:solidFill>
                <a:srgbClr val="EDBE13"/>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游戏壁纸下载,夏日小清新 高清唯美图片桌面壁纸大全_叶子猪网游下载站"/>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2"/>
          <p:cNvSpPr txBox="1"/>
          <p:nvPr/>
        </p:nvSpPr>
        <p:spPr>
          <a:xfrm>
            <a:off x="48039" y="181957"/>
            <a:ext cx="12095922" cy="6494085"/>
          </a:xfrm>
          <a:prstGeom prst="rect">
            <a:avLst/>
          </a:prstGeom>
          <a:solidFill>
            <a:schemeClr val="bg1"/>
          </a:solidFill>
        </p:spPr>
        <p:txBody>
          <a:bodyPr wrap="square">
            <a:spAutoFit/>
          </a:bodyPr>
          <a:lstStyle/>
          <a:p>
            <a:pPr algn="just"/>
            <a:r>
              <a:rPr lang="en-US" altLang="zh-CN" sz="3200" dirty="0"/>
              <a:t>Para 1: In the cupboard, </a:t>
            </a:r>
            <a:r>
              <a:rPr lang="en-US" altLang="zh-CN" sz="3200" dirty="0">
                <a:solidFill>
                  <a:srgbClr val="CC00FF"/>
                </a:solidFill>
              </a:rPr>
              <a:t>several paper cups </a:t>
            </a:r>
            <a:r>
              <a:rPr lang="en-US" altLang="zh-CN" sz="3200" dirty="0"/>
              <a:t>and </a:t>
            </a:r>
            <a:r>
              <a:rPr lang="en-US" altLang="zh-CN" sz="3200" dirty="0">
                <a:solidFill>
                  <a:srgbClr val="CC00FF"/>
                </a:solidFill>
              </a:rPr>
              <a:t>a jar of marmalade </a:t>
            </a:r>
            <a:r>
              <a:rPr lang="en-US" altLang="zh-CN" sz="3200" dirty="0">
                <a:solidFill>
                  <a:srgbClr val="FF0000"/>
                </a:solidFill>
              </a:rPr>
              <a:t>caught our sight</a:t>
            </a:r>
            <a:r>
              <a:rPr lang="en-US" altLang="zh-CN" sz="3200" dirty="0"/>
              <a:t>. </a:t>
            </a:r>
            <a:r>
              <a:rPr lang="en-US" altLang="zh-CN" sz="3200" dirty="0">
                <a:solidFill>
                  <a:srgbClr val="CC00FF"/>
                </a:solidFill>
              </a:rPr>
              <a:t>My heart </a:t>
            </a:r>
            <a:r>
              <a:rPr lang="en-US" altLang="zh-CN" sz="3200" dirty="0"/>
              <a:t>almost </a:t>
            </a:r>
            <a:r>
              <a:rPr lang="en-US" altLang="zh-CN" sz="3200" dirty="0">
                <a:solidFill>
                  <a:srgbClr val="FF0000"/>
                </a:solidFill>
              </a:rPr>
              <a:t>beat out of my chest </a:t>
            </a:r>
            <a:r>
              <a:rPr lang="en-US" altLang="zh-CN" sz="3200" b="1" dirty="0"/>
              <a:t>as</a:t>
            </a:r>
            <a:r>
              <a:rPr lang="en-US" altLang="zh-CN" sz="3200" dirty="0"/>
              <a:t> </a:t>
            </a:r>
            <a:r>
              <a:rPr lang="en-US" altLang="zh-CN" sz="3200" dirty="0">
                <a:solidFill>
                  <a:srgbClr val="CC00FF"/>
                </a:solidFill>
              </a:rPr>
              <a:t>the image </a:t>
            </a:r>
            <a:r>
              <a:rPr lang="en-US" altLang="zh-CN" sz="3200" dirty="0"/>
              <a:t> of </a:t>
            </a:r>
            <a:r>
              <a:rPr lang="en-US" altLang="zh-CN" sz="3200" dirty="0">
                <a:solidFill>
                  <a:srgbClr val="7030A0"/>
                </a:solidFill>
              </a:rPr>
              <a:t>my mother compassionately helping a skunk get rid of a marmalade jar on his nose </a:t>
            </a:r>
            <a:r>
              <a:rPr lang="en-US" altLang="zh-CN" sz="3200" dirty="0">
                <a:solidFill>
                  <a:srgbClr val="FF0000"/>
                </a:solidFill>
              </a:rPr>
              <a:t>flashed across my mind</a:t>
            </a:r>
            <a:r>
              <a:rPr lang="en-US" altLang="zh-CN" sz="3200" dirty="0"/>
              <a:t>. </a:t>
            </a:r>
            <a:r>
              <a:rPr lang="en-US" altLang="zh-CN" sz="3200" dirty="0">
                <a:solidFill>
                  <a:srgbClr val="CC00FF"/>
                </a:solidFill>
              </a:rPr>
              <a:t>Rob’s jaw </a:t>
            </a:r>
            <a:r>
              <a:rPr lang="en-US" altLang="zh-CN" sz="3200" dirty="0"/>
              <a:t>dropped </a:t>
            </a:r>
            <a:r>
              <a:rPr lang="en-US" altLang="zh-CN" sz="3200" b="1" dirty="0"/>
              <a:t>as </a:t>
            </a:r>
            <a:r>
              <a:rPr lang="en-US" altLang="zh-CN" sz="3200" dirty="0">
                <a:solidFill>
                  <a:srgbClr val="CC00FF"/>
                </a:solidFill>
              </a:rPr>
              <a:t>I </a:t>
            </a:r>
            <a:r>
              <a:rPr lang="en-US" altLang="zh-CN" sz="3200" dirty="0">
                <a:solidFill>
                  <a:srgbClr val="FF0000"/>
                </a:solidFill>
              </a:rPr>
              <a:t>recounted/ related the tale of Marmalade</a:t>
            </a:r>
            <a:r>
              <a:rPr lang="en-US" altLang="zh-CN" sz="3200" dirty="0"/>
              <a:t>.  </a:t>
            </a:r>
            <a:r>
              <a:rPr lang="en-US" altLang="zh-CN" sz="3200" dirty="0">
                <a:solidFill>
                  <a:srgbClr val="7030A0"/>
                </a:solidFill>
              </a:rPr>
              <a:t>Overwhelmed with excitement mixed with fear, </a:t>
            </a:r>
            <a:r>
              <a:rPr lang="en-US" altLang="zh-CN" sz="3200" u="sng" dirty="0">
                <a:solidFill>
                  <a:srgbClr val="CC00FF"/>
                </a:solidFill>
              </a:rPr>
              <a:t>we</a:t>
            </a:r>
            <a:r>
              <a:rPr lang="en-US" altLang="zh-CN" sz="3200" dirty="0"/>
              <a:t> </a:t>
            </a:r>
            <a:r>
              <a:rPr lang="en-US" altLang="zh-CN" sz="3200" dirty="0">
                <a:solidFill>
                  <a:srgbClr val="FF0000"/>
                </a:solidFill>
              </a:rPr>
              <a:t>grabbed</a:t>
            </a:r>
            <a:r>
              <a:rPr lang="en-US" altLang="zh-CN" sz="3200" dirty="0"/>
              <a:t> the jar of marmalade and some paper cups, </a:t>
            </a:r>
            <a:r>
              <a:rPr lang="en-US" altLang="zh-CN" sz="3200" dirty="0">
                <a:solidFill>
                  <a:srgbClr val="7030A0"/>
                </a:solidFill>
              </a:rPr>
              <a:t>hoping to use marmalade to coax / lure / tempt the skunk out of the house</a:t>
            </a:r>
            <a:r>
              <a:rPr lang="en-US" altLang="zh-CN" sz="3200" dirty="0"/>
              <a:t>. </a:t>
            </a:r>
            <a:r>
              <a:rPr lang="en-US" altLang="zh-CN" sz="3200" b="1" dirty="0"/>
              <a:t>As </a:t>
            </a:r>
            <a:r>
              <a:rPr lang="en-US" altLang="zh-CN" sz="3200" dirty="0">
                <a:solidFill>
                  <a:srgbClr val="CC00FF"/>
                </a:solidFill>
              </a:rPr>
              <a:t>we</a:t>
            </a:r>
            <a:r>
              <a:rPr lang="en-US" altLang="zh-CN" sz="3200" dirty="0"/>
              <a:t> </a:t>
            </a:r>
            <a:r>
              <a:rPr lang="en-US" altLang="zh-CN" sz="3200" dirty="0">
                <a:solidFill>
                  <a:srgbClr val="FF0000"/>
                </a:solidFill>
              </a:rPr>
              <a:t>tiptoed</a:t>
            </a:r>
            <a:r>
              <a:rPr lang="en-US" altLang="zh-CN" sz="3200" dirty="0"/>
              <a:t> out of the kitchen, </a:t>
            </a:r>
            <a:r>
              <a:rPr lang="en-US" altLang="zh-CN" sz="3200" u="sng" dirty="0">
                <a:solidFill>
                  <a:srgbClr val="CC00FF"/>
                </a:solidFill>
              </a:rPr>
              <a:t>I </a:t>
            </a:r>
            <a:r>
              <a:rPr lang="en-US" altLang="zh-CN" sz="3200" dirty="0">
                <a:solidFill>
                  <a:srgbClr val="FF0000"/>
                </a:solidFill>
              </a:rPr>
              <a:t>poured some marmalade </a:t>
            </a:r>
            <a:r>
              <a:rPr lang="en-US" altLang="zh-CN" sz="3200" dirty="0"/>
              <a:t>into the paper cups, </a:t>
            </a:r>
            <a:r>
              <a:rPr lang="en-US" altLang="zh-CN" sz="3200" dirty="0">
                <a:solidFill>
                  <a:srgbClr val="FF0000"/>
                </a:solidFill>
              </a:rPr>
              <a:t>put them</a:t>
            </a:r>
            <a:r>
              <a:rPr lang="en-US" altLang="zh-CN" sz="3200" dirty="0"/>
              <a:t> all the way down the stairs </a:t>
            </a:r>
            <a:r>
              <a:rPr lang="en-US" altLang="zh-CN" sz="3200" b="1" dirty="0"/>
              <a:t>and </a:t>
            </a:r>
            <a:r>
              <a:rPr lang="en-US" altLang="zh-CN" sz="3200" dirty="0">
                <a:solidFill>
                  <a:srgbClr val="FF0000"/>
                </a:solidFill>
              </a:rPr>
              <a:t>waited</a:t>
            </a:r>
            <a:r>
              <a:rPr lang="en-US" altLang="zh-CN" sz="3200" dirty="0"/>
              <a:t> anxiously. </a:t>
            </a:r>
            <a:r>
              <a:rPr lang="en-US" altLang="zh-CN" sz="3200" u="sng" dirty="0">
                <a:solidFill>
                  <a:srgbClr val="CC00FF"/>
                </a:solidFill>
              </a:rPr>
              <a:t>The fragrance </a:t>
            </a:r>
            <a:r>
              <a:rPr lang="en-US" altLang="zh-CN" sz="3200" dirty="0"/>
              <a:t>of the marmalade </a:t>
            </a:r>
            <a:r>
              <a:rPr lang="en-US" altLang="zh-CN" sz="3200" dirty="0">
                <a:solidFill>
                  <a:srgbClr val="FF0000"/>
                </a:solidFill>
              </a:rPr>
              <a:t>worked </a:t>
            </a:r>
            <a:r>
              <a:rPr lang="en-US" altLang="zh-CN" sz="3200" dirty="0"/>
              <a:t>and </a:t>
            </a:r>
            <a:r>
              <a:rPr lang="en-US" altLang="zh-CN" sz="3200" u="sng" dirty="0">
                <a:solidFill>
                  <a:srgbClr val="CC00FF"/>
                </a:solidFill>
              </a:rPr>
              <a:t>the skunk </a:t>
            </a:r>
            <a:r>
              <a:rPr lang="en-US" altLang="zh-CN" sz="3200" dirty="0">
                <a:solidFill>
                  <a:srgbClr val="FF0000"/>
                </a:solidFill>
              </a:rPr>
              <a:t>came </a:t>
            </a:r>
            <a:r>
              <a:rPr lang="en-US" altLang="zh-CN" sz="3200" dirty="0"/>
              <a:t>out of the attic. </a:t>
            </a:r>
            <a:r>
              <a:rPr lang="en-US" altLang="zh-CN" sz="3200" dirty="0">
                <a:solidFill>
                  <a:srgbClr val="7030A0"/>
                </a:solidFill>
              </a:rPr>
              <a:t>Seeing the paper cups full of marmalade on the stairway, </a:t>
            </a:r>
            <a:r>
              <a:rPr lang="en-US" altLang="zh-CN" sz="3200" u="sng" dirty="0">
                <a:solidFill>
                  <a:srgbClr val="CC00FF"/>
                </a:solidFill>
              </a:rPr>
              <a:t>he</a:t>
            </a:r>
            <a:r>
              <a:rPr lang="en-US" altLang="zh-CN" sz="3200" dirty="0"/>
              <a:t> </a:t>
            </a:r>
            <a:r>
              <a:rPr lang="en-US" altLang="zh-CN" sz="3200" dirty="0">
                <a:solidFill>
                  <a:srgbClr val="FF0000"/>
                </a:solidFill>
              </a:rPr>
              <a:t>feasted </a:t>
            </a:r>
            <a:r>
              <a:rPr lang="en-US" altLang="zh-CN" sz="3200" dirty="0"/>
              <a:t>happily.  </a:t>
            </a:r>
            <a:endParaRPr lang="zh-CN" altLang="zh-CN" sz="3200" dirty="0">
              <a:solidFill>
                <a:srgbClr val="FF0000"/>
              </a:solidFill>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内容占位符 2"/>
          <p:cNvSpPr txBox="1"/>
          <p:nvPr/>
        </p:nvSpPr>
        <p:spPr>
          <a:xfrm>
            <a:off x="0" y="598516"/>
            <a:ext cx="12269585" cy="6020945"/>
          </a:xfrm>
          <a:prstGeom prst="rect">
            <a:avLst/>
          </a:prstGeom>
          <a:solidFill>
            <a:schemeClr val="bg1"/>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0000"/>
              </a:lnSpc>
            </a:pPr>
            <a:r>
              <a:rPr lang="en-US" altLang="zh-CN" sz="3200" dirty="0">
                <a:solidFill>
                  <a:srgbClr val="C00000"/>
                </a:solidFill>
              </a:rPr>
              <a:t>Para 2: </a:t>
            </a:r>
            <a:r>
              <a:rPr lang="en-US" altLang="zh-CN" sz="3200" dirty="0">
                <a:solidFill>
                  <a:srgbClr val="CC00FF"/>
                </a:solidFill>
              </a:rPr>
              <a:t>Rob and I </a:t>
            </a:r>
            <a:r>
              <a:rPr lang="en-US" altLang="zh-CN" sz="3200" dirty="0">
                <a:solidFill>
                  <a:srgbClr val="C00000"/>
                </a:solidFill>
              </a:rPr>
              <a:t>followed the skunk </a:t>
            </a:r>
            <a:r>
              <a:rPr lang="en-US" altLang="zh-CN" sz="3200" b="1" dirty="0"/>
              <a:t>as</a:t>
            </a:r>
            <a:r>
              <a:rPr lang="en-US" altLang="zh-CN" sz="3200" dirty="0">
                <a:solidFill>
                  <a:srgbClr val="C00000"/>
                </a:solidFill>
              </a:rPr>
              <a:t> </a:t>
            </a:r>
            <a:r>
              <a:rPr lang="en-US" altLang="zh-CN" sz="3200" dirty="0">
                <a:solidFill>
                  <a:srgbClr val="CC00FF"/>
                </a:solidFill>
              </a:rPr>
              <a:t>he </a:t>
            </a:r>
            <a:r>
              <a:rPr lang="en-US" altLang="zh-CN" sz="3200" dirty="0">
                <a:solidFill>
                  <a:srgbClr val="C00000"/>
                </a:solidFill>
              </a:rPr>
              <a:t>ate his way </a:t>
            </a:r>
            <a:r>
              <a:rPr lang="en-US" altLang="zh-CN" sz="3200" dirty="0"/>
              <a:t>down the stairs. </a:t>
            </a:r>
            <a:r>
              <a:rPr lang="en-US" altLang="zh-CN" sz="3200" dirty="0">
                <a:solidFill>
                  <a:srgbClr val="0000FF"/>
                </a:solidFill>
              </a:rPr>
              <a:t>What a marvelous/ fantastic/ remarkable sight. </a:t>
            </a:r>
            <a:r>
              <a:rPr lang="en-US" altLang="zh-CN" sz="3200" dirty="0">
                <a:solidFill>
                  <a:srgbClr val="CC00FF"/>
                </a:solidFill>
              </a:rPr>
              <a:t>Rob and I </a:t>
            </a:r>
            <a:r>
              <a:rPr lang="en-US" altLang="zh-CN" sz="3200" dirty="0">
                <a:solidFill>
                  <a:srgbClr val="C00000"/>
                </a:solidFill>
              </a:rPr>
              <a:t>were holding our breath, </a:t>
            </a:r>
            <a:r>
              <a:rPr lang="en-US" altLang="zh-CN" sz="3200" dirty="0">
                <a:solidFill>
                  <a:srgbClr val="7030A0"/>
                </a:solidFill>
              </a:rPr>
              <a:t>watching the skunk leisurely licking the marmalade </a:t>
            </a:r>
            <a:r>
              <a:rPr lang="en-US" altLang="zh-CN" sz="3200" i="1" dirty="0">
                <a:solidFill>
                  <a:srgbClr val="0000FF"/>
                </a:solidFill>
              </a:rPr>
              <a:t>put in paper cups from the top stairs to the ground floor</a:t>
            </a:r>
            <a:r>
              <a:rPr lang="en-US" altLang="zh-CN" sz="3200" dirty="0">
                <a:solidFill>
                  <a:srgbClr val="C00000"/>
                </a:solidFill>
              </a:rPr>
              <a:t>. </a:t>
            </a:r>
            <a:r>
              <a:rPr lang="en-US" altLang="zh-CN" sz="3200" dirty="0">
                <a:solidFill>
                  <a:srgbClr val="7030A0"/>
                </a:solidFill>
              </a:rPr>
              <a:t>Full and satisfied, </a:t>
            </a:r>
            <a:r>
              <a:rPr lang="en-US" altLang="zh-CN" sz="3200" dirty="0">
                <a:solidFill>
                  <a:srgbClr val="CC00FF"/>
                </a:solidFill>
              </a:rPr>
              <a:t>the skunk </a:t>
            </a:r>
            <a:r>
              <a:rPr lang="en-US" altLang="zh-CN" sz="3200" dirty="0">
                <a:solidFill>
                  <a:srgbClr val="C00000"/>
                </a:solidFill>
              </a:rPr>
              <a:t>turned his head back </a:t>
            </a:r>
            <a:r>
              <a:rPr lang="en-US" altLang="zh-CN" sz="3200" dirty="0">
                <a:solidFill>
                  <a:srgbClr val="7030A0"/>
                </a:solidFill>
              </a:rPr>
              <a:t>to look at us, its initial fear giving way to gratitude. </a:t>
            </a:r>
            <a:r>
              <a:rPr lang="en-US" altLang="zh-CN" sz="3200" dirty="0">
                <a:solidFill>
                  <a:srgbClr val="C00000"/>
                </a:solidFill>
              </a:rPr>
              <a:t> </a:t>
            </a:r>
            <a:r>
              <a:rPr lang="en-US" altLang="zh-CN" sz="3200" dirty="0">
                <a:solidFill>
                  <a:srgbClr val="7030A0"/>
                </a:solidFill>
              </a:rPr>
              <a:t>Kneeling on the floor, </a:t>
            </a:r>
            <a:r>
              <a:rPr lang="en-US" altLang="zh-CN" sz="3200" u="sng" dirty="0">
                <a:solidFill>
                  <a:srgbClr val="CC00FF"/>
                </a:solidFill>
              </a:rPr>
              <a:t>we</a:t>
            </a:r>
            <a:r>
              <a:rPr lang="en-US" altLang="zh-CN" sz="3200" dirty="0">
                <a:solidFill>
                  <a:srgbClr val="C00000"/>
                </a:solidFill>
              </a:rPr>
              <a:t> extended the last paper cup </a:t>
            </a:r>
            <a:r>
              <a:rPr lang="en-US" altLang="zh-CN" sz="3200" i="1" dirty="0">
                <a:solidFill>
                  <a:srgbClr val="7030A0"/>
                </a:solidFill>
              </a:rPr>
              <a:t>filled with marmalade towards the skunk.</a:t>
            </a:r>
            <a:r>
              <a:rPr lang="zh-CN" altLang="en-US" sz="3200" i="1" dirty="0">
                <a:solidFill>
                  <a:srgbClr val="7030A0"/>
                </a:solidFill>
              </a:rPr>
              <a:t> </a:t>
            </a:r>
            <a:r>
              <a:rPr lang="en-US" altLang="zh-CN" sz="3200" dirty="0">
                <a:solidFill>
                  <a:srgbClr val="7030A0"/>
                </a:solidFill>
              </a:rPr>
              <a:t>Casting us a grateful look, </a:t>
            </a:r>
            <a:r>
              <a:rPr lang="en-US" altLang="zh-CN" sz="3200" dirty="0">
                <a:solidFill>
                  <a:srgbClr val="CC00FF"/>
                </a:solidFill>
              </a:rPr>
              <a:t>the skunk </a:t>
            </a:r>
            <a:r>
              <a:rPr lang="en-US" altLang="zh-CN" sz="3200" dirty="0">
                <a:solidFill>
                  <a:srgbClr val="C00000"/>
                </a:solidFill>
              </a:rPr>
              <a:t>finished his last cup of marmalade. </a:t>
            </a:r>
            <a:r>
              <a:rPr lang="en-US" altLang="zh-CN" sz="3200" dirty="0">
                <a:solidFill>
                  <a:srgbClr val="7030A0"/>
                </a:solidFill>
              </a:rPr>
              <a:t>Nodding a thank-you back to Rob and me, </a:t>
            </a:r>
            <a:r>
              <a:rPr lang="en-US" altLang="zh-CN" sz="3200" dirty="0">
                <a:solidFill>
                  <a:srgbClr val="CC00FF"/>
                </a:solidFill>
              </a:rPr>
              <a:t>the skunk </a:t>
            </a:r>
            <a:r>
              <a:rPr lang="en-US" altLang="zh-CN" sz="3200" dirty="0">
                <a:solidFill>
                  <a:srgbClr val="C00000"/>
                </a:solidFill>
              </a:rPr>
              <a:t>stepped out </a:t>
            </a:r>
            <a:r>
              <a:rPr lang="en-US" altLang="zh-CN" sz="3200" b="1" dirty="0"/>
              <a:t>and </a:t>
            </a:r>
            <a:r>
              <a:rPr lang="en-US" altLang="zh-CN" sz="3200" dirty="0">
                <a:solidFill>
                  <a:srgbClr val="C00000"/>
                </a:solidFill>
              </a:rPr>
              <a:t>slipped away into the woods </a:t>
            </a:r>
            <a:r>
              <a:rPr lang="en-US" altLang="zh-CN" sz="3200" dirty="0"/>
              <a:t>at the back of the garden. </a:t>
            </a:r>
            <a:r>
              <a:rPr lang="en-US" altLang="zh-CN" sz="3200" dirty="0">
                <a:solidFill>
                  <a:srgbClr val="C00000"/>
                </a:solidFill>
              </a:rPr>
              <a:t> </a:t>
            </a:r>
            <a:r>
              <a:rPr lang="en-US" altLang="zh-CN" sz="3200" dirty="0">
                <a:solidFill>
                  <a:srgbClr val="CC00FF"/>
                </a:solidFill>
              </a:rPr>
              <a:t>I </a:t>
            </a:r>
            <a:r>
              <a:rPr lang="en-US" altLang="zh-CN" sz="3200" dirty="0">
                <a:solidFill>
                  <a:srgbClr val="C00000"/>
                </a:solidFill>
              </a:rPr>
              <a:t>couldn’t help marveling at the amazing twist of fate </a:t>
            </a:r>
            <a:r>
              <a:rPr lang="en-US" altLang="zh-CN" sz="3200" i="1" dirty="0">
                <a:solidFill>
                  <a:srgbClr val="0000FF"/>
                </a:solidFill>
              </a:rPr>
              <a:t>that brought Marmalade back into our life once again. </a:t>
            </a:r>
            <a:endParaRPr lang="en-US" altLang="zh-CN" sz="3200" i="1" dirty="0">
              <a:solidFill>
                <a:srgbClr val="0000FF"/>
              </a:solidFill>
            </a:endParaRPr>
          </a:p>
          <a:p>
            <a:pPr algn="l"/>
            <a:endParaRPr lang="zh-CN" altLang="en-US" sz="3200" dirty="0"/>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游戏壁纸下载,夏日小清新 高清唯美图片桌面壁纸大全_叶子猪网游下载站"/>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标题 1"/>
          <p:cNvSpPr>
            <a:spLocks noGrp="1"/>
          </p:cNvSpPr>
          <p:nvPr>
            <p:ph type="title"/>
          </p:nvPr>
        </p:nvSpPr>
        <p:spPr>
          <a:xfrm>
            <a:off x="3896138" y="2766218"/>
            <a:ext cx="3906079" cy="1325563"/>
          </a:xfrm>
          <a:solidFill>
            <a:schemeClr val="accent6"/>
          </a:solidFill>
        </p:spPr>
        <p:txBody>
          <a:bodyPr>
            <a:normAutofit/>
          </a:bodyPr>
          <a:lstStyle/>
          <a:p>
            <a:r>
              <a:rPr lang="zh-CN" altLang="en-US" sz="5400" b="1" dirty="0">
                <a:solidFill>
                  <a:srgbClr val="EDBE13"/>
                </a:solidFill>
              </a:rPr>
              <a:t>习作欣赏二</a:t>
            </a:r>
            <a:endParaRPr lang="zh-CN" altLang="en-US" sz="5400" b="1" dirty="0">
              <a:solidFill>
                <a:srgbClr val="EDBE13"/>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游戏壁纸下载,夏日小清新 高清唯美图片桌面壁纸大全_叶子猪网游下载站"/>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2"/>
          <p:cNvSpPr txBox="1"/>
          <p:nvPr/>
        </p:nvSpPr>
        <p:spPr>
          <a:xfrm>
            <a:off x="48038" y="181957"/>
            <a:ext cx="12143961" cy="6001643"/>
          </a:xfrm>
          <a:prstGeom prst="rect">
            <a:avLst/>
          </a:prstGeom>
          <a:solidFill>
            <a:schemeClr val="bg1"/>
          </a:solidFill>
        </p:spPr>
        <p:txBody>
          <a:bodyPr wrap="square">
            <a:spAutoFit/>
          </a:bodyPr>
          <a:lstStyle/>
          <a:p>
            <a:pPr algn="just"/>
            <a:r>
              <a:rPr lang="en-US" altLang="zh-CN" sz="3200" dirty="0"/>
              <a:t>Para 1: In the cupboard, </a:t>
            </a:r>
            <a:r>
              <a:rPr lang="en-US" altLang="zh-CN" sz="3200" dirty="0">
                <a:solidFill>
                  <a:srgbClr val="CC00FF"/>
                </a:solidFill>
              </a:rPr>
              <a:t>several paper cups </a:t>
            </a:r>
            <a:r>
              <a:rPr lang="en-US" altLang="zh-CN" sz="3200" dirty="0"/>
              <a:t>and </a:t>
            </a:r>
            <a:r>
              <a:rPr lang="en-US" altLang="zh-CN" sz="3200" dirty="0">
                <a:solidFill>
                  <a:srgbClr val="CC00FF"/>
                </a:solidFill>
              </a:rPr>
              <a:t>a jar of marmalade </a:t>
            </a:r>
            <a:r>
              <a:rPr lang="en-US" altLang="zh-CN" sz="3200" dirty="0">
                <a:solidFill>
                  <a:srgbClr val="FF0000"/>
                </a:solidFill>
              </a:rPr>
              <a:t>caught our sight</a:t>
            </a:r>
            <a:r>
              <a:rPr lang="en-US" altLang="zh-CN" sz="3200" dirty="0"/>
              <a:t>. </a:t>
            </a:r>
            <a:r>
              <a:rPr lang="en-US" altLang="zh-CN" sz="3200" dirty="0">
                <a:solidFill>
                  <a:srgbClr val="CC00FF"/>
                </a:solidFill>
              </a:rPr>
              <a:t>The story </a:t>
            </a:r>
            <a:r>
              <a:rPr lang="en-US" altLang="zh-CN" sz="3200" dirty="0"/>
              <a:t>about Marmalade </a:t>
            </a:r>
            <a:r>
              <a:rPr lang="en-US" altLang="zh-CN" sz="3200" dirty="0">
                <a:solidFill>
                  <a:srgbClr val="FF0000"/>
                </a:solidFill>
              </a:rPr>
              <a:t>echoed</a:t>
            </a:r>
            <a:r>
              <a:rPr lang="en-US" altLang="zh-CN" sz="3200" dirty="0"/>
              <a:t> in my ears and </a:t>
            </a:r>
            <a:r>
              <a:rPr lang="en-US" altLang="zh-CN" sz="3200" dirty="0">
                <a:solidFill>
                  <a:srgbClr val="CC00FF"/>
                </a:solidFill>
              </a:rPr>
              <a:t>a great idea </a:t>
            </a:r>
            <a:r>
              <a:rPr lang="en-US" altLang="zh-CN" sz="3200" dirty="0">
                <a:solidFill>
                  <a:srgbClr val="FF0000"/>
                </a:solidFill>
              </a:rPr>
              <a:t>occurred to </a:t>
            </a:r>
            <a:r>
              <a:rPr lang="en-US" altLang="zh-CN" sz="3200" dirty="0"/>
              <a:t>me /</a:t>
            </a:r>
            <a:r>
              <a:rPr lang="en-US" altLang="zh-CN" sz="3200" dirty="0">
                <a:solidFill>
                  <a:srgbClr val="FF0000"/>
                </a:solidFill>
              </a:rPr>
              <a:t> hit </a:t>
            </a:r>
            <a:r>
              <a:rPr lang="en-US" altLang="zh-CN" sz="3200" dirty="0"/>
              <a:t>me / </a:t>
            </a:r>
            <a:r>
              <a:rPr lang="en-US" altLang="zh-CN" sz="3200" dirty="0">
                <a:solidFill>
                  <a:srgbClr val="FF0000"/>
                </a:solidFill>
              </a:rPr>
              <a:t>struck</a:t>
            </a:r>
            <a:r>
              <a:rPr lang="en-US" altLang="zh-CN" sz="3200" dirty="0"/>
              <a:t> me.  </a:t>
            </a:r>
            <a:r>
              <a:rPr lang="en-US" altLang="zh-CN" sz="3200" dirty="0">
                <a:solidFill>
                  <a:srgbClr val="0000FF"/>
                </a:solidFill>
              </a:rPr>
              <a:t>“The skunk loves marmalade!”</a:t>
            </a:r>
            <a:r>
              <a:rPr lang="en-US" altLang="zh-CN" sz="3200" dirty="0"/>
              <a:t> </a:t>
            </a:r>
            <a:r>
              <a:rPr lang="en-US" altLang="zh-CN" sz="3200" dirty="0">
                <a:solidFill>
                  <a:srgbClr val="CC00FF"/>
                </a:solidFill>
              </a:rPr>
              <a:t>I </a:t>
            </a:r>
            <a:r>
              <a:rPr lang="en-US" altLang="zh-CN" sz="3200" dirty="0">
                <a:solidFill>
                  <a:srgbClr val="FF0000"/>
                </a:solidFill>
              </a:rPr>
              <a:t>exclaimed</a:t>
            </a:r>
            <a:r>
              <a:rPr lang="en-US" altLang="zh-CN" sz="3200" dirty="0"/>
              <a:t> to Rob. </a:t>
            </a:r>
            <a:r>
              <a:rPr lang="en-US" altLang="zh-CN" sz="3200" dirty="0">
                <a:solidFill>
                  <a:srgbClr val="7030A0"/>
                </a:solidFill>
              </a:rPr>
              <a:t>Grabbing some paper cups and a jar of marmalade,</a:t>
            </a:r>
            <a:r>
              <a:rPr lang="en-US" altLang="zh-CN" sz="3200" dirty="0"/>
              <a:t> </a:t>
            </a:r>
            <a:r>
              <a:rPr lang="en-US" altLang="zh-CN" sz="3200" dirty="0">
                <a:solidFill>
                  <a:srgbClr val="CC00FF"/>
                </a:solidFill>
              </a:rPr>
              <a:t>we</a:t>
            </a:r>
            <a:r>
              <a:rPr lang="en-US" altLang="zh-CN" sz="3200" dirty="0"/>
              <a:t> </a:t>
            </a:r>
            <a:r>
              <a:rPr lang="en-US" altLang="zh-CN" sz="3200" dirty="0">
                <a:solidFill>
                  <a:srgbClr val="FF0000"/>
                </a:solidFill>
              </a:rPr>
              <a:t>filled </a:t>
            </a:r>
            <a:r>
              <a:rPr lang="en-US" altLang="zh-CN" sz="3200" dirty="0"/>
              <a:t>each cup with some jam,</a:t>
            </a:r>
            <a:r>
              <a:rPr lang="en-US" altLang="zh-CN" sz="3200" dirty="0">
                <a:solidFill>
                  <a:srgbClr val="FF0000"/>
                </a:solidFill>
              </a:rPr>
              <a:t> placed </a:t>
            </a:r>
            <a:r>
              <a:rPr lang="en-US" altLang="zh-CN" sz="3200" dirty="0"/>
              <a:t>all the way from upstairs to the ground floor </a:t>
            </a:r>
            <a:r>
              <a:rPr lang="en-US" altLang="zh-CN" sz="3200" b="1" dirty="0"/>
              <a:t>and </a:t>
            </a:r>
            <a:r>
              <a:rPr lang="en-US" altLang="zh-CN" sz="3200" dirty="0">
                <a:solidFill>
                  <a:srgbClr val="FF0000"/>
                </a:solidFill>
              </a:rPr>
              <a:t>waited </a:t>
            </a:r>
            <a:r>
              <a:rPr lang="en-US" altLang="zh-CN" sz="3200" dirty="0"/>
              <a:t>patiently and quietly for the skunk</a:t>
            </a:r>
            <a:r>
              <a:rPr lang="en-US" altLang="zh-CN" sz="3200" dirty="0">
                <a:solidFill>
                  <a:srgbClr val="7030A0"/>
                </a:solidFill>
              </a:rPr>
              <a:t> to show up.  </a:t>
            </a:r>
            <a:r>
              <a:rPr lang="en-US" altLang="zh-CN" sz="3200" dirty="0"/>
              <a:t>Then, </a:t>
            </a:r>
            <a:r>
              <a:rPr lang="en-US" altLang="zh-CN" sz="3200" dirty="0">
                <a:solidFill>
                  <a:srgbClr val="CC00FF"/>
                </a:solidFill>
              </a:rPr>
              <a:t>a scraping sound </a:t>
            </a:r>
            <a:r>
              <a:rPr lang="en-US" altLang="zh-CN" sz="3200" dirty="0"/>
              <a:t>came into our ears </a:t>
            </a:r>
            <a:r>
              <a:rPr lang="en-US" altLang="zh-CN" sz="3200" b="1" dirty="0"/>
              <a:t>and</a:t>
            </a:r>
            <a:r>
              <a:rPr lang="en-US" altLang="zh-CN" sz="3200" dirty="0"/>
              <a:t> </a:t>
            </a:r>
            <a:r>
              <a:rPr lang="en-US" altLang="zh-CN" sz="3200" dirty="0">
                <a:solidFill>
                  <a:srgbClr val="CC00FF"/>
                </a:solidFill>
              </a:rPr>
              <a:t>the skunk </a:t>
            </a:r>
            <a:r>
              <a:rPr lang="en-US" altLang="zh-CN" sz="3200" dirty="0"/>
              <a:t>turned up, </a:t>
            </a:r>
            <a:r>
              <a:rPr lang="en-US" altLang="zh-CN" sz="3200" dirty="0">
                <a:solidFill>
                  <a:srgbClr val="7030A0"/>
                </a:solidFill>
              </a:rPr>
              <a:t>attracted by the fragrant smell. </a:t>
            </a:r>
            <a:r>
              <a:rPr lang="en-US" altLang="zh-CN" sz="3200" dirty="0"/>
              <a:t>“</a:t>
            </a:r>
            <a:r>
              <a:rPr lang="en-US" altLang="zh-CN" sz="3200" dirty="0">
                <a:solidFill>
                  <a:srgbClr val="0000FF"/>
                </a:solidFill>
              </a:rPr>
              <a:t>Here he comes!” </a:t>
            </a:r>
            <a:r>
              <a:rPr lang="en-US" altLang="zh-CN" sz="3200" dirty="0">
                <a:solidFill>
                  <a:srgbClr val="CC00FF"/>
                </a:solidFill>
              </a:rPr>
              <a:t>Rob</a:t>
            </a:r>
            <a:r>
              <a:rPr lang="en-US" altLang="zh-CN" sz="3200" dirty="0"/>
              <a:t> </a:t>
            </a:r>
            <a:r>
              <a:rPr lang="en-US" altLang="zh-CN" sz="3200" dirty="0">
                <a:solidFill>
                  <a:srgbClr val="FF0000"/>
                </a:solidFill>
              </a:rPr>
              <a:t>whispered</a:t>
            </a:r>
            <a:r>
              <a:rPr lang="en-US" altLang="zh-CN" sz="3200" dirty="0"/>
              <a:t> with excitement. </a:t>
            </a:r>
            <a:r>
              <a:rPr lang="en-US" altLang="zh-CN" sz="3200" b="1" dirty="0"/>
              <a:t>Surprised but cautious,</a:t>
            </a:r>
            <a:r>
              <a:rPr lang="en-US" altLang="zh-CN" sz="3200" dirty="0"/>
              <a:t> </a:t>
            </a:r>
            <a:r>
              <a:rPr lang="en-US" altLang="zh-CN" sz="3200" dirty="0">
                <a:solidFill>
                  <a:srgbClr val="CC00FF"/>
                </a:solidFill>
              </a:rPr>
              <a:t>he</a:t>
            </a:r>
            <a:r>
              <a:rPr lang="en-US" altLang="zh-CN" sz="3200" dirty="0"/>
              <a:t> </a:t>
            </a:r>
            <a:r>
              <a:rPr lang="en-US" altLang="zh-CN" sz="3200" dirty="0">
                <a:solidFill>
                  <a:srgbClr val="FF0000"/>
                </a:solidFill>
              </a:rPr>
              <a:t>began</a:t>
            </a:r>
            <a:r>
              <a:rPr lang="en-US" altLang="zh-CN" sz="3200" dirty="0"/>
              <a:t> </a:t>
            </a:r>
            <a:r>
              <a:rPr lang="en-US" altLang="zh-CN" sz="3200" dirty="0">
                <a:solidFill>
                  <a:srgbClr val="7030A0"/>
                </a:solidFill>
              </a:rPr>
              <a:t>to feast on his delicacy</a:t>
            </a:r>
            <a:r>
              <a:rPr lang="en-US" altLang="zh-CN" sz="3200" dirty="0"/>
              <a:t>. </a:t>
            </a:r>
            <a:r>
              <a:rPr lang="en-US" altLang="zh-CN" sz="3200" dirty="0">
                <a:solidFill>
                  <a:srgbClr val="7030A0"/>
                </a:solidFill>
              </a:rPr>
              <a:t>Heart in mouth, </a:t>
            </a:r>
            <a:r>
              <a:rPr lang="en-US" altLang="zh-CN" sz="3200" dirty="0">
                <a:solidFill>
                  <a:srgbClr val="CC00FF"/>
                </a:solidFill>
              </a:rPr>
              <a:t>we</a:t>
            </a:r>
            <a:r>
              <a:rPr lang="en-US" altLang="zh-CN" sz="3200" dirty="0"/>
              <a:t> </a:t>
            </a:r>
            <a:r>
              <a:rPr lang="en-US" altLang="zh-CN" sz="3200" dirty="0">
                <a:solidFill>
                  <a:srgbClr val="FF0000"/>
                </a:solidFill>
              </a:rPr>
              <a:t>could hardly contain emotions </a:t>
            </a:r>
            <a:r>
              <a:rPr lang="en-US" altLang="zh-CN" sz="3200" b="1" dirty="0"/>
              <a:t>as</a:t>
            </a:r>
            <a:r>
              <a:rPr lang="en-US" altLang="zh-CN" sz="3200" dirty="0"/>
              <a:t> </a:t>
            </a:r>
            <a:r>
              <a:rPr lang="en-US" altLang="zh-CN" sz="3200" dirty="0">
                <a:solidFill>
                  <a:srgbClr val="CC00FF"/>
                </a:solidFill>
              </a:rPr>
              <a:t>the skunk </a:t>
            </a:r>
            <a:r>
              <a:rPr lang="en-US" altLang="zh-CN" sz="3200" dirty="0">
                <a:solidFill>
                  <a:srgbClr val="FF0000"/>
                </a:solidFill>
              </a:rPr>
              <a:t>made his way </a:t>
            </a:r>
            <a:r>
              <a:rPr lang="en-US" altLang="zh-CN" sz="3200" dirty="0"/>
              <a:t>down the stairs.</a:t>
            </a:r>
            <a:endParaRPr lang="zh-CN" altLang="zh-CN" sz="3200" dirty="0">
              <a:solidFill>
                <a:srgbClr val="FF0000"/>
              </a:solidFill>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内容占位符 2"/>
          <p:cNvSpPr txBox="1"/>
          <p:nvPr/>
        </p:nvSpPr>
        <p:spPr>
          <a:xfrm>
            <a:off x="0" y="598516"/>
            <a:ext cx="12269585" cy="6020945"/>
          </a:xfrm>
          <a:prstGeom prst="rect">
            <a:avLst/>
          </a:prstGeom>
          <a:solidFill>
            <a:schemeClr val="bg1"/>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0000"/>
              </a:lnSpc>
            </a:pPr>
            <a:r>
              <a:rPr lang="en-US" altLang="zh-CN" sz="3200" dirty="0">
                <a:solidFill>
                  <a:srgbClr val="C00000"/>
                </a:solidFill>
              </a:rPr>
              <a:t>Para 2: </a:t>
            </a:r>
            <a:r>
              <a:rPr lang="en-US" altLang="zh-CN" sz="3200" dirty="0">
                <a:solidFill>
                  <a:srgbClr val="CC00FF"/>
                </a:solidFill>
              </a:rPr>
              <a:t>Rob and I </a:t>
            </a:r>
            <a:r>
              <a:rPr lang="en-US" altLang="zh-CN" sz="3200" dirty="0">
                <a:solidFill>
                  <a:srgbClr val="C00000"/>
                </a:solidFill>
              </a:rPr>
              <a:t>followed the skunk </a:t>
            </a:r>
            <a:r>
              <a:rPr lang="en-US" altLang="zh-CN" sz="3200" b="1" dirty="0"/>
              <a:t>as</a:t>
            </a:r>
            <a:r>
              <a:rPr lang="en-US" altLang="zh-CN" sz="3200" dirty="0">
                <a:solidFill>
                  <a:srgbClr val="C00000"/>
                </a:solidFill>
              </a:rPr>
              <a:t> </a:t>
            </a:r>
            <a:r>
              <a:rPr lang="en-US" altLang="zh-CN" sz="3200" dirty="0">
                <a:solidFill>
                  <a:srgbClr val="CC00FF"/>
                </a:solidFill>
              </a:rPr>
              <a:t>he </a:t>
            </a:r>
            <a:r>
              <a:rPr lang="en-US" altLang="zh-CN" sz="3200" dirty="0">
                <a:solidFill>
                  <a:srgbClr val="C00000"/>
                </a:solidFill>
              </a:rPr>
              <a:t>ate his way </a:t>
            </a:r>
            <a:r>
              <a:rPr lang="en-US" altLang="zh-CN" sz="3200" dirty="0"/>
              <a:t>down the stairs. </a:t>
            </a:r>
            <a:r>
              <a:rPr lang="en-US" altLang="zh-CN" sz="3200" dirty="0">
                <a:solidFill>
                  <a:srgbClr val="7030A0"/>
                </a:solidFill>
              </a:rPr>
              <a:t>Content and grateful</a:t>
            </a:r>
            <a:r>
              <a:rPr lang="en-US" altLang="zh-CN" sz="3200" dirty="0">
                <a:solidFill>
                  <a:srgbClr val="C00000"/>
                </a:solidFill>
              </a:rPr>
              <a:t>, </a:t>
            </a:r>
            <a:r>
              <a:rPr lang="en-US" altLang="zh-CN" sz="3200" dirty="0">
                <a:solidFill>
                  <a:srgbClr val="CC00FF"/>
                </a:solidFill>
              </a:rPr>
              <a:t>the skunk</a:t>
            </a:r>
            <a:r>
              <a:rPr lang="en-US" altLang="zh-CN" sz="3200" dirty="0">
                <a:solidFill>
                  <a:srgbClr val="C00000"/>
                </a:solidFill>
              </a:rPr>
              <a:t> gazed at us and nodded a thank-you, </a:t>
            </a:r>
            <a:r>
              <a:rPr lang="en-US" altLang="zh-CN" sz="3200" dirty="0">
                <a:solidFill>
                  <a:srgbClr val="7030A0"/>
                </a:solidFill>
              </a:rPr>
              <a:t>stepping out and disappearing into the dense woods </a:t>
            </a:r>
            <a:r>
              <a:rPr lang="en-US" altLang="zh-CN" sz="3200" dirty="0"/>
              <a:t>at the back of our yard. </a:t>
            </a:r>
            <a:r>
              <a:rPr lang="en-US" altLang="zh-CN" sz="3200" dirty="0">
                <a:solidFill>
                  <a:srgbClr val="7030A0"/>
                </a:solidFill>
              </a:rPr>
              <a:t>Seeing the skunk off </a:t>
            </a:r>
            <a:r>
              <a:rPr lang="en-US" altLang="zh-CN" sz="3200" dirty="0">
                <a:solidFill>
                  <a:srgbClr val="C00000"/>
                </a:solidFill>
              </a:rPr>
              <a:t>, </a:t>
            </a:r>
            <a:r>
              <a:rPr lang="en-US" altLang="zh-CN" sz="3200" dirty="0">
                <a:solidFill>
                  <a:srgbClr val="CC00FF"/>
                </a:solidFill>
              </a:rPr>
              <a:t>Rob and I </a:t>
            </a:r>
            <a:r>
              <a:rPr lang="en-US" altLang="zh-CN" sz="3200" dirty="0">
                <a:solidFill>
                  <a:srgbClr val="C00000"/>
                </a:solidFill>
              </a:rPr>
              <a:t>breathed a sigh of relief. </a:t>
            </a:r>
            <a:r>
              <a:rPr lang="en-US" altLang="zh-CN" sz="3200" b="1" dirty="0">
                <a:solidFill>
                  <a:srgbClr val="0000FF"/>
                </a:solidFill>
              </a:rPr>
              <a:t>No sooner </a:t>
            </a:r>
            <a:r>
              <a:rPr lang="en-US" altLang="zh-CN" sz="3200" dirty="0">
                <a:solidFill>
                  <a:srgbClr val="C00000"/>
                </a:solidFill>
              </a:rPr>
              <a:t>had </a:t>
            </a:r>
            <a:r>
              <a:rPr lang="en-US" altLang="zh-CN" sz="3200" dirty="0">
                <a:solidFill>
                  <a:srgbClr val="CC00FF"/>
                </a:solidFill>
              </a:rPr>
              <a:t>everything</a:t>
            </a:r>
            <a:r>
              <a:rPr lang="en-US" altLang="zh-CN" sz="3200" dirty="0">
                <a:solidFill>
                  <a:srgbClr val="C00000"/>
                </a:solidFill>
              </a:rPr>
              <a:t> come back to normal </a:t>
            </a:r>
            <a:r>
              <a:rPr lang="en-US" altLang="zh-CN" sz="3200" b="1" dirty="0">
                <a:solidFill>
                  <a:srgbClr val="0000FF"/>
                </a:solidFill>
              </a:rPr>
              <a:t>than </a:t>
            </a:r>
            <a:r>
              <a:rPr lang="en-US" altLang="zh-CN" sz="3200" dirty="0">
                <a:solidFill>
                  <a:srgbClr val="CC00FF"/>
                </a:solidFill>
              </a:rPr>
              <a:t>I </a:t>
            </a:r>
            <a:r>
              <a:rPr lang="en-US" altLang="zh-CN" sz="3200" dirty="0">
                <a:solidFill>
                  <a:srgbClr val="C00000"/>
                </a:solidFill>
              </a:rPr>
              <a:t>phoned my mom </a:t>
            </a:r>
            <a:r>
              <a:rPr lang="en-US" altLang="zh-CN" sz="3200" b="1" dirty="0"/>
              <a:t>and </a:t>
            </a:r>
            <a:r>
              <a:rPr lang="en-US" altLang="zh-CN" sz="3200" dirty="0">
                <a:solidFill>
                  <a:srgbClr val="C00000"/>
                </a:solidFill>
              </a:rPr>
              <a:t>shared </a:t>
            </a:r>
            <a:r>
              <a:rPr lang="en-US" altLang="zh-CN" sz="3200" dirty="0"/>
              <a:t>the incredible incident of the skunk with her. On the phone, </a:t>
            </a:r>
            <a:r>
              <a:rPr lang="en-US" altLang="zh-CN" sz="3200" dirty="0">
                <a:solidFill>
                  <a:srgbClr val="CC00FF"/>
                </a:solidFill>
              </a:rPr>
              <a:t>she </a:t>
            </a:r>
            <a:r>
              <a:rPr lang="en-US" altLang="zh-CN" sz="3200" dirty="0">
                <a:solidFill>
                  <a:srgbClr val="C00000"/>
                </a:solidFill>
              </a:rPr>
              <a:t>affirmed </a:t>
            </a:r>
            <a:r>
              <a:rPr lang="en-US" altLang="zh-CN" sz="3200" b="1" dirty="0"/>
              <a:t>in a pleasant tone</a:t>
            </a:r>
            <a:r>
              <a:rPr lang="en-US" altLang="zh-CN" sz="3200" dirty="0">
                <a:solidFill>
                  <a:srgbClr val="C00000"/>
                </a:solidFill>
              </a:rPr>
              <a:t>, “ It is definitely </a:t>
            </a:r>
            <a:r>
              <a:rPr lang="en-US" altLang="zh-CN" sz="3200" dirty="0" err="1">
                <a:solidFill>
                  <a:srgbClr val="C00000"/>
                </a:solidFill>
              </a:rPr>
              <a:t>MarmaIade</a:t>
            </a:r>
            <a:r>
              <a:rPr lang="en-US" altLang="zh-CN" sz="3200" dirty="0">
                <a:solidFill>
                  <a:srgbClr val="C00000"/>
                </a:solidFill>
              </a:rPr>
              <a:t> </a:t>
            </a:r>
            <a:r>
              <a:rPr lang="en-US" altLang="zh-CN" sz="3200" i="1" dirty="0">
                <a:solidFill>
                  <a:srgbClr val="0000FF"/>
                </a:solidFill>
              </a:rPr>
              <a:t>that I  encountered three summers ago. </a:t>
            </a:r>
            <a:r>
              <a:rPr lang="en-US" altLang="zh-CN" sz="3200" dirty="0">
                <a:solidFill>
                  <a:srgbClr val="C00000"/>
                </a:solidFill>
              </a:rPr>
              <a:t>He just missed marmalade so much. ”  </a:t>
            </a:r>
            <a:r>
              <a:rPr lang="en-US" altLang="zh-CN" sz="3200" dirty="0">
                <a:solidFill>
                  <a:srgbClr val="7030A0"/>
                </a:solidFill>
              </a:rPr>
              <a:t>Giggling, </a:t>
            </a:r>
            <a:r>
              <a:rPr lang="en-US" altLang="zh-CN" sz="3200" dirty="0">
                <a:solidFill>
                  <a:srgbClr val="CC00FF"/>
                </a:solidFill>
              </a:rPr>
              <a:t>I </a:t>
            </a:r>
            <a:r>
              <a:rPr lang="en-US" altLang="zh-CN" sz="3200" dirty="0">
                <a:solidFill>
                  <a:srgbClr val="FF0000"/>
                </a:solidFill>
              </a:rPr>
              <a:t>hung up, </a:t>
            </a:r>
            <a:r>
              <a:rPr lang="en-US" altLang="zh-CN" sz="3200" dirty="0">
                <a:solidFill>
                  <a:srgbClr val="CC00FF"/>
                </a:solidFill>
              </a:rPr>
              <a:t>lost in thought.  </a:t>
            </a:r>
            <a:r>
              <a:rPr lang="en-US" altLang="zh-CN" sz="3200" u="sng" dirty="0">
                <a:solidFill>
                  <a:srgbClr val="CC00FF"/>
                </a:solidFill>
              </a:rPr>
              <a:t>Trust is a magic and it works/ does/ creates wonders.  What an amazing encounter!</a:t>
            </a:r>
            <a:r>
              <a:rPr lang="en-US" altLang="zh-CN" sz="3200" u="sng" dirty="0">
                <a:solidFill>
                  <a:srgbClr val="C00000"/>
                </a:solidFill>
              </a:rPr>
              <a:t> </a:t>
            </a:r>
            <a:r>
              <a:rPr lang="zh-CN" altLang="en-US" sz="3200" dirty="0">
                <a:solidFill>
                  <a:srgbClr val="C00000"/>
                </a:solidFill>
              </a:rPr>
              <a:t>或者： </a:t>
            </a:r>
            <a:r>
              <a:rPr lang="en-US" altLang="zh-CN" sz="3200" u="sng" dirty="0">
                <a:solidFill>
                  <a:srgbClr val="CC00FF"/>
                </a:solidFill>
              </a:rPr>
              <a:t>We human </a:t>
            </a:r>
            <a:r>
              <a:rPr lang="en-US" altLang="zh-CN" sz="3200" u="sng" dirty="0">
                <a:solidFill>
                  <a:srgbClr val="FF0000"/>
                </a:solidFill>
              </a:rPr>
              <a:t>can befriend </a:t>
            </a:r>
            <a:r>
              <a:rPr lang="en-US" altLang="zh-CN" sz="3200" u="sng" dirty="0">
                <a:solidFill>
                  <a:srgbClr val="0000FF"/>
                </a:solidFill>
              </a:rPr>
              <a:t>wild animals as long as we are as caring as an angel. </a:t>
            </a:r>
            <a:endParaRPr lang="en-US" altLang="zh-CN" sz="3200" u="sng" dirty="0">
              <a:solidFill>
                <a:srgbClr val="0000FF"/>
              </a:solidFill>
            </a:endParaRPr>
          </a:p>
          <a:p>
            <a:pPr algn="just">
              <a:lnSpc>
                <a:spcPct val="100000"/>
              </a:lnSpc>
            </a:pPr>
            <a:endParaRPr lang="en-US" altLang="zh-CN" sz="3200" dirty="0">
              <a:solidFill>
                <a:srgbClr val="C00000"/>
              </a:solidFill>
            </a:endParaRPr>
          </a:p>
          <a:p>
            <a:pPr algn="just">
              <a:lnSpc>
                <a:spcPct val="100000"/>
              </a:lnSpc>
            </a:pPr>
            <a:endParaRPr lang="en-US" altLang="zh-CN" sz="3200" dirty="0">
              <a:solidFill>
                <a:srgbClr val="C00000"/>
              </a:solidFill>
            </a:endParaRPr>
          </a:p>
          <a:p>
            <a:pPr algn="just">
              <a:lnSpc>
                <a:spcPct val="100000"/>
              </a:lnSpc>
            </a:pPr>
            <a:endParaRPr lang="en-US" altLang="zh-CN" sz="3200" dirty="0">
              <a:solidFill>
                <a:srgbClr val="C00000"/>
              </a:solidFill>
            </a:endParaRPr>
          </a:p>
          <a:p>
            <a:pPr algn="just">
              <a:lnSpc>
                <a:spcPct val="100000"/>
              </a:lnSpc>
            </a:pPr>
            <a:endParaRPr lang="zh-CN" altLang="en-US" sz="3200" dirty="0"/>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有唯美清新的阳光大树图片吗？ - 知乎"/>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文本框 5"/>
          <p:cNvSpPr txBox="1"/>
          <p:nvPr/>
        </p:nvSpPr>
        <p:spPr>
          <a:xfrm>
            <a:off x="59636" y="228602"/>
            <a:ext cx="12102548" cy="6555641"/>
          </a:xfrm>
          <a:prstGeom prst="rect">
            <a:avLst/>
          </a:prstGeom>
          <a:solidFill>
            <a:schemeClr val="bg1"/>
          </a:solidFill>
        </p:spPr>
        <p:txBody>
          <a:bodyPr wrap="square">
            <a:spAutoFit/>
          </a:bodyPr>
          <a:lstStyle/>
          <a:p>
            <a:pPr algn="just"/>
            <a:r>
              <a:rPr lang="en-US" altLang="zh-CN" sz="2000" dirty="0"/>
              <a:t>     Whenever I spread marmalade</a:t>
            </a:r>
            <a:r>
              <a:rPr lang="zh-CN" altLang="en-US" sz="2000" dirty="0"/>
              <a:t>（橘子酱）</a:t>
            </a:r>
            <a:r>
              <a:rPr lang="en-US" altLang="zh-CN" sz="2000" dirty="0"/>
              <a:t>, I am reminded of my mother, a five-foot-tall angel who even befriended a skunk</a:t>
            </a:r>
            <a:r>
              <a:rPr lang="zh-CN" altLang="en-US" sz="2000" dirty="0"/>
              <a:t>（臭鼬）</a:t>
            </a:r>
            <a:r>
              <a:rPr lang="en-US" altLang="zh-CN" sz="2000" dirty="0"/>
              <a:t>. </a:t>
            </a:r>
            <a:endParaRPr lang="en-US" altLang="zh-CN" sz="2000" dirty="0"/>
          </a:p>
          <a:p>
            <a:pPr algn="just"/>
            <a:r>
              <a:rPr lang="en-US" altLang="zh-CN" sz="2000" dirty="0"/>
              <a:t>    One day, while she was busy picking beans in the backyard, she came across a skunk no more than a meter away. The skunk’s embarrassment was evident as he had undoubtedly been rummaging</a:t>
            </a:r>
            <a:r>
              <a:rPr lang="zh-CN" altLang="en-US" sz="2000" dirty="0"/>
              <a:t>（乱翻）</a:t>
            </a:r>
            <a:r>
              <a:rPr lang="en-US" altLang="zh-CN" sz="2000" dirty="0"/>
              <a:t>through the garbage. He still had a marmalade jar stuck on his nose. Mom took pity on him. Instead of worrying the creature would spray something smelly all over her and the beans, she smiled compassionately at the little thing and extended a helping hand. Kneeling on the ground, she inched across the grass, reached out, and twisted the jar—very carefully.</a:t>
            </a:r>
            <a:endParaRPr lang="en-US" altLang="zh-CN" sz="2000" dirty="0"/>
          </a:p>
          <a:p>
            <a:pPr algn="just"/>
            <a:r>
              <a:rPr lang="en-US" altLang="zh-CN" sz="2000" dirty="0"/>
              <a:t>     The jar slipped off. The skunk nodded a thank-you before slipping away into the woods at the back of the garden. Obviously, there was no spraying incident, thanks to my remarkable mother. She repeated this tale numerous times, always calling the skunk Marmalade. However, that was not the end of the story. Three summers later, when I was about twelve, another encounter occurred. </a:t>
            </a:r>
            <a:endParaRPr lang="en-US" altLang="zh-CN" sz="2000" dirty="0"/>
          </a:p>
          <a:p>
            <a:pPr algn="just"/>
            <a:r>
              <a:rPr lang="en-US" altLang="zh-CN" sz="2000" dirty="0"/>
              <a:t>    It was a rainy morning, and both my mother and father had gone to work. My friend Rob came over to play, and we decided to run the electric train in my room. Suddenly, a scratching sound emerged from the attic</a:t>
            </a:r>
            <a:r>
              <a:rPr lang="zh-CN" altLang="en-US" sz="2000" dirty="0"/>
              <a:t>（阁楼）</a:t>
            </a:r>
            <a:r>
              <a:rPr lang="en-US" altLang="zh-CN" sz="2000" dirty="0"/>
              <a:t>. Rob assumed that it might be some kind of animal. Curiosity got the better of us, and we ventured towards the source of the sound. </a:t>
            </a:r>
            <a:endParaRPr lang="en-US" altLang="zh-CN" sz="2000" dirty="0"/>
          </a:p>
          <a:p>
            <a:pPr algn="just"/>
            <a:r>
              <a:rPr lang="en-US" altLang="zh-CN" sz="2000" dirty="0"/>
              <a:t>    I cautiously opened the attic door in the hall. The noise ceased abruptly. I climbed up the stairs, Rob following my lead. There behind the toy box near the chimney stood the animal—black with a distinct white stripe down his back. Was he scared and trembling? I believe so, at least that’s what I remember. Instinctively, I retreated, fearing the potential spray or bites from the creature. “Hey, Rob,” I whispered urgently, “It’s a skunk. Let’s go to the kitchen and figure out a way to get him out of here.”</a:t>
            </a:r>
            <a:endParaRPr lang="en-US" altLang="zh-CN" sz="2000" dirty="0"/>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清新绿色 风光美景 - 绝美图库 - 华声论坛"/>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79516"/>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标题 1"/>
          <p:cNvSpPr>
            <a:spLocks noGrp="1"/>
          </p:cNvSpPr>
          <p:nvPr>
            <p:ph type="title"/>
          </p:nvPr>
        </p:nvSpPr>
        <p:spPr>
          <a:xfrm>
            <a:off x="848138" y="4860239"/>
            <a:ext cx="9481931" cy="1679710"/>
          </a:xfrm>
          <a:solidFill>
            <a:schemeClr val="accent2">
              <a:lumMod val="20000"/>
              <a:lumOff val="80000"/>
            </a:schemeClr>
          </a:solidFill>
        </p:spPr>
        <p:txBody>
          <a:bodyPr>
            <a:normAutofit/>
          </a:bodyPr>
          <a:lstStyle/>
          <a:p>
            <a:r>
              <a:rPr lang="en-US" altLang="zh-CN" sz="5400" b="1" dirty="0">
                <a:solidFill>
                  <a:srgbClr val="008000"/>
                </a:solidFill>
              </a:rPr>
              <a:t>Human can live peacefully and harmoniously with wild animals.</a:t>
            </a:r>
            <a:endParaRPr lang="zh-CN" altLang="en-US" sz="5400" b="1" dirty="0">
              <a:solidFill>
                <a:srgbClr val="008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游戏壁纸下载,夏日小清新 高清唯美图片桌面壁纸大全_叶子猪网游下载站"/>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标题 1"/>
          <p:cNvSpPr>
            <a:spLocks noGrp="1"/>
          </p:cNvSpPr>
          <p:nvPr>
            <p:ph type="title"/>
          </p:nvPr>
        </p:nvSpPr>
        <p:spPr>
          <a:xfrm>
            <a:off x="2179982" y="2621308"/>
            <a:ext cx="8226287" cy="1325563"/>
          </a:xfrm>
          <a:solidFill>
            <a:schemeClr val="accent6"/>
          </a:solidFill>
        </p:spPr>
        <p:txBody>
          <a:bodyPr>
            <a:normAutofit/>
          </a:bodyPr>
          <a:lstStyle/>
          <a:p>
            <a:r>
              <a:rPr lang="en-US" altLang="zh-CN" dirty="0">
                <a:solidFill>
                  <a:srgbClr val="FFC000"/>
                </a:solidFill>
              </a:rPr>
              <a:t>     </a:t>
            </a:r>
            <a:r>
              <a:rPr lang="en-US" altLang="zh-CN" sz="5400" b="1" dirty="0">
                <a:solidFill>
                  <a:srgbClr val="EDBE13"/>
                </a:solidFill>
              </a:rPr>
              <a:t>Read for main ideas </a:t>
            </a:r>
            <a:endParaRPr lang="zh-CN" altLang="en-US" sz="5400" b="1" dirty="0">
              <a:solidFill>
                <a:srgbClr val="EDBE13"/>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内容占位符 2"/>
          <p:cNvSpPr>
            <a:spLocks noGrp="1"/>
          </p:cNvSpPr>
          <p:nvPr>
            <p:ph idx="1"/>
          </p:nvPr>
        </p:nvSpPr>
        <p:spPr>
          <a:xfrm>
            <a:off x="964096" y="595900"/>
            <a:ext cx="10296939" cy="5516665"/>
          </a:xfrm>
          <a:solidFill>
            <a:schemeClr val="bg1"/>
          </a:solidFill>
        </p:spPr>
        <p:txBody>
          <a:bodyPr>
            <a:normAutofit fontScale="92500" lnSpcReduction="20000"/>
          </a:bodyPr>
          <a:lstStyle/>
          <a:p>
            <a:pPr marL="0" indent="0" algn="just">
              <a:buNone/>
            </a:pPr>
            <a:r>
              <a:rPr lang="zh-CN" altLang="en-US" kern="100" dirty="0">
                <a:latin typeface="等线" panose="02010600030101010101" pitchFamily="2" charset="-122"/>
                <a:ea typeface="等线" panose="02010600030101010101" pitchFamily="2" charset="-122"/>
                <a:cs typeface="Times New Roman" panose="02020603050405020304" pitchFamily="18" charset="0"/>
              </a:rPr>
              <a:t>                                         本文生词：</a:t>
            </a:r>
            <a:endParaRPr lang="en-US" altLang="zh-CN" kern="100" dirty="0">
              <a:latin typeface="等线" panose="02010600030101010101" pitchFamily="2" charset="-122"/>
              <a:ea typeface="等线" panose="02010600030101010101" pitchFamily="2" charset="-122"/>
              <a:cs typeface="Times New Roman" panose="02020603050405020304" pitchFamily="18" charset="0"/>
            </a:endParaRPr>
          </a:p>
          <a:p>
            <a:pPr marL="514350" indent="-514350" algn="just">
              <a:buAutoNum type="arabicPeriod"/>
            </a:pPr>
            <a:r>
              <a:rPr lang="en-US" altLang="zh-CN" sz="3600" kern="100" dirty="0">
                <a:solidFill>
                  <a:srgbClr val="FF0000"/>
                </a:solidFill>
                <a:latin typeface="等线" panose="02010600030101010101" pitchFamily="2" charset="-122"/>
                <a:ea typeface="等线" panose="02010600030101010101" pitchFamily="2" charset="-122"/>
                <a:cs typeface="Times New Roman" panose="02020603050405020304" pitchFamily="18" charset="0"/>
              </a:rPr>
              <a:t> befriend </a:t>
            </a:r>
            <a:r>
              <a:rPr lang="en-US" altLang="zh-CN" sz="3600" i="1" kern="100" dirty="0" err="1">
                <a:solidFill>
                  <a:srgbClr val="FF0000"/>
                </a:solidFill>
                <a:latin typeface="等线" panose="02010600030101010101" pitchFamily="2" charset="-122"/>
                <a:ea typeface="等线" panose="02010600030101010101" pitchFamily="2" charset="-122"/>
                <a:cs typeface="Times New Roman" panose="02020603050405020304" pitchFamily="18" charset="0"/>
              </a:rPr>
              <a:t>vt.</a:t>
            </a:r>
            <a:r>
              <a:rPr lang="en-US" altLang="zh-CN" sz="3600" i="1" kern="100" dirty="0">
                <a:solidFill>
                  <a:srgbClr val="FF0000"/>
                </a:solidFill>
                <a:latin typeface="等线" panose="02010600030101010101" pitchFamily="2" charset="-122"/>
                <a:ea typeface="等线" panose="02010600030101010101" pitchFamily="2" charset="-122"/>
                <a:cs typeface="Times New Roman" panose="02020603050405020304" pitchFamily="18" charset="0"/>
              </a:rPr>
              <a:t>   </a:t>
            </a:r>
            <a:r>
              <a:rPr lang="zh-CN" altLang="en-US" sz="3600" kern="100" dirty="0">
                <a:latin typeface="等线" panose="02010600030101010101" pitchFamily="2" charset="-122"/>
                <a:ea typeface="等线" panose="02010600030101010101" pitchFamily="2" charset="-122"/>
                <a:cs typeface="Times New Roman" panose="02020603050405020304" pitchFamily="18" charset="0"/>
              </a:rPr>
              <a:t>友善地对待；</a:t>
            </a:r>
            <a:endParaRPr lang="en-US" altLang="zh-CN" sz="3600" kern="100" dirty="0">
              <a:latin typeface="等线" panose="02010600030101010101" pitchFamily="2" charset="-122"/>
              <a:ea typeface="等线" panose="02010600030101010101" pitchFamily="2" charset="-122"/>
              <a:cs typeface="Times New Roman" panose="02020603050405020304" pitchFamily="18" charset="0"/>
            </a:endParaRPr>
          </a:p>
          <a:p>
            <a:pPr marL="514350" indent="-514350" algn="just">
              <a:buAutoNum type="arabicPeriod"/>
            </a:pPr>
            <a:r>
              <a:rPr lang="en-US" altLang="zh-CN" sz="3600" kern="100" dirty="0">
                <a:solidFill>
                  <a:srgbClr val="FF0000"/>
                </a:solidFill>
                <a:latin typeface="等线" panose="02010600030101010101" pitchFamily="2" charset="-122"/>
                <a:ea typeface="等线" panose="02010600030101010101" pitchFamily="2" charset="-122"/>
                <a:cs typeface="Times New Roman" panose="02020603050405020304" pitchFamily="18" charset="0"/>
              </a:rPr>
              <a:t> spray something smelly </a:t>
            </a:r>
            <a:r>
              <a:rPr lang="zh-CN" altLang="en-US" sz="3600" kern="100" dirty="0">
                <a:latin typeface="等线" panose="02010600030101010101" pitchFamily="2" charset="-122"/>
                <a:ea typeface="等线" panose="02010600030101010101" pitchFamily="2" charset="-122"/>
                <a:cs typeface="Times New Roman" panose="02020603050405020304" pitchFamily="18" charset="0"/>
              </a:rPr>
              <a:t> 喷臭气</a:t>
            </a:r>
            <a:endParaRPr lang="en-US" altLang="zh-CN" sz="3600" kern="100" dirty="0">
              <a:latin typeface="等线" panose="02010600030101010101" pitchFamily="2" charset="-122"/>
              <a:ea typeface="等线" panose="02010600030101010101" pitchFamily="2" charset="-122"/>
              <a:cs typeface="Times New Roman" panose="02020603050405020304" pitchFamily="18" charset="0"/>
            </a:endParaRPr>
          </a:p>
          <a:p>
            <a:pPr marL="514350" indent="-514350" algn="just">
              <a:buAutoNum type="arabicPeriod"/>
            </a:pPr>
            <a:r>
              <a:rPr lang="en-US" altLang="zh-CN" sz="3600" kern="100" dirty="0">
                <a:solidFill>
                  <a:srgbClr val="FF0000"/>
                </a:solidFill>
                <a:latin typeface="等线" panose="02010600030101010101" pitchFamily="2" charset="-122"/>
                <a:ea typeface="等线" panose="02010600030101010101" pitchFamily="2" charset="-122"/>
                <a:cs typeface="Times New Roman" panose="02020603050405020304" pitchFamily="18" charset="0"/>
              </a:rPr>
              <a:t> compassionately    </a:t>
            </a:r>
            <a:r>
              <a:rPr lang="en-US" altLang="zh-CN" sz="3600" kern="100" dirty="0">
                <a:latin typeface="等线" panose="02010600030101010101" pitchFamily="2" charset="-122"/>
                <a:ea typeface="等线" panose="02010600030101010101" pitchFamily="2" charset="-122"/>
                <a:cs typeface="Times New Roman" panose="02020603050405020304" pitchFamily="18" charset="0"/>
              </a:rPr>
              <a:t>adv. </a:t>
            </a:r>
            <a:r>
              <a:rPr lang="zh-CN" altLang="en-US" sz="3600" kern="100" dirty="0">
                <a:latin typeface="等线" panose="02010600030101010101" pitchFamily="2" charset="-122"/>
                <a:ea typeface="等线" panose="02010600030101010101" pitchFamily="2" charset="-122"/>
                <a:cs typeface="Times New Roman" panose="02020603050405020304" pitchFamily="18" charset="0"/>
              </a:rPr>
              <a:t>同情地；</a:t>
            </a:r>
            <a:endParaRPr lang="en-US" altLang="zh-CN" sz="3600" kern="100" dirty="0">
              <a:latin typeface="等线" panose="02010600030101010101" pitchFamily="2" charset="-122"/>
              <a:ea typeface="等线" panose="02010600030101010101" pitchFamily="2" charset="-122"/>
              <a:cs typeface="Times New Roman" panose="02020603050405020304" pitchFamily="18" charset="0"/>
            </a:endParaRPr>
          </a:p>
          <a:p>
            <a:pPr marL="0" indent="0" algn="just">
              <a:buNone/>
            </a:pPr>
            <a:r>
              <a:rPr lang="en-US" altLang="zh-CN" sz="3600" kern="100" dirty="0">
                <a:solidFill>
                  <a:srgbClr val="C00000"/>
                </a:solidFill>
                <a:latin typeface="等线" panose="02010600030101010101" pitchFamily="2" charset="-122"/>
                <a:ea typeface="等线" panose="02010600030101010101" pitchFamily="2" charset="-122"/>
                <a:cs typeface="Times New Roman" panose="02020603050405020304" pitchFamily="18" charset="0"/>
              </a:rPr>
              <a:t>4.   kneel on the ground   </a:t>
            </a:r>
            <a:r>
              <a:rPr lang="zh-CN" altLang="en-US" sz="3600" kern="100" dirty="0">
                <a:latin typeface="等线" panose="02010600030101010101" pitchFamily="2" charset="-122"/>
                <a:ea typeface="等线" panose="02010600030101010101" pitchFamily="2" charset="-122"/>
                <a:cs typeface="Times New Roman" panose="02020603050405020304" pitchFamily="18" charset="0"/>
              </a:rPr>
              <a:t>蹲着</a:t>
            </a:r>
            <a:endParaRPr lang="en-US" altLang="zh-CN" sz="3600" kern="100" dirty="0">
              <a:latin typeface="等线" panose="02010600030101010101" pitchFamily="2" charset="-122"/>
              <a:ea typeface="等线" panose="02010600030101010101" pitchFamily="2" charset="-122"/>
              <a:cs typeface="Times New Roman" panose="02020603050405020304" pitchFamily="18" charset="0"/>
            </a:endParaRPr>
          </a:p>
          <a:p>
            <a:pPr marL="0" indent="0" algn="just">
              <a:buNone/>
            </a:pPr>
            <a:r>
              <a:rPr lang="en-US" altLang="zh-CN" sz="3600" kern="100" dirty="0">
                <a:solidFill>
                  <a:srgbClr val="FF0000"/>
                </a:solidFill>
                <a:latin typeface="等线" panose="02010600030101010101" pitchFamily="2" charset="-122"/>
                <a:ea typeface="等线" panose="02010600030101010101" pitchFamily="2" charset="-122"/>
                <a:cs typeface="Times New Roman" panose="02020603050405020304" pitchFamily="18" charset="0"/>
              </a:rPr>
              <a:t>5.  a scratching sound </a:t>
            </a:r>
            <a:r>
              <a:rPr lang="en-US" altLang="zh-CN" sz="3600" kern="100" dirty="0">
                <a:latin typeface="等线" panose="02010600030101010101" pitchFamily="2" charset="-122"/>
                <a:ea typeface="等线" panose="02010600030101010101" pitchFamily="2" charset="-122"/>
                <a:cs typeface="Times New Roman" panose="02020603050405020304" pitchFamily="18" charset="0"/>
              </a:rPr>
              <a:t> </a:t>
            </a:r>
            <a:r>
              <a:rPr lang="zh-CN" altLang="en-US" sz="3600" kern="100" dirty="0">
                <a:latin typeface="等线" panose="02010600030101010101" pitchFamily="2" charset="-122"/>
                <a:ea typeface="等线" panose="02010600030101010101" pitchFamily="2" charset="-122"/>
                <a:cs typeface="Times New Roman" panose="02020603050405020304" pitchFamily="18" charset="0"/>
              </a:rPr>
              <a:t>刮擦声</a:t>
            </a:r>
            <a:endParaRPr lang="en-US" altLang="zh-CN" sz="3600" kern="100" dirty="0">
              <a:latin typeface="等线" panose="02010600030101010101" pitchFamily="2" charset="-122"/>
              <a:ea typeface="等线" panose="02010600030101010101" pitchFamily="2" charset="-122"/>
              <a:cs typeface="Times New Roman" panose="02020603050405020304" pitchFamily="18" charset="0"/>
            </a:endParaRPr>
          </a:p>
          <a:p>
            <a:pPr marL="0" indent="0" algn="just">
              <a:buNone/>
            </a:pPr>
            <a:r>
              <a:rPr lang="en-US" altLang="zh-CN" sz="3600" kern="100" dirty="0">
                <a:solidFill>
                  <a:srgbClr val="FF0000"/>
                </a:solidFill>
                <a:latin typeface="等线" panose="02010600030101010101" pitchFamily="2" charset="-122"/>
                <a:ea typeface="等线" panose="02010600030101010101" pitchFamily="2" charset="-122"/>
                <a:cs typeface="Times New Roman" panose="02020603050405020304" pitchFamily="18" charset="0"/>
              </a:rPr>
              <a:t>6.  get the better of …  </a:t>
            </a:r>
            <a:r>
              <a:rPr lang="en-US" altLang="zh-CN" sz="3600" kern="100" dirty="0">
                <a:latin typeface="等线" panose="02010600030101010101" pitchFamily="2" charset="-122"/>
                <a:ea typeface="等线" panose="02010600030101010101" pitchFamily="2" charset="-122"/>
                <a:cs typeface="Times New Roman" panose="02020603050405020304" pitchFamily="18" charset="0"/>
              </a:rPr>
              <a:t> </a:t>
            </a:r>
            <a:r>
              <a:rPr lang="zh-CN" altLang="en-US" sz="3600" kern="100" dirty="0">
                <a:latin typeface="等线" panose="02010600030101010101" pitchFamily="2" charset="-122"/>
                <a:ea typeface="等线" panose="02010600030101010101" pitchFamily="2" charset="-122"/>
                <a:cs typeface="Times New Roman" panose="02020603050405020304" pitchFamily="18" charset="0"/>
              </a:rPr>
              <a:t>战胜</a:t>
            </a:r>
            <a:endParaRPr lang="en-US" altLang="zh-CN" sz="3600" kern="100" dirty="0">
              <a:latin typeface="等线" panose="02010600030101010101" pitchFamily="2" charset="-122"/>
              <a:cs typeface="Times New Roman" panose="02020603050405020304" pitchFamily="18" charset="0"/>
            </a:endParaRPr>
          </a:p>
          <a:p>
            <a:pPr marL="0" indent="0" algn="just">
              <a:buNone/>
            </a:pPr>
            <a:r>
              <a:rPr lang="en-US" altLang="zh-CN" sz="3600" kern="100" dirty="0">
                <a:solidFill>
                  <a:srgbClr val="FF0000"/>
                </a:solidFill>
                <a:latin typeface="等线" panose="02010600030101010101" pitchFamily="2" charset="-122"/>
                <a:cs typeface="Times New Roman" panose="02020603050405020304" pitchFamily="18" charset="0"/>
              </a:rPr>
              <a:t>7.  cease  </a:t>
            </a:r>
            <a:r>
              <a:rPr lang="en-US" altLang="zh-CN" sz="3600" i="1" kern="100" dirty="0" err="1">
                <a:latin typeface="等线" panose="02010600030101010101" pitchFamily="2" charset="-122"/>
                <a:cs typeface="Times New Roman" panose="02020603050405020304" pitchFamily="18" charset="0"/>
              </a:rPr>
              <a:t>vi&amp;vt</a:t>
            </a:r>
            <a:r>
              <a:rPr lang="en-US" altLang="zh-CN" sz="3600" kern="100" dirty="0">
                <a:latin typeface="等线" panose="02010600030101010101" pitchFamily="2" charset="-122"/>
                <a:cs typeface="Times New Roman" panose="02020603050405020304" pitchFamily="18" charset="0"/>
              </a:rPr>
              <a:t>. </a:t>
            </a:r>
            <a:r>
              <a:rPr lang="zh-CN" altLang="en-US" sz="3600" kern="100" dirty="0">
                <a:latin typeface="等线" panose="02010600030101010101" pitchFamily="2" charset="-122"/>
                <a:cs typeface="Times New Roman" panose="02020603050405020304" pitchFamily="18" charset="0"/>
              </a:rPr>
              <a:t>停止</a:t>
            </a:r>
            <a:endParaRPr lang="en-US" altLang="zh-CN" sz="3600" kern="100" dirty="0">
              <a:latin typeface="等线" panose="02010600030101010101" pitchFamily="2" charset="-122"/>
              <a:cs typeface="Times New Roman" panose="02020603050405020304" pitchFamily="18" charset="0"/>
            </a:endParaRPr>
          </a:p>
          <a:p>
            <a:pPr marL="0" indent="0" algn="just">
              <a:buNone/>
            </a:pPr>
            <a:r>
              <a:rPr lang="en-US" altLang="zh-CN" sz="3600" kern="100" dirty="0">
                <a:solidFill>
                  <a:srgbClr val="FF0000"/>
                </a:solidFill>
                <a:latin typeface="等线" panose="02010600030101010101" pitchFamily="2" charset="-122"/>
                <a:cs typeface="Times New Roman" panose="02020603050405020304" pitchFamily="18" charset="0"/>
              </a:rPr>
              <a:t>8.  a distinct white stripe   </a:t>
            </a:r>
            <a:r>
              <a:rPr lang="en-US" altLang="zh-CN" sz="3600" kern="100" dirty="0">
                <a:latin typeface="等线" panose="02010600030101010101" pitchFamily="2" charset="-122"/>
                <a:cs typeface="Times New Roman" panose="02020603050405020304" pitchFamily="18" charset="0"/>
              </a:rPr>
              <a:t>adj. </a:t>
            </a:r>
            <a:r>
              <a:rPr lang="zh-CN" altLang="en-US" sz="3600" kern="100" dirty="0">
                <a:latin typeface="等线" panose="02010600030101010101" pitchFamily="2" charset="-122"/>
                <a:cs typeface="Times New Roman" panose="02020603050405020304" pitchFamily="18" charset="0"/>
              </a:rPr>
              <a:t>一条明显的白色条纹；</a:t>
            </a:r>
            <a:endParaRPr lang="en-US" altLang="zh-CN" sz="3600" kern="100" dirty="0">
              <a:latin typeface="等线" panose="02010600030101010101" pitchFamily="2" charset="-122"/>
              <a:cs typeface="Times New Roman" panose="02020603050405020304" pitchFamily="18" charset="0"/>
            </a:endParaRPr>
          </a:p>
          <a:p>
            <a:pPr marL="0" indent="0" algn="just">
              <a:buNone/>
            </a:pPr>
            <a:r>
              <a:rPr lang="en-US" altLang="zh-CN" sz="3600" kern="100" dirty="0">
                <a:solidFill>
                  <a:srgbClr val="FF0000"/>
                </a:solidFill>
                <a:latin typeface="等线" panose="02010600030101010101" pitchFamily="2" charset="-122"/>
                <a:cs typeface="Times New Roman" panose="02020603050405020304" pitchFamily="18" charset="0"/>
              </a:rPr>
              <a:t>9.  urgently   </a:t>
            </a:r>
            <a:r>
              <a:rPr lang="en-US" altLang="zh-CN" sz="3600" kern="100" dirty="0">
                <a:latin typeface="等线" panose="02010600030101010101" pitchFamily="2" charset="-122"/>
                <a:cs typeface="Times New Roman" panose="02020603050405020304" pitchFamily="18" charset="0"/>
              </a:rPr>
              <a:t>adv.  </a:t>
            </a:r>
            <a:r>
              <a:rPr lang="zh-CN" altLang="en-US" sz="3600" kern="100" dirty="0">
                <a:latin typeface="等线" panose="02010600030101010101" pitchFamily="2" charset="-122"/>
                <a:cs typeface="Times New Roman" panose="02020603050405020304" pitchFamily="18" charset="0"/>
              </a:rPr>
              <a:t>急切地</a:t>
            </a:r>
            <a:endParaRPr lang="en-US" altLang="zh-CN" sz="3600" kern="100" dirty="0">
              <a:latin typeface="等线" panose="02010600030101010101" pitchFamily="2" charset="-122"/>
              <a:cs typeface="Times New Roman" panose="02020603050405020304" pitchFamily="18" charset="0"/>
            </a:endParaRPr>
          </a:p>
          <a:p>
            <a:pPr marL="0" indent="0" algn="just">
              <a:buNone/>
            </a:pPr>
            <a:r>
              <a:rPr lang="en-US" altLang="zh-CN" sz="3500" kern="100" dirty="0">
                <a:solidFill>
                  <a:srgbClr val="FF0000"/>
                </a:solidFill>
                <a:latin typeface="等线" panose="02010600030101010101" pitchFamily="2" charset="-122"/>
                <a:ea typeface="等线" panose="02010600030101010101" pitchFamily="2" charset="-122"/>
                <a:cs typeface="Times New Roman" panose="02020603050405020304" pitchFamily="18" charset="0"/>
              </a:rPr>
              <a:t>10. instinctively  </a:t>
            </a:r>
            <a:r>
              <a:rPr lang="en-US" altLang="zh-CN" sz="3500" kern="100" dirty="0">
                <a:latin typeface="等线" panose="02010600030101010101" pitchFamily="2" charset="-122"/>
                <a:ea typeface="等线" panose="02010600030101010101" pitchFamily="2" charset="-122"/>
                <a:cs typeface="Times New Roman" panose="02020603050405020304" pitchFamily="18" charset="0"/>
              </a:rPr>
              <a:t>adv. </a:t>
            </a:r>
            <a:r>
              <a:rPr lang="zh-CN" altLang="en-US" sz="3500" kern="100" dirty="0">
                <a:latin typeface="等线" panose="02010600030101010101" pitchFamily="2" charset="-122"/>
                <a:ea typeface="等线" panose="02010600030101010101" pitchFamily="2" charset="-122"/>
                <a:cs typeface="Times New Roman" panose="02020603050405020304" pitchFamily="18" charset="0"/>
              </a:rPr>
              <a:t>本能地</a:t>
            </a:r>
            <a:endParaRPr lang="en-US" altLang="zh-CN" sz="3500" kern="100" dirty="0">
              <a:latin typeface="等线" panose="02010600030101010101" pitchFamily="2" charset="-122"/>
              <a:ea typeface="等线" panose="02010600030101010101" pitchFamily="2" charset="-122"/>
              <a:cs typeface="Times New Roman" panose="02020603050405020304" pitchFamily="18" charset="0"/>
            </a:endParaRPr>
          </a:p>
          <a:p>
            <a:pPr marL="514350" indent="-514350" algn="just">
              <a:buAutoNum type="arabicPeriod"/>
            </a:pPr>
            <a:endParaRPr lang="en-US" altLang="zh-CN" kern="100" dirty="0">
              <a:latin typeface="等线" panose="02010600030101010101" pitchFamily="2" charset="-122"/>
              <a:ea typeface="等线" panose="02010600030101010101" pitchFamily="2" charset="-122"/>
              <a:cs typeface="Times New Roman" panose="02020603050405020304" pitchFamily="18" charset="0"/>
            </a:endParaRPr>
          </a:p>
          <a:p>
            <a:pPr marL="0" indent="0" algn="just">
              <a:buNone/>
            </a:pPr>
            <a:endParaRPr lang="en-US" altLang="zh-CN" b="1" kern="100" dirty="0">
              <a:solidFill>
                <a:srgbClr val="0000FF"/>
              </a:solidFill>
              <a:effectLst/>
              <a:latin typeface="等线" panose="02010600030101010101" pitchFamily="2" charset="-122"/>
              <a:ea typeface="等线" panose="02010600030101010101" pitchFamily="2" charset="-122"/>
              <a:cs typeface="Times New Roman" panose="02020603050405020304" pitchFamily="18" charset="0"/>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pic>
        <p:nvPicPr>
          <p:cNvPr id="2" name="图片 6" descr="logo横版 png"/>
          <p:cNvPicPr>
            <a:picLocks noChangeAspect="1"/>
          </p:cNvPicPr>
          <p:nvPr/>
        </p:nvPicPr>
        <p:blipFill>
          <a:blip r:embed="rId2"/>
          <a:stretch>
            <a:fillRect/>
          </a:stretch>
        </p:blipFill>
        <p:spPr>
          <a:xfrm>
            <a:off x="11604625" y="209550"/>
            <a:ext cx="608013" cy="642938"/>
          </a:xfrm>
          <a:prstGeom prst="rect">
            <a:avLst/>
          </a:prstGeom>
          <a:noFill/>
          <a:ln w="9525">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游戏壁纸下载,夏日小清新 高清唯美图片桌面壁纸大全_叶子猪网游下载站"/>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内容占位符 2"/>
          <p:cNvSpPr>
            <a:spLocks noGrp="1"/>
          </p:cNvSpPr>
          <p:nvPr>
            <p:ph idx="1"/>
          </p:nvPr>
        </p:nvSpPr>
        <p:spPr>
          <a:xfrm>
            <a:off x="116376" y="933733"/>
            <a:ext cx="12075623" cy="1183299"/>
          </a:xfrm>
          <a:solidFill>
            <a:schemeClr val="bg1"/>
          </a:solidFill>
        </p:spPr>
        <p:txBody>
          <a:bodyPr>
            <a:noAutofit/>
          </a:bodyPr>
          <a:lstStyle/>
          <a:p>
            <a:pPr marL="0" indent="0">
              <a:buNone/>
            </a:pPr>
            <a:r>
              <a:rPr lang="en-US" altLang="zh-CN"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      Whenever I spread marmalade</a:t>
            </a:r>
            <a:r>
              <a:rPr lang="zh-CN" altLang="en-US"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（橘子酱）</a:t>
            </a:r>
            <a:r>
              <a:rPr lang="en-US" altLang="zh-CN"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 I am reminded of my mother, a five-foot-tall angel who even befriended a skunk</a:t>
            </a:r>
            <a:r>
              <a:rPr lang="zh-CN" altLang="en-US"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（臭鼬）</a:t>
            </a:r>
            <a:r>
              <a:rPr lang="en-US" altLang="zh-CN"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 </a:t>
            </a:r>
            <a:endParaRPr lang="en-US" altLang="zh-CN"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indent="0">
              <a:buNone/>
            </a:pPr>
            <a:endParaRPr lang="zh-CN" altLang="zh-CN" sz="3200" kern="100" dirty="0">
              <a:solidFill>
                <a:srgbClr val="0000FF"/>
              </a:solidFill>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2" name="文本框 1"/>
          <p:cNvSpPr txBox="1"/>
          <p:nvPr/>
        </p:nvSpPr>
        <p:spPr>
          <a:xfrm>
            <a:off x="116376" y="4333462"/>
            <a:ext cx="11383198" cy="584775"/>
          </a:xfrm>
          <a:prstGeom prst="rect">
            <a:avLst/>
          </a:prstGeom>
          <a:solidFill>
            <a:schemeClr val="bg1"/>
          </a:solidFill>
        </p:spPr>
        <p:txBody>
          <a:bodyPr wrap="square" rtlCol="0">
            <a:spAutoFit/>
          </a:bodyPr>
          <a:lstStyle/>
          <a:p>
            <a:r>
              <a:rPr lang="en-US" altLang="zh-CN" sz="3200" b="1" dirty="0">
                <a:solidFill>
                  <a:srgbClr val="008000"/>
                </a:solidFill>
              </a:rPr>
              <a:t>Lead in the following story about my mother and a </a:t>
            </a:r>
            <a:r>
              <a:rPr lang="en-US" altLang="zh-CN" sz="3200" b="1" dirty="0" err="1">
                <a:solidFill>
                  <a:srgbClr val="008000"/>
                </a:solidFill>
              </a:rPr>
              <a:t>skun</a:t>
            </a:r>
            <a:r>
              <a:rPr lang="en-US" altLang="zh-CN" sz="3200" b="1" dirty="0">
                <a:solidFill>
                  <a:srgbClr val="008000"/>
                </a:solidFill>
              </a:rPr>
              <a:t> </a:t>
            </a:r>
            <a:endParaRPr lang="en-US" altLang="zh-CN" sz="3200" b="1" dirty="0">
              <a:solidFill>
                <a:srgbClr val="008000"/>
              </a:solidFill>
            </a:endParaRPr>
          </a:p>
        </p:txBody>
      </p:sp>
      <p:sp>
        <p:nvSpPr>
          <p:cNvPr id="4" name="文本框 3"/>
          <p:cNvSpPr txBox="1"/>
          <p:nvPr/>
        </p:nvSpPr>
        <p:spPr>
          <a:xfrm>
            <a:off x="116376" y="3277353"/>
            <a:ext cx="2902226" cy="523220"/>
          </a:xfrm>
          <a:prstGeom prst="rect">
            <a:avLst/>
          </a:prstGeom>
          <a:solidFill>
            <a:schemeClr val="bg1"/>
          </a:solidFill>
        </p:spPr>
        <p:txBody>
          <a:bodyPr wrap="square" rtlCol="0">
            <a:spAutoFit/>
          </a:bodyPr>
          <a:lstStyle/>
          <a:p>
            <a:r>
              <a:rPr lang="en-US" altLang="zh-CN" sz="2800" b="1" dirty="0">
                <a:solidFill>
                  <a:srgbClr val="CC00FF"/>
                </a:solidFill>
              </a:rPr>
              <a:t>    main   idea </a:t>
            </a:r>
            <a:endParaRPr lang="zh-CN" altLang="en-US" sz="2800" b="1" dirty="0">
              <a:solidFill>
                <a:srgbClr val="CC00FF"/>
              </a:solidFill>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游戏壁纸下载,夏日小清新 高清唯美图片桌面壁纸大全_叶子猪网游下载站"/>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内容占位符 2"/>
          <p:cNvSpPr>
            <a:spLocks noGrp="1"/>
          </p:cNvSpPr>
          <p:nvPr>
            <p:ph idx="1"/>
          </p:nvPr>
        </p:nvSpPr>
        <p:spPr>
          <a:xfrm>
            <a:off x="90900" y="75719"/>
            <a:ext cx="12075623" cy="5351045"/>
          </a:xfrm>
          <a:solidFill>
            <a:schemeClr val="bg1"/>
          </a:solidFill>
        </p:spPr>
        <p:txBody>
          <a:bodyPr>
            <a:noAutofit/>
          </a:bodyPr>
          <a:lstStyle/>
          <a:p>
            <a:pPr marL="0" indent="0" algn="just">
              <a:lnSpc>
                <a:spcPts val="2900"/>
              </a:lnSpc>
              <a:buNone/>
            </a:pPr>
            <a:r>
              <a:rPr lang="en-US" altLang="zh-CN"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One day, while she was busy picking beans in the backyard, she came across a skunk no more than a meter away. The skunk’s embarrassment was evident as he had undoubtedly been rummaging</a:t>
            </a:r>
            <a:r>
              <a:rPr lang="zh-CN" altLang="en-US"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（乱翻）</a:t>
            </a:r>
            <a:r>
              <a:rPr lang="en-US" altLang="zh-CN"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through the garbage. He still had a marmalade jar stuck on his nose. Mom took pity on him. Instead of worrying the creature would spray something smelly all over her and the beans, she smiled compassionately at the little thing and extended a helping hand. Kneeling on the ground, she inched across the grass, reached out, and twisted the jar—very carefully.</a:t>
            </a:r>
            <a:endParaRPr lang="en-US" altLang="zh-CN"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indent="0" algn="just">
              <a:lnSpc>
                <a:spcPts val="2900"/>
              </a:lnSpc>
              <a:buNone/>
            </a:pPr>
            <a:r>
              <a:rPr lang="en-US" altLang="zh-CN"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   The jar slipped off. The skunk nodded a thank-you before slipping away into the woods at the back of the garden. Obviously, there was no spraying incident, thanks to my remarkable mother. She repeated this tale numerous times, always calling the skunk Marmalade. However, that was not the end of the story. Three summers later, when I was about twelve, another encounter occurred. </a:t>
            </a:r>
            <a:endParaRPr lang="en-US" altLang="zh-CN"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2" name="文本框 1"/>
          <p:cNvSpPr txBox="1"/>
          <p:nvPr/>
        </p:nvSpPr>
        <p:spPr>
          <a:xfrm>
            <a:off x="72470" y="6165072"/>
            <a:ext cx="10123822" cy="584775"/>
          </a:xfrm>
          <a:prstGeom prst="rect">
            <a:avLst/>
          </a:prstGeom>
          <a:solidFill>
            <a:schemeClr val="bg1"/>
          </a:solidFill>
        </p:spPr>
        <p:txBody>
          <a:bodyPr wrap="square" rtlCol="0">
            <a:spAutoFit/>
          </a:bodyPr>
          <a:lstStyle/>
          <a:p>
            <a:r>
              <a:rPr lang="en-US" altLang="zh-CN" sz="3200" b="1" dirty="0">
                <a:solidFill>
                  <a:srgbClr val="008000"/>
                </a:solidFill>
              </a:rPr>
              <a:t>My mother’s encounter with the skunk Marmalade </a:t>
            </a:r>
            <a:endParaRPr lang="zh-CN" altLang="en-US" sz="3200" b="1" dirty="0">
              <a:solidFill>
                <a:srgbClr val="008000"/>
              </a:solidFill>
            </a:endParaRPr>
          </a:p>
        </p:txBody>
      </p:sp>
      <p:sp>
        <p:nvSpPr>
          <p:cNvPr id="4" name="文本框 3"/>
          <p:cNvSpPr txBox="1"/>
          <p:nvPr/>
        </p:nvSpPr>
        <p:spPr>
          <a:xfrm>
            <a:off x="90900" y="5534308"/>
            <a:ext cx="2902226" cy="523220"/>
          </a:xfrm>
          <a:prstGeom prst="rect">
            <a:avLst/>
          </a:prstGeom>
          <a:solidFill>
            <a:schemeClr val="bg1"/>
          </a:solidFill>
        </p:spPr>
        <p:txBody>
          <a:bodyPr wrap="square" rtlCol="0">
            <a:spAutoFit/>
          </a:bodyPr>
          <a:lstStyle/>
          <a:p>
            <a:r>
              <a:rPr lang="en-US" altLang="zh-CN" sz="2800" b="1" dirty="0">
                <a:solidFill>
                  <a:srgbClr val="CC00FF"/>
                </a:solidFill>
              </a:rPr>
              <a:t>    main   idea </a:t>
            </a:r>
            <a:endParaRPr lang="zh-CN" altLang="en-US" sz="2800" b="1" dirty="0">
              <a:solidFill>
                <a:srgbClr val="CC00FF"/>
              </a:solidFill>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游戏壁纸下载,夏日小清新 高清唯美图片桌面壁纸大全_叶子猪网游下载站"/>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内容占位符 2"/>
          <p:cNvSpPr>
            <a:spLocks noGrp="1"/>
          </p:cNvSpPr>
          <p:nvPr>
            <p:ph idx="1"/>
          </p:nvPr>
        </p:nvSpPr>
        <p:spPr>
          <a:xfrm>
            <a:off x="116377" y="499109"/>
            <a:ext cx="12075623" cy="2668281"/>
          </a:xfrm>
          <a:solidFill>
            <a:schemeClr val="bg1"/>
          </a:solidFill>
        </p:spPr>
        <p:txBody>
          <a:bodyPr>
            <a:noAutofit/>
          </a:bodyPr>
          <a:lstStyle/>
          <a:p>
            <a:pPr marL="0" indent="0" algn="just">
              <a:buNone/>
            </a:pPr>
            <a:r>
              <a:rPr lang="en-US" altLang="zh-CN"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    It was a rainy morning, and both my mother and father had gone to work. My friend Rob came over to play, and we decided to run the electric train in my room. Suddenly, a scratching sound emerged from the attic</a:t>
            </a:r>
            <a:r>
              <a:rPr lang="zh-CN" altLang="en-US"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（阁楼）</a:t>
            </a:r>
            <a:r>
              <a:rPr lang="en-US" altLang="zh-CN"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 Rob assumed that it might be some kind of animal. Curiosity got the better of us, and we ventured towards the source of the sound. </a:t>
            </a:r>
            <a:endParaRPr lang="en-US" altLang="zh-CN" sz="32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2" name="文本框 1"/>
          <p:cNvSpPr txBox="1"/>
          <p:nvPr/>
        </p:nvSpPr>
        <p:spPr>
          <a:xfrm>
            <a:off x="116378" y="4083086"/>
            <a:ext cx="9464944" cy="584775"/>
          </a:xfrm>
          <a:prstGeom prst="rect">
            <a:avLst/>
          </a:prstGeom>
          <a:solidFill>
            <a:schemeClr val="bg1"/>
          </a:solidFill>
        </p:spPr>
        <p:txBody>
          <a:bodyPr wrap="square" rtlCol="0">
            <a:spAutoFit/>
          </a:bodyPr>
          <a:lstStyle/>
          <a:p>
            <a:r>
              <a:rPr lang="en-US" altLang="zh-CN" sz="3200" b="1" dirty="0">
                <a:solidFill>
                  <a:srgbClr val="008000"/>
                </a:solidFill>
              </a:rPr>
              <a:t>Rob and heard a scratching sound from the attic. </a:t>
            </a:r>
            <a:endParaRPr lang="zh-CN" altLang="en-US" sz="3200" b="1" dirty="0">
              <a:solidFill>
                <a:srgbClr val="008000"/>
              </a:solidFill>
            </a:endParaRPr>
          </a:p>
        </p:txBody>
      </p:sp>
      <p:sp>
        <p:nvSpPr>
          <p:cNvPr id="4" name="文本框 3"/>
          <p:cNvSpPr txBox="1"/>
          <p:nvPr/>
        </p:nvSpPr>
        <p:spPr>
          <a:xfrm>
            <a:off x="116377" y="3363628"/>
            <a:ext cx="2902226" cy="523220"/>
          </a:xfrm>
          <a:prstGeom prst="rect">
            <a:avLst/>
          </a:prstGeom>
          <a:solidFill>
            <a:schemeClr val="bg1"/>
          </a:solidFill>
        </p:spPr>
        <p:txBody>
          <a:bodyPr wrap="square" rtlCol="0">
            <a:spAutoFit/>
          </a:bodyPr>
          <a:lstStyle/>
          <a:p>
            <a:r>
              <a:rPr lang="en-US" altLang="zh-CN" sz="2800" b="1" dirty="0">
                <a:solidFill>
                  <a:srgbClr val="CC00FF"/>
                </a:solidFill>
              </a:rPr>
              <a:t>   main   idea </a:t>
            </a:r>
            <a:endParaRPr lang="zh-CN" altLang="en-US" sz="2800" b="1" dirty="0">
              <a:solidFill>
                <a:srgbClr val="CC00FF"/>
              </a:solidFill>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16076</Words>
  <Application>WPS 演示</Application>
  <PresentationFormat>宽屏</PresentationFormat>
  <Paragraphs>301</Paragraphs>
  <Slides>40</Slides>
  <Notes>1</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40</vt:i4>
      </vt:variant>
    </vt:vector>
  </HeadingPairs>
  <TitlesOfParts>
    <vt:vector size="55" baseType="lpstr">
      <vt:lpstr>Arial</vt:lpstr>
      <vt:lpstr>宋体</vt:lpstr>
      <vt:lpstr>Wingdings</vt:lpstr>
      <vt:lpstr>华文行楷</vt:lpstr>
      <vt:lpstr>等线</vt:lpstr>
      <vt:lpstr>Times New Roman</vt:lpstr>
      <vt:lpstr>Calibri</vt:lpstr>
      <vt:lpstr>微软雅黑</vt:lpstr>
      <vt:lpstr>Arial Unicode MS</vt:lpstr>
      <vt:lpstr>等线 Light</vt:lpstr>
      <vt:lpstr>Bernard MT Condensed</vt:lpstr>
      <vt:lpstr>HelveticaNeue</vt:lpstr>
      <vt:lpstr>华文新魏</vt:lpstr>
      <vt:lpstr>Segoe Print</vt:lpstr>
      <vt:lpstr>Office 主题​​</vt:lpstr>
      <vt:lpstr>PowerPoint 演示文稿</vt:lpstr>
      <vt:lpstr>PowerPoint 演示文稿</vt:lpstr>
      <vt:lpstr>   Basic knowledge about the skunk </vt:lpstr>
      <vt:lpstr>PowerPoint 演示文稿</vt:lpstr>
      <vt:lpstr>     Read for main ideas </vt:lpstr>
      <vt:lpstr>PowerPoint 演示文稿</vt:lpstr>
      <vt:lpstr>PowerPoint 演示文稿</vt:lpstr>
      <vt:lpstr>PowerPoint 演示文稿</vt:lpstr>
      <vt:lpstr>PowerPoint 演示文稿</vt:lpstr>
      <vt:lpstr>PowerPoint 演示文稿</vt:lpstr>
      <vt:lpstr>PowerPoint 演示文稿</vt:lpstr>
      <vt:lpstr>     Read for clues and echoes</vt:lpstr>
      <vt:lpstr>PowerPoint 演示文稿</vt:lpstr>
      <vt:lpstr>PowerPoint 演示文稿</vt:lpstr>
      <vt:lpstr>PowerPoint 演示文稿</vt:lpstr>
      <vt:lpstr>PowerPoint 演示文稿</vt:lpstr>
      <vt:lpstr>PowerPoint 演示文稿</vt:lpstr>
      <vt:lpstr>     Sort through details of the story</vt:lpstr>
      <vt:lpstr>PowerPoint 演示文稿</vt:lpstr>
      <vt:lpstr>PowerPoint 演示文稿</vt:lpstr>
      <vt:lpstr>     Design plots for each paragraph</vt:lpstr>
      <vt:lpstr>PowerPoint 演示文稿</vt:lpstr>
      <vt:lpstr>PowerPoint 演示文稿</vt:lpstr>
      <vt:lpstr>---结合故事主旨 ---确定故事走向  ---四句定向写作</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习作欣赏一</vt:lpstr>
      <vt:lpstr>PowerPoint 演示文稿</vt:lpstr>
      <vt:lpstr>PowerPoint 演示文稿</vt:lpstr>
      <vt:lpstr>习作欣赏二</vt:lpstr>
      <vt:lpstr>PowerPoint 演示文稿</vt:lpstr>
      <vt:lpstr>PowerPoint 演示文稿</vt:lpstr>
      <vt:lpstr>Human can live peacefully and harmoniously with wild animals.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jiahui fu</dc:creator>
  <cp:lastModifiedBy>Administrator</cp:lastModifiedBy>
  <cp:revision>386</cp:revision>
  <dcterms:created xsi:type="dcterms:W3CDTF">2024-01-20T13:02:00Z</dcterms:created>
  <dcterms:modified xsi:type="dcterms:W3CDTF">2024-04-18T06:01:49Z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2052-11.8.2.7978</vt:lpwstr>
  </property>
</Properties>
</file>