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3"/>
    <p:sldId id="263" r:id="rId4"/>
    <p:sldId id="256" r:id="rId5"/>
    <p:sldId id="257" r:id="rId6"/>
    <p:sldId id="264" r:id="rId7"/>
    <p:sldId id="259" r:id="rId8"/>
    <p:sldId id="260" r:id="rId9"/>
    <p:sldId id="277" r:id="rId10"/>
    <p:sldId id="278" r:id="rId11"/>
    <p:sldId id="261" r:id="rId12"/>
    <p:sldId id="276" r:id="rId13"/>
    <p:sldId id="272" r:id="rId14"/>
    <p:sldId id="273" r:id="rId15"/>
    <p:sldId id="27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0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B1C7FE-BEFC-4A22-80B0-C9B2645A17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59A0A9-7F2C-487D-81A4-B8CE3071346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1C7FE-BEFC-4A22-80B0-C9B2645A176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9A0A9-7F2C-487D-81A4-B8CE30713462}"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6.xml"/><Relationship Id="rId5" Type="http://schemas.openxmlformats.org/officeDocument/2006/relationships/image" Target="../media/image10.jpeg"/><Relationship Id="rId4" Type="http://schemas.openxmlformats.org/officeDocument/2006/relationships/slide" Target="slide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slide" Target="slide7.xml"/><Relationship Id="rId2" Type="http://schemas.openxmlformats.org/officeDocument/2006/relationships/slide" Target="slide2.xml"/><Relationship Id="rId14" Type="http://schemas.openxmlformats.org/officeDocument/2006/relationships/slideLayout" Target="../slideLayouts/slideLayout2.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9.png"/><Relationship Id="rId1" Type="http://schemas.openxmlformats.org/officeDocument/2006/relationships/slide" Target="slide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89560" y="1485265"/>
            <a:ext cx="848360" cy="645160"/>
          </a:xfrm>
          <a:prstGeom prst="rect">
            <a:avLst/>
          </a:prstGeom>
          <a:noFill/>
        </p:spPr>
        <p:txBody>
          <a:bodyPr wrap="square" rtlCol="0">
            <a:spAutoFit/>
          </a:bodyPr>
          <a:p>
            <a:r>
              <a:rPr lang="zh-CN" altLang="en-US" b="1"/>
              <a:t>描述角色</a:t>
            </a:r>
            <a:endParaRPr lang="zh-CN" altLang="en-US" b="1"/>
          </a:p>
        </p:txBody>
      </p:sp>
      <p:sp>
        <p:nvSpPr>
          <p:cNvPr id="9" name="文本框 8"/>
          <p:cNvSpPr txBox="1"/>
          <p:nvPr/>
        </p:nvSpPr>
        <p:spPr>
          <a:xfrm>
            <a:off x="289560" y="840105"/>
            <a:ext cx="848360" cy="645160"/>
          </a:xfrm>
          <a:prstGeom prst="rect">
            <a:avLst/>
          </a:prstGeom>
          <a:noFill/>
        </p:spPr>
        <p:txBody>
          <a:bodyPr wrap="square" rtlCol="0">
            <a:spAutoFit/>
          </a:bodyPr>
          <a:p>
            <a:r>
              <a:rPr lang="zh-CN" altLang="en-US" b="1"/>
              <a:t>描述场景</a:t>
            </a:r>
            <a:endParaRPr lang="zh-CN" altLang="en-US" b="1"/>
          </a:p>
        </p:txBody>
      </p:sp>
      <p:sp>
        <p:nvSpPr>
          <p:cNvPr id="6" name="文本框 5"/>
          <p:cNvSpPr txBox="1"/>
          <p:nvPr/>
        </p:nvSpPr>
        <p:spPr>
          <a:xfrm>
            <a:off x="416456" y="100978"/>
            <a:ext cx="9869673" cy="460375"/>
          </a:xfrm>
          <a:prstGeom prst="rect">
            <a:avLst/>
          </a:prstGeom>
          <a:noFill/>
        </p:spPr>
        <p:txBody>
          <a:bodyPr wrap="square">
            <a:spAutoFit/>
          </a:bodyPr>
          <a:lstStyle/>
          <a:p>
            <a:r>
              <a:rPr lang="zh-CN" altLang="en-US" sz="2400" b="1" dirty="0"/>
              <a:t>模仿第</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sym typeface="+mn-ea"/>
              </a:rPr>
              <a:t>⑦</a:t>
            </a:r>
            <a:r>
              <a:rPr lang="zh-CN" altLang="en-US" sz="2400" b="1" dirty="0"/>
              <a:t>段，描写第一段寻找水源的过程。</a:t>
            </a:r>
            <a:endParaRPr lang="en-US" altLang="zh-CN" sz="2400" b="1" dirty="0"/>
          </a:p>
        </p:txBody>
      </p:sp>
      <p:sp>
        <p:nvSpPr>
          <p:cNvPr id="4" name="圆角矩形 3"/>
          <p:cNvSpPr/>
          <p:nvPr>
            <p:custDataLst>
              <p:tags r:id="rId1"/>
            </p:custDataLst>
          </p:nvPr>
        </p:nvSpPr>
        <p:spPr>
          <a:xfrm>
            <a:off x="1250315" y="747395"/>
            <a:ext cx="705167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altLang="zh-CN" sz="2400" b="1">
                <a:solidFill>
                  <a:srgbClr val="FF0000"/>
                </a:solidFill>
                <a:effectLst>
                  <a:outerShdw blurRad="38100" dist="38100" dir="2700000" algn="tl">
                    <a:srgbClr val="000000">
                      <a:alpha val="43137"/>
                    </a:srgbClr>
                  </a:outerShdw>
                </a:effectLst>
              </a:rPr>
              <a:t>five senses:</a:t>
            </a:r>
            <a:r>
              <a:rPr lang="en-US" altLang="zh-CN" sz="2400" b="1">
                <a:effectLst>
                  <a:outerShdw blurRad="38100" dist="38100" dir="2700000" algn="tl">
                    <a:srgbClr val="000000">
                      <a:alpha val="43137"/>
                    </a:srgbClr>
                  </a:outerShdw>
                </a:effectLst>
              </a:rPr>
              <a:t> </a:t>
            </a:r>
            <a:r>
              <a:rPr lang="en-US" altLang="zh-CN" sz="2400" b="1" u="sng">
                <a:effectLst>
                  <a:outerShdw blurRad="38100" dist="38100" dir="2700000" algn="tl">
                    <a:srgbClr val="000000">
                      <a:alpha val="43137"/>
                    </a:srgbClr>
                  </a:outerShdw>
                </a:effectLst>
              </a:rPr>
              <a:t>sight, hearing</a:t>
            </a:r>
            <a:r>
              <a:rPr lang="en-US" altLang="zh-CN" sz="2400" b="1">
                <a:effectLst>
                  <a:outerShdw blurRad="38100" dist="38100" dir="2700000" algn="tl">
                    <a:srgbClr val="000000">
                      <a:alpha val="43137"/>
                    </a:srgbClr>
                  </a:outerShdw>
                </a:effectLst>
              </a:rPr>
              <a:t>, smell, taste, and touch</a:t>
            </a:r>
            <a:endParaRPr lang="en-US" altLang="zh-CN" sz="2400" b="1">
              <a:effectLst>
                <a:outerShdw blurRad="38100" dist="38100" dir="2700000" algn="tl">
                  <a:srgbClr val="000000">
                    <a:alpha val="43137"/>
                  </a:srgbClr>
                </a:outerShdw>
              </a:effectLst>
            </a:endParaRPr>
          </a:p>
        </p:txBody>
      </p:sp>
      <p:sp>
        <p:nvSpPr>
          <p:cNvPr id="2" name="圆角矩形 1"/>
          <p:cNvSpPr/>
          <p:nvPr>
            <p:custDataLst>
              <p:tags r:id="rId2"/>
            </p:custDataLst>
          </p:nvPr>
        </p:nvSpPr>
        <p:spPr>
          <a:xfrm>
            <a:off x="1250315" y="1148715"/>
            <a:ext cx="916876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rhetorical devices: </a:t>
            </a:r>
            <a:r>
              <a:rPr lang="en-US" altLang="zh-CN" sz="2400" b="1">
                <a:effectLst>
                  <a:outerShdw blurRad="38100" dist="38100" dir="2700000" algn="tl">
                    <a:srgbClr val="000000">
                      <a:alpha val="43137"/>
                    </a:srgbClr>
                  </a:outerShdw>
                </a:effectLst>
              </a:rPr>
              <a:t>personification; simile</a:t>
            </a:r>
            <a:r>
              <a:rPr lang="en-US" sz="2400" b="1">
                <a:effectLst>
                  <a:outerShdw blurRad="38100" dist="38100" dir="2700000" algn="tl">
                    <a:srgbClr val="000000">
                      <a:alpha val="43137"/>
                    </a:srgbClr>
                  </a:outerShdw>
                </a:effectLst>
              </a:rPr>
              <a:t>; contrast; </a:t>
            </a:r>
            <a:r>
              <a:rPr lang="en-US" altLang="zh-CN" sz="2400" b="1">
                <a:effectLst>
                  <a:outerShdw blurRad="38100" dist="38100" dir="2700000" algn="tl">
                    <a:srgbClr val="000000">
                      <a:alpha val="43137"/>
                    </a:srgbClr>
                  </a:outerShdw>
                </a:effectLst>
              </a:rPr>
              <a:t>exaggeration </a:t>
            </a:r>
            <a:endParaRPr lang="zh-CN" altLang="en-US" sz="2400" b="1">
              <a:effectLst>
                <a:outerShdw blurRad="38100" dist="38100" dir="2700000" algn="tl">
                  <a:srgbClr val="000000">
                    <a:alpha val="43137"/>
                  </a:srgbClr>
                </a:outerShdw>
              </a:effectLst>
            </a:endParaRPr>
          </a:p>
        </p:txBody>
      </p:sp>
      <p:sp>
        <p:nvSpPr>
          <p:cNvPr id="8" name="圆角矩形 7"/>
          <p:cNvSpPr/>
          <p:nvPr>
            <p:custDataLst>
              <p:tags r:id="rId3"/>
            </p:custDataLst>
          </p:nvPr>
        </p:nvSpPr>
        <p:spPr>
          <a:xfrm>
            <a:off x="1250315" y="1550035"/>
            <a:ext cx="9845675" cy="7245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direct ways: </a:t>
            </a:r>
            <a:r>
              <a:rPr lang="en-US" altLang="zh-CN" sz="2400" b="1">
                <a:solidFill>
                  <a:schemeClr val="bg1"/>
                </a:solidFill>
                <a:effectLst>
                  <a:outerShdw blurRad="38100" dist="38100" dir="2700000" algn="tl">
                    <a:srgbClr val="000000">
                      <a:alpha val="43137"/>
                    </a:srgbClr>
                  </a:outerShdw>
                </a:effectLst>
              </a:rPr>
              <a:t>words showing emotions</a:t>
            </a:r>
            <a:endParaRPr lang="en-US" altLang="zh-CN" sz="2400" b="1">
              <a:solidFill>
                <a:schemeClr val="bg1"/>
              </a:solidFill>
              <a:effectLst>
                <a:outerShdw blurRad="38100" dist="38100" dir="2700000" algn="tl">
                  <a:srgbClr val="000000">
                    <a:alpha val="43137"/>
                  </a:srgbClr>
                </a:outerShdw>
              </a:effectLst>
            </a:endParaRPr>
          </a:p>
          <a:p>
            <a:pPr algn="l"/>
            <a:r>
              <a:rPr lang="en-US" altLang="zh-CN" sz="2400" b="1">
                <a:solidFill>
                  <a:srgbClr val="FF0000"/>
                </a:solidFill>
                <a:effectLst>
                  <a:outerShdw blurRad="38100" dist="38100" dir="2700000" algn="tl">
                    <a:srgbClr val="000000">
                      <a:alpha val="43137"/>
                    </a:srgbClr>
                  </a:outerShdw>
                </a:effectLst>
              </a:rPr>
              <a:t>indirect ways: </a:t>
            </a:r>
            <a:r>
              <a:rPr lang="en-US" altLang="zh-CN" sz="2400" b="1">
                <a:effectLst>
                  <a:outerShdw blurRad="38100" dist="38100" dir="2700000" algn="tl">
                    <a:srgbClr val="000000">
                      <a:alpha val="43137"/>
                    </a:srgbClr>
                  </a:outerShdw>
                </a:effectLst>
                <a:sym typeface="+mn-ea"/>
              </a:rPr>
              <a:t>facial expressions, tones, words, thinking, environment</a:t>
            </a:r>
            <a:endParaRPr lang="en-US" altLang="zh-CN" sz="2400" b="1">
              <a:effectLst>
                <a:outerShdw blurRad="38100" dist="38100" dir="2700000" algn="tl">
                  <a:srgbClr val="000000">
                    <a:alpha val="43137"/>
                  </a:srgbClr>
                </a:outerShdw>
              </a:effectLst>
              <a:sym typeface="+mn-ea"/>
            </a:endParaRPr>
          </a:p>
        </p:txBody>
      </p:sp>
      <p:sp>
        <p:nvSpPr>
          <p:cNvPr id="7" name="左大括号 6"/>
          <p:cNvSpPr/>
          <p:nvPr/>
        </p:nvSpPr>
        <p:spPr>
          <a:xfrm>
            <a:off x="1059180" y="927100"/>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左大括号 9"/>
          <p:cNvSpPr/>
          <p:nvPr/>
        </p:nvSpPr>
        <p:spPr>
          <a:xfrm>
            <a:off x="1059180" y="1664335"/>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488315" y="2597150"/>
            <a:ext cx="11223625" cy="3415030"/>
          </a:xfrm>
          <a:prstGeom prst="rect">
            <a:avLst/>
          </a:prstGeom>
          <a:noFill/>
        </p:spPr>
        <p:txBody>
          <a:bodyPr wrap="square" rtlCol="0" anchor="t">
            <a:spAutoFit/>
          </a:bodyPr>
          <a:p>
            <a:pPr algn="just"/>
            <a:r>
              <a:rPr lang="en-US" altLang="zh-CN" sz="2400">
                <a:latin typeface="Times New Roman" panose="02020603050405020304" pitchFamily="18" charset="0"/>
                <a:cs typeface="Times New Roman" panose="02020603050405020304" pitchFamily="18" charset="0"/>
              </a:rPr>
              <a:t>Para. 1...</a:t>
            </a:r>
            <a:r>
              <a:rPr lang="zh-CN" altLang="en-US" sz="2400">
                <a:latin typeface="Times New Roman" panose="02020603050405020304" pitchFamily="18" charset="0"/>
                <a:cs typeface="Times New Roman" panose="02020603050405020304" pitchFamily="18" charset="0"/>
              </a:rPr>
              <a:t> The relentless sun beat down, and Kevin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lips were dry and cracked, parched from dehydration. Nathan scanned the distant horizon with his keen eyes, straining his ears for any sound of running water. Jay</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nostrils flared as he tried to catch a whiff of moisture in the arid air. They trudged through the dense underbrush, their hands brushing against rough bark and prickly leaves. Suddenly, Kevin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eyes lit up as he spied a glint of water in the distance. Excitedly, they followed the sound of a small stream trickling nearby, its gentle gurgling a welcome melody to their ears. They eagerly rushed to its banks, dipping their hands into the cool, crystal-clear water. Relief washed over them as they quenched their thirst, savoring every drop.</a:t>
            </a:r>
            <a:endParaRPr lang="zh-CN" altLang="en-US" sz="2400">
              <a:latin typeface="Times New Roman" panose="02020603050405020304" pitchFamily="18" charset="0"/>
              <a:cs typeface="Times New Roman" panose="02020603050405020304" pitchFamily="18" charset="0"/>
            </a:endParaRPr>
          </a:p>
        </p:txBody>
      </p:sp>
      <p:sp>
        <p:nvSpPr>
          <p:cNvPr id="14" name="文本框 13"/>
          <p:cNvSpPr txBox="1"/>
          <p:nvPr/>
        </p:nvSpPr>
        <p:spPr>
          <a:xfrm>
            <a:off x="488315" y="2314575"/>
            <a:ext cx="11488420" cy="4154170"/>
          </a:xfrm>
          <a:prstGeom prst="rect">
            <a:avLst/>
          </a:prstGeom>
          <a:solidFill>
            <a:schemeClr val="bg1"/>
          </a:solidFill>
        </p:spPr>
        <p:txBody>
          <a:bodyPr wrap="square" rtlCol="0" anchor="t">
            <a:spAutoFit/>
          </a:bodyPr>
          <a:p>
            <a:pPr algn="l"/>
            <a:r>
              <a:rPr lang="en-US" altLang="zh-CN" sz="2400">
                <a:latin typeface="Times New Roman" panose="02020603050405020304" pitchFamily="18" charset="0"/>
                <a:cs typeface="Times New Roman" panose="02020603050405020304" pitchFamily="18" charset="0"/>
              </a:rPr>
              <a:t>Para. 1...</a:t>
            </a:r>
            <a:r>
              <a:rPr lang="zh-CN" altLang="en-US" sz="2400">
                <a:latin typeface="Times New Roman" panose="02020603050405020304" pitchFamily="18" charset="0"/>
                <a:cs typeface="Times New Roman" panose="02020603050405020304" pitchFamily="18" charset="0"/>
              </a:rPr>
              <a:t> The </a:t>
            </a:r>
            <a:r>
              <a:rPr lang="zh-CN" altLang="en-US" sz="2400" b="1">
                <a:solidFill>
                  <a:srgbClr val="FF0000"/>
                </a:solidFill>
                <a:latin typeface="Times New Roman" panose="02020603050405020304" pitchFamily="18" charset="0"/>
                <a:cs typeface="Times New Roman" panose="02020603050405020304" pitchFamily="18" charset="0"/>
              </a:rPr>
              <a:t>relentless</a:t>
            </a:r>
            <a:r>
              <a:rPr lang="zh-CN" altLang="en-US" sz="2400">
                <a:latin typeface="Times New Roman" panose="02020603050405020304" pitchFamily="18" charset="0"/>
                <a:cs typeface="Times New Roman" panose="02020603050405020304" pitchFamily="18" charset="0"/>
              </a:rPr>
              <a:t> sun </a:t>
            </a:r>
            <a:r>
              <a:rPr lang="zh-CN" altLang="en-US" sz="2400" b="1">
                <a:solidFill>
                  <a:srgbClr val="FF0000"/>
                </a:solidFill>
                <a:latin typeface="Times New Roman" panose="02020603050405020304" pitchFamily="18" charset="0"/>
                <a:cs typeface="Times New Roman" panose="02020603050405020304" pitchFamily="18" charset="0"/>
              </a:rPr>
              <a:t>beat down</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rPr>
              <a:t>(personification)</a:t>
            </a:r>
            <a:r>
              <a:rPr lang="zh-CN" altLang="en-US" sz="2400">
                <a:latin typeface="Times New Roman" panose="02020603050405020304" pitchFamily="18" charset="0"/>
                <a:cs typeface="Times New Roman" panose="02020603050405020304" pitchFamily="18" charset="0"/>
              </a:rPr>
              <a:t>, and </a:t>
            </a:r>
            <a:r>
              <a:rPr lang="zh-CN" altLang="en-US" sz="2400" b="1" u="sng">
                <a:solidFill>
                  <a:srgbClr val="FF0000"/>
                </a:solidFill>
                <a:latin typeface="Times New Roman" panose="02020603050405020304" pitchFamily="18" charset="0"/>
                <a:cs typeface="Times New Roman" panose="02020603050405020304" pitchFamily="18" charset="0"/>
              </a:rPr>
              <a:t>Kevin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lips were dry and cracked, parched</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干燥的</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 from dehydration. </a:t>
            </a:r>
            <a:r>
              <a:rPr lang="zh-CN" altLang="en-US" sz="2400" b="1" u="sng">
                <a:solidFill>
                  <a:srgbClr val="FF0000"/>
                </a:solidFill>
                <a:latin typeface="Times New Roman" panose="02020603050405020304" pitchFamily="18" charset="0"/>
                <a:cs typeface="Times New Roman" panose="02020603050405020304" pitchFamily="18" charset="0"/>
              </a:rPr>
              <a:t>Nathan </a:t>
            </a:r>
            <a:r>
              <a:rPr lang="zh-CN" altLang="en-US" sz="2400" b="1">
                <a:solidFill>
                  <a:srgbClr val="FF0000"/>
                </a:solidFill>
                <a:latin typeface="Times New Roman" panose="02020603050405020304" pitchFamily="18" charset="0"/>
                <a:cs typeface="Times New Roman" panose="02020603050405020304" pitchFamily="18" charset="0"/>
              </a:rPr>
              <a:t>scanned the distant horizon with his keen eyes</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straining his ears for any sound of</a:t>
            </a:r>
            <a:r>
              <a:rPr lang="zh-CN" altLang="en-US" sz="2400">
                <a:latin typeface="Times New Roman" panose="02020603050405020304" pitchFamily="18" charset="0"/>
                <a:cs typeface="Times New Roman" panose="02020603050405020304" pitchFamily="18" charset="0"/>
              </a:rPr>
              <a:t> running water</a:t>
            </a:r>
            <a:r>
              <a:rPr lang="en-US" altLang="zh-CN" sz="2400">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(hearing)</a:t>
            </a:r>
            <a:r>
              <a:rPr lang="zh-CN" altLang="en-US" sz="2400">
                <a:latin typeface="Times New Roman" panose="02020603050405020304" pitchFamily="18" charset="0"/>
                <a:cs typeface="Times New Roman" panose="02020603050405020304" pitchFamily="18" charset="0"/>
              </a:rPr>
              <a:t>. </a:t>
            </a:r>
            <a:r>
              <a:rPr lang="zh-CN" altLang="en-US" sz="2400" b="1" u="sng">
                <a:solidFill>
                  <a:srgbClr val="FF0000"/>
                </a:solidFill>
                <a:latin typeface="Times New Roman" panose="02020603050405020304" pitchFamily="18" charset="0"/>
                <a:cs typeface="Times New Roman" panose="02020603050405020304" pitchFamily="18" charset="0"/>
              </a:rPr>
              <a:t>Jay</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a:t>
            </a:r>
            <a:r>
              <a:rPr lang="zh-CN" altLang="en-US" sz="2400" b="1">
                <a:solidFill>
                  <a:srgbClr val="FF0000"/>
                </a:solidFill>
                <a:latin typeface="Times New Roman" panose="02020603050405020304" pitchFamily="18" charset="0"/>
                <a:cs typeface="Times New Roman" panose="02020603050405020304" pitchFamily="18" charset="0"/>
              </a:rPr>
              <a:t>nostrils flared as he tried to catch a whiff of moisture in the arid air</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(smell)</a:t>
            </a:r>
            <a:r>
              <a:rPr lang="zh-CN" altLang="en-US" sz="2400">
                <a:latin typeface="Times New Roman" panose="02020603050405020304" pitchFamily="18" charset="0"/>
                <a:cs typeface="Times New Roman" panose="02020603050405020304" pitchFamily="18" charset="0"/>
              </a:rPr>
              <a:t>.</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(parallelism)</a:t>
            </a:r>
            <a:r>
              <a:rPr lang="zh-CN" altLang="en-US" sz="2400">
                <a:latin typeface="Times New Roman" panose="02020603050405020304" pitchFamily="18" charset="0"/>
                <a:cs typeface="Times New Roman" panose="02020603050405020304" pitchFamily="18" charset="0"/>
              </a:rPr>
              <a:t> They </a:t>
            </a:r>
            <a:r>
              <a:rPr lang="zh-CN" altLang="en-US" sz="2400" b="1">
                <a:solidFill>
                  <a:srgbClr val="FF0000"/>
                </a:solidFill>
                <a:latin typeface="Times New Roman" panose="02020603050405020304" pitchFamily="18" charset="0"/>
                <a:cs typeface="Times New Roman" panose="02020603050405020304" pitchFamily="18" charset="0"/>
              </a:rPr>
              <a:t>trudged through</a:t>
            </a:r>
            <a:r>
              <a:rPr lang="zh-CN" altLang="en-US" sz="2400">
                <a:latin typeface="Times New Roman" panose="02020603050405020304" pitchFamily="18" charset="0"/>
                <a:cs typeface="Times New Roman" panose="02020603050405020304" pitchFamily="18" charset="0"/>
              </a:rPr>
              <a:t> the dense underbrush, </a:t>
            </a:r>
            <a:r>
              <a:rPr lang="zh-CN" altLang="en-US" sz="2400" b="1">
                <a:solidFill>
                  <a:srgbClr val="FF0000"/>
                </a:solidFill>
                <a:latin typeface="Times New Roman" panose="02020603050405020304" pitchFamily="18" charset="0"/>
                <a:cs typeface="Times New Roman" panose="02020603050405020304" pitchFamily="18" charset="0"/>
              </a:rPr>
              <a:t>their hands brushing against rough bark </a:t>
            </a:r>
            <a:r>
              <a:rPr lang="zh-CN" altLang="en-US" sz="2400">
                <a:latin typeface="Times New Roman" panose="02020603050405020304" pitchFamily="18" charset="0"/>
                <a:cs typeface="Times New Roman" panose="02020603050405020304" pitchFamily="18" charset="0"/>
              </a:rPr>
              <a:t>and </a:t>
            </a:r>
            <a:r>
              <a:rPr lang="zh-CN" altLang="en-US" sz="2400" b="1">
                <a:solidFill>
                  <a:srgbClr val="FF0000"/>
                </a:solidFill>
                <a:latin typeface="Times New Roman" panose="02020603050405020304" pitchFamily="18" charset="0"/>
                <a:cs typeface="Times New Roman" panose="02020603050405020304" pitchFamily="18" charset="0"/>
              </a:rPr>
              <a:t>prickly leaves</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(touch)</a:t>
            </a:r>
            <a:r>
              <a:rPr lang="zh-CN" altLang="en-US" sz="2400">
                <a:latin typeface="Times New Roman" panose="02020603050405020304" pitchFamily="18" charset="0"/>
                <a:cs typeface="Times New Roman" panose="02020603050405020304" pitchFamily="18" charset="0"/>
              </a:rPr>
              <a:t>. Suddenly, Kevin</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s </a:t>
            </a:r>
            <a:r>
              <a:rPr lang="zh-CN" altLang="en-US" sz="2400" b="1">
                <a:solidFill>
                  <a:srgbClr val="FF0000"/>
                </a:solidFill>
                <a:latin typeface="Times New Roman" panose="02020603050405020304" pitchFamily="18" charset="0"/>
                <a:cs typeface="Times New Roman" panose="02020603050405020304" pitchFamily="18" charset="0"/>
              </a:rPr>
              <a:t>eyes lit up as he spied a glint of</a:t>
            </a:r>
            <a:r>
              <a:rPr lang="zh-CN" altLang="en-US" sz="2400">
                <a:latin typeface="Times New Roman" panose="02020603050405020304" pitchFamily="18" charset="0"/>
                <a:cs typeface="Times New Roman" panose="02020603050405020304" pitchFamily="18" charset="0"/>
              </a:rPr>
              <a:t> water in the distance</a:t>
            </a:r>
            <a:r>
              <a:rPr lang="en-US" altLang="zh-CN" sz="2400">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Excitedly</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(direct)</a:t>
            </a:r>
            <a:r>
              <a:rPr lang="zh-CN" altLang="en-US" sz="2400">
                <a:latin typeface="Times New Roman" panose="02020603050405020304" pitchFamily="18" charset="0"/>
                <a:cs typeface="Times New Roman" panose="02020603050405020304" pitchFamily="18" charset="0"/>
              </a:rPr>
              <a:t>, they </a:t>
            </a:r>
            <a:r>
              <a:rPr lang="zh-CN" altLang="en-US" sz="2400" b="1">
                <a:solidFill>
                  <a:srgbClr val="FF0000"/>
                </a:solidFill>
                <a:latin typeface="Times New Roman" panose="02020603050405020304" pitchFamily="18" charset="0"/>
                <a:cs typeface="Times New Roman" panose="02020603050405020304" pitchFamily="18" charset="0"/>
              </a:rPr>
              <a:t>followed the sound of </a:t>
            </a:r>
            <a:r>
              <a:rPr lang="zh-CN" altLang="en-US" sz="2400">
                <a:latin typeface="Times New Roman" panose="02020603050405020304" pitchFamily="18" charset="0"/>
                <a:cs typeface="Times New Roman" panose="02020603050405020304" pitchFamily="18" charset="0"/>
              </a:rPr>
              <a:t>a small stream </a:t>
            </a:r>
            <a:r>
              <a:rPr lang="zh-CN" altLang="en-US" sz="2400" b="1">
                <a:solidFill>
                  <a:srgbClr val="FF0000"/>
                </a:solidFill>
                <a:latin typeface="Times New Roman" panose="02020603050405020304" pitchFamily="18" charset="0"/>
                <a:cs typeface="Times New Roman" panose="02020603050405020304" pitchFamily="18" charset="0"/>
              </a:rPr>
              <a:t>trickling </a:t>
            </a:r>
            <a:r>
              <a:rPr lang="zh-CN" altLang="en-US" sz="2400">
                <a:latin typeface="Times New Roman" panose="02020603050405020304" pitchFamily="18" charset="0"/>
                <a:cs typeface="Times New Roman" panose="02020603050405020304" pitchFamily="18" charset="0"/>
              </a:rPr>
              <a:t>nearby, its </a:t>
            </a:r>
            <a:r>
              <a:rPr lang="zh-CN" altLang="en-US" sz="2400" b="1">
                <a:solidFill>
                  <a:srgbClr val="00B050"/>
                </a:solidFill>
                <a:latin typeface="Times New Roman" panose="02020603050405020304" pitchFamily="18" charset="0"/>
                <a:cs typeface="Times New Roman" panose="02020603050405020304" pitchFamily="18" charset="0"/>
              </a:rPr>
              <a:t>gentle </a:t>
            </a:r>
            <a:r>
              <a:rPr lang="zh-CN" altLang="en-US" sz="2400" b="1">
                <a:solidFill>
                  <a:srgbClr val="FF0000"/>
                </a:solidFill>
                <a:latin typeface="Times New Roman" panose="02020603050405020304" pitchFamily="18" charset="0"/>
                <a:cs typeface="Times New Roman" panose="02020603050405020304" pitchFamily="18" charset="0"/>
              </a:rPr>
              <a:t>gurgling </a:t>
            </a:r>
            <a:r>
              <a:rPr lang="en-US" altLang="zh-CN" sz="2400">
                <a:latin typeface="Times New Roman" panose="02020603050405020304" pitchFamily="18" charset="0"/>
                <a:cs typeface="Times New Roman" panose="02020603050405020304" pitchFamily="18" charset="0"/>
              </a:rPr>
              <a:t>(汩汩声)</a:t>
            </a:r>
            <a:r>
              <a:rPr lang="zh-CN" altLang="en-US" sz="2400">
                <a:latin typeface="Times New Roman" panose="02020603050405020304" pitchFamily="18" charset="0"/>
                <a:cs typeface="Times New Roman" panose="02020603050405020304" pitchFamily="18" charset="0"/>
              </a:rPr>
              <a:t> a </a:t>
            </a:r>
            <a:r>
              <a:rPr lang="zh-CN" altLang="en-US" sz="2400" b="1">
                <a:solidFill>
                  <a:srgbClr val="00B050"/>
                </a:solidFill>
                <a:latin typeface="Times New Roman" panose="02020603050405020304" pitchFamily="18" charset="0"/>
                <a:cs typeface="Times New Roman" panose="02020603050405020304" pitchFamily="18" charset="0"/>
              </a:rPr>
              <a:t>welcome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(indirect) </a:t>
            </a:r>
            <a:r>
              <a:rPr lang="zh-CN" altLang="en-US" sz="2400" b="1">
                <a:solidFill>
                  <a:srgbClr val="00B050"/>
                </a:solidFill>
                <a:latin typeface="Times New Roman" panose="02020603050405020304" pitchFamily="18" charset="0"/>
                <a:cs typeface="Times New Roman" panose="02020603050405020304" pitchFamily="18" charset="0"/>
              </a:rPr>
              <a:t>melody </a:t>
            </a:r>
            <a:r>
              <a:rPr lang="zh-CN" altLang="en-US" sz="2400" b="1">
                <a:solidFill>
                  <a:srgbClr val="FF0000"/>
                </a:solidFill>
                <a:latin typeface="Times New Roman" panose="02020603050405020304" pitchFamily="18" charset="0"/>
                <a:cs typeface="Times New Roman" panose="02020603050405020304" pitchFamily="18" charset="0"/>
              </a:rPr>
              <a:t>to their ears</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 sound)</a:t>
            </a:r>
            <a:r>
              <a:rPr lang="zh-CN" altLang="en-US" sz="2400">
                <a:latin typeface="Times New Roman" panose="02020603050405020304" pitchFamily="18" charset="0"/>
                <a:cs typeface="Times New Roman" panose="02020603050405020304" pitchFamily="18" charset="0"/>
              </a:rPr>
              <a:t>. They </a:t>
            </a:r>
            <a:r>
              <a:rPr lang="zh-CN" altLang="en-US" sz="2400" b="1">
                <a:solidFill>
                  <a:srgbClr val="00B050"/>
                </a:solidFill>
                <a:latin typeface="Times New Roman" panose="02020603050405020304" pitchFamily="18" charset="0"/>
                <a:cs typeface="Times New Roman" panose="02020603050405020304" pitchFamily="18" charset="0"/>
              </a:rPr>
              <a:t>eagerly rushed to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(indirect)</a:t>
            </a:r>
            <a:r>
              <a:rPr lang="en-US" altLang="zh-CN"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rPr>
              <a:t>its banks, </a:t>
            </a:r>
            <a:r>
              <a:rPr lang="zh-CN" altLang="en-US" sz="2400" b="1">
                <a:solidFill>
                  <a:srgbClr val="FF0000"/>
                </a:solidFill>
                <a:latin typeface="Times New Roman" panose="02020603050405020304" pitchFamily="18" charset="0"/>
                <a:cs typeface="Times New Roman" panose="02020603050405020304" pitchFamily="18" charset="0"/>
              </a:rPr>
              <a:t>dipping their hands into </a:t>
            </a:r>
            <a:r>
              <a:rPr lang="zh-CN" altLang="en-US" sz="2400">
                <a:latin typeface="Times New Roman" panose="02020603050405020304" pitchFamily="18" charset="0"/>
                <a:cs typeface="Times New Roman" panose="02020603050405020304" pitchFamily="18" charset="0"/>
              </a:rPr>
              <a:t>the cool, </a:t>
            </a:r>
            <a:r>
              <a:rPr lang="zh-CN" altLang="en-US" sz="2400" b="1">
                <a:solidFill>
                  <a:srgbClr val="FF0000"/>
                </a:solidFill>
                <a:latin typeface="Times New Roman" panose="02020603050405020304" pitchFamily="18" charset="0"/>
                <a:cs typeface="Times New Roman" panose="02020603050405020304" pitchFamily="18" charset="0"/>
              </a:rPr>
              <a:t>crystal-clear water</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 touch)</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Relief washed over them</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(direct)</a:t>
            </a:r>
            <a:r>
              <a:rPr lang="zh-CN" altLang="en-US" sz="2400" b="1">
                <a:solidFill>
                  <a:srgbClr val="00B050"/>
                </a:solidFill>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as they </a:t>
            </a:r>
            <a:r>
              <a:rPr lang="zh-CN" altLang="en-US" sz="2400" b="1">
                <a:solidFill>
                  <a:srgbClr val="FF0000"/>
                </a:solidFill>
                <a:latin typeface="Times New Roman" panose="02020603050405020304" pitchFamily="18" charset="0"/>
                <a:cs typeface="Times New Roman" panose="02020603050405020304" pitchFamily="18" charset="0"/>
              </a:rPr>
              <a:t>quenched their thirst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savoring</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(taste)</a:t>
            </a:r>
            <a:r>
              <a:rPr lang="zh-CN" altLang="en-US" sz="2400" b="1">
                <a:solidFill>
                  <a:srgbClr val="FF0000"/>
                </a:solidFill>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every drop</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(indirect) </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8" grpId="0" bldLvl="0" animBg="1"/>
      <p:bldP spid="7" grpId="0" animBg="1"/>
      <p:bldP spid="9" grpId="0"/>
      <p:bldP spid="10" grpId="0" animBg="1"/>
      <p:bldP spid="11" grpId="0"/>
      <p:bldP spid="6" grpId="0"/>
      <p:bldP spid="13" grpId="0"/>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289560" y="1485265"/>
            <a:ext cx="848360" cy="645160"/>
          </a:xfrm>
          <a:prstGeom prst="rect">
            <a:avLst/>
          </a:prstGeom>
          <a:noFill/>
        </p:spPr>
        <p:txBody>
          <a:bodyPr wrap="square" rtlCol="0">
            <a:spAutoFit/>
          </a:bodyPr>
          <a:p>
            <a:r>
              <a:rPr lang="zh-CN" altLang="en-US" b="1"/>
              <a:t>描述角色</a:t>
            </a:r>
            <a:endParaRPr lang="zh-CN" altLang="en-US" b="1"/>
          </a:p>
        </p:txBody>
      </p:sp>
      <p:sp>
        <p:nvSpPr>
          <p:cNvPr id="9" name="文本框 8"/>
          <p:cNvSpPr txBox="1"/>
          <p:nvPr>
            <p:custDataLst>
              <p:tags r:id="rId2"/>
            </p:custDataLst>
          </p:nvPr>
        </p:nvSpPr>
        <p:spPr>
          <a:xfrm>
            <a:off x="289560" y="840105"/>
            <a:ext cx="848360" cy="645160"/>
          </a:xfrm>
          <a:prstGeom prst="rect">
            <a:avLst/>
          </a:prstGeom>
          <a:noFill/>
        </p:spPr>
        <p:txBody>
          <a:bodyPr wrap="square" rtlCol="0">
            <a:spAutoFit/>
          </a:bodyPr>
          <a:p>
            <a:r>
              <a:rPr lang="zh-CN" altLang="en-US" b="1"/>
              <a:t>描述场景</a:t>
            </a:r>
            <a:endParaRPr lang="zh-CN" altLang="en-US" b="1"/>
          </a:p>
        </p:txBody>
      </p:sp>
      <p:sp>
        <p:nvSpPr>
          <p:cNvPr id="6" name="文本框 5"/>
          <p:cNvSpPr txBox="1"/>
          <p:nvPr>
            <p:custDataLst>
              <p:tags r:id="rId3"/>
            </p:custDataLst>
          </p:nvPr>
        </p:nvSpPr>
        <p:spPr>
          <a:xfrm>
            <a:off x="416456" y="100978"/>
            <a:ext cx="9869673" cy="460375"/>
          </a:xfrm>
          <a:prstGeom prst="rect">
            <a:avLst/>
          </a:prstGeom>
          <a:noFill/>
        </p:spPr>
        <p:txBody>
          <a:bodyPr wrap="square">
            <a:spAutoFit/>
          </a:bodyPr>
          <a:p>
            <a:r>
              <a:rPr lang="zh-CN" altLang="en-US" sz="2400" b="1" dirty="0">
                <a:sym typeface="+mn-ea"/>
              </a:rPr>
              <a:t>模仿第</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sym typeface="+mn-ea"/>
              </a:rPr>
              <a:t>⑦</a:t>
            </a:r>
            <a:r>
              <a:rPr lang="zh-CN" altLang="en-US" sz="2400" b="1" dirty="0">
                <a:sym typeface="+mn-ea"/>
              </a:rPr>
              <a:t>段，</a:t>
            </a:r>
            <a:r>
              <a:rPr lang="zh-CN" altLang="en-US" sz="2400" b="1" dirty="0"/>
              <a:t>描写第二段见到</a:t>
            </a:r>
            <a:r>
              <a:rPr lang="en-US" altLang="zh-CN" sz="2400" b="1" dirty="0"/>
              <a:t>“</a:t>
            </a:r>
            <a:r>
              <a:rPr lang="zh-CN" altLang="en-US" sz="2400" b="1" dirty="0"/>
              <a:t>救星</a:t>
            </a:r>
            <a:r>
              <a:rPr lang="en-US" altLang="zh-CN" sz="2400" b="1" dirty="0"/>
              <a:t>”</a:t>
            </a:r>
            <a:r>
              <a:rPr lang="zh-CN" altLang="en-US" sz="2400" b="1" dirty="0"/>
              <a:t>后的内容。</a:t>
            </a:r>
            <a:endParaRPr lang="en-US" altLang="zh-CN" sz="2400" b="1" dirty="0"/>
          </a:p>
        </p:txBody>
      </p:sp>
      <p:sp>
        <p:nvSpPr>
          <p:cNvPr id="4" name="圆角矩形 3"/>
          <p:cNvSpPr/>
          <p:nvPr>
            <p:custDataLst>
              <p:tags r:id="rId4"/>
            </p:custDataLst>
          </p:nvPr>
        </p:nvSpPr>
        <p:spPr>
          <a:xfrm>
            <a:off x="1250315" y="747395"/>
            <a:ext cx="705167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altLang="zh-CN" sz="2400" b="1">
                <a:solidFill>
                  <a:srgbClr val="FF0000"/>
                </a:solidFill>
                <a:effectLst>
                  <a:outerShdw blurRad="38100" dist="38100" dir="2700000" algn="tl">
                    <a:srgbClr val="000000">
                      <a:alpha val="43137"/>
                    </a:srgbClr>
                  </a:outerShdw>
                </a:effectLst>
              </a:rPr>
              <a:t>five senses:</a:t>
            </a:r>
            <a:r>
              <a:rPr lang="en-US" altLang="zh-CN" sz="2400" b="1">
                <a:effectLst>
                  <a:outerShdw blurRad="38100" dist="38100" dir="2700000" algn="tl">
                    <a:srgbClr val="000000">
                      <a:alpha val="43137"/>
                    </a:srgbClr>
                  </a:outerShdw>
                </a:effectLst>
              </a:rPr>
              <a:t> </a:t>
            </a:r>
            <a:r>
              <a:rPr lang="en-US" altLang="zh-CN" sz="2400" b="1" u="sng">
                <a:effectLst>
                  <a:outerShdw blurRad="38100" dist="38100" dir="2700000" algn="tl">
                    <a:srgbClr val="000000">
                      <a:alpha val="43137"/>
                    </a:srgbClr>
                  </a:outerShdw>
                </a:effectLst>
              </a:rPr>
              <a:t>sight, hearing</a:t>
            </a:r>
            <a:r>
              <a:rPr lang="en-US" altLang="zh-CN" sz="2400" b="1">
                <a:effectLst>
                  <a:outerShdw blurRad="38100" dist="38100" dir="2700000" algn="tl">
                    <a:srgbClr val="000000">
                      <a:alpha val="43137"/>
                    </a:srgbClr>
                  </a:outerShdw>
                </a:effectLst>
              </a:rPr>
              <a:t>, smell, taste, and touch</a:t>
            </a:r>
            <a:endParaRPr lang="en-US" altLang="zh-CN" sz="2400" b="1">
              <a:effectLst>
                <a:outerShdw blurRad="38100" dist="38100" dir="2700000" algn="tl">
                  <a:srgbClr val="000000">
                    <a:alpha val="43137"/>
                  </a:srgbClr>
                </a:outerShdw>
              </a:effectLst>
            </a:endParaRPr>
          </a:p>
        </p:txBody>
      </p:sp>
      <p:sp>
        <p:nvSpPr>
          <p:cNvPr id="5" name="圆角矩形 4"/>
          <p:cNvSpPr/>
          <p:nvPr>
            <p:custDataLst>
              <p:tags r:id="rId5"/>
            </p:custDataLst>
          </p:nvPr>
        </p:nvSpPr>
        <p:spPr>
          <a:xfrm>
            <a:off x="1250315" y="1148715"/>
            <a:ext cx="916876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rhetorical devices: </a:t>
            </a:r>
            <a:r>
              <a:rPr lang="en-US" altLang="zh-CN" sz="2400" b="1">
                <a:effectLst>
                  <a:outerShdw blurRad="38100" dist="38100" dir="2700000" algn="tl">
                    <a:srgbClr val="000000">
                      <a:alpha val="43137"/>
                    </a:srgbClr>
                  </a:outerShdw>
                </a:effectLst>
              </a:rPr>
              <a:t>personification; simile</a:t>
            </a:r>
            <a:r>
              <a:rPr lang="en-US" sz="2400" b="1">
                <a:effectLst>
                  <a:outerShdw blurRad="38100" dist="38100" dir="2700000" algn="tl">
                    <a:srgbClr val="000000">
                      <a:alpha val="43137"/>
                    </a:srgbClr>
                  </a:outerShdw>
                </a:effectLst>
              </a:rPr>
              <a:t>; contrast; </a:t>
            </a:r>
            <a:r>
              <a:rPr lang="en-US" altLang="zh-CN" sz="2400" b="1">
                <a:effectLst>
                  <a:outerShdw blurRad="38100" dist="38100" dir="2700000" algn="tl">
                    <a:srgbClr val="000000">
                      <a:alpha val="43137"/>
                    </a:srgbClr>
                  </a:outerShdw>
                </a:effectLst>
              </a:rPr>
              <a:t>exaggeration </a:t>
            </a:r>
            <a:endParaRPr lang="zh-CN" altLang="en-US" sz="2400" b="1">
              <a:effectLst>
                <a:outerShdw blurRad="38100" dist="38100" dir="2700000" algn="tl">
                  <a:srgbClr val="000000">
                    <a:alpha val="43137"/>
                  </a:srgbClr>
                </a:outerShdw>
              </a:effectLst>
            </a:endParaRPr>
          </a:p>
        </p:txBody>
      </p:sp>
      <p:sp>
        <p:nvSpPr>
          <p:cNvPr id="8" name="圆角矩形 7"/>
          <p:cNvSpPr/>
          <p:nvPr>
            <p:custDataLst>
              <p:tags r:id="rId6"/>
            </p:custDataLst>
          </p:nvPr>
        </p:nvSpPr>
        <p:spPr>
          <a:xfrm>
            <a:off x="1250315" y="1550035"/>
            <a:ext cx="9845675" cy="7245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direct ways: </a:t>
            </a:r>
            <a:r>
              <a:rPr lang="en-US" altLang="zh-CN" sz="2400" b="1">
                <a:solidFill>
                  <a:schemeClr val="bg1"/>
                </a:solidFill>
                <a:effectLst>
                  <a:outerShdw blurRad="38100" dist="38100" dir="2700000" algn="tl">
                    <a:srgbClr val="000000">
                      <a:alpha val="43137"/>
                    </a:srgbClr>
                  </a:outerShdw>
                </a:effectLst>
              </a:rPr>
              <a:t>words showing emotions</a:t>
            </a:r>
            <a:endParaRPr lang="en-US" altLang="zh-CN" sz="2400" b="1">
              <a:solidFill>
                <a:schemeClr val="bg1"/>
              </a:solidFill>
              <a:effectLst>
                <a:outerShdw blurRad="38100" dist="38100" dir="2700000" algn="tl">
                  <a:srgbClr val="000000">
                    <a:alpha val="43137"/>
                  </a:srgbClr>
                </a:outerShdw>
              </a:effectLst>
            </a:endParaRPr>
          </a:p>
          <a:p>
            <a:pPr algn="l"/>
            <a:r>
              <a:rPr lang="en-US" altLang="zh-CN" sz="2400" b="1">
                <a:solidFill>
                  <a:srgbClr val="FF0000"/>
                </a:solidFill>
                <a:effectLst>
                  <a:outerShdw blurRad="38100" dist="38100" dir="2700000" algn="tl">
                    <a:srgbClr val="000000">
                      <a:alpha val="43137"/>
                    </a:srgbClr>
                  </a:outerShdw>
                </a:effectLst>
              </a:rPr>
              <a:t>indirect ways: </a:t>
            </a:r>
            <a:r>
              <a:rPr lang="en-US" altLang="zh-CN" sz="2400" b="1">
                <a:effectLst>
                  <a:outerShdw blurRad="38100" dist="38100" dir="2700000" algn="tl">
                    <a:srgbClr val="000000">
                      <a:alpha val="43137"/>
                    </a:srgbClr>
                  </a:outerShdw>
                </a:effectLst>
                <a:sym typeface="+mn-ea"/>
              </a:rPr>
              <a:t>facial expressions, tones, words, thinking, environment</a:t>
            </a:r>
            <a:endParaRPr lang="en-US" altLang="zh-CN" sz="2400" b="1">
              <a:effectLst>
                <a:outerShdw blurRad="38100" dist="38100" dir="2700000" algn="tl">
                  <a:srgbClr val="000000">
                    <a:alpha val="43137"/>
                  </a:srgbClr>
                </a:outerShdw>
              </a:effectLst>
              <a:sym typeface="+mn-ea"/>
            </a:endParaRPr>
          </a:p>
        </p:txBody>
      </p:sp>
      <p:sp>
        <p:nvSpPr>
          <p:cNvPr id="7" name="左大括号 6"/>
          <p:cNvSpPr/>
          <p:nvPr>
            <p:custDataLst>
              <p:tags r:id="rId7"/>
            </p:custDataLst>
          </p:nvPr>
        </p:nvSpPr>
        <p:spPr>
          <a:xfrm>
            <a:off x="1059180" y="927100"/>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左大括号 9"/>
          <p:cNvSpPr/>
          <p:nvPr>
            <p:custDataLst>
              <p:tags r:id="rId8"/>
            </p:custDataLst>
          </p:nvPr>
        </p:nvSpPr>
        <p:spPr>
          <a:xfrm>
            <a:off x="1059180" y="1664335"/>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517525" y="2762250"/>
            <a:ext cx="11186160" cy="3046095"/>
          </a:xfrm>
          <a:prstGeom prst="rect">
            <a:avLst/>
          </a:prstGeom>
          <a:noFill/>
        </p:spPr>
        <p:txBody>
          <a:bodyPr wrap="square" rtlCol="0" anchor="t">
            <a:spAutoFit/>
          </a:bodyPr>
          <a:p>
            <a:pPr algn="just"/>
            <a:r>
              <a:rPr lang="en-US" altLang="zh-CN" sz="2400">
                <a:solidFill>
                  <a:schemeClr val="tx1"/>
                </a:solidFill>
                <a:latin typeface="Times New Roman" panose="02020603050405020304" pitchFamily="18" charset="0"/>
                <a:cs typeface="Times New Roman" panose="02020603050405020304" pitchFamily="18" charset="0"/>
              </a:rPr>
              <a:t>Para. 2 ... </a:t>
            </a:r>
            <a:r>
              <a:rPr lang="zh-CN" altLang="en-US" sz="2400">
                <a:solidFill>
                  <a:schemeClr val="tx1"/>
                </a:solidFill>
                <a:latin typeface="Times New Roman" panose="02020603050405020304" pitchFamily="18" charset="0"/>
                <a:cs typeface="Times New Roman" panose="02020603050405020304" pitchFamily="18" charset="0"/>
              </a:rPr>
              <a:t>As the headlights cut through the darkness, the boys</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 eyes lit up</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with renewed hope. The ground trembled beneath their feet as the approaching vehicle drew nearer, sending a thrill of anticipation through their bodies. The scent of diesel fuel</a:t>
            </a:r>
            <a:r>
              <a:rPr lang="en-US" altLang="zh-CN"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sym typeface="+mn-ea"/>
              </a:rPr>
              <a:t>(</a:t>
            </a:r>
            <a:r>
              <a:rPr lang="zh-CN" altLang="en-US" sz="2400">
                <a:solidFill>
                  <a:schemeClr val="tx1"/>
                </a:solidFill>
                <a:latin typeface="Times New Roman" panose="02020603050405020304" pitchFamily="18" charset="0"/>
                <a:cs typeface="Times New Roman" panose="02020603050405020304" pitchFamily="18" charset="0"/>
                <a:sym typeface="+mn-ea"/>
              </a:rPr>
              <a:t>柴油</a:t>
            </a:r>
            <a:r>
              <a:rPr lang="en-US" altLang="zh-CN" sz="2400">
                <a:solidFill>
                  <a:schemeClr val="tx1"/>
                </a:solidFill>
                <a:latin typeface="Times New Roman" panose="02020603050405020304" pitchFamily="18" charset="0"/>
                <a:cs typeface="Times New Roman" panose="02020603050405020304" pitchFamily="18" charset="0"/>
                <a:sym typeface="+mn-ea"/>
              </a:rPr>
              <a:t>)</a:t>
            </a:r>
            <a:r>
              <a:rPr lang="zh-CN" altLang="en-US" sz="2400">
                <a:solidFill>
                  <a:schemeClr val="tx1"/>
                </a:solidFill>
                <a:latin typeface="Times New Roman" panose="02020603050405020304" pitchFamily="18" charset="0"/>
                <a:cs typeface="Times New Roman" panose="02020603050405020304" pitchFamily="18" charset="0"/>
              </a:rPr>
              <a:t> filled the air, a welcome whiff of civilization</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来自人类文明的气息</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 after </a:t>
            </a:r>
            <a:r>
              <a:rPr lang="en-US" altLang="zh-CN" sz="2400">
                <a:solidFill>
                  <a:schemeClr val="tx1"/>
                </a:solidFill>
                <a:latin typeface="Times New Roman" panose="02020603050405020304" pitchFamily="18" charset="0"/>
                <a:cs typeface="Times New Roman" panose="02020603050405020304" pitchFamily="18" charset="0"/>
              </a:rPr>
              <a:t>what seemed </a:t>
            </a:r>
            <a:r>
              <a:rPr lang="zh-CN" altLang="en-US" sz="2400">
                <a:solidFill>
                  <a:schemeClr val="tx1"/>
                </a:solidFill>
                <a:latin typeface="Times New Roman" panose="02020603050405020304" pitchFamily="18" charset="0"/>
                <a:cs typeface="Times New Roman" panose="02020603050405020304" pitchFamily="18" charset="0"/>
              </a:rPr>
              <a:t>days of isolation. </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We</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re saved!</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 Nathan exclaimed, his voice trembling with emotion. As the rescue truck came into view, Kevin felt a wave of relief wash over him. It was like a beacon of hope in their mud-soaked, </a:t>
            </a:r>
            <a:r>
              <a:rPr lang="en-US" altLang="zh-CN" sz="2400">
                <a:solidFill>
                  <a:schemeClr val="tx1"/>
                </a:solidFill>
                <a:latin typeface="Times New Roman" panose="02020603050405020304" pitchFamily="18" charset="0"/>
                <a:cs typeface="Times New Roman" panose="02020603050405020304" pitchFamily="18" charset="0"/>
              </a:rPr>
              <a:t>distant</a:t>
            </a:r>
            <a:r>
              <a:rPr lang="zh-CN" altLang="en-US" sz="2400">
                <a:solidFill>
                  <a:schemeClr val="tx1"/>
                </a:solidFill>
                <a:latin typeface="Times New Roman" panose="02020603050405020304" pitchFamily="18" charset="0"/>
                <a:cs typeface="Times New Roman" panose="02020603050405020304" pitchFamily="18" charset="0"/>
              </a:rPr>
              <a:t> world.</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Once a deserted battlefield, the campsite was now a safe haven.</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46100" y="2761615"/>
            <a:ext cx="11186160" cy="3784600"/>
          </a:xfrm>
          <a:prstGeom prst="rect">
            <a:avLst/>
          </a:prstGeom>
          <a:solidFill>
            <a:schemeClr val="bg1"/>
          </a:solidFill>
        </p:spPr>
        <p:txBody>
          <a:bodyPr wrap="square" rtlCol="0" anchor="t">
            <a:spAutoFit/>
          </a:bodyPr>
          <a:p>
            <a:pPr algn="just"/>
            <a:r>
              <a:rPr lang="en-US" altLang="zh-CN" sz="2400">
                <a:latin typeface="Times New Roman" panose="02020603050405020304" pitchFamily="18" charset="0"/>
                <a:cs typeface="Times New Roman" panose="02020603050405020304" pitchFamily="18" charset="0"/>
              </a:rPr>
              <a:t>Para. 2 ... </a:t>
            </a:r>
            <a:r>
              <a:rPr lang="zh-CN" altLang="en-US" sz="2400">
                <a:latin typeface="Times New Roman" panose="02020603050405020304" pitchFamily="18" charset="0"/>
                <a:cs typeface="Times New Roman" panose="02020603050405020304" pitchFamily="18" charset="0"/>
              </a:rPr>
              <a:t>As the headlights cut through the </a:t>
            </a:r>
            <a:r>
              <a:rPr lang="zh-CN" altLang="en-US" sz="2400" b="1">
                <a:solidFill>
                  <a:srgbClr val="FF0000"/>
                </a:solidFill>
                <a:latin typeface="Times New Roman" panose="02020603050405020304" pitchFamily="18" charset="0"/>
                <a:cs typeface="Times New Roman" panose="02020603050405020304" pitchFamily="18" charset="0"/>
              </a:rPr>
              <a:t>darkness</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a:t>
            </a:r>
            <a:r>
              <a:rPr lang="zh-CN" altLang="en-US" sz="2400">
                <a:latin typeface="Times New Roman" panose="02020603050405020304" pitchFamily="18" charset="0"/>
                <a:cs typeface="Times New Roman" panose="02020603050405020304" pitchFamily="18" charset="0"/>
              </a:rPr>
              <a:t>, the boys</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eyes lit up</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 </a:t>
            </a:r>
            <a:r>
              <a:rPr lang="zh-CN" altLang="en-US" sz="2400">
                <a:latin typeface="Times New Roman" panose="02020603050405020304" pitchFamily="18" charset="0"/>
                <a:cs typeface="Times New Roman" panose="02020603050405020304" pitchFamily="18" charset="0"/>
              </a:rPr>
              <a:t>with </a:t>
            </a:r>
            <a:r>
              <a:rPr lang="zh-CN" altLang="en-US" sz="2400" b="1">
                <a:solidFill>
                  <a:srgbClr val="00B050"/>
                </a:solidFill>
                <a:latin typeface="Times New Roman" panose="02020603050405020304" pitchFamily="18" charset="0"/>
                <a:cs typeface="Times New Roman" panose="02020603050405020304" pitchFamily="18" charset="0"/>
              </a:rPr>
              <a:t>renewed hope</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(direct)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The ground trembled</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(personification/ exaggeration)</a:t>
            </a:r>
            <a:r>
              <a:rPr lang="zh-CN" altLang="en-US" sz="2400" b="1">
                <a:solidFill>
                  <a:srgbClr val="FF0000"/>
                </a:solidFill>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beneath their feet as </a:t>
            </a:r>
            <a:r>
              <a:rPr lang="zh-CN" altLang="en-US" sz="2400" b="1">
                <a:solidFill>
                  <a:srgbClr val="FF0000"/>
                </a:solidFill>
                <a:latin typeface="Times New Roman" panose="02020603050405020304" pitchFamily="18" charset="0"/>
                <a:cs typeface="Times New Roman" panose="02020603050405020304" pitchFamily="18" charset="0"/>
              </a:rPr>
              <a:t>the approaching vehicle drew nearer</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sending a thrill of</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anticipation through their bodies</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(direct)</a:t>
            </a:r>
            <a:r>
              <a:rPr lang="zh-CN" altLang="en-US" sz="2400">
                <a:latin typeface="Times New Roman" panose="02020603050405020304" pitchFamily="18" charset="0"/>
                <a:cs typeface="Times New Roman" panose="02020603050405020304" pitchFamily="18" charset="0"/>
              </a:rPr>
              <a:t>. The </a:t>
            </a:r>
            <a:r>
              <a:rPr lang="zh-CN" altLang="en-US" sz="2400" b="1">
                <a:solidFill>
                  <a:srgbClr val="FF0000"/>
                </a:solidFill>
                <a:latin typeface="Times New Roman" panose="02020603050405020304" pitchFamily="18" charset="0"/>
                <a:cs typeface="Times New Roman" panose="02020603050405020304" pitchFamily="18" charset="0"/>
              </a:rPr>
              <a:t>scent of diesel fuel</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柴油</a:t>
            </a:r>
            <a:r>
              <a:rPr lang="en-US" altLang="zh-CN" sz="2400">
                <a:latin typeface="Times New Roman" panose="02020603050405020304" pitchFamily="18" charset="0"/>
                <a:cs typeface="Times New Roman" panose="02020603050405020304" pitchFamily="18" charset="0"/>
                <a:sym typeface="+mn-ea"/>
              </a:rPr>
              <a:t>)</a:t>
            </a:r>
            <a:r>
              <a:rPr lang="zh-CN" altLang="en-US" sz="2400" b="1">
                <a:solidFill>
                  <a:srgbClr val="FF0000"/>
                </a:solidFill>
                <a:latin typeface="Times New Roman" panose="02020603050405020304" pitchFamily="18" charset="0"/>
                <a:cs typeface="Times New Roman" panose="02020603050405020304" pitchFamily="18" charset="0"/>
              </a:rPr>
              <a:t> filled the air</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(smell)</a:t>
            </a:r>
            <a:r>
              <a:rPr lang="zh-CN" altLang="en-US" sz="2400">
                <a:latin typeface="Times New Roman" panose="02020603050405020304" pitchFamily="18" charset="0"/>
                <a:cs typeface="Times New Roman" panose="02020603050405020304" pitchFamily="18" charset="0"/>
              </a:rPr>
              <a:t>, a </a:t>
            </a:r>
            <a:r>
              <a:rPr lang="zh-CN" altLang="en-US" sz="2400" b="1">
                <a:solidFill>
                  <a:srgbClr val="00B050"/>
                </a:solidFill>
                <a:latin typeface="Times New Roman" panose="02020603050405020304" pitchFamily="18" charset="0"/>
                <a:cs typeface="Times New Roman" panose="02020603050405020304" pitchFamily="18" charset="0"/>
              </a:rPr>
              <a:t>welcome whiff of civilization</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rPr>
              <a:t>(</a:t>
            </a:r>
            <a:r>
              <a:rPr lang="zh-CN" altLang="en-US" sz="2400">
                <a:solidFill>
                  <a:schemeClr val="tx1"/>
                </a:solidFill>
                <a:latin typeface="Times New Roman" panose="02020603050405020304" pitchFamily="18" charset="0"/>
                <a:cs typeface="Times New Roman" panose="02020603050405020304" pitchFamily="18" charset="0"/>
              </a:rPr>
              <a:t>来自人类文明的气息</a:t>
            </a:r>
            <a:r>
              <a:rPr lang="en-US" altLang="zh-CN" sz="2400">
                <a:solidFill>
                  <a:schemeClr val="tx1"/>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(indirect) </a:t>
            </a:r>
            <a:r>
              <a:rPr lang="zh-CN" altLang="en-US" sz="2400" b="1">
                <a:solidFill>
                  <a:srgbClr val="00B050"/>
                </a:solidFill>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after </a:t>
            </a:r>
            <a:r>
              <a:rPr lang="en-US" altLang="zh-CN" sz="2400" b="1">
                <a:solidFill>
                  <a:srgbClr val="FF0000"/>
                </a:solidFill>
                <a:latin typeface="Times New Roman" panose="02020603050405020304" pitchFamily="18" charset="0"/>
                <a:cs typeface="Times New Roman" panose="02020603050405020304" pitchFamily="18" charset="0"/>
              </a:rPr>
              <a:t>what seemed </a:t>
            </a:r>
            <a:r>
              <a:rPr lang="zh-CN" altLang="en-US" sz="2400">
                <a:latin typeface="Times New Roman" panose="02020603050405020304" pitchFamily="18" charset="0"/>
                <a:cs typeface="Times New Roman" panose="02020603050405020304" pitchFamily="18" charset="0"/>
              </a:rPr>
              <a:t>days of </a:t>
            </a:r>
            <a:r>
              <a:rPr lang="zh-CN" altLang="en-US" sz="2400" b="1">
                <a:solidFill>
                  <a:srgbClr val="00B050"/>
                </a:solidFill>
                <a:latin typeface="Times New Roman" panose="02020603050405020304" pitchFamily="18" charset="0"/>
                <a:cs typeface="Times New Roman" panose="02020603050405020304" pitchFamily="18" charset="0"/>
              </a:rPr>
              <a:t>isolation</a:t>
            </a:r>
            <a:r>
              <a:rPr lang="en-US" altLang="zh-CN" sz="2400">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(exaggeration)</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“We’re saved!”</a:t>
            </a:r>
            <a:r>
              <a:rPr lang="zh-CN" altLang="en-US" sz="2400">
                <a:latin typeface="Times New Roman" panose="02020603050405020304" pitchFamily="18" charset="0"/>
                <a:cs typeface="Times New Roman" panose="02020603050405020304" pitchFamily="18" charset="0"/>
              </a:rPr>
              <a:t> Nathan </a:t>
            </a:r>
            <a:r>
              <a:rPr lang="zh-CN" altLang="en-US" sz="2400" b="1">
                <a:solidFill>
                  <a:srgbClr val="00B050"/>
                </a:solidFill>
                <a:latin typeface="Times New Roman" panose="02020603050405020304" pitchFamily="18" charset="0"/>
                <a:cs typeface="Times New Roman" panose="02020603050405020304" pitchFamily="18" charset="0"/>
              </a:rPr>
              <a:t>exclaimed</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his voice trembling with emotion</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(direct+ indirect)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As the rescue truck came into view</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(sight)</a:t>
            </a:r>
            <a:r>
              <a:rPr lang="zh-CN" altLang="en-US" sz="2400">
                <a:latin typeface="Times New Roman" panose="02020603050405020304" pitchFamily="18" charset="0"/>
                <a:cs typeface="Times New Roman" panose="02020603050405020304" pitchFamily="18" charset="0"/>
              </a:rPr>
              <a:t>, Kevin </a:t>
            </a:r>
            <a:r>
              <a:rPr lang="zh-CN" altLang="en-US" sz="2400" b="1">
                <a:solidFill>
                  <a:srgbClr val="00B050"/>
                </a:solidFill>
                <a:latin typeface="Times New Roman" panose="02020603050405020304" pitchFamily="18" charset="0"/>
                <a:cs typeface="Times New Roman" panose="02020603050405020304" pitchFamily="18" charset="0"/>
              </a:rPr>
              <a:t>felt a wave of relief wash over him</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(direct)</a:t>
            </a: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It was like a beacon of hope</a:t>
            </a:r>
            <a:r>
              <a:rPr lang="en-US"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(simile)</a:t>
            </a:r>
            <a:r>
              <a:rPr lang="zh-CN" altLang="en-US" sz="2400">
                <a:latin typeface="Times New Roman" panose="02020603050405020304" pitchFamily="18" charset="0"/>
                <a:cs typeface="Times New Roman" panose="02020603050405020304" pitchFamily="18" charset="0"/>
              </a:rPr>
              <a:t> in their mud-soaked, </a:t>
            </a:r>
            <a:r>
              <a:rPr lang="en-US" altLang="zh-CN" sz="2400">
                <a:latin typeface="Times New Roman" panose="02020603050405020304" pitchFamily="18" charset="0"/>
                <a:cs typeface="Times New Roman" panose="02020603050405020304" pitchFamily="18" charset="0"/>
              </a:rPr>
              <a:t>distant</a:t>
            </a:r>
            <a:r>
              <a:rPr lang="zh-CN" altLang="en-US" sz="2400">
                <a:latin typeface="Times New Roman" panose="02020603050405020304" pitchFamily="18" charset="0"/>
                <a:cs typeface="Times New Roman" panose="02020603050405020304" pitchFamily="18" charset="0"/>
              </a:rPr>
              <a:t> world.</a:t>
            </a:r>
            <a:r>
              <a:rPr lang="en-US" altLang="zh-CN"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Once </a:t>
            </a:r>
            <a:r>
              <a:rPr lang="zh-CN" altLang="en-US" sz="2400">
                <a:latin typeface="Times New Roman" panose="02020603050405020304" pitchFamily="18" charset="0"/>
                <a:cs typeface="Times New Roman" panose="02020603050405020304" pitchFamily="18" charset="0"/>
              </a:rPr>
              <a:t>a deserted </a:t>
            </a:r>
            <a:r>
              <a:rPr lang="zh-CN" altLang="en-US" sz="2400" b="1">
                <a:solidFill>
                  <a:srgbClr val="00B050"/>
                </a:solidFill>
                <a:latin typeface="Times New Roman" panose="02020603050405020304" pitchFamily="18" charset="0"/>
                <a:cs typeface="Times New Roman" panose="02020603050405020304" pitchFamily="18" charset="0"/>
              </a:rPr>
              <a:t>battlefield</a:t>
            </a:r>
            <a:r>
              <a:rPr lang="zh-CN" altLang="en-US" sz="2400">
                <a:latin typeface="Times New Roman" panose="02020603050405020304" pitchFamily="18" charset="0"/>
                <a:cs typeface="Times New Roman" panose="02020603050405020304" pitchFamily="18" charset="0"/>
              </a:rPr>
              <a:t>, the campsite </a:t>
            </a:r>
            <a:r>
              <a:rPr lang="zh-CN" altLang="en-US" sz="2400" b="1">
                <a:solidFill>
                  <a:srgbClr val="FF0000"/>
                </a:solidFill>
                <a:latin typeface="Times New Roman" panose="02020603050405020304" pitchFamily="18" charset="0"/>
                <a:cs typeface="Times New Roman" panose="02020603050405020304" pitchFamily="18" charset="0"/>
              </a:rPr>
              <a:t>was now </a:t>
            </a:r>
            <a:r>
              <a:rPr lang="zh-CN" altLang="en-US" sz="2400" b="1">
                <a:solidFill>
                  <a:srgbClr val="00B050"/>
                </a:solidFill>
                <a:latin typeface="Times New Roman" panose="02020603050405020304" pitchFamily="18" charset="0"/>
                <a:cs typeface="Times New Roman" panose="02020603050405020304" pitchFamily="18" charset="0"/>
              </a:rPr>
              <a:t>a</a:t>
            </a:r>
            <a:r>
              <a:rPr lang="zh-CN" altLang="en-US" sz="2400">
                <a:latin typeface="Times New Roman" panose="02020603050405020304" pitchFamily="18" charset="0"/>
                <a:cs typeface="Times New Roman" panose="02020603050405020304" pitchFamily="18" charset="0"/>
              </a:rPr>
              <a:t> </a:t>
            </a:r>
            <a:r>
              <a:rPr lang="zh-CN" altLang="en-US" sz="2400" b="1">
                <a:solidFill>
                  <a:srgbClr val="00B050"/>
                </a:solidFill>
                <a:latin typeface="Times New Roman" panose="02020603050405020304" pitchFamily="18" charset="0"/>
                <a:cs typeface="Times New Roman" panose="02020603050405020304" pitchFamily="18" charset="0"/>
              </a:rPr>
              <a:t>safe haven</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避难所</a:t>
            </a:r>
            <a:r>
              <a:rPr lang="en-US" altLang="zh-CN" sz="2400">
                <a:latin typeface="Times New Roman" panose="02020603050405020304" pitchFamily="18" charset="0"/>
                <a:cs typeface="Times New Roman" panose="02020603050405020304" pitchFamily="18" charset="0"/>
                <a:sym typeface="+mn-ea"/>
              </a:rPr>
              <a:t>)</a:t>
            </a:r>
            <a:r>
              <a:rPr lang="en-US" altLang="zh-CN"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sym typeface="+mn-ea"/>
              </a:rPr>
              <a:t>(indirect) </a:t>
            </a:r>
            <a:r>
              <a:rPr lang="zh-CN" altLang="en-US" sz="2400" b="1">
                <a:solidFill>
                  <a:srgbClr val="00B050"/>
                </a:solidFill>
                <a:latin typeface="Times New Roman" panose="02020603050405020304" pitchFamily="18" charset="0"/>
                <a:cs typeface="Times New Roman" panose="02020603050405020304" pitchFamily="18" charset="0"/>
              </a:rPr>
              <a:t> </a:t>
            </a:r>
            <a:r>
              <a:rPr lang="en-US" altLang="zh-CN" sz="2400" b="1">
                <a:solidFill>
                  <a:schemeClr val="bg1"/>
                </a:solidFill>
                <a:highlight>
                  <a:srgbClr val="FF0000"/>
                </a:highlight>
                <a:latin typeface="Times New Roman" panose="02020603050405020304" pitchFamily="18" charset="0"/>
                <a:cs typeface="Times New Roman" panose="02020603050405020304" pitchFamily="18" charset="0"/>
                <a:sym typeface="+mn-ea"/>
              </a:rPr>
              <a:t>(metaphor+contrast)</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68935" y="313055"/>
            <a:ext cx="11660505" cy="6554470"/>
          </a:xfrm>
          <a:prstGeom prst="rect">
            <a:avLst/>
          </a:prstGeom>
          <a:noFill/>
          <a:ln w="9525">
            <a:noFill/>
          </a:ln>
        </p:spPr>
        <p:txBody>
          <a:bodyPr wrap="square">
            <a:spAutoFit/>
          </a:bodyPr>
          <a:p>
            <a:pPr indent="0" algn="just"/>
            <a:r>
              <a:rPr lang="en-US" sz="2100" b="1">
                <a:latin typeface="Times New Roman" panose="02020603050405020304" pitchFamily="18" charset="0"/>
                <a:ea typeface="宋体" panose="02010600030101010101" pitchFamily="2" charset="-122"/>
              </a:rPr>
              <a:t>One possible version:</a:t>
            </a:r>
            <a:endParaRPr lang="en-US" sz="2100" b="1">
              <a:latin typeface="Times New Roman" panose="02020603050405020304" pitchFamily="18" charset="0"/>
              <a:ea typeface="宋体" panose="02010600030101010101" pitchFamily="2" charset="-122"/>
            </a:endParaRPr>
          </a:p>
          <a:p>
            <a:pPr indent="0" algn="just"/>
            <a:r>
              <a:rPr lang="en-US" sz="2100" b="0">
                <a:latin typeface="Times New Roman" panose="02020603050405020304" pitchFamily="18" charset="0"/>
                <a:ea typeface="宋体" panose="02010600030101010101" pitchFamily="2" charset="-122"/>
              </a:rPr>
              <a:t>Paragraph 1:</a:t>
            </a:r>
            <a:endParaRPr lang="en-US" sz="2100" b="0">
              <a:latin typeface="Times New Roman" panose="02020603050405020304" pitchFamily="18" charset="0"/>
              <a:ea typeface="宋体" panose="02010600030101010101" pitchFamily="2" charset="-122"/>
            </a:endParaRPr>
          </a:p>
          <a:p>
            <a:pPr indent="0" algn="just"/>
            <a:r>
              <a:rPr lang="en-US" sz="2100">
                <a:latin typeface="Times New Roman" panose="02020603050405020304" pitchFamily="18" charset="0"/>
                <a:ea typeface="宋体" panose="02010600030101010101" pitchFamily="2" charset="-122"/>
              </a:rPr>
              <a:t>The next day, they found themselves facing the immediate problem of finding water.</a:t>
            </a:r>
            <a:r>
              <a:rPr lang="en-US" sz="2100" b="0">
                <a:latin typeface="Times New Roman" panose="02020603050405020304" pitchFamily="18" charset="0"/>
                <a:ea typeface="宋体" panose="02010600030101010101" pitchFamily="2" charset="-122"/>
              </a:rPr>
              <a:t> The boys pushed through the bushes, and the search for water soon </a:t>
            </a:r>
            <a:r>
              <a:rPr lang="en-US" sz="2100" b="1" i="1">
                <a:latin typeface="Times New Roman" panose="02020603050405020304" pitchFamily="18" charset="0"/>
                <a:ea typeface="宋体" panose="02010600030101010101" pitchFamily="2" charset="-122"/>
              </a:rPr>
              <a:t>drained their energy</a:t>
            </a:r>
            <a:r>
              <a:rPr lang="en-US" sz="2100" b="0">
                <a:latin typeface="Times New Roman" panose="02020603050405020304" pitchFamily="18" charset="0"/>
                <a:ea typeface="宋体" panose="02010600030101010101" pitchFamily="2" charset="-122"/>
              </a:rPr>
              <a:t>. They were about to give up when they heard a small sound, a splash of some sort. “Wait, did you hear that?” Jay’s voice </a:t>
            </a:r>
            <a:r>
              <a:rPr lang="en-US" sz="2100" b="1" i="1">
                <a:latin typeface="Times New Roman" panose="02020603050405020304" pitchFamily="18" charset="0"/>
                <a:ea typeface="宋体" panose="02010600030101010101" pitchFamily="2" charset="-122"/>
              </a:rPr>
              <a:t>sounded hopeful </a:t>
            </a:r>
            <a:r>
              <a:rPr lang="en-US" sz="2100" b="0">
                <a:latin typeface="Times New Roman" panose="02020603050405020304" pitchFamily="18" charset="0"/>
                <a:ea typeface="宋体" panose="02010600030101010101" pitchFamily="2" charset="-122"/>
              </a:rPr>
              <a:t>as they followed the faint sound of water. “Me too! Let’s keep going,” Kevin encouraged determinedly. They ran as fast as they could and found a small stream- </a:t>
            </a:r>
            <a:r>
              <a:rPr lang="en-US" sz="2100" b="1" i="1">
                <a:latin typeface="Times New Roman" panose="02020603050405020304" pitchFamily="18" charset="0"/>
                <a:ea typeface="宋体" panose="02010600030101010101" pitchFamily="2" charset="-122"/>
              </a:rPr>
              <a:t>a lifeline in all the challenges</a:t>
            </a:r>
            <a:r>
              <a:rPr lang="en-US" sz="2100" b="0">
                <a:latin typeface="Times New Roman" panose="02020603050405020304" pitchFamily="18" charset="0"/>
                <a:ea typeface="宋体" panose="02010600030101010101" pitchFamily="2" charset="-122"/>
              </a:rPr>
              <a:t>. However, </a:t>
            </a:r>
            <a:r>
              <a:rPr lang="en-US" sz="2100" b="1" i="1">
                <a:latin typeface="Times New Roman" panose="02020603050405020304" pitchFamily="18" charset="0"/>
                <a:ea typeface="宋体" panose="02010600030101010101" pitchFamily="2" charset="-122"/>
              </a:rPr>
              <a:t>with time passing by</a:t>
            </a:r>
            <a:r>
              <a:rPr lang="en-US" sz="2100" b="0">
                <a:latin typeface="Times New Roman" panose="02020603050405020304" pitchFamily="18" charset="0"/>
                <a:ea typeface="宋体" panose="02010600030101010101" pitchFamily="2" charset="-122"/>
              </a:rPr>
              <a:t>, more challenges </a:t>
            </a:r>
            <a:r>
              <a:rPr lang="en-US" sz="2100" b="1" i="1">
                <a:latin typeface="Times New Roman" panose="02020603050405020304" pitchFamily="18" charset="0"/>
                <a:ea typeface="宋体" panose="02010600030101010101" pitchFamily="2" charset="-122"/>
              </a:rPr>
              <a:t>emerged</a:t>
            </a:r>
            <a:r>
              <a:rPr lang="en-US" sz="2100" b="0">
                <a:latin typeface="Times New Roman" panose="02020603050405020304" pitchFamily="18" charset="0"/>
                <a:ea typeface="宋体" panose="02010600030101010101" pitchFamily="2" charset="-122"/>
              </a:rPr>
              <a:t>-</a:t>
            </a:r>
            <a:r>
              <a:rPr lang="en-US" sz="2100" b="0">
                <a:latin typeface="Times New Roman" panose="02020603050405020304" pitchFamily="18" charset="0"/>
                <a:ea typeface="宋体" panose="02010600030101010101" pitchFamily="2" charset="-122"/>
                <a:cs typeface="Times New Roman" panose="02020603050405020304" pitchFamily="18" charset="0"/>
              </a:rPr>
              <a:t> </a:t>
            </a:r>
            <a:r>
              <a:rPr lang="en-US" sz="2100" b="0">
                <a:latin typeface="Times New Roman" panose="02020603050405020304" pitchFamily="18" charset="0"/>
                <a:ea typeface="宋体" panose="02010600030101010101" pitchFamily="2" charset="-122"/>
              </a:rPr>
              <a:t>limited food, </a:t>
            </a:r>
            <a:r>
              <a:rPr lang="en-US" sz="2100" b="1" i="1">
                <a:latin typeface="Times New Roman" panose="02020603050405020304" pitchFamily="18" charset="0"/>
                <a:ea typeface="宋体" panose="02010600030101010101" pitchFamily="2" charset="-122"/>
              </a:rPr>
              <a:t>frightful </a:t>
            </a:r>
            <a:r>
              <a:rPr lang="en-US" sz="2100" b="0">
                <a:latin typeface="Times New Roman" panose="02020603050405020304" pitchFamily="18" charset="0"/>
                <a:ea typeface="宋体" panose="02010600030101010101" pitchFamily="2" charset="-122"/>
              </a:rPr>
              <a:t>night filled with wilderness sounds, and the uncertainty of survival in the wild. </a:t>
            </a:r>
            <a:r>
              <a:rPr lang="en-US" sz="2100" b="1" i="1">
                <a:latin typeface="Times New Roman" panose="02020603050405020304" pitchFamily="18" charset="0"/>
                <a:ea typeface="宋体" panose="02010600030101010101" pitchFamily="2" charset="-122"/>
              </a:rPr>
              <a:t>Their nerves were near the edge of breaking down</a:t>
            </a:r>
            <a:r>
              <a:rPr lang="en-US" sz="2100" b="0">
                <a:latin typeface="Times New Roman" panose="02020603050405020304" pitchFamily="18" charset="0"/>
                <a:ea typeface="宋体" panose="02010600030101010101" pitchFamily="2" charset="-122"/>
              </a:rPr>
              <a:t> after long hours of uncertainty in the wilderness. Paragraph 2:On the third night, a distant engine sound broke the terrible stillness. “It must be my dad!” Kevin yelled. </a:t>
            </a:r>
            <a:r>
              <a:rPr lang="en-US" sz="2100" b="1" i="1">
                <a:latin typeface="Times New Roman" panose="02020603050405020304" pitchFamily="18" charset="0"/>
                <a:ea typeface="宋体" panose="02010600030101010101" pitchFamily="2" charset="-122"/>
              </a:rPr>
              <a:t>Relief washed over the weary faces </a:t>
            </a:r>
            <a:r>
              <a:rPr lang="en-US" sz="2100" b="0">
                <a:latin typeface="Times New Roman" panose="02020603050405020304" pitchFamily="18" charset="0"/>
                <a:ea typeface="宋体" panose="02010600030101010101" pitchFamily="2" charset="-122"/>
              </a:rPr>
              <a:t>as they witnessed the approach of a rugged vehicle, with headlights </a:t>
            </a:r>
            <a:r>
              <a:rPr lang="en-US" sz="2100" b="1" i="1">
                <a:latin typeface="Times New Roman" panose="02020603050405020304" pitchFamily="18" charset="0"/>
                <a:ea typeface="宋体" panose="02010600030101010101" pitchFamily="2" charset="-122"/>
              </a:rPr>
              <a:t>cutting through the darkness</a:t>
            </a:r>
            <a:r>
              <a:rPr lang="en-US" sz="2100" b="0">
                <a:latin typeface="Times New Roman" panose="02020603050405020304" pitchFamily="18" charset="0"/>
                <a:ea typeface="宋体" panose="02010600030101010101" pitchFamily="2" charset="-122"/>
              </a:rPr>
              <a:t>- </a:t>
            </a:r>
            <a:r>
              <a:rPr lang="en-US" sz="2100" b="1" i="1">
                <a:latin typeface="Times New Roman" panose="02020603050405020304" pitchFamily="18" charset="0"/>
                <a:ea typeface="宋体" panose="02010600030101010101" pitchFamily="2" charset="-122"/>
              </a:rPr>
              <a:t>a beacon of hope amid the peril</a:t>
            </a:r>
            <a:r>
              <a:rPr lang="en-US" sz="2100" b="0">
                <a:latin typeface="Times New Roman" panose="02020603050405020304" pitchFamily="18" charset="0"/>
                <a:ea typeface="宋体" panose="02010600030101010101" pitchFamily="2" charset="-122"/>
              </a:rPr>
              <a:t>. Kevin’s dad stepped out to meet the group. </a:t>
            </a:r>
            <a:r>
              <a:rPr lang="en-US" sz="2100" b="1" i="1">
                <a:latin typeface="Times New Roman" panose="02020603050405020304" pitchFamily="18" charset="0"/>
                <a:ea typeface="宋体" panose="02010600030101010101" pitchFamily="2" charset="-122"/>
              </a:rPr>
              <a:t>The emotions that played across their faces</a:t>
            </a:r>
            <a:r>
              <a:rPr lang="en-US" sz="2100" b="0">
                <a:latin typeface="Times New Roman" panose="02020603050405020304" pitchFamily="18" charset="0"/>
                <a:ea typeface="宋体" panose="02010600030101010101" pitchFamily="2" charset="-122"/>
              </a:rPr>
              <a:t>- disbelief, gratitude, and </a:t>
            </a:r>
            <a:r>
              <a:rPr lang="en-US" sz="2100" b="1" i="1">
                <a:latin typeface="Times New Roman" panose="02020603050405020304" pitchFamily="18" charset="0"/>
                <a:ea typeface="宋体" panose="02010600030101010101" pitchFamily="2" charset="-122"/>
              </a:rPr>
              <a:t>overwhelming</a:t>
            </a:r>
            <a:r>
              <a:rPr lang="en-US" sz="2100" b="0">
                <a:latin typeface="Times New Roman" panose="02020603050405020304" pitchFamily="18" charset="0"/>
                <a:ea typeface="宋体" panose="02010600030101010101" pitchFamily="2" charset="-122"/>
              </a:rPr>
              <a:t> joy-</a:t>
            </a:r>
            <a:r>
              <a:rPr lang="en-US" sz="2100" b="0">
                <a:latin typeface="Times New Roman" panose="02020603050405020304" pitchFamily="18" charset="0"/>
                <a:ea typeface="宋体" panose="02010600030101010101" pitchFamily="2" charset="-122"/>
                <a:cs typeface="Times New Roman" panose="02020603050405020304" pitchFamily="18" charset="0"/>
              </a:rPr>
              <a:t> </a:t>
            </a:r>
            <a:r>
              <a:rPr lang="en-US" sz="2100" b="1" i="1">
                <a:latin typeface="Times New Roman" panose="02020603050405020304" pitchFamily="18" charset="0"/>
                <a:ea typeface="宋体" panose="02010600030101010101" pitchFamily="2" charset="-122"/>
              </a:rPr>
              <a:t>mirrored </a:t>
            </a:r>
            <a:r>
              <a:rPr lang="en-US" sz="2100" b="0">
                <a:latin typeface="Times New Roman" panose="02020603050405020304" pitchFamily="18" charset="0"/>
                <a:ea typeface="宋体" panose="02010600030101010101" pitchFamily="2" charset="-122"/>
              </a:rPr>
              <a:t>the shared trouble that had </a:t>
            </a:r>
            <a:r>
              <a:rPr lang="en-US" sz="2100" b="1" i="1">
                <a:latin typeface="Times New Roman" panose="02020603050405020304" pitchFamily="18" charset="0"/>
                <a:ea typeface="宋体" panose="02010600030101010101" pitchFamily="2" charset="-122"/>
              </a:rPr>
              <a:t>forged a deep bond</a:t>
            </a:r>
            <a:r>
              <a:rPr lang="en-US" sz="2100" b="0">
                <a:latin typeface="Times New Roman" panose="02020603050405020304" pitchFamily="18" charset="0"/>
                <a:ea typeface="宋体" panose="02010600030101010101" pitchFamily="2" charset="-122"/>
              </a:rPr>
              <a:t> among them. The journey back was filled with survival stories and lessons learned, deepening their understanding of the wilderness. Back home, Kevin’s dad said, “Good thing you told me those directions,” teaching them the importance of informing someone about plans. The experience turned into tales of courage and resilience, </a:t>
            </a:r>
            <a:r>
              <a:rPr lang="en-US" sz="2100" b="1" i="1">
                <a:latin typeface="Times New Roman" panose="02020603050405020304" pitchFamily="18" charset="0"/>
                <a:ea typeface="宋体" panose="02010600030101010101" pitchFamily="2" charset="-122"/>
              </a:rPr>
              <a:t>embedded in their memories as lessons for a lifetime</a:t>
            </a:r>
            <a:r>
              <a:rPr lang="en-US" sz="2100" b="0">
                <a:latin typeface="Times New Roman" panose="02020603050405020304" pitchFamily="18" charset="0"/>
                <a:ea typeface="宋体" panose="02010600030101010101" pitchFamily="2" charset="-122"/>
              </a:rPr>
              <a:t>. </a:t>
            </a:r>
            <a:endParaRPr lang="en-US" altLang="en-US" sz="2100" b="0">
              <a:latin typeface="Times New Roman" panose="02020603050405020304" pitchFamily="18"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76250" y="434975"/>
            <a:ext cx="11092180" cy="5908040"/>
          </a:xfrm>
          <a:prstGeom prst="rect">
            <a:avLst/>
          </a:prstGeom>
          <a:noFill/>
          <a:ln w="9525">
            <a:noFill/>
          </a:ln>
        </p:spPr>
        <p:txBody>
          <a:bodyPr wrap="square">
            <a:spAutoFit/>
          </a:bodyPr>
          <a:p>
            <a:pPr indent="0" algn="just"/>
            <a:r>
              <a:rPr lang="en-US" sz="2100" b="1">
                <a:latin typeface="Times New Roman" panose="02020603050405020304" pitchFamily="18" charset="0"/>
                <a:ea typeface="宋体" panose="02010600030101010101" pitchFamily="2" charset="-122"/>
                <a:sym typeface="+mn-ea"/>
              </a:rPr>
              <a:t>A student’s version:</a:t>
            </a:r>
            <a:endParaRPr lang="en-US" sz="2100" b="1">
              <a:latin typeface="Times New Roman" panose="02020603050405020304" pitchFamily="18" charset="0"/>
              <a:ea typeface="宋体" panose="02010600030101010101" pitchFamily="2" charset="-122"/>
            </a:endParaRPr>
          </a:p>
          <a:p>
            <a:pPr indent="0" algn="just"/>
            <a:r>
              <a:rPr lang="en-US" sz="2100">
                <a:latin typeface="Times New Roman" panose="02020603050405020304" pitchFamily="18" charset="0"/>
                <a:ea typeface="宋体" panose="02010600030101010101" pitchFamily="2" charset="-122"/>
                <a:sym typeface="+mn-ea"/>
              </a:rPr>
              <a:t>Paragraph 1:</a:t>
            </a:r>
            <a:endParaRPr lang="en-US" sz="2100">
              <a:latin typeface="Times New Roman" panose="02020603050405020304" pitchFamily="18" charset="0"/>
              <a:ea typeface="宋体" panose="02010600030101010101" pitchFamily="2" charset="-122"/>
              <a:sym typeface="+mn-ea"/>
            </a:endParaRPr>
          </a:p>
          <a:p>
            <a:pPr indent="0" algn="just"/>
            <a:r>
              <a:rPr lang="en-US" sz="2100" b="0">
                <a:latin typeface="Times New Roman" panose="02020603050405020304" pitchFamily="18" charset="0"/>
                <a:ea typeface="宋体" panose="02010600030101010101" pitchFamily="2" charset="-122"/>
              </a:rPr>
              <a:t>The next day, they found themselves facing the immediate problem of finding water. The rain had stopped, but the ground was still</a:t>
            </a:r>
            <a:r>
              <a:rPr lang="en-US" sz="2100" b="1" i="1">
                <a:latin typeface="Times New Roman" panose="02020603050405020304" pitchFamily="18" charset="0"/>
                <a:ea typeface="宋体" panose="02010600030101010101" pitchFamily="2" charset="-122"/>
              </a:rPr>
              <a:t> soaked</a:t>
            </a:r>
            <a:r>
              <a:rPr lang="en-US" sz="2100" b="0">
                <a:latin typeface="Times New Roman" panose="02020603050405020304" pitchFamily="18" charset="0"/>
                <a:ea typeface="宋体" panose="02010600030101010101" pitchFamily="2" charset="-122"/>
              </a:rPr>
              <a:t>, and the nearby stream they had planned to use was now a muddy mess. Kevin, Jay, and Nathan realized that they had to be creative and </a:t>
            </a:r>
            <a:r>
              <a:rPr lang="en-US" sz="2100" b="1" i="1">
                <a:latin typeface="Times New Roman" panose="02020603050405020304" pitchFamily="18" charset="0"/>
                <a:ea typeface="宋体" panose="02010600030101010101" pitchFamily="2" charset="-122"/>
              </a:rPr>
              <a:t>resourceful</a:t>
            </a:r>
            <a:r>
              <a:rPr lang="en-US" sz="2100" b="0">
                <a:latin typeface="Times New Roman" panose="02020603050405020304" pitchFamily="18" charset="0"/>
                <a:ea typeface="宋体" panose="02010600030101010101" pitchFamily="2" charset="-122"/>
              </a:rPr>
              <a:t>. They set out in search of clean water, carefully avoiding the damaged car and the fallen tree. After a long and arduous search, they finally found a small, clear pool of water hidden deep within the woods. They filled their canteens and water bottles, feeling a sense of relief knowing that they had solved one of their major problems. However, they knew that there were still many more challenges to face. </a:t>
            </a:r>
            <a:r>
              <a:rPr lang="en-US" sz="2100">
                <a:latin typeface="Times New Roman" panose="02020603050405020304" pitchFamily="18" charset="0"/>
                <a:ea typeface="宋体" panose="02010600030101010101" pitchFamily="2" charset="-122"/>
                <a:sym typeface="+mn-ea"/>
              </a:rPr>
              <a:t>Paragraph 2:</a:t>
            </a:r>
            <a:endParaRPr lang="en-US" sz="2100">
              <a:latin typeface="Times New Roman" panose="02020603050405020304" pitchFamily="18" charset="0"/>
              <a:ea typeface="宋体" panose="02010600030101010101" pitchFamily="2" charset="-122"/>
              <a:sym typeface="+mn-ea"/>
            </a:endParaRPr>
          </a:p>
          <a:p>
            <a:pPr indent="0" algn="just"/>
            <a:r>
              <a:rPr lang="en-US" sz="2100" b="0">
                <a:latin typeface="Times New Roman" panose="02020603050405020304" pitchFamily="18" charset="0"/>
                <a:ea typeface="宋体" panose="02010600030101010101" pitchFamily="2" charset="-122"/>
              </a:rPr>
              <a:t>On the third night, a distant engine sound broke the terrible stillness. The boys’ hearts </a:t>
            </a:r>
            <a:r>
              <a:rPr lang="en-US" sz="2100" b="1" i="1">
                <a:latin typeface="Times New Roman" panose="02020603050405020304" pitchFamily="18" charset="0"/>
                <a:ea typeface="宋体" panose="02010600030101010101" pitchFamily="2" charset="-122"/>
              </a:rPr>
              <a:t>leaped </a:t>
            </a:r>
            <a:r>
              <a:rPr lang="en-US" sz="2100" b="0">
                <a:latin typeface="Times New Roman" panose="02020603050405020304" pitchFamily="18" charset="0"/>
                <a:ea typeface="宋体" panose="02010600030101010101" pitchFamily="2" charset="-122"/>
              </a:rPr>
              <a:t>in their chests. </a:t>
            </a:r>
            <a:r>
              <a:rPr lang="en-US" sz="2100" b="1" i="1">
                <a:latin typeface="Times New Roman" panose="02020603050405020304" pitchFamily="18" charset="0"/>
                <a:ea typeface="宋体" panose="02010600030101010101" pitchFamily="2" charset="-122"/>
              </a:rPr>
              <a:t>With eagerness</a:t>
            </a:r>
            <a:r>
              <a:rPr lang="en-US" sz="2100" b="0">
                <a:latin typeface="Times New Roman" panose="02020603050405020304" pitchFamily="18" charset="0"/>
                <a:ea typeface="宋体" panose="02010600030101010101" pitchFamily="2" charset="-122"/>
              </a:rPr>
              <a:t>, they </a:t>
            </a:r>
            <a:r>
              <a:rPr lang="en-US" sz="2100" b="1" i="1">
                <a:latin typeface="Times New Roman" panose="02020603050405020304" pitchFamily="18" charset="0"/>
                <a:ea typeface="宋体" panose="02010600030101010101" pitchFamily="2" charset="-122"/>
              </a:rPr>
              <a:t>scrambled </a:t>
            </a:r>
            <a:r>
              <a:rPr lang="en-US" sz="2100" b="0">
                <a:latin typeface="Times New Roman" panose="02020603050405020304" pitchFamily="18" charset="0"/>
                <a:ea typeface="宋体" panose="02010600030101010101" pitchFamily="2" charset="-122"/>
              </a:rPr>
              <a:t>out of their tents. As the car drew nearer, they saw the familiar figure of Kevin’s dad step out. Relief washed over them as they ran towards him. Kevin’s dad hugged them tightly and </a:t>
            </a:r>
            <a:r>
              <a:rPr lang="en-US" sz="2100" b="1" i="1">
                <a:latin typeface="Times New Roman" panose="02020603050405020304" pitchFamily="18" charset="0"/>
                <a:ea typeface="宋体" panose="02010600030101010101" pitchFamily="2" charset="-122"/>
              </a:rPr>
              <a:t>ushered </a:t>
            </a:r>
            <a:r>
              <a:rPr lang="en-US" sz="2100" b="0">
                <a:latin typeface="Times New Roman" panose="02020603050405020304" pitchFamily="18" charset="0"/>
                <a:ea typeface="宋体" panose="02010600030101010101" pitchFamily="2" charset="-122"/>
              </a:rPr>
              <a:t>them </a:t>
            </a:r>
            <a:r>
              <a:rPr lang="en-US" sz="2100" b="1" i="1">
                <a:latin typeface="Times New Roman" panose="02020603050405020304" pitchFamily="18" charset="0"/>
                <a:ea typeface="宋体" panose="02010600030101010101" pitchFamily="2" charset="-122"/>
              </a:rPr>
              <a:t>into </a:t>
            </a:r>
            <a:r>
              <a:rPr lang="en-US" sz="2100" b="0">
                <a:latin typeface="Times New Roman" panose="02020603050405020304" pitchFamily="18" charset="0"/>
                <a:ea typeface="宋体" panose="02010600030101010101" pitchFamily="2" charset="-122"/>
              </a:rPr>
              <a:t>the warm car. As they drove home, Kevin </a:t>
            </a:r>
            <a:r>
              <a:rPr lang="en-US" sz="2100" b="1" i="1">
                <a:latin typeface="Times New Roman" panose="02020603050405020304" pitchFamily="18" charset="0"/>
                <a:ea typeface="宋体" panose="02010600030101010101" pitchFamily="2" charset="-122"/>
              </a:rPr>
              <a:t>reflected on </a:t>
            </a:r>
            <a:r>
              <a:rPr lang="en-US" sz="2100" b="0">
                <a:latin typeface="Times New Roman" panose="02020603050405020304" pitchFamily="18" charset="0"/>
                <a:ea typeface="宋体" panose="02010600030101010101" pitchFamily="2" charset="-122"/>
              </a:rPr>
              <a:t>the lessons he had learned from this ordeal. He realized the importance of being prepared and informed when venturing into the unknown, and the value of having a support system that could </a:t>
            </a:r>
            <a:r>
              <a:rPr lang="en-US" sz="2100" b="1" i="1">
                <a:latin typeface="Times New Roman" panose="02020603050405020304" pitchFamily="18" charset="0"/>
                <a:ea typeface="宋体" panose="02010600030101010101" pitchFamily="2" charset="-122"/>
              </a:rPr>
              <a:t>come to his aid </a:t>
            </a:r>
            <a:r>
              <a:rPr lang="en-US" sz="2100" b="0">
                <a:latin typeface="Times New Roman" panose="02020603050405020304" pitchFamily="18" charset="0"/>
                <a:ea typeface="宋体" panose="02010600030101010101" pitchFamily="2" charset="-122"/>
              </a:rPr>
              <a:t>when needed. From then on, he promised to be more cautious and responsible in his future adventures.</a:t>
            </a:r>
            <a:endParaRPr lang="en-US" sz="2100" b="0">
              <a:latin typeface="Times New Roman" panose="02020603050405020304" pitchFamily="18"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89560" y="1485265"/>
            <a:ext cx="848360" cy="645160"/>
          </a:xfrm>
          <a:prstGeom prst="rect">
            <a:avLst/>
          </a:prstGeom>
          <a:noFill/>
        </p:spPr>
        <p:txBody>
          <a:bodyPr wrap="square" rtlCol="0">
            <a:spAutoFit/>
          </a:bodyPr>
          <a:p>
            <a:r>
              <a:rPr lang="zh-CN" altLang="en-US" b="1"/>
              <a:t>描述角色</a:t>
            </a:r>
            <a:endParaRPr lang="zh-CN" altLang="en-US" b="1"/>
          </a:p>
        </p:txBody>
      </p:sp>
      <p:sp>
        <p:nvSpPr>
          <p:cNvPr id="9" name="文本框 8"/>
          <p:cNvSpPr txBox="1"/>
          <p:nvPr/>
        </p:nvSpPr>
        <p:spPr>
          <a:xfrm>
            <a:off x="289560" y="840105"/>
            <a:ext cx="848360" cy="645160"/>
          </a:xfrm>
          <a:prstGeom prst="rect">
            <a:avLst/>
          </a:prstGeom>
          <a:noFill/>
        </p:spPr>
        <p:txBody>
          <a:bodyPr wrap="square" rtlCol="0">
            <a:spAutoFit/>
          </a:bodyPr>
          <a:p>
            <a:r>
              <a:rPr lang="zh-CN" altLang="en-US" b="1"/>
              <a:t>描述场景</a:t>
            </a:r>
            <a:endParaRPr lang="zh-CN" altLang="en-US" b="1"/>
          </a:p>
        </p:txBody>
      </p:sp>
      <p:sp>
        <p:nvSpPr>
          <p:cNvPr id="5" name="文本框 4"/>
          <p:cNvSpPr txBox="1"/>
          <p:nvPr/>
        </p:nvSpPr>
        <p:spPr>
          <a:xfrm>
            <a:off x="501650" y="2402205"/>
            <a:ext cx="10469880" cy="3984625"/>
          </a:xfrm>
          <a:prstGeom prst="rect">
            <a:avLst/>
          </a:prstGeom>
          <a:noFill/>
        </p:spPr>
        <p:txBody>
          <a:bodyPr wrap="square">
            <a:spAutoFit/>
          </a:bodyPr>
          <a:lstStyle/>
          <a:p>
            <a:pPr algn="just"/>
            <a:r>
              <a:rPr lang="en-US" altLang="zh-CN" sz="2300" b="0" i="1" dirty="0">
                <a:solidFill>
                  <a:srgbClr val="05073B"/>
                </a:solidFill>
                <a:latin typeface="Times New Roman" panose="02020603050405020304" pitchFamily="18" charset="0"/>
                <a:cs typeface="Times New Roman" panose="02020603050405020304" pitchFamily="18" charset="0"/>
              </a:rPr>
              <a:t>As dusk descended, the sky darkened with gathering clouds. </a:t>
            </a:r>
            <a:r>
              <a:rPr lang="en-US" altLang="zh-CN" sz="2300" i="1" dirty="0">
                <a:solidFill>
                  <a:srgbClr val="05073B"/>
                </a:solidFill>
                <a:latin typeface="Times New Roman" panose="02020603050405020304" pitchFamily="18" charset="0"/>
                <a:cs typeface="Times New Roman" panose="02020603050405020304" pitchFamily="18" charset="0"/>
                <a:sym typeface="+mn-ea"/>
              </a:rPr>
              <a:t>Suddenly, the serene ocean was torn apart by a furious tempest (</a:t>
            </a:r>
            <a:r>
              <a:rPr lang="zh-CN" altLang="en-US" sz="2300" i="1" dirty="0">
                <a:solidFill>
                  <a:srgbClr val="05073B"/>
                </a:solidFill>
                <a:latin typeface="Times New Roman" panose="02020603050405020304" pitchFamily="18" charset="0"/>
                <a:cs typeface="Times New Roman" panose="02020603050405020304" pitchFamily="18" charset="0"/>
                <a:sym typeface="+mn-ea"/>
              </a:rPr>
              <a:t>暴风雨；骚乱</a:t>
            </a:r>
            <a:r>
              <a:rPr lang="en-US" altLang="zh-CN" sz="2300" i="1" dirty="0">
                <a:solidFill>
                  <a:srgbClr val="05073B"/>
                </a:solidFill>
                <a:latin typeface="Times New Roman" panose="02020603050405020304" pitchFamily="18" charset="0"/>
                <a:cs typeface="Times New Roman" panose="02020603050405020304" pitchFamily="18" charset="0"/>
                <a:sym typeface="+mn-ea"/>
              </a:rPr>
              <a:t>). The rain came down in sheets, as if the heavens themselves were weeping, transforming the once calm waters into a roaring beast. </a:t>
            </a:r>
            <a:r>
              <a:rPr lang="en-US" altLang="zh-CN" sz="2300" b="0" i="1" dirty="0">
                <a:solidFill>
                  <a:srgbClr val="05073B"/>
                </a:solidFill>
                <a:latin typeface="Times New Roman" panose="02020603050405020304" pitchFamily="18" charset="0"/>
                <a:cs typeface="Times New Roman" panose="02020603050405020304" pitchFamily="18" charset="0"/>
              </a:rPr>
              <a:t>A massive wave loomed and crashed upon their boat, sending seawater flooding over the deck. The impact nearly capsized (</a:t>
            </a:r>
            <a:r>
              <a:rPr lang="zh-CN" altLang="en-US" sz="2300" b="0" i="1" dirty="0">
                <a:solidFill>
                  <a:srgbClr val="05073B"/>
                </a:solidFill>
                <a:latin typeface="Times New Roman" panose="02020603050405020304" pitchFamily="18" charset="0"/>
                <a:cs typeface="Times New Roman" panose="02020603050405020304" pitchFamily="18" charset="0"/>
              </a:rPr>
              <a:t>倾覆</a:t>
            </a:r>
            <a:r>
              <a:rPr lang="en-US" altLang="zh-CN" sz="2300" b="0" i="1" dirty="0">
                <a:solidFill>
                  <a:srgbClr val="05073B"/>
                </a:solidFill>
                <a:latin typeface="Times New Roman" panose="02020603050405020304" pitchFamily="18" charset="0"/>
                <a:cs typeface="Times New Roman" panose="02020603050405020304" pitchFamily="18" charset="0"/>
              </a:rPr>
              <a:t>) the vessel, leaving it rocking dramatically. John clung desperately to the railing, his eyes wide with fear. “Our compass! It’s gone!” His voice trembled with panic. “We’re completely lost at sea!” The others on board, faces etched with panic and disbelief, </a:t>
            </a:r>
            <a:endParaRPr lang="en-US" altLang="zh-CN" sz="2300" b="0" i="1" dirty="0">
              <a:solidFill>
                <a:srgbClr val="05073B"/>
              </a:solidFill>
              <a:latin typeface="Times New Roman" panose="02020603050405020304" pitchFamily="18" charset="0"/>
              <a:cs typeface="Times New Roman" panose="02020603050405020304" pitchFamily="18" charset="0"/>
            </a:endParaRPr>
          </a:p>
          <a:p>
            <a:pPr algn="just"/>
            <a:r>
              <a:rPr lang="en-US" altLang="zh-CN" sz="2300" b="0" i="1" dirty="0">
                <a:solidFill>
                  <a:srgbClr val="05073B"/>
                </a:solidFill>
                <a:latin typeface="Times New Roman" panose="02020603050405020304" pitchFamily="18" charset="0"/>
                <a:cs typeface="Times New Roman" panose="02020603050405020304" pitchFamily="18" charset="0"/>
              </a:rPr>
              <a:t>shared his dread. Their peaceful sailing trip had been violently </a:t>
            </a:r>
            <a:endParaRPr lang="en-US" altLang="zh-CN" sz="2300" b="0" i="1" dirty="0">
              <a:solidFill>
                <a:srgbClr val="05073B"/>
              </a:solidFill>
              <a:latin typeface="Times New Roman" panose="02020603050405020304" pitchFamily="18" charset="0"/>
              <a:cs typeface="Times New Roman" panose="02020603050405020304" pitchFamily="18" charset="0"/>
            </a:endParaRPr>
          </a:p>
          <a:p>
            <a:pPr algn="just"/>
            <a:r>
              <a:rPr lang="en-US" altLang="zh-CN" sz="2300" b="0" i="1" dirty="0">
                <a:solidFill>
                  <a:srgbClr val="05073B"/>
                </a:solidFill>
                <a:latin typeface="Times New Roman" panose="02020603050405020304" pitchFamily="18" charset="0"/>
                <a:cs typeface="Times New Roman" panose="02020603050405020304" pitchFamily="18" charset="0"/>
              </a:rPr>
              <a:t>shattered by nature’s fury, with the damaged boat serving as </a:t>
            </a:r>
            <a:endParaRPr lang="en-US" altLang="zh-CN" sz="2300" b="0" i="1" dirty="0">
              <a:solidFill>
                <a:srgbClr val="05073B"/>
              </a:solidFill>
              <a:latin typeface="Times New Roman" panose="02020603050405020304" pitchFamily="18" charset="0"/>
              <a:cs typeface="Times New Roman" panose="02020603050405020304" pitchFamily="18" charset="0"/>
            </a:endParaRPr>
          </a:p>
          <a:p>
            <a:pPr algn="just"/>
            <a:r>
              <a:rPr lang="en-US" altLang="zh-CN" sz="2300" b="0" i="1" dirty="0">
                <a:solidFill>
                  <a:srgbClr val="05073B"/>
                </a:solidFill>
                <a:latin typeface="Times New Roman" panose="02020603050405020304" pitchFamily="18" charset="0"/>
                <a:cs typeface="Times New Roman" panose="02020603050405020304" pitchFamily="18" charset="0"/>
              </a:rPr>
              <a:t>a stark reminder of the unpredictable world they’d ventured into.</a:t>
            </a:r>
            <a:endParaRPr lang="en-US" altLang="zh-CN" sz="2300" b="0" i="1" dirty="0">
              <a:solidFill>
                <a:srgbClr val="05073B"/>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16456" y="100978"/>
            <a:ext cx="9869673" cy="460375"/>
          </a:xfrm>
          <a:prstGeom prst="rect">
            <a:avLst/>
          </a:prstGeom>
          <a:noFill/>
        </p:spPr>
        <p:txBody>
          <a:bodyPr wrap="square">
            <a:spAutoFit/>
          </a:bodyPr>
          <a:lstStyle/>
          <a:p>
            <a:r>
              <a:rPr lang="zh-CN" altLang="en-US" sz="2400" b="1" dirty="0"/>
              <a:t>利用本节课所学，描写一个海中遇险的片段</a:t>
            </a:r>
            <a:endParaRPr lang="zh-CN" altLang="en-US" sz="2400" b="1" dirty="0"/>
          </a:p>
        </p:txBody>
      </p:sp>
      <p:sp>
        <p:nvSpPr>
          <p:cNvPr id="4" name="圆角矩形 3"/>
          <p:cNvSpPr/>
          <p:nvPr>
            <p:custDataLst>
              <p:tags r:id="rId1"/>
            </p:custDataLst>
          </p:nvPr>
        </p:nvSpPr>
        <p:spPr>
          <a:xfrm>
            <a:off x="1250315" y="747395"/>
            <a:ext cx="705167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altLang="zh-CN" sz="2400" b="1">
                <a:solidFill>
                  <a:srgbClr val="FF0000"/>
                </a:solidFill>
                <a:effectLst>
                  <a:outerShdw blurRad="38100" dist="38100" dir="2700000" algn="tl">
                    <a:srgbClr val="000000">
                      <a:alpha val="43137"/>
                    </a:srgbClr>
                  </a:outerShdw>
                </a:effectLst>
              </a:rPr>
              <a:t>five senses:</a:t>
            </a:r>
            <a:r>
              <a:rPr lang="en-US" altLang="zh-CN" sz="2400" b="1">
                <a:effectLst>
                  <a:outerShdw blurRad="38100" dist="38100" dir="2700000" algn="tl">
                    <a:srgbClr val="000000">
                      <a:alpha val="43137"/>
                    </a:srgbClr>
                  </a:outerShdw>
                </a:effectLst>
              </a:rPr>
              <a:t> </a:t>
            </a:r>
            <a:r>
              <a:rPr lang="en-US" altLang="zh-CN" sz="2400" b="1" u="sng">
                <a:effectLst>
                  <a:outerShdw blurRad="38100" dist="38100" dir="2700000" algn="tl">
                    <a:srgbClr val="000000">
                      <a:alpha val="43137"/>
                    </a:srgbClr>
                  </a:outerShdw>
                </a:effectLst>
              </a:rPr>
              <a:t>sight, hearing</a:t>
            </a:r>
            <a:r>
              <a:rPr lang="en-US" altLang="zh-CN" sz="2400" b="1">
                <a:effectLst>
                  <a:outerShdw blurRad="38100" dist="38100" dir="2700000" algn="tl">
                    <a:srgbClr val="000000">
                      <a:alpha val="43137"/>
                    </a:srgbClr>
                  </a:outerShdw>
                </a:effectLst>
              </a:rPr>
              <a:t>, smell, taste, and touch</a:t>
            </a:r>
            <a:endParaRPr lang="en-US" altLang="zh-CN" sz="2400" b="1">
              <a:effectLst>
                <a:outerShdw blurRad="38100" dist="38100" dir="2700000" algn="tl">
                  <a:srgbClr val="000000">
                    <a:alpha val="43137"/>
                  </a:srgbClr>
                </a:outerShdw>
              </a:effectLst>
            </a:endParaRPr>
          </a:p>
        </p:txBody>
      </p:sp>
      <p:sp>
        <p:nvSpPr>
          <p:cNvPr id="2" name="圆角矩形 1"/>
          <p:cNvSpPr/>
          <p:nvPr>
            <p:custDataLst>
              <p:tags r:id="rId2"/>
            </p:custDataLst>
          </p:nvPr>
        </p:nvSpPr>
        <p:spPr>
          <a:xfrm>
            <a:off x="1250315" y="1148715"/>
            <a:ext cx="916876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rhetorical devices: </a:t>
            </a:r>
            <a:r>
              <a:rPr lang="en-US" altLang="zh-CN" sz="2400" b="1">
                <a:effectLst>
                  <a:outerShdw blurRad="38100" dist="38100" dir="2700000" algn="tl">
                    <a:srgbClr val="000000">
                      <a:alpha val="43137"/>
                    </a:srgbClr>
                  </a:outerShdw>
                </a:effectLst>
              </a:rPr>
              <a:t>personification; simile</a:t>
            </a:r>
            <a:r>
              <a:rPr lang="en-US" sz="2400" b="1">
                <a:effectLst>
                  <a:outerShdw blurRad="38100" dist="38100" dir="2700000" algn="tl">
                    <a:srgbClr val="000000">
                      <a:alpha val="43137"/>
                    </a:srgbClr>
                  </a:outerShdw>
                </a:effectLst>
              </a:rPr>
              <a:t>; contrast; </a:t>
            </a:r>
            <a:r>
              <a:rPr lang="en-US" altLang="zh-CN" sz="2400" b="1">
                <a:effectLst>
                  <a:outerShdw blurRad="38100" dist="38100" dir="2700000" algn="tl">
                    <a:srgbClr val="000000">
                      <a:alpha val="43137"/>
                    </a:srgbClr>
                  </a:outerShdw>
                </a:effectLst>
              </a:rPr>
              <a:t>exaggeration </a:t>
            </a:r>
            <a:endParaRPr lang="zh-CN" altLang="en-US" sz="2400" b="1">
              <a:effectLst>
                <a:outerShdw blurRad="38100" dist="38100" dir="2700000" algn="tl">
                  <a:srgbClr val="000000">
                    <a:alpha val="43137"/>
                  </a:srgbClr>
                </a:outerShdw>
              </a:effectLst>
            </a:endParaRPr>
          </a:p>
        </p:txBody>
      </p:sp>
      <p:sp>
        <p:nvSpPr>
          <p:cNvPr id="8" name="圆角矩形 7"/>
          <p:cNvSpPr/>
          <p:nvPr>
            <p:custDataLst>
              <p:tags r:id="rId3"/>
            </p:custDataLst>
          </p:nvPr>
        </p:nvSpPr>
        <p:spPr>
          <a:xfrm>
            <a:off x="1250315" y="1550035"/>
            <a:ext cx="9845675" cy="7245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direct ways: </a:t>
            </a:r>
            <a:r>
              <a:rPr lang="en-US" altLang="zh-CN" sz="2400" b="1">
                <a:solidFill>
                  <a:schemeClr val="bg1"/>
                </a:solidFill>
                <a:effectLst>
                  <a:outerShdw blurRad="38100" dist="38100" dir="2700000" algn="tl">
                    <a:srgbClr val="000000">
                      <a:alpha val="43137"/>
                    </a:srgbClr>
                  </a:outerShdw>
                </a:effectLst>
              </a:rPr>
              <a:t>words showing emotions</a:t>
            </a:r>
            <a:endParaRPr lang="en-US" altLang="zh-CN" sz="2400" b="1">
              <a:solidFill>
                <a:schemeClr val="bg1"/>
              </a:solidFill>
              <a:effectLst>
                <a:outerShdw blurRad="38100" dist="38100" dir="2700000" algn="tl">
                  <a:srgbClr val="000000">
                    <a:alpha val="43137"/>
                  </a:srgbClr>
                </a:outerShdw>
              </a:effectLst>
            </a:endParaRPr>
          </a:p>
          <a:p>
            <a:pPr algn="l"/>
            <a:r>
              <a:rPr lang="en-US" altLang="zh-CN" sz="2400" b="1">
                <a:solidFill>
                  <a:srgbClr val="FF0000"/>
                </a:solidFill>
                <a:effectLst>
                  <a:outerShdw blurRad="38100" dist="38100" dir="2700000" algn="tl">
                    <a:srgbClr val="000000">
                      <a:alpha val="43137"/>
                    </a:srgbClr>
                  </a:outerShdw>
                </a:effectLst>
              </a:rPr>
              <a:t>indirect ways: </a:t>
            </a:r>
            <a:r>
              <a:rPr lang="en-US" altLang="zh-CN" sz="2400" b="1">
                <a:effectLst>
                  <a:outerShdw blurRad="38100" dist="38100" dir="2700000" algn="tl">
                    <a:srgbClr val="000000">
                      <a:alpha val="43137"/>
                    </a:srgbClr>
                  </a:outerShdw>
                </a:effectLst>
                <a:sym typeface="+mn-ea"/>
              </a:rPr>
              <a:t>facial expressions, tones, words, thinking, environment</a:t>
            </a:r>
            <a:endParaRPr lang="en-US" altLang="zh-CN" sz="2400" b="1">
              <a:effectLst>
                <a:outerShdw blurRad="38100" dist="38100" dir="2700000" algn="tl">
                  <a:srgbClr val="000000">
                    <a:alpha val="43137"/>
                  </a:srgbClr>
                </a:outerShdw>
              </a:effectLst>
              <a:sym typeface="+mn-ea"/>
            </a:endParaRPr>
          </a:p>
        </p:txBody>
      </p:sp>
      <p:pic>
        <p:nvPicPr>
          <p:cNvPr id="100" name="图片 99">
            <a:hlinkClick r:id="rId4" action="ppaction://hlinksldjump"/>
          </p:cNvPr>
          <p:cNvPicPr/>
          <p:nvPr/>
        </p:nvPicPr>
        <p:blipFill>
          <a:blip r:embed="rId5"/>
          <a:srcRect l="4093" t="7900" r="11120" b="16633"/>
          <a:stretch>
            <a:fillRect/>
          </a:stretch>
        </p:blipFill>
        <p:spPr>
          <a:xfrm>
            <a:off x="8188325" y="4892040"/>
            <a:ext cx="3885565" cy="1753870"/>
          </a:xfrm>
          <a:prstGeom prst="trapezoid">
            <a:avLst/>
          </a:prstGeom>
          <a:noFill/>
          <a:ln w="9525">
            <a:noFill/>
          </a:ln>
        </p:spPr>
      </p:pic>
      <p:sp>
        <p:nvSpPr>
          <p:cNvPr id="3" name="文本框 2"/>
          <p:cNvSpPr txBox="1"/>
          <p:nvPr>
            <p:custDataLst>
              <p:tags r:id="rId6"/>
            </p:custDataLst>
          </p:nvPr>
        </p:nvSpPr>
        <p:spPr>
          <a:xfrm>
            <a:off x="511175" y="2398395"/>
            <a:ext cx="10469880" cy="3984625"/>
          </a:xfrm>
          <a:prstGeom prst="rect">
            <a:avLst/>
          </a:prstGeom>
          <a:noFill/>
        </p:spPr>
        <p:txBody>
          <a:bodyPr wrap="square">
            <a:spAutoFit/>
          </a:bodyPr>
          <a:p>
            <a:pPr algn="just"/>
            <a:r>
              <a:rPr lang="en-US" altLang="zh-CN" sz="2300" b="0" i="1" dirty="0">
                <a:solidFill>
                  <a:srgbClr val="05073B"/>
                </a:solidFill>
                <a:latin typeface="Times New Roman" panose="02020603050405020304" pitchFamily="18" charset="0"/>
                <a:cs typeface="Times New Roman" panose="02020603050405020304" pitchFamily="18" charset="0"/>
              </a:rPr>
              <a:t>As </a:t>
            </a:r>
            <a:r>
              <a:rPr lang="en-US" altLang="zh-CN" sz="2300" b="0" i="1" dirty="0">
                <a:solidFill>
                  <a:srgbClr val="FF0000"/>
                </a:solidFill>
                <a:latin typeface="Times New Roman" panose="02020603050405020304" pitchFamily="18" charset="0"/>
                <a:cs typeface="Times New Roman" panose="02020603050405020304" pitchFamily="18" charset="0"/>
              </a:rPr>
              <a:t>dusk</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u="sng" dirty="0">
                <a:solidFill>
                  <a:srgbClr val="05073B"/>
                </a:solidFill>
                <a:latin typeface="Times New Roman" panose="02020603050405020304" pitchFamily="18" charset="0"/>
                <a:cs typeface="Times New Roman" panose="02020603050405020304" pitchFamily="18" charset="0"/>
              </a:rPr>
              <a:t>descended</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dirty="0">
                <a:solidFill>
                  <a:srgbClr val="FF0000"/>
                </a:solidFill>
                <a:latin typeface="Times New Roman" panose="02020603050405020304" pitchFamily="18" charset="0"/>
                <a:cs typeface="Times New Roman" panose="02020603050405020304" pitchFamily="18" charset="0"/>
              </a:rPr>
              <a:t>the sky </a:t>
            </a:r>
            <a:r>
              <a:rPr lang="en-US" altLang="zh-CN" sz="2300" b="0" i="1" u="sng" dirty="0">
                <a:solidFill>
                  <a:srgbClr val="05073B"/>
                </a:solidFill>
                <a:latin typeface="Times New Roman" panose="02020603050405020304" pitchFamily="18" charset="0"/>
                <a:cs typeface="Times New Roman" panose="02020603050405020304" pitchFamily="18" charset="0"/>
              </a:rPr>
              <a:t>darkened with </a:t>
            </a:r>
            <a:r>
              <a:rPr lang="en-US" altLang="zh-CN" sz="2300" b="0" i="1" dirty="0">
                <a:solidFill>
                  <a:srgbClr val="FF0000"/>
                </a:solidFill>
                <a:latin typeface="Times New Roman" panose="02020603050405020304" pitchFamily="18" charset="0"/>
                <a:cs typeface="Times New Roman" panose="02020603050405020304" pitchFamily="18" charset="0"/>
              </a:rPr>
              <a:t>gathering clouds</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i="1" dirty="0">
                <a:solidFill>
                  <a:srgbClr val="05073B"/>
                </a:solidFill>
                <a:latin typeface="Times New Roman" panose="02020603050405020304" pitchFamily="18" charset="0"/>
                <a:cs typeface="Times New Roman" panose="02020603050405020304" pitchFamily="18" charset="0"/>
                <a:sym typeface="+mn-ea"/>
              </a:rPr>
              <a:t>Suddenly, </a:t>
            </a:r>
            <a:r>
              <a:rPr lang="en-US" altLang="zh-CN" sz="2300" i="1" dirty="0">
                <a:solidFill>
                  <a:srgbClr val="FF0000"/>
                </a:solidFill>
                <a:latin typeface="Times New Roman" panose="02020603050405020304" pitchFamily="18" charset="0"/>
                <a:cs typeface="Times New Roman" panose="02020603050405020304" pitchFamily="18" charset="0"/>
                <a:sym typeface="+mn-ea"/>
              </a:rPr>
              <a:t>the serene ocean </a:t>
            </a:r>
            <a:r>
              <a:rPr lang="en-US" altLang="zh-CN" sz="2300" i="1" u="sng" dirty="0">
                <a:solidFill>
                  <a:srgbClr val="05073B"/>
                </a:solidFill>
                <a:latin typeface="Times New Roman" panose="02020603050405020304" pitchFamily="18" charset="0"/>
                <a:cs typeface="Times New Roman" panose="02020603050405020304" pitchFamily="18" charset="0"/>
                <a:sym typeface="+mn-ea"/>
              </a:rPr>
              <a:t>was torn apart by a furious tempest </a:t>
            </a:r>
            <a:r>
              <a:rPr lang="en-US" altLang="zh-CN" sz="2300" i="1" dirty="0">
                <a:solidFill>
                  <a:srgbClr val="05073B"/>
                </a:solidFill>
                <a:latin typeface="Times New Roman" panose="02020603050405020304" pitchFamily="18" charset="0"/>
                <a:cs typeface="Times New Roman" panose="02020603050405020304" pitchFamily="18" charset="0"/>
                <a:sym typeface="+mn-ea"/>
              </a:rPr>
              <a:t>(</a:t>
            </a:r>
            <a:r>
              <a:rPr lang="zh-CN" altLang="en-US" sz="2300" i="1" dirty="0">
                <a:solidFill>
                  <a:srgbClr val="05073B"/>
                </a:solidFill>
                <a:latin typeface="Times New Roman" panose="02020603050405020304" pitchFamily="18" charset="0"/>
                <a:cs typeface="Times New Roman" panose="02020603050405020304" pitchFamily="18" charset="0"/>
                <a:sym typeface="+mn-ea"/>
              </a:rPr>
              <a:t>暴风雨；骚乱</a:t>
            </a:r>
            <a:r>
              <a:rPr lang="en-US" altLang="zh-CN" sz="2300" i="1" dirty="0">
                <a:solidFill>
                  <a:srgbClr val="05073B"/>
                </a:solidFill>
                <a:latin typeface="Times New Roman" panose="02020603050405020304" pitchFamily="18" charset="0"/>
                <a:cs typeface="Times New Roman" panose="02020603050405020304" pitchFamily="18" charset="0"/>
                <a:sym typeface="+mn-ea"/>
              </a:rPr>
              <a:t>). </a:t>
            </a:r>
            <a:r>
              <a:rPr lang="en-US" altLang="zh-CN" sz="2300" i="1" dirty="0">
                <a:solidFill>
                  <a:srgbClr val="FF0000"/>
                </a:solidFill>
                <a:latin typeface="Times New Roman" panose="02020603050405020304" pitchFamily="18" charset="0"/>
                <a:cs typeface="Times New Roman" panose="02020603050405020304" pitchFamily="18" charset="0"/>
                <a:sym typeface="+mn-ea"/>
              </a:rPr>
              <a:t>The rain </a:t>
            </a:r>
            <a:r>
              <a:rPr lang="en-US" altLang="zh-CN" sz="2300" i="1" u="sng" dirty="0">
                <a:solidFill>
                  <a:srgbClr val="05073B"/>
                </a:solidFill>
                <a:latin typeface="Times New Roman" panose="02020603050405020304" pitchFamily="18" charset="0"/>
                <a:cs typeface="Times New Roman" panose="02020603050405020304" pitchFamily="18" charset="0"/>
                <a:sym typeface="+mn-ea"/>
              </a:rPr>
              <a:t>came down in sheets</a:t>
            </a:r>
            <a:r>
              <a:rPr lang="en-US" altLang="zh-CN" sz="2300" i="1" dirty="0">
                <a:solidFill>
                  <a:srgbClr val="05073B"/>
                </a:solidFill>
                <a:latin typeface="Times New Roman" panose="02020603050405020304" pitchFamily="18" charset="0"/>
                <a:cs typeface="Times New Roman" panose="02020603050405020304" pitchFamily="18" charset="0"/>
                <a:sym typeface="+mn-ea"/>
              </a:rPr>
              <a:t>, </a:t>
            </a:r>
            <a:r>
              <a:rPr lang="en-US" altLang="zh-CN" sz="2300" i="1" u="sng" dirty="0">
                <a:solidFill>
                  <a:srgbClr val="05073B"/>
                </a:solidFill>
                <a:latin typeface="Times New Roman" panose="02020603050405020304" pitchFamily="18" charset="0"/>
                <a:cs typeface="Times New Roman" panose="02020603050405020304" pitchFamily="18" charset="0"/>
                <a:sym typeface="+mn-ea"/>
              </a:rPr>
              <a:t>as if </a:t>
            </a:r>
            <a:r>
              <a:rPr lang="en-US" altLang="zh-CN" sz="2300" i="1" dirty="0">
                <a:solidFill>
                  <a:srgbClr val="05073B"/>
                </a:solidFill>
                <a:latin typeface="Times New Roman" panose="02020603050405020304" pitchFamily="18" charset="0"/>
                <a:cs typeface="Times New Roman" panose="02020603050405020304" pitchFamily="18" charset="0"/>
                <a:sym typeface="+mn-ea"/>
              </a:rPr>
              <a:t>the heavens themselves were weeping, </a:t>
            </a:r>
            <a:r>
              <a:rPr lang="en-US" altLang="zh-CN" sz="2300" i="1" u="sng" dirty="0">
                <a:solidFill>
                  <a:srgbClr val="05073B"/>
                </a:solidFill>
                <a:latin typeface="Times New Roman" panose="02020603050405020304" pitchFamily="18" charset="0"/>
                <a:cs typeface="Times New Roman" panose="02020603050405020304" pitchFamily="18" charset="0"/>
                <a:sym typeface="+mn-ea"/>
              </a:rPr>
              <a:t>transforming the once calm waters into a roaring beast</a:t>
            </a:r>
            <a:r>
              <a:rPr lang="en-US" altLang="zh-CN" sz="2300" i="1" dirty="0">
                <a:solidFill>
                  <a:srgbClr val="05073B"/>
                </a:solidFill>
                <a:latin typeface="Times New Roman" panose="02020603050405020304" pitchFamily="18" charset="0"/>
                <a:cs typeface="Times New Roman" panose="02020603050405020304" pitchFamily="18" charset="0"/>
                <a:sym typeface="+mn-ea"/>
              </a:rPr>
              <a:t>. </a:t>
            </a:r>
            <a:r>
              <a:rPr lang="en-US" altLang="zh-CN" sz="2300" b="0" i="1" dirty="0">
                <a:solidFill>
                  <a:srgbClr val="FF0000"/>
                </a:solidFill>
                <a:latin typeface="Times New Roman" panose="02020603050405020304" pitchFamily="18" charset="0"/>
                <a:cs typeface="Times New Roman" panose="02020603050405020304" pitchFamily="18" charset="0"/>
              </a:rPr>
              <a:t>A massive wave </a:t>
            </a:r>
            <a:r>
              <a:rPr lang="en-US" altLang="zh-CN" sz="2300" b="0" i="1" u="sng" dirty="0">
                <a:solidFill>
                  <a:srgbClr val="05073B"/>
                </a:solidFill>
                <a:latin typeface="Times New Roman" panose="02020603050405020304" pitchFamily="18" charset="0"/>
                <a:cs typeface="Times New Roman" panose="02020603050405020304" pitchFamily="18" charset="0"/>
              </a:rPr>
              <a:t>loomed </a:t>
            </a:r>
            <a:r>
              <a:rPr lang="en-US" altLang="zh-CN" sz="2300" b="0" i="1" dirty="0">
                <a:solidFill>
                  <a:srgbClr val="05073B"/>
                </a:solidFill>
                <a:latin typeface="Times New Roman" panose="02020603050405020304" pitchFamily="18" charset="0"/>
                <a:cs typeface="Times New Roman" panose="02020603050405020304" pitchFamily="18" charset="0"/>
              </a:rPr>
              <a:t>and </a:t>
            </a:r>
            <a:r>
              <a:rPr lang="en-US" altLang="zh-CN" sz="2300" b="0" i="1" u="sng" dirty="0">
                <a:solidFill>
                  <a:srgbClr val="05073B"/>
                </a:solidFill>
                <a:latin typeface="Times New Roman" panose="02020603050405020304" pitchFamily="18" charset="0"/>
                <a:cs typeface="Times New Roman" panose="02020603050405020304" pitchFamily="18" charset="0"/>
              </a:rPr>
              <a:t>crashed </a:t>
            </a:r>
            <a:r>
              <a:rPr lang="en-US" altLang="zh-CN" sz="2300" b="0" i="1" dirty="0">
                <a:solidFill>
                  <a:srgbClr val="05073B"/>
                </a:solidFill>
                <a:latin typeface="Times New Roman" panose="02020603050405020304" pitchFamily="18" charset="0"/>
                <a:cs typeface="Times New Roman" panose="02020603050405020304" pitchFamily="18" charset="0"/>
              </a:rPr>
              <a:t>upon their boat, </a:t>
            </a:r>
            <a:r>
              <a:rPr lang="en-US" altLang="zh-CN" sz="2300" b="0" i="1" u="sng" dirty="0">
                <a:solidFill>
                  <a:srgbClr val="05073B"/>
                </a:solidFill>
                <a:latin typeface="Times New Roman" panose="02020603050405020304" pitchFamily="18" charset="0"/>
                <a:cs typeface="Times New Roman" panose="02020603050405020304" pitchFamily="18" charset="0"/>
              </a:rPr>
              <a:t>sending </a:t>
            </a:r>
            <a:r>
              <a:rPr lang="en-US" altLang="zh-CN" sz="2300" b="0" i="1" dirty="0">
                <a:solidFill>
                  <a:srgbClr val="FF0000"/>
                </a:solidFill>
                <a:latin typeface="Times New Roman" panose="02020603050405020304" pitchFamily="18" charset="0"/>
                <a:cs typeface="Times New Roman" panose="02020603050405020304" pitchFamily="18" charset="0"/>
              </a:rPr>
              <a:t>seawater</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u="sng" dirty="0">
                <a:solidFill>
                  <a:srgbClr val="05073B"/>
                </a:solidFill>
                <a:latin typeface="Times New Roman" panose="02020603050405020304" pitchFamily="18" charset="0"/>
                <a:cs typeface="Times New Roman" panose="02020603050405020304" pitchFamily="18" charset="0"/>
              </a:rPr>
              <a:t>flooding over </a:t>
            </a:r>
            <a:r>
              <a:rPr lang="en-US" altLang="zh-CN" sz="2300" b="0" i="1" dirty="0">
                <a:solidFill>
                  <a:srgbClr val="05073B"/>
                </a:solidFill>
                <a:latin typeface="Times New Roman" panose="02020603050405020304" pitchFamily="18" charset="0"/>
                <a:cs typeface="Times New Roman" panose="02020603050405020304" pitchFamily="18" charset="0"/>
              </a:rPr>
              <a:t>the deck. The impact nearly capsized (</a:t>
            </a:r>
            <a:r>
              <a:rPr lang="zh-CN" altLang="en-US" sz="2300" b="0" i="1" dirty="0">
                <a:solidFill>
                  <a:srgbClr val="05073B"/>
                </a:solidFill>
                <a:latin typeface="Times New Roman" panose="02020603050405020304" pitchFamily="18" charset="0"/>
                <a:cs typeface="Times New Roman" panose="02020603050405020304" pitchFamily="18" charset="0"/>
              </a:rPr>
              <a:t>倾覆</a:t>
            </a:r>
            <a:r>
              <a:rPr lang="en-US" altLang="zh-CN" sz="2300" b="0" i="1" dirty="0">
                <a:solidFill>
                  <a:srgbClr val="05073B"/>
                </a:solidFill>
                <a:latin typeface="Times New Roman" panose="02020603050405020304" pitchFamily="18" charset="0"/>
                <a:cs typeface="Times New Roman" panose="02020603050405020304" pitchFamily="18" charset="0"/>
              </a:rPr>
              <a:t>) the vessel, leaving it rocking dramatically. John</a:t>
            </a:r>
            <a:r>
              <a:rPr lang="en-US" altLang="zh-CN" sz="2300" b="0" i="1" dirty="0">
                <a:solidFill>
                  <a:srgbClr val="00B050"/>
                </a:solidFill>
                <a:latin typeface="Times New Roman" panose="02020603050405020304" pitchFamily="18" charset="0"/>
                <a:cs typeface="Times New Roman" panose="02020603050405020304" pitchFamily="18" charset="0"/>
              </a:rPr>
              <a:t> clung desperately to</a:t>
            </a:r>
            <a:r>
              <a:rPr lang="en-US" altLang="zh-CN" sz="2300" b="0" i="1" dirty="0">
                <a:solidFill>
                  <a:srgbClr val="05073B"/>
                </a:solidFill>
                <a:latin typeface="Times New Roman" panose="02020603050405020304" pitchFamily="18" charset="0"/>
                <a:cs typeface="Times New Roman" panose="02020603050405020304" pitchFamily="18" charset="0"/>
              </a:rPr>
              <a:t> the railing, </a:t>
            </a:r>
            <a:r>
              <a:rPr lang="en-US" altLang="zh-CN" sz="2300" b="0" i="1" dirty="0">
                <a:solidFill>
                  <a:srgbClr val="00B050"/>
                </a:solidFill>
                <a:latin typeface="Times New Roman" panose="02020603050405020304" pitchFamily="18" charset="0"/>
                <a:cs typeface="Times New Roman" panose="02020603050405020304" pitchFamily="18" charset="0"/>
              </a:rPr>
              <a:t>his eyes wide with fear</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dirty="0">
                <a:solidFill>
                  <a:srgbClr val="00B050"/>
                </a:solidFill>
                <a:latin typeface="Times New Roman" panose="02020603050405020304" pitchFamily="18" charset="0"/>
                <a:cs typeface="Times New Roman" panose="02020603050405020304" pitchFamily="18" charset="0"/>
              </a:rPr>
              <a:t>Our compass! It’s gone!</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dirty="0">
                <a:solidFill>
                  <a:srgbClr val="00B050"/>
                </a:solidFill>
                <a:latin typeface="Times New Roman" panose="02020603050405020304" pitchFamily="18" charset="0"/>
                <a:cs typeface="Times New Roman" panose="02020603050405020304" pitchFamily="18" charset="0"/>
              </a:rPr>
              <a:t>His voice trembled with panic</a:t>
            </a:r>
            <a:r>
              <a:rPr lang="en-US" altLang="zh-CN" sz="2300" b="0" i="1" dirty="0">
                <a:solidFill>
                  <a:srgbClr val="05073B"/>
                </a:solidFill>
                <a:latin typeface="Times New Roman" panose="02020603050405020304" pitchFamily="18" charset="0"/>
                <a:cs typeface="Times New Roman" panose="02020603050405020304" pitchFamily="18" charset="0"/>
              </a:rPr>
              <a:t>. “</a:t>
            </a:r>
            <a:r>
              <a:rPr lang="en-US" altLang="zh-CN" sz="2300" b="0" i="1" dirty="0">
                <a:solidFill>
                  <a:srgbClr val="00B050"/>
                </a:solidFill>
                <a:latin typeface="Times New Roman" panose="02020603050405020304" pitchFamily="18" charset="0"/>
                <a:cs typeface="Times New Roman" panose="02020603050405020304" pitchFamily="18" charset="0"/>
              </a:rPr>
              <a:t>We’re completely lost at sea!</a:t>
            </a:r>
            <a:r>
              <a:rPr lang="en-US" altLang="zh-CN" sz="2300" b="0" i="1" dirty="0">
                <a:solidFill>
                  <a:srgbClr val="05073B"/>
                </a:solidFill>
                <a:latin typeface="Times New Roman" panose="02020603050405020304" pitchFamily="18" charset="0"/>
                <a:cs typeface="Times New Roman" panose="02020603050405020304" pitchFamily="18" charset="0"/>
              </a:rPr>
              <a:t>” The others on board, </a:t>
            </a:r>
            <a:r>
              <a:rPr lang="en-US" altLang="zh-CN" sz="2300" b="0" i="1" dirty="0">
                <a:solidFill>
                  <a:srgbClr val="00B050"/>
                </a:solidFill>
                <a:latin typeface="Times New Roman" panose="02020603050405020304" pitchFamily="18" charset="0"/>
                <a:cs typeface="Times New Roman" panose="02020603050405020304" pitchFamily="18" charset="0"/>
              </a:rPr>
              <a:t>faces etched with panic and disbelief</a:t>
            </a:r>
            <a:r>
              <a:rPr lang="en-US" altLang="zh-CN" sz="2300" b="0" i="1" dirty="0">
                <a:solidFill>
                  <a:srgbClr val="05073B"/>
                </a:solidFill>
                <a:latin typeface="Times New Roman" panose="02020603050405020304" pitchFamily="18" charset="0"/>
                <a:cs typeface="Times New Roman" panose="02020603050405020304" pitchFamily="18" charset="0"/>
              </a:rPr>
              <a:t>, </a:t>
            </a:r>
            <a:endParaRPr lang="en-US" altLang="zh-CN" sz="2300" b="0" i="1" dirty="0">
              <a:solidFill>
                <a:srgbClr val="05073B"/>
              </a:solidFill>
              <a:latin typeface="Times New Roman" panose="02020603050405020304" pitchFamily="18" charset="0"/>
              <a:cs typeface="Times New Roman" panose="02020603050405020304" pitchFamily="18" charset="0"/>
            </a:endParaRPr>
          </a:p>
          <a:p>
            <a:pPr algn="just"/>
            <a:r>
              <a:rPr lang="en-US" altLang="zh-CN" sz="2300" b="0" i="1" dirty="0">
                <a:solidFill>
                  <a:srgbClr val="05073B"/>
                </a:solidFill>
                <a:latin typeface="Times New Roman" panose="02020603050405020304" pitchFamily="18" charset="0"/>
                <a:cs typeface="Times New Roman" panose="02020603050405020304" pitchFamily="18" charset="0"/>
              </a:rPr>
              <a:t>shared his dread. Their peaceful sailing trip had been </a:t>
            </a:r>
            <a:r>
              <a:rPr lang="en-US" altLang="zh-CN" sz="2300" b="0" i="1" dirty="0">
                <a:solidFill>
                  <a:srgbClr val="00B0F0"/>
                </a:solidFill>
                <a:latin typeface="Times New Roman" panose="02020603050405020304" pitchFamily="18" charset="0"/>
                <a:cs typeface="Times New Roman" panose="02020603050405020304" pitchFamily="18" charset="0"/>
              </a:rPr>
              <a:t>violently </a:t>
            </a:r>
            <a:endParaRPr lang="en-US" altLang="zh-CN" sz="2300" b="0" i="1" dirty="0">
              <a:solidFill>
                <a:srgbClr val="00B0F0"/>
              </a:solidFill>
              <a:latin typeface="Times New Roman" panose="02020603050405020304" pitchFamily="18" charset="0"/>
              <a:cs typeface="Times New Roman" panose="02020603050405020304" pitchFamily="18" charset="0"/>
            </a:endParaRPr>
          </a:p>
          <a:p>
            <a:pPr algn="just"/>
            <a:r>
              <a:rPr lang="en-US" altLang="zh-CN" sz="2300" b="0" i="1" dirty="0">
                <a:solidFill>
                  <a:srgbClr val="00B0F0"/>
                </a:solidFill>
                <a:latin typeface="Times New Roman" panose="02020603050405020304" pitchFamily="18" charset="0"/>
                <a:cs typeface="Times New Roman" panose="02020603050405020304" pitchFamily="18" charset="0"/>
              </a:rPr>
              <a:t>shattered</a:t>
            </a:r>
            <a:r>
              <a:rPr lang="en-US" altLang="zh-CN" sz="2300" b="0" i="1" dirty="0">
                <a:solidFill>
                  <a:srgbClr val="05073B"/>
                </a:solidFill>
                <a:latin typeface="Times New Roman" panose="02020603050405020304" pitchFamily="18" charset="0"/>
                <a:cs typeface="Times New Roman" panose="02020603050405020304" pitchFamily="18" charset="0"/>
              </a:rPr>
              <a:t> by nature’s fury, with the </a:t>
            </a:r>
            <a:r>
              <a:rPr lang="en-US" altLang="zh-CN" sz="2300" b="0" i="1" dirty="0">
                <a:solidFill>
                  <a:srgbClr val="00B0F0"/>
                </a:solidFill>
                <a:latin typeface="Times New Roman" panose="02020603050405020304" pitchFamily="18" charset="0"/>
                <a:cs typeface="Times New Roman" panose="02020603050405020304" pitchFamily="18" charset="0"/>
              </a:rPr>
              <a:t>damaged</a:t>
            </a:r>
            <a:r>
              <a:rPr lang="en-US" altLang="zh-CN" sz="2300" b="0" i="1" dirty="0">
                <a:solidFill>
                  <a:srgbClr val="05073B"/>
                </a:solidFill>
                <a:latin typeface="Times New Roman" panose="02020603050405020304" pitchFamily="18" charset="0"/>
                <a:cs typeface="Times New Roman" panose="02020603050405020304" pitchFamily="18" charset="0"/>
              </a:rPr>
              <a:t> boat serving as </a:t>
            </a:r>
            <a:endParaRPr lang="en-US" altLang="zh-CN" sz="2300" b="0" i="1" dirty="0">
              <a:solidFill>
                <a:srgbClr val="05073B"/>
              </a:solidFill>
              <a:latin typeface="Times New Roman" panose="02020603050405020304" pitchFamily="18" charset="0"/>
              <a:cs typeface="Times New Roman" panose="02020603050405020304" pitchFamily="18" charset="0"/>
            </a:endParaRPr>
          </a:p>
          <a:p>
            <a:pPr algn="just"/>
            <a:r>
              <a:rPr lang="en-US" altLang="zh-CN" sz="2300" b="0" i="1" dirty="0">
                <a:solidFill>
                  <a:srgbClr val="05073B"/>
                </a:solidFill>
                <a:latin typeface="Times New Roman" panose="02020603050405020304" pitchFamily="18" charset="0"/>
                <a:cs typeface="Times New Roman" panose="02020603050405020304" pitchFamily="18" charset="0"/>
              </a:rPr>
              <a:t>a stark reminder of the </a:t>
            </a:r>
            <a:r>
              <a:rPr lang="en-US" altLang="zh-CN" sz="2300" b="0" i="1" dirty="0">
                <a:solidFill>
                  <a:srgbClr val="00B0F0"/>
                </a:solidFill>
                <a:latin typeface="Times New Roman" panose="02020603050405020304" pitchFamily="18" charset="0"/>
                <a:cs typeface="Times New Roman" panose="02020603050405020304" pitchFamily="18" charset="0"/>
              </a:rPr>
              <a:t>unpredictable</a:t>
            </a:r>
            <a:r>
              <a:rPr lang="en-US" altLang="zh-CN" sz="2300" b="0" i="1" dirty="0">
                <a:solidFill>
                  <a:srgbClr val="05073B"/>
                </a:solidFill>
                <a:latin typeface="Times New Roman" panose="02020603050405020304" pitchFamily="18" charset="0"/>
                <a:cs typeface="Times New Roman" panose="02020603050405020304" pitchFamily="18" charset="0"/>
              </a:rPr>
              <a:t> world they’d ventured into.</a:t>
            </a:r>
            <a:endParaRPr lang="en-US" altLang="zh-CN" sz="2300" b="0" i="1" dirty="0">
              <a:solidFill>
                <a:srgbClr val="05073B"/>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1059180" y="927100"/>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左大括号 9"/>
          <p:cNvSpPr/>
          <p:nvPr/>
        </p:nvSpPr>
        <p:spPr>
          <a:xfrm>
            <a:off x="1059180" y="1664335"/>
            <a:ext cx="156845" cy="4711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1538605"/>
            <a:ext cx="13006705" cy="8397240"/>
          </a:xfrm>
          <a:prstGeom prst="rect">
            <a:avLst/>
          </a:prstGeom>
          <a:noFill/>
          <a:ln w="9525">
            <a:noFill/>
          </a:ln>
        </p:spPr>
      </p:pic>
      <p:sp>
        <p:nvSpPr>
          <p:cNvPr id="4" name="文本框 3"/>
          <p:cNvSpPr txBox="1"/>
          <p:nvPr/>
        </p:nvSpPr>
        <p:spPr>
          <a:xfrm>
            <a:off x="1315085" y="967105"/>
            <a:ext cx="9230360" cy="829945"/>
          </a:xfrm>
          <a:prstGeom prst="rect">
            <a:avLst/>
          </a:prstGeom>
          <a:solidFill>
            <a:schemeClr val="bg1">
              <a:lumMod val="95000"/>
              <a:alpha val="92000"/>
            </a:schemeClr>
          </a:solidFill>
        </p:spPr>
        <p:txBody>
          <a:bodyPr wrap="square" rtlCol="0">
            <a:spAutoFit/>
          </a:bodyPr>
          <a:p>
            <a:r>
              <a:rPr lang="en-US" altLang="zh-CN" sz="4800" b="1">
                <a:solidFill>
                  <a:schemeClr val="tx1">
                    <a:lumMod val="75000"/>
                    <a:lumOff val="25000"/>
                  </a:schemeClr>
                </a:solidFill>
                <a:effectLst>
                  <a:outerShdw blurRad="38100" dist="38100" dir="2700000" algn="tl">
                    <a:srgbClr val="000000">
                      <a:alpha val="43137"/>
                    </a:srgbClr>
                  </a:outerShdw>
                </a:effectLst>
                <a:latin typeface="MV Boli" panose="02000500030200090000" charset="0"/>
                <a:cs typeface="MV Boli" panose="02000500030200090000" charset="0"/>
              </a:rPr>
              <a:t>An unforgettable camping trip </a:t>
            </a:r>
            <a:endParaRPr lang="en-US" altLang="zh-CN" sz="4800" b="1">
              <a:solidFill>
                <a:schemeClr val="tx1">
                  <a:lumMod val="75000"/>
                  <a:lumOff val="25000"/>
                </a:schemeClr>
              </a:solidFill>
              <a:effectLst>
                <a:outerShdw blurRad="38100" dist="38100" dir="2700000" algn="tl">
                  <a:srgbClr val="000000">
                    <a:alpha val="43137"/>
                  </a:srgbClr>
                </a:outerShdw>
              </a:effectLst>
              <a:latin typeface="MV Boli" panose="02000500030200090000" charset="0"/>
              <a:cs typeface="MV Boli" panose="0200050003020009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635" y="2862580"/>
            <a:ext cx="11752580" cy="3389630"/>
          </a:xfrm>
          <a:prstGeom prst="rect">
            <a:avLst/>
          </a:prstGeom>
          <a:gradFill>
            <a:gsLst>
              <a:gs pos="100000">
                <a:srgbClr val="92D050">
                  <a:alpha val="100000"/>
                </a:srgbClr>
              </a:gs>
              <a:gs pos="0">
                <a:srgbClr val="FAEFAE"/>
              </a:gs>
              <a:gs pos="100000">
                <a:srgbClr val="F5DE5D"/>
              </a:gs>
            </a:gsLst>
            <a:lin scaled="1"/>
          </a:gradFill>
        </p:spPr>
        <p:txBody>
          <a:bodyPr wrap="square" rtlCol="0">
            <a:no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2" name="文本框 1"/>
          <p:cNvSpPr txBox="1"/>
          <p:nvPr/>
        </p:nvSpPr>
        <p:spPr>
          <a:xfrm>
            <a:off x="254635" y="62230"/>
            <a:ext cx="11752580" cy="2772000"/>
          </a:xfrm>
          <a:prstGeom prst="rect">
            <a:avLst/>
          </a:prstGeom>
          <a:gradFill>
            <a:gsLst>
              <a:gs pos="100000">
                <a:srgbClr val="92D050">
                  <a:alpha val="100000"/>
                </a:srgbClr>
              </a:gs>
              <a:gs pos="0">
                <a:srgbClr val="FAEFAE"/>
              </a:gs>
              <a:gs pos="100000">
                <a:srgbClr val="F5DE5D"/>
              </a:gs>
            </a:gsLst>
            <a:lin scaled="1"/>
          </a:gradFill>
        </p:spPr>
        <p:txBody>
          <a:bodyPr wrap="square" rtlCol="0">
            <a:no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8" name="椭圆 7"/>
          <p:cNvSpPr/>
          <p:nvPr/>
        </p:nvSpPr>
        <p:spPr>
          <a:xfrm>
            <a:off x="747424" y="0"/>
            <a:ext cx="882594" cy="437322"/>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00727" y="295524"/>
            <a:ext cx="1008489" cy="372386"/>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椭圆 10"/>
          <p:cNvSpPr/>
          <p:nvPr/>
        </p:nvSpPr>
        <p:spPr>
          <a:xfrm>
            <a:off x="2902917" y="1666848"/>
            <a:ext cx="2861143" cy="437322"/>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对角圆角矩形 2"/>
          <p:cNvSpPr/>
          <p:nvPr/>
        </p:nvSpPr>
        <p:spPr>
          <a:xfrm>
            <a:off x="7561580" y="1029970"/>
            <a:ext cx="3677920" cy="5092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Arial Black" panose="020B0A04020102020204" pitchFamily="34" charset="0"/>
                <a:cs typeface="Arial Black" panose="020B0A04020102020204" pitchFamily="34" charset="0"/>
              </a:rPr>
              <a:t>Before the trip</a:t>
            </a:r>
            <a:endParaRPr lang="en-US" altLang="zh-CN" sz="3200" b="1">
              <a:solidFill>
                <a:srgbClr val="FF0000"/>
              </a:solidFill>
              <a:latin typeface="Arial Black" panose="020B0A04020102020204" pitchFamily="34" charset="0"/>
              <a:cs typeface="Arial Black" panose="020B0A04020102020204" pitchFamily="34" charset="0"/>
            </a:endParaRPr>
          </a:p>
        </p:txBody>
      </p:sp>
      <p:sp>
        <p:nvSpPr>
          <p:cNvPr id="7" name="文本框 6"/>
          <p:cNvSpPr txBox="1"/>
          <p:nvPr/>
        </p:nvSpPr>
        <p:spPr>
          <a:xfrm>
            <a:off x="254442" y="19053"/>
            <a:ext cx="11752027" cy="6862445"/>
          </a:xfrm>
          <a:prstGeom prst="rect">
            <a:avLst/>
          </a:prstGeom>
          <a:noFill/>
        </p:spPr>
        <p:txBody>
          <a:bodyPr wrap="square">
            <a:spAutoFit/>
          </a:bodyPr>
          <a:lstStyle/>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①</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Kevin woke to the blaring beep of his alarm clock. “Can</a:t>
            </a:r>
            <a:r>
              <a:rPr lang="en-US" altLang="zh-CN" sz="215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t wait for that camping trip,” Kevin thought, filled with excitement. As he was leaving home, his dad grabbed him by the hand and said, “Before you go, just tell me the directions on where you and your friends are going to stay.”</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②</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“But dad!” Kevin complained.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③</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“No buts!” Kevin's dad added.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④</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“Fine.” Kevin told him the directions and left.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⑤</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The three friends, Kevin, Jay and Nathan, had been planning this adventure for weeks, packing their stuff-tents, snacks, and a map- preparing for a 3-day outdoor exploration. Excitement ran through Kevin as they departed for their campsite. “This trip is going to be awesome,” Nathan excitedly yelled as they set off. But little did they know that nature had a surprise in store for them.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⑥</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The first day at the campsite was going great, setting up tents, collecting firewood, and sharing stories. “Man, we nailed these tents,” Kevin said. “I know it was easy really,” Nathan replied. The friends were happy.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fontAlgn="auto">
              <a:lnSpc>
                <a:spcPts val="2200"/>
              </a:lnSpc>
            </a:pPr>
            <a:r>
              <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rPr>
              <a:t>⑦</a:t>
            </a: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Yet towards night, as the dark clouds gathered overhead, the atmosphere shifted, and a sudden storm erupted with unforgiving anger. Rain poured down from the heavens like a relentless waterfall, transforming the peaceful campsite into a muddy battleground. Worse still, a huge tree was uprooted and crashed down with a deafening crack on their only means of escape - their car. Kevin’s eyes widened in horror as he spotted the damaged wreckage beneath the fallen giant. “Our car!” he screamed over the howling wind, his voice a mix of disbelief and despair. “We’re stuck here,” he declared, his words barely audible against the backdrop of thunder and raindrops. They realized that their plans had been violently spoiled by forces beyond their control. The once quiet campsite now stood as a deserted battlefield, the fallen tree serving as a painful reminder of the unpredictable nature of the world around them.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auto">
              <a:lnSpc>
                <a:spcPts val="2200"/>
              </a:lnSpc>
            </a:pP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Paragraph 1: The next day, they found themselves facing the immediate problem of finding water.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auto">
              <a:lnSpc>
                <a:spcPts val="2200"/>
              </a:lnSpc>
            </a:pPr>
            <a:r>
              <a:rPr lang="en-US" altLang="zh-CN" sz="2150" kern="100" dirty="0">
                <a:effectLst/>
                <a:latin typeface="Times New Roman" panose="02020603050405020304" pitchFamily="18" charset="0"/>
                <a:ea typeface="宋体" panose="02010600030101010101" pitchFamily="2" charset="-122"/>
                <a:cs typeface="Times New Roman" panose="02020603050405020304" pitchFamily="18" charset="0"/>
              </a:rPr>
              <a:t>Paragraph 2: On the third night, a distant engine sound broke the terrible stillness. </a:t>
            </a:r>
            <a:endParaRPr lang="zh-CN" altLang="zh-CN" sz="21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对角圆角矩形 4"/>
          <p:cNvSpPr/>
          <p:nvPr>
            <p:custDataLst>
              <p:tags r:id="rId1"/>
            </p:custDataLst>
          </p:nvPr>
        </p:nvSpPr>
        <p:spPr>
          <a:xfrm>
            <a:off x="7561580" y="3285490"/>
            <a:ext cx="3677920" cy="5092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Arial Black" panose="020B0A04020102020204" pitchFamily="34" charset="0"/>
                <a:cs typeface="Arial Black" panose="020B0A04020102020204" pitchFamily="34" charset="0"/>
              </a:rPr>
              <a:t>On the 1st day</a:t>
            </a:r>
            <a:endParaRPr lang="en-US" altLang="zh-CN" sz="3200" b="1">
              <a:solidFill>
                <a:srgbClr val="FF0000"/>
              </a:solidFill>
              <a:latin typeface="Arial Black" panose="020B0A04020102020204" pitchFamily="34" charset="0"/>
              <a:cs typeface="Arial Black" panose="020B0A04020102020204" pitchFamily="34" charset="0"/>
            </a:endParaRPr>
          </a:p>
        </p:txBody>
      </p:sp>
      <p:sp>
        <p:nvSpPr>
          <p:cNvPr id="6" name="椭圆 5"/>
          <p:cNvSpPr/>
          <p:nvPr>
            <p:custDataLst>
              <p:tags r:id="rId2"/>
            </p:custDataLst>
          </p:nvPr>
        </p:nvSpPr>
        <p:spPr>
          <a:xfrm>
            <a:off x="1757045" y="6109970"/>
            <a:ext cx="1539240" cy="43751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custDataLst>
              <p:tags r:id="rId3"/>
            </p:custDataLst>
          </p:nvPr>
        </p:nvSpPr>
        <p:spPr>
          <a:xfrm>
            <a:off x="1757045" y="6420485"/>
            <a:ext cx="2117725" cy="43751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bldLvl="0" animBg="1"/>
      <p:bldP spid="3" grpId="0" bldLvl="0" animBg="1"/>
      <p:bldP spid="4" grpId="0" animBg="1"/>
      <p:bldP spid="5" grpId="0" bldLvl="0" animBg="1"/>
      <p:bldP spid="6" grpId="0" bldLvl="0" animBg="1"/>
      <p:bldP spid="9" grpId="0" bldLvl="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57601" y="2572827"/>
            <a:ext cx="1526650" cy="523220"/>
          </a:xfrm>
          <a:prstGeom prst="rect">
            <a:avLst/>
          </a:prstGeom>
          <a:noFill/>
        </p:spPr>
        <p:txBody>
          <a:bodyPr wrap="square" rtlCol="0">
            <a:spAutoFit/>
          </a:bodyPr>
          <a:lstStyle/>
          <a:p>
            <a:r>
              <a:rPr lang="en-US" altLang="zh-CN" sz="2800" b="1" dirty="0">
                <a:latin typeface="Arial Black" panose="020B0A04020102020204" pitchFamily="34" charset="0"/>
              </a:rPr>
              <a:t>Kevin </a:t>
            </a:r>
            <a:endParaRPr lang="zh-CN" altLang="en-US" sz="2800" b="1" dirty="0">
              <a:latin typeface="Arial Black" panose="020B0A04020102020204" pitchFamily="34" charset="0"/>
            </a:endParaRPr>
          </a:p>
        </p:txBody>
      </p:sp>
      <p:sp>
        <p:nvSpPr>
          <p:cNvPr id="5" name="文本框 4"/>
          <p:cNvSpPr txBox="1"/>
          <p:nvPr/>
        </p:nvSpPr>
        <p:spPr>
          <a:xfrm>
            <a:off x="4827770" y="2572827"/>
            <a:ext cx="3608566" cy="523220"/>
          </a:xfrm>
          <a:prstGeom prst="rect">
            <a:avLst/>
          </a:prstGeom>
          <a:noFill/>
        </p:spPr>
        <p:txBody>
          <a:bodyPr wrap="square" rtlCol="0">
            <a:spAutoFit/>
          </a:bodyPr>
          <a:lstStyle/>
          <a:p>
            <a:r>
              <a:rPr lang="en-US" altLang="zh-CN" sz="2800" b="1" dirty="0">
                <a:latin typeface="Arial Black" panose="020B0A04020102020204" pitchFamily="34" charset="0"/>
              </a:rPr>
              <a:t>, Jay and Nathan</a:t>
            </a:r>
            <a:endParaRPr lang="zh-CN" altLang="en-US" sz="2800" b="1" dirty="0">
              <a:latin typeface="Arial Black" panose="020B0A04020102020204" pitchFamily="34" charset="0"/>
            </a:endParaRPr>
          </a:p>
        </p:txBody>
      </p:sp>
      <p:sp>
        <p:nvSpPr>
          <p:cNvPr id="6" name="文本框 5"/>
          <p:cNvSpPr txBox="1"/>
          <p:nvPr/>
        </p:nvSpPr>
        <p:spPr>
          <a:xfrm>
            <a:off x="3657600" y="3429000"/>
            <a:ext cx="3705307" cy="523220"/>
          </a:xfrm>
          <a:prstGeom prst="rect">
            <a:avLst/>
          </a:prstGeom>
          <a:noFill/>
        </p:spPr>
        <p:txBody>
          <a:bodyPr wrap="square" rtlCol="0">
            <a:spAutoFit/>
          </a:bodyPr>
          <a:lstStyle/>
          <a:p>
            <a:r>
              <a:rPr lang="en-US" altLang="zh-CN" sz="2800" b="1" dirty="0">
                <a:latin typeface="Arial Black" panose="020B0A04020102020204" pitchFamily="34" charset="0"/>
              </a:rPr>
              <a:t>Kevin’s dad </a:t>
            </a:r>
            <a:endParaRPr lang="zh-CN" altLang="en-US" sz="2800" b="1" dirty="0">
              <a:latin typeface="Arial Black" panose="020B0A04020102020204" pitchFamily="34" charset="0"/>
            </a:endParaRPr>
          </a:p>
        </p:txBody>
      </p:sp>
      <p:sp>
        <p:nvSpPr>
          <p:cNvPr id="7" name="文本框 6"/>
          <p:cNvSpPr txBox="1"/>
          <p:nvPr/>
        </p:nvSpPr>
        <p:spPr>
          <a:xfrm>
            <a:off x="1389380" y="504190"/>
            <a:ext cx="3893185" cy="224536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i="1"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can’t wait7…</a:t>
            </a:r>
            <a:r>
              <a:rPr lang="zh-CN" altLang="en-US" sz="2000" i="1" dirty="0">
                <a:latin typeface="Times New Roman" panose="02020603050405020304" pitchFamily="18" charset="0"/>
                <a:cs typeface="Times New Roman" panose="02020603050405020304" pitchFamily="18" charset="0"/>
              </a:rPr>
              <a:t>”</a:t>
            </a:r>
            <a:endParaRPr lang="en-US" altLang="zh-CN" sz="2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i="1" dirty="0">
                <a:latin typeface="Times New Roman" panose="02020603050405020304" pitchFamily="18" charset="0"/>
                <a:cs typeface="Times New Roman" panose="02020603050405020304" pitchFamily="18" charset="0"/>
              </a:rPr>
              <a:t>…filled with </a:t>
            </a:r>
            <a:r>
              <a:rPr lang="en-US" altLang="zh-CN" sz="2000" b="1" i="1" dirty="0">
                <a:solidFill>
                  <a:srgbClr val="00B050"/>
                </a:solidFill>
                <a:latin typeface="Times New Roman" panose="02020603050405020304" pitchFamily="18" charset="0"/>
                <a:cs typeface="Times New Roman" panose="02020603050405020304" pitchFamily="18" charset="0"/>
              </a:rPr>
              <a:t>excitement</a:t>
            </a:r>
            <a:r>
              <a:rPr lang="en-US" altLang="zh-CN" sz="2000" i="1" dirty="0">
                <a:latin typeface="Times New Roman" panose="02020603050405020304" pitchFamily="18" charset="0"/>
                <a:cs typeface="Times New Roman" panose="02020603050405020304" pitchFamily="18" charset="0"/>
              </a:rPr>
              <a:t> </a:t>
            </a:r>
            <a:endParaRPr lang="en-US" altLang="zh-CN" sz="2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i="1" dirty="0">
                <a:latin typeface="Times New Roman" panose="02020603050405020304" pitchFamily="18" charset="0"/>
                <a:cs typeface="Times New Roman" panose="02020603050405020304" pitchFamily="18" charset="0"/>
              </a:rPr>
              <a:t>“But dad!” …complained.</a:t>
            </a:r>
            <a:endParaRPr lang="en-US" altLang="zh-CN" sz="2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b="1" i="1" dirty="0">
                <a:solidFill>
                  <a:srgbClr val="00B050"/>
                </a:solidFill>
                <a:latin typeface="Times New Roman" panose="02020603050405020304" pitchFamily="18" charset="0"/>
                <a:cs typeface="Times New Roman" panose="02020603050405020304" pitchFamily="18" charset="0"/>
              </a:rPr>
              <a:t>Excitement </a:t>
            </a:r>
            <a:r>
              <a:rPr lang="en-US" altLang="zh-CN" sz="2000" i="1" dirty="0">
                <a:latin typeface="Times New Roman" panose="02020603050405020304" pitchFamily="18" charset="0"/>
                <a:cs typeface="Times New Roman" panose="02020603050405020304" pitchFamily="18" charset="0"/>
              </a:rPr>
              <a:t>ran through …</a:t>
            </a:r>
            <a:endParaRPr lang="en-US" altLang="zh-CN" sz="2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i="1" dirty="0">
                <a:latin typeface="Times New Roman" panose="02020603050405020304" pitchFamily="18" charset="0"/>
                <a:cs typeface="Times New Roman" panose="02020603050405020304" pitchFamily="18" charset="0"/>
              </a:rPr>
              <a:t>“This trip is going to be awesome,” …</a:t>
            </a:r>
            <a:r>
              <a:rPr lang="en-US" altLang="zh-CN" sz="2000" b="1" i="1" dirty="0">
                <a:solidFill>
                  <a:srgbClr val="00B050"/>
                </a:solidFill>
                <a:latin typeface="Times New Roman" panose="02020603050405020304" pitchFamily="18" charset="0"/>
                <a:cs typeface="Times New Roman" panose="02020603050405020304" pitchFamily="18" charset="0"/>
              </a:rPr>
              <a:t>excitedly </a:t>
            </a:r>
            <a:r>
              <a:rPr lang="en-US" altLang="zh-CN" sz="2000" i="1" dirty="0">
                <a:latin typeface="Times New Roman" panose="02020603050405020304" pitchFamily="18" charset="0"/>
                <a:cs typeface="Times New Roman" panose="02020603050405020304" pitchFamily="18" charset="0"/>
              </a:rPr>
              <a:t>yelled…</a:t>
            </a:r>
            <a:endParaRPr lang="en-US" altLang="zh-CN" sz="2000" i="1" dirty="0">
              <a:latin typeface="Times New Roman" panose="02020603050405020304" pitchFamily="18" charset="0"/>
              <a:cs typeface="Times New Roman" panose="02020603050405020304" pitchFamily="18" charset="0"/>
            </a:endParaRPr>
          </a:p>
          <a:p>
            <a:endParaRPr lang="en-US" altLang="zh-CN" sz="2000" i="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339205" y="772160"/>
            <a:ext cx="3359785" cy="1938020"/>
          </a:xfrm>
          <a:prstGeom prst="rect">
            <a:avLst/>
          </a:prstGeom>
          <a:noFill/>
        </p:spPr>
        <p:txBody>
          <a:bodyPr wrap="square" rtlCol="0">
            <a:spAutoFit/>
          </a:bodyPr>
          <a:lstStyle/>
          <a:p>
            <a:pPr marL="342900" lvl="0" indent="-342900" algn="l">
              <a:buClrTx/>
              <a:buSzTx/>
              <a:buFont typeface="Arial" panose="020B0604020202020204" pitchFamily="34" charset="0"/>
              <a:buChar char="•"/>
            </a:pPr>
            <a:r>
              <a:rPr lang="zh-CN" altLang="en-US" sz="2000" i="1" dirty="0">
                <a:latin typeface="Times New Roman" panose="02020603050405020304" pitchFamily="18" charset="0"/>
                <a:cs typeface="Times New Roman" panose="02020603050405020304" pitchFamily="18" charset="0"/>
                <a:sym typeface="+mn-ea"/>
              </a:rPr>
              <a:t>…had been </a:t>
            </a:r>
            <a:r>
              <a:rPr lang="en-US" altLang="zh-CN" sz="2000" b="1" i="1" dirty="0">
                <a:solidFill>
                  <a:srgbClr val="00B050"/>
                </a:solidFill>
                <a:latin typeface="Times New Roman" panose="02020603050405020304" pitchFamily="18" charset="0"/>
                <a:cs typeface="Times New Roman" panose="02020603050405020304" pitchFamily="18" charset="0"/>
                <a:sym typeface="+mn-ea"/>
              </a:rPr>
              <a:t>planning </a:t>
            </a:r>
            <a:r>
              <a:rPr lang="zh-CN" altLang="en-US" sz="2000" i="1" dirty="0">
                <a:latin typeface="Times New Roman" panose="02020603050405020304" pitchFamily="18" charset="0"/>
                <a:cs typeface="Times New Roman" panose="02020603050405020304" pitchFamily="18" charset="0"/>
                <a:sym typeface="+mn-ea"/>
              </a:rPr>
              <a:t>this adventure </a:t>
            </a:r>
            <a:r>
              <a:rPr lang="zh-CN" altLang="en-US" sz="2000" b="1" i="1" dirty="0">
                <a:solidFill>
                  <a:srgbClr val="00B050"/>
                </a:solidFill>
                <a:latin typeface="Times New Roman" panose="02020603050405020304" pitchFamily="18" charset="0"/>
                <a:cs typeface="Times New Roman" panose="02020603050405020304" pitchFamily="18" charset="0"/>
                <a:sym typeface="+mn-ea"/>
              </a:rPr>
              <a:t>for weeks</a:t>
            </a:r>
            <a:r>
              <a:rPr lang="zh-CN" altLang="en-US" sz="2000" i="1" dirty="0">
                <a:latin typeface="Times New Roman" panose="02020603050405020304" pitchFamily="18" charset="0"/>
                <a:cs typeface="Times New Roman" panose="02020603050405020304" pitchFamily="18" charset="0"/>
                <a:sym typeface="+mn-ea"/>
              </a:rPr>
              <a:t>, packing their stuff… preparing for a 3-day outdoor exploration </a:t>
            </a:r>
            <a:endParaRPr lang="zh-CN" altLang="en-US" sz="2000" i="1" dirty="0">
              <a:latin typeface="Times New Roman" panose="02020603050405020304" pitchFamily="18" charset="0"/>
              <a:cs typeface="Times New Roman" panose="02020603050405020304" pitchFamily="18" charset="0"/>
              <a:sym typeface="+mn-ea"/>
            </a:endParaRPr>
          </a:p>
          <a:p>
            <a:pPr marL="342900" lvl="0" indent="-342900" algn="l">
              <a:buClrTx/>
              <a:buSzTx/>
              <a:buFont typeface="Arial" panose="020B0604020202020204" pitchFamily="34" charset="0"/>
              <a:buChar char="•"/>
            </a:pPr>
            <a:endParaRPr lang="zh-CN" altLang="en-US" sz="2000" i="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3657600" y="4172585"/>
            <a:ext cx="3477260" cy="1322070"/>
          </a:xfrm>
          <a:prstGeom prst="rect">
            <a:avLst/>
          </a:prstGeom>
          <a:noFill/>
        </p:spPr>
        <p:txBody>
          <a:bodyPr wrap="square" rtlCol="0">
            <a:spAutoFit/>
          </a:bodyPr>
          <a:lstStyle/>
          <a:p>
            <a:pPr marL="342900" lvl="0" indent="-342900" algn="l">
              <a:buClrTx/>
              <a:buSzTx/>
              <a:buFont typeface="Arial" panose="020B0604020202020204" pitchFamily="34" charset="0"/>
              <a:buChar char="•"/>
            </a:pPr>
            <a:r>
              <a:rPr lang="zh-CN" altLang="en-US" sz="2000" i="1" dirty="0">
                <a:latin typeface="Times New Roman" panose="02020603050405020304" pitchFamily="18" charset="0"/>
                <a:cs typeface="Times New Roman" panose="02020603050405020304" pitchFamily="18" charset="0"/>
                <a:sym typeface="+mn-ea"/>
              </a:rPr>
              <a:t>…grabbed… “Before you go, just tell me the </a:t>
            </a:r>
            <a:r>
              <a:rPr lang="zh-CN" altLang="en-US" sz="2000" b="1" i="1" dirty="0">
                <a:solidFill>
                  <a:srgbClr val="00B050"/>
                </a:solidFill>
                <a:latin typeface="Times New Roman" panose="02020603050405020304" pitchFamily="18" charset="0"/>
                <a:cs typeface="Times New Roman" panose="02020603050405020304" pitchFamily="18" charset="0"/>
                <a:sym typeface="+mn-ea"/>
              </a:rPr>
              <a:t>directions</a:t>
            </a:r>
            <a:r>
              <a:rPr lang="zh-CN" altLang="en-US" sz="2000" i="1" dirty="0">
                <a:latin typeface="Times New Roman" panose="02020603050405020304" pitchFamily="18" charset="0"/>
                <a:cs typeface="Times New Roman" panose="02020603050405020304" pitchFamily="18" charset="0"/>
                <a:sym typeface="+mn-ea"/>
              </a:rPr>
              <a:t>…”</a:t>
            </a:r>
            <a:endParaRPr lang="zh-CN" altLang="en-US" sz="2000" i="1" dirty="0">
              <a:latin typeface="Times New Roman" panose="02020603050405020304" pitchFamily="18" charset="0"/>
              <a:cs typeface="Times New Roman" panose="02020603050405020304" pitchFamily="18" charset="0"/>
              <a:sym typeface="+mn-ea"/>
            </a:endParaRPr>
          </a:p>
          <a:p>
            <a:pPr lvl="0" algn="l">
              <a:buClrTx/>
              <a:buSzTx/>
              <a:buFontTx/>
            </a:pPr>
            <a:endParaRPr lang="zh-CN" altLang="en-US" sz="2000" i="1" dirty="0">
              <a:latin typeface="Times New Roman" panose="02020603050405020304" pitchFamily="18" charset="0"/>
              <a:cs typeface="Times New Roman" panose="02020603050405020304" pitchFamily="18" charset="0"/>
              <a:sym typeface="+mn-ea"/>
            </a:endParaRPr>
          </a:p>
          <a:p>
            <a:pPr lvl="0" algn="l">
              <a:buClrTx/>
              <a:buSzTx/>
              <a:buFontTx/>
            </a:pPr>
            <a:endParaRPr lang="zh-CN" altLang="en-US" sz="2000" i="1" dirty="0">
              <a:latin typeface="Times New Roman" panose="02020603050405020304" pitchFamily="18" charset="0"/>
              <a:cs typeface="Times New Roman" panose="02020603050405020304" pitchFamily="18" charset="0"/>
              <a:sym typeface="+mn-ea"/>
            </a:endParaRPr>
          </a:p>
        </p:txBody>
      </p:sp>
      <p:pic>
        <p:nvPicPr>
          <p:cNvPr id="2" name="图片 1" descr="5c984d4538846"/>
          <p:cNvPicPr>
            <a:picLocks noChangeAspect="1"/>
          </p:cNvPicPr>
          <p:nvPr/>
        </p:nvPicPr>
        <p:blipFill>
          <a:blip r:embed="rId1"/>
          <a:stretch>
            <a:fillRect/>
          </a:stretch>
        </p:blipFill>
        <p:spPr>
          <a:xfrm>
            <a:off x="8907780" y="1464310"/>
            <a:ext cx="3634105" cy="3381375"/>
          </a:xfrm>
          <a:prstGeom prst="rect">
            <a:avLst/>
          </a:prstGeom>
        </p:spPr>
      </p:pic>
      <p:pic>
        <p:nvPicPr>
          <p:cNvPr id="3" name="图片 2" descr="5c762b17b603c"/>
          <p:cNvPicPr>
            <a:picLocks noChangeAspect="1"/>
          </p:cNvPicPr>
          <p:nvPr/>
        </p:nvPicPr>
        <p:blipFill>
          <a:blip r:embed="rId2"/>
          <a:stretch>
            <a:fillRect/>
          </a:stretch>
        </p:blipFill>
        <p:spPr>
          <a:xfrm>
            <a:off x="299720" y="2504440"/>
            <a:ext cx="2053590" cy="4043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596265" y="3126105"/>
            <a:ext cx="10782935" cy="1605280"/>
          </a:xfrm>
          <a:prstGeom prst="rect">
            <a:avLst/>
          </a:prstGeom>
          <a:gradFill>
            <a:gsLst>
              <a:gs pos="100000">
                <a:srgbClr val="92D050">
                  <a:alpha val="100000"/>
                </a:srgbClr>
              </a:gs>
              <a:gs pos="0">
                <a:srgbClr val="FAEFAE"/>
              </a:gs>
              <a:gs pos="100000">
                <a:srgbClr val="F5DE5D"/>
              </a:gs>
            </a:gsLst>
            <a:lin scaled="1"/>
          </a:gradFill>
        </p:spPr>
        <p:txBody>
          <a:bodyPr wrap="square" rtlCol="0">
            <a:no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6" name="文本框 5"/>
          <p:cNvSpPr txBox="1"/>
          <p:nvPr>
            <p:custDataLst>
              <p:tags r:id="rId2"/>
            </p:custDataLst>
          </p:nvPr>
        </p:nvSpPr>
        <p:spPr>
          <a:xfrm>
            <a:off x="596265" y="2117725"/>
            <a:ext cx="10782935" cy="949325"/>
          </a:xfrm>
          <a:prstGeom prst="rect">
            <a:avLst/>
          </a:prstGeom>
          <a:gradFill>
            <a:gsLst>
              <a:gs pos="100000">
                <a:srgbClr val="92D050">
                  <a:alpha val="100000"/>
                </a:srgbClr>
              </a:gs>
              <a:gs pos="0">
                <a:srgbClr val="FAEFAE"/>
              </a:gs>
              <a:gs pos="100000">
                <a:srgbClr val="F5DE5D"/>
              </a:gs>
            </a:gsLst>
            <a:lin scaled="1"/>
          </a:gradFill>
        </p:spPr>
        <p:txBody>
          <a:bodyPr wrap="square" rtlCol="0">
            <a:no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5" name="文本框 4"/>
          <p:cNvSpPr txBox="1"/>
          <p:nvPr/>
        </p:nvSpPr>
        <p:spPr>
          <a:xfrm>
            <a:off x="655320" y="1235710"/>
            <a:ext cx="11047730" cy="4399915"/>
          </a:xfrm>
          <a:prstGeom prst="rect">
            <a:avLst/>
          </a:prstGeom>
          <a:noFill/>
        </p:spPr>
        <p:txBody>
          <a:bodyPr wrap="square" rtlCol="0" anchor="t">
            <a:spAutoFit/>
          </a:bodyPr>
          <a:p>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①</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⑤</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 before the camping trip</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⑥</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⑦</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 on the 1st day </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algn="l" fontAlgn="auto">
              <a:lnSpc>
                <a:spcPct val="100000"/>
              </a:lnSpc>
              <a:buClrTx/>
              <a:buSzTx/>
              <a:buFontTx/>
            </a:pP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Paragraph 1: The next day, they found themselves facing the immediate problem of finding water. </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algn="l" fontAlgn="auto">
              <a:lnSpc>
                <a:spcPct val="100000"/>
              </a:lnSpc>
              <a:buClrTx/>
              <a:buSzTx/>
              <a:buFontTx/>
            </a:pP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fontAlgn="auto">
              <a:lnSpc>
                <a:spcPct val="100000"/>
              </a:lnSpc>
              <a:buClrTx/>
              <a:buSzTx/>
              <a:buFontTx/>
            </a:pP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algn="l" fontAlgn="auto">
              <a:lnSpc>
                <a:spcPct val="100000"/>
              </a:lnSpc>
              <a:buClrTx/>
              <a:buSzTx/>
              <a:buFontTx/>
            </a:pP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rPr>
              <a:t>Paragraph 2: On the third night, a distant engine sound broke the terrible stillness. </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buClrTx/>
              <a:buSzTx/>
              <a:buFontTx/>
            </a:pP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a:p>
            <a:pPr algn="l">
              <a:buClrTx/>
              <a:buSzTx/>
              <a:buFontTx/>
            </a:pP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sym typeface="+mn-ea"/>
            </a:endParaRPr>
          </a:p>
        </p:txBody>
      </p:sp>
      <p:sp>
        <p:nvSpPr>
          <p:cNvPr id="7" name="对角圆角矩形 6"/>
          <p:cNvSpPr/>
          <p:nvPr>
            <p:custDataLst>
              <p:tags r:id="rId3"/>
            </p:custDataLst>
          </p:nvPr>
        </p:nvSpPr>
        <p:spPr>
          <a:xfrm>
            <a:off x="7463155" y="2557780"/>
            <a:ext cx="3677920" cy="5092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Arial Black" panose="020B0A04020102020204" pitchFamily="34" charset="0"/>
                <a:cs typeface="Arial Black" panose="020B0A04020102020204" pitchFamily="34" charset="0"/>
              </a:rPr>
              <a:t>On the 2nd day</a:t>
            </a:r>
            <a:endParaRPr lang="en-US" altLang="zh-CN" sz="3200" b="1">
              <a:solidFill>
                <a:srgbClr val="FF0000"/>
              </a:solidFill>
              <a:latin typeface="Arial Black" panose="020B0A04020102020204" pitchFamily="34" charset="0"/>
              <a:cs typeface="Arial Black" panose="020B0A04020102020204" pitchFamily="34" charset="0"/>
            </a:endParaRPr>
          </a:p>
        </p:txBody>
      </p:sp>
      <p:sp>
        <p:nvSpPr>
          <p:cNvPr id="9" name="对角圆角矩形 8"/>
          <p:cNvSpPr/>
          <p:nvPr>
            <p:custDataLst>
              <p:tags r:id="rId4"/>
            </p:custDataLst>
          </p:nvPr>
        </p:nvSpPr>
        <p:spPr>
          <a:xfrm>
            <a:off x="7463155" y="3263265"/>
            <a:ext cx="3677920" cy="50927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Arial Black" panose="020B0A04020102020204" pitchFamily="34" charset="0"/>
                <a:cs typeface="Arial Black" panose="020B0A04020102020204" pitchFamily="34" charset="0"/>
              </a:rPr>
              <a:t>On the 3rd day</a:t>
            </a:r>
            <a:endParaRPr lang="en-US" altLang="zh-CN" sz="3200" b="1">
              <a:solidFill>
                <a:srgbClr val="FF0000"/>
              </a:solidFill>
              <a:latin typeface="Arial Black" panose="020B0A04020102020204" pitchFamily="34" charset="0"/>
              <a:cs typeface="Arial Black" panose="020B0A04020102020204" pitchFamily="34" charset="0"/>
            </a:endParaRPr>
          </a:p>
        </p:txBody>
      </p:sp>
      <p:sp>
        <p:nvSpPr>
          <p:cNvPr id="2" name="文本框 1"/>
          <p:cNvSpPr txBox="1"/>
          <p:nvPr/>
        </p:nvSpPr>
        <p:spPr>
          <a:xfrm>
            <a:off x="655320" y="5175250"/>
            <a:ext cx="1881505" cy="460375"/>
          </a:xfrm>
          <a:prstGeom prst="rect">
            <a:avLst/>
          </a:prstGeom>
          <a:noFill/>
        </p:spPr>
        <p:txBody>
          <a:bodyPr wrap="square" rtlCol="0">
            <a:spAutoFit/>
          </a:bodyPr>
          <a:p>
            <a:pPr lvl="0" indent="0" algn="l">
              <a:buClrTx/>
              <a:buSzTx/>
              <a:buFont typeface="Wingdings" panose="05000000000000000000" pitchFamily="2" charset="2"/>
              <a:buChar char="u"/>
            </a:pPr>
            <a:r>
              <a:rPr lang="en-US" altLang="zh-CN" sz="2400" b="1" dirty="0">
                <a:sym typeface="+mn-ea"/>
              </a:rPr>
              <a:t>Main idea:</a:t>
            </a:r>
            <a:endParaRPr lang="en-US" altLang="zh-CN" sz="2400" b="1" dirty="0">
              <a:sym typeface="+mn-ea"/>
            </a:endParaRPr>
          </a:p>
        </p:txBody>
      </p:sp>
      <p:sp>
        <p:nvSpPr>
          <p:cNvPr id="3" name="文本框 2"/>
          <p:cNvSpPr txBox="1"/>
          <p:nvPr/>
        </p:nvSpPr>
        <p:spPr>
          <a:xfrm>
            <a:off x="967105" y="5175250"/>
            <a:ext cx="10412095" cy="829945"/>
          </a:xfrm>
          <a:prstGeom prst="rect">
            <a:avLst/>
          </a:prstGeom>
          <a:noFill/>
        </p:spPr>
        <p:txBody>
          <a:bodyPr wrap="square" rtlCol="0">
            <a:spAutoFit/>
          </a:bodyPr>
          <a:p>
            <a:pPr lvl="0" indent="0" algn="l">
              <a:buClrTx/>
              <a:buSzTx/>
              <a:buFont typeface="Wingdings" panose="05000000000000000000" pitchFamily="2" charset="2"/>
              <a:buNone/>
            </a:pPr>
            <a:r>
              <a:rPr lang="en-US" altLang="zh-CN" sz="2400" b="1" i="1" dirty="0">
                <a:latin typeface="Times New Roman" panose="02020603050405020304" pitchFamily="18" charset="0"/>
                <a:cs typeface="Times New Roman" panose="02020603050405020304" pitchFamily="18" charset="0"/>
                <a:sym typeface="+mn-ea"/>
              </a:rPr>
              <a:t>                    Kevin and his friends went on a camping trip when they </a:t>
            </a:r>
            <a:r>
              <a:rPr lang="en-US" altLang="zh-CN" sz="2400" b="1" i="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came across unexpected problems brought by nature</a:t>
            </a:r>
            <a:r>
              <a:rPr lang="en-US" altLang="zh-CN" sz="2400" b="1" i="1" dirty="0">
                <a:latin typeface="Times New Roman" panose="02020603050405020304" pitchFamily="18" charset="0"/>
                <a:cs typeface="Times New Roman" panose="02020603050405020304" pitchFamily="18" charset="0"/>
                <a:sym typeface="+mn-ea"/>
              </a:rPr>
              <a:t>. Kevin’s father </a:t>
            </a:r>
            <a:r>
              <a:rPr lang="en-US" altLang="zh-CN" sz="2400" b="1" i="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came to their rescue</a:t>
            </a:r>
            <a:r>
              <a:rPr lang="en-US" altLang="zh-CN" sz="2400" b="1" i="1" dirty="0">
                <a:latin typeface="Times New Roman" panose="02020603050405020304" pitchFamily="18" charset="0"/>
                <a:cs typeface="Times New Roman" panose="02020603050405020304" pitchFamily="18" charset="0"/>
                <a:sym typeface="+mn-ea"/>
              </a:rPr>
              <a:t>. </a:t>
            </a:r>
            <a:endParaRPr lang="en-US" altLang="zh-CN" sz="2400" b="1" i="1"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349397" y="992801"/>
          <a:ext cx="11566760" cy="5672498"/>
        </p:xfrm>
        <a:graphic>
          <a:graphicData uri="http://schemas.openxmlformats.org/drawingml/2006/table">
            <a:tbl>
              <a:tblPr firstRow="1" bandRow="1">
                <a:tableStyleId>{5C22544A-7EE6-4342-B048-85BDC9FD1C3A}</a:tableStyleId>
              </a:tblPr>
              <a:tblGrid>
                <a:gridCol w="1082040"/>
                <a:gridCol w="2285600"/>
                <a:gridCol w="1864995"/>
                <a:gridCol w="2814320"/>
                <a:gridCol w="1741170"/>
                <a:gridCol w="1778635"/>
              </a:tblGrid>
              <a:tr h="597874">
                <a:tc>
                  <a:txBody>
                    <a:bodyPr/>
                    <a:lstStyle/>
                    <a:p>
                      <a:pPr algn="ctr"/>
                      <a:endParaRPr lang="zh-CN" altLang="en-US" dirty="0"/>
                    </a:p>
                  </a:txBody>
                  <a:tcPr anchor="ctr" anchorCtr="0"/>
                </a:tc>
                <a:tc>
                  <a:txBody>
                    <a:bodyPr/>
                    <a:lstStyle/>
                    <a:p>
                      <a:pPr algn="ctr"/>
                      <a:r>
                        <a:rPr lang="en-US" altLang="zh-CN" dirty="0"/>
                        <a:t>Before the trip</a:t>
                      </a:r>
                      <a:endParaRPr lang="zh-CN" altLang="en-US" dirty="0"/>
                    </a:p>
                  </a:txBody>
                  <a:tcPr anchor="ctr" anchorCtr="0"/>
                </a:tc>
                <a:tc gridSpan="2">
                  <a:txBody>
                    <a:bodyPr/>
                    <a:lstStyle/>
                    <a:p>
                      <a:pPr algn="ctr"/>
                      <a:r>
                        <a:rPr lang="en-US" altLang="zh-CN" dirty="0"/>
                        <a:t>On the 1</a:t>
                      </a:r>
                      <a:r>
                        <a:rPr lang="en-US" altLang="zh-CN" baseline="30000" dirty="0"/>
                        <a:t>st</a:t>
                      </a:r>
                      <a:r>
                        <a:rPr lang="en-US" altLang="zh-CN" dirty="0"/>
                        <a:t> day </a:t>
                      </a:r>
                      <a:endParaRPr lang="zh-CN" altLang="en-US" dirty="0"/>
                    </a:p>
                  </a:txBody>
                  <a:tcPr anchor="ctr" anchorCtr="0"/>
                </a:tc>
                <a:tc hMerge="1">
                  <a:tcPr/>
                </a:tc>
                <a:tc>
                  <a:txBody>
                    <a:bodyPr/>
                    <a:lstStyle/>
                    <a:p>
                      <a:pPr algn="ctr"/>
                      <a:r>
                        <a:rPr lang="en-US" altLang="zh-CN" dirty="0"/>
                        <a:t>On the 2</a:t>
                      </a:r>
                      <a:r>
                        <a:rPr lang="en-US" altLang="zh-CN" baseline="30000" dirty="0"/>
                        <a:t>nd</a:t>
                      </a:r>
                      <a:r>
                        <a:rPr lang="en-US" altLang="zh-CN" dirty="0"/>
                        <a:t> day </a:t>
                      </a:r>
                      <a:endParaRPr lang="zh-CN" altLang="en-US" dirty="0"/>
                    </a:p>
                  </a:txBody>
                  <a:tcPr anchor="ctr" anchorCtr="0"/>
                </a:tc>
                <a:tc>
                  <a:txBody>
                    <a:bodyPr/>
                    <a:lstStyle/>
                    <a:p>
                      <a:pPr algn="ctr"/>
                      <a:r>
                        <a:rPr lang="en-US" altLang="zh-CN" dirty="0"/>
                        <a:t>On the 3</a:t>
                      </a:r>
                      <a:r>
                        <a:rPr lang="en-US" altLang="zh-CN" baseline="30000" dirty="0"/>
                        <a:t>rd</a:t>
                      </a:r>
                      <a:r>
                        <a:rPr lang="en-US" altLang="zh-CN" dirty="0"/>
                        <a:t> day</a:t>
                      </a:r>
                      <a:endParaRPr lang="zh-CN" altLang="en-US" dirty="0"/>
                    </a:p>
                  </a:txBody>
                  <a:tcPr anchor="ctr" anchorCtr="0"/>
                </a:tc>
              </a:tr>
              <a:tr h="3062944">
                <a:tc>
                  <a:txBody>
                    <a:bodyPr/>
                    <a:lstStyle/>
                    <a:p>
                      <a:r>
                        <a:rPr lang="en-US" altLang="zh-CN" sz="2000" b="1" dirty="0"/>
                        <a:t>Kevin, Jay and Nathan </a:t>
                      </a:r>
                      <a:endParaRPr lang="en-US" altLang="zh-CN" sz="2000" b="1" dirty="0"/>
                    </a:p>
                  </a:txBody>
                  <a:tcPr anchor="ctr" anchorCtr="0"/>
                </a:tc>
                <a:tc>
                  <a:txBody>
                    <a:bodyPr/>
                    <a:lstStyle/>
                    <a:p>
                      <a:pPr algn="l"/>
                      <a:r>
                        <a:rPr lang="en-US" altLang="zh-CN" dirty="0">
                          <a:latin typeface="Times New Roman" panose="02020603050405020304" pitchFamily="18" charset="0"/>
                          <a:cs typeface="Times New Roman" panose="02020603050405020304" pitchFamily="18" charset="0"/>
                        </a:rPr>
                        <a:t>had been planning for weeks, packing their stuff- tents, snacks, and a map</a:t>
                      </a:r>
                      <a:endParaRPr lang="en-US" altLang="zh-CN" dirty="0">
                        <a:latin typeface="Times New Roman" panose="02020603050405020304" pitchFamily="18" charset="0"/>
                        <a:cs typeface="Times New Roman" panose="02020603050405020304" pitchFamily="18" charset="0"/>
                      </a:endParaRPr>
                    </a:p>
                    <a:p>
                      <a:pPr algn="just"/>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a:txBody>
                  <a:tcPr anchor="ctr" anchorCtr="0"/>
                </a:tc>
                <a:tc>
                  <a:txBody>
                    <a:bodyPr/>
                    <a:lstStyle/>
                    <a:p>
                      <a:endParaRPr lang="zh-CN" alt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zh-CN" alt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r>
              <a:tr h="2011680">
                <a:tc>
                  <a:txBody>
                    <a:bodyPr/>
                    <a:lstStyle/>
                    <a:p>
                      <a:r>
                        <a:rPr lang="en-US" altLang="zh-CN" sz="2000" b="1" dirty="0"/>
                        <a:t>Kevin’s father </a:t>
                      </a:r>
                      <a:endParaRPr lang="en-US" altLang="zh-CN" sz="2000" b="1" dirty="0"/>
                    </a:p>
                  </a:txBody>
                  <a:tcPr anchor="ctr" anchorCtr="0"/>
                </a:tc>
                <a:tc>
                  <a:txBody>
                    <a:bodyPr/>
                    <a:lstStyle/>
                    <a:p>
                      <a:pPr algn="l"/>
                      <a:r>
                        <a:rPr lang="en-US" altLang="zh-CN" dirty="0">
                          <a:latin typeface="Times New Roman" panose="02020603050405020304" pitchFamily="18" charset="0"/>
                          <a:cs typeface="Times New Roman" panose="02020603050405020304" pitchFamily="18" charset="0"/>
                        </a:rPr>
                        <a:t>“tell me the directions on where you and your friends are going to stay”</a:t>
                      </a:r>
                      <a:endParaRPr lang="en-US" altLang="zh-CN" dirty="0">
                        <a:latin typeface="Times New Roman" panose="02020603050405020304" pitchFamily="18" charset="0"/>
                        <a:cs typeface="Times New Roman" panose="02020603050405020304" pitchFamily="18" charset="0"/>
                      </a:endParaRPr>
                    </a:p>
                    <a:p>
                      <a:pPr algn="just"/>
                      <a:endParaRPr lang="en-US" altLang="zh-CN" sz="2000" dirty="0">
                        <a:latin typeface="Times New Roman" panose="02020603050405020304" pitchFamily="18" charset="0"/>
                        <a:cs typeface="Times New Roman" panose="02020603050405020304" pitchFamily="18" charset="0"/>
                      </a:endParaRPr>
                    </a:p>
                  </a:txBody>
                  <a:tcPr anchor="t" anchorCtr="0"/>
                </a:tc>
                <a:tc gridSpan="2">
                  <a:txBody>
                    <a:bodyPr/>
                    <a:lstStyle/>
                    <a:p>
                      <a:endParaRPr lang="zh-CN" altLang="en-US" dirty="0">
                        <a:latin typeface="Times New Roman" panose="02020603050405020304" pitchFamily="18" charset="0"/>
                        <a:cs typeface="Times New Roman" panose="02020603050405020304" pitchFamily="18" charset="0"/>
                      </a:endParaRPr>
                    </a:p>
                  </a:txBody>
                  <a:tcPr/>
                </a:tc>
                <a:tc hMerge="1">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r>
            </a:tbl>
          </a:graphicData>
        </a:graphic>
      </p:graphicFrame>
      <p:sp>
        <p:nvSpPr>
          <p:cNvPr id="6" name="文本框 5"/>
          <p:cNvSpPr txBox="1"/>
          <p:nvPr/>
        </p:nvSpPr>
        <p:spPr>
          <a:xfrm>
            <a:off x="3709035" y="2202180"/>
            <a:ext cx="1859915" cy="230695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…was going great, </a:t>
            </a:r>
            <a:r>
              <a:rPr lang="en-US" altLang="zh-CN" u="sng" dirty="0">
                <a:latin typeface="Times New Roman" panose="02020603050405020304" pitchFamily="18" charset="0"/>
                <a:cs typeface="Times New Roman" panose="02020603050405020304" pitchFamily="18" charset="0"/>
              </a:rPr>
              <a:t>setting up tents, collecting firewood, and sharing stories.</a:t>
            </a:r>
            <a:endParaRPr lang="en-US" altLang="zh-CN"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u="sng" dirty="0">
                <a:latin typeface="Times New Roman" panose="02020603050405020304" pitchFamily="18" charset="0"/>
                <a:cs typeface="Times New Roman" panose="02020603050405020304" pitchFamily="18" charset="0"/>
              </a:rPr>
              <a:t>nailed tents</a:t>
            </a:r>
            <a:endParaRPr lang="en-US" altLang="zh-CN" u="sng" dirty="0">
              <a:latin typeface="Times New Roman" panose="02020603050405020304" pitchFamily="18" charset="0"/>
              <a:cs typeface="Times New Roman" panose="02020603050405020304" pitchFamily="18" charset="0"/>
            </a:endParaRPr>
          </a:p>
          <a:p>
            <a:endParaRPr lang="zh-CN" altLang="en-US" u="sng"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482965" y="1925320"/>
            <a:ext cx="1579880" cy="2306955"/>
          </a:xfrm>
          <a:prstGeom prst="rect">
            <a:avLst/>
          </a:prstGeom>
          <a:noFill/>
        </p:spPr>
        <p:txBody>
          <a:bodyPr wrap="square" rtlCol="0">
            <a:spAutoFit/>
          </a:bodyPr>
          <a:lstStyle/>
          <a:p>
            <a:pPr lvl="0" algn="l">
              <a:buClrTx/>
              <a:buSzTx/>
              <a:buFontTx/>
            </a:pPr>
            <a:r>
              <a:rPr lang="en-US" altLang="zh-CN" dirty="0">
                <a:latin typeface="Times New Roman" panose="02020603050405020304" pitchFamily="18" charset="0"/>
                <a:cs typeface="Times New Roman" panose="02020603050405020304" pitchFamily="18" charset="0"/>
                <a:sym typeface="+mn-ea"/>
              </a:rPr>
              <a:t>Para.1 The next day, they found themselves facing the immediate problem of </a:t>
            </a:r>
            <a:r>
              <a:rPr lang="en-US" altLang="zh-CN" u="sng" dirty="0">
                <a:latin typeface="Times New Roman" panose="02020603050405020304" pitchFamily="18" charset="0"/>
                <a:cs typeface="Times New Roman" panose="02020603050405020304" pitchFamily="18" charset="0"/>
                <a:sym typeface="+mn-ea"/>
                <a:hlinkClick r:id="rId2" action="ppaction://hlinksldjump"/>
              </a:rPr>
              <a:t>finding water</a:t>
            </a:r>
            <a:r>
              <a:rPr lang="en-US" altLang="zh-CN" dirty="0">
                <a:latin typeface="Times New Roman" panose="02020603050405020304" pitchFamily="18" charset="0"/>
                <a:cs typeface="Times New Roman" panose="02020603050405020304" pitchFamily="18" charset="0"/>
                <a:sym typeface="+mn-ea"/>
              </a:rPr>
              <a:t> </a:t>
            </a:r>
            <a:endParaRPr lang="en-US" altLang="zh-CN" dirty="0">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5568950" y="1851660"/>
            <a:ext cx="2823845" cy="2861310"/>
          </a:xfrm>
          <a:prstGeom prst="rect">
            <a:avLst/>
          </a:prstGeom>
          <a:noFill/>
        </p:spPr>
        <p:txBody>
          <a:bodyPr wrap="square" rtlCol="0">
            <a:spAutoFit/>
          </a:bodyPr>
          <a:lstStyle/>
          <a:p>
            <a:pPr lvl="0" algn="l">
              <a:buClrTx/>
              <a:buSzTx/>
              <a:buFontTx/>
            </a:pPr>
            <a:r>
              <a:rPr lang="en-US" altLang="zh-CN" u="sng" dirty="0">
                <a:latin typeface="Times New Roman" panose="02020603050405020304" pitchFamily="18" charset="0"/>
                <a:cs typeface="Times New Roman" panose="02020603050405020304" pitchFamily="18" charset="0"/>
                <a:sym typeface="+mn-ea"/>
              </a:rPr>
              <a:t>Yet </a:t>
            </a:r>
            <a:r>
              <a:rPr lang="en-US" altLang="zh-CN" dirty="0">
                <a:latin typeface="Times New Roman" panose="02020603050405020304" pitchFamily="18" charset="0"/>
                <a:cs typeface="Times New Roman" panose="02020603050405020304" pitchFamily="18" charset="0"/>
                <a:sym typeface="+mn-ea"/>
              </a:rPr>
              <a:t>toward night,...dark clouds…a sudden storm…rain…a huge tree…</a:t>
            </a:r>
            <a:endParaRPr lang="en-US" altLang="zh-CN" dirty="0">
              <a:latin typeface="Times New Roman" panose="02020603050405020304" pitchFamily="18" charset="0"/>
              <a:cs typeface="Times New Roman" panose="02020603050405020304" pitchFamily="18" charset="0"/>
              <a:sym typeface="+mn-ea"/>
            </a:endParaRPr>
          </a:p>
          <a:p>
            <a:pPr lvl="0" algn="l">
              <a:buClrTx/>
              <a:buSzTx/>
              <a:buFontTx/>
            </a:pPr>
            <a:endParaRPr lang="en-US" altLang="zh-CN" dirty="0">
              <a:latin typeface="Times New Roman" panose="02020603050405020304" pitchFamily="18" charset="0"/>
              <a:cs typeface="Times New Roman" panose="02020603050405020304" pitchFamily="18" charset="0"/>
              <a:sym typeface="+mn-ea"/>
            </a:endParaRPr>
          </a:p>
          <a:p>
            <a:pPr lvl="0" algn="l">
              <a:buClrTx/>
              <a:buSzTx/>
              <a:buFontTx/>
            </a:pPr>
            <a:r>
              <a:rPr lang="en-US" altLang="zh-CN" dirty="0">
                <a:latin typeface="Times New Roman" panose="02020603050405020304" pitchFamily="18" charset="0"/>
                <a:cs typeface="Times New Roman" panose="02020603050405020304" pitchFamily="18" charset="0"/>
                <a:sym typeface="+mn-ea"/>
                <a:hlinkClick r:id="rId3" action="ppaction://hlinksldjump"/>
              </a:rPr>
              <a:t>eyes widened</a:t>
            </a:r>
            <a:r>
              <a:rPr lang="en-US" altLang="zh-CN" dirty="0">
                <a:latin typeface="Times New Roman" panose="02020603050405020304" pitchFamily="18" charset="0"/>
                <a:cs typeface="Times New Roman" panose="02020603050405020304" pitchFamily="18" charset="0"/>
                <a:sym typeface="+mn-ea"/>
              </a:rPr>
              <a:t> in horror</a:t>
            </a:r>
            <a:endParaRPr lang="en-US" altLang="zh-CN" dirty="0">
              <a:latin typeface="Times New Roman" panose="02020603050405020304" pitchFamily="18" charset="0"/>
              <a:cs typeface="Times New Roman" panose="02020603050405020304" pitchFamily="18" charset="0"/>
              <a:sym typeface="+mn-ea"/>
            </a:endParaRPr>
          </a:p>
          <a:p>
            <a:pPr lvl="0" algn="l">
              <a:buClrTx/>
              <a:buSzTx/>
              <a:buFontTx/>
            </a:pPr>
            <a:r>
              <a:rPr lang="en-US" altLang="zh-CN" dirty="0">
                <a:latin typeface="Times New Roman" panose="02020603050405020304" pitchFamily="18" charset="0"/>
                <a:cs typeface="Times New Roman" panose="02020603050405020304" pitchFamily="18" charset="0"/>
                <a:sym typeface="+mn-ea"/>
              </a:rPr>
              <a:t>screamed…mix of disbelief and despair</a:t>
            </a:r>
            <a:endParaRPr lang="en-US" altLang="zh-CN" dirty="0">
              <a:latin typeface="Times New Roman" panose="02020603050405020304" pitchFamily="18" charset="0"/>
              <a:cs typeface="Times New Roman" panose="02020603050405020304" pitchFamily="18" charset="0"/>
              <a:sym typeface="+mn-ea"/>
            </a:endParaRPr>
          </a:p>
          <a:p>
            <a:pPr lvl="0" algn="l">
              <a:buClrTx/>
              <a:buSzTx/>
              <a:buFontTx/>
            </a:pPr>
            <a:r>
              <a:rPr lang="en-US" altLang="zh-CN" dirty="0">
                <a:latin typeface="Times New Roman" panose="02020603050405020304" pitchFamily="18" charset="0"/>
                <a:cs typeface="Times New Roman" panose="02020603050405020304" pitchFamily="18" charset="0"/>
                <a:sym typeface="+mn-ea"/>
              </a:rPr>
              <a:t>…realized…plans had been violently spoiled by forces beyond control</a:t>
            </a:r>
            <a:endParaRPr lang="en-US" altLang="zh-CN"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0347325" y="2059305"/>
            <a:ext cx="1420495" cy="2306955"/>
          </a:xfrm>
          <a:prstGeom prst="rect">
            <a:avLst/>
          </a:prstGeom>
          <a:noFill/>
        </p:spPr>
        <p:txBody>
          <a:bodyPr wrap="square" rtlCol="0">
            <a:spAutoFit/>
          </a:bodyPr>
          <a:lstStyle/>
          <a:p>
            <a:pPr lvl="0" algn="l">
              <a:buClrTx/>
              <a:buSzTx/>
              <a:buFontTx/>
            </a:pPr>
            <a:r>
              <a:rPr lang="en-US" altLang="zh-CN" dirty="0">
                <a:latin typeface="Times New Roman" panose="02020603050405020304" pitchFamily="18" charset="0"/>
                <a:cs typeface="Times New Roman" panose="02020603050405020304" pitchFamily="18" charset="0"/>
                <a:sym typeface="+mn-ea"/>
              </a:rPr>
              <a:t>Para. 2 On the third night, </a:t>
            </a:r>
            <a:r>
              <a:rPr lang="en-US" altLang="zh-CN" dirty="0">
                <a:latin typeface="Times New Roman" panose="02020603050405020304" pitchFamily="18" charset="0"/>
                <a:cs typeface="Times New Roman" panose="02020603050405020304" pitchFamily="18" charset="0"/>
                <a:sym typeface="+mn-ea"/>
                <a:hlinkClick r:id="rId2" action="ppaction://hlinksldjump"/>
              </a:rPr>
              <a:t>a distant engine sound </a:t>
            </a:r>
            <a:r>
              <a:rPr lang="en-US" altLang="zh-CN" dirty="0">
                <a:latin typeface="Times New Roman" panose="02020603050405020304" pitchFamily="18" charset="0"/>
                <a:cs typeface="Times New Roman" panose="02020603050405020304" pitchFamily="18" charset="0"/>
                <a:sym typeface="+mn-ea"/>
              </a:rPr>
              <a:t>broke the terrible stillness. </a:t>
            </a:r>
            <a:endParaRPr lang="en-US" altLang="zh-CN" dirty="0">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88010" y="93980"/>
            <a:ext cx="9286875" cy="829945"/>
          </a:xfrm>
          <a:prstGeom prst="rect">
            <a:avLst/>
          </a:prstGeom>
          <a:noFill/>
        </p:spPr>
        <p:txBody>
          <a:bodyPr wrap="square" rtlCol="0">
            <a:spAutoFit/>
          </a:bodyPr>
          <a:lstStyle/>
          <a:p>
            <a:pPr marL="457200" lvl="0" indent="-457200" algn="l">
              <a:buClrTx/>
              <a:buSzTx/>
              <a:buFont typeface="Wingdings" panose="05000000000000000000" pitchFamily="2" charset="2"/>
              <a:buChar char="u"/>
            </a:pPr>
            <a:r>
              <a:rPr lang="en-US" altLang="zh-CN" sz="2400" b="1" dirty="0">
                <a:sym typeface="+mn-ea"/>
              </a:rPr>
              <a:t>What might they do in the following two days?</a:t>
            </a:r>
            <a:endParaRPr lang="en-US" altLang="zh-CN" sz="2400" b="1" dirty="0">
              <a:sym typeface="+mn-ea"/>
            </a:endParaRPr>
          </a:p>
          <a:p>
            <a:pPr marL="457200" lvl="0" indent="-457200" algn="l">
              <a:buClrTx/>
              <a:buSzTx/>
              <a:buFont typeface="Wingdings" panose="05000000000000000000" pitchFamily="2" charset="2"/>
              <a:buChar char="u"/>
            </a:pPr>
            <a:r>
              <a:rPr lang="en-US" altLang="zh-CN" sz="2400" b="1" dirty="0">
                <a:sym typeface="+mn-ea"/>
              </a:rPr>
              <a:t>How did they feel?</a:t>
            </a:r>
            <a:endParaRPr lang="en-US" altLang="zh-CN" sz="2400" b="1" dirty="0">
              <a:sym typeface="+mn-ea"/>
            </a:endParaRPr>
          </a:p>
        </p:txBody>
      </p:sp>
      <p:sp>
        <p:nvSpPr>
          <p:cNvPr id="3" name="文本框 2"/>
          <p:cNvSpPr txBox="1"/>
          <p:nvPr/>
        </p:nvSpPr>
        <p:spPr>
          <a:xfrm>
            <a:off x="3688715" y="1557020"/>
            <a:ext cx="1880235" cy="645160"/>
          </a:xfrm>
          <a:prstGeom prst="rect">
            <a:avLst/>
          </a:prstGeom>
          <a:noFill/>
        </p:spPr>
        <p:txBody>
          <a:bodyPr wrap="square" rtlCol="0">
            <a:spAutoFit/>
          </a:bodyPr>
          <a:p>
            <a:r>
              <a:rPr lang="en-US" altLang="zh-CN" b="1">
                <a:solidFill>
                  <a:srgbClr val="FF0000"/>
                </a:solidFill>
                <a:effectLst/>
                <a:latin typeface="Arial Black" panose="020B0A04020102020204" pitchFamily="34" charset="0"/>
                <a:cs typeface="Arial Black" panose="020B0A04020102020204" pitchFamily="34" charset="0"/>
              </a:rPr>
              <a:t>a great trip as expected </a:t>
            </a:r>
            <a:endParaRPr lang="en-US" altLang="zh-CN" b="1">
              <a:solidFill>
                <a:srgbClr val="FF0000"/>
              </a:solidFill>
              <a:effectLst/>
              <a:latin typeface="Arial Black" panose="020B0A04020102020204" pitchFamily="34" charset="0"/>
              <a:cs typeface="Arial Black" panose="020B0A04020102020204" pitchFamily="34" charset="0"/>
            </a:endParaRPr>
          </a:p>
        </p:txBody>
      </p:sp>
      <p:sp>
        <p:nvSpPr>
          <p:cNvPr id="4" name="文本框 3"/>
          <p:cNvSpPr txBox="1"/>
          <p:nvPr/>
        </p:nvSpPr>
        <p:spPr>
          <a:xfrm>
            <a:off x="5659120" y="1557020"/>
            <a:ext cx="2733675" cy="368300"/>
          </a:xfrm>
          <a:prstGeom prst="rect">
            <a:avLst/>
          </a:prstGeom>
          <a:noFill/>
        </p:spPr>
        <p:txBody>
          <a:bodyPr wrap="square" rtlCol="0">
            <a:spAutoFit/>
          </a:bodyPr>
          <a:p>
            <a:r>
              <a:rPr lang="en-US" altLang="zh-CN" b="1">
                <a:solidFill>
                  <a:srgbClr val="FF0000"/>
                </a:solidFill>
                <a:effectLst/>
                <a:latin typeface="Arial Black" panose="020B0A04020102020204" pitchFamily="34" charset="0"/>
                <a:cs typeface="Arial Black" panose="020B0A04020102020204" pitchFamily="34" charset="0"/>
              </a:rPr>
              <a:t>an unexpected turn </a:t>
            </a:r>
            <a:endParaRPr lang="en-US" altLang="zh-CN" b="1">
              <a:solidFill>
                <a:srgbClr val="FF0000"/>
              </a:solidFill>
              <a:effectLst/>
              <a:latin typeface="Arial Black" panose="020B0A04020102020204" pitchFamily="34" charset="0"/>
              <a:cs typeface="Arial Black" panose="020B0A04020102020204" pitchFamily="34" charset="0"/>
            </a:endParaRPr>
          </a:p>
        </p:txBody>
      </p:sp>
      <p:sp>
        <p:nvSpPr>
          <p:cNvPr id="8" name="文本框 7"/>
          <p:cNvSpPr txBox="1"/>
          <p:nvPr/>
        </p:nvSpPr>
        <p:spPr>
          <a:xfrm>
            <a:off x="8482965" y="1557020"/>
            <a:ext cx="2733675" cy="368300"/>
          </a:xfrm>
          <a:prstGeom prst="rect">
            <a:avLst/>
          </a:prstGeom>
          <a:noFill/>
        </p:spPr>
        <p:txBody>
          <a:bodyPr wrap="square" rtlCol="0">
            <a:spAutoFit/>
          </a:bodyPr>
          <a:p>
            <a:r>
              <a:rPr lang="en-US" altLang="zh-CN" b="1">
                <a:solidFill>
                  <a:srgbClr val="FF0000"/>
                </a:solidFill>
                <a:effectLst/>
                <a:latin typeface="Arial Black" panose="020B0A04020102020204" pitchFamily="34" charset="0"/>
                <a:cs typeface="Arial Black" panose="020B0A04020102020204" pitchFamily="34" charset="0"/>
              </a:rPr>
              <a:t>problem(s)</a:t>
            </a:r>
            <a:endParaRPr lang="en-US" altLang="zh-CN" b="1">
              <a:solidFill>
                <a:srgbClr val="FF0000"/>
              </a:solidFill>
              <a:effectLst/>
              <a:latin typeface="Arial Black" panose="020B0A04020102020204" pitchFamily="34" charset="0"/>
              <a:cs typeface="Arial Black" panose="020B0A04020102020204" pitchFamily="34" charset="0"/>
            </a:endParaRPr>
          </a:p>
        </p:txBody>
      </p:sp>
      <p:sp>
        <p:nvSpPr>
          <p:cNvPr id="9" name="文本框 8"/>
          <p:cNvSpPr txBox="1"/>
          <p:nvPr/>
        </p:nvSpPr>
        <p:spPr>
          <a:xfrm>
            <a:off x="10485120" y="1557020"/>
            <a:ext cx="1282700" cy="368300"/>
          </a:xfrm>
          <a:prstGeom prst="rect">
            <a:avLst/>
          </a:prstGeom>
          <a:noFill/>
        </p:spPr>
        <p:txBody>
          <a:bodyPr wrap="square" rtlCol="0">
            <a:spAutoFit/>
          </a:bodyPr>
          <a:p>
            <a:r>
              <a:rPr lang="en-US" altLang="zh-CN" b="1">
                <a:solidFill>
                  <a:srgbClr val="FF0000"/>
                </a:solidFill>
                <a:effectLst/>
                <a:latin typeface="Arial Black" panose="020B0A04020102020204" pitchFamily="34" charset="0"/>
                <a:cs typeface="Arial Black" panose="020B0A04020102020204" pitchFamily="34" charset="0"/>
              </a:rPr>
              <a:t>rescue</a:t>
            </a:r>
            <a:endParaRPr lang="en-US" altLang="zh-CN" b="1">
              <a:solidFill>
                <a:srgbClr val="FF0000"/>
              </a:solidFill>
              <a:effectLst/>
              <a:latin typeface="Arial Black" panose="020B0A04020102020204" pitchFamily="34" charset="0"/>
              <a:cs typeface="Arial Black" panose="020B0A04020102020204" pitchFamily="34" charset="0"/>
            </a:endParaRPr>
          </a:p>
        </p:txBody>
      </p:sp>
      <p:sp>
        <p:nvSpPr>
          <p:cNvPr id="12" name="文本框 11"/>
          <p:cNvSpPr txBox="1"/>
          <p:nvPr/>
        </p:nvSpPr>
        <p:spPr>
          <a:xfrm>
            <a:off x="1591310" y="3512185"/>
            <a:ext cx="1172845" cy="460375"/>
          </a:xfrm>
          <a:prstGeom prst="rect">
            <a:avLst/>
          </a:prstGeom>
          <a:noFill/>
        </p:spPr>
        <p:txBody>
          <a:bodyPr wrap="square" rtlCol="0" anchor="t">
            <a:spAutoFit/>
          </a:bodyPr>
          <a:p>
            <a:pPr algn="just"/>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excited </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1463675" y="5835015"/>
            <a:ext cx="1977390" cy="829945"/>
          </a:xfrm>
          <a:prstGeom prst="rect">
            <a:avLst/>
          </a:prstGeom>
          <a:noFill/>
        </p:spPr>
        <p:txBody>
          <a:bodyPr wrap="square" rtlCol="0" anchor="t">
            <a:spAutoFit/>
          </a:bodyPr>
          <a:p>
            <a:pPr algn="just"/>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concerned,</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a:p>
            <a:pPr algn="just"/>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supportive</a:t>
            </a:r>
            <a:r>
              <a:rPr lang="en-US" altLang="zh-CN" sz="2000" dirty="0">
                <a:latin typeface="Times New Roman" panose="02020603050405020304" pitchFamily="18" charset="0"/>
                <a:cs typeface="Times New Roman" panose="02020603050405020304" pitchFamily="18" charset="0"/>
                <a:sym typeface="+mn-ea"/>
              </a:rPr>
              <a:t> </a:t>
            </a:r>
            <a:endParaRPr lang="en-US" altLang="zh-CN" sz="2000" dirty="0">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4048125" y="4135755"/>
            <a:ext cx="1898015" cy="829945"/>
          </a:xfrm>
          <a:prstGeom prst="rect">
            <a:avLst/>
          </a:prstGeom>
          <a:noFill/>
        </p:spPr>
        <p:txBody>
          <a:bodyPr wrap="square" rtlCol="0" anchor="t">
            <a:spAutoFit/>
          </a:bodyPr>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carefree,</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happy</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sp>
        <p:nvSpPr>
          <p:cNvPr id="16" name="矩形 15"/>
          <p:cNvSpPr/>
          <p:nvPr>
            <p:custDataLst>
              <p:tags r:id="rId4"/>
            </p:custDataLst>
          </p:nvPr>
        </p:nvSpPr>
        <p:spPr>
          <a:xfrm>
            <a:off x="2985135" y="4886960"/>
            <a:ext cx="2583815" cy="460375"/>
          </a:xfrm>
          <a:prstGeom prst="rect">
            <a:avLst/>
          </a:prstGeom>
        </p:spPr>
        <p:style>
          <a:lnRef idx="3">
            <a:schemeClr val="lt1"/>
          </a:lnRef>
          <a:fillRef idx="1">
            <a:schemeClr val="accent4"/>
          </a:fillRef>
          <a:effectRef idx="1">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400" b="1">
                <a:solidFill>
                  <a:schemeClr val="bg1"/>
                </a:solidFill>
                <a:effectLst>
                  <a:outerShdw blurRad="38100" dist="38100" dir="2700000" algn="tl">
                    <a:srgbClr val="000000">
                      <a:alpha val="43137"/>
                    </a:srgbClr>
                  </a:outerShdw>
                </a:effectLst>
                <a:sym typeface="+mn-ea"/>
              </a:rPr>
              <a:t>general→specific</a:t>
            </a:r>
            <a:endParaRPr lang="en-US" altLang="zh-CN" sz="2400" b="1">
              <a:solidFill>
                <a:schemeClr val="bg1"/>
              </a:solidFill>
              <a:effectLst>
                <a:outerShdw blurRad="38100" dist="38100" dir="2700000" algn="tl">
                  <a:srgbClr val="000000">
                    <a:alpha val="43137"/>
                  </a:srgbClr>
                </a:outerShdw>
              </a:effectLst>
              <a:sym typeface="+mn-ea"/>
            </a:endParaRPr>
          </a:p>
        </p:txBody>
      </p:sp>
      <p:sp>
        <p:nvSpPr>
          <p:cNvPr id="19" name="矩形 18"/>
          <p:cNvSpPr/>
          <p:nvPr>
            <p:custDataLst>
              <p:tags r:id="rId5"/>
            </p:custDataLst>
          </p:nvPr>
        </p:nvSpPr>
        <p:spPr>
          <a:xfrm>
            <a:off x="5603875" y="4618990"/>
            <a:ext cx="2773045" cy="1401445"/>
          </a:xfrm>
          <a:prstGeom prst="rect">
            <a:avLst/>
          </a:prstGeom>
        </p:spPr>
        <p:style>
          <a:lnRef idx="3">
            <a:schemeClr val="lt1"/>
          </a:lnRef>
          <a:fillRef idx="1">
            <a:schemeClr val="accent4"/>
          </a:fillRef>
          <a:effectRef idx="1">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a:solidFill>
                  <a:schemeClr val="bg1"/>
                </a:solidFill>
                <a:effectLst>
                  <a:outerShdw blurRad="38100" dist="38100" dir="2700000" algn="tl">
                    <a:srgbClr val="000000">
                      <a:alpha val="43137"/>
                    </a:srgbClr>
                  </a:outerShdw>
                </a:effectLst>
                <a:sym typeface="+mn-ea"/>
              </a:rPr>
              <a:t>five senses/ rhetorical devices to describe a situation+</a:t>
            </a:r>
            <a:endParaRPr lang="en-US" altLang="zh-CN" b="1">
              <a:solidFill>
                <a:schemeClr val="bg1"/>
              </a:solidFill>
              <a:effectLst>
                <a:outerShdw blurRad="38100" dist="38100" dir="2700000" algn="tl">
                  <a:srgbClr val="000000">
                    <a:alpha val="43137"/>
                  </a:srgbClr>
                </a:outerShdw>
              </a:effectLst>
              <a:sym typeface="+mn-ea"/>
            </a:endParaRPr>
          </a:p>
          <a:p>
            <a:pPr lvl="0" algn="ctr">
              <a:buClrTx/>
              <a:buSzTx/>
              <a:buFontTx/>
            </a:pPr>
            <a:r>
              <a:rPr lang="en-US" altLang="zh-CN" b="1">
                <a:solidFill>
                  <a:schemeClr val="bg1"/>
                </a:solidFill>
                <a:effectLst>
                  <a:outerShdw blurRad="38100" dist="38100" dir="2700000" algn="tl">
                    <a:srgbClr val="000000">
                      <a:alpha val="43137"/>
                    </a:srgbClr>
                  </a:outerShdw>
                </a:effectLst>
                <a:sym typeface="+mn-ea"/>
              </a:rPr>
              <a:t>direct/ indirect ways of showing emotions</a:t>
            </a:r>
            <a:endParaRPr lang="en-US" altLang="zh-CN" b="1">
              <a:solidFill>
                <a:schemeClr val="bg1"/>
              </a:solidFill>
              <a:effectLst>
                <a:outerShdw blurRad="38100" dist="38100" dir="2700000" algn="tl">
                  <a:srgbClr val="000000">
                    <a:alpha val="43137"/>
                  </a:srgbClr>
                </a:outerShdw>
              </a:effectLst>
              <a:sym typeface="+mn-ea"/>
            </a:endParaRPr>
          </a:p>
        </p:txBody>
      </p:sp>
      <p:sp>
        <p:nvSpPr>
          <p:cNvPr id="20" name="文本框 19"/>
          <p:cNvSpPr txBox="1"/>
          <p:nvPr>
            <p:custDataLst>
              <p:tags r:id="rId6"/>
            </p:custDataLst>
          </p:nvPr>
        </p:nvSpPr>
        <p:spPr>
          <a:xfrm>
            <a:off x="5603875" y="2617470"/>
            <a:ext cx="2717800" cy="460375"/>
          </a:xfrm>
          <a:prstGeom prst="rect">
            <a:avLst/>
          </a:prstGeom>
          <a:noFill/>
        </p:spPr>
        <p:txBody>
          <a:bodyPr wrap="square" rtlCol="0" anchor="t">
            <a:spAutoFit/>
          </a:bodyPr>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helpless, desperate </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sp>
        <p:nvSpPr>
          <p:cNvPr id="22" name="文本框 21"/>
          <p:cNvSpPr txBox="1"/>
          <p:nvPr>
            <p:custDataLst>
              <p:tags r:id="rId7"/>
            </p:custDataLst>
          </p:nvPr>
        </p:nvSpPr>
        <p:spPr>
          <a:xfrm>
            <a:off x="8448040" y="4232275"/>
            <a:ext cx="1475105" cy="829945"/>
          </a:xfrm>
          <a:prstGeom prst="rect">
            <a:avLst/>
          </a:prstGeom>
          <a:noFill/>
        </p:spPr>
        <p:txBody>
          <a:bodyPr wrap="square" rtlCol="0" anchor="t">
            <a:spAutoFit/>
          </a:bodyPr>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helpless, desperate </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sp>
        <p:nvSpPr>
          <p:cNvPr id="23" name="直角双向箭头 22">
            <a:hlinkClick r:id="rId2" action="ppaction://hlinksldjump"/>
          </p:cNvPr>
          <p:cNvSpPr/>
          <p:nvPr/>
        </p:nvSpPr>
        <p:spPr>
          <a:xfrm>
            <a:off x="3374390" y="4618990"/>
            <a:ext cx="7865745" cy="1880870"/>
          </a:xfrm>
          <a:prstGeom prst="leftUpArrow">
            <a:avLst>
              <a:gd name="adj1" fmla="val 9463"/>
              <a:gd name="adj2" fmla="val 14028"/>
              <a:gd name="adj3" fmla="val 208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custDataLst>
              <p:tags r:id="rId8"/>
            </p:custDataLst>
          </p:nvPr>
        </p:nvSpPr>
        <p:spPr>
          <a:xfrm>
            <a:off x="5041265" y="6314440"/>
            <a:ext cx="6040120" cy="368300"/>
          </a:xfrm>
          <a:prstGeom prst="rect">
            <a:avLst/>
          </a:prstGeom>
          <a:noFill/>
        </p:spPr>
        <p:txBody>
          <a:bodyPr wrap="square" rtlCol="0">
            <a:spAutoFit/>
          </a:bodyPr>
          <a:p>
            <a:pPr lvl="0" algn="l">
              <a:buClrTx/>
              <a:buSzTx/>
              <a:buFontTx/>
            </a:pPr>
            <a:r>
              <a:rPr lang="en-US" altLang="zh-CN" dirty="0">
                <a:latin typeface="Times New Roman" panose="02020603050405020304" pitchFamily="18" charset="0"/>
                <a:cs typeface="Times New Roman" panose="02020603050405020304" pitchFamily="18" charset="0"/>
                <a:sym typeface="+mn-ea"/>
              </a:rPr>
              <a:t>knew about the storm &amp; kept track of Kevin’s directions </a:t>
            </a:r>
            <a:endParaRPr lang="en-US" altLang="zh-CN" dirty="0">
              <a:latin typeface="Times New Roman" panose="02020603050405020304" pitchFamily="18" charset="0"/>
              <a:cs typeface="Times New Roman" panose="02020603050405020304" pitchFamily="18" charset="0"/>
              <a:sym typeface="+mn-ea"/>
            </a:endParaRPr>
          </a:p>
        </p:txBody>
      </p:sp>
      <p:sp>
        <p:nvSpPr>
          <p:cNvPr id="25" name="文本框 24"/>
          <p:cNvSpPr txBox="1"/>
          <p:nvPr>
            <p:custDataLst>
              <p:tags r:id="rId9"/>
            </p:custDataLst>
          </p:nvPr>
        </p:nvSpPr>
        <p:spPr>
          <a:xfrm>
            <a:off x="349250" y="4791710"/>
            <a:ext cx="1282700" cy="368300"/>
          </a:xfrm>
          <a:prstGeom prst="rect">
            <a:avLst/>
          </a:prstGeom>
          <a:noFill/>
        </p:spPr>
        <p:txBody>
          <a:bodyPr wrap="square" rtlCol="0">
            <a:spAutoFit/>
          </a:bodyPr>
          <a:p>
            <a:r>
              <a:rPr lang="en-US" altLang="zh-CN" b="1">
                <a:solidFill>
                  <a:srgbClr val="FF0000"/>
                </a:solidFill>
                <a:effectLst/>
                <a:latin typeface="Arial Black" panose="020B0A04020102020204" pitchFamily="34" charset="0"/>
                <a:cs typeface="Arial Black" panose="020B0A04020102020204" pitchFamily="34" charset="0"/>
              </a:rPr>
              <a:t>savior</a:t>
            </a:r>
            <a:endParaRPr lang="en-US" altLang="zh-CN" b="1">
              <a:solidFill>
                <a:srgbClr val="FF0000"/>
              </a:solidFill>
              <a:effectLst/>
              <a:latin typeface="Arial Black" panose="020B0A04020102020204" pitchFamily="34" charset="0"/>
              <a:cs typeface="Arial Black" panose="020B0A04020102020204" pitchFamily="34" charset="0"/>
            </a:endParaRPr>
          </a:p>
        </p:txBody>
      </p:sp>
      <p:sp>
        <p:nvSpPr>
          <p:cNvPr id="26" name="文本框 25"/>
          <p:cNvSpPr txBox="1"/>
          <p:nvPr>
            <p:custDataLst>
              <p:tags r:id="rId10"/>
            </p:custDataLst>
          </p:nvPr>
        </p:nvSpPr>
        <p:spPr>
          <a:xfrm>
            <a:off x="4427855" y="532130"/>
            <a:ext cx="5758180"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unpredictability </a:t>
            </a:r>
            <a:r>
              <a:rPr lang="en-US" altLang="zh-CN" sz="2400" b="1" i="1" dirty="0">
                <a:latin typeface="Times New Roman" panose="02020603050405020304" pitchFamily="18" charset="0"/>
                <a:cs typeface="Times New Roman" panose="02020603050405020304" pitchFamily="18" charset="0"/>
              </a:rPr>
              <a:t>and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brutality </a:t>
            </a:r>
            <a:r>
              <a:rPr lang="en-US" altLang="zh-CN" sz="2400" b="1" i="1" dirty="0">
                <a:latin typeface="Times New Roman" panose="02020603050405020304" pitchFamily="18" charset="0"/>
                <a:cs typeface="Times New Roman" panose="02020603050405020304" pitchFamily="18" charset="0"/>
              </a:rPr>
              <a:t>of nature     </a:t>
            </a:r>
            <a:endParaRPr lang="en-US" altLang="zh-CN" sz="2400" b="1" i="1" dirty="0">
              <a:latin typeface="Times New Roman" panose="02020603050405020304" pitchFamily="18" charset="0"/>
              <a:cs typeface="Times New Roman" panose="02020603050405020304" pitchFamily="18" charset="0"/>
            </a:endParaRPr>
          </a:p>
        </p:txBody>
      </p:sp>
      <p:sp>
        <p:nvSpPr>
          <p:cNvPr id="27" name="文本框 26"/>
          <p:cNvSpPr txBox="1"/>
          <p:nvPr>
            <p:custDataLst>
              <p:tags r:id="rId11"/>
            </p:custDataLst>
          </p:nvPr>
        </p:nvSpPr>
        <p:spPr>
          <a:xfrm>
            <a:off x="3441065" y="3768725"/>
            <a:ext cx="8328025"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 </a:t>
            </a:r>
            <a:r>
              <a:rPr lang="en-US" altLang="zh-CN" sz="2400" b="1" i="1" dirty="0">
                <a:latin typeface="Times New Roman" panose="02020603050405020304" pitchFamily="18" charset="0"/>
                <a:cs typeface="Times New Roman" panose="02020603050405020304" pitchFamily="18" charset="0"/>
              </a:rPr>
              <a:t>of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letting parents know about your whereabouts </a:t>
            </a:r>
            <a:endParaRPr lang="en-US" altLang="zh-CN" sz="2400" b="1" i="1" dirty="0">
              <a:latin typeface="Times New Roman" panose="02020603050405020304" pitchFamily="18" charset="0"/>
              <a:cs typeface="Times New Roman" panose="02020603050405020304" pitchFamily="18" charset="0"/>
            </a:endParaRPr>
          </a:p>
        </p:txBody>
      </p:sp>
      <p:sp>
        <p:nvSpPr>
          <p:cNvPr id="28" name="文本框 27"/>
          <p:cNvSpPr txBox="1"/>
          <p:nvPr>
            <p:custDataLst>
              <p:tags r:id="rId12"/>
            </p:custDataLst>
          </p:nvPr>
        </p:nvSpPr>
        <p:spPr>
          <a:xfrm>
            <a:off x="10248265" y="4135755"/>
            <a:ext cx="1475105" cy="829945"/>
          </a:xfrm>
          <a:prstGeom prst="rect">
            <a:avLst/>
          </a:prstGeom>
          <a:noFill/>
        </p:spPr>
        <p:txBody>
          <a:bodyPr wrap="square" rtlCol="0" anchor="t">
            <a:spAutoFit/>
          </a:bodyPr>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relieved,</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a:p>
            <a:pPr lvl="0" algn="just">
              <a:buClrTx/>
              <a:buSzTx/>
              <a:buFontTx/>
            </a:pPr>
            <a:r>
              <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reflective</a:t>
            </a:r>
            <a:endParaRPr lang="en-US" altLang="zh-CN" sz="2400" b="1" dirty="0">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endParaRPr>
          </a:p>
        </p:txBody>
      </p:sp>
      <p:sp>
        <p:nvSpPr>
          <p:cNvPr id="29" name="文本框 28"/>
          <p:cNvSpPr txBox="1"/>
          <p:nvPr>
            <p:custDataLst>
              <p:tags r:id="rId13"/>
            </p:custDataLst>
          </p:nvPr>
        </p:nvSpPr>
        <p:spPr>
          <a:xfrm>
            <a:off x="2985135" y="3193415"/>
            <a:ext cx="8783955"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necessity </a:t>
            </a:r>
            <a:r>
              <a:rPr lang="en-US" altLang="zh-CN" sz="2400" b="1" i="1" dirty="0">
                <a:latin typeface="Times New Roman" panose="02020603050405020304" pitchFamily="18" charset="0"/>
                <a:cs typeface="Times New Roman" panose="02020603050405020304" pitchFamily="18" charset="0"/>
              </a:rPr>
              <a:t>of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checking weather reports when traveling to the wild</a:t>
            </a:r>
            <a:endParaRPr lang="en-US" altLang="zh-CN"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ox(in)">
                                      <p:cBhvr>
                                        <p:cTn id="66" dur="2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ox(in)">
                                      <p:cBhvr>
                                        <p:cTn id="81" dur="20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ox(in)">
                                      <p:cBhvr>
                                        <p:cTn id="86" dur="2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ox(in)">
                                      <p:cBhvr>
                                        <p:cTn id="91" dur="20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ox(in)">
                                      <p:cBhvr>
                                        <p:cTn id="100" dur="20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box(in)">
                                      <p:cBhvr>
                                        <p:cTn id="105" dur="20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box(in)">
                                      <p:cBhvr>
                                        <p:cTn id="110" dur="20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box(in)">
                                      <p:cBhvr>
                                        <p:cTn id="115" dur="20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box(in)">
                                      <p:cBhvr>
                                        <p:cTn id="12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3" grpId="0"/>
      <p:bldP spid="16" grpId="0" bldLvl="0" animBg="1"/>
      <p:bldP spid="19" grpId="0" bldLvl="0" animBg="1"/>
      <p:bldP spid="4" grpId="0"/>
      <p:bldP spid="7" grpId="0"/>
      <p:bldP spid="11" grpId="0"/>
      <p:bldP spid="8" grpId="0"/>
      <p:bldP spid="20" grpId="0"/>
      <p:bldP spid="22" grpId="0"/>
      <p:bldP spid="9" grpId="0"/>
      <p:bldP spid="23" grpId="0" bldLvl="0" animBg="1"/>
      <p:bldP spid="24" grpId="0"/>
      <p:bldP spid="25" grpId="0"/>
      <p:bldP spid="26" grpId="0" bldLvl="0" animBg="1"/>
      <p:bldP spid="27" grpId="0" bldLvl="0" animBg="1"/>
      <p:bldP spid="28" grpId="0"/>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c87b4b4084bd"/>
          <p:cNvPicPr>
            <a:picLocks noChangeAspect="1"/>
          </p:cNvPicPr>
          <p:nvPr/>
        </p:nvPicPr>
        <p:blipFill>
          <a:blip r:embed="rId1"/>
          <a:stretch>
            <a:fillRect/>
          </a:stretch>
        </p:blipFill>
        <p:spPr>
          <a:xfrm rot="16200000">
            <a:off x="4216400" y="-3572510"/>
            <a:ext cx="3808730" cy="11144250"/>
          </a:xfrm>
          <a:prstGeom prst="rect">
            <a:avLst/>
          </a:prstGeom>
        </p:spPr>
      </p:pic>
      <p:sp>
        <p:nvSpPr>
          <p:cNvPr id="5" name="文本框 4"/>
          <p:cNvSpPr txBox="1"/>
          <p:nvPr/>
        </p:nvSpPr>
        <p:spPr>
          <a:xfrm>
            <a:off x="648270" y="95031"/>
            <a:ext cx="10938680" cy="3901068"/>
          </a:xfrm>
          <a:prstGeom prst="rect">
            <a:avLst/>
          </a:prstGeom>
          <a:noFill/>
        </p:spPr>
        <p:txBody>
          <a:bodyPr wrap="square">
            <a:spAutoFit/>
          </a:bodyPr>
          <a:lstStyle/>
          <a:p>
            <a:pPr indent="266700" algn="just">
              <a:lnSpc>
                <a:spcPts val="27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Yet towards night, as the dark clouds gathered overhead, the atmosphere shifted, and a sudden storm erupted with unforgiving anger. Rain poured down from the heavens like a relentless waterfall, transforming the peaceful campsite into a muddy battleground. Worse still, a huge tree was uprooted and crashed down with a deafening crack on their only means of escape - their car. Kevin’s eyes widened in horror as he spotted the damaged wreckage beneath the fallen giant. “Our car!” he screamed over the howling wind, his voice a mix of disbelief and despair. “We’re stuck here,” he declared, his words barely audible against the backdrop of thunder and raindrops. They realized that their plans had been violently spoiled by forces beyond their control. The once quiet campsite now stood as a deserted battlefield, the fallen tree serving as a painful reminder of the unpredictable nature of the world around them.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775335" y="3834130"/>
            <a:ext cx="7405370" cy="3046095"/>
          </a:xfrm>
          <a:prstGeom prst="rect">
            <a:avLst/>
          </a:prstGeom>
          <a:noFill/>
        </p:spPr>
        <p:txBody>
          <a:bodyPr wrap="square" rtlCol="0">
            <a:spAutoFit/>
          </a:bodyPr>
          <a:lstStyle/>
          <a:p>
            <a:pPr marL="457200" indent="-457200">
              <a:buFont typeface="Wingdings" panose="05000000000000000000" pitchFamily="2" charset="2"/>
              <a:buChar char="u"/>
            </a:pPr>
            <a:r>
              <a:rPr lang="en-US" altLang="zh-CN" sz="2400" b="1" dirty="0"/>
              <a:t>What do you think of this situation?</a:t>
            </a:r>
            <a:endParaRPr lang="en-US" altLang="zh-CN" sz="2400" b="1" dirty="0"/>
          </a:p>
          <a:p>
            <a:pPr marL="457200" indent="-457200">
              <a:buFont typeface="Wingdings" panose="05000000000000000000" pitchFamily="2" charset="2"/>
              <a:buChar char="u"/>
            </a:pPr>
            <a:r>
              <a:rPr lang="en-US" altLang="zh-CN" sz="2400" b="1" dirty="0"/>
              <a:t>How did the author describe this chaotic and dangerous situation?</a:t>
            </a:r>
            <a:endParaRPr lang="en-US" altLang="zh-CN" sz="2400" b="1" dirty="0"/>
          </a:p>
          <a:p>
            <a:pPr marL="457200" indent="-457200">
              <a:buFont typeface="Wingdings" panose="05000000000000000000" pitchFamily="2" charset="2"/>
              <a:buChar char="u"/>
            </a:pPr>
            <a:endParaRPr lang="en-US" altLang="zh-CN" sz="2400" b="1" dirty="0"/>
          </a:p>
          <a:p>
            <a:pPr marL="457200" indent="-457200">
              <a:buFont typeface="Wingdings" panose="05000000000000000000" pitchFamily="2" charset="2"/>
              <a:buChar char="u"/>
            </a:pPr>
            <a:r>
              <a:rPr lang="en-US" altLang="zh-CN" sz="2400" b="1" dirty="0"/>
              <a:t>How did the author describe their feelings?</a:t>
            </a:r>
            <a:endParaRPr lang="en-US" altLang="zh-CN" sz="2400" b="1" dirty="0"/>
          </a:p>
          <a:p>
            <a:pPr marL="457200" indent="-457200">
              <a:buFont typeface="Wingdings" panose="05000000000000000000" pitchFamily="2" charset="2"/>
              <a:buChar char="u"/>
            </a:pPr>
            <a:endParaRPr lang="en-US" altLang="zh-CN" sz="2400" b="1" dirty="0"/>
          </a:p>
          <a:p>
            <a:pPr marL="457200" indent="-457200">
              <a:buFont typeface="Wingdings" panose="05000000000000000000" pitchFamily="2" charset="2"/>
              <a:buChar char="u"/>
            </a:pPr>
            <a:endParaRPr lang="en-US" altLang="zh-CN" sz="2400" b="1" dirty="0"/>
          </a:p>
          <a:p>
            <a:pPr marL="457200" indent="-457200">
              <a:buFont typeface="Wingdings" panose="05000000000000000000" pitchFamily="2" charset="2"/>
              <a:buChar char="u"/>
            </a:pPr>
            <a:r>
              <a:rPr lang="en-US" altLang="zh-CN" sz="2400" b="1" dirty="0"/>
              <a:t>What’s the purpose of this paragraph?</a:t>
            </a:r>
            <a:endParaRPr lang="zh-CN" altLang="en-US" sz="2400" b="1" dirty="0"/>
          </a:p>
        </p:txBody>
      </p:sp>
      <p:pic>
        <p:nvPicPr>
          <p:cNvPr id="100" name="图片 99"/>
          <p:cNvPicPr/>
          <p:nvPr/>
        </p:nvPicPr>
        <p:blipFill>
          <a:blip r:embed="rId2"/>
          <a:srcRect b="10713"/>
          <a:stretch>
            <a:fillRect/>
          </a:stretch>
        </p:blipFill>
        <p:spPr>
          <a:xfrm>
            <a:off x="8606155" y="4102735"/>
            <a:ext cx="3209925" cy="2513965"/>
          </a:xfrm>
          <a:prstGeom prst="roundRect">
            <a:avLst/>
          </a:prstGeom>
          <a:noFill/>
          <a:ln w="9525">
            <a:noFill/>
          </a:ln>
        </p:spPr>
      </p:pic>
      <p:sp>
        <p:nvSpPr>
          <p:cNvPr id="3" name="文本框 2"/>
          <p:cNvSpPr txBox="1"/>
          <p:nvPr>
            <p:custDataLst>
              <p:tags r:id="rId3"/>
            </p:custDataLst>
          </p:nvPr>
        </p:nvSpPr>
        <p:spPr>
          <a:xfrm>
            <a:off x="648270" y="95666"/>
            <a:ext cx="10938680" cy="3900170"/>
          </a:xfrm>
          <a:prstGeom prst="rect">
            <a:avLst/>
          </a:prstGeom>
          <a:noFill/>
        </p:spPr>
        <p:txBody>
          <a:bodyPr wrap="square">
            <a:spAutoFit/>
          </a:bodyPr>
          <a:p>
            <a:pPr indent="266700" algn="just">
              <a:lnSpc>
                <a:spcPts val="27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Yet towards night, as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dark clouds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gathered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overhead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atmosphere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shifted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sudden storm</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erupted with unforgiving anger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Rain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poured down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from the heavens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like a relentless waterfall</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transforming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the peaceful campsite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into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muddy battleground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Worse still,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huge tree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was uprooted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crashed down with a deafening</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crack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on their only means of escape - their car. Kevin’s eyes widened in horror as he spotted the damaged wreckage beneath the fallen giant. “Our car!” he screamed over the howling wind, his voice a mix of disbelief and despair. “We’re stuck here,” he declared, his words barely audible against the backdrop of thunder and raindrops. They realized that their plans had been violently spoiled by forces beyond their control. The once quiet campsite now stood as a deserted battlefield, the fallen tree serving as a painful reminder of the unpredictable nature of the world around them.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圆角矩形 3"/>
          <p:cNvSpPr/>
          <p:nvPr/>
        </p:nvSpPr>
        <p:spPr>
          <a:xfrm>
            <a:off x="4535170" y="4554855"/>
            <a:ext cx="705167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altLang="zh-CN" sz="2400" b="1">
                <a:solidFill>
                  <a:srgbClr val="FF0000"/>
                </a:solidFill>
                <a:effectLst>
                  <a:outerShdw blurRad="38100" dist="38100" dir="2700000" algn="tl">
                    <a:srgbClr val="000000">
                      <a:alpha val="43137"/>
                    </a:srgbClr>
                  </a:outerShdw>
                </a:effectLst>
              </a:rPr>
              <a:t>five senses:</a:t>
            </a:r>
            <a:r>
              <a:rPr lang="en-US" altLang="zh-CN" sz="2400" b="1">
                <a:effectLst>
                  <a:outerShdw blurRad="38100" dist="38100" dir="2700000" algn="tl">
                    <a:srgbClr val="000000">
                      <a:alpha val="43137"/>
                    </a:srgbClr>
                  </a:outerShdw>
                </a:effectLst>
              </a:rPr>
              <a:t> </a:t>
            </a:r>
            <a:r>
              <a:rPr lang="en-US" altLang="zh-CN" sz="2400" b="1" u="sng">
                <a:effectLst>
                  <a:outerShdw blurRad="38100" dist="38100" dir="2700000" algn="tl">
                    <a:srgbClr val="000000">
                      <a:alpha val="43137"/>
                    </a:srgbClr>
                  </a:outerShdw>
                </a:effectLst>
              </a:rPr>
              <a:t>sight, hearing</a:t>
            </a:r>
            <a:r>
              <a:rPr lang="en-US" altLang="zh-CN" sz="2400" b="1">
                <a:effectLst>
                  <a:outerShdw blurRad="38100" dist="38100" dir="2700000" algn="tl">
                    <a:srgbClr val="000000">
                      <a:alpha val="43137"/>
                    </a:srgbClr>
                  </a:outerShdw>
                </a:effectLst>
              </a:rPr>
              <a:t>, smell, taste, and touch</a:t>
            </a:r>
            <a:endParaRPr lang="en-US" altLang="zh-CN" sz="2400" b="1">
              <a:effectLst>
                <a:outerShdw blurRad="38100" dist="38100" dir="2700000" algn="tl">
                  <a:srgbClr val="000000">
                    <a:alpha val="43137"/>
                  </a:srgbClr>
                </a:outerShdw>
              </a:effectLst>
            </a:endParaRPr>
          </a:p>
        </p:txBody>
      </p:sp>
      <p:sp>
        <p:nvSpPr>
          <p:cNvPr id="2" name="圆角矩形 1"/>
          <p:cNvSpPr/>
          <p:nvPr>
            <p:custDataLst>
              <p:tags r:id="rId4"/>
            </p:custDataLst>
          </p:nvPr>
        </p:nvSpPr>
        <p:spPr>
          <a:xfrm>
            <a:off x="2418080" y="4975225"/>
            <a:ext cx="9168765" cy="4013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rhetorical devices: </a:t>
            </a:r>
            <a:r>
              <a:rPr lang="en-US" altLang="zh-CN" sz="2400" b="1">
                <a:effectLst>
                  <a:outerShdw blurRad="38100" dist="38100" dir="2700000" algn="tl">
                    <a:srgbClr val="000000">
                      <a:alpha val="43137"/>
                    </a:srgbClr>
                  </a:outerShdw>
                </a:effectLst>
              </a:rPr>
              <a:t>personification; simile</a:t>
            </a:r>
            <a:r>
              <a:rPr lang="en-US" sz="2400" b="1">
                <a:effectLst>
                  <a:outerShdw blurRad="38100" dist="38100" dir="2700000" algn="tl">
                    <a:srgbClr val="000000">
                      <a:alpha val="43137"/>
                    </a:srgbClr>
                  </a:outerShdw>
                </a:effectLst>
              </a:rPr>
              <a:t>; contrast; </a:t>
            </a:r>
            <a:r>
              <a:rPr lang="en-US" altLang="zh-CN" sz="2400" b="1">
                <a:effectLst>
                  <a:outerShdw blurRad="38100" dist="38100" dir="2700000" algn="tl">
                    <a:srgbClr val="000000">
                      <a:alpha val="43137"/>
                    </a:srgbClr>
                  </a:outerShdw>
                </a:effectLst>
              </a:rPr>
              <a:t>exaggeration </a:t>
            </a:r>
            <a:endParaRPr lang="zh-CN" altLang="en-US" sz="2400" b="1">
              <a:effectLst>
                <a:outerShdw blurRad="38100" dist="38100" dir="2700000" algn="tl">
                  <a:srgbClr val="000000">
                    <a:alpha val="43137"/>
                  </a:srgbClr>
                </a:outerShdw>
              </a:effectLst>
            </a:endParaRPr>
          </a:p>
        </p:txBody>
      </p:sp>
      <p:sp>
        <p:nvSpPr>
          <p:cNvPr id="7" name="文本框 6"/>
          <p:cNvSpPr txBox="1"/>
          <p:nvPr>
            <p:custDataLst>
              <p:tags r:id="rId5"/>
            </p:custDataLst>
          </p:nvPr>
        </p:nvSpPr>
        <p:spPr>
          <a:xfrm>
            <a:off x="648270" y="95666"/>
            <a:ext cx="10938680" cy="3900170"/>
          </a:xfrm>
          <a:prstGeom prst="rect">
            <a:avLst/>
          </a:prstGeom>
          <a:noFill/>
        </p:spPr>
        <p:txBody>
          <a:bodyPr wrap="square">
            <a:spAutoFit/>
          </a:bodyPr>
          <a:p>
            <a:pPr indent="266700" algn="just">
              <a:lnSpc>
                <a:spcPts val="27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Yet towards night, as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dark clouds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gathered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overhead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atmosphere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shifted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sudden storm</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erupted with unforgiving anger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Rain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poured down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from the heavens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like a relentless waterfall</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transforming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the peaceful campsite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into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muddy battleground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Worse still,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huge tree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was uprooted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crashed down with a deafening</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crack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on their only means of escape - their car.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Kevin’s eyes widened in horror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as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spotted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the damaged wreckage beneath the fallen giant.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“Our car!”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screamed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over the howling wind,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his voice a mix of disbelief and despair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“We’re stuck here,”</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declared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his words barely audible against the backdrop of thunder and raindrops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They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realized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that their plans had been violently spoiled by forces beyond their control. The once quiet campsite now stood as a deserted battlefield, the fallen tree serving as a painful reminder of the unpredictable nature of the world around them.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8" name="圆角矩形 7"/>
          <p:cNvSpPr/>
          <p:nvPr>
            <p:custDataLst>
              <p:tags r:id="rId6"/>
            </p:custDataLst>
          </p:nvPr>
        </p:nvSpPr>
        <p:spPr>
          <a:xfrm>
            <a:off x="352425" y="5678170"/>
            <a:ext cx="11234420" cy="7245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p>
            <a:pPr algn="l"/>
            <a:r>
              <a:rPr lang="en-US" altLang="zh-CN" sz="2400" b="1">
                <a:solidFill>
                  <a:srgbClr val="FF0000"/>
                </a:solidFill>
                <a:effectLst>
                  <a:outerShdw blurRad="38100" dist="38100" dir="2700000" algn="tl">
                    <a:srgbClr val="000000">
                      <a:alpha val="43137"/>
                    </a:srgbClr>
                  </a:outerShdw>
                </a:effectLst>
              </a:rPr>
              <a:t>direct ways: </a:t>
            </a:r>
            <a:r>
              <a:rPr lang="en-US" altLang="zh-CN" sz="2400" b="1">
                <a:solidFill>
                  <a:schemeClr val="bg1"/>
                </a:solidFill>
                <a:effectLst>
                  <a:outerShdw blurRad="38100" dist="38100" dir="2700000" algn="tl">
                    <a:srgbClr val="000000">
                      <a:alpha val="43137"/>
                    </a:srgbClr>
                  </a:outerShdw>
                </a:effectLst>
              </a:rPr>
              <a:t>words showing emotions</a:t>
            </a:r>
            <a:endParaRPr lang="en-US" altLang="zh-CN" sz="2400" b="1">
              <a:solidFill>
                <a:schemeClr val="bg1"/>
              </a:solidFill>
              <a:effectLst>
                <a:outerShdw blurRad="38100" dist="38100" dir="2700000" algn="tl">
                  <a:srgbClr val="000000">
                    <a:alpha val="43137"/>
                  </a:srgbClr>
                </a:outerShdw>
              </a:effectLst>
            </a:endParaRPr>
          </a:p>
          <a:p>
            <a:pPr algn="l"/>
            <a:r>
              <a:rPr lang="en-US" altLang="zh-CN" sz="2400" b="1">
                <a:solidFill>
                  <a:srgbClr val="FF0000"/>
                </a:solidFill>
                <a:effectLst>
                  <a:outerShdw blurRad="38100" dist="38100" dir="2700000" algn="tl">
                    <a:srgbClr val="000000">
                      <a:alpha val="43137"/>
                    </a:srgbClr>
                  </a:outerShdw>
                </a:effectLst>
              </a:rPr>
              <a:t>indirect ways: </a:t>
            </a:r>
            <a:r>
              <a:rPr lang="en-US" altLang="zh-CN" sz="2400" b="1">
                <a:effectLst>
                  <a:outerShdw blurRad="38100" dist="38100" dir="2700000" algn="tl">
                    <a:srgbClr val="000000">
                      <a:alpha val="43137"/>
                    </a:srgbClr>
                  </a:outerShdw>
                </a:effectLst>
                <a:sym typeface="+mn-ea"/>
              </a:rPr>
              <a:t>facial expressions, tones, words, actions, thinking, environment</a:t>
            </a:r>
            <a:endParaRPr lang="en-US" altLang="zh-CN" sz="2400" b="1">
              <a:effectLst>
                <a:outerShdw blurRad="38100" dist="38100" dir="2700000" algn="tl">
                  <a:srgbClr val="000000">
                    <a:alpha val="43137"/>
                  </a:srgbClr>
                </a:outerShdw>
              </a:effectLst>
              <a:sym typeface="+mn-ea"/>
            </a:endParaRPr>
          </a:p>
        </p:txBody>
      </p:sp>
      <p:sp>
        <p:nvSpPr>
          <p:cNvPr id="9" name="文本框 8"/>
          <p:cNvSpPr txBox="1"/>
          <p:nvPr>
            <p:custDataLst>
              <p:tags r:id="rId7"/>
            </p:custDataLst>
          </p:nvPr>
        </p:nvSpPr>
        <p:spPr>
          <a:xfrm>
            <a:off x="648270" y="95666"/>
            <a:ext cx="10938680" cy="3900170"/>
          </a:xfrm>
          <a:prstGeom prst="rect">
            <a:avLst/>
          </a:prstGeom>
          <a:noFill/>
        </p:spPr>
        <p:txBody>
          <a:bodyPr wrap="square">
            <a:spAutoFit/>
          </a:bodyPr>
          <a:p>
            <a:pPr indent="266700" algn="just">
              <a:lnSpc>
                <a:spcPts val="2700"/>
              </a:lnSpc>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Yet towards night, as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dark clouds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gathered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overhead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atmosphere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shifted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sudden storm</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erupted with unforgiving anger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Rain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poured down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from the heavens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like a relentless waterfall</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transforming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the peaceful campsite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into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muddy battleground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Worse still,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huge tree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was uprooted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crashed down with a deafening</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crack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on their only means of escape - their car.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Kevin’s eyes widened in horror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as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spotted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the damaged wreckage beneath the fallen giant.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“Our car!”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screamed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over the howling wind,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his voice a mix of disbelief and despair</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“We’re stuck here,”</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he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declared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his words barely audible against the backdrop of thunder and raindrops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They </a:t>
            </a:r>
            <a:r>
              <a:rPr lang="en-US" altLang="zh-CN" sz="2400" kern="100" dirty="0">
                <a:highlight>
                  <a:srgbClr val="C0C0C0"/>
                </a:highlight>
                <a:latin typeface="Times New Roman" panose="02020603050405020304" pitchFamily="18" charset="0"/>
                <a:ea typeface="宋体" panose="02010600030101010101" pitchFamily="2" charset="-122"/>
                <a:cs typeface="Times New Roman" panose="02020603050405020304" pitchFamily="18" charset="0"/>
              </a:rPr>
              <a:t>realized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that their plans had been </a:t>
            </a:r>
            <a:r>
              <a:rPr lang="en-US" altLang="zh-CN" sz="2400"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violently spoiled by forces beyond their control</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once quiet campsite</a:t>
            </a:r>
            <a:r>
              <a:rPr lang="en-US" altLang="zh-CN" sz="2400"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 now</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stood as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deserted battlefield</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fallen tree</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serving as a </a:t>
            </a:r>
            <a:r>
              <a:rPr lang="en-US" altLang="zh-CN" sz="2400"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painful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reminder of the </a:t>
            </a:r>
            <a:r>
              <a:rPr lang="en-US" altLang="zh-CN" sz="2400"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unpredictable</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nature of the world around them</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文本框 9"/>
          <p:cNvSpPr txBox="1"/>
          <p:nvPr/>
        </p:nvSpPr>
        <p:spPr>
          <a:xfrm>
            <a:off x="1310005" y="1681480"/>
            <a:ext cx="9748520" cy="1198880"/>
          </a:xfrm>
          <a:prstGeom prst="rect">
            <a:avLst/>
          </a:prstGeom>
          <a:gradFill>
            <a:gsLst>
              <a:gs pos="0">
                <a:srgbClr val="14CD68"/>
              </a:gs>
              <a:gs pos="100000">
                <a:srgbClr val="0B6E38"/>
              </a:gs>
            </a:gsLst>
            <a:lin ang="5400000" scaled="0"/>
          </a:gradFill>
        </p:spPr>
        <p:txBody>
          <a:bodyPr wrap="square">
            <a:spAutoFit/>
          </a:bodyPr>
          <a:lstStyle/>
          <a:p>
            <a:r>
              <a:rPr lang="zh-CN" altLang="en-US" sz="2400" b="1" dirty="0">
                <a:latin typeface="Times New Roman" panose="02020603050405020304" pitchFamily="18" charset="0"/>
                <a:cs typeface="Times New Roman" panose="02020603050405020304" pitchFamily="18" charset="0"/>
              </a:rPr>
              <a:t>表层：</a:t>
            </a:r>
            <a:r>
              <a:rPr lang="en-US" altLang="zh-CN" sz="2400" b="1" i="1" dirty="0">
                <a:latin typeface="Times New Roman" panose="02020603050405020304" pitchFamily="18" charset="0"/>
                <a:cs typeface="Times New Roman" panose="02020603050405020304" pitchFamily="18" charset="0"/>
              </a:rPr>
              <a:t>show 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sudden change</a:t>
            </a:r>
            <a:r>
              <a:rPr lang="en-US" altLang="zh-CN" sz="2400" b="1" i="1" dirty="0">
                <a:latin typeface="Times New Roman" panose="02020603050405020304" pitchFamily="18" charset="0"/>
                <a:cs typeface="Times New Roman" panose="02020603050405020304" pitchFamily="18" charset="0"/>
              </a:rPr>
              <a:t> of weather that spoiled their camping plan</a:t>
            </a:r>
            <a:endParaRPr lang="en-US" altLang="zh-CN" sz="2400" b="1" i="1" dirty="0">
              <a:latin typeface="Times New Roman" panose="02020603050405020304" pitchFamily="18" charset="0"/>
              <a:cs typeface="Times New Roman" panose="02020603050405020304" pitchFamily="18" charset="0"/>
            </a:endParaRPr>
          </a:p>
          <a:p>
            <a:r>
              <a:rPr lang="zh-CN" altLang="en-US" sz="2400" b="1" dirty="0">
                <a:latin typeface="Times New Roman" panose="02020603050405020304" pitchFamily="18" charset="0"/>
                <a:cs typeface="Times New Roman" panose="02020603050405020304" pitchFamily="18" charset="0"/>
              </a:rPr>
              <a:t>深层：</a:t>
            </a:r>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unpredictability </a:t>
            </a:r>
            <a:r>
              <a:rPr lang="en-US" altLang="zh-CN" sz="2400" b="1" i="1" dirty="0">
                <a:latin typeface="Times New Roman" panose="02020603050405020304" pitchFamily="18" charset="0"/>
                <a:cs typeface="Times New Roman" panose="02020603050405020304" pitchFamily="18" charset="0"/>
              </a:rPr>
              <a:t>and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brutality </a:t>
            </a:r>
            <a:r>
              <a:rPr lang="en-US" altLang="zh-CN" sz="2400" b="1" i="1" dirty="0">
                <a:latin typeface="Times New Roman" panose="02020603050405020304" pitchFamily="18" charset="0"/>
                <a:cs typeface="Times New Roman" panose="02020603050405020304" pitchFamily="18" charset="0"/>
              </a:rPr>
              <a:t>of nature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            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fragility </a:t>
            </a:r>
            <a:r>
              <a:rPr lang="en-US" altLang="zh-CN" sz="2400" b="1" i="1" dirty="0">
                <a:latin typeface="Times New Roman" panose="02020603050405020304" pitchFamily="18" charset="0"/>
                <a:cs typeface="Times New Roman" panose="02020603050405020304" pitchFamily="18" charset="0"/>
              </a:rPr>
              <a:t>of human plans in the face of such forces</a:t>
            </a:r>
            <a:endParaRPr lang="en-US" altLang="zh-CN" sz="2400" b="1" i="1" dirty="0">
              <a:latin typeface="Times New Roman" panose="02020603050405020304" pitchFamily="18" charset="0"/>
              <a:cs typeface="Times New Roman" panose="02020603050405020304" pitchFamily="18" charset="0"/>
            </a:endParaRPr>
          </a:p>
        </p:txBody>
      </p:sp>
      <p:sp>
        <p:nvSpPr>
          <p:cNvPr id="11" name="流程图: 多文档 10"/>
          <p:cNvSpPr/>
          <p:nvPr/>
        </p:nvSpPr>
        <p:spPr>
          <a:xfrm>
            <a:off x="8071485" y="625475"/>
            <a:ext cx="2245995" cy="960755"/>
          </a:xfrm>
          <a:prstGeom prst="flowChartMultidocument">
            <a:avLst/>
          </a:prstGeom>
          <a:solidFill>
            <a:schemeClr val="accent2">
              <a:lumMod val="60000"/>
              <a:lumOff val="40000"/>
            </a:schemeClr>
          </a:solidFill>
          <a:ln w="12700" cmpd="sng">
            <a:solidFill>
              <a:schemeClr val="tx1"/>
            </a:solidFill>
            <a:prstDash val="solid"/>
          </a:ln>
        </p:spPr>
        <p:style>
          <a:lnRef idx="0">
            <a:schemeClr val="accent6"/>
          </a:lnRef>
          <a:fillRef idx="3">
            <a:schemeClr val="accent6"/>
          </a:fillRef>
          <a:effectRef idx="3">
            <a:schemeClr val="accent6"/>
          </a:effectRef>
          <a:fontRef idx="minor">
            <a:schemeClr val="lt1"/>
          </a:fontRef>
        </p:style>
        <p:txBody>
          <a:bodyPr rtlCol="0" anchor="ctr"/>
          <a:p>
            <a:pPr algn="ctr"/>
            <a:r>
              <a:rPr lang="en-US" altLang="zh-CN" sz="4000" b="1">
                <a:solidFill>
                  <a:schemeClr val="bg1"/>
                </a:solidFill>
                <a:effectLst>
                  <a:outerShdw blurRad="38100" dist="38100" dir="2700000" algn="tl">
                    <a:srgbClr val="000000">
                      <a:alpha val="43137"/>
                    </a:srgbClr>
                  </a:outerShdw>
                </a:effectLst>
              </a:rPr>
              <a:t>theme</a:t>
            </a:r>
            <a:endParaRPr lang="en-US" altLang="zh-CN" sz="4000" b="1">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ox(in)">
                                      <p:cBhvr>
                                        <p:cTn id="39" dur="20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2" grpId="0" bldLvl="0" animBg="1"/>
      <p:bldP spid="7" grpId="0"/>
      <p:bldP spid="8" grpId="0" bldLvl="0" animBg="1"/>
      <p:bldP spid="9" grpId="0"/>
      <p:bldP spid="10" grpId="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0520" y="487680"/>
            <a:ext cx="11725275" cy="829945"/>
          </a:xfrm>
          <a:prstGeom prst="rect">
            <a:avLst/>
          </a:prstGeom>
          <a:noFill/>
        </p:spPr>
        <p:txBody>
          <a:bodyPr wrap="square" rtlCol="0" anchor="t">
            <a:spAutoFit/>
          </a:bodyPr>
          <a:p>
            <a:pPr lvl="0" algn="l">
              <a:buClrTx/>
              <a:buSzTx/>
              <a:buFontTx/>
            </a:pPr>
            <a:r>
              <a:rPr lang="en-US" altLang="zh-CN" sz="2400" b="1" i="1" dirty="0">
                <a:latin typeface="Times New Roman" panose="02020603050405020304" pitchFamily="18" charset="0"/>
                <a:cs typeface="Times New Roman" panose="02020603050405020304" pitchFamily="18" charset="0"/>
                <a:sym typeface="+mn-ea"/>
              </a:rPr>
              <a:t>Para.1 The next day, they found themselves facing the immediate problem of finding water.</a:t>
            </a:r>
            <a:endParaRPr lang="en-US" altLang="zh-CN" sz="2400" b="1" i="1" dirty="0">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597535" y="1182370"/>
            <a:ext cx="6630035" cy="3784600"/>
          </a:xfrm>
          <a:prstGeom prst="rect">
            <a:avLst/>
          </a:prstGeom>
          <a:noFill/>
        </p:spPr>
        <p:txBody>
          <a:bodyPr wrap="square" rtlCol="0">
            <a:spAutoFit/>
          </a:bodyPr>
          <a:p>
            <a:pPr marL="457200" indent="-457200">
              <a:buFont typeface="+mj-ea"/>
              <a:buAutoNum type="circleNumDbPlain"/>
            </a:pPr>
            <a:r>
              <a:rPr lang="en-US" altLang="zh-CN" sz="2000" b="1">
                <a:latin typeface="Arial Black" panose="020B0A04020102020204" pitchFamily="34" charset="0"/>
                <a:cs typeface="Arial Black" panose="020B0A04020102020204" pitchFamily="34" charset="0"/>
              </a:rPr>
              <a:t>What did they do to find water?</a:t>
            </a: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a:pPr>
            <a:r>
              <a:rPr lang="en-US" altLang="zh-CN" sz="2000" b="1">
                <a:latin typeface="Arial Black" panose="020B0A04020102020204" pitchFamily="34" charset="0"/>
                <a:cs typeface="Arial Black" panose="020B0A04020102020204" pitchFamily="34" charset="0"/>
              </a:rPr>
              <a:t>Did they find water? How did they feel?</a:t>
            </a: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a:pPr>
            <a:r>
              <a:rPr lang="en-US" altLang="zh-CN" sz="2000" b="1">
                <a:latin typeface="Arial Black" panose="020B0A04020102020204" pitchFamily="34" charset="0"/>
                <a:cs typeface="Arial Black" panose="020B0A04020102020204" pitchFamily="34" charset="0"/>
              </a:rPr>
              <a:t>What other problems did they meet?</a:t>
            </a:r>
            <a:endParaRPr lang="en-US" altLang="zh-CN" sz="2000" b="1">
              <a:latin typeface="Arial Black" panose="020B0A04020102020204" pitchFamily="34" charset="0"/>
              <a:cs typeface="Arial Black" panose="020B0A04020102020204" pitchFamily="34" charset="0"/>
            </a:endParaRPr>
          </a:p>
          <a:p>
            <a:pPr indent="0">
              <a:buFont typeface="+mj-ea"/>
              <a:buNone/>
            </a:pPr>
            <a:r>
              <a:rPr lang="en-US" altLang="zh-CN" sz="2000" b="1">
                <a:latin typeface="Arial Black" panose="020B0A04020102020204" pitchFamily="34" charset="0"/>
                <a:cs typeface="Arial Black" panose="020B0A04020102020204" pitchFamily="34" charset="0"/>
              </a:rPr>
              <a:t>    </a:t>
            </a:r>
            <a:r>
              <a:rPr lang="en-US" altLang="zh-CN" sz="2400" b="1" i="1">
                <a:latin typeface="Times New Roman" panose="02020603050405020304" pitchFamily="18" charset="0"/>
                <a:cs typeface="Times New Roman" panose="02020603050405020304" pitchFamily="18" charset="0"/>
              </a:rPr>
              <a:t> lack edible snacks</a:t>
            </a:r>
            <a:endParaRPr lang="en-US" altLang="zh-CN" sz="2400" b="1" i="1">
              <a:latin typeface="Times New Roman" panose="02020603050405020304" pitchFamily="18" charset="0"/>
              <a:cs typeface="Times New Roman" panose="02020603050405020304" pitchFamily="18" charset="0"/>
            </a:endParaRPr>
          </a:p>
          <a:p>
            <a:pPr indent="0">
              <a:buFont typeface="+mj-ea"/>
              <a:buNone/>
            </a:pPr>
            <a:r>
              <a:rPr lang="en-US" altLang="zh-CN" sz="2400" b="1" i="1">
                <a:latin typeface="Times New Roman" panose="02020603050405020304" pitchFamily="18" charset="0"/>
                <a:cs typeface="Times New Roman" panose="02020603050405020304" pitchFamily="18" charset="0"/>
              </a:rPr>
              <a:t>     lose track of direction</a:t>
            </a:r>
            <a:endParaRPr lang="en-US" altLang="zh-CN" sz="2400" b="1" i="1">
              <a:latin typeface="Times New Roman" panose="02020603050405020304" pitchFamily="18" charset="0"/>
              <a:cs typeface="Times New Roman" panose="02020603050405020304" pitchFamily="18" charset="0"/>
            </a:endParaRPr>
          </a:p>
          <a:p>
            <a:pPr indent="0">
              <a:buFont typeface="+mj-ea"/>
              <a:buNone/>
            </a:pPr>
            <a:r>
              <a:rPr lang="en-US" altLang="zh-CN" sz="2400" b="1" i="1">
                <a:latin typeface="Times New Roman" panose="02020603050405020304" pitchFamily="18" charset="0"/>
                <a:cs typeface="Times New Roman" panose="02020603050405020304" pitchFamily="18" charset="0"/>
              </a:rPr>
              <a:t>     suffer cold and hunger</a:t>
            </a:r>
            <a:endParaRPr lang="en-US" altLang="zh-CN" sz="2400" b="1" i="1">
              <a:latin typeface="Times New Roman" panose="02020603050405020304" pitchFamily="18" charset="0"/>
              <a:cs typeface="Times New Roman" panose="02020603050405020304" pitchFamily="18" charset="0"/>
            </a:endParaRPr>
          </a:p>
          <a:p>
            <a:pPr indent="0">
              <a:buFont typeface="+mj-ea"/>
              <a:buNone/>
            </a:pPr>
            <a:r>
              <a:rPr lang="en-US" altLang="zh-CN" sz="2400" b="1" i="1">
                <a:latin typeface="Times New Roman" panose="02020603050405020304" pitchFamily="18" charset="0"/>
                <a:cs typeface="Times New Roman" panose="02020603050405020304" pitchFamily="18" charset="0"/>
              </a:rPr>
              <a:t>     can’t go back home with the damaged car </a:t>
            </a:r>
            <a:endParaRPr lang="en-US" altLang="zh-CN" sz="2400" b="1" i="1">
              <a:latin typeface="Times New Roman" panose="02020603050405020304" pitchFamily="18" charset="0"/>
              <a:cs typeface="Times New Roman" panose="02020603050405020304" pitchFamily="18" charset="0"/>
            </a:endParaRPr>
          </a:p>
          <a:p>
            <a:pPr indent="0">
              <a:buFont typeface="+mj-ea"/>
              <a:buNone/>
            </a:pPr>
            <a:r>
              <a:rPr lang="en-US" altLang="zh-CN" sz="2400" b="1" i="1">
                <a:latin typeface="Times New Roman" panose="02020603050405020304" pitchFamily="18" charset="0"/>
                <a:cs typeface="Times New Roman" panose="02020603050405020304" pitchFamily="18" charset="0"/>
              </a:rPr>
              <a:t>    </a:t>
            </a:r>
            <a:endParaRPr lang="en-US" altLang="zh-CN" sz="2400" b="1" i="1">
              <a:latin typeface="Times New Roman" panose="02020603050405020304" pitchFamily="18" charset="0"/>
              <a:cs typeface="Times New Roman" panose="02020603050405020304" pitchFamily="18" charset="0"/>
            </a:endParaRPr>
          </a:p>
          <a:p>
            <a:pPr marL="457200" indent="-457200">
              <a:buFont typeface="+mj-ea"/>
              <a:buAutoNum type="circleNumDbPlain" startAt="4"/>
            </a:pPr>
            <a:r>
              <a:rPr lang="en-US" altLang="zh-CN" sz="2000" b="1">
                <a:latin typeface="Arial Black" panose="020B0A04020102020204" pitchFamily="34" charset="0"/>
                <a:cs typeface="Arial Black" panose="020B0A04020102020204" pitchFamily="34" charset="0"/>
              </a:rPr>
              <a:t>What did they do and how did they</a:t>
            </a:r>
            <a:r>
              <a:rPr lang="en-US" altLang="zh-CN" sz="2000" b="1">
                <a:latin typeface="Arial Black" panose="020B0A04020102020204" pitchFamily="34" charset="0"/>
                <a:cs typeface="Arial Black" panose="020B0A04020102020204" pitchFamily="34" charset="0"/>
                <a:hlinkClick r:id="rId1" action="ppaction://hlinksldjump"/>
              </a:rPr>
              <a:t> feel</a:t>
            </a:r>
            <a:r>
              <a:rPr lang="en-US" altLang="zh-CN" sz="2000" b="1">
                <a:latin typeface="Arial Black" panose="020B0A04020102020204" pitchFamily="34" charset="0"/>
                <a:cs typeface="Arial Black" panose="020B0A04020102020204" pitchFamily="34" charset="0"/>
              </a:rPr>
              <a:t>?</a:t>
            </a:r>
            <a:endParaRPr lang="en-US" altLang="zh-CN" sz="2000" b="1">
              <a:latin typeface="Arial Black" panose="020B0A04020102020204" pitchFamily="34" charset="0"/>
              <a:cs typeface="Arial Black" panose="020B0A04020102020204" pitchFamily="34" charset="0"/>
            </a:endParaRPr>
          </a:p>
        </p:txBody>
      </p:sp>
      <p:grpSp>
        <p:nvGrpSpPr>
          <p:cNvPr id="8" name="组合 7"/>
          <p:cNvGrpSpPr/>
          <p:nvPr/>
        </p:nvGrpSpPr>
        <p:grpSpPr>
          <a:xfrm>
            <a:off x="7877810" y="737235"/>
            <a:ext cx="4197350" cy="2688590"/>
            <a:chOff x="11986" y="948"/>
            <a:chExt cx="6610" cy="4234"/>
          </a:xfrm>
        </p:grpSpPr>
        <p:pic>
          <p:nvPicPr>
            <p:cNvPr id="7" name="图片 6" descr="5c756da7caec4"/>
            <p:cNvPicPr>
              <a:picLocks noChangeAspect="1"/>
            </p:cNvPicPr>
            <p:nvPr/>
          </p:nvPicPr>
          <p:blipFill>
            <a:blip r:embed="rId2"/>
            <a:srcRect l="14523" t="22169" r="2922" b="12946"/>
            <a:stretch>
              <a:fillRect/>
            </a:stretch>
          </p:blipFill>
          <p:spPr>
            <a:xfrm>
              <a:off x="11986" y="948"/>
              <a:ext cx="6611" cy="4235"/>
            </a:xfrm>
            <a:prstGeom prst="rect">
              <a:avLst/>
            </a:prstGeom>
          </p:spPr>
        </p:pic>
        <p:sp>
          <p:nvSpPr>
            <p:cNvPr id="6" name="文本框 5"/>
            <p:cNvSpPr txBox="1"/>
            <p:nvPr/>
          </p:nvSpPr>
          <p:spPr>
            <a:xfrm rot="21420000">
              <a:off x="12429" y="1646"/>
              <a:ext cx="5787" cy="3052"/>
            </a:xfrm>
            <a:prstGeom prst="rect">
              <a:avLst/>
            </a:prstGeom>
            <a:noFill/>
          </p:spPr>
          <p:txBody>
            <a:bodyPr wrap="square" rtlCol="0" anchor="t">
              <a:spAutoFit/>
            </a:bodyPr>
            <a:p>
              <a:r>
                <a:rPr lang="en-US" altLang="zh-CN" sz="20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“The three friends, Kevin, Jay and Nathan, had been planning this adventure for weeks, packing their stuff-</a:t>
              </a:r>
              <a:r>
                <a:rPr lang="en-US" altLang="zh-CN" sz="2000" b="1" i="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tents, snacks, and a map</a:t>
              </a:r>
              <a:r>
                <a:rPr lang="en-US" altLang="zh-CN" sz="20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preparing for a 3-day outdoor exploration.” </a:t>
              </a:r>
              <a:endParaRPr lang="en-US" altLang="zh-CN" sz="20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grpSp>
        <p:nvGrpSpPr>
          <p:cNvPr id="9" name="组合 8"/>
          <p:cNvGrpSpPr/>
          <p:nvPr/>
        </p:nvGrpSpPr>
        <p:grpSpPr>
          <a:xfrm>
            <a:off x="7877810" y="3553460"/>
            <a:ext cx="4197985" cy="3139440"/>
            <a:chOff x="11986" y="948"/>
            <a:chExt cx="6611" cy="4449"/>
          </a:xfrm>
        </p:grpSpPr>
        <p:pic>
          <p:nvPicPr>
            <p:cNvPr id="10" name="图片 9" descr="5c756da7caec4"/>
            <p:cNvPicPr>
              <a:picLocks noChangeAspect="1"/>
            </p:cNvPicPr>
            <p:nvPr>
              <p:custDataLst>
                <p:tags r:id="rId3"/>
              </p:custDataLst>
            </p:nvPr>
          </p:nvPicPr>
          <p:blipFill>
            <a:blip r:embed="rId2"/>
            <a:srcRect l="14523" t="22169" r="2922" b="12946"/>
            <a:stretch>
              <a:fillRect/>
            </a:stretch>
          </p:blipFill>
          <p:spPr>
            <a:xfrm>
              <a:off x="11986" y="948"/>
              <a:ext cx="6611" cy="4235"/>
            </a:xfrm>
            <a:prstGeom prst="rect">
              <a:avLst/>
            </a:prstGeom>
          </p:spPr>
        </p:pic>
        <p:sp>
          <p:nvSpPr>
            <p:cNvPr id="11" name="文本框 10"/>
            <p:cNvSpPr txBox="1"/>
            <p:nvPr>
              <p:custDataLst>
                <p:tags r:id="rId4"/>
              </p:custDataLst>
            </p:nvPr>
          </p:nvSpPr>
          <p:spPr>
            <a:xfrm rot="21420000">
              <a:off x="12458" y="1646"/>
              <a:ext cx="5787" cy="3751"/>
            </a:xfrm>
            <a:prstGeom prst="rect">
              <a:avLst/>
            </a:prstGeom>
            <a:noFill/>
          </p:spPr>
          <p:txBody>
            <a:bodyPr wrap="square" rtlCol="0" anchor="t">
              <a:noAutofit/>
            </a:bodyPr>
            <a:p>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Worse still, a huge tree was uprooted and crashed down with a deafening crack on </a:t>
              </a:r>
              <a:r>
                <a:rPr lang="en-US" altLang="zh-CN" sz="2000" b="1" i="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their only means of escape - their car</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Kevin’s eyes widened in horror as he spotted the</a:t>
              </a:r>
              <a:r>
                <a:rPr lang="en-US" altLang="zh-CN" sz="2000" b="1" i="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 damaged wreckage </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beneath the fallen giant. “Our car!”</a:t>
              </a:r>
              <a:r>
                <a:rPr lang="en-US" altLang="zh-CN" sz="20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000" i="1"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box(in)">
                                      <p:cBhvr>
                                        <p:cTn id="48"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50520" y="487680"/>
            <a:ext cx="11725275" cy="460375"/>
          </a:xfrm>
          <a:prstGeom prst="rect">
            <a:avLst/>
          </a:prstGeom>
          <a:noFill/>
        </p:spPr>
        <p:txBody>
          <a:bodyPr wrap="square" rtlCol="0" anchor="t">
            <a:spAutoFit/>
          </a:bodyPr>
          <a:p>
            <a:pPr lvl="0" algn="l">
              <a:buClrTx/>
              <a:buSzTx/>
              <a:buFontTx/>
            </a:pPr>
            <a:r>
              <a:rPr lang="en-US" altLang="zh-CN" sz="2400" b="1" i="1" dirty="0">
                <a:latin typeface="Times New Roman" panose="02020603050405020304" pitchFamily="18" charset="0"/>
                <a:cs typeface="Times New Roman" panose="02020603050405020304" pitchFamily="18" charset="0"/>
                <a:sym typeface="+mn-ea"/>
              </a:rPr>
              <a:t>Para. 2 On the third night, a distant engine sound broke the terrible stillness. </a:t>
            </a:r>
            <a:endParaRPr lang="en-US" altLang="zh-CN" sz="2400" b="1" i="1" dirty="0">
              <a:latin typeface="Times New Roman" panose="02020603050405020304" pitchFamily="18" charset="0"/>
              <a:cs typeface="Times New Roman" panose="02020603050405020304" pitchFamily="18" charset="0"/>
              <a:sym typeface="+mn-ea"/>
            </a:endParaRPr>
          </a:p>
        </p:txBody>
      </p:sp>
      <p:sp>
        <p:nvSpPr>
          <p:cNvPr id="2" name="文本框 1"/>
          <p:cNvSpPr txBox="1"/>
          <p:nvPr>
            <p:custDataLst>
              <p:tags r:id="rId2"/>
            </p:custDataLst>
          </p:nvPr>
        </p:nvSpPr>
        <p:spPr>
          <a:xfrm>
            <a:off x="597535" y="1182370"/>
            <a:ext cx="6630035" cy="5384800"/>
          </a:xfrm>
          <a:prstGeom prst="rect">
            <a:avLst/>
          </a:prstGeom>
          <a:noFill/>
        </p:spPr>
        <p:txBody>
          <a:bodyPr wrap="square" rtlCol="0">
            <a:spAutoFit/>
          </a:bodyPr>
          <a:p>
            <a:pPr marL="457200" indent="-457200">
              <a:buFont typeface="+mj-ea"/>
              <a:buAutoNum type="circleNumDbPlain"/>
            </a:pPr>
            <a:r>
              <a:rPr lang="en-US" altLang="zh-CN" sz="2000" b="1">
                <a:latin typeface="Arial Black" panose="020B0A04020102020204" pitchFamily="34" charset="0"/>
                <a:cs typeface="Arial Black" panose="020B0A04020102020204" pitchFamily="34" charset="0"/>
              </a:rPr>
              <a:t>Who was it? </a:t>
            </a:r>
            <a:endParaRPr lang="en-US" altLang="zh-CN" sz="2000" b="1">
              <a:latin typeface="Arial Black" panose="020B0A04020102020204" pitchFamily="34" charset="0"/>
              <a:cs typeface="Arial Black" panose="020B0A04020102020204" pitchFamily="34" charset="0"/>
            </a:endParaRPr>
          </a:p>
          <a:p>
            <a:pPr indent="0">
              <a:buFont typeface="+mj-ea"/>
              <a:buNone/>
            </a:pPr>
            <a:r>
              <a:rPr lang="en-US" altLang="zh-CN" sz="2000" b="1" i="1">
                <a:latin typeface="Times New Roman" panose="02020603050405020304" pitchFamily="18" charset="0"/>
                <a:cs typeface="Times New Roman" panose="02020603050405020304" pitchFamily="18" charset="0"/>
                <a:sym typeface="+mn-ea"/>
              </a:rPr>
              <a:t>       father?</a:t>
            </a:r>
            <a:endParaRPr lang="en-US" altLang="zh-CN" sz="2000" b="1" i="1">
              <a:latin typeface="Times New Roman" panose="02020603050405020304" pitchFamily="18" charset="0"/>
              <a:cs typeface="Times New Roman" panose="02020603050405020304" pitchFamily="18" charset="0"/>
              <a:sym typeface="+mn-ea"/>
            </a:endParaRPr>
          </a:p>
          <a:p>
            <a:pPr indent="0">
              <a:buFont typeface="+mj-ea"/>
              <a:buNone/>
            </a:pPr>
            <a:r>
              <a:rPr lang="en-US" altLang="zh-CN" sz="2000" b="1" i="1">
                <a:latin typeface="Times New Roman" panose="02020603050405020304" pitchFamily="18" charset="0"/>
                <a:cs typeface="Times New Roman" panose="02020603050405020304" pitchFamily="18" charset="0"/>
                <a:sym typeface="+mn-ea"/>
              </a:rPr>
              <a:t>       other rescuers?</a:t>
            </a: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2"/>
            </a:pPr>
            <a:r>
              <a:rPr lang="en-US" altLang="zh-CN" sz="2000" b="1">
                <a:latin typeface="Arial Black" panose="020B0A04020102020204" pitchFamily="34" charset="0"/>
                <a:cs typeface="Arial Black" panose="020B0A04020102020204" pitchFamily="34" charset="0"/>
              </a:rPr>
              <a:t>How did the three kids feel?</a:t>
            </a: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2"/>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2"/>
            </a:pPr>
            <a:r>
              <a:rPr lang="en-US" altLang="zh-CN" sz="2000" b="1">
                <a:latin typeface="Arial Black" panose="020B0A04020102020204" pitchFamily="34" charset="0"/>
                <a:cs typeface="Arial Black" panose="020B0A04020102020204" pitchFamily="34" charset="0"/>
              </a:rPr>
              <a:t>What did father do to rescue them?</a:t>
            </a:r>
            <a:endParaRPr lang="en-US" altLang="zh-CN" sz="2000" b="1">
              <a:latin typeface="Arial Black" panose="020B0A04020102020204" pitchFamily="34" charset="0"/>
              <a:cs typeface="Arial Black" panose="020B0A04020102020204" pitchFamily="34" charset="0"/>
            </a:endParaRPr>
          </a:p>
          <a:p>
            <a:pPr indent="0">
              <a:buFont typeface="+mj-ea"/>
              <a:buNone/>
            </a:pPr>
            <a:r>
              <a:rPr lang="en-US" altLang="zh-CN" sz="2400" b="1" i="1">
                <a:latin typeface="Times New Roman" panose="02020603050405020304" pitchFamily="18" charset="0"/>
                <a:cs typeface="Times New Roman" panose="02020603050405020304" pitchFamily="18" charset="0"/>
              </a:rPr>
              <a:t>    </a:t>
            </a:r>
            <a:endParaRPr lang="en-US" altLang="zh-CN" sz="2400" b="1" i="1">
              <a:latin typeface="Times New Roman" panose="02020603050405020304" pitchFamily="18" charset="0"/>
              <a:cs typeface="Times New Roman" panose="02020603050405020304" pitchFamily="18" charset="0"/>
            </a:endParaRPr>
          </a:p>
          <a:p>
            <a:pPr marL="457200" indent="-457200">
              <a:buFont typeface="+mj-ea"/>
              <a:buAutoNum type="circleNumDbPlain" startAt="4"/>
            </a:pPr>
            <a:r>
              <a:rPr lang="en-US" altLang="zh-CN" sz="2000" b="1">
                <a:latin typeface="Arial Black" panose="020B0A04020102020204" pitchFamily="34" charset="0"/>
                <a:cs typeface="Arial Black" panose="020B0A04020102020204" pitchFamily="34" charset="0"/>
              </a:rPr>
              <a:t>What did </a:t>
            </a:r>
            <a:r>
              <a:rPr lang="en-US" altLang="zh-CN" sz="2000" b="1">
                <a:latin typeface="Arial Black" panose="020B0A04020102020204" pitchFamily="34" charset="0"/>
                <a:cs typeface="Arial Black" panose="020B0A04020102020204" pitchFamily="34" charset="0"/>
                <a:sym typeface="+mn-ea"/>
              </a:rPr>
              <a:t>the three kids</a:t>
            </a:r>
            <a:r>
              <a:rPr lang="en-US" altLang="zh-CN" sz="2000" b="1">
                <a:latin typeface="Arial Black" panose="020B0A04020102020204" pitchFamily="34" charset="0"/>
                <a:cs typeface="Arial Black" panose="020B0A04020102020204" pitchFamily="34" charset="0"/>
              </a:rPr>
              <a:t> refelct on?</a:t>
            </a: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marL="457200" indent="-457200">
              <a:buFont typeface="+mj-ea"/>
              <a:buAutoNum type="circleNumDbPlain" startAt="4"/>
            </a:pPr>
            <a:endParaRPr lang="en-US" altLang="zh-CN" sz="2000" b="1">
              <a:latin typeface="Arial Black" panose="020B0A04020102020204" pitchFamily="34" charset="0"/>
              <a:cs typeface="Arial Black" panose="020B0A04020102020204" pitchFamily="34" charset="0"/>
            </a:endParaRPr>
          </a:p>
          <a:p>
            <a:pPr indent="0">
              <a:buFont typeface="+mj-ea"/>
              <a:buNone/>
            </a:pPr>
            <a:endParaRPr lang="en-US" altLang="zh-CN" sz="2000" b="1">
              <a:latin typeface="Arial Black" panose="020B0A04020102020204" pitchFamily="34" charset="0"/>
              <a:cs typeface="Arial Black" panose="020B0A04020102020204" pitchFamily="34" charset="0"/>
            </a:endParaRPr>
          </a:p>
          <a:p>
            <a:pPr indent="0">
              <a:buFont typeface="+mj-ea"/>
              <a:buNone/>
            </a:pPr>
            <a:r>
              <a:rPr lang="en-US" altLang="zh-CN" sz="2000" b="1">
                <a:latin typeface="Arial Black" panose="020B0A04020102020204" pitchFamily="34" charset="0"/>
                <a:cs typeface="Arial Black" panose="020B0A04020102020204" pitchFamily="34" charset="0"/>
              </a:rPr>
              <a:t>...</a:t>
            </a:r>
            <a:endParaRPr lang="en-US" altLang="zh-CN" sz="2000" b="1">
              <a:latin typeface="Arial Black" panose="020B0A04020102020204" pitchFamily="34" charset="0"/>
              <a:cs typeface="Arial Black" panose="020B0A04020102020204" pitchFamily="34" charset="0"/>
            </a:endParaRPr>
          </a:p>
        </p:txBody>
      </p:sp>
      <p:sp>
        <p:nvSpPr>
          <p:cNvPr id="26" name="文本框 25"/>
          <p:cNvSpPr txBox="1"/>
          <p:nvPr>
            <p:custDataLst>
              <p:tags r:id="rId3"/>
            </p:custDataLst>
          </p:nvPr>
        </p:nvSpPr>
        <p:spPr>
          <a:xfrm>
            <a:off x="1102995" y="4229100"/>
            <a:ext cx="5758180"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unpredictability </a:t>
            </a:r>
            <a:r>
              <a:rPr lang="en-US" altLang="zh-CN" sz="2400" b="1" i="1" dirty="0">
                <a:latin typeface="Times New Roman" panose="02020603050405020304" pitchFamily="18" charset="0"/>
                <a:cs typeface="Times New Roman" panose="02020603050405020304" pitchFamily="18" charset="0"/>
              </a:rPr>
              <a:t>and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brutality </a:t>
            </a:r>
            <a:r>
              <a:rPr lang="en-US" altLang="zh-CN" sz="2400" b="1" i="1" dirty="0">
                <a:latin typeface="Times New Roman" panose="02020603050405020304" pitchFamily="18" charset="0"/>
                <a:cs typeface="Times New Roman" panose="02020603050405020304" pitchFamily="18" charset="0"/>
              </a:rPr>
              <a:t>of nature     </a:t>
            </a:r>
            <a:endParaRPr lang="en-US" altLang="zh-CN" sz="2400" b="1" i="1" dirty="0">
              <a:latin typeface="Times New Roman" panose="02020603050405020304" pitchFamily="18" charset="0"/>
              <a:cs typeface="Times New Roman" panose="02020603050405020304" pitchFamily="18" charset="0"/>
            </a:endParaRPr>
          </a:p>
        </p:txBody>
      </p:sp>
      <p:sp>
        <p:nvSpPr>
          <p:cNvPr id="27" name="文本框 26"/>
          <p:cNvSpPr txBox="1"/>
          <p:nvPr>
            <p:custDataLst>
              <p:tags r:id="rId4"/>
            </p:custDataLst>
          </p:nvPr>
        </p:nvSpPr>
        <p:spPr>
          <a:xfrm>
            <a:off x="1102995" y="4747260"/>
            <a:ext cx="8328025"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 </a:t>
            </a:r>
            <a:r>
              <a:rPr lang="en-US" altLang="zh-CN" sz="2400" b="1" i="1" dirty="0">
                <a:latin typeface="Times New Roman" panose="02020603050405020304" pitchFamily="18" charset="0"/>
                <a:cs typeface="Times New Roman" panose="02020603050405020304" pitchFamily="18" charset="0"/>
              </a:rPr>
              <a:t>of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letting parents know about your whereabouts </a:t>
            </a:r>
            <a:endParaRPr lang="en-US" altLang="zh-CN" sz="2400" b="1" i="1" dirty="0">
              <a:latin typeface="Times New Roman" panose="02020603050405020304" pitchFamily="18" charset="0"/>
              <a:cs typeface="Times New Roman" panose="02020603050405020304" pitchFamily="18" charset="0"/>
            </a:endParaRPr>
          </a:p>
        </p:txBody>
      </p:sp>
      <p:sp>
        <p:nvSpPr>
          <p:cNvPr id="29" name="文本框 28"/>
          <p:cNvSpPr txBox="1"/>
          <p:nvPr>
            <p:custDataLst>
              <p:tags r:id="rId5"/>
            </p:custDataLst>
          </p:nvPr>
        </p:nvSpPr>
        <p:spPr>
          <a:xfrm>
            <a:off x="1102995" y="5264785"/>
            <a:ext cx="8783955"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latin typeface="Times New Roman" panose="02020603050405020304" pitchFamily="18" charset="0"/>
                <a:cs typeface="Times New Roman" panose="02020603050405020304" pitchFamily="18" charset="0"/>
              </a:rPr>
              <a:t>the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necessity </a:t>
            </a:r>
            <a:r>
              <a:rPr lang="en-US" altLang="zh-CN" sz="2400" b="1" i="1" dirty="0">
                <a:latin typeface="Times New Roman" panose="02020603050405020304" pitchFamily="18" charset="0"/>
                <a:cs typeface="Times New Roman" panose="02020603050405020304" pitchFamily="18" charset="0"/>
              </a:rPr>
              <a:t>of </a:t>
            </a:r>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checking weather reports when traveling to the wild</a:t>
            </a:r>
            <a:endParaRPr lang="en-US" altLang="zh-CN" sz="2400" b="1" i="1" dirty="0">
              <a:latin typeface="Times New Roman" panose="02020603050405020304" pitchFamily="18" charset="0"/>
              <a:cs typeface="Times New Roman" panose="02020603050405020304" pitchFamily="18" charset="0"/>
            </a:endParaRPr>
          </a:p>
        </p:txBody>
      </p:sp>
      <p:sp>
        <p:nvSpPr>
          <p:cNvPr id="3" name="文本框 2"/>
          <p:cNvSpPr txBox="1"/>
          <p:nvPr>
            <p:custDataLst>
              <p:tags r:id="rId6"/>
            </p:custDataLst>
          </p:nvPr>
        </p:nvSpPr>
        <p:spPr>
          <a:xfrm>
            <a:off x="1102995" y="5782310"/>
            <a:ext cx="6753860" cy="460375"/>
          </a:xfrm>
          <a:prstGeom prst="rect">
            <a:avLst/>
          </a:prstGeom>
          <a:gradFill>
            <a:gsLst>
              <a:gs pos="0">
                <a:srgbClr val="14CD68"/>
              </a:gs>
              <a:gs pos="100000">
                <a:srgbClr val="0B6E38"/>
              </a:gs>
            </a:gsLst>
            <a:lin ang="5400000" scaled="0"/>
          </a:gradFill>
        </p:spPr>
        <p:txBody>
          <a:bodyPr wrap="square">
            <a:spAutoFit/>
          </a:bodyPr>
          <a:p>
            <a:r>
              <a:rPr lang="en-US" altLang="zh-CN"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strengthened friendship and trust</a:t>
            </a:r>
            <a:r>
              <a:rPr lang="en-US" altLang="zh-CN" sz="2400" b="1" i="1" dirty="0">
                <a:latin typeface="Times New Roman" panose="02020603050405020304" pitchFamily="18" charset="0"/>
                <a:cs typeface="Times New Roman" panose="02020603050405020304" pitchFamily="18" charset="0"/>
              </a:rPr>
              <a:t> among them</a:t>
            </a:r>
            <a:endParaRPr lang="en-US" altLang="zh-CN"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box(in)">
                                      <p:cBhvr>
                                        <p:cTn id="31" dur="20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ox(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ox(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ox(in)">
                                      <p:cBhvr>
                                        <p:cTn id="46" dur="2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20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
                                            <p:txEl>
                                              <p:pRg st="16" end="16"/>
                                            </p:txEl>
                                          </p:spTgt>
                                        </p:tgtEl>
                                        <p:attrNameLst>
                                          <p:attrName>style.visibility</p:attrName>
                                        </p:attrNameLst>
                                      </p:cBhvr>
                                      <p:to>
                                        <p:strVal val="visible"/>
                                      </p:to>
                                    </p:set>
                                    <p:animEffect transition="in" filter="box(in)">
                                      <p:cBhvr>
                                        <p:cTn id="56" dur="2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9" grpId="0" bldLvl="0" animBg="1"/>
      <p:bldP spid="3"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14bd0052-b7fc-4cfa-b6b6-af211341d53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18435</Words>
  <Application>WPS 演示</Application>
  <PresentationFormat>宽屏</PresentationFormat>
  <Paragraphs>315</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宋体</vt:lpstr>
      <vt:lpstr>Wingdings</vt:lpstr>
      <vt:lpstr>MV Boli</vt:lpstr>
      <vt:lpstr>Arial Black</vt:lpstr>
      <vt:lpstr>Calibri</vt:lpstr>
      <vt:lpstr>Times New Roman</vt:lpstr>
      <vt:lpstr>微软雅黑</vt:lpstr>
      <vt:lpstr>Arial Unicode MS</vt:lpstr>
      <vt:lpstr>等线 Light</vt:lpstr>
      <vt:lpstr>等线</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minzhi chen</dc:creator>
  <cp:lastModifiedBy>Administrator</cp:lastModifiedBy>
  <cp:revision>67</cp:revision>
  <dcterms:created xsi:type="dcterms:W3CDTF">2024-04-11T00:23:00Z</dcterms:created>
  <dcterms:modified xsi:type="dcterms:W3CDTF">2024-04-18T05:47:11Z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39A8D5657DE948CD83FC58B97BA76126_12</vt:lpwstr>
  </property>
  <property fmtid="{D5CDD505-2E9C-101B-9397-08002B2CF9AE}" pid="3" name="KSOProductBuildVer">
    <vt:lpwstr>2052-11.8.2.7978</vt:lpwstr>
  </property>
</Properties>
</file>