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942" r:id="rId3"/>
    <p:sldId id="256" r:id="rId4"/>
    <p:sldId id="318" r:id="rId5"/>
    <p:sldId id="319" r:id="rId6"/>
    <p:sldId id="257" r:id="rId7"/>
    <p:sldId id="314" r:id="rId8"/>
    <p:sldId id="315" r:id="rId9"/>
    <p:sldId id="2894" r:id="rId10"/>
    <p:sldId id="344" r:id="rId11"/>
    <p:sldId id="2883" r:id="rId12"/>
    <p:sldId id="320" r:id="rId13"/>
    <p:sldId id="322" r:id="rId14"/>
    <p:sldId id="325" r:id="rId15"/>
    <p:sldId id="323" r:id="rId16"/>
    <p:sldId id="324" r:id="rId17"/>
    <p:sldId id="2910" r:id="rId18"/>
    <p:sldId id="321" r:id="rId19"/>
    <p:sldId id="308" r:id="rId20"/>
    <p:sldId id="2884" r:id="rId22"/>
    <p:sldId id="329" r:id="rId23"/>
    <p:sldId id="2830" r:id="rId24"/>
    <p:sldId id="330" r:id="rId25"/>
    <p:sldId id="310" r:id="rId26"/>
    <p:sldId id="2831" r:id="rId27"/>
    <p:sldId id="2443" r:id="rId28"/>
    <p:sldId id="327" r:id="rId29"/>
    <p:sldId id="336" r:id="rId30"/>
    <p:sldId id="286" r:id="rId31"/>
    <p:sldId id="289" r:id="rId32"/>
    <p:sldId id="2895" r:id="rId33"/>
    <p:sldId id="2912" r:id="rId34"/>
    <p:sldId id="298" r:id="rId35"/>
    <p:sldId id="2897" r:id="rId36"/>
    <p:sldId id="340" r:id="rId37"/>
    <p:sldId id="2898" r:id="rId38"/>
    <p:sldId id="334" r:id="rId39"/>
    <p:sldId id="2888" r:id="rId40"/>
    <p:sldId id="2904" r:id="rId41"/>
    <p:sldId id="2906" r:id="rId42"/>
    <p:sldId id="2903" r:id="rId43"/>
    <p:sldId id="356" r:id="rId44"/>
    <p:sldId id="2900" r:id="rId45"/>
    <p:sldId id="2913" r:id="rId46"/>
    <p:sldId id="2914" r:id="rId47"/>
    <p:sldId id="2915" r:id="rId48"/>
    <p:sldId id="2918" r:id="rId49"/>
    <p:sldId id="2916"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00FF"/>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2AC58-4186-48CE-AF5B-B976ACC3FD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C2F19-1544-4995-A61B-3A4E101DA8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ch</a:t>
            </a:r>
            <a:endParaRPr lang="zh-CN" altLang="en-US" dirty="0"/>
          </a:p>
        </p:txBody>
      </p:sp>
      <p:sp>
        <p:nvSpPr>
          <p:cNvPr id="4" name="灯片编号占位符 3"/>
          <p:cNvSpPr>
            <a:spLocks noGrp="1"/>
          </p:cNvSpPr>
          <p:nvPr>
            <p:ph type="sldNum" sz="quarter" idx="5"/>
          </p:nvPr>
        </p:nvSpPr>
        <p:spPr/>
        <p:txBody>
          <a:bodyPr/>
          <a:lstStyle/>
          <a:p>
            <a:fld id="{4C9C2F19-1544-4995-A61B-3A4E101DA8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C9C2F19-1544-4995-A61B-3A4E101DA8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 y="0"/>
            <a:ext cx="12263389"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13B115-247E-4617-8CD9-ACE4A25611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10A71F-5674-42F0-8A85-FC69A90A32F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3B115-247E-4617-8CD9-ACE4A25611A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0A71F-5674-42F0-8A85-FC69A90A32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9" Type="http://schemas.openxmlformats.org/officeDocument/2006/relationships/image" Target="../media/image10.GIF"/><Relationship Id="rId8" Type="http://schemas.openxmlformats.org/officeDocument/2006/relationships/tags" Target="../tags/tag13.xml"/><Relationship Id="rId7" Type="http://schemas.openxmlformats.org/officeDocument/2006/relationships/image" Target="../media/image9.jpeg"/><Relationship Id="rId6" Type="http://schemas.openxmlformats.org/officeDocument/2006/relationships/tags" Target="../tags/tag12.xml"/><Relationship Id="rId5" Type="http://schemas.openxmlformats.org/officeDocument/2006/relationships/image" Target="../media/image8.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12.xml"/><Relationship Id="rId11" Type="http://schemas.openxmlformats.org/officeDocument/2006/relationships/tags" Target="../tags/tag14.xml"/><Relationship Id="rId10" Type="http://schemas.openxmlformats.org/officeDocument/2006/relationships/image" Target="../media/image3.jpeg"/><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9" Type="http://schemas.openxmlformats.org/officeDocument/2006/relationships/image" Target="../media/image10.GIF"/><Relationship Id="rId8" Type="http://schemas.openxmlformats.org/officeDocument/2006/relationships/tags" Target="../tags/tag20.xml"/><Relationship Id="rId7" Type="http://schemas.openxmlformats.org/officeDocument/2006/relationships/image" Target="../media/image9.jpeg"/><Relationship Id="rId6" Type="http://schemas.openxmlformats.org/officeDocument/2006/relationships/tags" Target="../tags/tag19.xml"/><Relationship Id="rId5" Type="http://schemas.openxmlformats.org/officeDocument/2006/relationships/image" Target="../media/image8.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slideLayout" Target="../slideLayouts/slideLayout12.xml"/><Relationship Id="rId11" Type="http://schemas.openxmlformats.org/officeDocument/2006/relationships/tags" Target="../tags/tag21.xml"/><Relationship Id="rId10" Type="http://schemas.openxmlformats.org/officeDocument/2006/relationships/image" Target="../media/image3.jpeg"/><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image" Target="../media/image8.png"/><Relationship Id="rId7"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slideLayout" Target="../slideLayouts/slideLayout7.xml"/><Relationship Id="rId10" Type="http://schemas.openxmlformats.org/officeDocument/2006/relationships/tags" Target="../tags/tag26.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9.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9" Type="http://schemas.openxmlformats.org/officeDocument/2006/relationships/image" Target="../media/image10.GIF"/><Relationship Id="rId8" Type="http://schemas.openxmlformats.org/officeDocument/2006/relationships/tags" Target="../tags/tag6.xml"/><Relationship Id="rId7" Type="http://schemas.openxmlformats.org/officeDocument/2006/relationships/image" Target="../media/image9.jpeg"/><Relationship Id="rId6" Type="http://schemas.openxmlformats.org/officeDocument/2006/relationships/tags" Target="../tags/tag5.xml"/><Relationship Id="rId5" Type="http://schemas.openxmlformats.org/officeDocument/2006/relationships/image" Target="../media/image8.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12.xml"/><Relationship Id="rId11" Type="http://schemas.openxmlformats.org/officeDocument/2006/relationships/tags" Target="../tags/tag7.xml"/><Relationship Id="rId10" Type="http://schemas.openxmlformats.org/officeDocument/2006/relationships/image" Target="../media/image3.jpe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4356115"/>
            <a:ext cx="12192000" cy="2554545"/>
          </a:xfrm>
          <a:prstGeom prst="rect">
            <a:avLst/>
          </a:prstGeom>
          <a:solidFill>
            <a:schemeClr val="bg1"/>
          </a:solidFill>
        </p:spPr>
        <p:txBody>
          <a:bodyPr wrap="square" rtlCol="0">
            <a:spAutoFit/>
          </a:bodyPr>
          <a:lstStyle/>
          <a:p>
            <a:r>
              <a:rPr lang="en-US" altLang="zh-CN" sz="3200" b="1" dirty="0">
                <a:solidFill>
                  <a:srgbClr val="FF0000"/>
                </a:solidFill>
              </a:rPr>
              <a:t>4. </a:t>
            </a:r>
            <a:r>
              <a:rPr lang="zh-CN" altLang="en-US" sz="3200" b="1" dirty="0">
                <a:solidFill>
                  <a:srgbClr val="FF0000"/>
                </a:solidFill>
              </a:rPr>
              <a:t>矛盾冲突</a:t>
            </a:r>
            <a:r>
              <a:rPr lang="en-US" altLang="zh-CN" sz="3200" b="1" dirty="0">
                <a:solidFill>
                  <a:srgbClr val="FF0000"/>
                </a:solidFill>
              </a:rPr>
              <a:t>2 </a:t>
            </a:r>
            <a:r>
              <a:rPr lang="zh-CN" altLang="en-US" sz="3200" b="1" dirty="0">
                <a:solidFill>
                  <a:srgbClr val="FF0000"/>
                </a:solidFill>
              </a:rPr>
              <a:t>解决后的结果；</a:t>
            </a:r>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确定主题词：升华主题 （结尾与主题升华呼应  严师出高徒）</a:t>
            </a:r>
            <a:endParaRPr lang="en-US" altLang="zh-CN"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a:p>
            <a:r>
              <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Never had I imagined that my work was well received by customers .  Aaron’s </a:t>
            </a:r>
            <a:r>
              <a:rPr lang="en-US" altLang="zh-CN" sz="3200" b="1" dirty="0">
                <a:solidFill>
                  <a:srgbClr val="0000FF"/>
                </a:solidFill>
              </a:rPr>
              <a:t> harsh words still motivated me to become a better person.</a:t>
            </a:r>
            <a:endParaRPr lang="zh-CN" altLang="en-US" sz="3200" b="1" dirty="0">
              <a:solidFill>
                <a:srgbClr val="0000FF"/>
              </a:solidFill>
            </a:endParaRPr>
          </a:p>
        </p:txBody>
      </p:sp>
      <p:sp>
        <p:nvSpPr>
          <p:cNvPr id="4" name="文本框 3"/>
          <p:cNvSpPr txBox="1"/>
          <p:nvPr/>
        </p:nvSpPr>
        <p:spPr>
          <a:xfrm>
            <a:off x="1" y="157177"/>
            <a:ext cx="12191999" cy="2062103"/>
          </a:xfrm>
          <a:prstGeom prst="rect">
            <a:avLst/>
          </a:prstGeom>
          <a:solidFill>
            <a:schemeClr val="bg1"/>
          </a:solidFill>
        </p:spPr>
        <p:txBody>
          <a:bodyPr wrap="square" rtlCol="0">
            <a:spAutoFit/>
          </a:bodyPr>
          <a:lstStyle/>
          <a:p>
            <a:r>
              <a:rPr lang="en-US" altLang="zh-CN" sz="3200" b="1" dirty="0">
                <a:solidFill>
                  <a:srgbClr val="C00000"/>
                </a:solidFill>
              </a:rPr>
              <a:t> 3.  </a:t>
            </a:r>
            <a:r>
              <a:rPr lang="zh-CN" altLang="en-US" sz="3200" b="1" dirty="0">
                <a:solidFill>
                  <a:srgbClr val="C00000"/>
                </a:solidFill>
              </a:rPr>
              <a:t>矛盾与冲突</a:t>
            </a:r>
            <a:r>
              <a:rPr lang="en-US" altLang="zh-CN" sz="3200" b="1" dirty="0">
                <a:solidFill>
                  <a:srgbClr val="C00000"/>
                </a:solidFill>
              </a:rPr>
              <a:t>1 </a:t>
            </a:r>
            <a:r>
              <a:rPr lang="zh-CN" altLang="en-US" sz="3200" b="1" dirty="0">
                <a:solidFill>
                  <a:srgbClr val="C00000"/>
                </a:solidFill>
              </a:rPr>
              <a:t>解决后的结果：</a:t>
            </a:r>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首尾呼应 （结尾与叙事背景呼应） </a:t>
            </a:r>
            <a:endParaRPr lang="en-US" altLang="zh-CN" sz="3200" b="1" dirty="0">
              <a:solidFill>
                <a:srgbClr val="CC00FF"/>
              </a:solidFill>
            </a:endParaRPr>
          </a:p>
          <a:p>
            <a:r>
              <a:rPr lang="en-US" altLang="zh-CN" sz="3200" b="1" dirty="0">
                <a:solidFill>
                  <a:srgbClr val="0000FF"/>
                </a:solidFill>
              </a:rPr>
              <a:t>     The ending result:  I owed my growth to my strict manager Aaron. “ Do remember check every detail”  is one of my most unforgettable lessons.</a:t>
            </a:r>
            <a:endParaRPr lang="zh-CN" altLang="en-US" sz="3200" b="1" dirty="0">
              <a:solidFill>
                <a:srgbClr val="0000FF"/>
              </a:solidFill>
            </a:endParaRPr>
          </a:p>
        </p:txBody>
      </p:sp>
      <p:sp>
        <p:nvSpPr>
          <p:cNvPr id="12" name="文本框 11"/>
          <p:cNvSpPr txBox="1"/>
          <p:nvPr/>
        </p:nvSpPr>
        <p:spPr>
          <a:xfrm>
            <a:off x="-59635" y="2376457"/>
            <a:ext cx="12281452" cy="1569660"/>
          </a:xfrm>
          <a:prstGeom prst="rect">
            <a:avLst/>
          </a:prstGeom>
          <a:solidFill>
            <a:schemeClr val="bg2"/>
          </a:solidFill>
        </p:spPr>
        <p:txBody>
          <a:bodyPr wrap="square">
            <a:spAutoFit/>
          </a:bodyPr>
          <a:lstStyle/>
          <a:p>
            <a:r>
              <a:rPr lang="en-US" altLang="zh-CN" sz="3200" dirty="0"/>
              <a:t>《</a:t>
            </a:r>
            <a:r>
              <a:rPr lang="zh-CN" altLang="en-US" sz="3200" dirty="0"/>
              <a:t>课程标准</a:t>
            </a:r>
            <a:r>
              <a:rPr lang="en-US" altLang="zh-CN" sz="3200" dirty="0"/>
              <a:t>》 </a:t>
            </a:r>
            <a:r>
              <a:rPr lang="zh-CN" altLang="en-US" sz="3200" dirty="0"/>
              <a:t>读后续写的主题意义的探究</a:t>
            </a:r>
            <a:r>
              <a:rPr lang="en-US" altLang="zh-CN" sz="3200" dirty="0"/>
              <a:t>: </a:t>
            </a:r>
            <a:r>
              <a:rPr lang="zh-CN" altLang="en-US" sz="3200" dirty="0">
                <a:solidFill>
                  <a:srgbClr val="CC00FF"/>
                </a:solidFill>
              </a:rPr>
              <a:t>培养学生核心素养。</a:t>
            </a:r>
            <a:r>
              <a:rPr lang="zh-CN" altLang="en-US" sz="3200" dirty="0"/>
              <a:t>在英语学科中落实</a:t>
            </a:r>
            <a:r>
              <a:rPr lang="zh-CN" altLang="en-US" sz="3200" dirty="0">
                <a:solidFill>
                  <a:srgbClr val="CC00FF"/>
                </a:solidFill>
              </a:rPr>
              <a:t>立德树人</a:t>
            </a:r>
            <a:r>
              <a:rPr lang="zh-CN" altLang="en-US" sz="3200" dirty="0"/>
              <a:t>的根本任务。读后续写，将语言的理解与语言的产出紧密结合， 实现</a:t>
            </a:r>
            <a:r>
              <a:rPr lang="zh-CN" altLang="en-US" sz="3200" dirty="0">
                <a:solidFill>
                  <a:srgbClr val="CC00FF"/>
                </a:solidFill>
              </a:rPr>
              <a:t>语言育人作用。</a:t>
            </a:r>
            <a:endParaRPr lang="zh-CN" altLang="en-US"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339008" y="862082"/>
            <a:ext cx="822628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Read for clues and echoes</a:t>
            </a:r>
            <a:endParaRPr lang="zh-CN" altLang="en-US" sz="5400" b="1" dirty="0">
              <a:solidFill>
                <a:srgbClr val="EDBE13"/>
              </a:solidFill>
            </a:endParaRPr>
          </a:p>
        </p:txBody>
      </p:sp>
      <p:sp>
        <p:nvSpPr>
          <p:cNvPr id="6" name="文本框 5"/>
          <p:cNvSpPr txBox="1"/>
          <p:nvPr/>
        </p:nvSpPr>
        <p:spPr>
          <a:xfrm>
            <a:off x="-1" y="2817600"/>
            <a:ext cx="12264887" cy="646331"/>
          </a:xfrm>
          <a:prstGeom prst="rect">
            <a:avLst/>
          </a:prstGeom>
          <a:solidFill>
            <a:schemeClr val="bg2"/>
          </a:solidFill>
        </p:spPr>
        <p:txBody>
          <a:bodyPr wrap="square">
            <a:spAutoFit/>
          </a:bodyPr>
          <a:lstStyle/>
          <a:p>
            <a:r>
              <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阅读过程中寻找</a:t>
            </a:r>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原文伏笔</a:t>
            </a:r>
            <a:r>
              <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，进行</a:t>
            </a:r>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同向顺承</a:t>
            </a:r>
            <a:r>
              <a:rPr lang="zh-CN" altLang="en-US" sz="3600" b="1" dirty="0">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或</a:t>
            </a:r>
            <a:r>
              <a:rPr lang="zh-CN" altLang="en-US" sz="3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反向表达</a:t>
            </a:r>
            <a:r>
              <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a:t>
            </a:r>
            <a:endParaRPr lang="zh-CN" altLang="en-US" sz="36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79513" y="623064"/>
          <a:ext cx="12201939" cy="572803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stood in the restaurant kitchen, my eyes wide, arms hanging awkwardly ,ready to work but unsure of what to do. “You will be trained first,” my manager Aaron said,“ and </a:t>
                      </a: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do remember to check every detail!”</a:t>
                      </a:r>
                      <a:r>
                        <a:rPr lang="en-US" altLang="zh-CN"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With these words, he walked away.</a:t>
                      </a:r>
                      <a:endParaRPr lang="zh-CN" altLang="en-US" sz="2800" dirty="0">
                        <a:solidFill>
                          <a:schemeClr val="tx1"/>
                        </a:solidFill>
                      </a:endParaRPr>
                    </a:p>
                  </a:txBody>
                  <a:tcPr>
                    <a:solidFill>
                      <a:schemeClr val="accent5">
                        <a:lumMod val="60000"/>
                        <a:lumOff val="40000"/>
                      </a:schemeClr>
                    </a:solidFill>
                  </a:tcPr>
                </a:tc>
                <a:tc>
                  <a:txBody>
                    <a:bodyPr/>
                    <a:lstStyle/>
                    <a:p>
                      <a:pPr marL="514350" indent="-514350">
                        <a:buAutoNum type="arabicPeriod"/>
                      </a:pPr>
                      <a:r>
                        <a:rPr lang="en-US" altLang="zh-CN" sz="3600" dirty="0">
                          <a:solidFill>
                            <a:srgbClr val="CC00FF"/>
                          </a:solidFill>
                        </a:rPr>
                        <a:t>Aaron’s “Do remember to check every detail “is one of my most unforgettable lessons. ( </a:t>
                      </a:r>
                      <a:r>
                        <a:rPr lang="zh-CN" altLang="en-US" sz="3600" dirty="0">
                          <a:solidFill>
                            <a:srgbClr val="CC00FF"/>
                          </a:solidFill>
                        </a:rPr>
                        <a:t>点题） </a:t>
                      </a:r>
                      <a:endParaRPr lang="en-US" altLang="zh-CN" sz="3600" dirty="0">
                        <a:solidFill>
                          <a:srgbClr val="0000FF"/>
                        </a:solidFill>
                      </a:endParaRPr>
                    </a:p>
                    <a:p>
                      <a:pPr marL="0" indent="0">
                        <a:buNone/>
                      </a:pPr>
                      <a:endParaRPr lang="en-US" altLang="zh-CN" sz="3600" dirty="0"/>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82825" y="401540"/>
          <a:ext cx="12026349" cy="6283519"/>
        </p:xfrm>
        <a:graphic>
          <a:graphicData uri="http://schemas.openxmlformats.org/drawingml/2006/table">
            <a:tbl>
              <a:tblPr firstRow="1" bandRow="1">
                <a:tableStyleId>{5C22544A-7EE6-4342-B048-85BDC9FD1C3A}</a:tableStyleId>
              </a:tblPr>
              <a:tblGrid>
                <a:gridCol w="5897254"/>
                <a:gridCol w="6129095"/>
              </a:tblGrid>
              <a:tr h="705679">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1299087">
                <a:tc>
                  <a:txBody>
                    <a:bodyPr/>
                    <a:lstStyle/>
                    <a:p>
                      <a:r>
                        <a:rPr lang="en-US" altLang="zh-CN"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 workmate threw me a dish brush and said, “Let‘s get started.” He introduced me to </a:t>
                      </a: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basics of washing dishes </a:t>
                      </a:r>
                      <a:r>
                        <a:rPr lang="en-US" altLang="zh-CN"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and demonstrated the process. This was the beginning of my part-time job</a:t>
                      </a:r>
                      <a:r>
                        <a:rPr lang="zh-CN" altLang="en-US"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 new stage where </a:t>
                      </a: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was both eager to learn and anxious about the challenges ahead.</a:t>
                      </a:r>
                      <a:endParaRPr lang="zh-CN" altLang="en-US" sz="3600" dirty="0">
                        <a:solidFill>
                          <a:srgbClr val="FF0000"/>
                        </a:solidFill>
                      </a:endParaRPr>
                    </a:p>
                  </a:txBody>
                  <a:tcPr>
                    <a:solidFill>
                      <a:schemeClr val="accent1">
                        <a:lumMod val="40000"/>
                        <a:lumOff val="60000"/>
                      </a:schemeClr>
                    </a:solidFill>
                  </a:tcPr>
                </a:tc>
                <a:tc>
                  <a:txBody>
                    <a:bodyPr/>
                    <a:lstStyle/>
                    <a:p>
                      <a:pPr algn="just"/>
                      <a:r>
                        <a:rPr lang="en-US" altLang="zh-CN" sz="3600" dirty="0"/>
                        <a:t>2. </a:t>
                      </a:r>
                      <a:r>
                        <a:rPr lang="en-US" altLang="zh-CN" sz="3600" dirty="0">
                          <a:solidFill>
                            <a:srgbClr val="CC00FF"/>
                          </a:solidFill>
                        </a:rPr>
                        <a:t>By observing my workmates , I learnt the basics of washing dishes and how to serve customers. </a:t>
                      </a:r>
                      <a:endParaRPr lang="en-US" altLang="zh-CN" sz="3600" dirty="0">
                        <a:solidFill>
                          <a:srgbClr val="CC00FF"/>
                        </a:solidFill>
                      </a:endParaRPr>
                    </a:p>
                    <a:p>
                      <a:pPr algn="just"/>
                      <a:r>
                        <a:rPr lang="en-US" altLang="zh-CN" sz="3600" dirty="0">
                          <a:solidFill>
                            <a:srgbClr val="CC00FF"/>
                          </a:solidFill>
                        </a:rPr>
                        <a:t>3. It was really kind of beyond expectation that I started to enjoy the challenges that came with “details”. I was grateful to Aaron for teaching me such an important lesson.</a:t>
                      </a:r>
                      <a:endParaRPr lang="en-US" altLang="zh-CN" sz="3600" dirty="0">
                        <a:solidFill>
                          <a:srgbClr val="CC00FF"/>
                        </a:solidFill>
                      </a:endParaRPr>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0" y="116171"/>
          <a:ext cx="12201939" cy="5545158"/>
        </p:xfrm>
        <a:graphic>
          <a:graphicData uri="http://schemas.openxmlformats.org/drawingml/2006/table">
            <a:tbl>
              <a:tblPr firstRow="1" bandRow="1">
                <a:tableStyleId>{5C22544A-7EE6-4342-B048-85BDC9FD1C3A}</a:tableStyleId>
              </a:tblPr>
              <a:tblGrid>
                <a:gridCol w="6261652"/>
                <a:gridCol w="5940287"/>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On a Friday night, Aaron swiftly entered the kitchen.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Who has just bused(</a:t>
                      </a:r>
                      <a:r>
                        <a:rPr lang="zh-CN" altLang="en-US"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收拾</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back right table?” </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he shouted, his voice sharp with urgency. My hands, slippery with bubbles from the bowl I was washing, nearly let it slip through my fingers. I wanted to say I was guilty, but Aaron's cold stare didn't promise a happy reward for the guy who admitted.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Finally, a mix of fear and my own conscience pushed the response out of my mouth.</a:t>
                      </a:r>
                      <a:endPar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lumMod val="40000"/>
                        <a:lumOff val="60000"/>
                      </a:schemeClr>
                    </a:solidFill>
                  </a:tcPr>
                </a:tc>
                <a:tc>
                  <a:txBody>
                    <a:bodyPr/>
                    <a:lstStyle/>
                    <a:p>
                      <a:pPr marL="514350" indent="-514350">
                        <a:buAutoNum type="arabicPeriod" startAt="4"/>
                      </a:pPr>
                      <a:r>
                        <a:rPr lang="en-US" altLang="zh-CN" sz="3200" i="0" dirty="0">
                          <a:solidFill>
                            <a:srgbClr val="CC00FF"/>
                          </a:solidFill>
                        </a:rPr>
                        <a:t>When clearing up the table , I would always double-check everything , ensuring nothing went wrong. </a:t>
                      </a:r>
                      <a:endParaRPr lang="en-US" altLang="zh-CN" sz="3200" i="0" dirty="0">
                        <a:solidFill>
                          <a:srgbClr val="CC00FF"/>
                        </a:solidFill>
                      </a:endParaRPr>
                    </a:p>
                    <a:p>
                      <a:pPr marL="514350" indent="-514350">
                        <a:buAutoNum type="arabicPeriod" startAt="4"/>
                      </a:pPr>
                      <a:endParaRPr lang="en-US" altLang="zh-CN" sz="3200" dirty="0">
                        <a:solidFill>
                          <a:srgbClr val="0000FF"/>
                        </a:solidFill>
                      </a:endParaRPr>
                    </a:p>
                    <a:p>
                      <a:pPr marL="0" indent="0">
                        <a:buNone/>
                      </a:pPr>
                      <a:r>
                        <a:rPr lang="en-US" altLang="zh-CN" sz="3200" dirty="0">
                          <a:solidFill>
                            <a:srgbClr val="0000FF"/>
                          </a:solidFill>
                        </a:rPr>
                        <a:t>5. I felt a mix of fear, guilt,</a:t>
                      </a:r>
                      <a:endParaRPr lang="en-US" altLang="zh-CN" sz="3200" dirty="0">
                        <a:solidFill>
                          <a:srgbClr val="0000FF"/>
                        </a:solidFill>
                      </a:endParaRPr>
                    </a:p>
                    <a:p>
                      <a:pPr marL="0" indent="0">
                        <a:buNone/>
                      </a:pPr>
                      <a:r>
                        <a:rPr lang="en-US" altLang="zh-CN" sz="3200" dirty="0">
                          <a:solidFill>
                            <a:srgbClr val="0000FF"/>
                          </a:solidFill>
                        </a:rPr>
                        <a:t>    shame and determination </a:t>
                      </a:r>
                      <a:endParaRPr lang="en-US" altLang="zh-CN" sz="3200" dirty="0">
                        <a:solidFill>
                          <a:srgbClr val="0000FF"/>
                        </a:solidFill>
                      </a:endParaRPr>
                    </a:p>
                    <a:p>
                      <a:pPr marL="0" indent="0">
                        <a:buNone/>
                      </a:pPr>
                      <a:r>
                        <a:rPr lang="en-US" altLang="zh-CN" sz="3200" dirty="0">
                          <a:solidFill>
                            <a:srgbClr val="0000FF"/>
                          </a:solidFill>
                        </a:rPr>
                        <a:t>    surging inside me. </a:t>
                      </a:r>
                      <a:endParaRPr lang="zh-CN" altLang="en-US" sz="3200" dirty="0">
                        <a:solidFill>
                          <a:srgbClr val="0000FF"/>
                        </a:solidFill>
                      </a:endParaRPr>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0"/>
          <a:ext cx="12201939" cy="6522720"/>
        </p:xfrm>
        <a:graphic>
          <a:graphicData uri="http://schemas.openxmlformats.org/drawingml/2006/table">
            <a:tbl>
              <a:tblPr firstRow="1" bandRow="1">
                <a:tableStyleId>{5C22544A-7EE6-4342-B048-85BDC9FD1C3A}</a:tableStyleId>
              </a:tblPr>
              <a:tblGrid>
                <a:gridCol w="6261652"/>
                <a:gridCol w="5940287"/>
              </a:tblGrid>
              <a:tr h="490117">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marL="0" indent="0" algn="just">
                        <a:buNone/>
                      </a:pP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“I did, Aaron.”</a:t>
                      </a:r>
                      <a:endPar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“What were you thinking? Get back out here and look at what you missed!” His words forced me forward. I grabbed a rag(</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抹布</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)and followed him out to table twenty-two. As we made our way through the restaurant, he said something about rags, but I didn't hear clearly with other conversations going on around us.</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lumMod val="40000"/>
                        <a:lumOff val="60000"/>
                      </a:schemeClr>
                    </a:solidFill>
                  </a:tcPr>
                </a:tc>
                <a:tc>
                  <a:txBody>
                    <a:bodyPr/>
                    <a:lstStyle/>
                    <a:p>
                      <a:pPr marL="0" indent="0">
                        <a:buNone/>
                      </a:pPr>
                      <a:r>
                        <a:rPr lang="en-US" altLang="zh-CN" sz="2800" dirty="0">
                          <a:solidFill>
                            <a:srgbClr val="0000FF"/>
                          </a:solidFill>
                        </a:rPr>
                        <a:t> </a:t>
                      </a:r>
                      <a:endParaRPr lang="en-US" altLang="zh-CN" sz="2800" dirty="0">
                        <a:solidFill>
                          <a:srgbClr val="0000FF"/>
                        </a:solidFill>
                      </a:endParaRPr>
                    </a:p>
                    <a:p>
                      <a:pPr marL="0" indent="0">
                        <a:buNone/>
                      </a:pPr>
                      <a:endParaRPr lang="en-US" altLang="zh-CN" sz="2800" dirty="0">
                        <a:solidFill>
                          <a:srgbClr val="0000FF"/>
                        </a:solidFill>
                      </a:endParaRPr>
                    </a:p>
                    <a:p>
                      <a:pPr marL="0" indent="0">
                        <a:buNone/>
                      </a:pPr>
                      <a:r>
                        <a:rPr lang="en-US" altLang="zh-CN" sz="3200" dirty="0">
                          <a:solidFill>
                            <a:srgbClr val="0000FF"/>
                          </a:solidFill>
                        </a:rPr>
                        <a:t>6.  </a:t>
                      </a:r>
                      <a:r>
                        <a:rPr lang="en-US" altLang="zh-CN" sz="3200" dirty="0">
                          <a:solidFill>
                            <a:srgbClr val="CC00FF"/>
                          </a:solidFill>
                        </a:rPr>
                        <a:t> I admitted my mistakes, took responsibility and corrected them. </a:t>
                      </a:r>
                      <a:endParaRPr lang="en-US" altLang="zh-CN" sz="3200" dirty="0">
                        <a:solidFill>
                          <a:srgbClr val="FF0000"/>
                        </a:solidFill>
                      </a:endParaRPr>
                    </a:p>
                    <a:p>
                      <a:pPr marL="0" indent="0">
                        <a:buNone/>
                      </a:pPr>
                      <a:endParaRPr lang="en-US" altLang="zh-CN" sz="3200" u="none" dirty="0">
                        <a:solidFill>
                          <a:srgbClr val="FF0000"/>
                        </a:solidFill>
                      </a:endParaRPr>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田野里的爱心树绿色风景桌面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0"/>
          <a:ext cx="12201939" cy="7132320"/>
        </p:xfrm>
        <a:graphic>
          <a:graphicData uri="http://schemas.openxmlformats.org/drawingml/2006/table">
            <a:tbl>
              <a:tblPr firstRow="1" bandRow="1">
                <a:tableStyleId>{5C22544A-7EE6-4342-B048-85BDC9FD1C3A}</a:tableStyleId>
              </a:tblPr>
              <a:tblGrid>
                <a:gridCol w="6261652"/>
                <a:gridCol w="5940287"/>
              </a:tblGrid>
              <a:tr h="490117">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 quickly realized the true issue was the mess beneath the table. A nearly full cup of beer had tipped over, creating a small lake on the floor.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It was a significant mistake on my part. </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“Take care of it!” Aaron turned and stormed off to the front of the restaurant. I dropped down to clean up the beer.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That was when another problem occurred. I had brought only one rag. </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One already wet rag. It did nothing but increase the size of the lake. “More rags,” I thought. Immediately,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rushed into the kitchen and hurriedly grabbed five dry rags,</a:t>
                      </a:r>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hoping Aaron wouldn't notice my brief absence.</a:t>
                      </a:r>
                      <a:endPar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solidFill>
                      <a:schemeClr val="accent1">
                        <a:lumMod val="40000"/>
                        <a:lumOff val="60000"/>
                      </a:schemeClr>
                    </a:solidFill>
                  </a:tcPr>
                </a:tc>
                <a:tc>
                  <a:txBody>
                    <a:bodyPr/>
                    <a:lstStyle/>
                    <a:p>
                      <a:pPr marL="0" indent="0">
                        <a:buNone/>
                      </a:pPr>
                      <a:r>
                        <a:rPr lang="en-US" altLang="zh-CN" sz="2800" dirty="0">
                          <a:solidFill>
                            <a:srgbClr val="0000FF"/>
                          </a:solidFill>
                        </a:rPr>
                        <a:t> </a:t>
                      </a:r>
                      <a:r>
                        <a:rPr lang="en-US" altLang="zh-CN" sz="3200" dirty="0">
                          <a:solidFill>
                            <a:srgbClr val="0000FF"/>
                          </a:solidFill>
                        </a:rPr>
                        <a:t>7.  </a:t>
                      </a:r>
                      <a:r>
                        <a:rPr lang="en-US" altLang="zh-CN" sz="3200" dirty="0">
                          <a:solidFill>
                            <a:srgbClr val="CC00FF"/>
                          </a:solidFill>
                        </a:rPr>
                        <a:t>I took responsibility for my  </a:t>
                      </a:r>
                      <a:endParaRPr lang="en-US" altLang="zh-CN" sz="3200" dirty="0">
                        <a:solidFill>
                          <a:srgbClr val="CC00FF"/>
                        </a:solidFill>
                      </a:endParaRPr>
                    </a:p>
                    <a:p>
                      <a:pPr marL="0" indent="0">
                        <a:buNone/>
                      </a:pPr>
                      <a:r>
                        <a:rPr lang="en-US" altLang="zh-CN" sz="3200" dirty="0">
                          <a:solidFill>
                            <a:srgbClr val="CC00FF"/>
                          </a:solidFill>
                        </a:rPr>
                        <a:t>      mistake and tried my best to </a:t>
                      </a:r>
                      <a:endParaRPr lang="en-US" altLang="zh-CN" sz="3200" dirty="0">
                        <a:solidFill>
                          <a:srgbClr val="CC00FF"/>
                        </a:solidFill>
                      </a:endParaRPr>
                    </a:p>
                    <a:p>
                      <a:pPr marL="0" indent="0">
                        <a:buNone/>
                      </a:pPr>
                      <a:r>
                        <a:rPr lang="en-US" altLang="zh-CN" sz="3200" dirty="0">
                          <a:solidFill>
                            <a:srgbClr val="CC00FF"/>
                          </a:solidFill>
                        </a:rPr>
                        <a:t>      do my work as carefully as </a:t>
                      </a:r>
                      <a:endParaRPr lang="en-US" altLang="zh-CN" sz="3200" dirty="0">
                        <a:solidFill>
                          <a:srgbClr val="CC00FF"/>
                        </a:solidFill>
                      </a:endParaRPr>
                    </a:p>
                    <a:p>
                      <a:pPr marL="0" indent="0">
                        <a:buNone/>
                      </a:pPr>
                      <a:r>
                        <a:rPr lang="en-US" altLang="zh-CN" sz="3200" dirty="0">
                          <a:solidFill>
                            <a:srgbClr val="CC00FF"/>
                          </a:solidFill>
                        </a:rPr>
                        <a:t>      possible from that day on. </a:t>
                      </a:r>
                      <a:endParaRPr lang="en-US" altLang="zh-CN" sz="3200" dirty="0">
                        <a:solidFill>
                          <a:srgbClr val="CC00FF"/>
                        </a:solidFill>
                      </a:endParaRPr>
                    </a:p>
                    <a:p>
                      <a:pPr marL="0" indent="0">
                        <a:buNone/>
                      </a:pPr>
                      <a:endParaRPr lang="en-US" altLang="zh-CN" sz="3200" u="none" dirty="0">
                        <a:solidFill>
                          <a:srgbClr val="FF0000"/>
                        </a:solidFill>
                      </a:endParaRPr>
                    </a:p>
                    <a:p>
                      <a:pPr marL="514350" indent="-514350">
                        <a:buAutoNum type="arabicPeriod" startAt="8"/>
                      </a:pPr>
                      <a:r>
                        <a:rPr lang="en-US" altLang="zh-CN" sz="3200" u="none" dirty="0">
                          <a:solidFill>
                            <a:srgbClr val="CC00FF"/>
                          </a:solidFill>
                        </a:rPr>
                        <a:t>With five dry rags , I eventually cleaned the mess and determined not to make any mistake like this. </a:t>
                      </a:r>
                      <a:endParaRPr lang="en-US" altLang="zh-CN" sz="3200" u="none" dirty="0">
                        <a:solidFill>
                          <a:srgbClr val="CC00FF"/>
                        </a:solidFill>
                      </a:endParaRPr>
                    </a:p>
                  </a:txBody>
                  <a:tcPr>
                    <a:solidFill>
                      <a:schemeClr val="bg2"/>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94522" y="2621308"/>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CC00FF"/>
                </a:solidFill>
              </a:rPr>
              <a:t>Sort through details of the story</a:t>
            </a:r>
            <a:endParaRPr lang="zh-CN" altLang="en-US" sz="54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3" name="图片 6" descr="logo横版 png"/>
          <p:cNvPicPr>
            <a:picLocks noChangeAspect="1"/>
          </p:cNvPicPr>
          <p:nvPr/>
        </p:nvPicPr>
        <p:blipFill>
          <a:blip r:embed="rId2"/>
          <a:stretch>
            <a:fillRect/>
          </a:stretch>
        </p:blipFill>
        <p:spPr>
          <a:xfrm>
            <a:off x="11604625" y="209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5229970" cy="523220"/>
          </a:xfrm>
          <a:prstGeom prst="rect">
            <a:avLst/>
          </a:prstGeom>
          <a:solidFill>
            <a:schemeClr val="bg1"/>
          </a:solidFill>
        </p:spPr>
        <p:txBody>
          <a:bodyPr wrap="square" rtlCol="0">
            <a:spAutoFit/>
          </a:bodyPr>
          <a:lstStyle/>
          <a:p>
            <a:r>
              <a:rPr lang="zh-CN" altLang="en-US" sz="2800" b="1" dirty="0">
                <a:solidFill>
                  <a:srgbClr val="0000FF"/>
                </a:solidFill>
              </a:rPr>
              <a:t> </a:t>
            </a:r>
            <a:r>
              <a:rPr lang="en-US" altLang="zh-CN" sz="2800" b="1" dirty="0">
                <a:solidFill>
                  <a:srgbClr val="0000FF"/>
                </a:solidFill>
              </a:rPr>
              <a:t>Analyze the original story</a:t>
            </a:r>
            <a:endParaRPr lang="zh-CN" altLang="en-US" sz="2800" b="1" dirty="0">
              <a:solidFill>
                <a:srgbClr val="0000FF"/>
              </a:solidFill>
            </a:endParaRPr>
          </a:p>
        </p:txBody>
      </p:sp>
      <p:sp>
        <p:nvSpPr>
          <p:cNvPr id="3" name="文本框 2"/>
          <p:cNvSpPr txBox="1"/>
          <p:nvPr/>
        </p:nvSpPr>
        <p:spPr>
          <a:xfrm>
            <a:off x="0" y="977417"/>
            <a:ext cx="12191999" cy="5509200"/>
          </a:xfrm>
          <a:prstGeom prst="rect">
            <a:avLst/>
          </a:prstGeom>
          <a:solidFill>
            <a:schemeClr val="bg1"/>
          </a:solidFill>
        </p:spPr>
        <p:txBody>
          <a:bodyPr wrap="square" rtlCol="0">
            <a:spAutoFit/>
          </a:bodyPr>
          <a:lstStyle/>
          <a:p>
            <a:pPr marL="342900" indent="-342900">
              <a:buAutoNum type="arabicPeriod"/>
            </a:pPr>
            <a:r>
              <a:rPr lang="zh-CN" altLang="en-US" sz="3200" dirty="0"/>
              <a:t> </a:t>
            </a:r>
            <a:r>
              <a:rPr lang="en-US" altLang="zh-CN" sz="3200" dirty="0"/>
              <a:t>I got a part-time job in a restaurant and the core requirement from the manager. </a:t>
            </a:r>
            <a:endParaRPr lang="en-US" altLang="zh-CN" sz="3200" dirty="0"/>
          </a:p>
          <a:p>
            <a:pPr marL="342900" indent="-342900">
              <a:buAutoNum type="arabicPeriod"/>
            </a:pPr>
            <a:r>
              <a:rPr lang="en-US" altLang="zh-CN" sz="3200" dirty="0"/>
              <a:t> My first mistake:  a lake formed by beer under the table </a:t>
            </a:r>
            <a:endParaRPr lang="en-US" altLang="zh-CN" sz="3200" dirty="0"/>
          </a:p>
          <a:p>
            <a:pPr marL="342900" indent="-342900">
              <a:buAutoNum type="arabicPeriod"/>
            </a:pPr>
            <a:r>
              <a:rPr lang="en-US" altLang="zh-CN" sz="3200" dirty="0"/>
              <a:t> My second mistake:  took a wet rag </a:t>
            </a:r>
            <a:endParaRPr lang="en-US" altLang="zh-CN" sz="3200" dirty="0"/>
          </a:p>
          <a:p>
            <a:pPr marL="342900" indent="-342900">
              <a:buAutoNum type="arabicPeriod"/>
            </a:pPr>
            <a:r>
              <a:rPr lang="en-US" altLang="zh-CN" sz="3200" dirty="0"/>
              <a:t> Para1:  my feelings --- my action to handle the beer lake--- the manager’s feeling ---my reflection </a:t>
            </a:r>
            <a:endParaRPr lang="en-US" altLang="zh-CN" sz="3200" dirty="0"/>
          </a:p>
          <a:p>
            <a:r>
              <a:rPr lang="en-US" altLang="zh-CN" sz="3200" dirty="0"/>
              <a:t>    Para2: </a:t>
            </a:r>
            <a:r>
              <a:rPr lang="zh-CN" altLang="en-US" sz="3200" dirty="0"/>
              <a:t> </a:t>
            </a:r>
            <a:r>
              <a:rPr lang="en-US" altLang="zh-CN" sz="3200" dirty="0"/>
              <a:t>Thoughts about the manager’s working standard ----my attitude towards my job –results and effects (  from customers/ my colleagues / manager ---my growth and development--- reflection </a:t>
            </a:r>
            <a:endParaRPr lang="en-US" altLang="zh-CN" sz="3200" dirty="0"/>
          </a:p>
          <a:p>
            <a:r>
              <a:rPr lang="en-US" altLang="zh-CN" sz="3200" dirty="0"/>
              <a:t> ( teach me to pay attention to details//  I was inspired/ motivated to be a better man</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本文六要素：</a:t>
            </a:r>
            <a:endParaRPr lang="zh-CN" altLang="en-US" sz="2800" dirty="0"/>
          </a:p>
        </p:txBody>
      </p:sp>
      <p:sp>
        <p:nvSpPr>
          <p:cNvPr id="3" name="文本框 2"/>
          <p:cNvSpPr txBox="1"/>
          <p:nvPr/>
        </p:nvSpPr>
        <p:spPr>
          <a:xfrm>
            <a:off x="0" y="1537855"/>
            <a:ext cx="12192000" cy="4524315"/>
          </a:xfrm>
          <a:prstGeom prst="rect">
            <a:avLst/>
          </a:prstGeom>
          <a:solidFill>
            <a:schemeClr val="bg1"/>
          </a:solidFill>
        </p:spPr>
        <p:txBody>
          <a:bodyPr wrap="square" rtlCol="0">
            <a:spAutoFit/>
          </a:bodyPr>
          <a:lstStyle/>
          <a:p>
            <a:pPr marL="342900" indent="-342900">
              <a:buAutoNum type="arabicPeriod"/>
            </a:pPr>
            <a:r>
              <a:rPr lang="en-US" altLang="zh-CN" sz="3200" dirty="0"/>
              <a:t>Time</a:t>
            </a:r>
            <a:r>
              <a:rPr lang="zh-CN" altLang="en-US" sz="3200" dirty="0"/>
              <a:t>： </a:t>
            </a:r>
            <a:r>
              <a:rPr lang="en-US" altLang="zh-CN" sz="3200" dirty="0">
                <a:solidFill>
                  <a:srgbClr val="FF0000"/>
                </a:solidFill>
              </a:rPr>
              <a:t> a Friday night </a:t>
            </a:r>
            <a:endParaRPr lang="en-US" altLang="zh-CN" sz="3200" dirty="0">
              <a:solidFill>
                <a:srgbClr val="FF0000"/>
              </a:solidFill>
            </a:endParaRPr>
          </a:p>
          <a:p>
            <a:pPr marL="342900" indent="-342900">
              <a:buAutoNum type="arabicPeriod"/>
            </a:pPr>
            <a:r>
              <a:rPr lang="en-US" altLang="zh-CN" sz="3200" dirty="0"/>
              <a:t>Place:    </a:t>
            </a:r>
            <a:r>
              <a:rPr lang="en-US" altLang="zh-CN" sz="3200" dirty="0">
                <a:solidFill>
                  <a:srgbClr val="CC00FF"/>
                </a:solidFill>
              </a:rPr>
              <a:t>in a restaurant</a:t>
            </a:r>
            <a:endParaRPr lang="en-US" altLang="zh-CN" sz="3200" i="1" dirty="0">
              <a:solidFill>
                <a:srgbClr val="CC00FF"/>
              </a:solidFill>
            </a:endParaRPr>
          </a:p>
          <a:p>
            <a:pPr marL="342900" indent="-342900">
              <a:buAutoNum type="arabicPeriod"/>
            </a:pPr>
            <a:r>
              <a:rPr lang="en-US" altLang="zh-CN" sz="3200" dirty="0"/>
              <a:t>Characters:  </a:t>
            </a:r>
            <a:r>
              <a:rPr lang="en-US" altLang="zh-CN" sz="3200" dirty="0">
                <a:solidFill>
                  <a:srgbClr val="0000FF"/>
                </a:solidFill>
              </a:rPr>
              <a:t>I  --- part-time worker ,  Aaron --- manager; a workmate,  (  customers in the restaurant) </a:t>
            </a:r>
            <a:endParaRPr lang="en-US" altLang="zh-CN" sz="3200" dirty="0">
              <a:solidFill>
                <a:srgbClr val="0000FF"/>
              </a:solidFill>
            </a:endParaRPr>
          </a:p>
          <a:p>
            <a:pPr marL="514350" indent="-514350">
              <a:buAutoNum type="arabicPeriod" startAt="4"/>
            </a:pPr>
            <a:r>
              <a:rPr lang="en-US" altLang="zh-CN" sz="3200" dirty="0"/>
              <a:t>Why</a:t>
            </a:r>
            <a:r>
              <a:rPr lang="en-US" altLang="zh-CN" sz="3200" dirty="0">
                <a:solidFill>
                  <a:srgbClr val="0000FF"/>
                </a:solidFill>
              </a:rPr>
              <a:t>:    a cup of beer tipped over and formed a small lake under a table --- it was my mistake.</a:t>
            </a:r>
            <a:endParaRPr lang="en-US" altLang="zh-CN" sz="3200" dirty="0">
              <a:solidFill>
                <a:srgbClr val="0000FF"/>
              </a:solidFill>
            </a:endParaRPr>
          </a:p>
          <a:p>
            <a:pPr marL="514350" indent="-514350">
              <a:buAutoNum type="arabicPeriod" startAt="5"/>
            </a:pPr>
            <a:r>
              <a:rPr lang="en-US" altLang="zh-CN" sz="3200" dirty="0"/>
              <a:t>How:    </a:t>
            </a:r>
            <a:r>
              <a:rPr lang="en-US" altLang="zh-CN" sz="3200" dirty="0">
                <a:solidFill>
                  <a:srgbClr val="CC00FF"/>
                </a:solidFill>
              </a:rPr>
              <a:t>(continuation content</a:t>
            </a:r>
            <a:r>
              <a:rPr lang="zh-CN" altLang="en-US" sz="3200" dirty="0">
                <a:solidFill>
                  <a:srgbClr val="CC00FF"/>
                </a:solidFill>
              </a:rPr>
              <a:t>：</a:t>
            </a:r>
            <a:r>
              <a:rPr lang="en-US" altLang="zh-CN" sz="3200" dirty="0">
                <a:solidFill>
                  <a:srgbClr val="CC00FF"/>
                </a:solidFill>
              </a:rPr>
              <a:t>deal with the small lake )</a:t>
            </a:r>
            <a:endParaRPr lang="en-US" altLang="zh-CN" sz="3200" dirty="0">
              <a:solidFill>
                <a:srgbClr val="CC00FF"/>
              </a:solidFill>
            </a:endParaRPr>
          </a:p>
          <a:p>
            <a:pPr marL="514350" indent="-514350">
              <a:buAutoNum type="arabicPeriod" startAt="5"/>
            </a:pPr>
            <a:r>
              <a:rPr lang="en-US" altLang="zh-CN" sz="3200" dirty="0"/>
              <a:t>Result:   </a:t>
            </a:r>
            <a:r>
              <a:rPr lang="zh-CN" altLang="en-US" sz="3200" dirty="0"/>
              <a:t>（</a:t>
            </a:r>
            <a:r>
              <a:rPr lang="en-US" altLang="zh-CN" sz="3200" dirty="0">
                <a:solidFill>
                  <a:srgbClr val="CC00FF"/>
                </a:solidFill>
              </a:rPr>
              <a:t>continuation content</a:t>
            </a:r>
            <a:r>
              <a:rPr lang="zh-CN" altLang="en-US" sz="3200" dirty="0">
                <a:solidFill>
                  <a:srgbClr val="CC00FF"/>
                </a:solidFill>
              </a:rPr>
              <a:t>：</a:t>
            </a:r>
            <a:r>
              <a:rPr lang="en-US" altLang="zh-CN" sz="3200" dirty="0">
                <a:solidFill>
                  <a:srgbClr val="CC00FF"/>
                </a:solidFill>
              </a:rPr>
              <a:t>work after dealing with the small lake and my harvest from the experience) </a:t>
            </a:r>
            <a:endParaRPr lang="en-US" altLang="zh-CN"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7 Summer Part-Time Jobs To Get You Extra Cas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7928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5605347" y="1185587"/>
            <a:ext cx="5519853" cy="461665"/>
          </a:xfrm>
          <a:prstGeom prst="rect">
            <a:avLst/>
          </a:prstGeom>
          <a:solidFill>
            <a:schemeClr val="bg1"/>
          </a:solidFill>
          <a:ln>
            <a:noFill/>
          </a:ln>
          <a:effectLst/>
        </p:spPr>
        <p:txBody>
          <a:bodyPr vert="horz" wrap="square" lIns="91440" tIns="45720" rIns="91440" bIns="45720" numCol="1" anchor="ctr" anchorCtr="0" compatLnSpc="1">
            <a:spAutoFit/>
          </a:bodyPr>
          <a:lstStyle/>
          <a:p>
            <a:pPr lvl="0" algn="ctr" eaLnBrk="0" fontAlgn="base" hangingPunct="0">
              <a:spcBef>
                <a:spcPct val="0"/>
              </a:spcBef>
              <a:spcAft>
                <a:spcPct val="0"/>
              </a:spcAft>
            </a:pPr>
            <a:r>
              <a:rPr lang="en-US" altLang="zh-CN" sz="2400" dirty="0">
                <a:solidFill>
                  <a:srgbClr val="0070C0"/>
                </a:solidFill>
                <a:latin typeface="Times New Roman" panose="02020603050405020304" pitchFamily="18" charset="0"/>
                <a:ea typeface="方正大标宋简体" charset="-122"/>
                <a:cs typeface="Times New Roman" panose="02020603050405020304" pitchFamily="18" charset="0"/>
              </a:rPr>
              <a:t>2024-4</a:t>
            </a:r>
            <a:r>
              <a:rPr lang="zh-CN" altLang="en-US" sz="2400" dirty="0">
                <a:solidFill>
                  <a:srgbClr val="0070C0"/>
                </a:solidFill>
                <a:latin typeface="Times New Roman" panose="02020603050405020304" pitchFamily="18" charset="0"/>
                <a:ea typeface="方正大标宋简体" charset="-122"/>
                <a:cs typeface="Times New Roman" panose="02020603050405020304" pitchFamily="18" charset="0"/>
              </a:rPr>
              <a:t>台州市二模英语考试 </a:t>
            </a:r>
            <a:endParaRPr kumimoji="0" lang="zh-CN" altLang="en-US" sz="2400" b="0" i="0" u="none" strike="noStrike" cap="none" normalizeH="0" baseline="0" dirty="0">
              <a:ln>
                <a:noFill/>
              </a:ln>
              <a:solidFill>
                <a:srgbClr val="0070C0"/>
              </a:solidFill>
              <a:effectLst/>
              <a:latin typeface="Arial" panose="020B0604020202020204" pitchFamily="34" charset="0"/>
            </a:endParaRPr>
          </a:p>
        </p:txBody>
      </p:sp>
      <p:sp>
        <p:nvSpPr>
          <p:cNvPr id="12" name="文本框 11"/>
          <p:cNvSpPr txBox="1"/>
          <p:nvPr/>
        </p:nvSpPr>
        <p:spPr>
          <a:xfrm>
            <a:off x="228600" y="4961743"/>
            <a:ext cx="8229600" cy="1200329"/>
          </a:xfrm>
          <a:prstGeom prst="rect">
            <a:avLst/>
          </a:prstGeom>
          <a:solidFill>
            <a:schemeClr val="bg2"/>
          </a:solidFill>
        </p:spPr>
        <p:txBody>
          <a:bodyPr wrap="square" rtlCol="0">
            <a:spAutoFit/>
          </a:bodyPr>
          <a:lstStyle/>
          <a:p>
            <a:r>
              <a:rPr lang="en-US" altLang="zh-CN" sz="3600" dirty="0">
                <a:solidFill>
                  <a:srgbClr val="CC00FF"/>
                </a:solidFill>
                <a:latin typeface="Arial" panose="020B0604020202020204" pitchFamily="34" charset="0"/>
                <a:cs typeface="Arial" panose="020B0604020202020204" pitchFamily="34" charset="0"/>
              </a:rPr>
              <a:t>problem---solution +</a:t>
            </a:r>
            <a:r>
              <a:rPr lang="zh-CN" altLang="en-US" sz="3600" dirty="0">
                <a:solidFill>
                  <a:srgbClr val="CC00FF"/>
                </a:solidFill>
                <a:latin typeface="Arial" panose="020B0604020202020204" pitchFamily="34" charset="0"/>
                <a:cs typeface="Arial" panose="020B0604020202020204" pitchFamily="34" charset="0"/>
              </a:rPr>
              <a:t>结合</a:t>
            </a:r>
            <a:r>
              <a:rPr lang="en-US" altLang="zh-CN" sz="3600" dirty="0">
                <a:solidFill>
                  <a:srgbClr val="CC00FF"/>
                </a:solidFill>
                <a:latin typeface="Arial" panose="020B0604020202020204" pitchFamily="34" charset="0"/>
                <a:cs typeface="Arial" panose="020B0604020202020204" pitchFamily="34" charset="0"/>
              </a:rPr>
              <a:t>《</a:t>
            </a:r>
            <a:r>
              <a:rPr lang="zh-CN" altLang="en-US" sz="3600" dirty="0">
                <a:solidFill>
                  <a:srgbClr val="CC00FF"/>
                </a:solidFill>
                <a:latin typeface="Arial" panose="020B0604020202020204" pitchFamily="34" charset="0"/>
                <a:cs typeface="Arial" panose="020B0604020202020204" pitchFamily="34" charset="0"/>
              </a:rPr>
              <a:t>课程标准</a:t>
            </a:r>
            <a:r>
              <a:rPr lang="en-US" altLang="zh-CN" sz="3600" dirty="0">
                <a:solidFill>
                  <a:srgbClr val="CC00FF"/>
                </a:solidFill>
                <a:latin typeface="Arial" panose="020B0604020202020204" pitchFamily="34" charset="0"/>
                <a:cs typeface="Arial" panose="020B0604020202020204" pitchFamily="34" charset="0"/>
              </a:rPr>
              <a:t>》</a:t>
            </a:r>
            <a:r>
              <a:rPr lang="zh-CN" altLang="en-US" sz="3600" dirty="0">
                <a:solidFill>
                  <a:srgbClr val="CC00FF"/>
                </a:solidFill>
                <a:latin typeface="Arial" panose="020B0604020202020204" pitchFamily="34" charset="0"/>
                <a:cs typeface="Arial" panose="020B0604020202020204" pitchFamily="34" charset="0"/>
              </a:rPr>
              <a:t>阐述“三处衔接一处结尾”</a:t>
            </a:r>
            <a:endParaRPr lang="zh-CN" altLang="en-US" sz="3600" dirty="0">
              <a:solidFill>
                <a:srgbClr val="CC00FF"/>
              </a:solidFill>
              <a:latin typeface="Arial" panose="020B0604020202020204" pitchFamily="34" charset="0"/>
              <a:cs typeface="Arial" panose="020B0604020202020204" pitchFamily="34" charset="0"/>
            </a:endParaRPr>
          </a:p>
        </p:txBody>
      </p:sp>
      <p:sp>
        <p:nvSpPr>
          <p:cNvPr id="13" name="文本框 12"/>
          <p:cNvSpPr txBox="1"/>
          <p:nvPr/>
        </p:nvSpPr>
        <p:spPr>
          <a:xfrm>
            <a:off x="10426149" y="3734094"/>
            <a:ext cx="914400" cy="2308324"/>
          </a:xfrm>
          <a:prstGeom prst="rect">
            <a:avLst/>
          </a:prstGeom>
          <a:noFill/>
        </p:spPr>
        <p:txBody>
          <a:bodyPr wrap="square" rtlCol="0">
            <a:spAutoFit/>
          </a:bodyPr>
          <a:lstStyle/>
          <a:p>
            <a:r>
              <a:rPr lang="zh-CN" altLang="en-US" sz="7200" dirty="0">
                <a:solidFill>
                  <a:schemeClr val="bg1"/>
                </a:solidFill>
              </a:rPr>
              <a:t>傅嘉</a:t>
            </a:r>
            <a:endParaRPr lang="zh-CN" altLang="en-US" sz="7200" dirty="0">
              <a:solidFill>
                <a:schemeClr val="bg1"/>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1647252"/>
            <a:ext cx="11401325" cy="1379759"/>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唯美花卉蓝色淡雅背景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4285753" cy="523220"/>
          </a:xfrm>
          <a:prstGeom prst="rect">
            <a:avLst/>
          </a:prstGeom>
          <a:solidFill>
            <a:schemeClr val="bg1"/>
          </a:solidFill>
        </p:spPr>
        <p:txBody>
          <a:bodyPr wrap="square" rtlCol="0">
            <a:spAutoFit/>
          </a:bodyPr>
          <a:lstStyle/>
          <a:p>
            <a:r>
              <a:rPr lang="en-US" altLang="zh-CN" sz="2800" dirty="0"/>
              <a:t>Aspects in Continuation </a:t>
            </a:r>
            <a:endParaRPr lang="zh-CN" altLang="en-US" sz="2800" dirty="0"/>
          </a:p>
        </p:txBody>
      </p:sp>
      <p:sp>
        <p:nvSpPr>
          <p:cNvPr id="3" name="文本框 2"/>
          <p:cNvSpPr txBox="1"/>
          <p:nvPr/>
        </p:nvSpPr>
        <p:spPr>
          <a:xfrm>
            <a:off x="0" y="1120412"/>
            <a:ext cx="12192000" cy="5016758"/>
          </a:xfrm>
          <a:prstGeom prst="rect">
            <a:avLst/>
          </a:prstGeom>
          <a:solidFill>
            <a:schemeClr val="bg1"/>
          </a:solidFill>
        </p:spPr>
        <p:txBody>
          <a:bodyPr wrap="square" rtlCol="0">
            <a:spAutoFit/>
          </a:bodyPr>
          <a:lstStyle/>
          <a:p>
            <a:pPr marL="342900" indent="-342900">
              <a:buAutoNum type="arabicPeriod"/>
            </a:pPr>
            <a:r>
              <a:rPr lang="en-US" altLang="zh-CN" sz="3200" dirty="0"/>
              <a:t> </a:t>
            </a:r>
            <a:r>
              <a:rPr lang="zh-CN" altLang="en-US" sz="3200" dirty="0"/>
              <a:t>本文以第一人称视角进行叙事，</a:t>
            </a:r>
            <a:r>
              <a:rPr lang="en-US" altLang="zh-CN" sz="3200" dirty="0"/>
              <a:t> </a:t>
            </a:r>
            <a:r>
              <a:rPr lang="zh-CN" altLang="en-US" sz="3200" dirty="0"/>
              <a:t>故事的主角是</a:t>
            </a:r>
            <a:r>
              <a:rPr lang="en-US" altLang="zh-CN" sz="3200" dirty="0"/>
              <a:t>I</a:t>
            </a:r>
            <a:r>
              <a:rPr lang="zh-CN" altLang="en-US" sz="3200" dirty="0"/>
              <a:t>是餐厅兼职工作人员</a:t>
            </a:r>
            <a:r>
              <a:rPr lang="en-US" altLang="zh-CN" sz="3200" dirty="0"/>
              <a:t>  </a:t>
            </a:r>
            <a:r>
              <a:rPr lang="zh-CN" altLang="en-US" sz="3200" dirty="0"/>
              <a:t>配角</a:t>
            </a:r>
            <a:r>
              <a:rPr lang="en-US" altLang="zh-CN" sz="3200" dirty="0"/>
              <a:t> Aaron </a:t>
            </a:r>
            <a:r>
              <a:rPr lang="zh-CN" altLang="en-US" sz="3200" dirty="0"/>
              <a:t>经理，对工作很苛刻。还有一个工友</a:t>
            </a:r>
            <a:r>
              <a:rPr lang="en-US" altLang="zh-CN" sz="3200" dirty="0"/>
              <a:t>workmate</a:t>
            </a:r>
            <a:r>
              <a:rPr lang="zh-CN" altLang="en-US" sz="3200" dirty="0"/>
              <a:t>。可见续写的人物主要是</a:t>
            </a:r>
            <a:r>
              <a:rPr lang="en-US" altLang="zh-CN" sz="3200" dirty="0"/>
              <a:t>I </a:t>
            </a:r>
            <a:r>
              <a:rPr lang="zh-CN" altLang="en-US" sz="3200" dirty="0"/>
              <a:t>以及经理。考虑到餐厅是服务单位，故而</a:t>
            </a:r>
            <a:r>
              <a:rPr lang="en-US" altLang="zh-CN" sz="3200" dirty="0"/>
              <a:t>customer </a:t>
            </a:r>
            <a:r>
              <a:rPr lang="zh-CN" altLang="en-US" sz="3200" dirty="0"/>
              <a:t>也可以在适当的场景出现一下。比如盛赞我的工作。</a:t>
            </a:r>
            <a:endParaRPr lang="en-US" altLang="zh-CN" sz="3200" dirty="0"/>
          </a:p>
          <a:p>
            <a:pPr marL="514350" indent="-514350">
              <a:buAutoNum type="arabicPeriod" startAt="2"/>
            </a:pPr>
            <a:r>
              <a:rPr lang="zh-CN" altLang="en-US" sz="3200" dirty="0"/>
              <a:t>地点不变：</a:t>
            </a:r>
            <a:r>
              <a:rPr lang="en-US" altLang="zh-CN" sz="3200" b="1" dirty="0">
                <a:solidFill>
                  <a:srgbClr val="C00000"/>
                </a:solidFill>
              </a:rPr>
              <a:t>in the restaurant;  </a:t>
            </a:r>
            <a:r>
              <a:rPr lang="zh-CN" altLang="en-US" sz="3200" dirty="0"/>
              <a:t>时间 </a:t>
            </a:r>
            <a:r>
              <a:rPr lang="en-US" altLang="zh-CN" sz="3200" dirty="0"/>
              <a:t>one Friday night ,</a:t>
            </a:r>
            <a:r>
              <a:rPr lang="zh-CN" altLang="en-US" sz="3200" dirty="0"/>
              <a:t>周五是周末的开始，一般饭店用餐人会比较多。可以作为续写的入笔点。</a:t>
            </a:r>
            <a:endParaRPr lang="en-US" altLang="zh-CN" sz="3200" dirty="0"/>
          </a:p>
          <a:p>
            <a:pPr marL="514350" indent="-514350">
              <a:buAutoNum type="arabicPeriod" startAt="3"/>
            </a:pPr>
            <a:r>
              <a:rPr lang="zh-CN" altLang="en-US" sz="3200" dirty="0"/>
              <a:t>本文立意角度：</a:t>
            </a:r>
            <a:r>
              <a:rPr lang="en-US" altLang="zh-CN" sz="3200" dirty="0">
                <a:solidFill>
                  <a:srgbClr val="0000FF"/>
                </a:solidFill>
              </a:rPr>
              <a:t> </a:t>
            </a:r>
            <a:r>
              <a:rPr lang="zh-CN" altLang="en-US" sz="3200" dirty="0">
                <a:solidFill>
                  <a:srgbClr val="0000FF"/>
                </a:solidFill>
              </a:rPr>
              <a:t>一般来说，原文如果有</a:t>
            </a:r>
            <a:r>
              <a:rPr lang="zh-CN" altLang="en-US" sz="3200" dirty="0">
                <a:solidFill>
                  <a:srgbClr val="C00000"/>
                </a:solidFill>
              </a:rPr>
              <a:t>一个角色说了一句比较有哲理的话，</a:t>
            </a:r>
            <a:r>
              <a:rPr lang="zh-CN" altLang="en-US" sz="3200" dirty="0">
                <a:solidFill>
                  <a:srgbClr val="0000FF"/>
                </a:solidFill>
              </a:rPr>
              <a:t>这句话一定是</a:t>
            </a:r>
            <a:r>
              <a:rPr lang="zh-CN" altLang="en-US" sz="3200" dirty="0">
                <a:solidFill>
                  <a:srgbClr val="FF0000"/>
                </a:solidFill>
              </a:rPr>
              <a:t>主题</a:t>
            </a:r>
            <a:r>
              <a:rPr lang="zh-CN" altLang="en-US" sz="3200" dirty="0">
                <a:solidFill>
                  <a:srgbClr val="0000FF"/>
                </a:solidFill>
              </a:rPr>
              <a:t>的暗示语。考生可以完全借鉴这句话来引领文章的行文方向</a:t>
            </a:r>
            <a:r>
              <a:rPr lang="en-US" altLang="zh-CN" sz="3200" dirty="0">
                <a:solidFill>
                  <a:srgbClr val="0000FF"/>
                </a:solidFill>
              </a:rPr>
              <a:t> </a:t>
            </a:r>
            <a:r>
              <a:rPr lang="zh-CN" altLang="en-US" sz="3200" dirty="0">
                <a:solidFill>
                  <a:srgbClr val="0000FF"/>
                </a:solidFill>
              </a:rPr>
              <a:t>，并以此</a:t>
            </a:r>
            <a:r>
              <a:rPr lang="zh-CN" altLang="en-US" sz="3200" dirty="0">
                <a:solidFill>
                  <a:srgbClr val="C00000"/>
                </a:solidFill>
              </a:rPr>
              <a:t>升华主题，体现育人作用。本文的主题句： </a:t>
            </a:r>
            <a:r>
              <a:rPr lang="en-US" altLang="zh-CN" sz="3200" dirty="0">
                <a:solidFill>
                  <a:srgbClr val="C00000"/>
                </a:solidFill>
              </a:rPr>
              <a:t>Do remember every detail.  </a:t>
            </a:r>
            <a:endParaRPr lang="en-US" altLang="zh-CN" sz="3200"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 name="图片 6" descr="logo横版 png"/>
          <p:cNvPicPr>
            <a:picLocks noChangeAspect="1"/>
          </p:cNvPicPr>
          <p:nvPr/>
        </p:nvPicPr>
        <p:blipFill>
          <a:blip r:embed="rId2"/>
          <a:stretch>
            <a:fillRect/>
          </a:stretch>
        </p:blipFill>
        <p:spPr>
          <a:xfrm>
            <a:off x="11604625" y="209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874" y="2069254"/>
            <a:ext cx="5715847" cy="3014133"/>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6" y="1605281"/>
            <a:ext cx="4354831" cy="1403351"/>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3984202" y="2290787"/>
            <a:ext cx="5828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dirty="0">
                <a:solidFill>
                  <a:srgbClr val="940000"/>
                </a:solidFill>
                <a:latin typeface="Impact" panose="020B0806030902050204" charset="0"/>
                <a:ea typeface="微软雅黑" panose="020B0503020204020204" pitchFamily="34" charset="-122"/>
              </a:rPr>
              <a:t>2. </a:t>
            </a:r>
            <a:r>
              <a:rPr lang="zh-CN" altLang="en-US" sz="6000" b="1" dirty="0">
                <a:solidFill>
                  <a:srgbClr val="940000"/>
                </a:solidFill>
                <a:latin typeface="Impact" panose="020B0806030902050204" charset="0"/>
                <a:ea typeface="微软雅黑" panose="020B0503020204020204" pitchFamily="34" charset="-122"/>
              </a:rPr>
              <a:t> 基于语义连贯</a:t>
            </a:r>
            <a:r>
              <a:rPr lang="en-US" altLang="zh-CN" sz="6000" b="1" dirty="0">
                <a:solidFill>
                  <a:srgbClr val="940000"/>
                </a:solidFill>
                <a:latin typeface="Impact" panose="020B0806030902050204" charset="0"/>
                <a:ea typeface="微软雅黑" panose="020B0503020204020204" pitchFamily="34" charset="-122"/>
              </a:rPr>
              <a:t>              </a:t>
            </a:r>
            <a:endParaRPr lang="en-US" altLang="zh-CN" sz="6000" b="1" dirty="0">
              <a:solidFill>
                <a:srgbClr val="940000"/>
              </a:solidFill>
              <a:latin typeface="Impact" panose="020B0806030902050204" charset="0"/>
              <a:ea typeface="微软雅黑" panose="020B0503020204020204" pitchFamily="34" charset="-122"/>
            </a:endParaRPr>
          </a:p>
          <a:p>
            <a:pPr algn="ctr" eaLnBrk="1" hangingPunct="1"/>
            <a:r>
              <a:rPr lang="en-US" altLang="zh-CN" sz="6000" b="1" dirty="0">
                <a:solidFill>
                  <a:srgbClr val="940000"/>
                </a:solidFill>
                <a:latin typeface="Impact" panose="020B0806030902050204" charset="0"/>
                <a:ea typeface="微软雅黑" panose="020B0503020204020204" pitchFamily="34" charset="-122"/>
              </a:rPr>
              <a:t>    </a:t>
            </a:r>
            <a:r>
              <a:rPr lang="zh-CN" altLang="en-US" sz="6000" b="1" dirty="0">
                <a:solidFill>
                  <a:srgbClr val="940000"/>
                </a:solidFill>
                <a:latin typeface="Impact" panose="020B0806030902050204" charset="0"/>
                <a:ea typeface="微软雅黑" panose="020B0503020204020204" pitchFamily="34" charset="-122"/>
              </a:rPr>
              <a:t>设置问题驱动</a:t>
            </a:r>
            <a:endParaRPr lang="zh-CN" altLang="en-US" sz="6000" b="1" dirty="0">
              <a:solidFill>
                <a:srgbClr val="940000"/>
              </a:solidFill>
              <a:latin typeface="Impact" panose="020B0806030902050204" charset="0"/>
              <a:ea typeface="微软雅黑" panose="020B0503020204020204" pitchFamily="34" charset="-122"/>
            </a:endParaRPr>
          </a:p>
          <a:p>
            <a:pPr algn="ctr" eaLnBrk="1" hangingPunct="1"/>
            <a:r>
              <a:rPr lang="zh-CN" altLang="en-US" sz="6000" b="1" dirty="0">
                <a:solidFill>
                  <a:srgbClr val="940000"/>
                </a:solidFill>
                <a:latin typeface="Impact" panose="020B0806030902050204" charset="0"/>
                <a:ea typeface="微软雅黑" panose="020B0503020204020204" pitchFamily="34" charset="-122"/>
              </a:rPr>
              <a:t> </a:t>
            </a:r>
            <a:r>
              <a:rPr lang="en-US" altLang="zh-CN" sz="6000" b="1" dirty="0">
                <a:solidFill>
                  <a:srgbClr val="940000"/>
                </a:solidFill>
                <a:latin typeface="Impact" panose="020B0806030902050204" charset="0"/>
                <a:ea typeface="微软雅黑" panose="020B0503020204020204" pitchFamily="34" charset="-122"/>
              </a:rPr>
              <a:t>    </a:t>
            </a:r>
            <a:r>
              <a:rPr lang="zh-CN" altLang="en-US" sz="6000" b="1" dirty="0">
                <a:solidFill>
                  <a:srgbClr val="940000"/>
                </a:solidFill>
                <a:latin typeface="Impact" panose="020B0806030902050204" charset="0"/>
                <a:ea typeface="微软雅黑" panose="020B0503020204020204" pitchFamily="34" charset="-122"/>
              </a:rPr>
              <a:t>合理发展情节</a:t>
            </a:r>
            <a:endParaRPr lang="zh-CN" altLang="en-US" sz="6000" b="1" dirty="0">
              <a:solidFill>
                <a:srgbClr val="940000"/>
              </a:solidFill>
              <a:latin typeface="Impact" panose="020B080603090205020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1" y="0"/>
            <a:ext cx="4146551" cy="2138045"/>
          </a:xfrm>
          <a:prstGeom prst="rect">
            <a:avLst/>
          </a:prstGeom>
        </p:spPr>
      </p:pic>
      <p:pic>
        <p:nvPicPr>
          <p:cNvPr id="740423918" name="图片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a:xfrm>
            <a:off x="188808" y="2398607"/>
            <a:ext cx="3931073" cy="4152053"/>
          </a:xfrm>
          <a:prstGeom prst="rect">
            <a:avLst/>
          </a:prstGeom>
          <a:noFill/>
          <a:ln>
            <a:noFill/>
          </a:ln>
          <a:effectLst>
            <a:softEdge rad="190500"/>
          </a:effectLst>
        </p:spPr>
      </p:pic>
      <p:pic>
        <p:nvPicPr>
          <p:cNvPr id="100" name="图片 99"/>
          <p:cNvPicPr/>
          <p:nvPr>
            <p:custDataLst>
              <p:tags r:id="rId8"/>
            </p:custDataLst>
          </p:nvPr>
        </p:nvPicPr>
        <p:blipFill>
          <a:blip r:embed="rId9"/>
          <a:stretch>
            <a:fillRect/>
          </a:stretch>
        </p:blipFill>
        <p:spPr>
          <a:xfrm>
            <a:off x="330201" y="3813388"/>
            <a:ext cx="1316567" cy="1182793"/>
          </a:xfrm>
          <a:prstGeom prst="rect">
            <a:avLst/>
          </a:prstGeom>
          <a:noFill/>
          <a:ln w="9525">
            <a:noFill/>
          </a:ln>
        </p:spPr>
      </p:pic>
      <p:sp>
        <p:nvSpPr>
          <p:cNvPr id="3" name="文本框 2"/>
          <p:cNvSpPr txBox="1"/>
          <p:nvPr/>
        </p:nvSpPr>
        <p:spPr>
          <a:xfrm>
            <a:off x="4119882" y="5685183"/>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47480" y="191682"/>
            <a:ext cx="3649288" cy="523220"/>
          </a:xfrm>
          <a:prstGeom prst="rect">
            <a:avLst/>
          </a:prstGeom>
          <a:solidFill>
            <a:schemeClr val="bg1"/>
          </a:solidFill>
        </p:spPr>
        <p:txBody>
          <a:bodyPr wrap="square" rtlCol="0">
            <a:spAutoFit/>
          </a:bodyPr>
          <a:lstStyle/>
          <a:p>
            <a:r>
              <a:rPr lang="zh-CN" altLang="en-US" sz="2800" dirty="0"/>
              <a:t>续写两段的构思安排：</a:t>
            </a:r>
            <a:endParaRPr lang="zh-CN" altLang="en-US" sz="2800" dirty="0"/>
          </a:p>
        </p:txBody>
      </p:sp>
      <p:sp>
        <p:nvSpPr>
          <p:cNvPr id="4" name="文本框 3"/>
          <p:cNvSpPr txBox="1"/>
          <p:nvPr/>
        </p:nvSpPr>
        <p:spPr>
          <a:xfrm>
            <a:off x="63731" y="2017643"/>
            <a:ext cx="12086704" cy="3416320"/>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How did I feel? </a:t>
            </a:r>
            <a:endParaRPr lang="en-US" altLang="zh-CN" sz="3600" dirty="0">
              <a:solidFill>
                <a:srgbClr val="C00000"/>
              </a:solidFill>
            </a:endParaRPr>
          </a:p>
          <a:p>
            <a:r>
              <a:rPr lang="en-US" altLang="zh-CN" sz="3600" dirty="0"/>
              <a:t>Scene2:  </a:t>
            </a:r>
            <a:endParaRPr lang="en-US" altLang="zh-CN" sz="3600" dirty="0"/>
          </a:p>
          <a:p>
            <a:r>
              <a:rPr lang="en-US" altLang="zh-CN" sz="3600" dirty="0">
                <a:solidFill>
                  <a:srgbClr val="0000FF"/>
                </a:solidFill>
              </a:rPr>
              <a:t>What did I do? What did Aaron do?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What did I do with the dry rags? How did Aaron feel then?</a:t>
            </a:r>
            <a:endParaRPr lang="en-US" altLang="zh-CN" sz="3600" dirty="0"/>
          </a:p>
        </p:txBody>
      </p:sp>
      <p:sp>
        <p:nvSpPr>
          <p:cNvPr id="3" name="文本框 2"/>
          <p:cNvSpPr txBox="1"/>
          <p:nvPr/>
        </p:nvSpPr>
        <p:spPr>
          <a:xfrm>
            <a:off x="98885" y="804846"/>
            <a:ext cx="12093114" cy="1200329"/>
          </a:xfrm>
          <a:prstGeom prst="rect">
            <a:avLst/>
          </a:prstGeom>
          <a:solidFill>
            <a:schemeClr val="bg1"/>
          </a:solidFill>
        </p:spPr>
        <p:txBody>
          <a:bodyPr wrap="square" rtlCol="0">
            <a:spAutoFit/>
          </a:bodyPr>
          <a:lstStyle/>
          <a:p>
            <a:r>
              <a:rPr lang="en-US" altLang="zh-CN" sz="3600" dirty="0"/>
              <a:t>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Para1: </a:t>
            </a:r>
            <a:r>
              <a:rPr lang="en-US" altLang="zh-CN" sz="36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in my way.</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 y="276729"/>
            <a:ext cx="11989601" cy="1200329"/>
          </a:xfrm>
          <a:prstGeom prst="rect">
            <a:avLst/>
          </a:prstGeom>
          <a:solidFill>
            <a:schemeClr val="bg1"/>
          </a:solidFill>
        </p:spPr>
        <p:txBody>
          <a:bodyPr wrap="square">
            <a:spAutoFit/>
          </a:bodyPr>
          <a:lstStyle/>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 2: </a:t>
            </a:r>
            <a:r>
              <a:rPr lang="en-US" altLang="zh-CN" sz="3600" u="sng" dirty="0">
                <a:solidFill>
                  <a:srgbClr val="0000FF"/>
                </a:solidFill>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3600" dirty="0">
              <a:solidFill>
                <a:srgbClr val="FF0000"/>
              </a:solidFill>
              <a:latin typeface="Aharoni" panose="02010803020104030203" pitchFamily="2" charset="-79"/>
              <a:cs typeface="Aharoni" panose="02010803020104030203" pitchFamily="2" charset="-79"/>
            </a:endParaRPr>
          </a:p>
        </p:txBody>
      </p:sp>
      <p:sp>
        <p:nvSpPr>
          <p:cNvPr id="6" name="文本框 5"/>
          <p:cNvSpPr txBox="1"/>
          <p:nvPr/>
        </p:nvSpPr>
        <p:spPr>
          <a:xfrm>
            <a:off x="0" y="1779687"/>
            <a:ext cx="12086704" cy="3970318"/>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What was my reflection? </a:t>
            </a:r>
            <a:endParaRPr lang="en-US" altLang="zh-CN" sz="3600" dirty="0">
              <a:solidFill>
                <a:srgbClr val="0000FF"/>
              </a:solidFill>
            </a:endParaRPr>
          </a:p>
          <a:p>
            <a:r>
              <a:rPr lang="en-US" altLang="zh-CN" sz="3600" dirty="0"/>
              <a:t>Scene2:  </a:t>
            </a:r>
            <a:endParaRPr lang="en-US" altLang="zh-CN" sz="3600" dirty="0"/>
          </a:p>
          <a:p>
            <a:r>
              <a:rPr lang="en-US" altLang="zh-CN" sz="3600" dirty="0">
                <a:solidFill>
                  <a:srgbClr val="0000FF"/>
                </a:solidFill>
              </a:rPr>
              <a:t> What would I do for customers after the episode?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 How did the customers react to my service &amp; work? </a:t>
            </a:r>
            <a:endParaRPr lang="en-US" altLang="zh-CN" sz="3600" dirty="0">
              <a:solidFill>
                <a:srgbClr val="0000FF"/>
              </a:solidFill>
            </a:endParaRPr>
          </a:p>
          <a:p>
            <a:r>
              <a:rPr lang="en-US" altLang="zh-CN" sz="3600" dirty="0">
                <a:solidFill>
                  <a:srgbClr val="0000FF"/>
                </a:solidFill>
              </a:rPr>
              <a:t> What did I   learn from the experience/ from Aaron? </a:t>
            </a:r>
            <a:endParaRPr lang="en-US" altLang="zh-CN"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874" y="2069254"/>
            <a:ext cx="5715847" cy="3014133"/>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6" y="1605281"/>
            <a:ext cx="4354831" cy="1403351"/>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3984202" y="2290787"/>
            <a:ext cx="5828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000" b="1">
                <a:solidFill>
                  <a:srgbClr val="940000"/>
                </a:solidFill>
                <a:latin typeface="Impact" panose="020B0806030902050204" charset="0"/>
                <a:ea typeface="微软雅黑" panose="020B0503020204020204" pitchFamily="34" charset="-122"/>
              </a:rPr>
              <a:t>3. </a:t>
            </a:r>
            <a:r>
              <a:rPr lang="zh-CN" altLang="en-US" sz="6000" b="1">
                <a:solidFill>
                  <a:srgbClr val="940000"/>
                </a:solidFill>
                <a:latin typeface="Impact" panose="020B0806030902050204" charset="0"/>
                <a:ea typeface="微软雅黑" panose="020B0503020204020204" pitchFamily="34" charset="-122"/>
              </a:rPr>
              <a:t> 基于语义连贯</a:t>
            </a:r>
            <a:r>
              <a:rPr lang="en-US" altLang="zh-CN" sz="6000" b="1">
                <a:solidFill>
                  <a:srgbClr val="940000"/>
                </a:solidFill>
                <a:latin typeface="Impact" panose="020B0806030902050204" charset="0"/>
                <a:ea typeface="微软雅黑" panose="020B0503020204020204" pitchFamily="34" charset="-122"/>
              </a:rPr>
              <a:t>              </a:t>
            </a:r>
            <a:endParaRPr lang="en-US" altLang="zh-CN" sz="6000" b="1">
              <a:solidFill>
                <a:srgbClr val="940000"/>
              </a:solidFill>
              <a:latin typeface="Impact" panose="020B0806030902050204" charset="0"/>
              <a:ea typeface="微软雅黑" panose="020B0503020204020204" pitchFamily="34" charset="-122"/>
            </a:endParaRPr>
          </a:p>
          <a:p>
            <a:pPr algn="ctr" eaLnBrk="1" hangingPunct="1"/>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增强语境关联</a:t>
            </a:r>
            <a:endParaRPr lang="zh-CN" altLang="en-US" sz="6000" b="1">
              <a:solidFill>
                <a:srgbClr val="940000"/>
              </a:solidFill>
              <a:latin typeface="Impact" panose="020B0806030902050204" charset="0"/>
              <a:ea typeface="微软雅黑" panose="020B0503020204020204" pitchFamily="34" charset="-122"/>
            </a:endParaRPr>
          </a:p>
          <a:p>
            <a:pPr algn="ctr" eaLnBrk="1" hangingPunct="1"/>
            <a:r>
              <a:rPr lang="zh-CN" altLang="en-US" sz="6000" b="1">
                <a:solidFill>
                  <a:srgbClr val="940000"/>
                </a:solidFill>
                <a:latin typeface="Impact" panose="020B0806030902050204" charset="0"/>
                <a:ea typeface="微软雅黑" panose="020B0503020204020204" pitchFamily="34" charset="-122"/>
              </a:rPr>
              <a:t> </a:t>
            </a:r>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促成协同效应</a:t>
            </a:r>
            <a:endParaRPr lang="zh-CN" altLang="en-US" sz="6000" b="1">
              <a:solidFill>
                <a:srgbClr val="940000"/>
              </a:solidFill>
              <a:latin typeface="Impact" panose="020B080603090205020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1" y="0"/>
            <a:ext cx="4146551" cy="2138045"/>
          </a:xfrm>
          <a:prstGeom prst="rect">
            <a:avLst/>
          </a:prstGeom>
        </p:spPr>
      </p:pic>
      <p:pic>
        <p:nvPicPr>
          <p:cNvPr id="740423918" name="图片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a:xfrm>
            <a:off x="188808" y="2398607"/>
            <a:ext cx="3931073" cy="4152053"/>
          </a:xfrm>
          <a:prstGeom prst="rect">
            <a:avLst/>
          </a:prstGeom>
          <a:noFill/>
          <a:ln>
            <a:noFill/>
          </a:ln>
          <a:effectLst>
            <a:softEdge rad="190500"/>
          </a:effectLst>
        </p:spPr>
      </p:pic>
      <p:pic>
        <p:nvPicPr>
          <p:cNvPr id="100" name="图片 99"/>
          <p:cNvPicPr/>
          <p:nvPr>
            <p:custDataLst>
              <p:tags r:id="rId8"/>
            </p:custDataLst>
          </p:nvPr>
        </p:nvPicPr>
        <p:blipFill>
          <a:blip r:embed="rId9"/>
          <a:stretch>
            <a:fillRect/>
          </a:stretch>
        </p:blipFill>
        <p:spPr>
          <a:xfrm>
            <a:off x="330201" y="3813388"/>
            <a:ext cx="1316567" cy="1182793"/>
          </a:xfrm>
          <a:prstGeom prst="rect">
            <a:avLst/>
          </a:prstGeom>
          <a:noFill/>
          <a:ln w="9525">
            <a:noFill/>
          </a:ln>
        </p:spPr>
      </p:pic>
      <p:sp>
        <p:nvSpPr>
          <p:cNvPr id="4" name="文本框 3"/>
          <p:cNvSpPr txBox="1"/>
          <p:nvPr/>
        </p:nvSpPr>
        <p:spPr>
          <a:xfrm>
            <a:off x="4119882" y="5685183"/>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 </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22610" y="333312"/>
            <a:ext cx="566803" cy="403045"/>
          </a:xfrm>
          <a:prstGeom prst="rect">
            <a:avLst/>
          </a:prstGeom>
          <a:solidFill>
            <a:schemeClr val="accent5">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8" name="直接连接符 17"/>
          <p:cNvCxnSpPr/>
          <p:nvPr>
            <p:custDataLst>
              <p:tags r:id="rId2"/>
            </p:custDataLst>
          </p:nvPr>
        </p:nvCxnSpPr>
        <p:spPr>
          <a:xfrm flipH="1" flipV="1">
            <a:off x="-60959" y="727287"/>
            <a:ext cx="11412220" cy="38947"/>
          </a:xfrm>
          <a:prstGeom prst="line">
            <a:avLst/>
          </a:prstGeom>
          <a:noFill/>
          <a:ln w="12700" cap="flat" cmpd="sng" algn="ctr">
            <a:solidFill>
              <a:schemeClr val="accent5">
                <a:lumMod val="7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29" name="平行四边形 28"/>
          <p:cNvSpPr/>
          <p:nvPr>
            <p:custDataLst>
              <p:tags r:id="rId3"/>
            </p:custDataLst>
          </p:nvPr>
        </p:nvSpPr>
        <p:spPr>
          <a:xfrm rot="3600000">
            <a:off x="10557516" y="198166"/>
            <a:ext cx="995501" cy="1401973"/>
          </a:xfrm>
          <a:prstGeom prst="parallelogram">
            <a:avLst>
              <a:gd name="adj" fmla="val 81010"/>
            </a:avLst>
          </a:prstGeom>
          <a:solidFill>
            <a:schemeClr val="accent5">
              <a:lumMod val="75000"/>
            </a:schemeClr>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5" tIns="45696" rIns="91395" bIns="45696" numCol="1" spcCol="0" rtlCol="0" fromWordArt="0" anchor="ctr" anchorCtr="0" forceAA="0" compatLnSpc="1">
            <a:noAutofit/>
          </a:bodyPr>
          <a:lstStyle/>
          <a:p>
            <a:pPr algn="ctr" defTabSz="1624965"/>
            <a:endParaRPr lang="zh-CN" altLang="en-US">
              <a:solidFill>
                <a:prstClr val="white"/>
              </a:solidFill>
            </a:endParaRPr>
          </a:p>
        </p:txBody>
      </p:sp>
      <p:sp>
        <p:nvSpPr>
          <p:cNvPr id="5" name="TextBox 3"/>
          <p:cNvSpPr txBox="1"/>
          <p:nvPr/>
        </p:nvSpPr>
        <p:spPr>
          <a:xfrm>
            <a:off x="712047" y="193041"/>
            <a:ext cx="3969283" cy="913199"/>
          </a:xfrm>
          <a:prstGeom prst="rect">
            <a:avLst/>
          </a:prstGeom>
          <a:noFill/>
        </p:spPr>
        <p:txBody>
          <a:bodyPr wrap="square" rtlCol="0">
            <a:spAutoFit/>
          </a:bodyPr>
          <a:lstStyle/>
          <a:p>
            <a:r>
              <a:rPr lang="en-US" altLang="zh-CN" sz="2665" b="1" dirty="0">
                <a:solidFill>
                  <a:schemeClr val="accent5">
                    <a:lumMod val="75000"/>
                  </a:schemeClr>
                </a:solidFill>
                <a:latin typeface="微软雅黑" panose="020B0503020204020204" pitchFamily="34" charset="-122"/>
                <a:ea typeface="微软雅黑" panose="020B0503020204020204" pitchFamily="34" charset="-122"/>
              </a:rPr>
              <a:t> </a:t>
            </a:r>
            <a:r>
              <a:rPr sz="2665" b="1" dirty="0">
                <a:solidFill>
                  <a:schemeClr val="accent5">
                    <a:lumMod val="75000"/>
                  </a:schemeClr>
                </a:solidFill>
                <a:latin typeface="微软雅黑" panose="020B0503020204020204" pitchFamily="34" charset="-122"/>
                <a:ea typeface="微软雅黑" panose="020B0503020204020204" pitchFamily="34" charset="-122"/>
              </a:rPr>
              <a:t>语篇衔接的三个“一定”</a:t>
            </a:r>
            <a:endParaRPr sz="2665"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52" name="Rectangle 36"/>
          <p:cNvSpPr>
            <a:spLocks noChangeArrowheads="1"/>
          </p:cNvSpPr>
          <p:nvPr/>
        </p:nvSpPr>
        <p:spPr bwMode="auto">
          <a:xfrm>
            <a:off x="8123569" y="2290009"/>
            <a:ext cx="3519990" cy="2147574"/>
          </a:xfrm>
          <a:prstGeom prst="rect">
            <a:avLst/>
          </a:prstGeom>
          <a:noFill/>
          <a:ln w="9525">
            <a:noFill/>
            <a:miter lim="800000"/>
          </a:ln>
        </p:spPr>
        <p:txBody>
          <a:bodyPr wrap="square" lIns="121917" tIns="60959" rIns="121917" bIns="60959">
            <a:spAutoFit/>
          </a:bodyPr>
          <a:lstStyle/>
          <a:p>
            <a:pPr latinLnBrk="1">
              <a:lnSpc>
                <a:spcPct val="120000"/>
              </a:lnSpc>
            </a:pPr>
            <a:r>
              <a:rPr kumimoji="1" lang="zh-CN" altLang="en-US" sz="2800" b="1" dirty="0">
                <a:latin typeface="微软雅黑" panose="020B0503020204020204" pitchFamily="34" charset="-122"/>
                <a:ea typeface="微软雅黑" panose="020B0503020204020204" pitchFamily="34" charset="-122"/>
              </a:rPr>
              <a:t>①一定要有与第二段段首句中的同词或同义词。</a:t>
            </a:r>
            <a:endParaRPr kumimoji="1" lang="zh-CN" altLang="en-US" sz="2800" b="1" dirty="0">
              <a:latin typeface="微软雅黑" panose="020B0503020204020204" pitchFamily="34" charset="-122"/>
              <a:ea typeface="微软雅黑" panose="020B0503020204020204" pitchFamily="34" charset="-122"/>
            </a:endParaRPr>
          </a:p>
          <a:p>
            <a:pPr latinLnBrk="1">
              <a:lnSpc>
                <a:spcPct val="120000"/>
              </a:lnSpc>
            </a:pPr>
            <a:r>
              <a:rPr kumimoji="1" lang="zh-CN" altLang="en-US" sz="2800" b="1" dirty="0">
                <a:latin typeface="微软雅黑" panose="020B0503020204020204" pitchFamily="34" charset="-122"/>
                <a:ea typeface="微软雅黑" panose="020B0503020204020204" pitchFamily="34" charset="-122"/>
                <a:sym typeface="+mn-ea"/>
              </a:rPr>
              <a:t>②</a:t>
            </a:r>
            <a:r>
              <a:rPr kumimoji="1" lang="zh-CN" altLang="en-US" sz="2800" b="1" dirty="0">
                <a:latin typeface="微软雅黑" panose="020B0503020204020204" pitchFamily="34" charset="-122"/>
                <a:ea typeface="微软雅黑" panose="020B0503020204020204" pitchFamily="34" charset="-122"/>
              </a:rPr>
              <a:t>实现无缝衔接</a:t>
            </a:r>
            <a:endParaRPr kumimoji="1" lang="zh-CN" altLang="en-US" sz="2800" b="1" dirty="0">
              <a:latin typeface="微软雅黑" panose="020B0503020204020204" pitchFamily="34" charset="-122"/>
              <a:ea typeface="微软雅黑" panose="020B0503020204020204" pitchFamily="34" charset="-122"/>
            </a:endParaRPr>
          </a:p>
        </p:txBody>
      </p:sp>
      <p:sp>
        <p:nvSpPr>
          <p:cNvPr id="53" name="Rectangle 37"/>
          <p:cNvSpPr>
            <a:spLocks noChangeArrowheads="1"/>
          </p:cNvSpPr>
          <p:nvPr/>
        </p:nvSpPr>
        <p:spPr bwMode="auto">
          <a:xfrm>
            <a:off x="8271527" y="1723401"/>
            <a:ext cx="1785098" cy="528732"/>
          </a:xfrm>
          <a:prstGeom prst="rect">
            <a:avLst/>
          </a:prstGeom>
          <a:noFill/>
          <a:ln w="9525" algn="ctr">
            <a:noFill/>
            <a:miter lim="800000"/>
          </a:ln>
        </p:spPr>
        <p:txBody>
          <a:bodyPr wrap="none" lIns="121917" tIns="60959" rIns="121917" bIns="60959">
            <a:spAutoFit/>
          </a:bodyPr>
          <a:lstStyle/>
          <a:p>
            <a:pPr latinLnBrk="1">
              <a:lnSpc>
                <a:spcPct val="120000"/>
              </a:lnSpc>
              <a:defRPr/>
            </a:pPr>
            <a:r>
              <a:rPr kumimoji="1" lang="zh-CN" altLang="en-US" sz="2400" b="1" kern="0" dirty="0">
                <a:solidFill>
                  <a:srgbClr val="0070C0"/>
                </a:solidFill>
                <a:latin typeface="微软雅黑" panose="020B0503020204020204" pitchFamily="34" charset="-122"/>
                <a:ea typeface="微软雅黑" panose="020B0503020204020204" pitchFamily="34" charset="-122"/>
              </a:rPr>
              <a:t>第一段结尾</a:t>
            </a:r>
            <a:endParaRPr kumimoji="1" lang="zh-CN" altLang="en-US" sz="2400" b="1" kern="0" dirty="0">
              <a:solidFill>
                <a:srgbClr val="0070C0"/>
              </a:solidFill>
              <a:latin typeface="微软雅黑" panose="020B0503020204020204" pitchFamily="34" charset="-122"/>
              <a:ea typeface="微软雅黑" panose="020B0503020204020204" pitchFamily="34" charset="-122"/>
            </a:endParaRPr>
          </a:p>
        </p:txBody>
      </p:sp>
      <p:pic>
        <p:nvPicPr>
          <p:cNvPr id="55" name="图片 54" descr="未标题-2.png"/>
          <p:cNvPicPr>
            <a:picLocks noChangeAspect="1"/>
          </p:cNvPicPr>
          <p:nvPr/>
        </p:nvPicPr>
        <p:blipFill>
          <a:blip r:embed="rId4"/>
          <a:stretch>
            <a:fillRect/>
          </a:stretch>
        </p:blipFill>
        <p:spPr>
          <a:xfrm>
            <a:off x="3604243" y="1680674"/>
            <a:ext cx="4355720" cy="4692823"/>
          </a:xfrm>
          <a:prstGeom prst="rect">
            <a:avLst/>
          </a:prstGeom>
        </p:spPr>
      </p:pic>
      <p:sp>
        <p:nvSpPr>
          <p:cNvPr id="56" name="Rectangle 36"/>
          <p:cNvSpPr>
            <a:spLocks noChangeArrowheads="1"/>
          </p:cNvSpPr>
          <p:nvPr/>
        </p:nvSpPr>
        <p:spPr bwMode="auto">
          <a:xfrm>
            <a:off x="8287174" y="4922520"/>
            <a:ext cx="3192780" cy="1858327"/>
          </a:xfrm>
          <a:prstGeom prst="rect">
            <a:avLst/>
          </a:prstGeom>
          <a:noFill/>
          <a:ln w="9525">
            <a:noFill/>
            <a:miter lim="800000"/>
          </a:ln>
        </p:spPr>
        <p:txBody>
          <a:bodyPr wrap="square" lIns="121917" tIns="60959" rIns="121917" bIns="60959">
            <a:spAutoFit/>
          </a:bodyPr>
          <a:lstStyle/>
          <a:p>
            <a:pPr latinLnBrk="1">
              <a:lnSpc>
                <a:spcPct val="120000"/>
              </a:lnSpc>
            </a:pPr>
            <a:r>
              <a:rPr kumimoji="1" lang="zh-CN" altLang="en-US" sz="2400" b="1" dirty="0">
                <a:latin typeface="微软雅黑" panose="020B0503020204020204" pitchFamily="34" charset="-122"/>
                <a:ea typeface="微软雅黑" panose="020B0503020204020204" pitchFamily="34" charset="-122"/>
              </a:rPr>
              <a:t>①一定要呼应原文中体现主题或伏笔的关键词。</a:t>
            </a:r>
            <a:endParaRPr kumimoji="1" lang="zh-CN" altLang="en-US" sz="2400" b="1" dirty="0">
              <a:latin typeface="微软雅黑" panose="020B0503020204020204" pitchFamily="34" charset="-122"/>
              <a:ea typeface="微软雅黑" panose="020B0503020204020204" pitchFamily="34" charset="-122"/>
            </a:endParaRPr>
          </a:p>
          <a:p>
            <a:pPr latinLnBrk="1">
              <a:lnSpc>
                <a:spcPct val="120000"/>
              </a:lnSpc>
            </a:pPr>
            <a:r>
              <a:rPr kumimoji="1" lang="zh-CN" altLang="en-US" sz="2400" b="1" dirty="0">
                <a:latin typeface="微软雅黑" panose="020B0503020204020204" pitchFamily="34" charset="-122"/>
                <a:ea typeface="微软雅黑" panose="020B0503020204020204" pitchFamily="34" charset="-122"/>
                <a:sym typeface="+mn-ea"/>
              </a:rPr>
              <a:t>②</a:t>
            </a:r>
            <a:r>
              <a:rPr kumimoji="1" lang="zh-CN" altLang="en-US" sz="2400" b="1" dirty="0">
                <a:latin typeface="微软雅黑" panose="020B0503020204020204" pitchFamily="34" charset="-122"/>
                <a:ea typeface="微软雅黑" panose="020B0503020204020204" pitchFamily="34" charset="-122"/>
              </a:rPr>
              <a:t>实现主题升华</a:t>
            </a:r>
            <a:endParaRPr kumimoji="1" lang="zh-CN" altLang="en-US" sz="2400" b="1" dirty="0">
              <a:latin typeface="微软雅黑" panose="020B0503020204020204" pitchFamily="34" charset="-122"/>
              <a:ea typeface="微软雅黑" panose="020B0503020204020204" pitchFamily="34" charset="-122"/>
            </a:endParaRPr>
          </a:p>
        </p:txBody>
      </p:sp>
      <p:sp>
        <p:nvSpPr>
          <p:cNvPr id="57" name="Rectangle 37"/>
          <p:cNvSpPr>
            <a:spLocks noChangeArrowheads="1"/>
          </p:cNvSpPr>
          <p:nvPr/>
        </p:nvSpPr>
        <p:spPr bwMode="auto">
          <a:xfrm>
            <a:off x="8381172" y="4227435"/>
            <a:ext cx="1953414" cy="573873"/>
          </a:xfrm>
          <a:prstGeom prst="rect">
            <a:avLst/>
          </a:prstGeom>
          <a:noFill/>
          <a:ln w="9525" algn="ctr">
            <a:noFill/>
            <a:miter lim="800000"/>
          </a:ln>
        </p:spPr>
        <p:txBody>
          <a:bodyPr wrap="none" lIns="121917" tIns="60959" rIns="121917" bIns="60959">
            <a:spAutoFit/>
          </a:bodyPr>
          <a:lstStyle/>
          <a:p>
            <a:pPr latinLnBrk="1">
              <a:lnSpc>
                <a:spcPct val="120000"/>
              </a:lnSpc>
              <a:defRPr/>
            </a:pPr>
            <a:r>
              <a:rPr kumimoji="1" lang="zh-CN" altLang="en-US" sz="2665" b="1" kern="0" dirty="0">
                <a:solidFill>
                  <a:srgbClr val="C00000"/>
                </a:solidFill>
                <a:latin typeface="微软雅黑" panose="020B0503020204020204" pitchFamily="34" charset="-122"/>
                <a:ea typeface="微软雅黑" panose="020B0503020204020204" pitchFamily="34" charset="-122"/>
              </a:rPr>
              <a:t>第二段结尾</a:t>
            </a:r>
            <a:endParaRPr kumimoji="1" lang="zh-CN" altLang="en-US" sz="2665" b="1" kern="0" dirty="0">
              <a:solidFill>
                <a:srgbClr val="C00000"/>
              </a:solidFill>
              <a:latin typeface="微软雅黑" panose="020B0503020204020204" pitchFamily="34" charset="-122"/>
              <a:ea typeface="微软雅黑" panose="020B0503020204020204" pitchFamily="34" charset="-122"/>
            </a:endParaRPr>
          </a:p>
        </p:txBody>
      </p:sp>
      <p:sp>
        <p:nvSpPr>
          <p:cNvPr id="58" name="Rectangle 36"/>
          <p:cNvSpPr>
            <a:spLocks noChangeArrowheads="1"/>
          </p:cNvSpPr>
          <p:nvPr/>
        </p:nvSpPr>
        <p:spPr bwMode="auto">
          <a:xfrm>
            <a:off x="114301" y="4028440"/>
            <a:ext cx="3901108" cy="2277545"/>
          </a:xfrm>
          <a:prstGeom prst="rect">
            <a:avLst/>
          </a:prstGeom>
          <a:noFill/>
          <a:ln w="9525">
            <a:noFill/>
            <a:miter lim="800000"/>
          </a:ln>
        </p:spPr>
        <p:txBody>
          <a:bodyPr wrap="square" lIns="121917" tIns="60959" rIns="121917" bIns="60959">
            <a:spAutoFit/>
          </a:bodyPr>
          <a:lstStyle/>
          <a:p>
            <a:pPr latinLnBrk="1"/>
            <a:r>
              <a:rPr kumimoji="1" lang="zh-CN" altLang="en-US" sz="2800" b="1" dirty="0">
                <a:latin typeface="微软雅黑" panose="020B0503020204020204" pitchFamily="34" charset="-122"/>
                <a:ea typeface="微软雅黑" panose="020B0503020204020204" pitchFamily="34" charset="-122"/>
              </a:rPr>
              <a:t>①一定要把段首句的名词或动词（尤其是后半句），用在写作开头，实现语义连贯。</a:t>
            </a:r>
            <a:endParaRPr kumimoji="1" lang="zh-CN" altLang="en-US" sz="2800" b="1" dirty="0">
              <a:latin typeface="微软雅黑" panose="020B0503020204020204" pitchFamily="34" charset="-122"/>
              <a:ea typeface="微软雅黑" panose="020B0503020204020204" pitchFamily="34" charset="-122"/>
            </a:endParaRPr>
          </a:p>
          <a:p>
            <a:pPr latinLnBrk="1"/>
            <a:r>
              <a:rPr kumimoji="1" lang="zh-CN" altLang="en-US" sz="2800" b="1" dirty="0">
                <a:latin typeface="微软雅黑" panose="020B0503020204020204" pitchFamily="34" charset="-122"/>
                <a:ea typeface="微软雅黑" panose="020B0503020204020204" pitchFamily="34" charset="-122"/>
                <a:sym typeface="+mn-ea"/>
              </a:rPr>
              <a:t>②力争</a:t>
            </a:r>
            <a:r>
              <a:rPr kumimoji="1" lang="zh-CN" altLang="en-US" sz="2800" b="1" dirty="0">
                <a:latin typeface="微软雅黑" panose="020B0503020204020204" pitchFamily="34" charset="-122"/>
                <a:ea typeface="微软雅黑" panose="020B0503020204020204" pitchFamily="34" charset="-122"/>
              </a:rPr>
              <a:t>高分开头</a:t>
            </a:r>
            <a:endParaRPr kumimoji="1" lang="zh-CN" altLang="en-US" sz="2800" b="1" dirty="0">
              <a:latin typeface="微软雅黑" panose="020B0503020204020204" pitchFamily="34" charset="-122"/>
              <a:ea typeface="微软雅黑" panose="020B0503020204020204" pitchFamily="34" charset="-122"/>
            </a:endParaRPr>
          </a:p>
        </p:txBody>
      </p:sp>
      <p:sp>
        <p:nvSpPr>
          <p:cNvPr id="59" name="Rectangle 37"/>
          <p:cNvSpPr>
            <a:spLocks noChangeArrowheads="1"/>
          </p:cNvSpPr>
          <p:nvPr/>
        </p:nvSpPr>
        <p:spPr bwMode="auto">
          <a:xfrm>
            <a:off x="1029934" y="3305010"/>
            <a:ext cx="2400651" cy="528732"/>
          </a:xfrm>
          <a:prstGeom prst="rect">
            <a:avLst/>
          </a:prstGeom>
          <a:noFill/>
          <a:ln w="9525" algn="ctr">
            <a:noFill/>
            <a:miter lim="800000"/>
          </a:ln>
        </p:spPr>
        <p:txBody>
          <a:bodyPr wrap="none" lIns="121917" tIns="60959" rIns="121917" bIns="60959">
            <a:spAutoFit/>
          </a:bodyPr>
          <a:lstStyle/>
          <a:p>
            <a:pPr latinLnBrk="1">
              <a:lnSpc>
                <a:spcPct val="120000"/>
              </a:lnSpc>
              <a:defRPr/>
            </a:pPr>
            <a:r>
              <a:rPr kumimoji="1" lang="zh-CN" altLang="en-US" sz="2400" b="1" kern="0" dirty="0">
                <a:solidFill>
                  <a:srgbClr val="00B050"/>
                </a:solidFill>
                <a:latin typeface="微软雅黑" panose="020B0503020204020204" pitchFamily="34" charset="-122"/>
                <a:ea typeface="微软雅黑" panose="020B0503020204020204" pitchFamily="34" charset="-122"/>
              </a:rPr>
              <a:t>第一、二段开头</a:t>
            </a:r>
            <a:endParaRPr kumimoji="1" lang="zh-CN" altLang="en-US" sz="2400" b="1" kern="0" dirty="0">
              <a:solidFill>
                <a:srgbClr val="00B050"/>
              </a:solidFill>
              <a:latin typeface="微软雅黑" panose="020B0503020204020204" pitchFamily="34" charset="-122"/>
              <a:ea typeface="微软雅黑" panose="020B0503020204020204" pitchFamily="34" charset="-122"/>
            </a:endParaRPr>
          </a:p>
        </p:txBody>
      </p:sp>
      <p:sp>
        <p:nvSpPr>
          <p:cNvPr id="60" name="Line 39"/>
          <p:cNvSpPr>
            <a:spLocks noChangeShapeType="1"/>
          </p:cNvSpPr>
          <p:nvPr/>
        </p:nvSpPr>
        <p:spPr bwMode="auto">
          <a:xfrm>
            <a:off x="385195" y="3868045"/>
            <a:ext cx="3360000" cy="0"/>
          </a:xfrm>
          <a:prstGeom prst="line">
            <a:avLst/>
          </a:prstGeom>
          <a:noFill/>
          <a:ln w="15875">
            <a:solidFill>
              <a:srgbClr val="00B050"/>
            </a:solidFill>
            <a:prstDash val="dash"/>
            <a:round/>
            <a:headEnd type="oval" w="med" len="med"/>
            <a:tailEnd type="triangle" w="med" len="med"/>
          </a:ln>
        </p:spPr>
        <p:txBody>
          <a:bodyPr wrap="none" lIns="121917" tIns="60959" rIns="121917" bIns="60959" anchor="ctr"/>
          <a:lstStyle/>
          <a:p>
            <a:pPr>
              <a:defRPr/>
            </a:pPr>
            <a:endParaRPr lang="zh-CN" altLang="en-US" kern="0">
              <a:solidFill>
                <a:sysClr val="windowText" lastClr="000000"/>
              </a:solidFill>
            </a:endParaRPr>
          </a:p>
        </p:txBody>
      </p:sp>
      <p:sp>
        <p:nvSpPr>
          <p:cNvPr id="61" name="Line 39"/>
          <p:cNvSpPr>
            <a:spLocks noChangeShapeType="1"/>
          </p:cNvSpPr>
          <p:nvPr/>
        </p:nvSpPr>
        <p:spPr bwMode="auto">
          <a:xfrm rot="10800000">
            <a:off x="7509520" y="2252176"/>
            <a:ext cx="3360000" cy="0"/>
          </a:xfrm>
          <a:prstGeom prst="line">
            <a:avLst/>
          </a:prstGeom>
          <a:noFill/>
          <a:ln w="15875">
            <a:solidFill>
              <a:srgbClr val="3399FF"/>
            </a:solidFill>
            <a:prstDash val="dash"/>
            <a:round/>
            <a:headEnd type="oval" w="med" len="med"/>
            <a:tailEnd type="triangle" w="med" len="med"/>
          </a:ln>
        </p:spPr>
        <p:txBody>
          <a:bodyPr wrap="none" lIns="121917" tIns="60959" rIns="121917" bIns="60959" anchor="ctr"/>
          <a:lstStyle/>
          <a:p>
            <a:pPr>
              <a:defRPr/>
            </a:pPr>
            <a:endParaRPr lang="zh-CN" altLang="en-US" kern="0">
              <a:solidFill>
                <a:sysClr val="windowText" lastClr="000000"/>
              </a:solidFill>
            </a:endParaRPr>
          </a:p>
        </p:txBody>
      </p:sp>
      <p:sp>
        <p:nvSpPr>
          <p:cNvPr id="62" name="Line 39"/>
          <p:cNvSpPr>
            <a:spLocks noChangeShapeType="1"/>
          </p:cNvSpPr>
          <p:nvPr/>
        </p:nvSpPr>
        <p:spPr bwMode="auto">
          <a:xfrm rot="10800000">
            <a:off x="7914651" y="4839184"/>
            <a:ext cx="3360000" cy="0"/>
          </a:xfrm>
          <a:prstGeom prst="line">
            <a:avLst/>
          </a:prstGeom>
          <a:noFill/>
          <a:ln w="15875">
            <a:solidFill>
              <a:srgbClr val="C00000"/>
            </a:solidFill>
            <a:prstDash val="dash"/>
            <a:round/>
            <a:headEnd type="oval" w="med" len="med"/>
            <a:tailEnd type="triangle" w="med" len="med"/>
          </a:ln>
        </p:spPr>
        <p:txBody>
          <a:bodyPr wrap="none" lIns="121917" tIns="60959" rIns="121917" bIns="60959" anchor="ctr"/>
          <a:lstStyle/>
          <a:p>
            <a:pPr>
              <a:defRPr/>
            </a:pPr>
            <a:endParaRPr lang="zh-CN" altLang="en-US" kern="0">
              <a:solidFill>
                <a:sysClr val="windowText" lastClr="000000"/>
              </a:solidFill>
            </a:endParaRPr>
          </a:p>
        </p:txBody>
      </p:sp>
      <p:pic>
        <p:nvPicPr>
          <p:cNvPr id="63" name="图片 62" descr="未标题-2.png"/>
          <p:cNvPicPr>
            <a:picLocks noChangeAspect="1"/>
          </p:cNvPicPr>
          <p:nvPr/>
        </p:nvPicPr>
        <p:blipFill>
          <a:blip r:embed="rId5" cstate="print"/>
          <a:stretch>
            <a:fillRect/>
          </a:stretch>
        </p:blipFill>
        <p:spPr>
          <a:xfrm>
            <a:off x="114300" y="3142447"/>
            <a:ext cx="952464" cy="952464"/>
          </a:xfrm>
          <a:prstGeom prst="rect">
            <a:avLst/>
          </a:prstGeom>
        </p:spPr>
      </p:pic>
      <p:sp>
        <p:nvSpPr>
          <p:cNvPr id="10" name="文本框 9"/>
          <p:cNvSpPr txBox="1"/>
          <p:nvPr/>
        </p:nvSpPr>
        <p:spPr>
          <a:xfrm>
            <a:off x="1800014" y="895774"/>
            <a:ext cx="9424247" cy="830997"/>
          </a:xfrm>
          <a:prstGeom prst="rect">
            <a:avLst/>
          </a:prstGeom>
          <a:noFill/>
        </p:spPr>
        <p:txBody>
          <a:bodyPr wrap="square" rtlCol="0" anchor="t">
            <a:spAutoFit/>
          </a:bodyPr>
          <a:lstStyle/>
          <a:p>
            <a:r>
              <a:rPr lang="zh-CN" altLang="en-US" sz="2400" b="1" dirty="0">
                <a:solidFill>
                  <a:schemeClr val="accent5">
                    <a:lumMod val="75000"/>
                  </a:schemeClr>
                </a:solidFill>
                <a:latin typeface="Times New Roman" panose="02020603050405020304" pitchFamily="18" charset="0"/>
                <a:cs typeface="Times New Roman" panose="02020603050405020304" pitchFamily="18" charset="0"/>
              </a:rPr>
              <a:t>根据衔接连贯理论，通过词汇的有效衔接（词汇同现或词汇复现）实现语义连贯和逻辑衔接。</a:t>
            </a:r>
            <a:endParaRPr lang="zh-CN" alt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6">
            <a:clrChange>
              <a:clrFrom>
                <a:srgbClr val="FFFFFF">
                  <a:alpha val="100000"/>
                </a:srgbClr>
              </a:clrFrom>
              <a:clrTo>
                <a:srgbClr val="FFFFFF">
                  <a:alpha val="100000"/>
                  <a:alpha val="0"/>
                </a:srgbClr>
              </a:clrTo>
            </a:clrChange>
          </a:blip>
          <a:srcRect l="33472" t="43259" r="39014" b="10840"/>
          <a:stretch>
            <a:fillRect/>
          </a:stretch>
        </p:blipFill>
        <p:spPr>
          <a:xfrm>
            <a:off x="122767" y="736601"/>
            <a:ext cx="1677247" cy="1846580"/>
          </a:xfrm>
          <a:prstGeom prst="rect">
            <a:avLst/>
          </a:prstGeom>
        </p:spPr>
      </p:pic>
      <p:pic>
        <p:nvPicPr>
          <p:cNvPr id="7" name="图片 6"/>
          <p:cNvPicPr>
            <a:picLocks noChangeAspect="1"/>
          </p:cNvPicPr>
          <p:nvPr>
            <p:custDataLst>
              <p:tags r:id="rId7"/>
            </p:custDataLst>
          </p:nvPr>
        </p:nvPicPr>
        <p:blipFill>
          <a:blip r:embed="rId8">
            <a:clrChange>
              <a:clrFrom>
                <a:srgbClr val="F6F6F6">
                  <a:alpha val="100000"/>
                </a:srgbClr>
              </a:clrFrom>
              <a:clrTo>
                <a:srgbClr val="F6F6F6">
                  <a:alpha val="100000"/>
                  <a:alpha val="0"/>
                </a:srgbClr>
              </a:clrTo>
            </a:clrChange>
          </a:blip>
          <a:srcRect l="53828" t="27524" r="2757" b="58507"/>
          <a:stretch>
            <a:fillRect/>
          </a:stretch>
        </p:blipFill>
        <p:spPr>
          <a:xfrm>
            <a:off x="9346354" y="0"/>
            <a:ext cx="2845647" cy="736600"/>
          </a:xfrm>
          <a:prstGeom prst="rect">
            <a:avLst/>
          </a:prstGeom>
        </p:spPr>
      </p:pic>
      <p:sp>
        <p:nvSpPr>
          <p:cNvPr id="2" name="文本框 1"/>
          <p:cNvSpPr txBox="1"/>
          <p:nvPr/>
        </p:nvSpPr>
        <p:spPr>
          <a:xfrm>
            <a:off x="158750" y="6324527"/>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 </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9"/>
          <a:stretch>
            <a:fillRect/>
          </a:stretch>
        </p:blipFill>
        <p:spPr>
          <a:xfrm>
            <a:off x="11477625" y="82550"/>
            <a:ext cx="608013" cy="642938"/>
          </a:xfrm>
          <a:prstGeom prst="rect">
            <a:avLst/>
          </a:prstGeom>
          <a:no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1049"/>
                            </p:stCondLst>
                            <p:childTnLst>
                              <p:par>
                                <p:cTn id="10" presetID="20" presetClass="entr" presetSubtype="0"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edge">
                                      <p:cBhvr>
                                        <p:cTn id="12" dur="2000"/>
                                        <p:tgtEl>
                                          <p:spTgt spid="55"/>
                                        </p:tgtEl>
                                      </p:cBhvr>
                                    </p:animEffect>
                                  </p:childTnLst>
                                </p:cTn>
                              </p:par>
                            </p:childTnLst>
                          </p:cTn>
                        </p:par>
                        <p:par>
                          <p:cTn id="13" fill="hold">
                            <p:stCondLst>
                              <p:cond delay="3049"/>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9"/>
                                        </p:tgtEl>
                                        <p:attrNameLst>
                                          <p:attrName>ppt_y</p:attrName>
                                        </p:attrNameLst>
                                      </p:cBhvr>
                                      <p:tavLst>
                                        <p:tav tm="0">
                                          <p:val>
                                            <p:strVal val="#ppt_y"/>
                                          </p:val>
                                        </p:tav>
                                        <p:tav tm="100000">
                                          <p:val>
                                            <p:strVal val="#ppt_y"/>
                                          </p:val>
                                        </p:tav>
                                      </p:tavLst>
                                    </p:anim>
                                    <p:anim calcmode="lin" valueType="num">
                                      <p:cBhvr>
                                        <p:cTn id="18"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9"/>
                                        </p:tgtEl>
                                      </p:cBhvr>
                                    </p:animEffect>
                                  </p:childTnLst>
                                </p:cTn>
                              </p:par>
                            </p:childTnLst>
                          </p:cTn>
                        </p:par>
                        <p:par>
                          <p:cTn id="21" fill="hold">
                            <p:stCondLst>
                              <p:cond delay="3849"/>
                            </p:stCondLst>
                            <p:childTnLst>
                              <p:par>
                                <p:cTn id="22" presetID="52"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Scale>
                                      <p:cBhvr>
                                        <p:cTn id="2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3"/>
                                        </p:tgtEl>
                                        <p:attrNameLst>
                                          <p:attrName>ppt_x</p:attrName>
                                          <p:attrName>ppt_y</p:attrName>
                                        </p:attrNameLst>
                                      </p:cBhvr>
                                    </p:animMotion>
                                    <p:animEffect transition="in" filter="fade">
                                      <p:cBhvr>
                                        <p:cTn id="26" dur="1000"/>
                                        <p:tgtEl>
                                          <p:spTgt spid="63"/>
                                        </p:tgtEl>
                                      </p:cBhvr>
                                    </p:animEffect>
                                  </p:childTnLst>
                                </p:cTn>
                              </p:par>
                            </p:childTnLst>
                          </p:cTn>
                        </p:par>
                        <p:par>
                          <p:cTn id="27" fill="hold">
                            <p:stCondLst>
                              <p:cond delay="4849"/>
                            </p:stCondLst>
                            <p:childTnLst>
                              <p:par>
                                <p:cTn id="28" presetID="22" presetClass="entr" presetSubtype="8"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childTnLst>
                          </p:cTn>
                        </p:par>
                        <p:par>
                          <p:cTn id="31" fill="hold">
                            <p:stCondLst>
                              <p:cond delay="5349"/>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58"/>
                                        </p:tgtEl>
                                        <p:attrNameLst>
                                          <p:attrName>style.visibility</p:attrName>
                                        </p:attrNameLst>
                                      </p:cBhvr>
                                      <p:to>
                                        <p:strVal val="visible"/>
                                      </p:to>
                                    </p:set>
                                    <p:anim calcmode="discrete" valueType="clr">
                                      <p:cBhvr override="childStyle">
                                        <p:cTn id="34"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8"/>
                                        </p:tgtEl>
                                        <p:attrNameLst>
                                          <p:attrName>fillcolor</p:attrName>
                                        </p:attrNameLst>
                                      </p:cBhvr>
                                      <p:tavLst>
                                        <p:tav tm="0">
                                          <p:val>
                                            <p:clrVal>
                                              <a:schemeClr val="accent2"/>
                                            </p:clrVal>
                                          </p:val>
                                        </p:tav>
                                        <p:tav tm="50000">
                                          <p:val>
                                            <p:clrVal>
                                              <a:schemeClr val="hlink"/>
                                            </p:clrVal>
                                          </p:val>
                                        </p:tav>
                                      </p:tavLst>
                                    </p:anim>
                                    <p:set>
                                      <p:cBhvr>
                                        <p:cTn id="36" dur="80"/>
                                        <p:tgtEl>
                                          <p:spTgt spid="58"/>
                                        </p:tgtEl>
                                        <p:attrNameLst>
                                          <p:attrName>fill.type</p:attrName>
                                        </p:attrNameLst>
                                      </p:cBhvr>
                                      <p:to>
                                        <p:strVal val="solid"/>
                                      </p:to>
                                    </p:set>
                                  </p:childTnLst>
                                </p:cTn>
                              </p:par>
                            </p:childTnLst>
                          </p:cTn>
                        </p:par>
                        <p:par>
                          <p:cTn id="37" fill="hold">
                            <p:stCondLst>
                              <p:cond delay="714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3"/>
                                        </p:tgtEl>
                                        <p:attrNameLst>
                                          <p:attrName>ppt_y</p:attrName>
                                        </p:attrNameLst>
                                      </p:cBhvr>
                                      <p:tavLst>
                                        <p:tav tm="0">
                                          <p:val>
                                            <p:strVal val="#ppt_y"/>
                                          </p:val>
                                        </p:tav>
                                        <p:tav tm="100000">
                                          <p:val>
                                            <p:strVal val="#ppt_y"/>
                                          </p:val>
                                        </p:tav>
                                      </p:tavLst>
                                    </p:anim>
                                    <p:anim calcmode="lin" valueType="num">
                                      <p:cBhvr>
                                        <p:cTn id="4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3"/>
                                        </p:tgtEl>
                                      </p:cBhvr>
                                    </p:animEffect>
                                  </p:childTnLst>
                                </p:cTn>
                              </p:par>
                            </p:childTnLst>
                          </p:cTn>
                        </p:par>
                        <p:par>
                          <p:cTn id="45" fill="hold">
                            <p:stCondLst>
                              <p:cond delay="7850"/>
                            </p:stCondLst>
                            <p:childTnLst>
                              <p:par>
                                <p:cTn id="46" presetID="22" presetClass="entr" presetSubtype="2"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right)">
                                      <p:cBhvr>
                                        <p:cTn id="48" dur="500"/>
                                        <p:tgtEl>
                                          <p:spTgt spid="61"/>
                                        </p:tgtEl>
                                      </p:cBhvr>
                                    </p:animEffect>
                                  </p:childTnLst>
                                </p:cTn>
                              </p:par>
                            </p:childTnLst>
                          </p:cTn>
                        </p:par>
                        <p:par>
                          <p:cTn id="49" fill="hold">
                            <p:stCondLst>
                              <p:cond delay="835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52"/>
                                        </p:tgtEl>
                                        <p:attrNameLst>
                                          <p:attrName>style.visibility</p:attrName>
                                        </p:attrNameLst>
                                      </p:cBhvr>
                                      <p:to>
                                        <p:strVal val="visible"/>
                                      </p:to>
                                    </p:set>
                                    <p:anim calcmode="discrete" valueType="clr">
                                      <p:cBhvr override="childStyle">
                                        <p:cTn id="52"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52"/>
                                        </p:tgtEl>
                                        <p:attrNameLst>
                                          <p:attrName>fillcolor</p:attrName>
                                        </p:attrNameLst>
                                      </p:cBhvr>
                                      <p:tavLst>
                                        <p:tav tm="0">
                                          <p:val>
                                            <p:clrVal>
                                              <a:schemeClr val="accent2"/>
                                            </p:clrVal>
                                          </p:val>
                                        </p:tav>
                                        <p:tav tm="50000">
                                          <p:val>
                                            <p:clrVal>
                                              <a:schemeClr val="hlink"/>
                                            </p:clrVal>
                                          </p:val>
                                        </p:tav>
                                      </p:tavLst>
                                    </p:anim>
                                    <p:set>
                                      <p:cBhvr>
                                        <p:cTn id="54" dur="80"/>
                                        <p:tgtEl>
                                          <p:spTgt spid="52"/>
                                        </p:tgtEl>
                                        <p:attrNameLst>
                                          <p:attrName>fill.type</p:attrName>
                                        </p:attrNameLst>
                                      </p:cBhvr>
                                      <p:to>
                                        <p:strVal val="solid"/>
                                      </p:to>
                                    </p:set>
                                  </p:childTnLst>
                                </p:cTn>
                              </p:par>
                            </p:childTnLst>
                          </p:cTn>
                        </p:par>
                        <p:par>
                          <p:cTn id="55" fill="hold">
                            <p:stCondLst>
                              <p:cond delay="951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57"/>
                                        </p:tgtEl>
                                        <p:attrNameLst>
                                          <p:attrName>ppt_y</p:attrName>
                                        </p:attrNameLst>
                                      </p:cBhvr>
                                      <p:tavLst>
                                        <p:tav tm="0">
                                          <p:val>
                                            <p:strVal val="#ppt_y"/>
                                          </p:val>
                                        </p:tav>
                                        <p:tav tm="100000">
                                          <p:val>
                                            <p:strVal val="#ppt_y"/>
                                          </p:val>
                                        </p:tav>
                                      </p:tavLst>
                                    </p:anim>
                                    <p:anim calcmode="lin" valueType="num">
                                      <p:cBhvr>
                                        <p:cTn id="60"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57"/>
                                        </p:tgtEl>
                                      </p:cBhvr>
                                    </p:animEffect>
                                  </p:childTnLst>
                                </p:cTn>
                              </p:par>
                            </p:childTnLst>
                          </p:cTn>
                        </p:par>
                        <p:par>
                          <p:cTn id="63" fill="hold">
                            <p:stCondLst>
                              <p:cond delay="10210"/>
                            </p:stCondLst>
                            <p:childTnLst>
                              <p:par>
                                <p:cTn id="64" presetID="22" presetClass="entr" presetSubtype="2"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right)">
                                      <p:cBhvr>
                                        <p:cTn id="66" dur="500"/>
                                        <p:tgtEl>
                                          <p:spTgt spid="62"/>
                                        </p:tgtEl>
                                      </p:cBhvr>
                                    </p:animEffect>
                                  </p:childTnLst>
                                </p:cTn>
                              </p:par>
                            </p:childTnLst>
                          </p:cTn>
                        </p:par>
                        <p:par>
                          <p:cTn id="67" fill="hold">
                            <p:stCondLst>
                              <p:cond delay="1071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56"/>
                                        </p:tgtEl>
                                        <p:attrNameLst>
                                          <p:attrName>style.visibility</p:attrName>
                                        </p:attrNameLst>
                                      </p:cBhvr>
                                      <p:to>
                                        <p:strVal val="visible"/>
                                      </p:to>
                                    </p:set>
                                    <p:anim calcmode="discrete" valueType="clr">
                                      <p:cBhvr override="childStyle">
                                        <p:cTn id="70"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56"/>
                                        </p:tgtEl>
                                        <p:attrNameLst>
                                          <p:attrName>fillcolor</p:attrName>
                                        </p:attrNameLst>
                                      </p:cBhvr>
                                      <p:tavLst>
                                        <p:tav tm="0">
                                          <p:val>
                                            <p:clrVal>
                                              <a:schemeClr val="accent2"/>
                                            </p:clrVal>
                                          </p:val>
                                        </p:tav>
                                        <p:tav tm="50000">
                                          <p:val>
                                            <p:clrVal>
                                              <a:schemeClr val="hlink"/>
                                            </p:clrVal>
                                          </p:val>
                                        </p:tav>
                                      </p:tavLst>
                                    </p:anim>
                                    <p:set>
                                      <p:cBhvr>
                                        <p:cTn id="72" dur="80"/>
                                        <p:tgtEl>
                                          <p:spTgt spid="56"/>
                                        </p:tgtEl>
                                        <p:attrNameLst>
                                          <p:attrName>fill.type</p:attrName>
                                        </p:attrNameLst>
                                      </p:cBhvr>
                                      <p:to>
                                        <p:strVal val="solid"/>
                                      </p:to>
                                    </p:set>
                                  </p:childTnLst>
                                </p:cTn>
                              </p:par>
                              <p:par>
                                <p:cTn id="73" presetID="29"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ppt_x</p:attrName>
                                        </p:attrNameLst>
                                      </p:cBhvr>
                                      <p:tavLst>
                                        <p:tav tm="0">
                                          <p:val>
                                            <p:strVal val="#ppt_x-.2"/>
                                          </p:val>
                                        </p:tav>
                                        <p:tav tm="100000">
                                          <p:val>
                                            <p:strVal val="#ppt_x"/>
                                          </p:val>
                                        </p:tav>
                                      </p:tavLst>
                                    </p:anim>
                                    <p:anim calcmode="lin" valueType="num">
                                      <p:cBhvr>
                                        <p:cTn id="7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2" grpId="0"/>
      <p:bldP spid="53" grpId="0"/>
      <p:bldP spid="56" grpId="0"/>
      <p:bldP spid="57" grpId="0"/>
      <p:bldP spid="58" grpId="0"/>
      <p:bldP spid="59" grpId="0"/>
      <p:bldP spid="60" grpId="0" bldLvl="0" animBg="1"/>
      <p:bldP spid="61" grpId="0" bldLvl="0" animBg="1"/>
      <p:bldP spid="6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798982" y="663299"/>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Design plots for each paragraph</a:t>
            </a:r>
            <a:endParaRPr lang="zh-CN" altLang="en-US" sz="5400" b="1" dirty="0">
              <a:solidFill>
                <a:srgbClr val="EDBE13"/>
              </a:solidFill>
            </a:endParaRPr>
          </a:p>
        </p:txBody>
      </p:sp>
      <p:sp>
        <p:nvSpPr>
          <p:cNvPr id="6" name="文本框 5"/>
          <p:cNvSpPr txBox="1"/>
          <p:nvPr/>
        </p:nvSpPr>
        <p:spPr>
          <a:xfrm>
            <a:off x="0" y="2146851"/>
            <a:ext cx="12192000" cy="3539430"/>
          </a:xfrm>
          <a:prstGeom prst="rect">
            <a:avLst/>
          </a:prstGeom>
          <a:solidFill>
            <a:schemeClr val="bg2"/>
          </a:solidFill>
        </p:spPr>
        <p:txBody>
          <a:bodyPr wrap="square">
            <a:spAutoFit/>
          </a:bodyPr>
          <a:lstStyle/>
          <a:p>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确定</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核心词汇：</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所给段落首句的</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名词、动词、地点、时间</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等要读透，并利用所给段落首句的</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核心词汇</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进行两段首句的创作，增强与原文的协同性，一致性，确保续写内容与原文故事语义连贯；</a:t>
            </a:r>
            <a:endPar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a:p>
            <a:endPar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endParaRPr>
          </a:p>
          <a:p>
            <a:r>
              <a:rPr lang="zh-CN" altLang="en-US" sz="3200" b="1" dirty="0">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附评分标准：</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第五档：（</a:t>
            </a:r>
            <a:r>
              <a:rPr lang="en-US" altLang="zh-CN"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21—25 </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分）与所给短文融洽度高，</a:t>
            </a:r>
            <a:r>
              <a:rPr lang="zh-CN" altLang="en-US" sz="32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与段落开头衔接合理，</a:t>
            </a:r>
            <a:r>
              <a:rPr lang="zh-CN" altLang="en-US" sz="3200" b="1" dirty="0">
                <a:solidFill>
                  <a:srgbClr val="00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内容丰富，有效地使用了语句间连接成分，使所续写短文结构紧凑</a:t>
            </a: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结合原文本最后一段定首段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 1  </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4"/>
            <a:ext cx="12192000" cy="4362557"/>
          </a:xfrm>
          <a:solidFill>
            <a:schemeClr val="bg1"/>
          </a:solidFill>
        </p:spPr>
        <p:txBody>
          <a:bodyPr>
            <a:noAutofit/>
          </a:bodyPr>
          <a:lstStyle/>
          <a:p>
            <a:r>
              <a:rPr lang="en-US" altLang="zh-CN" sz="44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Para1: </a:t>
            </a:r>
            <a:r>
              <a:rPr lang="en-US" altLang="zh-CN" sz="44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44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44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4400" dirty="0">
                <a:solidFill>
                  <a:srgbClr val="FF0000"/>
                </a:solidFill>
                <a:latin typeface="Aharoni" panose="02010803020104030203" pitchFamily="2" charset="-79"/>
                <a:ea typeface="Times New Roman" panose="02020603050405020304" pitchFamily="18" charset="0"/>
                <a:cs typeface="Aharoni" panose="02010803020104030203" pitchFamily="2" charset="-79"/>
              </a:rPr>
              <a:t>in my way.</a:t>
            </a:r>
            <a:endParaRPr lang="en-US" altLang="zh-CN" sz="44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4000" b="1" dirty="0">
                <a:solidFill>
                  <a:srgbClr val="006600"/>
                </a:solidFill>
              </a:rPr>
              <a:t>Link1 A: </a:t>
            </a:r>
            <a:r>
              <a:rPr lang="zh-CN" altLang="en-US" sz="3600" dirty="0"/>
              <a:t>（</a:t>
            </a:r>
            <a:r>
              <a:rPr lang="zh-CN" altLang="en-US" sz="3600" dirty="0">
                <a:solidFill>
                  <a:srgbClr val="C00000"/>
                </a:solidFill>
              </a:rPr>
              <a:t>我刚兼职不久就犯了错，看到严厉的老板，自然害怕。</a:t>
            </a:r>
            <a:r>
              <a:rPr lang="en-US" altLang="zh-CN" sz="3600" dirty="0"/>
              <a:t>)</a:t>
            </a:r>
            <a:endParaRPr lang="en-US" altLang="zh-CN" sz="3600" dirty="0"/>
          </a:p>
          <a:p>
            <a:r>
              <a:rPr lang="en-US" altLang="zh-CN" sz="4000" dirty="0">
                <a:solidFill>
                  <a:srgbClr val="CC00FF"/>
                </a:solidFill>
                <a:latin typeface="Aharoni" panose="02010803020104030203" pitchFamily="2" charset="-79"/>
                <a:ea typeface="Times New Roman" panose="02020603050405020304" pitchFamily="18" charset="0"/>
                <a:cs typeface="Aharoni" panose="02010803020104030203" pitchFamily="2" charset="-79"/>
              </a:rPr>
              <a:t>My heart </a:t>
            </a:r>
            <a:r>
              <a:rPr lang="en-US" altLang="zh-CN" sz="4000" dirty="0">
                <a:solidFill>
                  <a:srgbClr val="C00000"/>
                </a:solidFill>
                <a:latin typeface="Aharoni" panose="02010803020104030203" pitchFamily="2" charset="-79"/>
                <a:ea typeface="Times New Roman" panose="02020603050405020304" pitchFamily="18" charset="0"/>
                <a:cs typeface="Aharoni" panose="02010803020104030203" pitchFamily="2" charset="-79"/>
              </a:rPr>
              <a:t>sank/ missed a beat</a:t>
            </a:r>
            <a:r>
              <a:rPr lang="en-US" altLang="zh-CN" sz="40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40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as I saw the serious/ stern look on his face.</a:t>
            </a:r>
            <a:endParaRPr lang="en-US" altLang="zh-CN" sz="4000" dirty="0">
              <a:solidFill>
                <a:srgbClr val="0000FF"/>
              </a:solidFill>
              <a:latin typeface="Aharoni" panose="02010803020104030203" pitchFamily="2" charset="-79"/>
              <a:ea typeface="Times New Roman" panose="02020603050405020304" pitchFamily="18" charset="0"/>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结合原文本最后一段定首段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 1  </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5"/>
            <a:ext cx="12192000" cy="3269252"/>
          </a:xfrm>
          <a:solidFill>
            <a:schemeClr val="bg1"/>
          </a:solidFill>
        </p:spPr>
        <p:txBody>
          <a:bodyPr>
            <a:noAutofit/>
          </a:bodyPr>
          <a:lstStyle/>
          <a:p>
            <a:r>
              <a:rPr lang="en-US" altLang="zh-CN" sz="44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Para1: </a:t>
            </a:r>
            <a:r>
              <a:rPr lang="en-US" altLang="zh-CN" sz="44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44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44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4400" dirty="0">
                <a:solidFill>
                  <a:srgbClr val="FF0000"/>
                </a:solidFill>
                <a:latin typeface="Aharoni" panose="02010803020104030203" pitchFamily="2" charset="-79"/>
                <a:ea typeface="Times New Roman" panose="02020603050405020304" pitchFamily="18" charset="0"/>
                <a:cs typeface="Aharoni" panose="02010803020104030203" pitchFamily="2" charset="-79"/>
              </a:rPr>
              <a:t>in my way.</a:t>
            </a:r>
            <a:endParaRPr lang="en-US" altLang="zh-CN" sz="44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4000" b="1" dirty="0">
                <a:solidFill>
                  <a:srgbClr val="006600"/>
                </a:solidFill>
              </a:rPr>
              <a:t>Link1B: </a:t>
            </a:r>
            <a:r>
              <a:rPr lang="zh-CN" altLang="en-US" sz="3600" dirty="0"/>
              <a:t>（</a:t>
            </a:r>
            <a:r>
              <a:rPr lang="zh-CN" altLang="en-US" sz="3600" dirty="0">
                <a:solidFill>
                  <a:srgbClr val="C00000"/>
                </a:solidFill>
              </a:rPr>
              <a:t>见到老板不悦的表情，心情低落</a:t>
            </a:r>
            <a:r>
              <a:rPr lang="en-US" altLang="zh-CN" sz="3600" dirty="0"/>
              <a:t>)</a:t>
            </a:r>
            <a:endParaRPr lang="en-US" altLang="zh-CN" sz="3600" dirty="0"/>
          </a:p>
          <a:p>
            <a:pPr marL="0" indent="0">
              <a:buNone/>
            </a:pPr>
            <a:r>
              <a:rPr lang="en-US" altLang="zh-CN" sz="4000" dirty="0">
                <a:solidFill>
                  <a:srgbClr val="CC00FF"/>
                </a:solidFill>
              </a:rPr>
              <a:t>  </a:t>
            </a:r>
            <a:r>
              <a:rPr lang="en-US" altLang="zh-CN" sz="4000" dirty="0">
                <a:solidFill>
                  <a:srgbClr val="7030A0"/>
                </a:solidFill>
                <a:latin typeface="Aharoni" panose="02010803020104030203" pitchFamily="2" charset="-79"/>
                <a:ea typeface="Times New Roman" panose="02020603050405020304" pitchFamily="18" charset="0"/>
                <a:cs typeface="Aharoni" panose="02010803020104030203" pitchFamily="2" charset="-79"/>
              </a:rPr>
              <a:t>Seeing the dissatisfaction on his face, </a:t>
            </a:r>
            <a:r>
              <a:rPr lang="en-US" altLang="zh-CN" sz="40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40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in low spirits.</a:t>
            </a:r>
            <a:endParaRPr lang="en-US" altLang="zh-CN" sz="40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pPr marL="0" indent="0">
              <a:buNone/>
            </a:pPr>
            <a:endParaRPr lang="en-US" altLang="zh-CN" sz="4000"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1986951" cy="5794673"/>
          </a:xfrm>
          <a:solidFill>
            <a:schemeClr val="bg1"/>
          </a:solidFill>
        </p:spPr>
        <p:txBody>
          <a:bodyPr>
            <a:noAutofit/>
          </a:bodyPr>
          <a:lstStyle/>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Para1: </a:t>
            </a:r>
            <a:r>
              <a:rPr lang="en-US" altLang="zh-CN" sz="36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in my way.</a:t>
            </a:r>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4000" b="1" dirty="0">
                <a:solidFill>
                  <a:srgbClr val="006600"/>
                </a:solidFill>
              </a:rPr>
              <a:t>Link2A: </a:t>
            </a:r>
            <a:r>
              <a:rPr lang="en-US" altLang="zh-CN" sz="3600" dirty="0">
                <a:solidFill>
                  <a:srgbClr val="0000FF"/>
                </a:solidFill>
              </a:rPr>
              <a:t>(</a:t>
            </a:r>
            <a:r>
              <a:rPr lang="zh-CN" altLang="en-US" sz="3600" dirty="0">
                <a:solidFill>
                  <a:srgbClr val="0000FF"/>
                </a:solidFill>
              </a:rPr>
              <a:t>根据第二段所给首句</a:t>
            </a:r>
            <a:r>
              <a:rPr lang="en-US" altLang="zh-CN" sz="3600" u="sng" dirty="0">
                <a:solidFill>
                  <a:srgbClr val="0000FF"/>
                </a:solidFill>
                <a:latin typeface="Aharoni" panose="02010803020104030203" pitchFamily="2" charset="-79"/>
                <a:ea typeface="Times New Roman" panose="02020603050405020304" pitchFamily="18" charset="0"/>
                <a:cs typeface="Aharoni" panose="02010803020104030203" pitchFamily="2" charset="-79"/>
              </a:rPr>
              <a:t>the mess, </a:t>
            </a:r>
            <a:r>
              <a:rPr lang="zh-CN" altLang="en-US" sz="3600" u="sng" dirty="0">
                <a:solidFill>
                  <a:srgbClr val="0000FF"/>
                </a:solidFill>
                <a:latin typeface="Aharoni" panose="02010803020104030203" pitchFamily="2" charset="-79"/>
                <a:ea typeface="Times New Roman" panose="02020603050405020304" pitchFamily="18" charset="0"/>
                <a:cs typeface="Aharoni" panose="02010803020104030203" pitchFamily="2" charset="-79"/>
              </a:rPr>
              <a:t>与原文的</a:t>
            </a:r>
            <a:r>
              <a:rPr lang="zh-CN" altLang="en-US" sz="3600" dirty="0">
                <a:solidFill>
                  <a:srgbClr val="0000FF"/>
                </a:solidFill>
              </a:rPr>
              <a:t> </a:t>
            </a:r>
            <a:r>
              <a:rPr lang="en-US" altLang="zh-CN" sz="3600" dirty="0">
                <a:solidFill>
                  <a:srgbClr val="0000FF"/>
                </a:solidFill>
              </a:rPr>
              <a:t>the beer lake </a:t>
            </a:r>
            <a:r>
              <a:rPr lang="zh-CN" altLang="en-US" sz="3600" dirty="0">
                <a:solidFill>
                  <a:srgbClr val="0000FF"/>
                </a:solidFill>
              </a:rPr>
              <a:t>回扣。） </a:t>
            </a:r>
            <a:endParaRPr lang="en-US" altLang="zh-CN" sz="3600" dirty="0">
              <a:solidFill>
                <a:srgbClr val="0000FF"/>
              </a:solidFill>
              <a:latin typeface="Arial" panose="020B0604020202020204" pitchFamily="34" charset="0"/>
              <a:ea typeface="Times New Roman" panose="02020603050405020304" pitchFamily="18" charset="0"/>
            </a:endParaRPr>
          </a:p>
          <a:p>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With all the dry rags,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the beer </a:t>
            </a:r>
            <a:r>
              <a:rPr lang="zh-CN" altLang="en-US"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lake</a:t>
            </a:r>
            <a:r>
              <a:rPr lang="zh-CN" altLang="en-US"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removed. </a:t>
            </a:r>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 2: </a:t>
            </a:r>
            <a:r>
              <a:rPr lang="en-US" altLang="zh-CN" sz="3600" u="sng" dirty="0">
                <a:solidFill>
                  <a:srgbClr val="0000FF"/>
                </a:solidFill>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3600" dirty="0">
              <a:solidFill>
                <a:srgbClr val="FF0000"/>
              </a:solidFill>
              <a:latin typeface="Aharoni" panose="02010803020104030203" pitchFamily="2" charset="-79"/>
              <a:cs typeface="Aharoni" panose="02010803020104030203" pitchFamily="2" charset="-79"/>
            </a:endParaRPr>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Link2: </a:t>
            </a: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5" name="直接箭头连接符 4"/>
          <p:cNvCxnSpPr/>
          <p:nvPr/>
        </p:nvCxnSpPr>
        <p:spPr>
          <a:xfrm flipH="1">
            <a:off x="4919870" y="5019261"/>
            <a:ext cx="1391478" cy="2882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44726" y="139146"/>
            <a:ext cx="12102548" cy="6484276"/>
          </a:xfrm>
          <a:prstGeom prst="rect">
            <a:avLst/>
          </a:prstGeom>
          <a:solidFill>
            <a:schemeClr val="bg1"/>
          </a:solidFill>
        </p:spPr>
        <p:txBody>
          <a:bodyPr wrap="square">
            <a:spAutoFit/>
          </a:bodyPr>
          <a:lstStyle/>
          <a:p>
            <a:pPr marR="7620" indent="349250" algn="just" eaLnBrk="0">
              <a:lnSpc>
                <a:spcPts val="2500"/>
              </a:lnSpc>
            </a:pPr>
            <a:r>
              <a:rPr lang="en-US" altLang="zh-CN" sz="2000" dirty="0">
                <a:solidFill>
                  <a:srgbClr val="000000"/>
                </a:solidFill>
                <a:effectLst/>
                <a:latin typeface="Times New Roman" panose="02020603050405020304" pitchFamily="18" charset="0"/>
                <a:ea typeface="等线" panose="02010600030101010101" pitchFamily="2" charset="-122"/>
              </a:rPr>
              <a:t>I stood in the restaurant kitchen, my eyes wide, arms hanging awkwardly ,ready to work but unsure of what to </a:t>
            </a:r>
            <a:r>
              <a:rPr lang="en-US" altLang="zh-CN" sz="2000" dirty="0" err="1">
                <a:solidFill>
                  <a:srgbClr val="000000"/>
                </a:solidFill>
                <a:effectLst/>
                <a:latin typeface="Times New Roman" panose="02020603050405020304" pitchFamily="18" charset="0"/>
                <a:ea typeface="等线" panose="02010600030101010101" pitchFamily="2" charset="-122"/>
              </a:rPr>
              <a:t>do.“You</a:t>
            </a:r>
            <a:r>
              <a:rPr lang="en-US" altLang="zh-CN" sz="2000" dirty="0">
                <a:solidFill>
                  <a:srgbClr val="000000"/>
                </a:solidFill>
                <a:effectLst/>
                <a:latin typeface="Times New Roman" panose="02020603050405020304" pitchFamily="18" charset="0"/>
                <a:ea typeface="等线" panose="02010600030101010101" pitchFamily="2" charset="-122"/>
              </a:rPr>
              <a:t> will be trained first,</a:t>
            </a:r>
            <a:r>
              <a:rPr lang="zh-CN" altLang="en-US" sz="2000" dirty="0">
                <a:solidFill>
                  <a:srgbClr val="000000"/>
                </a:solidFill>
                <a:effectLst/>
                <a:latin typeface="Times New Roman" panose="02020603050405020304" pitchFamily="18" charset="0"/>
                <a:ea typeface="等线" panose="02010600030101010101" pitchFamily="2" charset="-122"/>
              </a:rPr>
              <a:t>”</a:t>
            </a:r>
            <a:r>
              <a:rPr lang="en-US" altLang="zh-CN" sz="2000" dirty="0">
                <a:solidFill>
                  <a:srgbClr val="000000"/>
                </a:solidFill>
                <a:effectLst/>
                <a:latin typeface="Times New Roman" panose="02020603050405020304" pitchFamily="18" charset="0"/>
                <a:ea typeface="等线" panose="02010600030101010101" pitchFamily="2" charset="-122"/>
              </a:rPr>
              <a:t>my manager Aaron said,“ and do remember to check every detail!” With these words, he walked away.</a:t>
            </a:r>
            <a:endParaRPr lang="zh-CN" altLang="zh-CN" sz="2000" dirty="0">
              <a:solidFill>
                <a:srgbClr val="000000"/>
              </a:solidFill>
              <a:effectLst/>
              <a:latin typeface="Times New Roman" panose="02020603050405020304" pitchFamily="18" charset="0"/>
              <a:ea typeface="Times New Roman" panose="02020603050405020304" pitchFamily="18" charset="0"/>
            </a:endParaRPr>
          </a:p>
          <a:p>
            <a:pPr marR="7620" indent="349250" algn="just" eaLnBrk="0">
              <a:lnSpc>
                <a:spcPts val="2500"/>
              </a:lnSpc>
            </a:pPr>
            <a:r>
              <a:rPr lang="en-US" altLang="zh-CN" sz="2000" dirty="0">
                <a:solidFill>
                  <a:srgbClr val="000000"/>
                </a:solidFill>
                <a:effectLst/>
                <a:latin typeface="Times New Roman" panose="02020603050405020304" pitchFamily="18" charset="0"/>
                <a:ea typeface="等线" panose="02010600030101010101" pitchFamily="2" charset="-122"/>
              </a:rPr>
              <a:t>A workmate threw me a dish brush and said, “Let‘s get started.” He introduced me to the basics of washing dishes and demonstrated the process. This was the beginning of my part-time job</a:t>
            </a:r>
            <a:r>
              <a:rPr lang="zh-CN" altLang="en-US" sz="2000" dirty="0">
                <a:solidFill>
                  <a:srgbClr val="000000"/>
                </a:solidFill>
                <a:effectLst/>
                <a:latin typeface="Times New Roman" panose="02020603050405020304" pitchFamily="18" charset="0"/>
                <a:ea typeface="等线" panose="02010600030101010101" pitchFamily="2" charset="-122"/>
              </a:rPr>
              <a:t>， </a:t>
            </a:r>
            <a:r>
              <a:rPr lang="en-US" altLang="zh-CN" sz="2000" dirty="0">
                <a:solidFill>
                  <a:srgbClr val="000000"/>
                </a:solidFill>
                <a:effectLst/>
                <a:latin typeface="Times New Roman" panose="02020603050405020304" pitchFamily="18" charset="0"/>
                <a:ea typeface="等线" panose="02010600030101010101" pitchFamily="2" charset="-122"/>
              </a:rPr>
              <a:t>a new stage where I was both eager to learn and anxious about the challenges ahead.</a:t>
            </a:r>
            <a:endParaRPr lang="zh-CN" altLang="zh-CN" sz="2000" dirty="0">
              <a:solidFill>
                <a:srgbClr val="000000"/>
              </a:solidFill>
              <a:effectLst/>
              <a:latin typeface="Times New Roman" panose="02020603050405020304" pitchFamily="18" charset="0"/>
              <a:ea typeface="Times New Roman" panose="02020603050405020304" pitchFamily="18" charset="0"/>
            </a:endParaRPr>
          </a:p>
          <a:p>
            <a:pPr marR="7620" indent="349250" algn="just" eaLnBrk="0">
              <a:lnSpc>
                <a:spcPts val="2500"/>
              </a:lnSpc>
            </a:pPr>
            <a:r>
              <a:rPr lang="en-US" altLang="zh-CN" sz="2000" dirty="0">
                <a:solidFill>
                  <a:srgbClr val="000000"/>
                </a:solidFill>
                <a:effectLst/>
                <a:latin typeface="Times New Roman" panose="02020603050405020304" pitchFamily="18" charset="0"/>
                <a:ea typeface="等线" panose="02010600030101010101" pitchFamily="2" charset="-122"/>
              </a:rPr>
              <a:t>On a Friday night, Aaron swiftly entered the kitchen. “Who has just bused(</a:t>
            </a:r>
            <a:r>
              <a:rPr lang="zh-CN" altLang="zh-CN" sz="2000" dirty="0">
                <a:solidFill>
                  <a:srgbClr val="000000"/>
                </a:solidFill>
                <a:effectLst/>
                <a:latin typeface="Times New Roman" panose="02020603050405020304" pitchFamily="18" charset="0"/>
                <a:ea typeface="等线" panose="02010600030101010101" pitchFamily="2" charset="-122"/>
              </a:rPr>
              <a:t>收拾</a:t>
            </a:r>
            <a:r>
              <a:rPr lang="en-US" altLang="zh-CN" sz="2000" dirty="0">
                <a:solidFill>
                  <a:srgbClr val="000000"/>
                </a:solidFill>
                <a:effectLst/>
                <a:latin typeface="Times New Roman" panose="02020603050405020304" pitchFamily="18" charset="0"/>
                <a:ea typeface="等线" panose="02010600030101010101" pitchFamily="2" charset="-122"/>
              </a:rPr>
              <a:t>)the back right table?” he shouted, his voice sharp with urgency. My hands, slippery with bubbles from the bowl I was washing, nearly let it slip through my fingers. I wanted to say I was guilty, but Aaron's cold stare didn't promise a happy reward for the guy who admitted. Finally, a mix of fear and my own conscience pushed the response out of my mouth.</a:t>
            </a:r>
            <a:endParaRPr lang="zh-CN" altLang="zh-CN" sz="2000" dirty="0">
              <a:solidFill>
                <a:srgbClr val="000000"/>
              </a:solidFill>
              <a:effectLst/>
              <a:latin typeface="Times New Roman" panose="02020603050405020304" pitchFamily="18" charset="0"/>
              <a:ea typeface="Times New Roman" panose="02020603050405020304" pitchFamily="18" charset="0"/>
            </a:endParaRPr>
          </a:p>
          <a:p>
            <a:pPr marR="7620" indent="349250" algn="just" eaLnBrk="0">
              <a:lnSpc>
                <a:spcPts val="2500"/>
              </a:lnSpc>
            </a:pPr>
            <a:r>
              <a:rPr lang="en-US" altLang="zh-CN" sz="2000" dirty="0">
                <a:solidFill>
                  <a:srgbClr val="000000"/>
                </a:solidFill>
                <a:effectLst/>
                <a:latin typeface="Times New Roman" panose="02020603050405020304" pitchFamily="18" charset="0"/>
                <a:ea typeface="等线" panose="02010600030101010101" pitchFamily="2" charset="-122"/>
              </a:rPr>
              <a:t>“I did, Aaron.”</a:t>
            </a:r>
            <a:endParaRPr lang="zh-CN" altLang="zh-CN" sz="2000" dirty="0">
              <a:solidFill>
                <a:srgbClr val="000000"/>
              </a:solidFill>
              <a:effectLst/>
              <a:latin typeface="Times New Roman" panose="02020603050405020304" pitchFamily="18" charset="0"/>
              <a:ea typeface="Times New Roman" panose="02020603050405020304" pitchFamily="18" charset="0"/>
            </a:endParaRPr>
          </a:p>
          <a:p>
            <a:pPr marR="7620" indent="349250" algn="just" eaLnBrk="0">
              <a:lnSpc>
                <a:spcPts val="2500"/>
              </a:lnSpc>
            </a:pPr>
            <a:r>
              <a:rPr lang="en-US" altLang="zh-CN" sz="2000" dirty="0">
                <a:solidFill>
                  <a:srgbClr val="000000"/>
                </a:solidFill>
                <a:effectLst/>
                <a:latin typeface="Times New Roman" panose="02020603050405020304" pitchFamily="18" charset="0"/>
                <a:ea typeface="等线" panose="02010600030101010101" pitchFamily="2" charset="-122"/>
              </a:rPr>
              <a:t>“What were you thinking? Get back out here and look at what you missed!” His words forced me forward. I grabbed a rag(</a:t>
            </a:r>
            <a:r>
              <a:rPr lang="zh-CN" altLang="zh-CN" sz="2000" dirty="0">
                <a:solidFill>
                  <a:srgbClr val="000000"/>
                </a:solidFill>
                <a:effectLst/>
                <a:latin typeface="Times New Roman" panose="02020603050405020304" pitchFamily="18" charset="0"/>
                <a:ea typeface="等线" panose="02010600030101010101" pitchFamily="2" charset="-122"/>
              </a:rPr>
              <a:t>抹布</a:t>
            </a:r>
            <a:r>
              <a:rPr lang="en-US" altLang="zh-CN" sz="2000" dirty="0">
                <a:solidFill>
                  <a:srgbClr val="000000"/>
                </a:solidFill>
                <a:effectLst/>
                <a:latin typeface="Times New Roman" panose="02020603050405020304" pitchFamily="18" charset="0"/>
                <a:ea typeface="等线" panose="02010600030101010101" pitchFamily="2" charset="-122"/>
              </a:rPr>
              <a:t>)and followed him out to table twenty-two. As we made our way through the restaurant, he said something about rags, but I didn't hear clearly with other conversations going on around us.</a:t>
            </a:r>
            <a:endParaRPr lang="zh-CN" altLang="zh-CN" sz="2000" dirty="0">
              <a:solidFill>
                <a:srgbClr val="000000"/>
              </a:solidFill>
              <a:effectLst/>
              <a:latin typeface="Times New Roman" panose="02020603050405020304" pitchFamily="18" charset="0"/>
              <a:ea typeface="Times New Roman" panose="02020603050405020304" pitchFamily="18" charset="0"/>
            </a:endParaRPr>
          </a:p>
          <a:p>
            <a:pPr marR="7620" indent="349250" algn="just" eaLnBrk="0">
              <a:lnSpc>
                <a:spcPts val="2500"/>
              </a:lnSpc>
            </a:pPr>
            <a:r>
              <a:rPr lang="en-US" altLang="zh-CN" sz="2000" dirty="0">
                <a:solidFill>
                  <a:srgbClr val="000000"/>
                </a:solidFill>
                <a:effectLst/>
                <a:latin typeface="Times New Roman" panose="02020603050405020304" pitchFamily="18" charset="0"/>
                <a:ea typeface="等线" panose="02010600030101010101" pitchFamily="2" charset="-122"/>
              </a:rPr>
              <a:t>I quickly realized the true issue was the mess beneath the table. A nearly full cup of beer had tipped over, creating a small lake on the floor.  It was a significant mistake on my part. “Take care of it!” Aaron turned and stormed off to the front of the restaurant. I dropped down to clean up the beer. That was when another problem occurred. I had brought only one rag. One already wet rag. It did nothing but increase the size of the lake. “More rags,” I thought. Immediately, I rushed into the kitchen and hurriedly grabbed five dry rags, hoping Aaron wouldn't notice my brief absence.</a:t>
            </a:r>
            <a:endParaRPr lang="zh-CN" altLang="zh-CN" sz="2000" dirty="0">
              <a:solidFill>
                <a:srgbClr val="000000"/>
              </a:solidFill>
              <a:effectLst/>
              <a:latin typeface="Times New Roman" panose="02020603050405020304" pitchFamily="18" charset="0"/>
              <a:ea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1986951" cy="5794673"/>
          </a:xfrm>
          <a:solidFill>
            <a:schemeClr val="bg1"/>
          </a:solidFill>
        </p:spPr>
        <p:txBody>
          <a:bodyPr>
            <a:noAutofit/>
          </a:bodyPr>
          <a:lstStyle/>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Para1: </a:t>
            </a:r>
            <a:r>
              <a:rPr lang="en-US" altLang="zh-CN" sz="36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in my way.</a:t>
            </a:r>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endParaRPr lang="en-US" altLang="zh-CN" sz="3600" dirty="0">
              <a:solidFill>
                <a:srgbClr val="0000FF"/>
              </a:solidFill>
            </a:endParaRPr>
          </a:p>
          <a:p>
            <a:r>
              <a:rPr lang="en-US" altLang="zh-CN" sz="4000" b="1" dirty="0">
                <a:solidFill>
                  <a:srgbClr val="006600"/>
                </a:solidFill>
              </a:rPr>
              <a:t>Link2B: </a:t>
            </a:r>
            <a:r>
              <a:rPr lang="en-US" altLang="zh-CN" sz="3600" dirty="0">
                <a:solidFill>
                  <a:srgbClr val="0000FF"/>
                </a:solidFill>
              </a:rPr>
              <a:t>(</a:t>
            </a:r>
            <a:r>
              <a:rPr lang="zh-CN" altLang="en-US" sz="3600" dirty="0">
                <a:solidFill>
                  <a:srgbClr val="0000FF"/>
                </a:solidFill>
              </a:rPr>
              <a:t>根据第二段所给首句 </a:t>
            </a:r>
            <a:r>
              <a:rPr lang="en-US" altLang="zh-CN" sz="3600" dirty="0">
                <a:solidFill>
                  <a:srgbClr val="0000FF"/>
                </a:solidFill>
              </a:rPr>
              <a:t>after cleaning up the mess, </a:t>
            </a:r>
            <a:r>
              <a:rPr lang="zh-CN" altLang="en-US" sz="3600" dirty="0">
                <a:solidFill>
                  <a:srgbClr val="0000FF"/>
                </a:solidFill>
              </a:rPr>
              <a:t>第一段结尾处应与处理一团水渍有关） </a:t>
            </a:r>
            <a:endParaRPr lang="en-US" altLang="zh-CN" sz="3600" dirty="0">
              <a:solidFill>
                <a:srgbClr val="0000FF"/>
              </a:solidFill>
              <a:latin typeface="Arial" panose="020B0604020202020204" pitchFamily="34" charset="0"/>
              <a:ea typeface="Times New Roman" panose="02020603050405020304" pitchFamily="18" charset="0"/>
            </a:endParaRPr>
          </a:p>
          <a:p>
            <a:pPr marL="0" indent="0">
              <a:buNone/>
            </a:pPr>
            <a:r>
              <a:rPr lang="en-US" altLang="zh-CN" sz="3200" dirty="0">
                <a:solidFill>
                  <a:srgbClr val="000000"/>
                </a:solidFill>
                <a:latin typeface="Arial" panose="020B0604020202020204" pitchFamily="34" charset="0"/>
                <a:ea typeface="Times New Roman" panose="02020603050405020304" pitchFamily="18" charset="0"/>
              </a:rPr>
              <a:t>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As I finished the mess under the table,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looked up and saw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watching me</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I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could see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 touch of approval in his eyes, </a:t>
            </a:r>
            <a:r>
              <a:rPr lang="en-US" altLang="zh-CN" sz="3200" i="1" dirty="0">
                <a:solidFill>
                  <a:srgbClr val="0000FF"/>
                </a:solidFill>
                <a:latin typeface="Aharoni" panose="02010803020104030203" pitchFamily="2" charset="-79"/>
                <a:ea typeface="Times New Roman" panose="02020603050405020304" pitchFamily="18" charset="0"/>
                <a:cs typeface="Aharoni" panose="02010803020104030203" pitchFamily="2" charset="-79"/>
              </a:rPr>
              <a:t>which gave me a glimmer of hope for my future at the restaurant. </a:t>
            </a:r>
            <a:endParaRPr lang="en-US" altLang="zh-CN" sz="3200" i="1" dirty="0">
              <a:solidFill>
                <a:srgbClr val="0000FF"/>
              </a:solidFill>
              <a:latin typeface="Aharoni" panose="02010803020104030203" pitchFamily="2" charset="-79"/>
              <a:ea typeface="Times New Roman" panose="02020603050405020304" pitchFamily="18" charset="0"/>
              <a:cs typeface="Aharoni" panose="02010803020104030203" pitchFamily="2" charset="-79"/>
            </a:endParaRPr>
          </a:p>
          <a:p>
            <a:pPr marL="0" indent="0">
              <a:buNone/>
            </a:pP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 2: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3200" dirty="0">
              <a:solidFill>
                <a:srgbClr val="FF0000"/>
              </a:solidFill>
              <a:latin typeface="Aharoni" panose="02010803020104030203" pitchFamily="2" charset="-79"/>
              <a:cs typeface="Aharoni" panose="02010803020104030203" pitchFamily="2" charset="-79"/>
            </a:endParaRPr>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Link2: </a:t>
            </a: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5" name="直接箭头连接符 4"/>
          <p:cNvCxnSpPr/>
          <p:nvPr/>
        </p:nvCxnSpPr>
        <p:spPr>
          <a:xfrm>
            <a:off x="3269974" y="4244009"/>
            <a:ext cx="1948069" cy="16401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2108871" cy="5794673"/>
          </a:xfrm>
          <a:solidFill>
            <a:schemeClr val="bg1"/>
          </a:solidFill>
        </p:spPr>
        <p:txBody>
          <a:bodyPr>
            <a:noAutofit/>
          </a:bodyPr>
          <a:lstStyle/>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Para1: </a:t>
            </a:r>
            <a:r>
              <a:rPr lang="en-US" altLang="zh-CN" sz="36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in my way.</a:t>
            </a:r>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endParaRPr lang="en-US" altLang="zh-CN" sz="4000" b="1" dirty="0">
              <a:solidFill>
                <a:srgbClr val="006600"/>
              </a:solidFill>
            </a:endParaRPr>
          </a:p>
          <a:p>
            <a:r>
              <a:rPr lang="en-US" altLang="zh-CN" sz="4000" b="1" dirty="0">
                <a:solidFill>
                  <a:srgbClr val="006600"/>
                </a:solidFill>
              </a:rPr>
              <a:t>Link2C: </a:t>
            </a:r>
            <a:r>
              <a:rPr lang="en-US" altLang="zh-CN" sz="3600" dirty="0">
                <a:solidFill>
                  <a:srgbClr val="0000FF"/>
                </a:solidFill>
              </a:rPr>
              <a:t>(</a:t>
            </a:r>
            <a:r>
              <a:rPr lang="zh-CN" altLang="en-US" sz="3600" dirty="0">
                <a:solidFill>
                  <a:srgbClr val="0000FF"/>
                </a:solidFill>
              </a:rPr>
              <a:t>根据第二段所给首句 </a:t>
            </a:r>
            <a:r>
              <a:rPr lang="en-US" altLang="zh-CN" sz="3600" dirty="0">
                <a:solidFill>
                  <a:srgbClr val="0000FF"/>
                </a:solidFill>
              </a:rPr>
              <a:t>after cleaning up the mess, </a:t>
            </a:r>
            <a:r>
              <a:rPr lang="zh-CN" altLang="en-US" sz="3600" dirty="0">
                <a:solidFill>
                  <a:srgbClr val="0000FF"/>
                </a:solidFill>
              </a:rPr>
              <a:t>第一段结尾处应与处理一团水渍有关</a:t>
            </a:r>
            <a:r>
              <a:rPr lang="en-US" altLang="zh-CN" sz="3600" dirty="0">
                <a:solidFill>
                  <a:srgbClr val="0000FF"/>
                </a:solidFill>
              </a:rPr>
              <a:t>+</a:t>
            </a:r>
            <a:r>
              <a:rPr lang="zh-CN" altLang="en-US" sz="3600" dirty="0">
                <a:solidFill>
                  <a:srgbClr val="FF0000"/>
                </a:solidFill>
              </a:rPr>
              <a:t>推测</a:t>
            </a:r>
            <a:r>
              <a:rPr lang="zh-CN" altLang="en-US" sz="3600" dirty="0">
                <a:solidFill>
                  <a:srgbClr val="0000FF"/>
                </a:solidFill>
              </a:rPr>
              <a:t>我兼职原因） </a:t>
            </a:r>
            <a:endParaRPr lang="en-US" altLang="zh-CN" sz="3600" dirty="0">
              <a:solidFill>
                <a:srgbClr val="0000FF"/>
              </a:solidFill>
              <a:latin typeface="Arial" panose="020B0604020202020204" pitchFamily="34" charset="0"/>
              <a:ea typeface="Times New Roman" panose="02020603050405020304" pitchFamily="18" charset="0"/>
            </a:endParaRPr>
          </a:p>
          <a:p>
            <a:pPr marL="0" indent="0">
              <a:buNone/>
            </a:pPr>
            <a:r>
              <a:rPr lang="en-US" altLang="zh-CN" sz="3200" dirty="0">
                <a:solidFill>
                  <a:srgbClr val="000000"/>
                </a:solidFill>
                <a:latin typeface="Arial" panose="020B0604020202020204" pitchFamily="34" charset="0"/>
                <a:ea typeface="Times New Roman" panose="02020603050405020304" pitchFamily="18" charset="0"/>
              </a:rPr>
              <a:t>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As I finished the mess under the table,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looked up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and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saw Aaron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thumbing up at me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with a smiling face.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Breathing a sigh of relief, </a:t>
            </a:r>
            <a:r>
              <a:rPr lang="en-US" altLang="zh-CN" sz="3200" u="sng" dirty="0">
                <a:solidFill>
                  <a:srgbClr val="7030A0"/>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overjoyed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keep my part-time job,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which helped to support me.</a:t>
            </a:r>
            <a:endParaRPr lang="zh-CN" altLang="en-US" sz="3200" dirty="0">
              <a:solidFill>
                <a:srgbClr val="0000FF"/>
              </a:solidFill>
            </a:endParaRPr>
          </a:p>
          <a:p>
            <a:pPr marL="0" indent="0">
              <a:buNone/>
            </a:pP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 2: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3200" dirty="0">
              <a:solidFill>
                <a:srgbClr val="FF0000"/>
              </a:solidFill>
              <a:latin typeface="Aharoni" panose="02010803020104030203" pitchFamily="2" charset="-79"/>
              <a:cs typeface="Aharoni" panose="02010803020104030203" pitchFamily="2" charset="-79"/>
            </a:endParaRPr>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Link2: </a:t>
            </a: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5" name="直接箭头连接符 4"/>
          <p:cNvCxnSpPr/>
          <p:nvPr/>
        </p:nvCxnSpPr>
        <p:spPr>
          <a:xfrm>
            <a:off x="3269974" y="4244009"/>
            <a:ext cx="1948069" cy="16401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结合第二段首句定第二段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8" y="973876"/>
            <a:ext cx="12108871" cy="1569660"/>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 2: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4400" dirty="0">
              <a:solidFill>
                <a:srgbClr val="FF0000"/>
              </a:solidFill>
              <a:latin typeface="Aharoni" panose="02010803020104030203" pitchFamily="2" charset="-79"/>
              <a:cs typeface="Aharoni" panose="02010803020104030203" pitchFamily="2" charset="-79"/>
            </a:endParaRPr>
          </a:p>
          <a:p>
            <a:r>
              <a:rPr lang="en-US" altLang="zh-CN" sz="3200" dirty="0">
                <a:solidFill>
                  <a:srgbClr val="7030A0"/>
                </a:solidFill>
                <a:effectLst/>
                <a:latin typeface="Arial" panose="020B0604020202020204" pitchFamily="34" charset="0"/>
                <a:ea typeface="Times New Roman" panose="02020603050405020304" pitchFamily="18" charset="0"/>
              </a:rPr>
              <a:t>.</a:t>
            </a:r>
            <a:endParaRPr lang="en-US" altLang="zh-CN" sz="3200" dirty="0">
              <a:solidFill>
                <a:srgbClr val="7030A0"/>
              </a:solidFill>
              <a:effectLst/>
              <a:latin typeface="Arial" panose="020B0604020202020204" pitchFamily="34" charset="0"/>
              <a:ea typeface="Times New Roman" panose="02020603050405020304" pitchFamily="18" charset="0"/>
            </a:endParaRPr>
          </a:p>
        </p:txBody>
      </p:sp>
      <p:sp>
        <p:nvSpPr>
          <p:cNvPr id="6" name="文本框 5"/>
          <p:cNvSpPr txBox="1"/>
          <p:nvPr/>
        </p:nvSpPr>
        <p:spPr>
          <a:xfrm>
            <a:off x="83129" y="2766692"/>
            <a:ext cx="11853950" cy="1815882"/>
          </a:xfrm>
          <a:prstGeom prst="rect">
            <a:avLst/>
          </a:prstGeom>
          <a:solidFill>
            <a:schemeClr val="bg1"/>
          </a:solidFill>
        </p:spPr>
        <p:txBody>
          <a:bodyPr wrap="square">
            <a:spAutoFit/>
          </a:bodyPr>
          <a:lstStyle/>
          <a:p>
            <a:r>
              <a:rPr lang="en-US" altLang="zh-CN" sz="4000" b="1" dirty="0">
                <a:solidFill>
                  <a:srgbClr val="006600"/>
                </a:solidFill>
              </a:rPr>
              <a:t>Link3A: </a:t>
            </a:r>
            <a:r>
              <a:rPr lang="en-US" altLang="zh-CN" sz="3600" dirty="0"/>
              <a:t>(</a:t>
            </a:r>
            <a:r>
              <a:rPr lang="zh-CN" altLang="en-US" sz="3600" dirty="0"/>
              <a:t>以 </a:t>
            </a:r>
            <a:r>
              <a:rPr lang="en-US" altLang="zh-CN" sz="3600" dirty="0"/>
              <a:t>I</a:t>
            </a:r>
            <a:r>
              <a:rPr lang="zh-CN" altLang="en-US" sz="3600" dirty="0"/>
              <a:t>为叙事对象：既然反思，那么我可以下决心作出改变。） </a:t>
            </a:r>
            <a:endParaRPr lang="en-US" altLang="zh-CN" sz="3600" dirty="0"/>
          </a:p>
          <a:p>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determined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make a change .</a:t>
            </a:r>
            <a:endPar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endParaRPr>
          </a:p>
        </p:txBody>
      </p:sp>
      <p:cxnSp>
        <p:nvCxnSpPr>
          <p:cNvPr id="2" name="直接箭头连接符 1"/>
          <p:cNvCxnSpPr/>
          <p:nvPr/>
        </p:nvCxnSpPr>
        <p:spPr>
          <a:xfrm flipH="1">
            <a:off x="437322" y="1451113"/>
            <a:ext cx="6420678" cy="2663687"/>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结合第二段首句定第二段</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2108870" cy="1077218"/>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 2: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4400" dirty="0">
              <a:solidFill>
                <a:srgbClr val="FF0000"/>
              </a:solidFill>
              <a:latin typeface="Aharoni" panose="02010803020104030203" pitchFamily="2" charset="-79"/>
              <a:cs typeface="Aharoni" panose="02010803020104030203" pitchFamily="2" charset="-79"/>
            </a:endParaRPr>
          </a:p>
        </p:txBody>
      </p:sp>
      <p:sp>
        <p:nvSpPr>
          <p:cNvPr id="6" name="文本框 5"/>
          <p:cNvSpPr txBox="1"/>
          <p:nvPr/>
        </p:nvSpPr>
        <p:spPr>
          <a:xfrm>
            <a:off x="83128" y="2766692"/>
            <a:ext cx="12108871" cy="2923877"/>
          </a:xfrm>
          <a:prstGeom prst="rect">
            <a:avLst/>
          </a:prstGeom>
          <a:solidFill>
            <a:schemeClr val="bg1"/>
          </a:solidFill>
        </p:spPr>
        <p:txBody>
          <a:bodyPr wrap="square">
            <a:spAutoFit/>
          </a:bodyPr>
          <a:lstStyle/>
          <a:p>
            <a:r>
              <a:rPr lang="en-US" altLang="zh-CN" sz="4000" b="1" dirty="0">
                <a:solidFill>
                  <a:srgbClr val="006600"/>
                </a:solidFill>
              </a:rPr>
              <a:t>Link3B: </a:t>
            </a:r>
            <a:r>
              <a:rPr lang="en-US" altLang="zh-CN" sz="3600" dirty="0"/>
              <a:t>(</a:t>
            </a:r>
            <a:r>
              <a:rPr lang="zh-CN" altLang="en-US" sz="3600" dirty="0"/>
              <a:t>以反思的内容为落笔处：经理严格要求不是为难</a:t>
            </a:r>
            <a:r>
              <a:rPr lang="en-US" altLang="zh-CN" sz="3600" dirty="0"/>
              <a:t>/</a:t>
            </a:r>
            <a:r>
              <a:rPr lang="zh-CN" altLang="en-US" sz="3600" dirty="0"/>
              <a:t>贬低我，而是让我快速成长起来）</a:t>
            </a:r>
            <a:r>
              <a:rPr lang="en-US" altLang="zh-CN" sz="3600" b="1" dirty="0">
                <a:solidFill>
                  <a:srgbClr val="CC00FF"/>
                </a:solidFill>
              </a:rPr>
              <a:t> </a:t>
            </a:r>
            <a:endParaRPr lang="en-US" altLang="zh-CN" sz="3600" b="1" dirty="0">
              <a:solidFill>
                <a:srgbClr val="CC00FF"/>
              </a:solidFill>
            </a:endParaRPr>
          </a:p>
          <a:p>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realized</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that his strictness /seriousness was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not</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 meant to embarrass/ belittle me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but</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 to help me grow and learn to do my job more productively.</a:t>
            </a:r>
            <a:endParaRPr lang="zh-CN" altLang="en-US" sz="3600" dirty="0">
              <a:solidFill>
                <a:srgbClr val="0000FF"/>
              </a:solidFill>
            </a:endParaRPr>
          </a:p>
        </p:txBody>
      </p:sp>
      <p:cxnSp>
        <p:nvCxnSpPr>
          <p:cNvPr id="2" name="直接箭头连接符 1"/>
          <p:cNvCxnSpPr/>
          <p:nvPr/>
        </p:nvCxnSpPr>
        <p:spPr>
          <a:xfrm flipH="1">
            <a:off x="1699591" y="1401417"/>
            <a:ext cx="6023113" cy="2713383"/>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834887" y="1888435"/>
            <a:ext cx="4512365" cy="2226365"/>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0" y="973875"/>
            <a:ext cx="12192000" cy="4939908"/>
          </a:xfrm>
          <a:solidFill>
            <a:schemeClr val="bg1"/>
          </a:solidFill>
        </p:spPr>
        <p:txBody>
          <a:bodyPr>
            <a:noAutofit/>
          </a:bodyPr>
          <a:lstStyle/>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 2: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3600" dirty="0">
              <a:solidFill>
                <a:srgbClr val="FF0000"/>
              </a:solidFill>
              <a:latin typeface="Aharoni" panose="02010803020104030203" pitchFamily="2" charset="-79"/>
              <a:cs typeface="Aharoni" panose="02010803020104030203" pitchFamily="2" charset="-79"/>
            </a:endParaRPr>
          </a:p>
          <a:p>
            <a:r>
              <a:rPr lang="en-US" altLang="zh-CN" sz="3600" dirty="0"/>
              <a:t> </a:t>
            </a:r>
            <a:endParaRPr lang="en-US" altLang="zh-CN" sz="3600" dirty="0"/>
          </a:p>
          <a:p>
            <a:r>
              <a:rPr lang="en-US" altLang="zh-CN" sz="4000" b="1" dirty="0">
                <a:solidFill>
                  <a:srgbClr val="006600"/>
                </a:solidFill>
              </a:rPr>
              <a:t>Ending A</a:t>
            </a:r>
            <a:r>
              <a:rPr lang="zh-CN" altLang="en-US" sz="4000" b="1" dirty="0">
                <a:solidFill>
                  <a:srgbClr val="006600"/>
                </a:solidFill>
              </a:rPr>
              <a:t>： </a:t>
            </a:r>
            <a:r>
              <a:rPr lang="en-US" altLang="zh-CN" sz="3600" dirty="0"/>
              <a:t>(</a:t>
            </a:r>
            <a:r>
              <a:rPr lang="zh-CN" altLang="en-US" sz="3600" dirty="0"/>
              <a:t>回扣原文第一段的</a:t>
            </a:r>
            <a:r>
              <a:rPr lang="en-US" altLang="zh-CN" sz="3600" dirty="0"/>
              <a:t>Do remember to check every detail </a:t>
            </a:r>
            <a:r>
              <a:rPr lang="zh-CN" altLang="en-US" sz="3600" dirty="0"/>
              <a:t>）</a:t>
            </a:r>
            <a:endParaRPr lang="en-US" altLang="zh-CN" sz="3600" dirty="0"/>
          </a:p>
          <a:p>
            <a:pPr marL="0" indent="0">
              <a:buNone/>
            </a:pPr>
            <a:r>
              <a:rPr lang="en-US" altLang="zh-CN" sz="3600" dirty="0">
                <a:solidFill>
                  <a:srgbClr val="CC00FF"/>
                </a:solidFill>
              </a:rPr>
              <a:t> </a:t>
            </a:r>
            <a:r>
              <a:rPr lang="en-US" altLang="zh-CN" sz="3600" dirty="0">
                <a:solidFill>
                  <a:srgbClr val="CC00FF"/>
                </a:solidFill>
                <a:latin typeface="Aharoni" panose="02010803020104030203" pitchFamily="2" charset="-79"/>
                <a:ea typeface="Times New Roman" panose="02020603050405020304" pitchFamily="18" charset="0"/>
                <a:cs typeface="Aharoni" panose="02010803020104030203" pitchFamily="2" charset="-79"/>
              </a:rPr>
              <a:t>It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really kind of beyond expectation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that I started to enjoy the challenges that came with “details”.</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grateful to Aaron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for teaching me such an important lesson--- </a:t>
            </a:r>
            <a:r>
              <a:rPr lang="en-US" altLang="zh-CN" sz="3600" dirty="0">
                <a:solidFill>
                  <a:srgbClr val="CC00FF"/>
                </a:solidFill>
                <a:latin typeface="Aharoni" panose="02010803020104030203" pitchFamily="2" charset="-79"/>
                <a:ea typeface="Times New Roman" panose="02020603050405020304" pitchFamily="18" charset="0"/>
                <a:cs typeface="Aharoni" panose="02010803020104030203" pitchFamily="2" charset="-79"/>
              </a:rPr>
              <a:t>Do remember to check every detail.</a:t>
            </a:r>
            <a:endParaRPr lang="en-US" altLang="zh-CN" sz="3600" dirty="0">
              <a:solidFill>
                <a:srgbClr val="CC00FF"/>
              </a:solidFill>
            </a:endParaRPr>
          </a:p>
          <a:p>
            <a:endParaRPr lang="zh-CN" altLang="en-US" sz="3600" dirty="0"/>
          </a:p>
        </p:txBody>
      </p:sp>
      <p:sp>
        <p:nvSpPr>
          <p:cNvPr id="4" name="矩形 3"/>
          <p:cNvSpPr/>
          <p:nvPr/>
        </p:nvSpPr>
        <p:spPr>
          <a:xfrm>
            <a:off x="0" y="29658"/>
            <a:ext cx="890148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结合主题立意或呼应原文设定目标定 </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Ending</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cxnSp>
        <p:nvCxnSpPr>
          <p:cNvPr id="6" name="直接箭头连接符 5"/>
          <p:cNvCxnSpPr/>
          <p:nvPr/>
        </p:nvCxnSpPr>
        <p:spPr>
          <a:xfrm flipH="1">
            <a:off x="7046843" y="3279913"/>
            <a:ext cx="725557" cy="2286000"/>
          </a:xfrm>
          <a:prstGeom prst="straightConnector1">
            <a:avLst/>
          </a:prstGeom>
          <a:ln w="38100">
            <a:solidFill>
              <a:srgbClr val="CC00F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清新花朵电脑壁纸桌面-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9727"/>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0" y="973875"/>
            <a:ext cx="12192000" cy="4939908"/>
          </a:xfrm>
          <a:solidFill>
            <a:schemeClr val="bg1"/>
          </a:solidFill>
        </p:spPr>
        <p:txBody>
          <a:bodyPr>
            <a:noAutofit/>
          </a:bodyPr>
          <a:lstStyle/>
          <a:p>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Para 2: </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Aaron's words.</a:t>
            </a:r>
            <a:endParaRPr lang="en-US" altLang="zh-CN" sz="3600" dirty="0">
              <a:solidFill>
                <a:srgbClr val="FF0000"/>
              </a:solidFill>
              <a:latin typeface="Aharoni" panose="02010803020104030203" pitchFamily="2" charset="-79"/>
              <a:cs typeface="Aharoni" panose="02010803020104030203" pitchFamily="2" charset="-79"/>
            </a:endParaRPr>
          </a:p>
          <a:p>
            <a:r>
              <a:rPr lang="en-US" altLang="zh-CN" sz="3600" dirty="0"/>
              <a:t> </a:t>
            </a:r>
            <a:endParaRPr lang="en-US" altLang="zh-CN" sz="3600" dirty="0"/>
          </a:p>
          <a:p>
            <a:endParaRPr lang="en-US" altLang="zh-CN" sz="3600" dirty="0"/>
          </a:p>
          <a:p>
            <a:endParaRPr lang="en-US" altLang="zh-CN" sz="3600" dirty="0"/>
          </a:p>
          <a:p>
            <a:r>
              <a:rPr lang="en-US" altLang="zh-CN" sz="4000" b="1" dirty="0">
                <a:solidFill>
                  <a:srgbClr val="006600"/>
                </a:solidFill>
              </a:rPr>
              <a:t>Ending B</a:t>
            </a:r>
            <a:r>
              <a:rPr lang="zh-CN" altLang="en-US" sz="4000" b="1" dirty="0">
                <a:solidFill>
                  <a:srgbClr val="006600"/>
                </a:solidFill>
              </a:rPr>
              <a:t>： </a:t>
            </a:r>
            <a:r>
              <a:rPr lang="en-US" altLang="zh-CN" sz="3600" dirty="0"/>
              <a:t>( </a:t>
            </a:r>
            <a:r>
              <a:rPr lang="zh-CN" altLang="en-US" sz="3600" dirty="0"/>
              <a:t>体现个人成长）</a:t>
            </a:r>
            <a:endParaRPr lang="en-US" altLang="zh-CN" sz="3600" dirty="0"/>
          </a:p>
          <a:p>
            <a:pPr marL="0" indent="0" algn="just">
              <a:buNone/>
            </a:pP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Thanks to Aaron’s demanding working rules,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motivated </a:t>
            </a:r>
            <a:r>
              <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to become a better person.</a:t>
            </a:r>
            <a:endParaRPr lang="en-US" altLang="zh-CN" sz="3600" dirty="0">
              <a:solidFill>
                <a:srgbClr val="7030A0"/>
              </a:solidFill>
              <a:latin typeface="Aharoni" panose="02010803020104030203" pitchFamily="2" charset="-79"/>
              <a:ea typeface="Times New Roman" panose="02020603050405020304" pitchFamily="18" charset="0"/>
              <a:cs typeface="Aharoni" panose="02010803020104030203" pitchFamily="2" charset="-79"/>
            </a:endParaRPr>
          </a:p>
          <a:p>
            <a:endParaRPr lang="en-US" altLang="zh-CN" sz="3600" dirty="0"/>
          </a:p>
          <a:p>
            <a:endParaRPr lang="zh-CN" altLang="en-US" sz="3600" dirty="0"/>
          </a:p>
        </p:txBody>
      </p:sp>
      <p:sp>
        <p:nvSpPr>
          <p:cNvPr id="4" name="矩形 3"/>
          <p:cNvSpPr/>
          <p:nvPr/>
        </p:nvSpPr>
        <p:spPr>
          <a:xfrm>
            <a:off x="0" y="29658"/>
            <a:ext cx="890148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00FF"/>
                </a:solidFill>
                <a:effectLst>
                  <a:reflection blurRad="6350" stA="53000" endA="300" endPos="35500" dir="5400000" sy="-90000" algn="bl" rotWithShape="0"/>
                </a:effectLst>
                <a:latin typeface="Bernard MT Condensed" panose="02050806060905020404" pitchFamily="18" charset="0"/>
              </a:rPr>
              <a:t>结合主题立意或呼应原文设定目标定 </a:t>
            </a:r>
            <a:r>
              <a:rPr lang="en-US" altLang="zh-CN" sz="3200" b="1" dirty="0">
                <a:ln w="0"/>
                <a:solidFill>
                  <a:srgbClr val="0000FF"/>
                </a:solidFill>
                <a:effectLst>
                  <a:reflection blurRad="6350" stA="53000" endA="300" endPos="35500" dir="5400000" sy="-90000" algn="bl" rotWithShape="0"/>
                </a:effectLst>
                <a:latin typeface="Bernard MT Condensed" panose="02050806060905020404" pitchFamily="18" charset="0"/>
              </a:rPr>
              <a:t>Ending</a:t>
            </a:r>
            <a:endParaRPr lang="zh-CN" altLang="en-US" sz="3200" b="1" cap="none" spc="0" dirty="0">
              <a:ln w="0"/>
              <a:solidFill>
                <a:srgbClr val="0000FF"/>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小清新淡雅花卉 壁纸,淡雅小清新壁纸,清新小花壁纸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130827" cy="1325563"/>
          </a:xfrm>
          <a:solidFill>
            <a:schemeClr val="bg2"/>
          </a:solidFill>
        </p:spPr>
        <p:txBody>
          <a:bodyPr>
            <a:normAutofit fontScale="90000"/>
          </a:bodyPr>
          <a:lstStyle/>
          <a:p>
            <a:r>
              <a:rPr lang="zh-CN" altLang="en-US" sz="5400" b="1" dirty="0">
                <a:solidFill>
                  <a:srgbClr val="0000FF"/>
                </a:solidFill>
              </a:rPr>
              <a:t>习作欣赏</a:t>
            </a:r>
            <a:r>
              <a:rPr lang="en-US" altLang="zh-CN" sz="5400" b="1" dirty="0">
                <a:solidFill>
                  <a:srgbClr val="0000FF"/>
                </a:solidFill>
              </a:rPr>
              <a:t>1</a:t>
            </a:r>
            <a:endParaRPr lang="zh-CN" altLang="en-US" sz="54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小清新淡雅花卉 壁纸,淡雅小清新壁纸,清新小花壁纸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248482"/>
            <a:ext cx="12192000" cy="6758605"/>
          </a:xfrm>
          <a:solidFill>
            <a:schemeClr val="bg2"/>
          </a:solidFill>
        </p:spPr>
        <p:txBody>
          <a:bodyPr>
            <a:noAutofit/>
          </a:bodyPr>
          <a:lstStyle/>
          <a:p>
            <a:pPr marL="0" indent="0" algn="just">
              <a:buNone/>
            </a:pP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Para1: </a:t>
            </a:r>
            <a:r>
              <a:rPr lang="en-US" altLang="zh-CN" sz="3600"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36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when I found Aaron standing </a:t>
            </a:r>
            <a:r>
              <a:rPr lang="en-US" altLang="zh-CN"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in my way. </a:t>
            </a:r>
            <a:r>
              <a:rPr lang="en-US" altLang="zh-CN" sz="3600"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My heart </a:t>
            </a:r>
            <a:r>
              <a:rPr lang="en-US" altLang="zh-CN" sz="36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missed a beat</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as I saw the serious look on his face.</a:t>
            </a:r>
            <a:r>
              <a:rPr lang="en-US" altLang="zh-CN" sz="3600" u="sng"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6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feared</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he would scold me for  </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not cleaning up the mess in time . </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“I‘m sorry, Aaron. It won’t happen again,” </a:t>
            </a:r>
            <a:r>
              <a:rPr lang="en-US" altLang="zh-CN" sz="36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said</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in a low voice, </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hoping to ease his anger. </a:t>
            </a:r>
            <a:r>
              <a:rPr lang="en-US" altLang="zh-CN" sz="36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He</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stared at me </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for a moment </a:t>
            </a:r>
            <a:r>
              <a:rPr lang="en-US" altLang="zh-CN" sz="36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before speaking.</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“High-quality service comes first in the restaurant. </a:t>
            </a:r>
            <a:r>
              <a:rPr lang="en-US" altLang="zh-CN" sz="3600" dirty="0">
                <a:solidFill>
                  <a:srgbClr val="000000"/>
                </a:solidFill>
                <a:latin typeface="Aharoni" panose="02010803020104030203" pitchFamily="2" charset="-79"/>
                <a:ea typeface="Times New Roman" panose="02020603050405020304" pitchFamily="18" charset="0"/>
                <a:cs typeface="Aharoni" panose="02010803020104030203" pitchFamily="2" charset="-79"/>
              </a:rPr>
              <a:t>Tidiness </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counts too. You need to check on every detail,” </a:t>
            </a:r>
            <a:r>
              <a:rPr lang="en-US" altLang="zh-CN" sz="36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he </a:t>
            </a:r>
            <a:r>
              <a:rPr lang="en-US" altLang="zh-CN"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said </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firmly. </a:t>
            </a:r>
            <a:r>
              <a:rPr lang="en-US" altLang="zh-CN" sz="36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A complicated mix </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of guilt, shame and determination </a:t>
            </a:r>
            <a:r>
              <a:rPr lang="en-US" altLang="zh-CN"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surged </a:t>
            </a:r>
            <a:r>
              <a:rPr lang="en-US" altLang="zh-CN" sz="36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inside me. </a:t>
            </a:r>
            <a:r>
              <a:rPr lang="en-US" altLang="zh-CN" sz="36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6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knew </a:t>
            </a:r>
            <a:r>
              <a:rPr lang="en-US" altLang="zh-CN" sz="3600" dirty="0">
                <a:effectLst/>
                <a:latin typeface="Aharoni" panose="02010803020104030203" pitchFamily="2" charset="-79"/>
                <a:ea typeface="Times New Roman" panose="02020603050405020304" pitchFamily="18" charset="0"/>
                <a:cs typeface="Aharoni" panose="02010803020104030203" pitchFamily="2" charset="-79"/>
              </a:rPr>
              <a:t>from the bottom of my heart </a:t>
            </a:r>
            <a:r>
              <a:rPr lang="en-US" altLang="zh-CN" sz="36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I had to prove to him that I could handle every aspect of my part-time job.</a:t>
            </a:r>
            <a:r>
              <a:rPr lang="en-US" altLang="zh-CN" sz="3600" dirty="0">
                <a:solidFill>
                  <a:srgbClr val="0000FF"/>
                </a:solidFill>
                <a:latin typeface="Aharoni" panose="02010803020104030203" pitchFamily="2" charset="-79"/>
                <a:ea typeface="Times New Roman" panose="02020603050405020304" pitchFamily="18" charset="0"/>
                <a:cs typeface="Aharoni" panose="02010803020104030203" pitchFamily="2" charset="-79"/>
              </a:rPr>
              <a:t> With all the dry rags, </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the beer </a:t>
            </a:r>
            <a:r>
              <a:rPr lang="zh-CN" altLang="en-US"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lake</a:t>
            </a:r>
            <a:r>
              <a:rPr lang="zh-CN" altLang="en-US"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a:t>
            </a:r>
            <a:r>
              <a:rPr lang="en-US" altLang="zh-CN" sz="36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 </a:t>
            </a:r>
            <a:r>
              <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removed. </a:t>
            </a:r>
            <a:endParaRPr lang="en-US" altLang="zh-CN" sz="3600" dirty="0">
              <a:solidFill>
                <a:srgbClr val="FF0000"/>
              </a:solidFill>
              <a:latin typeface="Aharoni" panose="02010803020104030203" pitchFamily="2" charset="-79"/>
              <a:ea typeface="Times New Roman" panose="02020603050405020304" pitchFamily="18" charset="0"/>
              <a:cs typeface="Aharoni" panose="02010803020104030203" pitchFamily="2" charset="-79"/>
            </a:endParaRPr>
          </a:p>
          <a:p>
            <a:pPr marL="0" indent="0" algn="just">
              <a:buNone/>
            </a:pPr>
            <a:endParaRPr lang="en-US" altLang="zh-CN" sz="3600" dirty="0">
              <a:solidFill>
                <a:srgbClr val="0000FF"/>
              </a:solidFill>
              <a:latin typeface="Arial" panose="020B0604020202020204" pitchFamily="34" charset="0"/>
              <a:ea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小清新淡雅花卉 壁纸,淡雅小清新壁纸,清新小花壁纸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99390" y="168965"/>
            <a:ext cx="11993219" cy="6241773"/>
          </a:xfrm>
          <a:solidFill>
            <a:schemeClr val="bg2"/>
          </a:solidFill>
        </p:spPr>
        <p:txBody>
          <a:bodyPr>
            <a:noAutofit/>
          </a:bodyPr>
          <a:lstStyle/>
          <a:p>
            <a:pPr marL="0" indent="0" algn="just">
              <a:buNone/>
            </a:pP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 2: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reflected on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Aaron's words.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My face still burning with shame,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determined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make a change. </a:t>
            </a:r>
            <a:r>
              <a:rPr lang="en-US" altLang="zh-CN" sz="3200" u="sng"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By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observing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other workmates more attentively,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learnt</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how to do the dishes effectively and serve customers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properly/ appropriately.</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When clearing up the table</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made sure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double-check everything before leaving. To ensure excellent service,</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 I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also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paid closer attention to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the customers' needs and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meet them </a:t>
            </a:r>
            <a:r>
              <a:rPr lang="en-US" altLang="zh-CN" sz="3200" dirty="0">
                <a:effectLst/>
                <a:latin typeface="Aharoni" panose="02010803020104030203" pitchFamily="2" charset="-79"/>
                <a:ea typeface="Times New Roman" panose="02020603050405020304" pitchFamily="18" charset="0"/>
                <a:cs typeface="Aharoni" panose="02010803020104030203" pitchFamily="2" charset="-79"/>
              </a:rPr>
              <a:t>as much as possible. </a:t>
            </a:r>
            <a:r>
              <a:rPr lang="en-US" altLang="zh-CN" sz="3200" dirty="0">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Time ticking by </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latin typeface="Aharoni" panose="02010803020104030203" pitchFamily="2" charset="-79"/>
                <a:ea typeface="Times New Roman" panose="02020603050405020304" pitchFamily="18" charset="0"/>
                <a:cs typeface="Aharoni" panose="02010803020104030203" pitchFamily="2" charset="-79"/>
              </a:rPr>
              <a:t>my efforts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paid off. </a:t>
            </a:r>
            <a:r>
              <a:rPr lang="en-US" altLang="zh-CN" sz="3200" u="sng" dirty="0">
                <a:solidFill>
                  <a:srgbClr val="FF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proved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to Aaron and my workmates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that I grew into a reliable and responsible worker.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Seeing customers’ satisfied look,</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Aaron</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thumbed up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me, </a:t>
            </a:r>
            <a:r>
              <a:rPr lang="en-US" altLang="zh-CN" sz="3200" i="1"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which filled my heart with great joy.</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Thanks to Aaron’s demanding working rules,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was motivated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become a better </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person</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a:t>
            </a:r>
            <a:endPar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endParaRPr>
          </a:p>
          <a:p>
            <a:pPr marL="514350" indent="-514350">
              <a:buAutoNum type="arabicPeriod" startAt="6"/>
            </a:pPr>
            <a:endParaRPr lang="zh-CN" altLang="en-US" sz="3200" dirty="0">
              <a:latin typeface="Aharoni" panose="02010803020104030203" pitchFamily="2" charset="-79"/>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小清新淡雅花卉 壁纸,淡雅小清新壁纸,清新小花壁纸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130827" cy="1325563"/>
          </a:xfrm>
          <a:solidFill>
            <a:schemeClr val="bg2"/>
          </a:solidFill>
        </p:spPr>
        <p:txBody>
          <a:bodyPr>
            <a:normAutofit fontScale="90000"/>
          </a:bodyPr>
          <a:lstStyle/>
          <a:p>
            <a:r>
              <a:rPr lang="zh-CN" altLang="en-US" sz="5400" b="1" dirty="0">
                <a:solidFill>
                  <a:srgbClr val="0000FF"/>
                </a:solidFill>
              </a:rPr>
              <a:t>习作欣赏</a:t>
            </a:r>
            <a:r>
              <a:rPr lang="en-US" altLang="zh-CN" sz="5400" b="1" dirty="0">
                <a:solidFill>
                  <a:srgbClr val="0000FF"/>
                </a:solidFill>
              </a:rPr>
              <a:t>2</a:t>
            </a:r>
            <a:endParaRPr lang="zh-CN" altLang="en-US" sz="54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279375" y="434699"/>
            <a:ext cx="7123044" cy="1325563"/>
          </a:xfrm>
          <a:solidFill>
            <a:schemeClr val="bg2"/>
          </a:solidFill>
        </p:spPr>
        <p:txBody>
          <a:bodyPr>
            <a:normAutofit/>
          </a:bodyPr>
          <a:lstStyle/>
          <a:p>
            <a:r>
              <a:rPr lang="en-US" altLang="zh-CN" dirty="0">
                <a:solidFill>
                  <a:srgbClr val="FFC000"/>
                </a:solidFill>
              </a:rPr>
              <a:t>     </a:t>
            </a:r>
            <a:r>
              <a:rPr lang="en-US" altLang="zh-CN" sz="5400" b="1" dirty="0">
                <a:solidFill>
                  <a:srgbClr val="0000FF"/>
                </a:solidFill>
              </a:rPr>
              <a:t>Read for main ideas </a:t>
            </a:r>
            <a:endParaRPr lang="zh-CN" altLang="en-US" sz="5400" b="1" dirty="0">
              <a:solidFill>
                <a:srgbClr val="0000FF"/>
              </a:solidFill>
            </a:endParaRPr>
          </a:p>
        </p:txBody>
      </p:sp>
      <p:sp>
        <p:nvSpPr>
          <p:cNvPr id="3" name="内容占位符 2"/>
          <p:cNvSpPr>
            <a:spLocks noGrp="1"/>
          </p:cNvSpPr>
          <p:nvPr>
            <p:ph idx="1"/>
          </p:nvPr>
        </p:nvSpPr>
        <p:spPr>
          <a:xfrm>
            <a:off x="58188" y="2673083"/>
            <a:ext cx="12075623" cy="3126280"/>
          </a:xfrm>
          <a:solidFill>
            <a:schemeClr val="bg1"/>
          </a:solidFill>
        </p:spPr>
        <p:txBody>
          <a:bodyPr>
            <a:noAutofit/>
          </a:bodyPr>
          <a:lstStyle/>
          <a:p>
            <a:pPr marL="0" indent="0">
              <a:buNone/>
            </a:pPr>
            <a:r>
              <a:rPr lang="en-US" altLang="zh-CN"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高中英语</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课程标准</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中，对普通高中英语课程语言技能要求提出的目标：</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通过阅读能从语篇中提取</a:t>
            </a:r>
            <a:r>
              <a:rPr lang="zh-CN" altLang="en-US" sz="32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主要信息</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zh-CN" altLang="en-US" sz="32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主要观点</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能够理解语篇的</a:t>
            </a:r>
            <a:r>
              <a:rPr lang="zh-CN" altLang="en-US" sz="32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要义</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小清新淡雅花卉 壁纸,淡雅小清新壁纸,清新小花壁纸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159028"/>
            <a:ext cx="12192000" cy="5476460"/>
          </a:xfrm>
          <a:solidFill>
            <a:schemeClr val="bg2"/>
          </a:solidFill>
        </p:spPr>
        <p:txBody>
          <a:bodyPr>
            <a:noAutofit/>
          </a:bodyPr>
          <a:lstStyle/>
          <a:p>
            <a:pPr marL="0" indent="0" algn="just">
              <a:buNone/>
            </a:pP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Para1: 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had just rushed out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when I found Aaron standing in my way.</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Seeing the dissatisfaction on his face,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was in low spirits.</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Lowering my head,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expected</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 harsh and merciless / cruel scolding.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What I didn’t expect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was</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that he simply handed me another rag.</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“Use this,”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he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said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in a cold and serious tone. “And be more careful next time.”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took</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the rag wi</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th shame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and quickly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returned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to the mess.</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 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worked hard</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using all the rags to clean up the beer lake/ mess</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My dedication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paid off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and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the floor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was spotless,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shining in th</a:t>
            </a:r>
            <a:r>
              <a:rPr lang="en-US" altLang="zh-CN"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e light</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As I finished the mess,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looked up</a:t>
            </a:r>
            <a:r>
              <a:rPr lang="zh-CN" altLang="en-US" sz="3200" dirty="0">
                <a:solidFill>
                  <a:srgbClr val="7030A0"/>
                </a:solidFill>
                <a:latin typeface="Aharoni" panose="02010803020104030203" pitchFamily="2" charset="-79"/>
                <a:ea typeface="Times New Roman" panose="02020603050405020304" pitchFamily="18" charset="0"/>
                <a:cs typeface="Aharoni" panose="02010803020104030203" pitchFamily="2" charset="-79"/>
              </a:rPr>
              <a:t>，</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 seeing a touch of approval in his eyes,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which gave me a glimmer of hope for keeping my part-time job at the restaurant. </a:t>
            </a:r>
            <a:endPar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小清新淡雅花卉 壁纸,淡雅小清新壁纸,清新小花壁纸_大山谷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735496"/>
            <a:ext cx="12192000" cy="5387008"/>
          </a:xfrm>
          <a:solidFill>
            <a:schemeClr val="bg2"/>
          </a:solidFill>
        </p:spPr>
        <p:txBody>
          <a:bodyPr>
            <a:normAutofit/>
          </a:bodyPr>
          <a:lstStyle/>
          <a:p>
            <a:pPr marL="0" indent="0" algn="just">
              <a:buNone/>
            </a:pP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Para2: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After cleaning up the mess,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reflected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on Aaron's words.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realized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that his strictness was not meant to belittle me but to help me grow and learn.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His words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about checking every detail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rang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in my ears, and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knew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I had to be more attentive in the future.</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 I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also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understood</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that mistakes were part of the learning process,</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but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it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was important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admit mistakes, take responsibility and correct mistakes .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From that day on,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made a conscious effort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to be more careful and focused on my work.</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b="1" dirty="0">
                <a:solidFill>
                  <a:srgbClr val="0000FF"/>
                </a:solidFill>
                <a:latin typeface="Aharoni" panose="02010803020104030203" pitchFamily="2" charset="-79"/>
                <a:ea typeface="Times New Roman" panose="02020603050405020304" pitchFamily="18" charset="0"/>
                <a:cs typeface="Aharoni" panose="02010803020104030203" pitchFamily="2" charset="-79"/>
              </a:rPr>
              <a:t>It</a:t>
            </a:r>
            <a:r>
              <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FF0000"/>
                </a:solidFill>
                <a:latin typeface="Aharoni" panose="02010803020104030203" pitchFamily="2" charset="-79"/>
                <a:ea typeface="Times New Roman" panose="02020603050405020304" pitchFamily="18" charset="0"/>
                <a:cs typeface="Aharoni" panose="02010803020104030203" pitchFamily="2" charset="-79"/>
              </a:rPr>
              <a:t>was really kind of beyond expectation </a:t>
            </a:r>
            <a:r>
              <a:rPr lang="en-US" altLang="zh-CN" sz="3200" dirty="0">
                <a:solidFill>
                  <a:srgbClr val="0000FF"/>
                </a:solidFill>
                <a:latin typeface="Aharoni" panose="02010803020104030203" pitchFamily="2" charset="-79"/>
                <a:ea typeface="Times New Roman" panose="02020603050405020304" pitchFamily="18" charset="0"/>
                <a:cs typeface="Aharoni" panose="02010803020104030203" pitchFamily="2" charset="-79"/>
              </a:rPr>
              <a:t>that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I started to enjoy the challenges </a:t>
            </a:r>
            <a:r>
              <a:rPr lang="en-US" altLang="zh-CN" sz="3200" i="1"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that came with “details”. </a:t>
            </a:r>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I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was grateful to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Aaron </a:t>
            </a:r>
            <a:r>
              <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rPr>
              <a:t>for teaching me such an important lesson.</a:t>
            </a:r>
            <a:endParaRPr lang="en-US" altLang="zh-CN" sz="3200" dirty="0">
              <a:solidFill>
                <a:srgbClr val="7030A0"/>
              </a:solidFill>
              <a:effectLst/>
              <a:latin typeface="Aharoni" panose="02010803020104030203" pitchFamily="2" charset="-79"/>
              <a:ea typeface="Times New Roman" panose="02020603050405020304" pitchFamily="18" charset="0"/>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粉色唯美小清新花朵桌面背景图片-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68115" y="1807127"/>
            <a:ext cx="8255786" cy="1200329"/>
          </a:xfrm>
          <a:prstGeom prst="rect">
            <a:avLst/>
          </a:prstGeom>
          <a:noFill/>
        </p:spPr>
        <p:txBody>
          <a:bodyPr wrap="none" lIns="91440" tIns="45720" rIns="91440" bIns="45720">
            <a:spAutoFit/>
          </a:bodyPr>
          <a:lstStyle/>
          <a:p>
            <a:pPr algn="ctr"/>
            <a:r>
              <a:rPr lang="en-US" altLang="zh-CN"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Trouble is a friend. </a:t>
            </a:r>
            <a:endParaRPr lang="zh-CN" alt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矩形 4"/>
          <p:cNvSpPr/>
          <p:nvPr/>
        </p:nvSpPr>
        <p:spPr>
          <a:xfrm>
            <a:off x="1779235" y="3817827"/>
            <a:ext cx="8879354" cy="1200329"/>
          </a:xfrm>
          <a:prstGeom prst="rect">
            <a:avLst/>
          </a:prstGeom>
          <a:noFill/>
        </p:spPr>
        <p:txBody>
          <a:bodyPr wrap="none" lIns="91440" tIns="45720" rIns="91440" bIns="45720">
            <a:spAutoFit/>
          </a:bodyPr>
          <a:lstStyle/>
          <a:p>
            <a:pPr algn="ctr"/>
            <a:r>
              <a:rPr lang="en-US" altLang="zh-CN"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Trouble is a teacher. </a:t>
            </a:r>
            <a:endParaRPr lang="zh-CN" alt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粉色唯美小清新花朵桌面背景图片-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985215" y="333466"/>
            <a:ext cx="5724644" cy="646331"/>
          </a:xfrm>
          <a:prstGeom prst="rect">
            <a:avLst/>
          </a:prstGeom>
          <a:solidFill>
            <a:schemeClr val="bg1"/>
          </a:solidFill>
        </p:spPr>
        <p:txBody>
          <a:bodyPr wrap="none" lIns="91440" tIns="45720" rIns="91440" bIns="45720">
            <a:spAutoFit/>
          </a:bodyPr>
          <a:lstStyle/>
          <a:p>
            <a:pPr algn="ctr"/>
            <a:r>
              <a:rPr lang="zh-CN" altLang="en-US" sz="3600" b="1" dirty="0">
                <a:ln w="12700" cmpd="sng">
                  <a:solidFill>
                    <a:schemeClr val="accent4"/>
                  </a:solidFill>
                  <a:prstDash val="solid"/>
                </a:ln>
                <a:solidFill>
                  <a:srgbClr val="CC00FF"/>
                </a:solidFill>
              </a:rPr>
              <a:t>哲理型主题续写文本小结：</a:t>
            </a:r>
            <a:endParaRPr lang="zh-CN" altLang="en-US" sz="3600" b="1" cap="none" spc="0" dirty="0">
              <a:ln w="12700" cmpd="sng">
                <a:solidFill>
                  <a:schemeClr val="accent4"/>
                </a:solidFill>
                <a:prstDash val="solid"/>
              </a:ln>
              <a:solidFill>
                <a:srgbClr val="CC00FF"/>
              </a:solidFill>
              <a:effectLst/>
            </a:endParaRPr>
          </a:p>
        </p:txBody>
      </p:sp>
      <p:sp>
        <p:nvSpPr>
          <p:cNvPr id="2" name="矩形 1"/>
          <p:cNvSpPr/>
          <p:nvPr/>
        </p:nvSpPr>
        <p:spPr>
          <a:xfrm>
            <a:off x="559828" y="1519535"/>
            <a:ext cx="10423045" cy="646331"/>
          </a:xfrm>
          <a:prstGeom prst="rect">
            <a:avLst/>
          </a:prstGeom>
          <a:solidFill>
            <a:schemeClr val="bg1"/>
          </a:solidFill>
        </p:spPr>
        <p:txBody>
          <a:bodyPr wrap="none" lIns="91440" tIns="45720" rIns="91440" bIns="45720">
            <a:spAutoFit/>
          </a:bodyPr>
          <a:lstStyle/>
          <a:p>
            <a:pPr algn="ctr"/>
            <a:r>
              <a:rPr lang="en-US" altLang="zh-CN" sz="3600" b="1" dirty="0">
                <a:ln w="12700" cmpd="sng">
                  <a:solidFill>
                    <a:schemeClr val="accent4"/>
                  </a:solidFill>
                  <a:prstDash val="solid"/>
                </a:ln>
                <a:solidFill>
                  <a:srgbClr val="CC00FF"/>
                </a:solidFill>
              </a:rPr>
              <a:t>1.2023</a:t>
            </a:r>
            <a:r>
              <a:rPr lang="zh-CN" altLang="en-US" sz="3600" b="1" dirty="0">
                <a:ln w="12700" cmpd="sng">
                  <a:solidFill>
                    <a:schemeClr val="accent4"/>
                  </a:solidFill>
                  <a:prstDash val="solid"/>
                </a:ln>
                <a:solidFill>
                  <a:srgbClr val="CC00FF"/>
                </a:solidFill>
              </a:rPr>
              <a:t>年</a:t>
            </a:r>
            <a:r>
              <a:rPr lang="en-US" altLang="zh-CN" sz="3600" b="1" dirty="0">
                <a:ln w="12700" cmpd="sng">
                  <a:solidFill>
                    <a:schemeClr val="accent4"/>
                  </a:solidFill>
                  <a:prstDash val="solid"/>
                </a:ln>
                <a:solidFill>
                  <a:srgbClr val="CC00FF"/>
                </a:solidFill>
              </a:rPr>
              <a:t>-11</a:t>
            </a:r>
            <a:r>
              <a:rPr lang="zh-CN" altLang="en-US" sz="3600" b="1" dirty="0">
                <a:ln w="12700" cmpd="sng">
                  <a:solidFill>
                    <a:schemeClr val="accent4"/>
                  </a:solidFill>
                  <a:prstDash val="solid"/>
                </a:ln>
                <a:solidFill>
                  <a:srgbClr val="CC00FF"/>
                </a:solidFill>
              </a:rPr>
              <a:t>月 金华十校联考 坚信善有善报的父亲</a:t>
            </a:r>
            <a:endParaRPr lang="en-US" altLang="zh-CN" sz="3600" b="1" dirty="0">
              <a:ln w="12700" cmpd="sng">
                <a:solidFill>
                  <a:schemeClr val="accent4"/>
                </a:solidFill>
                <a:prstDash val="solid"/>
              </a:ln>
              <a:solidFill>
                <a:srgbClr val="CC00FF"/>
              </a:solidFill>
            </a:endParaRPr>
          </a:p>
        </p:txBody>
      </p:sp>
      <p:sp>
        <p:nvSpPr>
          <p:cNvPr id="3" name="矩形 2"/>
          <p:cNvSpPr/>
          <p:nvPr/>
        </p:nvSpPr>
        <p:spPr>
          <a:xfrm>
            <a:off x="559828" y="2176166"/>
            <a:ext cx="9038051" cy="646331"/>
          </a:xfrm>
          <a:prstGeom prst="rect">
            <a:avLst/>
          </a:prstGeom>
          <a:solidFill>
            <a:schemeClr val="bg1"/>
          </a:solidFill>
        </p:spPr>
        <p:txBody>
          <a:bodyPr wrap="none" lIns="91440" tIns="45720" rIns="91440" bIns="45720">
            <a:spAutoFit/>
          </a:bodyPr>
          <a:lstStyle/>
          <a:p>
            <a:pPr algn="ctr"/>
            <a:r>
              <a:rPr lang="en-US" altLang="zh-CN" sz="3600" b="1" dirty="0">
                <a:ln w="12700" cmpd="sng">
                  <a:solidFill>
                    <a:schemeClr val="accent4"/>
                  </a:solidFill>
                  <a:prstDash val="solid"/>
                </a:ln>
                <a:solidFill>
                  <a:srgbClr val="CC00FF"/>
                </a:solidFill>
              </a:rPr>
              <a:t>2.2023</a:t>
            </a:r>
            <a:r>
              <a:rPr lang="zh-CN" altLang="en-US" sz="3600" b="1" dirty="0">
                <a:ln w="12700" cmpd="sng">
                  <a:solidFill>
                    <a:schemeClr val="accent4"/>
                  </a:solidFill>
                  <a:prstDash val="solid"/>
                </a:ln>
                <a:solidFill>
                  <a:srgbClr val="CC00FF"/>
                </a:solidFill>
              </a:rPr>
              <a:t>年</a:t>
            </a:r>
            <a:r>
              <a:rPr lang="en-US" altLang="zh-CN" sz="3600" b="1" dirty="0">
                <a:ln w="12700" cmpd="sng">
                  <a:solidFill>
                    <a:schemeClr val="accent4"/>
                  </a:solidFill>
                  <a:prstDash val="solid"/>
                </a:ln>
                <a:solidFill>
                  <a:srgbClr val="CC00FF"/>
                </a:solidFill>
              </a:rPr>
              <a:t>-12</a:t>
            </a:r>
            <a:r>
              <a:rPr lang="zh-CN" altLang="en-US" sz="3600" b="1" dirty="0">
                <a:ln w="12700" cmpd="sng">
                  <a:solidFill>
                    <a:schemeClr val="accent4"/>
                  </a:solidFill>
                  <a:prstDash val="solid"/>
                </a:ln>
                <a:solidFill>
                  <a:srgbClr val="CC00FF"/>
                </a:solidFill>
              </a:rPr>
              <a:t>月 八省联考 玉米地里的稻草人</a:t>
            </a:r>
            <a:endParaRPr lang="en-US" altLang="zh-CN" sz="3600" b="1" dirty="0">
              <a:ln w="12700" cmpd="sng">
                <a:solidFill>
                  <a:schemeClr val="accent4"/>
                </a:solidFill>
                <a:prstDash val="solid"/>
              </a:ln>
              <a:solidFill>
                <a:srgbClr val="CC00FF"/>
              </a:solidFill>
            </a:endParaRPr>
          </a:p>
        </p:txBody>
      </p:sp>
      <p:sp>
        <p:nvSpPr>
          <p:cNvPr id="5" name="矩形 4"/>
          <p:cNvSpPr/>
          <p:nvPr/>
        </p:nvSpPr>
        <p:spPr>
          <a:xfrm>
            <a:off x="559828" y="2842303"/>
            <a:ext cx="10098289" cy="646331"/>
          </a:xfrm>
          <a:prstGeom prst="rect">
            <a:avLst/>
          </a:prstGeom>
          <a:solidFill>
            <a:schemeClr val="bg1"/>
          </a:solidFill>
        </p:spPr>
        <p:txBody>
          <a:bodyPr wrap="square" lIns="91440" tIns="45720" rIns="91440" bIns="45720">
            <a:spAutoFit/>
          </a:bodyPr>
          <a:lstStyle/>
          <a:p>
            <a:pPr algn="ctr"/>
            <a:r>
              <a:rPr lang="en-US" altLang="zh-CN" sz="3600" b="1" dirty="0">
                <a:ln w="12700" cmpd="sng">
                  <a:solidFill>
                    <a:schemeClr val="accent4"/>
                  </a:solidFill>
                  <a:prstDash val="solid"/>
                </a:ln>
                <a:solidFill>
                  <a:srgbClr val="CC00FF"/>
                </a:solidFill>
              </a:rPr>
              <a:t>3. 2024</a:t>
            </a:r>
            <a:r>
              <a:rPr lang="zh-CN" altLang="en-US" sz="3600" b="1" dirty="0">
                <a:ln w="12700" cmpd="sng">
                  <a:solidFill>
                    <a:schemeClr val="accent4"/>
                  </a:solidFill>
                  <a:prstDash val="solid"/>
                </a:ln>
                <a:solidFill>
                  <a:srgbClr val="CC00FF"/>
                </a:solidFill>
              </a:rPr>
              <a:t>年</a:t>
            </a:r>
            <a:r>
              <a:rPr lang="en-US" altLang="zh-CN" sz="3600" b="1" dirty="0">
                <a:ln w="12700" cmpd="sng">
                  <a:solidFill>
                    <a:schemeClr val="accent4"/>
                  </a:solidFill>
                  <a:prstDash val="solid"/>
                </a:ln>
                <a:solidFill>
                  <a:srgbClr val="CC00FF"/>
                </a:solidFill>
              </a:rPr>
              <a:t>-3</a:t>
            </a:r>
            <a:r>
              <a:rPr lang="zh-CN" altLang="en-US" sz="3600" b="1" dirty="0">
                <a:ln w="12700" cmpd="sng">
                  <a:solidFill>
                    <a:schemeClr val="accent4"/>
                  </a:solidFill>
                  <a:prstDash val="solid"/>
                </a:ln>
                <a:solidFill>
                  <a:srgbClr val="CC00FF"/>
                </a:solidFill>
              </a:rPr>
              <a:t>月宁波十校  流浪狗</a:t>
            </a:r>
            <a:r>
              <a:rPr lang="en-US" altLang="zh-CN" sz="3600" b="1" dirty="0">
                <a:ln w="12700" cmpd="sng">
                  <a:solidFill>
                    <a:schemeClr val="accent4"/>
                  </a:solidFill>
                  <a:prstDash val="solid"/>
                </a:ln>
                <a:solidFill>
                  <a:srgbClr val="CC00FF"/>
                </a:solidFill>
              </a:rPr>
              <a:t>Rufus</a:t>
            </a:r>
            <a:r>
              <a:rPr lang="zh-CN" altLang="en-US" sz="3600" b="1" dirty="0">
                <a:ln w="12700" cmpd="sng">
                  <a:solidFill>
                    <a:schemeClr val="accent4"/>
                  </a:solidFill>
                  <a:prstDash val="solid"/>
                </a:ln>
                <a:solidFill>
                  <a:srgbClr val="CC00FF"/>
                </a:solidFill>
              </a:rPr>
              <a:t>的寻家之旅</a:t>
            </a:r>
            <a:endParaRPr lang="en-US" altLang="zh-CN" sz="3600" b="1" dirty="0">
              <a:ln w="12700" cmpd="sng">
                <a:solidFill>
                  <a:schemeClr val="accent4"/>
                </a:solidFill>
                <a:prstDash val="solid"/>
              </a:ln>
              <a:solidFill>
                <a:srgbClr val="CC00FF"/>
              </a:solidFill>
            </a:endParaRPr>
          </a:p>
        </p:txBody>
      </p:sp>
      <p:sp>
        <p:nvSpPr>
          <p:cNvPr id="6" name="矩形 5"/>
          <p:cNvSpPr/>
          <p:nvPr/>
        </p:nvSpPr>
        <p:spPr>
          <a:xfrm>
            <a:off x="551583" y="3498934"/>
            <a:ext cx="11285921" cy="646331"/>
          </a:xfrm>
          <a:prstGeom prst="rect">
            <a:avLst/>
          </a:prstGeom>
          <a:solidFill>
            <a:schemeClr val="bg1"/>
          </a:solidFill>
        </p:spPr>
        <p:txBody>
          <a:bodyPr wrap="square" lIns="91440" tIns="45720" rIns="91440" bIns="45720">
            <a:spAutoFit/>
          </a:bodyPr>
          <a:lstStyle/>
          <a:p>
            <a:pPr algn="ctr"/>
            <a:r>
              <a:rPr lang="en-US" altLang="zh-CN" sz="3600" b="1" dirty="0">
                <a:ln w="12700" cmpd="sng">
                  <a:solidFill>
                    <a:schemeClr val="accent4"/>
                  </a:solidFill>
                  <a:prstDash val="solid"/>
                </a:ln>
                <a:solidFill>
                  <a:srgbClr val="CC00FF"/>
                </a:solidFill>
              </a:rPr>
              <a:t> 4. 2024</a:t>
            </a:r>
            <a:r>
              <a:rPr lang="zh-CN" altLang="en-US" sz="3600" b="1" dirty="0">
                <a:ln w="12700" cmpd="sng">
                  <a:solidFill>
                    <a:schemeClr val="accent4"/>
                  </a:solidFill>
                  <a:prstDash val="solid"/>
                </a:ln>
                <a:solidFill>
                  <a:srgbClr val="CC00FF"/>
                </a:solidFill>
              </a:rPr>
              <a:t>年</a:t>
            </a:r>
            <a:r>
              <a:rPr lang="en-US" altLang="zh-CN" sz="3600" b="1" dirty="0">
                <a:ln w="12700" cmpd="sng">
                  <a:solidFill>
                    <a:schemeClr val="accent4"/>
                  </a:solidFill>
                  <a:prstDash val="solid"/>
                </a:ln>
                <a:solidFill>
                  <a:srgbClr val="CC00FF"/>
                </a:solidFill>
              </a:rPr>
              <a:t>-3</a:t>
            </a:r>
            <a:r>
              <a:rPr lang="zh-CN" altLang="en-US" sz="3600" b="1" dirty="0">
                <a:ln w="12700" cmpd="sng">
                  <a:solidFill>
                    <a:schemeClr val="accent4"/>
                  </a:solidFill>
                  <a:prstDash val="solid"/>
                </a:ln>
                <a:solidFill>
                  <a:srgbClr val="CC00FF"/>
                </a:solidFill>
              </a:rPr>
              <a:t>月天域名校协作体  自画像 （老师说的话）</a:t>
            </a:r>
            <a:endParaRPr lang="en-US" altLang="zh-CN" sz="3600" b="1" dirty="0">
              <a:ln w="12700" cmpd="sng">
                <a:solidFill>
                  <a:schemeClr val="accent4"/>
                </a:solidFill>
                <a:prstDash val="solid"/>
              </a:ln>
              <a:solidFill>
                <a:srgbClr val="CC00FF"/>
              </a:solidFill>
            </a:endParaRPr>
          </a:p>
        </p:txBody>
      </p:sp>
      <p:sp>
        <p:nvSpPr>
          <p:cNvPr id="7" name="矩形 6"/>
          <p:cNvSpPr/>
          <p:nvPr/>
        </p:nvSpPr>
        <p:spPr>
          <a:xfrm>
            <a:off x="0" y="5528028"/>
            <a:ext cx="12192000" cy="1200329"/>
          </a:xfrm>
          <a:prstGeom prst="rect">
            <a:avLst/>
          </a:prstGeom>
          <a:solidFill>
            <a:srgbClr val="92D050"/>
          </a:solidFill>
        </p:spPr>
        <p:txBody>
          <a:bodyPr wrap="square" lIns="91440" tIns="45720" rIns="91440" bIns="45720">
            <a:spAutoFit/>
          </a:bodyPr>
          <a:lstStyle/>
          <a:p>
            <a:pPr algn="ctr"/>
            <a:r>
              <a:rPr lang="zh-CN" altLang="en-US" sz="3600" b="1" cap="none" spc="0" dirty="0">
                <a:ln w="12700" cmpd="sng">
                  <a:solidFill>
                    <a:schemeClr val="accent4"/>
                  </a:solidFill>
                  <a:prstDash val="solid"/>
                </a:ln>
                <a:solidFill>
                  <a:srgbClr val="CC00FF"/>
                </a:solidFill>
                <a:effectLst/>
              </a:rPr>
              <a:t>上述文本均有体现主题的富有哲理的句子，考生在解读文本</a:t>
            </a:r>
            <a:endParaRPr lang="en-US" altLang="zh-CN" sz="3600" b="1" cap="none" spc="0" dirty="0">
              <a:ln w="12700" cmpd="sng">
                <a:solidFill>
                  <a:schemeClr val="accent4"/>
                </a:solidFill>
                <a:prstDash val="solid"/>
              </a:ln>
              <a:solidFill>
                <a:srgbClr val="CC00FF"/>
              </a:solidFill>
              <a:effectLst/>
            </a:endParaRPr>
          </a:p>
          <a:p>
            <a:pPr algn="ctr"/>
            <a:r>
              <a:rPr lang="zh-CN" altLang="en-US" sz="3600" b="1" dirty="0">
                <a:ln w="12700" cmpd="sng">
                  <a:solidFill>
                    <a:schemeClr val="accent4"/>
                  </a:solidFill>
                  <a:prstDash val="solid"/>
                </a:ln>
                <a:solidFill>
                  <a:srgbClr val="CC00FF"/>
                </a:solidFill>
              </a:rPr>
              <a:t>时可以据此来体现续写的立意高度，达到与原文思想的协同</a:t>
            </a:r>
            <a:r>
              <a:rPr lang="en-US" altLang="zh-CN" sz="3600" b="1" cap="none" spc="0" dirty="0">
                <a:ln w="12700" cmpd="sng">
                  <a:solidFill>
                    <a:schemeClr val="accent4"/>
                  </a:solidFill>
                  <a:prstDash val="solid"/>
                </a:ln>
                <a:solidFill>
                  <a:srgbClr val="CC00FF"/>
                </a:solidFill>
                <a:effectLst/>
              </a:rPr>
              <a:t>. </a:t>
            </a:r>
            <a:endParaRPr lang="zh-CN" altLang="en-US" sz="3600" b="1" cap="none" spc="0" dirty="0">
              <a:ln w="12700" cmpd="sng">
                <a:solidFill>
                  <a:schemeClr val="accent4"/>
                </a:solidFill>
                <a:prstDash val="solid"/>
              </a:ln>
              <a:solidFill>
                <a:srgbClr val="CC00FF"/>
              </a:solidFill>
              <a:effectLst/>
            </a:endParaRPr>
          </a:p>
        </p:txBody>
      </p:sp>
      <p:sp>
        <p:nvSpPr>
          <p:cNvPr id="8" name="矩形 7"/>
          <p:cNvSpPr/>
          <p:nvPr/>
        </p:nvSpPr>
        <p:spPr>
          <a:xfrm>
            <a:off x="559827" y="4175371"/>
            <a:ext cx="11277675" cy="646331"/>
          </a:xfrm>
          <a:prstGeom prst="rect">
            <a:avLst/>
          </a:prstGeom>
          <a:solidFill>
            <a:schemeClr val="bg1"/>
          </a:solidFill>
        </p:spPr>
        <p:txBody>
          <a:bodyPr wrap="square" lIns="91440" tIns="45720" rIns="91440" bIns="45720">
            <a:spAutoFit/>
          </a:bodyPr>
          <a:lstStyle/>
          <a:p>
            <a:pPr algn="ctr"/>
            <a:r>
              <a:rPr lang="en-US" altLang="zh-CN" sz="3600" b="1" dirty="0">
                <a:ln w="12700" cmpd="sng">
                  <a:solidFill>
                    <a:schemeClr val="accent4"/>
                  </a:solidFill>
                  <a:prstDash val="solid"/>
                </a:ln>
                <a:solidFill>
                  <a:srgbClr val="CC00FF"/>
                </a:solidFill>
              </a:rPr>
              <a:t>5. 2024</a:t>
            </a:r>
            <a:r>
              <a:rPr lang="zh-CN" altLang="en-US" sz="3600" b="1" dirty="0">
                <a:ln w="12700" cmpd="sng">
                  <a:solidFill>
                    <a:schemeClr val="accent4"/>
                  </a:solidFill>
                  <a:prstDash val="solid"/>
                </a:ln>
                <a:solidFill>
                  <a:srgbClr val="CC00FF"/>
                </a:solidFill>
              </a:rPr>
              <a:t>年</a:t>
            </a:r>
            <a:r>
              <a:rPr lang="en-US" altLang="zh-CN" sz="3600" b="1" dirty="0">
                <a:ln w="12700" cmpd="sng">
                  <a:solidFill>
                    <a:schemeClr val="accent4"/>
                  </a:solidFill>
                  <a:prstDash val="solid"/>
                </a:ln>
                <a:solidFill>
                  <a:srgbClr val="CC00FF"/>
                </a:solidFill>
              </a:rPr>
              <a:t>-4</a:t>
            </a:r>
            <a:r>
              <a:rPr lang="zh-CN" altLang="en-US" sz="3600" b="1" dirty="0">
                <a:ln w="12700" cmpd="sng">
                  <a:solidFill>
                    <a:schemeClr val="accent4"/>
                  </a:solidFill>
                  <a:prstDash val="solid"/>
                </a:ln>
                <a:solidFill>
                  <a:srgbClr val="CC00FF"/>
                </a:solidFill>
              </a:rPr>
              <a:t>月湖丽衢三地市联考 蟒蛇和我的一场虚惊</a:t>
            </a:r>
            <a:endParaRPr lang="en-US" altLang="zh-CN" sz="3600" b="1" dirty="0">
              <a:ln w="12700" cmpd="sng">
                <a:solidFill>
                  <a:schemeClr val="accent4"/>
                </a:solidFill>
                <a:prstDash val="solid"/>
              </a:ln>
              <a:solidFill>
                <a:srgbClr val="CC00FF"/>
              </a:solidFill>
            </a:endParaRPr>
          </a:p>
        </p:txBody>
      </p:sp>
      <p:sp>
        <p:nvSpPr>
          <p:cNvPr id="9" name="矩形 8"/>
          <p:cNvSpPr/>
          <p:nvPr/>
        </p:nvSpPr>
        <p:spPr>
          <a:xfrm>
            <a:off x="551582" y="4841219"/>
            <a:ext cx="11285921" cy="646331"/>
          </a:xfrm>
          <a:prstGeom prst="rect">
            <a:avLst/>
          </a:prstGeom>
          <a:solidFill>
            <a:schemeClr val="bg1"/>
          </a:solidFill>
        </p:spPr>
        <p:txBody>
          <a:bodyPr wrap="square" lIns="91440" tIns="45720" rIns="91440" bIns="45720">
            <a:spAutoFit/>
          </a:bodyPr>
          <a:lstStyle/>
          <a:p>
            <a:pPr algn="ctr"/>
            <a:r>
              <a:rPr lang="en-US" altLang="zh-CN" sz="3600" b="1" dirty="0">
                <a:ln w="12700" cmpd="sng">
                  <a:solidFill>
                    <a:schemeClr val="accent4"/>
                  </a:solidFill>
                  <a:prstDash val="solid"/>
                </a:ln>
                <a:solidFill>
                  <a:srgbClr val="CC00FF"/>
                </a:solidFill>
              </a:rPr>
              <a:t>6. 2024</a:t>
            </a:r>
            <a:r>
              <a:rPr lang="zh-CN" altLang="en-US" sz="3600" b="1" dirty="0">
                <a:ln w="12700" cmpd="sng">
                  <a:solidFill>
                    <a:schemeClr val="accent4"/>
                  </a:solidFill>
                  <a:prstDash val="solid"/>
                </a:ln>
                <a:solidFill>
                  <a:srgbClr val="CC00FF"/>
                </a:solidFill>
              </a:rPr>
              <a:t>年</a:t>
            </a:r>
            <a:r>
              <a:rPr lang="en-US" altLang="zh-CN" sz="3600" b="1" dirty="0">
                <a:ln w="12700" cmpd="sng">
                  <a:solidFill>
                    <a:schemeClr val="accent4"/>
                  </a:solidFill>
                  <a:prstDash val="solid"/>
                </a:ln>
                <a:solidFill>
                  <a:srgbClr val="CC00FF"/>
                </a:solidFill>
              </a:rPr>
              <a:t>-4</a:t>
            </a:r>
            <a:r>
              <a:rPr lang="zh-CN" altLang="en-US" sz="3600" b="1" dirty="0">
                <a:ln w="12700" cmpd="sng">
                  <a:solidFill>
                    <a:schemeClr val="accent4"/>
                  </a:solidFill>
                  <a:prstDash val="solid"/>
                </a:ln>
                <a:solidFill>
                  <a:srgbClr val="CC00FF"/>
                </a:solidFill>
              </a:rPr>
              <a:t>月台州二模 饭店兼职菜鸟的一次难忘经历</a:t>
            </a:r>
            <a:endParaRPr lang="en-US" altLang="zh-CN" sz="3600" b="1" dirty="0">
              <a:ln w="12700" cmpd="sng">
                <a:solidFill>
                  <a:schemeClr val="accent4"/>
                </a:solidFill>
                <a:prstDash val="solid"/>
              </a:ln>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好看的小清新唯美花朵壁纸高清下载-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97594" y="234075"/>
            <a:ext cx="4339650" cy="646331"/>
          </a:xfrm>
          <a:prstGeom prst="rect">
            <a:avLst/>
          </a:prstGeom>
          <a:solidFill>
            <a:schemeClr val="bg1"/>
          </a:solidFill>
        </p:spPr>
        <p:txBody>
          <a:bodyPr wrap="none" lIns="91440" tIns="45720" rIns="91440" bIns="45720">
            <a:spAutoFit/>
          </a:bodyPr>
          <a:lstStyle/>
          <a:p>
            <a:pPr algn="ctr"/>
            <a:r>
              <a:rPr lang="zh-CN" altLang="en-US" sz="3600" b="1" dirty="0">
                <a:ln w="12700" cmpd="sng">
                  <a:solidFill>
                    <a:schemeClr val="accent4"/>
                  </a:solidFill>
                  <a:prstDash val="solid"/>
                </a:ln>
                <a:solidFill>
                  <a:srgbClr val="CC00FF"/>
                </a:solidFill>
              </a:rPr>
              <a:t>哲理型结束语语料：</a:t>
            </a:r>
            <a:endParaRPr lang="zh-CN" altLang="en-US" sz="3600" b="1" cap="none" spc="0" dirty="0">
              <a:ln w="12700" cmpd="sng">
                <a:solidFill>
                  <a:schemeClr val="accent4"/>
                </a:solidFill>
                <a:prstDash val="solid"/>
              </a:ln>
              <a:solidFill>
                <a:srgbClr val="CC00FF"/>
              </a:solidFill>
              <a:effectLst/>
            </a:endParaRPr>
          </a:p>
        </p:txBody>
      </p:sp>
      <p:sp>
        <p:nvSpPr>
          <p:cNvPr id="5" name="文本框 4"/>
          <p:cNvSpPr txBox="1"/>
          <p:nvPr/>
        </p:nvSpPr>
        <p:spPr>
          <a:xfrm>
            <a:off x="83129" y="973876"/>
            <a:ext cx="12108870" cy="2554545"/>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1</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：善的主题：</a:t>
            </a:r>
            <a:endPar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3200" u="sng"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This unforgettable experience </a:t>
            </a:r>
            <a:r>
              <a:rPr lang="en-US" altLang="zh-CN" sz="3200" dirty="0">
                <a:solidFill>
                  <a:srgbClr val="FF0000"/>
                </a:solidFill>
                <a:effectLst/>
                <a:latin typeface="Aharoni" panose="02010803020104030203" pitchFamily="2" charset="-79"/>
                <a:ea typeface="Times New Roman" panose="02020603050405020304" pitchFamily="18" charset="0"/>
                <a:cs typeface="Aharoni" panose="02010803020104030203" pitchFamily="2" charset="-79"/>
              </a:rPr>
              <a:t>would be engraved/ carved/ rooted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in my heart, </a:t>
            </a:r>
            <a:r>
              <a:rPr lang="en-US" altLang="zh-CN" sz="3200" dirty="0">
                <a:solidFill>
                  <a:srgbClr val="0000FF"/>
                </a:solidFill>
                <a:effectLst/>
                <a:latin typeface="Aharoni" panose="02010803020104030203" pitchFamily="2" charset="-79"/>
                <a:ea typeface="Times New Roman" panose="02020603050405020304" pitchFamily="18" charset="0"/>
                <a:cs typeface="Aharoni" panose="02010803020104030203" pitchFamily="2" charset="-79"/>
              </a:rPr>
              <a:t>which taught me a valuable lesson-</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altLang="zh-CN" sz="3200" dirty="0">
                <a:solidFill>
                  <a:srgbClr val="CC00FF"/>
                </a:solidFill>
                <a:effectLst/>
                <a:latin typeface="Aharoni" panose="02010803020104030203" pitchFamily="2" charset="-79"/>
                <a:ea typeface="Times New Roman" panose="02020603050405020304" pitchFamily="18" charset="0"/>
                <a:cs typeface="Aharoni" panose="02010803020104030203" pitchFamily="2" charset="-79"/>
              </a:rPr>
              <a:t>One good turn deserves another. </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原文：</a:t>
            </a:r>
            <a:r>
              <a:rPr lang="en-US" altLang="zh-CN" sz="3200" dirty="0">
                <a:solidFill>
                  <a:srgbClr val="006600"/>
                </a:solidFill>
                <a:effectLst/>
                <a:latin typeface="Aharoni" panose="02010803020104030203" pitchFamily="2" charset="-79"/>
                <a:ea typeface="Times New Roman" panose="02020603050405020304" pitchFamily="18" charset="0"/>
                <a:cs typeface="Aharoni" panose="02010803020104030203" pitchFamily="2" charset="-79"/>
              </a:rPr>
              <a:t>What goes around comes around.-</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考生在理解的基础上可以进行同义改写。）</a:t>
            </a:r>
            <a:endParaRPr lang="en-US" altLang="zh-CN" sz="4400" dirty="0">
              <a:solidFill>
                <a:srgbClr val="FF0000"/>
              </a:solidFill>
              <a:latin typeface="Aharoni" panose="02010803020104030203" pitchFamily="2" charset="-79"/>
              <a:cs typeface="Aharoni" panose="02010803020104030203" pitchFamily="2" charset="-79"/>
            </a:endParaRPr>
          </a:p>
        </p:txBody>
      </p:sp>
      <p:sp>
        <p:nvSpPr>
          <p:cNvPr id="6" name="文本框 5"/>
          <p:cNvSpPr txBox="1"/>
          <p:nvPr/>
        </p:nvSpPr>
        <p:spPr>
          <a:xfrm>
            <a:off x="83130" y="3597995"/>
            <a:ext cx="12108870" cy="2062103"/>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2</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：尝试新事物的主题：</a:t>
            </a:r>
            <a:endPar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3200" b="1" u="sng" dirty="0">
                <a:solidFill>
                  <a:srgbClr val="CC00CC"/>
                </a:solidFill>
                <a:effectLst/>
                <a:ea typeface="等线" panose="02010600030101010101" pitchFamily="2" charset="-122"/>
                <a:cs typeface="Times New Roman" panose="02020603050405020304" pitchFamily="18" charset="0"/>
              </a:rPr>
              <a:t>The </a:t>
            </a:r>
            <a:r>
              <a:rPr lang="en-US" altLang="zh-CN" sz="3200" b="1" u="sng" dirty="0">
                <a:solidFill>
                  <a:srgbClr val="CC00CC"/>
                </a:solidFill>
                <a:ea typeface="等线" panose="02010600030101010101" pitchFamily="2" charset="-122"/>
                <a:cs typeface="Times New Roman" panose="02020603050405020304" pitchFamily="18" charset="0"/>
              </a:rPr>
              <a:t>art class </a:t>
            </a:r>
            <a:r>
              <a:rPr lang="en-US" altLang="zh-CN" sz="3200" b="1" dirty="0">
                <a:ea typeface="等线" panose="02010600030101010101" pitchFamily="2" charset="-122"/>
                <a:cs typeface="Times New Roman" panose="02020603050405020304" pitchFamily="18" charset="0"/>
              </a:rPr>
              <a:t>also </a:t>
            </a:r>
            <a:r>
              <a:rPr lang="en-US" altLang="zh-CN" sz="3200" b="1" dirty="0">
                <a:solidFill>
                  <a:srgbClr val="FF0000"/>
                </a:solidFill>
                <a:ea typeface="等线" panose="02010600030101010101" pitchFamily="2" charset="-122"/>
                <a:cs typeface="Times New Roman" panose="02020603050405020304" pitchFamily="18" charset="0"/>
              </a:rPr>
              <a:t>taught Alia a valuable lesson ---</a:t>
            </a:r>
            <a:r>
              <a:rPr lang="en-US" altLang="zh-CN" sz="3200" b="1" dirty="0">
                <a:solidFill>
                  <a:srgbClr val="C00000"/>
                </a:solidFill>
                <a:effectLst/>
                <a:ea typeface="等线" panose="02010600030101010101" pitchFamily="2" charset="-122"/>
                <a:cs typeface="Times New Roman" panose="02020603050405020304" pitchFamily="18" charset="0"/>
              </a:rPr>
              <a:t>Don’t assume </a:t>
            </a:r>
            <a:r>
              <a:rPr lang="en-US" altLang="zh-CN" sz="3200" b="1" dirty="0">
                <a:solidFill>
                  <a:srgbClr val="FF0000"/>
                </a:solidFill>
                <a:effectLst/>
                <a:ea typeface="等线" panose="02010600030101010101" pitchFamily="2" charset="-122"/>
                <a:cs typeface="Times New Roman" panose="02020603050405020304" pitchFamily="18" charset="0"/>
              </a:rPr>
              <a:t>you won’t like something </a:t>
            </a:r>
            <a:r>
              <a:rPr lang="en-US" altLang="zh-CN" sz="3200" b="1" dirty="0">
                <a:solidFill>
                  <a:srgbClr val="0000FF"/>
                </a:solidFill>
                <a:effectLst/>
                <a:ea typeface="等线" panose="02010600030101010101" pitchFamily="2" charset="-122"/>
                <a:cs typeface="Times New Roman" panose="02020603050405020304" pitchFamily="18" charset="0"/>
              </a:rPr>
              <a:t>before you try it</a:t>
            </a:r>
            <a:r>
              <a:rPr lang="en-US" altLang="zh-CN" sz="3200" b="1" dirty="0">
                <a:solidFill>
                  <a:srgbClr val="FF0000"/>
                </a:solidFill>
                <a:ea typeface="等线" panose="02010600030101010101" pitchFamily="2" charset="-122"/>
                <a:cs typeface="Times New Roman" panose="02020603050405020304" pitchFamily="18" charset="0"/>
              </a:rPr>
              <a:t>. </a:t>
            </a:r>
            <a:r>
              <a:rPr lang="en-US" altLang="zh-CN" sz="3200" b="1" u="sng" dirty="0">
                <a:solidFill>
                  <a:srgbClr val="CC00FF"/>
                </a:solidFill>
                <a:ea typeface="等线" panose="02010600030101010101" pitchFamily="2" charset="-122"/>
                <a:cs typeface="Times New Roman" panose="02020603050405020304" pitchFamily="18" charset="0"/>
              </a:rPr>
              <a:t>All </a:t>
            </a:r>
            <a:r>
              <a:rPr lang="en-US" altLang="zh-CN" sz="3200" b="1" i="1" dirty="0">
                <a:solidFill>
                  <a:srgbClr val="0000FF"/>
                </a:solidFill>
                <a:ea typeface="等线" panose="02010600030101010101" pitchFamily="2" charset="-122"/>
                <a:cs typeface="Times New Roman" panose="02020603050405020304" pitchFamily="18" charset="0"/>
              </a:rPr>
              <a:t>that you have to do</a:t>
            </a:r>
            <a:r>
              <a:rPr lang="en-US" altLang="zh-CN" sz="3200" b="1" dirty="0">
                <a:solidFill>
                  <a:srgbClr val="FF0000"/>
                </a:solidFill>
                <a:ea typeface="等线" panose="02010600030101010101" pitchFamily="2" charset="-122"/>
                <a:cs typeface="Times New Roman" panose="02020603050405020304" pitchFamily="18" charset="0"/>
              </a:rPr>
              <a:t> is to go</a:t>
            </a:r>
            <a:r>
              <a:rPr lang="en-US" altLang="zh-CN" sz="3200" b="1" dirty="0">
                <a:solidFill>
                  <a:srgbClr val="FF0000"/>
                </a:solidFill>
                <a:effectLst/>
                <a:ea typeface="等线" panose="02010600030101010101" pitchFamily="2" charset="-122"/>
                <a:cs typeface="Times New Roman" panose="02020603050405020304" pitchFamily="18" charset="0"/>
              </a:rPr>
              <a:t> ahead and give it a try.</a:t>
            </a:r>
            <a:endParaRPr lang="en-US" altLang="zh-CN" sz="4400" dirty="0">
              <a:solidFill>
                <a:srgbClr val="FF0000"/>
              </a:solidFill>
              <a:latin typeface="Aharoni" panose="02010803020104030203" pitchFamily="2" charset="-79"/>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好看的小清新唯美花朵壁纸高清下载-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97594" y="234075"/>
            <a:ext cx="4339650" cy="646331"/>
          </a:xfrm>
          <a:prstGeom prst="rect">
            <a:avLst/>
          </a:prstGeom>
          <a:solidFill>
            <a:schemeClr val="bg1"/>
          </a:solidFill>
        </p:spPr>
        <p:txBody>
          <a:bodyPr wrap="none" lIns="91440" tIns="45720" rIns="91440" bIns="45720">
            <a:spAutoFit/>
          </a:bodyPr>
          <a:lstStyle/>
          <a:p>
            <a:pPr algn="ctr"/>
            <a:r>
              <a:rPr lang="zh-CN" altLang="en-US" sz="3600" b="1" dirty="0">
                <a:ln w="12700" cmpd="sng">
                  <a:solidFill>
                    <a:schemeClr val="accent4"/>
                  </a:solidFill>
                  <a:prstDash val="solid"/>
                </a:ln>
                <a:solidFill>
                  <a:srgbClr val="CC00FF"/>
                </a:solidFill>
              </a:rPr>
              <a:t>哲理型结束语语料：</a:t>
            </a:r>
            <a:endParaRPr lang="zh-CN" altLang="en-US" sz="3600" b="1" cap="none" spc="0" dirty="0">
              <a:ln w="12700" cmpd="sng">
                <a:solidFill>
                  <a:schemeClr val="accent4"/>
                </a:solidFill>
                <a:prstDash val="solid"/>
              </a:ln>
              <a:solidFill>
                <a:srgbClr val="CC00FF"/>
              </a:solidFill>
              <a:effectLst/>
            </a:endParaRPr>
          </a:p>
        </p:txBody>
      </p:sp>
      <p:sp>
        <p:nvSpPr>
          <p:cNvPr id="5" name="文本框 4"/>
          <p:cNvSpPr txBox="1"/>
          <p:nvPr/>
        </p:nvSpPr>
        <p:spPr>
          <a:xfrm>
            <a:off x="0" y="973876"/>
            <a:ext cx="12191999" cy="3046988"/>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3</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：人与动物和谐相处的主题：</a:t>
            </a:r>
            <a:endPar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3200" dirty="0">
                <a:solidFill>
                  <a:srgbClr val="0000FF"/>
                </a:solidFill>
                <a:latin typeface="Aharoni" panose="02010803020104030203" pitchFamily="2" charset="-79"/>
                <a:cs typeface="Aharoni" panose="02010803020104030203" pitchFamily="2" charset="-79"/>
              </a:rPr>
              <a:t>Only if we human beings respect and trust wild animals like Bo </a:t>
            </a:r>
            <a:r>
              <a:rPr lang="en-US" altLang="zh-CN" sz="3200" dirty="0">
                <a:solidFill>
                  <a:srgbClr val="FF0000"/>
                </a:solidFill>
                <a:latin typeface="Aharoni" panose="02010803020104030203" pitchFamily="2" charset="-79"/>
                <a:cs typeface="Aharoni" panose="02010803020104030203" pitchFamily="2" charset="-79"/>
              </a:rPr>
              <a:t>can </a:t>
            </a:r>
            <a:r>
              <a:rPr lang="en-US" altLang="zh-CN" sz="3200" u="sng" dirty="0">
                <a:solidFill>
                  <a:srgbClr val="CC00FF"/>
                </a:solidFill>
                <a:latin typeface="Aharoni" panose="02010803020104030203" pitchFamily="2" charset="-79"/>
                <a:cs typeface="Aharoni" panose="02010803020104030203" pitchFamily="2" charset="-79"/>
              </a:rPr>
              <a:t>we </a:t>
            </a:r>
            <a:r>
              <a:rPr lang="en-US" altLang="zh-CN" sz="3200" dirty="0">
                <a:solidFill>
                  <a:srgbClr val="FF0000"/>
                </a:solidFill>
                <a:latin typeface="Aharoni" panose="02010803020104030203" pitchFamily="2" charset="-79"/>
                <a:cs typeface="Aharoni" panose="02010803020104030203" pitchFamily="2" charset="-79"/>
              </a:rPr>
              <a:t>live in harmony </a:t>
            </a:r>
            <a:r>
              <a:rPr lang="en-US" altLang="zh-CN" sz="3200" dirty="0">
                <a:latin typeface="Aharoni" panose="02010803020104030203" pitchFamily="2" charset="-79"/>
                <a:cs typeface="Aharoni" panose="02010803020104030203" pitchFamily="2" charset="-79"/>
              </a:rPr>
              <a:t>with them. </a:t>
            </a:r>
            <a:endParaRPr lang="en-US" altLang="zh-CN" sz="3200" dirty="0">
              <a:latin typeface="Aharoni" panose="02010803020104030203" pitchFamily="2" charset="-79"/>
              <a:cs typeface="Aharoni" panose="02010803020104030203" pitchFamily="2" charset="-79"/>
            </a:endParaRPr>
          </a:p>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原文：</a:t>
            </a:r>
            <a:r>
              <a:rPr lang="en-US" altLang="zh-CN" sz="3200" dirty="0">
                <a:solidFill>
                  <a:srgbClr val="006600"/>
                </a:solidFill>
                <a:effectLst/>
                <a:latin typeface="Aharoni" panose="02010803020104030203" pitchFamily="2" charset="-79"/>
                <a:ea typeface="Times New Roman" panose="02020603050405020304" pitchFamily="18" charset="0"/>
                <a:cs typeface="Aharoni" panose="02010803020104030203" pitchFamily="2" charset="-79"/>
              </a:rPr>
              <a:t>Mr. Lindsey </a:t>
            </a:r>
            <a:r>
              <a:rPr lang="zh-CN" altLang="en-US" sz="3200" dirty="0">
                <a:solidFill>
                  <a:srgbClr val="006600"/>
                </a:solidFill>
                <a:effectLst/>
                <a:latin typeface="Aharoni" panose="02010803020104030203" pitchFamily="2" charset="-79"/>
                <a:ea typeface="Times New Roman" panose="02020603050405020304" pitchFamily="18" charset="0"/>
                <a:cs typeface="Aharoni" panose="02010803020104030203" pitchFamily="2" charset="-79"/>
              </a:rPr>
              <a:t>说：</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Relax, Melanie. You need to show him you aren't afraid. He needs to trust you, and you need to trust him.” </a:t>
            </a:r>
            <a:r>
              <a:rPr lang="en-US" altLang="zh-CN" sz="3200" dirty="0">
                <a:solidFill>
                  <a:srgbClr val="006600"/>
                </a:solidFill>
                <a:effectLst/>
                <a:latin typeface="Aharoni" panose="02010803020104030203" pitchFamily="2" charset="-79"/>
                <a:ea typeface="Times New Roman" panose="02020603050405020304" pitchFamily="18" charset="0"/>
                <a:cs typeface="Aharoni" panose="02010803020104030203" pitchFamily="2" charset="-79"/>
              </a:rPr>
              <a:t>-</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考生在理解的基础上可以进行同义改写。）</a:t>
            </a:r>
            <a:endParaRPr lang="en-US" altLang="zh-CN" sz="4400" dirty="0">
              <a:solidFill>
                <a:srgbClr val="FF0000"/>
              </a:solidFill>
              <a:latin typeface="Aharoni" panose="02010803020104030203" pitchFamily="2" charset="-79"/>
              <a:cs typeface="Aharoni" panose="02010803020104030203" pitchFamily="2" charset="-79"/>
            </a:endParaRPr>
          </a:p>
        </p:txBody>
      </p:sp>
      <p:sp>
        <p:nvSpPr>
          <p:cNvPr id="6" name="文本框 5"/>
          <p:cNvSpPr txBox="1"/>
          <p:nvPr/>
        </p:nvSpPr>
        <p:spPr>
          <a:xfrm>
            <a:off x="-1" y="4224160"/>
            <a:ext cx="12191999" cy="2554545"/>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4</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：原文幽默的不断重复的话语（如流浪狗</a:t>
            </a:r>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Rufus)</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endPar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3200" kern="100" dirty="0">
                <a:solidFill>
                  <a:srgbClr val="7030A0"/>
                </a:solidFill>
                <a:latin typeface="Times New Roman" panose="02020603050405020304" pitchFamily="18" charset="0"/>
                <a:cs typeface="Times New Roman" panose="02020603050405020304" pitchFamily="18" charset="0"/>
              </a:rPr>
              <a:t>Holding Janie’s small hands, </a:t>
            </a:r>
            <a:r>
              <a:rPr lang="en-US" altLang="zh-CN" sz="3200" u="sng" kern="100" dirty="0" err="1">
                <a:solidFill>
                  <a:srgbClr val="CC00FF"/>
                </a:solidFill>
                <a:latin typeface="Times New Roman" panose="02020603050405020304" pitchFamily="18" charset="0"/>
                <a:cs typeface="Times New Roman" panose="02020603050405020304" pitchFamily="18" charset="0"/>
              </a:rPr>
              <a:t>Mr</a:t>
            </a:r>
            <a:r>
              <a:rPr lang="en-US" altLang="zh-CN" sz="3200" u="sng" kern="100" dirty="0">
                <a:solidFill>
                  <a:srgbClr val="CC00FF"/>
                </a:solidFill>
                <a:latin typeface="Times New Roman" panose="02020603050405020304" pitchFamily="18" charset="0"/>
                <a:cs typeface="Times New Roman" panose="02020603050405020304" pitchFamily="18" charset="0"/>
              </a:rPr>
              <a:t> Johnson </a:t>
            </a:r>
            <a:r>
              <a:rPr lang="en-US" altLang="zh-CN" sz="3200" kern="100" dirty="0">
                <a:solidFill>
                  <a:srgbClr val="FF0000"/>
                </a:solidFill>
                <a:latin typeface="Times New Roman" panose="02020603050405020304" pitchFamily="18" charset="0"/>
                <a:cs typeface="Times New Roman" panose="02020603050405020304" pitchFamily="18" charset="0"/>
              </a:rPr>
              <a:t>laughed </a:t>
            </a:r>
            <a:r>
              <a:rPr lang="en-US" altLang="zh-CN" sz="3200" kern="100" dirty="0">
                <a:latin typeface="Times New Roman" panose="02020603050405020304" pitchFamily="18" charset="0"/>
                <a:cs typeface="Times New Roman" panose="02020603050405020304" pitchFamily="18" charset="0"/>
              </a:rPr>
              <a:t>happily, “</a:t>
            </a:r>
            <a:r>
              <a:rPr lang="en-US" altLang="zh-CN" sz="3200" b="1" kern="100" dirty="0">
                <a:solidFill>
                  <a:srgbClr val="FF0000"/>
                </a:solidFill>
                <a:latin typeface="Times New Roman" panose="02020603050405020304" pitchFamily="18" charset="0"/>
                <a:cs typeface="Times New Roman" panose="02020603050405020304" pitchFamily="18" charset="0"/>
              </a:rPr>
              <a:t>We Johnsons didn’t get where we are today by</a:t>
            </a:r>
            <a:r>
              <a:rPr lang="en-US" altLang="zh-CN" sz="3200" kern="100" dirty="0">
                <a:latin typeface="Times New Roman" panose="02020603050405020304" pitchFamily="18" charset="0"/>
                <a:cs typeface="Times New Roman" panose="02020603050405020304" pitchFamily="18" charset="0"/>
              </a:rPr>
              <a:t> </a:t>
            </a:r>
            <a:r>
              <a:rPr lang="en-US" altLang="zh-CN" sz="3200" kern="100" dirty="0">
                <a:solidFill>
                  <a:srgbClr val="CC00FF"/>
                </a:solidFill>
                <a:latin typeface="Times New Roman" panose="02020603050405020304" pitchFamily="18" charset="0"/>
                <a:cs typeface="Times New Roman" panose="02020603050405020304" pitchFamily="18" charset="0"/>
              </a:rPr>
              <a:t>leaving Rufus homeless in Kumquat Street. </a:t>
            </a:r>
            <a:r>
              <a:rPr lang="en-US" altLang="zh-CN" sz="3200" u="sng" kern="100" dirty="0">
                <a:solidFill>
                  <a:srgbClr val="CC00FF"/>
                </a:solidFill>
                <a:latin typeface="Times New Roman" panose="02020603050405020304" pitchFamily="18" charset="0"/>
                <a:cs typeface="Times New Roman" panose="02020603050405020304" pitchFamily="18" charset="0"/>
              </a:rPr>
              <a:t>It</a:t>
            </a:r>
            <a:r>
              <a:rPr lang="en-US" altLang="zh-CN" sz="3200" kern="100" dirty="0">
                <a:solidFill>
                  <a:srgbClr val="FF0000"/>
                </a:solidFill>
                <a:latin typeface="Times New Roman" panose="02020603050405020304" pitchFamily="18" charset="0"/>
                <a:cs typeface="Times New Roman" panose="02020603050405020304" pitchFamily="18" charset="0"/>
              </a:rPr>
              <a:t>’s </a:t>
            </a:r>
            <a:r>
              <a:rPr lang="en-US" altLang="zh-CN" sz="3200" u="sng" kern="100" dirty="0">
                <a:solidFill>
                  <a:srgbClr val="FF0000"/>
                </a:solidFill>
                <a:latin typeface="Times New Roman" panose="02020603050405020304" pitchFamily="18" charset="0"/>
                <a:cs typeface="Times New Roman" panose="02020603050405020304" pitchFamily="18" charset="0"/>
              </a:rPr>
              <a:t>our of question</a:t>
            </a:r>
            <a:r>
              <a:rPr lang="en-US" altLang="zh-CN" sz="3200" kern="100" dirty="0">
                <a:solidFill>
                  <a:srgbClr val="CC00FF"/>
                </a:solidFill>
                <a:latin typeface="Times New Roman" panose="02020603050405020304" pitchFamily="18" charset="0"/>
                <a:cs typeface="Times New Roman" panose="02020603050405020304" pitchFamily="18" charset="0"/>
              </a:rPr>
              <a:t>!” </a:t>
            </a:r>
            <a:r>
              <a:rPr lang="en-US" altLang="zh-CN" sz="3200" kern="100" dirty="0">
                <a:latin typeface="Times New Roman" panose="02020603050405020304" pitchFamily="18" charset="0"/>
                <a:cs typeface="Times New Roman" panose="02020603050405020304" pitchFamily="18" charset="0"/>
              </a:rPr>
              <a:t>Miraculously, </a:t>
            </a:r>
            <a:r>
              <a:rPr lang="en-US" altLang="zh-CN" sz="3200" u="sng" kern="100" dirty="0">
                <a:solidFill>
                  <a:srgbClr val="CC00FF"/>
                </a:solidFill>
                <a:latin typeface="Times New Roman" panose="02020603050405020304" pitchFamily="18" charset="0"/>
                <a:cs typeface="Times New Roman" panose="02020603050405020304" pitchFamily="18" charset="0"/>
              </a:rPr>
              <a:t>Rufus’s dream </a:t>
            </a:r>
            <a:r>
              <a:rPr lang="en-US" altLang="zh-CN" sz="3200" kern="100" dirty="0">
                <a:solidFill>
                  <a:srgbClr val="FF0000"/>
                </a:solidFill>
                <a:latin typeface="Times New Roman" panose="02020603050405020304" pitchFamily="18" charset="0"/>
                <a:cs typeface="Times New Roman" panose="02020603050405020304" pitchFamily="18" charset="0"/>
              </a:rPr>
              <a:t>came true!</a:t>
            </a:r>
            <a:endParaRPr lang="en-US" altLang="zh-CN" sz="4400" dirty="0">
              <a:solidFill>
                <a:srgbClr val="FF0000"/>
              </a:solidFill>
              <a:latin typeface="Aharoni" panose="02010803020104030203" pitchFamily="2" charset="-79"/>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好看的小清新唯美花朵壁纸高清下载-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97594" y="234075"/>
            <a:ext cx="4339650" cy="646331"/>
          </a:xfrm>
          <a:prstGeom prst="rect">
            <a:avLst/>
          </a:prstGeom>
          <a:solidFill>
            <a:schemeClr val="bg1"/>
          </a:solidFill>
        </p:spPr>
        <p:txBody>
          <a:bodyPr wrap="none" lIns="91440" tIns="45720" rIns="91440" bIns="45720">
            <a:spAutoFit/>
          </a:bodyPr>
          <a:lstStyle/>
          <a:p>
            <a:pPr algn="ctr"/>
            <a:r>
              <a:rPr lang="zh-CN" altLang="en-US" sz="3600" b="1" dirty="0">
                <a:ln w="12700" cmpd="sng">
                  <a:solidFill>
                    <a:schemeClr val="accent4"/>
                  </a:solidFill>
                  <a:prstDash val="solid"/>
                </a:ln>
                <a:solidFill>
                  <a:srgbClr val="CC00FF"/>
                </a:solidFill>
              </a:rPr>
              <a:t>哲理型结束语语料：</a:t>
            </a:r>
            <a:endParaRPr lang="zh-CN" altLang="en-US" sz="3600" b="1" cap="none" spc="0" dirty="0">
              <a:ln w="12700" cmpd="sng">
                <a:solidFill>
                  <a:schemeClr val="accent4"/>
                </a:solidFill>
                <a:prstDash val="solid"/>
              </a:ln>
              <a:solidFill>
                <a:srgbClr val="CC00FF"/>
              </a:solidFill>
              <a:effectLst/>
            </a:endParaRPr>
          </a:p>
        </p:txBody>
      </p:sp>
      <p:sp>
        <p:nvSpPr>
          <p:cNvPr id="5" name="文本框 4"/>
          <p:cNvSpPr txBox="1"/>
          <p:nvPr/>
        </p:nvSpPr>
        <p:spPr>
          <a:xfrm>
            <a:off x="0" y="973876"/>
            <a:ext cx="12191999" cy="3046988"/>
          </a:xfrm>
          <a:prstGeom prst="rect">
            <a:avLst/>
          </a:prstGeom>
          <a:solidFill>
            <a:schemeClr val="bg1"/>
          </a:solidFill>
        </p:spPr>
        <p:txBody>
          <a:bodyPr wrap="square">
            <a:spAutoFit/>
          </a:bodyPr>
          <a:lstStyle/>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5</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：简朴品质主题：</a:t>
            </a:r>
            <a:endParaRPr lang="en-US" altLang="zh-CN" sz="3200" dirty="0">
              <a:solidFill>
                <a:srgbClr val="000000"/>
              </a:solidFill>
              <a:latin typeface="Aharoni" panose="02010803020104030203" pitchFamily="2" charset="-79"/>
              <a:ea typeface="Times New Roman" panose="02020603050405020304" pitchFamily="18" charset="0"/>
              <a:cs typeface="Aharoni" panose="02010803020104030203" pitchFamily="2" charset="-79"/>
            </a:endParaRPr>
          </a:p>
          <a:p>
            <a:r>
              <a:rPr lang="en-US" altLang="zh-CN" sz="3200" b="1" dirty="0">
                <a:solidFill>
                  <a:srgbClr val="0000FF"/>
                </a:solidFill>
              </a:rPr>
              <a:t>What we never expected was that </a:t>
            </a:r>
            <a:r>
              <a:rPr lang="en-US" altLang="zh-CN" sz="3200" b="1" dirty="0">
                <a:solidFill>
                  <a:srgbClr val="C00000"/>
                </a:solidFill>
              </a:rPr>
              <a:t>seemingly</a:t>
            </a:r>
            <a:r>
              <a:rPr lang="en-US" altLang="zh-CN" sz="3200" b="1" dirty="0">
                <a:solidFill>
                  <a:srgbClr val="0000FF"/>
                </a:solidFill>
              </a:rPr>
              <a:t> </a:t>
            </a:r>
            <a:r>
              <a:rPr lang="en-US" altLang="zh-CN" sz="3200" dirty="0"/>
              <a:t>useless things had magic power. </a:t>
            </a:r>
            <a:r>
              <a:rPr lang="en-US" altLang="zh-CN" sz="3200" b="1" dirty="0">
                <a:solidFill>
                  <a:srgbClr val="C00000"/>
                </a:solidFill>
              </a:rPr>
              <a:t>Mom’s saying “ Waste not, want not.” would be engraved in my heart for ever, </a:t>
            </a:r>
            <a:r>
              <a:rPr lang="en-US" altLang="zh-CN" sz="3200" b="1" dirty="0">
                <a:solidFill>
                  <a:srgbClr val="0000FF"/>
                </a:solidFill>
              </a:rPr>
              <a:t>which transformed me into its firm believer and practitioner. </a:t>
            </a:r>
            <a:endParaRPr lang="zh-CN" altLang="en-US" sz="3200" b="1" dirty="0">
              <a:solidFill>
                <a:srgbClr val="0000FF"/>
              </a:solidFill>
            </a:endParaRPr>
          </a:p>
          <a:p>
            <a:r>
              <a:rPr lang="en-US" altLang="zh-CN"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原文</a:t>
            </a:r>
            <a:r>
              <a:rPr lang="en-US" altLang="zh-CN" sz="3200" dirty="0">
                <a:solidFill>
                  <a:srgbClr val="006600"/>
                </a:solidFill>
                <a:effectLst/>
                <a:latin typeface="Aharoni" panose="02010803020104030203" pitchFamily="2" charset="-79"/>
                <a:ea typeface="Times New Roman" panose="02020603050405020304" pitchFamily="18" charset="0"/>
                <a:cs typeface="Aharoni" panose="02010803020104030203" pitchFamily="2" charset="-79"/>
              </a:rPr>
              <a:t>Mom’s saying </a:t>
            </a:r>
            <a:r>
              <a:rPr lang="zh-CN" altLang="en-US" sz="3200" dirty="0">
                <a:solidFill>
                  <a:srgbClr val="006600"/>
                </a:solidFill>
                <a:effectLst/>
                <a:latin typeface="Aharoni" panose="02010803020104030203" pitchFamily="2" charset="-79"/>
                <a:ea typeface="Times New Roman" panose="02020603050405020304" pitchFamily="18" charset="0"/>
                <a:cs typeface="Aharoni" panose="02010803020104030203" pitchFamily="2" charset="-79"/>
              </a:rPr>
              <a:t>也可以进行改写：</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Turn waste into treasure </a:t>
            </a:r>
            <a:r>
              <a:rPr lang="zh-CN" altLang="en-US" sz="3200" dirty="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endParaRPr lang="en-US" altLang="zh-CN" sz="4400" dirty="0">
              <a:solidFill>
                <a:srgbClr val="FF0000"/>
              </a:solidFill>
              <a:latin typeface="Aharoni" panose="02010803020104030203" pitchFamily="2" charset="-79"/>
              <a:cs typeface="Aharoni" panose="02010803020104030203" pitchFamily="2" charset="-79"/>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好看的小清新唯美花朵壁纸高清下载-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52858" y="3567104"/>
            <a:ext cx="10886315" cy="1200329"/>
          </a:xfrm>
          <a:prstGeom prst="rect">
            <a:avLst/>
          </a:prstGeom>
          <a:noFill/>
        </p:spPr>
        <p:txBody>
          <a:bodyPr wrap="none" lIns="91440" tIns="45720" rIns="91440" bIns="45720">
            <a:spAutoFit/>
          </a:bodyPr>
          <a:lstStyle/>
          <a:p>
            <a:pPr algn="ctr"/>
            <a:r>
              <a:rPr lang="en-US" altLang="zh-CN" sz="7200" b="1" cap="none" spc="0" dirty="0">
                <a:ln w="12700" cmpd="sng">
                  <a:solidFill>
                    <a:schemeClr val="accent4"/>
                  </a:solidFill>
                  <a:prstDash val="solid"/>
                </a:ln>
                <a:solidFill>
                  <a:srgbClr val="006600"/>
                </a:solidFill>
                <a:effectLst/>
              </a:rPr>
              <a:t>Wisdom comes from life. </a:t>
            </a:r>
            <a:endParaRPr lang="zh-CN" altLang="en-US" sz="7200" b="1" cap="none" spc="0" dirty="0">
              <a:ln w="12700" cmpd="sng">
                <a:solidFill>
                  <a:schemeClr val="accent4"/>
                </a:solidFill>
                <a:prstDash val="solid"/>
              </a:ln>
              <a:solidFill>
                <a:srgbClr val="006600"/>
              </a:soli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0" y="298174"/>
            <a:ext cx="12191999" cy="3985591"/>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stood in the restaurant kitchen, my eyes wide, arms hanging awkwardly ,ready to work but unsure of what to do. “You will be trained first,” my manager Aaron said,“ and do remember to check every detail!” With these words, he walked away.</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 workmate threw me a dish brush and said, “Let‘s get started.” He introduced me to the basics of washing dishes and demonstrated the process. This was the beginning of my part-time job</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 new stage where I was both eager to learn and anxious about the challenges ahead.</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835846" y="5493506"/>
            <a:ext cx="8838780" cy="1200329"/>
          </a:xfrm>
          <a:prstGeom prst="rect">
            <a:avLst/>
          </a:prstGeom>
          <a:solidFill>
            <a:schemeClr val="bg1"/>
          </a:solidFill>
        </p:spPr>
        <p:txBody>
          <a:bodyPr wrap="square" rtlCol="0">
            <a:spAutoFit/>
          </a:bodyPr>
          <a:lstStyle/>
          <a:p>
            <a:r>
              <a:rPr lang="en-US" altLang="zh-CN" sz="3600" b="1" dirty="0">
                <a:solidFill>
                  <a:srgbClr val="008000"/>
                </a:solidFill>
              </a:rPr>
              <a:t> part-time job in a restaurant and Aaron , a strict manager. </a:t>
            </a:r>
            <a:endParaRPr lang="zh-CN" altLang="en-US" sz="3600" b="1" dirty="0">
              <a:solidFill>
                <a:srgbClr val="008000"/>
              </a:solidFill>
            </a:endParaRPr>
          </a:p>
        </p:txBody>
      </p:sp>
      <p:sp>
        <p:nvSpPr>
          <p:cNvPr id="4" name="文本框 3"/>
          <p:cNvSpPr txBox="1"/>
          <p:nvPr/>
        </p:nvSpPr>
        <p:spPr>
          <a:xfrm>
            <a:off x="3545376" y="4732035"/>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3787" y="126824"/>
            <a:ext cx="12075623" cy="4643959"/>
          </a:xfrm>
          <a:solidFill>
            <a:schemeClr val="bg1"/>
          </a:solidFill>
        </p:spPr>
        <p:txBody>
          <a:bodyPr>
            <a:noAutofit/>
          </a:bodyPr>
          <a:lstStyle/>
          <a:p>
            <a:pPr marL="0" indent="0" algn="just">
              <a:buNone/>
            </a:pPr>
            <a:r>
              <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On a Friday night, Aaron swiftly entered the kitchen. “Who has just bused(</a:t>
            </a:r>
            <a:r>
              <a:rPr lang="zh-CN" altLang="en-US"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收拾</a:t>
            </a:r>
            <a:r>
              <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)the back right table?” he shouted, his voice sharp with urgency. My hands, slippery with bubbles from the bowl I was washing, nearly let it slip through my fingers. I wanted to say I was guilty, but Aaron's cold stare didn't promise a happy reward for the guy who admitted. Finally, a mix of fear and my own conscience pushed the response out of my mouth.</a:t>
            </a:r>
            <a:endPar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did, Aaron.”</a:t>
            </a:r>
            <a:endPar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r>
              <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“What were you thinking? Get back out here and look at what you missed!” His words forced me forward. I grabbed a rag(</a:t>
            </a:r>
            <a:r>
              <a:rPr lang="zh-CN" altLang="en-US"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抹布</a:t>
            </a:r>
            <a:r>
              <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)and followed him out to table twenty-two. As we made our way through the restaurant, he said something about rags, but I didn't hear clearly with other conversations going on around us.</a:t>
            </a:r>
            <a:endPar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958010" y="5637584"/>
            <a:ext cx="9024730" cy="646331"/>
          </a:xfrm>
          <a:prstGeom prst="rect">
            <a:avLst/>
          </a:prstGeom>
          <a:solidFill>
            <a:schemeClr val="bg1"/>
          </a:solidFill>
        </p:spPr>
        <p:txBody>
          <a:bodyPr wrap="square" rtlCol="0">
            <a:spAutoFit/>
          </a:bodyPr>
          <a:lstStyle/>
          <a:p>
            <a:r>
              <a:rPr lang="en-US" altLang="zh-CN" sz="3600" b="1" dirty="0">
                <a:solidFill>
                  <a:srgbClr val="008000"/>
                </a:solidFill>
              </a:rPr>
              <a:t>I made a mistake because I ignored details.</a:t>
            </a:r>
            <a:endParaRPr lang="zh-CN" altLang="en-US" sz="3600" b="1" dirty="0">
              <a:solidFill>
                <a:srgbClr val="008000"/>
              </a:solidFill>
            </a:endParaRPr>
          </a:p>
        </p:txBody>
      </p:sp>
      <p:sp>
        <p:nvSpPr>
          <p:cNvPr id="4" name="文本框 3"/>
          <p:cNvSpPr txBox="1"/>
          <p:nvPr/>
        </p:nvSpPr>
        <p:spPr>
          <a:xfrm>
            <a:off x="3920169" y="4904594"/>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457199"/>
            <a:ext cx="12075623" cy="4029971"/>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quickly realized the true issue was the mess beneath the table. A nearly full cup of beer had tipped over, creating a small lake on the floor.  It was a significant mistake on my part. “Take care of it!” Aaron turned and stormed off to the front of the restaurant. I dropped down to clean up the beer. That was when another problem occurred. I had brought only one rag. One already wet rag. It did nothing but increase the size of the lake. “More rags,” I thought. Immediately, I rushed into the kitchen and hurriedly grabbed five dry rags, hoping Aaron wouldn't notice my brief absence.</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buNone/>
            </a:pP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954157" y="5349419"/>
            <a:ext cx="10595113" cy="646331"/>
          </a:xfrm>
          <a:prstGeom prst="rect">
            <a:avLst/>
          </a:prstGeom>
          <a:solidFill>
            <a:schemeClr val="bg1"/>
          </a:solidFill>
        </p:spPr>
        <p:txBody>
          <a:bodyPr wrap="square" rtlCol="0">
            <a:spAutoFit/>
          </a:bodyPr>
          <a:lstStyle/>
          <a:p>
            <a:r>
              <a:rPr lang="en-US" altLang="zh-CN" sz="3600" b="1" dirty="0">
                <a:solidFill>
                  <a:srgbClr val="008000"/>
                </a:solidFill>
              </a:rPr>
              <a:t>I wanted to make it up but I had only one wet rag. </a:t>
            </a:r>
            <a:endParaRPr lang="zh-CN" altLang="en-US" sz="3600" b="1" dirty="0">
              <a:solidFill>
                <a:srgbClr val="008000"/>
              </a:solidFill>
            </a:endParaRPr>
          </a:p>
        </p:txBody>
      </p:sp>
      <p:sp>
        <p:nvSpPr>
          <p:cNvPr id="4" name="文本框 3"/>
          <p:cNvSpPr txBox="1"/>
          <p:nvPr/>
        </p:nvSpPr>
        <p:spPr>
          <a:xfrm>
            <a:off x="4104861" y="4656684"/>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18"/>
          <p:cNvSpPr/>
          <p:nvPr>
            <p:custDataLst>
              <p:tags r:id="rId1"/>
            </p:custDataLst>
          </p:nvPr>
        </p:nvSpPr>
        <p:spPr>
          <a:xfrm>
            <a:off x="4362874" y="2069254"/>
            <a:ext cx="5715847" cy="2892213"/>
          </a:xfrm>
          <a:custGeom>
            <a:avLst/>
            <a:gdLst>
              <a:gd name="connsiteX0" fmla="*/ 0 w 3171687"/>
              <a:gd name="connsiteY0" fmla="*/ 0 h 2069635"/>
              <a:gd name="connsiteX1" fmla="*/ 3171687 w 3171687"/>
              <a:gd name="connsiteY1" fmla="*/ 0 h 2069635"/>
              <a:gd name="connsiteX2" fmla="*/ 3171687 w 3171687"/>
              <a:gd name="connsiteY2" fmla="*/ 2069635 h 2069635"/>
              <a:gd name="connsiteX3" fmla="*/ 0 w 3171687"/>
              <a:gd name="connsiteY3" fmla="*/ 2069635 h 2069635"/>
              <a:gd name="connsiteX4" fmla="*/ 0 w 3171687"/>
              <a:gd name="connsiteY4" fmla="*/ 1810069 h 2069635"/>
              <a:gd name="connsiteX5" fmla="*/ 979903 w 3171687"/>
              <a:gd name="connsiteY5" fmla="*/ 1810069 h 2069635"/>
              <a:gd name="connsiteX6" fmla="*/ 979903 w 3171687"/>
              <a:gd name="connsiteY6" fmla="*/ 259565 h 2069635"/>
              <a:gd name="connsiteX7" fmla="*/ 0 w 3171687"/>
              <a:gd name="connsiteY7" fmla="*/ 259565 h 2069635"/>
              <a:gd name="connsiteX8" fmla="*/ 0 w 3171687"/>
              <a:gd name="connsiteY8" fmla="*/ 0 h 2069635"/>
              <a:gd name="connsiteX0-1" fmla="*/ 0 w 3171687"/>
              <a:gd name="connsiteY0-2" fmla="*/ 0 h 2069635"/>
              <a:gd name="connsiteX1-3" fmla="*/ 3171687 w 3171687"/>
              <a:gd name="connsiteY1-4" fmla="*/ 0 h 2069635"/>
              <a:gd name="connsiteX2-5" fmla="*/ 3171687 w 3171687"/>
              <a:gd name="connsiteY2-6" fmla="*/ 2069635 h 2069635"/>
              <a:gd name="connsiteX3-7" fmla="*/ 0 w 3171687"/>
              <a:gd name="connsiteY3-8" fmla="*/ 2069635 h 2069635"/>
              <a:gd name="connsiteX4-9" fmla="*/ 0 w 3171687"/>
              <a:gd name="connsiteY4-10" fmla="*/ 1810069 h 2069635"/>
              <a:gd name="connsiteX5-11" fmla="*/ 979903 w 3171687"/>
              <a:gd name="connsiteY5-12" fmla="*/ 1810069 h 2069635"/>
              <a:gd name="connsiteX6-13" fmla="*/ 979903 w 3171687"/>
              <a:gd name="connsiteY6-14" fmla="*/ 259565 h 2069635"/>
              <a:gd name="connsiteX7-15" fmla="*/ 0 w 3171687"/>
              <a:gd name="connsiteY7-16" fmla="*/ 259565 h 2069635"/>
              <a:gd name="connsiteX8-17" fmla="*/ 0 w 3171687"/>
              <a:gd name="connsiteY8-18" fmla="*/ 0 h 2069635"/>
              <a:gd name="connsiteX0-19" fmla="*/ 979903 w 3171687"/>
              <a:gd name="connsiteY0-20" fmla="*/ 1810069 h 2069635"/>
              <a:gd name="connsiteX1-21" fmla="*/ 979903 w 3171687"/>
              <a:gd name="connsiteY1-22" fmla="*/ 259565 h 2069635"/>
              <a:gd name="connsiteX2-23" fmla="*/ 0 w 3171687"/>
              <a:gd name="connsiteY2-24" fmla="*/ 259565 h 2069635"/>
              <a:gd name="connsiteX3-25" fmla="*/ 0 w 3171687"/>
              <a:gd name="connsiteY3-26" fmla="*/ 0 h 2069635"/>
              <a:gd name="connsiteX4-27" fmla="*/ 3171687 w 3171687"/>
              <a:gd name="connsiteY4-28" fmla="*/ 0 h 2069635"/>
              <a:gd name="connsiteX5-29" fmla="*/ 3171687 w 3171687"/>
              <a:gd name="connsiteY5-30" fmla="*/ 2069635 h 2069635"/>
              <a:gd name="connsiteX6-31" fmla="*/ 0 w 3171687"/>
              <a:gd name="connsiteY6-32" fmla="*/ 2069635 h 2069635"/>
              <a:gd name="connsiteX7-33" fmla="*/ 0 w 3171687"/>
              <a:gd name="connsiteY7-34" fmla="*/ 1810069 h 2069635"/>
              <a:gd name="connsiteX8-35" fmla="*/ 1071343 w 3171687"/>
              <a:gd name="connsiteY8-36" fmla="*/ 1901509 h 2069635"/>
              <a:gd name="connsiteX0-37" fmla="*/ 979903 w 3171687"/>
              <a:gd name="connsiteY0-38" fmla="*/ 1810069 h 2069635"/>
              <a:gd name="connsiteX1-39" fmla="*/ 979903 w 3171687"/>
              <a:gd name="connsiteY1-40" fmla="*/ 259565 h 2069635"/>
              <a:gd name="connsiteX2-41" fmla="*/ 0 w 3171687"/>
              <a:gd name="connsiteY2-42" fmla="*/ 259565 h 2069635"/>
              <a:gd name="connsiteX3-43" fmla="*/ 0 w 3171687"/>
              <a:gd name="connsiteY3-44" fmla="*/ 0 h 2069635"/>
              <a:gd name="connsiteX4-45" fmla="*/ 3171687 w 3171687"/>
              <a:gd name="connsiteY4-46" fmla="*/ 0 h 2069635"/>
              <a:gd name="connsiteX5-47" fmla="*/ 3171687 w 3171687"/>
              <a:gd name="connsiteY5-48" fmla="*/ 2069635 h 2069635"/>
              <a:gd name="connsiteX6-49" fmla="*/ 0 w 3171687"/>
              <a:gd name="connsiteY6-50" fmla="*/ 2069635 h 2069635"/>
              <a:gd name="connsiteX7-51" fmla="*/ 0 w 3171687"/>
              <a:gd name="connsiteY7-52" fmla="*/ 1810069 h 2069635"/>
              <a:gd name="connsiteX0-53" fmla="*/ 979903 w 3171687"/>
              <a:gd name="connsiteY0-54" fmla="*/ 259565 h 2069635"/>
              <a:gd name="connsiteX1-55" fmla="*/ 0 w 3171687"/>
              <a:gd name="connsiteY1-56" fmla="*/ 259565 h 2069635"/>
              <a:gd name="connsiteX2-57" fmla="*/ 0 w 3171687"/>
              <a:gd name="connsiteY2-58" fmla="*/ 0 h 2069635"/>
              <a:gd name="connsiteX3-59" fmla="*/ 3171687 w 3171687"/>
              <a:gd name="connsiteY3-60" fmla="*/ 0 h 2069635"/>
              <a:gd name="connsiteX4-61" fmla="*/ 3171687 w 3171687"/>
              <a:gd name="connsiteY4-62" fmla="*/ 2069635 h 2069635"/>
              <a:gd name="connsiteX5-63" fmla="*/ 0 w 3171687"/>
              <a:gd name="connsiteY5-64" fmla="*/ 2069635 h 2069635"/>
              <a:gd name="connsiteX6-65" fmla="*/ 0 w 3171687"/>
              <a:gd name="connsiteY6-66" fmla="*/ 1810069 h 2069635"/>
              <a:gd name="connsiteX0-67" fmla="*/ 0 w 3171687"/>
              <a:gd name="connsiteY0-68" fmla="*/ 259565 h 2069635"/>
              <a:gd name="connsiteX1-69" fmla="*/ 0 w 3171687"/>
              <a:gd name="connsiteY1-70" fmla="*/ 0 h 2069635"/>
              <a:gd name="connsiteX2-71" fmla="*/ 3171687 w 3171687"/>
              <a:gd name="connsiteY2-72" fmla="*/ 0 h 2069635"/>
              <a:gd name="connsiteX3-73" fmla="*/ 3171687 w 3171687"/>
              <a:gd name="connsiteY3-74" fmla="*/ 2069635 h 2069635"/>
              <a:gd name="connsiteX4-75" fmla="*/ 0 w 3171687"/>
              <a:gd name="connsiteY4-76" fmla="*/ 2069635 h 2069635"/>
              <a:gd name="connsiteX5-77" fmla="*/ 0 w 3171687"/>
              <a:gd name="connsiteY5-78" fmla="*/ 1810069 h 20696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71687" h="2069635">
                <a:moveTo>
                  <a:pt x="0" y="259565"/>
                </a:moveTo>
                <a:lnTo>
                  <a:pt x="0" y="0"/>
                </a:lnTo>
                <a:lnTo>
                  <a:pt x="3171687" y="0"/>
                </a:lnTo>
                <a:lnTo>
                  <a:pt x="3171687" y="2069635"/>
                </a:lnTo>
                <a:lnTo>
                  <a:pt x="0" y="2069635"/>
                </a:lnTo>
                <a:lnTo>
                  <a:pt x="0" y="1810069"/>
                </a:lnTo>
              </a:path>
            </a:pathLst>
          </a:custGeom>
          <a:no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72" name="任意多边形 22"/>
          <p:cNvSpPr/>
          <p:nvPr>
            <p:custDataLst>
              <p:tags r:id="rId2"/>
            </p:custDataLst>
          </p:nvPr>
        </p:nvSpPr>
        <p:spPr>
          <a:xfrm>
            <a:off x="6517006" y="1605281"/>
            <a:ext cx="4354831" cy="1403351"/>
          </a:xfrm>
          <a:custGeom>
            <a:avLst/>
            <a:gdLst>
              <a:gd name="connsiteX0" fmla="*/ 0 w 2253807"/>
              <a:gd name="connsiteY0" fmla="*/ 0 h 1262130"/>
              <a:gd name="connsiteX1" fmla="*/ 2253807 w 2253807"/>
              <a:gd name="connsiteY1" fmla="*/ 0 h 1262130"/>
              <a:gd name="connsiteX2" fmla="*/ 2253807 w 2253807"/>
              <a:gd name="connsiteY2" fmla="*/ 1262130 h 1262130"/>
              <a:gd name="connsiteX3" fmla="*/ 1013277 w 2253807"/>
              <a:gd name="connsiteY3" fmla="*/ 1262130 h 1262130"/>
              <a:gd name="connsiteX4" fmla="*/ 1013277 w 2253807"/>
              <a:gd name="connsiteY4" fmla="*/ 700070 h 1262130"/>
              <a:gd name="connsiteX5" fmla="*/ 0 w 2253807"/>
              <a:gd name="connsiteY5" fmla="*/ 700070 h 1262130"/>
              <a:gd name="connsiteX6" fmla="*/ 0 w 2253807"/>
              <a:gd name="connsiteY6" fmla="*/ 0 h 1262130"/>
              <a:gd name="connsiteX0-1" fmla="*/ 1013277 w 2253807"/>
              <a:gd name="connsiteY0-2" fmla="*/ 700070 h 1262130"/>
              <a:gd name="connsiteX1-3" fmla="*/ 0 w 2253807"/>
              <a:gd name="connsiteY1-4" fmla="*/ 700070 h 1262130"/>
              <a:gd name="connsiteX2-5" fmla="*/ 0 w 2253807"/>
              <a:gd name="connsiteY2-6" fmla="*/ 0 h 1262130"/>
              <a:gd name="connsiteX3-7" fmla="*/ 2253807 w 2253807"/>
              <a:gd name="connsiteY3-8" fmla="*/ 0 h 1262130"/>
              <a:gd name="connsiteX4-9" fmla="*/ 2253807 w 2253807"/>
              <a:gd name="connsiteY4-10" fmla="*/ 1262130 h 1262130"/>
              <a:gd name="connsiteX5-11" fmla="*/ 1013277 w 2253807"/>
              <a:gd name="connsiteY5-12" fmla="*/ 1262130 h 1262130"/>
              <a:gd name="connsiteX6-13" fmla="*/ 1104717 w 2253807"/>
              <a:gd name="connsiteY6-14" fmla="*/ 791510 h 1262130"/>
              <a:gd name="connsiteX0-15" fmla="*/ 1013277 w 2253807"/>
              <a:gd name="connsiteY0-16" fmla="*/ 700070 h 1262130"/>
              <a:gd name="connsiteX1-17" fmla="*/ 0 w 2253807"/>
              <a:gd name="connsiteY1-18" fmla="*/ 700070 h 1262130"/>
              <a:gd name="connsiteX2-19" fmla="*/ 0 w 2253807"/>
              <a:gd name="connsiteY2-20" fmla="*/ 0 h 1262130"/>
              <a:gd name="connsiteX3-21" fmla="*/ 2253807 w 2253807"/>
              <a:gd name="connsiteY3-22" fmla="*/ 0 h 1262130"/>
              <a:gd name="connsiteX4-23" fmla="*/ 2253807 w 2253807"/>
              <a:gd name="connsiteY4-24" fmla="*/ 1262130 h 1262130"/>
              <a:gd name="connsiteX5-25" fmla="*/ 1013277 w 2253807"/>
              <a:gd name="connsiteY5-26" fmla="*/ 1262130 h 1262130"/>
              <a:gd name="connsiteX0-27" fmla="*/ 0 w 2253807"/>
              <a:gd name="connsiteY0-28" fmla="*/ 700070 h 1262130"/>
              <a:gd name="connsiteX1-29" fmla="*/ 0 w 2253807"/>
              <a:gd name="connsiteY1-30" fmla="*/ 0 h 1262130"/>
              <a:gd name="connsiteX2-31" fmla="*/ 2253807 w 2253807"/>
              <a:gd name="connsiteY2-32" fmla="*/ 0 h 1262130"/>
              <a:gd name="connsiteX3-33" fmla="*/ 2253807 w 2253807"/>
              <a:gd name="connsiteY3-34" fmla="*/ 1262130 h 1262130"/>
              <a:gd name="connsiteX4-35" fmla="*/ 1013277 w 2253807"/>
              <a:gd name="connsiteY4-36" fmla="*/ 1262130 h 12621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807" h="1262130">
                <a:moveTo>
                  <a:pt x="0" y="700070"/>
                </a:moveTo>
                <a:lnTo>
                  <a:pt x="0" y="0"/>
                </a:lnTo>
                <a:lnTo>
                  <a:pt x="2253807" y="0"/>
                </a:lnTo>
                <a:lnTo>
                  <a:pt x="2253807" y="1262130"/>
                </a:lnTo>
                <a:lnTo>
                  <a:pt x="1013277" y="1262130"/>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12644" name="TextBox 5"/>
          <p:cNvSpPr txBox="1">
            <a:spLocks noChangeArrowheads="1"/>
          </p:cNvSpPr>
          <p:nvPr>
            <p:custDataLst>
              <p:tags r:id="rId3"/>
            </p:custDataLst>
          </p:nvPr>
        </p:nvSpPr>
        <p:spPr bwMode="auto">
          <a:xfrm>
            <a:off x="3887682" y="2151934"/>
            <a:ext cx="58280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000" b="1">
                <a:solidFill>
                  <a:srgbClr val="940000"/>
                </a:solidFill>
                <a:latin typeface="Impact" panose="020B0806030902050204" charset="0"/>
                <a:ea typeface="微软雅黑" panose="020B0503020204020204" pitchFamily="34" charset="-122"/>
              </a:rPr>
              <a:t>1</a:t>
            </a:r>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 基于语义连贯</a:t>
            </a:r>
            <a:endParaRPr lang="zh-CN" altLang="en-US" sz="6000" b="1">
              <a:solidFill>
                <a:srgbClr val="940000"/>
              </a:solidFill>
              <a:latin typeface="Impact" panose="020B0806030902050204" charset="0"/>
              <a:ea typeface="微软雅黑" panose="020B0503020204020204" pitchFamily="34" charset="-122"/>
            </a:endParaRPr>
          </a:p>
          <a:p>
            <a:pPr algn="ctr" eaLnBrk="1" hangingPunct="1"/>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理顺叙事元素</a:t>
            </a:r>
            <a:endParaRPr lang="zh-CN" altLang="en-US" sz="6000" b="1">
              <a:solidFill>
                <a:srgbClr val="940000"/>
              </a:solidFill>
              <a:latin typeface="Impact" panose="020B0806030902050204" charset="0"/>
              <a:ea typeface="微软雅黑" panose="020B0503020204020204" pitchFamily="34" charset="-122"/>
            </a:endParaRPr>
          </a:p>
          <a:p>
            <a:pPr algn="ctr" eaLnBrk="1" hangingPunct="1"/>
            <a:r>
              <a:rPr lang="en-US" altLang="zh-CN" sz="6000" b="1">
                <a:solidFill>
                  <a:srgbClr val="940000"/>
                </a:solidFill>
                <a:latin typeface="Impact" panose="020B0806030902050204" charset="0"/>
                <a:ea typeface="微软雅黑" panose="020B0503020204020204" pitchFamily="34" charset="-122"/>
              </a:rPr>
              <a:t>    </a:t>
            </a:r>
            <a:r>
              <a:rPr lang="zh-CN" altLang="en-US" sz="6000" b="1">
                <a:solidFill>
                  <a:srgbClr val="940000"/>
                </a:solidFill>
                <a:latin typeface="Impact" panose="020B0806030902050204" charset="0"/>
                <a:ea typeface="微软雅黑" panose="020B0503020204020204" pitchFamily="34" charset="-122"/>
              </a:rPr>
              <a:t>深度解读语篇</a:t>
            </a:r>
            <a:endParaRPr lang="zh-CN" altLang="en-US" sz="6000" b="1">
              <a:solidFill>
                <a:srgbClr val="940000"/>
              </a:solidFill>
              <a:latin typeface="Impact" panose="020B0806030902050204" charset="0"/>
              <a:ea typeface="微软雅黑" panose="020B0503020204020204" pitchFamily="34" charset="-122"/>
            </a:endParaRPr>
          </a:p>
        </p:txBody>
      </p:sp>
      <p:pic>
        <p:nvPicPr>
          <p:cNvPr id="2" name="图片 1"/>
          <p:cNvPicPr>
            <a:picLocks noChangeAspect="1"/>
          </p:cNvPicPr>
          <p:nvPr>
            <p:custDataLst>
              <p:tags r:id="rId4"/>
            </p:custDataLst>
          </p:nvPr>
        </p:nvPicPr>
        <p:blipFill>
          <a:blip r:embed="rId5"/>
          <a:srcRect t="17062" b="31138"/>
          <a:stretch>
            <a:fillRect/>
          </a:stretch>
        </p:blipFill>
        <p:spPr>
          <a:xfrm>
            <a:off x="1" y="0"/>
            <a:ext cx="4146551" cy="2138045"/>
          </a:xfrm>
          <a:prstGeom prst="rect">
            <a:avLst/>
          </a:prstGeom>
        </p:spPr>
      </p:pic>
      <p:pic>
        <p:nvPicPr>
          <p:cNvPr id="740423918" name="图片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a:xfrm>
            <a:off x="188808" y="2398607"/>
            <a:ext cx="3931073" cy="4152053"/>
          </a:xfrm>
          <a:prstGeom prst="rect">
            <a:avLst/>
          </a:prstGeom>
          <a:noFill/>
          <a:ln>
            <a:noFill/>
          </a:ln>
          <a:effectLst>
            <a:softEdge rad="190500"/>
          </a:effectLst>
        </p:spPr>
      </p:pic>
      <p:pic>
        <p:nvPicPr>
          <p:cNvPr id="100" name="图片 99"/>
          <p:cNvPicPr/>
          <p:nvPr>
            <p:custDataLst>
              <p:tags r:id="rId8"/>
            </p:custDataLst>
          </p:nvPr>
        </p:nvPicPr>
        <p:blipFill>
          <a:blip r:embed="rId9"/>
          <a:stretch>
            <a:fillRect/>
          </a:stretch>
        </p:blipFill>
        <p:spPr>
          <a:xfrm>
            <a:off x="330201" y="3813388"/>
            <a:ext cx="1316567" cy="1182793"/>
          </a:xfrm>
          <a:prstGeom prst="rect">
            <a:avLst/>
          </a:prstGeom>
          <a:noFill/>
          <a:ln w="9525">
            <a:noFill/>
          </a:ln>
        </p:spPr>
      </p:pic>
      <p:sp>
        <p:nvSpPr>
          <p:cNvPr id="3" name="文本框 2"/>
          <p:cNvSpPr txBox="1"/>
          <p:nvPr/>
        </p:nvSpPr>
        <p:spPr>
          <a:xfrm>
            <a:off x="4119882" y="5685183"/>
            <a:ext cx="8072118" cy="461665"/>
          </a:xfrm>
          <a:prstGeom prst="rect">
            <a:avLst/>
          </a:prstGeom>
          <a:noFill/>
        </p:spPr>
        <p:txBody>
          <a:bodyPr wrap="square">
            <a:spAutoFit/>
          </a:bodyPr>
          <a:lstStyle/>
          <a:p>
            <a:r>
              <a:rPr lang="en-US" altLang="zh-CN" sz="2400" b="1" dirty="0">
                <a:solidFill>
                  <a:srgbClr val="CC00FF"/>
                </a:solidFill>
                <a:latin typeface="黑体" panose="02010609060101010101" charset="-122"/>
                <a:ea typeface="黑体" panose="02010609060101010101" charset="-122"/>
                <a:sym typeface="+mn-ea"/>
              </a:rPr>
              <a:t>--</a:t>
            </a:r>
            <a:r>
              <a:rPr lang="zh-CN" altLang="en-US" sz="2400" b="1" dirty="0">
                <a:solidFill>
                  <a:srgbClr val="CC00FF"/>
                </a:solidFill>
                <a:latin typeface="黑体" panose="02010609060101010101" charset="-122"/>
                <a:ea typeface="黑体" panose="02010609060101010101" charset="-122"/>
                <a:sym typeface="+mn-ea"/>
              </a:rPr>
              <a:t>摘自 吴俊峰老师的</a:t>
            </a:r>
            <a:r>
              <a:rPr lang="en-US" altLang="zh-CN" sz="2400" b="1" dirty="0">
                <a:solidFill>
                  <a:srgbClr val="CC00FF"/>
                </a:solidFill>
                <a:latin typeface="黑体" panose="02010609060101010101" charset="-122"/>
                <a:ea typeface="黑体" panose="02010609060101010101" charset="-122"/>
                <a:sym typeface="+mn-ea"/>
              </a:rPr>
              <a:t>2024</a:t>
            </a:r>
            <a:r>
              <a:rPr lang="zh-CN" altLang="en-US" sz="2400" b="1" dirty="0">
                <a:solidFill>
                  <a:srgbClr val="CC00FF"/>
                </a:solidFill>
                <a:latin typeface="黑体" panose="02010609060101010101" charset="-122"/>
                <a:ea typeface="黑体" panose="02010609060101010101" charset="-122"/>
                <a:sym typeface="+mn-ea"/>
              </a:rPr>
              <a:t>年 高考临门一脚读后续写押题</a:t>
            </a:r>
            <a:endParaRPr lang="zh-CN" altLang="en-US" sz="2400" b="1" dirty="0">
              <a:solidFill>
                <a:srgbClr val="CC00FF"/>
              </a:solidFill>
              <a:latin typeface="黑体" panose="02010609060101010101" charset="-122"/>
              <a:ea typeface="黑体" panose="02010609060101010101" charset="-122"/>
              <a:sym typeface="+mn-ea"/>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清新淡雅的图片(复古清新淡雅的图片)_视觉癖"/>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3383457" y="301390"/>
            <a:ext cx="3534179" cy="523220"/>
          </a:xfrm>
          <a:solidFill>
            <a:schemeClr val="bg1"/>
          </a:solidFill>
        </p:spPr>
        <p:txBody>
          <a:bodyPr>
            <a:noAutofit/>
          </a:bodyPr>
          <a:lstStyle/>
          <a:p>
            <a:pPr marL="0" indent="0" algn="just">
              <a:buNone/>
            </a:pP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原文本类型探究</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 y="1757377"/>
            <a:ext cx="12191999" cy="5016758"/>
          </a:xfrm>
          <a:prstGeom prst="rect">
            <a:avLst/>
          </a:prstGeom>
          <a:solidFill>
            <a:schemeClr val="bg1"/>
          </a:solidFill>
        </p:spPr>
        <p:txBody>
          <a:bodyPr wrap="square" rtlCol="0">
            <a:spAutoFit/>
          </a:bodyPr>
          <a:lstStyle/>
          <a:p>
            <a:r>
              <a:rPr lang="en-US" altLang="zh-CN" sz="3200" b="1" dirty="0">
                <a:solidFill>
                  <a:srgbClr val="0000FF"/>
                </a:solidFill>
              </a:rPr>
              <a:t> 1.  conflicts</a:t>
            </a:r>
            <a:endParaRPr lang="en-US" altLang="zh-CN" sz="3200" b="1" dirty="0">
              <a:solidFill>
                <a:srgbClr val="0000FF"/>
              </a:solidFill>
            </a:endParaRPr>
          </a:p>
          <a:p>
            <a:r>
              <a:rPr lang="en-US" altLang="zh-CN" sz="3200" b="1" dirty="0">
                <a:solidFill>
                  <a:srgbClr val="C00000"/>
                </a:solidFill>
              </a:rPr>
              <a:t>      </a:t>
            </a:r>
            <a:r>
              <a:rPr lang="en-US" altLang="zh-CN" sz="3200" b="1" dirty="0">
                <a:solidFill>
                  <a:srgbClr val="006600"/>
                </a:solidFill>
              </a:rPr>
              <a:t>Conflict1 :   </a:t>
            </a:r>
            <a:r>
              <a:rPr lang="en-US" altLang="zh-CN" sz="3200" b="1" dirty="0"/>
              <a:t>I ignored a small lake formed by a tripped- over cup of beer. </a:t>
            </a:r>
            <a:endParaRPr lang="en-US" altLang="zh-CN" sz="3200" b="1" dirty="0"/>
          </a:p>
          <a:p>
            <a:r>
              <a:rPr lang="en-US" altLang="zh-CN" sz="3200" b="1" dirty="0">
                <a:solidFill>
                  <a:srgbClr val="C00000"/>
                </a:solidFill>
              </a:rPr>
              <a:t>      </a:t>
            </a:r>
            <a:r>
              <a:rPr lang="en-US" altLang="zh-CN" sz="3200" b="1" dirty="0">
                <a:solidFill>
                  <a:srgbClr val="006600"/>
                </a:solidFill>
              </a:rPr>
              <a:t>Conlfict2</a:t>
            </a:r>
            <a:r>
              <a:rPr lang="en-US" altLang="zh-CN" sz="3200" b="1" dirty="0"/>
              <a:t>:    I was a green hand in the restaurant. </a:t>
            </a:r>
            <a:endParaRPr lang="en-US" altLang="zh-CN" sz="3200" b="1" dirty="0"/>
          </a:p>
          <a:p>
            <a:r>
              <a:rPr lang="en-US" altLang="zh-CN" sz="3200" b="1" dirty="0">
                <a:solidFill>
                  <a:srgbClr val="0000FF"/>
                </a:solidFill>
              </a:rPr>
              <a:t> 2.   solutions</a:t>
            </a:r>
            <a:r>
              <a:rPr lang="zh-CN" altLang="en-US" sz="3200" b="1" dirty="0">
                <a:solidFill>
                  <a:srgbClr val="0000FF"/>
                </a:solidFill>
              </a:rPr>
              <a:t>： </a:t>
            </a:r>
            <a:endParaRPr lang="en-US" altLang="zh-CN" sz="3200" b="1" dirty="0">
              <a:solidFill>
                <a:srgbClr val="0000FF"/>
              </a:solidFill>
            </a:endParaRPr>
          </a:p>
          <a:p>
            <a:r>
              <a:rPr lang="en-US" altLang="zh-CN" sz="3200" b="1" dirty="0">
                <a:solidFill>
                  <a:srgbClr val="C00000"/>
                </a:solidFill>
              </a:rPr>
              <a:t>       </a:t>
            </a:r>
            <a:r>
              <a:rPr lang="en-US" altLang="zh-CN" sz="3200" b="1" dirty="0">
                <a:solidFill>
                  <a:srgbClr val="006600"/>
                </a:solidFill>
              </a:rPr>
              <a:t>Solution1:   </a:t>
            </a:r>
            <a:r>
              <a:rPr lang="en-US" altLang="zh-CN" sz="3200" b="1" dirty="0"/>
              <a:t>Deal with the small lake and dry the wet floor with more dry rags. </a:t>
            </a:r>
            <a:endParaRPr lang="en-US" altLang="zh-CN" sz="3200" b="1" dirty="0"/>
          </a:p>
          <a:p>
            <a:r>
              <a:rPr lang="en-US" altLang="zh-CN" sz="3200" b="1" dirty="0">
                <a:solidFill>
                  <a:srgbClr val="C00000"/>
                </a:solidFill>
              </a:rPr>
              <a:t>       </a:t>
            </a:r>
            <a:r>
              <a:rPr lang="en-US" altLang="zh-CN" sz="3200" b="1" dirty="0">
                <a:solidFill>
                  <a:srgbClr val="006600"/>
                </a:solidFill>
              </a:rPr>
              <a:t>Solution2:   </a:t>
            </a:r>
            <a:r>
              <a:rPr lang="en-US" altLang="zh-CN" sz="3200" b="1" dirty="0"/>
              <a:t>Pay attention to details and learn more from my coworkers especially my manager Aaron.</a:t>
            </a:r>
            <a:endParaRPr lang="en-US" altLang="zh-CN" sz="3200" b="1" dirty="0"/>
          </a:p>
          <a:p>
            <a:endParaRPr lang="en-US" altLang="zh-CN" sz="3200" b="1" dirty="0">
              <a:solidFill>
                <a:srgbClr val="C00000"/>
              </a:solidFill>
            </a:endParaRPr>
          </a:p>
        </p:txBody>
      </p:sp>
      <p:sp>
        <p:nvSpPr>
          <p:cNvPr id="8" name="文本框 7"/>
          <p:cNvSpPr txBox="1"/>
          <p:nvPr/>
        </p:nvSpPr>
        <p:spPr>
          <a:xfrm>
            <a:off x="725557" y="986411"/>
            <a:ext cx="11002617" cy="584775"/>
          </a:xfrm>
          <a:prstGeom prst="rect">
            <a:avLst/>
          </a:prstGeom>
          <a:noFill/>
        </p:spPr>
        <p:txBody>
          <a:bodyPr wrap="square">
            <a:spAutoFit/>
          </a:bodyPr>
          <a:lstStyle/>
          <a:p>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梳理原文故事叙事模式，构建“ 问题-</a:t>
            </a:r>
            <a:r>
              <a:rPr lang="en-US" altLang="zh-CN"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a:t>
            </a:r>
            <a:r>
              <a:rPr lang="zh-CN" altLang="en-US" sz="3200" b="1" dirty="0">
                <a:solidFill>
                  <a:srgbClr val="CC00FF"/>
                </a:solidFill>
                <a:latin typeface="微软雅黑" panose="020B0503020204020204" pitchFamily="34" charset="-122"/>
                <a:ea typeface="微软雅黑" panose="020B0503020204020204" pitchFamily="34" charset="-122"/>
                <a:cs typeface="Arial" panose="020B0604020202020204" pitchFamily="34" charset="0"/>
                <a:sym typeface="宋体" panose="02010600030101010101" pitchFamily="2" charset="-122"/>
              </a:rPr>
              <a:t>解决 ”的叙事模式。</a:t>
            </a:r>
            <a:endParaRPr lang="zh-CN" altLang="en-US" sz="3200"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KSO_WM_FULL_TEXT_BEAUTIFY_COPY_ID" val="71"/>
</p:tagLst>
</file>

<file path=ppt/tags/tag10.xml><?xml version="1.0" encoding="utf-8"?>
<p:tagLst xmlns:p="http://schemas.openxmlformats.org/presentationml/2006/main">
  <p:tag name="KSO_WM_FULL_TEXT_BEAUTIFY_COPY_ID" val="112644"/>
</p:tagLst>
</file>

<file path=ppt/tags/tag11.xml><?xml version="1.0" encoding="utf-8"?>
<p:tagLst xmlns:p="http://schemas.openxmlformats.org/presentationml/2006/main">
  <p:tag name="KSO_WM_UNIT_PLACING_PICTURE_USER_VIEWPORT" val="{&quot;height&quot;:3367,&quot;width&quot;:6530}"/>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FULL_TEXT_BEAUTIFY_COPY_ID" val="150995283"/>
</p:tagLst>
</file>

<file path=ppt/tags/tag15.xml><?xml version="1.0" encoding="utf-8"?>
<p:tagLst xmlns:p="http://schemas.openxmlformats.org/presentationml/2006/main">
  <p:tag name="KSO_WM_FULL_TEXT_BEAUTIFY_COPY_ID" val="71"/>
</p:tagLst>
</file>

<file path=ppt/tags/tag16.xml><?xml version="1.0" encoding="utf-8"?>
<p:tagLst xmlns:p="http://schemas.openxmlformats.org/presentationml/2006/main">
  <p:tag name="KSO_WM_FULL_TEXT_BEAUTIFY_COPY_ID" val="72"/>
</p:tagLst>
</file>

<file path=ppt/tags/tag17.xml><?xml version="1.0" encoding="utf-8"?>
<p:tagLst xmlns:p="http://schemas.openxmlformats.org/presentationml/2006/main">
  <p:tag name="KSO_WM_FULL_TEXT_BEAUTIFY_COPY_ID" val="112644"/>
</p:tagLst>
</file>

<file path=ppt/tags/tag18.xml><?xml version="1.0" encoding="utf-8"?>
<p:tagLst xmlns:p="http://schemas.openxmlformats.org/presentationml/2006/main">
  <p:tag name="KSO_WM_UNIT_PLACING_PICTURE_USER_VIEWPORT" val="{&quot;height&quot;:3367,&quot;width&quot;:6530}"/>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FULL_TEXT_BEAUTIFY_COPY_ID" val="7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FULL_TEXT_BEAUTIFY_COPY_ID" val="150995283"/>
</p:tagLst>
</file>

<file path=ppt/tags/tag22.xml><?xml version="1.0" encoding="utf-8"?>
<p:tagLst xmlns:p="http://schemas.openxmlformats.org/presentationml/2006/main">
  <p:tag name="KSO_WM_FULL_TEXT_BEAUTIFY_COPY_ID" val="17"/>
</p:tagLst>
</file>

<file path=ppt/tags/tag23.xml><?xml version="1.0" encoding="utf-8"?>
<p:tagLst xmlns:p="http://schemas.openxmlformats.org/presentationml/2006/main">
  <p:tag name="KSO_WM_FULL_TEXT_BEAUTIFY_COPY_ID" val="28"/>
</p:tagLst>
</file>

<file path=ppt/tags/tag24.xml><?xml version="1.0" encoding="utf-8"?>
<p:tagLst xmlns:p="http://schemas.openxmlformats.org/presentationml/2006/main">
  <p:tag name="KSO_WM_FULL_TEXT_BEAUTIFY_COPY_ID" val="29"/>
</p:tagLst>
</file>

<file path=ppt/tags/tag25.xml><?xml version="1.0" encoding="utf-8"?>
<p:tagLst xmlns:p="http://schemas.openxmlformats.org/presentationml/2006/main">
  <p:tag name="KSO_WM_UNIT_PLACING_PICTURE_USER_VIEWPORT" val="{&quot;height&quot;:3367,&quot;width&quot;:6530}"/>
  <p:tag name="KSO_WM_BEAUTIFY_FLAG" val=""/>
</p:tagLst>
</file>

<file path=ppt/tags/tag26.xml><?xml version="1.0" encoding="utf-8"?>
<p:tagLst xmlns:p="http://schemas.openxmlformats.org/presentationml/2006/main">
  <p:tag name="KSO_WM_FULL_TEXT_BEAUTIFY_COPY_ID" val="150995792"/>
</p:tagLst>
</file>

<file path=ppt/tags/tag3.xml><?xml version="1.0" encoding="utf-8"?>
<p:tagLst xmlns:p="http://schemas.openxmlformats.org/presentationml/2006/main">
  <p:tag name="KSO_WM_FULL_TEXT_BEAUTIFY_COPY_ID" val="112644"/>
</p:tagLst>
</file>

<file path=ppt/tags/tag4.xml><?xml version="1.0" encoding="utf-8"?>
<p:tagLst xmlns:p="http://schemas.openxmlformats.org/presentationml/2006/main">
  <p:tag name="KSO_WM_UNIT_PLACING_PICTURE_USER_VIEWPORT" val="{&quot;height&quot;:3367,&quot;width&quot;:6530}"/>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FULL_TEXT_BEAUTIFY_COPY_ID" val="150995283"/>
</p:tagLst>
</file>

<file path=ppt/tags/tag8.xml><?xml version="1.0" encoding="utf-8"?>
<p:tagLst xmlns:p="http://schemas.openxmlformats.org/presentationml/2006/main">
  <p:tag name="KSO_WM_FULL_TEXT_BEAUTIFY_COPY_ID" val="71"/>
</p:tagLst>
</file>

<file path=ppt/tags/tag9.xml><?xml version="1.0" encoding="utf-8"?>
<p:tagLst xmlns:p="http://schemas.openxmlformats.org/presentationml/2006/main">
  <p:tag name="KSO_WM_FULL_TEXT_BEAUTIFY_COPY_ID" val="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17166</Words>
  <Application>WPS 演示</Application>
  <PresentationFormat>宽屏</PresentationFormat>
  <Paragraphs>352</Paragraphs>
  <Slides>47</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47</vt:i4>
      </vt:variant>
    </vt:vector>
  </HeadingPairs>
  <TitlesOfParts>
    <vt:vector size="66" baseType="lpstr">
      <vt:lpstr>Arial</vt:lpstr>
      <vt:lpstr>宋体</vt:lpstr>
      <vt:lpstr>Wingdings</vt:lpstr>
      <vt:lpstr>Times New Roman</vt:lpstr>
      <vt:lpstr>方正大标宋简体</vt:lpstr>
      <vt:lpstr>等线</vt:lpstr>
      <vt:lpstr>Calibri</vt:lpstr>
      <vt:lpstr>Impact</vt:lpstr>
      <vt:lpstr>微软雅黑</vt:lpstr>
      <vt:lpstr>黑体</vt:lpstr>
      <vt:lpstr>Arial Unicode MS</vt:lpstr>
      <vt:lpstr>等线 Light</vt:lpstr>
      <vt:lpstr>Aharoni</vt:lpstr>
      <vt:lpstr>Bernard MT Condensed</vt:lpstr>
      <vt:lpstr>Yu Gothic UI Semibold</vt:lpstr>
      <vt:lpstr>Segoe Print</vt:lpstr>
      <vt:lpstr>HelveticaNeue</vt:lpstr>
      <vt:lpstr>华文新魏</vt:lpstr>
      <vt:lpstr>Office 主题​​</vt:lpstr>
      <vt:lpstr>PowerPoint 演示文稿</vt:lpstr>
      <vt:lpstr>PowerPoint 演示文稿</vt:lpstr>
      <vt:lpstr>PowerPoint 演示文稿</vt:lpstr>
      <vt:lpstr>     Read for main ideas </vt:lpstr>
      <vt:lpstr>PowerPoint 演示文稿</vt:lpstr>
      <vt:lpstr>PowerPoint 演示文稿</vt:lpstr>
      <vt:lpstr>PowerPoint 演示文稿</vt:lpstr>
      <vt:lpstr>PowerPoint 演示文稿</vt:lpstr>
      <vt:lpstr>PowerPoint 演示文稿</vt:lpstr>
      <vt:lpstr>PowerPoint 演示文稿</vt:lpstr>
      <vt:lpstr>     Read for clues and echoes</vt:lpstr>
      <vt:lpstr>PowerPoint 演示文稿</vt:lpstr>
      <vt:lpstr>PowerPoint 演示文稿</vt:lpstr>
      <vt:lpstr>PowerPoint 演示文稿</vt:lpstr>
      <vt:lpstr>PowerPoint 演示文稿</vt:lpstr>
      <vt:lpstr>PowerPoint 演示文稿</vt:lpstr>
      <vt:lpstr>     Sort through details of the story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Design plots for each paragraph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习作欣赏1</vt:lpstr>
      <vt:lpstr>PowerPoint 演示文稿</vt:lpstr>
      <vt:lpstr>PowerPoint 演示文稿</vt:lpstr>
      <vt:lpstr>习作欣赏2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245</cp:revision>
  <dcterms:created xsi:type="dcterms:W3CDTF">2024-04-12T11:07:00Z</dcterms:created>
  <dcterms:modified xsi:type="dcterms:W3CDTF">2024-04-19T06:41:39Z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