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
  </p:notesMasterIdLst>
  <p:sldIdLst>
    <p:sldId id="534" r:id="rId3"/>
    <p:sldId id="270" r:id="rId4"/>
    <p:sldId id="511" r:id="rId5"/>
    <p:sldId id="512" r:id="rId6"/>
    <p:sldId id="513" r:id="rId7"/>
    <p:sldId id="514" r:id="rId9"/>
    <p:sldId id="515" r:id="rId10"/>
    <p:sldId id="516" r:id="rId11"/>
    <p:sldId id="517" r:id="rId12"/>
    <p:sldId id="518" r:id="rId13"/>
    <p:sldId id="519" r:id="rId14"/>
    <p:sldId id="495" r:id="rId15"/>
    <p:sldId id="496" r:id="rId16"/>
    <p:sldId id="498" r:id="rId17"/>
    <p:sldId id="500" r:id="rId18"/>
    <p:sldId id="499" r:id="rId19"/>
    <p:sldId id="416" r:id="rId20"/>
    <p:sldId id="417" r:id="rId21"/>
    <p:sldId id="488" r:id="rId22"/>
    <p:sldId id="441" r:id="rId23"/>
    <p:sldId id="468" r:id="rId24"/>
    <p:sldId id="332" r:id="rId25"/>
    <p:sldId id="277" r:id="rId26"/>
    <p:sldId id="439" r:id="rId27"/>
    <p:sldId id="399" r:id="rId28"/>
  </p:sldIdLst>
  <p:sldSz cx="12192000" cy="6858000"/>
  <p:notesSz cx="6858000" cy="9144000"/>
  <p:embeddedFontLst>
    <p:embeddedFont>
      <p:font typeface="Trebuchet MS" panose="020B0603020202020204"/>
      <p:regular r:id="rId33"/>
      <p:bold r:id="rId34"/>
      <p:italic r:id="rId35"/>
      <p:boldItalic r:id="rId36"/>
    </p:embeddedFont>
    <p:embeddedFont>
      <p:font typeface="微软雅黑" panose="020B0503020204020204" charset="-122"/>
      <p:regular r:id="rId37"/>
    </p:embeddedFont>
    <p:embeddedFont>
      <p:font typeface="华文中宋" panose="02010600040101010101" charset="-122"/>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3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mimic</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look or behave like sth else （外表或行为举止）像，似</a:t>
            </a:r>
            <a:r>
              <a:rPr lang="en-US"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robot was programmed to mimic a series of human movements.                                   机器人可按程序设计模仿人的各种动作</a:t>
            </a:r>
            <a:r>
              <a:rPr lang="zh-CN" alt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miniature</a:t>
            </a:r>
            <a:r>
              <a:rPr lang="en-US" altLang="zh-CN" sz="2800"/>
              <a:t>: </a:t>
            </a:r>
            <a:r>
              <a:rPr sz="2800">
                <a:latin typeface="Times New Roman" panose="02020603050405020304" charset="0"/>
                <a:ea typeface="华文中宋" panose="02010600040101010101" charset="-122"/>
                <a:cs typeface="Times New Roman" panose="02020603050405020304" charset="0"/>
              </a:rPr>
              <a:t> very small; much smaller than usual 很小的；微型的；小型的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sz="2800">
                <a:latin typeface="Times New Roman" panose="02020603050405020304" charset="0"/>
                <a:cs typeface="Times New Roman" panose="02020603050405020304" charset="0"/>
              </a:rPr>
              <a:t>I</a:t>
            </a:r>
            <a:r>
              <a:rPr sz="2800">
                <a:latin typeface="Times New Roman" panose="02020603050405020304" charset="0"/>
                <a:cs typeface="Times New Roman" panose="02020603050405020304" charset="0"/>
              </a:rPr>
              <a:t>t looks like a miniature version of James Bond</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car.</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它看上去像一辆小型的詹姆斯•邦德的汽车</a:t>
            </a:r>
            <a:r>
              <a:rPr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2282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731135"/>
            <a:ext cx="102514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was mimicking the various people in our office.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902325"/>
            <a:ext cx="103511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I bought some miniature furniture for my niece</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s doll</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s house.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211705"/>
            <a:ext cx="7722870" cy="521970"/>
          </a:xfrm>
          <a:prstGeom prst="rect">
            <a:avLst/>
          </a:prstGeom>
          <a:noFill/>
        </p:spPr>
        <p:txBody>
          <a:bodyPr wrap="square" rtlCol="0" anchor="t">
            <a:spAutoFit/>
          </a:bodyPr>
          <a:lstStyle/>
          <a:p>
            <a:r>
              <a:rPr lang="zh-CN" altLang="en-US" sz="2800">
                <a:ea typeface="华文中宋" panose="02010600040101010101" charset="-122"/>
              </a:rPr>
              <a:t>她在学我们办公室里各种人的样子。</a:t>
            </a:r>
            <a:endParaRPr lang="zh-CN" altLang="en-US" sz="2800">
              <a:ea typeface="华文中宋" panose="02010600040101010101" charset="-122"/>
            </a:endParaRPr>
          </a:p>
        </p:txBody>
      </p:sp>
      <p:cxnSp>
        <p:nvCxnSpPr>
          <p:cNvPr id="3145728" name="直接连接符 8"/>
          <p:cNvCxnSpPr/>
          <p:nvPr/>
        </p:nvCxnSpPr>
        <p:spPr>
          <a:xfrm>
            <a:off x="311150" y="3220085"/>
            <a:ext cx="7508875"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67780"/>
            <a:ext cx="8966835" cy="342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380990"/>
            <a:ext cx="7524115" cy="521970"/>
          </a:xfrm>
          <a:prstGeom prst="rect">
            <a:avLst/>
          </a:prstGeom>
          <a:noFill/>
        </p:spPr>
        <p:txBody>
          <a:bodyPr wrap="square" rtlCol="0" anchor="t">
            <a:spAutoFit/>
          </a:bodyPr>
          <a:p>
            <a:r>
              <a:rPr lang="zh-CN" altLang="en-US" sz="2800">
                <a:ea typeface="华文中宋" panose="02010600040101010101" charset="-122"/>
              </a:rPr>
              <a:t>我为我侄女的娃娃屋买了一些微型家具。 </a:t>
            </a:r>
            <a:endParaRPr lang="zh-CN" altLang="en-US" sz="2800">
              <a:ea typeface="华文中宋" panose="02010600040101010101" charset="-122"/>
            </a:endParaRPr>
          </a:p>
        </p:txBody>
      </p:sp>
      <p:sp>
        <p:nvSpPr>
          <p:cNvPr id="2" name="文本框 1"/>
          <p:cNvSpPr txBox="1"/>
          <p:nvPr>
            <p:custDataLst>
              <p:tags r:id="rId1"/>
            </p:custDataLst>
          </p:nvPr>
        </p:nvSpPr>
        <p:spPr>
          <a:xfrm>
            <a:off x="269875" y="53581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139190"/>
            <a:ext cx="11597640" cy="23609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2900" y="1200150"/>
            <a:ext cx="11558270" cy="178752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To make use of this leftover material, Rahman and his colleagues split it into lignin and cellulose-molecules that are key to the stiff structure of wood-and broke these down to form nanofibres and nanocrystals.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42900" y="2539365"/>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为了利用这些剩余的材料，拉赫曼和他的同事们将其分解成木质素和纤维素——这两种分子是木材坚硬结构的关键——并将它们分解成纳米纤维和纳米晶体。 </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791585"/>
            <a:ext cx="11588115" cy="23387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5610" y="379222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So far, the researchers have managed to create miniature furniture and honeycomb structures using the ink, but they hope it could eventually be used to build larger objects, such as houses.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35610" y="5083810"/>
            <a:ext cx="1135697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到目前为止，研究人员已经成功地用这种墨水制造出了微型家具和蜂窝结构，但他们希望这种墨水最终能用于建造更大的物体，比如房子。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20320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a:t>
            </a:r>
            <a:r>
              <a:rPr lang="en-US" sz="3000" b="1">
                <a:latin typeface="Times New Roman" panose="02020603050405020304" charset="0"/>
                <a:cs typeface="Times New Roman" panose="02020603050405020304" charset="0"/>
              </a:rPr>
              <a:t>Stars do not shine for female chefs, admits Michelin boss                   </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米其林老板承认，女厨师不会得到青睐</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100" name="图片 99"/>
          <p:cNvPicPr/>
          <p:nvPr/>
        </p:nvPicPr>
        <p:blipFill>
          <a:blip r:embed="rId1"/>
          <a:stretch>
            <a:fillRect/>
          </a:stretch>
        </p:blipFill>
        <p:spPr>
          <a:xfrm>
            <a:off x="1905001" y="1659255"/>
            <a:ext cx="8381999" cy="403860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1275" y="447040"/>
            <a:ext cx="12098655" cy="6452235"/>
          </a:xfrm>
          <a:prstGeom prst="rect">
            <a:avLst/>
          </a:prstGeom>
          <a:noFill/>
        </p:spPr>
        <p:txBody>
          <a:bodyPr wrap="square" rtlCol="0" anchor="t">
            <a:spAutoFit/>
          </a:bodyPr>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head of the Michelin Guide has </a:t>
            </a:r>
            <a:r>
              <a:rPr lang="en-US" altLang="zh-CN" sz="2300">
                <a:solidFill>
                  <a:srgbClr val="0000FF"/>
                </a:solidFill>
                <a:latin typeface="Times New Roman" panose="02020603050405020304" charset="0"/>
                <a:cs typeface="Times New Roman" panose="02020603050405020304" charset="0"/>
              </a:rPr>
              <a:t>bemoan</a:t>
            </a:r>
            <a:r>
              <a:rPr sz="2300">
                <a:latin typeface="Times New Roman" panose="02020603050405020304" charset="0"/>
                <a:cs typeface="Times New Roman" panose="02020603050405020304" charset="0"/>
              </a:rPr>
              <a:t>ed the absence of women at the top of French cuisine after awarding the coveted three-star rating to another two male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chef</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guide is widely criticised but remains the most influential in France, </a:t>
            </a:r>
            <a:r>
              <a:rPr lang="en-US" sz="2300">
                <a:latin typeface="Times New Roman" panose="02020603050405020304" charset="0"/>
                <a:cs typeface="Times New Roman" panose="02020603050405020304" charset="0"/>
              </a:rPr>
              <a:t>_____ </a:t>
            </a:r>
            <a:r>
              <a:rPr sz="2300">
                <a:latin typeface="Times New Roman" panose="02020603050405020304" charset="0"/>
                <a:cs typeface="Times New Roman" panose="02020603050405020304" charset="0"/>
              </a:rPr>
              <a:t> its star ratings able to make or break careers. Gwendal Poullennec, the guide’s director, sought to </a:t>
            </a:r>
            <a:r>
              <a:rPr lang="en-US" altLang="zh-CN" sz="2300">
                <a:solidFill>
                  <a:srgbClr val="0000FF"/>
                </a:solidFill>
                <a:latin typeface="Times New Roman" panose="02020603050405020304" charset="0"/>
                <a:cs typeface="Times New Roman" panose="02020603050405020304" charset="0"/>
              </a:rPr>
              <a:t>fend off</a:t>
            </a:r>
            <a:r>
              <a:rPr sz="2300">
                <a:latin typeface="Times New Roman" panose="02020603050405020304" charset="0"/>
                <a:cs typeface="Times New Roman" panose="02020603050405020304" charset="0"/>
              </a:rPr>
              <a:t> </a:t>
            </a:r>
            <a:r>
              <a:rPr lang="en-US" sz="2300">
                <a:latin typeface="Times New Roman" panose="02020603050405020304" charset="0"/>
                <a:cs typeface="Times New Roman" panose="02020603050405020304" charset="0"/>
              </a:rPr>
              <a:t>________ (</a:t>
            </a:r>
            <a:r>
              <a:rPr sz="2300">
                <a:latin typeface="Times New Roman" panose="02020603050405020304" charset="0"/>
                <a:cs typeface="Times New Roman" panose="02020603050405020304" charset="0"/>
              </a:rPr>
              <a:t>criticis</a:t>
            </a:r>
            <a:r>
              <a:rPr lang="en-US" sz="2300">
                <a:latin typeface="Times New Roman" panose="02020603050405020304" charset="0"/>
                <a:cs typeface="Times New Roman" panose="02020603050405020304" charset="0"/>
              </a:rPr>
              <a:t>e)</a:t>
            </a:r>
            <a:r>
              <a:rPr sz="2300">
                <a:latin typeface="Times New Roman" panose="02020603050405020304" charset="0"/>
                <a:cs typeface="Times New Roman" panose="02020603050405020304" charset="0"/>
              </a:rPr>
              <a:t> over its failure to honour more women in a speech in which he claimed that there were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simpl</a:t>
            </a:r>
            <a:r>
              <a:rPr lang="en-US" sz="2300">
                <a:latin typeface="Times New Roman" panose="02020603050405020304" charset="0"/>
                <a:cs typeface="Times New Roman" panose="02020603050405020304" charset="0"/>
              </a:rPr>
              <a:t>e)</a:t>
            </a:r>
            <a:r>
              <a:rPr sz="2300">
                <a:latin typeface="Times New Roman" panose="02020603050405020304" charset="0"/>
                <a:cs typeface="Times New Roman" panose="02020603050405020304" charset="0"/>
              </a:rPr>
              <a:t> not enough of them running prestigious restaurant kitchens.</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“It is not the first time we </a:t>
            </a:r>
            <a:r>
              <a:rPr lang="en-US" sz="2300">
                <a:latin typeface="Times New Roman" panose="02020603050405020304" charset="0"/>
                <a:cs typeface="Times New Roman" panose="02020603050405020304" charset="0"/>
              </a:rPr>
              <a:t>____________ (</a:t>
            </a:r>
            <a:r>
              <a:rPr sz="2300">
                <a:latin typeface="Times New Roman" panose="02020603050405020304" charset="0"/>
                <a:cs typeface="Times New Roman" panose="02020603050405020304" charset="0"/>
              </a:rPr>
              <a:t>notice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this,” he said, adding that although there were an increasing number of women working in restaurant kitchens “too few” of them made </a:t>
            </a:r>
            <a:r>
              <a:rPr lang="en-US" sz="2300">
                <a:latin typeface="Times New Roman" panose="02020603050405020304" charset="0"/>
                <a:cs typeface="Times New Roman" panose="02020603050405020304" charset="0"/>
              </a:rPr>
              <a:t>___</a:t>
            </a:r>
            <a:r>
              <a:rPr sz="2300">
                <a:latin typeface="Times New Roman" panose="02020603050405020304" charset="0"/>
                <a:cs typeface="Times New Roman" panose="02020603050405020304" charset="0"/>
              </a:rPr>
              <a:t> to the top.</a:t>
            </a:r>
            <a:endParaRPr sz="2300">
              <a:latin typeface="Times New Roman" panose="02020603050405020304" charset="0"/>
              <a:cs typeface="Times New Roman" panose="02020603050405020304" charset="0"/>
            </a:endParaRPr>
          </a:p>
          <a:p>
            <a:pPr indent="0" fontAlgn="auto">
              <a:lnSpc>
                <a:spcPts val="3100"/>
              </a:lnSpc>
            </a:pPr>
            <a:r>
              <a:rPr sz="2300">
                <a:latin typeface="Times New Roman" panose="02020603050405020304" charset="0"/>
                <a:cs typeface="Times New Roman" panose="02020603050405020304" charset="0"/>
              </a:rPr>
              <a:t>The issue is </a:t>
            </a:r>
            <a:r>
              <a:rPr lang="en-US" altLang="zh-CN" sz="2300">
                <a:solidFill>
                  <a:srgbClr val="0000FF"/>
                </a:solidFill>
                <a:latin typeface="Times New Roman" panose="02020603050405020304" charset="0"/>
                <a:cs typeface="Times New Roman" panose="02020603050405020304" charset="0"/>
              </a:rPr>
              <a:t>inflammatory</a:t>
            </a:r>
            <a:r>
              <a:rPr sz="2300">
                <a:latin typeface="Times New Roman" panose="02020603050405020304" charset="0"/>
                <a:cs typeface="Times New Roman" panose="02020603050405020304" charset="0"/>
              </a:rPr>
              <a:t> following widespread accusations of sexism and sexual  in French restaurants in recent years.</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Perhaps aware that the issue would arise, Poullennec introduced a short film at the Michelin</a:t>
            </a:r>
            <a:endParaRPr sz="2300">
              <a:latin typeface="Times New Roman" panose="02020603050405020304" charset="0"/>
              <a:cs typeface="Times New Roman" panose="02020603050405020304" charset="0"/>
            </a:endParaRPr>
          </a:p>
          <a:p>
            <a:pPr indent="0" fontAlgn="auto">
              <a:lnSpc>
                <a:spcPts val="3100"/>
              </a:lnSpc>
            </a:pPr>
            <a:r>
              <a:rPr sz="2300">
                <a:latin typeface="Times New Roman" panose="02020603050405020304" charset="0"/>
                <a:cs typeface="Times New Roman" panose="02020603050405020304" charset="0"/>
              </a:rPr>
              <a:t>ceremony </a:t>
            </a:r>
            <a:r>
              <a:rPr lang="en-US" sz="2300">
                <a:latin typeface="Times New Roman" panose="02020603050405020304" charset="0"/>
                <a:cs typeface="Times New Roman" panose="02020603050405020304" charset="0"/>
              </a:rPr>
              <a:t>_________ (</a:t>
            </a:r>
            <a:r>
              <a:rPr sz="2300">
                <a:latin typeface="Times New Roman" panose="02020603050405020304" charset="0"/>
                <a:cs typeface="Times New Roman" panose="02020603050405020304" charset="0"/>
              </a:rPr>
              <a:t>show</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women chefs at work across France. He said he believed they would rise to</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senior positions and be in line </a:t>
            </a:r>
            <a:r>
              <a:rPr lang="en-US" sz="2300">
                <a:latin typeface="Times New Roman" panose="02020603050405020304" charset="0"/>
                <a:cs typeface="Times New Roman" panose="02020603050405020304" charset="0"/>
              </a:rPr>
              <a:t>_____________ (</a:t>
            </a:r>
            <a:r>
              <a:rPr sz="2300">
                <a:latin typeface="Times New Roman" panose="02020603050405020304" charset="0"/>
                <a:cs typeface="Times New Roman" panose="02020603050405020304" charset="0"/>
              </a:rPr>
              <a:t>honour</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by the guide in years to come.</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This year, however, men still </a:t>
            </a:r>
            <a:r>
              <a:rPr lang="en-US" sz="2300">
                <a:latin typeface="Times New Roman" panose="02020603050405020304" charset="0"/>
                <a:cs typeface="Times New Roman" panose="02020603050405020304" charset="0"/>
              </a:rPr>
              <a:t>___________ (</a:t>
            </a:r>
            <a:r>
              <a:rPr sz="2300">
                <a:latin typeface="Times New Roman" panose="02020603050405020304" charset="0"/>
                <a:cs typeface="Times New Roman" panose="02020603050405020304" charset="0"/>
              </a:rPr>
              <a:t>dominate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All the eight chefs </a:t>
            </a:r>
            <a:r>
              <a:rPr lang="en-US" altLang="zh-CN" sz="2300">
                <a:solidFill>
                  <a:srgbClr val="0000FF"/>
                </a:solidFill>
                <a:latin typeface="Times New Roman" panose="02020603050405020304" charset="0"/>
                <a:cs typeface="Times New Roman" panose="02020603050405020304" charset="0"/>
              </a:rPr>
              <a:t>elevate</a:t>
            </a:r>
            <a:r>
              <a:rPr sz="2300">
                <a:latin typeface="Times New Roman" panose="02020603050405020304" charset="0"/>
                <a:cs typeface="Times New Roman" panose="02020603050405020304" charset="0"/>
              </a:rPr>
              <a:t>d to two stars were men, as were the vast majority of those </a:t>
            </a:r>
            <a:r>
              <a:rPr lang="en-US" sz="2300">
                <a:latin typeface="Times New Roman" panose="02020603050405020304" charset="0"/>
                <a:cs typeface="Times New Roman" panose="02020603050405020304" charset="0"/>
              </a:rPr>
              <a:t>_____ </a:t>
            </a:r>
            <a:r>
              <a:rPr sz="2300">
                <a:latin typeface="Times New Roman" panose="02020603050405020304" charset="0"/>
                <a:cs typeface="Times New Roman" panose="02020603050405020304" charset="0"/>
              </a:rPr>
              <a:t>obtained a single star for the first time.</a:t>
            </a:r>
            <a:endParaRPr sz="2300">
              <a:latin typeface="Times New Roman" panose="02020603050405020304" charset="0"/>
              <a:cs typeface="Times New Roman" panose="02020603050405020304" charset="0"/>
            </a:endParaRPr>
          </a:p>
          <a:p>
            <a:pPr indent="0" fontAlgn="auto">
              <a:lnSpc>
                <a:spcPts val="3100"/>
              </a:lnSpc>
            </a:pPr>
            <a:endParaRPr lang="en-US" sz="23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Times </a:t>
            </a:r>
            <a:r>
              <a:rPr lang="en-US" sz="2400" b="1">
                <a:solidFill>
                  <a:srgbClr val="ED7D31"/>
                </a:solidFill>
                <a:latin typeface="微软雅黑" panose="020B0503020204020204" charset="-122"/>
                <a:ea typeface="微软雅黑" panose="020B0503020204020204" charset="-122"/>
                <a:cs typeface="微软雅黑" panose="020B0503020204020204" charset="-122"/>
              </a:rPr>
              <a:t>(19</a:t>
            </a:r>
            <a:r>
              <a:rPr sz="2400" b="1">
                <a:solidFill>
                  <a:srgbClr val="ED7D31"/>
                </a:solidFill>
                <a:latin typeface="微软雅黑" panose="020B0503020204020204" charset="-122"/>
                <a:ea typeface="微软雅黑" panose="020B0503020204020204" charset="-122"/>
                <a:cs typeface="微软雅黑" panose="020B0503020204020204" charset="-122"/>
              </a:rPr>
              <a:t>th March 2024 P</a:t>
            </a:r>
            <a:r>
              <a:rPr lang="en-US" sz="2400" b="1">
                <a:solidFill>
                  <a:srgbClr val="ED7D31"/>
                </a:solidFill>
                <a:latin typeface="微软雅黑" panose="020B0503020204020204" charset="-122"/>
                <a:ea typeface="微软雅黑" panose="020B0503020204020204" charset="-122"/>
                <a:cs typeface="微软雅黑" panose="020B0503020204020204" charset="-122"/>
              </a:rPr>
              <a:t>31)</a:t>
            </a:r>
            <a:endParaRPr 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7734935" y="92646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chefs</a:t>
            </a:r>
            <a:endParaRPr sz="23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075420" y="131889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with</a:t>
            </a:r>
            <a:endParaRPr sz="23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0862945" y="171132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criticism</a:t>
            </a:r>
            <a:endParaRPr sz="23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54940" y="2477770"/>
            <a:ext cx="97853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 simply </a:t>
            </a:r>
            <a:endParaRPr sz="23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468370" y="2889250"/>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have noticed</a:t>
            </a:r>
            <a:endParaRPr sz="23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0216515" y="3285490"/>
            <a:ext cx="63246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it </a:t>
            </a:r>
            <a:endParaRPr sz="23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461770" y="486473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showing</a:t>
            </a:r>
            <a:endParaRPr sz="23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497070" y="5218430"/>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to be honoured</a:t>
            </a:r>
            <a:endParaRPr sz="23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058920" y="5647055"/>
            <a:ext cx="164592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dominated</a:t>
            </a:r>
            <a:endParaRPr lang="en-US" sz="23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5522595" y="602805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who </a:t>
            </a:r>
            <a:endParaRPr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7305" y="546100"/>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bemoan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to complain or say that you are not happy about sth.    </a:t>
            </a:r>
            <a:r>
              <a:rPr lang="zh-CN" sz="2800">
                <a:latin typeface="Times New Roman" panose="02020603050405020304" charset="0"/>
                <a:ea typeface="华文中宋" panose="02010600040101010101" charset="-122"/>
                <a:cs typeface="Times New Roman" panose="02020603050405020304" charset="0"/>
                <a:sym typeface="+mn-ea"/>
              </a:rPr>
              <a:t>哀怨；悲叹</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 sat bemoaning the fact that no one would give them a chance.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他们坐着埋怨别人不肯给他们一个机会</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zh-CN"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fend off</a:t>
            </a:r>
            <a:r>
              <a:rPr lang="en-US" altLang="zh-CN" sz="2800"/>
              <a:t>:</a:t>
            </a:r>
            <a:r>
              <a:rPr lang="en-US" sz="2800">
                <a:latin typeface="Times New Roman" panose="02020603050405020304" charset="0"/>
                <a:ea typeface="华文中宋" panose="02010600040101010101" charset="-122"/>
                <a:cs typeface="Times New Roman" panose="02020603050405020304" charset="0"/>
              </a:rPr>
              <a:t> to protect yourself from difficult questions, criticisms, etc., especially by avoiding them     </a:t>
            </a:r>
            <a:r>
              <a:rPr lang="zh-CN" altLang="en-US" sz="2800">
                <a:latin typeface="Times New Roman" panose="02020603050405020304" charset="0"/>
                <a:ea typeface="华文中宋" panose="02010600040101010101" charset="-122"/>
                <a:cs typeface="Times New Roman" panose="02020603050405020304" charset="0"/>
                <a:sym typeface="+mn-ea"/>
              </a:rPr>
              <a:t>避开，回避（难题、批评等）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Federal Reserve began raising rates to fend off inflation.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联邦储备委员会开始提高利率以防止通货膨胀。</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9385" y="2751455"/>
            <a:ext cx="114534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Universities and other research establishments bemoan their lack of funds.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33680" y="6114415"/>
            <a:ext cx="87414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managed to fend off questions about new tax increases.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229485"/>
            <a:ext cx="9491980" cy="521970"/>
          </a:xfrm>
          <a:prstGeom prst="rect">
            <a:avLst/>
          </a:prstGeom>
          <a:noFill/>
        </p:spPr>
        <p:txBody>
          <a:bodyPr wrap="square" rtlCol="0" anchor="t">
            <a:spAutoFit/>
          </a:bodyPr>
          <a:lstStyle/>
          <a:p>
            <a:r>
              <a:rPr lang="zh-CN" sz="2800">
                <a:ea typeface="华文中宋" panose="02010600040101010101" charset="-122"/>
              </a:rPr>
              <a:t>大学和其他研究机构抱怨经费不足。</a:t>
            </a:r>
            <a:endParaRPr lang="zh-CN" altLang="en-US" sz="2800">
              <a:ea typeface="华文中宋" panose="02010600040101010101" charset="-122"/>
            </a:endParaRPr>
          </a:p>
        </p:txBody>
      </p:sp>
      <p:cxnSp>
        <p:nvCxnSpPr>
          <p:cNvPr id="3145728" name="直接连接符 8"/>
          <p:cNvCxnSpPr/>
          <p:nvPr/>
        </p:nvCxnSpPr>
        <p:spPr>
          <a:xfrm flipV="1">
            <a:off x="211455" y="3179445"/>
            <a:ext cx="10848340" cy="400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53200"/>
            <a:ext cx="8812530"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599430"/>
            <a:ext cx="5941060" cy="521970"/>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sym typeface="+mn-ea"/>
              </a:rPr>
              <a:t> </a:t>
            </a:r>
            <a:r>
              <a:rPr sz="2800">
                <a:latin typeface="华文中宋" panose="02010600040101010101" charset="-122"/>
                <a:ea typeface="华文中宋" panose="02010600040101010101" charset="-122"/>
                <a:cs typeface="华文中宋" panose="02010600040101010101" charset="-122"/>
                <a:sym typeface="+mn-ea"/>
              </a:rPr>
              <a:t>她设法避开了关于新增赋税的问题</a:t>
            </a:r>
            <a:r>
              <a:rPr lang="zh-CN" altLang="en-US" sz="2800">
                <a:ea typeface="华文中宋" panose="02010600040101010101" charset="-122"/>
              </a:rPr>
              <a:t>。</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21170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0641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7305" y="546100"/>
            <a:ext cx="12107545" cy="50457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inflammatory</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intended to cause very strong feelings of anger    </a:t>
            </a:r>
            <a:r>
              <a:rPr sz="2800">
                <a:latin typeface="Times New Roman" panose="02020603050405020304" charset="0"/>
                <a:ea typeface="华文中宋" panose="02010600040101010101" charset="-122"/>
                <a:cs typeface="Times New Roman" panose="02020603050405020304" charset="0"/>
                <a:sym typeface="+mn-ea"/>
              </a:rPr>
              <a:t>煽动性的；使人发怒的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These ideas may seem tame today, but they were inflammatory in his time.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这些想法今天看来也许是平淡乏味的，但在他那个时代却是很有煽动的</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zh-CN"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elevate</a:t>
            </a:r>
            <a:r>
              <a:rPr lang="en-US" altLang="zh-CN" sz="2800"/>
              <a:t>:</a:t>
            </a:r>
            <a:r>
              <a:rPr lang="en-US" sz="2800">
                <a:latin typeface="Times New Roman" panose="02020603050405020304" charset="0"/>
                <a:ea typeface="华文中宋" panose="02010600040101010101" charset="-122"/>
                <a:cs typeface="Times New Roman" panose="02020603050405020304" charset="0"/>
              </a:rPr>
              <a:t> to give sb/sth a higher position or rank     </a:t>
            </a:r>
            <a:r>
              <a:rPr lang="zh-CN" altLang="en-US" sz="2800">
                <a:latin typeface="Times New Roman" panose="02020603050405020304" charset="0"/>
                <a:ea typeface="华文中宋" panose="02010600040101010101" charset="-122"/>
                <a:cs typeface="Times New Roman" panose="02020603050405020304" charset="0"/>
                <a:sym typeface="+mn-ea"/>
              </a:rPr>
              <a:t>提拔，晋升</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He elevated many of his friends to powerful positions within the government.</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他将许多朋友都提拔到政府部门的要职上。</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9385" y="2938145"/>
            <a:ext cx="114534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Inflammatory words are more likely to encourage more people to participate.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33680" y="6114415"/>
            <a:ext cx="87414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was elevated to the post of president.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51405" y="2416175"/>
            <a:ext cx="9491980" cy="521970"/>
          </a:xfrm>
          <a:prstGeom prst="rect">
            <a:avLst/>
          </a:prstGeom>
          <a:noFill/>
        </p:spPr>
        <p:txBody>
          <a:bodyPr wrap="square" rtlCol="0" anchor="t">
            <a:spAutoFit/>
          </a:bodyPr>
          <a:lstStyle/>
          <a:p>
            <a:r>
              <a:rPr lang="zh-CN" sz="2800">
                <a:ea typeface="华文中宋" panose="02010600040101010101" charset="-122"/>
              </a:rPr>
              <a:t>煽动性的话更有可能鼓励更多的人参与进来。</a:t>
            </a:r>
            <a:endParaRPr lang="zh-CN" altLang="en-US" sz="2800">
              <a:ea typeface="华文中宋" panose="02010600040101010101" charset="-122"/>
            </a:endParaRPr>
          </a:p>
        </p:txBody>
      </p:sp>
      <p:cxnSp>
        <p:nvCxnSpPr>
          <p:cNvPr id="3145728" name="直接连接符 8"/>
          <p:cNvCxnSpPr/>
          <p:nvPr/>
        </p:nvCxnSpPr>
        <p:spPr>
          <a:xfrm flipV="1">
            <a:off x="211455" y="3413760"/>
            <a:ext cx="11155045" cy="304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43675"/>
            <a:ext cx="6109970" cy="254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03170" y="5591810"/>
            <a:ext cx="5941060" cy="521970"/>
          </a:xfrm>
          <a:prstGeom prst="rect">
            <a:avLst/>
          </a:prstGeom>
          <a:noFill/>
        </p:spPr>
        <p:txBody>
          <a:bodyPr wrap="square" rtlCol="0" anchor="t">
            <a:spAutoFit/>
          </a:bodyPr>
          <a:p>
            <a:r>
              <a:rPr sz="2800">
                <a:latin typeface="华文中宋" panose="02010600040101010101" charset="-122"/>
                <a:ea typeface="华文中宋" panose="02010600040101010101" charset="-122"/>
                <a:cs typeface="华文中宋" panose="02010600040101010101" charset="-122"/>
                <a:sym typeface="+mn-ea"/>
              </a:rPr>
              <a:t>他被提拔到总裁的职位</a:t>
            </a:r>
            <a:r>
              <a:rPr sz="2800">
                <a:latin typeface="华文中宋" panose="02010600040101010101" charset="-122"/>
                <a:ea typeface="华文中宋" panose="02010600040101010101" charset="-122"/>
                <a:cs typeface="华文中宋" panose="02010600040101010101" charset="-122"/>
              </a:rPr>
              <a:t>。</a:t>
            </a:r>
            <a:endParaRPr sz="28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41617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0641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4917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head of the Michelin Guide has bemoaned the absence of women at the top of French cuisine after awarding the coveted three-star rating to another two male chefs.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342900" y="2246630"/>
            <a:ext cx="1147191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《米其林指南》的主编将令人垂涎的三星评级颁给了另外两名男厨师，对法国烹饪界缺少女性感到遗憾。</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7256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Gwendal Poullennec, the guide’s director, sought to fend off criticism over its failure to honour more women in a speech in which he claimed that there were simply not enough of them running prestigious restaurant kitchens.</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01955" y="5356225"/>
            <a:ext cx="1149477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该指南的负责人Gwendal Poullennec在一次演讲中试图反驳人们对该指南未能表彰更多女性的批评，他声称，经营知名餐厅厨房的女性人数根本不够多。</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49530"/>
            <a:ext cx="11864975" cy="55308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Texas’ Scorched </a:t>
            </a:r>
            <a:r>
              <a:rPr lang="en-US" sz="3000" b="1">
                <a:latin typeface="Times New Roman" panose="02020603050405020304" charset="0"/>
                <a:cs typeface="Times New Roman" panose="02020603050405020304" charset="0"/>
              </a:rPr>
              <a:t>Panhandle    </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德克萨斯州大火</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1831975" y="684530"/>
            <a:ext cx="8527415" cy="617347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1275" y="447040"/>
            <a:ext cx="12098655" cy="6054725"/>
          </a:xfrm>
          <a:prstGeom prst="rect">
            <a:avLst/>
          </a:prstGeom>
          <a:noFill/>
        </p:spPr>
        <p:txBody>
          <a:bodyPr wrap="square" rtlCol="0" anchor="t">
            <a:spAutoFit/>
          </a:bodyPr>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Smokehouse Creek Fire was named for the place it began on Feb. 26, the grasslands lining a tributary to the Canadian River north of Amarillo, Texas. </a:t>
            </a:r>
            <a:r>
              <a:rPr lang="en-US" sz="2300">
                <a:latin typeface="Times New Roman" panose="02020603050405020304" charset="0"/>
                <a:cs typeface="Times New Roman" panose="02020603050405020304" charset="0"/>
              </a:rPr>
              <a:t>____</a:t>
            </a:r>
            <a:r>
              <a:rPr sz="2300">
                <a:solidFill>
                  <a:srgbClr val="FF0000"/>
                </a:solidFill>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within days, dry winds had blown it into the second largest wildfire in U.S. history—</a:t>
            </a:r>
            <a:r>
              <a:rPr lang="en-US" sz="2300">
                <a:latin typeface="Times New Roman" panose="02020603050405020304" charset="0"/>
                <a:cs typeface="Times New Roman" panose="02020603050405020304" charset="0"/>
              </a:rPr>
              <a:t>__</a:t>
            </a:r>
            <a:r>
              <a:rPr sz="2300">
                <a:latin typeface="Times New Roman" panose="02020603050405020304" charset="0"/>
                <a:cs typeface="Times New Roman" panose="02020603050405020304" charset="0"/>
              </a:rPr>
              <a:t> galloping, </a:t>
            </a:r>
            <a:r>
              <a:rPr lang="en-US" altLang="zh-CN" sz="2300">
                <a:solidFill>
                  <a:srgbClr val="0000FF"/>
                </a:solidFill>
                <a:latin typeface="Times New Roman" panose="02020603050405020304" charset="0"/>
                <a:cs typeface="Times New Roman" panose="02020603050405020304" charset="0"/>
              </a:rPr>
              <a:t>apt</a:t>
            </a:r>
            <a:r>
              <a:rPr sz="2300">
                <a:latin typeface="Times New Roman" panose="02020603050405020304" charset="0"/>
                <a:cs typeface="Times New Roman" panose="02020603050405020304" charset="0"/>
              </a:rPr>
              <a:t>ly named </a:t>
            </a:r>
            <a:r>
              <a:rPr sz="2300" u="sng">
                <a:latin typeface="Times New Roman" panose="02020603050405020304" charset="0"/>
                <a:cs typeface="Times New Roman" panose="02020603050405020304" charset="0"/>
              </a:rPr>
              <a:t>conflagration</a:t>
            </a:r>
            <a:r>
              <a:rPr sz="2300">
                <a:latin typeface="Times New Roman" panose="02020603050405020304" charset="0"/>
                <a:cs typeface="Times New Roman" panose="02020603050405020304" charset="0"/>
              </a:rPr>
              <a:t> that by March 6 had burned 1.1 million acres and caused the </a:t>
            </a:r>
            <a:r>
              <a:rPr lang="en-US" sz="2300">
                <a:latin typeface="Times New Roman" panose="02020603050405020304" charset="0"/>
                <a:cs typeface="Times New Roman" panose="02020603050405020304" charset="0"/>
              </a:rPr>
              <a:t>______ (dead)</a:t>
            </a:r>
            <a:r>
              <a:rPr sz="2300">
                <a:solidFill>
                  <a:srgbClr val="FF0000"/>
                </a:solidFill>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of two people</a:t>
            </a:r>
            <a:r>
              <a:rPr lang="en-US" sz="2300">
                <a:latin typeface="Times New Roman" panose="02020603050405020304" charset="0"/>
                <a:cs typeface="Times New Roman" panose="02020603050405020304" charset="0"/>
              </a:rPr>
              <a:t>.</a:t>
            </a:r>
            <a:endParaRPr lang="en-US" sz="2300">
              <a:latin typeface="Times New Roman" panose="02020603050405020304" charset="0"/>
              <a:cs typeface="Times New Roman" panose="02020603050405020304" charset="0"/>
            </a:endParaRPr>
          </a:p>
          <a:p>
            <a:pPr algn="l" fontAlgn="auto">
              <a:lnSpc>
                <a:spcPts val="3100"/>
              </a:lnSpc>
              <a:buClrTx/>
              <a:buSzTx/>
              <a:buFontTx/>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Three other wildfires—the Windy Deuce, the Magenta, and the Grape Vine Creek—also raged into the first week of March, </a:t>
            </a:r>
            <a:r>
              <a:rPr lang="en-US" sz="2300">
                <a:latin typeface="Times New Roman" panose="02020603050405020304" charset="0"/>
                <a:cs typeface="Times New Roman" panose="02020603050405020304" charset="0"/>
              </a:rPr>
              <a:t>______ (take) </a:t>
            </a:r>
            <a:r>
              <a:rPr sz="2300">
                <a:latin typeface="Times New Roman" panose="02020603050405020304" charset="0"/>
                <a:cs typeface="Times New Roman" panose="02020603050405020304" charset="0"/>
              </a:rPr>
              <a:t>in a few days nearly half as many acres as wildfires had burned across the entire nation in all of 2023. As of March 7, only the Magenta had been contained.</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Evacuations were ordered across the region, and at least 500 structures were destroyed. But in cattle country, most of the losses were animals—thousands of head </a:t>
            </a:r>
            <a:r>
              <a:rPr lang="en-US" sz="2300">
                <a:latin typeface="Times New Roman" panose="02020603050405020304" charset="0"/>
                <a:cs typeface="Times New Roman" panose="02020603050405020304" charset="0"/>
              </a:rPr>
              <a:t>____ (lose) </a:t>
            </a:r>
            <a:r>
              <a:rPr sz="2300">
                <a:latin typeface="Times New Roman" panose="02020603050405020304" charset="0"/>
                <a:cs typeface="Times New Roman" panose="02020603050405020304" charset="0"/>
              </a:rPr>
              <a:t>among the millions that graze grasslands that had grown </a:t>
            </a:r>
            <a:r>
              <a:rPr lang="en-US" sz="2300">
                <a:latin typeface="Times New Roman" panose="02020603050405020304" charset="0"/>
                <a:cs typeface="Times New Roman" panose="02020603050405020304" charset="0"/>
              </a:rPr>
              <a:t>_________ (especial) </a:t>
            </a:r>
            <a:r>
              <a:rPr sz="2300">
                <a:latin typeface="Times New Roman" panose="02020603050405020304" charset="0"/>
                <a:cs typeface="Times New Roman" panose="02020603050405020304" charset="0"/>
              </a:rPr>
              <a:t>tall over the past year. </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On the other end of the state, President Biden </a:t>
            </a:r>
            <a:r>
              <a:rPr lang="en-US" sz="2300">
                <a:latin typeface="Times New Roman" panose="02020603050405020304" charset="0"/>
                <a:cs typeface="Times New Roman" panose="02020603050405020304" charset="0"/>
              </a:rPr>
              <a:t>____ (pay)</a:t>
            </a:r>
            <a:r>
              <a:rPr sz="2300">
                <a:solidFill>
                  <a:srgbClr val="FF0000"/>
                </a:solidFill>
                <a:latin typeface="Times New Roman" panose="02020603050405020304" charset="0"/>
                <a:cs typeface="Times New Roman" panose="02020603050405020304" charset="0"/>
              </a:rPr>
              <a:t> </a:t>
            </a:r>
            <a:r>
              <a:rPr lang="en-US" altLang="zh-CN" sz="2300">
                <a:solidFill>
                  <a:srgbClr val="0000FF"/>
                </a:solidFill>
                <a:latin typeface="Times New Roman" panose="02020603050405020304" charset="0"/>
                <a:cs typeface="Times New Roman" panose="02020603050405020304" charset="0"/>
              </a:rPr>
              <a:t>tribute </a:t>
            </a:r>
            <a:r>
              <a:rPr sz="2300">
                <a:latin typeface="Times New Roman" panose="02020603050405020304" charset="0"/>
                <a:cs typeface="Times New Roman" panose="02020603050405020304" charset="0"/>
              </a:rPr>
              <a:t>to first responders during a visit </a:t>
            </a:r>
            <a:r>
              <a:rPr lang="en-US" sz="2300">
                <a:latin typeface="Times New Roman" panose="02020603050405020304" charset="0"/>
                <a:cs typeface="Times New Roman" panose="02020603050405020304" charset="0"/>
              </a:rPr>
              <a:t>__ </a:t>
            </a:r>
            <a:r>
              <a:rPr sz="2300">
                <a:latin typeface="Times New Roman" panose="02020603050405020304" charset="0"/>
                <a:cs typeface="Times New Roman" panose="02020603050405020304" charset="0"/>
              </a:rPr>
              <a:t>the border at Brownsville.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disasters strike, there is no red state or blue state where I come from, he said. “There are just communities and families looking for help</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He noted that Texas had received $13 billion in relief funding under his presidency, and that the </a:t>
            </a:r>
            <a:r>
              <a:rPr lang="en-US" sz="2300">
                <a:latin typeface="Times New Roman" panose="02020603050405020304" charset="0"/>
                <a:cs typeface="Times New Roman" panose="02020603050405020304" charset="0"/>
              </a:rPr>
              <a:t>_________ (frequent) </a:t>
            </a:r>
            <a:r>
              <a:rPr sz="2300">
                <a:latin typeface="Times New Roman" panose="02020603050405020304" charset="0"/>
                <a:cs typeface="Times New Roman" panose="02020603050405020304" charset="0"/>
              </a:rPr>
              <a:t>of disasters flowing from extreme weather has ticked up sharply</a:t>
            </a:r>
            <a:r>
              <a:rPr lang="en-US" sz="2300">
                <a:latin typeface="Times New Roman" panose="02020603050405020304" charset="0"/>
                <a:cs typeface="Times New Roman" panose="02020603050405020304" charset="0"/>
              </a:rPr>
              <a:t>.</a:t>
            </a:r>
            <a:endParaRPr lang="en-US" sz="23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Time </a:t>
            </a:r>
            <a:r>
              <a:rPr lang="en-US" sz="2400" b="1">
                <a:solidFill>
                  <a:srgbClr val="ED7D31"/>
                </a:solidFill>
                <a:latin typeface="微软雅黑" panose="020B0503020204020204" charset="-122"/>
                <a:ea typeface="微软雅黑" panose="020B0503020204020204" charset="-122"/>
                <a:cs typeface="微软雅黑" panose="020B0503020204020204" charset="-122"/>
              </a:rPr>
              <a:t>(</a:t>
            </a:r>
            <a:r>
              <a:rPr sz="2400" b="1">
                <a:solidFill>
                  <a:srgbClr val="ED7D31"/>
                </a:solidFill>
                <a:latin typeface="微软雅黑" panose="020B0503020204020204" charset="-122"/>
                <a:ea typeface="微软雅黑" panose="020B0503020204020204" charset="-122"/>
                <a:cs typeface="微软雅黑" panose="020B0503020204020204" charset="-122"/>
              </a:rPr>
              <a:t>25th March 2024 P13</a:t>
            </a:r>
            <a:r>
              <a:rPr lang="en-US" sz="2400" b="1">
                <a:solidFill>
                  <a:srgbClr val="ED7D31"/>
                </a:solidFill>
                <a:latin typeface="微软雅黑" panose="020B0503020204020204" charset="-122"/>
                <a:ea typeface="微软雅黑" panose="020B0503020204020204" charset="-122"/>
                <a:cs typeface="微软雅黑" panose="020B0503020204020204" charset="-122"/>
              </a:rPr>
              <a:t>)</a:t>
            </a:r>
            <a:endParaRPr 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6920230" y="92773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But</a:t>
            </a:r>
            <a:endParaRPr sz="23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897245" y="132016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a</a:t>
            </a:r>
            <a:endParaRPr sz="23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6440170" y="172148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deaths</a:t>
            </a:r>
            <a:endParaRPr sz="23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086735" y="2498090"/>
            <a:ext cx="9207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taking </a:t>
            </a:r>
            <a:endParaRPr sz="23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126730" y="3688080"/>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lost </a:t>
            </a:r>
            <a:endParaRPr sz="23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535805" y="4081780"/>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especially </a:t>
            </a:r>
            <a:endParaRPr sz="23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855970" y="446976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paid</a:t>
            </a:r>
            <a:endParaRPr sz="23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54940" y="486473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to</a:t>
            </a:r>
            <a:endParaRPr sz="23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839210" y="4864735"/>
            <a:ext cx="164592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When</a:t>
            </a:r>
            <a:endParaRPr lang="en-US" sz="23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574405" y="564451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frequency </a:t>
            </a:r>
            <a:endParaRPr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0855" y="892810"/>
            <a:ext cx="11207750" cy="189166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What does the underlined word “conflagration” in paragraph </a:t>
            </a: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 mean?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A natural disaster.        </a:t>
            </a:r>
            <a:r>
              <a:rPr sz="2600" b="0" i="0" smtClean="0">
                <a:latin typeface="Times New Roman" panose="02020603050405020304" charset="0"/>
                <a:ea typeface="华文中宋" panose="02010600040101010101" charset="-122"/>
                <a:cs typeface="Times New Roman" panose="02020603050405020304" charset="0"/>
              </a:rPr>
              <a:t>     </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B. </a:t>
            </a:r>
            <a:r>
              <a:rPr lang="en-US" sz="2600" b="0" i="0" smtClean="0">
                <a:latin typeface="Times New Roman" panose="02020603050405020304" charset="0"/>
                <a:ea typeface="华文中宋" panose="02010600040101010101" charset="-122"/>
                <a:cs typeface="Times New Roman" panose="02020603050405020304" charset="0"/>
              </a:rPr>
              <a:t>A destructive fire.</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C. </a:t>
            </a:r>
            <a:r>
              <a:rPr lang="en-US" sz="2600" b="0" i="0" smtClean="0">
                <a:latin typeface="Times New Roman" panose="02020603050405020304" charset="0"/>
                <a:ea typeface="华文中宋" panose="02010600040101010101" charset="-122"/>
                <a:cs typeface="Times New Roman" panose="02020603050405020304" charset="0"/>
              </a:rPr>
              <a:t>A serious disease.			</a:t>
            </a:r>
            <a:r>
              <a:rPr sz="2600" b="0" i="0" smtClean="0">
                <a:latin typeface="Times New Roman" panose="02020603050405020304" charset="0"/>
                <a:ea typeface="华文中宋" panose="02010600040101010101" charset="-122"/>
                <a:cs typeface="Times New Roman" panose="02020603050405020304" charset="0"/>
              </a:rPr>
              <a:t>D. </a:t>
            </a:r>
            <a:r>
              <a:rPr lang="en-US" sz="2600" b="0" i="0" smtClean="0">
                <a:latin typeface="Times New Roman" panose="02020603050405020304" charset="0"/>
                <a:ea typeface="华文中宋" panose="02010600040101010101" charset="-122"/>
                <a:cs typeface="Times New Roman" panose="02020603050405020304" charset="0"/>
              </a:rPr>
              <a:t>A severe drought.</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490220" y="3141345"/>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2. Which of the following statements is correct?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a:t>
            </a:r>
            <a:r>
              <a:rPr sz="2500">
                <a:latin typeface="Times New Roman" panose="02020603050405020304" charset="0"/>
                <a:cs typeface="Times New Roman" panose="02020603050405020304" charset="0"/>
                <a:sym typeface="+mn-ea"/>
              </a:rPr>
              <a:t>The Smokehouse Creek Fire</a:t>
            </a:r>
            <a:r>
              <a:rPr lang="en-US" sz="2500">
                <a:latin typeface="Times New Roman" panose="02020603050405020304" charset="0"/>
                <a:cs typeface="Times New Roman" panose="02020603050405020304" charset="0"/>
                <a:sym typeface="+mn-ea"/>
              </a:rPr>
              <a:t> is </a:t>
            </a:r>
            <a:r>
              <a:rPr sz="2500">
                <a:latin typeface="Times New Roman" panose="02020603050405020304" charset="0"/>
                <a:cs typeface="Times New Roman" panose="02020603050405020304" charset="0"/>
                <a:sym typeface="+mn-ea"/>
              </a:rPr>
              <a:t>the largest wildfire in </a:t>
            </a:r>
            <a:r>
              <a:rPr lang="en-US" sz="2500">
                <a:latin typeface="Times New Roman" panose="02020603050405020304" charset="0"/>
                <a:cs typeface="Times New Roman" panose="02020603050405020304" charset="0"/>
                <a:sym typeface="+mn-ea"/>
              </a:rPr>
              <a:t>America</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T</a:t>
            </a:r>
            <a:r>
              <a:rPr sz="2500">
                <a:latin typeface="Times New Roman" panose="02020603050405020304" charset="0"/>
                <a:cs typeface="Times New Roman" panose="02020603050405020304" charset="0"/>
                <a:sym typeface="+mn-ea"/>
              </a:rPr>
              <a:t>hree other wildfires</a:t>
            </a:r>
            <a:r>
              <a:rPr lang="en-US" sz="2500" smtClean="0">
                <a:latin typeface="Times New Roman" panose="02020603050405020304" charset="0"/>
                <a:ea typeface="华文中宋" panose="02010600040101010101" charset="-122"/>
                <a:cs typeface="Times New Roman" panose="02020603050405020304" charset="0"/>
                <a:sym typeface="+mn-ea"/>
              </a:rPr>
              <a:t> had been put out by </a:t>
            </a:r>
            <a:r>
              <a:rPr sz="2500">
                <a:latin typeface="Times New Roman" panose="02020603050405020304" charset="0"/>
                <a:cs typeface="Times New Roman" panose="02020603050405020304" charset="0"/>
                <a:sym typeface="+mn-ea"/>
              </a:rPr>
              <a:t>March 7</a:t>
            </a:r>
            <a:r>
              <a:rPr lang="en-US" sz="2500">
                <a:latin typeface="Times New Roman" panose="02020603050405020304" charset="0"/>
                <a:cs typeface="Times New Roman" panose="02020603050405020304" charset="0"/>
                <a:sym typeface="+mn-ea"/>
              </a:rPr>
              <a:t>.</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Most of the losses were the infrastructure.</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Biden called for unity during his visit to </a:t>
            </a:r>
            <a:r>
              <a:rPr sz="2500">
                <a:latin typeface="Times New Roman" panose="02020603050405020304" charset="0"/>
                <a:cs typeface="Times New Roman" panose="02020603050405020304" charset="0"/>
                <a:sym typeface="+mn-ea"/>
              </a:rPr>
              <a:t>Brownsville</a:t>
            </a:r>
            <a:r>
              <a:rPr lang="en-US" sz="2500" smtClean="0">
                <a:latin typeface="Times New Roman" panose="02020603050405020304" charset="0"/>
                <a:ea typeface="华文中宋" panose="02010600040101010101" charset="-122"/>
                <a:cs typeface="Times New Roman" panose="02020603050405020304" charset="0"/>
                <a:sym typeface="+mn-ea"/>
              </a:rPr>
              <a:t>.</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tretch>
            <a:fillRect/>
          </a:stretch>
        </p:blipFill>
        <p:spPr>
          <a:xfrm>
            <a:off x="4874895" y="1603375"/>
            <a:ext cx="620395" cy="575945"/>
          </a:xfrm>
          <a:prstGeom prst="rect">
            <a:avLst/>
          </a:prstGeom>
        </p:spPr>
      </p:pic>
      <p:pic>
        <p:nvPicPr>
          <p:cNvPr id="8" name="图片 7"/>
          <p:cNvPicPr>
            <a:picLocks noChangeAspect="1"/>
          </p:cNvPicPr>
          <p:nvPr/>
        </p:nvPicPr>
        <p:blipFill>
          <a:blip r:embed="rId1"/>
          <a:stretch>
            <a:fillRect/>
          </a:stretch>
        </p:blipFill>
        <p:spPr>
          <a:xfrm>
            <a:off x="310515" y="5542280"/>
            <a:ext cx="620395" cy="575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March 16th</a:t>
            </a:r>
            <a:r>
              <a:t>-</a:t>
            </a:r>
            <a:r>
              <a:rPr lang="en-US"/>
              <a:t>31st</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7305" y="546100"/>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apt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suitable or appropriate in the circumstances    </a:t>
            </a:r>
            <a:r>
              <a:rPr lang="zh-CN" sz="2800">
                <a:latin typeface="Times New Roman" panose="02020603050405020304" charset="0"/>
                <a:ea typeface="华文中宋" panose="02010600040101010101" charset="-122"/>
                <a:cs typeface="Times New Roman" panose="02020603050405020304" charset="0"/>
                <a:sym typeface="+mn-ea"/>
              </a:rPr>
              <a:t>恰当的；适当的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words of this report are as apt today as in 1929.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这份报告的措词用在今天和用在1929年一样贴切</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zh-CN"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tribute</a:t>
            </a:r>
            <a:r>
              <a:rPr lang="en-US" altLang="zh-CN" sz="2800"/>
              <a:t>:</a:t>
            </a:r>
            <a:r>
              <a:rPr lang="en-US" sz="2800">
                <a:latin typeface="Times New Roman" panose="02020603050405020304" charset="0"/>
                <a:ea typeface="华文中宋" panose="02010600040101010101" charset="-122"/>
                <a:cs typeface="Times New Roman" panose="02020603050405020304" charset="0"/>
              </a:rPr>
              <a:t> something that you say, do, or make to show your admiration and respect for someone    </a:t>
            </a:r>
            <a:r>
              <a:rPr lang="zh-CN" altLang="en-US" sz="2800">
                <a:latin typeface="Times New Roman" panose="02020603050405020304" charset="0"/>
                <a:ea typeface="华文中宋" panose="02010600040101010101" charset="-122"/>
                <a:cs typeface="Times New Roman" panose="02020603050405020304" charset="0"/>
                <a:sym typeface="+mn-ea"/>
              </a:rPr>
              <a:t>致敬；颂词；献礼</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 would like to pay tribute to the tireless work done by our volunteers.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我要向我们的志愿者们孜孜不倦的工作表示敬意。</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9385" y="2751455"/>
            <a:ext cx="68141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This is not an apt description of our condition.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33680" y="6114415"/>
            <a:ext cx="98628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minister paid tribute to the people who had fought the big fire.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229485"/>
            <a:ext cx="9491980" cy="521970"/>
          </a:xfrm>
          <a:prstGeom prst="rect">
            <a:avLst/>
          </a:prstGeom>
          <a:noFill/>
        </p:spPr>
        <p:txBody>
          <a:bodyPr wrap="square" rtlCol="0" anchor="t">
            <a:spAutoFit/>
          </a:bodyPr>
          <a:lstStyle/>
          <a:p>
            <a:r>
              <a:rPr lang="zh-CN" sz="2800">
                <a:ea typeface="华文中宋" panose="02010600040101010101" charset="-122"/>
              </a:rPr>
              <a:t>这不是对我们状况的恰当描述。</a:t>
            </a:r>
            <a:endParaRPr lang="zh-CN" altLang="en-US" sz="2800">
              <a:ea typeface="华文中宋" panose="02010600040101010101" charset="-122"/>
            </a:endParaRPr>
          </a:p>
        </p:txBody>
      </p:sp>
      <p:cxnSp>
        <p:nvCxnSpPr>
          <p:cNvPr id="3145728" name="直接连接符 8"/>
          <p:cNvCxnSpPr/>
          <p:nvPr/>
        </p:nvCxnSpPr>
        <p:spPr>
          <a:xfrm flipV="1">
            <a:off x="211455" y="3205480"/>
            <a:ext cx="6763385"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68440"/>
            <a:ext cx="969645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599430"/>
            <a:ext cx="5020945" cy="521970"/>
          </a:xfrm>
          <a:prstGeom prst="rect">
            <a:avLst/>
          </a:prstGeom>
          <a:noFill/>
        </p:spPr>
        <p:txBody>
          <a:bodyPr wrap="square" rtlCol="0" anchor="t">
            <a:spAutoFit/>
          </a:bodyPr>
          <a:p>
            <a:r>
              <a:rPr lang="zh-CN" altLang="en-US" sz="2800">
                <a:ea typeface="华文中宋" panose="02010600040101010101" charset="-122"/>
              </a:rPr>
              <a:t>部长向与大火搏斗的人们致敬。</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21170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0641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But within days, dry winds had blown it into the second largest wildfire in U.S. history— a galloping, aptly named conflagration that by March 6 had burned 1.1 million acres and caused the deaths of two people.</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342900" y="2246630"/>
            <a:ext cx="1147191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但在几天之内，</a:t>
            </a:r>
            <a:r>
              <a:rPr lang="zh-CN" sz="2500">
                <a:latin typeface="Times New Roman" panose="02020603050405020304" charset="0"/>
                <a:ea typeface="华文中宋" panose="02010600040101010101" charset="-122"/>
                <a:cs typeface="Times New Roman" panose="02020603050405020304" charset="0"/>
              </a:rPr>
              <a:t>经</a:t>
            </a:r>
            <a:r>
              <a:rPr sz="2500">
                <a:latin typeface="Times New Roman" panose="02020603050405020304" charset="0"/>
                <a:ea typeface="华文中宋" panose="02010600040101010101" charset="-122"/>
                <a:cs typeface="Times New Roman" panose="02020603050405020304" charset="0"/>
              </a:rPr>
              <a:t>干燥的风</a:t>
            </a:r>
            <a:r>
              <a:rPr lang="zh-CN" sz="2500">
                <a:latin typeface="Times New Roman" panose="02020603050405020304" charset="0"/>
                <a:ea typeface="华文中宋" panose="02010600040101010101" charset="-122"/>
                <a:cs typeface="Times New Roman" panose="02020603050405020304" charset="0"/>
              </a:rPr>
              <a:t>一吹，</a:t>
            </a:r>
            <a:r>
              <a:rPr sz="2500">
                <a:latin typeface="Times New Roman" panose="02020603050405020304" charset="0"/>
                <a:ea typeface="华文中宋" panose="02010600040101010101" charset="-122"/>
                <a:cs typeface="Times New Roman" panose="02020603050405020304" charset="0"/>
              </a:rPr>
              <a:t>它成了美国历史上第二大的野火——一场</a:t>
            </a:r>
            <a:r>
              <a:rPr lang="zh-CN" sz="2500">
                <a:latin typeface="Times New Roman" panose="02020603050405020304" charset="0"/>
                <a:ea typeface="华文中宋" panose="02010600040101010101" charset="-122"/>
                <a:cs typeface="Times New Roman" panose="02020603050405020304" charset="0"/>
                <a:sym typeface="+mn-ea"/>
              </a:rPr>
              <a:t>巧妙命名并</a:t>
            </a:r>
            <a:r>
              <a:rPr lang="zh-CN" sz="2500">
                <a:latin typeface="Times New Roman" panose="02020603050405020304" charset="0"/>
                <a:ea typeface="华文中宋" panose="02010600040101010101" charset="-122"/>
                <a:cs typeface="Times New Roman" panose="02020603050405020304" charset="0"/>
              </a:rPr>
              <a:t>极速蔓延的</a:t>
            </a:r>
            <a:r>
              <a:rPr sz="2500">
                <a:latin typeface="Times New Roman" panose="02020603050405020304" charset="0"/>
                <a:ea typeface="华文中宋" panose="02010600040101010101" charset="-122"/>
                <a:cs typeface="Times New Roman" panose="02020603050405020304" charset="0"/>
              </a:rPr>
              <a:t>大火，到3月6日已经烧毁了110万英亩的土地，</a:t>
            </a:r>
            <a:r>
              <a:rPr lang="zh-CN" sz="2500">
                <a:latin typeface="Times New Roman" panose="02020603050405020304" charset="0"/>
                <a:ea typeface="华文中宋" panose="02010600040101010101" charset="-122"/>
                <a:cs typeface="Times New Roman" panose="02020603050405020304" charset="0"/>
              </a:rPr>
              <a:t>并</a:t>
            </a:r>
            <a:r>
              <a:rPr sz="2500">
                <a:latin typeface="Times New Roman" panose="02020603050405020304" charset="0"/>
                <a:ea typeface="华文中宋" panose="02010600040101010101" charset="-122"/>
                <a:cs typeface="Times New Roman" panose="02020603050405020304" charset="0"/>
              </a:rPr>
              <a:t>造成两人死亡。</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But in cattle country, most of the losses were animals—thousands of head lost among the millions that graze grasslands that had grown especially tall over the past year.</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01955" y="5356225"/>
            <a:ext cx="1149477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但在养牛的</a:t>
            </a:r>
            <a:r>
              <a:rPr lang="zh-CN" sz="2500">
                <a:latin typeface="Times New Roman" panose="02020603050405020304" charset="0"/>
                <a:ea typeface="华文中宋" panose="02010600040101010101" charset="-122"/>
                <a:cs typeface="Times New Roman" panose="02020603050405020304" charset="0"/>
              </a:rPr>
              <a:t>乡下</a:t>
            </a:r>
            <a:r>
              <a:rPr sz="2500">
                <a:latin typeface="Times New Roman" panose="02020603050405020304" charset="0"/>
                <a:ea typeface="华文中宋" panose="02010600040101010101" charset="-122"/>
                <a:cs typeface="Times New Roman" panose="02020603050405020304" charset="0"/>
              </a:rPr>
              <a:t>，损失的大部分是牲畜——数百万头牲畜</a:t>
            </a:r>
            <a:r>
              <a:rPr sz="2500">
                <a:latin typeface="Times New Roman" panose="02020603050405020304" charset="0"/>
                <a:ea typeface="华文中宋" panose="02010600040101010101" charset="-122"/>
                <a:cs typeface="Times New Roman" panose="02020603050405020304" charset="0"/>
                <a:sym typeface="+mn-ea"/>
              </a:rPr>
              <a:t>在过去一年里</a:t>
            </a:r>
            <a:r>
              <a:rPr sz="2500">
                <a:latin typeface="Times New Roman" panose="02020603050405020304" charset="0"/>
                <a:ea typeface="华文中宋" panose="02010600040101010101" charset="-122"/>
                <a:cs typeface="Times New Roman" panose="02020603050405020304" charset="0"/>
              </a:rPr>
              <a:t>在长得特别高的草原上放牧，</a:t>
            </a:r>
            <a:r>
              <a:rPr lang="zh-CN" sz="2500">
                <a:latin typeface="Times New Roman" panose="02020603050405020304" charset="0"/>
                <a:ea typeface="华文中宋" panose="02010600040101010101" charset="-122"/>
                <a:cs typeface="Times New Roman" panose="02020603050405020304" charset="0"/>
              </a:rPr>
              <a:t>大火致使损失</a:t>
            </a:r>
            <a:r>
              <a:rPr sz="2500">
                <a:latin typeface="Times New Roman" panose="02020603050405020304" charset="0"/>
                <a:ea typeface="华文中宋" panose="02010600040101010101" charset="-122"/>
                <a:cs typeface="Times New Roman" panose="02020603050405020304" charset="0"/>
              </a:rPr>
              <a:t>了</a:t>
            </a:r>
            <a:r>
              <a:rPr lang="zh-CN" sz="2500">
                <a:latin typeface="Times New Roman" panose="02020603050405020304" charset="0"/>
                <a:ea typeface="华文中宋" panose="02010600040101010101" charset="-122"/>
                <a:cs typeface="Times New Roman" panose="02020603050405020304" charset="0"/>
              </a:rPr>
              <a:t>其中的</a:t>
            </a:r>
            <a:r>
              <a:rPr sz="2500">
                <a:latin typeface="Times New Roman" panose="02020603050405020304" charset="0"/>
                <a:ea typeface="华文中宋" panose="02010600040101010101" charset="-122"/>
                <a:cs typeface="Times New Roman" panose="02020603050405020304" charset="0"/>
              </a:rPr>
              <a:t>数千头。</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163888" y="187325"/>
            <a:ext cx="5863590"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CNN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22</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1108075" y="740410"/>
            <a:ext cx="9977755" cy="6029960"/>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62230" y="455930"/>
            <a:ext cx="12082145" cy="599948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All right, we begin today in Iceland where a volcano has erupted again.</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It</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the fourth time since December a volcano has erupted in southwest Iceland. This time forcing the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of the popular tourist destination Blue Lagoon, as well as the nearby town of Grindavik. According to officials who spoke with Iceland</a:t>
            </a:r>
            <a:r>
              <a:rPr lang="en-US" sz="2400">
                <a:latin typeface="Times New Roman" panose="02020603050405020304" charset="0"/>
                <a:cs typeface="Times New Roman" panose="02020603050405020304" charset="0"/>
              </a:rPr>
              <a:t>’s</a:t>
            </a:r>
            <a:r>
              <a:rPr sz="2400">
                <a:latin typeface="Times New Roman" panose="02020603050405020304" charset="0"/>
                <a:cs typeface="Times New Roman" panose="02020603050405020304" charset="0"/>
              </a:rPr>
              <a:t> public broadcaster RUV, this eruption is considered as the most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of recent seismic activity. Iceland is one of the most </a:t>
            </a:r>
            <a:r>
              <a:rPr lang="en-US" sz="2400">
                <a:latin typeface="Times New Roman" panose="02020603050405020304" charset="0"/>
                <a:cs typeface="Times New Roman" panose="02020603050405020304" charset="0"/>
              </a:rPr>
              <a:t>__________________ </a:t>
            </a:r>
            <a:r>
              <a:rPr sz="2400">
                <a:latin typeface="Times New Roman" panose="02020603050405020304" charset="0"/>
                <a:cs typeface="Times New Roman" panose="02020603050405020304" charset="0"/>
              </a:rPr>
              <a:t>on the planet. So, despite the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dangers, the country is well prepared for these events, utilizing anti-lava barriers and other measures to protect people and critical infrastructure. Our Michael Holmes has the latest for us, and the why, as this latest event is something tourists were hoping to </a:t>
            </a:r>
            <a:r>
              <a:rPr lang="en-US" sz="2400">
                <a:latin typeface="Times New Roman" panose="02020603050405020304" charset="0"/>
                <a:cs typeface="Times New Roman" panose="02020603050405020304" charset="0"/>
              </a:rPr>
              <a:t>_______</a:t>
            </a:r>
            <a:r>
              <a:rPr sz="2400">
                <a:latin typeface="Times New Roman" panose="02020603050405020304" charset="0"/>
                <a:cs typeface="Times New Roman" panose="02020603050405020304" charset="0"/>
              </a:rPr>
              <a:t>. </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 siren </a:t>
            </a:r>
            <a:r>
              <a:rPr lang="en-US" altLang="zh-CN" sz="2400">
                <a:solidFill>
                  <a:srgbClr val="0000FF"/>
                </a:solidFill>
                <a:latin typeface="Times New Roman" panose="02020603050405020304" charset="0"/>
                <a:ea typeface="+mn-ea"/>
                <a:cs typeface="Times New Roman" panose="02020603050405020304" charset="0"/>
              </a:rPr>
              <a:t>wail</a:t>
            </a:r>
            <a:r>
              <a:rPr sz="2400">
                <a:latin typeface="Times New Roman" panose="02020603050405020304" charset="0"/>
                <a:cs typeface="Times New Roman" panose="02020603050405020304" charset="0"/>
              </a:rPr>
              <a:t>s at the world-famous Blue Lagoon Spa in Iceland. The orange plume</a:t>
            </a:r>
            <a:r>
              <a:rPr lang="en-US" sz="2400">
                <a:latin typeface="Times New Roman" panose="02020603050405020304" charset="0"/>
                <a:cs typeface="Times New Roman" panose="02020603050405020304" charset="0"/>
              </a:rPr>
              <a:t> _________ </a:t>
            </a:r>
            <a:r>
              <a:rPr sz="2400">
                <a:latin typeface="Times New Roman" panose="02020603050405020304" charset="0"/>
                <a:cs typeface="Times New Roman" panose="02020603050405020304" charset="0"/>
              </a:rPr>
              <a:t> the night sky means it</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time to evacuate again. For some tourists, this is part of the </a:t>
            </a:r>
            <a:r>
              <a:rPr lang="en-US" sz="2400">
                <a:latin typeface="Times New Roman" panose="02020603050405020304" charset="0"/>
                <a:cs typeface="Times New Roman" panose="02020603050405020304" charset="0"/>
              </a:rPr>
              <a:t>__________</a:t>
            </a:r>
            <a:r>
              <a:rPr sz="2400">
                <a:latin typeface="Times New Roman" panose="02020603050405020304" charset="0"/>
                <a:cs typeface="Times New Roman" panose="02020603050405020304" charset="0"/>
              </a:rPr>
              <a:t>, one of the reasons they came to Iceland: to see its active volcanoes. And there has been a lot of activity lately. This is the fourth time since December that a volcano has erupted in Southwest Iceland, less than an hour from the country</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capital Reykjavik. The fissure is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to be roughly three kilometers long and flowing once again towards the town of Grindavik, where </a:t>
            </a:r>
            <a:r>
              <a:rPr lang="en-US" sz="2400">
                <a:latin typeface="Times New Roman" panose="02020603050405020304" charset="0"/>
                <a:cs typeface="Times New Roman" panose="02020603050405020304" charset="0"/>
              </a:rPr>
              <a:t>_______________</a:t>
            </a:r>
            <a:r>
              <a:rPr sz="2400">
                <a:latin typeface="Times New Roman" panose="02020603050405020304" charset="0"/>
                <a:cs typeface="Times New Roman" panose="02020603050405020304" charset="0"/>
              </a:rPr>
              <a:t> are working to </a:t>
            </a:r>
            <a:r>
              <a:rPr lang="en-US" altLang="zh-CN" sz="2400">
                <a:solidFill>
                  <a:srgbClr val="0000FF"/>
                </a:solidFill>
                <a:latin typeface="Times New Roman" panose="02020603050405020304" charset="0"/>
                <a:ea typeface="+mn-ea"/>
                <a:cs typeface="Times New Roman" panose="02020603050405020304" charset="0"/>
              </a:rPr>
              <a:t>reinforce </a:t>
            </a:r>
            <a:r>
              <a:rPr sz="2400">
                <a:latin typeface="Times New Roman" panose="02020603050405020304" charset="0"/>
                <a:cs typeface="Times New Roman" panose="02020603050405020304" charset="0"/>
              </a:rPr>
              <a:t>the town</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a:t>
            </a:r>
            <a:r>
              <a:rPr lang="en-US" sz="2400">
                <a:latin typeface="Times New Roman" panose="02020603050405020304" charset="0"/>
                <a:cs typeface="Times New Roman" panose="02020603050405020304" charset="0"/>
              </a:rPr>
              <a:t>________</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1528445" y="1239520"/>
            <a:ext cx="198120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evacuation </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182245" y="2346960"/>
            <a:ext cx="3280410"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active volcanic areas</a:t>
            </a:r>
            <a:endParaRPr sz="24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4693285" y="3449320"/>
            <a:ext cx="400304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witness</a:t>
            </a:r>
            <a:endParaRPr lang="zh-CN" sz="24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9683750" y="5280660"/>
            <a:ext cx="145034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estimated </a:t>
            </a:r>
            <a:endParaRPr sz="24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65735" y="5986145"/>
            <a:ext cx="309753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emergency teams</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6930390" y="5994400"/>
            <a:ext cx="121666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defenses</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0441940" y="4171315"/>
            <a:ext cx="13722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excitement</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6575425" y="2321560"/>
            <a:ext cx="23374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potential </a:t>
            </a:r>
            <a:endParaRPr sz="24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0469245" y="3794125"/>
            <a:ext cx="18173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lighting up</a:t>
            </a:r>
            <a:endParaRPr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4371975" y="1969770"/>
            <a:ext cx="241490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powerful </a:t>
            </a:r>
            <a:endParaRPr sz="2400">
              <a:solidFill>
                <a:srgbClr val="FF0000"/>
              </a:solidFill>
              <a:latin typeface="Times New Roman" panose="02020603050405020304" charset="0"/>
              <a:cs typeface="Times New Roman" panose="02020603050405020304" charset="0"/>
              <a:sym typeface="+mn-ea"/>
            </a:endParaRPr>
          </a:p>
        </p:txBody>
      </p:sp>
      <p:pic>
        <p:nvPicPr>
          <p:cNvPr id="3" name="CNN.03.22.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195050" y="607187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5859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wail</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make a long high sound    </a:t>
            </a:r>
            <a:r>
              <a:rPr lang="zh-CN" sz="2800">
                <a:latin typeface="Times New Roman" panose="02020603050405020304" charset="0"/>
                <a:ea typeface="华文中宋" panose="02010600040101010101" charset="-122"/>
                <a:cs typeface="Times New Roman" panose="02020603050405020304" charset="0"/>
                <a:sym typeface="+mn-ea"/>
              </a:rPr>
              <a:t>发出长而高的声音；呼啸</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Police cars, their sirens wailing, accompanied the lorries.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警车护送着大卡车，一路警笛长鸣</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reinforce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make a structure or material stronger, especially by adding another material to it    </a:t>
            </a:r>
            <a:r>
              <a:rPr lang="zh-CN" altLang="en-US" sz="2800">
                <a:latin typeface="Times New Roman" panose="02020603050405020304" charset="0"/>
                <a:ea typeface="华文中宋" panose="02010600040101010101" charset="-122"/>
                <a:cs typeface="Times New Roman" panose="02020603050405020304" charset="0"/>
                <a:sym typeface="+mn-ea"/>
              </a:rPr>
              <a:t>加固；使更结实</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Eventually, they had to reinforce the walls with exterior beams.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最终，他们不得不通过增加外梁来对墙体进行加固。</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80340" y="2662555"/>
            <a:ext cx="665670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wind wailed outside the closed windows.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047105"/>
            <a:ext cx="878713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All buildings are now reinforced to withstand earthquakes.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23160" y="2140585"/>
            <a:ext cx="9491980" cy="521970"/>
          </a:xfrm>
          <a:prstGeom prst="rect">
            <a:avLst/>
          </a:prstGeom>
          <a:noFill/>
        </p:spPr>
        <p:txBody>
          <a:bodyPr wrap="square" rtlCol="0" anchor="t">
            <a:spAutoFit/>
          </a:bodyPr>
          <a:lstStyle/>
          <a:p>
            <a:r>
              <a:rPr lang="zh-CN" sz="2800">
                <a:ea typeface="华文中宋" panose="02010600040101010101" charset="-122"/>
              </a:rPr>
              <a:t>紧闭的窗户外狂风呼啸</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126740"/>
            <a:ext cx="6719570" cy="120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5895"/>
            <a:ext cx="8488680"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440680"/>
            <a:ext cx="8297545" cy="521970"/>
          </a:xfrm>
          <a:prstGeom prst="rect">
            <a:avLst/>
          </a:prstGeom>
          <a:noFill/>
        </p:spPr>
        <p:txBody>
          <a:bodyPr wrap="square" rtlCol="0" anchor="t">
            <a:spAutoFit/>
          </a:bodyPr>
          <a:p>
            <a:r>
              <a:rPr lang="zh-CN" altLang="en-US" sz="2800">
                <a:ea typeface="华文中宋" panose="02010600040101010101" charset="-122"/>
              </a:rPr>
              <a:t>所有建筑现在都已经加固，以抗地震。</a:t>
            </a:r>
            <a:endParaRPr lang="zh-CN" altLang="en-US" sz="2800">
              <a:ea typeface="华文中宋" panose="02010600040101010101" charset="-122"/>
            </a:endParaRPr>
          </a:p>
        </p:txBody>
      </p:sp>
      <p:sp>
        <p:nvSpPr>
          <p:cNvPr id="5" name="文本框 1"/>
          <p:cNvSpPr txBox="1"/>
          <p:nvPr>
            <p:custDataLst>
              <p:tags r:id="rId1"/>
            </p:custDataLst>
          </p:nvPr>
        </p:nvSpPr>
        <p:spPr>
          <a:xfrm>
            <a:off x="126365" y="211264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44068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3876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07720"/>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So, despite the potential dangers, the country is well prepared for these events, utilizing anti-lava barriers and other measures to protect people and critical infrastructure.</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25450" y="2139315"/>
            <a:ext cx="1138047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因此，尽管有潜在的危险，这个国家已经为这些事件做好了充分的准备，利用防熔岩屏障和其他措施来保护</a:t>
            </a:r>
            <a:r>
              <a:rPr lang="zh-CN" sz="2500">
                <a:latin typeface="Times New Roman" panose="02020603050405020304" charset="0"/>
                <a:ea typeface="华文中宋" panose="02010600040101010101" charset="-122"/>
                <a:cs typeface="Times New Roman" panose="02020603050405020304" charset="0"/>
              </a:rPr>
              <a:t>人</a:t>
            </a:r>
            <a:r>
              <a:rPr sz="2500">
                <a:latin typeface="Times New Roman" panose="02020603050405020304" charset="0"/>
                <a:ea typeface="华文中宋" panose="02010600040101010101" charset="-122"/>
                <a:cs typeface="Times New Roman" panose="02020603050405020304" charset="0"/>
              </a:rPr>
              <a:t>和关键的基础设施。</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312160"/>
            <a:ext cx="11751310" cy="33439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411220"/>
            <a:ext cx="11603355" cy="1814830"/>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A siren wails at the world-famous Blue Lagoon Spa in Iceland. The orange plume lighting up  the night sky means it’s time to evacuate again. For some tourists, this is part of the excitement, one of the reasons they came to Iceland: to see its active volcanoes. And there has been a lot of activity lately.</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25450" y="5201285"/>
            <a:ext cx="1129284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在举世闻名的冰岛蓝湖水疗中心，警报器在鸣叫。橙色的烟柱照亮了夜空，意味着又到了疏散的时候了。对于一些游客来说，这是令人兴奋的一部分，也是他们来冰岛的原因之一</a:t>
            </a:r>
            <a:r>
              <a:rPr lang="zh-CN"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看活火山。</a:t>
            </a:r>
            <a:r>
              <a:rPr lang="zh-CN" sz="2500">
                <a:latin typeface="Times New Roman" panose="02020603050405020304" charset="0"/>
                <a:ea typeface="华文中宋" panose="02010600040101010101" charset="-122"/>
                <a:cs typeface="Times New Roman" panose="02020603050405020304" charset="0"/>
              </a:rPr>
              <a:t>而</a:t>
            </a:r>
            <a:r>
              <a:rPr sz="2500">
                <a:latin typeface="Times New Roman" panose="02020603050405020304" charset="0"/>
                <a:ea typeface="华文中宋" panose="02010600040101010101" charset="-122"/>
                <a:cs typeface="Times New Roman" panose="02020603050405020304" charset="0"/>
              </a:rPr>
              <a:t>最近</a:t>
            </a:r>
            <a:r>
              <a:rPr lang="zh-CN" sz="2500">
                <a:latin typeface="Times New Roman" panose="02020603050405020304" charset="0"/>
                <a:ea typeface="华文中宋" panose="02010600040101010101" charset="-122"/>
                <a:cs typeface="Times New Roman" panose="02020603050405020304" charset="0"/>
              </a:rPr>
              <a:t>火山活动正频繁发生</a:t>
            </a:r>
            <a:r>
              <a:rPr sz="2500">
                <a:latin typeface="Times New Roman" panose="02020603050405020304" charset="0"/>
                <a:ea typeface="华文中宋" panose="02010600040101010101" charset="-122"/>
                <a:cs typeface="Times New Roman" panose="02020603050405020304" charset="0"/>
              </a:rPr>
              <a:t>。</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1. Raven’s return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渡鸦的回归</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2"/>
          <a:stretch>
            <a:fillRect/>
          </a:stretch>
        </p:blipFill>
        <p:spPr>
          <a:xfrm>
            <a:off x="2531277" y="1495425"/>
            <a:ext cx="7129445" cy="4752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10820" y="644525"/>
            <a:ext cx="12131675" cy="609282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Come</a:t>
            </a:r>
            <a:r>
              <a:rPr lang="en-US" altLang="zh-CN" sz="2600">
                <a:latin typeface="Times New Roman" panose="02020603050405020304" charset="0"/>
                <a:cs typeface="Times New Roman" panose="02020603050405020304" charset="0"/>
              </a:rPr>
              <a:t> M</a:t>
            </a:r>
            <a:r>
              <a:rPr lang="zh-CN" altLang="en-US" sz="2600">
                <a:latin typeface="Times New Roman" panose="02020603050405020304" charset="0"/>
                <a:cs typeface="Times New Roman" panose="02020603050405020304" charset="0"/>
              </a:rPr>
              <a:t>arch, the breeding season is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full swing for several British birds - ravens </a:t>
            </a:r>
            <a:r>
              <a:rPr lang="en-US" altLang="zh-CN" sz="2600">
                <a:latin typeface="Times New Roman" panose="02020603050405020304" charset="0"/>
                <a:cs typeface="Times New Roman" panose="02020603050405020304" charset="0"/>
              </a:rPr>
              <a:t>_______ (include)</a:t>
            </a:r>
            <a:r>
              <a:rPr lang="zh-CN" altLang="en-US" sz="2600">
                <a:latin typeface="Times New Roman" panose="02020603050405020304" charset="0"/>
                <a:cs typeface="Times New Roman" panose="02020603050405020304" charset="0"/>
              </a:rPr>
              <a:t>. By now most ravens will be incubating eggs and some pairs, especially in </a:t>
            </a:r>
            <a:r>
              <a:rPr lang="zh-CN" altLang="en-US" sz="2600">
                <a:solidFill>
                  <a:schemeClr val="tx1"/>
                </a:solidFill>
                <a:latin typeface="Times New Roman" panose="02020603050405020304" charset="0"/>
                <a:cs typeface="Times New Roman" panose="02020603050405020304" charset="0"/>
              </a:rPr>
              <a:t>southern </a:t>
            </a:r>
            <a:r>
              <a:rPr lang="zh-CN" altLang="en-US" sz="2600">
                <a:latin typeface="Times New Roman" panose="02020603050405020304" charset="0"/>
                <a:cs typeface="Times New Roman" panose="02020603050405020304" charset="0"/>
              </a:rPr>
              <a:t>England and Wales, will have hungry chicks </a:t>
            </a:r>
            <a:r>
              <a:rPr lang="en-US" altLang="zh-CN" sz="2600">
                <a:latin typeface="Times New Roman" panose="02020603050405020304" charset="0"/>
                <a:cs typeface="Times New Roman" panose="02020603050405020304" charset="0"/>
              </a:rPr>
              <a:t>_______ (feed)</a:t>
            </a:r>
            <a:r>
              <a:rPr lang="zh-CN" altLang="en-US" sz="2600">
                <a:latin typeface="Times New Roman" panose="02020603050405020304" charset="0"/>
                <a:cs typeface="Times New Roman" panose="02020603050405020304" charset="0"/>
              </a:rPr>
              <a:t>. Nesting so early in the year is not a problem for such </a:t>
            </a:r>
            <a:r>
              <a:rPr lang="en-US" altLang="zh-CN" sz="2600">
                <a:latin typeface="Times New Roman" panose="02020603050405020304" charset="0"/>
                <a:cs typeface="Times New Roman" panose="02020603050405020304" charset="0"/>
              </a:rPr>
              <a:t>_________ (adapt)</a:t>
            </a:r>
            <a:r>
              <a:rPr lang="zh-CN" altLang="en-US" sz="2600">
                <a:latin typeface="Times New Roman" panose="02020603050405020304" charset="0"/>
                <a:cs typeface="Times New Roman" panose="02020603050405020304" charset="0"/>
              </a:rPr>
              <a:t>, </a:t>
            </a:r>
            <a:r>
              <a:rPr lang="zh-CN" altLang="en-US" sz="2600">
                <a:solidFill>
                  <a:srgbClr val="0000FF"/>
                </a:solidFill>
                <a:latin typeface="Times New Roman" panose="02020603050405020304" charset="0"/>
                <a:cs typeface="Times New Roman" panose="02020603050405020304" charset="0"/>
              </a:rPr>
              <a:t>omnivorous </a:t>
            </a:r>
            <a:r>
              <a:rPr lang="zh-CN" altLang="en-US" sz="2600">
                <a:latin typeface="Times New Roman" panose="02020603050405020304" charset="0"/>
                <a:cs typeface="Times New Roman" panose="02020603050405020304" charset="0"/>
              </a:rPr>
              <a:t>birds. After all, there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plenty of carrion to be found. </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Once, ravens were more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less restricted to hill country and were associated with cliffs, </a:t>
            </a:r>
            <a:r>
              <a:rPr lang="zh-CN" altLang="en-US" sz="2600">
                <a:solidFill>
                  <a:srgbClr val="0000FF"/>
                </a:solidFill>
                <a:latin typeface="Times New Roman" panose="02020603050405020304" charset="0"/>
                <a:cs typeface="Times New Roman" panose="02020603050405020304" charset="0"/>
              </a:rPr>
              <a:t>desolate </a:t>
            </a:r>
            <a:r>
              <a:rPr lang="zh-CN" altLang="en-US" sz="2600">
                <a:latin typeface="Times New Roman" panose="02020603050405020304" charset="0"/>
                <a:cs typeface="Times New Roman" panose="02020603050405020304" charset="0"/>
              </a:rPr>
              <a:t>peaks and wilderness,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in recent decades, following a welcome decline in persecution, they </a:t>
            </a:r>
            <a:r>
              <a:rPr lang="en-US" altLang="zh-CN" sz="2600">
                <a:latin typeface="Times New Roman" panose="02020603050405020304" charset="0"/>
                <a:cs typeface="Times New Roman" panose="02020603050405020304" charset="0"/>
              </a:rPr>
              <a:t>____________ (return)</a:t>
            </a:r>
            <a:r>
              <a:rPr lang="zh-CN" altLang="en-US" sz="2600">
                <a:latin typeface="Times New Roman" panose="02020603050405020304" charset="0"/>
                <a:cs typeface="Times New Roman" panose="02020603050405020304" charset="0"/>
              </a:rPr>
              <a:t> to many of their former haunts throughout the lowlands. A few ravens have even started nesting again in the arable </a:t>
            </a:r>
            <a:r>
              <a:rPr lang="en-US" altLang="zh-CN" sz="2600">
                <a:latin typeface="Times New Roman" panose="02020603050405020304" charset="0"/>
                <a:cs typeface="Times New Roman" panose="02020603050405020304" charset="0"/>
              </a:rPr>
              <a:t>__________ (landscape) </a:t>
            </a:r>
            <a:r>
              <a:rPr lang="zh-CN" altLang="en-US" sz="2600">
                <a:latin typeface="Times New Roman" panose="02020603050405020304" charset="0"/>
                <a:cs typeface="Times New Roman" panose="02020603050405020304" charset="0"/>
              </a:rPr>
              <a:t>of East Anglia. The giant crow</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dramatic change in fortune is matched by the comeback of the peregrine, buzzard and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number of other much-persecuted </a:t>
            </a:r>
            <a:r>
              <a:rPr lang="zh-CN" altLang="en-US" sz="2600">
                <a:solidFill>
                  <a:schemeClr val="tx1"/>
                </a:solidFill>
                <a:latin typeface="Times New Roman" panose="02020603050405020304" charset="0"/>
                <a:cs typeface="Times New Roman" panose="02020603050405020304" charset="0"/>
              </a:rPr>
              <a:t>birds</a:t>
            </a:r>
            <a:r>
              <a:rPr lang="zh-CN" altLang="en-US" sz="2600">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lowland areas ravens often nest in Scots pines and on pylons, and </a:t>
            </a:r>
            <a:r>
              <a:rPr lang="en-US" altLang="zh-CN" sz="2600">
                <a:latin typeface="Times New Roman" panose="02020603050405020304" charset="0"/>
                <a:cs typeface="Times New Roman" panose="02020603050405020304" charset="0"/>
              </a:rPr>
              <a:t>___________ (occasion) </a:t>
            </a:r>
            <a:r>
              <a:rPr lang="zh-CN" altLang="en-US" sz="2600">
                <a:latin typeface="Times New Roman" panose="02020603050405020304" charset="0"/>
                <a:cs typeface="Times New Roman" panose="02020603050405020304" charset="0"/>
              </a:rPr>
              <a:t>on tall buildings. Resident pairs perform acrobatic displays above </a:t>
            </a:r>
            <a:r>
              <a:rPr lang="zh-CN" altLang="en-US" sz="2600">
                <a:solidFill>
                  <a:schemeClr val="tx1"/>
                </a:solidFill>
                <a:latin typeface="Times New Roman" panose="02020603050405020304" charset="0"/>
                <a:cs typeface="Times New Roman" panose="02020603050405020304" charset="0"/>
              </a:rPr>
              <a:t>their </a:t>
            </a:r>
            <a:r>
              <a:rPr lang="zh-CN" altLang="en-US" sz="2600">
                <a:latin typeface="Times New Roman" panose="02020603050405020304" charset="0"/>
                <a:cs typeface="Times New Roman" panose="02020603050405020304" charset="0"/>
              </a:rPr>
              <a:t>nest site to strengthen pair bonding and -who knows? - perhaps also out of pure joy. </a:t>
            </a:r>
            <a:endParaRPr lang="zh-CN" altLang="en-US" sz="26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BBC Wildlife</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 March 2024 Page 10)</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5477510" y="644525"/>
            <a:ext cx="52324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199245" y="1406525"/>
            <a:ext cx="116078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feed</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7412990" y="1800225"/>
            <a:ext cx="154432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adaptable</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904615" y="2617470"/>
            <a:ext cx="5048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or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5353685" y="3030220"/>
            <a:ext cx="64706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but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998595" y="3408045"/>
            <a:ext cx="209486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have returned</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13690" y="4184015"/>
            <a:ext cx="17018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landscapes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844790" y="4625975"/>
            <a:ext cx="34798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688195" y="5338445"/>
            <a:ext cx="190309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occasionally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214630" y="1040765"/>
            <a:ext cx="132651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included</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15" grpId="0"/>
      <p:bldP spid="4" grpId="1"/>
      <p:bldP spid="2" grpId="1"/>
      <p:bldP spid="3" grpId="1"/>
      <p:bldP spid="5" grpId="1"/>
      <p:bldP spid="6" grpId="1"/>
      <p:bldP spid="7" grpId="1"/>
      <p:bldP spid="8" grpId="1"/>
      <p:bldP spid="9" grpId="1"/>
      <p:bldP spid="11" grpId="1"/>
      <p:bldP spid="12" grpId="1"/>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3853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omnivorous</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eating all types of food, especially both plants and meat杂食的</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Brown bears are omnivorous, eating anything that they can get their paws on.                                   棕熊是杂食动物，抓到什么吃什么。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desolate</a:t>
            </a:r>
            <a:r>
              <a:rPr lang="en-US" altLang="zh-CN" sz="2800"/>
              <a:t>: </a:t>
            </a:r>
            <a:r>
              <a:rPr sz="2800">
                <a:latin typeface="Times New Roman" panose="02020603050405020304" charset="0"/>
                <a:ea typeface="华文中宋" panose="02010600040101010101" charset="-122"/>
                <a:cs typeface="Times New Roman" panose="02020603050405020304" charset="0"/>
              </a:rPr>
              <a:t>empty and without people, making you feel sad or frightened无人居住的；荒无人烟的；荒凉的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house stood in a bleak and desolate landscape.</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那所房子坐落在萧瑟荒凉的原野上。</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2282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731135"/>
            <a:ext cx="102514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Pigs are omnivorous animals.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902325"/>
            <a:ext cx="103511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little mining town was desolate and ugly.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211705"/>
            <a:ext cx="7722870" cy="521970"/>
          </a:xfrm>
          <a:prstGeom prst="rect">
            <a:avLst/>
          </a:prstGeom>
          <a:noFill/>
        </p:spPr>
        <p:txBody>
          <a:bodyPr wrap="square" rtlCol="0" anchor="t">
            <a:spAutoFit/>
          </a:bodyPr>
          <a:lstStyle/>
          <a:p>
            <a:r>
              <a:rPr lang="zh-CN" altLang="en-US" sz="2800">
                <a:ea typeface="华文中宋" panose="02010600040101010101" charset="-122"/>
              </a:rPr>
              <a:t>猪是杂食性动物。</a:t>
            </a:r>
            <a:endParaRPr lang="zh-CN" altLang="en-US" sz="2800">
              <a:ea typeface="华文中宋" panose="02010600040101010101" charset="-122"/>
            </a:endParaRPr>
          </a:p>
        </p:txBody>
      </p:sp>
      <p:cxnSp>
        <p:nvCxnSpPr>
          <p:cNvPr id="3145728" name="直接连接符 8"/>
          <p:cNvCxnSpPr/>
          <p:nvPr/>
        </p:nvCxnSpPr>
        <p:spPr>
          <a:xfrm>
            <a:off x="311150" y="3220085"/>
            <a:ext cx="4328795"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67780"/>
            <a:ext cx="662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380990"/>
            <a:ext cx="7524115" cy="521970"/>
          </a:xfrm>
          <a:prstGeom prst="rect">
            <a:avLst/>
          </a:prstGeom>
          <a:noFill/>
        </p:spPr>
        <p:txBody>
          <a:bodyPr wrap="square" rtlCol="0" anchor="t">
            <a:spAutoFit/>
          </a:bodyPr>
          <a:p>
            <a:r>
              <a:rPr lang="zh-CN" altLang="en-US" sz="2800">
                <a:ea typeface="华文中宋" panose="02010600040101010101" charset="-122"/>
              </a:rPr>
              <a:t>这个采矿小镇荒凉而丑陋。</a:t>
            </a:r>
            <a:endParaRPr lang="zh-CN" altLang="en-US" sz="2800">
              <a:ea typeface="华文中宋" panose="02010600040101010101" charset="-122"/>
            </a:endParaRPr>
          </a:p>
        </p:txBody>
      </p:sp>
      <p:sp>
        <p:nvSpPr>
          <p:cNvPr id="2" name="文本框 1"/>
          <p:cNvSpPr txBox="1"/>
          <p:nvPr>
            <p:custDataLst>
              <p:tags r:id="rId1"/>
            </p:custDataLst>
          </p:nvPr>
        </p:nvSpPr>
        <p:spPr>
          <a:xfrm>
            <a:off x="269875" y="53581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139190"/>
            <a:ext cx="11597640" cy="18465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2900" y="1200150"/>
            <a:ext cx="11558270" cy="178752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Nesting so early in the year is not a problem for such adaptable, omnivorous birds. After all, there’s plenty of carrion to be found.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70205" y="2070735"/>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对于这种适应性强的杂食性鸟类来说，这么早筑巢不是问题。毕竟，有很多腐肉等着</a:t>
            </a:r>
            <a:r>
              <a:rPr lang="zh-CN" sz="2400">
                <a:latin typeface="Times New Roman" panose="02020603050405020304" charset="0"/>
                <a:ea typeface="华文中宋" panose="02010600040101010101" charset="-122"/>
                <a:cs typeface="Times New Roman" panose="02020603050405020304" charset="0"/>
              </a:rPr>
              <a:t>他们</a:t>
            </a:r>
            <a:r>
              <a:rPr sz="2400">
                <a:latin typeface="Times New Roman" panose="02020603050405020304" charset="0"/>
                <a:ea typeface="华文中宋" panose="02010600040101010101" charset="-122"/>
                <a:cs typeface="Times New Roman" panose="02020603050405020304" charset="0"/>
              </a:rPr>
              <a:t>去找。</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593465"/>
            <a:ext cx="11588115" cy="27139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5610" y="3594100"/>
            <a:ext cx="11291570"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Once, ravens were more or less restricted to hill country and were associated with cliffs, desolate peaks and wilderness, but in recent decades, following a welcome decline in persecution, they have returned to many of their former haunts throughout the lowlands.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370205" y="5285740"/>
            <a:ext cx="1135697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曾经，渡鸦或多或少局限于山地，与悬崖、荒凉的山峰和荒野联系在一起，但近几十年来，随着迫害的减少，它们又回到了许多以前在低地出没的地方。</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2. Buildings could be 3D printed using ink made of waste wood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建筑可以用废木材制成的墨水进行3D打印</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4" name="图片 3"/>
          <p:cNvPicPr>
            <a:picLocks noChangeAspect="1"/>
          </p:cNvPicPr>
          <p:nvPr/>
        </p:nvPicPr>
        <p:blipFill>
          <a:blip r:embed="rId2"/>
          <a:stretch>
            <a:fillRect/>
          </a:stretch>
        </p:blipFill>
        <p:spPr>
          <a:xfrm>
            <a:off x="2288540" y="1407795"/>
            <a:ext cx="7614003" cy="5076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2250" y="445135"/>
            <a:ext cx="11591925" cy="6471920"/>
          </a:xfrm>
          <a:prstGeom prst="rect">
            <a:avLst/>
          </a:prstGeom>
          <a:noFill/>
        </p:spPr>
        <p:txBody>
          <a:bodyPr wrap="square" rtlCol="0" anchor="t">
            <a:noAutofit/>
          </a:bodyPr>
          <a:p>
            <a:r>
              <a:rPr lang="en-US" altLang="zh-CN" sz="2150">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Recycled wood can be turned into an ink for 3D printing, which could offer a more sustainable way to make furniture or build houses. </a:t>
            </a:r>
            <a:r>
              <a:rPr lang="en-US" altLang="zh-CN" sz="2150">
                <a:latin typeface="Times New Roman" panose="02020603050405020304" charset="0"/>
                <a:cs typeface="Times New Roman" panose="02020603050405020304" charset="0"/>
              </a:rPr>
              <a:t>“</a:t>
            </a:r>
            <a:r>
              <a:rPr lang="zh-CN" altLang="en-US" sz="2150">
                <a:latin typeface="Times New Roman" panose="02020603050405020304" charset="0"/>
                <a:cs typeface="Times New Roman" panose="02020603050405020304" charset="0"/>
              </a:rPr>
              <a:t>Wood has been used for building and structural purposes for centuries,</a:t>
            </a:r>
            <a:r>
              <a:rPr lang="en-US" altLang="zh-CN" sz="2150">
                <a:latin typeface="Times New Roman" panose="02020603050405020304" charset="0"/>
                <a:cs typeface="Times New Roman" panose="02020603050405020304" charset="0"/>
              </a:rPr>
              <a:t>”</a:t>
            </a:r>
            <a:r>
              <a:rPr lang="zh-CN" altLang="en-US" sz="2150">
                <a:latin typeface="Times New Roman" panose="02020603050405020304" charset="0"/>
                <a:cs typeface="Times New Roman" panose="02020603050405020304" charset="0"/>
              </a:rPr>
              <a:t> says Muhammad Rahman at Rice University in Texas. But using it isn</a:t>
            </a:r>
            <a:r>
              <a:rPr lang="en-US" altLang="zh-CN" sz="2150">
                <a:latin typeface="Times New Roman" panose="02020603050405020304" charset="0"/>
                <a:cs typeface="Times New Roman" panose="02020603050405020304" charset="0"/>
              </a:rPr>
              <a:t>’</a:t>
            </a:r>
            <a:r>
              <a:rPr lang="zh-CN" altLang="en-US" sz="2150">
                <a:latin typeface="Times New Roman" panose="02020603050405020304" charset="0"/>
                <a:cs typeface="Times New Roman" panose="02020603050405020304" charset="0"/>
              </a:rPr>
              <a:t>t especially efficient, because cutting wood down to size can result in lots of waste.</a:t>
            </a:r>
            <a:endParaRPr lang="zh-CN" altLang="en-US" sz="2150">
              <a:latin typeface="Times New Roman" panose="02020603050405020304" charset="0"/>
              <a:cs typeface="Times New Roman" panose="02020603050405020304" charset="0"/>
            </a:endParaRPr>
          </a:p>
          <a:p>
            <a:r>
              <a:rPr lang="en-US" altLang="zh-CN" sz="2150">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To make use of this leftover material, Rahman and his colleagues split it into lignin and cellulose-molecules that are key to the stiff structure of wood-and broke these down to form nanofibres and nanocrystals. They then recombined the cellulose and lignin with water to make a clay-like substance that could be used as an ink. The researchers used this substance for 3D printing by forcing it through a nozzle and building up layers of ink.</a:t>
            </a:r>
            <a:endParaRPr lang="zh-CN" altLang="en-US" sz="2150">
              <a:latin typeface="Times New Roman" panose="02020603050405020304" charset="0"/>
              <a:cs typeface="Times New Roman" panose="02020603050405020304" charset="0"/>
            </a:endParaRPr>
          </a:p>
          <a:p>
            <a:r>
              <a:rPr lang="en-US" altLang="zh-CN" sz="2150">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To boost the strength of the 3D-printed objects, the team freeze-dried them to remove moisture and then heated them up to 180℃</a:t>
            </a:r>
            <a:r>
              <a:rPr lang="en-US" altLang="zh-CN" sz="2150">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(356℉) to make the lignin soften and fuse with the cellulose. </a:t>
            </a:r>
            <a:r>
              <a:rPr lang="en-US" altLang="zh-CN" sz="2150">
                <a:latin typeface="Times New Roman" panose="02020603050405020304" charset="0"/>
                <a:cs typeface="Times New Roman" panose="02020603050405020304" charset="0"/>
              </a:rPr>
              <a:t>“</a:t>
            </a:r>
            <a:r>
              <a:rPr lang="zh-CN" altLang="en-US" sz="2150">
                <a:latin typeface="Times New Roman" panose="02020603050405020304" charset="0"/>
                <a:cs typeface="Times New Roman" panose="02020603050405020304" charset="0"/>
              </a:rPr>
              <a:t>We can actually </a:t>
            </a:r>
            <a:r>
              <a:rPr lang="zh-CN" altLang="en-US" sz="2150" u="sng">
                <a:solidFill>
                  <a:srgbClr val="0000FF"/>
                </a:solidFill>
                <a:latin typeface="Times New Roman" panose="02020603050405020304" charset="0"/>
                <a:cs typeface="Times New Roman" panose="02020603050405020304" charset="0"/>
              </a:rPr>
              <a:t>mimic</a:t>
            </a:r>
            <a:r>
              <a:rPr lang="zh-CN" altLang="en-US" sz="2150">
                <a:solidFill>
                  <a:srgbClr val="0000FF"/>
                </a:solidFill>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all the visual, textural and olfactory properties of natural wood,</a:t>
            </a:r>
            <a:r>
              <a:rPr lang="en-US" altLang="zh-CN" sz="2150">
                <a:latin typeface="Times New Roman" panose="02020603050405020304" charset="0"/>
                <a:cs typeface="Times New Roman" panose="02020603050405020304" charset="0"/>
              </a:rPr>
              <a:t>”</a:t>
            </a:r>
            <a:r>
              <a:rPr lang="zh-CN" altLang="en-US" sz="2150">
                <a:latin typeface="Times New Roman" panose="02020603050405020304" charset="0"/>
                <a:cs typeface="Times New Roman" panose="02020603050405020304" charset="0"/>
              </a:rPr>
              <a:t> says Rahman. The product was found to be nearly six times as durable as natural balsa wood in compression tests and up to three times as flexible in bending tests.</a:t>
            </a:r>
            <a:endParaRPr lang="zh-CN" altLang="en-US" sz="2150">
              <a:latin typeface="Times New Roman" panose="02020603050405020304" charset="0"/>
              <a:cs typeface="Times New Roman" panose="02020603050405020304" charset="0"/>
            </a:endParaRPr>
          </a:p>
          <a:p>
            <a:r>
              <a:rPr lang="en-US" altLang="zh-CN" sz="2150">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So far, the researchers have managed to create </a:t>
            </a:r>
            <a:r>
              <a:rPr lang="zh-CN" altLang="en-US" sz="2150">
                <a:solidFill>
                  <a:srgbClr val="0000FF"/>
                </a:solidFill>
                <a:latin typeface="Times New Roman" panose="02020603050405020304" charset="0"/>
                <a:cs typeface="Times New Roman" panose="02020603050405020304" charset="0"/>
              </a:rPr>
              <a:t>miniature </a:t>
            </a:r>
            <a:r>
              <a:rPr lang="zh-CN" altLang="en-US" sz="2150">
                <a:latin typeface="Times New Roman" panose="02020603050405020304" charset="0"/>
                <a:cs typeface="Times New Roman" panose="02020603050405020304" charset="0"/>
              </a:rPr>
              <a:t>furniture and honeycomb structures using the ink, but they hope it could eventually be used to build larger objects, such as houses. </a:t>
            </a:r>
            <a:endParaRPr lang="zh-CN" altLang="en-US" sz="2150">
              <a:latin typeface="Times New Roman" panose="02020603050405020304" charset="0"/>
              <a:cs typeface="Times New Roman" panose="02020603050405020304" charset="0"/>
            </a:endParaRPr>
          </a:p>
          <a:p>
            <a:r>
              <a:rPr lang="en-US" altLang="zh-CN" sz="2150">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We need to rethink how we can make structures without cutting down trees,</a:t>
            </a:r>
            <a:r>
              <a:rPr lang="en-US" altLang="zh-CN" sz="2150">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says Rahman.</a:t>
            </a:r>
            <a:r>
              <a:rPr lang="en-US" altLang="zh-CN" sz="2150">
                <a:latin typeface="Times New Roman" panose="02020603050405020304" charset="0"/>
                <a:cs typeface="Times New Roman" panose="02020603050405020304" charset="0"/>
              </a:rPr>
              <a:t> “</a:t>
            </a:r>
            <a:r>
              <a:rPr lang="zh-CN" altLang="en-US" sz="2150">
                <a:latin typeface="Times New Roman" panose="02020603050405020304" charset="0"/>
                <a:cs typeface="Times New Roman" panose="02020603050405020304" charset="0"/>
              </a:rPr>
              <a:t>If we can recycle waste wood using 3D printing instead of conventional manufacturing, that would be a good step forward.</a:t>
            </a:r>
            <a:r>
              <a:rPr lang="en-US" altLang="zh-CN" sz="2150">
                <a:latin typeface="Times New Roman" panose="02020603050405020304" charset="0"/>
                <a:cs typeface="Times New Roman" panose="02020603050405020304" charset="0"/>
              </a:rPr>
              <a:t>”</a:t>
            </a:r>
            <a:endParaRPr lang="en-US" altLang="zh-CN" sz="215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3373755"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 </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590290" y="0"/>
            <a:ext cx="6454140"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New Scientist</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( 23rd March 2024 Page 13)</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0855" y="641350"/>
            <a:ext cx="9831705" cy="189166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What leads to the </a:t>
            </a:r>
            <a:r>
              <a:rPr lang="en-US" sz="2600" smtClean="0">
                <a:latin typeface="Times New Roman" panose="02020603050405020304" charset="0"/>
                <a:ea typeface="华文中宋" panose="02010600040101010101" charset="-122"/>
                <a:cs typeface="Times New Roman" panose="02020603050405020304" charset="0"/>
                <a:sym typeface="+mn-ea"/>
              </a:rPr>
              <a:t>inefficiency of </a:t>
            </a:r>
            <a:r>
              <a:rPr lang="en-US" sz="2600" b="0" i="0" smtClean="0">
                <a:latin typeface="Times New Roman" panose="02020603050405020304" charset="0"/>
                <a:ea typeface="华文中宋" panose="02010600040101010101" charset="-122"/>
                <a:cs typeface="Times New Roman" panose="02020603050405020304" charset="0"/>
              </a:rPr>
              <a:t>wood using in building </a:t>
            </a:r>
            <a:r>
              <a:rPr lang="en-US" sz="2600" smtClean="0">
                <a:latin typeface="Times New Roman" panose="02020603050405020304" charset="0"/>
                <a:ea typeface="华文中宋" panose="02010600040101010101" charset="-122"/>
                <a:cs typeface="Times New Roman" panose="02020603050405020304" charset="0"/>
                <a:sym typeface="+mn-ea"/>
              </a:rPr>
              <a:t>structures</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a:t>
            </a:r>
            <a:r>
              <a:rPr lang="en-US" sz="2600" smtClean="0">
                <a:latin typeface="Times New Roman" panose="02020603050405020304" charset="0"/>
                <a:ea typeface="华文中宋" panose="02010600040101010101" charset="-122"/>
                <a:cs typeface="Times New Roman" panose="02020603050405020304" charset="0"/>
                <a:sym typeface="+mn-ea"/>
              </a:rPr>
              <a:t>The poor skills of the carpenters   B. </a:t>
            </a:r>
            <a:r>
              <a:rPr lang="en-US" sz="2600" b="0" i="0" smtClean="0">
                <a:latin typeface="Times New Roman" panose="02020603050405020304" charset="0"/>
                <a:ea typeface="华文中宋" panose="02010600040101010101" charset="-122"/>
                <a:cs typeface="Times New Roman" panose="02020603050405020304" charset="0"/>
              </a:rPr>
              <a:t>The produced leftover material      </a:t>
            </a:r>
            <a:endParaRPr lang="en-US"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C. The low quality of the wood         D. The insufficiency of funds </a:t>
            </a:r>
            <a:endParaRPr lang="zh-CN" altLang="en-US" sz="26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11" name="矩形 10"/>
          <p:cNvSpPr/>
          <p:nvPr>
            <p:custDataLst>
              <p:tags r:id="rId1"/>
            </p:custDataLst>
          </p:nvPr>
        </p:nvSpPr>
        <p:spPr>
          <a:xfrm>
            <a:off x="412115" y="5171440"/>
            <a:ext cx="10984865" cy="1383665"/>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800" smtClean="0">
                <a:latin typeface="Times New Roman" panose="02020603050405020304" charset="0"/>
                <a:ea typeface="华文中宋" panose="02010600040101010101" charset="-122"/>
                <a:cs typeface="Times New Roman" panose="02020603050405020304" charset="0"/>
                <a:sym typeface="+mn-ea"/>
              </a:rPr>
              <a:t>3. Which of the following can replace the underlined word “mimic”? </a:t>
            </a:r>
            <a:endParaRPr lang="en-US" sz="28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sz="2800">
                <a:latin typeface="Times New Roman" panose="02020603050405020304" charset="0"/>
                <a:cs typeface="Times New Roman" panose="02020603050405020304" charset="0"/>
                <a:sym typeface="+mn-ea"/>
              </a:rPr>
              <a:t>A. </a:t>
            </a:r>
            <a:r>
              <a:rPr lang="en-US" sz="2800">
                <a:latin typeface="Times New Roman" panose="02020603050405020304" charset="0"/>
                <a:cs typeface="Times New Roman" panose="02020603050405020304" charset="0"/>
                <a:sym typeface="+mn-ea"/>
              </a:rPr>
              <a:t>imitate</a:t>
            </a:r>
            <a:r>
              <a:rPr sz="2800">
                <a:latin typeface="Times New Roman" panose="02020603050405020304" charset="0"/>
                <a:cs typeface="Times New Roman" panose="02020603050405020304" charset="0"/>
                <a:sym typeface="+mn-ea"/>
              </a:rPr>
              <a:t>.</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B. </a:t>
            </a:r>
            <a:r>
              <a:rPr lang="en-US" sz="2800">
                <a:latin typeface="Times New Roman" panose="02020603050405020304" charset="0"/>
                <a:cs typeface="Times New Roman" panose="02020603050405020304" charset="0"/>
                <a:sym typeface="+mn-ea"/>
              </a:rPr>
              <a:t>develop</a:t>
            </a:r>
            <a:r>
              <a:rPr sz="2800">
                <a:latin typeface="Times New Roman" panose="02020603050405020304" charset="0"/>
                <a:cs typeface="Times New Roman" panose="02020603050405020304" charset="0"/>
                <a:sym typeface="+mn-ea"/>
              </a:rPr>
              <a:t>.        </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C. </a:t>
            </a:r>
            <a:r>
              <a:rPr lang="en-US" sz="2800">
                <a:latin typeface="Times New Roman" panose="02020603050405020304" charset="0"/>
                <a:cs typeface="Times New Roman" panose="02020603050405020304" charset="0"/>
                <a:sym typeface="+mn-ea"/>
              </a:rPr>
              <a:t>compare</a:t>
            </a:r>
            <a:r>
              <a:rPr sz="2800">
                <a:latin typeface="Times New Roman" panose="02020603050405020304" charset="0"/>
                <a:cs typeface="Times New Roman" panose="02020603050405020304" charset="0"/>
                <a:sym typeface="+mn-ea"/>
              </a:rPr>
              <a:t>	</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D. </a:t>
            </a:r>
            <a:r>
              <a:rPr lang="en-US" sz="2800">
                <a:latin typeface="Times New Roman" panose="02020603050405020304" charset="0"/>
                <a:cs typeface="Times New Roman" panose="02020603050405020304" charset="0"/>
                <a:sym typeface="+mn-ea"/>
              </a:rPr>
              <a:t>destroy</a:t>
            </a:r>
            <a:r>
              <a:rPr sz="2800">
                <a:latin typeface="Times New Roman" panose="02020603050405020304" charset="0"/>
                <a:cs typeface="Times New Roman" panose="02020603050405020304" charset="0"/>
                <a:sym typeface="+mn-ea"/>
              </a:rPr>
              <a:t>.</a:t>
            </a:r>
            <a:endParaRPr sz="2800">
              <a:latin typeface="Times New Roman" panose="02020603050405020304" charset="0"/>
              <a:cs typeface="Times New Roman" panose="02020603050405020304" charset="0"/>
              <a:sym typeface="+mn-ea"/>
            </a:endParaRPr>
          </a:p>
        </p:txBody>
      </p:sp>
      <p:sp>
        <p:nvSpPr>
          <p:cNvPr id="6" name="矩形 5"/>
          <p:cNvSpPr/>
          <p:nvPr/>
        </p:nvSpPr>
        <p:spPr>
          <a:xfrm>
            <a:off x="490855" y="2906395"/>
            <a:ext cx="10695940" cy="1891665"/>
          </a:xfrm>
          <a:prstGeom prst="rect">
            <a:avLst/>
          </a:prstGeom>
          <a:solidFill>
            <a:schemeClr val="accent5">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2</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What’s the main idea of Paragraph 2?  </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a:t>
            </a:r>
            <a:r>
              <a:rPr lang="en-US" sz="2600" smtClean="0">
                <a:latin typeface="Times New Roman" panose="02020603050405020304" charset="0"/>
                <a:ea typeface="华文中宋" panose="02010600040101010101" charset="-122"/>
                <a:cs typeface="Times New Roman" panose="02020603050405020304" charset="0"/>
                <a:sym typeface="+mn-ea"/>
              </a:rPr>
              <a:t>The future of 3D printing technology.	    B. </a:t>
            </a:r>
            <a:r>
              <a:rPr lang="en-US" sz="2600" b="0" i="0" smtClean="0">
                <a:latin typeface="Times New Roman" panose="02020603050405020304" charset="0"/>
                <a:ea typeface="华文中宋" panose="02010600040101010101" charset="-122"/>
                <a:cs typeface="Times New Roman" panose="02020603050405020304" charset="0"/>
              </a:rPr>
              <a:t>The usage of recycled wood.      </a:t>
            </a:r>
            <a:endParaRPr lang="en-US"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C. The process of producing inks.         	    D. The qualities of the researchers.</a:t>
            </a:r>
            <a:endParaRPr lang="zh-CN" altLang="en-US" sz="2600" b="0" i="0" smtClean="0">
              <a:latin typeface="Times New Roman" panose="02020603050405020304" charset="0"/>
              <a:ea typeface="华文中宋" panose="02010600040101010101" charset="-122"/>
              <a:cs typeface="Times New Roman" panose="02020603050405020304" charset="0"/>
            </a:endParaRPr>
          </a:p>
        </p:txBody>
      </p:sp>
      <p:pic>
        <p:nvPicPr>
          <p:cNvPr id="3" name="图片 2"/>
          <p:cNvPicPr>
            <a:picLocks noChangeAspect="1"/>
          </p:cNvPicPr>
          <p:nvPr/>
        </p:nvPicPr>
        <p:blipFill>
          <a:blip r:embed="rId2"/>
          <a:srcRect l="33216" t="25154" r="32503" b="36017"/>
          <a:stretch>
            <a:fillRect/>
          </a:stretch>
        </p:blipFill>
        <p:spPr>
          <a:xfrm>
            <a:off x="5413375" y="1466850"/>
            <a:ext cx="444974" cy="504000"/>
          </a:xfrm>
          <a:prstGeom prst="rect">
            <a:avLst/>
          </a:prstGeom>
        </p:spPr>
      </p:pic>
      <p:pic>
        <p:nvPicPr>
          <p:cNvPr id="5" name="图片 4"/>
          <p:cNvPicPr>
            <a:picLocks noChangeAspect="1"/>
          </p:cNvPicPr>
          <p:nvPr/>
        </p:nvPicPr>
        <p:blipFill>
          <a:blip r:embed="rId2"/>
          <a:srcRect l="33216" t="25154" r="32503" b="36017"/>
          <a:stretch>
            <a:fillRect/>
          </a:stretch>
        </p:blipFill>
        <p:spPr>
          <a:xfrm>
            <a:off x="490855" y="4293870"/>
            <a:ext cx="444974" cy="504000"/>
          </a:xfrm>
          <a:prstGeom prst="rect">
            <a:avLst/>
          </a:prstGeom>
        </p:spPr>
      </p:pic>
      <p:pic>
        <p:nvPicPr>
          <p:cNvPr id="8" name="图片 7"/>
          <p:cNvPicPr>
            <a:picLocks noChangeAspect="1"/>
          </p:cNvPicPr>
          <p:nvPr/>
        </p:nvPicPr>
        <p:blipFill>
          <a:blip r:embed="rId2"/>
          <a:srcRect l="33216" t="25154" r="32503" b="36017"/>
          <a:stretch>
            <a:fillRect/>
          </a:stretch>
        </p:blipFill>
        <p:spPr>
          <a:xfrm>
            <a:off x="412115" y="6050915"/>
            <a:ext cx="444974" cy="50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SPECIAL_SOURCE" val="bdnul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SPECIAL_SOURCE" val="bdnul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SPECIAL_SOURCE" val="bdnul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SPECIAL_SOURCE" val="bdnul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15758</Words>
  <Application>WPS 演示</Application>
  <PresentationFormat>宽屏</PresentationFormat>
  <Paragraphs>361</Paragraphs>
  <Slides>25</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698</cp:revision>
  <dcterms:created xsi:type="dcterms:W3CDTF">2019-06-19T02:08:00Z</dcterms:created>
  <dcterms:modified xsi:type="dcterms:W3CDTF">2024-04-19T08:44:32Z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AA024B49079B4B9BA3AC49F6738405FC_13</vt:lpwstr>
  </property>
</Properties>
</file>