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860" r:id="rId3"/>
    <p:sldId id="845" r:id="rId4"/>
    <p:sldId id="846" r:id="rId6"/>
    <p:sldId id="720" r:id="rId7"/>
    <p:sldId id="352" r:id="rId8"/>
    <p:sldId id="820" r:id="rId9"/>
    <p:sldId id="842" r:id="rId10"/>
    <p:sldId id="843" r:id="rId11"/>
    <p:sldId id="844" r:id="rId12"/>
    <p:sldId id="283" r:id="rId13"/>
    <p:sldId id="285" r:id="rId14"/>
    <p:sldId id="284" r:id="rId15"/>
    <p:sldId id="286" r:id="rId16"/>
    <p:sldId id="287" r:id="rId17"/>
    <p:sldId id="288" r:id="rId18"/>
    <p:sldId id="289" r:id="rId1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63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9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9DF3B-9DDF-410A-8496-9745A669F8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D5127A-B882-4AEB-AE8B-3AAE4329250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3523B9-167E-444B-9E78-6B98539A083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9598-DA1C-43C5-AB72-F200F2BC183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6B8B-8CC0-41BB-8C56-13FB31523C8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9598-DA1C-43C5-AB72-F200F2BC183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6B8B-8CC0-41BB-8C56-13FB31523C8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9598-DA1C-43C5-AB72-F200F2BC183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6B8B-8CC0-41BB-8C56-13FB31523C8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9598-DA1C-43C5-AB72-F200F2BC183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6B8B-8CC0-41BB-8C56-13FB31523C8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9598-DA1C-43C5-AB72-F200F2BC183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6B8B-8CC0-41BB-8C56-13FB31523C8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9598-DA1C-43C5-AB72-F200F2BC183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6B8B-8CC0-41BB-8C56-13FB31523C8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9598-DA1C-43C5-AB72-F200F2BC183A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6B8B-8CC0-41BB-8C56-13FB31523C8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9598-DA1C-43C5-AB72-F200F2BC183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6B8B-8CC0-41BB-8C56-13FB31523C8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9598-DA1C-43C5-AB72-F200F2BC183A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6B8B-8CC0-41BB-8C56-13FB31523C8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9598-DA1C-43C5-AB72-F200F2BC183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6B8B-8CC0-41BB-8C56-13FB31523C8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9598-DA1C-43C5-AB72-F200F2BC183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6B8B-8CC0-41BB-8C56-13FB31523C8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69598-DA1C-43C5-AB72-F200F2BC183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36B8B-8CC0-41BB-8C56-13FB31523C8E}" type="slidenum">
              <a:rPr lang="zh-CN" altLang="en-US" smtClean="0"/>
            </a:fld>
            <a:endParaRPr lang="zh-CN" altLang="en-US"/>
          </a:p>
        </p:txBody>
      </p:sp>
      <p:pic>
        <p:nvPicPr>
          <p:cNvPr id="5124" name="图片 6" descr="logo横版 png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1198225" y="254635"/>
            <a:ext cx="608013" cy="642938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375920" y="601345"/>
            <a:ext cx="7306945" cy="550799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4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4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endParaRPr lang="en-US" altLang="zh-CN" sz="44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4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更多教学资源请关注</a:t>
            </a:r>
            <a:endParaRPr lang="en-US" altLang="zh-CN" sz="44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4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公众号：溯恩英语</a:t>
            </a:r>
            <a:endParaRPr lang="zh-CN" altLang="en-US" sz="44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</p:txBody>
      </p:sp>
      <p:sp>
        <p:nvSpPr>
          <p:cNvPr id="3" name="矩形 3"/>
          <p:cNvSpPr/>
          <p:nvPr/>
        </p:nvSpPr>
        <p:spPr>
          <a:xfrm>
            <a:off x="8201025" y="2262505"/>
            <a:ext cx="3603625" cy="70675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000" b="1">
                <a:latin typeface="华文新魏" pitchFamily="2" charset="-122"/>
                <a:ea typeface="宋体" panose="02010600030101010101" pitchFamily="2" charset="-122"/>
              </a:rPr>
              <a:t>知识产权声明</a:t>
            </a:r>
            <a:endParaRPr lang="zh-CN" altLang="en-US" sz="4000" b="1">
              <a:latin typeface="华文新魏" pitchFamily="2" charset="-122"/>
              <a:ea typeface="宋体" panose="02010600030101010101" pitchFamily="2" charset="-122"/>
            </a:endParaRPr>
          </a:p>
        </p:txBody>
      </p:sp>
      <p:pic>
        <p:nvPicPr>
          <p:cNvPr id="4" name="图片 11" descr="水印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45045" y="383540"/>
            <a:ext cx="4689475" cy="151892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" name="图片 1" descr="qrcode_for_gh_3a435f224ccf_12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8180" y="2893695"/>
            <a:ext cx="3134995" cy="31337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623198" y="41351"/>
            <a:ext cx="2907527" cy="64113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73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 I:</a:t>
            </a:r>
            <a:r>
              <a:rPr lang="en-US" altLang="zh-CN" sz="373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on P85</a:t>
            </a:r>
            <a:endParaRPr lang="en-US" altLang="zh-CN" sz="3735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buAutoNum type="arabicPeriod"/>
            </a:pPr>
            <a:r>
              <a:rPr lang="en-US" altLang="zh-CN" sz="373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sort     n.</a:t>
            </a:r>
            <a:endParaRPr lang="en-US" altLang="zh-CN" sz="3735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buAutoNum type="arabicPeriod"/>
            </a:pPr>
            <a:r>
              <a:rPr lang="en-US" altLang="zh-CN" sz="373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sorted  v.</a:t>
            </a:r>
            <a:endParaRPr lang="en-US" altLang="zh-CN" sz="3735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buAutoNum type="arabicPeriod"/>
            </a:pPr>
            <a:r>
              <a:rPr lang="en-US" altLang="zh-CN" sz="373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suit     n.</a:t>
            </a:r>
            <a:endParaRPr lang="en-US" altLang="zh-CN" sz="3735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buAutoNum type="arabicPeriod"/>
            </a:pPr>
            <a:r>
              <a:rPr lang="en-US" altLang="zh-CN" sz="373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suited   v.</a:t>
            </a:r>
            <a:endParaRPr lang="en-US" altLang="zh-CN" sz="3735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buAutoNum type="arabicPeriod"/>
            </a:pPr>
            <a:r>
              <a:rPr lang="en-US" altLang="zh-CN" sz="373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judges   n</a:t>
            </a:r>
            <a:endParaRPr lang="en-US" altLang="zh-CN" sz="3735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buAutoNum type="arabicPeriod"/>
            </a:pPr>
            <a:r>
              <a:rPr lang="en-US" altLang="zh-CN" sz="373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judge    v</a:t>
            </a:r>
            <a:endParaRPr lang="en-US" altLang="zh-CN" sz="3735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buAutoNum type="arabicPeriod"/>
            </a:pPr>
            <a:r>
              <a:rPr lang="en-US" altLang="zh-CN" sz="3735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tailored</a:t>
            </a:r>
            <a:r>
              <a:rPr lang="en-US" altLang="zh-CN" sz="373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v.</a:t>
            </a:r>
            <a:endParaRPr lang="en-US" altLang="zh-CN" sz="3735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buAutoNum type="arabicPeriod"/>
            </a:pPr>
            <a:r>
              <a:rPr lang="en-US" altLang="zh-CN" sz="373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tailor</a:t>
            </a:r>
            <a:endParaRPr lang="en-US" altLang="zh-CN" sz="3735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buAutoNum type="arabicPeriod"/>
            </a:pPr>
            <a:r>
              <a:rPr lang="en-US" altLang="zh-CN" sz="373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spot	n.</a:t>
            </a:r>
            <a:endParaRPr lang="en-US" altLang="zh-CN" sz="3735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buAutoNum type="arabicPeriod"/>
            </a:pPr>
            <a:r>
              <a:rPr lang="en-US" altLang="zh-CN" sz="373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</a:t>
            </a:r>
            <a:r>
              <a:rPr lang="en-US" altLang="zh-CN" sz="3735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tt</a:t>
            </a:r>
            <a:r>
              <a:rPr lang="en-US" altLang="zh-CN" sz="373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 v.</a:t>
            </a:r>
            <a:endParaRPr lang="en-US" altLang="zh-CN" sz="3735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530725" y="4128654"/>
            <a:ext cx="73589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tailor v. to make or adapt something for a particular purpose, a particular person, etc.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专门制作；定做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428201" y="561508"/>
            <a:ext cx="85421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maintain a balance between  their income and expenses well </a:t>
            </a: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保持收支平衡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070517" y="69341"/>
            <a:ext cx="6954036" cy="3539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73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 II:</a:t>
            </a:r>
            <a:endParaRPr lang="en-US" altLang="zh-CN" sz="3735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buAutoNum type="arabicPeriod"/>
            </a:pP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accident</a:t>
            </a:r>
            <a:endParaRPr lang="en-US" altLang="zh-CN" sz="37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buAutoNum type="arabicPeriod"/>
            </a:pPr>
            <a:r>
              <a:rPr lang="en-US" altLang="zh-CN" sz="3735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case </a:t>
            </a:r>
            <a:r>
              <a:rPr lang="zh-CN" altLang="en-US" sz="3735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万一</a:t>
            </a:r>
            <a:endParaRPr lang="en-US" altLang="zh-CN" sz="3735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buAutoNum type="arabicPeriod"/>
            </a:pP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a matter of fact</a:t>
            </a:r>
            <a:endParaRPr lang="en-US" altLang="zh-CN" sz="37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buAutoNum type="arabicPeriod"/>
            </a:pP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direct </a:t>
            </a:r>
            <a:r>
              <a:rPr lang="en-US" altLang="zh-CN" sz="3735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manner</a:t>
            </a:r>
            <a:endParaRPr lang="en-US" altLang="zh-CN" sz="3735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buAutoNum type="arabicPeriod"/>
            </a:pP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that case </a:t>
            </a:r>
            <a:r>
              <a:rPr lang="zh-CN" altLang="en-US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在那种情况下</a:t>
            </a:r>
            <a:endParaRPr lang="en-US" altLang="zh-CN" sz="37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92480" y="4067695"/>
            <a:ext cx="94931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 into one’s mind …</a:t>
            </a:r>
            <a:r>
              <a:rPr lang="zh-CN" altLang="en-US" sz="2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被突然想到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49382" y="166254"/>
            <a:ext cx="2377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 3 on P 86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90944" y="822960"/>
            <a:ext cx="117680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hesitating,  whispered, permission, judged, seeking  (seek out </a:t>
            </a:r>
            <a:r>
              <a:rPr lang="zh-CN" altLang="en-US" sz="28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寻找到</a:t>
            </a:r>
            <a: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</a:rPr>
              <a:t>)</a:t>
            </a:r>
            <a:endParaRPr lang="en-US" altLang="zh-CN" sz="2800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duties  patience   settled 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33796" y="2371898"/>
            <a:ext cx="33860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settle on </a:t>
            </a:r>
            <a:r>
              <a:rPr lang="zh-CN" alt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选择</a:t>
            </a:r>
            <a:r>
              <a:rPr lang="en-US" altLang="zh-C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zh-CN" alt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选定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0235738" y="0"/>
            <a:ext cx="2377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 4 on P 86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90944" y="261610"/>
            <a:ext cx="11768051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 was sitting on the stairs outside the opera house, admiring the external appearance of the building and remembering the day I saw a show there many years ago. </a:t>
            </a:r>
            <a:endParaRPr lang="en-US" altLang="zh-CN" sz="2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The author indicates that to some extent the hero and heroine are both responsible for the tragic situation in the end. </a:t>
            </a:r>
            <a:endParaRPr lang="en-US" altLang="zh-CN" sz="2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One of his duties as a producer is to seek the best actors for the roles in the play, including minor roles such as the bank clerk, tailor, hotel manager, waiter and servant. </a:t>
            </a:r>
            <a:endParaRPr lang="en-US" altLang="zh-CN" sz="2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The film tells the story of a young man who bought a small boat to sail around the world and the adventures he had before he went back to his hometown and settled down. </a:t>
            </a:r>
            <a:endParaRPr lang="en-US" altLang="zh-CN" sz="2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Knowing their daughter planned to go to a drama school, they set aside some money every month so that she would not need to apply for student loans for college. </a:t>
            </a:r>
            <a:endParaRPr lang="en-US" altLang="zh-CN" sz="2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The clerk was speechless in amazement when he saw the million-pound note. When he returned to normal, he made a thousand apologies for not being able to break the note. </a:t>
            </a:r>
            <a:endParaRPr lang="zh-CN" altLang="en-US" sz="2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54923" y="83127"/>
            <a:ext cx="64894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Discovering useful structures– Activity 1 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54924" y="723208"/>
            <a:ext cx="11768051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had better, ought to: for advice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must, can’t: possibility ;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must: obligation,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can’t: permission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would: past future modal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will: polite request,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will: simple future modal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may: polite request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may: possibility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might: possibility  less likely to happen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couldn’t: ability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could: polite request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can’t: possibility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54923" y="83127"/>
            <a:ext cx="64894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Discovering useful structures– Activity 2 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54924" y="723208"/>
            <a:ext cx="1176805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One good turn deserves another.  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善有善报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以德报德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ought to/should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Hope for the best, but prepare for the worst.</a:t>
            </a:r>
            <a:r>
              <a:rPr lang="zh-CN" altLang="en-US" sz="2800" dirty="0">
                <a:solidFill>
                  <a:srgbClr val="002060"/>
                </a:solidFill>
              </a:rPr>
              <a:t>抱最大希望但做最坏打算</a:t>
            </a:r>
            <a:r>
              <a:rPr lang="en-US" altLang="zh-CN" sz="2800" dirty="0">
                <a:solidFill>
                  <a:srgbClr val="002060"/>
                </a:solidFill>
              </a:rPr>
              <a:t>.</a:t>
            </a:r>
            <a:endParaRPr lang="en-US" altLang="zh-CN" sz="2800" dirty="0">
              <a:solidFill>
                <a:srgbClr val="002060"/>
              </a:solidFill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should/ought to/ had better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There is no such thing as a free lunch. </a:t>
            </a:r>
            <a:r>
              <a:rPr lang="zh-CN" altLang="en-US" sz="2800" dirty="0">
                <a:solidFill>
                  <a:srgbClr val="002060"/>
                </a:solidFill>
              </a:rPr>
              <a:t>天下没有免费的午餐</a:t>
            </a:r>
            <a:r>
              <a:rPr lang="en-US" altLang="zh-CN" sz="2800" dirty="0">
                <a:solidFill>
                  <a:srgbClr val="002060"/>
                </a:solidFill>
              </a:rPr>
              <a:t>.</a:t>
            </a:r>
            <a:endParaRPr lang="en-US" altLang="zh-CN" sz="2800" dirty="0">
              <a:solidFill>
                <a:srgbClr val="002060"/>
              </a:solidFill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might/may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God helps those who help themselves.</a:t>
            </a:r>
            <a:r>
              <a:rPr lang="zh-CN" altLang="en-US" sz="2800" dirty="0"/>
              <a:t>自助者天助。</a:t>
            </a:r>
            <a:endParaRPr lang="en-US" altLang="zh-CN" sz="2800" dirty="0"/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mustn’t/shouldn’t/ ought not to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Beggars can’t be choosers. </a:t>
            </a:r>
            <a:r>
              <a:rPr lang="zh-CN" altLang="en-US" sz="2400" dirty="0">
                <a:solidFill>
                  <a:srgbClr val="002060"/>
                </a:solidFill>
              </a:rPr>
              <a:t>有求于人，无权挑剔。</a:t>
            </a:r>
            <a:endParaRPr lang="en-US" altLang="zh-CN" sz="2400" dirty="0">
              <a:solidFill>
                <a:srgbClr val="002060"/>
              </a:solidFill>
            </a:endParaRPr>
          </a:p>
          <a:p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to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54923" y="83127"/>
            <a:ext cx="64894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Discovering useful structures– Activity 3 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54924" y="723208"/>
            <a:ext cx="1176805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can’t, ought to/could,  must, would,   Could/Can,  can’t,  had better, could/can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02029" y="1765069"/>
            <a:ext cx="64894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Discovering useful structures– Activity 4 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11974" y="2682241"/>
            <a:ext cx="1176805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wouldn’t /weren’t going to give him a loan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would/were going to offer him a job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would know everything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was going to explain why he couldn’t pay the bill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wouldn’t hold such a large note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was going to give the note back/give back the note.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88175" y="254924"/>
            <a:ext cx="1151589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P52  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About a month ago, I was sailing, and towards night I found myself ________(carry) out to sea by a strong wind. The next morning I ____________(spot) by a ship.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48888" y="1147475"/>
            <a:ext cx="1324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carried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57201" y="1562974"/>
            <a:ext cx="2058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spotted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92727" y="2216830"/>
            <a:ext cx="7542449" cy="66678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CN" sz="3735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find + o+ </a:t>
            </a:r>
            <a:r>
              <a:rPr lang="en-US" altLang="zh-CN" sz="3735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o.c.</a:t>
            </a:r>
            <a:r>
              <a:rPr lang="en-US" altLang="zh-CN" sz="3735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(doing/ done/ adj /prep)</a:t>
            </a:r>
            <a:endParaRPr lang="zh-CN" altLang="en-US" sz="3735" dirty="0" err="1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15884" y="3014252"/>
            <a:ext cx="115602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Even the best writer sometimes find themselves  ________  (lose) for 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words.</a:t>
            </a:r>
            <a:endParaRPr lang="zh-CN" altLang="en-US" sz="2800" b="1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8357096" y="3014252"/>
            <a:ext cx="1169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lost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88175" y="3968359"/>
            <a:ext cx="112371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有时候即使最好的作家也会发现自己找不到合适词汇来表达</a:t>
            </a:r>
            <a:r>
              <a:rPr lang="en-US" altLang="zh-CN" sz="28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.</a:t>
            </a:r>
            <a:endParaRPr lang="zh-CN" altLang="en-US" sz="28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48888" y="4649586"/>
            <a:ext cx="112371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cook will be immediately fired if he is found  __________  (smoke) in the kitchen.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833394" y="4491579"/>
            <a:ext cx="15156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smoking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766475" y="5583268"/>
            <a:ext cx="112371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Dusk found a little girl  ___________( cry) in the street. 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4632960" y="5652655"/>
            <a:ext cx="1269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crying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7" grpId="0"/>
      <p:bldP spid="9" grpId="0"/>
      <p:bldP spid="10" grpId="0"/>
      <p:bldP spid="11" grpId="0"/>
      <p:bldP spid="12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1"/>
          <p:cNvSpPr/>
          <p:nvPr/>
        </p:nvSpPr>
        <p:spPr>
          <a:xfrm>
            <a:off x="149629" y="2581102"/>
            <a:ext cx="1368829" cy="84789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spot 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直接箭头连接符 3"/>
          <p:cNvCxnSpPr/>
          <p:nvPr/>
        </p:nvCxnSpPr>
        <p:spPr>
          <a:xfrm flipV="1">
            <a:off x="1357747" y="953192"/>
            <a:ext cx="1429789" cy="1727662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3036917" y="205047"/>
            <a:ext cx="39180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v. </a:t>
            </a:r>
            <a:r>
              <a:rPr lang="en-US" altLang="zh-CN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spotted, spotted</a:t>
            </a:r>
            <a:endParaRPr lang="en-US" altLang="zh-CN" sz="24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see or notice a person or thing, especially suddenly or when it is not easy to do so 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注意到；发现</a:t>
            </a:r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043652" y="332509"/>
            <a:ext cx="4876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 ____________ (spot) by police as they were entering the bank.</a:t>
            </a:r>
            <a:endParaRPr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919257" y="332509"/>
            <a:ext cx="1584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were spotted</a:t>
            </a:r>
            <a:endParaRPr lang="zh-CN" alt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043652" y="2310848"/>
            <a:ext cx="47160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Spain is our favorite holiday </a:t>
            </a:r>
            <a:r>
              <a:rPr lang="en-US" altLang="zh-CN" sz="2400" b="1" u="sng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spot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975957" y="2581102"/>
            <a:ext cx="35412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particular area or place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地点；场所；处所</a:t>
            </a:r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直接箭头连接符 10"/>
          <p:cNvCxnSpPr>
            <a:stCxn id="2" idx="6"/>
            <a:endCxn id="10" idx="1"/>
          </p:cNvCxnSpPr>
          <p:nvPr/>
        </p:nvCxnSpPr>
        <p:spPr>
          <a:xfrm flipV="1">
            <a:off x="1518458" y="2996601"/>
            <a:ext cx="1457499" cy="845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7387244" y="3895897"/>
            <a:ext cx="45332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His jacket was covered with spots of mud.</a:t>
            </a:r>
            <a:endParaRPr lang="zh-CN" alt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直接箭头连接符 14"/>
          <p:cNvCxnSpPr/>
          <p:nvPr/>
        </p:nvCxnSpPr>
        <p:spPr>
          <a:xfrm>
            <a:off x="1108365" y="3412099"/>
            <a:ext cx="1823257" cy="118206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3108959" y="4389120"/>
            <a:ext cx="34968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small dirty mark on something</a:t>
            </a:r>
            <a:endParaRPr lang="en-US" altLang="zh-CN" sz="24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污迹；污渍；脏点</a:t>
            </a:r>
            <a:endParaRPr lang="zh-CN" alt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4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58794" y="127502"/>
            <a:ext cx="4733890" cy="666786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373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spot v. spotted, spotted</a:t>
            </a:r>
            <a:endParaRPr lang="zh-CN" altLang="en-US" sz="3735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07435" y="1604797"/>
            <a:ext cx="10558340" cy="2964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9600" indent="-609600">
              <a:buFont typeface="Arial" panose="020B0604020202020204" pitchFamily="34" charset="0"/>
              <a:buChar char="•"/>
            </a:pP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</a:t>
            </a:r>
            <a:r>
              <a:rPr lang="en-US" altLang="zh-CN" sz="373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spot</a:t>
            </a: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any mistakes in the article, just mark them with a pencil.</a:t>
            </a:r>
            <a:endParaRPr lang="en-US" altLang="zh-CN" sz="37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buFont typeface="Arial" panose="020B0604020202020204" pitchFamily="34" charset="0"/>
              <a:buChar char="•"/>
            </a:pP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police </a:t>
            </a:r>
            <a:r>
              <a:rPr lang="en-US" altLang="zh-CN" sz="373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spotted</a:t>
            </a: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him </a:t>
            </a:r>
            <a:r>
              <a:rPr lang="en-US" altLang="zh-CN" sz="373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driving</a:t>
            </a: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stolen car.</a:t>
            </a:r>
            <a:endParaRPr lang="en-US" altLang="zh-CN" sz="37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buFont typeface="Arial" panose="020B0604020202020204" pitchFamily="34" charset="0"/>
              <a:buChar char="•"/>
            </a:pP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policewoman </a:t>
            </a:r>
            <a:r>
              <a:rPr lang="en-US" altLang="zh-CN" sz="373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spotted</a:t>
            </a: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73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hadn’t got my seat belt on and </a:t>
            </a:r>
            <a:r>
              <a:rPr lang="en-US" altLang="zh-CN" sz="37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signalled</a:t>
            </a: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to stop.</a:t>
            </a:r>
            <a:endParaRPr lang="zh-CN" altLang="en-US" sz="3735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752835" y="4672527"/>
            <a:ext cx="3562235" cy="181569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3735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spot sb/ </a:t>
            </a:r>
            <a:r>
              <a:rPr lang="en-US" altLang="zh-CN" sz="3735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endParaRPr lang="en-US" altLang="zh-CN" sz="3735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735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spot sb doings </a:t>
            </a:r>
            <a:r>
              <a:rPr lang="en-US" altLang="zh-CN" sz="3735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endParaRPr lang="en-US" altLang="zh-CN" sz="3735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735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spot +clause</a:t>
            </a:r>
            <a:endParaRPr lang="zh-CN" altLang="en-US" sz="3735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238300" y="223723"/>
            <a:ext cx="116156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1pPr>
            <a:lvl2pPr marL="742950" indent="-28575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2pPr>
            <a:lvl3pPr marL="11430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3pPr>
            <a:lvl4pPr marL="16002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4pPr>
            <a:lvl5pPr marL="20574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It was the ship  _______ brought you to  England.</a:t>
            </a:r>
            <a:endParaRPr lang="en-US" altLang="zh-CN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842356" y="808498"/>
            <a:ext cx="8911243" cy="107721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1pPr>
            <a:lvl2pPr marL="742950" indent="-28575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2pPr>
            <a:lvl3pPr marL="11430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3pPr>
            <a:lvl4pPr marL="16002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4pPr>
            <a:lvl5pPr marL="20574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is/ was +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需强调的部分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+that +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剩余部分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is/ was +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需强调的人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+that/who +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剩余部分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674225" y="111827"/>
            <a:ext cx="14076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65517" y="2087244"/>
            <a:ext cx="80134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Mary met her friend in the street yesterday. 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10593" y="2811992"/>
            <a:ext cx="11942618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rabicParenR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was 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Mary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who/that 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 her friend in the street yesterday.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FontTx/>
              <a:buAutoNum type="arabicParenR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was 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 friend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who/that 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Mary met in the street yesterday.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FontTx/>
              <a:buAutoNum type="arabicParenR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was 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street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Mary met her friend  yesterday.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FontTx/>
              <a:buAutoNum type="arabicParenR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was 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yesterday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Mary met her friend  in the street.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FontTx/>
              <a:buAutoNum type="arabicParenR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Mary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 meet 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 friend in the street yesterday.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rabicParenR"/>
            </a:pP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25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animBg="1" build="p"/>
      <p:bldP spid="2" grpId="0"/>
      <p:bldP spid="3" grpId="0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08858" y="550623"/>
            <a:ext cx="11568180" cy="5836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735" dirty="0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以友好的方式</a:t>
            </a:r>
            <a:r>
              <a:rPr lang="en-US" altLang="zh-CN" sz="3735" dirty="0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3735" dirty="0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态度</a:t>
            </a:r>
            <a:endParaRPr lang="zh-CN" altLang="en-US" sz="3735" dirty="0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marL="609600" indent="-609600">
              <a:buFont typeface="Wingdings" panose="05000000000000000000" pitchFamily="2" charset="2"/>
              <a:buChar char="Ø"/>
            </a:pPr>
            <a:r>
              <a:rPr lang="en-US" altLang="zh-CN" sz="3735" i="1" dirty="0">
                <a:solidFill>
                  <a:srgbClr val="C0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in a friendly manner</a:t>
            </a:r>
            <a:endParaRPr lang="zh-CN" altLang="en-US" sz="3735" i="1" dirty="0">
              <a:solidFill>
                <a:srgbClr val="C0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r>
              <a:rPr lang="zh-CN" altLang="en-US" sz="3735" dirty="0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以坦率的方式 </a:t>
            </a:r>
            <a:endParaRPr lang="en-US" altLang="zh-CN" sz="3735" dirty="0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marL="609600" indent="-609600">
              <a:buFont typeface="Wingdings" panose="05000000000000000000" pitchFamily="2" charset="2"/>
              <a:buChar char="Ø"/>
            </a:pPr>
            <a:r>
              <a:rPr lang="en-US" altLang="zh-CN" sz="3735" i="1" dirty="0">
                <a:solidFill>
                  <a:srgbClr val="C0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in a frank manner</a:t>
            </a:r>
            <a:endParaRPr lang="zh-CN" altLang="en-US" sz="3735" i="1" dirty="0">
              <a:solidFill>
                <a:srgbClr val="C0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r>
              <a:rPr lang="zh-CN" altLang="en-US" sz="3735" dirty="0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以（对方）可以接受的方式</a:t>
            </a:r>
            <a:r>
              <a:rPr lang="en-US" altLang="zh-CN" sz="3735" dirty="0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3735" dirty="0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做法</a:t>
            </a:r>
            <a:endParaRPr lang="zh-CN" altLang="en-US" sz="3735" dirty="0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marL="609600" indent="-609600">
              <a:buFont typeface="Wingdings" panose="05000000000000000000" pitchFamily="2" charset="2"/>
              <a:buChar char="Ø"/>
            </a:pPr>
            <a:r>
              <a:rPr lang="en-US" altLang="zh-CN" sz="3735" i="1" dirty="0">
                <a:solidFill>
                  <a:srgbClr val="C0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in an acceptable manner</a:t>
            </a:r>
            <a:endParaRPr lang="en-US" altLang="zh-CN" sz="3735" i="1" dirty="0">
              <a:solidFill>
                <a:srgbClr val="C0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r>
              <a:rPr lang="zh-CN" altLang="en-US" sz="3735" dirty="0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他的彬彬有礼受到了老师的称赞。</a:t>
            </a:r>
            <a:endParaRPr lang="zh-CN" altLang="en-US" sz="3735" dirty="0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marL="609600" indent="-609600">
              <a:buFont typeface="Wingdings" panose="05000000000000000000" pitchFamily="2" charset="2"/>
              <a:buChar char="Ø"/>
            </a:pPr>
            <a:r>
              <a:rPr lang="en-US" altLang="zh-CN" sz="3735" i="1" dirty="0">
                <a:solidFill>
                  <a:srgbClr val="C0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His good manners were praised by his teachers. </a:t>
            </a:r>
            <a:endParaRPr lang="zh-CN" altLang="en-US" sz="3735" i="1" dirty="0">
              <a:solidFill>
                <a:srgbClr val="C0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r>
              <a:rPr lang="zh-CN" altLang="en-US" sz="3735" dirty="0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他一点也不讲礼貌。 </a:t>
            </a:r>
            <a:endParaRPr lang="en-US" altLang="zh-CN" sz="3735" dirty="0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marL="609600" indent="-609600">
              <a:buFont typeface="Wingdings" panose="05000000000000000000" pitchFamily="2" charset="2"/>
              <a:buChar char="Ø"/>
            </a:pPr>
            <a:r>
              <a:rPr lang="en-US" altLang="zh-CN" sz="3735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has no manners at all.</a:t>
            </a:r>
            <a:endParaRPr lang="zh-CN" altLang="en-US" sz="3735" i="1" dirty="0" err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499639" y="810473"/>
            <a:ext cx="3699096" cy="74898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4265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 manners</a:t>
            </a:r>
            <a:endParaRPr lang="zh-CN" altLang="en-US" sz="4265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10589" y="101191"/>
            <a:ext cx="1246909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manner 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48393" y="692726"/>
            <a:ext cx="5652654" cy="748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265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 past future tense</a:t>
            </a:r>
            <a:endParaRPr lang="en-US" altLang="zh-CN" sz="4265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39616" y="2468893"/>
            <a:ext cx="4564198" cy="18156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09600" indent="-609600">
              <a:buFont typeface="Arial" panose="020B0604020202020204" pitchFamily="34" charset="0"/>
              <a:buChar char="•"/>
            </a:pP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would do</a:t>
            </a:r>
            <a:endParaRPr lang="en-US" altLang="zh-CN" sz="37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buFont typeface="Arial" panose="020B0604020202020204" pitchFamily="34" charset="0"/>
              <a:buChar char="•"/>
            </a:pP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was/ were going to</a:t>
            </a:r>
            <a:endParaRPr lang="en-US" altLang="zh-CN" sz="37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buFont typeface="Arial" panose="020B0604020202020204" pitchFamily="34" charset="0"/>
              <a:buChar char="•"/>
            </a:pP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about to do </a:t>
            </a:r>
            <a:r>
              <a:rPr lang="en-US" altLang="zh-CN" sz="37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endParaRPr lang="en-US" altLang="zh-CN" sz="37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右大括号 3"/>
          <p:cNvSpPr/>
          <p:nvPr/>
        </p:nvSpPr>
        <p:spPr>
          <a:xfrm>
            <a:off x="7502485" y="2564904"/>
            <a:ext cx="225696" cy="1440160"/>
          </a:xfrm>
          <a:prstGeom prst="rightBrace">
            <a:avLst/>
          </a:prstGeom>
          <a:ln w="762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615333" y="3671671"/>
            <a:ext cx="3613490" cy="6667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(when </a:t>
            </a:r>
            <a:r>
              <a:rPr lang="en-US" altLang="zh-CN" sz="37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</a:t>
            </a: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did </a:t>
            </a:r>
            <a:r>
              <a:rPr lang="en-US" altLang="zh-CN" sz="37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en-US" altLang="zh-CN" sz="37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5360" y="-27383"/>
            <a:ext cx="11329259" cy="6985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+mj-lt"/>
              <a:buAutoNum type="arabicPeriod"/>
            </a:pP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my parents went on business trips, my grandparents _________ look after me.</a:t>
            </a:r>
            <a:endParaRPr lang="en-US" altLang="zh-CN" sz="37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buFont typeface="+mj-lt"/>
              <a:buAutoNum type="arabicPeriod"/>
            </a:pP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said he ___________ be there at 8 o’clock and so he will.</a:t>
            </a:r>
            <a:endParaRPr lang="en-US" altLang="zh-CN" sz="37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buFont typeface="+mj-lt"/>
              <a:buAutoNum type="arabicPeriod"/>
            </a:pP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Hey, Timmy, I ______________ call you. But </a:t>
            </a:r>
            <a:r>
              <a:rPr lang="en-US" altLang="zh-CN" sz="3735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now that </a:t>
            </a: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are here, I don’t have to.</a:t>
            </a:r>
            <a:endParaRPr lang="en-US" altLang="zh-CN" sz="37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buFont typeface="+mj-lt"/>
              <a:buAutoNum type="arabicPeriod"/>
            </a:pP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_____________ take part in the event, but it was cancelled.</a:t>
            </a:r>
            <a:endParaRPr lang="en-US" altLang="zh-CN" sz="37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buFont typeface="+mj-lt"/>
              <a:buAutoNum type="arabicPeriod"/>
            </a:pP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sky was full of dark clouds. Obviously, it ______________ rain.</a:t>
            </a:r>
            <a:endParaRPr lang="en-US" altLang="zh-CN" sz="37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buFont typeface="+mj-lt"/>
              <a:buAutoNum type="arabicPeriod"/>
            </a:pP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Oliver _____________ get the letter </a:t>
            </a:r>
            <a:r>
              <a:rPr lang="en-US" altLang="zh-CN" sz="373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Roderick asked him to.</a:t>
            </a:r>
            <a:endParaRPr lang="zh-CN" altLang="en-US" sz="3735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77674" y="496111"/>
            <a:ext cx="1431802" cy="6667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735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endParaRPr lang="zh-CN" altLang="en-US" sz="3735" b="1" dirty="0" err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03712" y="1052873"/>
            <a:ext cx="1431802" cy="6667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735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endParaRPr lang="zh-CN" altLang="en-US" sz="3735" b="1" dirty="0" err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1355" y="2209125"/>
            <a:ext cx="2707793" cy="6667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735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was going to</a:t>
            </a:r>
            <a:endParaRPr lang="zh-CN" altLang="en-US" sz="3735" b="1" dirty="0" err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61905" y="3376431"/>
            <a:ext cx="2707793" cy="6667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735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was going to</a:t>
            </a:r>
            <a:endParaRPr lang="zh-CN" altLang="en-US" sz="3735" b="1" dirty="0" err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99457" y="5008612"/>
            <a:ext cx="2707793" cy="6667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735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was going to</a:t>
            </a:r>
            <a:endParaRPr lang="zh-CN" altLang="en-US" sz="3735" b="1" dirty="0" err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44139" y="112069"/>
            <a:ext cx="3262432" cy="5847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常见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习惯性动作</a:t>
            </a:r>
            <a:endParaRPr lang="zh-CN" altLang="en-US" sz="3200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44139" y="1580779"/>
            <a:ext cx="3877985" cy="5847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意愿或承诺要做的事</a:t>
            </a:r>
            <a:endParaRPr lang="zh-CN" altLang="en-US" sz="3200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57409" y="2939967"/>
            <a:ext cx="7547259" cy="5847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本来打算的计划，但未能如愿发生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Wingdings 3"/>
              </a:rPr>
              <a:t>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Wingdings 3"/>
              </a:rPr>
              <a:t>虚拟</a:t>
            </a:r>
            <a:endParaRPr lang="zh-CN" altLang="en-US" sz="3200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78726" y="5094943"/>
            <a:ext cx="5109091" cy="5847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根据某种迹象表明即将发生</a:t>
            </a:r>
            <a:endParaRPr lang="zh-CN" altLang="en-US" sz="3200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97409" y="5684692"/>
            <a:ext cx="2762295" cy="6667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735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was about to</a:t>
            </a:r>
            <a:endParaRPr lang="zh-CN" altLang="en-US" sz="3735" b="1" dirty="0" err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 animBg="1"/>
      <p:bldP spid="9" grpId="0" animBg="1"/>
      <p:bldP spid="10" grpId="0" animBg="1"/>
      <p:bldP spid="11" grpId="0" animBg="1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300908"/>
            <a:ext cx="10995858" cy="52624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 Bai went aboard and _________________ leave </a:t>
            </a:r>
            <a:r>
              <a:rPr lang="en-US" altLang="zh-CN" sz="3735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when he suddenly heard the stamping sound from the bank</a:t>
            </a: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zh-CN" altLang="en-US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（李白乘舟将欲行，忽闻岸上踏歌声。）</a:t>
            </a:r>
            <a:endParaRPr lang="en-US" altLang="zh-CN" sz="37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37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7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Mrs</a:t>
            </a: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Thomson ______________ sit down to watch the opera </a:t>
            </a:r>
            <a:r>
              <a:rPr lang="en-US" altLang="zh-CN" sz="3735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when her phone rang</a:t>
            </a:r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37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37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7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____________________ turn off the computer when I received an email.</a:t>
            </a:r>
            <a:endParaRPr lang="zh-CN" altLang="en-US" sz="3735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855903" y="214228"/>
            <a:ext cx="2882520" cy="6667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735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was about to </a:t>
            </a:r>
            <a:endParaRPr lang="zh-CN" altLang="en-US" sz="3735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654855" y="2377928"/>
            <a:ext cx="2882520" cy="6667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735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was about to </a:t>
            </a:r>
            <a:endParaRPr lang="zh-CN" altLang="en-US" sz="3735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636833" y="4208235"/>
            <a:ext cx="2882520" cy="6667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735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was about to </a:t>
            </a:r>
            <a:endParaRPr lang="zh-CN" altLang="en-US" sz="3735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15587" y="5602985"/>
            <a:ext cx="74643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…was/were about to do when </a:t>
            </a:r>
            <a:r>
              <a:rPr lang="en-US" altLang="zh-CN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/sb did…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刚要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，突然就在这时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8" grpId="0" build="p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5498</Words>
  <Application>WPS 演示</Application>
  <PresentationFormat>宽屏</PresentationFormat>
  <Paragraphs>228</Paragraphs>
  <Slides>16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35" baseType="lpstr">
      <vt:lpstr>Arial</vt:lpstr>
      <vt:lpstr>宋体</vt:lpstr>
      <vt:lpstr>Wingdings</vt:lpstr>
      <vt:lpstr>Times New Roman</vt:lpstr>
      <vt:lpstr>华文楷体</vt:lpstr>
      <vt:lpstr>Wingdings 2</vt:lpstr>
      <vt:lpstr>Arial Narrow</vt:lpstr>
      <vt:lpstr>楷体</vt:lpstr>
      <vt:lpstr>Wingdings 3</vt:lpstr>
      <vt:lpstr>等线</vt:lpstr>
      <vt:lpstr>微软雅黑</vt:lpstr>
      <vt:lpstr>Arial Unicode MS</vt:lpstr>
      <vt:lpstr>等线 Light</vt:lpstr>
      <vt:lpstr>HelveticaNeue</vt:lpstr>
      <vt:lpstr>华文新魏</vt:lpstr>
      <vt:lpstr>Segoe Print</vt:lpstr>
      <vt:lpstr>Symbol</vt:lpstr>
      <vt:lpstr>Wingdings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jiang Louisa</dc:creator>
  <cp:lastModifiedBy>Administrator</cp:lastModifiedBy>
  <cp:revision>18</cp:revision>
  <dcterms:created xsi:type="dcterms:W3CDTF">2023-06-20T12:43:00Z</dcterms:created>
  <dcterms:modified xsi:type="dcterms:W3CDTF">2024-04-23T05:20:01Z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2052-11.8.2.7978</vt:lpwstr>
  </property>
</Properties>
</file>