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5" r:id="rId3"/>
    <p:sldId id="258" r:id="rId4"/>
    <p:sldId id="259" r:id="rId5"/>
    <p:sldId id="260" r:id="rId6"/>
    <p:sldId id="261" r:id="rId7"/>
    <p:sldId id="256" r:id="rId8"/>
    <p:sldId id="262" r:id="rId9"/>
    <p:sldId id="263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63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E4DBB-535D-4E1E-9A1F-196FFBD71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0174-1C50-4DC2-BEB9-68CCE40EB0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E4DBB-535D-4E1E-9A1F-196FFBD71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0174-1C50-4DC2-BEB9-68CCE40EB0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E4DBB-535D-4E1E-9A1F-196FFBD71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0174-1C50-4DC2-BEB9-68CCE40EB0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E4DBB-535D-4E1E-9A1F-196FFBD71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0174-1C50-4DC2-BEB9-68CCE40EB0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E4DBB-535D-4E1E-9A1F-196FFBD71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0174-1C50-4DC2-BEB9-68CCE40EB0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E4DBB-535D-4E1E-9A1F-196FFBD71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0174-1C50-4DC2-BEB9-68CCE40EB0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E4DBB-535D-4E1E-9A1F-196FFBD71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0174-1C50-4DC2-BEB9-68CCE40EB0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E4DBB-535D-4E1E-9A1F-196FFBD71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0174-1C50-4DC2-BEB9-68CCE40EB0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E4DBB-535D-4E1E-9A1F-196FFBD71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0174-1C50-4DC2-BEB9-68CCE40EB0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E4DBB-535D-4E1E-9A1F-196FFBD71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0174-1C50-4DC2-BEB9-68CCE40EB0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E4DBB-535D-4E1E-9A1F-196FFBD71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0174-1C50-4DC2-BEB9-68CCE40EB0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E4DBB-535D-4E1E-9A1F-196FFBD71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80174-1C50-4DC2-BEB9-68CCE40EB0EB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198225" y="254635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375920" y="601345"/>
            <a:ext cx="7306945" cy="55079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4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4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4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4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4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4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4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3" name="矩形 3"/>
          <p:cNvSpPr/>
          <p:nvPr/>
        </p:nvSpPr>
        <p:spPr>
          <a:xfrm>
            <a:off x="8201025" y="2262505"/>
            <a:ext cx="36036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35520" y="260350"/>
            <a:ext cx="4689475" cy="1518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180" y="2893695"/>
            <a:ext cx="3134995" cy="3133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16657" y="511790"/>
            <a:ext cx="3828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B6U2  Video Time 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460" y="1288386"/>
            <a:ext cx="7451678" cy="452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980227" y="1917511"/>
            <a:ext cx="2040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 bank 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3428" y="300335"/>
            <a:ext cx="861856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evolve v. </a:t>
            </a:r>
            <a:r>
              <a:rPr lang="en-US" altLang="zh-CN" sz="28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800" b="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ɪˈvɒlv</a:t>
            </a:r>
            <a:r>
              <a:rPr lang="en-US" altLang="zh-CN" sz="28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/v. </a:t>
            </a:r>
            <a:r>
              <a:rPr lang="zh-CN" altLang="en-US" sz="2800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逐渐形成，逐步发展</a:t>
            </a:r>
            <a:endParaRPr lang="en-US" altLang="zh-CN" sz="2800" b="0" i="0" dirty="0">
              <a:solidFill>
                <a:srgbClr val="202124"/>
              </a:solidFill>
              <a:effectLst/>
              <a:highlight>
                <a:srgbClr val="FFFFFF"/>
              </a:highligh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14350" indent="-514350">
              <a:buAutoNum type="arabicPeriod"/>
            </a:pPr>
            <a:r>
              <a:rPr lang="en-US" altLang="zh-CN" sz="2800" dirty="0">
                <a:solidFill>
                  <a:srgbClr val="00206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8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ardiology /ˌ</a:t>
            </a:r>
            <a:r>
              <a:rPr lang="en-US" altLang="zh-CN" sz="2800" b="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kɑːdiˈɒlədʒi</a:t>
            </a:r>
            <a:r>
              <a:rPr lang="en-US" altLang="zh-CN" sz="28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/  n. </a:t>
            </a:r>
            <a:r>
              <a:rPr lang="zh-CN" altLang="en-US" sz="28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心</a:t>
            </a:r>
            <a:r>
              <a:rPr lang="en-US" altLang="zh-CN" sz="28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8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脏</a:t>
            </a:r>
            <a:r>
              <a:rPr lang="en-US" altLang="zh-CN" sz="28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sz="28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病学</a:t>
            </a:r>
            <a:endParaRPr lang="en-US" altLang="zh-CN" sz="2800" b="0" i="0" dirty="0">
              <a:solidFill>
                <a:srgbClr val="002060"/>
              </a:solidFill>
              <a:effectLst/>
              <a:highlight>
                <a:srgbClr val="FFFFFF"/>
              </a:highlight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neuroscience </a:t>
            </a:r>
            <a:r>
              <a:rPr lang="en-US" altLang="zh-CN" sz="28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altLang="zh-CN" sz="2800" b="0" i="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njʊərəʊsaɪəns</a:t>
            </a:r>
            <a:r>
              <a:rPr lang="en-US" altLang="zh-CN" sz="2800" b="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zh-CN" altLang="en-US" sz="2800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神经科学</a:t>
            </a:r>
            <a:endParaRPr lang="en-US" altLang="zh-CN" sz="2800" b="0" i="0" dirty="0">
              <a:solidFill>
                <a:srgbClr val="202124"/>
              </a:solidFill>
              <a:effectLst/>
              <a:highlight>
                <a:srgbClr val="FFFFFF"/>
              </a:highligh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57200" indent="-457200">
              <a:buAutoNum type="arabicPeriod" startAt="4"/>
            </a:pPr>
            <a:r>
              <a:rPr lang="en-US" altLang="zh-CN" sz="24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vessel  /ˈ</a:t>
            </a:r>
            <a:r>
              <a:rPr lang="en-US" altLang="zh-CN" sz="2400" dirty="0" err="1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vesl</a:t>
            </a:r>
            <a:r>
              <a:rPr lang="en-US" altLang="zh-CN" sz="24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zh-CN" altLang="en-US" sz="2800" dirty="0">
                <a:highlight>
                  <a:srgbClr val="FFFFFF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血管</a:t>
            </a:r>
            <a:endParaRPr lang="en-US" altLang="zh-CN" sz="2800" dirty="0">
              <a:highlight>
                <a:srgbClr val="FFFFFF"/>
              </a:highligh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14350" indent="-514350">
              <a:buAutoNum type="arabicPeriod" startAt="4"/>
            </a:pP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stroke 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strəʊk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中风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14350" indent="-514350">
              <a:buAutoNum type="arabicPeriod" startAt="4"/>
            </a:pP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cholesterol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kəˈlestərɒl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胆固醇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14350" indent="-514350">
              <a:buAutoNum type="arabicPeriod" startAt="4"/>
            </a:pP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medication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/ˌ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medɪˈkeɪʃn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药；药物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14350" indent="-514350">
              <a:buAutoNum type="arabicPeriod" startAt="4"/>
            </a:pP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terms of   </a:t>
            </a:r>
            <a:r>
              <a:rPr lang="zh-CN" altLang="en-US" sz="2800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依据；按照；在</a:t>
            </a:r>
            <a:r>
              <a:rPr lang="en-US" altLang="zh-CN" sz="2800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…</a:t>
            </a:r>
            <a:r>
              <a:rPr lang="zh-CN" altLang="en-US" sz="2800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方面</a:t>
            </a:r>
            <a:endParaRPr lang="en-US" altLang="zh-CN" sz="2800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rabicPeriod" startAt="4"/>
            </a:pP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contagious adj.</a:t>
            </a:r>
            <a:r>
              <a:rPr lang="en-US" altLang="zh-CN" dirty="0"/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kənˈteɪdʒəs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有感染力的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14350" indent="-514350">
              <a:buFontTx/>
              <a:buAutoNum type="arabicPeriod" startAt="4"/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tickle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tɪkl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 v.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呵痒；胳肢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14350" indent="-514350">
              <a:buFontTx/>
              <a:buAutoNum type="arabicPeriod" startAt="4"/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fuss v.</a:t>
            </a:r>
            <a:r>
              <a:rPr lang="en-US" altLang="zh-CN" dirty="0"/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fʌs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吵闹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514350" indent="-514350">
              <a:buFontTx/>
              <a:buAutoNum type="arabicPeriod" startAt="4"/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instinctive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ɪnˈstɪŋktɪv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adj.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本能的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rabicPeriod" startAt="4"/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tease out 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探讨；深入研究；梳理清楚</a:t>
            </a:r>
            <a:endParaRPr lang="zh-CN" altLang="en-US" sz="2800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496" y="312604"/>
            <a:ext cx="10788555" cy="599948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9086" y="3429000"/>
            <a:ext cx="450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9086" y="4175078"/>
            <a:ext cx="450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4717" y="102358"/>
            <a:ext cx="7287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Watch and answer the following questions: </a:t>
            </a:r>
            <a:endParaRPr lang="zh-CN" altLang="en-US" sz="3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717" y="1071349"/>
            <a:ext cx="11675659" cy="42103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2 配套视频-Video Tim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55092" y="361667"/>
            <a:ext cx="10863617" cy="5639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5591" y="232013"/>
            <a:ext cx="1132081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adults not necessarily remember?</a:t>
            </a:r>
            <a:endParaRPr lang="en-US" altLang="zh-C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altLang="zh-C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altLang="zh-C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Aside from making us feel good, what else does laughter do according to research?</a:t>
            </a:r>
            <a:endParaRPr lang="en-US" altLang="zh-C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What happens when you have 5-10 minutes of laughter, besides your blood vessels opening up like you have gone jogging or taken cholesterol medication?</a:t>
            </a:r>
            <a:endParaRPr lang="en-US" altLang="zh-C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9212" y="962167"/>
            <a:ext cx="10608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Adults don’t necessarily remember how to have fun.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5911" y="2740392"/>
            <a:ext cx="10563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research, laughter also has a direct and positive effect on our blood vessels.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3803" y="5379575"/>
            <a:ext cx="11163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you have 5-10 minutes of laughter you can burn up to 40 calories.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5591" y="225189"/>
            <a:ext cx="113208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What does it mean when we say that laughter is contagious?</a:t>
            </a:r>
            <a:endParaRPr lang="en-US" altLang="zh-C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What will a mother usually do if she tickles her baby and the baby fusses or cries?</a:t>
            </a:r>
            <a:endParaRPr lang="en-US" altLang="zh-C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Which do you think is more important for bringing out the benefits of laughter, the act of laughing or the social interaction connected to it? What are your reasons?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5591" y="1009933"/>
            <a:ext cx="11386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means that when someone is laughing, we are more likely to laugh too.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48518" y="2672658"/>
            <a:ext cx="4844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will stop doing it.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9627" y="4749504"/>
            <a:ext cx="113867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think that the social interaction connected to laughter is more important for bringing out its benefits, because laughter is a social thing and happens  when people are communicating with	each other. It is harder to laugh and be happy when we are alone.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1660</Words>
  <Application>WPS 演示</Application>
  <PresentationFormat>宽屏</PresentationFormat>
  <Paragraphs>58</Paragraphs>
  <Slides>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1" baseType="lpstr">
      <vt:lpstr>Arial</vt:lpstr>
      <vt:lpstr>宋体</vt:lpstr>
      <vt:lpstr>Wingdings</vt:lpstr>
      <vt:lpstr>Times New Roman</vt:lpstr>
      <vt:lpstr>微软雅黑</vt:lpstr>
      <vt:lpstr>Arial Unicode MS</vt:lpstr>
      <vt:lpstr>等线 Light</vt:lpstr>
      <vt:lpstr>等线</vt:lpstr>
      <vt:lpstr>Calibri</vt:lpstr>
      <vt:lpstr>HelveticaNeue</vt:lpstr>
      <vt:lpstr>华文新魏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Louisa jiang</dc:creator>
  <cp:lastModifiedBy>Administrator</cp:lastModifiedBy>
  <cp:revision>20</cp:revision>
  <dcterms:created xsi:type="dcterms:W3CDTF">2024-04-09T07:23:00Z</dcterms:created>
  <dcterms:modified xsi:type="dcterms:W3CDTF">2024-04-23T05:25:48Z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</Properties>
</file>