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3619" r:id="rId3"/>
    <p:sldId id="256" r:id="rId4"/>
    <p:sldId id="3599" r:id="rId5"/>
    <p:sldId id="3600" r:id="rId6"/>
    <p:sldId id="3601" r:id="rId7"/>
    <p:sldId id="3596" r:id="rId8"/>
    <p:sldId id="3610" r:id="rId9"/>
    <p:sldId id="3602" r:id="rId10"/>
    <p:sldId id="3604" r:id="rId11"/>
    <p:sldId id="3603" r:id="rId12"/>
    <p:sldId id="3605" r:id="rId13"/>
    <p:sldId id="3609" r:id="rId14"/>
    <p:sldId id="3606" r:id="rId15"/>
    <p:sldId id="3607" r:id="rId16"/>
    <p:sldId id="3608" r:id="rId1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63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21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notesMaster" Target="notesMasters/notesMaster1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E355A6-ADA6-49D3-A50B-0879547A3E33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2AF06B-E077-419D-91A4-EDBA56369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EDE49-9076-4F1F-ACAE-BEC702ADA2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4388B-B520-45BF-A6CF-ECD8A12C20A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EDE49-9076-4F1F-ACAE-BEC702ADA2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4388B-B520-45BF-A6CF-ECD8A12C20A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EDE49-9076-4F1F-ACAE-BEC702ADA2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4388B-B520-45BF-A6CF-ECD8A12C20A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EDE49-9076-4F1F-ACAE-BEC702ADA2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4388B-B520-45BF-A6CF-ECD8A12C20A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EDE49-9076-4F1F-ACAE-BEC702ADA2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4388B-B520-45BF-A6CF-ECD8A12C20A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EDE49-9076-4F1F-ACAE-BEC702ADA2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4388B-B520-45BF-A6CF-ECD8A12C20A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EDE49-9076-4F1F-ACAE-BEC702ADA2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4388B-B520-45BF-A6CF-ECD8A12C20A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EDE49-9076-4F1F-ACAE-BEC702ADA2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4388B-B520-45BF-A6CF-ECD8A12C20A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EDE49-9076-4F1F-ACAE-BEC702ADA2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4388B-B520-45BF-A6CF-ECD8A12C20A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EDE49-9076-4F1F-ACAE-BEC702ADA2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4388B-B520-45BF-A6CF-ECD8A12C20A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EDE49-9076-4F1F-ACAE-BEC702ADA2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4388B-B520-45BF-A6CF-ECD8A12C20A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2EDE49-9076-4F1F-ACAE-BEC702ADA2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F4388B-B520-45BF-A6CF-ECD8A12C20A7}" type="slidenum">
              <a:rPr lang="zh-CN" altLang="en-US" smtClean="0"/>
            </a:fld>
            <a:endParaRPr lang="zh-CN" altLang="en-US"/>
          </a:p>
        </p:txBody>
      </p:sp>
      <p:pic>
        <p:nvPicPr>
          <p:cNvPr id="5124" name="图片 6" descr="logo横版 png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11198225" y="254635"/>
            <a:ext cx="608013" cy="642938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jpeg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hyperlink" Target="sound://_wear__uss_10.mp3/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矩形 1"/>
          <p:cNvSpPr/>
          <p:nvPr/>
        </p:nvSpPr>
        <p:spPr>
          <a:xfrm>
            <a:off x="375920" y="601345"/>
            <a:ext cx="7306945" cy="550799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44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44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endParaRPr lang="en-US" altLang="zh-CN" sz="44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r>
              <a:rPr lang="zh-CN" altLang="en-US" sz="44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更多教学资源请关注</a:t>
            </a:r>
            <a:endParaRPr lang="en-US" altLang="zh-CN" sz="44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r>
              <a:rPr lang="zh-CN" altLang="en-US" sz="44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公众号：溯恩英语</a:t>
            </a:r>
            <a:endParaRPr lang="zh-CN" altLang="en-US" sz="44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</p:txBody>
      </p:sp>
      <p:sp>
        <p:nvSpPr>
          <p:cNvPr id="3" name="矩形 3"/>
          <p:cNvSpPr/>
          <p:nvPr/>
        </p:nvSpPr>
        <p:spPr>
          <a:xfrm>
            <a:off x="8201025" y="2262505"/>
            <a:ext cx="3603625" cy="70675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4000" b="1">
                <a:latin typeface="华文新魏" pitchFamily="2" charset="-122"/>
                <a:ea typeface="宋体" panose="02010600030101010101" pitchFamily="2" charset="-122"/>
              </a:rPr>
              <a:t>知识产权声明</a:t>
            </a:r>
            <a:endParaRPr lang="zh-CN" altLang="en-US" sz="4000" b="1">
              <a:latin typeface="华文新魏" pitchFamily="2" charset="-122"/>
              <a:ea typeface="宋体" panose="02010600030101010101" pitchFamily="2" charset="-122"/>
            </a:endParaRPr>
          </a:p>
        </p:txBody>
      </p:sp>
      <p:pic>
        <p:nvPicPr>
          <p:cNvPr id="4" name="图片 11" descr="水印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45045" y="383540"/>
            <a:ext cx="4689475" cy="151892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" name="图片 1" descr="qrcode_for_gh_3a435f224ccf_128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98180" y="2893695"/>
            <a:ext cx="3134995" cy="31337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86603" y="354842"/>
            <a:ext cx="116142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1.I felt ____________(stress) out.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678675" y="302525"/>
            <a:ext cx="16854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stressed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91319" y="978875"/>
            <a:ext cx="10884089" cy="95410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zh-CN" sz="2800" b="0" i="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tress sb (out)</a:t>
            </a:r>
            <a:r>
              <a:rPr lang="en-US" altLang="zh-CN" sz="2800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to become or make somebody become too anxious or tired to be able to relax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使）焦虑不安，疲惫不堪  </a:t>
            </a:r>
            <a:r>
              <a:rPr lang="en-US" altLang="zh-CN" sz="2800" u="sng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be stressed out </a:t>
            </a:r>
            <a:endParaRPr lang="zh-CN" altLang="en-US" sz="2800" u="sng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82305" y="2157012"/>
            <a:ext cx="1020170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经过漫长的考试周，学生们都心力交瘁了。</a:t>
            </a:r>
            <a:endParaRPr lang="en-US" altLang="zh-CN" sz="2800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After a long week with exams, the students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were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all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stressed out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84495" y="3269828"/>
            <a:ext cx="11218460" cy="95410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stress n. </a:t>
            </a:r>
            <a:r>
              <a:rPr lang="en-US" altLang="zh-CN" sz="2800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pressure or worry caused by the problems in somebody’s life</a:t>
            </a:r>
            <a:endParaRPr lang="en-US" altLang="zh-CN" sz="2800" b="0" i="0" dirty="0">
              <a:solidFill>
                <a:srgbClr val="202124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202124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精神压力；心理负担；紧张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88960" y="4447965"/>
            <a:ext cx="288650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zh-CN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处在压力之下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思想负担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zh-CN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有精神压力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zh-CN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管理压力</a:t>
            </a:r>
            <a:endParaRPr lang="zh-CN" altLang="en-US" sz="2800" b="1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340289" y="4447965"/>
            <a:ext cx="288650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 stress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mental stress 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suffer from stress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manage stress 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878773" y="4447965"/>
            <a:ext cx="288650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 startAt="5"/>
            </a:pPr>
            <a:r>
              <a:rPr lang="zh-CN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应对压力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>
              <a:buAutoNum type="arabicPeriod" startAt="5"/>
            </a:pPr>
            <a:r>
              <a:rPr lang="zh-CN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自我释放压力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endParaRPr lang="zh-CN" altLang="en-US" sz="2800" b="1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8679976" y="4324748"/>
            <a:ext cx="35120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cope/deal with stress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free yourself from stress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6" grpId="0" build="p"/>
      <p:bldP spid="7" grpId="0" animBg="1" build="p"/>
      <p:bldP spid="8" grpId="0"/>
      <p:bldP spid="9" grpId="0" build="p"/>
      <p:bldP spid="10" grpId="0"/>
      <p:bldP spid="1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椭圆 1"/>
          <p:cNvSpPr/>
          <p:nvPr/>
        </p:nvSpPr>
        <p:spPr>
          <a:xfrm>
            <a:off x="334369" y="2654489"/>
            <a:ext cx="1692323" cy="90075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stress</a:t>
            </a:r>
            <a:endParaRPr lang="en-US" altLang="zh-C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v. n</a:t>
            </a:r>
            <a:endParaRPr lang="zh-C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直接箭头连接符 3"/>
          <p:cNvCxnSpPr/>
          <p:nvPr/>
        </p:nvCxnSpPr>
        <p:spPr>
          <a:xfrm flipV="1">
            <a:off x="1690147" y="1112293"/>
            <a:ext cx="1503429" cy="160587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3316406" y="232013"/>
            <a:ext cx="2654490" cy="193899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an extra force used when pronouncing a particular word or syllable  </a:t>
            </a:r>
            <a:endParaRPr lang="en-US" altLang="zh-CN" sz="2400" b="0" i="0" dirty="0">
              <a:solidFill>
                <a:srgbClr val="202124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重音；重读</a:t>
            </a:r>
            <a:endParaRPr lang="zh-CN" altLang="en-US" sz="2400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093726" y="300252"/>
            <a:ext cx="60982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en-US" altLang="zh-CN" sz="2800" b="0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alance</a:t>
            </a:r>
            <a:r>
              <a:rPr lang="en-US" altLang="zh-CN" sz="2800" b="0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zh-CN" altLang="en-US" sz="2800" b="0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一词的重音在第</a:t>
            </a:r>
            <a:r>
              <a:rPr lang="zh-CN" altLang="en-US" sz="2800" dirty="0">
                <a:solidFill>
                  <a:srgbClr val="002060"/>
                </a:solidFill>
                <a:highlight>
                  <a:srgbClr val="FFFFFF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一个</a:t>
            </a:r>
            <a:r>
              <a:rPr lang="zh-CN" altLang="en-US" sz="2800" b="0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音节上。</a:t>
            </a:r>
            <a:endParaRPr lang="en-US" altLang="zh-CN" sz="2800" b="0" i="0" dirty="0">
              <a:solidFill>
                <a:srgbClr val="002060"/>
              </a:solidFill>
              <a:effectLst/>
              <a:highlight>
                <a:srgbClr val="FFFFFF"/>
              </a:highlight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800" dirty="0">
                <a:solidFill>
                  <a:srgbClr val="00206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In “balance” </a:t>
            </a:r>
            <a:r>
              <a:rPr lang="en-US" altLang="zh-CN" sz="28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the stress falls on the first syllable.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cxnSp>
        <p:nvCxnSpPr>
          <p:cNvPr id="15" name="直接箭头连接符 14"/>
          <p:cNvCxnSpPr>
            <a:endCxn id="17" idx="1"/>
          </p:cNvCxnSpPr>
          <p:nvPr/>
        </p:nvCxnSpPr>
        <p:spPr>
          <a:xfrm>
            <a:off x="1491017" y="3535751"/>
            <a:ext cx="1948219" cy="137467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本框 16"/>
          <p:cNvSpPr txBox="1"/>
          <p:nvPr/>
        </p:nvSpPr>
        <p:spPr>
          <a:xfrm>
            <a:off x="3439236" y="4310262"/>
            <a:ext cx="2654490" cy="12003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special importance given to something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强调；重要性</a:t>
            </a:r>
            <a:endParaRPr lang="zh-CN" altLang="en-US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6676029" y="3627018"/>
            <a:ext cx="515430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他强调了良好教育的重要性。 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</a:rPr>
              <a:t>1)</a:t>
            </a:r>
            <a:r>
              <a:rPr lang="en-US" altLang="zh-CN" sz="2800" b="0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He </a:t>
            </a:r>
            <a:r>
              <a:rPr lang="en-US" altLang="zh-CN" sz="2800" b="1" i="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stressed the importance of </a:t>
            </a:r>
            <a:r>
              <a:rPr lang="en-US" altLang="zh-CN" sz="2800" b="0" i="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en-US" altLang="zh-CN" sz="2800" b="0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good education.</a:t>
            </a:r>
            <a:endParaRPr lang="en-US" altLang="zh-CN" sz="2800" dirty="0">
              <a:solidFill>
                <a:srgbClr val="002060"/>
              </a:solidFill>
              <a:highlight>
                <a:srgbClr val="FFFFFF"/>
              </a:highlight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2) He </a:t>
            </a:r>
            <a:r>
              <a:rPr lang="en-US" altLang="zh-CN" sz="2800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placed/laid stress on </a:t>
            </a:r>
            <a:r>
              <a:rPr lang="en-US" altLang="zh-CN" sz="2800" dirty="0">
                <a:solidFill>
                  <a:srgbClr val="00206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importance of a good education.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build="p"/>
      <p:bldP spid="17" grpId="0" animBg="1"/>
      <p:bldP spid="18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38836" y="232012"/>
            <a:ext cx="116142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I got so ____________(absorb) that I played the games day and night.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944806" y="232012"/>
            <a:ext cx="16991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absorbed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501253" y="1008881"/>
            <a:ext cx="4285397" cy="224676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专心于，醉心于</a:t>
            </a:r>
            <a:endParaRPr lang="en-US" altLang="zh-CN" sz="2800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be absorbed in…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be bent on…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be buried in…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be obsessed with/ by…</a:t>
            </a:r>
            <a:endParaRPr lang="en-US" altLang="zh-CN" sz="18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箭头: 左弧形 5"/>
          <p:cNvSpPr/>
          <p:nvPr/>
        </p:nvSpPr>
        <p:spPr>
          <a:xfrm>
            <a:off x="403746" y="896148"/>
            <a:ext cx="982639" cy="3575713"/>
          </a:xfrm>
          <a:prstGeom prst="curv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264693" y="4190945"/>
            <a:ext cx="116142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So absorbed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did I get  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I played the games day and night.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694597" y="4895012"/>
            <a:ext cx="8752764" cy="95410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so…that …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句型中，</a:t>
            </a:r>
            <a:r>
              <a:rPr lang="en-US" altLang="zh-CN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So</a:t>
            </a:r>
            <a:r>
              <a:rPr lang="zh-CN" altLang="en-US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和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所修饰的词放在句首，主谓要部分倒装。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045958" y="1272759"/>
            <a:ext cx="5793475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400" b="0" i="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bsorb sb</a:t>
            </a:r>
            <a:r>
              <a:rPr lang="en-US" altLang="zh-CN" sz="2400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 to interest somebody very much so that they pay no attention to anything else</a:t>
            </a:r>
            <a:endParaRPr lang="en-US" altLang="zh-CN" sz="2400" b="0" i="0" dirty="0">
              <a:solidFill>
                <a:srgbClr val="202124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吸引全部注意力；使全神贯注</a:t>
            </a:r>
            <a:endParaRPr lang="zh-CN" altLang="en-US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 build="p"/>
      <p:bldP spid="6" grpId="0" animBg="1"/>
      <p:bldP spid="7" grpId="0"/>
      <p:bldP spid="9" grpId="0" animBg="1"/>
      <p:bldP spid="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38836" y="232012"/>
            <a:ext cx="116142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Playing was fun, but I felt even more ___________(wear) out. 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318913" y="279780"/>
            <a:ext cx="12965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worn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63940" y="1005385"/>
            <a:ext cx="10704393" cy="95410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wear sb out: </a:t>
            </a:r>
            <a:r>
              <a:rPr lang="en-US" altLang="zh-CN" sz="2800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to make yourself/somebody feel very tired</a:t>
            </a:r>
            <a:endParaRPr lang="en-US" altLang="zh-CN" sz="2800" b="0" i="0" dirty="0">
              <a:solidFill>
                <a:srgbClr val="202124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202124"/>
                </a:solidFill>
                <a:highlight>
                  <a:srgbClr val="FFFFFF"/>
                </a:highlight>
                <a:latin typeface="Segoe UI" panose="020B0502040204020203" pitchFamily="34" charset="0"/>
              </a:rPr>
              <a:t>                   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使疲乏；使筋疲力尽；使厌烦</a:t>
            </a:r>
            <a:endParaRPr lang="zh-CN" altLang="en-US" sz="2800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57199" y="2161877"/>
            <a:ext cx="1014711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你要是继续这样拼命工作，身体会吃不消的。</a:t>
            </a:r>
            <a:br>
              <a:rPr lang="zh-CN" altLang="en-US" sz="2800" b="0" i="0" u="none" strike="noStrike" dirty="0">
                <a:solidFill>
                  <a:srgbClr val="006699"/>
                </a:solidFill>
                <a:effectLst/>
                <a:highlight>
                  <a:srgbClr val="FFFFFF"/>
                </a:highlight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hlinkClick r:id="rId1" tooltip="sentence pronunciation&#10;                    American"/>
              </a:rPr>
            </a:br>
            <a:r>
              <a:rPr lang="en-US" altLang="zh-CN" sz="2800" b="0" i="0" u="none" strike="noStrike" dirty="0">
                <a:solidFill>
                  <a:srgbClr val="006699"/>
                </a:solidFill>
                <a:effectLst/>
                <a:highlight>
                  <a:srgbClr val="FFFFFF"/>
                </a:highlight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1) </a:t>
            </a:r>
            <a:r>
              <a:rPr lang="en-US" altLang="zh-CN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You’ll </a:t>
            </a:r>
            <a:r>
              <a:rPr lang="en-US" altLang="zh-CN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wear yourself out </a:t>
            </a:r>
            <a:r>
              <a:rPr lang="en-US" altLang="zh-CN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if you carry on working so hard.</a:t>
            </a:r>
            <a:endParaRPr lang="en-US" altLang="zh-CN" sz="280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en-US" altLang="zh-CN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You’ll  </a:t>
            </a:r>
            <a:r>
              <a:rPr lang="en-US" altLang="zh-CN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 worn out </a:t>
            </a:r>
            <a:r>
              <a:rPr lang="en-US" altLang="zh-CN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if you carry on working so hard.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16508" y="3882788"/>
            <a:ext cx="784746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孩子们简直把我烦透了。 </a:t>
            </a:r>
            <a:endParaRPr lang="en-US" altLang="zh-CN" sz="2800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r>
              <a:rPr lang="en-US" altLang="zh-CN" sz="2800" b="0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The kids have totally </a:t>
            </a:r>
            <a:r>
              <a:rPr lang="en-US" altLang="zh-CN" sz="2800" b="0" i="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worn me out</a:t>
            </a:r>
            <a:r>
              <a:rPr lang="en-US" altLang="zh-CN" sz="2800" b="0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zh-CN" sz="2800" b="0" i="0" dirty="0">
              <a:solidFill>
                <a:srgbClr val="002060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r>
              <a:rPr lang="en-US" altLang="zh-CN" sz="2800" dirty="0">
                <a:solidFill>
                  <a:srgbClr val="00206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altLang="zh-CN" sz="2800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have been </a:t>
            </a:r>
            <a:r>
              <a:rPr lang="en-US" altLang="zh-CN" sz="2800" dirty="0">
                <a:solidFill>
                  <a:srgbClr val="00206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totally </a:t>
            </a:r>
            <a:r>
              <a:rPr lang="en-US" altLang="zh-CN" sz="2800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worn out </a:t>
            </a:r>
            <a:r>
              <a:rPr lang="en-US" altLang="zh-CN" sz="2800" dirty="0">
                <a:solidFill>
                  <a:srgbClr val="00206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by the kids.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build="p"/>
      <p:bldP spid="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38836" y="232012"/>
            <a:ext cx="1161424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I decided to ___________________(</a:t>
            </a:r>
            <a:r>
              <a:rPr lang="zh-CN" altLang="en-US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控制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my life and find other  ways to relax.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647665" y="232012"/>
            <a:ext cx="26817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take</a:t>
            </a: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control</a:t>
            </a: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zh-C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 in control of 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759958" y="1965432"/>
            <a:ext cx="58617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control of somebody/something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324665" y="1252028"/>
            <a:ext cx="214497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in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gain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take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seize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lose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zh-CN" alt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左大括号 5"/>
          <p:cNvSpPr/>
          <p:nvPr/>
        </p:nvSpPr>
        <p:spPr>
          <a:xfrm>
            <a:off x="2055124" y="1516403"/>
            <a:ext cx="225188" cy="1740089"/>
          </a:xfrm>
          <a:prstGeom prst="lef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238836" y="3574870"/>
            <a:ext cx="1161424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It was a big struggle not to join my friends _______ playing online games as I’m mad _______ them.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933061" y="3574870"/>
            <a:ext cx="11122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23164" y="4651865"/>
            <a:ext cx="10053851" cy="95410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join sb in doing </a:t>
            </a:r>
            <a:r>
              <a:rPr lang="en-US" altLang="zh-CN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sth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to take part in an activity with other people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参加，加入（活动）</a:t>
            </a:r>
            <a:endParaRPr lang="zh-CN" altLang="en-US" sz="2800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917509" y="3967720"/>
            <a:ext cx="11122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for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77588" y="5804286"/>
            <a:ext cx="116142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mad for…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484114" y="5804286"/>
            <a:ext cx="5192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8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be obsessed  with/by …</a:t>
            </a:r>
            <a:r>
              <a:rPr lang="zh-CN" altLang="en-US" sz="28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对</a:t>
            </a:r>
            <a:r>
              <a:rPr lang="en-US" altLang="zh-CN" sz="28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…</a:t>
            </a:r>
            <a:r>
              <a:rPr lang="zh-CN" altLang="en-US" sz="28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痴迷</a:t>
            </a:r>
            <a:endParaRPr lang="zh-CN" altLang="en-US" sz="2800" dirty="0"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build="p"/>
      <p:bldP spid="6" grpId="0" animBg="1"/>
      <p:bldP spid="7" grpId="0"/>
      <p:bldP spid="8" grpId="0" build="p"/>
      <p:bldP spid="9" grpId="0" animBg="1"/>
      <p:bldP spid="11" grpId="0" build="p"/>
      <p:bldP spid="12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88877" y="276886"/>
            <a:ext cx="1161424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I get___________(refresh)  through climbing, spend more time with my dad, and get to  meet new friends.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521725" y="230719"/>
            <a:ext cx="16377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refreshed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626210" y="1380654"/>
            <a:ext cx="2566728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get inspired</a:t>
            </a:r>
            <a:endParaRPr lang="en-US" altLang="zh-CN" sz="2800" dirty="0"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get interested</a:t>
            </a:r>
            <a:endParaRPr lang="en-US" altLang="zh-CN" sz="2800" dirty="0"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get confused</a:t>
            </a:r>
            <a:endParaRPr lang="en-US" altLang="zh-CN" sz="2800" dirty="0"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get stuck </a:t>
            </a:r>
            <a:endParaRPr lang="en-US" altLang="zh-CN" sz="2800" dirty="0"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get trapped</a:t>
            </a:r>
            <a:endParaRPr lang="en-US" altLang="zh-CN" sz="2800" dirty="0"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get burnt</a:t>
            </a:r>
            <a:endParaRPr lang="en-US" altLang="zh-CN" sz="2800" dirty="0"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zh-CN" altLang="en-US" sz="2800" dirty="0"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对话气泡: 椭圆形 4"/>
          <p:cNvSpPr/>
          <p:nvPr/>
        </p:nvSpPr>
        <p:spPr>
          <a:xfrm>
            <a:off x="897187" y="275970"/>
            <a:ext cx="2112143" cy="600501"/>
          </a:xfrm>
          <a:prstGeom prst="wedgeEllipseCallout">
            <a:avLst>
              <a:gd name="adj1" fmla="val 73150"/>
              <a:gd name="adj2" fmla="val 302274"/>
            </a:avLst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左大括号 5"/>
          <p:cNvSpPr/>
          <p:nvPr/>
        </p:nvSpPr>
        <p:spPr>
          <a:xfrm>
            <a:off x="3398293" y="1624084"/>
            <a:ext cx="129653" cy="2088107"/>
          </a:xfrm>
          <a:prstGeom prst="lef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195617" y="4227587"/>
            <a:ext cx="116142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I feel that I can change myself _______ the better.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68490" y="5076967"/>
            <a:ext cx="56865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hange for the better </a:t>
            </a:r>
            <a:r>
              <a:rPr lang="zh-CN" altLang="en-US" sz="2800" b="0" i="0" dirty="0">
                <a:solidFill>
                  <a:srgbClr val="333333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变得更好</a:t>
            </a:r>
            <a:r>
              <a:rPr lang="en-US" altLang="zh-CN" sz="2800" b="0" i="0" dirty="0">
                <a:solidFill>
                  <a:srgbClr val="333333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;</a:t>
            </a:r>
            <a:r>
              <a:rPr lang="zh-CN" altLang="en-US" sz="2800" b="0" i="0" dirty="0">
                <a:solidFill>
                  <a:srgbClr val="333333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变好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247563" y="4206199"/>
            <a:ext cx="8074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build="p"/>
      <p:bldP spid="5" grpId="0" animBg="1"/>
      <p:bldP spid="6" grpId="0" animBg="1"/>
      <p:bldP spid="7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100618" y="620974"/>
            <a:ext cx="788158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B6U2  Using language</a:t>
            </a:r>
            <a:endParaRPr lang="en-US" altLang="zh-CN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altLang="zh-CN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altLang="zh-CN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Write a letter to the editor about your lifestyle   </a:t>
            </a:r>
            <a:endParaRPr lang="zh-CN" alt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243919" y="3467038"/>
            <a:ext cx="77382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Wingdings" panose="05000000000000000000" pitchFamily="2" charset="2"/>
              <a:buChar char="u"/>
            </a:pPr>
            <a:r>
              <a:rPr lang="en-US" altLang="zh-CN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Language study</a:t>
            </a:r>
            <a:endParaRPr lang="zh-CN" alt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4186939" y="2485619"/>
            <a:ext cx="2511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Letter 1 </a:t>
            </a:r>
            <a:endParaRPr lang="zh-CN" alt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18364" y="232013"/>
            <a:ext cx="3541594" cy="818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218364" y="93232"/>
            <a:ext cx="1862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Phrases </a:t>
            </a:r>
            <a:endParaRPr lang="zh-CN" altLang="en-US" sz="2800" b="1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07076" y="524839"/>
            <a:ext cx="5479576" cy="5808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1.</a:t>
            </a:r>
            <a:r>
              <a:rPr lang="zh-CN" altLang="en-US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参加夏令营</a:t>
            </a:r>
            <a:endParaRPr lang="en-US" altLang="zh-CN" sz="2800" b="1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2.</a:t>
            </a:r>
            <a:r>
              <a:rPr lang="zh-CN" altLang="en-US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缺乏热情</a:t>
            </a:r>
            <a:endParaRPr lang="en-US" altLang="zh-CN" sz="2800" b="1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3.</a:t>
            </a:r>
            <a:r>
              <a:rPr lang="zh-CN" altLang="en-US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激发动力</a:t>
            </a:r>
            <a:endParaRPr lang="en-US" altLang="zh-CN" sz="2800" b="1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4.</a:t>
            </a:r>
            <a:r>
              <a:rPr lang="zh-CN" altLang="en-US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定期锻炼</a:t>
            </a:r>
            <a:endParaRPr lang="en-US" altLang="zh-CN" sz="2800" b="1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5.</a:t>
            </a:r>
            <a:r>
              <a:rPr lang="zh-CN" altLang="en-US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跳上滑板</a:t>
            </a:r>
            <a:endParaRPr lang="en-US" altLang="zh-CN" sz="2800" b="1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6.</a:t>
            </a:r>
            <a:r>
              <a:rPr lang="zh-CN" altLang="en-US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酣然入睡</a:t>
            </a:r>
            <a:endParaRPr lang="en-US" altLang="zh-CN" sz="2800" b="1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7.</a:t>
            </a:r>
            <a:r>
              <a:rPr lang="zh-CN" altLang="en-US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掌控自己的生活</a:t>
            </a:r>
            <a:endParaRPr lang="en-US" altLang="zh-CN" sz="2800" b="1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8. </a:t>
            </a:r>
            <a:r>
              <a:rPr lang="zh-CN" altLang="en-US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力所能及</a:t>
            </a:r>
            <a:endParaRPr lang="en-US" altLang="zh-CN" sz="2800" b="1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9.</a:t>
            </a:r>
            <a:r>
              <a:rPr lang="zh-CN" altLang="en-US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改变世界，从改变自己做起</a:t>
            </a:r>
            <a:endParaRPr lang="zh-CN" altLang="en-US" sz="2800" b="1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158854" y="0"/>
            <a:ext cx="6814782" cy="64781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attend the summer camp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take part in the summer camp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lack passion 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 stimulate one’s motivation 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50000"/>
              </a:lnSpc>
              <a:buAutoNum type="arabicPeriod" startAt="4"/>
            </a:pP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exercise regularly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50000"/>
              </a:lnSpc>
              <a:buAutoNum type="arabicPeriod" startAt="4"/>
            </a:pP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jump on the skateboard 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50000"/>
              </a:lnSpc>
              <a:buAutoNum type="arabicPeriod" startAt="4"/>
            </a:pP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sleep soundly 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50000"/>
              </a:lnSpc>
              <a:buAutoNum type="arabicPeriod" startAt="4"/>
            </a:pP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 in control of one’s own life 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50000"/>
              </a:lnSpc>
              <a:buAutoNum type="arabicPeriod" startAt="4"/>
            </a:pP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within one’s power 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50000"/>
              </a:lnSpc>
              <a:buAutoNum type="arabicPeriod" startAt="4"/>
            </a:pP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change the world by changing yourself.</a:t>
            </a:r>
            <a:endParaRPr lang="zh-CN" alt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86603" y="354842"/>
            <a:ext cx="1161424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Most __________(worry) , though, I got the flu easily and experienced many toothaches, too. 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562669" y="354842"/>
            <a:ext cx="15967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worrying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对话气泡: 椭圆形 4"/>
          <p:cNvSpPr/>
          <p:nvPr/>
        </p:nvSpPr>
        <p:spPr>
          <a:xfrm>
            <a:off x="743803" y="354842"/>
            <a:ext cx="2552131" cy="600501"/>
          </a:xfrm>
          <a:prstGeom prst="wedgeEllipseCallout">
            <a:avLst>
              <a:gd name="adj1" fmla="val -15753"/>
              <a:gd name="adj2" fmla="val 219319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443551" y="2044005"/>
            <a:ext cx="406703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0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形容词短语</a:t>
            </a:r>
            <a:r>
              <a:rPr lang="en-US" altLang="zh-CN" sz="2800" b="0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800" b="0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通常用作状语</a:t>
            </a:r>
            <a:r>
              <a:rPr lang="en-US" altLang="zh-CN" sz="2800" b="0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800" b="0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用来描述某件事情或情况的状态或性质</a:t>
            </a:r>
            <a:endParaRPr lang="zh-CN" altLang="en-US" sz="2800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9" name="直接连接符 8"/>
          <p:cNvCxnSpPr/>
          <p:nvPr/>
        </p:nvCxnSpPr>
        <p:spPr>
          <a:xfrm>
            <a:off x="5977719" y="955343"/>
            <a:ext cx="564335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8172734" y="964877"/>
            <a:ext cx="12533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fact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" name="箭头: 上弧形 10"/>
          <p:cNvSpPr/>
          <p:nvPr/>
        </p:nvSpPr>
        <p:spPr>
          <a:xfrm rot="10800000">
            <a:off x="2109713" y="964877"/>
            <a:ext cx="5702492" cy="881516"/>
          </a:xfrm>
          <a:prstGeom prst="curved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2" name="对话气泡: 椭圆形 11"/>
          <p:cNvSpPr/>
          <p:nvPr/>
        </p:nvSpPr>
        <p:spPr>
          <a:xfrm>
            <a:off x="4537881" y="364375"/>
            <a:ext cx="1303362" cy="600501"/>
          </a:xfrm>
          <a:prstGeom prst="wedgeEllipseCallout">
            <a:avLst>
              <a:gd name="adj1" fmla="val 102048"/>
              <a:gd name="adj2" fmla="val 292046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文本框 12"/>
          <p:cNvSpPr txBox="1"/>
          <p:nvPr/>
        </p:nvSpPr>
        <p:spPr>
          <a:xfrm>
            <a:off x="5356748" y="2446894"/>
            <a:ext cx="6544100" cy="2123658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adv. used especially at the end of a sentence or clause to add a fact or an opinion that makes the previous statement less strong or less important</a:t>
            </a:r>
            <a:endParaRPr lang="en-US" altLang="zh-CN" sz="2400" dirty="0"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zh-CN" altLang="en-US" sz="2800" dirty="0">
                <a:highlight>
                  <a:srgbClr val="FFFFFF"/>
                </a:highlight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尤用于句末补充说明，使语气减弱）不过，可是，然而</a:t>
            </a:r>
            <a:endParaRPr lang="zh-CN" altLang="en-US" sz="2800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491319" y="5011608"/>
            <a:ext cx="66737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我们队输了，可是这也不失为一场好球赛。</a:t>
            </a:r>
            <a:endParaRPr lang="en-US" altLang="zh-CN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b="0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Our team lost. It was a good game, </a:t>
            </a:r>
            <a:r>
              <a:rPr lang="en-US" altLang="zh-CN" sz="2800" b="0" i="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though</a:t>
            </a:r>
            <a:r>
              <a:rPr lang="en-US" altLang="zh-CN" sz="2800" b="0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  <p:bldP spid="10" grpId="0"/>
      <p:bldP spid="11" grpId="0" animBg="1"/>
      <p:bldP spid="12" grpId="0" animBg="1"/>
      <p:bldP spid="13" grpId="0" animBg="1"/>
      <p:bldP spid="1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303" r="50032"/>
          <a:stretch>
            <a:fillRect/>
          </a:stretch>
        </p:blipFill>
        <p:spPr>
          <a:xfrm>
            <a:off x="0" y="0"/>
            <a:ext cx="5181600" cy="6760923"/>
          </a:xfrm>
          <a:prstGeom prst="rect">
            <a:avLst/>
          </a:prstGeom>
        </p:spPr>
      </p:pic>
      <p:cxnSp>
        <p:nvCxnSpPr>
          <p:cNvPr id="3" name="直接连接符 2"/>
          <p:cNvCxnSpPr/>
          <p:nvPr/>
        </p:nvCxnSpPr>
        <p:spPr>
          <a:xfrm>
            <a:off x="1391920" y="1046480"/>
            <a:ext cx="3454400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/>
        </p:nvCxnSpPr>
        <p:spPr>
          <a:xfrm>
            <a:off x="325120" y="1402080"/>
            <a:ext cx="2438400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5351517" y="124807"/>
            <a:ext cx="6756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Every time </a:t>
            </a:r>
            <a:r>
              <a:rPr lang="en-US" altLang="zh-CN" sz="32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I went out with friends, I brought snacks from home…</a:t>
            </a:r>
            <a:endParaRPr lang="en-US" altLang="zh-CN" sz="3200" dirty="0"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algn="l"/>
            <a:endParaRPr lang="en-US" altLang="zh-CN" sz="3200" dirty="0"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algn="l"/>
            <a:r>
              <a:rPr lang="en-US" altLang="zh-CN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No matter when </a:t>
            </a:r>
            <a:r>
              <a:rPr lang="en-US" altLang="zh-CN" sz="32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I went out with friends, I brought snacks from home…</a:t>
            </a:r>
            <a:endParaRPr lang="zh-CN" altLang="en-US" sz="3200" dirty="0"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cxnSp>
        <p:nvCxnSpPr>
          <p:cNvPr id="8" name="直接连接符 7"/>
          <p:cNvCxnSpPr/>
          <p:nvPr/>
        </p:nvCxnSpPr>
        <p:spPr>
          <a:xfrm>
            <a:off x="255051" y="6370321"/>
            <a:ext cx="2335749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5230352" y="5492307"/>
            <a:ext cx="6756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within </a:t>
            </a:r>
            <a:r>
              <a:rPr lang="en-US" altLang="zh-CN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my own power </a:t>
            </a:r>
            <a:endParaRPr lang="en-US" altLang="zh-CN" sz="32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algn="l"/>
            <a:r>
              <a:rPr lang="en-US" altLang="zh-CN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within </a:t>
            </a:r>
            <a:r>
              <a:rPr lang="en-US" altLang="zh-CN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my reach   </a:t>
            </a:r>
            <a:r>
              <a:rPr lang="zh-CN" altLang="en-US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够得着</a:t>
            </a:r>
            <a:endParaRPr lang="en-US" altLang="zh-CN" sz="32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对话气泡: 椭圆形 3"/>
          <p:cNvSpPr/>
          <p:nvPr/>
        </p:nvSpPr>
        <p:spPr>
          <a:xfrm>
            <a:off x="2111839" y="4281283"/>
            <a:ext cx="1006674" cy="600501"/>
          </a:xfrm>
          <a:prstGeom prst="wedgeEllipseCallout">
            <a:avLst>
              <a:gd name="adj1" fmla="val 286258"/>
              <a:gd name="adj2" fmla="val -129545"/>
            </a:avLst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5547816" y="3131722"/>
            <a:ext cx="5181600" cy="954107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b="1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sleep very well and very deeply </a:t>
            </a:r>
            <a:endParaRPr lang="en-US" altLang="zh-CN" sz="2800" b="1" i="0" dirty="0">
              <a:solidFill>
                <a:srgbClr val="002060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酣（睡）；（睡得）沉</a:t>
            </a:r>
            <a:endParaRPr lang="zh-CN" altLang="en-US" sz="2800" b="1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4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椭圆 1"/>
          <p:cNvSpPr/>
          <p:nvPr/>
        </p:nvSpPr>
        <p:spPr>
          <a:xfrm>
            <a:off x="334369" y="2654489"/>
            <a:ext cx="1972103" cy="120100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sound adj.</a:t>
            </a:r>
            <a:endParaRPr lang="zh-C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直接箭头连接符 3"/>
          <p:cNvCxnSpPr/>
          <p:nvPr/>
        </p:nvCxnSpPr>
        <p:spPr>
          <a:xfrm flipV="1">
            <a:off x="1787857" y="1418862"/>
            <a:ext cx="1433014" cy="129021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3350526" y="730155"/>
            <a:ext cx="3459707" cy="8925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</a:rPr>
              <a:t> </a:t>
            </a:r>
            <a:r>
              <a:rPr lang="en-US" altLang="zh-CN" sz="2400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adj</a:t>
            </a:r>
            <a:r>
              <a:rPr lang="en-US" altLang="zh-CN" sz="2400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</a:rPr>
              <a:t>. </a:t>
            </a:r>
            <a:r>
              <a:rPr lang="en-US" altLang="zh-CN" sz="2400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deep and peaceful</a:t>
            </a:r>
            <a:endParaRPr lang="en-US" altLang="zh-CN" sz="2400" b="0" i="0" dirty="0">
              <a:solidFill>
                <a:srgbClr val="202124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酣畅的；香甜的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185546" y="429904"/>
            <a:ext cx="42035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0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zh-CN" altLang="en-US" sz="2800" b="1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一夜酣睡</a:t>
            </a:r>
            <a:endParaRPr lang="en-US" altLang="zh-CN" sz="2800" b="1" i="0" dirty="0">
              <a:solidFill>
                <a:srgbClr val="002060"/>
              </a:solidFill>
              <a:effectLst/>
              <a:highlight>
                <a:srgbClr val="FFFFFF"/>
              </a:highlight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800" b="0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have a </a:t>
            </a:r>
            <a:r>
              <a:rPr lang="en-US" altLang="zh-CN" sz="2800" b="0" i="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sound</a:t>
            </a:r>
            <a:r>
              <a:rPr lang="en-US" altLang="zh-CN" sz="2800" b="0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night’s sleep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直接箭头连接符 7"/>
          <p:cNvCxnSpPr/>
          <p:nvPr/>
        </p:nvCxnSpPr>
        <p:spPr>
          <a:xfrm flipV="1">
            <a:off x="2306472" y="2709081"/>
            <a:ext cx="1419367" cy="57320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3725840" y="2019364"/>
            <a:ext cx="3459706" cy="224676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sensible; that you can rely on and that will probably give good results 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明智的；</a:t>
            </a:r>
            <a:endParaRPr lang="en-US" altLang="zh-CN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合理的；可靠的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7281081" y="2254998"/>
            <a:ext cx="445599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他给了我一些非常合理的忠告。 </a:t>
            </a:r>
            <a:endParaRPr lang="en-US" altLang="zh-CN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800" b="0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He gave me some very </a:t>
            </a:r>
            <a:r>
              <a:rPr lang="en-US" altLang="zh-CN" sz="2800" b="1" i="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sound</a:t>
            </a:r>
            <a:r>
              <a:rPr lang="en-US" altLang="zh-CN" sz="2800" b="1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advice</a:t>
            </a:r>
            <a:r>
              <a:rPr lang="en-US" altLang="zh-CN" sz="2800" b="0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直接箭头连接符 12"/>
          <p:cNvCxnSpPr/>
          <p:nvPr/>
        </p:nvCxnSpPr>
        <p:spPr>
          <a:xfrm>
            <a:off x="1961865" y="3749976"/>
            <a:ext cx="1688911" cy="119189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3821374" y="4662790"/>
            <a:ext cx="3459707" cy="181588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in good condition; not damaged, hurt, etc.</a:t>
            </a:r>
            <a:endParaRPr lang="en-US" altLang="zh-CN" sz="2800" b="0" i="0" dirty="0">
              <a:solidFill>
                <a:srgbClr val="202124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完好的；健康的；无损伤的；未受伤的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7547211" y="4662790"/>
            <a:ext cx="445599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我们安然无恙地到了家。 </a:t>
            </a:r>
            <a:endParaRPr lang="en-US" altLang="zh-CN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800" b="0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We arrived home </a:t>
            </a:r>
            <a:r>
              <a:rPr lang="en-US" altLang="zh-CN" sz="2800" b="1" i="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safe and sound</a:t>
            </a:r>
            <a:r>
              <a:rPr lang="en-US" altLang="zh-CN" sz="2800" b="0" i="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cxnSp>
        <p:nvCxnSpPr>
          <p:cNvPr id="20" name="直接箭头连接符 19"/>
          <p:cNvCxnSpPr/>
          <p:nvPr/>
        </p:nvCxnSpPr>
        <p:spPr>
          <a:xfrm>
            <a:off x="1240240" y="3855493"/>
            <a:ext cx="0" cy="126752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本框 21"/>
          <p:cNvSpPr txBox="1"/>
          <p:nvPr/>
        </p:nvSpPr>
        <p:spPr>
          <a:xfrm>
            <a:off x="395785" y="5500048"/>
            <a:ext cx="21154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soundly adv.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10" grpId="0" animBg="1"/>
      <p:bldP spid="11" grpId="0" build="p"/>
      <p:bldP spid="15" grpId="0" animBg="1"/>
      <p:bldP spid="18" grpId="0" build="p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4380933" y="2396151"/>
            <a:ext cx="2511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Letter 2 </a:t>
            </a:r>
            <a:endParaRPr lang="zh-CN" alt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18364" y="232013"/>
            <a:ext cx="3541594" cy="818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9853683" y="284301"/>
            <a:ext cx="1862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Phrases </a:t>
            </a:r>
            <a:endParaRPr lang="zh-CN" altLang="en-US" sz="2800" b="1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68491" y="101759"/>
            <a:ext cx="4510584" cy="6454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1.</a:t>
            </a:r>
            <a:r>
              <a:rPr lang="zh-CN" altLang="en-US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感到压力重重</a:t>
            </a:r>
            <a:endParaRPr lang="en-US" altLang="zh-CN" sz="2800" b="1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2. </a:t>
            </a:r>
            <a:r>
              <a:rPr lang="zh-CN" altLang="en-US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疲惫不堪</a:t>
            </a:r>
            <a:endParaRPr lang="en-US" altLang="zh-CN" sz="2800" b="1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3. </a:t>
            </a:r>
            <a:r>
              <a:rPr lang="zh-CN" altLang="en-US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调整自己的生活方式</a:t>
            </a:r>
            <a:endParaRPr lang="en-US" altLang="zh-CN" sz="2800" b="1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4. </a:t>
            </a:r>
            <a:r>
              <a:rPr lang="zh-CN" altLang="en-US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掌控自己的生活</a:t>
            </a:r>
            <a:endParaRPr lang="en-US" altLang="zh-CN" sz="2800" b="1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5.</a:t>
            </a:r>
            <a:r>
              <a:rPr lang="zh-CN" altLang="en-US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攀岩</a:t>
            </a:r>
            <a:endParaRPr lang="en-US" altLang="zh-CN" sz="2800" b="1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6. </a:t>
            </a:r>
            <a:r>
              <a:rPr lang="zh-CN" altLang="en-US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痴迷</a:t>
            </a:r>
            <a:endParaRPr lang="en-US" altLang="zh-CN" sz="2800" b="1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7. </a:t>
            </a:r>
            <a:r>
              <a:rPr lang="zh-CN" altLang="en-US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提高了生活品质</a:t>
            </a:r>
            <a:endParaRPr lang="en-US" altLang="zh-CN" sz="2800" b="1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8. </a:t>
            </a:r>
            <a:r>
              <a:rPr lang="zh-CN" altLang="en-US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精神焕发</a:t>
            </a:r>
            <a:endParaRPr lang="en-US" altLang="zh-CN" sz="2800" b="1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9. </a:t>
            </a:r>
            <a:r>
              <a:rPr lang="zh-CN" altLang="en-US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让自己变得更好</a:t>
            </a:r>
            <a:endParaRPr lang="en-US" altLang="zh-CN" sz="2800" b="1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10. </a:t>
            </a:r>
            <a:r>
              <a:rPr lang="zh-CN" altLang="en-US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欲变世界，先变其身</a:t>
            </a:r>
            <a:endParaRPr lang="zh-CN" altLang="en-US" sz="2800" b="1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660710" y="119170"/>
            <a:ext cx="7312926" cy="64781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feel stressed out 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feel worn out 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adjust one’s lifestyle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take control of one’s life 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 rock climbing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mad for </a:t>
            </a:r>
            <a:r>
              <a:rPr lang="en-US" altLang="zh-CN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sth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enhance the quality of life 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 refreshed 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change myself for the better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 the change you want to see in the world  </a:t>
            </a:r>
            <a:endParaRPr lang="zh-CN" alt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3948</Words>
  <Application>WPS 演示</Application>
  <PresentationFormat>宽屏</PresentationFormat>
  <Paragraphs>230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9" baseType="lpstr">
      <vt:lpstr>Arial</vt:lpstr>
      <vt:lpstr>宋体</vt:lpstr>
      <vt:lpstr>Wingdings</vt:lpstr>
      <vt:lpstr>Times New Roman</vt:lpstr>
      <vt:lpstr>华文宋体</vt:lpstr>
      <vt:lpstr>Segoe UI</vt:lpstr>
      <vt:lpstr>微软雅黑</vt:lpstr>
      <vt:lpstr>Arial Unicode MS</vt:lpstr>
      <vt:lpstr>等线 Light</vt:lpstr>
      <vt:lpstr>等线</vt:lpstr>
      <vt:lpstr>HelveticaNeue</vt:lpstr>
      <vt:lpstr>华文新魏</vt:lpstr>
      <vt:lpstr>Segoe Print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Louisa jiang</dc:creator>
  <cp:lastModifiedBy>Administrator</cp:lastModifiedBy>
  <cp:revision>42</cp:revision>
  <dcterms:created xsi:type="dcterms:W3CDTF">2024-04-07T06:57:00Z</dcterms:created>
  <dcterms:modified xsi:type="dcterms:W3CDTF">2024-04-23T05:23:57Z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2052-11.8.2.7978</vt:lpwstr>
  </property>
</Properties>
</file>